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7" r:id="rId1"/>
  </p:sldMasterIdLst>
  <p:notesMasterIdLst>
    <p:notesMasterId r:id="rId20"/>
  </p:notesMasterIdLst>
  <p:sldIdLst>
    <p:sldId id="277" r:id="rId2"/>
    <p:sldId id="258" r:id="rId3"/>
    <p:sldId id="259" r:id="rId4"/>
    <p:sldId id="260" r:id="rId5"/>
    <p:sldId id="279" r:id="rId6"/>
    <p:sldId id="281" r:id="rId7"/>
    <p:sldId id="285" r:id="rId8"/>
    <p:sldId id="264" r:id="rId9"/>
    <p:sldId id="289" r:id="rId10"/>
    <p:sldId id="266" r:id="rId11"/>
    <p:sldId id="286" r:id="rId12"/>
    <p:sldId id="269" r:id="rId13"/>
    <p:sldId id="287" r:id="rId14"/>
    <p:sldId id="282" r:id="rId15"/>
    <p:sldId id="288" r:id="rId16"/>
    <p:sldId id="272" r:id="rId17"/>
    <p:sldId id="292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7D5A4-3F39-9546-9A94-57E2D350D676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12F26CE7-09EC-7844-A1DF-2CF3A7615673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dirty="0" smtClean="0"/>
            <a:t>Método de investigação da criminalidade organizada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dirty="0"/>
        </a:p>
      </dgm:t>
    </dgm:pt>
    <dgm:pt modelId="{FAAA15DB-C5F7-F34E-B686-532E8AF97BC5}" type="parTrans" cxnId="{B283ACE0-48BF-5646-A5CD-130BADC6749E}">
      <dgm:prSet/>
      <dgm:spPr/>
      <dgm:t>
        <a:bodyPr/>
        <a:lstStyle/>
        <a:p>
          <a:endParaRPr lang="pt-BR"/>
        </a:p>
      </dgm:t>
    </dgm:pt>
    <dgm:pt modelId="{E70D1ABD-F991-9A40-B3B6-7CEE5D6A01CC}" type="sibTrans" cxnId="{B283ACE0-48BF-5646-A5CD-130BADC6749E}">
      <dgm:prSet/>
      <dgm:spPr/>
      <dgm:t>
        <a:bodyPr/>
        <a:lstStyle/>
        <a:p>
          <a:endParaRPr lang="pt-BR"/>
        </a:p>
      </dgm:t>
    </dgm:pt>
    <dgm:pt modelId="{F2FBD33C-0B1F-D745-9F77-B7A469080DA2}">
      <dgm:prSet phldrT="[Texto]"/>
      <dgm:spPr/>
      <dgm:t>
        <a:bodyPr/>
        <a:lstStyle/>
        <a:p>
          <a:r>
            <a:rPr lang="pt-BR" dirty="0" smtClean="0"/>
            <a:t>Limites legais</a:t>
          </a:r>
          <a:endParaRPr lang="pt-BR" dirty="0"/>
        </a:p>
      </dgm:t>
    </dgm:pt>
    <dgm:pt modelId="{1C2875F4-4D74-4B45-8039-2D76D76FF3C0}" type="parTrans" cxnId="{0FB909FE-0094-4046-98BA-662F2FC425F0}">
      <dgm:prSet/>
      <dgm:spPr/>
      <dgm:t>
        <a:bodyPr/>
        <a:lstStyle/>
        <a:p>
          <a:endParaRPr lang="pt-BR"/>
        </a:p>
      </dgm:t>
    </dgm:pt>
    <dgm:pt modelId="{FB6E8C5E-E143-EB4F-A962-59F3F3FD654C}" type="sibTrans" cxnId="{0FB909FE-0094-4046-98BA-662F2FC425F0}">
      <dgm:prSet/>
      <dgm:spPr/>
      <dgm:t>
        <a:bodyPr/>
        <a:lstStyle/>
        <a:p>
          <a:endParaRPr lang="pt-BR"/>
        </a:p>
      </dgm:t>
    </dgm:pt>
    <dgm:pt modelId="{9C9F354D-C158-074A-8562-ECD2A6C85452}">
      <dgm:prSet/>
      <dgm:spPr/>
      <dgm:t>
        <a:bodyPr/>
        <a:lstStyle/>
        <a:p>
          <a:r>
            <a:rPr lang="pt-BR" dirty="0" smtClean="0"/>
            <a:t>Investigação sigilosa</a:t>
          </a:r>
        </a:p>
      </dgm:t>
    </dgm:pt>
    <dgm:pt modelId="{466FCBB2-EB11-0D4C-BC33-D10656AB36A0}" type="parTrans" cxnId="{CEF3A607-925A-284C-B9BC-18EFF7DF4FA7}">
      <dgm:prSet/>
      <dgm:spPr/>
      <dgm:t>
        <a:bodyPr/>
        <a:lstStyle/>
        <a:p>
          <a:endParaRPr lang="pt-BR"/>
        </a:p>
      </dgm:t>
    </dgm:pt>
    <dgm:pt modelId="{2626BCBF-0C95-BC41-B252-06BBF17D1AEA}" type="sibTrans" cxnId="{CEF3A607-925A-284C-B9BC-18EFF7DF4FA7}">
      <dgm:prSet/>
      <dgm:spPr/>
      <dgm:t>
        <a:bodyPr/>
        <a:lstStyle/>
        <a:p>
          <a:endParaRPr lang="pt-BR"/>
        </a:p>
      </dgm:t>
    </dgm:pt>
    <dgm:pt modelId="{44792E4C-766A-D948-B7CF-2B261652E715}" type="pres">
      <dgm:prSet presAssocID="{4B37D5A4-3F39-9546-9A94-57E2D350D676}" presName="linearFlow" presStyleCnt="0">
        <dgm:presLayoutVars>
          <dgm:dir/>
          <dgm:resizeHandles val="exact"/>
        </dgm:presLayoutVars>
      </dgm:prSet>
      <dgm:spPr/>
    </dgm:pt>
    <dgm:pt modelId="{D337E84E-5371-A643-8CA7-175243C45BC3}" type="pres">
      <dgm:prSet presAssocID="{12F26CE7-09EC-7844-A1DF-2CF3A7615673}" presName="composite" presStyleCnt="0"/>
      <dgm:spPr/>
    </dgm:pt>
    <dgm:pt modelId="{5E6E2995-8197-9D4B-BFCA-40293B3CC15C}" type="pres">
      <dgm:prSet presAssocID="{12F26CE7-09EC-7844-A1DF-2CF3A7615673}" presName="imgShp" presStyleLbl="fgImgPlace1" presStyleIdx="0" presStyleCnt="3"/>
      <dgm:spPr/>
    </dgm:pt>
    <dgm:pt modelId="{7990907F-5615-7747-B8D3-0BF00BBB7853}" type="pres">
      <dgm:prSet presAssocID="{12F26CE7-09EC-7844-A1DF-2CF3A761567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33CF91-4550-7443-BF3F-C12CE646B188}" type="pres">
      <dgm:prSet presAssocID="{E70D1ABD-F991-9A40-B3B6-7CEE5D6A01CC}" presName="spacing" presStyleCnt="0"/>
      <dgm:spPr/>
    </dgm:pt>
    <dgm:pt modelId="{542393A0-F39B-C04D-ACCF-03C18A43B2EB}" type="pres">
      <dgm:prSet presAssocID="{9C9F354D-C158-074A-8562-ECD2A6C85452}" presName="composite" presStyleCnt="0"/>
      <dgm:spPr/>
    </dgm:pt>
    <dgm:pt modelId="{CE316B1D-42A8-AB44-8B80-761D0016387B}" type="pres">
      <dgm:prSet presAssocID="{9C9F354D-C158-074A-8562-ECD2A6C85452}" presName="imgShp" presStyleLbl="fgImgPlace1" presStyleIdx="1" presStyleCnt="3"/>
      <dgm:spPr/>
    </dgm:pt>
    <dgm:pt modelId="{B300DA57-C656-5B45-87B0-273EBCEB171E}" type="pres">
      <dgm:prSet presAssocID="{9C9F354D-C158-074A-8562-ECD2A6C8545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B6E422-D376-CA49-9DB7-7DF7F1CC6278}" type="pres">
      <dgm:prSet presAssocID="{2626BCBF-0C95-BC41-B252-06BBF17D1AEA}" presName="spacing" presStyleCnt="0"/>
      <dgm:spPr/>
    </dgm:pt>
    <dgm:pt modelId="{92260397-E431-9742-B20D-0F09BACD1DDB}" type="pres">
      <dgm:prSet presAssocID="{F2FBD33C-0B1F-D745-9F77-B7A469080DA2}" presName="composite" presStyleCnt="0"/>
      <dgm:spPr/>
    </dgm:pt>
    <dgm:pt modelId="{3ACF6C48-5BDC-C44C-9552-4B448EE7DFBC}" type="pres">
      <dgm:prSet presAssocID="{F2FBD33C-0B1F-D745-9F77-B7A469080DA2}" presName="imgShp" presStyleLbl="fgImgPlace1" presStyleIdx="2" presStyleCnt="3"/>
      <dgm:spPr/>
    </dgm:pt>
    <dgm:pt modelId="{8B659A18-803E-C040-9469-18EC30CC2774}" type="pres">
      <dgm:prSet presAssocID="{F2FBD33C-0B1F-D745-9F77-B7A469080DA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B673E7-8B6D-8D4A-8CF0-3EA8EC8B956E}" type="presOf" srcId="{9C9F354D-C158-074A-8562-ECD2A6C85452}" destId="{B300DA57-C656-5B45-87B0-273EBCEB171E}" srcOrd="0" destOrd="0" presId="urn:microsoft.com/office/officeart/2005/8/layout/vList3"/>
    <dgm:cxn modelId="{0FB909FE-0094-4046-98BA-662F2FC425F0}" srcId="{4B37D5A4-3F39-9546-9A94-57E2D350D676}" destId="{F2FBD33C-0B1F-D745-9F77-B7A469080DA2}" srcOrd="2" destOrd="0" parTransId="{1C2875F4-4D74-4B45-8039-2D76D76FF3C0}" sibTransId="{FB6E8C5E-E143-EB4F-A962-59F3F3FD654C}"/>
    <dgm:cxn modelId="{CEF3A607-925A-284C-B9BC-18EFF7DF4FA7}" srcId="{4B37D5A4-3F39-9546-9A94-57E2D350D676}" destId="{9C9F354D-C158-074A-8562-ECD2A6C85452}" srcOrd="1" destOrd="0" parTransId="{466FCBB2-EB11-0D4C-BC33-D10656AB36A0}" sibTransId="{2626BCBF-0C95-BC41-B252-06BBF17D1AEA}"/>
    <dgm:cxn modelId="{C9E9AEAC-0976-6844-97B9-878B194A6695}" type="presOf" srcId="{12F26CE7-09EC-7844-A1DF-2CF3A7615673}" destId="{7990907F-5615-7747-B8D3-0BF00BBB7853}" srcOrd="0" destOrd="0" presId="urn:microsoft.com/office/officeart/2005/8/layout/vList3"/>
    <dgm:cxn modelId="{0DD8594C-65A6-254D-B704-384ED16FC529}" type="presOf" srcId="{F2FBD33C-0B1F-D745-9F77-B7A469080DA2}" destId="{8B659A18-803E-C040-9469-18EC30CC2774}" srcOrd="0" destOrd="0" presId="urn:microsoft.com/office/officeart/2005/8/layout/vList3"/>
    <dgm:cxn modelId="{B283ACE0-48BF-5646-A5CD-130BADC6749E}" srcId="{4B37D5A4-3F39-9546-9A94-57E2D350D676}" destId="{12F26CE7-09EC-7844-A1DF-2CF3A7615673}" srcOrd="0" destOrd="0" parTransId="{FAAA15DB-C5F7-F34E-B686-532E8AF97BC5}" sibTransId="{E70D1ABD-F991-9A40-B3B6-7CEE5D6A01CC}"/>
    <dgm:cxn modelId="{6BB4F8E1-3C97-BF4A-BAF2-401CDC54E089}" type="presOf" srcId="{4B37D5A4-3F39-9546-9A94-57E2D350D676}" destId="{44792E4C-766A-D948-B7CF-2B261652E715}" srcOrd="0" destOrd="0" presId="urn:microsoft.com/office/officeart/2005/8/layout/vList3"/>
    <dgm:cxn modelId="{EBCDFCFA-74CE-FB4E-B575-182965A192A8}" type="presParOf" srcId="{44792E4C-766A-D948-B7CF-2B261652E715}" destId="{D337E84E-5371-A643-8CA7-175243C45BC3}" srcOrd="0" destOrd="0" presId="urn:microsoft.com/office/officeart/2005/8/layout/vList3"/>
    <dgm:cxn modelId="{7C29463F-8C08-A043-8ECF-276E6F3F0B5C}" type="presParOf" srcId="{D337E84E-5371-A643-8CA7-175243C45BC3}" destId="{5E6E2995-8197-9D4B-BFCA-40293B3CC15C}" srcOrd="0" destOrd="0" presId="urn:microsoft.com/office/officeart/2005/8/layout/vList3"/>
    <dgm:cxn modelId="{5000D1AE-19AE-BB4A-9D4E-280D4B91F332}" type="presParOf" srcId="{D337E84E-5371-A643-8CA7-175243C45BC3}" destId="{7990907F-5615-7747-B8D3-0BF00BBB7853}" srcOrd="1" destOrd="0" presId="urn:microsoft.com/office/officeart/2005/8/layout/vList3"/>
    <dgm:cxn modelId="{14AEF1DF-9AEF-5E4D-9B0B-90C1E3A17E55}" type="presParOf" srcId="{44792E4C-766A-D948-B7CF-2B261652E715}" destId="{8C33CF91-4550-7443-BF3F-C12CE646B188}" srcOrd="1" destOrd="0" presId="urn:microsoft.com/office/officeart/2005/8/layout/vList3"/>
    <dgm:cxn modelId="{20D2E5C0-9393-CB42-8D15-EABFFDE2F240}" type="presParOf" srcId="{44792E4C-766A-D948-B7CF-2B261652E715}" destId="{542393A0-F39B-C04D-ACCF-03C18A43B2EB}" srcOrd="2" destOrd="0" presId="urn:microsoft.com/office/officeart/2005/8/layout/vList3"/>
    <dgm:cxn modelId="{3FE3F612-FE23-4845-B725-3B31A6206FB3}" type="presParOf" srcId="{542393A0-F39B-C04D-ACCF-03C18A43B2EB}" destId="{CE316B1D-42A8-AB44-8B80-761D0016387B}" srcOrd="0" destOrd="0" presId="urn:microsoft.com/office/officeart/2005/8/layout/vList3"/>
    <dgm:cxn modelId="{BC2E07D1-4E8F-9447-9AE0-B1F9353027B1}" type="presParOf" srcId="{542393A0-F39B-C04D-ACCF-03C18A43B2EB}" destId="{B300DA57-C656-5B45-87B0-273EBCEB171E}" srcOrd="1" destOrd="0" presId="urn:microsoft.com/office/officeart/2005/8/layout/vList3"/>
    <dgm:cxn modelId="{081FD234-9A2B-C448-A653-2C214EE19201}" type="presParOf" srcId="{44792E4C-766A-D948-B7CF-2B261652E715}" destId="{49B6E422-D376-CA49-9DB7-7DF7F1CC6278}" srcOrd="3" destOrd="0" presId="urn:microsoft.com/office/officeart/2005/8/layout/vList3"/>
    <dgm:cxn modelId="{93E0A246-F7CD-5C4C-8B02-676CF4EA4D10}" type="presParOf" srcId="{44792E4C-766A-D948-B7CF-2B261652E715}" destId="{92260397-E431-9742-B20D-0F09BACD1DDB}" srcOrd="4" destOrd="0" presId="urn:microsoft.com/office/officeart/2005/8/layout/vList3"/>
    <dgm:cxn modelId="{C0CFFE5D-C241-7445-B310-9A0A15170435}" type="presParOf" srcId="{92260397-E431-9742-B20D-0F09BACD1DDB}" destId="{3ACF6C48-5BDC-C44C-9552-4B448EE7DFBC}" srcOrd="0" destOrd="0" presId="urn:microsoft.com/office/officeart/2005/8/layout/vList3"/>
    <dgm:cxn modelId="{8C16E3B8-A0AE-6F4E-9AE4-A5BC5F056F06}" type="presParOf" srcId="{92260397-E431-9742-B20D-0F09BACD1DDB}" destId="{8B659A18-803E-C040-9469-18EC30CC27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0907F-5615-7747-B8D3-0BF00BBB7853}">
      <dsp:nvSpPr>
        <dsp:cNvPr id="0" name=""/>
        <dsp:cNvSpPr/>
      </dsp:nvSpPr>
      <dsp:spPr>
        <a:xfrm rot="10800000">
          <a:off x="1843777" y="2471"/>
          <a:ext cx="6384798" cy="94230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06680" rIns="199136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kern="1200" dirty="0" smtClean="0"/>
            <a:t>Método de investigação da criminalidade organizada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/>
        </a:p>
      </dsp:txBody>
      <dsp:txXfrm rot="10800000">
        <a:off x="2079353" y="2471"/>
        <a:ext cx="6149222" cy="942305"/>
      </dsp:txXfrm>
    </dsp:sp>
    <dsp:sp modelId="{5E6E2995-8197-9D4B-BFCA-40293B3CC15C}">
      <dsp:nvSpPr>
        <dsp:cNvPr id="0" name=""/>
        <dsp:cNvSpPr/>
      </dsp:nvSpPr>
      <dsp:spPr>
        <a:xfrm>
          <a:off x="1372624" y="2471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0DA57-C656-5B45-87B0-273EBCEB171E}">
      <dsp:nvSpPr>
        <dsp:cNvPr id="0" name=""/>
        <dsp:cNvSpPr/>
      </dsp:nvSpPr>
      <dsp:spPr>
        <a:xfrm rot="10800000">
          <a:off x="1843777" y="1187784"/>
          <a:ext cx="6384798" cy="94230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Investigação sigilosa</a:t>
          </a:r>
        </a:p>
      </dsp:txBody>
      <dsp:txXfrm rot="10800000">
        <a:off x="2079353" y="1187784"/>
        <a:ext cx="6149222" cy="942305"/>
      </dsp:txXfrm>
    </dsp:sp>
    <dsp:sp modelId="{CE316B1D-42A8-AB44-8B80-761D0016387B}">
      <dsp:nvSpPr>
        <dsp:cNvPr id="0" name=""/>
        <dsp:cNvSpPr/>
      </dsp:nvSpPr>
      <dsp:spPr>
        <a:xfrm>
          <a:off x="1372624" y="1187784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59A18-803E-C040-9469-18EC30CC2774}">
      <dsp:nvSpPr>
        <dsp:cNvPr id="0" name=""/>
        <dsp:cNvSpPr/>
      </dsp:nvSpPr>
      <dsp:spPr>
        <a:xfrm rot="10800000">
          <a:off x="1843777" y="2373098"/>
          <a:ext cx="6384798" cy="94230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Limites legais</a:t>
          </a:r>
          <a:endParaRPr lang="pt-BR" sz="4500" kern="1200" dirty="0"/>
        </a:p>
      </dsp:txBody>
      <dsp:txXfrm rot="10800000">
        <a:off x="2079353" y="2373098"/>
        <a:ext cx="6149222" cy="942305"/>
      </dsp:txXfrm>
    </dsp:sp>
    <dsp:sp modelId="{3ACF6C48-5BDC-C44C-9552-4B448EE7DFBC}">
      <dsp:nvSpPr>
        <dsp:cNvPr id="0" name=""/>
        <dsp:cNvSpPr/>
      </dsp:nvSpPr>
      <dsp:spPr>
        <a:xfrm>
          <a:off x="1372624" y="2373098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CF7BD-9F1F-AD4C-9FA7-D78CA741B31B}" type="datetimeFigureOut">
              <a:rPr lang="pt-BR" smtClean="0"/>
              <a:t>12/02/2020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D375-BBA3-AE4E-AF60-524C91DD218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11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tViPMOO8L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.socrative.com/login/studen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.socrative.com/teacher/#live-results/tabl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8zokvnK4T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 smtClean="0"/>
              <a:t>INVESTIGAÇÃO DA CRIMINALIDADE ORGANIZADA: AÇÃO </a:t>
            </a:r>
            <a:r>
              <a:rPr lang="pt-BR" sz="3200" dirty="0" smtClean="0"/>
              <a:t>CONTROLADA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FERNANDA REGINA VILARES</a:t>
            </a:r>
          </a:p>
          <a:p>
            <a:r>
              <a:rPr lang="pt-BR" smtClean="0"/>
              <a:t>15.02.2020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2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INTRUMENTOS ESPECIAIS DE INVESTIGAÇÃO DA LEI 12.850/13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9408" y="2285998"/>
            <a:ext cx="9697190" cy="4067301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64008" indent="0">
              <a:buNone/>
            </a:pPr>
            <a:endParaRPr lang="pt-BR" sz="3400" dirty="0"/>
          </a:p>
          <a:p>
            <a:pPr marL="64008" indent="0">
              <a:buNone/>
            </a:pPr>
            <a:r>
              <a:rPr lang="pt-BR" sz="3400" dirty="0"/>
              <a:t>Art. 3</a:t>
            </a:r>
            <a:r>
              <a:rPr lang="pt-BR" sz="3400" u="sng" baseline="30000" dirty="0"/>
              <a:t>o</a:t>
            </a:r>
            <a:r>
              <a:rPr lang="pt-BR" sz="3400" dirty="0"/>
              <a:t>  Em </a:t>
            </a:r>
            <a:r>
              <a:rPr lang="pt-BR" sz="3400" b="1" dirty="0"/>
              <a:t>qualquer fase da persecução penal</a:t>
            </a:r>
            <a:r>
              <a:rPr lang="pt-BR" sz="3400" dirty="0"/>
              <a:t>, serão permitidos, sem prejuízo de outros já previstos em lei, os seguintes meios de obtenção da prova:</a:t>
            </a:r>
          </a:p>
          <a:p>
            <a:pPr marL="64008" indent="0">
              <a:buNone/>
            </a:pPr>
            <a:endParaRPr lang="pt-BR" sz="3400" dirty="0"/>
          </a:p>
          <a:p>
            <a:pPr marL="64008" indent="0">
              <a:buNone/>
            </a:pPr>
            <a:r>
              <a:rPr lang="pt-BR" sz="3400" dirty="0"/>
              <a:t>I - colaboração premiada;</a:t>
            </a:r>
          </a:p>
          <a:p>
            <a:pPr marL="64008" indent="0">
              <a:buNone/>
            </a:pPr>
            <a:r>
              <a:rPr lang="pt-BR" sz="3400" dirty="0"/>
              <a:t>II - captação ambiental de sinais eletromagnéticos, ópticos ou acústicos;</a:t>
            </a:r>
          </a:p>
          <a:p>
            <a:pPr marL="64008" indent="0">
              <a:buNone/>
            </a:pPr>
            <a:r>
              <a:rPr lang="pt-BR" sz="3400" b="1" u="sng" dirty="0"/>
              <a:t>III - ação controlada;</a:t>
            </a:r>
          </a:p>
          <a:p>
            <a:pPr marL="64008" indent="0">
              <a:buNone/>
            </a:pPr>
            <a:r>
              <a:rPr lang="pt-BR" sz="3400" dirty="0"/>
              <a:t>IV - acesso a registros de ligações telefônicas e telemáticas, a dados cadastrais constantes de bancos de dados públicos ou privados e a informações eleitorais ou comerciais;</a:t>
            </a:r>
          </a:p>
          <a:p>
            <a:pPr marL="64008" indent="0">
              <a:buNone/>
            </a:pPr>
            <a:r>
              <a:rPr lang="pt-BR" sz="3400" dirty="0"/>
              <a:t>V - interceptação de comunicações telefônicas e telemáticas, nos termos da legislação específica;</a:t>
            </a:r>
          </a:p>
          <a:p>
            <a:pPr marL="64008" indent="0">
              <a:buNone/>
            </a:pPr>
            <a:r>
              <a:rPr lang="pt-BR" sz="3400" dirty="0"/>
              <a:t>VI - afastamento dos sigilos financeiro, bancário e fiscal, nos termos da legislação específica;</a:t>
            </a:r>
          </a:p>
          <a:p>
            <a:pPr marL="64008" indent="0">
              <a:buNone/>
            </a:pPr>
            <a:r>
              <a:rPr lang="pt-BR" sz="3400" dirty="0"/>
              <a:t>VII - infiltração, por policiais, em atividade de investigação, na forma do art. 11;</a:t>
            </a:r>
          </a:p>
          <a:p>
            <a:pPr marL="64008" indent="0">
              <a:buNone/>
            </a:pPr>
            <a:r>
              <a:rPr lang="pt-BR" sz="3400" dirty="0"/>
              <a:t>VIII - cooperação entre instituições e órgãos federais, distritais, estaduais e municipais na busca de provas e informações de interesse da investigação ou da instrução criminal.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7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899" y="1139152"/>
            <a:ext cx="4251366" cy="1371600"/>
          </a:xfrm>
        </p:spPr>
        <p:txBody>
          <a:bodyPr>
            <a:noAutofit/>
          </a:bodyPr>
          <a:lstStyle/>
          <a:p>
            <a:r>
              <a:rPr lang="pt-BR" sz="3200" dirty="0"/>
              <a:t>TÉCNICAS ESPECIAIS DE INVESTIGAÇÃO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83442" y="831273"/>
            <a:ext cx="5469466" cy="553390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Marco regulatório – Convenção de Palermo (Dec. N. 5.015/2004)- Art. 20:</a:t>
            </a:r>
          </a:p>
          <a:p>
            <a:pPr marL="64008" indent="0">
              <a:buNone/>
            </a:pPr>
            <a:endParaRPr lang="pt-BR" dirty="0"/>
          </a:p>
          <a:p>
            <a:r>
              <a:rPr lang="pt-BR" dirty="0"/>
              <a:t>1. Se os princípios fundamentais do seu ordenamento jurídico nacional o permitirem, cada Estado Parte, tendo em conta as suas possibilidades e em conformidade com as condições prescritas no seu direito interno, adotará as medidas necessárias para permitir o recurso apropriado </a:t>
            </a:r>
            <a:r>
              <a:rPr lang="pt-BR" b="1" dirty="0"/>
              <a:t>a entregas vigiadas </a:t>
            </a:r>
            <a:r>
              <a:rPr lang="pt-BR" dirty="0"/>
              <a:t>e, quando o considere adequado, o recurso </a:t>
            </a:r>
            <a:r>
              <a:rPr lang="pt-BR" b="1" dirty="0"/>
              <a:t>a outras técnicas especiais de investigação, como a vigilância eletrônica ou outras formas de vigilância e as operações de infiltração, por parte das autoridades competentes no seu território, a fim de combater eficazmente a criminalidade organizada.”</a:t>
            </a:r>
          </a:p>
          <a:p>
            <a:pPr marL="64008" indent="0">
              <a:buNone/>
            </a:pPr>
            <a:endParaRPr lang="pt-BR" b="1" dirty="0"/>
          </a:p>
          <a:p>
            <a:r>
              <a:rPr lang="pt-BR" dirty="0"/>
              <a:t>Técnicas </a:t>
            </a:r>
            <a:r>
              <a:rPr lang="pt-BR" dirty="0" err="1"/>
              <a:t>x</a:t>
            </a:r>
            <a:r>
              <a:rPr lang="pt-BR" dirty="0"/>
              <a:t> Métodos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2827866"/>
            <a:ext cx="4064000" cy="304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1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CONTROLADA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7548" y="2493818"/>
            <a:ext cx="8799616" cy="357447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MÉTODO: </a:t>
            </a:r>
            <a:r>
              <a:rPr lang="pt-BR" dirty="0"/>
              <a:t>conjunto de procedimentos utilizados para atingir determinado </a:t>
            </a:r>
            <a:r>
              <a:rPr lang="pt-BR" dirty="0" smtClean="0"/>
              <a:t>fim </a:t>
            </a:r>
          </a:p>
          <a:p>
            <a:endParaRPr lang="pt-BR" dirty="0" smtClean="0"/>
          </a:p>
          <a:p>
            <a:r>
              <a:rPr lang="pt-BR" dirty="0" smtClean="0"/>
              <a:t>Teoria (modelos teóricos)            Modelos-ponte                       Realidade</a:t>
            </a:r>
          </a:p>
          <a:p>
            <a:pPr marL="64008" indent="0">
              <a:buNone/>
            </a:pPr>
            <a:endParaRPr lang="pt-BR" dirty="0"/>
          </a:p>
          <a:p>
            <a:r>
              <a:rPr lang="pt-BR" dirty="0" smtClean="0"/>
              <a:t>Norma: modelo de comportamento esperado (tipo penal)</a:t>
            </a:r>
          </a:p>
          <a:p>
            <a:pPr marL="64008" indent="0">
              <a:buNone/>
            </a:pPr>
            <a:endParaRPr lang="pt-BR" dirty="0" smtClean="0"/>
          </a:p>
          <a:p>
            <a:r>
              <a:rPr lang="pt-BR" dirty="0" smtClean="0"/>
              <a:t>Inteligência criminal: modelos de comportamentos</a:t>
            </a:r>
          </a:p>
          <a:p>
            <a:pPr marL="64008" indent="0">
              <a:buNone/>
            </a:pPr>
            <a:endParaRPr lang="pt-BR" dirty="0" smtClean="0"/>
          </a:p>
          <a:p>
            <a:r>
              <a:rPr lang="pt-BR" dirty="0" smtClean="0"/>
              <a:t>Violação da norma: Situação indeterminada &gt; identificação dos vazios &gt; hipótese &gt; diligências (conhecimento prévio) &gt; dados (art. 41 do CPP)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4625034" y="322810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944537" y="3228102"/>
            <a:ext cx="3668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6275" y="843148"/>
            <a:ext cx="4310743" cy="1916986"/>
          </a:xfrm>
        </p:spPr>
        <p:txBody>
          <a:bodyPr>
            <a:normAutofit/>
          </a:bodyPr>
          <a:lstStyle/>
          <a:p>
            <a:r>
              <a:rPr lang="pt-BR" sz="2800" b="1" dirty="0"/>
              <a:t>AÇÃO CONTROLADA COMO INVESTIGAÇÃO SIGILOSA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Segredo externo – protege </a:t>
            </a:r>
            <a:r>
              <a:rPr lang="pt-BR" dirty="0" smtClean="0"/>
              <a:t>intimidade</a:t>
            </a:r>
          </a:p>
          <a:p>
            <a:endParaRPr lang="pt-BR" dirty="0"/>
          </a:p>
          <a:p>
            <a:r>
              <a:rPr lang="pt-BR" dirty="0"/>
              <a:t>Segredo interno – assegura investigação – excepcionalíssimo</a:t>
            </a:r>
          </a:p>
          <a:p>
            <a:endParaRPr lang="pt-BR" dirty="0"/>
          </a:p>
          <a:p>
            <a:r>
              <a:rPr lang="pt-BR" dirty="0"/>
              <a:t>Direito de defesa </a:t>
            </a:r>
            <a:r>
              <a:rPr lang="pt-BR" dirty="0" err="1"/>
              <a:t>x</a:t>
            </a:r>
            <a:r>
              <a:rPr lang="pt-BR" dirty="0"/>
              <a:t> interesse da investigação – DURAÇÃO DO SIGILO?</a:t>
            </a:r>
          </a:p>
          <a:p>
            <a:endParaRPr lang="pt-BR" dirty="0"/>
          </a:p>
          <a:p>
            <a:r>
              <a:rPr lang="pt-BR" dirty="0"/>
              <a:t>Limite dado pelo grau do conhecimento obtido = mínimo suporte probatório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75" y="3168650"/>
            <a:ext cx="3289300" cy="24638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0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EXISTE REGRAMENTO LEGAL PARA AS OPERAÇÕES POLICIAIS?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600696"/>
            <a:ext cx="8229600" cy="3431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pt-BR" sz="2800" dirty="0"/>
              <a:t>Art. 8</a:t>
            </a:r>
            <a:r>
              <a:rPr lang="pt-BR" sz="2800" u="sng" baseline="30000" dirty="0"/>
              <a:t>o</a:t>
            </a:r>
            <a:r>
              <a:rPr lang="pt-BR" sz="2800" dirty="0"/>
              <a:t>  Consiste a ação controlada em </a:t>
            </a:r>
            <a:r>
              <a:rPr lang="pt-BR" sz="2800" b="1" dirty="0"/>
              <a:t>retardar a intervenção policial ou administrativa </a:t>
            </a:r>
            <a:r>
              <a:rPr lang="pt-BR" sz="2800" dirty="0"/>
              <a:t>relativa à </a:t>
            </a:r>
            <a:r>
              <a:rPr lang="pt-BR" sz="2800" b="1" dirty="0"/>
              <a:t>ação praticada por organização criminosa ou a ela vinculada</a:t>
            </a:r>
            <a:r>
              <a:rPr lang="pt-BR" sz="2800" dirty="0"/>
              <a:t>, desde que </a:t>
            </a:r>
            <a:r>
              <a:rPr lang="pt-BR" sz="2800" b="1" dirty="0"/>
              <a:t>mantida sob observação </a:t>
            </a:r>
            <a:r>
              <a:rPr lang="pt-BR" sz="2800" dirty="0"/>
              <a:t>e acompanhamento para que a medida legal se concretize no </a:t>
            </a:r>
            <a:r>
              <a:rPr lang="pt-BR" sz="2800" b="1" dirty="0"/>
              <a:t>momento mais eficaz à formação de provas e obtenção de informações.</a:t>
            </a:r>
          </a:p>
          <a:p>
            <a:pPr marL="64008" indent="0">
              <a:buNone/>
            </a:pPr>
            <a:endParaRPr lang="pt-BR" sz="2800" dirty="0"/>
          </a:p>
          <a:p>
            <a:pPr marL="64008" indent="0">
              <a:buNone/>
            </a:pPr>
            <a:r>
              <a:rPr lang="pt-BR" sz="2800" dirty="0"/>
              <a:t>§ 1</a:t>
            </a:r>
            <a:r>
              <a:rPr lang="pt-BR" sz="2800" u="sng" baseline="30000" dirty="0"/>
              <a:t>o</a:t>
            </a:r>
            <a:r>
              <a:rPr lang="pt-BR" sz="2800" dirty="0"/>
              <a:t>  O retardamento da intervenção policial ou administrativa será </a:t>
            </a:r>
            <a:r>
              <a:rPr lang="pt-BR" sz="2800" b="1" dirty="0"/>
              <a:t>previamente comunicado ao juiz </a:t>
            </a:r>
            <a:r>
              <a:rPr lang="pt-BR" sz="2800" dirty="0"/>
              <a:t>competente que, se for o caso, estabelecerá os seus limites e comunicará ao Ministério Público.</a:t>
            </a:r>
          </a:p>
        </p:txBody>
      </p:sp>
    </p:spTree>
    <p:extLst>
      <p:ext uri="{BB962C8B-B14F-4D97-AF65-F5344CB8AC3E}">
        <p14:creationId xmlns:p14="http://schemas.microsoft.com/office/powerpoint/2010/main" val="1809968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EXIGÊNCIAS LEGAIS DA AÇÃO CONTROLADA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PRESSUPOSTO: notícia de reiteração criminosa</a:t>
            </a:r>
          </a:p>
          <a:p>
            <a:pPr marL="64008" indent="0">
              <a:buNone/>
            </a:pPr>
            <a:endParaRPr lang="pt-BR" dirty="0"/>
          </a:p>
          <a:p>
            <a:r>
              <a:rPr lang="pt-BR" dirty="0"/>
              <a:t>MEIO DE EXECUÇÃO: retardar intervenção policial ou administrativa por meio do monitoramento da ação criminosa</a:t>
            </a:r>
          </a:p>
          <a:p>
            <a:endParaRPr lang="pt-BR" dirty="0"/>
          </a:p>
          <a:p>
            <a:r>
              <a:rPr lang="pt-BR" dirty="0"/>
              <a:t>FINALIDADE: SUPORTE MÍNIMO PROBATÓRIO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REQUISITOS: </a:t>
            </a:r>
          </a:p>
          <a:p>
            <a:pPr lvl="1"/>
            <a:r>
              <a:rPr lang="pt-BR" sz="2400" dirty="0"/>
              <a:t>Ação praticada por organização criminosa ou a ela vinculada</a:t>
            </a:r>
          </a:p>
          <a:p>
            <a:pPr lvl="1"/>
            <a:r>
              <a:rPr lang="pt-BR" sz="2400" dirty="0"/>
              <a:t>Eventual: transposição de fronteiras – artigo 9º </a:t>
            </a:r>
          </a:p>
          <a:p>
            <a:endParaRPr lang="pt-BR" dirty="0"/>
          </a:p>
          <a:p>
            <a:r>
              <a:rPr lang="pt-BR" dirty="0"/>
              <a:t>CONDIÇÃO DE LEGALIDADE: autorização judicial prévia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42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470068"/>
            <a:ext cx="8229600" cy="398474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PLANO ESTRATÉGICO: registro dos pontos de partida, previsão de chegada e descrição dos instrumentos</a:t>
            </a:r>
          </a:p>
          <a:p>
            <a:endParaRPr lang="pt-BR" dirty="0"/>
          </a:p>
          <a:p>
            <a:r>
              <a:rPr lang="pt-BR" dirty="0" smtClean="0"/>
              <a:t>RELATÓRIOS PERIÓDICOS – verificação do limite positivo ou negativo da duração</a:t>
            </a:r>
          </a:p>
          <a:p>
            <a:endParaRPr lang="pt-BR" dirty="0"/>
          </a:p>
          <a:p>
            <a:r>
              <a:rPr lang="pt-BR" dirty="0" smtClean="0"/>
              <a:t>QUAL AUTORIDADE?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3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PREFÁCIO </a:t>
            </a:r>
            <a:r>
              <a:rPr lang="mr-IN" dirty="0" smtClean="0"/>
              <a:t>–</a:t>
            </a:r>
            <a:r>
              <a:rPr lang="pt-BR" dirty="0" smtClean="0"/>
              <a:t> Mauricio </a:t>
            </a:r>
            <a:r>
              <a:rPr lang="pt-BR" dirty="0" err="1" smtClean="0"/>
              <a:t>Zanoide</a:t>
            </a:r>
            <a:r>
              <a:rPr lang="pt-BR" dirty="0" smtClean="0"/>
              <a:t> de Moraes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6394" y="2533181"/>
            <a:ext cx="9601196" cy="331893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t-BR" sz="5800" dirty="0" smtClean="0"/>
              <a:t>“... de </a:t>
            </a:r>
            <a:r>
              <a:rPr lang="pt-BR" sz="5800" dirty="0"/>
              <a:t>tudo a que se propõe, </a:t>
            </a:r>
            <a:r>
              <a:rPr lang="pt-BR" sz="5800" b="1" u="sng" dirty="0"/>
              <a:t>mais do que respostas, ela apresenta caminhos e formas de pensar </a:t>
            </a:r>
            <a:r>
              <a:rPr lang="pt-BR" sz="5800" b="1" dirty="0"/>
              <a:t> </a:t>
            </a:r>
            <a:r>
              <a:rPr lang="pt-BR" sz="5800" dirty="0"/>
              <a:t>para este instante nacional de inseguranças constitucional, institucional e </a:t>
            </a:r>
            <a:r>
              <a:rPr lang="pt-BR" sz="5800" dirty="0" smtClean="0"/>
              <a:t>legal.”</a:t>
            </a:r>
            <a:r>
              <a:rPr lang="pt-BR" sz="5800" dirty="0"/>
              <a:t> </a:t>
            </a:r>
          </a:p>
          <a:p>
            <a:pPr algn="just"/>
            <a:endParaRPr lang="pt-BR" sz="5800" dirty="0" smtClean="0"/>
          </a:p>
          <a:p>
            <a:pPr algn="just"/>
            <a:r>
              <a:rPr lang="pt-BR" sz="5800" dirty="0" smtClean="0"/>
              <a:t>“Hoje</a:t>
            </a:r>
            <a:r>
              <a:rPr lang="pt-BR" sz="5800" dirty="0"/>
              <a:t>, com a presente obra, comprova-se mais uma vez a </a:t>
            </a:r>
            <a:r>
              <a:rPr lang="pt-BR" sz="5800" b="1" dirty="0"/>
              <a:t>atividade fundamental da Academia: abrir caminhos </a:t>
            </a:r>
            <a:r>
              <a:rPr lang="pt-BR" sz="5800" dirty="0"/>
              <a:t>científicos e seguros para a melhora da prática profissional e para ganho social</a:t>
            </a:r>
            <a:r>
              <a:rPr lang="pt-BR" sz="5800" dirty="0" smtClean="0"/>
              <a:t>.”</a:t>
            </a:r>
            <a:endParaRPr lang="pt-BR" sz="5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20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FIM</a:t>
            </a:r>
            <a:endParaRPr lang="pt-BR" sz="44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33153" y="3031065"/>
            <a:ext cx="4108863" cy="243840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VILARES@UOL.COM.BR</a:t>
            </a:r>
            <a:endParaRPr lang="pt-BR" sz="28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3563" y="928688"/>
            <a:ext cx="5686425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INTRODUZINDO O TEMA...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https://www.youtube.com/watch?v=ztViPMOO8LA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28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</a:t>
            </a:r>
            <a:r>
              <a:rPr lang="mr-IN" dirty="0" smtClean="0"/>
              <a:t>–</a:t>
            </a:r>
            <a:r>
              <a:rPr lang="pt-BR" dirty="0" smtClean="0"/>
              <a:t> DIGITEM: </a:t>
            </a:r>
            <a:r>
              <a:rPr lang="pt-BR" dirty="0">
                <a:hlinkClick r:id="rId2"/>
              </a:rPr>
              <a:t>https://b.socrative.com/login/student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 smtClean="0"/>
              <a:t>2 </a:t>
            </a:r>
            <a:r>
              <a:rPr lang="mr-IN" dirty="0" smtClean="0"/>
              <a:t>–</a:t>
            </a:r>
            <a:r>
              <a:rPr lang="pt-BR" dirty="0" smtClean="0"/>
              <a:t> DIGITEM ”VILARES”EM NOME DA SALA</a:t>
            </a:r>
          </a:p>
          <a:p>
            <a:r>
              <a:rPr lang="pt-BR" dirty="0" smtClean="0"/>
              <a:t>3 </a:t>
            </a:r>
            <a:r>
              <a:rPr lang="mr-IN" dirty="0" smtClean="0"/>
              <a:t>–</a:t>
            </a:r>
            <a:r>
              <a:rPr lang="pt-BR" dirty="0" smtClean="0"/>
              <a:t> DIGITEM SEUS NOMES</a:t>
            </a:r>
          </a:p>
          <a:p>
            <a:r>
              <a:rPr lang="pt-BR" dirty="0" smtClean="0"/>
              <a:t>4 </a:t>
            </a:r>
            <a:r>
              <a:rPr lang="mr-IN" dirty="0" smtClean="0"/>
              <a:t>–</a:t>
            </a:r>
            <a:r>
              <a:rPr lang="pt-BR" dirty="0" smtClean="0"/>
              <a:t> RESPONDAM O QUIZZ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2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https://b.socrative.com/teacher/#</a:t>
            </a:r>
            <a:r>
              <a:rPr lang="pt-BR" dirty="0" smtClean="0">
                <a:hlinkClick r:id="rId2"/>
              </a:rPr>
              <a:t>live-results/table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718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https://www.youtube.com/watch?v=P8zokvnK4TU&amp;t=38s</a:t>
            </a:r>
          </a:p>
          <a:p>
            <a:endParaRPr lang="pt-BR" dirty="0">
              <a:hlinkClick r:id="rId2"/>
            </a:endParaRPr>
          </a:p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www.youtube.com/watch?v=P8zokvnK4TU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006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CONTROLADA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6296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20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513223" cy="1371600"/>
          </a:xfrm>
        </p:spPr>
        <p:txBody>
          <a:bodyPr>
            <a:normAutofit/>
          </a:bodyPr>
          <a:lstStyle/>
          <a:p>
            <a:r>
              <a:rPr lang="pt-BR" sz="3200" b="1" dirty="0"/>
              <a:t>AÇÃO CONTROLADA:</a:t>
            </a: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91" y="1670874"/>
            <a:ext cx="4025900" cy="34925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513223" cy="2438404"/>
          </a:xfrm>
        </p:spPr>
        <p:txBody>
          <a:bodyPr/>
          <a:lstStyle/>
          <a:p>
            <a:r>
              <a:rPr lang="pt-BR" sz="2800" dirty="0"/>
              <a:t>MÉTODO DE INVESTIGAÇÃO DA CRIMINALIDADE ORGANIZADA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4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ORGANIZAÇÃO CRIMINOSA: definição legal – Lei n. 12850/13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882808"/>
            <a:ext cx="82296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pt-BR" dirty="0"/>
          </a:p>
          <a:p>
            <a:pPr marL="64008" indent="0">
              <a:buNone/>
            </a:pPr>
            <a:r>
              <a:rPr lang="pt-BR" dirty="0" smtClean="0"/>
              <a:t>Art</a:t>
            </a:r>
            <a:r>
              <a:rPr lang="pt-BR" dirty="0"/>
              <a:t>. 1</a:t>
            </a:r>
            <a:r>
              <a:rPr lang="pt-BR" u="sng" baseline="30000" dirty="0"/>
              <a:t>o</a:t>
            </a:r>
            <a:r>
              <a:rPr lang="pt-BR" dirty="0"/>
              <a:t>  Esta Lei define </a:t>
            </a:r>
            <a:r>
              <a:rPr lang="pt-BR" b="1" dirty="0"/>
              <a:t>organização criminosa </a:t>
            </a:r>
            <a:r>
              <a:rPr lang="pt-BR" dirty="0"/>
              <a:t>e dispõe sobre a investigação criminal, os meios de obtenção da prova, infrações penais correlatas e o procedimento criminal a ser aplicado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64008" indent="0">
              <a:buNone/>
            </a:pPr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 Considera-se organização criminosa a </a:t>
            </a:r>
            <a:r>
              <a:rPr lang="pt-BR" u="sng" dirty="0"/>
              <a:t>associação de 4 (quatro) ou mais pessoas</a:t>
            </a:r>
            <a:r>
              <a:rPr lang="pt-BR" dirty="0"/>
              <a:t> </a:t>
            </a:r>
            <a:r>
              <a:rPr lang="pt-BR" u="sng" dirty="0"/>
              <a:t>estruturalmente ordenada </a:t>
            </a:r>
            <a:r>
              <a:rPr lang="pt-BR" dirty="0"/>
              <a:t>e caracterizada pela </a:t>
            </a:r>
            <a:r>
              <a:rPr lang="pt-BR" u="sng" dirty="0"/>
              <a:t>divisão de tarefas</a:t>
            </a:r>
            <a:r>
              <a:rPr lang="pt-BR" dirty="0"/>
              <a:t>, ainda que informalmente, com </a:t>
            </a:r>
            <a:r>
              <a:rPr lang="pt-BR" u="sng" dirty="0"/>
              <a:t>objetivo de obter, direta ou indiretamente, vantagem de qualquer natureza</a:t>
            </a:r>
            <a:r>
              <a:rPr lang="pt-BR" dirty="0"/>
              <a:t>, mediante a </a:t>
            </a:r>
            <a:r>
              <a:rPr lang="pt-BR" u="sng" dirty="0"/>
              <a:t>prática de infrações penais cujas penas máximas sejam superiores a 4 (quatro) anos</a:t>
            </a:r>
            <a:r>
              <a:rPr lang="pt-BR" dirty="0"/>
              <a:t>, ou que sejam de </a:t>
            </a:r>
            <a:r>
              <a:rPr lang="pt-BR" u="sng" dirty="0"/>
              <a:t>caráter transnacional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720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INVESTIGAÇÃO DA CRIMINALIDADE ORGANIZADA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Metodologia e inteligência criminal</a:t>
            </a:r>
          </a:p>
          <a:p>
            <a:endParaRPr lang="pt-BR" dirty="0"/>
          </a:p>
          <a:p>
            <a:r>
              <a:rPr lang="pt-BR" dirty="0"/>
              <a:t>Eficiência </a:t>
            </a:r>
            <a:r>
              <a:rPr lang="pt-BR" dirty="0" err="1"/>
              <a:t>x</a:t>
            </a:r>
            <a:r>
              <a:rPr lang="pt-BR" dirty="0"/>
              <a:t> </a:t>
            </a:r>
            <a:r>
              <a:rPr lang="pt-BR" dirty="0" err="1"/>
              <a:t>garantismo</a:t>
            </a:r>
            <a:r>
              <a:rPr lang="pt-BR" dirty="0"/>
              <a:t> – direito de punir </a:t>
            </a:r>
            <a:r>
              <a:rPr lang="pt-BR" dirty="0" err="1"/>
              <a:t>x</a:t>
            </a:r>
            <a:r>
              <a:rPr lang="pt-BR" dirty="0"/>
              <a:t> direitos individuais</a:t>
            </a:r>
          </a:p>
          <a:p>
            <a:r>
              <a:rPr lang="pt-BR" dirty="0"/>
              <a:t>Eficiência = resultado justo do processo. Aplicar </a:t>
            </a:r>
            <a:r>
              <a:rPr lang="pt-BR" b="1" dirty="0"/>
              <a:t>garantias na maior medida do possível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Proporcionalidade = chave que controla restrições:</a:t>
            </a:r>
          </a:p>
          <a:p>
            <a:pPr lvl="1" algn="just"/>
            <a:r>
              <a:rPr lang="pt-BR" dirty="0"/>
              <a:t>Pressupostos externos: legalidade e justificação constitucional</a:t>
            </a:r>
          </a:p>
          <a:p>
            <a:pPr lvl="1" algn="just"/>
            <a:r>
              <a:rPr lang="pt-BR" dirty="0"/>
              <a:t>Requisitos extrínsecos: </a:t>
            </a:r>
            <a:r>
              <a:rPr lang="pt-BR" dirty="0" err="1"/>
              <a:t>judicialidade</a:t>
            </a:r>
            <a:r>
              <a:rPr lang="pt-BR" dirty="0"/>
              <a:t> e motivação. </a:t>
            </a:r>
          </a:p>
          <a:p>
            <a:pPr lvl="1" algn="just"/>
            <a:r>
              <a:rPr lang="pt-BR" dirty="0"/>
              <a:t>Requisitos intrínsecos: adequação, necessidade e proporcionalidade em sentido estrito.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177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523</Words>
  <Application>Microsoft Macintosh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Calibri</vt:lpstr>
      <vt:lpstr>Garamond</vt:lpstr>
      <vt:lpstr>Mangal</vt:lpstr>
      <vt:lpstr>Arial</vt:lpstr>
      <vt:lpstr>Orgânico</vt:lpstr>
      <vt:lpstr>INVESTIGAÇÃO DA CRIMINALIDADE ORGANIZADA: AÇÃO CONTROLADA</vt:lpstr>
      <vt:lpstr>INTRODUZINDO O TEMA...</vt:lpstr>
      <vt:lpstr>ATIVIDADE</vt:lpstr>
      <vt:lpstr>RESULTADO</vt:lpstr>
      <vt:lpstr>O QUE É...</vt:lpstr>
      <vt:lpstr>AÇÃO CONTROLADA</vt:lpstr>
      <vt:lpstr>AÇÃO CONTROLADA:</vt:lpstr>
      <vt:lpstr>ORGANIZAÇÃO CRIMINOSA: definição legal – Lei n. 12850/13</vt:lpstr>
      <vt:lpstr>INVESTIGAÇÃO DA CRIMINALIDADE ORGANIZADA</vt:lpstr>
      <vt:lpstr>INTRUMENTOS ESPECIAIS DE INVESTIGAÇÃO DA LEI 12.850/13</vt:lpstr>
      <vt:lpstr>TÉCNICAS ESPECIAIS DE INVESTIGAÇÃO </vt:lpstr>
      <vt:lpstr>AÇÃO CONTROLADA </vt:lpstr>
      <vt:lpstr>AÇÃO CONTROLADA COMO INVESTIGAÇÃO SIGILOSA</vt:lpstr>
      <vt:lpstr>EXISTE REGRAMENTO LEGAL PARA AS OPERAÇÕES POLICIAIS?</vt:lpstr>
      <vt:lpstr>EXIGÊNCIAS LEGAIS DA AÇÃO CONTROLADA</vt:lpstr>
      <vt:lpstr>PROPOSTA DE CONTROLE</vt:lpstr>
      <vt:lpstr>PREFÁCIO – Mauricio Zanoide de Moraes</vt:lpstr>
      <vt:lpstr>FIM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AÇÃO CONTROLADA</dc:title>
  <dc:creator>Fernanda Vilares</dc:creator>
  <cp:lastModifiedBy>Fernanda Vilares</cp:lastModifiedBy>
  <cp:revision>10</cp:revision>
  <dcterms:created xsi:type="dcterms:W3CDTF">2017-08-17T00:09:20Z</dcterms:created>
  <dcterms:modified xsi:type="dcterms:W3CDTF">2020-02-12T23:52:36Z</dcterms:modified>
</cp:coreProperties>
</file>