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39A19-F2CB-4BA3-8FE6-D8B4A377C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DBA3D0-57D1-4089-BB80-D51582348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 dirty="0"/>
              <a:t>Profa. Daiana Sousa</a:t>
            </a:r>
          </a:p>
        </p:txBody>
      </p:sp>
    </p:spTree>
    <p:extLst>
      <p:ext uri="{BB962C8B-B14F-4D97-AF65-F5344CB8AC3E}">
        <p14:creationId xmlns:p14="http://schemas.microsoft.com/office/powerpoint/2010/main" val="23964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4BC24-EBD4-4DFD-8C92-9AB36626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REGRAS: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3B9C4B-4DF2-439D-BE1B-9BFA96FF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Exemplos:</a:t>
            </a:r>
          </a:p>
          <a:p>
            <a:pPr marL="0" lvl="0" indent="0">
              <a:buNone/>
            </a:pPr>
            <a:r>
              <a:rPr lang="pt-BR" dirty="0"/>
              <a:t>Fizemos alusão àquela aluna.                                               </a:t>
            </a:r>
          </a:p>
          <a:p>
            <a:pPr marL="0" lvl="0" indent="0">
              <a:buNone/>
            </a:pPr>
            <a:r>
              <a:rPr lang="pt-BR" dirty="0"/>
              <a:t>Referi-me àquele aluno.</a:t>
            </a:r>
          </a:p>
          <a:p>
            <a:pPr marL="0" lvl="0" indent="0">
              <a:buNone/>
            </a:pPr>
            <a:r>
              <a:rPr lang="pt-BR" dirty="0"/>
              <a:t>Ele fez alusão àquilo.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542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A5FC-EBFE-4673-A666-931BE556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REGRAS: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C1F5F-D784-468E-AA87-86A61EDD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/>
              <a:t>Usa-se crase no À QUE equivalente a AO QUE e no À QUAL equivalente a AO QUAL.</a:t>
            </a:r>
          </a:p>
          <a:p>
            <a:r>
              <a:rPr lang="pt-BR" dirty="0"/>
              <a:t>À QUE = AO QUE</a:t>
            </a:r>
          </a:p>
          <a:p>
            <a:r>
              <a:rPr lang="pt-BR" dirty="0"/>
              <a:t>À QUAL = AO QUAL</a:t>
            </a:r>
          </a:p>
          <a:p>
            <a:r>
              <a:rPr lang="pt-BR" dirty="0"/>
              <a:t>Exemplos:</a:t>
            </a:r>
          </a:p>
          <a:p>
            <a:pPr marL="0" lvl="0" indent="0">
              <a:buNone/>
            </a:pPr>
            <a:r>
              <a:rPr lang="pt-BR" dirty="0"/>
              <a:t>Referi-me à que desfilou (= ao que desfilou)</a:t>
            </a:r>
          </a:p>
          <a:p>
            <a:pPr marL="0" lvl="0" indent="0">
              <a:buNone/>
            </a:pPr>
            <a:r>
              <a:rPr lang="pt-BR" dirty="0"/>
              <a:t>A casa à qual me referi foi cara (=o prédio ao qual me referi foi caro.)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43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E7C92-E240-4E1F-8352-5A2681B2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SEM CRASE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DD77B-4DAD-48E0-974A-E4778B9B2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CONSTRUÇÕES INCORRETAS:</a:t>
            </a:r>
          </a:p>
          <a:p>
            <a:pPr marL="0" lvl="0" indent="0" algn="just">
              <a:buNone/>
            </a:pPr>
            <a:r>
              <a:rPr lang="pt-BR" dirty="0"/>
              <a:t>À fazenda estava linda.</a:t>
            </a:r>
          </a:p>
          <a:p>
            <a:pPr marL="0" lvl="0" indent="0" algn="just">
              <a:buNone/>
            </a:pPr>
            <a:r>
              <a:rPr lang="pt-BR" dirty="0"/>
              <a:t>Visitamos à fazenda.</a:t>
            </a:r>
          </a:p>
          <a:p>
            <a:pPr marL="0" lvl="0" indent="0" algn="just">
              <a:buNone/>
            </a:pPr>
            <a:r>
              <a:rPr lang="pt-BR" dirty="0"/>
              <a:t>Entregue o livro à Paulo.</a:t>
            </a:r>
          </a:p>
          <a:p>
            <a:pPr marL="0" lvl="0" indent="0" algn="just">
              <a:buNone/>
            </a:pPr>
            <a:r>
              <a:rPr lang="pt-BR" dirty="0"/>
              <a:t>Estou à pensar no futuro.</a:t>
            </a:r>
          </a:p>
          <a:p>
            <a:pPr marL="0" lvl="0" indent="0" algn="just">
              <a:buNone/>
            </a:pPr>
            <a:r>
              <a:rPr lang="pt-BR" dirty="0"/>
              <a:t>Não dê atenção à fofocas.</a:t>
            </a:r>
          </a:p>
          <a:p>
            <a:pPr marL="0" lvl="0" indent="0" algn="just">
              <a:buNone/>
            </a:pPr>
            <a:r>
              <a:rPr lang="pt-BR" dirty="0"/>
              <a:t>Ficamos cara à cara na festa.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98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F131-3506-4A5A-828A-0F50A088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CRASE NAS LOCUÇÕES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6BDC4B-3CF5-4DB5-BDE7-A9825124D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Usa-se crase nas locuções adverbiais, conjuntivas e prepositivas formadas de palavras femininas:</a:t>
            </a:r>
          </a:p>
          <a:p>
            <a:pPr algn="just"/>
            <a:r>
              <a:rPr lang="pt-BR" dirty="0"/>
              <a:t>Às ocultas, à tarde, à noite, à toa, às claras, à vontade, à esquerda, à mão, às vezes, à beça, à risca, à paisana, às pressas, à medida que, à proporção, à custa de, à espera de, à moda de, à beira de, à procura de, à prova de, à maneira de, à exceção de, à mercê de, à volta 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818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468B3-93B5-4A53-8900-949E2FB8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OBSERVAÇÃO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67BA1C-D24E-4536-A6DF-DDCC11A5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ocorre crase nas locuções adverbiais de instrumento, exceto quando causar ambiguidade.</a:t>
            </a:r>
          </a:p>
          <a:p>
            <a:r>
              <a:rPr lang="pt-BR" dirty="0"/>
              <a:t>Exemplos</a:t>
            </a:r>
          </a:p>
          <a:p>
            <a:pPr marL="0" lvl="0" indent="0">
              <a:buNone/>
            </a:pPr>
            <a:r>
              <a:rPr lang="pt-BR" dirty="0"/>
              <a:t>Ferir à gilete.</a:t>
            </a:r>
          </a:p>
          <a:p>
            <a:pPr marL="0" lvl="0" indent="0">
              <a:buNone/>
            </a:pPr>
            <a:r>
              <a:rPr lang="pt-BR" dirty="0"/>
              <a:t>Escrever à máquina.</a:t>
            </a:r>
          </a:p>
          <a:p>
            <a:pPr marL="0" lvl="0" indent="0">
              <a:buNone/>
            </a:pPr>
            <a:r>
              <a:rPr lang="pt-BR" dirty="0"/>
              <a:t>Pintar à mão.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775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91BF1-225B-4F1F-82F4-30347C4C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CRASE, VERBOS E REGIMES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DDCB88-FF40-497B-8444-63B6469AA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5200" dirty="0"/>
              <a:t>Segue-se uma lista de verbos em acepções e regências variadas.</a:t>
            </a:r>
          </a:p>
          <a:p>
            <a:pPr marL="0" indent="0">
              <a:buNone/>
            </a:pPr>
            <a:r>
              <a:rPr lang="pt-BR" sz="5200" dirty="0"/>
              <a:t>ASPIRAR a atmosfera (absorver)</a:t>
            </a:r>
          </a:p>
          <a:p>
            <a:pPr marL="0" indent="0">
              <a:buNone/>
            </a:pPr>
            <a:r>
              <a:rPr lang="pt-BR" sz="5200" dirty="0"/>
              <a:t>ASPIRAR à Aeronáutica (desejar)</a:t>
            </a:r>
          </a:p>
          <a:p>
            <a:pPr marL="0" indent="0">
              <a:buNone/>
            </a:pPr>
            <a:r>
              <a:rPr lang="pt-BR" sz="5200" dirty="0"/>
              <a:t>ASSISTIR a enferma (socorrer)</a:t>
            </a:r>
          </a:p>
          <a:p>
            <a:pPr marL="0" indent="0">
              <a:buNone/>
            </a:pPr>
            <a:r>
              <a:rPr lang="pt-BR" sz="5200" dirty="0"/>
              <a:t>ASSISTIR à sessão (presenciar)</a:t>
            </a:r>
          </a:p>
          <a:p>
            <a:pPr marL="0" indent="0">
              <a:buNone/>
            </a:pPr>
            <a:r>
              <a:rPr lang="pt-BR" sz="5200" dirty="0"/>
              <a:t>BATER a porta (empurrar)</a:t>
            </a:r>
          </a:p>
          <a:p>
            <a:pPr marL="0" indent="0">
              <a:buNone/>
            </a:pPr>
            <a:r>
              <a:rPr lang="pt-BR" sz="5200" dirty="0"/>
              <a:t>BATER à porta (bater junto à porta)</a:t>
            </a:r>
          </a:p>
          <a:p>
            <a:pPr marL="0" indent="0">
              <a:buNone/>
            </a:pPr>
            <a:r>
              <a:rPr lang="pt-BR" sz="5200" dirty="0"/>
              <a:t>QUERER a amiga (desejar)</a:t>
            </a:r>
          </a:p>
          <a:p>
            <a:pPr marL="0" indent="0">
              <a:buNone/>
            </a:pPr>
            <a:r>
              <a:rPr lang="pt-BR" sz="5200" dirty="0"/>
              <a:t>QUERER à amiga (estimar)</a:t>
            </a:r>
          </a:p>
          <a:p>
            <a:pPr marL="0" indent="0">
              <a:buNone/>
            </a:pPr>
            <a:r>
              <a:rPr lang="pt-BR" sz="5200" dirty="0"/>
              <a:t>VISAR a leoa (mirar)</a:t>
            </a:r>
          </a:p>
          <a:p>
            <a:pPr marL="0" indent="0">
              <a:buNone/>
            </a:pPr>
            <a:r>
              <a:rPr lang="pt-BR" sz="5200" dirty="0"/>
              <a:t>VISAR a carteira (pôr a visto)</a:t>
            </a:r>
          </a:p>
          <a:p>
            <a:pPr marL="0" indent="0">
              <a:buNone/>
            </a:pPr>
            <a:r>
              <a:rPr lang="pt-BR" sz="5200" dirty="0"/>
              <a:t>VISAR à glória (pretender)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78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29276-ED85-4323-B71E-CDBF271A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Exercícios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8A7D14-B774-4CD3-B52B-82CB9E1A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pt-BR" dirty="0"/>
              <a:t>Use o acento indicativo da crase, quando for necessário:</a:t>
            </a:r>
          </a:p>
          <a:p>
            <a:r>
              <a:rPr lang="pt-BR" dirty="0"/>
              <a:t>AMANHÃ iremos:</a:t>
            </a:r>
          </a:p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D081A84-EFDE-4C81-BA11-B72D36E63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97616"/>
              </p:ext>
            </p:extLst>
          </p:nvPr>
        </p:nvGraphicFramePr>
        <p:xfrm>
          <a:off x="2491529" y="3741490"/>
          <a:ext cx="7063532" cy="2094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1766">
                  <a:extLst>
                    <a:ext uri="{9D8B030D-6E8A-4147-A177-3AD203B41FA5}">
                      <a16:colId xmlns:a16="http://schemas.microsoft.com/office/drawing/2014/main" val="763664935"/>
                    </a:ext>
                  </a:extLst>
                </a:gridCol>
                <a:gridCol w="3531766">
                  <a:extLst>
                    <a:ext uri="{9D8B030D-6E8A-4147-A177-3AD203B41FA5}">
                      <a16:colId xmlns:a16="http://schemas.microsoft.com/office/drawing/2014/main" val="1395768428"/>
                    </a:ext>
                  </a:extLst>
                </a:gridCol>
              </a:tblGrid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>
                          <a:effectLst/>
                        </a:rPr>
                        <a:t>A ele.</a:t>
                      </a:r>
                      <a:endParaRPr lang="pt-BR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 dirty="0">
                          <a:effectLst/>
                        </a:rPr>
                        <a:t>A que desfilou.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371182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>
                          <a:effectLst/>
                        </a:rPr>
                        <a:t>A vila.</a:t>
                      </a:r>
                      <a:endParaRPr lang="pt-BR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As que viajaram.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031733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>
                          <a:effectLst/>
                        </a:rPr>
                        <a:t>A cidade.</a:t>
                      </a:r>
                      <a:endParaRPr lang="pt-BR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 de preto.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890231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>
                          <a:effectLst/>
                        </a:rPr>
                        <a:t>A ti e a ela.</a:t>
                      </a:r>
                      <a:endParaRPr lang="pt-BR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 quem desfilou.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710715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 dirty="0">
                          <a:effectLst/>
                        </a:rPr>
                        <a:t>A todas.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 Tijuca.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823823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>
                          <a:effectLst/>
                        </a:rPr>
                        <a:t>A cada um.</a:t>
                      </a:r>
                      <a:endParaRPr lang="pt-BR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 Copacabana.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437637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>
                          <a:effectLst/>
                        </a:rPr>
                        <a:t>A um deles.</a:t>
                      </a:r>
                      <a:endParaRPr lang="pt-BR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 senhora.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425078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 dirty="0">
                          <a:effectLst/>
                        </a:rPr>
                        <a:t>A uma delas.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 Vossa Alteza.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117274"/>
                  </a:ext>
                </a:extLst>
              </a:tr>
              <a:tr h="213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>
                          <a:effectLst/>
                        </a:rPr>
                        <a:t>A todas vocês.</a:t>
                      </a:r>
                      <a:endParaRPr lang="pt-BR" sz="11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>
                          <a:effectLst/>
                        </a:rPr>
                        <a:t>A vila toda.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700570"/>
                  </a:ext>
                </a:extLst>
              </a:tr>
              <a:tr h="1511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b="0" dirty="0">
                          <a:effectLst/>
                        </a:rPr>
                        <a:t>A todos eles.</a:t>
                      </a:r>
                      <a:endParaRPr lang="pt-BR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>
                          <a:effectLst/>
                        </a:rPr>
                        <a:t>A toda vila.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00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0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37EAC-40AC-4F05-8DE4-93169B09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6D1B55-473B-4BBD-A64A-E2A2D8197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Use a crase quando for necessário, nas construções seguintes:</a:t>
            </a:r>
          </a:p>
          <a:p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2C62CF2-08C5-48F7-8572-B7CAE6D6F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2413"/>
              </p:ext>
            </p:extLst>
          </p:nvPr>
        </p:nvGraphicFramePr>
        <p:xfrm>
          <a:off x="1375793" y="3028425"/>
          <a:ext cx="9454394" cy="3070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001">
                  <a:extLst>
                    <a:ext uri="{9D8B030D-6E8A-4147-A177-3AD203B41FA5}">
                      <a16:colId xmlns:a16="http://schemas.microsoft.com/office/drawing/2014/main" val="2930204026"/>
                    </a:ext>
                  </a:extLst>
                </a:gridCol>
                <a:gridCol w="1575001">
                  <a:extLst>
                    <a:ext uri="{9D8B030D-6E8A-4147-A177-3AD203B41FA5}">
                      <a16:colId xmlns:a16="http://schemas.microsoft.com/office/drawing/2014/main" val="2127971242"/>
                    </a:ext>
                  </a:extLst>
                </a:gridCol>
                <a:gridCol w="1576098">
                  <a:extLst>
                    <a:ext uri="{9D8B030D-6E8A-4147-A177-3AD203B41FA5}">
                      <a16:colId xmlns:a16="http://schemas.microsoft.com/office/drawing/2014/main" val="3313646512"/>
                    </a:ext>
                  </a:extLst>
                </a:gridCol>
                <a:gridCol w="1576098">
                  <a:extLst>
                    <a:ext uri="{9D8B030D-6E8A-4147-A177-3AD203B41FA5}">
                      <a16:colId xmlns:a16="http://schemas.microsoft.com/office/drawing/2014/main" val="3469470689"/>
                    </a:ext>
                  </a:extLst>
                </a:gridCol>
                <a:gridCol w="1576098">
                  <a:extLst>
                    <a:ext uri="{9D8B030D-6E8A-4147-A177-3AD203B41FA5}">
                      <a16:colId xmlns:a16="http://schemas.microsoft.com/office/drawing/2014/main" val="2276178261"/>
                    </a:ext>
                  </a:extLst>
                </a:gridCol>
                <a:gridCol w="1576098">
                  <a:extLst>
                    <a:ext uri="{9D8B030D-6E8A-4147-A177-3AD203B41FA5}">
                      <a16:colId xmlns:a16="http://schemas.microsoft.com/office/drawing/2014/main" val="1788873254"/>
                    </a:ext>
                  </a:extLst>
                </a:gridCol>
              </a:tblGrid>
              <a:tr h="466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Iremos a Portugal, a Espanha e a França.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Desde a solenidade, ele perturbava a noiva.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nossa loja vendeu tudo a prazo.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Neste colégio, exige-se a assistência as aulas.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aula será das 3h as 5h da tarde para tirar as dúvidas.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livro a que me refiro custou caro.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extLst>
                  <a:ext uri="{0D108BD9-81ED-4DB2-BD59-A6C34878D82A}">
                    <a16:rowId xmlns:a16="http://schemas.microsoft.com/office/drawing/2014/main" val="3221108903"/>
                  </a:ext>
                </a:extLst>
              </a:tr>
              <a:tr h="62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grupo estudava de segunda a sexta.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Devido a festa, a noiva fica impaciente.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Tua família está disposta a colaborar.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Na Europa, dedicaram templos a Minerva e a Júpiter.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bandido foi atacado a faca e a tiro.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carta a que aludimos veio de longe.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extLst>
                  <a:ext uri="{0D108BD9-81ED-4DB2-BD59-A6C34878D82A}">
                    <a16:rowId xmlns:a16="http://schemas.microsoft.com/office/drawing/2014/main" val="1093737706"/>
                  </a:ext>
                </a:extLst>
              </a:tr>
              <a:tr h="780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noite ele estuda, e a tarde ele trabalha.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Ele desejava possuir um sapato a Luís XV.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Preferimos ficar a viajar neste período.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tua disciplina é igual a de um militar.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meia-noite, o homem chegou a vila com um saco as costas.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Referi-me a que venceu a desfile.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extLst>
                  <a:ext uri="{0D108BD9-81ED-4DB2-BD59-A6C34878D82A}">
                    <a16:rowId xmlns:a16="http://schemas.microsoft.com/office/drawing/2014/main" val="3429190767"/>
                  </a:ext>
                </a:extLst>
              </a:tr>
              <a:tr h="62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nosso grupo ficou a distância.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Fizemos elogio a ti e a amiga do rapaz.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criança vai tomar o remédio gota a gota.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Ela não dava atenção a queixas da família.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Assistimos a peça de teatro.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carta a qual me referi era linda.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extLst>
                  <a:ext uri="{0D108BD9-81ED-4DB2-BD59-A6C34878D82A}">
                    <a16:rowId xmlns:a16="http://schemas.microsoft.com/office/drawing/2014/main" val="3880012495"/>
                  </a:ext>
                </a:extLst>
              </a:tr>
              <a:tr h="466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Ficamos a distância de cem metros do crime.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Ele não costumava ir a festas nesse bairro.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Amanhã não iremos a reunião nenhuma.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Ele fez uma crítica a minha noiva, e não a tua.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Aspiramos a uma vida melhor.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A carta a qual elogiamos era bem feita.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95" marR="42595" marT="0" marB="0"/>
                </a:tc>
                <a:extLst>
                  <a:ext uri="{0D108BD9-81ED-4DB2-BD59-A6C34878D82A}">
                    <a16:rowId xmlns:a16="http://schemas.microsoft.com/office/drawing/2014/main" val="367266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61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86C60-6B60-48BB-ABD5-797223FD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FFF6F13-B3FA-4529-95E8-B21BBA32D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780804"/>
              </p:ext>
            </p:extLst>
          </p:nvPr>
        </p:nvGraphicFramePr>
        <p:xfrm>
          <a:off x="1451294" y="2557463"/>
          <a:ext cx="9445304" cy="3401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488">
                  <a:extLst>
                    <a:ext uri="{9D8B030D-6E8A-4147-A177-3AD203B41FA5}">
                      <a16:colId xmlns:a16="http://schemas.microsoft.com/office/drawing/2014/main" val="3162095245"/>
                    </a:ext>
                  </a:extLst>
                </a:gridCol>
                <a:gridCol w="1573488">
                  <a:extLst>
                    <a:ext uri="{9D8B030D-6E8A-4147-A177-3AD203B41FA5}">
                      <a16:colId xmlns:a16="http://schemas.microsoft.com/office/drawing/2014/main" val="782295715"/>
                    </a:ext>
                  </a:extLst>
                </a:gridCol>
                <a:gridCol w="1574582">
                  <a:extLst>
                    <a:ext uri="{9D8B030D-6E8A-4147-A177-3AD203B41FA5}">
                      <a16:colId xmlns:a16="http://schemas.microsoft.com/office/drawing/2014/main" val="3618862867"/>
                    </a:ext>
                  </a:extLst>
                </a:gridCol>
                <a:gridCol w="1574582">
                  <a:extLst>
                    <a:ext uri="{9D8B030D-6E8A-4147-A177-3AD203B41FA5}">
                      <a16:colId xmlns:a16="http://schemas.microsoft.com/office/drawing/2014/main" val="365875511"/>
                    </a:ext>
                  </a:extLst>
                </a:gridCol>
                <a:gridCol w="1574582">
                  <a:extLst>
                    <a:ext uri="{9D8B030D-6E8A-4147-A177-3AD203B41FA5}">
                      <a16:colId xmlns:a16="http://schemas.microsoft.com/office/drawing/2014/main" val="588885018"/>
                    </a:ext>
                  </a:extLst>
                </a:gridCol>
                <a:gridCol w="1574582">
                  <a:extLst>
                    <a:ext uri="{9D8B030D-6E8A-4147-A177-3AD203B41FA5}">
                      <a16:colId xmlns:a16="http://schemas.microsoft.com/office/drawing/2014/main" val="2266953543"/>
                    </a:ext>
                  </a:extLst>
                </a:gridCol>
              </a:tblGrid>
              <a:tr h="72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doméstica carregava o saco a cabeça.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Entregamos o documento a secretária.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O álcool abusivo é prejudicial a saúde.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Ela deu atenção as queixas do pai.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Estaremos de volta as duas horas.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encomenda a qual chegou veio de longe.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extLst>
                  <a:ext uri="{0D108BD9-81ED-4DB2-BD59-A6C34878D82A}">
                    <a16:rowId xmlns:a16="http://schemas.microsoft.com/office/drawing/2014/main" val="3936810288"/>
                  </a:ext>
                </a:extLst>
              </a:tr>
              <a:tr h="72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Os meninos atiraram pedras a vidraça.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Fizemos um elogio a professora.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jogador fez o gol com a mão naquele jogo.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Aquela moça é candidata a rainha do carnaval.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Ela foi favorável a nossa resolução.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Demos o prêmio a que respondeu a pergunta.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extLst>
                  <a:ext uri="{0D108BD9-81ED-4DB2-BD59-A6C34878D82A}">
                    <a16:rowId xmlns:a16="http://schemas.microsoft.com/office/drawing/2014/main" val="1180447945"/>
                  </a:ext>
                </a:extLst>
              </a:tr>
              <a:tr h="517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mendigo estava a sombra da árvore.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aluno vai devolver o livro a biblioteca.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Ele estava entregue a alegres recordações.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Estávamos a certa distância da fronteira.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Fomos contrários a esta decisão.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Conheço a pessoa a qual deram o prêmio.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extLst>
                  <a:ext uri="{0D108BD9-81ED-4DB2-BD59-A6C34878D82A}">
                    <a16:rowId xmlns:a16="http://schemas.microsoft.com/office/drawing/2014/main" val="639083091"/>
                  </a:ext>
                </a:extLst>
              </a:tr>
              <a:tr h="8306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Trabalhamos da segunda a sexta.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Os nobres gostavam de andar a cavalo.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Indo a casa, você só me encontrará as 15 horas.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Estamos nesse recinto desde as sete horas a espera da prova.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A bebida em excesso é prejudicial a saúde.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Conheço a pessoa a qual admiras.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extLst>
                  <a:ext uri="{0D108BD9-81ED-4DB2-BD59-A6C34878D82A}">
                    <a16:rowId xmlns:a16="http://schemas.microsoft.com/office/drawing/2014/main" val="1199387110"/>
                  </a:ext>
                </a:extLst>
              </a:tr>
              <a:tr h="517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Quanto a festa dele, ela foi maravilhosa.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A vizinha comprou um fogão a gás.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Refiro-me aquilo que me disseram.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aluno fez referência as minhas anotações.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 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>
                          <a:effectLst/>
                        </a:rPr>
                        <a:t>O ser humano tem horror as pessoas ingratas.</a:t>
                      </a:r>
                      <a:endParaRPr lang="pt-BR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Visitamos a fazenda a qual foste nas férias.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effectLst/>
                        </a:rPr>
                        <a:t> </a:t>
                      </a:r>
                      <a:endParaRPr lang="pt-BR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14" marR="39914" marT="0" marB="0"/>
                </a:tc>
                <a:extLst>
                  <a:ext uri="{0D108BD9-81ED-4DB2-BD59-A6C34878D82A}">
                    <a16:rowId xmlns:a16="http://schemas.microsoft.com/office/drawing/2014/main" val="281665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87D36-A880-4698-9B3D-2FF4EBCB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QUESTÕES DE PROVA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A44425-1B6B-48FB-AD3F-1F352D9F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(UEL)..... contragosto, a comissão entregou.....imprensa.....listas dos aprovados.</a:t>
            </a:r>
          </a:p>
          <a:p>
            <a:pPr lvl="0" algn="just"/>
            <a:r>
              <a:rPr lang="pt-BR" dirty="0"/>
              <a:t>A, a, as.</a:t>
            </a:r>
          </a:p>
          <a:p>
            <a:pPr lvl="0" algn="just"/>
            <a:r>
              <a:rPr lang="pt-BR" dirty="0"/>
              <a:t>A, à, às.</a:t>
            </a:r>
          </a:p>
          <a:p>
            <a:pPr lvl="0" algn="just"/>
            <a:r>
              <a:rPr lang="pt-BR" dirty="0"/>
              <a:t>A, à, as.</a:t>
            </a:r>
          </a:p>
          <a:p>
            <a:pPr lvl="0" algn="just"/>
            <a:r>
              <a:rPr lang="pt-BR" dirty="0"/>
              <a:t>À, a, às.</a:t>
            </a:r>
          </a:p>
          <a:p>
            <a:pPr lvl="0" algn="just"/>
            <a:r>
              <a:rPr lang="pt-BR" dirty="0"/>
              <a:t>À, à, às.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0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B99DE-A459-4F4C-ACDD-AA33C24B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/>
              <a:t>Curso Popular de formação de Defensoras e Defensores Públicos</a:t>
            </a:r>
            <a:br>
              <a:rPr lang="pt-BR" sz="3100" dirty="0"/>
            </a:br>
            <a:r>
              <a:rPr lang="pt-BR" b="1" dirty="0"/>
              <a:t>Crase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4DEC61-1385-4D6A-AB3B-9F6B8EFD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Crase é a contração da preposição A com o artigo A(S) ou com o A inicial de AQUELE(S), AQUELA(S) ou AQUILO.</a:t>
            </a:r>
          </a:p>
          <a:p>
            <a:r>
              <a:rPr lang="pt-BR" dirty="0"/>
              <a:t>Exemplário:</a:t>
            </a:r>
          </a:p>
          <a:p>
            <a:pPr marL="0" lvl="0" indent="0">
              <a:buNone/>
            </a:pPr>
            <a:r>
              <a:rPr lang="pt-BR" dirty="0"/>
              <a:t>Fomos à cidade próxima.</a:t>
            </a:r>
          </a:p>
          <a:p>
            <a:pPr marL="0" lvl="0" indent="0">
              <a:buNone/>
            </a:pPr>
            <a:r>
              <a:rPr lang="pt-BR" dirty="0"/>
              <a:t>Referi-me à sociedade atual.</a:t>
            </a:r>
          </a:p>
          <a:p>
            <a:pPr marL="0" lvl="0" indent="0">
              <a:buNone/>
            </a:pPr>
            <a:r>
              <a:rPr lang="pt-BR" dirty="0"/>
              <a:t>Aludimos àquela moça.</a:t>
            </a:r>
          </a:p>
          <a:p>
            <a:pPr marL="0" lvl="0" indent="0">
              <a:buNone/>
            </a:pPr>
            <a:r>
              <a:rPr lang="pt-BR" dirty="0"/>
              <a:t>Referi-me àquele rapaz.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053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B4D4D-692A-45A9-B212-370940C2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9821CF-EFE7-4DD3-8BE5-049E7274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dirty="0"/>
              <a:t>(FCC) O </a:t>
            </a:r>
            <a:r>
              <a:rPr lang="pt-BR" dirty="0" err="1"/>
              <a:t>fenômeno_____que</a:t>
            </a:r>
            <a:r>
              <a:rPr lang="pt-BR" dirty="0"/>
              <a:t> aludi é </a:t>
            </a:r>
            <a:r>
              <a:rPr lang="pt-BR" dirty="0" err="1"/>
              <a:t>visível_____noite</a:t>
            </a:r>
            <a:r>
              <a:rPr lang="pt-BR" dirty="0"/>
              <a:t> </a:t>
            </a:r>
            <a:r>
              <a:rPr lang="pt-BR" dirty="0" err="1"/>
              <a:t>e_____olho</a:t>
            </a:r>
            <a:r>
              <a:rPr lang="pt-BR" dirty="0"/>
              <a:t> nu.</a:t>
            </a:r>
          </a:p>
          <a:p>
            <a:pPr lvl="0" algn="just"/>
            <a:r>
              <a:rPr lang="pt-BR" dirty="0"/>
              <a:t>a, a, a</a:t>
            </a:r>
          </a:p>
          <a:p>
            <a:pPr lvl="0" algn="just"/>
            <a:r>
              <a:rPr lang="pt-BR" dirty="0"/>
              <a:t>a, à, à</a:t>
            </a:r>
          </a:p>
          <a:p>
            <a:pPr lvl="0" algn="just"/>
            <a:r>
              <a:rPr lang="pt-BR" dirty="0"/>
              <a:t>a, à, a</a:t>
            </a:r>
          </a:p>
          <a:p>
            <a:pPr lvl="0" algn="just"/>
            <a:r>
              <a:rPr lang="pt-BR" dirty="0"/>
              <a:t>à, a, à</a:t>
            </a:r>
          </a:p>
          <a:p>
            <a:pPr lvl="0" algn="just"/>
            <a:r>
              <a:rPr lang="pt-BR" dirty="0"/>
              <a:t>à, à, 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8102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A6363-A397-458D-8372-9924AE15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2E9EED-AEC7-44FF-9A56-63DD27651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(FCC) Já </a:t>
            </a:r>
            <a:r>
              <a:rPr lang="pt-BR" dirty="0" err="1"/>
              <a:t>estavam_____poucos</a:t>
            </a:r>
            <a:r>
              <a:rPr lang="pt-BR" dirty="0"/>
              <a:t> metros da clareira, _____qual foram ter por um </a:t>
            </a:r>
            <a:r>
              <a:rPr lang="pt-BR" dirty="0" err="1"/>
              <a:t>atalho_____foice</a:t>
            </a:r>
            <a:r>
              <a:rPr lang="pt-BR" dirty="0"/>
              <a:t>.</a:t>
            </a:r>
          </a:p>
          <a:p>
            <a:pPr lvl="0" algn="just"/>
            <a:r>
              <a:rPr lang="pt-BR" dirty="0"/>
              <a:t>à, à, a</a:t>
            </a:r>
          </a:p>
          <a:p>
            <a:pPr lvl="0" algn="just"/>
            <a:r>
              <a:rPr lang="pt-BR" dirty="0"/>
              <a:t>a, à, a</a:t>
            </a:r>
          </a:p>
          <a:p>
            <a:pPr lvl="0" algn="just"/>
            <a:r>
              <a:rPr lang="pt-BR" dirty="0"/>
              <a:t>a, a, à</a:t>
            </a:r>
          </a:p>
          <a:p>
            <a:pPr lvl="0" algn="just"/>
            <a:r>
              <a:rPr lang="pt-BR" dirty="0"/>
              <a:t>à, a, à</a:t>
            </a:r>
          </a:p>
          <a:p>
            <a:pPr lvl="0" algn="just"/>
            <a:r>
              <a:rPr lang="pt-BR" dirty="0"/>
              <a:t>à, à, 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35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1379E-3A94-4343-AB49-738802DB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A034CB-4163-49EE-9295-F1E0F1BBC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(UEL-PR) </a:t>
            </a:r>
            <a:r>
              <a:rPr lang="pt-BR" dirty="0" err="1"/>
              <a:t>Foi_____Brasília</a:t>
            </a:r>
            <a:r>
              <a:rPr lang="pt-BR" dirty="0"/>
              <a:t> </a:t>
            </a:r>
            <a:r>
              <a:rPr lang="pt-BR" dirty="0" err="1"/>
              <a:t>aprender_____artes</a:t>
            </a:r>
            <a:r>
              <a:rPr lang="pt-BR" dirty="0"/>
              <a:t> </a:t>
            </a:r>
            <a:r>
              <a:rPr lang="pt-BR" dirty="0" err="1"/>
              <a:t>polítcas</a:t>
            </a:r>
            <a:r>
              <a:rPr lang="pt-BR" dirty="0"/>
              <a:t>, mas </a:t>
            </a:r>
            <a:r>
              <a:rPr lang="pt-BR" dirty="0" err="1"/>
              <a:t>retornou_____terra</a:t>
            </a:r>
            <a:r>
              <a:rPr lang="pt-BR" dirty="0"/>
              <a:t> natal sem grandes conhecimentos.</a:t>
            </a:r>
          </a:p>
          <a:p>
            <a:pPr lvl="0" algn="just"/>
            <a:r>
              <a:rPr lang="pt-BR" dirty="0" err="1"/>
              <a:t>a-as-à</a:t>
            </a:r>
            <a:endParaRPr lang="pt-BR" dirty="0"/>
          </a:p>
          <a:p>
            <a:pPr lvl="0" algn="just"/>
            <a:r>
              <a:rPr lang="pt-BR" dirty="0" err="1"/>
              <a:t>à-as-a</a:t>
            </a:r>
            <a:endParaRPr lang="pt-BR" dirty="0"/>
          </a:p>
          <a:p>
            <a:pPr lvl="0" algn="just"/>
            <a:r>
              <a:rPr lang="pt-BR" dirty="0" err="1"/>
              <a:t>a-às-à</a:t>
            </a:r>
            <a:endParaRPr lang="pt-BR" dirty="0"/>
          </a:p>
          <a:p>
            <a:pPr lvl="0" algn="just"/>
            <a:r>
              <a:rPr lang="pt-BR" dirty="0" err="1"/>
              <a:t>a-as-a</a:t>
            </a:r>
            <a:endParaRPr lang="pt-BR" dirty="0"/>
          </a:p>
          <a:p>
            <a:pPr lvl="0" algn="just"/>
            <a:r>
              <a:rPr lang="pt-BR" dirty="0" err="1"/>
              <a:t>à-às-à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689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3FCE-94F9-4A8C-AD75-A4449B88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1D952-F39D-4C8E-BA7C-0D66FE25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(UFV-MG) Indique a alternativa em que o sinal indicativo de crase é facultativo:</a:t>
            </a:r>
          </a:p>
          <a:p>
            <a:pPr lvl="0" algn="just"/>
            <a:r>
              <a:rPr lang="pt-BR" dirty="0"/>
              <a:t>Voltou à casa do juiz.</a:t>
            </a:r>
          </a:p>
          <a:p>
            <a:pPr lvl="0" algn="just"/>
            <a:r>
              <a:rPr lang="pt-BR" dirty="0"/>
              <a:t>Chegou às três horas.</a:t>
            </a:r>
          </a:p>
          <a:p>
            <a:pPr lvl="0" algn="just"/>
            <a:r>
              <a:rPr lang="pt-BR" dirty="0"/>
              <a:t>Voltou à minha casa.</a:t>
            </a:r>
          </a:p>
          <a:p>
            <a:pPr lvl="0" algn="just"/>
            <a:r>
              <a:rPr lang="pt-BR" dirty="0"/>
              <a:t>Devolveu as provas àquela aluna.</a:t>
            </a:r>
          </a:p>
          <a:p>
            <a:pPr lvl="0" algn="just"/>
            <a:r>
              <a:rPr lang="pt-BR" dirty="0"/>
              <a:t>Voltou às pressas.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15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C31E5-D4FC-4311-AF31-ECAAC509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072076-CC01-4242-9451-1C6CFBB8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pt-BR" dirty="0"/>
              <a:t>(</a:t>
            </a:r>
            <a:r>
              <a:rPr lang="pt-BR" dirty="0" err="1"/>
              <a:t>Acafe</a:t>
            </a:r>
            <a:r>
              <a:rPr lang="pt-BR" dirty="0"/>
              <a:t>-SC) Assinale a alternativa que complementa a frase.</a:t>
            </a:r>
          </a:p>
          <a:p>
            <a:pPr algn="just"/>
            <a:r>
              <a:rPr lang="pt-BR" dirty="0" err="1"/>
              <a:t>Trouxe_____mensagem_____Vossa</a:t>
            </a:r>
            <a:r>
              <a:rPr lang="pt-BR" dirty="0"/>
              <a:t> Senhoria e </a:t>
            </a:r>
            <a:r>
              <a:rPr lang="pt-BR" dirty="0" err="1"/>
              <a:t>aguardo_____resposta_____fim</a:t>
            </a:r>
            <a:r>
              <a:rPr lang="pt-BR" dirty="0"/>
              <a:t> de </a:t>
            </a:r>
            <a:r>
              <a:rPr lang="pt-BR" dirty="0" err="1"/>
              <a:t>levar_____pessoa</a:t>
            </a:r>
            <a:r>
              <a:rPr lang="pt-BR" dirty="0"/>
              <a:t> que me enviou.</a:t>
            </a:r>
          </a:p>
          <a:p>
            <a:pPr lvl="0" algn="just"/>
            <a:r>
              <a:rPr lang="pt-BR" dirty="0" err="1"/>
              <a:t>a-a-à-a-a</a:t>
            </a:r>
            <a:endParaRPr lang="pt-BR" dirty="0"/>
          </a:p>
          <a:p>
            <a:pPr lvl="0" algn="just"/>
            <a:r>
              <a:rPr lang="pt-BR" dirty="0" err="1"/>
              <a:t>a-à-a-à-a</a:t>
            </a:r>
            <a:endParaRPr lang="pt-BR" dirty="0"/>
          </a:p>
          <a:p>
            <a:pPr lvl="0" algn="just"/>
            <a:r>
              <a:rPr lang="pt-BR" dirty="0" err="1"/>
              <a:t>à-à-à-à-a</a:t>
            </a:r>
            <a:endParaRPr lang="pt-BR" dirty="0"/>
          </a:p>
          <a:p>
            <a:pPr lvl="0" algn="just"/>
            <a:r>
              <a:rPr lang="pt-BR" dirty="0" err="1"/>
              <a:t>a-a-a-a-à</a:t>
            </a:r>
            <a:endParaRPr lang="pt-BR" dirty="0"/>
          </a:p>
          <a:p>
            <a:pPr lvl="0" algn="just"/>
            <a:r>
              <a:rPr lang="pt-BR" dirty="0" err="1"/>
              <a:t>à-a-a-a-à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63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E327D-6C91-47AB-91D8-BACE45BF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77C3A-4771-49C3-9B9C-9E480F95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pt-BR" dirty="0"/>
              <a:t>(UCDB-MT) Assinale a opção em que completa corretamente as lacunas:</a:t>
            </a:r>
          </a:p>
          <a:p>
            <a:pPr algn="just"/>
            <a:r>
              <a:rPr lang="pt-BR" dirty="0"/>
              <a:t>_____dois dias, ele </a:t>
            </a:r>
            <a:r>
              <a:rPr lang="pt-BR" dirty="0" err="1"/>
              <a:t>pegou_____sacola</a:t>
            </a:r>
            <a:r>
              <a:rPr lang="pt-BR" dirty="0"/>
              <a:t>, disse </a:t>
            </a:r>
            <a:r>
              <a:rPr lang="pt-BR" dirty="0" err="1"/>
              <a:t>adeus_____filha</a:t>
            </a:r>
            <a:r>
              <a:rPr lang="pt-BR" dirty="0"/>
              <a:t> e </a:t>
            </a:r>
            <a:r>
              <a:rPr lang="pt-BR" dirty="0" err="1"/>
              <a:t>saiu_____cavalo</a:t>
            </a:r>
            <a:r>
              <a:rPr lang="pt-BR" dirty="0"/>
              <a:t>.</a:t>
            </a:r>
          </a:p>
          <a:p>
            <a:pPr lvl="0" algn="just"/>
            <a:r>
              <a:rPr lang="pt-BR" dirty="0"/>
              <a:t>A – a – à – à.</a:t>
            </a:r>
          </a:p>
          <a:p>
            <a:pPr lvl="0" algn="just"/>
            <a:r>
              <a:rPr lang="pt-BR" dirty="0"/>
              <a:t>A – à – a – a</a:t>
            </a:r>
          </a:p>
          <a:p>
            <a:pPr lvl="0" algn="just"/>
            <a:r>
              <a:rPr lang="pt-BR" dirty="0"/>
              <a:t>Há – a –a – à</a:t>
            </a:r>
          </a:p>
          <a:p>
            <a:pPr lvl="0" algn="just"/>
            <a:r>
              <a:rPr lang="pt-BR" dirty="0"/>
              <a:t>Há – a – à –a</a:t>
            </a:r>
          </a:p>
          <a:p>
            <a:pPr lvl="0" algn="just"/>
            <a:r>
              <a:rPr lang="pt-BR" dirty="0"/>
              <a:t>Há – a – à – 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51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EBA63-7C40-4757-94B3-FC69CDAF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479D3-7DD5-4DE9-A5BD-6CDC90B08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(FUVEST-SP) </a:t>
            </a:r>
            <a:r>
              <a:rPr lang="pt-BR" dirty="0" err="1"/>
              <a:t>Diga_____elas</a:t>
            </a:r>
            <a:r>
              <a:rPr lang="pt-BR" dirty="0"/>
              <a:t> que estejam </a:t>
            </a:r>
            <a:r>
              <a:rPr lang="pt-BR" dirty="0" err="1"/>
              <a:t>daqui_____pouco_____porta</a:t>
            </a:r>
            <a:r>
              <a:rPr lang="pt-BR" dirty="0"/>
              <a:t> da biblioteca.</a:t>
            </a:r>
          </a:p>
          <a:p>
            <a:pPr lvl="0" algn="just"/>
            <a:r>
              <a:rPr lang="pt-BR" dirty="0"/>
              <a:t>a – há – a</a:t>
            </a:r>
          </a:p>
          <a:p>
            <a:pPr lvl="0" algn="just"/>
            <a:r>
              <a:rPr lang="pt-BR" dirty="0"/>
              <a:t>a – há – à</a:t>
            </a:r>
          </a:p>
          <a:p>
            <a:pPr lvl="0" algn="just"/>
            <a:r>
              <a:rPr lang="pt-BR" dirty="0"/>
              <a:t>a – a – a</a:t>
            </a:r>
          </a:p>
          <a:p>
            <a:pPr lvl="0" algn="just"/>
            <a:r>
              <a:rPr lang="pt-BR" dirty="0"/>
              <a:t>à – a – a</a:t>
            </a:r>
          </a:p>
          <a:p>
            <a:pPr lvl="0" algn="just"/>
            <a:r>
              <a:rPr lang="pt-BR" dirty="0"/>
              <a:t>a – a – 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478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31524-5B82-49B1-B739-7F3915FF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5CE82A-02AE-4FD0-B9B0-944AD1DB9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(FUVEST-SP) _____noite, todos os operários </a:t>
            </a:r>
            <a:r>
              <a:rPr lang="pt-BR" dirty="0" err="1"/>
              <a:t>voltaram_____fábrica</a:t>
            </a:r>
            <a:r>
              <a:rPr lang="pt-BR" dirty="0"/>
              <a:t> e só deixaram o </a:t>
            </a:r>
            <a:r>
              <a:rPr lang="pt-BR" dirty="0" err="1"/>
              <a:t>serviço_____uma</a:t>
            </a:r>
            <a:r>
              <a:rPr lang="pt-BR" dirty="0"/>
              <a:t> hora da manhã.</a:t>
            </a:r>
          </a:p>
          <a:p>
            <a:pPr lvl="0" algn="just"/>
            <a:r>
              <a:rPr lang="pt-BR" dirty="0"/>
              <a:t>Há – à – à</a:t>
            </a:r>
          </a:p>
          <a:p>
            <a:pPr lvl="0" algn="just"/>
            <a:r>
              <a:rPr lang="pt-BR" dirty="0"/>
              <a:t>A – a – a</a:t>
            </a:r>
          </a:p>
          <a:p>
            <a:pPr lvl="0" algn="just"/>
            <a:r>
              <a:rPr lang="pt-BR" dirty="0"/>
              <a:t>À – à – à</a:t>
            </a:r>
          </a:p>
          <a:p>
            <a:pPr lvl="0" algn="just"/>
            <a:r>
              <a:rPr lang="pt-BR" dirty="0"/>
              <a:t>À – a – há</a:t>
            </a:r>
          </a:p>
          <a:p>
            <a:pPr lvl="0" algn="just"/>
            <a:r>
              <a:rPr lang="pt-BR" dirty="0"/>
              <a:t>A – à – 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24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692AE-9AED-42E5-B765-351FF593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PROVA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2013C0-5E38-4A9A-A3A7-3FD34D0D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(UEL-PR) _____</a:t>
            </a:r>
            <a:r>
              <a:rPr lang="pt-BR" dirty="0" err="1"/>
              <a:t>cerimônias_____início</a:t>
            </a:r>
            <a:r>
              <a:rPr lang="pt-BR" dirty="0"/>
              <a:t> finalmente se procedeu compareceram muitos curiosos.</a:t>
            </a:r>
          </a:p>
          <a:p>
            <a:pPr lvl="0" algn="just"/>
            <a:r>
              <a:rPr lang="pt-BR" dirty="0"/>
              <a:t>Às – cujo</a:t>
            </a:r>
          </a:p>
          <a:p>
            <a:pPr lvl="0" algn="just"/>
            <a:r>
              <a:rPr lang="pt-BR" dirty="0"/>
              <a:t>Às – a cujo</a:t>
            </a:r>
          </a:p>
          <a:p>
            <a:pPr lvl="0" algn="just"/>
            <a:r>
              <a:rPr lang="pt-BR" dirty="0"/>
              <a:t>As – à cujo</a:t>
            </a:r>
          </a:p>
          <a:p>
            <a:pPr lvl="0" algn="just"/>
            <a:r>
              <a:rPr lang="pt-BR" dirty="0"/>
              <a:t>As – a cujo</a:t>
            </a:r>
          </a:p>
          <a:p>
            <a:pPr lvl="0" algn="just"/>
            <a:r>
              <a:rPr lang="pt-BR" dirty="0"/>
              <a:t>Às – á cujo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9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157C0-7098-4503-8B36-1E2C2111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GABARITO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52A540-BC92-4C1F-AD8C-3479B0394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pt-BR" dirty="0"/>
              <a:t>C</a:t>
            </a:r>
          </a:p>
          <a:p>
            <a:pPr lvl="0"/>
            <a:r>
              <a:rPr lang="pt-BR" dirty="0"/>
              <a:t>C</a:t>
            </a:r>
          </a:p>
          <a:p>
            <a:pPr lvl="0"/>
            <a:r>
              <a:rPr lang="pt-BR" dirty="0"/>
              <a:t>B</a:t>
            </a:r>
          </a:p>
          <a:p>
            <a:pPr lvl="0"/>
            <a:r>
              <a:rPr lang="pt-BR" dirty="0"/>
              <a:t>A</a:t>
            </a:r>
          </a:p>
          <a:p>
            <a:pPr lvl="0"/>
            <a:r>
              <a:rPr lang="pt-BR" dirty="0"/>
              <a:t>C</a:t>
            </a:r>
          </a:p>
          <a:p>
            <a:pPr lvl="0"/>
            <a:r>
              <a:rPr lang="pt-BR" dirty="0"/>
              <a:t>D</a:t>
            </a:r>
          </a:p>
          <a:p>
            <a:pPr lvl="0"/>
            <a:r>
              <a:rPr lang="pt-BR" dirty="0"/>
              <a:t>D</a:t>
            </a:r>
          </a:p>
          <a:p>
            <a:pPr lvl="0"/>
            <a:r>
              <a:rPr lang="pt-BR" dirty="0"/>
              <a:t>E</a:t>
            </a:r>
          </a:p>
          <a:p>
            <a:pPr lvl="0"/>
            <a:r>
              <a:rPr lang="pt-BR" dirty="0"/>
              <a:t>C</a:t>
            </a:r>
          </a:p>
          <a:p>
            <a:pPr lvl="0"/>
            <a:r>
              <a:rPr lang="pt-B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670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44971-B322-4AAE-84EF-F6FABA44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Crase facultativa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386BF0-F3DD-4C69-8117-6B706F65A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Ocorre este tipo de crase nos seguintes casos:</a:t>
            </a:r>
          </a:p>
          <a:p>
            <a:endParaRPr lang="pt-BR" dirty="0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EA37D4E-A2E4-4C8D-ACB0-B165ED5B2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36937"/>
              </p:ext>
            </p:extLst>
          </p:nvPr>
        </p:nvGraphicFramePr>
        <p:xfrm>
          <a:off x="2508308" y="3686174"/>
          <a:ext cx="6332161" cy="1884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476">
                  <a:extLst>
                    <a:ext uri="{9D8B030D-6E8A-4147-A177-3AD203B41FA5}">
                      <a16:colId xmlns:a16="http://schemas.microsoft.com/office/drawing/2014/main" val="2402093405"/>
                    </a:ext>
                  </a:extLst>
                </a:gridCol>
                <a:gridCol w="2110476">
                  <a:extLst>
                    <a:ext uri="{9D8B030D-6E8A-4147-A177-3AD203B41FA5}">
                      <a16:colId xmlns:a16="http://schemas.microsoft.com/office/drawing/2014/main" val="3390823813"/>
                    </a:ext>
                  </a:extLst>
                </a:gridCol>
                <a:gridCol w="2111209">
                  <a:extLst>
                    <a:ext uri="{9D8B030D-6E8A-4147-A177-3AD203B41FA5}">
                      <a16:colId xmlns:a16="http://schemas.microsoft.com/office/drawing/2014/main" val="2412514023"/>
                    </a:ext>
                  </a:extLst>
                </a:gridCol>
              </a:tblGrid>
              <a:tr h="9420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 Com possessivo no singular + substantivo no singular;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 Com a preposição ATÉ na acepção de lugar;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3. Com nome de MULHER.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880790"/>
                  </a:ext>
                </a:extLst>
              </a:tr>
              <a:tr h="942058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 err="1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</a:rPr>
                        <a:t>: Iremos a tua formatura.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</a:rPr>
                        <a:t>       Aludimos a nossa cidade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Ex</a:t>
                      </a:r>
                      <a:r>
                        <a:rPr lang="pt-BR" sz="1100" dirty="0">
                          <a:effectLst/>
                        </a:rPr>
                        <a:t>: Fomos até a fazenda.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Chegamos até a cidade.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Ex</a:t>
                      </a:r>
                      <a:r>
                        <a:rPr lang="pt-BR" sz="1100" dirty="0">
                          <a:effectLst/>
                        </a:rPr>
                        <a:t>: Fiz elogio a Marcela.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 Enviei flores a Julieta.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467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855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A75E5-5570-4F8C-9B6E-054E7BA3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7DD4C8-5C2C-4D2F-9500-A12EB66E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E-mails: sousadaiana74@gmail.com e sousadaiana800@gmail.com </a:t>
            </a:r>
          </a:p>
          <a:p>
            <a:pPr algn="just"/>
            <a:r>
              <a:rPr lang="pt-BR" dirty="0"/>
              <a:t>Instagram : @</a:t>
            </a:r>
            <a:r>
              <a:rPr lang="pt-BR" dirty="0" err="1"/>
              <a:t>daianadsousa</a:t>
            </a:r>
            <a:r>
              <a:rPr lang="pt-BR" dirty="0"/>
              <a:t> e @</a:t>
            </a:r>
            <a:r>
              <a:rPr lang="pt-BR" dirty="0" err="1"/>
              <a:t>superprofdai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63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C8E32-D4DF-4886-BFC2-3E821EC8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Crase obrigatória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2021EE-CF7F-4E1B-81DB-8B49087D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crase é obrigatória nos seguintes casos:</a:t>
            </a:r>
          </a:p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E90AD40-38D7-441C-9EE6-EDE6D110E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33148"/>
              </p:ext>
            </p:extLst>
          </p:nvPr>
        </p:nvGraphicFramePr>
        <p:xfrm>
          <a:off x="3351530" y="3216729"/>
          <a:ext cx="5727156" cy="2659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789">
                  <a:extLst>
                    <a:ext uri="{9D8B030D-6E8A-4147-A177-3AD203B41FA5}">
                      <a16:colId xmlns:a16="http://schemas.microsoft.com/office/drawing/2014/main" val="1686351811"/>
                    </a:ext>
                  </a:extLst>
                </a:gridCol>
                <a:gridCol w="1431789">
                  <a:extLst>
                    <a:ext uri="{9D8B030D-6E8A-4147-A177-3AD203B41FA5}">
                      <a16:colId xmlns:a16="http://schemas.microsoft.com/office/drawing/2014/main" val="2892550682"/>
                    </a:ext>
                  </a:extLst>
                </a:gridCol>
                <a:gridCol w="1431789">
                  <a:extLst>
                    <a:ext uri="{9D8B030D-6E8A-4147-A177-3AD203B41FA5}">
                      <a16:colId xmlns:a16="http://schemas.microsoft.com/office/drawing/2014/main" val="2845244541"/>
                    </a:ext>
                  </a:extLst>
                </a:gridCol>
                <a:gridCol w="1431789">
                  <a:extLst>
                    <a:ext uri="{9D8B030D-6E8A-4147-A177-3AD203B41FA5}">
                      <a16:colId xmlns:a16="http://schemas.microsoft.com/office/drawing/2014/main" val="1976820638"/>
                    </a:ext>
                  </a:extLst>
                </a:gridCol>
              </a:tblGrid>
              <a:tr h="17113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 Na indicação do número de horas.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2. Nas locuções adverbiais femininas indicativas de tempo: à noite, à tarde; modo: às pressas, às ocultas, às escondidas; lugar: à cidade, à rua </a:t>
                      </a:r>
                      <a:r>
                        <a:rPr lang="pt-BR" sz="1100" dirty="0" err="1">
                          <a:effectLst/>
                        </a:rPr>
                        <a:t>etc</a:t>
                      </a:r>
                      <a:r>
                        <a:rPr lang="pt-BR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3. Nas locuções prepositivas (À + palavra feminina + de)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4. Nas locuções conjuntivas (À + palavra feminina + de)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497238"/>
                  </a:ext>
                </a:extLst>
              </a:tr>
              <a:tr h="9478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</a:rPr>
                        <a:t>Ex.: O trem chegou às duas horas e saiu às seis horas.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Ex.: Às vezes ele vem aqui, mas volta às pressas à cidade.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Ex.: Ele ficou à espera de ajuda por muito tempo. Todos bebiam à saúde do campeão.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Ex.: À proporção que o tempo passa, ele fica mais calmo.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05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72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E9D09-8659-4900-957E-8A69FF09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MEMORIZE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2A4EC-16CA-4F0B-88A5-7CFB674A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Quando o A puder ser substituído por AO, DA, NA, PELA, PARA A, SOB A, SOBRE A, CONTRA A, COM A, À MODA DE, DURANTE A, ele será craseado.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À  AO, DA, NA, PELA, PARA A, SOB A, SOBRE A, CONTRA A, COM A, À MODA DE, DURANTE A</a:t>
            </a:r>
          </a:p>
          <a:p>
            <a:r>
              <a:rPr lang="pt-BR" dirty="0"/>
              <a:t>Exemplário:</a:t>
            </a:r>
          </a:p>
          <a:p>
            <a:pPr marL="0" lvl="0" indent="0">
              <a:buNone/>
            </a:pPr>
            <a:r>
              <a:rPr lang="pt-BR" dirty="0"/>
              <a:t>Fomos à festa (= AO baile)</a:t>
            </a:r>
          </a:p>
          <a:p>
            <a:pPr marL="0" lvl="0" indent="0">
              <a:buNone/>
            </a:pPr>
            <a:r>
              <a:rPr lang="pt-BR" dirty="0"/>
              <a:t>Vou à cidade (= venho DA cidade)</a:t>
            </a:r>
          </a:p>
          <a:p>
            <a:pPr marL="0" lvl="0" indent="0">
              <a:buNone/>
            </a:pPr>
            <a:r>
              <a:rPr lang="pt-BR" dirty="0"/>
              <a:t>Fiquei à sombra (= NA sombra)</a:t>
            </a:r>
          </a:p>
          <a:p>
            <a:pPr marL="0" lvl="0" indent="0">
              <a:buNone/>
            </a:pPr>
            <a:r>
              <a:rPr lang="pt-BR" dirty="0"/>
              <a:t>Levei o saco à garupa (= SOBRE A garupa)</a:t>
            </a:r>
          </a:p>
          <a:p>
            <a:pPr marL="0" lvl="0" indent="0">
              <a:buNone/>
            </a:pPr>
            <a:r>
              <a:rPr lang="pt-BR" dirty="0"/>
              <a:t>À noite ela dorme (= DURANTE a noite)</a:t>
            </a:r>
          </a:p>
          <a:p>
            <a:pPr marL="0" lvl="0" indent="0">
              <a:buNone/>
            </a:pPr>
            <a:r>
              <a:rPr lang="pt-BR" dirty="0"/>
              <a:t>Jogou tinta à parede (= CONTRA a parede)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8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656C2-2929-4E79-AA6B-A0CBD220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OUTRAS REGRAS: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B7F99A-1863-44F5-BAA7-7AB6C94F7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t-BR" dirty="0"/>
              <a:t>Quando o A, depois de PASSEI, equivale a PELA, tem crase; se equivale a POR, não a tem.</a:t>
            </a:r>
          </a:p>
          <a:p>
            <a:endParaRPr lang="pt-BR" dirty="0"/>
          </a:p>
          <a:p>
            <a:r>
              <a:rPr lang="pt-BR" dirty="0"/>
              <a:t>PASSEI  POR=A</a:t>
            </a:r>
          </a:p>
          <a:p>
            <a:pPr marL="0" indent="0">
              <a:buNone/>
            </a:pPr>
            <a:r>
              <a:rPr lang="pt-BR" dirty="0"/>
              <a:t>                   PELA = À</a:t>
            </a:r>
          </a:p>
          <a:p>
            <a:r>
              <a:rPr lang="pt-BR" dirty="0"/>
              <a:t>      Exemplos:</a:t>
            </a:r>
          </a:p>
          <a:p>
            <a:pPr marL="0" lvl="0" indent="0">
              <a:buNone/>
            </a:pPr>
            <a:r>
              <a:rPr lang="pt-BR" dirty="0"/>
              <a:t>Irei à vila = Passeio PELA vila.</a:t>
            </a:r>
          </a:p>
          <a:p>
            <a:pPr marL="0" lvl="0" indent="0">
              <a:buNone/>
            </a:pPr>
            <a:r>
              <a:rPr lang="pt-BR" dirty="0"/>
              <a:t>Referiu-se à colega = Passei PELA colega.</a:t>
            </a:r>
          </a:p>
          <a:p>
            <a:pPr marL="0" lvl="0" indent="0">
              <a:buNone/>
            </a:pPr>
            <a:r>
              <a:rPr lang="pt-BR" dirty="0"/>
              <a:t>Aludimos a todas elas = Passei POR todas elas.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02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A18E8-732B-453D-B53A-574DA30C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OUTRAS REGRAS: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A6AA0-7BF0-484F-9F49-6D4A1AF6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t-BR" dirty="0"/>
              <a:t>Quando o DE ocorre paralela ao A, não há crase; se o DA ocorre paralelo ao A, há crase.</a:t>
            </a:r>
          </a:p>
          <a:p>
            <a:r>
              <a:rPr lang="pt-BR" dirty="0"/>
              <a:t>DE...A  DA...À</a:t>
            </a:r>
          </a:p>
          <a:p>
            <a:r>
              <a:rPr lang="pt-BR" dirty="0"/>
              <a:t>Exemplos:</a:t>
            </a:r>
          </a:p>
          <a:p>
            <a:pPr marL="0" lvl="0" indent="0">
              <a:buNone/>
            </a:pPr>
            <a:r>
              <a:rPr lang="pt-BR" dirty="0"/>
              <a:t>Viajo de quarta a sexta.</a:t>
            </a:r>
          </a:p>
          <a:p>
            <a:pPr marL="0" lvl="0" indent="0">
              <a:buNone/>
            </a:pPr>
            <a:r>
              <a:rPr lang="pt-BR" dirty="0"/>
              <a:t>Viajo da quarta à sexta.</a:t>
            </a:r>
          </a:p>
          <a:p>
            <a:pPr marL="0" lvl="0" indent="0">
              <a:buNone/>
            </a:pPr>
            <a:r>
              <a:rPr lang="pt-BR" dirty="0"/>
              <a:t>Estude de terça a sexta.</a:t>
            </a:r>
          </a:p>
          <a:p>
            <a:pPr marL="0" lvl="0" indent="0">
              <a:buNone/>
            </a:pPr>
            <a:r>
              <a:rPr lang="pt-BR" dirty="0"/>
              <a:t>Estude da terça à sexta.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80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BCC73-D420-4E91-B0BE-4E4D7847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OUTRAS REGRAS: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D4B716-E449-454A-8766-5992B8FD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45797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t-BR" sz="4400" dirty="0"/>
              <a:t>Quando o A UMA (hora) pode ser substituído por ÀS DUAS, há crase; se o A UMA equivale A DUAS, não há crase.</a:t>
            </a:r>
          </a:p>
          <a:p>
            <a:pPr marL="0" indent="0">
              <a:buNone/>
            </a:pPr>
            <a:r>
              <a:rPr lang="pt-BR" sz="4400" dirty="0"/>
              <a:t> </a:t>
            </a:r>
          </a:p>
          <a:p>
            <a:r>
              <a:rPr lang="pt-BR" sz="4400" dirty="0"/>
              <a:t>À UMA = ÀS DUAS</a:t>
            </a:r>
          </a:p>
          <a:p>
            <a:r>
              <a:rPr lang="pt-BR" sz="4400" dirty="0"/>
              <a:t>A UMA = A DUAS</a:t>
            </a:r>
          </a:p>
          <a:p>
            <a:r>
              <a:rPr lang="pt-BR" sz="4400" dirty="0"/>
              <a:t>Exemplos:</a:t>
            </a:r>
          </a:p>
          <a:p>
            <a:pPr marL="0" lvl="0" indent="0">
              <a:buNone/>
            </a:pPr>
            <a:r>
              <a:rPr lang="pt-BR" sz="4400" dirty="0"/>
              <a:t>Sairemos à uma da tarde. (=às duas da tarde)</a:t>
            </a:r>
          </a:p>
          <a:p>
            <a:pPr marL="0" lvl="0" indent="0">
              <a:buNone/>
            </a:pPr>
            <a:r>
              <a:rPr lang="pt-BR" sz="4400" dirty="0"/>
              <a:t>Daqui a uma hora sairemos. (=daqui a duas horas)</a:t>
            </a:r>
          </a:p>
          <a:p>
            <a:endParaRPr lang="pt-BR" sz="4400" dirty="0"/>
          </a:p>
          <a:p>
            <a:pPr lvl="0"/>
            <a:r>
              <a:rPr lang="pt-BR" sz="4400" dirty="0"/>
              <a:t>Usa-se crase no A antes de CASA, DISTÂNCIA, TERRA e NOMES de cidades, acompanhados de determinantes.</a:t>
            </a:r>
          </a:p>
          <a:p>
            <a:endParaRPr lang="pt-BR" sz="4400" dirty="0"/>
          </a:p>
          <a:p>
            <a:pPr marL="0" indent="0">
              <a:buNone/>
            </a:pPr>
            <a:r>
              <a:rPr lang="pt-BR" sz="4400" dirty="0"/>
              <a:t>À + CASA + DETERMINANTE</a:t>
            </a:r>
          </a:p>
          <a:p>
            <a:pPr marL="0" indent="0">
              <a:buNone/>
            </a:pPr>
            <a:r>
              <a:rPr lang="pt-BR" sz="4400" dirty="0"/>
              <a:t>À + DISTÂNCIA + DETERMINANTE</a:t>
            </a:r>
          </a:p>
          <a:p>
            <a:pPr marL="0" indent="0">
              <a:buNone/>
            </a:pPr>
            <a:r>
              <a:rPr lang="pt-BR" sz="4400" dirty="0"/>
              <a:t>À + TERRA + DETERMINANTE</a:t>
            </a:r>
          </a:p>
          <a:p>
            <a:pPr marL="0" indent="0">
              <a:buNone/>
            </a:pPr>
            <a:r>
              <a:rPr lang="pt-BR" sz="4400" dirty="0"/>
              <a:t>À + CIDADE + DETERMINANTE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72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25093-C6CB-494D-9862-FFD4E0E5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REGRAS: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602A5A-564A-4486-AE83-7E9748CE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Exemplos:</a:t>
            </a:r>
          </a:p>
          <a:p>
            <a:pPr marL="0" lvl="0" indent="0">
              <a:buNone/>
            </a:pPr>
            <a:r>
              <a:rPr lang="pt-BR" dirty="0"/>
              <a:t>Vamos à casa que comprei.</a:t>
            </a:r>
          </a:p>
          <a:p>
            <a:pPr marL="0" lvl="0" indent="0">
              <a:buNone/>
            </a:pPr>
            <a:r>
              <a:rPr lang="pt-BR" dirty="0"/>
              <a:t>Fique à distância de cinco metros do carro.</a:t>
            </a:r>
          </a:p>
          <a:p>
            <a:pPr marL="0" lvl="0" indent="0">
              <a:buNone/>
            </a:pPr>
            <a:r>
              <a:rPr lang="pt-BR" dirty="0"/>
              <a:t>Chegamos à terra de meus pais.</a:t>
            </a:r>
          </a:p>
          <a:p>
            <a:pPr marL="0" lvl="0" indent="0">
              <a:buNone/>
            </a:pPr>
            <a:r>
              <a:rPr lang="pt-BR" dirty="0"/>
              <a:t>Vamos à Roma das belas praças.</a:t>
            </a:r>
          </a:p>
          <a:p>
            <a:endParaRPr lang="pt-BR" dirty="0"/>
          </a:p>
          <a:p>
            <a:pPr lvl="0"/>
            <a:r>
              <a:rPr lang="pt-BR" dirty="0"/>
              <a:t>Usa-se crase no A de AQUELE(S), AQUELA(S) e AQUILO, quando tais pronomes podem ser substituídos por A ESTE(S), A ESTA(S) e ISTO.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25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1997</Words>
  <Application>Microsoft Office PowerPoint</Application>
  <PresentationFormat>Widescreen</PresentationFormat>
  <Paragraphs>389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Orgânico</vt:lpstr>
      <vt:lpstr>Língua Portuguesa</vt:lpstr>
      <vt:lpstr>Curso Popular de formação de Defensoras e Defensores Públicos Crase</vt:lpstr>
      <vt:lpstr>Crase facultativa </vt:lpstr>
      <vt:lpstr>Crase obrigatória  </vt:lpstr>
      <vt:lpstr>MEMORIZE </vt:lpstr>
      <vt:lpstr>OUTRAS REGRAS: </vt:lpstr>
      <vt:lpstr>OUTRAS REGRAS: </vt:lpstr>
      <vt:lpstr>OUTRAS REGRAS: </vt:lpstr>
      <vt:lpstr>OUTRAS REGRAS:</vt:lpstr>
      <vt:lpstr>OUTRAS REGRAS:</vt:lpstr>
      <vt:lpstr>OUTRAS REGRAS:</vt:lpstr>
      <vt:lpstr> SEM CRASE</vt:lpstr>
      <vt:lpstr>CRASE NAS LOCUÇÕES </vt:lpstr>
      <vt:lpstr>OBSERVAÇÃO </vt:lpstr>
      <vt:lpstr>CRASE, VERBOS E REGIMES </vt:lpstr>
      <vt:lpstr>  Exercícios </vt:lpstr>
      <vt:lpstr>Exercícios </vt:lpstr>
      <vt:lpstr>Exercícios</vt:lpstr>
      <vt:lpstr>QUESTÕES DE PROVA </vt:lpstr>
      <vt:lpstr>QUESTÕES DE PROVA</vt:lpstr>
      <vt:lpstr>QUESTÕES DE PROVA</vt:lpstr>
      <vt:lpstr>QUESTÕES DE PROVA</vt:lpstr>
      <vt:lpstr>QUESTÕES DE PROVA</vt:lpstr>
      <vt:lpstr>QUESTÕES DE PROVA</vt:lpstr>
      <vt:lpstr>QUESTÕES DE PROVA</vt:lpstr>
      <vt:lpstr>QUESTÕES DE PROVA</vt:lpstr>
      <vt:lpstr>QUESTÕES DE PROVA</vt:lpstr>
      <vt:lpstr>QUESTÕES DE PROVA</vt:lpstr>
      <vt:lpstr>GABARITO </vt:lpstr>
      <vt:lpstr>Contato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Francisca Oliveira Souza</dc:creator>
  <cp:lastModifiedBy>Francisca Oliveira Souza</cp:lastModifiedBy>
  <cp:revision>36</cp:revision>
  <dcterms:created xsi:type="dcterms:W3CDTF">2024-03-08T17:36:52Z</dcterms:created>
  <dcterms:modified xsi:type="dcterms:W3CDTF">2024-03-08T18:35:28Z</dcterms:modified>
</cp:coreProperties>
</file>