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201" r:id="rId1"/>
  </p:sldMasterIdLst>
  <p:notesMasterIdLst>
    <p:notesMasterId r:id="rId25"/>
  </p:notesMasterIdLst>
  <p:handoutMasterIdLst>
    <p:handoutMasterId r:id="rId26"/>
  </p:handoutMasterIdLst>
  <p:sldIdLst>
    <p:sldId id="345" r:id="rId2"/>
    <p:sldId id="309" r:id="rId3"/>
    <p:sldId id="310" r:id="rId4"/>
    <p:sldId id="311" r:id="rId5"/>
    <p:sldId id="312" r:id="rId6"/>
    <p:sldId id="314" r:id="rId7"/>
    <p:sldId id="352" r:id="rId8"/>
    <p:sldId id="353" r:id="rId9"/>
    <p:sldId id="350" r:id="rId10"/>
    <p:sldId id="347" r:id="rId11"/>
    <p:sldId id="316" r:id="rId12"/>
    <p:sldId id="317" r:id="rId13"/>
    <p:sldId id="354" r:id="rId14"/>
    <p:sldId id="355" r:id="rId15"/>
    <p:sldId id="331" r:id="rId16"/>
    <p:sldId id="332" r:id="rId17"/>
    <p:sldId id="334" r:id="rId18"/>
    <p:sldId id="336" r:id="rId19"/>
    <p:sldId id="337" r:id="rId20"/>
    <p:sldId id="338" r:id="rId21"/>
    <p:sldId id="340" r:id="rId22"/>
    <p:sldId id="341" r:id="rId23"/>
    <p:sldId id="344" r:id="rId24"/>
  </p:sldIdLst>
  <p:sldSz cx="14401800" cy="9001125"/>
  <p:notesSz cx="9866313" cy="67357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>
          <p15:clr>
            <a:srgbClr val="A4A3A4"/>
          </p15:clr>
        </p15:guide>
        <p15:guide id="2" pos="4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888" autoAdjust="0"/>
  </p:normalViewPr>
  <p:slideViewPr>
    <p:cSldViewPr>
      <p:cViewPr varScale="1">
        <p:scale>
          <a:sx n="63" d="100"/>
          <a:sy n="63" d="100"/>
        </p:scale>
        <p:origin x="1068" y="66"/>
      </p:cViewPr>
      <p:guideLst>
        <p:guide orient="horz" pos="2835"/>
        <p:guide pos="4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530" y="-90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589198" y="0"/>
            <a:ext cx="4275402" cy="338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E616E-43B9-4206-9DD2-64E1CA7752FE}" type="datetimeFigureOut">
              <a:rPr lang="pt-BR" smtClean="0"/>
              <a:t>05/04/2019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589198" y="6397417"/>
            <a:ext cx="4275402" cy="338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9CD0E-615D-447E-8739-0079088A08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89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6B9C-E03C-43A6-9C19-0121C9BCD63F}" type="datetimeFigureOut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504825"/>
            <a:ext cx="40401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BAA93-ABD2-4D6A-B394-1EE38833F8E9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0700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1112"/>
            <a:ext cx="14401800" cy="9012238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0223" y="3155951"/>
            <a:ext cx="9174693" cy="2160771"/>
          </a:xfrm>
        </p:spPr>
        <p:txBody>
          <a:bodyPr anchor="b">
            <a:noAutofit/>
          </a:bodyPr>
          <a:lstStyle>
            <a:lvl1pPr algn="r">
              <a:defRPr sz="6379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0223" y="5316719"/>
            <a:ext cx="9174693" cy="143968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0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0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0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0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0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05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0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0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E03A-4A62-4BEF-92F7-F21FF29E5E3A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27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2" y="800100"/>
            <a:ext cx="10154814" cy="4467225"/>
          </a:xfrm>
        </p:spPr>
        <p:txBody>
          <a:bodyPr anchor="ctr">
            <a:normAutofit/>
          </a:bodyPr>
          <a:lstStyle>
            <a:lvl1pPr algn="l">
              <a:defRPr sz="5198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867400"/>
            <a:ext cx="10154814" cy="2061888"/>
          </a:xfrm>
        </p:spPr>
        <p:txBody>
          <a:bodyPr anchor="ctr">
            <a:normAutofit/>
          </a:bodyPr>
          <a:lstStyle>
            <a:lvl1pPr marL="0" indent="0" algn="l">
              <a:buNone/>
              <a:defRPr sz="212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265325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800100"/>
            <a:ext cx="9561196" cy="3967163"/>
          </a:xfrm>
        </p:spPr>
        <p:txBody>
          <a:bodyPr anchor="ctr">
            <a:normAutofit/>
          </a:bodyPr>
          <a:lstStyle>
            <a:lvl1pPr algn="l">
              <a:defRPr sz="5198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13752" y="4767262"/>
            <a:ext cx="8533969" cy="50006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9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0090" indent="0">
              <a:buFontTx/>
              <a:buNone/>
              <a:defRPr/>
            </a:lvl2pPr>
            <a:lvl3pPr marL="1080181" indent="0">
              <a:buFontTx/>
              <a:buNone/>
              <a:defRPr/>
            </a:lvl3pPr>
            <a:lvl4pPr marL="1620271" indent="0">
              <a:buFontTx/>
              <a:buNone/>
              <a:defRPr/>
            </a:lvl4pPr>
            <a:lvl5pPr marL="2160361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867400"/>
            <a:ext cx="10154814" cy="2061888"/>
          </a:xfrm>
        </p:spPr>
        <p:txBody>
          <a:bodyPr anchor="ctr">
            <a:normAutofit/>
          </a:bodyPr>
          <a:lstStyle>
            <a:lvl1pPr marL="0" indent="0" algn="l">
              <a:buNone/>
              <a:defRPr sz="212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0" name="TextBox 19"/>
          <p:cNvSpPr txBox="1"/>
          <p:nvPr/>
        </p:nvSpPr>
        <p:spPr>
          <a:xfrm>
            <a:off x="640084" y="1037371"/>
            <a:ext cx="720090" cy="767519"/>
          </a:xfrm>
          <a:prstGeom prst="rect">
            <a:avLst/>
          </a:prstGeom>
        </p:spPr>
        <p:txBody>
          <a:bodyPr vert="horz" lIns="108013" tIns="54007" rIns="108013" bIns="54007" rtlCol="0" anchor="ctr">
            <a:noAutofit/>
          </a:bodyPr>
          <a:lstStyle/>
          <a:p>
            <a:pPr lvl="0"/>
            <a:r>
              <a:rPr lang="en-US" sz="945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04869" y="3788605"/>
            <a:ext cx="720090" cy="767519"/>
          </a:xfrm>
          <a:prstGeom prst="rect">
            <a:avLst/>
          </a:prstGeom>
        </p:spPr>
        <p:txBody>
          <a:bodyPr vert="horz" lIns="108013" tIns="54007" rIns="108013" bIns="54007" rtlCol="0" anchor="ctr">
            <a:noAutofit/>
          </a:bodyPr>
          <a:lstStyle/>
          <a:p>
            <a:pPr lvl="0"/>
            <a:r>
              <a:rPr lang="en-US" sz="945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126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779589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2" y="2535734"/>
            <a:ext cx="10154814" cy="3406541"/>
          </a:xfrm>
        </p:spPr>
        <p:txBody>
          <a:bodyPr anchor="b">
            <a:normAutofit/>
          </a:bodyPr>
          <a:lstStyle>
            <a:lvl1pPr algn="l">
              <a:defRPr sz="5198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942276"/>
            <a:ext cx="10154814" cy="1987012"/>
          </a:xfrm>
        </p:spPr>
        <p:txBody>
          <a:bodyPr anchor="t">
            <a:normAutofit/>
          </a:bodyPr>
          <a:lstStyle>
            <a:lvl1pPr marL="0" indent="0" algn="l">
              <a:buNone/>
              <a:defRPr sz="212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796984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800100"/>
            <a:ext cx="9561196" cy="3967163"/>
          </a:xfrm>
        </p:spPr>
        <p:txBody>
          <a:bodyPr anchor="ctr">
            <a:normAutofit/>
          </a:bodyPr>
          <a:lstStyle>
            <a:lvl1pPr algn="l">
              <a:defRPr sz="5198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099" y="5267325"/>
            <a:ext cx="10154815" cy="67495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40090" indent="0">
              <a:buFontTx/>
              <a:buNone/>
              <a:defRPr/>
            </a:lvl2pPr>
            <a:lvl3pPr marL="1080181" indent="0">
              <a:buFontTx/>
              <a:buNone/>
              <a:defRPr/>
            </a:lvl3pPr>
            <a:lvl4pPr marL="1620271" indent="0">
              <a:buFontTx/>
              <a:buNone/>
              <a:defRPr/>
            </a:lvl4pPr>
            <a:lvl5pPr marL="2160361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942276"/>
            <a:ext cx="10154814" cy="1987012"/>
          </a:xfrm>
        </p:spPr>
        <p:txBody>
          <a:bodyPr anchor="t">
            <a:normAutofit/>
          </a:bodyPr>
          <a:lstStyle>
            <a:lvl1pPr marL="0" indent="0" algn="l">
              <a:buNone/>
              <a:defRPr sz="212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640084" y="1037371"/>
            <a:ext cx="720090" cy="767519"/>
          </a:xfrm>
          <a:prstGeom prst="rect">
            <a:avLst/>
          </a:prstGeom>
        </p:spPr>
        <p:txBody>
          <a:bodyPr vert="horz" lIns="108013" tIns="54007" rIns="108013" bIns="54007" rtlCol="0" anchor="ctr">
            <a:noAutofit/>
          </a:bodyPr>
          <a:lstStyle/>
          <a:p>
            <a:pPr lvl="0"/>
            <a:r>
              <a:rPr lang="en-US" sz="945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504869" y="3788605"/>
            <a:ext cx="720090" cy="767519"/>
          </a:xfrm>
          <a:prstGeom prst="rect">
            <a:avLst/>
          </a:prstGeom>
        </p:spPr>
        <p:txBody>
          <a:bodyPr vert="horz" lIns="108013" tIns="54007" rIns="108013" bIns="54007" rtlCol="0" anchor="ctr">
            <a:noAutofit/>
          </a:bodyPr>
          <a:lstStyle/>
          <a:p>
            <a:pPr lvl="0"/>
            <a:r>
              <a:rPr lang="en-US" sz="945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103472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1" y="800100"/>
            <a:ext cx="10144815" cy="3967163"/>
          </a:xfrm>
        </p:spPr>
        <p:txBody>
          <a:bodyPr anchor="ctr">
            <a:normAutofit/>
          </a:bodyPr>
          <a:lstStyle>
            <a:lvl1pPr algn="l">
              <a:defRPr sz="5198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099" y="5267325"/>
            <a:ext cx="10154815" cy="67495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35">
                <a:solidFill>
                  <a:schemeClr val="accent1"/>
                </a:solidFill>
              </a:defRPr>
            </a:lvl1pPr>
            <a:lvl2pPr marL="540090" indent="0">
              <a:buFontTx/>
              <a:buNone/>
              <a:defRPr/>
            </a:lvl2pPr>
            <a:lvl3pPr marL="1080181" indent="0">
              <a:buFontTx/>
              <a:buNone/>
              <a:defRPr/>
            </a:lvl3pPr>
            <a:lvl4pPr marL="1620271" indent="0">
              <a:buFontTx/>
              <a:buNone/>
              <a:defRPr/>
            </a:lvl4pPr>
            <a:lvl5pPr marL="2160361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942276"/>
            <a:ext cx="10154814" cy="1987012"/>
          </a:xfrm>
        </p:spPr>
        <p:txBody>
          <a:bodyPr anchor="t">
            <a:normAutofit/>
          </a:bodyPr>
          <a:lstStyle>
            <a:lvl1pPr marL="0" indent="0" algn="l">
              <a:buNone/>
              <a:defRPr sz="212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394972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D3D9D-D016-4990-946D-2410FDD09C41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0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11814" y="800100"/>
            <a:ext cx="1541228" cy="6892529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2" y="800100"/>
            <a:ext cx="8339802" cy="689252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0E58B-B326-4907-BA4D-C00097D79676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820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25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079A-64F4-4FD3-8E84-71B940D8B253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15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2" y="3544888"/>
            <a:ext cx="10154814" cy="2397388"/>
          </a:xfrm>
        </p:spPr>
        <p:txBody>
          <a:bodyPr anchor="b"/>
          <a:lstStyle>
            <a:lvl1pPr algn="l">
              <a:defRPr sz="4725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2" y="5942275"/>
            <a:ext cx="10154814" cy="1129275"/>
          </a:xfrm>
        </p:spPr>
        <p:txBody>
          <a:bodyPr anchor="t"/>
          <a:lstStyle>
            <a:lvl1pPr marL="0" indent="0" algn="l">
              <a:buNone/>
              <a:defRPr sz="236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4009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108018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62027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4pPr>
            <a:lvl5pPr marL="2160361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5pPr>
            <a:lvl6pPr marL="270045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6pPr>
            <a:lvl7pPr marL="3240542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7pPr>
            <a:lvl8pPr marL="378063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8pPr>
            <a:lvl9pPr marL="432072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C2856-F4A5-4F14-A4E7-3EA3A3750AAA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42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2" y="2835773"/>
            <a:ext cx="4942391" cy="509351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2527" y="2835774"/>
            <a:ext cx="4942390" cy="509351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E0047-1299-452C-AFF4-CFA52963FE48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553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8224" y="2836290"/>
            <a:ext cx="4944267" cy="756344"/>
          </a:xfrm>
        </p:spPr>
        <p:txBody>
          <a:bodyPr anchor="b">
            <a:noAutofit/>
          </a:bodyPr>
          <a:lstStyle>
            <a:lvl1pPr marL="0" indent="0">
              <a:buNone/>
              <a:defRPr sz="2835" b="0"/>
            </a:lvl1pPr>
            <a:lvl2pPr marL="540090" indent="0">
              <a:buNone/>
              <a:defRPr sz="2363" b="1"/>
            </a:lvl2pPr>
            <a:lvl3pPr marL="1080181" indent="0">
              <a:buNone/>
              <a:defRPr sz="2126" b="1"/>
            </a:lvl3pPr>
            <a:lvl4pPr marL="1620271" indent="0">
              <a:buNone/>
              <a:defRPr sz="1890" b="1"/>
            </a:lvl4pPr>
            <a:lvl5pPr marL="2160361" indent="0">
              <a:buNone/>
              <a:defRPr sz="1890" b="1"/>
            </a:lvl5pPr>
            <a:lvl6pPr marL="2700452" indent="0">
              <a:buNone/>
              <a:defRPr sz="1890" b="1"/>
            </a:lvl6pPr>
            <a:lvl7pPr marL="3240542" indent="0">
              <a:buNone/>
              <a:defRPr sz="1890" b="1"/>
            </a:lvl7pPr>
            <a:lvl8pPr marL="3780633" indent="0">
              <a:buNone/>
              <a:defRPr sz="1890" b="1"/>
            </a:lvl8pPr>
            <a:lvl9pPr marL="4320723" indent="0">
              <a:buNone/>
              <a:defRPr sz="189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8224" y="3592635"/>
            <a:ext cx="4944267" cy="433665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0653" y="2836290"/>
            <a:ext cx="4944261" cy="756344"/>
          </a:xfrm>
        </p:spPr>
        <p:txBody>
          <a:bodyPr anchor="b">
            <a:noAutofit/>
          </a:bodyPr>
          <a:lstStyle>
            <a:lvl1pPr marL="0" indent="0">
              <a:buNone/>
              <a:defRPr sz="2835" b="0"/>
            </a:lvl1pPr>
            <a:lvl2pPr marL="540090" indent="0">
              <a:buNone/>
              <a:defRPr sz="2363" b="1"/>
            </a:lvl2pPr>
            <a:lvl3pPr marL="1080181" indent="0">
              <a:buNone/>
              <a:defRPr sz="2126" b="1"/>
            </a:lvl3pPr>
            <a:lvl4pPr marL="1620271" indent="0">
              <a:buNone/>
              <a:defRPr sz="1890" b="1"/>
            </a:lvl4pPr>
            <a:lvl5pPr marL="2160361" indent="0">
              <a:buNone/>
              <a:defRPr sz="1890" b="1"/>
            </a:lvl5pPr>
            <a:lvl6pPr marL="2700452" indent="0">
              <a:buNone/>
              <a:defRPr sz="1890" b="1"/>
            </a:lvl6pPr>
            <a:lvl7pPr marL="3240542" indent="0">
              <a:buNone/>
              <a:defRPr sz="1890" b="1"/>
            </a:lvl7pPr>
            <a:lvl8pPr marL="3780633" indent="0">
              <a:buNone/>
              <a:defRPr sz="1890" b="1"/>
            </a:lvl8pPr>
            <a:lvl9pPr marL="4320723" indent="0">
              <a:buNone/>
              <a:defRPr sz="189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0654" y="3592635"/>
            <a:ext cx="4944260" cy="433665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7ADFF-413D-4DC4-BE60-5A3876476598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180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1" y="800100"/>
            <a:ext cx="10154814" cy="173355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2C35-EB4B-486E-9F8B-E28CB604D217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530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41F9-E80D-4677-BF74-7E5B30945EA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029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1" y="1966918"/>
            <a:ext cx="4553161" cy="1677987"/>
          </a:xfrm>
        </p:spPr>
        <p:txBody>
          <a:bodyPr anchor="b">
            <a:normAutofit/>
          </a:bodyPr>
          <a:lstStyle>
            <a:lvl1pPr>
              <a:defRPr sz="2363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3295" y="675838"/>
            <a:ext cx="5331620" cy="7253449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0101" y="3644904"/>
            <a:ext cx="4553161" cy="3392089"/>
          </a:xfrm>
        </p:spPr>
        <p:txBody>
          <a:bodyPr>
            <a:normAutofit/>
          </a:bodyPr>
          <a:lstStyle>
            <a:lvl1pPr marL="0" indent="0">
              <a:buNone/>
              <a:defRPr sz="1654"/>
            </a:lvl1pPr>
            <a:lvl2pPr marL="539929" indent="0">
              <a:buNone/>
              <a:defRPr sz="1654"/>
            </a:lvl2pPr>
            <a:lvl3pPr marL="1079857" indent="0">
              <a:buNone/>
              <a:defRPr sz="1418"/>
            </a:lvl3pPr>
            <a:lvl4pPr marL="1619786" indent="0">
              <a:buNone/>
              <a:defRPr sz="1181"/>
            </a:lvl4pPr>
            <a:lvl5pPr marL="2159713" indent="0">
              <a:buNone/>
              <a:defRPr sz="1181"/>
            </a:lvl5pPr>
            <a:lvl6pPr marL="2699641" indent="0">
              <a:buNone/>
              <a:defRPr sz="1181"/>
            </a:lvl6pPr>
            <a:lvl7pPr marL="3239570" indent="0">
              <a:buNone/>
              <a:defRPr sz="1181"/>
            </a:lvl7pPr>
            <a:lvl8pPr marL="3779498" indent="0">
              <a:buNone/>
              <a:defRPr sz="1181"/>
            </a:lvl8pPr>
            <a:lvl9pPr marL="4319427" indent="0">
              <a:buNone/>
              <a:defRPr sz="118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F3C7B-78D6-4181-B2FA-DFA85EF8E47A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9318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1" y="6300787"/>
            <a:ext cx="10154813" cy="743844"/>
          </a:xfrm>
        </p:spPr>
        <p:txBody>
          <a:bodyPr anchor="b">
            <a:normAutofit/>
          </a:bodyPr>
          <a:lstStyle>
            <a:lvl1pPr algn="l">
              <a:defRPr sz="2835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0101" y="800100"/>
            <a:ext cx="10154814" cy="5047505"/>
          </a:xfrm>
        </p:spPr>
        <p:txBody>
          <a:bodyPr anchor="t">
            <a:normAutofit/>
          </a:bodyPr>
          <a:lstStyle>
            <a:lvl1pPr marL="0" indent="0" algn="ctr">
              <a:buNone/>
              <a:defRPr sz="1890"/>
            </a:lvl1pPr>
            <a:lvl2pPr marL="540090" indent="0">
              <a:buNone/>
              <a:defRPr sz="1890"/>
            </a:lvl2pPr>
            <a:lvl3pPr marL="1080181" indent="0">
              <a:buNone/>
              <a:defRPr sz="1890"/>
            </a:lvl3pPr>
            <a:lvl4pPr marL="1620271" indent="0">
              <a:buNone/>
              <a:defRPr sz="1890"/>
            </a:lvl4pPr>
            <a:lvl5pPr marL="2160361" indent="0">
              <a:buNone/>
              <a:defRPr sz="1890"/>
            </a:lvl5pPr>
            <a:lvl6pPr marL="2700452" indent="0">
              <a:buNone/>
              <a:defRPr sz="1890"/>
            </a:lvl6pPr>
            <a:lvl7pPr marL="3240542" indent="0">
              <a:buNone/>
              <a:defRPr sz="1890"/>
            </a:lvl7pPr>
            <a:lvl8pPr marL="3780633" indent="0">
              <a:buNone/>
              <a:defRPr sz="1890"/>
            </a:lvl8pPr>
            <a:lvl9pPr marL="4320723" indent="0">
              <a:buNone/>
              <a:defRPr sz="189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0101" y="7044631"/>
            <a:ext cx="10154813" cy="884657"/>
          </a:xfrm>
        </p:spPr>
        <p:txBody>
          <a:bodyPr>
            <a:normAutofit/>
          </a:bodyPr>
          <a:lstStyle>
            <a:lvl1pPr marL="0" indent="0">
              <a:buNone/>
              <a:defRPr sz="1418"/>
            </a:lvl1pPr>
            <a:lvl2pPr marL="540090" indent="0">
              <a:buNone/>
              <a:defRPr sz="1418"/>
            </a:lvl2pPr>
            <a:lvl3pPr marL="1080181" indent="0">
              <a:buNone/>
              <a:defRPr sz="1181"/>
            </a:lvl3pPr>
            <a:lvl4pPr marL="1620271" indent="0">
              <a:buNone/>
              <a:defRPr sz="1063"/>
            </a:lvl4pPr>
            <a:lvl5pPr marL="2160361" indent="0">
              <a:buNone/>
              <a:defRPr sz="1063"/>
            </a:lvl5pPr>
            <a:lvl6pPr marL="2700452" indent="0">
              <a:buNone/>
              <a:defRPr sz="1063"/>
            </a:lvl6pPr>
            <a:lvl7pPr marL="3240542" indent="0">
              <a:buNone/>
              <a:defRPr sz="1063"/>
            </a:lvl7pPr>
            <a:lvl8pPr marL="3780633" indent="0">
              <a:buNone/>
              <a:defRPr sz="1063"/>
            </a:lvl8pPr>
            <a:lvl9pPr marL="4320723" indent="0">
              <a:buNone/>
              <a:defRPr sz="106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389CE-8904-4F3D-88EA-2C9DA8735B42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36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1112"/>
            <a:ext cx="14401800" cy="90122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1" y="800100"/>
            <a:ext cx="10154814" cy="1733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1" y="2835774"/>
            <a:ext cx="10154814" cy="5093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1064" y="7929288"/>
            <a:ext cx="1077228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EBBB-F3CB-457C-8827-B51825AD871B}" type="datetime1">
              <a:rPr lang="pt-BR" smtClean="0"/>
              <a:pPr/>
              <a:t>05/04/2019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0101" y="7929288"/>
            <a:ext cx="7439054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47721" y="7929288"/>
            <a:ext cx="807194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3">
                <a:solidFill>
                  <a:schemeClr val="accent1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663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  <p:sldLayoutId id="2147484213" r:id="rId12"/>
    <p:sldLayoutId id="2147484214" r:id="rId13"/>
    <p:sldLayoutId id="2147484215" r:id="rId14"/>
    <p:sldLayoutId id="2147484216" r:id="rId15"/>
    <p:sldLayoutId id="2147484217" r:id="rId16"/>
  </p:sldLayoutIdLst>
  <p:hf hdr="0" ftr="0" dt="0"/>
  <p:txStyles>
    <p:titleStyle>
      <a:lvl1pPr algn="l" defTabSz="540090" rtl="0" eaLnBrk="1" latinLnBrk="0" hangingPunct="1">
        <a:spcBef>
          <a:spcPct val="0"/>
        </a:spcBef>
        <a:buNone/>
        <a:defRPr sz="425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05068" indent="-405068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2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77647" indent="-337556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50226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5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90316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430407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970497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10587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050678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590768" indent="-270045" algn="l" defTabSz="540090" rtl="0" eaLnBrk="1" latinLnBrk="0" hangingPunct="1">
        <a:spcBef>
          <a:spcPts val="118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40090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80181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20271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60361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700452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40542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80633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20723" algn="l" defTabSz="540090" rtl="0" eaLnBrk="1" latinLnBrk="0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jf.jus.br/enunciados/enunciado/711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www.cjf.jus.br/enunciados/enunciado/70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jf.jus.br/enunciados/enunciado/310" TargetMode="External"/><Relationship Id="rId5" Type="http://schemas.openxmlformats.org/officeDocument/2006/relationships/hyperlink" Target="http://www.cjf.jus.br/enunciados/enunciado/304" TargetMode="External"/><Relationship Id="rId4" Type="http://schemas.openxmlformats.org/officeDocument/2006/relationships/hyperlink" Target="http://www.cjf.jus.br/enunciados/enunciado/301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prof.felipepires@gmail.com" TargetMode="External"/><Relationship Id="rId7" Type="http://schemas.openxmlformats.org/officeDocument/2006/relationships/image" Target="../media/image1.png"/><Relationship Id="rId2" Type="http://schemas.openxmlformats.org/officeDocument/2006/relationships/hyperlink" Target="mailto:pirespereira.felipe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8352928"/>
          </a:xfrm>
        </p:spPr>
        <p:txBody>
          <a:bodyPr anchor="t">
            <a:normAutofit/>
          </a:bodyPr>
          <a:lstStyle/>
          <a:p>
            <a:pPr algn="ctr"/>
            <a:r>
              <a:rPr lang="pt-B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Popular de Formação de </a:t>
            </a:r>
            <a:br>
              <a:rPr lang="pt-B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Defensoras e Defensores Públicos</a:t>
            </a:r>
            <a:endParaRPr lang="pt-BR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908274"/>
            <a:ext cx="13393487" cy="7092851"/>
          </a:xfrm>
        </p:spPr>
        <p:txBody>
          <a:bodyPr>
            <a:normAutofit lnSpcReduction="10000"/>
          </a:bodyPr>
          <a:lstStyle/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66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e propriedade </a:t>
            </a:r>
          </a:p>
          <a:p>
            <a:pPr marL="0" indent="0" algn="ctr">
              <a:buNone/>
            </a:pPr>
            <a:endParaRPr lang="pt-BR" sz="6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pt-B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Felipe Pires Pereira</a:t>
            </a:r>
          </a:p>
          <a:p>
            <a:pPr marL="0" indent="0" algn="r">
              <a:buNone/>
            </a:pP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Defensor Público do Estado de São Paulo (2007)</a:t>
            </a:r>
          </a:p>
          <a:p>
            <a:pPr marL="0" indent="0" algn="r">
              <a:buNone/>
            </a:pP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Doutor em Direito Civil pela PUCSP (2016)</a:t>
            </a:r>
          </a:p>
          <a:p>
            <a:pPr marL="0" indent="0" algn="ctr">
              <a:buNone/>
            </a:pPr>
            <a:endParaRPr lang="pt-BR" sz="2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t-BR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</a:t>
            </a:fld>
            <a:endParaRPr lang="pt-BR" dirty="0"/>
          </a:p>
        </p:txBody>
      </p:sp>
      <p:sp>
        <p:nvSpPr>
          <p:cNvPr id="4" name="AutoShape 2" descr="Curso Popular Defenso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76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4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3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3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.1. Releitura dos vícios da posse</a:t>
            </a:r>
            <a:endParaRPr lang="pt-BR" sz="3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Bef>
                <a:spcPts val="600"/>
              </a:spcBef>
            </a:pPr>
            <a:endParaRPr lang="pt-BR" sz="3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ocupação 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imóvel “abandonado” com finalidade econômica ou social (função social da posse</a:t>
            </a:r>
            <a:r>
              <a:rPr lang="pt-BR" alt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algn="just"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clandestinidade/violência – cessação no momento do conhecimento pelo possuidor ou </a:t>
            </a:r>
            <a:r>
              <a:rPr lang="pt-BR" alt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proprietário</a:t>
            </a:r>
          </a:p>
          <a:p>
            <a:pPr lvl="1" algn="just"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precariedade -  </a:t>
            </a:r>
            <a:r>
              <a:rPr lang="pt-BR" altLang="pt-BR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interversão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posse </a:t>
            </a:r>
            <a:r>
              <a:rPr lang="pt-BR" altLang="pt-BR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(CJF 237</a:t>
            </a:r>
            <a:r>
              <a:rPr lang="pt-BR" altLang="pt-BR" sz="3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algn="just"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detenção – </a:t>
            </a:r>
            <a:r>
              <a:rPr lang="pt-BR" altLang="pt-BR" sz="3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interversão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posse (artigo 1198 CC) </a:t>
            </a:r>
            <a:endParaRPr lang="pt-BR" altLang="pt-BR" sz="3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40091" lvl="1" indent="0" algn="just">
              <a:spcBef>
                <a:spcPts val="600"/>
              </a:spcBef>
              <a:buNone/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altLang="pt-BR" sz="3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altLang="pt-BR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CJF 301</a:t>
            </a:r>
            <a:r>
              <a:rPr lang="pt-BR" altLang="pt-BR" sz="3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algn="just"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2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10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280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algn="just"/>
            <a:endParaRPr lang="pt-BR" sz="3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Proteção possessória</a:t>
            </a: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3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autotutela</a:t>
            </a: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1.210, §1º, CC): desforço imediato proporcional</a:t>
            </a:r>
          </a:p>
          <a:p>
            <a:pPr algn="just">
              <a:spcBef>
                <a:spcPts val="600"/>
              </a:spcBef>
            </a:pP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3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heterotutela</a:t>
            </a: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ações possessórias (interditos possessórios</a:t>
            </a:r>
            <a:r>
              <a:rPr lang="pt-BR" sz="33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 algn="just">
              <a:spcBef>
                <a:spcPts val="600"/>
              </a:spcBef>
            </a:pPr>
            <a:endParaRPr lang="pt-BR" sz="3364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181" lvl="2" indent="0" algn="just">
              <a:spcBef>
                <a:spcPts val="600"/>
              </a:spcBef>
              <a:buNone/>
            </a:pPr>
            <a:r>
              <a:rPr lang="pt-BR" sz="312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esbulho possessório				reintegração (recuperar)</a:t>
            </a:r>
          </a:p>
          <a:p>
            <a:pPr marL="540091" lvl="1" indent="0" algn="just">
              <a:spcBef>
                <a:spcPts val="600"/>
              </a:spcBef>
              <a:buNone/>
            </a:pPr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turbação da posse 				manutenção (conservar)</a:t>
            </a:r>
          </a:p>
          <a:p>
            <a:pPr marL="540091" lvl="1" indent="0" algn="just">
              <a:spcBef>
                <a:spcPts val="600"/>
              </a:spcBef>
              <a:buNone/>
            </a:pPr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ameaça da posse 				interdito proibitório (proteger)</a:t>
            </a:r>
          </a:p>
          <a:p>
            <a:pPr lvl="1" algn="just"/>
            <a:endParaRPr lang="pt-BR" sz="3364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pt-BR" sz="3364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pt-BR" sz="3364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pt-BR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pt-BR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11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  <p:sp>
        <p:nvSpPr>
          <p:cNvPr id="10" name="Seta para a esquerda e para a direita 9"/>
          <p:cNvSpPr/>
          <p:nvPr/>
        </p:nvSpPr>
        <p:spPr>
          <a:xfrm>
            <a:off x="5873582" y="6819359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Seta para a esquerda e para a direita 10"/>
          <p:cNvSpPr/>
          <p:nvPr/>
        </p:nvSpPr>
        <p:spPr>
          <a:xfrm>
            <a:off x="5873582" y="6239309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Seta para a esquerda e para a direita 11"/>
          <p:cNvSpPr/>
          <p:nvPr/>
        </p:nvSpPr>
        <p:spPr>
          <a:xfrm>
            <a:off x="5873582" y="742561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06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Ações possessórias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t-B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Teoria geral das ações possessórias</a:t>
            </a: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(artigos 554/558 CPC)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t-B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7.1. </a:t>
            </a: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Prejudicialidade entre juízo </a:t>
            </a:r>
            <a:r>
              <a:rPr lang="pt-BR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possessório</a:t>
            </a: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32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petitório</a:t>
            </a: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557 CPC)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vedação da exceção de domínio</a:t>
            </a: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1.210, §2º, CC e artigo 557, §único, CPC</a:t>
            </a:r>
            <a:r>
              <a:rPr lang="pt-BR" sz="33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505 CC/1916 – exceção de </a:t>
            </a:r>
            <a:r>
              <a:rPr lang="pt-BR" sz="33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domínio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507 CC/1916 – melhor posse </a:t>
            </a:r>
            <a:endParaRPr lang="pt-BR" sz="3364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Súmula 487 STF</a:t>
            </a: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“Será deferida a posse a quem, evidentemente, tiver o domínio, se com base neste for ela disputada</a:t>
            </a:r>
            <a:r>
              <a:rPr lang="pt-BR" sz="33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(ECJF 78/79)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endParaRPr lang="pt-BR" sz="3364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3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Súmula 237 STF</a:t>
            </a:r>
            <a:r>
              <a:rPr lang="pt-BR" sz="33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“O usucapião pode ser arguido em defesa”</a:t>
            </a: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12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64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pt-BR" altLang="pt-BR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altLang="pt-BR" sz="5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pt-BR" altLang="pt-BR" sz="5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Evolução </a:t>
            </a:r>
            <a:r>
              <a:rPr lang="pt-BR" altLang="pt-BR" sz="5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ordenamento jurídico brasileiro</a:t>
            </a:r>
          </a:p>
          <a:p>
            <a:pPr lvl="4" algn="just">
              <a:lnSpc>
                <a:spcPct val="120000"/>
              </a:lnSpc>
              <a:spcBef>
                <a:spcPts val="600"/>
              </a:spcBef>
            </a:pPr>
            <a:endParaRPr lang="pt-BR" altLang="pt-BR" sz="5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1325" lvl="4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alt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 de Terras (Lei </a:t>
            </a:r>
            <a:r>
              <a:rPr lang="pt-BR" alt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601/1850)</a:t>
            </a:r>
          </a:p>
          <a:p>
            <a:pPr marL="441325" lvl="4" indent="-166688" algn="just">
              <a:lnSpc>
                <a:spcPct val="120000"/>
              </a:lnSpc>
              <a:spcBef>
                <a:spcPts val="600"/>
              </a:spcBef>
            </a:pPr>
            <a:endParaRPr lang="pt-BR" altLang="pt-BR" sz="5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21505" lvl="6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alt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fim do regime colonial de sesmarias (Resolução 17/07/1822)</a:t>
            </a:r>
          </a:p>
          <a:p>
            <a:pPr marL="1521505" lvl="6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alt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proibiu a aquisição de terras devolutas, salvo pela compra</a:t>
            </a:r>
          </a:p>
          <a:p>
            <a:pPr marL="1521505" lvl="6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compra </a:t>
            </a:r>
            <a:r>
              <a:rPr 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venda de terras devolutas, consistentes nas terras públicas que, concedidas em sesmarias, retornaram à coroa, e nas terras públicas sem </a:t>
            </a:r>
            <a:r>
              <a:rPr 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ocupação</a:t>
            </a:r>
          </a:p>
          <a:p>
            <a:pPr marL="1521505" lvl="6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revalidação </a:t>
            </a:r>
            <a:r>
              <a:rPr 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sesmarias que cumpriram os encargos de cultivo e </a:t>
            </a:r>
            <a:r>
              <a:rPr 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moradia</a:t>
            </a:r>
          </a:p>
          <a:p>
            <a:pPr marL="1521505" lvl="6" indent="-166688" algn="just">
              <a:lnSpc>
                <a:spcPct val="120000"/>
              </a:lnSpc>
              <a:spcBef>
                <a:spcPts val="600"/>
              </a:spcBef>
            </a:pPr>
            <a:r>
              <a:rPr 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legitimação </a:t>
            </a:r>
            <a:r>
              <a:rPr 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posses aos posseiros que estivessem cumprindo a função social da posse</a:t>
            </a:r>
            <a:endParaRPr lang="pt-BR" altLang="pt-BR" sz="5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60362" lvl="4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pt-BR" altLang="pt-BR" sz="5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lvl="4" indent="-269875" algn="just">
              <a:lnSpc>
                <a:spcPct val="120000"/>
              </a:lnSpc>
              <a:spcBef>
                <a:spcPts val="600"/>
              </a:spcBef>
            </a:pPr>
            <a:r>
              <a:rPr lang="pt-BR" alt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 1934, </a:t>
            </a:r>
            <a:r>
              <a:rPr lang="pt-BR" altLang="pt-BR" sz="5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1937, 1946</a:t>
            </a:r>
            <a:r>
              <a:rPr lang="pt-BR" altLang="pt-BR" sz="5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1967 e 1988</a:t>
            </a:r>
            <a:endParaRPr lang="pt-BR" altLang="pt-BR" sz="59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endParaRPr lang="pt-BR" altLang="pt-B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13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altLang="pt-B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Disciplina constitucional</a:t>
            </a:r>
          </a:p>
          <a:p>
            <a:pPr>
              <a:spcBef>
                <a:spcPts val="600"/>
              </a:spcBef>
            </a:pPr>
            <a:endParaRPr lang="pt-BR" altLang="pt-BR" sz="3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5º, XXII, CF – direito à propriedade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5º, XXIII, CF – função social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altLang="pt-BR" sz="29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rtigo </a:t>
            </a: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5º, XXVI, CF – pequena propriedade rural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185, I e II, CF – não suscetível a desapropriação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183 CF – usucapião especial urbano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186 CF – atendimento da função social da propriedade rural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191 CF – usucapião especial rural</a:t>
            </a:r>
          </a:p>
          <a:p>
            <a:pPr algn="just"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170, II, CF – propriedade privada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29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artigo 170, III, CF – função social</a:t>
            </a:r>
          </a:p>
          <a:p>
            <a:pPr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14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06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P</a:t>
            </a:r>
            <a:r>
              <a:rPr lang="pt-BR" altLang="pt-B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ropriedade </a:t>
            </a: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pt-BR" altLang="pt-B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domínio</a:t>
            </a:r>
          </a:p>
          <a:p>
            <a:pPr algn="just">
              <a:spcBef>
                <a:spcPts val="600"/>
              </a:spcBef>
            </a:pPr>
            <a:endParaRPr lang="pt-BR" altLang="pt-BR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altLang="pt-B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 </a:t>
            </a: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propriedade x direito de acesso à propriedade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600"/>
              </a:spcBef>
            </a:pPr>
            <a:endParaRPr lang="pt-BR" altLang="pt-BR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Faculdades jurídicas do direito de propriedade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1228, CC): </a:t>
            </a:r>
          </a:p>
          <a:p>
            <a:pPr lvl="1" algn="just">
              <a:spcBef>
                <a:spcPts val="600"/>
              </a:spcBef>
            </a:pPr>
            <a:endParaRPr lang="pt-BR" altLang="pt-BR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usar: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percepção de frutos </a:t>
            </a:r>
            <a:r>
              <a:rPr lang="pt-BR" altLang="pt-BR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naturais (artigo 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1412 </a:t>
            </a:r>
            <a:r>
              <a:rPr lang="pt-BR" altLang="pt-BR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CC)</a:t>
            </a:r>
            <a:endParaRPr lang="pt-BR" altLang="pt-BR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gozar (fruir): 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percepção dos frutos e industriais e civis – produtos – </a:t>
            </a:r>
            <a:r>
              <a:rPr lang="pt-BR" altLang="pt-BR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(artigo 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1232 </a:t>
            </a:r>
            <a:r>
              <a:rPr lang="pt-BR" altLang="pt-BR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CC)</a:t>
            </a:r>
            <a:endParaRPr lang="pt-BR" altLang="pt-BR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dispor: 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disposição física ou jurídica (total ou parcial)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reivindicar:</a:t>
            </a:r>
            <a:r>
              <a:rPr lang="pt-BR" alt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reconhecimento do direito de propriedade e recuperação do domínio</a:t>
            </a:r>
            <a:r>
              <a:rPr lang="pt-BR" altLang="pt-B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15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36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Atributos </a:t>
            </a: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propriedade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1231 CC)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exclusividade, perpetuidade, elasticidade e consolidação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Função </a:t>
            </a: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da propriedade</a:t>
            </a: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endParaRPr lang="pt-BR" altLang="pt-B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função social: 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principio que opera na estrutura do direito subjetivo para justificar a sua finalidade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propriedade como relação jurídica complexa: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conjunto de direitos e deveres do titular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função socioambiental da propriedade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1.228, §1º, CC)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pt-BR" alt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 emulativo: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abuso do direito de propriedade (artigo 1228, §2º, CC) (elemento intencional ou subjetivo?) </a:t>
            </a:r>
            <a:r>
              <a:rPr lang="pt-BR" altLang="pt-BR" sz="32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ECJF 49</a:t>
            </a:r>
          </a:p>
          <a:p>
            <a:pPr algn="just">
              <a:spcBef>
                <a:spcPts val="600"/>
              </a:spcBef>
            </a:pPr>
            <a:endParaRPr lang="pt-BR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16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38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altLang="pt-BR" sz="3600" b="1" dirty="0" smtClean="0"/>
              <a:t>6</a:t>
            </a:r>
            <a:r>
              <a:rPr lang="pt-BR" altLang="pt-BR" sz="3600" b="1" dirty="0" smtClean="0">
                <a:solidFill>
                  <a:schemeClr val="tx1"/>
                </a:solidFill>
              </a:rPr>
              <a:t>. Disciplina </a:t>
            </a:r>
            <a:r>
              <a:rPr lang="pt-BR" altLang="pt-BR" sz="3600" b="1" dirty="0">
                <a:solidFill>
                  <a:schemeClr val="tx1"/>
                </a:solidFill>
              </a:rPr>
              <a:t>da propriedade no âmbito da politica urbana</a:t>
            </a:r>
          </a:p>
          <a:p>
            <a:pPr algn="just">
              <a:spcBef>
                <a:spcPts val="600"/>
              </a:spcBef>
            </a:pPr>
            <a:endParaRPr lang="pt-BR" altLang="pt-BR" sz="3600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t-BR" altLang="pt-BR" sz="3600" dirty="0">
                <a:solidFill>
                  <a:schemeClr val="tx1"/>
                </a:solidFill>
              </a:rPr>
              <a:t>artigo 182, CF – política urbana</a:t>
            </a:r>
          </a:p>
          <a:p>
            <a:pPr lvl="1" algn="just">
              <a:spcBef>
                <a:spcPts val="600"/>
              </a:spcBef>
            </a:pPr>
            <a:endParaRPr lang="pt-BR" altLang="pt-BR" sz="3600" dirty="0">
              <a:solidFill>
                <a:schemeClr val="tx1"/>
              </a:solidFill>
            </a:endParaRPr>
          </a:p>
          <a:p>
            <a:pPr lvl="1" algn="just">
              <a:spcBef>
                <a:spcPts val="600"/>
              </a:spcBef>
            </a:pPr>
            <a:r>
              <a:rPr lang="pt-BR" altLang="pt-BR" sz="3600" dirty="0">
                <a:solidFill>
                  <a:schemeClr val="tx1"/>
                </a:solidFill>
              </a:rPr>
              <a:t>§1º- plano diretor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3600" dirty="0">
                <a:solidFill>
                  <a:schemeClr val="tx1"/>
                </a:solidFill>
              </a:rPr>
              <a:t>§2º - </a:t>
            </a:r>
            <a:r>
              <a:rPr lang="pt-BR" altLang="pt-BR" sz="3600" b="1" u="sng" dirty="0">
                <a:solidFill>
                  <a:schemeClr val="tx1"/>
                </a:solidFill>
              </a:rPr>
              <a:t>função social da propriedade</a:t>
            </a:r>
            <a:r>
              <a:rPr lang="pt-BR" altLang="pt-BR" sz="3600" dirty="0">
                <a:solidFill>
                  <a:schemeClr val="tx1"/>
                </a:solidFill>
              </a:rPr>
              <a:t> – atendimento das exigências de ordenação no plano diretor</a:t>
            </a:r>
          </a:p>
          <a:p>
            <a:pPr lvl="1" algn="just">
              <a:spcBef>
                <a:spcPts val="600"/>
              </a:spcBef>
            </a:pPr>
            <a:r>
              <a:rPr lang="pt-BR" altLang="pt-BR" sz="3600" dirty="0">
                <a:solidFill>
                  <a:schemeClr val="tx1"/>
                </a:solidFill>
              </a:rPr>
              <a:t>§4º - parcelamento e edificação compulsória, IPTU progressivo e desapropriação </a:t>
            </a:r>
            <a:endParaRPr lang="pt-BR" altLang="pt-BR" sz="3600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pt-BR" altLang="pt-BR" sz="2800" dirty="0">
              <a:solidFill>
                <a:schemeClr val="accent2"/>
              </a:solidFill>
            </a:endParaRPr>
          </a:p>
          <a:p>
            <a:pPr algn="just"/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17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altLang="pt-BR" sz="3600" b="1" dirty="0">
                <a:solidFill>
                  <a:schemeClr val="tx1"/>
                </a:solidFill>
              </a:rPr>
              <a:t>7</a:t>
            </a:r>
            <a:r>
              <a:rPr lang="pt-BR" altLang="pt-BR" sz="3600" b="1" dirty="0" smtClean="0">
                <a:solidFill>
                  <a:schemeClr val="tx1"/>
                </a:solidFill>
              </a:rPr>
              <a:t>. </a:t>
            </a:r>
            <a:r>
              <a:rPr lang="pt-BR" alt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Usucapião – requisitos: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tempo, posse 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mansa e pacífica e </a:t>
            </a:r>
            <a:r>
              <a:rPr lang="pt-BR" altLang="pt-BR" sz="3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 </a:t>
            </a:r>
            <a:r>
              <a:rPr lang="pt-BR" altLang="pt-BR" sz="3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domini</a:t>
            </a:r>
            <a:r>
              <a:rPr lang="pt-BR" altLang="pt-B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(ECJF 497)</a:t>
            </a:r>
            <a:endParaRPr lang="pt-BR" altLang="pt-BR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pt-BR" altLang="pt-BR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extraordinária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(art. 1.238, CC): 15 anos – independe de justo título e boa-fé – redução de prazo com destinação para moradia ou obras/serviços produtivos (§ único)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pt-BR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ordinária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(artigo 1.242, CC): 10 anos – justo título e boa-fé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pt-BR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tabular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(artigo .1242, § único, CC): 5 anos – aquisição onerosa e cancelamento posterior do registro – moradia ou investimentos de interesse social e econômico </a:t>
            </a:r>
            <a:endParaRPr lang="pt-BR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 (</a:t>
            </a:r>
            <a:r>
              <a:rPr lang="pt-BR" sz="3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569 – usucapião em defesa)</a:t>
            </a:r>
          </a:p>
          <a:p>
            <a:pPr algn="just">
              <a:spcBef>
                <a:spcPts val="0"/>
              </a:spcBef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18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4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especial </a:t>
            </a: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urbano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(art. 183, CF; art. 1.240, CC; art. 9º, EC): 5 anos, 250 m2, moradia e único imóvel </a:t>
            </a:r>
            <a:r>
              <a:rPr lang="pt-BR" sz="3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(ECJF 85, 314 e 313)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pt-BR" sz="3600" b="1" u="sng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especial rural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(art. 1º, Lei 6.969/81; art. 191, CF; art. 1.239, CC): 5 anos, 50 hectares, área produtiva e único imóvel. </a:t>
            </a:r>
            <a:endParaRPr lang="pt-BR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600"/>
              </a:spcBef>
              <a:buNone/>
            </a:pPr>
            <a:r>
              <a:rPr lang="pt-BR" sz="3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 (</a:t>
            </a:r>
            <a:r>
              <a:rPr lang="pt-BR" sz="3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317 – vedação da </a:t>
            </a:r>
            <a:r>
              <a:rPr lang="pt-BR" sz="36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acessio possessionis</a:t>
            </a:r>
            <a:r>
              <a:rPr lang="pt-BR" sz="36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endParaRPr lang="pt-BR" sz="3600" b="1" u="sng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coletivo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(art. 10, EC): núcleo urbano informal, fracionamento individual até 250m2, único imóvel, moradia e impossibilidade de identificação </a:t>
            </a:r>
            <a:r>
              <a:rPr lang="pt-B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cada 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fração ideal) (</a:t>
            </a:r>
            <a:r>
              <a:rPr lang="pt-BR" sz="36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animus domini?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)(</a:t>
            </a:r>
            <a:r>
              <a:rPr lang="pt-BR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artigo </a:t>
            </a:r>
            <a:r>
              <a:rPr lang="pt-BR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79, Lei 13.465/17) </a:t>
            </a:r>
          </a:p>
          <a:p>
            <a:pPr algn="just">
              <a:spcBef>
                <a:spcPts val="0"/>
              </a:spcBef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19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62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Posse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908274"/>
            <a:ext cx="13393487" cy="7092851"/>
          </a:xfrm>
        </p:spPr>
        <p:txBody>
          <a:bodyPr>
            <a:normAutofit/>
          </a:bodyPr>
          <a:lstStyle/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pt-BR" sz="4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Posse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(artigos 1.196 a 1.224 </a:t>
            </a: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CC)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7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Conceito: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situação de fato que constitui direito autônomo em relação à propriedade e deve expressar o aproveitamento dos bens para o alcance de interesses existenciais, econômicos e sociais merecedores de tutela. </a:t>
            </a:r>
            <a:r>
              <a:rPr lang="pt-BR" sz="3764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3764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ECJF 492)</a:t>
            </a:r>
            <a:endParaRPr lang="pt-BR" sz="3764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2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0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spcBef>
                <a:spcPts val="600"/>
              </a:spcBef>
            </a:pPr>
            <a:r>
              <a:rPr lang="pt-B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familiar</a:t>
            </a:r>
            <a:r>
              <a:rPr lang="pt-BR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(art. 1240-A, CC): 2 anos, posse direta (ECJF 502) e exclusiva, área até 250m2, moradia da família, “abandono” e único imóvel. </a:t>
            </a:r>
          </a:p>
          <a:p>
            <a:pPr lvl="1" algn="just">
              <a:spcBef>
                <a:spcPts val="600"/>
              </a:spcBef>
            </a:pPr>
            <a:endParaRPr lang="pt-BR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500 – família homoafetiva</a:t>
            </a: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501 – separação de fato</a:t>
            </a: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502 – conceito de posse direta diverso do artigo 1197 CC</a:t>
            </a: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595 – abandono do lar – abandono voluntário da posse do imóvel + ausência de tutela da família, independentemente de culpa</a:t>
            </a:r>
          </a:p>
          <a:p>
            <a:pPr lvl="1" algn="just">
              <a:spcBef>
                <a:spcPts val="600"/>
              </a:spcBef>
            </a:pPr>
            <a:endParaRPr lang="pt-BR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indígena</a:t>
            </a:r>
            <a:r>
              <a:rPr lang="pt-BR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(art. 33, Lei 6.001/73): 10 anos, área inferior a 50 hectares</a:t>
            </a:r>
          </a:p>
          <a:p>
            <a:pPr algn="just">
              <a:spcBef>
                <a:spcPts val="600"/>
              </a:spcBef>
            </a:pP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quilombola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(art. 68 ADCT, Decreto 4.887/2003)</a:t>
            </a:r>
          </a:p>
          <a:p>
            <a:pPr algn="just">
              <a:spcBef>
                <a:spcPts val="0"/>
              </a:spcBef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20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9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altLang="pt-BR" sz="3600" b="1" dirty="0" smtClean="0">
                <a:solidFill>
                  <a:schemeClr val="tx1"/>
                </a:solidFill>
              </a:rPr>
              <a:t>8. </a:t>
            </a:r>
            <a:r>
              <a:rPr lang="pt-B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Abandono 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(artigo 1.276 CC): abandono, inexistência de posse de </a:t>
            </a:r>
            <a:r>
              <a:rPr lang="pt-BR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outrem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arrecadação como bem vago, prazo de 3 anos (Município, DF ou União).</a:t>
            </a:r>
          </a:p>
          <a:p>
            <a:pPr algn="just">
              <a:spcBef>
                <a:spcPts val="600"/>
              </a:spcBef>
            </a:pPr>
            <a:endParaRPr lang="pt-BR" sz="32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presunção absoluta da intenção de abandonar:</a:t>
            </a: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fim dos atos de posse + débitos fiscais (artigo 1276, §2º, CC)</a:t>
            </a:r>
          </a:p>
          <a:p>
            <a:pPr lvl="1" algn="just">
              <a:spcBef>
                <a:spcPts val="600"/>
              </a:spcBef>
            </a:pPr>
            <a:endParaRPr lang="pt-BR" sz="32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242 – devido processo legal</a:t>
            </a: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243 – não contrariedade a vedação do confisco</a:t>
            </a:r>
          </a:p>
          <a:p>
            <a:pPr lvl="1" algn="just">
              <a:spcBef>
                <a:spcPts val="600"/>
              </a:spcBef>
            </a:pPr>
            <a:r>
              <a:rPr lang="pt-BR" sz="3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ECJF 597 – posse impeditiva do abandono deve ter função social</a:t>
            </a:r>
          </a:p>
          <a:p>
            <a:pPr algn="just">
              <a:spcBef>
                <a:spcPts val="0"/>
              </a:spcBef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21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tx1"/>
                </a:solidFill>
              </a:rPr>
              <a:t>Propriedade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850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pt-BR" altLang="pt-BR" sz="3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pt-BR" sz="3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Desapropriação judicial</a:t>
            </a:r>
            <a:r>
              <a:rPr lang="pt-BR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(artigo 1.228, §4º e §5º, CC)</a:t>
            </a:r>
          </a:p>
          <a:p>
            <a:pPr algn="just">
              <a:spcBef>
                <a:spcPts val="600"/>
              </a:spcBef>
            </a:pPr>
            <a:endParaRPr lang="pt-BR" sz="3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pt-BR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anos, extensa área, posse ininterrupta, boa-fé, número considerável de pessoas, obras/serviços de interesse social e econômico relevante</a:t>
            </a:r>
          </a:p>
          <a:p>
            <a:pPr lvl="1" algn="just">
              <a:spcBef>
                <a:spcPts val="600"/>
              </a:spcBef>
            </a:pPr>
            <a:r>
              <a:rPr lang="pt-BR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intensa </a:t>
            </a:r>
            <a:r>
              <a:rPr lang="pt-BR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discussão doutrinária </a:t>
            </a:r>
          </a:p>
          <a:p>
            <a:pPr algn="just">
              <a:spcBef>
                <a:spcPts val="600"/>
              </a:spcBef>
            </a:pPr>
            <a:endParaRPr lang="pt-BR" altLang="pt-BR" sz="3500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500" u="sng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ECJF </a:t>
            </a:r>
            <a:r>
              <a:rPr lang="pt-BR" sz="3500" u="sng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82</a:t>
            </a:r>
            <a:r>
              <a:rPr lang="pt-BR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Constitucionalidade</a:t>
            </a:r>
            <a:endParaRPr lang="pt-BR" sz="35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ECJF 8</a:t>
            </a:r>
            <a:r>
              <a:rPr lang="pt-BR" sz="3500" u="sng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3</a:t>
            </a:r>
            <a:r>
              <a:rPr lang="pt-BR" sz="3500" u="sng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/304</a:t>
            </a:r>
            <a:r>
              <a:rPr lang="pt-BR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Inaplicabilidade nas reivindicatórias </a:t>
            </a:r>
            <a:r>
              <a:rPr lang="pt-BR" sz="35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propostas pelo Poder Público</a:t>
            </a:r>
            <a:r>
              <a:rPr lang="pt-BR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salvo bens dominicais</a:t>
            </a:r>
            <a:endParaRPr lang="pt-BR" sz="35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500" u="sng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ECJF 844/308</a:t>
            </a:r>
            <a:r>
              <a:rPr lang="pt-BR" sz="35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Pagamento da indenização pelos possuidores, salvo regularização fundiária para população de baixa renda</a:t>
            </a:r>
            <a:endParaRPr lang="pt-BR" sz="35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dirty="0">
                <a:solidFill>
                  <a:schemeClr val="accent1"/>
                </a:solidFill>
                <a:hlinkClick r:id="rId4"/>
              </a:rPr>
              <a:t>ECJF 305</a:t>
            </a:r>
            <a:r>
              <a:rPr lang="pt-BR" sz="3600" dirty="0">
                <a:solidFill>
                  <a:schemeClr val="accent1"/>
                </a:solidFill>
              </a:rPr>
              <a:t> – intervenção do MP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dirty="0" smtClean="0">
                <a:solidFill>
                  <a:schemeClr val="accent1"/>
                </a:solidFill>
                <a:hlinkClick r:id="rId5"/>
              </a:rPr>
              <a:t>ECJF </a:t>
            </a:r>
            <a:r>
              <a:rPr lang="pt-BR" sz="3600" dirty="0">
                <a:solidFill>
                  <a:schemeClr val="accent1"/>
                </a:solidFill>
                <a:hlinkClick r:id="rId5"/>
              </a:rPr>
              <a:t>306</a:t>
            </a:r>
            <a:r>
              <a:rPr lang="pt-BR" sz="3600" u="sng" dirty="0">
                <a:solidFill>
                  <a:schemeClr val="accent1"/>
                </a:solidFill>
              </a:rPr>
              <a:t>/310</a:t>
            </a:r>
            <a:r>
              <a:rPr lang="pt-BR" sz="3600" dirty="0">
                <a:solidFill>
                  <a:schemeClr val="accent1"/>
                </a:solidFill>
              </a:rPr>
              <a:t> – improcedência da reivindicatória ou possessória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pt-BR" sz="3600" dirty="0">
                <a:solidFill>
                  <a:schemeClr val="accent1"/>
                </a:solidFill>
                <a:hlinkClick r:id="rId6"/>
              </a:rPr>
              <a:t>ECJF 309</a:t>
            </a:r>
            <a:r>
              <a:rPr lang="pt-BR" sz="3600" dirty="0">
                <a:solidFill>
                  <a:schemeClr val="accent1"/>
                </a:solidFill>
              </a:rPr>
              <a:t> -  conceito de posse de boa-fé de que trata o art. 1.201 do Código Civil não se aplica ao instituto previsto no § 4º do art. 1.228.</a:t>
            </a:r>
          </a:p>
          <a:p>
            <a:pPr algn="just">
              <a:spcBef>
                <a:spcPts val="0"/>
              </a:spcBef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22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51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Curso Popular de Formação de </a:t>
            </a:r>
            <a:b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Defensoras e Defensores Públicos</a:t>
            </a:r>
            <a:endParaRPr lang="pt-BR" sz="6000" b="1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pt-BR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pt-BR" sz="6000" b="1" dirty="0" smtClean="0">
              <a:solidFill>
                <a:schemeClr val="tx1"/>
              </a:solidFill>
            </a:endParaRPr>
          </a:p>
          <a:p>
            <a:pPr marL="0" lvl="2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6000" b="1" dirty="0" smtClean="0">
                <a:solidFill>
                  <a:schemeClr val="tx1"/>
                </a:solidFill>
              </a:rPr>
              <a:t>Obrigado</a:t>
            </a:r>
            <a:endParaRPr lang="pt-BR" sz="6000" dirty="0">
              <a:ea typeface="Source Sans Pro" panose="020B0503030403020204" pitchFamily="34" charset="0"/>
              <a:cs typeface="Arial" panose="020B0604020202020204" pitchFamily="34" charset="0"/>
              <a:hlinkClick r:id="rId2"/>
            </a:endParaRPr>
          </a:p>
          <a:p>
            <a:pPr marL="0" lvl="2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pt-BR" sz="3800" dirty="0" smtClean="0">
              <a:ea typeface="Source Sans Pro" panose="020B0503030403020204" pitchFamily="34" charset="0"/>
              <a:cs typeface="Arial" panose="020B0604020202020204" pitchFamily="34" charset="0"/>
              <a:hlinkClick r:id="rId3"/>
            </a:endParaRPr>
          </a:p>
          <a:p>
            <a:pPr marL="0" lvl="2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3800" dirty="0" smtClean="0">
                <a:ea typeface="Source Sans Pro" panose="020B0503030403020204" pitchFamily="34" charset="0"/>
                <a:cs typeface="Arial" panose="020B0604020202020204" pitchFamily="34" charset="0"/>
                <a:hlinkClick r:id="rId3"/>
              </a:rPr>
              <a:t>prof.felipepires@gmail.com</a:t>
            </a:r>
            <a:endParaRPr lang="pt-BR" sz="3800" dirty="0"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3800" dirty="0">
                <a:ea typeface="Source Sans Pro" panose="020B0503030403020204" pitchFamily="34" charset="0"/>
                <a:cs typeface="Arial" panose="020B0604020202020204" pitchFamily="34" charset="0"/>
              </a:rPr>
              <a:t>Felipe Pires 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3800" dirty="0">
                <a:ea typeface="Source Sans Pro" panose="020B0503030403020204" pitchFamily="34" charset="0"/>
                <a:cs typeface="Arial" panose="020B0604020202020204" pitchFamily="34" charset="0"/>
              </a:rPr>
              <a:t> felipepires.prof</a:t>
            </a:r>
            <a:endParaRPr lang="pt-BR" sz="3800" dirty="0">
              <a:solidFill>
                <a:schemeClr val="tx1">
                  <a:lumMod val="85000"/>
                  <a:lumOff val="15000"/>
                </a:schemeClr>
              </a:solidFill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23</a:t>
            </a:fld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EA8B3E80-685C-4F56-A732-A8D6513202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0460" y="5868714"/>
            <a:ext cx="1286367" cy="92057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147E083-F9A6-4CAB-8F72-0A010E1001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8915" y="7020842"/>
            <a:ext cx="741476" cy="60965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0722EB82-8BD5-448D-BC51-DE2B934A35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6827" y="8013059"/>
            <a:ext cx="1162826" cy="790911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83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5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Teorias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908274"/>
            <a:ext cx="13393487" cy="709285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Teoria subjetiva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(Savigny)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>
              <a:spcBef>
                <a:spcPts val="600"/>
              </a:spcBef>
            </a:pPr>
            <a:r>
              <a:rPr lang="pt-BR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(apreensão física da coisa) 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(intenção de possuir) 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posse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0" fontAlgn="base" hangingPunct="0">
              <a:spcBef>
                <a:spcPts val="600"/>
              </a:spcBef>
              <a:buNone/>
            </a:pP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  <a:r>
              <a:rPr lang="pt-BR" sz="3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exercido em nome próprio (animus domini) = posse</a:t>
            </a:r>
          </a:p>
          <a:p>
            <a:pPr algn="just">
              <a:spcBef>
                <a:spcPts val="600"/>
              </a:spcBef>
            </a:pPr>
            <a:r>
              <a:rPr lang="pt-BR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animus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possidendi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pt-BR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exercido em nome de outrem = </a:t>
            </a:r>
            <a:r>
              <a:rPr lang="pt-BR" sz="3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derivada</a:t>
            </a:r>
          </a:p>
          <a:p>
            <a:pPr algn="just">
              <a:spcBef>
                <a:spcPts val="600"/>
              </a:spcBef>
            </a:pPr>
            <a:endParaRPr lang="pt-BR" sz="4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 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(apreensão física da coisa) 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animus 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(intenção de possuir) </a:t>
            </a:r>
            <a:r>
              <a:rPr lang="pt-BR" sz="40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detenção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3</a:t>
            </a:fld>
            <a:endParaRPr lang="pt-BR" dirty="0"/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xmlns="" id="{A5FADBDF-3655-4ED3-B880-92CF7FC0E960}"/>
              </a:ext>
            </a:extLst>
          </p:cNvPr>
          <p:cNvCxnSpPr/>
          <p:nvPr/>
        </p:nvCxnSpPr>
        <p:spPr>
          <a:xfrm flipV="1">
            <a:off x="4464596" y="4932610"/>
            <a:ext cx="72008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xmlns="" id="{48FB7AF1-6AD7-4A81-BC35-1CA7BCFFCE57}"/>
              </a:ext>
            </a:extLst>
          </p:cNvPr>
          <p:cNvCxnSpPr/>
          <p:nvPr/>
        </p:nvCxnSpPr>
        <p:spPr>
          <a:xfrm>
            <a:off x="4536604" y="5868714"/>
            <a:ext cx="57606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58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Teorias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62500" lnSpcReduction="20000"/>
          </a:bodyPr>
          <a:lstStyle/>
          <a:p>
            <a:pPr algn="just"/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0" fontAlgn="base" hangingPunct="0">
              <a:lnSpc>
                <a:spcPct val="120000"/>
              </a:lnSpc>
              <a:spcBef>
                <a:spcPts val="600"/>
              </a:spcBef>
            </a:pPr>
            <a:r>
              <a:rPr lang="pt-BR" sz="4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Teoria objetiva</a:t>
            </a: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(Ihering)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 </a:t>
            </a: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(apreensão física da coisa para fins econômicos) </a:t>
            </a: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exteriorização </a:t>
            </a:r>
            <a:r>
              <a:rPr lang="pt-BR" sz="4300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consciente</a:t>
            </a: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propriedade</a:t>
            </a: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(aparência de dono) = </a:t>
            </a: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endParaRPr lang="pt-BR" sz="43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20723" lvl="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direta/imediata (</a:t>
            </a:r>
            <a:r>
              <a:rPr lang="pt-BR" sz="3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 possessionis</a:t>
            </a: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3592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t-BR" sz="3828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desdobramento da posse</a:t>
            </a:r>
            <a:r>
              <a:rPr lang="pt-BR" sz="382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320723" lvl="8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3292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indireta/mediata (</a:t>
            </a:r>
            <a:r>
              <a:rPr lang="pt-BR" sz="3292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 possidendi</a:t>
            </a:r>
            <a:r>
              <a:rPr lang="pt-BR" sz="3292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t-BR" sz="4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lnSpc>
                <a:spcPct val="120000"/>
              </a:lnSpc>
              <a:spcBef>
                <a:spcPts val="600"/>
              </a:spcBef>
            </a:pP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corpus </a:t>
            </a: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(apreensão física da coisa) +</a:t>
            </a:r>
            <a:r>
              <a:rPr lang="pt-BR" sz="4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elemento normativo </a:t>
            </a: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(objetivo) = </a:t>
            </a:r>
            <a:r>
              <a:rPr lang="pt-BR" sz="43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detenção</a:t>
            </a:r>
            <a:endParaRPr lang="pt-BR" sz="4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0" fontAlgn="base" hangingPunc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just" eaLnBrk="0" fontAlgn="base" hangingPunct="0">
              <a:lnSpc>
                <a:spcPct val="120000"/>
              </a:lnSpc>
              <a:spcBef>
                <a:spcPts val="600"/>
              </a:spcBef>
            </a:pPr>
            <a:r>
              <a:rPr lang="pt-BR" sz="4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detenção é caracterizada pela conservação da coisa em nome alheio (subordinação) ou em virtude de tolerância ou permissão do possuidor. A detenção se presume até prova em contrário, hipótese em que o detentor pode passar a exercer posse em nome próprio.</a:t>
            </a:r>
          </a:p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4</a:t>
            </a:fld>
            <a:endParaRPr lang="pt-BR" dirty="0"/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xmlns="" id="{3FFF6BED-3062-437F-99D1-5E66D9C0C990}"/>
              </a:ext>
            </a:extLst>
          </p:cNvPr>
          <p:cNvCxnSpPr/>
          <p:nvPr/>
        </p:nvCxnSpPr>
        <p:spPr>
          <a:xfrm flipV="1">
            <a:off x="4453960" y="4300427"/>
            <a:ext cx="64807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xmlns="" id="{7A95D9E8-BA21-4134-B60A-09AA13829EDF}"/>
              </a:ext>
            </a:extLst>
          </p:cNvPr>
          <p:cNvCxnSpPr/>
          <p:nvPr/>
        </p:nvCxnSpPr>
        <p:spPr>
          <a:xfrm>
            <a:off x="4453960" y="4986647"/>
            <a:ext cx="648072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07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Teorias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77500" lnSpcReduction="20000"/>
          </a:bodyPr>
          <a:lstStyle/>
          <a:p>
            <a:pPr algn="just"/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t-BR" sz="4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Teorias técnico-jurídica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(Antonio Hernandez GIL), </a:t>
            </a:r>
            <a:r>
              <a:rPr lang="pt-BR" sz="4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sociológica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(Silvio Perozzi) </a:t>
            </a:r>
            <a:r>
              <a:rPr lang="pt-BR" sz="4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econômico-social da posse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(Raymond Saleilles)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t-BR" sz="4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autonomia da posse em face do direito de propriedade (</a:t>
            </a:r>
            <a:r>
              <a:rPr lang="pt-BR" sz="4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 possidendi/ius possessionis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posse como fenômeno social; e posse como apropriação fática de bens para satisfação de interesses econômicos e sociais dos indivíduos (</a:t>
            </a:r>
            <a:r>
              <a:rPr lang="pt-BR" sz="4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função social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endParaRPr lang="pt-BR" sz="41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pt-BR" sz="41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posse-trabalho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(artigos 1.228, §§ 4º e 5º; e 1.239 CC)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endParaRPr lang="pt-BR" sz="4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1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posse-moradia</a:t>
            </a:r>
            <a:r>
              <a:rPr lang="pt-BR" sz="4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1.240 CC).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4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pt-BR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5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4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algn="just"/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pt-B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Aquisição da </a:t>
            </a:r>
            <a:r>
              <a:rPr lang="pt-B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</a:t>
            </a: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Bef>
                <a:spcPts val="600"/>
              </a:spcBef>
            </a:pP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aquisição no momento em que apreendida a coisa, se torna possível o exercício consciente e em nome próprio de alguns dos poderes da </a:t>
            </a:r>
            <a:r>
              <a:rPr lang="pt-B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propriedade</a:t>
            </a:r>
            <a:r>
              <a:rPr lang="pt-B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(artigo 1.204, CC)</a:t>
            </a:r>
          </a:p>
          <a:p>
            <a:pPr lvl="0" algn="just">
              <a:spcBef>
                <a:spcPts val="600"/>
              </a:spcBef>
            </a:pP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Bef>
                <a:spcPts val="600"/>
              </a:spcBef>
            </a:pPr>
            <a:r>
              <a:rPr lang="pt-BR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disposição em contrário, a posse mantém o mesmo caráter com que foi adquirida (artigo 1.203, CC)</a:t>
            </a: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6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0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/>
          </a:bodyPr>
          <a:lstStyle/>
          <a:p>
            <a:pPr algn="just"/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Perda da posse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Bef>
                <a:spcPts val="600"/>
              </a:spcBef>
            </a:pP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perda do poder sobre o bem, embora contra a vontade do possuidor (artigo 1.223 CC)</a:t>
            </a:r>
          </a:p>
          <a:p>
            <a:pPr lvl="0" algn="just">
              <a:spcBef>
                <a:spcPts val="600"/>
              </a:spcBef>
            </a:pP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Bef>
                <a:spcPts val="600"/>
              </a:spcBef>
            </a:pP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retomada imediata do bem para quem não presenciou o esbulho (artigo 1.224 CC)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7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lnSpcReduction="10000"/>
          </a:bodyPr>
          <a:lstStyle/>
          <a:p>
            <a:pPr algn="just"/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Momento de aquisição x perda da posse</a:t>
            </a:r>
          </a:p>
          <a:p>
            <a:pPr marL="0" indent="0" algn="just">
              <a:spcBef>
                <a:spcPts val="600"/>
              </a:spcBef>
              <a:buNone/>
            </a:pPr>
            <a:endParaRPr lang="pt-B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</a:t>
            </a:r>
            <a:r>
              <a:rPr lang="pt-BR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apreensão da coisa e exercício e 													consciente pelo novo possuidor</a:t>
            </a:r>
            <a:endPara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</a:t>
            </a:r>
            <a:r>
              <a:rPr lang="pt-BR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subjetiva</a:t>
            </a:r>
            <a:endParaRPr lang="pt-BR" sz="40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20723" lvl="8" indent="0" algn="just">
              <a:spcBef>
                <a:spcPts val="600"/>
              </a:spcBef>
              <a:buNone/>
            </a:pPr>
            <a:r>
              <a:rPr lang="pt-BR" sz="3292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perda da coisa e ausência de reação pelo 			possuidor originário </a:t>
            </a:r>
            <a:endParaRPr lang="pt-BR" sz="3292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endParaRPr lang="pt-BR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</a:pP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</a:t>
            </a:r>
            <a:r>
              <a:rPr lang="pt-BR" sz="40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objetiva</a:t>
            </a:r>
            <a:r>
              <a:rPr lang="pt-BR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findo o prazo de ano e dia da perda da posse (1.208 CC/558 CPC) (</a:t>
            </a:r>
            <a:r>
              <a:rPr lang="pt-BR" sz="4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concepção equivocada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just">
              <a:spcBef>
                <a:spcPts val="600"/>
              </a:spcBef>
            </a:pP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8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  <p:sp>
        <p:nvSpPr>
          <p:cNvPr id="11" name="Seta dobrada 10"/>
          <p:cNvSpPr/>
          <p:nvPr/>
        </p:nvSpPr>
        <p:spPr>
          <a:xfrm>
            <a:off x="4906944" y="3579757"/>
            <a:ext cx="813816" cy="86868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Seta dobrada 11"/>
          <p:cNvSpPr/>
          <p:nvPr/>
        </p:nvSpPr>
        <p:spPr>
          <a:xfrm rot="10800000" flipH="1">
            <a:off x="4906944" y="4983005"/>
            <a:ext cx="813816" cy="86868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41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188" y="396106"/>
            <a:ext cx="12797635" cy="1440160"/>
          </a:xfrm>
        </p:spPr>
        <p:txBody>
          <a:bodyPr anchor="t">
            <a:normAutofit/>
          </a:bodyPr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Estudo da posse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2188" y="1404218"/>
            <a:ext cx="13393487" cy="75969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Vícios da posse</a:t>
            </a: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1.200, CC)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endParaRPr lang="pt-BR" sz="40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7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justa: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decorrente de relação jurídica de transmissão possessória ou adquirida sem os vícios da posse.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7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posse injusta: 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adquirida de </a:t>
            </a:r>
            <a:r>
              <a:rPr lang="pt-BR" sz="3764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violenta</a:t>
            </a:r>
            <a:r>
              <a:rPr lang="pt-BR" sz="37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(coisa é tomada do antigo possuidor através do uso da força); de </a:t>
            </a:r>
            <a:r>
              <a:rPr lang="pt-BR" sz="3764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clandestina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(coisa tomada sem conhecimento do possuidor); e de </a:t>
            </a:r>
            <a:r>
              <a:rPr lang="pt-BR" sz="3764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precária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 agente nega-se a devolver a coisa findo o vínculo obrigacional).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pt-BR" sz="376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cessação dos vícios da posse</a:t>
            </a:r>
            <a:r>
              <a:rPr lang="pt-BR" sz="376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(artigo 1.208, CC): violência e clandestinidade. </a:t>
            </a:r>
            <a:r>
              <a:rPr lang="pt-BR" sz="3764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há cessação do vício da precariedade</a:t>
            </a: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3764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9</a:t>
            </a:fld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36" y="144015"/>
            <a:ext cx="1675972" cy="1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7584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2126</TotalTime>
  <Words>562</Words>
  <Application>Microsoft Office PowerPoint</Application>
  <PresentationFormat>Personalizar</PresentationFormat>
  <Paragraphs>264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Source Sans Pro</vt:lpstr>
      <vt:lpstr>Trebuchet MS</vt:lpstr>
      <vt:lpstr>Wingdings 3</vt:lpstr>
      <vt:lpstr>Facetado</vt:lpstr>
      <vt:lpstr>Curso Popular de Formação de  Defensoras e Defensores Públicos</vt:lpstr>
      <vt:lpstr>Posse</vt:lpstr>
      <vt:lpstr>Teorias da posse </vt:lpstr>
      <vt:lpstr>Teorias da posse </vt:lpstr>
      <vt:lpstr>Teorias da posse </vt:lpstr>
      <vt:lpstr>Estudo da posse </vt:lpstr>
      <vt:lpstr>Estudo da posse </vt:lpstr>
      <vt:lpstr>Estudo da posse </vt:lpstr>
      <vt:lpstr>Estudo da posse </vt:lpstr>
      <vt:lpstr>Estudo da posse </vt:lpstr>
      <vt:lpstr>Estudo da posse </vt:lpstr>
      <vt:lpstr>Ações possessórias</vt:lpstr>
      <vt:lpstr>Propriedade</vt:lpstr>
      <vt:lpstr>Propriedade</vt:lpstr>
      <vt:lpstr>Propriedade</vt:lpstr>
      <vt:lpstr>Propriedade</vt:lpstr>
      <vt:lpstr>Propriedade</vt:lpstr>
      <vt:lpstr>Propriedade</vt:lpstr>
      <vt:lpstr>Propriedade</vt:lpstr>
      <vt:lpstr>Propriedade</vt:lpstr>
      <vt:lpstr>Propriedade</vt:lpstr>
      <vt:lpstr>Propriedade</vt:lpstr>
      <vt:lpstr>Curso Popular de Formação de  Defensoras e Defensores Públicos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Responsabilidade civil</dc:title>
  <dc:creator>user</dc:creator>
  <cp:lastModifiedBy>FELIPE PIRES PEREIRA</cp:lastModifiedBy>
  <cp:revision>193</cp:revision>
  <cp:lastPrinted>2019-04-05T16:50:40Z</cp:lastPrinted>
  <dcterms:created xsi:type="dcterms:W3CDTF">2014-10-18T20:33:36Z</dcterms:created>
  <dcterms:modified xsi:type="dcterms:W3CDTF">2019-04-05T17:01:48Z</dcterms:modified>
</cp:coreProperties>
</file>