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2" r:id="rId26"/>
    <p:sldId id="281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5ECA6-9D2F-4243-850B-B2972FBB6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6F5318-D738-472A-BEA3-75E7AF3EE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4E8EAC5-31D4-49D7-B0BE-FDD802341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F9559B9-DD0E-43DA-8224-E9CB9143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757533-B5B7-4D91-8BAA-7330C116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62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9D652D-5CAE-422E-8230-F11E47B5E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129E5D5-3008-4847-8CC8-AD210DFF7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A6DD4D-7E29-4DEF-8470-A4AF73773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D38159-F1A2-403F-9D05-D783AA1B2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96C3EF-FC27-46AA-8CB4-51F263DD0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010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147969-5448-4C7B-8B1B-52A4E241B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96FD66-50CE-41B1-A178-6489E874A1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A85C01-492A-4CCB-9189-0A7ABCA42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4CEAD6-5C2A-47CE-AA50-4DF0CFCB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A1479B7-5A67-4DCA-BA98-8EBEBDA8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17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6BBF5-37A3-402E-9CE1-98456B48D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D9B127-2BB1-40D0-A3A6-C821498FA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C9916C-EA88-4AB5-A83B-E84591CD1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5633E2-3927-44F3-A07C-50F2B1EDA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321F5F-3D81-4572-BD92-AE70925F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67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66030-B2C7-43D2-A75A-24CE2F595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53200D-DBD5-4021-8F9B-F2D6022D1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FA5F225-3E64-420E-BA72-CF1B0D436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36AC3E-C450-4783-9B79-37797B07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3C0428-1384-4677-9C67-AE80C923B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322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024CEE-9A78-4C91-B93C-AB1DE548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778C1B-AFBC-4809-A6F2-6D02AFCB99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277632-8DA6-41A8-BE53-87BCB3F79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05F570-228D-48CA-B2FB-6E64ED77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B949D9A-0B4C-4E51-8ADF-D39D33457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1A8EC0-1380-4A5D-BED5-8E248BED7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497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E85ADF-F3C1-4FDE-9C4B-7DA05B29E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71462BA-FF11-4B6A-8ADD-90395FDD7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D87D9D3-BE2A-465B-8248-5C423AE7E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76B82C2-5FB5-42DB-B0CC-F99AF928FA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FAAACC0-2A7B-425F-8BBB-0B9E647E5D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BCA1078-B8B4-430C-99F7-93AA85816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1568C43-AD3E-4FB3-BC6E-EF8D37A1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13C0860-4E95-4483-8130-ED40100E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289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E5545B-3B9C-444F-BF8B-4EED083DD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1AFD9F0-007F-40C1-AB0F-5932AC81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361CCF5-D144-40CF-BD06-A2E122D8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D4E333-7703-411A-9192-199D39278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82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2D7E5F0-D1F5-49E1-B7D6-76560B414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A8E50FC-AB9B-46E7-9847-71CE86D0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29855CE-90B5-42F3-B358-C32715C81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8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3A2F3-CB0C-4D74-96A5-9452DE92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E9AF1F5-5C56-4EB3-B505-92FF15327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56DC8C5-E45D-497B-AECB-B5E0DA529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6F0802-BAE3-4D9D-9484-83567793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75937D0-767B-4CC5-9DDA-9E2934F2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2CF4A0C-FE4E-4B08-BB2E-889F13083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48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AE8B6-8E06-4377-B7A9-1C49C72D3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A5D5AA-A814-4A35-AD77-87AB93704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72CE484-76D0-4CF5-8DD2-689B7843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2B466DD-3554-4225-B0B3-0452A264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294DB0-6488-4B7B-A9AC-8027B152F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C5CD3D-DCAA-439D-AC7C-EBFA16356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21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D5830B-DE5E-4A5A-A3F6-E570E827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711657-5CC6-4628-8156-4E5B0F181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E39140-6A13-44D8-B557-28E4278AA9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26097-4D54-4585-AA56-E16D79181E3C}" type="datetimeFigureOut">
              <a:rPr lang="pt-BR" smtClean="0"/>
              <a:t>04/11/2021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FF2193-E9CA-49F4-9EF8-55E0E14E51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ADD2EE-B5E5-4527-AA86-1DAC45A0FF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07D02-F77B-43BE-9FFE-6B66C16674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29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9-2022/2021/Lei/L14188.htm#art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9-2022/2021/Lei/L14188.htm#art4" TargetMode="External"/><Relationship Id="rId2" Type="http://schemas.openxmlformats.org/officeDocument/2006/relationships/hyperlink" Target="http://www.planalto.gov.br/ccivil_03/_Ato2019-2022/2021/Lei/L14132.htm#art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alto.gov.br/ccivil_03/_Ato2015-2018/2018/Lei/L13654.htm#art4" TargetMode="External"/><Relationship Id="rId2" Type="http://schemas.openxmlformats.org/officeDocument/2006/relationships/hyperlink" Target="http://www.planalto.gov.br/ccivil_03/_Ato2015-2018/2018/Lei/L13654.htm#art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lanalto.gov.br/ccivil_03/_Ato2019-2022/2019/Lei/L13964.htm#art2" TargetMode="External"/><Relationship Id="rId4" Type="http://schemas.openxmlformats.org/officeDocument/2006/relationships/hyperlink" Target="http://www.planalto.gov.br/ccivil_03/LEIS/L9426.htm#art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lanalto.gov.br/ccivil_03/_Ato2015-2018/2015/Lei/L13142.htm#art3" TargetMode="External"/><Relationship Id="rId13" Type="http://schemas.openxmlformats.org/officeDocument/2006/relationships/hyperlink" Target="http://www.planalto.gov.br/ccivil_03/leis/L2889.htm#art1" TargetMode="External"/><Relationship Id="rId3" Type="http://schemas.openxmlformats.org/officeDocument/2006/relationships/hyperlink" Target="http://www.planalto.gov.br/ccivil_03/leis/L8930.htm#art1" TargetMode="External"/><Relationship Id="rId7" Type="http://schemas.openxmlformats.org/officeDocument/2006/relationships/hyperlink" Target="http://www.planalto.gov.br/ccivil_03/Constituicao/Constituicao.htm#art144" TargetMode="External"/><Relationship Id="rId12" Type="http://schemas.openxmlformats.org/officeDocument/2006/relationships/hyperlink" Target="http://www.planalto.gov.br/ccivil_03/_Ato2011-2014/2014/Lei/L12978.htm#art2" TargetMode="External"/><Relationship Id="rId2" Type="http://schemas.openxmlformats.org/officeDocument/2006/relationships/hyperlink" Target="http://www.planalto.gov.br/ccivil_03/Decreto-Lei/Del2848.htm" TargetMode="External"/><Relationship Id="rId16" Type="http://schemas.openxmlformats.org/officeDocument/2006/relationships/hyperlink" Target="http://www.planalto.gov.br/ccivil_03/leis/2003/L10.826.htm#art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lanalto.gov.br/ccivil_03/Constituicao/Constituicao.htm#art142" TargetMode="External"/><Relationship Id="rId11" Type="http://schemas.openxmlformats.org/officeDocument/2006/relationships/hyperlink" Target="http://www.planalto.gov.br/ccivil_03/leis/L9677.htm" TargetMode="External"/><Relationship Id="rId5" Type="http://schemas.openxmlformats.org/officeDocument/2006/relationships/hyperlink" Target="http://www.planalto.gov.br/ccivil_03/_Ato2019-2022/2019/Lei/L13964.htm#art5" TargetMode="External"/><Relationship Id="rId15" Type="http://schemas.openxmlformats.org/officeDocument/2006/relationships/hyperlink" Target="http://www.planalto.gov.br/ccivil_03/leis/2003/L10.826.htm#art17" TargetMode="External"/><Relationship Id="rId10" Type="http://schemas.openxmlformats.org/officeDocument/2006/relationships/hyperlink" Target="http://www.planalto.gov.br/ccivil_03/leis/L9695.htm" TargetMode="External"/><Relationship Id="rId4" Type="http://schemas.openxmlformats.org/officeDocument/2006/relationships/hyperlink" Target="http://www.planalto.gov.br/ccivil_03/leis/L7210.htm#art9a" TargetMode="External"/><Relationship Id="rId9" Type="http://schemas.openxmlformats.org/officeDocument/2006/relationships/hyperlink" Target="http://www.planalto.gov.br/ccivil_03/_Ato2007-2010/2009/Lei/L12015.htm#art4" TargetMode="External"/><Relationship Id="rId14" Type="http://schemas.openxmlformats.org/officeDocument/2006/relationships/hyperlink" Target="http://www.planalto.gov.br/ccivil_03/leis/2003/L10.826.htm#art1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54BA4-77F5-4000-A00E-7630BE8347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Revisão de Direito Penal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198DBF-A6F3-4039-9EC5-430D66199E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Thiago Pedro Pagliuca dos Santos</a:t>
            </a:r>
          </a:p>
        </p:txBody>
      </p:sp>
    </p:spTree>
    <p:extLst>
      <p:ext uri="{BB962C8B-B14F-4D97-AF65-F5344CB8AC3E}">
        <p14:creationId xmlns:p14="http://schemas.microsoft.com/office/powerpoint/2010/main" val="3477765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17972-478A-4993-94C7-482A7BDC3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Regime inicial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7C4F02-ACA3-4EF4-A28E-D337782F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Súmula 719, STF: “A imposição do regime de cumprimento mais severo do que a pena aplicada permite exige motivação idônea”</a:t>
            </a:r>
          </a:p>
          <a:p>
            <a:pPr>
              <a:buFontTx/>
              <a:buChar char="-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Súmula 718, STF: “A opinião do julgador sobre a gravidade em abstrato do crime não constitui motivação idônea para a imposição do regime mais severo do que o permitido segundo a pena aplicada”</a:t>
            </a:r>
          </a:p>
          <a:p>
            <a:pPr>
              <a:buFontTx/>
              <a:buChar char="-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Súmula 440, STJ: “Fixada a pena-base no mínimo legal, é vedado o estabelecimento de regime prisional mais gravoso do que o cabível em razão da sanção imposta, com base apenas na gravidade abstrata do delito”. 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278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EE2B3-99AE-41B6-85D8-45B4CCB6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PRD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E53E27-3ED3-4B1F-BB97-2C196A3FD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deve ser deferido arresto para o sentenciado cumprir prestação pecuniária. Em caso de descumprimento, a consequência legal é a conversão</a:t>
            </a:r>
          </a:p>
          <a:p>
            <a:pPr>
              <a:buFontTx/>
              <a:buChar char="-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condenado deve ser intimado antes da conversão</a:t>
            </a:r>
          </a:p>
          <a:p>
            <a:pPr>
              <a:buFontTx/>
              <a:buChar char="-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possível converter a PRD em PPL a pedido do condenado</a:t>
            </a:r>
          </a:p>
          <a:p>
            <a:pPr>
              <a:buFontTx/>
              <a:buChar char="-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possível a execução provisória de PRD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148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0BBDB-C874-4D09-A8D9-4C9110ADC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Efeitos da condenação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C965A2-5D17-40BB-9BEF-651A430C1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- Súmula 631, STJ:  “O INDULTO EXTINGUE OS EFEITOS PRIMÁRIOS DA CONDENAÇÃO (PRETENSÃO EXECUTÓRIA), MAS NÃO ATINGE OS EFEITOS SECUNDÁRIOS, PENAIS OU EXTRAPENAIS”</a:t>
            </a:r>
          </a:p>
          <a:p>
            <a:pPr>
              <a:buFontTx/>
              <a:buChar char="-"/>
            </a:pPr>
            <a:r>
              <a:rPr lang="pt-BR" dirty="0"/>
              <a:t>Os efeitos da condenação do art. 92, inc. I do CP (perda de cargo, mandato ou função pública, se a condenação for igual ou superior a 1 ano,  em crimes que envolvam violação de dever para com a Administração, ou a 4 anos, nos demais casos) não são automáticos. Exceção: Lei de Tortura: perda do cargo, função ou emprego público e interdição para exercício pelo dobro da pena aplicada (na lei de tortura o efeito é automático)</a:t>
            </a:r>
          </a:p>
          <a:p>
            <a:pPr>
              <a:buFontTx/>
              <a:buChar char="-"/>
            </a:pPr>
            <a:r>
              <a:rPr lang="pt-BR" dirty="0"/>
              <a:t>Tais efeitos devem ser aplicados restritivamente, porque são penais; assim, não há perda da aposentadoria</a:t>
            </a:r>
          </a:p>
          <a:p>
            <a:pPr>
              <a:buFontTx/>
              <a:buChar char="-"/>
            </a:pPr>
            <a:r>
              <a:rPr lang="pt-BR" dirty="0"/>
              <a:t>A perda do cargo deve ser restrita ao cargo ocupado no momento do delito, salvo se as atribuições do novo cargo forem semelhantes</a:t>
            </a:r>
          </a:p>
          <a:p>
            <a:pPr>
              <a:buFontTx/>
              <a:buChar char="-"/>
            </a:pPr>
            <a:r>
              <a:rPr lang="pt-BR" dirty="0"/>
              <a:t>Art. 92, I não se aplica a promotor vitalício. Depois da condenação criminal, é necessária a propositura de ação civil pelo PGJ (norma especial prevalece)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261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4C213-DF13-4BBC-B4A3-60068F94E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Prescrição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F96693-A51C-4F1F-B22E-D0CCF029E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pt-BR" dirty="0"/>
              <a:t>Súmula 438, STJ: “É inadmissível a extinção da punibilidade pela prescrição da pretensão punitiva com fundamento em pena hipotética, independentemente da existência ou sorte do processo penal”</a:t>
            </a:r>
          </a:p>
          <a:p>
            <a:pPr>
              <a:buFontTx/>
              <a:buChar char="-"/>
            </a:pPr>
            <a:r>
              <a:rPr lang="pt-BR" dirty="0"/>
              <a:t>Acórdão confirmatório, ou que reduz a pena, interrompe o prazo</a:t>
            </a:r>
          </a:p>
          <a:p>
            <a:pPr>
              <a:buFontTx/>
              <a:buChar char="-"/>
            </a:pPr>
            <a:r>
              <a:rPr lang="pt-BR" dirty="0"/>
              <a:t>O termo sentença, do art. 115, deve ser considerado como a primeira decisão condenatória (exceto: embargos de declaração providos)</a:t>
            </a:r>
          </a:p>
          <a:p>
            <a:pPr>
              <a:buFontTx/>
              <a:buChar char="-"/>
            </a:pPr>
            <a:r>
              <a:rPr lang="pt-BR" dirty="0"/>
              <a:t>Extinta a PPL pela PPP, não subsiste inabilitação para o cargo</a:t>
            </a:r>
          </a:p>
          <a:p>
            <a:pPr>
              <a:buFontTx/>
              <a:buChar char="-"/>
            </a:pPr>
            <a:r>
              <a:rPr lang="pt-BR" dirty="0"/>
              <a:t>A prescrição da MS é regulada pela pena máxima cominada ao delito</a:t>
            </a:r>
          </a:p>
          <a:p>
            <a:pPr>
              <a:buFontTx/>
              <a:buChar char="-"/>
            </a:pPr>
            <a:r>
              <a:rPr lang="pt-BR" dirty="0"/>
              <a:t>Início do prazo da PPE: trânsito em julgado da sentença de primeiro grau para o MP. STF, no entanto, pode alterar essa posição, conforme já decidido pela 1ª Turma.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0294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C33B4-4FE0-45ED-88E6-10888A00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Homicídio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5B99BF-832E-4DED-9F95-7CD449A0C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tentativa e a qualificadora do meio cruel são compatíveis com o dolo eventual</a:t>
            </a:r>
          </a:p>
          <a:p>
            <a:r>
              <a:rPr lang="pt-BR" dirty="0"/>
              <a:t>A qualificadora da traição, emboscada ou dissimulação não é compatível com o dolo eventual</a:t>
            </a:r>
          </a:p>
          <a:p>
            <a:r>
              <a:rPr lang="pt-BR" dirty="0"/>
              <a:t>Mera embriaguez ao volante não configura dolo eventual (deve-se analisar a situação concreta apresentada)</a:t>
            </a:r>
          </a:p>
          <a:p>
            <a:r>
              <a:rPr lang="pt-BR" dirty="0"/>
              <a:t>A qualificadora do feminicídio tem natureza objetiva: pode incidir em conjunto com a do motivo torpe, que é subjetiva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7322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963F8-8207-4477-B9E5-17D2BB75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Aborto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A8673D-5CEF-41C9-B124-5E2C26CB3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interrupção da gravidez nos 3 primeiros meses (provocada pela gestante ou com seu consentimento) não é crime.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242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2975B0-EFEC-4044-893E-E4C94B2D7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Lesão corporal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D3B5E53-5698-48B9-92E9-9FD7EA45E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Novidade:</a:t>
            </a:r>
          </a:p>
          <a:p>
            <a:endParaRPr lang="pt-BR" dirty="0"/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13.  Se a lesão for praticada contra a mulher, por razões da condição do sexo feminino, nos termos do § 2º-A do art. 121 deste Código: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14.188,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reclusão, de 1 (um) a 4 (quatro anos). 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189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A5651-E77B-41D8-A8EA-40CC62EF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Ameaça (NOVIDADES LEGISLATIVAS)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570D57-5018-4096-BE1B-9BB4246BF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147 - Ameaçar alguém, por palavra, escrito ou gesto, ou qualquer outro meio simbólico, de causar-lhe mal injusto e grave: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Pena - detenção, de um a seis meses, ou multa.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 Parágrafo único - Somente se procede mediante representação.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R="359410" algn="just"/>
            <a:r>
              <a:rPr lang="pt-BR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Perseguição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147-A.  Perseguir alguém, reiteradamente e por qualquer meio, ameaçando-lhe a integridade física ou psicológica, restringindo-lhe a capacidade de locomoção ou, de qualquer forma, invadindo ou perturbando sua esfera de liberdade ou privacidade.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14.132,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– reclusão, de 6 (seis) meses a 2 (dois) anos, e multa.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14.132,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1º A pena é aumentada de metade se o crime é cometido: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14.132,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 – contra criança, adolescente ou idoso;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14.132,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 – contra mulher por razões da condição de sexo feminino, nos termos do § 2º-A do art. 121 deste Código;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14.132,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III – mediante concurso de 2 (duas) ou mais pessoas ou com o emprego de arma. 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14.132,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2º  As penas deste artigo são aplicáveis sem prejuízo das correspondentes à violência. 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14.132,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R="359410" algn="just"/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§ 3º  Somente se procede mediante representação. 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2"/>
              </a:rPr>
              <a:t>(Incluído pela Lei nº 14.132,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R="359410"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Violência psicológica contra a mulher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(Incluído pela Lei nº 14.188,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R="359410"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Art. 147-B.  Causar dano emocional à mulher que a prejudique e perturbe seu pleno desenvolvimento ou que vise a degradar ou a controlar suas ações, comportamentos, crenças e decisões, mediante ameaça, constrangimento, humilhação, manipulação, isolamento, chantagem, ridicularização, limitação do direito de ir e vir ou qualquer outro meio que cause prejuízo à sua saúde psicológica e autodeterminação: 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(Incluído pela Lei nº 14.188,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R="359410" algn="just"/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Pena - reclusão, de 6 (seis) meses a 2 (dois) anos, e multa, se a conduta não constitui crime mais grave.    </a:t>
            </a:r>
            <a:r>
              <a:rPr lang="pt-BR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hlinkClick r:id="rId3"/>
              </a:rPr>
              <a:t>(Incluído pela Lei nº 14.188, de 2021)</a:t>
            </a:r>
            <a:endParaRPr lang="pt-B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2229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0A5651-E77B-41D8-A8EA-40CC62EF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Furto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570D57-5018-4096-BE1B-9BB4246BF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Para a consumação, não é necessária a posse mansa e pacífica ou desvigiada</a:t>
            </a:r>
          </a:p>
          <a:p>
            <a:r>
              <a:rPr lang="pt-BR" dirty="0"/>
              <a:t>A existência de sistema de vigilância não torna o crime impossível (súmula 567)</a:t>
            </a:r>
          </a:p>
          <a:p>
            <a:r>
              <a:rPr lang="pt-BR" dirty="0"/>
              <a:t>É possível o reconhecimento do privilégio do §2º (primariedade e pequeno valor da coisa) mesmo ao furto qualificado (súmula 511). Por outro lado, é possível aplicar a causa de aumento do §1º ao furto qualificado.</a:t>
            </a:r>
          </a:p>
          <a:p>
            <a:r>
              <a:rPr lang="pt-BR" dirty="0"/>
              <a:t>Em regra, exige-se perícia para se reconhecer as qualificadoras de escalada e rompimento de obstáculo; exige-se especial habilidade para incidir a da destreza</a:t>
            </a:r>
          </a:p>
        </p:txBody>
      </p:sp>
    </p:spTree>
    <p:extLst>
      <p:ext uri="{BB962C8B-B14F-4D97-AF65-F5344CB8AC3E}">
        <p14:creationId xmlns:p14="http://schemas.microsoft.com/office/powerpoint/2010/main" val="2871337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E015D-F47A-4B3B-9C75-43B3CC692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0083E35-A17F-4210-90C6-1108929615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70856" y="1413362"/>
            <a:ext cx="10006635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Roubo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 Art. 157 - Subtrair coisa móvel alheia, para si ou para outrem, mediante grave ameaça ou violência a pessoa, ou depois de havê-la, por qualquer meio, reduzido à impossibilidade de resistência: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 Pena - reclusão, de quatro a dez anos, e multa.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 § 1º - Na mesma pena incorre quem, logo depois de subtraída a coisa, emprega violência contra pessoa ou grave ameaça, a fim de assegurar a impunidade do crime ou a detenção da coisa para si ou para terceiro.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§ 2º  A pena aumenta-se de 1/3 (um terço) até metade: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(Redação dada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I –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3"/>
              </a:rPr>
              <a:t>(revogado)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;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(Redação dada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 II - se há o concurso de duas ou mais pessoas;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 III - se a vítima está em serviço de transporte de valores e o agente conhece tal circunstância.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IV - se a subtração for de veículo automotor que venha a ser transportado para outro Estado ou para o exterior;  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4"/>
              </a:rPr>
              <a:t>(Incluído pela Lei nº 9.426, de 1996)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 V - se o agente mantém a vítima em seu poder, restringindo sua liberdade.  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4"/>
              </a:rPr>
              <a:t>(Incluído pela Lei nº 9.426, de 1996)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VI – se a subtração for de substâncias explosivas ou de acessórios que, conjunta ou isoladamente, possibilitem sua fabricação, montagem ou emprego.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(Incluído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VII - se a violência ou grave ameaça é exercida com emprego de arma branca;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 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§ 2º-A  A pena aumenta-se de 2/3 (dois terços):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(Incluído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 I – se a violência ou ameaça é exercida com emprego de arma de fogo;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(Incluído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 II – se há destruição ou rompimento de obstáculo mediante o emprego de explosivo ou de artefato análogo que cause perigo comum.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(Incluído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§ 2º-B.  Se a violência ou grave ameaça é exercida com emprego de arma de fogo de uso restrito ou proibido, aplica-se em dobro a pena prevista no </a:t>
            </a: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caput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deste artigo.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§ 3º  Se da violência resulta: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(Redação dada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I – lesão corporal grave, a pena é de reclusão de 7 (sete) a 18 (dezoito) anos, e multa; 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(Incluído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II – morte, a pena é de reclusão de 20 (vinte) a 30 (trinta) anos, e multa.                 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  <a:hlinkClick r:id="rId2"/>
              </a:rPr>
              <a:t>(Incluído pela Lei nº 13.654, de 2018)</a:t>
            </a: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400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816C5-36BB-4EBB-B6C3-18C50006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Princípio da insignificância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AB61C1-2704-415F-B96E-F052FB53C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1) Mínima ofensividade da conduta; 2) nenhuma periculosidade social da ação; 3) reduzido grau de reprovabilidade do comportamento; 4) inexpressividade da lesão provocada</a:t>
            </a:r>
          </a:p>
          <a:p>
            <a:r>
              <a:rPr lang="pt-BR" dirty="0"/>
              <a:t>A reincidência não impede, por si só, a insignificância. Se o fizer, é possível, dado o baixo valor do bem, a fixação de regime aberto ou pena restritiva de direitos</a:t>
            </a:r>
          </a:p>
          <a:p>
            <a:r>
              <a:rPr lang="pt-BR" dirty="0"/>
              <a:t>Aplica-se: 1) furto </a:t>
            </a:r>
            <a:r>
              <a:rPr lang="pt-BR" b="1" dirty="0"/>
              <a:t>(furto de alimento pode ser considerado famélico, incidindo excludente de ilicitude);</a:t>
            </a:r>
            <a:r>
              <a:rPr lang="pt-BR" dirty="0"/>
              <a:t> 2) crime tributário; 3) descaminho; 4) crime ambiental; 5) porte de munição</a:t>
            </a:r>
          </a:p>
          <a:p>
            <a:r>
              <a:rPr lang="pt-BR" dirty="0"/>
              <a:t>Não se aplica: 1) roubo; 2) moeda falsa; 3) crime contra a fé pública; 4) estelionato; 5) violação de direito autoral; 6) violência doméstica (SÚMULA 589); 7) crimes contra a administração pública (SÚMULA 599)</a:t>
            </a:r>
          </a:p>
        </p:txBody>
      </p:sp>
    </p:spTree>
    <p:extLst>
      <p:ext uri="{BB962C8B-B14F-4D97-AF65-F5344CB8AC3E}">
        <p14:creationId xmlns:p14="http://schemas.microsoft.com/office/powerpoint/2010/main" val="2108605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7A0130-9C50-41F1-B399-FC13E3AC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Roubo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0173E3-B298-44D5-85B8-D2722A08C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Não se aplica o princípio da insignificância</a:t>
            </a:r>
          </a:p>
          <a:p>
            <a:r>
              <a:rPr lang="pt-BR" dirty="0"/>
              <a:t>Consuma-se com a inversão da posse mediante emprego de violência ou grave ameaça, ainda que por breve tempo e em seguida à perseguição imediata, sendo desnecessária a posse mansa e pacífica ou desvigiada (súmula 582)</a:t>
            </a:r>
          </a:p>
          <a:p>
            <a:r>
              <a:rPr lang="pt-BR" dirty="0"/>
              <a:t>É desnecessária a apreensão e perícia para incidir a causa de aumento; mas, se for apreendida e inapta, ela não incide (CUIDADO: COM AS ALTERAÇÕES, A PENA É DIFERENTE A DEPENDER DO TIPO DE ARMA)</a:t>
            </a:r>
          </a:p>
          <a:p>
            <a:r>
              <a:rPr lang="pt-BR" dirty="0"/>
              <a:t>Em regra, o crime de porte de arma de fogo fica absorvido</a:t>
            </a:r>
          </a:p>
          <a:p>
            <a:r>
              <a:rPr lang="pt-BR" dirty="0"/>
              <a:t>Arma branca: somente incide a majorante para fatos posteriores ao pacote anticrime (pois em 2018 houve </a:t>
            </a:r>
            <a:r>
              <a:rPr lang="pt-BR" dirty="0" err="1"/>
              <a:t>novatio</a:t>
            </a:r>
            <a:r>
              <a:rPr lang="pt-BR" dirty="0"/>
              <a:t> legis in </a:t>
            </a:r>
            <a:r>
              <a:rPr lang="pt-BR" dirty="0" err="1"/>
              <a:t>mellius</a:t>
            </a:r>
            <a:r>
              <a:rPr lang="pt-BR" dirty="0"/>
              <a:t>)</a:t>
            </a:r>
          </a:p>
          <a:p>
            <a:r>
              <a:rPr lang="pt-BR" dirty="0"/>
              <a:t>Várias vítimas patrimoniais: concurso formal próprio (cuidado com a forma do enunciado: STJ já considerou crime único quando o cobrador tinha dinheiro dele e da empresa, e tudo foi subtraído)</a:t>
            </a:r>
          </a:p>
          <a:p>
            <a:r>
              <a:rPr lang="pt-BR" dirty="0"/>
              <a:t>Várias pessoas ameaçadas mas só um patrimônio subtraído: crime único</a:t>
            </a:r>
          </a:p>
        </p:txBody>
      </p:sp>
    </p:spTree>
    <p:extLst>
      <p:ext uri="{BB962C8B-B14F-4D97-AF65-F5344CB8AC3E}">
        <p14:creationId xmlns:p14="http://schemas.microsoft.com/office/powerpoint/2010/main" val="34795891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6E2C60-0A9A-4552-BA8E-88935A94F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Violação de direito autoral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030408-72C5-4C33-BADB-71F18DCC3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Vender CDs piratas é crime; não incide adequação social (súmula 502) e é suficiente a perícia por amostragem (súmula 574)</a:t>
            </a:r>
          </a:p>
        </p:txBody>
      </p:sp>
    </p:spTree>
    <p:extLst>
      <p:ext uri="{BB962C8B-B14F-4D97-AF65-F5344CB8AC3E}">
        <p14:creationId xmlns:p14="http://schemas.microsoft.com/office/powerpoint/2010/main" val="21806539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BEDB46-14EE-4863-848F-8F7676227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Estupro de vulnerável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517F081-3EBC-4319-A81F-F15B3CBC0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Configura-se quando a vítima tem menos de 14 anos, sendo irrelevante seu consentimento, sua experiência sexual anterior ou seu relacionamento com o acusado (súmula 593). Em 2018, acrescentou-se isso no §5º </a:t>
            </a:r>
          </a:p>
          <a:p>
            <a:r>
              <a:rPr lang="pt-BR" dirty="0"/>
              <a:t>O crime se consuma mesmo que os toques sejam por cima da roupa ou em caso de beijo lascivo com criança</a:t>
            </a:r>
          </a:p>
          <a:p>
            <a:r>
              <a:rPr lang="pt-BR" dirty="0"/>
              <a:t>É dispensável o contato físico (contemplar menor de 14 anos nu, p. ex.)</a:t>
            </a:r>
          </a:p>
          <a:p>
            <a:r>
              <a:rPr lang="pt-BR" dirty="0"/>
              <a:t>Pode incidir o erro de tipo caso não seja possível saber a idade da vítima</a:t>
            </a:r>
          </a:p>
          <a:p>
            <a:r>
              <a:rPr lang="pt-BR" dirty="0"/>
              <a:t>Desde 2018, todos os crimes contra a dignidade sexual são de ação pública incondicionada</a:t>
            </a:r>
          </a:p>
        </p:txBody>
      </p:sp>
    </p:spTree>
    <p:extLst>
      <p:ext uri="{BB962C8B-B14F-4D97-AF65-F5344CB8AC3E}">
        <p14:creationId xmlns:p14="http://schemas.microsoft.com/office/powerpoint/2010/main" val="5268371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2BE7B1-8A6E-45A6-857B-A16C0457C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Art. 273, §1º-B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E56D428-22DA-45A8-9FAD-1637794AE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STF entendeu que a pena é inconstitucional por violar a proporcionalidade e mandou aplicar a pena cominada anteriormente à alteração legislativa (1 a 3 anos)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0791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A1665-3066-4985-BBF8-20A9EB90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Falsa identidade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DC194A-5B02-46F7-B23B-BE442C5F7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conduta de atribuir-se falsa identidade perante autoridade policial é típica, ainda que em situação de alegada autodefesa (súmula 522)</a:t>
            </a:r>
          </a:p>
        </p:txBody>
      </p:sp>
    </p:spTree>
    <p:extLst>
      <p:ext uri="{BB962C8B-B14F-4D97-AF65-F5344CB8AC3E}">
        <p14:creationId xmlns:p14="http://schemas.microsoft.com/office/powerpoint/2010/main" val="1130223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BD3C7-2B2D-4151-890A-13E73037B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de drogas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6983B-7BB3-417D-99AB-EC175A066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É atípica a conduta de importar pequena quantidade de maconha</a:t>
            </a:r>
          </a:p>
          <a:p>
            <a:r>
              <a:rPr lang="pt-BR" dirty="0"/>
              <a:t>Excepcionalmente, falta do laudo definitivo pode ser suprida pelo laudo provisório</a:t>
            </a:r>
          </a:p>
          <a:p>
            <a:r>
              <a:rPr lang="pt-BR" dirty="0"/>
              <a:t>Requisitos do “tráfico privilegiado”: possível aplicação às “mulas”</a:t>
            </a:r>
          </a:p>
          <a:p>
            <a:r>
              <a:rPr lang="pt-BR" dirty="0"/>
              <a:t>Não incide a causa de aumento do art. 40, III se não há comercialização da droga dentro do transporte</a:t>
            </a:r>
          </a:p>
          <a:p>
            <a:r>
              <a:rPr lang="pt-BR" dirty="0"/>
              <a:t>A majorante do tráfico internacional configura-se com a </a:t>
            </a:r>
            <a:r>
              <a:rPr lang="pt-BR" dirty="0" err="1"/>
              <a:t>provaa</a:t>
            </a:r>
            <a:r>
              <a:rPr lang="pt-BR" dirty="0"/>
              <a:t> da destinação internacional, ainda que não haja transposição da fronteira (súmula 607). O mesmo entendimento se aplica ao tráfico interestadual (súmula 587)</a:t>
            </a:r>
          </a:p>
          <a:p>
            <a:r>
              <a:rPr lang="pt-BR" dirty="0"/>
              <a:t>“As circunstâncias da natureza e da quantidade da droga apreendida devem ser levadas em consideração apenas em uma das fases do cálculo da pena, sob pena de bis in idem” (STF em repercussão geral)</a:t>
            </a:r>
          </a:p>
          <a:p>
            <a:r>
              <a:rPr lang="pt-BR" dirty="0"/>
              <a:t>Tráfico privilegiado não é equiparado a hediondo</a:t>
            </a:r>
          </a:p>
          <a:p>
            <a:r>
              <a:rPr lang="pt-BR" dirty="0"/>
              <a:t>HC coletivo para conceder o regime aberto aos condenados à pena de 1 ano e 8 meses em regime </a:t>
            </a:r>
            <a:r>
              <a:rPr lang="pt-BR"/>
              <a:t>mais gravoso no estado de SP.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42640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2CCCC1-E299-4BAA-9295-CACE7E1F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dos crimes hediondos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7B33CA7-C314-4BC6-9064-75B2603865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1102579"/>
            <a:ext cx="10515599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1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São considerados hediondos os seguintes crimes, todos tipificados no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Decreto-Lei n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 2.848, de 7 de dezembro de 1940 - Código Penal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consumados ou tentados:              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(Redação dada pela Lei nº 8.930, de 1994)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(Vide Lei nº 7.210, de 1984)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- homicídio (art. 121), quando praticado em atividade típica de grupo de extermínio, ainda que cometido por um só agente, e homicídio qualificado (art. 121, § 2º, incisos I, II, III, IV, V, VI, VII e VIII);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(Redação dada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I-A – lesão corporal dolosa de natureza gravíssima (art. 129, § 2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e lesão corporal seguida de morte (art. 129, § 3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 quando praticadas contra autoridade ou agente descrito nos </a:t>
            </a:r>
            <a:r>
              <a:rPr kumimoji="0" lang="pt-BR" altLang="pt-BR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arts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. 142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144 da Constituição Federal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integrantes do sistema prisional e da Força Nacional de Segurança Pública, no exercício da função ou em decorrência dela, ou contra seu cônjuge, companheiro ou parente consanguíneo até terceiro grau, em razão dessa condição;             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(Incluído pela Lei nº 13.142, de 2015)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 - roubo: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(Redação dada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circunstanciado pela restrição de liberdade da vítima (art. 157, § 2º, inciso V);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circunstanciado pelo emprego de arma de fogo (art. 157, § 2º-A, inciso I) ou pelo emprego de arma de fogo de uso proibido ou restrito (art. 157, § 2º-B);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qualificado pelo resultado lesão corporal grave ou morte (art. 157, § 3º);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 - extorsão qualificada pela restrição da liberdade da vítima, ocorrência de lesão corporal ou morte (art. 158, § 3º);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(Redação dada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 - extorsão mediante </a:t>
            </a:r>
            <a:r>
              <a:rPr kumimoji="0" lang="pt-BR" altLang="pt-BR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seqüestro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na forma qualificada (art. 159, </a:t>
            </a:r>
            <a:r>
              <a:rPr kumimoji="0" lang="pt-BR" altLang="pt-B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 §§ </a:t>
            </a:r>
            <a:r>
              <a:rPr kumimoji="0" lang="pt-BR" altLang="pt-BR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kumimoji="0" lang="pt-BR" altLang="pt-BR" sz="1100" b="0" i="0" u="sng" strike="noStrike" cap="none" normalizeH="0" baseline="3000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 3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);                 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(Inciso incluído pela Lei nº 8.930, de 1994)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- estupro (art. 213, </a:t>
            </a:r>
            <a:r>
              <a:rPr kumimoji="0" lang="pt-BR" altLang="pt-B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kumimoji="0" lang="pt-BR" altLang="pt-BR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§§ 1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 2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);                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(Redação dada pela Lei nº 12.015, de 2009)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 - estupro de vulnerável (art. 217-A, </a:t>
            </a:r>
            <a:r>
              <a:rPr kumimoji="0" lang="pt-BR" altLang="pt-B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kumimoji="0" lang="pt-BR" altLang="pt-BR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§§ 1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3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 4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);                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(Redação dada pela Lei nº 12.015, de 2009)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VII - epidemia com resultado morte (art. 267, § 1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                   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(Inciso incluído pela Lei nº 8.930, de 1994)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VII-A – (VETADO)                  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(Inciso incluído pela Lei nº 9.695, de 1998)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VII-B - falsificação, corrupção, adulteração ou alteração de produto destinado a fins terapêuticos ou medicinais (art. 273, </a:t>
            </a:r>
            <a:r>
              <a:rPr kumimoji="0" lang="pt-BR" altLang="pt-BR" sz="11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e § 1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§ 1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-A e § 1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-B, com a redação dada pela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Lei n</a:t>
            </a:r>
            <a:r>
              <a:rPr kumimoji="0" lang="pt-BR" altLang="pt-BR" sz="1100" b="0" i="0" u="sng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o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 9.677, de 2 de julho de 1998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         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(Inciso incluído pela Lei nº 9.695, de 1998)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VIII - favorecimento da prostituição ou de outra forma de exploração sexual de criança ou adolescente ou de vulnerável (art. 218-B, caput, e §§ 1º e 2º).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(Incluído pela Lei nº 12.978, de 2014)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IX - furto qualificado pelo emprego de explosivo ou de artefato análogo que cause perigo comum (art. 155, § 4º-A).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Parágrafo único. Consideram-se também hediondos, tentados ou consumados: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(Redação dada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- o crime de genocídio, previsto nos </a:t>
            </a:r>
            <a:r>
              <a:rPr kumimoji="0" lang="pt-BR" altLang="pt-BR" sz="11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arts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. 1º, 2º e 3º da Lei nº 2.889, de 1º de outubro de 1956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  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 - o crime de posse ou porte ilegal de arma de fogo de uso proibido, previsto no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art. 16 da Lei nº 10.826, de 22 de dezembro de 2003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  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 - o crime de comércio ilegal de armas de fogo, previsto no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art. 17 da Lei nº 10.826, de 22 de dezembro de 2003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 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 - o crime de tráfico internacional de arma de fogo, acessório ou munição, previsto no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art. 18 da Lei nº 10.826, de 22 de dezembro de 2003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 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22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- o crime de organização criminosa, quando direcionado à prática de crime hediondo ou equiparado.      </a:t>
            </a:r>
            <a:r>
              <a:rPr kumimoji="0" lang="pt-BR" altLang="pt-B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(Incluído pela Lei nº 13.964, de 2019)</a:t>
            </a: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83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816C5-36BB-4EBB-B6C3-18C500064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da lei penal no tempo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AB61C1-2704-415F-B96E-F052FB53C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t-BR" dirty="0"/>
              <a:t>A norma que altera a natureza da ação penal não retroage, salvo para beneficiar o réu. Mesmo nesse caso, porém, exige-se que a denúncia não tenha sido oferecida (caso do estelionato e pacote anticrime)</a:t>
            </a:r>
          </a:p>
          <a:p>
            <a:pPr>
              <a:buFontTx/>
              <a:buChar char="-"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O princípio da irretroatividade não se aplica para interpretação jurisprudencial</a:t>
            </a:r>
          </a:p>
        </p:txBody>
      </p:sp>
    </p:spTree>
    <p:extLst>
      <p:ext uri="{BB962C8B-B14F-4D97-AF65-F5344CB8AC3E}">
        <p14:creationId xmlns:p14="http://schemas.microsoft.com/office/powerpoint/2010/main" val="2880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CCE06-01E8-4249-83E2-3C4A7C65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Arrependimento eficaz, posterior e desistência voluntária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ADA6CAD-362E-47BF-81CD-80EF759BB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 diminuição pelo arrependimento posterior tem natureza objetiva; portanto deve se estender aos corréus.</a:t>
            </a:r>
          </a:p>
          <a:p>
            <a:r>
              <a:rPr lang="pt-BR" dirty="0"/>
              <a:t>Art. 15 - O agente que, voluntariamente, desiste de prosseguir na execução ou impede que o resultado se produza, só responde pelos atos já praticados.(Redação dada pela Lei nº 7.209, de 11.7.1984)</a:t>
            </a:r>
          </a:p>
          <a:p>
            <a:r>
              <a:rPr lang="pt-BR" dirty="0"/>
              <a:t>Art. 16 - Nos crimes cometidos sem violência ou grave ameaça à pessoa, reparado o dano ou restituída a coisa, até o recebimento da denúncia ou da queixa, por ato voluntário do agente, a pena será reduzida de um a dois terços. (Redação dada pela Lei nº 7.209, de 11.7.1984)</a:t>
            </a:r>
          </a:p>
          <a:p>
            <a:r>
              <a:rPr lang="pt-BR" dirty="0"/>
              <a:t>Art. 17 - Não se pune a tentativa quando, por ineficácia absoluta do meio ou por absoluta impropriedade do objeto, é impossível consumar-se o crime.</a:t>
            </a:r>
          </a:p>
        </p:txBody>
      </p:sp>
    </p:spTree>
    <p:extLst>
      <p:ext uri="{BB962C8B-B14F-4D97-AF65-F5344CB8AC3E}">
        <p14:creationId xmlns:p14="http://schemas.microsoft.com/office/powerpoint/2010/main" val="3551838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6853B-C0EE-4637-B00C-D85D3D9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da pena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CAF084-D212-4EE8-8ED5-09BC98299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pt-BR" dirty="0"/>
              <a:t>“A FOLHA DE ANTECEDENTES CRIMINAIS É DOCUMENTO SUFICIENTE A COMPROVAR OS MAUS ANTECEDENTES E A REINCIDÊNCIA” (súmula 636, STJ)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Atos infracionais não podem ser considerados como maus antecedentes ou reincidência (cuidado: prisão preventiva, princípio da insignificância e “tráfico privilegiado”)</a:t>
            </a:r>
          </a:p>
          <a:p>
            <a:pPr marL="514350" indent="-514350">
              <a:buAutoNum type="alphaLcParenR"/>
            </a:pPr>
            <a:r>
              <a:rPr lang="pt-BR" dirty="0"/>
              <a:t>“É VEDADA A UTILIZAÇÃO DE INQUÉRITOS POLICIAIS E AÇÕS PENAIS EM CURSO PARA AGRAVAR A PENA-BASE” (súmula 444, STJ)</a:t>
            </a:r>
          </a:p>
          <a:p>
            <a:pPr marL="514350" indent="-514350">
              <a:buAutoNum type="alphaLcParenR"/>
            </a:pPr>
            <a:r>
              <a:rPr lang="pt-BR" dirty="0"/>
              <a:t>“A REINCIDÊNCIA PENAL NÃO PODE SER CONSIDERADA COMO CIRCUNSTÂNCIA AGRAVANTE E, SIMULTANEAMENTE, COMO CIRCUNSTÂNCIA JUDICIAL” (súmula 241, STJ)</a:t>
            </a:r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403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6853B-C0EE-4637-B00C-D85D3D9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da pena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CAF084-D212-4EE8-8ED5-09BC98299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pt-BR" dirty="0"/>
              <a:t>A confissão, mesmo que qualificada, dá ensejo à incidência da atenuante prevista no art. 65, III, d, do CP, quando utilizada para corroborar o acervo probatório e fundamentar a condenação</a:t>
            </a:r>
          </a:p>
          <a:p>
            <a:pPr marL="514350" indent="-514350">
              <a:buAutoNum type="alphaLcParenR"/>
            </a:pPr>
            <a:r>
              <a:rPr lang="pt-BR" dirty="0"/>
              <a:t>A confissão e a reincidência se compensam, exceto </a:t>
            </a:r>
            <a:r>
              <a:rPr lang="pt-BR" dirty="0" err="1"/>
              <a:t>multirreincidência</a:t>
            </a:r>
            <a:r>
              <a:rPr lang="pt-BR" dirty="0"/>
              <a:t> (STJ)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Condenação prévia pelo art. 28 não configura reincidência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pt-BR" dirty="0"/>
              <a:t>“QUANDO A CONFISSÃO FOR UTILIZADA PARA A FORMAÇÃO DO CONVENCIMENTO DO JULGADOR, O RÉU FARÁ JUS À ATENUANTE...” (súmula 545, STJ)</a:t>
            </a:r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0442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6853B-C0EE-4637-B00C-D85D3D9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Aplicação da pena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CAF084-D212-4EE8-8ED5-09BC98299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lphaLcParenR"/>
            </a:pPr>
            <a:r>
              <a:rPr lang="pt-BR" dirty="0"/>
              <a:t>“A INCIDÊNCIA DA CIRCUNSTÂNCIA ATENUANTE NÃO PODE CONDUZIR À REDUÇÃO DA PENA ABAIXO DO MÍNIMO LEGAL” (súmula 231, STJ)</a:t>
            </a:r>
          </a:p>
          <a:p>
            <a:pPr marL="514350" indent="-514350">
              <a:buAutoNum type="alphaLcParenR"/>
            </a:pPr>
            <a:r>
              <a:rPr lang="pt-BR" dirty="0"/>
              <a:t>“A INCIDÊNCIA DA ATENUANTE DA CONFISSÃO ESPONTÂNEA NO CRIME DE TRÁFICO ILÍCITO DE ENTORPECENTES EXIGE O RECONHECIMENTO DA TRAFICÂNCIA PELO ACUSADO, NÃO BASTANDO A MERA ADMISSÃO DA POSSE OU PROPRIEDADE PARA USO PRÓPRIO” (súmula 630, STJ)</a:t>
            </a:r>
          </a:p>
          <a:p>
            <a:pPr marL="514350" indent="-514350">
              <a:buAutoNum type="alphaLcParenR"/>
            </a:pPr>
            <a:r>
              <a:rPr lang="pt-BR" dirty="0"/>
              <a:t>“PARA EFEITOS PENAIS, O RECONHECIMENTO DA MENORIDADE DO RÉU REQUER PROVA POR DOCUMENTO HÁBIL” (súmula 74, STJ): no entanto, possível utilizar idade constante da qualificação do B.O., desde que apresentado documento idôneo (tanto para majorar a pena, quanto para abaixar)</a:t>
            </a:r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0146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6853B-C0EE-4637-B00C-D85D3D96D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Multa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0CAF084-D212-4EE8-8ED5-09BC98299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pt-BR" dirty="0"/>
              <a:t>MP executa na VEC (se ficar inerte por 90 dias, legitimidade é transferida para a Fazenda – STF, 2018, antes do pacote)</a:t>
            </a:r>
          </a:p>
          <a:p>
            <a:pPr marL="514350" indent="-514350">
              <a:buAutoNum type="alphaLcParenR"/>
            </a:pPr>
            <a:r>
              <a:rPr lang="pt-BR" dirty="0"/>
              <a:t>A pendência da pena de multa afasta a possibilidade de extinção da punibilidade</a:t>
            </a:r>
          </a:p>
          <a:p>
            <a:pPr marL="514350" indent="-514350"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071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17972-478A-4993-94C7-482A7BDC3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Concurso de crimes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F7C4F02-ACA3-4EF4-A28E-D337782F6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Roubo em ônibus com vários passageiros: concurso formal próprio</a:t>
            </a:r>
          </a:p>
          <a:p>
            <a:r>
              <a:rPr lang="pt-BR" dirty="0"/>
              <a:t>Cálculo da prescrição é feito isoladamente para cada infração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Crime continuado: em regra, deve ser o mesmo tipo penal: Não há continuidade entre roubo e extorsão; não há continuidade entre roubo e latrocínio. Exceção: estupro e estupro de vulnerável, apropriação previdenciária e sonegação de contribuição previdenciária (6ª Turma)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 adotou a teoria mista (objetivo-subjetiva): unidade de desígnios ou vínculo subjetivo entre os eventos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possível a continuidade delitiva em crimes contra a vida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houver concurso formal e crime continuado, aplica-se somente o aumento da continuidade</a:t>
            </a: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72 do CP não se aplica à continuidade delitiva: penas de multa não são somadas (só no concurso formal e material)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604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3930</Words>
  <Application>Microsoft Office PowerPoint</Application>
  <PresentationFormat>Widescreen</PresentationFormat>
  <Paragraphs>168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Tema do Office</vt:lpstr>
      <vt:lpstr>Revisão de Direito Penal</vt:lpstr>
      <vt:lpstr>Princípio da insignificância</vt:lpstr>
      <vt:lpstr>Aplicação da lei penal no tempo</vt:lpstr>
      <vt:lpstr>Arrependimento eficaz, posterior e desistência voluntária</vt:lpstr>
      <vt:lpstr>Aplicação da pena</vt:lpstr>
      <vt:lpstr>Aplicação da pena</vt:lpstr>
      <vt:lpstr>Aplicação da pena</vt:lpstr>
      <vt:lpstr>Multa</vt:lpstr>
      <vt:lpstr>Concurso de crimes</vt:lpstr>
      <vt:lpstr>Regime inicial</vt:lpstr>
      <vt:lpstr>PRD</vt:lpstr>
      <vt:lpstr>Efeitos da condenação</vt:lpstr>
      <vt:lpstr>Prescrição </vt:lpstr>
      <vt:lpstr>Homicídio</vt:lpstr>
      <vt:lpstr>Aborto </vt:lpstr>
      <vt:lpstr>Lesão corporal </vt:lpstr>
      <vt:lpstr>Ameaça (NOVIDADES LEGISLATIVAS)</vt:lpstr>
      <vt:lpstr>Furto</vt:lpstr>
      <vt:lpstr>Roubo</vt:lpstr>
      <vt:lpstr>Roubo</vt:lpstr>
      <vt:lpstr>Violação de direito autoral</vt:lpstr>
      <vt:lpstr>Estupro de vulnerável</vt:lpstr>
      <vt:lpstr>Art. 273, §1º-B </vt:lpstr>
      <vt:lpstr>Falsa identidade</vt:lpstr>
      <vt:lpstr>Lei de drogas</vt:lpstr>
      <vt:lpstr>Lei dos crimes hediondos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Revisão de Direito Penal</dc:title>
  <dc:creator>Thiago</dc:creator>
  <cp:lastModifiedBy>Thiago</cp:lastModifiedBy>
  <cp:revision>1</cp:revision>
  <dcterms:created xsi:type="dcterms:W3CDTF">2021-11-05T02:40:26Z</dcterms:created>
  <dcterms:modified xsi:type="dcterms:W3CDTF">2021-11-05T03:27:55Z</dcterms:modified>
</cp:coreProperties>
</file>