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15"/>
  </p:notesMasterIdLst>
  <p:handoutMasterIdLst>
    <p:handoutMasterId r:id="rId16"/>
  </p:handoutMasterIdLst>
  <p:sldIdLst>
    <p:sldId id="256" r:id="rId2"/>
    <p:sldId id="259" r:id="rId3"/>
    <p:sldId id="265" r:id="rId4"/>
    <p:sldId id="260" r:id="rId5"/>
    <p:sldId id="277" r:id="rId6"/>
    <p:sldId id="287" r:id="rId7"/>
    <p:sldId id="283" r:id="rId8"/>
    <p:sldId id="314" r:id="rId9"/>
    <p:sldId id="315" r:id="rId10"/>
    <p:sldId id="316" r:id="rId11"/>
    <p:sldId id="317" r:id="rId12"/>
    <p:sldId id="309" r:id="rId13"/>
    <p:sldId id="261" r:id="rId14"/>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11B0B"/>
    <a:srgbClr val="203315"/>
    <a:srgbClr val="99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68" autoAdjust="0"/>
    <p:restoredTop sz="94660"/>
  </p:normalViewPr>
  <p:slideViewPr>
    <p:cSldViewPr snapToGrid="0">
      <p:cViewPr varScale="1">
        <p:scale>
          <a:sx n="72" d="100"/>
          <a:sy n="72" d="100"/>
        </p:scale>
        <p:origin x="642"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FA5D4AE-68D2-4298-8345-1C93C3AA6680}" type="datetimeFigureOut">
              <a:rPr lang="pt-BR" smtClean="0"/>
              <a:t>11/04/2022</a:t>
            </a:fld>
            <a:endParaRPr lang="pt-BR"/>
          </a:p>
        </p:txBody>
      </p:sp>
      <p:sp>
        <p:nvSpPr>
          <p:cNvPr id="4" name="Espaço Reservado para Rodapé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9F3DBB3-BA4A-4C67-95AA-51D74BB6A7F2}" type="slidenum">
              <a:rPr lang="pt-BR" smtClean="0"/>
              <a:t>‹nº›</a:t>
            </a:fld>
            <a:endParaRPr lang="pt-BR"/>
          </a:p>
        </p:txBody>
      </p:sp>
    </p:spTree>
    <p:extLst>
      <p:ext uri="{BB962C8B-B14F-4D97-AF65-F5344CB8AC3E}">
        <p14:creationId xmlns:p14="http://schemas.microsoft.com/office/powerpoint/2010/main" val="56842481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3DE27C-1937-4580-914E-F46BBDC4D3AA}" type="datetimeFigureOut">
              <a:rPr lang="pt-BR" smtClean="0"/>
              <a:t>11/04/2022</a:t>
            </a:fld>
            <a:endParaRPr lang="pt-BR"/>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633334-9687-4DAB-A18D-0F7125980E1D}" type="slidenum">
              <a:rPr lang="pt-BR" smtClean="0"/>
              <a:t>‹nº›</a:t>
            </a:fld>
            <a:endParaRPr lang="pt-BR"/>
          </a:p>
        </p:txBody>
      </p:sp>
    </p:spTree>
    <p:extLst>
      <p:ext uri="{BB962C8B-B14F-4D97-AF65-F5344CB8AC3E}">
        <p14:creationId xmlns:p14="http://schemas.microsoft.com/office/powerpoint/2010/main" val="354671772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44E0DAAD-BF0B-4314-8AB9-BB6D1C8775B0}" type="datetimeFigureOut">
              <a:rPr lang="pt-BR" smtClean="0"/>
              <a:t>11/04/2022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2261147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Texto Vertical 2"/>
          <p:cNvSpPr>
            <a:spLocks noGrp="1"/>
          </p:cNvSpPr>
          <p:nvPr>
            <p:ph type="body" orient="vert" idx="1"/>
          </p:nvPr>
        </p:nvSpPr>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44E0DAAD-BF0B-4314-8AB9-BB6D1C8775B0}" type="datetimeFigureOut">
              <a:rPr lang="pt-BR" smtClean="0"/>
              <a:t>11/04/2022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51102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p:cNvSpPr>
            <a:spLocks noGrp="1"/>
          </p:cNvSpPr>
          <p:nvPr>
            <p:ph type="body" orient="vert" idx="1"/>
          </p:nvPr>
        </p:nvSpPr>
        <p:spPr>
          <a:xfrm>
            <a:off x="838200" y="365125"/>
            <a:ext cx="7734300" cy="5811838"/>
          </a:xfrm>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44E0DAAD-BF0B-4314-8AB9-BB6D1C8775B0}" type="datetimeFigureOut">
              <a:rPr lang="pt-BR" smtClean="0"/>
              <a:t>11/04/2022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3008990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44E0DAAD-BF0B-4314-8AB9-BB6D1C8775B0}" type="datetimeFigureOut">
              <a:rPr lang="pt-BR" smtClean="0"/>
              <a:t>11/04/2022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25914468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Editar estilos de texto Mestre</a:t>
            </a:r>
          </a:p>
        </p:txBody>
      </p:sp>
      <p:sp>
        <p:nvSpPr>
          <p:cNvPr id="4" name="Espaço Reservado para Data 3"/>
          <p:cNvSpPr>
            <a:spLocks noGrp="1"/>
          </p:cNvSpPr>
          <p:nvPr>
            <p:ph type="dt" sz="half" idx="10"/>
          </p:nvPr>
        </p:nvSpPr>
        <p:spPr/>
        <p:txBody>
          <a:bodyPr/>
          <a:lstStyle/>
          <a:p>
            <a:fld id="{44E0DAAD-BF0B-4314-8AB9-BB6D1C8775B0}" type="datetimeFigureOut">
              <a:rPr lang="pt-BR" smtClean="0"/>
              <a:t>11/04/2022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3789118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sz="half" idx="1"/>
          </p:nvPr>
        </p:nvSpPr>
        <p:spPr>
          <a:xfrm>
            <a:off x="838200" y="1825625"/>
            <a:ext cx="51816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6172200" y="1825625"/>
            <a:ext cx="51816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44E0DAAD-BF0B-4314-8AB9-BB6D1C8775B0}" type="datetimeFigureOut">
              <a:rPr lang="pt-BR" smtClean="0"/>
              <a:t>11/04/2022</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1334387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4" name="Espaço Reservado para Conteúdo 3"/>
          <p:cNvSpPr>
            <a:spLocks noGrp="1"/>
          </p:cNvSpPr>
          <p:nvPr>
            <p:ph sz="half" idx="2"/>
          </p:nvPr>
        </p:nvSpPr>
        <p:spPr>
          <a:xfrm>
            <a:off x="839788" y="2505075"/>
            <a:ext cx="5157787"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6" name="Espaço Reservado para Conteúdo 5"/>
          <p:cNvSpPr>
            <a:spLocks noGrp="1"/>
          </p:cNvSpPr>
          <p:nvPr>
            <p:ph sz="quarter" idx="4"/>
          </p:nvPr>
        </p:nvSpPr>
        <p:spPr>
          <a:xfrm>
            <a:off x="6172200" y="2505075"/>
            <a:ext cx="5183188"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44E0DAAD-BF0B-4314-8AB9-BB6D1C8775B0}" type="datetimeFigureOut">
              <a:rPr lang="pt-BR" smtClean="0"/>
              <a:t>11/04/2022</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3101489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Data 2"/>
          <p:cNvSpPr>
            <a:spLocks noGrp="1"/>
          </p:cNvSpPr>
          <p:nvPr>
            <p:ph type="dt" sz="half" idx="10"/>
          </p:nvPr>
        </p:nvSpPr>
        <p:spPr/>
        <p:txBody>
          <a:bodyPr/>
          <a:lstStyle/>
          <a:p>
            <a:fld id="{44E0DAAD-BF0B-4314-8AB9-BB6D1C8775B0}" type="datetimeFigureOut">
              <a:rPr lang="pt-BR" smtClean="0"/>
              <a:t>11/04/2022</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15206079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44E0DAAD-BF0B-4314-8AB9-BB6D1C8775B0}" type="datetimeFigureOut">
              <a:rPr lang="pt-BR" smtClean="0"/>
              <a:t>11/04/2022</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1232404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Espaço Reservado para Data 4"/>
          <p:cNvSpPr>
            <a:spLocks noGrp="1"/>
          </p:cNvSpPr>
          <p:nvPr>
            <p:ph type="dt" sz="half" idx="10"/>
          </p:nvPr>
        </p:nvSpPr>
        <p:spPr/>
        <p:txBody>
          <a:bodyPr/>
          <a:lstStyle/>
          <a:p>
            <a:fld id="{44E0DAAD-BF0B-4314-8AB9-BB6D1C8775B0}" type="datetimeFigureOut">
              <a:rPr lang="pt-BR" smtClean="0"/>
              <a:t>11/04/2022</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11808752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Espaço Reservado para Data 4"/>
          <p:cNvSpPr>
            <a:spLocks noGrp="1"/>
          </p:cNvSpPr>
          <p:nvPr>
            <p:ph type="dt" sz="half" idx="10"/>
          </p:nvPr>
        </p:nvSpPr>
        <p:spPr/>
        <p:txBody>
          <a:bodyPr/>
          <a:lstStyle/>
          <a:p>
            <a:fld id="{44E0DAAD-BF0B-4314-8AB9-BB6D1C8775B0}" type="datetimeFigureOut">
              <a:rPr lang="pt-BR" smtClean="0"/>
              <a:t>11/04/2022</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F98F909D-C32F-4C0A-9B03-6C53A73A207B}" type="slidenum">
              <a:rPr lang="pt-BR" smtClean="0"/>
              <a:t>‹nº›</a:t>
            </a:fld>
            <a:endParaRPr lang="pt-BR"/>
          </a:p>
        </p:txBody>
      </p:sp>
    </p:spTree>
    <p:extLst>
      <p:ext uri="{BB962C8B-B14F-4D97-AF65-F5344CB8AC3E}">
        <p14:creationId xmlns:p14="http://schemas.microsoft.com/office/powerpoint/2010/main" val="32633559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99000" r="-199000"/>
          </a:stretch>
        </a:blipFill>
        <a:effectLst/>
      </p:bgPr>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E0DAAD-BF0B-4314-8AB9-BB6D1C8775B0}" type="datetimeFigureOut">
              <a:rPr lang="pt-BR" smtClean="0"/>
              <a:t>11/04/2022</a:t>
            </a:fld>
            <a:endParaRPr lang="pt-BR"/>
          </a:p>
        </p:txBody>
      </p:sp>
      <p:sp>
        <p:nvSpPr>
          <p:cNvPr id="5" name="Espaço Reservado para Rodapé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8F909D-C32F-4C0A-9B03-6C53A73A207B}" type="slidenum">
              <a:rPr lang="pt-BR" smtClean="0"/>
              <a:t>‹nº›</a:t>
            </a:fld>
            <a:endParaRPr lang="pt-BR"/>
          </a:p>
        </p:txBody>
      </p:sp>
    </p:spTree>
    <p:extLst>
      <p:ext uri="{BB962C8B-B14F-4D97-AF65-F5344CB8AC3E}">
        <p14:creationId xmlns:p14="http://schemas.microsoft.com/office/powerpoint/2010/main" val="6233250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zilla.oliva@gmail.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hyperlink" Target="mailto:zilla.oliva@gmail.com"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planalto.gov.br/ccivil_03/LEIS/L8437.htm#art1"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862650" y="528339"/>
            <a:ext cx="10284031" cy="5049513"/>
          </a:xfrm>
        </p:spPr>
        <p:txBody>
          <a:bodyPr anchor="t">
            <a:noAutofit/>
          </a:bodyPr>
          <a:lstStyle/>
          <a:p>
            <a:br>
              <a:rPr lang="pt-BR" sz="4000" b="1" dirty="0">
                <a:solidFill>
                  <a:srgbClr val="C00000"/>
                </a:solidFill>
                <a:effectLst>
                  <a:outerShdw blurRad="38100" dist="38100" dir="2700000" algn="tl">
                    <a:srgbClr val="000000">
                      <a:alpha val="43137"/>
                    </a:srgbClr>
                  </a:outerShdw>
                </a:effectLst>
              </a:rPr>
            </a:br>
            <a:br>
              <a:rPr lang="pt-BR" sz="4000" b="1" dirty="0">
                <a:solidFill>
                  <a:srgbClr val="C00000"/>
                </a:solidFill>
                <a:effectLst>
                  <a:outerShdw blurRad="38100" dist="38100" dir="2700000" algn="tl">
                    <a:srgbClr val="000000">
                      <a:alpha val="43137"/>
                    </a:srgbClr>
                  </a:outerShdw>
                </a:effectLst>
              </a:rPr>
            </a:br>
            <a:r>
              <a:rPr lang="pt-BR" sz="4000" b="1" dirty="0">
                <a:solidFill>
                  <a:srgbClr val="C00000"/>
                </a:solidFill>
                <a:effectLst>
                  <a:outerShdw blurRad="38100" dist="38100" dir="2700000" algn="tl">
                    <a:srgbClr val="000000">
                      <a:alpha val="43137"/>
                    </a:srgbClr>
                  </a:outerShdw>
                </a:effectLst>
              </a:rPr>
              <a:t>FAZENDA PÚBLICA EM JUÍZO</a:t>
            </a:r>
            <a:br>
              <a:rPr lang="pt-BR" sz="4300" b="1" dirty="0">
                <a:solidFill>
                  <a:srgbClr val="C00000"/>
                </a:solidFill>
                <a:effectLst>
                  <a:outerShdw blurRad="38100" dist="38100" dir="2700000" algn="tl">
                    <a:srgbClr val="000000">
                      <a:alpha val="43137"/>
                    </a:srgbClr>
                  </a:outerShdw>
                </a:effectLst>
              </a:rPr>
            </a:br>
            <a:br>
              <a:rPr lang="pt-BR" sz="4300" dirty="0">
                <a:effectLst>
                  <a:outerShdw blurRad="38100" dist="38100" dir="2700000" algn="tl">
                    <a:srgbClr val="000000">
                      <a:alpha val="43137"/>
                    </a:srgbClr>
                  </a:outerShdw>
                </a:effectLst>
              </a:rPr>
            </a:br>
            <a:br>
              <a:rPr lang="pt-BR" sz="4300" dirty="0">
                <a:effectLst>
                  <a:outerShdw blurRad="38100" dist="38100" dir="2700000" algn="tl">
                    <a:srgbClr val="000000">
                      <a:alpha val="43137"/>
                    </a:srgbClr>
                  </a:outerShdw>
                </a:effectLst>
              </a:rPr>
            </a:br>
            <a:br>
              <a:rPr lang="pt-BR" sz="4300" dirty="0">
                <a:effectLst>
                  <a:outerShdw blurRad="38100" dist="38100" dir="2700000" algn="tl">
                    <a:srgbClr val="000000">
                      <a:alpha val="43137"/>
                    </a:srgbClr>
                  </a:outerShdw>
                </a:effectLst>
              </a:rPr>
            </a:br>
            <a:br>
              <a:rPr lang="pt-BR" sz="4300" dirty="0">
                <a:effectLst>
                  <a:outerShdw blurRad="38100" dist="38100" dir="2700000" algn="tl">
                    <a:srgbClr val="000000">
                      <a:alpha val="43137"/>
                    </a:srgbClr>
                  </a:outerShdw>
                </a:effectLst>
              </a:rPr>
            </a:br>
            <a:r>
              <a:rPr lang="pt-BR" sz="2000" b="1" dirty="0" err="1">
                <a:effectLst>
                  <a:outerShdw blurRad="38100" dist="38100" dir="2700000" algn="tl">
                    <a:srgbClr val="000000">
                      <a:alpha val="43137"/>
                    </a:srgbClr>
                  </a:outerShdw>
                </a:effectLst>
              </a:rPr>
              <a:t>Profª</a:t>
            </a:r>
            <a:r>
              <a:rPr lang="pt-BR" sz="2000" b="1" dirty="0">
                <a:effectLst>
                  <a:outerShdw blurRad="38100" dist="38100" dir="2700000" algn="tl">
                    <a:srgbClr val="000000">
                      <a:alpha val="43137"/>
                    </a:srgbClr>
                  </a:outerShdw>
                </a:effectLst>
              </a:rPr>
              <a:t>. Zillá Oliva Roma</a:t>
            </a:r>
            <a:br>
              <a:rPr lang="pt-BR" sz="2000" b="1" dirty="0">
                <a:effectLst>
                  <a:outerShdw blurRad="38100" dist="38100" dir="2700000" algn="tl">
                    <a:srgbClr val="000000">
                      <a:alpha val="43137"/>
                    </a:srgbClr>
                  </a:outerShdw>
                </a:effectLst>
              </a:rPr>
            </a:br>
            <a:r>
              <a:rPr lang="pt-BR" sz="2000" b="1" dirty="0">
                <a:effectLst>
                  <a:outerShdw blurRad="38100" dist="38100" dir="2700000" algn="tl">
                    <a:srgbClr val="000000">
                      <a:alpha val="43137"/>
                    </a:srgbClr>
                  </a:outerShdw>
                </a:effectLst>
              </a:rPr>
              <a:t>E-mail: </a:t>
            </a:r>
            <a:r>
              <a:rPr lang="pt-BR" sz="2000" b="1" dirty="0">
                <a:effectLst>
                  <a:outerShdw blurRad="38100" dist="38100" dir="2700000" algn="tl">
                    <a:srgbClr val="000000">
                      <a:alpha val="43137"/>
                    </a:srgbClr>
                  </a:outerShdw>
                </a:effectLst>
                <a:hlinkClick r:id="rId2"/>
              </a:rPr>
              <a:t>zilla.oliva@gmail.com</a:t>
            </a:r>
            <a:br>
              <a:rPr lang="pt-BR" sz="2000" b="1" dirty="0">
                <a:effectLst>
                  <a:outerShdw blurRad="38100" dist="38100" dir="2700000" algn="tl">
                    <a:srgbClr val="000000">
                      <a:alpha val="43137"/>
                    </a:srgbClr>
                  </a:outerShdw>
                </a:effectLst>
              </a:rPr>
            </a:br>
            <a:br>
              <a:rPr lang="pt-BR" sz="2000" b="1" dirty="0">
                <a:effectLst>
                  <a:outerShdw blurRad="38100" dist="38100" dir="2700000" algn="tl">
                    <a:srgbClr val="000000">
                      <a:alpha val="43137"/>
                    </a:srgbClr>
                  </a:outerShdw>
                </a:effectLst>
              </a:rPr>
            </a:br>
            <a:br>
              <a:rPr lang="pt-BR" sz="2000" b="1" dirty="0">
                <a:effectLst>
                  <a:outerShdw blurRad="38100" dist="38100" dir="2700000" algn="tl">
                    <a:srgbClr val="000000">
                      <a:alpha val="43137"/>
                    </a:srgbClr>
                  </a:outerShdw>
                </a:effectLst>
              </a:rPr>
            </a:br>
            <a:r>
              <a:rPr lang="pt-BR" sz="2000" b="1" dirty="0">
                <a:effectLst>
                  <a:outerShdw blurRad="38100" dist="38100" dir="2700000" algn="tl">
                    <a:srgbClr val="000000">
                      <a:alpha val="43137"/>
                    </a:srgbClr>
                  </a:outerShdw>
                </a:effectLst>
              </a:rPr>
              <a:t>11/11/2021</a:t>
            </a:r>
            <a:br>
              <a:rPr lang="pt-BR" sz="2000" b="1" dirty="0">
                <a:solidFill>
                  <a:srgbClr val="0070C0"/>
                </a:solidFill>
                <a:effectLst>
                  <a:outerShdw blurRad="38100" dist="38100" dir="2700000" algn="tl">
                    <a:srgbClr val="000000">
                      <a:alpha val="43137"/>
                    </a:srgbClr>
                  </a:outerShdw>
                </a:effectLst>
              </a:rPr>
            </a:br>
            <a:br>
              <a:rPr lang="pt-BR" sz="4300" b="1" dirty="0">
                <a:solidFill>
                  <a:srgbClr val="C00000"/>
                </a:solidFill>
                <a:effectLst>
                  <a:outerShdw blurRad="38100" dist="38100" dir="2700000" algn="tl">
                    <a:srgbClr val="000000">
                      <a:alpha val="43137"/>
                    </a:srgbClr>
                  </a:outerShdw>
                </a:effectLst>
              </a:rPr>
            </a:br>
            <a:br>
              <a:rPr lang="pt-BR" sz="4300" b="1" dirty="0">
                <a:solidFill>
                  <a:schemeClr val="accent5">
                    <a:lumMod val="75000"/>
                  </a:schemeClr>
                </a:solidFill>
                <a:effectLst>
                  <a:outerShdw blurRad="38100" dist="38100" dir="2700000" algn="tl">
                    <a:srgbClr val="000000">
                      <a:alpha val="43137"/>
                    </a:srgbClr>
                  </a:outerShdw>
                </a:effectLst>
              </a:rPr>
            </a:br>
            <a:br>
              <a:rPr lang="pt-BR" sz="4300" b="1" dirty="0">
                <a:solidFill>
                  <a:schemeClr val="accent5">
                    <a:lumMod val="75000"/>
                  </a:schemeClr>
                </a:solidFill>
              </a:rPr>
            </a:br>
            <a:br>
              <a:rPr lang="pt-BR" sz="4300" b="1" dirty="0">
                <a:solidFill>
                  <a:schemeClr val="accent5">
                    <a:lumMod val="75000"/>
                  </a:schemeClr>
                </a:solidFill>
                <a:effectLst>
                  <a:outerShdw blurRad="38100" dist="38100" dir="2700000" algn="tl">
                    <a:srgbClr val="000000">
                      <a:alpha val="43137"/>
                    </a:srgbClr>
                  </a:outerShdw>
                </a:effectLst>
              </a:rPr>
            </a:br>
            <a:br>
              <a:rPr lang="pt-BR" sz="4300" b="1" dirty="0">
                <a:solidFill>
                  <a:schemeClr val="accent5">
                    <a:lumMod val="75000"/>
                  </a:schemeClr>
                </a:solidFill>
                <a:effectLst>
                  <a:outerShdw blurRad="38100" dist="38100" dir="2700000" algn="tl">
                    <a:srgbClr val="000000">
                      <a:alpha val="43137"/>
                    </a:srgbClr>
                  </a:outerShdw>
                </a:effectLst>
              </a:rPr>
            </a:br>
            <a:endParaRPr lang="pt-BR" sz="4300"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514775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D9B1A4D1-3065-414D-9AD7-2E7C5CAEA5CC}"/>
              </a:ext>
            </a:extLst>
          </p:cNvPr>
          <p:cNvSpPr>
            <a:spLocks noGrp="1"/>
          </p:cNvSpPr>
          <p:nvPr>
            <p:ph idx="1"/>
          </p:nvPr>
        </p:nvSpPr>
        <p:spPr>
          <a:xfrm>
            <a:off x="268449" y="156215"/>
            <a:ext cx="11660696" cy="6815035"/>
          </a:xfrm>
        </p:spPr>
        <p:txBody>
          <a:bodyPr>
            <a:noAutofit/>
          </a:bodyPr>
          <a:lstStyle/>
          <a:p>
            <a:pPr marL="0" indent="0" algn="just">
              <a:lnSpc>
                <a:spcPct val="100000"/>
              </a:lnSpc>
              <a:buNone/>
            </a:pPr>
            <a:r>
              <a:rPr lang="pt-BR" sz="1700" b="1" i="1" dirty="0">
                <a:latin typeface="+mj-lt"/>
              </a:rPr>
              <a:t>Astreintes </a:t>
            </a:r>
            <a:r>
              <a:rPr lang="pt-BR" sz="1700" b="1" dirty="0">
                <a:latin typeface="+mj-lt"/>
              </a:rPr>
              <a:t>(multa cominatória) contra a Fazenda Pública</a:t>
            </a:r>
          </a:p>
          <a:p>
            <a:pPr marL="0" indent="0" algn="just">
              <a:lnSpc>
                <a:spcPct val="100000"/>
              </a:lnSpc>
              <a:buNone/>
            </a:pPr>
            <a:endParaRPr lang="pt-BR" sz="1700" dirty="0">
              <a:latin typeface="+mj-lt"/>
            </a:endParaRPr>
          </a:p>
          <a:p>
            <a:pPr algn="just">
              <a:lnSpc>
                <a:spcPct val="100000"/>
              </a:lnSpc>
            </a:pPr>
            <a:r>
              <a:rPr lang="pt-BR" sz="1700" dirty="0">
                <a:latin typeface="+mj-lt"/>
              </a:rPr>
              <a:t>possibilidade (Tema 98, STJ - medicamentos); </a:t>
            </a:r>
          </a:p>
          <a:p>
            <a:pPr algn="just">
              <a:lnSpc>
                <a:spcPct val="100000"/>
              </a:lnSpc>
            </a:pPr>
            <a:r>
              <a:rPr lang="pt-BR" sz="1700" dirty="0">
                <a:latin typeface="+mj-lt"/>
              </a:rPr>
              <a:t>descabimento em MS (crime de desobediência/art. 330 do CP, conforme o art. 26 da LMS); </a:t>
            </a:r>
          </a:p>
          <a:p>
            <a:pPr algn="just">
              <a:lnSpc>
                <a:spcPct val="100000"/>
              </a:lnSpc>
            </a:pPr>
            <a:r>
              <a:rPr lang="pt-BR" sz="1700" dirty="0">
                <a:latin typeface="+mj-lt"/>
              </a:rPr>
              <a:t>em geral, inocuidade; x bloqueio judicial;</a:t>
            </a:r>
          </a:p>
          <a:p>
            <a:pPr algn="just">
              <a:lnSpc>
                <a:spcPct val="100000"/>
              </a:lnSpc>
            </a:pPr>
            <a:r>
              <a:rPr lang="pt-BR" sz="1700" dirty="0">
                <a:latin typeface="+mj-lt"/>
              </a:rPr>
              <a:t>art. 537, § 1º, CPC: “O juiz poderá, de ofício ou a requerimento, modificar o valor ou a periodicidade da multa vincenda ou excluí-la, caso verifique que: I - se tornou insuficiente ou excessiva; II - o obrigado demonstrou cumprimento parcial superveniente da obrigação ou justa causa para o descumprimento. § 2º O valor da multa será devido ao exequente. § 3º A decisão que fixa a multa é passível de cumprimento provisório [...]” </a:t>
            </a:r>
            <a:r>
              <a:rPr lang="pt-BR" sz="1700" dirty="0">
                <a:latin typeface="+mj-lt"/>
                <a:sym typeface="Wingdings" panose="05000000000000000000" pitchFamily="2" charset="2"/>
              </a:rPr>
              <a:t> PRECATÓRIO/RPV;</a:t>
            </a:r>
            <a:endParaRPr lang="pt-BR" sz="1700" dirty="0">
              <a:latin typeface="+mj-lt"/>
            </a:endParaRPr>
          </a:p>
          <a:p>
            <a:pPr algn="just">
              <a:lnSpc>
                <a:spcPct val="100000"/>
              </a:lnSpc>
            </a:pPr>
            <a:r>
              <a:rPr lang="pt-BR" sz="1700" dirty="0">
                <a:latin typeface="+mj-lt"/>
              </a:rPr>
              <a:t>Saúde/fornecimento do bem da vida – O processo atingiu seu escopo – Falhas parciais – Sem prejuízo – Trâmites e óbices administrativos e burocráticos - Sem dolo/negligência por parte da Fazenda Pública;</a:t>
            </a:r>
          </a:p>
          <a:p>
            <a:pPr marL="0" indent="0" algn="just">
              <a:lnSpc>
                <a:spcPct val="100000"/>
              </a:lnSpc>
              <a:spcBef>
                <a:spcPts val="0"/>
              </a:spcBef>
              <a:buNone/>
            </a:pPr>
            <a:endParaRPr lang="pt-BR" sz="1700" dirty="0">
              <a:latin typeface="+mj-lt"/>
            </a:endParaRPr>
          </a:p>
          <a:p>
            <a:pPr marL="0" indent="0" algn="just">
              <a:lnSpc>
                <a:spcPct val="100000"/>
              </a:lnSpc>
              <a:spcBef>
                <a:spcPts val="0"/>
              </a:spcBef>
              <a:buNone/>
            </a:pPr>
            <a:endParaRPr lang="pt-BR" sz="1700" dirty="0">
              <a:latin typeface="+mj-lt"/>
            </a:endParaRPr>
          </a:p>
          <a:p>
            <a:pPr marL="0" indent="0" algn="just">
              <a:lnSpc>
                <a:spcPct val="100000"/>
              </a:lnSpc>
              <a:spcBef>
                <a:spcPts val="0"/>
              </a:spcBef>
              <a:buNone/>
            </a:pPr>
            <a:r>
              <a:rPr lang="pt-BR" sz="1700" b="1" dirty="0">
                <a:latin typeface="+mj-lt"/>
              </a:rPr>
              <a:t>Execução/Cumprimento de decisão judicial contra a Fazenda Pública </a:t>
            </a:r>
            <a:r>
              <a:rPr lang="pt-BR" sz="1700" b="1" dirty="0">
                <a:latin typeface="+mj-lt"/>
                <a:sym typeface="Wingdings" panose="05000000000000000000" pitchFamily="2" charset="2"/>
              </a:rPr>
              <a:t> </a:t>
            </a:r>
            <a:r>
              <a:rPr lang="pt-BR" sz="1700" dirty="0">
                <a:latin typeface="+mj-lt"/>
                <a:sym typeface="Wingdings" panose="05000000000000000000" pitchFamily="2" charset="2"/>
              </a:rPr>
              <a:t>b</a:t>
            </a:r>
            <a:r>
              <a:rPr lang="pt-BR" sz="1700" dirty="0">
                <a:latin typeface="+mj-lt"/>
              </a:rPr>
              <a:t>ens públicos: impenhoráveis e inalienáveis (não se aplica o princípio da responsabilidade patrimonial, art. 789 do CPC) </a:t>
            </a:r>
            <a:r>
              <a:rPr lang="pt-BR" sz="1700" dirty="0">
                <a:latin typeface="+mj-lt"/>
                <a:sym typeface="Wingdings" panose="05000000000000000000" pitchFamily="2" charset="2"/>
              </a:rPr>
              <a:t> precatórios/RPV.</a:t>
            </a:r>
          </a:p>
          <a:p>
            <a:pPr marL="0" indent="0" algn="just">
              <a:lnSpc>
                <a:spcPct val="100000"/>
              </a:lnSpc>
              <a:spcBef>
                <a:spcPts val="0"/>
              </a:spcBef>
              <a:buNone/>
            </a:pPr>
            <a:endParaRPr lang="pt-BR" sz="1700" dirty="0">
              <a:latin typeface="+mj-lt"/>
              <a:sym typeface="Wingdings" panose="05000000000000000000" pitchFamily="2" charset="2"/>
            </a:endParaRPr>
          </a:p>
          <a:p>
            <a:pPr algn="just">
              <a:lnSpc>
                <a:spcPct val="100000"/>
              </a:lnSpc>
              <a:spcBef>
                <a:spcPts val="0"/>
              </a:spcBef>
            </a:pPr>
            <a:r>
              <a:rPr lang="pt-BR" sz="1700" dirty="0">
                <a:latin typeface="+mj-lt"/>
                <a:sym typeface="Wingdings" panose="05000000000000000000" pitchFamily="2" charset="2"/>
              </a:rPr>
              <a:t>Execução/art. </a:t>
            </a:r>
            <a:r>
              <a:rPr lang="pt-BR" sz="1700" dirty="0">
                <a:latin typeface="+mj-lt"/>
              </a:rPr>
              <a:t>910, CPC: “Na execução fundada em título extrajudicial, a Fazenda Pública será citada para opor embargos em 30 (trinta) dias. § 1º Não opostos embargos ou transitada em julgado a decisão que os rejeitar, expedir-se-á precatório ou requisição de pequeno valor em favor do exequente, observando-se o disposto no art. 100 da Constituição Federal. § 2º Nos embargos, a Fazenda Pública poderá alegar qualquer matéria que lhe seria lícito deduzir como defesa no processo de conhecimento. § 3º Aplica-se a este Capítulo, no que couber, o disposto nos artigos 534 e 535 ”.</a:t>
            </a:r>
          </a:p>
          <a:p>
            <a:pPr algn="just">
              <a:lnSpc>
                <a:spcPct val="100000"/>
              </a:lnSpc>
              <a:spcBef>
                <a:spcPts val="0"/>
              </a:spcBef>
            </a:pPr>
            <a:endParaRPr lang="pt-BR" sz="1700" dirty="0">
              <a:latin typeface="+mj-lt"/>
            </a:endParaRPr>
          </a:p>
          <a:p>
            <a:pPr marL="0" indent="0" algn="just">
              <a:lnSpc>
                <a:spcPct val="100000"/>
              </a:lnSpc>
              <a:spcBef>
                <a:spcPts val="0"/>
              </a:spcBef>
              <a:buNone/>
            </a:pPr>
            <a:endParaRPr lang="pt-BR" sz="1700" dirty="0">
              <a:latin typeface="+mj-lt"/>
              <a:sym typeface="Wingdings" panose="05000000000000000000" pitchFamily="2" charset="2"/>
            </a:endParaRPr>
          </a:p>
          <a:p>
            <a:pPr marL="0" indent="0" algn="just">
              <a:lnSpc>
                <a:spcPct val="100000"/>
              </a:lnSpc>
              <a:spcBef>
                <a:spcPts val="0"/>
              </a:spcBef>
              <a:buNone/>
            </a:pPr>
            <a:endParaRPr lang="pt-BR" sz="1700" dirty="0">
              <a:latin typeface="+mj-lt"/>
              <a:sym typeface="Wingdings" panose="05000000000000000000" pitchFamily="2" charset="2"/>
            </a:endParaRPr>
          </a:p>
          <a:p>
            <a:pPr marL="0" indent="0" algn="just">
              <a:lnSpc>
                <a:spcPct val="100000"/>
              </a:lnSpc>
              <a:spcBef>
                <a:spcPts val="0"/>
              </a:spcBef>
              <a:buNone/>
            </a:pPr>
            <a:endParaRPr lang="pt-BR" sz="1700" dirty="0">
              <a:latin typeface="+mj-lt"/>
            </a:endParaRPr>
          </a:p>
        </p:txBody>
      </p:sp>
    </p:spTree>
    <p:extLst>
      <p:ext uri="{BB962C8B-B14F-4D97-AF65-F5344CB8AC3E}">
        <p14:creationId xmlns:p14="http://schemas.microsoft.com/office/powerpoint/2010/main" val="5633725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D1AD7D63-8AE0-4E2A-8705-38E18CD4E14F}"/>
              </a:ext>
            </a:extLst>
          </p:cNvPr>
          <p:cNvSpPr>
            <a:spLocks noGrp="1"/>
          </p:cNvSpPr>
          <p:nvPr>
            <p:ph idx="1"/>
          </p:nvPr>
        </p:nvSpPr>
        <p:spPr>
          <a:xfrm>
            <a:off x="452307" y="198160"/>
            <a:ext cx="10515600" cy="6659839"/>
          </a:xfrm>
        </p:spPr>
        <p:txBody>
          <a:bodyPr>
            <a:noAutofit/>
          </a:bodyPr>
          <a:lstStyle/>
          <a:p>
            <a:pPr marL="0" indent="0" algn="just">
              <a:lnSpc>
                <a:spcPct val="100000"/>
              </a:lnSpc>
              <a:spcBef>
                <a:spcPts val="0"/>
              </a:spcBef>
              <a:buNone/>
            </a:pPr>
            <a:r>
              <a:rPr lang="pt-BR" sz="1700" b="1" dirty="0">
                <a:latin typeface="+mj-lt"/>
              </a:rPr>
              <a:t>Cumprimento de decisão judicial</a:t>
            </a:r>
            <a:r>
              <a:rPr lang="pt-BR" sz="1700" b="1" dirty="0">
                <a:latin typeface="+mj-lt"/>
                <a:sym typeface="Wingdings" panose="05000000000000000000" pitchFamily="2" charset="2"/>
              </a:rPr>
              <a:t> </a:t>
            </a:r>
          </a:p>
          <a:p>
            <a:pPr algn="just">
              <a:lnSpc>
                <a:spcPct val="100000"/>
              </a:lnSpc>
              <a:spcBef>
                <a:spcPts val="0"/>
              </a:spcBef>
            </a:pPr>
            <a:endParaRPr lang="pt-BR" sz="1700" b="1" dirty="0">
              <a:latin typeface="+mj-lt"/>
              <a:sym typeface="Wingdings" panose="05000000000000000000" pitchFamily="2" charset="2"/>
            </a:endParaRPr>
          </a:p>
          <a:p>
            <a:pPr algn="just">
              <a:lnSpc>
                <a:spcPct val="100000"/>
              </a:lnSpc>
              <a:spcBef>
                <a:spcPts val="0"/>
              </a:spcBef>
            </a:pPr>
            <a:r>
              <a:rPr lang="pt-BR" sz="1700" dirty="0">
                <a:latin typeface="+mj-lt"/>
              </a:rPr>
              <a:t>Art. 534. “No cumprimento de sentença que impuser à Fazenda Pública o dever de pagar quantia certa, o exequente apresentará demonstrativo discriminado e atualizado do crédito contendo: I - o nome completo e o número de inscrição no Cadastro de Pessoas Físicas ou no Cadastro Nacional da Pessoa Jurídica do exequente; II - o índice de correção monetária adotado; III - os juros aplicados e as respectivas taxas; [...]”. § 2º “A multa prevista no § 1º do art. 523 não se aplica à Fazenda Pública”.</a:t>
            </a:r>
          </a:p>
          <a:p>
            <a:pPr algn="just">
              <a:lnSpc>
                <a:spcPct val="100000"/>
              </a:lnSpc>
              <a:spcBef>
                <a:spcPts val="0"/>
              </a:spcBef>
            </a:pPr>
            <a:endParaRPr lang="pt-BR" sz="1700" dirty="0">
              <a:latin typeface="+mj-lt"/>
            </a:endParaRPr>
          </a:p>
          <a:p>
            <a:pPr algn="just">
              <a:lnSpc>
                <a:spcPct val="100000"/>
              </a:lnSpc>
              <a:spcBef>
                <a:spcPts val="0"/>
              </a:spcBef>
            </a:pPr>
            <a:r>
              <a:rPr lang="pt-BR" sz="1700" dirty="0">
                <a:latin typeface="+mj-lt"/>
              </a:rPr>
              <a:t>Art. 535. “A Fazenda Pública será intimada na pessoa de seu representante judicial, por carga, remessa ou meio eletrônico, para, querendo, no prazo de 30 (trinta) dias e nos próprios autos, impugnar a execução, podendo arguir: I - falta ou nulidade da citação se, na fase de conhecimento, o processo correu à revelia; II - ilegitimidade de parte; III - inexequibilidade do título ou inexigibilidade da obrigação; IV - excesso de execução ou cumulação indevida de execuções; V - incompetência absoluta ou relativa do juízo da execução; VI - qualquer causa modificativa ou extintiva da obrigação, como pagamento, novação, compensação, transação ou prescrição, desde que supervenientes ao trânsito em julgado da sentença. [...]” § 3º “Não impugnada a execução ou rejeitadas as arguições da executada: I - expedir-se-á, por intermédio do presidente do tribunal competente, precatório em favor do exequente, observando-se o disposto na Constituição Federal; II - por ordem do juiz, dirigida à autoridade na pessoa de quem o ente público foi citado para o processo, o pagamento de obrigação de pequeno valor será realizado no prazo de 2 (dois) meses contado da entrega da requisição, mediante depósito na agência de banco oficial mais próxima da residência do exequente. § 4º Tratando-se de impugnação parcial, a parte não questionada pela executada será, desde logo, objeto de cumprimento” (na prática, transitou em julgado). </a:t>
            </a:r>
          </a:p>
        </p:txBody>
      </p:sp>
    </p:spTree>
    <p:extLst>
      <p:ext uri="{BB962C8B-B14F-4D97-AF65-F5344CB8AC3E}">
        <p14:creationId xmlns:p14="http://schemas.microsoft.com/office/powerpoint/2010/main" val="17344940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130801" y="428924"/>
            <a:ext cx="11930397" cy="5479815"/>
          </a:xfrm>
        </p:spPr>
        <p:txBody>
          <a:bodyPr>
            <a:normAutofit lnSpcReduction="10000"/>
          </a:bodyPr>
          <a:lstStyle/>
          <a:p>
            <a:pPr algn="just">
              <a:lnSpc>
                <a:spcPct val="100000"/>
              </a:lnSpc>
              <a:spcBef>
                <a:spcPts val="0"/>
              </a:spcBef>
            </a:pPr>
            <a:r>
              <a:rPr lang="pt-BR" sz="1700" dirty="0">
                <a:latin typeface="+mj-lt"/>
              </a:rPr>
              <a:t>§ 5º “Para efeito do disposto no inciso III do caput deste artigo, considera-se também inexigível a obrigação reconhecida em título executivo judicial fundado em lei ou ato normativo considerado inconstitucional pelo Supremo Tribunal Federal, ou fundado em aplicação ou interpretação da lei ou do ato normativo tido pelo Supremo Tribunal Federal como incompatível com a Constituição Federal, em controle de constitucionalidade concentrado ou difuso. § 6º No caso do § 5º, os efeitos da decisão do Supremo Tribunal Federal poderão ser modulados no tempo, de modo a favorecer a segurança jurídica. § 7º A decisão do Supremo Tribunal Federal referida no § 5º deve ter sido proferida antes do trânsito em julgado da decisão exequenda. § 8º Se a decisão referida no § 5º for proferida após o trânsito em julgado da decisão exequenda, caberá ação rescisória, cujo prazo será contado do trânsito em julgado da decisão proferida pelo Supremo Tribunal Federal”.</a:t>
            </a:r>
          </a:p>
          <a:p>
            <a:pPr algn="just">
              <a:lnSpc>
                <a:spcPct val="100000"/>
              </a:lnSpc>
              <a:spcBef>
                <a:spcPts val="0"/>
              </a:spcBef>
            </a:pPr>
            <a:endParaRPr lang="pt-BR" sz="1700" dirty="0">
              <a:latin typeface="+mj-lt"/>
            </a:endParaRPr>
          </a:p>
          <a:p>
            <a:pPr algn="just">
              <a:lnSpc>
                <a:spcPct val="100000"/>
              </a:lnSpc>
              <a:spcBef>
                <a:spcPts val="0"/>
              </a:spcBef>
            </a:pPr>
            <a:endParaRPr lang="pt-BR" sz="1700" dirty="0">
              <a:latin typeface="+mj-lt"/>
            </a:endParaRPr>
          </a:p>
          <a:p>
            <a:pPr algn="just">
              <a:lnSpc>
                <a:spcPct val="100000"/>
              </a:lnSpc>
              <a:spcBef>
                <a:spcPts val="0"/>
              </a:spcBef>
            </a:pPr>
            <a:r>
              <a:rPr lang="pt-BR" sz="1700" b="1" dirty="0">
                <a:latin typeface="+mj-lt"/>
              </a:rPr>
              <a:t>Regime constitucional de precatórios</a:t>
            </a:r>
          </a:p>
          <a:p>
            <a:pPr algn="just">
              <a:lnSpc>
                <a:spcPct val="100000"/>
              </a:lnSpc>
              <a:spcBef>
                <a:spcPts val="0"/>
              </a:spcBef>
            </a:pPr>
            <a:endParaRPr lang="pt-BR" sz="1700" dirty="0">
              <a:latin typeface="+mj-lt"/>
            </a:endParaRPr>
          </a:p>
          <a:p>
            <a:pPr marL="285750" indent="-285750" algn="just">
              <a:lnSpc>
                <a:spcPct val="100000"/>
              </a:lnSpc>
              <a:buFont typeface="Arial" panose="020B0604020202020204" pitchFamily="34" charset="0"/>
              <a:buChar char="•"/>
            </a:pPr>
            <a:r>
              <a:rPr lang="pt-BR" sz="1700" dirty="0">
                <a:latin typeface="+mj-lt"/>
              </a:rPr>
              <a:t>Art. 100. “Os pagamentos devidos pelas Fazendas Públicas Federal, Estaduais, Distrital e Municipais, em virtude de sentença judiciária, far-se-ão exclusivamente na ordem cronológica de apresentação dos precatórios e à conta dos créditos respectivos, proibida a designação de casos ou de pessoas nas dotações orçamentárias e nos créditos adicionais abertos para este fim”.     </a:t>
            </a:r>
          </a:p>
          <a:p>
            <a:pPr algn="just">
              <a:lnSpc>
                <a:spcPct val="100000"/>
              </a:lnSpc>
            </a:pPr>
            <a:endParaRPr lang="pt-BR" sz="1700" dirty="0">
              <a:latin typeface="+mj-lt"/>
            </a:endParaRPr>
          </a:p>
          <a:p>
            <a:pPr marL="285750" indent="-285750" algn="just">
              <a:lnSpc>
                <a:spcPct val="100000"/>
              </a:lnSpc>
              <a:buFont typeface="Arial" panose="020B0604020202020204" pitchFamily="34" charset="0"/>
              <a:buChar char="•"/>
            </a:pPr>
            <a:r>
              <a:rPr lang="pt-BR" sz="1700" b="1" dirty="0" err="1">
                <a:latin typeface="+mj-lt"/>
              </a:rPr>
              <a:t>Superpreferência</a:t>
            </a:r>
            <a:r>
              <a:rPr lang="pt-BR" sz="1700" b="1" dirty="0">
                <a:latin typeface="+mj-lt"/>
              </a:rPr>
              <a:t>: </a:t>
            </a:r>
            <a:r>
              <a:rPr lang="pt-BR" sz="1700" dirty="0">
                <a:latin typeface="+mj-lt"/>
              </a:rPr>
              <a:t>§ 2º (débitos alimentícios cujos titulares tenham 60 anos de idade ou sejam portadores de doença grave ou deficientes até 5x o valor previsto em lei para RPV (§ 3º e art. 102, § 2º, ADCT);</a:t>
            </a:r>
          </a:p>
          <a:p>
            <a:pPr algn="just">
              <a:lnSpc>
                <a:spcPct val="100000"/>
              </a:lnSpc>
            </a:pPr>
            <a:endParaRPr lang="pt-BR" sz="1700" dirty="0">
              <a:latin typeface="+mj-lt"/>
            </a:endParaRPr>
          </a:p>
          <a:p>
            <a:pPr marL="285750" indent="-285750" algn="just">
              <a:lnSpc>
                <a:spcPct val="100000"/>
              </a:lnSpc>
              <a:buFont typeface="Arial" panose="020B0604020202020204" pitchFamily="34" charset="0"/>
              <a:buChar char="•"/>
            </a:pPr>
            <a:r>
              <a:rPr lang="pt-BR" sz="1700" b="1" dirty="0">
                <a:latin typeface="+mj-lt"/>
              </a:rPr>
              <a:t>Preferência: </a:t>
            </a:r>
            <a:r>
              <a:rPr lang="pt-BR" sz="1700" dirty="0">
                <a:latin typeface="+mj-lt"/>
              </a:rPr>
              <a:t>§ 1º (débitos alimentícios: salários, vencimentos, proventos, pensões).</a:t>
            </a:r>
          </a:p>
          <a:p>
            <a:pPr algn="just">
              <a:lnSpc>
                <a:spcPct val="100000"/>
              </a:lnSpc>
              <a:spcBef>
                <a:spcPts val="0"/>
              </a:spcBef>
            </a:pPr>
            <a:endParaRPr lang="pt-BR" sz="1700" dirty="0">
              <a:latin typeface="+mj-lt"/>
            </a:endParaRPr>
          </a:p>
          <a:p>
            <a:pPr lvl="0" algn="just">
              <a:lnSpc>
                <a:spcPct val="100000"/>
              </a:lnSpc>
              <a:spcBef>
                <a:spcPts val="0"/>
              </a:spcBef>
            </a:pPr>
            <a:endParaRPr lang="pt-BR" sz="1700" dirty="0">
              <a:latin typeface="+mj-lt"/>
            </a:endParaRPr>
          </a:p>
          <a:p>
            <a:pPr lvl="0" algn="just">
              <a:lnSpc>
                <a:spcPct val="100000"/>
              </a:lnSpc>
              <a:spcBef>
                <a:spcPts val="0"/>
              </a:spcBef>
            </a:pPr>
            <a:endParaRPr lang="pt-BR" sz="1700" dirty="0">
              <a:latin typeface="+mj-lt"/>
            </a:endParaRPr>
          </a:p>
          <a:p>
            <a:pPr lvl="0" algn="just">
              <a:lnSpc>
                <a:spcPct val="100000"/>
              </a:lnSpc>
              <a:spcBef>
                <a:spcPts val="0"/>
              </a:spcBef>
            </a:pPr>
            <a:endParaRPr lang="pt-BR" sz="1700" dirty="0">
              <a:latin typeface="+mj-lt"/>
            </a:endParaRPr>
          </a:p>
          <a:p>
            <a:pPr marL="342900" lvl="0" indent="-342900" algn="just">
              <a:lnSpc>
                <a:spcPct val="100000"/>
              </a:lnSpc>
              <a:spcBef>
                <a:spcPts val="0"/>
              </a:spcBef>
              <a:buFont typeface="Wingdings" panose="05000000000000000000" pitchFamily="2" charset="2"/>
              <a:buChar char="§"/>
            </a:pPr>
            <a:endParaRPr lang="pt-BR" sz="1700" dirty="0">
              <a:latin typeface="+mj-lt"/>
            </a:endParaRPr>
          </a:p>
          <a:p>
            <a:pPr lvl="0" algn="just">
              <a:lnSpc>
                <a:spcPct val="100000"/>
              </a:lnSpc>
              <a:spcBef>
                <a:spcPts val="0"/>
              </a:spcBef>
            </a:pPr>
            <a:endParaRPr lang="pt-BR" sz="1700" dirty="0">
              <a:latin typeface="+mj-lt"/>
            </a:endParaRPr>
          </a:p>
          <a:p>
            <a:pPr lvl="0" algn="just">
              <a:lnSpc>
                <a:spcPct val="100000"/>
              </a:lnSpc>
              <a:spcBef>
                <a:spcPts val="0"/>
              </a:spcBef>
            </a:pPr>
            <a:endParaRPr lang="pt-BR" sz="1700" dirty="0">
              <a:latin typeface="+mj-lt"/>
            </a:endParaRPr>
          </a:p>
          <a:p>
            <a:pPr lvl="0" algn="just">
              <a:lnSpc>
                <a:spcPct val="100000"/>
              </a:lnSpc>
              <a:spcBef>
                <a:spcPts val="0"/>
              </a:spcBef>
            </a:pPr>
            <a:endParaRPr lang="pt-BR" sz="1700" dirty="0">
              <a:latin typeface="+mj-lt"/>
            </a:endParaRPr>
          </a:p>
          <a:p>
            <a:pPr lvl="0" algn="just">
              <a:lnSpc>
                <a:spcPct val="100000"/>
              </a:lnSpc>
              <a:spcBef>
                <a:spcPts val="0"/>
              </a:spcBef>
            </a:pPr>
            <a:endParaRPr lang="pt-BR" sz="1700" dirty="0">
              <a:latin typeface="+mj-lt"/>
            </a:endParaRPr>
          </a:p>
        </p:txBody>
      </p:sp>
    </p:spTree>
    <p:extLst>
      <p:ext uri="{BB962C8B-B14F-4D97-AF65-F5344CB8AC3E}">
        <p14:creationId xmlns:p14="http://schemas.microsoft.com/office/powerpoint/2010/main" val="39932086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163782" y="321309"/>
            <a:ext cx="9666514" cy="4761359"/>
          </a:xfrm>
        </p:spPr>
        <p:txBody>
          <a:bodyPr>
            <a:noAutofit/>
          </a:bodyPr>
          <a:lstStyle/>
          <a:p>
            <a:endParaRPr lang="pt-BR" sz="2000" b="1" dirty="0">
              <a:solidFill>
                <a:srgbClr val="002060"/>
              </a:solidFill>
              <a:effectLst>
                <a:outerShdw blurRad="38100" dist="38100" dir="2700000" algn="tl">
                  <a:srgbClr val="000000">
                    <a:alpha val="43137"/>
                  </a:srgbClr>
                </a:outerShdw>
              </a:effectLst>
              <a:latin typeface="+mj-lt"/>
            </a:endParaRPr>
          </a:p>
          <a:p>
            <a:endParaRPr lang="pt-BR" sz="2000" b="1" dirty="0">
              <a:solidFill>
                <a:srgbClr val="002060"/>
              </a:solidFill>
              <a:effectLst>
                <a:outerShdw blurRad="38100" dist="38100" dir="2700000" algn="tl">
                  <a:srgbClr val="000000">
                    <a:alpha val="43137"/>
                  </a:srgbClr>
                </a:outerShdw>
              </a:effectLst>
              <a:latin typeface="+mj-lt"/>
            </a:endParaRPr>
          </a:p>
          <a:p>
            <a:endParaRPr lang="pt-BR" sz="2000" b="1" dirty="0">
              <a:solidFill>
                <a:srgbClr val="002060"/>
              </a:solidFill>
              <a:effectLst>
                <a:outerShdw blurRad="38100" dist="38100" dir="2700000" algn="tl">
                  <a:srgbClr val="000000">
                    <a:alpha val="43137"/>
                  </a:srgbClr>
                </a:outerShdw>
              </a:effectLst>
              <a:latin typeface="+mj-lt"/>
            </a:endParaRPr>
          </a:p>
          <a:p>
            <a:endParaRPr lang="pt-BR" sz="2000" b="1" dirty="0">
              <a:solidFill>
                <a:srgbClr val="002060"/>
              </a:solidFill>
              <a:effectLst>
                <a:outerShdw blurRad="38100" dist="38100" dir="2700000" algn="tl">
                  <a:srgbClr val="000000">
                    <a:alpha val="43137"/>
                  </a:srgbClr>
                </a:outerShdw>
              </a:effectLst>
              <a:latin typeface="+mj-lt"/>
            </a:endParaRPr>
          </a:p>
          <a:p>
            <a:r>
              <a:rPr lang="pt-BR" sz="2000" b="1" dirty="0">
                <a:effectLst>
                  <a:outerShdw blurRad="38100" dist="38100" dir="2700000" algn="tl">
                    <a:srgbClr val="000000">
                      <a:alpha val="43137"/>
                    </a:srgbClr>
                  </a:outerShdw>
                </a:effectLst>
                <a:latin typeface="+mj-lt"/>
              </a:rPr>
              <a:t>Obrigada!</a:t>
            </a:r>
          </a:p>
          <a:p>
            <a:endParaRPr lang="pt-BR" sz="2000" b="1" dirty="0">
              <a:effectLst>
                <a:outerShdw blurRad="38100" dist="38100" dir="2700000" algn="tl">
                  <a:srgbClr val="000000">
                    <a:alpha val="43137"/>
                  </a:srgbClr>
                </a:outerShdw>
              </a:effectLst>
              <a:latin typeface="+mj-lt"/>
            </a:endParaRPr>
          </a:p>
          <a:p>
            <a:r>
              <a:rPr lang="pt-BR" sz="2000" b="1" dirty="0">
                <a:effectLst>
                  <a:outerShdw blurRad="38100" dist="38100" dir="2700000" algn="tl">
                    <a:srgbClr val="000000">
                      <a:alpha val="43137"/>
                    </a:srgbClr>
                  </a:outerShdw>
                </a:effectLst>
                <a:latin typeface="+mj-lt"/>
              </a:rPr>
              <a:t>E-mail: </a:t>
            </a:r>
            <a:r>
              <a:rPr lang="pt-BR" sz="2000" b="1" dirty="0">
                <a:effectLst>
                  <a:outerShdw blurRad="38100" dist="38100" dir="2700000" algn="tl">
                    <a:srgbClr val="000000">
                      <a:alpha val="43137"/>
                    </a:srgbClr>
                  </a:outerShdw>
                </a:effectLst>
                <a:latin typeface="+mj-lt"/>
                <a:hlinkClick r:id="rId2"/>
              </a:rPr>
              <a:t>zilla.oliva@gmail.com</a:t>
            </a:r>
            <a:endParaRPr lang="pt-BR" sz="2000" b="1" dirty="0">
              <a:effectLst>
                <a:outerShdw blurRad="38100" dist="38100" dir="2700000" algn="tl">
                  <a:srgbClr val="000000">
                    <a:alpha val="43137"/>
                  </a:srgbClr>
                </a:outerShdw>
              </a:effectLst>
              <a:latin typeface="+mj-lt"/>
            </a:endParaRPr>
          </a:p>
          <a:p>
            <a:endParaRPr lang="pt-BR" sz="2000" b="1" dirty="0">
              <a:solidFill>
                <a:srgbClr val="002060"/>
              </a:solidFill>
              <a:effectLst>
                <a:outerShdw blurRad="38100" dist="38100" dir="2700000" algn="tl">
                  <a:srgbClr val="000000">
                    <a:alpha val="43137"/>
                  </a:srgbClr>
                </a:outerShdw>
              </a:effectLst>
              <a:latin typeface="+mj-lt"/>
            </a:endParaRPr>
          </a:p>
          <a:p>
            <a:pPr algn="just"/>
            <a:endParaRPr lang="pt-BR" sz="2000" dirty="0">
              <a:latin typeface="+mj-lt"/>
            </a:endParaRPr>
          </a:p>
          <a:p>
            <a:pPr algn="just"/>
            <a:br>
              <a:rPr lang="pt-BR" sz="2000" dirty="0">
                <a:solidFill>
                  <a:srgbClr val="C00000"/>
                </a:solidFill>
                <a:latin typeface="+mj-lt"/>
              </a:rPr>
            </a:br>
            <a:endParaRPr lang="pt-BR" sz="2000" b="1" dirty="0">
              <a:solidFill>
                <a:srgbClr val="002060"/>
              </a:solidFill>
              <a:latin typeface="+mj-lt"/>
            </a:endParaRPr>
          </a:p>
          <a:p>
            <a:pPr algn="just"/>
            <a:endParaRPr lang="pt-BR" sz="2000" b="1" dirty="0">
              <a:solidFill>
                <a:schemeClr val="accent5">
                  <a:lumMod val="75000"/>
                </a:schemeClr>
              </a:solidFill>
              <a:latin typeface="+mj-lt"/>
            </a:endParaRPr>
          </a:p>
        </p:txBody>
      </p:sp>
    </p:spTree>
    <p:extLst>
      <p:ext uri="{BB962C8B-B14F-4D97-AF65-F5344CB8AC3E}">
        <p14:creationId xmlns:p14="http://schemas.microsoft.com/office/powerpoint/2010/main" val="910146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395081" y="227893"/>
            <a:ext cx="11425007" cy="6432965"/>
          </a:xfrm>
        </p:spPr>
        <p:txBody>
          <a:bodyPr>
            <a:noAutofit/>
          </a:bodyPr>
          <a:lstStyle/>
          <a:p>
            <a:pPr algn="just">
              <a:lnSpc>
                <a:spcPct val="100000"/>
              </a:lnSpc>
              <a:spcBef>
                <a:spcPts val="0"/>
              </a:spcBef>
            </a:pPr>
            <a:r>
              <a:rPr lang="pt-BR" sz="1700" b="1" i="0" dirty="0">
                <a:solidFill>
                  <a:srgbClr val="000000"/>
                </a:solidFill>
                <a:effectLst/>
                <a:latin typeface="+mj-lt"/>
              </a:rPr>
              <a:t>Prerrogativas processuais da Fazenda Pública: </a:t>
            </a:r>
          </a:p>
          <a:p>
            <a:pPr algn="just">
              <a:lnSpc>
                <a:spcPct val="100000"/>
              </a:lnSpc>
              <a:spcBef>
                <a:spcPts val="0"/>
              </a:spcBef>
            </a:pPr>
            <a:endParaRPr lang="pt-BR" sz="1700" b="1" i="0" u="sng" dirty="0">
              <a:solidFill>
                <a:srgbClr val="000000"/>
              </a:solidFill>
              <a:effectLst/>
              <a:latin typeface="+mj-lt"/>
            </a:endParaRPr>
          </a:p>
          <a:p>
            <a:pPr marL="285750" indent="-285750" algn="just">
              <a:lnSpc>
                <a:spcPct val="100000"/>
              </a:lnSpc>
              <a:spcBef>
                <a:spcPts val="0"/>
              </a:spcBef>
              <a:buFont typeface="Arial" panose="020B0604020202020204" pitchFamily="34" charset="0"/>
              <a:buChar char="•"/>
            </a:pPr>
            <a:r>
              <a:rPr lang="pt-BR" sz="1700" b="0" i="0" dirty="0">
                <a:solidFill>
                  <a:srgbClr val="000000"/>
                </a:solidFill>
                <a:effectLst/>
                <a:latin typeface="+mj-lt"/>
                <a:sym typeface="Wingdings" panose="05000000000000000000" pitchFamily="2" charset="2"/>
              </a:rPr>
              <a:t>defesa do erário e do interesse público; </a:t>
            </a:r>
          </a:p>
          <a:p>
            <a:pPr marL="285750" indent="-285750" algn="just">
              <a:lnSpc>
                <a:spcPct val="100000"/>
              </a:lnSpc>
              <a:spcBef>
                <a:spcPts val="0"/>
              </a:spcBef>
              <a:buFont typeface="Arial" panose="020B0604020202020204" pitchFamily="34" charset="0"/>
              <a:buChar char="•"/>
            </a:pPr>
            <a:r>
              <a:rPr lang="pt-BR" sz="1700" b="0" i="0" dirty="0">
                <a:solidFill>
                  <a:srgbClr val="000000"/>
                </a:solidFill>
                <a:effectLst/>
                <a:latin typeface="+mj-lt"/>
                <a:sym typeface="Wingdings" panose="05000000000000000000" pitchFamily="2" charset="2"/>
              </a:rPr>
              <a:t>excessiva quantidade de demandas judiciais; </a:t>
            </a:r>
          </a:p>
          <a:p>
            <a:pPr marL="285750" indent="-285750" algn="just">
              <a:lnSpc>
                <a:spcPct val="100000"/>
              </a:lnSpc>
              <a:spcBef>
                <a:spcPts val="0"/>
              </a:spcBef>
              <a:buFont typeface="Arial" panose="020B0604020202020204" pitchFamily="34" charset="0"/>
              <a:buChar char="•"/>
            </a:pPr>
            <a:r>
              <a:rPr lang="pt-BR" sz="1700" b="0" i="0" dirty="0">
                <a:solidFill>
                  <a:srgbClr val="000000"/>
                </a:solidFill>
                <a:effectLst/>
                <a:latin typeface="+mj-lt"/>
                <a:sym typeface="Wingdings" panose="05000000000000000000" pitchFamily="2" charset="2"/>
              </a:rPr>
              <a:t>distância dos fatos e das provas/dos órgãos públicos, que são oficiados para prestarem informações.</a:t>
            </a:r>
          </a:p>
          <a:p>
            <a:pPr marL="285750" indent="-285750" algn="just">
              <a:lnSpc>
                <a:spcPct val="100000"/>
              </a:lnSpc>
              <a:spcBef>
                <a:spcPts val="0"/>
              </a:spcBef>
              <a:buFont typeface="Arial" panose="020B0604020202020204" pitchFamily="34" charset="0"/>
              <a:buChar char="•"/>
            </a:pPr>
            <a:endParaRPr lang="pt-BR" sz="1700" b="0" i="0" dirty="0">
              <a:solidFill>
                <a:srgbClr val="000000"/>
              </a:solidFill>
              <a:effectLst/>
              <a:latin typeface="+mj-lt"/>
              <a:sym typeface="Wingdings" panose="05000000000000000000" pitchFamily="2" charset="2"/>
            </a:endParaRPr>
          </a:p>
          <a:p>
            <a:pPr marL="285750" indent="-285750" algn="just">
              <a:lnSpc>
                <a:spcPct val="100000"/>
              </a:lnSpc>
              <a:buFont typeface="Arial" panose="020B0604020202020204" pitchFamily="34" charset="0"/>
              <a:buChar char="•"/>
            </a:pPr>
            <a:r>
              <a:rPr lang="pt-BR" sz="1700" dirty="0">
                <a:latin typeface="+mj-lt"/>
              </a:rPr>
              <a:t>Art. 183. “A União, os Estados, o Distrito Federal, os Municípios e suas respectivas autarquias e fundações de direito público gozarão de prazo em dobro para todas as suas manifestações processuais, cuja contagem terá início a partir da </a:t>
            </a:r>
            <a:r>
              <a:rPr lang="pt-BR" sz="1700" b="1" u="sng" dirty="0">
                <a:latin typeface="+mj-lt"/>
              </a:rPr>
              <a:t>intimação pessoal.</a:t>
            </a:r>
            <a:r>
              <a:rPr lang="pt-BR" sz="1700" dirty="0">
                <a:latin typeface="+mj-lt"/>
              </a:rPr>
              <a:t> </a:t>
            </a:r>
            <a:r>
              <a:rPr lang="pt-BR" sz="1700" dirty="0">
                <a:latin typeface="+mj-lt"/>
                <a:sym typeface="Wingdings" panose="05000000000000000000" pitchFamily="2" charset="2"/>
              </a:rPr>
              <a:t> </a:t>
            </a:r>
            <a:r>
              <a:rPr lang="pt-BR" sz="1700" b="1" u="sng" dirty="0"/>
              <a:t>Prazo em dobro </a:t>
            </a:r>
            <a:r>
              <a:rPr lang="pt-BR" sz="1700" dirty="0"/>
              <a:t>para todas as manifestações (</a:t>
            </a:r>
            <a:r>
              <a:rPr lang="pt-BR" sz="1700" b="1" dirty="0"/>
              <a:t>prazos legais </a:t>
            </a:r>
            <a:r>
              <a:rPr lang="pt-BR" sz="1700" dirty="0"/>
              <a:t>x prazos judiciais), como parte ou interveniente X CPC/73: quádruplo para contestar e em dobro para recorrer;</a:t>
            </a:r>
          </a:p>
          <a:p>
            <a:pPr marL="285750" indent="-285750" algn="just">
              <a:lnSpc>
                <a:spcPct val="100000"/>
              </a:lnSpc>
              <a:buFont typeface="Arial" panose="020B0604020202020204" pitchFamily="34" charset="0"/>
              <a:buChar char="•"/>
            </a:pPr>
            <a:r>
              <a:rPr lang="pt-BR" sz="1700" dirty="0">
                <a:latin typeface="+mj-lt"/>
              </a:rPr>
              <a:t>§ 1º A intimação pessoal far-se-á por </a:t>
            </a:r>
            <a:r>
              <a:rPr lang="pt-BR" sz="1700" b="1" dirty="0">
                <a:latin typeface="+mj-lt"/>
              </a:rPr>
              <a:t>carga, remessa ou meio eletrônico. </a:t>
            </a:r>
            <a:r>
              <a:rPr lang="pt-BR" sz="1700" dirty="0">
                <a:latin typeface="+mj-lt"/>
              </a:rPr>
              <a:t>§ 2º Não se aplica o benefício da contagem em dobro quando a lei estabelecer, de forma expressa, </a:t>
            </a:r>
            <a:r>
              <a:rPr lang="pt-BR" sz="1700" b="1" dirty="0">
                <a:latin typeface="+mj-lt"/>
              </a:rPr>
              <a:t>prazo próprio </a:t>
            </a:r>
            <a:r>
              <a:rPr lang="pt-BR" sz="1700" dirty="0">
                <a:latin typeface="+mj-lt"/>
              </a:rPr>
              <a:t>para o ente público”. </a:t>
            </a:r>
            <a:r>
              <a:rPr lang="pt-BR" sz="1700" dirty="0">
                <a:latin typeface="+mj-lt"/>
                <a:sym typeface="Wingdings" panose="05000000000000000000" pitchFamily="2" charset="2"/>
              </a:rPr>
              <a:t> n</a:t>
            </a:r>
            <a:r>
              <a:rPr lang="pt-BR" sz="1700" dirty="0">
                <a:solidFill>
                  <a:srgbClr val="000000"/>
                </a:solidFill>
                <a:latin typeface="+mj-lt"/>
              </a:rPr>
              <a:t>ão se aplica o prazo em dobro: contestar ação popular (20+20 dias); rito dos juizados especiais; impugnação ao cumprimento e embargos à execução (30 dias); controle concentrado de constitucionalidade; agravo interno contra o indeferimento de liminar no pedido de suspensão de segurança; contestar ação rescisória (15 a 30 dias); ajuizamento de ação rescisória (2 anos); informações pela autoridade impetrada (10 dias);</a:t>
            </a:r>
          </a:p>
          <a:p>
            <a:pPr marL="285750" indent="-285750" algn="just">
              <a:lnSpc>
                <a:spcPct val="100000"/>
              </a:lnSpc>
              <a:buFont typeface="Arial" panose="020B0604020202020204" pitchFamily="34" charset="0"/>
              <a:buChar char="•"/>
            </a:pPr>
            <a:r>
              <a:rPr lang="pt-BR" sz="1700" dirty="0">
                <a:solidFill>
                  <a:srgbClr val="000000"/>
                </a:solidFill>
                <a:latin typeface="+mj-lt"/>
              </a:rPr>
              <a:t>O art. 183 não se aplica com o art. 229 do CPC:</a:t>
            </a:r>
            <a:r>
              <a:rPr lang="pt-BR" sz="1700" dirty="0">
                <a:latin typeface="+mj-lt"/>
              </a:rPr>
              <a:t> “Os litisconsortes que tiverem diferentes procuradores, de escritórios de advocacia distintos, terão prazos contados em dobro para todas as suas manifestações, em qualquer juízo ou tribunal, independentemente de requerimento”;</a:t>
            </a:r>
          </a:p>
          <a:p>
            <a:pPr marL="285750" indent="-285750" algn="just">
              <a:lnSpc>
                <a:spcPct val="100000"/>
              </a:lnSpc>
              <a:buFont typeface="Arial" panose="020B0604020202020204" pitchFamily="34" charset="0"/>
              <a:buChar char="•"/>
            </a:pPr>
            <a:r>
              <a:rPr lang="pt-BR" sz="1700" dirty="0">
                <a:latin typeface="+mj-lt"/>
              </a:rPr>
              <a:t>Art. 269, § 3º. “A intimação da União, dos Estados, do Distrito Federal, dos Municípios e de suas respectivas autarquias e fundações de direito público será realizada perante o órgão de Advocacia Pública responsável por sua representação judicial”. </a:t>
            </a:r>
            <a:r>
              <a:rPr lang="pt-BR" sz="1700" b="1" dirty="0">
                <a:latin typeface="+mj-lt"/>
              </a:rPr>
              <a:t>Carga, remessa ou meio eletrônico (portal eletrônico próprio), art. 183, § 1º, CPC. </a:t>
            </a:r>
            <a:r>
              <a:rPr lang="pt-BR" sz="1700" i="1" dirty="0">
                <a:latin typeface="+mj-lt"/>
              </a:rPr>
              <a:t>E-mail: </a:t>
            </a:r>
            <a:r>
              <a:rPr lang="pt-BR" sz="1700" dirty="0">
                <a:latin typeface="+mj-lt"/>
              </a:rPr>
              <a:t>não se destina a intimações;</a:t>
            </a:r>
          </a:p>
          <a:p>
            <a:pPr marL="285750" indent="-285750" algn="just">
              <a:lnSpc>
                <a:spcPct val="100000"/>
              </a:lnSpc>
              <a:buFont typeface="Arial" panose="020B0604020202020204" pitchFamily="34" charset="0"/>
              <a:buChar char="•"/>
            </a:pPr>
            <a:endParaRPr lang="pt-BR" sz="1700" dirty="0">
              <a:latin typeface="+mj-lt"/>
            </a:endParaRPr>
          </a:p>
          <a:p>
            <a:pPr algn="just">
              <a:lnSpc>
                <a:spcPct val="100000"/>
              </a:lnSpc>
            </a:pPr>
            <a:endParaRPr lang="pt-BR" sz="1700" dirty="0">
              <a:solidFill>
                <a:srgbClr val="000000"/>
              </a:solidFill>
              <a:latin typeface="+mj-lt"/>
            </a:endParaRPr>
          </a:p>
          <a:p>
            <a:pPr algn="just">
              <a:lnSpc>
                <a:spcPct val="100000"/>
              </a:lnSpc>
            </a:pPr>
            <a:endParaRPr lang="pt-BR" sz="1700" dirty="0">
              <a:latin typeface="+mj-lt"/>
            </a:endParaRPr>
          </a:p>
          <a:p>
            <a:pPr algn="just">
              <a:lnSpc>
                <a:spcPct val="100000"/>
              </a:lnSpc>
              <a:spcBef>
                <a:spcPts val="0"/>
              </a:spcBef>
            </a:pPr>
            <a:endParaRPr lang="pt-BR" sz="1700" b="0" i="0" dirty="0">
              <a:solidFill>
                <a:srgbClr val="000000"/>
              </a:solidFill>
              <a:effectLst/>
              <a:latin typeface="+mj-lt"/>
              <a:sym typeface="Wingdings" panose="05000000000000000000" pitchFamily="2" charset="2"/>
            </a:endParaRPr>
          </a:p>
          <a:p>
            <a:pPr algn="just">
              <a:lnSpc>
                <a:spcPct val="100000"/>
              </a:lnSpc>
              <a:spcBef>
                <a:spcPts val="0"/>
              </a:spcBef>
            </a:pPr>
            <a:r>
              <a:rPr lang="pt-BR" sz="1700" b="0" i="0" dirty="0">
                <a:solidFill>
                  <a:srgbClr val="000000"/>
                </a:solidFill>
                <a:effectLst/>
                <a:latin typeface="+mj-lt"/>
              </a:rPr>
              <a:t> </a:t>
            </a:r>
            <a:endParaRPr lang="pt-BR" sz="1700" dirty="0">
              <a:latin typeface="+mj-lt"/>
            </a:endParaRPr>
          </a:p>
        </p:txBody>
      </p:sp>
    </p:spTree>
    <p:extLst>
      <p:ext uri="{BB962C8B-B14F-4D97-AF65-F5344CB8AC3E}">
        <p14:creationId xmlns:p14="http://schemas.microsoft.com/office/powerpoint/2010/main" val="18894195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220932" y="260058"/>
            <a:ext cx="11750136" cy="6375634"/>
          </a:xfrm>
        </p:spPr>
        <p:txBody>
          <a:bodyPr>
            <a:noAutofit/>
          </a:bodyPr>
          <a:lstStyle/>
          <a:p>
            <a:pPr marL="285750" indent="-285750" algn="just">
              <a:lnSpc>
                <a:spcPct val="100000"/>
              </a:lnSpc>
              <a:spcBef>
                <a:spcPts val="0"/>
              </a:spcBef>
              <a:buFont typeface="Arial" panose="020B0604020202020204" pitchFamily="34" charset="0"/>
              <a:buChar char="•"/>
            </a:pPr>
            <a:r>
              <a:rPr lang="pt-BR" sz="1700" b="1" dirty="0">
                <a:latin typeface="+mj-lt"/>
              </a:rPr>
              <a:t>Prazo</a:t>
            </a:r>
            <a:r>
              <a:rPr lang="pt-BR" sz="1700" dirty="0">
                <a:latin typeface="+mj-lt"/>
              </a:rPr>
              <a:t>: a partir do dia em que o intimado efetuar a consulta eletrônica ao teor da intimação ou após decorrido o prazo de 10 dias corridos do seu envio (Lei nº 11.419/2006); DJE: princípio da publicidade (art. 93, inc. IX, CF; CPC, </a:t>
            </a:r>
            <a:r>
              <a:rPr lang="pt-BR" sz="1700" dirty="0" err="1">
                <a:latin typeface="+mj-lt"/>
              </a:rPr>
              <a:t>arts</a:t>
            </a:r>
            <a:r>
              <a:rPr lang="pt-BR" sz="1700" dirty="0">
                <a:latin typeface="+mj-lt"/>
              </a:rPr>
              <a:t>. 8º, 11, 189 e 205, § 3º, CPC);</a:t>
            </a:r>
          </a:p>
          <a:p>
            <a:pPr marL="285750" indent="-285750" algn="just">
              <a:lnSpc>
                <a:spcPct val="100000"/>
              </a:lnSpc>
              <a:spcBef>
                <a:spcPts val="0"/>
              </a:spcBef>
              <a:buFont typeface="Arial" panose="020B0604020202020204" pitchFamily="34" charset="0"/>
              <a:buChar char="•"/>
            </a:pPr>
            <a:r>
              <a:rPr lang="pt-BR" sz="1700" dirty="0">
                <a:latin typeface="+mj-lt"/>
              </a:rPr>
              <a:t>Sentença (VFP) enviada ao portal eletrônico dia 20/08/2018 (segunda feira). Qual o prazo fatal para opor ED (14/09) e interpor AC (15/10)? Decisão de deferimento da liminar (JEFAZ) enviada ao portal eletrônico dia 06/09/2018. Qual o prazo fatal para interpor AI (05/10)?  </a:t>
            </a:r>
          </a:p>
          <a:p>
            <a:pPr marL="285750" indent="-285750" algn="just">
              <a:lnSpc>
                <a:spcPct val="100000"/>
              </a:lnSpc>
              <a:spcBef>
                <a:spcPts val="0"/>
              </a:spcBef>
              <a:buFont typeface="Arial" panose="020B0604020202020204" pitchFamily="34" charset="0"/>
              <a:buChar char="•"/>
            </a:pPr>
            <a:endParaRPr lang="pt-BR" sz="1700" dirty="0">
              <a:latin typeface="+mj-lt"/>
            </a:endParaRPr>
          </a:p>
          <a:p>
            <a:pPr marL="285750" indent="-285750" algn="just">
              <a:lnSpc>
                <a:spcPct val="100000"/>
              </a:lnSpc>
              <a:spcBef>
                <a:spcPts val="0"/>
              </a:spcBef>
              <a:buFont typeface="Arial" panose="020B0604020202020204" pitchFamily="34" charset="0"/>
              <a:buChar char="•"/>
            </a:pPr>
            <a:endParaRPr lang="pt-BR" sz="1700" dirty="0">
              <a:latin typeface="+mj-lt"/>
            </a:endParaRPr>
          </a:p>
          <a:p>
            <a:pPr marL="285750" indent="-285750" algn="just">
              <a:lnSpc>
                <a:spcPct val="100000"/>
              </a:lnSpc>
              <a:spcBef>
                <a:spcPts val="0"/>
              </a:spcBef>
              <a:buFont typeface="Arial" panose="020B0604020202020204" pitchFamily="34" charset="0"/>
              <a:buChar char="•"/>
            </a:pPr>
            <a:endParaRPr lang="pt-BR" sz="1700" dirty="0">
              <a:latin typeface="+mj-lt"/>
            </a:endParaRPr>
          </a:p>
          <a:p>
            <a:pPr marL="285750" indent="-285750" algn="just">
              <a:lnSpc>
                <a:spcPct val="100000"/>
              </a:lnSpc>
              <a:spcBef>
                <a:spcPts val="0"/>
              </a:spcBef>
              <a:buFont typeface="Arial" panose="020B0604020202020204" pitchFamily="34" charset="0"/>
              <a:buChar char="•"/>
            </a:pPr>
            <a:endParaRPr lang="pt-BR" sz="1700" dirty="0">
              <a:latin typeface="+mj-lt"/>
            </a:endParaRPr>
          </a:p>
          <a:p>
            <a:pPr marL="285750" indent="-285750" algn="just">
              <a:lnSpc>
                <a:spcPct val="100000"/>
              </a:lnSpc>
              <a:spcBef>
                <a:spcPts val="0"/>
              </a:spcBef>
              <a:buFont typeface="Arial" panose="020B0604020202020204" pitchFamily="34" charset="0"/>
              <a:buChar char="•"/>
            </a:pPr>
            <a:endParaRPr lang="pt-BR" sz="1700" dirty="0">
              <a:latin typeface="+mj-lt"/>
            </a:endParaRPr>
          </a:p>
          <a:p>
            <a:pPr marL="285750" indent="-285750" algn="just">
              <a:lnSpc>
                <a:spcPct val="100000"/>
              </a:lnSpc>
              <a:spcBef>
                <a:spcPts val="0"/>
              </a:spcBef>
              <a:buFont typeface="Arial" panose="020B0604020202020204" pitchFamily="34" charset="0"/>
              <a:buChar char="•"/>
            </a:pPr>
            <a:endParaRPr lang="pt-BR" sz="1700" dirty="0">
              <a:latin typeface="+mj-lt"/>
            </a:endParaRPr>
          </a:p>
          <a:p>
            <a:pPr marL="285750" indent="-285750" algn="just">
              <a:lnSpc>
                <a:spcPct val="100000"/>
              </a:lnSpc>
              <a:spcBef>
                <a:spcPts val="0"/>
              </a:spcBef>
              <a:buFont typeface="Arial" panose="020B0604020202020204" pitchFamily="34" charset="0"/>
              <a:buChar char="•"/>
            </a:pPr>
            <a:endParaRPr lang="pt-BR" sz="1700" dirty="0">
              <a:latin typeface="+mj-lt"/>
            </a:endParaRPr>
          </a:p>
          <a:p>
            <a:pPr marL="285750" indent="-285750" algn="just">
              <a:lnSpc>
                <a:spcPct val="100000"/>
              </a:lnSpc>
              <a:spcBef>
                <a:spcPts val="0"/>
              </a:spcBef>
              <a:buFont typeface="Arial" panose="020B0604020202020204" pitchFamily="34" charset="0"/>
              <a:buChar char="•"/>
            </a:pPr>
            <a:r>
              <a:rPr lang="pt-BR" sz="1700" b="1" dirty="0">
                <a:latin typeface="+mj-lt"/>
              </a:rPr>
              <a:t>Citação: </a:t>
            </a:r>
            <a:r>
              <a:rPr lang="pt-BR" sz="1700" dirty="0">
                <a:latin typeface="+mj-lt"/>
              </a:rPr>
              <a:t>OJ ou portal eletrônico (processos eletrônicos, em regra);</a:t>
            </a:r>
          </a:p>
          <a:p>
            <a:pPr marL="285750" indent="-285750" algn="just">
              <a:lnSpc>
                <a:spcPct val="100000"/>
              </a:lnSpc>
              <a:spcBef>
                <a:spcPts val="0"/>
              </a:spcBef>
              <a:buFont typeface="Arial" panose="020B0604020202020204" pitchFamily="34" charset="0"/>
              <a:buChar char="•"/>
            </a:pPr>
            <a:endParaRPr lang="pt-BR" sz="1700" dirty="0">
              <a:latin typeface="+mj-lt"/>
            </a:endParaRPr>
          </a:p>
          <a:p>
            <a:pPr marL="285750" indent="-285750" algn="just">
              <a:lnSpc>
                <a:spcPct val="100000"/>
              </a:lnSpc>
              <a:spcBef>
                <a:spcPts val="0"/>
              </a:spcBef>
              <a:buFont typeface="Arial" panose="020B0604020202020204" pitchFamily="34" charset="0"/>
              <a:buChar char="•"/>
            </a:pPr>
            <a:r>
              <a:rPr lang="pt-BR" sz="1700" b="1" dirty="0">
                <a:solidFill>
                  <a:srgbClr val="000000"/>
                </a:solidFill>
                <a:latin typeface="+mj-lt"/>
              </a:rPr>
              <a:t>Princípios aplicáveis à contestação: </a:t>
            </a:r>
            <a:r>
              <a:rPr lang="pt-BR" sz="1700" dirty="0">
                <a:latin typeface="+mj-lt"/>
              </a:rPr>
              <a:t>concentração; eventualidade; ônus da impugnação especificada dos fatos; este último não se aplica à Fazenda Pública </a:t>
            </a:r>
            <a:r>
              <a:rPr lang="pt-BR" sz="1700" dirty="0">
                <a:latin typeface="+mj-lt"/>
                <a:sym typeface="Wingdings" panose="05000000000000000000" pitchFamily="2" charset="2"/>
              </a:rPr>
              <a:t></a:t>
            </a:r>
            <a:r>
              <a:rPr lang="pt-BR" sz="1700" dirty="0">
                <a:latin typeface="+mj-lt"/>
              </a:rPr>
              <a:t> Art. 341, CPC. “Incumbe também ao réu manifestar-se precisamente sobre as alegações de fato constantes da petição inicial, presumindo-se verdadeiras as não impugnadas, salvo se: I - não for admissível, a seu respeito, a confissão”; x indisponibilidade do interesse público;</a:t>
            </a:r>
          </a:p>
          <a:p>
            <a:pPr marL="285750" indent="-285750" algn="just">
              <a:lnSpc>
                <a:spcPct val="100000"/>
              </a:lnSpc>
              <a:spcBef>
                <a:spcPts val="0"/>
              </a:spcBef>
              <a:buFont typeface="Arial" panose="020B0604020202020204" pitchFamily="34" charset="0"/>
              <a:buChar char="•"/>
            </a:pPr>
            <a:endParaRPr lang="pt-BR" sz="1700" dirty="0">
              <a:latin typeface="+mj-lt"/>
            </a:endParaRPr>
          </a:p>
          <a:p>
            <a:pPr marL="285750" indent="-285750" algn="just">
              <a:lnSpc>
                <a:spcPct val="100000"/>
              </a:lnSpc>
              <a:spcBef>
                <a:spcPts val="0"/>
              </a:spcBef>
              <a:buFont typeface="Arial" panose="020B0604020202020204" pitchFamily="34" charset="0"/>
              <a:buChar char="•"/>
            </a:pPr>
            <a:r>
              <a:rPr lang="pt-BR" sz="1700" b="1" dirty="0">
                <a:latin typeface="+mj-lt"/>
              </a:rPr>
              <a:t>Revelia: </a:t>
            </a:r>
            <a:r>
              <a:rPr lang="pt-BR" sz="1700" dirty="0">
                <a:latin typeface="+mj-lt"/>
              </a:rPr>
              <a:t>ausência de contestação; posição de desvantagem no processo; </a:t>
            </a:r>
            <a:r>
              <a:rPr lang="pt-BR" sz="1700" b="1" dirty="0">
                <a:latin typeface="+mj-lt"/>
              </a:rPr>
              <a:t>efeitos: </a:t>
            </a:r>
            <a:r>
              <a:rPr lang="pt-BR" sz="1700" dirty="0">
                <a:latin typeface="+mj-lt"/>
              </a:rPr>
              <a:t>material (os fatos narrados pelo autor serão reputados verdadeiros) e </a:t>
            </a:r>
            <a:r>
              <a:rPr lang="pt-BR" sz="1700" b="1" dirty="0">
                <a:latin typeface="+mj-lt"/>
              </a:rPr>
              <a:t>processual</a:t>
            </a:r>
            <a:r>
              <a:rPr lang="pt-BR" sz="1700" dirty="0">
                <a:latin typeface="+mj-lt"/>
              </a:rPr>
              <a:t> (os prazos correrão contra o réu, independentemente de intimação) </a:t>
            </a:r>
            <a:r>
              <a:rPr lang="pt-BR" sz="1700" dirty="0">
                <a:latin typeface="+mj-lt"/>
                <a:sym typeface="Wingdings" panose="05000000000000000000" pitchFamily="2" charset="2"/>
              </a:rPr>
              <a:t> não se aplica o efeito material à Fazenda Pública (indisponibilidade do direito representado e presunção de legitimidade do ato administrativo); o processual se aplica normalmente, podendo a Fazenda intervir nos autos a qualquer tempo, recebendo o processo no estado em que se encontrar.</a:t>
            </a:r>
            <a:endParaRPr lang="pt-BR" sz="1700" b="1" dirty="0">
              <a:solidFill>
                <a:schemeClr val="accent5">
                  <a:lumMod val="75000"/>
                </a:schemeClr>
              </a:solidFill>
              <a:latin typeface="+mj-lt"/>
            </a:endParaRPr>
          </a:p>
          <a:p>
            <a:pPr algn="just">
              <a:lnSpc>
                <a:spcPct val="100000"/>
              </a:lnSpc>
              <a:spcBef>
                <a:spcPts val="0"/>
              </a:spcBef>
            </a:pPr>
            <a:endParaRPr lang="pt-BR" sz="1700" dirty="0">
              <a:latin typeface="+mj-lt"/>
            </a:endParaRPr>
          </a:p>
          <a:p>
            <a:pPr algn="just">
              <a:lnSpc>
                <a:spcPct val="100000"/>
              </a:lnSpc>
              <a:spcBef>
                <a:spcPts val="0"/>
              </a:spcBef>
            </a:pPr>
            <a:endParaRPr lang="pt-BR" sz="1700" dirty="0">
              <a:latin typeface="+mj-lt"/>
            </a:endParaRPr>
          </a:p>
          <a:p>
            <a:pPr algn="just">
              <a:lnSpc>
                <a:spcPct val="100000"/>
              </a:lnSpc>
              <a:spcBef>
                <a:spcPts val="0"/>
              </a:spcBef>
            </a:pPr>
            <a:endParaRPr lang="pt-BR" sz="1700" dirty="0">
              <a:latin typeface="+mj-lt"/>
            </a:endParaRPr>
          </a:p>
        </p:txBody>
      </p:sp>
      <p:pic>
        <p:nvPicPr>
          <p:cNvPr id="3" name="Imagem 2">
            <a:extLst>
              <a:ext uri="{FF2B5EF4-FFF2-40B4-BE49-F238E27FC236}">
                <a16:creationId xmlns:a16="http://schemas.microsoft.com/office/drawing/2014/main" id="{3D757E77-AC02-4333-9F80-80447DD17B1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66492" y="1688283"/>
            <a:ext cx="4123241" cy="1678419"/>
          </a:xfrm>
          <a:prstGeom prst="rect">
            <a:avLst/>
          </a:prstGeom>
        </p:spPr>
      </p:pic>
      <p:pic>
        <p:nvPicPr>
          <p:cNvPr id="4" name="Imagem 3">
            <a:extLst>
              <a:ext uri="{FF2B5EF4-FFF2-40B4-BE49-F238E27FC236}">
                <a16:creationId xmlns:a16="http://schemas.microsoft.com/office/drawing/2014/main" id="{B69EB8EB-FE19-4573-B56E-B566A487649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89733" y="1669097"/>
            <a:ext cx="1946223" cy="1716790"/>
          </a:xfrm>
          <a:prstGeom prst="rect">
            <a:avLst/>
          </a:prstGeom>
        </p:spPr>
      </p:pic>
    </p:spTree>
    <p:extLst>
      <p:ext uri="{BB962C8B-B14F-4D97-AF65-F5344CB8AC3E}">
        <p14:creationId xmlns:p14="http://schemas.microsoft.com/office/powerpoint/2010/main" val="1027142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360727" y="173767"/>
            <a:ext cx="11635529" cy="6755540"/>
          </a:xfrm>
        </p:spPr>
        <p:txBody>
          <a:bodyPr>
            <a:noAutofit/>
          </a:bodyPr>
          <a:lstStyle/>
          <a:p>
            <a:pPr algn="just">
              <a:lnSpc>
                <a:spcPct val="100000"/>
              </a:lnSpc>
              <a:spcBef>
                <a:spcPts val="0"/>
              </a:spcBef>
            </a:pPr>
            <a:r>
              <a:rPr lang="pt-BR" sz="1700" b="1" dirty="0">
                <a:latin typeface="+mj-lt"/>
              </a:rPr>
              <a:t>Fazenda Pública: </a:t>
            </a:r>
          </a:p>
          <a:p>
            <a:pPr algn="just">
              <a:lnSpc>
                <a:spcPct val="100000"/>
              </a:lnSpc>
              <a:spcBef>
                <a:spcPts val="0"/>
              </a:spcBef>
            </a:pPr>
            <a:endParaRPr lang="pt-BR" sz="1700" b="1" u="sng" dirty="0">
              <a:latin typeface="+mj-lt"/>
            </a:endParaRPr>
          </a:p>
          <a:p>
            <a:pPr marL="285750" indent="-285750" algn="just">
              <a:lnSpc>
                <a:spcPct val="100000"/>
              </a:lnSpc>
              <a:spcBef>
                <a:spcPts val="0"/>
              </a:spcBef>
              <a:buFont typeface="Arial" panose="020B0604020202020204" pitchFamily="34" charset="0"/>
              <a:buChar char="•"/>
            </a:pPr>
            <a:r>
              <a:rPr lang="pt-BR" sz="1700" dirty="0">
                <a:latin typeface="+mj-lt"/>
              </a:rPr>
              <a:t>Administração Pública em juízo (polos ativo e passivo); entes federados, suas autarquias e fundações públicas de direito público; litigante habitual (litigância repetitiva/de massa); capacidade postulatória: advocacia pública </a:t>
            </a:r>
            <a:r>
              <a:rPr lang="pt-BR" sz="1700" dirty="0">
                <a:latin typeface="+mj-lt"/>
                <a:sym typeface="Wingdings" panose="05000000000000000000" pitchFamily="2" charset="2"/>
              </a:rPr>
              <a:t> (</a:t>
            </a:r>
            <a:r>
              <a:rPr lang="pt-BR" sz="1700" dirty="0" err="1">
                <a:latin typeface="+mj-lt"/>
                <a:sym typeface="Wingdings" panose="05000000000000000000" pitchFamily="2" charset="2"/>
              </a:rPr>
              <a:t>re</a:t>
            </a:r>
            <a:r>
              <a:rPr lang="pt-BR" sz="1700" dirty="0">
                <a:latin typeface="+mj-lt"/>
                <a:sym typeface="Wingdings" panose="05000000000000000000" pitchFamily="2" charset="2"/>
              </a:rPr>
              <a:t>)</a:t>
            </a:r>
            <a:r>
              <a:rPr lang="pt-BR" sz="1700" dirty="0" err="1">
                <a:latin typeface="+mj-lt"/>
                <a:sym typeface="Wingdings" panose="05000000000000000000" pitchFamily="2" charset="2"/>
              </a:rPr>
              <a:t>presentação</a:t>
            </a:r>
            <a:r>
              <a:rPr lang="pt-BR" sz="1700" dirty="0">
                <a:latin typeface="+mj-lt"/>
                <a:sym typeface="Wingdings" panose="05000000000000000000" pitchFamily="2" charset="2"/>
              </a:rPr>
              <a:t> em juízo; mandato </a:t>
            </a:r>
            <a:r>
              <a:rPr lang="pt-BR" sz="1700" i="1" dirty="0" err="1">
                <a:latin typeface="+mj-lt"/>
                <a:sym typeface="Wingdings" panose="05000000000000000000" pitchFamily="2" charset="2"/>
              </a:rPr>
              <a:t>ex</a:t>
            </a:r>
            <a:r>
              <a:rPr lang="pt-BR" sz="1700" i="1" dirty="0">
                <a:latin typeface="+mj-lt"/>
                <a:sym typeface="Wingdings" panose="05000000000000000000" pitchFamily="2" charset="2"/>
              </a:rPr>
              <a:t> lege</a:t>
            </a:r>
            <a:r>
              <a:rPr lang="pt-BR" sz="1700" dirty="0">
                <a:latin typeface="+mj-lt"/>
              </a:rPr>
              <a:t>; </a:t>
            </a:r>
          </a:p>
          <a:p>
            <a:pPr marL="285750" indent="-285750" algn="just">
              <a:lnSpc>
                <a:spcPct val="100000"/>
              </a:lnSpc>
              <a:spcBef>
                <a:spcPts val="0"/>
              </a:spcBef>
              <a:buFont typeface="Arial" panose="020B0604020202020204" pitchFamily="34" charset="0"/>
              <a:buChar char="•"/>
            </a:pPr>
            <a:endParaRPr lang="pt-BR" sz="1700" dirty="0">
              <a:latin typeface="+mj-lt"/>
            </a:endParaRPr>
          </a:p>
          <a:p>
            <a:pPr marL="285750" indent="-285750" algn="just">
              <a:lnSpc>
                <a:spcPct val="100000"/>
              </a:lnSpc>
              <a:spcBef>
                <a:spcPts val="0"/>
              </a:spcBef>
              <a:buFont typeface="Arial" panose="020B0604020202020204" pitchFamily="34" charset="0"/>
              <a:buChar char="•"/>
            </a:pPr>
            <a:r>
              <a:rPr lang="pt-BR" sz="1700" dirty="0">
                <a:latin typeface="+mj-lt"/>
              </a:rPr>
              <a:t>Art. 131, CF. “A Advocacia-Geral da União é a instituição que, diretamente ou através de órgão vinculado, representa a União, judicial e extrajudicialmente, cabendo-lhe, nos termos da lei complementar que dispuser sobre sua organização e funcionamento, as atividades de </a:t>
            </a:r>
            <a:r>
              <a:rPr lang="pt-BR" sz="1700" b="1" dirty="0">
                <a:latin typeface="+mj-lt"/>
              </a:rPr>
              <a:t>consultoria e assessoramento jurídico</a:t>
            </a:r>
            <a:r>
              <a:rPr lang="pt-BR" sz="1700" dirty="0">
                <a:latin typeface="+mj-lt"/>
              </a:rPr>
              <a:t> do Poder Executivo”;</a:t>
            </a:r>
          </a:p>
          <a:p>
            <a:pPr marL="285750" indent="-285750" algn="just">
              <a:lnSpc>
                <a:spcPct val="100000"/>
              </a:lnSpc>
              <a:spcBef>
                <a:spcPts val="0"/>
              </a:spcBef>
              <a:buFont typeface="Arial" panose="020B0604020202020204" pitchFamily="34" charset="0"/>
              <a:buChar char="•"/>
            </a:pPr>
            <a:endParaRPr lang="pt-BR" sz="1700" dirty="0">
              <a:latin typeface="+mj-lt"/>
            </a:endParaRPr>
          </a:p>
          <a:p>
            <a:pPr marL="285750" indent="-285750" algn="just">
              <a:lnSpc>
                <a:spcPct val="100000"/>
              </a:lnSpc>
              <a:spcBef>
                <a:spcPts val="0"/>
              </a:spcBef>
              <a:buFont typeface="Arial" panose="020B0604020202020204" pitchFamily="34" charset="0"/>
              <a:buChar char="•"/>
            </a:pPr>
            <a:r>
              <a:rPr lang="pt-BR" sz="1700" dirty="0">
                <a:latin typeface="+mj-lt"/>
              </a:rPr>
              <a:t>Art. 132, CF. “Os Procuradores dos Estados e do Distrito Federal, organizados em carreira, na qual o ingresso dependerá de concurso público de provas e títulos, com a participação da Ordem dos Advogados do Brasil em todas as suas fases, exercerão a </a:t>
            </a:r>
            <a:r>
              <a:rPr lang="pt-BR" sz="1700" b="1" dirty="0">
                <a:latin typeface="+mj-lt"/>
              </a:rPr>
              <a:t>representação judicial e a consultoria jurídica</a:t>
            </a:r>
            <a:r>
              <a:rPr lang="pt-BR" sz="1700" dirty="0">
                <a:latin typeface="+mj-lt"/>
              </a:rPr>
              <a:t> das respectivas unidades federadas”; </a:t>
            </a:r>
          </a:p>
          <a:p>
            <a:pPr marL="285750" indent="-285750" algn="just">
              <a:lnSpc>
                <a:spcPct val="100000"/>
              </a:lnSpc>
              <a:spcBef>
                <a:spcPts val="0"/>
              </a:spcBef>
              <a:buFont typeface="Arial" panose="020B0604020202020204" pitchFamily="34" charset="0"/>
              <a:buChar char="•"/>
            </a:pPr>
            <a:endParaRPr lang="pt-BR" sz="1700" dirty="0">
              <a:latin typeface="+mj-lt"/>
            </a:endParaRPr>
          </a:p>
          <a:p>
            <a:pPr marL="285750" indent="-285750" algn="just">
              <a:lnSpc>
                <a:spcPct val="100000"/>
              </a:lnSpc>
              <a:spcBef>
                <a:spcPts val="0"/>
              </a:spcBef>
              <a:buFont typeface="Arial" panose="020B0604020202020204" pitchFamily="34" charset="0"/>
              <a:buChar char="•"/>
            </a:pPr>
            <a:r>
              <a:rPr lang="pt-BR" sz="1700" dirty="0">
                <a:latin typeface="+mj-lt"/>
              </a:rPr>
              <a:t>Municípios: Prefeito ou Procurador (lei local deve criar o cargo);</a:t>
            </a:r>
          </a:p>
          <a:p>
            <a:pPr marL="285750" indent="-285750" algn="just">
              <a:lnSpc>
                <a:spcPct val="100000"/>
              </a:lnSpc>
              <a:spcBef>
                <a:spcPts val="0"/>
              </a:spcBef>
              <a:buFont typeface="Arial" panose="020B0604020202020204" pitchFamily="34" charset="0"/>
              <a:buChar char="•"/>
            </a:pPr>
            <a:endParaRPr lang="pt-BR" sz="1700" dirty="0">
              <a:latin typeface="+mj-lt"/>
            </a:endParaRPr>
          </a:p>
          <a:p>
            <a:pPr marL="285750" indent="-285750" algn="just">
              <a:lnSpc>
                <a:spcPct val="100000"/>
              </a:lnSpc>
              <a:spcBef>
                <a:spcPts val="0"/>
              </a:spcBef>
              <a:buFont typeface="Arial" panose="020B0604020202020204" pitchFamily="34" charset="0"/>
              <a:buChar char="•"/>
            </a:pPr>
            <a:r>
              <a:rPr lang="pt-BR" sz="1700" dirty="0">
                <a:latin typeface="+mj-lt"/>
              </a:rPr>
              <a:t>Art. 182. “Incumbe à Advocacia Pública, na forma da lei, defender e promover os interesses públicos da União, dos Estados, do Distrito Federal e dos Municípios, por meio da representação judicial, em todos os âmbitos federativos, das pessoas jurídicas de direito público que integram a administração direta e indireta”;</a:t>
            </a:r>
          </a:p>
          <a:p>
            <a:pPr marL="285750" indent="-285750" algn="just">
              <a:lnSpc>
                <a:spcPct val="100000"/>
              </a:lnSpc>
              <a:spcBef>
                <a:spcPts val="0"/>
              </a:spcBef>
              <a:buFont typeface="Arial" panose="020B0604020202020204" pitchFamily="34" charset="0"/>
              <a:buChar char="•"/>
            </a:pPr>
            <a:endParaRPr lang="pt-BR" sz="1700" dirty="0">
              <a:latin typeface="+mj-lt"/>
            </a:endParaRPr>
          </a:p>
          <a:p>
            <a:pPr marL="285750" indent="-285750" algn="just">
              <a:lnSpc>
                <a:spcPct val="100000"/>
              </a:lnSpc>
              <a:spcBef>
                <a:spcPts val="0"/>
              </a:spcBef>
              <a:buFont typeface="Arial" panose="020B0604020202020204" pitchFamily="34" charset="0"/>
              <a:buChar char="•"/>
            </a:pPr>
            <a:r>
              <a:rPr lang="pt-BR" sz="1700" dirty="0">
                <a:latin typeface="+mj-lt"/>
              </a:rPr>
              <a:t>Art. 75. “Serão representados em juízo, ativa e passivamente: I - a União, pela Advocacia-Geral da União, diretamente ou mediante órgão vinculado; II - o Estado e o Distrito Federal, por seus procuradores; III - o Município, por seu prefeito ou procurador; IV - a autarquia e a fundação de direito público, por quem a lei do ente federado designar”; [...] § 4º “Os Estados e o Distrito Federal poderão ajustar compromisso recíproco para prática de ato processual por seus procuradores em favor de outro ente federado, mediante convênio firmado pelas respectivas procuradorias”.</a:t>
            </a:r>
          </a:p>
          <a:p>
            <a:pPr marL="285750" indent="-285750" algn="just">
              <a:lnSpc>
                <a:spcPct val="100000"/>
              </a:lnSpc>
              <a:spcBef>
                <a:spcPts val="0"/>
              </a:spcBef>
              <a:buFont typeface="Arial" panose="020B0604020202020204" pitchFamily="34" charset="0"/>
              <a:buChar char="•"/>
            </a:pPr>
            <a:endParaRPr lang="pt-BR" sz="1700" dirty="0">
              <a:latin typeface="+mj-lt"/>
            </a:endParaRPr>
          </a:p>
        </p:txBody>
      </p:sp>
    </p:spTree>
    <p:extLst>
      <p:ext uri="{BB962C8B-B14F-4D97-AF65-F5344CB8AC3E}">
        <p14:creationId xmlns:p14="http://schemas.microsoft.com/office/powerpoint/2010/main" val="20567329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542869" y="236283"/>
            <a:ext cx="11055927" cy="6416187"/>
          </a:xfrm>
        </p:spPr>
        <p:txBody>
          <a:bodyPr>
            <a:noAutofit/>
          </a:bodyPr>
          <a:lstStyle/>
          <a:p>
            <a:pPr algn="just">
              <a:lnSpc>
                <a:spcPct val="100000"/>
              </a:lnSpc>
              <a:spcBef>
                <a:spcPts val="0"/>
              </a:spcBef>
            </a:pPr>
            <a:r>
              <a:rPr lang="pt-BR" sz="1700" b="1" dirty="0">
                <a:latin typeface="+mj-lt"/>
              </a:rPr>
              <a:t>Prescrição em favor da Fazenda Pública:</a:t>
            </a:r>
          </a:p>
          <a:p>
            <a:pPr algn="just">
              <a:lnSpc>
                <a:spcPct val="100000"/>
              </a:lnSpc>
              <a:spcBef>
                <a:spcPts val="0"/>
              </a:spcBef>
            </a:pPr>
            <a:endParaRPr lang="pt-BR" sz="1700" b="1" dirty="0">
              <a:latin typeface="+mj-lt"/>
            </a:endParaRPr>
          </a:p>
          <a:p>
            <a:pPr marL="285750" indent="-285750" algn="just">
              <a:lnSpc>
                <a:spcPct val="100000"/>
              </a:lnSpc>
              <a:spcBef>
                <a:spcPts val="0"/>
              </a:spcBef>
              <a:buFont typeface="Arial" panose="020B0604020202020204" pitchFamily="34" charset="0"/>
              <a:buChar char="•"/>
            </a:pPr>
            <a:r>
              <a:rPr lang="pt-BR" sz="1700" dirty="0">
                <a:latin typeface="+mj-lt"/>
              </a:rPr>
              <a:t>Art. 1º, Decreto 20.910/32: “As dívidas passivas da União, dos Estados e dos Municípios, bem assim todo e qualquer direito ou ação contra a Fazenda federal, estadual ou municipal, seja qual for a natureza, prescrevem em 5 (cinco) anos, contados da data do ato ou fato do que se originarem”.</a:t>
            </a:r>
          </a:p>
          <a:p>
            <a:pPr algn="just">
              <a:lnSpc>
                <a:spcPct val="100000"/>
              </a:lnSpc>
              <a:spcBef>
                <a:spcPts val="0"/>
              </a:spcBef>
            </a:pPr>
            <a:endParaRPr lang="pt-BR" sz="1700" dirty="0">
              <a:latin typeface="+mj-lt"/>
            </a:endParaRPr>
          </a:p>
          <a:p>
            <a:pPr marL="285750" indent="-285750" algn="just">
              <a:lnSpc>
                <a:spcPct val="100000"/>
              </a:lnSpc>
              <a:spcBef>
                <a:spcPts val="0"/>
              </a:spcBef>
              <a:buFont typeface="Arial" panose="020B0604020202020204" pitchFamily="34" charset="0"/>
              <a:buChar char="•"/>
            </a:pPr>
            <a:r>
              <a:rPr lang="pt-BR" sz="1700" dirty="0">
                <a:latin typeface="+mj-lt"/>
              </a:rPr>
              <a:t>A prescrição/decadência (sem distinção técnica antes do CC/02) quinquenal incide sobre qualquer tipo de pretensão formulada em face da Fazenda Pública, inclusive indenizatória por responsabilidade civil (STJ), salvo se fundada em tortura/prisão/perseguição praticada por agentes estatais durante o regime militar (STJ: pretensão imprescritível);</a:t>
            </a:r>
          </a:p>
          <a:p>
            <a:pPr algn="just">
              <a:lnSpc>
                <a:spcPct val="100000"/>
              </a:lnSpc>
              <a:spcBef>
                <a:spcPts val="0"/>
              </a:spcBef>
            </a:pPr>
            <a:endParaRPr lang="pt-BR" sz="1700" dirty="0">
              <a:latin typeface="+mj-lt"/>
            </a:endParaRPr>
          </a:p>
          <a:p>
            <a:pPr marL="285750" indent="-285750" algn="just">
              <a:lnSpc>
                <a:spcPct val="100000"/>
              </a:lnSpc>
              <a:spcBef>
                <a:spcPts val="0"/>
              </a:spcBef>
              <a:buFont typeface="Arial" panose="020B0604020202020204" pitchFamily="34" charset="0"/>
              <a:buChar char="•"/>
            </a:pPr>
            <a:r>
              <a:rPr lang="pt-BR" sz="1700" dirty="0">
                <a:latin typeface="+mj-lt"/>
              </a:rPr>
              <a:t>Art. 3º. “Quando o pagamento se dividir por dias, meses ou anos, a prescrição atingirá progressivamente as prestações à medida que completarem os prazos estabelecidos pelo presente decreto.” </a:t>
            </a:r>
            <a:r>
              <a:rPr lang="pt-BR" sz="1700" dirty="0">
                <a:latin typeface="+mj-lt"/>
                <a:sym typeface="Wingdings" panose="05000000000000000000" pitchFamily="2" charset="2"/>
              </a:rPr>
              <a:t> prescrição de trato sucessivo x prescrição de fundo de direito; Súmula 85, STJ – “</a:t>
            </a:r>
            <a:r>
              <a:rPr lang="pt-BR" sz="1700" dirty="0">
                <a:latin typeface="+mj-lt"/>
              </a:rPr>
              <a:t>Nas relações de trato sucessivo em que a Fazenda Pública figure como devedora, quando não tiver sido negado o próprio direito reclamado, a prescrição atinge apenas as prestações vencidas antes do </a:t>
            </a:r>
            <a:r>
              <a:rPr lang="pt-BR" sz="1700" b="1" u="sng" dirty="0">
                <a:latin typeface="+mj-lt"/>
              </a:rPr>
              <a:t>quinquênio anterior à propositura da ação</a:t>
            </a:r>
            <a:r>
              <a:rPr lang="pt-BR" sz="1700" dirty="0">
                <a:latin typeface="+mj-lt"/>
              </a:rPr>
              <a:t>.”</a:t>
            </a:r>
            <a:r>
              <a:rPr lang="pt-BR" sz="1700" dirty="0">
                <a:latin typeface="+mj-lt"/>
                <a:sym typeface="Wingdings" panose="05000000000000000000" pitchFamily="2" charset="2"/>
              </a:rPr>
              <a:t> </a:t>
            </a:r>
          </a:p>
        </p:txBody>
      </p:sp>
    </p:spTree>
    <p:extLst>
      <p:ext uri="{BB962C8B-B14F-4D97-AF65-F5344CB8AC3E}">
        <p14:creationId xmlns:p14="http://schemas.microsoft.com/office/powerpoint/2010/main" val="29705098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201336" y="105005"/>
            <a:ext cx="11769753" cy="6648133"/>
          </a:xfrm>
        </p:spPr>
        <p:txBody>
          <a:bodyPr>
            <a:noAutofit/>
          </a:bodyPr>
          <a:lstStyle/>
          <a:p>
            <a:pPr algn="just">
              <a:lnSpc>
                <a:spcPct val="100000"/>
              </a:lnSpc>
            </a:pPr>
            <a:r>
              <a:rPr lang="pt-BR" sz="1600" b="1" dirty="0">
                <a:latin typeface="+mj-lt"/>
              </a:rPr>
              <a:t>Despesas processuais</a:t>
            </a:r>
          </a:p>
          <a:p>
            <a:pPr marL="285750" indent="-285750" algn="just">
              <a:lnSpc>
                <a:spcPct val="100000"/>
              </a:lnSpc>
              <a:buFont typeface="Arial" panose="020B0604020202020204" pitchFamily="34" charset="0"/>
              <a:buChar char="•"/>
            </a:pPr>
            <a:r>
              <a:rPr lang="pt-BR" sz="1600" dirty="0">
                <a:latin typeface="+mj-lt"/>
              </a:rPr>
              <a:t>Custas (taxas judiciais: remuneram a prestação da atividade jurisdicional), emolumentos (remuneram serviços de cartórios não oficializados) e despesas em sentido estrito (terceiros: transporte de OJ, honorários periciais) </a:t>
            </a:r>
            <a:r>
              <a:rPr lang="pt-BR" sz="1600" dirty="0">
                <a:latin typeface="+mj-lt"/>
                <a:sym typeface="Wingdings" panose="05000000000000000000" pitchFamily="2" charset="2"/>
              </a:rPr>
              <a:t></a:t>
            </a:r>
            <a:r>
              <a:rPr lang="pt-BR" sz="1600" dirty="0">
                <a:latin typeface="+mj-lt"/>
              </a:rPr>
              <a:t> art. 91, CPC: “As despesas dos </a:t>
            </a:r>
            <a:r>
              <a:rPr lang="pt-BR" sz="1600" b="1" dirty="0">
                <a:latin typeface="+mj-lt"/>
              </a:rPr>
              <a:t>atos processuais </a:t>
            </a:r>
            <a:r>
              <a:rPr lang="pt-BR" sz="1600" dirty="0">
                <a:latin typeface="+mj-lt"/>
              </a:rPr>
              <a:t>praticados a requerimento da Fazenda Pública, do Ministério Público ou da Defensoria Pública serão pagas </a:t>
            </a:r>
            <a:r>
              <a:rPr lang="pt-BR" sz="1600" b="1" dirty="0">
                <a:latin typeface="+mj-lt"/>
              </a:rPr>
              <a:t>ao final pelo vencido.</a:t>
            </a:r>
            <a:r>
              <a:rPr lang="pt-BR" sz="1600" dirty="0">
                <a:latin typeface="+mj-lt"/>
              </a:rPr>
              <a:t> § 1º As </a:t>
            </a:r>
            <a:r>
              <a:rPr lang="pt-BR" sz="1600" b="1" dirty="0">
                <a:latin typeface="+mj-lt"/>
              </a:rPr>
              <a:t>perícias </a:t>
            </a:r>
            <a:r>
              <a:rPr lang="pt-BR" sz="1600" dirty="0">
                <a:latin typeface="+mj-lt"/>
              </a:rPr>
              <a:t>requeridas pela Fazenda Pública, pelo Ministério Público ou pela Defensoria Pública poderão ser realizadas por entidade pública ou, havendo previsão orçamentária, ter os valores adiantados por aquele que requerer a prova. § 2º Não havendo previsão orçamentária no exercício financeiro para adiantamento dos honorários periciais, eles serão pagos no exercício seguinte ou ao final, pelo vencido, caso o processo se encerre antes do adiantamento a ser feito pelo ente público”;</a:t>
            </a:r>
          </a:p>
          <a:p>
            <a:pPr marL="285750" indent="-285750" algn="just">
              <a:lnSpc>
                <a:spcPct val="100000"/>
              </a:lnSpc>
              <a:buFont typeface="Arial" panose="020B0604020202020204" pitchFamily="34" charset="0"/>
              <a:buChar char="•"/>
            </a:pPr>
            <a:r>
              <a:rPr lang="pt-BR" sz="1600" b="1" dirty="0">
                <a:latin typeface="+mj-lt"/>
              </a:rPr>
              <a:t>Custas e os emolumentos (natureza tributária); </a:t>
            </a:r>
            <a:r>
              <a:rPr lang="pt-BR" sz="1600" dirty="0">
                <a:latin typeface="+mj-lt"/>
              </a:rPr>
              <a:t>art. 24-A da Lei 9.028/95 (AGU): “A União, suas autarquias e fundações, são isentas de custas e emolumentos e demais taxas judiciárias, bem como de depósito prévio e multa em ação rescisória, em quaisquer foros e instâncias”; art. 4º, inc. I, da Lei 9.289/96 (justiça federal): “São isentos de pagamento de custas: I – a União, os Estados, os Municípios, os Territórios Federais, o Distrito Federal e as respectivas autarquias e fundações”.</a:t>
            </a:r>
          </a:p>
          <a:p>
            <a:pPr marL="285750" indent="-285750" algn="just">
              <a:lnSpc>
                <a:spcPct val="100000"/>
              </a:lnSpc>
              <a:buFont typeface="Arial" panose="020B0604020202020204" pitchFamily="34" charset="0"/>
              <a:buChar char="•"/>
            </a:pPr>
            <a:endParaRPr lang="pt-BR" sz="1600" dirty="0">
              <a:latin typeface="+mj-lt"/>
            </a:endParaRPr>
          </a:p>
          <a:p>
            <a:pPr algn="just">
              <a:lnSpc>
                <a:spcPct val="100000"/>
              </a:lnSpc>
            </a:pPr>
            <a:r>
              <a:rPr lang="pt-BR" sz="1600" b="1" dirty="0">
                <a:latin typeface="+mj-lt"/>
              </a:rPr>
              <a:t>Honorários advocatícios:</a:t>
            </a:r>
          </a:p>
          <a:p>
            <a:pPr algn="just">
              <a:lnSpc>
                <a:spcPct val="100000"/>
              </a:lnSpc>
              <a:spcBef>
                <a:spcPts val="0"/>
              </a:spcBef>
            </a:pPr>
            <a:endParaRPr lang="pt-BR" sz="1600" b="1" dirty="0">
              <a:latin typeface="+mj-lt"/>
            </a:endParaRPr>
          </a:p>
          <a:p>
            <a:pPr marL="285750" indent="-285750" algn="just">
              <a:lnSpc>
                <a:spcPct val="100000"/>
              </a:lnSpc>
              <a:spcBef>
                <a:spcPts val="0"/>
              </a:spcBef>
              <a:buFont typeface="Arial" panose="020B0604020202020204" pitchFamily="34" charset="0"/>
              <a:buChar char="•"/>
            </a:pPr>
            <a:r>
              <a:rPr lang="pt-BR" sz="1600" b="1" dirty="0">
                <a:latin typeface="+mj-lt"/>
              </a:rPr>
              <a:t>Fazenda Pública </a:t>
            </a:r>
            <a:r>
              <a:rPr lang="pt-BR" sz="1600" dirty="0">
                <a:latin typeface="+mj-lt"/>
              </a:rPr>
              <a:t>como parte, art. 85, § 3º, CPC: “Nas causas em que a Fazenda Pública for parte, a fixação dos honorários observará os critérios estabelecidos nos </a:t>
            </a:r>
            <a:r>
              <a:rPr lang="pt-BR" sz="1600" b="1" dirty="0">
                <a:latin typeface="+mj-lt"/>
              </a:rPr>
              <a:t>incisos I a IV do § 2</a:t>
            </a:r>
            <a:r>
              <a:rPr lang="pt-BR" sz="1600" b="1" u="sng" baseline="30000" dirty="0">
                <a:latin typeface="+mj-lt"/>
              </a:rPr>
              <a:t>o</a:t>
            </a:r>
            <a:r>
              <a:rPr lang="pt-BR" sz="1600" dirty="0">
                <a:latin typeface="+mj-lt"/>
              </a:rPr>
              <a:t> e os seguintes percentuais: I - </a:t>
            </a:r>
            <a:r>
              <a:rPr lang="pt-BR" sz="1600" b="1" dirty="0">
                <a:latin typeface="+mj-lt"/>
              </a:rPr>
              <a:t>mínimo de dez e máximo de vinte por cento </a:t>
            </a:r>
            <a:r>
              <a:rPr lang="pt-BR" sz="1600" dirty="0">
                <a:latin typeface="+mj-lt"/>
              </a:rPr>
              <a:t>sobre o valor da condenação ou do proveito econômico obtido até 200 (duzentos) salários-mínimos; II - </a:t>
            </a:r>
            <a:r>
              <a:rPr lang="pt-BR" sz="1600" b="1" dirty="0">
                <a:latin typeface="+mj-lt"/>
              </a:rPr>
              <a:t>mínimo de oito e máximo de dez por cento</a:t>
            </a:r>
            <a:r>
              <a:rPr lang="pt-BR" sz="1600" dirty="0">
                <a:latin typeface="+mj-lt"/>
              </a:rPr>
              <a:t> sobre o valor da condenação ou do proveito econômico obtido acima de 200 (duzentos) salários-mínimos até 2.000 (dois mil) salários-mínimos; III - </a:t>
            </a:r>
            <a:r>
              <a:rPr lang="pt-BR" sz="1600" b="1" dirty="0">
                <a:latin typeface="+mj-lt"/>
              </a:rPr>
              <a:t>mínimo de cinco e máximo de oito por cento </a:t>
            </a:r>
            <a:r>
              <a:rPr lang="pt-BR" sz="1600" dirty="0">
                <a:latin typeface="+mj-lt"/>
              </a:rPr>
              <a:t>sobre o valor da condenação ou do proveito econômico obtido acima de 2.000 (dois mil) salários-mínimos até 20.000 (vinte mil) salários-mínimos; IV - </a:t>
            </a:r>
            <a:r>
              <a:rPr lang="pt-BR" sz="1600" b="1" dirty="0">
                <a:latin typeface="+mj-lt"/>
              </a:rPr>
              <a:t>mínimo de três e máximo de cinco por cento </a:t>
            </a:r>
            <a:r>
              <a:rPr lang="pt-BR" sz="1600" dirty="0">
                <a:latin typeface="+mj-lt"/>
              </a:rPr>
              <a:t>sobre o valor da condenação ou do proveito econômico obtido acima de 20.000 (vinte mil) salários-mínimos até 100.000 (cem mil) salários-mínimos; V - </a:t>
            </a:r>
            <a:r>
              <a:rPr lang="pt-BR" sz="1600" b="1" dirty="0">
                <a:latin typeface="+mj-lt"/>
              </a:rPr>
              <a:t>mínimo de um e máximo de três por cento </a:t>
            </a:r>
            <a:r>
              <a:rPr lang="pt-BR" sz="1600" dirty="0">
                <a:latin typeface="+mj-lt"/>
              </a:rPr>
              <a:t>sobre o valor da condenação ou do proveito econômico obtido acima de 100.000 (cem mil) salários-mínimos”;</a:t>
            </a:r>
          </a:p>
          <a:p>
            <a:pPr marL="285750" indent="-285750" algn="just">
              <a:lnSpc>
                <a:spcPct val="100000"/>
              </a:lnSpc>
              <a:buFont typeface="Arial" panose="020B0604020202020204" pitchFamily="34" charset="0"/>
              <a:buChar char="•"/>
            </a:pPr>
            <a:endParaRPr lang="pt-BR" sz="1600" dirty="0">
              <a:latin typeface="+mj-lt"/>
            </a:endParaRPr>
          </a:p>
          <a:p>
            <a:pPr algn="just">
              <a:lnSpc>
                <a:spcPct val="100000"/>
              </a:lnSpc>
            </a:pPr>
            <a:endParaRPr lang="pt-BR" sz="1600" dirty="0">
              <a:latin typeface="+mj-lt"/>
            </a:endParaRPr>
          </a:p>
          <a:p>
            <a:pPr algn="just">
              <a:lnSpc>
                <a:spcPct val="100000"/>
              </a:lnSpc>
            </a:pPr>
            <a:endParaRPr lang="pt-BR" sz="1600" dirty="0">
              <a:latin typeface="+mj-lt"/>
            </a:endParaRPr>
          </a:p>
          <a:p>
            <a:pPr algn="just">
              <a:lnSpc>
                <a:spcPct val="100000"/>
              </a:lnSpc>
            </a:pPr>
            <a:endParaRPr lang="pt-BR" sz="1600" dirty="0">
              <a:latin typeface="+mj-lt"/>
            </a:endParaRPr>
          </a:p>
          <a:p>
            <a:pPr algn="just">
              <a:lnSpc>
                <a:spcPct val="100000"/>
              </a:lnSpc>
              <a:spcBef>
                <a:spcPts val="0"/>
              </a:spcBef>
            </a:pPr>
            <a:endParaRPr lang="pt-BR" sz="1600" dirty="0">
              <a:latin typeface="+mj-lt"/>
            </a:endParaRPr>
          </a:p>
          <a:p>
            <a:pPr algn="just">
              <a:lnSpc>
                <a:spcPct val="100000"/>
              </a:lnSpc>
              <a:spcBef>
                <a:spcPts val="0"/>
              </a:spcBef>
            </a:pPr>
            <a:endParaRPr lang="pt-BR" sz="1600" b="1" dirty="0">
              <a:solidFill>
                <a:schemeClr val="accent5">
                  <a:lumMod val="75000"/>
                </a:schemeClr>
              </a:solidFill>
              <a:latin typeface="+mj-lt"/>
            </a:endParaRPr>
          </a:p>
        </p:txBody>
      </p:sp>
    </p:spTree>
    <p:extLst>
      <p:ext uri="{BB962C8B-B14F-4D97-AF65-F5344CB8AC3E}">
        <p14:creationId xmlns:p14="http://schemas.microsoft.com/office/powerpoint/2010/main" val="2881124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a:spLocks noGrp="1"/>
          </p:cNvSpPr>
          <p:nvPr>
            <p:ph type="subTitle" idx="1"/>
          </p:nvPr>
        </p:nvSpPr>
        <p:spPr>
          <a:xfrm>
            <a:off x="218114" y="139559"/>
            <a:ext cx="11769754" cy="6319963"/>
          </a:xfrm>
        </p:spPr>
        <p:txBody>
          <a:bodyPr>
            <a:noAutofit/>
          </a:bodyPr>
          <a:lstStyle/>
          <a:p>
            <a:pPr marL="285750" indent="-285750" algn="just">
              <a:lnSpc>
                <a:spcPct val="100000"/>
              </a:lnSpc>
              <a:spcBef>
                <a:spcPts val="0"/>
              </a:spcBef>
              <a:buFont typeface="Arial" panose="020B0604020202020204" pitchFamily="34" charset="0"/>
              <a:buChar char="•"/>
            </a:pPr>
            <a:r>
              <a:rPr lang="pt-BR" sz="1600" b="1" dirty="0">
                <a:latin typeface="+mj-lt"/>
              </a:rPr>
              <a:t>Faixas escalonadas: </a:t>
            </a:r>
            <a:r>
              <a:rPr lang="pt-BR" sz="1600" dirty="0">
                <a:latin typeface="+mj-lt"/>
              </a:rPr>
              <a:t>5º “Quando, conforme o caso, a condenação contra a Fazenda Pública ou o benefício econômico obtido pelo vencedor ou o valor da causa for superior ao valor previsto no inciso I do § 3º, a fixação do percentual de honorários deve observar a faixa inicial e, naquilo que a exceder, a faixa subsequente, e assim sucessivamente”.</a:t>
            </a:r>
          </a:p>
          <a:p>
            <a:pPr marL="285750" indent="-285750" algn="just">
              <a:lnSpc>
                <a:spcPct val="100000"/>
              </a:lnSpc>
              <a:spcBef>
                <a:spcPts val="0"/>
              </a:spcBef>
              <a:buFont typeface="Arial" panose="020B0604020202020204" pitchFamily="34" charset="0"/>
              <a:buChar char="•"/>
            </a:pPr>
            <a:endParaRPr lang="pt-BR" sz="1600" dirty="0">
              <a:latin typeface="+mj-lt"/>
            </a:endParaRPr>
          </a:p>
          <a:p>
            <a:pPr marL="285750" indent="-285750" algn="just">
              <a:lnSpc>
                <a:spcPct val="100000"/>
              </a:lnSpc>
              <a:buFont typeface="Arial" panose="020B0604020202020204" pitchFamily="34" charset="0"/>
              <a:buChar char="•"/>
            </a:pPr>
            <a:r>
              <a:rPr lang="pt-BR" sz="1600" dirty="0">
                <a:latin typeface="+mj-lt"/>
              </a:rPr>
              <a:t>Art. 85, § 8º “Nas causas em que for inestimável ou irrisório o proveito econômico ou, ainda, quando o valor da causa for muito baixo, o juiz fixará o valor dos honorários por </a:t>
            </a:r>
            <a:r>
              <a:rPr lang="pt-BR" sz="1600" b="1" dirty="0">
                <a:latin typeface="+mj-lt"/>
              </a:rPr>
              <a:t>apreciação equitativa</a:t>
            </a:r>
            <a:r>
              <a:rPr lang="pt-BR" sz="1600" dirty="0">
                <a:latin typeface="+mj-lt"/>
              </a:rPr>
              <a:t>, observando o disposto nos incisos do § 2º” x Art. 20, § 4º, CPC/73: “§ 4 </a:t>
            </a:r>
            <a:r>
              <a:rPr lang="pt-BR" sz="1600" baseline="30000" dirty="0">
                <a:latin typeface="+mj-lt"/>
              </a:rPr>
              <a:t>o </a:t>
            </a:r>
            <a:r>
              <a:rPr lang="pt-BR" sz="1600" dirty="0">
                <a:latin typeface="+mj-lt"/>
              </a:rPr>
              <a:t>Nas causas de pequeno valor, nas de valor inestimável, naquelas em que não houver condenação </a:t>
            </a:r>
            <a:r>
              <a:rPr lang="pt-BR" sz="1600" b="1" dirty="0">
                <a:latin typeface="+mj-lt"/>
              </a:rPr>
              <a:t>ou for vencida a Fazenda Pública</a:t>
            </a:r>
            <a:r>
              <a:rPr lang="pt-BR" sz="1600" dirty="0">
                <a:latin typeface="+mj-lt"/>
              </a:rPr>
              <a:t>, e nas execuções, embargadas ou não, os honorários serão fixados consoante apreciação equitativa do juiz [...]”; </a:t>
            </a:r>
            <a:r>
              <a:rPr lang="pt-BR" sz="1600" dirty="0">
                <a:latin typeface="+mj-lt"/>
                <a:sym typeface="Wingdings" panose="05000000000000000000" pitchFamily="2" charset="2"/>
              </a:rPr>
              <a:t> </a:t>
            </a:r>
            <a:r>
              <a:rPr lang="pt-BR" sz="1600" dirty="0" err="1">
                <a:latin typeface="+mj-lt"/>
              </a:rPr>
              <a:t>REsp</a:t>
            </a:r>
            <a:r>
              <a:rPr lang="pt-BR" sz="1600" dirty="0">
                <a:latin typeface="+mj-lt"/>
              </a:rPr>
              <a:t> 1.644.077;</a:t>
            </a:r>
          </a:p>
          <a:p>
            <a:pPr marL="285750" indent="-285750" algn="just">
              <a:lnSpc>
                <a:spcPct val="100000"/>
              </a:lnSpc>
              <a:buFont typeface="Arial" panose="020B0604020202020204" pitchFamily="34" charset="0"/>
              <a:buChar char="•"/>
            </a:pPr>
            <a:endParaRPr lang="pt-BR" sz="1600" dirty="0">
              <a:latin typeface="+mj-lt"/>
            </a:endParaRPr>
          </a:p>
          <a:p>
            <a:pPr marL="285750" indent="-285750" algn="just">
              <a:lnSpc>
                <a:spcPct val="100000"/>
              </a:lnSpc>
              <a:spcBef>
                <a:spcPts val="0"/>
              </a:spcBef>
              <a:buFont typeface="Arial" panose="020B0604020202020204" pitchFamily="34" charset="0"/>
              <a:buChar char="•"/>
            </a:pPr>
            <a:r>
              <a:rPr lang="pt-BR" sz="1600" dirty="0">
                <a:latin typeface="+mj-lt"/>
              </a:rPr>
              <a:t>Art. 85, § 7º “Não serão devidos honorários no cumprimento de sentença contra a Fazenda Pública que enseje expedição de precatório, </a:t>
            </a:r>
            <a:r>
              <a:rPr lang="pt-BR" sz="1600" b="1" dirty="0">
                <a:latin typeface="+mj-lt"/>
              </a:rPr>
              <a:t>desde que não tenha sido impugnada</a:t>
            </a:r>
            <a:r>
              <a:rPr lang="pt-BR" sz="1600" dirty="0">
                <a:latin typeface="+mj-lt"/>
              </a:rPr>
              <a:t>” x Súmula 345, STJ: “São devidos honorários advocatícios pela Fazenda Pública nas execuções individuais de sentença proferida em ações coletivas, ainda que não embargadas”</a:t>
            </a:r>
            <a:r>
              <a:rPr lang="pt-BR" sz="1600" dirty="0">
                <a:latin typeface="+mj-lt"/>
                <a:sym typeface="Wingdings" panose="05000000000000000000" pitchFamily="2" charset="2"/>
              </a:rPr>
              <a:t> STJ (Tema 973): “É</a:t>
            </a:r>
            <a:r>
              <a:rPr lang="pt-BR" sz="1600" dirty="0">
                <a:latin typeface="+mj-lt"/>
              </a:rPr>
              <a:t> ação de </a:t>
            </a:r>
            <a:r>
              <a:rPr lang="pt-BR" sz="1600" b="1" dirty="0">
                <a:latin typeface="+mj-lt"/>
              </a:rPr>
              <a:t>elevada carga cognitiva</a:t>
            </a:r>
            <a:r>
              <a:rPr lang="pt-BR" sz="1600" dirty="0">
                <a:latin typeface="+mj-lt"/>
              </a:rPr>
              <a:t>, pois nela se promove, além da individualização e liquidação do valor devido, também juízo sobre a titularidade do exequente em relação ao direito material”.</a:t>
            </a:r>
          </a:p>
          <a:p>
            <a:pPr marL="285750" indent="-285750" algn="just">
              <a:lnSpc>
                <a:spcPct val="100000"/>
              </a:lnSpc>
              <a:spcBef>
                <a:spcPts val="0"/>
              </a:spcBef>
              <a:buFont typeface="Arial" panose="020B0604020202020204" pitchFamily="34" charset="0"/>
              <a:buChar char="•"/>
            </a:pPr>
            <a:endParaRPr lang="pt-BR" sz="1600" dirty="0">
              <a:latin typeface="+mj-lt"/>
            </a:endParaRPr>
          </a:p>
          <a:p>
            <a:pPr marL="285750" indent="-285750" algn="just">
              <a:lnSpc>
                <a:spcPct val="100000"/>
              </a:lnSpc>
              <a:spcBef>
                <a:spcPts val="0"/>
              </a:spcBef>
              <a:buFont typeface="Arial" panose="020B0604020202020204" pitchFamily="34" charset="0"/>
              <a:buChar char="•"/>
            </a:pPr>
            <a:r>
              <a:rPr lang="pt-BR" sz="1600" dirty="0">
                <a:latin typeface="+mj-lt"/>
              </a:rPr>
              <a:t>Isenção de preparo/porte/remessa de recurso: art. 1.007, § 1º, CPC; isenção de depósito para ajuizar ação rescisória (art. 968, § 1º, CPC); art. 1.021, § 4º: “Quando o agravo interno for declarado manifestamente inadmissível ou improcedente em votação unânime, o órgão colegiado, em decisão fundamentada, condenará o agravante a pagar ao agravado multa fixada entre um e cinco por cento do valor atualizado da causa. § 5º A interposição de qualquer outro recurso está condicionada ao depósito prévio do valor da multa prevista no § 4º, à exceção da Fazenda Pública e do beneficiário de gratuidade da justiça, que farão o pagamento ao final”.</a:t>
            </a:r>
          </a:p>
          <a:p>
            <a:pPr marL="285750" indent="-285750" algn="just">
              <a:lnSpc>
                <a:spcPct val="100000"/>
              </a:lnSpc>
              <a:spcBef>
                <a:spcPts val="0"/>
              </a:spcBef>
              <a:buFont typeface="Arial" panose="020B0604020202020204" pitchFamily="34" charset="0"/>
              <a:buChar char="•"/>
            </a:pPr>
            <a:endParaRPr lang="pt-BR" sz="1600" dirty="0">
              <a:latin typeface="+mj-lt"/>
            </a:endParaRPr>
          </a:p>
          <a:p>
            <a:pPr marL="285750" indent="-285750" algn="just">
              <a:lnSpc>
                <a:spcPct val="100000"/>
              </a:lnSpc>
              <a:spcBef>
                <a:spcPts val="0"/>
              </a:spcBef>
              <a:buFont typeface="Arial" panose="020B0604020202020204" pitchFamily="34" charset="0"/>
              <a:buChar char="•"/>
            </a:pPr>
            <a:r>
              <a:rPr lang="pt-BR" sz="1600" dirty="0">
                <a:latin typeface="+mj-lt"/>
              </a:rPr>
              <a:t>Art. 1.026, § 3º “Na reiteração de embargos de declaração manifestamente protelatórios, a multa será elevada a até dez por cento sobre o valor atualizado da causa, e a interposição de qualquer recurso ficará condicionada ao depósito prévio do valor da multa, à exceção da Fazenda Pública e do beneficiário de gratuidade da justiça, que a recolherão ao final”.</a:t>
            </a:r>
          </a:p>
          <a:p>
            <a:pPr algn="just">
              <a:lnSpc>
                <a:spcPct val="100000"/>
              </a:lnSpc>
              <a:spcBef>
                <a:spcPts val="0"/>
              </a:spcBef>
            </a:pPr>
            <a:endParaRPr lang="pt-BR" sz="1600" dirty="0">
              <a:latin typeface="+mj-lt"/>
            </a:endParaRPr>
          </a:p>
          <a:p>
            <a:pPr algn="just">
              <a:lnSpc>
                <a:spcPct val="100000"/>
              </a:lnSpc>
              <a:spcBef>
                <a:spcPts val="0"/>
              </a:spcBef>
            </a:pPr>
            <a:endParaRPr lang="pt-BR" sz="1600" dirty="0">
              <a:latin typeface="+mj-lt"/>
            </a:endParaRPr>
          </a:p>
          <a:p>
            <a:pPr algn="just">
              <a:lnSpc>
                <a:spcPct val="100000"/>
              </a:lnSpc>
              <a:spcBef>
                <a:spcPts val="0"/>
              </a:spcBef>
            </a:pPr>
            <a:endParaRPr lang="pt-BR" sz="1600" dirty="0">
              <a:latin typeface="+mj-lt"/>
            </a:endParaRPr>
          </a:p>
          <a:p>
            <a:pPr algn="just">
              <a:lnSpc>
                <a:spcPct val="100000"/>
              </a:lnSpc>
              <a:spcBef>
                <a:spcPts val="0"/>
              </a:spcBef>
            </a:pPr>
            <a:endParaRPr lang="pt-BR" sz="1600" dirty="0">
              <a:latin typeface="+mj-lt"/>
            </a:endParaRPr>
          </a:p>
          <a:p>
            <a:pPr algn="just">
              <a:lnSpc>
                <a:spcPct val="100000"/>
              </a:lnSpc>
              <a:spcBef>
                <a:spcPts val="0"/>
              </a:spcBef>
            </a:pPr>
            <a:br>
              <a:rPr lang="pt-BR" sz="1600" dirty="0">
                <a:latin typeface="+mj-lt"/>
              </a:rPr>
            </a:br>
            <a:endParaRPr lang="pt-BR" sz="1600" dirty="0">
              <a:latin typeface="+mj-lt"/>
            </a:endParaRPr>
          </a:p>
          <a:p>
            <a:pPr algn="just">
              <a:lnSpc>
                <a:spcPct val="100000"/>
              </a:lnSpc>
            </a:pPr>
            <a:endParaRPr lang="pt-BR" sz="1600" dirty="0">
              <a:latin typeface="+mj-lt"/>
            </a:endParaRPr>
          </a:p>
          <a:p>
            <a:pPr algn="just">
              <a:lnSpc>
                <a:spcPct val="100000"/>
              </a:lnSpc>
            </a:pPr>
            <a:endParaRPr lang="pt-BR" sz="1600" dirty="0">
              <a:latin typeface="+mj-lt"/>
            </a:endParaRPr>
          </a:p>
          <a:p>
            <a:pPr algn="just">
              <a:lnSpc>
                <a:spcPct val="100000"/>
              </a:lnSpc>
              <a:spcBef>
                <a:spcPts val="0"/>
              </a:spcBef>
            </a:pPr>
            <a:endParaRPr lang="pt-BR" sz="1600" dirty="0">
              <a:latin typeface="+mj-lt"/>
            </a:endParaRPr>
          </a:p>
          <a:p>
            <a:pPr algn="just">
              <a:lnSpc>
                <a:spcPct val="100000"/>
              </a:lnSpc>
            </a:pPr>
            <a:br>
              <a:rPr lang="pt-BR" sz="1600" dirty="0">
                <a:latin typeface="+mj-lt"/>
              </a:rPr>
            </a:br>
            <a:endParaRPr lang="pt-BR" sz="1600" b="1" dirty="0">
              <a:latin typeface="+mj-lt"/>
            </a:endParaRPr>
          </a:p>
        </p:txBody>
      </p:sp>
    </p:spTree>
    <p:extLst>
      <p:ext uri="{BB962C8B-B14F-4D97-AF65-F5344CB8AC3E}">
        <p14:creationId xmlns:p14="http://schemas.microsoft.com/office/powerpoint/2010/main" val="27307407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FCC6F69C-9803-440A-9A0E-6D424D1DA351}"/>
              </a:ext>
            </a:extLst>
          </p:cNvPr>
          <p:cNvSpPr>
            <a:spLocks noGrp="1"/>
          </p:cNvSpPr>
          <p:nvPr>
            <p:ph idx="1"/>
          </p:nvPr>
        </p:nvSpPr>
        <p:spPr>
          <a:xfrm>
            <a:off x="410361" y="172993"/>
            <a:ext cx="11518783" cy="6471087"/>
          </a:xfrm>
        </p:spPr>
        <p:txBody>
          <a:bodyPr>
            <a:noAutofit/>
          </a:bodyPr>
          <a:lstStyle/>
          <a:p>
            <a:pPr marL="0" indent="0" algn="just">
              <a:lnSpc>
                <a:spcPct val="100000"/>
              </a:lnSpc>
              <a:spcBef>
                <a:spcPts val="0"/>
              </a:spcBef>
              <a:buNone/>
            </a:pPr>
            <a:r>
              <a:rPr lang="pt-BR" sz="1700" b="1" dirty="0">
                <a:latin typeface="+mj-lt"/>
              </a:rPr>
              <a:t>Remessa necessária: </a:t>
            </a:r>
          </a:p>
          <a:p>
            <a:pPr marL="0" indent="0" algn="just">
              <a:lnSpc>
                <a:spcPct val="100000"/>
              </a:lnSpc>
              <a:spcBef>
                <a:spcPts val="0"/>
              </a:spcBef>
              <a:buNone/>
            </a:pPr>
            <a:endParaRPr lang="pt-BR" sz="1700" b="1" dirty="0">
              <a:latin typeface="+mj-lt"/>
            </a:endParaRPr>
          </a:p>
          <a:p>
            <a:pPr algn="just">
              <a:lnSpc>
                <a:spcPct val="100000"/>
              </a:lnSpc>
              <a:spcBef>
                <a:spcPts val="0"/>
              </a:spcBef>
            </a:pPr>
            <a:r>
              <a:rPr lang="pt-BR" sz="1700" dirty="0">
                <a:latin typeface="+mj-lt"/>
              </a:rPr>
              <a:t>condição de eficácia da sentença em desfavor da Fazenda Pública; </a:t>
            </a:r>
          </a:p>
          <a:p>
            <a:pPr algn="just">
              <a:lnSpc>
                <a:spcPct val="100000"/>
              </a:lnSpc>
              <a:spcBef>
                <a:spcPts val="0"/>
              </a:spcBef>
            </a:pPr>
            <a:r>
              <a:rPr lang="pt-BR" sz="1700" dirty="0">
                <a:latin typeface="+mj-lt"/>
              </a:rPr>
              <a:t>não é recurso, pois não é previsto legalmente como recurso e não há voluntariedade (o juízo é obrigado a remeter ao Tribunal).</a:t>
            </a:r>
          </a:p>
          <a:p>
            <a:pPr marL="0" indent="0" algn="just">
              <a:lnSpc>
                <a:spcPct val="100000"/>
              </a:lnSpc>
              <a:spcBef>
                <a:spcPts val="0"/>
              </a:spcBef>
              <a:buNone/>
            </a:pPr>
            <a:endParaRPr lang="pt-BR" sz="1700" dirty="0">
              <a:latin typeface="+mj-lt"/>
            </a:endParaRPr>
          </a:p>
          <a:p>
            <a:pPr algn="just">
              <a:lnSpc>
                <a:spcPct val="100000"/>
              </a:lnSpc>
              <a:spcBef>
                <a:spcPts val="0"/>
              </a:spcBef>
            </a:pPr>
            <a:r>
              <a:rPr lang="pt-BR" sz="1700" dirty="0">
                <a:latin typeface="+mj-lt"/>
              </a:rPr>
              <a:t>Art. 496. “Está sujeita ao duplo grau de jurisdição, não produzindo efeito senão depois de confirmada pelo tribunal, a sentença: I - proferida contra a União, os Estados, o Distrito Federal, os Municípios e suas respectivas autarquias e fundações de direito público; II - que julgar procedentes, no todo ou em parte, os embargos à execução fiscal. [...] § 3º Não se aplica o disposto neste artigo quando a condenação ou o proveito econômico obtido na causa for de valor certo e líquido inferior a: I - 1.000 (mil) salários-mínimos para a União e as respectivas autarquias e fundações de direito público; II - 500 (quinhentos) salários-mínimos para os Estados, o Distrito Federal, as respectivas autarquias e fundações de direito público e os Municípios que constituam capitais dos Estados; III - 100 (cem) salários-mínimos para todos os demais Municípios e respectivas autarquias e fundações de direito público. § 4º Também não se aplica o disposto neste artigo quando a sentença estiver fundada em: I - súmula de tribunal superior; II - acórdão proferido pelo Supremo Tribunal Federal ou pelo Superior Tribunal de Justiça em julgamento de recursos repetitivos; III - entendimento firmado em incidente de resolução de demandas repetitivas ou de assunção de competência; IV - entendimento coincidente com orientação vinculante firmada no âmbito administrativo do próprio ente público, consolidada em manifestação, parecer ou súmula administrativa”;</a:t>
            </a:r>
          </a:p>
          <a:p>
            <a:pPr algn="just">
              <a:lnSpc>
                <a:spcPct val="100000"/>
              </a:lnSpc>
              <a:spcBef>
                <a:spcPts val="0"/>
              </a:spcBef>
            </a:pPr>
            <a:endParaRPr lang="pt-BR" sz="1700" dirty="0">
              <a:latin typeface="+mj-lt"/>
            </a:endParaRPr>
          </a:p>
          <a:p>
            <a:pPr algn="just">
              <a:lnSpc>
                <a:spcPct val="100000"/>
              </a:lnSpc>
              <a:spcBef>
                <a:spcPts val="0"/>
              </a:spcBef>
            </a:pPr>
            <a:r>
              <a:rPr lang="pt-BR" sz="1700" dirty="0">
                <a:latin typeface="+mj-lt"/>
              </a:rPr>
              <a:t>Súmula 45, STJ: “No reexame necessário, é defeso, ao tribunal, agravar a condenação imposta à Fazenda Pública”;</a:t>
            </a:r>
          </a:p>
          <a:p>
            <a:pPr algn="just">
              <a:lnSpc>
                <a:spcPct val="100000"/>
              </a:lnSpc>
              <a:spcBef>
                <a:spcPts val="0"/>
              </a:spcBef>
            </a:pPr>
            <a:endParaRPr lang="pt-BR" sz="1700" dirty="0">
              <a:latin typeface="+mj-lt"/>
            </a:endParaRPr>
          </a:p>
          <a:p>
            <a:pPr algn="just">
              <a:lnSpc>
                <a:spcPct val="100000"/>
              </a:lnSpc>
              <a:spcBef>
                <a:spcPts val="0"/>
              </a:spcBef>
            </a:pPr>
            <a:r>
              <a:rPr lang="pt-BR" sz="1700" dirty="0">
                <a:latin typeface="+mj-lt"/>
              </a:rPr>
              <a:t>ED/RE/</a:t>
            </a:r>
            <a:r>
              <a:rPr lang="pt-BR" sz="1700" dirty="0" err="1">
                <a:latin typeface="+mj-lt"/>
              </a:rPr>
              <a:t>REsp</a:t>
            </a:r>
            <a:r>
              <a:rPr lang="pt-BR" sz="1700" dirty="0">
                <a:latin typeface="+mj-lt"/>
              </a:rPr>
              <a:t> x acórdão que julgou unicamente a remessa necessária: não há preclusão lógica</a:t>
            </a:r>
          </a:p>
          <a:p>
            <a:pPr marL="0" indent="0" algn="just">
              <a:lnSpc>
                <a:spcPct val="100000"/>
              </a:lnSpc>
              <a:spcBef>
                <a:spcPts val="0"/>
              </a:spcBef>
              <a:buNone/>
            </a:pPr>
            <a:endParaRPr lang="pt-BR" sz="1700" dirty="0">
              <a:latin typeface="+mj-lt"/>
            </a:endParaRPr>
          </a:p>
        </p:txBody>
      </p:sp>
    </p:spTree>
    <p:extLst>
      <p:ext uri="{BB962C8B-B14F-4D97-AF65-F5344CB8AC3E}">
        <p14:creationId xmlns:p14="http://schemas.microsoft.com/office/powerpoint/2010/main" val="18556069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89FF54C2-F8A3-4149-B2C8-8B52BFEC62AE}"/>
              </a:ext>
            </a:extLst>
          </p:cNvPr>
          <p:cNvSpPr>
            <a:spLocks noGrp="1"/>
          </p:cNvSpPr>
          <p:nvPr>
            <p:ph idx="1"/>
          </p:nvPr>
        </p:nvSpPr>
        <p:spPr>
          <a:xfrm>
            <a:off x="201337" y="184558"/>
            <a:ext cx="11761364" cy="6912528"/>
          </a:xfrm>
        </p:spPr>
        <p:txBody>
          <a:bodyPr>
            <a:noAutofit/>
          </a:bodyPr>
          <a:lstStyle/>
          <a:p>
            <a:pPr marL="0" indent="0" algn="just">
              <a:lnSpc>
                <a:spcPct val="100000"/>
              </a:lnSpc>
              <a:spcBef>
                <a:spcPts val="0"/>
              </a:spcBef>
              <a:buNone/>
            </a:pPr>
            <a:r>
              <a:rPr lang="pt-BR" sz="1700" b="1" dirty="0">
                <a:latin typeface="+mj-lt"/>
              </a:rPr>
              <a:t>Tutela provisória contra a Fazenda Pública:</a:t>
            </a:r>
          </a:p>
          <a:p>
            <a:pPr marL="0" indent="0" algn="just">
              <a:lnSpc>
                <a:spcPct val="100000"/>
              </a:lnSpc>
              <a:spcBef>
                <a:spcPts val="0"/>
              </a:spcBef>
              <a:buNone/>
            </a:pPr>
            <a:endParaRPr lang="pt-BR" sz="1700" dirty="0">
              <a:latin typeface="+mj-lt"/>
            </a:endParaRPr>
          </a:p>
          <a:p>
            <a:pPr algn="just">
              <a:lnSpc>
                <a:spcPct val="100000"/>
              </a:lnSpc>
              <a:spcBef>
                <a:spcPts val="0"/>
              </a:spcBef>
            </a:pPr>
            <a:r>
              <a:rPr lang="pt-BR" sz="1700" dirty="0">
                <a:latin typeface="+mj-lt"/>
              </a:rPr>
              <a:t> Art. 1.059, CPC. “À tutela provisória requerida contra a Fazenda Pública aplica-se o disposto nos </a:t>
            </a:r>
            <a:r>
              <a:rPr lang="pt-BR" sz="1700" dirty="0" err="1">
                <a:latin typeface="+mj-lt"/>
                <a:hlinkClick r:id="rId2">
                  <a:extLst>
                    <a:ext uri="{A12FA001-AC4F-418D-AE19-62706E023703}">
                      <ahyp:hlinkClr xmlns:ahyp="http://schemas.microsoft.com/office/drawing/2018/hyperlinkcolor" val="tx"/>
                    </a:ext>
                  </a:extLst>
                </a:hlinkClick>
              </a:rPr>
              <a:t>arts</a:t>
            </a:r>
            <a:r>
              <a:rPr lang="pt-BR" sz="1700" dirty="0">
                <a:latin typeface="+mj-lt"/>
                <a:hlinkClick r:id="rId2">
                  <a:extLst>
                    <a:ext uri="{A12FA001-AC4F-418D-AE19-62706E023703}">
                      <ahyp:hlinkClr xmlns:ahyp="http://schemas.microsoft.com/office/drawing/2018/hyperlinkcolor" val="tx"/>
                    </a:ext>
                  </a:extLst>
                </a:hlinkClick>
              </a:rPr>
              <a:t>. 1º a 4º da Lei nº 8.437, de 30 de junho de 1992 </a:t>
            </a:r>
            <a:r>
              <a:rPr lang="pt-BR" sz="1700" dirty="0">
                <a:latin typeface="+mj-lt"/>
              </a:rPr>
              <a:t>, e no art. 7º, § 2º, da Lei nº 12.016, de 7 de agosto de 2009”;</a:t>
            </a:r>
          </a:p>
          <a:p>
            <a:pPr algn="just">
              <a:lnSpc>
                <a:spcPct val="100000"/>
              </a:lnSpc>
              <a:spcBef>
                <a:spcPts val="0"/>
              </a:spcBef>
            </a:pPr>
            <a:endParaRPr lang="pt-BR" sz="1700" dirty="0">
              <a:latin typeface="+mj-lt"/>
            </a:endParaRPr>
          </a:p>
          <a:p>
            <a:pPr algn="just">
              <a:lnSpc>
                <a:spcPct val="100000"/>
              </a:lnSpc>
              <a:spcBef>
                <a:spcPts val="0"/>
              </a:spcBef>
            </a:pPr>
            <a:r>
              <a:rPr lang="pt-BR" sz="1700" dirty="0">
                <a:latin typeface="+mj-lt"/>
              </a:rPr>
              <a:t>ADC 4: são constitucionais as regras que limitam a concessão de tutela antecipada contra a Fazenda Pública;</a:t>
            </a:r>
          </a:p>
          <a:p>
            <a:pPr algn="just">
              <a:lnSpc>
                <a:spcPct val="100000"/>
              </a:lnSpc>
              <a:spcBef>
                <a:spcPts val="0"/>
              </a:spcBef>
            </a:pPr>
            <a:endParaRPr lang="pt-BR" sz="1700" dirty="0">
              <a:latin typeface="+mj-lt"/>
            </a:endParaRPr>
          </a:p>
          <a:p>
            <a:pPr algn="just">
              <a:lnSpc>
                <a:spcPct val="100000"/>
              </a:lnSpc>
              <a:spcBef>
                <a:spcPts val="0"/>
              </a:spcBef>
            </a:pPr>
            <a:r>
              <a:rPr lang="pt-BR" altLang="pt-BR" sz="1700" dirty="0">
                <a:latin typeface="+mj-lt"/>
                <a:cs typeface="Arial" panose="020B0604020202020204" pitchFamily="34" charset="0"/>
              </a:rPr>
              <a:t>LF 8.437/92, art. 1°: “Não será cabível medida liminar contra atos do Poder Público, no procedimento cautelar ou em quaisquer outras ações de natureza cautelar ou preventiva, toda vez que providência semelhante </a:t>
            </a:r>
            <a:r>
              <a:rPr lang="pt-BR" altLang="pt-BR" sz="1700" dirty="0">
                <a:solidFill>
                  <a:srgbClr val="000000"/>
                </a:solidFill>
                <a:latin typeface="+mj-lt"/>
                <a:cs typeface="Arial" panose="020B0604020202020204" pitchFamily="34" charset="0"/>
              </a:rPr>
              <a:t>não puder ser concedida em ações de mandado de segurança, em virtude de vedação legal.</a:t>
            </a:r>
            <a:r>
              <a:rPr lang="pt-BR" altLang="pt-BR" sz="1700" dirty="0">
                <a:solidFill>
                  <a:srgbClr val="000000"/>
                </a:solidFill>
                <a:latin typeface="+mj-lt"/>
                <a:cs typeface="Times New Roman" panose="02020603050405020304" pitchFamily="18" charset="0"/>
              </a:rPr>
              <a:t> [...] </a:t>
            </a:r>
            <a:r>
              <a:rPr lang="pt-BR" altLang="pt-BR" sz="1700" dirty="0">
                <a:solidFill>
                  <a:srgbClr val="000000"/>
                </a:solidFill>
                <a:latin typeface="+mj-lt"/>
                <a:cs typeface="Arial" panose="020B0604020202020204" pitchFamily="34" charset="0"/>
              </a:rPr>
              <a:t>§ 2° O disposto no parágrafo anterior não se aplica aos processos de ação popular e de ação civil pública. § 3° Não será cabível medida liminar que esgote, no todo ou em qualquer parte, o objeto da ação. § 4° Nos casos em que cabível medida liminar, sem prejuízo da comunicação ao dirigente do órgão ou entidade, o respectivo representante judicial dela será imediatamente intimado.  </a:t>
            </a:r>
          </a:p>
          <a:p>
            <a:pPr algn="just">
              <a:lnSpc>
                <a:spcPct val="100000"/>
              </a:lnSpc>
              <a:spcBef>
                <a:spcPts val="0"/>
              </a:spcBef>
            </a:pPr>
            <a:endParaRPr lang="pt-BR" altLang="pt-BR" sz="1700" dirty="0">
              <a:latin typeface="+mj-lt"/>
            </a:endParaRPr>
          </a:p>
          <a:p>
            <a:pPr algn="just">
              <a:lnSpc>
                <a:spcPct val="100000"/>
              </a:lnSpc>
              <a:spcBef>
                <a:spcPts val="0"/>
              </a:spcBef>
            </a:pPr>
            <a:r>
              <a:rPr lang="pt-BR" sz="1700" dirty="0">
                <a:latin typeface="+mj-lt"/>
              </a:rPr>
              <a:t>Art. 7º, § 2º, LSM: ”Não será concedida medida liminar que tenha por objeto a compensação de créditos tributários, a entrega de mercadorias e bens provenientes do exterior, a reclassificação ou equiparação de servidores públicos e a concessão de aumento ou a extensão de vantagens ou pagamento de qualquer natureza”; art. 22, </a:t>
            </a:r>
            <a:r>
              <a:rPr lang="pt-BR" sz="1700" b="0" i="0" dirty="0">
                <a:solidFill>
                  <a:srgbClr val="000000"/>
                </a:solidFill>
                <a:effectLst/>
                <a:latin typeface="+mj-lt"/>
              </a:rPr>
              <a:t>§ 2º, LMS: “No mandado de segurança coletivo, a liminar só poderá ser concedida após a audiência do representante judicial da pessoa jurídica de direito público, que deverá se pronunciar no prazo de 72 (setenta e duas) horas”. </a:t>
            </a:r>
            <a:r>
              <a:rPr lang="pt-BR" sz="1700" b="0" i="0" dirty="0">
                <a:solidFill>
                  <a:srgbClr val="000000"/>
                </a:solidFill>
                <a:effectLst/>
                <a:latin typeface="+mj-lt"/>
                <a:sym typeface="Wingdings" panose="05000000000000000000" pitchFamily="2" charset="2"/>
              </a:rPr>
              <a:t> ADI 4296;</a:t>
            </a:r>
            <a:r>
              <a:rPr lang="pt-BR" sz="1700" b="0" i="0" dirty="0">
                <a:solidFill>
                  <a:srgbClr val="000000"/>
                </a:solidFill>
                <a:effectLst/>
                <a:latin typeface="+mj-lt"/>
              </a:rPr>
              <a:t> </a:t>
            </a:r>
            <a:endParaRPr lang="pt-BR" sz="1700" dirty="0">
              <a:latin typeface="+mj-lt"/>
            </a:endParaRPr>
          </a:p>
          <a:p>
            <a:pPr marL="0" indent="0" algn="just">
              <a:lnSpc>
                <a:spcPct val="100000"/>
              </a:lnSpc>
              <a:spcBef>
                <a:spcPts val="0"/>
              </a:spcBef>
              <a:buNone/>
            </a:pPr>
            <a:endParaRPr lang="pt-BR" sz="1700" dirty="0">
              <a:latin typeface="+mj-lt"/>
            </a:endParaRPr>
          </a:p>
          <a:p>
            <a:pPr algn="just">
              <a:lnSpc>
                <a:spcPct val="100000"/>
              </a:lnSpc>
              <a:spcBef>
                <a:spcPts val="0"/>
              </a:spcBef>
            </a:pPr>
            <a:r>
              <a:rPr lang="pt-BR" sz="1700" dirty="0">
                <a:latin typeface="+mj-lt"/>
              </a:rPr>
              <a:t>Formas de impugnar, inclusive concomitantes: agravo de instrumento, pedido de suspensão de liminar/tutela antecipada/tutela provisória (SL, STA, STP) ao Presidente do Tribunal (Lei Federal nº 8.437/92) e reclamação (art. 988, inc. III, CPC: contra entendimento de súmula vinculante e decisão do STF em controle concentrado de constitucionalidade);</a:t>
            </a:r>
          </a:p>
        </p:txBody>
      </p:sp>
    </p:spTree>
    <p:extLst>
      <p:ext uri="{BB962C8B-B14F-4D97-AF65-F5344CB8AC3E}">
        <p14:creationId xmlns:p14="http://schemas.microsoft.com/office/powerpoint/2010/main" val="2771351145"/>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Essential</Template>
  <TotalTime>5435</TotalTime>
  <Words>3953</Words>
  <Application>Microsoft Office PowerPoint</Application>
  <PresentationFormat>Widescreen</PresentationFormat>
  <Paragraphs>147</Paragraphs>
  <Slides>13</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13</vt:i4>
      </vt:variant>
    </vt:vector>
  </HeadingPairs>
  <TitlesOfParts>
    <vt:vector size="18" baseType="lpstr">
      <vt:lpstr>Arial</vt:lpstr>
      <vt:lpstr>Calibri</vt:lpstr>
      <vt:lpstr>Calibri Light</vt:lpstr>
      <vt:lpstr>Wingdings</vt:lpstr>
      <vt:lpstr>Tema do Office</vt:lpstr>
      <vt:lpstr>  FAZENDA PÚBLICA EM JUÍZO     Profª. Zillá Oliva Roma E-mail: zilla.oliva@gmail.com   11/11/2021      </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ALFABETIZAÇÃO ECOLÓGICA</dc:title>
  <dc:creator>user</dc:creator>
  <cp:lastModifiedBy>Lenovo</cp:lastModifiedBy>
  <cp:revision>380</cp:revision>
  <dcterms:created xsi:type="dcterms:W3CDTF">2016-06-28T23:19:20Z</dcterms:created>
  <dcterms:modified xsi:type="dcterms:W3CDTF">2022-04-11T15:09:06Z</dcterms:modified>
</cp:coreProperties>
</file>