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82" r:id="rId5"/>
    <p:sldId id="284" r:id="rId6"/>
    <p:sldId id="283" r:id="rId7"/>
    <p:sldId id="285" r:id="rId8"/>
    <p:sldId id="287" r:id="rId9"/>
    <p:sldId id="286" r:id="rId10"/>
    <p:sldId id="293" r:id="rId11"/>
    <p:sldId id="289" r:id="rId12"/>
    <p:sldId id="288" r:id="rId13"/>
    <p:sldId id="292" r:id="rId14"/>
    <p:sldId id="290" r:id="rId15"/>
    <p:sldId id="264" r:id="rId16"/>
    <p:sldId id="269" r:id="rId17"/>
    <p:sldId id="265" r:id="rId18"/>
    <p:sldId id="266" r:id="rId19"/>
    <p:sldId id="267" r:id="rId20"/>
    <p:sldId id="268" r:id="rId21"/>
    <p:sldId id="270" r:id="rId22"/>
    <p:sldId id="271" r:id="rId23"/>
    <p:sldId id="272" r:id="rId24"/>
    <p:sldId id="276" r:id="rId25"/>
    <p:sldId id="277" r:id="rId26"/>
    <p:sldId id="278" r:id="rId27"/>
    <p:sldId id="273" r:id="rId28"/>
    <p:sldId id="274" r:id="rId29"/>
    <p:sldId id="275" r:id="rId30"/>
    <p:sldId id="280" r:id="rId31"/>
    <p:sldId id="279" r:id="rId32"/>
    <p:sldId id="261" r:id="rId33"/>
    <p:sldId id="291" r:id="rId3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7577F3-4259-4C8F-9D65-7D6578847736}" v="86" dt="2023-09-26T13:56:15.8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74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03848-F581-B9A4-0A6C-67F6183F610E}"/>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DB0ACF83-72E1-E7A2-BC25-C0995AD0B1B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F84CA1C-CA45-D70C-F3CE-E16C82AB7733}"/>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5" name="Espaço Reservado para Rodapé 4">
            <a:extLst>
              <a:ext uri="{FF2B5EF4-FFF2-40B4-BE49-F238E27FC236}">
                <a16:creationId xmlns:a16="http://schemas.microsoft.com/office/drawing/2014/main" id="{E9286BB8-DFD5-1C30-62CD-D4AFC7D72160}"/>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id="{B26FC5C3-E241-FDDD-9659-685C18BF3E4A}"/>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087120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595F79-9027-6810-75E7-D85674FB14ED}"/>
              </a:ext>
            </a:extLst>
          </p:cNvPr>
          <p:cNvSpPr>
            <a:spLocks noGrp="1"/>
          </p:cNvSpPr>
          <p:nvPr>
            <p:ph type="title"/>
          </p:nvPr>
        </p:nvSpPr>
        <p:spPr>
          <a:xfrm>
            <a:off x="838200" y="365125"/>
            <a:ext cx="10515600" cy="1325563"/>
          </a:xfrm>
          <a:prstGeom prst="rect">
            <a:avLst/>
          </a:prstGeom>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1ACCC361-5CB0-503A-5D8D-B70A1ECFE8C7}"/>
              </a:ext>
            </a:extLst>
          </p:cNvPr>
          <p:cNvSpPr>
            <a:spLocks noGrp="1"/>
          </p:cNvSpPr>
          <p:nvPr>
            <p:ph type="body" orient="vert" idx="1"/>
          </p:nvPr>
        </p:nvSpPr>
        <p:spPr>
          <a:xfrm>
            <a:off x="838200" y="1825625"/>
            <a:ext cx="10515600" cy="4351338"/>
          </a:xfrm>
          <a:prstGeom prst="rect">
            <a:avLst/>
          </a:prstGeo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FFE567A-1A84-49B6-1DAA-F49B027B3118}"/>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5" name="Espaço Reservado para Rodapé 4">
            <a:extLst>
              <a:ext uri="{FF2B5EF4-FFF2-40B4-BE49-F238E27FC236}">
                <a16:creationId xmlns:a16="http://schemas.microsoft.com/office/drawing/2014/main" id="{F79043A6-3EDD-1537-21F7-C851F6490F0F}"/>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id="{BB044315-1122-8A84-2594-011C379AA1C0}"/>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90843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2FC6C18-5B38-7BF8-A9CA-962D8C3AB63F}"/>
              </a:ext>
            </a:extLst>
          </p:cNvPr>
          <p:cNvSpPr>
            <a:spLocks noGrp="1"/>
          </p:cNvSpPr>
          <p:nvPr>
            <p:ph type="title" orient="vert"/>
          </p:nvPr>
        </p:nvSpPr>
        <p:spPr>
          <a:xfrm>
            <a:off x="8724900" y="365125"/>
            <a:ext cx="2628900" cy="5811838"/>
          </a:xfrm>
          <a:prstGeom prst="rect">
            <a:avLst/>
          </a:prstGeo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E073EC2F-3B58-D471-CD57-66306B898C99}"/>
              </a:ext>
            </a:extLst>
          </p:cNvPr>
          <p:cNvSpPr>
            <a:spLocks noGrp="1"/>
          </p:cNvSpPr>
          <p:nvPr>
            <p:ph type="body" orient="vert" idx="1"/>
          </p:nvPr>
        </p:nvSpPr>
        <p:spPr>
          <a:xfrm>
            <a:off x="838200" y="365125"/>
            <a:ext cx="7734300" cy="5811838"/>
          </a:xfrm>
          <a:prstGeom prst="rect">
            <a:avLst/>
          </a:prstGeo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F1388F2-44B0-3759-912B-B95C7DA2211E}"/>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5" name="Espaço Reservado para Rodapé 4">
            <a:extLst>
              <a:ext uri="{FF2B5EF4-FFF2-40B4-BE49-F238E27FC236}">
                <a16:creationId xmlns:a16="http://schemas.microsoft.com/office/drawing/2014/main" id="{AB96651B-EF02-D264-756B-64C15C864E19}"/>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id="{FB4E9196-47D1-DB31-7939-C6A01D7EC9CF}"/>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2494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C0C7A-65F6-A874-8980-D07C347284ED}"/>
              </a:ext>
            </a:extLst>
          </p:cNvPr>
          <p:cNvSpPr>
            <a:spLocks noGrp="1"/>
          </p:cNvSpPr>
          <p:nvPr>
            <p:ph type="title"/>
          </p:nvPr>
        </p:nvSpPr>
        <p:spPr>
          <a:xfrm>
            <a:off x="838200" y="365125"/>
            <a:ext cx="10515600" cy="1325563"/>
          </a:xfrm>
          <a:prstGeom prst="rect">
            <a:avLst/>
          </a:prstGeom>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6709749-4BD5-F1B2-9DA4-70EF57048372}"/>
              </a:ext>
            </a:extLst>
          </p:cNvPr>
          <p:cNvSpPr>
            <a:spLocks noGrp="1"/>
          </p:cNvSpPr>
          <p:nvPr>
            <p:ph idx="1"/>
          </p:nvPr>
        </p:nvSpPr>
        <p:spPr>
          <a:xfrm>
            <a:off x="838200" y="1825625"/>
            <a:ext cx="10515600" cy="435133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7570274-EBC3-BB6B-5AA7-0D44491F9DE4}"/>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5" name="Espaço Reservado para Rodapé 4">
            <a:extLst>
              <a:ext uri="{FF2B5EF4-FFF2-40B4-BE49-F238E27FC236}">
                <a16:creationId xmlns:a16="http://schemas.microsoft.com/office/drawing/2014/main" id="{E9D3B93B-7550-9BB2-B8FC-EA30C979B4F4}"/>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id="{B54EDE5F-E216-D274-4042-E784C47AC8E2}"/>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95652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5AE85D-7BBF-6FFE-2A5E-BD521ADDF28D}"/>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B8584AAB-3EE7-D2DB-585A-50BAFB8FBD3C}"/>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FA1B5179-C69A-82C8-C9C5-343AECC26235}"/>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5" name="Espaço Reservado para Rodapé 4">
            <a:extLst>
              <a:ext uri="{FF2B5EF4-FFF2-40B4-BE49-F238E27FC236}">
                <a16:creationId xmlns:a16="http://schemas.microsoft.com/office/drawing/2014/main" id="{51991EE9-98DB-7592-BBF7-4F3C02DFC580}"/>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id="{C97E4CDA-FF6D-072E-E4D9-4C12B6C3039A}"/>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3720961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F3047-6EDF-ACF3-A1C0-0F1DA7A68EA7}"/>
              </a:ext>
            </a:extLst>
          </p:cNvPr>
          <p:cNvSpPr>
            <a:spLocks noGrp="1"/>
          </p:cNvSpPr>
          <p:nvPr>
            <p:ph type="title"/>
          </p:nvPr>
        </p:nvSpPr>
        <p:spPr>
          <a:xfrm>
            <a:off x="838200" y="365125"/>
            <a:ext cx="10515600" cy="1325563"/>
          </a:xfrm>
          <a:prstGeom prst="rect">
            <a:avLst/>
          </a:prstGeom>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C89DE71-2AAB-6E6C-0047-E048B3006B3B}"/>
              </a:ext>
            </a:extLst>
          </p:cNvPr>
          <p:cNvSpPr>
            <a:spLocks noGrp="1"/>
          </p:cNvSpPr>
          <p:nvPr>
            <p:ph sz="half" idx="1"/>
          </p:nvPr>
        </p:nvSpPr>
        <p:spPr>
          <a:xfrm>
            <a:off x="838200" y="1825625"/>
            <a:ext cx="5181600" cy="435133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57E669A4-6901-CFD2-536A-399757D1108C}"/>
              </a:ext>
            </a:extLst>
          </p:cNvPr>
          <p:cNvSpPr>
            <a:spLocks noGrp="1"/>
          </p:cNvSpPr>
          <p:nvPr>
            <p:ph sz="half" idx="2"/>
          </p:nvPr>
        </p:nvSpPr>
        <p:spPr>
          <a:xfrm>
            <a:off x="6172200" y="1825625"/>
            <a:ext cx="5181600" cy="435133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B8526C89-F596-419E-C281-A9136272943F}"/>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6" name="Espaço Reservado para Rodapé 5">
            <a:extLst>
              <a:ext uri="{FF2B5EF4-FFF2-40B4-BE49-F238E27FC236}">
                <a16:creationId xmlns:a16="http://schemas.microsoft.com/office/drawing/2014/main" id="{123378F3-B41E-2B25-53B4-E9C94EA1F783}"/>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id="{88DC1BDF-D287-C8EF-BDB7-491DFAB5AE77}"/>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3379285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5D7B4A-063C-FBAA-A765-948828C664B2}"/>
              </a:ext>
            </a:extLst>
          </p:cNvPr>
          <p:cNvSpPr>
            <a:spLocks noGrp="1"/>
          </p:cNvSpPr>
          <p:nvPr>
            <p:ph type="title"/>
          </p:nvPr>
        </p:nvSpPr>
        <p:spPr>
          <a:xfrm>
            <a:off x="839788" y="365125"/>
            <a:ext cx="10515600" cy="1325563"/>
          </a:xfrm>
          <a:prstGeom prst="rect">
            <a:avLst/>
          </a:prstGeo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1B2F7181-1B5B-3020-1334-DFCCF2E461DD}"/>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0FCC102C-92DC-9F91-67A7-52095E1CEF44}"/>
              </a:ext>
            </a:extLst>
          </p:cNvPr>
          <p:cNvSpPr>
            <a:spLocks noGrp="1"/>
          </p:cNvSpPr>
          <p:nvPr>
            <p:ph sz="half" idx="2"/>
          </p:nvPr>
        </p:nvSpPr>
        <p:spPr>
          <a:xfrm>
            <a:off x="839788" y="2505075"/>
            <a:ext cx="5157787" cy="368458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93B3E7A-4A3B-B523-74E7-D394D2D7E1FE}"/>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AEC77E0-AE60-2106-C119-E198B83AFEEE}"/>
              </a:ext>
            </a:extLst>
          </p:cNvPr>
          <p:cNvSpPr>
            <a:spLocks noGrp="1"/>
          </p:cNvSpPr>
          <p:nvPr>
            <p:ph sz="quarter" idx="4"/>
          </p:nvPr>
        </p:nvSpPr>
        <p:spPr>
          <a:xfrm>
            <a:off x="6172200" y="2505075"/>
            <a:ext cx="5183188" cy="368458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E4A89BB-2C87-F257-438E-F8AF218B221B}"/>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8" name="Espaço Reservado para Rodapé 7">
            <a:extLst>
              <a:ext uri="{FF2B5EF4-FFF2-40B4-BE49-F238E27FC236}">
                <a16:creationId xmlns:a16="http://schemas.microsoft.com/office/drawing/2014/main" id="{A5F20E30-21C3-7BB2-72B0-C64CD43324BE}"/>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9" name="Espaço Reservado para Número de Slide 8">
            <a:extLst>
              <a:ext uri="{FF2B5EF4-FFF2-40B4-BE49-F238E27FC236}">
                <a16:creationId xmlns:a16="http://schemas.microsoft.com/office/drawing/2014/main" id="{D143317A-3733-74D9-1B0F-5638FC3228A7}"/>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221484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19537C-1577-C0AD-096E-8B50C3B8D3B5}"/>
              </a:ext>
            </a:extLst>
          </p:cNvPr>
          <p:cNvSpPr>
            <a:spLocks noGrp="1"/>
          </p:cNvSpPr>
          <p:nvPr>
            <p:ph type="title"/>
          </p:nvPr>
        </p:nvSpPr>
        <p:spPr>
          <a:xfrm>
            <a:off x="838200" y="365125"/>
            <a:ext cx="10515600" cy="1325563"/>
          </a:xfrm>
          <a:prstGeom prst="rect">
            <a:avLst/>
          </a:prstGeom>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4D34AD38-A77F-FBF7-C16F-016BDF6FB181}"/>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4" name="Espaço Reservado para Rodapé 3">
            <a:extLst>
              <a:ext uri="{FF2B5EF4-FFF2-40B4-BE49-F238E27FC236}">
                <a16:creationId xmlns:a16="http://schemas.microsoft.com/office/drawing/2014/main" id="{DEED2D2C-00BC-E222-0FB8-7F916576AF38}"/>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5" name="Espaço Reservado para Número de Slide 4">
            <a:extLst>
              <a:ext uri="{FF2B5EF4-FFF2-40B4-BE49-F238E27FC236}">
                <a16:creationId xmlns:a16="http://schemas.microsoft.com/office/drawing/2014/main" id="{2CC5D6ED-449D-E9C6-C265-856F614DE5FB}"/>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25116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666253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57C3DF-4861-9229-AB2C-CB7704D62A0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3DD6CFD7-79EE-A3E2-B116-BD116782AE76}"/>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DDCFEACE-1505-666C-4A44-D206AFA52C5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4EA4FFBB-65E2-4F6A-29B1-35EA10DFAA6D}"/>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6" name="Espaço Reservado para Rodapé 5">
            <a:extLst>
              <a:ext uri="{FF2B5EF4-FFF2-40B4-BE49-F238E27FC236}">
                <a16:creationId xmlns:a16="http://schemas.microsoft.com/office/drawing/2014/main" id="{9800BD1B-1610-6C56-F76D-5A922BC382FB}"/>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id="{809846DF-B740-B8D3-D2F6-22E6D6DA1790}"/>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1580843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4D1544-EF6A-361B-5FFD-67B6C342179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727EAC87-1C35-EC4D-D363-5308B9C0FD05}"/>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60D895A3-1BA9-E8A8-FC0B-C3809FA58BF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AFCB95FF-F52F-471D-B673-92C1C7C2BA16}"/>
              </a:ext>
            </a:extLst>
          </p:cNvPr>
          <p:cNvSpPr>
            <a:spLocks noGrp="1"/>
          </p:cNvSpPr>
          <p:nvPr>
            <p:ph type="dt" sz="half" idx="10"/>
          </p:nvPr>
        </p:nvSpPr>
        <p:spPr>
          <a:xfrm>
            <a:off x="838200" y="6356350"/>
            <a:ext cx="2743200" cy="365125"/>
          </a:xfrm>
          <a:prstGeom prst="rect">
            <a:avLst/>
          </a:prstGeom>
        </p:spPr>
        <p:txBody>
          <a:bodyPr/>
          <a:lstStyle/>
          <a:p>
            <a:fld id="{44E3CA2C-4C60-4BE5-A60C-6F44ACAD2054}" type="datetimeFigureOut">
              <a:rPr lang="pt-BR" smtClean="0"/>
              <a:t>28/11/2023</a:t>
            </a:fld>
            <a:endParaRPr lang="pt-BR"/>
          </a:p>
        </p:txBody>
      </p:sp>
      <p:sp>
        <p:nvSpPr>
          <p:cNvPr id="6" name="Espaço Reservado para Rodapé 5">
            <a:extLst>
              <a:ext uri="{FF2B5EF4-FFF2-40B4-BE49-F238E27FC236}">
                <a16:creationId xmlns:a16="http://schemas.microsoft.com/office/drawing/2014/main" id="{498BC2C8-2E33-69E7-A9E5-5B5521F8C435}"/>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id="{877EB1E9-13A7-6DB9-F9D1-D0EB7D0E81A6}"/>
              </a:ext>
            </a:extLst>
          </p:cNvPr>
          <p:cNvSpPr>
            <a:spLocks noGrp="1"/>
          </p:cNvSpPr>
          <p:nvPr>
            <p:ph type="sldNum" sz="quarter" idx="12"/>
          </p:nvPr>
        </p:nvSpPr>
        <p:spPr>
          <a:xfrm>
            <a:off x="8610600" y="6356350"/>
            <a:ext cx="2743200" cy="365125"/>
          </a:xfrm>
          <a:prstGeom prst="rect">
            <a:avLst/>
          </a:prstGeom>
        </p:spPr>
        <p:txBody>
          <a:bodyPr/>
          <a:lstStyle/>
          <a:p>
            <a:fld id="{9F97B971-9D6B-449C-B02D-8AFC7EFE6461}" type="slidenum">
              <a:rPr lang="pt-BR" smtClean="0"/>
              <a:t>‹nº›</a:t>
            </a:fld>
            <a:endParaRPr lang="pt-BR"/>
          </a:p>
        </p:txBody>
      </p:sp>
    </p:spTree>
    <p:extLst>
      <p:ext uri="{BB962C8B-B14F-4D97-AF65-F5344CB8AC3E}">
        <p14:creationId xmlns:p14="http://schemas.microsoft.com/office/powerpoint/2010/main" val="3960731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id="{F1C963FF-87E0-E4FB-AA1E-45BDF8A702A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1874"/>
            <a:ext cx="12195333" cy="6856126"/>
          </a:xfrm>
          <a:prstGeom prst="rect">
            <a:avLst/>
          </a:prstGeom>
        </p:spPr>
      </p:pic>
      <p:pic>
        <p:nvPicPr>
          <p:cNvPr id="10" name="Imagem 9" descr="Logotipo, Ícone&#10;&#10;Descrição gerada automaticamente">
            <a:extLst>
              <a:ext uri="{FF2B5EF4-FFF2-40B4-BE49-F238E27FC236}">
                <a16:creationId xmlns:a16="http://schemas.microsoft.com/office/drawing/2014/main" id="{8D68BFBD-4A74-F264-8C81-B865DD31D462}"/>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095965" y="5785658"/>
            <a:ext cx="865383" cy="862924"/>
          </a:xfrm>
          <a:prstGeom prst="rect">
            <a:avLst/>
          </a:prstGeom>
        </p:spPr>
      </p:pic>
    </p:spTree>
    <p:extLst>
      <p:ext uri="{BB962C8B-B14F-4D97-AF65-F5344CB8AC3E}">
        <p14:creationId xmlns:p14="http://schemas.microsoft.com/office/powerpoint/2010/main" val="50067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planalto.gov.br/ccivil_03/decreto-lei/Del2848.htm#art2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tângulo 1">
            <a:extLst>
              <a:ext uri="{FF2B5EF4-FFF2-40B4-BE49-F238E27FC236}">
                <a16:creationId xmlns:a16="http://schemas.microsoft.com/office/drawing/2014/main" id="{B5CB8414-3536-5731-9D9C-D7A7EC031532}"/>
              </a:ext>
            </a:extLst>
          </p:cNvPr>
          <p:cNvSpPr/>
          <p:nvPr/>
        </p:nvSpPr>
        <p:spPr>
          <a:xfrm>
            <a:off x="642938" y="642938"/>
            <a:ext cx="10904538" cy="2682875"/>
          </a:xfrm>
          <a:prstGeom prst="rect">
            <a:avLst/>
          </a:prstGeom>
          <a:noFill/>
        </p:spPr>
        <p:txBody>
          <a:bodyPr wrap="square" lIns="91440" tIns="45720" rIns="91440" bIns="45720" anchor="t">
            <a:normAutofit/>
          </a:bodyPr>
          <a:lstStyle/>
          <a:p>
            <a:pPr algn="ctr">
              <a:spcAft>
                <a:spcPts val="600"/>
              </a:spcAft>
            </a:pPr>
            <a:r>
              <a:rPr lang="pt-BR" sz="2800" b="1" dirty="0">
                <a:ln w="0"/>
                <a:solidFill>
                  <a:srgbClr val="0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Tema da aula: Tutela Coletiva Penal</a:t>
            </a:r>
          </a:p>
          <a:p>
            <a:pPr algn="ctr">
              <a:spcAft>
                <a:spcPts val="600"/>
              </a:spcAft>
            </a:pPr>
            <a:r>
              <a:rPr lang="pt-BR" sz="2800" b="1" i="0" u="none" strike="noStrike" baseline="0" dirty="0">
                <a:solidFill>
                  <a:srgbClr val="000000"/>
                </a:solidFill>
                <a:latin typeface="Times New Roman" panose="02020603050405020304" pitchFamily="18" charset="0"/>
                <a:cs typeface="Times New Roman" panose="02020603050405020304" pitchFamily="18" charset="0"/>
              </a:rPr>
              <a:t>O </a:t>
            </a:r>
            <a:r>
              <a:rPr lang="pt-BR" sz="2800" b="1" i="1" u="none" strike="noStrike" baseline="0" dirty="0">
                <a:solidFill>
                  <a:srgbClr val="000000"/>
                </a:solidFill>
                <a:latin typeface="Times New Roman" panose="02020603050405020304" pitchFamily="18" charset="0"/>
                <a:cs typeface="Times New Roman" panose="02020603050405020304" pitchFamily="18" charset="0"/>
              </a:rPr>
              <a:t>habeas corpus</a:t>
            </a:r>
            <a:r>
              <a:rPr lang="pt-BR" sz="2800" b="1" i="1" u="none" strike="noStrike" dirty="0">
                <a:solidFill>
                  <a:srgbClr val="000000"/>
                </a:solidFill>
                <a:latin typeface="Times New Roman" panose="02020603050405020304" pitchFamily="18" charset="0"/>
                <a:cs typeface="Times New Roman" panose="02020603050405020304" pitchFamily="18" charset="0"/>
              </a:rPr>
              <a:t> </a:t>
            </a:r>
            <a:r>
              <a:rPr lang="pt-BR" sz="2800" b="1" i="0" u="none" strike="noStrike" dirty="0">
                <a:solidFill>
                  <a:srgbClr val="000000"/>
                </a:solidFill>
                <a:latin typeface="Times New Roman" panose="02020603050405020304" pitchFamily="18" charset="0"/>
                <a:cs typeface="Times New Roman" panose="02020603050405020304" pitchFamily="18" charset="0"/>
              </a:rPr>
              <a:t>coletivo</a:t>
            </a:r>
            <a:endParaRPr lang="pt-BR" sz="2800" b="1" cap="none" spc="0" dirty="0">
              <a:ln w="0"/>
              <a:solidFill>
                <a:srgbClr val="0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a:spcAft>
                <a:spcPts val="600"/>
              </a:spcAft>
            </a:pPr>
            <a:endParaRPr lang="pt-BR" sz="2800" b="0" cap="none" spc="0" dirty="0">
              <a:ln w="0"/>
              <a:solidFill>
                <a:schemeClr val="tx1"/>
              </a:solidFill>
              <a:effectLst>
                <a:outerShdw blurRad="38100" dist="19050" dir="2700000" algn="tl" rotWithShape="0">
                  <a:schemeClr val="dk1">
                    <a:alpha val="40000"/>
                  </a:schemeClr>
                </a:outerShdw>
              </a:effectLst>
            </a:endParaRPr>
          </a:p>
        </p:txBody>
      </p:sp>
      <p:sp>
        <p:nvSpPr>
          <p:cNvPr id="6" name="Retângulo 5">
            <a:extLst>
              <a:ext uri="{FF2B5EF4-FFF2-40B4-BE49-F238E27FC236}">
                <a16:creationId xmlns:a16="http://schemas.microsoft.com/office/drawing/2014/main" id="{4425C590-C4A3-B3B9-7DC1-3CB591087E61}"/>
              </a:ext>
            </a:extLst>
          </p:cNvPr>
          <p:cNvSpPr/>
          <p:nvPr/>
        </p:nvSpPr>
        <p:spPr>
          <a:xfrm>
            <a:off x="642938" y="3394075"/>
            <a:ext cx="10904538" cy="2820988"/>
          </a:xfrm>
          <a:prstGeom prst="rect">
            <a:avLst/>
          </a:prstGeom>
          <a:noFill/>
        </p:spPr>
        <p:txBody>
          <a:bodyPr wrap="square" lIns="91440" tIns="45720" rIns="91440" bIns="45720" anchor="t">
            <a:normAutofit/>
          </a:bodyPr>
          <a:lstStyle/>
          <a:p>
            <a:pPr algn="ctr">
              <a:spcAft>
                <a:spcPts val="600"/>
              </a:spcAft>
            </a:pPr>
            <a:r>
              <a:rPr lang="pt-BR" sz="28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Professor: Mario Eduardo Bernardes Spexoto</a:t>
            </a:r>
          </a:p>
          <a:p>
            <a:pPr algn="ctr">
              <a:spcAft>
                <a:spcPts val="600"/>
              </a:spcAft>
            </a:pPr>
            <a:r>
              <a:rPr lang="pt-BR" sz="28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Defensor Público do Estado de São Paulo</a:t>
            </a:r>
          </a:p>
          <a:p>
            <a:pPr algn="ctr">
              <a:spcAft>
                <a:spcPts val="600"/>
              </a:spcAft>
            </a:pPr>
            <a:r>
              <a:rPr lang="pt-BR" sz="28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Mestre em Direito Penal – PUC/SP</a:t>
            </a:r>
          </a:p>
          <a:p>
            <a:pPr algn="ctr">
              <a:spcAft>
                <a:spcPts val="600"/>
              </a:spcAft>
            </a:pPr>
            <a:r>
              <a:rPr lang="pt-BR" sz="2800" b="0" cap="none" spc="0" dirty="0">
                <a:ln w="0"/>
                <a:solidFill>
                  <a:schemeClr val="tx1"/>
                </a:solidFill>
                <a:effectLst>
                  <a:outerShdw blurRad="38100" dist="19050" dir="2700000" algn="tl" rotWithShape="0">
                    <a:schemeClr val="dk1">
                      <a:alpha val="40000"/>
                    </a:schemeClr>
                  </a:outerShdw>
                </a:effectLst>
              </a:rPr>
              <a:t> </a:t>
            </a:r>
          </a:p>
        </p:txBody>
      </p:sp>
    </p:spTree>
    <p:extLst>
      <p:ext uri="{BB962C8B-B14F-4D97-AF65-F5344CB8AC3E}">
        <p14:creationId xmlns:p14="http://schemas.microsoft.com/office/powerpoint/2010/main" val="249042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50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7C2EA124-84D0-A63B-F5D8-FC2EE347FF67}"/>
              </a:ext>
            </a:extLst>
          </p:cNvPr>
          <p:cNvSpPr>
            <a:spLocks noGrp="1"/>
          </p:cNvSpPr>
          <p:nvPr>
            <p:ph type="title"/>
          </p:nvPr>
        </p:nvSpPr>
        <p:spPr>
          <a:xfrm>
            <a:off x="838200" y="401221"/>
            <a:ext cx="10515600" cy="1348065"/>
          </a:xfrm>
        </p:spPr>
        <p:txBody>
          <a:bodyPr>
            <a:normAutofit fontScale="90000"/>
          </a:bodyPr>
          <a:lstStyle/>
          <a:p>
            <a:pPr algn="ctr"/>
            <a:r>
              <a:rPr lang="pt-BR" sz="5400" b="1" dirty="0">
                <a:latin typeface="Times New Roman" panose="02020603050405020304" pitchFamily="18" charset="0"/>
                <a:cs typeface="Times New Roman" panose="02020603050405020304" pitchFamily="18" charset="0"/>
              </a:rPr>
              <a:t>Forma da expansão</a:t>
            </a:r>
            <a:br>
              <a:rPr lang="pt-BR" sz="5400" dirty="0">
                <a:latin typeface="Times New Roman" panose="02020603050405020304" pitchFamily="18" charset="0"/>
                <a:cs typeface="Times New Roman" panose="02020603050405020304" pitchFamily="18" charset="0"/>
              </a:rPr>
            </a:br>
            <a:endParaRPr lang="pt-BR" sz="5400" dirty="0">
              <a:solidFill>
                <a:srgbClr val="FFFFFF"/>
              </a:solidFill>
            </a:endParaRPr>
          </a:p>
        </p:txBody>
      </p:sp>
      <p:sp>
        <p:nvSpPr>
          <p:cNvPr id="3" name="Espaço Reservado para Conteúdo 2">
            <a:extLst>
              <a:ext uri="{FF2B5EF4-FFF2-40B4-BE49-F238E27FC236}">
                <a16:creationId xmlns:a16="http://schemas.microsoft.com/office/drawing/2014/main" id="{F81458B2-F55A-D42A-9D5B-5BF81C6A4CC1}"/>
              </a:ext>
            </a:extLst>
          </p:cNvPr>
          <p:cNvSpPr>
            <a:spLocks noGrp="1"/>
          </p:cNvSpPr>
          <p:nvPr>
            <p:ph idx="1"/>
          </p:nvPr>
        </p:nvSpPr>
        <p:spPr>
          <a:xfrm>
            <a:off x="838200" y="2586789"/>
            <a:ext cx="10515600" cy="3590174"/>
          </a:xfrm>
        </p:spPr>
        <p:txBody>
          <a:bodyPr>
            <a:normAutofit/>
          </a:bodyPr>
          <a:lstStyle/>
          <a:p>
            <a:pPr algn="just"/>
            <a:r>
              <a:rPr lang="pt-BR" sz="3200" dirty="0">
                <a:effectLst/>
                <a:latin typeface="Times New Roman" panose="02020603050405020304" pitchFamily="18" charset="0"/>
                <a:ea typeface="Calibri" panose="020F0502020204030204" pitchFamily="34" charset="0"/>
              </a:rPr>
              <a:t>o que se questiona é a forma como isso tem ocorrido, ou seja, o problema está na técnica de como está se tutelando os bens jurídicos transindividuais. As previsões legais de crime estão prevendo formas excessivamente adiantadas, com crimes de perigo abstrato, cujo ilícito está no desvalor da ação e não do resultado</a:t>
            </a:r>
          </a:p>
          <a:p>
            <a:pPr marL="0" indent="0">
              <a:buNone/>
            </a:pPr>
            <a:endParaRPr lang="pt-BR" sz="2200" dirty="0">
              <a:latin typeface="Times New Roman" panose="02020603050405020304" pitchFamily="18" charset="0"/>
              <a:cs typeface="Times New Roman" panose="02020603050405020304" pitchFamily="18" charset="0"/>
            </a:endParaRPr>
          </a:p>
          <a:p>
            <a:endParaRPr lang="pt-BR" sz="2200" dirty="0"/>
          </a:p>
        </p:txBody>
      </p:sp>
    </p:spTree>
    <p:extLst>
      <p:ext uri="{BB962C8B-B14F-4D97-AF65-F5344CB8AC3E}">
        <p14:creationId xmlns:p14="http://schemas.microsoft.com/office/powerpoint/2010/main" val="2120561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13FB11DF-87E8-0E56-C4E3-7AAA821F1FF4}"/>
              </a:ext>
            </a:extLst>
          </p:cNvPr>
          <p:cNvSpPr>
            <a:spLocks noGrp="1"/>
          </p:cNvSpPr>
          <p:nvPr>
            <p:ph type="title"/>
          </p:nvPr>
        </p:nvSpPr>
        <p:spPr>
          <a:xfrm>
            <a:off x="838200" y="401222"/>
            <a:ext cx="10515600" cy="940562"/>
          </a:xfrm>
        </p:spPr>
        <p:txBody>
          <a:bodyPr>
            <a:normAutofit/>
          </a:bodyPr>
          <a:lstStyle/>
          <a:p>
            <a:r>
              <a:rPr lang="pt-BR" sz="4000" b="1" dirty="0">
                <a:solidFill>
                  <a:srgbClr val="FFFFFF"/>
                </a:solidFill>
                <a:latin typeface="Times New Roman" panose="02020603050405020304" pitchFamily="18" charset="0"/>
                <a:cs typeface="Times New Roman" panose="02020603050405020304" pitchFamily="18" charset="0"/>
              </a:rPr>
              <a:t>Relembrando: crimes de perigo</a:t>
            </a:r>
          </a:p>
        </p:txBody>
      </p:sp>
      <p:sp>
        <p:nvSpPr>
          <p:cNvPr id="3" name="Espaço Reservado para Conteúdo 2">
            <a:extLst>
              <a:ext uri="{FF2B5EF4-FFF2-40B4-BE49-F238E27FC236}">
                <a16:creationId xmlns:a16="http://schemas.microsoft.com/office/drawing/2014/main" id="{78BC1D07-735E-A3D1-2207-F77B936E6449}"/>
              </a:ext>
            </a:extLst>
          </p:cNvPr>
          <p:cNvSpPr>
            <a:spLocks noGrp="1"/>
          </p:cNvSpPr>
          <p:nvPr>
            <p:ph idx="1"/>
          </p:nvPr>
        </p:nvSpPr>
        <p:spPr>
          <a:xfrm>
            <a:off x="838200" y="2347414"/>
            <a:ext cx="10515600" cy="4391316"/>
          </a:xfrm>
        </p:spPr>
        <p:txBody>
          <a:bodyPr>
            <a:noAutofit/>
          </a:bodyPr>
          <a:lstStyle/>
          <a:p>
            <a:pPr algn="just">
              <a:spcAft>
                <a:spcPts val="800"/>
              </a:spcAft>
            </a:pPr>
            <a:r>
              <a:rPr lang="pt-BR" sz="2000" b="1" kern="0" dirty="0">
                <a:effectLst/>
                <a:latin typeface="Times New Roman" panose="02020603050405020304" pitchFamily="18" charset="0"/>
                <a:ea typeface="Calibri" panose="020F0502020204030204" pitchFamily="34" charset="0"/>
                <a:cs typeface="Times New Roman" panose="02020603050405020304" pitchFamily="18" charset="0"/>
              </a:rPr>
              <a:t>crime de perigo concreto</a:t>
            </a:r>
            <a:r>
              <a:rPr lang="pt-BR" sz="2000" kern="0" dirty="0">
                <a:effectLst/>
                <a:latin typeface="Times New Roman" panose="02020603050405020304" pitchFamily="18" charset="0"/>
                <a:ea typeface="Calibri" panose="020F0502020204030204" pitchFamily="34" charset="0"/>
                <a:cs typeface="Times New Roman" panose="02020603050405020304" pitchFamily="18" charset="0"/>
              </a:rPr>
              <a:t>: necessitam da prova da efetiva colocação em perigo do bem jurídico-penal;</a:t>
            </a:r>
            <a:endParaRPr lang="pt-B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pt-BR" sz="2000" kern="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2000" b="1" kern="0" dirty="0">
                <a:effectLst/>
                <a:latin typeface="Times New Roman" panose="02020603050405020304" pitchFamily="18" charset="0"/>
                <a:ea typeface="Calibri" panose="020F0502020204030204" pitchFamily="34" charset="0"/>
                <a:cs typeface="Times New Roman" panose="02020603050405020304" pitchFamily="18" charset="0"/>
              </a:rPr>
              <a:t>crimes de perigo abstrato</a:t>
            </a:r>
            <a:r>
              <a:rPr lang="pt-BR" sz="2000" kern="0" dirty="0">
                <a:effectLst/>
                <a:latin typeface="Times New Roman" panose="02020603050405020304" pitchFamily="18" charset="0"/>
                <a:ea typeface="Calibri" panose="020F0502020204030204" pitchFamily="34" charset="0"/>
                <a:cs typeface="Times New Roman" panose="02020603050405020304" pitchFamily="18" charset="0"/>
              </a:rPr>
              <a:t>: por sua vez,</a:t>
            </a:r>
            <a:r>
              <a:rPr lang="pt-BR" sz="2000" b="1" kern="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2000" kern="0" dirty="0">
                <a:effectLst/>
                <a:latin typeface="Times New Roman" panose="02020603050405020304" pitchFamily="18" charset="0"/>
                <a:ea typeface="Calibri" panose="020F0502020204030204" pitchFamily="34" charset="0"/>
                <a:cs typeface="Times New Roman" panose="02020603050405020304" pitchFamily="18" charset="0"/>
              </a:rPr>
              <a:t>carregam uma presunção de que aquele bem, pela simples prática da conduta, já é ameaçado, prescindindo-se da prova da situação perigosa. </a:t>
            </a:r>
          </a:p>
          <a:p>
            <a:pPr algn="just">
              <a:spcAft>
                <a:spcPts val="800"/>
              </a:spcAft>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Lei 9.605/98: </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Art. 60</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Construir, reformar, ampliar, instalar ou fazer funcionar, em qualquer parte do território nacional, estabelecimentos, obras ou serviços potencialmente poluidores, sem licença ou autorização dos órgãos ambientais competentes, ou contrariando as normas legais e regulamentares pertinentes. </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Art. 64</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Promover construção em solo não edificável, ou no seu entorno, assim considerado em razão de seu valor paisagístico, ecológico, artístico, turístico, histórico, cultural, religioso, arqueológico, etnográfico ou monumental, sem autorização da autoridade competente ou em desacordo com a concedida:</a:t>
            </a:r>
            <a:endParaRPr lang="pt-BR"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Lei 6.453/77 – regulamenta atividades nucleares</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000" b="1" dirty="0" err="1">
                <a:effectLst/>
                <a:latin typeface="Times New Roman" panose="02020603050405020304" pitchFamily="18" charset="0"/>
                <a:ea typeface="Times New Roman" panose="02020603050405020304" pitchFamily="18" charset="0"/>
                <a:cs typeface="Times New Roman" panose="02020603050405020304" pitchFamily="18" charset="0"/>
              </a:rPr>
              <a:t>Art</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 . 23 </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Transmitir ilicitamente informações sigilosas, concernentes à energia nuclear.</a:t>
            </a:r>
          </a:p>
        </p:txBody>
      </p:sp>
    </p:spTree>
    <p:extLst>
      <p:ext uri="{BB962C8B-B14F-4D97-AF65-F5344CB8AC3E}">
        <p14:creationId xmlns:p14="http://schemas.microsoft.com/office/powerpoint/2010/main" val="346207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088986FD-AC6E-B987-4BB4-13661F70F314}"/>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EXPANSÃO PENAL E SOCIEDADE DE RISCO</a:t>
            </a:r>
          </a:p>
        </p:txBody>
      </p:sp>
      <p:sp>
        <p:nvSpPr>
          <p:cNvPr id="3" name="Espaço Reservado para Conteúdo 2">
            <a:extLst>
              <a:ext uri="{FF2B5EF4-FFF2-40B4-BE49-F238E27FC236}">
                <a16:creationId xmlns:a16="http://schemas.microsoft.com/office/drawing/2014/main" id="{0A71BC59-8DDB-BA6D-9C2B-53BF2ABC2008}"/>
              </a:ext>
            </a:extLst>
          </p:cNvPr>
          <p:cNvSpPr>
            <a:spLocks noGrp="1"/>
          </p:cNvSpPr>
          <p:nvPr>
            <p:ph idx="1"/>
          </p:nvPr>
        </p:nvSpPr>
        <p:spPr>
          <a:xfrm>
            <a:off x="838200" y="2586789"/>
            <a:ext cx="10515600" cy="3590174"/>
          </a:xfrm>
        </p:spPr>
        <p:txBody>
          <a:bodyPr>
            <a:normAutofit/>
          </a:bodyPr>
          <a:lstStyle/>
          <a:p>
            <a:pPr algn="just"/>
            <a:r>
              <a:rPr lang="pt-BR" sz="2000" b="1" dirty="0" err="1">
                <a:effectLst/>
                <a:latin typeface="Times New Roman" panose="02020603050405020304" pitchFamily="18" charset="0"/>
                <a:ea typeface="Calibri" panose="020F0502020204030204" pitchFamily="34" charset="0"/>
              </a:rPr>
              <a:t>Jesús-María</a:t>
            </a:r>
            <a:r>
              <a:rPr lang="pt-BR" sz="2000" b="1" dirty="0">
                <a:effectLst/>
                <a:latin typeface="Times New Roman" panose="02020603050405020304" pitchFamily="18" charset="0"/>
                <a:ea typeface="Calibri" panose="020F0502020204030204" pitchFamily="34" charset="0"/>
              </a:rPr>
              <a:t> Silva </a:t>
            </a:r>
            <a:r>
              <a:rPr lang="pt-BR" sz="2000" b="1" dirty="0" err="1">
                <a:effectLst/>
                <a:latin typeface="Times New Roman" panose="02020603050405020304" pitchFamily="18" charset="0"/>
                <a:ea typeface="Calibri" panose="020F0502020204030204" pitchFamily="34" charset="0"/>
              </a:rPr>
              <a:t>Sáncez</a:t>
            </a:r>
            <a:r>
              <a:rPr lang="pt-BR" sz="2000" b="1" dirty="0">
                <a:effectLst/>
                <a:latin typeface="Times New Roman" panose="02020603050405020304" pitchFamily="18" charset="0"/>
                <a:ea typeface="Calibri" panose="020F0502020204030204" pitchFamily="34" charset="0"/>
              </a:rPr>
              <a:t> e Ulrich Beck</a:t>
            </a:r>
            <a:r>
              <a:rPr lang="pt-BR" sz="2000" dirty="0">
                <a:effectLst/>
                <a:latin typeface="Times New Roman" panose="02020603050405020304" pitchFamily="18" charset="0"/>
                <a:ea typeface="Calibri" panose="020F0502020204030204" pitchFamily="34" charset="0"/>
              </a:rPr>
              <a:t>: a expansão do Direito Penal, nos moldes como se observa atualmente, é uma consequência do modelo de sociedade que vivemos. E o modelo de sociedade vivida atualmente é a Sociedade de Risco</a:t>
            </a:r>
            <a:r>
              <a:rPr lang="pt-BR" sz="2000" dirty="0">
                <a:latin typeface="Times New Roman" panose="02020603050405020304" pitchFamily="18" charset="0"/>
                <a:ea typeface="Calibri" panose="020F0502020204030204" pitchFamily="34" charset="0"/>
              </a:rPr>
              <a:t>.</a:t>
            </a:r>
          </a:p>
          <a:p>
            <a:pPr algn="just"/>
            <a:r>
              <a:rPr lang="pt-BR" sz="2000" b="1" dirty="0">
                <a:latin typeface="Times New Roman" panose="02020603050405020304" pitchFamily="18" charset="0"/>
              </a:rPr>
              <a:t>Sociedade de Risco: </a:t>
            </a:r>
            <a:r>
              <a:rPr lang="pt-BR" sz="2000" dirty="0">
                <a:effectLst/>
                <a:latin typeface="Times New Roman" panose="02020603050405020304" pitchFamily="18" charset="0"/>
                <a:ea typeface="Calibri" panose="020F0502020204030204" pitchFamily="34" charset="0"/>
              </a:rPr>
              <a:t>Uma sociedade cujos descontrolados avanços econômicos e tecnológicos e da ciência (biologia, química, nuclear etc.), apesar de proporcionarem maior facilidade para a vida humana, ameaçam a sua própria existência</a:t>
            </a:r>
            <a:r>
              <a:rPr lang="pt-BR" sz="2000" b="1" dirty="0">
                <a:effectLst/>
                <a:latin typeface="Times New Roman" panose="02020603050405020304" pitchFamily="18" charset="0"/>
                <a:ea typeface="Calibri" panose="020F0502020204030204" pitchFamily="34" charset="0"/>
              </a:rPr>
              <a:t>.</a:t>
            </a:r>
          </a:p>
          <a:p>
            <a:pPr algn="just"/>
            <a:r>
              <a:rPr lang="pt-BR" sz="2000" dirty="0">
                <a:effectLst/>
                <a:latin typeface="Times New Roman" panose="02020603050405020304" pitchFamily="18" charset="0"/>
                <a:ea typeface="Calibri" panose="020F0502020204030204" pitchFamily="34" charset="0"/>
              </a:rPr>
              <a:t>“..o direito penal, que reagia a posteriori contra um fato lesivo individualmente delimitado (quanto ao sujeito ativo e ao passivo), se converte em um direito de gestão (punitiva) de riscos gerais e, nessa medida, está ‘</a:t>
            </a:r>
            <a:r>
              <a:rPr lang="pt-BR" sz="2000" dirty="0" err="1">
                <a:effectLst/>
                <a:latin typeface="Times New Roman" panose="02020603050405020304" pitchFamily="18" charset="0"/>
                <a:ea typeface="Calibri" panose="020F0502020204030204" pitchFamily="34" charset="0"/>
              </a:rPr>
              <a:t>administrativizado</a:t>
            </a:r>
            <a:r>
              <a:rPr lang="pt-BR" sz="2000" dirty="0">
                <a:effectLst/>
                <a:latin typeface="Times New Roman" panose="02020603050405020304" pitchFamily="18" charset="0"/>
                <a:ea typeface="Calibri" panose="020F0502020204030204" pitchFamily="34" charset="0"/>
              </a:rPr>
              <a:t>’”. </a:t>
            </a:r>
            <a:r>
              <a:rPr lang="pt-BR" sz="2000" kern="0" dirty="0">
                <a:effectLst/>
                <a:latin typeface="Times New Roman" panose="02020603050405020304" pitchFamily="18" charset="0"/>
                <a:ea typeface="Calibri" panose="020F0502020204030204" pitchFamily="34" charset="0"/>
              </a:rPr>
              <a:t>SÁNCHEZ, </a:t>
            </a:r>
            <a:r>
              <a:rPr lang="pt-BR" sz="2000" kern="0" dirty="0" err="1">
                <a:effectLst/>
                <a:latin typeface="Times New Roman" panose="02020603050405020304" pitchFamily="18" charset="0"/>
                <a:ea typeface="Calibri" panose="020F0502020204030204" pitchFamily="34" charset="0"/>
              </a:rPr>
              <a:t>Jesús-María</a:t>
            </a:r>
            <a:r>
              <a:rPr lang="pt-BR" sz="2000" kern="0" dirty="0">
                <a:effectLst/>
                <a:latin typeface="Times New Roman" panose="02020603050405020304" pitchFamily="18" charset="0"/>
                <a:ea typeface="Calibri" panose="020F0502020204030204" pitchFamily="34" charset="0"/>
              </a:rPr>
              <a:t> Silva. </a:t>
            </a:r>
          </a:p>
          <a:p>
            <a:pPr algn="just"/>
            <a:r>
              <a:rPr lang="pt-BR" sz="2000" dirty="0">
                <a:effectLst/>
                <a:latin typeface="Times New Roman" panose="02020603050405020304" pitchFamily="18" charset="0"/>
                <a:ea typeface="Calibri" panose="020F0502020204030204" pitchFamily="34" charset="0"/>
              </a:rPr>
              <a:t>Assim, o injusto está mais vinculado ao desvalor da ação que viola o standard de segurança do que no desvalor do resultado. </a:t>
            </a:r>
            <a:endParaRPr lang="pt-BR" sz="2000" dirty="0"/>
          </a:p>
        </p:txBody>
      </p:sp>
    </p:spTree>
    <p:extLst>
      <p:ext uri="{BB962C8B-B14F-4D97-AF65-F5344CB8AC3E}">
        <p14:creationId xmlns:p14="http://schemas.microsoft.com/office/powerpoint/2010/main" val="2927235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2DE072A9-67DA-BF62-527E-6634178134B7}"/>
              </a:ext>
            </a:extLst>
          </p:cNvPr>
          <p:cNvSpPr>
            <a:spLocks noGrp="1"/>
          </p:cNvSpPr>
          <p:nvPr>
            <p:ph type="title"/>
          </p:nvPr>
        </p:nvSpPr>
        <p:spPr>
          <a:xfrm>
            <a:off x="838200" y="401221"/>
            <a:ext cx="10515600" cy="1348065"/>
          </a:xfrm>
        </p:spPr>
        <p:txBody>
          <a:bodyPr>
            <a:normAutofit/>
          </a:bodyPr>
          <a:lstStyle/>
          <a:p>
            <a:pPr algn="ctr"/>
            <a:r>
              <a:rPr lang="pt-BR" b="1" dirty="0">
                <a:solidFill>
                  <a:srgbClr val="FFFFFF"/>
                </a:solidFill>
              </a:rPr>
              <a:t>Silva Sánchez X </a:t>
            </a:r>
            <a:r>
              <a:rPr lang="pt-BR" b="1" dirty="0" err="1">
                <a:solidFill>
                  <a:srgbClr val="FFFFFF"/>
                </a:solidFill>
              </a:rPr>
              <a:t>Hassemer</a:t>
            </a:r>
            <a:r>
              <a:rPr lang="pt-BR" b="1" dirty="0">
                <a:solidFill>
                  <a:srgbClr val="FFFFFF"/>
                </a:solidFill>
              </a:rPr>
              <a:t>: diferentes propostas para lidar com a expansão penal</a:t>
            </a:r>
          </a:p>
        </p:txBody>
      </p:sp>
      <p:sp>
        <p:nvSpPr>
          <p:cNvPr id="3" name="Espaço Reservado para Conteúdo 2">
            <a:extLst>
              <a:ext uri="{FF2B5EF4-FFF2-40B4-BE49-F238E27FC236}">
                <a16:creationId xmlns:a16="http://schemas.microsoft.com/office/drawing/2014/main" id="{4701948D-B83A-A99B-0A56-E38BC1C3AE6E}"/>
              </a:ext>
            </a:extLst>
          </p:cNvPr>
          <p:cNvSpPr>
            <a:spLocks noGrp="1"/>
          </p:cNvSpPr>
          <p:nvPr>
            <p:ph idx="1"/>
          </p:nvPr>
        </p:nvSpPr>
        <p:spPr>
          <a:xfrm>
            <a:off x="838200" y="2276060"/>
            <a:ext cx="10515600" cy="4581939"/>
          </a:xfrm>
        </p:spPr>
        <p:txBody>
          <a:bodyPr>
            <a:noAutofit/>
          </a:bodyPr>
          <a:lstStyle/>
          <a:p>
            <a:pPr algn="just"/>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Direito penal tradicional, de cunho liberal/iluminista não se presta para a proteção de bens jurídicos supraindividuais</a:t>
            </a:r>
            <a:endParaRPr lang="pt-BR" sz="1800" dirty="0">
              <a:latin typeface="Times New Roman" panose="02020603050405020304" pitchFamily="18" charset="0"/>
              <a:cs typeface="Times New Roman" panose="02020603050405020304" pitchFamily="18" charset="0"/>
            </a:endParaRPr>
          </a:p>
          <a:p>
            <a:pPr algn="just"/>
            <a:r>
              <a:rPr lang="pt-BR" sz="1800" b="1" dirty="0">
                <a:latin typeface="Times New Roman" panose="02020603050405020304" pitchFamily="18" charset="0"/>
                <a:cs typeface="Times New Roman" panose="02020603050405020304" pitchFamily="18" charset="0"/>
              </a:rPr>
              <a:t>Direito Penal de duas velocidades X Direito de intervenção</a:t>
            </a:r>
          </a:p>
          <a:p>
            <a:pPr algn="just"/>
            <a:r>
              <a:rPr lang="pt-BR" sz="1800" b="1" dirty="0">
                <a:effectLst/>
                <a:latin typeface="Times New Roman" panose="02020603050405020304" pitchFamily="18" charset="0"/>
                <a:ea typeface="Calibri" panose="020F0502020204030204" pitchFamily="34" charset="0"/>
              </a:rPr>
              <a:t>Direito Penal de primeira velocidade</a:t>
            </a:r>
            <a:r>
              <a:rPr lang="pt-BR" sz="1800" dirty="0">
                <a:effectLst/>
                <a:latin typeface="Times New Roman" panose="02020603050405020304" pitchFamily="18" charset="0"/>
                <a:ea typeface="Calibri" panose="020F0502020204030204" pitchFamily="34" charset="0"/>
              </a:rPr>
              <a:t>: reservada para os delitos tradicionais, de proteção de bens jurídicos individuais, preocupados com a lesão causada e com a fixação de pena privativa de liberdade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b="1" dirty="0">
                <a:effectLst/>
                <a:latin typeface="Times New Roman" panose="02020603050405020304" pitchFamily="18" charset="0"/>
                <a:ea typeface="Calibri" panose="020F0502020204030204" pitchFamily="34" charset="0"/>
              </a:rPr>
              <a:t>Direito Penal de segunda velocidade</a:t>
            </a:r>
            <a:r>
              <a:rPr lang="pt-BR" sz="1800" dirty="0">
                <a:effectLst/>
                <a:latin typeface="Times New Roman" panose="02020603050405020304" pitchFamily="18" charset="0"/>
                <a:ea typeface="Calibri" panose="020F0502020204030204" pitchFamily="34" charset="0"/>
              </a:rPr>
              <a:t>: seria o destinado aos delitos transindividuais, com mitigações das garantias tradicionais, sem as exigências formais para o reconhecimento do delito, com penas distintas da privativa de liberdade, mais preocupado com a prevenção e atos preparatórios. Permitiria responsabilização objetiva e coletivamente; com penas restritivas de direito ao invés de prisão; seria mais célere e menos formal; permitiria a responsabilização penal da pessoa jurídica.</a:t>
            </a:r>
          </a:p>
          <a:p>
            <a:pPr algn="just"/>
            <a:r>
              <a:rPr lang="pt-BR" sz="1800" b="1" dirty="0">
                <a:latin typeface="Times New Roman" panose="02020603050405020304" pitchFamily="18" charset="0"/>
                <a:cs typeface="Times New Roman" panose="02020603050405020304" pitchFamily="18" charset="0"/>
              </a:rPr>
              <a:t>Direito de intervenção</a:t>
            </a:r>
            <a:r>
              <a:rPr lang="pt-BR" sz="1800" dirty="0">
                <a:latin typeface="Times New Roman" panose="02020603050405020304" pitchFamily="18"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rPr>
              <a:t>Hassemer</a:t>
            </a:r>
            <a:r>
              <a:rPr lang="pt-BR" sz="1800" dirty="0">
                <a:effectLst/>
                <a:latin typeface="Times New Roman" panose="02020603050405020304" pitchFamily="18" charset="0"/>
                <a:ea typeface="Calibri" panose="020F0502020204030204" pitchFamily="34" charset="0"/>
              </a:rPr>
              <a:t> propõe um novo ramo do direito para a proteção desses direitos transindividuais. A utilização do Direito Penal, tal qual concebido classicamente, acabaria trazendo riscos às conquistas históricas do indivíduo frente o poder punitivo do Estado. Seria um ramo autônomo do direito, com princípios e fundamentos próprios, que se colocaria entre o Direito Penal e o Direito Administrativo Sancionador. O Direito Penal se apresenta inoperante em uma sociedade de risco. A esse novo ramo do Direito ele denomina Direito de Intervenção.</a:t>
            </a:r>
            <a:endParaRPr lang="pt-B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56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2B179BFD-5F23-5363-AA87-7CFA9C348E96}"/>
              </a:ext>
            </a:extLst>
          </p:cNvPr>
          <p:cNvSpPr>
            <a:spLocks noGrp="1"/>
          </p:cNvSpPr>
          <p:nvPr>
            <p:ph type="title"/>
          </p:nvPr>
        </p:nvSpPr>
        <p:spPr>
          <a:xfrm>
            <a:off x="838200" y="401221"/>
            <a:ext cx="10515600" cy="1348065"/>
          </a:xfrm>
        </p:spPr>
        <p:txBody>
          <a:bodyPr>
            <a:normAutofit fontScale="90000"/>
          </a:bodyPr>
          <a:lstStyle/>
          <a:p>
            <a:r>
              <a:rPr lang="pt-BR" sz="5400" b="1" dirty="0">
                <a:solidFill>
                  <a:srgbClr val="FFFFFF"/>
                </a:solidFill>
                <a:latin typeface="Times New Roman" panose="02020603050405020304" pitchFamily="18" charset="0"/>
                <a:cs typeface="Times New Roman" panose="02020603050405020304" pitchFamily="18" charset="0"/>
              </a:rPr>
              <a:t>CONSIDERAÇÕES CONCLUSIVAS</a:t>
            </a:r>
          </a:p>
        </p:txBody>
      </p:sp>
      <p:sp>
        <p:nvSpPr>
          <p:cNvPr id="3" name="Espaço Reservado para Conteúdo 2">
            <a:extLst>
              <a:ext uri="{FF2B5EF4-FFF2-40B4-BE49-F238E27FC236}">
                <a16:creationId xmlns:a16="http://schemas.microsoft.com/office/drawing/2014/main" id="{9D77C7B7-3943-C090-AC55-AC72FEB5132D}"/>
              </a:ext>
            </a:extLst>
          </p:cNvPr>
          <p:cNvSpPr>
            <a:spLocks noGrp="1"/>
          </p:cNvSpPr>
          <p:nvPr>
            <p:ph idx="1"/>
          </p:nvPr>
        </p:nvSpPr>
        <p:spPr>
          <a:xfrm>
            <a:off x="838200" y="2586788"/>
            <a:ext cx="10515600" cy="4161881"/>
          </a:xfrm>
        </p:spPr>
        <p:txBody>
          <a:bodyPr>
            <a:normAutofit lnSpcReduction="10000"/>
          </a:bodyPr>
          <a:lstStyle/>
          <a:p>
            <a:pPr algn="just">
              <a:spcAft>
                <a:spcPts val="800"/>
              </a:spcAft>
            </a:pPr>
            <a:r>
              <a:rPr lang="pt-BR" sz="2000" kern="100" dirty="0">
                <a:effectLst/>
                <a:latin typeface="Times New Roman" panose="02020603050405020304" pitchFamily="18" charset="0"/>
                <a:ea typeface="Calibri" panose="020F0502020204030204" pitchFamily="34" charset="0"/>
                <a:cs typeface="Times New Roman" panose="02020603050405020304" pitchFamily="18" charset="0"/>
              </a:rPr>
              <a:t>Não há uma sistematização do Direito Penal e Processual Penal coletivo no Brasil. O Direito Penal está muito mais avançado, mas os estudiosos do assunto dizem que não há uma compatibilidade do processo penal atual com a tutela penal coletiva.</a:t>
            </a:r>
            <a:endParaRPr lang="pt-BR" sz="2000" kern="100"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É contraditório exigir um Direito Penal coletivo sem o correspondente processo penal coletivo. Não dá para inserir tudo numa vala comum de processo penal. Os delitos têm suas especificidades e precisam de procedimento próprio para a persecução penal, da fase investigativa até a executiva.</a:t>
            </a:r>
          </a:p>
          <a:p>
            <a:pPr algn="just">
              <a:spcAft>
                <a:spcPts val="800"/>
              </a:spcAft>
            </a:pPr>
            <a:r>
              <a:rPr lang="pt-BR" sz="2000" b="1" dirty="0">
                <a:effectLst/>
                <a:latin typeface="Times New Roman" panose="02020603050405020304" pitchFamily="18" charset="0"/>
                <a:ea typeface="Calibri" panose="020F0502020204030204" pitchFamily="34" charset="0"/>
              </a:rPr>
              <a:t>CDC</a:t>
            </a:r>
            <a:r>
              <a:rPr lang="pt-BR" sz="2000" dirty="0">
                <a:effectLst/>
                <a:latin typeface="Times New Roman" panose="02020603050405020304" pitchFamily="18" charset="0"/>
                <a:ea typeface="Calibri" panose="020F0502020204030204" pitchFamily="34" charset="0"/>
              </a:rPr>
              <a:t>: 1) possibilidade de intervenção de assistente de acusação ou propositura de ação penal subsidiária dos legitimados do art. 82, III e IV; 2) transporte da coisa julgada penal para a esfera das vítimas em ações de reparação de danos – art. 103 §§3º e 4º; </a:t>
            </a:r>
            <a:r>
              <a:rPr lang="pt-BR" sz="2000" b="1" dirty="0">
                <a:effectLst/>
                <a:latin typeface="Times New Roman" panose="02020603050405020304" pitchFamily="18" charset="0"/>
                <a:ea typeface="Calibri" panose="020F0502020204030204" pitchFamily="34" charset="0"/>
              </a:rPr>
              <a:t>CPP</a:t>
            </a:r>
            <a:r>
              <a:rPr lang="pt-BR" sz="2000" dirty="0">
                <a:effectLst/>
                <a:latin typeface="Times New Roman" panose="02020603050405020304" pitchFamily="18" charset="0"/>
                <a:ea typeface="Calibri" panose="020F0502020204030204" pitchFamily="34" charset="0"/>
              </a:rPr>
              <a:t>: </a:t>
            </a:r>
            <a:r>
              <a:rPr lang="pt-BR" sz="2000" b="1" dirty="0">
                <a:effectLst/>
                <a:latin typeface="Times New Roman" panose="02020603050405020304" pitchFamily="18" charset="0"/>
                <a:ea typeface="Calibri" panose="020F0502020204030204" pitchFamily="34" charset="0"/>
              </a:rPr>
              <a:t>1)</a:t>
            </a:r>
            <a:r>
              <a:rPr lang="pt-BR" sz="2000" dirty="0">
                <a:effectLst/>
                <a:latin typeface="Times New Roman" panose="02020603050405020304" pitchFamily="18" charset="0"/>
                <a:ea typeface="Calibri" panose="020F0502020204030204" pitchFamily="34" charset="0"/>
              </a:rPr>
              <a:t> art. 312 – possibilidade de decretação de prisão preventiva como garantia da ordem econômica (certamente decorrente de preocupação do legislador com crimes contra o sistema financeiro, contra a ordem econômica </a:t>
            </a:r>
            <a:r>
              <a:rPr lang="pt-BR" sz="2000" dirty="0" err="1">
                <a:effectLst/>
                <a:latin typeface="Times New Roman" panose="02020603050405020304" pitchFamily="18" charset="0"/>
                <a:ea typeface="Calibri" panose="020F0502020204030204" pitchFamily="34" charset="0"/>
              </a:rPr>
              <a:t>etc</a:t>
            </a:r>
            <a:r>
              <a:rPr lang="pt-BR" sz="2000" dirty="0">
                <a:effectLst/>
                <a:latin typeface="Times New Roman" panose="02020603050405020304" pitchFamily="18" charset="0"/>
                <a:ea typeface="Calibri" panose="020F0502020204030204" pitchFamily="34" charset="0"/>
              </a:rPr>
              <a:t>); </a:t>
            </a:r>
            <a:r>
              <a:rPr lang="pt-BR" sz="2000" b="1" dirty="0">
                <a:effectLst/>
                <a:latin typeface="Times New Roman" panose="02020603050405020304" pitchFamily="18" charset="0"/>
                <a:ea typeface="Calibri" panose="020F0502020204030204" pitchFamily="34" charset="0"/>
              </a:rPr>
              <a:t>2)</a:t>
            </a:r>
            <a:r>
              <a:rPr lang="pt-BR" sz="2000" dirty="0">
                <a:effectLst/>
                <a:latin typeface="Times New Roman" panose="02020603050405020304" pitchFamily="18" charset="0"/>
                <a:ea typeface="Calibri" panose="020F0502020204030204" pitchFamily="34" charset="0"/>
              </a:rPr>
              <a:t> art. 319, VI – possibilidade de se decretar a cautelar de suspensão da atividade de natureza econômica ou financeira.</a:t>
            </a:r>
          </a:p>
          <a:p>
            <a:pPr marL="0" indent="0">
              <a:spcAft>
                <a:spcPts val="800"/>
              </a:spcAft>
              <a:buNone/>
            </a:pPr>
            <a:endParaRPr lang="pt-BR"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764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535942FB-AB96-E606-9F5F-A8777E85BDD1}"/>
              </a:ext>
            </a:extLst>
          </p:cNvPr>
          <p:cNvSpPr>
            <a:spLocks noGrp="1"/>
          </p:cNvSpPr>
          <p:nvPr>
            <p:ph type="title"/>
          </p:nvPr>
        </p:nvSpPr>
        <p:spPr>
          <a:xfrm>
            <a:off x="838200" y="401221"/>
            <a:ext cx="10515600" cy="1348065"/>
          </a:xfrm>
        </p:spPr>
        <p:txBody>
          <a:bodyPr>
            <a:normAutofit/>
          </a:bodyPr>
          <a:lstStyle/>
          <a:p>
            <a:r>
              <a:rPr lang="pt-BR" sz="5400" b="1" i="1">
                <a:solidFill>
                  <a:srgbClr val="FFFFFF"/>
                </a:solidFill>
              </a:rPr>
              <a:t>Habeas corpus </a:t>
            </a:r>
            <a:r>
              <a:rPr lang="pt-BR" sz="5400" b="1">
                <a:solidFill>
                  <a:srgbClr val="FFFFFF"/>
                </a:solidFill>
              </a:rPr>
              <a:t>coletivo</a:t>
            </a:r>
          </a:p>
        </p:txBody>
      </p:sp>
      <p:sp>
        <p:nvSpPr>
          <p:cNvPr id="3" name="Espaço Reservado para Conteúdo 2">
            <a:extLst>
              <a:ext uri="{FF2B5EF4-FFF2-40B4-BE49-F238E27FC236}">
                <a16:creationId xmlns:a16="http://schemas.microsoft.com/office/drawing/2014/main" id="{7596D40B-B30E-BC4F-AC55-378F507EB85D}"/>
              </a:ext>
            </a:extLst>
          </p:cNvPr>
          <p:cNvSpPr>
            <a:spLocks noGrp="1"/>
          </p:cNvSpPr>
          <p:nvPr>
            <p:ph idx="1"/>
          </p:nvPr>
        </p:nvSpPr>
        <p:spPr>
          <a:xfrm>
            <a:off x="838200" y="2586789"/>
            <a:ext cx="10515600" cy="3590174"/>
          </a:xfrm>
        </p:spPr>
        <p:txBody>
          <a:bodyPr>
            <a:normAutofit/>
          </a:bodyPr>
          <a:lstStyle/>
          <a:p>
            <a:pPr algn="just"/>
            <a:r>
              <a:rPr lang="pt-BR" sz="2200" dirty="0"/>
              <a:t>É mesmo necessário falar de </a:t>
            </a:r>
            <a:r>
              <a:rPr lang="pt-BR" sz="2200" i="1" dirty="0"/>
              <a:t>habeas corpus </a:t>
            </a:r>
            <a:r>
              <a:rPr lang="pt-BR" sz="2200" dirty="0"/>
              <a:t>coletivo? Seletividade do sistema de justiça criminal; atos coletivos de criminalização; e tutela processual coletiva como mecanismo de acesso à justiça aos vulneráveis.</a:t>
            </a:r>
          </a:p>
          <a:p>
            <a:pPr algn="just"/>
            <a:r>
              <a:rPr lang="pt-BR" sz="2200" dirty="0"/>
              <a:t>O </a:t>
            </a:r>
            <a:r>
              <a:rPr lang="pt-BR" sz="2200" i="1" dirty="0"/>
              <a:t>habeas corpus </a:t>
            </a:r>
            <a:r>
              <a:rPr lang="pt-BR" sz="2200" dirty="0"/>
              <a:t>coletivo é cabível no ordenamento jurídico brasileiro? Máxima efetividade dos direitos fundamentais; doutrina brasileira do </a:t>
            </a:r>
            <a:r>
              <a:rPr lang="pt-BR" sz="2200" i="1" dirty="0"/>
              <a:t>habeas corpus</a:t>
            </a:r>
            <a:r>
              <a:rPr lang="pt-BR" sz="2200" dirty="0"/>
              <a:t>; e previsões do Código de Processo Penal que fortalecem o argumento.</a:t>
            </a:r>
          </a:p>
          <a:p>
            <a:pPr algn="just"/>
            <a:r>
              <a:rPr lang="pt-BR" sz="2200" dirty="0"/>
              <a:t>O HC nº 143.641/SP e outras questões processuais relevantes.</a:t>
            </a:r>
          </a:p>
          <a:p>
            <a:pPr algn="just"/>
            <a:r>
              <a:rPr lang="pt-BR" sz="2200" dirty="0"/>
              <a:t>Outros exemplos de </a:t>
            </a:r>
            <a:r>
              <a:rPr lang="pt-BR" sz="2200" i="1" dirty="0"/>
              <a:t>habeas corpus </a:t>
            </a:r>
            <a:r>
              <a:rPr lang="pt-BR" sz="2200" dirty="0"/>
              <a:t>coletivo.</a:t>
            </a:r>
          </a:p>
          <a:p>
            <a:endParaRPr lang="pt-BR" sz="2200" dirty="0"/>
          </a:p>
          <a:p>
            <a:endParaRPr lang="pt-BR" sz="2200" dirty="0"/>
          </a:p>
        </p:txBody>
      </p:sp>
    </p:spTree>
    <p:extLst>
      <p:ext uri="{BB962C8B-B14F-4D97-AF65-F5344CB8AC3E}">
        <p14:creationId xmlns:p14="http://schemas.microsoft.com/office/powerpoint/2010/main" val="387792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0B221189-E8BD-8A7E-7B6C-3124742A1962}"/>
              </a:ext>
            </a:extLst>
          </p:cNvPr>
          <p:cNvSpPr>
            <a:spLocks noGrp="1"/>
          </p:cNvSpPr>
          <p:nvPr>
            <p:ph type="title"/>
          </p:nvPr>
        </p:nvSpPr>
        <p:spPr>
          <a:xfrm>
            <a:off x="838200" y="401221"/>
            <a:ext cx="10515600" cy="1348065"/>
          </a:xfrm>
        </p:spPr>
        <p:txBody>
          <a:bodyPr>
            <a:normAutofit/>
          </a:bodyPr>
          <a:lstStyle/>
          <a:p>
            <a:r>
              <a:rPr lang="pt-BR" sz="4200" b="1" dirty="0">
                <a:solidFill>
                  <a:srgbClr val="FFFFFF"/>
                </a:solidFill>
                <a:latin typeface="Times New Roman" panose="02020603050405020304" pitchFamily="18" charset="0"/>
                <a:cs typeface="Times New Roman" panose="02020603050405020304" pitchFamily="18" charset="0"/>
              </a:rPr>
              <a:t>É mesmo necessário falar de </a:t>
            </a:r>
            <a:r>
              <a:rPr lang="pt-BR" sz="4200" b="1" i="1" dirty="0">
                <a:solidFill>
                  <a:srgbClr val="FFFFFF"/>
                </a:solidFill>
                <a:latin typeface="Times New Roman" panose="02020603050405020304" pitchFamily="18" charset="0"/>
                <a:cs typeface="Times New Roman" panose="02020603050405020304" pitchFamily="18" charset="0"/>
              </a:rPr>
              <a:t>habeas corpus </a:t>
            </a:r>
            <a:r>
              <a:rPr lang="pt-BR" sz="4200" b="1" dirty="0">
                <a:solidFill>
                  <a:srgbClr val="FFFFFF"/>
                </a:solidFill>
                <a:latin typeface="Times New Roman" panose="02020603050405020304" pitchFamily="18" charset="0"/>
                <a:cs typeface="Times New Roman" panose="02020603050405020304" pitchFamily="18" charset="0"/>
              </a:rPr>
              <a:t>coletivo?</a:t>
            </a:r>
          </a:p>
        </p:txBody>
      </p:sp>
      <p:sp>
        <p:nvSpPr>
          <p:cNvPr id="3" name="Espaço Reservado para Conteúdo 2">
            <a:extLst>
              <a:ext uri="{FF2B5EF4-FFF2-40B4-BE49-F238E27FC236}">
                <a16:creationId xmlns:a16="http://schemas.microsoft.com/office/drawing/2014/main" id="{42DB15EF-F015-73CB-668C-009F11E3F1D8}"/>
              </a:ext>
            </a:extLst>
          </p:cNvPr>
          <p:cNvSpPr>
            <a:spLocks noGrp="1"/>
          </p:cNvSpPr>
          <p:nvPr>
            <p:ph idx="1"/>
          </p:nvPr>
        </p:nvSpPr>
        <p:spPr>
          <a:xfrm>
            <a:off x="838200" y="2586789"/>
            <a:ext cx="10515600" cy="3590174"/>
          </a:xfrm>
        </p:spPr>
        <p:txBody>
          <a:bodyPr>
            <a:normAutofit/>
          </a:bodyPr>
          <a:lstStyle/>
          <a:p>
            <a:pPr algn="just"/>
            <a:r>
              <a:rPr lang="pt-BR" sz="2200" dirty="0">
                <a:latin typeface="Times New Roman" panose="02020603050405020304" pitchFamily="18" charset="0"/>
                <a:cs typeface="Times New Roman" panose="02020603050405020304" pitchFamily="18" charset="0"/>
              </a:rPr>
              <a:t>Seletividade do sistema de justiça criminal; </a:t>
            </a:r>
          </a:p>
          <a:p>
            <a:pPr marL="0" indent="0" algn="just">
              <a:buNone/>
            </a:pPr>
            <a:endParaRPr lang="pt-BR" sz="2200" dirty="0">
              <a:latin typeface="Times New Roman" panose="02020603050405020304" pitchFamily="18" charset="0"/>
              <a:cs typeface="Times New Roman" panose="02020603050405020304" pitchFamily="18" charset="0"/>
            </a:endParaRPr>
          </a:p>
          <a:p>
            <a:pPr algn="just"/>
            <a:r>
              <a:rPr lang="pt-BR" sz="2200" dirty="0">
                <a:latin typeface="Times New Roman" panose="02020603050405020304" pitchFamily="18" charset="0"/>
                <a:cs typeface="Times New Roman" panose="02020603050405020304" pitchFamily="18" charset="0"/>
              </a:rPr>
              <a:t>Atos coletivos de criminalização; e</a:t>
            </a:r>
          </a:p>
          <a:p>
            <a:pPr marL="0" indent="0" algn="just">
              <a:buNone/>
            </a:pPr>
            <a:endParaRPr lang="pt-BR" sz="2200" dirty="0">
              <a:latin typeface="Times New Roman" panose="02020603050405020304" pitchFamily="18" charset="0"/>
              <a:cs typeface="Times New Roman" panose="02020603050405020304" pitchFamily="18" charset="0"/>
            </a:endParaRPr>
          </a:p>
          <a:p>
            <a:pPr algn="just"/>
            <a:r>
              <a:rPr lang="pt-BR" sz="2200" dirty="0">
                <a:latin typeface="Times New Roman" panose="02020603050405020304" pitchFamily="18" charset="0"/>
                <a:cs typeface="Times New Roman" panose="02020603050405020304" pitchFamily="18" charset="0"/>
              </a:rPr>
              <a:t>Tutela processual coletiva como mecanismo de acesso à justiça aos socioeconomicamente vulneráveis.</a:t>
            </a:r>
          </a:p>
          <a:p>
            <a:endParaRPr lang="pt-BR" sz="2200" dirty="0"/>
          </a:p>
        </p:txBody>
      </p:sp>
    </p:spTree>
    <p:extLst>
      <p:ext uri="{BB962C8B-B14F-4D97-AF65-F5344CB8AC3E}">
        <p14:creationId xmlns:p14="http://schemas.microsoft.com/office/powerpoint/2010/main" val="277928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E9754714-0FBF-9CDD-3850-F3C0C2D41D15}"/>
              </a:ext>
            </a:extLst>
          </p:cNvPr>
          <p:cNvSpPr>
            <a:spLocks noGrp="1"/>
          </p:cNvSpPr>
          <p:nvPr>
            <p:ph type="title"/>
          </p:nvPr>
        </p:nvSpPr>
        <p:spPr>
          <a:xfrm>
            <a:off x="838200" y="401221"/>
            <a:ext cx="10515600" cy="1348065"/>
          </a:xfrm>
        </p:spPr>
        <p:txBody>
          <a:bodyPr>
            <a:normAutofit/>
          </a:bodyPr>
          <a:lstStyle/>
          <a:p>
            <a:br>
              <a:rPr lang="pt-BR" sz="2200" b="1" dirty="0">
                <a:solidFill>
                  <a:srgbClr val="FFFFFF"/>
                </a:solidFill>
              </a:rPr>
            </a:br>
            <a:r>
              <a:rPr lang="pt-BR" sz="2200" b="1" dirty="0">
                <a:solidFill>
                  <a:srgbClr val="FFFFFF"/>
                </a:solidFill>
                <a:latin typeface="Times New Roman" panose="02020603050405020304" pitchFamily="18" charset="0"/>
                <a:cs typeface="Times New Roman" panose="02020603050405020304" pitchFamily="18" charset="0"/>
              </a:rPr>
              <a:t>SELETIVIDADE DO SISTEMA PENAL BRASILEIRO – DADOS ESTATÍSTICOS</a:t>
            </a:r>
            <a:br>
              <a:rPr lang="pt-BR" sz="2200" b="1" dirty="0">
                <a:solidFill>
                  <a:srgbClr val="FFFFFF"/>
                </a:solidFill>
              </a:rPr>
            </a:br>
            <a:endParaRPr lang="pt-BR" sz="2200" b="1" dirty="0">
              <a:solidFill>
                <a:srgbClr val="FFFFFF"/>
              </a:solidFill>
            </a:endParaRPr>
          </a:p>
        </p:txBody>
      </p:sp>
      <p:sp>
        <p:nvSpPr>
          <p:cNvPr id="3" name="Espaço Reservado para Conteúdo 2">
            <a:extLst>
              <a:ext uri="{FF2B5EF4-FFF2-40B4-BE49-F238E27FC236}">
                <a16:creationId xmlns:a16="http://schemas.microsoft.com/office/drawing/2014/main" id="{8FFFE7F5-51DC-A45B-220B-DBFC318ECBE8}"/>
              </a:ext>
            </a:extLst>
          </p:cNvPr>
          <p:cNvSpPr>
            <a:spLocks noGrp="1"/>
          </p:cNvSpPr>
          <p:nvPr>
            <p:ph idx="1"/>
          </p:nvPr>
        </p:nvSpPr>
        <p:spPr>
          <a:xfrm>
            <a:off x="838200" y="2347414"/>
            <a:ext cx="10515600" cy="4421133"/>
          </a:xfrm>
        </p:spPr>
        <p:txBody>
          <a:bodyPr>
            <a:normAutofit/>
          </a:bodyPr>
          <a:lstStyle/>
          <a:p>
            <a:pPr algn="just"/>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Dados do 13º Ciclo de coleta de dados – publicado em dezembro de 2022. OBS: há estabelecimentos penais que não possuem condições de fornecer os números específicos.</a:t>
            </a:r>
          </a:p>
          <a:p>
            <a:pPr algn="just"/>
            <a:r>
              <a:rPr lang="pt-BR" sz="1800" b="1" kern="100" dirty="0">
                <a:effectLst/>
                <a:latin typeface="Times New Roman" panose="02020603050405020304" pitchFamily="18" charset="0"/>
                <a:ea typeface="Calibri" panose="020F0502020204030204" pitchFamily="34" charset="0"/>
                <a:cs typeface="Times New Roman" panose="02020603050405020304" pitchFamily="18" charset="0"/>
              </a:rPr>
              <a:t>Total de presos</a:t>
            </a:r>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kern="0" dirty="0">
                <a:effectLst/>
                <a:latin typeface="Times New Roman" panose="02020603050405020304" pitchFamily="18" charset="0"/>
                <a:ea typeface="Calibri" panose="020F0502020204030204" pitchFamily="34" charset="0"/>
                <a:cs typeface="Times New Roman" panose="02020603050405020304" pitchFamily="18" charset="0"/>
              </a:rPr>
              <a:t>832.295 (custodiados e em prisão domiciliar).</a:t>
            </a:r>
          </a:p>
          <a:p>
            <a:pPr algn="just">
              <a:spcAft>
                <a:spcPts val="800"/>
              </a:spcAft>
            </a:pPr>
            <a:r>
              <a:rPr lang="pt-BR" sz="1800" b="1" kern="0" dirty="0">
                <a:effectLst/>
                <a:latin typeface="Times New Roman" panose="02020603050405020304" pitchFamily="18" charset="0"/>
                <a:ea typeface="Calibri" panose="020F0502020204030204" pitchFamily="34" charset="0"/>
                <a:cs typeface="Times New Roman" panose="02020603050405020304" pitchFamily="18" charset="0"/>
              </a:rPr>
              <a:t>Cor de pele/raça/etnia:</a:t>
            </a:r>
            <a:r>
              <a:rPr lang="pt-BR" sz="1800" b="1" kern="100" dirty="0">
                <a:latin typeface="Times New Roman" panose="02020603050405020304" pitchFamily="18" charset="0"/>
                <a:ea typeface="Calibri" panose="020F0502020204030204" pitchFamily="34" charset="0"/>
                <a:cs typeface="Times New Roman" panose="02020603050405020304" pitchFamily="18" charset="0"/>
              </a:rPr>
              <a:t> </a:t>
            </a:r>
            <a:r>
              <a:rPr lang="pt-BR" sz="1800" kern="0" dirty="0">
                <a:effectLst/>
                <a:latin typeface="Times New Roman" panose="02020603050405020304" pitchFamily="18" charset="0"/>
                <a:ea typeface="Calibri" panose="020F0502020204030204" pitchFamily="34" charset="0"/>
                <a:cs typeface="Times New Roman" panose="02020603050405020304" pitchFamily="18" charset="0"/>
              </a:rPr>
              <a:t>Branca: 197.084; Preta: 106.677; Parda: 335.536; Amarela: 7.139; Indígena: 1.603; Não informado: 178.881.</a:t>
            </a:r>
          </a:p>
          <a:p>
            <a:pPr algn="just">
              <a:spcAft>
                <a:spcPts val="800"/>
              </a:spcAft>
            </a:pPr>
            <a:r>
              <a:rPr lang="pt-BR" sz="1800" b="1" kern="0" dirty="0">
                <a:effectLst/>
                <a:latin typeface="Times New Roman" panose="02020603050405020304" pitchFamily="18" charset="0"/>
                <a:ea typeface="Calibri" panose="020F0502020204030204" pitchFamily="34" charset="0"/>
                <a:cs typeface="Times New Roman" panose="02020603050405020304" pitchFamily="18" charset="0"/>
              </a:rPr>
              <a:t>Grau de instrução: </a:t>
            </a:r>
            <a:r>
              <a:rPr lang="pt-BR" sz="1800" kern="0" dirty="0">
                <a:effectLst/>
                <a:latin typeface="Times New Roman" panose="02020603050405020304" pitchFamily="18" charset="0"/>
                <a:ea typeface="Calibri" panose="020F0502020204030204" pitchFamily="34" charset="0"/>
                <a:cs typeface="Times New Roman" panose="02020603050405020304" pitchFamily="18" charset="0"/>
              </a:rPr>
              <a:t>Analfabeto: 18.846</a:t>
            </a:r>
            <a:r>
              <a:rPr lang="pt-BR" sz="1800" kern="100" dirty="0">
                <a:latin typeface="Times New Roman" panose="02020603050405020304" pitchFamily="18" charset="0"/>
                <a:ea typeface="Calibri" panose="020F0502020204030204" pitchFamily="34" charset="0"/>
                <a:cs typeface="Times New Roman" panose="02020603050405020304" pitchFamily="18" charset="0"/>
              </a:rPr>
              <a:t>; </a:t>
            </a:r>
            <a:r>
              <a:rPr lang="pt-BR" sz="1800" kern="0" dirty="0">
                <a:effectLst/>
                <a:latin typeface="Times New Roman" panose="02020603050405020304" pitchFamily="18" charset="0"/>
                <a:ea typeface="Calibri" panose="020F0502020204030204" pitchFamily="34" charset="0"/>
                <a:cs typeface="Times New Roman" panose="02020603050405020304" pitchFamily="18" charset="0"/>
              </a:rPr>
              <a:t>Alfabetizado sem cursos regulares: 31.684; Ensino fundamental incompleto: 315.613; Ensino fundamental completo: 80.214; Ensino médio incompleto: 113.326; Ensino médio completo: 80.962; Ensino superior incompleto: 8.931; Ensino superior completo: 5.380; Ensino acima de superior completo: 317; Não informado: 171.467.</a:t>
            </a:r>
          </a:p>
          <a:p>
            <a:pPr algn="just">
              <a:spcAft>
                <a:spcPts val="800"/>
              </a:spcAft>
            </a:pPr>
            <a:r>
              <a:rPr lang="pt-BR" sz="1800" b="1" kern="0" dirty="0">
                <a:effectLst/>
                <a:latin typeface="Times New Roman" panose="02020603050405020304" pitchFamily="18" charset="0"/>
                <a:ea typeface="Calibri" panose="020F0502020204030204" pitchFamily="34" charset="0"/>
                <a:cs typeface="Times New Roman" panose="02020603050405020304" pitchFamily="18" charset="0"/>
              </a:rPr>
              <a:t>Por tipo penal</a:t>
            </a:r>
            <a:r>
              <a:rPr lang="pt-BR" sz="1800" b="1" kern="0" dirty="0">
                <a:latin typeface="Times New Roman" panose="02020603050405020304" pitchFamily="18" charset="0"/>
                <a:ea typeface="Calibri" panose="020F0502020204030204" pitchFamily="34" charset="0"/>
                <a:cs typeface="Times New Roman" panose="02020603050405020304" pitchFamily="18" charset="0"/>
              </a:rPr>
              <a:t>: </a:t>
            </a:r>
            <a:r>
              <a:rPr lang="pt-BR" sz="1800" kern="0" dirty="0">
                <a:effectLst/>
                <a:latin typeface="Times New Roman" panose="02020603050405020304" pitchFamily="18" charset="0"/>
                <a:ea typeface="Calibri" panose="020F0502020204030204" pitchFamily="34" charset="0"/>
                <a:cs typeface="Times New Roman" panose="02020603050405020304" pitchFamily="18" charset="0"/>
              </a:rPr>
              <a:t>Crimes contra o patrimônio (roubo, furto, estelionato, receptação, outros): 293.711; Tráfico de drogas: 201.829; Crimes contra as pessoas (homicídio, aborto, lesão corporal outros): 114.727; Crimes contra a dignidade sexual (estupro, tráfico de pessoas, outros): 45.388; Crimes contra administração pública (peculato, corrupção passiva e outros): 1.204; Crimes contra administração pública praticados por particular (cor. ativa, contrabando): 1.240.</a:t>
            </a:r>
            <a:endParaRPr lang="pt-B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endParaRPr lang="pt-BR" sz="1500" kern="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endParaRPr lang="pt-BR" sz="15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5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500" dirty="0"/>
          </a:p>
        </p:txBody>
      </p:sp>
    </p:spTree>
    <p:extLst>
      <p:ext uri="{BB962C8B-B14F-4D97-AF65-F5344CB8AC3E}">
        <p14:creationId xmlns:p14="http://schemas.microsoft.com/office/powerpoint/2010/main" val="287697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145DBB17-19CB-BF5B-087E-E3A2C6B15204}"/>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ATOS COLETIVOS DE CRIMINALIZAÇÃO</a:t>
            </a:r>
          </a:p>
        </p:txBody>
      </p:sp>
      <p:sp>
        <p:nvSpPr>
          <p:cNvPr id="3" name="Espaço Reservado para Conteúdo 2">
            <a:extLst>
              <a:ext uri="{FF2B5EF4-FFF2-40B4-BE49-F238E27FC236}">
                <a16:creationId xmlns:a16="http://schemas.microsoft.com/office/drawing/2014/main" id="{56CFA15F-3601-7DCB-DDC2-BCD1CA6E6CA7}"/>
              </a:ext>
            </a:extLst>
          </p:cNvPr>
          <p:cNvSpPr>
            <a:spLocks noGrp="1"/>
          </p:cNvSpPr>
          <p:nvPr>
            <p:ph idx="1"/>
          </p:nvPr>
        </p:nvSpPr>
        <p:spPr>
          <a:xfrm>
            <a:off x="838200" y="2586788"/>
            <a:ext cx="10515600" cy="4201637"/>
          </a:xfrm>
        </p:spPr>
        <p:txBody>
          <a:bodyPr>
            <a:normAutofit fontScale="92500" lnSpcReduction="10000"/>
          </a:bodyPr>
          <a:lstStyle/>
          <a:p>
            <a:pPr algn="just"/>
            <a:r>
              <a:rPr lang="pt-BR" sz="1800" b="1" dirty="0">
                <a:effectLst/>
                <a:latin typeface="Times New Roman" panose="02020603050405020304" pitchFamily="18" charset="0"/>
                <a:ea typeface="Calibri" panose="020F0502020204030204" pitchFamily="34" charset="0"/>
              </a:rPr>
              <a:t>Mandados coletivos de busca e apreensão</a:t>
            </a:r>
            <a:r>
              <a:rPr lang="pt-BR" sz="1800" dirty="0">
                <a:effectLst/>
                <a:latin typeface="Times New Roman" panose="02020603050405020304" pitchFamily="18" charset="0"/>
                <a:ea typeface="Calibri" panose="020F0502020204030204" pitchFamily="34" charset="0"/>
              </a:rPr>
              <a:t>: muito comum para fazer frente ao discurso de combate ao crime organizado e ao tráfico de drogas. Em comunidades periféricas e carentes, claro. “juízes somente expedem tais monstruosidades jurídicas quando se trata de barbarizar os clientes preferenciais do excludente sistema implantado, aqueles para quem a proteção constitucional da casa (e demais direitos fundamentais) é ineficaz, até porque favela e barraco não são casas... e quem lá (sobre)vive não merece nenhuma proteção, pois são os ‘outros’, ou, ainda, a multidão de invisíveis” (LOPES JR., 2014, p. 731). HC 435.934/RJ – STJ</a:t>
            </a:r>
          </a:p>
          <a:p>
            <a:pPr algn="just"/>
            <a:r>
              <a:rPr lang="pt-BR" sz="1800" b="1" dirty="0">
                <a:latin typeface="Times New Roman" panose="02020603050405020304" pitchFamily="18" charset="0"/>
                <a:ea typeface="Calibri" panose="020F0502020204030204" pitchFamily="34" charset="0"/>
              </a:rPr>
              <a:t>Operações policiais em comunidades carentes</a:t>
            </a:r>
            <a:r>
              <a:rPr lang="pt-BR" sz="1800" dirty="0">
                <a:latin typeface="Times New Roman" panose="02020603050405020304" pitchFamily="18" charset="0"/>
                <a:ea typeface="Calibri" panose="020F0502020204030204" pitchFamily="34" charset="0"/>
              </a:rPr>
              <a:t>: discurso fundamentado na segurança pública e que não consta com a participação sequer do Poder Judiciário com a expedição de mandados coletivos de busca e apreensão. RJ-ADPF</a:t>
            </a:r>
          </a:p>
          <a:p>
            <a:pPr algn="just"/>
            <a:endParaRPr lang="pt-BR" sz="1800" dirty="0">
              <a:effectLst/>
              <a:latin typeface="Times New Roman" panose="02020603050405020304" pitchFamily="18" charset="0"/>
              <a:ea typeface="Calibri" panose="020F0502020204030204" pitchFamily="34" charset="0"/>
            </a:endParaRPr>
          </a:p>
          <a:p>
            <a:pPr algn="just">
              <a:spcAft>
                <a:spcPts val="800"/>
              </a:spcAft>
            </a:pPr>
            <a:r>
              <a:rPr lang="pt-BR" sz="1800" b="1" dirty="0">
                <a:latin typeface="Times New Roman" panose="02020603050405020304" pitchFamily="18" charset="0"/>
              </a:rPr>
              <a:t>Condições de encarceramento: ADPF 347 </a:t>
            </a:r>
            <a:r>
              <a:rPr lang="pt-BR" sz="1800" dirty="0">
                <a:latin typeface="Times New Roman" panose="02020603050405020304" pitchFamily="18" charset="0"/>
              </a:rPr>
              <a:t>– estado de coisas inconstitucional; </a:t>
            </a:r>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Então, o sistema carcerário hoje funciona como mecanismo seletivo e coletivo de criminalização de grupos socioeconomicamente vulneráveis, conforme, inclusive, dados estatísticos citados acima. Contra essas violações em massa, nada mais adequado e efetivo do que utilizar mecanismos processuais coletivos. </a:t>
            </a:r>
            <a:r>
              <a:rPr lang="pt-BR" sz="1800" dirty="0">
                <a:effectLst/>
                <a:latin typeface="Times New Roman" panose="02020603050405020304" pitchFamily="18" charset="0"/>
                <a:ea typeface="Calibri" panose="020F0502020204030204" pitchFamily="34" charset="0"/>
              </a:rPr>
              <a:t>Muitos </a:t>
            </a:r>
            <a:r>
              <a:rPr lang="pt-BR" sz="1800" dirty="0" err="1">
                <a:effectLst/>
                <a:latin typeface="Times New Roman" panose="02020603050405020304" pitchFamily="18" charset="0"/>
                <a:ea typeface="Calibri" panose="020F0502020204030204" pitchFamily="34" charset="0"/>
              </a:rPr>
              <a:t>HCs</a:t>
            </a:r>
            <a:r>
              <a:rPr lang="pt-BR" sz="1800" dirty="0">
                <a:effectLst/>
                <a:latin typeface="Times New Roman" panose="02020603050405020304" pitchFamily="18" charset="0"/>
                <a:ea typeface="Calibri" panose="020F0502020204030204" pitchFamily="34" charset="0"/>
              </a:rPr>
              <a:t> coletivos são extraídos a partir das condições de aprisionamento e cumprimento de pena. O mais paradigmático e referência para todos (143.651) trata das condições de encarceramento feminino e maternidade e outro da superlotação de adolescentes no estado do Espírito Santo (143.988).</a:t>
            </a:r>
          </a:p>
        </p:txBody>
      </p:sp>
    </p:spTree>
    <p:extLst>
      <p:ext uri="{BB962C8B-B14F-4D97-AF65-F5344CB8AC3E}">
        <p14:creationId xmlns:p14="http://schemas.microsoft.com/office/powerpoint/2010/main" val="286059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6561F987-059D-4D0D-916A-C7E69242BAD9}"/>
              </a:ext>
            </a:extLst>
          </p:cNvPr>
          <p:cNvSpPr>
            <a:spLocks noGrp="1"/>
          </p:cNvSpPr>
          <p:nvPr>
            <p:ph type="title"/>
          </p:nvPr>
        </p:nvSpPr>
        <p:spPr>
          <a:xfrm>
            <a:off x="838200" y="401221"/>
            <a:ext cx="10515600" cy="1348065"/>
          </a:xfrm>
        </p:spPr>
        <p:txBody>
          <a:bodyPr>
            <a:normAutofit/>
          </a:bodyPr>
          <a:lstStyle/>
          <a:p>
            <a:r>
              <a:rPr lang="pt-BR" sz="5000" b="1">
                <a:solidFill>
                  <a:srgbClr val="FFFFFF"/>
                </a:solidFill>
                <a:latin typeface="Times New Roman" panose="02020603050405020304" pitchFamily="18" charset="0"/>
                <a:cs typeface="Times New Roman" panose="02020603050405020304" pitchFamily="18" charset="0"/>
              </a:rPr>
              <a:t>Acesso à justiça aos mais vulneráveis</a:t>
            </a:r>
          </a:p>
        </p:txBody>
      </p:sp>
      <p:sp>
        <p:nvSpPr>
          <p:cNvPr id="3" name="Espaço Reservado para Conteúdo 2">
            <a:extLst>
              <a:ext uri="{FF2B5EF4-FFF2-40B4-BE49-F238E27FC236}">
                <a16:creationId xmlns:a16="http://schemas.microsoft.com/office/drawing/2014/main" id="{16DEF185-EB1F-AF02-5871-9FB3BA425B03}"/>
              </a:ext>
            </a:extLst>
          </p:cNvPr>
          <p:cNvSpPr>
            <a:spLocks noGrp="1"/>
          </p:cNvSpPr>
          <p:nvPr>
            <p:ph idx="1"/>
          </p:nvPr>
        </p:nvSpPr>
        <p:spPr>
          <a:xfrm>
            <a:off x="838200" y="2347414"/>
            <a:ext cx="10515600" cy="4689490"/>
          </a:xfrm>
        </p:spPr>
        <p:txBody>
          <a:bodyPr>
            <a:noAutofit/>
          </a:bodyPr>
          <a:lstStyle/>
          <a:p>
            <a:pPr algn="just"/>
            <a:r>
              <a:rPr lang="pt-BR" sz="1800" dirty="0">
                <a:effectLst/>
                <a:latin typeface="Times New Roman" panose="02020603050405020304" pitchFamily="18" charset="0"/>
                <a:ea typeface="Calibri" panose="020F0502020204030204" pitchFamily="34" charset="0"/>
              </a:rPr>
              <a:t>Projeto Florence (Mauro </a:t>
            </a:r>
            <a:r>
              <a:rPr lang="pt-BR" sz="1800" dirty="0" err="1">
                <a:effectLst/>
                <a:latin typeface="Times New Roman" panose="02020603050405020304" pitchFamily="18" charset="0"/>
                <a:ea typeface="Calibri" panose="020F0502020204030204" pitchFamily="34" charset="0"/>
              </a:rPr>
              <a:t>Cappelletti</a:t>
            </a:r>
            <a:r>
              <a:rPr lang="pt-BR" sz="1800" dirty="0">
                <a:effectLst/>
                <a:latin typeface="Times New Roman" panose="02020603050405020304" pitchFamily="18" charset="0"/>
                <a:ea typeface="Calibri" panose="020F0502020204030204" pitchFamily="34" charset="0"/>
              </a:rPr>
              <a:t> e Bryan Garth): objetivo de identificar a realização do acesso à justiça, tendo identificado obstáculos e soluções para que eles possam ser superados, proporcionando maior acesso à justiça.</a:t>
            </a:r>
          </a:p>
          <a:p>
            <a:pPr algn="just"/>
            <a:r>
              <a:rPr lang="pt-BR" sz="1800" dirty="0">
                <a:latin typeface="Times New Roman" panose="02020603050405020304" pitchFamily="18" charset="0"/>
              </a:rPr>
              <a:t>Identificação de três obstáculos, mas o que nos interessa é aquele que aponta </a:t>
            </a:r>
            <a:r>
              <a:rPr lang="pt-BR" sz="1800" dirty="0">
                <a:effectLst/>
                <a:latin typeface="Times New Roman" panose="02020603050405020304" pitchFamily="18" charset="0"/>
                <a:ea typeface="Calibri" panose="020F0502020204030204" pitchFamily="34" charset="0"/>
              </a:rPr>
              <a:t>a dificuldade de se litigar direitos transindividuais (por falta de interesse do indivíduo ou por dificuldades financeiras, ou seja, a vulnerabilidade socioeconômica é grande responsável por dificultar o acesso à justiça), impondo a criação de mecanismos processuais e procedimentais para a tutela coletiva de direitos coletivos ou de direitos individuais homogêneos.</a:t>
            </a:r>
          </a:p>
          <a:p>
            <a:pPr algn="just"/>
            <a:r>
              <a:rPr lang="pt-BR" sz="1800" dirty="0">
                <a:effectLst/>
                <a:latin typeface="Times New Roman" panose="02020603050405020304" pitchFamily="18" charset="0"/>
                <a:ea typeface="Calibri" panose="020F0502020204030204" pitchFamily="34" charset="0"/>
              </a:rPr>
              <a:t>O HC coletivo auxiliará a promoção do acesso à justiça, pois a um só tempo ele: 1) facilita/amplia as possibilidades de acesso à justiça aos socioeconomicamente vulneráveis; 2) e por ter esse caráter de contribuir com os interesses dos grupos socioeconomicamente vulneráveis, contribuirá com a resistência à seletividade penal atualmente voltada exatamente contra esses grupos.</a:t>
            </a:r>
          </a:p>
          <a:p>
            <a:pPr algn="just"/>
            <a:r>
              <a:rPr lang="pt-BR" sz="1800" dirty="0">
                <a:effectLst/>
                <a:latin typeface="Times New Roman" panose="02020603050405020304" pitchFamily="18" charset="0"/>
                <a:ea typeface="Calibri" panose="020F0502020204030204" pitchFamily="34" charset="0"/>
              </a:rPr>
              <a:t>Portanto, a efetivação de um processo penal democrático, aquele que garante e proporciona acesso à justiça àqueles especialmente submetidos ao poder persecutório do Estado penal (socioeconomicamente vulnerável), passa, necessariamente, pelo reconhecimento do HC coletivo, instrumento adequado para resistir a seletividade penal que recai sobre os grupos socioeconomicamente vulnerável</a:t>
            </a:r>
            <a:r>
              <a:rPr lang="pt-BR" sz="1800" dirty="0">
                <a:latin typeface="Times New Roman" panose="02020603050405020304" pitchFamily="18" charset="0"/>
                <a:ea typeface="Calibri" panose="020F0502020204030204" pitchFamily="34" charset="0"/>
              </a:rPr>
              <a:t>.</a:t>
            </a:r>
            <a:endParaRPr lang="pt-BR" sz="1800" dirty="0"/>
          </a:p>
        </p:txBody>
      </p:sp>
    </p:spTree>
    <p:extLst>
      <p:ext uri="{BB962C8B-B14F-4D97-AF65-F5344CB8AC3E}">
        <p14:creationId xmlns:p14="http://schemas.microsoft.com/office/powerpoint/2010/main" val="206889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3466E65E-E4AA-D9E8-C7E7-A76FC01BA5C6}"/>
              </a:ext>
            </a:extLst>
          </p:cNvPr>
          <p:cNvSpPr>
            <a:spLocks noGrp="1"/>
          </p:cNvSpPr>
          <p:nvPr>
            <p:ph type="title"/>
          </p:nvPr>
        </p:nvSpPr>
        <p:spPr>
          <a:xfrm>
            <a:off x="838200" y="401221"/>
            <a:ext cx="10515600" cy="1348065"/>
          </a:xfrm>
        </p:spPr>
        <p:txBody>
          <a:bodyPr>
            <a:normAutofit/>
          </a:bodyPr>
          <a:lstStyle/>
          <a:p>
            <a:br>
              <a:rPr lang="pt-BR" sz="4200" b="1">
                <a:solidFill>
                  <a:srgbClr val="FFFFFF"/>
                </a:solidFill>
              </a:rPr>
            </a:br>
            <a:r>
              <a:rPr lang="pt-BR" sz="4200" b="1">
                <a:solidFill>
                  <a:srgbClr val="FFFFFF"/>
                </a:solidFill>
                <a:latin typeface="Times New Roman" panose="02020603050405020304" pitchFamily="18" charset="0"/>
                <a:cs typeface="Times New Roman" panose="02020603050405020304" pitchFamily="18" charset="0"/>
              </a:rPr>
              <a:t>ROTEIRO DA AULA</a:t>
            </a:r>
          </a:p>
        </p:txBody>
      </p:sp>
      <p:sp>
        <p:nvSpPr>
          <p:cNvPr id="3" name="Espaço Reservado para Conteúdo 2">
            <a:extLst>
              <a:ext uri="{FF2B5EF4-FFF2-40B4-BE49-F238E27FC236}">
                <a16:creationId xmlns:a16="http://schemas.microsoft.com/office/drawing/2014/main" id="{67FB06D2-7F19-A6DF-0A61-FA15F11C2ED5}"/>
              </a:ext>
            </a:extLst>
          </p:cNvPr>
          <p:cNvSpPr>
            <a:spLocks noGrp="1"/>
          </p:cNvSpPr>
          <p:nvPr>
            <p:ph idx="1"/>
          </p:nvPr>
        </p:nvSpPr>
        <p:spPr>
          <a:xfrm>
            <a:off x="838200" y="2586789"/>
            <a:ext cx="10515600" cy="3590174"/>
          </a:xfrm>
        </p:spPr>
        <p:txBody>
          <a:bodyPr>
            <a:normAutofit/>
          </a:bodyPr>
          <a:lstStyle/>
          <a:p>
            <a:endParaRPr lang="pt-BR" sz="2200" dirty="0">
              <a:latin typeface="Times New Roman" panose="02020603050405020304" pitchFamily="18" charset="0"/>
              <a:cs typeface="Times New Roman" panose="02020603050405020304" pitchFamily="18" charset="0"/>
            </a:endParaRPr>
          </a:p>
          <a:p>
            <a:r>
              <a:rPr lang="pt-BR" sz="4000" dirty="0">
                <a:latin typeface="Times New Roman" panose="02020603050405020304" pitchFamily="18" charset="0"/>
                <a:cs typeface="Times New Roman" panose="02020603050405020304" pitchFamily="18" charset="0"/>
              </a:rPr>
              <a:t>Tutela penal coletiva e Processo Penal coletivo;</a:t>
            </a:r>
          </a:p>
          <a:p>
            <a:endParaRPr lang="pt-BR" sz="4000" dirty="0">
              <a:latin typeface="Times New Roman" panose="02020603050405020304" pitchFamily="18" charset="0"/>
              <a:cs typeface="Times New Roman" panose="02020603050405020304" pitchFamily="18" charset="0"/>
            </a:endParaRPr>
          </a:p>
          <a:p>
            <a:r>
              <a:rPr lang="pt-BR" sz="4000" i="1" dirty="0">
                <a:latin typeface="Times New Roman" panose="02020603050405020304" pitchFamily="18" charset="0"/>
                <a:cs typeface="Times New Roman" panose="02020603050405020304" pitchFamily="18" charset="0"/>
              </a:rPr>
              <a:t>Habeas Corpus </a:t>
            </a:r>
            <a:r>
              <a:rPr lang="pt-BR" sz="4000" dirty="0">
                <a:latin typeface="Times New Roman" panose="02020603050405020304" pitchFamily="18" charset="0"/>
                <a:cs typeface="Times New Roman" panose="02020603050405020304" pitchFamily="18" charset="0"/>
              </a:rPr>
              <a:t>Coletivo.</a:t>
            </a:r>
          </a:p>
          <a:p>
            <a:endParaRPr lang="pt-BR" sz="2200" dirty="0"/>
          </a:p>
          <a:p>
            <a:endParaRPr lang="pt-BR" sz="2200" dirty="0"/>
          </a:p>
        </p:txBody>
      </p:sp>
    </p:spTree>
    <p:extLst>
      <p:ext uri="{BB962C8B-B14F-4D97-AF65-F5344CB8AC3E}">
        <p14:creationId xmlns:p14="http://schemas.microsoft.com/office/powerpoint/2010/main" val="139567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BB268C94-D602-28AE-2DA3-05630EC10908}"/>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Cabimento do habeas corpus coletivo no Brasil</a:t>
            </a:r>
          </a:p>
        </p:txBody>
      </p:sp>
      <p:sp>
        <p:nvSpPr>
          <p:cNvPr id="3" name="Espaço Reservado para Conteúdo 2">
            <a:extLst>
              <a:ext uri="{FF2B5EF4-FFF2-40B4-BE49-F238E27FC236}">
                <a16:creationId xmlns:a16="http://schemas.microsoft.com/office/drawing/2014/main" id="{68A5777E-B8B9-F46D-F668-384E0E503428}"/>
              </a:ext>
            </a:extLst>
          </p:cNvPr>
          <p:cNvSpPr>
            <a:spLocks noGrp="1"/>
          </p:cNvSpPr>
          <p:nvPr>
            <p:ph idx="1"/>
          </p:nvPr>
        </p:nvSpPr>
        <p:spPr>
          <a:xfrm>
            <a:off x="838200" y="2586789"/>
            <a:ext cx="10515600" cy="3590174"/>
          </a:xfrm>
        </p:spPr>
        <p:txBody>
          <a:bodyPr>
            <a:normAutofit/>
          </a:bodyPr>
          <a:lstStyle/>
          <a:p>
            <a:r>
              <a:rPr lang="pt-BR" sz="3200" dirty="0">
                <a:latin typeface="Times New Roman" panose="02020603050405020304" pitchFamily="18" charset="0"/>
                <a:cs typeface="Times New Roman" panose="02020603050405020304" pitchFamily="18" charset="0"/>
              </a:rPr>
              <a:t>Máxima efetividade dos direitos fundamentais; </a:t>
            </a:r>
          </a:p>
          <a:p>
            <a:pPr marL="0" indent="0">
              <a:buNone/>
            </a:pPr>
            <a:endParaRPr lang="pt-BR"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Doutrina brasileira do </a:t>
            </a:r>
            <a:r>
              <a:rPr lang="pt-BR" sz="3200" i="1" dirty="0">
                <a:latin typeface="Times New Roman" panose="02020603050405020304" pitchFamily="18" charset="0"/>
                <a:cs typeface="Times New Roman" panose="02020603050405020304" pitchFamily="18" charset="0"/>
              </a:rPr>
              <a:t>habeas corpus</a:t>
            </a:r>
            <a:r>
              <a:rPr lang="pt-BR" sz="3200" dirty="0">
                <a:latin typeface="Times New Roman" panose="02020603050405020304" pitchFamily="18" charset="0"/>
                <a:cs typeface="Times New Roman" panose="02020603050405020304" pitchFamily="18" charset="0"/>
              </a:rPr>
              <a:t>; e </a:t>
            </a:r>
          </a:p>
          <a:p>
            <a:pPr marL="0" indent="0">
              <a:buNone/>
            </a:pPr>
            <a:endParaRPr lang="pt-BR"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Previsões do Código de Processo Penal que fortalecem o argumento.</a:t>
            </a:r>
          </a:p>
          <a:p>
            <a:endParaRPr lang="pt-BR" sz="2200" dirty="0"/>
          </a:p>
        </p:txBody>
      </p:sp>
    </p:spTree>
    <p:extLst>
      <p:ext uri="{BB962C8B-B14F-4D97-AF65-F5344CB8AC3E}">
        <p14:creationId xmlns:p14="http://schemas.microsoft.com/office/powerpoint/2010/main" val="1515580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584986C9-FFAE-0B6C-86D6-5FC5762A1C6E}"/>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Máxima efetividade dos direitos fundamentais</a:t>
            </a:r>
            <a:endParaRPr lang="pt-BR" sz="4200" b="1">
              <a:solidFill>
                <a:srgbClr val="FFFFFF"/>
              </a:solidFill>
            </a:endParaRPr>
          </a:p>
        </p:txBody>
      </p:sp>
      <p:sp>
        <p:nvSpPr>
          <p:cNvPr id="3" name="Espaço Reservado para Conteúdo 2">
            <a:extLst>
              <a:ext uri="{FF2B5EF4-FFF2-40B4-BE49-F238E27FC236}">
                <a16:creationId xmlns:a16="http://schemas.microsoft.com/office/drawing/2014/main" id="{3EC7EE4E-C187-3032-1440-0C333855E272}"/>
              </a:ext>
            </a:extLst>
          </p:cNvPr>
          <p:cNvSpPr>
            <a:spLocks noGrp="1"/>
          </p:cNvSpPr>
          <p:nvPr>
            <p:ph idx="1"/>
          </p:nvPr>
        </p:nvSpPr>
        <p:spPr>
          <a:xfrm>
            <a:off x="838200" y="2246243"/>
            <a:ext cx="10515600" cy="4611757"/>
          </a:xfrm>
        </p:spPr>
        <p:txBody>
          <a:bodyPr>
            <a:noAutofit/>
          </a:bodyPr>
          <a:lstStyle/>
          <a:p>
            <a:pPr algn="just"/>
            <a:r>
              <a:rPr lang="pt-BR" sz="2400" dirty="0">
                <a:effectLst/>
                <a:latin typeface="Times New Roman" panose="02020603050405020304" pitchFamily="18" charset="0"/>
                <a:ea typeface="Calibri" panose="020F0502020204030204" pitchFamily="34" charset="0"/>
              </a:rPr>
              <a:t>Não há previsão normativa expressa, porém o texto Constitucional não proíbe ou sequer limita o alcance do habeas: </a:t>
            </a:r>
            <a:r>
              <a:rPr lang="pt-BR" sz="2400" i="1" dirty="0">
                <a:effectLst/>
                <a:latin typeface="Times New Roman" panose="02020603050405020304" pitchFamily="18" charset="0"/>
                <a:ea typeface="Calibri" panose="020F0502020204030204" pitchFamily="34" charset="0"/>
              </a:rPr>
              <a:t>“LXVIII - conceder-se-á "habeas-corpus" sempre que alguém sofrer ou se achar ameaçado de sofrer violência ou coação em sua liberdade de locomoção, por ilegalidade ou abuso de poder;”</a:t>
            </a:r>
          </a:p>
          <a:p>
            <a:pPr algn="just"/>
            <a:r>
              <a:rPr lang="pt-BR" sz="2400" dirty="0">
                <a:latin typeface="Times New Roman" panose="02020603050405020304" pitchFamily="18" charset="0"/>
              </a:rPr>
              <a:t>A falta de previsão legal vem exigir a aplicação do princípio atrelado à Teoria dos Direitos Fundamentais que é o princípio da máxima efetividade dos direitos fundamentais.</a:t>
            </a:r>
          </a:p>
          <a:p>
            <a:pPr algn="just"/>
            <a:r>
              <a:rPr lang="pt-BR" sz="2400" b="1" dirty="0">
                <a:latin typeface="Times New Roman" panose="02020603050405020304" pitchFamily="18" charset="0"/>
              </a:rPr>
              <a:t>Princípio da máxima efetividade dos direitos fundamentais</a:t>
            </a:r>
            <a:r>
              <a:rPr lang="pt-BR" sz="2400" dirty="0">
                <a:latin typeface="Times New Roman" panose="02020603050405020304" pitchFamily="18" charset="0"/>
              </a:rPr>
              <a:t>: </a:t>
            </a:r>
            <a:r>
              <a:rPr lang="pt-BR" sz="2400" dirty="0">
                <a:effectLst/>
                <a:latin typeface="Times New Roman" panose="02020603050405020304" pitchFamily="18" charset="0"/>
                <a:ea typeface="Calibri" panose="020F0502020204030204" pitchFamily="34" charset="0"/>
              </a:rPr>
              <a:t>Esse princípio da máxima efetividade constitucional tem por finalidade trazer maior concretização prática dos direitos fundamentais, garantindo que determinada norma constitucional receba interpretação que lhe atribua a maior efetividade possível, permitindo que seja extraída dela sua maior potencialidade, sem que isso desvirtue seu sentido objetivo empregado pelo constituinte.</a:t>
            </a:r>
            <a:endParaRPr lang="pt-BR" sz="2400" dirty="0"/>
          </a:p>
        </p:txBody>
      </p:sp>
    </p:spTree>
    <p:extLst>
      <p:ext uri="{BB962C8B-B14F-4D97-AF65-F5344CB8AC3E}">
        <p14:creationId xmlns:p14="http://schemas.microsoft.com/office/powerpoint/2010/main" val="201924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53F73A3C-8634-04D1-4F92-663427BF8CD2}"/>
              </a:ext>
            </a:extLst>
          </p:cNvPr>
          <p:cNvSpPr>
            <a:spLocks noGrp="1"/>
          </p:cNvSpPr>
          <p:nvPr>
            <p:ph type="title"/>
          </p:nvPr>
        </p:nvSpPr>
        <p:spPr>
          <a:xfrm>
            <a:off x="838200" y="401221"/>
            <a:ext cx="10515600" cy="1348065"/>
          </a:xfrm>
        </p:spPr>
        <p:txBody>
          <a:bodyPr>
            <a:normAutofit/>
          </a:bodyPr>
          <a:lstStyle/>
          <a:p>
            <a:r>
              <a:rPr lang="pt-BR" sz="5000" b="1">
                <a:solidFill>
                  <a:srgbClr val="FFFFFF"/>
                </a:solidFill>
                <a:latin typeface="Times New Roman" panose="02020603050405020304" pitchFamily="18" charset="0"/>
                <a:cs typeface="Times New Roman" panose="02020603050405020304" pitchFamily="18" charset="0"/>
              </a:rPr>
              <a:t>Doutrina brasileira do </a:t>
            </a:r>
            <a:r>
              <a:rPr lang="pt-BR" sz="5000" b="1" i="1">
                <a:solidFill>
                  <a:srgbClr val="FFFFFF"/>
                </a:solidFill>
                <a:latin typeface="Times New Roman" panose="02020603050405020304" pitchFamily="18" charset="0"/>
                <a:cs typeface="Times New Roman" panose="02020603050405020304" pitchFamily="18" charset="0"/>
              </a:rPr>
              <a:t>habeas corpus</a:t>
            </a:r>
            <a:endParaRPr lang="pt-BR" sz="5000" b="1">
              <a:solidFill>
                <a:srgbClr val="FFFFFF"/>
              </a:solidFill>
            </a:endParaRPr>
          </a:p>
        </p:txBody>
      </p:sp>
      <p:sp>
        <p:nvSpPr>
          <p:cNvPr id="3" name="Espaço Reservado para Conteúdo 2">
            <a:extLst>
              <a:ext uri="{FF2B5EF4-FFF2-40B4-BE49-F238E27FC236}">
                <a16:creationId xmlns:a16="http://schemas.microsoft.com/office/drawing/2014/main" id="{D76728DA-B9A2-0A36-8573-76A30CE91BD4}"/>
              </a:ext>
            </a:extLst>
          </p:cNvPr>
          <p:cNvSpPr>
            <a:spLocks noGrp="1"/>
          </p:cNvSpPr>
          <p:nvPr>
            <p:ph idx="1"/>
          </p:nvPr>
        </p:nvSpPr>
        <p:spPr>
          <a:xfrm>
            <a:off x="838200" y="2586788"/>
            <a:ext cx="10515600" cy="4161881"/>
          </a:xfrm>
        </p:spPr>
        <p:txBody>
          <a:bodyPr>
            <a:normAutofit/>
          </a:bodyPr>
          <a:lstStyle/>
          <a:p>
            <a:pPr algn="just"/>
            <a:r>
              <a:rPr lang="pt-BR" sz="1800" dirty="0">
                <a:effectLst/>
                <a:latin typeface="Times New Roman" panose="02020603050405020304" pitchFamily="18" charset="0"/>
                <a:ea typeface="Calibri" panose="020F0502020204030204" pitchFamily="34" charset="0"/>
                <a:cs typeface="Times New Roman" panose="02020603050405020304" pitchFamily="18" charset="0"/>
              </a:rPr>
              <a:t>Ela surge com o texto constitucional da Primeira República (Constituição de 1891): Art. 72, §22: “Dar-se-á o Habeas Corpus sempre que o indivíduo sofrer ou se achar em iminente perigo de sofrer violação ou coação, por ilegalidade ou abuso de poder”.</a:t>
            </a:r>
          </a:p>
          <a:p>
            <a:pPr algn="just"/>
            <a:r>
              <a:rPr lang="pt-BR" sz="1800" dirty="0">
                <a:effectLst/>
                <a:latin typeface="Times New Roman" panose="02020603050405020304" pitchFamily="18" charset="0"/>
                <a:ea typeface="Calibri" panose="020F0502020204030204" pitchFamily="34" charset="0"/>
                <a:cs typeface="Times New Roman" panose="02020603050405020304" pitchFamily="18" charset="0"/>
              </a:rPr>
              <a:t>Esse texto fez surgir uma corrente doutrinária, encabeçada por Rui Barbosa, chamada de DBHC e que pretendeu conferir maior amplitude possível ao HC, de maneira que ele possa ser admitido contra qualquer ilegalidade ou abuso de poder, tivesse ou não alguma relação com a liberdade de ir e vir.</a:t>
            </a:r>
          </a:p>
          <a:p>
            <a:pPr algn="just"/>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Importante: na época, não existia habeas data, MS (CF/34), ação popular. Por isso o HC foi usado para tutelar, p.ex., liberdade de imprensa, de expressão, imunidade parlamentar e direitos políticos.</a:t>
            </a:r>
          </a:p>
          <a:p>
            <a:pPr algn="just"/>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Portanto, a DBHC pode ser definida como um movimento jurídico encabeçado por Rui Barbosa e recepcionado pelo STF, que atribuiu ao HC a aptidão para se postular direitos subjetivos de toda natureza, mesmo aqueles estranhos à liberdade ambulatória, contra ato emanado de autoridade pública</a:t>
            </a:r>
            <a:r>
              <a:rPr lang="pt-BR" sz="1800" dirty="0">
                <a:latin typeface="Times New Roman" panose="02020603050405020304" pitchFamily="18" charset="0"/>
                <a:ea typeface="Calibri" panose="020F0502020204030204" pitchFamily="34" charset="0"/>
                <a:cs typeface="Times New Roman" panose="02020603050405020304" pitchFamily="18" charset="0"/>
              </a:rPr>
              <a:t>.</a:t>
            </a:r>
          </a:p>
          <a:p>
            <a:pPr algn="just"/>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Texto do art. 72, §22 tenha sido alterado em 1926 para restringir o HC para violações à liberdade, essa tradicional corrente continuou orientando a instrumentalização do HC e, ainda hoje, por inexistir disposição normativa expressa, mas por ser necessário seu manejo, utiliza-se a DBHC para conhecer do HC coletivo.</a:t>
            </a:r>
            <a:endParaRPr lang="pt-B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500" dirty="0"/>
          </a:p>
        </p:txBody>
      </p:sp>
    </p:spTree>
    <p:extLst>
      <p:ext uri="{BB962C8B-B14F-4D97-AF65-F5344CB8AC3E}">
        <p14:creationId xmlns:p14="http://schemas.microsoft.com/office/powerpoint/2010/main" val="1074008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50363A8B-5BE9-3DB1-7A45-00B7BD469062}"/>
              </a:ext>
            </a:extLst>
          </p:cNvPr>
          <p:cNvSpPr>
            <a:spLocks noGrp="1"/>
          </p:cNvSpPr>
          <p:nvPr>
            <p:ph type="title"/>
          </p:nvPr>
        </p:nvSpPr>
        <p:spPr>
          <a:xfrm>
            <a:off x="838200" y="401221"/>
            <a:ext cx="10515600" cy="1348065"/>
          </a:xfrm>
        </p:spPr>
        <p:txBody>
          <a:bodyPr>
            <a:normAutofit/>
          </a:bodyPr>
          <a:lstStyle/>
          <a:p>
            <a:r>
              <a:rPr lang="pt-BR" sz="5000" b="1">
                <a:solidFill>
                  <a:srgbClr val="FFFFFF"/>
                </a:solidFill>
                <a:latin typeface="Times New Roman" panose="02020603050405020304" pitchFamily="18" charset="0"/>
                <a:cs typeface="Times New Roman" panose="02020603050405020304" pitchFamily="18" charset="0"/>
              </a:rPr>
              <a:t>CÓDIGO DE PROCESSO PENAL</a:t>
            </a:r>
          </a:p>
        </p:txBody>
      </p:sp>
      <p:sp>
        <p:nvSpPr>
          <p:cNvPr id="3" name="Espaço Reservado para Conteúdo 2">
            <a:extLst>
              <a:ext uri="{FF2B5EF4-FFF2-40B4-BE49-F238E27FC236}">
                <a16:creationId xmlns:a16="http://schemas.microsoft.com/office/drawing/2014/main" id="{45310073-3BB0-22B3-FDD2-D4EFD7C3ACDC}"/>
              </a:ext>
            </a:extLst>
          </p:cNvPr>
          <p:cNvSpPr>
            <a:spLocks noGrp="1"/>
          </p:cNvSpPr>
          <p:nvPr>
            <p:ph idx="1"/>
          </p:nvPr>
        </p:nvSpPr>
        <p:spPr>
          <a:xfrm>
            <a:off x="838200" y="2586789"/>
            <a:ext cx="10515600" cy="4102246"/>
          </a:xfrm>
        </p:spPr>
        <p:txBody>
          <a:bodyPr>
            <a:normAutofit/>
          </a:bodyPr>
          <a:lstStyle/>
          <a:p>
            <a:pPr algn="just"/>
            <a:r>
              <a:rPr lang="pt-BR" sz="2000" b="1" dirty="0">
                <a:effectLst/>
                <a:latin typeface="Times New Roman" panose="02020603050405020304" pitchFamily="18" charset="0"/>
                <a:ea typeface="Calibri" panose="020F0502020204030204" pitchFamily="34" charset="0"/>
              </a:rPr>
              <a:t>Art. 654, §</a:t>
            </a:r>
            <a:r>
              <a:rPr lang="pt-BR" sz="2000" b="1" dirty="0">
                <a:effectLst/>
                <a:latin typeface="Times New Roman" panose="02020603050405020304" pitchFamily="18" charset="0"/>
                <a:ea typeface="Calibri" panose="020F0502020204030204" pitchFamily="34" charset="0"/>
                <a:cs typeface="Times New Roman" panose="02020603050405020304" pitchFamily="18" charset="0"/>
              </a:rPr>
              <a:t>2º CPP</a:t>
            </a: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2000" i="1"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2000" b="0" i="1" dirty="0">
                <a:effectLst/>
                <a:latin typeface="Times New Roman" panose="02020603050405020304" pitchFamily="18" charset="0"/>
                <a:cs typeface="Times New Roman" panose="02020603050405020304" pitchFamily="18" charset="0"/>
              </a:rPr>
              <a:t>§ 2</a:t>
            </a:r>
            <a:r>
              <a:rPr lang="pt-BR" sz="2000" b="0" i="1" u="sng" baseline="30000" dirty="0">
                <a:effectLst/>
                <a:latin typeface="Times New Roman" panose="02020603050405020304" pitchFamily="18" charset="0"/>
                <a:cs typeface="Times New Roman" panose="02020603050405020304" pitchFamily="18" charset="0"/>
              </a:rPr>
              <a:t>o</a:t>
            </a:r>
            <a:r>
              <a:rPr lang="pt-BR" sz="2000" b="0" i="1" dirty="0">
                <a:effectLst/>
                <a:latin typeface="Times New Roman" panose="02020603050405020304" pitchFamily="18" charset="0"/>
                <a:cs typeface="Times New Roman" panose="02020603050405020304" pitchFamily="18" charset="0"/>
              </a:rPr>
              <a:t>  Os juízes e os tribunais têm competência para expedir de ofício ordem de </a:t>
            </a:r>
            <a:r>
              <a:rPr lang="pt-BR" sz="2000" i="1" dirty="0">
                <a:effectLst/>
                <a:latin typeface="Times New Roman" panose="02020603050405020304" pitchFamily="18" charset="0"/>
                <a:cs typeface="Times New Roman" panose="02020603050405020304" pitchFamily="18" charset="0"/>
              </a:rPr>
              <a:t>habeas corpus</a:t>
            </a:r>
            <a:r>
              <a:rPr lang="pt-BR" sz="2000" b="0" i="1" dirty="0">
                <a:effectLst/>
                <a:latin typeface="Times New Roman" panose="02020603050405020304" pitchFamily="18" charset="0"/>
                <a:cs typeface="Times New Roman" panose="02020603050405020304" pitchFamily="18" charset="0"/>
              </a:rPr>
              <a:t>, quando no curso de processo verificarem que alguém sofre ou está na iminência de sofrer coação ilegal</a:t>
            </a:r>
            <a:r>
              <a:rPr lang="pt-BR" sz="2000" b="0" i="0" dirty="0">
                <a:effectLst/>
                <a:latin typeface="Times New Roman" panose="02020603050405020304" pitchFamily="18" charset="0"/>
                <a:cs typeface="Times New Roman" panose="02020603050405020304" pitchFamily="18" charset="0"/>
              </a:rPr>
              <a:t>.</a:t>
            </a: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r>
              <a:rPr lang="pt-BR" sz="2000" b="1" dirty="0">
                <a:effectLst/>
                <a:latin typeface="Times New Roman" panose="02020603050405020304" pitchFamily="18" charset="0"/>
                <a:ea typeface="Calibri" panose="020F0502020204030204" pitchFamily="34" charset="0"/>
                <a:cs typeface="Times New Roman" panose="02020603050405020304" pitchFamily="18" charset="0"/>
              </a:rPr>
              <a:t>art. 580 do CPP</a:t>
            </a: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2000" b="0" i="1" dirty="0">
                <a:effectLst/>
                <a:latin typeface="Times New Roman" panose="02020603050405020304" pitchFamily="18" charset="0"/>
                <a:cs typeface="Times New Roman" panose="02020603050405020304" pitchFamily="18" charset="0"/>
              </a:rPr>
              <a:t>No caso de concurso de agentes (</a:t>
            </a:r>
            <a:r>
              <a:rPr lang="pt-BR" sz="2000" b="0" i="1" dirty="0">
                <a:effectLst/>
                <a:latin typeface="Times New Roman" panose="02020603050405020304" pitchFamily="18" charset="0"/>
                <a:cs typeface="Times New Roman" panose="02020603050405020304" pitchFamily="18" charset="0"/>
                <a:hlinkClick r:id="rId2"/>
              </a:rPr>
              <a:t>Código Penal, art. 25</a:t>
            </a:r>
            <a:r>
              <a:rPr lang="pt-BR" sz="2000" b="0" i="1" dirty="0">
                <a:effectLst/>
                <a:latin typeface="Times New Roman" panose="02020603050405020304" pitchFamily="18" charset="0"/>
                <a:cs typeface="Times New Roman" panose="02020603050405020304" pitchFamily="18" charset="0"/>
              </a:rPr>
              <a:t>), a decisão do recurso interposto por um dos réus, se fundado em motivos que não sejam de caráter exclusivamente pessoal, aproveitará aos outros</a:t>
            </a:r>
            <a:r>
              <a:rPr lang="pt-BR" sz="2000" b="0" i="0" dirty="0">
                <a:effectLst/>
                <a:latin typeface="Times New Roman" panose="02020603050405020304" pitchFamily="18" charset="0"/>
                <a:cs typeface="Times New Roman" panose="02020603050405020304" pitchFamily="18" charset="0"/>
              </a:rPr>
              <a:t>.”</a:t>
            </a:r>
            <a:endParaRPr lang="pt-BR" sz="20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pt-BR" sz="2000" b="1" i="1" dirty="0">
                <a:effectLst/>
                <a:latin typeface="Times New Roman" panose="02020603050405020304" pitchFamily="18" charset="0"/>
                <a:ea typeface="Calibri" panose="020F0502020204030204" pitchFamily="34" charset="0"/>
              </a:rPr>
              <a:t>Habeas Corpus</a:t>
            </a:r>
            <a:r>
              <a:rPr lang="pt-BR" sz="2000" b="1" dirty="0">
                <a:effectLst/>
                <a:latin typeface="Times New Roman" panose="02020603050405020304" pitchFamily="18" charset="0"/>
                <a:ea typeface="Calibri" panose="020F0502020204030204" pitchFamily="34" charset="0"/>
              </a:rPr>
              <a:t> 495.378/SP </a:t>
            </a:r>
            <a:r>
              <a:rPr lang="pt-BR" sz="2000" dirty="0">
                <a:effectLst/>
                <a:latin typeface="Times New Roman" panose="02020603050405020304" pitchFamily="18" charset="0"/>
                <a:ea typeface="Calibri" panose="020F0502020204030204" pitchFamily="34" charset="0"/>
              </a:rPr>
              <a:t>(interrupção dos lapsos) – Ministro Ribeiro Dantas, ao julgar o referido </a:t>
            </a:r>
            <a:r>
              <a:rPr lang="pt-BR" sz="2000" i="1" dirty="0">
                <a:effectLst/>
                <a:latin typeface="Times New Roman" panose="02020603050405020304" pitchFamily="18" charset="0"/>
                <a:ea typeface="Calibri" panose="020F0502020204030204" pitchFamily="34" charset="0"/>
              </a:rPr>
              <a:t>Habeas Corpus </a:t>
            </a:r>
            <a:r>
              <a:rPr lang="pt-BR" sz="2000" dirty="0">
                <a:effectLst/>
                <a:latin typeface="Times New Roman" panose="02020603050405020304" pitchFamily="18" charset="0"/>
                <a:ea typeface="Calibri" panose="020F0502020204030204" pitchFamily="34" charset="0"/>
              </a:rPr>
              <a:t>individual no STJ, conferiu efeito coletivo à sua decisão, ao determinar que a autoridade coatora de primeiro grau passasse a observar o resultado daquele julgamento “em todo o processo de execução do paciente e nos demais processos de execução criminal </a:t>
            </a:r>
            <a:r>
              <a:rPr lang="pt-BR" sz="2000" b="1" u="sng" dirty="0">
                <a:effectLst/>
                <a:latin typeface="Times New Roman" panose="02020603050405020304" pitchFamily="18" charset="0"/>
                <a:ea typeface="Calibri" panose="020F0502020204030204" pitchFamily="34" charset="0"/>
              </a:rPr>
              <a:t>sob sua jurisdição</a:t>
            </a:r>
            <a:r>
              <a:rPr lang="pt-BR" sz="2000" dirty="0">
                <a:effectLst/>
                <a:latin typeface="Times New Roman" panose="02020603050405020304" pitchFamily="18" charset="0"/>
                <a:ea typeface="Calibri" panose="020F0502020204030204" pitchFamily="34" charset="0"/>
              </a:rPr>
              <a:t>, referentes a mesma matéria objeto do presente </a:t>
            </a:r>
            <a:r>
              <a:rPr lang="pt-BR" sz="2000" i="1" dirty="0">
                <a:effectLst/>
                <a:latin typeface="Times New Roman" panose="02020603050405020304" pitchFamily="18" charset="0"/>
                <a:ea typeface="Calibri" panose="020F0502020204030204" pitchFamily="34" charset="0"/>
              </a:rPr>
              <a:t>writ</a:t>
            </a:r>
            <a:r>
              <a:rPr lang="pt-BR" sz="2000" dirty="0">
                <a:effectLst/>
                <a:latin typeface="Times New Roman" panose="02020603050405020304" pitchFamily="18" charset="0"/>
                <a:ea typeface="Calibri" panose="020F0502020204030204" pitchFamily="34" charset="0"/>
              </a:rPr>
              <a:t>, respeitando a autoridade das decisões do STJ”. Não tem efeito erga omnes, mas alcança pessoas sob a jurisdição da mesma autoridade coatora (juízo da execução)</a:t>
            </a:r>
            <a:endParaRPr lang="pt-BR" sz="2000" dirty="0"/>
          </a:p>
        </p:txBody>
      </p:sp>
    </p:spTree>
    <p:extLst>
      <p:ext uri="{BB962C8B-B14F-4D97-AF65-F5344CB8AC3E}">
        <p14:creationId xmlns:p14="http://schemas.microsoft.com/office/powerpoint/2010/main" val="24767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17749D7B-5C74-BF59-77E0-5F41CF0CDA2A}"/>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HC n. 143.641/SP</a:t>
            </a:r>
          </a:p>
        </p:txBody>
      </p:sp>
      <p:sp>
        <p:nvSpPr>
          <p:cNvPr id="3" name="Espaço Reservado para Conteúdo 2">
            <a:extLst>
              <a:ext uri="{FF2B5EF4-FFF2-40B4-BE49-F238E27FC236}">
                <a16:creationId xmlns:a16="http://schemas.microsoft.com/office/drawing/2014/main" id="{E1C0256C-2EC9-F90E-E99B-A96CF35CB37C}"/>
              </a:ext>
            </a:extLst>
          </p:cNvPr>
          <p:cNvSpPr>
            <a:spLocks noGrp="1"/>
          </p:cNvSpPr>
          <p:nvPr>
            <p:ph idx="1"/>
          </p:nvPr>
        </p:nvSpPr>
        <p:spPr>
          <a:xfrm>
            <a:off x="838200" y="2347414"/>
            <a:ext cx="10515600" cy="4411195"/>
          </a:xfrm>
        </p:spPr>
        <p:txBody>
          <a:bodyPr>
            <a:noAutofit/>
          </a:bodyPr>
          <a:lstStyle/>
          <a:p>
            <a:pPr algn="just"/>
            <a:r>
              <a:rPr lang="pt-BR" sz="1800" dirty="0">
                <a:effectLst/>
                <a:latin typeface="Times New Roman" panose="02020603050405020304" pitchFamily="18" charset="0"/>
                <a:ea typeface="Calibri" panose="020F0502020204030204" pitchFamily="34" charset="0"/>
              </a:rPr>
              <a:t>Primeiro habeas corpus coletivo que teve êxito no STF;</a:t>
            </a:r>
          </a:p>
          <a:p>
            <a:pPr algn="just"/>
            <a:r>
              <a:rPr lang="pt-BR" sz="1800" dirty="0">
                <a:effectLst/>
                <a:latin typeface="Times New Roman" panose="02020603050405020304" pitchFamily="18" charset="0"/>
                <a:ea typeface="Calibri" panose="020F0502020204030204" pitchFamily="34" charset="0"/>
              </a:rPr>
              <a:t>Além de outros argumentos, as impetrantes </a:t>
            </a:r>
            <a:r>
              <a:rPr lang="pt-BR" sz="1800" kern="0" dirty="0">
                <a:effectLst/>
                <a:latin typeface="Times New Roman" panose="02020603050405020304" pitchFamily="18" charset="0"/>
                <a:ea typeface="PalatinoLinotype-Roman"/>
              </a:rPr>
              <a:t>afirmaram que a prisão preventiva, ao confinar tais mulheres em estabelecimentos prisionais precários, subtraindo-lhes o acesso a programas de saúde pré-natal, assistência regular na gestação e no pós-parto, e, ainda, privando as crianças de condições adequadas ao seu desenvolvimento, constitui tratamento desumano, cruel e degradante, que afronta os dispositivos constitucionais relacionados à individualização da pena, à vedação de sanções cruéis e, ainda, ao respeito à integridade física e moral das pessoas sob a guarda do Estado;</a:t>
            </a:r>
            <a:endParaRPr lang="pt-BR" sz="1800" kern="0" dirty="0">
              <a:latin typeface="Times New Roman" panose="02020603050405020304" pitchFamily="18" charset="0"/>
              <a:ea typeface="PalatinoLinotype-Roman"/>
            </a:endParaRPr>
          </a:p>
          <a:p>
            <a:pPr algn="just"/>
            <a:r>
              <a:rPr lang="pt-BR" sz="1800" kern="0" dirty="0">
                <a:effectLst/>
                <a:latin typeface="Times New Roman" panose="02020603050405020304" pitchFamily="18" charset="0"/>
                <a:ea typeface="PalatinoLinotype-Roman"/>
              </a:rPr>
              <a:t>A competência do STF foi defendida pelas impetrantes por conta da abrangência do pedido (território nacional);</a:t>
            </a:r>
          </a:p>
          <a:p>
            <a:pPr algn="just"/>
            <a:r>
              <a:rPr lang="pt-BR" sz="1800" kern="0" dirty="0">
                <a:effectLst/>
                <a:latin typeface="Times New Roman" panose="02020603050405020304" pitchFamily="18" charset="0"/>
                <a:ea typeface="PalatinoLinotype-Roman"/>
              </a:rPr>
              <a:t>Foi requerida a concessão da ordem para revogação da prisão preventiva decretada contra todas as gestantes, puérperas e mães de crianças ou sua substituição pela prisão domiciliar;</a:t>
            </a:r>
          </a:p>
          <a:p>
            <a:pPr algn="just"/>
            <a:r>
              <a:rPr lang="pt-BR" sz="1800" kern="0" dirty="0">
                <a:effectLst/>
                <a:latin typeface="Times New Roman" panose="02020603050405020304" pitchFamily="18" charset="0"/>
                <a:ea typeface="PalatinoLinotype-Roman"/>
              </a:rPr>
              <a:t>PGR opinou pelo não conhecimento do HC coletivo: impossibilidade de concessão de ordem genérica; necessidade de individualização das pacientes; impossibilidade de expedição de salvo-conduto a um número indeterminado de pessoas</a:t>
            </a:r>
            <a:r>
              <a:rPr lang="pt-BR" sz="1800" kern="0" dirty="0">
                <a:latin typeface="Times New Roman" panose="02020603050405020304" pitchFamily="18" charset="0"/>
                <a:ea typeface="PalatinoLinotype-Roman"/>
              </a:rPr>
              <a:t>;</a:t>
            </a:r>
          </a:p>
          <a:p>
            <a:pPr algn="just"/>
            <a:r>
              <a:rPr lang="pt-BR" sz="1800" kern="0" dirty="0">
                <a:effectLst/>
                <a:latin typeface="Times New Roman" panose="02020603050405020304" pitchFamily="18" charset="0"/>
                <a:ea typeface="PalatinoLinotype-Roman"/>
                <a:cs typeface="Times New Roman" panose="02020603050405020304" pitchFamily="18" charset="0"/>
              </a:rPr>
              <a:t>Várias Defensorias Públicas ingressaram na ação, inclusive a Defensoria Pública da União.</a:t>
            </a:r>
            <a:endParaRPr lang="pt-B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664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701EE09C-E2BF-BB11-E50B-ED7396E0CDFA}"/>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HC n. 143.641/SP</a:t>
            </a:r>
            <a:endParaRPr lang="pt-BR" sz="5400">
              <a:solidFill>
                <a:srgbClr val="FFFFFF"/>
              </a:solidFill>
            </a:endParaRPr>
          </a:p>
        </p:txBody>
      </p:sp>
      <p:sp>
        <p:nvSpPr>
          <p:cNvPr id="3" name="Espaço Reservado para Conteúdo 2">
            <a:extLst>
              <a:ext uri="{FF2B5EF4-FFF2-40B4-BE49-F238E27FC236}">
                <a16:creationId xmlns:a16="http://schemas.microsoft.com/office/drawing/2014/main" id="{291348FD-2AC2-381C-A0FE-91436B509024}"/>
              </a:ext>
            </a:extLst>
          </p:cNvPr>
          <p:cNvSpPr>
            <a:spLocks noGrp="1"/>
          </p:cNvSpPr>
          <p:nvPr>
            <p:ph idx="1"/>
          </p:nvPr>
        </p:nvSpPr>
        <p:spPr>
          <a:xfrm>
            <a:off x="838200" y="2347414"/>
            <a:ext cx="10515600" cy="4411195"/>
          </a:xfrm>
        </p:spPr>
        <p:txBody>
          <a:bodyPr>
            <a:noAutofit/>
          </a:bodyPr>
          <a:lstStyle/>
          <a:p>
            <a:pPr algn="just"/>
            <a:r>
              <a:rPr lang="pt-BR" sz="1800" b="1" dirty="0">
                <a:latin typeface="Times New Roman" panose="02020603050405020304" pitchFamily="18" charset="0"/>
                <a:cs typeface="Times New Roman" panose="02020603050405020304" pitchFamily="18" charset="0"/>
              </a:rPr>
              <a:t>Conhecimento do HC: </a:t>
            </a:r>
            <a:r>
              <a:rPr lang="pt-BR" sz="1800" dirty="0">
                <a:latin typeface="Times New Roman" panose="02020603050405020304" pitchFamily="18" charset="0"/>
                <a:cs typeface="Times New Roman" panose="02020603050405020304" pitchFamily="18" charset="0"/>
              </a:rPr>
              <a:t>tradição do </a:t>
            </a:r>
            <a:r>
              <a:rPr lang="pt-BR" sz="1800" kern="0" dirty="0">
                <a:effectLst/>
                <a:latin typeface="Times New Roman" panose="02020603050405020304" pitchFamily="18" charset="0"/>
                <a:ea typeface="PalatinoLinotype-Roman"/>
                <a:cs typeface="Times New Roman" panose="02020603050405020304" pitchFamily="18" charset="0"/>
              </a:rPr>
              <a:t>STF admitir ações mandamentais coletivas mesmo sem previsão normativa específica, como foi o caso do mandado de injunção coletivo reconhecido muito antes da previsão legal; doutrina brasileira do habeas corpus; Corte Suprema da Argentina já reconheceu HC coletivo na mesma situação carcerária - </a:t>
            </a:r>
            <a:r>
              <a:rPr lang="pt-BR" sz="1800" dirty="0">
                <a:latin typeface="Times New Roman" panose="02020603050405020304" pitchFamily="18" charset="0"/>
                <a:cs typeface="Times New Roman" panose="02020603050405020304" pitchFamily="18" charset="0"/>
              </a:rPr>
              <a:t>mesma realidade normativa, inclusive convencional</a:t>
            </a:r>
            <a:r>
              <a:rPr lang="pt-BR" sz="1800" kern="0" dirty="0">
                <a:effectLst/>
                <a:latin typeface="Times New Roman" panose="02020603050405020304" pitchFamily="18" charset="0"/>
                <a:ea typeface="PalatinoLinotype-Roman"/>
                <a:cs typeface="Times New Roman" panose="02020603050405020304" pitchFamily="18" charset="0"/>
              </a:rPr>
              <a:t>; tratou dos dois dispositivos do CPP; lembrou que o HC coletivo já foi admitido em outras instâncias; definiu que a questão se tratava de direito individual homogêneo, cujas pacientes poderiam ser identificáveis </a:t>
            </a:r>
            <a:r>
              <a:rPr lang="pt-BR" sz="1800" kern="0" dirty="0" err="1">
                <a:effectLst/>
                <a:latin typeface="Times New Roman" panose="02020603050405020304" pitchFamily="18" charset="0"/>
                <a:ea typeface="PalatinoLinotype-Roman"/>
                <a:cs typeface="Times New Roman" panose="02020603050405020304" pitchFamily="18" charset="0"/>
              </a:rPr>
              <a:t>etc</a:t>
            </a:r>
            <a:r>
              <a:rPr lang="pt-BR" sz="1800" kern="0" dirty="0">
                <a:effectLst/>
                <a:latin typeface="Times New Roman" panose="02020603050405020304" pitchFamily="18" charset="0"/>
                <a:ea typeface="PalatinoLinotype-Roman"/>
                <a:cs typeface="Times New Roman" panose="02020603050405020304" pitchFamily="18" charset="0"/>
              </a:rPr>
              <a:t>;</a:t>
            </a:r>
          </a:p>
          <a:p>
            <a:pPr algn="just"/>
            <a:r>
              <a:rPr lang="pt-BR" sz="1800" b="1" kern="0" dirty="0">
                <a:effectLst/>
                <a:latin typeface="Times New Roman" panose="02020603050405020304" pitchFamily="18" charset="0"/>
                <a:ea typeface="PalatinoLinotype-Roman"/>
                <a:cs typeface="Times New Roman" panose="02020603050405020304" pitchFamily="18" charset="0"/>
              </a:rPr>
              <a:t>Legitimidade ativa:</a:t>
            </a:r>
            <a:r>
              <a:rPr lang="pt-BR" sz="1800" kern="0" dirty="0">
                <a:effectLst/>
                <a:latin typeface="Times New Roman" panose="02020603050405020304" pitchFamily="18" charset="0"/>
                <a:ea typeface="PalatinoLinotype-Roman"/>
                <a:cs typeface="Times New Roman" panose="02020603050405020304" pitchFamily="18" charset="0"/>
              </a:rPr>
              <a:t> por ter abrangência nacional, a coletividade estaria devidamente representada se assistida pela DPU, aplicando o art. 12 da Lei de mandado de injunção coletivo por analogia, já que nas ações coletivas a questão da representatividade é relevante para que em juízo se postule direito de terceiros;</a:t>
            </a:r>
          </a:p>
          <a:p>
            <a:pPr algn="just"/>
            <a:r>
              <a:rPr lang="pt-BR" sz="1800" b="1" kern="0" dirty="0">
                <a:latin typeface="Times New Roman" panose="02020603050405020304" pitchFamily="18" charset="0"/>
                <a:cs typeface="Times New Roman" panose="02020603050405020304" pitchFamily="18" charset="0"/>
              </a:rPr>
              <a:t>No mérito: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reconheceu e reforçou o estado de coisas inconstitucional do sistema carcerário brasileiro, agravado pela falta estrutural em relação à maternidade nos estabelecimentos femininos; trouxe dados estatísticos acerca dessa falha estrutural e relembrou casos concretos de violação de direitos relacionados à primeira infância (pré-natal, separação precoce dos filhos,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p.ex</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trouxe argumentos de direitos humanos previstos em tratados internacionais pactuados pelo Brasil; art. 227 da CF/88; art. 5º, XLV - princípio de que nenhuma pena passará da pessoa do condenado/a;</a:t>
            </a:r>
            <a:endParaRPr lang="pt-B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677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E54C5451-64B3-8B8D-A584-6941BE9A023F}"/>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HC n. 143.641/SP</a:t>
            </a:r>
            <a:endParaRPr lang="pt-BR" sz="5400">
              <a:solidFill>
                <a:srgbClr val="FFFFFF"/>
              </a:solidFill>
            </a:endParaRPr>
          </a:p>
        </p:txBody>
      </p:sp>
      <p:sp>
        <p:nvSpPr>
          <p:cNvPr id="3" name="Espaço Reservado para Conteúdo 2">
            <a:extLst>
              <a:ext uri="{FF2B5EF4-FFF2-40B4-BE49-F238E27FC236}">
                <a16:creationId xmlns:a16="http://schemas.microsoft.com/office/drawing/2014/main" id="{DE2F7638-36C3-E78C-B490-DB0FD33FCB16}"/>
              </a:ext>
            </a:extLst>
          </p:cNvPr>
          <p:cNvSpPr>
            <a:spLocks noGrp="1"/>
          </p:cNvSpPr>
          <p:nvPr>
            <p:ph idx="1"/>
          </p:nvPr>
        </p:nvSpPr>
        <p:spPr>
          <a:xfrm>
            <a:off x="838200" y="2586789"/>
            <a:ext cx="10515600" cy="3590174"/>
          </a:xfrm>
        </p:spPr>
        <p:txBody>
          <a:bodyPr>
            <a:normAutofit/>
          </a:bodyPr>
          <a:lstStyle/>
          <a:p>
            <a:pPr algn="just">
              <a:spcAft>
                <a:spcPts val="800"/>
              </a:spcAft>
            </a:pP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Concessão da ordem</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900" kern="0" dirty="0">
                <a:effectLst/>
                <a:latin typeface="Times New Roman" panose="02020603050405020304" pitchFamily="18" charset="0"/>
                <a:ea typeface="PalatinoLinotype-Roman"/>
                <a:cs typeface="Times New Roman" panose="02020603050405020304" pitchFamily="18" charset="0"/>
              </a:rPr>
              <a:t>maioria de votos (vencido o Ministro Edson Fachin, que entendeu que o </a:t>
            </a:r>
            <a:r>
              <a:rPr lang="pt-BR" sz="1900" i="1" kern="0" dirty="0">
                <a:effectLst/>
                <a:latin typeface="Times New Roman" panose="02020603050405020304" pitchFamily="18" charset="0"/>
                <a:ea typeface="PalatinoLinotype-Roman"/>
                <a:cs typeface="Times New Roman" panose="02020603050405020304" pitchFamily="18" charset="0"/>
              </a:rPr>
              <a:t>habeas corpus </a:t>
            </a:r>
            <a:r>
              <a:rPr lang="pt-BR" sz="1900" kern="0" dirty="0">
                <a:effectLst/>
                <a:latin typeface="Times New Roman" panose="02020603050405020304" pitchFamily="18" charset="0"/>
                <a:ea typeface="PalatinoLinotype-Roman"/>
                <a:cs typeface="Times New Roman" panose="02020603050405020304" pitchFamily="18" charset="0"/>
              </a:rPr>
              <a:t>somente poderia ser deferido mediante o exame de cada caso em particular), determinando a substituição da prisão preventiva pela domiciliar – sem prejuízo da aplicação concomitante das medidas alternativas previstas no art. 319 do CPP – de todas as mulheres presas, gestantes, puérperas ou mães de crianças e deficientes, nos termos do art. 2º do ECA e da Convenção sobre Direitos das Pessoas com Deficiências (Decreto Legislativo nº 186/2008 e Lei nº 13.146/2015), relacionadas no processo pelo DEPEN e por outras autoridades estaduais, enquanto perdurasse tal condição, </a:t>
            </a:r>
            <a:r>
              <a:rPr lang="pt-BR" sz="1900" b="1" u="dbl" kern="0" dirty="0">
                <a:effectLst/>
                <a:latin typeface="Times New Roman" panose="02020603050405020304" pitchFamily="18" charset="0"/>
                <a:ea typeface="PalatinoLinotype-Roman"/>
                <a:cs typeface="Times New Roman" panose="02020603050405020304" pitchFamily="18" charset="0"/>
              </a:rPr>
              <a:t>excetuados </a:t>
            </a:r>
            <a:r>
              <a:rPr lang="pt-BR" sz="1900" kern="0" dirty="0">
                <a:effectLst/>
                <a:latin typeface="Times New Roman" panose="02020603050405020304" pitchFamily="18" charset="0"/>
                <a:ea typeface="PalatinoLinotype-Roman"/>
              </a:rPr>
              <a:t>os casos de </a:t>
            </a:r>
            <a:r>
              <a:rPr lang="pt-BR" sz="1900" u="sng" kern="0" dirty="0">
                <a:effectLst/>
                <a:latin typeface="Times New Roman" panose="02020603050405020304" pitchFamily="18" charset="0"/>
                <a:ea typeface="PalatinoLinotype-Roman"/>
              </a:rPr>
              <a:t>crimes praticados por elas mediante violência ou grave ameaça</a:t>
            </a:r>
            <a:r>
              <a:rPr lang="pt-BR" sz="1900" kern="0" dirty="0">
                <a:effectLst/>
                <a:latin typeface="Times New Roman" panose="02020603050405020304" pitchFamily="18" charset="0"/>
                <a:ea typeface="PalatinoLinotype-Roman"/>
              </a:rPr>
              <a:t>, </a:t>
            </a:r>
            <a:r>
              <a:rPr lang="pt-BR" sz="1900" u="sng" kern="0" dirty="0">
                <a:effectLst/>
                <a:latin typeface="Times New Roman" panose="02020603050405020304" pitchFamily="18" charset="0"/>
                <a:ea typeface="PalatinoLinotype-Roman"/>
              </a:rPr>
              <a:t>contra seus descendentes</a:t>
            </a:r>
            <a:r>
              <a:rPr lang="pt-BR" sz="1900" kern="0" dirty="0">
                <a:effectLst/>
                <a:latin typeface="Times New Roman" panose="02020603050405020304" pitchFamily="18" charset="0"/>
                <a:ea typeface="PalatinoLinotype-Roman"/>
              </a:rPr>
              <a:t> ou, ainda, </a:t>
            </a:r>
            <a:r>
              <a:rPr lang="pt-BR" sz="1900" u="sng" kern="0" dirty="0">
                <a:effectLst/>
                <a:latin typeface="Times New Roman" panose="02020603050405020304" pitchFamily="18" charset="0"/>
                <a:ea typeface="PalatinoLinotype-Roman"/>
              </a:rPr>
              <a:t>em situações excepcionalíssimas</a:t>
            </a:r>
            <a:r>
              <a:rPr lang="pt-BR" sz="1900" kern="0" dirty="0">
                <a:effectLst/>
                <a:latin typeface="Times New Roman" panose="02020603050405020304" pitchFamily="18" charset="0"/>
                <a:ea typeface="PalatinoLinotype-Roman"/>
              </a:rPr>
              <a:t>, as quais deveriam ser devidamente fundamentadas pelos juízes que denegarem o benefício. Estendeu-se a ordem, de ofício, às demais mulheres presas, gestantes, puérperas ou mães de crianças e de pessoas com deficiência, bem assim às adolescentes sujeitas a medidas socioeducativas em idêntica situação no território nacional, observadas as restrições previstas no parágrafo anterior.</a:t>
            </a:r>
            <a:endParaRPr lang="pt-BR" sz="1900" dirty="0"/>
          </a:p>
        </p:txBody>
      </p:sp>
    </p:spTree>
    <p:extLst>
      <p:ext uri="{BB962C8B-B14F-4D97-AF65-F5344CB8AC3E}">
        <p14:creationId xmlns:p14="http://schemas.microsoft.com/office/powerpoint/2010/main" val="268031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6B9D2A97-12B8-D40A-03F5-9A869F22E378}"/>
              </a:ext>
            </a:extLst>
          </p:cNvPr>
          <p:cNvSpPr>
            <a:spLocks noGrp="1"/>
          </p:cNvSpPr>
          <p:nvPr>
            <p:ph type="title"/>
          </p:nvPr>
        </p:nvSpPr>
        <p:spPr>
          <a:xfrm>
            <a:off x="838200" y="401221"/>
            <a:ext cx="10515600" cy="1348065"/>
          </a:xfrm>
        </p:spPr>
        <p:txBody>
          <a:bodyPr>
            <a:normAutofit/>
          </a:bodyPr>
          <a:lstStyle/>
          <a:p>
            <a:r>
              <a:rPr lang="pt-BR" sz="4600" b="1">
                <a:solidFill>
                  <a:srgbClr val="FFFFFF"/>
                </a:solidFill>
                <a:latin typeface="Times New Roman" panose="02020603050405020304" pitchFamily="18" charset="0"/>
                <a:cs typeface="Times New Roman" panose="02020603050405020304" pitchFamily="18" charset="0"/>
              </a:rPr>
              <a:t>Outras questões processuais relevantes</a:t>
            </a:r>
          </a:p>
        </p:txBody>
      </p:sp>
      <p:sp>
        <p:nvSpPr>
          <p:cNvPr id="3" name="Espaço Reservado para Conteúdo 2">
            <a:extLst>
              <a:ext uri="{FF2B5EF4-FFF2-40B4-BE49-F238E27FC236}">
                <a16:creationId xmlns:a16="http://schemas.microsoft.com/office/drawing/2014/main" id="{BAAE889C-2029-BA52-1CA7-B84F3CC6DB01}"/>
              </a:ext>
            </a:extLst>
          </p:cNvPr>
          <p:cNvSpPr>
            <a:spLocks noGrp="1"/>
          </p:cNvSpPr>
          <p:nvPr>
            <p:ph idx="1"/>
          </p:nvPr>
        </p:nvSpPr>
        <p:spPr>
          <a:xfrm>
            <a:off x="838200" y="2347414"/>
            <a:ext cx="10515600" cy="4361499"/>
          </a:xfrm>
        </p:spPr>
        <p:txBody>
          <a:bodyPr>
            <a:noAutofit/>
          </a:bodyPr>
          <a:lstStyle/>
          <a:p>
            <a:pPr algn="just"/>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 direito a ser tutelado com o HC coletivo: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continuará sendo o direito fundamental à liberdade de ir e vir. Mas em quais situações? Quando estiver configurada a homogeneidade necessária para ser tratado como direito individual homogêneo.</a:t>
            </a:r>
          </a:p>
          <a:p>
            <a:pPr algn="just"/>
            <a:r>
              <a:rPr lang="pt-BR" sz="1800" b="1" kern="100" dirty="0">
                <a:effectLst/>
                <a:latin typeface="Times New Roman" panose="02020603050405020304" pitchFamily="18" charset="0"/>
                <a:ea typeface="Calibri" panose="020F0502020204030204" pitchFamily="34" charset="0"/>
                <a:cs typeface="Times New Roman" panose="02020603050405020304" pitchFamily="18" charset="0"/>
              </a:rPr>
              <a:t>Legitimados para propositura do HC coletivo</a:t>
            </a:r>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kern="100" dirty="0">
                <a:latin typeface="Times New Roman" panose="02020603050405020304" pitchFamily="18" charset="0"/>
                <a:ea typeface="Calibri" panose="020F0502020204030204" pitchFamily="34" charset="0"/>
                <a:cs typeface="Times New Roman" panose="02020603050405020304" pitchFamily="18" charset="0"/>
              </a:rPr>
              <a:t>HC tradicional X HC coletivo;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HC n. 143.641 </a:t>
            </a:r>
            <a:r>
              <a:rPr lang="pt-BR" sz="1800" i="1" kern="100" dirty="0">
                <a:effectLst/>
                <a:latin typeface="Times New Roman" panose="02020603050405020304" pitchFamily="18" charset="0"/>
                <a:ea typeface="Calibri" panose="020F0502020204030204" pitchFamily="34" charset="0"/>
                <a:cs typeface="Times New Roman" panose="02020603050405020304" pitchFamily="18" charset="0"/>
              </a:rPr>
              <a:t>Art. 12. O mandado de injunção coletivo pode ser promovido: I - pelo Ministério Público [...]; II - por partido político com representação no Congresso Nacional [...]; III - por organização sindical, entidade de classe ou associação legalmente constituída e em funcionamento há pelo menos 1 (um) ano [...]; IV - pela Defensoria Pública [...].</a:t>
            </a:r>
            <a:endParaRPr lang="pt-BR" sz="1800" i="1" kern="100"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Da coisa julgada:</a:t>
            </a:r>
            <a:r>
              <a:rPr lang="pt-BR" sz="1800" i="1" kern="100" dirty="0">
                <a:latin typeface="Times New Roman" panose="02020603050405020304" pitchFamily="18" charset="0"/>
                <a:ea typeface="Calibri" panose="020F0502020204030204" pitchFamily="34" charset="0"/>
                <a:cs typeface="Times New Roman" panose="02020603050405020304" pitchFamily="18" charset="0"/>
              </a:rPr>
              <a:t> </a:t>
            </a:r>
            <a:r>
              <a:rPr lang="pt-BR" sz="1800" kern="100" dirty="0">
                <a:effectLst/>
                <a:latin typeface="Times New Roman" panose="02020603050405020304" pitchFamily="18" charset="0"/>
                <a:ea typeface="Calibri" panose="020F0502020204030204" pitchFamily="34" charset="0"/>
                <a:cs typeface="Times New Roman" panose="02020603050405020304" pitchFamily="18" charset="0"/>
              </a:rPr>
              <a:t>Qual o reflexo da coisa julgada coletiva em outra ação coletiva com o mesmo objeto? Qual o reflexo da coisa julgada coletiva em relação a ação individuais sobre o mesmo fato?</a:t>
            </a:r>
            <a:r>
              <a:rPr lang="pt-BR" sz="1800" kern="100" dirty="0">
                <a:latin typeface="Times New Roman" panose="02020603050405020304" pitchFamily="18" charset="0"/>
                <a:ea typeface="Calibri" panose="020F0502020204030204" pitchFamily="34" charset="0"/>
                <a:cs typeface="Times New Roman" panose="02020603050405020304" pitchFamily="18" charset="0"/>
              </a:rPr>
              <a:t>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Aproveitamento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in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utilibus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da coisa julgada coletiva pelos indivíduos? No caso de direitos individuais homogêneos, a julga coisada se forma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secundum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eventum</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litis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(CDC, art. 103, caput , III). Haverá coisa julgada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erga omnes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apenas no caso de procedência do pedido, isto é, para beneficiar todas as vítimas e seus sucessores. No caso de sentença de improcedência, independentemente da razão da não recepção do pedido, não haverá coisa julgada, e a improcedência não obstará outras ações coletivas ou ações individuais.</a:t>
            </a:r>
            <a:endParaRPr lang="pt-B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p>
        </p:txBody>
      </p:sp>
    </p:spTree>
    <p:extLst>
      <p:ext uri="{BB962C8B-B14F-4D97-AF65-F5344CB8AC3E}">
        <p14:creationId xmlns:p14="http://schemas.microsoft.com/office/powerpoint/2010/main" val="1038058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52016C64-4C8E-517A-BCB2-FE921F894228}"/>
              </a:ext>
            </a:extLst>
          </p:cNvPr>
          <p:cNvSpPr>
            <a:spLocks noGrp="1"/>
          </p:cNvSpPr>
          <p:nvPr>
            <p:ph type="title"/>
          </p:nvPr>
        </p:nvSpPr>
        <p:spPr>
          <a:xfrm>
            <a:off x="838200" y="401221"/>
            <a:ext cx="10515600" cy="1348065"/>
          </a:xfrm>
        </p:spPr>
        <p:txBody>
          <a:bodyPr>
            <a:normAutofit/>
          </a:bodyPr>
          <a:lstStyle/>
          <a:p>
            <a:r>
              <a:rPr lang="pt-BR" sz="5400" b="1">
                <a:solidFill>
                  <a:srgbClr val="FFFFFF"/>
                </a:solidFill>
              </a:rPr>
              <a:t>QUESTÕES PROCESSUAIS RELEVANTES</a:t>
            </a:r>
            <a:endParaRPr lang="pt-BR" sz="5400">
              <a:solidFill>
                <a:srgbClr val="FFFFFF"/>
              </a:solidFill>
            </a:endParaRPr>
          </a:p>
        </p:txBody>
      </p:sp>
      <p:sp>
        <p:nvSpPr>
          <p:cNvPr id="3" name="Espaço Reservado para Conteúdo 2">
            <a:extLst>
              <a:ext uri="{FF2B5EF4-FFF2-40B4-BE49-F238E27FC236}">
                <a16:creationId xmlns:a16="http://schemas.microsoft.com/office/drawing/2014/main" id="{AE726595-B168-FA5F-38A1-BE4042CD30A4}"/>
              </a:ext>
            </a:extLst>
          </p:cNvPr>
          <p:cNvSpPr>
            <a:spLocks noGrp="1"/>
          </p:cNvSpPr>
          <p:nvPr>
            <p:ph idx="1"/>
          </p:nvPr>
        </p:nvSpPr>
        <p:spPr>
          <a:xfrm>
            <a:off x="838200" y="2347414"/>
            <a:ext cx="10515600" cy="4381377"/>
          </a:xfrm>
        </p:spPr>
        <p:txBody>
          <a:bodyPr>
            <a:noAutofit/>
          </a:bodyPr>
          <a:lstStyle/>
          <a:p>
            <a:pPr algn="just"/>
            <a:r>
              <a:rPr lang="pt-BR" sz="2000" b="1" dirty="0">
                <a:latin typeface="Times New Roman" panose="02020603050405020304" pitchFamily="18" charset="0"/>
                <a:cs typeface="Times New Roman" panose="02020603050405020304" pitchFamily="18" charset="0"/>
              </a:rPr>
              <a:t>Litispendência</a:t>
            </a:r>
            <a:r>
              <a:rPr lang="pt-BR" sz="2000" dirty="0">
                <a:latin typeface="Times New Roman" panose="02020603050405020304" pitchFamily="18" charset="0"/>
                <a:cs typeface="Times New Roman" panose="02020603050405020304" pitchFamily="18" charset="0"/>
              </a:rPr>
              <a:t>: o microssistema processual coletivo não fala expressamente da litispendência para os direitos individuais homogêneos, mas o art. 104 do CDC nos deixa claro que não haverá litispendência entre um HC coletivo e um HC individual ao dispor:</a:t>
            </a: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2000" i="1" dirty="0">
                <a:latin typeface="Times New Roman" panose="02020603050405020304" pitchFamily="18" charset="0"/>
                <a:ea typeface="Calibri" panose="020F0502020204030204" pitchFamily="34" charset="0"/>
                <a:cs typeface="Times New Roman" panose="02020603050405020304" pitchFamily="18" charset="0"/>
              </a:rPr>
              <a:t> Art. 104. As ações coletivas, previstas nos incisos I e II e do parágrafo único do art. 81, não induzem litispendência para as ações individuais, mas os efeitos da coisa julgada erga omnes ou ultra partes a que aludem os incisos II e </a:t>
            </a:r>
            <a:r>
              <a:rPr lang="pt-BR" sz="2000" b="1" i="1" dirty="0">
                <a:latin typeface="Times New Roman" panose="02020603050405020304" pitchFamily="18" charset="0"/>
                <a:ea typeface="Calibri" panose="020F0502020204030204" pitchFamily="34" charset="0"/>
                <a:cs typeface="Times New Roman" panose="02020603050405020304" pitchFamily="18" charset="0"/>
              </a:rPr>
              <a:t>III</a:t>
            </a:r>
            <a:r>
              <a:rPr lang="pt-BR" sz="2000" i="1" dirty="0">
                <a:latin typeface="Times New Roman" panose="02020603050405020304" pitchFamily="18" charset="0"/>
                <a:ea typeface="Calibri" panose="020F0502020204030204" pitchFamily="34" charset="0"/>
                <a:cs typeface="Times New Roman" panose="02020603050405020304" pitchFamily="18" charset="0"/>
              </a:rPr>
              <a:t> do artigo anterior </a:t>
            </a:r>
            <a:r>
              <a:rPr lang="pt-BR" sz="2000" b="1" i="1" dirty="0">
                <a:latin typeface="Times New Roman" panose="02020603050405020304" pitchFamily="18" charset="0"/>
                <a:ea typeface="Calibri" panose="020F0502020204030204" pitchFamily="34" charset="0"/>
                <a:cs typeface="Times New Roman" panose="02020603050405020304" pitchFamily="18" charset="0"/>
              </a:rPr>
              <a:t>não beneficiarão os autores das ações individuais, se não for requerida sua suspensão no prazo de trinta dias, a contar da ciência nos autos do ajuizamento da ação coletiva</a:t>
            </a:r>
            <a:r>
              <a:rPr lang="pt-BR" sz="2000" i="1" dirty="0">
                <a:latin typeface="Times New Roman" panose="02020603050405020304" pitchFamily="18" charset="0"/>
                <a:ea typeface="Calibri" panose="020F0502020204030204" pitchFamily="34" charset="0"/>
                <a:cs typeface="Times New Roman" panose="02020603050405020304" pitchFamily="18" charset="0"/>
              </a:rPr>
              <a:t>.</a:t>
            </a:r>
          </a:p>
          <a:p>
            <a:pPr algn="just"/>
            <a:r>
              <a:rPr lang="pt-BR" sz="2000" b="1" dirty="0">
                <a:latin typeface="Times New Roman" panose="02020603050405020304" pitchFamily="18" charset="0"/>
                <a:cs typeface="Times New Roman" panose="02020603050405020304" pitchFamily="18" charset="0"/>
              </a:rPr>
              <a:t>Execução da ordem concedida: </a:t>
            </a:r>
            <a:r>
              <a:rPr lang="pt-BR" sz="2000" dirty="0">
                <a:effectLst/>
                <a:latin typeface="Times New Roman" panose="02020603050405020304" pitchFamily="18" charset="0"/>
                <a:ea typeface="Calibri" panose="020F0502020204030204" pitchFamily="34" charset="0"/>
              </a:rPr>
              <a:t>não será caso de habilitação, mas de identificação e especialização daquele caso para o juiz competente para a análise de pedido. Caso seja indeferido, deverá seguir o rito próprio dos recursos. Assim ficou decidido no HC 143.641/SP;</a:t>
            </a:r>
          </a:p>
          <a:p>
            <a:pPr algn="just"/>
            <a:r>
              <a:rPr lang="pt-BR" sz="2000" b="1" dirty="0">
                <a:effectLst/>
                <a:latin typeface="Times New Roman" panose="02020603050405020304" pitchFamily="18" charset="0"/>
                <a:ea typeface="Calibri" panose="020F0502020204030204" pitchFamily="34" charset="0"/>
              </a:rPr>
              <a:t>CRÍTICA AO HC 143.641/SP.</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736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DA93FBE5-6E3A-E75B-3919-043D07F8A6B5}"/>
              </a:ext>
            </a:extLst>
          </p:cNvPr>
          <p:cNvSpPr>
            <a:spLocks noGrp="1"/>
          </p:cNvSpPr>
          <p:nvPr>
            <p:ph type="title"/>
          </p:nvPr>
        </p:nvSpPr>
        <p:spPr>
          <a:xfrm>
            <a:off x="838200" y="401221"/>
            <a:ext cx="10515600" cy="1348065"/>
          </a:xfrm>
        </p:spPr>
        <p:txBody>
          <a:bodyPr>
            <a:normAutofit/>
          </a:bodyPr>
          <a:lstStyle/>
          <a:p>
            <a:r>
              <a:rPr lang="pt-BR" sz="4600" b="1">
                <a:solidFill>
                  <a:srgbClr val="FFFFFF"/>
                </a:solidFill>
                <a:effectLst/>
                <a:latin typeface="Times New Roman" panose="02020603050405020304" pitchFamily="18" charset="0"/>
                <a:ea typeface="Calibri" panose="020F0502020204030204" pitchFamily="34" charset="0"/>
              </a:rPr>
              <a:t>Requisitos para o </a:t>
            </a:r>
            <a:r>
              <a:rPr lang="pt-BR" sz="4600" b="1" i="1">
                <a:solidFill>
                  <a:srgbClr val="FFFFFF"/>
                </a:solidFill>
                <a:effectLst/>
                <a:latin typeface="Times New Roman" panose="02020603050405020304" pitchFamily="18" charset="0"/>
                <a:ea typeface="Calibri" panose="020F0502020204030204" pitchFamily="34" charset="0"/>
              </a:rPr>
              <a:t>habeas corpus</a:t>
            </a:r>
            <a:r>
              <a:rPr lang="pt-BR" sz="4600" b="1">
                <a:solidFill>
                  <a:srgbClr val="FFFFFF"/>
                </a:solidFill>
                <a:effectLst/>
                <a:latin typeface="Times New Roman" panose="02020603050405020304" pitchFamily="18" charset="0"/>
                <a:ea typeface="Calibri" panose="020F0502020204030204" pitchFamily="34" charset="0"/>
              </a:rPr>
              <a:t> coletivo</a:t>
            </a:r>
            <a:endParaRPr lang="pt-BR" sz="4600">
              <a:solidFill>
                <a:srgbClr val="FFFFFF"/>
              </a:solidFill>
            </a:endParaRPr>
          </a:p>
        </p:txBody>
      </p:sp>
      <p:sp>
        <p:nvSpPr>
          <p:cNvPr id="3" name="Espaço Reservado para Conteúdo 2">
            <a:extLst>
              <a:ext uri="{FF2B5EF4-FFF2-40B4-BE49-F238E27FC236}">
                <a16:creationId xmlns:a16="http://schemas.microsoft.com/office/drawing/2014/main" id="{ACEAC1B7-3785-5191-2D27-022F40FBC849}"/>
              </a:ext>
            </a:extLst>
          </p:cNvPr>
          <p:cNvSpPr>
            <a:spLocks noGrp="1"/>
          </p:cNvSpPr>
          <p:nvPr>
            <p:ph idx="1"/>
          </p:nvPr>
        </p:nvSpPr>
        <p:spPr>
          <a:xfrm>
            <a:off x="838200" y="2586789"/>
            <a:ext cx="10515600" cy="3590174"/>
          </a:xfrm>
        </p:spPr>
        <p:txBody>
          <a:bodyPr>
            <a:normAutofit/>
          </a:bodyPr>
          <a:lstStyle/>
          <a:p>
            <a:pPr algn="just">
              <a:spcAft>
                <a:spcPts val="800"/>
              </a:spcAft>
            </a:pPr>
            <a:r>
              <a:rPr lang="pt-BR" sz="1900" b="1" dirty="0">
                <a:effectLst/>
                <a:latin typeface="Times New Roman" panose="02020603050405020304" pitchFamily="18" charset="0"/>
                <a:ea typeface="Calibri" panose="020F0502020204030204" pitchFamily="34" charset="0"/>
                <a:cs typeface="Times New Roman" panose="02020603050405020304" pitchFamily="18" charset="0"/>
              </a:rPr>
              <a:t>Legitimidade</a:t>
            </a:r>
            <a:r>
              <a:rPr lang="pt-BR" sz="1900" dirty="0">
                <a:effectLst/>
                <a:latin typeface="Times New Roman" panose="02020603050405020304" pitchFamily="18" charset="0"/>
                <a:ea typeface="Calibri" panose="020F0502020204030204" pitchFamily="34" charset="0"/>
                <a:cs typeface="Times New Roman" panose="02020603050405020304" pitchFamily="18" charset="0"/>
              </a:rPr>
              <a:t>, segundo o STF, deve ser extraída do art. 12 da Lei 13.300/16 (mandado de injunção coletivo);</a:t>
            </a:r>
          </a:p>
          <a:p>
            <a:pPr algn="just">
              <a:spcAft>
                <a:spcPts val="800"/>
              </a:spcAft>
            </a:pP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Definição </a:t>
            </a:r>
            <a:r>
              <a:rPr lang="pt-BR" sz="1900" b="1" kern="100" dirty="0">
                <a:latin typeface="Times New Roman" panose="02020603050405020304" pitchFamily="18" charset="0"/>
                <a:ea typeface="Calibri" panose="020F0502020204030204" pitchFamily="34" charset="0"/>
                <a:cs typeface="Times New Roman" panose="02020603050405020304" pitchFamily="18" charset="0"/>
              </a:rPr>
              <a:t>clara da autoridade coatora</a:t>
            </a:r>
            <a:r>
              <a:rPr lang="pt-BR" sz="1900" kern="100" dirty="0">
                <a:latin typeface="Times New Roman" panose="02020603050405020304" pitchFamily="18" charset="0"/>
                <a:ea typeface="Calibri" panose="020F0502020204030204" pitchFamily="34" charset="0"/>
                <a:cs typeface="Times New Roman" panose="02020603050405020304" pitchFamily="18" charset="0"/>
              </a:rPr>
              <a:t>: é</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preciso apontar com precisão qual a autoridade coatora, pois aí sim será possível bem identificar a </a:t>
            </a: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competência</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para julgamento do HC coletivo.</a:t>
            </a:r>
            <a:endPar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Apresentação da homogeneidade</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necessidade de delimitação adequada do grupo favorecido, demonstrando a questão objetiva que vincula todos os pacientes numa mesma situação fática e jurídica, o que autorizaria uma decisão unitária em favor de todos.</a:t>
            </a:r>
          </a:p>
          <a:p>
            <a:pPr algn="just">
              <a:spcAft>
                <a:spcPts val="800"/>
              </a:spcAft>
            </a:pP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Possibilidade de execução individualizada</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 o paciente não precisa estar identificado, individualmente, na inicial de HC, mas é preciso que no momento da execução da ordem</a:t>
            </a:r>
            <a:r>
              <a:rPr lang="pt-BR" sz="19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900" kern="100" dirty="0">
                <a:effectLst/>
                <a:latin typeface="Times New Roman" panose="02020603050405020304" pitchFamily="18" charset="0"/>
                <a:ea typeface="Calibri" panose="020F0502020204030204" pitchFamily="34" charset="0"/>
                <a:cs typeface="Times New Roman" panose="02020603050405020304" pitchFamily="18" charset="0"/>
              </a:rPr>
              <a:t>concedida seja possível a identificação daqueles que estão sofrendo a violação de direito à liberdade de locomoção.</a:t>
            </a:r>
          </a:p>
        </p:txBody>
      </p:sp>
    </p:spTree>
    <p:extLst>
      <p:ext uri="{BB962C8B-B14F-4D97-AF65-F5344CB8AC3E}">
        <p14:creationId xmlns:p14="http://schemas.microsoft.com/office/powerpoint/2010/main" val="304718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FBF9F3D-969F-56EE-9B60-4EA933631528}"/>
              </a:ext>
            </a:extLst>
          </p:cNvPr>
          <p:cNvSpPr>
            <a:spLocks noGrp="1"/>
          </p:cNvSpPr>
          <p:nvPr>
            <p:ph type="title"/>
          </p:nvPr>
        </p:nvSpPr>
        <p:spPr>
          <a:xfrm>
            <a:off x="838200" y="365125"/>
            <a:ext cx="10515600" cy="1325563"/>
          </a:xfrm>
        </p:spPr>
        <p:txBody>
          <a:bodyPr>
            <a:normAutofit/>
          </a:bodyPr>
          <a:lstStyle/>
          <a:p>
            <a:r>
              <a:rPr lang="pt-BR" sz="4200" b="1" dirty="0">
                <a:latin typeface="Times New Roman" panose="02020603050405020304" pitchFamily="18" charset="0"/>
                <a:cs typeface="Times New Roman" panose="02020603050405020304" pitchFamily="18" charset="0"/>
              </a:rPr>
              <a:t>Tutela penal coletiva e Processo Penal coletivo – importância do olhar crítico</a:t>
            </a:r>
            <a:endParaRPr lang="pt-BR" sz="4200" b="1"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ço Reservado para Conteúdo 2">
            <a:extLst>
              <a:ext uri="{FF2B5EF4-FFF2-40B4-BE49-F238E27FC236}">
                <a16:creationId xmlns:a16="http://schemas.microsoft.com/office/drawing/2014/main" id="{216BD2A9-B2D3-FC6E-9580-2E2876964EC3}"/>
              </a:ext>
            </a:extLst>
          </p:cNvPr>
          <p:cNvSpPr>
            <a:spLocks noGrp="1"/>
          </p:cNvSpPr>
          <p:nvPr>
            <p:ph idx="1"/>
          </p:nvPr>
        </p:nvSpPr>
        <p:spPr>
          <a:xfrm>
            <a:off x="838200" y="1929384"/>
            <a:ext cx="10515600" cy="4251960"/>
          </a:xfrm>
        </p:spPr>
        <p:txBody>
          <a:bodyPr>
            <a:normAutofit/>
          </a:bodyPr>
          <a:lstStyle/>
          <a:p>
            <a:pPr algn="just"/>
            <a:r>
              <a:rPr lang="pt-BR" sz="3600" dirty="0">
                <a:latin typeface="Times New Roman" panose="02020603050405020304" pitchFamily="18" charset="0"/>
                <a:cs typeface="Times New Roman" panose="02020603050405020304" pitchFamily="18" charset="0"/>
              </a:rPr>
              <a:t>Para que serve o Direito Penal?</a:t>
            </a:r>
          </a:p>
          <a:p>
            <a:pPr algn="just"/>
            <a:r>
              <a:rPr lang="pt-BR" sz="3600" dirty="0">
                <a:latin typeface="Times New Roman" panose="02020603050405020304" pitchFamily="18" charset="0"/>
                <a:cs typeface="Times New Roman" panose="02020603050405020304" pitchFamily="18" charset="0"/>
              </a:rPr>
              <a:t>O que esperar do Direito Penal no Estado Democrático de Direito? Definições introdutórias.</a:t>
            </a:r>
          </a:p>
          <a:p>
            <a:pPr algn="just"/>
            <a:r>
              <a:rPr lang="pt-BR" sz="3600" dirty="0">
                <a:latin typeface="Times New Roman" panose="02020603050405020304" pitchFamily="18" charset="0"/>
                <a:cs typeface="Times New Roman" panose="02020603050405020304" pitchFamily="18" charset="0"/>
              </a:rPr>
              <a:t>A expansão do Direito Penal e a proteção de bens jurídicos transindividuais.</a:t>
            </a:r>
          </a:p>
          <a:p>
            <a:pPr algn="just"/>
            <a:r>
              <a:rPr lang="pt-BR" sz="3600" dirty="0">
                <a:latin typeface="Times New Roman" panose="02020603050405020304" pitchFamily="18" charset="0"/>
                <a:cs typeface="Times New Roman" panose="02020603050405020304" pitchFamily="18" charset="0"/>
              </a:rPr>
              <a:t>Cenário atual da tutela penal e processual penal coletivo.</a:t>
            </a:r>
          </a:p>
          <a:p>
            <a:endParaRPr lang="pt-BR" sz="2200" dirty="0"/>
          </a:p>
          <a:p>
            <a:endParaRPr lang="pt-BR" sz="2200" dirty="0"/>
          </a:p>
        </p:txBody>
      </p:sp>
    </p:spTree>
    <p:extLst>
      <p:ext uri="{BB962C8B-B14F-4D97-AF65-F5344CB8AC3E}">
        <p14:creationId xmlns:p14="http://schemas.microsoft.com/office/powerpoint/2010/main" val="1773619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6B26D3E2-C940-322D-78E4-CDC94D200884}"/>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EXEMPLOS DE HABEAS CORPUS COLETIVO</a:t>
            </a:r>
            <a:endParaRPr lang="pt-BR" sz="4200">
              <a:solidFill>
                <a:srgbClr val="FFFFFF"/>
              </a:solidFill>
            </a:endParaRPr>
          </a:p>
        </p:txBody>
      </p:sp>
      <p:sp>
        <p:nvSpPr>
          <p:cNvPr id="3" name="Espaço Reservado para Conteúdo 2">
            <a:extLst>
              <a:ext uri="{FF2B5EF4-FFF2-40B4-BE49-F238E27FC236}">
                <a16:creationId xmlns:a16="http://schemas.microsoft.com/office/drawing/2014/main" id="{F3C0AE01-5C68-F0C8-0E0F-81695202F4A6}"/>
              </a:ext>
            </a:extLst>
          </p:cNvPr>
          <p:cNvSpPr>
            <a:spLocks noGrp="1"/>
          </p:cNvSpPr>
          <p:nvPr>
            <p:ph idx="1"/>
          </p:nvPr>
        </p:nvSpPr>
        <p:spPr>
          <a:xfrm>
            <a:off x="838200" y="2347414"/>
            <a:ext cx="10515600" cy="4272047"/>
          </a:xfrm>
        </p:spPr>
        <p:txBody>
          <a:bodyPr>
            <a:noAutofit/>
          </a:bodyPr>
          <a:lstStyle/>
          <a:p>
            <a:pPr algn="just"/>
            <a:r>
              <a:rPr lang="pt-BR" sz="2000" b="1" dirty="0">
                <a:latin typeface="Times New Roman" panose="02020603050405020304" pitchFamily="18" charset="0"/>
                <a:cs typeface="Times New Roman" panose="02020603050405020304" pitchFamily="18" charset="0"/>
              </a:rPr>
              <a:t>População em situação de rua – Franca/SP</a:t>
            </a:r>
            <a:r>
              <a:rPr lang="pt-BR" sz="2000" dirty="0">
                <a:latin typeface="Times New Roman" panose="02020603050405020304" pitchFamily="18" charset="0"/>
                <a:cs typeface="Times New Roman" panose="02020603050405020304" pitchFamily="18" charset="0"/>
              </a:rPr>
              <a:t>: </a:t>
            </a:r>
            <a:r>
              <a:rPr lang="pt-BR" sz="2000" b="0" i="1" u="none" strike="noStrike" baseline="0" dirty="0">
                <a:latin typeface="Times New Roman" panose="02020603050405020304" pitchFamily="18" charset="0"/>
                <a:cs typeface="Times New Roman" panose="02020603050405020304" pitchFamily="18" charset="0"/>
              </a:rPr>
              <a:t>habeas corpus </a:t>
            </a:r>
            <a:r>
              <a:rPr lang="pt-BR" sz="2000" b="0" i="0" u="none" strike="noStrike" baseline="0" dirty="0">
                <a:latin typeface="Times New Roman" panose="02020603050405020304" pitchFamily="18" charset="0"/>
                <a:cs typeface="Times New Roman" panose="02020603050405020304" pitchFamily="18" charset="0"/>
              </a:rPr>
              <a:t>coletivos impetrados pela Defensoria Pública para que fosse garantido às pessoas em situação de rua no município de Franca/SP o direito de ir, vir e permanecer em locais públicos de uso comum do povo, impedindo também que elas viessem a ser indevidamente criminalizadas pela contravenção penal de vadiagem. O aspecto coletivo foi atribuído aos referidos </a:t>
            </a:r>
            <a:r>
              <a:rPr lang="pt-BR" sz="2000" b="0" i="1" u="none" strike="noStrike" baseline="0" dirty="0">
                <a:latin typeface="Times New Roman" panose="02020603050405020304" pitchFamily="18" charset="0"/>
                <a:cs typeface="Times New Roman" panose="02020603050405020304" pitchFamily="18" charset="0"/>
              </a:rPr>
              <a:t>habeas corpus </a:t>
            </a:r>
            <a:r>
              <a:rPr lang="pt-BR" sz="2000" b="0" i="0" u="none" strike="noStrike" baseline="0" dirty="0">
                <a:latin typeface="Times New Roman" panose="02020603050405020304" pitchFamily="18" charset="0"/>
                <a:cs typeface="Times New Roman" panose="02020603050405020304" pitchFamily="18" charset="0"/>
              </a:rPr>
              <a:t>na medida em que as decisões liminares concedidas determinaram que as autoridades policiais e o Batalhão da Polícia Militar da Comarca de Franca/SP fossem oficiados para que as abordagens policiais passassem a ser dirigidas apenas em face das “pessoas que a lei autoriza a ação, e não somente porque mendigo ou morador de rua”. Observou, ainda, que a busca pessoal somente poderia ser procedida quando fundadas razões a autorizassem, nos termos dos artigos 240, § 2º, e 244, ambos do Código de Processo Penal, e artigo 5º, LXI, da Constituição Federal de 1988. </a:t>
            </a:r>
            <a:r>
              <a:rPr lang="pt-BR" sz="2000" dirty="0">
                <a:latin typeface="Times New Roman" panose="02020603050405020304" pitchFamily="18" charset="0"/>
                <a:cs typeface="Times New Roman" panose="02020603050405020304" pitchFamily="18" charset="0"/>
              </a:rPr>
              <a:t>A </a:t>
            </a:r>
            <a:r>
              <a:rPr lang="pt-BR" sz="2000" b="0" i="0" u="none" strike="noStrike" baseline="0" dirty="0">
                <a:latin typeface="Times New Roman" panose="02020603050405020304" pitchFamily="18" charset="0"/>
                <a:cs typeface="Times New Roman" panose="02020603050405020304" pitchFamily="18" charset="0"/>
              </a:rPr>
              <a:t>12ª Câmara de Direito Criminal do Tribunal de Justiça do estado de São Paulo conferiu aspecto coletivo ao </a:t>
            </a:r>
            <a:r>
              <a:rPr lang="pt-BR" sz="2000" b="0" i="1" u="none" strike="noStrike" baseline="0" dirty="0">
                <a:latin typeface="Times New Roman" panose="02020603050405020304" pitchFamily="18" charset="0"/>
                <a:cs typeface="Times New Roman" panose="02020603050405020304" pitchFamily="18" charset="0"/>
              </a:rPr>
              <a:t>writ </a:t>
            </a:r>
            <a:r>
              <a:rPr lang="pt-BR" sz="2000" b="0" i="0" u="none" strike="noStrike" baseline="0" dirty="0">
                <a:latin typeface="Times New Roman" panose="02020603050405020304" pitchFamily="18" charset="0"/>
                <a:cs typeface="Times New Roman" panose="02020603050405020304" pitchFamily="18" charset="0"/>
              </a:rPr>
              <a:t>ao reconhecer a possibilidade de se aplicar “a extensão da ordem para hipóteses semelhantes”, desde que fossem “trazidos elementos de identificação de eventuais pacientes e informações concretas” que indicassem “a ameaça de submissão ao mesmo tipo de constrangimento ilegal”. </a:t>
            </a:r>
            <a:r>
              <a:rPr lang="pt-BR" sz="2000" b="1" i="1" u="none" strike="noStrike" baseline="0" dirty="0">
                <a:latin typeface="Times New Roman" panose="02020603050405020304" pitchFamily="18" charset="0"/>
              </a:rPr>
              <a:t>HC </a:t>
            </a:r>
            <a:r>
              <a:rPr lang="pt-BR" sz="2000" b="1" i="0" u="none" strike="noStrike" baseline="0" dirty="0">
                <a:latin typeface="Times New Roman" panose="02020603050405020304" pitchFamily="18" charset="0"/>
              </a:rPr>
              <a:t>0237401-35.2012.8.26.0000</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002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E0A5FE0B-8161-B0EE-8DBF-F3CB20CFFA19}"/>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EXEMPLOS DE HABEAS CORPUS COLETIVO</a:t>
            </a:r>
          </a:p>
        </p:txBody>
      </p:sp>
      <p:sp>
        <p:nvSpPr>
          <p:cNvPr id="3" name="Espaço Reservado para Conteúdo 2">
            <a:extLst>
              <a:ext uri="{FF2B5EF4-FFF2-40B4-BE49-F238E27FC236}">
                <a16:creationId xmlns:a16="http://schemas.microsoft.com/office/drawing/2014/main" id="{811F2624-7C6B-2630-B069-711779118ED2}"/>
              </a:ext>
            </a:extLst>
          </p:cNvPr>
          <p:cNvSpPr>
            <a:spLocks noGrp="1"/>
          </p:cNvSpPr>
          <p:nvPr>
            <p:ph idx="1"/>
          </p:nvPr>
        </p:nvSpPr>
        <p:spPr>
          <a:xfrm>
            <a:off x="838200" y="2347414"/>
            <a:ext cx="10515600" cy="4510586"/>
          </a:xfrm>
        </p:spPr>
        <p:txBody>
          <a:bodyPr>
            <a:noAutofit/>
          </a:bodyPr>
          <a:lstStyle/>
          <a:p>
            <a:pPr algn="just"/>
            <a:r>
              <a:rPr lang="pt-BR" sz="1800" b="1" i="1" u="none" strike="noStrike" baseline="0" dirty="0">
                <a:latin typeface="Times New Roman" panose="02020603050405020304" pitchFamily="18" charset="0"/>
              </a:rPr>
              <a:t>HC </a:t>
            </a:r>
            <a:r>
              <a:rPr lang="pt-BR" sz="1800" b="1" i="0" u="none" strike="noStrike" baseline="0" dirty="0">
                <a:latin typeface="Times New Roman" panose="02020603050405020304" pitchFamily="18" charset="0"/>
              </a:rPr>
              <a:t>143.988/ES</a:t>
            </a:r>
            <a:r>
              <a:rPr lang="pt-BR" sz="1800" b="0" i="0" u="none" strike="noStrike" baseline="0" dirty="0">
                <a:latin typeface="Times New Roman" panose="02020603050405020304" pitchFamily="18" charset="0"/>
              </a:rPr>
              <a:t>, impetrado pela Defensoria Pública do Estado do Espírito Santo perante o Supremo Tribunal Federal para questionar grave violação de direitos humanos provocada pela superlotação de uma específica unidade de internação para adolescentes. No caso, o Ministro Relator Edson Fachin, conhecendo do </a:t>
            </a:r>
            <a:r>
              <a:rPr lang="pt-BR" sz="1800" b="0" i="1" u="none" strike="noStrike" baseline="0" dirty="0">
                <a:latin typeface="Times New Roman" panose="02020603050405020304" pitchFamily="18" charset="0"/>
              </a:rPr>
              <a:t>writ </a:t>
            </a:r>
            <a:r>
              <a:rPr lang="pt-BR" sz="1800" b="0" i="0" u="none" strike="noStrike" baseline="0" dirty="0">
                <a:latin typeface="Times New Roman" panose="02020603050405020304" pitchFamily="18" charset="0"/>
              </a:rPr>
              <a:t>determinou, liminarmente, a observância de taxa máxima de ocupação no estabelecimento, exigindo a transferência de adolescentes para outras unidades de custódia ou a colocação deles em medida de internação domiciliar, decisão cujos efeitos foram produzidos inicialmente apenas no estado do Espírito Santo, mas que num segundo momento foi estendida para outras unidades federativas;</a:t>
            </a:r>
          </a:p>
          <a:p>
            <a:pPr algn="just"/>
            <a:r>
              <a:rPr lang="pt-BR" sz="1800" b="1" i="1" u="none" strike="noStrike" baseline="0" dirty="0">
                <a:latin typeface="Times New Roman" panose="02020603050405020304" pitchFamily="18" charset="0"/>
              </a:rPr>
              <a:t>HC </a:t>
            </a:r>
            <a:r>
              <a:rPr lang="pt-BR" sz="1800" b="1" i="0" u="none" strike="noStrike" baseline="0" dirty="0">
                <a:latin typeface="Times New Roman" panose="02020603050405020304" pitchFamily="18" charset="0"/>
              </a:rPr>
              <a:t>207.220/SP </a:t>
            </a:r>
            <a:r>
              <a:rPr lang="pt-BR" sz="1800" b="0" i="0" u="none" strike="noStrike" baseline="0" dirty="0">
                <a:latin typeface="Times New Roman" panose="02020603050405020304" pitchFamily="18" charset="0"/>
              </a:rPr>
              <a:t>impetrado pela Defensoria Pública em favor das crianças e adolescentes domiciliados ou em caráter transitório na comarca de Cajurú/SP, contra uma portaria editada pelo juízo da vara da infância e juventude que instituía o “toque de recolher” no município. voto relatado pelo Ministro Herman Benjamin conduziu à decisão unânime que concedeu a ordem para declarar a nulidade da portaria editada.</a:t>
            </a:r>
          </a:p>
          <a:p>
            <a:pPr algn="just"/>
            <a:r>
              <a:rPr lang="pt-BR" sz="1800" b="1" i="1" u="none" strike="noStrike" baseline="0" dirty="0">
                <a:latin typeface="Times New Roman" panose="02020603050405020304" pitchFamily="18" charset="0"/>
              </a:rPr>
              <a:t>HC </a:t>
            </a:r>
            <a:r>
              <a:rPr lang="pt-BR" sz="1800" b="1" i="0" u="none" strike="noStrike" baseline="0" dirty="0">
                <a:latin typeface="Times New Roman" panose="02020603050405020304" pitchFamily="18" charset="0"/>
              </a:rPr>
              <a:t>568.752/RJ </a:t>
            </a:r>
            <a:r>
              <a:rPr lang="pt-BR" sz="1800" b="0" i="0" u="none" strike="noStrike" baseline="0" dirty="0">
                <a:latin typeface="Times New Roman" panose="02020603050405020304" pitchFamily="18" charset="0"/>
              </a:rPr>
              <a:t>a Defensoria Pública do Estado do Rio de Janeiro, impugnando decisão do Presidente do tribunal estadual, postulou perante aquela Corte a liberdade de todas as pessoas com mais de 60 anos de idade presas provisoriamente no Estado. No contexto social provocado pela pandemia da Covid-19, a instituição destacou a “</a:t>
            </a:r>
            <a:r>
              <a:rPr lang="pt-BR" sz="1800" b="0" i="0" u="none" strike="noStrike" baseline="0" dirty="0" err="1">
                <a:latin typeface="Times New Roman" panose="02020603050405020304" pitchFamily="18" charset="0"/>
              </a:rPr>
              <a:t>hipervulnerabilidade</a:t>
            </a:r>
            <a:r>
              <a:rPr lang="pt-BR" sz="1800" b="0" i="0" u="none" strike="noStrike" baseline="0" dirty="0">
                <a:latin typeface="Times New Roman" panose="02020603050405020304" pitchFamily="18" charset="0"/>
              </a:rPr>
              <a:t>” dos idosos detidos. O Superior Tribunal de Justiça impôs aos juízes de primeiro grau a reavaliação de todas as prisões provisórias decretadas contra idosos, sob pena de concessão direta e imediata da liberdade aos referidos presos. </a:t>
            </a:r>
            <a:endParaRPr lang="pt-BR" sz="1800" dirty="0"/>
          </a:p>
        </p:txBody>
      </p:sp>
    </p:spTree>
    <p:extLst>
      <p:ext uri="{BB962C8B-B14F-4D97-AF65-F5344CB8AC3E}">
        <p14:creationId xmlns:p14="http://schemas.microsoft.com/office/powerpoint/2010/main" val="223088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39F9448C-CBCE-27C5-D521-70894A0AEFE0}"/>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REFERÊNCIAS</a:t>
            </a:r>
          </a:p>
        </p:txBody>
      </p:sp>
      <p:sp>
        <p:nvSpPr>
          <p:cNvPr id="3" name="Espaço Reservado para Conteúdo 2">
            <a:extLst>
              <a:ext uri="{FF2B5EF4-FFF2-40B4-BE49-F238E27FC236}">
                <a16:creationId xmlns:a16="http://schemas.microsoft.com/office/drawing/2014/main" id="{7270012C-017B-AF5D-25D4-4E68235FD6C4}"/>
              </a:ext>
            </a:extLst>
          </p:cNvPr>
          <p:cNvSpPr>
            <a:spLocks noGrp="1"/>
          </p:cNvSpPr>
          <p:nvPr>
            <p:ph idx="1"/>
          </p:nvPr>
        </p:nvSpPr>
        <p:spPr>
          <a:xfrm>
            <a:off x="838200" y="2586789"/>
            <a:ext cx="10515600" cy="3590174"/>
          </a:xfrm>
        </p:spPr>
        <p:txBody>
          <a:bodyPr>
            <a:normAutofit/>
          </a:bodyPr>
          <a:lstStyle/>
          <a:p>
            <a:pPr algn="just">
              <a:spcAft>
                <a:spcPts val="1000"/>
              </a:spcAft>
            </a:pPr>
            <a:r>
              <a:rPr lang="pt-BR" sz="1500" dirty="0">
                <a:effectLst/>
                <a:latin typeface="Calibri" panose="020F0502020204030204" pitchFamily="34" charset="0"/>
                <a:ea typeface="Calibri" panose="020F0502020204030204" pitchFamily="34" charset="0"/>
                <a:cs typeface="Calibri" panose="020F0502020204030204" pitchFamily="34" charset="0"/>
              </a:rPr>
              <a:t>ALMEIRA, Gregório </a:t>
            </a:r>
            <a:r>
              <a:rPr lang="pt-BR" sz="1500" dirty="0" err="1">
                <a:effectLst/>
                <a:latin typeface="Calibri" panose="020F0502020204030204" pitchFamily="34" charset="0"/>
                <a:ea typeface="Calibri" panose="020F0502020204030204" pitchFamily="34" charset="0"/>
                <a:cs typeface="Calibri" panose="020F0502020204030204" pitchFamily="34" charset="0"/>
              </a:rPr>
              <a:t>Assagra</a:t>
            </a:r>
            <a:r>
              <a:rPr lang="pt-BR" sz="1500" dirty="0">
                <a:effectLst/>
                <a:latin typeface="Calibri" panose="020F0502020204030204" pitchFamily="34" charset="0"/>
                <a:ea typeface="Calibri" panose="020F0502020204030204" pitchFamily="34" charset="0"/>
                <a:cs typeface="Calibri" panose="020F0502020204030204" pitchFamily="34" charset="0"/>
              </a:rPr>
              <a:t> de; COSTA, Rafael de Oliveira. </a:t>
            </a:r>
            <a:r>
              <a:rPr lang="pt-BR" sz="1500" b="1" dirty="0">
                <a:effectLst/>
                <a:latin typeface="Calibri" panose="020F0502020204030204" pitchFamily="34" charset="0"/>
                <a:ea typeface="Calibri" panose="020F0502020204030204" pitchFamily="34" charset="0"/>
                <a:cs typeface="Calibri" panose="020F0502020204030204" pitchFamily="34" charset="0"/>
              </a:rPr>
              <a:t>Direito Processual penal coletivo: a tutela penal dos bens jurídicos coletivos: direitos ou interesses difusos, coletivos e individuais homogêneos</a:t>
            </a:r>
            <a:r>
              <a:rPr lang="pt-BR" sz="1500" dirty="0">
                <a:effectLst/>
                <a:latin typeface="Calibri" panose="020F0502020204030204" pitchFamily="34" charset="0"/>
                <a:ea typeface="Calibri" panose="020F0502020204030204" pitchFamily="34" charset="0"/>
                <a:cs typeface="Calibri" panose="020F0502020204030204" pitchFamily="34" charset="0"/>
              </a:rPr>
              <a:t>. 2. Ed. Belo Horizonte, São Paulo: D’Plácido, 2022.</a:t>
            </a:r>
            <a:endParaRPr lang="pt-BR" sz="15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pt-BR" sz="1500" dirty="0">
                <a:effectLst/>
                <a:latin typeface="Calibri" panose="020F0502020204030204" pitchFamily="34" charset="0"/>
                <a:ea typeface="Calibri" panose="020F0502020204030204" pitchFamily="34" charset="0"/>
                <a:cs typeface="Calibri" panose="020F0502020204030204" pitchFamily="34" charset="0"/>
              </a:rPr>
              <a:t>BADARÓ, Gustavo Henrique. </a:t>
            </a:r>
            <a:r>
              <a:rPr lang="pt-BR" sz="1500" b="1" dirty="0">
                <a:effectLst/>
                <a:latin typeface="Calibri" panose="020F0502020204030204" pitchFamily="34" charset="0"/>
                <a:ea typeface="Calibri" panose="020F0502020204030204" pitchFamily="34" charset="0"/>
                <a:cs typeface="Calibri" panose="020F0502020204030204" pitchFamily="34" charset="0"/>
              </a:rPr>
              <a:t>Manual dos recursos penais </a:t>
            </a:r>
            <a:r>
              <a:rPr lang="pt-BR" sz="1500" dirty="0">
                <a:effectLst/>
                <a:latin typeface="Calibri" panose="020F0502020204030204" pitchFamily="34" charset="0"/>
                <a:ea typeface="Calibri" panose="020F0502020204030204" pitchFamily="34" charset="0"/>
                <a:cs typeface="Calibri" panose="020F0502020204030204" pitchFamily="34" charset="0"/>
              </a:rPr>
              <a:t>[livro eletrônico]. 4. ed. -- São Paulo: Thomson Reuters Brasil, 2020.</a:t>
            </a:r>
            <a:endParaRPr lang="pt-BR" sz="15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pt-BR" sz="1500" dirty="0">
                <a:effectLst/>
                <a:latin typeface="Calibri" panose="020F0502020204030204" pitchFamily="34" charset="0"/>
                <a:ea typeface="Calibri" panose="020F0502020204030204" pitchFamily="34" charset="0"/>
                <a:cs typeface="Calibri" panose="020F0502020204030204" pitchFamily="34" charset="0"/>
              </a:rPr>
              <a:t>BARROSO, Luís Roberto. </a:t>
            </a:r>
            <a:r>
              <a:rPr lang="pt-BR" sz="1500" b="1" dirty="0">
                <a:effectLst/>
                <a:latin typeface="Calibri" panose="020F0502020204030204" pitchFamily="34" charset="0"/>
                <a:ea typeface="Calibri" panose="020F0502020204030204" pitchFamily="34" charset="0"/>
                <a:cs typeface="Calibri" panose="020F0502020204030204" pitchFamily="34" charset="0"/>
              </a:rPr>
              <a:t>O direito constitucional e a efetividade de suas normas </a:t>
            </a:r>
            <a:r>
              <a:rPr lang="pt-BR" sz="1500" dirty="0">
                <a:effectLst/>
                <a:latin typeface="Calibri" panose="020F0502020204030204" pitchFamily="34" charset="0"/>
                <a:ea typeface="Calibri" panose="020F0502020204030204" pitchFamily="34" charset="0"/>
                <a:cs typeface="Calibri" panose="020F0502020204030204" pitchFamily="34" charset="0"/>
              </a:rPr>
              <a:t>– limites e possibilidades da Constituição brasileira. 7. ed. Rio de Janeiro: Renovar, 2003.</a:t>
            </a:r>
            <a:endParaRPr lang="pt-BR" sz="15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pt-BR" sz="1500" dirty="0">
                <a:effectLst/>
                <a:latin typeface="Calibri" panose="020F0502020204030204" pitchFamily="34" charset="0"/>
                <a:ea typeface="Calibri" panose="020F0502020204030204" pitchFamily="34" charset="0"/>
                <a:cs typeface="Calibri" panose="020F0502020204030204" pitchFamily="34" charset="0"/>
              </a:rPr>
              <a:t>BIANCHINI, Alice, MOLINA, </a:t>
            </a:r>
            <a:r>
              <a:rPr lang="pt-BR" sz="1500" dirty="0" err="1">
                <a:effectLst/>
                <a:latin typeface="Calibri" panose="020F0502020204030204" pitchFamily="34" charset="0"/>
                <a:ea typeface="Calibri" panose="020F0502020204030204" pitchFamily="34" charset="0"/>
                <a:cs typeface="Calibri" panose="020F0502020204030204" pitchFamily="34" charset="0"/>
              </a:rPr>
              <a:t>Antonio</a:t>
            </a:r>
            <a:r>
              <a:rPr lang="pt-BR" sz="1500" dirty="0">
                <a:effectLst/>
                <a:latin typeface="Calibri" panose="020F0502020204030204" pitchFamily="34" charset="0"/>
                <a:ea typeface="Calibri" panose="020F0502020204030204" pitchFamily="34" charset="0"/>
                <a:cs typeface="Calibri" panose="020F0502020204030204" pitchFamily="34" charset="0"/>
              </a:rPr>
              <a:t> García-</a:t>
            </a:r>
            <a:r>
              <a:rPr lang="pt-BR" sz="1500" dirty="0" err="1">
                <a:effectLst/>
                <a:latin typeface="Calibri" panose="020F0502020204030204" pitchFamily="34" charset="0"/>
                <a:ea typeface="Calibri" panose="020F0502020204030204" pitchFamily="34" charset="0"/>
                <a:cs typeface="Calibri" panose="020F0502020204030204" pitchFamily="34" charset="0"/>
              </a:rPr>
              <a:t>Pablos</a:t>
            </a:r>
            <a:r>
              <a:rPr lang="pt-BR" sz="1500" dirty="0">
                <a:effectLst/>
                <a:latin typeface="Calibri" panose="020F0502020204030204" pitchFamily="34" charset="0"/>
                <a:ea typeface="Calibri" panose="020F0502020204030204" pitchFamily="34" charset="0"/>
                <a:cs typeface="Calibri" panose="020F0502020204030204" pitchFamily="34" charset="0"/>
              </a:rPr>
              <a:t> de, GOMES, Luiz Flávio. Direito Penal. Introdução e Princípios Fundamentais. Coleção Ciências Criminais. Vol. 1. São Paulo: Editora Revista dos Tribunais, 2009, p. 238-239</a:t>
            </a:r>
            <a:endParaRPr lang="pt-BR" sz="15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pt-BR" sz="1500" dirty="0">
                <a:effectLst/>
                <a:latin typeface="Calibri" panose="020F0502020204030204" pitchFamily="34" charset="0"/>
                <a:ea typeface="Calibri" panose="020F0502020204030204" pitchFamily="34" charset="0"/>
                <a:cs typeface="Calibri" panose="020F0502020204030204" pitchFamily="34" charset="0"/>
              </a:rPr>
              <a:t>BORGES, Ademar; GOMES, Camilla; SARMENTO, Daniel. </a:t>
            </a:r>
            <a:r>
              <a:rPr lang="pt-BR" sz="1500" b="1" dirty="0">
                <a:effectLst/>
                <a:latin typeface="Calibri" panose="020F0502020204030204" pitchFamily="34" charset="0"/>
                <a:ea typeface="Calibri" panose="020F0502020204030204" pitchFamily="34" charset="0"/>
                <a:cs typeface="Calibri" panose="020F0502020204030204" pitchFamily="34" charset="0"/>
              </a:rPr>
              <a:t>O cabimento do </a:t>
            </a:r>
            <a:r>
              <a:rPr lang="pt-BR" sz="1500" b="1" i="1" dirty="0">
                <a:effectLst/>
                <a:latin typeface="Calibri" panose="020F0502020204030204" pitchFamily="34" charset="0"/>
                <a:ea typeface="Calibri" panose="020F0502020204030204" pitchFamily="34" charset="0"/>
                <a:cs typeface="Calibri" panose="020F0502020204030204" pitchFamily="34" charset="0"/>
              </a:rPr>
              <a:t>habeas corpus </a:t>
            </a:r>
            <a:r>
              <a:rPr lang="pt-BR" sz="1500" b="1" dirty="0">
                <a:effectLst/>
                <a:latin typeface="Calibri" panose="020F0502020204030204" pitchFamily="34" charset="0"/>
                <a:ea typeface="Calibri" panose="020F0502020204030204" pitchFamily="34" charset="0"/>
                <a:cs typeface="Calibri" panose="020F0502020204030204" pitchFamily="34" charset="0"/>
              </a:rPr>
              <a:t>coletivo na ordem constitucional brasileira</a:t>
            </a:r>
            <a:r>
              <a:rPr lang="pt-BR" sz="1500" dirty="0">
                <a:effectLst/>
                <a:latin typeface="Calibri" panose="020F0502020204030204" pitchFamily="34" charset="0"/>
                <a:ea typeface="Calibri" panose="020F0502020204030204" pitchFamily="34" charset="0"/>
                <a:cs typeface="Calibri" panose="020F0502020204030204" pitchFamily="34" charset="0"/>
              </a:rPr>
              <a:t>. Disponível em: http://uerjdireitos.com.br/</a:t>
            </a:r>
            <a:r>
              <a:rPr lang="pt-BR" sz="1500" dirty="0" err="1">
                <a:effectLst/>
                <a:latin typeface="Calibri" panose="020F0502020204030204" pitchFamily="34" charset="0"/>
                <a:ea typeface="Calibri" panose="020F0502020204030204" pitchFamily="34" charset="0"/>
                <a:cs typeface="Calibri" panose="020F0502020204030204" pitchFamily="34" charset="0"/>
              </a:rPr>
              <a:t>wp-content</a:t>
            </a:r>
            <a:r>
              <a:rPr lang="pt-BR" sz="1500" dirty="0">
                <a:effectLst/>
                <a:latin typeface="Calibri" panose="020F0502020204030204" pitchFamily="34" charset="0"/>
                <a:ea typeface="Calibri" panose="020F0502020204030204" pitchFamily="34" charset="0"/>
                <a:cs typeface="Calibri" panose="020F0502020204030204" pitchFamily="34" charset="0"/>
              </a:rPr>
              <a:t>/uploads/2015/05/uerjdireitos_habeas-corpus-coletivo-e-liberdade-re-8558101.pdf. Acesso em: 17 jun. 2020. </a:t>
            </a:r>
            <a:endParaRPr lang="pt-BR" sz="15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5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pt-BR"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918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73CE4F2F-5CD0-B183-9C34-84661D129D48}"/>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REFERÊNCIAS</a:t>
            </a:r>
            <a:endParaRPr lang="pt-BR" sz="5400">
              <a:solidFill>
                <a:srgbClr val="FFFFFF"/>
              </a:solidFill>
            </a:endParaRPr>
          </a:p>
        </p:txBody>
      </p:sp>
      <p:sp>
        <p:nvSpPr>
          <p:cNvPr id="3" name="Espaço Reservado para Conteúdo 2">
            <a:extLst>
              <a:ext uri="{FF2B5EF4-FFF2-40B4-BE49-F238E27FC236}">
                <a16:creationId xmlns:a16="http://schemas.microsoft.com/office/drawing/2014/main" id="{CB6C21A1-0494-BAB7-312C-3686CB3FC951}"/>
              </a:ext>
            </a:extLst>
          </p:cNvPr>
          <p:cNvSpPr>
            <a:spLocks noGrp="1"/>
          </p:cNvSpPr>
          <p:nvPr>
            <p:ph idx="1"/>
          </p:nvPr>
        </p:nvSpPr>
        <p:spPr>
          <a:xfrm>
            <a:off x="838200" y="2586789"/>
            <a:ext cx="10515600" cy="3590174"/>
          </a:xfrm>
        </p:spPr>
        <p:txBody>
          <a:bodyPr>
            <a:normAutofit/>
          </a:bodyPr>
          <a:lstStyle/>
          <a:p>
            <a:pPr algn="just">
              <a:spcAft>
                <a:spcPts val="800"/>
              </a:spcAft>
            </a:pPr>
            <a:r>
              <a:rPr lang="pt-BR" sz="1400" dirty="0">
                <a:effectLst/>
                <a:ea typeface="Calibri" panose="020F0502020204030204" pitchFamily="34" charset="0"/>
                <a:cs typeface="Times New Roman" panose="02020603050405020304" pitchFamily="18" charset="0"/>
              </a:rPr>
              <a:t>CALEGARI, André Luís. ANDRADE, Roberta Lofrano. </a:t>
            </a:r>
            <a:r>
              <a:rPr lang="pt-BR" sz="1400" b="1" dirty="0">
                <a:effectLst/>
                <a:ea typeface="Calibri" panose="020F0502020204030204" pitchFamily="34" charset="0"/>
                <a:cs typeface="Times New Roman" panose="02020603050405020304" pitchFamily="18" charset="0"/>
              </a:rPr>
              <a:t>Sociedade do Risco e Direito Penal. </a:t>
            </a:r>
            <a:r>
              <a:rPr lang="pt-BR" sz="1400" dirty="0">
                <a:effectLst/>
                <a:ea typeface="Calibri" panose="020F0502020204030204" pitchFamily="34" charset="0"/>
                <a:cs typeface="Times New Roman" panose="02020603050405020304" pitchFamily="18" charset="0"/>
              </a:rPr>
              <a:t>In: Revista da Defensoria Pública, Porto Alegre, n. 26, 2020</a:t>
            </a:r>
          </a:p>
          <a:p>
            <a:pPr algn="just">
              <a:spcAft>
                <a:spcPts val="800"/>
              </a:spcAft>
            </a:pPr>
            <a:r>
              <a:rPr lang="pt-BR" sz="1400" dirty="0">
                <a:effectLst/>
                <a:ea typeface="Calibri" panose="020F0502020204030204" pitchFamily="34" charset="0"/>
                <a:cs typeface="Times New Roman" panose="02020603050405020304" pitchFamily="18" charset="0"/>
              </a:rPr>
              <a:t>LEWANDOWSKI, Ricardo. </a:t>
            </a:r>
            <a:r>
              <a:rPr lang="pt-BR" sz="1400" b="1" dirty="0">
                <a:effectLst/>
                <a:ea typeface="Calibri" panose="020F0502020204030204" pitchFamily="34" charset="0"/>
                <a:cs typeface="Times New Roman" panose="02020603050405020304" pitchFamily="18" charset="0"/>
              </a:rPr>
              <a:t>O </a:t>
            </a:r>
            <a:r>
              <a:rPr lang="pt-BR" sz="1400" b="1" i="1" dirty="0">
                <a:effectLst/>
                <a:ea typeface="Calibri" panose="020F0502020204030204" pitchFamily="34" charset="0"/>
                <a:cs typeface="Times New Roman" panose="02020603050405020304" pitchFamily="18" charset="0"/>
              </a:rPr>
              <a:t>habeas corpus </a:t>
            </a:r>
            <a:r>
              <a:rPr lang="pt-BR" sz="1400" b="1" dirty="0">
                <a:effectLst/>
                <a:ea typeface="Calibri" panose="020F0502020204030204" pitchFamily="34" charset="0"/>
                <a:cs typeface="Times New Roman" panose="02020603050405020304" pitchFamily="18" charset="0"/>
              </a:rPr>
              <a:t>coletivo</a:t>
            </a:r>
            <a:r>
              <a:rPr lang="pt-BR" sz="1400" dirty="0">
                <a:effectLst/>
                <a:ea typeface="Calibri" panose="020F0502020204030204" pitchFamily="34" charset="0"/>
                <a:cs typeface="Times New Roman" panose="02020603050405020304" pitchFamily="18" charset="0"/>
              </a:rPr>
              <a:t>. In: ARABI, </a:t>
            </a:r>
            <a:r>
              <a:rPr lang="pt-BR" sz="1400" dirty="0" err="1">
                <a:effectLst/>
                <a:ea typeface="Calibri" panose="020F0502020204030204" pitchFamily="34" charset="0"/>
                <a:cs typeface="Times New Roman" panose="02020603050405020304" pitchFamily="18" charset="0"/>
              </a:rPr>
              <a:t>Abhner</a:t>
            </a:r>
            <a:r>
              <a:rPr lang="pt-BR" sz="1400" dirty="0">
                <a:effectLst/>
                <a:ea typeface="Calibri" panose="020F0502020204030204" pitchFamily="34" charset="0"/>
                <a:cs typeface="Times New Roman" panose="02020603050405020304" pitchFamily="18" charset="0"/>
              </a:rPr>
              <a:t> </a:t>
            </a:r>
            <a:r>
              <a:rPr lang="pt-BR" sz="1400" dirty="0" err="1">
                <a:effectLst/>
                <a:ea typeface="Calibri" panose="020F0502020204030204" pitchFamily="34" charset="0"/>
                <a:cs typeface="Times New Roman" panose="02020603050405020304" pitchFamily="18" charset="0"/>
              </a:rPr>
              <a:t>Youssif</a:t>
            </a:r>
            <a:r>
              <a:rPr lang="pt-BR" sz="1400" dirty="0">
                <a:effectLst/>
                <a:ea typeface="Calibri" panose="020F0502020204030204" pitchFamily="34" charset="0"/>
                <a:cs typeface="Times New Roman" panose="02020603050405020304" pitchFamily="18" charset="0"/>
              </a:rPr>
              <a:t> Mota; MALUF, Fernando; MACHADO NETO, Marcello </a:t>
            </a:r>
            <a:r>
              <a:rPr lang="pt-BR" sz="1400" dirty="0" err="1">
                <a:effectLst/>
                <a:ea typeface="Calibri" panose="020F0502020204030204" pitchFamily="34" charset="0"/>
                <a:cs typeface="Times New Roman" panose="02020603050405020304" pitchFamily="18" charset="0"/>
              </a:rPr>
              <a:t>Lavenère</a:t>
            </a:r>
            <a:r>
              <a:rPr lang="pt-BR" sz="1400" dirty="0">
                <a:effectLst/>
                <a:ea typeface="Calibri" panose="020F0502020204030204" pitchFamily="34" charset="0"/>
                <a:cs typeface="Times New Roman" panose="02020603050405020304" pitchFamily="18" charset="0"/>
              </a:rPr>
              <a:t> (Coord.). </a:t>
            </a:r>
            <a:r>
              <a:rPr lang="pt-BR" sz="1400" i="1" dirty="0">
                <a:effectLst/>
                <a:ea typeface="Calibri" panose="020F0502020204030204" pitchFamily="34" charset="0"/>
                <a:cs typeface="Times New Roman" panose="02020603050405020304" pitchFamily="18" charset="0"/>
              </a:rPr>
              <a:t>Constituição da República 30 anos depois</a:t>
            </a:r>
            <a:r>
              <a:rPr lang="pt-BR" sz="1400" dirty="0">
                <a:effectLst/>
                <a:ea typeface="Calibri" panose="020F0502020204030204" pitchFamily="34" charset="0"/>
                <a:cs typeface="Times New Roman" panose="02020603050405020304" pitchFamily="18" charset="0"/>
              </a:rPr>
              <a:t>: uma análise prática da eficiência dos direitos fundamentais. Estudos em homenagem ao Ministro Luiz Fux. Belo Horizonte: Fórum, 2019. p. 51-75. ISBN 978-85-450-0598-8.</a:t>
            </a:r>
          </a:p>
          <a:p>
            <a:pPr algn="just">
              <a:spcAft>
                <a:spcPts val="800"/>
              </a:spcAft>
            </a:pPr>
            <a:r>
              <a:rPr lang="pt-BR" sz="1400" dirty="0">
                <a:effectLst/>
                <a:ea typeface="Calibri" panose="020F0502020204030204" pitchFamily="34" charset="0"/>
                <a:cs typeface="Times New Roman" panose="02020603050405020304" pitchFamily="18" charset="0"/>
              </a:rPr>
              <a:t>LIMA, Thadeu </a:t>
            </a:r>
            <a:r>
              <a:rPr lang="pt-BR" sz="1400" dirty="0" err="1">
                <a:effectLst/>
                <a:ea typeface="Calibri" panose="020F0502020204030204" pitchFamily="34" charset="0"/>
                <a:cs typeface="Times New Roman" panose="02020603050405020304" pitchFamily="18" charset="0"/>
              </a:rPr>
              <a:t>Augimeri</a:t>
            </a:r>
            <a:r>
              <a:rPr lang="pt-BR" sz="1400" dirty="0">
                <a:effectLst/>
                <a:ea typeface="Calibri" panose="020F0502020204030204" pitchFamily="34" charset="0"/>
                <a:cs typeface="Times New Roman" panose="02020603050405020304" pitchFamily="18" charset="0"/>
              </a:rPr>
              <a:t> de Goes. </a:t>
            </a:r>
            <a:r>
              <a:rPr lang="pt-BR" sz="1400" b="1" dirty="0">
                <a:effectLst/>
                <a:ea typeface="Calibri" panose="020F0502020204030204" pitchFamily="34" charset="0"/>
                <a:cs typeface="Times New Roman" panose="02020603050405020304" pitchFamily="18" charset="0"/>
              </a:rPr>
              <a:t>Persecução Penal e interesses supraindividuais: diálogos como processo coletivo</a:t>
            </a:r>
            <a:r>
              <a:rPr lang="pt-BR" sz="1400" dirty="0">
                <a:effectLst/>
                <a:ea typeface="Calibri" panose="020F0502020204030204" pitchFamily="34" charset="0"/>
                <a:cs typeface="Times New Roman" panose="02020603050405020304" pitchFamily="18" charset="0"/>
              </a:rPr>
              <a:t>. 1. Ed. Belo Horizonte, São Paulo: D’Plácido, 2020.</a:t>
            </a:r>
          </a:p>
          <a:p>
            <a:pPr algn="just">
              <a:spcAft>
                <a:spcPts val="800"/>
              </a:spcAft>
            </a:pPr>
            <a:r>
              <a:rPr lang="pt-BR" sz="1400" dirty="0">
                <a:effectLst/>
                <a:ea typeface="Calibri" panose="020F0502020204030204" pitchFamily="34" charset="0"/>
                <a:cs typeface="Times New Roman" panose="02020603050405020304" pitchFamily="18" charset="0"/>
              </a:rPr>
              <a:t>LOPES JUNIOR, Aury. </a:t>
            </a:r>
            <a:r>
              <a:rPr lang="pt-BR" sz="1400" b="1" dirty="0">
                <a:effectLst/>
                <a:ea typeface="Calibri" panose="020F0502020204030204" pitchFamily="34" charset="0"/>
                <a:cs typeface="Times New Roman" panose="02020603050405020304" pitchFamily="18" charset="0"/>
              </a:rPr>
              <a:t>Direito processual penal</a:t>
            </a:r>
            <a:r>
              <a:rPr lang="pt-BR" sz="1400" dirty="0">
                <a:effectLst/>
                <a:ea typeface="Calibri" panose="020F0502020204030204" pitchFamily="34" charset="0"/>
                <a:cs typeface="Times New Roman" panose="02020603050405020304" pitchFamily="18" charset="0"/>
              </a:rPr>
              <a:t>. 11. ed. São Paulo: Saraiva, 2014. </a:t>
            </a:r>
          </a:p>
          <a:p>
            <a:pPr algn="just">
              <a:spcAft>
                <a:spcPts val="800"/>
              </a:spcAft>
            </a:pPr>
            <a:r>
              <a:rPr lang="pt-BR" sz="1400" dirty="0">
                <a:effectLst/>
                <a:ea typeface="Calibri" panose="020F0502020204030204" pitchFamily="34" charset="0"/>
                <a:cs typeface="Times New Roman" panose="02020603050405020304" pitchFamily="18" charset="0"/>
              </a:rPr>
              <a:t>MORAES, Alexandre Rocha Almeida de. COSTA, Rafael de Oliveira. </a:t>
            </a:r>
            <a:r>
              <a:rPr lang="pt-BR" sz="1400" b="1" dirty="0">
                <a:effectLst/>
                <a:ea typeface="Calibri" panose="020F0502020204030204" pitchFamily="34" charset="0"/>
                <a:cs typeface="Times New Roman" panose="02020603050405020304" pitchFamily="18" charset="0"/>
              </a:rPr>
              <a:t>O Processo Coletivo: primeiras impressões para a construção de uma nova dogmática processual. </a:t>
            </a:r>
            <a:r>
              <a:rPr lang="pt-BR" sz="1400" dirty="0">
                <a:effectLst/>
                <a:ea typeface="Calibri" panose="020F0502020204030204" pitchFamily="34" charset="0"/>
                <a:cs typeface="Times New Roman" panose="02020603050405020304" pitchFamily="18" charset="0"/>
              </a:rPr>
              <a:t>In: Rev. Bras. de Direito Processual Penal, Porto Alegre, vol. 5, n. 3, p. 1609-1648, set.-dez. 2019.</a:t>
            </a:r>
          </a:p>
          <a:p>
            <a:pPr algn="just">
              <a:spcAft>
                <a:spcPts val="800"/>
              </a:spcAft>
            </a:pPr>
            <a:r>
              <a:rPr lang="pt-BR" sz="1400" dirty="0">
                <a:effectLst/>
                <a:ea typeface="Calibri" panose="020F0502020204030204" pitchFamily="34" charset="0"/>
                <a:cs typeface="Times New Roman" panose="02020603050405020304" pitchFamily="18" charset="0"/>
              </a:rPr>
              <a:t>SÁNCHEZ, </a:t>
            </a:r>
            <a:r>
              <a:rPr lang="pt-BR" sz="1400" dirty="0" err="1">
                <a:effectLst/>
                <a:ea typeface="Calibri" panose="020F0502020204030204" pitchFamily="34" charset="0"/>
                <a:cs typeface="Times New Roman" panose="02020603050405020304" pitchFamily="18" charset="0"/>
              </a:rPr>
              <a:t>Jesús-María</a:t>
            </a:r>
            <a:r>
              <a:rPr lang="pt-BR" sz="1400" dirty="0">
                <a:effectLst/>
                <a:ea typeface="Calibri" panose="020F0502020204030204" pitchFamily="34" charset="0"/>
                <a:cs typeface="Times New Roman" panose="02020603050405020304" pitchFamily="18" charset="0"/>
              </a:rPr>
              <a:t> Silva. </a:t>
            </a:r>
            <a:r>
              <a:rPr lang="pt-BR" sz="1400" b="1" dirty="0">
                <a:effectLst/>
                <a:ea typeface="Calibri" panose="020F0502020204030204" pitchFamily="34" charset="0"/>
                <a:cs typeface="Times New Roman" panose="02020603050405020304" pitchFamily="18" charset="0"/>
              </a:rPr>
              <a:t>A expansão do Direito Penal</a:t>
            </a:r>
            <a:r>
              <a:rPr lang="pt-BR" sz="1400" dirty="0">
                <a:effectLst/>
                <a:ea typeface="Calibri" panose="020F0502020204030204" pitchFamily="34" charset="0"/>
                <a:cs typeface="Times New Roman" panose="02020603050405020304" pitchFamily="18" charset="0"/>
              </a:rPr>
              <a:t>. Aspectos da política criminal na sociedade pós-industriais. Trad. Luiz Otavio de Oliveira Rocha. São Paulo: Editora Revista dos Tribunais, 2022.</a:t>
            </a:r>
            <a:endParaRPr lang="pt-BR" sz="1400" dirty="0">
              <a:cs typeface="Times New Roman" panose="02020603050405020304" pitchFamily="18" charset="0"/>
            </a:endParaRPr>
          </a:p>
        </p:txBody>
      </p:sp>
    </p:spTree>
    <p:extLst>
      <p:ext uri="{BB962C8B-B14F-4D97-AF65-F5344CB8AC3E}">
        <p14:creationId xmlns:p14="http://schemas.microsoft.com/office/powerpoint/2010/main" val="3553121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C4AEB18C-75F6-68FE-63E3-002C731A6B41}"/>
              </a:ext>
            </a:extLst>
          </p:cNvPr>
          <p:cNvSpPr>
            <a:spLocks noGrp="1"/>
          </p:cNvSpPr>
          <p:nvPr>
            <p:ph type="title"/>
          </p:nvPr>
        </p:nvSpPr>
        <p:spPr>
          <a:xfrm>
            <a:off x="838200" y="365125"/>
            <a:ext cx="10515600" cy="1325563"/>
          </a:xfrm>
        </p:spPr>
        <p:txBody>
          <a:bodyPr>
            <a:normAutofit/>
          </a:bodyPr>
          <a:lstStyle/>
          <a:p>
            <a:r>
              <a:rPr lang="pt-BR" b="1">
                <a:latin typeface="Times New Roman" panose="02020603050405020304" pitchFamily="18" charset="0"/>
                <a:cs typeface="Times New Roman" panose="02020603050405020304" pitchFamily="18" charset="0"/>
              </a:rPr>
              <a:t>Para que serve o Direito Penal?</a:t>
            </a:r>
            <a:endParaRPr lang="pt-BR" b="1"/>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78BBC601-808C-0476-BAB4-19E0F53A0FF9}"/>
              </a:ext>
            </a:extLst>
          </p:cNvPr>
          <p:cNvSpPr>
            <a:spLocks noGrp="1"/>
          </p:cNvSpPr>
          <p:nvPr>
            <p:ph idx="1"/>
          </p:nvPr>
        </p:nvSpPr>
        <p:spPr>
          <a:xfrm>
            <a:off x="838200" y="1825625"/>
            <a:ext cx="10515600" cy="4351338"/>
          </a:xfrm>
        </p:spPr>
        <p:txBody>
          <a:bodyPr>
            <a:normAutofit/>
          </a:bodyPr>
          <a:lstStyle/>
          <a:p>
            <a:pPr algn="just"/>
            <a:r>
              <a:rPr lang="pt-BR" sz="2000" dirty="0">
                <a:effectLst/>
                <a:latin typeface="Times New Roman" panose="02020603050405020304" pitchFamily="18" charset="0"/>
                <a:ea typeface="Calibri" panose="020F0502020204030204" pitchFamily="34" charset="0"/>
              </a:rPr>
              <a:t>Partiremos, portanto, apesar de todas as discussões possíveis acerca do tema, </a:t>
            </a:r>
            <a:r>
              <a:rPr lang="pt-BR" sz="2000" b="1" dirty="0">
                <a:effectLst/>
                <a:latin typeface="Times New Roman" panose="02020603050405020304" pitchFamily="18" charset="0"/>
                <a:ea typeface="Calibri" panose="020F0502020204030204" pitchFamily="34" charset="0"/>
              </a:rPr>
              <a:t>que o Direito Penal serve para proteção de bens jurídicos.</a:t>
            </a:r>
          </a:p>
          <a:p>
            <a:pPr algn="just"/>
            <a:r>
              <a:rPr lang="pt-BR" sz="2000" dirty="0">
                <a:latin typeface="Times New Roman" panose="02020603050405020304" pitchFamily="18" charset="0"/>
              </a:rPr>
              <a:t>Mas o que são bens jurídicos? </a:t>
            </a:r>
          </a:p>
          <a:p>
            <a:pPr algn="just"/>
            <a:r>
              <a:rPr lang="pt-BR" sz="2000" dirty="0">
                <a:latin typeface="Times New Roman" panose="02020603050405020304" pitchFamily="18" charset="0"/>
              </a:rPr>
              <a:t>A definição de bens jurídico variou ao longo da história, desde o momento em que o discurso de legitimação do direito penal passou à atribuir a ele o papel de proteger bens jurídicos.</a:t>
            </a:r>
          </a:p>
          <a:p>
            <a:pPr algn="just"/>
            <a:r>
              <a:rPr lang="pt-BR" sz="2000" b="1" dirty="0" err="1">
                <a:effectLst/>
                <a:latin typeface="Times New Roman" panose="02020603050405020304" pitchFamily="18" charset="0"/>
                <a:ea typeface="Calibri" panose="020F0502020204030204" pitchFamily="34" charset="0"/>
              </a:rPr>
              <a:t>Feuerbach</a:t>
            </a:r>
            <a:r>
              <a:rPr lang="pt-BR" sz="2000" b="1" dirty="0">
                <a:effectLst/>
                <a:latin typeface="Times New Roman" panose="02020603050405020304" pitchFamily="18" charset="0"/>
                <a:ea typeface="Calibri" panose="020F0502020204030204" pitchFamily="34" charset="0"/>
              </a:rPr>
              <a:t> (1801)</a:t>
            </a:r>
            <a:r>
              <a:rPr lang="pt-BR" sz="2000" dirty="0">
                <a:effectLst/>
                <a:latin typeface="Times New Roman" panose="02020603050405020304" pitchFamily="18" charset="0"/>
                <a:ea typeface="Calibri" panose="020F0502020204030204" pitchFamily="34" charset="0"/>
              </a:rPr>
              <a:t>: o objeto de proteção penal deve ser o direito subjetivo, de maneira que o delito é a lesão a um direito subjetivo de outrem. O </a:t>
            </a:r>
            <a:r>
              <a:rPr lang="pt-BR" sz="2000" b="1" dirty="0">
                <a:effectLst/>
                <a:latin typeface="Times New Roman" panose="02020603050405020304" pitchFamily="18" charset="0"/>
                <a:ea typeface="Calibri" panose="020F0502020204030204" pitchFamily="34" charset="0"/>
              </a:rPr>
              <a:t>positivismo</a:t>
            </a:r>
            <a:r>
              <a:rPr lang="pt-BR" sz="2000" dirty="0">
                <a:effectLst/>
                <a:latin typeface="Times New Roman" panose="02020603050405020304" pitchFamily="18" charset="0"/>
                <a:ea typeface="Calibri" panose="020F0502020204030204" pitchFamily="34" charset="0"/>
              </a:rPr>
              <a:t> jurídico (início do Séc. XX) passa a defender que bem jurídico é aquilo que o legislador contempla como tal; </a:t>
            </a:r>
            <a:r>
              <a:rPr lang="pt-BR" sz="2000" b="1" dirty="0">
                <a:effectLst/>
                <a:latin typeface="Times New Roman" panose="02020603050405020304" pitchFamily="18" charset="0"/>
                <a:ea typeface="Calibri" panose="020F0502020204030204" pitchFamily="34" charset="0"/>
              </a:rPr>
              <a:t>Franz von Liszt </a:t>
            </a:r>
            <a:r>
              <a:rPr lang="pt-BR" sz="2000" dirty="0">
                <a:effectLst/>
                <a:latin typeface="Times New Roman" panose="02020603050405020304" pitchFamily="18" charset="0"/>
                <a:ea typeface="Calibri" panose="020F0502020204030204" pitchFamily="34" charset="0"/>
              </a:rPr>
              <a:t>contrariando a posição positivista vai defender que bem jurídico é o interesse juridicamente protegido, ou seja, não decorre simplesmente da vontade do legislador, mas do interesse social; </a:t>
            </a:r>
            <a:r>
              <a:rPr lang="pt-BR" sz="2000" b="1" dirty="0">
                <a:effectLst/>
                <a:latin typeface="Times New Roman" panose="02020603050405020304" pitchFamily="18" charset="0"/>
                <a:ea typeface="Calibri" panose="020F0502020204030204" pitchFamily="34" charset="0"/>
              </a:rPr>
              <a:t>Neokantismo</a:t>
            </a:r>
            <a:r>
              <a:rPr lang="pt-BR" sz="2000" dirty="0">
                <a:effectLst/>
                <a:latin typeface="Times New Roman" panose="02020603050405020304" pitchFamily="18" charset="0"/>
                <a:ea typeface="Calibri" panose="020F0502020204030204" pitchFamily="34" charset="0"/>
              </a:rPr>
              <a:t>: bem jurídico concebido com um valor abstrato que fundamenta a antijuridicidade; </a:t>
            </a:r>
            <a:r>
              <a:rPr lang="pt-BR" sz="2000" b="1" dirty="0">
                <a:effectLst/>
                <a:latin typeface="Times New Roman" panose="02020603050405020304" pitchFamily="18" charset="0"/>
                <a:ea typeface="Calibri" panose="020F0502020204030204" pitchFamily="34" charset="0"/>
              </a:rPr>
              <a:t>Hans </a:t>
            </a:r>
            <a:r>
              <a:rPr lang="pt-BR" sz="2000" b="1" dirty="0" err="1">
                <a:effectLst/>
                <a:latin typeface="Times New Roman" panose="02020603050405020304" pitchFamily="18" charset="0"/>
                <a:ea typeface="Calibri" panose="020F0502020204030204" pitchFamily="34" charset="0"/>
              </a:rPr>
              <a:t>Welzel</a:t>
            </a:r>
            <a:r>
              <a:rPr lang="pt-BR" sz="2000" dirty="0">
                <a:effectLst/>
                <a:latin typeface="Times New Roman" panose="02020603050405020304" pitchFamily="18" charset="0"/>
                <a:ea typeface="Calibri" panose="020F0502020204030204" pitchFamily="34" charset="0"/>
              </a:rPr>
              <a:t>: após a Segunda Guerra Mundial, bem jurídico passou a ser entendido como algo vital para a comunidade, merecendo ser protegido por sua significação social; etc.</a:t>
            </a:r>
            <a:endParaRPr lang="pt-BR" sz="2000" dirty="0"/>
          </a:p>
        </p:txBody>
      </p:sp>
    </p:spTree>
    <p:extLst>
      <p:ext uri="{BB962C8B-B14F-4D97-AF65-F5344CB8AC3E}">
        <p14:creationId xmlns:p14="http://schemas.microsoft.com/office/powerpoint/2010/main" val="374971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C585F98-01A4-3425-2BBB-DE30806B511D}"/>
              </a:ext>
            </a:extLst>
          </p:cNvPr>
          <p:cNvSpPr>
            <a:spLocks noGrp="1"/>
          </p:cNvSpPr>
          <p:nvPr>
            <p:ph type="title"/>
          </p:nvPr>
        </p:nvSpPr>
        <p:spPr>
          <a:xfrm>
            <a:off x="686834" y="1153572"/>
            <a:ext cx="3200400" cy="4461163"/>
          </a:xfrm>
        </p:spPr>
        <p:txBody>
          <a:bodyPr>
            <a:normAutofit/>
          </a:bodyPr>
          <a:lstStyle/>
          <a:p>
            <a:r>
              <a:rPr lang="pt-BR" sz="28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BENS JURÍDICOS TRANSINDIVIDUAIS PARA O DIREITO PENAL</a:t>
            </a:r>
            <a:br>
              <a:rPr lang="pt-BR" sz="28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pt-BR" sz="28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B1726984-42C8-BC41-ACDB-AF61CC87F9B4}"/>
              </a:ext>
            </a:extLst>
          </p:cNvPr>
          <p:cNvSpPr>
            <a:spLocks noGrp="1"/>
          </p:cNvSpPr>
          <p:nvPr>
            <p:ph idx="1"/>
          </p:nvPr>
        </p:nvSpPr>
        <p:spPr>
          <a:xfrm>
            <a:off x="4447308" y="591344"/>
            <a:ext cx="6906491" cy="5585619"/>
          </a:xfrm>
        </p:spPr>
        <p:txBody>
          <a:bodyPr anchor="ctr">
            <a:normAutofit/>
          </a:bodyPr>
          <a:lstStyle/>
          <a:p>
            <a:pPr marL="0" indent="0">
              <a:buNone/>
            </a:pPr>
            <a:r>
              <a:rPr lang="pt-BR" sz="2400" b="1" kern="0" dirty="0">
                <a:effectLst/>
                <a:latin typeface="Times New Roman" panose="02020603050405020304" pitchFamily="18" charset="0"/>
                <a:ea typeface="Calibri" panose="020F0502020204030204" pitchFamily="34" charset="0"/>
                <a:cs typeface="Times New Roman" panose="02020603050405020304" pitchFamily="18" charset="0"/>
              </a:rPr>
              <a:t>Bens individuais</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 vida, saúde pessoal, liberdade, propriedade, honra etc.)</a:t>
            </a:r>
            <a:r>
              <a:rPr lang="pt-BR" sz="2400" kern="1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pt-BR" sz="2400" b="1" kern="0" dirty="0">
                <a:effectLst/>
                <a:latin typeface="Times New Roman" panose="02020603050405020304" pitchFamily="18" charset="0"/>
                <a:ea typeface="Calibri" panose="020F0502020204030204" pitchFamily="34" charset="0"/>
                <a:cs typeface="Times New Roman" panose="02020603050405020304" pitchFamily="18" charset="0"/>
              </a:rPr>
              <a:t>Bens transindividuais</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2400" kern="1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pt-BR" sz="2400" b="1" kern="0" dirty="0">
                <a:effectLst/>
                <a:latin typeface="Times New Roman" panose="02020603050405020304" pitchFamily="18" charset="0"/>
                <a:ea typeface="Calibri" panose="020F0502020204030204" pitchFamily="34" charset="0"/>
                <a:cs typeface="Times New Roman" panose="02020603050405020304" pitchFamily="18" charset="0"/>
              </a:rPr>
              <a:t>	Bens difusos</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 bens de um grupo amplo e determinado ou determinável de pessoas: delitos contra a saúde pública, o meio ambiente, segurança do tráfego, dos consumidores, etc.</a:t>
            </a:r>
            <a:r>
              <a:rPr lang="pt-BR" sz="2400" kern="1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pt-BR" sz="2400" b="1" kern="0" dirty="0">
                <a:effectLst/>
                <a:latin typeface="Times New Roman" panose="02020603050405020304" pitchFamily="18" charset="0"/>
                <a:ea typeface="Calibri" panose="020F0502020204030204" pitchFamily="34" charset="0"/>
                <a:cs typeface="Times New Roman" panose="02020603050405020304" pitchFamily="18" charset="0"/>
              </a:rPr>
              <a:t>	Bens coletivos</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 que pertencem a toda coletividade (segurança pública, incolumidade pública </a:t>
            </a:r>
            <a:r>
              <a:rPr lang="pt-BR" sz="2400" kern="0" dirty="0" err="1">
                <a:effectLst/>
                <a:latin typeface="Times New Roman" panose="02020603050405020304" pitchFamily="18" charset="0"/>
                <a:ea typeface="Calibri" panose="020F0502020204030204" pitchFamily="34" charset="0"/>
                <a:cs typeface="Times New Roman" panose="02020603050405020304" pitchFamily="18" charset="0"/>
              </a:rPr>
              <a:t>etc</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2400" kern="1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pt-BR" sz="2400" b="1" kern="0" dirty="0">
                <a:effectLst/>
                <a:latin typeface="Times New Roman" panose="02020603050405020304" pitchFamily="18" charset="0"/>
                <a:ea typeface="Calibri" panose="020F0502020204030204" pitchFamily="34" charset="0"/>
                <a:cs typeface="Times New Roman" panose="02020603050405020304" pitchFamily="18" charset="0"/>
              </a:rPr>
              <a:t>	Bens públicos ou institucionais</a:t>
            </a:r>
            <a:r>
              <a:rPr lang="pt-BR" sz="2400" kern="0" dirty="0">
                <a:effectLst/>
                <a:latin typeface="Times New Roman" panose="02020603050405020304" pitchFamily="18" charset="0"/>
                <a:ea typeface="Calibri" panose="020F0502020204030204" pitchFamily="34" charset="0"/>
                <a:cs typeface="Times New Roman" panose="02020603050405020304" pitchFamily="18" charset="0"/>
              </a:rPr>
              <a:t>: os que pertencem ao Estado ou órgão ou entidades públicas: patrimônio do Estado, segurança do Estado </a:t>
            </a:r>
            <a:r>
              <a:rPr lang="pt-BR" sz="2400" kern="0" dirty="0" err="1">
                <a:effectLst/>
                <a:latin typeface="Times New Roman" panose="02020603050405020304" pitchFamily="18" charset="0"/>
                <a:ea typeface="Calibri" panose="020F0502020204030204" pitchFamily="34" charset="0"/>
                <a:cs typeface="Times New Roman" panose="02020603050405020304" pitchFamily="18" charset="0"/>
              </a:rPr>
              <a:t>etc</a:t>
            </a:r>
            <a:endParaRPr lang="pt-BR" sz="2400" dirty="0">
              <a:latin typeface="Times New Roman" panose="02020603050405020304" pitchFamily="18" charset="0"/>
              <a:cs typeface="Times New Roman" panose="02020603050405020304" pitchFamily="18" charset="0"/>
            </a:endParaRPr>
          </a:p>
          <a:p>
            <a:endParaRPr lang="pt-BR" sz="2400" dirty="0"/>
          </a:p>
        </p:txBody>
      </p:sp>
    </p:spTree>
    <p:extLst>
      <p:ext uri="{BB962C8B-B14F-4D97-AF65-F5344CB8AC3E}">
        <p14:creationId xmlns:p14="http://schemas.microsoft.com/office/powerpoint/2010/main" val="2345064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76176735-65C0-355C-75AC-EA783A6F1CE8}"/>
              </a:ext>
            </a:extLst>
          </p:cNvPr>
          <p:cNvSpPr>
            <a:spLocks noGrp="1"/>
          </p:cNvSpPr>
          <p:nvPr>
            <p:ph type="title"/>
          </p:nvPr>
        </p:nvSpPr>
        <p:spPr>
          <a:xfrm>
            <a:off x="838200" y="401221"/>
            <a:ext cx="10515600" cy="1348065"/>
          </a:xfrm>
        </p:spPr>
        <p:txBody>
          <a:bodyPr>
            <a:normAutofit/>
          </a:bodyPr>
          <a:lstStyle/>
          <a:p>
            <a:r>
              <a:rPr lang="pt-BR" sz="4200" b="1">
                <a:solidFill>
                  <a:srgbClr val="FFFFFF"/>
                </a:solidFill>
                <a:effectLst/>
                <a:latin typeface="Times New Roman" panose="02020603050405020304" pitchFamily="18" charset="0"/>
                <a:ea typeface="Times New Roman" panose="02020603050405020304" pitchFamily="18" charset="0"/>
              </a:rPr>
              <a:t>CÓDIGO DE DEFESA DO CONSUMIDOR</a:t>
            </a:r>
            <a:endParaRPr lang="pt-BR" sz="4200" b="1">
              <a:solidFill>
                <a:srgbClr val="FFFFFF"/>
              </a:solidFill>
            </a:endParaRPr>
          </a:p>
        </p:txBody>
      </p:sp>
      <p:sp>
        <p:nvSpPr>
          <p:cNvPr id="3" name="Espaço Reservado para Conteúdo 2">
            <a:extLst>
              <a:ext uri="{FF2B5EF4-FFF2-40B4-BE49-F238E27FC236}">
                <a16:creationId xmlns:a16="http://schemas.microsoft.com/office/drawing/2014/main" id="{4E7C9CCF-50BA-EED5-C02E-C438C413BE8D}"/>
              </a:ext>
            </a:extLst>
          </p:cNvPr>
          <p:cNvSpPr>
            <a:spLocks noGrp="1"/>
          </p:cNvSpPr>
          <p:nvPr>
            <p:ph idx="1"/>
          </p:nvPr>
        </p:nvSpPr>
        <p:spPr>
          <a:xfrm>
            <a:off x="838200" y="2586788"/>
            <a:ext cx="10515600" cy="4108651"/>
          </a:xfrm>
        </p:spPr>
        <p:txBody>
          <a:bodyPr>
            <a:normAutofit lnSpcReduction="10000"/>
          </a:bodyPr>
          <a:lstStyle/>
          <a:p>
            <a:pPr marL="0" indent="0" algn="just">
              <a:buNone/>
            </a:pPr>
            <a:r>
              <a:rPr lang="pt-BR" sz="2200" dirty="0">
                <a:effectLst/>
                <a:latin typeface="Times New Roman" panose="02020603050405020304" pitchFamily="18" charset="0"/>
                <a:ea typeface="Times New Roman" panose="02020603050405020304" pitchFamily="18" charset="0"/>
                <a:cs typeface="Times New Roman" panose="02020603050405020304" pitchFamily="18" charset="0"/>
              </a:rPr>
              <a:t>I - </a:t>
            </a: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interesses ou direitos difusos</a:t>
            </a:r>
            <a:r>
              <a:rPr lang="pt-BR" dirty="0">
                <a:effectLst/>
                <a:latin typeface="Times New Roman" panose="02020603050405020304" pitchFamily="18" charset="0"/>
                <a:ea typeface="Times New Roman" panose="02020603050405020304" pitchFamily="18" charset="0"/>
                <a:cs typeface="Times New Roman" panose="02020603050405020304" pitchFamily="18" charset="0"/>
              </a:rPr>
              <a:t>, assim entendidos, para efeitos deste código, os transindividuais, de natureza indivisível, de que sejam titulares pessoas indeterminadas e ligadas por circunstâncias de fato;</a:t>
            </a:r>
            <a:r>
              <a:rPr lang="pt-BR" dirty="0">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buNone/>
            </a:pPr>
            <a:r>
              <a:rPr lang="pt-BR" dirty="0">
                <a:effectLst/>
                <a:latin typeface="Times New Roman" panose="02020603050405020304" pitchFamily="18" charset="0"/>
                <a:ea typeface="Times New Roman" panose="02020603050405020304" pitchFamily="18" charset="0"/>
                <a:cs typeface="Times New Roman" panose="02020603050405020304" pitchFamily="18" charset="0"/>
              </a:rPr>
              <a:t>II - </a:t>
            </a: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interesses ou direitos coletivos</a:t>
            </a:r>
            <a:r>
              <a:rPr lang="pt-BR" dirty="0">
                <a:effectLst/>
                <a:latin typeface="Times New Roman" panose="02020603050405020304" pitchFamily="18" charset="0"/>
                <a:ea typeface="Times New Roman" panose="02020603050405020304" pitchFamily="18" charset="0"/>
                <a:cs typeface="Times New Roman" panose="02020603050405020304" pitchFamily="18" charset="0"/>
              </a:rPr>
              <a:t>, assim entendidos, para efeitos deste código, os transindividuais, de natureza indivisível de que seja titular grupo, categoria ou classe de pessoas ligadas entre si ou com a parte contrária por uma relação jurídica base;</a:t>
            </a:r>
            <a:r>
              <a:rPr lang="pt-BR" dirty="0">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buNone/>
            </a:pPr>
            <a:r>
              <a:rPr lang="pt-BR" dirty="0">
                <a:effectLst/>
                <a:latin typeface="Times New Roman" panose="02020603050405020304" pitchFamily="18" charset="0"/>
                <a:ea typeface="Calibri" panose="020F0502020204030204" pitchFamily="34" charset="0"/>
                <a:cs typeface="Times New Roman" panose="02020603050405020304" pitchFamily="18" charset="0"/>
              </a:rPr>
              <a:t>III - </a:t>
            </a:r>
            <a:r>
              <a:rPr lang="pt-BR" b="1" dirty="0">
                <a:effectLst/>
                <a:latin typeface="Times New Roman" panose="02020603050405020304" pitchFamily="18" charset="0"/>
                <a:ea typeface="Calibri" panose="020F0502020204030204" pitchFamily="34" charset="0"/>
                <a:cs typeface="Times New Roman" panose="02020603050405020304" pitchFamily="18" charset="0"/>
              </a:rPr>
              <a:t>interesses ou direitos individuais homogêneos</a:t>
            </a:r>
            <a:r>
              <a:rPr lang="pt-BR" dirty="0">
                <a:effectLst/>
                <a:latin typeface="Times New Roman" panose="02020603050405020304" pitchFamily="18" charset="0"/>
                <a:ea typeface="Calibri" panose="020F0502020204030204" pitchFamily="34" charset="0"/>
                <a:cs typeface="Times New Roman" panose="02020603050405020304" pitchFamily="18" charset="0"/>
              </a:rPr>
              <a:t>, assim entendidos os decorrentes de origem comum. (Conceito muito importante de se entender quando estivermos falando de HC coletivo).</a:t>
            </a:r>
          </a:p>
        </p:txBody>
      </p:sp>
    </p:spTree>
    <p:extLst>
      <p:ext uri="{BB962C8B-B14F-4D97-AF65-F5344CB8AC3E}">
        <p14:creationId xmlns:p14="http://schemas.microsoft.com/office/powerpoint/2010/main" val="218147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3A93679B-9D22-901B-4398-D559611DB08F}"/>
              </a:ext>
            </a:extLst>
          </p:cNvPr>
          <p:cNvSpPr>
            <a:spLocks noGrp="1"/>
          </p:cNvSpPr>
          <p:nvPr>
            <p:ph type="title"/>
          </p:nvPr>
        </p:nvSpPr>
        <p:spPr>
          <a:xfrm>
            <a:off x="838200" y="401221"/>
            <a:ext cx="10515600" cy="1348065"/>
          </a:xfrm>
        </p:spPr>
        <p:txBody>
          <a:bodyPr>
            <a:normAutofit/>
          </a:bodyPr>
          <a:lstStyle/>
          <a:p>
            <a:r>
              <a:rPr lang="pt-BR" sz="4200" b="1">
                <a:solidFill>
                  <a:srgbClr val="FFFFFF"/>
                </a:solidFill>
                <a:latin typeface="Times New Roman" panose="02020603050405020304" pitchFamily="18" charset="0"/>
                <a:cs typeface="Times New Roman" panose="02020603050405020304" pitchFamily="18" charset="0"/>
              </a:rPr>
              <a:t>O que esperar do Direito Penal no Estado Democrático de Direito?</a:t>
            </a:r>
            <a:endParaRPr lang="pt-BR" sz="4200">
              <a:solidFill>
                <a:srgbClr val="FFFFFF"/>
              </a:solidFill>
            </a:endParaRPr>
          </a:p>
        </p:txBody>
      </p:sp>
      <p:sp>
        <p:nvSpPr>
          <p:cNvPr id="3" name="Espaço Reservado para Conteúdo 2">
            <a:extLst>
              <a:ext uri="{FF2B5EF4-FFF2-40B4-BE49-F238E27FC236}">
                <a16:creationId xmlns:a16="http://schemas.microsoft.com/office/drawing/2014/main" id="{422D4166-087A-7F27-F7AB-B3E6EEF08614}"/>
              </a:ext>
            </a:extLst>
          </p:cNvPr>
          <p:cNvSpPr>
            <a:spLocks noGrp="1"/>
          </p:cNvSpPr>
          <p:nvPr>
            <p:ph idx="1"/>
          </p:nvPr>
        </p:nvSpPr>
        <p:spPr>
          <a:xfrm>
            <a:off x="838200" y="2347414"/>
            <a:ext cx="10515600" cy="4311803"/>
          </a:xfrm>
        </p:spPr>
        <p:txBody>
          <a:bodyPr>
            <a:normAutofit lnSpcReduction="10000"/>
          </a:bodyPr>
          <a:lstStyle/>
          <a:p>
            <a:endParaRPr lang="pt-BR" sz="2200" dirty="0">
              <a:effectLst/>
              <a:latin typeface="Times New Roman" panose="02020603050405020304" pitchFamily="18" charset="0"/>
              <a:ea typeface="Calibri" panose="020F0502020204030204" pitchFamily="34" charset="0"/>
            </a:endParaRPr>
          </a:p>
          <a:p>
            <a:pPr algn="just"/>
            <a:r>
              <a:rPr lang="pt-BR" sz="2400" dirty="0">
                <a:effectLst/>
                <a:latin typeface="Times New Roman" panose="02020603050405020304" pitchFamily="18" charset="0"/>
                <a:ea typeface="Calibri" panose="020F0502020204030204" pitchFamily="34" charset="0"/>
                <a:cs typeface="Times New Roman" panose="02020603050405020304" pitchFamily="18" charset="0"/>
              </a:rPr>
              <a:t>Gregório </a:t>
            </a:r>
            <a:r>
              <a:rPr lang="pt-BR" sz="2400" dirty="0" err="1">
                <a:effectLst/>
                <a:latin typeface="Times New Roman" panose="02020603050405020304" pitchFamily="18" charset="0"/>
                <a:ea typeface="Calibri" panose="020F0502020204030204" pitchFamily="34" charset="0"/>
                <a:cs typeface="Times New Roman" panose="02020603050405020304" pitchFamily="18" charset="0"/>
              </a:rPr>
              <a:t>Assagra</a:t>
            </a:r>
            <a:r>
              <a:rPr lang="pt-BR" sz="2400" dirty="0">
                <a:effectLst/>
                <a:latin typeface="Times New Roman" panose="02020603050405020304" pitchFamily="18" charset="0"/>
                <a:ea typeface="Calibri" panose="020F0502020204030204" pitchFamily="34" charset="0"/>
                <a:cs typeface="Times New Roman" panose="02020603050405020304" pitchFamily="18" charset="0"/>
              </a:rPr>
              <a:t> de Almeira e Rafael de Oliveira Costa – livro “Direito Processual Penal coletivo: a tutela penal dos bens jurídicos coletivos”.</a:t>
            </a:r>
          </a:p>
          <a:p>
            <a:pPr algn="just"/>
            <a:r>
              <a:rPr lang="pt-BR" sz="2400" dirty="0">
                <a:latin typeface="Times New Roman" panose="02020603050405020304" pitchFamily="18" charset="0"/>
                <a:ea typeface="Calibri" panose="020F0502020204030204" pitchFamily="34" charset="0"/>
                <a:cs typeface="Times New Roman" panose="02020603050405020304" pitchFamily="18" charset="0"/>
              </a:rPr>
              <a:t>Direito Individual e Direito Coletivo (Título II, Capítulo I da CF/88: “Dos direitos e deveres individuais e coletivos): há um mandamento constitucional para a proteção tanto de bens individuais como de bens coletivos.</a:t>
            </a:r>
          </a:p>
          <a:p>
            <a:pPr algn="just"/>
            <a:r>
              <a:rPr lang="pt-BR" sz="2400" dirty="0">
                <a:latin typeface="Times New Roman" panose="02020603050405020304" pitchFamily="18" charset="0"/>
                <a:cs typeface="Times New Roman" panose="02020603050405020304" pitchFamily="18" charset="0"/>
              </a:rPr>
              <a:t>Então, para esses autores, fica muita clara a resposta à pergunta feita inicialmente: O que esperar do Direito Penal no Estado Democrático de Direito? R: espera-se que o Direito Penal seja destinado à proteção dos bens jurídicos individuais e coletivos.</a:t>
            </a:r>
          </a:p>
          <a:p>
            <a:pPr algn="just"/>
            <a:r>
              <a:rPr lang="pt-BR" sz="2400" dirty="0">
                <a:effectLst/>
                <a:latin typeface="Times New Roman" panose="02020603050405020304" pitchFamily="18" charset="0"/>
                <a:ea typeface="Calibri" panose="020F0502020204030204" pitchFamily="34" charset="0"/>
                <a:cs typeface="Times New Roman" panose="02020603050405020304" pitchFamily="18" charset="0"/>
              </a:rPr>
              <a:t>Mas como compatibilizar essa expansão do Direito Penal com o princípio constitucional da intervenção mínima?</a:t>
            </a:r>
          </a:p>
        </p:txBody>
      </p:sp>
    </p:spTree>
    <p:extLst>
      <p:ext uri="{BB962C8B-B14F-4D97-AF65-F5344CB8AC3E}">
        <p14:creationId xmlns:p14="http://schemas.microsoft.com/office/powerpoint/2010/main" val="2846085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855CECC6-5977-C7DD-F2D3-52D24DF60C96}"/>
              </a:ext>
            </a:extLst>
          </p:cNvPr>
          <p:cNvSpPr>
            <a:spLocks noGrp="1"/>
          </p:cNvSpPr>
          <p:nvPr>
            <p:ph type="title"/>
          </p:nvPr>
        </p:nvSpPr>
        <p:spPr>
          <a:xfrm>
            <a:off x="838200" y="401221"/>
            <a:ext cx="10515600" cy="1348065"/>
          </a:xfrm>
        </p:spPr>
        <p:txBody>
          <a:bodyPr>
            <a:normAutofit/>
          </a:bodyPr>
          <a:lstStyle/>
          <a:p>
            <a:r>
              <a:rPr lang="pt-BR" sz="5400" b="1">
                <a:solidFill>
                  <a:srgbClr val="FFFFFF"/>
                </a:solidFill>
                <a:latin typeface="Times New Roman" panose="02020603050405020304" pitchFamily="18" charset="0"/>
                <a:cs typeface="Times New Roman" panose="02020603050405020304" pitchFamily="18" charset="0"/>
              </a:rPr>
              <a:t>EXPANSÃO PENAL</a:t>
            </a:r>
            <a:endParaRPr lang="pt-BR" sz="5400">
              <a:solidFill>
                <a:srgbClr val="FFFFFF"/>
              </a:solidFill>
            </a:endParaRPr>
          </a:p>
        </p:txBody>
      </p:sp>
      <p:sp>
        <p:nvSpPr>
          <p:cNvPr id="3" name="Espaço Reservado para Conteúdo 2">
            <a:extLst>
              <a:ext uri="{FF2B5EF4-FFF2-40B4-BE49-F238E27FC236}">
                <a16:creationId xmlns:a16="http://schemas.microsoft.com/office/drawing/2014/main" id="{79775021-05C2-B679-C26F-59BBC88201E0}"/>
              </a:ext>
            </a:extLst>
          </p:cNvPr>
          <p:cNvSpPr>
            <a:spLocks noGrp="1"/>
          </p:cNvSpPr>
          <p:nvPr>
            <p:ph idx="1"/>
          </p:nvPr>
        </p:nvSpPr>
        <p:spPr>
          <a:xfrm>
            <a:off x="838200" y="2586789"/>
            <a:ext cx="10515600" cy="3590174"/>
          </a:xfrm>
        </p:spPr>
        <p:txBody>
          <a:bodyPr>
            <a:normAutofit/>
          </a:bodyPr>
          <a:lstStyle/>
          <a:p>
            <a:pPr marL="0" indent="0">
              <a:buNone/>
            </a:pPr>
            <a:endParaRPr lang="pt-BR"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pt-BR" sz="2400" b="1" dirty="0">
                <a:effectLst/>
                <a:latin typeface="Times New Roman" panose="02020603050405020304" pitchFamily="18" charset="0"/>
                <a:ea typeface="Calibri" panose="020F0502020204030204" pitchFamily="34" charset="0"/>
                <a:cs typeface="Times New Roman" panose="02020603050405020304" pitchFamily="18" charset="0"/>
              </a:rPr>
              <a:t>Proibição da proteção insuficiente</a:t>
            </a:r>
            <a:r>
              <a:rPr lang="pt-BR" sz="2400" dirty="0">
                <a:effectLst/>
                <a:latin typeface="Times New Roman" panose="02020603050405020304" pitchFamily="18" charset="0"/>
                <a:ea typeface="Calibri" panose="020F0502020204030204" pitchFamily="34" charset="0"/>
                <a:cs typeface="Times New Roman" panose="02020603050405020304" pitchFamily="18" charset="0"/>
              </a:rPr>
              <a:t>: defender a utilização do Direito Penal para a proteção de bens jurídicos transindividuais é atender o mandamento constitucional, conferindo a maior proteção possível para bens jurídicos </a:t>
            </a:r>
            <a:r>
              <a:rPr lang="pt-BR" sz="2400" dirty="0">
                <a:latin typeface="Times New Roman" panose="02020603050405020304" pitchFamily="18" charset="0"/>
                <a:ea typeface="Calibri" panose="020F0502020204030204" pitchFamily="34" charset="0"/>
                <a:cs typeface="Times New Roman" panose="02020603050405020304" pitchFamily="18" charset="0"/>
              </a:rPr>
              <a:t>da maior relevância para a sociedade e até para a existência humana. Então, nada mais adequado e até necessário do que </a:t>
            </a:r>
            <a:r>
              <a:rPr lang="pt-BR" sz="2400" dirty="0">
                <a:effectLst/>
                <a:latin typeface="Times New Roman" panose="02020603050405020304" pitchFamily="18" charset="0"/>
                <a:ea typeface="Calibri" panose="020F0502020204030204" pitchFamily="34" charset="0"/>
                <a:cs typeface="Times New Roman" panose="02020603050405020304" pitchFamily="18" charset="0"/>
              </a:rPr>
              <a:t>impor a mão pesada do Estado penal contra lesões ou ameaças de lesões à bens jurídicos transindividuais. </a:t>
            </a:r>
            <a:r>
              <a:rPr lang="pt-BR" sz="2400" dirty="0">
                <a:latin typeface="Times New Roman" panose="02020603050405020304" pitchFamily="18" charset="0"/>
                <a:ea typeface="Calibri" panose="020F0502020204030204" pitchFamily="34" charset="0"/>
                <a:cs typeface="Times New Roman" panose="02020603050405020304" pitchFamily="18" charset="0"/>
              </a:rPr>
              <a:t>D</a:t>
            </a:r>
            <a:r>
              <a:rPr lang="pt-BR" sz="2400" dirty="0">
                <a:latin typeface="Times New Roman" panose="02020603050405020304" pitchFamily="18" charset="0"/>
                <a:cs typeface="Times New Roman" panose="02020603050405020304" pitchFamily="18" charset="0"/>
              </a:rPr>
              <a:t>ireito material x Direito processual.</a:t>
            </a:r>
            <a:endParaRPr lang="pt-B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28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ítulo 1">
            <a:extLst>
              <a:ext uri="{FF2B5EF4-FFF2-40B4-BE49-F238E27FC236}">
                <a16:creationId xmlns:a16="http://schemas.microsoft.com/office/drawing/2014/main" id="{1A3627CF-C9F9-52D4-83BC-B37C4A8F8314}"/>
              </a:ext>
            </a:extLst>
          </p:cNvPr>
          <p:cNvSpPr>
            <a:spLocks noGrp="1"/>
          </p:cNvSpPr>
          <p:nvPr>
            <p:ph type="title"/>
          </p:nvPr>
        </p:nvSpPr>
        <p:spPr>
          <a:xfrm>
            <a:off x="838200" y="401221"/>
            <a:ext cx="10515600" cy="1805266"/>
          </a:xfrm>
        </p:spPr>
        <p:txBody>
          <a:bodyPr>
            <a:normAutofit/>
          </a:bodyPr>
          <a:lstStyle/>
          <a:p>
            <a:pPr algn="just"/>
            <a:r>
              <a:rPr lang="pt-BR" sz="3600" b="1" dirty="0">
                <a:solidFill>
                  <a:srgbClr val="FFFFFF"/>
                </a:solidFill>
                <a:latin typeface="Times New Roman" panose="02020603050405020304" pitchFamily="18" charset="0"/>
                <a:cs typeface="Times New Roman" panose="02020603050405020304" pitchFamily="18" charset="0"/>
              </a:rPr>
              <a:t>Princípio da intervenção mínima (princípio implícito e/ou art. 8º Declaração dos direitos do homem e do cidadão + art. 5º§2º CF/88)</a:t>
            </a:r>
          </a:p>
        </p:txBody>
      </p:sp>
      <p:sp>
        <p:nvSpPr>
          <p:cNvPr id="3" name="Espaço Reservado para Conteúdo 2">
            <a:extLst>
              <a:ext uri="{FF2B5EF4-FFF2-40B4-BE49-F238E27FC236}">
                <a16:creationId xmlns:a16="http://schemas.microsoft.com/office/drawing/2014/main" id="{242B6F2F-4E7F-3780-C33F-0DF6ABF87478}"/>
              </a:ext>
            </a:extLst>
          </p:cNvPr>
          <p:cNvSpPr>
            <a:spLocks noGrp="1"/>
          </p:cNvSpPr>
          <p:nvPr>
            <p:ph idx="1"/>
          </p:nvPr>
        </p:nvSpPr>
        <p:spPr>
          <a:xfrm>
            <a:off x="838200" y="2586789"/>
            <a:ext cx="10515600" cy="3590174"/>
          </a:xfrm>
        </p:spPr>
        <p:txBody>
          <a:bodyPr>
            <a:normAutofit lnSpcReduction="10000"/>
          </a:bodyPr>
          <a:lstStyle/>
          <a:p>
            <a:pPr marL="0" indent="0" algn="just">
              <a:spcAft>
                <a:spcPts val="800"/>
              </a:spcAft>
              <a:buNone/>
            </a:pPr>
            <a:r>
              <a:rPr lang="pt-BR" sz="2000" b="1" u="sng" dirty="0">
                <a:latin typeface="Times New Roman" panose="02020603050405020304" pitchFamily="18" charset="0"/>
                <a:cs typeface="Times New Roman" panose="02020603050405020304" pitchFamily="18" charset="0"/>
              </a:rPr>
              <a:t>INTERVENÇÃO MÍNIMA</a:t>
            </a:r>
            <a:r>
              <a:rPr lang="pt-BR" sz="2000" dirty="0">
                <a:latin typeface="Times New Roman" panose="02020603050405020304" pitchFamily="18" charset="0"/>
                <a:cs typeface="Times New Roman" panose="02020603050405020304" pitchFamily="18" charset="0"/>
              </a:rPr>
              <a:t>:</a:t>
            </a:r>
            <a:r>
              <a:rPr lang="pt-BR" sz="2200"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aquele de concepção clássica que fundou os pilares iluministas de garantias do cidadão frente ao poder do Estado;</a:t>
            </a:r>
          </a:p>
          <a:p>
            <a:pPr algn="just">
              <a:spcAft>
                <a:spcPts val="800"/>
              </a:spcAft>
            </a:pPr>
            <a:r>
              <a:rPr lang="pt-BR" sz="2000" b="1" kern="100" dirty="0">
                <a:effectLst/>
                <a:latin typeface="Times New Roman" panose="02020603050405020304" pitchFamily="18" charset="0"/>
                <a:ea typeface="Calibri" panose="020F0502020204030204" pitchFamily="34" charset="0"/>
                <a:cs typeface="Times New Roman" panose="02020603050405020304" pitchFamily="18" charset="0"/>
              </a:rPr>
              <a:t>princípios da fragmentariedade: </a:t>
            </a:r>
            <a:r>
              <a:rPr lang="pt-BR" sz="2000" kern="100" dirty="0">
                <a:effectLst/>
                <a:latin typeface="Times New Roman" panose="02020603050405020304" pitchFamily="18" charset="0"/>
                <a:ea typeface="Calibri" panose="020F0502020204030204" pitchFamily="34" charset="0"/>
                <a:cs typeface="Times New Roman" panose="02020603050405020304" pitchFamily="18" charset="0"/>
              </a:rPr>
              <a:t>o direito penal deve tratar de bens e interesses que sejam efetivamente relevantes e importantes, não competindo ao direito penal proteger bens e direitos que podem contar com a proteção de outros ramos do direito;</a:t>
            </a:r>
          </a:p>
          <a:p>
            <a:pPr algn="just">
              <a:spcAft>
                <a:spcPts val="800"/>
              </a:spcAft>
            </a:pPr>
            <a:r>
              <a:rPr lang="pt-BR" sz="2000" b="1" kern="100" dirty="0">
                <a:effectLst/>
                <a:latin typeface="Times New Roman" panose="02020603050405020304" pitchFamily="18" charset="0"/>
                <a:ea typeface="Calibri" panose="020F0502020204030204" pitchFamily="34" charset="0"/>
                <a:cs typeface="Times New Roman" panose="02020603050405020304" pitchFamily="18" charset="0"/>
              </a:rPr>
              <a:t>princípio da</a:t>
            </a:r>
            <a:r>
              <a:rPr lang="pt-BR"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2000" b="1" kern="100" dirty="0">
                <a:effectLst/>
                <a:latin typeface="Times New Roman" panose="02020603050405020304" pitchFamily="18" charset="0"/>
                <a:ea typeface="Calibri" panose="020F0502020204030204" pitchFamily="34" charset="0"/>
                <a:cs typeface="Times New Roman" panose="02020603050405020304" pitchFamily="18" charset="0"/>
              </a:rPr>
              <a:t>subsidiariedade</a:t>
            </a:r>
            <a:r>
              <a:rPr lang="pt-BR" sz="2000" kern="100" dirty="0">
                <a:effectLst/>
                <a:latin typeface="Times New Roman" panose="02020603050405020304" pitchFamily="18" charset="0"/>
                <a:ea typeface="Calibri" panose="020F0502020204030204" pitchFamily="34" charset="0"/>
                <a:cs typeface="Times New Roman" panose="02020603050405020304" pitchFamily="18" charset="0"/>
              </a:rPr>
              <a:t>: o Direito penal deve ser sempre a </a:t>
            </a:r>
            <a:r>
              <a:rPr lang="pt-BR" sz="2000" i="1" kern="100" dirty="0">
                <a:effectLst/>
                <a:latin typeface="Times New Roman" panose="02020603050405020304" pitchFamily="18" charset="0"/>
                <a:ea typeface="Calibri" panose="020F0502020204030204" pitchFamily="34" charset="0"/>
                <a:cs typeface="Times New Roman" panose="02020603050405020304" pitchFamily="18" charset="0"/>
              </a:rPr>
              <a:t>ultima </a:t>
            </a:r>
            <a:r>
              <a:rPr lang="pt-BR" sz="2000" i="1" kern="100" dirty="0" err="1">
                <a:effectLst/>
                <a:latin typeface="Times New Roman" panose="02020603050405020304" pitchFamily="18" charset="0"/>
                <a:ea typeface="Calibri" panose="020F0502020204030204" pitchFamily="34" charset="0"/>
                <a:cs typeface="Times New Roman" panose="02020603050405020304" pitchFamily="18" charset="0"/>
              </a:rPr>
              <a:t>ratio</a:t>
            </a:r>
            <a:r>
              <a:rPr lang="pt-BR" sz="2000" kern="100" dirty="0">
                <a:effectLst/>
                <a:latin typeface="Times New Roman" panose="02020603050405020304" pitchFamily="18" charset="0"/>
                <a:ea typeface="Calibri" panose="020F0502020204030204" pitchFamily="34" charset="0"/>
                <a:cs typeface="Times New Roman" panose="02020603050405020304" pitchFamily="18" charset="0"/>
              </a:rPr>
              <a:t>, ou seja, apenas devemos nos socorrer do Direito Penal quando os outros ramos do direito não forem suficientes para proteção de determinado bem jurídico.</a:t>
            </a:r>
          </a:p>
          <a:p>
            <a:pPr algn="just">
              <a:spcAft>
                <a:spcPts val="800"/>
              </a:spcAft>
            </a:pPr>
            <a:r>
              <a:rPr lang="pt-BR" sz="2000" b="1" dirty="0">
                <a:effectLst/>
                <a:latin typeface="Times New Roman" panose="02020603050405020304" pitchFamily="18" charset="0"/>
                <a:ea typeface="Calibri" panose="020F0502020204030204" pitchFamily="34" charset="0"/>
                <a:cs typeface="Times New Roman" panose="02020603050405020304" pitchFamily="18" charset="0"/>
              </a:rPr>
              <a:t>princípio da ofensividade ou lesividade**</a:t>
            </a:r>
            <a:r>
              <a:rPr lang="pt-BR" sz="2000" dirty="0">
                <a:effectLst/>
                <a:latin typeface="Times New Roman" panose="02020603050405020304" pitchFamily="18" charset="0"/>
                <a:ea typeface="Calibri" panose="020F0502020204030204" pitchFamily="34" charset="0"/>
                <a:cs typeface="Times New Roman" panose="02020603050405020304" pitchFamily="18" charset="0"/>
              </a:rPr>
              <a:t>, que é aquele que determina que só haverá crime se houver lesão ou perigo e lesão a determinado bem jurídico.</a:t>
            </a:r>
            <a:endParaRPr lang="pt-B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pt-BR" sz="2000" dirty="0"/>
          </a:p>
        </p:txBody>
      </p:sp>
    </p:spTree>
    <p:extLst>
      <p:ext uri="{BB962C8B-B14F-4D97-AF65-F5344CB8AC3E}">
        <p14:creationId xmlns:p14="http://schemas.microsoft.com/office/powerpoint/2010/main" val="111233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1646</TotalTime>
  <Words>5536</Words>
  <Application>Microsoft Office PowerPoint</Application>
  <PresentationFormat>Widescreen</PresentationFormat>
  <Paragraphs>160</Paragraphs>
  <Slides>33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33</vt:i4>
      </vt:variant>
    </vt:vector>
  </HeadingPairs>
  <TitlesOfParts>
    <vt:vector size="38" baseType="lpstr">
      <vt:lpstr>Arial</vt:lpstr>
      <vt:lpstr>Calibri</vt:lpstr>
      <vt:lpstr>Calibri Light</vt:lpstr>
      <vt:lpstr>Times New Roman</vt:lpstr>
      <vt:lpstr>Tema do Office</vt:lpstr>
      <vt:lpstr>Apresentação do PowerPoint</vt:lpstr>
      <vt:lpstr> ROTEIRO DA AULA</vt:lpstr>
      <vt:lpstr>Tutela penal coletiva e Processo Penal coletivo – importância do olhar crítico</vt:lpstr>
      <vt:lpstr>Para que serve o Direito Penal?</vt:lpstr>
      <vt:lpstr>BENS JURÍDICOS TRANSINDIVIDUAIS PARA O DIREITO PENAL </vt:lpstr>
      <vt:lpstr>CÓDIGO DE DEFESA DO CONSUMIDOR</vt:lpstr>
      <vt:lpstr>O que esperar do Direito Penal no Estado Democrático de Direito?</vt:lpstr>
      <vt:lpstr>EXPANSÃO PENAL</vt:lpstr>
      <vt:lpstr>Princípio da intervenção mínima (princípio implícito e/ou art. 8º Declaração dos direitos do homem e do cidadão + art. 5º§2º CF/88)</vt:lpstr>
      <vt:lpstr>Forma da expansão </vt:lpstr>
      <vt:lpstr>Relembrando: crimes de perigo</vt:lpstr>
      <vt:lpstr>EXPANSÃO PENAL E SOCIEDADE DE RISCO</vt:lpstr>
      <vt:lpstr>Silva Sánchez X Hassemer: diferentes propostas para lidar com a expansão penal</vt:lpstr>
      <vt:lpstr>CONSIDERAÇÕES CONCLUSIVAS</vt:lpstr>
      <vt:lpstr>Habeas corpus coletivo</vt:lpstr>
      <vt:lpstr>É mesmo necessário falar de habeas corpus coletivo?</vt:lpstr>
      <vt:lpstr> SELETIVIDADE DO SISTEMA PENAL BRASILEIRO – DADOS ESTATÍSTICOS </vt:lpstr>
      <vt:lpstr>ATOS COLETIVOS DE CRIMINALIZAÇÃO</vt:lpstr>
      <vt:lpstr>Acesso à justiça aos mais vulneráveis</vt:lpstr>
      <vt:lpstr>Cabimento do habeas corpus coletivo no Brasil</vt:lpstr>
      <vt:lpstr>Máxima efetividade dos direitos fundamentais</vt:lpstr>
      <vt:lpstr>Doutrina brasileira do habeas corpus</vt:lpstr>
      <vt:lpstr>CÓDIGO DE PROCESSO PENAL</vt:lpstr>
      <vt:lpstr>HC n. 143.641/SP</vt:lpstr>
      <vt:lpstr>HC n. 143.641/SP</vt:lpstr>
      <vt:lpstr>HC n. 143.641/SP</vt:lpstr>
      <vt:lpstr>Outras questões processuais relevantes</vt:lpstr>
      <vt:lpstr>QUESTÕES PROCESSUAIS RELEVANTES</vt:lpstr>
      <vt:lpstr>Requisitos para o habeas corpus coletivo</vt:lpstr>
      <vt:lpstr>EXEMPLOS DE HABEAS CORPUS COLETIVO</vt:lpstr>
      <vt:lpstr>EXEMPLOS DE HABEAS CORPUS COLETIVO</vt:lpstr>
      <vt:lpstr>REFERÊNCIAS</vt:lpstr>
      <vt:lpstr>REFERÊNCIAS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victor Scopacasa</dc:creator>
  <cp:lastModifiedBy>Mario Eduardo Bernardes Spexoto</cp:lastModifiedBy>
  <cp:revision>16</cp:revision>
  <dcterms:created xsi:type="dcterms:W3CDTF">2022-06-24T00:28:17Z</dcterms:created>
  <dcterms:modified xsi:type="dcterms:W3CDTF">2023-11-28T18:03:38Z</dcterms:modified>
</cp:coreProperties>
</file>