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83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01/09/2021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01/09/2021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01/09/2021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01/09/2021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t>01/09/2021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Intervenção do Estado na Propriedade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/>
              <a:t>Intervenção do Estado na propriedade. Fundamentos, competência e controle judicial. Desapropriação. Servidão administrativa. Requisição. Ocupação temporária. Limitações administrativas. Tombamento.</a:t>
            </a:r>
          </a:p>
          <a:p>
            <a:pPr marL="0" indent="0" algn="just">
              <a:buNone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077072"/>
            <a:ext cx="4572000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6557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Código Civil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pt-BR" b="1" dirty="0">
                <a:latin typeface="Roboto"/>
              </a:rPr>
              <a:t>Art. 1.</a:t>
            </a:r>
            <a:r>
              <a:rPr lang="pt-BR" dirty="0">
                <a:latin typeface="Roboto"/>
              </a:rPr>
              <a:t>228. O proprietário tem a faculdade de usar, gozar e dispor da coisa, e o direito de reavê-la do poder de quem quer que injustamente a possua ou detenha.</a:t>
            </a:r>
          </a:p>
          <a:p>
            <a:pPr algn="just"/>
            <a:r>
              <a:rPr lang="pt-BR" b="1" dirty="0">
                <a:solidFill>
                  <a:srgbClr val="FF0000"/>
                </a:solidFill>
                <a:latin typeface="Roboto"/>
              </a:rPr>
              <a:t>§ 1o</a:t>
            </a:r>
            <a:r>
              <a:rPr lang="pt-BR" dirty="0">
                <a:solidFill>
                  <a:srgbClr val="FF0000"/>
                </a:solidFill>
                <a:latin typeface="Roboto"/>
              </a:rPr>
              <a:t> O direito de propriedade deve ser exercido em consonância com as suas finalidades econômicas e sociais e de modo que sejam preservados, de conformidade com o estabelecido em lei especial, a flora, a fauna, as belezas naturais, o equilíbrio ecológico e o patrimônio histórico e artístico, bem como evitada a poluição do ar e das águas.</a:t>
            </a:r>
          </a:p>
          <a:p>
            <a:pPr algn="just"/>
            <a:r>
              <a:rPr lang="pt-BR" b="1" dirty="0">
                <a:latin typeface="Roboto"/>
              </a:rPr>
              <a:t>§ 2o</a:t>
            </a:r>
            <a:r>
              <a:rPr lang="pt-BR" dirty="0">
                <a:latin typeface="Roboto"/>
              </a:rPr>
              <a:t> São defesos os atos que não trazem ao proprietário qualquer comodidade, ou utilidade, e sejam animados pela intenção de prejudicar outrem.</a:t>
            </a:r>
          </a:p>
          <a:p>
            <a:pPr algn="just"/>
            <a:r>
              <a:rPr lang="pt-BR" b="1" dirty="0">
                <a:latin typeface="Roboto"/>
              </a:rPr>
              <a:t>§ 3o</a:t>
            </a:r>
            <a:r>
              <a:rPr lang="pt-BR" dirty="0">
                <a:latin typeface="Roboto"/>
              </a:rPr>
              <a:t> O proprietário pode ser privado da coisa, nos casos de desapropriação, por necessidade ou utilidade pública ou interesse social, bem como no de requisição, em caso de perigo público iminente.</a:t>
            </a:r>
          </a:p>
          <a:p>
            <a:pPr algn="just"/>
            <a:r>
              <a:rPr lang="pt-BR" b="1" dirty="0">
                <a:latin typeface="Roboto"/>
              </a:rPr>
              <a:t>§ 4o</a:t>
            </a:r>
            <a:r>
              <a:rPr lang="pt-BR" dirty="0">
                <a:latin typeface="Roboto"/>
              </a:rPr>
              <a:t> O proprietário também pode ser privado da coisa se o imóvel reivindicado consistir em extensa área, na posse ininterrupta e de boa-fé, por mais de cinco anos, de considerável número de pessoas, e estas nela houverem realizado, em conjunto ou separadamente, obras e serviços considerados pelo juiz de interesse social e econômico relevante.</a:t>
            </a:r>
          </a:p>
          <a:p>
            <a:pPr algn="just"/>
            <a:r>
              <a:rPr lang="pt-BR" b="1" dirty="0">
                <a:latin typeface="Roboto"/>
              </a:rPr>
              <a:t>§ 5o</a:t>
            </a:r>
            <a:r>
              <a:rPr lang="pt-BR" dirty="0">
                <a:latin typeface="Roboto"/>
              </a:rPr>
              <a:t> No caso do parágrafo antecedente, o juiz fixará a justa indenização devida ao proprietário; pago o preço, valerá a sentença como título para o registro do imóvel em nome dos possuidores.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44817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Quadro Constitucional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t-BR" dirty="0"/>
              <a:t>A Intervenção Revela um poder jurídico do Estado – Baseado em sua própria </a:t>
            </a:r>
            <a:r>
              <a:rPr lang="pt-BR" b="1" i="1" u="sng" dirty="0"/>
              <a:t>soberania</a:t>
            </a:r>
            <a:r>
              <a:rPr lang="pt-BR" dirty="0"/>
              <a:t>.</a:t>
            </a:r>
          </a:p>
          <a:p>
            <a:pPr algn="just"/>
            <a:r>
              <a:rPr lang="pt-BR" dirty="0"/>
              <a:t>(</a:t>
            </a:r>
            <a:r>
              <a:rPr lang="pt-BR" i="1" dirty="0" err="1"/>
              <a:t>ius</a:t>
            </a:r>
            <a:r>
              <a:rPr lang="pt-BR" i="1" dirty="0"/>
              <a:t> </a:t>
            </a:r>
            <a:r>
              <a:rPr lang="pt-BR" i="1" dirty="0" err="1"/>
              <a:t>imperii</a:t>
            </a:r>
            <a:r>
              <a:rPr lang="pt-BR" dirty="0"/>
              <a:t>) </a:t>
            </a:r>
          </a:p>
          <a:p>
            <a:pPr algn="just"/>
            <a:r>
              <a:rPr lang="pt-BR" dirty="0"/>
              <a:t>- Direito de Propriedade – Artigo 5 XXII</a:t>
            </a:r>
          </a:p>
          <a:p>
            <a:pPr algn="just"/>
            <a:r>
              <a:rPr lang="pt-BR" dirty="0"/>
              <a:t>- Condicionando a Função Social – Artigo 5, XXIII</a:t>
            </a:r>
          </a:p>
          <a:p>
            <a:pPr algn="just"/>
            <a:r>
              <a:rPr lang="pt-BR" b="1" dirty="0">
                <a:latin typeface="+mj-lt"/>
              </a:rPr>
              <a:t>Art. 182.</a:t>
            </a:r>
            <a:r>
              <a:rPr lang="pt-BR" dirty="0">
                <a:latin typeface="+mj-lt"/>
              </a:rPr>
              <a:t> A política de desenvolvimento urbano, executada pelo Poder Público municipal, conforme diretrizes gerais fixadas em lei, tem por objetivo ordenar o pleno desenvolvimento das funções sociais da cidade e garantir o bem-estar de seus habitantes. (Regulamento) (Vide Lei nº 13.311, de 11 de julho de 2016)</a:t>
            </a:r>
          </a:p>
          <a:p>
            <a:pPr algn="just"/>
            <a:r>
              <a:rPr lang="pt-BR" b="1" dirty="0">
                <a:latin typeface="+mj-lt"/>
              </a:rPr>
              <a:t>§ 2º</a:t>
            </a:r>
            <a:r>
              <a:rPr lang="pt-BR" dirty="0">
                <a:latin typeface="+mj-lt"/>
              </a:rPr>
              <a:t> A propriedade urbana cumpre sua função social quando atende às exigências fundamentais de ordenação da cidade expressas no plano diretor.</a:t>
            </a:r>
          </a:p>
          <a:p>
            <a:pPr algn="just"/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43792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Competência para Legislar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Artigo 22,I,II e III da CF/88 – União</a:t>
            </a:r>
          </a:p>
          <a:p>
            <a:r>
              <a:rPr lang="pt-BR" dirty="0"/>
              <a:t>- Direito de Propriedade, Desapropriação e Requisição.</a:t>
            </a:r>
          </a:p>
          <a:p>
            <a:endParaRPr lang="pt-BR" dirty="0"/>
          </a:p>
          <a:p>
            <a:r>
              <a:rPr lang="pt-BR" dirty="0"/>
              <a:t>Meio Ambiente artigo 24 , VI, e Artigo 30,I e II da CF – Pode se Federal, Distrital, Estadual e Municipal.</a:t>
            </a:r>
          </a:p>
        </p:txBody>
      </p:sp>
    </p:spTree>
    <p:extLst>
      <p:ext uri="{BB962C8B-B14F-4D97-AF65-F5344CB8AC3E}">
        <p14:creationId xmlns:p14="http://schemas.microsoft.com/office/powerpoint/2010/main" val="1079633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Modalidades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/>
              <a:t>São 5 Cinco – Restritiva ( Não Retira do seu dono)</a:t>
            </a:r>
          </a:p>
          <a:p>
            <a:r>
              <a:rPr lang="pt-BR" dirty="0"/>
              <a:t>1) Servidão Administrativa;</a:t>
            </a:r>
          </a:p>
          <a:p>
            <a:r>
              <a:rPr lang="pt-BR" dirty="0"/>
              <a:t>2) Requisição;</a:t>
            </a:r>
          </a:p>
          <a:p>
            <a:r>
              <a:rPr lang="pt-BR" dirty="0"/>
              <a:t>3) Ocupação Temporária;</a:t>
            </a:r>
          </a:p>
          <a:p>
            <a:r>
              <a:rPr lang="pt-BR" dirty="0"/>
              <a:t>4) Limitação Administrativa;</a:t>
            </a:r>
          </a:p>
          <a:p>
            <a:r>
              <a:rPr lang="pt-BR" dirty="0"/>
              <a:t>5) Tombamento</a:t>
            </a:r>
          </a:p>
          <a:p>
            <a:r>
              <a:rPr lang="pt-BR" dirty="0">
                <a:solidFill>
                  <a:srgbClr val="FF0000"/>
                </a:solidFill>
              </a:rPr>
              <a:t>Supressiva</a:t>
            </a:r>
            <a:r>
              <a:rPr lang="pt-BR" dirty="0"/>
              <a:t> – Transfere Coercitivamente para o Estado. </a:t>
            </a:r>
            <a:r>
              <a:rPr lang="pt-BR" dirty="0" err="1"/>
              <a:t>Ex</a:t>
            </a:r>
            <a:r>
              <a:rPr lang="pt-BR" dirty="0"/>
              <a:t>: </a:t>
            </a:r>
            <a:r>
              <a:rPr lang="pt-BR" dirty="0">
                <a:solidFill>
                  <a:srgbClr val="FF0000"/>
                </a:solidFill>
              </a:rPr>
              <a:t>Desapropriação</a:t>
            </a:r>
          </a:p>
        </p:txBody>
      </p:sp>
    </p:spTree>
    <p:extLst>
      <p:ext uri="{BB962C8B-B14F-4D97-AF65-F5344CB8AC3E}">
        <p14:creationId xmlns:p14="http://schemas.microsoft.com/office/powerpoint/2010/main" val="4255404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Servidão Administrativa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 Diferente da Servidão do Direito Privado.</a:t>
            </a:r>
          </a:p>
          <a:p>
            <a:r>
              <a:rPr lang="pt-BR" dirty="0"/>
              <a:t>É Direito Real Público que autoriza o Poder Público a usar a propriedade imóvel para permitir a execução de obras e serviços de interesse coletivo.</a:t>
            </a:r>
          </a:p>
          <a:p>
            <a:r>
              <a:rPr lang="pt-BR" dirty="0"/>
              <a:t>Rede Elétrica, gasoduto e oleodutos-Instalação</a:t>
            </a:r>
          </a:p>
          <a:p>
            <a:r>
              <a:rPr lang="pt-BR" dirty="0"/>
              <a:t>Placas</a:t>
            </a:r>
          </a:p>
          <a:p>
            <a:r>
              <a:rPr lang="pt-BR" dirty="0"/>
              <a:t>Limita o uso de parte da propriedade.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76796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Fundamentos  Da Servidão </a:t>
            </a:r>
            <a:r>
              <a:rPr lang="pt-BR" dirty="0" err="1"/>
              <a:t>Adm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Artigo 5, XXIII e 170, III, da CF – O sacrifico da propriedade </a:t>
            </a:r>
            <a:r>
              <a:rPr lang="pt-BR" dirty="0">
                <a:solidFill>
                  <a:srgbClr val="FF0000"/>
                </a:solidFill>
              </a:rPr>
              <a:t>cede</a:t>
            </a:r>
            <a:r>
              <a:rPr lang="pt-BR" dirty="0"/>
              <a:t> lugar ao interesse público que inspire a atuação interventiva do Estado.</a:t>
            </a:r>
          </a:p>
          <a:p>
            <a:pPr algn="just"/>
            <a:r>
              <a:rPr lang="pt-BR" dirty="0"/>
              <a:t>Artigo 40 do Decreto-Lei nº 3.365/1941 </a:t>
            </a:r>
          </a:p>
          <a:p>
            <a:pPr algn="just"/>
            <a:r>
              <a:rPr lang="pt-BR" dirty="0"/>
              <a:t>Mediante indenização</a:t>
            </a:r>
          </a:p>
        </p:txBody>
      </p:sp>
    </p:spTree>
    <p:extLst>
      <p:ext uri="{BB962C8B-B14F-4D97-AF65-F5344CB8AC3E}">
        <p14:creationId xmlns:p14="http://schemas.microsoft.com/office/powerpoint/2010/main" val="3723464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CBE2A2-9D2E-453E-8465-AF34D7F0C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Servidão </a:t>
            </a:r>
            <a:r>
              <a:rPr lang="pt-BR" dirty="0" err="1"/>
              <a:t>Adm</a:t>
            </a:r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D9097D9-7A60-4BBC-A4D9-2234413E0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Natureza Jurídica – </a:t>
            </a:r>
          </a:p>
          <a:p>
            <a:endParaRPr lang="pt-BR" dirty="0"/>
          </a:p>
          <a:p>
            <a:r>
              <a:rPr lang="pt-BR" dirty="0"/>
              <a:t>“ É o Direito Real público que autoriza o Poder Publico a usar a propriedade imóvel para permitir a execução de obras e serviços de interesse coletivo”</a:t>
            </a:r>
          </a:p>
        </p:txBody>
      </p:sp>
    </p:spTree>
    <p:extLst>
      <p:ext uri="{BB962C8B-B14F-4D97-AF65-F5344CB8AC3E}">
        <p14:creationId xmlns:p14="http://schemas.microsoft.com/office/powerpoint/2010/main" val="7130151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D13076-22CE-49F3-8A71-69C972CB5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Direito Público e Privado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7FF517-92B5-4822-BE7E-96C49B6D5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A Servidão no Direito Privado, regulada pelo Código Civil (Artigos 1378 a 1389)</a:t>
            </a:r>
          </a:p>
          <a:p>
            <a:r>
              <a:rPr lang="pt-BR" dirty="0">
                <a:solidFill>
                  <a:srgbClr val="FF0000"/>
                </a:solidFill>
              </a:rPr>
              <a:t>O NÚCLEO DO INSTITUTO É O MESMO NA SERVIDÃO</a:t>
            </a:r>
          </a:p>
          <a:p>
            <a:r>
              <a:rPr lang="pt-BR" dirty="0"/>
              <a:t>Artigo 1378 – 2 (Dois Elementos)</a:t>
            </a:r>
          </a:p>
          <a:p>
            <a:r>
              <a:rPr lang="pt-BR" dirty="0"/>
              <a:t>A) A servidão é imposta sobre um prédio em favor de outro, pertencente a diverso dono;</a:t>
            </a:r>
          </a:p>
          <a:p>
            <a:r>
              <a:rPr lang="pt-BR" dirty="0"/>
              <a:t>B) O Dono do prédio sujeito à servidão (prédio serviente) se obriga a tolerar seu uso, para certo fim, pelo dono de prédio favorecido (prédio dominante)</a:t>
            </a:r>
          </a:p>
        </p:txBody>
      </p:sp>
    </p:spTree>
    <p:extLst>
      <p:ext uri="{BB962C8B-B14F-4D97-AF65-F5344CB8AC3E}">
        <p14:creationId xmlns:p14="http://schemas.microsoft.com/office/powerpoint/2010/main" val="24886882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7C1F28-56EC-4E49-B11F-E0559F55E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Diferença da Servidão no D. Público e D. Privado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854EB7-BBDA-4276-AF44-43DD9EBA7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err="1"/>
              <a:t>Notex</a:t>
            </a:r>
            <a:r>
              <a:rPr lang="pt-BR" dirty="0"/>
              <a:t>: O núcleo é o mesmo! HÁ DUAS DIFERENÇAS.</a:t>
            </a:r>
          </a:p>
          <a:p>
            <a:endParaRPr lang="pt-BR" dirty="0"/>
          </a:p>
          <a:p>
            <a:r>
              <a:rPr lang="pt-BR" dirty="0"/>
              <a:t>1) A servidão </a:t>
            </a:r>
            <a:r>
              <a:rPr lang="pt-BR" dirty="0" err="1"/>
              <a:t>Adm</a:t>
            </a:r>
            <a:r>
              <a:rPr lang="pt-BR" dirty="0"/>
              <a:t> atende ao </a:t>
            </a:r>
            <a:r>
              <a:rPr lang="pt-BR" dirty="0">
                <a:solidFill>
                  <a:srgbClr val="FF0000"/>
                </a:solidFill>
              </a:rPr>
              <a:t>IP</a:t>
            </a:r>
            <a:r>
              <a:rPr lang="pt-BR" dirty="0"/>
              <a:t>, enquanto a servidão privada visa ao interesse privado;</a:t>
            </a:r>
          </a:p>
          <a:p>
            <a:r>
              <a:rPr lang="pt-BR" dirty="0"/>
              <a:t>2) A servidão </a:t>
            </a:r>
            <a:r>
              <a:rPr lang="pt-BR" dirty="0" err="1"/>
              <a:t>Adm</a:t>
            </a:r>
            <a:r>
              <a:rPr lang="pt-BR" dirty="0"/>
              <a:t> sofre influxo de regras de D. Público! – Mas o nascedouro do Instituto se deu no Direito Privado “ Têm por objeto coisa </a:t>
            </a:r>
            <a:r>
              <a:rPr lang="pt-BR" dirty="0">
                <a:solidFill>
                  <a:srgbClr val="FF0000"/>
                </a:solidFill>
              </a:rPr>
              <a:t>imóvel </a:t>
            </a:r>
            <a:r>
              <a:rPr lang="pt-BR" dirty="0"/>
              <a:t>corpórea, prédios, na terminologia correta”</a:t>
            </a:r>
          </a:p>
        </p:txBody>
      </p:sp>
    </p:spTree>
    <p:extLst>
      <p:ext uri="{BB962C8B-B14F-4D97-AF65-F5344CB8AC3E}">
        <p14:creationId xmlns:p14="http://schemas.microsoft.com/office/powerpoint/2010/main" val="11352053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D5E65E-8D02-4A09-9243-AB896F3BF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2 (Duas)Formas de Instituição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63CED2D-578B-4657-9B52-BCE61BDA2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pt-BR" dirty="0"/>
          </a:p>
          <a:p>
            <a:pPr algn="just"/>
            <a:r>
              <a:rPr lang="pt-BR" dirty="0"/>
              <a:t>1) ACORDO – Proprietário e Poder Público – Depois de Declarar a Necessidade Pública e Interesse Social. ( Decreto do Chefe do executivo)</a:t>
            </a:r>
          </a:p>
          <a:p>
            <a:pPr algn="just"/>
            <a:r>
              <a:rPr lang="pt-BR" dirty="0"/>
              <a:t>2) SENTENÇA JUDICIAL – SEM ACORDO! Procedimento igual ao do Decreto de desapropriação – Art. 40 do Decreto-Lei nº 3.365/1941.</a:t>
            </a:r>
          </a:p>
          <a:p>
            <a:pPr algn="just"/>
            <a:r>
              <a:rPr lang="pt-BR" dirty="0"/>
              <a:t>3) </a:t>
            </a:r>
            <a:r>
              <a:rPr lang="pt-BR" dirty="0">
                <a:solidFill>
                  <a:srgbClr val="FF0000"/>
                </a:solidFill>
              </a:rPr>
              <a:t>NÃO POR LEI</a:t>
            </a:r>
          </a:p>
        </p:txBody>
      </p:sp>
    </p:spTree>
    <p:extLst>
      <p:ext uri="{BB962C8B-B14F-4D97-AF65-F5344CB8AC3E}">
        <p14:creationId xmlns:p14="http://schemas.microsoft.com/office/powerpoint/2010/main" val="2579273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Ponto de Partida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O Estado moderno não limita sua ação à mantença da </a:t>
            </a:r>
            <a:r>
              <a:rPr lang="pt-BR" dirty="0">
                <a:solidFill>
                  <a:srgbClr val="FF0000"/>
                </a:solidFill>
              </a:rPr>
              <a:t>segurança</a:t>
            </a:r>
            <a:r>
              <a:rPr lang="pt-BR" dirty="0"/>
              <a:t> e da </a:t>
            </a:r>
            <a:r>
              <a:rPr lang="pt-BR" dirty="0">
                <a:solidFill>
                  <a:srgbClr val="FF0000"/>
                </a:solidFill>
              </a:rPr>
              <a:t>paz interna</a:t>
            </a:r>
            <a:r>
              <a:rPr lang="pt-BR" dirty="0"/>
              <a:t>, como que suprindo as ações individuais. Muito mais que isso, o Estado deve perceber e concretizar as </a:t>
            </a:r>
            <a:r>
              <a:rPr lang="pt-BR" dirty="0">
                <a:solidFill>
                  <a:srgbClr val="FF0000"/>
                </a:solidFill>
              </a:rPr>
              <a:t>aspirações coletivas</a:t>
            </a:r>
            <a:r>
              <a:rPr lang="pt-BR" dirty="0"/>
              <a:t>, exercendo papel de funda </a:t>
            </a:r>
            <a:r>
              <a:rPr lang="pt-BR" dirty="0">
                <a:solidFill>
                  <a:srgbClr val="FF0000"/>
                </a:solidFill>
              </a:rPr>
              <a:t>conotação social</a:t>
            </a:r>
            <a:r>
              <a:rPr lang="pt-BR" dirty="0"/>
              <a:t>.</a:t>
            </a:r>
          </a:p>
          <a:p>
            <a:pPr algn="just"/>
            <a:r>
              <a:rPr lang="pt-BR" dirty="0"/>
              <a:t>Rafael Bielsa, </a:t>
            </a:r>
            <a:r>
              <a:rPr lang="pt-BR" dirty="0" err="1"/>
              <a:t>Derecho</a:t>
            </a:r>
            <a:r>
              <a:rPr lang="pt-BR" dirty="0"/>
              <a:t> Administrativo. </a:t>
            </a:r>
          </a:p>
        </p:txBody>
      </p:sp>
    </p:spTree>
    <p:extLst>
      <p:ext uri="{BB962C8B-B14F-4D97-AF65-F5344CB8AC3E}">
        <p14:creationId xmlns:p14="http://schemas.microsoft.com/office/powerpoint/2010/main" val="1179763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685DFE-369F-4B0E-B500-DDD9E0BB4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CARACTERÍSTICAS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840D130-DFFE-4903-A6C0-60F05F3DF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1) Natureza Jurídica é a de Direito Real;</a:t>
            </a:r>
          </a:p>
          <a:p>
            <a:r>
              <a:rPr lang="pt-BR" dirty="0"/>
              <a:t>2) Incide Sobre Bem imóvel;</a:t>
            </a:r>
          </a:p>
          <a:p>
            <a:r>
              <a:rPr lang="pt-BR" dirty="0"/>
              <a:t>3) Tem caráter de </a:t>
            </a:r>
            <a:r>
              <a:rPr lang="pt-BR" dirty="0" err="1"/>
              <a:t>definidade</a:t>
            </a:r>
            <a:r>
              <a:rPr lang="pt-BR" dirty="0"/>
              <a:t>;</a:t>
            </a:r>
          </a:p>
          <a:p>
            <a:r>
              <a:rPr lang="pt-BR" dirty="0"/>
              <a:t>4) A indenização é prévia e condicionada (Neste caso só se houver prejuízo)</a:t>
            </a:r>
          </a:p>
          <a:p>
            <a:r>
              <a:rPr lang="pt-BR" dirty="0"/>
              <a:t>5) Inexistência de AUTOEXECUTORIEDADE: Só se constitui através de acordo ou decisão judicial.</a:t>
            </a:r>
          </a:p>
          <a:p>
            <a:r>
              <a:rPr lang="pt-BR" dirty="0"/>
              <a:t>6) Deve ser inscrita no Cartório de Registro de Imóveis – Matrícula do Bem</a:t>
            </a:r>
          </a:p>
        </p:txBody>
      </p:sp>
    </p:spTree>
    <p:extLst>
      <p:ext uri="{BB962C8B-B14F-4D97-AF65-F5344CB8AC3E}">
        <p14:creationId xmlns:p14="http://schemas.microsoft.com/office/powerpoint/2010/main" val="18622936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F612B-8EC6-424B-8504-E96A55F83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REQUISIÇÃO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231B4F-3DBF-43B0-883D-D8F7AB393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É  a modalidade de intervenção estatal através da qual o Estado utiliza </a:t>
            </a:r>
            <a:r>
              <a:rPr lang="pt-BR" dirty="0">
                <a:solidFill>
                  <a:srgbClr val="FF0000"/>
                </a:solidFill>
              </a:rPr>
              <a:t>bens móveis e imóveis </a:t>
            </a:r>
            <a:r>
              <a:rPr lang="pt-BR" dirty="0"/>
              <a:t>e serviços particulares em situação de </a:t>
            </a:r>
            <a:r>
              <a:rPr lang="pt-BR" u="sng" dirty="0">
                <a:solidFill>
                  <a:srgbClr val="FF0000"/>
                </a:solidFill>
              </a:rPr>
              <a:t>PERIGO PÚBLICO IMINENTE.</a:t>
            </a:r>
          </a:p>
          <a:p>
            <a:endParaRPr lang="pt-BR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dirty="0"/>
              <a:t>Não há liberdade para o administrador público.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288296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163AD7-A6F4-423A-B0CC-9DEA24F0C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Fundamento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AC5282-F6A6-4FE0-827C-48498658FD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/>
              <a:t>Artigo 5º - XXIII - a propriedade atenderá a sua função social</a:t>
            </a:r>
          </a:p>
          <a:p>
            <a:pPr algn="just"/>
            <a:r>
              <a:rPr lang="pt-BR" dirty="0"/>
              <a:t>Art. 170. A ordem econômica, fundada na valorização do trabalho humano e na livre iniciativa, tem por fim assegurar a todos existência digna, conforme os ditames da justiça social, observados os seguintes princípios:</a:t>
            </a:r>
          </a:p>
          <a:p>
            <a:pPr algn="just"/>
            <a:r>
              <a:rPr lang="pt-BR" dirty="0"/>
              <a:t>III - função social da propriedade;</a:t>
            </a:r>
          </a:p>
        </p:txBody>
      </p:sp>
    </p:spTree>
    <p:extLst>
      <p:ext uri="{BB962C8B-B14F-4D97-AF65-F5344CB8AC3E}">
        <p14:creationId xmlns:p14="http://schemas.microsoft.com/office/powerpoint/2010/main" val="29785498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30C75E-A936-466A-8E0A-1CC08B17E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A8C4EC-BA83-4F98-9F24-1D0598E7D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Artigo 5º - XXV</a:t>
            </a:r>
          </a:p>
          <a:p>
            <a:endParaRPr lang="pt-BR" dirty="0"/>
          </a:p>
          <a:p>
            <a:pPr algn="just"/>
            <a:r>
              <a:rPr lang="pt-BR" dirty="0"/>
              <a:t>“No caso de iminente perigo público, a autoridade competente poderá usar de propriedade particular, assegurada ao proprietário indenização ulterior, se houver dano”</a:t>
            </a:r>
          </a:p>
          <a:p>
            <a:pPr algn="just"/>
            <a:r>
              <a:rPr lang="pt-BR" dirty="0"/>
              <a:t>Competência Privativa da União artigo 22, III CF/88</a:t>
            </a:r>
          </a:p>
        </p:txBody>
      </p:sp>
    </p:spTree>
    <p:extLst>
      <p:ext uri="{BB962C8B-B14F-4D97-AF65-F5344CB8AC3E}">
        <p14:creationId xmlns:p14="http://schemas.microsoft.com/office/powerpoint/2010/main" val="6897067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3CEED8-0618-49F3-BDBA-C7CE54EB0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COVID-19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2AB8FF9-CF15-4290-BF3F-3ADB4FB82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/>
              <a:t>Lei 13.979/2020</a:t>
            </a:r>
          </a:p>
          <a:p>
            <a:r>
              <a:rPr lang="pt-BR" dirty="0"/>
              <a:t>Artigo 3º, VII –</a:t>
            </a:r>
          </a:p>
          <a:p>
            <a:pPr algn="just"/>
            <a:r>
              <a:rPr lang="pt-BR" dirty="0"/>
              <a:t>Art. 3º Para enfrentamento da emergência de saúde pública de importância internacional de que trata esta Lei, as autoridades poderão adotar, no âmbito de suas competências, entre outras, as seguintes medidas: (Redação dada pela Lei nº 14.035, de 2020)</a:t>
            </a:r>
          </a:p>
          <a:p>
            <a:pPr algn="just"/>
            <a:r>
              <a:rPr lang="pt-BR" dirty="0"/>
              <a:t>VII - </a:t>
            </a:r>
            <a:r>
              <a:rPr lang="pt-BR" b="1" dirty="0"/>
              <a:t>requisição</a:t>
            </a:r>
            <a:r>
              <a:rPr lang="pt-BR" dirty="0"/>
              <a:t> de bens e serviços de pessoas naturais e jurídicas, hipótese em que será garantido o pagamento posterior de indenização justa; e</a:t>
            </a:r>
          </a:p>
        </p:txBody>
      </p:sp>
    </p:spTree>
    <p:extLst>
      <p:ext uri="{BB962C8B-B14F-4D97-AF65-F5344CB8AC3E}">
        <p14:creationId xmlns:p14="http://schemas.microsoft.com/office/powerpoint/2010/main" val="31332975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366844-FBC9-4F15-AA5B-A945CFAD7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Características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ADE00D-3D91-4033-A9D1-DBBF1E541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1) É Direito Pessoal da Administração (a servidão é direito real)</a:t>
            </a:r>
          </a:p>
          <a:p>
            <a:r>
              <a:rPr lang="pt-BR" dirty="0"/>
              <a:t>2) Pressuposto: Perigo Público Iminente</a:t>
            </a:r>
          </a:p>
          <a:p>
            <a:r>
              <a:rPr lang="pt-BR" dirty="0"/>
              <a:t>3) Incide: Bens Moveis, Imóveis e SERVIÇOS</a:t>
            </a:r>
          </a:p>
          <a:p>
            <a:r>
              <a:rPr lang="pt-BR" dirty="0"/>
              <a:t>4) Caracteriza-se pela Transitoriedade</a:t>
            </a:r>
          </a:p>
          <a:p>
            <a:r>
              <a:rPr lang="pt-BR" dirty="0"/>
              <a:t>5) A Indenização se houver é ulterior</a:t>
            </a:r>
          </a:p>
        </p:txBody>
      </p:sp>
    </p:spTree>
    <p:extLst>
      <p:ext uri="{BB962C8B-B14F-4D97-AF65-F5344CB8AC3E}">
        <p14:creationId xmlns:p14="http://schemas.microsoft.com/office/powerpoint/2010/main" val="7207060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A6FF68-C1D7-4E03-9525-293BC9D4E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Ocupação Temporária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D99E30-161F-4A1D-9B8C-3CD81620D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É a forma de intervenção pela qual o Poder Público usa transitoriamente imóveis privados, como meio de apoio à execução de obras e serviços públicos.</a:t>
            </a:r>
          </a:p>
          <a:p>
            <a:r>
              <a:rPr lang="pt-BR" dirty="0" err="1"/>
              <a:t>Ex</a:t>
            </a:r>
            <a:r>
              <a:rPr lang="pt-BR" dirty="0"/>
              <a:t>: Terrenos particulares contíguos a estradas (em construção ou em reforma). Alocação transitória de máquinas de asfalto</a:t>
            </a:r>
          </a:p>
        </p:txBody>
      </p:sp>
    </p:spTree>
    <p:extLst>
      <p:ext uri="{BB962C8B-B14F-4D97-AF65-F5344CB8AC3E}">
        <p14:creationId xmlns:p14="http://schemas.microsoft.com/office/powerpoint/2010/main" val="36552174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03E064-8AB5-47FD-B0FD-C7ECAC38A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Decreto-Lei 3.365/41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608B3E-AE7B-4C7E-9A81-61C23505A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pPr algn="just"/>
            <a:r>
              <a:rPr lang="pt-BR" dirty="0"/>
              <a:t>Art. 36. É permitida a ocupação temporária, que será indenizada, afinal, por ação própria, de terrenos não edificados, vizinhos às obras e necessários à sua realização. O expropriante prestará caução, quando exigida.</a:t>
            </a:r>
          </a:p>
        </p:txBody>
      </p:sp>
    </p:spTree>
    <p:extLst>
      <p:ext uri="{BB962C8B-B14F-4D97-AF65-F5344CB8AC3E}">
        <p14:creationId xmlns:p14="http://schemas.microsoft.com/office/powerpoint/2010/main" val="22288221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0A2C25-ECBF-4494-8566-A4517C39A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Limitações Administrativas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BAA9CA6-6915-45CE-AEE4-63CD3FFDF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/>
              <a:t>São Determinações de caráter geral, através das quais o Poder Público Impõe a proprietários indeterminados obrigações positivas, negativas ou permissivas, para o fim de condicionar as propriedades ao atendimento da função social.</a:t>
            </a:r>
          </a:p>
          <a:p>
            <a:pPr marL="0" indent="0" algn="just">
              <a:buNone/>
            </a:pPr>
            <a:r>
              <a:rPr lang="pt-BR" dirty="0"/>
              <a:t>EX: Limpeza de Terreno, parcelamento do solo, edificação compulsória. Artigo 182§2º CF/88 </a:t>
            </a:r>
          </a:p>
        </p:txBody>
      </p:sp>
    </p:spTree>
    <p:extLst>
      <p:ext uri="{BB962C8B-B14F-4D97-AF65-F5344CB8AC3E}">
        <p14:creationId xmlns:p14="http://schemas.microsoft.com/office/powerpoint/2010/main" val="42597478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Artigo 182§2º CF/88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pt-BR" b="1" dirty="0">
                <a:latin typeface="Roboto"/>
              </a:rPr>
              <a:t>Art. 182.</a:t>
            </a:r>
            <a:r>
              <a:rPr lang="pt-BR" dirty="0">
                <a:latin typeface="Roboto"/>
              </a:rPr>
              <a:t> A política de desenvolvimento urbano, executada pelo Poder Público municipal, conforme diretrizes gerais fixadas em lei, tem por objetivo ordenar o pleno desenvolvimento das funções sociais da cidade e garantir o bem- estar de seus habitantes. (Regulamento) (Vide Lei nº 13.311, de 11 de julho de 2016)</a:t>
            </a:r>
          </a:p>
          <a:p>
            <a:pPr algn="just"/>
            <a:r>
              <a:rPr lang="pt-BR" b="1" dirty="0">
                <a:latin typeface="Roboto"/>
              </a:rPr>
              <a:t>§ 2º</a:t>
            </a:r>
            <a:r>
              <a:rPr lang="pt-BR" dirty="0">
                <a:latin typeface="Roboto"/>
              </a:rPr>
              <a:t> A propriedade urbana cumpre sua função social quando atende às exigências fundamentais de ordenação da cidade expressas no plano diretor.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66223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Estado do Século XIX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Laissez</a:t>
            </a:r>
            <a:r>
              <a:rPr lang="pt-B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t-BR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faire</a:t>
            </a:r>
            <a:r>
              <a:rPr lang="pt-B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t-BR" dirty="0"/>
              <a:t>– assegura ampla liberdade aos indivíduos e considera intangíveis os seus direitos, mas ao mesmo tempo, permitia os abismos sociais se tomassem mais profundos.</a:t>
            </a:r>
          </a:p>
          <a:p>
            <a:pPr algn="just"/>
            <a:r>
              <a:rPr lang="pt-BR" dirty="0"/>
              <a:t>- Não conseguiu sobreviver aos novos fatores de ordem politica, econômica e social que o mundo contemporâneo passou a enfrentar.</a:t>
            </a:r>
          </a:p>
        </p:txBody>
      </p:sp>
    </p:spTree>
    <p:extLst>
      <p:ext uri="{BB962C8B-B14F-4D97-AF65-F5344CB8AC3E}">
        <p14:creationId xmlns:p14="http://schemas.microsoft.com/office/powerpoint/2010/main" val="38004873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/>
              <a:t>Negativas</a:t>
            </a:r>
            <a:r>
              <a:rPr lang="pt-BR" dirty="0"/>
              <a:t>: Proibição de Construir determinado números de pavimentos – Gabarito de Prédios.</a:t>
            </a:r>
          </a:p>
          <a:p>
            <a:pPr algn="just"/>
            <a:r>
              <a:rPr lang="pt-BR" dirty="0"/>
              <a:t>Permissivas: Vistoria em elevadores ou vigilância sanitária.</a:t>
            </a:r>
          </a:p>
          <a:p>
            <a:pPr algn="just"/>
            <a:r>
              <a:rPr lang="pt-BR" dirty="0"/>
              <a:t>Politica Urbana – Estatuto da Cidade.</a:t>
            </a:r>
          </a:p>
          <a:p>
            <a:pPr algn="just"/>
            <a:r>
              <a:rPr lang="pt-BR" dirty="0"/>
              <a:t>Poder </a:t>
            </a:r>
            <a:r>
              <a:rPr lang="pt-BR" b="1" i="1" dirty="0" err="1"/>
              <a:t>ius</a:t>
            </a:r>
            <a:r>
              <a:rPr lang="pt-BR" b="1" i="1" dirty="0"/>
              <a:t> </a:t>
            </a:r>
            <a:r>
              <a:rPr lang="pt-BR" b="1" i="1" dirty="0" err="1"/>
              <a:t>imperi</a:t>
            </a:r>
            <a:r>
              <a:rPr lang="pt-BR" b="1" i="1" dirty="0"/>
              <a:t> </a:t>
            </a:r>
            <a:r>
              <a:rPr lang="pt-BR" dirty="0"/>
              <a:t>do Estado</a:t>
            </a:r>
          </a:p>
        </p:txBody>
      </p:sp>
    </p:spTree>
    <p:extLst>
      <p:ext uri="{BB962C8B-B14F-4D97-AF65-F5344CB8AC3E}">
        <p14:creationId xmlns:p14="http://schemas.microsoft.com/office/powerpoint/2010/main" val="35131647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Direito de Preempção Municipal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Assegura o direito de preferência ao Município na aquisição de imóvel urbano objeto de alienação onerosa entre particulares, quando houver a necessidade de implementação de medidas urbanísticas, como a regularização fundiária, programas habitacionais, expansão urbana, proteção ambiental.  Lei 10257/2001 artigo 25– Estatuto da Cidades</a:t>
            </a:r>
          </a:p>
        </p:txBody>
      </p:sp>
    </p:spTree>
    <p:extLst>
      <p:ext uri="{BB962C8B-B14F-4D97-AF65-F5344CB8AC3E}">
        <p14:creationId xmlns:p14="http://schemas.microsoft.com/office/powerpoint/2010/main" val="6725976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Natureza Jurídica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São Atos legislativos e administrativos de caráter geral que dão contorno do próprio direito da propriedade. </a:t>
            </a:r>
          </a:p>
          <a:p>
            <a:endParaRPr lang="pt-BR" dirty="0"/>
          </a:p>
          <a:p>
            <a:r>
              <a:rPr lang="pt-BR" dirty="0"/>
              <a:t>NÃO RENDEM INDENIZAÇÃO – SALVO SE HOUVER PREJUÍZO PARA O PROPRIETÁRIO.</a:t>
            </a:r>
          </a:p>
        </p:txBody>
      </p:sp>
    </p:spTree>
    <p:extLst>
      <p:ext uri="{BB962C8B-B14F-4D97-AF65-F5344CB8AC3E}">
        <p14:creationId xmlns:p14="http://schemas.microsoft.com/office/powerpoint/2010/main" val="15456754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TOMBAMENTO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/>
              <a:t>É  forma de intervenção na progride pela qual o Pode Público procura proteger o </a:t>
            </a:r>
            <a:r>
              <a:rPr lang="pt-BR" dirty="0">
                <a:solidFill>
                  <a:srgbClr val="FF0000"/>
                </a:solidFill>
              </a:rPr>
              <a:t>patrimônio cultural brasileiro</a:t>
            </a:r>
            <a:r>
              <a:rPr lang="pt-BR" dirty="0"/>
              <a:t>.</a:t>
            </a:r>
          </a:p>
          <a:p>
            <a:r>
              <a:rPr lang="pt-BR" dirty="0"/>
              <a:t>Preservação sob regime especial, dos bens de valor:</a:t>
            </a:r>
          </a:p>
          <a:p>
            <a:r>
              <a:rPr lang="pt-BR" dirty="0"/>
              <a:t>-Cultural;</a:t>
            </a:r>
          </a:p>
          <a:p>
            <a:r>
              <a:rPr lang="pt-BR" dirty="0"/>
              <a:t>- Histórico;</a:t>
            </a:r>
          </a:p>
          <a:p>
            <a:r>
              <a:rPr lang="pt-BR" dirty="0"/>
              <a:t>- Arqueológico;</a:t>
            </a:r>
          </a:p>
          <a:p>
            <a:r>
              <a:rPr lang="pt-BR" dirty="0"/>
              <a:t>- Artístico;</a:t>
            </a:r>
          </a:p>
          <a:p>
            <a:r>
              <a:rPr lang="pt-BR" dirty="0"/>
              <a:t>- Turístico;</a:t>
            </a:r>
          </a:p>
          <a:p>
            <a:r>
              <a:rPr lang="pt-BR" dirty="0"/>
              <a:t>- Paisagístico.</a:t>
            </a:r>
          </a:p>
        </p:txBody>
      </p:sp>
    </p:spTree>
    <p:extLst>
      <p:ext uri="{BB962C8B-B14F-4D97-AF65-F5344CB8AC3E}">
        <p14:creationId xmlns:p14="http://schemas.microsoft.com/office/powerpoint/2010/main" val="39025918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- Memória Nacional</a:t>
            </a:r>
          </a:p>
          <a:p>
            <a:r>
              <a:rPr lang="pt-BR" dirty="0"/>
              <a:t>Artigo 226, § 1º</a:t>
            </a:r>
          </a:p>
          <a:p>
            <a:pPr algn="just"/>
            <a:r>
              <a:rPr lang="pt-BR" dirty="0">
                <a:solidFill>
                  <a:srgbClr val="202124"/>
                </a:solidFill>
                <a:latin typeface="arial"/>
              </a:rPr>
              <a:t>§ 1º O Poder Público, com a colaboração da comunidade, promoverá e protegerá o patrimônio cultural brasileiro, por meio de inventários, registros, vigilância, tombamento e desapropriação, e de outras formas de acautelamento e preservação.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16366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Bens Móveis e Imóveis</a:t>
            </a:r>
          </a:p>
          <a:p>
            <a:r>
              <a:rPr lang="pt-BR" dirty="0"/>
              <a:t>Pode ser Voluntário e compulsório.</a:t>
            </a:r>
          </a:p>
          <a:p>
            <a:r>
              <a:rPr lang="pt-BR" dirty="0"/>
              <a:t>Instituição Interventiva.</a:t>
            </a:r>
          </a:p>
          <a:p>
            <a:r>
              <a:rPr lang="pt-BR" dirty="0"/>
              <a:t>Averbação </a:t>
            </a:r>
            <a:r>
              <a:rPr lang="pt-BR"/>
              <a:t>na Matricula do CRI</a:t>
            </a:r>
          </a:p>
        </p:txBody>
      </p:sp>
    </p:spTree>
    <p:extLst>
      <p:ext uri="{BB962C8B-B14F-4D97-AF65-F5344CB8AC3E}">
        <p14:creationId xmlns:p14="http://schemas.microsoft.com/office/powerpoint/2010/main" val="3293386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Welfere</a:t>
            </a:r>
            <a:r>
              <a:rPr lang="pt-BR" dirty="0"/>
              <a:t> </a:t>
            </a:r>
            <a:r>
              <a:rPr lang="pt-BR" dirty="0" err="1"/>
              <a:t>State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Estado do bem estar social.</a:t>
            </a:r>
          </a:p>
          <a:p>
            <a:pPr algn="just"/>
            <a:r>
              <a:rPr lang="pt-BR" dirty="0">
                <a:latin typeface="Open Sans"/>
              </a:rPr>
              <a:t>É um modelo de Estado assistencialista e intervencionista, fundado nos direitos sociais universais dos cidadãos. Nele, o governo é responsável pela garantia do bem-estar social e qualidade de vida da população, além da promoção da igualdade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5017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Dilema Moderno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484784"/>
            <a:ext cx="4680519" cy="3960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8195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988840"/>
            <a:ext cx="4896543" cy="2741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9635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Para que possa atender aos reclamos globais da sociedade e captar as exigências do interesse público, é preciso que o Estado atinja alguns interesses individuais. </a:t>
            </a:r>
          </a:p>
          <a:p>
            <a:pPr algn="just"/>
            <a:r>
              <a:rPr lang="pt-BR" dirty="0"/>
              <a:t>Supremacia do Interesse Publico sobre o Particular </a:t>
            </a:r>
            <a:r>
              <a:rPr lang="pt-BR" dirty="0">
                <a:solidFill>
                  <a:srgbClr val="FF0000"/>
                </a:solidFill>
              </a:rPr>
              <a:t>(FUNDAMENTO POLÍTICO DA INTERVENÇÃO DO ESTADO NA PROPRIEDADE)</a:t>
            </a:r>
          </a:p>
        </p:txBody>
      </p:sp>
    </p:spTree>
    <p:extLst>
      <p:ext uri="{BB962C8B-B14F-4D97-AF65-F5344CB8AC3E}">
        <p14:creationId xmlns:p14="http://schemas.microsoft.com/office/powerpoint/2010/main" val="3056589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Propriedade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É instituto de caráter politico;</a:t>
            </a:r>
          </a:p>
          <a:p>
            <a:r>
              <a:rPr lang="pt-BR" dirty="0"/>
              <a:t>Verdadeiro Direito Natural;</a:t>
            </a:r>
          </a:p>
          <a:p>
            <a:r>
              <a:rPr lang="pt-BR" dirty="0"/>
              <a:t>Mas o interesse privado não pode se sobre por ao Público.</a:t>
            </a:r>
          </a:p>
          <a:p>
            <a:r>
              <a:rPr lang="pt-BR" dirty="0"/>
              <a:t>Artigo 5, XXII – CF/88</a:t>
            </a:r>
          </a:p>
          <a:p>
            <a:r>
              <a:rPr lang="pt-BR" dirty="0"/>
              <a:t>“ é garantido o direito de propriedade”</a:t>
            </a:r>
          </a:p>
        </p:txBody>
      </p:sp>
    </p:spTree>
    <p:extLst>
      <p:ext uri="{BB962C8B-B14F-4D97-AF65-F5344CB8AC3E}">
        <p14:creationId xmlns:p14="http://schemas.microsoft.com/office/powerpoint/2010/main" val="3409666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>
                <a:solidFill>
                  <a:prstClr val="black"/>
                </a:solidFill>
                <a:ea typeface="+mn-ea"/>
                <a:cs typeface="+mn-cs"/>
              </a:rPr>
              <a:t>É Garantido o Direito de Propriedade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O Mandamento indica que o legislador não pode erradicar esse direito do ordenamento jurídico positivo.</a:t>
            </a:r>
          </a:p>
          <a:p>
            <a:pPr algn="just"/>
            <a:r>
              <a:rPr lang="pt-BR" dirty="0"/>
              <a:t>+</a:t>
            </a:r>
          </a:p>
          <a:p>
            <a:pPr algn="just"/>
            <a:r>
              <a:rPr lang="pt-BR" dirty="0"/>
              <a:t>Pode definir seus contornos e fixar limitações.</a:t>
            </a:r>
          </a:p>
          <a:p>
            <a:pPr algn="just"/>
            <a:r>
              <a:rPr lang="pt-BR" dirty="0"/>
              <a:t>Hoje somente se justifica com </a:t>
            </a:r>
            <a:r>
              <a:rPr lang="pt-BR" dirty="0">
                <a:solidFill>
                  <a:srgbClr val="FF0000"/>
                </a:solidFill>
              </a:rPr>
              <a:t>“FUNÇÃO SOCIAL”</a:t>
            </a:r>
          </a:p>
        </p:txBody>
      </p:sp>
    </p:spTree>
    <p:extLst>
      <p:ext uri="{BB962C8B-B14F-4D97-AF65-F5344CB8AC3E}">
        <p14:creationId xmlns:p14="http://schemas.microsoft.com/office/powerpoint/2010/main" val="8380488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1966</Words>
  <Application>Microsoft Office PowerPoint</Application>
  <PresentationFormat>On-screen Show (4:3)</PresentationFormat>
  <Paragraphs>152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Arial</vt:lpstr>
      <vt:lpstr>Calibri</vt:lpstr>
      <vt:lpstr>Open Sans</vt:lpstr>
      <vt:lpstr>Roboto</vt:lpstr>
      <vt:lpstr>Tema do Office</vt:lpstr>
      <vt:lpstr>Intervenção do Estado na Propriedade</vt:lpstr>
      <vt:lpstr>Ponto de Partida</vt:lpstr>
      <vt:lpstr>O Estado do Século XIX</vt:lpstr>
      <vt:lpstr>Welfere State</vt:lpstr>
      <vt:lpstr>Dilema Moderno</vt:lpstr>
      <vt:lpstr>PowerPoint Presentation</vt:lpstr>
      <vt:lpstr>PowerPoint Presentation</vt:lpstr>
      <vt:lpstr>Propriedade</vt:lpstr>
      <vt:lpstr>É Garantido o Direito de Propriedade</vt:lpstr>
      <vt:lpstr>Código Civil</vt:lpstr>
      <vt:lpstr>Quadro Constitucional</vt:lpstr>
      <vt:lpstr>Competência para Legislar</vt:lpstr>
      <vt:lpstr>Modalidades</vt:lpstr>
      <vt:lpstr>Servidão Administrativa</vt:lpstr>
      <vt:lpstr>Fundamentos  Da Servidão Adm</vt:lpstr>
      <vt:lpstr>Servidão Adm </vt:lpstr>
      <vt:lpstr>Direito Público e Privado</vt:lpstr>
      <vt:lpstr>Diferença da Servidão no D. Público e D. Privado</vt:lpstr>
      <vt:lpstr>2 (Duas)Formas de Instituição </vt:lpstr>
      <vt:lpstr>CARACTERÍSTICAS</vt:lpstr>
      <vt:lpstr>REQUISIÇÃO</vt:lpstr>
      <vt:lpstr>Fundamento</vt:lpstr>
      <vt:lpstr>PowerPoint Presentation</vt:lpstr>
      <vt:lpstr>COVID-19</vt:lpstr>
      <vt:lpstr>Características </vt:lpstr>
      <vt:lpstr>Ocupação Temporária</vt:lpstr>
      <vt:lpstr>Decreto-Lei 3.365/41</vt:lpstr>
      <vt:lpstr>Limitações Administrativas</vt:lpstr>
      <vt:lpstr>Artigo 182§2º CF/88</vt:lpstr>
      <vt:lpstr>PowerPoint Presentation</vt:lpstr>
      <vt:lpstr>Direito de Preempção Municipal</vt:lpstr>
      <vt:lpstr>Natureza Jurídica</vt:lpstr>
      <vt:lpstr>TOMBAMENTO</vt:lpstr>
      <vt:lpstr>PowerPoint Presentation</vt:lpstr>
      <vt:lpstr>Objeto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Intervenção do Estado na Propriedade</dc:title>
  <dc:creator>Rogerio</dc:creator>
  <cp:lastModifiedBy>Leticia Franco</cp:lastModifiedBy>
  <cp:revision>26</cp:revision>
  <dcterms:created xsi:type="dcterms:W3CDTF">2021-08-19T21:31:35Z</dcterms:created>
  <dcterms:modified xsi:type="dcterms:W3CDTF">2021-09-01T17:07:13Z</dcterms:modified>
</cp:coreProperties>
</file>