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18BC-01E3-4599-8165-C23679595319}" type="datetimeFigureOut">
              <a:rPr lang="pt-BR" smtClean="0"/>
              <a:t>30/09/2017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DD4C6-C769-4701-A67A-FE6C04FA6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8522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18BC-01E3-4599-8165-C23679595319}" type="datetimeFigureOut">
              <a:rPr lang="pt-BR" smtClean="0"/>
              <a:t>30/09/2017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DD4C6-C769-4701-A67A-FE6C04FA6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6407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18BC-01E3-4599-8165-C23679595319}" type="datetimeFigureOut">
              <a:rPr lang="pt-BR" smtClean="0"/>
              <a:t>30/09/2017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DD4C6-C769-4701-A67A-FE6C04FA6B30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5394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18BC-01E3-4599-8165-C23679595319}" type="datetimeFigureOut">
              <a:rPr lang="pt-BR" smtClean="0"/>
              <a:t>30/09/2017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DD4C6-C769-4701-A67A-FE6C04FA6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5847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18BC-01E3-4599-8165-C23679595319}" type="datetimeFigureOut">
              <a:rPr lang="pt-BR" smtClean="0"/>
              <a:t>30/09/2017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DD4C6-C769-4701-A67A-FE6C04FA6B30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7458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18BC-01E3-4599-8165-C23679595319}" type="datetimeFigureOut">
              <a:rPr lang="pt-BR" smtClean="0"/>
              <a:t>30/09/2017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DD4C6-C769-4701-A67A-FE6C04FA6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136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18BC-01E3-4599-8165-C23679595319}" type="datetimeFigureOut">
              <a:rPr lang="pt-BR" smtClean="0"/>
              <a:t>30/09/2017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DD4C6-C769-4701-A67A-FE6C04FA6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8241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18BC-01E3-4599-8165-C23679595319}" type="datetimeFigureOut">
              <a:rPr lang="pt-BR" smtClean="0"/>
              <a:t>30/09/2017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DD4C6-C769-4701-A67A-FE6C04FA6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1015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18BC-01E3-4599-8165-C23679595319}" type="datetimeFigureOut">
              <a:rPr lang="pt-BR" smtClean="0"/>
              <a:t>30/09/2017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DD4C6-C769-4701-A67A-FE6C04FA6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8261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18BC-01E3-4599-8165-C23679595319}" type="datetimeFigureOut">
              <a:rPr lang="pt-BR" smtClean="0"/>
              <a:t>30/09/2017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DD4C6-C769-4701-A67A-FE6C04FA6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0569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18BC-01E3-4599-8165-C23679595319}" type="datetimeFigureOut">
              <a:rPr lang="pt-BR" smtClean="0"/>
              <a:t>30/09/2017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DD4C6-C769-4701-A67A-FE6C04FA6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5067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18BC-01E3-4599-8165-C23679595319}" type="datetimeFigureOut">
              <a:rPr lang="pt-BR" smtClean="0"/>
              <a:t>30/09/2017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DD4C6-C769-4701-A67A-FE6C04FA6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0122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18BC-01E3-4599-8165-C23679595319}" type="datetimeFigureOut">
              <a:rPr lang="pt-BR" smtClean="0"/>
              <a:t>30/09/2017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DD4C6-C769-4701-A67A-FE6C04FA6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484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18BC-01E3-4599-8165-C23679595319}" type="datetimeFigureOut">
              <a:rPr lang="pt-BR" smtClean="0"/>
              <a:t>30/09/2017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DD4C6-C769-4701-A67A-FE6C04FA6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7610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18BC-01E3-4599-8165-C23679595319}" type="datetimeFigureOut">
              <a:rPr lang="pt-BR" smtClean="0"/>
              <a:t>30/09/2017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DD4C6-C769-4701-A67A-FE6C04FA6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1996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18BC-01E3-4599-8165-C23679595319}" type="datetimeFigureOut">
              <a:rPr lang="pt-BR" smtClean="0"/>
              <a:t>30/09/2017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DD4C6-C769-4701-A67A-FE6C04FA6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8199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A18BC-01E3-4599-8165-C23679595319}" type="datetimeFigureOut">
              <a:rPr lang="pt-BR" smtClean="0"/>
              <a:t>30/09/2017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97DD4C6-C769-4701-A67A-FE6C04FA6B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750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  <p:sldLayoutId id="2147483802" r:id="rId13"/>
    <p:sldLayoutId id="2147483803" r:id="rId14"/>
    <p:sldLayoutId id="2147483804" r:id="rId15"/>
    <p:sldLayoutId id="21474838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f.jus.br/portal/jurisprudencia/listarJurisprudencia.asp?s1=719.NUME.%20NAO%20S.FLSV.&amp;base=baseSumulas" TargetMode="External"/><Relationship Id="rId2" Type="http://schemas.openxmlformats.org/officeDocument/2006/relationships/hyperlink" Target="http://www.stf.jus.br/portal/jurisprudencia/listarJurisprudencia.asp?s1=718.NUME.%20NAO%20S.FLSV.&amp;base=baseSumula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APLICAÇÃO DA PENA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828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REINCIDÊNCIA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Súmula 241 STJ: “reincidência não pode ser considerada circunstância agravante e simultaneamente circunstância judicial”</a:t>
            </a:r>
          </a:p>
          <a:p>
            <a:r>
              <a:rPr lang="pt-BR" dirty="0" smtClean="0"/>
              <a:t>Uma condenação como reincidência e outra como maus antecedentes? Duplicidade na vida pregressa (mas aceita na jurisprudência)</a:t>
            </a:r>
          </a:p>
          <a:p>
            <a:r>
              <a:rPr lang="pt-BR" dirty="0" smtClean="0"/>
              <a:t>consequências da reincidência: aumento de pena; mudança de regime; proibição de sursis, proibição de restritivas se específica; perda do redutor no tráfico; proibição do furto privilegiado...</a:t>
            </a:r>
          </a:p>
          <a:p>
            <a:r>
              <a:rPr lang="pt-BR" dirty="0" smtClean="0"/>
              <a:t>reincidência é divisor de águas no direito penal: interpretação restritiva</a:t>
            </a:r>
          </a:p>
          <a:p>
            <a:r>
              <a:rPr lang="pt-BR" dirty="0"/>
              <a:t>r</a:t>
            </a:r>
            <a:r>
              <a:rPr lang="pt-BR" dirty="0" smtClean="0"/>
              <a:t>eincidência e insignificância: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255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CIRCUNSTÂNCIAS ATENUANTES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a-) menoridade: menos de 21 anos na data do fato; mais de 70 na sentença</a:t>
            </a:r>
          </a:p>
          <a:p>
            <a:pPr marL="0" indent="0">
              <a:buNone/>
            </a:pPr>
            <a:r>
              <a:rPr lang="pt-BR" dirty="0" smtClean="0"/>
              <a:t>-reflexos na prescrição: pela metade</a:t>
            </a:r>
          </a:p>
          <a:p>
            <a:pPr marL="0" indent="0">
              <a:buNone/>
            </a:pPr>
            <a:r>
              <a:rPr lang="pt-BR" dirty="0" smtClean="0"/>
              <a:t>Preponderância por se tratar de personalidade</a:t>
            </a:r>
          </a:p>
          <a:p>
            <a:pPr marL="0" indent="0">
              <a:buNone/>
            </a:pPr>
            <a:r>
              <a:rPr lang="pt-BR" dirty="0" smtClean="0"/>
              <a:t>b-) confissão espontânea: voluntária (sem coação), mas não precisa ser sincera</a:t>
            </a:r>
          </a:p>
          <a:p>
            <a:pPr marL="0" indent="0">
              <a:buNone/>
            </a:pPr>
            <a:r>
              <a:rPr lang="pt-BR" dirty="0" smtClean="0"/>
              <a:t>Não é exigida delação</a:t>
            </a:r>
          </a:p>
          <a:p>
            <a:pPr marL="0" indent="0">
              <a:buNone/>
            </a:pPr>
            <a:r>
              <a:rPr lang="pt-BR" dirty="0" smtClean="0"/>
              <a:t>-confissão qualificada: confessa autoria, alega causa de excludente</a:t>
            </a:r>
          </a:p>
          <a:p>
            <a:pPr marL="0" indent="0">
              <a:buNone/>
            </a:pPr>
            <a:r>
              <a:rPr lang="pt-BR" dirty="0" smtClean="0"/>
              <a:t>Súmula 545, STJ: “Quando a confissão for utilizada para a formação do convencimento do julgador, o réu fará jus à atenuante...” </a:t>
            </a:r>
          </a:p>
          <a:p>
            <a:pPr marL="0" indent="0">
              <a:buNone/>
            </a:pPr>
            <a:r>
              <a:rPr lang="pt-BR" dirty="0" smtClean="0"/>
              <a:t>STF (HC 99436)</a:t>
            </a:r>
          </a:p>
          <a:p>
            <a:pPr marL="0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44286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CIRCUNSTÂNCIAS ATENUANTES - segue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Confissão de crime diverso? Posse de droga para uso próprio</a:t>
            </a:r>
          </a:p>
          <a:p>
            <a:r>
              <a:rPr lang="pt-BR" dirty="0" smtClean="0"/>
              <a:t>Confissão “extrajudicial” (polícia): não deve valer como elemento de prova, mas se valer para o juiz, deve ser a mesma regra da Súmula 545</a:t>
            </a:r>
          </a:p>
          <a:p>
            <a:r>
              <a:rPr lang="pt-BR" dirty="0" smtClean="0"/>
              <a:t>Confissão com prisão em flagrante: faz diferença?</a:t>
            </a:r>
          </a:p>
          <a:p>
            <a:endParaRPr lang="pt-BR" dirty="0"/>
          </a:p>
          <a:p>
            <a:r>
              <a:rPr lang="pt-BR" dirty="0" smtClean="0"/>
              <a:t>Circunstância atenuante genérica (prevista no art. 66, CP)</a:t>
            </a:r>
          </a:p>
          <a:p>
            <a:r>
              <a:rPr lang="pt-BR" dirty="0" smtClean="0"/>
              <a:t>[mesmo sem previsão seria o caso de aplicação: legalidade contrai poder punitivo, não expande]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8752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CONCURSO DE CIRCUNSTÂNCIAS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circunstâncias </a:t>
            </a:r>
            <a:r>
              <a:rPr lang="pt-BR" dirty="0"/>
              <a:t>não tem paradigma de </a:t>
            </a:r>
            <a:r>
              <a:rPr lang="pt-BR" dirty="0" smtClean="0"/>
              <a:t>aumento/redução </a:t>
            </a:r>
            <a:r>
              <a:rPr lang="pt-BR" dirty="0"/>
              <a:t>(não </a:t>
            </a:r>
            <a:r>
              <a:rPr lang="pt-BR" dirty="0" smtClean="0"/>
              <a:t>precisa </a:t>
            </a:r>
            <a:r>
              <a:rPr lang="pt-BR" dirty="0"/>
              <a:t>usar 1/6)</a:t>
            </a:r>
          </a:p>
          <a:p>
            <a:r>
              <a:rPr lang="pt-BR" dirty="0" smtClean="0"/>
              <a:t>no </a:t>
            </a:r>
            <a:r>
              <a:rPr lang="pt-BR" dirty="0"/>
              <a:t>concurso, “a pena deve se aproximar do limite indicado pelas preponderantes”</a:t>
            </a:r>
          </a:p>
          <a:p>
            <a:r>
              <a:rPr lang="pt-BR" dirty="0" smtClean="0"/>
              <a:t>menoridade </a:t>
            </a:r>
            <a:r>
              <a:rPr lang="pt-BR" dirty="0"/>
              <a:t>x reincidência: menoridade por fazer parte da “personalidade” tem preponderância sobre todas as outras, salvo os “motivos”</a:t>
            </a:r>
          </a:p>
          <a:p>
            <a:r>
              <a:rPr lang="pt-BR" dirty="0" smtClean="0"/>
              <a:t>forte </a:t>
            </a:r>
            <a:r>
              <a:rPr lang="pt-BR" dirty="0"/>
              <a:t>razão para pena ser fixado no mínimo </a:t>
            </a:r>
            <a:r>
              <a:rPr lang="pt-BR" dirty="0" smtClean="0"/>
              <a:t>legal</a:t>
            </a:r>
          </a:p>
          <a:p>
            <a:r>
              <a:rPr lang="pt-BR" dirty="0" smtClean="0"/>
              <a:t>Confissão x reincidência</a:t>
            </a:r>
          </a:p>
          <a:p>
            <a:r>
              <a:rPr lang="pt-BR" dirty="0" smtClean="0"/>
              <a:t>STJ, sim: RE 1341370/MT</a:t>
            </a:r>
          </a:p>
          <a:p>
            <a:r>
              <a:rPr lang="pt-BR" dirty="0" smtClean="0"/>
              <a:t>STF, mais recente: não é matéria constitucional (RE 983765)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1339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CIRCUNSTÂNCIA ATENUANTE ABAIXO DO MÍNIMO LEGAL: a controvérsia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Súmula </a:t>
            </a:r>
            <a:r>
              <a:rPr lang="pt-BR" dirty="0"/>
              <a:t>231, do STJ: “A incidência da circunstância atenuante não pode conduzir à redução da pena abaixo do mínimo legal”</a:t>
            </a:r>
          </a:p>
          <a:p>
            <a:r>
              <a:rPr lang="pt-BR" dirty="0" smtClean="0"/>
              <a:t>STF </a:t>
            </a:r>
            <a:r>
              <a:rPr lang="pt-BR" dirty="0"/>
              <a:t>(RE 597270, 2009): plenário 9x0</a:t>
            </a:r>
          </a:p>
          <a:p>
            <a:r>
              <a:rPr lang="pt-BR" dirty="0" smtClean="0"/>
              <a:t>fundamento</a:t>
            </a:r>
            <a:r>
              <a:rPr lang="pt-BR" dirty="0"/>
              <a:t>: compartilhamento lei/juiz para fixação da pena</a:t>
            </a:r>
          </a:p>
          <a:p>
            <a:r>
              <a:rPr lang="pt-BR" dirty="0" smtClean="0"/>
              <a:t>lei </a:t>
            </a:r>
            <a:r>
              <a:rPr lang="pt-BR" dirty="0"/>
              <a:t>não fixou padrões de atenuante justamente nem de circunstância judiciais</a:t>
            </a:r>
          </a:p>
          <a:p>
            <a:r>
              <a:rPr lang="pt-BR" dirty="0"/>
              <a:t>-se diminuir abaixo do mínimo, poderia aumentar acima do </a:t>
            </a:r>
            <a:r>
              <a:rPr lang="pt-BR" dirty="0" smtClean="0"/>
              <a:t>máximo´(ambos tem SEMPRE na regra da aplicação)</a:t>
            </a:r>
            <a:endParaRPr lang="pt-BR" dirty="0"/>
          </a:p>
          <a:p>
            <a:r>
              <a:rPr lang="pt-BR" dirty="0" smtClean="0"/>
              <a:t>Defensorias não se conformaram com a decisão e seguem pleiteado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460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CIRCUNSTÂNCIA ATENUANTE ABAIXO DO MÍNIMO LEGAL: </a:t>
            </a:r>
            <a:r>
              <a:rPr lang="pt-BR" dirty="0" smtClean="0"/>
              <a:t>argumentos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lei </a:t>
            </a:r>
            <a:r>
              <a:rPr lang="pt-BR" dirty="0"/>
              <a:t>fala em SEMPRE diminui (não deixou ao arbítrio do juiz)</a:t>
            </a:r>
          </a:p>
          <a:p>
            <a:r>
              <a:rPr lang="pt-BR" dirty="0" smtClean="0"/>
              <a:t>individualização </a:t>
            </a:r>
            <a:r>
              <a:rPr lang="pt-BR" dirty="0"/>
              <a:t>pode se sobrepor à legalidade para contrair poder</a:t>
            </a:r>
          </a:p>
          <a:p>
            <a:r>
              <a:rPr lang="pt-BR" dirty="0" smtClean="0"/>
              <a:t>intervenção </a:t>
            </a:r>
            <a:r>
              <a:rPr lang="pt-BR" dirty="0"/>
              <a:t>mínima e proporcionalidade: nenhuma razão foram deve impedir a fixação de pena justa e suficiente, determinando seu acréscimo</a:t>
            </a:r>
          </a:p>
          <a:p>
            <a:r>
              <a:rPr lang="pt-BR" dirty="0"/>
              <a:t>[favor rei: estrutura do sistema penal não é de absoluta simetria entre Estado-indivíduo, mas a assimetria para igualizar as condições]</a:t>
            </a:r>
          </a:p>
          <a:p>
            <a:r>
              <a:rPr lang="pt-BR" dirty="0" smtClean="0"/>
              <a:t>se </a:t>
            </a:r>
            <a:r>
              <a:rPr lang="pt-BR" dirty="0"/>
              <a:t>legislador quisesse impedir a fixação abaixo do mínimo teria tornado expresso, ou realizada a fixação da pena apenas em duas </a:t>
            </a:r>
            <a:r>
              <a:rPr lang="pt-BR" dirty="0" smtClean="0"/>
              <a:t>fases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617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3ª FASE: CAUSAS DE AUMENTO E DIMINUIÇÃO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Causas aplicáveis desde que não elementares ou qualificadoras</a:t>
            </a:r>
          </a:p>
          <a:p>
            <a:r>
              <a:rPr lang="pt-BR" dirty="0" smtClean="0"/>
              <a:t>Parte Especial (roubo: emprego de arma; homicídio privilegiado)</a:t>
            </a:r>
          </a:p>
          <a:p>
            <a:r>
              <a:rPr lang="pt-BR" dirty="0" smtClean="0"/>
              <a:t>Parte Geral (crime continuado; tentativa) </a:t>
            </a:r>
          </a:p>
          <a:p>
            <a:r>
              <a:rPr lang="pt-BR" dirty="0" smtClean="0"/>
              <a:t>CAUSAS DE AUMENTO E DIMINUIÇÃO NÃO SE COMPENSAM (NEM COM CIRCUNSTÂNCIAS)</a:t>
            </a:r>
          </a:p>
          <a:p>
            <a:r>
              <a:rPr lang="pt-BR" dirty="0" smtClean="0"/>
              <a:t>Aplicam-se todas (cálculo)</a:t>
            </a:r>
          </a:p>
          <a:p>
            <a:r>
              <a:rPr lang="pt-BR" dirty="0" smtClean="0"/>
              <a:t>Parte Especial: 2 causas que aumentam ou diminuem: pode aplicar apenas o maior (que aumente ou diminua)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2633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Pena e Regime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Detenção (semiaberto ou aberto); reclusão (também fechado)</a:t>
            </a:r>
          </a:p>
          <a:p>
            <a:r>
              <a:rPr lang="pt-BR" dirty="0" smtClean="0"/>
              <a:t>Acima de 8 anos de reclusão: fechado</a:t>
            </a:r>
          </a:p>
          <a:p>
            <a:pPr marL="0" indent="0">
              <a:buNone/>
            </a:pPr>
            <a:r>
              <a:rPr lang="pt-BR" dirty="0"/>
              <a:t>	</a:t>
            </a:r>
            <a:r>
              <a:rPr lang="pt-BR" dirty="0" smtClean="0"/>
              <a:t>maior que 4 até </a:t>
            </a:r>
            <a:r>
              <a:rPr lang="pt-BR" dirty="0"/>
              <a:t>8: </a:t>
            </a:r>
            <a:r>
              <a:rPr lang="pt-BR" dirty="0" smtClean="0"/>
              <a:t>semiaberto se não for </a:t>
            </a:r>
            <a:r>
              <a:rPr lang="pt-BR" dirty="0"/>
              <a:t>reincidente</a:t>
            </a:r>
          </a:p>
          <a:p>
            <a:r>
              <a:rPr lang="pt-BR" dirty="0"/>
              <a:t>   </a:t>
            </a:r>
            <a:r>
              <a:rPr lang="pt-BR" dirty="0" smtClean="0"/>
              <a:t>                         : fechado se for </a:t>
            </a:r>
            <a:r>
              <a:rPr lang="pt-BR" dirty="0"/>
              <a:t>reincidente</a:t>
            </a:r>
          </a:p>
          <a:p>
            <a:r>
              <a:rPr lang="pt-BR" dirty="0"/>
              <a:t>-até </a:t>
            </a:r>
            <a:r>
              <a:rPr lang="pt-BR" dirty="0" smtClean="0"/>
              <a:t>4 anos: </a:t>
            </a:r>
            <a:r>
              <a:rPr lang="pt-BR" dirty="0"/>
              <a:t>aberto, se não for reincidente</a:t>
            </a:r>
          </a:p>
          <a:p>
            <a:r>
              <a:rPr lang="pt-BR" dirty="0"/>
              <a:t>-até </a:t>
            </a:r>
            <a:r>
              <a:rPr lang="pt-BR" dirty="0" smtClean="0"/>
              <a:t>4 anos, </a:t>
            </a:r>
            <a:r>
              <a:rPr lang="pt-BR" dirty="0"/>
              <a:t>reincidente?</a:t>
            </a:r>
          </a:p>
          <a:p>
            <a:r>
              <a:rPr lang="pt-BR" dirty="0"/>
              <a:t>Súmula 269 STJ</a:t>
            </a:r>
            <a:r>
              <a:rPr lang="pt-BR" dirty="0" smtClean="0"/>
              <a:t>: “É </a:t>
            </a:r>
            <a:r>
              <a:rPr lang="pt-BR" dirty="0"/>
              <a:t>admissível a adoção do regime prisional </a:t>
            </a:r>
            <a:r>
              <a:rPr lang="pt-BR" dirty="0" smtClean="0"/>
              <a:t>semiaberto </a:t>
            </a:r>
            <a:r>
              <a:rPr lang="pt-BR" dirty="0"/>
              <a:t>aos reincidentes condenados a pena igual ou inferior a quatro anos se favoráveis as circunstâncias judicias.</a:t>
            </a:r>
          </a:p>
          <a:p>
            <a:r>
              <a:rPr lang="pt-BR" dirty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9696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Pena e Regime - segue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Súmula STJ 440:</a:t>
            </a:r>
          </a:p>
          <a:p>
            <a:r>
              <a:rPr lang="pt-BR" dirty="0"/>
              <a:t>“Fixada pena-base no mínimo legal, é vedado o estabelecimento de regime prisional mais gravoso do que o cabível em razão da sanção imposta, com base apenas na gravidade abstrata do delito</a:t>
            </a:r>
            <a:r>
              <a:rPr lang="pt-BR" dirty="0" smtClean="0"/>
              <a:t>”</a:t>
            </a:r>
          </a:p>
          <a:p>
            <a:r>
              <a:rPr lang="pt-BR" dirty="0" smtClean="0"/>
              <a:t>Muito comum nos casos de roubo (inicialmente fechado)</a:t>
            </a:r>
            <a:endParaRPr lang="pt-BR" dirty="0"/>
          </a:p>
          <a:p>
            <a:r>
              <a:rPr lang="pt-BR" dirty="0"/>
              <a:t>Posição mais recente: HC 362.535/MG: possível desde que haja concreta motivação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0176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Casos específicos - roubo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causas </a:t>
            </a:r>
            <a:r>
              <a:rPr lang="pt-BR" dirty="0"/>
              <a:t>de aumento: existência de duas não determina acréscimo automático</a:t>
            </a:r>
          </a:p>
          <a:p>
            <a:r>
              <a:rPr lang="pt-BR" dirty="0"/>
              <a:t>Sumula 443, </a:t>
            </a:r>
            <a:r>
              <a:rPr lang="pt-BR" dirty="0" smtClean="0"/>
              <a:t>STJ: “O </a:t>
            </a:r>
            <a:r>
              <a:rPr lang="pt-BR" dirty="0"/>
              <a:t>aumento na terceira fase de aplicação da pena no crime de roubo circunstanciado exige fundamentação concreta, não sendo suficiente para a sua exasperação a mera indicação do número de </a:t>
            </a:r>
            <a:r>
              <a:rPr lang="pt-BR" dirty="0" err="1" smtClean="0"/>
              <a:t>majorantes</a:t>
            </a:r>
            <a:r>
              <a:rPr lang="pt-BR" dirty="0" smtClean="0"/>
              <a:t>”.</a:t>
            </a:r>
            <a:endParaRPr lang="pt-BR" dirty="0"/>
          </a:p>
          <a:p>
            <a:pPr fontAlgn="t"/>
            <a:r>
              <a:rPr lang="pt-BR" b="1" dirty="0" smtClean="0">
                <a:hlinkClick r:id="rId2"/>
              </a:rPr>
              <a:t>SÚMULA</a:t>
            </a:r>
            <a:r>
              <a:rPr lang="pt-BR" b="1" dirty="0">
                <a:hlinkClick r:id="rId2"/>
              </a:rPr>
              <a:t> </a:t>
            </a:r>
            <a:r>
              <a:rPr lang="pt-BR" b="1" dirty="0" smtClean="0">
                <a:hlinkClick r:id="rId2"/>
              </a:rPr>
              <a:t>718</a:t>
            </a:r>
            <a:r>
              <a:rPr lang="pt-BR" b="1" dirty="0" smtClean="0"/>
              <a:t> - STF</a:t>
            </a:r>
            <a:endParaRPr lang="pt-BR" dirty="0"/>
          </a:p>
          <a:p>
            <a:pPr fontAlgn="t"/>
            <a:r>
              <a:rPr lang="pt-BR" dirty="0"/>
              <a:t>A opinião do julgador sobre a gravidade em abstrato do crime não constitui motivação idônea para a imposição de regime mais severo do que o permitido segundo a pena aplicada.</a:t>
            </a:r>
          </a:p>
          <a:p>
            <a:pPr fontAlgn="t"/>
            <a:r>
              <a:rPr lang="pt-BR" b="1" dirty="0">
                <a:hlinkClick r:id="rId3"/>
              </a:rPr>
              <a:t>SÚMULA </a:t>
            </a:r>
            <a:r>
              <a:rPr lang="pt-BR" b="1" dirty="0" smtClean="0">
                <a:hlinkClick r:id="rId3"/>
              </a:rPr>
              <a:t>719</a:t>
            </a:r>
            <a:r>
              <a:rPr lang="pt-BR" b="1" dirty="0" smtClean="0"/>
              <a:t> - STF</a:t>
            </a:r>
            <a:endParaRPr lang="pt-BR" dirty="0"/>
          </a:p>
          <a:p>
            <a:pPr fontAlgn="t"/>
            <a:r>
              <a:rPr lang="pt-BR" dirty="0"/>
              <a:t>A imposição do regime de cumprimento mais severo do que a pena aplicada permitir exige motivação idônea.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8846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PRINCÍPIOS SOBRE APLICAÇÃO DA PENA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 smtClean="0"/>
              <a:t>LEGALIDADE: NÃO HÁ PENA SEM PRÉVIA COMINAÇÃO LEGAL</a:t>
            </a:r>
          </a:p>
          <a:p>
            <a:r>
              <a:rPr lang="pt-BR" sz="2000" dirty="0" smtClean="0"/>
              <a:t>HUMANIDADE: PENAS VEDADAS (MORTE E CARÁTER PERPÉTUO)</a:t>
            </a:r>
          </a:p>
          <a:p>
            <a:r>
              <a:rPr lang="pt-BR" sz="2000" dirty="0" smtClean="0"/>
              <a:t>INDIVIDUALIZAÇÃO:</a:t>
            </a:r>
          </a:p>
          <a:p>
            <a:pPr marL="0" indent="0">
              <a:buNone/>
            </a:pPr>
            <a:r>
              <a:rPr lang="pt-BR" sz="2000" dirty="0" smtClean="0"/>
              <a:t>a-) LEGISLATIVA</a:t>
            </a:r>
          </a:p>
          <a:p>
            <a:pPr marL="0" indent="0">
              <a:buNone/>
            </a:pPr>
            <a:r>
              <a:rPr lang="pt-BR" sz="2000" dirty="0" smtClean="0"/>
              <a:t>b-) JUDICIAL</a:t>
            </a:r>
          </a:p>
          <a:p>
            <a:pPr marL="0" indent="0">
              <a:buNone/>
            </a:pPr>
            <a:r>
              <a:rPr lang="pt-BR" sz="2000" dirty="0" smtClean="0"/>
              <a:t>c-) EXECUTÓRIA</a:t>
            </a:r>
          </a:p>
          <a:p>
            <a:endParaRPr lang="pt-BR" sz="2000" dirty="0" smtClean="0"/>
          </a:p>
          <a:p>
            <a:r>
              <a:rPr lang="pt-BR" sz="2000" dirty="0" smtClean="0"/>
              <a:t>COMO FAZER A INDIVIDUALIZAÇÃO JUDICIAL – MÉTODO TRIFÁSICO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0616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Casos específicos – tráfico de drogas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natureza </a:t>
            </a:r>
            <a:r>
              <a:rPr lang="pt-BR" dirty="0"/>
              <a:t>e volume da droga: 1ª fase</a:t>
            </a:r>
          </a:p>
          <a:p>
            <a:r>
              <a:rPr lang="pt-BR" dirty="0"/>
              <a:t>[muitos aplicam na terceira para vedar/reduzir o redutor]</a:t>
            </a:r>
          </a:p>
          <a:p>
            <a:r>
              <a:rPr lang="pt-BR" dirty="0"/>
              <a:t>Não dá para aplicar nas duas</a:t>
            </a:r>
          </a:p>
          <a:p>
            <a:endParaRPr lang="pt-BR" dirty="0" smtClean="0"/>
          </a:p>
          <a:p>
            <a:r>
              <a:rPr lang="pt-BR" dirty="0" smtClean="0"/>
              <a:t>Reincidência bis in idem: </a:t>
            </a:r>
            <a:r>
              <a:rPr lang="pt-BR" dirty="0"/>
              <a:t>pode aumentar a pena e inviabilizar o redutor?</a:t>
            </a:r>
          </a:p>
          <a:p>
            <a:r>
              <a:rPr lang="pt-BR" dirty="0"/>
              <a:t>[reincidência e redutor: o direito penal do autor e a infração ao princípio da proporcionalidade]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2124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</a:t>
            </a:r>
            <a:r>
              <a:rPr lang="pt-BR" sz="4000" dirty="0" smtClean="0"/>
              <a:t>ª FASE: FIXAÇÃO DA PENA-BASE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Circunstâncias elementares x circunstâncias judiciais</a:t>
            </a:r>
          </a:p>
          <a:p>
            <a:r>
              <a:rPr lang="pt-BR" dirty="0" smtClean="0"/>
              <a:t>Art. 59, CP: as circunstâncias judiciais</a:t>
            </a:r>
          </a:p>
          <a:p>
            <a:pPr marL="0" indent="0">
              <a:buNone/>
            </a:pPr>
            <a:r>
              <a:rPr lang="pt-BR" dirty="0"/>
              <a:t>a</a:t>
            </a:r>
            <a:r>
              <a:rPr lang="pt-BR" dirty="0" smtClean="0"/>
              <a:t>-) culpabilidade</a:t>
            </a:r>
          </a:p>
          <a:p>
            <a:pPr marL="0" indent="0">
              <a:buNone/>
            </a:pPr>
            <a:r>
              <a:rPr lang="pt-BR" dirty="0" smtClean="0"/>
              <a:t>como medida, não fundamento</a:t>
            </a:r>
          </a:p>
          <a:p>
            <a:pPr marL="0" indent="0">
              <a:buNone/>
            </a:pPr>
            <a:r>
              <a:rPr lang="pt-BR" dirty="0" smtClean="0"/>
              <a:t>Reprovabilidade (exigibilidade)</a:t>
            </a:r>
          </a:p>
          <a:p>
            <a:pPr marL="0" indent="0">
              <a:buNone/>
            </a:pPr>
            <a:r>
              <a:rPr lang="pt-BR" dirty="0" err="1" smtClean="0"/>
              <a:t>Co-culpabilidade</a:t>
            </a:r>
            <a:r>
              <a:rPr lang="pt-BR" dirty="0" smtClean="0"/>
              <a:t> - vulnerabilidade</a:t>
            </a:r>
          </a:p>
          <a:p>
            <a:pPr marL="0" indent="0">
              <a:buNone/>
            </a:pPr>
            <a:r>
              <a:rPr lang="pt-BR" dirty="0" smtClean="0"/>
              <a:t>-art. 187, §1º, CPP:</a:t>
            </a:r>
          </a:p>
          <a:p>
            <a:r>
              <a:rPr lang="pt-BR" dirty="0" smtClean="0"/>
              <a:t>“Na </a:t>
            </a:r>
            <a:r>
              <a:rPr lang="pt-BR" dirty="0"/>
              <a:t>primeira parte o interrogando será perguntado sobre a residência, meios de vida ou profissão, oportunidades sociais, lugar onde exerce a sua </a:t>
            </a:r>
            <a:r>
              <a:rPr lang="pt-BR" dirty="0" smtClean="0"/>
              <a:t>atividade...”</a:t>
            </a:r>
          </a:p>
          <a:p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16445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ANTECEDENTES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b-) antecedentes</a:t>
            </a:r>
          </a:p>
          <a:p>
            <a:pPr marL="0" indent="0">
              <a:buNone/>
            </a:pPr>
            <a:r>
              <a:rPr lang="pt-BR" dirty="0" smtClean="0"/>
              <a:t>-ato infracional?</a:t>
            </a:r>
          </a:p>
          <a:p>
            <a:pPr marL="0" indent="0">
              <a:buNone/>
            </a:pPr>
            <a:r>
              <a:rPr lang="pt-BR" dirty="0" smtClean="0"/>
              <a:t>-processo em andamento?</a:t>
            </a:r>
          </a:p>
          <a:p>
            <a:pPr marL="0" indent="0">
              <a:buNone/>
            </a:pPr>
            <a:r>
              <a:rPr lang="pt-BR" dirty="0" smtClean="0"/>
              <a:t>Sum 444, STJ: “É vedada a utilização de inquéritos policiais e ações penais em curso para agravar a pena-base”</a:t>
            </a:r>
          </a:p>
          <a:p>
            <a:pPr marL="0" indent="0">
              <a:buNone/>
            </a:pPr>
            <a:r>
              <a:rPr lang="pt-BR" dirty="0" smtClean="0"/>
              <a:t>STF: repercussão geral em 2014 (mas em 2015....)</a:t>
            </a:r>
          </a:p>
          <a:p>
            <a:pPr marL="0" indent="0">
              <a:buNone/>
            </a:pPr>
            <a:r>
              <a:rPr lang="pt-BR" dirty="0" smtClean="0"/>
              <a:t>-período </a:t>
            </a:r>
            <a:r>
              <a:rPr lang="pt-BR" dirty="0"/>
              <a:t>depurador: o caráter de perpetuidade proibido</a:t>
            </a:r>
          </a:p>
          <a:p>
            <a:r>
              <a:rPr lang="pt-BR" dirty="0"/>
              <a:t>STJ (2015): </a:t>
            </a:r>
            <a:r>
              <a:rPr lang="pt-BR" dirty="0" err="1"/>
              <a:t>AgRg</a:t>
            </a:r>
            <a:r>
              <a:rPr lang="pt-BR" dirty="0"/>
              <a:t> no HC </a:t>
            </a:r>
            <a:r>
              <a:rPr lang="pt-BR" dirty="0" smtClean="0"/>
              <a:t>323.661/MS, </a:t>
            </a:r>
            <a:r>
              <a:rPr lang="pt-BR" dirty="0" err="1" smtClean="0"/>
              <a:t>Rel</a:t>
            </a:r>
            <a:r>
              <a:rPr lang="pt-BR" dirty="0" smtClean="0"/>
              <a:t>; Reynaldo Fonseca </a:t>
            </a:r>
            <a:r>
              <a:rPr lang="pt-BR" dirty="0"/>
              <a:t>– pode usar</a:t>
            </a:r>
          </a:p>
          <a:p>
            <a:r>
              <a:rPr lang="pt-BR" dirty="0"/>
              <a:t>STF (2015): HC 126315/SP, Rel. Min. Gilmar Mendes, não </a:t>
            </a:r>
            <a:r>
              <a:rPr lang="pt-BR" dirty="0" smtClean="0"/>
              <a:t>pode</a:t>
            </a:r>
          </a:p>
          <a:p>
            <a:r>
              <a:rPr lang="pt-BR" dirty="0" smtClean="0"/>
              <a:t>O </a:t>
            </a:r>
            <a:r>
              <a:rPr lang="pt-BR" dirty="0"/>
              <a:t>que esvazia os antecedentes é a CF 88</a:t>
            </a:r>
          </a:p>
          <a:p>
            <a:pPr marL="0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34506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CIRCUNSTÂNCIAS JUDICIAIS - segue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c-) personalidade: deve ser desprezada, juiz não é psiquiatra</a:t>
            </a:r>
          </a:p>
          <a:p>
            <a:r>
              <a:rPr lang="pt-BR" dirty="0"/>
              <a:t>s</a:t>
            </a:r>
            <a:r>
              <a:rPr lang="pt-BR" dirty="0" smtClean="0"/>
              <a:t>ociedade pluralista: não se pune por personalidade</a:t>
            </a:r>
          </a:p>
          <a:p>
            <a:endParaRPr lang="pt-BR" dirty="0"/>
          </a:p>
          <a:p>
            <a:r>
              <a:rPr lang="pt-BR" dirty="0" smtClean="0"/>
              <a:t>d-) conduta social</a:t>
            </a:r>
          </a:p>
          <a:p>
            <a:r>
              <a:rPr lang="pt-BR" dirty="0"/>
              <a:t>t</a:t>
            </a:r>
            <a:r>
              <a:rPr lang="pt-BR" dirty="0" smtClean="0"/>
              <a:t>endência a multiplicar preconceitos</a:t>
            </a:r>
          </a:p>
          <a:p>
            <a:r>
              <a:rPr lang="pt-BR" dirty="0"/>
              <a:t>c</a:t>
            </a:r>
            <a:r>
              <a:rPr lang="pt-BR" dirty="0" smtClean="0"/>
              <a:t>riminosos do colarinho branco com “conduta social invejável”</a:t>
            </a:r>
          </a:p>
          <a:p>
            <a:endParaRPr lang="pt-BR" dirty="0"/>
          </a:p>
          <a:p>
            <a:r>
              <a:rPr lang="pt-BR" dirty="0"/>
              <a:t>p</a:t>
            </a:r>
            <a:r>
              <a:rPr lang="pt-BR" dirty="0" smtClean="0"/>
              <a:t>roblema central: juízes usando personalidade/conduta social para mensurar vida pregressa, margeando proibição de antecedentes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6211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CIRCUNSTÂNCIAS JUDICIAIS - segue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e</a:t>
            </a:r>
            <a:r>
              <a:rPr lang="pt-BR" dirty="0" smtClean="0"/>
              <a:t>-) motivos determinantes: o que é importante vira agravante/qualificadora</a:t>
            </a:r>
          </a:p>
          <a:p>
            <a:pPr marL="0" indent="0">
              <a:buNone/>
            </a:pPr>
            <a:r>
              <a:rPr lang="pt-BR" dirty="0"/>
              <a:t>	</a:t>
            </a:r>
            <a:r>
              <a:rPr lang="pt-BR" dirty="0" smtClean="0"/>
              <a:t>muitas vezes confundido com as elementares (“ganho fácil”)</a:t>
            </a:r>
          </a:p>
          <a:p>
            <a:pPr marL="0" indent="0">
              <a:buNone/>
            </a:pPr>
            <a:r>
              <a:rPr lang="pt-BR" dirty="0"/>
              <a:t>	</a:t>
            </a:r>
            <a:r>
              <a:rPr lang="pt-BR" dirty="0" smtClean="0"/>
              <a:t>pela lei é a circunstância preponderante</a:t>
            </a:r>
          </a:p>
          <a:p>
            <a:endParaRPr lang="pt-BR" dirty="0"/>
          </a:p>
          <a:p>
            <a:r>
              <a:rPr lang="pt-BR" dirty="0"/>
              <a:t>f</a:t>
            </a:r>
            <a:r>
              <a:rPr lang="pt-BR" dirty="0" smtClean="0"/>
              <a:t>-) circunstâncias: forma de execução</a:t>
            </a:r>
          </a:p>
          <a:p>
            <a:endParaRPr lang="pt-BR" dirty="0"/>
          </a:p>
          <a:p>
            <a:r>
              <a:rPr lang="pt-BR" dirty="0" smtClean="0"/>
              <a:t>g-) consequências: traumatismo/valor relevante (em regra falta prova)</a:t>
            </a:r>
          </a:p>
          <a:p>
            <a:endParaRPr lang="pt-BR" dirty="0"/>
          </a:p>
          <a:p>
            <a:r>
              <a:rPr lang="pt-BR" dirty="0" smtClean="0"/>
              <a:t>h-) comportamento da vítima: pensado em uma condenação moral (“saia curta”)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060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RESUMO 1ª FASE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PENA SÓ DEVE FICAR ACIMA DO MÍNIMO SE HOUVER FUNDAMENTO LEGAL</a:t>
            </a:r>
          </a:p>
          <a:p>
            <a:r>
              <a:rPr lang="pt-BR" dirty="0" smtClean="0"/>
              <a:t>(não há pena sem prévia cominação legal)</a:t>
            </a:r>
          </a:p>
          <a:p>
            <a:r>
              <a:rPr lang="pt-BR" dirty="0" smtClean="0"/>
              <a:t>SE ESTE FUNDAMENTO LEGAL FOR CONSTITUCIONAL (CP é de 1984)</a:t>
            </a:r>
          </a:p>
          <a:p>
            <a:r>
              <a:rPr lang="pt-BR" dirty="0" smtClean="0"/>
              <a:t>E SE HOUVER ELEMENTOS DE PROVA</a:t>
            </a:r>
          </a:p>
          <a:p>
            <a:endParaRPr lang="pt-BR" dirty="0"/>
          </a:p>
          <a:p>
            <a:r>
              <a:rPr lang="pt-BR" dirty="0" smtClean="0"/>
              <a:t>Intervenção Mínima: toda pena além do necessário é tirânica (</a:t>
            </a:r>
            <a:r>
              <a:rPr lang="pt-BR" dirty="0" err="1" smtClean="0"/>
              <a:t>Beccaria</a:t>
            </a:r>
            <a:r>
              <a:rPr lang="pt-BR" dirty="0" smtClean="0"/>
              <a:t>)</a:t>
            </a:r>
          </a:p>
          <a:p>
            <a:endParaRPr lang="pt-BR" dirty="0"/>
          </a:p>
          <a:p>
            <a:r>
              <a:rPr lang="pt-BR" dirty="0" smtClean="0"/>
              <a:t>Proporcionalidade: aplicação da regra menos gravosa</a:t>
            </a:r>
          </a:p>
          <a:p>
            <a:endParaRPr lang="pt-BR" dirty="0"/>
          </a:p>
          <a:p>
            <a:r>
              <a:rPr lang="pt-BR" dirty="0" smtClean="0"/>
              <a:t>Não dá para fazer uma média mínimo e máximo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8086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2ª FASE: AS CIRCUNSTÂNCIAS LEGAIS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Circunstâncias legais: aplicadas subsidiariamente, quando não forem elementares do crime, qualificadoras ou causas de aumento</a:t>
            </a:r>
          </a:p>
          <a:p>
            <a:r>
              <a:rPr lang="pt-BR" dirty="0" smtClean="0"/>
              <a:t>Muitas qualificam ou são elementares de certos tipos</a:t>
            </a:r>
          </a:p>
          <a:p>
            <a:r>
              <a:rPr lang="pt-BR" dirty="0" smtClean="0"/>
              <a:t>Motivos fútil/torpe, surpresa, explosivo... Homicídio</a:t>
            </a:r>
          </a:p>
          <a:p>
            <a:r>
              <a:rPr lang="pt-BR" dirty="0" smtClean="0"/>
              <a:t>Prevalecendo-se de coabitação/hospitalidade.... Furto</a:t>
            </a:r>
          </a:p>
          <a:p>
            <a:r>
              <a:rPr lang="pt-BR" dirty="0" smtClean="0"/>
              <a:t>Violação de dever inerente a cargo/profissão..... Ap. indébita</a:t>
            </a:r>
          </a:p>
          <a:p>
            <a:r>
              <a:rPr lang="pt-BR" dirty="0" smtClean="0"/>
              <a:t>Vítima sob proteção da autoridade.... Tortura</a:t>
            </a:r>
          </a:p>
          <a:p>
            <a:r>
              <a:rPr lang="pt-BR" dirty="0" smtClean="0"/>
              <a:t>NÃO EXISTE AGRAVANTE GENÉRICA</a:t>
            </a:r>
          </a:p>
          <a:p>
            <a:r>
              <a:rPr lang="pt-BR" dirty="0" smtClean="0"/>
              <a:t>Causa de aumento excedente como agravante: só se prevista na lei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8248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REINCIDÊNCIA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Reincidência: novo crime depois do trânsito em julgado de condenação anterior, antes do período depurador (5 anos do cumprimento ou extinção)</a:t>
            </a:r>
          </a:p>
          <a:p>
            <a:r>
              <a:rPr lang="pt-BR" dirty="0" smtClean="0"/>
              <a:t>Não gera reincidência: contravenção/crime político e militar</a:t>
            </a:r>
          </a:p>
          <a:p>
            <a:r>
              <a:rPr lang="pt-BR" dirty="0" smtClean="0"/>
              <a:t>Não precisa de cumprimento da pena; basta a condenação</a:t>
            </a:r>
          </a:p>
          <a:p>
            <a:r>
              <a:rPr lang="pt-BR" dirty="0" smtClean="0"/>
              <a:t>Constitucionalidade: STF: RE 453.000 mais recente</a:t>
            </a:r>
          </a:p>
          <a:p>
            <a:r>
              <a:rPr lang="pt-BR" dirty="0" smtClean="0"/>
              <a:t>CIDH: proibição do direito penal do autor (mais pelo é do que pelo que fez)</a:t>
            </a:r>
          </a:p>
          <a:p>
            <a:r>
              <a:rPr lang="pt-BR" dirty="0" smtClean="0"/>
              <a:t>Em tese deveria ser atenuante: falhas do Estado</a:t>
            </a:r>
          </a:p>
          <a:p>
            <a:r>
              <a:rPr lang="pt-BR" dirty="0" smtClean="0"/>
              <a:t>Proporcionalidade na reincidência (pena de multa; condenação no art. 28; reincidência no tráfico)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20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142</TotalTime>
  <Words>1354</Words>
  <Application>Microsoft Office PowerPoint</Application>
  <PresentationFormat>Widescreen</PresentationFormat>
  <Paragraphs>156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4" baseType="lpstr">
      <vt:lpstr>Arial</vt:lpstr>
      <vt:lpstr>Trebuchet MS</vt:lpstr>
      <vt:lpstr>Wingdings 3</vt:lpstr>
      <vt:lpstr>Facetado</vt:lpstr>
      <vt:lpstr>APLICAÇÃO DA PENA</vt:lpstr>
      <vt:lpstr>PRINCÍPIOS SOBRE APLICAÇÃO DA PENA</vt:lpstr>
      <vt:lpstr>1ª FASE: FIXAÇÃO DA PENA-BASE</vt:lpstr>
      <vt:lpstr>ANTECEDENTES</vt:lpstr>
      <vt:lpstr>CIRCUNSTÂNCIAS JUDICIAIS - segue</vt:lpstr>
      <vt:lpstr>CIRCUNSTÂNCIAS JUDICIAIS - segue</vt:lpstr>
      <vt:lpstr>RESUMO 1ª FASE</vt:lpstr>
      <vt:lpstr>2ª FASE: AS CIRCUNSTÂNCIAS LEGAIS</vt:lpstr>
      <vt:lpstr>REINCIDÊNCIA</vt:lpstr>
      <vt:lpstr>REINCIDÊNCIA</vt:lpstr>
      <vt:lpstr>CIRCUNSTÂNCIAS ATENUANTES</vt:lpstr>
      <vt:lpstr>CIRCUNSTÂNCIAS ATENUANTES - segue</vt:lpstr>
      <vt:lpstr>CONCURSO DE CIRCUNSTÂNCIAS</vt:lpstr>
      <vt:lpstr>CIRCUNSTÂNCIA ATENUANTE ABAIXO DO MÍNIMO LEGAL: a controvérsia</vt:lpstr>
      <vt:lpstr>CIRCUNSTÂNCIA ATENUANTE ABAIXO DO MÍNIMO LEGAL: argumentos</vt:lpstr>
      <vt:lpstr>3ª FASE: CAUSAS DE AUMENTO E DIMINUIÇÃO</vt:lpstr>
      <vt:lpstr>Pena e Regime</vt:lpstr>
      <vt:lpstr>Pena e Regime - segue</vt:lpstr>
      <vt:lpstr>Casos específicos - roubo</vt:lpstr>
      <vt:lpstr>Casos específicos – tráfico de drogas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APLICAÇÃO DA PENA</dc:title>
  <dc:creator>Marcelo Semer</dc:creator>
  <cp:lastModifiedBy>Marcelo Semer</cp:lastModifiedBy>
  <cp:revision>14</cp:revision>
  <dcterms:created xsi:type="dcterms:W3CDTF">2017-09-30T11:34:54Z</dcterms:created>
  <dcterms:modified xsi:type="dcterms:W3CDTF">2017-09-30T13:56:59Z</dcterms:modified>
</cp:coreProperties>
</file>