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35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16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8395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993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0622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050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939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2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04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54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23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56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3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86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85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48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78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95177" y="1763090"/>
            <a:ext cx="7766936" cy="1646302"/>
          </a:xfrm>
        </p:spPr>
        <p:txBody>
          <a:bodyPr/>
          <a:lstStyle/>
          <a:p>
            <a:pPr algn="ctr"/>
            <a:r>
              <a:rPr lang="pt-BR" dirty="0" smtClean="0"/>
              <a:t>DIREITO ADMINISTRATIVO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177" y="4269200"/>
            <a:ext cx="7766936" cy="2390910"/>
          </a:xfrm>
        </p:spPr>
        <p:txBody>
          <a:bodyPr>
            <a:noAutofit/>
          </a:bodyPr>
          <a:lstStyle/>
          <a:p>
            <a:pPr algn="l"/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AULA 1</a:t>
            </a:r>
          </a:p>
          <a:p>
            <a:pPr marL="342900" indent="-342900" algn="l">
              <a:buFontTx/>
              <a:buChar char="-"/>
            </a:pPr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Noções preliminares</a:t>
            </a:r>
          </a:p>
          <a:p>
            <a:pPr marL="342900" indent="-342900" algn="l">
              <a:buFontTx/>
              <a:buChar char="-"/>
            </a:pPr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Conceitos</a:t>
            </a:r>
          </a:p>
          <a:p>
            <a:pPr marL="342900" indent="-342900" algn="l">
              <a:buFontTx/>
              <a:buChar char="-"/>
            </a:pPr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Objeto</a:t>
            </a:r>
          </a:p>
          <a:p>
            <a:pPr marL="342900" indent="-342900" algn="l">
              <a:buFontTx/>
              <a:buChar char="-"/>
            </a:pPr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Fonte</a:t>
            </a:r>
            <a:endParaRPr lang="pt-B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01003" y="409433"/>
            <a:ext cx="7861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pt-BR" sz="20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CURSO POPULAR DE FORMAÇÃO DE DEFENSORAS E DEFENSORES PÚBLICOS</a:t>
            </a:r>
            <a:endParaRPr lang="pt-BR" sz="20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951630" y="3638434"/>
            <a:ext cx="6673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Marcelo </a:t>
            </a:r>
            <a:r>
              <a:rPr lang="pt-BR" dirty="0" err="1" smtClean="0"/>
              <a:t>Bertozzi</a:t>
            </a:r>
            <a:r>
              <a:rPr lang="pt-BR" dirty="0" smtClean="0"/>
              <a:t> de Pinho – e-mail: marcelobpinho@gmail.com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814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Notas sobre o curso.</a:t>
            </a:r>
          </a:p>
          <a:p>
            <a:pPr algn="just"/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Dicas para concursos públicos: estudo, livros, jurisprudência, informativos...</a:t>
            </a:r>
          </a:p>
          <a:p>
            <a:pPr algn="just"/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AULA 1 - cronograma: (I) noções preliminares; (II) conceitos; (III) objeto; (IV) fontes.</a:t>
            </a:r>
          </a:p>
          <a:p>
            <a:pPr algn="just"/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Aula 2 – cronograma: (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I) Administração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pública; (II) conceito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organização e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modelos; (III) regime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jurídico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administrativo; (IV) princípios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expressos e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reconhecidos; (V) poderes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 Administração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Pública; (VI)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Poderes e deveres dos administradores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públicos; (VII) uso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abuso do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poder; (VIII) controle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 Administração Pública no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Brasil; (IX) transparência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acesso à informação no Poder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Público; (X) órgãos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públicos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Aula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3 – cronograma: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(I) Administração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Direta e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Indireta; (II) aspectos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gerais da Administração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Direta; (III) Autarquias; (IV)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Empresas públicas e sociedades de economia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mista; (V)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Fundações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públicas; (VI)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Pessoas jurídicas vinculadas ao Estado.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129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Noções Preliminares	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Estado absolutista – Monarca – </a:t>
            </a:r>
            <a:r>
              <a:rPr lang="pt-BR" dirty="0" smtClean="0"/>
              <a:t>Ilimitado.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Portanto</a:t>
            </a:r>
            <a:r>
              <a:rPr lang="pt-BR" dirty="0"/>
              <a:t>, apesar de sempre ter existido uma “Administração Pública”, inexistia limitação.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 smtClean="0"/>
              <a:t>Surgimento do direito administrativo – Estado de direito (limitado – legalidade e separação de poderes). Revolução Francesa de 1789.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Caso “Blanco</a:t>
            </a:r>
            <a:r>
              <a:rPr lang="pt-BR" dirty="0"/>
              <a:t>” </a:t>
            </a:r>
            <a:r>
              <a:rPr lang="pt-BR" dirty="0" smtClean="0"/>
              <a:t>e Lei do </a:t>
            </a:r>
            <a:r>
              <a:rPr lang="pt-BR" dirty="0"/>
              <a:t>28 </a:t>
            </a:r>
            <a:r>
              <a:rPr lang="pt-BR" dirty="0" err="1" smtClean="0"/>
              <a:t>pluviose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3679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Noções Preliminares 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Estado x Governo x Poder Executivo x Administração Pública x administração pública e poder executivo.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1) Estado: povo + território + governo.</a:t>
            </a:r>
          </a:p>
          <a:p>
            <a:pPr algn="just"/>
            <a:r>
              <a:rPr lang="pt-BR" dirty="0" smtClean="0"/>
              <a:t>2) Governo: cúpula diretiva do Estado (governo FHC, governo lula etc..).</a:t>
            </a:r>
          </a:p>
          <a:p>
            <a:pPr algn="just"/>
            <a:r>
              <a:rPr lang="pt-BR" dirty="0" smtClean="0"/>
              <a:t>3) Poder Executivo: todos os órgãos estatais sob o comando do Chefe do Executivo. Junto com Legislativo + Executivo = tripartição.</a:t>
            </a:r>
          </a:p>
          <a:p>
            <a:pPr algn="just"/>
            <a:r>
              <a:rPr lang="pt-BR" dirty="0" smtClean="0"/>
              <a:t>4) Administração Pública (maiúscula):  conjunto de órgãos e agentes que exercem a função administrativa, pouco importando a qual Poder integram.</a:t>
            </a:r>
          </a:p>
          <a:p>
            <a:pPr algn="just"/>
            <a:r>
              <a:rPr lang="pt-BR" dirty="0" smtClean="0"/>
              <a:t>5) administração pública: sinônimo de poder executivo (minúsculo), designam a atividade que busca a defesa do interesse público.</a:t>
            </a:r>
          </a:p>
          <a:p>
            <a:pPr algn="just"/>
            <a:r>
              <a:rPr lang="pt-BR" dirty="0" smtClean="0"/>
              <a:t>6) Estado de direito:  Estado que cria um regramento e a ele se submete.</a:t>
            </a:r>
          </a:p>
          <a:p>
            <a:pPr algn="just"/>
            <a:r>
              <a:rPr lang="pt-BR" dirty="0" smtClean="0"/>
              <a:t>7) Poder: ao se falar em poder, a ideia lançada é de um segmento estrutural para o exercício de funções, sejam elas típicas ou atípicas. Art. 2º CRFB/88.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86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direito administrativo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Conceito x natureza jurídica: distinções.</a:t>
            </a:r>
          </a:p>
          <a:p>
            <a:pPr algn="just"/>
            <a:r>
              <a:rPr lang="pt-BR" dirty="0" smtClean="0"/>
              <a:t>Divergência doutrinária, cada qual dando ênfase a um aspecto: seja a função administrativa, seja o elemento finalístico, seja relações jurídicas...</a:t>
            </a:r>
          </a:p>
          <a:p>
            <a:pPr algn="just"/>
            <a:r>
              <a:rPr lang="pt-BR" dirty="0"/>
              <a:t>Direito Público x direito privado.</a:t>
            </a:r>
          </a:p>
          <a:p>
            <a:pPr algn="just"/>
            <a:r>
              <a:rPr lang="pt-BR" dirty="0" smtClean="0"/>
              <a:t>“</a:t>
            </a:r>
            <a:r>
              <a:rPr lang="pt-BR" b="1" i="1" dirty="0" smtClean="0"/>
              <a:t>o </a:t>
            </a:r>
            <a:r>
              <a:rPr lang="pt-BR" b="1" i="1" dirty="0"/>
              <a:t>conjunto de normas e princípios que, visando sempre ao interesse público, regem as relações jurídicas entre as pessoas e órgãos do Estado e entre este e as coletividades a que devem </a:t>
            </a:r>
            <a:r>
              <a:rPr lang="pt-BR" b="1" i="1" dirty="0" smtClean="0"/>
              <a:t>servir</a:t>
            </a:r>
            <a:r>
              <a:rPr lang="pt-BR" dirty="0" smtClean="0"/>
              <a:t>” (</a:t>
            </a:r>
            <a:r>
              <a:rPr lang="pt-BR" dirty="0"/>
              <a:t>FILHO, CARVALHO, José Santos. </a:t>
            </a:r>
            <a:r>
              <a:rPr lang="pt-BR" i="1" dirty="0"/>
              <a:t>Manual de Direito Administrativo, 31ª edição</a:t>
            </a:r>
            <a:r>
              <a:rPr lang="pt-BR" dirty="0"/>
              <a:t>. Atlas, </a:t>
            </a:r>
            <a:r>
              <a:rPr lang="pt-BR" dirty="0" smtClean="0"/>
              <a:t>2017. P. 8).</a:t>
            </a:r>
            <a:endParaRPr lang="pt-BR" dirty="0"/>
          </a:p>
          <a:p>
            <a:pPr algn="just"/>
            <a:r>
              <a:rPr lang="pt-BR" dirty="0" smtClean="0"/>
              <a:t>“</a:t>
            </a:r>
            <a:r>
              <a:rPr lang="pt-BR" b="1" i="1" dirty="0" smtClean="0"/>
              <a:t>Direito </a:t>
            </a:r>
            <a:r>
              <a:rPr lang="pt-BR" b="1" i="1" dirty="0"/>
              <a:t>Administrativo é o ramo do direito </a:t>
            </a:r>
            <a:r>
              <a:rPr lang="pt-BR" b="1" i="1" dirty="0" err="1"/>
              <a:t>público</a:t>
            </a:r>
            <a:r>
              <a:rPr lang="pt-BR" b="1" i="1" dirty="0"/>
              <a:t> que </a:t>
            </a:r>
            <a:r>
              <a:rPr lang="pt-BR" b="1" i="1" dirty="0" smtClean="0"/>
              <a:t>estuda </a:t>
            </a:r>
            <a:r>
              <a:rPr lang="pt-BR" b="1" i="1" dirty="0" err="1"/>
              <a:t>princípios</a:t>
            </a:r>
            <a:r>
              <a:rPr lang="pt-BR" b="1" i="1" dirty="0"/>
              <a:t> e normas reguladores do </a:t>
            </a:r>
            <a:r>
              <a:rPr lang="pt-BR" b="1" i="1" dirty="0" err="1"/>
              <a:t>exercício</a:t>
            </a:r>
            <a:r>
              <a:rPr lang="pt-BR" b="1" i="1" dirty="0"/>
              <a:t> da </a:t>
            </a:r>
            <a:r>
              <a:rPr lang="pt-BR" b="1" i="1" dirty="0" err="1"/>
              <a:t>função</a:t>
            </a:r>
            <a:r>
              <a:rPr lang="pt-BR" b="1" i="1" dirty="0"/>
              <a:t> </a:t>
            </a:r>
            <a:r>
              <a:rPr lang="pt-BR" b="1" i="1" dirty="0" smtClean="0"/>
              <a:t>administrativa</a:t>
            </a:r>
            <a:r>
              <a:rPr lang="pt-BR" dirty="0" smtClean="0"/>
              <a:t>”. (MAZZA. Alexandre. </a:t>
            </a:r>
            <a:r>
              <a:rPr lang="pt-BR" i="1" dirty="0"/>
              <a:t>Manual de direito administrativo, 7ª </a:t>
            </a:r>
            <a:r>
              <a:rPr lang="pt-BR" i="1" dirty="0" smtClean="0"/>
              <a:t>edição</a:t>
            </a:r>
            <a:r>
              <a:rPr lang="pt-BR" dirty="0" smtClean="0"/>
              <a:t>. </a:t>
            </a:r>
            <a:r>
              <a:rPr lang="pt-BR" dirty="0"/>
              <a:t>Editora Saraiva, 2017</a:t>
            </a:r>
            <a:r>
              <a:rPr lang="pt-BR" dirty="0" smtClean="0"/>
              <a:t>. P. 46)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6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Características do direito administrativo.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42104"/>
            <a:ext cx="10515600" cy="4351338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Ramo recente.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Não codificado. (?)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Jurisdição una x Contencioso administrativo - art. 5º XXXV da CRFB/88.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Parcialmente influenciada pela jurisprudência (jurisdição una).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Ramo constitucionalizado (</a:t>
            </a:r>
            <a:r>
              <a:rPr lang="pt-BR" dirty="0" err="1" smtClean="0"/>
              <a:t>arts</a:t>
            </a:r>
            <a:r>
              <a:rPr lang="pt-BR" dirty="0" smtClean="0"/>
              <a:t>. 37 e seg.).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693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objeto do direito administrativo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Diversos temas são objeto do direito adminsitrativo, citando-se: (I) Administração Pública; (II) regime jurídico; (III) bens públicos; (IV) processo administrativo; (V) controle da Administração pública...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56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fontes são divididas, assim como nos outros ramos do direito em primária e secundárias.</a:t>
            </a:r>
          </a:p>
          <a:p>
            <a:r>
              <a:rPr lang="pt-BR" dirty="0" smtClean="0"/>
              <a:t>Fontes primária: </a:t>
            </a:r>
            <a:r>
              <a:rPr lang="pt-BR" dirty="0" smtClean="0"/>
              <a:t>lei (princípio da legalidade).</a:t>
            </a:r>
            <a:endParaRPr lang="pt-BR" dirty="0" smtClean="0"/>
          </a:p>
          <a:p>
            <a:r>
              <a:rPr lang="pt-BR" dirty="0" smtClean="0"/>
              <a:t>Fontes secundárias: doutrina, jurisprudência e costumes.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Atenção!!!! Súmula Vinculante x Súmula não vinculante</a:t>
            </a:r>
          </a:p>
          <a:p>
            <a:pPr marL="0" indent="0" algn="ctr">
              <a:buNone/>
            </a:pPr>
            <a:r>
              <a:rPr lang="pt-BR" dirty="0" smtClean="0"/>
              <a:t>(art. 103-A – CRFB/88: VINCULAÇÃO)</a:t>
            </a:r>
          </a:p>
        </p:txBody>
      </p:sp>
    </p:spTree>
    <p:extLst>
      <p:ext uri="{BB962C8B-B14F-4D97-AF65-F5344CB8AC3E}">
        <p14:creationId xmlns:p14="http://schemas.microsoft.com/office/powerpoint/2010/main" val="403150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	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Competência legislativa: art. 24 – concorrente, salvo disposição expressa (</a:t>
            </a:r>
            <a:r>
              <a:rPr lang="pt-BR" dirty="0" err="1" smtClean="0"/>
              <a:t>ex</a:t>
            </a:r>
            <a:r>
              <a:rPr lang="pt-BR" dirty="0" smtClean="0"/>
              <a:t>: desapropriação e serviço postal).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Atenção!!! No caso </a:t>
            </a:r>
            <a:r>
              <a:rPr lang="pt-BR" dirty="0" smtClean="0"/>
              <a:t>das </a:t>
            </a:r>
            <a:r>
              <a:rPr lang="pt-BR" dirty="0" smtClean="0"/>
              <a:t>licitações, a União legislação sobre “normas gerais”(concorrente).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Função administrativa.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 Interpretação do direito administrativo (posição de </a:t>
            </a:r>
            <a:r>
              <a:rPr lang="pt-BR" b="1" dirty="0" smtClean="0"/>
              <a:t>Hely Lopes Meirelles</a:t>
            </a:r>
            <a:r>
              <a:rPr lang="pt-BR" dirty="0" smtClean="0"/>
              <a:t>): (</a:t>
            </a:r>
            <a:r>
              <a:rPr lang="pt-BR" b="1" dirty="0" smtClean="0"/>
              <a:t>I</a:t>
            </a:r>
            <a:r>
              <a:rPr lang="pt-BR" dirty="0" smtClean="0"/>
              <a:t>) desigualdade jurídica entre a Administração e os administrados; (</a:t>
            </a:r>
            <a:r>
              <a:rPr lang="pt-BR" b="1" dirty="0" smtClean="0"/>
              <a:t>II</a:t>
            </a:r>
            <a:r>
              <a:rPr lang="pt-BR" dirty="0" smtClean="0"/>
              <a:t>)  presunção de legitimidade dos atos da Administração; (</a:t>
            </a:r>
            <a:r>
              <a:rPr lang="pt-BR" b="1" dirty="0" smtClean="0"/>
              <a:t>III</a:t>
            </a:r>
            <a:r>
              <a:rPr lang="pt-BR" dirty="0" smtClean="0"/>
              <a:t>)  necessidade dos poderes discricionários atenderem ao interesse público.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38117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</TotalTime>
  <Words>819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Facetado</vt:lpstr>
      <vt:lpstr>DIREITO ADMINISTRATIVO</vt:lpstr>
      <vt:lpstr>APRESENTAÇÃO</vt:lpstr>
      <vt:lpstr>Noções Preliminares I</vt:lpstr>
      <vt:lpstr>Noções Preliminares II</vt:lpstr>
      <vt:lpstr>Conceito de direito administrativo</vt:lpstr>
      <vt:lpstr>Características do direito administrativo. </vt:lpstr>
      <vt:lpstr>O objeto do direito administrativo</vt:lpstr>
      <vt:lpstr>Fontes</vt:lpstr>
      <vt:lpstr>Considerações finais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ADMINISTRATIVO</dc:title>
  <dc:creator>Marcelo</dc:creator>
  <cp:lastModifiedBy>Marcelo Bertozzi de Pinho</cp:lastModifiedBy>
  <cp:revision>24</cp:revision>
  <dcterms:created xsi:type="dcterms:W3CDTF">2018-01-31T01:25:45Z</dcterms:created>
  <dcterms:modified xsi:type="dcterms:W3CDTF">2018-02-26T22:36:44Z</dcterms:modified>
</cp:coreProperties>
</file>