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97" r:id="rId3"/>
    <p:sldId id="314" r:id="rId4"/>
    <p:sldId id="315" r:id="rId5"/>
    <p:sldId id="319" r:id="rId6"/>
    <p:sldId id="320" r:id="rId7"/>
    <p:sldId id="321" r:id="rId8"/>
    <p:sldId id="316" r:id="rId9"/>
    <p:sldId id="322" r:id="rId10"/>
    <p:sldId id="323" r:id="rId11"/>
    <p:sldId id="324" r:id="rId12"/>
    <p:sldId id="325" r:id="rId13"/>
    <p:sldId id="326" r:id="rId14"/>
    <p:sldId id="31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815ED-2BD5-4B4D-8352-03C351B67C11}" v="8" dt="2024-04-11T21:07:17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61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1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9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98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15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38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4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62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dep.org.br/wtksite/cms/conteudo/11698/AG_RES_2656_pt.pdf" TargetMode="External"/><Relationship Id="rId2" Type="http://schemas.openxmlformats.org/officeDocument/2006/relationships/hyperlink" Target="https://corteidh.or.cr/sitios/informes/docs/por/por_201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adep.org.br/wtksite/cms/conteudo/17637/OEA_-_Resoluci_n_2801_-_Autonomia_de_las_Defensor_as_P_blicas_como_garantia_de_acceso_a_la_Justicia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defensoria.to.def.br/postify-media/uploads/post/file/7433/25f661af95100b38133c7a07d51eef21.pdf" TargetMode="External"/><Relationship Id="rId2" Type="http://schemas.openxmlformats.org/officeDocument/2006/relationships/hyperlink" Target="https://www.anadep.org.br/wtksite/grm/envio/1606/OEA_-_Resoluci_n_2801_-_Autonomia_de_las_Defensor_as_P_blicas_como_garantia_de_acceso_a_la_Justici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nadep.org.br/wtk/pagina/materia?id=28460" TargetMode="External"/><Relationship Id="rId4" Type="http://schemas.openxmlformats.org/officeDocument/2006/relationships/hyperlink" Target="https://www.anadep.org.br/wtksite/grm/envio/2119/AG_Res_2887_(_mnibus)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esquisanacionaldefensoria.com.br/" TargetMode="External"/><Relationship Id="rId2" Type="http://schemas.openxmlformats.org/officeDocument/2006/relationships/hyperlink" Target="https://www.patriciamagno.com.br/material_apoio/normativ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D2EF33D-68BD-428C-B26E-2F4962407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83DEDD-EC9E-98E6-D8F0-76460099E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749214"/>
            <a:ext cx="7459127" cy="1314162"/>
          </a:xfrm>
        </p:spPr>
        <p:txBody>
          <a:bodyPr anchor="ctr">
            <a:normAutofit fontScale="90000"/>
          </a:bodyPr>
          <a:lstStyle/>
          <a:p>
            <a:r>
              <a:rPr lang="pt-BR" dirty="0"/>
              <a:t>Tópicos de Princípios Institucionais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55E97A7-5F86-9B05-AF69-FC29EFA82065}"/>
              </a:ext>
            </a:extLst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8622524" y="799248"/>
            <a:ext cx="3016565" cy="12140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pt-BR"/>
              <a:t>Prof. Maíra De Luca</a:t>
            </a:r>
          </a:p>
          <a:p>
            <a:r>
              <a:rPr lang="pt-BR"/>
              <a:t>@mairadelucadpe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0822C5-45F8-48C5-867F-0DE853868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83810" y="571500"/>
            <a:ext cx="0" cy="1669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1E38C7-3164-416B-A453-D3B6F612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4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B933F62-7D83-4660-BEBE-A3673C55E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0732" y="2241091"/>
            <a:ext cx="1104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Desenho de pessoa e texto branco&#10;&#10;Descrição gerada automaticamente com confiança média">
            <a:extLst>
              <a:ext uri="{FF2B5EF4-FFF2-40B4-BE49-F238E27FC236}">
                <a16:creationId xmlns:a16="http://schemas.microsoft.com/office/drawing/2014/main" id="{4B10F1CD-A4D3-43B4-E6EC-3C057AA95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46" y="2671354"/>
            <a:ext cx="7158695" cy="3615141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7AA66169-D5A1-4493-6506-407F9CEB7A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35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A63C7-588D-4AD3-E7CC-AB90E369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 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15A98F-340C-1786-7745-4EED3AB95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3. A Defensoria Pública e o Direito Internacional dos Direitos Humanos. </a:t>
            </a:r>
          </a:p>
          <a:p>
            <a:r>
              <a:rPr lang="pt-BR" dirty="0"/>
              <a:t>A Defensoria Pública e o acesso a mecanismos internacionais de proteção a Direitos Humanos. </a:t>
            </a:r>
          </a:p>
          <a:p>
            <a:r>
              <a:rPr lang="pt-BR" dirty="0"/>
              <a:t>A Defensoria Pública no sistema interamericano de direitos humanos. </a:t>
            </a:r>
          </a:p>
          <a:p>
            <a:r>
              <a:rPr lang="pt-BR" dirty="0"/>
              <a:t>Defensoria Pública Interamericana e sua normativa no âmbito da Corte Interamericana de Direitos Humanos, Comissão Interamericana de Direitos Humanos e Associação Interamericana de Defensorias Públicas. </a:t>
            </a:r>
          </a:p>
          <a:p>
            <a:r>
              <a:rPr lang="pt-BR" dirty="0"/>
              <a:t>Resoluções da OEA sobre acesso à justiça e defensorias públicas. </a:t>
            </a:r>
          </a:p>
          <a:p>
            <a:r>
              <a:rPr lang="pt-BR" dirty="0"/>
              <a:t>Regras de Brasília sobre acesso à justiça das pessoas em condição de vulnerabilidade.</a:t>
            </a:r>
          </a:p>
        </p:txBody>
      </p:sp>
    </p:spTree>
    <p:extLst>
      <p:ext uri="{BB962C8B-B14F-4D97-AF65-F5344CB8AC3E}">
        <p14:creationId xmlns:p14="http://schemas.microsoft.com/office/powerpoint/2010/main" val="398237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10377-07CB-14F2-8419-DB2FB81F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brasileiro como paradigma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5E46B9-20E8-903E-D039-E27963CE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hlinkClick r:id="rId2"/>
              </a:rPr>
              <a:t>2009 – criação do defensor público interamericano </a:t>
            </a:r>
            <a:r>
              <a:rPr lang="pt-BR" dirty="0"/>
              <a:t>- No ano 2010, a Corte assinou um Acordo de Entendimento entre a Corte e a Associação Interamericana de Defensorias Públicas (AIDEF). O objetivo deste Acordo de Entendimento é prover assistência legal gratuita às supostas vítimas que carecem de recursos econômicos ou de representação legal perante a Corte Interamericana, de acordo com o estabelecido no Regulamento da Corte que entrou em vigor em janeiro de 2010, o qual estipula o seguinte: “em casos de supostas vítimas sem representação legal devidamente acreditada, o Tribunal poderá designar um Defensor Interamericano de ofício que as represente durante a tramitação do caso”.</a:t>
            </a:r>
          </a:p>
          <a:p>
            <a:r>
              <a:rPr lang="pt-BR" dirty="0">
                <a:hlinkClick r:id="rId3"/>
              </a:rPr>
              <a:t>Resolução AG/RES. 2656 (XLI-0/11) </a:t>
            </a:r>
            <a:r>
              <a:rPr lang="pt-BR" dirty="0"/>
              <a:t>- Estados membros que já disponham do serviço de assistência jurídica gratuita adotem medidas que garantam que os defensores públicos oficiais gozem de independência e autonomia funcional”; Incentivar os Estados membros que ainda não disponham da instituição da defensoria pública que considerem a possibilidade de criá-la em seus ordenamentos jurídicos. </a:t>
            </a:r>
          </a:p>
          <a:p>
            <a:r>
              <a:rPr lang="pt-BR" dirty="0">
                <a:hlinkClick r:id="rId4"/>
              </a:rPr>
              <a:t>Resolução AG/RES. 2714, de 2012 </a:t>
            </a:r>
            <a:r>
              <a:rPr lang="pt-BR" dirty="0"/>
              <a:t>- visa ampliar a autonomia das Defensorias Públicas como garantia de acesso à justiça e estimular a troca de experiências e boas práticas entre as Instituições.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71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4C2B9-AD39-BABC-5E0D-D6F516D9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858B28-4E11-9F6F-49B0-59394ED23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Resolução AG/RES. 2801- </a:t>
            </a:r>
            <a:r>
              <a:rPr lang="pt-BR" dirty="0"/>
              <a:t>visa ampliar a autonomia das Defensorias Públicas como garantia de acesso à justiça e estimular a troca de experiência ias e boas práticas entre as Instituições.</a:t>
            </a:r>
          </a:p>
          <a:p>
            <a:r>
              <a:rPr lang="pt-BR" dirty="0">
                <a:hlinkClick r:id="rId3"/>
              </a:rPr>
              <a:t>Resolução AG/RES. 2821 (XLIV-O/14) </a:t>
            </a:r>
            <a:r>
              <a:rPr lang="pt-BR" dirty="0"/>
              <a:t>- Rumo à autonomia e ao fortalecimento da Defensoria Pública Oficial para garantir o acesso à justiça;</a:t>
            </a:r>
          </a:p>
          <a:p>
            <a:r>
              <a:rPr lang="pt-BR" dirty="0">
                <a:hlinkClick r:id="rId4"/>
              </a:rPr>
              <a:t>Resolução AG/RES nº 2887/2016 </a:t>
            </a:r>
            <a:r>
              <a:rPr lang="pt-BR" dirty="0"/>
              <a:t>– “</a:t>
            </a:r>
            <a:r>
              <a:rPr lang="pt-BR" dirty="0">
                <a:hlinkClick r:id="rId5"/>
              </a:rPr>
              <a:t>tem por objetivo aprofundar o compromisso dos Estados-membros da Associação Interamericana de Defensorias Públicas (AIDEF) e também normatizar o trabalho dos defensores na proteção dos direitos humanos. A Resolução aponta a importância da assistência jurídica gratuita e o papel das Defensorias Públicas na sociedade e, principalmente, para as pessoas em situação de vulnerabilidade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5259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6DBF1-ABA0-EADC-7C75-431E16DC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100 Regras de Brasília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43D421-63D7-48DE-E3BF-DD644C9D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Novas 100 regras -  acesso à justiça de pessoas em condições de vulnerabilidade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C22E425-8AD6-6095-34EE-2C454DA96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362" y="2596057"/>
            <a:ext cx="66675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8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108B4-B5A4-BC24-61AE-E433F369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 17 – Jurisprudência correlata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98EDFE-9957-BB71-325A-814AF0ED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PDF a parte</a:t>
            </a:r>
          </a:p>
        </p:txBody>
      </p:sp>
    </p:spTree>
    <p:extLst>
      <p:ext uri="{BB962C8B-B14F-4D97-AF65-F5344CB8AC3E}">
        <p14:creationId xmlns:p14="http://schemas.microsoft.com/office/powerpoint/2010/main" val="6460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55639-5978-699E-6D41-1464E844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recomendada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BC35F-19A1-12E4-A800-0588C5AB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Princípios Institucionais da Defensoria Pública. </a:t>
            </a:r>
            <a:r>
              <a:rPr lang="pt-BR" dirty="0" err="1"/>
              <a:t>Franklyn</a:t>
            </a:r>
            <a:r>
              <a:rPr lang="pt-BR" dirty="0"/>
              <a:t> Roger e Diogo Esteves. </a:t>
            </a:r>
          </a:p>
          <a:p>
            <a:r>
              <a:rPr lang="pt-BR" dirty="0"/>
              <a:t>Custos </a:t>
            </a:r>
            <a:r>
              <a:rPr lang="pt-BR" dirty="0" err="1"/>
              <a:t>vulnerabilis</a:t>
            </a:r>
            <a:r>
              <a:rPr lang="pt-BR" dirty="0"/>
              <a:t>: A Defensoria Pública e o equilíbrio nas relações político-jurídicas dos vulneráveis. Edilson Santana, Jorge </a:t>
            </a:r>
            <a:r>
              <a:rPr lang="pt-BR" dirty="0" err="1"/>
              <a:t>Bheron</a:t>
            </a:r>
            <a:r>
              <a:rPr lang="pt-BR" dirty="0"/>
              <a:t>, Maurilio Casas Maia.</a:t>
            </a:r>
          </a:p>
          <a:p>
            <a:r>
              <a:rPr lang="pt-BR" dirty="0"/>
              <a:t>Defensoria Pública - ( Coleção Leis Especiais Para Concursos: Volume 9). Gustavo </a:t>
            </a:r>
            <a:r>
              <a:rPr lang="pt-BR" dirty="0" err="1"/>
              <a:t>Cives</a:t>
            </a:r>
            <a:r>
              <a:rPr lang="pt-BR" dirty="0"/>
              <a:t> Seabra.</a:t>
            </a:r>
          </a:p>
          <a:p>
            <a:r>
              <a:rPr lang="pt-BR" dirty="0"/>
              <a:t>Material/legislação de apoio – </a:t>
            </a:r>
            <a:r>
              <a:rPr lang="pt-BR" dirty="0">
                <a:hlinkClick r:id="rId2"/>
              </a:rPr>
              <a:t>site da prof. Patrícia Magno</a:t>
            </a:r>
            <a:r>
              <a:rPr lang="pt-BR" dirty="0"/>
              <a:t>;</a:t>
            </a:r>
          </a:p>
          <a:p>
            <a:r>
              <a:rPr lang="pt-BR" dirty="0"/>
              <a:t>Resolução 113 CONANDA, art. 8º (regulamenta a lei nº 13431/17);</a:t>
            </a:r>
          </a:p>
          <a:p>
            <a:r>
              <a:rPr lang="pt-BR" dirty="0">
                <a:hlinkClick r:id="rId3"/>
              </a:rPr>
              <a:t>Pesquisa Nacional Defensoria.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95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AB852-5003-DDCC-D154-E111217A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700" dirty="0"/>
            </a:br>
            <a:br>
              <a:rPr lang="pt-BR" sz="2700" dirty="0"/>
            </a:br>
            <a:r>
              <a:rPr lang="pt-BR" sz="2700" dirty="0"/>
              <a:t>Tópico 8 - Assistência jurídica integral, assistência judiciária e gratuidade judiciária: conceituação, diferenças e operacionalização.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0AD377-8EC5-FADB-E06F-E3FB79211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Assistência Jurídica Integral – judicial e extrajudicial, incluindo consultoria.</a:t>
            </a:r>
          </a:p>
          <a:p>
            <a:r>
              <a:rPr lang="pt-BR" dirty="0"/>
              <a:t>Assistência judiciária – assistência judicial, apenas.  Funções típicas e “atípicas”.</a:t>
            </a:r>
          </a:p>
          <a:p>
            <a:r>
              <a:rPr lang="pt-BR" dirty="0"/>
              <a:t>Gratuidade de Justiça – critérios do CPC, quem defere é o magistrado. </a:t>
            </a:r>
          </a:p>
          <a:p>
            <a:r>
              <a:rPr lang="pt-BR" dirty="0"/>
              <a:t>Tema 1178 – STJ - Definir se é legítima a adoção de critérios objetivos para aferição da hipossuficiência na apreciação do pedido de gratuidade de justiça formulado por pessoa natural, levando em conta as disposições dos </a:t>
            </a:r>
            <a:r>
              <a:rPr lang="pt-BR" dirty="0" err="1"/>
              <a:t>arts</a:t>
            </a:r>
            <a:r>
              <a:rPr lang="pt-BR" dirty="0"/>
              <a:t>. 98 e 99, § 2º, do Código de Processo Civil.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10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EA374-C65C-79A6-E95A-F875B6FF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 1 – evolução histórica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959FEF-4ECC-888B-ACB9-27F50098A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1. A evolução histórica da prestação da Assistência Jurídica. </a:t>
            </a:r>
          </a:p>
          <a:p>
            <a:r>
              <a:rPr lang="pt-BR" dirty="0"/>
              <a:t>A Assistência Judiciária, Assistência Jurídica e Defensoria Pública nas Constituições Brasileiras. </a:t>
            </a:r>
          </a:p>
          <a:p>
            <a:r>
              <a:rPr lang="pt-BR" dirty="0"/>
              <a:t>Panorama da Defensoria Pública no Brasil. </a:t>
            </a:r>
          </a:p>
          <a:p>
            <a:r>
              <a:rPr lang="pt-BR" dirty="0">
                <a:solidFill>
                  <a:srgbClr val="FF0000"/>
                </a:solidFill>
              </a:rPr>
              <a:t>A origem e criação da Defensoria Pública de São Paulo e a atuação do Movimento pela Criação da Defensoria Pública de São Paulo. – Não será abordado!</a:t>
            </a:r>
          </a:p>
        </p:txBody>
      </p:sp>
    </p:spTree>
    <p:extLst>
      <p:ext uri="{BB962C8B-B14F-4D97-AF65-F5344CB8AC3E}">
        <p14:creationId xmlns:p14="http://schemas.microsoft.com/office/powerpoint/2010/main" val="250459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A38F-3698-7805-225A-C2488C77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legislativa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F73993-0EEC-EB90-B40D-AF7C3662B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1823 – Ordenações Filipinas – dispensa o pagamento de custas àqueles que se declarassem pobres;</a:t>
            </a:r>
          </a:p>
          <a:p>
            <a:r>
              <a:rPr lang="pt-BR" dirty="0"/>
              <a:t>1843 – Instituto dos Advogados sua criação inclui a busca pela garantia aos pobres do Acesso à Justiça; cargo de “advogados dos pobres”, com remuneração pelo erário. Extinto em 1884;</a:t>
            </a:r>
          </a:p>
          <a:p>
            <a:r>
              <a:rPr lang="pt-BR" dirty="0"/>
              <a:t>1890- curadores gerais para a defesa dos pobres, à requisição do presidente do júri ou da câmara criminal;</a:t>
            </a:r>
          </a:p>
          <a:p>
            <a:r>
              <a:rPr lang="pt-BR" dirty="0"/>
              <a:t>Decreto 2457/1897´- prevê assistência judiciária aos pobres no âmbito cível e criminal;</a:t>
            </a:r>
          </a:p>
          <a:p>
            <a:r>
              <a:rPr lang="pt-BR" dirty="0"/>
              <a:t>Decreto 16752/1924 – prevê que as pessoas sem meios pecuniários para a  defesa dos seus direitos, em juízo,  serão representadas sob o patrocínio e o benefício da assistência judiciária;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58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85A38-34AB-4A3E-5D4E-688E654C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A86CB8-9D47-47AD-8616-417955359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Decreto 16273/1923 (DF) – cargo de curador no âmbito do MP;</a:t>
            </a:r>
          </a:p>
          <a:p>
            <a:r>
              <a:rPr lang="pt-BR" dirty="0"/>
              <a:t>Lei 4907/1925 – cargo de curador especial expressamente para prestar assistência gratuita às vítimas de acidente de trabalho;</a:t>
            </a:r>
          </a:p>
          <a:p>
            <a:r>
              <a:rPr lang="pt-BR" dirty="0"/>
              <a:t>1931 – Regulamento da OAB prevê que a assistência judiciária em âmbito nacional será exercida exclusivamente pela Ordem;</a:t>
            </a:r>
          </a:p>
          <a:p>
            <a:r>
              <a:rPr lang="pt-BR" dirty="0"/>
              <a:t>Constituição de 1934 – assistência judiciária ofertada obrigatoriamente pelo poder público;</a:t>
            </a:r>
          </a:p>
          <a:p>
            <a:pPr marL="0" indent="0">
              <a:buNone/>
            </a:pPr>
            <a:r>
              <a:rPr lang="pt-BR" dirty="0"/>
              <a:t> modelo assalariado;</a:t>
            </a:r>
          </a:p>
          <a:p>
            <a:r>
              <a:rPr lang="pt-BR" dirty="0"/>
              <a:t>Constituição de 1937 – omissa;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920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8C26A-B3B8-E150-754E-51F0CD51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A1F725-6153-FC5C-8A1D-256C3B9F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CPC/1939 – capítulo dedicado à assistência judiciária e a gratuidade de justiça;</a:t>
            </a:r>
          </a:p>
          <a:p>
            <a:r>
              <a:rPr lang="pt-BR" dirty="0"/>
              <a:t>Constituição de 1946 prevê a gratuidade de justiça, sendo regulamentada pela lei 1060/1950; mas omissa sobre a criação de um órgão;</a:t>
            </a:r>
          </a:p>
          <a:p>
            <a:r>
              <a:rPr lang="pt-BR" dirty="0"/>
              <a:t>1948- lei 216do DF cria a nomenclatura defensor público como cargo no âmbito do MP; DPERJ como autônoma em 1977;</a:t>
            </a:r>
          </a:p>
        </p:txBody>
      </p:sp>
    </p:spTree>
    <p:extLst>
      <p:ext uri="{BB962C8B-B14F-4D97-AF65-F5344CB8AC3E}">
        <p14:creationId xmlns:p14="http://schemas.microsoft.com/office/powerpoint/2010/main" val="378868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ABE16-2E34-03F2-4F04-C04FFC203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 2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3E9AE5-4D29-990F-4DF8-C45DEF14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2. A Defensoria Pública na Constituição Federal de 1988. A Defensoria Pública como instrumento do regime democrático e a promoção dos direitos humanos. As reformas constitucionais relacionadas à Defensoria Pública.</a:t>
            </a:r>
          </a:p>
          <a:p>
            <a:r>
              <a:rPr lang="pt-BR" dirty="0"/>
              <a:t>Tópico abordado pelo Prof. </a:t>
            </a:r>
            <a:r>
              <a:rPr lang="pt-BR" dirty="0" err="1"/>
              <a:t>Franklyn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22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7EEFF-6766-4996-2269-D487A468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Defensoria na CFRB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D3FACD-D672-829B-C9F8-8EBCABF0D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Visão de assistência aos pobres em processos individuais;</a:t>
            </a:r>
          </a:p>
          <a:p>
            <a:r>
              <a:rPr lang="pt-BR" dirty="0"/>
              <a:t>Lei 7871/1989 – prazo em dobro e intimação pessoal inclusos na 1060;</a:t>
            </a:r>
          </a:p>
          <a:p>
            <a:r>
              <a:rPr lang="pt-BR" dirty="0"/>
              <a:t>PL da organização institucional da defensoria previa patrocinar ACP, direitos difusos e coletivos, homologar transações extrajudiciais, defesa de criança e adolescente;</a:t>
            </a:r>
          </a:p>
          <a:p>
            <a:r>
              <a:rPr lang="pt-BR" dirty="0"/>
              <a:t>Previsão no estatuto da </a:t>
            </a:r>
            <a:r>
              <a:rPr lang="pt-BR" dirty="0" err="1"/>
              <a:t>oab</a:t>
            </a:r>
            <a:r>
              <a:rPr lang="pt-BR" dirty="0"/>
              <a:t> de que defensor exerce advocacia;</a:t>
            </a:r>
          </a:p>
          <a:p>
            <a:r>
              <a:rPr lang="pt-BR" dirty="0"/>
              <a:t>EC 80/2014 – Transformou a missão da defensoria;</a:t>
            </a:r>
          </a:p>
          <a:p>
            <a:r>
              <a:rPr lang="pt-BR" dirty="0"/>
              <a:t>EC 93/2016 desvinculação de receitas e fundos e a condenação de verbas sucumbenciais.</a:t>
            </a:r>
          </a:p>
        </p:txBody>
      </p:sp>
    </p:spTree>
    <p:extLst>
      <p:ext uri="{BB962C8B-B14F-4D97-AF65-F5344CB8AC3E}">
        <p14:creationId xmlns:p14="http://schemas.microsoft.com/office/powerpoint/2010/main" val="636881249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1123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Batang</vt:lpstr>
      <vt:lpstr>Arial</vt:lpstr>
      <vt:lpstr>Avenir Next LT Pro Light</vt:lpstr>
      <vt:lpstr>AlignmentVTI</vt:lpstr>
      <vt:lpstr>Tópicos de Princípios Institucionais</vt:lpstr>
      <vt:lpstr>Bibliografia recomendada</vt:lpstr>
      <vt:lpstr>  Tópico 8 - Assistência jurídica integral, assistência judiciária e gratuidade judiciária: conceituação, diferenças e operacionalização.  </vt:lpstr>
      <vt:lpstr>Tópico 1 – evolução histórica</vt:lpstr>
      <vt:lpstr>Evolução legislativa</vt:lpstr>
      <vt:lpstr>Evolução (cont.)</vt:lpstr>
      <vt:lpstr>Apresentação do PowerPoint</vt:lpstr>
      <vt:lpstr>Tópico 2 </vt:lpstr>
      <vt:lpstr>Defensoria na CFRB</vt:lpstr>
      <vt:lpstr>Tópico 3 </vt:lpstr>
      <vt:lpstr>Modelo brasileiro como paradigma</vt:lpstr>
      <vt:lpstr>Apresentação do PowerPoint</vt:lpstr>
      <vt:lpstr>100 Regras de Brasília</vt:lpstr>
      <vt:lpstr>Tópico 17 – Jurisprudência correlata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11.343/2006</dc:title>
  <dc:creator>Maíra De Luca Leal</dc:creator>
  <cp:lastModifiedBy>Maíra De Luca</cp:lastModifiedBy>
  <cp:revision>4</cp:revision>
  <dcterms:created xsi:type="dcterms:W3CDTF">2024-03-06T01:10:56Z</dcterms:created>
  <dcterms:modified xsi:type="dcterms:W3CDTF">2024-04-12T02:16:21Z</dcterms:modified>
</cp:coreProperties>
</file>