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69"/>
  </p:notesMasterIdLst>
  <p:handoutMasterIdLst>
    <p:handoutMasterId r:id="rId70"/>
  </p:handoutMasterIdLst>
  <p:sldIdLst>
    <p:sldId id="288" r:id="rId2"/>
    <p:sldId id="547" r:id="rId3"/>
    <p:sldId id="458" r:id="rId4"/>
    <p:sldId id="454" r:id="rId5"/>
    <p:sldId id="548" r:id="rId6"/>
    <p:sldId id="549" r:id="rId7"/>
    <p:sldId id="550" r:id="rId8"/>
    <p:sldId id="551" r:id="rId9"/>
    <p:sldId id="552" r:id="rId10"/>
    <p:sldId id="553" r:id="rId11"/>
    <p:sldId id="554" r:id="rId12"/>
    <p:sldId id="555" r:id="rId13"/>
    <p:sldId id="556" r:id="rId14"/>
    <p:sldId id="557" r:id="rId15"/>
    <p:sldId id="558" r:id="rId16"/>
    <p:sldId id="559" r:id="rId17"/>
    <p:sldId id="560" r:id="rId18"/>
    <p:sldId id="561" r:id="rId19"/>
    <p:sldId id="562" r:id="rId20"/>
    <p:sldId id="563" r:id="rId21"/>
    <p:sldId id="564" r:id="rId22"/>
    <p:sldId id="565" r:id="rId23"/>
    <p:sldId id="566" r:id="rId24"/>
    <p:sldId id="567" r:id="rId25"/>
    <p:sldId id="568" r:id="rId26"/>
    <p:sldId id="569" r:id="rId27"/>
    <p:sldId id="570" r:id="rId28"/>
    <p:sldId id="571" r:id="rId29"/>
    <p:sldId id="572" r:id="rId30"/>
    <p:sldId id="573" r:id="rId31"/>
    <p:sldId id="574" r:id="rId32"/>
    <p:sldId id="575" r:id="rId33"/>
    <p:sldId id="576" r:id="rId34"/>
    <p:sldId id="577" r:id="rId35"/>
    <p:sldId id="578" r:id="rId36"/>
    <p:sldId id="579" r:id="rId37"/>
    <p:sldId id="580" r:id="rId38"/>
    <p:sldId id="581" r:id="rId39"/>
    <p:sldId id="582" r:id="rId40"/>
    <p:sldId id="583" r:id="rId41"/>
    <p:sldId id="584" r:id="rId42"/>
    <p:sldId id="585" r:id="rId43"/>
    <p:sldId id="586" r:id="rId44"/>
    <p:sldId id="587" r:id="rId45"/>
    <p:sldId id="588" r:id="rId46"/>
    <p:sldId id="589" r:id="rId47"/>
    <p:sldId id="590" r:id="rId48"/>
    <p:sldId id="591" r:id="rId49"/>
    <p:sldId id="592" r:id="rId50"/>
    <p:sldId id="593" r:id="rId51"/>
    <p:sldId id="594" r:id="rId52"/>
    <p:sldId id="595" r:id="rId53"/>
    <p:sldId id="596" r:id="rId54"/>
    <p:sldId id="597" r:id="rId55"/>
    <p:sldId id="598" r:id="rId56"/>
    <p:sldId id="599" r:id="rId57"/>
    <p:sldId id="600" r:id="rId58"/>
    <p:sldId id="601" r:id="rId59"/>
    <p:sldId id="602" r:id="rId60"/>
    <p:sldId id="603" r:id="rId61"/>
    <p:sldId id="604" r:id="rId62"/>
    <p:sldId id="605" r:id="rId63"/>
    <p:sldId id="606" r:id="rId64"/>
    <p:sldId id="607" r:id="rId65"/>
    <p:sldId id="608" r:id="rId66"/>
    <p:sldId id="609" r:id="rId67"/>
    <p:sldId id="610" r:id="rId68"/>
  </p:sldIdLst>
  <p:sldSz cx="9144000" cy="6858000" type="screen4x3"/>
  <p:notesSz cx="6851650" cy="9747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0">
          <p15:clr>
            <a:srgbClr val="A4A3A4"/>
          </p15:clr>
        </p15:guide>
        <p15:guide id="2" pos="215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ael Negreiros Dantas Lima" initials="RNDL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0033"/>
    <a:srgbClr val="FFFF00"/>
    <a:srgbClr val="993300"/>
    <a:srgbClr val="CCECFF"/>
    <a:srgbClr val="00CC66"/>
    <a:srgbClr val="666633"/>
    <a:srgbClr val="FF9966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21" autoAdjust="0"/>
    <p:restoredTop sz="94434" autoAdjust="0"/>
  </p:normalViewPr>
  <p:slideViewPr>
    <p:cSldViewPr>
      <p:cViewPr varScale="1">
        <p:scale>
          <a:sx n="90" d="100"/>
          <a:sy n="90" d="100"/>
        </p:scale>
        <p:origin x="8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6936"/>
    </p:cViewPr>
  </p:sorterViewPr>
  <p:notesViewPr>
    <p:cSldViewPr>
      <p:cViewPr varScale="1">
        <p:scale>
          <a:sx n="38" d="100"/>
          <a:sy n="38" d="100"/>
        </p:scale>
        <p:origin x="-1536" y="-78"/>
      </p:cViewPr>
      <p:guideLst>
        <p:guide orient="horz" pos="3070"/>
        <p:guide pos="215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686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59888"/>
            <a:ext cx="2968625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59888"/>
            <a:ext cx="2968625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2186FBA-3471-4F70-AEAD-93D021F436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51478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1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20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722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8200"/>
            <a:ext cx="502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13722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5EC5C24-01A8-4DCD-9FE7-4FB77AA441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27054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pt-BR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pt-BR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pt-BR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pt-BR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E0A662F-7D93-4F76-9896-CA5C3AFEBD5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37790046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33BCB-B467-4592-9F7A-530EA4D2C31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2258411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23032-EF06-4B89-A753-9F45B1D0A64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09763590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ítulo, texto e clip-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lip-art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21286-F3A9-4651-A741-0DE9375B277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75424065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E31E6-FC5F-41D2-BB8D-2846ED296DD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05493744"/>
      </p:ext>
    </p:extLst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AC7AE-9FCE-43BD-BB9C-006E1F857E5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2547639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F1981-C4E3-47BD-95A5-12CCF29C0CD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3996675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B4526-59B6-431D-A05D-2FC59873E77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77741095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31DB7-F273-4CC2-A7FD-A757B283AB6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74805319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D0248-2ED4-46C6-BE40-3D141C1B62F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21106058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52B89-039C-4425-A781-9880A8BA9A3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45305083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845B2-5E68-4B34-A4A3-6C9FE9A7BBC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7889634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47"/>
            </a:gs>
            <a:gs pos="100000">
              <a:srgbClr val="000099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Click to edit Master text styles</a:t>
            </a:r>
          </a:p>
          <a:p>
            <a:pPr lvl="1"/>
            <a:r>
              <a:rPr lang="pt-BR" altLang="pt-BR"/>
              <a:t>Second level</a:t>
            </a:r>
          </a:p>
          <a:p>
            <a:pPr lvl="2"/>
            <a:r>
              <a:rPr lang="pt-BR" altLang="pt-BR"/>
              <a:t>Third level</a:t>
            </a:r>
          </a:p>
          <a:p>
            <a:pPr lvl="3"/>
            <a:r>
              <a:rPr lang="pt-BR" altLang="pt-BR"/>
              <a:t>Fourth level</a:t>
            </a:r>
          </a:p>
          <a:p>
            <a:pPr lvl="4"/>
            <a:r>
              <a:rPr lang="pt-BR" altLang="pt-BR"/>
              <a:t>Fifth level</a:t>
            </a:r>
          </a:p>
        </p:txBody>
      </p: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96C9740-62E1-416B-9C53-ADE51F57A7E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  <p:sldLayoutId id="2147484058" r:id="rId12"/>
  </p:sldLayoutIdLst>
  <p:transition>
    <p:comb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pt-BR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Curso Popular de Formação de Defensoras e Defensores Públicos  </a:t>
            </a:r>
            <a:br>
              <a:rPr lang="pt-BR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BR" sz="20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pt-BR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DIREITO ADMINISTRATIVO</a:t>
            </a:r>
          </a:p>
          <a:p>
            <a:pPr algn="ctr" eaLnBrk="1" hangingPunct="1">
              <a:defRPr/>
            </a:pPr>
            <a:endParaRPr lang="pt-BR" sz="20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endParaRPr lang="pt-BR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endParaRPr lang="pt-BR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endParaRPr lang="pt-BR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endParaRPr lang="pt-BR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Rodrigo Gruppi Carlos da Costa</a:t>
            </a:r>
          </a:p>
          <a:p>
            <a:pPr algn="ctr" eaLnBrk="1" hangingPunct="1">
              <a:defRPr/>
            </a:pPr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Defensor Público do Estado de São Paulo</a:t>
            </a:r>
          </a:p>
          <a:p>
            <a:pPr algn="ctr" eaLnBrk="1" hangingPunct="1">
              <a:defRPr/>
            </a:pPr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Aprovado no VII Concurso</a:t>
            </a:r>
          </a:p>
          <a:p>
            <a:pPr algn="ctr" eaLnBrk="1" hangingPunct="1">
              <a:defRPr/>
            </a:pPr>
            <a:r>
              <a:rPr lang="pt-BR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rodrigogruppi88@gmail.com</a:t>
            </a: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br>
              <a:rPr lang="pt-BR" sz="1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Autoexecutoriedade</a:t>
            </a:r>
            <a:endParaRPr lang="pt-BR" altLang="pt-BR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Administração pode executar os seus próprios atos usando meios coercitivos próprios, sem a necessidade de intervenção do Poder Judiciário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apreensão de mercadoria imprópria, embargo de obra irregular, interdição de fábrica poluidora).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Alguns autores desdobram este atributo em dois: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Exigibilidade representa uma forma de coerção indireta. A Administração determina que faça ou deixe de fazer algo por meios indiretos. Se persistir a violação, haverá consequência negativa ao particular, sem a intervenção judicial, aplicando-lhe as punições previstas na lei.</a:t>
            </a:r>
          </a:p>
          <a:p>
            <a:pPr lvl="1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aplicação de multa por estacionar em lugar proibido, notificação para limpeza de terreno sob pena de multa.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multa do poder de polícia é exigível, mas não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autoexecutável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Assim, a cobrança da multa se dá por meio do poder judiciário. Ressalta-se que esta dívida é fiscal, mas não tributária. </a:t>
            </a:r>
          </a:p>
          <a:p>
            <a:pPr lvl="0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Executoriedade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representa forma de coerção direta. A Administração executa sua própria decisão, desde que autorizada por lei ou por situação de urgência –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guinchar veículo estacionado em lugar proibido. 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Diferencia-se da exigibilidade, pois aqui a Administração desconstitui materialmente a situação de ilegalidade, ao passo que na outra não.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 manuseio da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executoriedade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deve haver previsão legal, caso contrário necessitará de autorização judicial.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não houver lei, mesmo assim a Administração pode atuar por si só em casos de urgência (a atuação da Administração é necessária para a tutela de interesse público maior, sob a pena de lesão a coisas ou bens). Neste caso, pode inclusive utilizar-se de força policial –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risco de desabamento.</a:t>
            </a:r>
          </a:p>
        </p:txBody>
      </p:sp>
    </p:spTree>
    <p:extLst>
      <p:ext uri="{BB962C8B-B14F-4D97-AF65-F5344CB8AC3E}">
        <p14:creationId xmlns:p14="http://schemas.microsoft.com/office/powerpoint/2010/main" val="1063665033"/>
      </p:ext>
    </p:extLst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Tipicidade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pacífico na doutrina, 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aceito por Maria Sylvia Zanella </a:t>
            </a:r>
            <a:r>
              <a:rPr lang="pt-B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Pietro.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 ato administrativo deve se amoldar ao previsto em lei para atingir a finalidade pretendida pela Administração. Os atos administrativos devem corresponder a figuras típicas previamente definidas em lei, de acordo com o princípio da legalidade. Cada ato administrativo tem uma finalidade específica definida na lei. Caso utilize-se outro ato para atender àquela finalidade, este será inválido. </a:t>
            </a:r>
          </a:p>
          <a:p>
            <a:pPr lvl="0" algn="just"/>
            <a:r>
              <a:rPr lang="pt-B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 remoção de servidor é pela necessidade do serviço. Dessa forma, se a remoção for punitiva, será inválida.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 atributo faz com que a Administração somente edite atos previstos na lei, veda a prática de ato totalmente discricionário (já que a lei define os limites que quem a discricionariedade poderá ser exercida).</a:t>
            </a:r>
          </a:p>
        </p:txBody>
      </p:sp>
    </p:spTree>
    <p:extLst>
      <p:ext uri="{BB962C8B-B14F-4D97-AF65-F5344CB8AC3E}">
        <p14:creationId xmlns:p14="http://schemas.microsoft.com/office/powerpoint/2010/main" val="1547868900"/>
      </p:ext>
    </p:extLst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Tipicidade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pacífico na doutrina, 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aceito por Maria Sylvia Zanella </a:t>
            </a:r>
            <a:r>
              <a:rPr lang="pt-B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Pietro.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 ato administrativo deve se amoldar ao previsto em lei para atingir a finalidade pretendida pela Administração. Os atos administrativos devem corresponder a figuras típicas previamente definidas em lei, de acordo com o princípio da legalidade. Cada ato administrativo tem uma finalidade específica definida na lei. Caso utilize-se outro ato para atender àquela finalidade, este será inválido. </a:t>
            </a:r>
          </a:p>
          <a:p>
            <a:pPr lvl="0" algn="just"/>
            <a:r>
              <a:rPr lang="pt-B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 remoção de servidor é pela necessidade do serviço. Dessa forma, se a remoção for punitiva, será inválida.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 atributo faz com que a Administração somente edite atos previstos na lei, veda a prática de ato totalmente discricionário (já que a lei define os limites que quem a discricionariedade poderá ser exercida).</a:t>
            </a:r>
          </a:p>
        </p:txBody>
      </p:sp>
    </p:spTree>
    <p:extLst>
      <p:ext uri="{BB962C8B-B14F-4D97-AF65-F5344CB8AC3E}">
        <p14:creationId xmlns:p14="http://schemas.microsoft.com/office/powerpoint/2010/main" val="97145505"/>
      </p:ext>
    </p:extLst>
  </p:cSld>
  <p:clrMapOvr>
    <a:masterClrMapping/>
  </p:clrMapOvr>
  <p:transition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Perfeição, Validade e Eficácia do Ato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Perfeito é o ato administrativo que obedeceu todas as fases de sua formação.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Válido é o ato que se ajusta às exigências normativas.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Eficaz é o ato que está pronto a produzir efeitos. Este pode ser evento futuro incerto (condição suspensiva), evento futuro certo (termo inicial), ou sujeito ao controle de outra autoridade (visto ou homologação).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administrativo depende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sempre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preenchimento de 05 pressupostos exigidos por lei – CONFIFOMOB (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petência,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nalidade,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rma,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tivo e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jeto).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é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prefeito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quando os 05 pressupostos estiverem preenchidos.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é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válido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quando o preenchimento respeitou rigorosamente a lei.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é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eficaz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quando estiver apto para gerar “efeitos próprios”.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Dessa forma, possível concluir que: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perfeito e válido pode ser eficaz (verdadeira);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perfeito e válido pode ser ineficaz (verdadeira, quando pendente condição);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perfeito pode ser inválido e ineficaz (verdadeiro);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perfeito pode ser inválido e eficaz (verdadeiro excepcionalmente, quando envolver segurança jurídica);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imperfeito e válido pode ser eficaz (falso, podendo o ato ser inexistente ou nulo. Contudo, pode gerar efeitos impróprios);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imperfeito e válido pode ser ineficaz (falso, podendo o ato ser inexistente ou nulo);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imperfeito e inválido pode ser eficaz (falso, podendo o ato ser inexistente ou nulo);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imperfeito e inválido pode ser ineficaz (verdadeiro);</a:t>
            </a:r>
          </a:p>
        </p:txBody>
      </p:sp>
    </p:spTree>
    <p:extLst>
      <p:ext uri="{BB962C8B-B14F-4D97-AF65-F5344CB8AC3E}">
        <p14:creationId xmlns:p14="http://schemas.microsoft.com/office/powerpoint/2010/main" val="365968292"/>
      </p:ext>
    </p:extLst>
  </p:cSld>
  <p:clrMapOvr>
    <a:masterClrMapping/>
  </p:clrMapOvr>
  <p:transition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Eficácia do Ato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efeitos próprios são aqueles previstos na lei que autoriza o ato e representa o resultado válido da atuação administrativa. </a:t>
            </a: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efeito é impróprio quando repercute juridicamente, mesmo sem ser previsto em lei e sem representar o resultado concreto pretendido pela Administração. Os principais efeitos impróprios são:</a:t>
            </a:r>
          </a:p>
          <a:p>
            <a:pPr lvl="0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efeito reflexo (o ato ainda que não acabado repercute sobre outras relações jurídicas indiretamente, como a caducidade);</a:t>
            </a:r>
          </a:p>
          <a:p>
            <a:pPr lvl="0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prodrômico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que é o efeito instrumental exigido por lei para que o ato possa se aperfeiçoar.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nos atos complexos e nos atos compostos, após a manifestação do primeiro agente ou autoridade é gerada a necessidade instrumental de manifestação da segunda autoridade ou agente, sem a qual o ato não se aperfeiçoa, como no caso do ato complexo de nomear Ministro do STF, depois que o presidente indica o nome é gerada a necessidade instrumental de manifestação do Senado sem a qual a nomeação não se aperfeiçoa. Esta necessidade de manifestação é o efeito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prodrômico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1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simples: uma autoridade exerce uma atribuição gerando, ao final, um efeito próprio. </a:t>
            </a:r>
          </a:p>
          <a:p>
            <a:pPr lvl="1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complexo: duas autoridades distintas, de cargos ou competências diferentes, reúnem seus esforços e juntas exercem uma mesma atribuição para, ao final, gerar um efeito próprio. </a:t>
            </a:r>
          </a:p>
          <a:p>
            <a:pPr lvl="1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composto: duas autoridades de cargos e competências distintas exercem cada qual a própria atribuição e a reunião destas atribuições aperfeiçoa o ato permitindo gerar seus efeitos próprios. </a:t>
            </a:r>
          </a:p>
        </p:txBody>
      </p:sp>
    </p:spTree>
    <p:extLst>
      <p:ext uri="{BB962C8B-B14F-4D97-AF65-F5344CB8AC3E}">
        <p14:creationId xmlns:p14="http://schemas.microsoft.com/office/powerpoint/2010/main" val="3569228300"/>
      </p:ext>
    </p:extLst>
  </p:cSld>
  <p:clrMapOvr>
    <a:masterClrMapping/>
  </p:clrMapOvr>
  <p:transition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Requisitos do Ato Administrativo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os elementos que compõe o Ato Administrativo.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Existem diversas classificações, pois não há definição expressa em lei. A mais comum em concursos públicos é aquela dada por Hely Lopes Meirelles, que divide o Ato Administrativo em 05 requisitos, pautada, a </a:t>
            </a:r>
            <a:r>
              <a:rPr lang="pt-BR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contrario sensu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nos vícios elencados na Lei de Ação Popular, no artigo 2º: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2º São nulos os atos lesivos ao patrimônio das entidades mencionadas no artigo anterior, nos casos de: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incompetência;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vício de forma;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ilegalidade do objeto;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d) inexistência dos motivos;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e) desvio de finalidade.</a:t>
            </a: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Competência – Forma – Finalidade – Motivo – Objeto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COFOFIMOB – a junção de todos requisitos desta classificação.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ausente algum dos requisitos, o Ato Administrativo esta viciado.</a:t>
            </a:r>
          </a:p>
        </p:txBody>
      </p:sp>
    </p:spTree>
    <p:extLst>
      <p:ext uri="{BB962C8B-B14F-4D97-AF65-F5344CB8AC3E}">
        <p14:creationId xmlns:p14="http://schemas.microsoft.com/office/powerpoint/2010/main" val="2690308987"/>
      </p:ext>
    </p:extLst>
  </p:cSld>
  <p:clrMapOvr>
    <a:masterClrMapping/>
  </p:clrMapOvr>
  <p:transition>
    <p:comb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Requisitos do Ato Administrativo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NULIDADES</a:t>
            </a:r>
            <a:endParaRPr lang="pt-BR" sz="2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2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um ato administrativo não preenche todos os requisitos, ele será nulo</a:t>
            </a:r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Sobre a nulidade do ato, 04 teorias surgem, sendo a mais aceita aquela lecionada por CABM, chamada de quaternária, em que existem 4 graus de nulidade: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inexistentes: quando faltar algum elemento ou pressuposto indispensável para o cumprimento de formação do ato;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nulos: assim considerados os portadores de defeitos graves, insuscetíveis de convalidação, tornando obrigatória a anulação;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anuláveis: aqueles portadores de defeitos leves, passíveis de convalidação;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irregulares: aqueles portadores de defeitos levíssimos ou irrelevantes, normalmente quanto à forma, não prejudicando a validade do ato administrativo.</a:t>
            </a:r>
          </a:p>
          <a:p>
            <a:pPr algn="just"/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vícios em espécie serão analisados conjuntamente com os requisitos.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702864"/>
      </p:ext>
    </p:extLst>
  </p:cSld>
  <p:clrMapOvr>
    <a:masterClrMapping/>
  </p:clrMapOvr>
  <p:transition>
    <p:comb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Competência/Sujeito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Sujeito, aspecto/requisito subjetivo do ato administrativo. Competência administrativa é o poder atribuído ao agente da Administração pela lei para o desempenho de suas funções, em decorrência da matéria, do território, da hierarquia ou do tempo.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Lei 9.784/99 – Art. 11. A competência é irrenunciável e se exerce pelos órgãos administrativos a que foi atribuída como própria, salvo os casos de delegação e avocação legalmente admitidos.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Preferível o termo sujeito, pois aquele que pratica o ato, além de ter atribuição legal para fazê-lo (competência), deve ser capaz.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lei que determina a competência é do próprio ente da federação. Por conta disso é difícil identificar qual a aplicável. 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 como características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Imodificável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titular não pode torná-la mais ampla ou mais restrita, pode fazer apenas aquilo que a lei determina – denota a vinculação à norma.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Obrigatoriedade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agente público incumbido de uma competência deve exercê-la.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Irrenunciável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titular (Administração) não pode se desfazer, abdicar, de sua atribuição.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Imprescritível ou </a:t>
            </a:r>
            <a:r>
              <a:rPr lang="pt-BR" sz="1800" u="sng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incaducável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não exercício da competência por longo período de tempo não extingue a atribuição.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se presume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somente terá competência quando expressa em lei.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398887"/>
      </p:ext>
    </p:extLst>
  </p:cSld>
  <p:clrMapOvr>
    <a:masterClrMapping/>
  </p:clrMapOvr>
  <p:transition>
    <p:comb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Competência/Sujeito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Sujeito, aspecto/requisito subjetivo do ato administrativo. Competência administrativa é o poder atribuído ao agente da Administração pela lei para o desempenho de suas funções, em decorrência da matéria, do território, da hierarquia ou do tempo.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Lei 9.784/99 – Art. 11. A competência é irrenunciável e se exerce pelos órgãos administrativos a que foi atribuída como própria, salvo os casos de delegação e avocação legalmente admitidos.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Preferível o termo sujeito, pois aquele que pratica o ato, além de ter atribuição legal para fazê-lo (competência), deve ser capaz.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lei que determina a competência é do próprio ente da federação. Por conta disso é difícil identificar qual a aplicável. 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 como características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Imodificável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titular não pode torná-la mais ampla ou mais restrita, pode fazer apenas aquilo que a lei determina – denota a vinculação à norma.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Obrigatoriedade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agente público incumbido de uma competência deve exercê-la.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Irrenunciável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titular (Administração) não pode se desfazer, abdicar, de sua atribuição.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Imprescritível ou </a:t>
            </a:r>
            <a:r>
              <a:rPr lang="pt-BR" sz="1800" u="sng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incaducável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não exercício da competência por longo período de tempo não extingue a atribuição.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se presume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somente terá competência quando expressa em lei.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877732"/>
      </p:ext>
    </p:extLst>
  </p:cSld>
  <p:clrMapOvr>
    <a:masterClrMapping/>
  </p:clrMapOvr>
  <p:transition>
    <p:comb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de Competência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Podem ser de 03 formas: 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Usurpação de função pública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o mais grave defeito atinente ao requisito do sujeito. Ocorre quando alguém não funcionário público (particular) pratica atos de agente público, que, por óbvio, não tem atribuição legal para o ato.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sentença lavrada por particular. Esta conduta é tão lesiva que tutelada pelo Direito Penal, no art. 328.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vício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aqui é de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inexistência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ato administrativo, segundo a teoria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ponteana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OBS: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Gestor de negócios públicos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teoria europeia em que, quando o Estado esta ausente, em situações de emergência, o particular pode fazer suas vezes, sendo causa excludente de tipicidade do crime de usurpação.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Função de fato/ funcionário de fato/ agente de fato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Ocorre quando a função pública é exercida por agente público irregularmente investido no cargo, agente público que aparenta ser o titular.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vício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aqui pode ser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anulável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(ou seja, passível de convalidação) se o agente agiu de boa-fé; ou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nulo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 o agente agiu com má-fé.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autores e a jurisprudência entendem que, embora eivados de vícios, os atos podem ser considerados válidos em face aos terceiros de boa-fé, salvo se por outro motivo forem viciados. O ato então será existente, nulo, mas eficaz para os terceiros de boa-fé.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da Boa-fé ou Princípio da Proteção à Confiança Legítima.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Cargo que exige concurso, mas foi investido por nomeação política; chefe substituto que continua a praticar atos de chefia após a expiração do prazo. </a:t>
            </a:r>
          </a:p>
          <a:p>
            <a:pPr lvl="0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em Pernambuco, um analfabeto foi aprovado em concurso público com prova de múltipla escolha. Se chegasse a tomar posse, seu ato seria nulo.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311484"/>
      </p:ext>
    </p:extLst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207375" cy="61595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4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Estudo específico para Direito Administrativo: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pt-BR" altLang="pt-B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Critérios para aprovação na primeira fase: acertar no mínimo 50% da prova, acertar ao menos 2 questões por matéria e estar entre os 400 primeiros colocados. Ou seja, todas as matérias são importantes!</a:t>
            </a: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pt-BR" altLang="pt-B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matéria de Direito Administrativo não é cobrada nas fases escrita e oral. Por isso, focar em exercício de múltipla escolha</a:t>
            </a: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pt-BR" altLang="pt-B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Importante estar atualizado nas jurisprudências recentes dos Tribunais Superiores e novas súmulas </a:t>
            </a: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pt-BR" altLang="pt-B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Leitura das principais legislações esparsas (principalmente perto da prova) </a:t>
            </a: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pt-BR" altLang="pt-B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Normalmente, das 8 questões, 6 tratam de Direito Administrativo e 2 de Direito Tributário</a:t>
            </a:r>
            <a:endParaRPr lang="pt-BR" altLang="pt-BR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comb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de Competência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Excesso de Poder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Ocorre quando o agente público atua fora das atribuições (competências) a que foi investido.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vigilante sanitário que aplica multa por poluição sonora. O vício aqui é de nulidade. 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espécie do gênero abuso de poder (junto com o desvio de finalidade).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253690"/>
      </p:ext>
    </p:extLst>
  </p:cSld>
  <p:clrMapOvr>
    <a:masterClrMapping/>
  </p:clrMapOvr>
  <p:transition>
    <p:comb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de Capacidade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o impedimento e suspeição.</a:t>
            </a:r>
          </a:p>
          <a:p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Impedimento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uma presunção absoluta para a incapacidade de praticar o ato, estando a autoridade proibida de praticar o ato pela lei, sob pena de falta grave (no âmbito federal).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18. É impedido de atuar em processo administrativo o servidor ou autoridade que: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- tenha interesse direto ou indireto na matéria;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 - tenha participado ou venha a participar como perito, testemunha ou representante, ou se tais situações ocorrem quanto ao cônjuge, companheiro ou parente e afins até o terceiro grau;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 - esteja litigando judicial ou administrativamente com o interessado ou respectivo cônjuge ou companheiro.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19. A autoridade ou servidor que incorrer em impedimento deve comunicar o fato à autoridade competente, abstendo-se de atuar.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Parágrafo único. A omissão do dever de comunicar o impedimento constitui falta grave, para efeitos disciplinares.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Suspeição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uma presunção relativa de capacidade, que se não arguida, não altera a competência. 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208866"/>
      </p:ext>
    </p:extLst>
  </p:cSld>
  <p:clrMapOvr>
    <a:masterClrMapping/>
  </p:clrMapOvr>
  <p:transition>
    <p:comb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de Capacidade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o impedimento e suspeição.</a:t>
            </a:r>
          </a:p>
          <a:p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Impedimento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uma presunção absoluta para a incapacidade de praticar o ato, estando a autoridade proibida de praticar o ato pela lei, sob pena de falta grave (no âmbito federal).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18. É impedido de atuar em processo administrativo o servidor ou autoridade que: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- tenha interesse direto ou indireto na matéria;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 - tenha participado ou venha a participar como perito, testemunha ou representante, ou se tais situações ocorrem quanto ao cônjuge, companheiro ou parente e afins até o terceiro grau;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 - esteja litigando judicial ou administrativamente com o interessado ou respectivo cônjuge ou companheiro.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19. A autoridade ou servidor que incorrer em impedimento deve comunicar o fato à autoridade competente, abstendo-se de atuar.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Parágrafo único. A omissão do dever de comunicar o impedimento constitui falta grave, para efeitos disciplinares.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Suspeição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uma presunção relativa de capacidade, que se não arguida, não altera a competência. 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512749"/>
      </p:ext>
    </p:extLst>
  </p:cSld>
  <p:clrMapOvr>
    <a:masterClrMapping/>
  </p:clrMapOvr>
  <p:transition>
    <p:comb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Delegação de Competência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 transferência de atribuições de um agente para outro por tempo determinado, seja hierarquicamente inferior ou não, em razão de conveniência ou oportunidade.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Delegante – Delegado.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12. Um órgão administrativo e seu titular poderão, se não houver impedimento legal, delegar parte da sua competência a outros órgãos ou titulares, ainda que estes não lhe sejam hierarquicamente subordinados, quando for conveniente, em razão de circunstâncias de índole técnica, social, econômica, jurídica ou territorial.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Parágrafo único. O disposto no </a:t>
            </a:r>
            <a:r>
              <a:rPr lang="pt-BR" sz="1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caput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deste artigo aplica-se à delegação de competência dos órgãos colegiados aos respectivos presidentes.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13. Não podem ser objeto de delegação: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- a edição de atos de caráter normativo;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 - a decisão de recursos administrativos;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 - as matérias de competência exclusiva do órgão ou autoridade.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14. O ato de delegação e sua revogação deverão ser publicados no meio oficial.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1</a:t>
            </a:r>
            <a:r>
              <a:rPr lang="pt-BR" sz="1800" u="sng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O ato de delegação especificará as matérias e poderes transferidos, os limites da atuação do delegado, a duração e os objetivos da delegação e o recurso cabível, podendo conter ressalva de exercício da atribuição delegada.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2</a:t>
            </a:r>
            <a:r>
              <a:rPr lang="pt-BR" sz="1800" u="sng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O ato de delegação é revogável a qualquer tempo pela autoridade delegante.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3</a:t>
            </a:r>
            <a:r>
              <a:rPr lang="pt-BR" sz="1800" u="sng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As decisões adotadas por delegação devem mencionar explicitamente esta qualidade e considerar-se-ão editadas pelo delegado.</a:t>
            </a:r>
          </a:p>
        </p:txBody>
      </p:sp>
    </p:spTree>
    <p:extLst>
      <p:ext uri="{BB962C8B-B14F-4D97-AF65-F5344CB8AC3E}">
        <p14:creationId xmlns:p14="http://schemas.microsoft.com/office/powerpoint/2010/main" val="1689563990"/>
      </p:ext>
    </p:extLst>
  </p:cSld>
  <p:clrMapOvr>
    <a:masterClrMapping/>
  </p:clrMapOvr>
  <p:transition>
    <p:comb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Regras da Delegação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Existem atos indelegáveis – art. 13 – OBS: trata-se do PAD-federal. Deve-se atentar ao fato de que cada ente da federação tem competência para legislar sobre direito administrativo, ou seja, tem sua própria lei. Apesar disso, a maioria das leis estaduais e municipais segue a federal.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Decisão de recurso administrativo;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de caráter normativo;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de competência exclusiva.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delegação é revogável a qualquer momento;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 ser publicada em meio oficial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considera-se expedido pelo delegado, sendo este o responsável e eventualmente sujeito passivo em mandado de segurança.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delegação deve constar expressamente no ato.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12, caput – autoriza a delegação a outro órgão não subordinado.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12. Um órgão administrativo e seu titular poderão, se não houver impedimento legal, delegar parte da sua competência a outros órgãos ou titulares, ainda que estes não lhe sejam hierarquicamente subordinados, quando for conveniente, em razão de circunstâncias de índole técnica, social, econômica, jurídica ou territorial.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delegação é discricionária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possível delegação parcial</a:t>
            </a: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delegação pressupõe previsão legal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 Três correntes: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Para haver deleção, deve haver previsão legal expressa;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A delegação decorre da estrutura administrativa, é poder inerente, implícito – Princípio da Delegação;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Majoritária - Depende: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a delegação for dentro de uma estrutura hierarquizada, não há necessidade de lei expressa – delegação implícita;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a delegação for para fora da estrutura hierárquica, é necessária a lei – não se admite delegação implícita.</a:t>
            </a: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AVOCAÇÃO 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16. Os órgãos e entidades administrativas divulgarão publicamente os locais das respectivas sedes e, quando conveniente, a unidade fundacional competente em matéria de interesse especial.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chamar para si determinada atribuição ou competência. </a:t>
            </a:r>
          </a:p>
        </p:txBody>
      </p:sp>
    </p:spTree>
    <p:extLst>
      <p:ext uri="{BB962C8B-B14F-4D97-AF65-F5344CB8AC3E}">
        <p14:creationId xmlns:p14="http://schemas.microsoft.com/office/powerpoint/2010/main" val="3037409855"/>
      </p:ext>
    </p:extLst>
  </p:cSld>
  <p:clrMapOvr>
    <a:masterClrMapping/>
  </p:clrMapOvr>
  <p:transition>
    <p:comb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Objeto/Conteúdo: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Objeto é o conteúdo do ato administrativo, a ordem por ele determinada. É o efeito jurídico imediato: o que se modifica, o que extingue, o que se cria, na ordem jurídica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na desapropriação, é a perda da propriedade, na sanção, é a punição). Todo o ato administrativo é voltado para a criação, modificação ou comprovação de situações jurídicas que envolvam a Administração Pública.</a:t>
            </a: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 como características e </a:t>
            </a:r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Lícito – ilícito (nulo –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de imóvel da União pelo município);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Possível (realizável no mundo dos fatos e direito) – impossível (inexistência –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nomeação para ocupar cargo inexistente);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Certo – incerto (nulo –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de imóvel, não definido com precisão);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Moral (ética, boa-fé e honestidade) – imoral (nulo –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parecer proferido sob encomenda, contrário a opinião real de quem o profere);</a:t>
            </a:r>
          </a:p>
        </p:txBody>
      </p:sp>
    </p:spTree>
    <p:extLst>
      <p:ext uri="{BB962C8B-B14F-4D97-AF65-F5344CB8AC3E}">
        <p14:creationId xmlns:p14="http://schemas.microsoft.com/office/powerpoint/2010/main" val="858297446"/>
      </p:ext>
    </p:extLst>
  </p:cSld>
  <p:clrMapOvr>
    <a:masterClrMapping/>
  </p:clrMapOvr>
  <p:transition>
    <p:comb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Duas acepções: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Sentido restrito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revestimento exterior do ato, o modo pelo qual o ato administrativo revela sua existência. Como regra geral, a forma escrita é a predominante (para controle de legalidade), admitindo-se, excepcionalmente, atos gestuais/convencionais (apito do guarda de trânsito), verbais (ordem do superior aos subalternos) ou expedidos visualmente por máquina (semáforos), especialmente em casos de urgência e transitoriedade da manifestação, bem como o silêncio, quando a lei assim o determinar (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motorista que praticar infração será autuado em 30 dias. Se superado o prazo, cancela-se a autuação). </a:t>
            </a:r>
          </a:p>
          <a:p>
            <a:pPr lvl="0" algn="just"/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Decreto, que é a forma utilizada pelo chefe do Poder Executivo na exteriorização de seus atos. 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Sentido Amplo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 como ideia de formalidade, solenidade necessária para expedição do ato administrativo. Os vícios nele existentes são anuláveis, abrangendo ambas as acepções;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DO PARALELISMO DAS FORMAS</a:t>
            </a:r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forma utilizada para extinção ou modificação de ato administrativo deve ser a mesma daquela observada para sua edição</a:t>
            </a: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DO INFORMALISMO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atos administrativos não exigem forma predeterminada, salvo se prevista em lei. </a:t>
            </a:r>
          </a:p>
          <a:p>
            <a:pPr lvl="0" algn="just"/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concurso público deve ser aberto por edital. </a:t>
            </a:r>
          </a:p>
        </p:txBody>
      </p:sp>
    </p:spTree>
    <p:extLst>
      <p:ext uri="{BB962C8B-B14F-4D97-AF65-F5344CB8AC3E}">
        <p14:creationId xmlns:p14="http://schemas.microsoft.com/office/powerpoint/2010/main" val="1311263513"/>
      </p:ext>
    </p:extLst>
  </p:cSld>
  <p:clrMapOvr>
    <a:masterClrMapping/>
  </p:clrMapOvr>
  <p:transition>
    <p:comb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forma estará viciada quando o ato não segue a forma prescrita em lei, como condição de validade para o ato.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edital para concurso público.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falta de motivação causa a nulidade do ato, quando ela é necessária. 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SILÊNCIO ADMINISTRATIVO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perante manifestação de particular, a Administração permanece inerte, silente, qual o efeito jurídico? Depende do disposto em lei, que pode definir que se trata de aprovação ou rejeição tácita. Quando fixado prazo, este deve ser obedecido, caso contrário configurar-se-á abuso de poder, ensejando ação judicial. Quando não há prazo, CABM fixa que, à luz do Princípio da Razoável Duração do Processo (art. 5º, LXXVIII, CF) deve ser compreendido como prazo de 30 dias, prorrogáveis justificadamente por outros 30.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 ações propostas contra silêncio administrativo, há duas correntes à cerca da decisão que poderá ser tomada, divergindo unicamente quando o ato for vinculado – neste caso, para CABM, o juiz pode substituir a vontade da Administração, acatando o pedido do administrado em sentença constitutiva ou condenatória. Se versar sobre ato discricionário, deve mandar a Administração posicionar-se a respeito. OBS: é cabível Direito de Petição e Reclamação Constitucional ao STF (descumprimento de SV).</a:t>
            </a:r>
          </a:p>
        </p:txBody>
      </p:sp>
    </p:spTree>
    <p:extLst>
      <p:ext uri="{BB962C8B-B14F-4D97-AF65-F5344CB8AC3E}">
        <p14:creationId xmlns:p14="http://schemas.microsoft.com/office/powerpoint/2010/main" val="1604284363"/>
      </p:ext>
    </p:extLst>
  </p:cSld>
  <p:clrMapOvr>
    <a:masterClrMapping/>
  </p:clrMapOvr>
  <p:transition>
    <p:comb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Motivo: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Constitui o fundamento (pressuposto) fático e jurídico que serve como pressuposto para a expedição de um ato administrativo.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 motivo da demissão do funcionário público é o cometimento de falta grave. 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MOTIVAÇÃO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motivo é 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diferente da motivação.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motivação é a exposição por escrito dos motivos. Integra o conceito de forma, pois se necessária e não está presente, há vício na forma.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Motivação é a exteriorização dos motivos que levaram a Administração a praticar o ato. A sua obrigatoriedade é tema polêmico no direito administrativo. Entretanto,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vem prevalecendo ser obrigatória, como regra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Alguns autores, inclusive, arrolam a motivação como princípio de Direito Administrativo. O fundamento para sua obrigatoriedade encontra amparo no texto constitucional de maneira reflexa. Quando existente a motivação, garante ao administrado o contraditório e a ampla defesa, a publicidade e a moralidade administrativa. 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da Motivação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Alguns autores sustentam que não é preciso ser motivado o ato administrativo vinculado, pois os requisitos estão descritos e pormenorizados em lei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concessão de licença maternidade, aposentadoria compulsória). Outros afirmam que o discricionário não precisa,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 o entendimento majoritário (e preferido da Defensoria) é de que em todos é necessária a motivação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para controle da legalidade (vinculado) e razoabilidade e proporcionalidade (discricionário). 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Existem duas situações em que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é preciso motivar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próprio ordenamento dispensa a motivação dos atos administrativos.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Exoneração 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 nutum 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cargo em comissão, como dos Ministros de Estado (nomeação e exoneração livre) – vide teoria dos motivos determinantes. </a:t>
            </a:r>
          </a:p>
        </p:txBody>
      </p:sp>
    </p:spTree>
    <p:extLst>
      <p:ext uri="{BB962C8B-B14F-4D97-AF65-F5344CB8AC3E}">
        <p14:creationId xmlns:p14="http://schemas.microsoft.com/office/powerpoint/2010/main" val="2414020010"/>
      </p:ext>
    </p:extLst>
  </p:cSld>
  <p:clrMapOvr>
    <a:masterClrMapping/>
  </p:clrMapOvr>
  <p:transition>
    <p:comb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Motivo: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pressuposto de fato pode ser viciado pela falsidade ou inexistência, ao passo que o pressuposto de direito só admite vício por inexistência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prática de ato com base em norma revogada).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Teoria dos Motivos Determinantes – os motivos invocados para a prática de ato administrativo condicionam a sua validade, ou seja, se o motivo for falso, diverso ou inexistente, o ato será viciado, padece de ilegalidade.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a declaração de motivo não é necessária, mas mesmo assim é dada,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aplica-se a teoria dos motivos determinantes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Ou seja, quando o Presidente dá um motivo por escrito para a exoneração de Ministro e este é falso, a exoneração será nula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redução de custos e, depois contrata outra pessoa – motivação nula).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apenas um dos motivos determinantes for falso, o ato não será inválido.</a:t>
            </a:r>
          </a:p>
          <a:p>
            <a:pPr lvl="1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interdição baseada na falta de licença e parte elétrica em péssimas condições. Caso comprovada a licença, ainda sim subsistirá a interdição, salvo se o motivo remanescente da interdição não for suficiente, o ato não subsistira.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admissível a Motivação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Aliunde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ou Motivação não Contextual (aquela baseada na remissão anterior de parecer, laudo, consideração, etc.), segundo o STF (MS 25.5181), que a entende constitucional, e a própria lei prevê (art. 50, §1º - PAD. Federal).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possível também ato que faz referência a parecer que faz referência a parecer.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necessário é a motivação eficiente, ou seja, a controlável 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posteriori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Desta forma, o particular ou o servidor poderá saber o porquê do ato, garantindo o contraditório e ampla defesa.</a:t>
            </a:r>
          </a:p>
          <a:p>
            <a:pPr lvl="1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nos termos do parecer de fls. 10, demito o servidor.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1</a:t>
            </a:r>
            <a:r>
              <a:rPr lang="pt-BR" sz="1600" u="sng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A motivação deve ser explícita, clara e congruente, podendo consistir em declaração de concordância com fundamentos de anteriores pareceres, informações, decisões ou propostas, que, neste caso, serão parte integrante do ato.</a:t>
            </a:r>
          </a:p>
        </p:txBody>
      </p:sp>
    </p:spTree>
    <p:extLst>
      <p:ext uri="{BB962C8B-B14F-4D97-AF65-F5344CB8AC3E}">
        <p14:creationId xmlns:p14="http://schemas.microsoft.com/office/powerpoint/2010/main" val="1641154780"/>
      </p:ext>
    </p:extLst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pt-BR" altLang="pt-BR" sz="24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DIREITO ADMINISTRATIVO</a:t>
            </a:r>
          </a:p>
          <a:p>
            <a:pPr marL="0" indent="0" algn="just" eaLnBrk="1" hangingPunct="1">
              <a:buNone/>
              <a:defRPr/>
            </a:pPr>
            <a:endParaRPr lang="pt-BR" altLang="pt-BR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buNone/>
              <a:defRPr/>
            </a:pPr>
            <a:r>
              <a:rPr lang="pt-BR" altLang="pt-BR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administrativo:</a:t>
            </a:r>
          </a:p>
          <a:p>
            <a:pPr marL="0" indent="0" algn="just" eaLnBrk="1" hangingPunct="1">
              <a:buNone/>
              <a:defRPr/>
            </a:pPr>
            <a:endParaRPr lang="pt-BR" altLang="pt-BR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buNone/>
              <a:defRPr/>
            </a:pPr>
            <a:r>
              <a:rPr lang="pt-BR" altLang="pt-BR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Definição:</a:t>
            </a:r>
          </a:p>
          <a:p>
            <a:pPr marL="0" indent="0" algn="just" eaLnBrk="1" hangingPunct="1">
              <a:buNone/>
              <a:defRPr/>
            </a:pPr>
            <a:endParaRPr lang="pt-BR" altLang="pt-BR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administrativo é espécie de ato jurídico. Na realidade, o ato administrativo é o ato jurídico com finalidade pública.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jurídico é todo ato lícito que tem por finalidade imediata adquirir, guardar, transferir, modificar ou extinguir direitos. </a:t>
            </a:r>
          </a:p>
          <a:p>
            <a:pPr marL="0" indent="0" algn="just">
              <a:buNone/>
            </a:pP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 autor adota uma definição. Entretanto, a definição mais aceita é aquela elaborada por Celso Antônio Bandeira de Mello e Maria Sylvia Zanella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Pietro;</a:t>
            </a:r>
          </a:p>
          <a:p>
            <a:pPr marL="0" indent="0">
              <a:buNone/>
            </a:pPr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buNone/>
              <a:defRPr/>
            </a:pPr>
            <a:endParaRPr lang="pt-BR" alt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comb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Finalidade: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finalidade é o objetivo querido pela Administração A finalidade incide sobre dos aspectos: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Sentido amplo – atendimento do interesse público.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Sentido estrito – atingir o resultado específico que o ato administrativo possui, previsto em lei. </a:t>
            </a:r>
          </a:p>
          <a:p>
            <a:pPr lvl="1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demissão: sentido amplo – não ter servidores públicos que cometam faltas graves; sentido estrito – punição ao servidor. 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 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pt-BR" sz="16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DESVIO DE FINALIDADE OU DESVIO DE PODER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Transforma o ato em ato nulo, impassível de convalidação. É a desconformidade do ato administrativo no âmbito de sua finalidade, desatendendo interesse público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de imóvel para prejudicar inimigo político) ou pela desatenção do fim específico do ato é ignorado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remoção de servidor como punição). O vício pode aparecer em qualquer dos dois sentidos: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sentido amplo – prefeito é criticado por jornalista em matéria veiculada em jornal. O prefeito, no dia seguinte, expede decreto expropriatório na casa do jornalista –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Desvio de Poder Genérico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pois o agente público não quis atender o interesse público com seu ato, mas sim se vingar de desafeto.</a:t>
            </a:r>
          </a:p>
          <a:p>
            <a:pPr lvl="0" algn="just"/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sentido estrito – servidor comete falta grave. Seu superior promove e remoção do servidor para local longe, buscando uma punição. Entretanto, a remoção tem não finalidade punitiva (destina-se a readequar os quadros funcionais), configurando-se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Desvio de Poder Específico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Observe que não há má intenção, já que ele atende ao interesse público (punir servidor que comete falta grave), mas a finalidade do ato é diversa daquela que a lei determina. Trata-se de medida de difícil prova no caso concreto, havendo indícios no excesso de motivação para ato simples, na pouca motivação em ato complexo, motivação contraditória, etc.</a:t>
            </a:r>
          </a:p>
        </p:txBody>
      </p:sp>
    </p:spTree>
    <p:extLst>
      <p:ext uri="{BB962C8B-B14F-4D97-AF65-F5344CB8AC3E}">
        <p14:creationId xmlns:p14="http://schemas.microsoft.com/office/powerpoint/2010/main" val="39483009"/>
      </p:ext>
    </p:extLst>
  </p:cSld>
  <p:clrMapOvr>
    <a:masterClrMapping/>
  </p:clrMapOvr>
  <p:transition>
    <p:comb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Finalidade: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 ou TRESDESTINAÇÃO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o desvio de finalidade em caso de desapropriação e que só ocorre se o ato de desapropriação não atende a fim algum de interesse público (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para prejudicar inimigo político).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ocorre a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(ou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Lícita) se embora o fim inicialmente previsto não seja atendido, ainda subsistir outro fim de interesse público (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para construção de creche, mas se constrói hospital). 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068884"/>
      </p:ext>
    </p:extLst>
  </p:cSld>
  <p:clrMapOvr>
    <a:masterClrMapping/>
  </p:clrMapOvr>
  <p:transition>
    <p:comb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Finalidade: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 ou TRESDESTINAÇÃO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o desvio de finalidade em caso de desapropriação e que só ocorre se o ato de desapropriação não atende a fim algum de interesse público (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para prejudicar inimigo político).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ocorre a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(ou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Lícita) se embora o fim inicialmente previsto não seja atendido, ainda subsistir outro fim de interesse público (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para construção de creche, mas se constrói hospital). 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364262"/>
      </p:ext>
    </p:extLst>
  </p:cSld>
  <p:clrMapOvr>
    <a:masterClrMapping/>
  </p:clrMapOvr>
  <p:transition>
    <p:comb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AutoNum type="arabicPeriod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Critério de formação do ato:</a:t>
            </a:r>
          </a:p>
          <a:p>
            <a:pPr algn="just"/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SIMPLES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simples é aquele que decorre da manifestação de vontade de um único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órgão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colegiado ou único.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Órgão significa centro de competência, instituído para o exercício da função administrativa. Órgão Público é diverso de agente público. Há relação entre as categorias, mas são distintos.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Presidência da República é órgão ocupado pelo agente público Presidente.</a:t>
            </a:r>
          </a:p>
          <a:p>
            <a:pPr lvl="1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nomeação de ministro pela Presidência da República, ato emanado por órgão colegiado. 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Desclassificação de proposta em licitação. Apesar de composto por diversos agentes, é único o órgão. 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órgão pode ser uni ou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pluripessoal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COMPLEXO 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que decorre da manifestação de vontade de mais de um órgão em que as vontades se unem para formar um único ato.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manifestações de vontades são homogêneas. Não há um ato principal e outro auxiliar,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elas têm a mesma importância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</a:p>
          <a:p>
            <a:pPr lvl="0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Investidura do PGJ. A primeira manifestação de vontade é a lista tríplice elaborada pelo Colégio dos Procuradores de Justiça. O segundo ato é a nomeação do Governador do Estado. Não há uma manifestação que prepondera/sobressai – há soma de vontades.</a:t>
            </a:r>
          </a:p>
        </p:txBody>
      </p:sp>
    </p:spTree>
    <p:extLst>
      <p:ext uri="{BB962C8B-B14F-4D97-AF65-F5344CB8AC3E}">
        <p14:creationId xmlns:p14="http://schemas.microsoft.com/office/powerpoint/2010/main" val="1518074536"/>
      </p:ext>
    </p:extLst>
  </p:cSld>
  <p:clrMapOvr>
    <a:masterClrMapping/>
  </p:clrMapOvr>
  <p:transition>
    <p:comb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COMPOSTO </a:t>
            </a:r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composto é aquele que decorre da manifestação de um órgão, mas que depende da manifestação prévia ou posterior de outro órgão, que é auxiliar/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ancilar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/secundário em relação a vontade do principal. </a:t>
            </a:r>
          </a:p>
          <a:p>
            <a:pPr lvl="0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Aqui há dois tipos de manifestação de vontade: uma principal e outra instrumental/secundária</a:t>
            </a:r>
          </a:p>
          <a:p>
            <a:pPr lvl="0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manifestação auxiliar é uma aprovação, autorização, visto ou homologação.</a:t>
            </a:r>
          </a:p>
          <a:p>
            <a:pPr lvl="0" algn="just"/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Investidura do PGR. A primeira manifestação é a indicação feita pelo Presidente da República e a segunda é a </a:t>
            </a:r>
            <a:r>
              <a:rPr lang="pt-BR" sz="17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aprovação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pelo Senado Federal, atos que depende de visto, homologação, laudo, etc. </a:t>
            </a: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OBS: Há autores (CABM) que desconsideram o ato administrativo composto, falando apenas em atos simples e complexos (conjugação de vontade de órgãos diferentes: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nomeação de alguém para cargo, que deve recair sobre nome de lista tríplice elaborada por outro órgão). 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 PODRÔMICO</a:t>
            </a:r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 atos compostos e complexos existe o efeito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prodrômico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 </a:t>
            </a:r>
            <a:r>
              <a:rPr lang="pt-BR" sz="17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Prodrômico</a:t>
            </a:r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Ato Administrativo – 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 de implemento de condição na edição do ato, ou também conceituado como efeito intermediário durante sua elaboração. Trata-se de efeito preliminar. Ocorre nos atos complexos ou compostos, quando o primeiro agente se manifesta, surge para o segundo o </a:t>
            </a:r>
            <a:r>
              <a:rPr lang="pt-BR" sz="17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dever de se manifestar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(sendo esta obrigação o efeito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prodrômico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51206157"/>
      </p:ext>
    </p:extLst>
  </p:cSld>
  <p:clrMapOvr>
    <a:masterClrMapping/>
  </p:clrMapOvr>
  <p:transition>
    <p:comb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Critério de liberdade de atuação do agente público: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VINCULADO ou REGRADO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que possui todos os elementos e pressupostos integralmente preenchidos por lei, tornando o administrador um mero cumpridor de leis.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em que não existe margem de liberdade de atuação para a autoridade. A lei esgota a matéria.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Aqui, não há o exercício de Juízo de Conveniência e Oportunidade, que é margem de liberdade. </a:t>
            </a:r>
          </a:p>
          <a:p>
            <a:pPr lvl="1" algn="just"/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aposentadoria compulsória aos 70 anos, licença (para construir, de funcionamento, ambiental, etc. – preenchidos os requisitos, o administrador deve expedir o alvará de licença).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vinculado é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integralmente vinculado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pois todos os requisitos do ato administrativo vinculado estão precisamente descritos na lei.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há mérito em ato vinculado.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714494"/>
      </p:ext>
    </p:extLst>
  </p:cSld>
  <p:clrMapOvr>
    <a:masterClrMapping/>
  </p:clrMapOvr>
  <p:transition>
    <p:comb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DISCRICIONÁRIO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que possui parte dos pressupostos e elementos já preenchidos pela lei, que autoriza a prática pelo ato (competência, finalidade e forma sempre decorrerão de lei). Os demais pressupostos e elementos (motivo e objeto) estarão ou em branco, ou indefinidos na lei e serão preenchidos motivadamente pelo administrador, através de fatos e circunstâncias razoáveis e proporcionais que demonstram que a prática daquele ato será “oportuna e conveniente” ao interesse público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pena de advertência ou suspensão).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Mérito Discricionário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esta motivação do administrador através de fatos e circunstâncias escolhidas por ele e que deverão ser razoáveis e proporcionais aos limites da lei demonstrando a obrigatória oportunidade e conveniência da prática daquele ato ao interesse público.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 margem de liberdade de atuação do agente público, pois a própria lei confere esta liberdade, ante a impossibilidade de prever todas as hipóteses.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liberdade fora da lei é arbitrariedade.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lei não esgota a matéria, remanescendo espaço de liberdade de atuação ao agente público.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liberdade que é proporcional e razoável não é passível de controle do Poder Judiciário, ante a Separação dos Poderes. Mas o Judiciário pode fazer o controle de legalidade, de respeito à razoabilidade e proporcionalidade – Discricionariedade e arbitrariedade não se confundem.  O Judiciário apenas pode anular o ato, enquanto que a Administração pode revogar e anular.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Juízo de Conveniência e Oportunidade ou </a:t>
            </a:r>
            <a:r>
              <a:rPr lang="pt-BR" sz="16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Mérito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liberdade conferida pela Lei.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nomeação de Ministro, Secretário, cargo em comissão; Autorização de uso de bem público, como no Carnaval de rua, instalação de mesas de bar na rua, peruada.</a:t>
            </a:r>
          </a:p>
          <a:p>
            <a:pPr lvl="0"/>
            <a:endParaRPr lang="pt-BR" sz="1600" dirty="0"/>
          </a:p>
          <a:p>
            <a:pPr algn="just"/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907413"/>
      </p:ext>
    </p:extLst>
  </p:cSld>
  <p:clrMapOvr>
    <a:masterClrMapping/>
  </p:clrMapOvr>
  <p:transition>
    <p:comb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DIFERENCIAÇÃO ENTRE LICENÇA E AUTORIZAÇÃO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Licença é ato vinculado;</a:t>
            </a:r>
          </a:p>
          <a:p>
            <a:pPr lvl="0"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Autorização é ato discricionário. </a:t>
            </a:r>
          </a:p>
          <a:p>
            <a:pPr algn="just"/>
            <a:endParaRPr lang="pt-BR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ATENÇÃO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existem atos que tem o nome de licença, mas na verdade são atos discricionários.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Licença pra tratar de interesses particulares. Artigo 91, da Lei 8.112/90 é ato discricionário.</a:t>
            </a:r>
          </a:p>
          <a:p>
            <a:pPr lvl="0"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 mesma forma, há atos vinculados que são chamados de autorização.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Lei 9.472/97, art. 131 – autorização de serviço de telecomunicações. 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discricionário é parcialmente vinculado, não é totalmente discricionário, já que apresenta requisitos vinculados.</a:t>
            </a:r>
          </a:p>
          <a:p>
            <a:pPr lvl="0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mérito de ato discricionário é observado no Motivo e no Objeto.</a:t>
            </a:r>
          </a:p>
          <a:p>
            <a:pPr lvl="1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COFOFI</a:t>
            </a:r>
            <a:r>
              <a:rPr lang="pt-BR" sz="20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659412764"/>
      </p:ext>
    </p:extLst>
  </p:cSld>
  <p:clrMapOvr>
    <a:masterClrMapping/>
  </p:clrMapOvr>
  <p:transition>
    <p:comb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Quanto aos seus destinatários: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GERAIS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os atos normativos que se destinam a todos que estiverem na mesma situação, indistintamente, como o regulamento do IR, ISS, etc. Os atos normativos submetem-se a disciplina peculiar, pois pode ser revogado por outro ato normativo, de mesma hierarquia, bem como não produz efeito imediato (depende da prática do ato individual para produzir efeito), o que permite apenas seu controle indireto (salvo na hipótese de ADI, no caso de ato normativo diretamente vinculado à CF).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regra no direito brasileiro é a de que o ato normativo seja destinado seja destinado à fiel execução da lei. Isso decorre do art. 84, inciso IV, da CF, que dá competência privativa ao PR para expedir decretos e regulamentos para fiel execução das leis (regulamentos executivos). O regulamento é ato normativo de competência privativa dos chefes do poder executivo e é veiculado por decreto, quer dizer, o regulamento é o conteúdo e o decreto, a forma.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normativo autônomo, ou independente, é exceção em nosso direito. Ele se destinaria a regulamentar matéria ainda não tratada em lei. Nos termos do art. 84, inciso IV, alínea “a”, o regulamento autônomo só se refere à organização e funcionamento da administração federal, desde que não implique aumento de despesa, nem criação ou extinção de órgãos públicos. Considerando, então, que a regra no direito brasileiro é a do regulamento executivo (fiel execução das leis), dificilmente será admitida a ADI de inconstitucionalidade, porque normalmente o regulamento será ilegal, antes de inconstitucional. Ou seja, a ofensa direta será à lei. Parcela da doutrina não considera ato normativo como ato administrativo, denominando-os como atos da administração. 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INDIVIDUAL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destinado a pessoa ou pessoas determinadas, como um decreto de desapropriação, nomeação de servidor, etc. </a:t>
            </a:r>
          </a:p>
          <a:p>
            <a:pPr lvl="0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493272016"/>
      </p:ext>
    </p:extLst>
  </p:cSld>
  <p:clrMapOvr>
    <a:masterClrMapping/>
  </p:clrMapOvr>
  <p:transition>
    <p:comb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Quanto aos seus destinatários: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GERAIS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os atos normativos que se destinam a todos que estiverem na mesma situação, indistintamente, como o regulamento do IR, ISS, etc. Os atos normativos submetem-se a disciplina peculiar, pois pode ser revogado por outro ato normativo, de mesma hierarquia, bem como não produz efeito imediato (depende da prática do ato individual para produzir efeito), o que permite apenas seu controle indireto (salvo na hipótese de ADI, no caso de ato normativo diretamente vinculado à CF).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regra no direito brasileiro é a de que o ato normativo seja destinado seja destinado à fiel execução da lei. Isso decorre do art. 84, inciso IV, da CF, que dá competência privativa ao PR para expedir decretos e regulamentos para fiel execução das leis (regulamentos executivos). O regulamento é ato normativo de competência privativa dos chefes do poder executivo e é veiculado por decreto, quer dizer, o regulamento é o conteúdo e o decreto, a forma.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normativo autônomo, ou independente, é exceção em nosso direito. Ele se destinaria a regulamentar matéria ainda não tratada em lei. Nos termos do art. 84, inciso IV, alínea “a”, o regulamento autônomo só se refere à organização e funcionamento da administração federal, desde que não implique aumento de despesa, nem criação ou extinção de órgãos públicos. Considerando, então, que a regra no direito brasileiro é a do regulamento executivo (fiel execução das leis), dificilmente será admitida a ADI de inconstitucionalidade, porque normalmente o regulamento será ilegal, antes de inconstitucional. Ou seja, a ofensa direta será à lei. Parcela da doutrina não considera ato normativo como ato administrativo, denominando-os como atos da administração. 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INDIVIDUAL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destinado a pessoa ou pessoas determinadas, como um decreto de desapropriação, nomeação de servidor, etc. </a:t>
            </a:r>
          </a:p>
          <a:p>
            <a:pPr lvl="0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896794574"/>
      </p:ext>
    </p:extLst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sz="2000" dirty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endParaRPr lang="pt-BR" b="1" dirty="0">
              <a:solidFill>
                <a:schemeClr val="accent2"/>
              </a:solidFill>
              <a:latin typeface="+mj-lt"/>
            </a:endParaRPr>
          </a:p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40960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Conceito: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representa uma declaração do Estado ou de quem o represente no exercício de prerrogativas públicas destinada a cumprir diretamente a lei, e sempre </a:t>
            </a:r>
            <a:r>
              <a:rPr lang="pt-BR" sz="1800" u="sng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revisível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pelo Poder Judiciário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 algn="just"/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Declaração do Estado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considera-se Estado em sentido amplo, todo ele, pois abrange tanto o Poder Executivo (função típica) como os Poderes Judiciário e Legislativo (em função atípica). Ou seja, qualquer dos poderes pode fazê-lo.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Legislativo licitando, judiciário dando férias aos seus servidores, etc.</a:t>
            </a:r>
          </a:p>
          <a:p>
            <a:pPr lvl="0" algn="just"/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Quem o represente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particulares também pode expedir atos administrativos quando representam o Estado. O exemplo clássico neste sentido é o particular concessionário de serviço público.</a:t>
            </a:r>
          </a:p>
          <a:p>
            <a:pPr lvl="0" algn="just"/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Exercício de prerrogativas públicas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Poderes, privilégios – são desdobramentos do Princípio da Supremacia do Interesse Público sobre o Interesse Privado.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interdição de estabelecimento, desapropriação. As prerrogativas são evidenciadas nos atributos do ato administrativo.</a:t>
            </a:r>
          </a:p>
          <a:p>
            <a:pPr lvl="0" algn="just"/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Cumprir diretamente a lei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o Ato Administrativo é subordinado à lei, extraído dela. Trata-se de manifestação do Princípio da Legalidade. A Administração deve atuar sempre conforme a lei, nunca contrária ou fora dela.</a:t>
            </a:r>
          </a:p>
          <a:p>
            <a:pPr lvl="0" algn="just"/>
            <a:r>
              <a:rPr lang="pt-BR" sz="1800" b="1" u="sng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Revisível</a:t>
            </a:r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pelo Poder Judiciário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acentua-se o mecanismo de controle administrativo pelo judiciário, tratando-se de controle fundamental do Estado de Direito. É uma das facetas do Princípio da Inafastabilidade do Controle da Administração pelo Poder Judiciário.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US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comb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Quanto ao alcance: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ADMINISTRATIVOS INTERNOS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que produz efeitos apenas dentro das repartições administrativas, como a escala de servidores de plantão. Estes atos não exigem publicação para início de seus efeitos, mas mera ciência aos destinatários. 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EXTERNO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Produz efeito para além das repartições administrativas. Por conta disso, exigem a publicação em órgão oficial para que tenham vigência, como o concurso público. </a:t>
            </a:r>
          </a:p>
          <a:p>
            <a:pPr lvl="0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099104053"/>
      </p:ext>
    </p:extLst>
  </p:cSld>
  <p:clrMapOvr>
    <a:masterClrMapping/>
  </p:clrMapOvr>
  <p:transition>
    <p:comb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Quanto ao objeto: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classificação entre atos de império e atos de gestão surgiu para abrandar a teoria da irresponsabilidade do monarca. Na época da monarquia absolutista, considerava-se que o rei não errava (</a:t>
            </a:r>
            <a:r>
              <a:rPr lang="pt-BR" sz="18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BR" sz="1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king </a:t>
            </a:r>
            <a:r>
              <a:rPr lang="pt-BR" sz="18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can’t</a:t>
            </a:r>
            <a:r>
              <a:rPr lang="pt-BR" sz="1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no </a:t>
            </a:r>
            <a:r>
              <a:rPr lang="pt-BR" sz="18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wrong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pt-BR" sz="1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ler oi ne </a:t>
            </a:r>
            <a:r>
              <a:rPr lang="pt-BR" sz="18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peut</a:t>
            </a:r>
            <a:r>
              <a:rPr lang="pt-BR" sz="1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mal </a:t>
            </a:r>
            <a:r>
              <a:rPr lang="pt-BR" sz="18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faire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de modo que o Estado não respondia por atos do rei. Como isso se revelou injusto, principalmente em razão dos prejuízos causados na gestão dos serviços e bens públicos, surgiu a classificação entre atos de </a:t>
            </a:r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império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gestão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Os primeiros são praticados com autoridade com fundamento num regime jurídico derrogatório de direito comum não ensejavam responsabilidade.  Os atos de gestão dos serviços e bens públicos, praticados sem prerrogativa de autoridade, ensejavam a responsabilização.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Atualmente, a Administração tanto se responsabiliza pelos atos de império, quanto age com autoridade quando pratica os atos de gestão, de modo que esta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cai em desuso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Podemos substituir a classificação por outra, que divide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atos em administrativos, que se fundamenta no regime jurídico de direito público, e atos de direito privado praticados pela Administração Pública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atos de expediente são os destinados a dar andamento aos processos e papéis no interior das repartições públicas, e não possuem conteúdo decisório. </a:t>
            </a:r>
          </a:p>
          <a:p>
            <a:pPr lvl="0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649303887"/>
      </p:ext>
    </p:extLst>
  </p:cSld>
  <p:clrMapOvr>
    <a:masterClrMapping/>
  </p:clrMapOvr>
  <p:transition>
    <p:comb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57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espécie: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Quanto ao conteúdo: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ADMINISTRATIVOS NEGOCIAIS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Autorização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o ato administrativo unilateral e discricionário, no qual a administração pública faculta ao administrado a prática de ato material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porte de arma) ou o uso privativo de um bem público, sendo em regra precário.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autorização destinada à prática de ato material decorre do poder de polícia e por ser discricionária, será deferida ou não conforme o interesse público. Por ser precária, a autorização é revogável a qualquer tempo e sem indenização.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autorização de uso de bem público é destinada ao uso episódico do bem público e atende mais ao interesse do administrado do que da administração, como a utilização de área municipal para instalação de circo por uma temporada.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Licença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um ato administrativo, unilateral e vinculado, pelo qual a Administração defere ao administrado o exercício de certa atividade, desde que preenchidos os requisitos legais –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licença para construir, para dirigir, etc.. Ela decorre do exercício do poder de polícia e por ser vinculada deve ser deferida a quem preencher os requisitos legais e caso seja ilegalmente negada caberá ação judicial.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Poder de Polícia é a faculdade de que dispõe a Administração Pública para condicionar e restringir o uso e gozo de bens, atividades e direitos individuais, em benefício da coletividade e do próprio Estado.</a:t>
            </a:r>
          </a:p>
        </p:txBody>
      </p:sp>
    </p:spTree>
    <p:extLst>
      <p:ext uri="{BB962C8B-B14F-4D97-AF65-F5344CB8AC3E}">
        <p14:creationId xmlns:p14="http://schemas.microsoft.com/office/powerpoint/2010/main" val="1163718843"/>
      </p:ext>
    </p:extLst>
  </p:cSld>
  <p:clrMapOvr>
    <a:masterClrMapping/>
  </p:clrMapOvr>
  <p:transition>
    <p:comb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espécie: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Permissão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tradicionalmente, a permissão era ato administrativo discricionário e precário, gratuito ou oneroso pelo qual a Administração Pública deferia ao particular a prestação de um serviço público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transporte coletivo urbano), ou o uso privativo de bem público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banca de jornal). Com o advento da CF, no art. 175, entende que a melhor doutrina que a permissão de serviço público (apenas esta) é contrato administrativo e, portanto, não mais ato administrativo unilateral e discricionário. Com isso, a permissão, como ato administrativo unilateral e discricionário só se refere ao uso privativo de um bem público.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Comparando-se a permissão com a autorização de uso de bem público, pode-se dizer que a autorização é mais precária que a permissão, já que se destina ao uso episódico do bem público. Além disso, a permissão atende interesse da administração e do administrado, tanto que caso não utilize o bem público, o ato se extinguirá.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hipótese da permissão ser condicionada a um prazo (permissão condicionada ou qualificada), a revogação antes do fim do prazo demanda indenização.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for necessária grande despesa do particular na utilização do bem público, o correto é celebrar o contrato de concessão de uso de bem público, como acontece com os boxes em área de mercado. A concessão é contrato e demanda prévia licitação.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Admissão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um ato administrativo unilateral e vinculado pelo qual a Administração confere a quem preenche os requisitos legais a fruir um serviço publico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estudante que ingressa em universidade). </a:t>
            </a:r>
          </a:p>
        </p:txBody>
      </p:sp>
    </p:spTree>
    <p:extLst>
      <p:ext uri="{BB962C8B-B14F-4D97-AF65-F5344CB8AC3E}">
        <p14:creationId xmlns:p14="http://schemas.microsoft.com/office/powerpoint/2010/main" val="665673671"/>
      </p:ext>
    </p:extLst>
  </p:cSld>
  <p:clrMapOvr>
    <a:masterClrMapping/>
  </p:clrMapOvr>
  <p:transition>
    <p:comb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espécie: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ADMINISTRATIVOS DE CONTROLE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Aprovação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o ato administrativo discricionário e unilateral, pelo qual a Administração Pública exerce o controle sobre certo ato jurídico, manifestando-se prévia ou posteriormente à sua prática. 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Homologação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é um ato administrativo unilateral e vinculado, pelo qual a Administração exerce controle de legalidade de ato administrativo, 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posteriori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como na homologação da licitação (art. 43, inciso VI, da Lei 8.666/93).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ADMINISTRATIVOS ENUNCIATIVOS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Parecer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uma mera opinião sobre algum assunto. Ex. parecer de engenharia de que uma ponte pode ruir. A regra é de que o parecer não vincula à autoridade quanto a sua decisão. O parecer, então, pode ser: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Facultativo: quando a autoridade pode ou não solicitar o parecer antes de decidir.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Obrigatório: A autoridade deve solicitar o parecer antes de decidir. Ex. solicitação de aposentadoria por invalidez. Divide-se em: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Vinculante ou vinculativo: autoridade deve decidir conforme o parecer. O parecer será vinculativo quando a lei assim impuser.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vinculante ou não vinculativo: autoridade pode deixar de seguir o parecer justificando sua escolha. A regra é de que o parecer, ainda que obrigatório, não seja vinculativo.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Visto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o ato de controle formal sobre outro ato jurídico. Não implica concordância com o seu conteúdo. Ex. visto colocado n,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pedido pelo superior imediato feito pelo subordinado, dirigido ao superior mediato. O visto é apenas um controle formal do requerimento.</a:t>
            </a:r>
          </a:p>
        </p:txBody>
      </p:sp>
    </p:spTree>
    <p:extLst>
      <p:ext uri="{BB962C8B-B14F-4D97-AF65-F5344CB8AC3E}">
        <p14:creationId xmlns:p14="http://schemas.microsoft.com/office/powerpoint/2010/main" val="2818182854"/>
      </p:ext>
    </p:extLst>
  </p:cSld>
  <p:clrMapOvr>
    <a:masterClrMapping/>
  </p:clrMapOvr>
  <p:transition>
    <p:comb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espécie: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Quanto a forma:</a:t>
            </a:r>
          </a:p>
          <a:p>
            <a:pPr algn="just"/>
            <a:endParaRPr lang="pt-BR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 forma pela qual são praticados os atos individuais ou gerais que advém dos chefes do poder executivo - Presidente, governadores e prefeitos. Exemplos: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de nomeação de servidor veicula ato individual.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regulamentar veicula o regulamento que é ato normativo emitido para explicitar a lei do imposto de renda.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de desapropriação veicula ato individual.</a:t>
            </a:r>
          </a:p>
          <a:p>
            <a:pPr algn="just"/>
            <a:endParaRPr lang="pt-B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RESOLUÇÃO E PORTARIA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formas pelas quais se revestem os atos individuais ou gerais praticados por outras autoridades diversas dos chefes do poder executivo.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Resolução: No Estado de São Paulo, pela lei 10.177/98 a resolução é ato de competência privativa dos secretários de estado, do procurador geral do estado e dos reitores das universidades.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procurador geral do estado é nomeado diretamente pelo governador, diferente da procuradoria do município que está inserida na secretaria de assuntos jurídicos.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Portaria: Reservada a todas as demais autoridades, bem como para a as autoridades policiais, dirigentes de entidades descentralizadas e para outras autoridades descritas em lei própria a portaria. Por isso IP pode ter início por portaria.</a:t>
            </a:r>
          </a:p>
          <a:p>
            <a:pPr algn="just"/>
            <a:endParaRPr lang="pt-B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CIRCULAR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 pela qual são exaradas ordens internas e uniformes das autoridades aos seus subalternos.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DESPACHO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Decisões proferidas pelas autoridades nos requerimentos e processos de sua competência. O despacho é normativo quando acolhe parecer sobre a matéria dando-lhe o efeito de se aplicar aos casos semelhantes e futuros.</a:t>
            </a:r>
          </a:p>
        </p:txBody>
      </p:sp>
    </p:spTree>
    <p:extLst>
      <p:ext uri="{BB962C8B-B14F-4D97-AF65-F5344CB8AC3E}">
        <p14:creationId xmlns:p14="http://schemas.microsoft.com/office/powerpoint/2010/main" val="2895035937"/>
      </p:ext>
    </p:extLst>
  </p:cSld>
  <p:clrMapOvr>
    <a:masterClrMapping/>
  </p:clrMapOvr>
  <p:transition>
    <p:comb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espécie: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Quanto a forma:</a:t>
            </a:r>
          </a:p>
          <a:p>
            <a:pPr algn="just"/>
            <a:endParaRPr lang="pt-BR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 forma pela qual são praticados os atos individuais ou gerais que advém dos chefes do poder executivo - Presidente, governadores e prefeitos. Exemplos: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de nomeação de servidor veicula ato individual.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regulamentar veicula o regulamento que é ato normativo emitido para explicitar a lei do imposto de renda.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de desapropriação veicula ato individual.</a:t>
            </a:r>
          </a:p>
          <a:p>
            <a:pPr algn="just"/>
            <a:endParaRPr lang="pt-BR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RESOLUÇÃO E PORTARIA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formas pelas quais se revestem os atos individuais ou gerais praticados por outras autoridades diversas dos chefes do poder executivo.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Resolução: No Estado de São Paulo, pela lei 10.177/98 a resolução é ato de competência privativa dos secretários de estado, do procurador geral do estado e dos reitores das universidades.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procurador geral do estado é nomeado diretamente pelo governador, diferente da procuradoria do município que está inserida na secretaria de assuntos jurídicos.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Portaria: Reservada a todas as demais autoridades, bem como para a as autoridades policiais, dirigentes de entidades descentralizadas e para outras autoridades descritas em lei própria a portaria. Por isso IP pode ter início por portaria.</a:t>
            </a:r>
          </a:p>
          <a:p>
            <a:pPr algn="just"/>
            <a:endParaRPr lang="pt-B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925915"/>
      </p:ext>
    </p:extLst>
  </p:cSld>
  <p:clrMapOvr>
    <a:masterClrMapping/>
  </p:clrMapOvr>
  <p:transition>
    <p:comb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espécie: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CIRCULAR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 pela qual são exaradas ordens internas e uniformes das autoridades aos seus subalternos.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DESPACHO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Decisões proferidas pelas autoridades nos requerimentos e processos de sua competência. O despacho é normativo quando acolhe parecer sobre a matéria dando-lhe o efeito de se aplicar aos casos semelhantes e futuros.</a:t>
            </a: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ALVARÁ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 pela qual se revestem à autorização e a licença do poder de polícia. Fala-se em alvará de autorização e de licença. </a:t>
            </a:r>
          </a:p>
          <a:p>
            <a:pPr algn="just"/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586228"/>
      </p:ext>
    </p:extLst>
  </p:cSld>
  <p:clrMapOvr>
    <a:masterClrMapping/>
  </p:clrMapOvr>
  <p:transition>
    <p:comb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dos Atos Administrativos: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Trata-se de manifestação do Estado de Direito, a própria Legalidade, pois o ato administrativo ilegal deve ser controlado pelo Judiciário. O ato em confronto com a lei, seja vinculado ou discricionário, deve ser anulado.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Administração pode fazer o controle de legalidade de ofício – Autotutela (controle dos próprios atos). O Judiciário, por sua vez, deve ser provocado.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Autotutela – a Administração age em razão do Poder de Autotutela, conforme Súmula 346 e 473, do STF, podendo controlar a legalidade e o mérito do ato (revogação, em razão de conveniência e oportunidade). 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STF Súmula nº 346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- A administração pública pode declarar a nulidade dos seus próprios atos.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STF Súmula nº 473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- A administração pode anular seus próprios atos, quando eivados de vícios que os tornam ilegais, porque deles não se originam direitos; ou revogá-los, por motivo de conveniência ou oportunidade, respeitados os direitos adquiridos, e ressalvada, em todos os casos, a apreciação judicial.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Revogação – apenas atos discricionários legais podem ser revogados. Este ato é a verificação de que aquele ato não mais atende a conveniência e a oportunidade.</a:t>
            </a:r>
          </a:p>
          <a:p>
            <a:pPr algn="just"/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660911"/>
      </p:ext>
    </p:extLst>
  </p:cSld>
  <p:clrMapOvr>
    <a:masterClrMapping/>
  </p:clrMapOvr>
  <p:transition>
    <p:comb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dos Atos Administrativos:</a:t>
            </a:r>
          </a:p>
          <a:p>
            <a:pPr algn="just"/>
            <a:endParaRPr lang="pt-B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 ato administrativo vinculado pelo Poder Judiciário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 Judiciário pode controlar o ato vinculado de forma ampla, irrestrita, pois todos os requisitos estão previstos e definidos em lei (controle de legalidade sobre o ato administrativo).</a:t>
            </a:r>
          </a:p>
          <a:p>
            <a:pPr algn="just"/>
            <a:endParaRPr lang="pt-BR" sz="1800" u="sng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 ato administrativo discricionário pelo Poder Judiciário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 Judiciário pode controlar o ato discricionário, mas de forma restrita, analisando apenas os atos vinculados à lei – competência, finalidade e forma (controle de legalidade). Quanto aos requisitos discricionários – motivo e objeto – o judiciário não pode proceder ao controle de mérito do ato administrativo, sob pena de violação ao Princípio da Separação dos Poderes.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Administrativo discricionário é passível de controle pelo judiciário, mas este controle é restrito aos requisitos vinculados, seus aspectos de legalidade.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Mais modernamente (15 anos), há entendimento que relativiza este preceito. O tamanho da liberdade dada ao agente público vem diminuído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vedação ao nepotismo – SV nº13), em função da aplicação dos princípios constitucionais (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integram a legalidade,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principalmente pela verificação dos princípios constitucionais de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proporcionalidade e razoabilidade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 Dentro da discricionariedade pura do agente, ou seja, as escolhas do administrador que são compatíveis com os princípios, não pode haver intervenção judicial. Assim, o Judiciário passa a analisar se os motivos do ato são legítimos (são existentes, etc.) e a proporcionalidade e razoabilidade. 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231370"/>
      </p:ext>
    </p:extLst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sz="2000" dirty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endParaRPr lang="pt-BR" b="1" dirty="0">
              <a:solidFill>
                <a:schemeClr val="accent2"/>
              </a:solidFill>
              <a:latin typeface="+mj-lt"/>
            </a:endParaRPr>
          </a:p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Fato administrativo: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Baseando-se na teoria civil, existe diferenciação entre ato administrativo e fato administrativo. Fato jurídico (termo civil) é qualquer acontecimento da vida relevante para o direito, podendo ser natural ou humano.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a maioria dos concursos, a posição adotada é a de José dos Santos Carvalho Filho, que entende o fato administrativo como “toda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atividade material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 exercício da função administrativa que visa a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efeitos de ordem prática na Administração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ou movimento na ação administrativa”. Nem sempre os fatos administrativos derivados da conduta humana têm como fundamento um ato administrativo. </a:t>
            </a:r>
          </a:p>
          <a:p>
            <a:pPr algn="just"/>
            <a:endParaRPr lang="pt-BR" sz="2000" u="sng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Fatos Administrativos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Naturais – raio que destrói bem público;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Voluntários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Derivados de atos administrativos – apreensão de mercadoria;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Derivados de condutas administrativas – mudança de local de repartição pública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US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888142"/>
      </p:ext>
    </p:extLst>
  </p:cSld>
  <p:clrMapOvr>
    <a:masterClrMapping/>
  </p:clrMapOvr>
  <p:transition>
    <p:comb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dos Atos Administrativos:</a:t>
            </a:r>
          </a:p>
          <a:p>
            <a:pPr algn="just"/>
            <a:endParaRPr lang="pt-B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Implícito da Proporcionalidade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Proporcionalidade é equivalente à Razoabilidade, apesar da maioria dos autores entenderem tratarem-se de Princípios diversos. Origem diversa.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Fundamento Constitucional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Existem vários entendimentos sobre qual o fundamento: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Cláusula do Devido Processo Legal. Este princípio tem duas facetas: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Sentido formal</a:t>
            </a:r>
          </a:p>
          <a:p>
            <a:pPr lvl="1"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Sentido material – conteúdo do ato administrativo deve ser proporcional, devido. Prevalece no STF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ADI 1.407.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 - ninguém será privado da liberdade ou de seus bens sem o devido processo legal;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da Legalidade, quanto à finalidade. A lei acarreia uma finalidade, que deve se vincular à proporcionalidade.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37. A administração pública direta e indireta de qualquer dos Poderes da União, dos Estados, do Distrito Federal e dos Municípios obedecerá aos princípios de legalidade, impessoalidade, moralidade, publicidade e eficiência e, também, ao seguinte: 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 - ninguém será obrigado a fazer ou deixar de fazer alguma coisa senão em virtude de lei;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Estado de Direito: este tipo de Estado rege-se pela proporcionalidade.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Direitos Fundamentais. </a:t>
            </a:r>
          </a:p>
        </p:txBody>
      </p:sp>
    </p:spTree>
    <p:extLst>
      <p:ext uri="{BB962C8B-B14F-4D97-AF65-F5344CB8AC3E}">
        <p14:creationId xmlns:p14="http://schemas.microsoft.com/office/powerpoint/2010/main" val="1798371465"/>
      </p:ext>
    </p:extLst>
  </p:cSld>
  <p:clrMapOvr>
    <a:masterClrMapping/>
  </p:clrMapOvr>
  <p:transition>
    <p:comb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dos Atos Administrativos:</a:t>
            </a:r>
          </a:p>
          <a:p>
            <a:pPr algn="just"/>
            <a:endParaRPr lang="pt-B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 SILÊNCIO ADMINISTRATIVO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pelo Poder Judiciário CABM.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Representa um “não-ato” administrativo; trata-se de </a:t>
            </a:r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fato administrativo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 a perspectiva da Administração, ela deve se manifestar, não pode ficar silente – A não manifestação configura </a:t>
            </a:r>
            <a:r>
              <a:rPr lang="pt-BR" sz="14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abuso de poder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Direito de Petição da CF. Além da CF, diversas leis determinam a vedação do silêncio: art. 48, da Lei 9.748/99.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48. A Administração tem o dever de explicitamente emitir decisão nos processos administrativos e sobre solicitações ou reclamações, em matéria de sua competência.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 a perspectiva do Particular, não se aplica a máxima “quem cala consente” do direito privado, como regra geral. </a:t>
            </a:r>
          </a:p>
          <a:p>
            <a:pPr algn="just"/>
            <a:r>
              <a:rPr lang="pt-BR" sz="14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Soluções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a Lei atribuir efeito ao silêncio: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expressa pelo deferimento (anuência tácita)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Indeferimento (silêncio negativo)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Vinculado – o Judiciário vai emitir o ato administrativo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Discricionário – Judiciário determinará que a Administração motive.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a Lei não atribuir efeito ao silêncio.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vinculado – o Judiciário vai emitir o ato administrativo. (corrente moderna constitutiva)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discricionário – o Judiciário não pode substituir o mérito da Administração, devendo-se limitar a conceder obrigação de fazer para que a Administração expeça uma decisão.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Prazo para ingresso com ação judicial: após 30 dias, no âmbito federal, nos termos do artigo 49, Lei 9.784/99.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49. Concluída a instrução de processo administrativo, a Administração tem o prazo de até trinta dias para decidir, salvo prorrogação por igual período expressamente motivada.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Estado de São Paulo: Lei 10.177/98, art. 33 – prazo mínimo de 120 dias. Pelo § 1º, prevalece o Silêncio Negativo. 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Artigo 33 - O prazo máximo para decisão de requerimentos de qualquer espécie apresentados à Administração será de 120 (cento e vinte) dias, se outro não for legalmente estabelecido.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a lei não estabelecer, aplica-se a Lei Federal – prazo de 30 dias.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Omissão que contrarie enunciado de Súmula Vinculante é passível de Reclamação Constitucional</a:t>
            </a:r>
          </a:p>
        </p:txBody>
      </p:sp>
    </p:spTree>
    <p:extLst>
      <p:ext uri="{BB962C8B-B14F-4D97-AF65-F5344CB8AC3E}">
        <p14:creationId xmlns:p14="http://schemas.microsoft.com/office/powerpoint/2010/main" val="3380683855"/>
      </p:ext>
    </p:extLst>
  </p:cSld>
  <p:clrMapOvr>
    <a:masterClrMapping/>
  </p:clrMapOvr>
  <p:transition>
    <p:comb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CATEGORIAS</a:t>
            </a:r>
            <a:endParaRPr lang="pt-B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Cumprimento de seus efeitos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Como regra, o ato administrativo é </a:t>
            </a:r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extinto ordinariamente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quando a causa extintiva decorrer naturalmente do ato: esgotamento do prazo, atingimento de termo ou condição e esgotamento do objeto. Pode-se dar pelo:</a:t>
            </a:r>
          </a:p>
          <a:p>
            <a:pPr lvl="1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Esgotamento de seu conteúdo jurídico: 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ato que defere férias. Após o período de gozo, há extinção.</a:t>
            </a:r>
          </a:p>
          <a:p>
            <a:pPr lvl="1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Execução material</a:t>
            </a:r>
          </a:p>
          <a:p>
            <a:pPr lvl="1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Implemento de condição resolutiva ou termo final.  </a:t>
            </a: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Desaparecimento do Sujeito ou do Objeto sobre o qual recai o ato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morte do servidor que pediu férias. O ato que concedeu as férias desaparece. </a:t>
            </a: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Contraposição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a extinção do ato administrativo pela prática de outro antagônico ao primeiro. 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nomeação e exoneração. </a:t>
            </a: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Caducidade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a extinção do ato administrativo em virtude de sua invalidade superveniente. O ato que era legal passou a ser ilegal por alteração da norma que regia aquela situação. 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alteração legislativa do zoneamento – a zona era ZM e depois passou a ser ZER. </a:t>
            </a:r>
          </a:p>
          <a:p>
            <a:pPr lvl="1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Caducidade é termo equívoco. Além do significado de extinção do ato administrativo, também significa extinção do contrato de concessão do serviço público (extinção promovida pelo Poder Concedente/Administração em virtude de inadimplemento pelo concessionário). </a:t>
            </a: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Cassação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a extinção do ato administrativo porque o particular não cumpriu as condições a ele impostas. O vício está na execução. </a:t>
            </a:r>
          </a:p>
          <a:p>
            <a:pPr lvl="1" algn="just"/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licença de funcionamento do bem para determinado fim, mas o particular desvirtua o uso. Boate Bahamas, que tinha licença para ser </a:t>
            </a:r>
            <a:r>
              <a:rPr lang="pt-BR" sz="15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american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bar, restaurante, boate e balneário, mas não destinava a isso.</a:t>
            </a: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Renúncia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rejeição por parte do destinatário do ato de uma situação jurídica favorável de que desfrutava em relação aquele ato.</a:t>
            </a:r>
          </a:p>
        </p:txBody>
      </p:sp>
    </p:spTree>
    <p:extLst>
      <p:ext uri="{BB962C8B-B14F-4D97-AF65-F5344CB8AC3E}">
        <p14:creationId xmlns:p14="http://schemas.microsoft.com/office/powerpoint/2010/main" val="1333546528"/>
      </p:ext>
    </p:extLst>
  </p:cSld>
  <p:clrMapOvr>
    <a:masterClrMapping/>
  </p:clrMapOvr>
  <p:transition>
    <p:comb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Revogação</a:t>
            </a:r>
          </a:p>
          <a:p>
            <a:pPr algn="just"/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Representa a extinção do ato legal em razão de sua inconveniência e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inoportunidade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à luz do interesse público. Extingue, portanto, ato válido.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administração concede licença para tratar de assuntos particulares ao seu servidor, mas em razão de muitas aposentadorias e excesso de serviço, revogação de ato de permissão de uso para bancas de jornal.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Motivos da Revogação: exercício de um juízo de inconveniência e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inoportunidade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o exercício do mérito administrativo –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discricionário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Objeto da revogação é um ato lícito, legal. Quando o ato for ilícito, ocorre a anulação. 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Titularidade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Quem tem competência para revogar ato administrativo é a própria Administração. O Poder Judiciário só pode revogar seus próprios atos administrativos. Nos demais não, pois não pode se imiscuir no mérito do ato administrativo alheio, limitando-se a verificar a legalidade do ato, sob pena de violação à Separação dos Poderes.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controle decorre do Poder de Autotutela: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STF Súmula nº 473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– A administração pode anular seus próprios atos, quando eivados de vícios que os tornam ilegais, porque deles não se originam direitos;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 revogá-los, por motivo de conveniência ou oportunidade, respeitados os direitos adquiridos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 ressalvada, em todos os casos, a apreciação judicial.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Dentro da administração, quem pode revogar o ato é quem o exarou, ou seu superior hierárquico (Poder Hierárquico). Esta competência é intransferível, salvo disposição legal. </a:t>
            </a:r>
          </a:p>
          <a:p>
            <a:r>
              <a:rPr lang="pt-BR" sz="1600" b="1" dirty="0"/>
              <a:t> 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794084764"/>
      </p:ext>
    </p:extLst>
  </p:cSld>
  <p:clrMapOvr>
    <a:masterClrMapping/>
  </p:clrMapOvr>
  <p:transition>
    <p:comb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EFEITOS DA REVOGAÇÃO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(não retroage), baseando-se no objeto: se o ato é legal, aceito pelo direito, seus efeitos são preservados. 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LIMITES PARA O EXERCÍCIO DA COMPETÊNCIA PARA REVOGAR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Somente atos administrativos discricionários podem ser revogados, pois só neles há exercício do mérito.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Alguns atos administrativos são 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irrevogáveis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vinculados.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Segundo o STF, licenças para construir podem ser “revogadas”, mesmo estando os requisitos cumpridos.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concede para construir e depois decide alargar a rua e “revoga” a licença. Na realidade não se trata de revogação, mas uma expropriação do direito de construir, desde que antes da construção. Sua consequência é a prévia indenização.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já exauridos (já esgotaram todos seus efeitos) – crítica: na realidade, este ato não mais existe, não podendo ser revogado.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já exauridos em relação ao seu objeto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ato que aguarda recurso do órgão hierarquicamente superior – particular recorre do ato; a autoridade inferior não pode agora revogá-lo);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Meros atos administrativos (certidões, atestados, votos),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procedimentais de processo administrativo (porque a cada novo ato,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preclui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anterior),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que geram direito adquirido. Caso seja necessário suprimir o direito, somente é admissível via desapropriação. </a:t>
            </a:r>
          </a:p>
        </p:txBody>
      </p:sp>
    </p:spTree>
    <p:extLst>
      <p:ext uri="{BB962C8B-B14F-4D97-AF65-F5344CB8AC3E}">
        <p14:creationId xmlns:p14="http://schemas.microsoft.com/office/powerpoint/2010/main" val="1409727921"/>
      </p:ext>
    </p:extLst>
  </p:cSld>
  <p:clrMapOvr>
    <a:masterClrMapping/>
  </p:clrMapOvr>
  <p:transition>
    <p:comb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 REPRESTINATÓRIO NO ÂMBITO DA REVOGAÇÃO DOS ATOS ADMINISTRATIVOS</a:t>
            </a:r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(ato A é revogado pelo ato B, que é revogado pelo ato C. O ato A volta a surtir efeitos?).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polêmico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2 posições: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Aplica a regra geral da LINDB – não há efeito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represtinatório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salvo disposição expressa – José dos Santos Carvalho Filho.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Aplica-se o efeito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represtinatório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porque o ato C destina-se unicamente à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represtinar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ato A, por questão de lógica – CABM.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há lei expressamente determinando o efeito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represtinatório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Entretanto, há uma lei sergipana, elaborada pelo hoje Min. Ayres Brito, que prevê o efeito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represtinatório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como regra.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82 - Sempre que por um novo ato vier a ser revogado o ato revogatório, entende-se que o seu efeito é o de restabelecer a situação originariamente criada pelo primeiro ato, salvo disposição em contrário.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DEVER DE INDENIZAÇÃO 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 a possibilidade de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contraprestar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particular no caso de revogação de ato antes do prazo determinado. Entretanto, nos atos precários sem prazo de término não há esse dever.</a:t>
            </a:r>
          </a:p>
        </p:txBody>
      </p:sp>
    </p:spTree>
    <p:extLst>
      <p:ext uri="{BB962C8B-B14F-4D97-AF65-F5344CB8AC3E}">
        <p14:creationId xmlns:p14="http://schemas.microsoft.com/office/powerpoint/2010/main" val="698181448"/>
      </p:ext>
    </p:extLst>
  </p:cSld>
  <p:clrMapOvr>
    <a:masterClrMapping/>
  </p:clrMapOvr>
  <p:transition>
    <p:comb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Anulação/Invalidação</a:t>
            </a:r>
          </a:p>
          <a:p>
            <a:pPr algn="just"/>
            <a:endParaRPr lang="pt-BR" sz="1800" b="1" u="sng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 extinção do ato administrativo em virtude de sua ilegalidade.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Alguns autores no Brasil (entre Hely Lopes Meirelles) tem uma terminologia própria, afirmando que anulação e revogação são espécies do gênero invalidação.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Hoje prevalece que invalidação é sinônimo de anulação, mas para a Magistratura de SP ainda é possível adotar esta terminologia.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motivo da invalidação é vício no ato administrativo.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objeto da invalidação é um ato ilícito.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anulação/invalidação é a retirada de um ato administrativo por razões de ilegalidade, ou seja, a retirada de um ato ilegal, inválido, para resguardar o princípio da legalidade. A Administração tem competência para anulação em razão do seu poder de autotutela.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Titularidade: Administração (de ofício) e Judiciário (ato de outro poder, porque é ato que atenta contra a legalidade, mas precisa ser provocado).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Antigamente havia polêmica sobre a possibilidade de a Administração invalidar seus próprios atos. Hoje está superado, pelas seguintes súmulas: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STF Súmula nº 346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- A administração pública pode declarar a nulidade dos seus próprios atos.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da Autotutela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confundir com o Princípio da Tutela: este representa o mecanismo de controle na relação jurídica de vinculação, existente entre a Administração Direta e Indireta</a:t>
            </a:r>
            <a:r>
              <a:rPr lang="pt-BR" sz="1800" dirty="0"/>
              <a:t>.</a:t>
            </a:r>
          </a:p>
          <a:p>
            <a:pPr algn="just"/>
            <a:endParaRPr lang="pt-BR" sz="1800" b="1" u="sng" dirty="0" err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047735"/>
      </p:ext>
    </p:extLst>
  </p:cSld>
  <p:clrMapOvr>
    <a:masterClrMapping/>
  </p:clrMapOvr>
  <p:transition>
    <p:comb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anulação de ato é dever: ato vinculado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Prazo de decadência para anulação no exercício de autotutela: 05 anos (federal), salvo comprovada má-fé – base: segurança jurídica, que utiliza o fator tempo – posição do STF.</a:t>
            </a: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54. O direito da Administração de anular os atos administrativos de que decorram efeitos favoráveis para os destinatários decai em cinco anos, contados da data em que foram praticados, salvo comprovada má-fé.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autores que afirmam que não há prazo, devendo prevalecer a legalidade.</a:t>
            </a: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Âmbito estadual – SP: 10 anos.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10: A Administração anulará seus atos inválidos, de ofício ou por provocação de pessoa interessada, salvo quando: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– ultrapassado o prazo de 10 (dez) anos contado de sua produção.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Município de SP: 10 anos.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houver má-fé – várias posições: imprescritíveis, prescrição do CC. Vem prevalecendo que há prazo de 10 anos, baseado no CC.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ATENÇÃO: prazo para o particular impugnar o ato judicialmente é sempre de 05 anos. </a:t>
            </a:r>
          </a:p>
          <a:p>
            <a:pPr algn="just"/>
            <a:endParaRPr lang="pt-BR" sz="1800" b="1" u="sng" dirty="0" err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042432"/>
      </p:ext>
    </p:extLst>
  </p:cSld>
  <p:clrMapOvr>
    <a:masterClrMapping/>
  </p:clrMapOvr>
  <p:transition>
    <p:comb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EFEITOS DA INVALIDAÇÃO 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maioria da doutrina considera os efeitos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em regra, pois o que é inválido perante a lei não pode surtir efeitos. Assim, o ato e seus efeitos passados são desconsiderados, porque um ato inválido não pode gerar efeitos válidos.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Exceção: atos unilaterais ampliativos e praticados pelo funcionário de fato, desde haja boa-fé, terão efeitos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Aqui há conflito entre os valores legalidade e boa-fé, devendo prevalecer este, pela ponderação de valores de igual grandeza – MS 26.085/STF.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Boa-fé – no Direito Administrativo é conhecida como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da Proteção à Confiança Legítima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Súmula 106, TCU – o julgamento, pela ilegalidade, das concessões de reforma, aposentadoria e pensão, não implica, por si só, a obrigatoriedade da reposição das importâncias já recebidas de boa-fé.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Lei 10.177, Art. 61. Invalidado o ato ou contrato, a Administração tomará as providências necessárias para desfazer os efeitos produzidos,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salvo quanto a terceiros de boa-fé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determinando a apuração de eventuais responsabilidades.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CABM tem posição própria sobre o assunto, mais moderna e bastante similar: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ampliativo de direito, que concede benefício ao particular ou servidor, não pode ter efeitos retroativos, pois prejudica quem estava de boa-fé.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licença, autorização, nomeação de servidor – quando invalidados, tem efeito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como regra geral. Ressalva-se que os efeitos serão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quando o administrado concorrer para o vício, nem esteja de má-fé. 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Ressalva-se que o salário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jamais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será restituído, pois se a pessoa trabalhou, não poderá a Administração enriquecer às suas custas (enriquecimento sem causa).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restritivo de direitos da esfera jurídica do administrado, ou seja, que diminui/ restringe a esfera de liberdade ou traz consequência negativa ao particular tem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sempre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efeito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imposição de sanção). </a:t>
            </a:r>
            <a:endParaRPr lang="pt-BR" sz="1600" b="1" u="sng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765881"/>
      </p:ext>
    </p:extLst>
  </p:cSld>
  <p:clrMapOvr>
    <a:masterClrMapping/>
  </p:clrMapOvr>
  <p:transition>
    <p:comb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dirty="0"/>
              <a:t> 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CONTRADITÓRIO E AMPLA DEFESA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doutrina tem orientado de que a anulação do ato deve observar o princípio do contraditório sempre que afete direitos ou interesses dos administrados, em obediência ao art. 5º, inciso LV, da CF.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LIMITES DA ANULAÇÃO: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Ultrapassado o prazo legal de 05 anos (federal);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Consolidação dos efeitos produzidos;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Teoria do fato consumado – for de interesse público a mantença da situação fática já consolidada;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Possibilidade de convalidação.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TEORIA DO FATO CONSUMADO OU CONSUMAÇÃO DO ESTADO DE FATO 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Normalmente decorrente de decisão liminar precária, que posteriormente é cassada pelo judiciário, em desfavor do particular (MS em concurso público para garantir que faça a seguinte fase). Neste caso, o STF entende que deve afastar o particular, não adotando esta teoria, pois não há lei disciplinando o assunto e, nesta situação, prevalece a legalidade sobre a segurança jurídica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AgRg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 RE 609.748). </a:t>
            </a:r>
          </a:p>
        </p:txBody>
      </p:sp>
    </p:spTree>
    <p:extLst>
      <p:ext uri="{BB962C8B-B14F-4D97-AF65-F5344CB8AC3E}">
        <p14:creationId xmlns:p14="http://schemas.microsoft.com/office/powerpoint/2010/main" val="2847595137"/>
      </p:ext>
    </p:extLst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sz="2000" dirty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endParaRPr lang="pt-BR" b="1" dirty="0">
              <a:solidFill>
                <a:schemeClr val="accent2"/>
              </a:solidFill>
              <a:latin typeface="+mj-lt"/>
            </a:endParaRPr>
          </a:p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da administração: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da Administração são atos jurídicos praticados pela Administração,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exceto o ato administrativo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São eles: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políticos ou de governo (aqueles praticados pela Administração Pública com ampla margem de discricionariedade e têm competência extraída diretamente da CF – indulto, declaração de guerra, MP, veto)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meramente materiais (prestação concreta de serviços, poda de árvore, varrição de rua, cirurgia em hospital público).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legislativos ou jurisdicionais;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regidos pelo direito privado ou atos de gestão – são aqueles em que a Administração ingressa em plano de igualdade com o particular, sem gozar do Regime Jurídico Administrativo.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locação de imóvel.</a:t>
            </a:r>
          </a:p>
          <a:p>
            <a:pPr algn="just"/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a Administração atender interesses públicos secundários (que são interesses privados da Administração) praticará atos no mesmo plano de direitos e obrigações que qualquer particular. São atos comuns regidos pelo regime privado que sofrem interferência mínima da lei, geram efeitos comuns e a validade destes atos dependerá dos pressupostos genéricos do código civil (objeto lícito, agente legalmente capaz e forma prescrita ou não defesa em lei). </a:t>
            </a:r>
          </a:p>
          <a:p>
            <a:pPr algn="just"/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exemplos de atos privados da administração: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Locação de imóveis para uso da Administração;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Contratação de empréstimos, financiamentos e seguro;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Contratação de luz e telefone;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Compra de bens de consumo;</a:t>
            </a:r>
          </a:p>
        </p:txBody>
      </p:sp>
    </p:spTree>
    <p:extLst>
      <p:ext uri="{BB962C8B-B14F-4D97-AF65-F5344CB8AC3E}">
        <p14:creationId xmlns:p14="http://schemas.microsoft.com/office/powerpoint/2010/main" val="613561787"/>
      </p:ext>
    </p:extLst>
  </p:cSld>
  <p:clrMapOvr>
    <a:masterClrMapping/>
  </p:clrMapOvr>
  <p:transition>
    <p:comb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Convalidação:</a:t>
            </a:r>
          </a:p>
          <a:p>
            <a:r>
              <a:rPr lang="pt-BR" sz="1600" dirty="0"/>
              <a:t> 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Alguns autores, como CABM consideram que o ato administrativo viciado é nulo, e não se convalida, porque o ato viciado ofende o interesse público. O ato jurídico nulo deve ser retirado do mundo jurídico. Excepcionalmente, o autor admite a convalidação, desde que não haja lesão ao interesse público, nem prejuízo a terceiros. </a:t>
            </a: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os atos não puderem ser convalidados serão nulos, ao passo que se for possível a convalidação, serão anuláveis. Se for possível a convalidação, é preferível a convalidação, para atender aos princípios da legalidade, da segurança jurídica e da boa-fé. </a:t>
            </a: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autor, ainda classifica o ato de acordo com o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Inexistente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ato cujo defeito é tão grave que sequer existe no mundo jurídico. São comportamentos criminosos da Administração, expondo o administrado a sofrê-los.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sentença prolatada por particular, ordem de tortura. O autor confere o direito de resistência da vítima em relação ao ato. </a:t>
            </a:r>
          </a:p>
          <a:p>
            <a:pPr lvl="0"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Nulo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aquele cujo vício não é passível de convalidação, ou seja, o vício é gravíssimo, não pode ser “consertado”, saneado. </a:t>
            </a:r>
          </a:p>
          <a:p>
            <a:pPr lvl="0"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Anulável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aquele cujo vício admite convalidação, tornando uma desconformidade válida, legal. Refere-se aos requisitos competência e forma – </a:t>
            </a:r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COFO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FIMOB. </a:t>
            </a:r>
          </a:p>
        </p:txBody>
      </p:sp>
    </p:spTree>
    <p:extLst>
      <p:ext uri="{BB962C8B-B14F-4D97-AF65-F5344CB8AC3E}">
        <p14:creationId xmlns:p14="http://schemas.microsoft.com/office/powerpoint/2010/main" val="427929345"/>
      </p:ext>
    </p:extLst>
  </p:cSld>
  <p:clrMapOvr>
    <a:masterClrMapping/>
  </p:clrMapOvr>
  <p:transition>
    <p:comb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CONVALIDAÇÃO ou SANEAMENTO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o ato administrativo pelo qual é suprido o vício existente em um ato ilegal,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 efeitos retroativos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à data em que este foi praticado – Maria Sylvia.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supressão do vício normalmente depende de alguma providência da Administração, mas pode depender de ato de particular, quando pendente sua manifestação, vindo a fazê-lo para a convalidação.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Celso Antônio, o Saneamento diz respeito à convalidação de ato de particular.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convalidação só é possível se o ato puder ser reproduzido validamente (sanar o vício) no momento presente (se manter oportuno e conveniente).</a:t>
            </a: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impugnação administrativa ou judicial, em regra, impede a convalidação do ato. Salvaguarda-se a hipótese de ato vinculando praticado sem motivação, quando a demonstração tardia dos motivos permite a convalidação.  </a:t>
            </a:r>
          </a:p>
          <a:p>
            <a:pPr algn="just"/>
            <a:endParaRPr lang="pt-BR" sz="1800" u="sng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Natureza jurídica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 convalidação é um ato vinculado ou discricionário? </a:t>
            </a:r>
          </a:p>
        </p:txBody>
      </p:sp>
    </p:spTree>
    <p:extLst>
      <p:ext uri="{BB962C8B-B14F-4D97-AF65-F5344CB8AC3E}">
        <p14:creationId xmlns:p14="http://schemas.microsoft.com/office/powerpoint/2010/main" val="8735115"/>
      </p:ext>
    </p:extLst>
  </p:cSld>
  <p:clrMapOvr>
    <a:masterClrMapping/>
  </p:clrMapOvr>
  <p:transition>
    <p:comb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 da corrente adotada: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Hely Lopes Meirelles, a convalidação só é admissível em casos excepcionais se não houver prejuízo a terceiros ou lesão ao interesse público. Entendem que a regra é a invalidação diante do vício. Dessa forma, possível concluir que o ato é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discricionário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CAMB, se a convalidação é possível diante do vício,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vincula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administrador, a menos que haja vício de competência em ato discricionária, hipótese em que a convalidação é discricionária (ou seja, quem é competente vai reavaliar o mérito). A autoridade que praticou o ato não era competente, porque não havia recebido delegação para a prática do ato e, além disso, escolheu o conteúdo do ato (discricionário). A autoridade competente não estará obrigada a convalidar o ato, mas terá a faculdade de fazê-lo, conforme entenda que a autoridade que praticou o ato tenha feito a melhor escolha quanto ao seu conteúdo.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sendo possível convalidar, será o caso de invalidar o ato viciado, salvo se a situação esteja estabilizada pelo direito, que ocorre em duas as hipóteses: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Escoado o prazo prescricional para a Administração invalidar o ato.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a situação demonstrar que o interesse público maior é pela manutenção do ato. </a:t>
            </a:r>
          </a:p>
          <a:p>
            <a:pPr lvl="0" algn="just"/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Isto porque, segundo o autor, “o ato viciado se categoriza como ampliativo da esfera jurídica dos administrados e deles decorrem sucessivas relações jurídicas que criaram, para sujeitos de boa-fé, situação que encontra amparo em norma protetora de interesses hierarquicamente superiores ou mais amplos que os residentes na norma violada, de tal sorte que a desconstituição do ato geraria agravos maiores aos interesses protegidos na ordem jurídica do que os resultantes do ato censurado”. </a:t>
            </a: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225526467"/>
      </p:ext>
    </p:extLst>
  </p:cSld>
  <p:clrMapOvr>
    <a:masterClrMapping/>
  </p:clrMapOvr>
  <p:transition>
    <p:comb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Maria Sylvia Zanella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Pietro, a primeira hipótese é chamada de “confirmação tácita”, ao passo que a segunda é chamada de “confirmação”. Para CABM, “confirmação” é algo diverso e equivale à convalidação por autoridade diferente daquela que praticou o ato.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MSZP entende que a convalidação é às vezes vinculada e às vezes discricionária. Tratando-se de vício quanto sujeito em ato vinculado, a convalidação é vinculada. Quanto ao vício em ato discricionário, a convalidação é discricionária. 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NOS REQUISITOS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 no requisito competência: quando autoridade incompetente prolata ato, a autoridade competente pode ratificar o ato, convalidando-o – regra. A convalidação é possível, desde que o ato não era de competência de determinada autoridade. O ato de competência exclusiva de certa autoridade não admite a convalidação ou confirmação, pois somente ela pode praticar. Se o ato não era de competência exclusiva, ou seja, podia ser delegado mas não ocorreu, pode ser convalidado, dependendo da discricionariedade ou vinculação.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tocante ao vício no requisito de forma, prevalece o entendimento de que admite convalidação, como regra geral, desde que não seja essencial à validade. 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831978701"/>
      </p:ext>
    </p:extLst>
  </p:cSld>
  <p:clrMapOvr>
    <a:masterClrMapping/>
  </p:clrMapOvr>
  <p:transition>
    <p:comb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nos requisitos Finalidade, Motivo e Objeto não admitem convalidação; ou seja, viciado o ato em um destes requisitos, será ato administrativo nulo.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o motivo não pode ser alterado retroativamente, não há possibilidade de convalidação.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Havendo desvio de finalidade ou de poder, quer dizer, afastando-se o ato do interesse público, a convalidação é inadmissível.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Consequentemente, o objeto, que é decorrência do motivo e finalidade, não pode ser convalidado. O que é possível é a conversão do ato: trespasse de um ato dentro de uma categoria onde ele é inválido, para outra em que ele passa a ser válido com efeitos retroativos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conversão da nomeação em comissão para alguém ocupar cargo efetivo em nomeação, em comissão para ocupar cargo em comissão).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Ressalva-se que Carvalho Filho entende que em atos administrativos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plúrimos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(ato que se destina a mais de uma finalidade) poderá ter seu vício nos requisitos forma, motivo e objeto validados.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Lei 9.784/99, no art. 55, cuida da convalidação, e o faz como um ato discricionário, porque confere faculdade para a Administração convalidar os atos que apresentem defeitos sanáveis, desde que não haja lesão ao interesse público, nem prejuízos a terceiros.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55. Em decisão na qual se evidencie não acarretarem lesão ao interesse público nem prejuízo a terceiros, os atos que apresentarem defeitos sanáveis poderão ser convalidados pela própria Administração.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993422318"/>
      </p:ext>
    </p:extLst>
  </p:cSld>
  <p:clrMapOvr>
    <a:masterClrMapping/>
  </p:clrMapOvr>
  <p:transition>
    <p:comb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TEORIA DUALISTA DOS ATOS ADMINISTRATIVOS VICIADOS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Aceita pela maioria da doutrina, jurisprudência e pelo direito positivo – Lei 9784/99 – é aquela que distingue os vícios entre nulo e anuláveis: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55. Em decisão na qual se evidencie não acarretarem lesão ao interesse público nem prejuízo a terceiros, os atos que apresentarem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defeitos sanáveis poderão ser convalidados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pela própria Administração.</a:t>
            </a: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Lei 10.177/98: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Artigo 11 - A Administração poderá convalidar seus atos inválidos, quando a invalidade decorrer de vício de competência ou de ordem formal, desde que: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- na hipótese de vício de competência, a convalidação seja feita pela autoridade titulada para a prática do ato, e não se trate de competência indelegável;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 - na hipótese de vício formal, este possa ser suprido de modo eficaz.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1º - Não será admitida a convalidação quando dela resultar prejuízo à Administração ou a terceiros ou quando se tratar de ato impugnado.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2º - A convalidação será sempre formalizada por ato motivado.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autores que adotam a teoria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monísta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que apenas admitem o ato inválido, não havendo distinção, e não admitindo a convalidação do Ato Administrativo. </a:t>
            </a: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60796893"/>
      </p:ext>
    </p:extLst>
  </p:cSld>
  <p:clrMapOvr>
    <a:masterClrMapping/>
  </p:clrMapOvr>
  <p:transition>
    <p:comb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DIANTE DE UM ATO VICIADO, A ADMINISTRAÇÃO PODE: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o ato for nulo, ela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anulá-lo, pois somente assim se restabelece a legalidade, desde que respeitado o limite temporal (05 anos no âmbito federal, 10 em SP);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o ato for anulável, ela pode: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Convalidar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Anular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parte da doutrina, esta “escolha” é discricionária, podendo convalidar ou anular, baseada em juízo de conveniência e oportunidade, pela opção que dá a entender o texto legal.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outra parte, o ato é, em regra, vinculado, devendo a Administração convalidar, prestigiado os Princípios da economia processual, da Proteção à Confiança Legítima (boa-fé), da Segurança Jurídica e da Legalidade –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Weida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Zancaner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mantém um ato já existente para prestigiar maior número de princípios constitucionais.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deve anular porque este ato somente prestigiaria o princípio da legalidade.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Posição hoje adotada por Maria Sylvia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Zanela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Pietro, CABM e a pela maioria da doutrina.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Algumas leis adotam este entendimento, como a supracitada lei 10.177/98, de SP. 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ato discricionário cujo vício está no vício da competência. Não se pode tirar da autoridade competente a discricionariedade.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FORMAS DE CONVALIDAÇÃO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Ratificação: pela mesma autoridade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Confirmação: por outra autoridade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Saneamento: praticado por particular.</a:t>
            </a: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579616858"/>
      </p:ext>
    </p:extLst>
  </p:cSld>
  <p:clrMapOvr>
    <a:masterClrMapping/>
  </p:clrMapOvr>
  <p:transition>
    <p:comb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LIMITES DA CONVALIDAÇÃO: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 nos requisitos de finalidade, motivo e objeto;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já impugnado perante a Administração ou Poder Judiciário;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Defeitos insanáveis na forma e no objeto;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Convalidação causar dano ao interesse público;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prejudicial a terceiros de forma ilícita;</a:t>
            </a: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353012904"/>
      </p:ext>
    </p:extLst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Atributos do Ato Administrativo: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atributos representam/decorrem das prerrogativas inertes ao Ato Administrativo.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as características que diferenciam os atos privados dos atos administrativos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Estes são atos especiais, regidos por regime público que, segundo o art. 37 </a:t>
            </a:r>
            <a:r>
              <a:rPr lang="pt-BR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caput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dependem sempre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prévia autorização expressa por lei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Estes atos têm sempre por objetivo atender interesses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públicos primários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e, por sempre dependerem de prévia lei, terão pressupostos de validade requisitos específicos do regime público.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Administração, investida em suas prerrogativas e sujeições, ocupará um plano superior de direitos e obrigações, fazendo com que estes atos públicos gerem efeitos especiais que constituíram os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atributos dos atos administrativos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90521224"/>
      </p:ext>
    </p:extLst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Presunção de Veracidade e Legitimidade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Veracidade – os fatos alegados pela Administração presumem-se verdadeiros, pois a Administração é dotada de </a:t>
            </a:r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Fé-Pública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lvl="0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Legitimidade – os atos administrativos presumem-se conformes à lei, pois a CF assim determina, no art. 37, </a:t>
            </a:r>
            <a:r>
              <a:rPr lang="pt-BR" sz="15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caput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os órgãos e agentes devem obedecer à legalidade – o art. 5º, inciso II.  </a:t>
            </a: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presunção aqui é </a:t>
            </a:r>
            <a:r>
              <a:rPr lang="pt-B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relativa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15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juris tantum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admitindo-se prova em contrário. Logo, autoriza o controle da Administração Pública pelo Judiciário (Jurisdição Una):</a:t>
            </a:r>
          </a:p>
          <a:p>
            <a:pPr lvl="0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Dispensa-se até a necessidade de manifestação judicial o ato manifestamente ilegal. </a:t>
            </a:r>
          </a:p>
          <a:p>
            <a:pPr algn="just"/>
            <a:endParaRPr lang="pt-BR" sz="15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INVERSÃO DO ÔNUS DA PROVA</a:t>
            </a:r>
            <a:endParaRPr lang="pt-B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Relativo à presunção de veracidade, pois a prova se refere a fatos. </a:t>
            </a: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a maioria da doutrina (Maria Sylvia) cabe ao particular provar a ilegalidade/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inveracidade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ato administrativo. Esta posição prevalece também na jurisprudência e é adotada pela Procuradoria. Resp. 798.165</a:t>
            </a:r>
          </a:p>
          <a:p>
            <a:pPr algn="just"/>
            <a:endParaRPr lang="pt-B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INVERSÃO DO ÔNUS DE AGIR</a:t>
            </a:r>
            <a:endParaRPr lang="pt-B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Relativo à presunção de legalidade. </a:t>
            </a: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CABM, entre outros, há inversão no ônus de agir, significando que cabe ao particular apenas agir, impugnar o ato administrativo, salvo se a lei determine a presunção (como no caso da Certidão de Dívida Ativa, LEF). </a:t>
            </a: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 demais casos, impugnando, a presunção cai, devendo a administração comprovar a veracidade e legalidade. Esta posição é protetiva ao particular e é adotada pela Defensoria Pública e em alguns casos pela jurisprudência</a:t>
            </a:r>
          </a:p>
          <a:p>
            <a:pPr lvl="0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Comprovação de fato negativo (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lançamento tributário – compete à Administração comprovar que notificou o particular – Resp. 493.881)</a:t>
            </a:r>
          </a:p>
          <a:p>
            <a:pPr lvl="0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Processo punitivo – MS 1999.01.00.037217-6/MG – TRF-1.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497389"/>
      </p:ext>
    </p:extLst>
  </p:cSld>
  <p:clrMapOvr>
    <a:masterClrMapping/>
  </p:clrMapOvr>
  <p:transition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Imperatividade ou Poder </a:t>
            </a:r>
            <a:r>
              <a:rPr lang="pt-BR" altLang="pt-BR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Extroverso</a:t>
            </a:r>
            <a:r>
              <a:rPr lang="pt-BR" alt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ou Coercibilidade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atos Administrativos são impostos aos particulares, independente de sua concordância, criando-lhes obrigações unilateralmente (</a:t>
            </a:r>
            <a:r>
              <a:rPr lang="pt-B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autuação e multa de trânsito, que independe da concordância do administrado; desapropriação).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comparação, nenhum particular pode criar ônus ao outro sem a expressa anuência deste.</a:t>
            </a:r>
          </a:p>
          <a:p>
            <a:pPr lvl="0" algn="just"/>
            <a:endParaRPr lang="pt-BR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Importante destacar que a imperatividade está umbilicalmente ligada à finalidade precípua da Administração, a fim de garantir o interesse público.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alguns atos administrativos que não são dotados de imperatividade, como os enunciativos (certidões, atestados, laudos) e atos negociais (que conferem direitos aos administrados, tais como licenças, permissões e alvarás, pois o interessado concorda). </a:t>
            </a:r>
          </a:p>
        </p:txBody>
      </p:sp>
    </p:spTree>
    <p:extLst>
      <p:ext uri="{BB962C8B-B14F-4D97-AF65-F5344CB8AC3E}">
        <p14:creationId xmlns:p14="http://schemas.microsoft.com/office/powerpoint/2010/main" val="852943665"/>
      </p:ext>
    </p:extLst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Office2\Templates\Presentation Designs\Blends.pot</Template>
  <TotalTime>44498</TotalTime>
  <Words>11293</Words>
  <Application>Microsoft Office PowerPoint</Application>
  <PresentationFormat>Apresentação na tela (4:3)</PresentationFormat>
  <Paragraphs>819</Paragraphs>
  <Slides>67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67</vt:i4>
      </vt:variant>
    </vt:vector>
  </HeadingPairs>
  <TitlesOfParts>
    <vt:vector size="72" baseType="lpstr">
      <vt:lpstr>Arial</vt:lpstr>
      <vt:lpstr>Calibri</vt:lpstr>
      <vt:lpstr>Tahoma</vt:lpstr>
      <vt:lpstr>Wingdings</vt:lpstr>
      <vt:lpstr>Blends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Ministério Público - 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Controle Externo</dc:title>
  <dc:creator>PGJ001</dc:creator>
  <cp:lastModifiedBy>Toneli</cp:lastModifiedBy>
  <cp:revision>896</cp:revision>
  <cp:lastPrinted>2003-02-10T19:21:56Z</cp:lastPrinted>
  <dcterms:created xsi:type="dcterms:W3CDTF">2002-06-18T12:30:57Z</dcterms:created>
  <dcterms:modified xsi:type="dcterms:W3CDTF">2018-04-08T14:38:39Z</dcterms:modified>
</cp:coreProperties>
</file>