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1" r:id="rId4"/>
    <p:sldId id="262" r:id="rId5"/>
    <p:sldId id="257" r:id="rId6"/>
    <p:sldId id="258"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0"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3" d="100"/>
          <a:sy n="83" d="100"/>
        </p:scale>
        <p:origin x="-183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pt-PT"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pt-PT"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08/06/17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pt-PT"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pt-PT"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08/06/17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pt-PT"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08/06/17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pt-PT"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08/06/17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pt-PT"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08/06/17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08/06/17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08/06/17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pt-PT"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08/06/17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pt-PT"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08/06/17</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386432"/>
            <a:ext cx="6498158" cy="1724867"/>
          </a:xfrm>
        </p:spPr>
        <p:txBody>
          <a:bodyPr/>
          <a:lstStyle/>
          <a:p>
            <a:r>
              <a:rPr lang="en-US" dirty="0" err="1" smtClean="0"/>
              <a:t>Direitos</a:t>
            </a:r>
            <a:r>
              <a:rPr lang="en-US" dirty="0" smtClean="0"/>
              <a:t> </a:t>
            </a:r>
            <a:r>
              <a:rPr lang="en-US" dirty="0" err="1" smtClean="0"/>
              <a:t>humanos</a:t>
            </a:r>
            <a:r>
              <a:rPr lang="en-US" dirty="0" smtClean="0"/>
              <a:t>:</a:t>
            </a:r>
            <a:br>
              <a:rPr lang="en-US" dirty="0" smtClean="0"/>
            </a:br>
            <a:r>
              <a:rPr lang="en-US" sz="4000" dirty="0" smtClean="0"/>
              <a:t>1. </a:t>
            </a:r>
            <a:r>
              <a:rPr lang="en-US" sz="4000" dirty="0" err="1" smtClean="0"/>
              <a:t>Colonialidade</a:t>
            </a:r>
            <a:r>
              <a:rPr lang="en-US" sz="4000" dirty="0" smtClean="0"/>
              <a:t> </a:t>
            </a:r>
            <a:br>
              <a:rPr lang="en-US" sz="4000" dirty="0" smtClean="0"/>
            </a:br>
            <a:r>
              <a:rPr lang="en-US" sz="4000" dirty="0" smtClean="0"/>
              <a:t>2. </a:t>
            </a:r>
            <a:r>
              <a:rPr lang="en-US" sz="4000" dirty="0" err="1" smtClean="0"/>
              <a:t>Multiculturalismo</a:t>
            </a:r>
            <a:r>
              <a:rPr lang="en-US" sz="4000" dirty="0" smtClean="0"/>
              <a:t/>
            </a:r>
            <a:br>
              <a:rPr lang="en-US" sz="4000" dirty="0" smtClean="0"/>
            </a:br>
            <a:r>
              <a:rPr lang="en-US" sz="4000" dirty="0" smtClean="0"/>
              <a:t>3. </a:t>
            </a:r>
            <a:r>
              <a:rPr lang="en-US" sz="4000" dirty="0" err="1" smtClean="0"/>
              <a:t>Interseccionalidade</a:t>
            </a:r>
            <a:endParaRPr lang="en-US" sz="4000" dirty="0"/>
          </a:p>
        </p:txBody>
      </p:sp>
    </p:spTree>
    <p:extLst>
      <p:ext uri="{BB962C8B-B14F-4D97-AF65-F5344CB8AC3E}">
        <p14:creationId xmlns:p14="http://schemas.microsoft.com/office/powerpoint/2010/main" val="2902237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a:t>
            </a:r>
            <a:r>
              <a:rPr lang="en-US" dirty="0" err="1" smtClean="0"/>
              <a:t>Multiculturalismo</a:t>
            </a:r>
            <a:endParaRPr lang="en-US" dirty="0"/>
          </a:p>
        </p:txBody>
      </p:sp>
      <p:sp>
        <p:nvSpPr>
          <p:cNvPr id="3" name="Content Placeholder 2"/>
          <p:cNvSpPr>
            <a:spLocks noGrp="1"/>
          </p:cNvSpPr>
          <p:nvPr>
            <p:ph idx="1"/>
          </p:nvPr>
        </p:nvSpPr>
        <p:spPr/>
        <p:txBody>
          <a:bodyPr/>
          <a:lstStyle/>
          <a:p>
            <a:r>
              <a:rPr lang="en-US" b="1" u="sng" dirty="0" err="1" smtClean="0"/>
              <a:t>Localismo</a:t>
            </a:r>
            <a:r>
              <a:rPr lang="en-US" b="1" u="sng" dirty="0" smtClean="0"/>
              <a:t> </a:t>
            </a:r>
            <a:r>
              <a:rPr lang="en-US" b="1" u="sng" dirty="0" err="1" smtClean="0"/>
              <a:t>globalizado</a:t>
            </a:r>
            <a:r>
              <a:rPr lang="en-US" b="1" u="sng" dirty="0" smtClean="0"/>
              <a:t>, </a:t>
            </a:r>
            <a:r>
              <a:rPr lang="en-US" b="1" u="sng" dirty="0" err="1" smtClean="0"/>
              <a:t>cidadão</a:t>
            </a:r>
            <a:r>
              <a:rPr lang="en-US" b="1" u="sng" dirty="0" smtClean="0"/>
              <a:t> global (</a:t>
            </a:r>
            <a:r>
              <a:rPr lang="en-US" b="1" u="sng" dirty="0" err="1" smtClean="0"/>
              <a:t>localismo</a:t>
            </a:r>
            <a:r>
              <a:rPr lang="en-US" b="1" u="sng" dirty="0" smtClean="0"/>
              <a:t> </a:t>
            </a:r>
            <a:r>
              <a:rPr lang="en-US" b="1" u="sng" dirty="0" err="1" smtClean="0"/>
              <a:t>globalizado</a:t>
            </a:r>
            <a:r>
              <a:rPr lang="en-US" b="1" u="sng" dirty="0" smtClean="0"/>
              <a:t>)</a:t>
            </a:r>
          </a:p>
          <a:p>
            <a:pPr marL="0" indent="0">
              <a:buNone/>
            </a:pPr>
            <a:endParaRPr lang="en-US" b="1" u="sng" dirty="0" smtClean="0"/>
          </a:p>
          <a:p>
            <a:pPr marL="0" indent="0">
              <a:buNone/>
            </a:pPr>
            <a:r>
              <a:rPr lang="en-US" dirty="0" smtClean="0"/>
              <a:t>                                        X</a:t>
            </a:r>
          </a:p>
          <a:p>
            <a:pPr marL="0" indent="0">
              <a:buNone/>
            </a:pPr>
            <a:endParaRPr lang="en-US" dirty="0"/>
          </a:p>
          <a:p>
            <a:r>
              <a:rPr lang="pt-BR" b="1" u="sng" dirty="0"/>
              <a:t>Solidariedade transnacional dos povos e grupos explorados e oprimidos de todo o mundo</a:t>
            </a:r>
            <a:r>
              <a:rPr lang="pt-BR" dirty="0"/>
              <a:t> </a:t>
            </a:r>
            <a:endParaRPr lang="en-US" dirty="0"/>
          </a:p>
          <a:p>
            <a:pPr marL="0" indent="0">
              <a:buNone/>
            </a:pPr>
            <a:endParaRPr lang="en-US" dirty="0"/>
          </a:p>
        </p:txBody>
      </p:sp>
    </p:spTree>
    <p:extLst>
      <p:ext uri="{BB962C8B-B14F-4D97-AF65-F5344CB8AC3E}">
        <p14:creationId xmlns:p14="http://schemas.microsoft.com/office/powerpoint/2010/main" val="3530134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lnSpcReduction="10000"/>
          </a:bodyPr>
          <a:lstStyle/>
          <a:p>
            <a:r>
              <a:rPr lang="en-US" b="1" u="sng" dirty="0" err="1" smtClean="0"/>
              <a:t>Igualdade</a:t>
            </a:r>
            <a:r>
              <a:rPr lang="en-US" b="1" u="sng" dirty="0" smtClean="0"/>
              <a:t> de </a:t>
            </a:r>
            <a:r>
              <a:rPr lang="en-US" b="1" u="sng" dirty="0" err="1" smtClean="0"/>
              <a:t>g</a:t>
            </a:r>
            <a:r>
              <a:rPr lang="en-US" b="1" u="sng" dirty="0" err="1" smtClean="0"/>
              <a:t>ênero</a:t>
            </a:r>
            <a:r>
              <a:rPr lang="en-US" b="1" u="sng" dirty="0" smtClean="0"/>
              <a:t>:</a:t>
            </a:r>
          </a:p>
          <a:p>
            <a:r>
              <a:rPr lang="pt-BR" dirty="0"/>
              <a:t>Carta das Nações </a:t>
            </a:r>
            <a:r>
              <a:rPr lang="pt-BR" dirty="0" smtClean="0"/>
              <a:t>Unidas</a:t>
            </a:r>
            <a:endParaRPr lang="pt-BR" dirty="0"/>
          </a:p>
          <a:p>
            <a:r>
              <a:rPr lang="pt-BR" dirty="0" smtClean="0"/>
              <a:t>Declaração </a:t>
            </a:r>
            <a:r>
              <a:rPr lang="pt-BR" dirty="0"/>
              <a:t>Universal dos Direitos </a:t>
            </a:r>
            <a:r>
              <a:rPr lang="pt-BR" dirty="0" smtClean="0"/>
              <a:t>Humanos</a:t>
            </a:r>
          </a:p>
          <a:p>
            <a:r>
              <a:rPr lang="pt-BR" dirty="0" smtClean="0"/>
              <a:t> </a:t>
            </a:r>
            <a:r>
              <a:rPr lang="pt-BR" dirty="0"/>
              <a:t>Convenção para Eliminação de Todas as Formas de Discriminação contra a Mulher (CEDAW). </a:t>
            </a:r>
            <a:endParaRPr lang="pt-BR" dirty="0" smtClean="0"/>
          </a:p>
          <a:p>
            <a:r>
              <a:rPr lang="pt-BR" dirty="0" smtClean="0"/>
              <a:t>Conferência </a:t>
            </a:r>
            <a:r>
              <a:rPr lang="pt-BR" dirty="0"/>
              <a:t>Mundial dos Direitos Humanos de Viena (1993</a:t>
            </a:r>
            <a:r>
              <a:rPr lang="pt-BR" dirty="0" smtClean="0"/>
              <a:t>), Conferência </a:t>
            </a:r>
            <a:r>
              <a:rPr lang="pt-BR" dirty="0"/>
              <a:t>Internacional sobre População e Desenvolvimento do Cairo (1994</a:t>
            </a:r>
            <a:r>
              <a:rPr lang="pt-BR" dirty="0" smtClean="0"/>
              <a:t>) e  </a:t>
            </a:r>
            <a:r>
              <a:rPr lang="pt-BR" dirty="0"/>
              <a:t>IV Conferência Mundial da Mulher de Pequim (1995)</a:t>
            </a:r>
            <a:r>
              <a:rPr lang="pt-BR" dirty="0"/>
              <a:t> </a:t>
            </a:r>
            <a:endParaRPr lang="en-US" dirty="0"/>
          </a:p>
        </p:txBody>
      </p:sp>
    </p:spTree>
    <p:extLst>
      <p:ext uri="{BB962C8B-B14F-4D97-AF65-F5344CB8AC3E}">
        <p14:creationId xmlns:p14="http://schemas.microsoft.com/office/powerpoint/2010/main" val="120804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fontScale="92500" lnSpcReduction="20000"/>
          </a:bodyPr>
          <a:lstStyle/>
          <a:p>
            <a:endParaRPr lang="pt-BR" i="1" dirty="0" smtClean="0"/>
          </a:p>
          <a:p>
            <a:pPr marL="0" indent="0">
              <a:buNone/>
            </a:pPr>
            <a:r>
              <a:rPr lang="pt-BR" i="1" dirty="0" smtClean="0"/>
              <a:t>[</a:t>
            </a:r>
            <a:r>
              <a:rPr lang="pt-BR" i="1" dirty="0"/>
              <a:t>...] apesar da garantia formal, a proteção dos direitos humanos das mulheres foi comprometida à medida que suas experiências poderiam ser definidas como diferentes das dos homens. Assim, quando mulheres eram detidas, torturadas ou lhes eram negados outros direitos civis e políticos, de forma semelhante como acontecia com os homens, tais abusos eram obviamente percebidos como violações dos direitos humanos. Porém, quando mulheres, sob custódia, eram estupradas, espancadas no âmbito doméstico ou quando alguma tradição lhes negava acesso à tomada de decisões, suas diferenças em relações aos homens tornavam tais abusos “periféricos” em se tratando das garantias básicas dos direitos humanos. (CRENSHAW, 2002, p.172)</a:t>
            </a:r>
            <a:endParaRPr lang="pt-BR" dirty="0"/>
          </a:p>
          <a:p>
            <a:endParaRPr lang="en-US" dirty="0"/>
          </a:p>
        </p:txBody>
      </p:sp>
    </p:spTree>
    <p:extLst>
      <p:ext uri="{BB962C8B-B14F-4D97-AF65-F5344CB8AC3E}">
        <p14:creationId xmlns:p14="http://schemas.microsoft.com/office/powerpoint/2010/main" val="1177574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a:bodyPr>
          <a:lstStyle/>
          <a:p>
            <a:r>
              <a:rPr lang="pt-BR" dirty="0"/>
              <a:t>As Convenções de Viena e Beijing, atentas a essas situações, elaboraram claras determinações no sentido da incorporação da perspectiva de gênero (</a:t>
            </a:r>
            <a:r>
              <a:rPr lang="pt-BR" dirty="0" err="1"/>
              <a:t>gender</a:t>
            </a:r>
            <a:r>
              <a:rPr lang="pt-BR" dirty="0"/>
              <a:t> </a:t>
            </a:r>
            <a:r>
              <a:rPr lang="pt-BR" dirty="0" err="1" smtClean="0"/>
              <a:t>mainstreaming</a:t>
            </a:r>
            <a:r>
              <a:rPr lang="pt-BR" dirty="0" smtClean="0"/>
              <a:t> ou transversalidade de g</a:t>
            </a:r>
            <a:r>
              <a:rPr lang="pt-BR" dirty="0" smtClean="0"/>
              <a:t>ênero)</a:t>
            </a:r>
          </a:p>
          <a:p>
            <a:endParaRPr lang="pt-BR" dirty="0"/>
          </a:p>
          <a:p>
            <a:r>
              <a:rPr lang="pt-BR" b="1" u="sng" dirty="0"/>
              <a:t>D</a:t>
            </a:r>
            <a:r>
              <a:rPr lang="pt-BR" b="1" u="sng" dirty="0" smtClean="0"/>
              <a:t>iferença </a:t>
            </a:r>
            <a:r>
              <a:rPr lang="pt-BR" b="1" u="sng" dirty="0"/>
              <a:t>como fator essencial para a compreensão das dinâmicas de violação, reconhecimento e implementação dos direitos humanos.</a:t>
            </a:r>
            <a:endParaRPr lang="pt-BR" dirty="0"/>
          </a:p>
          <a:p>
            <a:endParaRPr lang="pt-BR" dirty="0"/>
          </a:p>
          <a:p>
            <a:endParaRPr lang="en-US" dirty="0"/>
          </a:p>
        </p:txBody>
      </p:sp>
    </p:spTree>
    <p:extLst>
      <p:ext uri="{BB962C8B-B14F-4D97-AF65-F5344CB8AC3E}">
        <p14:creationId xmlns:p14="http://schemas.microsoft.com/office/powerpoint/2010/main" val="3040638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fontScale="62500" lnSpcReduction="20000"/>
          </a:bodyPr>
          <a:lstStyle/>
          <a:p>
            <a:r>
              <a:rPr lang="en-US" sz="3200" b="1" u="sng" dirty="0" err="1" smtClean="0"/>
              <a:t>Igualdade</a:t>
            </a:r>
            <a:r>
              <a:rPr lang="en-US" sz="3200" b="1" u="sng" dirty="0" smtClean="0"/>
              <a:t> racial:</a:t>
            </a:r>
          </a:p>
          <a:p>
            <a:endParaRPr lang="en-US" dirty="0"/>
          </a:p>
          <a:p>
            <a:r>
              <a:rPr lang="pt-BR" sz="2900" dirty="0"/>
              <a:t>Declaração Universal dos Direitos </a:t>
            </a:r>
            <a:r>
              <a:rPr lang="pt-BR" sz="2900" dirty="0" smtClean="0"/>
              <a:t>Humanos.( clausula de n</a:t>
            </a:r>
            <a:r>
              <a:rPr lang="pt-BR" sz="2900" dirty="0" smtClean="0"/>
              <a:t>ão-discriminação)</a:t>
            </a:r>
          </a:p>
          <a:p>
            <a:pPr marL="0" indent="0">
              <a:buNone/>
            </a:pPr>
            <a:endParaRPr lang="pt-BR" sz="2900" dirty="0" smtClean="0"/>
          </a:p>
          <a:p>
            <a:r>
              <a:rPr lang="pt-BR" sz="2900" dirty="0"/>
              <a:t>Convenção Internacional para a Eliminação de todas as Formas de Discriminação Racial (1968</a:t>
            </a:r>
            <a:r>
              <a:rPr lang="pt-BR" sz="2900" dirty="0" smtClean="0"/>
              <a:t>): </a:t>
            </a:r>
            <a:r>
              <a:rPr lang="pt-BR" sz="2900" dirty="0"/>
              <a:t>) </a:t>
            </a:r>
            <a:r>
              <a:rPr lang="pt-BR" sz="2900" b="1" u="sng" dirty="0"/>
              <a:t>não foi suficiente para impedir que apenas algumas experiências de discriminação racial fossem reconhecidas como violações de direitos humanos, particularmente aquelas em que o tratamento diferenciado era estabelecido por meio da negativa formal de direitos, a exemplo dos regimes de apartheid.</a:t>
            </a:r>
            <a:endParaRPr lang="pt-BR" sz="2900" dirty="0"/>
          </a:p>
          <a:p>
            <a:pPr marL="0" indent="0">
              <a:buNone/>
            </a:pPr>
            <a:r>
              <a:rPr lang="pt-BR" dirty="0"/>
              <a:t> </a:t>
            </a:r>
          </a:p>
          <a:p>
            <a:endParaRPr lang="pt-BR" dirty="0" smtClean="0"/>
          </a:p>
          <a:p>
            <a:endParaRPr lang="pt-BR" dirty="0" smtClean="0"/>
          </a:p>
          <a:p>
            <a:endParaRPr lang="pt-BR" dirty="0"/>
          </a:p>
          <a:p>
            <a:endParaRPr lang="en-US" dirty="0"/>
          </a:p>
        </p:txBody>
      </p:sp>
    </p:spTree>
    <p:extLst>
      <p:ext uri="{BB962C8B-B14F-4D97-AF65-F5344CB8AC3E}">
        <p14:creationId xmlns:p14="http://schemas.microsoft.com/office/powerpoint/2010/main" val="231810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lstStyle/>
          <a:p>
            <a:pPr algn="just"/>
            <a:r>
              <a:rPr lang="pt-BR" dirty="0"/>
              <a:t>Os exemplos em torno da discriminação de gênero e racial revelam que, apesar do aprofundamento da concepção de universalidade dos direitos humanos, mediante o reconhecimento do </a:t>
            </a:r>
            <a:r>
              <a:rPr lang="pt-BR" b="1" u="sng" dirty="0"/>
              <a:t>direito à diferença </a:t>
            </a:r>
            <a:r>
              <a:rPr lang="pt-BR" dirty="0"/>
              <a:t>e do consequente adensamento da sua compreensão nos aspectos teórico e prático, as práticas hegemônicas de direitos humanos continuam produzindo a marginalização das mulheres e dos negros, em determinadas situações. </a:t>
            </a:r>
          </a:p>
          <a:p>
            <a:endParaRPr lang="en-US" dirty="0"/>
          </a:p>
        </p:txBody>
      </p:sp>
    </p:spTree>
    <p:extLst>
      <p:ext uri="{BB962C8B-B14F-4D97-AF65-F5344CB8AC3E}">
        <p14:creationId xmlns:p14="http://schemas.microsoft.com/office/powerpoint/2010/main" val="1555143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lstStyle/>
          <a:p>
            <a:pPr algn="just"/>
            <a:endParaRPr lang="pt-BR" b="1" u="sng" dirty="0" smtClean="0"/>
          </a:p>
          <a:p>
            <a:pPr algn="just"/>
            <a:r>
              <a:rPr lang="pt-BR" b="1" u="sng" dirty="0" err="1" smtClean="0"/>
              <a:t>Interseccionalidade</a:t>
            </a:r>
            <a:r>
              <a:rPr lang="pt-BR" b="1" u="sng" dirty="0" smtClean="0"/>
              <a:t>:</a:t>
            </a:r>
            <a:r>
              <a:rPr lang="pt-BR" dirty="0" smtClean="0"/>
              <a:t> ferramenta para desenvolver </a:t>
            </a:r>
            <a:r>
              <a:rPr lang="pt-BR" dirty="0"/>
              <a:t>um protocolo interpretativo que reconfigure as leituras – para dar visibilidade a situações de desproteção legal costumeiramente </a:t>
            </a:r>
            <a:r>
              <a:rPr lang="pt-BR" dirty="0" err="1"/>
              <a:t>invisibilizadas</a:t>
            </a:r>
            <a:r>
              <a:rPr lang="pt-BR" dirty="0"/>
              <a:t> – e as práticas de direitos humanos atualmente vigentes</a:t>
            </a:r>
            <a:r>
              <a:rPr lang="pt-BR" dirty="0" smtClean="0"/>
              <a:t>.</a:t>
            </a:r>
            <a:endParaRPr lang="pt-BR" dirty="0"/>
          </a:p>
          <a:p>
            <a:endParaRPr lang="en-US" dirty="0"/>
          </a:p>
        </p:txBody>
      </p:sp>
    </p:spTree>
    <p:extLst>
      <p:ext uri="{BB962C8B-B14F-4D97-AF65-F5344CB8AC3E}">
        <p14:creationId xmlns:p14="http://schemas.microsoft.com/office/powerpoint/2010/main" val="453365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fontScale="92500"/>
          </a:bodyPr>
          <a:lstStyle/>
          <a:p>
            <a:r>
              <a:rPr lang="pt-BR" i="1" dirty="0"/>
              <a:t>A </a:t>
            </a:r>
            <a:r>
              <a:rPr lang="pt-BR" i="1" dirty="0" err="1"/>
              <a:t>interseccionalidade</a:t>
            </a:r>
            <a:r>
              <a:rPr lang="pt-BR" i="1" dirty="0"/>
              <a:t> é uma conceituação do problema que busca capturar as consequências estruturais e dinâmicas da interação entre dois ou mais eixos da subordinação. Ela trata especificamente da forma pela qual o racismo, o patriarcalismo, a opressão de classe e outros sistemas discriminatórios criam desigualdades básicas que estruturam as posições relativas de mulheres, crianças, raças, classes e outras. Além disso, a </a:t>
            </a:r>
            <a:r>
              <a:rPr lang="pt-BR" i="1" dirty="0" err="1"/>
              <a:t>interseccionalidade</a:t>
            </a:r>
            <a:r>
              <a:rPr lang="pt-BR" i="1" dirty="0"/>
              <a:t> trata da forma como ações e políticas específicas geram opressões que fluem ao longo de tais eixos, constituindo aspectos dinâmicos ou ativos do </a:t>
            </a:r>
            <a:r>
              <a:rPr lang="pt-BR" i="1" dirty="0" err="1"/>
              <a:t>desempoderamento</a:t>
            </a:r>
            <a:r>
              <a:rPr lang="pt-BR" i="1" dirty="0"/>
              <a:t>. (</a:t>
            </a:r>
            <a:r>
              <a:rPr lang="pt-BR" i="1" dirty="0" err="1"/>
              <a:t>Crenshaw</a:t>
            </a:r>
            <a:r>
              <a:rPr lang="pt-BR" i="1" dirty="0"/>
              <a:t>, 2002, p.178)</a:t>
            </a:r>
            <a:endParaRPr lang="pt-BR" dirty="0"/>
          </a:p>
          <a:p>
            <a:endParaRPr lang="en-US" dirty="0"/>
          </a:p>
        </p:txBody>
      </p:sp>
    </p:spTree>
    <p:extLst>
      <p:ext uri="{BB962C8B-B14F-4D97-AF65-F5344CB8AC3E}">
        <p14:creationId xmlns:p14="http://schemas.microsoft.com/office/powerpoint/2010/main" val="23199095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lstStyle/>
          <a:p>
            <a:pPr algn="just"/>
            <a:r>
              <a:rPr lang="pt-BR" dirty="0" smtClean="0"/>
              <a:t> </a:t>
            </a:r>
            <a:r>
              <a:rPr lang="pt-BR" dirty="0"/>
              <a:t>P</a:t>
            </a:r>
            <a:r>
              <a:rPr lang="pt-BR" dirty="0" smtClean="0"/>
              <a:t>olíticas </a:t>
            </a:r>
            <a:r>
              <a:rPr lang="pt-BR" dirty="0"/>
              <a:t>colidem nos cruzamentos das ruas, afetando a vida das mulheres negras de diferentes formas: </a:t>
            </a:r>
            <a:r>
              <a:rPr lang="pt-BR" dirty="0" smtClean="0"/>
              <a:t>seja </a:t>
            </a:r>
            <a:r>
              <a:rPr lang="pt-BR" dirty="0"/>
              <a:t>em função do efeito combinado da discriminação racial e de </a:t>
            </a:r>
            <a:r>
              <a:rPr lang="pt-BR" dirty="0" smtClean="0"/>
              <a:t>gênero </a:t>
            </a:r>
            <a:r>
              <a:rPr lang="pt-BR" b="1" dirty="0" smtClean="0"/>
              <a:t>(1</a:t>
            </a:r>
            <a:r>
              <a:rPr lang="pt-BR" b="1" dirty="0"/>
              <a:t>)</a:t>
            </a:r>
            <a:r>
              <a:rPr lang="pt-BR" dirty="0"/>
              <a:t>, </a:t>
            </a:r>
            <a:r>
              <a:rPr lang="pt-BR" dirty="0" smtClean="0"/>
              <a:t>seja </a:t>
            </a:r>
            <a:r>
              <a:rPr lang="pt-BR" dirty="0"/>
              <a:t>em razão das discriminações interseccionais</a:t>
            </a:r>
            <a:r>
              <a:rPr lang="pt-BR" b="1" dirty="0"/>
              <a:t>(2)</a:t>
            </a:r>
            <a:r>
              <a:rPr lang="pt-BR" dirty="0"/>
              <a:t>, que acabam excluindo grupos específicos, ou, ainda, produzindo uma discriminação de caráter estrutura</a:t>
            </a:r>
            <a:r>
              <a:rPr lang="pt-BR" b="1" dirty="0"/>
              <a:t>l(3).</a:t>
            </a:r>
            <a:r>
              <a:rPr lang="pt-BR" b="1" dirty="0"/>
              <a:t> </a:t>
            </a:r>
            <a:endParaRPr lang="en-US" b="1" dirty="0"/>
          </a:p>
        </p:txBody>
      </p:sp>
    </p:spTree>
    <p:extLst>
      <p:ext uri="{BB962C8B-B14F-4D97-AF65-F5344CB8AC3E}">
        <p14:creationId xmlns:p14="http://schemas.microsoft.com/office/powerpoint/2010/main" val="4144744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Interseccionalidades</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a:bodyPr>
          <a:lstStyle/>
          <a:p>
            <a:pPr algn="just"/>
            <a:endParaRPr lang="pt-BR" dirty="0" smtClean="0"/>
          </a:p>
          <a:p>
            <a:pPr algn="just"/>
            <a:endParaRPr lang="pt-BR" dirty="0"/>
          </a:p>
          <a:p>
            <a:pPr algn="just"/>
            <a:r>
              <a:rPr lang="pt-BR" dirty="0" smtClean="0"/>
              <a:t>Um </a:t>
            </a:r>
            <a:r>
              <a:rPr lang="pt-BR" dirty="0"/>
              <a:t>ponto central da abordagem interseccional reside na crítica à </a:t>
            </a:r>
            <a:r>
              <a:rPr lang="pt-BR" dirty="0" err="1"/>
              <a:t>invisibilização</a:t>
            </a:r>
            <a:r>
              <a:rPr lang="pt-BR" dirty="0"/>
              <a:t> dos aspectos raciais da discriminação de gênero e dos aspectos de gênero da discriminação </a:t>
            </a:r>
            <a:r>
              <a:rPr lang="pt-BR" dirty="0" smtClean="0"/>
              <a:t>racial.</a:t>
            </a:r>
          </a:p>
          <a:p>
            <a:pPr algn="just"/>
            <a:endParaRPr lang="en-US" dirty="0"/>
          </a:p>
        </p:txBody>
      </p:sp>
    </p:spTree>
    <p:extLst>
      <p:ext uri="{BB962C8B-B14F-4D97-AF65-F5344CB8AC3E}">
        <p14:creationId xmlns:p14="http://schemas.microsoft.com/office/powerpoint/2010/main" val="2192219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Direitos</a:t>
            </a:r>
            <a:r>
              <a:rPr lang="en-US" dirty="0" smtClean="0"/>
              <a:t> </a:t>
            </a:r>
            <a:r>
              <a:rPr lang="en-US" dirty="0" err="1" smtClean="0"/>
              <a:t>humanos</a:t>
            </a:r>
            <a:endParaRPr lang="en-US" dirty="0"/>
          </a:p>
        </p:txBody>
      </p:sp>
      <p:sp>
        <p:nvSpPr>
          <p:cNvPr id="3" name="Content Placeholder 2"/>
          <p:cNvSpPr>
            <a:spLocks noGrp="1"/>
          </p:cNvSpPr>
          <p:nvPr>
            <p:ph idx="1"/>
          </p:nvPr>
        </p:nvSpPr>
        <p:spPr/>
        <p:txBody>
          <a:bodyPr>
            <a:normAutofit/>
          </a:bodyPr>
          <a:lstStyle/>
          <a:p>
            <a:pPr algn="just"/>
            <a:r>
              <a:rPr lang="pt-BR" dirty="0"/>
              <a:t>A Segunda Guerra Mundial legou a memória do </a:t>
            </a:r>
            <a:r>
              <a:rPr lang="pt-BR" b="1" u="sng" dirty="0"/>
              <a:t>holocausto</a:t>
            </a:r>
            <a:r>
              <a:rPr lang="pt-BR" dirty="0"/>
              <a:t> e do </a:t>
            </a:r>
            <a:r>
              <a:rPr lang="pt-BR" b="1" u="sng" dirty="0"/>
              <a:t>totalitarismo.</a:t>
            </a:r>
            <a:r>
              <a:rPr lang="pt-BR" dirty="0"/>
              <a:t> O término da Guerra Fria e a </a:t>
            </a:r>
            <a:r>
              <a:rPr lang="pt-BR" b="1" u="sng" dirty="0"/>
              <a:t>derrocada do socialismo real </a:t>
            </a:r>
            <a:r>
              <a:rPr lang="pt-BR" dirty="0"/>
              <a:t>obscureceram os horizontes da luta pelo socialismo. Nesse contexto, fortaleceu-se o discurso em prol da </a:t>
            </a:r>
            <a:r>
              <a:rPr lang="pt-BR" b="1" u="sng" dirty="0"/>
              <a:t>universalização dos direitos humanos</a:t>
            </a:r>
            <a:r>
              <a:rPr lang="pt-BR" dirty="0"/>
              <a:t> e da </a:t>
            </a:r>
            <a:r>
              <a:rPr lang="pt-BR" b="1" u="sng" dirty="0"/>
              <a:t>democracia</a:t>
            </a:r>
            <a:r>
              <a:rPr lang="pt-BR" dirty="0"/>
              <a:t>, que passaram a constituir, ambos, pilares dos Estados Democráticos de Direito constituídos a partir da segunda metade do século XX. </a:t>
            </a:r>
          </a:p>
          <a:p>
            <a:pPr marL="0" indent="0">
              <a:buNone/>
            </a:pPr>
            <a:endParaRPr lang="pt-BR" dirty="0"/>
          </a:p>
          <a:p>
            <a:endParaRPr lang="en-US" dirty="0"/>
          </a:p>
        </p:txBody>
      </p:sp>
    </p:spTree>
    <p:extLst>
      <p:ext uri="{BB962C8B-B14F-4D97-AF65-F5344CB8AC3E}">
        <p14:creationId xmlns:p14="http://schemas.microsoft.com/office/powerpoint/2010/main" val="37766639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fontScale="77500" lnSpcReduction="20000"/>
          </a:bodyPr>
          <a:lstStyle/>
          <a:p>
            <a:pPr algn="just"/>
            <a:r>
              <a:rPr lang="pt-BR" dirty="0"/>
              <a:t>[...] o termo </a:t>
            </a:r>
            <a:r>
              <a:rPr lang="pt-BR" b="1" u="sng" dirty="0"/>
              <a:t>“</a:t>
            </a:r>
            <a:r>
              <a:rPr lang="pt-BR" b="1" u="sng" dirty="0" err="1"/>
              <a:t>superinclusão</a:t>
            </a:r>
            <a:r>
              <a:rPr lang="pt-BR" b="1" dirty="0"/>
              <a:t>” </a:t>
            </a:r>
            <a:r>
              <a:rPr lang="pt-BR" dirty="0"/>
              <a:t>pretende dar conta da circunstância em que um problema ou condição imposta de forma específica ou desproporcional a um subgrupo de mulheres é simplesmente definido como um problema de mulheres. A </a:t>
            </a:r>
            <a:r>
              <a:rPr lang="pt-BR" dirty="0" err="1"/>
              <a:t>superinclusão</a:t>
            </a:r>
            <a:r>
              <a:rPr lang="pt-BR" dirty="0"/>
              <a:t> ocorre na medida em que os aspectos que o tornam um problema interseccional são absorvidos pela estrutura de gênero, sem qualquer tentativa de reconhecer o papel que o racismo ou alguma outra forma de discriminação possa ter exercido em tal circunstância. O problema dessa abordagem </a:t>
            </a:r>
            <a:r>
              <a:rPr lang="pt-BR" dirty="0" err="1"/>
              <a:t>superinclusiva</a:t>
            </a:r>
            <a:r>
              <a:rPr lang="pt-BR" dirty="0"/>
              <a:t> é que a gama total de problemas, simultaneamente produtos da subordinação de raça e de gênero, escapa de análises efetivas. Por consequência, os esforços no sentido de remediar a condição ou abuso em questão tendem a ser tão anêmicos quanto é a compreensão na qual se apoia a intervenção. (CRESNHAW, 2002, p.174)</a:t>
            </a:r>
          </a:p>
          <a:p>
            <a:r>
              <a:rPr lang="en-US" dirty="0" smtClean="0"/>
              <a:t>EXEMPLO: </a:t>
            </a:r>
            <a:r>
              <a:rPr lang="en-US" dirty="0" err="1" smtClean="0"/>
              <a:t>Tr</a:t>
            </a:r>
            <a:r>
              <a:rPr lang="en-US" dirty="0" err="1" smtClean="0"/>
              <a:t>áfico</a:t>
            </a:r>
            <a:r>
              <a:rPr lang="en-US" dirty="0" smtClean="0"/>
              <a:t> de </a:t>
            </a:r>
            <a:r>
              <a:rPr lang="en-US" dirty="0" err="1" smtClean="0"/>
              <a:t>mulheres</a:t>
            </a:r>
            <a:endParaRPr lang="en-US" dirty="0"/>
          </a:p>
        </p:txBody>
      </p:sp>
    </p:spTree>
    <p:extLst>
      <p:ext uri="{BB962C8B-B14F-4D97-AF65-F5344CB8AC3E}">
        <p14:creationId xmlns:p14="http://schemas.microsoft.com/office/powerpoint/2010/main" val="42493352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a:bodyPr>
          <a:lstStyle/>
          <a:p>
            <a:r>
              <a:rPr lang="en-US" dirty="0" err="1" smtClean="0"/>
              <a:t>Subinclus</a:t>
            </a:r>
            <a:r>
              <a:rPr lang="en-US" dirty="0" err="1" smtClean="0"/>
              <a:t>ão</a:t>
            </a:r>
            <a:r>
              <a:rPr lang="en-US" dirty="0" smtClean="0"/>
              <a:t>:</a:t>
            </a:r>
          </a:p>
          <a:p>
            <a:pPr marL="0" indent="0">
              <a:buNone/>
            </a:pPr>
            <a:r>
              <a:rPr lang="pt-BR" dirty="0"/>
              <a:t> </a:t>
            </a:r>
          </a:p>
          <a:p>
            <a:r>
              <a:rPr lang="pt-BR" i="1" dirty="0"/>
              <a:t>Uma análise de gênero pode ser </a:t>
            </a:r>
            <a:r>
              <a:rPr lang="pt-BR" i="1" dirty="0" err="1"/>
              <a:t>subinclusiva</a:t>
            </a:r>
            <a:r>
              <a:rPr lang="pt-BR" i="1" dirty="0"/>
              <a:t> quando um subconjunto de mulheres subordinadas enfrenta um problema, em parte por serem mulheres, mas isso não é percebido como um problema de gênero, porque não faz parte da experiência das mulheres dos grupos dominantes. (2002, p.176</a:t>
            </a:r>
            <a:r>
              <a:rPr lang="pt-BR" i="1" dirty="0" smtClean="0"/>
              <a:t>)</a:t>
            </a:r>
          </a:p>
          <a:p>
            <a:r>
              <a:rPr lang="pt-BR" i="1" dirty="0" smtClean="0"/>
              <a:t>Exemplo: mulheres encarceradas</a:t>
            </a:r>
            <a:endParaRPr lang="pt-BR" dirty="0"/>
          </a:p>
          <a:p>
            <a:endParaRPr lang="en-US" dirty="0"/>
          </a:p>
        </p:txBody>
      </p:sp>
    </p:spTree>
    <p:extLst>
      <p:ext uri="{BB962C8B-B14F-4D97-AF65-F5344CB8AC3E}">
        <p14:creationId xmlns:p14="http://schemas.microsoft.com/office/powerpoint/2010/main" val="35065386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lstStyle/>
          <a:p>
            <a:r>
              <a:rPr lang="en-US" dirty="0" err="1" smtClean="0"/>
              <a:t>Dois</a:t>
            </a:r>
            <a:r>
              <a:rPr lang="en-US" dirty="0" smtClean="0"/>
              <a:t> </a:t>
            </a:r>
            <a:r>
              <a:rPr lang="en-US" dirty="0" err="1" smtClean="0"/>
              <a:t>n</a:t>
            </a:r>
            <a:r>
              <a:rPr lang="en-US" dirty="0" err="1" smtClean="0"/>
              <a:t>íveis</a:t>
            </a:r>
            <a:r>
              <a:rPr lang="en-US" dirty="0" smtClean="0"/>
              <a:t>:</a:t>
            </a:r>
          </a:p>
          <a:p>
            <a:pPr marL="0" indent="0">
              <a:buNone/>
            </a:pPr>
            <a:endParaRPr lang="en-US" dirty="0" smtClean="0"/>
          </a:p>
          <a:p>
            <a:r>
              <a:rPr lang="en-US" dirty="0" err="1" smtClean="0"/>
              <a:t>Estrutural</a:t>
            </a:r>
            <a:endParaRPr lang="en-US" dirty="0" smtClean="0"/>
          </a:p>
          <a:p>
            <a:r>
              <a:rPr lang="en-US" dirty="0" err="1" smtClean="0"/>
              <a:t>Político</a:t>
            </a:r>
            <a:endParaRPr lang="en-US" dirty="0"/>
          </a:p>
        </p:txBody>
      </p:sp>
    </p:spTree>
    <p:extLst>
      <p:ext uri="{BB962C8B-B14F-4D97-AF65-F5344CB8AC3E}">
        <p14:creationId xmlns:p14="http://schemas.microsoft.com/office/powerpoint/2010/main" val="35983399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fontScale="92500"/>
          </a:bodyPr>
          <a:lstStyle/>
          <a:p>
            <a:r>
              <a:rPr lang="en-US" dirty="0" err="1" smtClean="0"/>
              <a:t>Estrutural</a:t>
            </a:r>
            <a:r>
              <a:rPr lang="en-US" dirty="0" smtClean="0"/>
              <a:t>: </a:t>
            </a:r>
            <a:r>
              <a:rPr lang="pt-BR" dirty="0"/>
              <a:t>d</a:t>
            </a:r>
            <a:r>
              <a:rPr lang="pt-BR" dirty="0" smtClean="0"/>
              <a:t>iz </a:t>
            </a:r>
            <a:r>
              <a:rPr lang="pt-BR" dirty="0"/>
              <a:t>respeito às consequências materiais da </a:t>
            </a:r>
            <a:r>
              <a:rPr lang="pt-BR" dirty="0" err="1"/>
              <a:t>interseccionalidade</a:t>
            </a:r>
            <a:r>
              <a:rPr lang="pt-BR" dirty="0"/>
              <a:t>, ou seja, ao fato de o entrecruzamento de diversas práticas discriminatórias tornar, por exemplo, para as mulheres negras, a experiência da violência doméstica ou do estupro qualitativamente diferente da vivenciada pelas mulheres brancas. Já o segundo, o nível político, diz respeito aos efeitos da omissão das instituições e das políticas de direitos humanos diante de tais grupos interseccionais, assim como se relaciona com a </a:t>
            </a:r>
            <a:r>
              <a:rPr lang="pt-BR" dirty="0" err="1"/>
              <a:t>invisibilização</a:t>
            </a:r>
            <a:r>
              <a:rPr lang="pt-BR" dirty="0"/>
              <a:t> e a sub-representação de grupos no seio de movimentos sociais. </a:t>
            </a:r>
          </a:p>
          <a:p>
            <a:endParaRPr lang="en-US" dirty="0"/>
          </a:p>
        </p:txBody>
      </p:sp>
    </p:spTree>
    <p:extLst>
      <p:ext uri="{BB962C8B-B14F-4D97-AF65-F5344CB8AC3E}">
        <p14:creationId xmlns:p14="http://schemas.microsoft.com/office/powerpoint/2010/main" val="17795605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lstStyle/>
          <a:p>
            <a:r>
              <a:rPr lang="en-US" dirty="0" err="1" smtClean="0"/>
              <a:t>Pol</a:t>
            </a:r>
            <a:r>
              <a:rPr lang="en-US" dirty="0" err="1" smtClean="0"/>
              <a:t>ítico</a:t>
            </a:r>
            <a:r>
              <a:rPr lang="en-US" dirty="0" smtClean="0"/>
              <a:t>:</a:t>
            </a:r>
          </a:p>
          <a:p>
            <a:endParaRPr lang="en-US" dirty="0"/>
          </a:p>
          <a:p>
            <a:pPr algn="just"/>
            <a:r>
              <a:rPr lang="pt-BR" dirty="0"/>
              <a:t>D</a:t>
            </a:r>
            <a:r>
              <a:rPr lang="pt-BR" dirty="0" smtClean="0"/>
              <a:t>iz </a:t>
            </a:r>
            <a:r>
              <a:rPr lang="pt-BR" dirty="0"/>
              <a:t>respeito aos efeitos da omissão das instituições e das políticas de direitos humanos diante de tais grupos interseccionais, assim como se relaciona com a </a:t>
            </a:r>
            <a:r>
              <a:rPr lang="pt-BR" dirty="0" err="1"/>
              <a:t>invisibilização</a:t>
            </a:r>
            <a:r>
              <a:rPr lang="pt-BR" dirty="0"/>
              <a:t> e a sub-representação de grupos no seio de movimentos sociais. </a:t>
            </a:r>
            <a:endParaRPr lang="pt-BR" dirty="0" smtClean="0"/>
          </a:p>
          <a:p>
            <a:pPr algn="just"/>
            <a:r>
              <a:rPr lang="pt-BR" dirty="0" smtClean="0"/>
              <a:t>Exemplo: Sufr</a:t>
            </a:r>
            <a:r>
              <a:rPr lang="pt-BR" dirty="0" smtClean="0"/>
              <a:t>ágio nos EUA</a:t>
            </a:r>
          </a:p>
          <a:p>
            <a:pPr algn="just"/>
            <a:endParaRPr lang="pt-BR" dirty="0"/>
          </a:p>
          <a:p>
            <a:endParaRPr lang="en-US" dirty="0"/>
          </a:p>
        </p:txBody>
      </p:sp>
    </p:spTree>
    <p:extLst>
      <p:ext uri="{BB962C8B-B14F-4D97-AF65-F5344CB8AC3E}">
        <p14:creationId xmlns:p14="http://schemas.microsoft.com/office/powerpoint/2010/main" val="9916026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fontScale="55000" lnSpcReduction="20000"/>
          </a:bodyPr>
          <a:lstStyle/>
          <a:p>
            <a:r>
              <a:rPr lang="en-US" sz="4200" i="1" dirty="0" err="1"/>
              <a:t>Muito</a:t>
            </a:r>
            <a:r>
              <a:rPr lang="en-US" sz="4200" i="1" dirty="0"/>
              <a:t> </a:t>
            </a:r>
            <a:r>
              <a:rPr lang="en-US" sz="4200" i="1" dirty="0" err="1"/>
              <a:t>bem</a:t>
            </a:r>
            <a:r>
              <a:rPr lang="en-US" sz="4200" i="1" dirty="0"/>
              <a:t> </a:t>
            </a:r>
            <a:r>
              <a:rPr lang="en-US" sz="4200" i="1" dirty="0" err="1"/>
              <a:t>crianças</a:t>
            </a:r>
            <a:r>
              <a:rPr lang="en-US" sz="4200" i="1" dirty="0"/>
              <a:t>, </a:t>
            </a:r>
            <a:r>
              <a:rPr lang="en-US" sz="4200" i="1" dirty="0" err="1"/>
              <a:t>onde</a:t>
            </a:r>
            <a:r>
              <a:rPr lang="en-US" sz="4200" i="1" dirty="0"/>
              <a:t> </a:t>
            </a:r>
            <a:r>
              <a:rPr lang="en-US" sz="4200" i="1" dirty="0" err="1"/>
              <a:t>há</a:t>
            </a:r>
            <a:r>
              <a:rPr lang="en-US" sz="4200" i="1" dirty="0"/>
              <a:t> </a:t>
            </a:r>
            <a:r>
              <a:rPr lang="en-US" sz="4200" i="1" dirty="0" err="1"/>
              <a:t>muita</a:t>
            </a:r>
            <a:r>
              <a:rPr lang="en-US" sz="4200" i="1" dirty="0"/>
              <a:t> </a:t>
            </a:r>
            <a:r>
              <a:rPr lang="en-US" sz="4200" i="1" dirty="0" err="1"/>
              <a:t>algazarra</a:t>
            </a:r>
            <a:r>
              <a:rPr lang="en-US" sz="4200" i="1" dirty="0"/>
              <a:t> </a:t>
            </a:r>
            <a:r>
              <a:rPr lang="en-US" sz="4200" i="1" dirty="0" err="1"/>
              <a:t>alguma</a:t>
            </a:r>
            <a:r>
              <a:rPr lang="en-US" sz="4200" i="1" dirty="0"/>
              <a:t> </a:t>
            </a:r>
            <a:r>
              <a:rPr lang="en-US" sz="4200" i="1" dirty="0" err="1"/>
              <a:t>coisa</a:t>
            </a:r>
            <a:r>
              <a:rPr lang="en-US" sz="4200" i="1" dirty="0"/>
              <a:t> </a:t>
            </a:r>
            <a:r>
              <a:rPr lang="en-US" sz="4200" i="1" dirty="0" err="1"/>
              <a:t>está</a:t>
            </a:r>
            <a:r>
              <a:rPr lang="en-US" sz="4200" i="1" dirty="0"/>
              <a:t> </a:t>
            </a:r>
            <a:r>
              <a:rPr lang="en-US" sz="4200" i="1" dirty="0" err="1"/>
              <a:t>fora</a:t>
            </a:r>
            <a:r>
              <a:rPr lang="en-US" sz="4200" i="1" dirty="0"/>
              <a:t> da </a:t>
            </a:r>
            <a:r>
              <a:rPr lang="en-US" sz="4200" i="1" dirty="0" err="1"/>
              <a:t>ordem</a:t>
            </a:r>
            <a:r>
              <a:rPr lang="en-US" sz="4200" i="1" dirty="0"/>
              <a:t>. </a:t>
            </a:r>
            <a:r>
              <a:rPr lang="en-US" sz="4200" i="1" dirty="0" err="1"/>
              <a:t>Eu</a:t>
            </a:r>
            <a:r>
              <a:rPr lang="en-US" sz="4200" i="1" dirty="0"/>
              <a:t> </a:t>
            </a:r>
            <a:r>
              <a:rPr lang="en-US" sz="4200" i="1" dirty="0" err="1"/>
              <a:t>acho</a:t>
            </a:r>
            <a:r>
              <a:rPr lang="en-US" sz="4200" i="1" dirty="0"/>
              <a:t> </a:t>
            </a:r>
            <a:r>
              <a:rPr lang="en-US" sz="4200" i="1" dirty="0" err="1"/>
              <a:t>que</a:t>
            </a:r>
            <a:r>
              <a:rPr lang="en-US" sz="4200" i="1" dirty="0"/>
              <a:t> com </a:t>
            </a:r>
            <a:r>
              <a:rPr lang="en-US" sz="4200" i="1" dirty="0" err="1"/>
              <a:t>essa</a:t>
            </a:r>
            <a:r>
              <a:rPr lang="en-US" sz="4200" i="1" dirty="0"/>
              <a:t> </a:t>
            </a:r>
            <a:r>
              <a:rPr lang="en-US" sz="4200" i="1" dirty="0" err="1"/>
              <a:t>mistura</a:t>
            </a:r>
            <a:r>
              <a:rPr lang="en-US" sz="4200" i="1" dirty="0"/>
              <a:t> de </a:t>
            </a:r>
            <a:r>
              <a:rPr lang="en-US" sz="4200" i="1" dirty="0" err="1"/>
              <a:t>negros</a:t>
            </a:r>
            <a:r>
              <a:rPr lang="en-US" sz="4200" i="1" dirty="0"/>
              <a:t> (negroes) do </a:t>
            </a:r>
            <a:r>
              <a:rPr lang="en-US" sz="4200" i="1" dirty="0" err="1"/>
              <a:t>Sul</a:t>
            </a:r>
            <a:r>
              <a:rPr lang="en-US" sz="4200" i="1" dirty="0"/>
              <a:t> e </a:t>
            </a:r>
            <a:r>
              <a:rPr lang="en-US" sz="4200" i="1" dirty="0" err="1"/>
              <a:t>mulheres</a:t>
            </a:r>
            <a:r>
              <a:rPr lang="en-US" sz="4200" i="1" dirty="0"/>
              <a:t> do Norte, </a:t>
            </a:r>
            <a:r>
              <a:rPr lang="en-US" sz="4200" i="1" dirty="0" err="1"/>
              <a:t>todo</a:t>
            </a:r>
            <a:r>
              <a:rPr lang="en-US" sz="4200" i="1" dirty="0"/>
              <a:t> </a:t>
            </a:r>
            <a:r>
              <a:rPr lang="en-US" sz="4200" i="1" dirty="0" err="1"/>
              <a:t>mundo</a:t>
            </a:r>
            <a:r>
              <a:rPr lang="en-US" sz="4200" i="1" dirty="0"/>
              <a:t> </a:t>
            </a:r>
            <a:r>
              <a:rPr lang="en-US" sz="4200" i="1" dirty="0" err="1"/>
              <a:t>falando</a:t>
            </a:r>
            <a:r>
              <a:rPr lang="en-US" sz="4200" i="1" dirty="0"/>
              <a:t> </a:t>
            </a:r>
            <a:r>
              <a:rPr lang="en-US" sz="4200" i="1" dirty="0" err="1"/>
              <a:t>sobre</a:t>
            </a:r>
            <a:r>
              <a:rPr lang="en-US" sz="4200" i="1" dirty="0"/>
              <a:t> </a:t>
            </a:r>
            <a:r>
              <a:rPr lang="en-US" sz="4200" i="1" dirty="0" err="1"/>
              <a:t>direitos</a:t>
            </a:r>
            <a:r>
              <a:rPr lang="en-US" sz="4200" i="1" dirty="0"/>
              <a:t>, o </a:t>
            </a:r>
            <a:r>
              <a:rPr lang="en-US" sz="4200" i="1" dirty="0" err="1"/>
              <a:t>homem</a:t>
            </a:r>
            <a:r>
              <a:rPr lang="en-US" sz="4200" i="1" dirty="0"/>
              <a:t> </a:t>
            </a:r>
            <a:r>
              <a:rPr lang="en-US" sz="4200" i="1" dirty="0" err="1"/>
              <a:t>branco</a:t>
            </a:r>
            <a:r>
              <a:rPr lang="en-US" sz="4200" i="1" dirty="0"/>
              <a:t> </a:t>
            </a:r>
            <a:r>
              <a:rPr lang="en-US" sz="4200" i="1" dirty="0" err="1"/>
              <a:t>vai</a:t>
            </a:r>
            <a:r>
              <a:rPr lang="en-US" sz="4200" i="1" dirty="0"/>
              <a:t> </a:t>
            </a:r>
            <a:r>
              <a:rPr lang="en-US" sz="4200" i="1" dirty="0" err="1"/>
              <a:t>entrar</a:t>
            </a:r>
            <a:r>
              <a:rPr lang="en-US" sz="4200" i="1" dirty="0"/>
              <a:t> </a:t>
            </a:r>
            <a:r>
              <a:rPr lang="en-US" sz="4200" i="1" dirty="0" err="1"/>
              <a:t>na</a:t>
            </a:r>
            <a:r>
              <a:rPr lang="en-US" sz="4200" i="1" dirty="0"/>
              <a:t> </a:t>
            </a:r>
            <a:r>
              <a:rPr lang="en-US" sz="4200" i="1" dirty="0" err="1"/>
              <a:t>linha</a:t>
            </a:r>
            <a:r>
              <a:rPr lang="en-US" sz="4200" i="1" dirty="0"/>
              <a:t> </a:t>
            </a:r>
            <a:r>
              <a:rPr lang="en-US" sz="4200" i="1" dirty="0" err="1"/>
              <a:t>rapidinho</a:t>
            </a:r>
            <a:r>
              <a:rPr lang="en-US" sz="4200" i="1" dirty="0"/>
              <a:t>. </a:t>
            </a:r>
            <a:r>
              <a:rPr lang="en-US" sz="4200" i="1" dirty="0" err="1"/>
              <a:t>Aqueles</a:t>
            </a:r>
            <a:r>
              <a:rPr lang="en-US" sz="4200" i="1" dirty="0"/>
              <a:t> </a:t>
            </a:r>
            <a:r>
              <a:rPr lang="en-US" sz="4200" i="1" dirty="0" err="1"/>
              <a:t>homens</a:t>
            </a:r>
            <a:r>
              <a:rPr lang="en-US" sz="4200" i="1" dirty="0"/>
              <a:t> </a:t>
            </a:r>
            <a:r>
              <a:rPr lang="en-US" sz="4200" i="1" dirty="0" err="1"/>
              <a:t>ali</a:t>
            </a:r>
            <a:r>
              <a:rPr lang="en-US" sz="4200" i="1" dirty="0"/>
              <a:t> </a:t>
            </a:r>
            <a:r>
              <a:rPr lang="en-US" sz="4200" i="1" dirty="0" err="1"/>
              <a:t>dizem</a:t>
            </a:r>
            <a:r>
              <a:rPr lang="en-US" sz="4200" i="1" dirty="0"/>
              <a:t> </a:t>
            </a:r>
            <a:r>
              <a:rPr lang="en-US" sz="4200" i="1" dirty="0" err="1"/>
              <a:t>que</a:t>
            </a:r>
            <a:r>
              <a:rPr lang="en-US" sz="4200" i="1" dirty="0"/>
              <a:t> as </a:t>
            </a:r>
            <a:r>
              <a:rPr lang="en-US" sz="4200" i="1" dirty="0" err="1"/>
              <a:t>mulheres</a:t>
            </a:r>
            <a:r>
              <a:rPr lang="en-US" sz="4200" i="1" dirty="0"/>
              <a:t> </a:t>
            </a:r>
            <a:r>
              <a:rPr lang="en-US" sz="4200" i="1" dirty="0" err="1"/>
              <a:t>precisam</a:t>
            </a:r>
            <a:r>
              <a:rPr lang="en-US" sz="4200" i="1" dirty="0"/>
              <a:t> de </a:t>
            </a:r>
            <a:r>
              <a:rPr lang="en-US" sz="4200" i="1" dirty="0" err="1"/>
              <a:t>ajuda</a:t>
            </a:r>
            <a:r>
              <a:rPr lang="en-US" sz="4200" i="1" dirty="0"/>
              <a:t> </a:t>
            </a:r>
            <a:r>
              <a:rPr lang="en-US" sz="4200" i="1" dirty="0" err="1"/>
              <a:t>para</a:t>
            </a:r>
            <a:r>
              <a:rPr lang="en-US" sz="4200" i="1" dirty="0"/>
              <a:t> </a:t>
            </a:r>
            <a:r>
              <a:rPr lang="en-US" sz="4200" i="1" dirty="0" err="1"/>
              <a:t>subir</a:t>
            </a:r>
            <a:r>
              <a:rPr lang="en-US" sz="4200" i="1" dirty="0"/>
              <a:t> </a:t>
            </a:r>
            <a:r>
              <a:rPr lang="en-US" sz="4200" i="1" dirty="0" err="1"/>
              <a:t>em</a:t>
            </a:r>
            <a:r>
              <a:rPr lang="en-US" sz="4200" i="1" dirty="0"/>
              <a:t> </a:t>
            </a:r>
            <a:r>
              <a:rPr lang="en-US" sz="4200" i="1" dirty="0" err="1"/>
              <a:t>carruagens</a:t>
            </a:r>
            <a:r>
              <a:rPr lang="en-US" sz="4200" i="1" dirty="0"/>
              <a:t>, e </a:t>
            </a:r>
            <a:r>
              <a:rPr lang="en-US" sz="4200" i="1" dirty="0" err="1"/>
              <a:t>devem</a:t>
            </a:r>
            <a:r>
              <a:rPr lang="en-US" sz="4200" i="1" dirty="0"/>
              <a:t> </a:t>
            </a:r>
            <a:r>
              <a:rPr lang="en-US" sz="4200" i="1" dirty="0" err="1"/>
              <a:t>ser</a:t>
            </a:r>
            <a:r>
              <a:rPr lang="en-US" sz="4200" i="1" dirty="0"/>
              <a:t> </a:t>
            </a:r>
            <a:r>
              <a:rPr lang="en-US" sz="4200" i="1" dirty="0" err="1"/>
              <a:t>carregadas</a:t>
            </a:r>
            <a:r>
              <a:rPr lang="en-US" sz="4200" i="1" dirty="0"/>
              <a:t> </a:t>
            </a:r>
            <a:r>
              <a:rPr lang="en-US" sz="4200" i="1" dirty="0" err="1"/>
              <a:t>para</a:t>
            </a:r>
            <a:r>
              <a:rPr lang="en-US" sz="4200" i="1" dirty="0"/>
              <a:t> </a:t>
            </a:r>
            <a:r>
              <a:rPr lang="en-US" sz="4200" i="1" dirty="0" err="1"/>
              <a:t>atravessar</a:t>
            </a:r>
            <a:r>
              <a:rPr lang="en-US" sz="4200" i="1" dirty="0"/>
              <a:t> </a:t>
            </a:r>
            <a:r>
              <a:rPr lang="en-US" sz="4200" i="1" dirty="0" err="1"/>
              <a:t>valas</a:t>
            </a:r>
            <a:r>
              <a:rPr lang="en-US" sz="4200" i="1" dirty="0"/>
              <a:t>, e </a:t>
            </a:r>
            <a:r>
              <a:rPr lang="en-US" sz="4200" i="1" dirty="0" err="1"/>
              <a:t>que</a:t>
            </a:r>
            <a:r>
              <a:rPr lang="en-US" sz="4200" i="1" dirty="0"/>
              <a:t> </a:t>
            </a:r>
            <a:r>
              <a:rPr lang="en-US" sz="4200" i="1" dirty="0" err="1"/>
              <a:t>merecem</a:t>
            </a:r>
            <a:r>
              <a:rPr lang="en-US" sz="4200" i="1" dirty="0"/>
              <a:t> o </a:t>
            </a:r>
            <a:r>
              <a:rPr lang="en-US" sz="4200" i="1" dirty="0" err="1"/>
              <a:t>melhor</a:t>
            </a:r>
            <a:r>
              <a:rPr lang="en-US" sz="4200" i="1" dirty="0"/>
              <a:t> </a:t>
            </a:r>
            <a:r>
              <a:rPr lang="en-US" sz="4200" i="1" dirty="0" err="1"/>
              <a:t>lugar</a:t>
            </a:r>
            <a:r>
              <a:rPr lang="en-US" sz="4200" i="1" dirty="0"/>
              <a:t> </a:t>
            </a:r>
            <a:r>
              <a:rPr lang="en-US" sz="4200" i="1" dirty="0" err="1"/>
              <a:t>onde</a:t>
            </a:r>
            <a:r>
              <a:rPr lang="en-US" sz="4200" i="1" dirty="0"/>
              <a:t> </a:t>
            </a:r>
            <a:r>
              <a:rPr lang="en-US" sz="4200" i="1" dirty="0" err="1"/>
              <a:t>quer</a:t>
            </a:r>
            <a:r>
              <a:rPr lang="en-US" sz="4200" i="1" dirty="0"/>
              <a:t> </a:t>
            </a:r>
            <a:r>
              <a:rPr lang="en-US" sz="4200" i="1" dirty="0" err="1"/>
              <a:t>que</a:t>
            </a:r>
            <a:r>
              <a:rPr lang="en-US" sz="4200" i="1" dirty="0"/>
              <a:t> </a:t>
            </a:r>
            <a:r>
              <a:rPr lang="en-US" sz="4200" i="1" dirty="0" err="1"/>
              <a:t>estejam</a:t>
            </a:r>
            <a:r>
              <a:rPr lang="en-US" sz="4200" i="1" dirty="0"/>
              <a:t>. </a:t>
            </a:r>
            <a:r>
              <a:rPr lang="en-US" sz="4200" i="1" dirty="0" err="1"/>
              <a:t>Ninguém</a:t>
            </a:r>
            <a:r>
              <a:rPr lang="en-US" sz="4200" i="1" dirty="0"/>
              <a:t> </a:t>
            </a:r>
            <a:r>
              <a:rPr lang="en-US" sz="4200" i="1" dirty="0" err="1"/>
              <a:t>jamais</a:t>
            </a:r>
            <a:r>
              <a:rPr lang="en-US" sz="4200" i="1" dirty="0"/>
              <a:t> me </a:t>
            </a:r>
            <a:r>
              <a:rPr lang="en-US" sz="4200" i="1" dirty="0" err="1"/>
              <a:t>ajudou</a:t>
            </a:r>
            <a:r>
              <a:rPr lang="en-US" sz="4200" i="1" dirty="0"/>
              <a:t> a </a:t>
            </a:r>
            <a:r>
              <a:rPr lang="en-US" sz="4200" i="1" dirty="0" err="1"/>
              <a:t>subir</a:t>
            </a:r>
            <a:r>
              <a:rPr lang="en-US" sz="4200" i="1" dirty="0"/>
              <a:t> </a:t>
            </a:r>
            <a:r>
              <a:rPr lang="en-US" sz="4200" i="1" dirty="0" err="1"/>
              <a:t>em</a:t>
            </a:r>
            <a:r>
              <a:rPr lang="en-US" sz="4200" i="1" dirty="0"/>
              <a:t> </a:t>
            </a:r>
            <a:r>
              <a:rPr lang="en-US" sz="4200" i="1" dirty="0" err="1"/>
              <a:t>carruagens</a:t>
            </a:r>
            <a:r>
              <a:rPr lang="en-US" sz="4200" i="1" dirty="0"/>
              <a:t>, </a:t>
            </a:r>
            <a:r>
              <a:rPr lang="en-US" sz="4200" i="1" dirty="0" err="1"/>
              <a:t>ou</a:t>
            </a:r>
            <a:r>
              <a:rPr lang="en-US" sz="4200" i="1" dirty="0"/>
              <a:t> a </a:t>
            </a:r>
            <a:r>
              <a:rPr lang="en-US" sz="4200" i="1" dirty="0" err="1"/>
              <a:t>saltar</a:t>
            </a:r>
            <a:r>
              <a:rPr lang="en-US" sz="4200" i="1" dirty="0"/>
              <a:t> </a:t>
            </a:r>
            <a:r>
              <a:rPr lang="en-US" sz="4200" i="1" dirty="0" err="1"/>
              <a:t>sobre</a:t>
            </a:r>
            <a:r>
              <a:rPr lang="en-US" sz="4200" i="1" dirty="0"/>
              <a:t> </a:t>
            </a:r>
            <a:r>
              <a:rPr lang="en-US" sz="4200" i="1" dirty="0" err="1"/>
              <a:t>poças</a:t>
            </a:r>
            <a:r>
              <a:rPr lang="en-US" sz="4200" i="1" dirty="0"/>
              <a:t> de lama, e </a:t>
            </a:r>
            <a:r>
              <a:rPr lang="en-US" sz="4200" i="1" dirty="0" err="1"/>
              <a:t>nunca</a:t>
            </a:r>
            <a:r>
              <a:rPr lang="en-US" sz="4200" i="1" dirty="0"/>
              <a:t> me </a:t>
            </a:r>
            <a:r>
              <a:rPr lang="en-US" sz="4200" i="1" dirty="0" err="1"/>
              <a:t>ofereceram</a:t>
            </a:r>
            <a:r>
              <a:rPr lang="en-US" sz="4200" i="1" dirty="0"/>
              <a:t> </a:t>
            </a:r>
            <a:r>
              <a:rPr lang="en-US" sz="4200" i="1" dirty="0" err="1"/>
              <a:t>melhor</a:t>
            </a:r>
            <a:r>
              <a:rPr lang="en-US" sz="4200" i="1" dirty="0"/>
              <a:t> </a:t>
            </a:r>
            <a:r>
              <a:rPr lang="en-US" sz="4200" i="1" dirty="0" err="1"/>
              <a:t>lugar</a:t>
            </a:r>
            <a:r>
              <a:rPr lang="en-US" sz="4200" i="1" dirty="0"/>
              <a:t> </a:t>
            </a:r>
            <a:r>
              <a:rPr lang="en-US" sz="4200" i="1" dirty="0" err="1"/>
              <a:t>algum</a:t>
            </a:r>
            <a:r>
              <a:rPr lang="en-US" sz="4200" i="1" dirty="0"/>
              <a:t>! E </a:t>
            </a:r>
            <a:r>
              <a:rPr lang="en-US" sz="4200" i="1" dirty="0" err="1"/>
              <a:t>não</a:t>
            </a:r>
            <a:r>
              <a:rPr lang="en-US" sz="4200" i="1" dirty="0"/>
              <a:t> </a:t>
            </a:r>
            <a:r>
              <a:rPr lang="en-US" sz="4200" i="1" dirty="0" err="1"/>
              <a:t>sou</a:t>
            </a:r>
            <a:r>
              <a:rPr lang="en-US" sz="4200" i="1" dirty="0"/>
              <a:t> </a:t>
            </a:r>
            <a:r>
              <a:rPr lang="en-US" sz="4200" i="1" dirty="0" err="1"/>
              <a:t>uma</a:t>
            </a:r>
            <a:r>
              <a:rPr lang="en-US" sz="4200" i="1" dirty="0"/>
              <a:t> </a:t>
            </a:r>
            <a:r>
              <a:rPr lang="en-US" sz="4200" i="1" dirty="0" err="1"/>
              <a:t>mulher</a:t>
            </a:r>
            <a:r>
              <a:rPr lang="en-US" sz="4200" i="1" dirty="0"/>
              <a:t>? </a:t>
            </a:r>
            <a:r>
              <a:rPr lang="en-US" sz="4200" i="1" dirty="0" err="1"/>
              <a:t>Olhem</a:t>
            </a:r>
            <a:r>
              <a:rPr lang="en-US" sz="4200" i="1" dirty="0"/>
              <a:t> </a:t>
            </a:r>
            <a:r>
              <a:rPr lang="en-US" sz="4200" i="1" dirty="0" err="1"/>
              <a:t>para</a:t>
            </a:r>
            <a:r>
              <a:rPr lang="en-US" sz="4200" i="1" dirty="0"/>
              <a:t> </a:t>
            </a:r>
            <a:r>
              <a:rPr lang="en-US" sz="4200" i="1" dirty="0" err="1"/>
              <a:t>mim</a:t>
            </a:r>
            <a:r>
              <a:rPr lang="en-US" sz="4200" i="1" dirty="0"/>
              <a:t>? </a:t>
            </a:r>
            <a:r>
              <a:rPr lang="en-US" sz="4200" i="1" dirty="0" err="1"/>
              <a:t>Olhem</a:t>
            </a:r>
            <a:r>
              <a:rPr lang="en-US" sz="4200" i="1" dirty="0"/>
              <a:t> </a:t>
            </a:r>
            <a:r>
              <a:rPr lang="en-US" sz="4200" i="1" dirty="0" err="1"/>
              <a:t>para</a:t>
            </a:r>
            <a:r>
              <a:rPr lang="en-US" sz="4200" i="1" dirty="0"/>
              <a:t> </a:t>
            </a:r>
            <a:r>
              <a:rPr lang="en-US" sz="4200" i="1" dirty="0" err="1"/>
              <a:t>meus</a:t>
            </a:r>
            <a:r>
              <a:rPr lang="en-US" sz="4200" i="1" dirty="0"/>
              <a:t> </a:t>
            </a:r>
            <a:r>
              <a:rPr lang="en-US" sz="4200" i="1" dirty="0" err="1"/>
              <a:t>braços</a:t>
            </a:r>
            <a:r>
              <a:rPr lang="en-US" sz="4200" i="1" dirty="0"/>
              <a:t>! </a:t>
            </a:r>
            <a:r>
              <a:rPr lang="en-US" sz="4200" i="1" dirty="0" err="1"/>
              <a:t>Eu</a:t>
            </a:r>
            <a:r>
              <a:rPr lang="en-US" sz="4200" i="1" dirty="0"/>
              <a:t> </a:t>
            </a:r>
            <a:r>
              <a:rPr lang="en-US" sz="4200" i="1" dirty="0" err="1"/>
              <a:t>arei</a:t>
            </a:r>
            <a:r>
              <a:rPr lang="en-US" sz="4200" i="1" dirty="0"/>
              <a:t> e </a:t>
            </a:r>
            <a:r>
              <a:rPr lang="en-US" sz="4200" i="1" dirty="0" err="1"/>
              <a:t>plantei</a:t>
            </a:r>
            <a:r>
              <a:rPr lang="en-US" sz="4200" i="1" dirty="0"/>
              <a:t>, e </a:t>
            </a:r>
            <a:r>
              <a:rPr lang="en-US" sz="4200" i="1" dirty="0" err="1"/>
              <a:t>juntei</a:t>
            </a:r>
            <a:r>
              <a:rPr lang="en-US" sz="4200" i="1" dirty="0"/>
              <a:t> a </a:t>
            </a:r>
            <a:r>
              <a:rPr lang="en-US" sz="4200" i="1" dirty="0" err="1"/>
              <a:t>colheita</a:t>
            </a:r>
            <a:r>
              <a:rPr lang="en-US" sz="4200" i="1" dirty="0"/>
              <a:t> </a:t>
            </a:r>
            <a:r>
              <a:rPr lang="en-US" sz="4200" i="1" dirty="0" err="1"/>
              <a:t>nos</a:t>
            </a:r>
            <a:r>
              <a:rPr lang="en-US" sz="4200" i="1" dirty="0"/>
              <a:t> </a:t>
            </a:r>
            <a:r>
              <a:rPr lang="en-US" sz="4200" i="1" dirty="0" err="1"/>
              <a:t>celeiros</a:t>
            </a:r>
            <a:r>
              <a:rPr lang="en-US" sz="4200" i="1" dirty="0"/>
              <a:t>, e </a:t>
            </a:r>
            <a:r>
              <a:rPr lang="en-US" sz="4200" i="1" dirty="0" err="1"/>
              <a:t>homem</a:t>
            </a:r>
            <a:r>
              <a:rPr lang="en-US" sz="4200" i="1" dirty="0"/>
              <a:t> </a:t>
            </a:r>
            <a:r>
              <a:rPr lang="en-US" sz="4200" i="1" dirty="0" err="1"/>
              <a:t>algum</a:t>
            </a:r>
            <a:r>
              <a:rPr lang="en-US" sz="4200" i="1" dirty="0"/>
              <a:t> </a:t>
            </a:r>
            <a:r>
              <a:rPr lang="en-US" sz="4200" i="1" dirty="0" err="1"/>
              <a:t>poderia</a:t>
            </a:r>
            <a:r>
              <a:rPr lang="en-US" sz="4200" i="1" dirty="0"/>
              <a:t> </a:t>
            </a:r>
            <a:r>
              <a:rPr lang="en-US" sz="4200" i="1" dirty="0" err="1"/>
              <a:t>estar</a:t>
            </a:r>
            <a:r>
              <a:rPr lang="en-US" sz="4200" i="1" dirty="0"/>
              <a:t> </a:t>
            </a:r>
            <a:r>
              <a:rPr lang="en-US" sz="4200" i="1" dirty="0" err="1"/>
              <a:t>à</a:t>
            </a:r>
            <a:r>
              <a:rPr lang="en-US" sz="4200" i="1" dirty="0"/>
              <a:t> </a:t>
            </a:r>
            <a:r>
              <a:rPr lang="en-US" sz="4200" i="1" dirty="0" err="1"/>
              <a:t>minha</a:t>
            </a:r>
            <a:r>
              <a:rPr lang="en-US" sz="4200" i="1" dirty="0"/>
              <a:t> </a:t>
            </a:r>
            <a:r>
              <a:rPr lang="en-US" sz="4200" i="1" dirty="0" err="1"/>
              <a:t>frente</a:t>
            </a:r>
            <a:r>
              <a:rPr lang="en-US" sz="4200" i="1" dirty="0"/>
              <a:t>. E </a:t>
            </a:r>
            <a:r>
              <a:rPr lang="en-US" sz="4200" i="1" dirty="0" err="1"/>
              <a:t>não</a:t>
            </a:r>
            <a:r>
              <a:rPr lang="en-US" sz="4200" i="1" dirty="0"/>
              <a:t> </a:t>
            </a:r>
            <a:r>
              <a:rPr lang="en-US" sz="4200" i="1" dirty="0" err="1"/>
              <a:t>sou</a:t>
            </a:r>
            <a:r>
              <a:rPr lang="en-US" sz="4200" i="1" dirty="0"/>
              <a:t> </a:t>
            </a:r>
            <a:r>
              <a:rPr lang="en-US" sz="4200" i="1" dirty="0" err="1"/>
              <a:t>uma</a:t>
            </a:r>
            <a:r>
              <a:rPr lang="en-US" sz="4200" i="1" dirty="0"/>
              <a:t> </a:t>
            </a:r>
            <a:r>
              <a:rPr lang="en-US" sz="4200" i="1" dirty="0" err="1"/>
              <a:t>mulher</a:t>
            </a:r>
            <a:r>
              <a:rPr lang="en-US" sz="4200" i="1" dirty="0"/>
              <a:t>? </a:t>
            </a:r>
            <a:r>
              <a:rPr lang="pt-BR" sz="4200" i="1" dirty="0"/>
              <a:t> </a:t>
            </a:r>
            <a:endParaRPr lang="pt-BR" sz="4200" dirty="0"/>
          </a:p>
          <a:p>
            <a:endParaRPr lang="en-US" dirty="0"/>
          </a:p>
        </p:txBody>
      </p:sp>
    </p:spTree>
    <p:extLst>
      <p:ext uri="{BB962C8B-B14F-4D97-AF65-F5344CB8AC3E}">
        <p14:creationId xmlns:p14="http://schemas.microsoft.com/office/powerpoint/2010/main" val="35732182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i="1" dirty="0" err="1"/>
              <a:t>Eu</a:t>
            </a:r>
            <a:r>
              <a:rPr lang="en-US" i="1" dirty="0"/>
              <a:t> </a:t>
            </a:r>
            <a:r>
              <a:rPr lang="en-US" i="1" dirty="0" err="1"/>
              <a:t>poderia</a:t>
            </a:r>
            <a:r>
              <a:rPr lang="en-US" i="1" dirty="0"/>
              <a:t> </a:t>
            </a:r>
            <a:r>
              <a:rPr lang="en-US" i="1" dirty="0" err="1"/>
              <a:t>trabalhar</a:t>
            </a:r>
            <a:r>
              <a:rPr lang="en-US" i="1" dirty="0"/>
              <a:t> </a:t>
            </a:r>
            <a:r>
              <a:rPr lang="en-US" i="1" dirty="0" err="1"/>
              <a:t>tanto</a:t>
            </a:r>
            <a:r>
              <a:rPr lang="en-US" i="1" dirty="0"/>
              <a:t> e comer </a:t>
            </a:r>
            <a:r>
              <a:rPr lang="en-US" i="1" dirty="0" err="1"/>
              <a:t>tanto</a:t>
            </a:r>
            <a:r>
              <a:rPr lang="en-US" i="1" dirty="0"/>
              <a:t> </a:t>
            </a:r>
            <a:r>
              <a:rPr lang="en-US" i="1" dirty="0" err="1"/>
              <a:t>quanto</a:t>
            </a:r>
            <a:r>
              <a:rPr lang="en-US" i="1" dirty="0"/>
              <a:t> </a:t>
            </a:r>
            <a:r>
              <a:rPr lang="en-US" i="1" dirty="0" err="1"/>
              <a:t>qualquer</a:t>
            </a:r>
            <a:r>
              <a:rPr lang="en-US" i="1" dirty="0"/>
              <a:t> </a:t>
            </a:r>
            <a:r>
              <a:rPr lang="en-US" i="1" dirty="0" err="1"/>
              <a:t>homem</a:t>
            </a:r>
            <a:r>
              <a:rPr lang="en-US" i="1" dirty="0"/>
              <a:t> – </a:t>
            </a:r>
            <a:r>
              <a:rPr lang="en-US" i="1" dirty="0" err="1"/>
              <a:t>desde</a:t>
            </a:r>
            <a:r>
              <a:rPr lang="en-US" i="1" dirty="0"/>
              <a:t> </a:t>
            </a:r>
            <a:r>
              <a:rPr lang="en-US" i="1" dirty="0" err="1"/>
              <a:t>que</a:t>
            </a:r>
            <a:r>
              <a:rPr lang="en-US" i="1" dirty="0"/>
              <a:t> </a:t>
            </a:r>
            <a:r>
              <a:rPr lang="en-US" i="1" dirty="0" err="1"/>
              <a:t>eu</a:t>
            </a:r>
            <a:r>
              <a:rPr lang="en-US" i="1" dirty="0"/>
              <a:t> </a:t>
            </a:r>
            <a:r>
              <a:rPr lang="en-US" i="1" dirty="0" err="1"/>
              <a:t>tivesse</a:t>
            </a:r>
            <a:r>
              <a:rPr lang="en-US" i="1" dirty="0"/>
              <a:t> </a:t>
            </a:r>
            <a:r>
              <a:rPr lang="en-US" i="1" dirty="0" err="1"/>
              <a:t>oportunidade</a:t>
            </a:r>
            <a:r>
              <a:rPr lang="en-US" i="1" dirty="0"/>
              <a:t> </a:t>
            </a:r>
            <a:r>
              <a:rPr lang="en-US" i="1" dirty="0" err="1"/>
              <a:t>para</a:t>
            </a:r>
            <a:r>
              <a:rPr lang="en-US" i="1" dirty="0"/>
              <a:t> </a:t>
            </a:r>
            <a:r>
              <a:rPr lang="en-US" i="1" dirty="0" err="1"/>
              <a:t>isso</a:t>
            </a:r>
            <a:r>
              <a:rPr lang="en-US" i="1" dirty="0"/>
              <a:t> – e </a:t>
            </a:r>
            <a:r>
              <a:rPr lang="en-US" i="1" dirty="0" err="1"/>
              <a:t>suportar</a:t>
            </a:r>
            <a:r>
              <a:rPr lang="en-US" i="1" dirty="0"/>
              <a:t> o </a:t>
            </a:r>
            <a:r>
              <a:rPr lang="en-US" i="1" dirty="0" err="1"/>
              <a:t>açoite</a:t>
            </a:r>
            <a:r>
              <a:rPr lang="en-US" i="1" dirty="0"/>
              <a:t> </a:t>
            </a:r>
            <a:r>
              <a:rPr lang="en-US" i="1" dirty="0" err="1"/>
              <a:t>também</a:t>
            </a:r>
            <a:r>
              <a:rPr lang="en-US" i="1" dirty="0"/>
              <a:t>! E </a:t>
            </a:r>
            <a:r>
              <a:rPr lang="en-US" i="1" dirty="0" err="1"/>
              <a:t>não</a:t>
            </a:r>
            <a:r>
              <a:rPr lang="en-US" i="1" dirty="0"/>
              <a:t> </a:t>
            </a:r>
            <a:r>
              <a:rPr lang="en-US" i="1" dirty="0" err="1"/>
              <a:t>sou</a:t>
            </a:r>
            <a:r>
              <a:rPr lang="en-US" i="1" dirty="0"/>
              <a:t> </a:t>
            </a:r>
            <a:r>
              <a:rPr lang="en-US" i="1" dirty="0" err="1"/>
              <a:t>uma</a:t>
            </a:r>
            <a:r>
              <a:rPr lang="en-US" i="1" dirty="0"/>
              <a:t> </a:t>
            </a:r>
            <a:r>
              <a:rPr lang="en-US" i="1" dirty="0" err="1"/>
              <a:t>mulher</a:t>
            </a:r>
            <a:r>
              <a:rPr lang="en-US" i="1" dirty="0"/>
              <a:t>? </a:t>
            </a:r>
            <a:r>
              <a:rPr lang="en-US" i="1" dirty="0" err="1"/>
              <a:t>Eu</a:t>
            </a:r>
            <a:r>
              <a:rPr lang="en-US" i="1" dirty="0"/>
              <a:t> </a:t>
            </a:r>
            <a:r>
              <a:rPr lang="en-US" i="1" dirty="0" err="1"/>
              <a:t>pari</a:t>
            </a:r>
            <a:r>
              <a:rPr lang="en-US" i="1" dirty="0"/>
              <a:t> </a:t>
            </a:r>
            <a:r>
              <a:rPr lang="en-US" i="1" dirty="0" err="1"/>
              <a:t>treze</a:t>
            </a:r>
            <a:r>
              <a:rPr lang="en-US" i="1" dirty="0"/>
              <a:t> </a:t>
            </a:r>
            <a:r>
              <a:rPr lang="en-US" i="1" dirty="0" err="1"/>
              <a:t>filhos</a:t>
            </a:r>
            <a:r>
              <a:rPr lang="en-US" i="1" dirty="0"/>
              <a:t> e vi a </a:t>
            </a:r>
            <a:r>
              <a:rPr lang="en-US" i="1" dirty="0" err="1"/>
              <a:t>maioria</a:t>
            </a:r>
            <a:r>
              <a:rPr lang="en-US" i="1" dirty="0"/>
              <a:t> deles </a:t>
            </a:r>
            <a:r>
              <a:rPr lang="en-US" i="1" dirty="0" err="1"/>
              <a:t>ser</a:t>
            </a:r>
            <a:r>
              <a:rPr lang="en-US" i="1" dirty="0"/>
              <a:t> </a:t>
            </a:r>
            <a:r>
              <a:rPr lang="en-US" i="1" dirty="0" err="1"/>
              <a:t>vendida</a:t>
            </a:r>
            <a:r>
              <a:rPr lang="en-US" i="1" dirty="0"/>
              <a:t> </a:t>
            </a:r>
            <a:r>
              <a:rPr lang="en-US" i="1" dirty="0" err="1"/>
              <a:t>para</a:t>
            </a:r>
            <a:r>
              <a:rPr lang="en-US" i="1" dirty="0"/>
              <a:t> a </a:t>
            </a:r>
            <a:r>
              <a:rPr lang="en-US" i="1" dirty="0" err="1"/>
              <a:t>escravidão</a:t>
            </a:r>
            <a:r>
              <a:rPr lang="en-US" i="1" dirty="0"/>
              <a:t>, e </a:t>
            </a:r>
            <a:r>
              <a:rPr lang="en-US" i="1" dirty="0" err="1"/>
              <a:t>quando</a:t>
            </a:r>
            <a:r>
              <a:rPr lang="en-US" i="1" dirty="0"/>
              <a:t> </a:t>
            </a:r>
            <a:r>
              <a:rPr lang="en-US" i="1" dirty="0" err="1"/>
              <a:t>eu</a:t>
            </a:r>
            <a:r>
              <a:rPr lang="en-US" i="1" dirty="0"/>
              <a:t> </a:t>
            </a:r>
            <a:r>
              <a:rPr lang="en-US" i="1" dirty="0" err="1"/>
              <a:t>clamei</a:t>
            </a:r>
            <a:r>
              <a:rPr lang="en-US" i="1" dirty="0"/>
              <a:t> com a </a:t>
            </a:r>
            <a:r>
              <a:rPr lang="en-US" i="1" dirty="0" err="1"/>
              <a:t>minha</a:t>
            </a:r>
            <a:r>
              <a:rPr lang="en-US" i="1" dirty="0"/>
              <a:t> </a:t>
            </a:r>
            <a:r>
              <a:rPr lang="en-US" i="1" dirty="0" err="1"/>
              <a:t>dor</a:t>
            </a:r>
            <a:r>
              <a:rPr lang="en-US" i="1" dirty="0"/>
              <a:t> de </a:t>
            </a:r>
            <a:r>
              <a:rPr lang="en-US" i="1" dirty="0" err="1"/>
              <a:t>mãe</a:t>
            </a:r>
            <a:r>
              <a:rPr lang="en-US" i="1" dirty="0"/>
              <a:t>, </a:t>
            </a:r>
            <a:r>
              <a:rPr lang="en-US" i="1" dirty="0" err="1"/>
              <a:t>ninguém</a:t>
            </a:r>
            <a:r>
              <a:rPr lang="en-US" i="1" dirty="0"/>
              <a:t> a </a:t>
            </a:r>
            <a:r>
              <a:rPr lang="en-US" i="1" dirty="0" err="1"/>
              <a:t>não</a:t>
            </a:r>
            <a:r>
              <a:rPr lang="en-US" i="1" dirty="0"/>
              <a:t> </a:t>
            </a:r>
            <a:r>
              <a:rPr lang="en-US" i="1" dirty="0" err="1"/>
              <a:t>ser</a:t>
            </a:r>
            <a:r>
              <a:rPr lang="en-US" i="1" dirty="0"/>
              <a:t> Jesus me </a:t>
            </a:r>
            <a:r>
              <a:rPr lang="en-US" i="1" dirty="0" err="1"/>
              <a:t>ouviu</a:t>
            </a:r>
            <a:r>
              <a:rPr lang="en-US" i="1" dirty="0"/>
              <a:t>! E </a:t>
            </a:r>
            <a:r>
              <a:rPr lang="en-US" i="1" dirty="0" err="1"/>
              <a:t>não</a:t>
            </a:r>
            <a:r>
              <a:rPr lang="en-US" i="1" dirty="0"/>
              <a:t> </a:t>
            </a:r>
            <a:r>
              <a:rPr lang="en-US" i="1" dirty="0" err="1"/>
              <a:t>sou</a:t>
            </a:r>
            <a:r>
              <a:rPr lang="en-US" i="1" dirty="0"/>
              <a:t> </a:t>
            </a:r>
            <a:r>
              <a:rPr lang="en-US" i="1" dirty="0" err="1"/>
              <a:t>uma</a:t>
            </a:r>
            <a:r>
              <a:rPr lang="en-US" i="1" dirty="0"/>
              <a:t> </a:t>
            </a:r>
            <a:r>
              <a:rPr lang="en-US" i="1" dirty="0" err="1"/>
              <a:t>mulher</a:t>
            </a:r>
            <a:r>
              <a:rPr lang="en-US" i="1" dirty="0"/>
              <a:t>? </a:t>
            </a:r>
            <a:r>
              <a:rPr lang="en-US" i="1" dirty="0" err="1"/>
              <a:t>Daí</a:t>
            </a:r>
            <a:r>
              <a:rPr lang="en-US" i="1" dirty="0"/>
              <a:t> </a:t>
            </a:r>
            <a:r>
              <a:rPr lang="en-US" i="1" dirty="0" err="1"/>
              <a:t>eles</a:t>
            </a:r>
            <a:r>
              <a:rPr lang="en-US" i="1" dirty="0"/>
              <a:t> </a:t>
            </a:r>
            <a:r>
              <a:rPr lang="en-US" i="1" dirty="0" err="1"/>
              <a:t>falam</a:t>
            </a:r>
            <a:r>
              <a:rPr lang="en-US" i="1" dirty="0"/>
              <a:t> </a:t>
            </a:r>
            <a:r>
              <a:rPr lang="en-US" i="1" dirty="0" err="1"/>
              <a:t>dessa</a:t>
            </a:r>
            <a:r>
              <a:rPr lang="en-US" i="1" dirty="0"/>
              <a:t> </a:t>
            </a:r>
            <a:r>
              <a:rPr lang="en-US" i="1" dirty="0" err="1"/>
              <a:t>coisa</a:t>
            </a:r>
            <a:r>
              <a:rPr lang="en-US" i="1" dirty="0"/>
              <a:t> </a:t>
            </a:r>
            <a:r>
              <a:rPr lang="en-US" i="1" dirty="0" err="1"/>
              <a:t>na</a:t>
            </a:r>
            <a:r>
              <a:rPr lang="en-US" i="1" dirty="0"/>
              <a:t> </a:t>
            </a:r>
            <a:r>
              <a:rPr lang="en-US" i="1" dirty="0" err="1"/>
              <a:t>cabeça</a:t>
            </a:r>
            <a:r>
              <a:rPr lang="en-US" i="1" dirty="0"/>
              <a:t>; </a:t>
            </a:r>
            <a:r>
              <a:rPr lang="en-US" i="1" dirty="0" err="1"/>
              <a:t>como</a:t>
            </a:r>
            <a:r>
              <a:rPr lang="en-US" i="1" dirty="0"/>
              <a:t> </a:t>
            </a:r>
            <a:r>
              <a:rPr lang="en-US" i="1" dirty="0" err="1"/>
              <a:t>eles</a:t>
            </a:r>
            <a:r>
              <a:rPr lang="en-US" i="1" dirty="0"/>
              <a:t> </a:t>
            </a:r>
            <a:r>
              <a:rPr lang="en-US" i="1" dirty="0" err="1"/>
              <a:t>chamam</a:t>
            </a:r>
            <a:r>
              <a:rPr lang="en-US" i="1" dirty="0"/>
              <a:t> </a:t>
            </a:r>
            <a:r>
              <a:rPr lang="en-US" i="1" dirty="0" err="1"/>
              <a:t>isso</a:t>
            </a:r>
            <a:r>
              <a:rPr lang="en-US" i="1" dirty="0"/>
              <a:t>... [</a:t>
            </a:r>
            <a:r>
              <a:rPr lang="en-US" i="1" dirty="0" err="1"/>
              <a:t>alguém</a:t>
            </a:r>
            <a:r>
              <a:rPr lang="en-US" i="1" dirty="0"/>
              <a:t> da </a:t>
            </a:r>
            <a:r>
              <a:rPr lang="en-US" i="1" dirty="0" err="1"/>
              <a:t>audiência</a:t>
            </a:r>
            <a:r>
              <a:rPr lang="en-US" i="1" dirty="0"/>
              <a:t> </a:t>
            </a:r>
            <a:r>
              <a:rPr lang="en-US" i="1" dirty="0" err="1"/>
              <a:t>sussurra</a:t>
            </a:r>
            <a:r>
              <a:rPr lang="en-US" i="1" dirty="0"/>
              <a:t>, “</a:t>
            </a:r>
            <a:r>
              <a:rPr lang="en-US" i="1" dirty="0" err="1"/>
              <a:t>intelecto</a:t>
            </a:r>
            <a:r>
              <a:rPr lang="en-US" i="1" dirty="0"/>
              <a:t>”). </a:t>
            </a:r>
            <a:r>
              <a:rPr lang="en-US" i="1" dirty="0" err="1"/>
              <a:t>É</a:t>
            </a:r>
            <a:r>
              <a:rPr lang="en-US" i="1" dirty="0"/>
              <a:t> </a:t>
            </a:r>
            <a:r>
              <a:rPr lang="en-US" i="1" dirty="0" err="1"/>
              <a:t>isso</a:t>
            </a:r>
            <a:r>
              <a:rPr lang="en-US" i="1" dirty="0"/>
              <a:t> </a:t>
            </a:r>
            <a:r>
              <a:rPr lang="en-US" i="1" dirty="0" err="1"/>
              <a:t>querido</a:t>
            </a:r>
            <a:r>
              <a:rPr lang="en-US" i="1" dirty="0"/>
              <a:t>. O </a:t>
            </a:r>
            <a:r>
              <a:rPr lang="en-US" i="1" dirty="0" err="1"/>
              <a:t>que</a:t>
            </a:r>
            <a:r>
              <a:rPr lang="en-US" i="1" dirty="0"/>
              <a:t> </a:t>
            </a:r>
            <a:r>
              <a:rPr lang="en-US" i="1" dirty="0" err="1"/>
              <a:t>é</a:t>
            </a:r>
            <a:r>
              <a:rPr lang="en-US" i="1" dirty="0"/>
              <a:t> </a:t>
            </a:r>
            <a:r>
              <a:rPr lang="en-US" i="1" dirty="0" err="1"/>
              <a:t>que</a:t>
            </a:r>
            <a:r>
              <a:rPr lang="en-US" i="1" dirty="0"/>
              <a:t> </a:t>
            </a:r>
            <a:r>
              <a:rPr lang="en-US" i="1" dirty="0" err="1"/>
              <a:t>isso</a:t>
            </a:r>
            <a:r>
              <a:rPr lang="en-US" i="1" dirty="0"/>
              <a:t> tem a </a:t>
            </a:r>
            <a:r>
              <a:rPr lang="en-US" i="1" dirty="0" err="1"/>
              <a:t>ver</a:t>
            </a:r>
            <a:r>
              <a:rPr lang="en-US" i="1" dirty="0"/>
              <a:t> com </a:t>
            </a:r>
            <a:r>
              <a:rPr lang="en-US" i="1" dirty="0" err="1"/>
              <a:t>os</a:t>
            </a:r>
            <a:r>
              <a:rPr lang="en-US" i="1" dirty="0"/>
              <a:t> </a:t>
            </a:r>
            <a:r>
              <a:rPr lang="en-US" i="1" dirty="0" err="1"/>
              <a:t>direitos</a:t>
            </a:r>
            <a:r>
              <a:rPr lang="en-US" i="1" dirty="0"/>
              <a:t> das </a:t>
            </a:r>
            <a:r>
              <a:rPr lang="en-US" i="1" dirty="0" err="1"/>
              <a:t>mulheres</a:t>
            </a:r>
            <a:r>
              <a:rPr lang="en-US" i="1" dirty="0"/>
              <a:t> e dos </a:t>
            </a:r>
            <a:r>
              <a:rPr lang="en-US" i="1" dirty="0" err="1"/>
              <a:t>negros</a:t>
            </a:r>
            <a:r>
              <a:rPr lang="en-US" i="1" dirty="0"/>
              <a:t>? Se o </a:t>
            </a:r>
            <a:r>
              <a:rPr lang="en-US" i="1" dirty="0" err="1"/>
              <a:t>meu</a:t>
            </a:r>
            <a:r>
              <a:rPr lang="en-US" i="1" dirty="0"/>
              <a:t> </a:t>
            </a:r>
            <a:r>
              <a:rPr lang="en-US" i="1" dirty="0" err="1"/>
              <a:t>copo</a:t>
            </a:r>
            <a:r>
              <a:rPr lang="en-US" i="1" dirty="0"/>
              <a:t> </a:t>
            </a:r>
            <a:r>
              <a:rPr lang="en-US" i="1" dirty="0" err="1"/>
              <a:t>não</a:t>
            </a:r>
            <a:r>
              <a:rPr lang="en-US" i="1" dirty="0"/>
              <a:t> tem </a:t>
            </a:r>
            <a:r>
              <a:rPr lang="en-US" i="1" dirty="0" err="1"/>
              <a:t>mais</a:t>
            </a:r>
            <a:r>
              <a:rPr lang="en-US" i="1" dirty="0"/>
              <a:t> </a:t>
            </a:r>
            <a:r>
              <a:rPr lang="en-US" i="1" dirty="0" err="1"/>
              <a:t>que</a:t>
            </a:r>
            <a:r>
              <a:rPr lang="en-US" i="1" dirty="0"/>
              <a:t> um quarto, e o </a:t>
            </a:r>
            <a:r>
              <a:rPr lang="en-US" i="1" dirty="0" err="1"/>
              <a:t>seu</a:t>
            </a:r>
            <a:r>
              <a:rPr lang="en-US" i="1" dirty="0"/>
              <a:t> </a:t>
            </a:r>
            <a:r>
              <a:rPr lang="en-US" i="1" dirty="0" err="1"/>
              <a:t>está</a:t>
            </a:r>
            <a:r>
              <a:rPr lang="en-US" i="1" dirty="0"/>
              <a:t> </a:t>
            </a:r>
            <a:r>
              <a:rPr lang="en-US" i="1" dirty="0" err="1"/>
              <a:t>cheio</a:t>
            </a:r>
            <a:r>
              <a:rPr lang="en-US" i="1" dirty="0"/>
              <a:t>, </a:t>
            </a:r>
            <a:r>
              <a:rPr lang="en-US" i="1" dirty="0" err="1"/>
              <a:t>porque</a:t>
            </a:r>
            <a:r>
              <a:rPr lang="en-US" i="1" dirty="0"/>
              <a:t> </a:t>
            </a:r>
            <a:r>
              <a:rPr lang="en-US" i="1" dirty="0" err="1"/>
              <a:t>você</a:t>
            </a:r>
            <a:r>
              <a:rPr lang="en-US" i="1" dirty="0"/>
              <a:t> me </a:t>
            </a:r>
            <a:r>
              <a:rPr lang="en-US" i="1" dirty="0" err="1"/>
              <a:t>impediria</a:t>
            </a:r>
            <a:r>
              <a:rPr lang="en-US" i="1" dirty="0"/>
              <a:t> de </a:t>
            </a:r>
            <a:r>
              <a:rPr lang="en-US" i="1" dirty="0" err="1"/>
              <a:t>completar</a:t>
            </a:r>
            <a:r>
              <a:rPr lang="en-US" i="1" dirty="0"/>
              <a:t> a </a:t>
            </a:r>
            <a:r>
              <a:rPr lang="en-US" i="1" dirty="0" err="1"/>
              <a:t>minha</a:t>
            </a:r>
            <a:r>
              <a:rPr lang="en-US" i="1" dirty="0"/>
              <a:t> </a:t>
            </a:r>
            <a:r>
              <a:rPr lang="en-US" i="1" dirty="0" err="1"/>
              <a:t>medida</a:t>
            </a:r>
            <a:r>
              <a:rPr lang="en-US" i="1" dirty="0"/>
              <a:t>? </a:t>
            </a:r>
            <a:r>
              <a:rPr lang="en-US" i="1" dirty="0" err="1"/>
              <a:t>Daí</a:t>
            </a:r>
            <a:r>
              <a:rPr lang="en-US" i="1" dirty="0"/>
              <a:t> </a:t>
            </a:r>
            <a:r>
              <a:rPr lang="en-US" i="1" dirty="0" err="1"/>
              <a:t>aquele</a:t>
            </a:r>
            <a:r>
              <a:rPr lang="en-US" i="1" dirty="0"/>
              <a:t> </a:t>
            </a:r>
            <a:r>
              <a:rPr lang="en-US" i="1" dirty="0" err="1"/>
              <a:t>homenzinho</a:t>
            </a:r>
            <a:r>
              <a:rPr lang="en-US" i="1" dirty="0"/>
              <a:t> de </a:t>
            </a:r>
            <a:r>
              <a:rPr lang="en-US" i="1" dirty="0" err="1"/>
              <a:t>preto</a:t>
            </a:r>
            <a:r>
              <a:rPr lang="en-US" i="1" dirty="0"/>
              <a:t> </a:t>
            </a:r>
            <a:r>
              <a:rPr lang="en-US" i="1" dirty="0" err="1"/>
              <a:t>ali</a:t>
            </a:r>
            <a:r>
              <a:rPr lang="en-US" i="1" dirty="0"/>
              <a:t> </a:t>
            </a:r>
            <a:r>
              <a:rPr lang="en-US" i="1" dirty="0" err="1"/>
              <a:t>disse</a:t>
            </a:r>
            <a:r>
              <a:rPr lang="en-US" i="1" dirty="0"/>
              <a:t> </a:t>
            </a:r>
            <a:r>
              <a:rPr lang="en-US" i="1" dirty="0" err="1"/>
              <a:t>que</a:t>
            </a:r>
            <a:r>
              <a:rPr lang="en-US" i="1" dirty="0"/>
              <a:t> a </a:t>
            </a:r>
            <a:r>
              <a:rPr lang="en-US" i="1" dirty="0" err="1"/>
              <a:t>mulher</a:t>
            </a:r>
            <a:r>
              <a:rPr lang="en-US" i="1" dirty="0"/>
              <a:t> </a:t>
            </a:r>
            <a:r>
              <a:rPr lang="en-US" i="1" dirty="0" err="1"/>
              <a:t>não</a:t>
            </a:r>
            <a:r>
              <a:rPr lang="en-US" i="1" dirty="0"/>
              <a:t> </a:t>
            </a:r>
            <a:r>
              <a:rPr lang="en-US" i="1" dirty="0" err="1"/>
              <a:t>pode</a:t>
            </a:r>
            <a:r>
              <a:rPr lang="en-US" i="1" dirty="0"/>
              <a:t> </a:t>
            </a:r>
            <a:r>
              <a:rPr lang="en-US" i="1" dirty="0" err="1"/>
              <a:t>ter</a:t>
            </a:r>
            <a:r>
              <a:rPr lang="en-US" i="1" dirty="0"/>
              <a:t> </a:t>
            </a:r>
            <a:r>
              <a:rPr lang="en-US" i="1" dirty="0" err="1"/>
              <a:t>os</a:t>
            </a:r>
            <a:r>
              <a:rPr lang="en-US" i="1" dirty="0"/>
              <a:t> </a:t>
            </a:r>
            <a:r>
              <a:rPr lang="en-US" i="1" dirty="0" err="1"/>
              <a:t>mesmos</a:t>
            </a:r>
            <a:r>
              <a:rPr lang="en-US" i="1" dirty="0"/>
              <a:t> </a:t>
            </a:r>
            <a:r>
              <a:rPr lang="en-US" i="1" dirty="0" err="1"/>
              <a:t>direitos</a:t>
            </a:r>
            <a:r>
              <a:rPr lang="en-US" i="1" dirty="0"/>
              <a:t> </a:t>
            </a:r>
            <a:r>
              <a:rPr lang="en-US" i="1" dirty="0" err="1"/>
              <a:t>que</a:t>
            </a:r>
            <a:r>
              <a:rPr lang="en-US" i="1" dirty="0"/>
              <a:t> o </a:t>
            </a:r>
            <a:r>
              <a:rPr lang="en-US" i="1" dirty="0" err="1"/>
              <a:t>homem</a:t>
            </a:r>
            <a:r>
              <a:rPr lang="en-US" i="1" dirty="0"/>
              <a:t> </a:t>
            </a:r>
            <a:r>
              <a:rPr lang="en-US" i="1" dirty="0" err="1"/>
              <a:t>porque</a:t>
            </a:r>
            <a:r>
              <a:rPr lang="en-US" i="1" dirty="0"/>
              <a:t> Cristo </a:t>
            </a:r>
            <a:r>
              <a:rPr lang="en-US" i="1" dirty="0" err="1"/>
              <a:t>não</a:t>
            </a:r>
            <a:r>
              <a:rPr lang="en-US" i="1" dirty="0"/>
              <a:t> era </a:t>
            </a:r>
            <a:r>
              <a:rPr lang="en-US" i="1" dirty="0" err="1"/>
              <a:t>mulher</a:t>
            </a:r>
            <a:r>
              <a:rPr lang="en-US" i="1" dirty="0"/>
              <a:t>! De </a:t>
            </a:r>
            <a:r>
              <a:rPr lang="en-US" i="1" dirty="0" err="1"/>
              <a:t>onde</a:t>
            </a:r>
            <a:r>
              <a:rPr lang="en-US" i="1" dirty="0"/>
              <a:t> o </a:t>
            </a:r>
            <a:r>
              <a:rPr lang="en-US" i="1" dirty="0" err="1"/>
              <a:t>seu</a:t>
            </a:r>
            <a:r>
              <a:rPr lang="en-US" i="1" dirty="0"/>
              <a:t> Cristo </a:t>
            </a:r>
            <a:r>
              <a:rPr lang="en-US" i="1" dirty="0" err="1"/>
              <a:t>veio</a:t>
            </a:r>
            <a:r>
              <a:rPr lang="en-US" i="1" dirty="0"/>
              <a:t>? De </a:t>
            </a:r>
            <a:r>
              <a:rPr lang="en-US" i="1" dirty="0" err="1"/>
              <a:t>onde</a:t>
            </a:r>
            <a:r>
              <a:rPr lang="en-US" i="1" dirty="0"/>
              <a:t> o </a:t>
            </a:r>
            <a:r>
              <a:rPr lang="en-US" i="1" dirty="0" err="1"/>
              <a:t>seu</a:t>
            </a:r>
            <a:r>
              <a:rPr lang="en-US" i="1" dirty="0"/>
              <a:t> Cristo </a:t>
            </a:r>
            <a:r>
              <a:rPr lang="en-US" i="1" dirty="0" err="1"/>
              <a:t>veio</a:t>
            </a:r>
            <a:r>
              <a:rPr lang="en-US" i="1" dirty="0"/>
              <a:t>? De Deus e de </a:t>
            </a:r>
            <a:r>
              <a:rPr lang="en-US" i="1" dirty="0" err="1"/>
              <a:t>uma</a:t>
            </a:r>
            <a:r>
              <a:rPr lang="en-US" i="1" dirty="0"/>
              <a:t> </a:t>
            </a:r>
            <a:r>
              <a:rPr lang="en-US" i="1" dirty="0" err="1"/>
              <a:t>mulher</a:t>
            </a:r>
            <a:r>
              <a:rPr lang="en-US" i="1" dirty="0"/>
              <a:t>! O </a:t>
            </a:r>
            <a:r>
              <a:rPr lang="en-US" i="1" dirty="0" err="1"/>
              <a:t>homem</a:t>
            </a:r>
            <a:r>
              <a:rPr lang="en-US" i="1" dirty="0"/>
              <a:t> </a:t>
            </a:r>
            <a:r>
              <a:rPr lang="en-US" i="1" dirty="0" err="1"/>
              <a:t>não</a:t>
            </a:r>
            <a:r>
              <a:rPr lang="en-US" i="1" dirty="0"/>
              <a:t> </a:t>
            </a:r>
            <a:r>
              <a:rPr lang="en-US" i="1" dirty="0" err="1"/>
              <a:t>teve</a:t>
            </a:r>
            <a:r>
              <a:rPr lang="en-US" i="1" dirty="0"/>
              <a:t> nada a </a:t>
            </a:r>
            <a:r>
              <a:rPr lang="en-US" i="1" dirty="0" err="1" smtClean="0"/>
              <a:t>ver</a:t>
            </a:r>
            <a:r>
              <a:rPr lang="en-US" i="1" dirty="0" smtClean="0"/>
              <a:t>!</a:t>
            </a:r>
            <a:endParaRPr lang="en-US" dirty="0"/>
          </a:p>
        </p:txBody>
      </p:sp>
    </p:spTree>
    <p:extLst>
      <p:ext uri="{BB962C8B-B14F-4D97-AF65-F5344CB8AC3E}">
        <p14:creationId xmlns:p14="http://schemas.microsoft.com/office/powerpoint/2010/main" val="10595031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lstStyle/>
          <a:p>
            <a:r>
              <a:rPr lang="en-US" i="1" dirty="0"/>
              <a:t>Se a </a:t>
            </a:r>
            <a:r>
              <a:rPr lang="en-US" i="1" dirty="0" err="1"/>
              <a:t>primeira</a:t>
            </a:r>
            <a:r>
              <a:rPr lang="en-US" i="1" dirty="0"/>
              <a:t> </a:t>
            </a:r>
            <a:r>
              <a:rPr lang="en-US" i="1" dirty="0" err="1"/>
              <a:t>mulher</a:t>
            </a:r>
            <a:r>
              <a:rPr lang="en-US" i="1" dirty="0"/>
              <a:t> </a:t>
            </a:r>
            <a:r>
              <a:rPr lang="en-US" i="1" dirty="0" err="1"/>
              <a:t>que</a:t>
            </a:r>
            <a:r>
              <a:rPr lang="en-US" i="1" dirty="0"/>
              <a:t> Deus fez </a:t>
            </a:r>
            <a:r>
              <a:rPr lang="en-US" i="1" dirty="0" err="1"/>
              <a:t>foi</a:t>
            </a:r>
            <a:r>
              <a:rPr lang="en-US" i="1" dirty="0"/>
              <a:t> forte o </a:t>
            </a:r>
            <a:r>
              <a:rPr lang="en-US" i="1" dirty="0" err="1"/>
              <a:t>bastante</a:t>
            </a:r>
            <a:r>
              <a:rPr lang="en-US" i="1" dirty="0"/>
              <a:t> </a:t>
            </a:r>
            <a:r>
              <a:rPr lang="en-US" i="1" dirty="0" err="1"/>
              <a:t>para</a:t>
            </a:r>
            <a:r>
              <a:rPr lang="en-US" i="1" dirty="0"/>
              <a:t> </a:t>
            </a:r>
            <a:r>
              <a:rPr lang="en-US" i="1" dirty="0" err="1"/>
              <a:t>virar</a:t>
            </a:r>
            <a:r>
              <a:rPr lang="en-US" i="1" dirty="0"/>
              <a:t> o </a:t>
            </a:r>
            <a:r>
              <a:rPr lang="en-US" i="1" dirty="0" err="1"/>
              <a:t>mundo</a:t>
            </a:r>
            <a:r>
              <a:rPr lang="en-US" i="1" dirty="0"/>
              <a:t> de </a:t>
            </a:r>
            <a:r>
              <a:rPr lang="en-US" i="1" dirty="0" err="1"/>
              <a:t>cabeça</a:t>
            </a:r>
            <a:r>
              <a:rPr lang="en-US" i="1" dirty="0"/>
              <a:t> </a:t>
            </a:r>
            <a:r>
              <a:rPr lang="en-US" i="1" dirty="0" err="1"/>
              <a:t>para</a:t>
            </a:r>
            <a:r>
              <a:rPr lang="en-US" i="1" dirty="0"/>
              <a:t> </a:t>
            </a:r>
            <a:r>
              <a:rPr lang="en-US" i="1" dirty="0" err="1"/>
              <a:t>baixo</a:t>
            </a:r>
            <a:r>
              <a:rPr lang="en-US" i="1" dirty="0"/>
              <a:t> </a:t>
            </a:r>
            <a:r>
              <a:rPr lang="en-US" i="1" dirty="0" err="1"/>
              <a:t>por</a:t>
            </a:r>
            <a:r>
              <a:rPr lang="en-US" i="1" dirty="0"/>
              <a:t> </a:t>
            </a:r>
            <a:r>
              <a:rPr lang="en-US" i="1" dirty="0" err="1"/>
              <a:t>sua</a:t>
            </a:r>
            <a:r>
              <a:rPr lang="en-US" i="1" dirty="0"/>
              <a:t> </a:t>
            </a:r>
            <a:r>
              <a:rPr lang="en-US" i="1" dirty="0" err="1"/>
              <a:t>própria</a:t>
            </a:r>
            <a:r>
              <a:rPr lang="en-US" i="1" dirty="0"/>
              <a:t> </a:t>
            </a:r>
            <a:r>
              <a:rPr lang="en-US" i="1" dirty="0" err="1"/>
              <a:t>conta</a:t>
            </a:r>
            <a:r>
              <a:rPr lang="en-US" i="1" dirty="0"/>
              <a:t>, </a:t>
            </a:r>
            <a:r>
              <a:rPr lang="en-US" i="1" dirty="0" err="1"/>
              <a:t>todas</a:t>
            </a:r>
            <a:r>
              <a:rPr lang="en-US" i="1" dirty="0"/>
              <a:t> </a:t>
            </a:r>
            <a:r>
              <a:rPr lang="en-US" i="1" dirty="0" err="1"/>
              <a:t>estas</a:t>
            </a:r>
            <a:r>
              <a:rPr lang="en-US" i="1" dirty="0"/>
              <a:t> </a:t>
            </a:r>
            <a:r>
              <a:rPr lang="en-US" i="1" dirty="0" err="1"/>
              <a:t>mulheres</a:t>
            </a:r>
            <a:r>
              <a:rPr lang="en-US" i="1" dirty="0"/>
              <a:t> juntas </a:t>
            </a:r>
            <a:r>
              <a:rPr lang="en-US" i="1" dirty="0" err="1"/>
              <a:t>aqui</a:t>
            </a:r>
            <a:r>
              <a:rPr lang="en-US" i="1" dirty="0"/>
              <a:t> </a:t>
            </a:r>
            <a:r>
              <a:rPr lang="en-US" i="1" dirty="0" err="1"/>
              <a:t>devem</a:t>
            </a:r>
            <a:r>
              <a:rPr lang="en-US" i="1" dirty="0"/>
              <a:t> </a:t>
            </a:r>
            <a:r>
              <a:rPr lang="en-US" i="1" dirty="0" err="1"/>
              <a:t>ser</a:t>
            </a:r>
            <a:r>
              <a:rPr lang="en-US" i="1" dirty="0"/>
              <a:t> </a:t>
            </a:r>
            <a:r>
              <a:rPr lang="en-US" i="1" dirty="0" err="1"/>
              <a:t>capazes</a:t>
            </a:r>
            <a:r>
              <a:rPr lang="en-US" i="1" dirty="0"/>
              <a:t> de </a:t>
            </a:r>
            <a:r>
              <a:rPr lang="en-US" i="1" dirty="0" err="1"/>
              <a:t>conserta</a:t>
            </a:r>
            <a:r>
              <a:rPr lang="en-US" i="1" dirty="0"/>
              <a:t>-lo, </a:t>
            </a:r>
            <a:r>
              <a:rPr lang="en-US" i="1" dirty="0" err="1"/>
              <a:t>colocando</a:t>
            </a:r>
            <a:r>
              <a:rPr lang="en-US" i="1" dirty="0"/>
              <a:t>-o do </a:t>
            </a:r>
            <a:r>
              <a:rPr lang="en-US" i="1" dirty="0" err="1"/>
              <a:t>jeito</a:t>
            </a:r>
            <a:r>
              <a:rPr lang="en-US" i="1" dirty="0"/>
              <a:t> </a:t>
            </a:r>
            <a:r>
              <a:rPr lang="en-US" i="1" dirty="0" err="1"/>
              <a:t>certo</a:t>
            </a:r>
            <a:r>
              <a:rPr lang="en-US" i="1" dirty="0"/>
              <a:t> </a:t>
            </a:r>
            <a:r>
              <a:rPr lang="en-US" i="1" dirty="0" err="1"/>
              <a:t>novamente</a:t>
            </a:r>
            <a:r>
              <a:rPr lang="en-US" i="1" dirty="0"/>
              <a:t>. E agora </a:t>
            </a:r>
            <a:r>
              <a:rPr lang="en-US" i="1" dirty="0" err="1"/>
              <a:t>que</a:t>
            </a:r>
            <a:r>
              <a:rPr lang="en-US" i="1" dirty="0"/>
              <a:t> </a:t>
            </a:r>
            <a:r>
              <a:rPr lang="en-US" i="1" dirty="0" err="1"/>
              <a:t>elas</a:t>
            </a:r>
            <a:r>
              <a:rPr lang="en-US" i="1" dirty="0"/>
              <a:t> </a:t>
            </a:r>
            <a:r>
              <a:rPr lang="en-US" i="1" dirty="0" err="1"/>
              <a:t>estão</a:t>
            </a:r>
            <a:r>
              <a:rPr lang="en-US" i="1" dirty="0"/>
              <a:t> </a:t>
            </a:r>
            <a:r>
              <a:rPr lang="en-US" i="1" dirty="0" err="1"/>
              <a:t>exigindo</a:t>
            </a:r>
            <a:r>
              <a:rPr lang="en-US" i="1" dirty="0"/>
              <a:t> </a:t>
            </a:r>
            <a:r>
              <a:rPr lang="en-US" i="1" dirty="0" err="1"/>
              <a:t>fazer</a:t>
            </a:r>
            <a:r>
              <a:rPr lang="en-US" i="1" dirty="0"/>
              <a:t> </a:t>
            </a:r>
            <a:r>
              <a:rPr lang="en-US" i="1" dirty="0" err="1"/>
              <a:t>isso</a:t>
            </a:r>
            <a:r>
              <a:rPr lang="en-US" i="1" dirty="0"/>
              <a:t>, </a:t>
            </a:r>
            <a:r>
              <a:rPr lang="en-US" i="1" dirty="0" err="1"/>
              <a:t>é</a:t>
            </a:r>
            <a:r>
              <a:rPr lang="en-US" i="1" dirty="0"/>
              <a:t> </a:t>
            </a:r>
            <a:r>
              <a:rPr lang="en-US" i="1" dirty="0" err="1"/>
              <a:t>melhor</a:t>
            </a:r>
            <a:r>
              <a:rPr lang="en-US" i="1" dirty="0"/>
              <a:t> </a:t>
            </a:r>
            <a:r>
              <a:rPr lang="en-US" i="1" dirty="0" err="1"/>
              <a:t>que</a:t>
            </a:r>
            <a:r>
              <a:rPr lang="en-US" i="1" dirty="0"/>
              <a:t> </a:t>
            </a:r>
            <a:r>
              <a:rPr lang="en-US" i="1" dirty="0" err="1"/>
              <a:t>os</a:t>
            </a:r>
            <a:r>
              <a:rPr lang="en-US" i="1" dirty="0"/>
              <a:t> </a:t>
            </a:r>
            <a:r>
              <a:rPr lang="en-US" i="1" dirty="0" err="1"/>
              <a:t>homens</a:t>
            </a:r>
            <a:r>
              <a:rPr lang="en-US" i="1" dirty="0"/>
              <a:t> as </a:t>
            </a:r>
            <a:r>
              <a:rPr lang="en-US" i="1" dirty="0" err="1"/>
              <a:t>deixem</a:t>
            </a:r>
            <a:r>
              <a:rPr lang="en-US" i="1" dirty="0"/>
              <a:t> </a:t>
            </a:r>
            <a:r>
              <a:rPr lang="en-US" i="1" dirty="0" err="1"/>
              <a:t>fazer</a:t>
            </a:r>
            <a:r>
              <a:rPr lang="en-US" i="1" dirty="0"/>
              <a:t> o </a:t>
            </a:r>
            <a:r>
              <a:rPr lang="en-US" i="1" dirty="0" err="1"/>
              <a:t>que</a:t>
            </a:r>
            <a:r>
              <a:rPr lang="en-US" i="1" dirty="0"/>
              <a:t> </a:t>
            </a:r>
            <a:r>
              <a:rPr lang="en-US" i="1" dirty="0" err="1"/>
              <a:t>elas</a:t>
            </a:r>
            <a:r>
              <a:rPr lang="en-US" i="1" dirty="0"/>
              <a:t> </a:t>
            </a:r>
            <a:r>
              <a:rPr lang="en-US" i="1" dirty="0" err="1"/>
              <a:t>querem</a:t>
            </a:r>
            <a:r>
              <a:rPr lang="en-US" i="1" dirty="0"/>
              <a:t>. </a:t>
            </a:r>
            <a:r>
              <a:rPr lang="en-US" i="1" dirty="0" err="1"/>
              <a:t>Agradecida</a:t>
            </a:r>
            <a:r>
              <a:rPr lang="en-US" i="1" dirty="0"/>
              <a:t> a </a:t>
            </a:r>
            <a:r>
              <a:rPr lang="en-US" i="1" dirty="0" err="1"/>
              <a:t>vocês</a:t>
            </a:r>
            <a:r>
              <a:rPr lang="en-US" i="1" dirty="0"/>
              <a:t> </a:t>
            </a:r>
            <a:r>
              <a:rPr lang="en-US" i="1" dirty="0" err="1"/>
              <a:t>por</a:t>
            </a:r>
            <a:r>
              <a:rPr lang="en-US" i="1" dirty="0"/>
              <a:t> me </a:t>
            </a:r>
            <a:r>
              <a:rPr lang="en-US" i="1" dirty="0" err="1"/>
              <a:t>escutarem</a:t>
            </a:r>
            <a:r>
              <a:rPr lang="en-US" i="1" dirty="0"/>
              <a:t>, e 1com </a:t>
            </a:r>
            <a:r>
              <a:rPr lang="en-US" i="1" dirty="0" err="1"/>
              <a:t>isso</a:t>
            </a:r>
            <a:r>
              <a:rPr lang="en-US" i="1" dirty="0"/>
              <a:t>. agora a </a:t>
            </a:r>
            <a:r>
              <a:rPr lang="en-US" i="1" dirty="0" err="1"/>
              <a:t>velha</a:t>
            </a:r>
            <a:r>
              <a:rPr lang="en-US" i="1" dirty="0"/>
              <a:t> Sojourner </a:t>
            </a:r>
            <a:r>
              <a:rPr lang="en-US" i="1" dirty="0" err="1"/>
              <a:t>não</a:t>
            </a:r>
            <a:r>
              <a:rPr lang="en-US" i="1" dirty="0"/>
              <a:t> tem </a:t>
            </a:r>
            <a:r>
              <a:rPr lang="en-US" i="1" dirty="0" err="1"/>
              <a:t>mais</a:t>
            </a:r>
            <a:r>
              <a:rPr lang="en-US" i="1" dirty="0"/>
              <a:t> nada a </a:t>
            </a:r>
            <a:r>
              <a:rPr lang="en-US" i="1" dirty="0" err="1"/>
              <a:t>dizer</a:t>
            </a:r>
            <a:r>
              <a:rPr lang="en-US" i="1" dirty="0"/>
              <a:t>. </a:t>
            </a:r>
            <a:r>
              <a:rPr lang="en-US" i="1" dirty="0" smtClean="0"/>
              <a:t>( </a:t>
            </a:r>
            <a:r>
              <a:rPr lang="en-US" i="1" dirty="0" err="1" smtClean="0"/>
              <a:t>Sojorner</a:t>
            </a:r>
            <a:r>
              <a:rPr lang="en-US" i="1" dirty="0" smtClean="0"/>
              <a:t> Truth)</a:t>
            </a:r>
            <a:endParaRPr lang="en-US" dirty="0"/>
          </a:p>
        </p:txBody>
      </p:sp>
    </p:spTree>
    <p:extLst>
      <p:ext uri="{BB962C8B-B14F-4D97-AF65-F5344CB8AC3E}">
        <p14:creationId xmlns:p14="http://schemas.microsoft.com/office/powerpoint/2010/main" val="31809033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lstStyle/>
          <a:p>
            <a:r>
              <a:rPr lang="pt-BR" i="1" dirty="0"/>
              <a:t>[...] o que o tribunal estava dizendo, essencialmente, é que se a experiência das mulheres negras não havia sido a mesma dos homens negros e que se a sua discriminação de gênero não havia sido a mesma sofrida por mulheres brancas, basicamente elas não haviam sofrido qualquer tipo de discriminação que a lei estivesse disposta a reconhecer. (CRESNSHAW, 2012, p.11)</a:t>
            </a:r>
            <a:endParaRPr lang="pt-BR" dirty="0"/>
          </a:p>
          <a:p>
            <a:endParaRPr lang="en-US" dirty="0"/>
          </a:p>
        </p:txBody>
      </p:sp>
    </p:spTree>
    <p:extLst>
      <p:ext uri="{BB962C8B-B14F-4D97-AF65-F5344CB8AC3E}">
        <p14:creationId xmlns:p14="http://schemas.microsoft.com/office/powerpoint/2010/main" val="24567879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fontScale="85000" lnSpcReduction="10000"/>
          </a:bodyPr>
          <a:lstStyle/>
          <a:p>
            <a:r>
              <a:rPr lang="pt-BR" dirty="0"/>
              <a:t>O problema que reside em se trabalhar com categorias analíticas fechadas (gênero/mulheres </a:t>
            </a:r>
            <a:r>
              <a:rPr lang="pt-BR" dirty="0" err="1"/>
              <a:t>x</a:t>
            </a:r>
            <a:r>
              <a:rPr lang="pt-BR" dirty="0"/>
              <a:t> raça/negros) é o de não reconhecer as formas de discriminação que afetam particularmente as mulheres negras, </a:t>
            </a:r>
            <a:r>
              <a:rPr lang="pt-BR" dirty="0" smtClean="0"/>
              <a:t>já </a:t>
            </a:r>
            <a:r>
              <a:rPr lang="pt-BR" dirty="0"/>
              <a:t>que elas experimentam formas de discriminação distintas daquelas que atingem as mulheres brancas e os homens </a:t>
            </a:r>
            <a:r>
              <a:rPr lang="pt-BR" dirty="0" smtClean="0"/>
              <a:t>negros, </a:t>
            </a:r>
            <a:r>
              <a:rPr lang="pt-BR" dirty="0"/>
              <a:t>ambos tomados, respectivamente, como parâmetro central para identificação do que é “discriminação de gênero” e do que configura “discriminação racial” (CRENSHAW, 2008, p. 92). Cria-se, assim, uma análise distorcida da discriminação racial e da discriminação de gênero, já que se adota a experiência de determinados </a:t>
            </a:r>
            <a:r>
              <a:rPr lang="pt-BR" dirty="0" err="1"/>
              <a:t>gruos</a:t>
            </a:r>
            <a:r>
              <a:rPr lang="pt-BR" dirty="0"/>
              <a:t> de negros e de mulheres dominantes como ponto de partida, sem que, contudo, estas experiências traduzam a complexidade daqueles grupos sociais (CRENSHAW, 2008, p.40).</a:t>
            </a:r>
          </a:p>
          <a:p>
            <a:endParaRPr lang="en-US" dirty="0"/>
          </a:p>
        </p:txBody>
      </p:sp>
    </p:spTree>
    <p:extLst>
      <p:ext uri="{BB962C8B-B14F-4D97-AF65-F5344CB8AC3E}">
        <p14:creationId xmlns:p14="http://schemas.microsoft.com/office/powerpoint/2010/main" val="3370120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453609"/>
            <a:ext cx="8042276" cy="1444532"/>
          </a:xfrm>
        </p:spPr>
        <p:txBody>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err="1" smtClean="0"/>
              <a:t>Direitos</a:t>
            </a:r>
            <a:r>
              <a:rPr lang="en-US" dirty="0" smtClean="0"/>
              <a:t> </a:t>
            </a:r>
            <a:r>
              <a:rPr lang="en-US" dirty="0" err="1" smtClean="0"/>
              <a:t>humanos</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pt-BR" dirty="0"/>
          </a:p>
          <a:p>
            <a:r>
              <a:rPr lang="pt-BR" i="1" dirty="0"/>
              <a:t>Quer nos países centrais, quer em todo o mundo em desenvolvimento, as forças progressistas preferiram a linguagem da revolução e do socialismo para formular uma política emancipatória. E, no entanto, perante a crise aparentemente irreversível destes </a:t>
            </a:r>
            <a:r>
              <a:rPr lang="pt-BR" i="1" dirty="0" err="1"/>
              <a:t>projectos</a:t>
            </a:r>
            <a:r>
              <a:rPr lang="pt-BR" i="1" dirty="0"/>
              <a:t> de emancipação, são essas mesmas forças que recorrem hoje aos direitos humanos para reinventar a linguagem da emancipação. É como se os direitos humanos fossem invocados para preencher o vazio deixado pelo socialismo ou, mais em geral, pelos projetos emancipatórios. (DE SOUZA SANTOS, 2010, p.433)</a:t>
            </a:r>
            <a:endParaRPr lang="pt-BR" dirty="0"/>
          </a:p>
          <a:p>
            <a:endParaRPr lang="en-US" dirty="0"/>
          </a:p>
        </p:txBody>
      </p:sp>
    </p:spTree>
    <p:extLst>
      <p:ext uri="{BB962C8B-B14F-4D97-AF65-F5344CB8AC3E}">
        <p14:creationId xmlns:p14="http://schemas.microsoft.com/office/powerpoint/2010/main" val="12624152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a:bodyPr>
          <a:lstStyle/>
          <a:p>
            <a:endParaRPr lang="pt-BR" dirty="0" smtClean="0"/>
          </a:p>
          <a:p>
            <a:r>
              <a:rPr lang="pt-BR" dirty="0" smtClean="0"/>
              <a:t>Situaç</a:t>
            </a:r>
            <a:r>
              <a:rPr lang="pt-BR" dirty="0" smtClean="0"/>
              <a:t>ão paradoxal: </a:t>
            </a:r>
            <a:r>
              <a:rPr lang="pt-BR" dirty="0" smtClean="0"/>
              <a:t>um </a:t>
            </a:r>
            <a:r>
              <a:rPr lang="pt-BR" dirty="0"/>
              <a:t>grupo interseccional que, a princípio, deveria ter a sua experiência e as suas necessidades abrangidas e tematizadas por mais de um movimento político voltado ao combate de determinada forma de subordinação estrutural</a:t>
            </a:r>
            <a:r>
              <a:rPr lang="pt-BR" dirty="0" smtClean="0"/>
              <a:t>,, contraditoriamente </a:t>
            </a:r>
            <a:r>
              <a:rPr lang="pt-BR" dirty="0"/>
              <a:t>é tratado como um outsider</a:t>
            </a:r>
            <a:r>
              <a:rPr lang="pt-BR" dirty="0" smtClean="0"/>
              <a:t>.</a:t>
            </a:r>
          </a:p>
          <a:p>
            <a:r>
              <a:rPr lang="pt-BR" dirty="0" smtClean="0"/>
              <a:t>Caixas fechadas</a:t>
            </a:r>
            <a:endParaRPr lang="pt-BR" dirty="0"/>
          </a:p>
          <a:p>
            <a:pPr marL="0" indent="0">
              <a:buNone/>
            </a:pPr>
            <a:r>
              <a:rPr lang="pt-BR" dirty="0"/>
              <a:t> </a:t>
            </a:r>
          </a:p>
          <a:p>
            <a:endParaRPr lang="en-US" dirty="0"/>
          </a:p>
        </p:txBody>
      </p:sp>
    </p:spTree>
    <p:extLst>
      <p:ext uri="{BB962C8B-B14F-4D97-AF65-F5344CB8AC3E}">
        <p14:creationId xmlns:p14="http://schemas.microsoft.com/office/powerpoint/2010/main" val="7163324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lstStyle/>
          <a:p>
            <a:r>
              <a:rPr lang="pt-BR" dirty="0"/>
              <a:t>N</a:t>
            </a:r>
            <a:r>
              <a:rPr lang="pt-BR" dirty="0" smtClean="0"/>
              <a:t>ão </a:t>
            </a:r>
            <a:r>
              <a:rPr lang="pt-BR" dirty="0"/>
              <a:t>é suficiente apenas afirmar as diferentes situações geradas pelo entrecruzamento de diversos eixos de subordinação, </a:t>
            </a:r>
            <a:r>
              <a:rPr lang="pt-BR" b="1" i="1" u="sng" dirty="0"/>
              <a:t>é preciso identificar que diferenças tais diferenças fazem sob variadas perspectivas</a:t>
            </a:r>
            <a:r>
              <a:rPr lang="pt-BR" dirty="0"/>
              <a:t>, como no acesso ao judiciário e na fruição de determinadas políticas públicas. </a:t>
            </a:r>
            <a:endParaRPr lang="en-US" dirty="0"/>
          </a:p>
        </p:txBody>
      </p:sp>
    </p:spTree>
    <p:extLst>
      <p:ext uri="{BB962C8B-B14F-4D97-AF65-F5344CB8AC3E}">
        <p14:creationId xmlns:p14="http://schemas.microsoft.com/office/powerpoint/2010/main" val="4830534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a:bodyPr>
          <a:lstStyle/>
          <a:p>
            <a:r>
              <a:rPr lang="pt-BR" i="1" dirty="0"/>
              <a:t>[...] um dos mais interessantes pontos de inversão nos discursos constitucionais a respeito da igualdade nos Estados Unidos reside na tentativa de estabelecer que a discriminação começa já no momento em que a discriminação racial é tratada em oposição à discriminação de gênero. (CRENSHAW, 2008, p. 90 – tradução nossa)</a:t>
            </a:r>
            <a:endParaRPr lang="pt-BR" dirty="0"/>
          </a:p>
          <a:p>
            <a:endParaRPr lang="pt-BR" dirty="0"/>
          </a:p>
          <a:p>
            <a:pPr marL="0" indent="0">
              <a:buNone/>
            </a:pPr>
            <a:endParaRPr lang="pt-BR" dirty="0"/>
          </a:p>
          <a:p>
            <a:pPr marL="0" indent="0">
              <a:buNone/>
            </a:pPr>
            <a:endParaRPr lang="pt-BR" dirty="0"/>
          </a:p>
          <a:p>
            <a:endParaRPr lang="en-US" sz="2500" dirty="0"/>
          </a:p>
        </p:txBody>
      </p:sp>
    </p:spTree>
    <p:extLst>
      <p:ext uri="{BB962C8B-B14F-4D97-AF65-F5344CB8AC3E}">
        <p14:creationId xmlns:p14="http://schemas.microsoft.com/office/powerpoint/2010/main" val="12133747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r>
              <a:rPr lang="en-US" dirty="0" smtClean="0"/>
              <a:t> e </a:t>
            </a:r>
            <a:r>
              <a:rPr lang="en-US" dirty="0" err="1" smtClean="0"/>
              <a:t>mulheres</a:t>
            </a:r>
            <a:r>
              <a:rPr lang="en-US" dirty="0" smtClean="0"/>
              <a:t> </a:t>
            </a:r>
            <a:r>
              <a:rPr lang="en-US" dirty="0" err="1" smtClean="0"/>
              <a:t>negras</a:t>
            </a:r>
            <a:endParaRPr lang="en-US" dirty="0"/>
          </a:p>
        </p:txBody>
      </p:sp>
      <p:sp>
        <p:nvSpPr>
          <p:cNvPr id="3" name="Content Placeholder 2"/>
          <p:cNvSpPr>
            <a:spLocks noGrp="1"/>
          </p:cNvSpPr>
          <p:nvPr>
            <p:ph idx="1"/>
          </p:nvPr>
        </p:nvSpPr>
        <p:spPr/>
        <p:txBody>
          <a:bodyPr>
            <a:normAutofit fontScale="92500" lnSpcReduction="20000"/>
          </a:bodyPr>
          <a:lstStyle/>
          <a:p>
            <a:r>
              <a:rPr lang="pt-BR" i="1" dirty="0"/>
              <a:t>O que eu ensino sobre </a:t>
            </a:r>
            <a:r>
              <a:rPr lang="pt-BR" i="1" dirty="0" err="1"/>
              <a:t>interseccionalidade</a:t>
            </a:r>
            <a:r>
              <a:rPr lang="pt-BR" i="1" dirty="0"/>
              <a:t> vem de um contexto em que eu procuro argumentar e demonstrar como alguns mitos sobre o Direito são, na verdade, práticas retóricas e ideológicas de longa data que permitem à lei operar como um árbitro imparcial. [...] Dessa forma, a teoria crítica racial, os estudos de direito crítico, a teoria feminista do direito, são projetos que, sob vários pontos de vista, têm tentado introduzir o Direito postulando a importância da análise estrutural e das categorias. Em certa dimensão, o projeto foi bem sucedido, pois ao lidar com a questão da discriminação o Direito é impulsionado a levar em conta questões que ele não queria. O próprio gesto de reconhecer certas categorias faz com que, ao mesmo tempo, seja praticamente impossível para o Direito pensar em múltiplas categorias. (CRENSHAW, 2008, p. 74 – tradução nossa)</a:t>
            </a:r>
            <a:endParaRPr lang="pt-BR" dirty="0"/>
          </a:p>
          <a:p>
            <a:endParaRPr lang="en-US" dirty="0"/>
          </a:p>
        </p:txBody>
      </p:sp>
    </p:spTree>
    <p:extLst>
      <p:ext uri="{BB962C8B-B14F-4D97-AF65-F5344CB8AC3E}">
        <p14:creationId xmlns:p14="http://schemas.microsoft.com/office/powerpoint/2010/main" val="9201375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Interseccionalidade</a:t>
            </a:r>
            <a:endParaRPr lang="en-US" dirty="0"/>
          </a:p>
        </p:txBody>
      </p:sp>
      <p:sp>
        <p:nvSpPr>
          <p:cNvPr id="3" name="Content Placeholder 2"/>
          <p:cNvSpPr>
            <a:spLocks noGrp="1"/>
          </p:cNvSpPr>
          <p:nvPr>
            <p:ph idx="1"/>
          </p:nvPr>
        </p:nvSpPr>
        <p:spPr>
          <a:xfrm>
            <a:off x="885887" y="1600201"/>
            <a:ext cx="8042276" cy="4343400"/>
          </a:xfrm>
        </p:spPr>
        <p:txBody>
          <a:bodyPr>
            <a:normAutofit fontScale="25000" lnSpcReduction="20000"/>
          </a:bodyPr>
          <a:lstStyle/>
          <a:p>
            <a:r>
              <a:rPr lang="en-US" sz="5600" dirty="0" smtClean="0"/>
              <a:t>QUEST</a:t>
            </a:r>
            <a:r>
              <a:rPr lang="en-US" sz="5600" dirty="0" smtClean="0"/>
              <a:t>ÃO 29 CONCURSO PGR - 2017</a:t>
            </a:r>
            <a:r>
              <a:rPr lang="en-US" sz="5600" dirty="0" smtClean="0"/>
              <a:t> </a:t>
            </a:r>
          </a:p>
          <a:p>
            <a:r>
              <a:rPr lang="en-US" sz="5600" dirty="0" smtClean="0"/>
              <a:t>14. DENTRE OS ENUNCIADOS ABAIXO, SOMENTE ESTÃO CORRETOS:</a:t>
            </a:r>
            <a:endParaRPr lang="pt-BR" sz="5600" dirty="0" smtClean="0"/>
          </a:p>
          <a:p>
            <a:r>
              <a:rPr lang="en-US" sz="5600" dirty="0" smtClean="0"/>
              <a:t>I - A </a:t>
            </a:r>
            <a:r>
              <a:rPr lang="en-US" sz="5600" dirty="0" err="1" smtClean="0"/>
              <a:t>teoria</a:t>
            </a:r>
            <a:r>
              <a:rPr lang="en-US" sz="5600" dirty="0" smtClean="0"/>
              <a:t> do </a:t>
            </a:r>
            <a:r>
              <a:rPr lang="en-US" sz="5600" dirty="0" err="1" smtClean="0"/>
              <a:t>duplo</a:t>
            </a:r>
            <a:r>
              <a:rPr lang="en-US" sz="5600" dirty="0" smtClean="0"/>
              <a:t> </a:t>
            </a:r>
            <a:r>
              <a:rPr lang="en-US" sz="5600" dirty="0" err="1" smtClean="0"/>
              <a:t>controle</a:t>
            </a:r>
            <a:r>
              <a:rPr lang="en-US" sz="5600" dirty="0" smtClean="0"/>
              <a:t> da </a:t>
            </a:r>
            <a:r>
              <a:rPr lang="en-US" sz="5600" dirty="0" err="1" smtClean="0"/>
              <a:t>proteção</a:t>
            </a:r>
            <a:r>
              <a:rPr lang="en-US" sz="5600" dirty="0" smtClean="0"/>
              <a:t> de </a:t>
            </a:r>
            <a:r>
              <a:rPr lang="en-US" sz="5600" dirty="0" err="1" smtClean="0"/>
              <a:t>direitos</a:t>
            </a:r>
            <a:r>
              <a:rPr lang="en-US" sz="5600" dirty="0" smtClean="0"/>
              <a:t> </a:t>
            </a:r>
            <a:r>
              <a:rPr lang="en-US" sz="5600" dirty="0" err="1" smtClean="0"/>
              <a:t>humanos</a:t>
            </a:r>
            <a:r>
              <a:rPr lang="en-US" sz="5600" dirty="0" smtClean="0"/>
              <a:t> no </a:t>
            </a:r>
            <a:r>
              <a:rPr lang="en-US" sz="5600" dirty="0" err="1" smtClean="0"/>
              <a:t>Brasil</a:t>
            </a:r>
            <a:r>
              <a:rPr lang="en-US" sz="5600" dirty="0" smtClean="0"/>
              <a:t> </a:t>
            </a:r>
            <a:r>
              <a:rPr lang="en-US" sz="5600" dirty="0" err="1" smtClean="0"/>
              <a:t>prega</a:t>
            </a:r>
            <a:r>
              <a:rPr lang="en-US" sz="5600" dirty="0" smtClean="0"/>
              <a:t> a </a:t>
            </a:r>
            <a:r>
              <a:rPr lang="en-US" sz="5600" dirty="0" err="1" smtClean="0"/>
              <a:t>possibilidade</a:t>
            </a:r>
            <a:r>
              <a:rPr lang="en-US" sz="5600" dirty="0" smtClean="0"/>
              <a:t> de </a:t>
            </a:r>
            <a:r>
              <a:rPr lang="en-US" sz="5600" dirty="0" err="1" smtClean="0"/>
              <a:t>conciliação</a:t>
            </a:r>
            <a:r>
              <a:rPr lang="en-US" sz="5600" dirty="0" smtClean="0"/>
              <a:t> entre as </a:t>
            </a:r>
            <a:r>
              <a:rPr lang="en-US" sz="5600" dirty="0" err="1" smtClean="0"/>
              <a:t>deliberações</a:t>
            </a:r>
            <a:r>
              <a:rPr lang="en-US" sz="5600" dirty="0" smtClean="0"/>
              <a:t> </a:t>
            </a:r>
            <a:r>
              <a:rPr lang="en-US" sz="5600" dirty="0" err="1" smtClean="0"/>
              <a:t>judiciais</a:t>
            </a:r>
            <a:r>
              <a:rPr lang="en-US" sz="5600" dirty="0" smtClean="0"/>
              <a:t> </a:t>
            </a:r>
            <a:r>
              <a:rPr lang="en-US" sz="5600" dirty="0" err="1" smtClean="0"/>
              <a:t>nacionais</a:t>
            </a:r>
            <a:r>
              <a:rPr lang="en-US" sz="5600" dirty="0" smtClean="0"/>
              <a:t> e </a:t>
            </a:r>
            <a:r>
              <a:rPr lang="en-US" sz="5600" dirty="0" err="1" smtClean="0"/>
              <a:t>internacionais</a:t>
            </a:r>
            <a:r>
              <a:rPr lang="en-US" sz="5600" dirty="0" smtClean="0"/>
              <a:t> </a:t>
            </a:r>
            <a:r>
              <a:rPr lang="en-US" sz="5600" dirty="0" err="1" smtClean="0"/>
              <a:t>referentes</a:t>
            </a:r>
            <a:r>
              <a:rPr lang="en-US" sz="5600" dirty="0" smtClean="0"/>
              <a:t> a </a:t>
            </a:r>
            <a:r>
              <a:rPr lang="en-US" sz="5600" dirty="0" err="1" smtClean="0"/>
              <a:t>direitos</a:t>
            </a:r>
            <a:r>
              <a:rPr lang="en-US" sz="5600" dirty="0" smtClean="0"/>
              <a:t> </a:t>
            </a:r>
            <a:r>
              <a:rPr lang="en-US" sz="5600" dirty="0" err="1" smtClean="0"/>
              <a:t>humanos</a:t>
            </a:r>
            <a:r>
              <a:rPr lang="en-US" sz="5600" dirty="0" smtClean="0"/>
              <a:t>.</a:t>
            </a:r>
            <a:endParaRPr lang="pt-BR" sz="5600" dirty="0" smtClean="0"/>
          </a:p>
          <a:p>
            <a:r>
              <a:rPr lang="en-US" sz="5600" dirty="0" smtClean="0"/>
              <a:t>II - O </a:t>
            </a:r>
            <a:r>
              <a:rPr lang="en-US" sz="5600" dirty="0" err="1" smtClean="0"/>
              <a:t>abuso</a:t>
            </a:r>
            <a:r>
              <a:rPr lang="en-US" sz="5600" dirty="0" smtClean="0"/>
              <a:t> de </a:t>
            </a:r>
            <a:r>
              <a:rPr lang="en-US" sz="5600" dirty="0" err="1" smtClean="0"/>
              <a:t>direito</a:t>
            </a:r>
            <a:r>
              <a:rPr lang="en-US" sz="5600" dirty="0" smtClean="0"/>
              <a:t> </a:t>
            </a:r>
            <a:r>
              <a:rPr lang="en-US" sz="5600" dirty="0" err="1" smtClean="0"/>
              <a:t>na</a:t>
            </a:r>
            <a:r>
              <a:rPr lang="en-US" sz="5600" dirty="0" smtClean="0"/>
              <a:t> </a:t>
            </a:r>
            <a:r>
              <a:rPr lang="en-US" sz="5600" dirty="0" err="1" smtClean="0"/>
              <a:t>temática</a:t>
            </a:r>
            <a:r>
              <a:rPr lang="en-US" sz="5600" dirty="0" smtClean="0"/>
              <a:t> dos </a:t>
            </a:r>
            <a:r>
              <a:rPr lang="en-US" sz="5600" dirty="0" err="1" smtClean="0"/>
              <a:t>direitos</a:t>
            </a:r>
            <a:r>
              <a:rPr lang="en-US" sz="5600" dirty="0" smtClean="0"/>
              <a:t> </a:t>
            </a:r>
            <a:r>
              <a:rPr lang="en-US" sz="5600" dirty="0" err="1" smtClean="0"/>
              <a:t>humanos</a:t>
            </a:r>
            <a:r>
              <a:rPr lang="en-US" sz="5600" dirty="0" smtClean="0"/>
              <a:t> </a:t>
            </a:r>
            <a:r>
              <a:rPr lang="en-US" sz="5600" dirty="0" err="1" smtClean="0"/>
              <a:t>pode</a:t>
            </a:r>
            <a:r>
              <a:rPr lang="en-US" sz="5600" dirty="0" smtClean="0"/>
              <a:t> </a:t>
            </a:r>
            <a:r>
              <a:rPr lang="en-US" sz="5600" dirty="0" err="1" smtClean="0"/>
              <a:t>ser</a:t>
            </a:r>
            <a:r>
              <a:rPr lang="en-US" sz="5600" dirty="0" smtClean="0"/>
              <a:t> </a:t>
            </a:r>
            <a:r>
              <a:rPr lang="en-US" sz="5600" dirty="0" err="1" smtClean="0"/>
              <a:t>entendido</a:t>
            </a:r>
            <a:r>
              <a:rPr lang="en-US" sz="5600" dirty="0" smtClean="0"/>
              <a:t> </a:t>
            </a:r>
            <a:r>
              <a:rPr lang="en-US" sz="5600" dirty="0" err="1" smtClean="0"/>
              <a:t>como</a:t>
            </a:r>
            <a:r>
              <a:rPr lang="en-US" sz="5600" dirty="0" smtClean="0"/>
              <a:t> </a:t>
            </a:r>
            <a:r>
              <a:rPr lang="en-US" sz="5600" dirty="0" err="1" smtClean="0"/>
              <a:t>uma</a:t>
            </a:r>
            <a:r>
              <a:rPr lang="en-US" sz="5600" dirty="0" smtClean="0"/>
              <a:t> </a:t>
            </a:r>
            <a:r>
              <a:rPr lang="en-US" sz="5600" dirty="0" err="1" smtClean="0"/>
              <a:t>técnica</a:t>
            </a:r>
            <a:r>
              <a:rPr lang="en-US" sz="5600" dirty="0" smtClean="0"/>
              <a:t> de</a:t>
            </a:r>
            <a:endParaRPr lang="pt-BR" sz="5600" dirty="0" smtClean="0"/>
          </a:p>
          <a:p>
            <a:r>
              <a:rPr lang="en-US" sz="5600" dirty="0" err="1" smtClean="0"/>
              <a:t>limitação</a:t>
            </a:r>
            <a:r>
              <a:rPr lang="en-US" sz="5600" dirty="0" smtClean="0"/>
              <a:t> de </a:t>
            </a:r>
            <a:r>
              <a:rPr lang="en-US" sz="5600" dirty="0" err="1" smtClean="0"/>
              <a:t>direitos</a:t>
            </a:r>
            <a:r>
              <a:rPr lang="en-US" sz="5600" dirty="0" smtClean="0"/>
              <a:t>, </a:t>
            </a:r>
            <a:r>
              <a:rPr lang="en-US" sz="5600" dirty="0" err="1" smtClean="0"/>
              <a:t>que</a:t>
            </a:r>
            <a:r>
              <a:rPr lang="en-US" sz="5600" dirty="0" smtClean="0"/>
              <a:t> </a:t>
            </a:r>
            <a:r>
              <a:rPr lang="en-US" sz="5600" dirty="0" err="1" smtClean="0"/>
              <a:t>exige</a:t>
            </a:r>
            <a:r>
              <a:rPr lang="en-US" sz="5600" dirty="0" smtClean="0"/>
              <a:t> a </a:t>
            </a:r>
            <a:r>
              <a:rPr lang="en-US" sz="5600" dirty="0" err="1" smtClean="0"/>
              <a:t>ponderação</a:t>
            </a:r>
            <a:r>
              <a:rPr lang="en-US" sz="5600" dirty="0" smtClean="0"/>
              <a:t> do </a:t>
            </a:r>
            <a:r>
              <a:rPr lang="en-US" sz="5600" dirty="0" err="1" smtClean="0"/>
              <a:t>exercício</a:t>
            </a:r>
            <a:r>
              <a:rPr lang="en-US" sz="5600" dirty="0" smtClean="0"/>
              <a:t> de um </a:t>
            </a:r>
            <a:r>
              <a:rPr lang="en-US" sz="5600" dirty="0" err="1" smtClean="0"/>
              <a:t>direito</a:t>
            </a:r>
            <a:r>
              <a:rPr lang="en-US" sz="5600" dirty="0" smtClean="0"/>
              <a:t> com as </a:t>
            </a:r>
            <a:r>
              <a:rPr lang="en-US" sz="5600" dirty="0" err="1" smtClean="0"/>
              <a:t>restrições</a:t>
            </a:r>
            <a:r>
              <a:rPr lang="en-US" sz="5600" dirty="0" smtClean="0"/>
              <a:t> </a:t>
            </a:r>
            <a:r>
              <a:rPr lang="en-US" sz="5600" dirty="0" err="1" smtClean="0"/>
              <a:t>necessárias</a:t>
            </a:r>
            <a:r>
              <a:rPr lang="en-US" sz="5600" dirty="0" smtClean="0"/>
              <a:t> </a:t>
            </a:r>
            <a:r>
              <a:rPr lang="en-US" sz="5600" dirty="0" err="1" smtClean="0"/>
              <a:t>em</a:t>
            </a:r>
            <a:r>
              <a:rPr lang="en-US" sz="5600" dirty="0" smtClean="0"/>
              <a:t> </a:t>
            </a:r>
            <a:r>
              <a:rPr lang="en-US" sz="5600" dirty="0" err="1" smtClean="0"/>
              <a:t>uma</a:t>
            </a:r>
            <a:r>
              <a:rPr lang="en-US" sz="5600" dirty="0" smtClean="0"/>
              <a:t> </a:t>
            </a:r>
            <a:r>
              <a:rPr lang="en-US" sz="5600" dirty="0" err="1" smtClean="0"/>
              <a:t>sociedade</a:t>
            </a:r>
            <a:r>
              <a:rPr lang="en-US" sz="5600" dirty="0" smtClean="0"/>
              <a:t> </a:t>
            </a:r>
            <a:r>
              <a:rPr lang="en-US" sz="5600" dirty="0" err="1" smtClean="0"/>
              <a:t>democrática</a:t>
            </a:r>
            <a:r>
              <a:rPr lang="en-US" sz="5600" dirty="0" smtClean="0"/>
              <a:t>.</a:t>
            </a:r>
            <a:endParaRPr lang="pt-BR" sz="5600" dirty="0" smtClean="0"/>
          </a:p>
          <a:p>
            <a:r>
              <a:rPr lang="en-US" sz="5600" dirty="0" smtClean="0"/>
              <a:t>III - O </a:t>
            </a:r>
            <a:r>
              <a:rPr lang="en-US" sz="5600" dirty="0" err="1" smtClean="0"/>
              <a:t>princípio</a:t>
            </a:r>
            <a:r>
              <a:rPr lang="en-US" sz="5600" dirty="0" smtClean="0"/>
              <a:t> da </a:t>
            </a:r>
            <a:r>
              <a:rPr lang="en-US" sz="5600" dirty="0" err="1" smtClean="0"/>
              <a:t>não</a:t>
            </a:r>
            <a:r>
              <a:rPr lang="en-US" sz="5600" dirty="0" smtClean="0"/>
              <a:t> </a:t>
            </a:r>
            <a:r>
              <a:rPr lang="en-US" sz="5600" dirty="0" err="1" smtClean="0"/>
              <a:t>tipicidade</a:t>
            </a:r>
            <a:r>
              <a:rPr lang="en-US" sz="5600" dirty="0" smtClean="0"/>
              <a:t> dos </a:t>
            </a:r>
            <a:r>
              <a:rPr lang="en-US" sz="5600" dirty="0" err="1" smtClean="0"/>
              <a:t>direitos</a:t>
            </a:r>
            <a:r>
              <a:rPr lang="en-US" sz="5600" dirty="0" smtClean="0"/>
              <a:t> </a:t>
            </a:r>
            <a:r>
              <a:rPr lang="en-US" sz="5600" dirty="0" err="1" smtClean="0"/>
              <a:t>humanos</a:t>
            </a:r>
            <a:r>
              <a:rPr lang="en-US" sz="5600" dirty="0" smtClean="0"/>
              <a:t> </a:t>
            </a:r>
            <a:r>
              <a:rPr lang="en-US" sz="5600" dirty="0" err="1" smtClean="0"/>
              <a:t>é</a:t>
            </a:r>
            <a:r>
              <a:rPr lang="en-US" sz="5600" dirty="0" smtClean="0"/>
              <a:t> </a:t>
            </a:r>
            <a:r>
              <a:rPr lang="en-US" sz="5600" dirty="0" err="1" smtClean="0"/>
              <a:t>incompatível</a:t>
            </a:r>
            <a:r>
              <a:rPr lang="en-US" sz="5600" dirty="0" smtClean="0"/>
              <a:t> com a </a:t>
            </a:r>
            <a:r>
              <a:rPr lang="en-US" sz="5600" dirty="0" err="1" smtClean="0"/>
              <a:t>interpretação</a:t>
            </a:r>
            <a:r>
              <a:rPr lang="en-US" sz="5600" dirty="0" smtClean="0"/>
              <a:t> </a:t>
            </a:r>
            <a:r>
              <a:rPr lang="en-US" sz="5600" dirty="0" err="1" smtClean="0"/>
              <a:t>evolutiva</a:t>
            </a:r>
            <a:r>
              <a:rPr lang="en-US" sz="5600" dirty="0" smtClean="0"/>
              <a:t> dos </a:t>
            </a:r>
            <a:r>
              <a:rPr lang="en-US" sz="5600" dirty="0" err="1" smtClean="0"/>
              <a:t>direitos</a:t>
            </a:r>
            <a:r>
              <a:rPr lang="en-US" sz="5600" dirty="0" smtClean="0"/>
              <a:t> </a:t>
            </a:r>
            <a:r>
              <a:rPr lang="en-US" sz="5600" dirty="0" err="1" smtClean="0"/>
              <a:t>em</a:t>
            </a:r>
            <a:r>
              <a:rPr lang="en-US" sz="5600" dirty="0" smtClean="0"/>
              <a:t> </a:t>
            </a:r>
            <a:r>
              <a:rPr lang="en-US" sz="5600" dirty="0" err="1" smtClean="0"/>
              <a:t>tratados</a:t>
            </a:r>
            <a:r>
              <a:rPr lang="en-US" sz="5600" dirty="0" smtClean="0"/>
              <a:t> de </a:t>
            </a:r>
            <a:r>
              <a:rPr lang="en-US" sz="5600" dirty="0" err="1" smtClean="0"/>
              <a:t>direitos</a:t>
            </a:r>
            <a:r>
              <a:rPr lang="en-US" sz="5600" dirty="0" smtClean="0"/>
              <a:t> </a:t>
            </a:r>
            <a:r>
              <a:rPr lang="en-US" sz="5600" dirty="0" err="1" smtClean="0"/>
              <a:t>humanos</a:t>
            </a:r>
            <a:r>
              <a:rPr lang="en-US" sz="5600" dirty="0" smtClean="0"/>
              <a:t> .</a:t>
            </a:r>
            <a:endParaRPr lang="pt-BR" sz="5600" dirty="0" smtClean="0"/>
          </a:p>
          <a:p>
            <a:r>
              <a:rPr lang="en-US" sz="5600" dirty="0" smtClean="0"/>
              <a:t>IV - A </a:t>
            </a:r>
            <a:r>
              <a:rPr lang="en-US" sz="5600" dirty="0" err="1" smtClean="0"/>
              <a:t>interseccionalidade</a:t>
            </a:r>
            <a:r>
              <a:rPr lang="en-US" sz="5600" dirty="0" smtClean="0"/>
              <a:t> dos </a:t>
            </a:r>
            <a:r>
              <a:rPr lang="en-US" sz="5600" dirty="0" err="1" smtClean="0"/>
              <a:t>direitos</a:t>
            </a:r>
            <a:r>
              <a:rPr lang="en-US" sz="5600" dirty="0" smtClean="0"/>
              <a:t> </a:t>
            </a:r>
            <a:r>
              <a:rPr lang="en-US" sz="5600" dirty="0" err="1" smtClean="0"/>
              <a:t>humanos</a:t>
            </a:r>
            <a:r>
              <a:rPr lang="en-US" sz="5600" dirty="0" smtClean="0"/>
              <a:t>, </a:t>
            </a:r>
            <a:r>
              <a:rPr lang="en-US" sz="5600" dirty="0" err="1" smtClean="0"/>
              <a:t>por</a:t>
            </a:r>
            <a:r>
              <a:rPr lang="en-US" sz="5600" dirty="0" smtClean="0"/>
              <a:t> </a:t>
            </a:r>
            <a:r>
              <a:rPr lang="en-US" sz="5600" dirty="0" err="1" smtClean="0"/>
              <a:t>detectar</a:t>
            </a:r>
            <a:r>
              <a:rPr lang="en-US" sz="5600" dirty="0" smtClean="0"/>
              <a:t> </a:t>
            </a:r>
            <a:r>
              <a:rPr lang="en-US" sz="5600" dirty="0" err="1" smtClean="0"/>
              <a:t>diferentes</a:t>
            </a:r>
            <a:r>
              <a:rPr lang="en-US" sz="5600" dirty="0" smtClean="0"/>
              <a:t> </a:t>
            </a:r>
            <a:r>
              <a:rPr lang="en-US" sz="5600" dirty="0" err="1" smtClean="0"/>
              <a:t>formas</a:t>
            </a:r>
            <a:r>
              <a:rPr lang="en-US" sz="5600" dirty="0" smtClean="0"/>
              <a:t> de </a:t>
            </a:r>
            <a:r>
              <a:rPr lang="en-US" sz="5600" dirty="0" err="1" smtClean="0"/>
              <a:t>opressão</a:t>
            </a:r>
            <a:r>
              <a:rPr lang="en-US" sz="5600" dirty="0" smtClean="0"/>
              <a:t> e </a:t>
            </a:r>
            <a:r>
              <a:rPr lang="en-US" sz="5600" dirty="0" err="1" smtClean="0"/>
              <a:t>tratamento</a:t>
            </a:r>
            <a:r>
              <a:rPr lang="en-US" sz="5600" dirty="0" smtClean="0"/>
              <a:t> </a:t>
            </a:r>
            <a:r>
              <a:rPr lang="en-US" sz="5600" dirty="0" err="1" smtClean="0"/>
              <a:t>discriminatório</a:t>
            </a:r>
            <a:r>
              <a:rPr lang="en-US" sz="5600" dirty="0" smtClean="0"/>
              <a:t> </a:t>
            </a:r>
            <a:r>
              <a:rPr lang="en-US" sz="5600" dirty="0" err="1" smtClean="0"/>
              <a:t>baseadas</a:t>
            </a:r>
            <a:r>
              <a:rPr lang="en-US" sz="5600" dirty="0" smtClean="0"/>
              <a:t> </a:t>
            </a:r>
            <a:r>
              <a:rPr lang="en-US" sz="5600" dirty="0" err="1" smtClean="0"/>
              <a:t>em</a:t>
            </a:r>
            <a:r>
              <a:rPr lang="en-US" sz="5600" dirty="0" smtClean="0"/>
              <a:t> </a:t>
            </a:r>
            <a:r>
              <a:rPr lang="en-US" sz="5600" dirty="0" err="1" smtClean="0"/>
              <a:t>raça</a:t>
            </a:r>
            <a:r>
              <a:rPr lang="en-US" sz="5600" dirty="0" smtClean="0"/>
              <a:t>, </a:t>
            </a:r>
            <a:r>
              <a:rPr lang="en-US" sz="5600" dirty="0" err="1" smtClean="0"/>
              <a:t>gênero</a:t>
            </a:r>
            <a:r>
              <a:rPr lang="en-US" sz="5600" dirty="0" smtClean="0"/>
              <a:t>, </a:t>
            </a:r>
            <a:r>
              <a:rPr lang="en-US" sz="5600" dirty="0" err="1" smtClean="0"/>
              <a:t>condição</a:t>
            </a:r>
            <a:r>
              <a:rPr lang="en-US" sz="5600" dirty="0" smtClean="0"/>
              <a:t> social, </a:t>
            </a:r>
            <a:r>
              <a:rPr lang="en-US" sz="5600" dirty="0" err="1" smtClean="0"/>
              <a:t>idade</a:t>
            </a:r>
            <a:r>
              <a:rPr lang="en-US" sz="5600" dirty="0" smtClean="0"/>
              <a:t>, </a:t>
            </a:r>
            <a:r>
              <a:rPr lang="en-US" sz="5600" dirty="0" err="1" smtClean="0"/>
              <a:t>orientação</a:t>
            </a:r>
            <a:r>
              <a:rPr lang="en-US" sz="5600" dirty="0" smtClean="0"/>
              <a:t> sexual, entre </a:t>
            </a:r>
            <a:r>
              <a:rPr lang="en-US" sz="5600" dirty="0" err="1" smtClean="0"/>
              <a:t>outras</a:t>
            </a:r>
            <a:r>
              <a:rPr lang="en-US" sz="5600" dirty="0" smtClean="0"/>
              <a:t> </a:t>
            </a:r>
            <a:r>
              <a:rPr lang="en-US" sz="5600" dirty="0" err="1" smtClean="0"/>
              <a:t>formas</a:t>
            </a:r>
            <a:r>
              <a:rPr lang="en-US" sz="5600" dirty="0" smtClean="0"/>
              <a:t> de </a:t>
            </a:r>
            <a:r>
              <a:rPr lang="en-US" sz="5600" dirty="0" err="1" smtClean="0"/>
              <a:t>identidade</a:t>
            </a:r>
            <a:r>
              <a:rPr lang="en-US" sz="5600" dirty="0" smtClean="0"/>
              <a:t> social </a:t>
            </a:r>
            <a:r>
              <a:rPr lang="en-US" sz="5600" dirty="0" err="1" smtClean="0"/>
              <a:t>que</a:t>
            </a:r>
            <a:r>
              <a:rPr lang="en-US" sz="5600" dirty="0" smtClean="0"/>
              <a:t> se inter-</a:t>
            </a:r>
            <a:r>
              <a:rPr lang="en-US" sz="5600" dirty="0" err="1" smtClean="0"/>
              <a:t>relacionam</a:t>
            </a:r>
            <a:r>
              <a:rPr lang="en-US" sz="5600" dirty="0" smtClean="0"/>
              <a:t>, </a:t>
            </a:r>
            <a:r>
              <a:rPr lang="en-US" sz="5600" dirty="0" err="1" smtClean="0"/>
              <a:t>exige</a:t>
            </a:r>
            <a:r>
              <a:rPr lang="en-US" sz="5600" dirty="0" smtClean="0"/>
              <a:t> </a:t>
            </a:r>
            <a:r>
              <a:rPr lang="en-US" sz="5600" dirty="0" err="1" smtClean="0"/>
              <a:t>reparações</a:t>
            </a:r>
            <a:r>
              <a:rPr lang="en-US" sz="5600" dirty="0" smtClean="0"/>
              <a:t> </a:t>
            </a:r>
            <a:r>
              <a:rPr lang="en-US" sz="5600" dirty="0" err="1" smtClean="0"/>
              <a:t>às</a:t>
            </a:r>
            <a:r>
              <a:rPr lang="en-US" sz="5600" dirty="0" smtClean="0"/>
              <a:t> </a:t>
            </a:r>
            <a:r>
              <a:rPr lang="en-US" sz="5600" dirty="0" err="1" smtClean="0"/>
              <a:t>vítimas</a:t>
            </a:r>
            <a:r>
              <a:rPr lang="en-US" sz="5600" dirty="0" smtClean="0"/>
              <a:t> </a:t>
            </a:r>
            <a:r>
              <a:rPr lang="en-US" sz="5600" dirty="0" err="1" smtClean="0"/>
              <a:t>que</a:t>
            </a:r>
            <a:r>
              <a:rPr lang="en-US" sz="5600" dirty="0" smtClean="0"/>
              <a:t> </a:t>
            </a:r>
            <a:r>
              <a:rPr lang="en-US" sz="5600" dirty="0" err="1" smtClean="0"/>
              <a:t>levem</a:t>
            </a:r>
            <a:r>
              <a:rPr lang="en-US" sz="5600" dirty="0" smtClean="0"/>
              <a:t> </a:t>
            </a:r>
            <a:r>
              <a:rPr lang="en-US" sz="5600" dirty="0" err="1" smtClean="0"/>
              <a:t>em</a:t>
            </a:r>
            <a:r>
              <a:rPr lang="en-US" sz="5600" dirty="0" smtClean="0"/>
              <a:t> </a:t>
            </a:r>
            <a:r>
              <a:rPr lang="en-US" sz="5600" dirty="0" err="1" smtClean="0"/>
              <a:t>conta</a:t>
            </a:r>
            <a:r>
              <a:rPr lang="en-US" sz="5600" dirty="0" smtClean="0"/>
              <a:t> </a:t>
            </a:r>
            <a:r>
              <a:rPr lang="en-US" sz="5600" dirty="0" err="1" smtClean="0"/>
              <a:t>essas</a:t>
            </a:r>
            <a:r>
              <a:rPr lang="en-US" sz="5600" dirty="0" smtClean="0"/>
              <a:t> </a:t>
            </a:r>
            <a:r>
              <a:rPr lang="en-US" sz="5600" dirty="0" err="1" smtClean="0"/>
              <a:t>especificidades</a:t>
            </a:r>
            <a:r>
              <a:rPr lang="en-US" sz="5600" dirty="0" smtClean="0"/>
              <a:t>.</a:t>
            </a:r>
            <a:endParaRPr lang="pt-BR" sz="5600" dirty="0" smtClean="0"/>
          </a:p>
          <a:p>
            <a:endParaRPr lang="en-US" dirty="0"/>
          </a:p>
        </p:txBody>
      </p:sp>
    </p:spTree>
    <p:extLst>
      <p:ext uri="{BB962C8B-B14F-4D97-AF65-F5344CB8AC3E}">
        <p14:creationId xmlns:p14="http://schemas.microsoft.com/office/powerpoint/2010/main" val="758286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Direito</a:t>
            </a:r>
            <a:r>
              <a:rPr lang="en-US" dirty="0" smtClean="0"/>
              <a:t>, </a:t>
            </a:r>
            <a:r>
              <a:rPr lang="en-US" dirty="0" err="1" smtClean="0"/>
              <a:t>racismo</a:t>
            </a:r>
            <a:r>
              <a:rPr lang="en-US" dirty="0" smtClean="0"/>
              <a:t>, </a:t>
            </a:r>
            <a:r>
              <a:rPr lang="en-US" dirty="0" err="1" smtClean="0"/>
              <a:t>g</a:t>
            </a:r>
            <a:r>
              <a:rPr lang="en-US" dirty="0" err="1" smtClean="0"/>
              <a:t>ênero</a:t>
            </a:r>
            <a:r>
              <a:rPr lang="en-US" dirty="0" smtClean="0"/>
              <a:t>, </a:t>
            </a:r>
            <a:r>
              <a:rPr lang="en-US" dirty="0" err="1" smtClean="0"/>
              <a:t>teoria</a:t>
            </a:r>
            <a:r>
              <a:rPr lang="en-US" dirty="0" smtClean="0"/>
              <a:t> </a:t>
            </a:r>
            <a:r>
              <a:rPr lang="en-US" dirty="0" err="1" smtClean="0"/>
              <a:t>crítica</a:t>
            </a:r>
            <a:r>
              <a:rPr lang="en-US" dirty="0" smtClean="0"/>
              <a:t> racial</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Eunice </a:t>
            </a:r>
            <a:r>
              <a:rPr lang="en-US" dirty="0" err="1" smtClean="0"/>
              <a:t>Prudente</a:t>
            </a:r>
            <a:endParaRPr lang="en-US" dirty="0" smtClean="0"/>
          </a:p>
          <a:p>
            <a:r>
              <a:rPr lang="en-US" dirty="0" err="1" smtClean="0"/>
              <a:t>Gislene</a:t>
            </a:r>
            <a:r>
              <a:rPr lang="en-US" dirty="0" smtClean="0"/>
              <a:t> </a:t>
            </a:r>
            <a:r>
              <a:rPr lang="en-US" dirty="0" err="1" smtClean="0"/>
              <a:t>Aparecida</a:t>
            </a:r>
            <a:r>
              <a:rPr lang="en-US" dirty="0" smtClean="0"/>
              <a:t> dos Santos</a:t>
            </a:r>
          </a:p>
          <a:p>
            <a:r>
              <a:rPr lang="en-US" dirty="0" smtClean="0"/>
              <a:t>Ana </a:t>
            </a:r>
            <a:r>
              <a:rPr lang="en-US" dirty="0" err="1" smtClean="0"/>
              <a:t>Luiza</a:t>
            </a:r>
            <a:r>
              <a:rPr lang="en-US" dirty="0" smtClean="0"/>
              <a:t> </a:t>
            </a:r>
            <a:r>
              <a:rPr lang="en-US" dirty="0" err="1" smtClean="0"/>
              <a:t>Pinheiro</a:t>
            </a:r>
            <a:r>
              <a:rPr lang="en-US" dirty="0" smtClean="0"/>
              <a:t> </a:t>
            </a:r>
            <a:r>
              <a:rPr lang="en-US" dirty="0" err="1" smtClean="0"/>
              <a:t>Flauzina</a:t>
            </a:r>
            <a:endParaRPr lang="en-US" dirty="0" smtClean="0"/>
          </a:p>
          <a:p>
            <a:r>
              <a:rPr lang="en-US" dirty="0" err="1" smtClean="0"/>
              <a:t>Thula</a:t>
            </a:r>
            <a:r>
              <a:rPr lang="en-US" dirty="0" smtClean="0"/>
              <a:t> </a:t>
            </a:r>
            <a:r>
              <a:rPr lang="en-US" dirty="0" err="1" smtClean="0"/>
              <a:t>Pires</a:t>
            </a:r>
            <a:endParaRPr lang="en-US" dirty="0" smtClean="0"/>
          </a:p>
          <a:p>
            <a:r>
              <a:rPr lang="en-US" dirty="0" err="1" smtClean="0"/>
              <a:t>Ísis</a:t>
            </a:r>
            <a:r>
              <a:rPr lang="en-US" dirty="0" smtClean="0"/>
              <a:t> </a:t>
            </a:r>
            <a:r>
              <a:rPr lang="en-US" dirty="0" err="1" smtClean="0"/>
              <a:t>Aparecida</a:t>
            </a:r>
            <a:r>
              <a:rPr lang="en-US" dirty="0" smtClean="0"/>
              <a:t> </a:t>
            </a:r>
            <a:r>
              <a:rPr lang="en-US" dirty="0" err="1" smtClean="0"/>
              <a:t>Conceição</a:t>
            </a:r>
            <a:endParaRPr lang="en-US" dirty="0"/>
          </a:p>
        </p:txBody>
      </p:sp>
    </p:spTree>
    <p:extLst>
      <p:ext uri="{BB962C8B-B14F-4D97-AF65-F5344CB8AC3E}">
        <p14:creationId xmlns:p14="http://schemas.microsoft.com/office/powerpoint/2010/main" val="75828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Direitos</a:t>
            </a:r>
            <a:r>
              <a:rPr lang="en-US" dirty="0" smtClean="0"/>
              <a:t> </a:t>
            </a:r>
            <a:r>
              <a:rPr lang="en-US" dirty="0" err="1" smtClean="0"/>
              <a:t>humanos</a:t>
            </a:r>
            <a:endParaRPr lang="en-US" dirty="0"/>
          </a:p>
        </p:txBody>
      </p:sp>
      <p:sp>
        <p:nvSpPr>
          <p:cNvPr id="3" name="Content Placeholder 2"/>
          <p:cNvSpPr>
            <a:spLocks noGrp="1"/>
          </p:cNvSpPr>
          <p:nvPr>
            <p:ph idx="1"/>
          </p:nvPr>
        </p:nvSpPr>
        <p:spPr/>
        <p:txBody>
          <a:bodyPr>
            <a:normAutofit lnSpcReduction="10000"/>
          </a:bodyPr>
          <a:lstStyle/>
          <a:p>
            <a:r>
              <a:rPr lang="pt-BR" dirty="0"/>
              <a:t>Conforme adverte </a:t>
            </a:r>
            <a:r>
              <a:rPr lang="pt-BR" dirty="0" err="1"/>
              <a:t>Grosfoguel</a:t>
            </a:r>
            <a:r>
              <a:rPr lang="pt-BR" dirty="0" smtClean="0"/>
              <a:t>:</a:t>
            </a:r>
            <a:endParaRPr lang="pt-BR" dirty="0"/>
          </a:p>
          <a:p>
            <a:r>
              <a:rPr lang="pt-BR" i="1" dirty="0"/>
              <a:t>Passamos da caracterização de </a:t>
            </a:r>
            <a:r>
              <a:rPr lang="pt-BR" b="1" i="1" dirty="0"/>
              <a:t>“povos sem escrita”</a:t>
            </a:r>
            <a:r>
              <a:rPr lang="pt-BR" i="1" dirty="0"/>
              <a:t> do século XVI, para o dos </a:t>
            </a:r>
            <a:r>
              <a:rPr lang="pt-BR" b="1" i="1" dirty="0"/>
              <a:t>“povos sem história”</a:t>
            </a:r>
            <a:r>
              <a:rPr lang="pt-BR" i="1" dirty="0"/>
              <a:t> dos séculos XVIII e XIX, </a:t>
            </a:r>
            <a:r>
              <a:rPr lang="pt-BR" b="1" i="1" dirty="0"/>
              <a:t>“povos sem desenvolvimento”</a:t>
            </a:r>
            <a:r>
              <a:rPr lang="pt-BR" i="1" dirty="0"/>
              <a:t> do século XX e, mais recentemente</a:t>
            </a:r>
            <a:r>
              <a:rPr lang="pt-BR" b="1" i="1" dirty="0"/>
              <a:t>, “povos sem democracia” </a:t>
            </a:r>
            <a:r>
              <a:rPr lang="pt-BR" i="1" dirty="0"/>
              <a:t>do século XXI. Passamos dos “direitos dos povos” do século XVI (o debate Sepúlveda versus de </a:t>
            </a:r>
            <a:r>
              <a:rPr lang="pt-BR" i="1" dirty="0" err="1"/>
              <a:t>las</a:t>
            </a:r>
            <a:r>
              <a:rPr lang="pt-BR" i="1" dirty="0"/>
              <a:t> Casas na escola de Salamanca em meados do século XVI), para os </a:t>
            </a:r>
            <a:r>
              <a:rPr lang="pt-BR" b="1" i="1" dirty="0"/>
              <a:t>“direitos do homem”</a:t>
            </a:r>
            <a:r>
              <a:rPr lang="pt-BR" i="1" dirty="0"/>
              <a:t> do século XVIII (filósofos iluministas), para os recentes </a:t>
            </a:r>
            <a:r>
              <a:rPr lang="pt-BR" b="1" i="1" dirty="0"/>
              <a:t>direitos humanos”</a:t>
            </a:r>
            <a:r>
              <a:rPr lang="pt-BR" i="1" dirty="0"/>
              <a:t> do século XX. (GROSFOGUEL, 2008, p. 6)</a:t>
            </a:r>
            <a:endParaRPr lang="pt-BR" dirty="0"/>
          </a:p>
          <a:p>
            <a:endParaRPr lang="en-US" dirty="0"/>
          </a:p>
        </p:txBody>
      </p:sp>
    </p:spTree>
    <p:extLst>
      <p:ext uri="{BB962C8B-B14F-4D97-AF65-F5344CB8AC3E}">
        <p14:creationId xmlns:p14="http://schemas.microsoft.com/office/powerpoint/2010/main" val="3038377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
            </a:r>
            <a:br>
              <a:rPr lang="en-US" dirty="0" smtClean="0"/>
            </a:br>
            <a:r>
              <a:rPr lang="en-US" dirty="0"/>
              <a:t/>
            </a:r>
            <a:br>
              <a:rPr lang="en-US" dirty="0"/>
            </a:br>
            <a:r>
              <a:rPr lang="en-US" dirty="0" err="1" smtClean="0"/>
              <a:t>Colonialidade</a:t>
            </a:r>
            <a:r>
              <a:rPr lang="en-US" dirty="0" smtClean="0"/>
              <a:t> do </a:t>
            </a:r>
            <a:r>
              <a:rPr lang="en-US" dirty="0" err="1" smtClean="0"/>
              <a:t>poder</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pt-BR" dirty="0"/>
              <a:t>Historicamente, o homem ocidental representa o seu conhecimento como sendo o </a:t>
            </a:r>
            <a:r>
              <a:rPr lang="pt-BR" b="1" u="sng" dirty="0"/>
              <a:t>único </a:t>
            </a:r>
            <a:r>
              <a:rPr lang="pt-BR" dirty="0"/>
              <a:t>capaz de alcançar a </a:t>
            </a:r>
            <a:r>
              <a:rPr lang="pt-BR" b="1" u="sng" dirty="0"/>
              <a:t>verdade universal</a:t>
            </a:r>
            <a:r>
              <a:rPr lang="pt-BR" dirty="0"/>
              <a:t>. Isso se realiza a partir do momento em que o ponto de vista que produz esse conhecimento se representa como não sendo um ponto de vista, mas sim um </a:t>
            </a:r>
            <a:r>
              <a:rPr lang="pt-BR" b="1" u="sng" dirty="0"/>
              <a:t>“ponto zero”.</a:t>
            </a:r>
            <a:r>
              <a:rPr lang="pt-BR" dirty="0"/>
              <a:t> (GROSFOGUEL, 2008). </a:t>
            </a:r>
          </a:p>
          <a:p>
            <a:pPr marL="0" indent="0">
              <a:buNone/>
            </a:pPr>
            <a:endParaRPr lang="pt-BR" dirty="0"/>
          </a:p>
          <a:p>
            <a:r>
              <a:rPr lang="pt-BR" dirty="0"/>
              <a:t>Segundo Ramon </a:t>
            </a:r>
            <a:r>
              <a:rPr lang="pt-BR" dirty="0" err="1"/>
              <a:t>Grosfoguel</a:t>
            </a:r>
            <a:r>
              <a:rPr lang="pt-BR" dirty="0"/>
              <a:t>, a partir desse processo de ocultamento do sujeito da enunciação tem sido possível, para os povos europeus/euro-americanos, criar e reproduzir hierarquias de conhecimento e, no mesmo passo, estabelecer a </a:t>
            </a:r>
            <a:r>
              <a:rPr lang="pt-BR" b="1" u="sng" dirty="0"/>
              <a:t>inferioridade dos povos vitimados pelo colonialismo</a:t>
            </a:r>
            <a:r>
              <a:rPr lang="pt-BR" dirty="0"/>
              <a:t>. </a:t>
            </a:r>
          </a:p>
          <a:p>
            <a:endParaRPr lang="en-US" dirty="0"/>
          </a:p>
        </p:txBody>
      </p:sp>
    </p:spTree>
    <p:extLst>
      <p:ext uri="{BB962C8B-B14F-4D97-AF65-F5344CB8AC3E}">
        <p14:creationId xmlns:p14="http://schemas.microsoft.com/office/powerpoint/2010/main" val="1452192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err="1" smtClean="0"/>
              <a:t>Colonialidade</a:t>
            </a:r>
            <a:r>
              <a:rPr lang="en-US" dirty="0" smtClean="0"/>
              <a:t> do </a:t>
            </a:r>
            <a:r>
              <a:rPr lang="en-US" dirty="0" err="1" smtClean="0"/>
              <a:t>poder</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endParaRPr lang="pt-BR" dirty="0"/>
          </a:p>
          <a:p>
            <a:r>
              <a:rPr lang="pt-BR" dirty="0" smtClean="0"/>
              <a:t>A </a:t>
            </a:r>
            <a:r>
              <a:rPr lang="pt-BR" dirty="0"/>
              <a:t>perspectiva eurocêntrica </a:t>
            </a:r>
            <a:r>
              <a:rPr lang="pt-BR" b="1" u="sng" dirty="0" smtClean="0"/>
              <a:t>privilegia </a:t>
            </a:r>
            <a:r>
              <a:rPr lang="pt-BR" b="1" u="sng" dirty="0"/>
              <a:t>as relações econômicas em detrimento das relações sociais; </a:t>
            </a:r>
            <a:r>
              <a:rPr lang="pt-BR" dirty="0"/>
              <a:t>bem como as </a:t>
            </a:r>
            <a:r>
              <a:rPr lang="pt-BR" b="1" u="sng" dirty="0"/>
              <a:t>relações de classe com prejuízo de outras relações de </a:t>
            </a:r>
            <a:r>
              <a:rPr lang="pt-BR" b="1" u="sng" dirty="0" smtClean="0"/>
              <a:t>poder</a:t>
            </a:r>
            <a:r>
              <a:rPr lang="pt-BR" dirty="0" smtClean="0"/>
              <a:t>.</a:t>
            </a:r>
          </a:p>
          <a:p>
            <a:r>
              <a:rPr lang="en-US" dirty="0" err="1" smtClean="0"/>
              <a:t>Eurocentrismo</a:t>
            </a:r>
            <a:r>
              <a:rPr lang="en-US" dirty="0" smtClean="0"/>
              <a:t>: </a:t>
            </a:r>
            <a:r>
              <a:rPr lang="en-US" dirty="0" err="1"/>
              <a:t>C</a:t>
            </a:r>
            <a:r>
              <a:rPr lang="en-US" dirty="0" err="1" smtClean="0"/>
              <a:t>apitalismo</a:t>
            </a:r>
            <a:r>
              <a:rPr lang="en-US" dirty="0" smtClean="0"/>
              <a:t> </a:t>
            </a:r>
            <a:r>
              <a:rPr lang="en-US" dirty="0" err="1" smtClean="0"/>
              <a:t>é</a:t>
            </a:r>
            <a:r>
              <a:rPr lang="en-US" dirty="0" smtClean="0"/>
              <a:t> </a:t>
            </a:r>
            <a:r>
              <a:rPr lang="en-US" dirty="0" err="1" smtClean="0"/>
              <a:t>produto</a:t>
            </a:r>
            <a:r>
              <a:rPr lang="en-US" dirty="0" smtClean="0"/>
              <a:t> da </a:t>
            </a:r>
            <a:r>
              <a:rPr lang="en-US" dirty="0" err="1" smtClean="0"/>
              <a:t>concorrência</a:t>
            </a:r>
            <a:r>
              <a:rPr lang="en-US" dirty="0" smtClean="0"/>
              <a:t> </a:t>
            </a:r>
            <a:r>
              <a:rPr lang="en-US" dirty="0" err="1" smtClean="0"/>
              <a:t>capitalista</a:t>
            </a:r>
            <a:r>
              <a:rPr lang="en-US" dirty="0" smtClean="0"/>
              <a:t> entre </a:t>
            </a:r>
            <a:r>
              <a:rPr lang="en-US" dirty="0" err="1" smtClean="0"/>
              <a:t>os</a:t>
            </a:r>
            <a:r>
              <a:rPr lang="en-US" dirty="0" smtClean="0"/>
              <a:t> </a:t>
            </a:r>
            <a:r>
              <a:rPr lang="en-US" dirty="0" err="1" smtClean="0"/>
              <a:t>países</a:t>
            </a:r>
            <a:r>
              <a:rPr lang="en-US" dirty="0" smtClean="0"/>
              <a:t> </a:t>
            </a:r>
            <a:r>
              <a:rPr lang="en-US" dirty="0" err="1" smtClean="0"/>
              <a:t>europeus</a:t>
            </a:r>
            <a:endParaRPr lang="en-US" dirty="0"/>
          </a:p>
          <a:p>
            <a:r>
              <a:rPr lang="en-US" dirty="0" err="1" smtClean="0"/>
              <a:t>Colonizado</a:t>
            </a:r>
            <a:r>
              <a:rPr lang="en-US" dirty="0"/>
              <a:t> </a:t>
            </a:r>
            <a:r>
              <a:rPr lang="en-US" dirty="0" smtClean="0"/>
              <a:t>( </a:t>
            </a:r>
            <a:r>
              <a:rPr lang="en-US" dirty="0" err="1" smtClean="0"/>
              <a:t>descolonial</a:t>
            </a:r>
            <a:r>
              <a:rPr lang="en-US" dirty="0" smtClean="0"/>
              <a:t>): </a:t>
            </a:r>
            <a:r>
              <a:rPr lang="pt-BR" dirty="0"/>
              <a:t>o sistema-mundo forjado por meio da expansão colonial europeia é mais complexo do que o retratado pela economia </a:t>
            </a:r>
            <a:r>
              <a:rPr lang="pt-BR" dirty="0" smtClean="0"/>
              <a:t>política. Não </a:t>
            </a:r>
            <a:r>
              <a:rPr lang="pt-BR" dirty="0"/>
              <a:t>há como dissociar as relações econômicas das hierarquias de gênero, raciais, sexuais e de classe.</a:t>
            </a:r>
          </a:p>
          <a:p>
            <a:endParaRPr lang="en-US" dirty="0"/>
          </a:p>
        </p:txBody>
      </p:sp>
    </p:spTree>
    <p:extLst>
      <p:ext uri="{BB962C8B-B14F-4D97-AF65-F5344CB8AC3E}">
        <p14:creationId xmlns:p14="http://schemas.microsoft.com/office/powerpoint/2010/main" val="1516008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Colonialidade</a:t>
            </a:r>
            <a:r>
              <a:rPr lang="en-US" dirty="0" smtClean="0"/>
              <a:t> do </a:t>
            </a:r>
            <a:r>
              <a:rPr lang="en-US" dirty="0" err="1" smtClean="0"/>
              <a:t>poder</a:t>
            </a:r>
            <a:endParaRPr lang="en-US" dirty="0"/>
          </a:p>
        </p:txBody>
      </p:sp>
      <p:sp>
        <p:nvSpPr>
          <p:cNvPr id="3" name="Content Placeholder 2"/>
          <p:cNvSpPr>
            <a:spLocks noGrp="1"/>
          </p:cNvSpPr>
          <p:nvPr>
            <p:ph idx="1"/>
          </p:nvPr>
        </p:nvSpPr>
        <p:spPr/>
        <p:txBody>
          <a:bodyPr/>
          <a:lstStyle/>
          <a:p>
            <a:endParaRPr lang="pt-BR" dirty="0" smtClean="0"/>
          </a:p>
          <a:p>
            <a:endParaRPr lang="pt-BR" dirty="0"/>
          </a:p>
          <a:p>
            <a:r>
              <a:rPr lang="pt-BR" dirty="0" smtClean="0"/>
              <a:t>“</a:t>
            </a:r>
            <a:r>
              <a:rPr lang="pt-BR" dirty="0" err="1"/>
              <a:t>C</a:t>
            </a:r>
            <a:r>
              <a:rPr lang="pt-BR" dirty="0" err="1" smtClean="0"/>
              <a:t>olonialidade</a:t>
            </a:r>
            <a:r>
              <a:rPr lang="pt-BR" dirty="0" smtClean="0"/>
              <a:t> </a:t>
            </a:r>
            <a:r>
              <a:rPr lang="pt-BR" dirty="0"/>
              <a:t>do poder</a:t>
            </a:r>
            <a:r>
              <a:rPr lang="pt-BR" dirty="0" smtClean="0"/>
              <a:t>”: </a:t>
            </a:r>
            <a:r>
              <a:rPr lang="pt-BR" b="1" u="sng" dirty="0" smtClean="0"/>
              <a:t>estabelece </a:t>
            </a:r>
            <a:r>
              <a:rPr lang="pt-BR" b="1" u="sng" dirty="0"/>
              <a:t>a ideia de raça e de racismo enquanto “princípio organizador que estrutura todas as múltiplas hierarquias do sistema-mundo</a:t>
            </a:r>
            <a:r>
              <a:rPr lang="pt-BR" dirty="0" smtClean="0"/>
              <a:t>”. A raça </a:t>
            </a:r>
            <a:r>
              <a:rPr lang="pt-BR" dirty="0"/>
              <a:t>interage com essas outras hierarquias de forma transversal. </a:t>
            </a:r>
          </a:p>
          <a:p>
            <a:endParaRPr lang="en-US" dirty="0"/>
          </a:p>
        </p:txBody>
      </p:sp>
    </p:spTree>
    <p:extLst>
      <p:ext uri="{BB962C8B-B14F-4D97-AF65-F5344CB8AC3E}">
        <p14:creationId xmlns:p14="http://schemas.microsoft.com/office/powerpoint/2010/main" val="3405609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Direitos</a:t>
            </a:r>
            <a:r>
              <a:rPr lang="en-US" dirty="0" smtClean="0"/>
              <a:t> </a:t>
            </a:r>
            <a:r>
              <a:rPr lang="en-US" dirty="0" err="1" smtClean="0"/>
              <a:t>humanos</a:t>
            </a:r>
            <a:r>
              <a:rPr lang="en-US" dirty="0" smtClean="0"/>
              <a:t> </a:t>
            </a:r>
            <a:endParaRPr lang="en-US" dirty="0"/>
          </a:p>
        </p:txBody>
      </p:sp>
      <p:sp>
        <p:nvSpPr>
          <p:cNvPr id="3" name="Content Placeholder 2"/>
          <p:cNvSpPr>
            <a:spLocks noGrp="1"/>
          </p:cNvSpPr>
          <p:nvPr>
            <p:ph idx="1"/>
          </p:nvPr>
        </p:nvSpPr>
        <p:spPr/>
        <p:txBody>
          <a:bodyPr/>
          <a:lstStyle/>
          <a:p>
            <a:pPr algn="just"/>
            <a:r>
              <a:rPr lang="pt-BR" dirty="0"/>
              <a:t>O</a:t>
            </a:r>
            <a:r>
              <a:rPr lang="pt-BR" dirty="0" smtClean="0"/>
              <a:t>s </a:t>
            </a:r>
            <a:r>
              <a:rPr lang="pt-BR" dirty="0"/>
              <a:t>direitos humanos não são um atributo natural do Ocidente, um elemento imanente à cultura europeia, mas uma construção que resulta da própria relação entre Ocidente e não-Ocidente, como não poderia deixar de ser já que modernidade e </a:t>
            </a:r>
            <a:r>
              <a:rPr lang="pt-BR" dirty="0" err="1"/>
              <a:t>colonialidade</a:t>
            </a:r>
            <a:r>
              <a:rPr lang="pt-BR" dirty="0"/>
              <a:t> são facetas da mesma moeda. </a:t>
            </a:r>
            <a:endParaRPr lang="pt-BR" dirty="0" smtClean="0"/>
          </a:p>
          <a:p>
            <a:endParaRPr lang="en-US" dirty="0"/>
          </a:p>
        </p:txBody>
      </p:sp>
    </p:spTree>
    <p:extLst>
      <p:ext uri="{BB962C8B-B14F-4D97-AF65-F5344CB8AC3E}">
        <p14:creationId xmlns:p14="http://schemas.microsoft.com/office/powerpoint/2010/main" val="3447463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r>
            <a:br>
              <a:rPr lang="en-US" dirty="0"/>
            </a:br>
            <a:r>
              <a:rPr lang="en-US" dirty="0" smtClean="0"/>
              <a:t>2. </a:t>
            </a:r>
            <a:r>
              <a:rPr lang="en-US" dirty="0" err="1" smtClean="0"/>
              <a:t>Multiculturalismo</a:t>
            </a:r>
            <a:endParaRPr lang="en-US" dirty="0"/>
          </a:p>
        </p:txBody>
      </p:sp>
      <p:sp>
        <p:nvSpPr>
          <p:cNvPr id="3" name="Content Placeholder 2"/>
          <p:cNvSpPr>
            <a:spLocks noGrp="1"/>
          </p:cNvSpPr>
          <p:nvPr>
            <p:ph idx="1"/>
          </p:nvPr>
        </p:nvSpPr>
        <p:spPr/>
        <p:txBody>
          <a:bodyPr/>
          <a:lstStyle/>
          <a:p>
            <a:pPr algn="just"/>
            <a:r>
              <a:rPr lang="pt-BR" dirty="0"/>
              <a:t>A fim de evitar que os direitos humanos sirvam à </a:t>
            </a:r>
            <a:r>
              <a:rPr lang="pt-BR" dirty="0" err="1"/>
              <a:t>reatualização</a:t>
            </a:r>
            <a:r>
              <a:rPr lang="pt-BR" dirty="0"/>
              <a:t> das hierarquias culturais e raciais construídas pela modernidade/</a:t>
            </a:r>
            <a:r>
              <a:rPr lang="pt-BR" dirty="0" err="1"/>
              <a:t>colonialidade</a:t>
            </a:r>
            <a:r>
              <a:rPr lang="pt-BR" dirty="0"/>
              <a:t>, ao abafar as diferenças culturais, a peculiaridade histórica, a ética e o sistema axiológico próprio de cada povo, ou seja, para que a vigência universal dos direitos humanos não se constitua como “choque de civilizações”, Boaventura de Sousa Santos propõe tornar os direitos do homem </a:t>
            </a:r>
            <a:r>
              <a:rPr lang="pt-BR" dirty="0" smtClean="0"/>
              <a:t>multiculturais.</a:t>
            </a:r>
            <a:endParaRPr lang="en-US" dirty="0"/>
          </a:p>
        </p:txBody>
      </p:sp>
    </p:spTree>
    <p:extLst>
      <p:ext uri="{BB962C8B-B14F-4D97-AF65-F5344CB8AC3E}">
        <p14:creationId xmlns:p14="http://schemas.microsoft.com/office/powerpoint/2010/main" val="19536795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112</TotalTime>
  <Words>2871</Words>
  <Application>Microsoft Macintosh PowerPoint</Application>
  <PresentationFormat>On-screen Show (4:3)</PresentationFormat>
  <Paragraphs>124</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Breeze</vt:lpstr>
      <vt:lpstr>Direitos humanos: 1. Colonialidade  2. Multiculturalismo 3. Interseccionalidade</vt:lpstr>
      <vt:lpstr>Direitos humanos</vt:lpstr>
      <vt:lpstr>       Direitos humanos </vt:lpstr>
      <vt:lpstr>Direitos humanos</vt:lpstr>
      <vt:lpstr>   Colonialidade do poder </vt:lpstr>
      <vt:lpstr> Colonialidade do poder</vt:lpstr>
      <vt:lpstr>Colonialidade do poder</vt:lpstr>
      <vt:lpstr>Direitos humanos </vt:lpstr>
      <vt:lpstr> 2. Multiculturalismo</vt:lpstr>
      <vt:lpstr>2. Multiculturalismo</vt:lpstr>
      <vt:lpstr>Interseccionalidade e mulheres negras</vt:lpstr>
      <vt:lpstr>Interseccionalidade e mulheres negras</vt:lpstr>
      <vt:lpstr>Interseccionalidade e mulheres negras</vt:lpstr>
      <vt:lpstr>Interseccionalidade e mulheres negras</vt:lpstr>
      <vt:lpstr>Interseccionalidade e mulheres negras</vt:lpstr>
      <vt:lpstr>Interseccionalidade e mulheres negras</vt:lpstr>
      <vt:lpstr>Interseccionalidade e mulheres negras</vt:lpstr>
      <vt:lpstr>Interseccionalidade e mulheres negras</vt:lpstr>
      <vt:lpstr>Interseccionalidades e mulheres negras</vt:lpstr>
      <vt:lpstr>Interseccionalidade e mulheres negras</vt:lpstr>
      <vt:lpstr>Interseccionalidade e mulheres negras</vt:lpstr>
      <vt:lpstr>Interseccionalidade e mulheres negras</vt:lpstr>
      <vt:lpstr>Interseccionalidade e mulheres negras</vt:lpstr>
      <vt:lpstr>Interseccionalidade e mulheres negras</vt:lpstr>
      <vt:lpstr>Interseccionalidade e mulheres negras</vt:lpstr>
      <vt:lpstr>PowerPoint Presentation</vt:lpstr>
      <vt:lpstr>Interseccionalidade e mulheres negras</vt:lpstr>
      <vt:lpstr>Interseccionalidade e mulheres negras</vt:lpstr>
      <vt:lpstr>Interseccionalidade e mulheres negras</vt:lpstr>
      <vt:lpstr>Interseccionalidade e mulheres negras</vt:lpstr>
      <vt:lpstr>Interseccionalidade e mulheres negras</vt:lpstr>
      <vt:lpstr>Interseccionalidade e mulheres negras</vt:lpstr>
      <vt:lpstr>Interseccionalidade e mulheres negras</vt:lpstr>
      <vt:lpstr>Interseccionalidade</vt:lpstr>
      <vt:lpstr>Direito, racismo, gênero, teoria crítica racial</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Direitos humanos: 1. Colonialidade  2. Multiculturalismo 3. Interseccionalidade</dc:title>
  <dc:creator>Isadora Brandao</dc:creator>
  <cp:lastModifiedBy>Isadora Brandao</cp:lastModifiedBy>
  <cp:revision>11</cp:revision>
  <dcterms:created xsi:type="dcterms:W3CDTF">2017-06-08T18:48:57Z</dcterms:created>
  <dcterms:modified xsi:type="dcterms:W3CDTF">2017-06-08T20:41:15Z</dcterms:modified>
</cp:coreProperties>
</file>