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84" r:id="rId1"/>
  </p:sldMasterIdLst>
  <p:sldIdLst>
    <p:sldId id="256" r:id="rId2"/>
    <p:sldId id="426" r:id="rId3"/>
    <p:sldId id="516" r:id="rId4"/>
    <p:sldId id="555" r:id="rId5"/>
    <p:sldId id="514" r:id="rId6"/>
    <p:sldId id="513" r:id="rId7"/>
    <p:sldId id="512" r:id="rId8"/>
    <p:sldId id="557" r:id="rId9"/>
    <p:sldId id="558" r:id="rId10"/>
    <p:sldId id="559" r:id="rId11"/>
    <p:sldId id="488" r:id="rId12"/>
    <p:sldId id="517" r:id="rId13"/>
    <p:sldId id="518" r:id="rId14"/>
    <p:sldId id="519" r:id="rId15"/>
    <p:sldId id="551" r:id="rId16"/>
    <p:sldId id="552" r:id="rId17"/>
    <p:sldId id="553" r:id="rId18"/>
    <p:sldId id="520" r:id="rId19"/>
    <p:sldId id="441" r:id="rId20"/>
    <p:sldId id="521" r:id="rId21"/>
    <p:sldId id="522" r:id="rId22"/>
    <p:sldId id="523" r:id="rId23"/>
    <p:sldId id="532" r:id="rId24"/>
    <p:sldId id="533" r:id="rId25"/>
    <p:sldId id="524" r:id="rId26"/>
    <p:sldId id="535" r:id="rId27"/>
    <p:sldId id="536" r:id="rId28"/>
    <p:sldId id="526" r:id="rId29"/>
    <p:sldId id="537" r:id="rId30"/>
    <p:sldId id="538" r:id="rId31"/>
    <p:sldId id="539" r:id="rId32"/>
    <p:sldId id="540" r:id="rId33"/>
    <p:sldId id="528" r:id="rId34"/>
    <p:sldId id="541" r:id="rId35"/>
    <p:sldId id="542" r:id="rId36"/>
    <p:sldId id="543" r:id="rId37"/>
    <p:sldId id="529" r:id="rId38"/>
    <p:sldId id="544" r:id="rId39"/>
    <p:sldId id="530" r:id="rId40"/>
    <p:sldId id="527" r:id="rId41"/>
    <p:sldId id="491" r:id="rId42"/>
    <p:sldId id="547" r:id="rId43"/>
    <p:sldId id="492" r:id="rId44"/>
    <p:sldId id="494" r:id="rId45"/>
    <p:sldId id="495" r:id="rId46"/>
    <p:sldId id="496" r:id="rId47"/>
    <p:sldId id="497" r:id="rId48"/>
    <p:sldId id="498" r:id="rId49"/>
    <p:sldId id="499" r:id="rId50"/>
    <p:sldId id="493" r:id="rId51"/>
    <p:sldId id="548" r:id="rId52"/>
    <p:sldId id="549" r:id="rId53"/>
    <p:sldId id="550" r:id="rId54"/>
    <p:sldId id="442" r:id="rId55"/>
    <p:sldId id="500" r:id="rId56"/>
    <p:sldId id="501" r:id="rId57"/>
    <p:sldId id="502" r:id="rId58"/>
    <p:sldId id="503" r:id="rId59"/>
    <p:sldId id="443" r:id="rId60"/>
    <p:sldId id="556" r:id="rId61"/>
    <p:sldId id="328" r:id="rId6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3" name="Retângu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ângu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ângu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ângu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ângu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ângulo de cantos arredondado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ângulo de cantos arredondado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ângu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pt-BR"/>
              <a:t>Clique para editar o título mestre</a:t>
            </a:r>
            <a:endParaRPr kumimoji="0" lang="en-US"/>
          </a:p>
        </p:txBody>
      </p:sp>
      <p:sp>
        <p:nvSpPr>
          <p:cNvPr id="9" name="Subtítu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Espaço Reservado para Data 27"/>
          <p:cNvSpPr>
            <a:spLocks noGrp="1"/>
          </p:cNvSpPr>
          <p:nvPr>
            <p:ph type="dt" sz="half" idx="10"/>
          </p:nvPr>
        </p:nvSpPr>
        <p:spPr>
          <a:xfrm>
            <a:off x="6705600" y="4206240"/>
            <a:ext cx="960120" cy="457200"/>
          </a:xfrm>
        </p:spPr>
        <p:txBody>
          <a:bodyPr/>
          <a:lstStyle/>
          <a:p>
            <a:fld id="{2E700DB3-DBF0-4086-B675-117E7A9610B8}" type="datetimeFigureOut">
              <a:rPr lang="pt-BR" smtClean="0"/>
              <a:t>22/11/2023</a:t>
            </a:fld>
            <a:endParaRPr lang="pt-BR"/>
          </a:p>
        </p:txBody>
      </p:sp>
      <p:sp>
        <p:nvSpPr>
          <p:cNvPr id="17" name="Espaço Reservado para Rodapé 16"/>
          <p:cNvSpPr>
            <a:spLocks noGrp="1"/>
          </p:cNvSpPr>
          <p:nvPr>
            <p:ph type="ftr" sz="quarter" idx="11"/>
          </p:nvPr>
        </p:nvSpPr>
        <p:spPr>
          <a:xfrm>
            <a:off x="5410200" y="4205288"/>
            <a:ext cx="1295400" cy="457200"/>
          </a:xfrm>
        </p:spPr>
        <p:txBody>
          <a:bodyPr/>
          <a:lstStyle/>
          <a:p>
            <a:endParaRPr lang="pt-BR"/>
          </a:p>
        </p:txBody>
      </p:sp>
      <p:sp>
        <p:nvSpPr>
          <p:cNvPr id="29" name="Espaço Reservado para Número de Slid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119D8CF-8DEC-4D9F-84EE-ADF04DFF339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t>22/11/2023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1143000"/>
            <a:ext cx="1905000" cy="5486400"/>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457200" y="1143000"/>
            <a:ext cx="6248400" cy="5486400"/>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t>22/11/2023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t>22/11/2023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pt-BR"/>
              <a:t>Clique para editar o título mestre</a:t>
            </a:r>
            <a:endParaRPr kumimoji="0" lang="en-US"/>
          </a:p>
        </p:txBody>
      </p:sp>
      <p:sp>
        <p:nvSpPr>
          <p:cNvPr id="3" name="Espaço Reservado para Tex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22/11/2023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Conteúd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t>22/11/2023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81000" y="1143000"/>
            <a:ext cx="8382000" cy="1069848"/>
          </a:xfrm>
        </p:spPr>
        <p:txBody>
          <a:bodyPr anchor="ctr"/>
          <a:lstStyle>
            <a:lvl1pPr>
              <a:defRPr sz="4000" b="0" i="0" cap="none" baseline="0"/>
            </a:lvl1pPr>
          </a:lstStyle>
          <a:p>
            <a:r>
              <a:rPr kumimoji="0" lang="pt-BR"/>
              <a:t>Clique para editar o título mestre</a:t>
            </a:r>
            <a:endParaRPr kumimoji="0" lang="en-US"/>
          </a:p>
        </p:txBody>
      </p:sp>
      <p:sp>
        <p:nvSpPr>
          <p:cNvPr id="3" name="Espaço Reservado para Tex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4" name="Espaço Reservado para Tex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5" name="Espaço Reservado para Conteúd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6" name="Espaço Reservado para Data 25"/>
          <p:cNvSpPr>
            <a:spLocks noGrp="1"/>
          </p:cNvSpPr>
          <p:nvPr>
            <p:ph type="dt" sz="half" idx="10"/>
          </p:nvPr>
        </p:nvSpPr>
        <p:spPr/>
        <p:txBody>
          <a:bodyPr rtlCol="0"/>
          <a:lstStyle/>
          <a:p>
            <a:fld id="{2E700DB3-DBF0-4086-B675-117E7A9610B8}" type="datetimeFigureOut">
              <a:rPr lang="pt-BR" smtClean="0"/>
              <a:t>22/11/2023</a:t>
            </a:fld>
            <a:endParaRPr lang="pt-BR"/>
          </a:p>
        </p:txBody>
      </p:sp>
      <p:sp>
        <p:nvSpPr>
          <p:cNvPr id="27" name="Espaço Reservado para Número de Slide 26"/>
          <p:cNvSpPr>
            <a:spLocks noGrp="1"/>
          </p:cNvSpPr>
          <p:nvPr>
            <p:ph type="sldNum" sz="quarter" idx="11"/>
          </p:nvPr>
        </p:nvSpPr>
        <p:spPr/>
        <p:txBody>
          <a:bodyPr rtlCol="0"/>
          <a:lstStyle/>
          <a:p>
            <a:fld id="{2119D8CF-8DEC-4D9F-84EE-ADF04DFF3391}" type="slidenum">
              <a:rPr lang="pt-BR" smtClean="0"/>
              <a:t>‹nº›</a:t>
            </a:fld>
            <a:endParaRPr lang="pt-BR"/>
          </a:p>
        </p:txBody>
      </p:sp>
      <p:sp>
        <p:nvSpPr>
          <p:cNvPr id="28" name="Espaço Reservado para Rodapé 27"/>
          <p:cNvSpPr>
            <a:spLocks noGrp="1"/>
          </p:cNvSpPr>
          <p:nvPr>
            <p:ph type="ftr" sz="quarter" idx="12"/>
          </p:nvPr>
        </p:nvSpPr>
        <p:spPr/>
        <p:txBody>
          <a:bodyPr rtlCol="0"/>
          <a:lstStyle/>
          <a:p>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pt-BR"/>
              <a:t>Clique para editar o título mestre</a:t>
            </a:r>
            <a:endParaRPr kumimoji="0" lang="en-US"/>
          </a:p>
        </p:txBody>
      </p:sp>
      <p:sp>
        <p:nvSpPr>
          <p:cNvPr id="3" name="Espaço Reservado para Data 2"/>
          <p:cNvSpPr>
            <a:spLocks noGrp="1"/>
          </p:cNvSpPr>
          <p:nvPr>
            <p:ph type="dt" sz="half" idx="10"/>
          </p:nvPr>
        </p:nvSpPr>
        <p:spPr>
          <a:xfrm>
            <a:off x="6583680" y="612648"/>
            <a:ext cx="957264" cy="457200"/>
          </a:xfrm>
        </p:spPr>
        <p:txBody>
          <a:bodyPr/>
          <a:lstStyle/>
          <a:p>
            <a:fld id="{2E700DB3-DBF0-4086-B675-117E7A9610B8}" type="datetimeFigureOut">
              <a:rPr lang="pt-BR" smtClean="0"/>
              <a:t>22/11/2023</a:t>
            </a:fld>
            <a:endParaRPr lang="pt-BR"/>
          </a:p>
        </p:txBody>
      </p:sp>
      <p:sp>
        <p:nvSpPr>
          <p:cNvPr id="4" name="Espaço Reservado para Rodapé 3"/>
          <p:cNvSpPr>
            <a:spLocks noGrp="1"/>
          </p:cNvSpPr>
          <p:nvPr>
            <p:ph type="ftr" sz="quarter" idx="11"/>
          </p:nvPr>
        </p:nvSpPr>
        <p:spPr>
          <a:xfrm>
            <a:off x="5257800" y="612648"/>
            <a:ext cx="1325880" cy="457200"/>
          </a:xfrm>
        </p:spPr>
        <p:txBody>
          <a:bodyPr/>
          <a:lstStyle/>
          <a:p>
            <a:endParaRPr lang="pt-BR"/>
          </a:p>
        </p:txBody>
      </p:sp>
      <p:sp>
        <p:nvSpPr>
          <p:cNvPr id="5" name="Espaço Reservado para Número de Slide 4"/>
          <p:cNvSpPr>
            <a:spLocks noGrp="1"/>
          </p:cNvSpPr>
          <p:nvPr>
            <p:ph type="sldNum" sz="quarter" idx="12"/>
          </p:nvPr>
        </p:nvSpPr>
        <p:spPr>
          <a:xfrm>
            <a:off x="8174736" y="2272"/>
            <a:ext cx="762000" cy="365760"/>
          </a:xfrm>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t>22/11/2023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353496" y="1101970"/>
            <a:ext cx="3383280" cy="877824"/>
          </a:xfrm>
        </p:spPr>
        <p:txBody>
          <a:bodyPr anchor="b"/>
          <a:lstStyle>
            <a:lvl1pPr algn="l">
              <a:buNone/>
              <a:defRPr sz="1800" b="1"/>
            </a:lvl1pPr>
          </a:lstStyle>
          <a:p>
            <a:r>
              <a:rPr kumimoji="0" lang="pt-BR"/>
              <a:t>Clique para editar o título mestre</a:t>
            </a:r>
            <a:endParaRPr kumimoji="0" lang="en-US"/>
          </a:p>
        </p:txBody>
      </p:sp>
      <p:sp>
        <p:nvSpPr>
          <p:cNvPr id="3" name="Espaço Reservado para Tex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4" name="Espaço Reservado para Conteúd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t>22/11/2023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pt-BR"/>
              <a:t>Clique para editar o título mestre</a:t>
            </a:r>
            <a:endParaRPr kumimoji="0" lang="en-US"/>
          </a:p>
        </p:txBody>
      </p:sp>
      <p:sp>
        <p:nvSpPr>
          <p:cNvPr id="3" name="Espaço Reservado para Imagem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pt-BR"/>
              <a:t>Clique no ícone para adicionar uma imagem</a:t>
            </a:r>
            <a:endParaRPr kumimoji="0" lang="en-US" dirty="0"/>
          </a:p>
        </p:txBody>
      </p:sp>
      <p:sp>
        <p:nvSpPr>
          <p:cNvPr id="4" name="Espaço Reservado para Tex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a:t>Clique para editar 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22/11/2023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ângu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ângu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ângu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ângu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ângulo de cantos arredondado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ângulo de cantos arredondado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ângu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ângu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ângu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ângu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ângu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ângu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ço Reservado para Título 21"/>
          <p:cNvSpPr>
            <a:spLocks noGrp="1"/>
          </p:cNvSpPr>
          <p:nvPr>
            <p:ph type="title"/>
          </p:nvPr>
        </p:nvSpPr>
        <p:spPr>
          <a:xfrm>
            <a:off x="457200" y="1143000"/>
            <a:ext cx="8229600" cy="1066800"/>
          </a:xfrm>
          <a:prstGeom prst="rect">
            <a:avLst/>
          </a:prstGeom>
        </p:spPr>
        <p:txBody>
          <a:bodyPr vert="horz" anchor="ctr">
            <a:normAutofit/>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E700DB3-DBF0-4086-B675-117E7A9610B8}" type="datetimeFigureOut">
              <a:rPr lang="pt-BR" smtClean="0"/>
              <a:t>22/11/2023</a:t>
            </a:fld>
            <a:endParaRPr lang="pt-BR"/>
          </a:p>
        </p:txBody>
      </p:sp>
      <p:sp>
        <p:nvSpPr>
          <p:cNvPr id="3" name="Espaço Reservado para Rodapé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pt-BR"/>
          </a:p>
        </p:txBody>
      </p:sp>
      <p:sp>
        <p:nvSpPr>
          <p:cNvPr id="23" name="Espaço Reservado para Número de Slid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constituicao.stf.jus.br/dispositivo/cf-88-parte-1-titulo-4-capitulo-3-secao-1-artigo-100"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1916832"/>
            <a:ext cx="8458200" cy="1470025"/>
          </a:xfrm>
        </p:spPr>
        <p:txBody>
          <a:bodyPr>
            <a:normAutofit fontScale="90000"/>
          </a:bodyPr>
          <a:lstStyle/>
          <a:p>
            <a:r>
              <a:rPr lang="pt-BR" dirty="0"/>
              <a:t>Curso Popular de Formação de Defensoras e Defensores Públicos</a:t>
            </a:r>
          </a:p>
        </p:txBody>
      </p:sp>
      <p:sp>
        <p:nvSpPr>
          <p:cNvPr id="3" name="Subtítulo 2"/>
          <p:cNvSpPr>
            <a:spLocks noGrp="1"/>
          </p:cNvSpPr>
          <p:nvPr>
            <p:ph type="subTitle" idx="1"/>
          </p:nvPr>
        </p:nvSpPr>
        <p:spPr>
          <a:xfrm>
            <a:off x="457200" y="3899938"/>
            <a:ext cx="5482952" cy="2481390"/>
          </a:xfrm>
        </p:spPr>
        <p:txBody>
          <a:bodyPr>
            <a:normAutofit/>
          </a:bodyPr>
          <a:lstStyle/>
          <a:p>
            <a:pPr algn="ctr"/>
            <a:r>
              <a:rPr lang="pt-BR" sz="5100" dirty="0" smtClean="0"/>
              <a:t>Finanças Públicas</a:t>
            </a:r>
            <a:endParaRPr lang="pt-BR" sz="5100" dirty="0"/>
          </a:p>
          <a:p>
            <a:pPr algn="ctr"/>
            <a:endParaRPr lang="pt-BR" dirty="0"/>
          </a:p>
          <a:p>
            <a:pPr algn="ctr"/>
            <a:r>
              <a:rPr lang="pt-BR" dirty="0"/>
              <a:t>Helder Medeiros França</a:t>
            </a:r>
          </a:p>
          <a:p>
            <a:pPr algn="ctr"/>
            <a:r>
              <a:rPr lang="pt-BR" dirty="0"/>
              <a:t>2023</a:t>
            </a:r>
          </a:p>
          <a:p>
            <a:endParaRPr lang="pt-BR" dirty="0"/>
          </a:p>
        </p:txBody>
      </p:sp>
    </p:spTree>
    <p:extLst>
      <p:ext uri="{BB962C8B-B14F-4D97-AF65-F5344CB8AC3E}">
        <p14:creationId xmlns:p14="http://schemas.microsoft.com/office/powerpoint/2010/main" val="2718019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lnSpcReduction="10000"/>
          </a:bodyPr>
          <a:lstStyle/>
          <a:p>
            <a:r>
              <a:rPr lang="pt-BR" sz="1600" b="1" dirty="0" smtClean="0"/>
              <a:t>Endividamento</a:t>
            </a:r>
          </a:p>
          <a:p>
            <a:pPr marL="109728" indent="0">
              <a:buNone/>
            </a:pPr>
            <a:endParaRPr lang="pt-BR" sz="1600" dirty="0" smtClean="0"/>
          </a:p>
          <a:p>
            <a:pPr marL="109728" indent="0">
              <a:buNone/>
            </a:pPr>
            <a:r>
              <a:rPr lang="pt-BR" sz="1600" b="1" dirty="0" smtClean="0"/>
              <a:t>LRF</a:t>
            </a:r>
          </a:p>
          <a:p>
            <a:pPr marL="109728" indent="0">
              <a:buNone/>
            </a:pPr>
            <a:endParaRPr lang="pt-BR" sz="1600" b="1" dirty="0"/>
          </a:p>
          <a:p>
            <a:pPr marL="109728" indent="0">
              <a:buNone/>
            </a:pPr>
            <a:r>
              <a:rPr lang="pt-BR" sz="1600" dirty="0"/>
              <a:t>Art. 30. No prazo de noventa dias após a publicação desta Lei Complementar, o Presidente da República submeterá ao:</a:t>
            </a:r>
          </a:p>
          <a:p>
            <a:pPr marL="109728" indent="0" algn="just">
              <a:buNone/>
            </a:pPr>
            <a:endParaRPr lang="pt-BR" sz="1600" dirty="0"/>
          </a:p>
          <a:p>
            <a:pPr marL="667512" lvl="2" indent="0" algn="just">
              <a:buNone/>
            </a:pPr>
            <a:r>
              <a:rPr lang="pt-BR" sz="1200" dirty="0"/>
              <a:t>I - Senado Federal: proposta de limites globais para o montante da dívida consolidada da União, Estados e Municípios, cumprindo o que estabelece o inciso VI do art. 52 da Constituição, bem como de limites e condições relativos aos incisos VII, VIII e IX do mesmo artigo;</a:t>
            </a:r>
          </a:p>
          <a:p>
            <a:pPr marL="667512" lvl="2" indent="0" algn="just">
              <a:buNone/>
            </a:pPr>
            <a:endParaRPr lang="pt-BR" sz="1200" dirty="0"/>
          </a:p>
          <a:p>
            <a:pPr marL="667512" lvl="2" indent="0" algn="just">
              <a:buNone/>
            </a:pPr>
            <a:r>
              <a:rPr lang="pt-BR" sz="1200" dirty="0"/>
              <a:t>II - Congresso Nacional: projeto de lei que estabeleça limites para o montante da dívida mobiliária federal a que se refere o inciso XIV do art. 48 da Constituição, acompanhado da demonstração de sua adequação aos limites fixados para a dívida consolidada da União, atendido o disposto no inciso I do § 1o deste artigo.</a:t>
            </a:r>
          </a:p>
          <a:p>
            <a:pPr marL="667512" lvl="2" indent="0" algn="just">
              <a:buNone/>
            </a:pPr>
            <a:endParaRPr lang="pt-BR" sz="1200" dirty="0" smtClean="0"/>
          </a:p>
          <a:p>
            <a:pPr marL="667512" lvl="2" indent="0" algn="just">
              <a:buNone/>
            </a:pPr>
            <a:r>
              <a:rPr lang="pt-BR" sz="1200" dirty="0" smtClean="0"/>
              <a:t>(...)</a:t>
            </a:r>
            <a:endParaRPr lang="pt-BR" sz="1200" dirty="0"/>
          </a:p>
          <a:p>
            <a:pPr marL="667512" lvl="2" indent="0" algn="just">
              <a:buNone/>
            </a:pPr>
            <a:endParaRPr lang="pt-BR" sz="1200" dirty="0" smtClean="0"/>
          </a:p>
          <a:p>
            <a:pPr marL="667512" lvl="2" indent="0" algn="just">
              <a:buNone/>
            </a:pPr>
            <a:r>
              <a:rPr lang="pt-BR" sz="1200" dirty="0"/>
              <a:t>§ 4o Para fins de verificação do atendimento do limite, a apuração do montante da dívida consolidada será efetuada ao final de cada quadrimestre.</a:t>
            </a:r>
          </a:p>
          <a:p>
            <a:pPr marL="667512" lvl="2" indent="0" algn="just">
              <a:buNone/>
            </a:pPr>
            <a:endParaRPr lang="pt-BR" sz="1200" dirty="0"/>
          </a:p>
          <a:p>
            <a:pPr marL="667512" lvl="2" indent="0" algn="just">
              <a:buNone/>
            </a:pPr>
            <a:r>
              <a:rPr lang="pt-BR" sz="1200" dirty="0"/>
              <a:t>§ 5o No prazo previsto no art. 5o, o Presidente da República enviará ao Senado Federal ou ao Congresso Nacional, conforme o caso, proposta de manutenção ou alteração dos limites e condições previstos nos incisos I e II do caput.</a:t>
            </a:r>
          </a:p>
          <a:p>
            <a:pPr marL="667512" lvl="2" indent="0" algn="just">
              <a:buNone/>
            </a:pPr>
            <a:endParaRPr lang="pt-BR" sz="1200" dirty="0"/>
          </a:p>
          <a:p>
            <a:pPr marL="667512" lvl="2" indent="0" algn="just">
              <a:buNone/>
            </a:pPr>
            <a:r>
              <a:rPr lang="pt-BR" sz="1200" dirty="0"/>
              <a:t>§ 6o Sempre que alterados os fundamentos das propostas de que trata este artigo, em razão de instabilidade econômica ou alterações nas políticas monetária ou cambial, o Presidente da República poderá encaminhar ao Senado Federal ou ao Congresso Nacional solicitação de revisão dos limites.</a:t>
            </a:r>
          </a:p>
          <a:p>
            <a:pPr marL="109728" indent="0">
              <a:buNone/>
            </a:pPr>
            <a:endParaRPr lang="pt-BR" sz="1600" dirty="0"/>
          </a:p>
          <a:p>
            <a:pPr marL="109728" indent="0">
              <a:buNone/>
            </a:pPr>
            <a:endParaRPr lang="pt-BR" sz="1600" dirty="0" smtClean="0"/>
          </a:p>
          <a:p>
            <a:pPr marL="109728" indent="0">
              <a:buNone/>
            </a:pPr>
            <a:endParaRPr lang="pt-BR" sz="1600" dirty="0"/>
          </a:p>
        </p:txBody>
      </p:sp>
    </p:spTree>
    <p:extLst>
      <p:ext uri="{BB962C8B-B14F-4D97-AF65-F5344CB8AC3E}">
        <p14:creationId xmlns:p14="http://schemas.microsoft.com/office/powerpoint/2010/main" val="357775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 – Transparência, fiscalização e controle</a:t>
            </a:r>
            <a:endParaRPr lang="pt-BR" sz="2000" b="1" u="sng" dirty="0"/>
          </a:p>
          <a:p>
            <a:endParaRPr lang="pt-BR" sz="2000" b="1" dirty="0"/>
          </a:p>
          <a:p>
            <a:endParaRPr lang="pt-BR" sz="1600" b="1" dirty="0"/>
          </a:p>
          <a:p>
            <a:pPr marL="109728" indent="0" algn="just">
              <a:buNone/>
            </a:pPr>
            <a:r>
              <a:rPr lang="pt-BR" sz="2000" dirty="0"/>
              <a:t> Art. 163-A. A União, os Estados, o Distrito Federal e os Municípios disponibilizarão suas informações e dados contábeis, orçamentários e fiscais, conforme periodicidade, formato e sistema estabelecidos pelo órgão central de contabilidade da União, de forma a garantir a rastreabilidade, a comparabilidade e a publicidade dos dados coletados, os quais deverão ser divulgados em meio eletrônico de amplo acesso público. </a:t>
            </a:r>
            <a:endParaRPr lang="pt-BR" sz="2000" dirty="0" smtClean="0"/>
          </a:p>
          <a:p>
            <a:pPr marL="109728" indent="0">
              <a:buNone/>
            </a:pPr>
            <a:endParaRPr lang="pt-B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21088"/>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149650"/>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077072"/>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58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 – Política monetária</a:t>
            </a:r>
            <a:endParaRPr lang="pt-BR" sz="2000" b="1" u="sng" dirty="0"/>
          </a:p>
          <a:p>
            <a:pPr marL="109728" indent="0">
              <a:buNone/>
            </a:pPr>
            <a:endParaRPr lang="pt-BR" sz="2000" dirty="0"/>
          </a:p>
          <a:p>
            <a:pPr marL="109728" indent="0">
              <a:buNone/>
            </a:pPr>
            <a:r>
              <a:rPr lang="pt-BR" sz="1600" dirty="0"/>
              <a:t> Art. 164. A competência da União para emitir moeda será exercida exclusivamente pelo banco central</a:t>
            </a:r>
            <a:r>
              <a:rPr lang="pt-BR" sz="1600" dirty="0" smtClean="0"/>
              <a:t>.</a:t>
            </a:r>
          </a:p>
          <a:p>
            <a:pPr marL="109728" indent="0">
              <a:buNone/>
            </a:pPr>
            <a:endParaRPr lang="pt-BR" sz="1600" dirty="0"/>
          </a:p>
          <a:p>
            <a:pPr marL="109728" indent="0">
              <a:buNone/>
            </a:pPr>
            <a:r>
              <a:rPr lang="pt-BR" sz="1600" dirty="0"/>
              <a:t>§ 1º É vedado ao banco central conceder, direta ou indiretamente, empréstimos ao Tesouro Nacional e a qualquer órgão ou entidade que não seja instituição financeira</a:t>
            </a:r>
            <a:r>
              <a:rPr lang="pt-BR" sz="1600" dirty="0" smtClean="0"/>
              <a:t>.</a:t>
            </a:r>
          </a:p>
          <a:p>
            <a:pPr marL="109728" indent="0">
              <a:buNone/>
            </a:pPr>
            <a:endParaRPr lang="pt-BR" sz="1600" dirty="0"/>
          </a:p>
          <a:p>
            <a:pPr marL="109728" indent="0">
              <a:buNone/>
            </a:pPr>
            <a:r>
              <a:rPr lang="pt-BR" sz="1600" dirty="0"/>
              <a:t>§ 2º O banco central poderá comprar e vender títulos de emissão do Tesouro Nacional, com o objetivo de regular a oferta de moeda ou a taxa de juros</a:t>
            </a:r>
            <a:r>
              <a:rPr lang="pt-BR" sz="1600" dirty="0" smtClean="0"/>
              <a:t>.</a:t>
            </a:r>
          </a:p>
          <a:p>
            <a:pPr marL="109728" indent="0">
              <a:buNone/>
            </a:pPr>
            <a:endParaRPr lang="pt-BR" sz="1600" dirty="0"/>
          </a:p>
          <a:p>
            <a:pPr marL="109728" indent="0">
              <a:buNone/>
            </a:pPr>
            <a:r>
              <a:rPr lang="pt-BR" sz="1600" dirty="0"/>
              <a:t>§ 3º As disponibilidades de caixa da União serão depositadas no banco central; as dos Estados, do Distrito Federal, dos Municípios e dos órgãos ou entidades do Poder Público e das empresas por ele controladas, em instituições financeiras oficiais, ressalvados os casos previstos em lei</a:t>
            </a:r>
            <a:r>
              <a:rPr lang="pt-BR" sz="1600" dirty="0" smtClean="0"/>
              <a:t>.</a:t>
            </a:r>
          </a:p>
          <a:p>
            <a:pPr marL="109728" indent="0">
              <a:buNone/>
            </a:pPr>
            <a:endParaRPr lang="pt-BR" sz="2000" dirty="0"/>
          </a:p>
          <a:p>
            <a:pPr marL="109728" indent="0">
              <a:buNone/>
            </a:pPr>
            <a:endParaRPr lang="pt-BR" sz="2000" dirty="0" smtClean="0"/>
          </a:p>
          <a:p>
            <a:pPr marL="109728" indent="0">
              <a:buNone/>
            </a:pPr>
            <a:endParaRPr lang="pt-BR" sz="2000" dirty="0"/>
          </a:p>
          <a:p>
            <a:pPr marL="109728" indent="0">
              <a:buNone/>
            </a:pPr>
            <a:endParaRPr lang="pt-BR" sz="2000" dirty="0" smtClean="0"/>
          </a:p>
          <a:p>
            <a:pPr marL="109728" indent="0">
              <a:buNone/>
            </a:pPr>
            <a:endParaRPr lang="pt-BR"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725144"/>
            <a:ext cx="2978696" cy="156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019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 - Sustentabilidade</a:t>
            </a:r>
            <a:endParaRPr lang="pt-BR" sz="2000" b="1" u="sng" dirty="0"/>
          </a:p>
          <a:p>
            <a:endParaRPr lang="pt-BR" sz="2000" b="1" dirty="0"/>
          </a:p>
          <a:p>
            <a:pPr marL="109728" indent="0" algn="just">
              <a:buNone/>
            </a:pPr>
            <a:r>
              <a:rPr lang="pt-BR" sz="1600" b="1" dirty="0" smtClean="0"/>
              <a:t>CF</a:t>
            </a:r>
            <a:endParaRPr lang="pt-BR" sz="1600" b="1" dirty="0"/>
          </a:p>
          <a:p>
            <a:pPr marL="109728" indent="0" algn="just">
              <a:buNone/>
            </a:pPr>
            <a:r>
              <a:rPr lang="pt-BR" sz="1600" dirty="0" smtClean="0"/>
              <a:t>Art</a:t>
            </a:r>
            <a:r>
              <a:rPr lang="pt-BR" sz="1600" dirty="0"/>
              <a:t>. 164-A. A União, os Estados, o Distrito Federal e os Municípios devem conduzir suas políticas fiscais de forma a manter a dívida pública em níveis sustentáveis, na forma da lei complementar referida no inciso VIII do caput do art. 163 desta Constituição. </a:t>
            </a:r>
            <a:endParaRPr lang="pt-BR" sz="1600" dirty="0" smtClean="0"/>
          </a:p>
          <a:p>
            <a:pPr marL="109728" indent="0" algn="just">
              <a:buNone/>
            </a:pPr>
            <a:endParaRPr lang="pt-BR" sz="1600" dirty="0"/>
          </a:p>
          <a:p>
            <a:pPr marL="109728" indent="0" algn="just">
              <a:buNone/>
            </a:pPr>
            <a:r>
              <a:rPr lang="pt-BR" sz="1600" dirty="0" smtClean="0"/>
              <a:t>Parágrafo </a:t>
            </a:r>
            <a:r>
              <a:rPr lang="pt-BR" sz="1600" dirty="0"/>
              <a:t>único. A elaboração e a execução de planos e orçamentos devem refletir a compatibilidade dos indicadores fiscais com a sustentabilidade da dívida.  </a:t>
            </a:r>
            <a:endParaRPr lang="pt-BR" sz="1600" dirty="0" smtClean="0"/>
          </a:p>
          <a:p>
            <a:pPr marL="109728" indent="0" algn="just">
              <a:buNone/>
            </a:pPr>
            <a:endParaRPr lang="pt-BR" sz="2000" dirty="0"/>
          </a:p>
          <a:p>
            <a:pPr marL="109728" indent="0" algn="just">
              <a:buNone/>
            </a:pPr>
            <a:r>
              <a:rPr lang="pt-BR" sz="1600" b="1" dirty="0" smtClean="0"/>
              <a:t>ODS</a:t>
            </a:r>
          </a:p>
          <a:p>
            <a:pPr marL="109728" indent="0" algn="just">
              <a:buNone/>
            </a:pPr>
            <a:r>
              <a:rPr lang="pt-BR" sz="1600" b="1" dirty="0"/>
              <a:t>17.4 </a:t>
            </a:r>
            <a:r>
              <a:rPr lang="pt-BR" sz="1600" dirty="0"/>
              <a:t>Ajudar os países em desenvolvimento a alcançar a sustentabilidade da dívida de longo prazo por meio de políticas coordenadas destinadas a promover o financiamento, a redução e a reestruturação da dívida, conforme apropriado, e tratar da dívida externa dos países pobres altamente endividados para reduzir o </a:t>
            </a:r>
            <a:r>
              <a:rPr lang="pt-BR" sz="1600" dirty="0" err="1"/>
              <a:t>superendividamento</a:t>
            </a:r>
            <a:endParaRPr lang="pt-BR"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5157192"/>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187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77500" lnSpcReduction="20000"/>
          </a:bodyPr>
          <a:lstStyle/>
          <a:p>
            <a:pPr marL="109728" indent="0">
              <a:buNone/>
            </a:pPr>
            <a:r>
              <a:rPr lang="pt-BR" sz="2000" b="1" u="sng" dirty="0" smtClean="0"/>
              <a:t>Finanças públicas</a:t>
            </a:r>
            <a:endParaRPr lang="pt-BR" sz="2000" b="1" u="sng" dirty="0"/>
          </a:p>
          <a:p>
            <a:endParaRPr lang="pt-BR" sz="2300" b="1" dirty="0"/>
          </a:p>
          <a:p>
            <a:pPr marL="109728" indent="0">
              <a:buNone/>
            </a:pPr>
            <a:r>
              <a:rPr lang="pt-BR" sz="2300" b="1" dirty="0" smtClean="0"/>
              <a:t>Orçamentos</a:t>
            </a:r>
            <a:r>
              <a:rPr lang="pt-BR" sz="2300" b="1" dirty="0"/>
              <a:t>: princípios, elaboração, gestão, fiscalização e controle contábil, financeiro e da execução </a:t>
            </a:r>
            <a:r>
              <a:rPr lang="pt-BR" sz="2300" b="1" dirty="0" smtClean="0"/>
              <a:t>orçamentária </a:t>
            </a:r>
            <a:endParaRPr lang="pt-BR" sz="2300" b="1" dirty="0"/>
          </a:p>
          <a:p>
            <a:pPr marL="109728" indent="0">
              <a:buNone/>
            </a:pPr>
            <a:endParaRPr lang="pt-BR" sz="2000" dirty="0"/>
          </a:p>
          <a:p>
            <a:pPr marL="109728" indent="0">
              <a:buNone/>
            </a:pPr>
            <a:r>
              <a:rPr lang="pt-BR" sz="2000" cap="all" dirty="0"/>
              <a:t>SEÇÃO </a:t>
            </a:r>
            <a:r>
              <a:rPr lang="pt-BR" sz="2000" cap="all" dirty="0" smtClean="0"/>
              <a:t>II -  DOS </a:t>
            </a:r>
            <a:r>
              <a:rPr lang="pt-BR" sz="2000" cap="all" dirty="0"/>
              <a:t>ORÇAMENTOS</a:t>
            </a:r>
            <a:endParaRPr lang="pt-BR" sz="2000" dirty="0"/>
          </a:p>
          <a:p>
            <a:pPr marL="109728" indent="0">
              <a:buNone/>
            </a:pPr>
            <a:r>
              <a:rPr lang="pt-BR" sz="2000" dirty="0"/>
              <a:t>  Art. 165. Leis de iniciativa do Poder Executivo estabelecerão</a:t>
            </a:r>
            <a:r>
              <a:rPr lang="pt-BR" sz="2000" dirty="0" smtClean="0"/>
              <a:t>:</a:t>
            </a:r>
          </a:p>
          <a:p>
            <a:pPr marL="109728" indent="0">
              <a:buNone/>
            </a:pPr>
            <a:endParaRPr lang="pt-BR" sz="2000" dirty="0"/>
          </a:p>
          <a:p>
            <a:pPr marL="109728" indent="0">
              <a:buNone/>
            </a:pPr>
            <a:r>
              <a:rPr lang="pt-BR" sz="2000" dirty="0"/>
              <a:t>I - o plano plurianual</a:t>
            </a:r>
            <a:r>
              <a:rPr lang="pt-BR" sz="2000" dirty="0" smtClean="0"/>
              <a:t>;</a:t>
            </a:r>
          </a:p>
          <a:p>
            <a:pPr marL="109728" indent="0">
              <a:buNone/>
            </a:pPr>
            <a:endParaRPr lang="pt-BR" sz="2000" dirty="0"/>
          </a:p>
          <a:p>
            <a:pPr marL="109728" indent="0">
              <a:buNone/>
            </a:pPr>
            <a:r>
              <a:rPr lang="pt-BR" sz="2000" dirty="0"/>
              <a:t>II - as diretrizes orçamentárias</a:t>
            </a:r>
            <a:r>
              <a:rPr lang="pt-BR" sz="2000" dirty="0" smtClean="0"/>
              <a:t>;</a:t>
            </a:r>
          </a:p>
          <a:p>
            <a:pPr marL="109728" indent="0">
              <a:buNone/>
            </a:pPr>
            <a:endParaRPr lang="pt-BR" sz="2000" dirty="0"/>
          </a:p>
          <a:p>
            <a:pPr marL="109728" indent="0">
              <a:buNone/>
            </a:pPr>
            <a:r>
              <a:rPr lang="pt-BR" sz="2000" dirty="0"/>
              <a:t>III - os orçamentos anuais</a:t>
            </a:r>
            <a:r>
              <a:rPr lang="pt-BR" sz="2000" dirty="0" smtClean="0"/>
              <a:t>.</a:t>
            </a:r>
          </a:p>
          <a:p>
            <a:pPr marL="109728" indent="0">
              <a:buNone/>
            </a:pPr>
            <a:endParaRPr lang="pt-BR" sz="2000" dirty="0"/>
          </a:p>
          <a:p>
            <a:pPr marL="109728" indent="0">
              <a:buNone/>
            </a:pPr>
            <a:r>
              <a:rPr lang="pt-BR" sz="2000" dirty="0" smtClean="0"/>
              <a:t>§ 1º A lei que instituir o plano plurianual estabelecerá, de forma regionalizada, as diretrizes, objetivos e metas da administração pública federal para as despesas de capital e outras delas decorrentes e para as relativas aos programas de duração continuada.</a:t>
            </a:r>
          </a:p>
          <a:p>
            <a:pPr marL="109728" indent="0">
              <a:buNone/>
            </a:pPr>
            <a:endParaRPr lang="pt-BR" sz="2000" dirty="0" smtClean="0"/>
          </a:p>
          <a:p>
            <a:pPr marL="109728" indent="0">
              <a:buNone/>
            </a:pPr>
            <a:r>
              <a:rPr lang="pt-BR" sz="2000" dirty="0" smtClean="0"/>
              <a:t>§ 2º A lei de diretrizes orçamentárias compreenderá as metas e prioridades da administração pública federal, estabelecerá as diretrizes de política fiscal e respectivas metas, em consonância com trajetória sustentável da dívida pública, orientará a elaboração da lei orçamentária anual, disporá sobre as alterações na legislação tributária e estabelecerá a política de aplicação das agências financeiras oficiais de fomento.     </a:t>
            </a:r>
          </a:p>
        </p:txBody>
      </p:sp>
    </p:spTree>
    <p:extLst>
      <p:ext uri="{BB962C8B-B14F-4D97-AF65-F5344CB8AC3E}">
        <p14:creationId xmlns:p14="http://schemas.microsoft.com/office/powerpoint/2010/main" val="997766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300" b="1" dirty="0"/>
          </a:p>
          <a:p>
            <a:pPr marL="109728" indent="0">
              <a:buNone/>
            </a:pPr>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buNone/>
            </a:pPr>
            <a:endParaRPr lang="pt-BR" sz="2000" dirty="0"/>
          </a:p>
          <a:p>
            <a:pPr marL="109728" indent="0" algn="just">
              <a:buNone/>
            </a:pPr>
            <a:r>
              <a:rPr lang="pt-BR" sz="1400" b="1" dirty="0" smtClean="0"/>
              <a:t>PPA</a:t>
            </a:r>
          </a:p>
          <a:p>
            <a:pPr marL="109728" indent="0" algn="just">
              <a:buNone/>
            </a:pPr>
            <a:endParaRPr lang="pt-BR" sz="1400" dirty="0"/>
          </a:p>
          <a:p>
            <a:pPr marL="109728" indent="0" algn="just">
              <a:buNone/>
            </a:pPr>
            <a:r>
              <a:rPr lang="pt-BR" sz="1400" dirty="0" smtClean="0"/>
              <a:t>É </a:t>
            </a:r>
            <a:r>
              <a:rPr lang="pt-BR" sz="1400" dirty="0"/>
              <a:t>instrumento elaborado no primeiro ano de exercício do Chefe do Poder Executivo para os 4 anos seguintes, sendo 3 de seu mandato e 1 do próximo. Estabelece, de forma regionalizada, as diretrizes, objetivos e metas da administração pública </a:t>
            </a:r>
            <a:r>
              <a:rPr lang="pt-BR" sz="1400" dirty="0" smtClean="0"/>
              <a:t>para </a:t>
            </a:r>
            <a:r>
              <a:rPr lang="pt-BR" sz="1400" dirty="0"/>
              <a:t>as despesas de capital, e outras delas decorrentes, e para as relativas aos programas de duração continuada. Sintetiza o planejamento governamental, servindo de orientação para as políticas, os programas e o orçamento anual do governo. Orienta-se às despesas relevantes de longo prazo e molda os rumos futuros da administração </a:t>
            </a:r>
            <a:r>
              <a:rPr lang="pt-BR" sz="1400" dirty="0" smtClean="0"/>
              <a:t>pública.</a:t>
            </a:r>
            <a:r>
              <a:rPr lang="pt-BR" sz="1400" dirty="0"/>
              <a:t>   </a:t>
            </a:r>
            <a:endParaRPr lang="pt-BR" sz="1400" dirty="0" smtClean="0"/>
          </a:p>
        </p:txBody>
      </p:sp>
    </p:spTree>
    <p:extLst>
      <p:ext uri="{BB962C8B-B14F-4D97-AF65-F5344CB8AC3E}">
        <p14:creationId xmlns:p14="http://schemas.microsoft.com/office/powerpoint/2010/main" val="3352587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300" b="1" dirty="0"/>
          </a:p>
          <a:p>
            <a:pPr marL="109728" indent="0">
              <a:buNone/>
            </a:pPr>
            <a:r>
              <a:rPr lang="pt-BR" sz="1800" b="1" dirty="0" smtClean="0"/>
              <a:t>Orçamentos</a:t>
            </a:r>
            <a:r>
              <a:rPr lang="pt-BR" sz="1800" b="1" dirty="0"/>
              <a:t>: princípios, elaboração, gestão, fiscalização e controle contábil, financeiro e da execução </a:t>
            </a:r>
            <a:r>
              <a:rPr lang="pt-BR" sz="1800" b="1" dirty="0" smtClean="0"/>
              <a:t>orçamentária </a:t>
            </a:r>
            <a:endParaRPr lang="pt-BR" sz="1800" b="1" dirty="0"/>
          </a:p>
          <a:p>
            <a:pPr marL="109728" indent="0">
              <a:buNone/>
            </a:pPr>
            <a:endParaRPr lang="pt-BR" sz="1600" dirty="0"/>
          </a:p>
          <a:p>
            <a:pPr marL="109728" indent="0">
              <a:buNone/>
            </a:pPr>
            <a:r>
              <a:rPr lang="pt-BR" sz="1400" b="1" dirty="0" smtClean="0"/>
              <a:t>LDO</a:t>
            </a:r>
            <a:endParaRPr lang="pt-BR" sz="1600" b="1" dirty="0" smtClean="0"/>
          </a:p>
          <a:p>
            <a:pPr marL="109728" indent="0">
              <a:buNone/>
            </a:pPr>
            <a:endParaRPr lang="pt-BR" sz="2000" dirty="0" smtClean="0"/>
          </a:p>
          <a:p>
            <a:pPr marL="109728" indent="0" algn="just">
              <a:buNone/>
            </a:pPr>
            <a:r>
              <a:rPr lang="pt-BR" sz="1400" dirty="0"/>
              <a:t>A lei de diretrizes orçamentárias intermedia o PPA e a LOA. Compreende as metas e prioridades de gastos da administração </a:t>
            </a:r>
            <a:r>
              <a:rPr lang="pt-BR" sz="1400" dirty="0" smtClean="0"/>
              <a:t>pública, </a:t>
            </a:r>
            <a:r>
              <a:rPr lang="pt-BR" sz="1400" dirty="0"/>
              <a:t>incluindo as despesas de capital para o exercício financeiro subsequente, bem como orienta a elaboração da lei orçamentária anual. Dispõe sobre as alterações na legislação tributária e esquematiza a política de aplicação das agências financeiras oficiais de fomento. Assemelha-se a um plano de trabalho que expressa as ações a serem realizadas para concretização das finalidades da Administração Pública e indica os recursos a serem aplicados. Deve conter obrigatoriamente metas e riscos fiscais, objetivos das políticas monetária, creditícia e cambial, bem como metas de inflação.</a:t>
            </a:r>
          </a:p>
        </p:txBody>
      </p:sp>
    </p:spTree>
    <p:extLst>
      <p:ext uri="{BB962C8B-B14F-4D97-AF65-F5344CB8AC3E}">
        <p14:creationId xmlns:p14="http://schemas.microsoft.com/office/powerpoint/2010/main" val="382634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300" b="1" dirty="0"/>
          </a:p>
          <a:p>
            <a:pPr marL="109728" indent="0">
              <a:buNone/>
            </a:pPr>
            <a:r>
              <a:rPr lang="pt-BR" sz="1700" b="1" dirty="0" smtClean="0"/>
              <a:t>Orçamentos</a:t>
            </a:r>
            <a:r>
              <a:rPr lang="pt-BR" sz="1700" b="1" dirty="0"/>
              <a:t>: princípios, elaboração, gestão, fiscalização e controle contábil, financeiro e da execução </a:t>
            </a:r>
            <a:r>
              <a:rPr lang="pt-BR" sz="1700" b="1" dirty="0" smtClean="0"/>
              <a:t>orçamentária </a:t>
            </a:r>
            <a:endParaRPr lang="pt-BR" sz="1700" b="1" dirty="0"/>
          </a:p>
          <a:p>
            <a:pPr marL="109728" indent="0">
              <a:buNone/>
            </a:pPr>
            <a:endParaRPr lang="pt-BR" sz="2000" b="1" dirty="0"/>
          </a:p>
          <a:p>
            <a:pPr marL="109728" indent="0" algn="just">
              <a:buNone/>
            </a:pPr>
            <a:r>
              <a:rPr lang="pt-BR" sz="1400" b="1" dirty="0" smtClean="0"/>
              <a:t>LOA</a:t>
            </a:r>
          </a:p>
          <a:p>
            <a:pPr marL="109728" indent="0" algn="just">
              <a:buNone/>
            </a:pPr>
            <a:endParaRPr lang="pt-BR" sz="1400" dirty="0"/>
          </a:p>
          <a:p>
            <a:pPr marL="109728" indent="0" algn="just">
              <a:buNone/>
            </a:pPr>
            <a:r>
              <a:rPr lang="pt-BR" sz="1400" dirty="0"/>
              <a:t>A lei orçamentária anual compreende o orçamento fiscal referente aos Poderes </a:t>
            </a:r>
            <a:r>
              <a:rPr lang="pt-BR" sz="1400" dirty="0" smtClean="0"/>
              <a:t>do Ente Público, </a:t>
            </a:r>
            <a:r>
              <a:rPr lang="pt-BR" sz="1400" dirty="0"/>
              <a:t>seus fundos, órgãos e entidades da administração direta e indireta, incluindo as fundações instituídas e mantidas pelo Estado. Abrange também o orçamento de investimento das empresas de que a União é detentora, direta ou indiretamente, da maior parte do capital social com direito a voto; e, finalmente, dispõe sobre o orçamento da seguridade social, incluindo as entidades e órgãos a ela vinculados, da administração direta ou indireta, bem como os fundos e fundações instituídos e mantidos pela Administração </a:t>
            </a:r>
            <a:r>
              <a:rPr lang="pt-BR" sz="1400" dirty="0" smtClean="0"/>
              <a:t>Pública.</a:t>
            </a:r>
          </a:p>
          <a:p>
            <a:pPr marL="109728" indent="0" algn="just">
              <a:buNone/>
            </a:pPr>
            <a:endParaRPr lang="pt-BR" sz="1400" dirty="0"/>
          </a:p>
          <a:p>
            <a:pPr marL="109728" indent="0" algn="just">
              <a:buNone/>
            </a:pPr>
            <a:r>
              <a:rPr lang="pt-BR" sz="1400" dirty="0" smtClean="0"/>
              <a:t>Por </a:t>
            </a:r>
            <a:r>
              <a:rPr lang="pt-BR" sz="1400" dirty="0"/>
              <a:t>meio da LOA, o administrador prevê antecipadamente suas pretensões, vinculando o orçamento às atividades governamentais planejadas. Dessa forma, ela autoriza a destinação dos recursos especificamente aos objetivos </a:t>
            </a:r>
            <a:r>
              <a:rPr lang="pt-BR" sz="1400" dirty="0" smtClean="0"/>
              <a:t>delineados.</a:t>
            </a:r>
            <a:r>
              <a:rPr lang="pt-BR" sz="1400" dirty="0"/>
              <a:t>   </a:t>
            </a:r>
            <a:endParaRPr lang="pt-BR" sz="1400" dirty="0" smtClean="0"/>
          </a:p>
        </p:txBody>
      </p:sp>
    </p:spTree>
    <p:extLst>
      <p:ext uri="{BB962C8B-B14F-4D97-AF65-F5344CB8AC3E}">
        <p14:creationId xmlns:p14="http://schemas.microsoft.com/office/powerpoint/2010/main" val="652617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pPr marL="109728" indent="0">
              <a:buNone/>
            </a:pPr>
            <a:r>
              <a:rPr lang="pt-BR" sz="2000" dirty="0" smtClean="0"/>
              <a:t>Art</a:t>
            </a:r>
            <a:r>
              <a:rPr lang="pt-BR" sz="2000" dirty="0"/>
              <a:t>. 165. Leis de iniciativa do Poder Executivo estabelecerão</a:t>
            </a:r>
            <a:r>
              <a:rPr lang="pt-BR" sz="2000" dirty="0" smtClean="0"/>
              <a:t>:</a:t>
            </a:r>
          </a:p>
          <a:p>
            <a:pPr marL="109728" indent="0">
              <a:buNone/>
            </a:pPr>
            <a:endParaRPr lang="pt-BR" sz="2000" dirty="0"/>
          </a:p>
          <a:p>
            <a:pPr marL="109728" indent="0">
              <a:buNone/>
            </a:pPr>
            <a:r>
              <a:rPr lang="pt-BR" sz="2000" dirty="0" smtClean="0"/>
              <a:t>(...) </a:t>
            </a:r>
          </a:p>
          <a:p>
            <a:pPr marL="109728" indent="0">
              <a:buNone/>
            </a:pPr>
            <a:r>
              <a:rPr lang="pt-BR" sz="1500" dirty="0" smtClean="0"/>
              <a:t>§ </a:t>
            </a:r>
            <a:r>
              <a:rPr lang="pt-BR" sz="1500" dirty="0"/>
              <a:t>3º O Poder Executivo publicará, </a:t>
            </a:r>
            <a:r>
              <a:rPr lang="pt-BR" sz="1500" b="1" u="sng" dirty="0"/>
              <a:t>até trinta dias</a:t>
            </a:r>
            <a:r>
              <a:rPr lang="pt-BR" sz="1500" dirty="0"/>
              <a:t> após o encerramento de cada bimestre, relatório resumido da execução orçamentária.          </a:t>
            </a:r>
            <a:endParaRPr lang="pt-BR" sz="1500" dirty="0" smtClean="0"/>
          </a:p>
          <a:p>
            <a:pPr marL="109728" indent="0">
              <a:buNone/>
            </a:pPr>
            <a:endParaRPr lang="pt-BR" sz="1500" dirty="0"/>
          </a:p>
          <a:p>
            <a:pPr marL="109728" indent="0">
              <a:buNone/>
            </a:pPr>
            <a:r>
              <a:rPr lang="pt-BR" sz="1500" dirty="0" smtClean="0"/>
              <a:t>§ </a:t>
            </a:r>
            <a:r>
              <a:rPr lang="pt-BR" sz="1500" dirty="0"/>
              <a:t>4º Os planos e programas nacionais, regionais e setoriais previstos nesta Constituição serão elaborados em consonância com o plano plurianual e apreciados pelo Congresso Nacional</a:t>
            </a:r>
            <a:r>
              <a:rPr lang="pt-BR" sz="1500" dirty="0" smtClean="0"/>
              <a:t>.</a:t>
            </a:r>
          </a:p>
          <a:p>
            <a:pPr marL="109728" indent="0">
              <a:buNone/>
            </a:pPr>
            <a:endParaRPr lang="pt-BR" sz="1500" dirty="0"/>
          </a:p>
          <a:p>
            <a:pPr marL="109728" indent="0">
              <a:buNone/>
            </a:pPr>
            <a:r>
              <a:rPr lang="pt-BR" sz="1500" dirty="0" smtClean="0"/>
              <a:t>§ 5º A lei orçamentária anual compreenderá:</a:t>
            </a:r>
          </a:p>
          <a:p>
            <a:pPr marL="109728" indent="0">
              <a:buNone/>
            </a:pPr>
            <a:endParaRPr lang="pt-BR" sz="1500" dirty="0" smtClean="0"/>
          </a:p>
          <a:p>
            <a:pPr marL="923544" lvl="3" indent="0">
              <a:buNone/>
            </a:pPr>
            <a:r>
              <a:rPr lang="pt-BR" sz="900" dirty="0" smtClean="0"/>
              <a:t>I - o orçamento fiscal referente aos Poderes da União, seus fundos, órgãos e entidades da administração direta e indireta, inclusive fundações instituídas e mantidas pelo Poder Público;</a:t>
            </a:r>
          </a:p>
          <a:p>
            <a:pPr marL="923544" lvl="3" indent="0">
              <a:buNone/>
            </a:pPr>
            <a:endParaRPr lang="pt-BR" sz="900" dirty="0" smtClean="0"/>
          </a:p>
          <a:p>
            <a:pPr marL="923544" lvl="3" indent="0">
              <a:buNone/>
            </a:pPr>
            <a:r>
              <a:rPr lang="pt-BR" sz="900" dirty="0" smtClean="0"/>
              <a:t>II - o orçamento de investimento das empresas em que a União, direta ou indiretamente, detenha a maioria do capital social com direito a voto;</a:t>
            </a:r>
          </a:p>
          <a:p>
            <a:pPr marL="923544" lvl="3" indent="0">
              <a:buNone/>
            </a:pPr>
            <a:endParaRPr lang="pt-BR" sz="900" dirty="0" smtClean="0"/>
          </a:p>
          <a:p>
            <a:pPr marL="923544" lvl="3" indent="0">
              <a:buNone/>
            </a:pPr>
            <a:r>
              <a:rPr lang="pt-BR" sz="900" dirty="0" smtClean="0"/>
              <a:t>III - o orçamento da seguridade social, abrangendo todas as entidades e órgãos a ela vinculados, da administração direta ou indireta, bem como os fundos e fundações instituídos e mantidos pelo Poder Público.</a:t>
            </a:r>
          </a:p>
        </p:txBody>
      </p:sp>
    </p:spTree>
    <p:extLst>
      <p:ext uri="{BB962C8B-B14F-4D97-AF65-F5344CB8AC3E}">
        <p14:creationId xmlns:p14="http://schemas.microsoft.com/office/powerpoint/2010/main" val="1960011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pPr marL="109728" indent="0">
              <a:buNone/>
            </a:pPr>
            <a:endParaRPr lang="pt-BR" sz="2000" dirty="0" smtClean="0"/>
          </a:p>
          <a:p>
            <a:pPr marL="109728" indent="0">
              <a:buNone/>
            </a:pPr>
            <a:r>
              <a:rPr lang="pt-BR" sz="1600" dirty="0" smtClean="0"/>
              <a:t>Art</a:t>
            </a:r>
            <a:r>
              <a:rPr lang="pt-BR" sz="1600" dirty="0"/>
              <a:t>. 165. Leis de iniciativa do Poder Executivo estabelecerão</a:t>
            </a:r>
            <a:r>
              <a:rPr lang="pt-BR" sz="1600" dirty="0" smtClean="0"/>
              <a:t>:</a:t>
            </a:r>
          </a:p>
          <a:p>
            <a:pPr marL="109728" indent="0">
              <a:buNone/>
            </a:pPr>
            <a:endParaRPr lang="pt-BR" sz="1600" dirty="0"/>
          </a:p>
          <a:p>
            <a:pPr marL="109728" indent="0">
              <a:buNone/>
            </a:pPr>
            <a:r>
              <a:rPr lang="pt-BR" sz="1600" dirty="0" smtClean="0"/>
              <a:t>(...) </a:t>
            </a:r>
          </a:p>
          <a:p>
            <a:pPr marL="109728" indent="0">
              <a:buNone/>
            </a:pPr>
            <a:endParaRPr lang="pt-BR" sz="1600" dirty="0"/>
          </a:p>
          <a:p>
            <a:pPr marL="109728" indent="0">
              <a:buNone/>
            </a:pPr>
            <a:r>
              <a:rPr lang="pt-BR" sz="1400" dirty="0" smtClean="0"/>
              <a:t>§ 6º O projeto de lei orçamentária será acompanhado de demonstrativo regionalizado do efeito, sobre as receitas e despesas, decorrente de isenções, anistias, remissões, subsídios e benefícios de natureza financeira, tributária e creditícia.</a:t>
            </a:r>
          </a:p>
          <a:p>
            <a:pPr marL="109728" indent="0">
              <a:buNone/>
            </a:pPr>
            <a:endParaRPr lang="pt-BR" sz="1400" dirty="0" smtClean="0"/>
          </a:p>
          <a:p>
            <a:pPr marL="109728" indent="0">
              <a:buNone/>
            </a:pPr>
            <a:r>
              <a:rPr lang="pt-BR" sz="1400" dirty="0" smtClean="0"/>
              <a:t>§ 7º Os orçamentos previstos no § 5º, I e II, deste artigo, compatibilizados com o plano plurianual, terão entre suas funções a de reduzir desigualdades inter-regionais, segundo critério populacional.</a:t>
            </a:r>
          </a:p>
          <a:p>
            <a:pPr marL="109728" indent="0">
              <a:buNone/>
            </a:pPr>
            <a:endParaRPr lang="pt-BR" sz="1400" dirty="0" smtClean="0"/>
          </a:p>
          <a:p>
            <a:pPr marL="109728" indent="0">
              <a:buNone/>
            </a:pPr>
            <a:r>
              <a:rPr lang="pt-BR" sz="1400" dirty="0" smtClean="0"/>
              <a:t>§ 8º A lei orçamentária anual não conterá dispositivo estranho à previsão da receita e à fixação da despesa, não se incluindo na proibição a autorização para abertura de créditos suplementares e contratação de operações de crédito, ainda que por antecipação de receita, nos termos da lei.</a:t>
            </a:r>
          </a:p>
        </p:txBody>
      </p:sp>
    </p:spTree>
    <p:extLst>
      <p:ext uri="{BB962C8B-B14F-4D97-AF65-F5344CB8AC3E}">
        <p14:creationId xmlns:p14="http://schemas.microsoft.com/office/powerpoint/2010/main" val="120674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1700" dirty="0"/>
          </a:p>
          <a:p>
            <a:r>
              <a:rPr lang="pt-BR" sz="1700" b="1" dirty="0" smtClean="0"/>
              <a:t>Qual a importância do estudo para a carreira pública?</a:t>
            </a:r>
          </a:p>
          <a:p>
            <a:endParaRPr lang="pt-BR" sz="1700" b="1" dirty="0"/>
          </a:p>
          <a:p>
            <a:endParaRPr lang="pt-BR" sz="1700" b="1" dirty="0" smtClean="0"/>
          </a:p>
          <a:p>
            <a:endParaRPr lang="pt-BR" sz="1600" dirty="0"/>
          </a:p>
          <a:p>
            <a:endParaRPr lang="pt-BR" sz="1600" b="1" dirty="0" smtClean="0"/>
          </a:p>
          <a:p>
            <a:endParaRPr lang="pt-BR" sz="1600" b="1" dirty="0"/>
          </a:p>
          <a:p>
            <a:endParaRPr lang="pt-BR" sz="16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964725"/>
            <a:ext cx="4032447" cy="472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16932"/>
            <a:ext cx="410445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404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pPr marL="109728" indent="0">
              <a:buNone/>
            </a:pPr>
            <a:endParaRPr lang="pt-BR" sz="2000" dirty="0" smtClean="0"/>
          </a:p>
          <a:p>
            <a:pPr marL="109728" indent="0" algn="just">
              <a:buNone/>
            </a:pPr>
            <a:r>
              <a:rPr lang="pt-BR" sz="1400" dirty="0" smtClean="0"/>
              <a:t>Art</a:t>
            </a:r>
            <a:r>
              <a:rPr lang="pt-BR" sz="1400" dirty="0"/>
              <a:t>. 165. Leis de iniciativa do Poder Executivo estabelecerão</a:t>
            </a:r>
            <a:r>
              <a:rPr lang="pt-BR" sz="1400" dirty="0" smtClean="0"/>
              <a:t>:</a:t>
            </a:r>
          </a:p>
          <a:p>
            <a:pPr marL="109728" indent="0" algn="just">
              <a:buNone/>
            </a:pPr>
            <a:endParaRPr lang="pt-BR" sz="1400" dirty="0"/>
          </a:p>
          <a:p>
            <a:pPr marL="109728" indent="0" algn="just">
              <a:buNone/>
            </a:pPr>
            <a:r>
              <a:rPr lang="pt-BR" sz="1400" dirty="0" smtClean="0"/>
              <a:t>(...) </a:t>
            </a:r>
          </a:p>
          <a:p>
            <a:pPr marL="109728" indent="0" algn="just">
              <a:buNone/>
            </a:pPr>
            <a:endParaRPr lang="pt-BR" sz="1400" dirty="0" smtClean="0"/>
          </a:p>
          <a:p>
            <a:pPr marL="109728" indent="0" algn="just">
              <a:buNone/>
            </a:pPr>
            <a:r>
              <a:rPr lang="pt-BR" sz="1400" dirty="0"/>
              <a:t>§ 9º Cabe à </a:t>
            </a:r>
            <a:r>
              <a:rPr lang="pt-BR" sz="1400" b="1" u="sng" dirty="0"/>
              <a:t>lei complementar</a:t>
            </a:r>
            <a:r>
              <a:rPr lang="pt-BR" sz="1400" dirty="0"/>
              <a:t>:</a:t>
            </a:r>
          </a:p>
          <a:p>
            <a:pPr marL="109728" indent="0" algn="just">
              <a:buNone/>
            </a:pPr>
            <a:endParaRPr lang="pt-BR" sz="1400" dirty="0"/>
          </a:p>
          <a:p>
            <a:pPr marL="667512" lvl="2" indent="0" algn="just">
              <a:buNone/>
            </a:pPr>
            <a:r>
              <a:rPr lang="pt-BR" sz="1000" dirty="0"/>
              <a:t>I - dispor sobre o exercício financeiro, a vigência, os prazos, a elaboração e a organização do plano plurianual, da lei de diretrizes orçamentárias e da lei orçamentária anual;</a:t>
            </a:r>
          </a:p>
          <a:p>
            <a:pPr marL="667512" lvl="2" indent="0" algn="just">
              <a:buNone/>
            </a:pPr>
            <a:endParaRPr lang="pt-BR" sz="1000" dirty="0"/>
          </a:p>
          <a:p>
            <a:pPr marL="667512" lvl="2" indent="0" algn="just">
              <a:buNone/>
            </a:pPr>
            <a:r>
              <a:rPr lang="pt-BR" sz="1000" dirty="0"/>
              <a:t>II - estabelecer normas de gestão financeira e patrimonial da administração direta e indireta bem como condições para a instituição e funcionamento de fundos.</a:t>
            </a:r>
          </a:p>
          <a:p>
            <a:pPr marL="667512" lvl="2" indent="0" algn="just">
              <a:buNone/>
            </a:pPr>
            <a:endParaRPr lang="pt-BR" sz="1000" dirty="0"/>
          </a:p>
          <a:p>
            <a:pPr marL="667512" lvl="2" indent="0" algn="just">
              <a:buNone/>
            </a:pPr>
            <a:r>
              <a:rPr lang="pt-BR" sz="1000" dirty="0"/>
              <a:t>III - dispor sobre critérios para a execução equitativa, além de procedimentos que serão adotados quando houver impedimentos legais e técnicos, cumprimento de restos a pagar e limitação das programações de caráter obrigatório, para a realização do disposto nos §§ 11 e 12 do art. </a:t>
            </a:r>
            <a:r>
              <a:rPr lang="pt-BR" sz="1000" dirty="0" smtClean="0"/>
              <a:t>166.      </a:t>
            </a:r>
          </a:p>
          <a:p>
            <a:pPr marL="109728" indent="0" algn="just">
              <a:buNone/>
            </a:pPr>
            <a:endParaRPr lang="pt-BR" sz="1400" dirty="0"/>
          </a:p>
          <a:p>
            <a:pPr marL="109728" indent="0" algn="just">
              <a:buNone/>
            </a:pPr>
            <a:r>
              <a:rPr lang="pt-BR" sz="1400" dirty="0"/>
              <a:t>§ 10. A administração tem o dever de executar as programações orçamentárias, adotando os meios e as medidas necessários, com o propósito de garantir a efetiva entrega de bens e serviços à </a:t>
            </a:r>
            <a:r>
              <a:rPr lang="pt-BR" sz="1400" dirty="0" smtClean="0"/>
              <a:t>sociedade. </a:t>
            </a:r>
            <a:r>
              <a:rPr lang="pt-BR" sz="1600" dirty="0" smtClean="0"/>
              <a:t>        </a:t>
            </a:r>
            <a:endParaRPr lang="pt-BR" sz="1600" dirty="0"/>
          </a:p>
        </p:txBody>
      </p:sp>
    </p:spTree>
    <p:extLst>
      <p:ext uri="{BB962C8B-B14F-4D97-AF65-F5344CB8AC3E}">
        <p14:creationId xmlns:p14="http://schemas.microsoft.com/office/powerpoint/2010/main" val="919368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pPr marL="109728" indent="0">
              <a:buNone/>
            </a:pPr>
            <a:endParaRPr lang="pt-BR" sz="2000" dirty="0" smtClean="0"/>
          </a:p>
          <a:p>
            <a:pPr marL="109728" indent="0" algn="just">
              <a:buNone/>
            </a:pPr>
            <a:r>
              <a:rPr lang="pt-BR" sz="1400" dirty="0" smtClean="0"/>
              <a:t>Art</a:t>
            </a:r>
            <a:r>
              <a:rPr lang="pt-BR" sz="1400" dirty="0"/>
              <a:t>. 165. Leis de iniciativa do Poder Executivo estabelecerão</a:t>
            </a:r>
            <a:r>
              <a:rPr lang="pt-BR" sz="1400" dirty="0" smtClean="0"/>
              <a:t>:</a:t>
            </a:r>
          </a:p>
          <a:p>
            <a:pPr marL="109728" indent="0" algn="just">
              <a:buNone/>
            </a:pPr>
            <a:endParaRPr lang="pt-BR" sz="1400" dirty="0"/>
          </a:p>
          <a:p>
            <a:pPr marL="109728" indent="0" algn="just">
              <a:buNone/>
            </a:pPr>
            <a:r>
              <a:rPr lang="pt-BR" sz="1400" dirty="0" smtClean="0"/>
              <a:t>(...) </a:t>
            </a:r>
          </a:p>
          <a:p>
            <a:pPr marL="109728" indent="0" algn="just">
              <a:buNone/>
            </a:pPr>
            <a:endParaRPr lang="pt-BR" sz="1400" dirty="0" smtClean="0"/>
          </a:p>
          <a:p>
            <a:pPr marL="109728" indent="0" algn="just">
              <a:buNone/>
            </a:pPr>
            <a:r>
              <a:rPr lang="pt-BR" sz="1400" dirty="0"/>
              <a:t>§ 11. O disposto no § 10 deste artigo, nos termos da lei de diretrizes orçamentárias</a:t>
            </a:r>
            <a:r>
              <a:rPr lang="pt-BR" sz="1400" dirty="0" smtClean="0"/>
              <a:t>:</a:t>
            </a:r>
          </a:p>
          <a:p>
            <a:pPr marL="667512" lvl="2" indent="0" algn="just">
              <a:buNone/>
            </a:pPr>
            <a:endParaRPr lang="pt-BR" sz="1000" dirty="0"/>
          </a:p>
          <a:p>
            <a:pPr marL="667512" lvl="2" indent="0" algn="just">
              <a:buNone/>
            </a:pPr>
            <a:r>
              <a:rPr lang="pt-BR" sz="1000" dirty="0"/>
              <a:t>I - subordina-se ao cumprimento de dispositivos constitucionais e legais que estabeleçam metas fiscais ou limites de despesas e não impede o cancelamento necessário à abertura de créditos adicionais;</a:t>
            </a:r>
          </a:p>
          <a:p>
            <a:pPr marL="667512" lvl="2" indent="0" algn="just">
              <a:buNone/>
            </a:pPr>
            <a:endParaRPr lang="pt-BR" sz="1000" dirty="0"/>
          </a:p>
          <a:p>
            <a:pPr marL="667512" lvl="2" indent="0" algn="just">
              <a:buNone/>
            </a:pPr>
            <a:r>
              <a:rPr lang="pt-BR" sz="1000" dirty="0"/>
              <a:t>II - não se aplica nos casos de impedimentos de ordem técnica devidamente justificados;</a:t>
            </a:r>
          </a:p>
          <a:p>
            <a:pPr marL="667512" lvl="2" indent="0" algn="just">
              <a:buNone/>
            </a:pPr>
            <a:endParaRPr lang="pt-BR" sz="1000" dirty="0"/>
          </a:p>
          <a:p>
            <a:pPr marL="667512" lvl="2" indent="0" algn="just">
              <a:buNone/>
            </a:pPr>
            <a:r>
              <a:rPr lang="pt-BR" sz="1000" dirty="0"/>
              <a:t>III - aplica-se exclusivamente às despesas primárias discricionárias.</a:t>
            </a:r>
          </a:p>
          <a:p>
            <a:pPr marL="109728" indent="0" algn="just">
              <a:buNone/>
            </a:pPr>
            <a:endParaRPr lang="pt-BR" sz="1400" dirty="0"/>
          </a:p>
          <a:p>
            <a:pPr marL="109728" indent="0" algn="just">
              <a:buNone/>
            </a:pPr>
            <a:r>
              <a:rPr lang="pt-BR" sz="1400" dirty="0"/>
              <a:t>§ 12. Integrará a lei de diretrizes orçamentárias, para o exercício a que se refere e, pelo menos, para os 2 (dois) exercícios subsequentes, anexo com previsão de agregados fiscais e a proporção dos recursos para investimentos que serão alocados na lei orçamentária anual para a continuidade daqueles em andamento.    </a:t>
            </a:r>
          </a:p>
        </p:txBody>
      </p:sp>
    </p:spTree>
    <p:extLst>
      <p:ext uri="{BB962C8B-B14F-4D97-AF65-F5344CB8AC3E}">
        <p14:creationId xmlns:p14="http://schemas.microsoft.com/office/powerpoint/2010/main" val="1866190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pPr marL="109728" indent="0">
              <a:buNone/>
            </a:pPr>
            <a:endParaRPr lang="pt-BR" sz="2000" dirty="0" smtClean="0"/>
          </a:p>
          <a:p>
            <a:pPr marL="109728" indent="0" algn="just">
              <a:buNone/>
            </a:pPr>
            <a:r>
              <a:rPr lang="pt-BR" sz="1400" dirty="0" smtClean="0"/>
              <a:t>Art</a:t>
            </a:r>
            <a:r>
              <a:rPr lang="pt-BR" sz="1400" dirty="0"/>
              <a:t>. 165. Leis de iniciativa do Poder Executivo estabelecerão</a:t>
            </a:r>
            <a:r>
              <a:rPr lang="pt-BR" sz="1400" dirty="0" smtClean="0"/>
              <a:t>:</a:t>
            </a:r>
          </a:p>
          <a:p>
            <a:pPr marL="109728" indent="0" algn="just">
              <a:buNone/>
            </a:pPr>
            <a:endParaRPr lang="pt-BR" sz="1400" dirty="0"/>
          </a:p>
          <a:p>
            <a:pPr marL="109728" indent="0" algn="just">
              <a:buNone/>
            </a:pPr>
            <a:r>
              <a:rPr lang="pt-BR" sz="1400" dirty="0" smtClean="0"/>
              <a:t>(...) </a:t>
            </a:r>
          </a:p>
          <a:p>
            <a:pPr marL="109728" indent="0" algn="just">
              <a:buNone/>
            </a:pPr>
            <a:endParaRPr lang="pt-BR" sz="1400" dirty="0"/>
          </a:p>
          <a:p>
            <a:pPr marL="109728" indent="0" algn="just">
              <a:buNone/>
            </a:pPr>
            <a:r>
              <a:rPr lang="pt-BR" sz="1400" dirty="0"/>
              <a:t>§ 13. O disposto no inciso III do § 9º e nos §§ 10, 11 e 12 deste artigo aplica-se exclusivamente aos orçamentos fiscal e da seguridade social da União.  </a:t>
            </a:r>
            <a:endParaRPr lang="pt-BR" sz="1400" dirty="0" smtClean="0"/>
          </a:p>
          <a:p>
            <a:pPr marL="109728" indent="0" algn="just">
              <a:buNone/>
            </a:pPr>
            <a:endParaRPr lang="pt-BR" sz="1400" dirty="0"/>
          </a:p>
          <a:p>
            <a:pPr marL="109728" indent="0" algn="just">
              <a:buNone/>
            </a:pPr>
            <a:r>
              <a:rPr lang="pt-BR" sz="1400" dirty="0"/>
              <a:t>§ 14. A lei orçamentária anual poderá conter previsões de despesas para exercícios seguintes, com a especificação dos investimentos plurianuais e daqueles em andamento</a:t>
            </a:r>
            <a:r>
              <a:rPr lang="pt-BR" sz="1400" dirty="0" smtClean="0"/>
              <a:t>.</a:t>
            </a:r>
          </a:p>
          <a:p>
            <a:pPr marL="109728" indent="0" algn="just">
              <a:buNone/>
            </a:pPr>
            <a:r>
              <a:rPr lang="pt-BR" sz="1400" dirty="0" smtClean="0"/>
              <a:t>         </a:t>
            </a:r>
            <a:endParaRPr lang="pt-BR" sz="1400" dirty="0"/>
          </a:p>
          <a:p>
            <a:pPr marL="109728" indent="0" algn="just">
              <a:buNone/>
            </a:pPr>
            <a:r>
              <a:rPr lang="pt-BR" sz="1400" dirty="0"/>
              <a:t>§ 15. A União organizará e manterá registro centralizado de projetos de investimento contendo, por Estado ou Distrito Federal, pelo menos, análises de viabilidade, estimativas de custos e informações sobre a execução física e financeira.   </a:t>
            </a:r>
            <a:endParaRPr lang="pt-BR" sz="1400" dirty="0" smtClean="0"/>
          </a:p>
          <a:p>
            <a:pPr marL="109728" indent="0" algn="just">
              <a:buNone/>
            </a:pPr>
            <a:endParaRPr lang="pt-BR" sz="1400" dirty="0"/>
          </a:p>
          <a:p>
            <a:pPr marL="109728" indent="0" algn="just">
              <a:buNone/>
            </a:pPr>
            <a:r>
              <a:rPr lang="pt-BR" sz="1400" b="1" dirty="0" smtClean="0"/>
              <a:t>§ </a:t>
            </a:r>
            <a:r>
              <a:rPr lang="pt-BR" sz="1400" b="1" dirty="0"/>
              <a:t>16. As leis de que trata este artigo devem observar, no que couber, os resultados do monitoramento e da avaliação das políticas públicas previstos no § 16 do art. 37 desta Constituição.</a:t>
            </a:r>
            <a:endParaRPr lang="pt-BR" sz="1600" dirty="0" smtClean="0"/>
          </a:p>
          <a:p>
            <a:pPr marL="109728" indent="0">
              <a:buNone/>
            </a:pPr>
            <a:endParaRPr lang="pt-BR" sz="1600" dirty="0"/>
          </a:p>
        </p:txBody>
      </p:sp>
    </p:spTree>
    <p:extLst>
      <p:ext uri="{BB962C8B-B14F-4D97-AF65-F5344CB8AC3E}">
        <p14:creationId xmlns:p14="http://schemas.microsoft.com/office/powerpoint/2010/main" val="1499846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p>
          <a:p>
            <a:pPr marL="109728" indent="0">
              <a:buNone/>
            </a:pPr>
            <a:endParaRPr lang="pt-BR" sz="2000" b="1" u="sng" dirty="0"/>
          </a:p>
          <a:p>
            <a:pPr marL="109728" indent="0">
              <a:buNone/>
            </a:pPr>
            <a:endParaRPr lang="pt-BR" sz="2000" dirty="0" smtClean="0"/>
          </a:p>
          <a:p>
            <a:pPr marL="109728" indent="0" algn="just">
              <a:buNone/>
            </a:pPr>
            <a:r>
              <a:rPr lang="pt-BR" sz="1200" dirty="0"/>
              <a:t>Art. 166. Os projetos de lei relativos ao plano plurianual, às diretrizes orçamentárias, ao orçamento anual e aos créditos adicionais </a:t>
            </a:r>
            <a:r>
              <a:rPr lang="pt-BR" sz="1200" b="1" u="sng" dirty="0"/>
              <a:t>serão apreciados pelas duas Casas do Congresso Nacional</a:t>
            </a:r>
            <a:r>
              <a:rPr lang="pt-BR" sz="1200" dirty="0"/>
              <a:t>, na forma do regimento comum</a:t>
            </a:r>
            <a:r>
              <a:rPr lang="pt-BR" sz="1200" dirty="0" smtClean="0"/>
              <a:t>.</a:t>
            </a:r>
            <a:br>
              <a:rPr lang="pt-BR" sz="1200" dirty="0" smtClean="0"/>
            </a:br>
            <a:r>
              <a:rPr lang="pt-BR" sz="1200" dirty="0" smtClean="0"/>
              <a:t/>
            </a:r>
            <a:br>
              <a:rPr lang="pt-BR" sz="1200" dirty="0" smtClean="0"/>
            </a:br>
            <a:endParaRPr lang="pt-BR" sz="1200" dirty="0"/>
          </a:p>
          <a:p>
            <a:pPr marL="109728" indent="0" algn="just">
              <a:buNone/>
            </a:pPr>
            <a:r>
              <a:rPr lang="pt-BR" sz="1200" dirty="0"/>
              <a:t>§ 1º Caberá a uma Comissão mista permanente de Senadores e Deputados</a:t>
            </a:r>
            <a:r>
              <a:rPr lang="pt-BR" sz="1200" dirty="0" smtClean="0"/>
              <a:t>:</a:t>
            </a:r>
          </a:p>
          <a:p>
            <a:pPr marL="109728" indent="0" algn="just">
              <a:buNone/>
            </a:pPr>
            <a:endParaRPr lang="pt-BR" sz="1200" dirty="0"/>
          </a:p>
          <a:p>
            <a:pPr marL="667512" lvl="2" indent="0" algn="just">
              <a:buNone/>
            </a:pPr>
            <a:r>
              <a:rPr lang="pt-BR" sz="800" dirty="0"/>
              <a:t>I - examinar e emitir parecer sobre os projetos referidos neste artigo e sobre as contas apresentadas anualmente pelo Presidente da República</a:t>
            </a:r>
            <a:r>
              <a:rPr lang="pt-BR" sz="800" dirty="0" smtClean="0"/>
              <a:t>;</a:t>
            </a:r>
          </a:p>
          <a:p>
            <a:pPr marL="667512" lvl="2" indent="0" algn="just">
              <a:buNone/>
            </a:pPr>
            <a:endParaRPr lang="pt-BR" sz="800" dirty="0"/>
          </a:p>
          <a:p>
            <a:pPr marL="667512" lvl="2" indent="0" algn="just">
              <a:buNone/>
            </a:pPr>
            <a:r>
              <a:rPr lang="pt-BR" sz="800" dirty="0"/>
              <a:t>II - examinar e emitir parecer sobre os planos e programas nacionais, regionais e setoriais previstos nesta Constituição e exercer o acompanhamento e a fiscalização orçamentária, sem prejuízo da atuação das demais comissões do Congresso Nacional e de suas Casas, criadas de acordo com o art. 58</a:t>
            </a:r>
            <a:r>
              <a:rPr lang="pt-BR" sz="800" dirty="0" smtClean="0"/>
              <a:t>.</a:t>
            </a:r>
          </a:p>
          <a:p>
            <a:pPr marL="109728" indent="0" algn="just">
              <a:buNone/>
            </a:pPr>
            <a:endParaRPr lang="pt-BR" sz="1200" dirty="0"/>
          </a:p>
          <a:p>
            <a:pPr marL="109728" indent="0" algn="just">
              <a:buNone/>
            </a:pPr>
            <a:r>
              <a:rPr lang="pt-BR" sz="1200" dirty="0"/>
              <a:t>§ 2º As emendas serão apresentadas na Comissão mista, que sobre elas emitirá parecer, e apreciadas, na forma regimental, pelo Plenário das duas Casas do Congresso Nacional</a:t>
            </a:r>
            <a:r>
              <a:rPr lang="pt-BR" sz="1200" dirty="0" smtClean="0"/>
              <a:t>.</a:t>
            </a:r>
          </a:p>
          <a:p>
            <a:pPr marL="109728" indent="0">
              <a:buNone/>
            </a:pPr>
            <a:endParaRPr lang="pt-BR" sz="1600" dirty="0"/>
          </a:p>
        </p:txBody>
      </p:sp>
    </p:spTree>
    <p:extLst>
      <p:ext uri="{BB962C8B-B14F-4D97-AF65-F5344CB8AC3E}">
        <p14:creationId xmlns:p14="http://schemas.microsoft.com/office/powerpoint/2010/main" val="1559662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lnSpcReduction="10000"/>
          </a:bodyPr>
          <a:lstStyle/>
          <a:p>
            <a:pPr marL="109728" indent="0">
              <a:buNone/>
            </a:pPr>
            <a:r>
              <a:rPr lang="pt-BR" sz="2000" b="1" u="sng" dirty="0" smtClean="0"/>
              <a:t>Finanças públicas</a:t>
            </a:r>
            <a:endParaRPr lang="pt-BR" sz="2000" b="1" u="sng" dirty="0"/>
          </a:p>
          <a:p>
            <a:pPr marL="109728" indent="0">
              <a:buNone/>
            </a:pPr>
            <a:endParaRPr lang="pt-BR" sz="2000" dirty="0" smtClean="0"/>
          </a:p>
          <a:p>
            <a:pPr marL="109728" indent="0">
              <a:buNone/>
            </a:pPr>
            <a:r>
              <a:rPr lang="pt-BR" sz="1600" dirty="0"/>
              <a:t>Art. 166. Os projetos de lei relativos ao plano plurianual, às diretrizes orçamentárias, ao orçamento anual e aos créditos adicionais serão apreciados pelas duas Casas do Congresso Nacional, na forma do regimento comum</a:t>
            </a:r>
            <a:r>
              <a:rPr lang="pt-BR" sz="1600" dirty="0" smtClean="0"/>
              <a:t>.</a:t>
            </a:r>
            <a:br>
              <a:rPr lang="pt-BR" sz="1600" dirty="0" smtClean="0"/>
            </a:br>
            <a:r>
              <a:rPr lang="pt-BR" sz="1600" dirty="0" smtClean="0"/>
              <a:t/>
            </a:r>
            <a:br>
              <a:rPr lang="pt-BR" sz="1600" dirty="0" smtClean="0"/>
            </a:br>
            <a:endParaRPr lang="pt-BR" sz="1600" dirty="0"/>
          </a:p>
          <a:p>
            <a:pPr marL="109728" indent="0">
              <a:buNone/>
            </a:pPr>
            <a:r>
              <a:rPr lang="pt-BR" sz="1600" dirty="0" smtClean="0"/>
              <a:t>(...)</a:t>
            </a:r>
          </a:p>
          <a:p>
            <a:pPr marL="109728" indent="0">
              <a:buNone/>
            </a:pPr>
            <a:endParaRPr lang="pt-BR" sz="1600" dirty="0"/>
          </a:p>
          <a:p>
            <a:pPr marL="109728" indent="0" algn="just">
              <a:buNone/>
            </a:pPr>
            <a:r>
              <a:rPr lang="pt-BR" sz="1600" dirty="0"/>
              <a:t>§ 3º As emendas ao projeto de lei do orçamento anual ou aos projetos que o </a:t>
            </a:r>
            <a:r>
              <a:rPr lang="pt-BR" sz="1600" b="1" u="sng" dirty="0"/>
              <a:t>modifiquem</a:t>
            </a:r>
            <a:r>
              <a:rPr lang="pt-BR" sz="1600" dirty="0"/>
              <a:t> somente podem ser aprovadas caso</a:t>
            </a:r>
            <a:r>
              <a:rPr lang="pt-BR" sz="1600" dirty="0" smtClean="0"/>
              <a:t>:</a:t>
            </a:r>
          </a:p>
          <a:p>
            <a:pPr marL="667512" lvl="2" indent="0" algn="just">
              <a:buNone/>
            </a:pPr>
            <a:endParaRPr lang="pt-BR" sz="1200" dirty="0"/>
          </a:p>
          <a:p>
            <a:pPr marL="667512" lvl="2" indent="0" algn="just">
              <a:buNone/>
            </a:pPr>
            <a:r>
              <a:rPr lang="pt-BR" sz="1200" dirty="0"/>
              <a:t>I - sejam compatíveis com o plano plurianual e com a lei de diretrizes orçamentárias</a:t>
            </a:r>
            <a:r>
              <a:rPr lang="pt-BR" sz="1200" dirty="0" smtClean="0"/>
              <a:t>;</a:t>
            </a:r>
          </a:p>
          <a:p>
            <a:pPr marL="667512" lvl="2" indent="0" algn="just">
              <a:buNone/>
            </a:pPr>
            <a:endParaRPr lang="pt-BR" sz="1200" dirty="0"/>
          </a:p>
          <a:p>
            <a:pPr marL="667512" lvl="2" indent="0" algn="just">
              <a:buNone/>
            </a:pPr>
            <a:r>
              <a:rPr lang="pt-BR" sz="1200" dirty="0"/>
              <a:t>II - indiquem os recursos necessários, admitidos apenas os provenientes de anulação de despesa, excluídas as que incidam sobre</a:t>
            </a:r>
            <a:r>
              <a:rPr lang="pt-BR" sz="1200" dirty="0" smtClean="0"/>
              <a:t>:</a:t>
            </a:r>
          </a:p>
          <a:p>
            <a:pPr marL="667512" lvl="2" indent="0" algn="just">
              <a:buNone/>
            </a:pPr>
            <a:endParaRPr lang="pt-BR" sz="1200" dirty="0"/>
          </a:p>
          <a:p>
            <a:pPr marL="667512" lvl="2" indent="0" algn="just">
              <a:buNone/>
            </a:pPr>
            <a:r>
              <a:rPr lang="pt-BR" sz="1200" dirty="0"/>
              <a:t>a) dotações para pessoal e seus encargos;</a:t>
            </a:r>
          </a:p>
          <a:p>
            <a:pPr marL="667512" lvl="2" indent="0" algn="just">
              <a:buNone/>
            </a:pPr>
            <a:r>
              <a:rPr lang="pt-BR" sz="1200" dirty="0"/>
              <a:t>b) serviço da dívida;</a:t>
            </a:r>
          </a:p>
          <a:p>
            <a:pPr marL="667512" lvl="2" indent="0" algn="just">
              <a:buNone/>
            </a:pPr>
            <a:r>
              <a:rPr lang="pt-BR" sz="1200" dirty="0"/>
              <a:t>c) transferências tributárias constitucionais para Estados, Municípios e Distrito Federal; </a:t>
            </a:r>
            <a:r>
              <a:rPr lang="pt-BR" sz="1200" dirty="0" smtClean="0"/>
              <a:t>ou</a:t>
            </a:r>
          </a:p>
          <a:p>
            <a:pPr marL="667512" lvl="2" indent="0" algn="just">
              <a:buNone/>
            </a:pPr>
            <a:endParaRPr lang="pt-BR" sz="1200" dirty="0"/>
          </a:p>
          <a:p>
            <a:pPr marL="667512" lvl="2" indent="0" algn="just">
              <a:buNone/>
            </a:pPr>
            <a:r>
              <a:rPr lang="pt-BR" sz="1200" dirty="0"/>
              <a:t>III - sejam relacionadas:</a:t>
            </a:r>
          </a:p>
          <a:p>
            <a:pPr marL="667512" lvl="2" indent="0" algn="just">
              <a:buNone/>
            </a:pPr>
            <a:r>
              <a:rPr lang="pt-BR" sz="1200" dirty="0"/>
              <a:t>a) com a correção de erros ou omissões; ou</a:t>
            </a:r>
          </a:p>
          <a:p>
            <a:pPr marL="667512" lvl="2" indent="0" algn="just">
              <a:buNone/>
            </a:pPr>
            <a:r>
              <a:rPr lang="pt-BR" sz="1200" dirty="0"/>
              <a:t>b) com os dispositivos do texto do projeto de lei</a:t>
            </a:r>
            <a:r>
              <a:rPr lang="pt-BR" sz="1200" dirty="0" smtClean="0"/>
              <a:t>.</a:t>
            </a:r>
            <a:endParaRPr lang="pt-BR" sz="1200" dirty="0"/>
          </a:p>
        </p:txBody>
      </p:sp>
    </p:spTree>
    <p:extLst>
      <p:ext uri="{BB962C8B-B14F-4D97-AF65-F5344CB8AC3E}">
        <p14:creationId xmlns:p14="http://schemas.microsoft.com/office/powerpoint/2010/main" val="458265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85000" lnSpcReduction="20000"/>
          </a:bodyPr>
          <a:lstStyle/>
          <a:p>
            <a:pPr marL="109728" indent="0">
              <a:buNone/>
            </a:pPr>
            <a:r>
              <a:rPr lang="pt-BR" sz="2000" b="1" u="sng" dirty="0" smtClean="0"/>
              <a:t>Finanças públicas</a:t>
            </a:r>
            <a:endParaRPr lang="pt-BR" sz="2000" b="1" u="sng" dirty="0"/>
          </a:p>
          <a:p>
            <a:pPr marL="109728" indent="0">
              <a:buNone/>
            </a:pPr>
            <a:endParaRPr lang="pt-BR" sz="2000" dirty="0" smtClean="0"/>
          </a:p>
          <a:p>
            <a:pPr marL="109728" indent="0">
              <a:buNone/>
            </a:pPr>
            <a:r>
              <a:rPr lang="pt-BR" sz="1600" dirty="0"/>
              <a:t>Art. 166. Os projetos de lei relativos ao plano plurianual, às diretrizes orçamentárias, ao orçamento anual e aos créditos adicionais serão apreciados pelas duas Casas do Congresso Nacional, na forma do regimento comum</a:t>
            </a:r>
            <a:r>
              <a:rPr lang="pt-BR" sz="1600" dirty="0" smtClean="0"/>
              <a:t>.</a:t>
            </a:r>
          </a:p>
          <a:p>
            <a:pPr marL="109728" indent="0">
              <a:buNone/>
            </a:pPr>
            <a:endParaRPr lang="pt-BR" sz="1600" dirty="0" smtClean="0"/>
          </a:p>
          <a:p>
            <a:pPr marL="109728" indent="0">
              <a:buNone/>
            </a:pPr>
            <a:r>
              <a:rPr lang="pt-BR" sz="1600" dirty="0" smtClean="0"/>
              <a:t>(...)</a:t>
            </a:r>
          </a:p>
          <a:p>
            <a:pPr marL="109728" indent="0">
              <a:buNone/>
            </a:pPr>
            <a:endParaRPr lang="pt-BR" sz="1600" dirty="0"/>
          </a:p>
          <a:p>
            <a:pPr marL="109728" indent="0" algn="just">
              <a:buNone/>
            </a:pPr>
            <a:r>
              <a:rPr lang="pt-BR" sz="1600" b="1" dirty="0"/>
              <a:t>§ 4º As emendas ao projeto de lei de diretrizes orçamentárias não poderão ser aprovadas quando incompatíveis com o plano plurianual</a:t>
            </a:r>
            <a:r>
              <a:rPr lang="pt-BR" sz="1600" b="1" dirty="0" smtClean="0"/>
              <a:t>.</a:t>
            </a:r>
          </a:p>
          <a:p>
            <a:pPr marL="109728" indent="0" algn="just">
              <a:buNone/>
            </a:pPr>
            <a:endParaRPr lang="pt-BR" sz="1600" dirty="0"/>
          </a:p>
          <a:p>
            <a:pPr marL="109728" indent="0" algn="just">
              <a:buNone/>
            </a:pPr>
            <a:r>
              <a:rPr lang="pt-BR" sz="1600" dirty="0"/>
              <a:t>§ 5º O Presidente da República poderá enviar mensagem ao Congresso Nacional para propor modificação nos projetos a que se refere este artigo enquanto não iniciada a votação, na Comissão mista, da parte cuja alteração é proposta.</a:t>
            </a:r>
          </a:p>
          <a:p>
            <a:pPr marL="109728" indent="0" algn="just">
              <a:buNone/>
            </a:pPr>
            <a:endParaRPr lang="pt-BR" sz="1600" dirty="0" smtClean="0"/>
          </a:p>
          <a:p>
            <a:pPr marL="109728" indent="0" algn="just">
              <a:buNone/>
            </a:pPr>
            <a:r>
              <a:rPr lang="pt-BR" sz="1600" dirty="0" smtClean="0"/>
              <a:t>§ </a:t>
            </a:r>
            <a:r>
              <a:rPr lang="pt-BR" sz="1600" dirty="0"/>
              <a:t>6º Os projetos de lei do plano plurianual, das diretrizes orçamentárias e do orçamento anual serão enviados pelo Presidente da República ao Congresso Nacional, nos termos da lei complementar a que se refere o art. 165, § 9º.</a:t>
            </a:r>
          </a:p>
          <a:p>
            <a:pPr marL="109728" indent="0" algn="just">
              <a:buNone/>
            </a:pPr>
            <a:endParaRPr lang="pt-BR" sz="1600" dirty="0" smtClean="0"/>
          </a:p>
          <a:p>
            <a:pPr marL="109728" indent="0" algn="just">
              <a:buNone/>
            </a:pPr>
            <a:r>
              <a:rPr lang="pt-BR" sz="1600" dirty="0" smtClean="0"/>
              <a:t>§ </a:t>
            </a:r>
            <a:r>
              <a:rPr lang="pt-BR" sz="1600" dirty="0"/>
              <a:t>7º Aplicam-se aos projetos mencionados neste artigo, no que não contrariar o disposto nesta seção, as demais normas relativas ao processo legislativo.</a:t>
            </a:r>
          </a:p>
          <a:p>
            <a:pPr marL="109728" indent="0" algn="just">
              <a:buNone/>
            </a:pPr>
            <a:endParaRPr lang="pt-BR" sz="1600" dirty="0" smtClean="0"/>
          </a:p>
          <a:p>
            <a:pPr marL="109728" indent="0" algn="just">
              <a:buNone/>
            </a:pPr>
            <a:r>
              <a:rPr lang="pt-BR" sz="1600" dirty="0" smtClean="0"/>
              <a:t>§ </a:t>
            </a:r>
            <a:r>
              <a:rPr lang="pt-BR" sz="1600" dirty="0"/>
              <a:t>8º Os recursos que, em decorrência de veto, emenda ou rejeição do projeto de lei orçamentária anual, ficarem sem despesas correspondentes poderão ser utilizados, conforme o caso, mediante créditos especiais ou suplementares, com prévia e específica autorização legislativa</a:t>
            </a:r>
            <a:r>
              <a:rPr lang="pt-BR" sz="1600" dirty="0" smtClean="0"/>
              <a:t>.</a:t>
            </a:r>
          </a:p>
          <a:p>
            <a:pPr marL="109728" indent="0" algn="just">
              <a:buNone/>
            </a:pPr>
            <a:endParaRPr lang="pt-BR" sz="1600" dirty="0" smtClean="0"/>
          </a:p>
          <a:p>
            <a:pPr marL="109728" indent="0" algn="just">
              <a:buNone/>
            </a:pPr>
            <a:r>
              <a:rPr lang="pt-BR" sz="1600" dirty="0" smtClean="0"/>
              <a:t>§§ </a:t>
            </a:r>
            <a:r>
              <a:rPr lang="pt-BR" sz="1600" dirty="0"/>
              <a:t>9º ao 20 – Limites financeiros do orçamento</a:t>
            </a:r>
          </a:p>
          <a:p>
            <a:pPr marL="109728" indent="0" algn="just">
              <a:buNone/>
            </a:pPr>
            <a:endParaRPr lang="pt-BR" sz="1600" dirty="0"/>
          </a:p>
        </p:txBody>
      </p:sp>
    </p:spTree>
    <p:extLst>
      <p:ext uri="{BB962C8B-B14F-4D97-AF65-F5344CB8AC3E}">
        <p14:creationId xmlns:p14="http://schemas.microsoft.com/office/powerpoint/2010/main" val="2273425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92500" lnSpcReduction="20000"/>
          </a:bodyPr>
          <a:lstStyle/>
          <a:p>
            <a:pPr marL="109728" indent="0">
              <a:buNone/>
            </a:pPr>
            <a:r>
              <a:rPr lang="pt-BR" sz="2000" b="1" u="sng" dirty="0" smtClean="0"/>
              <a:t>Finanças públicas – Transferências entre entes</a:t>
            </a:r>
            <a:endParaRPr lang="pt-BR" sz="2000" b="1" u="sng" dirty="0"/>
          </a:p>
          <a:p>
            <a:pPr marL="109728" indent="0">
              <a:buNone/>
            </a:pPr>
            <a:endParaRPr lang="pt-BR" sz="2000" dirty="0" smtClean="0"/>
          </a:p>
          <a:p>
            <a:pPr marL="109728" indent="0">
              <a:buNone/>
            </a:pPr>
            <a:r>
              <a:rPr lang="pt-BR" sz="1600" dirty="0"/>
              <a:t>  Art. 166-A. As emendas individuais impositivas apresentadas ao projeto de lei orçamentária anual poderão alocar recursos a Estados, ao Distrito Federal e a Municípios por meio de:      </a:t>
            </a:r>
            <a:endParaRPr lang="pt-BR" sz="1600" dirty="0" smtClean="0"/>
          </a:p>
          <a:p>
            <a:pPr marL="667512" lvl="2" indent="0">
              <a:buNone/>
            </a:pPr>
            <a:endParaRPr lang="pt-BR" sz="1200" dirty="0"/>
          </a:p>
          <a:p>
            <a:pPr marL="667512" lvl="2" indent="0">
              <a:buNone/>
            </a:pPr>
            <a:r>
              <a:rPr lang="pt-BR" sz="1200" dirty="0" smtClean="0"/>
              <a:t>I </a:t>
            </a:r>
            <a:r>
              <a:rPr lang="pt-BR" sz="1200" dirty="0"/>
              <a:t>- transferência especial; ou      </a:t>
            </a:r>
            <a:endParaRPr lang="pt-BR" sz="1200" dirty="0" smtClean="0"/>
          </a:p>
          <a:p>
            <a:pPr marL="667512" lvl="2" indent="0">
              <a:buNone/>
            </a:pPr>
            <a:endParaRPr lang="pt-BR" sz="1200" dirty="0"/>
          </a:p>
          <a:p>
            <a:pPr marL="667512" lvl="2" indent="0">
              <a:buNone/>
            </a:pPr>
            <a:r>
              <a:rPr lang="pt-BR" sz="1200" dirty="0" smtClean="0"/>
              <a:t>II </a:t>
            </a:r>
            <a:r>
              <a:rPr lang="pt-BR" sz="1200" dirty="0"/>
              <a:t>- transferência com finalidade definida.    </a:t>
            </a:r>
            <a:endParaRPr lang="pt-BR" sz="1200" dirty="0" smtClean="0"/>
          </a:p>
          <a:p>
            <a:pPr marL="109728" indent="0">
              <a:buNone/>
            </a:pPr>
            <a:endParaRPr lang="pt-BR" sz="1600" dirty="0"/>
          </a:p>
          <a:p>
            <a:pPr marL="109728" indent="0">
              <a:buNone/>
            </a:pPr>
            <a:r>
              <a:rPr lang="pt-BR" sz="1600" dirty="0" smtClean="0"/>
              <a:t>§ </a:t>
            </a:r>
            <a:r>
              <a:rPr lang="pt-BR" sz="1600" dirty="0"/>
              <a:t>1º Os recursos transferidos na forma do caput deste artigo não integrarão a receita do Estado, do Distrito Federal e dos Municípios para fins de repartição e para o cálculo dos limites da despesa com pessoal ativo e inativo, nos termos do § 16 do art. 166, e de endividamento do ente federado, vedada, em qualquer caso, a aplicação dos recursos a que se refere o caput deste artigo no pagamento de:        </a:t>
            </a:r>
            <a:endParaRPr lang="pt-BR" sz="1600" dirty="0" smtClean="0"/>
          </a:p>
          <a:p>
            <a:pPr marL="667512" lvl="2" indent="0">
              <a:buNone/>
            </a:pPr>
            <a:endParaRPr lang="pt-BR" sz="1200" dirty="0"/>
          </a:p>
          <a:p>
            <a:pPr marL="667512" lvl="2" indent="0">
              <a:buNone/>
            </a:pPr>
            <a:r>
              <a:rPr lang="pt-BR" sz="1200" dirty="0" smtClean="0"/>
              <a:t>I </a:t>
            </a:r>
            <a:r>
              <a:rPr lang="pt-BR" sz="1200" dirty="0"/>
              <a:t>- despesas com pessoal e encargos sociais relativas a ativos e inativos, e com pensionistas; e </a:t>
            </a:r>
            <a:endParaRPr lang="pt-BR" sz="1200" dirty="0" smtClean="0"/>
          </a:p>
          <a:p>
            <a:pPr marL="667512" lvl="2" indent="0">
              <a:buNone/>
            </a:pPr>
            <a:r>
              <a:rPr lang="pt-BR" sz="1200" dirty="0"/>
              <a:t>      </a:t>
            </a:r>
          </a:p>
          <a:p>
            <a:pPr marL="667512" lvl="2" indent="0">
              <a:buNone/>
            </a:pPr>
            <a:r>
              <a:rPr lang="pt-BR" sz="1200" dirty="0"/>
              <a:t>II - encargos referentes ao serviço da dívida</a:t>
            </a:r>
            <a:r>
              <a:rPr lang="pt-BR" sz="1200" dirty="0" smtClean="0"/>
              <a:t>.</a:t>
            </a:r>
          </a:p>
          <a:p>
            <a:pPr marL="667512" lvl="2" indent="0">
              <a:buNone/>
            </a:pPr>
            <a:r>
              <a:rPr lang="pt-BR" sz="1200" dirty="0"/>
              <a:t>      </a:t>
            </a:r>
          </a:p>
          <a:p>
            <a:pPr marL="109728" indent="0">
              <a:buNone/>
            </a:pPr>
            <a:r>
              <a:rPr lang="pt-BR" sz="1600" dirty="0"/>
              <a:t>§ 2º Na transferência especial a que se refere o inciso I do caput deste artigo, os recursos:      </a:t>
            </a:r>
            <a:endParaRPr lang="pt-BR" sz="1600" dirty="0" smtClean="0"/>
          </a:p>
          <a:p>
            <a:pPr marL="109728" indent="0">
              <a:buNone/>
            </a:pPr>
            <a:endParaRPr lang="pt-BR" sz="1600" dirty="0"/>
          </a:p>
          <a:p>
            <a:pPr marL="667512" lvl="2" indent="0">
              <a:buNone/>
            </a:pPr>
            <a:r>
              <a:rPr lang="pt-BR" sz="1200" dirty="0" smtClean="0"/>
              <a:t>I </a:t>
            </a:r>
            <a:r>
              <a:rPr lang="pt-BR" sz="1200" dirty="0"/>
              <a:t>- serão repassados diretamente ao ente federado beneficiado, independentemente de celebração de convênio ou de instrumento congênere;       </a:t>
            </a:r>
            <a:endParaRPr lang="pt-BR" sz="1200" dirty="0" smtClean="0"/>
          </a:p>
          <a:p>
            <a:pPr marL="667512" lvl="2" indent="0">
              <a:buNone/>
            </a:pPr>
            <a:endParaRPr lang="pt-BR" sz="1200" dirty="0"/>
          </a:p>
          <a:p>
            <a:pPr marL="667512" lvl="2" indent="0">
              <a:buNone/>
            </a:pPr>
            <a:r>
              <a:rPr lang="pt-BR" sz="1200" dirty="0" smtClean="0"/>
              <a:t>II </a:t>
            </a:r>
            <a:r>
              <a:rPr lang="pt-BR" sz="1200" dirty="0"/>
              <a:t>- pertencerão ao ente federado no ato da efetiva transferência financeira; </a:t>
            </a:r>
            <a:r>
              <a:rPr lang="pt-BR" sz="1200" dirty="0" smtClean="0"/>
              <a:t>e</a:t>
            </a:r>
          </a:p>
          <a:p>
            <a:pPr marL="667512" lvl="2" indent="0">
              <a:buNone/>
            </a:pPr>
            <a:r>
              <a:rPr lang="pt-BR" sz="1200" dirty="0"/>
              <a:t>       </a:t>
            </a:r>
          </a:p>
          <a:p>
            <a:pPr marL="667512" lvl="2" indent="0">
              <a:buNone/>
            </a:pPr>
            <a:r>
              <a:rPr lang="pt-BR" sz="1200" dirty="0"/>
              <a:t>III - serão aplicadas em programações finalísticas das áreas de competência do Poder Executivo do ente federado beneficiado, observado o disposto no § 5º deste artigo.      </a:t>
            </a:r>
          </a:p>
          <a:p>
            <a:endParaRPr lang="pt-BR" sz="1600" dirty="0"/>
          </a:p>
          <a:p>
            <a:endParaRPr lang="pt-BR" sz="1600" dirty="0"/>
          </a:p>
        </p:txBody>
      </p:sp>
    </p:spTree>
    <p:extLst>
      <p:ext uri="{BB962C8B-B14F-4D97-AF65-F5344CB8AC3E}">
        <p14:creationId xmlns:p14="http://schemas.microsoft.com/office/powerpoint/2010/main" val="574336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lnSpcReduction="10000"/>
          </a:bodyPr>
          <a:lstStyle/>
          <a:p>
            <a:pPr marL="109728" indent="0">
              <a:buNone/>
            </a:pPr>
            <a:r>
              <a:rPr lang="pt-BR" sz="2000" b="1" u="sng" dirty="0" smtClean="0"/>
              <a:t>Finanças públicas – transferências entre entres</a:t>
            </a:r>
            <a:endParaRPr lang="pt-BR" sz="2000" b="1" u="sng" dirty="0"/>
          </a:p>
          <a:p>
            <a:pPr marL="109728" indent="0">
              <a:buNone/>
            </a:pPr>
            <a:endParaRPr lang="pt-BR" sz="2000" dirty="0" smtClean="0"/>
          </a:p>
          <a:p>
            <a:pPr marL="109728" indent="0" algn="just">
              <a:buNone/>
            </a:pPr>
            <a:r>
              <a:rPr lang="pt-BR" sz="1600" dirty="0" smtClean="0"/>
              <a:t>Art</a:t>
            </a:r>
            <a:r>
              <a:rPr lang="pt-BR" sz="1600" dirty="0"/>
              <a:t>. 166-A. As emendas individuais impositivas apresentadas ao projeto de lei orçamentária anual poderão alocar recursos a Estados, ao Distrito Federal e a Municípios por meio de:      </a:t>
            </a:r>
            <a:endParaRPr lang="pt-BR" sz="1600" dirty="0" smtClean="0"/>
          </a:p>
          <a:p>
            <a:pPr marL="109728" indent="0" algn="just">
              <a:buNone/>
            </a:pPr>
            <a:endParaRPr lang="pt-BR" sz="1600" dirty="0"/>
          </a:p>
          <a:p>
            <a:pPr marL="109728" indent="0" algn="just">
              <a:buNone/>
            </a:pPr>
            <a:r>
              <a:rPr lang="pt-BR" sz="1600" dirty="0" smtClean="0"/>
              <a:t>(...)</a:t>
            </a:r>
          </a:p>
          <a:p>
            <a:pPr marL="109728" indent="0" algn="just">
              <a:buNone/>
            </a:pPr>
            <a:endParaRPr lang="pt-BR" sz="1600" dirty="0"/>
          </a:p>
          <a:p>
            <a:pPr marL="109728" indent="0" algn="just">
              <a:buNone/>
            </a:pPr>
            <a:r>
              <a:rPr lang="pt-BR" sz="1600" dirty="0" smtClean="0"/>
              <a:t>§ </a:t>
            </a:r>
            <a:r>
              <a:rPr lang="pt-BR" sz="1600" dirty="0"/>
              <a:t>3º O ente federado beneficiado da transferência especial a que se refere o inciso I do caput deste artigo poderá firmar contratos de cooperação técnica para fins de subsidiar o acompanhamento da execução orçamentária na aplicação dos recursos.  </a:t>
            </a:r>
            <a:endParaRPr lang="pt-BR" sz="1600" dirty="0" smtClean="0"/>
          </a:p>
          <a:p>
            <a:pPr marL="109728" indent="0" algn="just">
              <a:buNone/>
            </a:pPr>
            <a:endParaRPr lang="pt-BR" sz="1600" dirty="0"/>
          </a:p>
          <a:p>
            <a:pPr marL="109728" indent="0" algn="just">
              <a:buNone/>
            </a:pPr>
            <a:r>
              <a:rPr lang="pt-BR" sz="1600" dirty="0" smtClean="0"/>
              <a:t>§ </a:t>
            </a:r>
            <a:r>
              <a:rPr lang="pt-BR" sz="1600" dirty="0"/>
              <a:t>4º Na transferência com finalidade definida a que se refere o inciso II do caput deste artigo, os recursos serão:   </a:t>
            </a:r>
            <a:endParaRPr lang="pt-BR" sz="1600" dirty="0" smtClean="0"/>
          </a:p>
          <a:p>
            <a:pPr marL="667512" lvl="2" indent="0" algn="just">
              <a:buNone/>
            </a:pPr>
            <a:endParaRPr lang="pt-BR" sz="1200" dirty="0"/>
          </a:p>
          <a:p>
            <a:pPr marL="667512" lvl="2" indent="0" algn="just">
              <a:buNone/>
            </a:pPr>
            <a:r>
              <a:rPr lang="pt-BR" sz="1200" dirty="0" smtClean="0"/>
              <a:t>I </a:t>
            </a:r>
            <a:r>
              <a:rPr lang="pt-BR" sz="1200" dirty="0"/>
              <a:t>- vinculados à programação estabelecida na emenda parlamentar; e    </a:t>
            </a:r>
            <a:endParaRPr lang="pt-BR" sz="1200" dirty="0" smtClean="0"/>
          </a:p>
          <a:p>
            <a:pPr marL="667512" lvl="2" indent="0" algn="just">
              <a:buNone/>
            </a:pPr>
            <a:endParaRPr lang="pt-BR" sz="1200" dirty="0"/>
          </a:p>
          <a:p>
            <a:pPr marL="667512" lvl="2" indent="0" algn="just">
              <a:buNone/>
            </a:pPr>
            <a:r>
              <a:rPr lang="pt-BR" sz="1200" dirty="0" smtClean="0"/>
              <a:t>II </a:t>
            </a:r>
            <a:r>
              <a:rPr lang="pt-BR" sz="1200" dirty="0"/>
              <a:t>- aplicados nas áreas de competência constitucional da União.      </a:t>
            </a:r>
            <a:endParaRPr lang="pt-BR" sz="1200" dirty="0" smtClean="0"/>
          </a:p>
          <a:p>
            <a:pPr marL="109728" indent="0" algn="just">
              <a:buNone/>
            </a:pPr>
            <a:endParaRPr lang="pt-BR" sz="1600" dirty="0"/>
          </a:p>
          <a:p>
            <a:pPr marL="109728" indent="0" algn="just">
              <a:buNone/>
            </a:pPr>
            <a:r>
              <a:rPr lang="pt-BR" sz="1600" dirty="0" smtClean="0"/>
              <a:t>§ </a:t>
            </a:r>
            <a:r>
              <a:rPr lang="pt-BR" sz="1600" dirty="0"/>
              <a:t>5º Pelo menos 70% (setenta por cento) das transferências especiais de que trata o inciso I do caput deste artigo deverão ser aplicadas em despesas de capital, observada a restrição a que se refere o inciso II do § 1º deste artigo. </a:t>
            </a:r>
          </a:p>
          <a:p>
            <a:pPr marL="109728" indent="0">
              <a:buNone/>
            </a:pPr>
            <a:endParaRPr lang="pt-BR" sz="1600" dirty="0"/>
          </a:p>
          <a:p>
            <a:endParaRPr lang="pt-BR" sz="1600" dirty="0"/>
          </a:p>
          <a:p>
            <a:endParaRPr lang="pt-BR" sz="1600" dirty="0"/>
          </a:p>
        </p:txBody>
      </p:sp>
    </p:spTree>
    <p:extLst>
      <p:ext uri="{BB962C8B-B14F-4D97-AF65-F5344CB8AC3E}">
        <p14:creationId xmlns:p14="http://schemas.microsoft.com/office/powerpoint/2010/main" val="3546295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32500" lnSpcReduction="20000"/>
          </a:bodyPr>
          <a:lstStyle/>
          <a:p>
            <a:pPr marL="109728" indent="0">
              <a:buNone/>
            </a:pPr>
            <a:r>
              <a:rPr lang="pt-BR" sz="4900" b="1" u="sng" dirty="0" smtClean="0"/>
              <a:t>Finanças públicas - Vedações</a:t>
            </a:r>
            <a:endParaRPr lang="pt-BR" sz="4900" b="1" u="sng" dirty="0"/>
          </a:p>
          <a:p>
            <a:pPr marL="109728" indent="0">
              <a:buNone/>
            </a:pPr>
            <a:endParaRPr lang="pt-BR" sz="2000" dirty="0" smtClean="0"/>
          </a:p>
          <a:p>
            <a:pPr marL="109728" indent="0">
              <a:buNone/>
            </a:pPr>
            <a:r>
              <a:rPr lang="pt-BR" sz="4400" dirty="0"/>
              <a:t>Art. 167. São vedados:</a:t>
            </a:r>
          </a:p>
          <a:p>
            <a:pPr marL="109728" indent="0">
              <a:buNone/>
            </a:pPr>
            <a:endParaRPr lang="pt-BR" sz="4400" dirty="0"/>
          </a:p>
          <a:p>
            <a:pPr marL="109728" indent="0">
              <a:buNone/>
            </a:pPr>
            <a:r>
              <a:rPr lang="pt-BR" sz="4400" dirty="0"/>
              <a:t>I - o início de programas ou projetos </a:t>
            </a:r>
            <a:r>
              <a:rPr lang="pt-BR" sz="4400" b="1" u="sng" dirty="0"/>
              <a:t>não incluídos</a:t>
            </a:r>
            <a:r>
              <a:rPr lang="pt-BR" sz="4400" dirty="0"/>
              <a:t> na lei orçamentária anual;</a:t>
            </a:r>
          </a:p>
          <a:p>
            <a:pPr marL="109728" indent="0">
              <a:buNone/>
            </a:pPr>
            <a:endParaRPr lang="pt-BR" sz="4400" dirty="0"/>
          </a:p>
          <a:p>
            <a:pPr marL="109728" indent="0">
              <a:buNone/>
            </a:pPr>
            <a:r>
              <a:rPr lang="pt-BR" sz="4400" dirty="0"/>
              <a:t>II - a realização de despesas ou a assunção de obrigações diretas que </a:t>
            </a:r>
            <a:r>
              <a:rPr lang="pt-BR" sz="4400" b="1" u="sng" dirty="0"/>
              <a:t>excedam</a:t>
            </a:r>
            <a:r>
              <a:rPr lang="pt-BR" sz="4400" dirty="0"/>
              <a:t> os créditos orçamentários ou adicionais;</a:t>
            </a:r>
          </a:p>
          <a:p>
            <a:pPr marL="109728" indent="0">
              <a:buNone/>
            </a:pPr>
            <a:endParaRPr lang="pt-BR" sz="4400" dirty="0"/>
          </a:p>
          <a:p>
            <a:pPr marL="109728" indent="0">
              <a:buNone/>
            </a:pPr>
            <a:r>
              <a:rPr lang="pt-BR" sz="4400" dirty="0"/>
              <a:t>III - a realização de operações de créditos que </a:t>
            </a:r>
            <a:r>
              <a:rPr lang="pt-BR" sz="4400" b="1" u="sng" dirty="0"/>
              <a:t>excedam</a:t>
            </a:r>
            <a:r>
              <a:rPr lang="pt-BR" sz="4400" dirty="0"/>
              <a:t> o montante das despesas de capital, ressalvadas as autorizadas mediante créditos suplementares ou especiais com finalidade precisa, aprovados pelo Poder Legislativo por maioria absoluta;     </a:t>
            </a:r>
          </a:p>
          <a:p>
            <a:pPr marL="109728" indent="0">
              <a:buNone/>
            </a:pPr>
            <a:endParaRPr lang="pt-BR" sz="4400" dirty="0"/>
          </a:p>
          <a:p>
            <a:pPr marL="109728" indent="0">
              <a:buNone/>
            </a:pPr>
            <a:r>
              <a:rPr lang="pt-BR" sz="4400" dirty="0" smtClean="0"/>
              <a:t>IV </a:t>
            </a:r>
            <a:r>
              <a:rPr lang="pt-BR" sz="4400" dirty="0"/>
              <a:t>- a </a:t>
            </a:r>
            <a:r>
              <a:rPr lang="pt-BR" sz="4400" b="1" u="sng" dirty="0"/>
              <a:t>vinculação de receita de impostos</a:t>
            </a:r>
            <a:r>
              <a:rPr lang="pt-BR" sz="4400" dirty="0"/>
              <a:t> a órgão, fundo ou despesa, ressalvadas a repartição do produto da arrecadação dos impostos a que se referem os </a:t>
            </a:r>
            <a:r>
              <a:rPr lang="pt-BR" sz="4400" dirty="0" err="1"/>
              <a:t>arts</a:t>
            </a:r>
            <a:r>
              <a:rPr lang="pt-BR" sz="4400" dirty="0"/>
              <a:t>. 158 e 159, a destinação de recursos para as ações e serviços públicos de saúde, para manutenção e desenvolvimento do ensino e para realização de atividades da administração tributária, como determinado, respectivamente, pelos </a:t>
            </a:r>
            <a:r>
              <a:rPr lang="pt-BR" sz="4400" dirty="0" err="1"/>
              <a:t>arts</a:t>
            </a:r>
            <a:r>
              <a:rPr lang="pt-BR" sz="4400" dirty="0"/>
              <a:t>. 198, § 2º, 212 e 37, XXII, e a prestação de garantias às operações de crédito por antecipação de receita, previstas no art. 165, § 8º, bem como o disposto no § 4º deste artigo; </a:t>
            </a:r>
          </a:p>
          <a:p>
            <a:pPr marL="109728" indent="0">
              <a:buNone/>
            </a:pPr>
            <a:endParaRPr lang="pt-BR" sz="4400" dirty="0"/>
          </a:p>
          <a:p>
            <a:pPr marL="109728" indent="0">
              <a:buNone/>
            </a:pPr>
            <a:r>
              <a:rPr lang="pt-BR" sz="4400" dirty="0"/>
              <a:t>V - a abertura de crédito suplementar ou especial </a:t>
            </a:r>
            <a:r>
              <a:rPr lang="pt-BR" sz="4400" b="1" u="sng" dirty="0"/>
              <a:t>sem prévia autorização legislativa</a:t>
            </a:r>
            <a:r>
              <a:rPr lang="pt-BR" sz="4400" dirty="0"/>
              <a:t> e sem indicação dos recursos correspondentes;</a:t>
            </a:r>
          </a:p>
          <a:p>
            <a:pPr marL="109728" indent="0">
              <a:buNone/>
            </a:pPr>
            <a:endParaRPr lang="pt-BR" sz="4400" dirty="0"/>
          </a:p>
          <a:p>
            <a:pPr marL="109728" indent="0">
              <a:buNone/>
            </a:pPr>
            <a:r>
              <a:rPr lang="pt-BR" sz="4400" dirty="0"/>
              <a:t>VI - a transposição, o remanejamento ou a transferência de recursos de uma categoria de programação para outra ou de um órgão para outro, </a:t>
            </a:r>
            <a:r>
              <a:rPr lang="pt-BR" sz="4400" b="1" u="sng" dirty="0"/>
              <a:t>sem prévia autorização legislativa</a:t>
            </a:r>
            <a:r>
              <a:rPr lang="pt-BR" sz="4400" dirty="0"/>
              <a:t>;</a:t>
            </a:r>
          </a:p>
          <a:p>
            <a:pPr marL="109728" indent="0">
              <a:buNone/>
            </a:pPr>
            <a:endParaRPr lang="pt-BR" sz="4400" dirty="0"/>
          </a:p>
        </p:txBody>
      </p:sp>
    </p:spTree>
    <p:extLst>
      <p:ext uri="{BB962C8B-B14F-4D97-AF65-F5344CB8AC3E}">
        <p14:creationId xmlns:p14="http://schemas.microsoft.com/office/powerpoint/2010/main" val="4047345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Autofit/>
          </a:bodyPr>
          <a:lstStyle/>
          <a:p>
            <a:pPr marL="109728" indent="0">
              <a:buNone/>
            </a:pPr>
            <a:r>
              <a:rPr lang="pt-BR" sz="1400" b="1" u="sng" dirty="0" smtClean="0"/>
              <a:t>Finanças públicas - Vedações</a:t>
            </a:r>
            <a:endParaRPr lang="pt-BR" sz="1400" b="1" u="sng" dirty="0"/>
          </a:p>
          <a:p>
            <a:pPr marL="109728" indent="0">
              <a:buNone/>
            </a:pPr>
            <a:endParaRPr lang="pt-BR" sz="1400" dirty="0" smtClean="0"/>
          </a:p>
          <a:p>
            <a:pPr marL="109728" indent="0">
              <a:buNone/>
            </a:pPr>
            <a:r>
              <a:rPr lang="pt-BR" sz="1400" dirty="0"/>
              <a:t>Art. 167. São vedados:</a:t>
            </a:r>
          </a:p>
          <a:p>
            <a:pPr marL="109728" indent="0">
              <a:buNone/>
            </a:pPr>
            <a:endParaRPr lang="pt-BR" sz="1400" dirty="0"/>
          </a:p>
          <a:p>
            <a:pPr marL="109728" indent="0">
              <a:buNone/>
            </a:pPr>
            <a:r>
              <a:rPr lang="pt-BR" sz="1400" dirty="0" smtClean="0"/>
              <a:t>(...)</a:t>
            </a:r>
            <a:endParaRPr lang="pt-BR" sz="1400" dirty="0"/>
          </a:p>
          <a:p>
            <a:pPr marL="109728" indent="0">
              <a:buNone/>
            </a:pPr>
            <a:endParaRPr lang="pt-BR" sz="1400" dirty="0"/>
          </a:p>
          <a:p>
            <a:pPr marL="109728" indent="0">
              <a:buNone/>
            </a:pPr>
            <a:r>
              <a:rPr lang="pt-BR" sz="1400" dirty="0"/>
              <a:t>VII - a concessão ou utilização de créditos ilimitados;</a:t>
            </a:r>
          </a:p>
          <a:p>
            <a:pPr marL="109728" indent="0">
              <a:buNone/>
            </a:pPr>
            <a:endParaRPr lang="pt-BR" sz="1400" dirty="0"/>
          </a:p>
          <a:p>
            <a:pPr marL="109728" indent="0">
              <a:buNone/>
            </a:pPr>
            <a:r>
              <a:rPr lang="pt-BR" sz="1400" dirty="0"/>
              <a:t>VIII - a utilização, sem autorização legislativa específica, de recursos dos orçamentos fiscal e da seguridade social para suprir necessidade ou cobrir déficit de empresas, fundações e fundos, inclusive dos mencionados no art. 165, § 5º;</a:t>
            </a:r>
          </a:p>
          <a:p>
            <a:pPr marL="109728" indent="0">
              <a:buNone/>
            </a:pPr>
            <a:endParaRPr lang="pt-BR" sz="1400" dirty="0"/>
          </a:p>
          <a:p>
            <a:pPr marL="109728" indent="0">
              <a:buNone/>
            </a:pPr>
            <a:r>
              <a:rPr lang="pt-BR" sz="1400" dirty="0"/>
              <a:t>IX - a instituição de fundos de qualquer natureza, sem prévia autorização legislativa.</a:t>
            </a:r>
          </a:p>
          <a:p>
            <a:pPr marL="109728" indent="0">
              <a:buNone/>
            </a:pPr>
            <a:endParaRPr lang="pt-BR" sz="1400" dirty="0"/>
          </a:p>
          <a:p>
            <a:pPr marL="109728" indent="0">
              <a:buNone/>
            </a:pPr>
            <a:r>
              <a:rPr lang="pt-BR" sz="1400" dirty="0"/>
              <a:t>X - a transferência voluntária de recursos e a concessão de empréstimos, inclusive por antecipação de receita, pelos Governos Federal e Estaduais e suas instituições financeiras, para pagamento de despesas com pessoal ativo, inativo e pensionista, dos Estados, do Distrito Federal e dos Municípios.         </a:t>
            </a:r>
            <a:endParaRPr lang="pt-BR" sz="1400" dirty="0" smtClean="0"/>
          </a:p>
          <a:p>
            <a:pPr marL="109728" indent="0">
              <a:buNone/>
            </a:pPr>
            <a:endParaRPr lang="pt-BR" sz="1400" dirty="0"/>
          </a:p>
          <a:p>
            <a:pPr marL="109728" indent="0">
              <a:buNone/>
            </a:pPr>
            <a:r>
              <a:rPr lang="pt-BR" sz="1400" dirty="0"/>
              <a:t>XI - a utilização dos recursos provenientes das contribuições sociais de que trata o art. 195, I, a, e II, para a realização de despesas distintas do pagamento de benefícios do regime geral de previdência social de que trata o art. 201.        </a:t>
            </a:r>
          </a:p>
        </p:txBody>
      </p:sp>
    </p:spTree>
    <p:extLst>
      <p:ext uri="{BB962C8B-B14F-4D97-AF65-F5344CB8AC3E}">
        <p14:creationId xmlns:p14="http://schemas.microsoft.com/office/powerpoint/2010/main" val="2335574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772816"/>
            <a:ext cx="496855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ço Reservado para Conteúdo 2"/>
          <p:cNvSpPr>
            <a:spLocks noGrp="1"/>
          </p:cNvSpPr>
          <p:nvPr>
            <p:ph idx="1"/>
          </p:nvPr>
        </p:nvSpPr>
        <p:spPr>
          <a:xfrm>
            <a:off x="457200" y="692696"/>
            <a:ext cx="8229600" cy="5881840"/>
          </a:xfrm>
        </p:spPr>
        <p:txBody>
          <a:bodyPr>
            <a:normAutofit/>
          </a:bodyPr>
          <a:lstStyle/>
          <a:p>
            <a:pPr marL="109728" indent="0">
              <a:buNone/>
            </a:pPr>
            <a:r>
              <a:rPr lang="pt-BR" sz="2000" b="1" u="sng" dirty="0" smtClean="0"/>
              <a:t>Finanças públicas</a:t>
            </a:r>
            <a:endParaRPr lang="pt-BR" sz="2000" b="1" u="sng" dirty="0"/>
          </a:p>
          <a:p>
            <a:endParaRPr lang="pt-BR" sz="1700" dirty="0"/>
          </a:p>
          <a:p>
            <a:r>
              <a:rPr lang="pt-BR" sz="1700" b="1" dirty="0" smtClean="0"/>
              <a:t>Conceito</a:t>
            </a:r>
            <a:endParaRPr lang="pt-BR" sz="1600" dirty="0"/>
          </a:p>
          <a:p>
            <a:endParaRPr lang="pt-BR" sz="1600" b="1" dirty="0" smtClean="0"/>
          </a:p>
          <a:p>
            <a:endParaRPr lang="pt-BR" sz="1600" b="1" dirty="0"/>
          </a:p>
        </p:txBody>
      </p:sp>
    </p:spTree>
    <p:extLst>
      <p:ext uri="{BB962C8B-B14F-4D97-AF65-F5344CB8AC3E}">
        <p14:creationId xmlns:p14="http://schemas.microsoft.com/office/powerpoint/2010/main" val="4219152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25000" lnSpcReduction="20000"/>
          </a:bodyPr>
          <a:lstStyle/>
          <a:p>
            <a:pPr marL="109728" indent="0">
              <a:buNone/>
            </a:pPr>
            <a:r>
              <a:rPr lang="pt-BR" sz="5600" b="1" u="sng" dirty="0" smtClean="0"/>
              <a:t>Finanças públicas - Vedações</a:t>
            </a:r>
            <a:endParaRPr lang="pt-BR" sz="5600" b="1" u="sng" dirty="0"/>
          </a:p>
          <a:p>
            <a:pPr marL="109728" indent="0">
              <a:buNone/>
            </a:pPr>
            <a:endParaRPr lang="pt-BR" sz="5600" dirty="0" smtClean="0"/>
          </a:p>
          <a:p>
            <a:pPr marL="109728" indent="0">
              <a:buNone/>
            </a:pPr>
            <a:r>
              <a:rPr lang="pt-BR" sz="5600" dirty="0"/>
              <a:t>Art. 167. São vedados:</a:t>
            </a:r>
          </a:p>
          <a:p>
            <a:pPr marL="109728" indent="0">
              <a:buNone/>
            </a:pPr>
            <a:endParaRPr lang="pt-BR" sz="5600" dirty="0"/>
          </a:p>
          <a:p>
            <a:pPr marL="109728" indent="0">
              <a:buNone/>
            </a:pPr>
            <a:r>
              <a:rPr lang="pt-BR" sz="5600" dirty="0" smtClean="0"/>
              <a:t>(...)</a:t>
            </a:r>
            <a:endParaRPr lang="pt-BR" sz="5600" dirty="0"/>
          </a:p>
          <a:p>
            <a:pPr marL="109728" indent="0">
              <a:buNone/>
            </a:pPr>
            <a:endParaRPr lang="pt-BR" sz="5600" dirty="0"/>
          </a:p>
          <a:p>
            <a:pPr marL="109728" indent="0" algn="just">
              <a:buNone/>
            </a:pPr>
            <a:r>
              <a:rPr lang="pt-BR" sz="5600" dirty="0" smtClean="0"/>
              <a:t>XII </a:t>
            </a:r>
            <a:r>
              <a:rPr lang="pt-BR" sz="5600" dirty="0"/>
              <a:t>- na forma estabelecida na lei complementar de que trata o § 22 do art. 40, a utilização de recursos de regime próprio de previdência social, incluídos os valores integrantes dos fundos previstos no art. 249, para a realização de despesas distintas do pagamento dos benefícios previdenciários do respectivo fundo vinculado àquele regime e das despesas necessárias à sua organização e ao seu funcionamento;     </a:t>
            </a:r>
          </a:p>
          <a:p>
            <a:pPr marL="109728" indent="0" algn="just">
              <a:buNone/>
            </a:pPr>
            <a:endParaRPr lang="pt-BR" sz="5600" dirty="0"/>
          </a:p>
          <a:p>
            <a:pPr marL="109728" indent="0" algn="just">
              <a:buNone/>
            </a:pPr>
            <a:r>
              <a:rPr lang="pt-BR" sz="5600" dirty="0"/>
              <a:t>XIII - a transferência voluntária de recursos, a concessão de avais, as garantias e as subvenções pela União e a concessão de empréstimos e de financiamentos por instituições financeiras federais aos Estados, ao Distrito Federal e aos Municípios na hipótese de descumprimento das regras gerais de organização e de funcionamento de regime próprio de previdência social.     </a:t>
            </a:r>
          </a:p>
          <a:p>
            <a:pPr marL="109728" indent="0" algn="just">
              <a:buNone/>
            </a:pPr>
            <a:endParaRPr lang="pt-BR" sz="5600" dirty="0"/>
          </a:p>
          <a:p>
            <a:pPr marL="109728" indent="0" algn="just">
              <a:buNone/>
            </a:pPr>
            <a:r>
              <a:rPr lang="pt-BR" sz="5600" dirty="0"/>
              <a:t>XIV - a criação de fundo público, quando seus objetivos puderem ser alcançados mediante a vinculação de receitas orçamentárias específicas ou mediante a execução direta por programação orçamentária e financeira de órgão ou entidade da administração pública.    </a:t>
            </a:r>
          </a:p>
          <a:p>
            <a:pPr marL="109728" indent="0" algn="just">
              <a:buNone/>
            </a:pPr>
            <a:endParaRPr lang="pt-BR" sz="5600" dirty="0"/>
          </a:p>
          <a:p>
            <a:pPr marL="109728" indent="0" algn="just">
              <a:buNone/>
            </a:pPr>
            <a:r>
              <a:rPr lang="pt-BR" sz="5600" b="1" dirty="0"/>
              <a:t>§ 1º Nenhum investimento cuja execução ultrapasse um exercício financeiro poderá ser iniciado sem prévia inclusão no plano plurianual, ou sem lei que autorize a inclusão, sob pena de crime de responsabilidade.</a:t>
            </a:r>
          </a:p>
          <a:p>
            <a:pPr marL="109728" indent="0">
              <a:buNone/>
            </a:pPr>
            <a:endParaRPr lang="pt-BR" sz="5600" dirty="0"/>
          </a:p>
          <a:p>
            <a:endParaRPr lang="pt-BR" sz="4400" dirty="0"/>
          </a:p>
        </p:txBody>
      </p:sp>
    </p:spTree>
    <p:extLst>
      <p:ext uri="{BB962C8B-B14F-4D97-AF65-F5344CB8AC3E}">
        <p14:creationId xmlns:p14="http://schemas.microsoft.com/office/powerpoint/2010/main" val="721232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764704"/>
            <a:ext cx="8229600" cy="5737824"/>
          </a:xfrm>
        </p:spPr>
        <p:txBody>
          <a:bodyPr>
            <a:noAutofit/>
          </a:bodyPr>
          <a:lstStyle/>
          <a:p>
            <a:pPr marL="109728" indent="0">
              <a:buNone/>
            </a:pPr>
            <a:r>
              <a:rPr lang="pt-BR" sz="1400" b="1" u="sng" dirty="0" smtClean="0"/>
              <a:t>Finanças públicas – Créditos especiais e extraordinários</a:t>
            </a:r>
            <a:endParaRPr lang="pt-BR" sz="1400" b="1" u="sng" dirty="0"/>
          </a:p>
          <a:p>
            <a:pPr marL="109728" indent="0">
              <a:buNone/>
            </a:pPr>
            <a:endParaRPr lang="pt-BR" sz="1400" dirty="0" smtClean="0"/>
          </a:p>
          <a:p>
            <a:pPr marL="109728" indent="0">
              <a:buNone/>
            </a:pPr>
            <a:r>
              <a:rPr lang="pt-BR" sz="1400" dirty="0"/>
              <a:t>Art. 167. São vedados:</a:t>
            </a:r>
          </a:p>
          <a:p>
            <a:pPr marL="109728" indent="0">
              <a:buNone/>
            </a:pPr>
            <a:endParaRPr lang="pt-BR" sz="1400" dirty="0"/>
          </a:p>
          <a:p>
            <a:pPr marL="109728" indent="0">
              <a:buNone/>
            </a:pPr>
            <a:r>
              <a:rPr lang="pt-BR" sz="1400" dirty="0" smtClean="0"/>
              <a:t>(...)</a:t>
            </a:r>
            <a:endParaRPr lang="pt-BR" sz="1400" dirty="0"/>
          </a:p>
          <a:p>
            <a:pPr marL="109728" indent="0">
              <a:buNone/>
            </a:pPr>
            <a:endParaRPr lang="pt-BR" sz="1400" dirty="0"/>
          </a:p>
          <a:p>
            <a:pPr marL="109728" indent="0" algn="just">
              <a:buNone/>
            </a:pPr>
            <a:r>
              <a:rPr lang="pt-BR" sz="1400" dirty="0" smtClean="0"/>
              <a:t>§ </a:t>
            </a:r>
            <a:r>
              <a:rPr lang="pt-BR" sz="1400" dirty="0"/>
              <a:t>2º Os créditos especiais e extraordinários terão vigência no exercício financeiro em que forem autorizados, salvo se o ato de autorização for promulgado nos últimos quatro meses daquele exercício, caso em que, reabertos nos limites de seus saldos, serão incorporados ao orçamento do exercício financeiro </a:t>
            </a:r>
            <a:r>
              <a:rPr lang="pt-BR" sz="1400" dirty="0" err="1"/>
              <a:t>subseqüente</a:t>
            </a:r>
            <a:r>
              <a:rPr lang="pt-BR" sz="1400" dirty="0"/>
              <a:t>.</a:t>
            </a:r>
          </a:p>
          <a:p>
            <a:pPr marL="109728" indent="0" algn="just">
              <a:buNone/>
            </a:pPr>
            <a:endParaRPr lang="pt-BR" sz="1400" dirty="0"/>
          </a:p>
          <a:p>
            <a:pPr marL="109728" indent="0" algn="just">
              <a:buNone/>
            </a:pPr>
            <a:r>
              <a:rPr lang="pt-BR" sz="1400" b="1" dirty="0"/>
              <a:t>§ 3º A abertura de crédito extraordinário somente será admitida para atender a despesas imprevisíveis e urgentes, como as decorrentes de guerra, comoção interna ou calamidade pública, observado o disposto no art. 62.</a:t>
            </a:r>
          </a:p>
          <a:p>
            <a:pPr marL="109728" indent="0" algn="just">
              <a:buNone/>
            </a:pPr>
            <a:endParaRPr lang="pt-BR" sz="1400" dirty="0"/>
          </a:p>
          <a:p>
            <a:pPr marL="109728" indent="0" algn="just">
              <a:buNone/>
            </a:pPr>
            <a:r>
              <a:rPr lang="pt-BR" sz="1400" dirty="0" smtClean="0"/>
              <a:t>§ </a:t>
            </a:r>
            <a:r>
              <a:rPr lang="pt-BR" sz="1400" dirty="0"/>
              <a:t>4º É permitida a vinculação das receitas a que se referem os </a:t>
            </a:r>
            <a:r>
              <a:rPr lang="pt-BR" sz="1400" dirty="0" err="1"/>
              <a:t>arts</a:t>
            </a:r>
            <a:r>
              <a:rPr lang="pt-BR" sz="1400" dirty="0"/>
              <a:t>. 155, 156, 157, 158 e as alíneas "a", "b", "d" e "e" do inciso I e o inciso II do caput do art. 159 desta Constituição para pagamento de débitos com a União e para prestar-lhe garantia ou </a:t>
            </a:r>
            <a:r>
              <a:rPr lang="pt-BR" sz="1400" dirty="0" err="1" smtClean="0"/>
              <a:t>contragarantia</a:t>
            </a:r>
            <a:r>
              <a:rPr lang="pt-BR" sz="1400" dirty="0" smtClean="0"/>
              <a:t>.</a:t>
            </a:r>
          </a:p>
          <a:p>
            <a:pPr marL="109728" indent="0" algn="just">
              <a:buNone/>
            </a:pPr>
            <a:endParaRPr lang="pt-BR" sz="1400" dirty="0"/>
          </a:p>
          <a:p>
            <a:pPr marL="109728" indent="0" algn="just">
              <a:buNone/>
            </a:pPr>
            <a:r>
              <a:rPr lang="pt-BR" sz="1400" dirty="0"/>
              <a:t>§ 5º A transposição, o remanejamento ou a transferência de recursos de uma categoria de programação para outra poderão ser admitidos, no âmbito das atividades de ciência, tecnologia e inovação, com o objetivo de viabilizar os resultados de projetos restritos a essas funções, mediante ato do Poder Executivo, sem necessidade da prévia autorização legislativa prevista no inciso VI deste artigo.        </a:t>
            </a:r>
          </a:p>
        </p:txBody>
      </p:sp>
    </p:spTree>
    <p:extLst>
      <p:ext uri="{BB962C8B-B14F-4D97-AF65-F5344CB8AC3E}">
        <p14:creationId xmlns:p14="http://schemas.microsoft.com/office/powerpoint/2010/main" val="2474465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Autofit/>
          </a:bodyPr>
          <a:lstStyle/>
          <a:p>
            <a:pPr marL="109728" indent="0">
              <a:buNone/>
            </a:pPr>
            <a:r>
              <a:rPr lang="pt-BR" sz="1400" b="1" u="sng" dirty="0" smtClean="0"/>
              <a:t>Finanças públicas - Vedações</a:t>
            </a:r>
            <a:endParaRPr lang="pt-BR" sz="1400" b="1" u="sng" dirty="0"/>
          </a:p>
          <a:p>
            <a:pPr marL="109728" indent="0">
              <a:buNone/>
            </a:pPr>
            <a:endParaRPr lang="pt-BR" sz="1400" dirty="0" smtClean="0"/>
          </a:p>
          <a:p>
            <a:pPr marL="109728" indent="0">
              <a:buNone/>
            </a:pPr>
            <a:r>
              <a:rPr lang="pt-BR" sz="1400" dirty="0"/>
              <a:t>Art. 167. São vedados:</a:t>
            </a:r>
          </a:p>
          <a:p>
            <a:pPr marL="109728" indent="0">
              <a:buNone/>
            </a:pPr>
            <a:endParaRPr lang="pt-BR" sz="1400" dirty="0"/>
          </a:p>
          <a:p>
            <a:pPr marL="109728" indent="0">
              <a:buNone/>
            </a:pPr>
            <a:r>
              <a:rPr lang="pt-BR" sz="1400" dirty="0" smtClean="0"/>
              <a:t>(...)</a:t>
            </a:r>
            <a:endParaRPr lang="pt-BR" sz="1400" dirty="0"/>
          </a:p>
          <a:p>
            <a:pPr marL="109728" indent="0" algn="just">
              <a:buNone/>
            </a:pPr>
            <a:endParaRPr lang="pt-BR" sz="1400" dirty="0"/>
          </a:p>
          <a:p>
            <a:pPr marL="109728" indent="0" algn="just">
              <a:buNone/>
            </a:pPr>
            <a:r>
              <a:rPr lang="pt-BR" sz="1400" b="1" dirty="0"/>
              <a:t>§ 6º Para fins da apuração ao término do exercício financeiro do cumprimento do limite de que trata o inciso III do caput deste </a:t>
            </a:r>
            <a:r>
              <a:rPr lang="pt-BR" sz="1400" b="1" dirty="0" smtClean="0"/>
              <a:t>artigo (operações de crédito que excedam ao montante), </a:t>
            </a:r>
            <a:r>
              <a:rPr lang="pt-BR" sz="1400" b="1" dirty="0"/>
              <a:t>as receitas das operações de crédito efetuadas no contexto da gestão da dívida pública mobiliária federal somente serão consideradas no exercício financeiro em que for realizada a respectiva despesa.     </a:t>
            </a:r>
            <a:endParaRPr lang="pt-BR" sz="1400" b="1" dirty="0" smtClean="0"/>
          </a:p>
          <a:p>
            <a:pPr marL="109728" indent="0" algn="just">
              <a:buNone/>
            </a:pPr>
            <a:endParaRPr lang="pt-BR" sz="1400" dirty="0"/>
          </a:p>
          <a:p>
            <a:pPr marL="109728" indent="0" algn="just">
              <a:buNone/>
            </a:pPr>
            <a:r>
              <a:rPr lang="pt-BR" sz="1400" dirty="0"/>
              <a:t>§ 7º A lei não imporá nem transferirá qualquer encargo financeiro decorrente da prestação de serviço público, inclusive despesas de pessoal e seus encargos, para a União, os Estados, o Distrito Federal ou os Municípios, sem a previsão de fonte orçamentária e financeira necessária à realização da despesa ou sem a previsão da correspondente transferência de recursos financeiros necessários ao seu custeio, ressalvadas as obrigações assumidas espontaneamente pelos entes federados e aquelas decorrentes da fixação do salário mínimo, na forma do inciso IV do caput do art. 7º desta Constituição.    </a:t>
            </a:r>
          </a:p>
        </p:txBody>
      </p:sp>
    </p:spTree>
    <p:extLst>
      <p:ext uri="{BB962C8B-B14F-4D97-AF65-F5344CB8AC3E}">
        <p14:creationId xmlns:p14="http://schemas.microsoft.com/office/powerpoint/2010/main" val="4293425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85000" lnSpcReduction="20000"/>
          </a:bodyPr>
          <a:lstStyle/>
          <a:p>
            <a:pPr marL="109728" indent="0" algn="just">
              <a:buNone/>
            </a:pPr>
            <a:r>
              <a:rPr lang="pt-BR" sz="2000" b="1" u="sng" dirty="0" smtClean="0"/>
              <a:t>Finanças públicas - </a:t>
            </a:r>
            <a:r>
              <a:rPr lang="pt-BR" sz="2000" b="1" u="sng" dirty="0" err="1" smtClean="0"/>
              <a:t>Superendividamento</a:t>
            </a:r>
            <a:endParaRPr lang="pt-BR" sz="2000" b="1" u="sng" dirty="0"/>
          </a:p>
          <a:p>
            <a:pPr marL="109728" indent="0" algn="just">
              <a:buNone/>
            </a:pPr>
            <a:endParaRPr lang="pt-BR" sz="2000" dirty="0" smtClean="0"/>
          </a:p>
          <a:p>
            <a:pPr marL="109728" indent="0" algn="just">
              <a:buNone/>
            </a:pPr>
            <a:r>
              <a:rPr lang="pt-BR" sz="1600" dirty="0"/>
              <a:t>Art. 167-A. Apurado que, no período de 12 (doze) meses, a </a:t>
            </a:r>
            <a:r>
              <a:rPr lang="pt-BR" sz="1600" b="1" u="sng" dirty="0"/>
              <a:t>relação entre despesas correntes e receitas correntes supera 95% (noventa e cinco por cento)</a:t>
            </a:r>
            <a:r>
              <a:rPr lang="pt-BR" sz="1600" dirty="0"/>
              <a:t>, no âmbito dos Estados, do Distrito Federal e dos Municípios, é facultado aos Poderes Executivo, Legislativo e Judiciário, ao Ministério Público, ao Tribunal de Contas e à Defensoria Pública do ente, enquanto permanecer a situação, </a:t>
            </a:r>
            <a:r>
              <a:rPr lang="pt-BR" sz="1600" b="1" u="sng" dirty="0"/>
              <a:t>aplicar o mecanismo de ajuste fiscal de vedação da</a:t>
            </a:r>
            <a:r>
              <a:rPr lang="pt-BR" sz="1600" dirty="0"/>
              <a:t>:     </a:t>
            </a:r>
            <a:endParaRPr lang="pt-BR" sz="1600" dirty="0" smtClean="0"/>
          </a:p>
          <a:p>
            <a:pPr marL="109728" indent="0" algn="just">
              <a:buNone/>
            </a:pPr>
            <a:endParaRPr lang="pt-BR" sz="1600" dirty="0"/>
          </a:p>
          <a:p>
            <a:pPr marL="109728" indent="0" algn="just">
              <a:buNone/>
            </a:pPr>
            <a:r>
              <a:rPr lang="pt-BR" sz="1600" dirty="0" smtClean="0"/>
              <a:t>I </a:t>
            </a:r>
            <a:r>
              <a:rPr lang="pt-BR" sz="1600" dirty="0"/>
              <a:t>- concessão, a qualquer título, de vantagem, aumento, reajuste ou adequação de remuneração de membros de Poder ou de órgão, de servidores e empregados públicos e de militares, exceto dos derivados de sentença judicial transitada em julgado ou de determinação legal anterior ao início da aplicação das medidas de que trata este artigo;       </a:t>
            </a:r>
            <a:endParaRPr lang="pt-BR" sz="1600" dirty="0" smtClean="0"/>
          </a:p>
          <a:p>
            <a:pPr marL="109728" indent="0" algn="just">
              <a:buNone/>
            </a:pPr>
            <a:endParaRPr lang="pt-BR" sz="1600" dirty="0"/>
          </a:p>
          <a:p>
            <a:pPr marL="109728" indent="0" algn="just">
              <a:buNone/>
            </a:pPr>
            <a:r>
              <a:rPr lang="pt-BR" sz="1600" dirty="0" smtClean="0"/>
              <a:t>II </a:t>
            </a:r>
            <a:r>
              <a:rPr lang="pt-BR" sz="1600" dirty="0"/>
              <a:t>- criação de cargo, emprego ou função que implique aumento de despesa;    </a:t>
            </a:r>
            <a:endParaRPr lang="pt-BR" sz="1600" dirty="0" smtClean="0"/>
          </a:p>
          <a:p>
            <a:pPr marL="109728" indent="0" algn="just">
              <a:buNone/>
            </a:pPr>
            <a:endParaRPr lang="pt-BR" sz="1600" dirty="0"/>
          </a:p>
          <a:p>
            <a:pPr marL="109728" indent="0" algn="just">
              <a:buNone/>
            </a:pPr>
            <a:r>
              <a:rPr lang="pt-BR" sz="1600" dirty="0" smtClean="0"/>
              <a:t>III </a:t>
            </a:r>
            <a:r>
              <a:rPr lang="pt-BR" sz="1600" dirty="0"/>
              <a:t>- alteração de estrutura de carreira que implique aumento de despesa;    </a:t>
            </a:r>
            <a:endParaRPr lang="pt-BR" sz="1600" dirty="0" smtClean="0"/>
          </a:p>
          <a:p>
            <a:pPr marL="109728" indent="0" algn="just">
              <a:buNone/>
            </a:pPr>
            <a:endParaRPr lang="pt-BR" sz="1600" dirty="0"/>
          </a:p>
          <a:p>
            <a:pPr marL="109728" indent="0" algn="just">
              <a:buNone/>
            </a:pPr>
            <a:r>
              <a:rPr lang="pt-BR" sz="1600" dirty="0" smtClean="0"/>
              <a:t>IV </a:t>
            </a:r>
            <a:r>
              <a:rPr lang="pt-BR" sz="1600" dirty="0"/>
              <a:t>- admissão ou contratação de pessoal, a qualquer título, ressalvadas:     </a:t>
            </a:r>
            <a:endParaRPr lang="pt-BR" sz="1600" dirty="0" smtClean="0"/>
          </a:p>
          <a:p>
            <a:pPr marL="109728" indent="0" algn="just">
              <a:buNone/>
            </a:pPr>
            <a:endParaRPr lang="pt-BR" sz="1600" dirty="0"/>
          </a:p>
          <a:p>
            <a:pPr marL="402336" lvl="1" indent="0" algn="just">
              <a:buNone/>
            </a:pPr>
            <a:r>
              <a:rPr lang="pt-BR" sz="1400" dirty="0" smtClean="0"/>
              <a:t>a</a:t>
            </a:r>
            <a:r>
              <a:rPr lang="pt-BR" sz="1400" dirty="0"/>
              <a:t>) as reposições de cargos de chefia e de direção que não acarretem aumento de despesa;    </a:t>
            </a:r>
            <a:endParaRPr lang="pt-BR" sz="1400" dirty="0" smtClean="0"/>
          </a:p>
          <a:p>
            <a:pPr marL="402336" lvl="1" indent="0" algn="just">
              <a:buNone/>
            </a:pPr>
            <a:endParaRPr lang="pt-BR" sz="1400" dirty="0"/>
          </a:p>
          <a:p>
            <a:pPr marL="402336" lvl="1" indent="0" algn="just">
              <a:buNone/>
            </a:pPr>
            <a:r>
              <a:rPr lang="pt-BR" sz="1400" dirty="0" smtClean="0"/>
              <a:t>b</a:t>
            </a:r>
            <a:r>
              <a:rPr lang="pt-BR" sz="1400" dirty="0"/>
              <a:t>) as reposições decorrentes de vacâncias de cargos efetivos ou vitalícios;      </a:t>
            </a:r>
            <a:endParaRPr lang="pt-BR" sz="1400" dirty="0" smtClean="0"/>
          </a:p>
          <a:p>
            <a:pPr marL="402336" lvl="1" indent="0" algn="just">
              <a:buNone/>
            </a:pPr>
            <a:endParaRPr lang="pt-BR" sz="1400" dirty="0"/>
          </a:p>
          <a:p>
            <a:pPr marL="402336" lvl="1" indent="0" algn="just">
              <a:buNone/>
            </a:pPr>
            <a:r>
              <a:rPr lang="pt-BR" sz="1400" dirty="0" smtClean="0"/>
              <a:t>c</a:t>
            </a:r>
            <a:r>
              <a:rPr lang="pt-BR" sz="1400" dirty="0"/>
              <a:t>) as contratações temporárias de que trata o inciso IX do caput do art. 37 desta Constituição; e    </a:t>
            </a:r>
            <a:endParaRPr lang="pt-BR" sz="1400" dirty="0" smtClean="0"/>
          </a:p>
          <a:p>
            <a:pPr marL="402336" lvl="1" indent="0" algn="just">
              <a:buNone/>
            </a:pPr>
            <a:endParaRPr lang="pt-BR" sz="1400" dirty="0"/>
          </a:p>
          <a:p>
            <a:pPr marL="402336" lvl="1" indent="0" algn="just">
              <a:buNone/>
            </a:pPr>
            <a:r>
              <a:rPr lang="pt-BR" sz="1400" dirty="0" smtClean="0"/>
              <a:t>d</a:t>
            </a:r>
            <a:r>
              <a:rPr lang="pt-BR" sz="1400" dirty="0"/>
              <a:t>) as reposições de temporários para prestação de serviço militar e de alunos de órgãos de formação de militares;    </a:t>
            </a:r>
            <a:endParaRPr lang="pt-BR" sz="1400" dirty="0" smtClean="0"/>
          </a:p>
          <a:p>
            <a:endParaRPr lang="pt-BR" sz="1600" dirty="0"/>
          </a:p>
        </p:txBody>
      </p:sp>
    </p:spTree>
    <p:extLst>
      <p:ext uri="{BB962C8B-B14F-4D97-AF65-F5344CB8AC3E}">
        <p14:creationId xmlns:p14="http://schemas.microsoft.com/office/powerpoint/2010/main" val="2445725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77500" lnSpcReduction="20000"/>
          </a:bodyPr>
          <a:lstStyle/>
          <a:p>
            <a:pPr marL="109728" indent="0">
              <a:buNone/>
            </a:pPr>
            <a:r>
              <a:rPr lang="pt-BR" sz="2000" b="1" u="sng" dirty="0" smtClean="0"/>
              <a:t>Finanças públicas - </a:t>
            </a:r>
            <a:r>
              <a:rPr lang="pt-BR" sz="2000" b="1" u="sng" dirty="0" err="1" smtClean="0"/>
              <a:t>Superendividamento</a:t>
            </a:r>
            <a:endParaRPr lang="pt-BR" sz="2000" b="1" u="sng" dirty="0"/>
          </a:p>
          <a:p>
            <a:pPr marL="109728" indent="0" algn="just">
              <a:buNone/>
            </a:pPr>
            <a:endParaRPr lang="pt-BR" sz="2000" dirty="0" smtClean="0"/>
          </a:p>
          <a:p>
            <a:pPr marL="109728" indent="0" algn="just">
              <a:buNone/>
            </a:pPr>
            <a:r>
              <a:rPr lang="pt-BR" sz="1600" dirty="0"/>
              <a:t>Art. 167-A. Apurado que, no período de 12 (doze) meses, a relação entre despesas correntes e receitas correntes supera 95% (noventa e cinco por cento), no âmbito dos Estados, do Distrito Federal e dos Municípios, é facultado aos Poderes Executivo, Legislativo e Judiciário, ao Ministério Público, ao Tribunal de Contas e à Defensoria Pública do ente, enquanto permanecer a situação, aplicar o mecanismo de ajuste fiscal de vedação da:  </a:t>
            </a:r>
            <a:endParaRPr lang="pt-BR" sz="1600" dirty="0" smtClean="0"/>
          </a:p>
          <a:p>
            <a:pPr marL="109728" indent="0" algn="just">
              <a:buNone/>
            </a:pPr>
            <a:endParaRPr lang="pt-BR" sz="1600" dirty="0"/>
          </a:p>
          <a:p>
            <a:pPr marL="109728" indent="0" algn="just">
              <a:buNone/>
            </a:pPr>
            <a:r>
              <a:rPr lang="pt-BR" sz="1600" dirty="0" smtClean="0"/>
              <a:t>(...) </a:t>
            </a:r>
            <a:r>
              <a:rPr lang="pt-BR" sz="1600" dirty="0"/>
              <a:t>  </a:t>
            </a:r>
            <a:endParaRPr lang="pt-BR" sz="1600" dirty="0" smtClean="0"/>
          </a:p>
          <a:p>
            <a:pPr marL="109728" indent="0" algn="just">
              <a:buNone/>
            </a:pPr>
            <a:endParaRPr lang="pt-BR" sz="1600" dirty="0"/>
          </a:p>
          <a:p>
            <a:pPr marL="109728" indent="0" algn="just">
              <a:buNone/>
            </a:pPr>
            <a:r>
              <a:rPr lang="pt-BR" sz="1600" dirty="0" smtClean="0"/>
              <a:t>V </a:t>
            </a:r>
            <a:r>
              <a:rPr lang="pt-BR" sz="1600" dirty="0"/>
              <a:t>- realização de concurso público, exceto para as reposições de vacâncias previstas no inciso IV deste caput;     </a:t>
            </a:r>
            <a:endParaRPr lang="pt-BR" sz="1600" dirty="0" smtClean="0"/>
          </a:p>
          <a:p>
            <a:pPr marL="109728" indent="0" algn="just">
              <a:buNone/>
            </a:pPr>
            <a:endParaRPr lang="pt-BR" sz="1600" dirty="0"/>
          </a:p>
          <a:p>
            <a:pPr marL="109728" indent="0" algn="just">
              <a:buNone/>
            </a:pPr>
            <a:r>
              <a:rPr lang="pt-BR" sz="1600" dirty="0" smtClean="0"/>
              <a:t>VI </a:t>
            </a:r>
            <a:r>
              <a:rPr lang="pt-BR" sz="1600" dirty="0"/>
              <a:t>- criação ou majoração de auxílios, vantagens, bônus, abonos, verbas de representação ou benefícios de qualquer natureza, inclusive os de cunho indenizatório, em favor de membros de Poder, do Ministério Público ou da Defensoria Pública e de servidores e empregados públicos e de militares, ou ainda de seus dependentes, exceto quando derivados de sentença judicial transitada em julgado ou de determinação legal anterior ao início da aplicação das medidas de que trata este artigo;     </a:t>
            </a:r>
            <a:endParaRPr lang="pt-BR" sz="1600" dirty="0" smtClean="0"/>
          </a:p>
          <a:p>
            <a:pPr marL="109728" indent="0" algn="just">
              <a:buNone/>
            </a:pPr>
            <a:endParaRPr lang="pt-BR" sz="1600" dirty="0"/>
          </a:p>
          <a:p>
            <a:pPr marL="109728" indent="0" algn="just">
              <a:buNone/>
            </a:pPr>
            <a:r>
              <a:rPr lang="pt-BR" sz="1600" dirty="0" smtClean="0"/>
              <a:t>VII </a:t>
            </a:r>
            <a:r>
              <a:rPr lang="pt-BR" sz="1600" dirty="0"/>
              <a:t>- criação de despesa obrigatória;    </a:t>
            </a:r>
            <a:endParaRPr lang="pt-BR" sz="1600" dirty="0" smtClean="0"/>
          </a:p>
          <a:p>
            <a:pPr marL="109728" indent="0" algn="just">
              <a:buNone/>
            </a:pPr>
            <a:endParaRPr lang="pt-BR" sz="1600" dirty="0"/>
          </a:p>
          <a:p>
            <a:pPr marL="109728" indent="0" algn="just">
              <a:buNone/>
            </a:pPr>
            <a:r>
              <a:rPr lang="pt-BR" sz="1600" dirty="0" smtClean="0"/>
              <a:t>VIII </a:t>
            </a:r>
            <a:r>
              <a:rPr lang="pt-BR" sz="1600" dirty="0"/>
              <a:t>- adoção de medida que implique reajuste de despesa obrigatória acima da variação da inflação, observada a preservação do poder aquisitivo referida no inciso IV do caput do art. 7º desta Constituição;      </a:t>
            </a:r>
            <a:endParaRPr lang="pt-BR" sz="1600" dirty="0" smtClean="0"/>
          </a:p>
          <a:p>
            <a:pPr marL="109728" indent="0" algn="just">
              <a:buNone/>
            </a:pPr>
            <a:endParaRPr lang="pt-BR" sz="1600" dirty="0"/>
          </a:p>
          <a:p>
            <a:pPr marL="109728" indent="0" algn="just">
              <a:buNone/>
            </a:pPr>
            <a:r>
              <a:rPr lang="pt-BR" sz="1600" dirty="0" smtClean="0"/>
              <a:t>IX </a:t>
            </a:r>
            <a:r>
              <a:rPr lang="pt-BR" sz="1600" dirty="0"/>
              <a:t>- criação ou expansão de programas e linhas de financiamento, bem como remissão, renegociação ou refinanciamento de dívidas que impliquem ampliação das despesas com subsídios e subvenções;      </a:t>
            </a:r>
            <a:endParaRPr lang="pt-BR" sz="1600" dirty="0" smtClean="0"/>
          </a:p>
          <a:p>
            <a:pPr marL="109728" indent="0" algn="just">
              <a:buNone/>
            </a:pPr>
            <a:endParaRPr lang="pt-BR" sz="1600" dirty="0"/>
          </a:p>
          <a:p>
            <a:pPr marL="109728" indent="0" algn="just">
              <a:buNone/>
            </a:pPr>
            <a:r>
              <a:rPr lang="pt-BR" sz="1600" dirty="0" smtClean="0"/>
              <a:t>X </a:t>
            </a:r>
            <a:r>
              <a:rPr lang="pt-BR" sz="1600" dirty="0"/>
              <a:t>- concessão ou ampliação de incentivo ou benefício de natureza tributária.       </a:t>
            </a:r>
            <a:endParaRPr lang="pt-BR" sz="1600" dirty="0" smtClean="0"/>
          </a:p>
          <a:p>
            <a:pPr marL="109728" indent="0" algn="just">
              <a:buNone/>
            </a:pPr>
            <a:endParaRPr lang="pt-BR" sz="1600" dirty="0"/>
          </a:p>
          <a:p>
            <a:pPr marL="109728" indent="0" algn="just">
              <a:buNone/>
            </a:pPr>
            <a:r>
              <a:rPr lang="pt-BR" sz="1600" b="1" dirty="0" smtClean="0"/>
              <a:t>§ </a:t>
            </a:r>
            <a:r>
              <a:rPr lang="pt-BR" sz="1600" b="1" dirty="0"/>
              <a:t>1º Apurado que a despesa corrente supera 85% (oitenta e cinco por cento) da receita corrente, sem exceder o percentual mencionado no caput deste artigo, as medidas nele indicadas podem ser, no todo ou em parte, implementadas por atos do Chefe do Poder Executivo com vigência imediata, facultado aos demais Poderes e órgãos autônomos implementá-las em seus respectivos âmbitos.       </a:t>
            </a:r>
          </a:p>
        </p:txBody>
      </p:sp>
    </p:spTree>
    <p:extLst>
      <p:ext uri="{BB962C8B-B14F-4D97-AF65-F5344CB8AC3E}">
        <p14:creationId xmlns:p14="http://schemas.microsoft.com/office/powerpoint/2010/main" val="3176086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92500" lnSpcReduction="10000"/>
          </a:bodyPr>
          <a:lstStyle/>
          <a:p>
            <a:pPr marL="109728" indent="0">
              <a:buNone/>
            </a:pPr>
            <a:r>
              <a:rPr lang="pt-BR" sz="2000" b="1" u="sng" dirty="0" smtClean="0"/>
              <a:t>Finanças públicas - </a:t>
            </a:r>
            <a:r>
              <a:rPr lang="pt-BR" sz="2000" b="1" u="sng" dirty="0" err="1" smtClean="0"/>
              <a:t>Superendividamento</a:t>
            </a:r>
            <a:endParaRPr lang="pt-BR" sz="2000" b="1" u="sng" dirty="0"/>
          </a:p>
          <a:p>
            <a:pPr marL="109728" indent="0">
              <a:buNone/>
            </a:pPr>
            <a:endParaRPr lang="pt-BR" sz="2000" dirty="0" smtClean="0"/>
          </a:p>
          <a:p>
            <a:pPr marL="109728" indent="0">
              <a:buNone/>
            </a:pPr>
            <a:r>
              <a:rPr lang="pt-BR" sz="1600" dirty="0"/>
              <a:t>Art. 167-A. Apurado que, no período de 12 (doze) meses, a relação entre despesas correntes e receitas correntes supera 95% (noventa e cinco por cento), no âmbito dos Estados, do Distrito Federal e dos Municípios, é facultado aos Poderes Executivo, Legislativo e Judiciário, ao Ministério Público, ao Tribunal de Contas e à Defensoria Pública do ente, enquanto permanecer a situação, aplicar o mecanismo de ajuste fiscal de vedação da:  </a:t>
            </a:r>
            <a:endParaRPr lang="pt-BR" sz="1600" dirty="0" smtClean="0"/>
          </a:p>
          <a:p>
            <a:pPr marL="109728" indent="0">
              <a:buNone/>
            </a:pPr>
            <a:endParaRPr lang="pt-BR" sz="1600" dirty="0"/>
          </a:p>
          <a:p>
            <a:pPr marL="109728" indent="0">
              <a:buNone/>
            </a:pPr>
            <a:r>
              <a:rPr lang="pt-BR" sz="1600" dirty="0" smtClean="0"/>
              <a:t>(...) </a:t>
            </a:r>
            <a:r>
              <a:rPr lang="pt-BR" sz="1600" dirty="0"/>
              <a:t>  </a:t>
            </a:r>
            <a:endParaRPr lang="pt-BR" sz="1600" dirty="0" smtClean="0"/>
          </a:p>
          <a:p>
            <a:pPr marL="109728" indent="0">
              <a:buNone/>
            </a:pPr>
            <a:endParaRPr lang="pt-BR" sz="1600" dirty="0"/>
          </a:p>
          <a:p>
            <a:pPr marL="109728" indent="0">
              <a:buNone/>
            </a:pPr>
            <a:r>
              <a:rPr lang="pt-BR" sz="1600" dirty="0" smtClean="0"/>
              <a:t>§ </a:t>
            </a:r>
            <a:r>
              <a:rPr lang="pt-BR" sz="1600" dirty="0"/>
              <a:t>2º O ato de que trata o § 1º deste artigo deve ser submetido, em regime de urgência, à apreciação do Poder Legislativo.       </a:t>
            </a:r>
            <a:endParaRPr lang="pt-BR" sz="1600" dirty="0" smtClean="0"/>
          </a:p>
          <a:p>
            <a:pPr marL="109728" indent="0">
              <a:buNone/>
            </a:pPr>
            <a:endParaRPr lang="pt-BR" sz="1600" dirty="0"/>
          </a:p>
          <a:p>
            <a:pPr marL="109728" indent="0">
              <a:buNone/>
            </a:pPr>
            <a:r>
              <a:rPr lang="pt-BR" sz="1600" dirty="0" smtClean="0"/>
              <a:t>§ </a:t>
            </a:r>
            <a:r>
              <a:rPr lang="pt-BR" sz="1600" dirty="0"/>
              <a:t>3º O ato perde a eficácia, reconhecida a validade dos atos praticados na sua vigência, quando:       </a:t>
            </a:r>
            <a:endParaRPr lang="pt-BR" sz="1600" dirty="0" smtClean="0"/>
          </a:p>
          <a:p>
            <a:pPr marL="109728" indent="0">
              <a:buNone/>
            </a:pPr>
            <a:endParaRPr lang="pt-BR" sz="1600" dirty="0"/>
          </a:p>
          <a:p>
            <a:pPr marL="667512" lvl="2" indent="0">
              <a:buNone/>
            </a:pPr>
            <a:r>
              <a:rPr lang="pt-BR" sz="1200" dirty="0" smtClean="0"/>
              <a:t>I </a:t>
            </a:r>
            <a:r>
              <a:rPr lang="pt-BR" sz="1200" dirty="0"/>
              <a:t>- rejeitado pelo Poder Legislativo;      </a:t>
            </a:r>
            <a:endParaRPr lang="pt-BR" sz="1200" dirty="0" smtClean="0"/>
          </a:p>
          <a:p>
            <a:pPr marL="667512" lvl="2" indent="0">
              <a:buNone/>
            </a:pPr>
            <a:endParaRPr lang="pt-BR" sz="1200" dirty="0"/>
          </a:p>
          <a:p>
            <a:pPr marL="667512" lvl="2" indent="0">
              <a:buNone/>
            </a:pPr>
            <a:r>
              <a:rPr lang="pt-BR" sz="1200" dirty="0" smtClean="0"/>
              <a:t>II </a:t>
            </a:r>
            <a:r>
              <a:rPr lang="pt-BR" sz="1200" dirty="0"/>
              <a:t>- transcorrido o prazo de 180 (cento e oitenta) dias sem que se ultime a sua apreciação; ou        </a:t>
            </a:r>
            <a:endParaRPr lang="pt-BR" sz="1200" dirty="0" smtClean="0"/>
          </a:p>
          <a:p>
            <a:pPr marL="667512" lvl="2" indent="0">
              <a:buNone/>
            </a:pPr>
            <a:endParaRPr lang="pt-BR" sz="1200" dirty="0"/>
          </a:p>
          <a:p>
            <a:pPr marL="667512" lvl="2" indent="0">
              <a:buNone/>
            </a:pPr>
            <a:r>
              <a:rPr lang="pt-BR" sz="1200" dirty="0" smtClean="0"/>
              <a:t>III </a:t>
            </a:r>
            <a:r>
              <a:rPr lang="pt-BR" sz="1200" dirty="0"/>
              <a:t>- apurado que não mais se verifica a hipótese prevista no § 1º deste artigo, mesmo após a sua aprovação pelo Poder Legislativo.       </a:t>
            </a:r>
            <a:endParaRPr lang="pt-BR" sz="1200" dirty="0" smtClean="0"/>
          </a:p>
          <a:p>
            <a:pPr marL="109728" indent="0">
              <a:buNone/>
            </a:pPr>
            <a:endParaRPr lang="pt-BR" sz="1600" dirty="0"/>
          </a:p>
          <a:p>
            <a:pPr marL="109728" indent="0">
              <a:buNone/>
            </a:pPr>
            <a:r>
              <a:rPr lang="pt-BR" sz="1600" dirty="0" smtClean="0"/>
              <a:t>§ </a:t>
            </a:r>
            <a:r>
              <a:rPr lang="pt-BR" sz="1600" dirty="0"/>
              <a:t>4º A apuração referida neste artigo deve ser realizada bimestralmente.     </a:t>
            </a:r>
            <a:endParaRPr lang="pt-BR" sz="1600" dirty="0" smtClean="0"/>
          </a:p>
          <a:p>
            <a:endParaRPr lang="pt-BR" sz="1600" dirty="0"/>
          </a:p>
        </p:txBody>
      </p:sp>
    </p:spTree>
    <p:extLst>
      <p:ext uri="{BB962C8B-B14F-4D97-AF65-F5344CB8AC3E}">
        <p14:creationId xmlns:p14="http://schemas.microsoft.com/office/powerpoint/2010/main" val="3678187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92500" lnSpcReduction="20000"/>
          </a:bodyPr>
          <a:lstStyle/>
          <a:p>
            <a:pPr marL="109728" indent="0">
              <a:buNone/>
            </a:pPr>
            <a:r>
              <a:rPr lang="pt-BR" sz="2000" b="1" u="sng" dirty="0" smtClean="0"/>
              <a:t>Finanças públicas - </a:t>
            </a:r>
            <a:r>
              <a:rPr lang="pt-BR" sz="2000" b="1" u="sng" dirty="0" err="1" smtClean="0"/>
              <a:t>Superendividamento</a:t>
            </a:r>
            <a:endParaRPr lang="pt-BR" sz="2000" b="1" u="sng" dirty="0"/>
          </a:p>
          <a:p>
            <a:pPr marL="109728" indent="0">
              <a:buNone/>
            </a:pPr>
            <a:endParaRPr lang="pt-BR" sz="2000" dirty="0" smtClean="0"/>
          </a:p>
          <a:p>
            <a:pPr marL="109728" indent="0" algn="just">
              <a:buNone/>
            </a:pPr>
            <a:r>
              <a:rPr lang="pt-BR" sz="1600" dirty="0"/>
              <a:t>Art. 167-A. Apurado que, no período de 12 (doze) meses, a relação entre despesas correntes e receitas correntes supera 95% (noventa e cinco por cento), no âmbito dos Estados, do Distrito Federal e dos Municípios, é facultado aos Poderes Executivo, Legislativo e Judiciário, ao Ministério Público, ao Tribunal de Contas e à Defensoria Pública do ente, enquanto permanecer a situação, aplicar o mecanismo de ajuste fiscal de vedação da:  </a:t>
            </a:r>
            <a:endParaRPr lang="pt-BR" sz="1600" dirty="0" smtClean="0"/>
          </a:p>
          <a:p>
            <a:pPr marL="109728" indent="0" algn="just">
              <a:buNone/>
            </a:pPr>
            <a:endParaRPr lang="pt-BR" sz="1600" dirty="0"/>
          </a:p>
          <a:p>
            <a:pPr marL="109728" indent="0" algn="just">
              <a:buNone/>
            </a:pPr>
            <a:r>
              <a:rPr lang="pt-BR" sz="1600" dirty="0" smtClean="0"/>
              <a:t>(...) </a:t>
            </a:r>
            <a:r>
              <a:rPr lang="pt-BR" sz="1600" dirty="0"/>
              <a:t>  </a:t>
            </a:r>
            <a:endParaRPr lang="pt-BR" sz="1600" dirty="0" smtClean="0"/>
          </a:p>
          <a:p>
            <a:pPr marL="109728" indent="0" algn="just">
              <a:buNone/>
            </a:pPr>
            <a:endParaRPr lang="pt-BR" sz="1600" dirty="0"/>
          </a:p>
          <a:p>
            <a:pPr marL="109728" indent="0" algn="just">
              <a:buNone/>
            </a:pPr>
            <a:r>
              <a:rPr lang="pt-BR" sz="1600" dirty="0" smtClean="0"/>
              <a:t>§ </a:t>
            </a:r>
            <a:r>
              <a:rPr lang="pt-BR" sz="1600" dirty="0"/>
              <a:t>5º As disposições de que trata este artigo:      </a:t>
            </a:r>
            <a:endParaRPr lang="pt-BR" sz="1600" dirty="0" smtClean="0"/>
          </a:p>
          <a:p>
            <a:pPr marL="109728" indent="0" algn="just">
              <a:buNone/>
            </a:pPr>
            <a:endParaRPr lang="pt-BR" sz="1600" dirty="0"/>
          </a:p>
          <a:p>
            <a:pPr marL="667512" lvl="2" indent="0" algn="just">
              <a:buNone/>
            </a:pPr>
            <a:r>
              <a:rPr lang="pt-BR" sz="1200" dirty="0" smtClean="0"/>
              <a:t>I </a:t>
            </a:r>
            <a:r>
              <a:rPr lang="pt-BR" sz="1200" dirty="0"/>
              <a:t>- não constituem obrigação de pagamento futuro pelo ente da Federação ou direitos de outrem sobre o erário;      </a:t>
            </a:r>
            <a:endParaRPr lang="pt-BR" sz="1200" dirty="0" smtClean="0"/>
          </a:p>
          <a:p>
            <a:pPr marL="667512" lvl="2" indent="0" algn="just">
              <a:buNone/>
            </a:pPr>
            <a:endParaRPr lang="pt-BR" sz="1200" dirty="0"/>
          </a:p>
          <a:p>
            <a:pPr marL="667512" lvl="2" indent="0" algn="just">
              <a:buNone/>
            </a:pPr>
            <a:r>
              <a:rPr lang="pt-BR" sz="1200" dirty="0" smtClean="0"/>
              <a:t>II </a:t>
            </a:r>
            <a:r>
              <a:rPr lang="pt-BR" sz="1200" dirty="0"/>
              <a:t>- não revogam, dispensam ou suspendem o cumprimento de dispositivos constitucionais e legais que disponham sobre metas fiscais ou limites máximos de despesas.      </a:t>
            </a:r>
            <a:endParaRPr lang="pt-BR" sz="1200" dirty="0" smtClean="0"/>
          </a:p>
          <a:p>
            <a:pPr marL="109728" indent="0" algn="just">
              <a:buNone/>
            </a:pPr>
            <a:endParaRPr lang="pt-BR" sz="1600" dirty="0"/>
          </a:p>
          <a:p>
            <a:pPr marL="109728" indent="0" algn="just">
              <a:buNone/>
            </a:pPr>
            <a:r>
              <a:rPr lang="pt-BR" sz="1600" dirty="0" smtClean="0"/>
              <a:t>§ </a:t>
            </a:r>
            <a:r>
              <a:rPr lang="pt-BR" sz="1600" dirty="0"/>
              <a:t>6º Ocorrendo a hipótese de que trata o caput deste artigo, até que todas as medidas nele previstas tenham sido adotadas por todos os Poderes e órgãos nele mencionados, de acordo com declaração do respectivo Tribunal de Contas, é vedada:     </a:t>
            </a:r>
            <a:endParaRPr lang="pt-BR" sz="1600" dirty="0" smtClean="0"/>
          </a:p>
          <a:p>
            <a:pPr marL="109728" indent="0" algn="just">
              <a:buNone/>
            </a:pPr>
            <a:endParaRPr lang="pt-BR" sz="1600" dirty="0"/>
          </a:p>
          <a:p>
            <a:pPr marL="667512" lvl="2" indent="0" algn="just">
              <a:buNone/>
            </a:pPr>
            <a:r>
              <a:rPr lang="pt-BR" sz="1200" dirty="0" smtClean="0"/>
              <a:t>I </a:t>
            </a:r>
            <a:r>
              <a:rPr lang="pt-BR" sz="1200" dirty="0"/>
              <a:t>- a concessão, por qualquer outro ente da Federação, de garantias ao ente envolvido;     </a:t>
            </a:r>
            <a:endParaRPr lang="pt-BR" sz="1200" dirty="0" smtClean="0"/>
          </a:p>
          <a:p>
            <a:pPr marL="667512" lvl="2" indent="0" algn="just">
              <a:buNone/>
            </a:pPr>
            <a:endParaRPr lang="pt-BR" sz="1200" dirty="0"/>
          </a:p>
          <a:p>
            <a:pPr marL="667512" lvl="2" indent="0" algn="just">
              <a:buNone/>
            </a:pPr>
            <a:r>
              <a:rPr lang="pt-BR" sz="1200" dirty="0" smtClean="0"/>
              <a:t>II </a:t>
            </a:r>
            <a:r>
              <a:rPr lang="pt-BR" sz="1200" dirty="0"/>
              <a:t>- a tomada de operação de crédito por parte do ente envolvido com outro ente da Federação, diretamente ou por intermédio de seus fundos, autarquias, fundações ou empresas estatais dependentes, ainda que sob a forma de novação, refinanciamento ou postergação de dívida contraída anteriormente, ressalvados os financiamentos destinados a projetos específicos celebrados na forma de operações típicas das agências financeiras oficiais de fomento.     </a:t>
            </a:r>
          </a:p>
        </p:txBody>
      </p:sp>
    </p:spTree>
    <p:extLst>
      <p:ext uri="{BB962C8B-B14F-4D97-AF65-F5344CB8AC3E}">
        <p14:creationId xmlns:p14="http://schemas.microsoft.com/office/powerpoint/2010/main" val="375216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 – Estado de calamidade pública</a:t>
            </a:r>
          </a:p>
          <a:p>
            <a:pPr marL="109728" indent="0">
              <a:buNone/>
            </a:pPr>
            <a:endParaRPr lang="pt-BR" sz="2000" b="1" u="sng" dirty="0"/>
          </a:p>
          <a:p>
            <a:pPr marL="109728" indent="0" algn="just">
              <a:buNone/>
            </a:pPr>
            <a:r>
              <a:rPr lang="pt-BR" sz="1400" dirty="0"/>
              <a:t>Art. 167-B. Durante a vigência de </a:t>
            </a:r>
            <a:r>
              <a:rPr lang="pt-BR" sz="1400" b="1" u="sng" dirty="0"/>
              <a:t>estado de calamidade pública de âmbito nacional</a:t>
            </a:r>
            <a:r>
              <a:rPr lang="pt-BR" sz="1400" dirty="0"/>
              <a:t>, decretado pelo Congresso Nacional por iniciativa privativa do Presidente da República, a União deve adotar regime extraordinário fiscal, financeiro e de contratações para atender às necessidades dele decorrentes, somente naquilo em que a urgência for incompatível com o regime regular, nos termos definidos nos </a:t>
            </a:r>
            <a:r>
              <a:rPr lang="pt-BR" sz="1400" dirty="0" err="1"/>
              <a:t>arts</a:t>
            </a:r>
            <a:r>
              <a:rPr lang="pt-BR" sz="1400" dirty="0"/>
              <a:t>. 167-C, 167-D, 167-E, 167-F e 167-G desta Constituição.    </a:t>
            </a:r>
            <a:endParaRPr lang="pt-BR" sz="1400" dirty="0" smtClean="0"/>
          </a:p>
          <a:p>
            <a:pPr marL="109728" indent="0" algn="just">
              <a:buNone/>
            </a:pPr>
            <a:endParaRPr lang="pt-BR" sz="1400" dirty="0"/>
          </a:p>
          <a:p>
            <a:pPr marL="109728" indent="0" algn="just">
              <a:buNone/>
            </a:pPr>
            <a:r>
              <a:rPr lang="pt-BR" sz="1400" dirty="0" smtClean="0"/>
              <a:t>Art</a:t>
            </a:r>
            <a:r>
              <a:rPr lang="pt-BR" sz="1400" dirty="0"/>
              <a:t>. 167-C. Com o propósito exclusivo de enfrentamento da calamidade pública e de seus efeitos sociais e econômicos, no seu período de duração, o Poder Executivo federal pode adotar </a:t>
            </a:r>
            <a:r>
              <a:rPr lang="pt-BR" sz="1400" b="1" u="sng" dirty="0"/>
              <a:t>processos simplificados de contratação de pessoal, em caráter temporário e emergencial, e de obras, serviços e compras</a:t>
            </a:r>
            <a:r>
              <a:rPr lang="pt-BR" sz="1400" dirty="0"/>
              <a:t> que assegurem, quando possível, competição e igualdade de condições a todos os concorrentes, dispensada a observância do § 1º do art. 169 na contratação de que trata o inciso IX do caput do art. 37 desta Constituição, limitada a dispensa às situações de que trata o referido inciso, sem prejuízo do controle dos órgãos competentes.     </a:t>
            </a:r>
          </a:p>
        </p:txBody>
      </p:sp>
    </p:spTree>
    <p:extLst>
      <p:ext uri="{BB962C8B-B14F-4D97-AF65-F5344CB8AC3E}">
        <p14:creationId xmlns:p14="http://schemas.microsoft.com/office/powerpoint/2010/main" val="1763669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908720"/>
            <a:ext cx="8229600" cy="5737824"/>
          </a:xfrm>
        </p:spPr>
        <p:txBody>
          <a:bodyPr>
            <a:normAutofit/>
          </a:bodyPr>
          <a:lstStyle/>
          <a:p>
            <a:pPr marL="109728" indent="0">
              <a:buNone/>
            </a:pPr>
            <a:r>
              <a:rPr lang="pt-BR" sz="2000" b="1" u="sng" dirty="0" smtClean="0"/>
              <a:t>Finanças públicas – Estado de calamidade pública</a:t>
            </a:r>
            <a:endParaRPr lang="pt-BR" sz="2000" b="1" u="sng" dirty="0"/>
          </a:p>
          <a:p>
            <a:pPr marL="109728" indent="0" algn="just">
              <a:buNone/>
            </a:pPr>
            <a:r>
              <a:rPr lang="pt-BR" sz="2000" dirty="0"/>
              <a:t>   </a:t>
            </a:r>
            <a:endParaRPr lang="pt-BR" sz="2000" dirty="0" smtClean="0"/>
          </a:p>
          <a:p>
            <a:pPr marL="109728" indent="0" algn="just">
              <a:buNone/>
            </a:pPr>
            <a:r>
              <a:rPr lang="pt-BR" sz="1400" dirty="0" smtClean="0"/>
              <a:t>Art</a:t>
            </a:r>
            <a:r>
              <a:rPr lang="pt-BR" sz="1400" dirty="0"/>
              <a:t>. 167-D. As proposições legislativas e os atos do Poder Executivo com propósito exclusivo de enfrentar a calamidade e suas consequências sociais e econômicas, com vigência e efeitos restritos à sua duração, desde que não impliquem despesa obrigatória de caráter continuado, ficam </a:t>
            </a:r>
            <a:r>
              <a:rPr lang="pt-BR" sz="1400" b="1" u="sng" dirty="0"/>
              <a:t>dispensados da observância das limitações legais quanto à criação, à expansão ou ao aperfeiçoamento de ação governamental que acarrete aumento de despesa e à concessão ou à ampliação de incentivo ou benefício de natureza tributária da qual decorra renúncia de receita</a:t>
            </a:r>
            <a:r>
              <a:rPr lang="pt-BR" sz="1400" dirty="0"/>
              <a:t>.     </a:t>
            </a:r>
            <a:endParaRPr lang="pt-BR" sz="1400" dirty="0" smtClean="0"/>
          </a:p>
          <a:p>
            <a:pPr marL="109728" indent="0" algn="just">
              <a:buNone/>
            </a:pPr>
            <a:endParaRPr lang="pt-BR" sz="1400" dirty="0"/>
          </a:p>
          <a:p>
            <a:pPr marL="109728" indent="0" algn="just">
              <a:buNone/>
            </a:pPr>
            <a:r>
              <a:rPr lang="pt-BR" sz="1400" b="1" dirty="0" smtClean="0"/>
              <a:t>Parágrafo </a:t>
            </a:r>
            <a:r>
              <a:rPr lang="pt-BR" sz="1400" b="1" dirty="0"/>
              <a:t>único. Durante a vigência da calamidade pública de âmbito nacional de que trata o art. 167-B, não se aplica o disposto no § 3º do art. 195 desta </a:t>
            </a:r>
            <a:r>
              <a:rPr lang="pt-BR" sz="1400" b="1" dirty="0" smtClean="0"/>
              <a:t>Constituição</a:t>
            </a:r>
            <a:r>
              <a:rPr lang="pt-BR" sz="1400" dirty="0"/>
              <a:t> </a:t>
            </a:r>
            <a:r>
              <a:rPr lang="pt-BR" sz="1400" dirty="0" smtClean="0"/>
              <a:t>- Possibilidade de benefícios, incentivos, contratação de PJ em débito com Adm. Pública</a:t>
            </a:r>
          </a:p>
          <a:p>
            <a:pPr marL="109728" indent="0" algn="just">
              <a:buNone/>
            </a:pPr>
            <a:endParaRPr lang="pt-BR" sz="1400" dirty="0"/>
          </a:p>
          <a:p>
            <a:pPr marL="109728" indent="0" algn="just">
              <a:buNone/>
            </a:pPr>
            <a:r>
              <a:rPr lang="pt-BR" sz="1400" b="1" dirty="0" smtClean="0"/>
              <a:t>Art</a:t>
            </a:r>
            <a:r>
              <a:rPr lang="pt-BR" sz="1400" b="1" dirty="0"/>
              <a:t>. 167-E. Fica dispensada, durante a integralidade do exercício financeiro em que vigore a calamidade pública de âmbito nacional, a observância do inciso III do caput do art. 167 desta Constituição</a:t>
            </a:r>
            <a:r>
              <a:rPr lang="pt-BR" sz="1400" b="1" dirty="0" smtClean="0"/>
              <a:t>.</a:t>
            </a:r>
            <a:r>
              <a:rPr lang="pt-BR" sz="1400" dirty="0" smtClean="0"/>
              <a:t> – Operações de crédito acima do limite das despesas</a:t>
            </a:r>
            <a:r>
              <a:rPr lang="pt-BR" sz="1400" dirty="0"/>
              <a:t>      </a:t>
            </a:r>
          </a:p>
        </p:txBody>
      </p:sp>
    </p:spTree>
    <p:extLst>
      <p:ext uri="{BB962C8B-B14F-4D97-AF65-F5344CB8AC3E}">
        <p14:creationId xmlns:p14="http://schemas.microsoft.com/office/powerpoint/2010/main" val="411493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836712"/>
            <a:ext cx="8229600" cy="5737824"/>
          </a:xfrm>
        </p:spPr>
        <p:txBody>
          <a:bodyPr>
            <a:normAutofit lnSpcReduction="10000"/>
          </a:bodyPr>
          <a:lstStyle/>
          <a:p>
            <a:pPr marL="109728" indent="0">
              <a:buNone/>
            </a:pPr>
            <a:r>
              <a:rPr lang="pt-BR" sz="2000" b="1" u="sng" dirty="0" smtClean="0"/>
              <a:t>Finanças públicas – Estado de calamidade pública</a:t>
            </a:r>
            <a:endParaRPr lang="pt-BR" sz="2000" b="1" u="sng" dirty="0"/>
          </a:p>
          <a:p>
            <a:pPr marL="109728" indent="0" algn="just">
              <a:buNone/>
            </a:pPr>
            <a:endParaRPr lang="pt-BR" sz="2000" dirty="0" smtClean="0"/>
          </a:p>
          <a:p>
            <a:pPr marL="109728" indent="0" algn="just">
              <a:buNone/>
            </a:pPr>
            <a:r>
              <a:rPr lang="pt-BR" sz="1600" dirty="0"/>
              <a:t>Art. 167-F. Durante a vigência da calamidade pública de âmbito nacional de que trata o art. 167-B desta Constituição:     </a:t>
            </a:r>
            <a:endParaRPr lang="pt-BR" sz="1600" dirty="0" smtClean="0"/>
          </a:p>
          <a:p>
            <a:pPr marL="667512" lvl="2" indent="0" algn="just">
              <a:buNone/>
            </a:pPr>
            <a:endParaRPr lang="pt-BR" sz="1200" dirty="0"/>
          </a:p>
          <a:p>
            <a:pPr marL="667512" lvl="2" indent="0" algn="just">
              <a:buNone/>
            </a:pPr>
            <a:r>
              <a:rPr lang="pt-BR" sz="1200" dirty="0" smtClean="0"/>
              <a:t>I </a:t>
            </a:r>
            <a:r>
              <a:rPr lang="pt-BR" sz="1200" dirty="0"/>
              <a:t>- são dispensados, durante a integralidade do exercício financeiro em que vigore a calamidade pública, os limites, as condições e demais restrições aplicáveis à União para a contratação de operações de crédito, bem como sua verificação;  </a:t>
            </a:r>
            <a:endParaRPr lang="pt-BR" sz="1200" dirty="0" smtClean="0"/>
          </a:p>
          <a:p>
            <a:pPr marL="667512" lvl="2" indent="0" algn="just">
              <a:buNone/>
            </a:pPr>
            <a:endParaRPr lang="pt-BR" sz="1200" dirty="0"/>
          </a:p>
          <a:p>
            <a:pPr marL="667512" lvl="2" indent="0" algn="just">
              <a:buNone/>
            </a:pPr>
            <a:r>
              <a:rPr lang="pt-BR" sz="1200" dirty="0" smtClean="0"/>
              <a:t>II </a:t>
            </a:r>
            <a:r>
              <a:rPr lang="pt-BR" sz="1200" dirty="0"/>
              <a:t>- o superávit financeiro apurado em 31 de dezembro do ano imediatamente anterior ao reconhecimento pode ser destinado à cobertura de despesas oriundas das medidas de combate à calamidade pública de âmbito nacional e ao pagamento da dívida pública. </a:t>
            </a:r>
            <a:endParaRPr lang="pt-BR" sz="1200" dirty="0" smtClean="0"/>
          </a:p>
          <a:p>
            <a:pPr marL="109728" indent="0" algn="just">
              <a:buNone/>
            </a:pPr>
            <a:endParaRPr lang="pt-BR" sz="1600" dirty="0"/>
          </a:p>
          <a:p>
            <a:pPr marL="109728" indent="0" algn="just">
              <a:buNone/>
            </a:pPr>
            <a:r>
              <a:rPr lang="pt-BR" sz="1600" b="1" dirty="0" smtClean="0"/>
              <a:t>§ </a:t>
            </a:r>
            <a:r>
              <a:rPr lang="pt-BR" sz="1600" b="1" dirty="0"/>
              <a:t>1º Lei complementar pode definir outras suspensões, dispensas e afastamentos aplicáveis durante a vigência do estado de calamidade pública de âmbito nacional.     </a:t>
            </a:r>
            <a:endParaRPr lang="pt-BR" sz="1600" b="1" dirty="0" smtClean="0"/>
          </a:p>
          <a:p>
            <a:pPr marL="109728" indent="0" algn="just">
              <a:buNone/>
            </a:pPr>
            <a:endParaRPr lang="pt-BR" sz="1600" dirty="0"/>
          </a:p>
          <a:p>
            <a:pPr marL="109728" indent="0" algn="just">
              <a:buNone/>
            </a:pPr>
            <a:r>
              <a:rPr lang="pt-BR" sz="1600" dirty="0" smtClean="0"/>
              <a:t>§ </a:t>
            </a:r>
            <a:r>
              <a:rPr lang="pt-BR" sz="1600" dirty="0"/>
              <a:t>2º O disposto no inciso II do caput deste artigo não se aplica às fontes de recursos:      </a:t>
            </a:r>
            <a:endParaRPr lang="pt-BR" sz="1600" dirty="0" smtClean="0"/>
          </a:p>
          <a:p>
            <a:pPr marL="109728" indent="0" algn="just">
              <a:buNone/>
            </a:pPr>
            <a:endParaRPr lang="pt-BR" sz="1600" dirty="0"/>
          </a:p>
          <a:p>
            <a:pPr marL="667512" lvl="2" indent="0" algn="just">
              <a:buNone/>
            </a:pPr>
            <a:r>
              <a:rPr lang="pt-BR" sz="1200" dirty="0" smtClean="0"/>
              <a:t>I </a:t>
            </a:r>
            <a:r>
              <a:rPr lang="pt-BR" sz="1200" dirty="0"/>
              <a:t>- decorrentes de repartição de receitas a Estados, ao Distrito Federal e a Municípios;     </a:t>
            </a:r>
            <a:endParaRPr lang="pt-BR" sz="1200" dirty="0" smtClean="0"/>
          </a:p>
          <a:p>
            <a:pPr marL="667512" lvl="2" indent="0" algn="just">
              <a:buNone/>
            </a:pPr>
            <a:endParaRPr lang="pt-BR" sz="1200" dirty="0"/>
          </a:p>
          <a:p>
            <a:pPr marL="667512" lvl="2" indent="0" algn="just">
              <a:buNone/>
            </a:pPr>
            <a:r>
              <a:rPr lang="pt-BR" sz="1200" dirty="0" smtClean="0"/>
              <a:t>II </a:t>
            </a:r>
            <a:r>
              <a:rPr lang="pt-BR" sz="1200" dirty="0"/>
              <a:t>- decorrentes das vinculações estabelecidas pelos </a:t>
            </a:r>
            <a:r>
              <a:rPr lang="pt-BR" sz="1200" dirty="0" err="1"/>
              <a:t>arts</a:t>
            </a:r>
            <a:r>
              <a:rPr lang="pt-BR" sz="1200" dirty="0"/>
              <a:t>. 195, 198, 201, 212, 212-A e 239 desta Constituição;     </a:t>
            </a:r>
            <a:endParaRPr lang="pt-BR" sz="1200" dirty="0" smtClean="0"/>
          </a:p>
          <a:p>
            <a:pPr marL="667512" lvl="2" indent="0" algn="just">
              <a:buNone/>
            </a:pPr>
            <a:endParaRPr lang="pt-BR" sz="1200" dirty="0"/>
          </a:p>
          <a:p>
            <a:pPr marL="667512" lvl="2" indent="0" algn="just">
              <a:buNone/>
            </a:pPr>
            <a:r>
              <a:rPr lang="pt-BR" sz="1200" dirty="0" smtClean="0"/>
              <a:t>III </a:t>
            </a:r>
            <a:r>
              <a:rPr lang="pt-BR" sz="1200" dirty="0"/>
              <a:t>- destinadas ao registro de receitas oriundas da arrecadação de doações ou de empréstimos compulsórios, de transferências recebidas para o atendimento de finalidades determinadas ou das receitas de capital produto de operações de financiamento celebradas com finalidades contratualmente determinadas.     </a:t>
            </a:r>
          </a:p>
        </p:txBody>
      </p:sp>
    </p:spTree>
    <p:extLst>
      <p:ext uri="{BB962C8B-B14F-4D97-AF65-F5344CB8AC3E}">
        <p14:creationId xmlns:p14="http://schemas.microsoft.com/office/powerpoint/2010/main" val="1211839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52736"/>
            <a:ext cx="8229600" cy="5521800"/>
          </a:xfrm>
        </p:spPr>
        <p:txBody>
          <a:bodyPr/>
          <a:lstStyle/>
          <a:p>
            <a:pPr marL="109728" indent="0">
              <a:buNone/>
            </a:pPr>
            <a:r>
              <a:rPr lang="pt-BR" sz="1600" b="1" u="sng" dirty="0" smtClean="0"/>
              <a:t>Receita Pública</a:t>
            </a:r>
          </a:p>
          <a:p>
            <a:pPr marL="109728" indent="0">
              <a:buNone/>
            </a:pPr>
            <a:endParaRPr lang="pt-BR" b="1" dirty="0" smtClean="0"/>
          </a:p>
          <a:p>
            <a:r>
              <a:rPr lang="pt-BR" sz="1400" b="1" dirty="0" smtClean="0"/>
              <a:t>Conceito </a:t>
            </a:r>
          </a:p>
          <a:p>
            <a:endParaRPr lang="pt-BR" sz="1400" dirty="0" smtClean="0"/>
          </a:p>
          <a:p>
            <a:pPr marL="109728" indent="0" algn="just">
              <a:buNone/>
            </a:pPr>
            <a:r>
              <a:rPr lang="pt-BR" sz="1400" dirty="0"/>
              <a:t>Para atender às necessidades </a:t>
            </a:r>
            <a:endParaRPr lang="pt-BR" sz="1400" dirty="0" smtClean="0"/>
          </a:p>
          <a:p>
            <a:pPr marL="109728" indent="0" algn="just">
              <a:buNone/>
            </a:pPr>
            <a:r>
              <a:rPr lang="pt-BR" sz="1400" dirty="0" smtClean="0"/>
              <a:t>da </a:t>
            </a:r>
            <a:r>
              <a:rPr lang="pt-BR" sz="1400" dirty="0"/>
              <a:t>sociedade, o governo precisa </a:t>
            </a:r>
            <a:r>
              <a:rPr lang="pt-BR" sz="1400" dirty="0" smtClean="0"/>
              <a:t>prestar</a:t>
            </a:r>
          </a:p>
          <a:p>
            <a:pPr marL="109728" indent="0" algn="just">
              <a:buNone/>
            </a:pPr>
            <a:r>
              <a:rPr lang="pt-BR" sz="1400" dirty="0" smtClean="0"/>
              <a:t>serviços </a:t>
            </a:r>
            <a:r>
              <a:rPr lang="pt-BR" sz="1400" dirty="0"/>
              <a:t>e realizar obras - o que exige </a:t>
            </a:r>
            <a:endParaRPr lang="pt-BR" sz="1400" dirty="0" smtClean="0"/>
          </a:p>
          <a:p>
            <a:pPr marL="109728" indent="0" algn="just">
              <a:buNone/>
            </a:pPr>
            <a:r>
              <a:rPr lang="pt-BR" sz="1400" dirty="0" smtClean="0"/>
              <a:t>gastos</a:t>
            </a:r>
            <a:r>
              <a:rPr lang="pt-BR" sz="1400" dirty="0"/>
              <a:t>. Receita pública é o dinheiro que </a:t>
            </a:r>
            <a:endParaRPr lang="pt-BR" sz="1400" dirty="0" smtClean="0"/>
          </a:p>
          <a:p>
            <a:pPr marL="109728" indent="0" algn="just">
              <a:buNone/>
            </a:pPr>
            <a:r>
              <a:rPr lang="pt-BR" sz="1400" dirty="0" smtClean="0"/>
              <a:t>o </a:t>
            </a:r>
            <a:r>
              <a:rPr lang="pt-BR" sz="1400" dirty="0"/>
              <a:t>governo dispõe para manter sua </a:t>
            </a:r>
            <a:endParaRPr lang="pt-BR" sz="1400" dirty="0" smtClean="0"/>
          </a:p>
          <a:p>
            <a:pPr marL="109728" indent="0" algn="just">
              <a:buNone/>
            </a:pPr>
            <a:r>
              <a:rPr lang="pt-BR" sz="1400" dirty="0" smtClean="0"/>
              <a:t>estrutura </a:t>
            </a:r>
            <a:r>
              <a:rPr lang="pt-BR" sz="1400" dirty="0"/>
              <a:t>e oferecer bens e serviços à </a:t>
            </a:r>
            <a:endParaRPr lang="pt-BR" sz="1400" dirty="0" smtClean="0"/>
          </a:p>
          <a:p>
            <a:pPr marL="109728" indent="0" algn="just">
              <a:buNone/>
            </a:pPr>
            <a:r>
              <a:rPr lang="pt-BR" sz="1400" dirty="0" smtClean="0"/>
              <a:t>sociedade</a:t>
            </a:r>
            <a:r>
              <a:rPr lang="pt-BR" sz="1400" dirty="0"/>
              <a:t>, como hospitais, escolas, </a:t>
            </a:r>
            <a:endParaRPr lang="pt-BR" sz="1400" dirty="0" smtClean="0"/>
          </a:p>
          <a:p>
            <a:pPr marL="109728" indent="0" algn="just">
              <a:buNone/>
            </a:pPr>
            <a:r>
              <a:rPr lang="pt-BR" sz="1400" dirty="0" smtClean="0"/>
              <a:t>iluminação</a:t>
            </a:r>
            <a:r>
              <a:rPr lang="pt-BR" sz="1400" dirty="0"/>
              <a:t>, saneamento, etc.</a:t>
            </a:r>
          </a:p>
          <a:p>
            <a:endParaRPr lang="pt-BR" sz="1400" dirty="0"/>
          </a:p>
          <a:p>
            <a:endParaRPr lang="pt-BR" sz="14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268760"/>
            <a:ext cx="4752528" cy="4752528"/>
          </a:xfrm>
          <a:prstGeom prst="rect">
            <a:avLst/>
          </a:prstGeom>
        </p:spPr>
      </p:pic>
    </p:spTree>
    <p:extLst>
      <p:ext uri="{BB962C8B-B14F-4D97-AF65-F5344CB8AC3E}">
        <p14:creationId xmlns:p14="http://schemas.microsoft.com/office/powerpoint/2010/main" val="4279704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 – Defensoria Pública</a:t>
            </a:r>
            <a:endParaRPr lang="pt-BR" sz="2000" b="1" u="sng" dirty="0"/>
          </a:p>
          <a:p>
            <a:pPr marL="109728" indent="0">
              <a:buNone/>
            </a:pPr>
            <a:endParaRPr lang="pt-BR" sz="2000" dirty="0" smtClean="0"/>
          </a:p>
          <a:p>
            <a:pPr marL="109728" indent="0" algn="just">
              <a:buNone/>
            </a:pPr>
            <a:r>
              <a:rPr lang="pt-BR" sz="2000" dirty="0" smtClean="0"/>
              <a:t>Art</a:t>
            </a:r>
            <a:r>
              <a:rPr lang="pt-BR" sz="2000" dirty="0"/>
              <a:t>. 168. Os recursos correspondentes às dotações orçamentárias, compreendidos os créditos suplementares e especiais, destinados aos órgãos dos Poderes Legislativo e Judiciário, do Ministério Público e da Defensoria Pública, ser-lhes-ão entregues até o dia 20 de cada mês, em </a:t>
            </a:r>
            <a:r>
              <a:rPr lang="pt-BR" sz="2000" b="1" u="sng" dirty="0" smtClean="0"/>
              <a:t>duodécimos (= 12 parcelas)</a:t>
            </a:r>
            <a:r>
              <a:rPr lang="pt-BR" sz="2000" dirty="0" smtClean="0"/>
              <a:t>, </a:t>
            </a:r>
            <a:r>
              <a:rPr lang="pt-BR" sz="2000" dirty="0"/>
              <a:t>na forma da lei complementar a que se refere o art. 165, § 9º.         </a:t>
            </a:r>
            <a:endParaRPr lang="pt-BR" sz="2000" dirty="0" smtClean="0"/>
          </a:p>
          <a:p>
            <a:pPr marL="109728" indent="0" algn="just">
              <a:buNone/>
            </a:pPr>
            <a:endParaRPr lang="pt-BR" sz="2000" dirty="0"/>
          </a:p>
          <a:p>
            <a:pPr marL="667512" lvl="2" indent="0" algn="just">
              <a:buNone/>
            </a:pPr>
            <a:r>
              <a:rPr lang="pt-BR" sz="1600" dirty="0"/>
              <a:t>§ 1º É vedada a transferência a fundos de recursos financeiros oriundos de repasses </a:t>
            </a:r>
            <a:r>
              <a:rPr lang="pt-BR" sz="1600" dirty="0" smtClean="0"/>
              <a:t>duodecimais.</a:t>
            </a:r>
            <a:endParaRPr lang="pt-BR" sz="1600" dirty="0"/>
          </a:p>
          <a:p>
            <a:pPr marL="667512" lvl="2" indent="0" algn="just">
              <a:buNone/>
            </a:pPr>
            <a:endParaRPr lang="pt-BR" sz="1600" dirty="0"/>
          </a:p>
          <a:p>
            <a:pPr marL="667512" lvl="2" indent="0" algn="just">
              <a:buNone/>
            </a:pPr>
            <a:r>
              <a:rPr lang="pt-BR" sz="1600" dirty="0"/>
              <a:t>§ 2º O saldo financeiro decorrente dos recursos entregues na forma do caput deste artigo deve ser restituído ao caixa único do Tesouro do ente federativo, ou terá seu valor deduzido das primeiras parcelas duodecimais do exercício </a:t>
            </a:r>
            <a:r>
              <a:rPr lang="pt-BR" sz="1600" dirty="0" smtClean="0"/>
              <a:t>seguinte.</a:t>
            </a:r>
            <a:endParaRPr lang="pt-BR" sz="1600" dirty="0"/>
          </a:p>
          <a:p>
            <a:pPr marL="109728" indent="0">
              <a:buNone/>
            </a:pPr>
            <a:endParaRPr lang="pt-BR" sz="2000" dirty="0"/>
          </a:p>
        </p:txBody>
      </p:sp>
    </p:spTree>
    <p:extLst>
      <p:ext uri="{BB962C8B-B14F-4D97-AF65-F5344CB8AC3E}">
        <p14:creationId xmlns:p14="http://schemas.microsoft.com/office/powerpoint/2010/main" val="3891284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692696"/>
            <a:ext cx="8229600" cy="5737824"/>
          </a:xfrm>
        </p:spPr>
        <p:txBody>
          <a:bodyPr>
            <a:normAutofit/>
          </a:bodyPr>
          <a:lstStyle/>
          <a:p>
            <a:pPr marL="109728" indent="0">
              <a:buNone/>
            </a:pPr>
            <a:r>
              <a:rPr lang="pt-BR" sz="2000" b="1" u="sng" dirty="0" smtClean="0"/>
              <a:t>Finanças públicas – Despesas com pessoal</a:t>
            </a:r>
            <a:endParaRPr lang="pt-BR" sz="2000" b="1" u="sng" dirty="0"/>
          </a:p>
          <a:p>
            <a:endParaRPr lang="pt-BR" sz="2000" b="1" dirty="0"/>
          </a:p>
          <a:p>
            <a:pPr marL="109728" indent="0">
              <a:buNone/>
            </a:pPr>
            <a:r>
              <a:rPr lang="pt-BR" sz="1600" dirty="0"/>
              <a:t>Art. 169. A despesa com pessoal ativo e inativo e pensionistas da União, dos Estados, do Distrito Federal e dos Municípios </a:t>
            </a:r>
            <a:r>
              <a:rPr lang="pt-BR" sz="1600" b="1" u="sng" dirty="0"/>
              <a:t>não pode exceder os limites estabelecidos em lei complementar</a:t>
            </a:r>
            <a:r>
              <a:rPr lang="pt-BR" sz="1600" dirty="0"/>
              <a:t>.  </a:t>
            </a:r>
            <a:endParaRPr lang="pt-BR" sz="1600" dirty="0" smtClean="0"/>
          </a:p>
          <a:p>
            <a:pPr marL="109728" indent="0">
              <a:buNone/>
            </a:pPr>
            <a:endParaRPr lang="pt-BR" sz="1600" dirty="0"/>
          </a:p>
          <a:p>
            <a:pPr marL="109728" indent="0">
              <a:buNone/>
            </a:pPr>
            <a:r>
              <a:rPr lang="pt-BR" sz="1600" dirty="0"/>
              <a:t>§ 1º A concessão de qualquer vantagem ou aumento de remuneração, a criação de cargos, empregos e funções ou alteração de estrutura de carreiras, bem como a admissão ou contratação de pessoal, a qualquer título, pelos órgãos e entidades da administração direta ou indireta, inclusive fundações instituídas e mantidas pelo poder público, só poderão ser feitas:     </a:t>
            </a:r>
            <a:endParaRPr lang="pt-BR" sz="1600" dirty="0" smtClean="0"/>
          </a:p>
          <a:p>
            <a:pPr marL="109728" indent="0">
              <a:buNone/>
            </a:pPr>
            <a:endParaRPr lang="pt-BR" sz="1600" dirty="0"/>
          </a:p>
          <a:p>
            <a:pPr marL="667512" lvl="2" indent="0">
              <a:buNone/>
            </a:pPr>
            <a:r>
              <a:rPr lang="pt-BR" sz="1200" dirty="0" smtClean="0"/>
              <a:t>I </a:t>
            </a:r>
            <a:r>
              <a:rPr lang="pt-BR" sz="1200" dirty="0"/>
              <a:t>- se houver prévia dotação orçamentária suficiente para atender às projeções de despesa de pessoal e aos acréscimos dela decorrentes;       </a:t>
            </a:r>
            <a:endParaRPr lang="pt-BR" sz="1200" dirty="0" smtClean="0"/>
          </a:p>
          <a:p>
            <a:pPr marL="667512" lvl="2" indent="0">
              <a:buNone/>
            </a:pPr>
            <a:endParaRPr lang="pt-BR" sz="1200" dirty="0"/>
          </a:p>
          <a:p>
            <a:pPr marL="667512" lvl="2" indent="0">
              <a:buNone/>
            </a:pPr>
            <a:r>
              <a:rPr lang="pt-BR" sz="1200" dirty="0" smtClean="0"/>
              <a:t>II </a:t>
            </a:r>
            <a:r>
              <a:rPr lang="pt-BR" sz="1200" dirty="0"/>
              <a:t>- se houver autorização específica na lei de diretrizes orçamentárias, ressalvadas as empresas públicas e as sociedades de economia mista.      </a:t>
            </a:r>
            <a:endParaRPr lang="pt-BR" sz="1200" dirty="0" smtClean="0"/>
          </a:p>
          <a:p>
            <a:pPr marL="109728" indent="0">
              <a:buNone/>
            </a:pPr>
            <a:r>
              <a:rPr lang="pt-BR" sz="2000" dirty="0"/>
              <a:t/>
            </a:r>
            <a:br>
              <a:rPr lang="pt-BR" sz="2000" dirty="0"/>
            </a:br>
            <a:endParaRPr lang="pt-BR" dirty="0"/>
          </a:p>
        </p:txBody>
      </p:sp>
    </p:spTree>
    <p:extLst>
      <p:ext uri="{BB962C8B-B14F-4D97-AF65-F5344CB8AC3E}">
        <p14:creationId xmlns:p14="http://schemas.microsoft.com/office/powerpoint/2010/main" val="3775738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pPr marL="109728" indent="0" algn="just">
              <a:buNone/>
            </a:pPr>
            <a:r>
              <a:rPr lang="pt-BR" sz="1600" dirty="0"/>
              <a:t>Art. 169. A despesa com pessoal ativo e inativo e pensionistas da União, dos Estados, do Distrito Federal e dos Municípios não pode exceder os limites estabelecidos em lei complementar.  </a:t>
            </a:r>
            <a:endParaRPr lang="pt-BR" sz="1600" dirty="0" smtClean="0"/>
          </a:p>
          <a:p>
            <a:pPr marL="109728" indent="0" algn="just">
              <a:buNone/>
            </a:pPr>
            <a:endParaRPr lang="pt-BR" sz="1600" dirty="0"/>
          </a:p>
          <a:p>
            <a:pPr marL="109728" indent="0" algn="just">
              <a:buNone/>
            </a:pPr>
            <a:r>
              <a:rPr lang="pt-BR" sz="1600" dirty="0" smtClean="0"/>
              <a:t>(...) </a:t>
            </a:r>
          </a:p>
          <a:p>
            <a:pPr marL="109728" indent="0" algn="just">
              <a:buNone/>
            </a:pPr>
            <a:endParaRPr lang="pt-BR" sz="1600" dirty="0" smtClean="0"/>
          </a:p>
          <a:p>
            <a:pPr marL="109728" indent="0" algn="just">
              <a:buNone/>
            </a:pPr>
            <a:r>
              <a:rPr lang="pt-BR" sz="1600" dirty="0" smtClean="0"/>
              <a:t>§ </a:t>
            </a:r>
            <a:r>
              <a:rPr lang="pt-BR" sz="1600" dirty="0"/>
              <a:t>2º Decorrido o prazo estabelecido na lei complementar referida neste artigo para a adaptação aos parâmetros ali previstos, serão imediatamente suspensos todos os repasses de verbas federais ou estaduais aos Estados, ao Distrito Federal e aos Municípios que não observarem os referidos limites.      </a:t>
            </a:r>
            <a:endParaRPr lang="pt-BR" sz="1600" dirty="0" smtClean="0"/>
          </a:p>
          <a:p>
            <a:pPr marL="109728" indent="0" algn="just">
              <a:buNone/>
            </a:pPr>
            <a:endParaRPr lang="pt-BR" sz="1600" dirty="0"/>
          </a:p>
          <a:p>
            <a:pPr marL="109728" indent="0" algn="just">
              <a:buNone/>
            </a:pPr>
            <a:r>
              <a:rPr lang="pt-BR" sz="1600" dirty="0" smtClean="0"/>
              <a:t>§ </a:t>
            </a:r>
            <a:r>
              <a:rPr lang="pt-BR" sz="1600" dirty="0"/>
              <a:t>3º Para o cumprimento dos limites estabelecidos com base neste artigo, durante o prazo fixado na lei complementar referida no caput, a União, os Estados, o Distrito Federal e os Municípios adotarão as seguintes providências:       </a:t>
            </a:r>
            <a:endParaRPr lang="pt-BR" sz="1600" dirty="0" smtClean="0"/>
          </a:p>
          <a:p>
            <a:pPr marL="109728" indent="0" algn="just">
              <a:buNone/>
            </a:pPr>
            <a:endParaRPr lang="pt-BR" sz="1600" dirty="0"/>
          </a:p>
          <a:p>
            <a:pPr marL="667512" lvl="2" indent="0" algn="just">
              <a:buNone/>
            </a:pPr>
            <a:r>
              <a:rPr lang="pt-BR" sz="1200" dirty="0" smtClean="0"/>
              <a:t>I </a:t>
            </a:r>
            <a:r>
              <a:rPr lang="pt-BR" sz="1200" dirty="0"/>
              <a:t>- redução em pelo menos vinte por cento das despesas com cargos em comissão e funções de confiança;         </a:t>
            </a:r>
            <a:endParaRPr lang="pt-BR" sz="1200" dirty="0" smtClean="0"/>
          </a:p>
          <a:p>
            <a:pPr marL="667512" lvl="2" indent="0" algn="just">
              <a:buNone/>
            </a:pPr>
            <a:endParaRPr lang="pt-BR" sz="1200" dirty="0"/>
          </a:p>
          <a:p>
            <a:pPr marL="667512" lvl="2" indent="0" algn="just">
              <a:buNone/>
            </a:pPr>
            <a:r>
              <a:rPr lang="pt-BR" sz="1200" dirty="0" smtClean="0"/>
              <a:t>II </a:t>
            </a:r>
            <a:r>
              <a:rPr lang="pt-BR" sz="1200" dirty="0"/>
              <a:t>- exoneração dos servidores não estáveis.        </a:t>
            </a:r>
            <a:r>
              <a:rPr lang="pt-BR" sz="1600" dirty="0"/>
              <a:t/>
            </a:r>
            <a:br>
              <a:rPr lang="pt-BR" sz="1600" dirty="0"/>
            </a:br>
            <a:endParaRPr lang="pt-BR" dirty="0"/>
          </a:p>
        </p:txBody>
      </p:sp>
    </p:spTree>
    <p:extLst>
      <p:ext uri="{BB962C8B-B14F-4D97-AF65-F5344CB8AC3E}">
        <p14:creationId xmlns:p14="http://schemas.microsoft.com/office/powerpoint/2010/main" val="3304746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pPr marL="109728" indent="0">
              <a:buNone/>
            </a:pPr>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buNone/>
            </a:pPr>
            <a:r>
              <a:rPr lang="pt-BR" sz="2000" b="1" dirty="0"/>
              <a:t/>
            </a:r>
            <a:br>
              <a:rPr lang="pt-BR" sz="2000" b="1" dirty="0"/>
            </a:br>
            <a:endParaRPr lang="pt-BR" sz="2000" b="1" dirty="0" smtClean="0"/>
          </a:p>
          <a:p>
            <a:pPr marL="109728" indent="0">
              <a:buNone/>
            </a:pPr>
            <a:r>
              <a:rPr lang="pt-BR" sz="1400" b="1" dirty="0" smtClean="0"/>
              <a:t>Princípio da unidade</a:t>
            </a:r>
          </a:p>
          <a:p>
            <a:pPr marL="109728" indent="0">
              <a:buNone/>
            </a:pPr>
            <a:endParaRPr lang="pt-BR" sz="1400" dirty="0" smtClean="0"/>
          </a:p>
          <a:p>
            <a:pPr marL="109728" indent="0">
              <a:buNone/>
            </a:pPr>
            <a:r>
              <a:rPr lang="pt-BR" sz="1400" dirty="0" smtClean="0"/>
              <a:t>O orçamento deve ser uno, ou seja, cada unidade governamental deve possuir apenas um orçamento (art. 2º, Lei nº 4.320/1964).</a:t>
            </a:r>
          </a:p>
          <a:p>
            <a:pPr marL="109728" indent="0">
              <a:buNone/>
            </a:pPr>
            <a:endParaRPr lang="pt-BR" sz="1400" dirty="0"/>
          </a:p>
          <a:p>
            <a:pPr marL="109728" indent="0">
              <a:buNone/>
            </a:pPr>
            <a:r>
              <a:rPr lang="pt-BR" sz="1400" dirty="0" smtClean="0"/>
              <a:t>A CF define a composição do orçamento anual de forma integrada em: a) orçamento fiscal, compreendendo as receitas e despesas de todas as unidades e entidades da administração direta e indireta; b) orçamento de investimento das empresas estatais; c) orçamento das entidades de seguridade social (art. 165, § 5º).</a:t>
            </a:r>
          </a:p>
          <a:p>
            <a:pPr marL="109728" indent="0">
              <a:buNone/>
            </a:pPr>
            <a:endParaRPr lang="pt-BR" sz="1400" dirty="0"/>
          </a:p>
          <a:p>
            <a:pPr marL="109728" indent="0">
              <a:buNone/>
            </a:pPr>
            <a:r>
              <a:rPr lang="pt-BR" sz="1400" dirty="0" smtClean="0"/>
              <a:t>São múltiplos orçamentos, elaborados de forma independente, sendo consolidados, no entanto, na lei orçamentária anual, possibilitando o conhecimento global das finanças públicas. </a:t>
            </a:r>
          </a:p>
          <a:p>
            <a:pPr marL="109728" indent="0">
              <a:buNone/>
            </a:pPr>
            <a:r>
              <a:rPr lang="pt-BR" sz="1200" dirty="0"/>
              <a:t> </a:t>
            </a:r>
          </a:p>
        </p:txBody>
      </p:sp>
    </p:spTree>
    <p:extLst>
      <p:ext uri="{BB962C8B-B14F-4D97-AF65-F5344CB8AC3E}">
        <p14:creationId xmlns:p14="http://schemas.microsoft.com/office/powerpoint/2010/main" val="1446921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buNone/>
            </a:pPr>
            <a:r>
              <a:rPr lang="pt-BR" sz="2000" dirty="0"/>
              <a:t/>
            </a:r>
            <a:br>
              <a:rPr lang="pt-BR" sz="2000" dirty="0"/>
            </a:br>
            <a:endParaRPr lang="pt-BR" sz="2000" dirty="0" smtClean="0"/>
          </a:p>
          <a:p>
            <a:pPr marL="109728" indent="0">
              <a:buNone/>
            </a:pPr>
            <a:r>
              <a:rPr lang="pt-BR" sz="1400" b="1" dirty="0" smtClean="0"/>
              <a:t>Princípio da universalidade</a:t>
            </a:r>
          </a:p>
          <a:p>
            <a:pPr marL="109728" indent="0">
              <a:buNone/>
            </a:pPr>
            <a:endParaRPr lang="pt-BR" sz="1400" dirty="0"/>
          </a:p>
          <a:p>
            <a:pPr marL="109728" indent="0">
              <a:buNone/>
            </a:pPr>
            <a:r>
              <a:rPr lang="pt-BR" sz="1400" dirty="0" smtClean="0"/>
              <a:t>O orçamento deve conter todas as receitas e todas as despesas do Estado.</a:t>
            </a:r>
          </a:p>
          <a:p>
            <a:pPr marL="109728" indent="0">
              <a:buNone/>
            </a:pPr>
            <a:endParaRPr lang="pt-BR" sz="1400" dirty="0"/>
          </a:p>
          <a:p>
            <a:pPr marL="109728" indent="0">
              <a:buNone/>
            </a:pPr>
            <a:r>
              <a:rPr lang="pt-BR" sz="1400" dirty="0" smtClean="0"/>
              <a:t>Possibilita ao Legislativo:</a:t>
            </a:r>
          </a:p>
          <a:p>
            <a:pPr marL="109728" indent="0">
              <a:buNone/>
            </a:pPr>
            <a:endParaRPr lang="pt-BR" sz="1400" dirty="0"/>
          </a:p>
          <a:p>
            <a:pPr marL="566928" indent="-457200">
              <a:buAutoNum type="alphaLcParenR"/>
            </a:pPr>
            <a:r>
              <a:rPr lang="pt-BR" sz="1400" dirty="0" smtClean="0"/>
              <a:t>Conhecer todas as receitas e despesas do governo e dar prévia autorização para a respectiva arrecadação e realização;</a:t>
            </a:r>
          </a:p>
          <a:p>
            <a:pPr marL="566928" indent="-457200">
              <a:buAutoNum type="alphaLcParenR"/>
            </a:pPr>
            <a:r>
              <a:rPr lang="pt-BR" sz="1400" dirty="0" smtClean="0"/>
              <a:t>Impedir ao Executivo a realização de qualquer operação sem a autorização parlamentar;</a:t>
            </a:r>
          </a:p>
          <a:p>
            <a:pPr marL="566928" indent="-457200">
              <a:buAutoNum type="alphaLcParenR"/>
            </a:pPr>
            <a:r>
              <a:rPr lang="pt-BR" sz="1400" dirty="0" smtClean="0"/>
              <a:t>Conhecer o exato volume global das despesas a fim de autorizar a cobrança de tributos;</a:t>
            </a:r>
            <a:endParaRPr lang="pt-BR" sz="1400" dirty="0"/>
          </a:p>
        </p:txBody>
      </p:sp>
    </p:spTree>
    <p:extLst>
      <p:ext uri="{BB962C8B-B14F-4D97-AF65-F5344CB8AC3E}">
        <p14:creationId xmlns:p14="http://schemas.microsoft.com/office/powerpoint/2010/main" val="3232132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buNone/>
            </a:pPr>
            <a:r>
              <a:rPr lang="pt-BR" sz="2000" b="1" dirty="0"/>
              <a:t/>
            </a:r>
            <a:br>
              <a:rPr lang="pt-BR" sz="2000" b="1" dirty="0"/>
            </a:br>
            <a:endParaRPr lang="pt-BR" sz="2000" b="1" dirty="0" smtClean="0"/>
          </a:p>
          <a:p>
            <a:pPr marL="109728" indent="0">
              <a:buNone/>
            </a:pPr>
            <a:r>
              <a:rPr lang="pt-BR" sz="1400" b="1" dirty="0" smtClean="0"/>
              <a:t>Princípio do orçamento bruto</a:t>
            </a:r>
          </a:p>
          <a:p>
            <a:pPr marL="109728" indent="0">
              <a:buNone/>
            </a:pPr>
            <a:endParaRPr lang="pt-BR" sz="1400" dirty="0"/>
          </a:p>
          <a:p>
            <a:pPr marL="109728" indent="0">
              <a:buNone/>
            </a:pPr>
            <a:r>
              <a:rPr lang="pt-BR" sz="1400" dirty="0" smtClean="0"/>
              <a:t>Todas as parcelas da receita e da despesa devem aparecer no orçamento em seus valores brutos, sem qualquer tipo de dedução (Lei nº 4.320/1964, art. 6º).</a:t>
            </a:r>
          </a:p>
          <a:p>
            <a:pPr marL="109728" indent="0">
              <a:buNone/>
            </a:pPr>
            <a:endParaRPr lang="pt-BR" sz="1400" dirty="0"/>
          </a:p>
          <a:p>
            <a:pPr marL="109728" indent="0">
              <a:buNone/>
            </a:pPr>
            <a:r>
              <a:rPr lang="pt-BR" sz="1400" dirty="0" smtClean="0"/>
              <a:t>Objetiva impedir a inclusão, no orçamento, das importâncias líquidas, ou seja, apenas do saldo positivo ou negativo resultante do confronto entre as receitas e as despesas de determinado serviço público.</a:t>
            </a:r>
            <a:endParaRPr lang="pt-BR" sz="1400" dirty="0"/>
          </a:p>
        </p:txBody>
      </p:sp>
    </p:spTree>
    <p:extLst>
      <p:ext uri="{BB962C8B-B14F-4D97-AF65-F5344CB8AC3E}">
        <p14:creationId xmlns:p14="http://schemas.microsoft.com/office/powerpoint/2010/main" val="395605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buNone/>
            </a:pPr>
            <a:r>
              <a:rPr lang="pt-BR" sz="2000" b="1" dirty="0"/>
              <a:t/>
            </a:r>
            <a:br>
              <a:rPr lang="pt-BR" sz="2000" b="1" dirty="0"/>
            </a:br>
            <a:endParaRPr lang="pt-BR" sz="2000" b="1" dirty="0" smtClean="0"/>
          </a:p>
          <a:p>
            <a:pPr marL="109728" indent="0">
              <a:buNone/>
            </a:pPr>
            <a:r>
              <a:rPr lang="pt-BR" sz="1400" b="1" dirty="0" smtClean="0"/>
              <a:t>Princípio da anualidade ou periodicidade</a:t>
            </a:r>
          </a:p>
          <a:p>
            <a:pPr marL="109728" indent="0">
              <a:buNone/>
            </a:pPr>
            <a:endParaRPr lang="pt-BR" sz="1400" dirty="0"/>
          </a:p>
          <a:p>
            <a:pPr marL="109728" indent="0">
              <a:buNone/>
            </a:pPr>
            <a:r>
              <a:rPr lang="pt-BR" sz="1400" dirty="0" smtClean="0"/>
              <a:t>O orçamento público deve ser elaborado e autorizado para um período determinado, geralmente um ano.</a:t>
            </a:r>
          </a:p>
          <a:p>
            <a:pPr marL="109728" indent="0">
              <a:buNone/>
            </a:pPr>
            <a:endParaRPr lang="pt-BR" sz="1400" dirty="0"/>
          </a:p>
          <a:p>
            <a:pPr marL="109728" indent="0">
              <a:buNone/>
            </a:pPr>
            <a:r>
              <a:rPr lang="pt-BR" sz="1400" dirty="0" smtClean="0"/>
              <a:t>F0rma eficaz de o Legislativo fiscalizar as ações do Executivo.</a:t>
            </a:r>
          </a:p>
          <a:p>
            <a:pPr marL="109728" indent="0">
              <a:buNone/>
            </a:pPr>
            <a:endParaRPr lang="pt-BR" sz="1400" dirty="0"/>
          </a:p>
          <a:p>
            <a:pPr marL="109728" indent="0">
              <a:buNone/>
            </a:pPr>
            <a:r>
              <a:rPr lang="pt-BR" sz="1400" dirty="0" smtClean="0"/>
              <a:t>No âmbito dos investimentos, o Brasil exige que os orçamentos anuais sejam complementados com projeções plurianuais (art. 165, CF – plano plurianual, diretrizes orçamentárias, orçamento anual).</a:t>
            </a:r>
            <a:r>
              <a:rPr lang="pt-BR" sz="2000" dirty="0" smtClean="0"/>
              <a:t> </a:t>
            </a:r>
            <a:endParaRPr lang="pt-BR" dirty="0"/>
          </a:p>
        </p:txBody>
      </p:sp>
    </p:spTree>
    <p:extLst>
      <p:ext uri="{BB962C8B-B14F-4D97-AF65-F5344CB8AC3E}">
        <p14:creationId xmlns:p14="http://schemas.microsoft.com/office/powerpoint/2010/main" val="2970914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lgn="just">
              <a:buNone/>
            </a:pPr>
            <a:r>
              <a:rPr lang="pt-BR" sz="2000" b="1" dirty="0"/>
              <a:t/>
            </a:r>
            <a:br>
              <a:rPr lang="pt-BR" sz="2000" b="1" dirty="0"/>
            </a:br>
            <a:endParaRPr lang="pt-BR" sz="2000" b="1" dirty="0" smtClean="0"/>
          </a:p>
          <a:p>
            <a:pPr marL="109728" indent="0" algn="just">
              <a:buNone/>
            </a:pPr>
            <a:r>
              <a:rPr lang="pt-BR" sz="1400" b="1" dirty="0" smtClean="0"/>
              <a:t>Princípio da não afetação das receitas</a:t>
            </a:r>
          </a:p>
          <a:p>
            <a:pPr marL="109728" indent="0" algn="just">
              <a:buNone/>
            </a:pPr>
            <a:endParaRPr lang="pt-BR" sz="1400" dirty="0"/>
          </a:p>
          <a:p>
            <a:pPr marL="109728" indent="0" algn="just">
              <a:buNone/>
            </a:pPr>
            <a:r>
              <a:rPr lang="pt-BR" sz="1400" dirty="0" smtClean="0"/>
              <a:t>Nenhuma parcela da receita global poderá ser reservada ou comprometida para atender a certos e determinados gastos.</a:t>
            </a:r>
          </a:p>
          <a:p>
            <a:pPr marL="109728" indent="0" algn="just">
              <a:buNone/>
            </a:pPr>
            <a:endParaRPr lang="pt-BR" sz="1400" dirty="0"/>
          </a:p>
          <a:p>
            <a:pPr marL="109728" indent="0" algn="just">
              <a:buNone/>
            </a:pPr>
            <a:r>
              <a:rPr lang="pt-BR" sz="1400" dirty="0" smtClean="0"/>
              <a:t>Recursos excessivamente vinculados sinalizam dificuldades, pois podem significar sobra em programas de menor importância e falta em outros de maior prioridade – possibilidade de </a:t>
            </a:r>
            <a:r>
              <a:rPr lang="pt-BR" sz="1400" dirty="0" err="1" smtClean="0"/>
              <a:t>judicialização</a:t>
            </a:r>
            <a:r>
              <a:rPr lang="pt-BR" sz="1400" dirty="0" smtClean="0"/>
              <a:t>.</a:t>
            </a:r>
            <a:endParaRPr lang="pt-BR" sz="1400" dirty="0"/>
          </a:p>
        </p:txBody>
      </p:sp>
    </p:spTree>
    <p:extLst>
      <p:ext uri="{BB962C8B-B14F-4D97-AF65-F5344CB8AC3E}">
        <p14:creationId xmlns:p14="http://schemas.microsoft.com/office/powerpoint/2010/main" val="491126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buNone/>
            </a:pPr>
            <a:r>
              <a:rPr lang="pt-BR" sz="2000" b="1" dirty="0"/>
              <a:t/>
            </a:r>
            <a:br>
              <a:rPr lang="pt-BR" sz="2000" b="1" dirty="0"/>
            </a:br>
            <a:r>
              <a:rPr lang="pt-BR" sz="1400" b="1" dirty="0" smtClean="0"/>
              <a:t>Princípio da discriminação ou especialização</a:t>
            </a:r>
          </a:p>
          <a:p>
            <a:pPr marL="109728" indent="0">
              <a:buNone/>
            </a:pPr>
            <a:endParaRPr lang="pt-BR" sz="1400" dirty="0"/>
          </a:p>
          <a:p>
            <a:pPr marL="109728" indent="0">
              <a:buNone/>
            </a:pPr>
            <a:r>
              <a:rPr lang="pt-BR" sz="1400" dirty="0" smtClean="0"/>
              <a:t>Receitas e despesas devem aparecer no orçamento de maneira discriminada, de tal forma que se possa saber, pormenorizadamente, a origem dos recursos e sua aplicação (art. 5º, Lei nº 4.320/1964).</a:t>
            </a:r>
          </a:p>
          <a:p>
            <a:pPr marL="109728" indent="0">
              <a:buNone/>
            </a:pPr>
            <a:endParaRPr lang="pt-BR" sz="1400" dirty="0" smtClean="0"/>
          </a:p>
          <a:p>
            <a:pPr marL="109728" indent="0">
              <a:buNone/>
            </a:pPr>
            <a:r>
              <a:rPr lang="pt-BR" sz="1400" dirty="0" smtClean="0"/>
              <a:t>Finalidade apoiar o trabalho fiscalizador dos parlamentos sobre as finanças executivas.</a:t>
            </a:r>
          </a:p>
          <a:p>
            <a:pPr marL="109728" indent="0">
              <a:buNone/>
            </a:pPr>
            <a:endParaRPr lang="pt-BR" sz="1400" dirty="0" smtClean="0"/>
          </a:p>
          <a:p>
            <a:pPr marL="109728" indent="0">
              <a:buNone/>
            </a:pPr>
            <a:r>
              <a:rPr lang="pt-BR" sz="1400" dirty="0" smtClean="0"/>
              <a:t>Enfoque político, pois inibe a expansão de atividades governamentais.</a:t>
            </a:r>
            <a:endParaRPr lang="pt-BR" sz="1400" dirty="0"/>
          </a:p>
          <a:p>
            <a:pPr marL="109728" indent="0">
              <a:buNone/>
            </a:pPr>
            <a:endParaRPr lang="pt-BR" sz="1400" dirty="0"/>
          </a:p>
        </p:txBody>
      </p:sp>
    </p:spTree>
    <p:extLst>
      <p:ext uri="{BB962C8B-B14F-4D97-AF65-F5344CB8AC3E}">
        <p14:creationId xmlns:p14="http://schemas.microsoft.com/office/powerpoint/2010/main" val="15259175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lgn="just">
              <a:buNone/>
            </a:pPr>
            <a:r>
              <a:rPr lang="pt-BR" sz="2000" b="1" dirty="0"/>
              <a:t/>
            </a:r>
            <a:br>
              <a:rPr lang="pt-BR" sz="2000" b="1" dirty="0"/>
            </a:br>
            <a:endParaRPr lang="pt-BR" sz="2000" b="1" dirty="0" smtClean="0"/>
          </a:p>
          <a:p>
            <a:pPr marL="109728" indent="0" algn="just">
              <a:buNone/>
            </a:pPr>
            <a:r>
              <a:rPr lang="pt-BR" sz="1400" b="1" dirty="0" smtClean="0"/>
              <a:t>Princípio da exclusividade</a:t>
            </a:r>
          </a:p>
          <a:p>
            <a:pPr marL="109728" indent="0" algn="just">
              <a:buNone/>
            </a:pPr>
            <a:endParaRPr lang="pt-BR" sz="1400" dirty="0"/>
          </a:p>
          <a:p>
            <a:pPr marL="109728" indent="0" algn="just">
              <a:buNone/>
            </a:pPr>
            <a:r>
              <a:rPr lang="pt-BR" sz="1400" dirty="0" smtClean="0"/>
              <a:t>A lei orçamentária deverá conter apenas matéria financeira, excluindo-se dela qualquer dispositivo estranho à estimativa da receita e à fixação da despesa para o próximo exercício (art. 165, § 8º, CF).</a:t>
            </a:r>
          </a:p>
          <a:p>
            <a:pPr marL="109728" indent="0" algn="just">
              <a:buNone/>
            </a:pPr>
            <a:endParaRPr lang="pt-BR" sz="1400" dirty="0"/>
          </a:p>
          <a:p>
            <a:pPr marL="109728" indent="0" algn="just">
              <a:buNone/>
            </a:pPr>
            <a:r>
              <a:rPr lang="pt-BR" sz="1400" dirty="0" smtClean="0"/>
              <a:t>Forma de evitar que outros assuntos fossem aprovados no Congresso por meio de lei orçamentária.</a:t>
            </a:r>
            <a:endParaRPr lang="pt-BR" sz="1400" dirty="0"/>
          </a:p>
        </p:txBody>
      </p:sp>
    </p:spTree>
    <p:extLst>
      <p:ext uri="{BB962C8B-B14F-4D97-AF65-F5344CB8AC3E}">
        <p14:creationId xmlns:p14="http://schemas.microsoft.com/office/powerpoint/2010/main" val="177289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Dívida pública</a:t>
            </a:r>
            <a:endParaRPr lang="pt-BR" sz="2000" b="1" u="sng" dirty="0"/>
          </a:p>
          <a:p>
            <a:endParaRPr lang="pt-BR" sz="1700" dirty="0"/>
          </a:p>
          <a:p>
            <a:r>
              <a:rPr lang="pt-BR" sz="1700" b="1" dirty="0" smtClean="0"/>
              <a:t>Conceito</a:t>
            </a:r>
            <a:endParaRPr lang="pt-BR" sz="1600" dirty="0"/>
          </a:p>
          <a:p>
            <a:endParaRPr lang="pt-BR" sz="1600" b="1" dirty="0" smtClean="0"/>
          </a:p>
          <a:p>
            <a:pPr marL="109728" indent="0">
              <a:buNone/>
            </a:pPr>
            <a:r>
              <a:rPr lang="pt-BR" sz="1600" dirty="0" smtClean="0"/>
              <a:t>Dívida </a:t>
            </a:r>
            <a:r>
              <a:rPr lang="pt-BR" sz="1600" dirty="0"/>
              <a:t>pública é o montante</a:t>
            </a:r>
          </a:p>
          <a:p>
            <a:pPr marL="109728" indent="0">
              <a:buNone/>
            </a:pPr>
            <a:r>
              <a:rPr lang="pt-BR" sz="1600" dirty="0"/>
              <a:t>levantado pelo governo, no setor privado ou nas </a:t>
            </a:r>
          </a:p>
          <a:p>
            <a:pPr marL="109728" indent="0">
              <a:buNone/>
            </a:pPr>
            <a:r>
              <a:rPr lang="pt-BR" sz="1600" dirty="0"/>
              <a:t>agências multilaterais, para financiar suas ações. </a:t>
            </a:r>
          </a:p>
          <a:p>
            <a:pPr marL="109728" indent="0">
              <a:buNone/>
            </a:pPr>
            <a:r>
              <a:rPr lang="pt-BR" sz="1600" dirty="0"/>
              <a:t>Para tanto, o governo assume contratos de</a:t>
            </a:r>
          </a:p>
          <a:p>
            <a:pPr marL="109728" indent="0">
              <a:buNone/>
            </a:pPr>
            <a:r>
              <a:rPr lang="pt-BR" sz="1600" dirty="0"/>
              <a:t>empréstimos e financiamentos e emite títulos que</a:t>
            </a:r>
          </a:p>
          <a:p>
            <a:pPr marL="109728" indent="0">
              <a:buNone/>
            </a:pPr>
            <a:r>
              <a:rPr lang="pt-BR" sz="1600" dirty="0"/>
              <a:t>variam na maturidade, no modo como são </a:t>
            </a:r>
          </a:p>
          <a:p>
            <a:pPr marL="109728" indent="0">
              <a:buNone/>
            </a:pPr>
            <a:r>
              <a:rPr lang="pt-BR" sz="1600" dirty="0"/>
              <a:t>vendidos e na forma como  seus pagamentos </a:t>
            </a:r>
          </a:p>
          <a:p>
            <a:pPr marL="109728" indent="0">
              <a:buNone/>
            </a:pPr>
            <a:r>
              <a:rPr lang="pt-BR" sz="1600" dirty="0"/>
              <a:t>são estruturados.</a:t>
            </a:r>
          </a:p>
          <a:p>
            <a:pPr marL="109728" indent="0">
              <a:buNone/>
            </a:pPr>
            <a:endParaRPr lang="pt-BR" sz="1600" dirty="0"/>
          </a:p>
          <a:p>
            <a:pPr marL="109728" indent="0">
              <a:buNone/>
            </a:pPr>
            <a:r>
              <a:rPr lang="pt-BR" sz="1600" dirty="0"/>
              <a:t>A mensuração da dívida pública restringe-se </a:t>
            </a:r>
            <a:r>
              <a:rPr lang="pt-BR" sz="1600" dirty="0" smtClean="0"/>
              <a:t>ao</a:t>
            </a:r>
          </a:p>
          <a:p>
            <a:pPr marL="109728" indent="0">
              <a:buNone/>
            </a:pPr>
            <a:r>
              <a:rPr lang="pt-BR" sz="1600" dirty="0" smtClean="0"/>
              <a:t>setor </a:t>
            </a:r>
            <a:r>
              <a:rPr lang="pt-BR" sz="1600" dirty="0"/>
              <a:t>público não financeiro e sua compilação </a:t>
            </a:r>
            <a:endParaRPr lang="pt-BR" sz="1600" dirty="0" smtClean="0"/>
          </a:p>
          <a:p>
            <a:pPr marL="109728" indent="0">
              <a:buNone/>
            </a:pPr>
            <a:r>
              <a:rPr lang="pt-BR" sz="1600" dirty="0" smtClean="0"/>
              <a:t>varia </a:t>
            </a:r>
            <a:r>
              <a:rPr lang="pt-BR" sz="1600" dirty="0"/>
              <a:t>de acordo com a metodologia empregada, </a:t>
            </a:r>
            <a:endParaRPr lang="pt-BR" sz="1600" dirty="0" smtClean="0"/>
          </a:p>
          <a:p>
            <a:pPr marL="109728" indent="0">
              <a:buNone/>
            </a:pPr>
            <a:r>
              <a:rPr lang="pt-BR" sz="1600" dirty="0" smtClean="0"/>
              <a:t>os </a:t>
            </a:r>
            <a:r>
              <a:rPr lang="pt-BR" sz="1600" dirty="0"/>
              <a:t>entes da Federação abrangidos, a perspectiva </a:t>
            </a:r>
            <a:endParaRPr lang="pt-BR" sz="1600" dirty="0" smtClean="0"/>
          </a:p>
          <a:p>
            <a:pPr marL="109728" indent="0">
              <a:buNone/>
            </a:pPr>
            <a:r>
              <a:rPr lang="pt-BR" sz="1600" dirty="0" smtClean="0"/>
              <a:t>bruta </a:t>
            </a:r>
            <a:r>
              <a:rPr lang="pt-BR" sz="1600" dirty="0"/>
              <a:t>ou líquida e a exclusão ou não de algumas empresas.</a:t>
            </a:r>
          </a:p>
          <a:p>
            <a:pPr marL="109728" indent="0">
              <a:buNone/>
            </a:pPr>
            <a:endParaRPr lang="pt-BR" sz="16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075975"/>
            <a:ext cx="3165964" cy="472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4137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buNone/>
            </a:pPr>
            <a:r>
              <a:rPr lang="pt-BR" sz="2000" b="1" dirty="0"/>
              <a:t/>
            </a:r>
            <a:br>
              <a:rPr lang="pt-BR" sz="2000" b="1" dirty="0"/>
            </a:br>
            <a:r>
              <a:rPr lang="pt-BR" sz="1400" b="1" dirty="0" smtClean="0"/>
              <a:t>Princípio do equilíbrio</a:t>
            </a:r>
          </a:p>
          <a:p>
            <a:pPr marL="109728" indent="0">
              <a:buNone/>
            </a:pPr>
            <a:endParaRPr lang="pt-BR" sz="1400" dirty="0"/>
          </a:p>
          <a:p>
            <a:pPr marL="109728" indent="0">
              <a:buNone/>
            </a:pPr>
            <a:r>
              <a:rPr lang="pt-BR" sz="1400" dirty="0" smtClean="0"/>
              <a:t>Economistas clássicos (Smith, </a:t>
            </a:r>
            <a:r>
              <a:rPr lang="pt-BR" sz="1400" dirty="0" err="1" smtClean="0"/>
              <a:t>Say</a:t>
            </a:r>
            <a:r>
              <a:rPr lang="pt-BR" sz="1400" dirty="0" smtClean="0"/>
              <a:t>, Ricardo) – os gastos públicos não se constituíam em uma boa aplicação econômica, pois eram atendidos com taxações sobre os setores produtivos, que dariam melhor aplicação a esses recursos; Outro problema: déficit nas contas do governo, cuja cobertura se dava pelo endividamento público.</a:t>
            </a:r>
          </a:p>
          <a:p>
            <a:pPr marL="109728" indent="0">
              <a:buNone/>
            </a:pPr>
            <a:endParaRPr lang="pt-BR" sz="1400" dirty="0"/>
          </a:p>
          <a:p>
            <a:pPr marL="109728" indent="0">
              <a:buNone/>
            </a:pPr>
            <a:r>
              <a:rPr lang="pt-BR" sz="1400" dirty="0" err="1" smtClean="0"/>
              <a:t>Keynesianismo</a:t>
            </a:r>
            <a:r>
              <a:rPr lang="pt-BR" sz="1400" dirty="0" smtClean="0"/>
              <a:t> – Nos momentos de estagnação econômica e desemprego, o endividamento mediante gastos pode ser importante para retomada do crescimento.</a:t>
            </a:r>
          </a:p>
          <a:p>
            <a:pPr marL="109728" indent="0">
              <a:buNone/>
            </a:pPr>
            <a:endParaRPr lang="pt-BR" sz="1400" dirty="0"/>
          </a:p>
          <a:p>
            <a:pPr marL="109728" indent="0">
              <a:buNone/>
            </a:pPr>
            <a:r>
              <a:rPr lang="pt-BR" sz="1400" dirty="0" smtClean="0"/>
              <a:t>CF, 1988 – Art. 167, III – vedada a realização de operações de crédito que excedam o montante das despesas de capital</a:t>
            </a:r>
          </a:p>
          <a:p>
            <a:pPr marL="109728" indent="0">
              <a:buNone/>
            </a:pPr>
            <a:endParaRPr lang="pt-BR" sz="1400" dirty="0"/>
          </a:p>
          <a:p>
            <a:pPr marL="402336" lvl="1" indent="0">
              <a:buNone/>
            </a:pPr>
            <a:r>
              <a:rPr lang="pt-BR" sz="1200" dirty="0" smtClean="0"/>
              <a:t>- Cada unidade governamental deve ter seu endividamento vinculado apenas à realização de investimentos e não à manutenção da máquina administrativa e demais serviços. </a:t>
            </a:r>
            <a:endParaRPr lang="pt-BR" sz="1200" dirty="0"/>
          </a:p>
        </p:txBody>
      </p:sp>
    </p:spTree>
    <p:extLst>
      <p:ext uri="{BB962C8B-B14F-4D97-AF65-F5344CB8AC3E}">
        <p14:creationId xmlns:p14="http://schemas.microsoft.com/office/powerpoint/2010/main" val="33378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buNone/>
            </a:pPr>
            <a:r>
              <a:rPr lang="pt-BR" sz="2000" b="1" dirty="0"/>
              <a:t/>
            </a:r>
            <a:br>
              <a:rPr lang="pt-BR" sz="2000" b="1" dirty="0"/>
            </a:br>
            <a:endParaRPr lang="pt-BR" sz="2000" b="1" dirty="0" smtClean="0"/>
          </a:p>
          <a:p>
            <a:pPr marL="109728" indent="0">
              <a:buNone/>
            </a:pPr>
            <a:r>
              <a:rPr lang="pt-BR" sz="1400" b="1" dirty="0" smtClean="0"/>
              <a:t>Princípio da programação</a:t>
            </a:r>
          </a:p>
          <a:p>
            <a:pPr marL="109728" indent="0">
              <a:buNone/>
            </a:pPr>
            <a:endParaRPr lang="pt-BR" sz="1400" dirty="0"/>
          </a:p>
          <a:p>
            <a:pPr marL="109728" indent="0">
              <a:buNone/>
            </a:pPr>
            <a:r>
              <a:rPr lang="pt-BR" sz="1400" dirty="0" smtClean="0"/>
              <a:t>O orçamento passa, agora, a veicular a programação de trabalho de governo, isto é, os objetivos e metas perseguidos, bem como os meios necessários para tal.</a:t>
            </a:r>
          </a:p>
          <a:p>
            <a:pPr marL="109728" indent="0">
              <a:buNone/>
            </a:pPr>
            <a:endParaRPr lang="pt-BR" sz="1400" dirty="0"/>
          </a:p>
          <a:p>
            <a:pPr marL="109728" indent="0">
              <a:buNone/>
            </a:pPr>
            <a:r>
              <a:rPr lang="pt-BR" sz="1400" dirty="0" smtClean="0"/>
              <a:t>Modifica a linguagem tradicional do orçamento, que dava ênfase apenas aos tetos financeiros como objeto de despesa (material, serviços, encargos, </a:t>
            </a:r>
            <a:r>
              <a:rPr lang="pt-BR" sz="1400" dirty="0" err="1" smtClean="0"/>
              <a:t>etc</a:t>
            </a:r>
            <a:r>
              <a:rPr lang="pt-BR" sz="1400" dirty="0" smtClean="0"/>
              <a:t>).</a:t>
            </a:r>
            <a:endParaRPr lang="pt-BR" sz="1400" dirty="0"/>
          </a:p>
        </p:txBody>
      </p:sp>
    </p:spTree>
    <p:extLst>
      <p:ext uri="{BB962C8B-B14F-4D97-AF65-F5344CB8AC3E}">
        <p14:creationId xmlns:p14="http://schemas.microsoft.com/office/powerpoint/2010/main" val="638286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r>
              <a:rPr lang="pt-BR" sz="1600" b="1" dirty="0" smtClean="0"/>
              <a:t>Orçamentos</a:t>
            </a:r>
            <a:r>
              <a:rPr lang="pt-BR" sz="1600" b="1" dirty="0"/>
              <a:t>: princípios, elaboração, gestão, fiscalização e controle contábil, financeiro e da execução </a:t>
            </a:r>
            <a:r>
              <a:rPr lang="pt-BR" sz="1600" b="1" dirty="0" smtClean="0"/>
              <a:t>orçamentária </a:t>
            </a:r>
            <a:endParaRPr lang="pt-BR" sz="1600" b="1" dirty="0"/>
          </a:p>
          <a:p>
            <a:pPr marL="109728" indent="0">
              <a:buNone/>
            </a:pPr>
            <a:r>
              <a:rPr lang="pt-BR" sz="2000" b="1" dirty="0"/>
              <a:t/>
            </a:r>
            <a:br>
              <a:rPr lang="pt-BR" sz="2000" b="1" dirty="0"/>
            </a:br>
            <a:r>
              <a:rPr lang="pt-BR" sz="1400" b="1" dirty="0" smtClean="0"/>
              <a:t>Outros princípios</a:t>
            </a:r>
          </a:p>
          <a:p>
            <a:pPr marL="109728" indent="0">
              <a:buNone/>
            </a:pPr>
            <a:endParaRPr lang="pt-BR" sz="2000" dirty="0"/>
          </a:p>
          <a:p>
            <a:pPr marL="452628" indent="-342900">
              <a:buAutoNum type="alphaLcParenR"/>
            </a:pPr>
            <a:r>
              <a:rPr lang="pt-BR" sz="1400" b="1" dirty="0" smtClean="0"/>
              <a:t>Princípio da clareza</a:t>
            </a:r>
            <a:r>
              <a:rPr lang="pt-BR" sz="1400" dirty="0" smtClean="0"/>
              <a:t>: o orçamento público, ao cumprir múltiplas funções (algumas não técnicas) deve ser apresentado em linguagem clara e compreensível a todas aquelas pessoas que, por força de ofício ou por interesse, precisam manipulá-lo.</a:t>
            </a:r>
          </a:p>
          <a:p>
            <a:pPr marL="452628" indent="-342900">
              <a:buAutoNum type="alphaLcParenR"/>
            </a:pPr>
            <a:endParaRPr lang="pt-BR" sz="1400" b="1" dirty="0" smtClean="0"/>
          </a:p>
          <a:p>
            <a:pPr marL="452628" indent="-342900">
              <a:buAutoNum type="alphaLcParenR"/>
            </a:pPr>
            <a:r>
              <a:rPr lang="pt-BR" sz="1400" b="1" dirty="0" smtClean="0"/>
              <a:t>Princípio da publicidade</a:t>
            </a:r>
            <a:r>
              <a:rPr lang="pt-BR" sz="1400" dirty="0" smtClean="0"/>
              <a:t>: por sua importância e significação e pelo interesse que desperta, o orçamento público deve merecer ampla publicidade (não apenas publicação em diários oficiais, mas também resumos comentados).</a:t>
            </a:r>
          </a:p>
          <a:p>
            <a:pPr marL="452628" indent="-342900">
              <a:buAutoNum type="alphaLcParenR"/>
            </a:pPr>
            <a:endParaRPr lang="pt-BR" sz="1400" b="1" dirty="0" smtClean="0"/>
          </a:p>
          <a:p>
            <a:pPr marL="452628" indent="-342900">
              <a:buAutoNum type="alphaLcParenR"/>
            </a:pPr>
            <a:r>
              <a:rPr lang="pt-BR" sz="1400" b="1" dirty="0" smtClean="0"/>
              <a:t>Princípio da exatidão</a:t>
            </a:r>
            <a:r>
              <a:rPr lang="pt-BR" sz="1400" dirty="0" smtClean="0"/>
              <a:t>: envolve questões éticas e técnicas, existindo preocupação com a realidade e com a efetiva capacidade do setor público de nela intervir de forma positiva por meio do orçamento.</a:t>
            </a:r>
            <a:endParaRPr lang="pt-BR" sz="1400" dirty="0"/>
          </a:p>
        </p:txBody>
      </p:sp>
    </p:spTree>
    <p:extLst>
      <p:ext uri="{BB962C8B-B14F-4D97-AF65-F5344CB8AC3E}">
        <p14:creationId xmlns:p14="http://schemas.microsoft.com/office/powerpoint/2010/main" val="467552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r>
              <a:rPr lang="pt-BR" sz="1600" b="1" dirty="0" smtClean="0"/>
              <a:t>Revisão judicial do orçamento público</a:t>
            </a:r>
          </a:p>
          <a:p>
            <a:endParaRPr lang="pt-BR" sz="1600" b="1" dirty="0"/>
          </a:p>
          <a:p>
            <a:pPr algn="just"/>
            <a:r>
              <a:rPr lang="pt-BR" sz="1600" dirty="0" smtClean="0"/>
              <a:t>Historicamente, STF se mostrava contrário à revisão do orçamento por violar o princípio da separação de poderes.</a:t>
            </a:r>
          </a:p>
          <a:p>
            <a:pPr algn="just"/>
            <a:endParaRPr lang="pt-BR" sz="1600" dirty="0"/>
          </a:p>
          <a:p>
            <a:pPr algn="just"/>
            <a:r>
              <a:rPr lang="pt-BR" sz="1600" dirty="0" smtClean="0"/>
              <a:t>Mudança de entendimento da Corte a partir da ADI 4048/2008 (vedando medida provisória que trate de orçamento), quando </a:t>
            </a:r>
            <a:r>
              <a:rPr lang="pt-BR" sz="1600" dirty="0"/>
              <a:t>o tribunal iniciou toda uma construção jurisprudencial favorável à possibilidade de controle concentrado das leis com matéria </a:t>
            </a:r>
            <a:r>
              <a:rPr lang="pt-BR" sz="1600" dirty="0" smtClean="0"/>
              <a:t>orçamentária.</a:t>
            </a:r>
          </a:p>
          <a:p>
            <a:pPr algn="just"/>
            <a:endParaRPr lang="pt-BR" sz="1600" dirty="0"/>
          </a:p>
          <a:p>
            <a:pPr algn="just"/>
            <a:r>
              <a:rPr lang="pt-BR" sz="1600" dirty="0" smtClean="0"/>
              <a:t>A antiga </a:t>
            </a:r>
            <a:r>
              <a:rPr lang="pt-BR" sz="1600" dirty="0"/>
              <a:t>posição do STF foi sucedida primeiramente por uma intermediária, segundo a qual eram admissíveis ações de controle concentrado quando se demonstrasse que a parte impugnada da lei revestia-se de abstração e generalidade, aliado a existência </a:t>
            </a:r>
            <a:r>
              <a:rPr lang="pt-BR" sz="1600" dirty="0" smtClean="0"/>
              <a:t>de ofensa </a:t>
            </a:r>
            <a:r>
              <a:rPr lang="pt-BR" sz="1600" dirty="0"/>
              <a:t>direta a dispositivo constitucional. </a:t>
            </a:r>
            <a:r>
              <a:rPr lang="pt-BR" sz="1600" dirty="0" smtClean="0"/>
              <a:t>O entendimento que </a:t>
            </a:r>
            <a:r>
              <a:rPr lang="pt-BR" sz="1600" dirty="0"/>
              <a:t>hoje </a:t>
            </a:r>
            <a:r>
              <a:rPr lang="pt-BR" sz="1600" dirty="0" smtClean="0"/>
              <a:t>prevalece </a:t>
            </a:r>
            <a:r>
              <a:rPr lang="pt-BR" sz="1600" dirty="0"/>
              <a:t>defende a ampla possibilidade de impugnação de leis </a:t>
            </a:r>
            <a:r>
              <a:rPr lang="pt-BR" sz="1600" dirty="0" smtClean="0"/>
              <a:t>orçamentárias </a:t>
            </a:r>
            <a:r>
              <a:rPr lang="pt-BR" sz="1600" dirty="0"/>
              <a:t>pela fiscalização abstrata de constitucionalidade quando houver no ato atacado violação a dispositivo da CRFB/88. </a:t>
            </a:r>
          </a:p>
          <a:p>
            <a:pPr marL="109728" indent="0">
              <a:buNone/>
            </a:pPr>
            <a:r>
              <a:rPr lang="pt-BR" sz="2000" b="1" dirty="0"/>
              <a:t/>
            </a:r>
            <a:br>
              <a:rPr lang="pt-BR" sz="2000" b="1" dirty="0"/>
            </a:br>
            <a:endParaRPr lang="pt-BR" sz="1400" dirty="0"/>
          </a:p>
        </p:txBody>
      </p:sp>
    </p:spTree>
    <p:extLst>
      <p:ext uri="{BB962C8B-B14F-4D97-AF65-F5344CB8AC3E}">
        <p14:creationId xmlns:p14="http://schemas.microsoft.com/office/powerpoint/2010/main" val="591511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dirty="0"/>
          </a:p>
          <a:p>
            <a:r>
              <a:rPr lang="pt-BR" sz="1800" b="1" dirty="0"/>
              <a:t>Sistema Financeiro </a:t>
            </a:r>
            <a:r>
              <a:rPr lang="pt-BR" sz="1800" b="1" dirty="0" smtClean="0"/>
              <a:t>Nacional</a:t>
            </a:r>
          </a:p>
          <a:p>
            <a:endParaRPr lang="pt-BR" sz="1800" b="1" dirty="0"/>
          </a:p>
          <a:p>
            <a:endParaRPr lang="pt-BR" sz="1600" b="1" dirty="0"/>
          </a:p>
          <a:p>
            <a:pPr marL="109728" indent="0" algn="just">
              <a:buNone/>
            </a:pPr>
            <a:r>
              <a:rPr lang="pt-BR" sz="2000" dirty="0"/>
              <a:t>Art. 192. O sistema financeiro nacional, estruturado de forma a promover o desenvolvimento equilibrado do País e a servir aos interesses da coletividade, em todas as partes que o compõem, abrangendo as cooperativas de crédito, será regulado por leis complementares que disporão, inclusive, sobre a participação do capital estrangeiro nas instituições que o integram.</a:t>
            </a:r>
            <a:br>
              <a:rPr lang="pt-BR" sz="2000" dirty="0"/>
            </a:br>
            <a:endParaRPr lang="pt-BR" dirty="0"/>
          </a:p>
        </p:txBody>
      </p:sp>
    </p:spTree>
    <p:extLst>
      <p:ext uri="{BB962C8B-B14F-4D97-AF65-F5344CB8AC3E}">
        <p14:creationId xmlns:p14="http://schemas.microsoft.com/office/powerpoint/2010/main" val="2559034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dirty="0"/>
          </a:p>
          <a:p>
            <a:r>
              <a:rPr lang="pt-BR" sz="1900" b="1" dirty="0"/>
              <a:t>Sistema Financeiro </a:t>
            </a:r>
            <a:r>
              <a:rPr lang="pt-BR" sz="1900" b="1" dirty="0" smtClean="0"/>
              <a:t>Nacional</a:t>
            </a:r>
            <a:r>
              <a:rPr lang="pt-BR" sz="1600" b="1" dirty="0"/>
              <a:t/>
            </a:r>
            <a:br>
              <a:rPr lang="pt-BR" sz="1600" b="1" dirty="0"/>
            </a:br>
            <a:endParaRPr lang="pt-BR" sz="1600" b="1" dirty="0"/>
          </a:p>
          <a:p>
            <a:pPr marL="109728" indent="0" algn="just">
              <a:buNone/>
            </a:pPr>
            <a:r>
              <a:rPr lang="pt-BR" sz="1400" dirty="0" smtClean="0"/>
              <a:t>O </a:t>
            </a:r>
            <a:r>
              <a:rPr lang="pt-BR" sz="1400" dirty="0"/>
              <a:t>Sistema Financeiro Nacional (SFN) é formado por um conjunto de entidades e instituições que promovem a intermediação financeira, isto é, o encontro entre credores e tomadores de recursos. É por meio do sistema financeiro que as pessoas, as empresas e o governo circulam a maior parte dos seus ativos, pagam suas dívidas e realizam seus investimentos.</a:t>
            </a:r>
          </a:p>
          <a:p>
            <a:pPr marL="109728" indent="0" algn="just">
              <a:buNone/>
            </a:pPr>
            <a:endParaRPr lang="pt-BR" sz="1400" dirty="0"/>
          </a:p>
          <a:p>
            <a:pPr marL="109728" indent="0" algn="just">
              <a:buNone/>
            </a:pPr>
            <a:r>
              <a:rPr lang="pt-BR" sz="1400" dirty="0"/>
              <a:t>O SFN é organizado por agentes normativos, supervisores e operadores. Os órgãos normativos determinam regras gerais para o bom funcionamento do sistema. As entidades supervisoras trabalham para que os integrantes do sistema financeiro sigam as regras definidas pelos órgãos normativos. Os operadores são as instituições que ofertam serviços financeiros, no papel de intermediários.</a:t>
            </a:r>
          </a:p>
          <a:p>
            <a:pPr marL="109728" indent="0">
              <a:buNone/>
            </a:pPr>
            <a:endParaRPr lang="pt-BR" sz="2000" dirty="0"/>
          </a:p>
          <a:p>
            <a:pPr marL="109728" indent="0">
              <a:buNone/>
            </a:pPr>
            <a:r>
              <a:rPr lang="pt-BR" sz="2000" dirty="0"/>
              <a:t/>
            </a:r>
            <a:br>
              <a:rPr lang="pt-BR" sz="2000" dirty="0"/>
            </a:br>
            <a:endParaRPr lang="pt-BR" dirty="0"/>
          </a:p>
        </p:txBody>
      </p:sp>
    </p:spTree>
    <p:extLst>
      <p:ext uri="{BB962C8B-B14F-4D97-AF65-F5344CB8AC3E}">
        <p14:creationId xmlns:p14="http://schemas.microsoft.com/office/powerpoint/2010/main" val="2656845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dirty="0"/>
          </a:p>
          <a:p>
            <a:r>
              <a:rPr lang="pt-BR" sz="2000" b="1" dirty="0"/>
              <a:t>Sistema Financeiro </a:t>
            </a:r>
            <a:r>
              <a:rPr lang="pt-BR" sz="2000" b="1" dirty="0" smtClean="0"/>
              <a:t>Nacional</a:t>
            </a:r>
            <a:r>
              <a:rPr lang="pt-BR" sz="2000" b="1" dirty="0"/>
              <a:t/>
            </a:r>
            <a:br>
              <a:rPr lang="pt-BR" sz="2000" b="1" dirty="0"/>
            </a:br>
            <a:endParaRPr lang="pt-BR" sz="2000" b="1" dirty="0"/>
          </a:p>
          <a:p>
            <a:endParaRPr lang="pt-BR" sz="1600" b="1" dirty="0"/>
          </a:p>
          <a:p>
            <a:pPr marL="109728" indent="0">
              <a:buNone/>
            </a:pPr>
            <a:r>
              <a:rPr lang="pt-BR" sz="2000" b="1" u="sng" dirty="0" smtClean="0"/>
              <a:t>Divisão</a:t>
            </a:r>
            <a:r>
              <a:rPr lang="pt-BR" sz="2000" dirty="0" smtClean="0"/>
              <a:t>:</a:t>
            </a:r>
          </a:p>
          <a:p>
            <a:pPr marL="109728" indent="0">
              <a:buNone/>
            </a:pPr>
            <a:endParaRPr lang="pt-BR" sz="2000" dirty="0"/>
          </a:p>
          <a:p>
            <a:pPr marL="109728" indent="0" algn="just">
              <a:buNone/>
            </a:pPr>
            <a:r>
              <a:rPr lang="pt-BR" sz="2000" dirty="0"/>
              <a:t>a) </a:t>
            </a:r>
            <a:r>
              <a:rPr lang="pt-BR" sz="2000" u="sng" dirty="0"/>
              <a:t>Ó</a:t>
            </a:r>
            <a:r>
              <a:rPr lang="pt-BR" sz="2000" u="sng" dirty="0" smtClean="0"/>
              <a:t>rgãos normativos</a:t>
            </a:r>
            <a:r>
              <a:rPr lang="pt-BR" sz="2000" dirty="0" smtClean="0"/>
              <a:t>: </a:t>
            </a:r>
            <a:r>
              <a:rPr lang="pt-BR" sz="2000" dirty="0"/>
              <a:t>determinam regras gerais para o bom funcionamento do Sistema Financeiro Nacional</a:t>
            </a:r>
            <a:endParaRPr lang="pt-BR" sz="2000" dirty="0" smtClean="0"/>
          </a:p>
          <a:p>
            <a:pPr marL="109728" indent="0" algn="just">
              <a:buNone/>
            </a:pPr>
            <a:r>
              <a:rPr lang="pt-BR" sz="2000" dirty="0" smtClean="0"/>
              <a:t>b) </a:t>
            </a:r>
            <a:r>
              <a:rPr lang="pt-BR" sz="2000" u="sng" dirty="0" smtClean="0"/>
              <a:t>Supervisores</a:t>
            </a:r>
            <a:r>
              <a:rPr lang="pt-BR" sz="2000" dirty="0" smtClean="0"/>
              <a:t>: trabalham </a:t>
            </a:r>
            <a:r>
              <a:rPr lang="pt-BR" sz="2000" dirty="0"/>
              <a:t>para que os cidadãos e os integrantes do sistema financeiro sigam as regras definidas pelos órgãos normativos.</a:t>
            </a:r>
          </a:p>
          <a:p>
            <a:pPr marL="109728" indent="0" algn="just">
              <a:buNone/>
            </a:pPr>
            <a:r>
              <a:rPr lang="pt-BR" sz="2000" dirty="0" smtClean="0"/>
              <a:t>c</a:t>
            </a:r>
            <a:r>
              <a:rPr lang="pt-BR" sz="2000" dirty="0"/>
              <a:t>) </a:t>
            </a:r>
            <a:r>
              <a:rPr lang="pt-BR" sz="2000" u="sng" dirty="0"/>
              <a:t>Operadores</a:t>
            </a:r>
            <a:r>
              <a:rPr lang="pt-BR" sz="2000" dirty="0"/>
              <a:t>: </a:t>
            </a:r>
            <a:r>
              <a:rPr lang="pt-BR" sz="2000" dirty="0" smtClean="0"/>
              <a:t>são </a:t>
            </a:r>
            <a:r>
              <a:rPr lang="pt-BR" sz="2000" dirty="0"/>
              <a:t>as instituições que lidam diretamente com o público, no papel de intermediário financeiro.</a:t>
            </a:r>
            <a:endParaRPr lang="pt-BR" sz="2000" dirty="0" smtClean="0"/>
          </a:p>
          <a:p>
            <a:pPr marL="109728" indent="0">
              <a:buNone/>
            </a:pPr>
            <a:r>
              <a:rPr lang="pt-BR" sz="2000" dirty="0"/>
              <a:t/>
            </a:r>
            <a:br>
              <a:rPr lang="pt-BR" sz="2000" dirty="0"/>
            </a:br>
            <a:endParaRPr lang="pt-BR" dirty="0"/>
          </a:p>
        </p:txBody>
      </p:sp>
    </p:spTree>
    <p:extLst>
      <p:ext uri="{BB962C8B-B14F-4D97-AF65-F5344CB8AC3E}">
        <p14:creationId xmlns:p14="http://schemas.microsoft.com/office/powerpoint/2010/main" val="3210723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u="sng" dirty="0"/>
          </a:p>
          <a:p>
            <a:endParaRPr lang="pt-BR" sz="2000" dirty="0"/>
          </a:p>
          <a:p>
            <a:r>
              <a:rPr lang="pt-BR" sz="1600" b="1" dirty="0"/>
              <a:t>Sistema Financeiro </a:t>
            </a:r>
            <a:r>
              <a:rPr lang="pt-BR" sz="1600" b="1" dirty="0" smtClean="0"/>
              <a:t>Nacional </a:t>
            </a:r>
            <a:endParaRPr lang="pt-BR" sz="1600" b="1" dirty="0"/>
          </a:p>
          <a:p>
            <a:endParaRPr lang="pt-BR" sz="1600" b="1" dirty="0"/>
          </a:p>
          <a:p>
            <a:pPr marL="109728" indent="0">
              <a:buNone/>
            </a:pPr>
            <a:r>
              <a:rPr lang="pt-BR" sz="2000" dirty="0"/>
              <a:t/>
            </a:r>
            <a:br>
              <a:rPr lang="pt-BR" sz="2000" dirty="0"/>
            </a:br>
            <a:endParaRPr lang="pt-BR" dirty="0"/>
          </a:p>
        </p:txBody>
      </p:sp>
      <p:sp>
        <p:nvSpPr>
          <p:cNvPr id="4" name="Retângulo 3"/>
          <p:cNvSpPr/>
          <p:nvPr/>
        </p:nvSpPr>
        <p:spPr>
          <a:xfrm>
            <a:off x="1755566" y="2012064"/>
            <a:ext cx="1066800"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Conselho Monetário Nacional</a:t>
            </a:r>
          </a:p>
          <a:p>
            <a:pPr algn="ctr"/>
            <a:endParaRPr lang="pt-BR" dirty="0"/>
          </a:p>
        </p:txBody>
      </p:sp>
      <p:sp>
        <p:nvSpPr>
          <p:cNvPr id="18" name="Retângulo 17"/>
          <p:cNvSpPr/>
          <p:nvPr/>
        </p:nvSpPr>
        <p:spPr>
          <a:xfrm>
            <a:off x="964905" y="5202596"/>
            <a:ext cx="1035500" cy="470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endParaRPr lang="pt-BR" sz="1050" dirty="0" smtClean="0"/>
          </a:p>
          <a:p>
            <a:pPr algn="ctr"/>
            <a:endParaRPr lang="pt-BR" sz="1050" dirty="0"/>
          </a:p>
          <a:p>
            <a:pPr algn="ctr"/>
            <a:r>
              <a:rPr lang="pt-BR" sz="1050" dirty="0" smtClean="0"/>
              <a:t>Cooperativas de crédito</a:t>
            </a:r>
          </a:p>
          <a:p>
            <a:pPr algn="ctr"/>
            <a:endParaRPr lang="pt-BR" sz="1050" dirty="0" smtClean="0"/>
          </a:p>
          <a:p>
            <a:pPr algn="ctr"/>
            <a:endParaRPr lang="pt-BR" dirty="0"/>
          </a:p>
        </p:txBody>
      </p:sp>
      <p:sp>
        <p:nvSpPr>
          <p:cNvPr id="19" name="Retângulo 18"/>
          <p:cNvSpPr/>
          <p:nvPr/>
        </p:nvSpPr>
        <p:spPr>
          <a:xfrm>
            <a:off x="1014603" y="4353441"/>
            <a:ext cx="93610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Bancos e caixas econômicas</a:t>
            </a:r>
          </a:p>
          <a:p>
            <a:pPr algn="ctr"/>
            <a:endParaRPr lang="pt-BR" dirty="0"/>
          </a:p>
        </p:txBody>
      </p:sp>
      <p:sp>
        <p:nvSpPr>
          <p:cNvPr id="20" name="Retângulo 19"/>
          <p:cNvSpPr/>
          <p:nvPr/>
        </p:nvSpPr>
        <p:spPr>
          <a:xfrm>
            <a:off x="3879810" y="4351931"/>
            <a:ext cx="93610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Bolsa de valores</a:t>
            </a:r>
          </a:p>
          <a:p>
            <a:pPr algn="ctr"/>
            <a:endParaRPr lang="pt-BR" dirty="0"/>
          </a:p>
        </p:txBody>
      </p:sp>
      <p:sp>
        <p:nvSpPr>
          <p:cNvPr id="21" name="Retângulo 20"/>
          <p:cNvSpPr/>
          <p:nvPr/>
        </p:nvSpPr>
        <p:spPr>
          <a:xfrm>
            <a:off x="2173625" y="4353441"/>
            <a:ext cx="1325711"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Administradoras de consórcios</a:t>
            </a:r>
          </a:p>
          <a:p>
            <a:pPr algn="ctr"/>
            <a:endParaRPr lang="pt-BR" dirty="0"/>
          </a:p>
        </p:txBody>
      </p:sp>
      <p:sp>
        <p:nvSpPr>
          <p:cNvPr id="22" name="Retângulo 21"/>
          <p:cNvSpPr/>
          <p:nvPr/>
        </p:nvSpPr>
        <p:spPr>
          <a:xfrm>
            <a:off x="6103391" y="3282315"/>
            <a:ext cx="1322920" cy="6098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endParaRPr lang="pt-BR" sz="1050" dirty="0" smtClean="0"/>
          </a:p>
          <a:p>
            <a:pPr algn="ctr"/>
            <a:r>
              <a:rPr lang="pt-BR" sz="1050" dirty="0" smtClean="0"/>
              <a:t>Superintendência de Seguros Privados</a:t>
            </a:r>
          </a:p>
          <a:p>
            <a:pPr algn="ctr"/>
            <a:endParaRPr lang="pt-BR" sz="1050" dirty="0" smtClean="0"/>
          </a:p>
          <a:p>
            <a:pPr algn="ctr"/>
            <a:endParaRPr lang="pt-BR" dirty="0"/>
          </a:p>
        </p:txBody>
      </p:sp>
      <p:sp>
        <p:nvSpPr>
          <p:cNvPr id="27" name="Retângulo 26"/>
          <p:cNvSpPr/>
          <p:nvPr/>
        </p:nvSpPr>
        <p:spPr>
          <a:xfrm>
            <a:off x="7681155" y="4327192"/>
            <a:ext cx="93610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Fundos de pensão</a:t>
            </a:r>
          </a:p>
          <a:p>
            <a:pPr algn="ctr"/>
            <a:endParaRPr lang="pt-BR" dirty="0"/>
          </a:p>
        </p:txBody>
      </p:sp>
      <p:sp>
        <p:nvSpPr>
          <p:cNvPr id="28" name="Retângulo 27"/>
          <p:cNvSpPr/>
          <p:nvPr/>
        </p:nvSpPr>
        <p:spPr>
          <a:xfrm>
            <a:off x="6385351" y="5245532"/>
            <a:ext cx="93610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Entidades abertas de previdência</a:t>
            </a:r>
          </a:p>
          <a:p>
            <a:pPr algn="ctr"/>
            <a:endParaRPr lang="pt-BR" dirty="0"/>
          </a:p>
        </p:txBody>
      </p:sp>
      <p:sp>
        <p:nvSpPr>
          <p:cNvPr id="29" name="Retângulo 28"/>
          <p:cNvSpPr/>
          <p:nvPr/>
        </p:nvSpPr>
        <p:spPr>
          <a:xfrm>
            <a:off x="5003069" y="4351931"/>
            <a:ext cx="93610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Bolsa de mercadorias e futuros</a:t>
            </a:r>
          </a:p>
          <a:p>
            <a:pPr algn="ctr"/>
            <a:endParaRPr lang="pt-BR" dirty="0"/>
          </a:p>
        </p:txBody>
      </p:sp>
      <p:sp>
        <p:nvSpPr>
          <p:cNvPr id="30" name="Retângulo 29"/>
          <p:cNvSpPr/>
          <p:nvPr/>
        </p:nvSpPr>
        <p:spPr>
          <a:xfrm>
            <a:off x="2358788" y="5223048"/>
            <a:ext cx="1073224" cy="5518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Corretoras e distribuidoras</a:t>
            </a:r>
          </a:p>
          <a:p>
            <a:pPr algn="ctr"/>
            <a:endParaRPr lang="pt-BR" dirty="0"/>
          </a:p>
        </p:txBody>
      </p:sp>
      <p:sp>
        <p:nvSpPr>
          <p:cNvPr id="31" name="Retângulo 30"/>
          <p:cNvSpPr/>
          <p:nvPr/>
        </p:nvSpPr>
        <p:spPr>
          <a:xfrm>
            <a:off x="6319647" y="4351931"/>
            <a:ext cx="112765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endParaRPr lang="pt-BR" sz="1050" dirty="0" smtClean="0"/>
          </a:p>
          <a:p>
            <a:pPr algn="ctr"/>
            <a:r>
              <a:rPr lang="pt-BR" sz="1050" dirty="0" smtClean="0"/>
              <a:t>Seguradoras e </a:t>
            </a:r>
            <a:r>
              <a:rPr lang="pt-BR" sz="1050" dirty="0" err="1" smtClean="0"/>
              <a:t>Resseguradoras</a:t>
            </a:r>
            <a:endParaRPr lang="pt-BR" sz="1050" dirty="0" smtClean="0"/>
          </a:p>
          <a:p>
            <a:pPr algn="ctr"/>
            <a:endParaRPr lang="pt-BR" sz="1050" dirty="0" smtClean="0"/>
          </a:p>
          <a:p>
            <a:pPr algn="ctr"/>
            <a:endParaRPr lang="pt-BR" dirty="0"/>
          </a:p>
        </p:txBody>
      </p:sp>
      <p:sp>
        <p:nvSpPr>
          <p:cNvPr id="32" name="Retângulo 31"/>
          <p:cNvSpPr/>
          <p:nvPr/>
        </p:nvSpPr>
        <p:spPr>
          <a:xfrm>
            <a:off x="1023286" y="5939256"/>
            <a:ext cx="93610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endParaRPr lang="pt-BR" sz="1050" dirty="0" smtClean="0"/>
          </a:p>
          <a:p>
            <a:pPr algn="ctr"/>
            <a:r>
              <a:rPr lang="pt-BR" sz="1050" dirty="0" smtClean="0"/>
              <a:t>Instituições de pagamento</a:t>
            </a:r>
          </a:p>
          <a:p>
            <a:pPr algn="ctr"/>
            <a:endParaRPr lang="pt-BR" sz="1050" dirty="0" smtClean="0"/>
          </a:p>
          <a:p>
            <a:pPr algn="ctr"/>
            <a:endParaRPr lang="pt-BR" dirty="0"/>
          </a:p>
        </p:txBody>
      </p:sp>
      <p:sp>
        <p:nvSpPr>
          <p:cNvPr id="34" name="Retângulo 33"/>
          <p:cNvSpPr/>
          <p:nvPr/>
        </p:nvSpPr>
        <p:spPr>
          <a:xfrm>
            <a:off x="7581765" y="5245532"/>
            <a:ext cx="1084980"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Sociedades de capitalização</a:t>
            </a:r>
          </a:p>
          <a:p>
            <a:pPr algn="ctr"/>
            <a:endParaRPr lang="pt-BR" dirty="0"/>
          </a:p>
        </p:txBody>
      </p:sp>
      <p:sp>
        <p:nvSpPr>
          <p:cNvPr id="35" name="Retângulo 34"/>
          <p:cNvSpPr/>
          <p:nvPr/>
        </p:nvSpPr>
        <p:spPr>
          <a:xfrm>
            <a:off x="2478984" y="5946202"/>
            <a:ext cx="93610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Demais instituições não bancárias</a:t>
            </a:r>
          </a:p>
          <a:p>
            <a:pPr algn="ctr"/>
            <a:endParaRPr lang="pt-BR" dirty="0"/>
          </a:p>
        </p:txBody>
      </p:sp>
      <p:sp>
        <p:nvSpPr>
          <p:cNvPr id="36" name="Retângulo 35"/>
          <p:cNvSpPr/>
          <p:nvPr/>
        </p:nvSpPr>
        <p:spPr>
          <a:xfrm>
            <a:off x="4180547" y="3261516"/>
            <a:ext cx="93610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Comissão de Valores Mobiliários</a:t>
            </a:r>
          </a:p>
          <a:p>
            <a:pPr algn="ctr"/>
            <a:endParaRPr lang="pt-BR" dirty="0"/>
          </a:p>
        </p:txBody>
      </p:sp>
      <p:sp>
        <p:nvSpPr>
          <p:cNvPr id="37" name="Retângulo 36"/>
          <p:cNvSpPr/>
          <p:nvPr/>
        </p:nvSpPr>
        <p:spPr>
          <a:xfrm>
            <a:off x="1820914" y="3243738"/>
            <a:ext cx="936104"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Banco Central do Brasil</a:t>
            </a:r>
          </a:p>
          <a:p>
            <a:pPr algn="ctr"/>
            <a:endParaRPr lang="pt-BR" dirty="0"/>
          </a:p>
        </p:txBody>
      </p:sp>
      <p:sp>
        <p:nvSpPr>
          <p:cNvPr id="38" name="Retângulo 37"/>
          <p:cNvSpPr/>
          <p:nvPr/>
        </p:nvSpPr>
        <p:spPr>
          <a:xfrm>
            <a:off x="7580659" y="3192699"/>
            <a:ext cx="1391403" cy="789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endParaRPr lang="pt-BR" sz="1050" dirty="0"/>
          </a:p>
          <a:p>
            <a:pPr algn="ctr"/>
            <a:endParaRPr lang="pt-BR" sz="1050" dirty="0" smtClean="0"/>
          </a:p>
          <a:p>
            <a:pPr algn="ctr"/>
            <a:r>
              <a:rPr lang="pt-BR" sz="1050" dirty="0" smtClean="0"/>
              <a:t>Superintendência Nacional de Previdência Complementar</a:t>
            </a:r>
          </a:p>
          <a:p>
            <a:pPr algn="ctr"/>
            <a:endParaRPr lang="pt-BR" sz="1050" dirty="0" smtClean="0"/>
          </a:p>
          <a:p>
            <a:pPr algn="ctr"/>
            <a:endParaRPr lang="pt-BR" dirty="0"/>
          </a:p>
        </p:txBody>
      </p:sp>
      <p:sp>
        <p:nvSpPr>
          <p:cNvPr id="39" name="Retângulo 38"/>
          <p:cNvSpPr/>
          <p:nvPr/>
        </p:nvSpPr>
        <p:spPr>
          <a:xfrm>
            <a:off x="6787699" y="1959072"/>
            <a:ext cx="1329242" cy="8408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endParaRPr lang="pt-BR" sz="1050" dirty="0" smtClean="0"/>
          </a:p>
          <a:p>
            <a:pPr algn="ctr"/>
            <a:r>
              <a:rPr lang="pt-BR" sz="1050" dirty="0" smtClean="0"/>
              <a:t>Conselho Nacional de Previdência   Complementar</a:t>
            </a:r>
          </a:p>
          <a:p>
            <a:pPr algn="ctr"/>
            <a:endParaRPr lang="pt-BR" sz="1050" dirty="0" smtClean="0"/>
          </a:p>
          <a:p>
            <a:pPr algn="ctr"/>
            <a:endParaRPr lang="pt-BR" dirty="0"/>
          </a:p>
        </p:txBody>
      </p:sp>
      <p:sp>
        <p:nvSpPr>
          <p:cNvPr id="40" name="Retângulo 39"/>
          <p:cNvSpPr/>
          <p:nvPr/>
        </p:nvSpPr>
        <p:spPr>
          <a:xfrm>
            <a:off x="4127890" y="1965322"/>
            <a:ext cx="1069733" cy="8981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sz="1050" dirty="0" smtClean="0"/>
          </a:p>
          <a:p>
            <a:pPr algn="ctr"/>
            <a:r>
              <a:rPr lang="pt-BR" sz="1050" dirty="0" smtClean="0"/>
              <a:t>Conselho Nacional</a:t>
            </a:r>
          </a:p>
          <a:p>
            <a:pPr algn="ctr"/>
            <a:r>
              <a:rPr lang="pt-BR" sz="1050" dirty="0" smtClean="0"/>
              <a:t>De Seguros Privados</a:t>
            </a:r>
          </a:p>
          <a:p>
            <a:pPr algn="ctr"/>
            <a:endParaRPr lang="pt-BR" dirty="0"/>
          </a:p>
        </p:txBody>
      </p:sp>
      <p:sp>
        <p:nvSpPr>
          <p:cNvPr id="2" name="Seta para a direita 1"/>
          <p:cNvSpPr/>
          <p:nvPr/>
        </p:nvSpPr>
        <p:spPr>
          <a:xfrm>
            <a:off x="251520" y="2153118"/>
            <a:ext cx="1296144" cy="605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t>Normativos</a:t>
            </a:r>
            <a:endParaRPr lang="pt-BR" sz="1200" dirty="0"/>
          </a:p>
        </p:txBody>
      </p:sp>
      <p:sp>
        <p:nvSpPr>
          <p:cNvPr id="41" name="Seta para a direita 40"/>
          <p:cNvSpPr/>
          <p:nvPr/>
        </p:nvSpPr>
        <p:spPr>
          <a:xfrm>
            <a:off x="175416" y="3261516"/>
            <a:ext cx="1228232" cy="605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t>Supervisores</a:t>
            </a:r>
            <a:endParaRPr lang="pt-BR" sz="1200" dirty="0"/>
          </a:p>
        </p:txBody>
      </p:sp>
      <p:sp>
        <p:nvSpPr>
          <p:cNvPr id="42" name="Seta para a direita 41"/>
          <p:cNvSpPr/>
          <p:nvPr/>
        </p:nvSpPr>
        <p:spPr>
          <a:xfrm>
            <a:off x="107503" y="4455301"/>
            <a:ext cx="857401" cy="557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smtClean="0"/>
              <a:t>Operadores</a:t>
            </a:r>
            <a:endParaRPr lang="pt-BR" sz="800" dirty="0"/>
          </a:p>
        </p:txBody>
      </p:sp>
    </p:spTree>
    <p:extLst>
      <p:ext uri="{BB962C8B-B14F-4D97-AF65-F5344CB8AC3E}">
        <p14:creationId xmlns:p14="http://schemas.microsoft.com/office/powerpoint/2010/main" val="26078938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47500" lnSpcReduction="20000"/>
          </a:bodyPr>
          <a:lstStyle/>
          <a:p>
            <a:pPr marL="109728" indent="0">
              <a:buNone/>
            </a:pPr>
            <a:r>
              <a:rPr lang="pt-BR" sz="2300" b="1" u="sng" dirty="0" smtClean="0"/>
              <a:t>Finanças públicas</a:t>
            </a:r>
            <a:endParaRPr lang="pt-BR" sz="2300" b="1" u="sng" dirty="0"/>
          </a:p>
          <a:p>
            <a:pPr marL="109728" indent="0">
              <a:buNone/>
            </a:pPr>
            <a:endParaRPr lang="pt-BR" sz="2300" b="1" dirty="0" smtClean="0"/>
          </a:p>
          <a:p>
            <a:pPr marL="109728" indent="0">
              <a:buNone/>
            </a:pPr>
            <a:r>
              <a:rPr lang="pt-BR" sz="2300" b="1" dirty="0" smtClean="0"/>
              <a:t>CMN </a:t>
            </a:r>
            <a:r>
              <a:rPr lang="pt-BR" sz="2300" b="1" dirty="0"/>
              <a:t>(moeda, crédito, capitais e câmbio)</a:t>
            </a:r>
          </a:p>
          <a:p>
            <a:pPr marL="109728" indent="0">
              <a:buNone/>
            </a:pPr>
            <a:endParaRPr lang="pt-BR" sz="2300" b="1" dirty="0" smtClean="0"/>
          </a:p>
          <a:p>
            <a:pPr marL="109728" indent="0">
              <a:buNone/>
            </a:pPr>
            <a:r>
              <a:rPr lang="pt-BR" sz="2300" dirty="0"/>
              <a:t>O principal ramo do SFN lida diretamente com quatro tipos de </a:t>
            </a:r>
            <a:r>
              <a:rPr lang="pt-BR" sz="2300" dirty="0" smtClean="0"/>
              <a:t>mercado:</a:t>
            </a:r>
            <a:endParaRPr lang="pt-BR" sz="2300" dirty="0"/>
          </a:p>
          <a:p>
            <a:pPr marL="109728" indent="0">
              <a:buNone/>
            </a:pPr>
            <a:endParaRPr lang="pt-BR" sz="2300" dirty="0"/>
          </a:p>
          <a:p>
            <a:pPr marL="1124712" lvl="2" indent="-457200">
              <a:buAutoNum type="alphaLcParenR"/>
            </a:pPr>
            <a:r>
              <a:rPr lang="pt-BR" sz="2300" dirty="0" smtClean="0"/>
              <a:t>mercado </a:t>
            </a:r>
            <a:r>
              <a:rPr lang="pt-BR" sz="2300" dirty="0"/>
              <a:t>monetário: é o mercado que fornece à economia papel-moeda e moeda escritural, aquela depositada em </a:t>
            </a:r>
            <a:r>
              <a:rPr lang="pt-BR" sz="2300" dirty="0" err="1" smtClean="0"/>
              <a:t>conta-corrente</a:t>
            </a:r>
            <a:r>
              <a:rPr lang="pt-BR" sz="2300" dirty="0" smtClean="0"/>
              <a:t>;</a:t>
            </a:r>
            <a:endParaRPr lang="pt-BR" sz="2300" dirty="0"/>
          </a:p>
          <a:p>
            <a:pPr marL="1124712" lvl="2" indent="-457200">
              <a:buAutoNum type="alphaLcParenR"/>
            </a:pPr>
            <a:r>
              <a:rPr lang="pt-BR" sz="2300" dirty="0" smtClean="0"/>
              <a:t>mercado </a:t>
            </a:r>
            <a:r>
              <a:rPr lang="pt-BR" sz="2300" dirty="0"/>
              <a:t>de crédito: é o mercado que fornece recursos para o consumo das pessoas em geral e para o funcionamento das </a:t>
            </a:r>
            <a:r>
              <a:rPr lang="pt-BR" sz="2300" dirty="0" smtClean="0"/>
              <a:t>empresas;</a:t>
            </a:r>
            <a:endParaRPr lang="pt-BR" sz="2300" dirty="0"/>
          </a:p>
          <a:p>
            <a:pPr marL="1124712" lvl="2" indent="-457200">
              <a:buAutoNum type="alphaLcParenR"/>
            </a:pPr>
            <a:r>
              <a:rPr lang="pt-BR" sz="2300" dirty="0" smtClean="0"/>
              <a:t>mercado </a:t>
            </a:r>
            <a:r>
              <a:rPr lang="pt-BR" sz="2300" dirty="0"/>
              <a:t>de capitais: é o mercado que permite às empresas em geral captar recursos de terceiros e, portanto, compartilhar os ganhos e os </a:t>
            </a:r>
            <a:r>
              <a:rPr lang="pt-BR" sz="2300" dirty="0" smtClean="0"/>
              <a:t>riscos;</a:t>
            </a:r>
            <a:endParaRPr lang="pt-BR" sz="2300" dirty="0"/>
          </a:p>
          <a:p>
            <a:pPr marL="1124712" lvl="2" indent="-457200">
              <a:buAutoNum type="alphaLcParenR"/>
            </a:pPr>
            <a:r>
              <a:rPr lang="pt-BR" sz="2300" dirty="0" smtClean="0"/>
              <a:t>mercado </a:t>
            </a:r>
            <a:r>
              <a:rPr lang="pt-BR" sz="2300" dirty="0"/>
              <a:t>de câmbio: é o mercado de compra e venda de moeda estrangeira</a:t>
            </a:r>
            <a:endParaRPr lang="pt-BR" sz="2300" b="1" dirty="0"/>
          </a:p>
          <a:p>
            <a:pPr marL="109728" indent="0">
              <a:buNone/>
            </a:pPr>
            <a:endParaRPr lang="pt-BR" sz="2300" b="1" dirty="0" smtClean="0"/>
          </a:p>
          <a:p>
            <a:pPr marL="109728" indent="0">
              <a:buNone/>
            </a:pPr>
            <a:r>
              <a:rPr lang="pt-BR" sz="2300" b="1" dirty="0" smtClean="0"/>
              <a:t>CNSP </a:t>
            </a:r>
            <a:r>
              <a:rPr lang="pt-BR" sz="2300" b="1" dirty="0"/>
              <a:t>(seguros </a:t>
            </a:r>
            <a:r>
              <a:rPr lang="pt-BR" sz="2300" b="1" dirty="0" smtClean="0"/>
              <a:t>privados)</a:t>
            </a:r>
          </a:p>
          <a:p>
            <a:pPr marL="109728" indent="0">
              <a:buNone/>
            </a:pPr>
            <a:endParaRPr lang="pt-BR" sz="2300" b="1" dirty="0"/>
          </a:p>
          <a:p>
            <a:pPr marL="109728" indent="0">
              <a:buNone/>
            </a:pPr>
            <a:r>
              <a:rPr lang="pt-BR" sz="2300" dirty="0" smtClean="0"/>
              <a:t>É </a:t>
            </a:r>
            <a:r>
              <a:rPr lang="pt-BR" sz="2300" dirty="0"/>
              <a:t>o ramo do SFN para quem busca seguros privados, contratos de capitalização e previdência complementar aberta.</a:t>
            </a:r>
            <a:br>
              <a:rPr lang="pt-BR" sz="2300" dirty="0"/>
            </a:br>
            <a:r>
              <a:rPr lang="pt-BR" sz="2300" dirty="0"/>
              <a:t/>
            </a:r>
            <a:br>
              <a:rPr lang="pt-BR" sz="2300" dirty="0"/>
            </a:br>
            <a:endParaRPr lang="pt-BR" sz="2300" dirty="0" smtClean="0"/>
          </a:p>
          <a:p>
            <a:pPr marL="1010412" lvl="2" indent="-342900">
              <a:buAutoNum type="alphaLcParenR"/>
            </a:pPr>
            <a:r>
              <a:rPr lang="pt-BR" sz="2300" dirty="0" smtClean="0"/>
              <a:t>mercado </a:t>
            </a:r>
            <a:r>
              <a:rPr lang="pt-BR" sz="2300" dirty="0"/>
              <a:t>de seguros privados: é o mercado que oferece serviços de proteção contra </a:t>
            </a:r>
            <a:r>
              <a:rPr lang="pt-BR" sz="2300" dirty="0" smtClean="0"/>
              <a:t>riscos;</a:t>
            </a:r>
            <a:endParaRPr lang="pt-BR" sz="2300" dirty="0"/>
          </a:p>
          <a:p>
            <a:pPr marL="1010412" lvl="2" indent="-342900">
              <a:buAutoNum type="alphaLcParenR"/>
            </a:pPr>
            <a:r>
              <a:rPr lang="pt-BR" sz="2300" dirty="0" smtClean="0"/>
              <a:t>previdência </a:t>
            </a:r>
            <a:r>
              <a:rPr lang="pt-BR" sz="2300" dirty="0"/>
              <a:t>complementar aberta: é um tipo de plano para aposentadoria, poupança ou pensão. Funciona à parte do regime geral de previdência e aceita a participação do público em </a:t>
            </a:r>
            <a:r>
              <a:rPr lang="pt-BR" sz="2300" dirty="0" smtClean="0"/>
              <a:t>geral.</a:t>
            </a:r>
            <a:endParaRPr lang="pt-BR" sz="2300" dirty="0"/>
          </a:p>
          <a:p>
            <a:pPr marL="1010412" lvl="2" indent="-342900">
              <a:buAutoNum type="alphaLcParenR"/>
            </a:pPr>
            <a:r>
              <a:rPr lang="pt-BR" sz="2300" dirty="0" smtClean="0"/>
              <a:t>contratos </a:t>
            </a:r>
            <a:r>
              <a:rPr lang="pt-BR" sz="2300" dirty="0"/>
              <a:t>de capitalização: são os acordos em que o contratante deposita valores podendo recebê-los de volta com juros e concorrer a prêmios</a:t>
            </a:r>
          </a:p>
          <a:p>
            <a:pPr marL="109728" indent="0">
              <a:buNone/>
            </a:pPr>
            <a:endParaRPr lang="pt-BR" sz="2300" dirty="0"/>
          </a:p>
          <a:p>
            <a:pPr marL="109728" indent="0">
              <a:buNone/>
            </a:pPr>
            <a:r>
              <a:rPr lang="pt-BR" sz="2300" b="1" dirty="0" smtClean="0"/>
              <a:t>CNPC </a:t>
            </a:r>
            <a:r>
              <a:rPr lang="pt-BR" sz="2300" b="1" dirty="0"/>
              <a:t>(previdência fechada)</a:t>
            </a:r>
          </a:p>
          <a:p>
            <a:pPr marL="109728" indent="0" algn="just">
              <a:buNone/>
            </a:pPr>
            <a:endParaRPr lang="pt-BR" sz="2300" b="1" dirty="0"/>
          </a:p>
          <a:p>
            <a:pPr marL="109728" indent="0" algn="just">
              <a:buNone/>
            </a:pPr>
            <a:r>
              <a:rPr lang="pt-BR" sz="2300" dirty="0"/>
              <a:t>Voltado para funcionários de empresas e organizações. O ramo dos fundos de pensão trata de planos de aposentadoria, poupança ou pensão para funcionários de empresas, servidores públicos e integrantes de associações ou entidades de classe.</a:t>
            </a:r>
          </a:p>
          <a:p>
            <a:endParaRPr lang="pt-BR" sz="2300" dirty="0"/>
          </a:p>
          <a:p>
            <a:endParaRPr lang="pt-BR" sz="1600" b="1" dirty="0"/>
          </a:p>
          <a:p>
            <a:pPr marL="109728" indent="0">
              <a:buNone/>
            </a:pPr>
            <a:r>
              <a:rPr lang="pt-BR" sz="2000" dirty="0"/>
              <a:t/>
            </a:r>
            <a:br>
              <a:rPr lang="pt-BR" sz="2000" dirty="0"/>
            </a:br>
            <a:endParaRPr lang="pt-BR" dirty="0"/>
          </a:p>
        </p:txBody>
      </p:sp>
    </p:spTree>
    <p:extLst>
      <p:ext uri="{BB962C8B-B14F-4D97-AF65-F5344CB8AC3E}">
        <p14:creationId xmlns:p14="http://schemas.microsoft.com/office/powerpoint/2010/main" val="33391824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pPr marL="109728" indent="0" fontAlgn="base">
              <a:buNone/>
            </a:pPr>
            <a:r>
              <a:rPr lang="pt-BR" sz="1400" b="1" u="sng" dirty="0" smtClean="0"/>
              <a:t>Precatórios </a:t>
            </a:r>
          </a:p>
          <a:p>
            <a:pPr marL="109728" indent="0" fontAlgn="base">
              <a:buNone/>
            </a:pPr>
            <a:endParaRPr lang="pt-BR" sz="1400" b="1" u="sng" dirty="0" smtClean="0"/>
          </a:p>
          <a:p>
            <a:pPr marL="109728" indent="0" algn="just" fontAlgn="base">
              <a:buNone/>
            </a:pPr>
            <a:r>
              <a:rPr lang="pt-BR" sz="1400" dirty="0"/>
              <a:t>Precatórios são requisições de pagamento expedidas pelo Judiciário para cobrar de municípios, estados ou da União, assim como de autarquias e fundações, valores devidos após condenação judicial definitiva.</a:t>
            </a:r>
          </a:p>
          <a:p>
            <a:pPr marL="109728" indent="0" algn="just" fontAlgn="base">
              <a:buNone/>
            </a:pPr>
            <a:endParaRPr lang="pt-BR" sz="1400" dirty="0"/>
          </a:p>
          <a:p>
            <a:pPr marL="109728" indent="0" algn="just" fontAlgn="base">
              <a:buNone/>
            </a:pPr>
            <a:r>
              <a:rPr lang="pt-BR" sz="1400" dirty="0"/>
              <a:t>O pagamento de precatórios está previsto na Constituição Federal. Formular a requisição do pagamento compete ao presidente do Tribunal em que o processo tramitou.</a:t>
            </a:r>
          </a:p>
          <a:p>
            <a:pPr marL="109728" indent="0" algn="just" fontAlgn="base">
              <a:buNone/>
            </a:pPr>
            <a:endParaRPr lang="pt-BR" sz="1400" dirty="0"/>
          </a:p>
          <a:p>
            <a:pPr marL="109728" indent="0" algn="just" fontAlgn="base">
              <a:buNone/>
            </a:pPr>
            <a:r>
              <a:rPr lang="pt-BR" sz="1400" dirty="0"/>
              <a:t>Os precatórios podem ter natureza alimentar – quando decorrerem de ações judiciais relacionadas a salários, pensões, aposentadorias ou indenizações – ou não alimentar, quando tratam de outros temas, como desapropriações e tributos.</a:t>
            </a:r>
          </a:p>
          <a:p>
            <a:pPr marL="109728" indent="0" algn="just" fontAlgn="base">
              <a:buNone/>
            </a:pPr>
            <a:endParaRPr lang="pt-BR" sz="1400" dirty="0"/>
          </a:p>
          <a:p>
            <a:pPr marL="109728" indent="0" algn="just" fontAlgn="base">
              <a:buNone/>
            </a:pPr>
            <a:r>
              <a:rPr lang="pt-BR" sz="1400" dirty="0"/>
              <a:t>Ao receberem os depósitos das entidades devedoras, os Tribunais responsáveis pelos pagamentos organizam listas, observando as prioridades previstas na Constituição Federal (débitos de natureza alimentar cujos titulares tenham 60 anos de idade, sejam portadores de natureza grave ou pessoas com deficiência) e a ordem cronológica de apresentação dos precatórios.</a:t>
            </a:r>
          </a:p>
          <a:p>
            <a:pPr marL="109728" indent="0" algn="just" fontAlgn="base">
              <a:buNone/>
            </a:pPr>
            <a:r>
              <a:rPr lang="pt-BR" sz="1400" dirty="0"/>
              <a:t/>
            </a:r>
            <a:br>
              <a:rPr lang="pt-BR" sz="1400" dirty="0"/>
            </a:br>
            <a:endParaRPr lang="pt-BR" dirty="0"/>
          </a:p>
        </p:txBody>
      </p:sp>
      <p:pic>
        <p:nvPicPr>
          <p:cNvPr id="2" name="Imagem 1"/>
          <p:cNvPicPr>
            <a:picLocks noChangeAspect="1"/>
          </p:cNvPicPr>
          <p:nvPr/>
        </p:nvPicPr>
        <p:blipFill>
          <a:blip r:embed="rId2"/>
          <a:stretch>
            <a:fillRect/>
          </a:stretch>
        </p:blipFill>
        <p:spPr>
          <a:xfrm>
            <a:off x="2987824" y="5733256"/>
            <a:ext cx="2448272" cy="677165"/>
          </a:xfrm>
          <a:prstGeom prst="rect">
            <a:avLst/>
          </a:prstGeom>
        </p:spPr>
      </p:pic>
    </p:spTree>
    <p:extLst>
      <p:ext uri="{BB962C8B-B14F-4D97-AF65-F5344CB8AC3E}">
        <p14:creationId xmlns:p14="http://schemas.microsoft.com/office/powerpoint/2010/main" val="395598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fontScale="85000" lnSpcReduction="20000"/>
          </a:bodyPr>
          <a:lstStyle/>
          <a:p>
            <a:pPr marL="109728" indent="0">
              <a:buNone/>
            </a:pPr>
            <a:r>
              <a:rPr lang="pt-BR" sz="2000" b="1" u="sng" dirty="0" smtClean="0"/>
              <a:t>Finanças públicas</a:t>
            </a:r>
            <a:endParaRPr lang="pt-BR" sz="2000" b="1" u="sng" dirty="0"/>
          </a:p>
          <a:p>
            <a:endParaRPr lang="pt-BR" sz="1700" dirty="0"/>
          </a:p>
          <a:p>
            <a:pPr marL="109728" indent="0">
              <a:buNone/>
            </a:pPr>
            <a:r>
              <a:rPr lang="pt-BR" sz="1700" b="1" dirty="0"/>
              <a:t>CF - TÍTULO </a:t>
            </a:r>
            <a:r>
              <a:rPr lang="pt-BR" sz="1700" b="1" dirty="0" smtClean="0"/>
              <a:t>VI - DA </a:t>
            </a:r>
            <a:r>
              <a:rPr lang="pt-BR" sz="1700" b="1" dirty="0"/>
              <a:t>TRIBUTAÇÃO E DO ORÇAMENTO</a:t>
            </a:r>
          </a:p>
          <a:p>
            <a:pPr marL="109728" indent="0">
              <a:buNone/>
            </a:pPr>
            <a:endParaRPr lang="pt-BR" sz="1700" u="sng" dirty="0" smtClean="0"/>
          </a:p>
          <a:p>
            <a:pPr marL="109728" indent="0">
              <a:buNone/>
            </a:pPr>
            <a:r>
              <a:rPr lang="pt-BR" sz="1700" u="sng" dirty="0" smtClean="0"/>
              <a:t>CAPÍTULO II - DAS </a:t>
            </a:r>
            <a:r>
              <a:rPr lang="pt-BR" sz="1700" u="sng" dirty="0"/>
              <a:t>FINANÇAS </a:t>
            </a:r>
            <a:r>
              <a:rPr lang="pt-BR" sz="1700" u="sng" dirty="0" smtClean="0"/>
              <a:t>PÚBLICAS   </a:t>
            </a:r>
            <a:r>
              <a:rPr lang="pt-BR" sz="1600" u="sng" cap="all" dirty="0" smtClean="0"/>
              <a:t>SEÇÃO I</a:t>
            </a:r>
            <a:r>
              <a:rPr lang="pt-BR" sz="1600" u="sng" dirty="0"/>
              <a:t> </a:t>
            </a:r>
            <a:r>
              <a:rPr lang="pt-BR" sz="1600" u="sng" dirty="0" smtClean="0"/>
              <a:t>- </a:t>
            </a:r>
            <a:r>
              <a:rPr lang="pt-BR" sz="1600" u="sng" cap="all" dirty="0" smtClean="0"/>
              <a:t>NORMAS </a:t>
            </a:r>
            <a:r>
              <a:rPr lang="pt-BR" sz="1600" u="sng" cap="all" dirty="0"/>
              <a:t>GERAIS</a:t>
            </a:r>
            <a:endParaRPr lang="pt-BR" sz="1600" u="sng" dirty="0"/>
          </a:p>
          <a:p>
            <a:pPr marL="109728" indent="0">
              <a:buNone/>
            </a:pPr>
            <a:endParaRPr lang="pt-BR" sz="1600" dirty="0" smtClean="0"/>
          </a:p>
          <a:p>
            <a:pPr marL="109728" indent="0">
              <a:buNone/>
            </a:pPr>
            <a:r>
              <a:rPr lang="pt-BR" sz="1600" dirty="0" smtClean="0"/>
              <a:t>Art</a:t>
            </a:r>
            <a:r>
              <a:rPr lang="pt-BR" sz="1600" dirty="0"/>
              <a:t>. 163. Lei complementar disporá sobre</a:t>
            </a:r>
            <a:r>
              <a:rPr lang="pt-BR" sz="1600" dirty="0" smtClean="0"/>
              <a:t>:</a:t>
            </a:r>
          </a:p>
          <a:p>
            <a:endParaRPr lang="pt-BR" sz="1600" dirty="0"/>
          </a:p>
          <a:p>
            <a:pPr marL="109728" indent="0">
              <a:buNone/>
            </a:pPr>
            <a:r>
              <a:rPr lang="pt-BR" sz="1600" dirty="0"/>
              <a:t>I - finanças públicas</a:t>
            </a:r>
            <a:r>
              <a:rPr lang="pt-BR" sz="1600" dirty="0" smtClean="0"/>
              <a:t>;</a:t>
            </a:r>
          </a:p>
          <a:p>
            <a:pPr marL="109728" indent="0">
              <a:buNone/>
            </a:pPr>
            <a:endParaRPr lang="pt-BR" sz="1600" dirty="0"/>
          </a:p>
          <a:p>
            <a:pPr marL="109728" indent="0">
              <a:buNone/>
            </a:pPr>
            <a:r>
              <a:rPr lang="pt-BR" sz="1600" dirty="0"/>
              <a:t>II - dívida pública externa e interna, incluída a das autarquias, fundações e demais entidades controladas pelo Poder Público;</a:t>
            </a:r>
          </a:p>
          <a:p>
            <a:pPr marL="109728" indent="0">
              <a:buNone/>
            </a:pPr>
            <a:endParaRPr lang="pt-BR" sz="1600" dirty="0" smtClean="0"/>
          </a:p>
          <a:p>
            <a:pPr marL="109728" indent="0">
              <a:buNone/>
            </a:pPr>
            <a:r>
              <a:rPr lang="pt-BR" sz="1600" dirty="0" smtClean="0"/>
              <a:t>III </a:t>
            </a:r>
            <a:r>
              <a:rPr lang="pt-BR" sz="1600" dirty="0"/>
              <a:t>- concessão de garantias pelas entidades públicas;</a:t>
            </a:r>
          </a:p>
          <a:p>
            <a:pPr marL="109728" indent="0">
              <a:buNone/>
            </a:pPr>
            <a:endParaRPr lang="pt-BR" sz="1600" dirty="0" smtClean="0"/>
          </a:p>
          <a:p>
            <a:pPr marL="109728" indent="0">
              <a:buNone/>
            </a:pPr>
            <a:r>
              <a:rPr lang="pt-BR" sz="1600" dirty="0" smtClean="0"/>
              <a:t>IV </a:t>
            </a:r>
            <a:r>
              <a:rPr lang="pt-BR" sz="1600" dirty="0"/>
              <a:t>- emissão e resgate de títulos da dívida pública</a:t>
            </a:r>
            <a:r>
              <a:rPr lang="pt-BR" sz="1600" dirty="0" smtClean="0"/>
              <a:t>;</a:t>
            </a:r>
          </a:p>
          <a:p>
            <a:pPr marL="109728" indent="0">
              <a:buNone/>
            </a:pPr>
            <a:endParaRPr lang="pt-BR" sz="1600" dirty="0"/>
          </a:p>
          <a:p>
            <a:pPr marL="109728" indent="0">
              <a:buNone/>
            </a:pPr>
            <a:r>
              <a:rPr lang="pt-BR" sz="1600" dirty="0"/>
              <a:t>V - fiscalização das instituições financeiras</a:t>
            </a:r>
            <a:r>
              <a:rPr lang="pt-BR" sz="1600" dirty="0" smtClean="0"/>
              <a:t>;</a:t>
            </a:r>
          </a:p>
          <a:p>
            <a:pPr marL="109728" indent="0">
              <a:buNone/>
            </a:pPr>
            <a:endParaRPr lang="pt-BR" sz="1600" dirty="0"/>
          </a:p>
          <a:p>
            <a:pPr marL="109728" indent="0">
              <a:buNone/>
            </a:pPr>
            <a:r>
              <a:rPr lang="pt-BR" sz="1600" dirty="0"/>
              <a:t>V - fiscalização financeira da administração pública direta e indireta;        </a:t>
            </a:r>
          </a:p>
          <a:p>
            <a:pPr marL="109728" indent="0">
              <a:buNone/>
            </a:pPr>
            <a:endParaRPr lang="pt-BR" sz="1600" dirty="0" smtClean="0"/>
          </a:p>
          <a:p>
            <a:pPr marL="109728" indent="0">
              <a:buNone/>
            </a:pPr>
            <a:r>
              <a:rPr lang="pt-BR" sz="1600" dirty="0" smtClean="0"/>
              <a:t>VI </a:t>
            </a:r>
            <a:r>
              <a:rPr lang="pt-BR" sz="1600" dirty="0"/>
              <a:t>- operações de câmbio realizadas por órgãos e entidades da União, dos Estados, do Distrito Federal e dos Municípios;</a:t>
            </a:r>
          </a:p>
          <a:p>
            <a:pPr marL="109728" indent="0">
              <a:buNone/>
            </a:pPr>
            <a:endParaRPr lang="pt-BR" sz="1600" dirty="0" smtClean="0"/>
          </a:p>
          <a:p>
            <a:pPr marL="109728" indent="0">
              <a:buNone/>
            </a:pPr>
            <a:r>
              <a:rPr lang="pt-BR" sz="1600" dirty="0" smtClean="0"/>
              <a:t>VII </a:t>
            </a:r>
            <a:r>
              <a:rPr lang="pt-BR" sz="1600" dirty="0"/>
              <a:t>- compatibilização das funções das instituições oficiais de crédito da União, resguardadas as características e condições operacionais plenas das voltadas ao desenvolvimento regional.</a:t>
            </a:r>
          </a:p>
          <a:p>
            <a:endParaRPr lang="pt-BR" sz="1600" b="1" dirty="0"/>
          </a:p>
        </p:txBody>
      </p:sp>
    </p:spTree>
    <p:extLst>
      <p:ext uri="{BB962C8B-B14F-4D97-AF65-F5344CB8AC3E}">
        <p14:creationId xmlns:p14="http://schemas.microsoft.com/office/powerpoint/2010/main" val="4369808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pPr marL="109728" indent="0">
              <a:buNone/>
            </a:pPr>
            <a:r>
              <a:rPr lang="pt-BR" sz="2000" b="1" u="sng" dirty="0" smtClean="0"/>
              <a:t>Finanças públicas</a:t>
            </a:r>
            <a:endParaRPr lang="pt-BR" sz="2000" b="1" u="sng" dirty="0"/>
          </a:p>
          <a:p>
            <a:endParaRPr lang="pt-BR" sz="2000" b="1" dirty="0"/>
          </a:p>
          <a:p>
            <a:pPr marL="109728" indent="0" fontAlgn="base">
              <a:buNone/>
            </a:pPr>
            <a:r>
              <a:rPr lang="pt-BR" sz="1400" b="1" u="sng" dirty="0" smtClean="0"/>
              <a:t>Precatórios – Ordem de preferência</a:t>
            </a:r>
          </a:p>
          <a:p>
            <a:pPr marL="109728" indent="0" algn="just" fontAlgn="base">
              <a:buNone/>
            </a:pPr>
            <a:endParaRPr lang="pt-BR" sz="1400" dirty="0" smtClean="0"/>
          </a:p>
          <a:p>
            <a:pPr marL="109728" indent="0" algn="just" fontAlgn="base">
              <a:buNone/>
            </a:pPr>
            <a:r>
              <a:rPr lang="pt-BR" sz="1400" dirty="0">
                <a:hlinkClick r:id="rId2" tooltip="Visualizar dispositivos do STF"/>
              </a:rPr>
              <a:t/>
            </a:r>
            <a:br>
              <a:rPr lang="pt-BR" sz="1400" dirty="0">
                <a:hlinkClick r:id="rId2" tooltip="Visualizar dispositivos do STF"/>
              </a:rPr>
            </a:br>
            <a:r>
              <a:rPr lang="pt-BR" sz="1400" dirty="0"/>
              <a:t>  Art. 100. Os pagamentos devidos pelas Fazendas Públicas Federal, Estaduais, Distrital e Municipais, em virtude de sentença judiciária, far-se-ão exclusivamente na ordem cronológica de apresentação dos precatórios e à conta dos créditos respectivos, proibida a designação de casos ou de pessoas nas dotações orçamentárias e nos créditos adicionais abertos para este fim</a:t>
            </a:r>
            <a:r>
              <a:rPr lang="pt-BR" sz="1400" dirty="0" smtClean="0"/>
              <a:t>.</a:t>
            </a:r>
          </a:p>
          <a:p>
            <a:pPr marL="109728" indent="0" algn="just" fontAlgn="base">
              <a:buNone/>
            </a:pPr>
            <a:endParaRPr lang="pt-BR" sz="1400" dirty="0"/>
          </a:p>
          <a:p>
            <a:pPr marL="109728" indent="0" algn="just" fontAlgn="base">
              <a:buNone/>
            </a:pPr>
            <a:r>
              <a:rPr lang="pt-BR" sz="1400" dirty="0"/>
              <a:t>§ 1º Os débitos de natureza alimentícia compreendem aqueles decorrentes de salários, vencimentos, proventos, pensões e suas complementações, benefícios previdenciários e indenizações por morte ou por invalidez, fundadas em responsabilidade civil, em virtude de sentença judicial transitada em julgado, e serão pagos com preferência sobre todos os demais débitos, exceto sobre aqueles referidos no § 2º deste artigo.</a:t>
            </a:r>
            <a:br>
              <a:rPr lang="pt-BR" sz="1400" dirty="0"/>
            </a:br>
            <a:endParaRPr lang="pt-BR" sz="1400" dirty="0" smtClean="0"/>
          </a:p>
          <a:p>
            <a:pPr marL="109728" indent="0" algn="just" fontAlgn="base">
              <a:buNone/>
            </a:pPr>
            <a:r>
              <a:rPr lang="pt-BR" sz="1400" dirty="0" smtClean="0"/>
              <a:t>§ </a:t>
            </a:r>
            <a:r>
              <a:rPr lang="pt-BR" sz="1400" dirty="0"/>
              <a:t>2º Os débitos de natureza alimentícia cujos titulares, originários ou por sucessão hereditária, tenham 60 (sessenta) anos de idade, ou sejam portadores de doença grave, ou pessoas com deficiência, assim definidos na forma da lei, serão pagos com preferência sobre todos os demais débitos, até o valor equivalente ao triplo fixado em lei para os fins do disposto no § 3º deste artigo, admitido o fracionamento para essa finalidade, sendo que o restante será pago na ordem cronológica de apresentação do precatório.</a:t>
            </a:r>
          </a:p>
        </p:txBody>
      </p:sp>
    </p:spTree>
    <p:extLst>
      <p:ext uri="{BB962C8B-B14F-4D97-AF65-F5344CB8AC3E}">
        <p14:creationId xmlns:p14="http://schemas.microsoft.com/office/powerpoint/2010/main" val="38301855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Obrigado!</a:t>
            </a:r>
          </a:p>
        </p:txBody>
      </p:sp>
      <p:sp>
        <p:nvSpPr>
          <p:cNvPr id="3" name="Espaço Reservado para Conteúdo 2"/>
          <p:cNvSpPr>
            <a:spLocks noGrp="1"/>
          </p:cNvSpPr>
          <p:nvPr>
            <p:ph idx="1"/>
          </p:nvPr>
        </p:nvSpPr>
        <p:spPr>
          <a:xfrm>
            <a:off x="457200" y="2249424"/>
            <a:ext cx="4402832" cy="4325112"/>
          </a:xfrm>
        </p:spPr>
        <p:txBody>
          <a:bodyPr>
            <a:normAutofit lnSpcReduction="10000"/>
          </a:bodyPr>
          <a:lstStyle/>
          <a:p>
            <a:pPr marL="109728" indent="0">
              <a:buNone/>
            </a:pPr>
            <a:r>
              <a:rPr lang="pt-BR" sz="2000" b="1" dirty="0">
                <a:solidFill>
                  <a:srgbClr val="002060"/>
                </a:solidFill>
              </a:rPr>
              <a:t>Helder Medeiros França</a:t>
            </a:r>
          </a:p>
          <a:p>
            <a:r>
              <a:rPr lang="pt-BR" sz="2000" dirty="0">
                <a:solidFill>
                  <a:srgbClr val="002060"/>
                </a:solidFill>
              </a:rPr>
              <a:t>Mestre em Políticas Públicas (UFABC)</a:t>
            </a:r>
          </a:p>
          <a:p>
            <a:r>
              <a:rPr lang="pt-BR" sz="2000" dirty="0">
                <a:solidFill>
                  <a:srgbClr val="002060"/>
                </a:solidFill>
              </a:rPr>
              <a:t>MBA em Gestão Tributária (USP)</a:t>
            </a:r>
          </a:p>
          <a:p>
            <a:r>
              <a:rPr lang="pt-BR" sz="2000" dirty="0">
                <a:solidFill>
                  <a:srgbClr val="002060"/>
                </a:solidFill>
              </a:rPr>
              <a:t>Bacharel em Direito (PUC-SP)</a:t>
            </a:r>
          </a:p>
          <a:p>
            <a:r>
              <a:rPr lang="pt-BR" sz="2000" dirty="0">
                <a:solidFill>
                  <a:srgbClr val="002060"/>
                </a:solidFill>
              </a:rPr>
              <a:t>Monitor da Pós-Graduação em Direito Tributário da FGV Direito/SP</a:t>
            </a:r>
            <a:r>
              <a:rPr lang="pt-BR" dirty="0">
                <a:solidFill>
                  <a:srgbClr val="002060"/>
                </a:solidFill>
              </a:rPr>
              <a:t/>
            </a:r>
            <a:br>
              <a:rPr lang="pt-BR" dirty="0">
                <a:solidFill>
                  <a:srgbClr val="002060"/>
                </a:solidFill>
              </a:rPr>
            </a:br>
            <a:r>
              <a:rPr lang="pt-BR" dirty="0"/>
              <a:t/>
            </a:r>
            <a:br>
              <a:rPr lang="pt-BR" dirty="0"/>
            </a:br>
            <a:r>
              <a:rPr lang="pt-BR" dirty="0">
                <a:solidFill>
                  <a:srgbClr val="002060"/>
                </a:solidFill>
              </a:rPr>
              <a:t/>
            </a:r>
            <a:br>
              <a:rPr lang="pt-BR" dirty="0">
                <a:solidFill>
                  <a:srgbClr val="002060"/>
                </a:solidFill>
              </a:rPr>
            </a:br>
            <a:r>
              <a:rPr lang="pt-BR" dirty="0">
                <a:solidFill>
                  <a:srgbClr val="002060"/>
                </a:solidFill>
              </a:rPr>
              <a:t>@</a:t>
            </a:r>
            <a:r>
              <a:rPr lang="pt-BR" sz="2000" dirty="0" err="1">
                <a:solidFill>
                  <a:srgbClr val="002060"/>
                </a:solidFill>
              </a:rPr>
              <a:t>helderfranca_adv</a:t>
            </a:r>
            <a:r>
              <a:rPr lang="pt-BR" dirty="0"/>
              <a:t/>
            </a:r>
            <a:br>
              <a:rPr lang="pt-BR" dirty="0"/>
            </a:b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2249424"/>
            <a:ext cx="1716024" cy="1716024"/>
          </a:xfrm>
          <a:prstGeom prst="rect">
            <a:avLst/>
          </a:prstGeom>
        </p:spPr>
      </p:pic>
      <p:pic>
        <p:nvPicPr>
          <p:cNvPr id="6" name="Imagem 5"/>
          <p:cNvPicPr>
            <a:picLocks noChangeAspect="1"/>
          </p:cNvPicPr>
          <p:nvPr/>
        </p:nvPicPr>
        <p:blipFill>
          <a:blip r:embed="rId3"/>
          <a:stretch>
            <a:fillRect/>
          </a:stretch>
        </p:blipFill>
        <p:spPr>
          <a:xfrm>
            <a:off x="5868144" y="4149080"/>
            <a:ext cx="1993404" cy="1993404"/>
          </a:xfrm>
          <a:prstGeom prst="rect">
            <a:avLst/>
          </a:prstGeom>
        </p:spPr>
      </p:pic>
    </p:spTree>
    <p:extLst>
      <p:ext uri="{BB962C8B-B14F-4D97-AF65-F5344CB8AC3E}">
        <p14:creationId xmlns:p14="http://schemas.microsoft.com/office/powerpoint/2010/main" val="146304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lnSpcReduction="10000"/>
          </a:bodyPr>
          <a:lstStyle/>
          <a:p>
            <a:pPr marL="109728" indent="0">
              <a:buNone/>
            </a:pPr>
            <a:r>
              <a:rPr lang="pt-BR" sz="2000" b="1" u="sng" dirty="0" smtClean="0"/>
              <a:t>Finanças públicas</a:t>
            </a:r>
            <a:endParaRPr lang="pt-BR" sz="2000" b="1" u="sng" dirty="0"/>
          </a:p>
          <a:p>
            <a:endParaRPr lang="pt-BR" sz="1700" dirty="0"/>
          </a:p>
          <a:p>
            <a:pPr marL="109728" indent="0">
              <a:buNone/>
            </a:pPr>
            <a:r>
              <a:rPr lang="pt-BR" sz="1600" dirty="0" smtClean="0"/>
              <a:t>Art</a:t>
            </a:r>
            <a:r>
              <a:rPr lang="pt-BR" sz="1600" dirty="0"/>
              <a:t>. 163. Lei complementar disporá sobre</a:t>
            </a:r>
            <a:r>
              <a:rPr lang="pt-BR" sz="1600" dirty="0" smtClean="0"/>
              <a:t>:</a:t>
            </a:r>
          </a:p>
          <a:p>
            <a:endParaRPr lang="pt-BR" sz="1600" dirty="0"/>
          </a:p>
          <a:p>
            <a:pPr marL="109728" indent="0">
              <a:buNone/>
            </a:pPr>
            <a:r>
              <a:rPr lang="pt-BR" sz="1600" dirty="0" smtClean="0"/>
              <a:t>(...) </a:t>
            </a:r>
          </a:p>
          <a:p>
            <a:pPr marL="109728" indent="0">
              <a:buNone/>
            </a:pPr>
            <a:endParaRPr lang="pt-BR" sz="1600" dirty="0"/>
          </a:p>
          <a:p>
            <a:pPr marL="109728" indent="0">
              <a:buNone/>
            </a:pPr>
            <a:r>
              <a:rPr lang="pt-BR" sz="1600" dirty="0"/>
              <a:t>VIII - sustentabilidade da dívida, especificando:     </a:t>
            </a:r>
            <a:endParaRPr lang="pt-BR" sz="1600" dirty="0" smtClean="0"/>
          </a:p>
          <a:p>
            <a:pPr marL="109728" indent="0">
              <a:buNone/>
            </a:pPr>
            <a:endParaRPr lang="pt-BR" sz="1600" dirty="0" smtClean="0"/>
          </a:p>
          <a:p>
            <a:pPr marL="452628" indent="-342900">
              <a:buAutoNum type="alphaLcParenR"/>
            </a:pPr>
            <a:r>
              <a:rPr lang="pt-BR" sz="1600" dirty="0" smtClean="0"/>
              <a:t>indicadores </a:t>
            </a:r>
            <a:r>
              <a:rPr lang="pt-BR" sz="1600" dirty="0"/>
              <a:t>de sua apuração;   </a:t>
            </a:r>
            <a:endParaRPr lang="pt-BR" sz="1600" dirty="0" smtClean="0"/>
          </a:p>
          <a:p>
            <a:pPr marL="452628" indent="-342900">
              <a:buAutoNum type="alphaLcParenR"/>
            </a:pPr>
            <a:endParaRPr lang="pt-BR" sz="1600" dirty="0" smtClean="0"/>
          </a:p>
          <a:p>
            <a:pPr marL="109728" indent="0">
              <a:buNone/>
            </a:pPr>
            <a:r>
              <a:rPr lang="pt-BR" sz="1600" dirty="0" smtClean="0"/>
              <a:t>b</a:t>
            </a:r>
            <a:r>
              <a:rPr lang="pt-BR" sz="1600" dirty="0"/>
              <a:t>) níveis de compatibilidade dos resultados fiscais com a trajetória da dívida;    </a:t>
            </a:r>
            <a:endParaRPr lang="pt-BR" sz="1600" dirty="0" smtClean="0"/>
          </a:p>
          <a:p>
            <a:pPr marL="109728" indent="0">
              <a:buNone/>
            </a:pPr>
            <a:endParaRPr lang="pt-BR" sz="1600" dirty="0" smtClean="0"/>
          </a:p>
          <a:p>
            <a:pPr marL="109728" indent="0">
              <a:buNone/>
            </a:pPr>
            <a:r>
              <a:rPr lang="pt-BR" sz="1600" dirty="0" smtClean="0"/>
              <a:t>c</a:t>
            </a:r>
            <a:r>
              <a:rPr lang="pt-BR" sz="1600" dirty="0"/>
              <a:t>) trajetória de convergência do montante da dívida com os limites definidos em legislação</a:t>
            </a:r>
            <a:r>
              <a:rPr lang="pt-BR" sz="1600" dirty="0" smtClean="0"/>
              <a:t>;</a:t>
            </a:r>
          </a:p>
          <a:p>
            <a:pPr marL="109728" indent="0">
              <a:buNone/>
            </a:pPr>
            <a:r>
              <a:rPr lang="pt-BR" sz="1600" dirty="0"/>
              <a:t>    </a:t>
            </a:r>
            <a:endParaRPr lang="pt-BR" sz="1600" dirty="0" smtClean="0"/>
          </a:p>
          <a:p>
            <a:pPr marL="109728" indent="0">
              <a:buNone/>
            </a:pPr>
            <a:r>
              <a:rPr lang="pt-BR" sz="1600" dirty="0" smtClean="0"/>
              <a:t>d</a:t>
            </a:r>
            <a:r>
              <a:rPr lang="pt-BR" sz="1600" dirty="0"/>
              <a:t>) medidas de ajuste, suspensões e vedações;     </a:t>
            </a:r>
            <a:endParaRPr lang="pt-BR" sz="1600" dirty="0" smtClean="0"/>
          </a:p>
          <a:p>
            <a:pPr marL="109728" indent="0">
              <a:buNone/>
            </a:pPr>
            <a:endParaRPr lang="pt-BR" sz="1600" dirty="0" smtClean="0"/>
          </a:p>
          <a:p>
            <a:pPr marL="109728" indent="0">
              <a:buNone/>
            </a:pPr>
            <a:r>
              <a:rPr lang="pt-BR" sz="1600" dirty="0" smtClean="0"/>
              <a:t>e</a:t>
            </a:r>
            <a:r>
              <a:rPr lang="pt-BR" sz="1600" dirty="0"/>
              <a:t>) planejamento de alienação de ativos com vistas à redução do montante da dívida.  </a:t>
            </a:r>
            <a:endParaRPr lang="pt-BR" sz="1600" dirty="0" smtClean="0"/>
          </a:p>
          <a:p>
            <a:pPr marL="109728" indent="0">
              <a:buNone/>
            </a:pPr>
            <a:endParaRPr lang="pt-BR" sz="1600" dirty="0"/>
          </a:p>
          <a:p>
            <a:pPr marL="109728" indent="0">
              <a:buNone/>
            </a:pPr>
            <a:r>
              <a:rPr lang="pt-BR" sz="1600" dirty="0" smtClean="0"/>
              <a:t>Parágrafo </a:t>
            </a:r>
            <a:r>
              <a:rPr lang="pt-BR" sz="1600" dirty="0"/>
              <a:t>único. A lei complementar de que trata o inciso VIII do caput deste artigo pode autorizar a aplicação das vedações previstas no art. 167-A desta Constituição.   </a:t>
            </a:r>
            <a:endParaRPr lang="pt-BR" sz="1600" dirty="0" smtClean="0"/>
          </a:p>
          <a:p>
            <a:endParaRPr lang="pt-BR" sz="1600" b="1" dirty="0"/>
          </a:p>
        </p:txBody>
      </p:sp>
    </p:spTree>
    <p:extLst>
      <p:ext uri="{BB962C8B-B14F-4D97-AF65-F5344CB8AC3E}">
        <p14:creationId xmlns:p14="http://schemas.microsoft.com/office/powerpoint/2010/main" val="2054916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r>
              <a:rPr lang="pt-BR" sz="1600" b="1" dirty="0" smtClean="0"/>
              <a:t>Lei Complementar nº 101/2000 (LRF)</a:t>
            </a:r>
          </a:p>
          <a:p>
            <a:endParaRPr lang="pt-BR" dirty="0"/>
          </a:p>
          <a:p>
            <a:pPr marL="109728" indent="0">
              <a:buNone/>
            </a:pPr>
            <a:r>
              <a:rPr lang="pt-BR" sz="1600" dirty="0"/>
              <a:t>Estabelece normas de finanças públicas voltadas para a responsabilidade na gestão </a:t>
            </a:r>
            <a:r>
              <a:rPr lang="pt-BR" sz="1600" dirty="0" smtClean="0"/>
              <a:t>fiscal</a:t>
            </a:r>
          </a:p>
          <a:p>
            <a:endParaRPr lang="pt-BR" sz="1600" dirty="0"/>
          </a:p>
          <a:p>
            <a:endParaRPr lang="pt-BR" sz="1600" dirty="0" smtClean="0"/>
          </a:p>
          <a:p>
            <a:pPr marL="109728" indent="0" algn="just">
              <a:buNone/>
            </a:pPr>
            <a:r>
              <a:rPr lang="pt-BR" sz="1600" dirty="0" smtClean="0"/>
              <a:t>Art. 1º, § 1º</a:t>
            </a:r>
          </a:p>
          <a:p>
            <a:pPr marL="109728" indent="0" algn="just">
              <a:buNone/>
            </a:pPr>
            <a:r>
              <a:rPr lang="pt-BR" sz="1600" dirty="0" smtClean="0"/>
              <a:t>(...)  A </a:t>
            </a:r>
            <a:r>
              <a:rPr lang="pt-BR" sz="1600" dirty="0"/>
              <a:t>responsabilidade na gestão fiscal pressupõe a ação planejada e transparente, em que se previnem riscos e corrigem desvios capazes de afetar o equilíbrio das contas públicas, mediante o </a:t>
            </a:r>
            <a:r>
              <a:rPr lang="pt-BR" sz="1600" b="1" u="sng" dirty="0"/>
              <a:t>cumprimento de metas</a:t>
            </a:r>
            <a:r>
              <a:rPr lang="pt-BR" sz="1600" dirty="0"/>
              <a:t> de resultados entre receitas e despesas e a obediência a limites e condições no que tange a renúncia de receita, geração de despesas com pessoal, da seguridade social e outras, dívidas consolidada e mobiliária, operações de crédito, inclusive por antecipação de receita, concessão de garantia e inscrição em Restos a </a:t>
            </a:r>
            <a:r>
              <a:rPr lang="pt-BR" sz="1600" dirty="0" smtClean="0"/>
              <a:t>Pagar.</a:t>
            </a:r>
            <a:endParaRPr lang="pt-BR" sz="1600" dirty="0"/>
          </a:p>
        </p:txBody>
      </p:sp>
    </p:spTree>
    <p:extLst>
      <p:ext uri="{BB962C8B-B14F-4D97-AF65-F5344CB8AC3E}">
        <p14:creationId xmlns:p14="http://schemas.microsoft.com/office/powerpoint/2010/main" val="52780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737824"/>
          </a:xfrm>
        </p:spPr>
        <p:txBody>
          <a:bodyPr>
            <a:normAutofit/>
          </a:bodyPr>
          <a:lstStyle/>
          <a:p>
            <a:r>
              <a:rPr lang="pt-BR" sz="1600" b="1" dirty="0" smtClean="0"/>
              <a:t>Endividamento</a:t>
            </a:r>
          </a:p>
          <a:p>
            <a:endParaRPr lang="pt-BR" dirty="0"/>
          </a:p>
          <a:p>
            <a:pPr marL="109728" indent="0">
              <a:buNone/>
            </a:pPr>
            <a:r>
              <a:rPr lang="pt-BR" sz="1600" dirty="0" smtClean="0"/>
              <a:t>CF, art. 52 - Compete </a:t>
            </a:r>
            <a:r>
              <a:rPr lang="pt-BR" sz="1600" dirty="0"/>
              <a:t>privativamente ao Senado Federal</a:t>
            </a:r>
            <a:r>
              <a:rPr lang="pt-BR" sz="1600" dirty="0" smtClean="0"/>
              <a:t>:</a:t>
            </a:r>
          </a:p>
          <a:p>
            <a:pPr marL="667512" lvl="2" indent="0">
              <a:buNone/>
            </a:pPr>
            <a:endParaRPr lang="pt-BR" sz="1200" dirty="0"/>
          </a:p>
          <a:p>
            <a:pPr marL="667512" lvl="2" indent="0">
              <a:buNone/>
            </a:pPr>
            <a:r>
              <a:rPr lang="pt-BR" sz="1200" dirty="0"/>
              <a:t>VI - fixar, por proposta do Presidente da República, limites globais para o montante da dívida consolidada da União, dos Estados, do Distrito Federal e dos Municípios;</a:t>
            </a:r>
          </a:p>
          <a:p>
            <a:pPr marL="667512" lvl="2" indent="0">
              <a:buNone/>
            </a:pPr>
            <a:r>
              <a:rPr lang="pt-BR" sz="1200" dirty="0"/>
              <a:t>VII - dispor sobre limites globais e condições para as operações de crédito externo e interno da União, dos Estados, do Distrito Federal e dos Municípios, de suas autarquias e demais entidades controladas pelo Poder Público federal;</a:t>
            </a:r>
          </a:p>
          <a:p>
            <a:pPr marL="667512" lvl="2" indent="0">
              <a:buNone/>
            </a:pPr>
            <a:r>
              <a:rPr lang="pt-BR" sz="1200" dirty="0"/>
              <a:t>VIII - dispor sobre limites e condições para a concessão de garantia da União em operações de crédito externo e interno;</a:t>
            </a:r>
          </a:p>
          <a:p>
            <a:pPr marL="667512" lvl="2" indent="0">
              <a:buNone/>
            </a:pPr>
            <a:r>
              <a:rPr lang="pt-BR" sz="1200" dirty="0"/>
              <a:t>IX - estabelecer limites globais e condições para o montante da dívida mobiliária dos Estados, do Distrito Federal e dos Municípios;</a:t>
            </a:r>
          </a:p>
          <a:p>
            <a:pPr marL="109728" indent="0">
              <a:buNone/>
            </a:pPr>
            <a:endParaRPr lang="pt-BR" sz="1600" dirty="0" smtClean="0"/>
          </a:p>
          <a:p>
            <a:pPr marL="109728" indent="0">
              <a:buNone/>
            </a:pPr>
            <a:endParaRPr lang="pt-BR" sz="1600" dirty="0"/>
          </a:p>
          <a:p>
            <a:pPr marL="109728" indent="0">
              <a:buNone/>
            </a:pPr>
            <a:endParaRPr lang="pt-BR" sz="1600" dirty="0" smtClean="0"/>
          </a:p>
          <a:p>
            <a:pPr marL="109728" indent="0">
              <a:buNone/>
            </a:pPr>
            <a:endParaRPr lang="pt-BR" sz="1600" dirty="0"/>
          </a:p>
        </p:txBody>
      </p:sp>
    </p:spTree>
    <p:extLst>
      <p:ext uri="{BB962C8B-B14F-4D97-AF65-F5344CB8AC3E}">
        <p14:creationId xmlns:p14="http://schemas.microsoft.com/office/powerpoint/2010/main" val="3730105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869</TotalTime>
  <Words>4903</Words>
  <Application>Microsoft Office PowerPoint</Application>
  <PresentationFormat>Apresentação na tela (4:3)</PresentationFormat>
  <Paragraphs>778</Paragraphs>
  <Slides>61</Slides>
  <Notes>0</Notes>
  <HiddenSlides>0</HiddenSlides>
  <MMClips>0</MMClips>
  <ScaleCrop>false</ScaleCrop>
  <HeadingPairs>
    <vt:vector size="4" baseType="variant">
      <vt:variant>
        <vt:lpstr>Tema</vt:lpstr>
      </vt:variant>
      <vt:variant>
        <vt:i4>1</vt:i4>
      </vt:variant>
      <vt:variant>
        <vt:lpstr>Títulos de slides</vt:lpstr>
      </vt:variant>
      <vt:variant>
        <vt:i4>61</vt:i4>
      </vt:variant>
    </vt:vector>
  </HeadingPairs>
  <TitlesOfParts>
    <vt:vector size="62" baseType="lpstr">
      <vt:lpstr>Urbano</vt:lpstr>
      <vt:lpstr>Curso Popular de Formação de Defensoras e Defensores Públicos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Popular de Formação de Defensoras e Defensores Públicos</dc:title>
  <dc:creator>Helder França</dc:creator>
  <cp:lastModifiedBy>Helder Medeiros Franca</cp:lastModifiedBy>
  <cp:revision>169</cp:revision>
  <dcterms:created xsi:type="dcterms:W3CDTF">2019-09-05T00:58:49Z</dcterms:created>
  <dcterms:modified xsi:type="dcterms:W3CDTF">2023-11-22T13:28:47Z</dcterms:modified>
</cp:coreProperties>
</file>