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59" r:id="rId6"/>
    <p:sldId id="260" r:id="rId7"/>
    <p:sldId id="261" r:id="rId8"/>
    <p:sldId id="262" r:id="rId9"/>
    <p:sldId id="263" r:id="rId10"/>
    <p:sldId id="264" r:id="rId11"/>
    <p:sldId id="266" r:id="rId12"/>
    <p:sldId id="273" r:id="rId13"/>
    <p:sldId id="269" r:id="rId14"/>
    <p:sldId id="268" r:id="rId15"/>
    <p:sldId id="270" r:id="rId16"/>
    <p:sldId id="271" r:id="rId17"/>
    <p:sldId id="272" r:id="rId18"/>
    <p:sldId id="267" r:id="rId19"/>
    <p:sldId id="275" r:id="rId20"/>
    <p:sldId id="276" r:id="rId21"/>
    <p:sldId id="277" r:id="rId22"/>
    <p:sldId id="279" r:id="rId23"/>
    <p:sldId id="278" r:id="rId24"/>
    <p:sldId id="280" r:id="rId25"/>
    <p:sldId id="282" r:id="rId26"/>
    <p:sldId id="281" r:id="rId27"/>
    <p:sldId id="283" r:id="rId28"/>
    <p:sldId id="284" r:id="rId29"/>
    <p:sldId id="285" r:id="rId30"/>
    <p:sldId id="286"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2"/>
    <p:restoredTop sz="94585"/>
  </p:normalViewPr>
  <p:slideViewPr>
    <p:cSldViewPr snapToGrid="0" snapToObjects="1">
      <p:cViewPr varScale="1">
        <p:scale>
          <a:sx n="95" d="100"/>
          <a:sy n="95"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
Segundo nível
Terceiro nível
Quarto nível
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6/30/21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
Segundo nível
Terceiro nível
Quarto nível
Quinto nível</a:t>
            </a:r>
            <a:endParaRPr lang="en-US" dirty="0"/>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
Segundo nível
Terceiro nível
Quarto nível
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
Segundo nível
Terceiro nível
Quarto nível
Quinto nível</a:t>
            </a:r>
            <a:endParaRPr lang="en-US" dirty="0"/>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
Segundo nível
Terceiro nível
Quarto nível
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
Segundo nível
Terceiro nível
Quarto nível
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6/30/21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6/30/21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6/30/21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crc.org/ihl.nsf/WebART/365-570006?OpenDocumen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icrc.org/ihl.nsf/INTRO/475?OpenDocument" TargetMode="External"/><Relationship Id="rId2" Type="http://schemas.openxmlformats.org/officeDocument/2006/relationships/hyperlink" Target="http://www.icrc.org/ihl.nsf/INTRO/470?OpenDocument" TargetMode="External"/><Relationship Id="rId1" Type="http://schemas.openxmlformats.org/officeDocument/2006/relationships/slideLayout" Target="../slideLayouts/slideLayout2.xml"/><Relationship Id="rId4" Type="http://schemas.openxmlformats.org/officeDocument/2006/relationships/hyperlink" Target="http://www.icrc.org/ihl.nsf/INTRO/615?OpenDocument"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youtu.be/ysPbhu8zY3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EF948F-14E7-0747-B7B3-7C185AAF1810}"/>
              </a:ext>
            </a:extLst>
          </p:cNvPr>
          <p:cNvSpPr>
            <a:spLocks noGrp="1"/>
          </p:cNvSpPr>
          <p:nvPr>
            <p:ph type="ctrTitle"/>
          </p:nvPr>
        </p:nvSpPr>
        <p:spPr>
          <a:xfrm>
            <a:off x="1507067" y="2404533"/>
            <a:ext cx="7766936" cy="2024591"/>
          </a:xfrm>
        </p:spPr>
        <p:txBody>
          <a:bodyPr/>
          <a:lstStyle/>
          <a:p>
            <a:r>
              <a:rPr lang="pt-BR" sz="4800" b="1" dirty="0"/>
              <a:t>CURSO POPULAR DEFENSORIA</a:t>
            </a:r>
            <a:br>
              <a:rPr lang="pt-BR" dirty="0"/>
            </a:br>
            <a:r>
              <a:rPr lang="pt-BR" u="sng" dirty="0"/>
              <a:t>DIREITO INTERNACIONAL HUMANITÁRIO</a:t>
            </a:r>
          </a:p>
        </p:txBody>
      </p:sp>
      <p:sp>
        <p:nvSpPr>
          <p:cNvPr id="3" name="Subtítulo 2">
            <a:extLst>
              <a:ext uri="{FF2B5EF4-FFF2-40B4-BE49-F238E27FC236}">
                <a16:creationId xmlns:a16="http://schemas.microsoft.com/office/drawing/2014/main" id="{88987BD9-9785-6C47-881E-8A1BA2052E51}"/>
              </a:ext>
            </a:extLst>
          </p:cNvPr>
          <p:cNvSpPr>
            <a:spLocks noGrp="1"/>
          </p:cNvSpPr>
          <p:nvPr>
            <p:ph type="subTitle" idx="1"/>
          </p:nvPr>
        </p:nvSpPr>
        <p:spPr>
          <a:xfrm>
            <a:off x="1507067" y="4572000"/>
            <a:ext cx="7766936" cy="575732"/>
          </a:xfrm>
        </p:spPr>
        <p:txBody>
          <a:bodyPr>
            <a:normAutofit fontScale="77500" lnSpcReduction="20000"/>
          </a:bodyPr>
          <a:lstStyle/>
          <a:p>
            <a:r>
              <a:rPr lang="pt-BR" b="1" dirty="0"/>
              <a:t>PROF. NÁDIA DE CASTRO ALVES</a:t>
            </a:r>
          </a:p>
          <a:p>
            <a:r>
              <a:rPr lang="pt-BR" b="1" dirty="0"/>
              <a:t>nadia_castroalves</a:t>
            </a:r>
          </a:p>
        </p:txBody>
      </p:sp>
    </p:spTree>
    <p:extLst>
      <p:ext uri="{BB962C8B-B14F-4D97-AF65-F5344CB8AC3E}">
        <p14:creationId xmlns:p14="http://schemas.microsoft.com/office/powerpoint/2010/main" val="965870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4C28A8-7DBB-7C4A-9FA1-07CD1F0870A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99AE6DB-8168-8D43-8AA4-8FD2B4A88D15}"/>
              </a:ext>
            </a:extLst>
          </p:cNvPr>
          <p:cNvSpPr>
            <a:spLocks noGrp="1"/>
          </p:cNvSpPr>
          <p:nvPr>
            <p:ph idx="1"/>
          </p:nvPr>
        </p:nvSpPr>
        <p:spPr/>
        <p:txBody>
          <a:bodyPr/>
          <a:lstStyle/>
          <a:p>
            <a:pPr algn="just"/>
            <a:r>
              <a:rPr lang="pt-BR" dirty="0"/>
              <a:t>As normas da guerra</a:t>
            </a:r>
          </a:p>
          <a:p>
            <a:pPr algn="just"/>
            <a:r>
              <a:rPr lang="pt-BR" dirty="0"/>
              <a:t>Preservação da vida e dignidade das pessoas</a:t>
            </a:r>
          </a:p>
          <a:p>
            <a:pPr algn="just"/>
            <a:r>
              <a:rPr lang="pt-BR" dirty="0"/>
              <a:t>Distinção entre combatentes e civis</a:t>
            </a:r>
          </a:p>
          <a:p>
            <a:pPr algn="just"/>
            <a:r>
              <a:rPr lang="pt-BR" dirty="0"/>
              <a:t>Profissionais de saúde nas guerras</a:t>
            </a:r>
          </a:p>
          <a:p>
            <a:pPr algn="just"/>
            <a:r>
              <a:rPr lang="pt-BR" dirty="0"/>
              <a:t>Proibição de determinadas práticas</a:t>
            </a:r>
          </a:p>
          <a:p>
            <a:pPr algn="just"/>
            <a:endParaRPr lang="pt-BR" dirty="0"/>
          </a:p>
          <a:p>
            <a:pPr algn="just"/>
            <a:endParaRPr lang="pt-BR" dirty="0"/>
          </a:p>
          <a:p>
            <a:pPr marL="0" indent="0" algn="just">
              <a:buNone/>
            </a:pPr>
            <a:r>
              <a:rPr lang="pt-BR" dirty="0"/>
              <a:t>O direito internacional humanitário se divide em duas categorias: o Direito de Genebra e o Direito de Haia</a:t>
            </a:r>
          </a:p>
        </p:txBody>
      </p:sp>
    </p:spTree>
    <p:extLst>
      <p:ext uri="{BB962C8B-B14F-4D97-AF65-F5344CB8AC3E}">
        <p14:creationId xmlns:p14="http://schemas.microsoft.com/office/powerpoint/2010/main" val="3463240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A644C8-DB0B-7F46-A719-AA04429880AF}"/>
              </a:ext>
            </a:extLst>
          </p:cNvPr>
          <p:cNvSpPr>
            <a:spLocks noGrp="1"/>
          </p:cNvSpPr>
          <p:nvPr>
            <p:ph type="title"/>
          </p:nvPr>
        </p:nvSpPr>
        <p:spPr/>
        <p:txBody>
          <a:bodyPr/>
          <a:lstStyle/>
          <a:p>
            <a:r>
              <a:rPr lang="pt-BR" dirty="0"/>
              <a:t>AS CONFERÊNCIAS DA PAZ DE HAIA (1899 E 1907)</a:t>
            </a:r>
          </a:p>
        </p:txBody>
      </p:sp>
      <p:sp>
        <p:nvSpPr>
          <p:cNvPr id="3" name="Espaço Reservado para Conteúdo 2">
            <a:extLst>
              <a:ext uri="{FF2B5EF4-FFF2-40B4-BE49-F238E27FC236}">
                <a16:creationId xmlns:a16="http://schemas.microsoft.com/office/drawing/2014/main" id="{6573A635-ACC0-2243-BB3D-144948E9B4E3}"/>
              </a:ext>
            </a:extLst>
          </p:cNvPr>
          <p:cNvSpPr>
            <a:spLocks noGrp="1"/>
          </p:cNvSpPr>
          <p:nvPr>
            <p:ph idx="1"/>
          </p:nvPr>
        </p:nvSpPr>
        <p:spPr/>
        <p:txBody>
          <a:bodyPr/>
          <a:lstStyle/>
          <a:p>
            <a:pPr algn="just"/>
            <a:r>
              <a:rPr lang="pt-BR" dirty="0"/>
              <a:t>A primeira Conferencia Internacional de Haia, de 1899, e assim também a segunda, de 1907, ficaram conhecidas, pela opinião pública, como as Conferências da Paz.</a:t>
            </a:r>
          </a:p>
          <a:p>
            <a:pPr algn="just"/>
            <a:r>
              <a:rPr lang="pt-BR" dirty="0"/>
              <a:t>Elas tiveram um caráter inovador no campo da diplomacia e das relações internacionais. Foram, em primeiro lugar, conferências multilaterais que não lidaram com a organização da ordem internacional de um pós-guerra, como ocorreu, no século XIX, com o Congresso de Viena (1815), origem do Concerto Europeu que estruturou o sistema internacional eurocêntrico depois do período das guerras napoleônicas. Já as duas conferências tiveram como lastro instigador a ideia da paz, defendida pelos movimentos pacifistas do século XIX que se organizaram no âmbito da sociedade civil, reagindo aos horrores da guerra magnificados pela </a:t>
            </a:r>
            <a:r>
              <a:rPr lang="pt-BR" dirty="0" err="1"/>
              <a:t>destrutividade</a:t>
            </a:r>
            <a:r>
              <a:rPr lang="pt-BR" dirty="0"/>
              <a:t> das armas que a inovação tecnológica foi propiciando.</a:t>
            </a:r>
          </a:p>
          <a:p>
            <a:endParaRPr lang="pt-BR" dirty="0"/>
          </a:p>
        </p:txBody>
      </p:sp>
    </p:spTree>
    <p:extLst>
      <p:ext uri="{BB962C8B-B14F-4D97-AF65-F5344CB8AC3E}">
        <p14:creationId xmlns:p14="http://schemas.microsoft.com/office/powerpoint/2010/main" val="1709835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0B34C3-FAC9-D544-8EC6-847DFE03BCF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029C3EA-8074-A940-816D-B2D40BADFA13}"/>
              </a:ext>
            </a:extLst>
          </p:cNvPr>
          <p:cNvSpPr>
            <a:spLocks noGrp="1"/>
          </p:cNvSpPr>
          <p:nvPr>
            <p:ph idx="1"/>
          </p:nvPr>
        </p:nvSpPr>
        <p:spPr/>
        <p:txBody>
          <a:bodyPr/>
          <a:lstStyle/>
          <a:p>
            <a:pPr marL="0" indent="0" algn="just">
              <a:buNone/>
            </a:pPr>
            <a:r>
              <a:rPr lang="pt-BR" dirty="0"/>
              <a:t>Em suma, as Convenções de Haia foram estabelecidas por duas sucessivas Conferências Internacionais de Paz, ocorridas em Haia, em 1899 e 1907, se encaixando, basicamente, nas seguintes três categorias:</a:t>
            </a:r>
          </a:p>
          <a:p>
            <a:pPr marL="0" indent="0" algn="just">
              <a:buNone/>
            </a:pPr>
            <a:r>
              <a:rPr lang="pt-BR" b="1" i="1" dirty="0"/>
              <a:t>a) a primeira categoria inclui as convenções que objetivam evitar a guerra,</a:t>
            </a:r>
            <a:r>
              <a:rPr lang="pt-BR" dirty="0"/>
              <a:t> tanto quanto possível, ou pelo menos estabelecendo condições rigorosas a serem cumpridas antes do início das hostilidades.</a:t>
            </a:r>
          </a:p>
          <a:p>
            <a:pPr marL="0" indent="0" algn="just">
              <a:buNone/>
            </a:pPr>
            <a:r>
              <a:rPr lang="pt-BR" b="1" i="1" dirty="0" err="1"/>
              <a:t>b</a:t>
            </a:r>
            <a:r>
              <a:rPr lang="pt-BR" b="1" i="1" dirty="0"/>
              <a:t>) a segunda categoria </a:t>
            </a:r>
            <a:r>
              <a:rPr lang="pt-BR" dirty="0"/>
              <a:t>de instrumentos legais adotados em Haia </a:t>
            </a:r>
            <a:r>
              <a:rPr lang="pt-BR" b="1" i="1" dirty="0"/>
              <a:t>inclui convenções específicas à proteção das vítimas de guerra.</a:t>
            </a:r>
          </a:p>
          <a:p>
            <a:pPr marL="0" indent="0" algn="just">
              <a:buNone/>
            </a:pPr>
            <a:r>
              <a:rPr lang="pt-BR" b="1" i="1" dirty="0" err="1"/>
              <a:t>c</a:t>
            </a:r>
            <a:r>
              <a:rPr lang="pt-BR" b="1" i="1" dirty="0"/>
              <a:t>) a terceira e última categoria compreende as convenções estabelecendo algumas normas elementares à conduta de guerra.</a:t>
            </a:r>
            <a:endParaRPr lang="pt-BR" dirty="0"/>
          </a:p>
        </p:txBody>
      </p:sp>
    </p:spTree>
    <p:extLst>
      <p:ext uri="{BB962C8B-B14F-4D97-AF65-F5344CB8AC3E}">
        <p14:creationId xmlns:p14="http://schemas.microsoft.com/office/powerpoint/2010/main" val="2352484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B50FD0-9858-8142-AA4E-9FF169B225F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C1B2ADA-03D8-0147-BBFA-6C49023DE3AE}"/>
              </a:ext>
            </a:extLst>
          </p:cNvPr>
          <p:cNvSpPr>
            <a:spLocks noGrp="1"/>
          </p:cNvSpPr>
          <p:nvPr>
            <p:ph idx="1"/>
          </p:nvPr>
        </p:nvSpPr>
        <p:spPr/>
        <p:txBody>
          <a:bodyPr/>
          <a:lstStyle/>
          <a:p>
            <a:pPr algn="just"/>
            <a:endParaRPr lang="pt-BR" dirty="0"/>
          </a:p>
          <a:p>
            <a:pPr algn="just"/>
            <a:endParaRPr lang="pt-BR" dirty="0"/>
          </a:p>
          <a:p>
            <a:pPr algn="just"/>
            <a:r>
              <a:rPr lang="pt-BR" dirty="0"/>
              <a:t>Tanto a Primeira quanto a Segunda Conferência de Haia não foram um exercício </a:t>
            </a:r>
            <a:r>
              <a:rPr lang="pt-BR" i="1" dirty="0"/>
              <a:t>stricto sensu</a:t>
            </a:r>
            <a:r>
              <a:rPr lang="pt-BR" dirty="0"/>
              <a:t> de poder das grandes potências. Foram regidas pelo princípio igualitário de um voto para cada delegação. Neste sentido, inauguraram um campo novo de possibilidades para o que veio a ser a diplomacia multilateral.</a:t>
            </a:r>
          </a:p>
          <a:p>
            <a:endParaRPr lang="pt-BR" dirty="0"/>
          </a:p>
        </p:txBody>
      </p:sp>
    </p:spTree>
    <p:extLst>
      <p:ext uri="{BB962C8B-B14F-4D97-AF65-F5344CB8AC3E}">
        <p14:creationId xmlns:p14="http://schemas.microsoft.com/office/powerpoint/2010/main" val="2653156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8A7760-FB0C-344D-8029-6451EB8E290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3AB3619-347F-7A4A-8210-A85E38D1B761}"/>
              </a:ext>
            </a:extLst>
          </p:cNvPr>
          <p:cNvSpPr>
            <a:spLocks noGrp="1"/>
          </p:cNvSpPr>
          <p:nvPr>
            <p:ph idx="1"/>
          </p:nvPr>
        </p:nvSpPr>
        <p:spPr/>
        <p:txBody>
          <a:bodyPr/>
          <a:lstStyle/>
          <a:p>
            <a:pPr algn="just"/>
            <a:endParaRPr lang="pt-BR" dirty="0"/>
          </a:p>
          <a:p>
            <a:pPr algn="just"/>
            <a:endParaRPr lang="pt-BR" dirty="0"/>
          </a:p>
          <a:p>
            <a:pPr algn="just"/>
            <a:r>
              <a:rPr lang="pt-BR" dirty="0"/>
              <a:t>Foram pioneiras da diplomacia aberta em contraposição à tradição da diplomacia de sigilo e de segredo, pois foi grande o papel da imprensa na cobertura de suas atividades. Anteciparam a presença das organizações não governamentais na agenda da vida internacional por meio do ativismo dos movimentos pacifistas.</a:t>
            </a:r>
          </a:p>
        </p:txBody>
      </p:sp>
    </p:spTree>
    <p:extLst>
      <p:ext uri="{BB962C8B-B14F-4D97-AF65-F5344CB8AC3E}">
        <p14:creationId xmlns:p14="http://schemas.microsoft.com/office/powerpoint/2010/main" val="830377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0A4490-E32E-BA46-9C17-FEE7AED4ED7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316EB32-B37E-E74A-B902-FA3068E19B8C}"/>
              </a:ext>
            </a:extLst>
          </p:cNvPr>
          <p:cNvSpPr>
            <a:spLocks noGrp="1"/>
          </p:cNvSpPr>
          <p:nvPr>
            <p:ph idx="1"/>
          </p:nvPr>
        </p:nvSpPr>
        <p:spPr/>
        <p:txBody>
          <a:bodyPr/>
          <a:lstStyle/>
          <a:p>
            <a:pPr algn="just"/>
            <a:r>
              <a:rPr lang="pt-BR" dirty="0"/>
              <a:t>Haia foi escolhida como sede da Primeira Conferência porque seria aconselhável que ela não se realizasse na capital de uma das grandes potências da época, cujos interesses políticos poderiam dificultar o progresso de um trabalho em que todos os países estavam igualmente interessados. A Holanda, na época, não era grande potência e era vista como país neutro. Era, além do mais, a pátria de </a:t>
            </a:r>
            <a:r>
              <a:rPr lang="pt-BR" dirty="0" err="1"/>
              <a:t>Grócio</a:t>
            </a:r>
            <a:r>
              <a:rPr lang="pt-BR" dirty="0"/>
              <a:t>, o grande jurista do direito internacional e, como tal, fonte inspiradora do positivo papel que pode ter o direito nas relações internacionais.</a:t>
            </a:r>
          </a:p>
          <a:p>
            <a:endParaRPr lang="pt-BR" dirty="0"/>
          </a:p>
        </p:txBody>
      </p:sp>
    </p:spTree>
    <p:extLst>
      <p:ext uri="{BB962C8B-B14F-4D97-AF65-F5344CB8AC3E}">
        <p14:creationId xmlns:p14="http://schemas.microsoft.com/office/powerpoint/2010/main" val="2294072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E366F6-CAE9-F840-989D-13EECACAAEA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B279FC5-6AAB-BF4F-B895-0DA9CFCCDC5B}"/>
              </a:ext>
            </a:extLst>
          </p:cNvPr>
          <p:cNvSpPr>
            <a:spLocks noGrp="1"/>
          </p:cNvSpPr>
          <p:nvPr>
            <p:ph idx="1"/>
          </p:nvPr>
        </p:nvSpPr>
        <p:spPr/>
        <p:txBody>
          <a:bodyPr/>
          <a:lstStyle/>
          <a:p>
            <a:pPr algn="just"/>
            <a:endParaRPr lang="pt-BR" dirty="0"/>
          </a:p>
          <a:p>
            <a:pPr algn="just"/>
            <a:r>
              <a:rPr lang="pt-BR" dirty="0"/>
              <a:t>Entre as Convenções da Segunda Conferência, voltadas para ampliar o escopo do </a:t>
            </a:r>
            <a:r>
              <a:rPr lang="pt-BR" i="1" dirty="0"/>
              <a:t>jus in </a:t>
            </a:r>
            <a:r>
              <a:rPr lang="pt-BR" i="1" dirty="0" err="1"/>
              <a:t>bello</a:t>
            </a:r>
            <a:r>
              <a:rPr lang="pt-BR" dirty="0"/>
              <a:t>, que se ocupa da disciplina jurídica do uso da força, cabe destacar a Convenção relativa às leis e usos da guerra terrestre, que foi um desenvolvimento progressivo da elaborada na Conferência de 1899. A Convenção de 1907 reiterava, no seu artigo 22, o que estipulava, também no artigo 22, a Convenção de 1899: “</a:t>
            </a:r>
            <a:r>
              <a:rPr lang="pt-BR" b="1" dirty="0"/>
              <a:t>Os beligerantes não têm direito ilimitado quanto à escolha dos meios de prejudicar o inimigo</a:t>
            </a:r>
            <a:r>
              <a:rPr lang="pt-BR" dirty="0"/>
              <a:t>”. Este preceito é um antecedente das condutas que, com a elaboração do direito internacional penal, vieram a ser tipificados como </a:t>
            </a:r>
            <a:r>
              <a:rPr lang="pt-BR" b="1" dirty="0"/>
              <a:t>crimes de guerra</a:t>
            </a:r>
            <a:r>
              <a:rPr lang="pt-BR" dirty="0"/>
              <a:t>.</a:t>
            </a:r>
          </a:p>
          <a:p>
            <a:endParaRPr lang="pt-BR" dirty="0"/>
          </a:p>
        </p:txBody>
      </p:sp>
    </p:spTree>
    <p:extLst>
      <p:ext uri="{BB962C8B-B14F-4D97-AF65-F5344CB8AC3E}">
        <p14:creationId xmlns:p14="http://schemas.microsoft.com/office/powerpoint/2010/main" val="3286645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ED3AF9-0D10-2549-8504-9F92232AF82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BB99F20-2886-5C49-B0CF-1D4BE015BF86}"/>
              </a:ext>
            </a:extLst>
          </p:cNvPr>
          <p:cNvSpPr>
            <a:spLocks noGrp="1"/>
          </p:cNvSpPr>
          <p:nvPr>
            <p:ph idx="1"/>
          </p:nvPr>
        </p:nvSpPr>
        <p:spPr/>
        <p:txBody>
          <a:bodyPr/>
          <a:lstStyle/>
          <a:p>
            <a:pPr algn="just"/>
            <a:endParaRPr lang="pt-BR" dirty="0"/>
          </a:p>
          <a:p>
            <a:pPr algn="just"/>
            <a:endParaRPr lang="pt-BR" dirty="0"/>
          </a:p>
          <a:p>
            <a:pPr algn="just"/>
            <a:r>
              <a:rPr lang="pt-BR" dirty="0"/>
              <a:t>Estes contemplam tanto a violação dos limites normativos na escolha do meio de condução das hostilidades (a parte do direito de Haia do direito internacional humanitário) quanto a violação das normas de proteção internacional das vítimas de conflitos armados (a parte do direito de Genebra do direito internacional humanitário). </a:t>
            </a:r>
          </a:p>
          <a:p>
            <a:endParaRPr lang="pt-BR" dirty="0"/>
          </a:p>
        </p:txBody>
      </p:sp>
    </p:spTree>
    <p:extLst>
      <p:ext uri="{BB962C8B-B14F-4D97-AF65-F5344CB8AC3E}">
        <p14:creationId xmlns:p14="http://schemas.microsoft.com/office/powerpoint/2010/main" val="868540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87D0E6-E333-C54E-B7AA-EB411A44326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C385AA5-6D48-104F-B217-BB4FFCA8284B}"/>
              </a:ext>
            </a:extLst>
          </p:cNvPr>
          <p:cNvSpPr>
            <a:spLocks noGrp="1"/>
          </p:cNvSpPr>
          <p:nvPr>
            <p:ph idx="1"/>
          </p:nvPr>
        </p:nvSpPr>
        <p:spPr/>
        <p:txBody>
          <a:bodyPr/>
          <a:lstStyle/>
          <a:p>
            <a:pPr algn="just"/>
            <a:endParaRPr lang="pt-BR" dirty="0"/>
          </a:p>
          <a:p>
            <a:pPr algn="just"/>
            <a:r>
              <a:rPr lang="pt-BR" dirty="0"/>
              <a:t>Foram os horrores da guerra que, no plano da sociedade civil europeia, inspiraram a criação da Cruz Vermelha em 1863 e levaram ao direito humanitário com a Convenção de Genebra de 1864, voltada para “humanizar” a guerra por meio da melhoria da sorte dos militares feridos nos exércitos em campanha. Também contribuiu para o ideário da paz, que inspirou a Primeira Conferência de Haia, o novo e positivo papel representado pelo recurso à arbitragem como meio pacífico para dirimir diferenças entre Estados no plano internacional por meio do direito.</a:t>
            </a:r>
          </a:p>
          <a:p>
            <a:endParaRPr lang="pt-BR" dirty="0"/>
          </a:p>
        </p:txBody>
      </p:sp>
    </p:spTree>
    <p:extLst>
      <p:ext uri="{BB962C8B-B14F-4D97-AF65-F5344CB8AC3E}">
        <p14:creationId xmlns:p14="http://schemas.microsoft.com/office/powerpoint/2010/main" val="1737986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C7432C-EC65-6A44-A6E3-8B6C68C00B4E}"/>
              </a:ext>
            </a:extLst>
          </p:cNvPr>
          <p:cNvSpPr>
            <a:spLocks noGrp="1"/>
          </p:cNvSpPr>
          <p:nvPr>
            <p:ph type="title"/>
          </p:nvPr>
        </p:nvSpPr>
        <p:spPr/>
        <p:txBody>
          <a:bodyPr/>
          <a:lstStyle/>
          <a:p>
            <a:r>
              <a:rPr lang="pt-BR" dirty="0"/>
              <a:t>Direito de Genebra:</a:t>
            </a:r>
          </a:p>
        </p:txBody>
      </p:sp>
      <p:sp>
        <p:nvSpPr>
          <p:cNvPr id="3" name="Espaço Reservado para Conteúdo 2">
            <a:extLst>
              <a:ext uri="{FF2B5EF4-FFF2-40B4-BE49-F238E27FC236}">
                <a16:creationId xmlns:a16="http://schemas.microsoft.com/office/drawing/2014/main" id="{1AECF3D8-29FE-F942-A748-32B5545B93ED}"/>
              </a:ext>
            </a:extLst>
          </p:cNvPr>
          <p:cNvSpPr>
            <a:spLocks noGrp="1"/>
          </p:cNvSpPr>
          <p:nvPr>
            <p:ph idx="1"/>
          </p:nvPr>
        </p:nvSpPr>
        <p:spPr/>
        <p:txBody>
          <a:bodyPr/>
          <a:lstStyle/>
          <a:p>
            <a:pPr marL="0" indent="0" algn="just">
              <a:buNone/>
            </a:pPr>
            <a:r>
              <a:rPr lang="pt-BR" dirty="0"/>
              <a:t>O objeto do</a:t>
            </a:r>
            <a:r>
              <a:rPr lang="pt-BR" b="1" i="1" dirty="0"/>
              <a:t> Direito de Genebra</a:t>
            </a:r>
            <a:r>
              <a:rPr lang="pt-BR" dirty="0"/>
              <a:t> é salvaguardar as vítimas de situações de conflito armado - os membros das forças armadas que estejam </a:t>
            </a:r>
            <a:r>
              <a:rPr lang="pt-BR" b="1" i="1" dirty="0"/>
              <a:t>fora de ação</a:t>
            </a:r>
            <a:r>
              <a:rPr lang="pt-BR" dirty="0"/>
              <a:t>, sejam eles feridos, doentes, náufragos ou prisioneiros de guerra, bem como a população civil e geralmente todas as pessoas que não participam ou não estão mais participando nas hostilidades.</a:t>
            </a:r>
          </a:p>
          <a:p>
            <a:pPr marL="0" indent="0" algn="just">
              <a:buNone/>
            </a:pPr>
            <a:r>
              <a:rPr lang="pt-BR" b="1" i="1" dirty="0"/>
              <a:t>As quatro Convenções de Genebra de 12 de Agosto de 1949 </a:t>
            </a:r>
            <a:r>
              <a:rPr lang="pt-BR" dirty="0"/>
              <a:t>constituem o conjunto dessas normas de proteção. Atualmente, elas são universalmente reconhecidas. As convenções foram </a:t>
            </a:r>
            <a:r>
              <a:rPr lang="pt-BR" b="1" i="1" dirty="0"/>
              <a:t>ampliadas e suplementadas pela adoção dos dois Protocolos Adicionais de 10 de junho de 1977 </a:t>
            </a:r>
            <a:r>
              <a:rPr lang="pt-BR" dirty="0"/>
              <a:t>(o Primeiro Protocolo relativo a conflitos armados internacionais, e o Segundo Protocolo relativo a conflitos armados não internacionais), que, até 2007, haviam sido ratificados por 167 e 163 Estados, respectivamente.</a:t>
            </a:r>
          </a:p>
          <a:p>
            <a:endParaRPr lang="pt-BR" dirty="0"/>
          </a:p>
        </p:txBody>
      </p:sp>
    </p:spTree>
    <p:extLst>
      <p:ext uri="{BB962C8B-B14F-4D97-AF65-F5344CB8AC3E}">
        <p14:creationId xmlns:p14="http://schemas.microsoft.com/office/powerpoint/2010/main" val="2446365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0DA690-16E6-C740-945F-E7C268D14CA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CD193D4-A33D-6749-AD1F-B67E98676B52}"/>
              </a:ext>
            </a:extLst>
          </p:cNvPr>
          <p:cNvSpPr>
            <a:spLocks noGrp="1"/>
          </p:cNvSpPr>
          <p:nvPr>
            <p:ph idx="1"/>
          </p:nvPr>
        </p:nvSpPr>
        <p:spPr/>
        <p:txBody>
          <a:bodyPr>
            <a:normAutofit fontScale="92500" lnSpcReduction="10000"/>
          </a:bodyPr>
          <a:lstStyle/>
          <a:p>
            <a:pPr marL="0" indent="0" algn="just">
              <a:buNone/>
            </a:pPr>
            <a:r>
              <a:rPr lang="pt-BR" sz="2800" i="1" dirty="0"/>
              <a:t>"Sem direitos do homem reconhecidos e protegidos não há democracia, sem democracia, não existem as condições mínimas para solução pacífica dos conflitos. Em outras palavras, a democracia é a sociedade dos cidadãos, e os súditos se tornam cidadãos quando lhe são reconhecidos alguns direitos fundamentais; haverá paz estável, uma paz que não tenha guerra como alternativas, somente quando existirem cidadãos não mais apenas deste ou daquele Estado, mas do mundo".</a:t>
            </a:r>
          </a:p>
          <a:p>
            <a:pPr marL="0" indent="0" algn="just">
              <a:buNone/>
            </a:pPr>
            <a:r>
              <a:rPr lang="pt-BR" sz="2800" i="1" dirty="0"/>
              <a:t>(Bobbio)</a:t>
            </a:r>
            <a:endParaRPr lang="pt-BR" sz="2800" dirty="0"/>
          </a:p>
          <a:p>
            <a:endParaRPr lang="pt-BR" dirty="0"/>
          </a:p>
        </p:txBody>
      </p:sp>
    </p:spTree>
    <p:extLst>
      <p:ext uri="{BB962C8B-B14F-4D97-AF65-F5344CB8AC3E}">
        <p14:creationId xmlns:p14="http://schemas.microsoft.com/office/powerpoint/2010/main" val="2049173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8BE0E1-F991-7B41-AA80-E1FA7D0A067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5E733BA-C977-E646-9CA5-F5077D8304EC}"/>
              </a:ext>
            </a:extLst>
          </p:cNvPr>
          <p:cNvSpPr>
            <a:spLocks noGrp="1"/>
          </p:cNvSpPr>
          <p:nvPr>
            <p:ph idx="1"/>
          </p:nvPr>
        </p:nvSpPr>
        <p:spPr/>
        <p:txBody>
          <a:bodyPr/>
          <a:lstStyle/>
          <a:p>
            <a:pPr algn="just"/>
            <a:endParaRPr lang="pt-BR" b="1" dirty="0"/>
          </a:p>
          <a:p>
            <a:pPr algn="just"/>
            <a:endParaRPr lang="pt-BR" b="1" dirty="0"/>
          </a:p>
          <a:p>
            <a:pPr algn="just"/>
            <a:r>
              <a:rPr lang="pt-BR" b="1" dirty="0"/>
              <a:t>As Convenções de Genebra e seus Protocolos Adicionais são tratados internacionais que contêm as normas mais relevantes que limitam as barbáries da guerra. Elas protegem pessoas que não participam dos combates (civis, pessoal de saúde, profissionais humanitários) e as que deixaram de combater (militares feridos, enfermos e náufragos, prisioneiros de guerra).</a:t>
            </a:r>
            <a:endParaRPr lang="pt-BR" dirty="0"/>
          </a:p>
          <a:p>
            <a:endParaRPr lang="pt-BR" dirty="0"/>
          </a:p>
        </p:txBody>
      </p:sp>
    </p:spTree>
    <p:extLst>
      <p:ext uri="{BB962C8B-B14F-4D97-AF65-F5344CB8AC3E}">
        <p14:creationId xmlns:p14="http://schemas.microsoft.com/office/powerpoint/2010/main" val="3063282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B5F845-1264-2345-8A38-B755ABF24478}"/>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2AF54190-0126-FD46-A4DC-AE6A65CE1DFB}"/>
              </a:ext>
            </a:extLst>
          </p:cNvPr>
          <p:cNvSpPr>
            <a:spLocks noGrp="1"/>
          </p:cNvSpPr>
          <p:nvPr>
            <p:ph idx="1"/>
          </p:nvPr>
        </p:nvSpPr>
        <p:spPr/>
        <p:txBody>
          <a:bodyPr/>
          <a:lstStyle/>
          <a:p>
            <a:pPr algn="just"/>
            <a:r>
              <a:rPr lang="pt-BR" sz="2400" dirty="0"/>
              <a:t>A primeira Convenção de Genebra tem como foco medidas que protegem os </a:t>
            </a:r>
            <a:r>
              <a:rPr lang="pt-BR" sz="2400" b="1" dirty="0"/>
              <a:t>soldados feridos em combate</a:t>
            </a:r>
            <a:r>
              <a:rPr lang="pt-BR" sz="2400" dirty="0"/>
              <a:t>. </a:t>
            </a:r>
          </a:p>
          <a:p>
            <a:pPr algn="just"/>
            <a:r>
              <a:rPr lang="pt-BR" sz="2400" dirty="0"/>
              <a:t>A segunda visa à proteção de </a:t>
            </a:r>
            <a:r>
              <a:rPr lang="pt-BR" sz="2400" b="1" dirty="0"/>
              <a:t>náufragos e militares feridos durante as guerras marítimas</a:t>
            </a:r>
            <a:r>
              <a:rPr lang="pt-BR" sz="2400" dirty="0"/>
              <a:t>. </a:t>
            </a:r>
          </a:p>
          <a:p>
            <a:pPr algn="just"/>
            <a:r>
              <a:rPr lang="pt-BR" sz="2400" dirty="0"/>
              <a:t>A terceira é referente aos </a:t>
            </a:r>
            <a:r>
              <a:rPr lang="pt-BR" sz="2400" b="1" dirty="0"/>
              <a:t>prisioneiros de guerra</a:t>
            </a:r>
            <a:r>
              <a:rPr lang="pt-BR" sz="2400" dirty="0"/>
              <a:t> e </a:t>
            </a:r>
          </a:p>
          <a:p>
            <a:pPr algn="just"/>
            <a:r>
              <a:rPr lang="pt-BR" sz="2400" dirty="0"/>
              <a:t>A quarta, à proteção dos </a:t>
            </a:r>
            <a:r>
              <a:rPr lang="pt-BR" sz="2400" b="1" dirty="0"/>
              <a:t>civis </a:t>
            </a:r>
            <a:r>
              <a:rPr lang="pt-BR" sz="2400" dirty="0"/>
              <a:t>em tempos de guerra. </a:t>
            </a:r>
          </a:p>
          <a:p>
            <a:pPr marL="0" indent="0">
              <a:buNone/>
            </a:pPr>
            <a:endParaRPr lang="pt-BR" dirty="0"/>
          </a:p>
        </p:txBody>
      </p:sp>
    </p:spTree>
    <p:extLst>
      <p:ext uri="{BB962C8B-B14F-4D97-AF65-F5344CB8AC3E}">
        <p14:creationId xmlns:p14="http://schemas.microsoft.com/office/powerpoint/2010/main" val="3442685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AAFB74-39C1-B34C-918C-9027482D8331}"/>
              </a:ext>
            </a:extLst>
          </p:cNvPr>
          <p:cNvSpPr>
            <a:spLocks noGrp="1"/>
          </p:cNvSpPr>
          <p:nvPr>
            <p:ph type="title"/>
          </p:nvPr>
        </p:nvSpPr>
        <p:spPr/>
        <p:txBody>
          <a:bodyPr/>
          <a:lstStyle/>
          <a:p>
            <a:r>
              <a:rPr lang="pt-BR" dirty="0"/>
              <a:t>Art. 3º :</a:t>
            </a:r>
          </a:p>
        </p:txBody>
      </p:sp>
      <p:sp>
        <p:nvSpPr>
          <p:cNvPr id="3" name="Espaço Reservado para Conteúdo 2">
            <a:extLst>
              <a:ext uri="{FF2B5EF4-FFF2-40B4-BE49-F238E27FC236}">
                <a16:creationId xmlns:a16="http://schemas.microsoft.com/office/drawing/2014/main" id="{9791E782-D934-2A43-9633-865EC859B1D6}"/>
              </a:ext>
            </a:extLst>
          </p:cNvPr>
          <p:cNvSpPr>
            <a:spLocks noGrp="1"/>
          </p:cNvSpPr>
          <p:nvPr>
            <p:ph idx="1"/>
          </p:nvPr>
        </p:nvSpPr>
        <p:spPr/>
        <p:txBody>
          <a:bodyPr/>
          <a:lstStyle/>
          <a:p>
            <a:pPr algn="just"/>
            <a:endParaRPr lang="pt-BR" dirty="0"/>
          </a:p>
          <a:p>
            <a:pPr algn="just"/>
            <a:r>
              <a:rPr lang="pt-BR" dirty="0"/>
              <a:t>O </a:t>
            </a:r>
            <a:r>
              <a:rPr lang="pt-BR" u="sng" dirty="0">
                <a:hlinkClick r:id="rId2"/>
              </a:rPr>
              <a:t>artigo 3º</a:t>
            </a:r>
            <a:r>
              <a:rPr lang="pt-BR" dirty="0"/>
              <a:t>, comum às quatro Convenções de Genebra, marcou uma ruptura porque, pela primeira vez, abrangia as situações de conflitos armados não internacionais. Estes tipos de conflitos variam enormemente. Compreendem as guerras civis tradicionais, conflitos armados internos que se propagaram a outros Estados ou conflitos internos nos quais intervêm terceiros Estados ou uma força multinacional junto aos governos. O artigo 3º comum estipula normas fundamentais que são inderrogáveis. É como uma mini convenção dentro das quatro Convenções de Genebra com as suas normas essenciais condensadas, tornando-as aplicáveis aos conflitos de natureza não internacional:</a:t>
            </a:r>
          </a:p>
          <a:p>
            <a:endParaRPr lang="pt-BR" dirty="0"/>
          </a:p>
        </p:txBody>
      </p:sp>
    </p:spTree>
    <p:extLst>
      <p:ext uri="{BB962C8B-B14F-4D97-AF65-F5344CB8AC3E}">
        <p14:creationId xmlns:p14="http://schemas.microsoft.com/office/powerpoint/2010/main" val="1011141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3E5301-C0A0-AE41-8760-6196EF559C0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2D76F0F-4553-4C44-BB18-263EEA646520}"/>
              </a:ext>
            </a:extLst>
          </p:cNvPr>
          <p:cNvSpPr>
            <a:spLocks noGrp="1"/>
          </p:cNvSpPr>
          <p:nvPr>
            <p:ph idx="1"/>
          </p:nvPr>
        </p:nvSpPr>
        <p:spPr/>
        <p:txBody>
          <a:bodyPr>
            <a:normAutofit fontScale="92500" lnSpcReduction="10000"/>
          </a:bodyPr>
          <a:lstStyle/>
          <a:p>
            <a:pPr algn="just"/>
            <a:r>
              <a:rPr lang="pt-BR" dirty="0"/>
              <a:t>Determina o tratamento humano para todos os indivíduos em poder do inimigo, sem nenhuma distinção adversa. Proíbe especialmente os assassinatos; mutilações; torturas; tratamento cruéis, humilhantes e degradantes; tomada de reféns e julgamentos parciais.</a:t>
            </a:r>
          </a:p>
          <a:p>
            <a:pPr algn="just"/>
            <a:r>
              <a:rPr lang="pt-BR" dirty="0"/>
              <a:t>Determina que os feridos, enfermos e náufragos sejam recolhidos e tratados.</a:t>
            </a:r>
          </a:p>
          <a:p>
            <a:pPr algn="just"/>
            <a:r>
              <a:rPr lang="pt-BR" dirty="0"/>
              <a:t>Outorga ao CICV o direito de oferecer seus serviços às partes em conflito.</a:t>
            </a:r>
          </a:p>
          <a:p>
            <a:pPr algn="just"/>
            <a:r>
              <a:rPr lang="pt-BR" dirty="0"/>
              <a:t>Insta as partes em conflito para pôr em vigor, mediante os chamados acordos especiais, a totalidade ou as partes das Convenções de Genebra.</a:t>
            </a:r>
          </a:p>
          <a:p>
            <a:pPr algn="just"/>
            <a:r>
              <a:rPr lang="pt-BR" dirty="0"/>
              <a:t>Reconhece que a aplicação dessas disposições não afetam o estatuto jurídico das partes em conflito.</a:t>
            </a:r>
          </a:p>
          <a:p>
            <a:pPr algn="just"/>
            <a:r>
              <a:rPr lang="pt-BR" dirty="0"/>
              <a:t>Considerando que a maioria dos conflitos armados atuais é de índole não internacional, a aplicação do artigo 3º comum é da maior importância. É necessário respeitá-lo completamente.</a:t>
            </a:r>
          </a:p>
          <a:p>
            <a:endParaRPr lang="pt-BR" dirty="0"/>
          </a:p>
        </p:txBody>
      </p:sp>
    </p:spTree>
    <p:extLst>
      <p:ext uri="{BB962C8B-B14F-4D97-AF65-F5344CB8AC3E}">
        <p14:creationId xmlns:p14="http://schemas.microsoft.com/office/powerpoint/2010/main" val="820084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043370-D09D-0C44-8B76-F0E73BF9CA57}"/>
              </a:ext>
            </a:extLst>
          </p:cNvPr>
          <p:cNvSpPr>
            <a:spLocks noGrp="1"/>
          </p:cNvSpPr>
          <p:nvPr>
            <p:ph type="title"/>
          </p:nvPr>
        </p:nvSpPr>
        <p:spPr/>
        <p:txBody>
          <a:bodyPr/>
          <a:lstStyle/>
          <a:p>
            <a:r>
              <a:rPr lang="pt-BR" dirty="0"/>
              <a:t>CICV</a:t>
            </a:r>
          </a:p>
        </p:txBody>
      </p:sp>
      <p:sp>
        <p:nvSpPr>
          <p:cNvPr id="3" name="Espaço Reservado para Conteúdo 2">
            <a:extLst>
              <a:ext uri="{FF2B5EF4-FFF2-40B4-BE49-F238E27FC236}">
                <a16:creationId xmlns:a16="http://schemas.microsoft.com/office/drawing/2014/main" id="{8B53FC2F-71A6-FE4B-9E59-C80531E38891}"/>
              </a:ext>
            </a:extLst>
          </p:cNvPr>
          <p:cNvSpPr>
            <a:spLocks noGrp="1"/>
          </p:cNvSpPr>
          <p:nvPr>
            <p:ph idx="1"/>
          </p:nvPr>
        </p:nvSpPr>
        <p:spPr/>
        <p:txBody>
          <a:bodyPr>
            <a:normAutofit/>
          </a:bodyPr>
          <a:lstStyle/>
          <a:p>
            <a:pPr algn="just"/>
            <a:r>
              <a:rPr lang="pt-BR" b="1" i="1" dirty="0"/>
              <a:t>OBS: As Convenções de Genebra transpõem as matérias de interesse moral e humanitário para o sistema jurídico internacional. Elas incorporam o ideal da Cruz Vermelha</a:t>
            </a:r>
            <a:r>
              <a:rPr lang="pt-BR" dirty="0"/>
              <a:t>. O CICV, tem natureza jurídica de organização internacional. </a:t>
            </a:r>
            <a:r>
              <a:rPr lang="pt-BR" b="1" i="1" dirty="0"/>
              <a:t>Além disso, estas mesmas Convenções estabelecem a base legal para o mandato humanitário de proteção e assistência do CICV</a:t>
            </a:r>
            <a:r>
              <a:rPr lang="pt-BR" dirty="0"/>
              <a:t>. O CICV é uma organização privada e neutra, cujos membros (de seu órgão governante, ou seja, o Comitê) são todos suíços. Como um intermediário neutro, o Comitê contribui para a aplicação do direito internacional humanitário por meio da assistência médica aos feridos, doentes e náufragos, bem como buscando melhorar as condições de detenção dos prisioneiros de guerra, localizar pessoas desaparecidas e transmitir mensagens da família. Se necessário, também organiza operações de assistência em nome da população civil, providenciando suprimentos alimentares, medicamentos e roupas.</a:t>
            </a:r>
          </a:p>
        </p:txBody>
      </p:sp>
    </p:spTree>
    <p:extLst>
      <p:ext uri="{BB962C8B-B14F-4D97-AF65-F5344CB8AC3E}">
        <p14:creationId xmlns:p14="http://schemas.microsoft.com/office/powerpoint/2010/main" val="2822168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C5E7D-5552-274A-B95F-D26DCB41A56D}"/>
              </a:ext>
            </a:extLst>
          </p:cNvPr>
          <p:cNvSpPr>
            <a:spLocks noGrp="1"/>
          </p:cNvSpPr>
          <p:nvPr>
            <p:ph type="title"/>
          </p:nvPr>
        </p:nvSpPr>
        <p:spPr/>
        <p:txBody>
          <a:bodyPr/>
          <a:lstStyle/>
          <a:p>
            <a:r>
              <a:rPr lang="pt-BR" dirty="0"/>
              <a:t>Protocolos adicionais:</a:t>
            </a:r>
          </a:p>
        </p:txBody>
      </p:sp>
      <p:sp>
        <p:nvSpPr>
          <p:cNvPr id="3" name="Espaço Reservado para Conteúdo 2">
            <a:extLst>
              <a:ext uri="{FF2B5EF4-FFF2-40B4-BE49-F238E27FC236}">
                <a16:creationId xmlns:a16="http://schemas.microsoft.com/office/drawing/2014/main" id="{2DBCE28A-83C7-F046-8F80-88C4D88BC5AB}"/>
              </a:ext>
            </a:extLst>
          </p:cNvPr>
          <p:cNvSpPr>
            <a:spLocks noGrp="1"/>
          </p:cNvSpPr>
          <p:nvPr>
            <p:ph idx="1"/>
          </p:nvPr>
        </p:nvSpPr>
        <p:spPr/>
        <p:txBody>
          <a:bodyPr/>
          <a:lstStyle/>
          <a:p>
            <a:r>
              <a:rPr lang="pt-BR" dirty="0">
                <a:hlinkClick r:id="rId2"/>
              </a:rPr>
              <a:t>Protocolo Adicional I</a:t>
            </a:r>
            <a:r>
              <a:rPr lang="pt-BR" dirty="0"/>
              <a:t> – conflitos internacionais</a:t>
            </a:r>
          </a:p>
          <a:p>
            <a:r>
              <a:rPr lang="pt-BR" dirty="0">
                <a:hlinkClick r:id="rId3"/>
              </a:rPr>
              <a:t>Protocolo Adicional II</a:t>
            </a:r>
            <a:r>
              <a:rPr lang="pt-BR" dirty="0"/>
              <a:t> – conflitos não internacionais</a:t>
            </a:r>
          </a:p>
          <a:p>
            <a:r>
              <a:rPr lang="pt-BR" dirty="0">
                <a:hlinkClick r:id="rId4"/>
              </a:rPr>
              <a:t>Protocolo Adicional III</a:t>
            </a:r>
            <a:r>
              <a:rPr lang="pt-BR" dirty="0"/>
              <a:t> – emblema distintivo adicional.</a:t>
            </a:r>
          </a:p>
          <a:p>
            <a:endParaRPr lang="pt-BR" dirty="0"/>
          </a:p>
        </p:txBody>
      </p:sp>
    </p:spTree>
    <p:extLst>
      <p:ext uri="{BB962C8B-B14F-4D97-AF65-F5344CB8AC3E}">
        <p14:creationId xmlns:p14="http://schemas.microsoft.com/office/powerpoint/2010/main" val="2715783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D1DFF8-D1CC-1342-B4BA-558BAB14DBDA}"/>
              </a:ext>
            </a:extLst>
          </p:cNvPr>
          <p:cNvSpPr>
            <a:spLocks noGrp="1"/>
          </p:cNvSpPr>
          <p:nvPr>
            <p:ph type="title"/>
          </p:nvPr>
        </p:nvSpPr>
        <p:spPr/>
        <p:txBody>
          <a:bodyPr/>
          <a:lstStyle/>
          <a:p>
            <a:r>
              <a:rPr lang="pt-BR" dirty="0"/>
              <a:t>A quem se aplicam?</a:t>
            </a:r>
          </a:p>
        </p:txBody>
      </p:sp>
      <p:sp>
        <p:nvSpPr>
          <p:cNvPr id="3" name="Espaço Reservado para Conteúdo 2">
            <a:extLst>
              <a:ext uri="{FF2B5EF4-FFF2-40B4-BE49-F238E27FC236}">
                <a16:creationId xmlns:a16="http://schemas.microsoft.com/office/drawing/2014/main" id="{7CFEE265-1982-EA48-BAED-5BDAAF71FEBB}"/>
              </a:ext>
            </a:extLst>
          </p:cNvPr>
          <p:cNvSpPr>
            <a:spLocks noGrp="1"/>
          </p:cNvSpPr>
          <p:nvPr>
            <p:ph idx="1"/>
          </p:nvPr>
        </p:nvSpPr>
        <p:spPr/>
        <p:txBody>
          <a:bodyPr/>
          <a:lstStyle/>
          <a:p>
            <a:r>
              <a:rPr lang="pt-BR" dirty="0"/>
              <a:t>Estados partes da Convenção de Genebra.</a:t>
            </a:r>
          </a:p>
          <a:p>
            <a:pPr marL="0" indent="0">
              <a:buNone/>
            </a:pPr>
            <a:r>
              <a:rPr lang="pt-BR" dirty="0"/>
              <a:t>As Convenções de Genebra entraram em vigor em 21 de outubro de 1950.</a:t>
            </a:r>
            <a:br>
              <a:rPr lang="pt-BR" dirty="0"/>
            </a:br>
            <a:r>
              <a:rPr lang="pt-BR" dirty="0"/>
              <a:t> </a:t>
            </a:r>
          </a:p>
          <a:p>
            <a:pPr marL="0" indent="0" algn="just">
              <a:buNone/>
            </a:pPr>
            <a:r>
              <a:rPr lang="pt-BR" dirty="0"/>
              <a:t>O número de ratificações foi crescendo constantemente: 74 Estados ratificaram as convenções durante os anos 50, 48 o fizeram na década de 60, 20 na década de 70 e outros 20 durante os anos 80. E 26 países ratificaram-nas no início dos 90, principalmente após a desintegração da União Soviética, Tchecoslováquia e Ex-Iugoslávia.</a:t>
            </a:r>
          </a:p>
          <a:p>
            <a:pPr marL="0" indent="0" algn="just">
              <a:buNone/>
            </a:pPr>
            <a:r>
              <a:rPr lang="pt-BR" dirty="0"/>
              <a:t>Sete novas ratificações desde 2000 elevaram o total de Estados Partes a 196, </a:t>
            </a:r>
            <a:r>
              <a:rPr lang="pt-BR" b="1" dirty="0"/>
              <a:t>fazendo com que as Convenções de Genebra sejam universalmente aplicáveis,</a:t>
            </a:r>
            <a:r>
              <a:rPr lang="pt-BR" dirty="0"/>
              <a:t> incluindo todos os Estados-membros da ONU e observadores como a Autoridade Palestina, última a aderir à Convenção, em 2014.</a:t>
            </a:r>
          </a:p>
          <a:p>
            <a:endParaRPr lang="pt-BR" dirty="0"/>
          </a:p>
        </p:txBody>
      </p:sp>
    </p:spTree>
    <p:extLst>
      <p:ext uri="{BB962C8B-B14F-4D97-AF65-F5344CB8AC3E}">
        <p14:creationId xmlns:p14="http://schemas.microsoft.com/office/powerpoint/2010/main" val="3643013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1E1EC2-AAE6-7947-BBA5-5F22E30FB638}"/>
              </a:ext>
            </a:extLst>
          </p:cNvPr>
          <p:cNvSpPr>
            <a:spLocks noGrp="1"/>
          </p:cNvSpPr>
          <p:nvPr>
            <p:ph type="title"/>
          </p:nvPr>
        </p:nvSpPr>
        <p:spPr/>
        <p:txBody>
          <a:bodyPr/>
          <a:lstStyle/>
          <a:p>
            <a:r>
              <a:rPr lang="pt-BR" b="1" i="1" dirty="0"/>
              <a:t>Outras Convenções e Declarações sobre a Conduta de Hostilidades:</a:t>
            </a:r>
            <a:endParaRPr lang="pt-BR" dirty="0"/>
          </a:p>
        </p:txBody>
      </p:sp>
      <p:sp>
        <p:nvSpPr>
          <p:cNvPr id="3" name="Espaço Reservado para Conteúdo 2">
            <a:extLst>
              <a:ext uri="{FF2B5EF4-FFF2-40B4-BE49-F238E27FC236}">
                <a16:creationId xmlns:a16="http://schemas.microsoft.com/office/drawing/2014/main" id="{F5DB47A8-779A-7143-B0EC-511E7CBB7656}"/>
              </a:ext>
            </a:extLst>
          </p:cNvPr>
          <p:cNvSpPr>
            <a:spLocks noGrp="1"/>
          </p:cNvSpPr>
          <p:nvPr>
            <p:ph idx="1"/>
          </p:nvPr>
        </p:nvSpPr>
        <p:spPr/>
        <p:txBody>
          <a:bodyPr>
            <a:normAutofit fontScale="92500"/>
          </a:bodyPr>
          <a:lstStyle/>
          <a:p>
            <a:pPr algn="just"/>
            <a:r>
              <a:rPr lang="pt-BR" dirty="0"/>
              <a:t>Em 10 de outubro de 1980, adotou-se a </a:t>
            </a:r>
            <a:r>
              <a:rPr lang="pt-BR" b="1" i="1" dirty="0"/>
              <a:t>Convenção sobre Proibições ou Restrições ao Emprego de Certas Armas Convencionais que Possam ser Consideradas como Excessivamente Nocivas ou Ter Efeitos Indiscriminados</a:t>
            </a:r>
            <a:r>
              <a:rPr lang="pt-BR" dirty="0"/>
              <a:t>. Embora o âmbito abrangido por essa Convenção fosse relativamente estreito, ela provou ser um notável e inesperado sucesso. Sua importância reside no fato de que ela estabeleceu o </a:t>
            </a:r>
            <a:r>
              <a:rPr lang="pt-BR" b="1" i="1" dirty="0"/>
              <a:t>embasamento jurídico para futuras limitações e proibições ao emprego de armas desenvolvidas no futuro, que causem ferimentos supérfluos ou sofrimento desnecessário</a:t>
            </a:r>
            <a:r>
              <a:rPr lang="pt-BR" dirty="0"/>
              <a:t>. Tornou-se, na verdade, o alicerce para protocolos adicionais tratando de outras armas específicas.</a:t>
            </a:r>
          </a:p>
          <a:p>
            <a:pPr algn="just"/>
            <a:r>
              <a:rPr lang="pt-BR" dirty="0"/>
              <a:t>Decreto 2739/98: Promulga a Convenção sobre Proibições ou Restrições ao Emprego de Certas Armas Convencionais, que Podem Ser Consideradas como Excessivamente Lesivas ou Geradoras de Efeitos Indiscriminados, conhecida como Convenção sobre Certas Armas Convencionais, adotada em Genebra, em 10 de outubro de 1980.</a:t>
            </a:r>
          </a:p>
          <a:p>
            <a:endParaRPr lang="pt-BR" dirty="0"/>
          </a:p>
        </p:txBody>
      </p:sp>
    </p:spTree>
    <p:extLst>
      <p:ext uri="{BB962C8B-B14F-4D97-AF65-F5344CB8AC3E}">
        <p14:creationId xmlns:p14="http://schemas.microsoft.com/office/powerpoint/2010/main" val="393687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54E3F6-A33F-5844-B9EC-2549584B8BAC}"/>
              </a:ext>
            </a:extLst>
          </p:cNvPr>
          <p:cNvSpPr>
            <a:spLocks noGrp="1"/>
          </p:cNvSpPr>
          <p:nvPr>
            <p:ph type="title"/>
          </p:nvPr>
        </p:nvSpPr>
        <p:spPr/>
        <p:txBody>
          <a:bodyPr/>
          <a:lstStyle/>
          <a:p>
            <a:r>
              <a:rPr lang="pt-BR" dirty="0"/>
              <a:t>Convenção de Paris, de 1993.</a:t>
            </a:r>
          </a:p>
        </p:txBody>
      </p:sp>
      <p:sp>
        <p:nvSpPr>
          <p:cNvPr id="3" name="Espaço Reservado para Conteúdo 2">
            <a:extLst>
              <a:ext uri="{FF2B5EF4-FFF2-40B4-BE49-F238E27FC236}">
                <a16:creationId xmlns:a16="http://schemas.microsoft.com/office/drawing/2014/main" id="{C73F9C57-59FE-B240-ABCE-29765B6266F7}"/>
              </a:ext>
            </a:extLst>
          </p:cNvPr>
          <p:cNvSpPr>
            <a:spLocks noGrp="1"/>
          </p:cNvSpPr>
          <p:nvPr>
            <p:ph idx="1"/>
          </p:nvPr>
        </p:nvSpPr>
        <p:spPr/>
        <p:txBody>
          <a:bodyPr/>
          <a:lstStyle/>
          <a:p>
            <a:r>
              <a:rPr lang="pt-BR" dirty="0"/>
              <a:t>Decreto 2977, de 1999:</a:t>
            </a:r>
          </a:p>
          <a:p>
            <a:pPr algn="just"/>
            <a:r>
              <a:rPr lang="pt-BR" dirty="0"/>
              <a:t>Promulga a Convenção Internacional sobre a Proibição do Desenvolvimento, Produção, Estocagem e Uso de Armas Químicas e sobre a Destruição das Armas Químicas Existentes no Mundo, assinada em Paris, em 13 de janeiro de 1993. </a:t>
            </a:r>
          </a:p>
        </p:txBody>
      </p:sp>
    </p:spTree>
    <p:extLst>
      <p:ext uri="{BB962C8B-B14F-4D97-AF65-F5344CB8AC3E}">
        <p14:creationId xmlns:p14="http://schemas.microsoft.com/office/powerpoint/2010/main" val="1584541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03300D-91A1-CE4E-9B08-93E6AFB6ED63}"/>
              </a:ext>
            </a:extLst>
          </p:cNvPr>
          <p:cNvSpPr>
            <a:spLocks noGrp="1"/>
          </p:cNvSpPr>
          <p:nvPr>
            <p:ph type="title"/>
          </p:nvPr>
        </p:nvSpPr>
        <p:spPr/>
        <p:txBody>
          <a:bodyPr/>
          <a:lstStyle/>
          <a:p>
            <a:r>
              <a:rPr lang="pt-BR" dirty="0"/>
              <a:t>Convenção de Ottawa, de 1997.</a:t>
            </a:r>
          </a:p>
        </p:txBody>
      </p:sp>
      <p:sp>
        <p:nvSpPr>
          <p:cNvPr id="3" name="Espaço Reservado para Conteúdo 2">
            <a:extLst>
              <a:ext uri="{FF2B5EF4-FFF2-40B4-BE49-F238E27FC236}">
                <a16:creationId xmlns:a16="http://schemas.microsoft.com/office/drawing/2014/main" id="{F1055549-603B-E841-A1DF-143FD4D99BE8}"/>
              </a:ext>
            </a:extLst>
          </p:cNvPr>
          <p:cNvSpPr>
            <a:spLocks noGrp="1"/>
          </p:cNvSpPr>
          <p:nvPr>
            <p:ph idx="1"/>
          </p:nvPr>
        </p:nvSpPr>
        <p:spPr/>
        <p:txBody>
          <a:bodyPr/>
          <a:lstStyle/>
          <a:p>
            <a:r>
              <a:rPr lang="pt-BR" dirty="0"/>
              <a:t>Decreto 3128, de 1999:</a:t>
            </a:r>
          </a:p>
          <a:p>
            <a:pPr algn="just"/>
            <a:r>
              <a:rPr lang="pt-BR" dirty="0"/>
              <a:t>Promulga a Convenção sobre a Proibição do Uso, Armazenamento, Produção e Transferência de Minas </a:t>
            </a:r>
            <a:r>
              <a:rPr lang="pt-BR" dirty="0" err="1"/>
              <a:t>Antipessoal</a:t>
            </a:r>
            <a:r>
              <a:rPr lang="pt-BR" dirty="0"/>
              <a:t> e sobre sua Destruição, aberta a assinaturas em Ottawa, em 3 de dezembro de 1997. </a:t>
            </a:r>
          </a:p>
        </p:txBody>
      </p:sp>
    </p:spTree>
    <p:extLst>
      <p:ext uri="{BB962C8B-B14F-4D97-AF65-F5344CB8AC3E}">
        <p14:creationId xmlns:p14="http://schemas.microsoft.com/office/powerpoint/2010/main" val="228847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B7266F-0C17-314E-A883-7C85D0B095D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C7C942C-6D4F-6446-9E8B-762E6825FC0F}"/>
              </a:ext>
            </a:extLst>
          </p:cNvPr>
          <p:cNvSpPr>
            <a:spLocks noGrp="1"/>
          </p:cNvSpPr>
          <p:nvPr>
            <p:ph idx="1"/>
          </p:nvPr>
        </p:nvSpPr>
        <p:spPr/>
        <p:txBody>
          <a:bodyPr/>
          <a:lstStyle/>
          <a:p>
            <a:pPr marL="0" indent="0" algn="just">
              <a:buNone/>
            </a:pPr>
            <a:r>
              <a:rPr lang="pt-BR" sz="2800" dirty="0"/>
              <a:t>Origem e a evolução do Direito Internacional Humanitário. Ampliação das categorias protegidas por esse direito e, a partir dele, também há a sua institucionalização, com a criação de instituições, como o Corte Internacional de Justiça e a Corte Penal Internacional, responsáveis pela sua aplicação no ordenamento internacional.</a:t>
            </a:r>
          </a:p>
          <a:p>
            <a:endParaRPr lang="pt-BR" dirty="0"/>
          </a:p>
        </p:txBody>
      </p:sp>
    </p:spTree>
    <p:extLst>
      <p:ext uri="{BB962C8B-B14F-4D97-AF65-F5344CB8AC3E}">
        <p14:creationId xmlns:p14="http://schemas.microsoft.com/office/powerpoint/2010/main" val="30895600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5DEB77-0041-424D-A3BE-E97055F254E9}"/>
              </a:ext>
            </a:extLst>
          </p:cNvPr>
          <p:cNvSpPr>
            <a:spLocks noGrp="1"/>
          </p:cNvSpPr>
          <p:nvPr>
            <p:ph type="title"/>
          </p:nvPr>
        </p:nvSpPr>
        <p:spPr/>
        <p:txBody>
          <a:bodyPr/>
          <a:lstStyle/>
          <a:p>
            <a:r>
              <a:rPr lang="pt-BR" dirty="0"/>
              <a:t>Questões finais:</a:t>
            </a:r>
          </a:p>
        </p:txBody>
      </p:sp>
      <p:sp>
        <p:nvSpPr>
          <p:cNvPr id="3" name="Espaço Reservado para Conteúdo 2">
            <a:extLst>
              <a:ext uri="{FF2B5EF4-FFF2-40B4-BE49-F238E27FC236}">
                <a16:creationId xmlns:a16="http://schemas.microsoft.com/office/drawing/2014/main" id="{F343355A-F564-A943-81B9-E558C17D1B2F}"/>
              </a:ext>
            </a:extLst>
          </p:cNvPr>
          <p:cNvSpPr>
            <a:spLocks noGrp="1"/>
          </p:cNvSpPr>
          <p:nvPr>
            <p:ph idx="1"/>
          </p:nvPr>
        </p:nvSpPr>
        <p:spPr/>
        <p:txBody>
          <a:bodyPr/>
          <a:lstStyle/>
          <a:p>
            <a:r>
              <a:rPr lang="pt-BR" dirty="0"/>
              <a:t>Guantánamo</a:t>
            </a:r>
          </a:p>
          <a:p>
            <a:endParaRPr lang="pt-BR" dirty="0"/>
          </a:p>
          <a:p>
            <a:r>
              <a:rPr lang="pt-BR"/>
              <a:t>Síria</a:t>
            </a:r>
          </a:p>
        </p:txBody>
      </p:sp>
    </p:spTree>
    <p:extLst>
      <p:ext uri="{BB962C8B-B14F-4D97-AF65-F5344CB8AC3E}">
        <p14:creationId xmlns:p14="http://schemas.microsoft.com/office/powerpoint/2010/main" val="96367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0F4C5-F51C-F741-A22C-731B1C4F13A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D3395EB-3407-0E4F-9A6B-6A421A54C63D}"/>
              </a:ext>
            </a:extLst>
          </p:cNvPr>
          <p:cNvSpPr>
            <a:spLocks noGrp="1"/>
          </p:cNvSpPr>
          <p:nvPr>
            <p:ph idx="1"/>
          </p:nvPr>
        </p:nvSpPr>
        <p:spPr/>
        <p:txBody>
          <a:bodyPr/>
          <a:lstStyle/>
          <a:p>
            <a:r>
              <a:rPr lang="pt-BR" dirty="0">
                <a:hlinkClick r:id="rId2"/>
              </a:rPr>
              <a:t>https://youtu.be/ysPbhu8zY3c</a:t>
            </a:r>
            <a:endParaRPr lang="pt-BR" dirty="0"/>
          </a:p>
          <a:p>
            <a:pPr marL="0" indent="0">
              <a:buNone/>
            </a:pPr>
            <a:endParaRPr lang="pt-BR" dirty="0"/>
          </a:p>
        </p:txBody>
      </p:sp>
    </p:spTree>
    <p:extLst>
      <p:ext uri="{BB962C8B-B14F-4D97-AF65-F5344CB8AC3E}">
        <p14:creationId xmlns:p14="http://schemas.microsoft.com/office/powerpoint/2010/main" val="3491625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280601-FE1D-0149-8804-994A33FD87DC}"/>
              </a:ext>
            </a:extLst>
          </p:cNvPr>
          <p:cNvSpPr>
            <a:spLocks noGrp="1"/>
          </p:cNvSpPr>
          <p:nvPr>
            <p:ph type="title"/>
          </p:nvPr>
        </p:nvSpPr>
        <p:spPr/>
        <p:txBody>
          <a:bodyPr/>
          <a:lstStyle/>
          <a:p>
            <a:r>
              <a:rPr lang="pt-BR" dirty="0"/>
              <a:t>Conceito de guerra:</a:t>
            </a:r>
          </a:p>
        </p:txBody>
      </p:sp>
      <p:sp>
        <p:nvSpPr>
          <p:cNvPr id="3" name="Espaço Reservado para Conteúdo 2">
            <a:extLst>
              <a:ext uri="{FF2B5EF4-FFF2-40B4-BE49-F238E27FC236}">
                <a16:creationId xmlns:a16="http://schemas.microsoft.com/office/drawing/2014/main" id="{29F13233-BA3B-F349-9F80-C775A2FAD4EF}"/>
              </a:ext>
            </a:extLst>
          </p:cNvPr>
          <p:cNvSpPr>
            <a:spLocks noGrp="1"/>
          </p:cNvSpPr>
          <p:nvPr>
            <p:ph idx="1"/>
          </p:nvPr>
        </p:nvSpPr>
        <p:spPr/>
        <p:txBody>
          <a:bodyPr>
            <a:normAutofit fontScale="92500" lnSpcReduction="10000"/>
          </a:bodyPr>
          <a:lstStyle/>
          <a:p>
            <a:pPr marL="0" indent="0" algn="just">
              <a:buNone/>
            </a:pPr>
            <a:r>
              <a:rPr lang="pt-BR" sz="2800" dirty="0"/>
              <a:t>A guerra nada mais é que um duelo em uma escala mais vasta. Se pudéssemos reunir em um só conceito os inumeráveis duelos particulares de que a guerra se compõe, poderíamos pensar na imagem de dois lutadores. Cada um tenta, por meio de sua força física, submeter o outro a sua vontade. O objetivo imediato é abater o adversário para torná-lo incapaz de toda e qualquer resistência. A guerra é, então, um ato de violência destinado a forçar o adversário a submeter-se a nossa vontade.</a:t>
            </a:r>
            <a:r>
              <a:rPr lang="pt-BR" dirty="0"/>
              <a:t> </a:t>
            </a:r>
          </a:p>
          <a:p>
            <a:endParaRPr lang="pt-BR" dirty="0"/>
          </a:p>
        </p:txBody>
      </p:sp>
    </p:spTree>
    <p:extLst>
      <p:ext uri="{BB962C8B-B14F-4D97-AF65-F5344CB8AC3E}">
        <p14:creationId xmlns:p14="http://schemas.microsoft.com/office/powerpoint/2010/main" val="749508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B008A1-FDDB-1A4A-88E9-4BA43D2EA36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DFEBE15-6FB2-804C-A35C-2ADFCC2B16AF}"/>
              </a:ext>
            </a:extLst>
          </p:cNvPr>
          <p:cNvSpPr>
            <a:spLocks noGrp="1"/>
          </p:cNvSpPr>
          <p:nvPr>
            <p:ph idx="1"/>
          </p:nvPr>
        </p:nvSpPr>
        <p:spPr/>
        <p:txBody>
          <a:bodyPr>
            <a:normAutofit/>
          </a:bodyPr>
          <a:lstStyle/>
          <a:p>
            <a:pPr marL="0" indent="0" algn="just">
              <a:buNone/>
            </a:pPr>
            <a:endParaRPr lang="pt-BR" sz="2800" dirty="0"/>
          </a:p>
          <a:p>
            <a:pPr marL="0" indent="0" algn="just">
              <a:buNone/>
            </a:pPr>
            <a:endParaRPr lang="pt-BR" sz="2800" dirty="0"/>
          </a:p>
          <a:p>
            <a:pPr marL="0" indent="0" algn="just">
              <a:buNone/>
            </a:pPr>
            <a:r>
              <a:rPr lang="pt-BR" sz="2800" dirty="0"/>
              <a:t>O Direito Internacional Público foi construído a partir da ideia de</a:t>
            </a:r>
            <a:r>
              <a:rPr lang="pt-BR" sz="2800" b="1" dirty="0"/>
              <a:t> guerra e paz.</a:t>
            </a:r>
            <a:r>
              <a:rPr lang="pt-BR" sz="2800" dirty="0"/>
              <a:t> </a:t>
            </a:r>
          </a:p>
        </p:txBody>
      </p:sp>
    </p:spTree>
    <p:extLst>
      <p:ext uri="{BB962C8B-B14F-4D97-AF65-F5344CB8AC3E}">
        <p14:creationId xmlns:p14="http://schemas.microsoft.com/office/powerpoint/2010/main" val="119962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4E1D89-4606-4C4C-B926-4DA9FC8C434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DB08928-AAB1-6944-9704-20DBA10C0D38}"/>
              </a:ext>
            </a:extLst>
          </p:cNvPr>
          <p:cNvSpPr>
            <a:spLocks noGrp="1"/>
          </p:cNvSpPr>
          <p:nvPr>
            <p:ph idx="1"/>
          </p:nvPr>
        </p:nvSpPr>
        <p:spPr/>
        <p:txBody>
          <a:bodyPr>
            <a:normAutofit lnSpcReduction="10000"/>
          </a:bodyPr>
          <a:lstStyle/>
          <a:p>
            <a:pPr marL="0" lvl="0" indent="0" algn="just">
              <a:buNone/>
            </a:pPr>
            <a:r>
              <a:rPr lang="pt-BR" sz="2800" i="1" dirty="0"/>
              <a:t>“</a:t>
            </a:r>
            <a:r>
              <a:rPr lang="pt-BR" sz="2800" b="1" i="1" dirty="0"/>
              <a:t>Jus ad </a:t>
            </a:r>
            <a:r>
              <a:rPr lang="pt-BR" sz="2800" b="1" i="1" dirty="0" err="1"/>
              <a:t>Bellum</a:t>
            </a:r>
            <a:r>
              <a:rPr lang="pt-BR" sz="2800" i="1" dirty="0"/>
              <a:t>”,</a:t>
            </a:r>
            <a:r>
              <a:rPr lang="pt-BR" sz="2800" dirty="0"/>
              <a:t> que é o </a:t>
            </a:r>
            <a:r>
              <a:rPr lang="pt-BR" sz="2800" b="1" dirty="0"/>
              <a:t>direito de fazer guerra, </a:t>
            </a:r>
            <a:r>
              <a:rPr lang="pt-BR" sz="2800" dirty="0"/>
              <a:t>com base em determinadas justificativas (atualmente, inadmissível);</a:t>
            </a:r>
          </a:p>
          <a:p>
            <a:pPr marL="0" lvl="0" indent="0" algn="just">
              <a:buNone/>
            </a:pPr>
            <a:r>
              <a:rPr lang="pt-BR" sz="2800" i="1" dirty="0"/>
              <a:t>“</a:t>
            </a:r>
            <a:r>
              <a:rPr lang="pt-BR" sz="2800" b="1" i="1" dirty="0"/>
              <a:t>Jus in </a:t>
            </a:r>
            <a:r>
              <a:rPr lang="pt-BR" sz="2800" b="1" i="1" dirty="0" err="1"/>
              <a:t>Bello</a:t>
            </a:r>
            <a:r>
              <a:rPr lang="pt-BR" sz="2800" i="1" dirty="0"/>
              <a:t>”</a:t>
            </a:r>
            <a:r>
              <a:rPr lang="pt-BR" sz="2800" dirty="0"/>
              <a:t>, conhecido como </a:t>
            </a:r>
            <a:r>
              <a:rPr lang="pt-BR" sz="2800" b="1" dirty="0"/>
              <a:t>direito humanitário</a:t>
            </a:r>
            <a:r>
              <a:rPr lang="pt-BR" sz="2800" dirty="0"/>
              <a:t>. O propósito central do </a:t>
            </a:r>
            <a:r>
              <a:rPr lang="pt-BR" sz="2800" i="1" dirty="0"/>
              <a:t>jus in </a:t>
            </a:r>
            <a:r>
              <a:rPr lang="pt-BR" sz="2800" i="1" dirty="0" err="1"/>
              <a:t>bello</a:t>
            </a:r>
            <a:r>
              <a:rPr lang="pt-BR" sz="2800" dirty="0"/>
              <a:t> é amenizar o sofrimento causado pelas guerras. Para isso, as partes de um conflito bélico devem respeitar as </a:t>
            </a:r>
            <a:r>
              <a:rPr lang="pt-BR" sz="2800" b="1" dirty="0"/>
              <a:t>quatro Convenções de Genebra</a:t>
            </a:r>
            <a:r>
              <a:rPr lang="pt-BR" sz="2800" dirty="0"/>
              <a:t> e seus protocolos adicionais.</a:t>
            </a:r>
          </a:p>
          <a:p>
            <a:endParaRPr lang="pt-BR" dirty="0"/>
          </a:p>
        </p:txBody>
      </p:sp>
    </p:spTree>
    <p:extLst>
      <p:ext uri="{BB962C8B-B14F-4D97-AF65-F5344CB8AC3E}">
        <p14:creationId xmlns:p14="http://schemas.microsoft.com/office/powerpoint/2010/main" val="775689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3A887A-CF3E-5943-9763-BA4F21B1220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E79EB49-A166-0644-8A1B-DA585A899BF2}"/>
              </a:ext>
            </a:extLst>
          </p:cNvPr>
          <p:cNvSpPr>
            <a:spLocks noGrp="1"/>
          </p:cNvSpPr>
          <p:nvPr>
            <p:ph idx="1"/>
          </p:nvPr>
        </p:nvSpPr>
        <p:spPr/>
        <p:txBody>
          <a:bodyPr/>
          <a:lstStyle/>
          <a:p>
            <a:pPr marL="0" indent="0" algn="just">
              <a:buNone/>
            </a:pPr>
            <a:endParaRPr lang="pt-BR" sz="2800" dirty="0"/>
          </a:p>
          <a:p>
            <a:pPr marL="0" indent="0" algn="just">
              <a:buNone/>
            </a:pPr>
            <a:r>
              <a:rPr lang="pt-BR" sz="2800" dirty="0"/>
              <a:t>A finalidade do Direito Internacional Humanitário é a de assegurar a proteção do ser humano, nos planos nacional e internacional, concomitantemente.</a:t>
            </a:r>
          </a:p>
          <a:p>
            <a:endParaRPr lang="pt-BR" dirty="0"/>
          </a:p>
        </p:txBody>
      </p:sp>
    </p:spTree>
    <p:extLst>
      <p:ext uri="{BB962C8B-B14F-4D97-AF65-F5344CB8AC3E}">
        <p14:creationId xmlns:p14="http://schemas.microsoft.com/office/powerpoint/2010/main" val="1495777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C426B4-8857-FA40-BEB9-92E83E223627}"/>
              </a:ext>
            </a:extLst>
          </p:cNvPr>
          <p:cNvSpPr>
            <a:spLocks noGrp="1"/>
          </p:cNvSpPr>
          <p:nvPr>
            <p:ph type="title"/>
          </p:nvPr>
        </p:nvSpPr>
        <p:spPr/>
        <p:txBody>
          <a:bodyPr/>
          <a:lstStyle/>
          <a:p>
            <a:r>
              <a:rPr lang="pt-BR" dirty="0"/>
              <a:t>Definição:</a:t>
            </a:r>
          </a:p>
        </p:txBody>
      </p:sp>
      <p:sp>
        <p:nvSpPr>
          <p:cNvPr id="3" name="Espaço Reservado para Conteúdo 2">
            <a:extLst>
              <a:ext uri="{FF2B5EF4-FFF2-40B4-BE49-F238E27FC236}">
                <a16:creationId xmlns:a16="http://schemas.microsoft.com/office/drawing/2014/main" id="{A1B5A12F-550F-5B40-9A35-60D67088A867}"/>
              </a:ext>
            </a:extLst>
          </p:cNvPr>
          <p:cNvSpPr>
            <a:spLocks noGrp="1"/>
          </p:cNvSpPr>
          <p:nvPr>
            <p:ph idx="1"/>
          </p:nvPr>
        </p:nvSpPr>
        <p:spPr/>
        <p:txBody>
          <a:bodyPr>
            <a:normAutofit/>
          </a:bodyPr>
          <a:lstStyle/>
          <a:p>
            <a:pPr marL="0" indent="0" algn="just">
              <a:buNone/>
            </a:pPr>
            <a:r>
              <a:rPr lang="pt-BR" sz="2000" dirty="0"/>
              <a:t>“Trata-se do </a:t>
            </a:r>
            <a:r>
              <a:rPr lang="pt-BR" sz="2000" b="1" dirty="0"/>
              <a:t>corpo de normas jurídicas de origem convencional ou consuetudinário, especificamente aplicável aos conflitos armados, internacionais ou não internacionais, e que limita, por razões humanitárias, o direito das partes em conflito de escolher livremente os métodos e os meios utilizados na guerra, evitando que sejam afetados as pessoas e os bens legalmente protegidos</a:t>
            </a:r>
            <a:r>
              <a:rPr lang="pt-BR" sz="2000" dirty="0"/>
              <a:t>.” </a:t>
            </a:r>
          </a:p>
          <a:p>
            <a:pPr marL="0" indent="0" algn="just">
              <a:buNone/>
            </a:pPr>
            <a:r>
              <a:rPr lang="pt-BR" sz="2000" dirty="0"/>
              <a:t>Se a guerra é o campo do conflito, por que será que existem normas que regulamentam as condutas perpetuadas nesse período? Haveria uma contradição entre conflito e regras a serem cumpridas? A resposta é não. A normatização do conflito visa precisamente à mitigação de seus efeitos e a sua não transformação em uma barbárie absoluta. </a:t>
            </a:r>
          </a:p>
        </p:txBody>
      </p:sp>
    </p:spTree>
    <p:extLst>
      <p:ext uri="{BB962C8B-B14F-4D97-AF65-F5344CB8AC3E}">
        <p14:creationId xmlns:p14="http://schemas.microsoft.com/office/powerpoint/2010/main" val="1104115503"/>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Facetado</Template>
  <TotalTime>129</TotalTime>
  <Words>2399</Words>
  <Application>Microsoft Macintosh PowerPoint</Application>
  <PresentationFormat>Widescreen</PresentationFormat>
  <Paragraphs>91</Paragraphs>
  <Slides>30</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30</vt:i4>
      </vt:variant>
    </vt:vector>
  </HeadingPairs>
  <TitlesOfParts>
    <vt:vector size="34" baseType="lpstr">
      <vt:lpstr>Arial</vt:lpstr>
      <vt:lpstr>Trebuchet MS</vt:lpstr>
      <vt:lpstr>Wingdings 3</vt:lpstr>
      <vt:lpstr>Facetado</vt:lpstr>
      <vt:lpstr>CURSO POPULAR DEFENSORIA DIREITO INTERNACIONAL HUMANITÁRIO</vt:lpstr>
      <vt:lpstr>Apresentação do PowerPoint</vt:lpstr>
      <vt:lpstr>Apresentação do PowerPoint</vt:lpstr>
      <vt:lpstr>Apresentação do PowerPoint</vt:lpstr>
      <vt:lpstr>Conceito de guerra:</vt:lpstr>
      <vt:lpstr>Apresentação do PowerPoint</vt:lpstr>
      <vt:lpstr>Apresentação do PowerPoint</vt:lpstr>
      <vt:lpstr>Apresentação do PowerPoint</vt:lpstr>
      <vt:lpstr>Definição:</vt:lpstr>
      <vt:lpstr>Apresentação do PowerPoint</vt:lpstr>
      <vt:lpstr>AS CONFERÊNCIAS DA PAZ DE HAIA (1899 E 1907)</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Direito de Genebra:</vt:lpstr>
      <vt:lpstr>Apresentação do PowerPoint</vt:lpstr>
      <vt:lpstr>Apresentação do PowerPoint</vt:lpstr>
      <vt:lpstr>Art. 3º :</vt:lpstr>
      <vt:lpstr>Apresentação do PowerPoint</vt:lpstr>
      <vt:lpstr>CICV</vt:lpstr>
      <vt:lpstr>Protocolos adicionais:</vt:lpstr>
      <vt:lpstr>A quem se aplicam?</vt:lpstr>
      <vt:lpstr>Outras Convenções e Declarações sobre a Conduta de Hostilidades:</vt:lpstr>
      <vt:lpstr>Convenção de Paris, de 1993.</vt:lpstr>
      <vt:lpstr>Convenção de Ottawa, de 1997.</vt:lpstr>
      <vt:lpstr>Questões finais: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POPULAR DEFENSORIA DIREITO INTERNACIONAL HUMANITÁRIO</dc:title>
  <dc:creator>Eduardo Milhomens</dc:creator>
  <cp:lastModifiedBy>Eduardo Milhomens</cp:lastModifiedBy>
  <cp:revision>8</cp:revision>
  <dcterms:created xsi:type="dcterms:W3CDTF">2021-06-30T19:26:01Z</dcterms:created>
  <dcterms:modified xsi:type="dcterms:W3CDTF">2021-06-30T21:35:24Z</dcterms:modified>
</cp:coreProperties>
</file>