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3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1" r:id="rId38"/>
    <p:sldId id="293" r:id="rId39"/>
    <p:sldId id="294" r:id="rId40"/>
    <p:sldId id="295" r:id="rId41"/>
    <p:sldId id="333" r:id="rId42"/>
    <p:sldId id="296" r:id="rId43"/>
    <p:sldId id="297" r:id="rId44"/>
    <p:sldId id="298" r:id="rId45"/>
    <p:sldId id="299" r:id="rId46"/>
    <p:sldId id="300" r:id="rId47"/>
    <p:sldId id="301" r:id="rId48"/>
    <p:sldId id="303" r:id="rId49"/>
    <p:sldId id="305" r:id="rId50"/>
    <p:sldId id="306" r:id="rId51"/>
    <p:sldId id="307" r:id="rId52"/>
    <p:sldId id="308" r:id="rId53"/>
    <p:sldId id="309" r:id="rId54"/>
    <p:sldId id="310" r:id="rId55"/>
    <p:sldId id="313" r:id="rId56"/>
    <p:sldId id="312" r:id="rId57"/>
    <p:sldId id="311" r:id="rId58"/>
    <p:sldId id="314" r:id="rId59"/>
    <p:sldId id="317" r:id="rId60"/>
    <p:sldId id="315" r:id="rId61"/>
    <p:sldId id="331" r:id="rId62"/>
    <p:sldId id="330" r:id="rId63"/>
    <p:sldId id="316" r:id="rId64"/>
    <p:sldId id="318" r:id="rId65"/>
    <p:sldId id="319" r:id="rId66"/>
    <p:sldId id="320" r:id="rId67"/>
    <p:sldId id="321" r:id="rId6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72" y="-16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7141F-1754-4A54-9B63-C9C2B173B225}" type="datetimeFigureOut">
              <a:rPr lang="pt-BR" smtClean="0"/>
              <a:pPr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0E99E-6905-4FD4-90BD-988BD0CB529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pt-BR" dirty="0" smtClean="0"/>
              <a:t>Apresentação do Curso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916832"/>
            <a:ext cx="8424936" cy="396044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sz="4100" dirty="0" smtClean="0"/>
              <a:t>O curso será dividido em 2 módulos, com 16 aulas de 1h30min cada, normalmente em encontros de 3 horas.</a:t>
            </a:r>
          </a:p>
          <a:p>
            <a:pPr algn="just">
              <a:buNone/>
            </a:pPr>
            <a:r>
              <a:rPr lang="pt-BR" sz="4100" dirty="0" smtClean="0"/>
              <a:t> </a:t>
            </a:r>
          </a:p>
          <a:p>
            <a:pPr algn="just"/>
            <a:r>
              <a:rPr lang="pt-BR" sz="4100" dirty="0" smtClean="0"/>
              <a:t>Módulo I – Teoria Geral do Processo; Parte Geral do CPC; Procedimento Comum (processo de conhecimento)</a:t>
            </a:r>
          </a:p>
          <a:p>
            <a:pPr algn="just">
              <a:buNone/>
            </a:pPr>
            <a:endParaRPr lang="pt-BR" sz="4100" dirty="0" smtClean="0"/>
          </a:p>
          <a:p>
            <a:pPr algn="just"/>
            <a:r>
              <a:rPr lang="pt-BR" sz="4100" dirty="0" smtClean="0"/>
              <a:t>Módulo II – Cumprimento de Sentença; Execução; Processo nos Tribunais e Procedimentos Especiais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>
                <a:latin typeface="Showcard Gothic" pitchFamily="82" charset="0"/>
              </a:rPr>
              <a:t>1 – Processo</a:t>
            </a:r>
          </a:p>
          <a:p>
            <a:pPr algn="just">
              <a:buNone/>
            </a:pPr>
            <a:r>
              <a:rPr lang="pt-BR" b="1" dirty="0" smtClean="0">
                <a:latin typeface="Showcard Gothic" pitchFamily="82" charset="0"/>
              </a:rPr>
              <a:t>1.3 - Contraditório</a:t>
            </a:r>
          </a:p>
          <a:p>
            <a:pPr marL="0" indent="0" algn="just">
              <a:buNone/>
            </a:pPr>
            <a:r>
              <a:rPr lang="pt-BR" dirty="0" smtClean="0"/>
              <a:t>Direito Fundamental – art. 5º, LV da CRFB.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Trinômio: informação + reação + possibilidade de influência no convencimento o julgador (Daniel Amorim).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latin typeface="Showcard Gothic" pitchFamily="82" charset="0"/>
              </a:rPr>
              <a:t>2 – Formalismo Processual</a:t>
            </a:r>
          </a:p>
          <a:p>
            <a:pPr>
              <a:buFontTx/>
              <a:buChar char="-"/>
            </a:pPr>
            <a:r>
              <a:rPr lang="pt-BR" dirty="0" smtClean="0">
                <a:latin typeface="+mj-lt"/>
              </a:rPr>
              <a:t>Pressuposto processual de validade. </a:t>
            </a:r>
          </a:p>
          <a:p>
            <a:pPr>
              <a:buFontTx/>
              <a:buChar char="-"/>
            </a:pPr>
            <a:endParaRPr lang="pt-BR" dirty="0" smtClean="0">
              <a:latin typeface="+mj-lt"/>
            </a:endParaRPr>
          </a:p>
          <a:p>
            <a:pPr>
              <a:buFontTx/>
              <a:buChar char="-"/>
            </a:pPr>
            <a:r>
              <a:rPr lang="pt-BR" dirty="0" smtClean="0">
                <a:latin typeface="+mj-lt"/>
              </a:rPr>
              <a:t>Totalidade Formal do Processo: (i) formas; (ii) delimitação dos poderes; (iii) ordenação do procedimento; (iv) organização do processo.</a:t>
            </a:r>
          </a:p>
          <a:p>
            <a:pPr>
              <a:buFontTx/>
              <a:buChar char="-"/>
            </a:pPr>
            <a:endParaRPr lang="pt-BR" dirty="0">
              <a:latin typeface="+mj-lt"/>
            </a:endParaRPr>
          </a:p>
          <a:p>
            <a:pPr>
              <a:buNone/>
            </a:pPr>
            <a:endParaRPr lang="pt-BR" dirty="0" smtClean="0">
              <a:latin typeface="+mj-lt"/>
            </a:endParaRPr>
          </a:p>
          <a:p>
            <a:pPr>
              <a:buNone/>
            </a:pP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latin typeface="Showcard Gothic" pitchFamily="82" charset="0"/>
              </a:rPr>
              <a:t>2 – Formalismo Processual</a:t>
            </a:r>
          </a:p>
          <a:p>
            <a:pPr>
              <a:buFontTx/>
              <a:buChar char="-"/>
            </a:pPr>
            <a:r>
              <a:rPr lang="pt-BR" dirty="0" smtClean="0"/>
              <a:t>Indica </a:t>
            </a:r>
            <a:r>
              <a:rPr lang="pt-BR" dirty="0"/>
              <a:t>COMO </a:t>
            </a:r>
            <a:r>
              <a:rPr lang="pt-BR" u="sng" dirty="0"/>
              <a:t>FUNCIONA</a:t>
            </a:r>
            <a:r>
              <a:rPr lang="pt-BR" dirty="0"/>
              <a:t> O PROCESSO e QUAIS SÃO SUAS </a:t>
            </a:r>
            <a:r>
              <a:rPr lang="pt-BR" u="sng" dirty="0"/>
              <a:t>REGRAS.</a:t>
            </a:r>
          </a:p>
          <a:p>
            <a:pPr>
              <a:buFontTx/>
              <a:buChar char="-"/>
            </a:pPr>
            <a:endParaRPr lang="pt-BR" u="sng" dirty="0"/>
          </a:p>
          <a:p>
            <a:pPr>
              <a:buFontTx/>
              <a:buChar char="-"/>
            </a:pPr>
            <a:r>
              <a:rPr lang="pt-BR" dirty="0"/>
              <a:t>Importante, contudo, não confundir com fetichismo da forma </a:t>
            </a:r>
            <a:r>
              <a:rPr lang="pt-BR" dirty="0">
                <a:sym typeface="Wingdings" pitchFamily="2" charset="2"/>
              </a:rPr>
              <a:t> INSTRUMENTALIDADE DAS FORMAS (art. 188 do CPC).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Jurisdição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+mj-lt"/>
              </a:rPr>
              <a:t>“Uma das FUNÇÕES DO ESTADO, consistente na oferta de tutela ao sujeito que tenha direito ao bem pretendido” (</a:t>
            </a:r>
            <a:r>
              <a:rPr lang="pt-BR" dirty="0" err="1" smtClean="0">
                <a:latin typeface="+mj-lt"/>
              </a:rPr>
              <a:t>Dinamarco</a:t>
            </a:r>
            <a:r>
              <a:rPr lang="pt-BR" dirty="0" smtClean="0">
                <a:latin typeface="+mj-lt"/>
              </a:rPr>
              <a:t>).</a:t>
            </a:r>
          </a:p>
          <a:p>
            <a:pPr marL="0" indent="0" algn="just">
              <a:buNone/>
            </a:pPr>
            <a:endParaRPr lang="pt-BR" dirty="0">
              <a:latin typeface="+mj-lt"/>
            </a:endParaRPr>
          </a:p>
          <a:p>
            <a:pPr marL="0" indent="0" algn="just">
              <a:buNone/>
            </a:pPr>
            <a:r>
              <a:rPr lang="pt-BR" dirty="0" smtClean="0">
                <a:latin typeface="+mj-lt"/>
              </a:rPr>
              <a:t>- </a:t>
            </a:r>
            <a:r>
              <a:rPr lang="pt-BR" b="1" i="1" dirty="0" smtClean="0">
                <a:latin typeface="+mj-lt"/>
              </a:rPr>
              <a:t>Escopos: (i)</a:t>
            </a:r>
            <a:r>
              <a:rPr lang="pt-BR" dirty="0" smtClean="0">
                <a:latin typeface="+mj-lt"/>
              </a:rPr>
              <a:t> pacificação dos conflitos; </a:t>
            </a:r>
            <a:r>
              <a:rPr lang="pt-BR" b="1" i="1" dirty="0" smtClean="0">
                <a:latin typeface="+mj-lt"/>
              </a:rPr>
              <a:t>(ii) </a:t>
            </a:r>
            <a:r>
              <a:rPr lang="pt-BR" dirty="0" smtClean="0">
                <a:latin typeface="+mj-lt"/>
              </a:rPr>
              <a:t>acesso à Justiça.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4 – ação 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Direito de obter uma resposta jurisdicional de </a:t>
            </a:r>
            <a:r>
              <a:rPr lang="pt-BR" u="sng" dirty="0" smtClean="0"/>
              <a:t>mérito</a:t>
            </a:r>
            <a:r>
              <a:rPr lang="pt-BR" dirty="0" smtClean="0"/>
              <a:t>.</a:t>
            </a:r>
            <a:endParaRPr lang="pt-BR" u="sng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Provimento favorável ou desfavorável  (teoria abstrata da ação) - ação não se confunde com demanda, nem com processo.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Demanda: </a:t>
            </a:r>
            <a:r>
              <a:rPr lang="pt-BR" dirty="0" smtClean="0"/>
              <a:t> em sentido lato, é o ato de postulação o poder judiciário, tanto do autor quanto do réu.</a:t>
            </a:r>
            <a:endParaRPr lang="pt-BR" b="1" i="1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5</a:t>
            </a:r>
            <a:r>
              <a:rPr lang="pt-BR" b="1" dirty="0" smtClean="0">
                <a:latin typeface="Showcard Gothic" pitchFamily="82" charset="0"/>
              </a:rPr>
              <a:t> – exceção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Em sentido lato é defesa.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Direito fundamental correlato à ação. Outra face da mesma moeda, num processo que se pretende democrático e estruturado pelo diálogo e participação.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6</a:t>
            </a:r>
            <a:r>
              <a:rPr lang="pt-BR" b="1" dirty="0" smtClean="0">
                <a:latin typeface="Showcard Gothic" pitchFamily="82" charset="0"/>
              </a:rPr>
              <a:t> – sujeitos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São os componentes da relação jurídica processual: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PARTES: </a:t>
            </a:r>
            <a:r>
              <a:rPr lang="pt-BR" dirty="0" smtClean="0"/>
              <a:t>são os sujeitos do contraditório instituído.</a:t>
            </a:r>
          </a:p>
          <a:p>
            <a:pPr marL="0" indent="0" algn="just">
              <a:buNone/>
            </a:pPr>
            <a:r>
              <a:rPr lang="pt-BR" dirty="0" smtClean="0"/>
              <a:t>São os </a:t>
            </a:r>
            <a:r>
              <a:rPr lang="pt-BR" u="sng" dirty="0" smtClean="0"/>
              <a:t>sujeitos interessados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/>
              <a:t>		- </a:t>
            </a:r>
            <a:r>
              <a:rPr lang="pt-BR" dirty="0" smtClean="0"/>
              <a:t>a condição de parte se adquire pela simples inserção no processo, sem dependência com a legitimidade para a causa.</a:t>
            </a:r>
            <a:endParaRPr lang="pt-BR" b="1" i="1" dirty="0" smtClean="0"/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6 – sujeitos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JUIZ:</a:t>
            </a:r>
            <a:r>
              <a:rPr lang="pt-BR" dirty="0" smtClean="0"/>
              <a:t> sujeito imparcial e equidistante da relação. É o órgão investido da função jurisdicional.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/>
              <a:t>MINISTÉRIO PÚBLICO.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DEFENSORIA PÚBLICA</a:t>
            </a:r>
            <a:r>
              <a:rPr lang="pt-BR" dirty="0" smtClean="0"/>
              <a:t> – quando atua como instituição.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b="1" i="1" dirty="0" smtClean="0"/>
              <a:t>AUXILIATES DA JUSTIÇA 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b="1" i="1" dirty="0" smtClean="0"/>
              <a:t>ETC.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7</a:t>
            </a:r>
            <a:r>
              <a:rPr lang="pt-BR" b="1" dirty="0" smtClean="0">
                <a:latin typeface="Showcard Gothic" pitchFamily="82" charset="0"/>
              </a:rPr>
              <a:t> – capacidades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CAPACIDADE DE SER PARTE:</a:t>
            </a:r>
            <a:r>
              <a:rPr lang="pt-BR" dirty="0" smtClean="0"/>
              <a:t> é a capacidade de, genericamente, participar de uma relação processual como autor ou réu.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Relaciona-se com a capacidade de fato – aptidão genérica para contrair direitos e obrigações na vida civil.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7 – capacidades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CAPACIDADE DE  PROCESSUAL (capacidade de estar em juízo ou legitimidade “ad </a:t>
            </a:r>
            <a:r>
              <a:rPr lang="pt-BR" b="1" i="1" dirty="0" err="1" smtClean="0"/>
              <a:t>processum</a:t>
            </a:r>
            <a:r>
              <a:rPr lang="pt-BR" b="1" i="1" dirty="0" smtClean="0"/>
              <a:t>”):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dirty="0" smtClean="0"/>
              <a:t>É a capacidade de praticar atos processuais independentemente de assistência ou representação, pessoalmente ou por pessoas indicadas na lei.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Relaciona-se com a capacidade de exercício – é um </a:t>
            </a:r>
            <a:r>
              <a:rPr lang="pt-BR" u="sng" dirty="0" smtClean="0"/>
              <a:t>especial tipo de capacidade de exercício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Obs. </a:t>
            </a:r>
            <a:r>
              <a:rPr lang="pt-BR" dirty="0" smtClean="0"/>
              <a:t>a lei pode criar restrições a essa capacidade – </a:t>
            </a:r>
            <a:r>
              <a:rPr lang="pt-BR" b="1" dirty="0" smtClean="0"/>
              <a:t>ex: </a:t>
            </a:r>
            <a:r>
              <a:rPr lang="pt-BR" dirty="0" smtClean="0"/>
              <a:t>pessoas casadas e ações  reais imobiliárias (1647 do CC).</a:t>
            </a:r>
            <a:endParaRPr lang="pt-BR" b="1" i="1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Aula 1 - Programação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sz="3500" dirty="0" smtClean="0"/>
              <a:t>Serão tratados hoje 4 grandes temas introdutórios:</a:t>
            </a:r>
          </a:p>
          <a:p>
            <a:pPr marL="571500" indent="-571500" algn="just">
              <a:buFont typeface="+mj-lt"/>
              <a:buAutoNum type="romanUcPeriod"/>
            </a:pPr>
            <a:endParaRPr lang="pt-BR" sz="3500" dirty="0" smtClean="0"/>
          </a:p>
          <a:p>
            <a:pPr marL="571500" indent="-571500" algn="just">
              <a:buFont typeface="+mj-lt"/>
              <a:buAutoNum type="romanUcPeriod"/>
            </a:pPr>
            <a:r>
              <a:rPr lang="pt-BR" sz="3500" dirty="0" smtClean="0"/>
              <a:t>Conceitos Processuais Fundamentais;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3500" dirty="0" smtClean="0"/>
              <a:t>Introdução Ao Processo Civil;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3500" dirty="0" smtClean="0"/>
              <a:t>Normas Fundamentais;</a:t>
            </a:r>
          </a:p>
          <a:p>
            <a:pPr marL="571500" indent="-571500" algn="just">
              <a:buFont typeface="+mj-lt"/>
              <a:buAutoNum type="romanUcPeriod"/>
            </a:pPr>
            <a:r>
              <a:rPr lang="pt-BR" sz="3500" dirty="0" smtClean="0"/>
              <a:t>Aplicação das Normas</a:t>
            </a:r>
          </a:p>
          <a:p>
            <a:pPr marL="571500" indent="-571500" algn="just">
              <a:buFont typeface="+mj-lt"/>
              <a:buAutoNum type="romanUcPeriod"/>
            </a:pPr>
            <a:endParaRPr lang="pt-BR" dirty="0" smtClean="0"/>
          </a:p>
          <a:p>
            <a:pPr marL="571500" indent="-571500" algn="just">
              <a:buFont typeface="+mj-lt"/>
              <a:buAutoNum type="romanUcPeriod"/>
            </a:pPr>
            <a:endParaRPr lang="pt-BR" dirty="0" smtClean="0"/>
          </a:p>
          <a:p>
            <a:pPr marL="571500" indent="-571500" algn="just">
              <a:buFont typeface="+mj-lt"/>
              <a:buAutoNum type="romanUcPeriod"/>
            </a:pPr>
            <a:endParaRPr lang="pt-BR" dirty="0" smtClean="0"/>
          </a:p>
          <a:p>
            <a:pPr marL="571500" indent="-571500" algn="just">
              <a:buFont typeface="+mj-lt"/>
              <a:buAutoNum type="romanUcPeriod"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   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7 – capacidades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CAPACIDADE DE  POSTULATÓRIA (ou “jus </a:t>
            </a:r>
            <a:r>
              <a:rPr lang="pt-BR" b="1" i="1" dirty="0" err="1" smtClean="0"/>
              <a:t>postulandi</a:t>
            </a:r>
            <a:r>
              <a:rPr lang="pt-BR" b="1" i="1" dirty="0" smtClean="0"/>
              <a:t>”): </a:t>
            </a:r>
            <a:r>
              <a:rPr lang="pt-BR" dirty="0" smtClean="0"/>
              <a:t>Capacidade técnica exigida para os </a:t>
            </a:r>
            <a:r>
              <a:rPr lang="pt-BR" u="sng" dirty="0" smtClean="0"/>
              <a:t>ATOS DE POSTULAR</a:t>
            </a:r>
            <a:r>
              <a:rPr lang="pt-BR" dirty="0" smtClean="0"/>
              <a:t>: aqueles nos quais se </a:t>
            </a:r>
            <a:r>
              <a:rPr lang="pt-BR" u="sng" dirty="0" smtClean="0"/>
              <a:t>pede</a:t>
            </a:r>
            <a:r>
              <a:rPr lang="pt-BR" dirty="0" smtClean="0"/>
              <a:t> algo ou se </a:t>
            </a:r>
            <a:r>
              <a:rPr lang="pt-BR" u="sng" dirty="0" smtClean="0"/>
              <a:t>responde</a:t>
            </a:r>
            <a:r>
              <a:rPr lang="pt-BR" dirty="0" smtClean="0"/>
              <a:t> a algo.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Normalmente atribuída a advogados, defensores públicos e membros do MP.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Mas há casos de pessoas que não se encontram nessas situações: JEC até 20 s/m; Justiça do Trabalho; Habeas Corpus.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7 – capacidades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LEGITIMIDADE “AD CAUSAM”:  </a:t>
            </a:r>
            <a:r>
              <a:rPr lang="pt-BR" b="1" i="1" dirty="0" smtClean="0">
                <a:solidFill>
                  <a:srgbClr val="FF0000"/>
                </a:solidFill>
              </a:rPr>
              <a:t>não é uma espécie de capacidade - </a:t>
            </a:r>
            <a:r>
              <a:rPr lang="pt-BR" b="1" i="1" u="sng" dirty="0" smtClean="0">
                <a:solidFill>
                  <a:srgbClr val="FF0000"/>
                </a:solidFill>
              </a:rPr>
              <a:t>ATENÇÃO</a:t>
            </a:r>
            <a:r>
              <a:rPr lang="pt-BR" b="1" i="1" dirty="0" smtClean="0">
                <a:solidFill>
                  <a:srgbClr val="FF0000"/>
                </a:solidFill>
              </a:rPr>
              <a:t>.</a:t>
            </a:r>
            <a:endParaRPr lang="pt-BR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É a </a:t>
            </a:r>
            <a:r>
              <a:rPr lang="pt-BR" u="sng" dirty="0" smtClean="0"/>
              <a:t>PERTINÊNCIA SUBJETIVA DA AÇÃO</a:t>
            </a:r>
            <a:r>
              <a:rPr lang="pt-BR" dirty="0" smtClean="0"/>
              <a:t>, isto é, a existência de um vínculo entre as partes da demanda e a situação jurídica afirmada.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obs</a:t>
            </a:r>
            <a:r>
              <a:rPr lang="pt-BR" dirty="0" smtClean="0"/>
              <a:t>.</a:t>
            </a:r>
            <a:r>
              <a:rPr lang="pt-BR" b="1" dirty="0" smtClean="0"/>
              <a:t> </a:t>
            </a:r>
            <a:r>
              <a:rPr lang="pt-BR" dirty="0" smtClean="0"/>
              <a:t>como visto, parte legítima não é o mesmo que parte no processo.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 – FATOS JURÍDICOS PROCESSUAIS –SENTIDO AMPLO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dirty="0" smtClean="0"/>
              <a:t>Fatos pode ser relevantes ou irrelevantes para o direito.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Os primeiros geram consequências jurídicas. Por isso são classificados como fatos jurídicos.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Os fatos jurídicos podem advir da natureza (ordinários e extraordinários) ou decorrerem de atividades humanas (negocio jurídico, ato jurídico em sentido estrito e ato-fato jurídico).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Quando se fala fatos jurídicos processuais, nada mais está se fazendo do que o </a:t>
            </a:r>
            <a:r>
              <a:rPr lang="pt-BR" i="1" u="sng" dirty="0" smtClean="0"/>
              <a:t>transporte dessa teoria à categoria compartimentalizada da Ciência Processual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 – FATOS JURÍDICOS PROCESSUAIS –SENTIDO AMPLO</a:t>
            </a:r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.1 – Fatos Jurídicos Processuais 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FREDIE DIDIER JR: “o </a:t>
            </a:r>
            <a:r>
              <a:rPr lang="pt-BR" dirty="0"/>
              <a:t>fato jurídico adquire o qualificativo de processual </a:t>
            </a:r>
            <a:r>
              <a:rPr lang="pt-BR" u="sng" dirty="0"/>
              <a:t>quando é tomado como </a:t>
            </a:r>
            <a:r>
              <a:rPr lang="pt-BR" u="sng" dirty="0" err="1"/>
              <a:t>fattispecie</a:t>
            </a:r>
            <a:r>
              <a:rPr lang="pt-BR" u="sng" dirty="0"/>
              <a:t> (suporte fático) de uma norma jurídica processual e se refira a algum procedimento, atual ou </a:t>
            </a:r>
            <a:r>
              <a:rPr lang="pt-BR" u="sng" dirty="0" smtClean="0"/>
              <a:t>futuro.</a:t>
            </a:r>
            <a:r>
              <a:rPr lang="pt-BR" dirty="0" smtClean="0"/>
              <a:t>” 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.1 – Fatos Jurídicos Processuais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/>
              <a:t>Fatos </a:t>
            </a:r>
            <a:r>
              <a:rPr lang="pt-BR" b="1" dirty="0"/>
              <a:t>processuais em sentido estrito (</a:t>
            </a:r>
            <a:r>
              <a:rPr lang="pt-BR" b="1" dirty="0" err="1"/>
              <a:t>não-humanos</a:t>
            </a:r>
            <a:r>
              <a:rPr lang="pt-BR" b="1" dirty="0"/>
              <a:t>): </a:t>
            </a:r>
            <a:r>
              <a:rPr lang="pt-BR" dirty="0"/>
              <a:t>força maior (art. 313, VI do CPC – suspensão do processo), morte (art. 110 do CPC- sucessão de partes); parentesco, etc.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Fatos processuais humanos </a:t>
            </a:r>
            <a:r>
              <a:rPr lang="pt-BR" dirty="0" smtClean="0"/>
              <a:t>são também chamados de </a:t>
            </a:r>
            <a:r>
              <a:rPr lang="pt-BR" b="1" dirty="0" smtClean="0"/>
              <a:t>atos jurídicos processuais em sentido amplo.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.1 – Fatos Jurídicos Processuais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/>
              <a:t>Fatos processuais em sentido estrito (</a:t>
            </a:r>
            <a:r>
              <a:rPr lang="pt-BR" b="1" dirty="0" err="1" smtClean="0"/>
              <a:t>não-humanos</a:t>
            </a:r>
            <a:r>
              <a:rPr lang="pt-BR" b="1" dirty="0" smtClean="0"/>
              <a:t>): </a:t>
            </a:r>
            <a:r>
              <a:rPr lang="pt-BR" dirty="0" smtClean="0"/>
              <a:t>força maior (art. 313, VI do CPC – suspensão do processo), morte (art. 110 do CPC- sucessão de partes); parentesco, etc.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Fatos processuais humanos </a:t>
            </a:r>
            <a:r>
              <a:rPr lang="pt-BR" dirty="0" smtClean="0"/>
              <a:t>são também chamados de </a:t>
            </a:r>
            <a:r>
              <a:rPr lang="pt-BR" b="1" dirty="0" smtClean="0"/>
              <a:t>atos jurídicos processuais em sentido amplo.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 classificação dos atos jurídicos em sentido amplo toma como </a:t>
            </a:r>
            <a:r>
              <a:rPr lang="pt-BR" b="1" i="1" dirty="0"/>
              <a:t>parâmetro a consideração </a:t>
            </a:r>
            <a:r>
              <a:rPr lang="pt-BR" dirty="0"/>
              <a:t>que se dá à </a:t>
            </a:r>
            <a:r>
              <a:rPr lang="pt-BR" b="1" i="1" u="sng" dirty="0">
                <a:solidFill>
                  <a:srgbClr val="FF0000"/>
                </a:solidFill>
              </a:rPr>
              <a:t>vontade</a:t>
            </a:r>
            <a:r>
              <a:rPr lang="pt-BR" dirty="0"/>
              <a:t> dos sujeitos da relação </a:t>
            </a:r>
            <a:r>
              <a:rPr lang="pt-BR" dirty="0" smtClean="0"/>
              <a:t>jurídica. 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Suas espécies são: </a:t>
            </a:r>
            <a:r>
              <a:rPr lang="pt-BR" b="1" dirty="0" smtClean="0"/>
              <a:t>(a) </a:t>
            </a:r>
            <a:r>
              <a:rPr lang="pt-BR" dirty="0" smtClean="0"/>
              <a:t>negócio jurídico; </a:t>
            </a:r>
            <a:r>
              <a:rPr lang="pt-BR" b="1" dirty="0" smtClean="0"/>
              <a:t>(b) </a:t>
            </a:r>
            <a:r>
              <a:rPr lang="pt-BR" dirty="0" smtClean="0"/>
              <a:t>ato jurídico em sentido estrito; </a:t>
            </a:r>
            <a:r>
              <a:rPr lang="pt-BR" b="1" dirty="0" smtClean="0"/>
              <a:t>(c) </a:t>
            </a:r>
            <a:r>
              <a:rPr lang="pt-BR" dirty="0" smtClean="0"/>
              <a:t>ato-fato jurídico. 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a–) negócio jurídico PROCESSUAL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Se a vontade é prestigiada </a:t>
            </a:r>
            <a:r>
              <a:rPr lang="pt-BR" dirty="0"/>
              <a:t>tanto para a formação da relação {suporte fático] quanto para a definição de seus efeitos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DINAMARCO</a:t>
            </a:r>
            <a:r>
              <a:rPr lang="pt-BR" dirty="0"/>
              <a:t>: “</a:t>
            </a:r>
            <a:r>
              <a:rPr lang="pt-BR" i="1" dirty="0"/>
              <a:t>ato de autorregulamentação dos próprios interesses com que as partes ajustam entre si os modos como o processo e o procedimento se realizarão, afastando-se das regras abstratas da lei e configurando um novo regramento concreto”.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8.2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a–) negócio jurídico processual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Há no CPC hipóteses de negócios jurídicos típicos, tais como: calendário processual  (art. 191, §§1º e 2º); convenção sobre ônus da prova, etc.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Mas, uma importante mudança é a admissão de </a:t>
            </a:r>
            <a:r>
              <a:rPr lang="pt-BR" b="1" i="1" dirty="0" smtClean="0"/>
              <a:t>negócios jurídicos atípicos, pelo art. 190 do CPC.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B</a:t>
            </a:r>
            <a:r>
              <a:rPr lang="pt-BR" b="1" dirty="0" smtClean="0">
                <a:latin typeface="Showcard Gothic" pitchFamily="82" charset="0"/>
              </a:rPr>
              <a:t>–) ATO jurídico processual em sentido estrito 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Vontade é prestigiada </a:t>
            </a:r>
            <a:r>
              <a:rPr lang="pt-BR" dirty="0"/>
              <a:t>apenas para formação da relação, com os principais efeitos a partir dai pré-determinados pela normativa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Exemplos: </a:t>
            </a:r>
            <a:r>
              <a:rPr lang="pt-BR" dirty="0" smtClean="0"/>
              <a:t>citação</a:t>
            </a:r>
            <a:r>
              <a:rPr lang="pt-BR" dirty="0"/>
              <a:t>, atribuição de valor à causa, confissão, etc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68760"/>
            <a:ext cx="7571184" cy="4525963"/>
          </a:xfrm>
        </p:spPr>
        <p:txBody>
          <a:bodyPr/>
          <a:lstStyle/>
          <a:p>
            <a:endParaRPr lang="pt-BR" dirty="0" smtClean="0"/>
          </a:p>
          <a:p>
            <a:pPr algn="ctr">
              <a:buNone/>
            </a:pPr>
            <a:r>
              <a:rPr lang="pt-BR" sz="5500" b="1" i="1" u="sng" dirty="0" smtClean="0">
                <a:latin typeface="Showcard Gothic" pitchFamily="82" charset="0"/>
              </a:rPr>
              <a:t>I – Conceitos Fundamentais</a:t>
            </a:r>
            <a:endParaRPr lang="pt-BR" sz="55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8.2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C</a:t>
            </a:r>
            <a:r>
              <a:rPr lang="pt-BR" b="1" dirty="0" smtClean="0">
                <a:latin typeface="Showcard Gothic" pitchFamily="82" charset="0"/>
              </a:rPr>
              <a:t>–) ATO-fato jurídico processual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Vontade não é tomada </a:t>
            </a:r>
            <a:r>
              <a:rPr lang="pt-BR" dirty="0"/>
              <a:t>em conta em nenhum dos dois </a:t>
            </a:r>
            <a:r>
              <a:rPr lang="pt-BR" dirty="0" smtClean="0"/>
              <a:t>momentos, tanto na formação da relação como na delimitação dos seus efeitos </a:t>
            </a:r>
            <a:r>
              <a:rPr lang="pt-BR" dirty="0" smtClean="0">
                <a:sym typeface="Wingdings" pitchFamily="2" charset="2"/>
              </a:rPr>
              <a:t> b</a:t>
            </a:r>
            <a:r>
              <a:rPr lang="pt-BR" dirty="0" smtClean="0"/>
              <a:t>asta a ocorrência de uma atitude humana (sem que haja voluntariedade), para que incida o efeito legal.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São </a:t>
            </a:r>
            <a:r>
              <a:rPr lang="pt-BR" dirty="0"/>
              <a:t>atos (atitudes) reconhecidos pelo direito como fatos. É assim, absolutamente irrelevante a discussão sobre a existência de vontade e sobre o seu conteúdo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/>
              <a:t>Exemplos: </a:t>
            </a:r>
            <a:r>
              <a:rPr lang="pt-BR" dirty="0"/>
              <a:t>preparo nos recurso (art. 1.007); revelia (art. 344); responsabilidade objetiva em execução provisória que cause prejuízo ao executado; etc.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8</a:t>
            </a:r>
            <a:r>
              <a:rPr lang="pt-BR" b="1" dirty="0" smtClean="0">
                <a:latin typeface="Showcard Gothic" pitchFamily="82" charset="0"/>
              </a:rPr>
              <a:t>.2 – atos Jurídicos Processuais em sentido amplo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d</a:t>
            </a:r>
            <a:r>
              <a:rPr lang="pt-BR" b="1" dirty="0" smtClean="0">
                <a:latin typeface="Showcard Gothic" pitchFamily="82" charset="0"/>
              </a:rPr>
              <a:t>–) Atos ilícitos processuais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ato ilícito </a:t>
            </a:r>
            <a:r>
              <a:rPr lang="pt-BR" dirty="0"/>
              <a:t>decorre da violação a um dever (comportamento colocado pela lei). São os atos que estão em desconformidade com o Direito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Exemplos</a:t>
            </a:r>
            <a:r>
              <a:rPr lang="pt-BR" dirty="0"/>
              <a:t>: atos atentatórios à dignidade da justiça (art. 77); litigância de má-fé (art. 80</a:t>
            </a:r>
            <a:r>
              <a:rPr lang="pt-BR" dirty="0" smtClean="0"/>
              <a:t>).</a:t>
            </a:r>
            <a:r>
              <a:rPr lang="pt-BR" dirty="0"/>
              <a:t> 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36104"/>
          </a:xfrm>
        </p:spPr>
        <p:txBody>
          <a:bodyPr>
            <a:normAutofit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  – situações jurídicas processuais</a:t>
            </a:r>
          </a:p>
          <a:p>
            <a:pPr marL="0" indent="0" algn="just">
              <a:buNone/>
            </a:pPr>
            <a:r>
              <a:rPr lang="pt-BR" dirty="0" smtClean="0"/>
              <a:t>Situação </a:t>
            </a:r>
            <a:r>
              <a:rPr lang="pt-BR" dirty="0"/>
              <a:t>Jurídica é o estado de um indivíduo determinado pelo direito objetivo.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Dentre elas, podemos indicar:</a:t>
            </a:r>
          </a:p>
          <a:p>
            <a:pPr marL="0" indent="0" algn="just">
              <a:buNone/>
            </a:pPr>
            <a:r>
              <a:rPr lang="pt-BR" dirty="0" smtClean="0"/>
              <a:t>- Deveres;</a:t>
            </a:r>
          </a:p>
          <a:p>
            <a:pPr marL="0" indent="0" algn="just">
              <a:buNone/>
            </a:pPr>
            <a:r>
              <a:rPr lang="pt-BR" dirty="0" smtClean="0"/>
              <a:t>- Faculdades;</a:t>
            </a:r>
          </a:p>
          <a:p>
            <a:pPr marL="0" indent="0" algn="just">
              <a:buNone/>
            </a:pPr>
            <a:r>
              <a:rPr lang="pt-BR" dirty="0" smtClean="0"/>
              <a:t>- Ônus;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- Poderes;</a:t>
            </a:r>
          </a:p>
          <a:p>
            <a:pPr marL="0" indent="0" algn="just">
              <a:buNone/>
            </a:pPr>
            <a:r>
              <a:rPr lang="pt-BR" dirty="0" smtClean="0"/>
              <a:t>- Direitos Subjetivos.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/>
            </a:r>
            <a:br>
              <a:rPr lang="pt-BR" b="1" dirty="0" smtClean="0">
                <a:latin typeface="Showcard Gothic" pitchFamily="82" charset="0"/>
              </a:rPr>
            </a:br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lain" startAt="9"/>
            </a:pPr>
            <a:r>
              <a:rPr lang="pt-BR" b="1" dirty="0" smtClean="0">
                <a:latin typeface="Showcard Gothic" pitchFamily="82" charset="0"/>
              </a:rPr>
              <a:t>– situações jurídicas processuais</a:t>
            </a:r>
          </a:p>
          <a:p>
            <a:pPr marL="514350" indent="-514350" algn="just">
              <a:buNone/>
            </a:pPr>
            <a:r>
              <a:rPr lang="pt-BR" b="1" dirty="0" smtClean="0">
                <a:latin typeface="Showcard Gothic" pitchFamily="82" charset="0"/>
              </a:rPr>
              <a:t>9.1–) Deveres: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i="1" dirty="0" smtClean="0"/>
              <a:t>“condutas </a:t>
            </a:r>
            <a:r>
              <a:rPr lang="pt-BR" i="1" dirty="0"/>
              <a:t>exigidas pela lei processual, podendo ser impostas sob a cominação de sanção. Deveres são </a:t>
            </a:r>
            <a:r>
              <a:rPr lang="pt-BR" i="1" u="sng" dirty="0"/>
              <a:t>sempre imperativos do interesse alheio</a:t>
            </a:r>
            <a:r>
              <a:rPr lang="pt-BR" i="1" dirty="0" smtClean="0"/>
              <a:t>.”  (DINAMARCO)</a:t>
            </a:r>
          </a:p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None/>
            </a:pPr>
            <a:r>
              <a:rPr lang="pt-BR" i="1" dirty="0" smtClean="0"/>
              <a:t>-</a:t>
            </a:r>
            <a:r>
              <a:rPr lang="pt-BR" b="1" dirty="0" smtClean="0"/>
              <a:t> </a:t>
            </a:r>
            <a:r>
              <a:rPr lang="pt-BR" dirty="0" smtClean="0"/>
              <a:t>Descumprimento de deveres lesa terceiros.</a:t>
            </a:r>
            <a:endParaRPr lang="pt-BR" i="1" dirty="0"/>
          </a:p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None/>
            </a:pPr>
            <a:r>
              <a:rPr lang="pt-BR" b="1" dirty="0" smtClean="0"/>
              <a:t>Exemplos</a:t>
            </a:r>
            <a:r>
              <a:rPr lang="pt-BR" b="1" i="1" dirty="0" smtClean="0"/>
              <a:t>:</a:t>
            </a:r>
            <a:r>
              <a:rPr lang="pt-BR" i="1" dirty="0" smtClean="0"/>
              <a:t> </a:t>
            </a:r>
            <a:r>
              <a:rPr lang="pt-BR" dirty="0" smtClean="0"/>
              <a:t>lealdade; </a:t>
            </a:r>
            <a:r>
              <a:rPr lang="pt-BR" dirty="0"/>
              <a:t>de cooperação, o de comparecimento em juízo em certos </a:t>
            </a:r>
            <a:r>
              <a:rPr lang="pt-BR" dirty="0" smtClean="0"/>
              <a:t>casos</a:t>
            </a:r>
            <a:r>
              <a:rPr lang="pt-BR" i="1" dirty="0" smtClean="0"/>
              <a:t>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None/>
            </a:pPr>
            <a:r>
              <a:rPr lang="pt-BR" b="1" dirty="0" smtClean="0">
                <a:latin typeface="Showcard Gothic" pitchFamily="82" charset="0"/>
              </a:rPr>
              <a:t>9 - situações jurídicas processuais </a:t>
            </a:r>
          </a:p>
          <a:p>
            <a:pPr marL="514350" indent="-514350" algn="just">
              <a:buNone/>
            </a:pPr>
            <a:r>
              <a:rPr lang="pt-BR" b="1" dirty="0" smtClean="0">
                <a:latin typeface="Showcard Gothic" pitchFamily="82" charset="0"/>
              </a:rPr>
              <a:t>9.2–) FACULDADES :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i="1" dirty="0" smtClean="0"/>
              <a:t>“condutas </a:t>
            </a:r>
            <a:r>
              <a:rPr lang="pt-BR" i="1" u="sng" dirty="0" smtClean="0"/>
              <a:t>permitidas</a:t>
            </a:r>
            <a:r>
              <a:rPr lang="pt-BR" i="1" dirty="0" smtClean="0"/>
              <a:t> </a:t>
            </a:r>
            <a:r>
              <a:rPr lang="pt-BR" i="1" dirty="0"/>
              <a:t>pelas leis do processo, </a:t>
            </a:r>
            <a:r>
              <a:rPr lang="pt-BR" i="1" dirty="0" smtClean="0"/>
              <a:t>em atenção </a:t>
            </a:r>
            <a:r>
              <a:rPr lang="pt-BR" i="1" dirty="0"/>
              <a:t>à superior garantia constitucional da liberdade (art. 5º e §1º). São poucas e pouco significativas </a:t>
            </a:r>
            <a:r>
              <a:rPr lang="pt-BR" i="1" u="sng" dirty="0"/>
              <a:t>as faculdades</a:t>
            </a:r>
            <a:r>
              <a:rPr lang="pt-BR" i="1" dirty="0"/>
              <a:t> puras, conceituadas como </a:t>
            </a:r>
            <a:r>
              <a:rPr lang="pt-BR" dirty="0"/>
              <a:t> faculdades cujo não exercício nãoo acarreta prejuízo algum à parte </a:t>
            </a:r>
            <a:r>
              <a:rPr lang="pt-BR" dirty="0" smtClean="0"/>
              <a:t>“ (DINAMARCO)</a:t>
            </a:r>
            <a:endParaRPr lang="pt-BR" i="1" dirty="0"/>
          </a:p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None/>
            </a:pPr>
            <a:r>
              <a:rPr lang="pt-BR" b="1" dirty="0" smtClean="0"/>
              <a:t>Exemplos. </a:t>
            </a:r>
            <a:r>
              <a:rPr lang="pt-BR" dirty="0"/>
              <a:t>escrever com tinta azul ou preta, interpor recurso nos primeiros dias do prazo ou no fim</a:t>
            </a:r>
            <a:r>
              <a:rPr lang="pt-BR" dirty="0" smtClean="0"/>
              <a:t>).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 – situações jurídicas  processuais 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9.3–) ônus: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i="1" dirty="0" smtClean="0"/>
              <a:t>“encargo </a:t>
            </a:r>
            <a:r>
              <a:rPr lang="pt-BR" i="1" dirty="0"/>
              <a:t>de realizar determinado ao do processo, sob pena de não poder obter os efeitos favoráveis pretendidos ou de suportar certos efeitos desfavoráveis não desejados. Os ônus são </a:t>
            </a:r>
            <a:r>
              <a:rPr lang="pt-BR" i="1" u="sng" dirty="0"/>
              <a:t>imperativos do próprio interesse</a:t>
            </a:r>
            <a:r>
              <a:rPr lang="pt-BR" i="1" dirty="0"/>
              <a:t> e não do interesse alheio</a:t>
            </a:r>
            <a:r>
              <a:rPr lang="pt-BR" i="1" dirty="0" smtClean="0"/>
              <a:t>”.</a:t>
            </a:r>
          </a:p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FontTx/>
              <a:buChar char="-"/>
            </a:pPr>
            <a:r>
              <a:rPr lang="pt-BR" i="1" dirty="0" smtClean="0"/>
              <a:t>Faculdades </a:t>
            </a:r>
            <a:r>
              <a:rPr lang="pt-BR" i="1" dirty="0"/>
              <a:t>de necessário exercício sob pena de privar o sujeito de uma vantagem no processo ou de sujeitá-lo a uma situação desvantajosa são ônus </a:t>
            </a:r>
            <a:endParaRPr lang="pt-BR" i="1" dirty="0" smtClean="0"/>
          </a:p>
          <a:p>
            <a:pPr marL="0" indent="0" algn="just">
              <a:buFontTx/>
              <a:buChar char="-"/>
            </a:pPr>
            <a:endParaRPr lang="pt-BR" i="1" dirty="0"/>
          </a:p>
          <a:p>
            <a:pPr marL="0" indent="0" algn="just">
              <a:buFontTx/>
              <a:buChar char="-"/>
            </a:pPr>
            <a:r>
              <a:rPr lang="pt-BR" dirty="0"/>
              <a:t> </a:t>
            </a:r>
            <a:r>
              <a:rPr lang="pt-BR" dirty="0" smtClean="0"/>
              <a:t>descumprimento de ônus lesa apenas  o próprio sujeito que dele não se desincumbe.</a:t>
            </a:r>
            <a:endParaRPr lang="pt-BR" dirty="0"/>
          </a:p>
          <a:p>
            <a:pPr marL="0" indent="0" algn="just">
              <a:buNone/>
            </a:pPr>
            <a:endParaRPr lang="pt-BR" i="1" dirty="0" smtClean="0"/>
          </a:p>
          <a:p>
            <a:pPr marL="0" indent="0" algn="just">
              <a:buNone/>
            </a:pPr>
            <a:r>
              <a:rPr lang="pt-BR" b="1" dirty="0" smtClean="0"/>
              <a:t>Exemplos: </a:t>
            </a:r>
            <a:r>
              <a:rPr lang="pt-BR" dirty="0" smtClean="0"/>
              <a:t>ônus da impugnação específica (art. 341). 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 – situações jurídicas processuais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9.4–) poderes: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Aptidões para a prática de um ato que, de outro lado gera um estado de sujeição.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 – situações jurídicas processuais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9.5–) direitos (subjetivos):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É </a:t>
            </a:r>
            <a:r>
              <a:rPr lang="pt-BR" dirty="0"/>
              <a:t>o reconhecimento expresso ou presumido, pela ordem jurídica de um  interesse. Tal reconhecimento o torna apto a ser pretendido em sede jurisdicional ou administrativa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Exemplo: </a:t>
            </a:r>
            <a:r>
              <a:rPr lang="pt-BR" dirty="0" smtClean="0"/>
              <a:t>direito de requerer/produzir provas.</a:t>
            </a:r>
            <a:endParaRPr lang="pt-BR" b="1" dirty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>
              <a:latin typeface="Showcard Gothic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10 – preclusão</a:t>
            </a:r>
          </a:p>
          <a:p>
            <a:pPr marL="0" indent="0" algn="just">
              <a:buNone/>
            </a:pPr>
            <a:r>
              <a:rPr lang="pt-BR" dirty="0" smtClean="0"/>
              <a:t>DINAMARCO “</a:t>
            </a:r>
            <a:r>
              <a:rPr lang="pt-BR" i="1" dirty="0" smtClean="0"/>
              <a:t>perda </a:t>
            </a:r>
            <a:r>
              <a:rPr lang="pt-BR" i="1" dirty="0"/>
              <a:t>de um poder ou de uma faculdade processual ocasionada pelo decurso do tempo (</a:t>
            </a:r>
            <a:r>
              <a:rPr lang="pt-BR" b="1" i="1" dirty="0"/>
              <a:t>preclusão </a:t>
            </a:r>
            <a:r>
              <a:rPr lang="pt-BR" b="1" i="1" u="sng" dirty="0"/>
              <a:t>temporal</a:t>
            </a:r>
            <a:r>
              <a:rPr lang="pt-BR" i="1" dirty="0"/>
              <a:t>), pela prática de um ato incompatível com o exercício desse poder ou faculdade (</a:t>
            </a:r>
            <a:r>
              <a:rPr lang="pt-BR" b="1" i="1" dirty="0"/>
              <a:t>preclusão </a:t>
            </a:r>
            <a:r>
              <a:rPr lang="pt-BR" b="1" i="1" u="sng" dirty="0"/>
              <a:t>lógica</a:t>
            </a:r>
            <a:r>
              <a:rPr lang="pt-BR" i="1" dirty="0"/>
              <a:t>) ou pelo seu já consumado exercício (</a:t>
            </a:r>
            <a:r>
              <a:rPr lang="pt-BR" b="1" i="1" dirty="0"/>
              <a:t>preclusão </a:t>
            </a:r>
            <a:r>
              <a:rPr lang="pt-BR" b="1" i="1" u="sng" dirty="0" err="1"/>
              <a:t>consumativa</a:t>
            </a:r>
            <a:r>
              <a:rPr lang="pt-BR" i="1" dirty="0"/>
              <a:t>). Há também, segundo parte da doutrina, preclusões mistas</a:t>
            </a:r>
            <a:r>
              <a:rPr lang="pt-BR" i="1" dirty="0" smtClean="0"/>
              <a:t>”.</a:t>
            </a:r>
          </a:p>
          <a:p>
            <a:pPr marL="0" indent="0" algn="just">
              <a:buNone/>
            </a:pPr>
            <a:endParaRPr lang="pt-BR" i="1" dirty="0"/>
          </a:p>
          <a:p>
            <a:pPr marL="0" indent="0" algn="just">
              <a:buNone/>
            </a:pPr>
            <a:r>
              <a:rPr lang="pt-BR" i="1" dirty="0" smtClean="0"/>
              <a:t>MISTAS  </a:t>
            </a:r>
            <a:r>
              <a:rPr lang="pt-BR" dirty="0" smtClean="0"/>
              <a:t>seriam quando há o decurso do tempo em associação com a não prática de um ato que deveria ser realizado – </a:t>
            </a:r>
            <a:r>
              <a:rPr lang="pt-BR" b="1" dirty="0" smtClean="0"/>
              <a:t>exemplo: </a:t>
            </a:r>
            <a:r>
              <a:rPr lang="pt-BR" dirty="0" smtClean="0"/>
              <a:t>art. 350 c.c. art. 351.</a:t>
            </a:r>
            <a:endParaRPr lang="pt-BR" dirty="0"/>
          </a:p>
          <a:p>
            <a:pPr marL="0" indent="0" algn="just">
              <a:buNone/>
            </a:pPr>
            <a:endParaRPr lang="pt-BR" b="1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>
              <a:latin typeface="Showcard Gothic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11 – objeto do processo </a:t>
            </a:r>
          </a:p>
          <a:p>
            <a:pPr marL="0" indent="0" algn="just">
              <a:buNone/>
            </a:pPr>
            <a:r>
              <a:rPr lang="pt-BR" dirty="0" smtClean="0"/>
              <a:t>DINAMARCO: “</a:t>
            </a:r>
            <a:r>
              <a:rPr lang="pt-BR" i="1" dirty="0" smtClean="0"/>
              <a:t>A </a:t>
            </a:r>
            <a:r>
              <a:rPr lang="pt-BR" i="1" dirty="0"/>
              <a:t>pretensão deduzida no processo para ser apreciada pelo juiz e receber uma decisão. É representada pelo pedido contido na petição inicial. O objeto do processo constitui o mérito deste”. </a:t>
            </a:r>
            <a:endParaRPr lang="pt-BR" dirty="0"/>
          </a:p>
          <a:p>
            <a:pPr marL="0" indent="0" algn="just">
              <a:buNone/>
            </a:pPr>
            <a:endParaRPr lang="pt-B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b="1" i="1" u="sng" dirty="0">
              <a:latin typeface="Showcard Gothic" pitchFamily="82" charset="0"/>
            </a:endParaRP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Traremos  de alguns conceitos primários que perpassam toda a matéria do processo civil – os mais específicos serão tratados nos respectivos temas </a:t>
            </a:r>
            <a:r>
              <a:rPr lang="pt-BR" dirty="0" err="1" smtClean="0"/>
              <a:t>compartimentalizados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b="1" i="1" dirty="0" smtClean="0"/>
              <a:t>	</a:t>
            </a:r>
            <a:endParaRPr lang="pt-BR" dirty="0" smtClean="0"/>
          </a:p>
          <a:p>
            <a:r>
              <a:rPr lang="pt-BR" dirty="0" smtClean="0"/>
              <a:t>Importância de se apropriar dos conceitos para melhor se apropriar das categorias relacionadas ao ramo de ciência especificamente estudado.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u="sng" dirty="0" smtClean="0">
                <a:latin typeface="Showcard Gothic" pitchFamily="82" charset="0"/>
              </a:rPr>
              <a:t>I – conceitos fundamentais </a:t>
            </a:r>
            <a:r>
              <a:rPr lang="pt-BR" dirty="0" smtClean="0">
                <a:latin typeface="Showcard Gothic" pitchFamily="82" charset="0"/>
              </a:rPr>
              <a:t/>
            </a:r>
            <a:br>
              <a:rPr lang="pt-BR" dirty="0" smtClean="0">
                <a:latin typeface="Showcard Gothic" pitchFamily="82" charset="0"/>
              </a:rPr>
            </a:br>
            <a:endParaRPr lang="pt-BR" dirty="0">
              <a:latin typeface="Showcard Gothic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12 – tutela jurisdicional </a:t>
            </a:r>
          </a:p>
          <a:p>
            <a:pPr marL="0" indent="0" algn="just">
              <a:buNone/>
            </a:pPr>
            <a:r>
              <a:rPr lang="pt-BR" dirty="0" smtClean="0"/>
              <a:t>DINAMARCO: </a:t>
            </a:r>
            <a:r>
              <a:rPr lang="pt-BR" dirty="0"/>
              <a:t>“</a:t>
            </a:r>
            <a:r>
              <a:rPr lang="pt-BR" i="1" dirty="0"/>
              <a:t>concreta oferta de uma situação na vida mais favorável que a anterior, trazida ao processo para julgamento. A tutela jurisdicional não é oferecida necessariamente ao autor, mas àquele que tiver razão (autor ou réu, conforme o caso</a:t>
            </a:r>
            <a:r>
              <a:rPr lang="pt-BR" i="1" dirty="0" smtClean="0"/>
              <a:t>)”.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>
                <a:solidFill>
                  <a:srgbClr val="FF0000"/>
                </a:solidFill>
              </a:rPr>
              <a:t>Não </a:t>
            </a:r>
            <a:r>
              <a:rPr lang="pt-BR" b="1" i="1" dirty="0">
                <a:solidFill>
                  <a:srgbClr val="FF0000"/>
                </a:solidFill>
              </a:rPr>
              <a:t>se confunde a tutela </a:t>
            </a:r>
            <a:r>
              <a:rPr lang="pt-BR" b="1" i="1" dirty="0" smtClean="0">
                <a:solidFill>
                  <a:srgbClr val="FF0000"/>
                </a:solidFill>
              </a:rPr>
              <a:t>jurisdicional </a:t>
            </a:r>
            <a:r>
              <a:rPr lang="pt-BR" b="1" i="1" dirty="0">
                <a:solidFill>
                  <a:srgbClr val="FF0000"/>
                </a:solidFill>
              </a:rPr>
              <a:t>com o serviço realizado pelos juízes no exercício da função </a:t>
            </a:r>
            <a:r>
              <a:rPr lang="pt-BR" b="1" i="1" dirty="0" smtClean="0">
                <a:solidFill>
                  <a:srgbClr val="FF0000"/>
                </a:solidFill>
              </a:rPr>
              <a:t>estatal </a:t>
            </a:r>
            <a:r>
              <a:rPr lang="pt-BR" dirty="0" smtClean="0">
                <a:sym typeface="Wingdings" pitchFamily="2" charset="2"/>
              </a:rPr>
              <a:t></a:t>
            </a:r>
            <a:r>
              <a:rPr lang="pt-BR" dirty="0" smtClean="0"/>
              <a:t> </a:t>
            </a:r>
            <a:r>
              <a:rPr lang="pt-BR" u="sng" dirty="0"/>
              <a:t>A tutela </a:t>
            </a:r>
            <a:r>
              <a:rPr lang="pt-BR" u="sng" dirty="0" smtClean="0"/>
              <a:t>é </a:t>
            </a:r>
            <a:r>
              <a:rPr lang="pt-BR" u="sng" dirty="0"/>
              <a:t>o resultado do exercício onde essa função se exerce – não reside na decisão judicial, mas nos EFEITOS que ela efetivamente produz fora do processo e sobre as relações entre pessoas ou entre estas e os bens da vida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Obs.: </a:t>
            </a:r>
            <a:r>
              <a:rPr lang="pt-BR" dirty="0" smtClean="0"/>
              <a:t>Classificações </a:t>
            </a:r>
            <a:r>
              <a:rPr lang="pt-BR" dirty="0"/>
              <a:t>virão nos temas pertinentes, como: tipo de sentença/pedido x crises de direito material; tipo de cognição x estabilidade.</a:t>
            </a:r>
          </a:p>
          <a:p>
            <a:pPr marL="0" indent="0" algn="just">
              <a:buNone/>
            </a:pPr>
            <a:endParaRPr lang="pt-BR" i="1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525963"/>
          </a:xfrm>
        </p:spPr>
        <p:txBody>
          <a:bodyPr/>
          <a:lstStyle/>
          <a:p>
            <a:endParaRPr lang="pt-BR" dirty="0" smtClean="0"/>
          </a:p>
          <a:p>
            <a:pPr>
              <a:buNone/>
            </a:pPr>
            <a:endParaRPr lang="pt-BR" b="1" i="1" u="sng" dirty="0" smtClean="0">
              <a:latin typeface="Showcard Gothic" pitchFamily="82" charset="0"/>
            </a:endParaRPr>
          </a:p>
          <a:p>
            <a:pPr algn="ctr">
              <a:buNone/>
            </a:pPr>
            <a:r>
              <a:rPr lang="pt-BR" sz="5500" b="1" i="1" u="sng" dirty="0" smtClean="0">
                <a:latin typeface="Showcard Gothic" pitchFamily="82" charset="0"/>
              </a:rPr>
              <a:t>II - INTRODUÇÃO AO PROCESSO Civil</a:t>
            </a:r>
            <a:endParaRPr lang="pt-BR" sz="55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b="1" i="1" u="sng" dirty="0">
              <a:latin typeface="Showcard Gothic" pitchFamily="82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pt-BR" dirty="0"/>
              <a:t>O processo civil contemporâneo tem de ser entendido a partir do resultado extraído no dialogo entre o direito processual, a Teoria Geral do Direito, o Direito Constitucional e o respectivo direito material (tutelas específicas). </a:t>
            </a: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b="1" dirty="0" smtClean="0">
                <a:solidFill>
                  <a:srgbClr val="FF0000"/>
                </a:solidFill>
              </a:rPr>
              <a:t>É </a:t>
            </a:r>
            <a:r>
              <a:rPr lang="pt-BR" b="1" dirty="0">
                <a:solidFill>
                  <a:srgbClr val="FF0000"/>
                </a:solidFill>
              </a:rPr>
              <a:t>NECESSÁRIO O DIÁLOGO </a:t>
            </a:r>
            <a:r>
              <a:rPr lang="pt-BR" b="1" dirty="0" smtClean="0">
                <a:solidFill>
                  <a:srgbClr val="FF0000"/>
                </a:solidFill>
              </a:rPr>
              <a:t>INTERDISCIPLINAR</a:t>
            </a:r>
            <a:r>
              <a:rPr lang="pt-BR" dirty="0" smtClean="0"/>
              <a:t>.</a:t>
            </a:r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Essa </a:t>
            </a:r>
            <a:r>
              <a:rPr lang="pt-BR" dirty="0"/>
              <a:t>é uma diretriz do NCPC.</a:t>
            </a:r>
          </a:p>
          <a:p>
            <a:pPr marL="0" indent="0" algn="just">
              <a:buNone/>
            </a:pPr>
            <a:endParaRPr lang="pt-BR" dirty="0" smtClean="0"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277071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 – conceito de processo</a:t>
            </a:r>
          </a:p>
          <a:p>
            <a:pPr marL="0" indent="0" algn="just">
              <a:buNone/>
            </a:pP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Dependendo </a:t>
            </a:r>
            <a:r>
              <a:rPr lang="pt-BR" dirty="0"/>
              <a:t>da perspectiva teórica sob a qual se analise o processo seu conceito (natureza jurídica) mudará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DIDIER </a:t>
            </a:r>
            <a:r>
              <a:rPr lang="pt-BR" dirty="0"/>
              <a:t>ponta que são 3 as principais correntes teóricas com os seus respectivos conceitos </a:t>
            </a:r>
            <a:r>
              <a:rPr lang="pt-BR" dirty="0" smtClean="0"/>
              <a:t>extraídos: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a) TEORIA </a:t>
            </a:r>
            <a:r>
              <a:rPr lang="pt-BR" dirty="0"/>
              <a:t>DA NORMA JURÍICA (</a:t>
            </a:r>
            <a:r>
              <a:rPr lang="pt-BR" b="1" dirty="0"/>
              <a:t>teoria geral do direito</a:t>
            </a:r>
            <a:r>
              <a:rPr lang="pt-BR" dirty="0"/>
              <a:t>)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processo como método e produção e </a:t>
            </a:r>
            <a:r>
              <a:rPr lang="pt-BR" u="sng" dirty="0"/>
              <a:t>normas jurídicas</a:t>
            </a:r>
            <a:r>
              <a:rPr lang="pt-BR" dirty="0"/>
              <a:t>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b) TEORIA </a:t>
            </a:r>
            <a:r>
              <a:rPr lang="pt-BR" dirty="0"/>
              <a:t>DO FATO JURÍDICO (</a:t>
            </a:r>
            <a:r>
              <a:rPr lang="pt-BR" b="1" dirty="0"/>
              <a:t>teoria geral do processo – </a:t>
            </a:r>
            <a:r>
              <a:rPr lang="pt-BR" dirty="0"/>
              <a:t>como ramo da TG)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subdivide-se em duas: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b.1</a:t>
            </a:r>
            <a:r>
              <a:rPr lang="pt-BR" dirty="0"/>
              <a:t>)  processo como ato jurídico complexo = </a:t>
            </a:r>
            <a:r>
              <a:rPr lang="pt-BR" u="sng" dirty="0"/>
              <a:t>procedimento</a:t>
            </a:r>
            <a:r>
              <a:rPr lang="pt-BR" dirty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b.2</a:t>
            </a:r>
            <a:r>
              <a:rPr lang="pt-BR" dirty="0"/>
              <a:t>) processo como </a:t>
            </a:r>
            <a:r>
              <a:rPr lang="pt-BR" u="sng" dirty="0"/>
              <a:t>efeito jurídico</a:t>
            </a:r>
            <a:r>
              <a:rPr lang="pt-BR" dirty="0"/>
              <a:t> (plano da eficácia dos fatos jurídicos) = processo como </a:t>
            </a:r>
            <a:r>
              <a:rPr lang="pt-BR" u="sng" dirty="0"/>
              <a:t>conjunto de relações jurídicas</a:t>
            </a:r>
            <a:r>
              <a:rPr lang="pt-BR" dirty="0"/>
              <a:t> – relação jurídica complexa – feixe de relações jurídicas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 – conceito de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Teoria da Norma </a:t>
            </a:r>
          </a:p>
          <a:p>
            <a:pPr marL="0" indent="0" algn="just">
              <a:buNone/>
            </a:pPr>
            <a:r>
              <a:rPr lang="pt-BR" dirty="0" smtClean="0"/>
              <a:t>Poder de criação de normas é sempre exercido por um PROCESSO – legislativo, judicial, administrativo ou negocial.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processo judicial seria aquele em que se produz normas através da jurisdição </a:t>
            </a:r>
            <a:r>
              <a:rPr lang="pt-BR" dirty="0" smtClean="0">
                <a:sym typeface="Wingdings" pitchFamily="2" charset="2"/>
              </a:rPr>
              <a:t> esta por sua vez se exerce processualmente, pelo DPL.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 – conceito de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Ato Jurídico Complexo ou Procedimento (Teoria do Fato Jurídico) </a:t>
            </a:r>
          </a:p>
          <a:p>
            <a:pPr marL="0" indent="0" algn="just">
              <a:buNone/>
            </a:pPr>
            <a:r>
              <a:rPr lang="pt-BR" dirty="0" smtClean="0"/>
              <a:t>Processo </a:t>
            </a:r>
            <a:r>
              <a:rPr lang="pt-BR" dirty="0"/>
              <a:t>como espécie de ato jurídico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um ato jurídico complexo, ou seja, aquele cujo suporte fático é formado por vários atos jurídicos (</a:t>
            </a:r>
            <a:r>
              <a:rPr lang="pt-BR" i="1" dirty="0"/>
              <a:t>ato final</a:t>
            </a:r>
            <a:r>
              <a:rPr lang="pt-BR" dirty="0"/>
              <a:t>, que o caracteriza e define sua natureza, e </a:t>
            </a:r>
            <a:r>
              <a:rPr lang="pt-BR" i="1" dirty="0"/>
              <a:t>atos condicionantes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Assim </a:t>
            </a:r>
            <a:r>
              <a:rPr lang="pt-BR" dirty="0"/>
              <a:t>o </a:t>
            </a:r>
            <a:r>
              <a:rPr lang="pt-BR" u="sng" dirty="0"/>
              <a:t>procedimento</a:t>
            </a:r>
            <a:r>
              <a:rPr lang="pt-BR" dirty="0"/>
              <a:t> nada mais é do que um “ato complexo de formação sucessiva no tempo”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conjunto de atos relacionados entre si que possuem um objetivo final (no caso do processo judicial a prestação jurisdicional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</a:t>
            </a:r>
            <a:r>
              <a:rPr lang="pt-BR" b="1" i="1" dirty="0" smtClean="0"/>
              <a:t>Obs</a:t>
            </a:r>
            <a:r>
              <a:rPr lang="pt-BR" b="1" i="1" dirty="0"/>
              <a:t>. </a:t>
            </a:r>
            <a:r>
              <a:rPr lang="pt-BR" dirty="0"/>
              <a:t>pode-se conceber procedimento como gênero do qual processo seria uma espécie. Assim, o PROCESSO seria o PROCEDIMENTO ANIMADO/ESTRUTURADO PELO/EM CONTRADITÓRIO.</a:t>
            </a:r>
          </a:p>
          <a:p>
            <a:pPr marL="0" indent="0" algn="just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 – conceito de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Efeito jurídico (Teoria do Fato Jurídico) </a:t>
            </a:r>
          </a:p>
          <a:p>
            <a:pPr marL="0" indent="0" algn="just">
              <a:buNone/>
            </a:pP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Encarado </a:t>
            </a:r>
            <a:r>
              <a:rPr lang="pt-BR" dirty="0"/>
              <a:t>no </a:t>
            </a:r>
            <a:r>
              <a:rPr lang="pt-BR" u="sng" dirty="0"/>
              <a:t>plano da eficácia dos fatos jurídicos</a:t>
            </a:r>
            <a:r>
              <a:rPr lang="pt-BR" dirty="0"/>
              <a:t>, o processo é aqui conceituado como </a:t>
            </a:r>
            <a:r>
              <a:rPr lang="pt-BR" u="sng" dirty="0"/>
              <a:t>conjunto de relações jurídicas</a:t>
            </a:r>
            <a:r>
              <a:rPr lang="pt-BR" dirty="0"/>
              <a:t> que se estabelecem entre os diversos sujeitos do processo (as quais podem ter as mais diversas combinações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Essas </a:t>
            </a:r>
            <a:r>
              <a:rPr lang="pt-BR" dirty="0"/>
              <a:t>diversas relações jurídicas formam uma ÚNICA RELAÇÃO JURÍDICA COMPLEXA, que seria o conceito aqui de processo.</a:t>
            </a:r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2 - Teoria Geral do Processo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2.1 – Objeto 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i="1" u="sng" dirty="0" smtClean="0"/>
              <a:t>Ramo da Teoria Geral do Direito</a:t>
            </a:r>
            <a:r>
              <a:rPr lang="pt-BR" dirty="0" smtClean="0"/>
              <a:t> - Matéria jurídico-filosófica, cujo </a:t>
            </a:r>
            <a:r>
              <a:rPr lang="pt-BR" b="1" i="1" dirty="0" smtClean="0"/>
              <a:t>objeto</a:t>
            </a:r>
            <a:r>
              <a:rPr lang="pt-BR" dirty="0" smtClean="0"/>
              <a:t> é a ciência do direito processual, mas com essa não se confunde.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Direito processual civil (plano normativo) é o objeto da ciência do direito processual civil (plano doutrinário), que por sua vez é o objeto da TGP (plano doutrinário).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2 – Teoria Geral do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2.2– TGP x Direito Processual Unitário</a:t>
            </a:r>
          </a:p>
          <a:p>
            <a:pPr marL="0" indent="0" algn="just">
              <a:buNone/>
            </a:pP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Grande </a:t>
            </a:r>
            <a:r>
              <a:rPr lang="pt-BR" dirty="0"/>
              <a:t>parte das críticas à TGP parte da premissa que ela gera um direito processual único, aplicável a todas as modalidades de processo. É dessa premissa que parte a maioria dos processualistas penais brasileiros que rejeitam uma TGP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erro dessa crítica é um erro sobre o objeto. Criticam, na verdade, um direito processual unitário (civil e penal) ao qual chamam, erroneamente, de teoria geral do processo. Há erro basicamente porque TGP não é Direito Processual </a:t>
            </a:r>
            <a:r>
              <a:rPr lang="pt-BR" dirty="0" smtClean="0"/>
              <a:t>Unitário.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2 – Teoria Geral do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2.2– TGP x parte geral </a:t>
            </a:r>
          </a:p>
          <a:p>
            <a:pPr marL="0" indent="0" algn="just">
              <a:buNone/>
            </a:pPr>
            <a:r>
              <a:rPr lang="pt-BR" dirty="0" smtClean="0"/>
              <a:t>Parte Geral é um conjunto de normas. É apenas uma divisão metodológica de um diploma normativo.</a:t>
            </a:r>
          </a:p>
          <a:p>
            <a:pPr marL="0" indent="0" algn="just">
              <a:buNone/>
            </a:pPr>
            <a:r>
              <a:rPr lang="pt-BR" dirty="0" smtClean="0"/>
              <a:t>Geral porque se aplica às demais partes do mesmo diploma e, eventualmente, a outras  parcelas do ordenamento.</a:t>
            </a:r>
          </a:p>
          <a:p>
            <a:pPr marL="0" indent="0" algn="just">
              <a:buNone/>
            </a:pPr>
            <a:r>
              <a:rPr lang="pt-BR" b="1" i="1" dirty="0" smtClean="0">
                <a:solidFill>
                  <a:srgbClr val="FF0000"/>
                </a:solidFill>
              </a:rPr>
              <a:t>Não é a sistematização da TGP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b="1" dirty="0" smtClean="0">
                <a:latin typeface="Showcard Gothic" pitchFamily="82" charset="0"/>
              </a:rPr>
              <a:t>1 – Processo</a:t>
            </a:r>
          </a:p>
          <a:p>
            <a:pPr algn="just">
              <a:buNone/>
            </a:pPr>
            <a:endParaRPr lang="pt-BR" dirty="0">
              <a:latin typeface="+mj-lt"/>
            </a:endParaRPr>
          </a:p>
          <a:p>
            <a:pPr marL="0" indent="0" algn="just">
              <a:buNone/>
            </a:pPr>
            <a:r>
              <a:rPr lang="pt-BR" dirty="0" smtClean="0">
                <a:latin typeface="+mj-lt"/>
              </a:rPr>
              <a:t>- Há diversos conceitos dependendo na natureza jurídica que se dê ao processo. </a:t>
            </a:r>
          </a:p>
          <a:p>
            <a:pPr marL="0" indent="0" algn="just">
              <a:buNone/>
            </a:pPr>
            <a:endParaRPr lang="pt-BR" dirty="0">
              <a:latin typeface="+mj-lt"/>
            </a:endParaRPr>
          </a:p>
          <a:p>
            <a:pPr marL="0" indent="0" algn="just">
              <a:buNone/>
            </a:pPr>
            <a:r>
              <a:rPr lang="pt-BR" dirty="0" smtClean="0">
                <a:latin typeface="+mj-lt"/>
              </a:rPr>
              <a:t>Um conceito mais aceito: “Relação jurídica animada pelo procedimento em contraditório”.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3 – a Instrumentalidade do Processo</a:t>
            </a:r>
          </a:p>
          <a:p>
            <a:pPr marL="0" indent="0" algn="just">
              <a:buNone/>
            </a:pPr>
            <a:r>
              <a:rPr lang="pt-BR" dirty="0" smtClean="0"/>
              <a:t>Trata-se da relação entre o direito material e o direito processual. </a:t>
            </a:r>
          </a:p>
          <a:p>
            <a:pPr marL="0" indent="0" algn="just">
              <a:buNone/>
            </a:pPr>
            <a:r>
              <a:rPr lang="pt-BR" dirty="0" smtClean="0"/>
              <a:t>É uma das fases evolutivas do processo.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b="1" dirty="0" smtClean="0"/>
              <a:t>a-) </a:t>
            </a:r>
            <a:r>
              <a:rPr lang="pt-BR" b="1" dirty="0" err="1" smtClean="0"/>
              <a:t>praxismo</a:t>
            </a:r>
            <a:r>
              <a:rPr lang="pt-BR" b="1" dirty="0" smtClean="0"/>
              <a:t> ou sincretismo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não havia distinção entre processo e direito material. o processo era estudado apenas em seus aspectos práticos, sem preocupações cientificas.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3 – a Instrumentalidade do Processo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b="1" dirty="0" smtClean="0"/>
              <a:t>b-) </a:t>
            </a:r>
            <a:r>
              <a:rPr lang="pt-BR" b="1" i="1" dirty="0" err="1" smtClean="0"/>
              <a:t>Processualismo</a:t>
            </a:r>
            <a:r>
              <a:rPr lang="pt-BR" dirty="0" smtClean="0"/>
              <a:t>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quando começa a se destacar o direito processual do direito material, com o desenvolvimento cientifico das categorias próprias do direito processual e a afirmação de sua autonomia.</a:t>
            </a:r>
          </a:p>
          <a:p>
            <a:pPr marL="0" lv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3 – a Instrumentalidade do Processo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b="1" dirty="0" smtClean="0"/>
              <a:t>c-) </a:t>
            </a:r>
            <a:r>
              <a:rPr lang="pt-BR" b="1" i="1" dirty="0" smtClean="0"/>
              <a:t>Instrumentalismo</a:t>
            </a:r>
            <a:r>
              <a:rPr lang="pt-BR" dirty="0" smtClean="0"/>
              <a:t>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momento em que, não obstante se reconheçam as diferenças entre direito material e processual, bem como a autonomia científica deste, se estabelece uma relação circular de interdependência entre eles. </a:t>
            </a:r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Sinteticamente: direito processual concretiza o direito material. Preocupação com a efetividade do processo.</a:t>
            </a:r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Processo passa a ser visto como instrumento da jurisdição, a qual tutela situações jurídicas (direito material) afirmadas nele.</a:t>
            </a:r>
          </a:p>
          <a:p>
            <a:pPr marL="0" lv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3 – a Instrumentalidade do Processo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b="1" dirty="0" smtClean="0"/>
              <a:t>d-) </a:t>
            </a:r>
            <a:r>
              <a:rPr lang="pt-BR" b="1" i="1" dirty="0" err="1" smtClean="0"/>
              <a:t>Neoprocessualismo</a:t>
            </a:r>
            <a:r>
              <a:rPr lang="pt-BR" dirty="0" smtClean="0"/>
              <a:t>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corrente influenciada pelo neoconstitucionalismo (trabalhado no item 4), revisando as categorias processuais.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/>
              <a:t>O art. 1º do NCPC torna evidente a clara posição do legislador no sentido de reconhecer a </a:t>
            </a:r>
            <a:r>
              <a:rPr lang="pt-BR" u="sng" dirty="0" smtClean="0"/>
              <a:t>força normativa da constituição e seus influxos sobre a normativa processual civil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 constitucionalização do processo se observa em duas dimensões:</a:t>
            </a:r>
          </a:p>
          <a:p>
            <a:pPr marL="514350" indent="-514350" algn="just">
              <a:buAutoNum type="alphaLcParenR"/>
            </a:pPr>
            <a:r>
              <a:rPr lang="pt-BR" dirty="0" smtClean="0"/>
              <a:t>Incorporação de normas processuais na CRFB, inclusive como direitos fundamentais.</a:t>
            </a:r>
          </a:p>
          <a:p>
            <a:pPr marL="514350" indent="-514350" algn="just">
              <a:buAutoNum type="alphaLcParenR"/>
            </a:pPr>
            <a:r>
              <a:rPr lang="pt-BR" dirty="0" smtClean="0"/>
              <a:t> Normas processuais infraconstitucionais </a:t>
            </a:r>
            <a:r>
              <a:rPr lang="pt-BR" dirty="0" err="1" smtClean="0"/>
              <a:t>concretizadoras</a:t>
            </a:r>
            <a:r>
              <a:rPr lang="pt-BR" dirty="0" smtClean="0"/>
              <a:t> de disposições constitucionais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além de corresponder ao conteúdo da norma constitucional a norma inferior deve conferir concretude a tais disposições (</a:t>
            </a:r>
            <a:r>
              <a:rPr lang="pt-BR" i="1" dirty="0" smtClean="0"/>
              <a:t>eficácia recíproca</a:t>
            </a:r>
            <a:r>
              <a:rPr lang="pt-BR" dirty="0" smtClean="0"/>
              <a:t> - SARMENTO). </a:t>
            </a:r>
          </a:p>
          <a:p>
            <a:pPr marL="0" indent="0" algn="just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endParaRPr lang="pt-BR" dirty="0" smtClean="0"/>
          </a:p>
          <a:p>
            <a:r>
              <a:rPr lang="pt-BR" b="1" dirty="0" smtClean="0"/>
              <a:t>Direito Constitucional Processual: </a:t>
            </a:r>
            <a:r>
              <a:rPr lang="pt-BR" dirty="0" smtClean="0"/>
              <a:t>Conjunto de princípios e normas de natureza processual civil que se encontra na CF.</a:t>
            </a:r>
          </a:p>
          <a:p>
            <a:endParaRPr lang="pt-BR" b="1" dirty="0" smtClean="0"/>
          </a:p>
          <a:p>
            <a:r>
              <a:rPr lang="pt-BR" b="1" dirty="0" smtClean="0"/>
              <a:t>Direito Processual Constitucional: </a:t>
            </a:r>
            <a:r>
              <a:rPr lang="pt-BR" dirty="0" smtClean="0"/>
              <a:t>Conjunto de normas que regulam a aplicação da jurisdição constitucional.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4.1 – NEOPROCESSUALISMO</a:t>
            </a:r>
          </a:p>
          <a:p>
            <a:pPr marL="0" indent="0" algn="just">
              <a:buNone/>
            </a:pPr>
            <a:r>
              <a:rPr lang="pt-BR" dirty="0" smtClean="0"/>
              <a:t>É o estudo e aplicação do Direito Processual de acordo com o modelo/repertório teórico do neoconstitucionalismo </a:t>
            </a:r>
            <a:r>
              <a:rPr lang="pt-BR" dirty="0" smtClean="0">
                <a:sym typeface="Wingdings" pitchFamily="2" charset="2"/>
              </a:rPr>
              <a:t> </a:t>
            </a:r>
            <a:r>
              <a:rPr lang="pt-BR" b="1" dirty="0" smtClean="0">
                <a:sym typeface="Wingdings" pitchFamily="2" charset="2"/>
              </a:rPr>
              <a:t>(i) </a:t>
            </a:r>
            <a:r>
              <a:rPr lang="pt-BR" dirty="0" smtClean="0"/>
              <a:t>expansão dos direitos fundamentais; </a:t>
            </a:r>
            <a:r>
              <a:rPr lang="pt-BR" b="1" dirty="0" smtClean="0"/>
              <a:t>(ii)</a:t>
            </a:r>
            <a:r>
              <a:rPr lang="pt-BR" dirty="0" smtClean="0"/>
              <a:t> força normativa da CF; </a:t>
            </a:r>
            <a:r>
              <a:rPr lang="pt-BR" b="1" dirty="0" smtClean="0"/>
              <a:t>(iii) </a:t>
            </a:r>
            <a:r>
              <a:rPr lang="pt-BR" dirty="0" smtClean="0"/>
              <a:t>teoria dos princípios; </a:t>
            </a:r>
            <a:r>
              <a:rPr lang="pt-BR" b="1" dirty="0" smtClean="0"/>
              <a:t>(iv) </a:t>
            </a:r>
            <a:r>
              <a:rPr lang="pt-BR" dirty="0" smtClean="0"/>
              <a:t>renovação da hermenêutica jurídica.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Nova premissa teórica: importância dos  valores constitucionais na construção e aplicação do formalismo processual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b="1" i="1" dirty="0" smtClean="0">
                <a:sym typeface="Wingdings" pitchFamily="2" charset="2"/>
              </a:rPr>
              <a:t>FORMALISMO-VALORATIVO (UFGRS):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4.1 – NEOPROCESSUALISMO</a:t>
            </a:r>
          </a:p>
          <a:p>
            <a:pPr marL="0" indent="0" algn="just">
              <a:buNone/>
            </a:pPr>
            <a:r>
              <a:rPr lang="pt-BR" dirty="0" smtClean="0"/>
              <a:t>Nova premissa teórica: importância dos  valores constitucionais na construção e aplicação do formalismo processual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b="1" i="1" dirty="0" smtClean="0">
                <a:sym typeface="Wingdings" pitchFamily="2" charset="2"/>
              </a:rPr>
              <a:t>FORMALISMO-VALORATIVO (UFGRS):</a:t>
            </a:r>
          </a:p>
          <a:p>
            <a:pPr>
              <a:buNone/>
            </a:pPr>
            <a:r>
              <a:rPr lang="pt-BR" b="1" dirty="0" smtClean="0"/>
              <a:t>a)</a:t>
            </a:r>
            <a:r>
              <a:rPr lang="pt-BR" dirty="0" smtClean="0"/>
              <a:t> Afirmação do princípio da cooperação;</a:t>
            </a:r>
            <a:r>
              <a:rPr lang="pt-BR" b="1" dirty="0" smtClean="0"/>
              <a:t> </a:t>
            </a:r>
          </a:p>
          <a:p>
            <a:pPr>
              <a:buNone/>
            </a:pPr>
            <a:r>
              <a:rPr lang="pt-BR" b="1" dirty="0" smtClean="0"/>
              <a:t>b)</a:t>
            </a:r>
            <a:r>
              <a:rPr lang="pt-BR" dirty="0" smtClean="0"/>
              <a:t> Devido processo legal;</a:t>
            </a:r>
            <a:endParaRPr lang="pt-BR" b="1" dirty="0" smtClean="0"/>
          </a:p>
          <a:p>
            <a:pPr>
              <a:buNone/>
            </a:pPr>
            <a:r>
              <a:rPr lang="pt-BR" b="1" dirty="0" smtClean="0"/>
              <a:t>c)</a:t>
            </a:r>
            <a:r>
              <a:rPr lang="pt-BR" dirty="0" smtClean="0"/>
              <a:t> Boa-fé objetiva;</a:t>
            </a:r>
            <a:endParaRPr lang="pt-BR" b="1" dirty="0" smtClean="0"/>
          </a:p>
          <a:p>
            <a:pPr>
              <a:buNone/>
            </a:pPr>
            <a:r>
              <a:rPr lang="pt-BR" b="1" dirty="0" smtClean="0"/>
              <a:t>d) </a:t>
            </a:r>
            <a:r>
              <a:rPr lang="pt-BR" dirty="0" smtClean="0"/>
              <a:t>Moralidade.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4.2 – efetividade  processual</a:t>
            </a:r>
          </a:p>
          <a:p>
            <a:pPr marL="0" indent="0" algn="just">
              <a:buNone/>
            </a:pPr>
            <a:r>
              <a:rPr lang="pt-BR" dirty="0" smtClean="0"/>
              <a:t>O processo é um meio democrático e legal para dar efetividade às normas constitucionais que positivam direitos fundamentais.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Não basta a declaração dos direitos. Buscam-se meios diversos de efetivação: tutelas diferenciadas (MS, tutela de urgência) e procedimentos especiais.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processo, através da inclusão das pessoas na sua estrutura em diálogo, bem como por meio de técnicas diferenciadas ou adequação procedimental pode tender a ser mais efetivo.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/>
              <a:t>Obs. </a:t>
            </a:r>
            <a:r>
              <a:rPr lang="pt-BR" dirty="0" smtClean="0"/>
              <a:t>a efetividade passa, entretanto, pelo atuar dos atores processuais dentro e fora do processo (meios extrajudiciais e métodos compositivos, por exemplo), mais do que por alterações formais na norma. Estas são importantes apenas se acompanhas de um agir assim intencionado e comprometido daqueles que a operam.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4.2 – efetividade  processual</a:t>
            </a:r>
          </a:p>
          <a:p>
            <a:pPr marL="0" indent="0" algn="just">
              <a:buNone/>
            </a:pPr>
            <a:r>
              <a:rPr lang="pt-BR" dirty="0" smtClean="0"/>
              <a:t>A efetividade é um norte do NCPC, e pode ser extraída do DPL e do acesso à ordem jurídica justa 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smtClean="0"/>
              <a:t>tutela efetiva, e justa, é aquela que entrega o que é devido a quem tem direito em um tempo útil.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smtClean="0"/>
              <a:t>Processo devido é processo efetivo.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Daí se pode relacionar com as “3 ondas renovatórias do acesso à justiça” de Mauro </a:t>
            </a:r>
            <a:r>
              <a:rPr lang="pt-BR" dirty="0" err="1" smtClean="0"/>
              <a:t>Cappelletti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b="1" dirty="0" smtClean="0">
                <a:latin typeface="Showcard Gothic" pitchFamily="82" charset="0"/>
              </a:rPr>
              <a:t>1 – Processo</a:t>
            </a:r>
          </a:p>
          <a:p>
            <a:pPr algn="just">
              <a:buNone/>
            </a:pPr>
            <a:r>
              <a:rPr lang="pt-BR" b="1" dirty="0" smtClean="0">
                <a:latin typeface="Showcard Gothic" pitchFamily="82" charset="0"/>
              </a:rPr>
              <a:t>1.1 – Procedimento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i="1" u="sng" dirty="0" smtClean="0"/>
              <a:t>Elemento concreto </a:t>
            </a:r>
            <a:r>
              <a:rPr lang="pt-BR" dirty="0" smtClean="0"/>
              <a:t>do conceito de processo.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FontTx/>
              <a:buChar char="-"/>
            </a:pPr>
            <a:r>
              <a:rPr lang="pt-BR" dirty="0" smtClean="0"/>
              <a:t>Conjunto de atos realizados pelos sujeitos do processo no qual os posteriores dependem dos anteriores.</a:t>
            </a:r>
          </a:p>
          <a:p>
            <a:pPr marL="0" indent="0" algn="just">
              <a:buFontTx/>
              <a:buChar char="-"/>
            </a:pPr>
            <a:endParaRPr lang="pt-BR" dirty="0"/>
          </a:p>
          <a:p>
            <a:pPr marL="0" indent="0" algn="just">
              <a:buFontTx/>
              <a:buChar char="-"/>
            </a:pPr>
            <a:r>
              <a:rPr lang="pt-BR" i="1" dirty="0"/>
              <a:t> </a:t>
            </a:r>
            <a:r>
              <a:rPr lang="pt-BR" i="1" u="sng" dirty="0" smtClean="0"/>
              <a:t>Ato complexo de formação sucessiva.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4.3 – Direitos Fundamentais </a:t>
            </a:r>
          </a:p>
          <a:p>
            <a:pPr marL="0" indent="0" algn="just">
              <a:buNone/>
            </a:pPr>
            <a:r>
              <a:rPr lang="pt-BR" dirty="0" smtClean="0"/>
              <a:t>Usa-se o termo “direitos fundamentais processuais” para deixar clara a sua aplicação imediata (art. 5º, §2º da CRFB), bem como sua plena força positiva, de acordo com o cerne do constitucionalismo contemporâneo.</a:t>
            </a:r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4.3 – Direitos Fundamentais </a:t>
            </a:r>
          </a:p>
          <a:p>
            <a:pPr marL="0" indent="0" algn="just">
              <a:buNone/>
            </a:pPr>
            <a:r>
              <a:rPr lang="pt-BR" dirty="0" smtClean="0"/>
              <a:t>O processo deve estar adequado tanto à efetiva tutela dos direitos fundamentais (dimensão subjetiva – posições jurídicas dos titulares), como deve ser estruturado de acordo com tais direitos, traduzindo valores básicos consagrados na ordem jurídica (dimensão objetiva).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Desse modo o magistrado se verá obrigado ao controle difuso de constitucionalidade das normas processuais na sua atuação – PRINCÍPIO DA ADEQUAÇÃO JUDICIAL DAS NORMAS PROCESSUAIS </a:t>
            </a:r>
            <a:r>
              <a:rPr lang="pt-BR" dirty="0" smtClean="0">
                <a:sym typeface="Wingdings"/>
              </a:rPr>
              <a:t></a:t>
            </a:r>
            <a:r>
              <a:rPr lang="pt-BR" dirty="0" smtClean="0"/>
              <a:t> Essa atividade compreenderá, então: </a:t>
            </a:r>
            <a:r>
              <a:rPr lang="pt-BR" b="1" dirty="0" smtClean="0"/>
              <a:t>(a) </a:t>
            </a:r>
            <a:r>
              <a:rPr lang="pt-BR" dirty="0" smtClean="0"/>
              <a:t>retirar a máxima efetividade das normas; </a:t>
            </a:r>
            <a:r>
              <a:rPr lang="pt-BR" b="1" dirty="0" smtClean="0"/>
              <a:t>(b) </a:t>
            </a:r>
            <a:r>
              <a:rPr lang="pt-BR" dirty="0" smtClean="0"/>
              <a:t>proceder ao critério da proporcionalidade no embate entre normas-princípio; </a:t>
            </a:r>
            <a:r>
              <a:rPr lang="pt-BR" b="1" dirty="0" smtClean="0"/>
              <a:t>(c) </a:t>
            </a:r>
            <a:r>
              <a:rPr lang="pt-BR" dirty="0" smtClean="0"/>
              <a:t>estar atento às restrições de conteúdo casuístico que um princípio/direito fundamental impõe a outro (teoria externa).</a:t>
            </a:r>
          </a:p>
          <a:p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4.3 – Direitos Fundamentais </a:t>
            </a:r>
          </a:p>
          <a:p>
            <a:pPr marL="0" indent="0" algn="just">
              <a:buNone/>
            </a:pPr>
            <a:r>
              <a:rPr lang="pt-BR" dirty="0" smtClean="0"/>
              <a:t>Pelo processo é possível garantir diversos direitos fundamentais, tais como:</a:t>
            </a:r>
          </a:p>
          <a:p>
            <a:pPr marL="0" indent="0" algn="just">
              <a:buFontTx/>
              <a:buChar char="-"/>
            </a:pPr>
            <a:r>
              <a:rPr lang="pt-BR" dirty="0" smtClean="0"/>
              <a:t>Saúde (medicamentos, tratamentos, aparelhos, etc.);</a:t>
            </a:r>
          </a:p>
          <a:p>
            <a:pPr marL="0" indent="0" algn="just">
              <a:buFontTx/>
              <a:buChar char="-"/>
            </a:pPr>
            <a:r>
              <a:rPr lang="pt-BR" dirty="0" smtClean="0"/>
              <a:t> Educação (vagas em escolas e creches); </a:t>
            </a:r>
          </a:p>
          <a:p>
            <a:pPr marL="0" indent="0" algn="just">
              <a:buNone/>
            </a:pPr>
            <a:r>
              <a:rPr lang="pt-BR" dirty="0" smtClean="0"/>
              <a:t>- Moradia (obrigação de fazer, poucas exceções em que não se faz por MS); </a:t>
            </a:r>
          </a:p>
          <a:p>
            <a:pPr marL="0" indent="0" algn="just">
              <a:buNone/>
            </a:pPr>
            <a:r>
              <a:rPr lang="pt-BR" dirty="0" smtClean="0"/>
              <a:t>- Mínimo existencial (Ana Paula Barcelos – educação, saúde, assistência social e </a:t>
            </a:r>
            <a:r>
              <a:rPr lang="pt-BR" u="sng" dirty="0" smtClean="0"/>
              <a:t>acesso à justiça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 – constituição e processo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4.4 – conscientização política</a:t>
            </a:r>
          </a:p>
          <a:p>
            <a:pPr marL="0" indent="0" algn="just">
              <a:buNone/>
            </a:pPr>
            <a:r>
              <a:rPr lang="pt-BR" dirty="0" smtClean="0"/>
              <a:t>É o juiz atuando como agente de políticas públicas – pode ser u instrumento de conscientização política.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 ação popular e ACP também são importante instrumento nesse sentido.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Hoje, com a amplitude do “</a:t>
            </a:r>
            <a:r>
              <a:rPr lang="pt-BR" dirty="0" err="1" smtClean="0"/>
              <a:t>amicus</a:t>
            </a:r>
            <a:r>
              <a:rPr lang="pt-BR" dirty="0" smtClean="0"/>
              <a:t> </a:t>
            </a:r>
            <a:r>
              <a:rPr lang="pt-BR" dirty="0" err="1" smtClean="0"/>
              <a:t>curiae</a:t>
            </a:r>
            <a:r>
              <a:rPr lang="pt-BR" dirty="0" smtClean="0"/>
              <a:t>” (art. 138 do CPC) como modalidade de intervenção de terceiro, ganha reforço esse viés.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5 – cláusulas gerais processuais </a:t>
            </a:r>
          </a:p>
          <a:p>
            <a:pPr marL="0" indent="0" algn="just">
              <a:buNone/>
            </a:pPr>
            <a:r>
              <a:rPr lang="pt-BR" dirty="0" smtClean="0"/>
              <a:t>Ilustram uma nova feição da atividade judicial, juntamente com o sistema de precedentes e a criatividade judicial (DIDIER).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 cláusulas gerais são uma </a:t>
            </a:r>
            <a:r>
              <a:rPr lang="pt-BR" b="1" i="1" dirty="0" smtClean="0">
                <a:solidFill>
                  <a:srgbClr val="0070C0"/>
                </a:solidFill>
              </a:rPr>
              <a:t>técnica legislativa </a:t>
            </a:r>
            <a:r>
              <a:rPr lang="pt-BR" dirty="0" smtClean="0"/>
              <a:t>(</a:t>
            </a:r>
            <a:r>
              <a:rPr lang="pt-BR" b="1" i="1" dirty="0" smtClean="0">
                <a:solidFill>
                  <a:srgbClr val="FF0000"/>
                </a:solidFill>
              </a:rPr>
              <a:t>e não uma espécie normativa</a:t>
            </a:r>
            <a:r>
              <a:rPr lang="pt-BR" dirty="0" smtClean="0"/>
              <a:t>), pela qual tanto a descrição abstrata da conduta [tipo normativo] quanto a sua consequência jurídica [preceito] são abstratos.</a:t>
            </a:r>
          </a:p>
          <a:p>
            <a:pPr marL="0" indent="0" algn="just"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5 – cláusulas gerais processuais </a:t>
            </a:r>
          </a:p>
          <a:p>
            <a:pPr marL="0" indent="0" algn="just">
              <a:buNone/>
            </a:pPr>
            <a:r>
              <a:rPr lang="pt-BR" dirty="0" smtClean="0"/>
              <a:t>Por isso dependem da atividade judicial na interpretação tanto de sua incidência quanto de sua consequência.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Elas, ao contrário da técnica da casuística, não se valem da subsunção, mas da </a:t>
            </a:r>
            <a:r>
              <a:rPr lang="pt-BR" b="1" i="1" dirty="0" smtClean="0"/>
              <a:t>CONCRETIZAÇÃO</a:t>
            </a:r>
            <a:r>
              <a:rPr lang="pt-BR" dirty="0" smtClean="0"/>
              <a:t> – na apreciação do caso concreto o juiz irá individualizar a norma. São </a:t>
            </a:r>
            <a:r>
              <a:rPr lang="pt-BR" b="1" i="1" dirty="0" smtClean="0"/>
              <a:t>PONTOS DE ERUPÇÃO DA EQUIDADE</a:t>
            </a:r>
            <a:r>
              <a:rPr lang="pt-BR" dirty="0" smtClean="0"/>
              <a:t> trazendo </a:t>
            </a:r>
            <a:r>
              <a:rPr lang="pt-BR" b="1" i="1" dirty="0" smtClean="0"/>
              <a:t>a JUSTIÇA AO CASO CONCRETO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</a:rPr>
              <a:t>II - INTRODUÇÃO AO PROCESSO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5 – cláusulas gerais processuais 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5.1 – Cláusulas Gerais e Precedentes Judiciais  (</a:t>
            </a:r>
            <a:r>
              <a:rPr lang="pt-BR" dirty="0" err="1" smtClean="0">
                <a:latin typeface="Showcard Gothic" pitchFamily="82" charset="0"/>
              </a:rPr>
              <a:t>didier</a:t>
            </a:r>
            <a:r>
              <a:rPr lang="pt-BR" dirty="0" smtClean="0">
                <a:latin typeface="Showcard Gothic" pitchFamily="82" charset="0"/>
              </a:rPr>
              <a:t>)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Aponta o Professor que a ambas têm uma relação íntima entre si, sob dois aspectos: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1) Reiteração e aplicação da mesma “</a:t>
            </a:r>
            <a:r>
              <a:rPr lang="pt-BR" dirty="0" err="1" smtClean="0"/>
              <a:t>ratio</a:t>
            </a:r>
            <a:r>
              <a:rPr lang="pt-BR" dirty="0" smtClean="0"/>
              <a:t> </a:t>
            </a:r>
            <a:r>
              <a:rPr lang="pt-BR" dirty="0" err="1" smtClean="0"/>
              <a:t>decidendi</a:t>
            </a:r>
            <a:r>
              <a:rPr lang="pt-BR" dirty="0" smtClean="0"/>
              <a:t>”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reforça o papel da jurisprudência na criação de normas gerais.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2) Elemento de conexão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faz o papel de “ponto de referência” entre diversos precedentes, que poderiam ter fundamentos diversos. Atua, então, como um necessário centro comum a todos, identificando as decisões, ainda que não idênticas em fundamento específico casuístico, como conexas o suficiente e, portanto, aptas à formação de uma “jurisprudência”. </a:t>
            </a:r>
          </a:p>
          <a:p>
            <a:pPr marL="514350" indent="0" algn="just">
              <a:buAutoNum type="arabicParenR"/>
            </a:pPr>
            <a:endParaRPr lang="pt-BR" b="1" dirty="0" smtClean="0"/>
          </a:p>
          <a:p>
            <a:pPr marL="514350" indent="0" algn="just">
              <a:buNone/>
            </a:pPr>
            <a:r>
              <a:rPr lang="pt-BR" b="1" dirty="0" smtClean="0"/>
              <a:t>OBS: </a:t>
            </a:r>
            <a:r>
              <a:rPr lang="pt-BR" dirty="0" smtClean="0"/>
              <a:t>observe-se, ainda, que a utilização da técnica legislativa das cláusulas gerais tem sido apontada como um ponto de aproximação entre os sistemas do “civil </a:t>
            </a:r>
            <a:r>
              <a:rPr lang="pt-BR" dirty="0" err="1" smtClean="0"/>
              <a:t>law</a:t>
            </a:r>
            <a:r>
              <a:rPr lang="pt-BR" dirty="0" smtClean="0"/>
              <a:t>” e do “</a:t>
            </a:r>
            <a:r>
              <a:rPr lang="pt-BR" dirty="0" err="1" smtClean="0"/>
              <a:t>common</a:t>
            </a:r>
            <a:r>
              <a:rPr lang="pt-BR" dirty="0" smtClean="0"/>
              <a:t> </a:t>
            </a:r>
            <a:r>
              <a:rPr lang="pt-BR" dirty="0" err="1" smtClean="0"/>
              <a:t>law</a:t>
            </a:r>
            <a:r>
              <a:rPr lang="pt-BR" dirty="0" smtClean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latin typeface="Showcard Gothic" pitchFamily="82" charset="0"/>
              </a:rPr>
              <a:t>Curso FDDP – Processo Civil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>
                <a:latin typeface="Showcard Gothic" pitchFamily="82" charset="0"/>
              </a:rPr>
              <a:t>FIM DA PRIMEIRA AULA </a:t>
            </a:r>
          </a:p>
          <a:p>
            <a:pPr marL="0" indent="0" algn="just">
              <a:buNone/>
            </a:pPr>
            <a:r>
              <a:rPr lang="pt-BR" dirty="0" smtClean="0"/>
              <a:t>			</a:t>
            </a:r>
          </a:p>
          <a:p>
            <a:pPr marL="0" indent="0" algn="just">
              <a:buNone/>
            </a:pPr>
            <a:r>
              <a:rPr lang="pt-BR" dirty="0" smtClean="0"/>
              <a:t>			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4" name="Rosto feliz 3"/>
          <p:cNvSpPr/>
          <p:nvPr/>
        </p:nvSpPr>
        <p:spPr>
          <a:xfrm>
            <a:off x="2915816" y="3573016"/>
            <a:ext cx="2592288" cy="172819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</a:rPr>
              <a:t>I – 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Processo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1.2- Relação Jurídica Processual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u="sng" dirty="0" smtClean="0"/>
              <a:t>Elemento abstrato</a:t>
            </a:r>
            <a:r>
              <a:rPr lang="pt-BR" dirty="0" smtClean="0"/>
              <a:t> e invisível do processo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FontTx/>
              <a:buChar char="-"/>
            </a:pPr>
            <a:r>
              <a:rPr lang="pt-BR" dirty="0" smtClean="0"/>
              <a:t>Vínculo entre autor, juiz e réu, criando direitos e deveres entre eles</a:t>
            </a:r>
          </a:p>
          <a:p>
            <a:pPr marL="0" indent="0" algn="just">
              <a:buFontTx/>
              <a:buChar char="-"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/>
              <a:t>Obs. </a:t>
            </a:r>
            <a:r>
              <a:rPr lang="pt-BR" dirty="0" smtClean="0"/>
              <a:t>Por isso que a falta de citação tona o processo, para alguns, inexistente = falta da criação do vínculo </a:t>
            </a:r>
            <a:r>
              <a:rPr lang="pt-BR" dirty="0" smtClean="0">
                <a:sym typeface="Wingdings" pitchFamily="2" charset="2"/>
              </a:rPr>
              <a:t> relação  elemento do processo.</a:t>
            </a:r>
            <a:endParaRPr lang="pt-BR" b="1" i="1" dirty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1.2- Relação Jurídica  Processual</a:t>
            </a:r>
            <a:r>
              <a:rPr lang="pt-BR" b="1" i="1" dirty="0" smtClean="0">
                <a:latin typeface="Showcard Gothic" pitchFamily="82" charset="0"/>
              </a:rPr>
              <a:t/>
            </a:r>
            <a:br>
              <a:rPr lang="pt-BR" b="1" i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Características da Relação Jurídica Processual</a:t>
            </a:r>
            <a:r>
              <a:rPr lang="pt-BR" b="1" dirty="0" smtClean="0"/>
              <a:t>:</a:t>
            </a:r>
          </a:p>
          <a:p>
            <a:pPr marL="0" indent="0" algn="just">
              <a:buNone/>
            </a:pPr>
            <a:endParaRPr lang="pt-BR" i="1" u="sng" dirty="0" smtClean="0"/>
          </a:p>
          <a:p>
            <a:pPr marL="0" indent="0" algn="just">
              <a:buNone/>
            </a:pPr>
            <a:r>
              <a:rPr lang="pt-BR" i="1" dirty="0" smtClean="0"/>
              <a:t>a) </a:t>
            </a:r>
            <a:r>
              <a:rPr lang="pt-BR" i="1" u="sng" dirty="0" smtClean="0"/>
              <a:t>Autonomia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é diferente da relação material;</a:t>
            </a:r>
          </a:p>
          <a:p>
            <a:pPr marL="0" indent="0" algn="just">
              <a:buNone/>
            </a:pPr>
            <a:endParaRPr lang="pt-BR" i="1" u="sng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pt-BR" i="1" dirty="0" smtClean="0">
                <a:sym typeface="Wingdings" pitchFamily="2" charset="2"/>
              </a:rPr>
              <a:t>b) </a:t>
            </a:r>
            <a:r>
              <a:rPr lang="pt-BR" i="1" u="sng" dirty="0" smtClean="0">
                <a:sym typeface="Wingdings" pitchFamily="2" charset="2"/>
              </a:rPr>
              <a:t>Pública</a:t>
            </a:r>
            <a:r>
              <a:rPr lang="pt-BR" dirty="0" smtClean="0">
                <a:sym typeface="Wingdings" pitchFamily="2" charset="2"/>
              </a:rPr>
              <a:t> </a:t>
            </a:r>
            <a:r>
              <a:rPr lang="pt-BR" dirty="0" smtClean="0"/>
              <a:t> relação de direito público (estado-juiz como sujeito);</a:t>
            </a:r>
          </a:p>
          <a:p>
            <a:pPr marL="0" indent="0" algn="just">
              <a:buNone/>
            </a:pPr>
            <a:endParaRPr lang="pt-BR" u="sng" dirty="0" smtClean="0"/>
          </a:p>
          <a:p>
            <a:pPr marL="0" indent="0" algn="just">
              <a:buNone/>
            </a:pPr>
            <a:r>
              <a:rPr lang="pt-BR" dirty="0" smtClean="0"/>
              <a:t>c) </a:t>
            </a:r>
            <a:r>
              <a:rPr lang="pt-BR" u="sng" dirty="0" smtClean="0"/>
              <a:t>Única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atos e situações formam um corpo único.</a:t>
            </a:r>
            <a:endParaRPr lang="pt-BR" dirty="0" smtClean="0"/>
          </a:p>
          <a:p>
            <a:pPr algn="just"/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1.2- Relação Jurídica  Processual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Características da Relação Jurídica Processual</a:t>
            </a:r>
            <a:r>
              <a:rPr lang="pt-BR" b="1" dirty="0" smtClean="0"/>
              <a:t>:</a:t>
            </a:r>
          </a:p>
          <a:p>
            <a:pPr marL="0" indent="0" algn="just">
              <a:buNone/>
            </a:pPr>
            <a:endParaRPr lang="pt-BR" i="1" u="sng" dirty="0" smtClean="0"/>
          </a:p>
          <a:p>
            <a:pPr marL="0" indent="0" algn="just">
              <a:buNone/>
            </a:pPr>
            <a:r>
              <a:rPr lang="pt-BR" i="1" dirty="0" smtClean="0"/>
              <a:t>d) </a:t>
            </a:r>
            <a:r>
              <a:rPr lang="pt-BR" i="1" u="sng" dirty="0" smtClean="0"/>
              <a:t>Complexa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cria inúmeras situações jurídicas ativas (poderes, direitos e faculdades) e passivas (sujeições, deveres e ônus);</a:t>
            </a:r>
          </a:p>
          <a:p>
            <a:pPr marL="0" indent="0" algn="just">
              <a:buNone/>
            </a:pPr>
            <a:r>
              <a:rPr lang="pt-BR" b="1" dirty="0">
                <a:sym typeface="Wingdings" pitchFamily="2" charset="2"/>
              </a:rPr>
              <a:t> </a:t>
            </a:r>
            <a:r>
              <a:rPr lang="pt-BR" b="1" dirty="0" smtClean="0">
                <a:sym typeface="Wingdings" pitchFamily="2" charset="2"/>
              </a:rPr>
              <a:t>               obs</a:t>
            </a:r>
            <a:r>
              <a:rPr lang="pt-BR" b="1" dirty="0">
                <a:sym typeface="Wingdings" pitchFamily="2" charset="2"/>
              </a:rPr>
              <a:t>.</a:t>
            </a:r>
            <a:r>
              <a:rPr lang="pt-BR" b="1" dirty="0" smtClean="0">
                <a:sym typeface="Wingdings" pitchFamily="2" charset="2"/>
              </a:rPr>
              <a:t>:</a:t>
            </a:r>
            <a:r>
              <a:rPr lang="pt-BR" dirty="0" smtClean="0">
                <a:sym typeface="Wingdings" pitchFamily="2" charset="2"/>
              </a:rPr>
              <a:t> qualquer das partes tanto situações ativas quanto passivas: por isso complexidade.</a:t>
            </a:r>
          </a:p>
          <a:p>
            <a:pPr marL="0" indent="0" algn="just">
              <a:buNone/>
            </a:pPr>
            <a:endParaRPr lang="pt-BR" b="1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pt-BR" i="1" dirty="0">
                <a:sym typeface="Wingdings" pitchFamily="2" charset="2"/>
              </a:rPr>
              <a:t>e</a:t>
            </a:r>
            <a:r>
              <a:rPr lang="pt-BR" i="1" dirty="0" smtClean="0">
                <a:sym typeface="Wingdings" pitchFamily="2" charset="2"/>
              </a:rPr>
              <a:t>) </a:t>
            </a:r>
            <a:r>
              <a:rPr lang="pt-BR" i="1" u="sng" dirty="0" smtClean="0">
                <a:sym typeface="Wingdings" pitchFamily="2" charset="2"/>
              </a:rPr>
              <a:t>Dinâmica</a:t>
            </a:r>
            <a:r>
              <a:rPr lang="pt-BR" dirty="0" smtClean="0">
                <a:sym typeface="Wingdings" pitchFamily="2" charset="2"/>
              </a:rPr>
              <a:t> se desenvolve/movimenta no tempo</a:t>
            </a:r>
            <a:r>
              <a:rPr lang="pt-BR" dirty="0" smtClean="0"/>
              <a:t>;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4415</Words>
  <Application>Microsoft Office PowerPoint</Application>
  <PresentationFormat>Apresentação na tela (4:3)</PresentationFormat>
  <Paragraphs>548</Paragraphs>
  <Slides>67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67</vt:i4>
      </vt:variant>
    </vt:vector>
  </HeadingPairs>
  <TitlesOfParts>
    <vt:vector size="68" baseType="lpstr">
      <vt:lpstr>Tema do Office</vt:lpstr>
      <vt:lpstr>Apresentação do Curso</vt:lpstr>
      <vt:lpstr>Aula 1 - Programação</vt:lpstr>
      <vt:lpstr>  </vt:lpstr>
      <vt:lpstr>I – Conceitos Fundamentais</vt:lpstr>
      <vt:lpstr>I – Conceitos Fundamentais</vt:lpstr>
      <vt:lpstr>I – Conceitos Fundamentais</vt:lpstr>
      <vt:lpstr>I – Conceitos Fundamentais</vt:lpstr>
      <vt:lpstr>1.2- Relação Jurídica  Processual </vt:lpstr>
      <vt:lpstr>1.2- Relação Jurídica  Processual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I – Conceitos Fundamentais</vt:lpstr>
      <vt:lpstr>8.1 – Fatos Jurídicos Processuais  </vt:lpstr>
      <vt:lpstr>8.1 – Fatos Jurídicos Processuais  </vt:lpstr>
      <vt:lpstr>8.2 – atos Jurídicos Processuais em sentido amplo </vt:lpstr>
      <vt:lpstr>8.2 – atos Jurídicos Processuais em sentido amplo </vt:lpstr>
      <vt:lpstr>8.2 – atos Jurídicos Processuais em sentido amplo </vt:lpstr>
      <vt:lpstr>8.2 – atos Jurídicos Processuais em sentido amplo </vt:lpstr>
      <vt:lpstr>8.2 – atos Jurídicos Processuais em sentido amplo </vt:lpstr>
      <vt:lpstr>8.2 – atos Jurídicos Processuais em sentido amplo </vt:lpstr>
      <vt:lpstr>I – Conceitos Fundamentais</vt:lpstr>
      <vt:lpstr> I – Conceitos Fundamentais </vt:lpstr>
      <vt:lpstr>I – conceitos fundamentais  </vt:lpstr>
      <vt:lpstr>I – conceitos fundamentais  </vt:lpstr>
      <vt:lpstr>I – conceitos fundamentais  </vt:lpstr>
      <vt:lpstr>I – conceitos fundamentais  </vt:lpstr>
      <vt:lpstr>I – conceitos fundamentais  </vt:lpstr>
      <vt:lpstr>I – conceitos fundamentais  </vt:lpstr>
      <vt:lpstr>I – conceitos fundamentais  </vt:lpstr>
      <vt:lpstr>  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II - INTRODUÇÃO AO PROCESSO CIVIL</vt:lpstr>
      <vt:lpstr>Curso FDDP – Processo Civil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FDDP – Processo Civil</dc:title>
  <dc:creator>paulo_schwartz</dc:creator>
  <cp:lastModifiedBy>ADRIANO</cp:lastModifiedBy>
  <cp:revision>50</cp:revision>
  <dcterms:created xsi:type="dcterms:W3CDTF">2016-08-09T21:02:57Z</dcterms:created>
  <dcterms:modified xsi:type="dcterms:W3CDTF">2016-08-11T15:44:36Z</dcterms:modified>
</cp:coreProperties>
</file>