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63" r:id="rId2"/>
    <p:sldId id="299" r:id="rId3"/>
    <p:sldId id="300" r:id="rId4"/>
    <p:sldId id="301" r:id="rId5"/>
    <p:sldId id="302" r:id="rId6"/>
    <p:sldId id="303" r:id="rId7"/>
    <p:sldId id="304" r:id="rId8"/>
    <p:sldId id="305" r:id="rId9"/>
    <p:sldId id="306" r:id="rId10"/>
    <p:sldId id="307" r:id="rId11"/>
    <p:sldId id="308" r:id="rId12"/>
    <p:sldId id="309" r:id="rId13"/>
    <p:sldId id="310" r:id="rId14"/>
    <p:sldId id="311" r:id="rId15"/>
    <p:sldId id="312" r:id="rId1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6" autoAdjust="0"/>
    <p:restoredTop sz="94514" autoAdjust="0"/>
  </p:normalViewPr>
  <p:slideViewPr>
    <p:cSldViewPr>
      <p:cViewPr varScale="1">
        <p:scale>
          <a:sx n="72" d="100"/>
          <a:sy n="72" d="100"/>
        </p:scale>
        <p:origin x="126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B7F64A-ACDA-44DF-B69A-2F32FD46CDD2}" type="datetimeFigureOut">
              <a:rPr lang="pt-BR" smtClean="0"/>
              <a:t>21/10/2016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C54B98-A434-493B-953D-6A0B8F93AB5D}" type="slidenum">
              <a:rPr lang="pt-BR" smtClean="0"/>
              <a:t>‹nº›</a:t>
            </a:fld>
            <a:endParaRPr lang="pt-BR"/>
          </a:p>
        </p:txBody>
      </p:sp>
    </p:spTree>
    <p:extLst>
      <p:ext uri="{BB962C8B-B14F-4D97-AF65-F5344CB8AC3E}">
        <p14:creationId xmlns:p14="http://schemas.microsoft.com/office/powerpoint/2010/main" val="3765819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A3207B-2B1D-4B32-B1B3-A039BD3FBF42}" type="datetimeFigureOut">
              <a:rPr lang="pt-BR" smtClean="0"/>
              <a:t>21/10/2016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3E98D5-AD87-4D3D-AF8A-49F8B7FFE6F8}" type="slidenum">
              <a:rPr lang="pt-BR" smtClean="0"/>
              <a:t>‹nº›</a:t>
            </a:fld>
            <a:endParaRPr lang="pt-BR"/>
          </a:p>
        </p:txBody>
      </p:sp>
    </p:spTree>
    <p:extLst>
      <p:ext uri="{BB962C8B-B14F-4D97-AF65-F5344CB8AC3E}">
        <p14:creationId xmlns:p14="http://schemas.microsoft.com/office/powerpoint/2010/main" val="573346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pt-BR" dirty="0"/>
              <a:t>TÍTULO</a:t>
            </a:r>
          </a:p>
        </p:txBody>
      </p:sp>
      <p:sp>
        <p:nvSpPr>
          <p:cNvPr id="5" name="Espaço Reservado para Número de Slide 4"/>
          <p:cNvSpPr>
            <a:spLocks noGrp="1"/>
          </p:cNvSpPr>
          <p:nvPr>
            <p:ph type="sldNum" sz="quarter" idx="12"/>
          </p:nvPr>
        </p:nvSpPr>
        <p:spPr/>
        <p:txBody>
          <a:bodyPr/>
          <a:lstStyle/>
          <a:p>
            <a:fld id="{B0688656-09F9-47C9-B7FF-D695E09558A5}" type="slidenum">
              <a:rPr lang="pt-BR" smtClean="0"/>
              <a:t>‹nº›</a:t>
            </a:fld>
            <a:endParaRPr lang="pt-BR" dirty="0"/>
          </a:p>
        </p:txBody>
      </p:sp>
      <p:sp>
        <p:nvSpPr>
          <p:cNvPr id="6" name="Espaço Reservado para Texto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Tree>
    <p:extLst>
      <p:ext uri="{BB962C8B-B14F-4D97-AF65-F5344CB8AC3E}">
        <p14:creationId xmlns:p14="http://schemas.microsoft.com/office/powerpoint/2010/main" val="2753562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21/10/2016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380844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21/10/2016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72938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21/10/2016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0183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Clique para editar o título mestre</a:t>
            </a:r>
          </a:p>
        </p:txBody>
      </p:sp>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21/10/2016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dirty="0"/>
          </a:p>
        </p:txBody>
      </p:sp>
    </p:spTree>
    <p:extLst>
      <p:ext uri="{BB962C8B-B14F-4D97-AF65-F5344CB8AC3E}">
        <p14:creationId xmlns:p14="http://schemas.microsoft.com/office/powerpoint/2010/main" val="86980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21/10/2016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90344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21/10/2016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77478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21/10/2016</a:t>
            </a:fld>
            <a:endParaRPr lang="pt-BR"/>
          </a:p>
        </p:txBody>
      </p:sp>
      <p:sp>
        <p:nvSpPr>
          <p:cNvPr id="8" name="Espaço Reservado para Rodapé 7"/>
          <p:cNvSpPr>
            <a:spLocks noGrp="1"/>
          </p:cNvSpPr>
          <p:nvPr>
            <p:ph type="ftr" sz="quarter" idx="11"/>
          </p:nvPr>
        </p:nvSpPr>
        <p:spPr>
          <a:xfrm>
            <a:off x="3124200" y="6356350"/>
            <a:ext cx="2895600" cy="365125"/>
          </a:xfrm>
          <a:prstGeom prst="rect">
            <a:avLst/>
          </a:prstGeom>
        </p:spPr>
        <p:txBody>
          <a:bodyPr/>
          <a:lstStyle/>
          <a:p>
            <a:endParaRPr lang="pt-BR"/>
          </a:p>
        </p:txBody>
      </p:sp>
      <p:sp>
        <p:nvSpPr>
          <p:cNvPr id="9" name="Espaço Reservado para Número de Slide 8"/>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8129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21/10/2016</a:t>
            </a:fld>
            <a:endParaRPr lang="pt-BR"/>
          </a:p>
        </p:txBody>
      </p:sp>
      <p:sp>
        <p:nvSpPr>
          <p:cNvPr id="3" name="Espaço Reservado para Rodapé 2"/>
          <p:cNvSpPr>
            <a:spLocks noGrp="1"/>
          </p:cNvSpPr>
          <p:nvPr>
            <p:ph type="ftr" sz="quarter" idx="11"/>
          </p:nvPr>
        </p:nvSpPr>
        <p:spPr>
          <a:xfrm>
            <a:off x="3124200" y="6356350"/>
            <a:ext cx="2895600" cy="365125"/>
          </a:xfrm>
          <a:prstGeom prst="rect">
            <a:avLst/>
          </a:prstGeom>
        </p:spPr>
        <p:txBody>
          <a:bodyPr/>
          <a:lstStyle/>
          <a:p>
            <a:endParaRPr lang="pt-BR"/>
          </a:p>
        </p:txBody>
      </p:sp>
      <p:sp>
        <p:nvSpPr>
          <p:cNvPr id="4" name="Espaço Reservado para Número de Slide 3"/>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816251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21/10/2016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2059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21/10/2016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57757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dirty="0"/>
              <a:t>TÍTULO</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pt-BR" dirty="0"/>
              <a:t>Slide 1</a:t>
            </a:r>
          </a:p>
        </p:txBody>
      </p:sp>
    </p:spTree>
    <p:extLst>
      <p:ext uri="{BB962C8B-B14F-4D97-AF65-F5344CB8AC3E}">
        <p14:creationId xmlns:p14="http://schemas.microsoft.com/office/powerpoint/2010/main" val="1990142393"/>
      </p:ext>
    </p:extLst>
  </p:cSld>
  <p:clrMap bg1="lt1" tx1="dk1" bg2="lt2" tx2="dk2" accent1="accent1" accent2="accent2" accent3="accent3" accent4="accent4" accent5="accent5" accent6="accent6" hlink="hlink" folHlink="folHlink"/>
  <p:sldLayoutIdLst>
    <p:sldLayoutId id="2147483654" r:id="rId1"/>
    <p:sldLayoutId id="2147483649" r:id="rId2"/>
    <p:sldLayoutId id="2147483650" r:id="rId3"/>
    <p:sldLayoutId id="2147483651" r:id="rId4"/>
    <p:sldLayoutId id="2147483652" r:id="rId5"/>
    <p:sldLayoutId id="2147483653"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just"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just"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just"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a:latin typeface="Arial" panose="020B0604020202020204" pitchFamily="34" charset="0"/>
                <a:cs typeface="Arial" panose="020B0604020202020204" pitchFamily="34" charset="0"/>
              </a:rPr>
              <a:t>PROCESSO PENAL, 2016</a:t>
            </a:r>
          </a:p>
        </p:txBody>
      </p:sp>
      <p:sp>
        <p:nvSpPr>
          <p:cNvPr id="3" name="Espaço Reservado para Conteúdo 2"/>
          <p:cNvSpPr>
            <a:spLocks noGrp="1"/>
          </p:cNvSpPr>
          <p:nvPr>
            <p:ph idx="1"/>
          </p:nvPr>
        </p:nvSpPr>
        <p:spPr/>
        <p:txBody>
          <a:bodyPr>
            <a:normAutofit/>
          </a:bodyPr>
          <a:lstStyle/>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ctr">
              <a:buNone/>
            </a:pPr>
            <a:r>
              <a:rPr lang="pt-BR" sz="4000" b="1" dirty="0">
                <a:latin typeface="Arial" panose="020B0604020202020204" pitchFamily="34" charset="0"/>
                <a:cs typeface="Arial" panose="020B0604020202020204" pitchFamily="34" charset="0"/>
              </a:rPr>
              <a:t>JURISDIÇÃO E COMPETÊNCIA</a:t>
            </a:r>
          </a:p>
          <a:p>
            <a:pPr marL="0" indent="0" algn="ctr">
              <a:buNone/>
            </a:pPr>
            <a:r>
              <a:rPr lang="pt-BR" dirty="0">
                <a:latin typeface="Arial" panose="020B0604020202020204" pitchFamily="34" charset="0"/>
                <a:cs typeface="Arial" panose="020B0604020202020204" pitchFamily="34" charset="0"/>
              </a:rPr>
              <a:t>Continuação: Conexão e Continência</a:t>
            </a:r>
          </a:p>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r">
              <a:buNone/>
            </a:pPr>
            <a:r>
              <a:rPr lang="pt-BR" sz="4000" u="sng" dirty="0">
                <a:latin typeface="Arial" panose="020B0604020202020204" pitchFamily="34" charset="0"/>
                <a:cs typeface="Arial" panose="020B0604020202020204" pitchFamily="34" charset="0"/>
              </a:rPr>
              <a:t>contato@theuan.com.br</a:t>
            </a:r>
          </a:p>
        </p:txBody>
      </p:sp>
    </p:spTree>
    <p:extLst>
      <p:ext uri="{BB962C8B-B14F-4D97-AF65-F5344CB8AC3E}">
        <p14:creationId xmlns:p14="http://schemas.microsoft.com/office/powerpoint/2010/main" val="23343452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700" b="1" dirty="0"/>
              <a:t>8.2.1 Conexão</a:t>
            </a:r>
          </a:p>
          <a:p>
            <a:pPr marL="0" indent="0">
              <a:buNone/>
            </a:pPr>
            <a:r>
              <a:rPr lang="pt-BR" sz="2700" b="1" dirty="0"/>
              <a:t>e) Conexão por vínculo probatório ou instrumental:</a:t>
            </a:r>
            <a:r>
              <a:rPr lang="pt-BR" sz="2700" dirty="0"/>
              <a:t> relação de natureza probatória, isto é, prova de um crime influi da prova de outro.  Ou quando há </a:t>
            </a:r>
            <a:r>
              <a:rPr lang="pt-BR" sz="2700" dirty="0" err="1"/>
              <a:t>prejudicialidade</a:t>
            </a:r>
            <a:r>
              <a:rPr lang="pt-BR" sz="2700" dirty="0"/>
              <a:t>, isto é, a existência de um crime depende da existência prévia de outro.</a:t>
            </a:r>
          </a:p>
          <a:p>
            <a:pPr marL="0" indent="0">
              <a:buNone/>
            </a:pPr>
            <a:r>
              <a:rPr lang="pt-BR" sz="2700" u="sng" dirty="0"/>
              <a:t>Exemplo</a:t>
            </a:r>
            <a:r>
              <a:rPr lang="pt-BR" sz="2700" dirty="0"/>
              <a:t>: crime de furto e crime de receptação; crime de organização criminosa e corrupção passiva; crime antecedente e o crime de lavagem; etc. </a:t>
            </a:r>
          </a:p>
        </p:txBody>
      </p:sp>
    </p:spTree>
    <p:extLst>
      <p:ext uri="{BB962C8B-B14F-4D97-AF65-F5344CB8AC3E}">
        <p14:creationId xmlns:p14="http://schemas.microsoft.com/office/powerpoint/2010/main" val="31494067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700" b="1" dirty="0"/>
              <a:t>8.2.2. Continência</a:t>
            </a:r>
          </a:p>
          <a:p>
            <a:pPr lvl="0"/>
            <a:r>
              <a:rPr lang="pt-BR" sz="2700" dirty="0"/>
              <a:t>Está prevista no art. 77, e ocorrerá sempre que houver pluralidade de pessoas. </a:t>
            </a:r>
          </a:p>
          <a:p>
            <a:pPr lvl="0"/>
            <a:r>
              <a:rPr lang="pt-BR" sz="2700" dirty="0"/>
              <a:t>Quando duas ou mais pessoas cometerem um delito, haverá a reunião de todas no mesmo processo.</a:t>
            </a:r>
          </a:p>
          <a:p>
            <a:pPr lvl="0"/>
            <a:r>
              <a:rPr lang="pt-BR" sz="2700" dirty="0"/>
              <a:t>Se algum dos réus tiver foro por prerrogativa de função, a regra será a reunião de processos perante o tribunal. </a:t>
            </a:r>
            <a:r>
              <a:rPr lang="pt-BR" sz="2700" b="1" dirty="0"/>
              <a:t>Exceção</a:t>
            </a:r>
            <a:r>
              <a:rPr lang="pt-BR" sz="2700" dirty="0"/>
              <a:t>: júri, em que o corréu sem foro fica na primeira instância para ir a plenário e o corréu com foro vai é julgado no tribunal superior competente. </a:t>
            </a:r>
          </a:p>
          <a:p>
            <a:pPr marL="0" indent="0">
              <a:buNone/>
            </a:pPr>
            <a:endParaRPr lang="pt-BR" sz="2700" b="1" dirty="0"/>
          </a:p>
        </p:txBody>
      </p:sp>
    </p:spTree>
    <p:extLst>
      <p:ext uri="{BB962C8B-B14F-4D97-AF65-F5344CB8AC3E}">
        <p14:creationId xmlns:p14="http://schemas.microsoft.com/office/powerpoint/2010/main" val="11121268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700" b="1" dirty="0"/>
              <a:t>8.2.2. Continência</a:t>
            </a:r>
          </a:p>
          <a:p>
            <a:r>
              <a:rPr lang="pt-BR" sz="2700" dirty="0"/>
              <a:t>No inc. II do art. 77 há continência por </a:t>
            </a:r>
            <a:r>
              <a:rPr lang="pt-BR" sz="2700" u="sng" dirty="0"/>
              <a:t>ficção normativa</a:t>
            </a:r>
            <a:r>
              <a:rPr lang="pt-BR" sz="2700" dirty="0"/>
              <a:t>. </a:t>
            </a:r>
          </a:p>
          <a:p>
            <a:r>
              <a:rPr lang="pt-BR" sz="2700" dirty="0"/>
              <a:t>São os casos em que as várias ações são consideradas, pelo Direito Penal, como um delito só, por ficção legal. </a:t>
            </a:r>
          </a:p>
          <a:p>
            <a:r>
              <a:rPr lang="pt-BR" sz="2700" dirty="0"/>
              <a:t>Ocorre quando o agente, mediante uma só ação ou omissão, pratica dois ou mais crimes, constituindo o concurso formal (art. 70 do CP), ou, ainda, nos casos de erro na execução (art. 73 do CP) e resultado diverso do pretendido (art. 74 do CP).</a:t>
            </a:r>
          </a:p>
          <a:p>
            <a:pPr marL="0" indent="0">
              <a:buNone/>
            </a:pPr>
            <a:endParaRPr lang="pt-BR" sz="2700" b="1" dirty="0"/>
          </a:p>
        </p:txBody>
      </p:sp>
    </p:spTree>
    <p:extLst>
      <p:ext uri="{BB962C8B-B14F-4D97-AF65-F5344CB8AC3E}">
        <p14:creationId xmlns:p14="http://schemas.microsoft.com/office/powerpoint/2010/main" val="28145339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400" b="1" dirty="0"/>
              <a:t>8.2.3. Regras para Definição de Competência</a:t>
            </a:r>
          </a:p>
          <a:p>
            <a:pPr marL="0" indent="0">
              <a:buNone/>
            </a:pPr>
            <a:r>
              <a:rPr lang="pt-BR" sz="2400" dirty="0" err="1"/>
              <a:t>Aury</a:t>
            </a:r>
            <a:r>
              <a:rPr lang="pt-BR" sz="2400" dirty="0"/>
              <a:t> propõe uma releitura em outra ordem do art. 78 do CPP:</a:t>
            </a:r>
          </a:p>
          <a:p>
            <a:r>
              <a:rPr lang="pt-BR" sz="2400" dirty="0" err="1"/>
              <a:t>IV</a:t>
            </a:r>
            <a:r>
              <a:rPr lang="pt-BR" sz="2400" dirty="0"/>
              <a:t>. Primeiro deve-se verificar se há crime eleitoral, pois a competência da justiça especial eleitoral prevalece sobre as demais. Se houver crime militar, incide o art. 79, I, ocorrendo a cisão processual.</a:t>
            </a:r>
          </a:p>
          <a:p>
            <a:r>
              <a:rPr lang="pt-BR" sz="2400" dirty="0" err="1"/>
              <a:t>III</a:t>
            </a:r>
            <a:r>
              <a:rPr lang="pt-BR" sz="2400" dirty="0"/>
              <a:t>. Não sendo caso de crime eleitoral ou militar, analisa-se o inciso </a:t>
            </a:r>
            <a:r>
              <a:rPr lang="pt-BR" sz="2400" dirty="0" err="1"/>
              <a:t>III</a:t>
            </a:r>
            <a:r>
              <a:rPr lang="pt-BR" sz="2400" dirty="0"/>
              <a:t>. Aqui, a jurisdição federal prevalece sobre a estadual (Súmula n. 122 do STJ). Se algum dos agentes tiver prerrogativa de foro, prevalece a jurisdição de segundo grau (tribunais) sobre as de primeiro grau (juiz, júri, juizado especial), com as ressalvas feitas anteriormente.</a:t>
            </a:r>
          </a:p>
          <a:p>
            <a:endParaRPr lang="pt-BR" sz="2700" dirty="0"/>
          </a:p>
        </p:txBody>
      </p:sp>
    </p:spTree>
    <p:extLst>
      <p:ext uri="{BB962C8B-B14F-4D97-AF65-F5344CB8AC3E}">
        <p14:creationId xmlns:p14="http://schemas.microsoft.com/office/powerpoint/2010/main" val="20250941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400" b="1" dirty="0"/>
              <a:t>8.2.3. Regras para Definição de Competência</a:t>
            </a:r>
          </a:p>
          <a:p>
            <a:r>
              <a:rPr lang="pt-BR" sz="2700" dirty="0"/>
              <a:t>I. Não sendo resolvida a questão com as regras anteriores, deve-se perguntar: algum dos crimes é de competência do júri? Caso afirmativo, todos os crimes e todas as pessoas serão julgados no Tribunal do Júri (vis </a:t>
            </a:r>
            <a:r>
              <a:rPr lang="pt-BR" sz="2700" dirty="0" err="1"/>
              <a:t>atractiva</a:t>
            </a:r>
            <a:r>
              <a:rPr lang="pt-BR" sz="2700" dirty="0"/>
              <a:t> e prevalente)</a:t>
            </a:r>
          </a:p>
          <a:p>
            <a:r>
              <a:rPr lang="pt-BR" sz="2700" dirty="0"/>
              <a:t>II. Se nenhum dos incisos anteriores resolver a questão, é porque estamos diante de vários juízes, de mesmo nível de jurisdição, igualmente competentes. Então passemos para os critérios definidos nesse último inciso, necessariamente nessa ordem:</a:t>
            </a:r>
          </a:p>
          <a:p>
            <a:endParaRPr lang="pt-BR" sz="2700" dirty="0"/>
          </a:p>
        </p:txBody>
      </p:sp>
    </p:spTree>
    <p:extLst>
      <p:ext uri="{BB962C8B-B14F-4D97-AF65-F5344CB8AC3E}">
        <p14:creationId xmlns:p14="http://schemas.microsoft.com/office/powerpoint/2010/main" val="14636978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400" b="1" dirty="0"/>
              <a:t>8.2.3. Regras para Definição de Competência</a:t>
            </a:r>
          </a:p>
          <a:p>
            <a:pPr marL="514350" lvl="0" indent="-514350">
              <a:buFont typeface="+mj-lt"/>
              <a:buAutoNum type="alphaLcParenR"/>
            </a:pPr>
            <a:r>
              <a:rPr lang="pt-BR" sz="2500" dirty="0"/>
              <a:t>Prepondera o lugar da infração mais grave. O critério para se determinar o crime mais grave é o da pena mínima maior. Em seguida, usa-se o critério do regime de cumprimento, em que os delitos apenados com reclusão são mais agraves que os apenados com detenção.</a:t>
            </a:r>
          </a:p>
          <a:p>
            <a:pPr marL="514350" lvl="0" indent="-514350">
              <a:buFont typeface="+mj-lt"/>
              <a:buAutoNum type="alphaLcParenR"/>
            </a:pPr>
            <a:r>
              <a:rPr lang="pt-BR" sz="2500" dirty="0"/>
              <a:t>Havendo empate na letra ‘a’, prevalece o lugar onde for praticado o maior número de infrações;</a:t>
            </a:r>
          </a:p>
          <a:p>
            <a:pPr marL="514350" lvl="0" indent="-514350">
              <a:buFont typeface="+mj-lt"/>
              <a:buAutoNum type="alphaLcParenR"/>
            </a:pPr>
            <a:r>
              <a:rPr lang="pt-BR" sz="2500" dirty="0"/>
              <a:t>Se houver empate  entre todos os critérios anteriores, prevalecerá a competência do juiz prevento, isto é, o primeiro juiz que praticou ato com conteúdo decisório.</a:t>
            </a:r>
          </a:p>
          <a:p>
            <a:pPr marL="0" indent="0">
              <a:buNone/>
            </a:pPr>
            <a:endParaRPr lang="pt-BR" sz="2700" dirty="0"/>
          </a:p>
        </p:txBody>
      </p:sp>
    </p:spTree>
    <p:extLst>
      <p:ext uri="{BB962C8B-B14F-4D97-AF65-F5344CB8AC3E}">
        <p14:creationId xmlns:p14="http://schemas.microsoft.com/office/powerpoint/2010/main" val="7889501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700" b="1" dirty="0"/>
              <a:t>8.1. Prevenção</a:t>
            </a:r>
          </a:p>
          <a:p>
            <a:r>
              <a:rPr lang="pt-BR" sz="2700" dirty="0"/>
              <a:t>Haverá prevenção quando mais de um juiz for competente ou quando houver dúvida razoável sobre qual juízo será competente. </a:t>
            </a:r>
          </a:p>
          <a:p>
            <a:r>
              <a:rPr lang="pt-BR" sz="2700" dirty="0"/>
              <a:t>No caso de prevenção, é fixada competência pelo primeiro ato judicial de conteúdo decisório, mesmo que na fase </a:t>
            </a:r>
            <a:r>
              <a:rPr lang="pt-BR" sz="2700" dirty="0" err="1"/>
              <a:t>pré</a:t>
            </a:r>
            <a:r>
              <a:rPr lang="pt-BR" sz="2700" dirty="0"/>
              <a:t> processual. </a:t>
            </a:r>
          </a:p>
          <a:p>
            <a:r>
              <a:rPr lang="pt-BR" sz="2700" dirty="0"/>
              <a:t>Atos do ministério público ou do delegado de polícia </a:t>
            </a:r>
            <a:r>
              <a:rPr lang="pt-BR" sz="2700" b="1" u="sng" dirty="0"/>
              <a:t>não</a:t>
            </a:r>
            <a:r>
              <a:rPr lang="pt-BR" sz="2700" dirty="0"/>
              <a:t> previnem competência.</a:t>
            </a:r>
          </a:p>
        </p:txBody>
      </p:sp>
    </p:spTree>
    <p:extLst>
      <p:ext uri="{BB962C8B-B14F-4D97-AF65-F5344CB8AC3E}">
        <p14:creationId xmlns:p14="http://schemas.microsoft.com/office/powerpoint/2010/main" val="14946879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700" b="1" dirty="0"/>
              <a:t>8.1. Prevenção</a:t>
            </a:r>
          </a:p>
          <a:p>
            <a:pPr marL="0" indent="0">
              <a:buNone/>
            </a:pPr>
            <a:r>
              <a:rPr lang="pt-BR" sz="2700" u="sng" dirty="0"/>
              <a:t>Exemplo</a:t>
            </a:r>
            <a:r>
              <a:rPr lang="pt-BR" sz="2700" dirty="0"/>
              <a:t>: caso de corpo encontrado em rio que divide duas comarcas. Será competente o juízo que primeiro despachar.</a:t>
            </a:r>
          </a:p>
          <a:p>
            <a:pPr marL="0" indent="0">
              <a:buNone/>
            </a:pPr>
            <a:endParaRPr lang="pt-BR" sz="2700" dirty="0"/>
          </a:p>
          <a:p>
            <a:pPr marL="0" indent="0">
              <a:buNone/>
            </a:pPr>
            <a:r>
              <a:rPr lang="pt-BR" sz="2700" u="sng" dirty="0"/>
              <a:t>Exemplo</a:t>
            </a:r>
            <a:r>
              <a:rPr lang="pt-BR" sz="2700" dirty="0"/>
              <a:t>: caso de crime continuado. Sujeito pratica crimes em Santo André, Diadema e Mauá. Sendo crime continuado, deverá ser unificado para um único julgamento. Como há diversos juízes competentes, será competente aquele que primeiro despachar (com conteúdo decisório). Idem para o caso de crime permanente.</a:t>
            </a:r>
          </a:p>
        </p:txBody>
      </p:sp>
    </p:spTree>
    <p:extLst>
      <p:ext uri="{BB962C8B-B14F-4D97-AF65-F5344CB8AC3E}">
        <p14:creationId xmlns:p14="http://schemas.microsoft.com/office/powerpoint/2010/main" val="31220553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700" b="1" dirty="0"/>
              <a:t>8.2. Conexão e Continência</a:t>
            </a:r>
          </a:p>
          <a:p>
            <a:pPr marL="0" indent="0">
              <a:buNone/>
            </a:pPr>
            <a:r>
              <a:rPr lang="pt-BR" sz="2200" b="1" dirty="0"/>
              <a:t>Conexão: </a:t>
            </a:r>
            <a:r>
              <a:rPr lang="pt-BR" sz="2200" dirty="0"/>
              <a:t>é</a:t>
            </a:r>
            <a:r>
              <a:rPr lang="pt-BR" sz="2200" b="1" dirty="0"/>
              <a:t> </a:t>
            </a:r>
            <a:r>
              <a:rPr lang="pt-BR" sz="2200" dirty="0"/>
              <a:t>a vinculação dos crimes diante do modo pelo qual foram cometidos, bem como do lugar e do tempo, levando à reunião dos processos que os apuram em um só juízo, tanto por economia processual na colheita da prova como para evitar decisões conflitantes</a:t>
            </a:r>
          </a:p>
          <a:p>
            <a:pPr marL="0" indent="0">
              <a:buNone/>
            </a:pPr>
            <a:endParaRPr lang="pt-BR" sz="2200" dirty="0"/>
          </a:p>
          <a:p>
            <a:pPr marL="0" indent="0">
              <a:buNone/>
            </a:pPr>
            <a:r>
              <a:rPr lang="pt-BR" sz="2200" b="1" dirty="0"/>
              <a:t>Continência</a:t>
            </a:r>
            <a:r>
              <a:rPr lang="pt-BR" sz="2200" dirty="0"/>
              <a:t>: é a relação de conteúdo detectada entre crimes, seja porque há vários agentes cometendo uma só infração (concurso de pessoas), seja porque existe um só fato, que congrega dois ou mais resultados (concurso formal), levando à reunião dos processos que apuram tais delitos (ou fatos), para que exista uma solução uniforme, evitando-se o risco de decisões conflitantes e em desacordo com as normas penais.</a:t>
            </a:r>
          </a:p>
        </p:txBody>
      </p:sp>
    </p:spTree>
    <p:extLst>
      <p:ext uri="{BB962C8B-B14F-4D97-AF65-F5344CB8AC3E}">
        <p14:creationId xmlns:p14="http://schemas.microsoft.com/office/powerpoint/2010/main" val="28465629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700" b="1" dirty="0"/>
              <a:t>8.2.1. Conexão, art. 76 do CPP</a:t>
            </a:r>
          </a:p>
          <a:p>
            <a:pPr marL="514350" indent="-514350">
              <a:buAutoNum type="alphaLcParenR"/>
            </a:pPr>
            <a:r>
              <a:rPr lang="pt-BR" dirty="0"/>
              <a:t>Intersubjetiva ocasional ou por simultaneidade</a:t>
            </a:r>
          </a:p>
          <a:p>
            <a:pPr marL="514350" indent="-514350">
              <a:buAutoNum type="alphaLcParenR"/>
            </a:pPr>
            <a:r>
              <a:rPr lang="pt-BR" dirty="0"/>
              <a:t>Intersubjetiva </a:t>
            </a:r>
            <a:r>
              <a:rPr lang="pt-BR" dirty="0" err="1"/>
              <a:t>concursal</a:t>
            </a:r>
            <a:endParaRPr lang="pt-BR" dirty="0"/>
          </a:p>
          <a:p>
            <a:pPr marL="514350" indent="-514350">
              <a:buAutoNum type="alphaLcParenR"/>
            </a:pPr>
            <a:r>
              <a:rPr lang="pt-BR" dirty="0"/>
              <a:t>Intersubjetiva por reciprocidade</a:t>
            </a:r>
          </a:p>
          <a:p>
            <a:pPr marL="514350" indent="-514350">
              <a:buAutoNum type="alphaLcParenR"/>
            </a:pPr>
            <a:r>
              <a:rPr lang="pt-BR" dirty="0"/>
              <a:t>Conexão objetiva ou teleológica</a:t>
            </a:r>
          </a:p>
          <a:p>
            <a:pPr marL="0" indent="0">
              <a:buNone/>
            </a:pPr>
            <a:r>
              <a:rPr lang="pt-BR" dirty="0"/>
              <a:t>e) Conexão por vínculo probatório ou instrumental</a:t>
            </a:r>
          </a:p>
          <a:p>
            <a:pPr marL="0" indent="0">
              <a:buNone/>
            </a:pPr>
            <a:endParaRPr lang="pt-BR" dirty="0"/>
          </a:p>
        </p:txBody>
      </p:sp>
    </p:spTree>
    <p:extLst>
      <p:ext uri="{BB962C8B-B14F-4D97-AF65-F5344CB8AC3E}">
        <p14:creationId xmlns:p14="http://schemas.microsoft.com/office/powerpoint/2010/main" val="24025044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700" b="1" dirty="0"/>
              <a:t>8.2.1 Conexão</a:t>
            </a:r>
          </a:p>
          <a:p>
            <a:pPr marL="514350" indent="-514350">
              <a:buAutoNum type="alphaLcParenR"/>
            </a:pPr>
            <a:r>
              <a:rPr lang="pt-BR" sz="2700" b="1" dirty="0"/>
              <a:t>Intersubjetiva ocasional ou por simultaneidade</a:t>
            </a:r>
          </a:p>
          <a:p>
            <a:pPr marL="0" indent="0">
              <a:buNone/>
            </a:pPr>
            <a:r>
              <a:rPr lang="pt-BR" sz="2700" dirty="0"/>
              <a:t>Crime praticado por várias pessoas reunias, mas que não formam concurso de agente (unidade de desígnios e liame subjetivo). Aqui a reunião das pessoas é por acaso. </a:t>
            </a:r>
          </a:p>
          <a:p>
            <a:pPr marL="0" indent="0">
              <a:buNone/>
            </a:pPr>
            <a:r>
              <a:rPr lang="pt-BR" sz="2700" u="sng" dirty="0"/>
              <a:t>Exemplo</a:t>
            </a:r>
            <a:r>
              <a:rPr lang="pt-BR" sz="2700" dirty="0"/>
              <a:t>: manifestação pacífica mas que acaba tendo complicações e alguns crimes são praticados, sendo que numa mesma circunstância de tempo e lugar, várias pessoas cometem vários delitos (danos, furtos, ameaças, lesões corporais).</a:t>
            </a:r>
          </a:p>
          <a:p>
            <a:pPr marL="0" indent="0">
              <a:buNone/>
            </a:pPr>
            <a:endParaRPr lang="pt-BR" sz="2700" dirty="0"/>
          </a:p>
        </p:txBody>
      </p:sp>
    </p:spTree>
    <p:extLst>
      <p:ext uri="{BB962C8B-B14F-4D97-AF65-F5344CB8AC3E}">
        <p14:creationId xmlns:p14="http://schemas.microsoft.com/office/powerpoint/2010/main" val="961714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700" b="1" dirty="0"/>
              <a:t>8.2.1 Conexão</a:t>
            </a:r>
          </a:p>
          <a:p>
            <a:pPr marL="0" indent="0">
              <a:buNone/>
            </a:pPr>
            <a:r>
              <a:rPr lang="pt-BR" b="1" dirty="0"/>
              <a:t>b) Intersubjetiva </a:t>
            </a:r>
            <a:r>
              <a:rPr lang="pt-BR" b="1" dirty="0" err="1"/>
              <a:t>concursal</a:t>
            </a:r>
            <a:endParaRPr lang="pt-BR" b="1" dirty="0"/>
          </a:p>
          <a:p>
            <a:pPr marL="0" indent="0">
              <a:buNone/>
            </a:pPr>
            <a:r>
              <a:rPr lang="pt-BR" dirty="0"/>
              <a:t>Nesse caso há o concurso de pessoas, mas se exige a prática de duas ou mais infrações. </a:t>
            </a:r>
            <a:r>
              <a:rPr lang="pt-BR" b="1" dirty="0"/>
              <a:t> </a:t>
            </a:r>
            <a:r>
              <a:rPr lang="pt-BR" dirty="0"/>
              <a:t>A conexão de estabelece pela pluralidade de </a:t>
            </a:r>
            <a:r>
              <a:rPr lang="pt-BR" dirty="0" err="1"/>
              <a:t>cimres</a:t>
            </a:r>
            <a:r>
              <a:rPr lang="pt-BR" dirty="0"/>
              <a:t> praticados por um grupo de pessoas previamente ajustadas. </a:t>
            </a:r>
          </a:p>
          <a:p>
            <a:pPr marL="0" indent="0">
              <a:buNone/>
            </a:pPr>
            <a:r>
              <a:rPr lang="pt-BR" u="sng" dirty="0"/>
              <a:t>Exemplo</a:t>
            </a:r>
            <a:r>
              <a:rPr lang="pt-BR" dirty="0"/>
              <a:t>: quadrilha furta um automóvel 5 dias antes de praticar um roubo a banco com aquele carro. </a:t>
            </a:r>
          </a:p>
          <a:p>
            <a:pPr marL="0" indent="0">
              <a:buNone/>
            </a:pPr>
            <a:endParaRPr lang="pt-BR" sz="2700" dirty="0"/>
          </a:p>
        </p:txBody>
      </p:sp>
    </p:spTree>
    <p:extLst>
      <p:ext uri="{BB962C8B-B14F-4D97-AF65-F5344CB8AC3E}">
        <p14:creationId xmlns:p14="http://schemas.microsoft.com/office/powerpoint/2010/main" val="25507712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700" b="1" dirty="0"/>
              <a:t>8.2.1 Conexão</a:t>
            </a:r>
          </a:p>
          <a:p>
            <a:pPr marL="0" indent="0">
              <a:buNone/>
            </a:pPr>
            <a:endParaRPr lang="pt-BR" b="1" dirty="0"/>
          </a:p>
          <a:p>
            <a:pPr marL="0" indent="0">
              <a:buNone/>
            </a:pPr>
            <a:r>
              <a:rPr lang="pt-BR" b="1" dirty="0"/>
              <a:t>c) Intersubjetiva por reciprocidade:</a:t>
            </a:r>
            <a:r>
              <a:rPr lang="pt-BR" dirty="0"/>
              <a:t> duas ou mais infrações forem praticadas por várias pessoas, umas contra as outras. </a:t>
            </a:r>
          </a:p>
          <a:p>
            <a:pPr marL="0" indent="0">
              <a:buNone/>
            </a:pPr>
            <a:r>
              <a:rPr lang="pt-BR" u="sng" dirty="0"/>
              <a:t>Exemplo:</a:t>
            </a:r>
            <a:r>
              <a:rPr lang="pt-BR" dirty="0"/>
              <a:t> briga entre torcidas, em que várias lesões corporais são praticadas.</a:t>
            </a:r>
          </a:p>
          <a:p>
            <a:pPr marL="0" indent="0">
              <a:buNone/>
            </a:pPr>
            <a:endParaRPr lang="pt-BR" sz="2700" dirty="0"/>
          </a:p>
        </p:txBody>
      </p:sp>
    </p:spTree>
    <p:extLst>
      <p:ext uri="{BB962C8B-B14F-4D97-AF65-F5344CB8AC3E}">
        <p14:creationId xmlns:p14="http://schemas.microsoft.com/office/powerpoint/2010/main" val="3715340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700" b="1" dirty="0"/>
              <a:t>8. PREVENÇÃO, CONEXÃO E CONTINÊNCIA</a:t>
            </a:r>
          </a:p>
        </p:txBody>
      </p:sp>
      <p:sp>
        <p:nvSpPr>
          <p:cNvPr id="5" name="Espaço Reservado para Conteúdo 4"/>
          <p:cNvSpPr>
            <a:spLocks noGrp="1"/>
          </p:cNvSpPr>
          <p:nvPr>
            <p:ph idx="1"/>
          </p:nvPr>
        </p:nvSpPr>
        <p:spPr>
          <a:xfrm>
            <a:off x="467544" y="1351221"/>
            <a:ext cx="8229600" cy="5102115"/>
          </a:xfrm>
        </p:spPr>
        <p:txBody>
          <a:bodyPr>
            <a:noAutofit/>
          </a:bodyPr>
          <a:lstStyle/>
          <a:p>
            <a:pPr marL="0" indent="0">
              <a:buNone/>
            </a:pPr>
            <a:r>
              <a:rPr lang="pt-BR" sz="2700" b="1" dirty="0"/>
              <a:t>8.2.1 Conexão</a:t>
            </a:r>
          </a:p>
          <a:p>
            <a:pPr marL="0" indent="0">
              <a:buNone/>
            </a:pPr>
            <a:r>
              <a:rPr lang="pt-BR" b="1" dirty="0"/>
              <a:t>d) Conexão objetiva ou teleológica:</a:t>
            </a:r>
            <a:r>
              <a:rPr lang="pt-BR" dirty="0"/>
              <a:t> é quando um crime é praticado para facilitar ou ocultar outros, ou para conseguir impunidade ou vantagem em relação a eles.</a:t>
            </a:r>
          </a:p>
          <a:p>
            <a:pPr marL="0" indent="0">
              <a:buNone/>
            </a:pPr>
            <a:r>
              <a:rPr lang="pt-BR" u="sng" dirty="0"/>
              <a:t>Exemplo:</a:t>
            </a:r>
            <a:r>
              <a:rPr lang="pt-BR" dirty="0"/>
              <a:t> homicídio seguido de ocultação de cadáver; ou quando após o roubo a banco a quadrilha mata um dos membros para assegurar maior vantagem econômica ou mesmo garantir a impunidade</a:t>
            </a:r>
            <a:endParaRPr lang="pt-BR" sz="2700" dirty="0"/>
          </a:p>
        </p:txBody>
      </p:sp>
    </p:spTree>
    <p:extLst>
      <p:ext uri="{BB962C8B-B14F-4D97-AF65-F5344CB8AC3E}">
        <p14:creationId xmlns:p14="http://schemas.microsoft.com/office/powerpoint/2010/main" val="6213764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712</TotalTime>
  <Words>1248</Words>
  <Application>Microsoft Office PowerPoint</Application>
  <PresentationFormat>Apresentação na tela (4:3)</PresentationFormat>
  <Paragraphs>77</Paragraphs>
  <Slides>15</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15</vt:i4>
      </vt:variant>
    </vt:vector>
  </HeadingPairs>
  <TitlesOfParts>
    <vt:vector size="18" baseType="lpstr">
      <vt:lpstr>Arial</vt:lpstr>
      <vt:lpstr>Calibri</vt:lpstr>
      <vt:lpstr>Tema do Office</vt:lpstr>
      <vt:lpstr>PROCESSO PENAL, 2016</vt:lpstr>
      <vt:lpstr>8. PREVENÇÃO, CONEXÃO E CONTINÊNCIA</vt:lpstr>
      <vt:lpstr>8. PREVENÇÃO, CONEXÃO E CONTINÊNCIA</vt:lpstr>
      <vt:lpstr>8. PREVENÇÃO, CONEXÃO E CONTINÊNCIA</vt:lpstr>
      <vt:lpstr>8. PREVENÇÃO, CONEXÃO E CONTINÊNCIA</vt:lpstr>
      <vt:lpstr>8. PREVENÇÃO, CONEXÃO E CONTINÊNCIA</vt:lpstr>
      <vt:lpstr>8. PREVENÇÃO, CONEXÃO E CONTINÊNCIA</vt:lpstr>
      <vt:lpstr>8. PREVENÇÃO, CONEXÃO E CONTINÊNCIA</vt:lpstr>
      <vt:lpstr>8. PREVENÇÃO, CONEXÃO E CONTINÊNCIA</vt:lpstr>
      <vt:lpstr>8. PREVENÇÃO, CONEXÃO E CONTINÊNCIA</vt:lpstr>
      <vt:lpstr>8. PREVENÇÃO, CONEXÃO E CONTINÊNCIA</vt:lpstr>
      <vt:lpstr>8. PREVENÇÃO, CONEXÃO E CONTINÊNCIA</vt:lpstr>
      <vt:lpstr>8. PREVENÇÃO, CONEXÃO E CONTINÊNCIA</vt:lpstr>
      <vt:lpstr>8. PREVENÇÃO, CONEXÃO E CONTINÊNCIA</vt:lpstr>
      <vt:lpstr>8. PREVENÇÃO, CONEXÃO E CONTINÊNCIA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CONCEITO</dc:title>
  <dc:creator>Theuan</dc:creator>
  <cp:lastModifiedBy>Theuan Carvalho Gomes da Silva</cp:lastModifiedBy>
  <cp:revision>172</cp:revision>
  <dcterms:created xsi:type="dcterms:W3CDTF">2015-07-15T12:48:35Z</dcterms:created>
  <dcterms:modified xsi:type="dcterms:W3CDTF">2016-10-21T19:56:26Z</dcterms:modified>
</cp:coreProperties>
</file>