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3" r:id="rId29"/>
    <p:sldId id="282" r:id="rId30"/>
    <p:sldId id="286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7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17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11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05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2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11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13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9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40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000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9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BECEF-4A28-4356-8F6C-ADAD5DF35C5B}" type="datetimeFigureOut">
              <a:rPr lang="pt-BR" smtClean="0"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BD31-0B3A-4C4F-A3B7-DAA3E9643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725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teidh.or.cr/docs/casos/articulos/seriec_114_esp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reitoshumanos.usp.br/index.php/Meio-Ambiente/declaracao-de-estocolmo-sobre-o-ambiente-humano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fensoria.sp.gov.br/dpesp/repositorio/41/Violencia%20Obstetrica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teidh.or.cr/docs/casos/articulos/seriec_270_esp.pdf" TargetMode="External"/><Relationship Id="rId2" Type="http://schemas.openxmlformats.org/officeDocument/2006/relationships/hyperlink" Target="http://www.corteidh.or.cr/docs/casos/articulos/seriec_149_po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rteidh.or.cr/docs/casos/articulos/seriec_203_por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POPULAR DE FORMAÇÃO DE DEFENSORAS E DEFENSORES PÚBLICOS</a:t>
            </a:r>
            <a:endParaRPr lang="pt-BR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9604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Disciplina: Direitos Humanos</a:t>
            </a:r>
          </a:p>
          <a:p>
            <a:pPr marL="0" indent="0" algn="just">
              <a:buNone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Atividade complementar: resolução das questões da prova da DPE-ES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Professor: Rafael Alvarez Moreno</a:t>
            </a:r>
          </a:p>
          <a:p>
            <a:pPr marL="0" indent="0"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229200"/>
            <a:ext cx="1152128" cy="12486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01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3 (79)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Após os ataques do dia 11 de setembro de 2001, inúmeras medidas foram tomadas pelo Governo norte-americano no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combate ao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que eles mencionaram tratar-se de terrorismo. Dentre estas medidas, criou-se a prisão de Guantánamo. Em um julgado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específico da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Corte Interamericana de Direitos Humanos, de 07 de setembro de 2004, utilizou-se a expressão </a:t>
            </a:r>
            <a:r>
              <a:rPr lang="pt-BR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Guantanaminização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, em linhas gerais, trata-se de uma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(A) forma de revisitar os direitos humanos, tornando-se mais adaptados à realidade e flexibilizados, diretamente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relacionados aos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direitos sociais, econômicos e culturais.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(B) construção doutrinária que questiona a forma de tratamento dado aos adolescentes submetidos à medida de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internação sem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justa causa aparente.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(C) nova diretriz internacional aceita pelos organismos internacionais como uma forma de proteção da sociedade – este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caso foi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utilizado nos ataques ao jornal francês Charlie </a:t>
            </a:r>
            <a:r>
              <a:rPr lang="pt-BR" sz="1700" dirty="0" err="1">
                <a:latin typeface="Arial" panose="020B0604020202020204" pitchFamily="34" charset="0"/>
                <a:cs typeface="Arial" panose="020B0604020202020204" pitchFamily="34" charset="0"/>
              </a:rPr>
              <a:t>Hebdo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(D) nova forma de combater a crescente onda de terror que assola os países do mundo desenvolvido, aceita,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excepcionalmente, pelas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cortes internacionais.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(E) forma de revisitar o processo penal e as penas, impondo violações a direitos humanos, especialmente a tortura 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prisão sem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justa causa, em nome da segurança e do discurso do medo.</a:t>
            </a:r>
          </a:p>
        </p:txBody>
      </p:sp>
    </p:spTree>
    <p:extLst>
      <p:ext uri="{BB962C8B-B14F-4D97-AF65-F5344CB8AC3E}">
        <p14:creationId xmlns:p14="http://schemas.microsoft.com/office/powerpoint/2010/main" val="244114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3 (79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(E) forma de revisitar o processo penal e as penas, impondo violações a direitos humanos, especialmente a tortura e prisão sem justa causa, em nome da segurança e do discurso do medo.</a:t>
            </a:r>
          </a:p>
        </p:txBody>
      </p:sp>
    </p:spTree>
    <p:extLst>
      <p:ext uri="{BB962C8B-B14F-4D97-AF65-F5344CB8AC3E}">
        <p14:creationId xmlns:p14="http://schemas.microsoft.com/office/powerpoint/2010/main" val="36424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3 (79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 Caso Daniel </a:t>
            </a:r>
            <a:r>
              <a:rPr lang="pt-B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Tibi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 vs. Equador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refere-se a fatos ocorridos no de 1995, em que um comerciante de pedras preciosas foi detido por policiais sem qualquer ordem judicial, na cidade de Quito, e levado para a Cidade de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Guayquil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permanecendo irregularmente encarcerado por 28 meses, local em que foi submetido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tortura para que confessasse sua participação em caso de tráfico de drogas.</a:t>
            </a:r>
          </a:p>
          <a:p>
            <a:pPr algn="just">
              <a:buFont typeface="Arial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Acesso à sentença: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http://www.corteidh.or.cr/docs/casos/articulos/seriec_114_esp.pdf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5074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3 (79):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Voto concorrente do Juiz Sergio Garcia Ramirez, no Caso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Tibi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vs. Equador, § 3º, p. 8-9: “[...]. A persistência de antigas formas de criminalidade, a aparição de novas expressões da delinquência, o assédio do crime organizado, a virulência de certos delitos de extrema gravidade – a exemplo do terrorismo e do tráfico de drogas – foram determinantes para uma espécie de ‘exasperação ou desespero’ que é má conselheira: sugere abandonar os progressos e retornar a sistemas ou medidas que já mostraram suas enormes deficiências éticas e práticas. Em uma de suas versões extremas, este abandono gerou fenômenos como a ‘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guantanamização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do processo penal, ultimamente questionada pela própria jurisprudência da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Suprema Corte 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Estados Unidos. (tradução livre)”</a:t>
            </a:r>
          </a:p>
        </p:txBody>
      </p:sp>
    </p:spTree>
    <p:extLst>
      <p:ext uri="{BB962C8B-B14F-4D97-AF65-F5344CB8AC3E}">
        <p14:creationId xmlns:p14="http://schemas.microsoft.com/office/powerpoint/2010/main" val="771690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4 (80)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 Declaração de Estocolmo de 1972, que disciplina o ambiente humano, consagra expressamente as seguintes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proposições, com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EXCEÇÃO de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A) Toda pessoa tem deveres para com a comunidade, em que o livre e pleno desenvolvimento de sua personalidade é possível.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(B) É preciso livrar o homem e seu meio ambiente dos efeitos das armas nucleares e de todos os demais meios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 destruição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massa. Os Estados devem se esforçar para chegar logo a um acordo – nos órgãos internacionais pertinentes − sobre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a eliminação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e a destruição completa de tais armas.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(C) Como parte de sua contribuição ao desenvolvimento econômico e social deve-se utilizar a ciência e a tecnologia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para descobrir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, evitar e combater os riscos que ameaçam o meio ambiente, para solucionar os problemas ambientais e para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 bem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comum da humanidade.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(D) As políticas que promovem ou perpetuam o </a:t>
            </a:r>
            <a:r>
              <a:rPr lang="pt-BR" sz="1700" i="1" dirty="0">
                <a:latin typeface="Arial" panose="020B0604020202020204" pitchFamily="34" charset="0"/>
                <a:cs typeface="Arial" panose="020B0604020202020204" pitchFamily="34" charset="0"/>
              </a:rPr>
              <a:t>apartheid,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 segregação racial, a discriminação, a opressão colonial e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outras formas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de opressão e de dominação estrangeira são condenadas e devem ser eliminadas.</a:t>
            </a:r>
          </a:p>
          <a:p>
            <a:pPr marL="0" indent="0" algn="just">
              <a:buNone/>
            </a:pP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(E) Deve-se aplicar o planejamento aos assentamento humanos e à urbanização com vistas a evitar repercussões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prejudiciais sobre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o meio ambiente e a obter os máximos benefícios sociais, econômicos e ambientais para todos. A este respeito </a:t>
            </a:r>
            <a:r>
              <a:rPr lang="pt-B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devem-se </a:t>
            </a:r>
            <a:r>
              <a:rPr lang="pt-BR" sz="1700" dirty="0">
                <a:latin typeface="Arial" panose="020B0604020202020204" pitchFamily="34" charset="0"/>
                <a:cs typeface="Arial" panose="020B0604020202020204" pitchFamily="34" charset="0"/>
              </a:rPr>
              <a:t>abandonar os projetos destinados à dominação colonialista e racista.</a:t>
            </a:r>
          </a:p>
        </p:txBody>
      </p:sp>
    </p:spTree>
    <p:extLst>
      <p:ext uri="{BB962C8B-B14F-4D97-AF65-F5344CB8AC3E}">
        <p14:creationId xmlns:p14="http://schemas.microsoft.com/office/powerpoint/2010/main" val="1673225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4 (80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 e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 Toda pessoa tem deveres para com a comunidade, em que o livre e pleno desenvolvimento de sua personalidade é possível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Ainda que a Declaração reconheça que todos – cidadãos e comunidades, empresas e instituições – devem aceitar suas responsabilidades em todos os planos no que se refere à preservação do ambiente (Preâmbulo, Item 7), não há a previsão de que a pessoa tem deveres para com a comunidade no corpo do diploma internacional.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52307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4 (80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(B) – Princípio 26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(C) – Princípio 18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(D) – Princípio 1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(E) – Princípio 15</a:t>
            </a:r>
          </a:p>
          <a:p>
            <a:pPr algn="just">
              <a:buFont typeface="Arial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Acesso à Declaração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Estocolmo: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www.direitoshumanos.usp.br/index.php/Meio-Ambiente/declaracao-de-estocolmo-sobre-o-ambiente-humano.html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359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5 (81)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sistema Regional Americano tem suas peculiaridades e, dentre elas, pode-se mencionar a existência da Comissão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Interamericana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Direitos Humanos e a Corte interamericana de Direitos Humanos. A respeito destes órgãos, é correto afirmar: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A Comissão Interamericana tem a competência de emitir opiniões consultivas vinculantes aos Estados Membros.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As medidas cautelares, adotadas pela Comissão, possuem natureza vinculante, citando-se como exemplo o caso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Usina Belo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Monte.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A Comissão Interamericana é composta por sete membros eleitos por quatro anos, permitida só uma reeleição.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A Corte Interamericana é composta por sete membros por um mandato de quatro anos, permitida a reeleição.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O indivíduo pode acessar ambos os órgãos mencionados, bastando, para tanto, preencher o requisito do prévio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esgotamento das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vias ordinárias.</a:t>
            </a:r>
          </a:p>
        </p:txBody>
      </p:sp>
    </p:spTree>
    <p:extLst>
      <p:ext uri="{BB962C8B-B14F-4D97-AF65-F5344CB8AC3E}">
        <p14:creationId xmlns:p14="http://schemas.microsoft.com/office/powerpoint/2010/main" val="2521386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5 (81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Gabarito e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(C) A Comissão Interamericana é composta por sete membros eleitos por quatro anos, permitida só uma reeleição.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Conforme prevê 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art. 34 da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CADH,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Comissão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Interamericana de Direitos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Humanos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será composta por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sete membros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o art. 37, § 1º, estipula que o seu mandato será de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quatro anos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admitida uma só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reeleição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25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5 (81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competência para a emissão de opiniões consultivas é atribuída à Corte Interamericana (CADH, art. 64)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Alternativa (A):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INCORRETA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Ainda que a Comissão adote medidas cautelares, muitos Estados negam-se a cumpri-la, invocando a ausência de previsão na CADH, o que afastaria sua força vinculante  Alternativa (B):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INCORRETA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Já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Corte Interamericana de Direitos Humanos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nos termos do art. 52 do Pacto de San José, é composta por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sete juízes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cujo mandato é de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seis anos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admitida uma reeleição (art. 54, § 1º, da CADH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Alternativa (D):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INCORRETA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 que se refere à atuação do indivíduo, a este é permitido acessar apenas a Comissão Interamericana, havendo uma série de outros requisitos além do esgotamento dos recursos internos. A Corte somente pode ser acionada por Estados-membros e pela Comissão (CADH, art.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61)  Alternativa (E):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INCORRETA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48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 (77)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Caso Cosme Rosa Genoveva e outros, submetido 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Corte Interamericana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Direitos Humanos, em resumo, trata-se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um caso em que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um indivíduo faleceu após maus tratos recebidos em uma clínica de tratamento em Sobral, no Ceará.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um grupo de Afrodescendentes foram deslocados forçadamente.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visa apurar a prática de trabalho escravo em fazendas no interior do Brasil.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agentes da polícia supostamente praticaram a execução de vinte e seis pessoas, alguns adolescentes 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foram, hipoteticamente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submetidos a práticas sexuais e tortura antes de serem executados.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policiais realizaram o despejo forçado de famílias que ocupavam uma fazenda no município de Querência do Norte,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Paraná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2162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6 (82)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Pacto Internacional dos Direitos Econômicos, Sociais e Culturais entrou em vigor no ano de 1976 e é considerado um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relevante instrumento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dos direitos humanos, especialmente por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que as medidas cautelares estão previstas no próprio texto original do pacto.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que a previdência social, apesar de não prevista no pacto, está no protocolo facultativo.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ser um relevante documento, mas omitiu-se quanto ao direito de greve, não tratando deste relevante direito social.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ser um importante documento, mas não goza de nenhum tipo de mecanismo de monitoramento.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ser reconhecido como um documento que venceu a resistência de vários Estados e mesmo a doutrina que viam 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direitos sociais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sentido amplo como sendo meras recomendações ou exortações.</a:t>
            </a:r>
          </a:p>
        </p:txBody>
      </p:sp>
    </p:spTree>
    <p:extLst>
      <p:ext uri="{BB962C8B-B14F-4D97-AF65-F5344CB8AC3E}">
        <p14:creationId xmlns:p14="http://schemas.microsoft.com/office/powerpoint/2010/main" val="2074672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6 (82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 e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(E) ser reconhecido como um documento que venceu a resistência de vários Estados e mesmo a doutrina que viam os direitos sociais em sentido amplo como sendo meras recomendações ou exortações.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fato, com o PIDESC, os direitos econômicos, sociais e culturais, deixam de ser vistos como meras prestações programáticas, destituídas de qualquer eficácia. Não obstante, o diploma afirma que sua eficácia é progressiva (art. 2º).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60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6 (82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Não há previsão, no PIDESC, da possibilidade de implementação de medidas cautelares pelo Comitê de Direitos Humanos, competência esta reconhecida pelo Protocolo Facultativo, não ratificado pelo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Brasil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(A):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previdência social, por seu turno, é expressamente mencionada no art. 9º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(B):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Da mesma forma, há previsão do direito de greve, no art. 8º, § 1º, “d”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(C):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Como mecanismo de monitoramento, foi estabelecida a obrigação de encaminhamento de relatórios pelos Estados-partes ao Conselho Econômico e Social (atual Comitê de Direitos Econômicos, Sociais e Culturais), conforme o disposto no art. 16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D: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013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7 (69)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respeito das garantias e direitos assegurados pelo Estatuto do Idoso − Lei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n.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10.741/2003, podemos afirmar que há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previsão expressa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que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o Poder Público criará oportunidade de acesso ao idoso em cursos especiais para sua integração à vida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moderna, incluindo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conteúdo relativo às técnicas de comunicação, computação e demais avanços tecnológicos.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haverá, por parte do Poder Público, a criação e estímulo a programas de preparação à aposentadoria, com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antecedência mínima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seis meses, esclarecendo direitos sociais e de cidadania aos idosos.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ao idoso, desde que com idade a partir de 65 anos, está assegurado o direito de prioridade para recebimento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restituição 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imposto de renda.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ao idoso está assegurado o direito de realizar transação relativa a alimentos perante o Promotor de Justiça ou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Defensor Público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que a referendará, passando a ter efeito de título executivo judicial.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ao idoso que não pode se locomover, é assegurado o atendimento domiciliar, desde que abrigado ou acolhido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instituição pública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ou filantrópica, não alcançando instituições privadas.</a:t>
            </a:r>
          </a:p>
        </p:txBody>
      </p:sp>
    </p:spTree>
    <p:extLst>
      <p:ext uri="{BB962C8B-B14F-4D97-AF65-F5344CB8AC3E}">
        <p14:creationId xmlns:p14="http://schemas.microsoft.com/office/powerpoint/2010/main" val="1103980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7 (69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(A) o Poder Público criará oportunidade de acesso ao idoso em cursos especiais para sua integração à vida moderna, incluindo conteúdo relativo às técnicas de comunicação, computação e demais avanços tecnológicos.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previsto no art. 21, § 1º, ao Poder Público incumbe criar oportunidades de acesso do idoso à educação, sendo que “Os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cursos especiais para idosos incluirão conteúdo relativo às técnicas de comunicação, computação e demais avanços tecnológicos, para sua integração à vida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moderna”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447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7 (69):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(B): A antecedência é de um ano (art. 28, II, do EI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(C): A prioridade no recebimento da restituição do Imposto de Renda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(art. 3º, parágrafo único, IX)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é assegurada a todos os idosos indistintamente, isto é, cuja seja idade igual ou superior a 60 anos (art. 1º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(D): A eficácia do ato é de título extrajudicial (art. 13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(E): Na forma do art. 15, § 1º, IV, o atendimento domiciliar alcança instituições privadas (“[...] instituições filantrópicas ou sem fins lucrativos e eventualmente conveniadas com o Poder Público [...]”), sendo que o fato de estar abrigado ou acolhido não é condição para usufruir do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direito: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84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8 (70)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Constitui violência obstétrica, por si só,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retenção da paciente no hospital até que salde dívida decorrente do parto.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autorização para que acompanhante da parturiente permaneça em enfermarias coletivas causando constrangimento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aos demais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pacientes.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informar a parturiente sobre os riscos da gravidez, mesmo ciente de que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notícia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possa lhe causar sofrimento.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disponibilizar métodos não farmacológicos de interrupção da dor, detendo conhecimento sobre medicação que faça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cessar imediatamente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sofrimento 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parturiente.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prática de cesariana.</a:t>
            </a:r>
          </a:p>
        </p:txBody>
      </p:sp>
    </p:spTree>
    <p:extLst>
      <p:ext uri="{BB962C8B-B14F-4D97-AF65-F5344CB8AC3E}">
        <p14:creationId xmlns:p14="http://schemas.microsoft.com/office/powerpoint/2010/main" val="42277429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8 (70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(A) retenção da paciente no hospital até que salde dívida decorrente do parto.</a:t>
            </a:r>
          </a:p>
          <a:p>
            <a:pPr marL="0" indent="0" algn="just">
              <a:buNone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Cartilha da Defensoria Pública sobre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violência obstétrica: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www.defensoria.sp.gov.br/dpesp/repositorio/41/Violencia%20Obstetrica.pdf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55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9 (71)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Lei no 13.146/2015 − Estatuto da Pessoa com Deficiência, bem como as alterações por ela produzidas na legislação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esparsa vigente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prevê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o fortalecimento e ampliação do instituto da interdição civil como medida protetiva à pessoa com deficiência.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o dever de garantir a capacitação inicial e continuada aos profissionais que prestam assistência à pessoa com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deficiência, especialmente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serviços de habilitação e de reabilitação.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a existência de residências inclusivas, voltadas essencialmente a idosos e localizadas em áreas residenciais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comunidade, com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estruturas adequadas, sem apoio psicossocial interno, visando a autonomia do indivíduo.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que a deficiência não afeta, em regra, a plena capacidade civil da pessoa, inclusive para exercer o direito 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fertilidade, orientando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esterilização compulsória somente para casos devidamente fundamentados de síndromes genéticas.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a extensão de todos os direitos relativos ao atendimento prioritário da pessoa com deficiência ao seu acompanhante.</a:t>
            </a:r>
          </a:p>
        </p:txBody>
      </p:sp>
    </p:spTree>
    <p:extLst>
      <p:ext uri="{BB962C8B-B14F-4D97-AF65-F5344CB8AC3E}">
        <p14:creationId xmlns:p14="http://schemas.microsoft.com/office/powerpoint/2010/main" val="3913305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9 (71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Gabarito e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(B) o dever de garantir a capacitação inicial e continuada aos profissionais que prestam assistência à pessoa com deficiência, especialmente em serviços de habilitação e de reabilitação.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forma do art. 16 do Estatuto da Pessoa com Deficiência, “Nos programas e serviços de habilitação e reabilitação para a pessoa com deficiência, são garantidos”, entre outros, a “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capacitação continuada de todos os profissionais que participem dos programas 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serviços” (inc. IV).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521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 (77): Gabarito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(D) agentes da polícia supostamente praticaram a execução de vinte e seis pessoas, alguns adolescentes e foram, hipoteticamente, submetidos a práticas sexuais e tortura antes de serem executados.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688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Questão 9 (71</a:t>
            </a:r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): Justificativa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 Estatuto da Pessoa com Deficiência parte do pressuposto que a deficiência não afeta a plena capacidade civil da pessoa (art. 6º), pretendendo, por conseguinte, a restrição do instituto da interdição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(A):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Na mesma linha, a lei é expressa em assegurar os direitos reprodutivos, vedando a esterilização compulsória em qualquer caso (art. 6º, IV)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(D):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 art. 3º, X, define as residências inclusivas, exigindo o apoio psicossocial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(C):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No que se refere ao atendimento prioritário (art. 9º), alguns dos direitos – e não todos – são estendidos ao acompanhante da pessoa com deficiência. Não se estendem, a propósito, a restituição do imposto de renda e tramitação de processos judiciais e administrativos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(E):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INCORRETA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5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 (77):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Síntese do Caso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Cosme Rosa Genoveva e outros vs.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Brasil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Já apreciado pela Comissão Interamericana de Direitos Humanos e, atualmente, em fase de instrução na Corte Interamericana de Direitos Humanos </a:t>
            </a:r>
          </a:p>
          <a:p>
            <a:pPr marL="0" indent="0" algn="just"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caso se relaciona com o assassinato de 26 pessoas – incluindo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pessoas cuja idade é inferior a 18 anos de idade –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durante operações efetuadas pela Polícia Civil do Rio de Janeiro na Favela Nova Brasília, entre 18/10/94 a 8/5/95. De acordo com as evidências, as autoridades locais justificaram tais mortes em virtude de suposta resistência das vítimas. Ao demais, alega-se que algumas das vítimas – incluindo pessoas com idade inferior a 18 anos – sofreram tortura e atos de violência sexual. Trata-se de um padrão de conduta da polícia brasileira, evidenciando nítido contexto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execução extrajudicial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No mais, os supostos autores das agressões não foram responsabilizados, sendo que, em sua maioria, os fatos encontram-se prescritos.</a:t>
            </a:r>
          </a:p>
          <a:p>
            <a:pPr marL="0" indent="0" algn="just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34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 (77):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(A) um indivíduo faleceu após maus tratos recebidos em uma clínica de tratamento em Sobral, no Ceará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Caso Damião Ximenes vs. Brasil (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2"/>
              </a:rPr>
              <a:t>http://www.corteidh.or.cr/docs/casos/articulos/seriec_149_por.pdf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(B) um grupo de Afrodescendentes foram deslocados forçadamente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Caso das Comunidades Afrodescendentes Removidas da Bacia do Rio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Cacarica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(Operação Gênesis) vs. Colômbia (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http://www.corteidh.or.cr/docs/casos/articulos/seriec_270_esp.pdf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(C) visa apurar a prática de trabalho escravo em fazendas no interior do Brasil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Caso Trabalhadores da Fazenda Brasil Verde vs. Brasil: ainda não julgado pela Corte Interamericana de Direitos Humanos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(E)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policiais realizaram o despejo forçado de famílias que ocupavam uma fazenda no município de Querência do Norte, no Paraná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Caso Garibaldi vs. Brasil (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4"/>
              </a:rPr>
              <a:t>http://www.corteidh.or.cr/docs/casos/articulos/seriec_203_por.pdf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6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1 (77):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Síntese do Caso Trabalhadores </a:t>
            </a: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da Fazenda Brasil Verde vs.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Brasil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caso envolve a suposta omissão e negligência do Estado em investigar de modo diligente 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possível prática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trabalho forçado e servidão por dívidas no âmbito da referida fazenda, assim como o desaparecimento de dois trabalhadores. Ao longo de 1989 a 2000, autoridades locais fizeram visitas à Fazenda, objetivando constatar a situação em que se encontravam os trabalhadores. De acordo com o alegado, alguns trabalhadores que conseguiram fugir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narraram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existência de ameaças de morte, o impedimento de deixar o local, inexistência de salário ou pagamento de um salário mínimo, ausência de condições dignas de moradia, saúde e alimentação, entre outros. O fato é atribuível ao Brasil, pois, apesar de cientificado do ocorrido, não adotou medidas de prevenção e repressão, tampouco assegurou às vítimas mecanismos judiciais efetivos para buscar a tutela de seus direitos e, ainda, a persecução penal dos responsáveis. Imputa-se, ainda, ao Brasil a responsabilidade internacional pelo desaparecimento de dois adolescentes, fato ocorrido em dezembro de 1988 e que foi notificado às autoridades, que não adotaram medidas adequadas.</a:t>
            </a:r>
          </a:p>
        </p:txBody>
      </p:sp>
    </p:spTree>
    <p:extLst>
      <p:ext uri="{BB962C8B-B14F-4D97-AF65-F5344CB8AC3E}">
        <p14:creationId xmlns:p14="http://schemas.microsoft.com/office/powerpoint/2010/main" val="148180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2 (78)</a:t>
            </a:r>
            <a:endParaRPr lang="pt-BR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Declaração Universal dos Direitos Humanos de 1948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(A) consolida a ética universal e, combinando o valor da liberdade com o da igualdade, enumera tanto os direitos civis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políticos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quanto os direitos econômicos sociais e culturais.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(B) não tratou do direito à instrução, como direito à educação.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(C) proibiu a pena de morte.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(D) restringiu-se aos direitos civis e políticos por se tratar de um documento inaugural.</a:t>
            </a:r>
          </a:p>
          <a:p>
            <a:pPr marL="0" indent="0" algn="just"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(E) não tratou do direito ao voto, por se tratar de um direito político não reconhecido por todos os Estados signatários.</a:t>
            </a:r>
          </a:p>
        </p:txBody>
      </p:sp>
    </p:spTree>
    <p:extLst>
      <p:ext uri="{BB962C8B-B14F-4D97-AF65-F5344CB8AC3E}">
        <p14:creationId xmlns:p14="http://schemas.microsoft.com/office/powerpoint/2010/main" val="1483955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2 (78): Gabarito e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 correta: (A) consolida a ética universal e, combinando o valor da liberdade com o da igualdade, enumera tanto os direitos civis e políticos quanto os direitos econômicos sociais e culturais.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fato, a DUDH consolida ambas as esferas de direitos. São assegurados, como direitos civis e políticos, a título meramente exemplificativo a liberdade, a igualdade, a presunção de inocência, a intimidade, o direito de participar da formação da vontade política do Estado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., IX, VII, XI, XII e XXI, respectivamente). E, ao mesmo tempo, a DUDH menciona, entre outros, o direito à seguridade social e ao trabalho, o direito à educação (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XXII, XXIII e XXVI)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51423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Questão 2 (78): Justificativa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(B) não tratou do direito à instrução, como direito à educação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DUDH, art. XXVI –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ERRADA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(C) proibiu a pena de morte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 DUDH, art. III, assegura o direito à vida, mas silencia acerca da proibição da pena de morte. Como vimos, o PIDCP e o seu Protocolo Adicional, dispõem sobre a pena capital, sendo o escopo do segundo a sua proibição, ainda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que permita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aos Estados a formulação de reserva para aplicá-la aos delitos militares em tempos de guerra –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ERRADA</a:t>
            </a:r>
            <a:endParaRPr lang="pt-BR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(D) restringiu-se aos direitos civis e políticos por se tratar de um documento inaugural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DUDH, art. XXV, </a:t>
            </a:r>
            <a:r>
              <a:rPr lang="pt-BR" sz="1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v. g.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assegura o direito a um padrão de vida adequado para tratar das necessidades do indivíduo e de sua família, direito tipicamente social -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ERRADA</a:t>
            </a:r>
            <a:endParaRPr lang="pt-BR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(E) não tratou do direito ao voto, por se tratar de um direito político não reconhecido por todos os Estados signatários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DUDH, art. XXI – </a:t>
            </a:r>
            <a:r>
              <a:rPr lang="pt-BR" sz="1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ERRADA</a:t>
            </a:r>
          </a:p>
        </p:txBody>
      </p:sp>
    </p:spTree>
    <p:extLst>
      <p:ext uri="{BB962C8B-B14F-4D97-AF65-F5344CB8AC3E}">
        <p14:creationId xmlns:p14="http://schemas.microsoft.com/office/powerpoint/2010/main" val="167723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3873</Words>
  <Application>Microsoft Office PowerPoint</Application>
  <PresentationFormat>Apresentação na tela (4:3)</PresentationFormat>
  <Paragraphs>141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CURSO POPULAR DE FORMAÇÃO DE DEFENSORAS E DEFENSORES PÚBLICOS</vt:lpstr>
      <vt:lpstr>Questão 1 (77)</vt:lpstr>
      <vt:lpstr>Questão 1 (77): Gabarito</vt:lpstr>
      <vt:lpstr>Questão 1 (77): Justificativa</vt:lpstr>
      <vt:lpstr>Questão 1 (77): Justificativa</vt:lpstr>
      <vt:lpstr>Questão 1 (77): Justificativa</vt:lpstr>
      <vt:lpstr>Questão 2 (78)</vt:lpstr>
      <vt:lpstr>Questão 2 (78): Gabarito e Justificativa</vt:lpstr>
      <vt:lpstr>Questão 2 (78): Justificativa</vt:lpstr>
      <vt:lpstr>Questão 3 (79)</vt:lpstr>
      <vt:lpstr>Questão 3 (79): Gabarito</vt:lpstr>
      <vt:lpstr>Questão 3 (79): Justificativa</vt:lpstr>
      <vt:lpstr>Questão 3 (79): Justificativa</vt:lpstr>
      <vt:lpstr>Questão 4 (80)</vt:lpstr>
      <vt:lpstr>Questão 4 (80): Gabarito e Justificativa</vt:lpstr>
      <vt:lpstr>Questão 4 (80): Justificativa</vt:lpstr>
      <vt:lpstr>Questão 5 (81)</vt:lpstr>
      <vt:lpstr>Questão 5 (81): Gabarito e Justificativa</vt:lpstr>
      <vt:lpstr>Questão 5 (81): Justificativa</vt:lpstr>
      <vt:lpstr>Questão 6 (82)</vt:lpstr>
      <vt:lpstr>Questão 6 (82): Gabarito e Justificativa</vt:lpstr>
      <vt:lpstr>Questão 6 (82): Justificativa</vt:lpstr>
      <vt:lpstr>Questão 7 (69)</vt:lpstr>
      <vt:lpstr>Questão 7 (69): Gabarito</vt:lpstr>
      <vt:lpstr>Questão 7 (69): Justificativa</vt:lpstr>
      <vt:lpstr>Questão 8 (70)</vt:lpstr>
      <vt:lpstr>Questão 8 (70): Gabarito</vt:lpstr>
      <vt:lpstr>Questão 9 (71)</vt:lpstr>
      <vt:lpstr>Questão 9 (71): Gabarito e Justificativa</vt:lpstr>
      <vt:lpstr>Questão 9 (71): Justificativa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PORTATIL</dc:creator>
  <cp:lastModifiedBy>PORTATIL</cp:lastModifiedBy>
  <cp:revision>17</cp:revision>
  <dcterms:created xsi:type="dcterms:W3CDTF">2016-10-14T14:30:40Z</dcterms:created>
  <dcterms:modified xsi:type="dcterms:W3CDTF">2016-10-26T11:12:23Z</dcterms:modified>
</cp:coreProperties>
</file>