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83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13/08/2021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LICITAÇÃO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Conceito: </a:t>
            </a:r>
          </a:p>
          <a:p>
            <a:endParaRPr lang="pt-BR" dirty="0"/>
          </a:p>
          <a:p>
            <a:pPr algn="just"/>
            <a:r>
              <a:rPr lang="pt-BR" dirty="0"/>
              <a:t>Procedimento Administrativo </a:t>
            </a:r>
            <a:r>
              <a:rPr lang="pt-BR" b="1" i="1" dirty="0"/>
              <a:t>vinculado</a:t>
            </a:r>
            <a:r>
              <a:rPr lang="pt-BR" dirty="0"/>
              <a:t> por meio do qual os </a:t>
            </a:r>
            <a:r>
              <a:rPr lang="pt-BR" u="sng" dirty="0"/>
              <a:t>entes da Administração Pública </a:t>
            </a:r>
            <a:r>
              <a:rPr lang="pt-BR" dirty="0"/>
              <a:t>e aqueles por </a:t>
            </a:r>
            <a:r>
              <a:rPr lang="pt-BR" u="sng" dirty="0"/>
              <a:t>ela controlados </a:t>
            </a:r>
            <a:r>
              <a:rPr lang="pt-BR" dirty="0"/>
              <a:t>selecionam </a:t>
            </a:r>
            <a:r>
              <a:rPr lang="pt-BR" u="sng" dirty="0"/>
              <a:t>a melhor proposta</a:t>
            </a:r>
            <a:r>
              <a:rPr lang="pt-BR" dirty="0"/>
              <a:t> entre as oferecidas pelos vários interessados, com dois objetivos – a celebração de </a:t>
            </a:r>
            <a:r>
              <a:rPr lang="pt-BR" u="sng" dirty="0"/>
              <a:t>contrato</a:t>
            </a:r>
            <a:r>
              <a:rPr lang="pt-BR" dirty="0"/>
              <a:t> ou obtenção do melhor </a:t>
            </a:r>
            <a:r>
              <a:rPr lang="pt-BR" u="sng" dirty="0"/>
              <a:t>trabalho</a:t>
            </a:r>
            <a:r>
              <a:rPr lang="pt-BR" dirty="0"/>
              <a:t> técnico, artístico ou cientifico (JSCF)</a:t>
            </a:r>
          </a:p>
        </p:txBody>
      </p:sp>
    </p:spTree>
    <p:extLst>
      <p:ext uri="{BB962C8B-B14F-4D97-AF65-F5344CB8AC3E}">
        <p14:creationId xmlns:p14="http://schemas.microsoft.com/office/powerpoint/2010/main" val="636907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14133/2021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t-BR" dirty="0"/>
              <a:t>1º de Abril de 2021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528888"/>
            <a:ext cx="6048671" cy="2772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4898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Aplica-se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b="1" dirty="0">
                <a:solidFill>
                  <a:srgbClr val="000000"/>
                </a:solidFill>
              </a:rPr>
              <a:t>Art. 1º </a:t>
            </a:r>
            <a:r>
              <a:rPr lang="pt-BR" dirty="0">
                <a:solidFill>
                  <a:srgbClr val="000000"/>
                </a:solidFill>
              </a:rPr>
              <a:t>Esta Lei estabelece </a:t>
            </a:r>
            <a:r>
              <a:rPr lang="pt-BR" b="1" dirty="0">
                <a:solidFill>
                  <a:srgbClr val="000000"/>
                </a:solidFill>
              </a:rPr>
              <a:t>normas gerais de licitação </a:t>
            </a:r>
            <a:r>
              <a:rPr lang="pt-BR" dirty="0">
                <a:solidFill>
                  <a:srgbClr val="000000"/>
                </a:solidFill>
              </a:rPr>
              <a:t>e </a:t>
            </a:r>
            <a:r>
              <a:rPr lang="pt-BR" b="1" dirty="0">
                <a:solidFill>
                  <a:srgbClr val="000000"/>
                </a:solidFill>
              </a:rPr>
              <a:t>contratação </a:t>
            </a:r>
            <a:r>
              <a:rPr lang="pt-BR" dirty="0">
                <a:solidFill>
                  <a:srgbClr val="000000"/>
                </a:solidFill>
              </a:rPr>
              <a:t>para as </a:t>
            </a:r>
            <a:r>
              <a:rPr lang="pt-BR" b="1" dirty="0">
                <a:solidFill>
                  <a:srgbClr val="000000"/>
                </a:solidFill>
              </a:rPr>
              <a:t>Administrações Públicas diretas, autárquicas e fundacionais da União, dos Estados, do Distrito Federal </a:t>
            </a:r>
            <a:r>
              <a:rPr lang="pt-BR" dirty="0">
                <a:solidFill>
                  <a:srgbClr val="000000"/>
                </a:solidFill>
              </a:rPr>
              <a:t>e dos </a:t>
            </a:r>
            <a:r>
              <a:rPr lang="pt-BR" b="1" dirty="0">
                <a:solidFill>
                  <a:srgbClr val="000000"/>
                </a:solidFill>
              </a:rPr>
              <a:t>Municípios</a:t>
            </a:r>
            <a:r>
              <a:rPr lang="pt-BR" dirty="0">
                <a:solidFill>
                  <a:srgbClr val="000000"/>
                </a:solidFill>
              </a:rPr>
              <a:t>, e abrange: </a:t>
            </a:r>
          </a:p>
          <a:p>
            <a:pPr algn="just"/>
            <a:r>
              <a:rPr lang="pt-BR" b="1" dirty="0">
                <a:solidFill>
                  <a:srgbClr val="000000"/>
                </a:solidFill>
              </a:rPr>
              <a:t>I </a:t>
            </a:r>
            <a:r>
              <a:rPr lang="pt-BR" dirty="0">
                <a:solidFill>
                  <a:srgbClr val="000000"/>
                </a:solidFill>
              </a:rPr>
              <a:t>– os órgãos dos </a:t>
            </a:r>
            <a:r>
              <a:rPr lang="pt-BR" b="1" dirty="0">
                <a:solidFill>
                  <a:srgbClr val="000000"/>
                </a:solidFill>
              </a:rPr>
              <a:t>Poderes Legislativo e Judiciário </a:t>
            </a:r>
            <a:r>
              <a:rPr lang="pt-BR" dirty="0">
                <a:solidFill>
                  <a:srgbClr val="000000"/>
                </a:solidFill>
              </a:rPr>
              <a:t>da União, dos Estados e do Distrito Federal e os órgãos do Poder Legislativo dos Municípios, quando no </a:t>
            </a:r>
            <a:r>
              <a:rPr lang="pt-BR" b="1" dirty="0">
                <a:solidFill>
                  <a:srgbClr val="000000"/>
                </a:solidFill>
              </a:rPr>
              <a:t>desempenho de função administrativa</a:t>
            </a:r>
            <a:r>
              <a:rPr lang="pt-BR" dirty="0">
                <a:solidFill>
                  <a:srgbClr val="000000"/>
                </a:solidFill>
              </a:rPr>
              <a:t>; </a:t>
            </a:r>
          </a:p>
          <a:p>
            <a:pPr algn="just"/>
            <a:r>
              <a:rPr lang="pt-BR" b="1" dirty="0">
                <a:solidFill>
                  <a:srgbClr val="000000"/>
                </a:solidFill>
              </a:rPr>
              <a:t>II </a:t>
            </a:r>
            <a:r>
              <a:rPr lang="pt-BR" dirty="0">
                <a:solidFill>
                  <a:srgbClr val="000000"/>
                </a:solidFill>
              </a:rPr>
              <a:t>– os </a:t>
            </a:r>
            <a:r>
              <a:rPr lang="pt-BR" b="1" dirty="0">
                <a:solidFill>
                  <a:srgbClr val="000000"/>
                </a:solidFill>
              </a:rPr>
              <a:t>fundos especiais </a:t>
            </a:r>
            <a:r>
              <a:rPr lang="pt-BR" dirty="0">
                <a:solidFill>
                  <a:srgbClr val="000000"/>
                </a:solidFill>
              </a:rPr>
              <a:t>e as </a:t>
            </a:r>
            <a:r>
              <a:rPr lang="pt-BR" b="1" dirty="0">
                <a:solidFill>
                  <a:srgbClr val="000000"/>
                </a:solidFill>
              </a:rPr>
              <a:t>demais entidades controladas </a:t>
            </a:r>
            <a:r>
              <a:rPr lang="pt-BR" dirty="0">
                <a:solidFill>
                  <a:srgbClr val="000000"/>
                </a:solidFill>
              </a:rPr>
              <a:t>direta ou indiretamente pela Administração Pública.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8950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Não de Aplica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>
                <a:solidFill>
                  <a:srgbClr val="000000"/>
                </a:solidFill>
              </a:rPr>
              <a:t>§ 1º Não são abrangidas por esta Lei as empresas públicas, as sociedades de economia mista e as suas subsidiárias</a:t>
            </a:r>
            <a:r>
              <a:rPr lang="pt-BR" dirty="0">
                <a:solidFill>
                  <a:srgbClr val="000000"/>
                </a:solidFill>
              </a:rPr>
              <a:t>, regidas pela </a:t>
            </a:r>
            <a:r>
              <a:rPr lang="pt-BR" b="1" dirty="0">
                <a:solidFill>
                  <a:srgbClr val="000000"/>
                </a:solidFill>
              </a:rPr>
              <a:t>Lei nº 13.303, de 30 de junho de 2016</a:t>
            </a:r>
            <a:r>
              <a:rPr lang="pt-BR" dirty="0">
                <a:solidFill>
                  <a:srgbClr val="000000"/>
                </a:solidFill>
              </a:rPr>
              <a:t>, ressalvado o disposto no art. 178 desta Lei.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5959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Sede No Exterior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>
                <a:solidFill>
                  <a:srgbClr val="000000"/>
                </a:solidFill>
              </a:rPr>
              <a:t>§ 2º </a:t>
            </a:r>
            <a:r>
              <a:rPr lang="pt-BR" dirty="0">
                <a:solidFill>
                  <a:srgbClr val="000000"/>
                </a:solidFill>
              </a:rPr>
              <a:t>As contratações realizadas no âmbito das repartições públicas sediadas no exterior obedecerão às peculiaridades locais e aos princípios básicos estabelecidos nesta Lei, na forma de regulamentação específica a ser editada por ministro de Estado.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9783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solidFill>
                  <a:srgbClr val="000000"/>
                </a:solidFill>
              </a:rPr>
              <a:t>Agência oficial de cooperação estrangeira ou de organismo financeiro de que o Brasil seja parte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pt-BR" b="1" dirty="0">
                <a:solidFill>
                  <a:srgbClr val="000000"/>
                </a:solidFill>
              </a:rPr>
              <a:t>§ 3º </a:t>
            </a:r>
            <a:r>
              <a:rPr lang="pt-BR" dirty="0">
                <a:solidFill>
                  <a:srgbClr val="000000"/>
                </a:solidFill>
              </a:rPr>
              <a:t>Nas licitações e contratações que envolvam recursos provenientes de empréstimo ou doação oriundos de agência oficial de cooperação estrangeira ou de organismo financeiro de que o Brasil seja parte, podem ser admitidas: </a:t>
            </a:r>
          </a:p>
          <a:p>
            <a:pPr algn="just"/>
            <a:r>
              <a:rPr lang="pt-BR" b="1" dirty="0">
                <a:solidFill>
                  <a:srgbClr val="000000"/>
                </a:solidFill>
              </a:rPr>
              <a:t>I </a:t>
            </a:r>
            <a:r>
              <a:rPr lang="pt-BR" dirty="0">
                <a:solidFill>
                  <a:srgbClr val="000000"/>
                </a:solidFill>
              </a:rPr>
              <a:t>– condições decorrentes de acordos internacionais aprovados pelo Congresso Nacional e ratificados pelo Presidente da República; </a:t>
            </a:r>
          </a:p>
          <a:p>
            <a:pPr algn="just"/>
            <a:r>
              <a:rPr lang="pt-BR" b="1" dirty="0">
                <a:solidFill>
                  <a:srgbClr val="000000"/>
                </a:solidFill>
              </a:rPr>
              <a:t>II </a:t>
            </a:r>
            <a:r>
              <a:rPr lang="pt-BR" dirty="0">
                <a:solidFill>
                  <a:srgbClr val="000000"/>
                </a:solidFill>
              </a:rPr>
              <a:t>– condições peculiares à seleção e à contratação constantes de normas e procedimentos das agências ou dos organismos, desde que: </a:t>
            </a:r>
          </a:p>
          <a:p>
            <a:pPr algn="just"/>
            <a:r>
              <a:rPr lang="pt-BR" b="1" dirty="0">
                <a:solidFill>
                  <a:srgbClr val="000000"/>
                </a:solidFill>
              </a:rPr>
              <a:t>a) sejam exigidas para a obtenção do empréstimo ou doação; </a:t>
            </a:r>
            <a:endParaRPr lang="pt-BR" dirty="0">
              <a:solidFill>
                <a:srgbClr val="000000"/>
              </a:solidFill>
            </a:endParaRPr>
          </a:p>
          <a:p>
            <a:pPr algn="just"/>
            <a:r>
              <a:rPr lang="pt-BR" b="1" dirty="0">
                <a:solidFill>
                  <a:srgbClr val="000000"/>
                </a:solidFill>
              </a:rPr>
              <a:t>b) </a:t>
            </a:r>
            <a:r>
              <a:rPr lang="pt-BR" dirty="0">
                <a:solidFill>
                  <a:srgbClr val="000000"/>
                </a:solidFill>
              </a:rPr>
              <a:t>não conflitem com os princípios constitucionais em vigor</a:t>
            </a:r>
            <a:r>
              <a:rPr lang="pt-BR" b="1" dirty="0">
                <a:solidFill>
                  <a:srgbClr val="000000"/>
                </a:solidFill>
              </a:rPr>
              <a:t> c) </a:t>
            </a:r>
            <a:r>
              <a:rPr lang="pt-BR" dirty="0">
                <a:solidFill>
                  <a:srgbClr val="000000"/>
                </a:solidFill>
              </a:rPr>
              <a:t>sejam indicadas no respectivo contrato de empréstimo ou doação e tenham sido objeto de parecer favorável do órgão jurídico do contratante do financiamento previamente à celebração do referido contrato; </a:t>
            </a:r>
          </a:p>
          <a:p>
            <a:pPr algn="just"/>
            <a:r>
              <a:rPr lang="pt-BR" dirty="0">
                <a:solidFill>
                  <a:srgbClr val="000000"/>
                </a:solidFill>
              </a:rPr>
              <a:t>d) (VETADO). </a:t>
            </a:r>
          </a:p>
          <a:p>
            <a:pPr algn="just"/>
            <a:r>
              <a:rPr lang="pt-BR" b="1" dirty="0">
                <a:solidFill>
                  <a:srgbClr val="000000"/>
                </a:solidFill>
              </a:rPr>
              <a:t>§ 4º </a:t>
            </a:r>
            <a:r>
              <a:rPr lang="pt-BR" dirty="0">
                <a:solidFill>
                  <a:srgbClr val="000000"/>
                </a:solidFill>
              </a:rPr>
              <a:t>A documentação encaminhada ao Senado Federal para autorização do empréstimo de que trata o § 3º deste artigo deverá fazer referência às condições contratuais que incidam na hipótese do referido parágrafo.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3350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000000"/>
                </a:solidFill>
              </a:rPr>
              <a:t>Reservas Internacionais do País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>
                <a:solidFill>
                  <a:srgbClr val="000000"/>
                </a:solidFill>
              </a:rPr>
              <a:t>§ 5º </a:t>
            </a:r>
            <a:r>
              <a:rPr lang="pt-BR" dirty="0">
                <a:solidFill>
                  <a:srgbClr val="000000"/>
                </a:solidFill>
              </a:rPr>
              <a:t>As contratações relativas à gestão, direta e indireta, das reservas internacionais do País, inclusive as de serviços conexos ou acessórios a essa atividade, serão disciplinadas em ato normativo próprio do Banco Central do Brasil, assegurada a observância dos princípios estabelecidos no </a:t>
            </a:r>
            <a:r>
              <a:rPr lang="pt-BR" b="1" i="1" dirty="0">
                <a:solidFill>
                  <a:srgbClr val="000000"/>
                </a:solidFill>
              </a:rPr>
              <a:t>caput </a:t>
            </a:r>
            <a:r>
              <a:rPr lang="pt-BR" dirty="0">
                <a:solidFill>
                  <a:srgbClr val="000000"/>
                </a:solidFill>
              </a:rPr>
              <a:t>do art. 37 da Constituição Federal.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9721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Portanto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pt-BR" dirty="0"/>
          </a:p>
          <a:p>
            <a:r>
              <a:rPr lang="pt-BR" dirty="0"/>
              <a:t>▪ </a:t>
            </a:r>
            <a:r>
              <a:rPr lang="pt-BR" b="1" dirty="0"/>
              <a:t>administração direta, autárquica e fundacional</a:t>
            </a:r>
            <a:r>
              <a:rPr lang="pt-BR" dirty="0"/>
              <a:t>: aplicação integral da Lei 14.133/2021; </a:t>
            </a:r>
          </a:p>
          <a:p>
            <a:endParaRPr lang="pt-BR" dirty="0"/>
          </a:p>
          <a:p>
            <a:r>
              <a:rPr lang="pt-BR" dirty="0"/>
              <a:t>▪ </a:t>
            </a:r>
            <a:r>
              <a:rPr lang="pt-BR" dirty="0">
                <a:solidFill>
                  <a:srgbClr val="FF0000"/>
                </a:solidFill>
              </a:rPr>
              <a:t>empresas públicas e sociedades de economia mista</a:t>
            </a:r>
            <a:r>
              <a:rPr lang="pt-BR" dirty="0"/>
              <a:t>: </a:t>
            </a:r>
          </a:p>
          <a:p>
            <a:endParaRPr lang="pt-BR" dirty="0"/>
          </a:p>
          <a:p>
            <a:r>
              <a:rPr lang="pt-BR" dirty="0"/>
              <a:t>▪ Lei 13.303/2016: como norma principal (primária) </a:t>
            </a:r>
          </a:p>
          <a:p>
            <a:r>
              <a:rPr lang="pt-BR" dirty="0"/>
              <a:t>▪ Lei 14.133/2021: </a:t>
            </a:r>
          </a:p>
          <a:p>
            <a:endParaRPr lang="pt-BR" dirty="0"/>
          </a:p>
          <a:p>
            <a:r>
              <a:rPr lang="pt-BR" dirty="0"/>
              <a:t>▪ nos casos expressamente determinados pela Lei 13.303: (Estatuto Jurídico da EP e Sem)</a:t>
            </a:r>
          </a:p>
          <a:p>
            <a:endParaRPr lang="pt-BR" dirty="0"/>
          </a:p>
          <a:p>
            <a:r>
              <a:rPr lang="pt-BR" dirty="0"/>
              <a:t>▪ (i) </a:t>
            </a:r>
            <a:r>
              <a:rPr lang="pt-BR" b="1" dirty="0"/>
              <a:t>critérios de desempate </a:t>
            </a:r>
            <a:r>
              <a:rPr lang="pt-BR" dirty="0"/>
              <a:t>previstos no art. 60 (conforme art. 55, III, da Lei das Estatais, combinado com o previsto no art. 189 da Lei 14.133/2021); </a:t>
            </a:r>
          </a:p>
          <a:p>
            <a:endParaRPr lang="pt-BR" dirty="0"/>
          </a:p>
          <a:p>
            <a:r>
              <a:rPr lang="pt-BR" dirty="0"/>
              <a:t>▪ (</a:t>
            </a:r>
            <a:r>
              <a:rPr lang="pt-BR" dirty="0" err="1"/>
              <a:t>ii</a:t>
            </a:r>
            <a:r>
              <a:rPr lang="pt-BR" dirty="0"/>
              <a:t>) </a:t>
            </a:r>
            <a:r>
              <a:rPr lang="pt-BR" b="1" dirty="0"/>
              <a:t>modalidade pregão </a:t>
            </a:r>
            <a:r>
              <a:rPr lang="pt-BR" dirty="0"/>
              <a:t>(conforme art. 32, IV, da Lei das Estatais, combinado com o previsto no art. 189 da Lei 14.133/2021); </a:t>
            </a:r>
          </a:p>
          <a:p>
            <a:endParaRPr lang="pt-BR" dirty="0"/>
          </a:p>
          <a:p>
            <a:r>
              <a:rPr lang="pt-BR" dirty="0"/>
              <a:t>▪ (</a:t>
            </a:r>
            <a:r>
              <a:rPr lang="pt-BR" dirty="0" err="1"/>
              <a:t>iii</a:t>
            </a:r>
            <a:r>
              <a:rPr lang="pt-BR" dirty="0"/>
              <a:t>) </a:t>
            </a:r>
            <a:r>
              <a:rPr lang="pt-BR" b="1" dirty="0"/>
              <a:t>disposições penais </a:t>
            </a:r>
            <a:r>
              <a:rPr lang="pt-BR" dirty="0"/>
              <a:t>previstas no art. 178 (Título XI da Parte Especial do Decreto-Lei nº 2.848, de 7 de dezembro de 1940 – Código Penal). </a:t>
            </a:r>
          </a:p>
          <a:p>
            <a:r>
              <a:rPr lang="pt-BR" dirty="0"/>
              <a:t>▪ O art. 1º da Lei 14.133/2021 prevê a sua aplicação aos “fundos especiais”. Na verdade, um fundo especial é uma dotação de recurso (dinheiro) direcionada a uma finalidade específica. Assim, não é o fundo que faz a licitação, mas o ente encarregado de gerir o recurso. Porém, em questões literais, devemos saber que a lei de licitações se aplica “aos fundos especiais”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4428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Aplica-se</a:t>
            </a: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523" y="1600200"/>
            <a:ext cx="556095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673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Casos Especiais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99" y="2947781"/>
            <a:ext cx="6734001" cy="183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7820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Não se Aplica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499" y="2795981"/>
            <a:ext cx="6475001" cy="213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8582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Processo </a:t>
            </a:r>
            <a:r>
              <a:rPr lang="pt-BR" dirty="0"/>
              <a:t>Licitatório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Questão Terminológica;</a:t>
            </a:r>
          </a:p>
          <a:p>
            <a:r>
              <a:rPr lang="pt-BR" dirty="0"/>
              <a:t>Procedimento X Processo</a:t>
            </a:r>
          </a:p>
          <a:p>
            <a:r>
              <a:rPr lang="pt-BR" dirty="0"/>
              <a:t>Os conceitos de procedimento e processo se inter-relacionam, mas não se confundem. </a:t>
            </a:r>
          </a:p>
          <a:p>
            <a:r>
              <a:rPr lang="pt-BR" dirty="0"/>
              <a:t>O Procedimento consiste numa sucessão de atos-relacionados.</a:t>
            </a:r>
          </a:p>
          <a:p>
            <a:r>
              <a:rPr lang="pt-BR" dirty="0"/>
              <a:t>O Processo é um instrumento para eliminar um conflito mediante a observância inclusive de um procedimento diferenciado</a:t>
            </a:r>
          </a:p>
        </p:txBody>
      </p:sp>
    </p:spTree>
    <p:extLst>
      <p:ext uri="{BB962C8B-B14F-4D97-AF65-F5344CB8AC3E}">
        <p14:creationId xmlns:p14="http://schemas.microsoft.com/office/powerpoint/2010/main" val="3123150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162937"/>
                </a:solidFill>
                <a:latin typeface="rawline"/>
              </a:rPr>
              <a:t>Art. 2ºEsta Lei aplica-se 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>
                <a:solidFill>
                  <a:srgbClr val="162937"/>
                </a:solidFill>
                <a:latin typeface="rawline"/>
              </a:rPr>
              <a:t>I - alienação e concessão de direito real de uso de bens;</a:t>
            </a:r>
          </a:p>
          <a:p>
            <a:pPr algn="just"/>
            <a:r>
              <a:rPr lang="pt-BR" dirty="0">
                <a:solidFill>
                  <a:srgbClr val="162937"/>
                </a:solidFill>
                <a:latin typeface="rawline"/>
              </a:rPr>
              <a:t>II - compra, inclusive por encomenda;</a:t>
            </a:r>
          </a:p>
          <a:p>
            <a:pPr algn="just"/>
            <a:r>
              <a:rPr lang="pt-BR" dirty="0">
                <a:solidFill>
                  <a:srgbClr val="162937"/>
                </a:solidFill>
                <a:latin typeface="rawline"/>
              </a:rPr>
              <a:t>III - locação;</a:t>
            </a:r>
          </a:p>
          <a:p>
            <a:pPr algn="just"/>
            <a:r>
              <a:rPr lang="pt-BR" dirty="0">
                <a:solidFill>
                  <a:srgbClr val="162937"/>
                </a:solidFill>
                <a:latin typeface="rawline"/>
              </a:rPr>
              <a:t>IV - concessão e permissão de uso de bens públicos;</a:t>
            </a:r>
          </a:p>
          <a:p>
            <a:pPr algn="just"/>
            <a:r>
              <a:rPr lang="pt-BR" dirty="0">
                <a:solidFill>
                  <a:srgbClr val="162937"/>
                </a:solidFill>
                <a:latin typeface="rawline"/>
              </a:rPr>
              <a:t>V - prestação de serviços, inclusive os técnico-profissionais especializados;</a:t>
            </a:r>
          </a:p>
          <a:p>
            <a:pPr algn="just"/>
            <a:r>
              <a:rPr lang="pt-BR" dirty="0">
                <a:solidFill>
                  <a:srgbClr val="162937"/>
                </a:solidFill>
                <a:latin typeface="rawline"/>
              </a:rPr>
              <a:t>VI - obras e serviços de arquitetura e engenharia;</a:t>
            </a:r>
          </a:p>
          <a:p>
            <a:pPr algn="just"/>
            <a:r>
              <a:rPr lang="pt-BR" dirty="0">
                <a:solidFill>
                  <a:srgbClr val="162937"/>
                </a:solidFill>
                <a:latin typeface="rawline"/>
              </a:rPr>
              <a:t>VII - contratações de tecnologia da informação e de comunicação.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42176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solidFill>
                  <a:srgbClr val="162937"/>
                </a:solidFill>
                <a:latin typeface="rawline"/>
              </a:rPr>
              <a:t>Art. 3º Não se subordinam ao regime desta Lei: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>
                <a:solidFill>
                  <a:srgbClr val="162937"/>
                </a:solidFill>
                <a:latin typeface="rawline"/>
              </a:rPr>
              <a:t>I - contratos que tenham por objeto operação de crédito, interno ou externo, e gestão de dívida pública, incluídas as contratações de agente financeiro e a concessão de garantia relacionadas a esses contratos;</a:t>
            </a:r>
          </a:p>
          <a:p>
            <a:pPr algn="just"/>
            <a:r>
              <a:rPr lang="pt-BR" dirty="0">
                <a:solidFill>
                  <a:srgbClr val="162937"/>
                </a:solidFill>
                <a:latin typeface="rawline"/>
              </a:rPr>
              <a:t>II - contratações sujeitas a normas previstas em legislação própria.</a:t>
            </a:r>
          </a:p>
        </p:txBody>
      </p:sp>
    </p:spTree>
    <p:extLst>
      <p:ext uri="{BB962C8B-B14F-4D97-AF65-F5344CB8AC3E}">
        <p14:creationId xmlns:p14="http://schemas.microsoft.com/office/powerpoint/2010/main" val="34218214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Artigo 4º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pt-BR" sz="2800" dirty="0"/>
          </a:p>
          <a:p>
            <a:endParaRPr lang="pt-BR" dirty="0"/>
          </a:p>
          <a:p>
            <a:pPr algn="just"/>
            <a:r>
              <a:rPr lang="pt-BR" dirty="0"/>
              <a:t>Os </a:t>
            </a:r>
            <a:r>
              <a:rPr lang="pt-BR" dirty="0" err="1"/>
              <a:t>arts</a:t>
            </a:r>
            <a:r>
              <a:rPr lang="pt-BR" dirty="0"/>
              <a:t>. 42 ao 48 da Lei Complementar 123/2006 </a:t>
            </a:r>
            <a:r>
              <a:rPr lang="pt-BR" i="1" dirty="0"/>
              <a:t>tratam das preferências que devem ser concedidas às microempresas – ME e empresas de pequeno porte – EPP. </a:t>
            </a:r>
            <a:endParaRPr lang="pt-BR" dirty="0"/>
          </a:p>
          <a:p>
            <a:pPr algn="just"/>
            <a:r>
              <a:rPr lang="pt-BR" dirty="0"/>
              <a:t>▪ Resumidamente, a legislação prevê as seguintes preferências para ME e EPP: • comprovação da </a:t>
            </a:r>
            <a:r>
              <a:rPr lang="pt-BR" b="1" dirty="0"/>
              <a:t>regularidade fiscal e trabalhista </a:t>
            </a:r>
            <a:r>
              <a:rPr lang="pt-BR" dirty="0"/>
              <a:t>apenas p/ assinatura do contrato; </a:t>
            </a:r>
          </a:p>
          <a:p>
            <a:pPr algn="just"/>
            <a:r>
              <a:rPr lang="pt-BR" dirty="0"/>
              <a:t>• </a:t>
            </a:r>
            <a:r>
              <a:rPr lang="pt-BR" b="1" dirty="0"/>
              <a:t>preferência, como critério de desempate</a:t>
            </a:r>
            <a:r>
              <a:rPr lang="pt-BR" dirty="0"/>
              <a:t>, consistindo na possibilidade de ofertar nova proposta, inferior à do licitante que seria o vencedor:  considera-se “empatada” a proposta da ME ou EPP: (i) igual ou até 10% superior à do licitante mais bem classificado; (</a:t>
            </a:r>
            <a:r>
              <a:rPr lang="pt-BR" dirty="0" err="1"/>
              <a:t>ii</a:t>
            </a:r>
            <a:r>
              <a:rPr lang="pt-BR" dirty="0"/>
              <a:t>) no pregão, o limite é de até 5%.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▪ </a:t>
            </a:r>
            <a:r>
              <a:rPr lang="pt-BR" b="1" dirty="0"/>
              <a:t>licitação exclusiva para ME e EPP</a:t>
            </a:r>
            <a:r>
              <a:rPr lang="pt-BR" dirty="0"/>
              <a:t>, para os itens até o valor de R$ 80 mil; </a:t>
            </a:r>
          </a:p>
          <a:p>
            <a:pPr algn="just"/>
            <a:r>
              <a:rPr lang="pt-BR" dirty="0"/>
              <a:t>▪ poderá exigir </a:t>
            </a:r>
            <a:r>
              <a:rPr lang="pt-BR" b="1" dirty="0"/>
              <a:t>subcontratação </a:t>
            </a:r>
            <a:r>
              <a:rPr lang="pt-BR" dirty="0"/>
              <a:t>de ME e EPP em obras e serviços; </a:t>
            </a:r>
          </a:p>
          <a:p>
            <a:pPr algn="just"/>
            <a:r>
              <a:rPr lang="pt-BR" dirty="0"/>
              <a:t>▪ </a:t>
            </a:r>
            <a:r>
              <a:rPr lang="pt-BR" b="1" dirty="0"/>
              <a:t>deverá estabelecer cota de até 25%, </a:t>
            </a:r>
            <a:r>
              <a:rPr lang="pt-BR" dirty="0"/>
              <a:t>p/ ME e EPP, na aquisição de bens </a:t>
            </a:r>
            <a:r>
              <a:rPr lang="pt-BR" b="1" dirty="0"/>
              <a:t>divisíveis</a:t>
            </a:r>
            <a:r>
              <a:rPr lang="pt-BR" dirty="0"/>
              <a:t>; </a:t>
            </a:r>
          </a:p>
          <a:p>
            <a:pPr algn="just"/>
            <a:r>
              <a:rPr lang="pt-BR" dirty="0"/>
              <a:t>▪ possibilidade de instituir </a:t>
            </a:r>
            <a:r>
              <a:rPr lang="pt-BR" b="1" dirty="0"/>
              <a:t>prioridade de contratação </a:t>
            </a:r>
            <a:r>
              <a:rPr lang="pt-BR" dirty="0"/>
              <a:t>de ME e EPP, </a:t>
            </a:r>
            <a:r>
              <a:rPr lang="pt-BR" b="1" dirty="0"/>
              <a:t>localizada local ou regionalmente</a:t>
            </a:r>
            <a:r>
              <a:rPr lang="pt-BR" dirty="0"/>
              <a:t>, até 10% do melhor preço válido. </a:t>
            </a:r>
          </a:p>
          <a:p>
            <a:pPr algn="just"/>
            <a:endParaRPr lang="pt-BR" dirty="0"/>
          </a:p>
          <a:p>
            <a:r>
              <a:rPr lang="pt-BR" dirty="0"/>
              <a:t>	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1496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Uma grande norma geral de eficácia limitada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PNCP é condição indispensável para a eficácia dos contratos (art. 94); </a:t>
            </a:r>
            <a:r>
              <a:rPr lang="pt-BR" dirty="0">
                <a:solidFill>
                  <a:srgbClr val="FF0000"/>
                </a:solidFill>
              </a:rPr>
              <a:t>(PORTAL NACIONAL DE CONTRATAÇÕES PUBLICAS)</a:t>
            </a:r>
          </a:p>
          <a:p>
            <a:r>
              <a:rPr lang="pt-BR" dirty="0"/>
              <a:t>• Municípios com menos de 20 mil habitantes (art. 176): </a:t>
            </a:r>
          </a:p>
          <a:p>
            <a:r>
              <a:rPr lang="pt-BR" dirty="0"/>
              <a:t>• Regulamento para estimativa prévia de despesa (art. 72 c/c art. 23); </a:t>
            </a:r>
          </a:p>
          <a:p>
            <a:r>
              <a:rPr lang="pt-BR" dirty="0"/>
              <a:t>• Modelos padronizados de TR, PB, minutas de editais e de contratos (art. 19).</a:t>
            </a:r>
          </a:p>
        </p:txBody>
      </p:sp>
    </p:spTree>
    <p:extLst>
      <p:ext uri="{BB962C8B-B14F-4D97-AF65-F5344CB8AC3E}">
        <p14:creationId xmlns:p14="http://schemas.microsoft.com/office/powerpoint/2010/main" val="9896150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IDFont+F1"/>
              </a:rPr>
              <a:t>Agentes Públicos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>
                <a:solidFill>
                  <a:srgbClr val="000000"/>
                </a:solidFill>
                <a:latin typeface="CIDFont+F4"/>
              </a:rPr>
              <a:t>Agentes que desempenham as </a:t>
            </a:r>
            <a:r>
              <a:rPr lang="pt-BR" dirty="0">
                <a:solidFill>
                  <a:srgbClr val="000066"/>
                </a:solidFill>
                <a:latin typeface="CIDFont+F4"/>
              </a:rPr>
              <a:t>“funções essenciais” </a:t>
            </a:r>
            <a:r>
              <a:rPr lang="pt-BR" dirty="0">
                <a:solidFill>
                  <a:srgbClr val="000000"/>
                </a:solidFill>
                <a:latin typeface="CIDFont+F4"/>
              </a:rPr>
              <a:t>em licitações e contratos</a:t>
            </a:r>
            <a:r>
              <a:rPr lang="pt-BR" dirty="0">
                <a:solidFill>
                  <a:srgbClr val="000000"/>
                </a:solidFill>
                <a:latin typeface="CIDFont+F6"/>
              </a:rPr>
              <a:t>: </a:t>
            </a:r>
            <a:r>
              <a:rPr lang="pt-BR" dirty="0">
                <a:solidFill>
                  <a:srgbClr val="FF0000"/>
                </a:solidFill>
                <a:latin typeface="CIDFont+F4"/>
              </a:rPr>
              <a:t>preferencialmente </a:t>
            </a:r>
            <a:r>
              <a:rPr lang="pt-BR" dirty="0">
                <a:solidFill>
                  <a:srgbClr val="C10000"/>
                </a:solidFill>
                <a:latin typeface="CIDFont+F4"/>
              </a:rPr>
              <a:t>servidores efetivos ou empregados públicos do quadro permanente;</a:t>
            </a:r>
          </a:p>
          <a:p>
            <a:pPr algn="just"/>
            <a:endParaRPr lang="pt-BR" dirty="0">
              <a:solidFill>
                <a:srgbClr val="C10000"/>
              </a:solidFill>
              <a:latin typeface="CIDFont+F4"/>
            </a:endParaRPr>
          </a:p>
          <a:p>
            <a:pPr algn="just"/>
            <a:r>
              <a:rPr lang="pt-BR" dirty="0">
                <a:solidFill>
                  <a:srgbClr val="000000"/>
                </a:solidFill>
                <a:latin typeface="CIDFont+F5"/>
              </a:rPr>
              <a:t>• </a:t>
            </a:r>
            <a:r>
              <a:rPr lang="pt-BR" dirty="0">
                <a:solidFill>
                  <a:srgbClr val="000000"/>
                </a:solidFill>
                <a:latin typeface="CIDFont+F4"/>
              </a:rPr>
              <a:t>Agentes públicos com atribuições relacionadas a licitações e contratos ou que possuam formação compatível ou qualificação atestada por </a:t>
            </a:r>
            <a:r>
              <a:rPr lang="pt-BR" dirty="0">
                <a:solidFill>
                  <a:srgbClr val="FF0000"/>
                </a:solidFill>
                <a:latin typeface="CIDFont+F4"/>
              </a:rPr>
              <a:t>certificação profissional emitida por escola de governo </a:t>
            </a:r>
            <a:r>
              <a:rPr lang="pt-BR" dirty="0">
                <a:solidFill>
                  <a:srgbClr val="000000"/>
                </a:solidFill>
                <a:latin typeface="CIDFont+F4"/>
              </a:rPr>
              <a:t>criada e mantida pelo Poder Público;</a:t>
            </a:r>
          </a:p>
          <a:p>
            <a:pPr algn="just"/>
            <a:endParaRPr lang="pt-BR" dirty="0">
              <a:solidFill>
                <a:srgbClr val="000000"/>
              </a:solidFill>
              <a:latin typeface="CIDFont+F4"/>
            </a:endParaRPr>
          </a:p>
          <a:p>
            <a:pPr algn="just"/>
            <a:r>
              <a:rPr lang="pt-BR" dirty="0">
                <a:solidFill>
                  <a:srgbClr val="000000"/>
                </a:solidFill>
                <a:latin typeface="CIDFont+F5"/>
              </a:rPr>
              <a:t>• </a:t>
            </a:r>
            <a:r>
              <a:rPr lang="pt-BR" dirty="0">
                <a:solidFill>
                  <a:srgbClr val="000000"/>
                </a:solidFill>
                <a:latin typeface="CIDFont+F4"/>
              </a:rPr>
              <a:t>“</a:t>
            </a:r>
            <a:r>
              <a:rPr lang="pt-BR" dirty="0">
                <a:solidFill>
                  <a:srgbClr val="000066"/>
                </a:solidFill>
                <a:latin typeface="CIDFont+F4"/>
              </a:rPr>
              <a:t>Agente de contratação” </a:t>
            </a:r>
            <a:r>
              <a:rPr lang="pt-BR" dirty="0">
                <a:solidFill>
                  <a:srgbClr val="000000"/>
                </a:solidFill>
                <a:latin typeface="CIDFont+F4"/>
              </a:rPr>
              <a:t>– é quem conduz a licitação (fase interna e externa). É obrigatoriamente </a:t>
            </a:r>
            <a:r>
              <a:rPr lang="pt-BR" dirty="0">
                <a:solidFill>
                  <a:srgbClr val="C10000"/>
                </a:solidFill>
                <a:latin typeface="CIDFont+F4"/>
              </a:rPr>
              <a:t>servidor efetivo ou empregado público do quadro permanente</a:t>
            </a:r>
            <a:r>
              <a:rPr lang="pt-BR" dirty="0">
                <a:solidFill>
                  <a:srgbClr val="000000"/>
                </a:solidFill>
                <a:latin typeface="CIDFont+F4"/>
              </a:rPr>
              <a:t>. Em caso de pregão, é designado pregoeiro.</a:t>
            </a:r>
          </a:p>
          <a:p>
            <a:pPr algn="just"/>
            <a:r>
              <a:rPr lang="pt-BR" dirty="0">
                <a:solidFill>
                  <a:srgbClr val="000000"/>
                </a:solidFill>
                <a:latin typeface="CIDFont+F5"/>
              </a:rPr>
              <a:t>• </a:t>
            </a:r>
            <a:r>
              <a:rPr lang="pt-BR" dirty="0">
                <a:solidFill>
                  <a:srgbClr val="000000"/>
                </a:solidFill>
                <a:latin typeface="CIDFont+F4"/>
              </a:rPr>
              <a:t>Municípios com até 20.000 habitantes: </a:t>
            </a:r>
            <a:r>
              <a:rPr lang="pt-BR" dirty="0">
                <a:solidFill>
                  <a:srgbClr val="9A0000"/>
                </a:solidFill>
                <a:latin typeface="CIDFont+F4"/>
              </a:rPr>
              <a:t>6 anos </a:t>
            </a:r>
            <a:r>
              <a:rPr lang="pt-BR" dirty="0">
                <a:solidFill>
                  <a:srgbClr val="000000"/>
                </a:solidFill>
                <a:latin typeface="CIDFont+F4"/>
              </a:rPr>
              <a:t>para cumprir essas orientações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60250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Artigo 5º - Princípios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Legalidade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Impessoalidade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Moralidade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Publicidade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Eficiência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Interesse Público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Probidade Administrativa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Igualdade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Planejamento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Transparência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Eficácia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Segregação de Funções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Motivação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Vinculação ao edital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Julgamento Objetivo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Segurança Jurídica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Razoabilidade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Competitividade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Proporcionalidade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Celeridade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Economicidade e do desenvolvimento nacional sustentável</a:t>
            </a:r>
          </a:p>
          <a:p>
            <a:r>
              <a:rPr lang="pt-BR" sz="1100" dirty="0">
                <a:solidFill>
                  <a:srgbClr val="162937"/>
                </a:solidFill>
                <a:latin typeface="rawline"/>
              </a:rPr>
              <a:t>Disposições do Decreto-Lei nº 4.657, de 4 de setembro de 1942 (Lei de Introdução às Normas do Direito Brasileiro).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3823350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solidFill>
                  <a:srgbClr val="000000"/>
                </a:solidFill>
                <a:latin typeface="times new roman"/>
              </a:rPr>
              <a:t>O Direito se expressa por meio de Normas.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t-BR" dirty="0"/>
              <a:t>Princípios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>
                <a:solidFill>
                  <a:srgbClr val="000000"/>
                </a:solidFill>
                <a:latin typeface="times new roman"/>
              </a:rPr>
              <a:t> Princípios são as diretrizes gerais de um ordenamento jurídico, ou parte dele. Seu </a:t>
            </a:r>
            <a:r>
              <a:rPr lang="pt-BR" dirty="0" err="1">
                <a:solidFill>
                  <a:srgbClr val="000000"/>
                </a:solidFill>
                <a:latin typeface="times new roman"/>
              </a:rPr>
              <a:t>aspectro</a:t>
            </a:r>
            <a:r>
              <a:rPr lang="pt-BR" dirty="0">
                <a:solidFill>
                  <a:srgbClr val="000000"/>
                </a:solidFill>
                <a:latin typeface="times new roman"/>
              </a:rPr>
              <a:t> de incidência é muito mais amplo que o das regras. Entre eles podem haver “colisão”, não conflito. Quando colidem, não se excluem. Como “mandados de otimização” que  (</a:t>
            </a:r>
            <a:r>
              <a:rPr lang="pt-BR" dirty="0" err="1">
                <a:solidFill>
                  <a:srgbClr val="000000"/>
                </a:solidFill>
                <a:latin typeface="times new roman"/>
              </a:rPr>
              <a:t>Alexy</a:t>
            </a:r>
            <a:r>
              <a:rPr lang="pt-BR" dirty="0">
                <a:solidFill>
                  <a:srgbClr val="000000"/>
                </a:solidFill>
                <a:latin typeface="times new roman"/>
              </a:rPr>
              <a:t>), sempre podem ter incidência em casos concretos, às vezes concomitantemente dois ou mais deles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pt-BR" dirty="0"/>
              <a:t>Regras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>
                <a:solidFill>
                  <a:srgbClr val="000000"/>
                </a:solidFill>
                <a:latin typeface="times new roman"/>
              </a:rPr>
              <a:t>As regras disciplinam uma determinada situação; quando ocorre essa situação, a norma tem incidência; quando não ocorre, não tem incidência.</a:t>
            </a:r>
          </a:p>
          <a:p>
            <a:pPr algn="just"/>
            <a:r>
              <a:rPr lang="pt-BR" dirty="0">
                <a:solidFill>
                  <a:srgbClr val="000000"/>
                </a:solidFill>
                <a:latin typeface="times new roman"/>
              </a:rPr>
              <a:t>Para as regras vale a lógica do tudo ou nada (</a:t>
            </a:r>
            <a:r>
              <a:rPr lang="pt-BR" dirty="0" err="1">
                <a:solidFill>
                  <a:srgbClr val="000000"/>
                </a:solidFill>
                <a:latin typeface="times new roman"/>
              </a:rPr>
              <a:t>Dwokin</a:t>
            </a:r>
            <a:r>
              <a:rPr lang="pt-BR" dirty="0">
                <a:solidFill>
                  <a:srgbClr val="000000"/>
                </a:solidFill>
                <a:latin typeface="times new roman"/>
              </a:rPr>
              <a:t>). Quando duas regras colidem, fala-se em “conflito”, ao caso concreto uma só será aplicável, pois uma afasta a aplicação da outra. O conflito entre regras deve ser resolvido pelos meios clássicos de interpretação: a lei especial derroga a lei geral, a lei posterior afasta a anterior etc.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64930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Memorizar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00200"/>
            <a:ext cx="741682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34502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Artigo 17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51545"/>
            <a:ext cx="8229600" cy="3223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89368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Modalidades 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756381"/>
            <a:ext cx="5976664" cy="421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672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Artigo 11 da Lei 14.133/2021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pt-BR" b="1" dirty="0">
                <a:latin typeface="Roboto"/>
              </a:rPr>
              <a:t>Art. 11.</a:t>
            </a:r>
            <a:r>
              <a:rPr lang="pt-BR" dirty="0">
                <a:latin typeface="Roboto"/>
              </a:rPr>
              <a:t> O processo licitatório tem por objetivos:</a:t>
            </a:r>
          </a:p>
          <a:p>
            <a:pPr algn="just"/>
            <a:r>
              <a:rPr lang="pt-BR" b="1" dirty="0">
                <a:latin typeface="Roboto"/>
              </a:rPr>
              <a:t>I</a:t>
            </a:r>
            <a:r>
              <a:rPr lang="pt-BR" dirty="0">
                <a:latin typeface="Roboto"/>
              </a:rPr>
              <a:t> - assegurar a seleção da proposta apta a gerar o resultado de contratação mais vantajoso para a Administração Pública, inclusive no que se refere ao ciclo de vida do objeto;</a:t>
            </a:r>
          </a:p>
          <a:p>
            <a:pPr algn="just"/>
            <a:r>
              <a:rPr lang="pt-BR" b="1" dirty="0">
                <a:latin typeface="Roboto"/>
              </a:rPr>
              <a:t>II</a:t>
            </a:r>
            <a:r>
              <a:rPr lang="pt-BR" dirty="0">
                <a:latin typeface="Roboto"/>
              </a:rPr>
              <a:t> - assegurar tratamento isonômico entre os licitantes, bem como a justa competição;</a:t>
            </a:r>
          </a:p>
          <a:p>
            <a:pPr algn="just"/>
            <a:r>
              <a:rPr lang="pt-BR" b="1" dirty="0">
                <a:latin typeface="Roboto"/>
              </a:rPr>
              <a:t>III</a:t>
            </a:r>
            <a:r>
              <a:rPr lang="pt-BR" dirty="0">
                <a:latin typeface="Roboto"/>
              </a:rPr>
              <a:t> - evitar contratações com sobrepreço ou com preços manifestamente inexequíveis e superfaturamento na execução dos contratos;</a:t>
            </a:r>
          </a:p>
          <a:p>
            <a:pPr algn="just"/>
            <a:r>
              <a:rPr lang="pt-BR" b="1" dirty="0">
                <a:latin typeface="Roboto"/>
              </a:rPr>
              <a:t>IV</a:t>
            </a:r>
            <a:r>
              <a:rPr lang="pt-BR" dirty="0">
                <a:latin typeface="Roboto"/>
              </a:rPr>
              <a:t> - incentivar a inovação e o desenvolvimento nacional sustentável.</a:t>
            </a:r>
          </a:p>
          <a:p>
            <a:pPr algn="just"/>
            <a:r>
              <a:rPr lang="pt-BR" b="1" dirty="0">
                <a:latin typeface="Roboto"/>
              </a:rPr>
              <a:t>Parágrafo único</a:t>
            </a:r>
            <a:r>
              <a:rPr lang="pt-BR" dirty="0">
                <a:latin typeface="Roboto"/>
              </a:rPr>
              <a:t>. </a:t>
            </a:r>
            <a:r>
              <a:rPr lang="pt-BR" dirty="0">
                <a:solidFill>
                  <a:srgbClr val="FF0000"/>
                </a:solidFill>
                <a:latin typeface="Roboto"/>
              </a:rPr>
              <a:t>A alta administração do órgão ou entidade é responsável pela governança das contratações e deve implementar processos e estruturas, inclusive de gestão de riscos e controles internos, para avaliar, direcionar e monitorar os processos licitatórios </a:t>
            </a:r>
            <a:r>
              <a:rPr lang="pt-BR" dirty="0">
                <a:latin typeface="Roboto"/>
              </a:rPr>
              <a:t>e os respectivos contratos, com o intuito de alcançar os objetivos estabelecidos no caput deste artigo, promover um ambiente íntegro e confiável, assegurar o alinhamento das contratações ao planejamento estratégico e às leis orçamentárias e promover eficiência, efetividade e eficácia em suas contratações.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38861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Concorrência</a:t>
            </a:r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68760"/>
            <a:ext cx="7344815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66803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Pregão</a:t>
            </a: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920879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9799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Concurso</a:t>
            </a: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7200799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09736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Leilão artigo 31</a:t>
            </a:r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916832"/>
            <a:ext cx="6840759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20840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7920879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5548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Contratação Direta artigo 72/75</a:t>
            </a: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556792"/>
            <a:ext cx="6648916" cy="4049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7392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 Consagração formal da existência de um processo implica reforçar a obrigatoriedade da aplicação à licitação dos instrumentos próprios e inerentes ao instituto do processo.</a:t>
            </a:r>
          </a:p>
          <a:p>
            <a:pPr algn="just"/>
            <a:r>
              <a:rPr lang="pt-BR" dirty="0"/>
              <a:t>- Contraditório</a:t>
            </a:r>
          </a:p>
          <a:p>
            <a:pPr algn="just"/>
            <a:r>
              <a:rPr lang="pt-BR" dirty="0"/>
              <a:t>- Ampla Defesa</a:t>
            </a:r>
          </a:p>
          <a:p>
            <a:pPr algn="just"/>
            <a:r>
              <a:rPr lang="pt-BR" dirty="0"/>
              <a:t>- Etc...</a:t>
            </a:r>
          </a:p>
        </p:txBody>
      </p:sp>
    </p:spTree>
    <p:extLst>
      <p:ext uri="{BB962C8B-B14F-4D97-AF65-F5344CB8AC3E}">
        <p14:creationId xmlns:p14="http://schemas.microsoft.com/office/powerpoint/2010/main" val="3922224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“Processo Licitatório”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/>
              <a:t>A Solução adotada pela Lei 14133/2021 – Encontra respaldo direto na redação literal do artigo 37, inciso XXI CF/88.</a:t>
            </a:r>
          </a:p>
          <a:p>
            <a:pPr algn="just"/>
            <a:r>
              <a:rPr lang="pt-BR" dirty="0"/>
              <a:t>A Competência </a:t>
            </a:r>
            <a:r>
              <a:rPr lang="pt-BR" u="sng" dirty="0"/>
              <a:t>LEGISLATIVA PRIVATIVA DA UNIÃO</a:t>
            </a:r>
            <a:r>
              <a:rPr lang="pt-BR" dirty="0"/>
              <a:t>, para legislar sobre direito processual abrange inclusive a edição de leis sobre licitação.  Tal competência Esta no artigo </a:t>
            </a:r>
            <a:r>
              <a:rPr lang="pt-BR" dirty="0">
                <a:solidFill>
                  <a:srgbClr val="FF0000"/>
                </a:solidFill>
              </a:rPr>
              <a:t>22(PRIVATIVO)</a:t>
            </a:r>
            <a:r>
              <a:rPr lang="pt-BR" dirty="0"/>
              <a:t>, inciso XXVII e NÃO SE CONFUNDE COM A DO ARTIGO </a:t>
            </a:r>
            <a:r>
              <a:rPr lang="pt-BR" dirty="0">
                <a:solidFill>
                  <a:srgbClr val="FF0000"/>
                </a:solidFill>
              </a:rPr>
              <a:t>24 (CONCORRENTE) </a:t>
            </a:r>
            <a:r>
              <a:rPr lang="pt-BR" dirty="0"/>
              <a:t>AMBOS DA CF/88 </a:t>
            </a:r>
          </a:p>
        </p:txBody>
      </p:sp>
    </p:spTree>
    <p:extLst>
      <p:ext uri="{BB962C8B-B14F-4D97-AF65-F5344CB8AC3E}">
        <p14:creationId xmlns:p14="http://schemas.microsoft.com/office/powerpoint/2010/main" val="4205384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COMPETÊNCIA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pt-BR" dirty="0"/>
          </a:p>
          <a:p>
            <a:pPr algn="just"/>
            <a:r>
              <a:rPr lang="pt-BR" dirty="0"/>
              <a:t>A competência para dispor sobre </a:t>
            </a:r>
            <a:r>
              <a:rPr lang="pt-BR" b="1" dirty="0"/>
              <a:t>normas gerais </a:t>
            </a:r>
            <a:r>
              <a:rPr lang="pt-BR" dirty="0"/>
              <a:t>de licitações e contratos é da </a:t>
            </a:r>
            <a:r>
              <a:rPr lang="pt-BR" b="1" dirty="0"/>
              <a:t>União</a:t>
            </a:r>
            <a:r>
              <a:rPr lang="pt-BR" dirty="0"/>
              <a:t>, nos termos do art. 22, XXVII, e do art. 37, XXI, da CF: </a:t>
            </a:r>
          </a:p>
          <a:p>
            <a:pPr algn="just"/>
            <a:endParaRPr lang="pt-BR" dirty="0"/>
          </a:p>
          <a:p>
            <a:pPr algn="just"/>
            <a:r>
              <a:rPr lang="pt-BR" i="1" dirty="0"/>
              <a:t>art. 22 [...] XXVII – normas gerais de licitação e contratação, em todas as modalidades, para as administrações públicas diretas, autárquicas e fundacionais da União, Estados, Distrito Federal e Municípios, obedecido o disposto no art. 37, XXI, e para as empresas públicas e sociedades de economia mista, nos termos do art. 173, § 1°, III; </a:t>
            </a:r>
            <a:endParaRPr lang="pt-BR" dirty="0"/>
          </a:p>
          <a:p>
            <a:pPr algn="just"/>
            <a:r>
              <a:rPr lang="pt-BR" i="1" dirty="0"/>
              <a:t>art. 37 [...] XXI - ressalvados os casos especificados na legislação, as obras, serviços, compras e alienações serão contratados mediante processo de licitação pública que assegure igualdade de condições a todos os concorrentes, com cláusulas que estabeleçam obrigações de pagamento, mantidas as condições efetivas da proposta, nos termos da lei, o qual somente permitirá as exigências de qualificação técnica e econômica indispensáveis à garantia do cumprimento das obrigações.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▪ A competência trata apenas das “normas gerais”. Por isso, os estados, DF e municípios podem dispor sobre </a:t>
            </a:r>
            <a:r>
              <a:rPr lang="pt-BR" b="1" dirty="0"/>
              <a:t>normas específicas</a:t>
            </a:r>
            <a:r>
              <a:rPr lang="pt-BR" dirty="0"/>
              <a:t>, independentemente da delegação prevista no art. 22, parágrafo único da CF. Nesse caso, a única exigência é que os estados, o DF e os municípios observem o disposto nas normas gerais da União. </a:t>
            </a:r>
          </a:p>
          <a:p>
            <a:pPr marL="0" indent="0" algn="just">
              <a:buNone/>
            </a:pPr>
            <a:r>
              <a:rPr lang="pt-BR" dirty="0"/>
              <a:t>	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8845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pt-BR" sz="2800" dirty="0"/>
          </a:p>
          <a:p>
            <a:pPr algn="just"/>
            <a:r>
              <a:rPr lang="pt-BR" dirty="0">
                <a:solidFill>
                  <a:srgbClr val="FF0000"/>
                </a:solidFill>
              </a:rPr>
              <a:t>A União também pode legislar sobre normas específicas de licitações, mas estas disposições apenas serão aplicáveis à própria União. </a:t>
            </a:r>
          </a:p>
          <a:p>
            <a:pPr algn="just"/>
            <a:endParaRPr lang="pt-BR" dirty="0">
              <a:solidFill>
                <a:srgbClr val="000000"/>
              </a:solidFill>
            </a:endParaRPr>
          </a:p>
          <a:p>
            <a:pPr algn="just"/>
            <a:r>
              <a:rPr lang="pt-BR" dirty="0">
                <a:solidFill>
                  <a:srgbClr val="000000"/>
                </a:solidFill>
              </a:rPr>
              <a:t>▪ Nos termos do art. 173, § 1º, III, da CF, compete à União elaborar o </a:t>
            </a:r>
            <a:r>
              <a:rPr lang="pt-BR" b="1" dirty="0">
                <a:solidFill>
                  <a:srgbClr val="000000"/>
                </a:solidFill>
              </a:rPr>
              <a:t>estatuto jurídico </a:t>
            </a:r>
            <a:r>
              <a:rPr lang="pt-BR" dirty="0">
                <a:solidFill>
                  <a:srgbClr val="000000"/>
                </a:solidFill>
              </a:rPr>
              <a:t>da empresa pública, da sociedade de economia mista e de suas subsidiárias que </a:t>
            </a:r>
            <a:r>
              <a:rPr lang="pt-BR" b="1" dirty="0">
                <a:solidFill>
                  <a:srgbClr val="000000"/>
                </a:solidFill>
              </a:rPr>
              <a:t>explorem atividade econômica de produção ou comercialização de bens ou de prestação de serviços</a:t>
            </a:r>
            <a:r>
              <a:rPr lang="pt-BR" dirty="0">
                <a:solidFill>
                  <a:srgbClr val="000000"/>
                </a:solidFill>
              </a:rPr>
              <a:t>. Tal estatuto consta na Lei 13.303/2016, que dispõe, entre outras coisas, sobre o regime de “licitação e contratação de obras, serviços, compras e alienações, observados os princípios da administração pública” específico para as empresas estatais. </a:t>
            </a:r>
          </a:p>
          <a:p>
            <a:pPr algn="just"/>
            <a:endParaRPr lang="pt-BR" dirty="0">
              <a:solidFill>
                <a:srgbClr val="000000"/>
              </a:solidFill>
            </a:endParaRPr>
          </a:p>
          <a:p>
            <a:pPr algn="just"/>
            <a:r>
              <a:rPr lang="pt-BR" dirty="0">
                <a:solidFill>
                  <a:srgbClr val="000000"/>
                </a:solidFill>
              </a:rPr>
              <a:t>▪ Durante o período de </a:t>
            </a:r>
            <a:r>
              <a:rPr lang="pt-BR" b="1" dirty="0">
                <a:solidFill>
                  <a:srgbClr val="000000"/>
                </a:solidFill>
              </a:rPr>
              <a:t>dois anos</a:t>
            </a:r>
            <a:r>
              <a:rPr lang="pt-BR" dirty="0">
                <a:solidFill>
                  <a:srgbClr val="000000"/>
                </a:solidFill>
              </a:rPr>
              <a:t>, a contar da publicação oficial da nova legislação, as disposições da </a:t>
            </a:r>
            <a:r>
              <a:rPr lang="pt-BR" b="1" dirty="0">
                <a:solidFill>
                  <a:srgbClr val="000000"/>
                </a:solidFill>
              </a:rPr>
              <a:t>Lei 14.133/2021 coexistirão </a:t>
            </a:r>
            <a:r>
              <a:rPr lang="pt-BR" dirty="0">
                <a:solidFill>
                  <a:srgbClr val="000000"/>
                </a:solidFill>
              </a:rPr>
              <a:t>com as regras da </a:t>
            </a:r>
            <a:r>
              <a:rPr lang="pt-BR" b="1" dirty="0">
                <a:solidFill>
                  <a:srgbClr val="000000"/>
                </a:solidFill>
              </a:rPr>
              <a:t>Lei 8.666/1993</a:t>
            </a:r>
            <a:r>
              <a:rPr lang="pt-BR" dirty="0">
                <a:solidFill>
                  <a:srgbClr val="000000"/>
                </a:solidFill>
              </a:rPr>
              <a:t>, da </a:t>
            </a:r>
            <a:r>
              <a:rPr lang="pt-BR" b="1" dirty="0">
                <a:solidFill>
                  <a:srgbClr val="000000"/>
                </a:solidFill>
              </a:rPr>
              <a:t>Lei 10.520/2002 </a:t>
            </a:r>
            <a:r>
              <a:rPr lang="pt-BR" dirty="0">
                <a:solidFill>
                  <a:srgbClr val="000000"/>
                </a:solidFill>
              </a:rPr>
              <a:t>e do </a:t>
            </a:r>
            <a:r>
              <a:rPr lang="pt-BR" b="1" dirty="0">
                <a:solidFill>
                  <a:srgbClr val="000000"/>
                </a:solidFill>
              </a:rPr>
              <a:t>Regime Diferenciado de Contratações Públicas – RDC </a:t>
            </a:r>
            <a:r>
              <a:rPr lang="pt-BR" dirty="0">
                <a:solidFill>
                  <a:srgbClr val="000000"/>
                </a:solidFill>
              </a:rPr>
              <a:t>(</a:t>
            </a:r>
            <a:r>
              <a:rPr lang="pt-BR" dirty="0" err="1">
                <a:solidFill>
                  <a:srgbClr val="000000"/>
                </a:solidFill>
              </a:rPr>
              <a:t>arts</a:t>
            </a:r>
            <a:r>
              <a:rPr lang="pt-BR" dirty="0">
                <a:solidFill>
                  <a:srgbClr val="000000"/>
                </a:solidFill>
              </a:rPr>
              <a:t>. 1º ao 47-A da Lei 12.462/2011), </a:t>
            </a:r>
            <a:r>
              <a:rPr lang="pt-BR" b="1" dirty="0">
                <a:solidFill>
                  <a:srgbClr val="000000"/>
                </a:solidFill>
              </a:rPr>
              <a:t>exceto </a:t>
            </a:r>
            <a:r>
              <a:rPr lang="pt-BR" dirty="0">
                <a:solidFill>
                  <a:srgbClr val="000000"/>
                </a:solidFill>
              </a:rPr>
              <a:t>quanto às </a:t>
            </a:r>
            <a:r>
              <a:rPr lang="pt-BR" b="1" dirty="0">
                <a:solidFill>
                  <a:srgbClr val="000000"/>
                </a:solidFill>
              </a:rPr>
              <a:t>disposições penais </a:t>
            </a:r>
            <a:r>
              <a:rPr lang="pt-BR" dirty="0">
                <a:solidFill>
                  <a:srgbClr val="000000"/>
                </a:solidFill>
              </a:rPr>
              <a:t>da Lei 8.666/1993, que foram revogadas de imediato. Após o decurso de dois anos, as normas antigas serão revogadas. </a:t>
            </a:r>
          </a:p>
          <a:p>
            <a:pPr algn="just"/>
            <a:r>
              <a:rPr lang="pt-BR" dirty="0">
                <a:solidFill>
                  <a:srgbClr val="000000"/>
                </a:solidFill>
              </a:rPr>
              <a:t>	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9981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TRÊS normas gerais (ou grupos de normas gerais) sobre licitações: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sz="2800" dirty="0"/>
          </a:p>
          <a:p>
            <a:pPr algn="just"/>
            <a:r>
              <a:rPr lang="pt-BR" dirty="0">
                <a:solidFill>
                  <a:srgbClr val="000000"/>
                </a:solidFill>
              </a:rPr>
              <a:t>Lei 14.133/2021: administração direta, autárquica e fundacional; </a:t>
            </a:r>
          </a:p>
          <a:p>
            <a:pPr algn="just"/>
            <a:r>
              <a:rPr lang="pt-BR" dirty="0">
                <a:solidFill>
                  <a:srgbClr val="000000"/>
                </a:solidFill>
                <a:latin typeface="Times New Roman"/>
              </a:rPr>
              <a:t>• Lei 13.303/2016: empresas estatais; </a:t>
            </a:r>
          </a:p>
          <a:p>
            <a:r>
              <a:rPr lang="pt-BR" dirty="0">
                <a:solidFill>
                  <a:srgbClr val="000000"/>
                </a:solidFill>
                <a:latin typeface="Times New Roman"/>
              </a:rPr>
              <a:t>• </a:t>
            </a:r>
            <a:r>
              <a:rPr lang="pt-BR" dirty="0">
                <a:solidFill>
                  <a:srgbClr val="000000"/>
                </a:solidFill>
              </a:rPr>
              <a:t>Lei 8.666/1993, Lei 10.520/2002 e RDC (Lei 12.462/2011, </a:t>
            </a:r>
            <a:r>
              <a:rPr lang="pt-BR" dirty="0" err="1">
                <a:solidFill>
                  <a:srgbClr val="000000"/>
                </a:solidFill>
              </a:rPr>
              <a:t>arts</a:t>
            </a:r>
            <a:r>
              <a:rPr lang="pt-BR" dirty="0">
                <a:solidFill>
                  <a:srgbClr val="000000"/>
                </a:solidFill>
              </a:rPr>
              <a:t>. 1º ao 47-A): administração direta, autárquica e fundacional, durante o prazo de dois anos desde a entrada em vigor da Lei 14.133/2021 (observação: a Lei 10.520/2002 também se aplica às empresas estatais durante este período). </a:t>
            </a:r>
          </a:p>
          <a:p>
            <a:pPr marL="0" indent="0">
              <a:buNone/>
            </a:pPr>
            <a:endParaRPr lang="pt-BR" dirty="0">
              <a:solidFill>
                <a:srgbClr val="00000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3594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CONCOMITANTE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(ELC) Estatuto de Licitações e Contratos – fixou a revogação das leis:</a:t>
            </a:r>
          </a:p>
          <a:p>
            <a:r>
              <a:rPr lang="pt-BR" sz="3000" dirty="0">
                <a:solidFill>
                  <a:srgbClr val="000000"/>
                </a:solidFill>
              </a:rPr>
              <a:t>8.666/1993</a:t>
            </a:r>
          </a:p>
          <a:p>
            <a:r>
              <a:rPr lang="pt-BR" sz="3000" dirty="0">
                <a:solidFill>
                  <a:srgbClr val="000000"/>
                </a:solidFill>
              </a:rPr>
              <a:t> Lei 10.520/2002 </a:t>
            </a:r>
          </a:p>
          <a:p>
            <a:r>
              <a:rPr lang="pt-BR" sz="3000" dirty="0">
                <a:solidFill>
                  <a:srgbClr val="000000"/>
                </a:solidFill>
              </a:rPr>
              <a:t>RDC (Lei 12.462/2011</a:t>
            </a:r>
          </a:p>
          <a:p>
            <a:r>
              <a:rPr lang="pt-BR" sz="3000" dirty="0">
                <a:solidFill>
                  <a:srgbClr val="000000"/>
                </a:solidFill>
              </a:rPr>
              <a:t>Prazo de 2 anos artigo 193,II</a:t>
            </a:r>
          </a:p>
          <a:p>
            <a:r>
              <a:rPr lang="pt-BR" sz="3000" dirty="0">
                <a:solidFill>
                  <a:srgbClr val="000000"/>
                </a:solidFill>
              </a:rPr>
              <a:t>Vedada a aplicação combinada artigo 191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9533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2402</Words>
  <Application>Microsoft Office PowerPoint</Application>
  <PresentationFormat>On-screen Show (4:3)</PresentationFormat>
  <Paragraphs>165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6" baseType="lpstr">
      <vt:lpstr>Arial</vt:lpstr>
      <vt:lpstr>Calibri</vt:lpstr>
      <vt:lpstr>CIDFont+F1</vt:lpstr>
      <vt:lpstr>CIDFont+F4</vt:lpstr>
      <vt:lpstr>CIDFont+F5</vt:lpstr>
      <vt:lpstr>CIDFont+F6</vt:lpstr>
      <vt:lpstr>rawline</vt:lpstr>
      <vt:lpstr>Roboto</vt:lpstr>
      <vt:lpstr>Times New Roman</vt:lpstr>
      <vt:lpstr>Times New Roman</vt:lpstr>
      <vt:lpstr>Tema do Office</vt:lpstr>
      <vt:lpstr>LICITAÇÃO</vt:lpstr>
      <vt:lpstr>Processo Licitatório</vt:lpstr>
      <vt:lpstr>Artigo 11 da Lei 14.133/2021</vt:lpstr>
      <vt:lpstr>PowerPoint Presentation</vt:lpstr>
      <vt:lpstr>“Processo Licitatório”</vt:lpstr>
      <vt:lpstr>COMPETÊNCIA</vt:lpstr>
      <vt:lpstr>PowerPoint Presentation</vt:lpstr>
      <vt:lpstr>TRÊS normas gerais (ou grupos de normas gerais) sobre licitações:</vt:lpstr>
      <vt:lpstr>CONCOMITANTE</vt:lpstr>
      <vt:lpstr>Lei 14133/2021</vt:lpstr>
      <vt:lpstr>Aplica-se</vt:lpstr>
      <vt:lpstr>Não de Aplica</vt:lpstr>
      <vt:lpstr>Sede No Exterior</vt:lpstr>
      <vt:lpstr>Agência oficial de cooperação estrangeira ou de organismo financeiro de que o Brasil seja parte</vt:lpstr>
      <vt:lpstr>Reservas Internacionais do País</vt:lpstr>
      <vt:lpstr>Portanto</vt:lpstr>
      <vt:lpstr>Aplica-se</vt:lpstr>
      <vt:lpstr>Casos Especiais</vt:lpstr>
      <vt:lpstr>Não se Aplica</vt:lpstr>
      <vt:lpstr>Art. 2ºEsta Lei aplica-se a:</vt:lpstr>
      <vt:lpstr>Art. 3º Não se subordinam ao regime desta Lei:</vt:lpstr>
      <vt:lpstr>Artigo 4º</vt:lpstr>
      <vt:lpstr>Uma grande norma geral de eficácia limitada</vt:lpstr>
      <vt:lpstr>Agentes Públicos</vt:lpstr>
      <vt:lpstr>Artigo 5º - Princípios</vt:lpstr>
      <vt:lpstr>O Direito se expressa por meio de Normas.</vt:lpstr>
      <vt:lpstr>Memorizar</vt:lpstr>
      <vt:lpstr>Artigo 17</vt:lpstr>
      <vt:lpstr>Modalidades </vt:lpstr>
      <vt:lpstr>Concorrência</vt:lpstr>
      <vt:lpstr>Pregão</vt:lpstr>
      <vt:lpstr>Concurso</vt:lpstr>
      <vt:lpstr>Leilão artigo 31</vt:lpstr>
      <vt:lpstr>PowerPoint Presentation</vt:lpstr>
      <vt:lpstr>Contratação Direta artigo 72/75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LICITAÇÃO</dc:title>
  <dc:creator>Rogerio</dc:creator>
  <cp:lastModifiedBy>Leticia Franco</cp:lastModifiedBy>
  <cp:revision>20</cp:revision>
  <dcterms:created xsi:type="dcterms:W3CDTF">2021-08-12T15:31:33Z</dcterms:created>
  <dcterms:modified xsi:type="dcterms:W3CDTF">2021-08-14T00:01:43Z</dcterms:modified>
</cp:coreProperties>
</file>