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handoutMasterIdLst>
    <p:handoutMasterId r:id="rId37"/>
  </p:handoutMasterIdLst>
  <p:sldIdLst>
    <p:sldId id="263" r:id="rId2"/>
    <p:sldId id="304" r:id="rId3"/>
    <p:sldId id="305" r:id="rId4"/>
    <p:sldId id="306" r:id="rId5"/>
    <p:sldId id="307" r:id="rId6"/>
    <p:sldId id="308" r:id="rId7"/>
    <p:sldId id="309" r:id="rId8"/>
    <p:sldId id="310" r:id="rId9"/>
    <p:sldId id="311" r:id="rId10"/>
    <p:sldId id="313" r:id="rId11"/>
    <p:sldId id="314" r:id="rId12"/>
    <p:sldId id="315" r:id="rId13"/>
    <p:sldId id="316" r:id="rId14"/>
    <p:sldId id="317" r:id="rId15"/>
    <p:sldId id="318" r:id="rId16"/>
    <p:sldId id="320" r:id="rId17"/>
    <p:sldId id="321" r:id="rId18"/>
    <p:sldId id="322" r:id="rId19"/>
    <p:sldId id="323" r:id="rId20"/>
    <p:sldId id="324" r:id="rId21"/>
    <p:sldId id="325" r:id="rId22"/>
    <p:sldId id="326" r:id="rId23"/>
    <p:sldId id="327" r:id="rId24"/>
    <p:sldId id="328" r:id="rId25"/>
    <p:sldId id="329" r:id="rId26"/>
    <p:sldId id="330" r:id="rId27"/>
    <p:sldId id="331" r:id="rId28"/>
    <p:sldId id="332" r:id="rId29"/>
    <p:sldId id="333" r:id="rId30"/>
    <p:sldId id="334" r:id="rId31"/>
    <p:sldId id="335" r:id="rId32"/>
    <p:sldId id="336" r:id="rId33"/>
    <p:sldId id="337" r:id="rId34"/>
    <p:sldId id="338" r:id="rId35"/>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40" autoAdjust="0"/>
    <p:restoredTop sz="94514" autoAdjust="0"/>
  </p:normalViewPr>
  <p:slideViewPr>
    <p:cSldViewPr>
      <p:cViewPr varScale="1">
        <p:scale>
          <a:sx n="72" d="100"/>
          <a:sy n="72" d="100"/>
        </p:scale>
        <p:origin x="1266"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55" d="100"/>
          <a:sy n="55" d="100"/>
        </p:scale>
        <p:origin x="2880"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3B7F64A-ACDA-44DF-B69A-2F32FD46CDD2}" type="datetimeFigureOut">
              <a:rPr lang="pt-BR" smtClean="0"/>
              <a:t>14/12/2016</a:t>
            </a:fld>
            <a:endParaRPr lang="pt-BR"/>
          </a:p>
        </p:txBody>
      </p:sp>
      <p:sp>
        <p:nvSpPr>
          <p:cNvPr id="4" name="Espaço Reservado para Rodapé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5" name="Espaço Reservado para Número de Slid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9C54B98-A434-493B-953D-6A0B8F93AB5D}" type="slidenum">
              <a:rPr lang="pt-BR" smtClean="0"/>
              <a:t>‹nº›</a:t>
            </a:fld>
            <a:endParaRPr lang="pt-BR"/>
          </a:p>
        </p:txBody>
      </p:sp>
    </p:spTree>
    <p:extLst>
      <p:ext uri="{BB962C8B-B14F-4D97-AF65-F5344CB8AC3E}">
        <p14:creationId xmlns:p14="http://schemas.microsoft.com/office/powerpoint/2010/main" val="37658190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A3207B-2B1D-4B32-B1B3-A039BD3FBF42}" type="datetimeFigureOut">
              <a:rPr lang="pt-BR" smtClean="0"/>
              <a:t>14/12/2016</a:t>
            </a:fld>
            <a:endParaRPr lang="pt-BR"/>
          </a:p>
        </p:txBody>
      </p:sp>
      <p:sp>
        <p:nvSpPr>
          <p:cNvPr id="4" name="Espaço Reservado para Imagem de Slide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3E98D5-AD87-4D3D-AF8A-49F8B7FFE6F8}" type="slidenum">
              <a:rPr lang="pt-BR" smtClean="0"/>
              <a:t>‹nº›</a:t>
            </a:fld>
            <a:endParaRPr lang="pt-BR"/>
          </a:p>
        </p:txBody>
      </p:sp>
    </p:spTree>
    <p:extLst>
      <p:ext uri="{BB962C8B-B14F-4D97-AF65-F5344CB8AC3E}">
        <p14:creationId xmlns:p14="http://schemas.microsoft.com/office/powerpoint/2010/main" val="5733468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omente título">
    <p:spTree>
      <p:nvGrpSpPr>
        <p:cNvPr id="1" name=""/>
        <p:cNvGrpSpPr/>
        <p:nvPr/>
      </p:nvGrpSpPr>
      <p:grpSpPr>
        <a:xfrm>
          <a:off x="0" y="0"/>
          <a:ext cx="0" cy="0"/>
          <a:chOff x="0" y="0"/>
          <a:chExt cx="0" cy="0"/>
        </a:xfrm>
      </p:grpSpPr>
      <p:sp>
        <p:nvSpPr>
          <p:cNvPr id="2" name="Título 1"/>
          <p:cNvSpPr>
            <a:spLocks noGrp="1"/>
          </p:cNvSpPr>
          <p:nvPr>
            <p:ph type="title" hasCustomPrompt="1"/>
          </p:nvPr>
        </p:nvSpPr>
        <p:spPr/>
        <p:txBody>
          <a:bodyPr/>
          <a:lstStyle>
            <a:lvl1pPr>
              <a:defRPr>
                <a:latin typeface="Arial" panose="020B0604020202020204" pitchFamily="34" charset="0"/>
                <a:cs typeface="Arial" panose="020B0604020202020204" pitchFamily="34" charset="0"/>
              </a:defRPr>
            </a:lvl1pPr>
          </a:lstStyle>
          <a:p>
            <a:r>
              <a:rPr lang="pt-BR" dirty="0"/>
              <a:t>TÍTULO</a:t>
            </a:r>
          </a:p>
        </p:txBody>
      </p:sp>
      <p:sp>
        <p:nvSpPr>
          <p:cNvPr id="5" name="Espaço Reservado para Número de Slide 4"/>
          <p:cNvSpPr>
            <a:spLocks noGrp="1"/>
          </p:cNvSpPr>
          <p:nvPr>
            <p:ph type="sldNum" sz="quarter" idx="12"/>
          </p:nvPr>
        </p:nvSpPr>
        <p:spPr/>
        <p:txBody>
          <a:bodyPr/>
          <a:lstStyle/>
          <a:p>
            <a:fld id="{B0688656-09F9-47C9-B7FF-D695E09558A5}" type="slidenum">
              <a:rPr lang="pt-BR" smtClean="0"/>
              <a:t>‹nº›</a:t>
            </a:fld>
            <a:endParaRPr lang="pt-BR" dirty="0"/>
          </a:p>
        </p:txBody>
      </p:sp>
      <p:sp>
        <p:nvSpPr>
          <p:cNvPr id="6" name="Espaço Reservado para Texto 2"/>
          <p:cNvSpPr>
            <a:spLocks noGrp="1"/>
          </p:cNvSpPr>
          <p:nvPr>
            <p:ph idx="1"/>
          </p:nvPr>
        </p:nvSpPr>
        <p:spPr>
          <a:xfrm>
            <a:off x="457200" y="1600200"/>
            <a:ext cx="8229600" cy="4525963"/>
          </a:xfrm>
          <a:prstGeom prst="rect">
            <a:avLst/>
          </a:prstGeom>
        </p:spPr>
        <p:txBody>
          <a:bodyPr vert="horz" lIns="91440" tIns="45720" rIns="91440" bIns="45720" rtlCol="0">
            <a:normAutofit/>
          </a:bodyPr>
          <a:lstStyle/>
          <a:p>
            <a:pPr lvl="0"/>
            <a:r>
              <a:rPr lang="pt-BR" dirty="0"/>
              <a:t>Clique para editar o texto mestre</a:t>
            </a:r>
          </a:p>
          <a:p>
            <a:pPr lvl="1"/>
            <a:r>
              <a:rPr lang="pt-BR" dirty="0"/>
              <a:t>Segundo nível</a:t>
            </a:r>
          </a:p>
          <a:p>
            <a:pPr lvl="2"/>
            <a:r>
              <a:rPr lang="pt-BR" dirty="0"/>
              <a:t>Terceiro nível</a:t>
            </a:r>
          </a:p>
          <a:p>
            <a:pPr lvl="3"/>
            <a:r>
              <a:rPr lang="pt-BR" dirty="0"/>
              <a:t>Quarto nível</a:t>
            </a:r>
          </a:p>
          <a:p>
            <a:pPr lvl="4"/>
            <a:r>
              <a:rPr lang="pt-BR" dirty="0"/>
              <a:t>Quinto nível</a:t>
            </a:r>
          </a:p>
        </p:txBody>
      </p:sp>
    </p:spTree>
    <p:extLst>
      <p:ext uri="{BB962C8B-B14F-4D97-AF65-F5344CB8AC3E}">
        <p14:creationId xmlns:p14="http://schemas.microsoft.com/office/powerpoint/2010/main" val="27535620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Texto Vertical 2"/>
          <p:cNvSpPr>
            <a:spLocks noGrp="1"/>
          </p:cNvSpPr>
          <p:nvPr>
            <p:ph type="body" orient="vert" idx="1"/>
          </p:nvPr>
        </p:nvSpPr>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14/12/2016</a:t>
            </a:fld>
            <a:endParaRPr lang="pt-B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p>
            <a:endParaRPr lang="pt-BR"/>
          </a:p>
        </p:txBody>
      </p:sp>
      <p:sp>
        <p:nvSpPr>
          <p:cNvPr id="6" name="Espaço Reservado para Número de Slide 5"/>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38084433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a:t>Clique para editar o título mestre</a:t>
            </a: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14/12/2016</a:t>
            </a:fld>
            <a:endParaRPr lang="pt-B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p>
            <a:endParaRPr lang="pt-BR"/>
          </a:p>
        </p:txBody>
      </p:sp>
      <p:sp>
        <p:nvSpPr>
          <p:cNvPr id="6" name="Espaço Reservado para Número de Slide 5"/>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7293887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a:t>Clique para editar o título mestre</a:t>
            </a: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a:t>Clique para editar o estilo do subtítulo mestre</a:t>
            </a: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14/12/2016</a:t>
            </a:fld>
            <a:endParaRPr lang="pt-B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p>
            <a:endParaRPr lang="pt-BR"/>
          </a:p>
        </p:txBody>
      </p:sp>
      <p:sp>
        <p:nvSpPr>
          <p:cNvPr id="6" name="Espaço Reservado para Número de Slide 5"/>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23018362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Clique para editar o título mestre</a:t>
            </a:r>
          </a:p>
        </p:txBody>
      </p:sp>
      <p:sp>
        <p:nvSpPr>
          <p:cNvPr id="3" name="Espaço Reservado para Conteúdo 2"/>
          <p:cNvSpPr>
            <a:spLocks noGrp="1"/>
          </p:cNvSpPr>
          <p:nvPr>
            <p:ph idx="1"/>
          </p:nvPr>
        </p:nvSpPr>
        <p:spPr/>
        <p:txBody>
          <a:bodyPr/>
          <a:lstStyle/>
          <a:p>
            <a:pPr lvl="0"/>
            <a:r>
              <a:rPr lang="pt-BR" dirty="0"/>
              <a:t>Clique para editar o texto mestre</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14/12/2016</a:t>
            </a:fld>
            <a:endParaRPr lang="pt-B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p>
            <a:endParaRPr lang="pt-BR"/>
          </a:p>
        </p:txBody>
      </p:sp>
      <p:sp>
        <p:nvSpPr>
          <p:cNvPr id="6" name="Espaço Reservado para Número de Slide 5"/>
          <p:cNvSpPr>
            <a:spLocks noGrp="1"/>
          </p:cNvSpPr>
          <p:nvPr>
            <p:ph type="sldNum" sz="quarter" idx="12"/>
          </p:nvPr>
        </p:nvSpPr>
        <p:spPr/>
        <p:txBody>
          <a:bodyPr/>
          <a:lstStyle/>
          <a:p>
            <a:fld id="{B0688656-09F9-47C9-B7FF-D695E09558A5}" type="slidenum">
              <a:rPr lang="pt-BR" smtClean="0"/>
              <a:t>‹nº›</a:t>
            </a:fld>
            <a:endParaRPr lang="pt-BR" dirty="0"/>
          </a:p>
        </p:txBody>
      </p:sp>
    </p:spTree>
    <p:extLst>
      <p:ext uri="{BB962C8B-B14F-4D97-AF65-F5344CB8AC3E}">
        <p14:creationId xmlns:p14="http://schemas.microsoft.com/office/powerpoint/2010/main" val="8698011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a:t>Clique para editar o título mestre</a:t>
            </a: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 texto mestre</a:t>
            </a: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14/12/2016</a:t>
            </a:fld>
            <a:endParaRPr lang="pt-B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p>
            <a:endParaRPr lang="pt-BR"/>
          </a:p>
        </p:txBody>
      </p:sp>
      <p:sp>
        <p:nvSpPr>
          <p:cNvPr id="6" name="Espaço Reservado para Número de Slide 5"/>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1903447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14/12/2016</a:t>
            </a:fld>
            <a:endParaRPr lang="pt-BR"/>
          </a:p>
        </p:txBody>
      </p:sp>
      <p:sp>
        <p:nvSpPr>
          <p:cNvPr id="6" name="Espaço Reservado para Rodapé 5"/>
          <p:cNvSpPr>
            <a:spLocks noGrp="1"/>
          </p:cNvSpPr>
          <p:nvPr>
            <p:ph type="ftr" sz="quarter" idx="11"/>
          </p:nvPr>
        </p:nvSpPr>
        <p:spPr>
          <a:xfrm>
            <a:off x="3124200" y="6356350"/>
            <a:ext cx="2895600" cy="365125"/>
          </a:xfrm>
          <a:prstGeom prst="rect">
            <a:avLst/>
          </a:prstGeom>
        </p:spPr>
        <p:txBody>
          <a:bodyPr/>
          <a:lstStyle/>
          <a:p>
            <a:endParaRPr lang="pt-BR"/>
          </a:p>
        </p:txBody>
      </p:sp>
      <p:sp>
        <p:nvSpPr>
          <p:cNvPr id="7" name="Espaço Reservado para Número de Slide 6"/>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1774785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a:t>Clique para editar o título mestre</a:t>
            </a: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14/12/2016</a:t>
            </a:fld>
            <a:endParaRPr lang="pt-BR"/>
          </a:p>
        </p:txBody>
      </p:sp>
      <p:sp>
        <p:nvSpPr>
          <p:cNvPr id="8" name="Espaço Reservado para Rodapé 7"/>
          <p:cNvSpPr>
            <a:spLocks noGrp="1"/>
          </p:cNvSpPr>
          <p:nvPr>
            <p:ph type="ftr" sz="quarter" idx="11"/>
          </p:nvPr>
        </p:nvSpPr>
        <p:spPr>
          <a:xfrm>
            <a:off x="3124200" y="6356350"/>
            <a:ext cx="2895600" cy="365125"/>
          </a:xfrm>
          <a:prstGeom prst="rect">
            <a:avLst/>
          </a:prstGeom>
        </p:spPr>
        <p:txBody>
          <a:bodyPr/>
          <a:lstStyle/>
          <a:p>
            <a:endParaRPr lang="pt-BR"/>
          </a:p>
        </p:txBody>
      </p:sp>
      <p:sp>
        <p:nvSpPr>
          <p:cNvPr id="9" name="Espaço Reservado para Número de Slide 8"/>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23812909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14/12/2016</a:t>
            </a:fld>
            <a:endParaRPr lang="pt-BR"/>
          </a:p>
        </p:txBody>
      </p:sp>
      <p:sp>
        <p:nvSpPr>
          <p:cNvPr id="3" name="Espaço Reservado para Rodapé 2"/>
          <p:cNvSpPr>
            <a:spLocks noGrp="1"/>
          </p:cNvSpPr>
          <p:nvPr>
            <p:ph type="ftr" sz="quarter" idx="11"/>
          </p:nvPr>
        </p:nvSpPr>
        <p:spPr>
          <a:xfrm>
            <a:off x="3124200" y="6356350"/>
            <a:ext cx="2895600" cy="365125"/>
          </a:xfrm>
          <a:prstGeom prst="rect">
            <a:avLst/>
          </a:prstGeom>
        </p:spPr>
        <p:txBody>
          <a:bodyPr/>
          <a:lstStyle/>
          <a:p>
            <a:endParaRPr lang="pt-BR"/>
          </a:p>
        </p:txBody>
      </p:sp>
      <p:sp>
        <p:nvSpPr>
          <p:cNvPr id="4" name="Espaço Reservado para Número de Slide 3"/>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28162512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a:t>Clique para editar o título mestre</a:t>
            </a: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5" name="Espaço Reservado para Data 4"/>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14/12/2016</a:t>
            </a:fld>
            <a:endParaRPr lang="pt-BR"/>
          </a:p>
        </p:txBody>
      </p:sp>
      <p:sp>
        <p:nvSpPr>
          <p:cNvPr id="6" name="Espaço Reservado para Rodapé 5"/>
          <p:cNvSpPr>
            <a:spLocks noGrp="1"/>
          </p:cNvSpPr>
          <p:nvPr>
            <p:ph type="ftr" sz="quarter" idx="11"/>
          </p:nvPr>
        </p:nvSpPr>
        <p:spPr>
          <a:xfrm>
            <a:off x="3124200" y="6356350"/>
            <a:ext cx="2895600" cy="365125"/>
          </a:xfrm>
          <a:prstGeom prst="rect">
            <a:avLst/>
          </a:prstGeom>
        </p:spPr>
        <p:txBody>
          <a:bodyPr/>
          <a:lstStyle/>
          <a:p>
            <a:endParaRPr lang="pt-BR"/>
          </a:p>
        </p:txBody>
      </p:sp>
      <p:sp>
        <p:nvSpPr>
          <p:cNvPr id="7" name="Espaço Reservado para Número de Slide 6"/>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220598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a:t>Clique para editar o título mestre</a:t>
            </a: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5" name="Espaço Reservado para Data 4"/>
          <p:cNvSpPr>
            <a:spLocks noGrp="1"/>
          </p:cNvSpPr>
          <p:nvPr>
            <p:ph type="dt" sz="half" idx="10"/>
          </p:nvPr>
        </p:nvSpPr>
        <p:spPr>
          <a:xfrm>
            <a:off x="457200" y="6356350"/>
            <a:ext cx="2133600" cy="365125"/>
          </a:xfrm>
          <a:prstGeom prst="rect">
            <a:avLst/>
          </a:prstGeom>
        </p:spPr>
        <p:txBody>
          <a:bodyPr/>
          <a:lstStyle/>
          <a:p>
            <a:fld id="{5A5F82C2-FE19-4051-A94E-31B2366B366E}" type="datetimeFigureOut">
              <a:rPr lang="pt-BR" smtClean="0"/>
              <a:t>14/12/2016</a:t>
            </a:fld>
            <a:endParaRPr lang="pt-BR"/>
          </a:p>
        </p:txBody>
      </p:sp>
      <p:sp>
        <p:nvSpPr>
          <p:cNvPr id="6" name="Espaço Reservado para Rodapé 5"/>
          <p:cNvSpPr>
            <a:spLocks noGrp="1"/>
          </p:cNvSpPr>
          <p:nvPr>
            <p:ph type="ftr" sz="quarter" idx="11"/>
          </p:nvPr>
        </p:nvSpPr>
        <p:spPr>
          <a:xfrm>
            <a:off x="3124200" y="6356350"/>
            <a:ext cx="2895600" cy="365125"/>
          </a:xfrm>
          <a:prstGeom prst="rect">
            <a:avLst/>
          </a:prstGeom>
        </p:spPr>
        <p:txBody>
          <a:bodyPr/>
          <a:lstStyle/>
          <a:p>
            <a:endParaRPr lang="pt-BR"/>
          </a:p>
        </p:txBody>
      </p:sp>
      <p:sp>
        <p:nvSpPr>
          <p:cNvPr id="7" name="Espaço Reservado para Número de Slide 6"/>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15775796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dirty="0"/>
              <a:t>TÍTULO</a:t>
            </a: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dirty="0"/>
              <a:t>Clique para editar o texto mestre</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pt-BR" dirty="0"/>
              <a:t>Slide 1</a:t>
            </a:r>
          </a:p>
        </p:txBody>
      </p:sp>
    </p:spTree>
    <p:extLst>
      <p:ext uri="{BB962C8B-B14F-4D97-AF65-F5344CB8AC3E}">
        <p14:creationId xmlns:p14="http://schemas.microsoft.com/office/powerpoint/2010/main" val="1990142393"/>
      </p:ext>
    </p:extLst>
  </p:cSld>
  <p:clrMap bg1="lt1" tx1="dk1" bg2="lt2" tx2="dk2" accent1="accent1" accent2="accent2" accent3="accent3" accent4="accent4" accent5="accent5" accent6="accent6" hlink="hlink" folHlink="folHlink"/>
  <p:sldLayoutIdLst>
    <p:sldLayoutId id="2147483654" r:id="rId1"/>
    <p:sldLayoutId id="2147483649" r:id="rId2"/>
    <p:sldLayoutId id="2147483650" r:id="rId3"/>
    <p:sldLayoutId id="2147483651" r:id="rId4"/>
    <p:sldLayoutId id="2147483652" r:id="rId5"/>
    <p:sldLayoutId id="2147483653"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just"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just"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just"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just"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just"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dirty="0">
                <a:latin typeface="Arial" panose="020B0604020202020204" pitchFamily="34" charset="0"/>
                <a:cs typeface="Arial" panose="020B0604020202020204" pitchFamily="34" charset="0"/>
              </a:rPr>
              <a:t>PROCESSO PENAL, 2016</a:t>
            </a:r>
          </a:p>
        </p:txBody>
      </p:sp>
      <p:sp>
        <p:nvSpPr>
          <p:cNvPr id="3" name="Espaço Reservado para Conteúdo 2"/>
          <p:cNvSpPr>
            <a:spLocks noGrp="1"/>
          </p:cNvSpPr>
          <p:nvPr>
            <p:ph idx="1"/>
          </p:nvPr>
        </p:nvSpPr>
        <p:spPr/>
        <p:txBody>
          <a:bodyPr>
            <a:normAutofit/>
          </a:bodyPr>
          <a:lstStyle/>
          <a:p>
            <a:pPr marL="0" indent="0" algn="just">
              <a:buNone/>
            </a:pPr>
            <a:endParaRPr lang="pt-BR" dirty="0">
              <a:latin typeface="Arial" panose="020B0604020202020204" pitchFamily="34" charset="0"/>
              <a:cs typeface="Arial" panose="020B0604020202020204" pitchFamily="34" charset="0"/>
            </a:endParaRPr>
          </a:p>
          <a:p>
            <a:pPr marL="0" indent="0" algn="just">
              <a:buNone/>
            </a:pPr>
            <a:endParaRPr lang="pt-BR" dirty="0">
              <a:latin typeface="Arial" panose="020B0604020202020204" pitchFamily="34" charset="0"/>
              <a:cs typeface="Arial" panose="020B0604020202020204" pitchFamily="34" charset="0"/>
            </a:endParaRPr>
          </a:p>
          <a:p>
            <a:pPr marL="0" indent="0" algn="ctr">
              <a:buNone/>
            </a:pPr>
            <a:r>
              <a:rPr lang="pt-BR" sz="4000" b="1" dirty="0"/>
              <a:t>JÚRI</a:t>
            </a:r>
            <a:endParaRPr lang="pt-BR" sz="4000" b="1" dirty="0">
              <a:latin typeface="Arial" panose="020B0604020202020204" pitchFamily="34" charset="0"/>
              <a:cs typeface="Arial" panose="020B0604020202020204" pitchFamily="34" charset="0"/>
            </a:endParaRPr>
          </a:p>
          <a:p>
            <a:pPr marL="0" indent="0" algn="ctr">
              <a:buNone/>
            </a:pPr>
            <a:r>
              <a:rPr lang="pt-BR" sz="2500" dirty="0"/>
              <a:t>Impronúncia em diante</a:t>
            </a:r>
          </a:p>
          <a:p>
            <a:pPr marL="0" indent="0" algn="just">
              <a:buNone/>
            </a:pPr>
            <a:endParaRPr lang="pt-BR" dirty="0">
              <a:latin typeface="Arial" panose="020B0604020202020204" pitchFamily="34" charset="0"/>
              <a:cs typeface="Arial" panose="020B0604020202020204" pitchFamily="34" charset="0"/>
            </a:endParaRPr>
          </a:p>
          <a:p>
            <a:pPr marL="0" indent="0" algn="just">
              <a:buNone/>
            </a:pPr>
            <a:endParaRPr lang="pt-BR" dirty="0">
              <a:latin typeface="Arial" panose="020B0604020202020204" pitchFamily="34" charset="0"/>
              <a:cs typeface="Arial" panose="020B0604020202020204" pitchFamily="34" charset="0"/>
            </a:endParaRPr>
          </a:p>
          <a:p>
            <a:pPr marL="0" indent="0" algn="r">
              <a:buNone/>
            </a:pPr>
            <a:r>
              <a:rPr lang="pt-BR" sz="4000" u="sng" dirty="0">
                <a:latin typeface="Arial" panose="020B0604020202020204" pitchFamily="34" charset="0"/>
                <a:cs typeface="Arial" panose="020B0604020202020204" pitchFamily="34" charset="0"/>
              </a:rPr>
              <a:t>contato@theuan.com.br</a:t>
            </a:r>
          </a:p>
        </p:txBody>
      </p:sp>
    </p:spTree>
    <p:extLst>
      <p:ext uri="{BB962C8B-B14F-4D97-AF65-F5344CB8AC3E}">
        <p14:creationId xmlns:p14="http://schemas.microsoft.com/office/powerpoint/2010/main" val="2334345219"/>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2. PRIMEIRA FASE</a:t>
            </a:r>
            <a:endParaRPr lang="pt-BR" dirty="0"/>
          </a:p>
        </p:txBody>
      </p:sp>
      <p:sp>
        <p:nvSpPr>
          <p:cNvPr id="3" name="Espaço Reservado para Conteúdo 2"/>
          <p:cNvSpPr>
            <a:spLocks noGrp="1"/>
          </p:cNvSpPr>
          <p:nvPr>
            <p:ph idx="1"/>
          </p:nvPr>
        </p:nvSpPr>
        <p:spPr>
          <a:xfrm>
            <a:off x="228600" y="1417638"/>
            <a:ext cx="8807896" cy="5440362"/>
          </a:xfrm>
        </p:spPr>
        <p:txBody>
          <a:bodyPr>
            <a:normAutofit fontScale="85000" lnSpcReduction="20000"/>
          </a:bodyPr>
          <a:lstStyle/>
          <a:p>
            <a:pPr marL="0" indent="0">
              <a:buNone/>
            </a:pPr>
            <a:r>
              <a:rPr lang="pt-BR" b="1" dirty="0"/>
              <a:t>2.2. Decisões Possíveis na Primeira Fase</a:t>
            </a:r>
            <a:endParaRPr lang="pt-BR" dirty="0"/>
          </a:p>
          <a:p>
            <a:pPr marL="0" indent="0">
              <a:buNone/>
            </a:pPr>
            <a:r>
              <a:rPr lang="pt-BR" u="sng" dirty="0"/>
              <a:t>2.2.4. Desclassificação (art. 418 e 419)</a:t>
            </a:r>
            <a:endParaRPr lang="pt-BR" dirty="0"/>
          </a:p>
          <a:p>
            <a:pPr lvl="0"/>
            <a:r>
              <a:rPr lang="pt-BR" dirty="0"/>
              <a:t>Desclassificar é dar ao fato uma definição jurídica diversa. Pode haver desclassificação para crime mais grave ou menos grave.</a:t>
            </a:r>
          </a:p>
          <a:p>
            <a:pPr lvl="0"/>
            <a:r>
              <a:rPr lang="pt-BR" dirty="0"/>
              <a:t>Pode ocorrer desclassificação na primeira fase ou no plenário.</a:t>
            </a:r>
          </a:p>
          <a:p>
            <a:pPr lvl="0"/>
            <a:r>
              <a:rPr lang="pt-BR" dirty="0"/>
              <a:t>É possível que haja desclassificação para crime que mantenha competência do júri. Exemplo: exemplo tradicional de réu denunciado por infanticídio e que é pronunciado por homicídio ou vice­-versa. Nesse caso não existe modificação dos fatos, mas apenas classificação típica. Essa desclassificação é chamada de </a:t>
            </a:r>
            <a:r>
              <a:rPr lang="pt-BR" b="1" dirty="0"/>
              <a:t>imprópria</a:t>
            </a:r>
            <a:r>
              <a:rPr lang="pt-BR" dirty="0"/>
              <a:t>.</a:t>
            </a:r>
          </a:p>
        </p:txBody>
      </p:sp>
    </p:spTree>
    <p:extLst>
      <p:ext uri="{BB962C8B-B14F-4D97-AF65-F5344CB8AC3E}">
        <p14:creationId xmlns:p14="http://schemas.microsoft.com/office/powerpoint/2010/main" val="16093691"/>
      </p:ext>
    </p:extLst>
  </p:cSld>
  <p:clrMapOvr>
    <a:masterClrMapping/>
  </p:clrMapOvr>
  <p:transition spd="slow">
    <p:push/>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2. PRIMEIRA FASE</a:t>
            </a:r>
            <a:endParaRPr lang="pt-BR" dirty="0"/>
          </a:p>
        </p:txBody>
      </p:sp>
      <p:sp>
        <p:nvSpPr>
          <p:cNvPr id="3" name="Espaço Reservado para Conteúdo 2"/>
          <p:cNvSpPr>
            <a:spLocks noGrp="1"/>
          </p:cNvSpPr>
          <p:nvPr>
            <p:ph idx="1"/>
          </p:nvPr>
        </p:nvSpPr>
        <p:spPr>
          <a:xfrm>
            <a:off x="228600" y="1417638"/>
            <a:ext cx="8807896" cy="5440362"/>
          </a:xfrm>
        </p:spPr>
        <p:txBody>
          <a:bodyPr>
            <a:normAutofit fontScale="85000" lnSpcReduction="10000"/>
          </a:bodyPr>
          <a:lstStyle/>
          <a:p>
            <a:pPr marL="0" indent="0">
              <a:buNone/>
            </a:pPr>
            <a:r>
              <a:rPr lang="pt-BR" b="1" dirty="0"/>
              <a:t>2.2. Decisões Possíveis na Primeira Fase</a:t>
            </a:r>
            <a:endParaRPr lang="pt-BR" dirty="0"/>
          </a:p>
          <a:p>
            <a:pPr marL="0" indent="0">
              <a:buNone/>
            </a:pPr>
            <a:r>
              <a:rPr lang="pt-BR" u="sng" dirty="0"/>
              <a:t>2.2.4. Desclassificação (art. 418 e 419)</a:t>
            </a:r>
            <a:endParaRPr lang="pt-BR" dirty="0"/>
          </a:p>
          <a:p>
            <a:pPr lvl="0"/>
            <a:r>
              <a:rPr lang="pt-BR" dirty="0"/>
              <a:t>A desclassificação </a:t>
            </a:r>
            <a:r>
              <a:rPr lang="pt-BR" b="1" dirty="0"/>
              <a:t>própria</a:t>
            </a:r>
            <a:r>
              <a:rPr lang="pt-BR" dirty="0"/>
              <a:t> é aquela que leva a outra figura típica que não é de competência do júri. Exemplo: réu denunciado por tentativa de homicídio mas o juiz na decisão que encerra a primeira fase desclassifica para o crime de lesão corporal seguida de morte.</a:t>
            </a:r>
          </a:p>
          <a:p>
            <a:pPr lvl="0"/>
            <a:r>
              <a:rPr lang="pt-BR" dirty="0"/>
              <a:t>Se no curso da instrução surgir prova que modifique as circunstâncias do crime não contidas na denúncia, o MP deverá promover o aditamento. Nesse caso, deverá abrir vista para a defesa se manifestar e arrolar testemunha sobre essa </a:t>
            </a:r>
            <a:r>
              <a:rPr lang="pt-BR" b="1" dirty="0"/>
              <a:t>nova imputação</a:t>
            </a:r>
            <a:r>
              <a:rPr lang="pt-BR" dirty="0"/>
              <a:t>.</a:t>
            </a:r>
          </a:p>
        </p:txBody>
      </p:sp>
    </p:spTree>
    <p:extLst>
      <p:ext uri="{BB962C8B-B14F-4D97-AF65-F5344CB8AC3E}">
        <p14:creationId xmlns:p14="http://schemas.microsoft.com/office/powerpoint/2010/main" val="2328339360"/>
      </p:ext>
    </p:extLst>
  </p:cSld>
  <p:clrMapOvr>
    <a:masterClrMapping/>
  </p:clrMapOvr>
  <p:transition spd="slow">
    <p:push/>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2. PRIMEIRA FASE</a:t>
            </a:r>
            <a:endParaRPr lang="pt-BR" dirty="0"/>
          </a:p>
        </p:txBody>
      </p:sp>
      <p:sp>
        <p:nvSpPr>
          <p:cNvPr id="3" name="Espaço Reservado para Conteúdo 2"/>
          <p:cNvSpPr>
            <a:spLocks noGrp="1"/>
          </p:cNvSpPr>
          <p:nvPr>
            <p:ph idx="1"/>
          </p:nvPr>
        </p:nvSpPr>
        <p:spPr>
          <a:xfrm>
            <a:off x="228600" y="1417638"/>
            <a:ext cx="8807896" cy="5440362"/>
          </a:xfrm>
        </p:spPr>
        <p:txBody>
          <a:bodyPr>
            <a:normAutofit fontScale="77500" lnSpcReduction="20000"/>
          </a:bodyPr>
          <a:lstStyle/>
          <a:p>
            <a:pPr marL="0" indent="0">
              <a:buNone/>
            </a:pPr>
            <a:r>
              <a:rPr lang="pt-BR" b="1" dirty="0"/>
              <a:t>2.2. Decisões Possíveis na Primeira Fase</a:t>
            </a:r>
            <a:endParaRPr lang="pt-BR" dirty="0"/>
          </a:p>
          <a:p>
            <a:pPr marL="0" indent="0">
              <a:buNone/>
            </a:pPr>
            <a:r>
              <a:rPr lang="pt-BR" u="sng" dirty="0"/>
              <a:t>2.2.4. Desclassificação (art. 418 e 419)</a:t>
            </a:r>
            <a:endParaRPr lang="pt-BR" dirty="0"/>
          </a:p>
          <a:p>
            <a:pPr lvl="0"/>
            <a:r>
              <a:rPr lang="pt-BR" dirty="0"/>
              <a:t>A desclassificação </a:t>
            </a:r>
            <a:r>
              <a:rPr lang="pt-BR" b="1" dirty="0"/>
              <a:t>própria</a:t>
            </a:r>
            <a:r>
              <a:rPr lang="pt-BR" dirty="0"/>
              <a:t> é aquela que leva a outra figura típica que não é de competência do júri. Exemplo: réu denunciado por tentativa de homicídio mas o juiz na decisão que encerra a primeira fase desclassifica para o crime de lesão corporal seguida de morte.</a:t>
            </a:r>
          </a:p>
          <a:p>
            <a:pPr lvl="0"/>
            <a:r>
              <a:rPr lang="pt-BR" dirty="0"/>
              <a:t>Se no curso da instrução surgir prova que modifique as circunstâncias do crime não contidas na denúncia, o MP deverá promover o aditamento. Nesse caso, deverá abrir vista para a defesa se manifestar e arrolar testemunha sobre essa </a:t>
            </a:r>
            <a:r>
              <a:rPr lang="pt-BR" b="1" dirty="0"/>
              <a:t>nova imputação</a:t>
            </a:r>
            <a:r>
              <a:rPr lang="pt-BR" dirty="0"/>
              <a:t>.</a:t>
            </a:r>
          </a:p>
          <a:p>
            <a:pPr lvl="0"/>
            <a:r>
              <a:rPr lang="pt-BR" dirty="0"/>
              <a:t>Quanto ao crime </a:t>
            </a:r>
            <a:r>
              <a:rPr lang="pt-BR" b="1" dirty="0"/>
              <a:t>conexo</a:t>
            </a:r>
            <a:r>
              <a:rPr lang="pt-BR" dirty="0"/>
              <a:t>, ele seguirá a sorte do crime prevalente.</a:t>
            </a:r>
          </a:p>
          <a:p>
            <a:pPr lvl="0"/>
            <a:r>
              <a:rPr lang="pt-BR" dirty="0"/>
              <a:t>Quanto a decisão de desclassificação caberá </a:t>
            </a:r>
            <a:r>
              <a:rPr lang="pt-BR" dirty="0" err="1"/>
              <a:t>RESE</a:t>
            </a:r>
            <a:r>
              <a:rPr lang="pt-BR" dirty="0"/>
              <a:t> (art. 581, inc. II).</a:t>
            </a:r>
          </a:p>
          <a:p>
            <a:pPr lvl="0"/>
            <a:endParaRPr lang="pt-BR" dirty="0"/>
          </a:p>
        </p:txBody>
      </p:sp>
    </p:spTree>
    <p:extLst>
      <p:ext uri="{BB962C8B-B14F-4D97-AF65-F5344CB8AC3E}">
        <p14:creationId xmlns:p14="http://schemas.microsoft.com/office/powerpoint/2010/main" val="4176358930"/>
      </p:ext>
    </p:extLst>
  </p:cSld>
  <p:clrMapOvr>
    <a:masterClrMapping/>
  </p:clrMapOvr>
  <p:transition spd="slow">
    <p:push/>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3. SEGUNDA FASE</a:t>
            </a:r>
            <a:endParaRPr lang="pt-BR" dirty="0"/>
          </a:p>
        </p:txBody>
      </p:sp>
      <p:sp>
        <p:nvSpPr>
          <p:cNvPr id="3" name="Espaço Reservado para Conteúdo 2"/>
          <p:cNvSpPr>
            <a:spLocks noGrp="1"/>
          </p:cNvSpPr>
          <p:nvPr>
            <p:ph idx="1"/>
          </p:nvPr>
        </p:nvSpPr>
        <p:spPr>
          <a:xfrm>
            <a:off x="228600" y="1417638"/>
            <a:ext cx="8807896" cy="5440362"/>
          </a:xfrm>
        </p:spPr>
        <p:txBody>
          <a:bodyPr>
            <a:normAutofit fontScale="92500"/>
          </a:bodyPr>
          <a:lstStyle/>
          <a:p>
            <a:pPr marL="0" indent="0">
              <a:buNone/>
            </a:pPr>
            <a:r>
              <a:rPr lang="pt-BR" b="1" dirty="0"/>
              <a:t>3.1. Fase preparatória</a:t>
            </a:r>
            <a:endParaRPr lang="pt-BR" dirty="0"/>
          </a:p>
          <a:p>
            <a:pPr lvl="0"/>
            <a:r>
              <a:rPr lang="pt-BR" dirty="0"/>
              <a:t>Preclusa a decisão de pronúncia, se encerrará a primeira fase e se iniciará a segunda fase.</a:t>
            </a:r>
          </a:p>
          <a:p>
            <a:pPr lvl="0"/>
            <a:r>
              <a:rPr lang="pt-BR" dirty="0"/>
              <a:t>Retomando: só haverá preclusão da pronúncia após julgado todos os recursos.</a:t>
            </a:r>
          </a:p>
          <a:p>
            <a:r>
              <a:rPr lang="pt-BR" dirty="0"/>
              <a:t>Antes da reforma de 2008 havia o </a:t>
            </a:r>
            <a:r>
              <a:rPr lang="pt-BR" i="1" dirty="0"/>
              <a:t>libelo</a:t>
            </a:r>
            <a:r>
              <a:rPr lang="pt-BR" dirty="0"/>
              <a:t>, que era peça escrita que inaugurava o juízo da causa e era oferecida pela acusação. O libelo deveria se restringir ao quanto reconhecido na pronúncia, contendo o nome do réu, a exposição dos fatos, a capitulação.</a:t>
            </a:r>
          </a:p>
        </p:txBody>
      </p:sp>
    </p:spTree>
    <p:extLst>
      <p:ext uri="{BB962C8B-B14F-4D97-AF65-F5344CB8AC3E}">
        <p14:creationId xmlns:p14="http://schemas.microsoft.com/office/powerpoint/2010/main" val="1809742078"/>
      </p:ext>
    </p:extLst>
  </p:cSld>
  <p:clrMapOvr>
    <a:masterClrMapping/>
  </p:clrMapOvr>
  <p:transition spd="slow">
    <p:push/>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3. SEGUNDA FASE</a:t>
            </a:r>
            <a:endParaRPr lang="pt-BR" dirty="0"/>
          </a:p>
        </p:txBody>
      </p:sp>
      <p:sp>
        <p:nvSpPr>
          <p:cNvPr id="3" name="Espaço Reservado para Conteúdo 2"/>
          <p:cNvSpPr>
            <a:spLocks noGrp="1"/>
          </p:cNvSpPr>
          <p:nvPr>
            <p:ph idx="1"/>
          </p:nvPr>
        </p:nvSpPr>
        <p:spPr>
          <a:xfrm>
            <a:off x="228600" y="1417638"/>
            <a:ext cx="8807896" cy="5440362"/>
          </a:xfrm>
        </p:spPr>
        <p:txBody>
          <a:bodyPr>
            <a:normAutofit fontScale="85000" lnSpcReduction="10000"/>
          </a:bodyPr>
          <a:lstStyle/>
          <a:p>
            <a:pPr marL="0" indent="0">
              <a:buNone/>
            </a:pPr>
            <a:r>
              <a:rPr lang="pt-BR" b="1" dirty="0"/>
              <a:t>3.1. Fase preparatória</a:t>
            </a:r>
            <a:endParaRPr lang="pt-BR" dirty="0"/>
          </a:p>
          <a:p>
            <a:pPr lvl="0"/>
            <a:r>
              <a:rPr lang="pt-BR" dirty="0"/>
              <a:t>A reforma de 2008 suprimiu o libelo com vistas à dar maior celeridade ao procedimento.</a:t>
            </a:r>
          </a:p>
          <a:p>
            <a:pPr lvl="0"/>
            <a:r>
              <a:rPr lang="pt-BR" dirty="0"/>
              <a:t>Após receber os autos com a pronúncia, o juiz presidente determinará a intimação do MP e do defensor, para que no prazo de 5 dias apresentem rol de testemunhas que pretendem ouvir no plenário (máximo de 5), bem como requererem diligências e juntarem documentos (art. 422).</a:t>
            </a:r>
          </a:p>
          <a:p>
            <a:pPr lvl="0"/>
            <a:r>
              <a:rPr lang="pt-BR" dirty="0"/>
              <a:t>Após, o juiz deliberará sobre o requerimento de provas a serem produzidas ou exibidas e adotar as providências necessárias para sua produção e juntada.</a:t>
            </a:r>
          </a:p>
        </p:txBody>
      </p:sp>
    </p:spTree>
    <p:extLst>
      <p:ext uri="{BB962C8B-B14F-4D97-AF65-F5344CB8AC3E}">
        <p14:creationId xmlns:p14="http://schemas.microsoft.com/office/powerpoint/2010/main" val="1400365549"/>
      </p:ext>
    </p:extLst>
  </p:cSld>
  <p:clrMapOvr>
    <a:masterClrMapping/>
  </p:clrMapOvr>
  <p:transition spd="slow">
    <p:push/>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3. SEGUNDA FASE</a:t>
            </a:r>
            <a:endParaRPr lang="pt-BR" dirty="0"/>
          </a:p>
        </p:txBody>
      </p:sp>
      <p:sp>
        <p:nvSpPr>
          <p:cNvPr id="3" name="Espaço Reservado para Conteúdo 2"/>
          <p:cNvSpPr>
            <a:spLocks noGrp="1"/>
          </p:cNvSpPr>
          <p:nvPr>
            <p:ph idx="1"/>
          </p:nvPr>
        </p:nvSpPr>
        <p:spPr>
          <a:xfrm>
            <a:off x="228600" y="1417638"/>
            <a:ext cx="8807896" cy="5440362"/>
          </a:xfrm>
        </p:spPr>
        <p:txBody>
          <a:bodyPr>
            <a:normAutofit/>
          </a:bodyPr>
          <a:lstStyle/>
          <a:p>
            <a:pPr marL="0" indent="0">
              <a:buNone/>
            </a:pPr>
            <a:r>
              <a:rPr lang="pt-BR" b="1" dirty="0"/>
              <a:t>3.1. Fase preparatória</a:t>
            </a:r>
            <a:endParaRPr lang="pt-BR" dirty="0"/>
          </a:p>
          <a:p>
            <a:pPr lvl="0"/>
            <a:r>
              <a:rPr lang="pt-BR" dirty="0"/>
              <a:t>Em seguida, o juiz deverá fazer sucinto relatório contendo o </a:t>
            </a:r>
            <a:r>
              <a:rPr lang="pt-BR" i="1" dirty="0"/>
              <a:t>iter </a:t>
            </a:r>
            <a:r>
              <a:rPr lang="pt-BR" dirty="0"/>
              <a:t>do processo (art. 423), sempre evitando o excesso de linguagem para não influenciar os jurados.</a:t>
            </a:r>
          </a:p>
          <a:p>
            <a:pPr lvl="0"/>
            <a:r>
              <a:rPr lang="pt-BR" dirty="0"/>
              <a:t>Feito isso, o juiz declarará o processo preparado, determinando sua inclusão na pauta de julgamento da próxima reunião periódica do Tribunal do Júri. Assim se encerra a fase </a:t>
            </a:r>
            <a:r>
              <a:rPr lang="pt-BR" b="1" dirty="0"/>
              <a:t>preparatória</a:t>
            </a:r>
            <a:endParaRPr lang="pt-BR" dirty="0"/>
          </a:p>
        </p:txBody>
      </p:sp>
    </p:spTree>
    <p:extLst>
      <p:ext uri="{BB962C8B-B14F-4D97-AF65-F5344CB8AC3E}">
        <p14:creationId xmlns:p14="http://schemas.microsoft.com/office/powerpoint/2010/main" val="2362877627"/>
      </p:ext>
    </p:extLst>
  </p:cSld>
  <p:clrMapOvr>
    <a:masterClrMapping/>
  </p:clrMapOvr>
  <p:transition spd="slow">
    <p:push/>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3. SEGUNDA FASE</a:t>
            </a:r>
            <a:endParaRPr lang="pt-BR" dirty="0"/>
          </a:p>
        </p:txBody>
      </p:sp>
      <p:sp>
        <p:nvSpPr>
          <p:cNvPr id="3" name="Espaço Reservado para Conteúdo 2"/>
          <p:cNvSpPr>
            <a:spLocks noGrp="1"/>
          </p:cNvSpPr>
          <p:nvPr>
            <p:ph idx="1"/>
          </p:nvPr>
        </p:nvSpPr>
        <p:spPr>
          <a:xfrm>
            <a:off x="228600" y="1417638"/>
            <a:ext cx="8807896" cy="5440362"/>
          </a:xfrm>
        </p:spPr>
        <p:txBody>
          <a:bodyPr>
            <a:normAutofit fontScale="85000" lnSpcReduction="10000"/>
          </a:bodyPr>
          <a:lstStyle/>
          <a:p>
            <a:pPr marL="0" indent="0">
              <a:buNone/>
            </a:pPr>
            <a:r>
              <a:rPr lang="pt-BR" b="1" dirty="0"/>
              <a:t>3.2. Desaforamento</a:t>
            </a:r>
            <a:endParaRPr lang="pt-BR" dirty="0"/>
          </a:p>
          <a:p>
            <a:pPr marL="0" indent="0">
              <a:buNone/>
            </a:pPr>
            <a:r>
              <a:rPr lang="pt-BR" dirty="0"/>
              <a:t>É o deslocamento do processo para outro foro, quando:</a:t>
            </a:r>
          </a:p>
          <a:p>
            <a:pPr marL="514350" lvl="0" indent="-514350">
              <a:buAutoNum type="alphaLcParenR"/>
            </a:pPr>
            <a:r>
              <a:rPr lang="pt-BR" u="sng" dirty="0"/>
              <a:t>Interesse de ordem pública</a:t>
            </a:r>
          </a:p>
          <a:p>
            <a:pPr marL="0" lvl="0" indent="0">
              <a:buNone/>
            </a:pPr>
            <a:r>
              <a:rPr lang="pt-BR" dirty="0"/>
              <a:t>confunde com “interesse público”. Trata-se de fórmula genérica e indeterminada, que permite </a:t>
            </a:r>
            <a:r>
              <a:rPr lang="pt-BR" dirty="0" err="1"/>
              <a:t>discrionariedade</a:t>
            </a:r>
            <a:r>
              <a:rPr lang="pt-BR" dirty="0"/>
              <a:t>. Podem ser trazidos argumentos de comoção social e clamor público. Também podem servir argumentos de inexistência de local adequado para realização do júri, por inexistência (comarca pequena) ou impossibilidade temporária (obras no fórum), ou ainda por falta de policiamento para garantia de tranquilidade do julgamento.</a:t>
            </a:r>
          </a:p>
        </p:txBody>
      </p:sp>
    </p:spTree>
    <p:extLst>
      <p:ext uri="{BB962C8B-B14F-4D97-AF65-F5344CB8AC3E}">
        <p14:creationId xmlns:p14="http://schemas.microsoft.com/office/powerpoint/2010/main" val="1311137630"/>
      </p:ext>
    </p:extLst>
  </p:cSld>
  <p:clrMapOvr>
    <a:masterClrMapping/>
  </p:clrMapOvr>
  <p:transition spd="slow">
    <p:push/>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3. SEGUNDA FASE</a:t>
            </a:r>
            <a:endParaRPr lang="pt-BR" dirty="0"/>
          </a:p>
        </p:txBody>
      </p:sp>
      <p:sp>
        <p:nvSpPr>
          <p:cNvPr id="3" name="Espaço Reservado para Conteúdo 2"/>
          <p:cNvSpPr>
            <a:spLocks noGrp="1"/>
          </p:cNvSpPr>
          <p:nvPr>
            <p:ph idx="1"/>
          </p:nvPr>
        </p:nvSpPr>
        <p:spPr>
          <a:xfrm>
            <a:off x="228600" y="1417638"/>
            <a:ext cx="8807896" cy="5440362"/>
          </a:xfrm>
        </p:spPr>
        <p:txBody>
          <a:bodyPr>
            <a:normAutofit fontScale="85000" lnSpcReduction="20000"/>
          </a:bodyPr>
          <a:lstStyle/>
          <a:p>
            <a:pPr marL="0" indent="0">
              <a:buNone/>
            </a:pPr>
            <a:r>
              <a:rPr lang="pt-BR" b="1" dirty="0"/>
              <a:t>3.2. Desaforamento</a:t>
            </a:r>
            <a:endParaRPr lang="pt-BR" dirty="0"/>
          </a:p>
          <a:p>
            <a:pPr marL="0" lvl="0" indent="0">
              <a:buNone/>
            </a:pPr>
            <a:r>
              <a:rPr lang="pt-BR" u="sng" dirty="0"/>
              <a:t>b) Dúvida sobre a imparcialidade do júri</a:t>
            </a:r>
          </a:p>
          <a:p>
            <a:pPr marL="0" lvl="0" indent="0">
              <a:buNone/>
            </a:pPr>
            <a:r>
              <a:rPr lang="pt-BR" dirty="0"/>
              <a:t>Esse fato é de difícil comprovação. Conforme </a:t>
            </a:r>
            <a:r>
              <a:rPr lang="pt-BR" dirty="0" err="1"/>
              <a:t>Aury</a:t>
            </a:r>
            <a:r>
              <a:rPr lang="pt-BR" dirty="0"/>
              <a:t>: “Em geral, tal situação decorre do mimetismo midiático, ou seja, o estado de </a:t>
            </a:r>
            <a:r>
              <a:rPr lang="pt-BR" b="1" dirty="0"/>
              <a:t>alucinação coletiva (e contaminação psíquica, portanto) em decorrência do excesso de visibilidade e exploração dos meios de comunicação</a:t>
            </a:r>
            <a:r>
              <a:rPr lang="pt-BR" dirty="0"/>
              <a:t>. O bizarro espetáculo midiático e a publicidade abusiva em torno de casos graves ou que envolva pessoas influentes ou personalidades públicas fazem com que exista fundado receio de que o eventual conselho de sentença formado não tenha condições de julgar o caso penal com suficiente tranquilidade, independência e estranhamento (ou alheamento, desde uma perspectiva de </a:t>
            </a:r>
            <a:r>
              <a:rPr lang="pt-BR" dirty="0" err="1"/>
              <a:t>terzietà</a:t>
            </a:r>
            <a:r>
              <a:rPr lang="pt-BR" dirty="0"/>
              <a:t>).” (LOPES, 2016, p. 665)</a:t>
            </a:r>
          </a:p>
        </p:txBody>
      </p:sp>
    </p:spTree>
    <p:extLst>
      <p:ext uri="{BB962C8B-B14F-4D97-AF65-F5344CB8AC3E}">
        <p14:creationId xmlns:p14="http://schemas.microsoft.com/office/powerpoint/2010/main" val="1250971221"/>
      </p:ext>
    </p:extLst>
  </p:cSld>
  <p:clrMapOvr>
    <a:masterClrMapping/>
  </p:clrMapOvr>
  <p:transition spd="slow">
    <p:push/>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3. SEGUNDA FASE</a:t>
            </a:r>
            <a:endParaRPr lang="pt-BR" dirty="0"/>
          </a:p>
        </p:txBody>
      </p:sp>
      <p:sp>
        <p:nvSpPr>
          <p:cNvPr id="3" name="Espaço Reservado para Conteúdo 2"/>
          <p:cNvSpPr>
            <a:spLocks noGrp="1"/>
          </p:cNvSpPr>
          <p:nvPr>
            <p:ph idx="1"/>
          </p:nvPr>
        </p:nvSpPr>
        <p:spPr>
          <a:xfrm>
            <a:off x="228600" y="1417638"/>
            <a:ext cx="8807896" cy="5440362"/>
          </a:xfrm>
        </p:spPr>
        <p:txBody>
          <a:bodyPr>
            <a:normAutofit fontScale="92500" lnSpcReduction="20000"/>
          </a:bodyPr>
          <a:lstStyle/>
          <a:p>
            <a:pPr marL="0" indent="0">
              <a:buNone/>
            </a:pPr>
            <a:r>
              <a:rPr lang="pt-BR" b="1" dirty="0"/>
              <a:t>3.2. Desaforamento</a:t>
            </a:r>
            <a:endParaRPr lang="pt-BR" dirty="0"/>
          </a:p>
          <a:p>
            <a:pPr marL="0" lvl="0" indent="0">
              <a:buNone/>
            </a:pPr>
            <a:r>
              <a:rPr lang="pt-BR" u="sng" dirty="0"/>
              <a:t>c) A segurança do réu exigir</a:t>
            </a:r>
          </a:p>
          <a:p>
            <a:pPr marL="0" lvl="0" indent="0">
              <a:buNone/>
            </a:pPr>
            <a:r>
              <a:rPr lang="pt-BR" dirty="0"/>
              <a:t>Caso de possíveis linchamento caso o réu compareça no fórum, ou até mesmo de atentarem contra a vida do réu.</a:t>
            </a:r>
          </a:p>
          <a:p>
            <a:pPr marL="0" lvl="0" indent="0">
              <a:buNone/>
            </a:pPr>
            <a:endParaRPr lang="pt-BR" dirty="0"/>
          </a:p>
          <a:p>
            <a:pPr marL="0" lvl="0" indent="0">
              <a:buNone/>
            </a:pPr>
            <a:r>
              <a:rPr lang="pt-BR" dirty="0"/>
              <a:t>d) </a:t>
            </a:r>
            <a:r>
              <a:rPr lang="pt-BR" u="sng" dirty="0"/>
              <a:t>Comprovado excesso de serviço</a:t>
            </a:r>
          </a:p>
          <a:p>
            <a:pPr marL="0" indent="0">
              <a:buNone/>
            </a:pPr>
            <a:r>
              <a:rPr lang="pt-BR" dirty="0"/>
              <a:t>Vincula-se ao princípio da razoável duração do processo. A prestação jurisdicional tem de ser entregue. E o processo não pode aguardar indefinidamente que seja pautado em sessão de julgamento.</a:t>
            </a:r>
          </a:p>
          <a:p>
            <a:pPr marL="0" lvl="0" indent="0">
              <a:buNone/>
            </a:pPr>
            <a:endParaRPr lang="pt-BR" dirty="0"/>
          </a:p>
        </p:txBody>
      </p:sp>
    </p:spTree>
    <p:extLst>
      <p:ext uri="{BB962C8B-B14F-4D97-AF65-F5344CB8AC3E}">
        <p14:creationId xmlns:p14="http://schemas.microsoft.com/office/powerpoint/2010/main" val="349597202"/>
      </p:ext>
    </p:extLst>
  </p:cSld>
  <p:clrMapOvr>
    <a:masterClrMapping/>
  </p:clrMapOvr>
  <p:transition spd="slow">
    <p:push/>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3. SEGUNDA FASE</a:t>
            </a:r>
            <a:endParaRPr lang="pt-BR" dirty="0"/>
          </a:p>
        </p:txBody>
      </p:sp>
      <p:sp>
        <p:nvSpPr>
          <p:cNvPr id="3" name="Espaço Reservado para Conteúdo 2"/>
          <p:cNvSpPr>
            <a:spLocks noGrp="1"/>
          </p:cNvSpPr>
          <p:nvPr>
            <p:ph idx="1"/>
          </p:nvPr>
        </p:nvSpPr>
        <p:spPr>
          <a:xfrm>
            <a:off x="228600" y="1417638"/>
            <a:ext cx="8807896" cy="5440362"/>
          </a:xfrm>
        </p:spPr>
        <p:txBody>
          <a:bodyPr>
            <a:normAutofit fontScale="85000" lnSpcReduction="20000"/>
          </a:bodyPr>
          <a:lstStyle/>
          <a:p>
            <a:pPr marL="0" indent="0">
              <a:buNone/>
            </a:pPr>
            <a:r>
              <a:rPr lang="pt-BR" b="1" dirty="0"/>
              <a:t>3.3. Julgamento em Plenário</a:t>
            </a:r>
            <a:endParaRPr lang="pt-BR" dirty="0"/>
          </a:p>
          <a:p>
            <a:pPr marL="0" indent="0">
              <a:buNone/>
            </a:pPr>
            <a:r>
              <a:rPr lang="pt-BR" dirty="0"/>
              <a:t>O julgamento em plenário acontece da seguinte forma:</a:t>
            </a:r>
          </a:p>
          <a:p>
            <a:pPr marL="0" lvl="0" indent="0">
              <a:buNone/>
            </a:pPr>
            <a:r>
              <a:rPr lang="pt-BR" dirty="0"/>
              <a:t>a) Verificação da presença das partes e da suficiência do número de jurados (15);</a:t>
            </a:r>
          </a:p>
          <a:p>
            <a:pPr marL="0" lvl="0" indent="0">
              <a:buNone/>
            </a:pPr>
            <a:r>
              <a:rPr lang="pt-BR" dirty="0"/>
              <a:t>b) Sorteio dos Jurados para composição do Conselho de Sentença</a:t>
            </a:r>
          </a:p>
          <a:p>
            <a:pPr marL="0" indent="0">
              <a:buNone/>
            </a:pPr>
            <a:r>
              <a:rPr lang="pt-BR" dirty="0"/>
              <a:t>c) Oitiva da Vítima (se possível)</a:t>
            </a:r>
          </a:p>
          <a:p>
            <a:pPr marL="0" indent="0">
              <a:buNone/>
            </a:pPr>
            <a:r>
              <a:rPr lang="pt-BR" dirty="0"/>
              <a:t>d) Oitiva das testemunhas de acusação (até 5)</a:t>
            </a:r>
          </a:p>
          <a:p>
            <a:pPr marL="0" indent="0">
              <a:buNone/>
            </a:pPr>
            <a:r>
              <a:rPr lang="pt-BR" dirty="0"/>
              <a:t>e) Oitiva das testemunhas de defesa (até 5)</a:t>
            </a:r>
          </a:p>
          <a:p>
            <a:pPr marL="0" indent="0">
              <a:buNone/>
            </a:pPr>
            <a:r>
              <a:rPr lang="pt-BR" dirty="0"/>
              <a:t>f) Acareações, reconhecimento de pessoas e coisas e esclarecimento dos peritos, bem como leitura de peças que se refiram, exclusivamente, às provas colhidas por carta precatória e às provas cautelares, antecipadas ou não repetíveis;</a:t>
            </a:r>
          </a:p>
          <a:p>
            <a:pPr marL="0" indent="0">
              <a:buNone/>
            </a:pPr>
            <a:endParaRPr lang="pt-BR" dirty="0"/>
          </a:p>
          <a:p>
            <a:pPr marL="0" indent="0">
              <a:buNone/>
            </a:pPr>
            <a:endParaRPr lang="pt-BR" dirty="0"/>
          </a:p>
          <a:p>
            <a:pPr marL="0" indent="0">
              <a:buNone/>
            </a:pPr>
            <a:endParaRPr lang="pt-BR" dirty="0"/>
          </a:p>
          <a:p>
            <a:pPr marL="0" lvl="0" indent="0">
              <a:buNone/>
            </a:pPr>
            <a:endParaRPr lang="pt-BR" dirty="0"/>
          </a:p>
          <a:p>
            <a:pPr marL="0" lvl="0" indent="0">
              <a:buNone/>
            </a:pPr>
            <a:endParaRPr lang="pt-BR" dirty="0"/>
          </a:p>
        </p:txBody>
      </p:sp>
    </p:spTree>
    <p:extLst>
      <p:ext uri="{BB962C8B-B14F-4D97-AF65-F5344CB8AC3E}">
        <p14:creationId xmlns:p14="http://schemas.microsoft.com/office/powerpoint/2010/main" val="3262439487"/>
      </p:ext>
    </p:extLst>
  </p:cSld>
  <p:clrMapOvr>
    <a:masterClrMapping/>
  </p:clrMapOvr>
  <p:transition spd="slow">
    <p:push/>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2. PRIMEIRA FASE</a:t>
            </a:r>
            <a:endParaRPr lang="pt-BR" dirty="0"/>
          </a:p>
        </p:txBody>
      </p:sp>
      <p:sp>
        <p:nvSpPr>
          <p:cNvPr id="3" name="Espaço Reservado para Conteúdo 2"/>
          <p:cNvSpPr>
            <a:spLocks noGrp="1"/>
          </p:cNvSpPr>
          <p:nvPr>
            <p:ph idx="1"/>
          </p:nvPr>
        </p:nvSpPr>
        <p:spPr>
          <a:xfrm>
            <a:off x="228600" y="1417638"/>
            <a:ext cx="8807896" cy="5440362"/>
          </a:xfrm>
        </p:spPr>
        <p:txBody>
          <a:bodyPr>
            <a:normAutofit fontScale="85000" lnSpcReduction="10000"/>
          </a:bodyPr>
          <a:lstStyle/>
          <a:p>
            <a:pPr marL="0" indent="0">
              <a:buNone/>
            </a:pPr>
            <a:r>
              <a:rPr lang="pt-BR" b="1" dirty="0"/>
              <a:t>2.2. Decisões Possíveis na Primeira Fase</a:t>
            </a:r>
            <a:endParaRPr lang="pt-BR" dirty="0"/>
          </a:p>
          <a:p>
            <a:pPr marL="0" indent="0">
              <a:buNone/>
            </a:pPr>
            <a:r>
              <a:rPr lang="pt-BR" u="sng" dirty="0"/>
              <a:t>2.2.2. Impronúncia (art. 414)</a:t>
            </a:r>
            <a:endParaRPr lang="pt-BR" dirty="0"/>
          </a:p>
          <a:p>
            <a:pPr lvl="0"/>
            <a:r>
              <a:rPr lang="pt-BR" dirty="0"/>
              <a:t>Decisão terminativa, pois encerra o processo sem julgamento de mérito. </a:t>
            </a:r>
          </a:p>
          <a:p>
            <a:pPr lvl="0"/>
            <a:r>
              <a:rPr lang="pt-BR" dirty="0"/>
              <a:t>Desafia recurso de apelação (art. 593, inc. II do CPP).</a:t>
            </a:r>
          </a:p>
          <a:p>
            <a:pPr lvl="0"/>
            <a:r>
              <a:rPr lang="pt-BR" dirty="0"/>
              <a:t>Deverá haver impronúncia quando a acusação não demonstrar verossimilhanças da tese acusatória; quando não houver elementos suficientes de autoria e materialidade para pronúncia.</a:t>
            </a:r>
          </a:p>
          <a:p>
            <a:pPr lvl="0"/>
            <a:r>
              <a:rPr lang="pt-BR" dirty="0"/>
              <a:t>Problema: faz coisa julgada formal, pois o processo pode ser reaberto a qualquer tempo, até a extinção da punibilidade pela pena máxima em abstrato (§ú, 414).</a:t>
            </a:r>
          </a:p>
          <a:p>
            <a:pPr marL="0" lvl="0" indent="0">
              <a:buNone/>
            </a:pPr>
            <a:endParaRPr lang="pt-BR" dirty="0"/>
          </a:p>
        </p:txBody>
      </p:sp>
    </p:spTree>
    <p:extLst>
      <p:ext uri="{BB962C8B-B14F-4D97-AF65-F5344CB8AC3E}">
        <p14:creationId xmlns:p14="http://schemas.microsoft.com/office/powerpoint/2010/main" val="3180405964"/>
      </p:ext>
    </p:extLst>
  </p:cSld>
  <p:clrMapOvr>
    <a:masterClrMapping/>
  </p:clrMapOvr>
  <p:transition spd="slow">
    <p:push/>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3. SEGUNDA FASE</a:t>
            </a:r>
            <a:endParaRPr lang="pt-BR" dirty="0"/>
          </a:p>
        </p:txBody>
      </p:sp>
      <p:sp>
        <p:nvSpPr>
          <p:cNvPr id="3" name="Espaço Reservado para Conteúdo 2"/>
          <p:cNvSpPr>
            <a:spLocks noGrp="1"/>
          </p:cNvSpPr>
          <p:nvPr>
            <p:ph idx="1"/>
          </p:nvPr>
        </p:nvSpPr>
        <p:spPr>
          <a:xfrm>
            <a:off x="228600" y="1417638"/>
            <a:ext cx="8807896" cy="5440362"/>
          </a:xfrm>
        </p:spPr>
        <p:txBody>
          <a:bodyPr>
            <a:normAutofit lnSpcReduction="10000"/>
          </a:bodyPr>
          <a:lstStyle/>
          <a:p>
            <a:pPr marL="0" indent="0">
              <a:buNone/>
            </a:pPr>
            <a:r>
              <a:rPr lang="pt-BR" b="1" dirty="0"/>
              <a:t>3.3. Julgamento em Plenário</a:t>
            </a:r>
            <a:endParaRPr lang="pt-BR" dirty="0"/>
          </a:p>
          <a:p>
            <a:pPr marL="0" lvl="0" indent="0">
              <a:buNone/>
            </a:pPr>
            <a:r>
              <a:rPr lang="pt-BR" dirty="0"/>
              <a:t>g) Interrogatório do acusado (se presente).</a:t>
            </a:r>
          </a:p>
          <a:p>
            <a:pPr marL="0" indent="0">
              <a:buNone/>
            </a:pPr>
            <a:r>
              <a:rPr lang="pt-BR" dirty="0"/>
              <a:t>h) Debates</a:t>
            </a:r>
          </a:p>
          <a:p>
            <a:pPr marL="0" indent="0">
              <a:buNone/>
            </a:pPr>
            <a:r>
              <a:rPr lang="pt-BR" dirty="0"/>
              <a:t>i) Reinquirição de testemunhas e realização de diligências essenciais, se requeridas e deferidas</a:t>
            </a:r>
          </a:p>
          <a:p>
            <a:pPr marL="0" indent="0">
              <a:buNone/>
            </a:pPr>
            <a:r>
              <a:rPr lang="pt-BR" dirty="0"/>
              <a:t>j) Elaboração dos quesitos e votação</a:t>
            </a:r>
          </a:p>
          <a:p>
            <a:pPr marL="0" indent="0">
              <a:buNone/>
            </a:pPr>
            <a:r>
              <a:rPr lang="pt-BR" dirty="0"/>
              <a:t>k) Votação</a:t>
            </a:r>
          </a:p>
          <a:p>
            <a:pPr marL="0" indent="0">
              <a:buNone/>
            </a:pPr>
            <a:r>
              <a:rPr lang="pt-BR" dirty="0"/>
              <a:t>l) Sentença</a:t>
            </a:r>
          </a:p>
          <a:p>
            <a:pPr marL="0" indent="0">
              <a:buNone/>
            </a:pPr>
            <a:r>
              <a:rPr lang="pt-BR" dirty="0"/>
              <a:t>m) Ata de julgamento</a:t>
            </a:r>
          </a:p>
          <a:p>
            <a:pPr marL="0" indent="0">
              <a:buNone/>
            </a:pPr>
            <a:endParaRPr lang="pt-BR" dirty="0"/>
          </a:p>
          <a:p>
            <a:pPr marL="0" indent="0">
              <a:buNone/>
            </a:pPr>
            <a:endParaRPr lang="pt-BR" dirty="0"/>
          </a:p>
          <a:p>
            <a:pPr marL="0" indent="0">
              <a:buNone/>
            </a:pPr>
            <a:endParaRPr lang="pt-BR" dirty="0"/>
          </a:p>
          <a:p>
            <a:pPr marL="0" indent="0">
              <a:buNone/>
            </a:pPr>
            <a:endParaRPr lang="pt-BR" dirty="0"/>
          </a:p>
          <a:p>
            <a:pPr marL="0" lvl="0" indent="0">
              <a:buNone/>
            </a:pPr>
            <a:endParaRPr lang="pt-BR" dirty="0"/>
          </a:p>
          <a:p>
            <a:pPr marL="0" indent="0">
              <a:buNone/>
            </a:pPr>
            <a:endParaRPr lang="pt-BR" dirty="0"/>
          </a:p>
          <a:p>
            <a:pPr marL="0" indent="0">
              <a:buNone/>
            </a:pPr>
            <a:endParaRPr lang="pt-BR" dirty="0"/>
          </a:p>
          <a:p>
            <a:pPr marL="0" indent="0">
              <a:buNone/>
            </a:pPr>
            <a:endParaRPr lang="pt-BR" dirty="0"/>
          </a:p>
          <a:p>
            <a:pPr marL="0" lvl="0" indent="0">
              <a:buNone/>
            </a:pPr>
            <a:endParaRPr lang="pt-BR" dirty="0"/>
          </a:p>
          <a:p>
            <a:pPr marL="0" lvl="0" indent="0">
              <a:buNone/>
            </a:pPr>
            <a:endParaRPr lang="pt-BR" dirty="0"/>
          </a:p>
        </p:txBody>
      </p:sp>
    </p:spTree>
    <p:extLst>
      <p:ext uri="{BB962C8B-B14F-4D97-AF65-F5344CB8AC3E}">
        <p14:creationId xmlns:p14="http://schemas.microsoft.com/office/powerpoint/2010/main" val="2969551594"/>
      </p:ext>
    </p:extLst>
  </p:cSld>
  <p:clrMapOvr>
    <a:masterClrMapping/>
  </p:clrMapOvr>
  <p:transition spd="slow">
    <p:push/>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3. SEGUNDA FASE</a:t>
            </a:r>
            <a:endParaRPr lang="pt-BR" dirty="0"/>
          </a:p>
        </p:txBody>
      </p:sp>
      <p:sp>
        <p:nvSpPr>
          <p:cNvPr id="3" name="Espaço Reservado para Conteúdo 2"/>
          <p:cNvSpPr>
            <a:spLocks noGrp="1"/>
          </p:cNvSpPr>
          <p:nvPr>
            <p:ph idx="1"/>
          </p:nvPr>
        </p:nvSpPr>
        <p:spPr>
          <a:xfrm>
            <a:off x="228600" y="1417638"/>
            <a:ext cx="8807896" cy="5440362"/>
          </a:xfrm>
        </p:spPr>
        <p:txBody>
          <a:bodyPr>
            <a:normAutofit lnSpcReduction="10000"/>
          </a:bodyPr>
          <a:lstStyle/>
          <a:p>
            <a:pPr marL="0" indent="0">
              <a:buNone/>
            </a:pPr>
            <a:r>
              <a:rPr lang="pt-BR" b="1" dirty="0"/>
              <a:t>3.3. Julgamento em Plenário</a:t>
            </a:r>
            <a:endParaRPr lang="pt-BR" dirty="0"/>
          </a:p>
          <a:p>
            <a:pPr marL="0" lvl="0" indent="0">
              <a:buNone/>
            </a:pPr>
            <a:r>
              <a:rPr lang="pt-BR" dirty="0"/>
              <a:t>Vamos ver mais detalhadamente os seguintes atos:</a:t>
            </a:r>
          </a:p>
          <a:p>
            <a:pPr marL="0" indent="0">
              <a:buNone/>
            </a:pPr>
            <a:r>
              <a:rPr lang="pt-BR" dirty="0"/>
              <a:t>3.3.1. Verificação da presença das partes e da suficiência do número de jurados (15);</a:t>
            </a:r>
          </a:p>
          <a:p>
            <a:pPr marL="0" indent="0">
              <a:buNone/>
            </a:pPr>
            <a:r>
              <a:rPr lang="pt-BR" dirty="0"/>
              <a:t>3.3.2. Sorteio dos Jurados para composição do Conselho de Sentença</a:t>
            </a:r>
          </a:p>
          <a:p>
            <a:pPr marL="0" lvl="0" indent="0">
              <a:buNone/>
            </a:pPr>
            <a:r>
              <a:rPr lang="pt-BR" dirty="0"/>
              <a:t>3.3.3. Debates</a:t>
            </a:r>
          </a:p>
          <a:p>
            <a:pPr marL="0" lvl="0" indent="0">
              <a:buNone/>
            </a:pPr>
            <a:r>
              <a:rPr lang="pt-BR" dirty="0"/>
              <a:t>3.3.4. Quesitos</a:t>
            </a:r>
          </a:p>
          <a:p>
            <a:pPr marL="0" lvl="0" indent="0">
              <a:buNone/>
            </a:pPr>
            <a:r>
              <a:rPr lang="pt-BR" dirty="0"/>
              <a:t>3.3.5. Votação</a:t>
            </a:r>
          </a:p>
          <a:p>
            <a:pPr marL="0" indent="0">
              <a:buNone/>
            </a:pPr>
            <a:endParaRPr lang="pt-BR" dirty="0"/>
          </a:p>
          <a:p>
            <a:pPr marL="0" indent="0">
              <a:buNone/>
            </a:pPr>
            <a:endParaRPr lang="pt-BR" dirty="0"/>
          </a:p>
          <a:p>
            <a:pPr marL="0" indent="0">
              <a:buNone/>
            </a:pPr>
            <a:endParaRPr lang="pt-BR" dirty="0"/>
          </a:p>
          <a:p>
            <a:pPr marL="0" lvl="0" indent="0">
              <a:buNone/>
            </a:pPr>
            <a:endParaRPr lang="pt-BR" dirty="0"/>
          </a:p>
          <a:p>
            <a:pPr marL="0" indent="0">
              <a:buNone/>
            </a:pPr>
            <a:endParaRPr lang="pt-BR" dirty="0"/>
          </a:p>
          <a:p>
            <a:pPr marL="0" indent="0">
              <a:buNone/>
            </a:pPr>
            <a:endParaRPr lang="pt-BR" dirty="0"/>
          </a:p>
          <a:p>
            <a:pPr marL="0" indent="0">
              <a:buNone/>
            </a:pPr>
            <a:endParaRPr lang="pt-BR" dirty="0"/>
          </a:p>
          <a:p>
            <a:pPr marL="0" lvl="0" indent="0">
              <a:buNone/>
            </a:pPr>
            <a:endParaRPr lang="pt-BR" dirty="0"/>
          </a:p>
          <a:p>
            <a:pPr marL="0" lvl="0" indent="0">
              <a:buNone/>
            </a:pPr>
            <a:endParaRPr lang="pt-BR" dirty="0"/>
          </a:p>
        </p:txBody>
      </p:sp>
    </p:spTree>
    <p:extLst>
      <p:ext uri="{BB962C8B-B14F-4D97-AF65-F5344CB8AC3E}">
        <p14:creationId xmlns:p14="http://schemas.microsoft.com/office/powerpoint/2010/main" val="1070831339"/>
      </p:ext>
    </p:extLst>
  </p:cSld>
  <p:clrMapOvr>
    <a:masterClrMapping/>
  </p:clrMapOvr>
  <p:transition spd="slow">
    <p:push/>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3. SEGUNDA FASE</a:t>
            </a:r>
            <a:endParaRPr lang="pt-BR" dirty="0"/>
          </a:p>
        </p:txBody>
      </p:sp>
      <p:sp>
        <p:nvSpPr>
          <p:cNvPr id="3" name="Espaço Reservado para Conteúdo 2"/>
          <p:cNvSpPr>
            <a:spLocks noGrp="1"/>
          </p:cNvSpPr>
          <p:nvPr>
            <p:ph idx="1"/>
          </p:nvPr>
        </p:nvSpPr>
        <p:spPr>
          <a:xfrm>
            <a:off x="228600" y="1124744"/>
            <a:ext cx="8807896" cy="5733256"/>
          </a:xfrm>
        </p:spPr>
        <p:txBody>
          <a:bodyPr>
            <a:normAutofit fontScale="55000" lnSpcReduction="20000"/>
          </a:bodyPr>
          <a:lstStyle/>
          <a:p>
            <a:pPr marL="0" indent="0">
              <a:buNone/>
            </a:pPr>
            <a:r>
              <a:rPr lang="pt-BR" sz="4500" b="1" dirty="0"/>
              <a:t>3.3.1. Verificação da presença das partes e da suficiência do número de jurados (15);</a:t>
            </a:r>
          </a:p>
          <a:p>
            <a:pPr lvl="0"/>
            <a:r>
              <a:rPr lang="pt-BR" sz="4500" dirty="0"/>
              <a:t>Se o acusado preso não for apresentado, haverá adiamento para o primeiro dia desimpedido, salvo se houver pedido de dispensa da presença subscrito por ele e pelo defensor (art. 457, 2º).</a:t>
            </a:r>
          </a:p>
          <a:p>
            <a:pPr lvl="0"/>
            <a:r>
              <a:rPr lang="pt-BR" sz="4500" dirty="0"/>
              <a:t>O uso das algemas é EXCEPCIONAL e deve ser fundamentada (art. 474, §3º).</a:t>
            </a:r>
          </a:p>
          <a:p>
            <a:pPr lvl="0"/>
            <a:r>
              <a:rPr lang="pt-BR" sz="4500" dirty="0"/>
              <a:t>A ausência de testemunha arrolada em caráter de </a:t>
            </a:r>
            <a:r>
              <a:rPr lang="pt-BR" sz="4500" b="1" dirty="0"/>
              <a:t>imprescindibilidade</a:t>
            </a:r>
            <a:r>
              <a:rPr lang="pt-BR" sz="4500" dirty="0"/>
              <a:t> poderá adiar o julgamento, por uma única vez, e desde que haja indicação do endereço, assim como requerimento de intimação por mandado, e ainda, desde que não seja possível a imediata condução da testemunha à sessão.</a:t>
            </a:r>
          </a:p>
          <a:p>
            <a:pPr lvl="0"/>
            <a:r>
              <a:rPr lang="pt-BR" sz="4500" dirty="0"/>
              <a:t>A falta não justificada da testemunha enseja a fixação de multa e responsabilização por crime de desobediência (art. 459).</a:t>
            </a:r>
          </a:p>
          <a:p>
            <a:pPr marL="0" indent="0">
              <a:buNone/>
            </a:pPr>
            <a:endParaRPr lang="pt-BR" dirty="0"/>
          </a:p>
          <a:p>
            <a:pPr marL="0" lvl="0" indent="0">
              <a:buNone/>
            </a:pPr>
            <a:endParaRPr lang="pt-BR" dirty="0"/>
          </a:p>
          <a:p>
            <a:pPr marL="0" indent="0">
              <a:buNone/>
            </a:pPr>
            <a:endParaRPr lang="pt-BR" dirty="0"/>
          </a:p>
          <a:p>
            <a:pPr marL="0" indent="0">
              <a:buNone/>
            </a:pPr>
            <a:endParaRPr lang="pt-BR" dirty="0"/>
          </a:p>
          <a:p>
            <a:pPr marL="0" indent="0">
              <a:buNone/>
            </a:pPr>
            <a:endParaRPr lang="pt-BR" dirty="0"/>
          </a:p>
          <a:p>
            <a:pPr marL="0" lvl="0" indent="0">
              <a:buNone/>
            </a:pPr>
            <a:endParaRPr lang="pt-BR" dirty="0"/>
          </a:p>
          <a:p>
            <a:pPr marL="0" lvl="0" indent="0">
              <a:buNone/>
            </a:pPr>
            <a:endParaRPr lang="pt-BR" dirty="0"/>
          </a:p>
        </p:txBody>
      </p:sp>
    </p:spTree>
    <p:extLst>
      <p:ext uri="{BB962C8B-B14F-4D97-AF65-F5344CB8AC3E}">
        <p14:creationId xmlns:p14="http://schemas.microsoft.com/office/powerpoint/2010/main" val="21330978"/>
      </p:ext>
    </p:extLst>
  </p:cSld>
  <p:clrMapOvr>
    <a:masterClrMapping/>
  </p:clrMapOvr>
  <p:transition spd="slow">
    <p:push/>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3. SEGUNDA FASE</a:t>
            </a:r>
            <a:endParaRPr lang="pt-BR" dirty="0"/>
          </a:p>
        </p:txBody>
      </p:sp>
      <p:sp>
        <p:nvSpPr>
          <p:cNvPr id="3" name="Espaço Reservado para Conteúdo 2"/>
          <p:cNvSpPr>
            <a:spLocks noGrp="1"/>
          </p:cNvSpPr>
          <p:nvPr>
            <p:ph idx="1"/>
          </p:nvPr>
        </p:nvSpPr>
        <p:spPr>
          <a:xfrm>
            <a:off x="228600" y="1124744"/>
            <a:ext cx="8807896" cy="5733256"/>
          </a:xfrm>
        </p:spPr>
        <p:txBody>
          <a:bodyPr>
            <a:normAutofit fontScale="85000" lnSpcReduction="20000"/>
          </a:bodyPr>
          <a:lstStyle/>
          <a:p>
            <a:pPr marL="0" indent="0">
              <a:buNone/>
            </a:pPr>
            <a:r>
              <a:rPr lang="pt-BR" b="1" dirty="0"/>
              <a:t>3.3.2. Sorteio dos Jurados para composição do Conselho de Sentença</a:t>
            </a:r>
            <a:endParaRPr lang="pt-BR" dirty="0"/>
          </a:p>
          <a:p>
            <a:pPr lvl="0"/>
            <a:r>
              <a:rPr lang="pt-BR" dirty="0"/>
              <a:t>Havendo o número mínimo de 15 jurados, o juiz declarará instalada a sessão e anunciará o processo a ser julgado (art. 463). </a:t>
            </a:r>
          </a:p>
          <a:p>
            <a:pPr lvl="0"/>
            <a:r>
              <a:rPr lang="pt-BR" dirty="0"/>
              <a:t>Não havendo o número mínimo de jurados, haverá sorteio de suplentes e será designada nova data para o julgamento.</a:t>
            </a:r>
          </a:p>
          <a:p>
            <a:pPr lvl="0"/>
            <a:r>
              <a:rPr lang="pt-BR" dirty="0"/>
              <a:t>Antes do sorteio dos 7 jurados que comporão o Conselho de Sentença, o juiz os advertirá dos impedimentos constantes do art. 448, bem como das incompatibilidades de suspeição. </a:t>
            </a:r>
          </a:p>
          <a:p>
            <a:pPr lvl="0"/>
            <a:r>
              <a:rPr lang="pt-BR" dirty="0"/>
              <a:t>Em seguida a formação do conselho de sentença, o oficial de justiça irá apregoar o representante do MP, o acusado e seu defensor, bem assim o assistente de acusação e as testemunhas.</a:t>
            </a:r>
          </a:p>
          <a:p>
            <a:pPr marL="0" indent="0">
              <a:buNone/>
            </a:pPr>
            <a:endParaRPr lang="pt-BR" dirty="0"/>
          </a:p>
          <a:p>
            <a:pPr marL="0" lvl="0" indent="0">
              <a:buNone/>
            </a:pPr>
            <a:endParaRPr lang="pt-BR" dirty="0"/>
          </a:p>
          <a:p>
            <a:pPr marL="0" lvl="0" indent="0">
              <a:buNone/>
            </a:pPr>
            <a:endParaRPr lang="pt-BR" dirty="0"/>
          </a:p>
        </p:txBody>
      </p:sp>
    </p:spTree>
    <p:extLst>
      <p:ext uri="{BB962C8B-B14F-4D97-AF65-F5344CB8AC3E}">
        <p14:creationId xmlns:p14="http://schemas.microsoft.com/office/powerpoint/2010/main" val="985394399"/>
      </p:ext>
    </p:extLst>
  </p:cSld>
  <p:clrMapOvr>
    <a:masterClrMapping/>
  </p:clrMapOvr>
  <p:transition spd="slow">
    <p:push/>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3. SEGUNDA FASE</a:t>
            </a:r>
            <a:endParaRPr lang="pt-BR" dirty="0"/>
          </a:p>
        </p:txBody>
      </p:sp>
      <p:sp>
        <p:nvSpPr>
          <p:cNvPr id="3" name="Espaço Reservado para Conteúdo 2"/>
          <p:cNvSpPr>
            <a:spLocks noGrp="1"/>
          </p:cNvSpPr>
          <p:nvPr>
            <p:ph idx="1"/>
          </p:nvPr>
        </p:nvSpPr>
        <p:spPr>
          <a:xfrm>
            <a:off x="228600" y="1124744"/>
            <a:ext cx="8807896" cy="5733256"/>
          </a:xfrm>
        </p:spPr>
        <p:txBody>
          <a:bodyPr>
            <a:normAutofit fontScale="85000" lnSpcReduction="10000"/>
          </a:bodyPr>
          <a:lstStyle/>
          <a:p>
            <a:pPr marL="0" indent="0">
              <a:buNone/>
            </a:pPr>
            <a:r>
              <a:rPr lang="pt-BR" b="1" dirty="0"/>
              <a:t>3.3.2. Sorteio dos Jurados para composição do Conselho de Sentença</a:t>
            </a:r>
            <a:endParaRPr lang="pt-BR" dirty="0"/>
          </a:p>
          <a:p>
            <a:pPr lvl="0"/>
            <a:r>
              <a:rPr lang="pt-BR" dirty="0"/>
              <a:t>Também não pode servir o jurado que: (i) tiver funcionado em julgamento anterior do mesmo processo; (</a:t>
            </a:r>
            <a:r>
              <a:rPr lang="pt-BR" dirty="0" err="1"/>
              <a:t>ii</a:t>
            </a:r>
            <a:r>
              <a:rPr lang="pt-BR" dirty="0"/>
              <a:t>) tiver participado de julgado de corréu; (</a:t>
            </a:r>
            <a:r>
              <a:rPr lang="pt-BR" dirty="0" err="1"/>
              <a:t>iii</a:t>
            </a:r>
            <a:r>
              <a:rPr lang="pt-BR" dirty="0"/>
              <a:t>) tiver antecipado convicção.</a:t>
            </a:r>
          </a:p>
          <a:p>
            <a:pPr lvl="0"/>
            <a:r>
              <a:rPr lang="pt-BR" dirty="0"/>
              <a:t>Uma vez sorteados, os jurados serão advertidos que não poderão comunicar-se entre si e com o outros, tampouco para manifestar- opinião sobre o processo, sob pena de 1 a 10 salários mínimos (art. 466, §1º).</a:t>
            </a:r>
          </a:p>
          <a:p>
            <a:pPr lvl="0"/>
            <a:r>
              <a:rPr lang="pt-BR" dirty="0"/>
              <a:t>Além das 3 recusas peremptórias (imotivadas), as partes poderão recusas outros jurados desde que comprovem justo motivos (suspeição, impedimento ou incompatibilidade).</a:t>
            </a:r>
          </a:p>
          <a:p>
            <a:pPr marL="0" indent="0">
              <a:buNone/>
            </a:pPr>
            <a:endParaRPr lang="pt-BR" dirty="0"/>
          </a:p>
          <a:p>
            <a:pPr marL="0" lvl="0" indent="0">
              <a:buNone/>
            </a:pPr>
            <a:endParaRPr lang="pt-BR" dirty="0"/>
          </a:p>
          <a:p>
            <a:pPr marL="0" lvl="0" indent="0">
              <a:buNone/>
            </a:pPr>
            <a:endParaRPr lang="pt-BR" dirty="0"/>
          </a:p>
        </p:txBody>
      </p:sp>
    </p:spTree>
    <p:extLst>
      <p:ext uri="{BB962C8B-B14F-4D97-AF65-F5344CB8AC3E}">
        <p14:creationId xmlns:p14="http://schemas.microsoft.com/office/powerpoint/2010/main" val="2413689013"/>
      </p:ext>
    </p:extLst>
  </p:cSld>
  <p:clrMapOvr>
    <a:masterClrMapping/>
  </p:clrMapOvr>
  <p:transition spd="slow">
    <p:push/>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3. SEGUNDA FASE</a:t>
            </a:r>
            <a:endParaRPr lang="pt-BR" dirty="0"/>
          </a:p>
        </p:txBody>
      </p:sp>
      <p:sp>
        <p:nvSpPr>
          <p:cNvPr id="3" name="Espaço Reservado para Conteúdo 2"/>
          <p:cNvSpPr>
            <a:spLocks noGrp="1"/>
          </p:cNvSpPr>
          <p:nvPr>
            <p:ph idx="1"/>
          </p:nvPr>
        </p:nvSpPr>
        <p:spPr>
          <a:xfrm>
            <a:off x="228600" y="1124744"/>
            <a:ext cx="8807896" cy="5733256"/>
          </a:xfrm>
        </p:spPr>
        <p:txBody>
          <a:bodyPr>
            <a:normAutofit/>
          </a:bodyPr>
          <a:lstStyle/>
          <a:p>
            <a:pPr marL="0" indent="0">
              <a:buNone/>
            </a:pPr>
            <a:r>
              <a:rPr lang="pt-BR" b="1" dirty="0"/>
              <a:t>3.3.2. Sorteio dos Jurados para composição do Conselho de Sentença</a:t>
            </a:r>
            <a:endParaRPr lang="pt-BR" dirty="0"/>
          </a:p>
          <a:p>
            <a:pPr marL="0" indent="0">
              <a:buNone/>
            </a:pPr>
            <a:endParaRPr lang="pt-BR" b="1" dirty="0"/>
          </a:p>
          <a:p>
            <a:pPr marL="0" indent="0">
              <a:buNone/>
            </a:pPr>
            <a:r>
              <a:rPr lang="pt-BR" b="1" dirty="0" err="1"/>
              <a:t>OBS</a:t>
            </a:r>
            <a:r>
              <a:rPr lang="pt-BR" dirty="0"/>
              <a:t>: após o pregão da sessão deverão ser arguidas as nulidades relativas que tenham ocorrido após a pronúncia, sob pena de preclusão, que acarretará a validade do </a:t>
            </a:r>
            <a:r>
              <a:rPr lang="pt-BR" dirty="0" err="1"/>
              <a:t>arto</a:t>
            </a:r>
            <a:r>
              <a:rPr lang="pt-BR" dirty="0"/>
              <a:t>. (art. 571, V). </a:t>
            </a:r>
          </a:p>
          <a:p>
            <a:pPr marL="0" indent="0">
              <a:buNone/>
            </a:pPr>
            <a:endParaRPr lang="pt-BR" dirty="0"/>
          </a:p>
          <a:p>
            <a:pPr marL="0" lvl="0" indent="0">
              <a:buNone/>
            </a:pPr>
            <a:endParaRPr lang="pt-BR" dirty="0"/>
          </a:p>
          <a:p>
            <a:pPr marL="0" lvl="0" indent="0">
              <a:buNone/>
            </a:pPr>
            <a:endParaRPr lang="pt-BR" dirty="0"/>
          </a:p>
        </p:txBody>
      </p:sp>
    </p:spTree>
    <p:extLst>
      <p:ext uri="{BB962C8B-B14F-4D97-AF65-F5344CB8AC3E}">
        <p14:creationId xmlns:p14="http://schemas.microsoft.com/office/powerpoint/2010/main" val="4114814726"/>
      </p:ext>
    </p:extLst>
  </p:cSld>
  <p:clrMapOvr>
    <a:masterClrMapping/>
  </p:clrMapOvr>
  <p:transition spd="slow">
    <p:push/>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3. SEGUNDA FASE</a:t>
            </a:r>
            <a:endParaRPr lang="pt-BR" dirty="0"/>
          </a:p>
        </p:txBody>
      </p:sp>
      <p:sp>
        <p:nvSpPr>
          <p:cNvPr id="3" name="Espaço Reservado para Conteúdo 2"/>
          <p:cNvSpPr>
            <a:spLocks noGrp="1"/>
          </p:cNvSpPr>
          <p:nvPr>
            <p:ph idx="1"/>
          </p:nvPr>
        </p:nvSpPr>
        <p:spPr>
          <a:xfrm>
            <a:off x="228600" y="1124744"/>
            <a:ext cx="8807896" cy="5733256"/>
          </a:xfrm>
        </p:spPr>
        <p:txBody>
          <a:bodyPr>
            <a:normAutofit fontScale="85000" lnSpcReduction="10000"/>
          </a:bodyPr>
          <a:lstStyle/>
          <a:p>
            <a:pPr marL="0" indent="0">
              <a:buNone/>
            </a:pPr>
            <a:r>
              <a:rPr lang="pt-BR" b="1" dirty="0"/>
              <a:t>3.3.3. Debates</a:t>
            </a:r>
            <a:endParaRPr lang="pt-BR" dirty="0"/>
          </a:p>
          <a:p>
            <a:pPr lvl="0"/>
            <a:r>
              <a:rPr lang="pt-BR" dirty="0"/>
              <a:t>Acusação e defesa terão </a:t>
            </a:r>
            <a:r>
              <a:rPr lang="pt-BR" dirty="0" err="1"/>
              <a:t>1h30</a:t>
            </a:r>
            <a:r>
              <a:rPr lang="pt-BR" dirty="0"/>
              <a:t> para os debates. Cabe ao MP decidir se fará a réplica, o que facultará a tréplica para a defesa, ambas no prazo de </a:t>
            </a:r>
            <a:r>
              <a:rPr lang="pt-BR" dirty="0" err="1"/>
              <a:t>1h</a:t>
            </a:r>
            <a:r>
              <a:rPr lang="pt-BR" dirty="0"/>
              <a:t>. </a:t>
            </a:r>
          </a:p>
          <a:p>
            <a:pPr lvl="0"/>
            <a:r>
              <a:rPr lang="pt-BR" dirty="0"/>
              <a:t>Em caso de mais de mais de 1 acusado, será de </a:t>
            </a:r>
            <a:r>
              <a:rPr lang="pt-BR" dirty="0" err="1"/>
              <a:t>2h30</a:t>
            </a:r>
            <a:r>
              <a:rPr lang="pt-BR" dirty="0"/>
              <a:t> o tempo para exposição de cada parte e de </a:t>
            </a:r>
            <a:r>
              <a:rPr lang="pt-BR" dirty="0" err="1"/>
              <a:t>2h</a:t>
            </a:r>
            <a:r>
              <a:rPr lang="pt-BR" dirty="0"/>
              <a:t> para réplica e tréplica. Nessa hipótese, os defensores combinarão a divisão do tempo, e não havendo acordo o juiz presidente decidirá.</a:t>
            </a:r>
          </a:p>
          <a:p>
            <a:pPr lvl="0"/>
            <a:r>
              <a:rPr lang="pt-BR" dirty="0"/>
              <a:t>O teto da acusação é o fixado na pronúncia (ou decisões posteriores a ela). O MP, todavia, não está vinculado à imputação, podendo postular a desclassificação do delito e até mesmo a absolvição, mas nunca a condenação por crime mais grave.</a:t>
            </a:r>
          </a:p>
          <a:p>
            <a:pPr marL="0" indent="0">
              <a:buNone/>
            </a:pPr>
            <a:endParaRPr lang="pt-BR" dirty="0"/>
          </a:p>
          <a:p>
            <a:pPr marL="0" lvl="0" indent="0">
              <a:buNone/>
            </a:pPr>
            <a:endParaRPr lang="pt-BR" dirty="0"/>
          </a:p>
          <a:p>
            <a:pPr marL="0" lvl="0" indent="0">
              <a:buNone/>
            </a:pPr>
            <a:endParaRPr lang="pt-BR" dirty="0"/>
          </a:p>
        </p:txBody>
      </p:sp>
    </p:spTree>
    <p:extLst>
      <p:ext uri="{BB962C8B-B14F-4D97-AF65-F5344CB8AC3E}">
        <p14:creationId xmlns:p14="http://schemas.microsoft.com/office/powerpoint/2010/main" val="2309380817"/>
      </p:ext>
    </p:extLst>
  </p:cSld>
  <p:clrMapOvr>
    <a:masterClrMapping/>
  </p:clrMapOvr>
  <p:transition spd="slow">
    <p:push/>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3. SEGUNDA FASE</a:t>
            </a:r>
            <a:endParaRPr lang="pt-BR" dirty="0"/>
          </a:p>
        </p:txBody>
      </p:sp>
      <p:sp>
        <p:nvSpPr>
          <p:cNvPr id="3" name="Espaço Reservado para Conteúdo 2"/>
          <p:cNvSpPr>
            <a:spLocks noGrp="1"/>
          </p:cNvSpPr>
          <p:nvPr>
            <p:ph idx="1"/>
          </p:nvPr>
        </p:nvSpPr>
        <p:spPr>
          <a:xfrm>
            <a:off x="228600" y="1124744"/>
            <a:ext cx="8807896" cy="5733256"/>
          </a:xfrm>
        </p:spPr>
        <p:txBody>
          <a:bodyPr>
            <a:normAutofit/>
          </a:bodyPr>
          <a:lstStyle/>
          <a:p>
            <a:pPr marL="0" indent="0">
              <a:buNone/>
            </a:pPr>
            <a:r>
              <a:rPr lang="pt-BR" b="1" dirty="0"/>
              <a:t>3.3.3. Debates</a:t>
            </a:r>
            <a:endParaRPr lang="pt-BR" dirty="0"/>
          </a:p>
          <a:p>
            <a:pPr lvl="0"/>
            <a:r>
              <a:rPr lang="pt-BR" dirty="0"/>
              <a:t>A defesa deve oferecer efetiva resistência à pretensão punitiva, não podendo concordar coma a acusação em todos os seus termos. Nada impede, porém, que o defensor postule apenas o reconhecimento de circunstância favorável ao réu, a desclassificação do crime, etc.</a:t>
            </a:r>
          </a:p>
          <a:p>
            <a:pPr lvl="0"/>
            <a:r>
              <a:rPr lang="pt-BR" dirty="0"/>
              <a:t>A total insuficiência do defensor acarretará na declaração de estar o réu indefeso, havendo, por consequência, a dissolução do </a:t>
            </a:r>
            <a:r>
              <a:rPr lang="pt-BR" dirty="0" err="1"/>
              <a:t>CS</a:t>
            </a:r>
            <a:r>
              <a:rPr lang="pt-BR" dirty="0"/>
              <a:t>.</a:t>
            </a:r>
          </a:p>
          <a:p>
            <a:pPr marL="0" indent="0">
              <a:buNone/>
            </a:pPr>
            <a:endParaRPr lang="pt-BR" dirty="0"/>
          </a:p>
          <a:p>
            <a:pPr marL="0" lvl="0" indent="0">
              <a:buNone/>
            </a:pPr>
            <a:endParaRPr lang="pt-BR" dirty="0"/>
          </a:p>
          <a:p>
            <a:pPr marL="0" lvl="0" indent="0">
              <a:buNone/>
            </a:pPr>
            <a:endParaRPr lang="pt-BR" dirty="0"/>
          </a:p>
        </p:txBody>
      </p:sp>
    </p:spTree>
    <p:extLst>
      <p:ext uri="{BB962C8B-B14F-4D97-AF65-F5344CB8AC3E}">
        <p14:creationId xmlns:p14="http://schemas.microsoft.com/office/powerpoint/2010/main" val="4150638561"/>
      </p:ext>
    </p:extLst>
  </p:cSld>
  <p:clrMapOvr>
    <a:masterClrMapping/>
  </p:clrMapOvr>
  <p:transition spd="slow">
    <p:push/>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3. SEGUNDA FASE</a:t>
            </a:r>
            <a:endParaRPr lang="pt-BR" dirty="0"/>
          </a:p>
        </p:txBody>
      </p:sp>
      <p:sp>
        <p:nvSpPr>
          <p:cNvPr id="3" name="Espaço Reservado para Conteúdo 2"/>
          <p:cNvSpPr>
            <a:spLocks noGrp="1"/>
          </p:cNvSpPr>
          <p:nvPr>
            <p:ph idx="1"/>
          </p:nvPr>
        </p:nvSpPr>
        <p:spPr>
          <a:xfrm>
            <a:off x="228600" y="1124744"/>
            <a:ext cx="8807896" cy="5733256"/>
          </a:xfrm>
        </p:spPr>
        <p:txBody>
          <a:bodyPr>
            <a:normAutofit fontScale="92500" lnSpcReduction="10000"/>
          </a:bodyPr>
          <a:lstStyle/>
          <a:p>
            <a:pPr marL="0" indent="0">
              <a:buNone/>
            </a:pPr>
            <a:r>
              <a:rPr lang="pt-BR" b="1" dirty="0"/>
              <a:t>3.3.3. Debates</a:t>
            </a:r>
            <a:endParaRPr lang="pt-BR" dirty="0"/>
          </a:p>
          <a:p>
            <a:pPr marL="0" indent="0">
              <a:buNone/>
            </a:pPr>
            <a:r>
              <a:rPr lang="pt-BR" b="1" dirty="0" err="1"/>
              <a:t>OBS</a:t>
            </a:r>
            <a:r>
              <a:rPr lang="pt-BR" dirty="0"/>
              <a:t>: ensejará nulidade a menção à pronúncia (ou a decisões posteriores a ela) como argumento de autoridade; a decisão que determina o uso de algemas em plenário; ou ao fato do réu se manter silente ou se ausentar de seu interrogatório (art. 478).</a:t>
            </a:r>
          </a:p>
          <a:p>
            <a:pPr marL="0" indent="0">
              <a:buNone/>
            </a:pPr>
            <a:r>
              <a:rPr lang="pt-BR" b="1" dirty="0" err="1"/>
              <a:t>OBS</a:t>
            </a:r>
            <a:r>
              <a:rPr lang="pt-BR" dirty="0"/>
              <a:t>: cabe ao juiz disciplinar os apartes (intervenção de uma das partes durante a fala da outra), podendo conceder até 3 minutos para cada aparte, com o devido acréscimo do tempo ao orador que estiver com a palavra (art. 497, inc. </a:t>
            </a:r>
            <a:r>
              <a:rPr lang="pt-BR" dirty="0" err="1"/>
              <a:t>XII</a:t>
            </a:r>
            <a:r>
              <a:rPr lang="pt-BR" dirty="0"/>
              <a:t>).</a:t>
            </a:r>
          </a:p>
          <a:p>
            <a:pPr marL="0" indent="0">
              <a:buNone/>
            </a:pPr>
            <a:endParaRPr lang="pt-BR" dirty="0"/>
          </a:p>
          <a:p>
            <a:pPr marL="0" lvl="0" indent="0">
              <a:buNone/>
            </a:pPr>
            <a:endParaRPr lang="pt-BR" dirty="0"/>
          </a:p>
          <a:p>
            <a:pPr marL="0" lvl="0" indent="0">
              <a:buNone/>
            </a:pPr>
            <a:endParaRPr lang="pt-BR" dirty="0"/>
          </a:p>
        </p:txBody>
      </p:sp>
    </p:spTree>
    <p:extLst>
      <p:ext uri="{BB962C8B-B14F-4D97-AF65-F5344CB8AC3E}">
        <p14:creationId xmlns:p14="http://schemas.microsoft.com/office/powerpoint/2010/main" val="3468681019"/>
      </p:ext>
    </p:extLst>
  </p:cSld>
  <p:clrMapOvr>
    <a:masterClrMapping/>
  </p:clrMapOvr>
  <p:transition spd="slow">
    <p:push/>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3. SEGUNDA FASE</a:t>
            </a:r>
            <a:endParaRPr lang="pt-BR" dirty="0"/>
          </a:p>
        </p:txBody>
      </p:sp>
      <p:sp>
        <p:nvSpPr>
          <p:cNvPr id="3" name="Espaço Reservado para Conteúdo 2"/>
          <p:cNvSpPr>
            <a:spLocks noGrp="1"/>
          </p:cNvSpPr>
          <p:nvPr>
            <p:ph idx="1"/>
          </p:nvPr>
        </p:nvSpPr>
        <p:spPr>
          <a:xfrm>
            <a:off x="228600" y="1124744"/>
            <a:ext cx="8807896" cy="5733256"/>
          </a:xfrm>
        </p:spPr>
        <p:txBody>
          <a:bodyPr>
            <a:normAutofit fontScale="85000" lnSpcReduction="20000"/>
          </a:bodyPr>
          <a:lstStyle/>
          <a:p>
            <a:pPr marL="0" indent="0">
              <a:buNone/>
            </a:pPr>
            <a:r>
              <a:rPr lang="pt-BR" b="1" dirty="0"/>
              <a:t>3.3.4. Quesitos</a:t>
            </a:r>
            <a:endParaRPr lang="pt-BR" dirty="0"/>
          </a:p>
          <a:p>
            <a:pPr lvl="0"/>
            <a:r>
              <a:rPr lang="pt-BR" dirty="0"/>
              <a:t>Os quesitos deverão guardar congruência com a decisão de pronúncia, e levarão também em conta as teses levantadas no interrogatório e nas alegações das partes. Deverão consistir em proposições afirmativas que possam ser respondidas com clareza e precisão.</a:t>
            </a:r>
          </a:p>
          <a:p>
            <a:pPr lvl="0"/>
            <a:r>
              <a:rPr lang="pt-BR" dirty="0"/>
              <a:t>Primeiro quesito: materialidade do crime. Exemplo: No dia 14 de julho de 2016, por volta das </a:t>
            </a:r>
            <a:r>
              <a:rPr lang="pt-BR" dirty="0" err="1"/>
              <a:t>23h</a:t>
            </a:r>
            <a:r>
              <a:rPr lang="pt-BR" dirty="0"/>
              <a:t>, na Rua 11 de Agosto, neste município, foram disparados projéteis de arma de fogo em direção a Tiago, que lhe produziram lesões corporais que foram a causa de sua morte?.</a:t>
            </a:r>
          </a:p>
          <a:p>
            <a:r>
              <a:rPr lang="pt-BR" dirty="0"/>
              <a:t>Segundo quesito: autoria. Exemplo: Felipe foi o autor desses disparos? </a:t>
            </a:r>
          </a:p>
          <a:p>
            <a:pPr marL="0" lvl="0" indent="0">
              <a:buNone/>
            </a:pPr>
            <a:endParaRPr lang="pt-BR" dirty="0"/>
          </a:p>
          <a:p>
            <a:pPr marL="0" lvl="0" indent="0">
              <a:buNone/>
            </a:pPr>
            <a:endParaRPr lang="pt-BR" dirty="0"/>
          </a:p>
        </p:txBody>
      </p:sp>
    </p:spTree>
    <p:extLst>
      <p:ext uri="{BB962C8B-B14F-4D97-AF65-F5344CB8AC3E}">
        <p14:creationId xmlns:p14="http://schemas.microsoft.com/office/powerpoint/2010/main" val="295607179"/>
      </p:ext>
    </p:extLst>
  </p:cSld>
  <p:clrMapOvr>
    <a:masterClrMapping/>
  </p:clrMapOvr>
  <p:transition spd="slow">
    <p:push/>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2. PRIMEIRA FASE</a:t>
            </a:r>
            <a:endParaRPr lang="pt-BR" dirty="0"/>
          </a:p>
        </p:txBody>
      </p:sp>
      <p:sp>
        <p:nvSpPr>
          <p:cNvPr id="3" name="Espaço Reservado para Conteúdo 2"/>
          <p:cNvSpPr>
            <a:spLocks noGrp="1"/>
          </p:cNvSpPr>
          <p:nvPr>
            <p:ph idx="1"/>
          </p:nvPr>
        </p:nvSpPr>
        <p:spPr>
          <a:xfrm>
            <a:off x="228600" y="1417638"/>
            <a:ext cx="8807896" cy="5440362"/>
          </a:xfrm>
        </p:spPr>
        <p:txBody>
          <a:bodyPr>
            <a:normAutofit fontScale="85000" lnSpcReduction="10000"/>
          </a:bodyPr>
          <a:lstStyle/>
          <a:p>
            <a:pPr marL="0" indent="0">
              <a:buNone/>
            </a:pPr>
            <a:r>
              <a:rPr lang="pt-BR" b="1" dirty="0"/>
              <a:t>2.2. Decisões Possíveis na Primeira Fase</a:t>
            </a:r>
            <a:endParaRPr lang="pt-BR" dirty="0"/>
          </a:p>
          <a:p>
            <a:pPr marL="0" indent="0">
              <a:buNone/>
            </a:pPr>
            <a:r>
              <a:rPr lang="pt-BR" u="sng" dirty="0"/>
              <a:t>2.2.2. Impronúncia (art. 414)</a:t>
            </a:r>
            <a:endParaRPr lang="pt-BR" dirty="0"/>
          </a:p>
          <a:p>
            <a:pPr lvl="0"/>
            <a:r>
              <a:rPr lang="pt-BR" dirty="0"/>
              <a:t>Gera um estado de incerteza, de pendência, de indefinição, já que o processo poderá ser reaberto a qualquer momento, desde que nova prova apareça.</a:t>
            </a:r>
          </a:p>
          <a:p>
            <a:pPr lvl="0"/>
            <a:r>
              <a:rPr lang="pt-BR" dirty="0" err="1"/>
              <a:t>Aury</a:t>
            </a:r>
            <a:r>
              <a:rPr lang="pt-BR" dirty="0"/>
              <a:t> define essa decisão como “substancialmente inconstitucional”, pois não oferece segurança jurídica e viola a presunção da inocência. Se não há prova suficiente da existência do fato e/ou autoria para autorizar a pronúncia, a decisão deveria ser </a:t>
            </a:r>
            <a:r>
              <a:rPr lang="pt-BR" b="1" dirty="0"/>
              <a:t>absolutória, </a:t>
            </a:r>
            <a:r>
              <a:rPr lang="pt-BR" dirty="0"/>
              <a:t>nos termos do art. 386 (a depender o inciso da situação)</a:t>
            </a:r>
          </a:p>
          <a:p>
            <a:pPr marL="0" lvl="0" indent="0">
              <a:buNone/>
            </a:pPr>
            <a:endParaRPr lang="pt-BR" dirty="0"/>
          </a:p>
        </p:txBody>
      </p:sp>
    </p:spTree>
    <p:extLst>
      <p:ext uri="{BB962C8B-B14F-4D97-AF65-F5344CB8AC3E}">
        <p14:creationId xmlns:p14="http://schemas.microsoft.com/office/powerpoint/2010/main" val="704738078"/>
      </p:ext>
    </p:extLst>
  </p:cSld>
  <p:clrMapOvr>
    <a:masterClrMapping/>
  </p:clrMapOvr>
  <p:transition spd="slow">
    <p:push/>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3. SEGUNDA FASE</a:t>
            </a:r>
            <a:endParaRPr lang="pt-BR" dirty="0"/>
          </a:p>
        </p:txBody>
      </p:sp>
      <p:sp>
        <p:nvSpPr>
          <p:cNvPr id="3" name="Espaço Reservado para Conteúdo 2"/>
          <p:cNvSpPr>
            <a:spLocks noGrp="1"/>
          </p:cNvSpPr>
          <p:nvPr>
            <p:ph idx="1"/>
          </p:nvPr>
        </p:nvSpPr>
        <p:spPr>
          <a:xfrm>
            <a:off x="228600" y="1124744"/>
            <a:ext cx="8807896" cy="5733256"/>
          </a:xfrm>
        </p:spPr>
        <p:txBody>
          <a:bodyPr>
            <a:normAutofit fontScale="77500" lnSpcReduction="20000"/>
          </a:bodyPr>
          <a:lstStyle/>
          <a:p>
            <a:pPr marL="0" indent="0">
              <a:buNone/>
            </a:pPr>
            <a:r>
              <a:rPr lang="pt-BR" b="1" dirty="0"/>
              <a:t>3.3.4. Quesitos</a:t>
            </a:r>
            <a:endParaRPr lang="pt-BR" dirty="0"/>
          </a:p>
          <a:p>
            <a:pPr lvl="0"/>
            <a:r>
              <a:rPr lang="pt-BR" dirty="0"/>
              <a:t>Os quesitos deverão guardar congruência com a decisão de pronúncia, e levarão também em conta as teses levantadas no interrogatório e nas alegações das partes. Deverão consistir em proposições afirmativas que possam ser respondidas com clareza e precisão.</a:t>
            </a:r>
          </a:p>
          <a:p>
            <a:pPr lvl="0"/>
            <a:r>
              <a:rPr lang="pt-BR" dirty="0"/>
              <a:t>Primeiro quesito: materialidade do crime. Exemplo: No dia 14 de julho de 2016, por volta das </a:t>
            </a:r>
            <a:r>
              <a:rPr lang="pt-BR" dirty="0" err="1"/>
              <a:t>23h</a:t>
            </a:r>
            <a:r>
              <a:rPr lang="pt-BR" dirty="0"/>
              <a:t>, na Rua 11 de Agosto, neste município, foram disparados projéteis de arma de fogo em direção a Tiago, que lhe produziram lesões corporais que foram a causa de sua morte?.</a:t>
            </a:r>
          </a:p>
          <a:p>
            <a:r>
              <a:rPr lang="pt-BR" dirty="0"/>
              <a:t>Segundo quesito: autoria. Exemplo: Felipe foi o autor desses disparos? </a:t>
            </a:r>
          </a:p>
          <a:p>
            <a:r>
              <a:rPr lang="pt-BR" b="1" dirty="0" err="1"/>
              <a:t>OBS</a:t>
            </a:r>
            <a:r>
              <a:rPr lang="pt-BR" dirty="0"/>
              <a:t>: se a tese for de tentativa ou divergência na tipificação de crime doloso contra a vida, o juiz formulará, em seguida, quesito sobre essas questões após o segundo quesito.</a:t>
            </a:r>
          </a:p>
          <a:p>
            <a:pPr marL="0" lvl="0" indent="0">
              <a:buNone/>
            </a:pPr>
            <a:endParaRPr lang="pt-BR" dirty="0"/>
          </a:p>
          <a:p>
            <a:pPr marL="0" lvl="0" indent="0">
              <a:buNone/>
            </a:pPr>
            <a:endParaRPr lang="pt-BR" dirty="0"/>
          </a:p>
        </p:txBody>
      </p:sp>
    </p:spTree>
    <p:extLst>
      <p:ext uri="{BB962C8B-B14F-4D97-AF65-F5344CB8AC3E}">
        <p14:creationId xmlns:p14="http://schemas.microsoft.com/office/powerpoint/2010/main" val="3453074348"/>
      </p:ext>
    </p:extLst>
  </p:cSld>
  <p:clrMapOvr>
    <a:masterClrMapping/>
  </p:clrMapOvr>
  <p:transition spd="slow">
    <p:push/>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3. SEGUNDA FASE</a:t>
            </a:r>
            <a:endParaRPr lang="pt-BR" dirty="0"/>
          </a:p>
        </p:txBody>
      </p:sp>
      <p:sp>
        <p:nvSpPr>
          <p:cNvPr id="3" name="Espaço Reservado para Conteúdo 2"/>
          <p:cNvSpPr>
            <a:spLocks noGrp="1"/>
          </p:cNvSpPr>
          <p:nvPr>
            <p:ph idx="1"/>
          </p:nvPr>
        </p:nvSpPr>
        <p:spPr>
          <a:xfrm>
            <a:off x="228600" y="1124744"/>
            <a:ext cx="8807896" cy="5733256"/>
          </a:xfrm>
        </p:spPr>
        <p:txBody>
          <a:bodyPr>
            <a:normAutofit fontScale="85000" lnSpcReduction="20000"/>
          </a:bodyPr>
          <a:lstStyle/>
          <a:p>
            <a:pPr marL="0" indent="0">
              <a:buNone/>
            </a:pPr>
            <a:r>
              <a:rPr lang="pt-BR" b="1" dirty="0"/>
              <a:t>3.3.4. Quesitos</a:t>
            </a:r>
            <a:endParaRPr lang="pt-BR" dirty="0"/>
          </a:p>
          <a:p>
            <a:pPr lvl="0"/>
            <a:r>
              <a:rPr lang="pt-BR" sz="3400" dirty="0"/>
              <a:t>Terceiro quesito: </a:t>
            </a:r>
            <a:r>
              <a:rPr lang="pt-BR" sz="3400" i="1" dirty="0"/>
              <a:t>o jurado absolve o réu?</a:t>
            </a:r>
            <a:r>
              <a:rPr lang="pt-BR" sz="3400" dirty="0"/>
              <a:t> Quesito introduzido na reforma de 2008 e que engloba todas as teses defensivas.</a:t>
            </a:r>
          </a:p>
          <a:p>
            <a:pPr lvl="0"/>
            <a:r>
              <a:rPr lang="pt-BR" sz="3400" dirty="0"/>
              <a:t>Quarto quesito: referente a causas de diminuição de pena.</a:t>
            </a:r>
          </a:p>
          <a:p>
            <a:pPr lvl="0"/>
            <a:r>
              <a:rPr lang="pt-BR" sz="3400" dirty="0"/>
              <a:t>Quinto quesito: referente as possíveis circunstâncias qualificadoras ou causas de aumento de pena reconhecidas na pronúncia.</a:t>
            </a:r>
          </a:p>
          <a:p>
            <a:pPr lvl="0"/>
            <a:r>
              <a:rPr lang="pt-BR" sz="3400" dirty="0"/>
              <a:t>Sustentada a desclassificação da infração para outra de competência do juiz singular, será formulado quesito a respeito, para ser respondido após o </a:t>
            </a:r>
            <a:r>
              <a:rPr lang="pt-BR" sz="3400" dirty="0" err="1"/>
              <a:t>2o</a:t>
            </a:r>
            <a:r>
              <a:rPr lang="pt-BR" sz="3400" dirty="0"/>
              <a:t> (segundo) ou </a:t>
            </a:r>
            <a:r>
              <a:rPr lang="pt-BR" sz="3400" dirty="0" err="1"/>
              <a:t>3o</a:t>
            </a:r>
            <a:r>
              <a:rPr lang="pt-BR" sz="3400" dirty="0"/>
              <a:t> (terceiro) quesito, conforme o caso.</a:t>
            </a:r>
          </a:p>
        </p:txBody>
      </p:sp>
    </p:spTree>
    <p:extLst>
      <p:ext uri="{BB962C8B-B14F-4D97-AF65-F5344CB8AC3E}">
        <p14:creationId xmlns:p14="http://schemas.microsoft.com/office/powerpoint/2010/main" val="784748064"/>
      </p:ext>
    </p:extLst>
  </p:cSld>
  <p:clrMapOvr>
    <a:masterClrMapping/>
  </p:clrMapOvr>
  <p:transition spd="slow">
    <p:push/>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3. SEGUNDA FASE</a:t>
            </a:r>
            <a:endParaRPr lang="pt-BR" dirty="0"/>
          </a:p>
        </p:txBody>
      </p:sp>
      <p:sp>
        <p:nvSpPr>
          <p:cNvPr id="3" name="Espaço Reservado para Conteúdo 2"/>
          <p:cNvSpPr>
            <a:spLocks noGrp="1"/>
          </p:cNvSpPr>
          <p:nvPr>
            <p:ph idx="1"/>
          </p:nvPr>
        </p:nvSpPr>
        <p:spPr>
          <a:xfrm>
            <a:off x="228600" y="1124744"/>
            <a:ext cx="8807896" cy="5733256"/>
          </a:xfrm>
        </p:spPr>
        <p:txBody>
          <a:bodyPr>
            <a:normAutofit/>
          </a:bodyPr>
          <a:lstStyle/>
          <a:p>
            <a:pPr marL="0" indent="0">
              <a:buNone/>
            </a:pPr>
            <a:r>
              <a:rPr lang="pt-BR" b="1" dirty="0"/>
              <a:t>3.3.4. Quesitos</a:t>
            </a:r>
            <a:endParaRPr lang="pt-BR" dirty="0"/>
          </a:p>
          <a:p>
            <a:pPr lvl="0"/>
            <a:r>
              <a:rPr lang="pt-BR" dirty="0"/>
              <a:t>Havendo mais de um acusado, deve-se formular um questionário para cada um. No caso de pluralidade de crimes, haverá uma série de quesitos para cada infração.</a:t>
            </a:r>
          </a:p>
          <a:p>
            <a:pPr marL="0" indent="0">
              <a:buNone/>
            </a:pPr>
            <a:r>
              <a:rPr lang="pt-BR" b="1" dirty="0" err="1"/>
              <a:t>OBS</a:t>
            </a:r>
            <a:r>
              <a:rPr lang="pt-BR" dirty="0"/>
              <a:t>: os quesitos serão lidos em públicos. Nesse momento, cabe as partes reclamar ou requerer suas modificações. O juiz deverá decidir as impugnações dos quesitos de imediato.</a:t>
            </a:r>
          </a:p>
        </p:txBody>
      </p:sp>
    </p:spTree>
    <p:extLst>
      <p:ext uri="{BB962C8B-B14F-4D97-AF65-F5344CB8AC3E}">
        <p14:creationId xmlns:p14="http://schemas.microsoft.com/office/powerpoint/2010/main" val="1605275200"/>
      </p:ext>
    </p:extLst>
  </p:cSld>
  <p:clrMapOvr>
    <a:masterClrMapping/>
  </p:clrMapOvr>
  <p:transition spd="slow">
    <p:push/>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3. SEGUNDA FASE</a:t>
            </a:r>
            <a:endParaRPr lang="pt-BR" dirty="0"/>
          </a:p>
        </p:txBody>
      </p:sp>
      <p:sp>
        <p:nvSpPr>
          <p:cNvPr id="3" name="Espaço Reservado para Conteúdo 2"/>
          <p:cNvSpPr>
            <a:spLocks noGrp="1"/>
          </p:cNvSpPr>
          <p:nvPr>
            <p:ph idx="1"/>
          </p:nvPr>
        </p:nvSpPr>
        <p:spPr>
          <a:xfrm>
            <a:off x="228600" y="1124744"/>
            <a:ext cx="8807896" cy="5733256"/>
          </a:xfrm>
        </p:spPr>
        <p:txBody>
          <a:bodyPr>
            <a:normAutofit fontScale="85000" lnSpcReduction="20000"/>
          </a:bodyPr>
          <a:lstStyle/>
          <a:p>
            <a:pPr marL="0" indent="0">
              <a:buNone/>
            </a:pPr>
            <a:r>
              <a:rPr lang="pt-BR" b="1" dirty="0"/>
              <a:t>3.3.5. Votação</a:t>
            </a:r>
            <a:endParaRPr lang="pt-BR" dirty="0"/>
          </a:p>
          <a:p>
            <a:pPr lvl="0"/>
            <a:r>
              <a:rPr lang="pt-BR" dirty="0"/>
              <a:t>O juiz explicará o significado de cada um dos quesitos aos jurados e indagará se eles tem alguma dúvida (art. 484, §ú). </a:t>
            </a:r>
          </a:p>
          <a:p>
            <a:pPr lvl="0"/>
            <a:r>
              <a:rPr lang="pt-BR" dirty="0"/>
              <a:t>O juiz, os jurados, as partes, o escrivão e oficial de justiça passarão à sala secreta, onde, sem a presença do réu, será realização a votação (art. 485, caput).</a:t>
            </a:r>
          </a:p>
          <a:p>
            <a:pPr lvl="0"/>
            <a:r>
              <a:rPr lang="pt-BR" dirty="0"/>
              <a:t>O juiz advertirá as partes que qualquer intervenção que possa perturbar a livre manifestação dos jurados ocasionará a expulsão da sala (art. 485, § 2º).</a:t>
            </a:r>
          </a:p>
          <a:p>
            <a:pPr lvl="0"/>
            <a:r>
              <a:rPr lang="pt-BR" dirty="0"/>
              <a:t>Em seguida, será distribuída as cédulas de votação para cada jurado, uma </a:t>
            </a:r>
            <a:r>
              <a:rPr lang="pt-BR" b="1" dirty="0">
                <a:solidFill>
                  <a:srgbClr val="00B050"/>
                </a:solidFill>
              </a:rPr>
              <a:t>SIM</a:t>
            </a:r>
            <a:r>
              <a:rPr lang="pt-BR" dirty="0"/>
              <a:t> e outra </a:t>
            </a:r>
            <a:r>
              <a:rPr lang="pt-BR" b="1" dirty="0">
                <a:solidFill>
                  <a:srgbClr val="FF0000"/>
                </a:solidFill>
              </a:rPr>
              <a:t>NÃO</a:t>
            </a:r>
            <a:r>
              <a:rPr lang="pt-BR" dirty="0"/>
              <a:t>. O voto de cada jurado será depositado em uma urna e a cédula restante (descarte) em outra, após o que se verificará se há sete cédulas em cada um dos receptáculos.</a:t>
            </a:r>
          </a:p>
        </p:txBody>
      </p:sp>
    </p:spTree>
    <p:extLst>
      <p:ext uri="{BB962C8B-B14F-4D97-AF65-F5344CB8AC3E}">
        <p14:creationId xmlns:p14="http://schemas.microsoft.com/office/powerpoint/2010/main" val="367739607"/>
      </p:ext>
    </p:extLst>
  </p:cSld>
  <p:clrMapOvr>
    <a:masterClrMapping/>
  </p:clrMapOvr>
  <p:transition spd="slow">
    <p:push/>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3. SEGUNDA FASE</a:t>
            </a:r>
            <a:endParaRPr lang="pt-BR" dirty="0"/>
          </a:p>
        </p:txBody>
      </p:sp>
      <p:sp>
        <p:nvSpPr>
          <p:cNvPr id="3" name="Espaço Reservado para Conteúdo 2"/>
          <p:cNvSpPr>
            <a:spLocks noGrp="1"/>
          </p:cNvSpPr>
          <p:nvPr>
            <p:ph idx="1"/>
          </p:nvPr>
        </p:nvSpPr>
        <p:spPr>
          <a:xfrm>
            <a:off x="228600" y="1124744"/>
            <a:ext cx="8807896" cy="5733256"/>
          </a:xfrm>
        </p:spPr>
        <p:txBody>
          <a:bodyPr>
            <a:normAutofit/>
          </a:bodyPr>
          <a:lstStyle/>
          <a:p>
            <a:pPr marL="0" indent="0">
              <a:buNone/>
            </a:pPr>
            <a:endParaRPr lang="pt-BR" b="1" dirty="0"/>
          </a:p>
          <a:p>
            <a:pPr marL="0" indent="0">
              <a:buNone/>
            </a:pPr>
            <a:r>
              <a:rPr lang="pt-BR" b="1" dirty="0" err="1"/>
              <a:t>OBS</a:t>
            </a:r>
            <a:r>
              <a:rPr lang="pt-BR" b="1" dirty="0"/>
              <a:t>: </a:t>
            </a:r>
            <a:r>
              <a:rPr lang="pt-BR" b="1" dirty="0">
                <a:solidFill>
                  <a:schemeClr val="tx2"/>
                </a:solidFill>
              </a:rPr>
              <a:t>protesto por novo </a:t>
            </a:r>
            <a:r>
              <a:rPr lang="pt-BR" dirty="0"/>
              <a:t>júri foi suprimido do ordenamento com a reforma de 2008. Ocorria quando o réu era condenado a pena superior a 20 anos. Era um recurso dirigido ao juiz presidente do TJ e podia ser utilizado uma única vez. Para tanto, bastava a constatação objetiva de que o acusado havia sido imposta pena acima de 20 anos. </a:t>
            </a:r>
          </a:p>
        </p:txBody>
      </p:sp>
    </p:spTree>
    <p:extLst>
      <p:ext uri="{BB962C8B-B14F-4D97-AF65-F5344CB8AC3E}">
        <p14:creationId xmlns:p14="http://schemas.microsoft.com/office/powerpoint/2010/main" val="3204656455"/>
      </p:ext>
    </p:extLst>
  </p:cSld>
  <p:clrMapOvr>
    <a:masterClrMapping/>
  </p:clrMapOvr>
  <p:transition spd="slow">
    <p:push/>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2. PRIMEIRA FASE</a:t>
            </a:r>
            <a:endParaRPr lang="pt-BR" dirty="0"/>
          </a:p>
        </p:txBody>
      </p:sp>
      <p:sp>
        <p:nvSpPr>
          <p:cNvPr id="3" name="Espaço Reservado para Conteúdo 2"/>
          <p:cNvSpPr>
            <a:spLocks noGrp="1"/>
          </p:cNvSpPr>
          <p:nvPr>
            <p:ph idx="1"/>
          </p:nvPr>
        </p:nvSpPr>
        <p:spPr>
          <a:xfrm>
            <a:off x="228600" y="1417638"/>
            <a:ext cx="8807896" cy="5440362"/>
          </a:xfrm>
        </p:spPr>
        <p:txBody>
          <a:bodyPr>
            <a:normAutofit lnSpcReduction="10000"/>
          </a:bodyPr>
          <a:lstStyle/>
          <a:p>
            <a:pPr marL="0" indent="0">
              <a:buNone/>
            </a:pPr>
            <a:r>
              <a:rPr lang="pt-BR" b="1" dirty="0"/>
              <a:t>2.2. Decisões Possíveis na Primeira Fase</a:t>
            </a:r>
            <a:endParaRPr lang="pt-BR" dirty="0"/>
          </a:p>
          <a:p>
            <a:pPr marL="0" indent="0">
              <a:buNone/>
            </a:pPr>
            <a:r>
              <a:rPr lang="pt-BR" u="sng" dirty="0"/>
              <a:t>2.2.2. Impronúncia (art. 414)</a:t>
            </a:r>
            <a:endParaRPr lang="pt-BR" dirty="0"/>
          </a:p>
          <a:p>
            <a:pPr marL="0" indent="0">
              <a:buNone/>
            </a:pPr>
            <a:r>
              <a:rPr lang="pt-BR" b="1" dirty="0"/>
              <a:t>“</a:t>
            </a:r>
            <a:r>
              <a:rPr lang="pt-BR" dirty="0"/>
              <a:t>Entendemos assim que o estado de pendência e de indefinição gerado pela impronúncia cria um terceiro gênero não recepcionado pela Constituição, em que o réu não é nem inocente, nem está condenado definitivamente. É como se o Estado dissesse: ainda não tenho provas suficientes, mas um dia eu acho... (ou fabrico...); enquanto isso, fica esperando” (LOPES, 2016, p. 655)</a:t>
            </a:r>
          </a:p>
          <a:p>
            <a:pPr marL="0" lvl="0" indent="0">
              <a:buNone/>
            </a:pPr>
            <a:endParaRPr lang="pt-BR" dirty="0"/>
          </a:p>
        </p:txBody>
      </p:sp>
    </p:spTree>
    <p:extLst>
      <p:ext uri="{BB962C8B-B14F-4D97-AF65-F5344CB8AC3E}">
        <p14:creationId xmlns:p14="http://schemas.microsoft.com/office/powerpoint/2010/main" val="3201571025"/>
      </p:ext>
    </p:extLst>
  </p:cSld>
  <p:clrMapOvr>
    <a:masterClrMapping/>
  </p:clrMapOvr>
  <p:transition spd="slow">
    <p:push/>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2. PRIMEIRA FASE</a:t>
            </a:r>
            <a:endParaRPr lang="pt-BR" dirty="0"/>
          </a:p>
        </p:txBody>
      </p:sp>
      <p:sp>
        <p:nvSpPr>
          <p:cNvPr id="3" name="Espaço Reservado para Conteúdo 2"/>
          <p:cNvSpPr>
            <a:spLocks noGrp="1"/>
          </p:cNvSpPr>
          <p:nvPr>
            <p:ph idx="1"/>
          </p:nvPr>
        </p:nvSpPr>
        <p:spPr>
          <a:xfrm>
            <a:off x="228600" y="1417638"/>
            <a:ext cx="8807896" cy="5440362"/>
          </a:xfrm>
        </p:spPr>
        <p:txBody>
          <a:bodyPr>
            <a:normAutofit/>
          </a:bodyPr>
          <a:lstStyle/>
          <a:p>
            <a:pPr marL="0" indent="0">
              <a:buNone/>
            </a:pPr>
            <a:r>
              <a:rPr lang="pt-BR" b="1" dirty="0"/>
              <a:t>2.2. Decisões Possíveis na Primeira Fase</a:t>
            </a:r>
            <a:endParaRPr lang="pt-BR" dirty="0"/>
          </a:p>
          <a:p>
            <a:pPr marL="0" indent="0">
              <a:buNone/>
            </a:pPr>
            <a:r>
              <a:rPr lang="pt-BR" u="sng" dirty="0"/>
              <a:t>2.2.3. Absolvição sumária (art. 419)</a:t>
            </a:r>
            <a:endParaRPr lang="pt-BR" dirty="0"/>
          </a:p>
          <a:p>
            <a:pPr lvl="0"/>
            <a:r>
              <a:rPr lang="pt-BR" dirty="0"/>
              <a:t>É uma verdadeira </a:t>
            </a:r>
            <a:r>
              <a:rPr lang="pt-BR" b="1" dirty="0"/>
              <a:t>sentença. </a:t>
            </a:r>
            <a:r>
              <a:rPr lang="pt-BR" dirty="0"/>
              <a:t>Há análise de mérito. Por ter essa característica, faz </a:t>
            </a:r>
            <a:r>
              <a:rPr lang="pt-BR" b="1" dirty="0"/>
              <a:t>coisa julgada material. </a:t>
            </a:r>
          </a:p>
          <a:p>
            <a:pPr lvl="0"/>
            <a:r>
              <a:rPr lang="pt-BR" dirty="0"/>
              <a:t>Contra absolvição sumária, o MP deverá interpor apelação.</a:t>
            </a:r>
          </a:p>
          <a:p>
            <a:pPr marL="0" lvl="0" indent="0">
              <a:buNone/>
            </a:pPr>
            <a:endParaRPr lang="pt-BR" dirty="0"/>
          </a:p>
        </p:txBody>
      </p:sp>
    </p:spTree>
    <p:extLst>
      <p:ext uri="{BB962C8B-B14F-4D97-AF65-F5344CB8AC3E}">
        <p14:creationId xmlns:p14="http://schemas.microsoft.com/office/powerpoint/2010/main" val="4194267277"/>
      </p:ext>
    </p:extLst>
  </p:cSld>
  <p:clrMapOvr>
    <a:masterClrMapping/>
  </p:clrMapOvr>
  <p:transition spd="slow">
    <p:push/>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2. PRIMEIRA FASE</a:t>
            </a:r>
            <a:endParaRPr lang="pt-BR" dirty="0"/>
          </a:p>
        </p:txBody>
      </p:sp>
      <p:sp>
        <p:nvSpPr>
          <p:cNvPr id="3" name="Espaço Reservado para Conteúdo 2"/>
          <p:cNvSpPr>
            <a:spLocks noGrp="1"/>
          </p:cNvSpPr>
          <p:nvPr>
            <p:ph idx="1"/>
          </p:nvPr>
        </p:nvSpPr>
        <p:spPr>
          <a:xfrm>
            <a:off x="228600" y="1417638"/>
            <a:ext cx="8807896" cy="5440362"/>
          </a:xfrm>
        </p:spPr>
        <p:txBody>
          <a:bodyPr>
            <a:normAutofit fontScale="92500" lnSpcReduction="20000"/>
          </a:bodyPr>
          <a:lstStyle/>
          <a:p>
            <a:pPr marL="0" indent="0">
              <a:buNone/>
            </a:pPr>
            <a:r>
              <a:rPr lang="pt-BR" b="1" dirty="0"/>
              <a:t>2.2. Decisões Possíveis na Primeira Fase</a:t>
            </a:r>
            <a:endParaRPr lang="pt-BR" dirty="0"/>
          </a:p>
          <a:p>
            <a:pPr marL="0" indent="0">
              <a:buNone/>
            </a:pPr>
            <a:r>
              <a:rPr lang="pt-BR" u="sng" dirty="0"/>
              <a:t>2.2.3. Absolvição sumária (art. 419)</a:t>
            </a:r>
            <a:endParaRPr lang="pt-BR" dirty="0"/>
          </a:p>
          <a:p>
            <a:pPr marL="0" lvl="0" indent="0">
              <a:buNone/>
            </a:pPr>
            <a:r>
              <a:rPr lang="pt-BR" dirty="0"/>
              <a:t>Haverá absolvição sumária quando:</a:t>
            </a:r>
          </a:p>
          <a:p>
            <a:r>
              <a:rPr lang="pt-BR" dirty="0"/>
              <a:t>I – provada a inexistência do fato. Exemplo: acusação de homicídio consumado e a vítima é encontrada viva. Nesse caso, há provas de que não houve crime, isto é, não há materialidade. </a:t>
            </a:r>
          </a:p>
          <a:p>
            <a:r>
              <a:rPr lang="pt-BR" dirty="0"/>
              <a:t>II – provado não ser ele autor ou partícipe do fato; Resta provado que o réu não foi autor do fato. Não se confunde com “não haver suficientes provas de autoria e materialidade”. Na verdade, é o contrário: há provas de que não foi o acusado.</a:t>
            </a:r>
          </a:p>
          <a:p>
            <a:pPr marL="0" lvl="0" indent="0">
              <a:buNone/>
            </a:pPr>
            <a:endParaRPr lang="pt-BR" dirty="0"/>
          </a:p>
        </p:txBody>
      </p:sp>
    </p:spTree>
    <p:extLst>
      <p:ext uri="{BB962C8B-B14F-4D97-AF65-F5344CB8AC3E}">
        <p14:creationId xmlns:p14="http://schemas.microsoft.com/office/powerpoint/2010/main" val="1730982684"/>
      </p:ext>
    </p:extLst>
  </p:cSld>
  <p:clrMapOvr>
    <a:masterClrMapping/>
  </p:clrMapOvr>
  <p:transition spd="slow">
    <p:push/>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2. PRIMEIRA FASE</a:t>
            </a:r>
            <a:endParaRPr lang="pt-BR" dirty="0"/>
          </a:p>
        </p:txBody>
      </p:sp>
      <p:sp>
        <p:nvSpPr>
          <p:cNvPr id="3" name="Espaço Reservado para Conteúdo 2"/>
          <p:cNvSpPr>
            <a:spLocks noGrp="1"/>
          </p:cNvSpPr>
          <p:nvPr>
            <p:ph idx="1"/>
          </p:nvPr>
        </p:nvSpPr>
        <p:spPr>
          <a:xfrm>
            <a:off x="228600" y="1417638"/>
            <a:ext cx="8807896" cy="5440362"/>
          </a:xfrm>
        </p:spPr>
        <p:txBody>
          <a:bodyPr>
            <a:normAutofit fontScale="85000" lnSpcReduction="20000"/>
          </a:bodyPr>
          <a:lstStyle/>
          <a:p>
            <a:pPr marL="0" indent="0">
              <a:buNone/>
            </a:pPr>
            <a:r>
              <a:rPr lang="pt-BR" b="1" dirty="0"/>
              <a:t>2.2. Decisões Possíveis na Primeira Fase</a:t>
            </a:r>
            <a:endParaRPr lang="pt-BR" dirty="0"/>
          </a:p>
          <a:p>
            <a:pPr marL="0" indent="0">
              <a:buNone/>
            </a:pPr>
            <a:r>
              <a:rPr lang="pt-BR" u="sng" dirty="0"/>
              <a:t>2.2.3. Absolvição sumária (art. 419)</a:t>
            </a:r>
            <a:endParaRPr lang="pt-BR" dirty="0"/>
          </a:p>
          <a:p>
            <a:pPr marL="0" lvl="0" indent="0">
              <a:buNone/>
            </a:pPr>
            <a:r>
              <a:rPr lang="pt-BR" dirty="0"/>
              <a:t>Haverá absolvição sumária quando:</a:t>
            </a:r>
          </a:p>
          <a:p>
            <a:r>
              <a:rPr lang="pt-BR" dirty="0" err="1"/>
              <a:t>III</a:t>
            </a:r>
            <a:r>
              <a:rPr lang="pt-BR" dirty="0"/>
              <a:t> – o fato não constituir infração penal; Significa dizer que o fato é atípico formal ou materialmente, ou ainda que a conduta não é crime porque amparada por causa de justificação (excludente de ilicitude ou culpabilidade).</a:t>
            </a:r>
          </a:p>
          <a:p>
            <a:r>
              <a:rPr lang="pt-BR" dirty="0" err="1"/>
              <a:t>IV</a:t>
            </a:r>
            <a:r>
              <a:rPr lang="pt-BR" dirty="0"/>
              <a:t> – demonstrada causa de isenção de pena ou de exclusão do crime. É caso de exclusão de culpabilidade (inimputabilidade, inexigibilidade de outra conduta, estado de necessidade </a:t>
            </a:r>
            <a:r>
              <a:rPr lang="pt-BR" dirty="0" err="1"/>
              <a:t>exculpante</a:t>
            </a:r>
            <a:r>
              <a:rPr lang="pt-BR" dirty="0"/>
              <a:t>, excesso de legítima defesa </a:t>
            </a:r>
            <a:r>
              <a:rPr lang="pt-BR" dirty="0" err="1"/>
              <a:t>exculpante</a:t>
            </a:r>
            <a:r>
              <a:rPr lang="pt-BR" dirty="0"/>
              <a:t>, descriminantes putativas, coação irresistível, obediência hierárquica e o erro de proibição).</a:t>
            </a:r>
          </a:p>
          <a:p>
            <a:pPr marL="0" lvl="0" indent="0">
              <a:buNone/>
            </a:pPr>
            <a:endParaRPr lang="pt-BR" dirty="0"/>
          </a:p>
        </p:txBody>
      </p:sp>
    </p:spTree>
    <p:extLst>
      <p:ext uri="{BB962C8B-B14F-4D97-AF65-F5344CB8AC3E}">
        <p14:creationId xmlns:p14="http://schemas.microsoft.com/office/powerpoint/2010/main" val="2721174644"/>
      </p:ext>
    </p:extLst>
  </p:cSld>
  <p:clrMapOvr>
    <a:masterClrMapping/>
  </p:clrMapOvr>
  <p:transition spd="slow">
    <p:push/>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2. PRIMEIRA FASE</a:t>
            </a:r>
            <a:endParaRPr lang="pt-BR" dirty="0"/>
          </a:p>
        </p:txBody>
      </p:sp>
      <p:sp>
        <p:nvSpPr>
          <p:cNvPr id="3" name="Espaço Reservado para Conteúdo 2"/>
          <p:cNvSpPr>
            <a:spLocks noGrp="1"/>
          </p:cNvSpPr>
          <p:nvPr>
            <p:ph idx="1"/>
          </p:nvPr>
        </p:nvSpPr>
        <p:spPr>
          <a:xfrm>
            <a:off x="228600" y="1417638"/>
            <a:ext cx="8807896" cy="5440362"/>
          </a:xfrm>
        </p:spPr>
        <p:txBody>
          <a:bodyPr>
            <a:normAutofit fontScale="92500" lnSpcReduction="10000"/>
          </a:bodyPr>
          <a:lstStyle/>
          <a:p>
            <a:pPr marL="0" indent="0">
              <a:buNone/>
            </a:pPr>
            <a:r>
              <a:rPr lang="pt-BR" b="1" dirty="0"/>
              <a:t>2.2. Decisões Possíveis na Primeira Fase</a:t>
            </a:r>
            <a:endParaRPr lang="pt-BR" dirty="0"/>
          </a:p>
          <a:p>
            <a:pPr marL="0" indent="0">
              <a:buNone/>
            </a:pPr>
            <a:r>
              <a:rPr lang="pt-BR" u="sng" dirty="0"/>
              <a:t>2.2.3. Absolvição sumária (art. 419)</a:t>
            </a:r>
            <a:endParaRPr lang="pt-BR" dirty="0"/>
          </a:p>
          <a:p>
            <a:pPr marL="0" indent="0">
              <a:buNone/>
            </a:pPr>
            <a:r>
              <a:rPr lang="pt-BR" dirty="0"/>
              <a:t>O problema da inimputabilidade</a:t>
            </a:r>
          </a:p>
          <a:p>
            <a:r>
              <a:rPr lang="pt-BR" dirty="0"/>
              <a:t>Há diferença entre inimputabilidade </a:t>
            </a:r>
            <a:r>
              <a:rPr lang="pt-BR" b="1" dirty="0">
                <a:solidFill>
                  <a:schemeClr val="tx2">
                    <a:lumMod val="60000"/>
                    <a:lumOff val="40000"/>
                  </a:schemeClr>
                </a:solidFill>
              </a:rPr>
              <a:t>com tese defensiva</a:t>
            </a:r>
            <a:r>
              <a:rPr lang="pt-BR" dirty="0">
                <a:solidFill>
                  <a:schemeClr val="tx2">
                    <a:lumMod val="60000"/>
                    <a:lumOff val="40000"/>
                  </a:schemeClr>
                </a:solidFill>
              </a:rPr>
              <a:t> </a:t>
            </a:r>
            <a:r>
              <a:rPr lang="pt-BR" dirty="0"/>
              <a:t>e inimputabilidade </a:t>
            </a:r>
            <a:r>
              <a:rPr lang="pt-BR" b="1" dirty="0">
                <a:solidFill>
                  <a:srgbClr val="FF0000"/>
                </a:solidFill>
              </a:rPr>
              <a:t>sem tese defensiva</a:t>
            </a:r>
            <a:r>
              <a:rPr lang="pt-BR" b="1" dirty="0"/>
              <a:t>.</a:t>
            </a:r>
            <a:r>
              <a:rPr lang="pt-BR" dirty="0"/>
              <a:t> </a:t>
            </a:r>
          </a:p>
          <a:p>
            <a:r>
              <a:rPr lang="pt-BR" dirty="0"/>
              <a:t>Ainda que a pessoa seja inimputável (com laudo), se há tese defensiva que permita absolvição sumária (atipicidade, causas de justificação, etc.), o juiz deverá julgar o caso como se a pessoa fosse imputável e absolver sumariamente.</a:t>
            </a:r>
          </a:p>
          <a:p>
            <a:pPr marL="0" lvl="0" indent="0">
              <a:buNone/>
            </a:pPr>
            <a:endParaRPr lang="pt-BR" dirty="0"/>
          </a:p>
        </p:txBody>
      </p:sp>
    </p:spTree>
    <p:extLst>
      <p:ext uri="{BB962C8B-B14F-4D97-AF65-F5344CB8AC3E}">
        <p14:creationId xmlns:p14="http://schemas.microsoft.com/office/powerpoint/2010/main" val="2622069061"/>
      </p:ext>
    </p:extLst>
  </p:cSld>
  <p:clrMapOvr>
    <a:masterClrMapping/>
  </p:clrMapOvr>
  <p:transition spd="slow">
    <p:push/>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t>2. PRIMEIRA FASE</a:t>
            </a:r>
            <a:endParaRPr lang="pt-BR" dirty="0"/>
          </a:p>
        </p:txBody>
      </p:sp>
      <p:sp>
        <p:nvSpPr>
          <p:cNvPr id="3" name="Espaço Reservado para Conteúdo 2"/>
          <p:cNvSpPr>
            <a:spLocks noGrp="1"/>
          </p:cNvSpPr>
          <p:nvPr>
            <p:ph idx="1"/>
          </p:nvPr>
        </p:nvSpPr>
        <p:spPr>
          <a:xfrm>
            <a:off x="228600" y="1417638"/>
            <a:ext cx="8807896" cy="5440362"/>
          </a:xfrm>
        </p:spPr>
        <p:txBody>
          <a:bodyPr>
            <a:normAutofit fontScale="92500" lnSpcReduction="20000"/>
          </a:bodyPr>
          <a:lstStyle/>
          <a:p>
            <a:pPr marL="0" indent="0">
              <a:buNone/>
            </a:pPr>
            <a:r>
              <a:rPr lang="pt-BR" b="1" dirty="0"/>
              <a:t>2.2. Decisões Possíveis na Primeira Fase</a:t>
            </a:r>
            <a:endParaRPr lang="pt-BR" dirty="0"/>
          </a:p>
          <a:p>
            <a:pPr marL="0" indent="0">
              <a:buNone/>
            </a:pPr>
            <a:r>
              <a:rPr lang="pt-BR" u="sng" dirty="0"/>
              <a:t>2.2.3. Absolvição sumária (art. 419)</a:t>
            </a:r>
            <a:endParaRPr lang="pt-BR" dirty="0"/>
          </a:p>
          <a:p>
            <a:pPr marL="0" indent="0">
              <a:buNone/>
            </a:pPr>
            <a:r>
              <a:rPr lang="pt-BR" dirty="0"/>
              <a:t>O problema da inimputabilidade</a:t>
            </a:r>
          </a:p>
          <a:p>
            <a:r>
              <a:rPr lang="pt-BR" dirty="0"/>
              <a:t>Apenas se condenado pelo conselho de sentença é que o juiz poderá “absolver impropriamente” e aplicar medida de segurança nos termos do art. 386, §ú, inc. </a:t>
            </a:r>
            <a:r>
              <a:rPr lang="pt-BR" dirty="0" err="1"/>
              <a:t>III</a:t>
            </a:r>
            <a:r>
              <a:rPr lang="pt-BR" dirty="0"/>
              <a:t>.</a:t>
            </a:r>
          </a:p>
          <a:p>
            <a:r>
              <a:rPr lang="pt-BR" dirty="0"/>
              <a:t>Por outro lado, se for acusado inimputável </a:t>
            </a:r>
            <a:r>
              <a:rPr lang="pt-BR" b="1" dirty="0"/>
              <a:t>sem </a:t>
            </a:r>
            <a:r>
              <a:rPr lang="pt-BR" dirty="0"/>
              <a:t>tese de defesa, deverá o juiz absolver sumariamente impropriamente e já aplicar medida de segurança (posição censurável pois subtrai o julgamento do juízo natural, já que MS tem caráter condenatório). </a:t>
            </a:r>
          </a:p>
        </p:txBody>
      </p:sp>
    </p:spTree>
    <p:extLst>
      <p:ext uri="{BB962C8B-B14F-4D97-AF65-F5344CB8AC3E}">
        <p14:creationId xmlns:p14="http://schemas.microsoft.com/office/powerpoint/2010/main" val="1075555222"/>
      </p:ext>
    </p:extLst>
  </p:cSld>
  <p:clrMapOvr>
    <a:masterClrMapping/>
  </p:clrMapOvr>
  <p:transition spd="slow">
    <p:push/>
  </p:transition>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1648</TotalTime>
  <Words>3375</Words>
  <Application>Microsoft Office PowerPoint</Application>
  <PresentationFormat>Apresentação na tela (4:3)</PresentationFormat>
  <Paragraphs>220</Paragraphs>
  <Slides>34</Slides>
  <Notes>0</Notes>
  <HiddenSlides>0</HiddenSlides>
  <MMClips>0</MMClips>
  <ScaleCrop>false</ScaleCrop>
  <HeadingPairs>
    <vt:vector size="6" baseType="variant">
      <vt:variant>
        <vt:lpstr>Fontes usadas</vt:lpstr>
      </vt:variant>
      <vt:variant>
        <vt:i4>2</vt:i4>
      </vt:variant>
      <vt:variant>
        <vt:lpstr>Tema</vt:lpstr>
      </vt:variant>
      <vt:variant>
        <vt:i4>1</vt:i4>
      </vt:variant>
      <vt:variant>
        <vt:lpstr>Títulos de slides</vt:lpstr>
      </vt:variant>
      <vt:variant>
        <vt:i4>34</vt:i4>
      </vt:variant>
    </vt:vector>
  </HeadingPairs>
  <TitlesOfParts>
    <vt:vector size="37" baseType="lpstr">
      <vt:lpstr>Arial</vt:lpstr>
      <vt:lpstr>Calibri</vt:lpstr>
      <vt:lpstr>Tema do Office</vt:lpstr>
      <vt:lpstr>PROCESSO PENAL, 2016</vt:lpstr>
      <vt:lpstr>2. PRIMEIRA FASE</vt:lpstr>
      <vt:lpstr>2. PRIMEIRA FASE</vt:lpstr>
      <vt:lpstr>2. PRIMEIRA FASE</vt:lpstr>
      <vt:lpstr>2. PRIMEIRA FASE</vt:lpstr>
      <vt:lpstr>2. PRIMEIRA FASE</vt:lpstr>
      <vt:lpstr>2. PRIMEIRA FASE</vt:lpstr>
      <vt:lpstr>2. PRIMEIRA FASE</vt:lpstr>
      <vt:lpstr>2. PRIMEIRA FASE</vt:lpstr>
      <vt:lpstr>2. PRIMEIRA FASE</vt:lpstr>
      <vt:lpstr>2. PRIMEIRA FASE</vt:lpstr>
      <vt:lpstr>2. PRIMEIRA FASE</vt:lpstr>
      <vt:lpstr>3. SEGUNDA FASE</vt:lpstr>
      <vt:lpstr>3. SEGUNDA FASE</vt:lpstr>
      <vt:lpstr>3. SEGUNDA FASE</vt:lpstr>
      <vt:lpstr>3. SEGUNDA FASE</vt:lpstr>
      <vt:lpstr>3. SEGUNDA FASE</vt:lpstr>
      <vt:lpstr>3. SEGUNDA FASE</vt:lpstr>
      <vt:lpstr>3. SEGUNDA FASE</vt:lpstr>
      <vt:lpstr>3. SEGUNDA FASE</vt:lpstr>
      <vt:lpstr>3. SEGUNDA FASE</vt:lpstr>
      <vt:lpstr>3. SEGUNDA FASE</vt:lpstr>
      <vt:lpstr>3. SEGUNDA FASE</vt:lpstr>
      <vt:lpstr>3. SEGUNDA FASE</vt:lpstr>
      <vt:lpstr>3. SEGUNDA FASE</vt:lpstr>
      <vt:lpstr>3. SEGUNDA FASE</vt:lpstr>
      <vt:lpstr>3. SEGUNDA FASE</vt:lpstr>
      <vt:lpstr>3. SEGUNDA FASE</vt:lpstr>
      <vt:lpstr>3. SEGUNDA FASE</vt:lpstr>
      <vt:lpstr>3. SEGUNDA FASE</vt:lpstr>
      <vt:lpstr>3. SEGUNDA FASE</vt:lpstr>
      <vt:lpstr>3. SEGUNDA FASE</vt:lpstr>
      <vt:lpstr>3. SEGUNDA FASE</vt:lpstr>
      <vt:lpstr>3. SEGUNDA FASE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CONCEITO</dc:title>
  <dc:creator>Theuan</dc:creator>
  <cp:lastModifiedBy>Theuan Carvalho Gomes da Silva</cp:lastModifiedBy>
  <cp:revision>220</cp:revision>
  <dcterms:created xsi:type="dcterms:W3CDTF">2015-07-15T12:48:35Z</dcterms:created>
  <dcterms:modified xsi:type="dcterms:W3CDTF">2016-12-14T23:31:28Z</dcterms:modified>
</cp:coreProperties>
</file>