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342" r:id="rId3"/>
    <p:sldId id="380" r:id="rId4"/>
    <p:sldId id="283" r:id="rId5"/>
    <p:sldId id="357" r:id="rId6"/>
    <p:sldId id="381" r:id="rId7"/>
    <p:sldId id="382" r:id="rId8"/>
    <p:sldId id="378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260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lacial Indifference" panose="020B0604020202020204" charset="0"/>
      <p:regular r:id="rId25"/>
    </p:embeddedFont>
    <p:embeddedFont>
      <p:font typeface="Mont Bold" panose="020B0604020202020204" charset="0"/>
      <p:regular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Public San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>
      <p:cViewPr varScale="1">
        <p:scale>
          <a:sx n="48" d="100"/>
          <a:sy n="48" d="100"/>
        </p:scale>
        <p:origin x="6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5E28B-8D95-4E96-83DF-D9A9145BD001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01014-0948-4FBF-A852-2D0526BDE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22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01014-0948-4FBF-A852-2D0526BDEA4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04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01014-0948-4FBF-A852-2D0526BDEA4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4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01014-0948-4FBF-A852-2D0526BDEA4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88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01014-0948-4FBF-A852-2D0526BDEA4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74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01014-0948-4FBF-A852-2D0526BDEA4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93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01014-0948-4FBF-A852-2D0526BDEA4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205517" y="1943100"/>
            <a:ext cx="987696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100"/>
              <a:buFont typeface="Arial"/>
              <a:buNone/>
              <a:tabLst/>
              <a:defRPr/>
            </a:pPr>
            <a:r>
              <a:rPr lang="pt-BR" sz="6000" b="1" kern="0" dirty="0"/>
              <a:t>Tutela Provisória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15CE6A3-E9AC-0D89-AB90-1E214B8A2C63}"/>
              </a:ext>
            </a:extLst>
          </p:cNvPr>
          <p:cNvSpPr txBox="1"/>
          <p:nvPr/>
        </p:nvSpPr>
        <p:spPr>
          <a:xfrm>
            <a:off x="3753151" y="5143500"/>
            <a:ext cx="1078169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0"/>
              </a:lnSpc>
            </a:pPr>
            <a:r>
              <a:rPr lang="en-US" sz="4693" dirty="0">
                <a:solidFill>
                  <a:srgbClr val="000000"/>
                </a:solidFill>
                <a:latin typeface="Glacial Indifference"/>
              </a:rPr>
              <a:t>Bruno César da Silva</a:t>
            </a:r>
          </a:p>
          <a:p>
            <a:pPr algn="ctr"/>
            <a:r>
              <a:rPr lang="en-US" sz="2500" dirty="0">
                <a:solidFill>
                  <a:srgbClr val="000000"/>
                </a:solidFill>
                <a:latin typeface="Glacial Indifference"/>
              </a:rPr>
              <a:t>Defensor </a:t>
            </a:r>
            <a:r>
              <a:rPr lang="en-US" sz="2500" dirty="0" err="1">
                <a:solidFill>
                  <a:srgbClr val="000000"/>
                </a:solidFill>
                <a:latin typeface="Glacial Indifference"/>
              </a:rPr>
              <a:t>Público</a:t>
            </a:r>
            <a:r>
              <a:rPr lang="en-US" sz="2500" dirty="0">
                <a:solidFill>
                  <a:srgbClr val="000000"/>
                </a:solidFill>
                <a:latin typeface="Glacial Indifference"/>
              </a:rPr>
              <a:t> do Estado de SP</a:t>
            </a:r>
          </a:p>
          <a:p>
            <a:pPr algn="ctr"/>
            <a:r>
              <a:rPr lang="en-US" sz="2500" dirty="0" err="1">
                <a:solidFill>
                  <a:srgbClr val="000000"/>
                </a:solidFill>
                <a:latin typeface="Glacial Indifference"/>
              </a:rPr>
              <a:t>Contato</a:t>
            </a:r>
            <a:r>
              <a:rPr lang="en-US" sz="2500" dirty="0">
                <a:solidFill>
                  <a:srgbClr val="000000"/>
                </a:solidFill>
                <a:latin typeface="Glacial Indifference"/>
              </a:rPr>
              <a:t>: @profbrunocesar</a:t>
            </a:r>
          </a:p>
        </p:txBody>
      </p:sp>
      <p:sp>
        <p:nvSpPr>
          <p:cNvPr id="11" name="Google Shape;326;p54">
            <a:extLst>
              <a:ext uri="{FF2B5EF4-FFF2-40B4-BE49-F238E27FC236}">
                <a16:creationId xmlns:a16="http://schemas.microsoft.com/office/drawing/2014/main" id="{22C532CD-817C-65D0-AF49-93622E497FB4}"/>
              </a:ext>
            </a:extLst>
          </p:cNvPr>
          <p:cNvSpPr/>
          <p:nvPr/>
        </p:nvSpPr>
        <p:spPr>
          <a:xfrm rot="8100000" flipH="1">
            <a:off x="820205" y="7705313"/>
            <a:ext cx="540651" cy="2543834"/>
          </a:xfrm>
          <a:custGeom>
            <a:avLst/>
            <a:gdLst/>
            <a:ahLst/>
            <a:cxnLst/>
            <a:rect l="l" t="t" r="r" b="b"/>
            <a:pathLst>
              <a:path w="548554" h="5370184" extrusionOk="0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27;p54">
            <a:extLst>
              <a:ext uri="{FF2B5EF4-FFF2-40B4-BE49-F238E27FC236}">
                <a16:creationId xmlns:a16="http://schemas.microsoft.com/office/drawing/2014/main" id="{9175CF2E-59E8-4E74-D332-8300E043B630}"/>
              </a:ext>
            </a:extLst>
          </p:cNvPr>
          <p:cNvSpPr/>
          <p:nvPr/>
        </p:nvSpPr>
        <p:spPr>
          <a:xfrm rot="8100000" flipH="1">
            <a:off x="1499059" y="7361428"/>
            <a:ext cx="522698" cy="2044256"/>
          </a:xfrm>
          <a:custGeom>
            <a:avLst/>
            <a:gdLst/>
            <a:ahLst/>
            <a:cxnLst/>
            <a:rect l="l" t="t" r="r" b="b"/>
            <a:pathLst>
              <a:path w="530340" h="4315546" extrusionOk="0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28;p54">
            <a:extLst>
              <a:ext uri="{FF2B5EF4-FFF2-40B4-BE49-F238E27FC236}">
                <a16:creationId xmlns:a16="http://schemas.microsoft.com/office/drawing/2014/main" id="{DF0E8CFF-9E04-41FF-75A7-5740B6D6AFDF}"/>
              </a:ext>
            </a:extLst>
          </p:cNvPr>
          <p:cNvSpPr/>
          <p:nvPr/>
        </p:nvSpPr>
        <p:spPr>
          <a:xfrm rot="-2537962">
            <a:off x="-20694" y="7098880"/>
            <a:ext cx="834608" cy="5016088"/>
          </a:xfrm>
          <a:custGeom>
            <a:avLst/>
            <a:gdLst/>
            <a:ahLst/>
            <a:cxnLst/>
            <a:rect l="l" t="t" r="r" b="b"/>
            <a:pathLst>
              <a:path w="556134" h="7463630" extrusionOk="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25;p54">
            <a:extLst>
              <a:ext uri="{FF2B5EF4-FFF2-40B4-BE49-F238E27FC236}">
                <a16:creationId xmlns:a16="http://schemas.microsoft.com/office/drawing/2014/main" id="{AFBA3D41-7E38-86F4-18AE-697BE28F9509}"/>
              </a:ext>
            </a:extLst>
          </p:cNvPr>
          <p:cNvSpPr txBox="1"/>
          <p:nvPr/>
        </p:nvSpPr>
        <p:spPr>
          <a:xfrm>
            <a:off x="2129860" y="1448467"/>
            <a:ext cx="15661855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Tutela de urgência satisfativa (antecipada) em caráter antecedente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:  é aquela requerida dentro do processo em que se pretende pedir a tutela definitiva, no intuito de adiantar seus efeitos, mas antes da formulação do pedido de tutela final. Art. 303 do CPC.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Procedimento: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1)	Caso não concedida: §6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§ 6º Caso entenda que não há elementos para a concessão de tutela antecipada, o órgão jurisdicional determinará a emenda da petição inicial em até 5 (cinco) dias, sob pena de ser indeferida e de o processo ser extinto sem resolução de mérito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326;p54">
            <a:extLst>
              <a:ext uri="{FF2B5EF4-FFF2-40B4-BE49-F238E27FC236}">
                <a16:creationId xmlns:a16="http://schemas.microsoft.com/office/drawing/2014/main" id="{6CDA373B-ABEB-EB97-B2A3-FD95F461A418}"/>
              </a:ext>
            </a:extLst>
          </p:cNvPr>
          <p:cNvSpPr/>
          <p:nvPr/>
        </p:nvSpPr>
        <p:spPr>
          <a:xfrm rot="8100000" flipH="1">
            <a:off x="785569" y="7924553"/>
            <a:ext cx="540651" cy="2543834"/>
          </a:xfrm>
          <a:custGeom>
            <a:avLst/>
            <a:gdLst/>
            <a:ahLst/>
            <a:cxnLst/>
            <a:rect l="l" t="t" r="r" b="b"/>
            <a:pathLst>
              <a:path w="548554" h="5370184" extrusionOk="0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27;p54">
            <a:extLst>
              <a:ext uri="{FF2B5EF4-FFF2-40B4-BE49-F238E27FC236}">
                <a16:creationId xmlns:a16="http://schemas.microsoft.com/office/drawing/2014/main" id="{70A84D37-ECA2-DD22-C5D5-875817C51F0E}"/>
              </a:ext>
            </a:extLst>
          </p:cNvPr>
          <p:cNvSpPr/>
          <p:nvPr/>
        </p:nvSpPr>
        <p:spPr>
          <a:xfrm rot="8100000" flipH="1">
            <a:off x="1408206" y="7748040"/>
            <a:ext cx="522698" cy="2044256"/>
          </a:xfrm>
          <a:custGeom>
            <a:avLst/>
            <a:gdLst/>
            <a:ahLst/>
            <a:cxnLst/>
            <a:rect l="l" t="t" r="r" b="b"/>
            <a:pathLst>
              <a:path w="530340" h="4315546" extrusionOk="0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28;p54">
            <a:extLst>
              <a:ext uri="{FF2B5EF4-FFF2-40B4-BE49-F238E27FC236}">
                <a16:creationId xmlns:a16="http://schemas.microsoft.com/office/drawing/2014/main" id="{72D1B781-B6C0-9B14-E906-506FBE2D6B70}"/>
              </a:ext>
            </a:extLst>
          </p:cNvPr>
          <p:cNvSpPr/>
          <p:nvPr/>
        </p:nvSpPr>
        <p:spPr>
          <a:xfrm rot="-2537962">
            <a:off x="-146746" y="7169680"/>
            <a:ext cx="834608" cy="5016088"/>
          </a:xfrm>
          <a:custGeom>
            <a:avLst/>
            <a:gdLst/>
            <a:ahLst/>
            <a:cxnLst/>
            <a:rect l="l" t="t" r="r" b="b"/>
            <a:pathLst>
              <a:path w="556134" h="7463630" extrusionOk="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6449C22-6A12-D3B4-1FCA-22D88B63223E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ED9933D8-9DD3-D46C-8E32-77A32B1CC472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819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25;p54">
            <a:extLst>
              <a:ext uri="{FF2B5EF4-FFF2-40B4-BE49-F238E27FC236}">
                <a16:creationId xmlns:a16="http://schemas.microsoft.com/office/drawing/2014/main" id="{AFBA3D41-7E38-86F4-18AE-697BE28F9509}"/>
              </a:ext>
            </a:extLst>
          </p:cNvPr>
          <p:cNvSpPr txBox="1"/>
          <p:nvPr/>
        </p:nvSpPr>
        <p:spPr>
          <a:xfrm>
            <a:off x="2438400" y="609276"/>
            <a:ext cx="15661855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endParaRPr lang="pt-BR" b="1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r>
              <a:rPr lang="pt-BR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2)	Caso concedida: §§1, 2 e 3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§ 1º Concedida a tutela antecipada a que se refere o caput deste artigo: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I - o autor deverá aditar a petição inicial, com a complementação de sua argumentação, a juntada de novos documentos e a confirmação do pedido de tutela final, em 15 (quinze) dias ou em outro prazo maior que o juiz fixar;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II - o réu será citado e intimado para a audiência de conciliação ou de mediação na forma do art. 334 ;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III - não havendo autocomposição, o prazo para contestação será contado na forma do art. 335 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§ 2º Não realizado o aditamento a que se refere o inciso I do § 1º deste artigo, o processo será extinto sem resolução do mérito.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§ 3º O aditamento a que se refere o inciso I do § 1º deste artigo dar-se-á nos mesmos autos, sem incidência de novas custas processuais.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326;p54">
            <a:extLst>
              <a:ext uri="{FF2B5EF4-FFF2-40B4-BE49-F238E27FC236}">
                <a16:creationId xmlns:a16="http://schemas.microsoft.com/office/drawing/2014/main" id="{6CDA373B-ABEB-EB97-B2A3-FD95F461A418}"/>
              </a:ext>
            </a:extLst>
          </p:cNvPr>
          <p:cNvSpPr/>
          <p:nvPr/>
        </p:nvSpPr>
        <p:spPr>
          <a:xfrm rot="8100000" flipH="1">
            <a:off x="785569" y="7924553"/>
            <a:ext cx="540651" cy="2543834"/>
          </a:xfrm>
          <a:custGeom>
            <a:avLst/>
            <a:gdLst/>
            <a:ahLst/>
            <a:cxnLst/>
            <a:rect l="l" t="t" r="r" b="b"/>
            <a:pathLst>
              <a:path w="548554" h="5370184" extrusionOk="0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27;p54">
            <a:extLst>
              <a:ext uri="{FF2B5EF4-FFF2-40B4-BE49-F238E27FC236}">
                <a16:creationId xmlns:a16="http://schemas.microsoft.com/office/drawing/2014/main" id="{70A84D37-ECA2-DD22-C5D5-875817C51F0E}"/>
              </a:ext>
            </a:extLst>
          </p:cNvPr>
          <p:cNvSpPr/>
          <p:nvPr/>
        </p:nvSpPr>
        <p:spPr>
          <a:xfrm rot="8100000" flipH="1">
            <a:off x="1408206" y="7748040"/>
            <a:ext cx="522698" cy="2044256"/>
          </a:xfrm>
          <a:custGeom>
            <a:avLst/>
            <a:gdLst/>
            <a:ahLst/>
            <a:cxnLst/>
            <a:rect l="l" t="t" r="r" b="b"/>
            <a:pathLst>
              <a:path w="530340" h="4315546" extrusionOk="0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28;p54">
            <a:extLst>
              <a:ext uri="{FF2B5EF4-FFF2-40B4-BE49-F238E27FC236}">
                <a16:creationId xmlns:a16="http://schemas.microsoft.com/office/drawing/2014/main" id="{72D1B781-B6C0-9B14-E906-506FBE2D6B70}"/>
              </a:ext>
            </a:extLst>
          </p:cNvPr>
          <p:cNvSpPr/>
          <p:nvPr/>
        </p:nvSpPr>
        <p:spPr>
          <a:xfrm rot="-2537962">
            <a:off x="-146746" y="7169680"/>
            <a:ext cx="834608" cy="5016088"/>
          </a:xfrm>
          <a:custGeom>
            <a:avLst/>
            <a:gdLst/>
            <a:ahLst/>
            <a:cxnLst/>
            <a:rect l="l" t="t" r="r" b="b"/>
            <a:pathLst>
              <a:path w="556134" h="7463630" extrusionOk="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46E52B7-E25C-9AE0-A9ED-33C4083E9905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ADEEE08A-A96E-A7E5-FFD1-0F872EEBDBB9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111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25;p54">
            <a:extLst>
              <a:ext uri="{FF2B5EF4-FFF2-40B4-BE49-F238E27FC236}">
                <a16:creationId xmlns:a16="http://schemas.microsoft.com/office/drawing/2014/main" id="{AFBA3D41-7E38-86F4-18AE-697BE28F9509}"/>
              </a:ext>
            </a:extLst>
          </p:cNvPr>
          <p:cNvSpPr txBox="1"/>
          <p:nvPr/>
        </p:nvSpPr>
        <p:spPr>
          <a:xfrm>
            <a:off x="1669555" y="3513914"/>
            <a:ext cx="15661855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Estabilização da tutela de urgência satisfativa (Art. 304)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: Ocorre quando ela é concedida em caráter antecedente e não é impugnada pelo réu, litisconsorte ou assiste simples. Se isso ocorrer, o processo será extinto e a decisão antecipatória continuará produzindo efeitos. 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326;p54">
            <a:extLst>
              <a:ext uri="{FF2B5EF4-FFF2-40B4-BE49-F238E27FC236}">
                <a16:creationId xmlns:a16="http://schemas.microsoft.com/office/drawing/2014/main" id="{6CDA373B-ABEB-EB97-B2A3-FD95F461A418}"/>
              </a:ext>
            </a:extLst>
          </p:cNvPr>
          <p:cNvSpPr/>
          <p:nvPr/>
        </p:nvSpPr>
        <p:spPr>
          <a:xfrm rot="8100000" flipH="1">
            <a:off x="785569" y="7924553"/>
            <a:ext cx="540651" cy="2543834"/>
          </a:xfrm>
          <a:custGeom>
            <a:avLst/>
            <a:gdLst/>
            <a:ahLst/>
            <a:cxnLst/>
            <a:rect l="l" t="t" r="r" b="b"/>
            <a:pathLst>
              <a:path w="548554" h="5370184" extrusionOk="0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27;p54">
            <a:extLst>
              <a:ext uri="{FF2B5EF4-FFF2-40B4-BE49-F238E27FC236}">
                <a16:creationId xmlns:a16="http://schemas.microsoft.com/office/drawing/2014/main" id="{70A84D37-ECA2-DD22-C5D5-875817C51F0E}"/>
              </a:ext>
            </a:extLst>
          </p:cNvPr>
          <p:cNvSpPr/>
          <p:nvPr/>
        </p:nvSpPr>
        <p:spPr>
          <a:xfrm rot="8100000" flipH="1">
            <a:off x="1408206" y="7748040"/>
            <a:ext cx="522698" cy="2044256"/>
          </a:xfrm>
          <a:custGeom>
            <a:avLst/>
            <a:gdLst/>
            <a:ahLst/>
            <a:cxnLst/>
            <a:rect l="l" t="t" r="r" b="b"/>
            <a:pathLst>
              <a:path w="530340" h="4315546" extrusionOk="0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28;p54">
            <a:extLst>
              <a:ext uri="{FF2B5EF4-FFF2-40B4-BE49-F238E27FC236}">
                <a16:creationId xmlns:a16="http://schemas.microsoft.com/office/drawing/2014/main" id="{72D1B781-B6C0-9B14-E906-506FBE2D6B70}"/>
              </a:ext>
            </a:extLst>
          </p:cNvPr>
          <p:cNvSpPr/>
          <p:nvPr/>
        </p:nvSpPr>
        <p:spPr>
          <a:xfrm rot="-2537962">
            <a:off x="-146746" y="7169680"/>
            <a:ext cx="834608" cy="5016088"/>
          </a:xfrm>
          <a:custGeom>
            <a:avLst/>
            <a:gdLst/>
            <a:ahLst/>
            <a:cxnLst/>
            <a:rect l="l" t="t" r="r" b="b"/>
            <a:pathLst>
              <a:path w="556134" h="7463630" extrusionOk="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DD7C389-D8CB-7415-603F-6B2B41787D54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4FA045EB-B45F-0865-D9D3-007B8B70FE55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71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1;p56">
            <a:extLst>
              <a:ext uri="{FF2B5EF4-FFF2-40B4-BE49-F238E27FC236}">
                <a16:creationId xmlns:a16="http://schemas.microsoft.com/office/drawing/2014/main" id="{9AD2E82C-6C46-D806-1707-6C0D47F0B92F}"/>
              </a:ext>
            </a:extLst>
          </p:cNvPr>
          <p:cNvSpPr txBox="1">
            <a:spLocks/>
          </p:cNvSpPr>
          <p:nvPr/>
        </p:nvSpPr>
        <p:spPr>
          <a:xfrm>
            <a:off x="7432431" y="1262657"/>
            <a:ext cx="10441886" cy="69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30250" lvl="0" indent="-514350" algn="just">
              <a:lnSpc>
                <a:spcPct val="15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Requerimento de tutela antecedente pelo autor</a:t>
            </a:r>
          </a:p>
          <a:p>
            <a:pPr marL="730250" lvl="0" indent="-514350" algn="just">
              <a:lnSpc>
                <a:spcPct val="15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Ausência de requerimento no sentido de dar prosseguimento ao processo após eventual decisão concessiva da tutela antecipada;</a:t>
            </a:r>
          </a:p>
          <a:p>
            <a:pPr marL="730250" lvl="0" indent="-514350" algn="just">
              <a:lnSpc>
                <a:spcPct val="15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Decisão que concede tutela satisfativa antecedente;</a:t>
            </a:r>
          </a:p>
          <a:p>
            <a:pPr marL="730250" lvl="0" indent="-514350" algn="just">
              <a:lnSpc>
                <a:spcPct val="15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Inércia do réu: art. 304 fala apenas em não interposição de recurso. Dois entendimentos no STJ: 1) a inércia vai além disso: outro meio de impugnação da decisão. </a:t>
            </a:r>
            <a:r>
              <a:rPr lang="pt-BR" kern="0" dirty="0" err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RESp</a:t>
            </a:r>
            <a:r>
              <a:rPr lang="pt-BR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1760.966/SP. 2) Interpretação deve ser literal. </a:t>
            </a:r>
            <a:r>
              <a:rPr lang="pt-BR" kern="0" dirty="0" err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Resp</a:t>
            </a:r>
            <a:r>
              <a:rPr lang="pt-BR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1797365/RS. Não se aplica se o réu inerte for citado/intimado por edital, estiver preso ou for incapaz.</a:t>
            </a:r>
          </a:p>
        </p:txBody>
      </p:sp>
      <p:cxnSp>
        <p:nvCxnSpPr>
          <p:cNvPr id="19" name="Google Shape;342;p56">
            <a:extLst>
              <a:ext uri="{FF2B5EF4-FFF2-40B4-BE49-F238E27FC236}">
                <a16:creationId xmlns:a16="http://schemas.microsoft.com/office/drawing/2014/main" id="{F639E71B-85AC-5321-6C06-2A872C1E469D}"/>
              </a:ext>
            </a:extLst>
          </p:cNvPr>
          <p:cNvCxnSpPr>
            <a:cxnSpLocks/>
          </p:cNvCxnSpPr>
          <p:nvPr/>
        </p:nvCxnSpPr>
        <p:spPr>
          <a:xfrm>
            <a:off x="1322950" y="3619500"/>
            <a:ext cx="53239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0" name="Google Shape;343;p56">
            <a:extLst>
              <a:ext uri="{FF2B5EF4-FFF2-40B4-BE49-F238E27FC236}">
                <a16:creationId xmlns:a16="http://schemas.microsoft.com/office/drawing/2014/main" id="{AA522782-5CF3-7D59-0CF6-5A47CFD652E1}"/>
              </a:ext>
            </a:extLst>
          </p:cNvPr>
          <p:cNvSpPr txBox="1"/>
          <p:nvPr/>
        </p:nvSpPr>
        <p:spPr>
          <a:xfrm>
            <a:off x="1220338" y="2324100"/>
            <a:ext cx="6212093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4600" b="1" dirty="0">
                <a:latin typeface="Calibri"/>
                <a:ea typeface="Calibri"/>
                <a:cs typeface="Calibri"/>
                <a:sym typeface="Calibri"/>
              </a:rPr>
              <a:t>Pressupostos</a:t>
            </a:r>
            <a:endParaRPr kumimoji="0" sz="4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6DBD97C-86B4-BD8A-6A46-3DFC61FF8267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4F3CC82-2ED4-DC30-A722-48E6EB2F306F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767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25;p54">
            <a:extLst>
              <a:ext uri="{FF2B5EF4-FFF2-40B4-BE49-F238E27FC236}">
                <a16:creationId xmlns:a16="http://schemas.microsoft.com/office/drawing/2014/main" id="{AFBA3D41-7E38-86F4-18AE-697BE28F9509}"/>
              </a:ext>
            </a:extLst>
          </p:cNvPr>
          <p:cNvSpPr txBox="1"/>
          <p:nvPr/>
        </p:nvSpPr>
        <p:spPr>
          <a:xfrm>
            <a:off x="1669555" y="3513914"/>
            <a:ext cx="15661855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Tutela de urgência cautelar em caráter antecedente:  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Objetivo é adiantar provisoriamente a eficácia da tutela definitiva cautelar e a eficácia da tutela definitiva satisfativa. Art. 305 e seguintes do CPC.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326;p54">
            <a:extLst>
              <a:ext uri="{FF2B5EF4-FFF2-40B4-BE49-F238E27FC236}">
                <a16:creationId xmlns:a16="http://schemas.microsoft.com/office/drawing/2014/main" id="{6CDA373B-ABEB-EB97-B2A3-FD95F461A418}"/>
              </a:ext>
            </a:extLst>
          </p:cNvPr>
          <p:cNvSpPr/>
          <p:nvPr/>
        </p:nvSpPr>
        <p:spPr>
          <a:xfrm rot="8100000" flipH="1">
            <a:off x="785569" y="7924553"/>
            <a:ext cx="540651" cy="2543834"/>
          </a:xfrm>
          <a:custGeom>
            <a:avLst/>
            <a:gdLst/>
            <a:ahLst/>
            <a:cxnLst/>
            <a:rect l="l" t="t" r="r" b="b"/>
            <a:pathLst>
              <a:path w="548554" h="5370184" extrusionOk="0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27;p54">
            <a:extLst>
              <a:ext uri="{FF2B5EF4-FFF2-40B4-BE49-F238E27FC236}">
                <a16:creationId xmlns:a16="http://schemas.microsoft.com/office/drawing/2014/main" id="{70A84D37-ECA2-DD22-C5D5-875817C51F0E}"/>
              </a:ext>
            </a:extLst>
          </p:cNvPr>
          <p:cNvSpPr/>
          <p:nvPr/>
        </p:nvSpPr>
        <p:spPr>
          <a:xfrm rot="8100000" flipH="1">
            <a:off x="1408206" y="7748040"/>
            <a:ext cx="522698" cy="2044256"/>
          </a:xfrm>
          <a:custGeom>
            <a:avLst/>
            <a:gdLst/>
            <a:ahLst/>
            <a:cxnLst/>
            <a:rect l="l" t="t" r="r" b="b"/>
            <a:pathLst>
              <a:path w="530340" h="4315546" extrusionOk="0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28;p54">
            <a:extLst>
              <a:ext uri="{FF2B5EF4-FFF2-40B4-BE49-F238E27FC236}">
                <a16:creationId xmlns:a16="http://schemas.microsoft.com/office/drawing/2014/main" id="{72D1B781-B6C0-9B14-E906-506FBE2D6B70}"/>
              </a:ext>
            </a:extLst>
          </p:cNvPr>
          <p:cNvSpPr/>
          <p:nvPr/>
        </p:nvSpPr>
        <p:spPr>
          <a:xfrm rot="-2537962">
            <a:off x="-146746" y="7169680"/>
            <a:ext cx="834608" cy="5016088"/>
          </a:xfrm>
          <a:custGeom>
            <a:avLst/>
            <a:gdLst/>
            <a:ahLst/>
            <a:cxnLst/>
            <a:rect l="l" t="t" r="r" b="b"/>
            <a:pathLst>
              <a:path w="556134" h="7463630" extrusionOk="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445E8FD-1321-27C1-AF08-C2E0D4B57EBD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9E5D1B45-763F-AB48-675A-FEA11557BBDF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81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25;p54">
            <a:extLst>
              <a:ext uri="{FF2B5EF4-FFF2-40B4-BE49-F238E27FC236}">
                <a16:creationId xmlns:a16="http://schemas.microsoft.com/office/drawing/2014/main" id="{AFBA3D41-7E38-86F4-18AE-697BE28F9509}"/>
              </a:ext>
            </a:extLst>
          </p:cNvPr>
          <p:cNvSpPr txBox="1"/>
          <p:nvPr/>
        </p:nvSpPr>
        <p:spPr>
          <a:xfrm>
            <a:off x="2146425" y="1652395"/>
            <a:ext cx="15087600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  <a:tabLst/>
              <a:defRPr/>
            </a:pPr>
            <a:r>
              <a:rPr lang="pt-BR" sz="5000" i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Tutela de Evidência</a:t>
            </a:r>
            <a:endParaRPr kumimoji="0" lang="pt-BR" sz="5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  <a:tabLst/>
              <a:defRPr/>
            </a:pPr>
            <a:endParaRPr kumimoji="0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326;p54">
            <a:extLst>
              <a:ext uri="{FF2B5EF4-FFF2-40B4-BE49-F238E27FC236}">
                <a16:creationId xmlns:a16="http://schemas.microsoft.com/office/drawing/2014/main" id="{6CDA373B-ABEB-EB97-B2A3-FD95F461A418}"/>
              </a:ext>
            </a:extLst>
          </p:cNvPr>
          <p:cNvSpPr/>
          <p:nvPr/>
        </p:nvSpPr>
        <p:spPr>
          <a:xfrm rot="8100000" flipH="1">
            <a:off x="785569" y="7924553"/>
            <a:ext cx="540651" cy="2543834"/>
          </a:xfrm>
          <a:custGeom>
            <a:avLst/>
            <a:gdLst/>
            <a:ahLst/>
            <a:cxnLst/>
            <a:rect l="l" t="t" r="r" b="b"/>
            <a:pathLst>
              <a:path w="548554" h="5370184" extrusionOk="0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27;p54">
            <a:extLst>
              <a:ext uri="{FF2B5EF4-FFF2-40B4-BE49-F238E27FC236}">
                <a16:creationId xmlns:a16="http://schemas.microsoft.com/office/drawing/2014/main" id="{70A84D37-ECA2-DD22-C5D5-875817C51F0E}"/>
              </a:ext>
            </a:extLst>
          </p:cNvPr>
          <p:cNvSpPr/>
          <p:nvPr/>
        </p:nvSpPr>
        <p:spPr>
          <a:xfrm rot="8100000" flipH="1">
            <a:off x="1408206" y="7748040"/>
            <a:ext cx="522698" cy="2044256"/>
          </a:xfrm>
          <a:custGeom>
            <a:avLst/>
            <a:gdLst/>
            <a:ahLst/>
            <a:cxnLst/>
            <a:rect l="l" t="t" r="r" b="b"/>
            <a:pathLst>
              <a:path w="530340" h="4315546" extrusionOk="0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28;p54">
            <a:extLst>
              <a:ext uri="{FF2B5EF4-FFF2-40B4-BE49-F238E27FC236}">
                <a16:creationId xmlns:a16="http://schemas.microsoft.com/office/drawing/2014/main" id="{72D1B781-B6C0-9B14-E906-506FBE2D6B70}"/>
              </a:ext>
            </a:extLst>
          </p:cNvPr>
          <p:cNvSpPr/>
          <p:nvPr/>
        </p:nvSpPr>
        <p:spPr>
          <a:xfrm rot="-2537962">
            <a:off x="-146746" y="7169680"/>
            <a:ext cx="834608" cy="5016088"/>
          </a:xfrm>
          <a:custGeom>
            <a:avLst/>
            <a:gdLst/>
            <a:ahLst/>
            <a:cxnLst/>
            <a:rect l="l" t="t" r="r" b="b"/>
            <a:pathLst>
              <a:path w="556134" h="7463630" extrusionOk="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F67D810-5026-13ED-8EC9-D36CED78FD38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0F5C0A32-9AC7-6C03-607E-AD33CB9D7942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328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25;p54">
            <a:extLst>
              <a:ext uri="{FF2B5EF4-FFF2-40B4-BE49-F238E27FC236}">
                <a16:creationId xmlns:a16="http://schemas.microsoft.com/office/drawing/2014/main" id="{AFBA3D41-7E38-86F4-18AE-697BE28F9509}"/>
              </a:ext>
            </a:extLst>
          </p:cNvPr>
          <p:cNvSpPr txBox="1"/>
          <p:nvPr/>
        </p:nvSpPr>
        <p:spPr>
          <a:xfrm>
            <a:off x="2129860" y="1448467"/>
            <a:ext cx="15661855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Evidência enquanto fato jurídico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. Estado processual em que as afirmações de fato estão comprovadas.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É pressuposto fático de uma técnica processual para obtenção da tutela.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Conjugação de dois pressupostos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: prova das alegações de fato e probabilidade de acolhimento da pretensão processual.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Elementos de evidência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: Art. 311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Dispensa a demonstração de urgência ou perigo.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Técnica de gerência do ônus do tempo processual.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326;p54">
            <a:extLst>
              <a:ext uri="{FF2B5EF4-FFF2-40B4-BE49-F238E27FC236}">
                <a16:creationId xmlns:a16="http://schemas.microsoft.com/office/drawing/2014/main" id="{6CDA373B-ABEB-EB97-B2A3-FD95F461A418}"/>
              </a:ext>
            </a:extLst>
          </p:cNvPr>
          <p:cNvSpPr/>
          <p:nvPr/>
        </p:nvSpPr>
        <p:spPr>
          <a:xfrm rot="8100000" flipH="1">
            <a:off x="785569" y="7924553"/>
            <a:ext cx="540651" cy="2543834"/>
          </a:xfrm>
          <a:custGeom>
            <a:avLst/>
            <a:gdLst/>
            <a:ahLst/>
            <a:cxnLst/>
            <a:rect l="l" t="t" r="r" b="b"/>
            <a:pathLst>
              <a:path w="548554" h="5370184" extrusionOk="0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27;p54">
            <a:extLst>
              <a:ext uri="{FF2B5EF4-FFF2-40B4-BE49-F238E27FC236}">
                <a16:creationId xmlns:a16="http://schemas.microsoft.com/office/drawing/2014/main" id="{70A84D37-ECA2-DD22-C5D5-875817C51F0E}"/>
              </a:ext>
            </a:extLst>
          </p:cNvPr>
          <p:cNvSpPr/>
          <p:nvPr/>
        </p:nvSpPr>
        <p:spPr>
          <a:xfrm rot="8100000" flipH="1">
            <a:off x="1408206" y="7748040"/>
            <a:ext cx="522698" cy="2044256"/>
          </a:xfrm>
          <a:custGeom>
            <a:avLst/>
            <a:gdLst/>
            <a:ahLst/>
            <a:cxnLst/>
            <a:rect l="l" t="t" r="r" b="b"/>
            <a:pathLst>
              <a:path w="530340" h="4315546" extrusionOk="0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28;p54">
            <a:extLst>
              <a:ext uri="{FF2B5EF4-FFF2-40B4-BE49-F238E27FC236}">
                <a16:creationId xmlns:a16="http://schemas.microsoft.com/office/drawing/2014/main" id="{72D1B781-B6C0-9B14-E906-506FBE2D6B70}"/>
              </a:ext>
            </a:extLst>
          </p:cNvPr>
          <p:cNvSpPr/>
          <p:nvPr/>
        </p:nvSpPr>
        <p:spPr>
          <a:xfrm rot="-2537962">
            <a:off x="-146746" y="7169680"/>
            <a:ext cx="834608" cy="5016088"/>
          </a:xfrm>
          <a:custGeom>
            <a:avLst/>
            <a:gdLst/>
            <a:ahLst/>
            <a:cxnLst/>
            <a:rect l="l" t="t" r="r" b="b"/>
            <a:pathLst>
              <a:path w="556134" h="7463630" extrusionOk="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45D83D0-8112-E8AC-43A3-40A56F50EC5D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3F5FA9D-A108-581D-46B1-29BF1619DB6A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374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25;p54">
            <a:extLst>
              <a:ext uri="{FF2B5EF4-FFF2-40B4-BE49-F238E27FC236}">
                <a16:creationId xmlns:a16="http://schemas.microsoft.com/office/drawing/2014/main" id="{AFBA3D41-7E38-86F4-18AE-697BE28F9509}"/>
              </a:ext>
            </a:extLst>
          </p:cNvPr>
          <p:cNvSpPr txBox="1"/>
          <p:nvPr/>
        </p:nvSpPr>
        <p:spPr>
          <a:xfrm>
            <a:off x="2273763" y="1090632"/>
            <a:ext cx="15661855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r>
              <a:rPr lang="pt-BR" sz="25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Duas modalidades de tutela de evidência: 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sz="25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a) punitiva (Art. 311, I): </a:t>
            </a:r>
            <a:r>
              <a:rPr lang="pt-BR" sz="25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sanção para apenar aquele que age de má-fé e impõe empecilhos ao regular andamento do feito. É conduta temerária que configura a probabilidade do direito afirmado do requerente da medida e autoriza a antecipação provisória dos efeitos da tutela. Deve se enquadrar como ato abusivo ou protelatório aquele que consista em um empecilho ao andamento do processo. 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sz="25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b) documentada (II ao IV):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sz="25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b.1) fundada em precedente obrigatório: dois pressupostos</a:t>
            </a:r>
            <a:r>
              <a:rPr lang="pt-BR" sz="25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: 1) prova documental das alegações de fato; 2) probabilidade do acolhimento da pretensão que se configura em razão do fundamento normativo da demanda consistir em tese jurídica já firmada em precedente obrigatório.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sz="25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b.2) documentada de contrato de depósito</a:t>
            </a:r>
            <a:r>
              <a:rPr lang="pt-BR" sz="25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: fim do rito especial de depósito. Rito comum para obrigação de restituir coisa objeto de contrato de deposito. Casos em que a obrigação está documentada. 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r>
              <a:rPr lang="pt-BR" sz="25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b.3) documentada na ausência de contraprova documental suficiente</a:t>
            </a:r>
            <a:r>
              <a:rPr lang="pt-BR" sz="25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: 3 pressupostos: 1) evidência demonstrada pelo autor e não abalada pelo réu mediante prova exclusivamente documental; 2) prova documental suficiente dos fatos constitutivos do direito do autor; 3) ausência de contraprova documental que seja apta a gerar dúvida razoável. Julgamento antecipado de mérito??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è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326;p54">
            <a:extLst>
              <a:ext uri="{FF2B5EF4-FFF2-40B4-BE49-F238E27FC236}">
                <a16:creationId xmlns:a16="http://schemas.microsoft.com/office/drawing/2014/main" id="{6CDA373B-ABEB-EB97-B2A3-FD95F461A418}"/>
              </a:ext>
            </a:extLst>
          </p:cNvPr>
          <p:cNvSpPr/>
          <p:nvPr/>
        </p:nvSpPr>
        <p:spPr>
          <a:xfrm rot="8100000" flipH="1">
            <a:off x="785569" y="7924553"/>
            <a:ext cx="540651" cy="2543834"/>
          </a:xfrm>
          <a:custGeom>
            <a:avLst/>
            <a:gdLst/>
            <a:ahLst/>
            <a:cxnLst/>
            <a:rect l="l" t="t" r="r" b="b"/>
            <a:pathLst>
              <a:path w="548554" h="5370184" extrusionOk="0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27;p54">
            <a:extLst>
              <a:ext uri="{FF2B5EF4-FFF2-40B4-BE49-F238E27FC236}">
                <a16:creationId xmlns:a16="http://schemas.microsoft.com/office/drawing/2014/main" id="{70A84D37-ECA2-DD22-C5D5-875817C51F0E}"/>
              </a:ext>
            </a:extLst>
          </p:cNvPr>
          <p:cNvSpPr/>
          <p:nvPr/>
        </p:nvSpPr>
        <p:spPr>
          <a:xfrm rot="8100000" flipH="1">
            <a:off x="1408206" y="7748040"/>
            <a:ext cx="522698" cy="2044256"/>
          </a:xfrm>
          <a:custGeom>
            <a:avLst/>
            <a:gdLst/>
            <a:ahLst/>
            <a:cxnLst/>
            <a:rect l="l" t="t" r="r" b="b"/>
            <a:pathLst>
              <a:path w="530340" h="4315546" extrusionOk="0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28;p54">
            <a:extLst>
              <a:ext uri="{FF2B5EF4-FFF2-40B4-BE49-F238E27FC236}">
                <a16:creationId xmlns:a16="http://schemas.microsoft.com/office/drawing/2014/main" id="{72D1B781-B6C0-9B14-E906-506FBE2D6B70}"/>
              </a:ext>
            </a:extLst>
          </p:cNvPr>
          <p:cNvSpPr/>
          <p:nvPr/>
        </p:nvSpPr>
        <p:spPr>
          <a:xfrm rot="-2537962">
            <a:off x="-146746" y="7169680"/>
            <a:ext cx="834608" cy="5016088"/>
          </a:xfrm>
          <a:custGeom>
            <a:avLst/>
            <a:gdLst/>
            <a:ahLst/>
            <a:cxnLst/>
            <a:rect l="l" t="t" r="r" b="b"/>
            <a:pathLst>
              <a:path w="556134" h="7463630" extrusionOk="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65D8EC8-C318-7FBE-D384-968CD807766A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8EB2E9F7-4F17-B41A-2C72-A1291A2A25B1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740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30186" y="7410856"/>
            <a:ext cx="1290196" cy="129019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188527" y="7797934"/>
            <a:ext cx="8463459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Public Sans"/>
              </a:rPr>
              <a:t>@profbrunocesar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7CC21B0D-9B27-717A-FC79-ACC68789743C}"/>
              </a:ext>
            </a:extLst>
          </p:cNvPr>
          <p:cNvSpPr txBox="1"/>
          <p:nvPr/>
        </p:nvSpPr>
        <p:spPr>
          <a:xfrm>
            <a:off x="3558209" y="971086"/>
            <a:ext cx="11609662" cy="1001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10"/>
              </a:lnSpc>
            </a:pPr>
            <a:r>
              <a:rPr lang="pt-BR" sz="5793" dirty="0">
                <a:solidFill>
                  <a:srgbClr val="000000"/>
                </a:solidFill>
                <a:latin typeface="Mont Bold"/>
              </a:rPr>
              <a:t>Obrigado pela atenção!</a:t>
            </a:r>
            <a:endParaRPr lang="en-US" sz="5793" dirty="0">
              <a:solidFill>
                <a:srgbClr val="000000"/>
              </a:solidFill>
              <a:latin typeface="Mont Bold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760B715D-A0D1-A353-E2D9-B4A177385E45}"/>
              </a:ext>
            </a:extLst>
          </p:cNvPr>
          <p:cNvSpPr txBox="1"/>
          <p:nvPr/>
        </p:nvSpPr>
        <p:spPr>
          <a:xfrm>
            <a:off x="3972191" y="4615976"/>
            <a:ext cx="1078169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0"/>
              </a:lnSpc>
            </a:pPr>
            <a:r>
              <a:rPr lang="en-US" sz="4693" dirty="0">
                <a:solidFill>
                  <a:srgbClr val="000000"/>
                </a:solidFill>
                <a:latin typeface="Glacial Indifference"/>
              </a:rPr>
              <a:t>Bruno César da Silva</a:t>
            </a:r>
          </a:p>
          <a:p>
            <a:pPr algn="ctr"/>
            <a:r>
              <a:rPr lang="en-US" sz="2500" dirty="0">
                <a:solidFill>
                  <a:srgbClr val="000000"/>
                </a:solidFill>
                <a:latin typeface="Glacial Indifference"/>
              </a:rPr>
              <a:t>Defensor </a:t>
            </a:r>
            <a:r>
              <a:rPr lang="en-US" sz="2500" dirty="0" err="1">
                <a:solidFill>
                  <a:srgbClr val="000000"/>
                </a:solidFill>
                <a:latin typeface="Glacial Indifference"/>
              </a:rPr>
              <a:t>Público</a:t>
            </a:r>
            <a:r>
              <a:rPr lang="en-US" sz="2500" dirty="0">
                <a:solidFill>
                  <a:srgbClr val="000000"/>
                </a:solidFill>
                <a:latin typeface="Glacial Indifference"/>
              </a:rPr>
              <a:t> do Estado de SP</a:t>
            </a: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9F69704E-58C7-9DC7-C08B-1E3CC2894F2B}"/>
              </a:ext>
            </a:extLst>
          </p:cNvPr>
          <p:cNvSpPr/>
          <p:nvPr/>
        </p:nvSpPr>
        <p:spPr>
          <a:xfrm>
            <a:off x="5992045" y="2266486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Google Shape;325;p54">
            <a:extLst>
              <a:ext uri="{FF2B5EF4-FFF2-40B4-BE49-F238E27FC236}">
                <a16:creationId xmlns:a16="http://schemas.microsoft.com/office/drawing/2014/main" id="{AFBA3D41-7E38-86F4-18AE-697BE28F9509}"/>
              </a:ext>
            </a:extLst>
          </p:cNvPr>
          <p:cNvSpPr txBox="1"/>
          <p:nvPr/>
        </p:nvSpPr>
        <p:spPr>
          <a:xfrm>
            <a:off x="2129860" y="1448467"/>
            <a:ext cx="15661855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  <a:tabLst/>
              <a:defRPr/>
            </a:pP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A tutela jurisdicional oferecida pelo Estado pode ser definitiva ou provisória.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à"/>
              <a:tabLst/>
              <a:defRPr/>
            </a:pP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Tutela Definitiva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: Cognição Exauriente (Apta à imutabilidade).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à"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A tutela definitiva pode ser </a:t>
            </a: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satisfativa ou cautelar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. A satisfativa é aquela que visa certificar e/ou efetivar o direito material. A tutela cautelar tem cunho assecuratório para conservar o direito afirmado, neutralizando os efeitos maléficos do tempo.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A tutela cautelar tem duas características peculiares: </a:t>
            </a: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pt-BR" sz="3000" b="1" dirty="0" err="1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referibilidade</a:t>
            </a: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 e a temporariedade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. A </a:t>
            </a:r>
            <a:r>
              <a:rPr lang="pt-BR" sz="3000" dirty="0" err="1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referibilidade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 está ligada ao fato de que a tutela cautelar é sempre meio de preservação de outro direito (o direito acautelado). Já a temporariedade está ligada ao fato de ter sua eficácia limitada no tempo (dura o tempo necessário para a preservação que se propõe) (diferente de ser provisória). </a:t>
            </a:r>
          </a:p>
        </p:txBody>
      </p:sp>
      <p:sp>
        <p:nvSpPr>
          <p:cNvPr id="22" name="Google Shape;326;p54">
            <a:extLst>
              <a:ext uri="{FF2B5EF4-FFF2-40B4-BE49-F238E27FC236}">
                <a16:creationId xmlns:a16="http://schemas.microsoft.com/office/drawing/2014/main" id="{6CDA373B-ABEB-EB97-B2A3-FD95F461A418}"/>
              </a:ext>
            </a:extLst>
          </p:cNvPr>
          <p:cNvSpPr/>
          <p:nvPr/>
        </p:nvSpPr>
        <p:spPr>
          <a:xfrm rot="8100000" flipH="1">
            <a:off x="785569" y="7924553"/>
            <a:ext cx="540651" cy="2543834"/>
          </a:xfrm>
          <a:custGeom>
            <a:avLst/>
            <a:gdLst/>
            <a:ahLst/>
            <a:cxnLst/>
            <a:rect l="l" t="t" r="r" b="b"/>
            <a:pathLst>
              <a:path w="548554" h="5370184" extrusionOk="0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27;p54">
            <a:extLst>
              <a:ext uri="{FF2B5EF4-FFF2-40B4-BE49-F238E27FC236}">
                <a16:creationId xmlns:a16="http://schemas.microsoft.com/office/drawing/2014/main" id="{70A84D37-ECA2-DD22-C5D5-875817C51F0E}"/>
              </a:ext>
            </a:extLst>
          </p:cNvPr>
          <p:cNvSpPr/>
          <p:nvPr/>
        </p:nvSpPr>
        <p:spPr>
          <a:xfrm rot="8100000" flipH="1">
            <a:off x="1408206" y="7748040"/>
            <a:ext cx="522698" cy="2044256"/>
          </a:xfrm>
          <a:custGeom>
            <a:avLst/>
            <a:gdLst/>
            <a:ahLst/>
            <a:cxnLst/>
            <a:rect l="l" t="t" r="r" b="b"/>
            <a:pathLst>
              <a:path w="530340" h="4315546" extrusionOk="0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28;p54">
            <a:extLst>
              <a:ext uri="{FF2B5EF4-FFF2-40B4-BE49-F238E27FC236}">
                <a16:creationId xmlns:a16="http://schemas.microsoft.com/office/drawing/2014/main" id="{72D1B781-B6C0-9B14-E906-506FBE2D6B70}"/>
              </a:ext>
            </a:extLst>
          </p:cNvPr>
          <p:cNvSpPr/>
          <p:nvPr/>
        </p:nvSpPr>
        <p:spPr>
          <a:xfrm rot="-2537962">
            <a:off x="-146746" y="7169680"/>
            <a:ext cx="834608" cy="5016088"/>
          </a:xfrm>
          <a:custGeom>
            <a:avLst/>
            <a:gdLst/>
            <a:ahLst/>
            <a:cxnLst/>
            <a:rect l="l" t="t" r="r" b="b"/>
            <a:pathLst>
              <a:path w="556134" h="7463630" extrusionOk="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79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25;p54">
            <a:extLst>
              <a:ext uri="{FF2B5EF4-FFF2-40B4-BE49-F238E27FC236}">
                <a16:creationId xmlns:a16="http://schemas.microsoft.com/office/drawing/2014/main" id="{AFBA3D41-7E38-86F4-18AE-697BE28F9509}"/>
              </a:ext>
            </a:extLst>
          </p:cNvPr>
          <p:cNvSpPr txBox="1"/>
          <p:nvPr/>
        </p:nvSpPr>
        <p:spPr>
          <a:xfrm>
            <a:off x="2129860" y="1448467"/>
            <a:ext cx="15661855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  <a:tabLst/>
              <a:defRPr/>
            </a:pP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	</a:t>
            </a: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Tutela provisória: 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Antecipação provisória dos efeitos da tutela definitiva.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  <a:tabLst/>
              <a:defRPr/>
            </a:pPr>
            <a:endParaRPr lang="pt-BR" sz="3000" dirty="0">
              <a:solidFill>
                <a:prstClr val="black"/>
              </a:solidFill>
              <a:latin typeface="Montserrat"/>
              <a:ea typeface="Montserrat"/>
              <a:cs typeface="Montserrat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  <a:tabLst/>
              <a:defRPr/>
            </a:pP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	Finalidade é abrandar os males do tempo e garantir a efetividade da jurisdição. Esta é a </a:t>
            </a:r>
            <a:r>
              <a:rPr lang="pt-BR" sz="30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tutela antecipada </a:t>
            </a:r>
            <a:r>
              <a:rPr lang="pt-BR" sz="3000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denominada no CPC como “tutela provisória”. É baseada em cognição sumária. Dá eficácia imediata à tutela definitiva pretendida. Será substituída por uma tutela definitiva que a confirme, revogue ou modifique. </a:t>
            </a:r>
          </a:p>
        </p:txBody>
      </p:sp>
      <p:sp>
        <p:nvSpPr>
          <p:cNvPr id="22" name="Google Shape;326;p54">
            <a:extLst>
              <a:ext uri="{FF2B5EF4-FFF2-40B4-BE49-F238E27FC236}">
                <a16:creationId xmlns:a16="http://schemas.microsoft.com/office/drawing/2014/main" id="{6CDA373B-ABEB-EB97-B2A3-FD95F461A418}"/>
              </a:ext>
            </a:extLst>
          </p:cNvPr>
          <p:cNvSpPr/>
          <p:nvPr/>
        </p:nvSpPr>
        <p:spPr>
          <a:xfrm rot="8100000" flipH="1">
            <a:off x="785569" y="7924553"/>
            <a:ext cx="540651" cy="2543834"/>
          </a:xfrm>
          <a:custGeom>
            <a:avLst/>
            <a:gdLst/>
            <a:ahLst/>
            <a:cxnLst/>
            <a:rect l="l" t="t" r="r" b="b"/>
            <a:pathLst>
              <a:path w="548554" h="5370184" extrusionOk="0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27;p54">
            <a:extLst>
              <a:ext uri="{FF2B5EF4-FFF2-40B4-BE49-F238E27FC236}">
                <a16:creationId xmlns:a16="http://schemas.microsoft.com/office/drawing/2014/main" id="{70A84D37-ECA2-DD22-C5D5-875817C51F0E}"/>
              </a:ext>
            </a:extLst>
          </p:cNvPr>
          <p:cNvSpPr/>
          <p:nvPr/>
        </p:nvSpPr>
        <p:spPr>
          <a:xfrm rot="8100000" flipH="1">
            <a:off x="1408206" y="7748040"/>
            <a:ext cx="522698" cy="2044256"/>
          </a:xfrm>
          <a:custGeom>
            <a:avLst/>
            <a:gdLst/>
            <a:ahLst/>
            <a:cxnLst/>
            <a:rect l="l" t="t" r="r" b="b"/>
            <a:pathLst>
              <a:path w="530340" h="4315546" extrusionOk="0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28;p54">
            <a:extLst>
              <a:ext uri="{FF2B5EF4-FFF2-40B4-BE49-F238E27FC236}">
                <a16:creationId xmlns:a16="http://schemas.microsoft.com/office/drawing/2014/main" id="{72D1B781-B6C0-9B14-E906-506FBE2D6B70}"/>
              </a:ext>
            </a:extLst>
          </p:cNvPr>
          <p:cNvSpPr/>
          <p:nvPr/>
        </p:nvSpPr>
        <p:spPr>
          <a:xfrm rot="-2537962">
            <a:off x="-146746" y="7169680"/>
            <a:ext cx="834608" cy="5016088"/>
          </a:xfrm>
          <a:custGeom>
            <a:avLst/>
            <a:gdLst/>
            <a:ahLst/>
            <a:cxnLst/>
            <a:rect l="l" t="t" r="r" b="b"/>
            <a:pathLst>
              <a:path w="556134" h="7463630" extrusionOk="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0D7FE59-26AA-D9C6-F215-73E42C36900C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BE53C149-0A4B-E1C5-6565-AF962082AD51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699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1;p56">
            <a:extLst>
              <a:ext uri="{FF2B5EF4-FFF2-40B4-BE49-F238E27FC236}">
                <a16:creationId xmlns:a16="http://schemas.microsoft.com/office/drawing/2014/main" id="{9AD2E82C-6C46-D806-1707-6C0D47F0B92F}"/>
              </a:ext>
            </a:extLst>
          </p:cNvPr>
          <p:cNvSpPr txBox="1">
            <a:spLocks/>
          </p:cNvSpPr>
          <p:nvPr/>
        </p:nvSpPr>
        <p:spPr>
          <a:xfrm>
            <a:off x="7432431" y="1262657"/>
            <a:ext cx="10441886" cy="69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30250" lvl="0" indent="-514350" algn="just">
              <a:lnSpc>
                <a:spcPct val="20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sz="3000" b="1" kern="0" dirty="0" err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Sumariedade</a:t>
            </a:r>
            <a:r>
              <a:rPr lang="pt-BR" sz="3000" b="1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da cognição</a:t>
            </a:r>
            <a:r>
              <a:rPr lang="pt-BR" sz="30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: análise superficial do objeto litigioso. Juízo de probabilidade. </a:t>
            </a:r>
          </a:p>
          <a:p>
            <a:pPr marL="730250" lvl="0" indent="-514350" algn="just">
              <a:lnSpc>
                <a:spcPct val="20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sz="3000" b="1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Precariedade</a:t>
            </a:r>
            <a:r>
              <a:rPr lang="pt-BR" sz="30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: Mantém sua eficácia ao longo do processo mas pode ser revogada ou modificada a qualquer tempo (art. 296).</a:t>
            </a:r>
          </a:p>
          <a:p>
            <a:pPr marL="730250" lvl="0" indent="-514350" algn="just">
              <a:lnSpc>
                <a:spcPct val="20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sz="3000" b="1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Inapta a tornar-se indiscutível pela coisa julgada. </a:t>
            </a:r>
          </a:p>
        </p:txBody>
      </p:sp>
      <p:cxnSp>
        <p:nvCxnSpPr>
          <p:cNvPr id="19" name="Google Shape;342;p56">
            <a:extLst>
              <a:ext uri="{FF2B5EF4-FFF2-40B4-BE49-F238E27FC236}">
                <a16:creationId xmlns:a16="http://schemas.microsoft.com/office/drawing/2014/main" id="{F639E71B-85AC-5321-6C06-2A872C1E469D}"/>
              </a:ext>
            </a:extLst>
          </p:cNvPr>
          <p:cNvCxnSpPr>
            <a:cxnSpLocks/>
          </p:cNvCxnSpPr>
          <p:nvPr/>
        </p:nvCxnSpPr>
        <p:spPr>
          <a:xfrm>
            <a:off x="1322950" y="3619500"/>
            <a:ext cx="53239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0" name="Google Shape;343;p56">
            <a:extLst>
              <a:ext uri="{FF2B5EF4-FFF2-40B4-BE49-F238E27FC236}">
                <a16:creationId xmlns:a16="http://schemas.microsoft.com/office/drawing/2014/main" id="{AA522782-5CF3-7D59-0CF6-5A47CFD652E1}"/>
              </a:ext>
            </a:extLst>
          </p:cNvPr>
          <p:cNvSpPr txBox="1"/>
          <p:nvPr/>
        </p:nvSpPr>
        <p:spPr>
          <a:xfrm>
            <a:off x="1220338" y="2324100"/>
            <a:ext cx="6212093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4600" b="1" dirty="0">
                <a:latin typeface="Calibri"/>
                <a:ea typeface="Calibri"/>
                <a:cs typeface="Calibri"/>
                <a:sym typeface="Calibri"/>
              </a:rPr>
              <a:t>Características</a:t>
            </a:r>
            <a:endParaRPr kumimoji="0" sz="4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EDE602B-0753-BED6-4FC5-11B1E5960C20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32AFC0D4-F973-C5F8-4852-06DA420F6DAF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45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326;p54">
            <a:extLst>
              <a:ext uri="{FF2B5EF4-FFF2-40B4-BE49-F238E27FC236}">
                <a16:creationId xmlns:a16="http://schemas.microsoft.com/office/drawing/2014/main" id="{6CDA373B-ABEB-EB97-B2A3-FD95F461A418}"/>
              </a:ext>
            </a:extLst>
          </p:cNvPr>
          <p:cNvSpPr/>
          <p:nvPr/>
        </p:nvSpPr>
        <p:spPr>
          <a:xfrm rot="8100000" flipH="1">
            <a:off x="785569" y="7924553"/>
            <a:ext cx="540651" cy="2543834"/>
          </a:xfrm>
          <a:custGeom>
            <a:avLst/>
            <a:gdLst/>
            <a:ahLst/>
            <a:cxnLst/>
            <a:rect l="l" t="t" r="r" b="b"/>
            <a:pathLst>
              <a:path w="548554" h="5370184" extrusionOk="0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27;p54">
            <a:extLst>
              <a:ext uri="{FF2B5EF4-FFF2-40B4-BE49-F238E27FC236}">
                <a16:creationId xmlns:a16="http://schemas.microsoft.com/office/drawing/2014/main" id="{70A84D37-ECA2-DD22-C5D5-875817C51F0E}"/>
              </a:ext>
            </a:extLst>
          </p:cNvPr>
          <p:cNvSpPr/>
          <p:nvPr/>
        </p:nvSpPr>
        <p:spPr>
          <a:xfrm rot="8100000" flipH="1">
            <a:off x="1408206" y="7748040"/>
            <a:ext cx="522698" cy="2044256"/>
          </a:xfrm>
          <a:custGeom>
            <a:avLst/>
            <a:gdLst/>
            <a:ahLst/>
            <a:cxnLst/>
            <a:rect l="l" t="t" r="r" b="b"/>
            <a:pathLst>
              <a:path w="530340" h="4315546" extrusionOk="0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28;p54">
            <a:extLst>
              <a:ext uri="{FF2B5EF4-FFF2-40B4-BE49-F238E27FC236}">
                <a16:creationId xmlns:a16="http://schemas.microsoft.com/office/drawing/2014/main" id="{72D1B781-B6C0-9B14-E906-506FBE2D6B70}"/>
              </a:ext>
            </a:extLst>
          </p:cNvPr>
          <p:cNvSpPr/>
          <p:nvPr/>
        </p:nvSpPr>
        <p:spPr>
          <a:xfrm rot="-2537962">
            <a:off x="-146746" y="7169680"/>
            <a:ext cx="834608" cy="5016088"/>
          </a:xfrm>
          <a:custGeom>
            <a:avLst/>
            <a:gdLst/>
            <a:ahLst/>
            <a:cxnLst/>
            <a:rect l="l" t="t" r="r" b="b"/>
            <a:pathLst>
              <a:path w="556134" h="7463630" extrusionOk="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F7403B19-0370-4AA5-0CFD-42BC628D0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97" y="812397"/>
            <a:ext cx="13118205" cy="9249728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543E79B-549C-4324-3A92-868FA605B82B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5E25F91A-ED22-1371-B108-2CC9AB3DCD98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334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1;p56">
            <a:extLst>
              <a:ext uri="{FF2B5EF4-FFF2-40B4-BE49-F238E27FC236}">
                <a16:creationId xmlns:a16="http://schemas.microsoft.com/office/drawing/2014/main" id="{9AD2E82C-6C46-D806-1707-6C0D47F0B92F}"/>
              </a:ext>
            </a:extLst>
          </p:cNvPr>
          <p:cNvSpPr txBox="1">
            <a:spLocks/>
          </p:cNvSpPr>
          <p:nvPr/>
        </p:nvSpPr>
        <p:spPr>
          <a:xfrm>
            <a:off x="7432431" y="1262657"/>
            <a:ext cx="10441886" cy="69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30250" lvl="0" indent="-514350" algn="just">
              <a:lnSpc>
                <a:spcPct val="20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Art. 294 CPC: Urgência ou Evidência</a:t>
            </a:r>
          </a:p>
          <a:p>
            <a:pPr marL="730250" lvl="0" indent="-514350" algn="just">
              <a:lnSpc>
                <a:spcPct val="20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As tutelas provisórias de urgência (satisfativa ou cautelar) pressupõem a demonstração de “probabilidade do direito” e do “perigo da demora” (Art. 300).</a:t>
            </a:r>
          </a:p>
          <a:p>
            <a:pPr marL="730250" lvl="0" indent="-514350" algn="just">
              <a:lnSpc>
                <a:spcPct val="20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As tutelas provisórias de evidência pressupõem a demonstração de que as afirmações de fato estejam comprovadas, tornando o direito evidente. Hipóteses no artigo 311, sendo todas de natureza satisfativa</a:t>
            </a:r>
          </a:p>
        </p:txBody>
      </p:sp>
      <p:cxnSp>
        <p:nvCxnSpPr>
          <p:cNvPr id="19" name="Google Shape;342;p56">
            <a:extLst>
              <a:ext uri="{FF2B5EF4-FFF2-40B4-BE49-F238E27FC236}">
                <a16:creationId xmlns:a16="http://schemas.microsoft.com/office/drawing/2014/main" id="{F639E71B-85AC-5321-6C06-2A872C1E469D}"/>
              </a:ext>
            </a:extLst>
          </p:cNvPr>
          <p:cNvCxnSpPr>
            <a:cxnSpLocks/>
          </p:cNvCxnSpPr>
          <p:nvPr/>
        </p:nvCxnSpPr>
        <p:spPr>
          <a:xfrm>
            <a:off x="1322950" y="3619500"/>
            <a:ext cx="53239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0" name="Google Shape;343;p56">
            <a:extLst>
              <a:ext uri="{FF2B5EF4-FFF2-40B4-BE49-F238E27FC236}">
                <a16:creationId xmlns:a16="http://schemas.microsoft.com/office/drawing/2014/main" id="{AA522782-5CF3-7D59-0CF6-5A47CFD652E1}"/>
              </a:ext>
            </a:extLst>
          </p:cNvPr>
          <p:cNvSpPr txBox="1"/>
          <p:nvPr/>
        </p:nvSpPr>
        <p:spPr>
          <a:xfrm>
            <a:off x="1220338" y="2324100"/>
            <a:ext cx="6212093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4600" b="1" dirty="0">
                <a:latin typeface="Calibri"/>
                <a:ea typeface="Calibri"/>
                <a:cs typeface="Calibri"/>
                <a:sym typeface="Calibri"/>
              </a:rPr>
              <a:t>Fundamento</a:t>
            </a:r>
            <a:endParaRPr kumimoji="0" sz="4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AC83AD0-09BB-269E-6183-C0C6089A28F0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3811EB0D-F06B-801A-B2C6-CF0623F2353D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615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1;p56">
            <a:extLst>
              <a:ext uri="{FF2B5EF4-FFF2-40B4-BE49-F238E27FC236}">
                <a16:creationId xmlns:a16="http://schemas.microsoft.com/office/drawing/2014/main" id="{9AD2E82C-6C46-D806-1707-6C0D47F0B92F}"/>
              </a:ext>
            </a:extLst>
          </p:cNvPr>
          <p:cNvSpPr txBox="1">
            <a:spLocks/>
          </p:cNvSpPr>
          <p:nvPr/>
        </p:nvSpPr>
        <p:spPr>
          <a:xfrm>
            <a:off x="7432431" y="1262657"/>
            <a:ext cx="10441886" cy="69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30250" lvl="0" indent="-514350" algn="just"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sz="25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Momento em que o pedido de tutela provisória é feito comparando com o momento do pedido da tutela definitiva.</a:t>
            </a:r>
          </a:p>
          <a:p>
            <a:pPr marL="730250" lvl="0" indent="-514350" algn="just"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sz="25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 tutela provisória incidental é aquela requerida dentro do processo em que se pede ou já se pediu a tutela definitiva. É requerimento contemporâneo ou posterior a formulação do pedido de tutela definitiva. Pode ser formulado a qualquer tempo (Enunciado 496 do Fórum Permanente de Processualistas Civis). Será dirigida ao juízo que conduz a demanda. </a:t>
            </a:r>
          </a:p>
          <a:p>
            <a:pPr marL="730250" lvl="0" indent="-514350" algn="just"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sz="25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 tutela provisória antecedente é aquela que deflagra o processo em que se pretende, no futuro, pedir a tutela definitiva. É requerimento anterior à formulação do pedido de tutela definitiva e tem por objetivo adiantar seus efeitos. Será dirigida ao juízo com competência originária para o pedido principal. </a:t>
            </a:r>
          </a:p>
          <a:p>
            <a:pPr marL="730250" lvl="0" indent="-514350" algn="just"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sz="25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Pode ser requerida por qualquer parte</a:t>
            </a:r>
          </a:p>
          <a:p>
            <a:pPr marL="730250" lvl="0" indent="-514350" algn="just"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sz="25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É cabível no procedimento comum (Art. 318) e nos procedimentos especiais e no Juizado Especial. Alguns procedimentos especiais podem ter requisitos próprios (</a:t>
            </a:r>
            <a:r>
              <a:rPr lang="pt-BR" sz="2500" kern="0" dirty="0" err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Ex</a:t>
            </a:r>
            <a:r>
              <a:rPr lang="pt-BR" sz="25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: Ações possessórias. Art. 562). </a:t>
            </a:r>
          </a:p>
        </p:txBody>
      </p:sp>
      <p:cxnSp>
        <p:nvCxnSpPr>
          <p:cNvPr id="19" name="Google Shape;342;p56">
            <a:extLst>
              <a:ext uri="{FF2B5EF4-FFF2-40B4-BE49-F238E27FC236}">
                <a16:creationId xmlns:a16="http://schemas.microsoft.com/office/drawing/2014/main" id="{F639E71B-85AC-5321-6C06-2A872C1E469D}"/>
              </a:ext>
            </a:extLst>
          </p:cNvPr>
          <p:cNvCxnSpPr>
            <a:cxnSpLocks/>
          </p:cNvCxnSpPr>
          <p:nvPr/>
        </p:nvCxnSpPr>
        <p:spPr>
          <a:xfrm>
            <a:off x="1322950" y="3619500"/>
            <a:ext cx="53239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0" name="Google Shape;343;p56">
            <a:extLst>
              <a:ext uri="{FF2B5EF4-FFF2-40B4-BE49-F238E27FC236}">
                <a16:creationId xmlns:a16="http://schemas.microsoft.com/office/drawing/2014/main" id="{AA522782-5CF3-7D59-0CF6-5A47CFD652E1}"/>
              </a:ext>
            </a:extLst>
          </p:cNvPr>
          <p:cNvSpPr txBox="1"/>
          <p:nvPr/>
        </p:nvSpPr>
        <p:spPr>
          <a:xfrm>
            <a:off x="1220338" y="2324100"/>
            <a:ext cx="6212093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4600" b="1" dirty="0">
                <a:latin typeface="Calibri"/>
                <a:ea typeface="Calibri"/>
                <a:cs typeface="Calibri"/>
                <a:sym typeface="Calibri"/>
              </a:rPr>
              <a:t>Forma de requerimento</a:t>
            </a:r>
            <a:endParaRPr kumimoji="0" sz="4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AF9AC0E-3A93-8DDA-3617-ED6F17B4FCBE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1204378D-BF89-B964-6413-3598916B9734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46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25;p54">
            <a:extLst>
              <a:ext uri="{FF2B5EF4-FFF2-40B4-BE49-F238E27FC236}">
                <a16:creationId xmlns:a16="http://schemas.microsoft.com/office/drawing/2014/main" id="{AFBA3D41-7E38-86F4-18AE-697BE28F9509}"/>
              </a:ext>
            </a:extLst>
          </p:cNvPr>
          <p:cNvSpPr txBox="1"/>
          <p:nvPr/>
        </p:nvSpPr>
        <p:spPr>
          <a:xfrm>
            <a:off x="2146425" y="1652395"/>
            <a:ext cx="15087600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  <a:tabLst/>
              <a:defRPr/>
            </a:pPr>
            <a:r>
              <a:rPr lang="pt-BR" sz="5000" i="1" dirty="0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rPr>
              <a:t>Tutela de Urgência</a:t>
            </a:r>
            <a:endParaRPr kumimoji="0" lang="pt-BR" sz="5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  <a:tabLst/>
              <a:defRPr/>
            </a:pPr>
            <a:endParaRPr kumimoji="0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326;p54">
            <a:extLst>
              <a:ext uri="{FF2B5EF4-FFF2-40B4-BE49-F238E27FC236}">
                <a16:creationId xmlns:a16="http://schemas.microsoft.com/office/drawing/2014/main" id="{6CDA373B-ABEB-EB97-B2A3-FD95F461A418}"/>
              </a:ext>
            </a:extLst>
          </p:cNvPr>
          <p:cNvSpPr/>
          <p:nvPr/>
        </p:nvSpPr>
        <p:spPr>
          <a:xfrm rot="8100000" flipH="1">
            <a:off x="785569" y="7924553"/>
            <a:ext cx="540651" cy="2543834"/>
          </a:xfrm>
          <a:custGeom>
            <a:avLst/>
            <a:gdLst/>
            <a:ahLst/>
            <a:cxnLst/>
            <a:rect l="l" t="t" r="r" b="b"/>
            <a:pathLst>
              <a:path w="548554" h="5370184" extrusionOk="0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27;p54">
            <a:extLst>
              <a:ext uri="{FF2B5EF4-FFF2-40B4-BE49-F238E27FC236}">
                <a16:creationId xmlns:a16="http://schemas.microsoft.com/office/drawing/2014/main" id="{70A84D37-ECA2-DD22-C5D5-875817C51F0E}"/>
              </a:ext>
            </a:extLst>
          </p:cNvPr>
          <p:cNvSpPr/>
          <p:nvPr/>
        </p:nvSpPr>
        <p:spPr>
          <a:xfrm rot="8100000" flipH="1">
            <a:off x="1408206" y="7748040"/>
            <a:ext cx="522698" cy="2044256"/>
          </a:xfrm>
          <a:custGeom>
            <a:avLst/>
            <a:gdLst/>
            <a:ahLst/>
            <a:cxnLst/>
            <a:rect l="l" t="t" r="r" b="b"/>
            <a:pathLst>
              <a:path w="530340" h="4315546" extrusionOk="0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28;p54">
            <a:extLst>
              <a:ext uri="{FF2B5EF4-FFF2-40B4-BE49-F238E27FC236}">
                <a16:creationId xmlns:a16="http://schemas.microsoft.com/office/drawing/2014/main" id="{72D1B781-B6C0-9B14-E906-506FBE2D6B70}"/>
              </a:ext>
            </a:extLst>
          </p:cNvPr>
          <p:cNvSpPr/>
          <p:nvPr/>
        </p:nvSpPr>
        <p:spPr>
          <a:xfrm rot="-2537962">
            <a:off x="-146746" y="7169680"/>
            <a:ext cx="834608" cy="5016088"/>
          </a:xfrm>
          <a:custGeom>
            <a:avLst/>
            <a:gdLst/>
            <a:ahLst/>
            <a:cxnLst/>
            <a:rect l="l" t="t" r="r" b="b"/>
            <a:pathLst>
              <a:path w="556134" h="7463630" extrusionOk="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C463658-6151-5C17-CA9E-C0515A3A294A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D874220A-4D9A-EBB6-37EF-6235014DFCE0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750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1;p56">
            <a:extLst>
              <a:ext uri="{FF2B5EF4-FFF2-40B4-BE49-F238E27FC236}">
                <a16:creationId xmlns:a16="http://schemas.microsoft.com/office/drawing/2014/main" id="{9AD2E82C-6C46-D806-1707-6C0D47F0B92F}"/>
              </a:ext>
            </a:extLst>
          </p:cNvPr>
          <p:cNvSpPr txBox="1">
            <a:spLocks/>
          </p:cNvSpPr>
          <p:nvPr/>
        </p:nvSpPr>
        <p:spPr>
          <a:xfrm>
            <a:off x="7432431" y="1262657"/>
            <a:ext cx="10441886" cy="69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30250" lvl="0" indent="-514350" algn="just">
              <a:lnSpc>
                <a:spcPct val="15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sz="2400" b="1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Probabilidade do direito</a:t>
            </a:r>
            <a:r>
              <a:rPr lang="pt-BR" sz="24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: Plausibilidade de existência desse mesmo direito. Probabilidade de ter acontecido o que foi narrado e quais as chances de êxito do demandante. </a:t>
            </a:r>
          </a:p>
          <a:p>
            <a:pPr marL="730250" lvl="0" indent="-514350" algn="just">
              <a:lnSpc>
                <a:spcPct val="15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sz="2400" b="1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Perigo da demora</a:t>
            </a:r>
            <a:r>
              <a:rPr lang="pt-BR" sz="24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: Existência de elementos que evidenciam o perigo que a demora no oferecimento da prestação jurisdicional representa para a efetividade da jurisdição e a eficaz realização do direito. Perigo de dano (i) concreto; (</a:t>
            </a:r>
            <a:r>
              <a:rPr lang="pt-BR" sz="2400" kern="0" dirty="0" err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ii</a:t>
            </a:r>
            <a:r>
              <a:rPr lang="pt-BR" sz="24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) atual; (</a:t>
            </a:r>
            <a:r>
              <a:rPr lang="pt-BR" sz="2400" kern="0" dirty="0" err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iii</a:t>
            </a:r>
            <a:r>
              <a:rPr lang="pt-BR" sz="24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) grave; (</a:t>
            </a:r>
            <a:r>
              <a:rPr lang="pt-BR" sz="2400" kern="0" dirty="0" err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iv</a:t>
            </a:r>
            <a:r>
              <a:rPr lang="pt-BR" sz="24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) irreparável ou de difícil reparação. </a:t>
            </a:r>
          </a:p>
          <a:p>
            <a:pPr marL="730250" lvl="0" indent="-514350" algn="just">
              <a:lnSpc>
                <a:spcPct val="150000"/>
              </a:lnSpc>
              <a:buClr>
                <a:srgbClr val="CB1B4A"/>
              </a:buClr>
              <a:buSzPts val="1900"/>
              <a:buFont typeface="+mj-lt"/>
              <a:buAutoNum type="arabicPeriod"/>
              <a:defRPr/>
            </a:pPr>
            <a:r>
              <a:rPr lang="pt-BR" sz="2400" b="1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Reversibilidade da tutela provisória satisfativa</a:t>
            </a:r>
            <a:r>
              <a:rPr lang="pt-BR" sz="2400" kern="0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: Art. 300 §3. Os efeitos da tutela provisória satisfativa devem ser reversíveis. Requisito que deve ser mitigado, quando diante de um perigo de irreversibilidade decorrente da não concessão da medida. A segurança jurídica pode ser preservada através da exigência de uma caução (Art. 300 §1). </a:t>
            </a:r>
          </a:p>
        </p:txBody>
      </p:sp>
      <p:cxnSp>
        <p:nvCxnSpPr>
          <p:cNvPr id="19" name="Google Shape;342;p56">
            <a:extLst>
              <a:ext uri="{FF2B5EF4-FFF2-40B4-BE49-F238E27FC236}">
                <a16:creationId xmlns:a16="http://schemas.microsoft.com/office/drawing/2014/main" id="{F639E71B-85AC-5321-6C06-2A872C1E469D}"/>
              </a:ext>
            </a:extLst>
          </p:cNvPr>
          <p:cNvCxnSpPr>
            <a:cxnSpLocks/>
          </p:cNvCxnSpPr>
          <p:nvPr/>
        </p:nvCxnSpPr>
        <p:spPr>
          <a:xfrm>
            <a:off x="1322950" y="3619500"/>
            <a:ext cx="53239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0" name="Google Shape;343;p56">
            <a:extLst>
              <a:ext uri="{FF2B5EF4-FFF2-40B4-BE49-F238E27FC236}">
                <a16:creationId xmlns:a16="http://schemas.microsoft.com/office/drawing/2014/main" id="{AA522782-5CF3-7D59-0CF6-5A47CFD652E1}"/>
              </a:ext>
            </a:extLst>
          </p:cNvPr>
          <p:cNvSpPr txBox="1"/>
          <p:nvPr/>
        </p:nvSpPr>
        <p:spPr>
          <a:xfrm>
            <a:off x="1220338" y="2324100"/>
            <a:ext cx="6212093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4600" b="1" dirty="0">
                <a:latin typeface="Calibri"/>
                <a:ea typeface="Calibri"/>
                <a:cs typeface="Calibri"/>
                <a:sym typeface="Calibri"/>
              </a:rPr>
              <a:t>Requisitos  (Art. 300)</a:t>
            </a:r>
            <a:endParaRPr kumimoji="0" sz="4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A009D37-B903-E8E6-9480-C0BE6DFC9B4C}"/>
              </a:ext>
            </a:extLst>
          </p:cNvPr>
          <p:cNvSpPr txBox="1"/>
          <p:nvPr/>
        </p:nvSpPr>
        <p:spPr>
          <a:xfrm>
            <a:off x="-1066800" y="243097"/>
            <a:ext cx="12042320" cy="46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693" b="1" dirty="0">
                <a:solidFill>
                  <a:srgbClr val="000000"/>
                </a:solidFill>
                <a:latin typeface="Glacial Indifference"/>
              </a:rPr>
              <a:t>Tutela </a:t>
            </a:r>
            <a:r>
              <a:rPr lang="en-US" sz="2693" b="1" dirty="0" err="1">
                <a:solidFill>
                  <a:srgbClr val="000000"/>
                </a:solidFill>
                <a:latin typeface="Glacial Indifference"/>
              </a:rPr>
              <a:t>Provisória</a:t>
            </a:r>
            <a:endParaRPr lang="en-US" sz="2693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BEF8FA85-249C-5B8C-57F8-C5BAB4E2F17F}"/>
              </a:ext>
            </a:extLst>
          </p:cNvPr>
          <p:cNvSpPr/>
          <p:nvPr/>
        </p:nvSpPr>
        <p:spPr>
          <a:xfrm>
            <a:off x="2267137" y="952500"/>
            <a:ext cx="6492240" cy="0"/>
          </a:xfrm>
          <a:prstGeom prst="line">
            <a:avLst/>
          </a:prstGeom>
          <a:ln w="47625" cap="flat">
            <a:solidFill>
              <a:srgbClr val="DFB94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31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16069</TotalTime>
  <Words>1514</Words>
  <Application>Microsoft Office PowerPoint</Application>
  <PresentationFormat>Personalizar</PresentationFormat>
  <Paragraphs>114</Paragraphs>
  <Slides>18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Mont Bold</vt:lpstr>
      <vt:lpstr>Calibri</vt:lpstr>
      <vt:lpstr>Montserrat</vt:lpstr>
      <vt:lpstr>Public Sans</vt:lpstr>
      <vt:lpstr>Wingdings</vt:lpstr>
      <vt:lpstr>Arial</vt:lpstr>
      <vt:lpstr>Glacial Indifference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- POTÊNCIA</dc:title>
  <dc:creator>Juk</dc:creator>
  <cp:lastModifiedBy>Bruno Cesar da Silva</cp:lastModifiedBy>
  <cp:revision>36</cp:revision>
  <dcterms:created xsi:type="dcterms:W3CDTF">2006-08-16T00:00:00Z</dcterms:created>
  <dcterms:modified xsi:type="dcterms:W3CDTF">2022-10-04T17:44:12Z</dcterms:modified>
  <dc:identifier>DAFFSxm4ngU</dc:identifier>
</cp:coreProperties>
</file>