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  <p:sldId id="298" r:id="rId3"/>
    <p:sldId id="257" r:id="rId4"/>
    <p:sldId id="260" r:id="rId5"/>
    <p:sldId id="263" r:id="rId6"/>
    <p:sldId id="297" r:id="rId7"/>
    <p:sldId id="265" r:id="rId8"/>
    <p:sldId id="266" r:id="rId9"/>
    <p:sldId id="267" r:id="rId10"/>
    <p:sldId id="299" r:id="rId11"/>
    <p:sldId id="268" r:id="rId12"/>
    <p:sldId id="269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89" r:id="rId32"/>
    <p:sldId id="290" r:id="rId33"/>
    <p:sldId id="291" r:id="rId34"/>
    <p:sldId id="292" r:id="rId35"/>
    <p:sldId id="293" r:id="rId36"/>
    <p:sldId id="294" r:id="rId37"/>
    <p:sldId id="295" r:id="rId38"/>
    <p:sldId id="296" r:id="rId39"/>
    <p:sldId id="300" r:id="rId40"/>
    <p:sldId id="301" r:id="rId41"/>
    <p:sldId id="302" r:id="rId42"/>
    <p:sldId id="303" r:id="rId43"/>
    <p:sldId id="304" r:id="rId44"/>
    <p:sldId id="305" r:id="rId4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644" autoAdjust="0"/>
    <p:restoredTop sz="94660"/>
  </p:normalViewPr>
  <p:slideViewPr>
    <p:cSldViewPr snapToGrid="0">
      <p:cViewPr varScale="1">
        <p:scale>
          <a:sx n="92" d="100"/>
          <a:sy n="92" d="100"/>
        </p:scale>
        <p:origin x="102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2DD6E-3BFE-441B-B18E-BDDAACF2F99A}" type="datetimeFigureOut">
              <a:rPr lang="pt-BR" smtClean="0"/>
              <a:t>11/08/2016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CC47D-5F8A-409B-A1E5-FC04969D52E5}" type="slidenum">
              <a:rPr lang="pt-BR" smtClean="0"/>
              <a:t>‹nº›</a:t>
            </a:fld>
            <a:endParaRPr lang="pt-B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3875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2DD6E-3BFE-441B-B18E-BDDAACF2F99A}" type="datetimeFigureOut">
              <a:rPr lang="pt-BR" smtClean="0"/>
              <a:t>11/08/2016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CC47D-5F8A-409B-A1E5-FC04969D52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67269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2DD6E-3BFE-441B-B18E-BDDAACF2F99A}" type="datetimeFigureOut">
              <a:rPr lang="pt-BR" smtClean="0"/>
              <a:t>11/08/2016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CC47D-5F8A-409B-A1E5-FC04969D52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99405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2DD6E-3BFE-441B-B18E-BDDAACF2F99A}" type="datetimeFigureOut">
              <a:rPr lang="pt-BR" smtClean="0"/>
              <a:t>11/08/2016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CC47D-5F8A-409B-A1E5-FC04969D52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4882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2DD6E-3BFE-441B-B18E-BDDAACF2F99A}" type="datetimeFigureOut">
              <a:rPr lang="pt-BR" smtClean="0"/>
              <a:t>11/08/2016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CC47D-5F8A-409B-A1E5-FC04969D52E5}" type="slidenum">
              <a:rPr lang="pt-BR" smtClean="0"/>
              <a:t>‹nº›</a:t>
            </a:fld>
            <a:endParaRPr lang="pt-B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1829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2DD6E-3BFE-441B-B18E-BDDAACF2F99A}" type="datetimeFigureOut">
              <a:rPr lang="pt-BR" smtClean="0"/>
              <a:t>11/08/2016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CC47D-5F8A-409B-A1E5-FC04969D52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9473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2DD6E-3BFE-441B-B18E-BDDAACF2F99A}" type="datetimeFigureOut">
              <a:rPr lang="pt-BR" smtClean="0"/>
              <a:t>11/08/2016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CC47D-5F8A-409B-A1E5-FC04969D52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2627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2DD6E-3BFE-441B-B18E-BDDAACF2F99A}" type="datetimeFigureOut">
              <a:rPr lang="pt-BR" smtClean="0"/>
              <a:t>11/08/2016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CC47D-5F8A-409B-A1E5-FC04969D52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04196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2DD6E-3BFE-441B-B18E-BDDAACF2F99A}" type="datetimeFigureOut">
              <a:rPr lang="pt-BR" smtClean="0"/>
              <a:t>11/08/2016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CC47D-5F8A-409B-A1E5-FC04969D52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12704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5DE2DD6E-3BFE-441B-B18E-BDDAACF2F99A}" type="datetimeFigureOut">
              <a:rPr lang="pt-BR" smtClean="0"/>
              <a:t>11/08/2016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D7CC47D-5F8A-409B-A1E5-FC04969D52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8307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2DD6E-3BFE-441B-B18E-BDDAACF2F99A}" type="datetimeFigureOut">
              <a:rPr lang="pt-BR" smtClean="0"/>
              <a:t>11/08/2016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CC47D-5F8A-409B-A1E5-FC04969D52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43500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DE2DD6E-3BFE-441B-B18E-BDDAACF2F99A}" type="datetimeFigureOut">
              <a:rPr lang="pt-BR" smtClean="0"/>
              <a:t>11/08/2016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D7CC47D-5F8A-409B-A1E5-FC04969D52E5}" type="slidenum">
              <a:rPr lang="pt-BR" smtClean="0"/>
              <a:t>‹nº›</a:t>
            </a:fld>
            <a:endParaRPr lang="pt-B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0351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/>
              <a:t>Filosofia do Direito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/>
              <a:t>Norberto Bobbio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8388626" y="5598621"/>
            <a:ext cx="38033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Leonardo Nascimento de Paula</a:t>
            </a:r>
          </a:p>
          <a:p>
            <a:r>
              <a:rPr lang="pt-BR" dirty="0" err="1"/>
              <a:t>Email</a:t>
            </a:r>
            <a:r>
              <a:rPr lang="pt-BR" dirty="0"/>
              <a:t>: leonardondepaula@gmail.com</a:t>
            </a: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473" y="5825358"/>
            <a:ext cx="826935" cy="10326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8135429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://imagem.clicacidade.com.br/900/900/imagens-933-produtos-974/0-933-20150529141521.jpg?fzoom=tru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3732" y="221625"/>
            <a:ext cx="6642791" cy="57353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Imagem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473" y="5825358"/>
            <a:ext cx="826935" cy="10326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7111655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TEORIA DA NORMA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077988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pt-BR" b="1" dirty="0"/>
              <a:t> CAP. 1: O DIREITO COMO REGRA DE CONDUTA - </a:t>
            </a:r>
            <a:r>
              <a:rPr lang="pt-BR" sz="1800" dirty="0"/>
              <a:t>item 3.1 do edital - Variedade e multiplicidade das normas.</a:t>
            </a:r>
            <a:endParaRPr lang="pt-BR" dirty="0"/>
          </a:p>
          <a:p>
            <a:r>
              <a:rPr lang="pt-BR" dirty="0">
                <a:sym typeface="Wingdings" panose="05000000000000000000" pitchFamily="2" charset="2"/>
              </a:rPr>
              <a:t></a:t>
            </a:r>
            <a:r>
              <a:rPr lang="pt-BR" dirty="0"/>
              <a:t> </a:t>
            </a:r>
            <a:r>
              <a:rPr lang="pt-BR" b="1" dirty="0"/>
              <a:t>Teoria normativa/</a:t>
            </a:r>
            <a:r>
              <a:rPr lang="pt-BR" b="1" dirty="0" err="1"/>
              <a:t>normativista</a:t>
            </a:r>
            <a:r>
              <a:rPr lang="pt-BR" b="1" dirty="0"/>
              <a:t> (Bobbio)</a:t>
            </a:r>
            <a:r>
              <a:rPr lang="pt-BR" dirty="0"/>
              <a:t>: “O ponto de vista adotado neste curso para o estudo do direito é o </a:t>
            </a:r>
            <a:r>
              <a:rPr lang="pt-BR" i="1" dirty="0"/>
              <a:t>ponto de vista normativo</a:t>
            </a:r>
            <a:r>
              <a:rPr lang="pt-BR" dirty="0"/>
              <a:t>”, considerando “</a:t>
            </a:r>
            <a:r>
              <a:rPr lang="pt-BR" i="1" dirty="0"/>
              <a:t>o direito como um </a:t>
            </a:r>
            <a:r>
              <a:rPr lang="pt-BR" i="1" u="sng" dirty="0"/>
              <a:t>conjunto de normas</a:t>
            </a:r>
            <a:r>
              <a:rPr lang="pt-BR" i="1" dirty="0"/>
              <a:t>, ou regras de conduta”.</a:t>
            </a:r>
          </a:p>
          <a:p>
            <a:r>
              <a:rPr lang="pt-BR" dirty="0">
                <a:sym typeface="Wingdings" panose="05000000000000000000" pitchFamily="2" charset="2"/>
              </a:rPr>
              <a:t></a:t>
            </a:r>
            <a:r>
              <a:rPr lang="pt-BR" dirty="0"/>
              <a:t> </a:t>
            </a:r>
            <a:r>
              <a:rPr lang="pt-BR" b="1" dirty="0"/>
              <a:t>Teoria institucionalista (</a:t>
            </a:r>
            <a:r>
              <a:rPr lang="pt-BR" b="1" dirty="0" err="1"/>
              <a:t>Santi</a:t>
            </a:r>
            <a:r>
              <a:rPr lang="pt-BR" b="1" dirty="0"/>
              <a:t> Romano)</a:t>
            </a:r>
            <a:r>
              <a:rPr lang="pt-BR" dirty="0"/>
              <a:t>: o Direito é a </a:t>
            </a:r>
            <a:r>
              <a:rPr lang="pt-BR" u="sng" dirty="0"/>
              <a:t>ordem social organizada</a:t>
            </a:r>
            <a:r>
              <a:rPr lang="pt-BR" dirty="0"/>
              <a:t> - “</a:t>
            </a:r>
            <a:r>
              <a:rPr lang="pt-BR" i="1" dirty="0"/>
              <a:t>os elementos constitutivos do conceito do direito são três: a </a:t>
            </a:r>
            <a:r>
              <a:rPr lang="pt-BR" b="1" i="1" dirty="0"/>
              <a:t>sociedade, </a:t>
            </a:r>
            <a:r>
              <a:rPr lang="pt-BR" i="1" dirty="0"/>
              <a:t>como base de fato sobre o qual o direito ganha existência; a </a:t>
            </a:r>
            <a:r>
              <a:rPr lang="pt-BR" b="1" i="1" dirty="0"/>
              <a:t>ordem</a:t>
            </a:r>
            <a:r>
              <a:rPr lang="pt-BR" i="1" dirty="0"/>
              <a:t>, como fim a que tende o direito; e a </a:t>
            </a:r>
            <a:r>
              <a:rPr lang="pt-BR" b="1" i="1" dirty="0"/>
              <a:t>organização, </a:t>
            </a:r>
            <a:r>
              <a:rPr lang="pt-BR" i="1" dirty="0"/>
              <a:t>como meio para realizar a ordem”.</a:t>
            </a:r>
          </a:p>
          <a:p>
            <a:r>
              <a:rPr lang="pt-BR" dirty="0">
                <a:sym typeface="Wingdings" panose="05000000000000000000" pitchFamily="2" charset="2"/>
              </a:rPr>
              <a:t></a:t>
            </a:r>
            <a:r>
              <a:rPr lang="pt-BR" dirty="0"/>
              <a:t> </a:t>
            </a:r>
            <a:r>
              <a:rPr lang="pt-BR" b="1" dirty="0"/>
              <a:t>Teoria da relação jurídica (A. Levi): </a:t>
            </a:r>
            <a:r>
              <a:rPr lang="pt-BR" i="1" dirty="0"/>
              <a:t>Relação jurídica é “uma relação intersubjetiva, quer dizer, entre dois sujeitos dos quais um é titular de uma obrigação, e outro, de um direito</a:t>
            </a:r>
            <a:r>
              <a:rPr lang="pt-BR" dirty="0"/>
              <a:t>”.</a:t>
            </a:r>
            <a:endParaRPr lang="pt-BR" b="1" dirty="0"/>
          </a:p>
          <a:p>
            <a:pPr marL="0" indent="0">
              <a:buNone/>
            </a:pPr>
            <a:endParaRPr lang="pt-BR" i="1" dirty="0"/>
          </a:p>
          <a:p>
            <a:endParaRPr lang="pt-BR" dirty="0"/>
          </a:p>
          <a:p>
            <a:endParaRPr lang="pt-BR" dirty="0"/>
          </a:p>
          <a:p>
            <a:pPr>
              <a:buFont typeface="Arial" panose="020B0604020202020204" pitchFamily="34" charset="0"/>
              <a:buChar char="•"/>
            </a:pPr>
            <a:endParaRPr lang="pt-BR" sz="1800" b="1" dirty="0"/>
          </a:p>
          <a:p>
            <a:pPr>
              <a:buFont typeface="Arial" panose="020B0604020202020204" pitchFamily="34" charset="0"/>
              <a:buChar char="•"/>
            </a:pP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473" y="5825358"/>
            <a:ext cx="826935" cy="10326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6235489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TEORIA DA NORMA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0779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400" b="1" dirty="0">
                <a:solidFill>
                  <a:schemeClr val="accent1">
                    <a:lumMod val="75000"/>
                  </a:schemeClr>
                </a:solidFill>
              </a:rPr>
              <a:t>- </a:t>
            </a:r>
            <a:r>
              <a:rPr lang="pt-BR" sz="2400" b="1" dirty="0"/>
              <a:t>Conclusão (Bobbio):</a:t>
            </a:r>
          </a:p>
          <a:p>
            <a:pPr marL="0" indent="0">
              <a:buNone/>
            </a:pPr>
            <a:r>
              <a:rPr lang="pt-BR" sz="2400" dirty="0"/>
              <a:t>As três teorias se integram, cada uma pondo em relevo um aspecto da experiência jurídica: “a teoria da relação, o aspecto da </a:t>
            </a:r>
            <a:r>
              <a:rPr lang="pt-BR" sz="2400" b="1" dirty="0"/>
              <a:t>intersubjetividade</a:t>
            </a:r>
            <a:r>
              <a:rPr lang="pt-BR" sz="2400" dirty="0"/>
              <a:t>; a da instituição, o da </a:t>
            </a:r>
            <a:r>
              <a:rPr lang="pt-BR" sz="2400" b="1" dirty="0"/>
              <a:t>organização social</a:t>
            </a:r>
            <a:r>
              <a:rPr lang="pt-BR" sz="2400" dirty="0"/>
              <a:t>; a </a:t>
            </a:r>
            <a:r>
              <a:rPr lang="pt-BR" sz="2400" dirty="0" err="1"/>
              <a:t>normativista</a:t>
            </a:r>
            <a:r>
              <a:rPr lang="pt-BR" sz="2400" dirty="0"/>
              <a:t>, o da </a:t>
            </a:r>
            <a:r>
              <a:rPr lang="pt-BR" sz="2400" b="1" dirty="0"/>
              <a:t>regularidade</a:t>
            </a:r>
            <a:r>
              <a:rPr lang="pt-BR" sz="2400" dirty="0"/>
              <a:t>”. Ressaltando, todavia, que de todos esses aspectos, o fundamental é sempre o aspecto normativo, único que é condição necessária e suficiente para formação de uma ordem jurídica.</a:t>
            </a:r>
          </a:p>
          <a:p>
            <a:pPr marL="0" indent="0">
              <a:buNone/>
            </a:pPr>
            <a:endParaRPr lang="pt-BR" i="1" dirty="0"/>
          </a:p>
          <a:p>
            <a:endParaRPr lang="pt-BR" dirty="0"/>
          </a:p>
          <a:p>
            <a:endParaRPr lang="pt-BR" dirty="0"/>
          </a:p>
          <a:p>
            <a:pPr>
              <a:buFont typeface="Arial" panose="020B0604020202020204" pitchFamily="34" charset="0"/>
              <a:buChar char="•"/>
            </a:pPr>
            <a:endParaRPr lang="pt-BR" sz="1800" b="1" dirty="0"/>
          </a:p>
          <a:p>
            <a:pPr>
              <a:buFont typeface="Arial" panose="020B0604020202020204" pitchFamily="34" charset="0"/>
              <a:buChar char="•"/>
            </a:pP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473" y="5825358"/>
            <a:ext cx="826935" cy="10326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4445143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Rectangle 29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23" name="Espaço Reservado para Conteúdo 20"/>
          <p:cNvPicPr>
            <a:picLocks noChangeAspect="1"/>
          </p:cNvPicPr>
          <p:nvPr/>
        </p:nvPicPr>
        <p:blipFill rotWithShape="1">
          <a:blip r:embed="rId2"/>
          <a:srcRect/>
          <a:stretch/>
        </p:blipFill>
        <p:spPr>
          <a:xfrm>
            <a:off x="4104079" y="352582"/>
            <a:ext cx="7986399" cy="6074722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2370" y="516835"/>
            <a:ext cx="3084844" cy="2103875"/>
          </a:xfrm>
        </p:spPr>
        <p:txBody>
          <a:bodyPr>
            <a:normAutofit/>
          </a:bodyPr>
          <a:lstStyle/>
          <a:p>
            <a:r>
              <a:rPr lang="pt-BR" sz="3600" b="1" dirty="0">
                <a:solidFill>
                  <a:srgbClr val="FFFFFF"/>
                </a:solidFill>
              </a:rPr>
              <a:t>TEORIA DA NORMA -</a:t>
            </a:r>
            <a:endParaRPr lang="pt-BR" sz="3600" dirty="0">
              <a:solidFill>
                <a:srgbClr val="FFFFFF"/>
              </a:solidFill>
            </a:endParaRPr>
          </a:p>
        </p:txBody>
      </p:sp>
      <p:sp>
        <p:nvSpPr>
          <p:cNvPr id="25" name="Content Placeholder 24"/>
          <p:cNvSpPr>
            <a:spLocks noGrp="1"/>
          </p:cNvSpPr>
          <p:nvPr>
            <p:ph idx="1"/>
          </p:nvPr>
        </p:nvSpPr>
        <p:spPr>
          <a:xfrm>
            <a:off x="492371" y="2653800"/>
            <a:ext cx="3084844" cy="3335519"/>
          </a:xfrm>
        </p:spPr>
        <p:txBody>
          <a:bodyPr>
            <a:normAutofit/>
          </a:bodyPr>
          <a:lstStyle/>
          <a:p>
            <a:r>
              <a:rPr lang="pt-BR" sz="1800" spc="-5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QUESTÃO (1ª fase) - VI CONCURSO (2013): </a:t>
            </a:r>
          </a:p>
          <a:p>
            <a:endParaRPr lang="en-US" sz="1500" dirty="0">
              <a:solidFill>
                <a:srgbClr val="FFFFFF"/>
              </a:solidFill>
            </a:endParaRPr>
          </a:p>
        </p:txBody>
      </p:sp>
      <p:pic>
        <p:nvPicPr>
          <p:cNvPr id="26" name="Imagem 2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473" y="5825358"/>
            <a:ext cx="826935" cy="10326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8998456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TEORIA DA NORMA 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077988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pt-BR" b="1" dirty="0"/>
              <a:t> CAP. 2: JUSTIÇA, VALIDADE E EFICÁCIA</a:t>
            </a:r>
            <a:r>
              <a:rPr lang="pt-BR" dirty="0"/>
              <a:t> </a:t>
            </a:r>
            <a:r>
              <a:rPr lang="pt-BR" b="1" dirty="0"/>
              <a:t>- </a:t>
            </a:r>
            <a:r>
              <a:rPr lang="pt-BR" sz="1800" dirty="0"/>
              <a:t>item 3.2 do edital - Os critérios de valoração das normas jurídicas: justiça, validade e eficácia.</a:t>
            </a:r>
            <a:endParaRPr lang="pt-BR" dirty="0"/>
          </a:p>
          <a:p>
            <a:pPr marL="0" indent="0">
              <a:buNone/>
            </a:pPr>
            <a:r>
              <a:rPr lang="pt-BR" dirty="0"/>
              <a:t>Três critérios de valoração: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pt-BR" b="1" dirty="0">
                <a:sym typeface="Wingdings" panose="05000000000000000000" pitchFamily="2" charset="2"/>
              </a:rPr>
              <a:t>J</a:t>
            </a:r>
            <a:r>
              <a:rPr lang="pt-BR" b="1" dirty="0"/>
              <a:t>ustiça (problema deontológico) </a:t>
            </a:r>
            <a:r>
              <a:rPr lang="pt-BR" dirty="0"/>
              <a:t>- teoria da justiça;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pt-BR" b="1" dirty="0">
                <a:sym typeface="Wingdings" panose="05000000000000000000" pitchFamily="2" charset="2"/>
              </a:rPr>
              <a:t>V</a:t>
            </a:r>
            <a:r>
              <a:rPr lang="pt-BR" b="1" dirty="0"/>
              <a:t>alidade (problema ontológico) </a:t>
            </a:r>
            <a:r>
              <a:rPr lang="pt-BR" dirty="0"/>
              <a:t>- teoria geral do direito;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pt-BR" b="1" dirty="0"/>
              <a:t>Eficácia (problema fenomenológico) </a:t>
            </a:r>
            <a:r>
              <a:rPr lang="pt-BR" dirty="0"/>
              <a:t>- sociologia jurídica.</a:t>
            </a:r>
          </a:p>
          <a:p>
            <a:pPr>
              <a:buFont typeface="Wingdings" panose="05000000000000000000" pitchFamily="2" charset="2"/>
              <a:buChar char="à"/>
            </a:pPr>
            <a:endParaRPr lang="pt-BR" dirty="0"/>
          </a:p>
          <a:p>
            <a:pPr marL="0" indent="0">
              <a:buNone/>
            </a:pPr>
            <a:endParaRPr lang="pt-BR" i="1" dirty="0"/>
          </a:p>
          <a:p>
            <a:endParaRPr lang="pt-BR" dirty="0"/>
          </a:p>
          <a:p>
            <a:endParaRPr lang="pt-BR" dirty="0"/>
          </a:p>
          <a:p>
            <a:pPr>
              <a:buFont typeface="Arial" panose="020B0604020202020204" pitchFamily="34" charset="0"/>
              <a:buChar char="•"/>
            </a:pPr>
            <a:endParaRPr lang="pt-BR" sz="1800" b="1" dirty="0"/>
          </a:p>
          <a:p>
            <a:pPr>
              <a:buFont typeface="Arial" panose="020B0604020202020204" pitchFamily="34" charset="0"/>
              <a:buChar char="•"/>
            </a:pP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473" y="5825358"/>
            <a:ext cx="826935" cy="10326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1205798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TEORIA DA NORMA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0779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dirty="0"/>
              <a:t>Três critérios são </a:t>
            </a:r>
            <a:r>
              <a:rPr lang="pt-BR" b="1" dirty="0"/>
              <a:t>independentes</a:t>
            </a:r>
            <a:r>
              <a:rPr lang="pt-BR" dirty="0"/>
              <a:t>, uma vez que: </a:t>
            </a:r>
          </a:p>
          <a:p>
            <a:pPr marL="514350" indent="-514350">
              <a:buFont typeface="+mj-lt"/>
              <a:buAutoNum type="romanUcPeriod"/>
            </a:pPr>
            <a:r>
              <a:rPr lang="pt-BR" dirty="0"/>
              <a:t>Uma norma pode ser justa sem ser válida – </a:t>
            </a:r>
            <a:r>
              <a:rPr lang="pt-BR" dirty="0" err="1"/>
              <a:t>ex</a:t>
            </a:r>
            <a:r>
              <a:rPr lang="pt-BR" dirty="0"/>
              <a:t>: direito natural (que deve ser acolhido por uma ordem positiva para ser válido);</a:t>
            </a:r>
          </a:p>
          <a:p>
            <a:pPr marL="514350" indent="-514350">
              <a:buFont typeface="+mj-lt"/>
              <a:buAutoNum type="romanUcPeriod"/>
            </a:pPr>
            <a:r>
              <a:rPr lang="pt-BR" dirty="0"/>
              <a:t>Uma norma pode ser válida sem ser justa – </a:t>
            </a:r>
            <a:r>
              <a:rPr lang="pt-BR" dirty="0" err="1"/>
              <a:t>ex</a:t>
            </a:r>
            <a:r>
              <a:rPr lang="pt-BR" dirty="0"/>
              <a:t>: reacionário que acha a greve injusta; socialista que acha a propriedade individual injusta;</a:t>
            </a:r>
          </a:p>
          <a:p>
            <a:pPr marL="514350" indent="-514350">
              <a:buFont typeface="+mj-lt"/>
              <a:buAutoNum type="romanUcPeriod"/>
            </a:pPr>
            <a:r>
              <a:rPr lang="pt-BR" dirty="0"/>
              <a:t>Uma norma pode ser válida sem ser eficaz – </a:t>
            </a:r>
            <a:r>
              <a:rPr lang="pt-BR" dirty="0" err="1"/>
              <a:t>ex</a:t>
            </a:r>
            <a:r>
              <a:rPr lang="pt-BR" dirty="0"/>
              <a:t>: lei seca nos EUA (no período entre guerras);</a:t>
            </a:r>
          </a:p>
          <a:p>
            <a:pPr marL="514350" indent="-514350">
              <a:buFont typeface="+mj-lt"/>
              <a:buAutoNum type="romanUcPeriod"/>
            </a:pPr>
            <a:r>
              <a:rPr lang="pt-BR" dirty="0"/>
              <a:t>Uma norma pode ser eficaz sem ser válida – </a:t>
            </a:r>
            <a:r>
              <a:rPr lang="pt-BR" dirty="0" err="1"/>
              <a:t>ex</a:t>
            </a:r>
            <a:r>
              <a:rPr lang="pt-BR" dirty="0"/>
              <a:t>: normas da boa educação;</a:t>
            </a:r>
          </a:p>
          <a:p>
            <a:pPr marL="514350" indent="-514350">
              <a:buFont typeface="+mj-lt"/>
              <a:buAutoNum type="romanUcPeriod"/>
            </a:pPr>
            <a:r>
              <a:rPr lang="pt-BR" dirty="0"/>
              <a:t>Uma norma pode ser justa sem ser eficaz – “</a:t>
            </a:r>
            <a:r>
              <a:rPr lang="pt-BR" i="1" dirty="0"/>
              <a:t>se é verdade que muitas normas de justiça não são válidas, com maior razão não são nem mesmo eficazes</a:t>
            </a:r>
            <a:r>
              <a:rPr lang="pt-BR" dirty="0"/>
              <a:t>”;</a:t>
            </a:r>
          </a:p>
          <a:p>
            <a:pPr marL="514350" indent="-514350">
              <a:buFont typeface="+mj-lt"/>
              <a:buAutoNum type="romanUcPeriod"/>
            </a:pPr>
            <a:r>
              <a:rPr lang="pt-BR" dirty="0"/>
              <a:t>Uma norma pode ser eficaz sem ser justa – </a:t>
            </a:r>
            <a:r>
              <a:rPr lang="pt-BR" dirty="0" err="1"/>
              <a:t>ex</a:t>
            </a:r>
            <a:r>
              <a:rPr lang="pt-BR" dirty="0"/>
              <a:t>:  escravidão.</a:t>
            </a:r>
          </a:p>
          <a:p>
            <a:pPr marL="0" indent="0">
              <a:buNone/>
            </a:pPr>
            <a:endParaRPr lang="pt-BR" i="1" dirty="0"/>
          </a:p>
          <a:p>
            <a:endParaRPr lang="pt-BR" dirty="0"/>
          </a:p>
          <a:p>
            <a:endParaRPr lang="pt-BR" dirty="0"/>
          </a:p>
          <a:p>
            <a:pPr>
              <a:buFont typeface="Arial" panose="020B0604020202020204" pitchFamily="34" charset="0"/>
              <a:buChar char="•"/>
            </a:pPr>
            <a:endParaRPr lang="pt-BR" sz="1800" b="1" dirty="0"/>
          </a:p>
          <a:p>
            <a:pPr>
              <a:buFont typeface="Arial" panose="020B0604020202020204" pitchFamily="34" charset="0"/>
              <a:buChar char="•"/>
            </a:pP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473" y="5825358"/>
            <a:ext cx="826935" cy="10326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8567289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TEORIA DA NORMA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0779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b="1" dirty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pt-BR" b="1" dirty="0"/>
              <a:t> Conclusão:</a:t>
            </a:r>
          </a:p>
          <a:p>
            <a:pPr marL="0" indent="0">
              <a:buNone/>
            </a:pPr>
            <a:r>
              <a:rPr lang="pt-BR" i="1" dirty="0"/>
              <a:t>“essa distinção de problemas não deve ser concebida como uma separação em compartimentos estanques.</a:t>
            </a:r>
            <a:r>
              <a:rPr lang="pt-BR" dirty="0"/>
              <a:t> </a:t>
            </a:r>
            <a:r>
              <a:rPr lang="pt-BR" i="1" dirty="0"/>
              <a:t>Quem deseja compreender a experiência jurídica nos seus vários aspectos deverá considerar que ela é a parte da experiência humana cujos elementos constitutivos são: ideais de justiça a realizar, instituições normativas para realizá-los, ações e reações dos homens frente àqueles ideais e a essas instituições. </a:t>
            </a:r>
            <a:r>
              <a:rPr lang="pt-BR" dirty="0"/>
              <a:t> </a:t>
            </a:r>
            <a:r>
              <a:rPr lang="pt-BR" i="1" dirty="0"/>
              <a:t>Os três problemas são três aspectos diversos de um só problema central, que é o da melhor organização da vida dos homens em sociedade</a:t>
            </a:r>
            <a:r>
              <a:rPr lang="pt-BR" dirty="0"/>
              <a:t>”.</a:t>
            </a:r>
            <a:endParaRPr lang="pt-BR" i="1" dirty="0"/>
          </a:p>
          <a:p>
            <a:endParaRPr lang="pt-BR" dirty="0"/>
          </a:p>
          <a:p>
            <a:endParaRPr lang="pt-BR" dirty="0"/>
          </a:p>
          <a:p>
            <a:pPr>
              <a:buFont typeface="Arial" panose="020B0604020202020204" pitchFamily="34" charset="0"/>
              <a:buChar char="•"/>
            </a:pPr>
            <a:endParaRPr lang="pt-BR" sz="1800" b="1" dirty="0"/>
          </a:p>
          <a:p>
            <a:pPr>
              <a:buFont typeface="Arial" panose="020B0604020202020204" pitchFamily="34" charset="0"/>
              <a:buChar char="•"/>
            </a:pP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473" y="5825358"/>
            <a:ext cx="826935" cy="10326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6623415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TEORIA DA NORMA 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0779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400" dirty="0"/>
              <a:t>Teorias “</a:t>
            </a:r>
            <a:r>
              <a:rPr lang="pt-BR" sz="2400" i="1" dirty="0"/>
              <a:t>reducionistas</a:t>
            </a:r>
            <a:r>
              <a:rPr lang="pt-BR" sz="2400" dirty="0"/>
              <a:t>”:</a:t>
            </a:r>
            <a:endParaRPr lang="pt-BR" sz="2400" b="1" dirty="0">
              <a:sym typeface="Wingdings" panose="05000000000000000000" pitchFamily="2" charset="2"/>
            </a:endParaRPr>
          </a:p>
          <a:p>
            <a:pPr marL="457200" indent="-457200">
              <a:buFont typeface="+mj-lt"/>
              <a:buAutoNum type="arabicPeriod"/>
            </a:pPr>
            <a:r>
              <a:rPr lang="pt-BR" sz="2400" b="1" dirty="0"/>
              <a:t>Doutrina do direito natural </a:t>
            </a:r>
            <a:r>
              <a:rPr lang="pt-BR" sz="2400" dirty="0"/>
              <a:t>- reduz a validade à justiça;</a:t>
            </a:r>
          </a:p>
          <a:p>
            <a:pPr marL="457200" indent="-457200">
              <a:buFont typeface="+mj-lt"/>
              <a:buAutoNum type="arabicPeriod"/>
            </a:pPr>
            <a:r>
              <a:rPr lang="pt-BR" sz="2400" b="1" dirty="0"/>
              <a:t>Concepção positivista restrita </a:t>
            </a:r>
            <a:r>
              <a:rPr lang="pt-BR" sz="2400" dirty="0"/>
              <a:t>- reduz a justiça à validade;</a:t>
            </a:r>
          </a:p>
          <a:p>
            <a:pPr marL="457200" indent="-457200">
              <a:buFont typeface="+mj-lt"/>
              <a:buAutoNum type="arabicPeriod"/>
            </a:pPr>
            <a:r>
              <a:rPr lang="pt-BR" sz="2400" b="1" dirty="0"/>
              <a:t>Correntes realistas - </a:t>
            </a:r>
            <a:r>
              <a:rPr lang="pt-BR" sz="2400" dirty="0"/>
              <a:t>reduz a validade à eficácia.</a:t>
            </a:r>
          </a:p>
          <a:p>
            <a:pPr>
              <a:buFont typeface="Wingdings" panose="05000000000000000000" pitchFamily="2" charset="2"/>
              <a:buChar char="à"/>
            </a:pPr>
            <a:endParaRPr lang="pt-BR" dirty="0"/>
          </a:p>
          <a:p>
            <a:pPr marL="0" indent="0">
              <a:buNone/>
            </a:pPr>
            <a:endParaRPr lang="pt-BR" i="1" dirty="0"/>
          </a:p>
          <a:p>
            <a:endParaRPr lang="pt-BR" dirty="0"/>
          </a:p>
          <a:p>
            <a:endParaRPr lang="pt-BR" dirty="0"/>
          </a:p>
          <a:p>
            <a:pPr>
              <a:buFont typeface="Arial" panose="020B0604020202020204" pitchFamily="34" charset="0"/>
              <a:buChar char="•"/>
            </a:pPr>
            <a:endParaRPr lang="pt-BR" sz="1800" b="1" dirty="0"/>
          </a:p>
          <a:p>
            <a:pPr>
              <a:buFont typeface="Arial" panose="020B0604020202020204" pitchFamily="34" charset="0"/>
              <a:buChar char="•"/>
            </a:pP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473" y="5825358"/>
            <a:ext cx="826935" cy="10326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719409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TEORIA DA NORMA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316527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pt-BR" b="1" dirty="0">
                <a:solidFill>
                  <a:schemeClr val="tx1"/>
                </a:solidFill>
              </a:rPr>
              <a:t>Doutrina do direito natural</a:t>
            </a:r>
            <a:r>
              <a:rPr lang="pt-BR" dirty="0">
                <a:solidFill>
                  <a:schemeClr val="tx1"/>
                </a:solidFill>
              </a:rPr>
              <a:t>: uma lei, para ser lei, deve estar de acordo com a justiça (Gustav </a:t>
            </a:r>
            <a:r>
              <a:rPr lang="pt-BR" dirty="0" err="1">
                <a:solidFill>
                  <a:schemeClr val="tx1"/>
                </a:solidFill>
              </a:rPr>
              <a:t>Radbruch</a:t>
            </a:r>
            <a:r>
              <a:rPr lang="pt-BR" dirty="0">
                <a:solidFill>
                  <a:schemeClr val="tx1"/>
                </a:solidFill>
              </a:rPr>
              <a:t>).</a:t>
            </a:r>
          </a:p>
          <a:p>
            <a:r>
              <a:rPr lang="pt-BR" dirty="0"/>
              <a:t>Críticas:</a:t>
            </a:r>
          </a:p>
          <a:p>
            <a:pPr marL="514350" indent="-514350">
              <a:buFont typeface="+mj-lt"/>
              <a:buAutoNum type="romanLcPeriod"/>
            </a:pPr>
            <a:r>
              <a:rPr lang="pt-BR" dirty="0"/>
              <a:t>Direito injusto também é válido; </a:t>
            </a:r>
          </a:p>
          <a:p>
            <a:pPr marL="514350" indent="-514350">
              <a:buFont typeface="+mj-lt"/>
              <a:buAutoNum type="romanLcPeriod"/>
            </a:pPr>
            <a:r>
              <a:rPr lang="pt-BR" dirty="0"/>
              <a:t>Conceito de justiça varia;</a:t>
            </a:r>
          </a:p>
          <a:p>
            <a:pPr marL="514350" indent="-514350">
              <a:buFont typeface="+mj-lt"/>
              <a:buAutoNum type="romanLcPeriod"/>
            </a:pPr>
            <a:r>
              <a:rPr lang="pt-BR" dirty="0"/>
              <a:t>Fato da natureza, por si só, é </a:t>
            </a:r>
            <a:r>
              <a:rPr lang="pt-BR" dirty="0" err="1"/>
              <a:t>avalorado</a:t>
            </a:r>
            <a:r>
              <a:rPr lang="pt-BR" dirty="0"/>
              <a:t>; </a:t>
            </a:r>
          </a:p>
          <a:p>
            <a:pPr marL="514350" indent="-514350">
              <a:buFont typeface="+mj-lt"/>
              <a:buAutoNum type="romanLcPeriod"/>
            </a:pPr>
            <a:r>
              <a:rPr lang="pt-BR" dirty="0"/>
              <a:t>destrói o valor da certeza;</a:t>
            </a:r>
          </a:p>
          <a:p>
            <a:pPr marL="514350" indent="-514350">
              <a:buFont typeface="+mj-lt"/>
              <a:buAutoNum type="romanLcPeriod"/>
            </a:pPr>
            <a:r>
              <a:rPr lang="pt-BR" dirty="0"/>
              <a:t>A redução da validade à justiça feita pela corrente do direito natural é mais afirmada que aplicada: </a:t>
            </a:r>
            <a:r>
              <a:rPr lang="pt-BR" b="1" dirty="0"/>
              <a:t>a) </a:t>
            </a:r>
            <a:r>
              <a:rPr lang="pt-BR" dirty="0"/>
              <a:t>direito natural não cumpre sua função de direito positivo (pois se o fizesse poderíamos permanecer no estado de natureza); </a:t>
            </a:r>
            <a:r>
              <a:rPr lang="pt-BR" b="1" dirty="0"/>
              <a:t>b)</a:t>
            </a:r>
            <a:r>
              <a:rPr lang="pt-BR" dirty="0"/>
              <a:t> teoria da obediência </a:t>
            </a:r>
          </a:p>
          <a:p>
            <a:pPr marL="0" indent="0">
              <a:buNone/>
            </a:pPr>
            <a:endParaRPr lang="pt-BR" i="1" dirty="0"/>
          </a:p>
          <a:p>
            <a:endParaRPr lang="pt-BR" dirty="0"/>
          </a:p>
          <a:p>
            <a:endParaRPr lang="pt-BR" dirty="0"/>
          </a:p>
          <a:p>
            <a:pPr>
              <a:buFont typeface="Arial" panose="020B0604020202020204" pitchFamily="34" charset="0"/>
              <a:buChar char="•"/>
            </a:pPr>
            <a:endParaRPr lang="pt-BR" sz="1800" b="1" dirty="0"/>
          </a:p>
          <a:p>
            <a:pPr>
              <a:buFont typeface="Arial" panose="020B0604020202020204" pitchFamily="34" charset="0"/>
              <a:buChar char="•"/>
            </a:pP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473" y="5825358"/>
            <a:ext cx="826935" cy="10326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2868451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TEORIA DA NORMA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316527"/>
          </a:xfrm>
        </p:spPr>
        <p:txBody>
          <a:bodyPr>
            <a:normAutofit/>
          </a:bodyPr>
          <a:lstStyle/>
          <a:p>
            <a:pPr marL="457200" indent="-457200">
              <a:buAutoNum type="arabicPeriod" startAt="2"/>
            </a:pPr>
            <a:r>
              <a:rPr lang="pt-BR" b="1" dirty="0"/>
              <a:t>Positivismo jurídico restrito: </a:t>
            </a:r>
            <a:r>
              <a:rPr lang="pt-BR" dirty="0"/>
              <a:t>“</a:t>
            </a:r>
            <a:r>
              <a:rPr lang="pt-BR" i="1" dirty="0"/>
              <a:t>é justo só o que é comandado e pelo fato de ser comandado</a:t>
            </a:r>
            <a:r>
              <a:rPr lang="pt-BR" dirty="0"/>
              <a:t>” (</a:t>
            </a:r>
            <a:r>
              <a:rPr lang="pt-BR" dirty="0" err="1"/>
              <a:t>ex</a:t>
            </a:r>
            <a:r>
              <a:rPr lang="pt-BR" dirty="0"/>
              <a:t>: A. Levi; H. Kelsen):</a:t>
            </a:r>
          </a:p>
          <a:p>
            <a:pPr marL="457200" indent="-457200">
              <a:buAutoNum type="arabicPeriod" startAt="2"/>
            </a:pPr>
            <a:endParaRPr lang="pt-BR" dirty="0"/>
          </a:p>
          <a:p>
            <a:pPr marL="457200" indent="-457200">
              <a:buAutoNum type="arabicPeriod" startAt="2"/>
            </a:pPr>
            <a:endParaRPr lang="pt-BR" dirty="0"/>
          </a:p>
          <a:p>
            <a:pPr marL="0" indent="0">
              <a:buNone/>
            </a:pPr>
            <a:r>
              <a:rPr lang="pt-BR" dirty="0"/>
              <a:t>Crítica: Reduz a justiça à força.</a:t>
            </a:r>
          </a:p>
          <a:p>
            <a:pPr marL="0" indent="0">
              <a:buNone/>
            </a:pPr>
            <a:endParaRPr lang="pt-BR" i="1" dirty="0"/>
          </a:p>
          <a:p>
            <a:endParaRPr lang="pt-BR" dirty="0"/>
          </a:p>
          <a:p>
            <a:endParaRPr lang="pt-BR" dirty="0"/>
          </a:p>
          <a:p>
            <a:pPr>
              <a:buFont typeface="Arial" panose="020B0604020202020204" pitchFamily="34" charset="0"/>
              <a:buChar char="•"/>
            </a:pPr>
            <a:endParaRPr lang="pt-BR" sz="1800" b="1" dirty="0"/>
          </a:p>
          <a:p>
            <a:pPr>
              <a:buFont typeface="Arial" panose="020B0604020202020204" pitchFamily="34" charset="0"/>
              <a:buChar char="•"/>
            </a:pP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473" y="5825358"/>
            <a:ext cx="826935" cy="10326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0349101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Introdução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473" y="5825358"/>
            <a:ext cx="826935" cy="10326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CaixaDeTexto 4"/>
          <p:cNvSpPr txBox="1"/>
          <p:nvPr/>
        </p:nvSpPr>
        <p:spPr>
          <a:xfrm>
            <a:off x="9939130" y="6488668"/>
            <a:ext cx="22528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317119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TEORIA DA NORMA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316527"/>
          </a:xfrm>
        </p:spPr>
        <p:txBody>
          <a:bodyPr>
            <a:normAutofit/>
          </a:bodyPr>
          <a:lstStyle/>
          <a:p>
            <a:pPr marL="457200" indent="-457200">
              <a:buAutoNum type="arabicPeriod" startAt="3"/>
            </a:pPr>
            <a:r>
              <a:rPr lang="pt-BR" b="1" dirty="0"/>
              <a:t>Realismo jurídico (em sentido amplo)</a:t>
            </a:r>
            <a:r>
              <a:rPr lang="pt-BR" dirty="0"/>
              <a:t> - 3 movimentos originários do século XIX:</a:t>
            </a:r>
            <a:endParaRPr lang="pt-BR" b="1" dirty="0"/>
          </a:p>
          <a:p>
            <a:pPr marL="514350" indent="-514350">
              <a:buFont typeface="+mj-lt"/>
              <a:buAutoNum type="romanLcPeriod"/>
            </a:pPr>
            <a:r>
              <a:rPr lang="pt-BR" b="1" dirty="0"/>
              <a:t>Escola Histórica</a:t>
            </a:r>
            <a:r>
              <a:rPr lang="pt-BR" dirty="0"/>
              <a:t> – F. </a:t>
            </a:r>
            <a:r>
              <a:rPr lang="pt-BR" dirty="0" err="1"/>
              <a:t>Savigny</a:t>
            </a:r>
            <a:r>
              <a:rPr lang="pt-BR" dirty="0"/>
              <a:t>: direito é um fenômeno histórico e social. Direito consuetudinário como fonte primária do direito.</a:t>
            </a:r>
            <a:r>
              <a:rPr lang="pt-BR" b="1" dirty="0"/>
              <a:t> </a:t>
            </a:r>
          </a:p>
          <a:p>
            <a:pPr marL="514350" indent="-514350">
              <a:buFont typeface="+mj-lt"/>
              <a:buAutoNum type="romanLcPeriod"/>
            </a:pPr>
            <a:r>
              <a:rPr lang="pt-BR" b="1" dirty="0"/>
              <a:t>Concepção sociológica do direito</a:t>
            </a:r>
            <a:r>
              <a:rPr lang="pt-BR" dirty="0"/>
              <a:t> - conjunto de correntes (movimento do direito livre; jurisprudência dos interesses...): Direito judiciário.</a:t>
            </a:r>
          </a:p>
          <a:p>
            <a:pPr marL="514350" indent="-514350">
              <a:buFont typeface="+mj-lt"/>
              <a:buAutoNum type="romanLcPeriod"/>
            </a:pPr>
            <a:r>
              <a:rPr lang="pt-BR" b="1" dirty="0"/>
              <a:t>Realismo jurídico (em sentido estrito) </a:t>
            </a:r>
            <a:r>
              <a:rPr lang="pt-BR" dirty="0"/>
              <a:t>– O. Holmes, R. Pound e J. Frank: o direito é contínua criação do juiz. Abandona o princípio da certeza.</a:t>
            </a:r>
          </a:p>
          <a:p>
            <a:r>
              <a:rPr lang="pt-BR" dirty="0"/>
              <a:t>Críticas:</a:t>
            </a:r>
          </a:p>
          <a:p>
            <a:pPr marL="0" indent="0">
              <a:buNone/>
            </a:pPr>
            <a:r>
              <a:rPr lang="pt-BR" b="1" dirty="0"/>
              <a:t>a) </a:t>
            </a:r>
            <a:r>
              <a:rPr lang="pt-BR" dirty="0"/>
              <a:t>Um costume não passa a ser válido por ser eficaz  – para ser válido um costume precisa ser acolhido pelo sistema jurídico; </a:t>
            </a:r>
            <a:r>
              <a:rPr lang="pt-BR" b="1" dirty="0"/>
              <a:t>b)</a:t>
            </a:r>
            <a:r>
              <a:rPr lang="pt-BR" dirty="0"/>
              <a:t> o direito vivente/em formação (àquele que nasce espontaneamente na sociedade) só passa a ser direito propriamente quando um juiz, reconhecido como criador do direito, atribui-lhe também a validade </a:t>
            </a:r>
            <a:endParaRPr lang="pt-BR" i="1" dirty="0"/>
          </a:p>
          <a:p>
            <a:pPr marL="514350" indent="-514350">
              <a:buFont typeface="+mj-lt"/>
              <a:buAutoNum type="romanLcPeriod"/>
            </a:pPr>
            <a:endParaRPr lang="pt-BR" dirty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b="1" dirty="0"/>
          </a:p>
          <a:p>
            <a:endParaRPr lang="pt-BR" dirty="0"/>
          </a:p>
          <a:p>
            <a:endParaRPr lang="pt-BR" dirty="0"/>
          </a:p>
          <a:p>
            <a:pPr>
              <a:buFont typeface="Arial" panose="020B0604020202020204" pitchFamily="34" charset="0"/>
              <a:buChar char="•"/>
            </a:pPr>
            <a:endParaRPr lang="pt-BR" sz="1800" b="1" dirty="0"/>
          </a:p>
          <a:p>
            <a:pPr>
              <a:buFont typeface="Arial" panose="020B0604020202020204" pitchFamily="34" charset="0"/>
              <a:buChar char="•"/>
            </a:pP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473" y="5825358"/>
            <a:ext cx="826935" cy="10326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3841975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Rectangle 29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2370" y="516835"/>
            <a:ext cx="3084844" cy="2103875"/>
          </a:xfrm>
        </p:spPr>
        <p:txBody>
          <a:bodyPr>
            <a:normAutofit/>
          </a:bodyPr>
          <a:lstStyle/>
          <a:p>
            <a:r>
              <a:rPr lang="pt-BR" sz="3600" b="1" dirty="0">
                <a:solidFill>
                  <a:srgbClr val="FFFFFF"/>
                </a:solidFill>
              </a:rPr>
              <a:t>TEORIA DA NORMA – </a:t>
            </a:r>
            <a:endParaRPr lang="pt-BR" sz="3600" dirty="0">
              <a:solidFill>
                <a:srgbClr val="FFFFFF"/>
              </a:solidFill>
            </a:endParaRPr>
          </a:p>
        </p:txBody>
      </p:sp>
      <p:sp>
        <p:nvSpPr>
          <p:cNvPr id="25" name="Content Placeholder 24"/>
          <p:cNvSpPr>
            <a:spLocks noGrp="1"/>
          </p:cNvSpPr>
          <p:nvPr>
            <p:ph idx="1"/>
          </p:nvPr>
        </p:nvSpPr>
        <p:spPr>
          <a:xfrm>
            <a:off x="492371" y="2653800"/>
            <a:ext cx="3084844" cy="3335519"/>
          </a:xfrm>
        </p:spPr>
        <p:txBody>
          <a:bodyPr>
            <a:normAutofit/>
          </a:bodyPr>
          <a:lstStyle/>
          <a:p>
            <a:r>
              <a:rPr lang="pt-BR" sz="1800" spc="-5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QUESTÃO (2ª fase) - IV CONCURSO (2010): </a:t>
            </a:r>
          </a:p>
          <a:p>
            <a:endParaRPr lang="pt-BR" sz="1800" spc="-5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  <a:p>
            <a:endParaRPr lang="en-US" sz="1500" dirty="0">
              <a:solidFill>
                <a:srgbClr val="FFFFFF"/>
              </a:solidFill>
            </a:endParaRPr>
          </a:p>
        </p:txBody>
      </p:sp>
      <p:pic>
        <p:nvPicPr>
          <p:cNvPr id="8" name="Imagem 7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8312" y="1457740"/>
            <a:ext cx="7565099" cy="3127512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Imagem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473" y="5825358"/>
            <a:ext cx="826935" cy="10326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29367237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TEORIA DA NORMA 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077988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pt-BR" b="1" dirty="0"/>
              <a:t> CAP. 3: AS PROPOSIÇÕES </a:t>
            </a:r>
            <a:r>
              <a:rPr lang="pt-BR" b="1" dirty="0" smtClean="0"/>
              <a:t>PRESCRITIVAS</a:t>
            </a:r>
            <a:r>
              <a:rPr lang="pt-BR" dirty="0"/>
              <a:t> </a:t>
            </a:r>
            <a:r>
              <a:rPr lang="pt-BR" dirty="0" smtClean="0"/>
              <a:t>-</a:t>
            </a:r>
            <a:r>
              <a:rPr lang="pt-BR" dirty="0" smtClean="0"/>
              <a:t> </a:t>
            </a:r>
            <a:r>
              <a:rPr lang="pt-BR" sz="1800" dirty="0" smtClean="0"/>
              <a:t>itens </a:t>
            </a:r>
            <a:r>
              <a:rPr lang="pt-BR" sz="1800" dirty="0"/>
              <a:t>3.3 A norma como proposição. 3.3.1 Proposições prescritivas. 3.3.2 Proposições descritivas. 3.3.3 Proposições expressivas. 3.4 Imperativos autônomos e imperativos heterônomos. 3.5 Imperativos categóricos e imperativos hipotéticos. 3.6 A norma como comando</a:t>
            </a:r>
            <a:r>
              <a:rPr lang="pt-BR" sz="1800" dirty="0" smtClean="0"/>
              <a:t>.</a:t>
            </a:r>
            <a:endParaRPr lang="pt-BR" sz="1800" dirty="0"/>
          </a:p>
          <a:p>
            <a:r>
              <a:rPr lang="pt-BR" dirty="0"/>
              <a:t> - </a:t>
            </a:r>
            <a:r>
              <a:rPr lang="pt-BR" b="1" dirty="0"/>
              <a:t>A norma como proposição</a:t>
            </a:r>
            <a:r>
              <a:rPr lang="pt-BR" dirty="0"/>
              <a:t>:</a:t>
            </a:r>
          </a:p>
          <a:p>
            <a:r>
              <a:rPr lang="pt-BR" dirty="0"/>
              <a:t>“</a:t>
            </a:r>
            <a:r>
              <a:rPr lang="pt-BR" i="1" dirty="0"/>
              <a:t>as normas jurídicas pertencem à categoria geral das </a:t>
            </a:r>
            <a:r>
              <a:rPr lang="pt-BR" i="1" u="sng" dirty="0"/>
              <a:t>proposições prescritivas</a:t>
            </a:r>
            <a:r>
              <a:rPr lang="pt-BR" dirty="0"/>
              <a:t>”.</a:t>
            </a:r>
          </a:p>
          <a:p>
            <a:r>
              <a:rPr lang="pt-BR" dirty="0"/>
              <a:t>Por</a:t>
            </a:r>
            <a:r>
              <a:rPr lang="pt-BR" u="sng" dirty="0"/>
              <a:t> proposição </a:t>
            </a:r>
            <a:r>
              <a:rPr lang="pt-BR" dirty="0"/>
              <a:t>entende-se um conjunto de palavras que possuem um significado em sua unidade (sendo a forma mais comum o juízo: proposição composta de um sujeito e um predicado, unidos por uma cópula – de acordo com a fórmula S é P).</a:t>
            </a:r>
          </a:p>
          <a:p>
            <a:endParaRPr lang="pt-BR" dirty="0"/>
          </a:p>
          <a:p>
            <a:pPr>
              <a:buFont typeface="Arial" panose="020B0604020202020204" pitchFamily="34" charset="0"/>
              <a:buChar char="•"/>
            </a:pPr>
            <a:endParaRPr lang="pt-BR" dirty="0"/>
          </a:p>
          <a:p>
            <a:pPr marL="0" indent="0">
              <a:buNone/>
            </a:pPr>
            <a:endParaRPr lang="pt-BR" i="1" dirty="0"/>
          </a:p>
          <a:p>
            <a:endParaRPr lang="pt-BR" dirty="0"/>
          </a:p>
          <a:p>
            <a:endParaRPr lang="pt-BR" dirty="0"/>
          </a:p>
          <a:p>
            <a:pPr>
              <a:buFont typeface="Arial" panose="020B0604020202020204" pitchFamily="34" charset="0"/>
              <a:buChar char="•"/>
            </a:pPr>
            <a:endParaRPr lang="pt-BR" sz="1800" b="1" dirty="0"/>
          </a:p>
          <a:p>
            <a:pPr>
              <a:buFont typeface="Arial" panose="020B0604020202020204" pitchFamily="34" charset="0"/>
              <a:buChar char="•"/>
            </a:pP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473" y="5825358"/>
            <a:ext cx="826935" cy="10326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93518044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TEORIA DA NORMA 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077988"/>
          </a:xfrm>
        </p:spPr>
        <p:txBody>
          <a:bodyPr>
            <a:normAutofit/>
          </a:bodyPr>
          <a:lstStyle/>
          <a:p>
            <a:r>
              <a:rPr lang="pt-BR" dirty="0"/>
              <a:t>3 funções fundamentais da linguagem: </a:t>
            </a:r>
          </a:p>
          <a:p>
            <a:endParaRPr lang="pt-BR" dirty="0"/>
          </a:p>
          <a:p>
            <a:pPr marL="514350" indent="-514350">
              <a:buFont typeface="+mj-lt"/>
              <a:buAutoNum type="romanLcPeriod"/>
            </a:pPr>
            <a:r>
              <a:rPr lang="pt-BR" b="1" dirty="0"/>
              <a:t>Descritiva</a:t>
            </a:r>
            <a:r>
              <a:rPr lang="pt-BR" dirty="0"/>
              <a:t>: linguagem científica (fazer conhecer);</a:t>
            </a:r>
          </a:p>
          <a:p>
            <a:pPr marL="514350" indent="-514350">
              <a:buFont typeface="+mj-lt"/>
              <a:buAutoNum type="romanLcPeriod"/>
            </a:pPr>
            <a:r>
              <a:rPr lang="pt-BR" b="1" dirty="0"/>
              <a:t>Expressiva: </a:t>
            </a:r>
            <a:r>
              <a:rPr lang="pt-BR" dirty="0"/>
              <a:t>linguagem poética (fazer participar);</a:t>
            </a:r>
          </a:p>
          <a:p>
            <a:pPr marL="514350" indent="-514350">
              <a:buFont typeface="+mj-lt"/>
              <a:buAutoNum type="romanLcPeriod"/>
            </a:pPr>
            <a:r>
              <a:rPr lang="pt-BR" b="1" dirty="0"/>
              <a:t>Prescritiva: </a:t>
            </a:r>
            <a:r>
              <a:rPr lang="pt-BR" dirty="0"/>
              <a:t>linguagem normativa (fazer </a:t>
            </a:r>
            <a:r>
              <a:rPr lang="pt-BR" dirty="0" err="1"/>
              <a:t>fazer</a:t>
            </a:r>
            <a:r>
              <a:rPr lang="pt-BR" dirty="0"/>
              <a:t>).</a:t>
            </a:r>
          </a:p>
          <a:p>
            <a:pPr marL="0" indent="0">
              <a:buNone/>
            </a:pPr>
            <a:endParaRPr lang="pt-BR" i="1" dirty="0"/>
          </a:p>
          <a:p>
            <a:endParaRPr lang="pt-BR" dirty="0"/>
          </a:p>
          <a:p>
            <a:endParaRPr lang="pt-BR" dirty="0"/>
          </a:p>
          <a:p>
            <a:pPr>
              <a:buFont typeface="Arial" panose="020B0604020202020204" pitchFamily="34" charset="0"/>
              <a:buChar char="•"/>
            </a:pPr>
            <a:endParaRPr lang="pt-BR" sz="1800" b="1" dirty="0"/>
          </a:p>
          <a:p>
            <a:pPr>
              <a:buFont typeface="Arial" panose="020B0604020202020204" pitchFamily="34" charset="0"/>
              <a:buChar char="•"/>
            </a:pP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473" y="5825358"/>
            <a:ext cx="826935" cy="10326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04389391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TEORIA DA NORMA 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077988"/>
          </a:xfrm>
        </p:spPr>
        <p:txBody>
          <a:bodyPr>
            <a:normAutofit/>
          </a:bodyPr>
          <a:lstStyle/>
          <a:p>
            <a:r>
              <a:rPr lang="pt-BR" b="1" dirty="0"/>
              <a:t>- Imperativos autônomos e heterônomos (I. Kant)</a:t>
            </a:r>
            <a:r>
              <a:rPr lang="pt-BR" dirty="0"/>
              <a:t> </a:t>
            </a:r>
          </a:p>
          <a:p>
            <a:pPr marL="0" indent="0">
              <a:buNone/>
            </a:pPr>
            <a:endParaRPr lang="pt-BR" sz="1000" dirty="0"/>
          </a:p>
          <a:p>
            <a:pPr marL="457200" indent="-457200">
              <a:buFont typeface="+mj-lt"/>
              <a:buAutoNum type="alphaLcParenR"/>
            </a:pPr>
            <a:r>
              <a:rPr lang="pt-BR" b="1" dirty="0"/>
              <a:t>Imperativos autônomos</a:t>
            </a:r>
            <a:r>
              <a:rPr lang="pt-BR" dirty="0"/>
              <a:t>: aqueles em que a mesma pessoa formula e executa a norma;</a:t>
            </a:r>
          </a:p>
          <a:p>
            <a:pPr marL="457200" indent="-457200">
              <a:buFont typeface="+mj-lt"/>
              <a:buAutoNum type="alphaLcParenR"/>
            </a:pPr>
            <a:endParaRPr lang="pt-BR" dirty="0"/>
          </a:p>
          <a:p>
            <a:pPr marL="457200" indent="-457200">
              <a:buFont typeface="+mj-lt"/>
              <a:buAutoNum type="alphaLcParenR"/>
            </a:pPr>
            <a:r>
              <a:rPr lang="pt-BR" b="1" dirty="0"/>
              <a:t>Imperativos heterônomos</a:t>
            </a:r>
            <a:r>
              <a:rPr lang="pt-BR" dirty="0"/>
              <a:t>: aqueles em que quem formula a norma e que a executa são pessoas diversas.</a:t>
            </a:r>
          </a:p>
          <a:p>
            <a:endParaRPr lang="pt-BR" dirty="0"/>
          </a:p>
          <a:p>
            <a:pPr>
              <a:buFont typeface="Arial" panose="020B0604020202020204" pitchFamily="34" charset="0"/>
              <a:buChar char="•"/>
            </a:pPr>
            <a:endParaRPr lang="pt-BR" dirty="0"/>
          </a:p>
          <a:p>
            <a:pPr marL="0" indent="0">
              <a:buNone/>
            </a:pPr>
            <a:endParaRPr lang="pt-BR" i="1" dirty="0"/>
          </a:p>
          <a:p>
            <a:endParaRPr lang="pt-BR" dirty="0"/>
          </a:p>
          <a:p>
            <a:endParaRPr lang="pt-BR" dirty="0"/>
          </a:p>
          <a:p>
            <a:pPr>
              <a:buFont typeface="Arial" panose="020B0604020202020204" pitchFamily="34" charset="0"/>
              <a:buChar char="•"/>
            </a:pPr>
            <a:endParaRPr lang="pt-BR" sz="1800" b="1" dirty="0"/>
          </a:p>
          <a:p>
            <a:pPr>
              <a:buFont typeface="Arial" panose="020B0604020202020204" pitchFamily="34" charset="0"/>
              <a:buChar char="•"/>
            </a:pP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473" y="5825358"/>
            <a:ext cx="826935" cy="10326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59706647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TEORIA DA NORMA 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077988"/>
          </a:xfrm>
        </p:spPr>
        <p:txBody>
          <a:bodyPr>
            <a:normAutofit/>
          </a:bodyPr>
          <a:lstStyle/>
          <a:p>
            <a:r>
              <a:rPr lang="pt-BR" b="1" dirty="0"/>
              <a:t>- Imperativos categóricos e hipotéticos (I. Kant) </a:t>
            </a:r>
          </a:p>
          <a:p>
            <a:endParaRPr lang="pt-BR" sz="1000" dirty="0"/>
          </a:p>
          <a:p>
            <a:pPr marL="457200" indent="-457200">
              <a:buFont typeface="+mj-lt"/>
              <a:buAutoNum type="alphaLcParenR"/>
            </a:pPr>
            <a:r>
              <a:rPr lang="pt-BR" b="1" dirty="0"/>
              <a:t>Imperativos categóricos (normas éticas)</a:t>
            </a:r>
            <a:r>
              <a:rPr lang="pt-BR" dirty="0"/>
              <a:t>: aqueles que prescrevem uma ação boa em si mesma, que deve ser cumprida incondicionalmente - fórmula: “Você deve X”.</a:t>
            </a:r>
          </a:p>
          <a:p>
            <a:pPr marL="457200" indent="-457200">
              <a:buFont typeface="+mj-lt"/>
              <a:buAutoNum type="alphaLcParenR"/>
            </a:pPr>
            <a:r>
              <a:rPr lang="pt-BR" b="1" dirty="0"/>
              <a:t>Imperativos hipotéticos</a:t>
            </a:r>
            <a:r>
              <a:rPr lang="pt-BR" dirty="0"/>
              <a:t>: aqueles que prescrevem uma ação boa para atingir um fim, que deve ser cumprida condicionalmente para a obtenção do fim subdividem-se em:  </a:t>
            </a:r>
          </a:p>
          <a:p>
            <a:r>
              <a:rPr lang="pt-BR" dirty="0">
                <a:solidFill>
                  <a:schemeClr val="accent1">
                    <a:lumMod val="75000"/>
                  </a:schemeClr>
                </a:solidFill>
              </a:rPr>
              <a:t>b.1)</a:t>
            </a:r>
            <a:r>
              <a:rPr lang="pt-BR" dirty="0"/>
              <a:t>	Habilidades (normas técnicas): se o fim a que se refere, as pessoas podem ou não persegui-lo - fórmula: “Se você quiser Y, deve X”;</a:t>
            </a:r>
          </a:p>
          <a:p>
            <a:r>
              <a:rPr lang="pt-BR" dirty="0">
                <a:solidFill>
                  <a:schemeClr val="accent1">
                    <a:lumMod val="75000"/>
                  </a:schemeClr>
                </a:solidFill>
              </a:rPr>
              <a:t>b.2)</a:t>
            </a:r>
            <a:r>
              <a:rPr lang="pt-BR" dirty="0"/>
              <a:t>	Prudência (normas pragmáticas): se o fim a que se refere as pessoas não podem deixar de persegui-lo - fórmula: “Visto que você deve Y, também deve X”.</a:t>
            </a:r>
          </a:p>
          <a:p>
            <a:pPr>
              <a:buFont typeface="Arial" panose="020B0604020202020204" pitchFamily="34" charset="0"/>
              <a:buChar char="•"/>
            </a:pPr>
            <a:endParaRPr lang="pt-BR" dirty="0"/>
          </a:p>
          <a:p>
            <a:pPr marL="0" indent="0">
              <a:buNone/>
            </a:pPr>
            <a:endParaRPr lang="pt-BR" i="1" dirty="0"/>
          </a:p>
          <a:p>
            <a:endParaRPr lang="pt-BR" dirty="0"/>
          </a:p>
          <a:p>
            <a:endParaRPr lang="pt-BR" dirty="0"/>
          </a:p>
          <a:p>
            <a:pPr>
              <a:buFont typeface="Arial" panose="020B0604020202020204" pitchFamily="34" charset="0"/>
              <a:buChar char="•"/>
            </a:pPr>
            <a:endParaRPr lang="pt-BR" sz="1800" b="1" dirty="0"/>
          </a:p>
          <a:p>
            <a:pPr>
              <a:buFont typeface="Arial" panose="020B0604020202020204" pitchFamily="34" charset="0"/>
              <a:buChar char="•"/>
            </a:pP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473" y="5825358"/>
            <a:ext cx="826935" cy="10326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56104894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TEORIA DA NORMA 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077988"/>
          </a:xfrm>
        </p:spPr>
        <p:txBody>
          <a:bodyPr>
            <a:normAutofit/>
          </a:bodyPr>
          <a:lstStyle/>
          <a:p>
            <a:r>
              <a:rPr lang="pt-BR" b="1" dirty="0"/>
              <a:t>-  A norma como comando</a:t>
            </a:r>
            <a:r>
              <a:rPr lang="pt-BR" dirty="0"/>
              <a:t>:</a:t>
            </a:r>
            <a:endParaRPr lang="pt-BR" sz="1000" dirty="0"/>
          </a:p>
          <a:p>
            <a:pPr marL="457200" indent="-457200">
              <a:buFont typeface="+mj-lt"/>
              <a:buAutoNum type="alphaLcParenR"/>
            </a:pPr>
            <a:r>
              <a:rPr lang="pt-BR" b="1" dirty="0"/>
              <a:t>Comandos (imperativos): </a:t>
            </a:r>
            <a:r>
              <a:rPr lang="pt-BR" dirty="0"/>
              <a:t>prescrições de maior força vinculante, gerando uma obrigação à pessoa a quem se dirige;</a:t>
            </a:r>
          </a:p>
          <a:p>
            <a:pPr marL="457200" indent="-457200">
              <a:buFont typeface="+mj-lt"/>
              <a:buAutoNum type="alphaLcParenR"/>
            </a:pPr>
            <a:r>
              <a:rPr lang="pt-BR" b="1" dirty="0"/>
              <a:t>Conselhos</a:t>
            </a:r>
            <a:r>
              <a:rPr lang="pt-BR" dirty="0"/>
              <a:t>: prescrição dada no interesse da pessoa a quem se aconselha, não gerando uma obrigação a ela; </a:t>
            </a:r>
          </a:p>
          <a:p>
            <a:pPr marL="457200" indent="-457200">
              <a:buFont typeface="+mj-lt"/>
              <a:buAutoNum type="alphaLcParenR"/>
            </a:pPr>
            <a:r>
              <a:rPr lang="pt-BR" b="1" dirty="0"/>
              <a:t>Instâncias: </a:t>
            </a:r>
            <a:r>
              <a:rPr lang="pt-BR" dirty="0"/>
              <a:t>prescrição dada no interesse da pessoa que requisita, não gerando uma obrigação à pessoa a quem se dirige </a:t>
            </a:r>
          </a:p>
          <a:p>
            <a:pPr>
              <a:buFont typeface="Arial" panose="020B0604020202020204" pitchFamily="34" charset="0"/>
              <a:buChar char="•"/>
            </a:pPr>
            <a:endParaRPr lang="pt-BR" dirty="0"/>
          </a:p>
          <a:p>
            <a:pPr marL="0" indent="0">
              <a:buNone/>
            </a:pPr>
            <a:endParaRPr lang="pt-BR" i="1" dirty="0"/>
          </a:p>
          <a:p>
            <a:endParaRPr lang="pt-BR" dirty="0"/>
          </a:p>
          <a:p>
            <a:endParaRPr lang="pt-BR" dirty="0"/>
          </a:p>
          <a:p>
            <a:pPr>
              <a:buFont typeface="Arial" panose="020B0604020202020204" pitchFamily="34" charset="0"/>
              <a:buChar char="•"/>
            </a:pPr>
            <a:endParaRPr lang="pt-BR" sz="1800" b="1" dirty="0"/>
          </a:p>
          <a:p>
            <a:pPr>
              <a:buFont typeface="Arial" panose="020B0604020202020204" pitchFamily="34" charset="0"/>
              <a:buChar char="•"/>
            </a:pP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473" y="5825358"/>
            <a:ext cx="826935" cy="10326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87209665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Rectangle 29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2370" y="516835"/>
            <a:ext cx="3084844" cy="2103875"/>
          </a:xfrm>
        </p:spPr>
        <p:txBody>
          <a:bodyPr>
            <a:normAutofit/>
          </a:bodyPr>
          <a:lstStyle/>
          <a:p>
            <a:r>
              <a:rPr lang="pt-BR" sz="3600" b="1" dirty="0">
                <a:solidFill>
                  <a:srgbClr val="FFFFFF"/>
                </a:solidFill>
              </a:rPr>
              <a:t>TEORIA DA NORMA – </a:t>
            </a:r>
            <a:endParaRPr lang="pt-BR" sz="3600" dirty="0">
              <a:solidFill>
                <a:srgbClr val="FFFFFF"/>
              </a:solidFill>
            </a:endParaRPr>
          </a:p>
        </p:txBody>
      </p:sp>
      <p:sp>
        <p:nvSpPr>
          <p:cNvPr id="25" name="Content Placeholder 24"/>
          <p:cNvSpPr>
            <a:spLocks noGrp="1"/>
          </p:cNvSpPr>
          <p:nvPr>
            <p:ph idx="1"/>
          </p:nvPr>
        </p:nvSpPr>
        <p:spPr>
          <a:xfrm>
            <a:off x="492371" y="2653800"/>
            <a:ext cx="3084844" cy="3335519"/>
          </a:xfrm>
        </p:spPr>
        <p:txBody>
          <a:bodyPr>
            <a:normAutofit/>
          </a:bodyPr>
          <a:lstStyle/>
          <a:p>
            <a:endParaRPr lang="pt-BR" sz="1800" spc="-5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  <a:p>
            <a:r>
              <a:rPr lang="pt-BR" sz="1800" spc="-50" dirty="0" smtClean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Questão: </a:t>
            </a:r>
            <a:endParaRPr lang="pt-BR" sz="1800" spc="-5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  <a:p>
            <a:endParaRPr lang="en-US" sz="1500" dirty="0" smtClean="0">
              <a:solidFill>
                <a:srgbClr val="FFFFFF"/>
              </a:solidFill>
            </a:endParaRPr>
          </a:p>
          <a:p>
            <a:endParaRPr lang="en-US" sz="1500" dirty="0">
              <a:solidFill>
                <a:srgbClr val="FFFFFF"/>
              </a:solidFill>
            </a:endParaRPr>
          </a:p>
        </p:txBody>
      </p:sp>
      <p:pic>
        <p:nvPicPr>
          <p:cNvPr id="10" name="Imagem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473" y="5825358"/>
            <a:ext cx="826935" cy="10326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" name="Imagem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4080" y="0"/>
            <a:ext cx="808223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691770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TEORIA DA NORMA 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077988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pt-BR" b="1" dirty="0"/>
              <a:t>CAP. 4: AS PRESCRIÇÕES E O </a:t>
            </a:r>
            <a:r>
              <a:rPr lang="pt-BR" b="1" dirty="0" smtClean="0"/>
              <a:t>DIREITO</a:t>
            </a:r>
            <a:r>
              <a:rPr lang="pt-BR" dirty="0"/>
              <a:t> </a:t>
            </a:r>
            <a:r>
              <a:rPr lang="pt-BR" dirty="0" smtClean="0"/>
              <a:t>- </a:t>
            </a:r>
            <a:r>
              <a:rPr lang="pt-BR" dirty="0" smtClean="0"/>
              <a:t>Itens </a:t>
            </a:r>
            <a:r>
              <a:rPr lang="pt-BR" dirty="0"/>
              <a:t>3.7 O problema da imperatividade do direito. 3.8 Imperativos positivos e negativos. 3.9 Imperativos pessoais. 3.10 Imperativos e permissões. 3.11 Imperativos e regras finais. 3.12 Imperativos e juízos hipotéticos. 3.13 Imperativos e juízos de valor. 3.14 O direito como norma </a:t>
            </a:r>
            <a:r>
              <a:rPr lang="pt-BR" dirty="0" smtClean="0"/>
              <a:t>técnica.</a:t>
            </a:r>
            <a:endParaRPr lang="pt-BR" dirty="0"/>
          </a:p>
          <a:p>
            <a:pPr>
              <a:buFont typeface="Arial" panose="020B0604020202020204" pitchFamily="34" charset="0"/>
              <a:buChar char="•"/>
            </a:pPr>
            <a:endParaRPr lang="pt-BR" dirty="0"/>
          </a:p>
          <a:p>
            <a:r>
              <a:rPr lang="pt-BR" dirty="0"/>
              <a:t> - </a:t>
            </a:r>
            <a:r>
              <a:rPr lang="pt-BR" b="1" dirty="0"/>
              <a:t>O problema da imperatividade do direito</a:t>
            </a:r>
            <a:r>
              <a:rPr lang="pt-BR" dirty="0"/>
              <a:t>:</a:t>
            </a:r>
          </a:p>
          <a:p>
            <a:r>
              <a:rPr lang="pt-BR" b="1" dirty="0"/>
              <a:t>Teoria </a:t>
            </a:r>
            <a:r>
              <a:rPr lang="pt-BR" b="1" dirty="0" err="1"/>
              <a:t>imperativista</a:t>
            </a:r>
            <a:r>
              <a:rPr lang="pt-BR" b="1" dirty="0"/>
              <a:t> (Augusto </a:t>
            </a:r>
            <a:r>
              <a:rPr lang="pt-BR" b="1" dirty="0" err="1"/>
              <a:t>Thon</a:t>
            </a:r>
            <a:r>
              <a:rPr lang="pt-BR" b="1" dirty="0"/>
              <a:t>): </a:t>
            </a:r>
            <a:r>
              <a:rPr lang="pt-BR" dirty="0"/>
              <a:t>todas as normas jurídicas são imperativos.</a:t>
            </a:r>
          </a:p>
          <a:p>
            <a:pPr>
              <a:buFont typeface="Arial" panose="020B0604020202020204" pitchFamily="34" charset="0"/>
              <a:buChar char="•"/>
            </a:pPr>
            <a:endParaRPr lang="pt-BR" dirty="0"/>
          </a:p>
          <a:p>
            <a:pPr marL="0" indent="0">
              <a:buNone/>
            </a:pPr>
            <a:endParaRPr lang="pt-BR" i="1" dirty="0"/>
          </a:p>
          <a:p>
            <a:endParaRPr lang="pt-BR" dirty="0"/>
          </a:p>
          <a:p>
            <a:endParaRPr lang="pt-BR" dirty="0"/>
          </a:p>
          <a:p>
            <a:pPr>
              <a:buFont typeface="Arial" panose="020B0604020202020204" pitchFamily="34" charset="0"/>
              <a:buChar char="•"/>
            </a:pPr>
            <a:endParaRPr lang="pt-BR" sz="1800" b="1" dirty="0"/>
          </a:p>
          <a:p>
            <a:pPr>
              <a:buFont typeface="Arial" panose="020B0604020202020204" pitchFamily="34" charset="0"/>
              <a:buChar char="•"/>
            </a:pP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473" y="5825358"/>
            <a:ext cx="826935" cy="10326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17205880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TEORIA DA NORMA 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84028" y="1845734"/>
            <a:ext cx="10058400" cy="4077988"/>
          </a:xfrm>
        </p:spPr>
        <p:txBody>
          <a:bodyPr>
            <a:normAutofit/>
          </a:bodyPr>
          <a:lstStyle/>
          <a:p>
            <a:r>
              <a:rPr lang="pt-BR" dirty="0"/>
              <a:t> - </a:t>
            </a:r>
            <a:r>
              <a:rPr lang="pt-BR" b="1" dirty="0"/>
              <a:t>Imperativos positivos e negativos</a:t>
            </a:r>
            <a:r>
              <a:rPr lang="pt-BR" dirty="0"/>
              <a:t>: </a:t>
            </a:r>
          </a:p>
          <a:p>
            <a:pPr marL="0" indent="0">
              <a:buNone/>
            </a:pPr>
            <a:r>
              <a:rPr lang="pt-BR" dirty="0"/>
              <a:t>Teoria que sustenta que o direito é formado por um conjunto de proibições (</a:t>
            </a:r>
            <a:r>
              <a:rPr lang="pt-BR" dirty="0" err="1"/>
              <a:t>Christianus</a:t>
            </a:r>
            <a:r>
              <a:rPr lang="pt-BR" dirty="0"/>
              <a:t> </a:t>
            </a:r>
            <a:r>
              <a:rPr lang="pt-BR" dirty="0" err="1"/>
              <a:t>Thomasius</a:t>
            </a:r>
            <a:r>
              <a:rPr lang="pt-BR" dirty="0"/>
              <a:t>) . A moral é formada por imperativos positivos (comandos de fazer) e o direito, exclusivamente, pelos negativos (comandos de não fazer).</a:t>
            </a:r>
            <a:endParaRPr lang="pt-BR" sz="300" dirty="0"/>
          </a:p>
          <a:p>
            <a:pPr marL="0" indent="0">
              <a:buNone/>
            </a:pPr>
            <a:r>
              <a:rPr lang="pt-BR" dirty="0"/>
              <a:t>Bobbio se opõe a esta corrente, dizendo seu ponto fraco “</a:t>
            </a:r>
            <a:r>
              <a:rPr lang="pt-BR" i="1" dirty="0"/>
              <a:t>é que a função do direito não é apenas a de tornar possível a coexistência de liberdade externa (e para isso, bastariam, na verdade, as obrigações negativas), mas também a de tornar possível a recíproca cooperação entre os homens que convivem em grupo; e para a realização dessa segunda função, são necessárias também obrigações positivas. Pode-se dizer, concluindo, que a teoria do direito como um conjunto de proibições nascia de uma concepção muito restrita da função do direito e do Estado</a:t>
            </a:r>
            <a:r>
              <a:rPr lang="pt-BR" dirty="0"/>
              <a:t>”.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i="1" dirty="0"/>
          </a:p>
          <a:p>
            <a:endParaRPr lang="pt-BR" dirty="0"/>
          </a:p>
          <a:p>
            <a:endParaRPr lang="pt-BR" dirty="0"/>
          </a:p>
          <a:p>
            <a:pPr>
              <a:buFont typeface="Arial" panose="020B0604020202020204" pitchFamily="34" charset="0"/>
              <a:buChar char="•"/>
            </a:pPr>
            <a:endParaRPr lang="pt-BR" sz="1800" b="1" dirty="0"/>
          </a:p>
          <a:p>
            <a:pPr>
              <a:buFont typeface="Arial" panose="020B0604020202020204" pitchFamily="34" charset="0"/>
              <a:buChar char="•"/>
            </a:pP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473" y="5825358"/>
            <a:ext cx="826935" cy="10326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1933451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www.esmp.sp.gov.br/2010/fotos/2010/Filosofia_Direito_site/marcio_fonseca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954"/>
          <a:stretch/>
        </p:blipFill>
        <p:spPr bwMode="auto">
          <a:xfrm>
            <a:off x="7611902" y="10"/>
            <a:ext cx="4580097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0" name="Rectangle 67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 bwMode="white">
          <a:xfrm>
            <a:off x="15" y="0"/>
            <a:ext cx="754787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101" name="Rectangle 68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7547894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7280" y="516835"/>
            <a:ext cx="5977937" cy="1666501"/>
          </a:xfrm>
        </p:spPr>
        <p:txBody>
          <a:bodyPr>
            <a:normAutofit/>
          </a:bodyPr>
          <a:lstStyle/>
          <a:p>
            <a:r>
              <a:rPr lang="pt-BR" sz="5400" dirty="0">
                <a:solidFill>
                  <a:srgbClr val="FFFFFF"/>
                </a:solidFill>
              </a:rPr>
              <a:t>Examinador</a:t>
            </a:r>
            <a:endParaRPr lang="pt-BR" sz="5400" b="1" dirty="0">
              <a:solidFill>
                <a:srgbClr val="FFFFFF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97279" y="2236304"/>
            <a:ext cx="5977938" cy="36526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400" dirty="0">
                <a:solidFill>
                  <a:srgbClr val="FFFFFF"/>
                </a:solidFill>
              </a:rPr>
              <a:t>Dr. Márcio Alves da Fonseca - Formado em Direito, filosofia e história; tem 3 Pós doutorados na França; doutorado pela USP (tema Foucault; orientador Tércio), professor da PUC; advogado (é o membro da OAB da banca da DPESP); é examinador desde o IV Concurso (2010) e só mudou o edital uma vez (tirou uma obra do Tércio e adicionou Foucault; também substituiu a versão dos livros do Bobbio – do IV para o V concurso).</a:t>
            </a:r>
          </a:p>
          <a:p>
            <a:endParaRPr lang="pt-BR" sz="1800" dirty="0">
              <a:solidFill>
                <a:srgbClr val="FFFFFF"/>
              </a:solidFill>
            </a:endParaRPr>
          </a:p>
        </p:txBody>
      </p:sp>
      <p:pic>
        <p:nvPicPr>
          <p:cNvPr id="9" name="Imagem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473" y="5825358"/>
            <a:ext cx="826935" cy="10326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18601598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TEORIA DA NORMA 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84028" y="1845734"/>
            <a:ext cx="10058400" cy="4077988"/>
          </a:xfrm>
        </p:spPr>
        <p:txBody>
          <a:bodyPr>
            <a:normAutofit/>
          </a:bodyPr>
          <a:lstStyle/>
          <a:p>
            <a:r>
              <a:rPr lang="pt-BR" dirty="0"/>
              <a:t> - </a:t>
            </a:r>
            <a:r>
              <a:rPr lang="pt-BR" b="1" dirty="0"/>
              <a:t>Imperativos impessoais (Karl </a:t>
            </a:r>
            <a:r>
              <a:rPr lang="pt-BR" b="1" dirty="0" err="1"/>
              <a:t>Olivercrona</a:t>
            </a:r>
            <a:r>
              <a:rPr lang="pt-BR" b="1" dirty="0"/>
              <a:t>): </a:t>
            </a:r>
            <a:r>
              <a:rPr lang="pt-BR" dirty="0"/>
              <a:t>as normas jurídicas pertencem a outra categoria de imperativos, os chamados imperativos pessoais, haja vista que na lei faltaria a pessoa que comanda.</a:t>
            </a:r>
          </a:p>
          <a:p>
            <a:endParaRPr lang="pt-BR" sz="1050" dirty="0"/>
          </a:p>
          <a:p>
            <a:r>
              <a:rPr lang="pt-BR" dirty="0"/>
              <a:t>Bobbio se opõe:</a:t>
            </a:r>
          </a:p>
          <a:p>
            <a:pPr marL="457200" indent="-457200">
              <a:buFont typeface="+mj-lt"/>
              <a:buAutoNum type="alphaLcParenR"/>
            </a:pPr>
            <a:r>
              <a:rPr lang="pt-BR" dirty="0"/>
              <a:t>O ordenamento jurídico é um complexo formado por regras de vários tipos;</a:t>
            </a:r>
          </a:p>
          <a:p>
            <a:pPr marL="457200" indent="-457200">
              <a:buFont typeface="+mj-lt"/>
              <a:buAutoNum type="alphaLcParenR"/>
            </a:pPr>
            <a:r>
              <a:rPr lang="pt-BR" dirty="0"/>
              <a:t>É improvável que um tipo de imperativo, que é atribuído como sendo constitutivo do direito, não seja encontrado também em outras esferas normativas diversas da jurídica.</a:t>
            </a:r>
          </a:p>
          <a:p>
            <a:endParaRPr lang="pt-BR" b="1" dirty="0"/>
          </a:p>
          <a:p>
            <a:endParaRPr lang="pt-BR" dirty="0"/>
          </a:p>
          <a:p>
            <a:endParaRPr lang="pt-BR" dirty="0"/>
          </a:p>
          <a:p>
            <a:pPr>
              <a:buFont typeface="Arial" panose="020B0604020202020204" pitchFamily="34" charset="0"/>
              <a:buChar char="•"/>
            </a:pPr>
            <a:endParaRPr lang="pt-BR" sz="1800" b="1" dirty="0"/>
          </a:p>
          <a:p>
            <a:pPr>
              <a:buFont typeface="Arial" panose="020B0604020202020204" pitchFamily="34" charset="0"/>
              <a:buChar char="•"/>
            </a:pP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473" y="5825358"/>
            <a:ext cx="826935" cy="10326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60590285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TEORIA DA NORMA 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84028" y="1845734"/>
            <a:ext cx="10058400" cy="4077988"/>
          </a:xfrm>
        </p:spPr>
        <p:txBody>
          <a:bodyPr>
            <a:normAutofit/>
          </a:bodyPr>
          <a:lstStyle/>
          <a:p>
            <a:r>
              <a:rPr lang="pt-BR" dirty="0"/>
              <a:t> - </a:t>
            </a:r>
            <a:r>
              <a:rPr lang="pt-BR" b="1" dirty="0"/>
              <a:t>O direito como norma técnica (Adolfo </a:t>
            </a:r>
            <a:r>
              <a:rPr lang="pt-BR" b="1" dirty="0" err="1"/>
              <a:t>Ravá</a:t>
            </a:r>
            <a:r>
              <a:rPr lang="pt-BR" b="1" dirty="0"/>
              <a:t>):</a:t>
            </a:r>
            <a:r>
              <a:rPr lang="pt-BR" dirty="0"/>
              <a:t> O direito é um conjunto de imperativos do tipo específico das normas técnicas. Para </a:t>
            </a:r>
            <a:r>
              <a:rPr lang="pt-BR" dirty="0" err="1"/>
              <a:t>Ravá</a:t>
            </a:r>
            <a:r>
              <a:rPr lang="pt-BR" dirty="0"/>
              <a:t> o esquema da norma jurídica não é do tipo ‘Você deve X’, mas do tipo, ‘Se você quiser Y, deve X’.</a:t>
            </a:r>
          </a:p>
          <a:p>
            <a:r>
              <a:rPr lang="pt-BR" dirty="0"/>
              <a:t>Bobbio </a:t>
            </a:r>
            <a:r>
              <a:rPr lang="pt-BR" b="1" dirty="0"/>
              <a:t>não</a:t>
            </a:r>
            <a:r>
              <a:rPr lang="pt-BR" dirty="0"/>
              <a:t> se opõe a tal teoria, mas pondera que, para torna-la plausível, deve-se distinguir em dois planos:</a:t>
            </a:r>
          </a:p>
          <a:p>
            <a:pPr marL="457200" indent="-457200">
              <a:buFont typeface="+mj-lt"/>
              <a:buAutoNum type="alphaLcParenR"/>
            </a:pPr>
            <a:r>
              <a:rPr lang="pt-BR" b="1" dirty="0"/>
              <a:t>Plano do ordenamento jurídico em seu complexo</a:t>
            </a:r>
            <a:r>
              <a:rPr lang="pt-BR" dirty="0"/>
              <a:t>: a partir do qual é possível definir o direito como imperativo hipotético, mas da subespécie programático (e não técnico), uma vez que o fim a que tende o direito não pode deixar de ser perseguido.</a:t>
            </a:r>
          </a:p>
          <a:p>
            <a:pPr marL="457200" indent="-457200">
              <a:buFont typeface="+mj-lt"/>
              <a:buAutoNum type="alphaLcParenR"/>
            </a:pPr>
            <a:r>
              <a:rPr lang="pt-BR" b="1" dirty="0"/>
              <a:t>Plano das normas singulares: </a:t>
            </a:r>
            <a:r>
              <a:rPr lang="pt-BR" dirty="0"/>
              <a:t>a partir do qual é possível sustentar que toda “</a:t>
            </a:r>
            <a:r>
              <a:rPr lang="pt-BR" i="1" dirty="0"/>
              <a:t>norma sancionada é sempre reduzível a uma norma técnica, na qual a ação prevista é regulada pela norma primária, e a ação posta como fim é regulada pela norma secundária</a:t>
            </a:r>
            <a:r>
              <a:rPr lang="pt-BR" dirty="0"/>
              <a:t>”.</a:t>
            </a:r>
          </a:p>
          <a:p>
            <a:endParaRPr lang="pt-BR" dirty="0"/>
          </a:p>
          <a:p>
            <a:pPr>
              <a:buFont typeface="Arial" panose="020B0604020202020204" pitchFamily="34" charset="0"/>
              <a:buChar char="•"/>
            </a:pPr>
            <a:endParaRPr lang="pt-BR" sz="1800" b="1" dirty="0"/>
          </a:p>
          <a:p>
            <a:pPr>
              <a:buFont typeface="Arial" panose="020B0604020202020204" pitchFamily="34" charset="0"/>
              <a:buChar char="•"/>
            </a:pPr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473" y="5825358"/>
            <a:ext cx="826935" cy="10326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95777054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TEORIA DA NORMA 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84028" y="1845734"/>
            <a:ext cx="10058400" cy="4077988"/>
          </a:xfrm>
        </p:spPr>
        <p:txBody>
          <a:bodyPr>
            <a:normAutofit/>
          </a:bodyPr>
          <a:lstStyle/>
          <a:p>
            <a:r>
              <a:rPr lang="pt-BR" dirty="0"/>
              <a:t> - </a:t>
            </a:r>
            <a:r>
              <a:rPr lang="pt-BR" b="1" dirty="0"/>
              <a:t>Os destinatários da norma jurídica (</a:t>
            </a:r>
            <a:r>
              <a:rPr lang="pt-BR" b="1" dirty="0" err="1"/>
              <a:t>Ihering</a:t>
            </a:r>
            <a:r>
              <a:rPr lang="pt-BR" b="1" dirty="0"/>
              <a:t>; Kelsen): </a:t>
            </a:r>
            <a:r>
              <a:rPr lang="pt-BR" dirty="0"/>
              <a:t>os destinatários das normas jurídicas não são os cidadãos, mas os órgãos jurídicos encarregados de exercitar o poder coativo.</a:t>
            </a:r>
            <a:endParaRPr lang="pt-BR" b="1" dirty="0"/>
          </a:p>
          <a:p>
            <a:pPr marL="0" indent="0">
              <a:buNone/>
            </a:pPr>
            <a:r>
              <a:rPr lang="pt-BR" dirty="0"/>
              <a:t>Bobbio tece algumas objeções:</a:t>
            </a:r>
          </a:p>
          <a:p>
            <a:pPr marL="514350" indent="-514350">
              <a:buFont typeface="+mj-lt"/>
              <a:buAutoNum type="romanLcPeriod"/>
            </a:pPr>
            <a:r>
              <a:rPr lang="pt-BR" dirty="0"/>
              <a:t>Os ordenamentos jurídicos existentes contemplam normas tanto voltadas para os órgãos de execução, como voltadas para os cidadãos;</a:t>
            </a:r>
          </a:p>
          <a:p>
            <a:pPr marL="514350" indent="-514350">
              <a:buFont typeface="+mj-lt"/>
              <a:buAutoNum type="romanLcPeriod"/>
            </a:pPr>
            <a:r>
              <a:rPr lang="pt-BR" dirty="0"/>
              <a:t>A juridicidade de uma norma, identifica-se com sua validade;</a:t>
            </a:r>
          </a:p>
          <a:p>
            <a:pPr marL="514350" indent="-514350">
              <a:buFont typeface="+mj-lt"/>
              <a:buAutoNum type="romanLcPeriod"/>
            </a:pPr>
            <a:r>
              <a:rPr lang="pt-BR" i="1" dirty="0"/>
              <a:t>“a única norma jurídica seria a norma fundamental porque sua transgressão não reenvia a nenhuma outra norma do sistema”;</a:t>
            </a:r>
          </a:p>
          <a:p>
            <a:pPr marL="514350" indent="-514350">
              <a:buFont typeface="+mj-lt"/>
              <a:buAutoNum type="romanLcPeriod"/>
            </a:pPr>
            <a:r>
              <a:rPr lang="pt-BR" dirty="0"/>
              <a:t>Os ordenamentos jurídicos contam também com a adesão às normas pelos cidadãos.</a:t>
            </a:r>
          </a:p>
          <a:p>
            <a:pPr marL="0" indent="0">
              <a:buNone/>
            </a:pPr>
            <a:endParaRPr lang="pt-BR" sz="1800" dirty="0"/>
          </a:p>
          <a:p>
            <a:pPr>
              <a:buFont typeface="Arial" panose="020B0604020202020204" pitchFamily="34" charset="0"/>
              <a:buChar char="•"/>
            </a:pP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473" y="5825358"/>
            <a:ext cx="826935" cy="10326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92778697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TEORIA DA NORMA 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84028" y="1845734"/>
            <a:ext cx="10058400" cy="4077988"/>
          </a:xfrm>
        </p:spPr>
        <p:txBody>
          <a:bodyPr>
            <a:normAutofit/>
          </a:bodyPr>
          <a:lstStyle/>
          <a:p>
            <a:r>
              <a:rPr lang="pt-BR" dirty="0"/>
              <a:t> - </a:t>
            </a:r>
            <a:r>
              <a:rPr lang="pt-BR" b="1" dirty="0"/>
              <a:t>Imperativos e permissões (Teoria Mista): </a:t>
            </a:r>
            <a:r>
              <a:rPr lang="pt-BR" dirty="0"/>
              <a:t>ao lado das normas imperativas, existem em um ordenamento jurídico as normas permissivas.</a:t>
            </a:r>
          </a:p>
          <a:p>
            <a:endParaRPr lang="pt-BR" dirty="0"/>
          </a:p>
          <a:p>
            <a:r>
              <a:rPr lang="pt-BR" dirty="0"/>
              <a:t>Bobbio questiona a capacidade dessa teoria de refutar a tese da imperatividade do direito. A função das normas permissivas é a de eliminar um imperativo, portanto, as normas permissivas pressupõem as normas imperativas.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473" y="5825358"/>
            <a:ext cx="826935" cy="10326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74526224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TEORIA DA NORMA 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84028" y="1845734"/>
            <a:ext cx="10058400" cy="4077988"/>
          </a:xfrm>
        </p:spPr>
        <p:txBody>
          <a:bodyPr>
            <a:normAutofit/>
          </a:bodyPr>
          <a:lstStyle/>
          <a:p>
            <a:r>
              <a:rPr lang="pt-BR" dirty="0"/>
              <a:t> -</a:t>
            </a:r>
            <a:r>
              <a:rPr lang="pt-BR" b="1" dirty="0"/>
              <a:t> Imperativos e regras finais (Teoria Mista - </a:t>
            </a:r>
            <a:r>
              <a:rPr lang="pt-BR" b="1" dirty="0" err="1"/>
              <a:t>Brunetti</a:t>
            </a:r>
            <a:r>
              <a:rPr lang="pt-BR" b="1" dirty="0"/>
              <a:t>): </a:t>
            </a:r>
            <a:r>
              <a:rPr lang="pt-BR" dirty="0"/>
              <a:t>ao lado das normas imperativas, um tipo de norma jurídica que chama de regras finais (idêntica às normas hipotéticas de Kant).</a:t>
            </a:r>
          </a:p>
          <a:p>
            <a:endParaRPr lang="pt-BR" b="1" dirty="0"/>
          </a:p>
          <a:p>
            <a:r>
              <a:rPr lang="pt-BR" dirty="0"/>
              <a:t>Bobbio se opõe a tal corrente aduzindo que ela parte de uma definição deveras restrita de imperativo, considerando como tal apenas os imperativos categóricos.</a:t>
            </a:r>
            <a:endParaRPr lang="pt-BR" b="1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473" y="5825358"/>
            <a:ext cx="826935" cy="10326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91631564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TEORIA DA NORMA 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84028" y="1845734"/>
            <a:ext cx="10058400" cy="4077988"/>
          </a:xfrm>
        </p:spPr>
        <p:txBody>
          <a:bodyPr>
            <a:normAutofit fontScale="92500" lnSpcReduction="10000"/>
          </a:bodyPr>
          <a:lstStyle/>
          <a:p>
            <a:r>
              <a:rPr lang="pt-BR" dirty="0"/>
              <a:t> -</a:t>
            </a:r>
            <a:r>
              <a:rPr lang="pt-BR" b="1" dirty="0"/>
              <a:t> Imperativos e juízos hipotéticos (Teoria Negativa): </a:t>
            </a:r>
            <a:r>
              <a:rPr lang="pt-BR" dirty="0"/>
              <a:t>negam que as normas jurídicas sejam imperativos. </a:t>
            </a:r>
          </a:p>
          <a:p>
            <a:r>
              <a:rPr lang="pt-BR" b="1" dirty="0" err="1"/>
              <a:t>Zitelmann</a:t>
            </a:r>
            <a:r>
              <a:rPr lang="pt-BR" dirty="0"/>
              <a:t> : A norma jurídica é um juízo hipotético, isto é, uma asserção sobre uma relação já existente.</a:t>
            </a:r>
          </a:p>
          <a:p>
            <a:r>
              <a:rPr lang="pt-BR" b="1" dirty="0"/>
              <a:t>Kelsen</a:t>
            </a:r>
            <a:r>
              <a:rPr lang="pt-BR" dirty="0"/>
              <a:t>: Comando é a expressão imediata de uma vontade voltada à modificação de uma vontade alheia, mas é da natureza dos comandos não conter qualquer garantia de que o comportamento alheio seja efetivamente modificado. Assim, as normas jurídicas, que têm necessidade de uma garantia de que a vontade dos súditos se adeque à do Estado, que consiste na sanção, não são comandos.</a:t>
            </a:r>
          </a:p>
          <a:p>
            <a:r>
              <a:rPr lang="pt-BR" dirty="0"/>
              <a:t>Distingue: a) leis científicas: (</a:t>
            </a:r>
            <a:r>
              <a:rPr lang="pt-BR" u="sng" dirty="0"/>
              <a:t>nexo de causalidade</a:t>
            </a:r>
            <a:r>
              <a:rPr lang="pt-BR" dirty="0"/>
              <a:t>) b) leis jurídicas: (</a:t>
            </a:r>
            <a:r>
              <a:rPr lang="pt-BR" u="sng" dirty="0"/>
              <a:t>nexo de imputação)</a:t>
            </a:r>
            <a:r>
              <a:rPr lang="pt-BR" dirty="0"/>
              <a:t> – a consequência não é efeito da condição, mas é imputada por um fato humano, ou seja, uma norma. </a:t>
            </a:r>
          </a:p>
          <a:p>
            <a:r>
              <a:rPr lang="pt-BR" dirty="0"/>
              <a:t>- </a:t>
            </a:r>
            <a:r>
              <a:rPr lang="pt-BR" b="1" dirty="0"/>
              <a:t>Bobbio</a:t>
            </a:r>
            <a:r>
              <a:rPr lang="pt-BR" dirty="0"/>
              <a:t> sustenta que Kelsen parte de uma definição muito restrita de comando e defende que a diferença introduzida por ele entre causalidade e imputação reintroduz a diferença entre o descritivo e o prescritivo</a:t>
            </a:r>
          </a:p>
          <a:p>
            <a:endParaRPr lang="pt-BR" b="1" dirty="0"/>
          </a:p>
          <a:p>
            <a:endParaRPr lang="pt-BR" b="1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473" y="5825358"/>
            <a:ext cx="826935" cy="10326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30029623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TEORIA DA NORMA 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84028" y="1845734"/>
            <a:ext cx="10058400" cy="4077988"/>
          </a:xfrm>
        </p:spPr>
        <p:txBody>
          <a:bodyPr>
            <a:normAutofit/>
          </a:bodyPr>
          <a:lstStyle/>
          <a:p>
            <a:r>
              <a:rPr lang="pt-BR" dirty="0"/>
              <a:t> -</a:t>
            </a:r>
            <a:r>
              <a:rPr lang="pt-BR" b="1" dirty="0"/>
              <a:t> Imperativos e juízos de valor (Teoria Negativa)</a:t>
            </a:r>
            <a:r>
              <a:rPr lang="pt-BR" dirty="0"/>
              <a:t>: as normas jurídicas são juízos de valor (Giuliano; </a:t>
            </a:r>
            <a:r>
              <a:rPr lang="pt-BR" dirty="0" err="1"/>
              <a:t>Perassi</a:t>
            </a:r>
            <a:r>
              <a:rPr lang="pt-BR" dirty="0"/>
              <a:t>).</a:t>
            </a:r>
          </a:p>
          <a:p>
            <a:endParaRPr lang="pt-BR" b="1" dirty="0"/>
          </a:p>
          <a:p>
            <a:r>
              <a:rPr lang="pt-BR" dirty="0"/>
              <a:t>Normas jurídicas como “os cânones que valoram uma conduta do indivíduo na vida em sociedade”.</a:t>
            </a:r>
          </a:p>
          <a:p>
            <a:endParaRPr lang="pt-BR" dirty="0"/>
          </a:p>
          <a:p>
            <a:r>
              <a:rPr lang="pt-BR" dirty="0"/>
              <a:t>Bobbio se opõe: um fato ser valorado por uma norma, significa dizer que o fato é a condição para o surgimento de uma obrigação e a ideia de obrigação reenvia ao conceito de prescrição.</a:t>
            </a:r>
            <a:endParaRPr lang="pt-BR" b="1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473" y="5825358"/>
            <a:ext cx="826935" cy="10326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57093319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TEORIA DA NORMA 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84028" y="1845734"/>
            <a:ext cx="10058400" cy="4077988"/>
          </a:xfrm>
        </p:spPr>
        <p:txBody>
          <a:bodyPr>
            <a:normAutofit/>
          </a:bodyPr>
          <a:lstStyle/>
          <a:p>
            <a:r>
              <a:rPr lang="pt-BR" dirty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pt-BR" dirty="0"/>
              <a:t> </a:t>
            </a:r>
            <a:r>
              <a:rPr lang="pt-BR" b="1" dirty="0"/>
              <a:t>Conclusão geral do capítulo (Bobbio):</a:t>
            </a:r>
          </a:p>
          <a:p>
            <a:pPr marL="0" indent="0">
              <a:buNone/>
            </a:pPr>
            <a:endParaRPr lang="pt-BR" dirty="0"/>
          </a:p>
          <a:p>
            <a:r>
              <a:rPr lang="pt-BR" dirty="0"/>
              <a:t>“</a:t>
            </a:r>
            <a:r>
              <a:rPr lang="pt-BR" i="1" dirty="0"/>
              <a:t>a disputa entre </a:t>
            </a:r>
            <a:r>
              <a:rPr lang="pt-BR" i="1" dirty="0" err="1"/>
              <a:t>imperativistas</a:t>
            </a:r>
            <a:r>
              <a:rPr lang="pt-BR" i="1" dirty="0"/>
              <a:t> e não </a:t>
            </a:r>
            <a:r>
              <a:rPr lang="pt-BR" i="1" dirty="0" err="1"/>
              <a:t>imperativistas</a:t>
            </a:r>
            <a:r>
              <a:rPr lang="pt-BR" i="1" dirty="0"/>
              <a:t> é apresentada como uma disputa relativa ao </a:t>
            </a:r>
            <a:r>
              <a:rPr lang="pt-BR" i="1" u="sng" dirty="0"/>
              <a:t>genus</a:t>
            </a:r>
            <a:r>
              <a:rPr lang="pt-BR" i="1" dirty="0"/>
              <a:t>, enquanto foi na realidade – esta é a nossa conclusão – uma disputa em relação às </a:t>
            </a:r>
            <a:r>
              <a:rPr lang="pt-BR" i="1" u="sng" dirty="0" err="1"/>
              <a:t>species</a:t>
            </a:r>
            <a:r>
              <a:rPr lang="pt-BR" i="1" dirty="0"/>
              <a:t>, vale dizer, em relação aos vários tipos de proposições prescritivas que podem compor um sistema normativo, e não danificou a comunidade do gênero, ao qual todos os diversos tipos de norma pertencem, e que é o gênero das proposições prescritivas distintas das descritivas</a:t>
            </a:r>
            <a:r>
              <a:rPr lang="pt-BR" dirty="0"/>
              <a:t>”.</a:t>
            </a:r>
            <a:endParaRPr lang="pt-BR" b="1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473" y="5825358"/>
            <a:ext cx="826935" cy="10326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64586252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Rectangle 29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2370" y="516835"/>
            <a:ext cx="3084844" cy="2103875"/>
          </a:xfrm>
        </p:spPr>
        <p:txBody>
          <a:bodyPr>
            <a:normAutofit/>
          </a:bodyPr>
          <a:lstStyle/>
          <a:p>
            <a:r>
              <a:rPr lang="pt-BR" sz="3600" b="1" dirty="0">
                <a:solidFill>
                  <a:srgbClr val="FFFFFF"/>
                </a:solidFill>
              </a:rPr>
              <a:t>TEORIA DA NORMA – </a:t>
            </a:r>
            <a:endParaRPr lang="pt-BR" sz="3600" dirty="0">
              <a:solidFill>
                <a:srgbClr val="FFFFFF"/>
              </a:solidFill>
            </a:endParaRPr>
          </a:p>
        </p:txBody>
      </p:sp>
      <p:sp>
        <p:nvSpPr>
          <p:cNvPr id="25" name="Content Placeholder 24"/>
          <p:cNvSpPr>
            <a:spLocks noGrp="1"/>
          </p:cNvSpPr>
          <p:nvPr>
            <p:ph idx="1"/>
          </p:nvPr>
        </p:nvSpPr>
        <p:spPr>
          <a:xfrm>
            <a:off x="492371" y="2653800"/>
            <a:ext cx="3084844" cy="3335519"/>
          </a:xfrm>
        </p:spPr>
        <p:txBody>
          <a:bodyPr>
            <a:normAutofit/>
          </a:bodyPr>
          <a:lstStyle/>
          <a:p>
            <a:r>
              <a:rPr lang="pt-BR" sz="1800" spc="-5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QUESTÃO (1 ª fase) - VII CONCURSO (2015): </a:t>
            </a:r>
          </a:p>
          <a:p>
            <a:endParaRPr lang="pt-BR" sz="1800" spc="-5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  <a:p>
            <a:endParaRPr lang="pt-BR" sz="1800" spc="-5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  <a:p>
            <a:endParaRPr lang="pt-BR" sz="1800" spc="-5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  <a:p>
            <a:endParaRPr lang="en-US" sz="1500" dirty="0">
              <a:solidFill>
                <a:srgbClr val="FFFFFF"/>
              </a:solidFill>
            </a:endParaRPr>
          </a:p>
        </p:txBody>
      </p:sp>
      <p:pic>
        <p:nvPicPr>
          <p:cNvPr id="8" name="Imagem 7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5250" y="513165"/>
            <a:ext cx="7929870" cy="5943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Imagem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473" y="5825358"/>
            <a:ext cx="826935" cy="10326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73382906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TEORIA DA NORMA 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077988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pt-BR" b="1" dirty="0"/>
              <a:t> </a:t>
            </a:r>
            <a:r>
              <a:rPr lang="pt-BR" b="1" dirty="0" smtClean="0"/>
              <a:t>CAP. </a:t>
            </a:r>
            <a:r>
              <a:rPr lang="pt-BR" b="1" dirty="0"/>
              <a:t>5: AS PRESCRIÇÕES </a:t>
            </a:r>
            <a:r>
              <a:rPr lang="pt-BR" b="1" dirty="0" smtClean="0"/>
              <a:t>JURÍDICAS -</a:t>
            </a:r>
            <a:r>
              <a:rPr lang="pt-BR" dirty="0"/>
              <a:t> </a:t>
            </a:r>
            <a:r>
              <a:rPr lang="pt-BR" dirty="0" smtClean="0"/>
              <a:t>Itens </a:t>
            </a:r>
            <a:r>
              <a:rPr lang="pt-BR" dirty="0"/>
              <a:t>3.15 Norma e sanção. 3.15.1 Sanções morais, sanções sociais e sanções jurídicas. 3.15.2 Normas sem sanção</a:t>
            </a:r>
            <a:r>
              <a:rPr lang="pt-BR" dirty="0" smtClean="0"/>
              <a:t>.</a:t>
            </a:r>
            <a:endParaRPr lang="pt-BR" dirty="0"/>
          </a:p>
          <a:p>
            <a:pPr marL="0" indent="0">
              <a:buNone/>
            </a:pPr>
            <a:r>
              <a:rPr lang="pt-BR" dirty="0" smtClean="0">
                <a:sym typeface="Wingdings" panose="05000000000000000000" pitchFamily="2" charset="2"/>
              </a:rPr>
              <a:t> </a:t>
            </a:r>
            <a:r>
              <a:rPr lang="pt-BR" dirty="0" smtClean="0">
                <a:solidFill>
                  <a:schemeClr val="accent1">
                    <a:lumMod val="75000"/>
                  </a:schemeClr>
                </a:solidFill>
                <a:sym typeface="Wingdings" panose="05000000000000000000" pitchFamily="2" charset="2"/>
              </a:rPr>
              <a:t></a:t>
            </a:r>
            <a:r>
              <a:rPr lang="pt-BR" b="1" dirty="0" smtClean="0"/>
              <a:t>Norma </a:t>
            </a:r>
            <a:r>
              <a:rPr lang="pt-BR" b="1" dirty="0"/>
              <a:t>e </a:t>
            </a:r>
            <a:r>
              <a:rPr lang="pt-BR" b="1" dirty="0" smtClean="0"/>
              <a:t>sanção</a:t>
            </a:r>
            <a:r>
              <a:rPr lang="pt-BR" dirty="0" smtClean="0"/>
              <a:t>: </a:t>
            </a:r>
            <a:r>
              <a:rPr lang="pt-BR" dirty="0"/>
              <a:t>a </a:t>
            </a:r>
            <a:r>
              <a:rPr lang="pt-BR" i="1" dirty="0" smtClean="0"/>
              <a:t>sanção, segundo </a:t>
            </a:r>
            <a:r>
              <a:rPr lang="pt-BR" dirty="0" smtClean="0"/>
              <a:t>Bobbio</a:t>
            </a:r>
            <a:r>
              <a:rPr lang="pt-BR" dirty="0"/>
              <a:t>, pode ser definida “</a:t>
            </a:r>
            <a:r>
              <a:rPr lang="pt-BR" i="1" dirty="0"/>
              <a:t>como o expediente através do qual se busca, em um sistema </a:t>
            </a:r>
            <a:r>
              <a:rPr lang="pt-BR" i="1" dirty="0" smtClean="0"/>
              <a:t>normativo</a:t>
            </a:r>
            <a:r>
              <a:rPr lang="pt-BR" i="1" dirty="0"/>
              <a:t>, salvaguardar a lei da erosão das ações contrárias</a:t>
            </a:r>
            <a:r>
              <a:rPr lang="pt-BR" dirty="0"/>
              <a:t>”. </a:t>
            </a:r>
            <a:endParaRPr lang="pt-BR" dirty="0" smtClean="0"/>
          </a:p>
          <a:p>
            <a:pPr>
              <a:buFont typeface="Wingdings" panose="05000000000000000000" pitchFamily="2" charset="2"/>
              <a:buChar char="à"/>
            </a:pPr>
            <a:r>
              <a:rPr lang="pt-BR" b="1" dirty="0" smtClean="0"/>
              <a:t> Sanção moral: </a:t>
            </a:r>
            <a:r>
              <a:rPr lang="pt-BR" dirty="0"/>
              <a:t>puramente interior</a:t>
            </a:r>
            <a:r>
              <a:rPr lang="pt-BR" i="1" dirty="0"/>
              <a:t>.</a:t>
            </a:r>
          </a:p>
          <a:p>
            <a:pPr marL="0" indent="0">
              <a:buNone/>
            </a:pPr>
            <a:r>
              <a:rPr lang="pt-BR" dirty="0"/>
              <a:t>Defeito: escassamente </a:t>
            </a:r>
            <a:r>
              <a:rPr lang="pt-BR" dirty="0" smtClean="0"/>
              <a:t>eficaz.</a:t>
            </a:r>
          </a:p>
          <a:p>
            <a:pPr marL="0" indent="0">
              <a:buNone/>
            </a:pPr>
            <a:r>
              <a:rPr lang="pt-BR" dirty="0" smtClean="0">
                <a:solidFill>
                  <a:schemeClr val="accent1">
                    <a:lumMod val="75000"/>
                  </a:schemeClr>
                </a:solidFill>
                <a:sym typeface="Wingdings" panose="05000000000000000000" pitchFamily="2" charset="2"/>
              </a:rPr>
              <a:t></a:t>
            </a:r>
            <a:r>
              <a:rPr lang="pt-BR" dirty="0" smtClean="0"/>
              <a:t> </a:t>
            </a:r>
            <a:r>
              <a:rPr lang="pt-BR" b="1" dirty="0" smtClean="0"/>
              <a:t>Sanção </a:t>
            </a:r>
            <a:r>
              <a:rPr lang="pt-BR" b="1" dirty="0"/>
              <a:t>social</a:t>
            </a:r>
            <a:r>
              <a:rPr lang="pt-BR" dirty="0" smtClean="0"/>
              <a:t>: externa.</a:t>
            </a:r>
          </a:p>
          <a:p>
            <a:pPr marL="0" indent="0">
              <a:buNone/>
            </a:pPr>
            <a:r>
              <a:rPr lang="pt-BR" dirty="0" smtClean="0"/>
              <a:t>Defeito: desproporcional.</a:t>
            </a:r>
          </a:p>
          <a:p>
            <a:pPr marL="0" indent="0">
              <a:buNone/>
            </a:pPr>
            <a:r>
              <a:rPr lang="pt-BR" dirty="0">
                <a:solidFill>
                  <a:schemeClr val="accent1">
                    <a:lumMod val="75000"/>
                  </a:schemeClr>
                </a:solidFill>
                <a:sym typeface="Wingdings" panose="05000000000000000000" pitchFamily="2" charset="2"/>
              </a:rPr>
              <a:t></a:t>
            </a:r>
            <a:r>
              <a:rPr lang="pt-BR" dirty="0"/>
              <a:t> </a:t>
            </a:r>
            <a:r>
              <a:rPr lang="pt-BR" b="1" dirty="0"/>
              <a:t>Sanção jurídica</a:t>
            </a:r>
            <a:r>
              <a:rPr lang="pt-BR" dirty="0"/>
              <a:t>: sanção externa (resposta do grupo) e institucionalizada (regulada/organizada).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i="1" dirty="0"/>
          </a:p>
          <a:p>
            <a:endParaRPr lang="pt-BR" dirty="0"/>
          </a:p>
          <a:p>
            <a:endParaRPr lang="pt-BR" dirty="0"/>
          </a:p>
          <a:p>
            <a:pPr>
              <a:buFont typeface="Arial" panose="020B0604020202020204" pitchFamily="34" charset="0"/>
              <a:buChar char="•"/>
            </a:pPr>
            <a:endParaRPr lang="pt-BR" sz="1800" b="1" dirty="0"/>
          </a:p>
          <a:p>
            <a:pPr>
              <a:buFont typeface="Arial" panose="020B0604020202020204" pitchFamily="34" charset="0"/>
              <a:buChar char="•"/>
            </a:pP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473" y="5825358"/>
            <a:ext cx="826935" cy="10326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7015302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Obras Previstas no Edital: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pt-BR" dirty="0"/>
              <a:t> Hans Kelsen – O que é justiça?;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dirty="0"/>
              <a:t> Max Weber – Ciência e Política;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dirty="0"/>
              <a:t> Michel Foucault – Vigiar e Punir;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dirty="0"/>
              <a:t> Tercio Sampaio Ferraz JR. – A ciência do direito;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dirty="0"/>
              <a:t> </a:t>
            </a:r>
            <a:r>
              <a:rPr lang="pt-BR" b="1" dirty="0"/>
              <a:t>Norberto Bobbio – Teoria do Ordenamento Jurídico;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b="1" dirty="0"/>
              <a:t> Norberto Bobbio – Teoria na Norma Jurídica.</a:t>
            </a:r>
          </a:p>
          <a:p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473" y="5825358"/>
            <a:ext cx="826935" cy="10326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23009486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TEORIA DA NORMA 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077988"/>
          </a:xfrm>
        </p:spPr>
        <p:txBody>
          <a:bodyPr>
            <a:normAutofit fontScale="85000"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pt-BR" b="1" dirty="0" smtClean="0"/>
              <a:t> Críticas </a:t>
            </a:r>
            <a:r>
              <a:rPr lang="pt-BR" b="1" dirty="0"/>
              <a:t>formuladas contra essa ideia:</a:t>
            </a:r>
            <a:endParaRPr lang="pt-BR" dirty="0"/>
          </a:p>
          <a:p>
            <a:pPr marL="514350" indent="-514350">
              <a:buFont typeface="+mj-lt"/>
              <a:buAutoNum type="romanLcPeriod"/>
            </a:pPr>
            <a:r>
              <a:rPr lang="pt-BR" b="1" dirty="0"/>
              <a:t>Adesão </a:t>
            </a:r>
            <a:r>
              <a:rPr lang="pt-BR" b="1" dirty="0" smtClean="0"/>
              <a:t>espontânea</a:t>
            </a:r>
            <a:r>
              <a:rPr lang="pt-BR" dirty="0" smtClean="0"/>
              <a:t>: </a:t>
            </a:r>
            <a:r>
              <a:rPr lang="pt-BR" dirty="0"/>
              <a:t>Bobbio refuta o ordenamento conta, em última instância, com a eficácia obtida através da </a:t>
            </a:r>
            <a:r>
              <a:rPr lang="pt-BR" dirty="0" smtClean="0"/>
              <a:t>sanção.</a:t>
            </a:r>
          </a:p>
          <a:p>
            <a:pPr marL="514350" indent="-514350">
              <a:buFont typeface="+mj-lt"/>
              <a:buAutoNum type="romanLcPeriod"/>
            </a:pPr>
            <a:r>
              <a:rPr lang="pt-BR" b="1" dirty="0"/>
              <a:t>Normas sem sanção: </a:t>
            </a:r>
            <a:r>
              <a:rPr lang="pt-BR" dirty="0"/>
              <a:t>Bobbio reconhece a crítica, mas a contorna dizendo </a:t>
            </a:r>
            <a:r>
              <a:rPr lang="pt-BR" i="1" dirty="0"/>
              <a:t>“que, quando se fala em uma sanção organizada como elemento constitutivo do direito, referimo-nos não às normas singulares, mas ao ordenamento normativo tomado em seu conjunto, razão pela qual, dizer que a sanção organizada distingue o ordenamento jurídico de todo outro tipo de ordenamento não implica que todas as normas desse sistema sejam sancionadas, mas apenas que o seja a maior parte. Quando eu me coloco frente a uma norma singular e me pergunto se é ou não uma norma jurídica, o critério de juridicidade não é certamente a sanção, mas a pertinência ao sistema, ou a validade, no sentido já aclarado de </a:t>
            </a:r>
            <a:r>
              <a:rPr lang="pt-BR" i="1" dirty="0" err="1"/>
              <a:t>referibilidade</a:t>
            </a:r>
            <a:r>
              <a:rPr lang="pt-BR" i="1" dirty="0"/>
              <a:t> da norma a uma das fontes de produção normativa reconhecidas como legítimas</a:t>
            </a:r>
            <a:r>
              <a:rPr lang="pt-BR" i="1" dirty="0" smtClean="0"/>
              <a:t>”.</a:t>
            </a:r>
          </a:p>
          <a:p>
            <a:pPr marL="514350" indent="-514350">
              <a:buFont typeface="+mj-lt"/>
              <a:buAutoNum type="romanLcPeriod"/>
            </a:pPr>
            <a:r>
              <a:rPr lang="pt-BR" sz="2100" b="1" dirty="0"/>
              <a:t>Ordenamentos sem sanção: </a:t>
            </a:r>
            <a:r>
              <a:rPr lang="pt-BR" dirty="0"/>
              <a:t>Bobbio </a:t>
            </a:r>
            <a:r>
              <a:rPr lang="pt-BR" dirty="0" smtClean="0"/>
              <a:t>refuta que </a:t>
            </a:r>
            <a:r>
              <a:rPr lang="pt-BR" dirty="0"/>
              <a:t>o</a:t>
            </a:r>
            <a:r>
              <a:rPr lang="pt-BR" dirty="0" smtClean="0"/>
              <a:t> </a:t>
            </a:r>
            <a:r>
              <a:rPr lang="pt-BR" dirty="0"/>
              <a:t>ordenamento internacional possui sanção, mas esta é fundada na autotutela (menos proporcional), enquanto o estatal, na </a:t>
            </a:r>
            <a:r>
              <a:rPr lang="pt-BR" dirty="0" err="1"/>
              <a:t>heterotutela</a:t>
            </a:r>
            <a:r>
              <a:rPr lang="pt-BR" dirty="0"/>
              <a:t> (mais proporcional).</a:t>
            </a:r>
          </a:p>
          <a:p>
            <a:pPr marL="514350" indent="-514350">
              <a:buFont typeface="+mj-lt"/>
              <a:buAutoNum type="romanLcPeriod"/>
            </a:pPr>
            <a:r>
              <a:rPr lang="pt-BR" sz="2100" b="1" dirty="0"/>
              <a:t>Normas em cadeia e o processo ao infinito: </a:t>
            </a:r>
            <a:r>
              <a:rPr lang="pt-BR" dirty="0"/>
              <a:t>Bobbio também refuta essa </a:t>
            </a:r>
            <a:r>
              <a:rPr lang="pt-BR" dirty="0" smtClean="0"/>
              <a:t>crítica, </a:t>
            </a:r>
            <a:r>
              <a:rPr lang="pt-BR" dirty="0"/>
              <a:t>bastando que a maioria de suas normas sejam sancionadas.</a:t>
            </a:r>
          </a:p>
          <a:p>
            <a:pPr marL="514350" indent="-514350">
              <a:buFont typeface="+mj-lt"/>
              <a:buAutoNum type="romanLcPeriod"/>
            </a:pPr>
            <a:endParaRPr lang="pt-BR" i="1" dirty="0"/>
          </a:p>
          <a:p>
            <a:pPr marL="0" indent="0">
              <a:buNone/>
            </a:pPr>
            <a:endParaRPr lang="pt-BR" i="1" dirty="0"/>
          </a:p>
          <a:p>
            <a:endParaRPr lang="pt-BR" dirty="0"/>
          </a:p>
          <a:p>
            <a:endParaRPr lang="pt-BR" dirty="0"/>
          </a:p>
          <a:p>
            <a:pPr>
              <a:buFont typeface="Arial" panose="020B0604020202020204" pitchFamily="34" charset="0"/>
              <a:buChar char="•"/>
            </a:pPr>
            <a:endParaRPr lang="pt-BR" sz="1800" b="1" dirty="0"/>
          </a:p>
          <a:p>
            <a:pPr>
              <a:buFont typeface="Arial" panose="020B0604020202020204" pitchFamily="34" charset="0"/>
              <a:buChar char="•"/>
            </a:pP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473" y="5825358"/>
            <a:ext cx="826935" cy="10326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48605439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Rectangle 29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2370" y="516835"/>
            <a:ext cx="3084844" cy="2103875"/>
          </a:xfrm>
        </p:spPr>
        <p:txBody>
          <a:bodyPr>
            <a:normAutofit/>
          </a:bodyPr>
          <a:lstStyle/>
          <a:p>
            <a:r>
              <a:rPr lang="pt-BR" sz="3600" b="1" dirty="0">
                <a:solidFill>
                  <a:srgbClr val="FFFFFF"/>
                </a:solidFill>
              </a:rPr>
              <a:t>TEORIA DA NORMA – </a:t>
            </a:r>
            <a:endParaRPr lang="pt-BR" sz="3600" dirty="0">
              <a:solidFill>
                <a:srgbClr val="FFFFFF"/>
              </a:solidFill>
            </a:endParaRPr>
          </a:p>
        </p:txBody>
      </p:sp>
      <p:sp>
        <p:nvSpPr>
          <p:cNvPr id="25" name="Content Placeholder 24"/>
          <p:cNvSpPr>
            <a:spLocks noGrp="1"/>
          </p:cNvSpPr>
          <p:nvPr>
            <p:ph idx="1"/>
          </p:nvPr>
        </p:nvSpPr>
        <p:spPr>
          <a:xfrm>
            <a:off x="492371" y="2653800"/>
            <a:ext cx="3084844" cy="3335519"/>
          </a:xfrm>
        </p:spPr>
        <p:txBody>
          <a:bodyPr>
            <a:normAutofit/>
          </a:bodyPr>
          <a:lstStyle/>
          <a:p>
            <a:r>
              <a:rPr lang="pt-BR" sz="1800" spc="-50" dirty="0" smtClean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QUESTÃO </a:t>
            </a:r>
            <a:r>
              <a:rPr lang="pt-BR" sz="1800" spc="-5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(1 ª fase) - IV CONCURSO (2010):</a:t>
            </a:r>
          </a:p>
          <a:p>
            <a:endParaRPr lang="pt-BR" sz="1800" spc="-5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  <a:p>
            <a:endParaRPr lang="pt-BR" sz="1800" spc="-5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  <a:p>
            <a:endParaRPr lang="pt-BR" sz="1800" spc="-5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  <a:p>
            <a:endParaRPr lang="pt-BR" sz="1800" spc="-5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  <a:p>
            <a:endParaRPr lang="en-US" sz="1500" dirty="0">
              <a:solidFill>
                <a:srgbClr val="FFFFFF"/>
              </a:solidFill>
            </a:endParaRPr>
          </a:p>
        </p:txBody>
      </p:sp>
      <p:pic>
        <p:nvPicPr>
          <p:cNvPr id="10" name="Imagem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473" y="5825358"/>
            <a:ext cx="826935" cy="10326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Imagem 8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187"/>
          <a:stretch/>
        </p:blipFill>
        <p:spPr bwMode="auto">
          <a:xfrm>
            <a:off x="4140173" y="568536"/>
            <a:ext cx="8010047" cy="542078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6983940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TEORIA DA NORMA 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077988"/>
          </a:xfrm>
        </p:spPr>
        <p:txBody>
          <a:bodyPr>
            <a:normAutofit fontScale="92500" lnSpcReduction="10000"/>
          </a:bodyPr>
          <a:lstStyle/>
          <a:p>
            <a:r>
              <a:rPr lang="pt-BR" b="1" dirty="0"/>
              <a:t> </a:t>
            </a:r>
            <a:r>
              <a:rPr lang="pt-BR" b="1" dirty="0" smtClean="0"/>
              <a:t>CAP. </a:t>
            </a:r>
            <a:r>
              <a:rPr lang="pt-BR" b="1" dirty="0" smtClean="0"/>
              <a:t>6</a:t>
            </a:r>
            <a:r>
              <a:rPr lang="pt-BR" b="1" dirty="0"/>
              <a:t>:</a:t>
            </a:r>
            <a:r>
              <a:rPr lang="pt-BR" b="1" dirty="0" smtClean="0"/>
              <a:t> </a:t>
            </a:r>
            <a:r>
              <a:rPr lang="pt-BR" b="1" dirty="0"/>
              <a:t>CLASSIFICAÇÃO DAS NORMAS </a:t>
            </a:r>
            <a:r>
              <a:rPr lang="pt-BR" b="1" dirty="0" smtClean="0"/>
              <a:t>JURÍDICAS</a:t>
            </a:r>
            <a:r>
              <a:rPr lang="pt-BR" dirty="0"/>
              <a:t> </a:t>
            </a:r>
            <a:r>
              <a:rPr lang="pt-BR" dirty="0" smtClean="0"/>
              <a:t>- Itens </a:t>
            </a:r>
            <a:r>
              <a:rPr lang="pt-BR" dirty="0"/>
              <a:t>3.16 Classificação das normas jurídicas. 3.16.1 Normas gerais e normas singulares. 3.16.2 Normas afirmativas e normas negativas. 3.16.3 Normas categóricas e normas </a:t>
            </a:r>
            <a:r>
              <a:rPr lang="pt-BR" dirty="0" smtClean="0"/>
              <a:t>hipotéticas.</a:t>
            </a:r>
          </a:p>
          <a:p>
            <a:pPr marL="0" indent="0">
              <a:buNone/>
            </a:pPr>
            <a:r>
              <a:rPr lang="pt-BR" dirty="0">
                <a:solidFill>
                  <a:schemeClr val="accent1">
                    <a:lumMod val="75000"/>
                  </a:schemeClr>
                </a:solidFill>
                <a:sym typeface="Wingdings" panose="05000000000000000000" pitchFamily="2" charset="2"/>
              </a:rPr>
              <a:t></a:t>
            </a:r>
            <a:r>
              <a:rPr lang="pt-BR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t-BR" b="1" dirty="0"/>
              <a:t>Normas gerais e singulares</a:t>
            </a:r>
            <a:r>
              <a:rPr lang="pt-BR" dirty="0" smtClean="0"/>
              <a:t>:</a:t>
            </a:r>
            <a:endParaRPr lang="pt-BR" dirty="0"/>
          </a:p>
          <a:p>
            <a:pPr marL="514350" indent="-514350">
              <a:buFont typeface="+mj-lt"/>
              <a:buAutoNum type="alphaLcParenR"/>
            </a:pPr>
            <a:r>
              <a:rPr lang="pt-BR" b="1" dirty="0" smtClean="0"/>
              <a:t>Normas </a:t>
            </a:r>
            <a:r>
              <a:rPr lang="pt-BR" b="1" dirty="0"/>
              <a:t>gerais e abstratas </a:t>
            </a:r>
            <a:r>
              <a:rPr lang="pt-BR" dirty="0"/>
              <a:t>(</a:t>
            </a:r>
            <a:r>
              <a:rPr lang="pt-BR" dirty="0" err="1"/>
              <a:t>ex</a:t>
            </a:r>
            <a:r>
              <a:rPr lang="pt-BR" dirty="0"/>
              <a:t>: leis penais);</a:t>
            </a:r>
          </a:p>
          <a:p>
            <a:pPr marL="514350" indent="-514350">
              <a:buFont typeface="+mj-lt"/>
              <a:buAutoNum type="alphaLcParenR"/>
            </a:pPr>
            <a:r>
              <a:rPr lang="pt-BR" b="1" dirty="0" smtClean="0"/>
              <a:t>Normas </a:t>
            </a:r>
            <a:r>
              <a:rPr lang="pt-BR" b="1" dirty="0"/>
              <a:t>gerais e concretas </a:t>
            </a:r>
            <a:r>
              <a:rPr lang="pt-BR" dirty="0"/>
              <a:t>(</a:t>
            </a:r>
            <a:r>
              <a:rPr lang="pt-BR" dirty="0" err="1"/>
              <a:t>ex</a:t>
            </a:r>
            <a:r>
              <a:rPr lang="pt-BR" dirty="0"/>
              <a:t>: uma lei que declara mobilização geral se volta a uma classe de cidadãos e ao mesmo tempo prescreve uma ação singular que, uma vez cumprida, exaure a eficácia da norma);</a:t>
            </a:r>
          </a:p>
          <a:p>
            <a:pPr marL="514350" indent="-514350">
              <a:buFont typeface="+mj-lt"/>
              <a:buAutoNum type="alphaLcParenR"/>
            </a:pPr>
            <a:r>
              <a:rPr lang="pt-BR" b="1" dirty="0" smtClean="0"/>
              <a:t>Normas </a:t>
            </a:r>
            <a:r>
              <a:rPr lang="pt-BR" b="1" dirty="0"/>
              <a:t>individuais e abstratas </a:t>
            </a:r>
            <a:r>
              <a:rPr lang="pt-BR" dirty="0"/>
              <a:t>(uma lei que atribui a uma determinada pessoa um ofício, por exemplo, o de juiz da Corte constitucional, dirige-se a um só indivíduo e lhe prescreve não uma ação singular, mas todas aquelas que são inerentes ao exercício da função); </a:t>
            </a:r>
          </a:p>
          <a:p>
            <a:pPr marL="514350" indent="-514350">
              <a:buFont typeface="+mj-lt"/>
              <a:buAutoNum type="alphaLcParenR"/>
            </a:pPr>
            <a:r>
              <a:rPr lang="pt-BR" b="1" dirty="0" smtClean="0"/>
              <a:t>Normas </a:t>
            </a:r>
            <a:r>
              <a:rPr lang="pt-BR" b="1" dirty="0"/>
              <a:t>individuais e concretas </a:t>
            </a:r>
            <a:r>
              <a:rPr lang="pt-BR" dirty="0"/>
              <a:t>(</a:t>
            </a:r>
            <a:r>
              <a:rPr lang="pt-BR" dirty="0" err="1"/>
              <a:t>ex</a:t>
            </a:r>
            <a:r>
              <a:rPr lang="pt-BR" dirty="0"/>
              <a:t>: sentença de um juiz</a:t>
            </a:r>
            <a:r>
              <a:rPr lang="pt-BR" dirty="0" smtClean="0"/>
              <a:t>).</a:t>
            </a:r>
          </a:p>
          <a:p>
            <a:pPr>
              <a:buFont typeface="Wingdings" panose="05000000000000000000" pitchFamily="2" charset="2"/>
              <a:buChar char="à"/>
            </a:pPr>
            <a:endParaRPr lang="pt-BR" dirty="0" smtClean="0"/>
          </a:p>
          <a:p>
            <a:pPr marL="514350" indent="-514350">
              <a:buFont typeface="+mj-lt"/>
              <a:buAutoNum type="romanLcPeriod"/>
            </a:pPr>
            <a:endParaRPr lang="pt-BR" dirty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i="1" dirty="0"/>
          </a:p>
          <a:p>
            <a:endParaRPr lang="pt-BR" dirty="0"/>
          </a:p>
          <a:p>
            <a:endParaRPr lang="pt-BR" dirty="0"/>
          </a:p>
          <a:p>
            <a:pPr>
              <a:buFont typeface="Arial" panose="020B0604020202020204" pitchFamily="34" charset="0"/>
              <a:buChar char="•"/>
            </a:pPr>
            <a:endParaRPr lang="pt-BR" sz="1800" b="1" dirty="0"/>
          </a:p>
          <a:p>
            <a:pPr>
              <a:buFont typeface="Arial" panose="020B0604020202020204" pitchFamily="34" charset="0"/>
              <a:buChar char="•"/>
            </a:pP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473" y="5825358"/>
            <a:ext cx="826935" cy="10326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54858549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TEORIA DA NORMA 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077988"/>
          </a:xfrm>
        </p:spPr>
        <p:txBody>
          <a:bodyPr>
            <a:normAutofit fontScale="85000" lnSpcReduction="10000"/>
          </a:bodyPr>
          <a:lstStyle/>
          <a:p>
            <a:pPr>
              <a:buFont typeface="Wingdings" panose="05000000000000000000" pitchFamily="2" charset="2"/>
              <a:buChar char="à"/>
            </a:pPr>
            <a:r>
              <a:rPr lang="pt-BR" b="1" dirty="0" smtClean="0"/>
              <a:t> Normas </a:t>
            </a:r>
            <a:r>
              <a:rPr lang="pt-BR" b="1" dirty="0"/>
              <a:t>afirmativas e negativas</a:t>
            </a:r>
            <a:r>
              <a:rPr lang="pt-BR" dirty="0"/>
              <a:t>:</a:t>
            </a:r>
          </a:p>
          <a:p>
            <a:pPr marL="457200" indent="-457200">
              <a:buFont typeface="+mj-lt"/>
              <a:buAutoNum type="alphaLcParenR"/>
            </a:pPr>
            <a:r>
              <a:rPr lang="pt-BR" dirty="0"/>
              <a:t>Prescrição afirmativa – afirmativa universal (“todos devem fazer x”) – obrigatório fazer (obrigação);</a:t>
            </a:r>
          </a:p>
          <a:p>
            <a:pPr marL="457200" indent="-457200">
              <a:buFont typeface="+mj-lt"/>
              <a:buAutoNum type="alphaLcParenR"/>
            </a:pPr>
            <a:r>
              <a:rPr lang="pt-BR" dirty="0"/>
              <a:t>Prescrição negativa – negação  universal (“ninguém deve fazer x”) –  obrigatório não fazer (proibição);</a:t>
            </a:r>
          </a:p>
          <a:p>
            <a:pPr marL="457200" indent="-457200">
              <a:buFont typeface="+mj-lt"/>
              <a:buAutoNum type="alphaLcParenR"/>
            </a:pPr>
            <a:r>
              <a:rPr lang="pt-BR" dirty="0"/>
              <a:t>Permissão negativa – negação da universalidade (“nem todos devem fazer x”) – não obrigatório não fazer;</a:t>
            </a:r>
          </a:p>
          <a:p>
            <a:pPr marL="457200" indent="-457200">
              <a:buFont typeface="+mj-lt"/>
              <a:buAutoNum type="alphaLcParenR"/>
            </a:pPr>
            <a:r>
              <a:rPr lang="pt-BR" dirty="0"/>
              <a:t>Permissão positiva – negação universal e da universalidade (“nem todos devem não fazer x”) – não obrigatório não fazer</a:t>
            </a:r>
            <a:r>
              <a:rPr lang="pt-BR" dirty="0" smtClean="0"/>
              <a:t>.</a:t>
            </a:r>
          </a:p>
          <a:p>
            <a:pPr marL="0" indent="0">
              <a:buNone/>
            </a:pPr>
            <a:r>
              <a:rPr lang="pt-BR" dirty="0">
                <a:solidFill>
                  <a:schemeClr val="accent1">
                    <a:lumMod val="75000"/>
                  </a:schemeClr>
                </a:solidFill>
                <a:sym typeface="Wingdings" panose="05000000000000000000" pitchFamily="2" charset="2"/>
              </a:rPr>
              <a:t></a:t>
            </a:r>
            <a:r>
              <a:rPr lang="pt-BR" dirty="0"/>
              <a:t> </a:t>
            </a:r>
            <a:r>
              <a:rPr lang="pt-BR" b="1" dirty="0"/>
              <a:t>Normas categóricas e hipotéticas</a:t>
            </a:r>
            <a:r>
              <a:rPr lang="pt-BR" dirty="0"/>
              <a:t>:</a:t>
            </a:r>
          </a:p>
          <a:p>
            <a:r>
              <a:rPr lang="pt-BR" dirty="0">
                <a:solidFill>
                  <a:schemeClr val="accent1">
                    <a:lumMod val="75000"/>
                  </a:schemeClr>
                </a:solidFill>
              </a:rPr>
              <a:t>a) </a:t>
            </a:r>
            <a:r>
              <a:rPr lang="pt-BR" b="1" dirty="0"/>
              <a:t>Norma categórica: </a:t>
            </a:r>
            <a:r>
              <a:rPr lang="pt-BR" dirty="0"/>
              <a:t>estabelece que uma determinada ação deve ser cumprida;</a:t>
            </a:r>
          </a:p>
          <a:p>
            <a:r>
              <a:rPr lang="pt-BR" dirty="0">
                <a:solidFill>
                  <a:schemeClr val="accent1">
                    <a:lumMod val="75000"/>
                  </a:schemeClr>
                </a:solidFill>
              </a:rPr>
              <a:t>b) </a:t>
            </a:r>
            <a:r>
              <a:rPr lang="pt-BR" b="1" dirty="0"/>
              <a:t>Norma hipotética</a:t>
            </a:r>
            <a:r>
              <a:rPr lang="pt-BR" dirty="0"/>
              <a:t>: estabelece que uma determinada ação deve ser cumprida, quando se verifica uma certa condição: </a:t>
            </a:r>
            <a:r>
              <a:rPr lang="pt-BR" dirty="0">
                <a:solidFill>
                  <a:schemeClr val="accent1">
                    <a:lumMod val="75000"/>
                  </a:schemeClr>
                </a:solidFill>
              </a:rPr>
              <a:t>b.1) </a:t>
            </a:r>
            <a:r>
              <a:rPr lang="pt-BR" b="1" dirty="0"/>
              <a:t>normas instrumentais</a:t>
            </a:r>
            <a:r>
              <a:rPr lang="pt-BR" dirty="0"/>
              <a:t>: sanção consistente em não se alcançar o fim desejado (“Se quiser Y, deve X”); </a:t>
            </a:r>
            <a:r>
              <a:rPr lang="pt-BR" dirty="0">
                <a:solidFill>
                  <a:schemeClr val="accent1">
                    <a:lumMod val="75000"/>
                  </a:schemeClr>
                </a:solidFill>
              </a:rPr>
              <a:t>b.2) </a:t>
            </a:r>
            <a:r>
              <a:rPr lang="pt-BR" b="1" dirty="0"/>
              <a:t>normas finais</a:t>
            </a:r>
            <a:r>
              <a:rPr lang="pt-BR" dirty="0"/>
              <a:t>: sanção consistente em alcançar um fim diverso do desejado (“Se não quiser Y, deve X”).</a:t>
            </a:r>
          </a:p>
          <a:p>
            <a:pPr marL="457200" indent="-457200">
              <a:buFont typeface="+mj-lt"/>
              <a:buAutoNum type="alphaLcParenR"/>
            </a:pPr>
            <a:endParaRPr lang="pt-BR" dirty="0"/>
          </a:p>
          <a:p>
            <a:pPr>
              <a:buFont typeface="Wingdings" panose="05000000000000000000" pitchFamily="2" charset="2"/>
              <a:buChar char="à"/>
            </a:pPr>
            <a:endParaRPr lang="pt-BR" dirty="0" smtClean="0"/>
          </a:p>
          <a:p>
            <a:pPr marL="514350" indent="-514350">
              <a:buFont typeface="+mj-lt"/>
              <a:buAutoNum type="romanLcPeriod"/>
            </a:pPr>
            <a:endParaRPr lang="pt-BR" dirty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i="1" dirty="0"/>
          </a:p>
          <a:p>
            <a:endParaRPr lang="pt-BR" dirty="0"/>
          </a:p>
          <a:p>
            <a:endParaRPr lang="pt-BR" dirty="0"/>
          </a:p>
          <a:p>
            <a:pPr>
              <a:buFont typeface="Arial" panose="020B0604020202020204" pitchFamily="34" charset="0"/>
              <a:buChar char="•"/>
            </a:pPr>
            <a:endParaRPr lang="pt-BR" sz="1800" b="1" dirty="0"/>
          </a:p>
          <a:p>
            <a:pPr>
              <a:buFont typeface="Arial" panose="020B0604020202020204" pitchFamily="34" charset="0"/>
              <a:buChar char="•"/>
            </a:pP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473" y="5825358"/>
            <a:ext cx="826935" cy="10326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69065502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Rectangle 29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2370" y="516835"/>
            <a:ext cx="3084844" cy="2103875"/>
          </a:xfrm>
        </p:spPr>
        <p:txBody>
          <a:bodyPr>
            <a:normAutofit/>
          </a:bodyPr>
          <a:lstStyle/>
          <a:p>
            <a:r>
              <a:rPr lang="pt-BR" sz="3600" b="1" dirty="0">
                <a:solidFill>
                  <a:srgbClr val="FFFFFF"/>
                </a:solidFill>
              </a:rPr>
              <a:t>TEORIA DA NORMA – </a:t>
            </a:r>
            <a:endParaRPr lang="pt-BR" sz="3600" dirty="0">
              <a:solidFill>
                <a:srgbClr val="FFFFFF"/>
              </a:solidFill>
            </a:endParaRPr>
          </a:p>
        </p:txBody>
      </p:sp>
      <p:sp>
        <p:nvSpPr>
          <p:cNvPr id="25" name="Content Placeholder 24"/>
          <p:cNvSpPr>
            <a:spLocks noGrp="1"/>
          </p:cNvSpPr>
          <p:nvPr>
            <p:ph idx="1"/>
          </p:nvPr>
        </p:nvSpPr>
        <p:spPr>
          <a:xfrm>
            <a:off x="492371" y="2653800"/>
            <a:ext cx="3084844" cy="3335519"/>
          </a:xfrm>
        </p:spPr>
        <p:txBody>
          <a:bodyPr>
            <a:normAutofit/>
          </a:bodyPr>
          <a:lstStyle/>
          <a:p>
            <a:r>
              <a:rPr lang="pt-BR" sz="1800" spc="-50" dirty="0" smtClean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QUESTÃO </a:t>
            </a:r>
            <a:r>
              <a:rPr lang="pt-BR" sz="1800" spc="-5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(1 ª fase) - V CONCURSO (2012):</a:t>
            </a:r>
          </a:p>
          <a:p>
            <a:endParaRPr lang="pt-BR" sz="1800" spc="-5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  <a:p>
            <a:endParaRPr lang="pt-BR" sz="1800" spc="-5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  <a:p>
            <a:endParaRPr lang="pt-BR" sz="1800" spc="-5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  <a:p>
            <a:endParaRPr lang="pt-BR" sz="1800" spc="-5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  <a:p>
            <a:endParaRPr lang="pt-BR" sz="1800" spc="-5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  <a:p>
            <a:endParaRPr lang="en-US" sz="1500" dirty="0">
              <a:solidFill>
                <a:srgbClr val="FFFFFF"/>
              </a:solidFill>
            </a:endParaRPr>
          </a:p>
        </p:txBody>
      </p:sp>
      <p:pic>
        <p:nvPicPr>
          <p:cNvPr id="10" name="Imagem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473" y="5825358"/>
            <a:ext cx="826935" cy="10326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1" name="Imagem 10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93"/>
          <a:stretch/>
        </p:blipFill>
        <p:spPr bwMode="auto">
          <a:xfrm>
            <a:off x="4178387" y="792740"/>
            <a:ext cx="7931493" cy="454886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576993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b="1" dirty="0"/>
              <a:t>Filosofia do direito: </a:t>
            </a:r>
          </a:p>
          <a:p>
            <a:r>
              <a:rPr lang="pt-BR" dirty="0"/>
              <a:t>Weber (Ciência como vocação); </a:t>
            </a:r>
          </a:p>
          <a:p>
            <a:r>
              <a:rPr lang="pt-BR" dirty="0"/>
              <a:t>Kelsen (O que é justiça?); </a:t>
            </a:r>
          </a:p>
          <a:p>
            <a:r>
              <a:rPr lang="pt-BR" dirty="0"/>
              <a:t>Bobbio (Teoria da Norma); </a:t>
            </a:r>
          </a:p>
          <a:p>
            <a:r>
              <a:rPr lang="pt-BR" dirty="0"/>
              <a:t>Bobbio (teoria do ordenamento); </a:t>
            </a:r>
          </a:p>
          <a:p>
            <a:r>
              <a:rPr lang="pt-BR" dirty="0"/>
              <a:t>Tércio (A ciência do direito).</a:t>
            </a:r>
          </a:p>
          <a:p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b="1" dirty="0"/>
              <a:t>Sociologia jurídica:</a:t>
            </a:r>
          </a:p>
          <a:p>
            <a:r>
              <a:rPr lang="pt-BR" dirty="0"/>
              <a:t>Weber (Política como vocação);  </a:t>
            </a:r>
          </a:p>
          <a:p>
            <a:r>
              <a:rPr lang="pt-BR" dirty="0"/>
              <a:t>Foucault (Vigiar e Punir).</a:t>
            </a:r>
          </a:p>
          <a:p>
            <a:endParaRPr lang="pt-BR" dirty="0"/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Lógica entre as obras</a:t>
            </a: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473" y="5825358"/>
            <a:ext cx="826935" cy="10326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0321586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67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 bwMode="white">
          <a:xfrm>
            <a:off x="15" y="0"/>
            <a:ext cx="754787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101" name="Rectangle 68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7547894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98500" y="463827"/>
            <a:ext cx="5977937" cy="1666501"/>
          </a:xfrm>
        </p:spPr>
        <p:txBody>
          <a:bodyPr>
            <a:normAutofit/>
          </a:bodyPr>
          <a:lstStyle/>
          <a:p>
            <a:r>
              <a:rPr lang="pt-BR" sz="5400" b="1" dirty="0">
                <a:solidFill>
                  <a:srgbClr val="FFFFFF"/>
                </a:solidFill>
              </a:rPr>
              <a:t>Norberto Bobbio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98499" y="2183296"/>
            <a:ext cx="5977938" cy="3652667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pt-BR" sz="2800" b="1" dirty="0">
                <a:solidFill>
                  <a:srgbClr val="FFFFFF"/>
                </a:solidFill>
              </a:rPr>
              <a:t>Biografia:</a:t>
            </a:r>
          </a:p>
          <a:p>
            <a:pPr algn="just"/>
            <a:r>
              <a:rPr lang="pt-BR" sz="2800" dirty="0">
                <a:solidFill>
                  <a:srgbClr val="FFFFFF"/>
                </a:solidFill>
              </a:rPr>
              <a:t>Italiano, nascido em Turim (norte da Itália) em 1909, faleceu em 2004. Lecionou filosofia do direito e, depois, filosofia política. </a:t>
            </a:r>
          </a:p>
          <a:p>
            <a:pPr algn="just"/>
            <a:r>
              <a:rPr lang="pt-BR" sz="2800" dirty="0">
                <a:solidFill>
                  <a:srgbClr val="FFFFFF"/>
                </a:solidFill>
              </a:rPr>
              <a:t>Teoria da norma e teoria do ordenamento foram inicialmente cursos ministrados na faculdade de direito, o primeiro em 1957-8 e o segundo 1959-60. O próprio Bobbio afirma, no prefácio da edição italiana, que se tratam de cursos de inspiração </a:t>
            </a:r>
            <a:r>
              <a:rPr lang="pt-BR" sz="2800" dirty="0" err="1">
                <a:solidFill>
                  <a:srgbClr val="FFFFFF"/>
                </a:solidFill>
              </a:rPr>
              <a:t>kelseniana</a:t>
            </a:r>
            <a:r>
              <a:rPr lang="pt-BR" sz="2800" dirty="0">
                <a:solidFill>
                  <a:srgbClr val="FFFFFF"/>
                </a:solidFill>
              </a:rPr>
              <a:t>.</a:t>
            </a:r>
          </a:p>
          <a:p>
            <a:pPr algn="just"/>
            <a:r>
              <a:rPr lang="pt-BR" sz="2800" dirty="0">
                <a:solidFill>
                  <a:srgbClr val="FFFFFF"/>
                </a:solidFill>
              </a:rPr>
              <a:t>“Teoria da Norma”, “Teoria do Ordenamento” e “Positivismo Jurídico” complementam-se mutuamente e constituem uma aceitação crítica do positivismo jurídico </a:t>
            </a:r>
            <a:r>
              <a:rPr lang="pt-BR" sz="2800" dirty="0" err="1">
                <a:solidFill>
                  <a:srgbClr val="FFFFFF"/>
                </a:solidFill>
              </a:rPr>
              <a:t>kelseniano</a:t>
            </a:r>
            <a:r>
              <a:rPr lang="pt-BR" sz="2800" dirty="0">
                <a:solidFill>
                  <a:srgbClr val="FFFFFF"/>
                </a:solidFill>
              </a:rPr>
              <a:t>.</a:t>
            </a:r>
          </a:p>
          <a:p>
            <a:endParaRPr lang="pt-BR" sz="1800" dirty="0">
              <a:solidFill>
                <a:srgbClr val="FFFFFF"/>
              </a:solidFill>
            </a:endParaRPr>
          </a:p>
        </p:txBody>
      </p:sp>
      <p:pic>
        <p:nvPicPr>
          <p:cNvPr id="8" name="Picture 4" descr="http://n.i.uol.com.br/licaodecasa/biografias/bobbi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7895" y="0"/>
            <a:ext cx="4644106" cy="685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Imagem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473" y="5825358"/>
            <a:ext cx="826935" cy="10326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9540027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Norberto Bobbio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97280" y="1991508"/>
            <a:ext cx="10058400" cy="4023360"/>
          </a:xfrm>
        </p:spPr>
        <p:txBody>
          <a:bodyPr/>
          <a:lstStyle/>
          <a:p>
            <a:pPr algn="just"/>
            <a:r>
              <a:rPr lang="pt-BR" b="1" dirty="0"/>
              <a:t>Positivismo jurídico:</a:t>
            </a:r>
          </a:p>
          <a:p>
            <a:pPr algn="just"/>
            <a:r>
              <a:rPr lang="pt-BR" b="1" dirty="0"/>
              <a:t>a) </a:t>
            </a:r>
            <a:r>
              <a:rPr lang="pt-BR" u="sng" dirty="0"/>
              <a:t>Ideologia</a:t>
            </a:r>
            <a:r>
              <a:rPr lang="pt-BR" dirty="0"/>
              <a:t>: dever absoluto de obedecer ou incondicional a lei enquanto tal – direito em si como valor supremo (extremista); direito como meio para realizar a ordem – direito só deve ser obedecido enquanto determinada ordem for considerada um bem superior para a sociedade (moderada); </a:t>
            </a:r>
          </a:p>
          <a:p>
            <a:pPr algn="just"/>
            <a:r>
              <a:rPr lang="pt-BR" b="1" dirty="0"/>
              <a:t>b) </a:t>
            </a:r>
            <a:r>
              <a:rPr lang="pt-BR" u="sng" dirty="0"/>
              <a:t>Teoria</a:t>
            </a:r>
            <a:r>
              <a:rPr lang="pt-BR" dirty="0"/>
              <a:t>: teoria coativa do direito; teoria legislativa do direito; teoria imperativa do direito (positivismo amplo); teoria da coerência do ordenamento jurídico; teoria da completude do ordenamento jurídico; teoria da interpretação lógica ou mecanicista do direito (positivismo restrito);</a:t>
            </a:r>
          </a:p>
          <a:p>
            <a:pPr algn="just"/>
            <a:r>
              <a:rPr lang="pt-BR" b="1" dirty="0"/>
              <a:t>c) </a:t>
            </a:r>
            <a:r>
              <a:rPr lang="pt-BR" u="sng" dirty="0"/>
              <a:t>Método</a:t>
            </a:r>
            <a:r>
              <a:rPr lang="pt-BR" dirty="0"/>
              <a:t>: adoção do método científico, consistente na descrição </a:t>
            </a:r>
            <a:r>
              <a:rPr lang="pt-BR" dirty="0" err="1"/>
              <a:t>avaliatória</a:t>
            </a:r>
            <a:r>
              <a:rPr lang="pt-BR" dirty="0"/>
              <a:t> da realidade.</a:t>
            </a:r>
          </a:p>
        </p:txBody>
      </p:sp>
      <p:sp>
        <p:nvSpPr>
          <p:cNvPr id="4" name="AutoShape 2" descr="http://n.i.uol.com.br/licaodecasa/biografias/bobbio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473" y="5825358"/>
            <a:ext cx="826935" cy="10326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2825384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Norberto Bobbio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97281" y="1938499"/>
            <a:ext cx="10058400" cy="4023360"/>
          </a:xfrm>
        </p:spPr>
        <p:txBody>
          <a:bodyPr/>
          <a:lstStyle/>
          <a:p>
            <a:pPr algn="just"/>
            <a:r>
              <a:rPr lang="pt-BR" dirty="0"/>
              <a:t>Na conclusão de sua obra “O positivismo jurídico”, o autor se </a:t>
            </a:r>
            <a:r>
              <a:rPr lang="pt-BR" dirty="0" err="1"/>
              <a:t>autodefine</a:t>
            </a:r>
            <a:r>
              <a:rPr lang="pt-BR" dirty="0"/>
              <a:t> do seguinte modo:</a:t>
            </a:r>
          </a:p>
          <a:p>
            <a:pPr marL="0" indent="0" algn="just">
              <a:buNone/>
            </a:pPr>
            <a:endParaRPr lang="pt-BR" dirty="0"/>
          </a:p>
          <a:p>
            <a:pPr algn="just"/>
            <a:r>
              <a:rPr lang="pt-BR" dirty="0"/>
              <a:t> “</a:t>
            </a:r>
            <a:r>
              <a:rPr lang="pt-BR" i="1" dirty="0"/>
              <a:t>dos três aspectos nos quais se pode distinguir o positivismo jurídico, me disponho a acolher totalmente o método; no que diz respeito à teoria, aceitarei o positivismo em sentido amplo e repelirei o positivismo em sentido estrito; no que concerne à ideologia, embora seja contrário à versão forte do positivismo ético, sou favorável, em tempos normais, à versão fraca, ou positivismo moderado </a:t>
            </a:r>
            <a:r>
              <a:rPr lang="pt-BR" dirty="0"/>
              <a:t>”.</a:t>
            </a:r>
          </a:p>
        </p:txBody>
      </p:sp>
      <p:sp>
        <p:nvSpPr>
          <p:cNvPr id="4" name="AutoShape 2" descr="http://n.i.uol.com.br/licaodecasa/biografias/bobbio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575" y="5825358"/>
            <a:ext cx="826935" cy="10326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1373160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Lógica entre as obras de Bobbio: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alibri" panose="020F0502020204030204" pitchFamily="34" charset="0"/>
              <a:buChar char="-"/>
            </a:pPr>
            <a:r>
              <a:rPr lang="pt-BR" sz="2400" b="1" dirty="0"/>
              <a:t> Conclusão:</a:t>
            </a:r>
          </a:p>
          <a:p>
            <a:pPr>
              <a:buFont typeface="Calibri" panose="020F0502020204030204" pitchFamily="34" charset="0"/>
              <a:buChar char="-"/>
            </a:pPr>
            <a:endParaRPr lang="pt-BR" sz="2400" dirty="0"/>
          </a:p>
          <a:p>
            <a:pPr marL="0" indent="0">
              <a:buNone/>
            </a:pPr>
            <a:r>
              <a:rPr lang="pt-BR" sz="2400" dirty="0"/>
              <a:t>“</a:t>
            </a:r>
            <a:r>
              <a:rPr lang="pt-BR" sz="2400" i="1" dirty="0"/>
              <a:t>a ‘juridicidade’ não é uma propriedade das normas na sua singularidade, mas, sim, do ordenamento como um conjunto estruturado de normas</a:t>
            </a:r>
            <a:r>
              <a:rPr lang="pt-BR" sz="2400" dirty="0"/>
              <a:t>”- Celso Lafer (prefácio – TO).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221" y="5869094"/>
            <a:ext cx="826935" cy="10326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20967975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iva">
  <a:themeElements>
    <a:clrScheme name="Verde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Retrospectiva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258</TotalTime>
  <Words>2690</Words>
  <Application>Microsoft Office PowerPoint</Application>
  <PresentationFormat>Widescreen</PresentationFormat>
  <Paragraphs>309</Paragraphs>
  <Slides>44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44</vt:i4>
      </vt:variant>
    </vt:vector>
  </HeadingPairs>
  <TitlesOfParts>
    <vt:vector size="49" baseType="lpstr">
      <vt:lpstr>Arial</vt:lpstr>
      <vt:lpstr>Calibri</vt:lpstr>
      <vt:lpstr>Calibri Light</vt:lpstr>
      <vt:lpstr>Wingdings</vt:lpstr>
      <vt:lpstr>Retrospectiva</vt:lpstr>
      <vt:lpstr>Filosofia do Direito</vt:lpstr>
      <vt:lpstr>Introdução</vt:lpstr>
      <vt:lpstr>Examinador</vt:lpstr>
      <vt:lpstr>Obras Previstas no Edital:</vt:lpstr>
      <vt:lpstr>Lógica entre as obras</vt:lpstr>
      <vt:lpstr>Norberto Bobbio </vt:lpstr>
      <vt:lpstr>Norberto Bobbio </vt:lpstr>
      <vt:lpstr>Norberto Bobbio </vt:lpstr>
      <vt:lpstr>Lógica entre as obras de Bobbio:</vt:lpstr>
      <vt:lpstr>Apresentação do PowerPoint</vt:lpstr>
      <vt:lpstr>TEORIA DA NORMA </vt:lpstr>
      <vt:lpstr>TEORIA DA NORMA </vt:lpstr>
      <vt:lpstr>TEORIA DA NORMA -</vt:lpstr>
      <vt:lpstr>TEORIA DA NORMA  </vt:lpstr>
      <vt:lpstr>TEORIA DA NORMA </vt:lpstr>
      <vt:lpstr>TEORIA DA NORMA </vt:lpstr>
      <vt:lpstr>TEORIA DA NORMA  </vt:lpstr>
      <vt:lpstr>TEORIA DA NORMA </vt:lpstr>
      <vt:lpstr>TEORIA DA NORMA </vt:lpstr>
      <vt:lpstr>TEORIA DA NORMA </vt:lpstr>
      <vt:lpstr>TEORIA DA NORMA – </vt:lpstr>
      <vt:lpstr>TEORIA DA NORMA  </vt:lpstr>
      <vt:lpstr>TEORIA DA NORMA  </vt:lpstr>
      <vt:lpstr>TEORIA DA NORMA  </vt:lpstr>
      <vt:lpstr>TEORIA DA NORMA  </vt:lpstr>
      <vt:lpstr>TEORIA DA NORMA  </vt:lpstr>
      <vt:lpstr>TEORIA DA NORMA – </vt:lpstr>
      <vt:lpstr>TEORIA DA NORMA  </vt:lpstr>
      <vt:lpstr>TEORIA DA NORMA  </vt:lpstr>
      <vt:lpstr>TEORIA DA NORMA  </vt:lpstr>
      <vt:lpstr>TEORIA DA NORMA  </vt:lpstr>
      <vt:lpstr>TEORIA DA NORMA  </vt:lpstr>
      <vt:lpstr>TEORIA DA NORMA  </vt:lpstr>
      <vt:lpstr>TEORIA DA NORMA  </vt:lpstr>
      <vt:lpstr>TEORIA DA NORMA  </vt:lpstr>
      <vt:lpstr>TEORIA DA NORMA  </vt:lpstr>
      <vt:lpstr>TEORIA DA NORMA  </vt:lpstr>
      <vt:lpstr>TEORIA DA NORMA – </vt:lpstr>
      <vt:lpstr>TEORIA DA NORMA  </vt:lpstr>
      <vt:lpstr>TEORIA DA NORMA  </vt:lpstr>
      <vt:lpstr>TEORIA DA NORMA – </vt:lpstr>
      <vt:lpstr>TEORIA DA NORMA  </vt:lpstr>
      <vt:lpstr>TEORIA DA NORMA  </vt:lpstr>
      <vt:lpstr>TEORIA DA NORMA –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Filosofia do Direito</dc:title>
  <dc:creator>Leo</dc:creator>
  <cp:lastModifiedBy>Luciana Nascimento</cp:lastModifiedBy>
  <cp:revision>45</cp:revision>
  <dcterms:created xsi:type="dcterms:W3CDTF">2016-08-07T20:02:03Z</dcterms:created>
  <dcterms:modified xsi:type="dcterms:W3CDTF">2016-08-11T12:10:51Z</dcterms:modified>
</cp:coreProperties>
</file>