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4060" r:id="rId2"/>
  </p:sldMasterIdLst>
  <p:notesMasterIdLst>
    <p:notesMasterId r:id="rId96"/>
  </p:notesMasterIdLst>
  <p:handoutMasterIdLst>
    <p:handoutMasterId r:id="rId97"/>
  </p:handoutMasterIdLst>
  <p:sldIdLst>
    <p:sldId id="288" r:id="rId3"/>
    <p:sldId id="542" r:id="rId4"/>
    <p:sldId id="543" r:id="rId5"/>
    <p:sldId id="453" r:id="rId6"/>
    <p:sldId id="459" r:id="rId7"/>
    <p:sldId id="809" r:id="rId8"/>
    <p:sldId id="612" r:id="rId9"/>
    <p:sldId id="613" r:id="rId10"/>
    <p:sldId id="614" r:id="rId11"/>
    <p:sldId id="756" r:id="rId12"/>
    <p:sldId id="704" r:id="rId13"/>
    <p:sldId id="616" r:id="rId14"/>
    <p:sldId id="740" r:id="rId15"/>
    <p:sldId id="617" r:id="rId16"/>
    <p:sldId id="735" r:id="rId17"/>
    <p:sldId id="736" r:id="rId18"/>
    <p:sldId id="781" r:id="rId19"/>
    <p:sldId id="807" r:id="rId20"/>
    <p:sldId id="618" r:id="rId21"/>
    <p:sldId id="782" r:id="rId22"/>
    <p:sldId id="582" r:id="rId23"/>
    <p:sldId id="621" r:id="rId24"/>
    <p:sldId id="622" r:id="rId25"/>
    <p:sldId id="761" r:id="rId26"/>
    <p:sldId id="760" r:id="rId27"/>
    <p:sldId id="783" r:id="rId28"/>
    <p:sldId id="624" r:id="rId29"/>
    <p:sldId id="707" r:id="rId30"/>
    <p:sldId id="596" r:id="rId31"/>
    <p:sldId id="625" r:id="rId32"/>
    <p:sldId id="626" r:id="rId33"/>
    <p:sldId id="627" r:id="rId34"/>
    <p:sldId id="658" r:id="rId35"/>
    <p:sldId id="762" r:id="rId36"/>
    <p:sldId id="628" r:id="rId37"/>
    <p:sldId id="806" r:id="rId38"/>
    <p:sldId id="729" r:id="rId39"/>
    <p:sldId id="731" r:id="rId40"/>
    <p:sldId id="733" r:id="rId41"/>
    <p:sldId id="730" r:id="rId42"/>
    <p:sldId id="805" r:id="rId43"/>
    <p:sldId id="661" r:id="rId44"/>
    <p:sldId id="662" r:id="rId45"/>
    <p:sldId id="701" r:id="rId46"/>
    <p:sldId id="763" r:id="rId47"/>
    <p:sldId id="710" r:id="rId48"/>
    <p:sldId id="711" r:id="rId49"/>
    <p:sldId id="712" r:id="rId50"/>
    <p:sldId id="714" r:id="rId51"/>
    <p:sldId id="683" r:id="rId52"/>
    <p:sldId id="684" r:id="rId53"/>
    <p:sldId id="685" r:id="rId54"/>
    <p:sldId id="686" r:id="rId55"/>
    <p:sldId id="629" r:id="rId56"/>
    <p:sldId id="784" r:id="rId57"/>
    <p:sldId id="785" r:id="rId58"/>
    <p:sldId id="786" r:id="rId59"/>
    <p:sldId id="601" r:id="rId60"/>
    <p:sldId id="632" r:id="rId61"/>
    <p:sldId id="667" r:id="rId62"/>
    <p:sldId id="633" r:id="rId63"/>
    <p:sldId id="634" r:id="rId64"/>
    <p:sldId id="635" r:id="rId65"/>
    <p:sldId id="668" r:id="rId66"/>
    <p:sldId id="637" r:id="rId67"/>
    <p:sldId id="671" r:id="rId68"/>
    <p:sldId id="672" r:id="rId69"/>
    <p:sldId id="673" r:id="rId70"/>
    <p:sldId id="741" r:id="rId71"/>
    <p:sldId id="674" r:id="rId72"/>
    <p:sldId id="808" r:id="rId73"/>
    <p:sldId id="675" r:id="rId74"/>
    <p:sldId id="676" r:id="rId75"/>
    <p:sldId id="681" r:id="rId76"/>
    <p:sldId id="682" r:id="rId77"/>
    <p:sldId id="787" r:id="rId78"/>
    <p:sldId id="788" r:id="rId79"/>
    <p:sldId id="789" r:id="rId80"/>
    <p:sldId id="790" r:id="rId81"/>
    <p:sldId id="791" r:id="rId82"/>
    <p:sldId id="792" r:id="rId83"/>
    <p:sldId id="793" r:id="rId84"/>
    <p:sldId id="794" r:id="rId85"/>
    <p:sldId id="795" r:id="rId86"/>
    <p:sldId id="796" r:id="rId87"/>
    <p:sldId id="797" r:id="rId88"/>
    <p:sldId id="798" r:id="rId89"/>
    <p:sldId id="799" r:id="rId90"/>
    <p:sldId id="800" r:id="rId91"/>
    <p:sldId id="801" r:id="rId92"/>
    <p:sldId id="802" r:id="rId93"/>
    <p:sldId id="803" r:id="rId94"/>
    <p:sldId id="804" r:id="rId95"/>
  </p:sldIdLst>
  <p:sldSz cx="9144000" cy="6858000" type="screen4x3"/>
  <p:notesSz cx="6851650" cy="974725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33"/>
    <a:srgbClr val="FFFF00"/>
    <a:srgbClr val="993300"/>
    <a:srgbClr val="CCECFF"/>
    <a:srgbClr val="00CC66"/>
    <a:srgbClr val="666633"/>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2" autoAdjust="0"/>
    <p:restoredTop sz="98389" autoAdjust="0"/>
  </p:normalViewPr>
  <p:slideViewPr>
    <p:cSldViewPr>
      <p:cViewPr varScale="1">
        <p:scale>
          <a:sx n="72" d="100"/>
          <a:sy n="72" d="100"/>
        </p:scale>
        <p:origin x="78" y="2520"/>
      </p:cViewPr>
      <p:guideLst>
        <p:guide orient="horz" pos="2160"/>
        <p:guide pos="2880"/>
      </p:guideLst>
    </p:cSldViewPr>
  </p:slideViewPr>
  <p:outlineViewPr>
    <p:cViewPr>
      <p:scale>
        <a:sx n="33" d="100"/>
        <a:sy n="33" d="100"/>
      </p:scale>
      <p:origin x="0" y="225978"/>
    </p:cViewPr>
  </p:outlineViewPr>
  <p:notesTextViewPr>
    <p:cViewPr>
      <p:scale>
        <a:sx n="100" d="100"/>
        <a:sy n="100" d="100"/>
      </p:scale>
      <p:origin x="0" y="0"/>
    </p:cViewPr>
  </p:notesTextViewPr>
  <p:sorterViewPr>
    <p:cViewPr>
      <p:scale>
        <a:sx n="100" d="100"/>
        <a:sy n="100" d="100"/>
      </p:scale>
      <p:origin x="0" y="-6936"/>
    </p:cViewPr>
  </p:sorterViewPr>
  <p:notesViewPr>
    <p:cSldViewPr>
      <p:cViewPr varScale="1">
        <p:scale>
          <a:sx n="38" d="100"/>
          <a:sy n="38" d="100"/>
        </p:scale>
        <p:origin x="-1536" y="-78"/>
      </p:cViewPr>
      <p:guideLst>
        <p:guide orient="horz" pos="3070"/>
        <p:guide pos="2158"/>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97"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03427" name="Rectangle 3"/>
          <p:cNvSpPr>
            <a:spLocks noGrp="1" noChangeArrowheads="1"/>
          </p:cNvSpPr>
          <p:nvPr>
            <p:ph type="dt" sz="quarter" idx="1"/>
          </p:nvPr>
        </p:nvSpPr>
        <p:spPr bwMode="auto">
          <a:xfrm>
            <a:off x="3883025"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103428" name="Rectangle 4"/>
          <p:cNvSpPr>
            <a:spLocks noGrp="1" noChangeArrowheads="1"/>
          </p:cNvSpPr>
          <p:nvPr>
            <p:ph type="ftr" sz="quarter" idx="2"/>
          </p:nvPr>
        </p:nvSpPr>
        <p:spPr bwMode="auto">
          <a:xfrm>
            <a:off x="0"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03429" name="Rectangle 5"/>
          <p:cNvSpPr>
            <a:spLocks noGrp="1" noChangeArrowheads="1"/>
          </p:cNvSpPr>
          <p:nvPr>
            <p:ph type="sldNum" sz="quarter" idx="3"/>
          </p:nvPr>
        </p:nvSpPr>
        <p:spPr bwMode="auto">
          <a:xfrm>
            <a:off x="3883025"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2186FBA-3471-4F70-AEAD-93D021F4362D}" type="slidenum">
              <a:rPr lang="pt-BR" altLang="pt-BR"/>
              <a:pPr>
                <a:defRPr/>
              </a:pPr>
              <a:t>‹nº›</a:t>
            </a:fld>
            <a:endParaRPr lang="pt-BR" altLang="pt-BR"/>
          </a:p>
        </p:txBody>
      </p:sp>
    </p:spTree>
    <p:extLst>
      <p:ext uri="{BB962C8B-B14F-4D97-AF65-F5344CB8AC3E}">
        <p14:creationId xmlns:p14="http://schemas.microsoft.com/office/powerpoint/2010/main"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37219"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0600" y="762000"/>
            <a:ext cx="4876800" cy="36576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21" name="Rectangle 1029"/>
          <p:cNvSpPr>
            <a:spLocks noGrp="1" noChangeArrowheads="1"/>
          </p:cNvSpPr>
          <p:nvPr>
            <p:ph type="body" sz="quarter" idx="3"/>
          </p:nvPr>
        </p:nvSpPr>
        <p:spPr bwMode="auto">
          <a:xfrm>
            <a:off x="914400" y="4648200"/>
            <a:ext cx="5029200" cy="43434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37223" name="Rectangle 1031"/>
          <p:cNvSpPr>
            <a:spLocks noGrp="1" noChangeArrowheads="1"/>
          </p:cNvSpPr>
          <p:nvPr>
            <p:ph type="sldNum" sz="quarter" idx="5"/>
          </p:nvPr>
        </p:nvSpPr>
        <p:spPr bwMode="auto">
          <a:xfrm>
            <a:off x="388620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1" hangingPunct="1">
              <a:defRPr sz="1200"/>
            </a:lvl1pPr>
          </a:lstStyle>
          <a:p>
            <a:pPr>
              <a:defRPr/>
            </a:pPr>
            <a:fld id="{15EC5C24-01A8-4DCD-9FE7-4FB77AA44174}" type="slidenum">
              <a:rPr lang="pt-BR" altLang="pt-BR"/>
              <a:pPr>
                <a:defRPr/>
              </a:pPr>
              <a:t>‹nº›</a:t>
            </a:fld>
            <a:endParaRPr lang="pt-BR" altLang="pt-BR"/>
          </a:p>
        </p:txBody>
      </p:sp>
    </p:spTree>
    <p:extLst>
      <p:ext uri="{BB962C8B-B14F-4D97-AF65-F5344CB8AC3E}">
        <p14:creationId xmlns:p14="http://schemas.microsoft.com/office/powerpoint/2010/main"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pPr>
                <a:defRPr/>
              </a:pPr>
              <a:t>‹nº›</a:t>
            </a:fld>
            <a:endParaRPr lang="pt-BR" altLang="pt-BR"/>
          </a:p>
        </p:txBody>
      </p:sp>
    </p:spTree>
    <p:extLst>
      <p:ext uri="{BB962C8B-B14F-4D97-AF65-F5344CB8AC3E}">
        <p14:creationId xmlns:p14="http://schemas.microsoft.com/office/powerpoint/2010/main" val="1237790046"/>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pPr>
                <a:defRPr/>
              </a:pPr>
              <a:t>‹nº›</a:t>
            </a:fld>
            <a:endParaRPr lang="pt-BR" altLang="pt-BR"/>
          </a:p>
        </p:txBody>
      </p:sp>
    </p:spTree>
    <p:extLst>
      <p:ext uri="{BB962C8B-B14F-4D97-AF65-F5344CB8AC3E}">
        <p14:creationId xmlns:p14="http://schemas.microsoft.com/office/powerpoint/2010/main" val="372258411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pPr>
                <a:defRPr/>
              </a:pPr>
              <a:t>‹nº›</a:t>
            </a:fld>
            <a:endParaRPr lang="pt-BR" altLang="pt-BR"/>
          </a:p>
        </p:txBody>
      </p:sp>
    </p:spTree>
    <p:extLst>
      <p:ext uri="{BB962C8B-B14F-4D97-AF65-F5344CB8AC3E}">
        <p14:creationId xmlns:p14="http://schemas.microsoft.com/office/powerpoint/2010/main" val="2609763590"/>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pPr>
                <a:defRPr/>
              </a:pPr>
              <a:t>‹nº›</a:t>
            </a:fld>
            <a:endParaRPr lang="pt-BR" altLang="pt-BR"/>
          </a:p>
        </p:txBody>
      </p:sp>
    </p:spTree>
    <p:extLst>
      <p:ext uri="{BB962C8B-B14F-4D97-AF65-F5344CB8AC3E}">
        <p14:creationId xmlns:p14="http://schemas.microsoft.com/office/powerpoint/2010/main" val="575424065"/>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solidFill>
                  <a:srgbClr val="1C1C1C"/>
                </a:solidFill>
              </a:rPr>
              <a:pPr>
                <a:defRPr/>
              </a:pPr>
              <a:t>‹nº›</a:t>
            </a:fld>
            <a:endParaRPr lang="pt-BR" altLang="pt-BR">
              <a:solidFill>
                <a:srgbClr val="1C1C1C"/>
              </a:solidFill>
            </a:endParaRPr>
          </a:p>
        </p:txBody>
      </p:sp>
    </p:spTree>
    <p:extLst>
      <p:ext uri="{BB962C8B-B14F-4D97-AF65-F5344CB8AC3E}">
        <p14:creationId xmlns:p14="http://schemas.microsoft.com/office/powerpoint/2010/main" val="3217546457"/>
      </p:ext>
    </p:extLst>
  </p:cSld>
  <p:clrMapOvr>
    <a:masterClrMapping/>
  </p:clrMapOvr>
  <p:transition>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1252557404"/>
      </p:ext>
    </p:extLst>
  </p:cSld>
  <p:clrMapOvr>
    <a:masterClrMapping/>
  </p:clrMapOvr>
  <p:transition>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935747412"/>
      </p:ext>
    </p:extLst>
  </p:cSld>
  <p:clrMapOvr>
    <a:masterClrMapping/>
  </p:clrMapOvr>
  <p:transition>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466361310"/>
      </p:ext>
    </p:extLst>
  </p:cSld>
  <p:clrMapOvr>
    <a:masterClrMapping/>
  </p:clrMapOvr>
  <p:transition>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818021847"/>
      </p:ext>
    </p:extLst>
  </p:cSld>
  <p:clrMapOvr>
    <a:masterClrMapping/>
  </p:clrMapOvr>
  <p:transition>
    <p:comb/>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421012582"/>
      </p:ext>
    </p:extLst>
  </p:cSld>
  <p:clrMapOvr>
    <a:masterClrMapping/>
  </p:clrMapOvr>
  <p:transition>
    <p:comb/>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54682142"/>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pPr>
                <a:defRPr/>
              </a:pPr>
              <a:t>‹nº›</a:t>
            </a:fld>
            <a:endParaRPr lang="pt-BR" altLang="pt-BR"/>
          </a:p>
        </p:txBody>
      </p:sp>
    </p:spTree>
    <p:extLst>
      <p:ext uri="{BB962C8B-B14F-4D97-AF65-F5344CB8AC3E}">
        <p14:creationId xmlns:p14="http://schemas.microsoft.com/office/powerpoint/2010/main" val="1305493744"/>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3484446141"/>
      </p:ext>
    </p:extLst>
  </p:cSld>
  <p:clrMapOvr>
    <a:masterClrMapping/>
  </p:clrMapOvr>
  <p:transition>
    <p:comb/>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1937335096"/>
      </p:ext>
    </p:extLst>
  </p:cSld>
  <p:clrMapOvr>
    <a:masterClrMapping/>
  </p:clrMapOvr>
  <p:transition>
    <p:comb/>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569181887"/>
      </p:ext>
    </p:extLst>
  </p:cSld>
  <p:clrMapOvr>
    <a:masterClrMapping/>
  </p:clrMapOvr>
  <p:transition>
    <p:comb/>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94871824"/>
      </p:ext>
    </p:extLst>
  </p:cSld>
  <p:clrMapOvr>
    <a:masterClrMapping/>
  </p:clrMapOvr>
  <p:transition>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3309794469"/>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pPr>
                <a:defRPr/>
              </a:pPr>
              <a:t>‹nº›</a:t>
            </a:fld>
            <a:endParaRPr lang="pt-BR" altLang="pt-BR"/>
          </a:p>
        </p:txBody>
      </p:sp>
    </p:spTree>
    <p:extLst>
      <p:ext uri="{BB962C8B-B14F-4D97-AF65-F5344CB8AC3E}">
        <p14:creationId xmlns:p14="http://schemas.microsoft.com/office/powerpoint/2010/main" val="82547639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pPr>
                <a:defRPr/>
              </a:pPr>
              <a:t>‹nº›</a:t>
            </a:fld>
            <a:endParaRPr lang="pt-BR" altLang="pt-BR"/>
          </a:p>
        </p:txBody>
      </p:sp>
    </p:spTree>
    <p:extLst>
      <p:ext uri="{BB962C8B-B14F-4D97-AF65-F5344CB8AC3E}">
        <p14:creationId xmlns:p14="http://schemas.microsoft.com/office/powerpoint/2010/main" val="383996675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pPr>
                <a:defRPr/>
              </a:pPr>
              <a:t>‹nº›</a:t>
            </a:fld>
            <a:endParaRPr lang="pt-BR" altLang="pt-BR"/>
          </a:p>
        </p:txBody>
      </p:sp>
    </p:spTree>
    <p:extLst>
      <p:ext uri="{BB962C8B-B14F-4D97-AF65-F5344CB8AC3E}">
        <p14:creationId xmlns:p14="http://schemas.microsoft.com/office/powerpoint/2010/main" val="1977741095"/>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pPr>
                <a:defRPr/>
              </a:pPr>
              <a:t>‹nº›</a:t>
            </a:fld>
            <a:endParaRPr lang="pt-BR" altLang="pt-BR"/>
          </a:p>
        </p:txBody>
      </p:sp>
    </p:spTree>
    <p:extLst>
      <p:ext uri="{BB962C8B-B14F-4D97-AF65-F5344CB8AC3E}">
        <p14:creationId xmlns:p14="http://schemas.microsoft.com/office/powerpoint/2010/main" val="674805319"/>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pPr>
                <a:defRPr/>
              </a:pPr>
              <a:t>‹nº›</a:t>
            </a:fld>
            <a:endParaRPr lang="pt-BR" altLang="pt-BR"/>
          </a:p>
        </p:txBody>
      </p:sp>
    </p:spTree>
    <p:extLst>
      <p:ext uri="{BB962C8B-B14F-4D97-AF65-F5344CB8AC3E}">
        <p14:creationId xmlns:p14="http://schemas.microsoft.com/office/powerpoint/2010/main" val="412110605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pPr>
                <a:defRPr/>
              </a:pPr>
              <a:t>‹nº›</a:t>
            </a:fld>
            <a:endParaRPr lang="pt-BR" altLang="pt-BR"/>
          </a:p>
        </p:txBody>
      </p:sp>
    </p:spTree>
    <p:extLst>
      <p:ext uri="{BB962C8B-B14F-4D97-AF65-F5344CB8AC3E}">
        <p14:creationId xmlns:p14="http://schemas.microsoft.com/office/powerpoint/2010/main" val="2545305083"/>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pPr>
                <a:defRPr/>
              </a:pPr>
              <a:t>‹nº›</a:t>
            </a:fld>
            <a:endParaRPr lang="pt-BR" altLang="pt-BR"/>
          </a:p>
        </p:txBody>
      </p:sp>
    </p:spTree>
    <p:extLst>
      <p:ext uri="{BB962C8B-B14F-4D97-AF65-F5344CB8AC3E}">
        <p14:creationId xmlns:p14="http://schemas.microsoft.com/office/powerpoint/2010/main" val="13788963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pPr>
                <a:defRPr/>
              </a:pPr>
              <a:t>‹nº›</a:t>
            </a:fld>
            <a:endParaRPr lang="pt-BR" altLang="pt-BR"/>
          </a:p>
        </p:txBody>
      </p:sp>
    </p:spTree>
  </p:cSld>
  <p:clrMap bg1="lt1" tx1="dk1" bg2="lt2" tx2="dk2" accent1="accent1" accent2="accent2" accent3="accent3" accent4="accent4" accent5="accent5" accent6="accent6" hlink="hlink" folHlink="folHlink"/>
  <p:sldLayoutIdLst>
    <p:sldLayoutId id="2147484059"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solidFill>
                <a:srgbClr val="000000"/>
              </a:solidFill>
            </a:endParaRP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solidFill>
                <a:srgbClr val="000000"/>
              </a:solidFill>
            </a:endParaRP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78282917"/>
      </p:ext>
    </p:extLst>
  </p:cSld>
  <p:clrMap bg1="lt1" tx1="dk1" bg2="lt2" tx2="dk2" accent1="accent1" accent2="accent2" accent3="accent3" accent4="accent4" accent5="accent5" accent6="accent6" hlink="hlink" folHlink="folHlink"/>
  <p:sldLayoutIdLst>
    <p:sldLayoutId id="2147484061" r:id="rId1"/>
    <p:sldLayoutId id="2147484062" r:id="rId2"/>
    <p:sldLayoutId id="2147484063" r:id="rId3"/>
    <p:sldLayoutId id="2147484064" r:id="rId4"/>
    <p:sldLayoutId id="2147484065" r:id="rId5"/>
    <p:sldLayoutId id="2147484066" r:id="rId6"/>
    <p:sldLayoutId id="2147484067" r:id="rId7"/>
    <p:sldLayoutId id="2147484068" r:id="rId8"/>
    <p:sldLayoutId id="2147484069" r:id="rId9"/>
    <p:sldLayoutId id="2147484070" r:id="rId10"/>
    <p:sldLayoutId id="2147484071" r:id="rId11"/>
    <p:sldLayoutId id="2147484072" r:id="rId12"/>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1.xml.rels><?xml version="1.0" encoding="UTF-8" standalone="yes"?>
<Relationships xmlns="http://schemas.openxmlformats.org/package/2006/relationships"><Relationship Id="rId2" Type="http://schemas.openxmlformats.org/officeDocument/2006/relationships/hyperlink" Target="http://www.jusbrasil.com.br/legislacao/127799/lei-do-seguro-dpvat-lei-8441-92" TargetMode="External"/><Relationship Id="rId1" Type="http://schemas.openxmlformats.org/officeDocument/2006/relationships/slideLayout" Target="../slideLayouts/slideLayout14.xml"/></Relationships>
</file>

<file path=ppt/slides/_rels/slide8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6.xml.rels><?xml version="1.0" encoding="UTF-8" standalone="yes"?>
<Relationships xmlns="http://schemas.openxmlformats.org/package/2006/relationships"><Relationship Id="rId2" Type="http://schemas.openxmlformats.org/officeDocument/2006/relationships/hyperlink" Target="http://www.stj.jus.br/webstj/processo/justica/jurisprudencia.asp?tipo=num_pro&amp;valor=REsp%201388030" TargetMode="External"/><Relationship Id="rId1" Type="http://schemas.openxmlformats.org/officeDocument/2006/relationships/slideLayout" Target="../slideLayouts/slideLayout1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sz="2000" b="1" dirty="0">
              <a:solidFill>
                <a:schemeClr val="bg1"/>
              </a:solidFill>
            </a:endParaRPr>
          </a:p>
          <a:p>
            <a:pPr algn="ctr" eaLnBrk="1" hangingPunct="1">
              <a:defRPr/>
            </a:pPr>
            <a:r>
              <a:rPr lang="pt-BR" sz="2000" b="1" dirty="0" smtClean="0">
                <a:solidFill>
                  <a:srgbClr val="FFC000"/>
                </a:solidFill>
              </a:rPr>
              <a:t>Curso Popular </a:t>
            </a:r>
            <a:r>
              <a:rPr lang="pt-BR" sz="2000" b="1" dirty="0">
                <a:solidFill>
                  <a:srgbClr val="FFC000"/>
                </a:solidFill>
              </a:rPr>
              <a:t>- Defensoria Pública de São Paulo</a:t>
            </a:r>
            <a:br>
              <a:rPr lang="pt-BR" sz="2000" b="1" dirty="0">
                <a:solidFill>
                  <a:srgbClr val="FFC000"/>
                </a:solidFill>
              </a:rPr>
            </a:br>
            <a:r>
              <a:rPr lang="pt-BR" sz="2000" b="1" dirty="0">
                <a:solidFill>
                  <a:srgbClr val="FFC000"/>
                </a:solidFill>
              </a:rPr>
              <a:t/>
            </a:r>
            <a:br>
              <a:rPr lang="pt-BR" sz="2000" b="1" dirty="0">
                <a:solidFill>
                  <a:srgbClr val="FFC000"/>
                </a:solidFill>
              </a:rPr>
            </a:br>
            <a:endParaRPr lang="pt-BR" sz="2000" b="1" dirty="0">
              <a:solidFill>
                <a:srgbClr val="FFC000"/>
              </a:solidFill>
            </a:endParaRPr>
          </a:p>
          <a:p>
            <a:pPr algn="ctr" eaLnBrk="1" hangingPunct="1">
              <a:defRPr/>
            </a:pPr>
            <a:r>
              <a:rPr lang="pt-BR" sz="2000" b="1" dirty="0">
                <a:solidFill>
                  <a:srgbClr val="FFC000"/>
                </a:solidFill>
              </a:rPr>
              <a:t>DIREITO </a:t>
            </a:r>
            <a:r>
              <a:rPr lang="pt-BR" sz="2000" b="1" dirty="0" smtClean="0">
                <a:solidFill>
                  <a:srgbClr val="FFC000"/>
                </a:solidFill>
              </a:rPr>
              <a:t>CIVIL</a:t>
            </a:r>
            <a:endParaRPr lang="pt-BR" sz="2000" b="1" dirty="0">
              <a:solidFill>
                <a:srgbClr val="FFC000"/>
              </a:solidFill>
            </a:endParaRPr>
          </a:p>
          <a:p>
            <a:pPr algn="ctr" eaLnBrk="1" hangingPunct="1">
              <a:defRPr/>
            </a:pPr>
            <a:endParaRPr lang="pt-BR" sz="2000" b="1" dirty="0">
              <a:solidFill>
                <a:srgbClr val="FFC000"/>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r>
              <a:rPr lang="pt-BR" sz="2000" b="1" dirty="0" smtClean="0">
                <a:solidFill>
                  <a:schemeClr val="bg1"/>
                </a:solidFill>
              </a:rPr>
              <a:t>Fernanda Bussinger</a:t>
            </a:r>
            <a:endParaRPr lang="pt-BR" sz="2000" b="1" dirty="0">
              <a:solidFill>
                <a:schemeClr val="bg1"/>
              </a:solidFill>
            </a:endParaRPr>
          </a:p>
          <a:p>
            <a:pPr algn="ctr" eaLnBrk="1" hangingPunct="1">
              <a:defRPr/>
            </a:pPr>
            <a:r>
              <a:rPr lang="pt-BR" sz="2000" dirty="0" smtClean="0">
                <a:solidFill>
                  <a:schemeClr val="bg1"/>
                </a:solidFill>
              </a:rPr>
              <a:t>Defensora Pública </a:t>
            </a:r>
            <a:r>
              <a:rPr lang="pt-BR" sz="2000" dirty="0">
                <a:solidFill>
                  <a:schemeClr val="bg1"/>
                </a:solidFill>
              </a:rPr>
              <a:t>na Unidade </a:t>
            </a:r>
            <a:r>
              <a:rPr lang="pt-BR" sz="2000" dirty="0" smtClean="0">
                <a:solidFill>
                  <a:schemeClr val="bg1"/>
                </a:solidFill>
              </a:rPr>
              <a:t>Cível Central</a:t>
            </a:r>
          </a:p>
          <a:p>
            <a:pPr algn="ctr" eaLnBrk="1" hangingPunct="1">
              <a:defRPr/>
            </a:pPr>
            <a:r>
              <a:rPr lang="pt-BR" sz="2000" dirty="0" smtClean="0">
                <a:solidFill>
                  <a:schemeClr val="bg1"/>
                </a:solidFill>
              </a:rPr>
              <a:t>Ingresso no VI Concurso da DPE/SP</a:t>
            </a:r>
            <a:endParaRPr lang="pt-BR" sz="2000" b="1" dirty="0" smtClean="0">
              <a:solidFill>
                <a:schemeClr val="accent2"/>
              </a:solidFill>
            </a:endParaRPr>
          </a:p>
          <a:p>
            <a:pPr algn="ctr" eaLnBrk="1" hangingPunct="1">
              <a:defRPr/>
            </a:pPr>
            <a:r>
              <a:rPr lang="pt-BR" sz="2000" b="1" dirty="0" smtClean="0">
                <a:solidFill>
                  <a:schemeClr val="accent2"/>
                </a:solidFill>
              </a:rPr>
              <a:t>Febussinger@gmail.com</a:t>
            </a:r>
            <a:endParaRPr lang="pt-BR" sz="2000" b="1" dirty="0">
              <a:solidFill>
                <a:schemeClr val="accent2"/>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 (cont.)</a:t>
            </a:r>
          </a:p>
          <a:p>
            <a:pPr marL="0" indent="0" eaLnBrk="1" hangingPunct="1">
              <a:buFont typeface="Wingdings" panose="05000000000000000000" pitchFamily="2" charset="2"/>
              <a:buNone/>
              <a:defRPr/>
            </a:pPr>
            <a:endParaRPr lang="pt-BR" sz="1500" b="1" dirty="0" smtClean="0">
              <a:solidFill>
                <a:schemeClr val="bg1"/>
              </a:solidFill>
            </a:endParaRPr>
          </a:p>
          <a:p>
            <a:pPr marL="0" lvl="0" indent="0">
              <a:buNone/>
            </a:pPr>
            <a:r>
              <a:rPr lang="pt-BR" sz="1800" b="1" i="1" dirty="0">
                <a:solidFill>
                  <a:schemeClr val="accent2"/>
                </a:solidFill>
              </a:rPr>
              <a:t>Caso fortuito e força maior</a:t>
            </a:r>
            <a:r>
              <a:rPr lang="pt-BR" sz="1800" dirty="0">
                <a:solidFill>
                  <a:schemeClr val="accent2"/>
                </a:solidFill>
              </a:rPr>
              <a:t>: </a:t>
            </a:r>
            <a:r>
              <a:rPr lang="pt-BR" sz="1800" dirty="0">
                <a:solidFill>
                  <a:schemeClr val="bg1"/>
                </a:solidFill>
              </a:rPr>
              <a:t>art. 393 do CC. Existem 6 correntes que </a:t>
            </a:r>
            <a:r>
              <a:rPr lang="pt-BR" sz="1800" dirty="0" smtClean="0">
                <a:solidFill>
                  <a:schemeClr val="bg1"/>
                </a:solidFill>
              </a:rPr>
              <a:t>diferenciam.</a:t>
            </a:r>
          </a:p>
          <a:p>
            <a:pPr marL="0" lvl="0" indent="0">
              <a:buNone/>
            </a:pPr>
            <a:endParaRPr lang="pt-BR" sz="1800" dirty="0">
              <a:solidFill>
                <a:schemeClr val="bg1"/>
              </a:solidFill>
            </a:endParaRPr>
          </a:p>
          <a:p>
            <a:pPr marL="0" indent="0">
              <a:buNone/>
            </a:pPr>
            <a:r>
              <a:rPr lang="pt-BR" sz="1800" i="1" dirty="0">
                <a:solidFill>
                  <a:schemeClr val="accent2"/>
                </a:solidFill>
              </a:rPr>
              <a:t>Art. 393. </a:t>
            </a:r>
            <a:r>
              <a:rPr lang="pt-BR" sz="1800" i="1" dirty="0">
                <a:solidFill>
                  <a:schemeClr val="bg1"/>
                </a:solidFill>
              </a:rPr>
              <a:t>O devedor não responde pelos prejuízos resultantes de caso fortuito ou força maior, se expressamente não se houver por eles responsabilizado.</a:t>
            </a:r>
          </a:p>
          <a:p>
            <a:pPr marL="0" indent="0">
              <a:buNone/>
            </a:pPr>
            <a:endParaRPr lang="pt-BR" sz="1800" i="1" dirty="0" smtClean="0">
              <a:solidFill>
                <a:schemeClr val="bg1"/>
              </a:solidFill>
            </a:endParaRPr>
          </a:p>
          <a:p>
            <a:pPr marL="0" indent="0">
              <a:buNone/>
            </a:pPr>
            <a:r>
              <a:rPr lang="pt-BR" sz="1800" i="1" dirty="0" smtClean="0">
                <a:solidFill>
                  <a:schemeClr val="bg1"/>
                </a:solidFill>
              </a:rPr>
              <a:t>Parágrafo </a:t>
            </a:r>
            <a:r>
              <a:rPr lang="pt-BR" sz="1800" i="1" dirty="0">
                <a:solidFill>
                  <a:schemeClr val="bg1"/>
                </a:solidFill>
              </a:rPr>
              <a:t>único. O caso fortuito ou de força maior verifica-se no fato necessário, cujos efeitos não era possível evitar ou impedir.</a:t>
            </a:r>
          </a:p>
          <a:p>
            <a:pPr marL="0" indent="0">
              <a:buNone/>
            </a:pPr>
            <a:r>
              <a:rPr lang="pt-BR" sz="1800" dirty="0">
                <a:solidFill>
                  <a:schemeClr val="bg1"/>
                </a:solidFill>
              </a:rPr>
              <a:t> </a:t>
            </a:r>
          </a:p>
          <a:p>
            <a:pPr marL="0" indent="0">
              <a:buNone/>
            </a:pPr>
            <a:r>
              <a:rPr lang="pt-BR" sz="1800" i="1" dirty="0" smtClean="0">
                <a:solidFill>
                  <a:schemeClr val="bg1"/>
                </a:solidFill>
                <a:sym typeface="Wingdings" panose="05000000000000000000" pitchFamily="2" charset="2"/>
              </a:rPr>
              <a:t> </a:t>
            </a:r>
            <a:r>
              <a:rPr lang="pt-BR" sz="1800" i="1" dirty="0" smtClean="0">
                <a:solidFill>
                  <a:schemeClr val="accent2"/>
                </a:solidFill>
              </a:rPr>
              <a:t>Pontes </a:t>
            </a:r>
            <a:r>
              <a:rPr lang="pt-BR" sz="1800" i="1" dirty="0">
                <a:solidFill>
                  <a:schemeClr val="accent2"/>
                </a:solidFill>
              </a:rPr>
              <a:t>de Miranda</a:t>
            </a:r>
            <a:r>
              <a:rPr lang="pt-BR" sz="1800" dirty="0">
                <a:solidFill>
                  <a:schemeClr val="accent2"/>
                </a:solidFill>
              </a:rPr>
              <a:t>: </a:t>
            </a:r>
            <a:r>
              <a:rPr lang="pt-BR" sz="1800" dirty="0">
                <a:solidFill>
                  <a:schemeClr val="bg1"/>
                </a:solidFill>
              </a:rPr>
              <a:t>caso fortuito e força maior são sinônimos. São os eventos não previstos pelas partes</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i="1" dirty="0" smtClean="0">
                <a:solidFill>
                  <a:schemeClr val="bg1"/>
                </a:solidFill>
                <a:sym typeface="Wingdings" panose="05000000000000000000" pitchFamily="2" charset="2"/>
              </a:rPr>
              <a:t> </a:t>
            </a:r>
            <a:r>
              <a:rPr lang="pt-BR" sz="1800" i="1" dirty="0" smtClean="0">
                <a:solidFill>
                  <a:schemeClr val="accent2"/>
                </a:solidFill>
              </a:rPr>
              <a:t>Orlando </a:t>
            </a:r>
            <a:r>
              <a:rPr lang="pt-BR" sz="1800" i="1" dirty="0">
                <a:solidFill>
                  <a:schemeClr val="accent2"/>
                </a:solidFill>
              </a:rPr>
              <a:t>Gomes:</a:t>
            </a:r>
            <a:r>
              <a:rPr lang="pt-BR" sz="1800" dirty="0">
                <a:solidFill>
                  <a:schemeClr val="accent2"/>
                </a:solidFill>
              </a:rPr>
              <a:t> </a:t>
            </a:r>
            <a:r>
              <a:rPr lang="pt-BR" sz="1800" dirty="0">
                <a:solidFill>
                  <a:schemeClr val="bg1"/>
                </a:solidFill>
              </a:rPr>
              <a:t>caso fortuito é o evento totalmente imprevisível; força maior é o evento previsível, mas inevitável.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1124611376"/>
      </p:ext>
    </p:extLst>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 (cont.)</a:t>
            </a:r>
          </a:p>
          <a:p>
            <a:pPr marL="0" indent="0" eaLnBrk="1" hangingPunct="1">
              <a:buFont typeface="Wingdings" panose="05000000000000000000" pitchFamily="2" charset="2"/>
              <a:buNone/>
              <a:defRPr/>
            </a:pPr>
            <a:endParaRPr lang="pt-BR" sz="1800" b="1" dirty="0" smtClean="0">
              <a:solidFill>
                <a:schemeClr val="bg1"/>
              </a:solidFill>
            </a:endParaRPr>
          </a:p>
          <a:p>
            <a:pPr marL="0" indent="0">
              <a:buNone/>
            </a:pPr>
            <a:r>
              <a:rPr lang="pt-BR" sz="1800" dirty="0">
                <a:solidFill>
                  <a:schemeClr val="bg1"/>
                </a:solidFill>
              </a:rPr>
              <a:t>Nestes casos, em geral, têm relação de consumo, logo, resolve-se com a discussão dos eventos internos e externos. </a:t>
            </a:r>
            <a:r>
              <a:rPr lang="pt-BR" sz="1800" u="sng" dirty="0">
                <a:solidFill>
                  <a:schemeClr val="bg1"/>
                </a:solidFill>
              </a:rPr>
              <a:t>Vale lembrar que o CDC não trata do caso fortuito e força maior expressamente como </a:t>
            </a:r>
            <a:r>
              <a:rPr lang="pt-BR" sz="1800" u="sng" dirty="0" smtClean="0">
                <a:solidFill>
                  <a:schemeClr val="bg1"/>
                </a:solidFill>
              </a:rPr>
              <a:t>excludentes</a:t>
            </a:r>
            <a:r>
              <a:rPr lang="pt-BR" sz="1800" dirty="0" smtClean="0">
                <a:solidFill>
                  <a:schemeClr val="bg1"/>
                </a:solidFill>
              </a:rPr>
              <a:t>. </a:t>
            </a:r>
            <a:endParaRPr lang="pt-BR" sz="1800" dirty="0">
              <a:solidFill>
                <a:schemeClr val="bg1"/>
              </a:solidFill>
            </a:endParaRPr>
          </a:p>
          <a:p>
            <a:pPr marL="0" indent="0">
              <a:buNone/>
            </a:pPr>
            <a:endParaRPr lang="pt-BR" sz="1800" dirty="0">
              <a:solidFill>
                <a:schemeClr val="bg1"/>
              </a:solidFill>
            </a:endParaRPr>
          </a:p>
          <a:p>
            <a:pPr marL="0" indent="0">
              <a:buNone/>
            </a:pPr>
            <a:r>
              <a:rPr lang="pt-BR" sz="1800" dirty="0" smtClean="0">
                <a:solidFill>
                  <a:schemeClr val="bg1"/>
                </a:solidFill>
              </a:rPr>
              <a:t>Doutrina </a:t>
            </a:r>
            <a:r>
              <a:rPr lang="pt-BR" sz="1800" dirty="0">
                <a:solidFill>
                  <a:schemeClr val="bg1"/>
                </a:solidFill>
              </a:rPr>
              <a:t>e jurisprudência têm relacionado o caso fortuito e a força maior ao risco do negócio ou do </a:t>
            </a:r>
            <a:r>
              <a:rPr lang="pt-BR" sz="1800" dirty="0" smtClean="0">
                <a:solidFill>
                  <a:schemeClr val="bg1"/>
                </a:solidFill>
              </a:rPr>
              <a:t>empreendimento, dividindo-os </a:t>
            </a:r>
            <a:r>
              <a:rPr lang="pt-BR" sz="1800" dirty="0">
                <a:solidFill>
                  <a:schemeClr val="bg1"/>
                </a:solidFill>
              </a:rPr>
              <a:t>em:</a:t>
            </a:r>
          </a:p>
          <a:p>
            <a:endParaRPr lang="pt-BR" sz="1800" dirty="0">
              <a:solidFill>
                <a:schemeClr val="bg1"/>
              </a:solidFill>
            </a:endParaRPr>
          </a:p>
          <a:p>
            <a:pPr marL="0" indent="0">
              <a:buNone/>
            </a:pPr>
            <a:r>
              <a:rPr lang="pt-BR" sz="1800" b="1" dirty="0" smtClean="0">
                <a:solidFill>
                  <a:schemeClr val="accent2"/>
                </a:solidFill>
              </a:rPr>
              <a:t>Fortuitos/eventos internos</a:t>
            </a:r>
            <a:r>
              <a:rPr lang="pt-BR" sz="1800" b="1" dirty="0">
                <a:solidFill>
                  <a:schemeClr val="accent2"/>
                </a:solidFill>
              </a:rPr>
              <a:t>:</a:t>
            </a:r>
            <a:r>
              <a:rPr lang="pt-BR" sz="1800" dirty="0">
                <a:solidFill>
                  <a:schemeClr val="accent2"/>
                </a:solidFill>
              </a:rPr>
              <a:t> </a:t>
            </a:r>
            <a:r>
              <a:rPr lang="pt-BR" sz="1800" dirty="0">
                <a:solidFill>
                  <a:schemeClr val="bg1"/>
                </a:solidFill>
              </a:rPr>
              <a:t>estão dentro do risco do negócio ou do empreendimento, não sendo caso fortuito ou força maior e, portanto, </a:t>
            </a:r>
            <a:r>
              <a:rPr lang="pt-BR" sz="1800" u="sng" dirty="0">
                <a:solidFill>
                  <a:schemeClr val="bg1"/>
                </a:solidFill>
              </a:rPr>
              <a:t>não</a:t>
            </a:r>
            <a:r>
              <a:rPr lang="pt-BR" sz="1800" dirty="0">
                <a:solidFill>
                  <a:schemeClr val="bg1"/>
                </a:solidFill>
              </a:rPr>
              <a:t> excluem a responsabilidade civil</a:t>
            </a:r>
            <a:r>
              <a:rPr lang="pt-BR" sz="1800" dirty="0" smtClean="0">
                <a:solidFill>
                  <a:schemeClr val="bg1"/>
                </a:solidFill>
              </a:rPr>
              <a:t>.</a:t>
            </a:r>
          </a:p>
          <a:p>
            <a:pPr marL="0" indent="0">
              <a:buNone/>
            </a:pPr>
            <a:endParaRPr lang="pt-BR" sz="1800" dirty="0" smtClean="0">
              <a:solidFill>
                <a:schemeClr val="bg1"/>
              </a:solidFill>
            </a:endParaRPr>
          </a:p>
          <a:p>
            <a:pPr marL="0" indent="0">
              <a:buNone/>
            </a:pPr>
            <a:r>
              <a:rPr lang="pt-BR" sz="1800" b="1" dirty="0" smtClean="0">
                <a:solidFill>
                  <a:schemeClr val="accent2"/>
                </a:solidFill>
              </a:rPr>
              <a:t>Fortuitos/eventos externos: </a:t>
            </a:r>
            <a:r>
              <a:rPr lang="pt-BR" sz="1800" dirty="0" smtClean="0">
                <a:solidFill>
                  <a:schemeClr val="bg1"/>
                </a:solidFill>
              </a:rPr>
              <a:t>estão </a:t>
            </a:r>
            <a:r>
              <a:rPr lang="pt-BR" sz="1800" dirty="0">
                <a:solidFill>
                  <a:schemeClr val="bg1"/>
                </a:solidFill>
              </a:rPr>
              <a:t>fora do risco do negócio ou do empreendimento e, portanto, são caso fortuito e força maior, excluindo a responsabilidade civil</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dirty="0">
                <a:solidFill>
                  <a:schemeClr val="accent2"/>
                </a:solidFill>
              </a:rPr>
              <a:t>SÚMULA 479 STJ</a:t>
            </a:r>
            <a:r>
              <a:rPr lang="pt-BR" sz="1800" dirty="0">
                <a:solidFill>
                  <a:schemeClr val="bg1"/>
                </a:solidFill>
              </a:rPr>
              <a:t>: As instituições financeiras respondem objetivamente pelos danos gerados por fortuito interno relativo a fraudes e delitos praticados por terceiros no âmbito de operações bancárias. </a:t>
            </a:r>
          </a:p>
          <a:p>
            <a:pPr marL="0" indent="0">
              <a:buNone/>
            </a:pPr>
            <a:endParaRPr lang="pt-BR" sz="1800" b="1" dirty="0" smtClean="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3092067070"/>
      </p:ext>
    </p:extLst>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em ônibus:</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800" b="1" dirty="0" smtClean="0">
                <a:solidFill>
                  <a:schemeClr val="bg1"/>
                </a:solidFill>
              </a:rPr>
              <a:t>Roubo a </a:t>
            </a:r>
            <a:r>
              <a:rPr lang="pt-BR" sz="1800" b="1" dirty="0">
                <a:solidFill>
                  <a:schemeClr val="bg1"/>
                </a:solidFill>
              </a:rPr>
              <a:t>ônibus</a:t>
            </a:r>
            <a:r>
              <a:rPr lang="pt-BR" sz="1800" dirty="0">
                <a:solidFill>
                  <a:schemeClr val="bg1"/>
                </a:solidFill>
              </a:rPr>
              <a:t>. Consolidou-se o entendimento no STJ que o assalto a ônibus é evento externo, não respondendo a empresa de </a:t>
            </a:r>
            <a:r>
              <a:rPr lang="pt-BR" sz="1800" dirty="0" smtClean="0">
                <a:solidFill>
                  <a:schemeClr val="bg1"/>
                </a:solidFill>
              </a:rPr>
              <a:t>ônibus.</a:t>
            </a:r>
          </a:p>
          <a:p>
            <a:pPr marL="0" indent="0">
              <a:buNone/>
            </a:pPr>
            <a:endParaRPr lang="pt-BR" sz="1800" dirty="0">
              <a:solidFill>
                <a:schemeClr val="bg1"/>
              </a:solidFill>
            </a:endParaRPr>
          </a:p>
          <a:p>
            <a:pPr marL="0" indent="0">
              <a:buNone/>
            </a:pPr>
            <a:r>
              <a:rPr lang="pt-BR" sz="1800" dirty="0">
                <a:solidFill>
                  <a:schemeClr val="bg1"/>
                </a:solidFill>
              </a:rPr>
              <a:t>CIVIL. INDENIZAÇÃO. TRANSPORTE COLETIVO (ÔNIBUS). ASSALTO À MÃO ARMADA SEGUIDO DE MORTE DE PASSAGEIRO. FORÇA MAIOR. EXCLUSÃO DA RESPONSABILIDADE DA TRANSPORTADORA. 1. </a:t>
            </a:r>
            <a:r>
              <a:rPr lang="pt-BR" sz="1800" u="sng" dirty="0">
                <a:solidFill>
                  <a:schemeClr val="bg1"/>
                </a:solidFill>
              </a:rPr>
              <a:t>A morte decorrente de assalto à mão armada, dentro de ônibus, por se apresentar como fato totalmente estranho ao serviço de transporte (força maior), constitui-se em causa excludente da responsabilidade da empresa concessionária do serviço público</a:t>
            </a:r>
            <a:r>
              <a:rPr lang="pt-BR" sz="1800" dirty="0">
                <a:solidFill>
                  <a:schemeClr val="bg1"/>
                </a:solidFill>
              </a:rPr>
              <a:t>. 2. Entendimento pacificado pela Segunda Seção. 3. Recurso especial conhecido e provido. (STJ, RECURSO ESPECIAL Nº 783.743 – RJ, Quarta Turma, Rel. MINISTRO FERNANDO GONÇALVES, j. 12 de dezembro de 2005</a:t>
            </a:r>
            <a:r>
              <a:rPr lang="pt-BR" sz="1800" dirty="0" smtClean="0">
                <a:solidFill>
                  <a:schemeClr val="bg1"/>
                </a:solidFill>
              </a:rPr>
              <a:t>)</a:t>
            </a:r>
          </a:p>
          <a:p>
            <a:pPr marL="0" indent="0">
              <a:buNone/>
            </a:pPr>
            <a:endParaRPr lang="pt-BR" sz="1800" dirty="0">
              <a:solidFill>
                <a:schemeClr val="bg1"/>
              </a:solidFill>
            </a:endParaRPr>
          </a:p>
          <a:p>
            <a:pPr marL="0" indent="0">
              <a:buNone/>
            </a:pPr>
            <a:endParaRPr lang="pt-BR" sz="1800" dirty="0">
              <a:solidFill>
                <a:schemeClr val="bg1"/>
              </a:solidFill>
            </a:endParaRPr>
          </a:p>
        </p:txBody>
      </p:sp>
    </p:spTree>
    <p:extLst>
      <p:ext uri="{BB962C8B-B14F-4D97-AF65-F5344CB8AC3E}">
        <p14:creationId xmlns:p14="http://schemas.microsoft.com/office/powerpoint/2010/main" val="841189425"/>
      </p:ext>
    </p:extLst>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em agências dos correios:</a:t>
            </a:r>
          </a:p>
          <a:p>
            <a:pPr marL="0" indent="0">
              <a:buNone/>
            </a:pPr>
            <a:r>
              <a:rPr lang="pt-BR" sz="1500" dirty="0">
                <a:solidFill>
                  <a:schemeClr val="bg1"/>
                </a:solidFill>
              </a:rPr>
              <a:t> </a:t>
            </a:r>
          </a:p>
          <a:p>
            <a:pPr eaLnBrk="1" hangingPunct="1">
              <a:buFont typeface="Wingdings" panose="05000000000000000000" pitchFamily="2" charset="2"/>
              <a:buNone/>
            </a:pPr>
            <a:endParaRPr lang="pt-BR" altLang="pt-BR" sz="1500" b="1" dirty="0">
              <a:solidFill>
                <a:schemeClr val="bg1"/>
              </a:solidFill>
              <a:latin typeface="Tahoma (Corpo)"/>
            </a:endParaRPr>
          </a:p>
          <a:p>
            <a:pPr marL="0" indent="0">
              <a:buNone/>
            </a:pPr>
            <a:r>
              <a:rPr lang="pt-BR" sz="1700" b="1" dirty="0" smtClean="0">
                <a:solidFill>
                  <a:schemeClr val="accent2"/>
                </a:solidFill>
              </a:rPr>
              <a:t>No interior da agência: </a:t>
            </a:r>
            <a:r>
              <a:rPr lang="pt-BR" sz="1700" dirty="0" smtClean="0">
                <a:solidFill>
                  <a:schemeClr val="bg1"/>
                </a:solidFill>
              </a:rPr>
              <a:t>Responsabilidade </a:t>
            </a:r>
            <a:r>
              <a:rPr lang="pt-BR" sz="1700" dirty="0">
                <a:solidFill>
                  <a:schemeClr val="bg1"/>
                </a:solidFill>
              </a:rPr>
              <a:t>da ECT por roubo ocorrido no interior de banco </a:t>
            </a:r>
            <a:r>
              <a:rPr lang="pt-BR" sz="1700" dirty="0" smtClean="0">
                <a:solidFill>
                  <a:schemeClr val="bg1"/>
                </a:solidFill>
              </a:rPr>
              <a:t>postal. </a:t>
            </a:r>
            <a:r>
              <a:rPr lang="pt-BR" sz="1700" u="sng" dirty="0" smtClean="0">
                <a:solidFill>
                  <a:schemeClr val="bg1"/>
                </a:solidFill>
              </a:rPr>
              <a:t>A </a:t>
            </a:r>
            <a:r>
              <a:rPr lang="pt-BR" sz="1700" u="sng" dirty="0">
                <a:solidFill>
                  <a:schemeClr val="bg1"/>
                </a:solidFill>
              </a:rPr>
              <a:t>ECT é responsável pelos </a:t>
            </a:r>
            <a:r>
              <a:rPr lang="pt-BR" sz="1700" u="sng" dirty="0" smtClean="0">
                <a:solidFill>
                  <a:schemeClr val="bg1"/>
                </a:solidFill>
              </a:rPr>
              <a:t>danos </a:t>
            </a:r>
            <a:r>
              <a:rPr lang="pt-BR" sz="1700" u="sng" dirty="0">
                <a:solidFill>
                  <a:schemeClr val="bg1"/>
                </a:solidFill>
              </a:rPr>
              <a:t>sofridos por consumidor que foi assaltado no interior de agência dos </a:t>
            </a:r>
            <a:r>
              <a:rPr lang="pt-BR" sz="1700" u="sng" dirty="0" smtClean="0">
                <a:solidFill>
                  <a:schemeClr val="bg1"/>
                </a:solidFill>
              </a:rPr>
              <a:t>Correios </a:t>
            </a:r>
            <a:r>
              <a:rPr lang="pt-BR" sz="1700" u="sng" dirty="0">
                <a:solidFill>
                  <a:schemeClr val="bg1"/>
                </a:solidFill>
              </a:rPr>
              <a:t>na qual é fornecido o serviço de banco </a:t>
            </a:r>
            <a:r>
              <a:rPr lang="pt-BR" sz="1700" u="sng" dirty="0" smtClean="0">
                <a:solidFill>
                  <a:schemeClr val="bg1"/>
                </a:solidFill>
              </a:rPr>
              <a:t>postal</a:t>
            </a:r>
            <a:r>
              <a:rPr lang="pt-BR" sz="1700" dirty="0" smtClean="0">
                <a:solidFill>
                  <a:schemeClr val="bg1"/>
                </a:solidFill>
              </a:rPr>
              <a:t>. STJ</a:t>
            </a:r>
            <a:r>
              <a:rPr lang="pt-BR" sz="1700" dirty="0">
                <a:solidFill>
                  <a:schemeClr val="bg1"/>
                </a:solidFill>
              </a:rPr>
              <a:t>. 4ª Turma. </a:t>
            </a:r>
            <a:r>
              <a:rPr lang="pt-BR" sz="1700" dirty="0" err="1">
                <a:solidFill>
                  <a:schemeClr val="bg1"/>
                </a:solidFill>
              </a:rPr>
              <a:t>REsp</a:t>
            </a:r>
            <a:r>
              <a:rPr lang="pt-BR" sz="1700" dirty="0">
                <a:solidFill>
                  <a:schemeClr val="bg1"/>
                </a:solidFill>
              </a:rPr>
              <a:t> </a:t>
            </a:r>
            <a:r>
              <a:rPr lang="pt-BR" sz="1700" dirty="0" smtClean="0">
                <a:solidFill>
                  <a:schemeClr val="bg1"/>
                </a:solidFill>
              </a:rPr>
              <a:t>1.183.121-SC</a:t>
            </a:r>
            <a:r>
              <a:rPr lang="pt-BR" sz="1700" dirty="0">
                <a:solidFill>
                  <a:schemeClr val="bg1"/>
                </a:solidFill>
              </a:rPr>
              <a:t>, Rel. Min. </a:t>
            </a:r>
            <a:r>
              <a:rPr lang="pt-BR" sz="1700" dirty="0" err="1">
                <a:solidFill>
                  <a:schemeClr val="bg1"/>
                </a:solidFill>
              </a:rPr>
              <a:t>Luis</a:t>
            </a:r>
            <a:r>
              <a:rPr lang="pt-BR" sz="1700" dirty="0">
                <a:solidFill>
                  <a:schemeClr val="bg1"/>
                </a:solidFill>
              </a:rPr>
              <a:t> Felipe Salomão, julgado em 24/2/2015 (Info 559</a:t>
            </a:r>
            <a:r>
              <a:rPr lang="pt-BR" sz="1700" dirty="0" smtClean="0">
                <a:solidFill>
                  <a:schemeClr val="bg1"/>
                </a:solidFill>
              </a:rPr>
              <a:t>).</a:t>
            </a:r>
          </a:p>
          <a:p>
            <a:pPr marL="0" indent="0">
              <a:buNone/>
            </a:pPr>
            <a:endParaRPr lang="pt-BR" sz="1700" dirty="0">
              <a:solidFill>
                <a:schemeClr val="accent2"/>
              </a:solidFill>
            </a:endParaRPr>
          </a:p>
          <a:p>
            <a:pPr marL="0" indent="0">
              <a:buNone/>
            </a:pPr>
            <a:r>
              <a:rPr lang="pt-BR" sz="1700" b="1" dirty="0" smtClean="0">
                <a:solidFill>
                  <a:schemeClr val="accent2"/>
                </a:solidFill>
              </a:rPr>
              <a:t>Na carga: </a:t>
            </a:r>
            <a:r>
              <a:rPr lang="pt-BR" sz="1700" dirty="0" smtClean="0">
                <a:solidFill>
                  <a:schemeClr val="bg1"/>
                </a:solidFill>
              </a:rPr>
              <a:t>STJ considerou </a:t>
            </a:r>
            <a:r>
              <a:rPr lang="pt-BR" sz="1700" dirty="0">
                <a:solidFill>
                  <a:schemeClr val="bg1"/>
                </a:solidFill>
              </a:rPr>
              <a:t>que o roubo no caso do serviço prestado pelos correios constitui um evento externo, a excluir a responsabilidade civil do prestador de serviços. Conforme o julgado, “O roubo mediante uso de arma de fogo é fato de terceiro equiparável à força maior, que deve excluir o dever de indenizar, mesmo no sistema de responsabilidade civil objetiva, por se tratar de fato inevitável e irresistível que gera uma impossibilidade absoluta de não ocorrência do dano. </a:t>
            </a:r>
            <a:r>
              <a:rPr lang="pt-BR" sz="1700" u="sng" dirty="0">
                <a:solidFill>
                  <a:schemeClr val="bg1"/>
                </a:solidFill>
              </a:rPr>
              <a:t>Não é razoável exigir que os prestadores de serviço de transporte de cargas alcancem absoluta segurança contra roubos, uma vez que a segurança pública é dever do Estado, também não havendo imposição legal obrigando as empresas transportadoras a contratar escoltas ou rastreamento de caminhão e, sem parecer técnico especializado, nem sequer é possível presumir se, por exemplo, a escolta armada seria eficaz para afastar o risco ou se o agravaria pelo caráter ostensivo do aparato</a:t>
            </a:r>
            <a:r>
              <a:rPr lang="pt-BR" sz="1700" dirty="0">
                <a:solidFill>
                  <a:schemeClr val="bg1"/>
                </a:solidFill>
              </a:rPr>
              <a:t>” (STJ, </a:t>
            </a:r>
            <a:r>
              <a:rPr lang="pt-BR" sz="1700" dirty="0" err="1">
                <a:solidFill>
                  <a:schemeClr val="bg1"/>
                </a:solidFill>
              </a:rPr>
              <a:t>REsp</a:t>
            </a:r>
            <a:r>
              <a:rPr lang="pt-BR" sz="1700" dirty="0">
                <a:solidFill>
                  <a:schemeClr val="bg1"/>
                </a:solidFill>
              </a:rPr>
              <a:t> 976.564/SP, Rel. Min. </a:t>
            </a:r>
            <a:r>
              <a:rPr lang="pt-BR" sz="1700" dirty="0" err="1">
                <a:solidFill>
                  <a:schemeClr val="bg1"/>
                </a:solidFill>
              </a:rPr>
              <a:t>Luis</a:t>
            </a:r>
            <a:r>
              <a:rPr lang="pt-BR" sz="1700" dirty="0">
                <a:solidFill>
                  <a:schemeClr val="bg1"/>
                </a:solidFill>
              </a:rPr>
              <a:t> Felipe Salomão, j. 20.09.2012).</a:t>
            </a:r>
          </a:p>
          <a:p>
            <a:pPr marL="0" indent="0">
              <a:buNone/>
            </a:pPr>
            <a:endParaRPr lang="pt-BR" sz="1500" dirty="0">
              <a:solidFill>
                <a:schemeClr val="bg1"/>
              </a:solidFill>
            </a:endParaRPr>
          </a:p>
          <a:p>
            <a:pPr marL="0" indent="0">
              <a:buNone/>
            </a:pPr>
            <a:endParaRPr lang="pt-BR" sz="1500" i="1" dirty="0">
              <a:solidFill>
                <a:schemeClr val="bg1"/>
              </a:solidFill>
            </a:endParaRPr>
          </a:p>
        </p:txBody>
      </p:sp>
    </p:spTree>
    <p:extLst>
      <p:ext uri="{BB962C8B-B14F-4D97-AF65-F5344CB8AC3E}">
        <p14:creationId xmlns:p14="http://schemas.microsoft.com/office/powerpoint/2010/main" val="3593551338"/>
      </p:ext>
    </p:extLst>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a bancos:</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500" b="1" dirty="0" smtClean="0">
                <a:solidFill>
                  <a:schemeClr val="accent2"/>
                </a:solidFill>
              </a:rPr>
              <a:t>Roubo na agência  bancária.</a:t>
            </a:r>
            <a:r>
              <a:rPr lang="pt-BR" sz="1500" dirty="0" smtClean="0">
                <a:solidFill>
                  <a:schemeClr val="accent2"/>
                </a:solidFill>
              </a:rPr>
              <a:t> </a:t>
            </a:r>
            <a:r>
              <a:rPr lang="pt-BR" sz="1500" dirty="0">
                <a:solidFill>
                  <a:schemeClr val="bg1"/>
                </a:solidFill>
              </a:rPr>
              <a:t>Evento interno. O Banco responde (STJ, </a:t>
            </a:r>
            <a:r>
              <a:rPr lang="pt-BR" sz="1500" dirty="0" err="1">
                <a:solidFill>
                  <a:schemeClr val="bg1"/>
                </a:solidFill>
              </a:rPr>
              <a:t>REsp.</a:t>
            </a:r>
            <a:r>
              <a:rPr lang="pt-BR" sz="1500" dirty="0">
                <a:solidFill>
                  <a:schemeClr val="bg1"/>
                </a:solidFill>
              </a:rPr>
              <a:t> 694.153/PE). </a:t>
            </a:r>
            <a:r>
              <a:rPr lang="pt-BR" sz="1500" u="sng" dirty="0">
                <a:solidFill>
                  <a:schemeClr val="bg1"/>
                </a:solidFill>
              </a:rPr>
              <a:t>O banco responde até o seu estacionamento, próprio ou conveniado </a:t>
            </a:r>
            <a:r>
              <a:rPr lang="pt-BR" sz="1500" dirty="0">
                <a:solidFill>
                  <a:schemeClr val="bg1"/>
                </a:solidFill>
              </a:rPr>
              <a:t>(STJ, </a:t>
            </a:r>
            <a:r>
              <a:rPr lang="pt-BR" sz="1500" dirty="0" err="1">
                <a:solidFill>
                  <a:schemeClr val="bg1"/>
                </a:solidFill>
              </a:rPr>
              <a:t>REsp.</a:t>
            </a:r>
            <a:r>
              <a:rPr lang="pt-BR" sz="1500" dirty="0">
                <a:solidFill>
                  <a:schemeClr val="bg1"/>
                </a:solidFill>
              </a:rPr>
              <a:t> 1.284.962/MG).</a:t>
            </a:r>
          </a:p>
          <a:p>
            <a:pPr marL="0" indent="0">
              <a:buNone/>
            </a:pPr>
            <a:r>
              <a:rPr lang="pt-BR" sz="1500" dirty="0">
                <a:solidFill>
                  <a:schemeClr val="bg1"/>
                </a:solidFill>
              </a:rPr>
              <a:t>RECURSO ESPECIAL. AÇÃO DE REPARAÇÃO POR DANOS MATERIAIS E COMPENSAÇÃO POR DANOS MORAIS. ASSALTO NA VIA PÚBLICA APÓS SAÍDA DE AGÊNCIA BANCÁRIA. SAQUE DE VALOR ELEVADO. RESPONSABILIDADE OBJETIVA. </a:t>
            </a:r>
            <a:r>
              <a:rPr lang="pt-BR" sz="1500" dirty="0" smtClean="0">
                <a:solidFill>
                  <a:schemeClr val="bg1"/>
                </a:solidFill>
              </a:rPr>
              <a:t>(</a:t>
            </a:r>
            <a:r>
              <a:rPr lang="pt-BR" sz="1500" dirty="0">
                <a:solidFill>
                  <a:schemeClr val="bg1"/>
                </a:solidFill>
              </a:rPr>
              <a:t>STJ, RECURSO ESPECIAL Nº 1.284.962 – MG, Terceira Turma, Rel. Ministra NANCY ANDRIGHI, j. 11 de dezembro de 2012</a:t>
            </a:r>
            <a:r>
              <a:rPr lang="pt-BR" sz="1500" dirty="0" smtClean="0">
                <a:solidFill>
                  <a:schemeClr val="bg1"/>
                </a:solidFill>
              </a:rPr>
              <a:t>)</a:t>
            </a:r>
          </a:p>
          <a:p>
            <a:pPr marL="0" indent="0">
              <a:buNone/>
            </a:pPr>
            <a:endParaRPr lang="pt-BR" sz="1500" dirty="0">
              <a:solidFill>
                <a:schemeClr val="bg1"/>
              </a:solidFill>
            </a:endParaRPr>
          </a:p>
          <a:p>
            <a:pPr marL="0" indent="0">
              <a:buNone/>
            </a:pPr>
            <a:r>
              <a:rPr lang="pt-BR" sz="1600" b="1" dirty="0" smtClean="0">
                <a:solidFill>
                  <a:schemeClr val="accent2"/>
                </a:solidFill>
              </a:rPr>
              <a:t>Saidinha de banco:</a:t>
            </a:r>
            <a:r>
              <a:rPr lang="pt-BR" sz="1600" dirty="0" smtClean="0">
                <a:solidFill>
                  <a:schemeClr val="bg1"/>
                </a:solidFill>
              </a:rPr>
              <a:t> </a:t>
            </a:r>
            <a:r>
              <a:rPr lang="pt-BR" sz="1600" u="sng" dirty="0" smtClean="0">
                <a:solidFill>
                  <a:schemeClr val="bg1"/>
                </a:solidFill>
              </a:rPr>
              <a:t>se </a:t>
            </a:r>
            <a:r>
              <a:rPr lang="pt-BR" sz="1600" u="sng" dirty="0">
                <a:solidFill>
                  <a:schemeClr val="bg1"/>
                </a:solidFill>
              </a:rPr>
              <a:t>o assalto ocorrer na via pública, evento conhecido como “saidinha de banco”, a instituição não pode responder, eis que o evento foge do risco do empreendimento, constituindo um fato externo</a:t>
            </a:r>
            <a:r>
              <a:rPr lang="pt-BR" sz="1600" dirty="0">
                <a:solidFill>
                  <a:schemeClr val="bg1"/>
                </a:solidFill>
              </a:rPr>
              <a:t>. Nos termos de acórdão publicado no Informativo n. 512 do STJ, de fevereiro de 2013, </a:t>
            </a:r>
            <a:r>
              <a:rPr lang="pt-BR" sz="1600" dirty="0" smtClean="0">
                <a:solidFill>
                  <a:schemeClr val="bg1"/>
                </a:solidFill>
              </a:rPr>
              <a:t>“Não </a:t>
            </a:r>
            <a:r>
              <a:rPr lang="pt-BR" sz="1600" dirty="0">
                <a:solidFill>
                  <a:schemeClr val="bg1"/>
                </a:solidFill>
              </a:rPr>
              <a:t>há, contudo, como responsabilizar a instituição financeira na hipótese em que o assalto tenha ocorrido fora das dependências da agência bancária, em via pública, sem que tenha havido qualquer falha na segurança interna da agência bancária que propiciasse a atuação dos criminosos após a efetivação do saque, tendo em vista a inexistência de vício na prestação de serviços por parte da instituição financeira. </a:t>
            </a:r>
            <a:r>
              <a:rPr lang="pt-BR" sz="1600" u="sng" dirty="0">
                <a:solidFill>
                  <a:schemeClr val="bg1"/>
                </a:solidFill>
              </a:rPr>
              <a:t>Além do mais, se o ilícito ocorre em via pública, é do Estado, e não da instituição financeira, o dever de garantir a segurança dos cidadãos e de evitar a atuação dos criminosos</a:t>
            </a:r>
            <a:r>
              <a:rPr lang="pt-BR" sz="1600" dirty="0">
                <a:solidFill>
                  <a:schemeClr val="bg1"/>
                </a:solidFill>
              </a:rPr>
              <a:t>. Precedente citado: </a:t>
            </a:r>
            <a:r>
              <a:rPr lang="pt-BR" sz="1600" dirty="0" err="1">
                <a:solidFill>
                  <a:schemeClr val="bg1"/>
                </a:solidFill>
              </a:rPr>
              <a:t>REsp</a:t>
            </a:r>
            <a:r>
              <a:rPr lang="pt-BR" sz="1600" dirty="0">
                <a:solidFill>
                  <a:schemeClr val="bg1"/>
                </a:solidFill>
              </a:rPr>
              <a:t> 402.870/SP, DJ 14/2/2005” (STJ, </a:t>
            </a:r>
            <a:r>
              <a:rPr lang="pt-BR" sz="1600" dirty="0" err="1">
                <a:solidFill>
                  <a:schemeClr val="bg1"/>
                </a:solidFill>
              </a:rPr>
              <a:t>REsp</a:t>
            </a:r>
            <a:r>
              <a:rPr lang="pt-BR" sz="1600" dirty="0">
                <a:solidFill>
                  <a:schemeClr val="bg1"/>
                </a:solidFill>
              </a:rPr>
              <a:t> 1.284.962/MG, Rel. Min. Nancy </a:t>
            </a:r>
            <a:r>
              <a:rPr lang="pt-BR" sz="1600" dirty="0" err="1">
                <a:solidFill>
                  <a:schemeClr val="bg1"/>
                </a:solidFill>
              </a:rPr>
              <a:t>Andrighi</a:t>
            </a:r>
            <a:r>
              <a:rPr lang="pt-BR" sz="1600" dirty="0">
                <a:solidFill>
                  <a:schemeClr val="bg1"/>
                </a:solidFill>
              </a:rPr>
              <a:t>, j. 11.12.2012).</a:t>
            </a:r>
          </a:p>
          <a:p>
            <a:pPr marL="0" indent="0">
              <a:buNone/>
            </a:pPr>
            <a:endParaRPr lang="pt-BR" sz="1500" dirty="0">
              <a:solidFill>
                <a:schemeClr val="bg1"/>
              </a:solidFill>
            </a:endParaRPr>
          </a:p>
        </p:txBody>
      </p:sp>
    </p:spTree>
    <p:extLst>
      <p:ext uri="{BB962C8B-B14F-4D97-AF65-F5344CB8AC3E}">
        <p14:creationId xmlns:p14="http://schemas.microsoft.com/office/powerpoint/2010/main" val="3529007393"/>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assaltos a banco (empresa privada):</a:t>
            </a:r>
          </a:p>
          <a:p>
            <a:pPr eaLnBrk="1" hangingPunct="1">
              <a:buFont typeface="Wingdings" panose="05000000000000000000" pitchFamily="2" charset="2"/>
              <a:buNone/>
            </a:pPr>
            <a:endParaRPr lang="pt-BR" altLang="pt-BR" sz="2400" b="1" dirty="0">
              <a:solidFill>
                <a:schemeClr val="bg1"/>
              </a:solidFill>
              <a:latin typeface="Tahoma (Corpo)"/>
            </a:endParaRPr>
          </a:p>
          <a:p>
            <a:pPr marL="0" indent="0">
              <a:buNone/>
            </a:pPr>
            <a:r>
              <a:rPr lang="pt-BR" sz="1600" dirty="0">
                <a:solidFill>
                  <a:schemeClr val="accent2"/>
                </a:solidFill>
              </a:rPr>
              <a:t>Ausência de responsabilidade da empresa de vigilância privada em caso de assalto a </a:t>
            </a:r>
            <a:r>
              <a:rPr lang="pt-BR" sz="1600" dirty="0" smtClean="0">
                <a:solidFill>
                  <a:schemeClr val="accent2"/>
                </a:solidFill>
              </a:rPr>
              <a:t>banco: </a:t>
            </a:r>
            <a:r>
              <a:rPr lang="pt-BR" sz="1600" dirty="0" smtClean="0">
                <a:solidFill>
                  <a:schemeClr val="bg1"/>
                </a:solidFill>
              </a:rPr>
              <a:t>o </a:t>
            </a:r>
            <a:r>
              <a:rPr lang="pt-BR" sz="1600" dirty="0">
                <a:solidFill>
                  <a:schemeClr val="bg1"/>
                </a:solidFill>
              </a:rPr>
              <a:t>banco mantinha contrato com a empresa de v</a:t>
            </a:r>
            <a:r>
              <a:rPr lang="pt-BR" sz="1600" dirty="0" smtClean="0">
                <a:solidFill>
                  <a:schemeClr val="bg1"/>
                </a:solidFill>
              </a:rPr>
              <a:t>igilância privada por </a:t>
            </a:r>
            <a:r>
              <a:rPr lang="pt-BR" sz="1600" dirty="0">
                <a:solidFill>
                  <a:schemeClr val="bg1"/>
                </a:solidFill>
              </a:rPr>
              <a:t>meio do qual esta se </a:t>
            </a:r>
            <a:r>
              <a:rPr lang="pt-BR" sz="1600" dirty="0" smtClean="0">
                <a:solidFill>
                  <a:schemeClr val="bg1"/>
                </a:solidFill>
              </a:rPr>
              <a:t>comprometia </a:t>
            </a:r>
            <a:r>
              <a:rPr lang="pt-BR" sz="1600" dirty="0">
                <a:solidFill>
                  <a:schemeClr val="bg1"/>
                </a:solidFill>
              </a:rPr>
              <a:t>a prestar </a:t>
            </a:r>
            <a:r>
              <a:rPr lang="pt-BR" sz="1600" dirty="0" smtClean="0">
                <a:solidFill>
                  <a:schemeClr val="bg1"/>
                </a:solidFill>
              </a:rPr>
              <a:t>serviços </a:t>
            </a:r>
            <a:r>
              <a:rPr lang="pt-BR" sz="1600" dirty="0">
                <a:solidFill>
                  <a:schemeClr val="bg1"/>
                </a:solidFill>
              </a:rPr>
              <a:t>de vigilância armada nas agências bancárias.</a:t>
            </a:r>
          </a:p>
          <a:p>
            <a:pPr marL="0" indent="0">
              <a:buNone/>
            </a:pPr>
            <a:r>
              <a:rPr lang="pt-BR" sz="1600" dirty="0">
                <a:solidFill>
                  <a:schemeClr val="bg1"/>
                </a:solidFill>
              </a:rPr>
              <a:t>Determinado dia, o banco foi assaltado por um grupo de oito ladrões fortemente armados</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dirty="0">
                <a:solidFill>
                  <a:schemeClr val="bg1"/>
                </a:solidFill>
              </a:rPr>
              <a:t>O banco ajuizou ação de indenização contra a empresa de vigilância sustentando que, por expressa </a:t>
            </a:r>
            <a:r>
              <a:rPr lang="pt-BR" sz="1600" dirty="0" smtClean="0">
                <a:solidFill>
                  <a:schemeClr val="bg1"/>
                </a:solidFill>
              </a:rPr>
              <a:t>disposição </a:t>
            </a:r>
            <a:r>
              <a:rPr lang="pt-BR" sz="1600" dirty="0">
                <a:solidFill>
                  <a:schemeClr val="bg1"/>
                </a:solidFill>
              </a:rPr>
              <a:t>contratual, </a:t>
            </a:r>
            <a:r>
              <a:rPr lang="pt-BR" sz="1600" dirty="0" smtClean="0">
                <a:solidFill>
                  <a:schemeClr val="bg1"/>
                </a:solidFill>
              </a:rPr>
              <a:t>a empresa </a:t>
            </a:r>
            <a:r>
              <a:rPr lang="pt-BR" sz="1600" dirty="0">
                <a:solidFill>
                  <a:schemeClr val="bg1"/>
                </a:solidFill>
              </a:rPr>
              <a:t>deveria ser responsabilizada </a:t>
            </a:r>
            <a:r>
              <a:rPr lang="pt-BR" sz="1600" dirty="0" smtClean="0">
                <a:solidFill>
                  <a:schemeClr val="bg1"/>
                </a:solidFill>
              </a:rPr>
              <a:t>pelo </a:t>
            </a:r>
            <a:r>
              <a:rPr lang="pt-BR" sz="1600" dirty="0">
                <a:solidFill>
                  <a:schemeClr val="bg1"/>
                </a:solidFill>
              </a:rPr>
              <a:t>roubo e pelos prejuízos suportados </a:t>
            </a:r>
            <a:r>
              <a:rPr lang="pt-BR" sz="1600" dirty="0" smtClean="0">
                <a:solidFill>
                  <a:schemeClr val="bg1"/>
                </a:solidFill>
              </a:rPr>
              <a:t>pela </a:t>
            </a:r>
            <a:r>
              <a:rPr lang="pt-BR" sz="1600" dirty="0">
                <a:solidFill>
                  <a:schemeClr val="bg1"/>
                </a:solidFill>
              </a:rPr>
              <a:t>instituição bancária.</a:t>
            </a:r>
          </a:p>
          <a:p>
            <a:pPr marL="0" indent="0">
              <a:buNone/>
            </a:pPr>
            <a:r>
              <a:rPr lang="pt-BR" sz="1600" dirty="0" smtClean="0">
                <a:solidFill>
                  <a:schemeClr val="bg1"/>
                </a:solidFill>
              </a:rPr>
              <a:t>Todavia, entendeu-se que “</a:t>
            </a:r>
            <a:r>
              <a:rPr lang="pt-BR" sz="1600" u="sng" dirty="0" smtClean="0">
                <a:solidFill>
                  <a:schemeClr val="bg1"/>
                </a:solidFill>
              </a:rPr>
              <a:t>a </a:t>
            </a:r>
            <a:r>
              <a:rPr lang="pt-BR" sz="1600" u="sng" dirty="0">
                <a:solidFill>
                  <a:schemeClr val="bg1"/>
                </a:solidFill>
              </a:rPr>
              <a:t>cláusula de contrato de prestação de serviço de vigilância </a:t>
            </a:r>
            <a:r>
              <a:rPr lang="pt-BR" sz="1600" u="sng" dirty="0" smtClean="0">
                <a:solidFill>
                  <a:schemeClr val="bg1"/>
                </a:solidFill>
              </a:rPr>
              <a:t>armada que </a:t>
            </a:r>
            <a:r>
              <a:rPr lang="pt-BR" sz="1600" u="sng" dirty="0">
                <a:solidFill>
                  <a:schemeClr val="bg1"/>
                </a:solidFill>
              </a:rPr>
              <a:t>impõe o dever de obstar </a:t>
            </a:r>
            <a:r>
              <a:rPr lang="pt-BR" sz="1600" u="sng" dirty="0" smtClean="0">
                <a:solidFill>
                  <a:schemeClr val="bg1"/>
                </a:solidFill>
              </a:rPr>
              <a:t>assaltos </a:t>
            </a:r>
            <a:r>
              <a:rPr lang="pt-BR" sz="1600" u="sng" dirty="0">
                <a:solidFill>
                  <a:schemeClr val="bg1"/>
                </a:solidFill>
              </a:rPr>
              <a:t>e de garantir a preservação do patrimônio de instituição financeira não acarreta à contratada </a:t>
            </a:r>
            <a:r>
              <a:rPr lang="pt-BR" sz="1600" u="sng" dirty="0" smtClean="0">
                <a:solidFill>
                  <a:schemeClr val="bg1"/>
                </a:solidFill>
              </a:rPr>
              <a:t>automática </a:t>
            </a:r>
            <a:r>
              <a:rPr lang="pt-BR" sz="1600" u="sng" dirty="0">
                <a:solidFill>
                  <a:schemeClr val="bg1"/>
                </a:solidFill>
              </a:rPr>
              <a:t>responsabilização por roubo contra agência bancária da contratante, especialmente quando </a:t>
            </a:r>
            <a:r>
              <a:rPr lang="pt-BR" sz="1600" u="sng" dirty="0" smtClean="0">
                <a:solidFill>
                  <a:schemeClr val="bg1"/>
                </a:solidFill>
              </a:rPr>
              <a:t>praticado </a:t>
            </a:r>
            <a:r>
              <a:rPr lang="pt-BR" sz="1600" u="sng" dirty="0">
                <a:solidFill>
                  <a:schemeClr val="bg1"/>
                </a:solidFill>
              </a:rPr>
              <a:t>por grupo </a:t>
            </a:r>
            <a:r>
              <a:rPr lang="pt-BR" sz="1600" u="sng" dirty="0" smtClean="0">
                <a:solidFill>
                  <a:schemeClr val="bg1"/>
                </a:solidFill>
              </a:rPr>
              <a:t>fortemente armado</a:t>
            </a:r>
            <a:r>
              <a:rPr lang="pt-BR" sz="1600" dirty="0" smtClean="0">
                <a:solidFill>
                  <a:schemeClr val="bg1"/>
                </a:solidFill>
              </a:rPr>
              <a:t>”. STJ</a:t>
            </a:r>
            <a:r>
              <a:rPr lang="pt-BR" sz="1600" dirty="0">
                <a:solidFill>
                  <a:schemeClr val="bg1"/>
                </a:solidFill>
              </a:rPr>
              <a:t>. 4ª Turma. </a:t>
            </a:r>
            <a:r>
              <a:rPr lang="pt-BR" sz="1600" dirty="0" err="1">
                <a:solidFill>
                  <a:schemeClr val="bg1"/>
                </a:solidFill>
              </a:rPr>
              <a:t>REsp</a:t>
            </a:r>
            <a:r>
              <a:rPr lang="pt-BR" sz="1600" dirty="0">
                <a:solidFill>
                  <a:schemeClr val="bg1"/>
                </a:solidFill>
              </a:rPr>
              <a:t> </a:t>
            </a:r>
            <a:r>
              <a:rPr lang="pt-BR" sz="1600" dirty="0" smtClean="0">
                <a:solidFill>
                  <a:schemeClr val="bg1"/>
                </a:solidFill>
              </a:rPr>
              <a:t>1.329.831-MA</a:t>
            </a:r>
            <a:r>
              <a:rPr lang="pt-BR" sz="1600" dirty="0">
                <a:solidFill>
                  <a:schemeClr val="bg1"/>
                </a:solidFill>
              </a:rPr>
              <a:t>, Rel. Min. </a:t>
            </a:r>
            <a:r>
              <a:rPr lang="pt-BR" sz="1600" dirty="0" err="1">
                <a:solidFill>
                  <a:schemeClr val="bg1"/>
                </a:solidFill>
              </a:rPr>
              <a:t>Luis</a:t>
            </a:r>
            <a:r>
              <a:rPr lang="pt-BR" sz="1600" dirty="0">
                <a:solidFill>
                  <a:schemeClr val="bg1"/>
                </a:solidFill>
              </a:rPr>
              <a:t> Felipe Salomão, julgado em 10/3/2015 (Info 561).</a:t>
            </a:r>
          </a:p>
        </p:txBody>
      </p:sp>
    </p:spTree>
    <p:extLst>
      <p:ext uri="{BB962C8B-B14F-4D97-AF65-F5344CB8AC3E}">
        <p14:creationId xmlns:p14="http://schemas.microsoft.com/office/powerpoint/2010/main" val="1405116081"/>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07504" y="332656"/>
            <a:ext cx="8928992" cy="5943600"/>
          </a:xfrm>
        </p:spPr>
        <p:txBody>
          <a:bodyPr/>
          <a:lstStyle/>
          <a:p>
            <a:pPr eaLnBrk="1" hangingPunct="1">
              <a:buFont typeface="Wingdings" panose="05000000000000000000" pitchFamily="2" charset="2"/>
              <a:buNone/>
            </a:pPr>
            <a:r>
              <a:rPr lang="pt-BR" altLang="pt-BR" sz="2600" b="1" dirty="0" smtClean="0">
                <a:solidFill>
                  <a:schemeClr val="accent2"/>
                </a:solidFill>
                <a:latin typeface="Tahoma (Corpo)"/>
              </a:rPr>
              <a:t>Responsabilidade civil: serviços bancários: </a:t>
            </a:r>
          </a:p>
          <a:p>
            <a:pPr eaLnBrk="1" hangingPunct="1">
              <a:buFont typeface="Wingdings" panose="05000000000000000000" pitchFamily="2" charset="2"/>
              <a:buNone/>
            </a:pPr>
            <a:r>
              <a:rPr lang="pt-BR" sz="2400" dirty="0" smtClean="0">
                <a:solidFill>
                  <a:schemeClr val="bg1"/>
                </a:solidFill>
              </a:rPr>
              <a:t>	</a:t>
            </a:r>
            <a:endParaRPr lang="pt-BR" sz="2000" dirty="0" smtClean="0">
              <a:solidFill>
                <a:schemeClr val="bg1"/>
              </a:solidFill>
            </a:endParaRPr>
          </a:p>
          <a:p>
            <a:pPr eaLnBrk="1" hangingPunct="1">
              <a:buFont typeface="Wingdings" panose="05000000000000000000" pitchFamily="2" charset="2"/>
              <a:buNone/>
            </a:pPr>
            <a:r>
              <a:rPr lang="pt-BR" sz="1800" dirty="0">
                <a:solidFill>
                  <a:schemeClr val="bg1"/>
                </a:solidFill>
              </a:rPr>
              <a:t>	</a:t>
            </a:r>
            <a:r>
              <a:rPr lang="pt-BR" sz="1800" dirty="0" smtClean="0">
                <a:solidFill>
                  <a:schemeClr val="accent2"/>
                </a:solidFill>
              </a:rPr>
              <a:t>Responsabilidade </a:t>
            </a:r>
            <a:r>
              <a:rPr lang="pt-BR" sz="1800" dirty="0">
                <a:solidFill>
                  <a:schemeClr val="accent2"/>
                </a:solidFill>
              </a:rPr>
              <a:t>civil do banco por compensação </a:t>
            </a:r>
            <a:r>
              <a:rPr lang="pt-BR" sz="1800" dirty="0" smtClean="0">
                <a:solidFill>
                  <a:schemeClr val="accent2"/>
                </a:solidFill>
              </a:rPr>
              <a:t>de cheque adulterado: </a:t>
            </a:r>
            <a:r>
              <a:rPr lang="pt-BR" sz="1800" u="sng" dirty="0" smtClean="0">
                <a:solidFill>
                  <a:schemeClr val="bg1"/>
                </a:solidFill>
              </a:rPr>
              <a:t>O </a:t>
            </a:r>
            <a:r>
              <a:rPr lang="pt-BR" sz="1800" u="sng" dirty="0">
                <a:solidFill>
                  <a:schemeClr val="bg1"/>
                </a:solidFill>
              </a:rPr>
              <a:t>banco responde objetivamente pelos danos causados ao correntista por </a:t>
            </a:r>
            <a:r>
              <a:rPr lang="pt-BR" sz="1800" u="sng" dirty="0" smtClean="0">
                <a:solidFill>
                  <a:schemeClr val="bg1"/>
                </a:solidFill>
              </a:rPr>
              <a:t>conta </a:t>
            </a:r>
            <a:r>
              <a:rPr lang="pt-BR" sz="1800" u="sng" dirty="0">
                <a:solidFill>
                  <a:schemeClr val="bg1"/>
                </a:solidFill>
              </a:rPr>
              <a:t>da compensação de </a:t>
            </a:r>
            <a:r>
              <a:rPr lang="pt-BR" sz="1800" u="sng" dirty="0" smtClean="0">
                <a:solidFill>
                  <a:schemeClr val="bg1"/>
                </a:solidFill>
              </a:rPr>
              <a:t>cheque </a:t>
            </a:r>
            <a:r>
              <a:rPr lang="pt-BR" sz="1800" u="sng" dirty="0">
                <a:solidFill>
                  <a:schemeClr val="bg1"/>
                </a:solidFill>
              </a:rPr>
              <a:t>falsificado (sem culpa do cliente), ainda que a falsificação seja </a:t>
            </a:r>
            <a:r>
              <a:rPr lang="pt-BR" sz="1800" u="sng" dirty="0" smtClean="0">
                <a:solidFill>
                  <a:schemeClr val="bg1"/>
                </a:solidFill>
              </a:rPr>
              <a:t>sofisticada</a:t>
            </a:r>
            <a:r>
              <a:rPr lang="pt-BR" sz="1800" dirty="0" smtClean="0">
                <a:solidFill>
                  <a:schemeClr val="bg1"/>
                </a:solidFill>
              </a:rPr>
              <a:t>. STJ</a:t>
            </a:r>
            <a:r>
              <a:rPr lang="pt-BR" sz="1800" dirty="0">
                <a:solidFill>
                  <a:schemeClr val="bg1"/>
                </a:solidFill>
              </a:rPr>
              <a:t>. 4ª Turma. </a:t>
            </a:r>
            <a:r>
              <a:rPr lang="pt-BR" sz="1800" dirty="0" err="1">
                <a:solidFill>
                  <a:schemeClr val="bg1"/>
                </a:solidFill>
              </a:rPr>
              <a:t>REsp</a:t>
            </a:r>
            <a:r>
              <a:rPr lang="pt-BR" sz="1800" dirty="0">
                <a:solidFill>
                  <a:schemeClr val="bg1"/>
                </a:solidFill>
              </a:rPr>
              <a:t> </a:t>
            </a:r>
            <a:r>
              <a:rPr lang="pt-BR" sz="1800" dirty="0" smtClean="0">
                <a:solidFill>
                  <a:schemeClr val="bg1"/>
                </a:solidFill>
              </a:rPr>
              <a:t>1.093.440-PR</a:t>
            </a:r>
            <a:r>
              <a:rPr lang="pt-BR" sz="1800" dirty="0">
                <a:solidFill>
                  <a:schemeClr val="bg1"/>
                </a:solidFill>
              </a:rPr>
              <a:t>, Rel. Min. </a:t>
            </a:r>
            <a:r>
              <a:rPr lang="pt-BR" sz="1800" dirty="0" err="1">
                <a:solidFill>
                  <a:schemeClr val="bg1"/>
                </a:solidFill>
              </a:rPr>
              <a:t>Luis</a:t>
            </a:r>
            <a:r>
              <a:rPr lang="pt-BR" sz="1800" dirty="0">
                <a:solidFill>
                  <a:schemeClr val="bg1"/>
                </a:solidFill>
              </a:rPr>
              <a:t> Felipe Salomão, julgado em 2/4/2013 (Info 520</a:t>
            </a:r>
            <a:r>
              <a:rPr lang="pt-BR" sz="1800" dirty="0" smtClean="0">
                <a:solidFill>
                  <a:schemeClr val="bg1"/>
                </a:solidFill>
              </a:rPr>
              <a:t>).</a:t>
            </a:r>
          </a:p>
          <a:p>
            <a:pPr eaLnBrk="1" hangingPunct="1">
              <a:buFont typeface="Wingdings" panose="05000000000000000000" pitchFamily="2" charset="2"/>
              <a:buNone/>
            </a:pPr>
            <a:endParaRPr lang="pt-BR" sz="1800" dirty="0">
              <a:solidFill>
                <a:schemeClr val="bg1"/>
              </a:solidFill>
            </a:endParaRPr>
          </a:p>
          <a:p>
            <a:pPr eaLnBrk="1" hangingPunct="1">
              <a:buNone/>
            </a:pPr>
            <a:r>
              <a:rPr lang="pt-BR" sz="1800" dirty="0" smtClean="0">
                <a:solidFill>
                  <a:schemeClr val="bg1"/>
                </a:solidFill>
              </a:rPr>
              <a:t>	</a:t>
            </a:r>
            <a:r>
              <a:rPr lang="pt-BR" sz="1800" dirty="0" smtClean="0">
                <a:solidFill>
                  <a:schemeClr val="accent2"/>
                </a:solidFill>
              </a:rPr>
              <a:t>Serviço mal prestado: </a:t>
            </a:r>
            <a:r>
              <a:rPr lang="pt-BR" sz="1800" u="sng" dirty="0" smtClean="0">
                <a:solidFill>
                  <a:schemeClr val="bg1"/>
                </a:solidFill>
              </a:rPr>
              <a:t>O </a:t>
            </a:r>
            <a:r>
              <a:rPr lang="pt-BR" sz="1800" u="sng" dirty="0">
                <a:solidFill>
                  <a:schemeClr val="bg1"/>
                </a:solidFill>
              </a:rPr>
              <a:t>banco pode ser condenado a pagar reparação por dano moral coletivo, em ação civil pública, pelo fato de oferecer, em sua agência, atendimento inadequado aos consumidores idosos, deficientes físicos e com dificuldade de locomoção</a:t>
            </a:r>
            <a:r>
              <a:rPr lang="pt-BR" sz="1800" dirty="0" smtClean="0">
                <a:solidFill>
                  <a:schemeClr val="bg1"/>
                </a:solidFill>
              </a:rPr>
              <a:t>. STJ</a:t>
            </a:r>
            <a:r>
              <a:rPr lang="pt-BR" sz="1800" dirty="0">
                <a:solidFill>
                  <a:schemeClr val="bg1"/>
                </a:solidFill>
              </a:rPr>
              <a:t>. 3ª Turma. </a:t>
            </a:r>
            <a:r>
              <a:rPr lang="pt-BR" sz="1800" dirty="0" err="1">
                <a:solidFill>
                  <a:schemeClr val="bg1"/>
                </a:solidFill>
              </a:rPr>
              <a:t>REsp</a:t>
            </a:r>
            <a:r>
              <a:rPr lang="pt-BR" sz="1800" dirty="0">
                <a:solidFill>
                  <a:schemeClr val="bg1"/>
                </a:solidFill>
              </a:rPr>
              <a:t> 1.221.756-RJ, Rel. Min. Massami </a:t>
            </a:r>
            <a:r>
              <a:rPr lang="pt-BR" sz="1800" dirty="0" err="1">
                <a:solidFill>
                  <a:schemeClr val="bg1"/>
                </a:solidFill>
              </a:rPr>
              <a:t>Uyeda</a:t>
            </a:r>
            <a:r>
              <a:rPr lang="pt-BR" sz="1800" dirty="0">
                <a:solidFill>
                  <a:schemeClr val="bg1"/>
                </a:solidFill>
              </a:rPr>
              <a:t>, julgado em 2/2/2012 (Info 490 STJ</a:t>
            </a:r>
            <a:r>
              <a:rPr lang="pt-BR" sz="1800" dirty="0" smtClean="0">
                <a:solidFill>
                  <a:schemeClr val="bg1"/>
                </a:solidFill>
              </a:rPr>
              <a:t>).</a:t>
            </a:r>
          </a:p>
          <a:p>
            <a:pPr eaLnBrk="1" hangingPunct="1">
              <a:buNone/>
            </a:pPr>
            <a:endParaRPr lang="pt-BR" sz="1800" dirty="0">
              <a:solidFill>
                <a:schemeClr val="bg1"/>
              </a:solidFill>
            </a:endParaRPr>
          </a:p>
          <a:p>
            <a:pPr indent="20638" eaLnBrk="1" hangingPunct="1">
              <a:buNone/>
            </a:pPr>
            <a:r>
              <a:rPr lang="pt-BR" sz="1800" dirty="0" smtClean="0">
                <a:solidFill>
                  <a:schemeClr val="accent2"/>
                </a:solidFill>
              </a:rPr>
              <a:t>Novo: </a:t>
            </a:r>
            <a:r>
              <a:rPr lang="pt-BR" sz="1800" u="sng" dirty="0">
                <a:solidFill>
                  <a:schemeClr val="bg1"/>
                </a:solidFill>
              </a:rPr>
              <a:t>O banco deve compensar os danos morais sofridos por </a:t>
            </a:r>
            <a:r>
              <a:rPr lang="pt-BR" sz="1800" u="sng" dirty="0" smtClean="0">
                <a:solidFill>
                  <a:schemeClr val="bg1"/>
                </a:solidFill>
              </a:rPr>
              <a:t>consumidor vítima </a:t>
            </a:r>
            <a:r>
              <a:rPr lang="pt-BR" sz="1800" u="sng" dirty="0">
                <a:solidFill>
                  <a:schemeClr val="bg1"/>
                </a:solidFill>
              </a:rPr>
              <a:t>de saque fraudulento que, mesmo diante de grave e evidente falha na prestação do serviço bancário, teve que intentar ação contra a instituição financeira com objetivo de recompor o seu patrimônio, após frustradas tentativas de resolver extrajudicialmente a questão</a:t>
            </a:r>
            <a:r>
              <a:rPr lang="pt-BR" sz="1800" dirty="0">
                <a:solidFill>
                  <a:schemeClr val="bg1"/>
                </a:solidFill>
              </a:rPr>
              <a:t>. STJ. 4ª Turma. </a:t>
            </a:r>
            <a:r>
              <a:rPr lang="pt-BR" sz="1800" dirty="0" err="1">
                <a:solidFill>
                  <a:schemeClr val="bg1"/>
                </a:solidFill>
              </a:rPr>
              <a:t>AgRg</a:t>
            </a:r>
            <a:r>
              <a:rPr lang="pt-BR" sz="1800" dirty="0">
                <a:solidFill>
                  <a:schemeClr val="bg1"/>
                </a:solidFill>
              </a:rPr>
              <a:t> no </a:t>
            </a:r>
            <a:r>
              <a:rPr lang="pt-BR" sz="1800" dirty="0" err="1">
                <a:solidFill>
                  <a:schemeClr val="bg1"/>
                </a:solidFill>
              </a:rPr>
              <a:t>AREsp</a:t>
            </a:r>
            <a:r>
              <a:rPr lang="pt-BR" sz="1800" dirty="0">
                <a:solidFill>
                  <a:schemeClr val="bg1"/>
                </a:solidFill>
              </a:rPr>
              <a:t> 395.426-DF, Rel. Min. Antonio Carlos Ferreira, Rel. para acórdão Marco </a:t>
            </a:r>
            <a:r>
              <a:rPr lang="pt-BR" sz="1800" dirty="0" err="1">
                <a:solidFill>
                  <a:schemeClr val="bg1"/>
                </a:solidFill>
              </a:rPr>
              <a:t>Buzzi</a:t>
            </a:r>
            <a:r>
              <a:rPr lang="pt-BR" sz="1800" dirty="0">
                <a:solidFill>
                  <a:schemeClr val="bg1"/>
                </a:solidFill>
              </a:rPr>
              <a:t>, julgado em 15/10/2015 (Info 574).</a:t>
            </a:r>
          </a:p>
          <a:p>
            <a:pPr eaLnBrk="1" hangingPunct="1">
              <a:buNone/>
            </a:pPr>
            <a:endParaRPr lang="pt-BR" sz="2000" dirty="0">
              <a:solidFill>
                <a:schemeClr val="bg1"/>
              </a:solidFill>
            </a:endParaRPr>
          </a:p>
          <a:p>
            <a:pPr eaLnBrk="1" hangingPunct="1">
              <a:buFont typeface="Wingdings" panose="05000000000000000000" pitchFamily="2" charset="2"/>
              <a:buNone/>
            </a:pPr>
            <a:endParaRPr lang="pt-BR" sz="2400" dirty="0">
              <a:solidFill>
                <a:schemeClr val="bg1"/>
              </a:solidFill>
            </a:endParaRPr>
          </a:p>
        </p:txBody>
      </p:sp>
    </p:spTree>
    <p:extLst>
      <p:ext uri="{BB962C8B-B14F-4D97-AF65-F5344CB8AC3E}">
        <p14:creationId xmlns:p14="http://schemas.microsoft.com/office/powerpoint/2010/main" val="506722394"/>
      </p:ext>
    </p:extLst>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07504" y="116632"/>
            <a:ext cx="8928992" cy="6159624"/>
          </a:xfrm>
        </p:spPr>
        <p:txBody>
          <a:bodyPr/>
          <a:lstStyle/>
          <a:p>
            <a:pPr eaLnBrk="1" hangingPunct="1">
              <a:buFont typeface="Wingdings" panose="05000000000000000000" pitchFamily="2" charset="2"/>
              <a:buNone/>
            </a:pPr>
            <a:r>
              <a:rPr lang="pt-BR" altLang="pt-BR" sz="2600" b="1" dirty="0" smtClean="0">
                <a:solidFill>
                  <a:schemeClr val="accent2"/>
                </a:solidFill>
                <a:latin typeface="Tahoma (Corpo)"/>
              </a:rPr>
              <a:t>Responsabilidade civil: serviços bancários: </a:t>
            </a:r>
          </a:p>
          <a:p>
            <a:pPr eaLnBrk="1" hangingPunct="1">
              <a:buFont typeface="Wingdings" panose="05000000000000000000" pitchFamily="2" charset="2"/>
              <a:buNone/>
            </a:pPr>
            <a:r>
              <a:rPr lang="pt-BR" sz="1700" dirty="0" smtClean="0">
                <a:solidFill>
                  <a:schemeClr val="bg1"/>
                </a:solidFill>
              </a:rPr>
              <a:t>	</a:t>
            </a:r>
          </a:p>
          <a:p>
            <a:pPr marL="0" indent="0">
              <a:buNone/>
            </a:pPr>
            <a:r>
              <a:rPr lang="pt-BR" sz="1700" dirty="0" smtClean="0">
                <a:solidFill>
                  <a:schemeClr val="accent2"/>
                </a:solidFill>
              </a:rPr>
              <a:t>Novo: </a:t>
            </a:r>
            <a:r>
              <a:rPr lang="pt-BR" sz="1700" dirty="0" smtClean="0">
                <a:solidFill>
                  <a:schemeClr val="bg1"/>
                </a:solidFill>
              </a:rPr>
              <a:t>RESPONSABILIDADE </a:t>
            </a:r>
            <a:r>
              <a:rPr lang="pt-BR" sz="1700" dirty="0">
                <a:solidFill>
                  <a:schemeClr val="bg1"/>
                </a:solidFill>
              </a:rPr>
              <a:t>PELO FATO DO SERVIÇO Responsabilidade civil e banco postal </a:t>
            </a:r>
            <a:r>
              <a:rPr lang="pt-BR" sz="1700" u="sng" dirty="0" smtClean="0">
                <a:solidFill>
                  <a:schemeClr val="bg1"/>
                </a:solidFill>
              </a:rPr>
              <a:t>A </a:t>
            </a:r>
            <a:r>
              <a:rPr lang="pt-BR" sz="1700" u="sng" dirty="0">
                <a:solidFill>
                  <a:schemeClr val="bg1"/>
                </a:solidFill>
              </a:rPr>
              <a:t>imposição legal de adoção de recursos de segurança específicos para proteção dos estabelecimentos que constituam sedes de instituições financeiras (Lei nº 7.102/1983) não alcança o serviço de correspondente bancário (Banco Postal) realizado pela Empresa Brasileira de Correios e Telégrafos (ECT). Isso porque o correspondente bancário não exerce atividade-fim e primária das instituições financeiras na forma definida no art. 17 da Lei nº 4.595/64 STJ. 2ª Turma</a:t>
            </a:r>
            <a:r>
              <a:rPr lang="pt-BR" sz="1700" dirty="0">
                <a:solidFill>
                  <a:schemeClr val="bg1"/>
                </a:solidFill>
              </a:rPr>
              <a:t>. </a:t>
            </a:r>
            <a:r>
              <a:rPr lang="pt-BR" sz="1700" dirty="0" err="1">
                <a:solidFill>
                  <a:schemeClr val="bg1"/>
                </a:solidFill>
              </a:rPr>
              <a:t>REsp</a:t>
            </a:r>
            <a:r>
              <a:rPr lang="pt-BR" sz="1700" dirty="0">
                <a:solidFill>
                  <a:schemeClr val="bg1"/>
                </a:solidFill>
              </a:rPr>
              <a:t> 1.497.235-SE, Rel. Min. Mauro Campbell Marques, julgado em 1º/12/2015 (Info 574). Apesar disso, a ECT é responsável pelos danos sofridos por consumidor que for assaltado no interior de agência dos Correios na qual é fornecido o serviço de banco postal. STJ. 4ª Turma. </a:t>
            </a:r>
            <a:r>
              <a:rPr lang="pt-BR" sz="1700" dirty="0" err="1">
                <a:solidFill>
                  <a:schemeClr val="bg1"/>
                </a:solidFill>
              </a:rPr>
              <a:t>REsp</a:t>
            </a:r>
            <a:r>
              <a:rPr lang="pt-BR" sz="1700" dirty="0">
                <a:solidFill>
                  <a:schemeClr val="bg1"/>
                </a:solidFill>
              </a:rPr>
              <a:t> 1.183.121-SC, Rel. Min. </a:t>
            </a:r>
            <a:r>
              <a:rPr lang="pt-BR" sz="1700" dirty="0" err="1">
                <a:solidFill>
                  <a:schemeClr val="bg1"/>
                </a:solidFill>
              </a:rPr>
              <a:t>Luis</a:t>
            </a:r>
            <a:r>
              <a:rPr lang="pt-BR" sz="1700" dirty="0">
                <a:solidFill>
                  <a:schemeClr val="bg1"/>
                </a:solidFill>
              </a:rPr>
              <a:t> Felipe Salomão, julgado em 24/2/2015 (Info 559).</a:t>
            </a:r>
          </a:p>
          <a:p>
            <a:pPr eaLnBrk="1" hangingPunct="1">
              <a:buNone/>
            </a:pPr>
            <a:endParaRPr lang="pt-BR" sz="1700" dirty="0">
              <a:solidFill>
                <a:schemeClr val="bg1"/>
              </a:solidFill>
            </a:endParaRPr>
          </a:p>
          <a:p>
            <a:pPr marL="0" indent="0">
              <a:buNone/>
            </a:pPr>
            <a:r>
              <a:rPr lang="pt-BR" sz="1700" dirty="0">
                <a:solidFill>
                  <a:schemeClr val="bg1"/>
                </a:solidFill>
              </a:rPr>
              <a:t>O banco sacado não é parte legítima para figurar no polo passivo de ação ajuizada com o objetivo de reparar os prejuízos decorrentes da devolução de cheque sem provisão de fundos emitido por correntista. </a:t>
            </a:r>
            <a:r>
              <a:rPr lang="pt-BR" sz="1700" dirty="0" err="1">
                <a:solidFill>
                  <a:schemeClr val="bg1"/>
                </a:solidFill>
              </a:rPr>
              <a:t>Ex</a:t>
            </a:r>
            <a:r>
              <a:rPr lang="pt-BR" sz="1700" dirty="0">
                <a:solidFill>
                  <a:schemeClr val="bg1"/>
                </a:solidFill>
              </a:rPr>
              <a:t>: João emitiu um cheque em favor de Paulo. Este foi até o banco tentar sacar a quantia, mas o cheque foi recusado por falta de fundos. Paulo ajuizou ação de indenização contra o banco alegando que houve má prestação do serviço bancário. </a:t>
            </a:r>
            <a:r>
              <a:rPr lang="pt-BR" sz="1700" u="sng" dirty="0">
                <a:solidFill>
                  <a:schemeClr val="bg1"/>
                </a:solidFill>
              </a:rPr>
              <a:t>Isso porque a instituição financeira deveria ser mais cautelosa e diligente ao fornecer talonário de cheques aos seus clientes, verificando se são bons pagadores, se possuem renda suficiente, se já têm conta há muito tempo etc. Tal pedido não encontra amparo na jurisprudência do STJ</a:t>
            </a:r>
            <a:r>
              <a:rPr lang="pt-BR" sz="1700" dirty="0">
                <a:solidFill>
                  <a:schemeClr val="bg1"/>
                </a:solidFill>
              </a:rPr>
              <a:t>. STJ. 4ª Turma. </a:t>
            </a:r>
            <a:r>
              <a:rPr lang="pt-BR" sz="1700" dirty="0" err="1">
                <a:solidFill>
                  <a:schemeClr val="bg1"/>
                </a:solidFill>
              </a:rPr>
              <a:t>REsp</a:t>
            </a:r>
            <a:r>
              <a:rPr lang="pt-BR" sz="1700" dirty="0">
                <a:solidFill>
                  <a:schemeClr val="bg1"/>
                </a:solidFill>
              </a:rPr>
              <a:t> 1.509.178-SC, Rel. Min. Maria Isabel </a:t>
            </a:r>
            <a:r>
              <a:rPr lang="pt-BR" sz="1700" dirty="0" err="1">
                <a:solidFill>
                  <a:schemeClr val="bg1"/>
                </a:solidFill>
              </a:rPr>
              <a:t>Gallotti</a:t>
            </a:r>
            <a:r>
              <a:rPr lang="pt-BR" sz="1700" dirty="0">
                <a:solidFill>
                  <a:schemeClr val="bg1"/>
                </a:solidFill>
              </a:rPr>
              <a:t>, julgado em 20/10/2015 (Info 574).</a:t>
            </a:r>
          </a:p>
          <a:p>
            <a:pPr marL="0" indent="0">
              <a:buNone/>
            </a:pPr>
            <a:endParaRPr lang="pt-BR" sz="1800" dirty="0">
              <a:solidFill>
                <a:schemeClr val="accent2"/>
              </a:solidFill>
            </a:endParaRPr>
          </a:p>
        </p:txBody>
      </p:sp>
    </p:spTree>
    <p:extLst>
      <p:ext uri="{BB962C8B-B14F-4D97-AF65-F5344CB8AC3E}">
        <p14:creationId xmlns:p14="http://schemas.microsoft.com/office/powerpoint/2010/main" val="540312892"/>
      </p:ext>
    </p:extLst>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07504" y="116632"/>
            <a:ext cx="8928992" cy="6159624"/>
          </a:xfrm>
        </p:spPr>
        <p:txBody>
          <a:bodyPr/>
          <a:lstStyle/>
          <a:p>
            <a:pPr eaLnBrk="1" hangingPunct="1">
              <a:buFont typeface="Wingdings" panose="05000000000000000000" pitchFamily="2" charset="2"/>
              <a:buNone/>
            </a:pPr>
            <a:r>
              <a:rPr lang="pt-BR" altLang="pt-BR" sz="2600" b="1" dirty="0" smtClean="0">
                <a:solidFill>
                  <a:schemeClr val="accent2"/>
                </a:solidFill>
                <a:latin typeface="Tahoma (Corpo)"/>
              </a:rPr>
              <a:t>Responsabilidade civil: serviços bancários: </a:t>
            </a:r>
          </a:p>
          <a:p>
            <a:pPr eaLnBrk="1" hangingPunct="1">
              <a:buFont typeface="Wingdings" panose="05000000000000000000" pitchFamily="2" charset="2"/>
              <a:buNone/>
            </a:pPr>
            <a:r>
              <a:rPr lang="pt-BR" sz="1700" dirty="0" smtClean="0">
                <a:solidFill>
                  <a:schemeClr val="bg1"/>
                </a:solidFill>
              </a:rPr>
              <a:t>	</a:t>
            </a:r>
          </a:p>
          <a:p>
            <a:pPr marL="0" indent="0">
              <a:buNone/>
            </a:pPr>
            <a:r>
              <a:rPr lang="pt-BR" sz="2000" dirty="0" smtClean="0">
                <a:solidFill>
                  <a:schemeClr val="accent2"/>
                </a:solidFill>
              </a:rPr>
              <a:t>Novíssimo: </a:t>
            </a:r>
            <a:r>
              <a:rPr lang="pt-BR" sz="2000" dirty="0">
                <a:solidFill>
                  <a:schemeClr val="bg1"/>
                </a:solidFill>
              </a:rPr>
              <a:t>A instituição financeira deverá restituir os valores desviados por gerente que, conquanto tivesse autorização do correntista para realizar aplicações financeiras, utilizou-se das facilidades de sua função para desviar, em proveito próprio, valores constantes da conta bancária do cliente. STJ. 3ª Turma. </a:t>
            </a:r>
            <a:r>
              <a:rPr lang="pt-BR" sz="2000" dirty="0" err="1">
                <a:solidFill>
                  <a:schemeClr val="bg1"/>
                </a:solidFill>
              </a:rPr>
              <a:t>REsp</a:t>
            </a:r>
            <a:r>
              <a:rPr lang="pt-BR" sz="2000" dirty="0">
                <a:solidFill>
                  <a:schemeClr val="bg1"/>
                </a:solidFill>
              </a:rPr>
              <a:t> 1.569.767-RS, Rel. Min. Paulo de Tarso </a:t>
            </a:r>
            <a:r>
              <a:rPr lang="pt-BR" sz="2000" dirty="0" err="1">
                <a:solidFill>
                  <a:schemeClr val="bg1"/>
                </a:solidFill>
              </a:rPr>
              <a:t>Sanseverino</a:t>
            </a:r>
            <a:r>
              <a:rPr lang="pt-BR" sz="2000" dirty="0">
                <a:solidFill>
                  <a:schemeClr val="bg1"/>
                </a:solidFill>
              </a:rPr>
              <a:t>, julgado em 1º/3/2016 (Info 578</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dirty="0" smtClean="0">
                <a:solidFill>
                  <a:schemeClr val="accent2"/>
                </a:solidFill>
              </a:rPr>
              <a:t>Outro:</a:t>
            </a:r>
            <a:r>
              <a:rPr lang="pt-BR" sz="2000" dirty="0" smtClean="0">
                <a:solidFill>
                  <a:schemeClr val="bg1"/>
                </a:solidFill>
              </a:rPr>
              <a:t> A </a:t>
            </a:r>
            <a:r>
              <a:rPr lang="pt-BR" sz="2000" dirty="0">
                <a:solidFill>
                  <a:schemeClr val="bg1"/>
                </a:solidFill>
              </a:rPr>
              <a:t>aplicação da sanção civil do pagamento em dobro por cobrança judicial de dívida já adimplida (art. 1.531 do CC 1916 / art. 940 do CC 2002) pode ser postulada pelo réu na própria defesa, independendo da propositura de ação autônoma ou do manejo de reconvenção. Para que haja a aplicação da sanção civil do pagamento em dobro por cobrança judicial de dívida já adimplida (art. 1.531 do CC 1916 / art. 940 do CC 2002), é imprescindível a demonstração de má-fé do credor. Permanece válido o entendimento da Súmula 159-STF: Cobrança excessiva, mas de boa fé, não dá lugar às sanções do art. 1.531 do Código Civil (atual art. 940 do CC 2002). STJ. 2ª Seção. </a:t>
            </a:r>
            <a:r>
              <a:rPr lang="pt-BR" sz="2000" dirty="0" err="1">
                <a:solidFill>
                  <a:schemeClr val="bg1"/>
                </a:solidFill>
              </a:rPr>
              <a:t>REsp</a:t>
            </a:r>
            <a:r>
              <a:rPr lang="pt-BR" sz="2000" dirty="0">
                <a:solidFill>
                  <a:schemeClr val="bg1"/>
                </a:solidFill>
              </a:rPr>
              <a:t> 1.111.270-PR, Rel. Min. Marco </a:t>
            </a:r>
            <a:r>
              <a:rPr lang="pt-BR" sz="2000" dirty="0" err="1">
                <a:solidFill>
                  <a:schemeClr val="bg1"/>
                </a:solidFill>
              </a:rPr>
              <a:t>Buzzi</a:t>
            </a:r>
            <a:r>
              <a:rPr lang="pt-BR" sz="2000" dirty="0">
                <a:solidFill>
                  <a:schemeClr val="bg1"/>
                </a:solidFill>
              </a:rPr>
              <a:t>, julgado em 25/11/2015 (recurso repetitivo) (Info 576).</a:t>
            </a:r>
            <a:endParaRPr lang="pt-BR" sz="2000" dirty="0">
              <a:solidFill>
                <a:schemeClr val="bg1"/>
              </a:solidFill>
            </a:endParaRPr>
          </a:p>
        </p:txBody>
      </p:sp>
    </p:spTree>
    <p:extLst>
      <p:ext uri="{BB962C8B-B14F-4D97-AF65-F5344CB8AC3E}">
        <p14:creationId xmlns:p14="http://schemas.microsoft.com/office/powerpoint/2010/main" val="1710579506"/>
      </p:ext>
    </p:extLst>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marL="0" indent="0"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a Shopping Center:</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600" b="1" dirty="0" smtClean="0">
                <a:solidFill>
                  <a:schemeClr val="accent2"/>
                </a:solidFill>
              </a:rPr>
              <a:t>Roubo </a:t>
            </a:r>
            <a:r>
              <a:rPr lang="pt-BR" sz="1600" b="1" dirty="0">
                <a:solidFill>
                  <a:schemeClr val="accent2"/>
                </a:solidFill>
              </a:rPr>
              <a:t>a </a:t>
            </a:r>
            <a:r>
              <a:rPr lang="pt-BR" sz="1600" b="1" dirty="0" smtClean="0">
                <a:solidFill>
                  <a:schemeClr val="accent2"/>
                </a:solidFill>
              </a:rPr>
              <a:t>shopping:</a:t>
            </a:r>
            <a:r>
              <a:rPr lang="pt-BR" sz="1600" dirty="0" smtClean="0">
                <a:solidFill>
                  <a:schemeClr val="accent2"/>
                </a:solidFill>
              </a:rPr>
              <a:t> </a:t>
            </a:r>
            <a:r>
              <a:rPr lang="pt-BR" sz="1600" dirty="0">
                <a:solidFill>
                  <a:schemeClr val="bg1"/>
                </a:solidFill>
              </a:rPr>
              <a:t>Evento interno, ou seja, o shopping responde por estar dentro da atividade (STJ, Resp. 582.047/RS</a:t>
            </a:r>
            <a:r>
              <a:rPr lang="pt-BR" sz="1600" dirty="0" smtClean="0">
                <a:solidFill>
                  <a:schemeClr val="bg1"/>
                </a:solidFill>
              </a:rPr>
              <a:t>). Shopping oferece segurança e se beneficia disso. Mesma coisa com supermercados (roubo no estacionamento – RESP nº 582.047) </a:t>
            </a:r>
            <a:r>
              <a:rPr lang="pt-BR" sz="1600" b="1" dirty="0" smtClean="0">
                <a:solidFill>
                  <a:schemeClr val="accent2"/>
                </a:solidFill>
              </a:rPr>
              <a:t>Ataque a shopping:</a:t>
            </a:r>
            <a:r>
              <a:rPr lang="pt-BR" sz="1600" dirty="0" smtClean="0">
                <a:solidFill>
                  <a:schemeClr val="accent2"/>
                </a:solidFill>
              </a:rPr>
              <a:t> </a:t>
            </a:r>
            <a:r>
              <a:rPr lang="pt-BR" sz="1600" dirty="0">
                <a:solidFill>
                  <a:schemeClr val="bg1"/>
                </a:solidFill>
              </a:rPr>
              <a:t>(caso Mateus da Costa Meira). Evento Externo, ou seja, o shopping não </a:t>
            </a:r>
            <a:r>
              <a:rPr lang="pt-BR" sz="1600" dirty="0" smtClean="0">
                <a:solidFill>
                  <a:schemeClr val="bg1"/>
                </a:solidFill>
              </a:rPr>
              <a:t>responde.</a:t>
            </a:r>
            <a:endParaRPr lang="pt-BR" sz="1600" dirty="0">
              <a:solidFill>
                <a:schemeClr val="bg1"/>
              </a:solidFill>
            </a:endParaRPr>
          </a:p>
          <a:p>
            <a:pPr marL="0" indent="0">
              <a:buNone/>
            </a:pPr>
            <a:endParaRPr lang="pt-BR" sz="1600" dirty="0" smtClean="0">
              <a:solidFill>
                <a:schemeClr val="bg1"/>
              </a:solidFill>
            </a:endParaRPr>
          </a:p>
          <a:p>
            <a:pPr marL="0" indent="0">
              <a:buNone/>
            </a:pPr>
            <a:r>
              <a:rPr lang="pt-BR" sz="1600" dirty="0" smtClean="0">
                <a:solidFill>
                  <a:schemeClr val="bg1"/>
                </a:solidFill>
              </a:rPr>
              <a:t>RECURSO </a:t>
            </a:r>
            <a:r>
              <a:rPr lang="pt-BR" sz="1600" dirty="0">
                <a:solidFill>
                  <a:schemeClr val="bg1"/>
                </a:solidFill>
              </a:rPr>
              <a:t>ESPECIAL. DIREITO CIVIL E PROCESSUAL CIVIL. </a:t>
            </a:r>
            <a:r>
              <a:rPr lang="pt-BR" sz="1600" dirty="0" smtClean="0">
                <a:solidFill>
                  <a:schemeClr val="bg1"/>
                </a:solidFill>
              </a:rPr>
              <a:t>RESPONSABILIDADE </a:t>
            </a:r>
            <a:r>
              <a:rPr lang="pt-BR" sz="1600" dirty="0">
                <a:solidFill>
                  <a:schemeClr val="bg1"/>
                </a:solidFill>
              </a:rPr>
              <a:t>CIVIL. INDENIZAÇÃO. DANO MORAL. AÇÃO CRIMINOSA PERPETRADA POR TERCEIRO. REALIZAÇÃO DE DISPAROS A ESMO COM ARMA DE FOGO CONTRA O PÚBLICO NO INTERIOR DE SALA DE CINEMA. CASO FORTUITO. IMPREVISIBILIDADE E INEVITABILIDADE. EXCLUDENTE DO DEVER DE INDENIZAR. RUPTURA DO NEXO CAUSAL ENTRE A CONDUTA DO SHOPPING CENTER E OS DANOS SUPORTADOS POR VÍTIMA DOS DISPAROS. </a:t>
            </a:r>
            <a:r>
              <a:rPr lang="pt-BR" sz="1600" dirty="0" smtClean="0">
                <a:solidFill>
                  <a:schemeClr val="bg1"/>
                </a:solidFill>
              </a:rPr>
              <a:t>(...) 4</a:t>
            </a:r>
            <a:r>
              <a:rPr lang="pt-BR" sz="1600" dirty="0">
                <a:solidFill>
                  <a:schemeClr val="bg1"/>
                </a:solidFill>
              </a:rPr>
              <a:t>. </a:t>
            </a:r>
            <a:r>
              <a:rPr lang="pt-BR" sz="1600" u="sng" dirty="0">
                <a:solidFill>
                  <a:schemeClr val="bg1"/>
                </a:solidFill>
              </a:rPr>
              <a:t>Não se revela razoável exigir das equipes de segurança de um cinema ou de uma administradora de shopping centers que previssem, evitassem ou estivessem antecipadamente preparadas para conter os danos resultantes de uma investida homicida promovida por terceiro usuário, mesmo porque tais medidas não estão compreendidas entre os deveres e cuidados ordinariamente exigidos de estabelecimentos comerciais de tais espécies</a:t>
            </a:r>
            <a:r>
              <a:rPr lang="pt-BR" sz="1600" dirty="0">
                <a:solidFill>
                  <a:schemeClr val="bg1"/>
                </a:solidFill>
              </a:rPr>
              <a:t>. 5. Recurso especial provido. (STJ, RECURSO ESPECIAL Nº 1.384.630 – SP, RELATOR : MINISTRO PAULO DE TARSO SANSEVERINO, j. 20 de fevereiro de 2014</a:t>
            </a:r>
            <a:r>
              <a:rPr lang="pt-BR" sz="1600" dirty="0" smtClean="0">
                <a:solidFill>
                  <a:schemeClr val="bg1"/>
                </a:solidFill>
              </a:rPr>
              <a:t>)</a:t>
            </a:r>
            <a:endParaRPr lang="pt-BR" sz="1600" dirty="0">
              <a:solidFill>
                <a:schemeClr val="bg1"/>
              </a:solidFill>
            </a:endParaRPr>
          </a:p>
        </p:txBody>
      </p:sp>
    </p:spTree>
    <p:extLst>
      <p:ext uri="{BB962C8B-B14F-4D97-AF65-F5344CB8AC3E}">
        <p14:creationId xmlns:p14="http://schemas.microsoft.com/office/powerpoint/2010/main" val="2555848288"/>
      </p:ext>
    </p:extLst>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621216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endParaRPr lang="pt-BR" altLang="pt-BR" b="1" dirty="0" smtClean="0">
              <a:solidFill>
                <a:schemeClr val="accent2"/>
              </a:solidFill>
              <a:latin typeface="Arial" panose="020B0604020202020204" pitchFamily="34" charset="0"/>
            </a:endParaRPr>
          </a:p>
          <a:p>
            <a:pPr algn="ctr" eaLnBrk="1" hangingPunct="1">
              <a:defRPr/>
            </a:pPr>
            <a:endParaRPr lang="pt-BR" altLang="pt-BR" b="1" dirty="0">
              <a:solidFill>
                <a:schemeClr val="accent2"/>
              </a:solidFill>
              <a:latin typeface="Arial" panose="020B0604020202020204" pitchFamily="34" charset="0"/>
            </a:endParaRPr>
          </a:p>
          <a:p>
            <a:pPr algn="ctr" eaLnBrk="1" hangingPunct="1">
              <a:defRPr/>
            </a:pPr>
            <a:r>
              <a:rPr lang="pt-BR" altLang="pt-BR" b="1" dirty="0" smtClean="0">
                <a:solidFill>
                  <a:schemeClr val="accent2"/>
                </a:solidFill>
                <a:latin typeface="Arial" panose="020B0604020202020204" pitchFamily="34" charset="0"/>
              </a:rPr>
              <a:t>Mudanças no Edital de Civil:</a:t>
            </a:r>
          </a:p>
          <a:p>
            <a:pPr marL="342900" indent="-342900" eaLnBrk="1" hangingPunct="1">
              <a:buFontTx/>
              <a:buChar char="-"/>
              <a:defRPr/>
            </a:pPr>
            <a:r>
              <a:rPr lang="pt-BR" altLang="pt-BR" dirty="0" smtClean="0">
                <a:solidFill>
                  <a:schemeClr val="bg1"/>
                </a:solidFill>
                <a:latin typeface="Arial" panose="020B0604020202020204" pitchFamily="34" charset="0"/>
                <a:sym typeface="Wingdings" panose="05000000000000000000" pitchFamily="2" charset="2"/>
              </a:rPr>
              <a:t>Alguns pontos foram sintetizados.</a:t>
            </a:r>
          </a:p>
          <a:p>
            <a:pPr marL="342900" indent="-342900" eaLnBrk="1" hangingPunct="1">
              <a:buFontTx/>
              <a:buChar char="-"/>
              <a:defRPr/>
            </a:pPr>
            <a:r>
              <a:rPr lang="pt-BR" altLang="pt-BR" u="sng" dirty="0" smtClean="0">
                <a:solidFill>
                  <a:schemeClr val="bg1"/>
                </a:solidFill>
                <a:latin typeface="Arial" panose="020B0604020202020204" pitchFamily="34" charset="0"/>
                <a:sym typeface="Wingdings" panose="05000000000000000000" pitchFamily="2" charset="2"/>
              </a:rPr>
              <a:t>Prontos retirados</a:t>
            </a:r>
            <a:r>
              <a:rPr lang="pt-BR" altLang="pt-BR" dirty="0" smtClean="0">
                <a:solidFill>
                  <a:schemeClr val="bg1"/>
                </a:solidFill>
                <a:latin typeface="Arial" panose="020B0604020202020204" pitchFamily="34" charset="0"/>
                <a:sym typeface="Wingdings" panose="05000000000000000000" pitchFamily="2" charset="2"/>
              </a:rPr>
              <a:t>:</a:t>
            </a:r>
          </a:p>
          <a:p>
            <a:pPr eaLnBrk="1" hangingPunct="1">
              <a:defRPr/>
            </a:pPr>
            <a:r>
              <a:rPr lang="pt-BR" altLang="pt-BR" dirty="0">
                <a:solidFill>
                  <a:schemeClr val="bg1"/>
                </a:solidFill>
                <a:latin typeface="Arial" panose="020B0604020202020204" pitchFamily="34" charset="0"/>
                <a:sym typeface="Wingdings" panose="05000000000000000000" pitchFamily="2" charset="2"/>
              </a:rPr>
              <a:t>	</a:t>
            </a:r>
            <a:r>
              <a:rPr lang="pt-BR" sz="2000" strike="sngStrike" dirty="0">
                <a:solidFill>
                  <a:schemeClr val="bg2">
                    <a:lumMod val="10000"/>
                    <a:lumOff val="90000"/>
                  </a:schemeClr>
                </a:solidFill>
              </a:rPr>
              <a:t>Influência do Direito Civil estrangeiro no Código Civil brasileiro de 1916.  </a:t>
            </a:r>
            <a:r>
              <a:rPr lang="pt-BR" sz="2000" strike="sngStrike" dirty="0" err="1">
                <a:solidFill>
                  <a:schemeClr val="bg2">
                    <a:lumMod val="10000"/>
                    <a:lumOff val="90000"/>
                  </a:schemeClr>
                </a:solidFill>
              </a:rPr>
              <a:t>Repersonificação</a:t>
            </a:r>
            <a:r>
              <a:rPr lang="pt-BR" sz="2000" strike="sngStrike" dirty="0">
                <a:solidFill>
                  <a:schemeClr val="bg2">
                    <a:lumMod val="10000"/>
                    <a:lumOff val="90000"/>
                  </a:schemeClr>
                </a:solidFill>
              </a:rPr>
              <a:t> e </a:t>
            </a:r>
            <a:r>
              <a:rPr lang="pt-BR" sz="2000" strike="sngStrike" dirty="0" err="1">
                <a:solidFill>
                  <a:schemeClr val="bg2">
                    <a:lumMod val="10000"/>
                    <a:lumOff val="90000"/>
                  </a:schemeClr>
                </a:solidFill>
              </a:rPr>
              <a:t>despatrimonialização</a:t>
            </a:r>
            <a:r>
              <a:rPr lang="pt-BR" sz="2000" strike="sngStrike" dirty="0">
                <a:solidFill>
                  <a:schemeClr val="bg2">
                    <a:lumMod val="10000"/>
                    <a:lumOff val="90000"/>
                  </a:schemeClr>
                </a:solidFill>
              </a:rPr>
              <a:t> do Direito Civil. Situações jurídicas subjetivas. Descodificação e microssistemas. Eficácia horizontal dos direitos fundamentais e fundamentais sociais nas relações </a:t>
            </a:r>
            <a:r>
              <a:rPr lang="pt-BR" sz="2000" strike="sngStrike" dirty="0" err="1">
                <a:solidFill>
                  <a:schemeClr val="bg2">
                    <a:lumMod val="10000"/>
                    <a:lumOff val="90000"/>
                  </a:schemeClr>
                </a:solidFill>
              </a:rPr>
              <a:t>privadasresolução</a:t>
            </a:r>
            <a:r>
              <a:rPr lang="pt-BR" sz="2000" strike="sngStrike" dirty="0">
                <a:solidFill>
                  <a:schemeClr val="bg2">
                    <a:lumMod val="10000"/>
                    <a:lumOff val="90000"/>
                  </a:schemeClr>
                </a:solidFill>
              </a:rPr>
              <a:t> CNJ 110/2010, Filtros tradicionais da responsabilidade civil. Princípio da restituição </a:t>
            </a:r>
            <a:r>
              <a:rPr lang="pt-BR" sz="2000" strike="sngStrike" dirty="0" smtClean="0">
                <a:solidFill>
                  <a:schemeClr val="bg2">
                    <a:lumMod val="10000"/>
                    <a:lumOff val="90000"/>
                  </a:schemeClr>
                </a:solidFill>
              </a:rPr>
              <a:t>integral</a:t>
            </a:r>
          </a:p>
          <a:p>
            <a:pPr marL="342900" indent="-342900" eaLnBrk="1" hangingPunct="1">
              <a:buFontTx/>
              <a:buChar char="-"/>
              <a:defRPr/>
            </a:pPr>
            <a:r>
              <a:rPr lang="pt-BR" altLang="pt-BR" u="sng" dirty="0">
                <a:solidFill>
                  <a:schemeClr val="bg1"/>
                </a:solidFill>
                <a:latin typeface="Arial" panose="020B0604020202020204" pitchFamily="34" charset="0"/>
                <a:sym typeface="Wingdings" panose="05000000000000000000" pitchFamily="2" charset="2"/>
              </a:rPr>
              <a:t>Pontos acrescidos</a:t>
            </a:r>
            <a:r>
              <a:rPr lang="pt-BR" altLang="pt-BR" dirty="0">
                <a:solidFill>
                  <a:schemeClr val="bg1"/>
                </a:solidFill>
                <a:latin typeface="Arial" panose="020B0604020202020204" pitchFamily="34" charset="0"/>
                <a:sym typeface="Wingdings" panose="05000000000000000000" pitchFamily="2" charset="2"/>
              </a:rPr>
              <a:t>:</a:t>
            </a:r>
          </a:p>
          <a:p>
            <a:pPr eaLnBrk="1" hangingPunct="1">
              <a:defRPr/>
            </a:pPr>
            <a:r>
              <a:rPr lang="pt-BR" altLang="pt-BR" dirty="0">
                <a:solidFill>
                  <a:schemeClr val="bg1"/>
                </a:solidFill>
                <a:latin typeface="Arial" panose="020B0604020202020204" pitchFamily="34" charset="0"/>
                <a:sym typeface="Wingdings" panose="05000000000000000000" pitchFamily="2" charset="2"/>
              </a:rPr>
              <a:t>	</a:t>
            </a:r>
            <a:r>
              <a:rPr lang="pt-BR" altLang="pt-BR" sz="2000" dirty="0">
                <a:solidFill>
                  <a:schemeClr val="bg1"/>
                </a:solidFill>
                <a:latin typeface="Arial" panose="020B0604020202020204" pitchFamily="34" charset="0"/>
                <a:sym typeface="Wingdings" panose="05000000000000000000" pitchFamily="2" charset="2"/>
              </a:rPr>
              <a:t> </a:t>
            </a:r>
            <a:r>
              <a:rPr lang="pt-BR" sz="2000" dirty="0">
                <a:solidFill>
                  <a:schemeClr val="bg2">
                    <a:lumMod val="10000"/>
                    <a:lumOff val="90000"/>
                  </a:schemeClr>
                </a:solidFill>
              </a:rPr>
              <a:t>Casamento </a:t>
            </a:r>
            <a:r>
              <a:rPr lang="pt-BR" sz="2000" dirty="0" err="1">
                <a:solidFill>
                  <a:schemeClr val="bg2">
                    <a:lumMod val="10000"/>
                    <a:lumOff val="90000"/>
                  </a:schemeClr>
                </a:solidFill>
              </a:rPr>
              <a:t>heteroafetivo</a:t>
            </a:r>
            <a:r>
              <a:rPr lang="pt-BR" sz="2000" dirty="0">
                <a:solidFill>
                  <a:schemeClr val="bg2">
                    <a:lumMod val="10000"/>
                    <a:lumOff val="90000"/>
                  </a:schemeClr>
                </a:solidFill>
              </a:rPr>
              <a:t> e </a:t>
            </a:r>
            <a:r>
              <a:rPr lang="pt-BR" sz="2000" dirty="0" err="1">
                <a:solidFill>
                  <a:schemeClr val="bg2">
                    <a:lumMod val="10000"/>
                    <a:lumOff val="90000"/>
                  </a:schemeClr>
                </a:solidFill>
              </a:rPr>
              <a:t>homoafetivo</a:t>
            </a:r>
            <a:r>
              <a:rPr lang="pt-BR" sz="2000" dirty="0">
                <a:solidFill>
                  <a:schemeClr val="bg2">
                    <a:lumMod val="10000"/>
                    <a:lumOff val="90000"/>
                  </a:schemeClr>
                </a:solidFill>
              </a:rPr>
              <a:t>: capacidade, impedimentos, causas suspensivas, habilitação, celebração, eficácia, direitos e deveres. </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a:solidFill>
                  <a:schemeClr val="bg2">
                    <a:lumMod val="10000"/>
                    <a:lumOff val="90000"/>
                  </a:schemeClr>
                </a:solidFill>
              </a:rPr>
              <a:t>Pacto antenupcial</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err="1">
                <a:solidFill>
                  <a:schemeClr val="bg2">
                    <a:lumMod val="10000"/>
                    <a:lumOff val="90000"/>
                  </a:schemeClr>
                </a:solidFill>
              </a:rPr>
              <a:t>Multiparentalidade</a:t>
            </a:r>
            <a:r>
              <a:rPr lang="pt-BR" sz="2000" dirty="0">
                <a:solidFill>
                  <a:schemeClr val="bg2">
                    <a:lumMod val="10000"/>
                    <a:lumOff val="90000"/>
                  </a:schemeClr>
                </a:solidFill>
              </a:rPr>
              <a:t>. Ascendência genética.</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err="1">
                <a:solidFill>
                  <a:schemeClr val="bg2">
                    <a:lumMod val="10000"/>
                    <a:lumOff val="90000"/>
                  </a:schemeClr>
                </a:solidFill>
              </a:rPr>
              <a:t>Socioafetividade</a:t>
            </a:r>
            <a:r>
              <a:rPr lang="pt-BR" sz="2000" dirty="0">
                <a:solidFill>
                  <a:schemeClr val="bg2">
                    <a:lumMod val="10000"/>
                    <a:lumOff val="90000"/>
                  </a:schemeClr>
                </a:solidFill>
              </a:rPr>
              <a:t>.</a:t>
            </a:r>
            <a:endParaRPr lang="pt-BR" altLang="pt-BR" sz="2000" dirty="0">
              <a:solidFill>
                <a:schemeClr val="bg2">
                  <a:lumMod val="10000"/>
                  <a:lumOff val="90000"/>
                </a:schemeClr>
              </a:solidFill>
              <a:latin typeface="Arial" panose="020B0604020202020204" pitchFamily="34" charset="0"/>
              <a:sym typeface="Wingdings" panose="05000000000000000000" pitchFamily="2" charset="2"/>
            </a:endParaRP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a:solidFill>
                  <a:schemeClr val="bg2">
                    <a:lumMod val="10000"/>
                    <a:lumOff val="90000"/>
                  </a:schemeClr>
                </a:solidFill>
              </a:rPr>
              <a:t>Tutela, curatela e tomada de decisão apoiada (dentro do tema de alimentos).</a:t>
            </a:r>
          </a:p>
          <a:p>
            <a:pPr algn="ctr" eaLnBrk="1" hangingPunct="1">
              <a:defRPr/>
            </a:pPr>
            <a:endParaRPr lang="pt-BR" altLang="pt-BR" sz="1000" b="1" dirty="0" smtClean="0">
              <a:solidFill>
                <a:schemeClr val="accent2"/>
              </a:solidFill>
              <a:latin typeface="Arial" panose="020B0604020202020204" pitchFamily="34" charset="0"/>
            </a:endParaRP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79512" y="332656"/>
            <a:ext cx="8856984"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Informativos recentes:</a:t>
            </a:r>
          </a:p>
          <a:p>
            <a:pPr marL="0" indent="0">
              <a:buNone/>
            </a:pP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dirty="0" smtClean="0">
                <a:solidFill>
                  <a:schemeClr val="bg1"/>
                </a:solidFill>
              </a:rPr>
              <a:t>RESPONSABILIDADE DE HIDRELÉTRICA: João </a:t>
            </a:r>
            <a:r>
              <a:rPr lang="pt-BR" sz="1800" dirty="0">
                <a:solidFill>
                  <a:schemeClr val="bg1"/>
                </a:solidFill>
              </a:rPr>
              <a:t>é pescador artesanal e vive da pesca que realiza no rio Paranapanema, que faz a divisa dos Estados de São Paulo e Paraná. A empresa "XXX", após vencer a licitação, iniciou a construção de uma usina hidrelétrica neste rio. Ocorre que, após a construção da usina, houve uma grande redução na quantidade de alguns peixes existentes no rio, em especial "pintados", "jaú" e "dourados". Vale ressaltar que estes peixes eram os mais procurados pela população e os que davam maior renda aos pescadores do local. Diante deste fato, João ajuizou ação de indenização por danos morais e materiais contra a empresa (concessionária de serviço público) sustentando que a construção da usina lhe causou negativo impacto econômico e sofrimento moral, já que ele não mais poderia exercer sua profissão de pescador. O pescador terá direito à indenização em decorrência deste fato? </a:t>
            </a:r>
            <a:r>
              <a:rPr lang="pt-BR" sz="1800" u="sng" dirty="0">
                <a:solidFill>
                  <a:schemeClr val="bg1"/>
                </a:solidFill>
              </a:rPr>
              <a:t>Danos materiais: SIM. Danos morais: NÃO</a:t>
            </a:r>
            <a:r>
              <a:rPr lang="pt-BR" sz="1800" dirty="0">
                <a:solidFill>
                  <a:schemeClr val="bg1"/>
                </a:solidFill>
              </a:rPr>
              <a:t>. STJ. 4ª Turma. </a:t>
            </a:r>
            <a:r>
              <a:rPr lang="pt-BR" sz="1800" dirty="0" err="1">
                <a:solidFill>
                  <a:schemeClr val="bg1"/>
                </a:solidFill>
              </a:rPr>
              <a:t>REsp</a:t>
            </a:r>
            <a:r>
              <a:rPr lang="pt-BR" sz="1800" dirty="0">
                <a:solidFill>
                  <a:schemeClr val="bg1"/>
                </a:solidFill>
              </a:rPr>
              <a:t> 1.371.834-PR, Rel. Min. Maria Isabel </a:t>
            </a:r>
            <a:r>
              <a:rPr lang="pt-BR" sz="1800" dirty="0" err="1">
                <a:solidFill>
                  <a:schemeClr val="bg1"/>
                </a:solidFill>
              </a:rPr>
              <a:t>Gallotti</a:t>
            </a:r>
            <a:r>
              <a:rPr lang="pt-BR" sz="1800" dirty="0">
                <a:solidFill>
                  <a:schemeClr val="bg1"/>
                </a:solidFill>
              </a:rPr>
              <a:t>, julgado em 5/11/2015 (Info 574).</a:t>
            </a:r>
          </a:p>
          <a:p>
            <a:pPr marL="0" indent="0" algn="ctr">
              <a:buNone/>
            </a:pPr>
            <a:r>
              <a:rPr lang="pt-BR" sz="1800" dirty="0" smtClean="0">
                <a:solidFill>
                  <a:schemeClr val="bg1"/>
                </a:solidFill>
              </a:rPr>
              <a:t>* * * * </a:t>
            </a:r>
            <a:endParaRPr lang="pt-BR" sz="1800" dirty="0">
              <a:solidFill>
                <a:schemeClr val="bg1"/>
              </a:solidFill>
            </a:endParaRPr>
          </a:p>
        </p:txBody>
      </p:sp>
    </p:spTree>
    <p:extLst>
      <p:ext uri="{BB962C8B-B14F-4D97-AF65-F5344CB8AC3E}">
        <p14:creationId xmlns:p14="http://schemas.microsoft.com/office/powerpoint/2010/main" val="1382557140"/>
      </p:ext>
    </p:extLst>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DANO/PREJUÍZO</a:t>
            </a:r>
          </a:p>
          <a:p>
            <a:pPr marL="0" indent="0">
              <a:buNone/>
            </a:pPr>
            <a:endParaRPr lang="pt-BR" altLang="pt-BR" sz="2400" dirty="0" smtClean="0">
              <a:solidFill>
                <a:schemeClr val="bg1"/>
              </a:solidFill>
            </a:endParaRPr>
          </a:p>
          <a:p>
            <a:pPr marL="0" indent="0">
              <a:buNone/>
            </a:pPr>
            <a:r>
              <a:rPr lang="pt-BR" sz="2000" dirty="0">
                <a:solidFill>
                  <a:schemeClr val="bg1"/>
                </a:solidFill>
              </a:rPr>
              <a:t>A priori, sem dano, não há ilícito civil nem dever de indenizar, conforme o art. 927, caput, do CC: </a:t>
            </a:r>
            <a:r>
              <a:rPr lang="pt-BR" sz="2000" i="1" dirty="0">
                <a:solidFill>
                  <a:schemeClr val="bg1"/>
                </a:solidFill>
              </a:rPr>
              <a:t>Aquele que, por ato ilícito (</a:t>
            </a:r>
            <a:r>
              <a:rPr lang="pt-BR" sz="2000" i="1" dirty="0" err="1">
                <a:solidFill>
                  <a:schemeClr val="bg1"/>
                </a:solidFill>
              </a:rPr>
              <a:t>arts</a:t>
            </a:r>
            <a:r>
              <a:rPr lang="pt-BR" sz="2000" i="1" dirty="0">
                <a:solidFill>
                  <a:schemeClr val="bg1"/>
                </a:solidFill>
              </a:rPr>
              <a:t>. 186 e 187), </a:t>
            </a:r>
            <a:r>
              <a:rPr lang="pt-BR" sz="2000" b="1" i="1" u="sng" dirty="0">
                <a:solidFill>
                  <a:schemeClr val="bg1"/>
                </a:solidFill>
              </a:rPr>
              <a:t>causar dano a outrem</a:t>
            </a:r>
            <a:r>
              <a:rPr lang="pt-BR" sz="2000" i="1" dirty="0">
                <a:solidFill>
                  <a:schemeClr val="bg1"/>
                </a:solidFill>
              </a:rPr>
              <a:t>, fica obrigado a repará-lo.</a:t>
            </a:r>
          </a:p>
          <a:p>
            <a:pPr marL="0" indent="0">
              <a:buNone/>
            </a:pPr>
            <a:endParaRPr lang="pt-BR" altLang="pt-BR" sz="2400" i="1" dirty="0" smtClean="0">
              <a:solidFill>
                <a:schemeClr val="bg1"/>
              </a:solidFill>
            </a:endParaRPr>
          </a:p>
          <a:p>
            <a:pPr marL="0" indent="0">
              <a:buNone/>
            </a:pPr>
            <a:r>
              <a:rPr lang="pt-BR" sz="2000" b="1" dirty="0" smtClean="0">
                <a:solidFill>
                  <a:schemeClr val="bg1"/>
                </a:solidFill>
              </a:rPr>
              <a:t>Conceito: </a:t>
            </a:r>
            <a:r>
              <a:rPr lang="pt-BR" sz="2000" dirty="0" smtClean="0">
                <a:solidFill>
                  <a:schemeClr val="bg1"/>
                </a:solidFill>
              </a:rPr>
              <a:t>é </a:t>
            </a:r>
            <a:r>
              <a:rPr lang="pt-BR" sz="2000" dirty="0">
                <a:solidFill>
                  <a:schemeClr val="bg1"/>
                </a:solidFill>
              </a:rPr>
              <a:t>o elemento </a:t>
            </a:r>
            <a:r>
              <a:rPr lang="pt-BR" sz="2000" u="sng" dirty="0">
                <a:solidFill>
                  <a:schemeClr val="bg1"/>
                </a:solidFill>
              </a:rPr>
              <a:t>objetivo</a:t>
            </a:r>
            <a:r>
              <a:rPr lang="pt-BR" sz="2000" dirty="0">
                <a:solidFill>
                  <a:schemeClr val="bg1"/>
                </a:solidFill>
              </a:rPr>
              <a:t> da Responsabilidade </a:t>
            </a:r>
            <a:r>
              <a:rPr lang="pt-BR" sz="2000" dirty="0" smtClean="0">
                <a:solidFill>
                  <a:schemeClr val="bg1"/>
                </a:solidFill>
              </a:rPr>
              <a:t>Civil. A abrangência de eventos indenizáveis tem se expandido,  </a:t>
            </a:r>
            <a:r>
              <a:rPr lang="pt-BR" sz="2000" dirty="0">
                <a:solidFill>
                  <a:schemeClr val="bg1"/>
                </a:solidFill>
              </a:rPr>
              <a:t>pelas novas situações e categorias de dano (dano afetivo, estético). São os chamados “novos danos”, que no passado não eram admitidas. </a:t>
            </a:r>
          </a:p>
          <a:p>
            <a:pPr marL="0" indent="0">
              <a:buNone/>
            </a:pPr>
            <a:endParaRPr lang="pt-BR" altLang="pt-BR" sz="2000" b="1" dirty="0" smtClean="0">
              <a:solidFill>
                <a:schemeClr val="bg1"/>
              </a:solidFill>
            </a:endParaRPr>
          </a:p>
          <a:p>
            <a:pPr marL="0" indent="0">
              <a:buNone/>
            </a:pPr>
            <a:endParaRPr lang="pt-BR" altLang="pt-BR" sz="2000" b="1" dirty="0">
              <a:solidFill>
                <a:schemeClr val="bg1"/>
              </a:solidFill>
            </a:endParaRPr>
          </a:p>
          <a:p>
            <a:pPr marL="0" indent="0">
              <a:buNone/>
            </a:pPr>
            <a:endParaRPr lang="pt-BR" altLang="pt-BR" sz="2000" b="1" dirty="0" smtClean="0">
              <a:solidFill>
                <a:schemeClr val="bg1"/>
              </a:solidFill>
            </a:endParaRPr>
          </a:p>
          <a:p>
            <a:pPr marL="0" indent="0">
              <a:buNone/>
            </a:pPr>
            <a:endParaRPr lang="pt-BR" altLang="pt-BR" sz="2000" dirty="0" smtClean="0">
              <a:solidFill>
                <a:schemeClr val="bg1"/>
              </a:solidFill>
            </a:endParaRPr>
          </a:p>
          <a:p>
            <a:pPr marL="0" indent="0">
              <a:buNone/>
            </a:pPr>
            <a:r>
              <a:rPr lang="pt-BR" sz="2000" b="1" dirty="0">
                <a:solidFill>
                  <a:schemeClr val="bg1"/>
                </a:solidFill>
              </a:rPr>
              <a:t>Súmula n°. 37 do STJ (1992): </a:t>
            </a:r>
            <a:r>
              <a:rPr lang="pt-BR" sz="2000" i="1" dirty="0">
                <a:solidFill>
                  <a:schemeClr val="bg1"/>
                </a:solidFill>
              </a:rPr>
              <a:t>São cumuláveis as indenizações por dano material e dano moral oriundo do mesmo fato.</a:t>
            </a:r>
            <a:endParaRPr lang="pt-BR" sz="2000" dirty="0">
              <a:solidFill>
                <a:schemeClr val="bg1"/>
              </a:solidFill>
            </a:endParaRPr>
          </a:p>
          <a:p>
            <a:pPr marL="0" indent="0">
              <a:buNone/>
            </a:pPr>
            <a:endParaRPr lang="pt-BR" sz="2400" dirty="0"/>
          </a:p>
          <a:p>
            <a:pPr marL="0" indent="0">
              <a:buNone/>
            </a:pPr>
            <a:endParaRPr lang="pt-BR" altLang="pt-BR" sz="2400" dirty="0" smtClean="0">
              <a:solidFill>
                <a:schemeClr val="bg1"/>
              </a:solidFill>
            </a:endParaRPr>
          </a:p>
          <a:p>
            <a:pPr marL="0" indent="0">
              <a:buNone/>
            </a:pPr>
            <a:endParaRPr lang="pt-BR" altLang="pt-BR" sz="2400" dirty="0" smtClean="0">
              <a:solidFill>
                <a:schemeClr val="bg1"/>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2968445599"/>
              </p:ext>
            </p:extLst>
          </p:nvPr>
        </p:nvGraphicFramePr>
        <p:xfrm>
          <a:off x="1043608" y="4293096"/>
          <a:ext cx="6591444" cy="1121214"/>
        </p:xfrm>
        <a:graphic>
          <a:graphicData uri="http://schemas.openxmlformats.org/drawingml/2006/table">
            <a:tbl>
              <a:tblPr firstRow="1" firstCol="1" bandRow="1">
                <a:tableStyleId>{5C22544A-7EE6-4342-B048-85BDC9FD1C3A}</a:tableStyleId>
              </a:tblPr>
              <a:tblGrid>
                <a:gridCol w="3254024"/>
                <a:gridCol w="3337420"/>
              </a:tblGrid>
              <a:tr h="265815">
                <a:tc>
                  <a:txBody>
                    <a:bodyPr/>
                    <a:lstStyle/>
                    <a:p>
                      <a:pPr algn="ctr">
                        <a:lnSpc>
                          <a:spcPct val="115000"/>
                        </a:lnSpc>
                        <a:spcAft>
                          <a:spcPts val="0"/>
                        </a:spcAft>
                      </a:pPr>
                      <a:r>
                        <a:rPr lang="pt-BR" sz="1000" dirty="0">
                          <a:solidFill>
                            <a:schemeClr val="tx1"/>
                          </a:solidFill>
                          <a:effectLst/>
                        </a:rPr>
                        <a:t>DANOS CLÁSSICOS</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000">
                          <a:solidFill>
                            <a:schemeClr val="tx1"/>
                          </a:solidFill>
                          <a:effectLst/>
                        </a:rPr>
                        <a:t>NOVOS DANOS</a:t>
                      </a:r>
                      <a:endParaRPr lang="pt-B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55399">
                <a:tc>
                  <a:txBody>
                    <a:bodyPr/>
                    <a:lstStyle/>
                    <a:p>
                      <a:pPr algn="just">
                        <a:lnSpc>
                          <a:spcPct val="115000"/>
                        </a:lnSpc>
                        <a:spcAft>
                          <a:spcPts val="0"/>
                        </a:spcAft>
                      </a:pPr>
                      <a:r>
                        <a:rPr lang="pt-BR" sz="1000" b="0" dirty="0">
                          <a:solidFill>
                            <a:schemeClr val="tx1"/>
                          </a:solidFill>
                          <a:effectLst/>
                        </a:rPr>
                        <a:t>Danos Materiais e Morais (Súmula 37 do STJ admite a cumulação de pedidos)</a:t>
                      </a:r>
                      <a:endParaRPr lang="pt-B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pt-BR" sz="1000" dirty="0">
                          <a:solidFill>
                            <a:schemeClr val="tx1"/>
                          </a:solidFill>
                          <a:effectLst/>
                        </a:rPr>
                        <a:t>Danos estéticos, danos morais coletivos, danos sociais ou difusos e danos por perda de uma chance.</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88510969"/>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MATERIAIS/PATRIMONIAIS</a:t>
            </a:r>
          </a:p>
          <a:p>
            <a:pPr marL="0" indent="0">
              <a:buNone/>
            </a:pPr>
            <a:endParaRPr lang="pt-BR" altLang="pt-BR" sz="1800" dirty="0" smtClean="0">
              <a:solidFill>
                <a:schemeClr val="bg1"/>
              </a:solidFill>
            </a:endParaRPr>
          </a:p>
          <a:p>
            <a:pPr marL="0" indent="0">
              <a:buNone/>
            </a:pPr>
            <a:r>
              <a:rPr lang="pt-BR" sz="1800" b="1" dirty="0" smtClean="0">
                <a:solidFill>
                  <a:schemeClr val="bg1"/>
                </a:solidFill>
              </a:rPr>
              <a:t>Conceito: </a:t>
            </a:r>
            <a:r>
              <a:rPr lang="pt-BR" sz="1800" dirty="0" smtClean="0">
                <a:solidFill>
                  <a:schemeClr val="bg1"/>
                </a:solidFill>
              </a:rPr>
              <a:t>são </a:t>
            </a:r>
            <a:r>
              <a:rPr lang="pt-BR" sz="1800" dirty="0">
                <a:solidFill>
                  <a:schemeClr val="bg1"/>
                </a:solidFill>
              </a:rPr>
              <a:t>aqueles que atingem o patrimônio corpóreo e que, em regra, devem ser provados. </a:t>
            </a:r>
            <a:r>
              <a:rPr lang="pt-BR" sz="1800" u="sng" dirty="0">
                <a:solidFill>
                  <a:schemeClr val="bg1"/>
                </a:solidFill>
              </a:rPr>
              <a:t>Não se repara o dano hipotético ou eventual</a:t>
            </a:r>
            <a:r>
              <a:rPr lang="pt-BR" sz="1800" dirty="0">
                <a:solidFill>
                  <a:schemeClr val="bg1"/>
                </a:solidFill>
              </a:rPr>
              <a:t>. </a:t>
            </a: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i="1" dirty="0" smtClean="0">
                <a:solidFill>
                  <a:schemeClr val="accent2"/>
                </a:solidFill>
              </a:rPr>
              <a:t>Art</a:t>
            </a:r>
            <a:r>
              <a:rPr lang="pt-BR" sz="1800" i="1" dirty="0">
                <a:solidFill>
                  <a:schemeClr val="accent2"/>
                </a:solidFill>
              </a:rPr>
              <a:t>. 402. </a:t>
            </a:r>
            <a:r>
              <a:rPr lang="pt-BR" sz="1800" i="1" dirty="0">
                <a:solidFill>
                  <a:schemeClr val="bg1"/>
                </a:solidFill>
              </a:rPr>
              <a:t>Salvo as exceções expressamente previstas em lei, as perdas e danos devidas ao credor abrangem, além do que ele efetivamente perdeu, o que razoavelmente deixou de lucrar.</a:t>
            </a:r>
          </a:p>
          <a:p>
            <a:pPr marL="0" indent="0">
              <a:buNone/>
            </a:pPr>
            <a:r>
              <a:rPr lang="pt-BR" sz="1800" i="1" dirty="0">
                <a:solidFill>
                  <a:schemeClr val="accent2"/>
                </a:solidFill>
              </a:rPr>
              <a:t>Art. 403. </a:t>
            </a:r>
            <a:r>
              <a:rPr lang="pt-BR" sz="1800" i="1" dirty="0">
                <a:solidFill>
                  <a:schemeClr val="bg1"/>
                </a:solidFill>
              </a:rPr>
              <a:t>Ainda que a inexecução resulte de dolo do devedor, as perdas e danos só incluem os prejuízos efetivos e os lucros cessantes por efeito dela direto e imediato, sem prejuízo do disposto na lei processual.</a:t>
            </a:r>
          </a:p>
          <a:p>
            <a:pPr marL="0" indent="0">
              <a:buNone/>
            </a:pPr>
            <a:r>
              <a:rPr lang="pt-BR" sz="1800" i="1" dirty="0">
                <a:solidFill>
                  <a:schemeClr val="accent2"/>
                </a:solidFill>
              </a:rPr>
              <a:t>Art. 404. </a:t>
            </a:r>
            <a:r>
              <a:rPr lang="pt-BR" sz="1800" i="1" dirty="0">
                <a:solidFill>
                  <a:schemeClr val="bg1"/>
                </a:solidFill>
              </a:rPr>
              <a:t>As perdas e danos, nas obrigações de pagamento em dinheiro, serão pagas com atualização monetária segundo índices oficiais regularmente estabelecidos, abrangendo juros, custas e honorários de advogado, sem prejuízo da pena convencional.</a:t>
            </a:r>
          </a:p>
          <a:p>
            <a:pPr marL="0" indent="0">
              <a:buNone/>
            </a:pPr>
            <a:r>
              <a:rPr lang="pt-BR" sz="1800" i="1" dirty="0">
                <a:solidFill>
                  <a:schemeClr val="accent2"/>
                </a:solidFill>
              </a:rPr>
              <a:t>Parágrafo único. </a:t>
            </a:r>
            <a:r>
              <a:rPr lang="pt-BR" sz="1800" i="1" dirty="0">
                <a:solidFill>
                  <a:schemeClr val="bg1"/>
                </a:solidFill>
              </a:rPr>
              <a:t>Provado que os juros da mora não cobrem o prejuízo, e não havendo pena convencional, pode o juiz conceder ao credor indenização suplementar.</a:t>
            </a:r>
          </a:p>
          <a:p>
            <a:pPr marL="0" indent="0">
              <a:buNone/>
            </a:pPr>
            <a:r>
              <a:rPr lang="pt-BR" sz="1800" i="1" dirty="0">
                <a:solidFill>
                  <a:schemeClr val="accent2"/>
                </a:solidFill>
              </a:rPr>
              <a:t>Art. 405. </a:t>
            </a:r>
            <a:r>
              <a:rPr lang="pt-BR" sz="1800" i="1" dirty="0">
                <a:solidFill>
                  <a:schemeClr val="bg1"/>
                </a:solidFill>
              </a:rPr>
              <a:t>Contam-se os juros de mora desde a citação inicial.</a:t>
            </a:r>
          </a:p>
          <a:p>
            <a:pPr marL="0" indent="0">
              <a:buNone/>
            </a:pPr>
            <a:r>
              <a:rPr lang="pt-BR" sz="1800" dirty="0"/>
              <a:t> </a:t>
            </a:r>
          </a:p>
          <a:p>
            <a:pPr marL="0" indent="0">
              <a:buNone/>
            </a:pPr>
            <a:endParaRPr lang="pt-BR" altLang="pt-BR" sz="2400" dirty="0" smtClean="0">
              <a:solidFill>
                <a:schemeClr val="bg1"/>
              </a:solidFill>
            </a:endParaRPr>
          </a:p>
        </p:txBody>
      </p:sp>
    </p:spTree>
    <p:extLst>
      <p:ext uri="{BB962C8B-B14F-4D97-AF65-F5344CB8AC3E}">
        <p14:creationId xmlns:p14="http://schemas.microsoft.com/office/powerpoint/2010/main" val="1799643187"/>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260648"/>
            <a:ext cx="8207375" cy="6087616"/>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altLang="pt-BR" sz="2400" dirty="0" smtClean="0">
              <a:solidFill>
                <a:schemeClr val="bg1"/>
              </a:solidFill>
            </a:endParaRPr>
          </a:p>
          <a:p>
            <a:pPr marL="0" indent="0">
              <a:buNone/>
            </a:pPr>
            <a:r>
              <a:rPr lang="pt-BR" sz="1800" i="1" u="sng" dirty="0" smtClean="0">
                <a:solidFill>
                  <a:schemeClr val="bg1"/>
                </a:solidFill>
              </a:rPr>
              <a:t>Danos </a:t>
            </a:r>
            <a:r>
              <a:rPr lang="pt-BR" sz="1800" i="1" u="sng" dirty="0">
                <a:solidFill>
                  <a:schemeClr val="bg1"/>
                </a:solidFill>
              </a:rPr>
              <a:t>emergentes ou positivos</a:t>
            </a:r>
            <a:r>
              <a:rPr lang="pt-BR" sz="1800" dirty="0">
                <a:solidFill>
                  <a:schemeClr val="bg1"/>
                </a:solidFill>
              </a:rPr>
              <a:t>: é o que a pessoa efetivamente perdeu</a:t>
            </a:r>
            <a:r>
              <a:rPr lang="pt-BR" sz="1800" dirty="0" smtClean="0">
                <a:solidFill>
                  <a:schemeClr val="bg1"/>
                </a:solidFill>
              </a:rPr>
              <a:t>.</a:t>
            </a:r>
            <a:endParaRPr lang="pt-BR" sz="1800" i="1" u="sng" dirty="0">
              <a:solidFill>
                <a:schemeClr val="bg1"/>
              </a:solidFill>
            </a:endParaRPr>
          </a:p>
          <a:p>
            <a:pPr marL="0" indent="0">
              <a:buNone/>
            </a:pPr>
            <a:r>
              <a:rPr lang="pt-BR" sz="1800" i="1" u="sng" dirty="0">
                <a:solidFill>
                  <a:schemeClr val="bg1"/>
                </a:solidFill>
              </a:rPr>
              <a:t>Lucros cessantes ou negativos:</a:t>
            </a:r>
            <a:r>
              <a:rPr lang="pt-BR" sz="1800" i="1" dirty="0">
                <a:solidFill>
                  <a:schemeClr val="bg1"/>
                </a:solidFill>
              </a:rPr>
              <a:t> é o que a pessoa razoavelmente deixou de lucrar</a:t>
            </a:r>
            <a:r>
              <a:rPr lang="pt-BR" sz="1800" i="1" dirty="0" smtClean="0">
                <a:solidFill>
                  <a:schemeClr val="bg1"/>
                </a:solidFill>
              </a:rPr>
              <a:t>.</a:t>
            </a:r>
          </a:p>
          <a:p>
            <a:pPr marL="0" indent="0">
              <a:buNone/>
            </a:pPr>
            <a:endParaRPr lang="pt-BR" sz="1800" i="1" dirty="0">
              <a:solidFill>
                <a:schemeClr val="bg1"/>
              </a:solidFill>
            </a:endParaRPr>
          </a:p>
          <a:p>
            <a:pPr marL="0" indent="0">
              <a:buNone/>
            </a:pPr>
            <a:r>
              <a:rPr lang="pt-BR" sz="1800" i="1" dirty="0">
                <a:solidFill>
                  <a:schemeClr val="accent2"/>
                </a:solidFill>
              </a:rPr>
              <a:t>Art. 948. </a:t>
            </a:r>
            <a:r>
              <a:rPr lang="pt-BR" sz="1800" i="1" dirty="0">
                <a:solidFill>
                  <a:schemeClr val="bg1"/>
                </a:solidFill>
              </a:rPr>
              <a:t>No caso de homicídio, a indenização consiste, sem excluir outras reparações:</a:t>
            </a:r>
          </a:p>
          <a:p>
            <a:pPr marL="0" indent="0">
              <a:buNone/>
            </a:pPr>
            <a:r>
              <a:rPr lang="pt-BR" sz="1800" i="1" dirty="0">
                <a:solidFill>
                  <a:schemeClr val="bg1"/>
                </a:solidFill>
              </a:rPr>
              <a:t>I - no pagamento das despesas com o tratamento da vítima, seu funeral e o luto da família (DANOS EMERGENTES);</a:t>
            </a:r>
          </a:p>
          <a:p>
            <a:pPr marL="0" indent="0">
              <a:buNone/>
            </a:pPr>
            <a:r>
              <a:rPr lang="pt-BR" sz="1800" i="1" dirty="0">
                <a:solidFill>
                  <a:schemeClr val="bg1"/>
                </a:solidFill>
              </a:rPr>
              <a:t>II - na prestação de alimentos às pessoas a quem o morto os devia, levando-se em conta a duração provável da vida da vítima (LUCROS CESSANTES</a:t>
            </a:r>
            <a:r>
              <a:rPr lang="pt-BR" sz="1800" i="1" dirty="0" smtClean="0">
                <a:solidFill>
                  <a:schemeClr val="bg1"/>
                </a:solidFill>
              </a:rPr>
              <a:t>).</a:t>
            </a:r>
          </a:p>
          <a:p>
            <a:pPr marL="0" indent="0">
              <a:buNone/>
            </a:pPr>
            <a:endParaRPr lang="pt-BR" sz="1800" i="1" dirty="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Tais</a:t>
            </a:r>
            <a:r>
              <a:rPr lang="pt-BR" sz="1800" b="1" dirty="0" smtClean="0">
                <a:solidFill>
                  <a:schemeClr val="bg1"/>
                </a:solidFill>
              </a:rPr>
              <a:t> </a:t>
            </a:r>
            <a:r>
              <a:rPr lang="pt-BR" sz="1800" dirty="0">
                <a:solidFill>
                  <a:schemeClr val="bg1"/>
                </a:solidFill>
              </a:rPr>
              <a:t>alimentos, de responsabilidade civil, são devidos aos dependentes do morto, levando-se em conta a duração provável da vida da vítima (tabela de expectativa de vida do IBGE = 74 anos).</a:t>
            </a: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Estes </a:t>
            </a:r>
            <a:r>
              <a:rPr lang="pt-BR" sz="1800" dirty="0">
                <a:solidFill>
                  <a:schemeClr val="bg1"/>
                </a:solidFill>
              </a:rPr>
              <a:t>alimentos indenizatórios/reparatórios são calculados da seguinte forma: quanto o sujeito ganhava, tira 2/3 e multiplica por 13 meses (12 + 13°) e depois multiplica pelo restante da vida provável da vítima).</a:t>
            </a:r>
          </a:p>
          <a:p>
            <a:pPr marL="0" indent="0">
              <a:buNone/>
            </a:pPr>
            <a:r>
              <a:rPr lang="pt-BR" sz="1800" u="sng" dirty="0" smtClean="0">
                <a:solidFill>
                  <a:schemeClr val="bg1"/>
                </a:solidFill>
              </a:rPr>
              <a:t>Obs</a:t>
            </a:r>
            <a:r>
              <a:rPr lang="pt-BR" sz="1800" dirty="0">
                <a:solidFill>
                  <a:schemeClr val="bg1"/>
                </a:solidFill>
              </a:rPr>
              <a:t>. se o morto tiver mais de 70 anos: presunção de uma sobrevida de 5 anos.</a:t>
            </a:r>
          </a:p>
          <a:p>
            <a:pPr marL="0" indent="0">
              <a:buNone/>
            </a:pPr>
            <a:r>
              <a:rPr lang="pt-BR" sz="1800" b="1" dirty="0">
                <a:solidFill>
                  <a:schemeClr val="bg1"/>
                </a:solidFill>
              </a:rPr>
              <a:t> </a:t>
            </a:r>
            <a:endParaRPr lang="pt-BR" sz="1800" dirty="0">
              <a:solidFill>
                <a:schemeClr val="bg1"/>
              </a:solidFill>
            </a:endParaRPr>
          </a:p>
          <a:p>
            <a:pPr marL="0" indent="0">
              <a:buNone/>
            </a:pPr>
            <a:endParaRPr lang="pt-BR" altLang="pt-BR" sz="1800" dirty="0" smtClean="0">
              <a:solidFill>
                <a:schemeClr val="bg1"/>
              </a:solidFill>
            </a:endParaRPr>
          </a:p>
        </p:txBody>
      </p:sp>
    </p:spTree>
    <p:extLst>
      <p:ext uri="{BB962C8B-B14F-4D97-AF65-F5344CB8AC3E}">
        <p14:creationId xmlns:p14="http://schemas.microsoft.com/office/powerpoint/2010/main" val="3417238093"/>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260648"/>
            <a:ext cx="8207375" cy="6087616"/>
          </a:xfrm>
        </p:spPr>
        <p:txBody>
          <a:bodyPr/>
          <a:lstStyle/>
          <a:p>
            <a:pPr marL="0" indent="0">
              <a:buNone/>
            </a:pPr>
            <a:r>
              <a:rPr lang="pt-BR" altLang="pt-BR" sz="2400" b="1" dirty="0" smtClean="0">
                <a:solidFill>
                  <a:schemeClr val="accent2"/>
                </a:solidFill>
              </a:rPr>
              <a:t>DANOS EMERGENTES e LUCROS CESSANTES (cont. homicídio)</a:t>
            </a:r>
          </a:p>
          <a:p>
            <a:pPr marL="0" indent="0">
              <a:buNone/>
            </a:pPr>
            <a:endParaRPr lang="pt-BR" altLang="pt-BR" sz="2400" dirty="0" smtClean="0">
              <a:solidFill>
                <a:schemeClr val="bg1"/>
              </a:solidFill>
            </a:endParaRPr>
          </a:p>
          <a:p>
            <a:pPr marL="0" indent="0">
              <a:buNone/>
            </a:pPr>
            <a:r>
              <a:rPr lang="pt-BR" sz="2000" b="1" dirty="0" smtClean="0">
                <a:solidFill>
                  <a:schemeClr val="bg1"/>
                </a:solidFill>
              </a:rPr>
              <a:t>Não </a:t>
            </a:r>
            <a:r>
              <a:rPr lang="pt-BR" sz="2000" b="1" dirty="0">
                <a:solidFill>
                  <a:schemeClr val="bg1"/>
                </a:solidFill>
              </a:rPr>
              <a:t>cabe prisão pelo inadimplemento: </a:t>
            </a:r>
            <a:r>
              <a:rPr lang="pt-BR" sz="2000" dirty="0">
                <a:solidFill>
                  <a:schemeClr val="bg1"/>
                </a:solidFill>
              </a:rPr>
              <a:t>o tema dos alimentos indenizatórios merece aprofundamentos de estudo, pois dos mais relevantes na realidade jurisprudencial brasileira. </a:t>
            </a:r>
            <a:r>
              <a:rPr lang="pt-BR" sz="2000" u="sng" dirty="0">
                <a:solidFill>
                  <a:schemeClr val="bg1"/>
                </a:solidFill>
              </a:rPr>
              <a:t>Esclareça-se que tais alimentos não se confundem com o de Direito de Família, motivo pelo qual a jurisprudência tem entendido, com razão, que não cabe prisão pela falta do seu pagamento </a:t>
            </a:r>
            <a:r>
              <a:rPr lang="pt-BR" sz="2000" dirty="0">
                <a:solidFill>
                  <a:schemeClr val="bg1"/>
                </a:solidFill>
              </a:rPr>
              <a:t>(nesse sentido, ver: STJ, </a:t>
            </a:r>
            <a:r>
              <a:rPr lang="pt-BR" sz="2000" dirty="0" err="1">
                <a:solidFill>
                  <a:schemeClr val="bg1"/>
                </a:solidFill>
              </a:rPr>
              <a:t>REsp</a:t>
            </a:r>
            <a:r>
              <a:rPr lang="pt-BR" sz="2000" dirty="0">
                <a:solidFill>
                  <a:schemeClr val="bg1"/>
                </a:solidFill>
              </a:rPr>
              <a:t> 93.948/SP, Rel. Min. Eduardo Ribeiro, 3.ª Turma, j. 02.04.1998, DJ 01.06.1998, p. 79</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bg1"/>
                </a:solidFill>
              </a:rPr>
              <a:t>Forma de pagamento: </a:t>
            </a:r>
            <a:r>
              <a:rPr lang="pt-BR" sz="2000" dirty="0" smtClean="0">
                <a:solidFill>
                  <a:schemeClr val="bg1"/>
                </a:solidFill>
              </a:rPr>
              <a:t>Sempre </a:t>
            </a:r>
            <a:r>
              <a:rPr lang="pt-BR" sz="2000" dirty="0">
                <a:solidFill>
                  <a:schemeClr val="bg1"/>
                </a:solidFill>
              </a:rPr>
              <a:t>se entendeu que poderiam ser pagos de uma vez só ou mês a mês. Contudo, num julgado de 2014, o STJ decidiu que devem ser pagos mês a mês, </a:t>
            </a:r>
            <a:r>
              <a:rPr lang="pt-BR" sz="2000" u="sng" dirty="0">
                <a:solidFill>
                  <a:schemeClr val="bg1"/>
                </a:solidFill>
              </a:rPr>
              <a:t>para incidir o art. 475-Q do CPC (se mudarem as circunstâncias, os alimentos podem ser revistos). </a:t>
            </a:r>
            <a:endParaRPr lang="pt-BR" sz="2000" dirty="0">
              <a:solidFill>
                <a:schemeClr val="bg1"/>
              </a:solidFill>
            </a:endParaRPr>
          </a:p>
          <a:p>
            <a:pPr marL="0" indent="0">
              <a:buNone/>
            </a:pPr>
            <a:endParaRPr lang="pt-BR" sz="1800" dirty="0">
              <a:solidFill>
                <a:schemeClr val="bg1"/>
              </a:solidFill>
            </a:endParaRPr>
          </a:p>
        </p:txBody>
      </p:sp>
    </p:spTree>
    <p:extLst>
      <p:ext uri="{BB962C8B-B14F-4D97-AF65-F5344CB8AC3E}">
        <p14:creationId xmlns:p14="http://schemas.microsoft.com/office/powerpoint/2010/main" val="2191277458"/>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sz="2000" i="1" dirty="0">
              <a:solidFill>
                <a:schemeClr val="bg1"/>
              </a:solidFill>
            </a:endParaRPr>
          </a:p>
          <a:p>
            <a:pPr marL="0" indent="0">
              <a:buNone/>
            </a:pPr>
            <a:r>
              <a:rPr lang="pt-BR" sz="2000" i="1" dirty="0">
                <a:solidFill>
                  <a:schemeClr val="bg1"/>
                </a:solidFill>
              </a:rPr>
              <a:t>Se ocorreu um acidente de trabalho existe duas indenizações: a o INSS e a do empregador. </a:t>
            </a:r>
            <a:endParaRPr lang="pt-BR" sz="2000" i="1" dirty="0" smtClean="0">
              <a:solidFill>
                <a:schemeClr val="bg1"/>
              </a:solidFill>
            </a:endParaRPr>
          </a:p>
          <a:p>
            <a:pPr marL="0" indent="0">
              <a:buNone/>
            </a:pPr>
            <a:endParaRPr lang="pt-BR" sz="2000" i="1" dirty="0">
              <a:solidFill>
                <a:schemeClr val="bg1"/>
              </a:solidFill>
            </a:endParaRPr>
          </a:p>
          <a:p>
            <a:pPr marL="0" indent="0">
              <a:buNone/>
            </a:pPr>
            <a:r>
              <a:rPr lang="pt-BR" sz="2000" i="1" dirty="0">
                <a:solidFill>
                  <a:schemeClr val="bg1"/>
                </a:solidFill>
              </a:rPr>
              <a:t>SÚMULA 229 DO STJ: A INDENIZAÇÃO ACIDENTÁRIA NÃO EXCLUI A DO DIREITO COMUM, EM CASO DE DOLO OU CULPA GRAVE DO EMPREGADOR</a:t>
            </a:r>
            <a:r>
              <a:rPr lang="pt-BR" sz="2000" i="1" dirty="0" smtClean="0">
                <a:solidFill>
                  <a:schemeClr val="bg1"/>
                </a:solidFill>
              </a:rPr>
              <a:t>. – </a:t>
            </a:r>
            <a:r>
              <a:rPr lang="pt-BR" sz="2000" i="1" u="sng" dirty="0" smtClean="0">
                <a:solidFill>
                  <a:schemeClr val="bg1"/>
                </a:solidFill>
              </a:rPr>
              <a:t>Súmula não aplicável totalmente</a:t>
            </a:r>
            <a:r>
              <a:rPr lang="pt-BR" sz="2000" i="1" dirty="0" smtClean="0">
                <a:solidFill>
                  <a:schemeClr val="bg1"/>
                </a:solidFill>
              </a:rPr>
              <a:t>:</a:t>
            </a:r>
            <a:endParaRPr lang="pt-BR" sz="2000" i="1" dirty="0">
              <a:solidFill>
                <a:schemeClr val="bg1"/>
              </a:solidFill>
            </a:endParaRPr>
          </a:p>
          <a:p>
            <a:pPr marL="0" indent="0">
              <a:buNone/>
            </a:pPr>
            <a:r>
              <a:rPr lang="pt-BR" sz="2000" i="1" dirty="0">
                <a:solidFill>
                  <a:schemeClr val="bg1"/>
                </a:solidFill>
              </a:rPr>
              <a:t> </a:t>
            </a:r>
            <a:endParaRPr lang="pt-BR" sz="1300" i="1" dirty="0">
              <a:solidFill>
                <a:schemeClr val="bg1"/>
              </a:solidFill>
            </a:endParaRPr>
          </a:p>
          <a:p>
            <a:pPr marL="0" indent="0">
              <a:buNone/>
            </a:pPr>
            <a:r>
              <a:rPr lang="pt-BR" sz="1500" i="1" dirty="0">
                <a:solidFill>
                  <a:schemeClr val="bg1"/>
                </a:solidFill>
              </a:rPr>
              <a:t>DIREITO CIVIL. RECURSO ESPECIAL. </a:t>
            </a:r>
            <a:r>
              <a:rPr lang="pt-BR" sz="1500" i="1" dirty="0">
                <a:solidFill>
                  <a:schemeClr val="accent2"/>
                </a:solidFill>
              </a:rPr>
              <a:t>ACIDENTE DE TRABALHO OCORRIDO EM 1980. DANOS MORAIS, ESTÉTICOS E EMERGENTES. RESPONSABILIDADE DO EMPREGADOR. NECESSIDADE DE DEMONSTRAÇÃO DA CULPA, AINDA QUE DE NATUREZA LEVE</a:t>
            </a:r>
            <a:r>
              <a:rPr lang="pt-BR" sz="1500" i="1" dirty="0">
                <a:solidFill>
                  <a:schemeClr val="bg1"/>
                </a:solidFill>
              </a:rPr>
              <a:t>. INTELIGÊNCIA DA LEI N. 6.367/1976. AFASTAMENTO DA SÚMULA N. 229/STF. PRECEDENTES. FIXAÇÃO DO VALOR INDENIZATÓRIO. RECURSO PARCIALMENTE PROVIDO. </a:t>
            </a:r>
            <a:r>
              <a:rPr lang="pt-BR" sz="1500" i="1" dirty="0" smtClean="0">
                <a:solidFill>
                  <a:schemeClr val="bg1"/>
                </a:solidFill>
              </a:rPr>
              <a:t>1. O </a:t>
            </a:r>
            <a:r>
              <a:rPr lang="pt-BR" sz="1500" i="1" dirty="0">
                <a:solidFill>
                  <a:schemeClr val="bg1"/>
                </a:solidFill>
              </a:rPr>
              <a:t>acórdão recorrido afastou, de forma fundamentada, o dolo e a culpa grave da empresa, inexistindo erro na apreciação ou valoração das provas. 3. </a:t>
            </a:r>
            <a:r>
              <a:rPr lang="pt-BR" sz="1500" i="1" u="sng" dirty="0">
                <a:solidFill>
                  <a:schemeClr val="bg1"/>
                </a:solidFill>
              </a:rPr>
              <a:t>A jurisprudência da Terceira e da Quarta Turmas firmou-se no sentido de que, desde a edição da Lei n. 6.367/1976, para a responsabilidade do empregador basta a demonstração da culpa, ainda que de natureza leve, não sendo mais aplicável a Súmula n. 229/STF, que previa a responsabilização apenas em casos de dolo ou culpa grave</a:t>
            </a:r>
            <a:r>
              <a:rPr lang="pt-BR" sz="1500" i="1" dirty="0">
                <a:solidFill>
                  <a:schemeClr val="bg1"/>
                </a:solidFill>
              </a:rPr>
              <a:t>. 4. Uma vez reconhecida a culpa da recorrida, cumpre ao STJ aplicar o direito à espécie, nos termos do art. 257 do RISTJ e da Súmula n. 456/STF, por analogia. 5. Recurso especial parcialmente provido. (RECURSO ESPECIAL Nº 406.815 – MG, RELATOR: MINISTRO ANTONIO CARLOS FERREIRA, j. 12 de junho de 2012)</a:t>
            </a:r>
          </a:p>
          <a:p>
            <a:pPr marL="0" indent="0">
              <a:buNone/>
            </a:pPr>
            <a:r>
              <a:rPr lang="pt-BR" sz="1500" i="1" dirty="0">
                <a:solidFill>
                  <a:schemeClr val="bg1"/>
                </a:solidFill>
              </a:rPr>
              <a:t> </a:t>
            </a:r>
          </a:p>
          <a:p>
            <a:pPr marL="0" indent="0">
              <a:buNone/>
            </a:pPr>
            <a:r>
              <a:rPr lang="pt-BR" sz="2000" i="1" dirty="0">
                <a:solidFill>
                  <a:schemeClr val="bg1"/>
                </a:solidFill>
              </a:rPr>
              <a:t>	</a:t>
            </a:r>
          </a:p>
          <a:p>
            <a:pPr marL="0" indent="0">
              <a:buNone/>
            </a:pPr>
            <a:endParaRPr lang="pt-BR" altLang="pt-BR" sz="1200" dirty="0">
              <a:solidFill>
                <a:schemeClr val="bg1"/>
              </a:solidFill>
            </a:endParaRPr>
          </a:p>
        </p:txBody>
      </p:sp>
    </p:spTree>
    <p:extLst>
      <p:ext uri="{BB962C8B-B14F-4D97-AF65-F5344CB8AC3E}">
        <p14:creationId xmlns:p14="http://schemas.microsoft.com/office/powerpoint/2010/main" val="2595206577"/>
      </p:ext>
    </p:extLst>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sz="2000" i="1" dirty="0">
              <a:solidFill>
                <a:schemeClr val="bg1"/>
              </a:solidFill>
            </a:endParaRPr>
          </a:p>
          <a:p>
            <a:pPr marL="0" indent="0">
              <a:buNone/>
            </a:pPr>
            <a:r>
              <a:rPr lang="pt-BR" sz="2000" dirty="0" smtClean="0">
                <a:solidFill>
                  <a:schemeClr val="accent2"/>
                </a:solidFill>
              </a:rPr>
              <a:t>Julgado recente: </a:t>
            </a:r>
            <a:r>
              <a:rPr lang="pt-BR" sz="2000" dirty="0" smtClean="0">
                <a:solidFill>
                  <a:schemeClr val="bg1"/>
                </a:solidFill>
              </a:rPr>
              <a:t>em </a:t>
            </a:r>
            <a:r>
              <a:rPr lang="pt-BR" sz="2000" dirty="0">
                <a:solidFill>
                  <a:schemeClr val="bg1"/>
                </a:solidFill>
              </a:rPr>
              <a:t>uma ação de indenização, se ocorrer a revelia, deve-se presumir a veracidade quanto aos danos narrados na petição inicial. </a:t>
            </a:r>
            <a:r>
              <a:rPr lang="pt-BR" sz="2000" u="sng" dirty="0">
                <a:solidFill>
                  <a:schemeClr val="bg1"/>
                </a:solidFill>
              </a:rPr>
              <a:t>No entanto, esta presunção de veracidade não alcança a definição do quantum indenizatório indicado pelo autor</a:t>
            </a:r>
            <a:r>
              <a:rPr lang="pt-BR" sz="2000" dirty="0">
                <a:solidFill>
                  <a:schemeClr val="bg1"/>
                </a:solidFill>
              </a:rPr>
              <a:t>. STJ. 4ª Turma. </a:t>
            </a:r>
            <a:r>
              <a:rPr lang="pt-BR" sz="2000" dirty="0" err="1">
                <a:solidFill>
                  <a:schemeClr val="bg1"/>
                </a:solidFill>
              </a:rPr>
              <a:t>REsp</a:t>
            </a:r>
            <a:r>
              <a:rPr lang="pt-BR" sz="2000" dirty="0">
                <a:solidFill>
                  <a:schemeClr val="bg1"/>
                </a:solidFill>
              </a:rPr>
              <a:t> 1.520.659-RJ, Rel. Min. Raul Araújo, julgado em 1º/10/2015 (Info 574).</a:t>
            </a:r>
            <a:endParaRPr lang="pt-BR" altLang="pt-BR" sz="1200" dirty="0">
              <a:solidFill>
                <a:schemeClr val="bg1"/>
              </a:solidFill>
            </a:endParaRPr>
          </a:p>
        </p:txBody>
      </p:sp>
    </p:spTree>
    <p:extLst>
      <p:ext uri="{BB962C8B-B14F-4D97-AF65-F5344CB8AC3E}">
        <p14:creationId xmlns:p14="http://schemas.microsoft.com/office/powerpoint/2010/main" val="207231308"/>
      </p:ext>
    </p:extLst>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perda de filho menor</a:t>
            </a:r>
          </a:p>
          <a:p>
            <a:pPr marL="0" indent="0">
              <a:buNone/>
            </a:pPr>
            <a:endParaRPr lang="pt-BR" sz="2000" b="1" i="1" dirty="0" smtClean="0">
              <a:solidFill>
                <a:schemeClr val="bg1"/>
              </a:solidFill>
            </a:endParaRPr>
          </a:p>
          <a:p>
            <a:pPr marL="0" indent="0">
              <a:buNone/>
            </a:pPr>
            <a:r>
              <a:rPr lang="pt-BR" sz="1800" b="1" i="1" dirty="0" smtClean="0">
                <a:solidFill>
                  <a:schemeClr val="bg1"/>
                </a:solidFill>
              </a:rPr>
              <a:t>Lucros cessantes devidos</a:t>
            </a:r>
            <a:r>
              <a:rPr lang="pt-BR" sz="1800" dirty="0" smtClean="0">
                <a:solidFill>
                  <a:schemeClr val="bg1"/>
                </a:solidFill>
              </a:rPr>
              <a:t>: </a:t>
            </a:r>
            <a:r>
              <a:rPr lang="pt-BR" sz="1800" dirty="0">
                <a:solidFill>
                  <a:schemeClr val="bg1"/>
                </a:solidFill>
              </a:rPr>
              <a:t>só é aplicada para famílias de baixa renda, havendo uma presunção dos lucros cessantes, pois o filho em família de baixa renda começará a trabalhar cedo</a:t>
            </a:r>
            <a:r>
              <a:rPr lang="pt-BR" sz="1800" dirty="0" smtClean="0">
                <a:solidFill>
                  <a:schemeClr val="bg1"/>
                </a:solidFill>
              </a:rPr>
              <a:t>.</a:t>
            </a:r>
          </a:p>
          <a:p>
            <a:pPr marL="0" indent="0">
              <a:buNone/>
            </a:pPr>
            <a:endParaRPr lang="pt-BR" sz="1800" i="1" dirty="0">
              <a:solidFill>
                <a:schemeClr val="bg1"/>
              </a:solidFill>
            </a:endParaRPr>
          </a:p>
          <a:p>
            <a:pPr marL="0" indent="0">
              <a:buNone/>
            </a:pPr>
            <a:r>
              <a:rPr lang="pt-BR" sz="1800" b="1" i="1" dirty="0">
                <a:solidFill>
                  <a:schemeClr val="bg1"/>
                </a:solidFill>
              </a:rPr>
              <a:t>Súmula 491 STF</a:t>
            </a:r>
            <a:r>
              <a:rPr lang="pt-BR" sz="1800" i="1" dirty="0">
                <a:solidFill>
                  <a:schemeClr val="bg1"/>
                </a:solidFill>
              </a:rPr>
              <a:t>: é indenizável o acidente que cause a morte de filho menor, ainda que não exerça trabalho remunerado.</a:t>
            </a:r>
          </a:p>
          <a:p>
            <a:pPr marL="0" indent="0">
              <a:buNone/>
            </a:pPr>
            <a:endParaRPr lang="pt-BR" sz="1800" dirty="0" smtClean="0">
              <a:solidFill>
                <a:schemeClr val="bg1"/>
              </a:solidFill>
            </a:endParaRPr>
          </a:p>
          <a:p>
            <a:pPr marL="0" indent="0">
              <a:buNone/>
            </a:pPr>
            <a:r>
              <a:rPr lang="pt-BR" sz="1800" b="1" dirty="0" smtClean="0">
                <a:solidFill>
                  <a:schemeClr val="bg1"/>
                </a:solidFill>
              </a:rPr>
              <a:t>Quantificação (jurisprudência): </a:t>
            </a:r>
            <a:r>
              <a:rPr lang="pt-BR" sz="1800" dirty="0" smtClean="0">
                <a:solidFill>
                  <a:schemeClr val="bg1"/>
                </a:solidFill>
              </a:rPr>
              <a:t>entendimento </a:t>
            </a:r>
            <a:r>
              <a:rPr lang="pt-BR" sz="1800" dirty="0">
                <a:solidFill>
                  <a:schemeClr val="bg1"/>
                </a:solidFill>
              </a:rPr>
              <a:t>de que o cálculo da indenização deve ser feito com base em um salário mínimo (ou 2/3 deste), do período em que o menor tiver 14 anos, até os 24 ou 25 anos, limite temporal em que colaboraria o menor com as economias domésticas (nesse sentido, ver: STJ, </a:t>
            </a:r>
            <a:r>
              <a:rPr lang="pt-BR" sz="1800" dirty="0" err="1">
                <a:solidFill>
                  <a:schemeClr val="bg1"/>
                </a:solidFill>
              </a:rPr>
              <a:t>REsp</a:t>
            </a:r>
            <a:r>
              <a:rPr lang="pt-BR" sz="1800" dirty="0">
                <a:solidFill>
                  <a:schemeClr val="bg1"/>
                </a:solidFill>
              </a:rPr>
              <a:t> 335.058/PR, Data da decisão: 18.11.2003, 1.ª Turma, Min. Humberto Gomes de Barros, DJ 15.12.2003, p. 185). Todavia, anote-se que há julgados mais recentes que deferem os alimentos indenizatórios aos pais após a idade de 25 anos do menor. Supõe-se que o filho contribuiria com a economia doméstica dos pais em 1/3 dos seus rendimentos, até a idade de sua vida provável (assim: STJ, </a:t>
            </a:r>
            <a:r>
              <a:rPr lang="pt-BR" sz="1800" dirty="0" err="1">
                <a:solidFill>
                  <a:schemeClr val="bg1"/>
                </a:solidFill>
              </a:rPr>
              <a:t>REsp</a:t>
            </a:r>
            <a:r>
              <a:rPr lang="pt-BR" sz="1800" dirty="0">
                <a:solidFill>
                  <a:schemeClr val="bg1"/>
                </a:solidFill>
              </a:rPr>
              <a:t> 740.059/RJ, Rel. Min. Aldir Passarinho Junior, 4.ª Turma, j. 12.06.2007, DJ 06.08.2007, p. 500). </a:t>
            </a:r>
          </a:p>
          <a:p>
            <a:pPr marL="0" indent="0">
              <a:buNone/>
            </a:pPr>
            <a:endParaRPr lang="pt-BR" sz="1800" dirty="0">
              <a:solidFill>
                <a:schemeClr val="bg1"/>
              </a:solidFill>
            </a:endParaRPr>
          </a:p>
          <a:p>
            <a:pPr marL="0" indent="0">
              <a:buNone/>
            </a:pPr>
            <a:endParaRPr lang="pt-BR" sz="1800" dirty="0">
              <a:solidFill>
                <a:schemeClr val="bg1"/>
              </a:solidFill>
            </a:endParaRPr>
          </a:p>
          <a:p>
            <a:pPr marL="0" indent="0">
              <a:buNone/>
            </a:pPr>
            <a:endParaRPr lang="pt-BR" sz="2400" dirty="0">
              <a:solidFill>
                <a:schemeClr val="bg1"/>
              </a:solidFill>
            </a:endParaRPr>
          </a:p>
        </p:txBody>
      </p:sp>
    </p:spTree>
    <p:extLst>
      <p:ext uri="{BB962C8B-B14F-4D97-AF65-F5344CB8AC3E}">
        <p14:creationId xmlns:p14="http://schemas.microsoft.com/office/powerpoint/2010/main" val="2565251447"/>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LUCROS CESSANTES: perda da capacidade laborativa:</a:t>
            </a:r>
            <a:endParaRPr lang="pt-BR" altLang="pt-BR" sz="2400" b="1" dirty="0" smtClean="0">
              <a:solidFill>
                <a:schemeClr val="bg1"/>
              </a:solidFill>
            </a:endParaRPr>
          </a:p>
          <a:p>
            <a:pPr marL="0" indent="0">
              <a:buNone/>
            </a:pPr>
            <a:r>
              <a:rPr lang="pt-BR" sz="2000" b="1" dirty="0" smtClean="0">
                <a:solidFill>
                  <a:schemeClr val="accent2"/>
                </a:solidFill>
              </a:rPr>
              <a:t>Art</a:t>
            </a:r>
            <a:r>
              <a:rPr lang="pt-BR" sz="2000" b="1" dirty="0">
                <a:solidFill>
                  <a:schemeClr val="accent2"/>
                </a:solidFill>
              </a:rPr>
              <a:t>. 950 do CC: </a:t>
            </a:r>
            <a:r>
              <a:rPr lang="pt-BR" sz="2000" i="1" dirty="0">
                <a:solidFill>
                  <a:schemeClr val="bg1"/>
                </a:solidFill>
              </a:rPr>
              <a:t>Se da ofensa resultar defeito pelo qual o ofendido não possa exercer o seu ofício ou profissão, ou se lhe diminua a capacidade de trabalho, a indenização, além das despesas do tratamento e lucros cessantes até ao fim da convalescença, incluirá pensão correspondente à importância do trabalho para que se inabilitou, ou da depreciação que ele sofreu.</a:t>
            </a:r>
            <a:endParaRPr lang="pt-BR" sz="2000" dirty="0">
              <a:solidFill>
                <a:schemeClr val="bg1"/>
              </a:solidFill>
            </a:endParaRPr>
          </a:p>
          <a:p>
            <a:pPr marL="0" indent="0">
              <a:buNone/>
            </a:pPr>
            <a:r>
              <a:rPr lang="pt-BR" sz="2000" b="1" dirty="0">
                <a:solidFill>
                  <a:schemeClr val="bg1"/>
                </a:solidFill>
              </a:rPr>
              <a:t>Parágrafo único. </a:t>
            </a:r>
            <a:r>
              <a:rPr lang="pt-BR" sz="2000" i="1" dirty="0">
                <a:solidFill>
                  <a:schemeClr val="bg1"/>
                </a:solidFill>
              </a:rPr>
              <a:t>O prejudicado, se preferir, poderá exigir que a indenização seja arbitrada e paga de uma vez só.</a:t>
            </a:r>
            <a:endParaRPr lang="pt-BR" sz="2000" dirty="0">
              <a:solidFill>
                <a:schemeClr val="bg1"/>
              </a:solidFill>
            </a:endParaRPr>
          </a:p>
          <a:p>
            <a:pPr marL="0" indent="0">
              <a:buNone/>
            </a:pPr>
            <a:r>
              <a:rPr lang="pt-BR" sz="2000" dirty="0">
                <a:solidFill>
                  <a:schemeClr val="bg1"/>
                </a:solidFill>
              </a:rPr>
              <a:t>	A polêmica de pagar de uma vez só ou mês a mês também se aplica aqui. É fundamental fazer perícia para verificar a perda da capacidade laborativa.</a:t>
            </a:r>
          </a:p>
          <a:p>
            <a:pPr marL="0" indent="0">
              <a:buNone/>
            </a:pPr>
            <a:r>
              <a:rPr lang="pt-BR" sz="2000" b="1" dirty="0" smtClean="0">
                <a:solidFill>
                  <a:schemeClr val="accent2"/>
                </a:solidFill>
              </a:rPr>
              <a:t>Se ficou sem trabalhar recebendo (</a:t>
            </a:r>
            <a:r>
              <a:rPr lang="pt-BR" sz="2000" b="1" dirty="0" err="1" smtClean="0">
                <a:solidFill>
                  <a:schemeClr val="accent2"/>
                </a:solidFill>
              </a:rPr>
              <a:t>func</a:t>
            </a:r>
            <a:r>
              <a:rPr lang="pt-BR" sz="2000" b="1" dirty="0" smtClean="0">
                <a:solidFill>
                  <a:schemeClr val="accent2"/>
                </a:solidFill>
              </a:rPr>
              <a:t>. Pública): </a:t>
            </a:r>
            <a:r>
              <a:rPr lang="pt-BR" sz="2000" dirty="0" smtClean="0">
                <a:solidFill>
                  <a:schemeClr val="bg1"/>
                </a:solidFill>
              </a:rPr>
              <a:t>SIM</a:t>
            </a:r>
            <a:r>
              <a:rPr lang="pt-BR" sz="2000" dirty="0">
                <a:solidFill>
                  <a:schemeClr val="bg1"/>
                </a:solidFill>
              </a:rPr>
              <a:t>. Para o direito à </a:t>
            </a:r>
            <a:r>
              <a:rPr lang="pt-BR" sz="2000" u="sng" dirty="0">
                <a:solidFill>
                  <a:schemeClr val="bg1"/>
                </a:solidFill>
              </a:rPr>
              <a:t>pensão</a:t>
            </a:r>
            <a:r>
              <a:rPr lang="pt-BR" sz="2000" dirty="0">
                <a:solidFill>
                  <a:schemeClr val="bg1"/>
                </a:solidFill>
              </a:rPr>
              <a:t>, o dispositivo legal não exige que a vítima tenha perdido o emprego ou tenha reduzido os seus rendimentos. O dever de indenizar decorre </a:t>
            </a:r>
            <a:r>
              <a:rPr lang="pt-BR" sz="2000" u="sng" dirty="0">
                <a:solidFill>
                  <a:schemeClr val="bg1"/>
                </a:solidFill>
              </a:rPr>
              <a:t>unicamente</a:t>
            </a:r>
            <a:r>
              <a:rPr lang="pt-BR" sz="2000" dirty="0">
                <a:solidFill>
                  <a:schemeClr val="bg1"/>
                </a:solidFill>
              </a:rPr>
              <a:t> da perda ou redução da capacidade laboral. </a:t>
            </a:r>
          </a:p>
          <a:p>
            <a:r>
              <a:rPr lang="pt-BR" sz="2000" dirty="0">
                <a:solidFill>
                  <a:schemeClr val="bg1"/>
                </a:solidFill>
              </a:rPr>
              <a:t> </a:t>
            </a:r>
          </a:p>
          <a:p>
            <a:r>
              <a:rPr lang="pt-BR" sz="2000" dirty="0">
                <a:solidFill>
                  <a:schemeClr val="bg1"/>
                </a:solidFill>
              </a:rPr>
              <a:t> </a:t>
            </a:r>
          </a:p>
          <a:p>
            <a:pPr marL="0" indent="0">
              <a:buNone/>
            </a:pPr>
            <a:endParaRPr lang="pt-BR" sz="2000" dirty="0">
              <a:solidFill>
                <a:schemeClr val="bg1"/>
              </a:solidFill>
            </a:endParaRPr>
          </a:p>
        </p:txBody>
      </p:sp>
    </p:spTree>
    <p:extLst>
      <p:ext uri="{BB962C8B-B14F-4D97-AF65-F5344CB8AC3E}">
        <p14:creationId xmlns:p14="http://schemas.microsoft.com/office/powerpoint/2010/main" val="2639878182"/>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a:t>
            </a:r>
          </a:p>
          <a:p>
            <a:endParaRPr lang="pt-BR" altLang="pt-BR" sz="2400" dirty="0" smtClean="0">
              <a:solidFill>
                <a:schemeClr val="bg1"/>
              </a:solidFill>
            </a:endParaRPr>
          </a:p>
          <a:p>
            <a:pPr marL="0" indent="0">
              <a:buNone/>
            </a:pPr>
            <a:r>
              <a:rPr lang="pt-BR" sz="1500" b="1" i="1" dirty="0" smtClean="0">
                <a:solidFill>
                  <a:schemeClr val="bg1"/>
                </a:solidFill>
              </a:rPr>
              <a:t>Conceito</a:t>
            </a:r>
            <a:r>
              <a:rPr lang="pt-BR" sz="1500" dirty="0" smtClean="0">
                <a:solidFill>
                  <a:schemeClr val="bg1"/>
                </a:solidFill>
              </a:rPr>
              <a:t>: </a:t>
            </a:r>
            <a:r>
              <a:rPr lang="pt-BR" sz="1500" dirty="0">
                <a:solidFill>
                  <a:schemeClr val="bg1"/>
                </a:solidFill>
              </a:rPr>
              <a:t>são lesões aos direitos da personalidade. </a:t>
            </a:r>
            <a:r>
              <a:rPr lang="pt-BR" sz="1500" u="sng" dirty="0" smtClean="0">
                <a:solidFill>
                  <a:schemeClr val="bg1"/>
                </a:solidFill>
              </a:rPr>
              <a:t>No </a:t>
            </a:r>
            <a:r>
              <a:rPr lang="pt-BR" sz="1500" u="sng" dirty="0">
                <a:solidFill>
                  <a:schemeClr val="bg1"/>
                </a:solidFill>
              </a:rPr>
              <a:t>dano moral não há necessidade de sentimentos humanos desagradáveis como dor e tristeza</a:t>
            </a:r>
            <a:r>
              <a:rPr lang="pt-BR" sz="1500" dirty="0">
                <a:solidFill>
                  <a:schemeClr val="bg1"/>
                </a:solidFill>
              </a:rPr>
              <a:t>. </a:t>
            </a:r>
            <a:r>
              <a:rPr lang="pt-BR" sz="1500" dirty="0" err="1">
                <a:solidFill>
                  <a:schemeClr val="bg1"/>
                </a:solidFill>
              </a:rPr>
              <a:t>Ex</a:t>
            </a:r>
            <a:r>
              <a:rPr lang="pt-BR" sz="1500" dirty="0">
                <a:solidFill>
                  <a:schemeClr val="bg1"/>
                </a:solidFill>
              </a:rPr>
              <a:t>: dano moral de pessoa jurídica – Súmula 227 do STJ – depósito antecipado de cheque pós datado – súmula 370 do STJ. </a:t>
            </a:r>
            <a:endParaRPr lang="pt-BR" sz="1500" dirty="0" smtClean="0">
              <a:solidFill>
                <a:schemeClr val="bg1"/>
              </a:solidFill>
            </a:endParaRPr>
          </a:p>
          <a:p>
            <a:pPr marL="0" indent="0">
              <a:buNone/>
            </a:pPr>
            <a:endParaRPr lang="pt-BR" sz="1600" b="1" dirty="0" smtClean="0">
              <a:solidFill>
                <a:schemeClr val="bg1"/>
              </a:solidFill>
            </a:endParaRPr>
          </a:p>
          <a:p>
            <a:pPr marL="0" indent="0">
              <a:buNone/>
            </a:pPr>
            <a:r>
              <a:rPr lang="pt-BR" sz="1600" b="1" dirty="0" smtClean="0">
                <a:solidFill>
                  <a:schemeClr val="bg1"/>
                </a:solidFill>
              </a:rPr>
              <a:t>E. 159, III JDC:</a:t>
            </a:r>
            <a:r>
              <a:rPr lang="pt-BR" sz="1600" dirty="0" smtClean="0">
                <a:solidFill>
                  <a:schemeClr val="bg1"/>
                </a:solidFill>
              </a:rPr>
              <a:t> </a:t>
            </a:r>
            <a:r>
              <a:rPr lang="pt-BR" sz="1600" dirty="0">
                <a:solidFill>
                  <a:schemeClr val="bg1"/>
                </a:solidFill>
              </a:rPr>
              <a:t>159 – Art. 186: O dano moral, assim compreendido todo o dano extrapatrimonial, não se caracteriza quando há mero aborrecimento </a:t>
            </a:r>
            <a:r>
              <a:rPr lang="pt-BR" sz="1600" i="1" dirty="0">
                <a:solidFill>
                  <a:schemeClr val="bg1"/>
                </a:solidFill>
              </a:rPr>
              <a:t>inerente a prejuízo material.</a:t>
            </a:r>
            <a:endParaRPr lang="pt-BR" sz="1600" dirty="0">
              <a:solidFill>
                <a:schemeClr val="bg1"/>
              </a:solidFill>
            </a:endParaRPr>
          </a:p>
          <a:p>
            <a:pPr marL="0" indent="0">
              <a:buNone/>
            </a:pPr>
            <a:endParaRPr lang="pt-BR" sz="1600" dirty="0">
              <a:solidFill>
                <a:schemeClr val="bg1"/>
              </a:solidFill>
            </a:endParaRPr>
          </a:p>
          <a:p>
            <a:pPr marL="0" indent="0">
              <a:buNone/>
            </a:pPr>
            <a:r>
              <a:rPr lang="pt-BR" sz="1500" b="1" dirty="0" smtClean="0">
                <a:solidFill>
                  <a:schemeClr val="bg1"/>
                </a:solidFill>
              </a:rPr>
              <a:t>Súmula </a:t>
            </a:r>
            <a:r>
              <a:rPr lang="pt-BR" sz="1500" b="1" dirty="0">
                <a:solidFill>
                  <a:schemeClr val="bg1"/>
                </a:solidFill>
              </a:rPr>
              <a:t>370 STJ</a:t>
            </a:r>
            <a:r>
              <a:rPr lang="pt-BR" sz="1500" dirty="0">
                <a:solidFill>
                  <a:schemeClr val="bg1"/>
                </a:solidFill>
              </a:rPr>
              <a:t>: Caracteriza dano moral a apresentação antecipada de cheque pré-datado.</a:t>
            </a:r>
          </a:p>
          <a:p>
            <a:pPr marL="0" indent="0">
              <a:buNone/>
            </a:pPr>
            <a:r>
              <a:rPr lang="pt-BR" sz="1500" dirty="0">
                <a:solidFill>
                  <a:schemeClr val="bg1"/>
                </a:solidFill>
              </a:rPr>
              <a:t> </a:t>
            </a:r>
            <a:endParaRPr lang="pt-BR" sz="1500" dirty="0" smtClean="0">
              <a:solidFill>
                <a:schemeClr val="bg1"/>
              </a:solidFill>
            </a:endParaRPr>
          </a:p>
          <a:p>
            <a:pPr marL="0" indent="0">
              <a:buNone/>
            </a:pPr>
            <a:r>
              <a:rPr lang="pt-BR" sz="1500" b="1" dirty="0" smtClean="0">
                <a:solidFill>
                  <a:schemeClr val="accent2"/>
                </a:solidFill>
              </a:rPr>
              <a:t>Natureza jurídica: </a:t>
            </a:r>
            <a:r>
              <a:rPr lang="pt-BR" sz="1500" dirty="0" smtClean="0">
                <a:solidFill>
                  <a:schemeClr val="bg1"/>
                </a:solidFill>
              </a:rPr>
              <a:t>preponderantemente</a:t>
            </a:r>
            <a:r>
              <a:rPr lang="pt-BR" sz="1500" dirty="0">
                <a:solidFill>
                  <a:schemeClr val="bg1"/>
                </a:solidFill>
              </a:rPr>
              <a:t>, entende-se que a reparação por dano moral tem natureza compensatória, ou seja, deve ser fixada nos justos limites do dano </a:t>
            </a:r>
            <a:r>
              <a:rPr lang="pt-BR" sz="1500" dirty="0" smtClean="0">
                <a:solidFill>
                  <a:schemeClr val="bg1"/>
                </a:solidFill>
              </a:rPr>
              <a:t>sofrido. </a:t>
            </a:r>
            <a:endParaRPr lang="pt-BR" sz="1500" dirty="0">
              <a:solidFill>
                <a:schemeClr val="bg1"/>
              </a:solidFill>
            </a:endParaRPr>
          </a:p>
          <a:p>
            <a:pPr marL="0" indent="0">
              <a:buNone/>
            </a:pPr>
            <a:r>
              <a:rPr lang="pt-BR" sz="1500" dirty="0" smtClean="0">
                <a:solidFill>
                  <a:schemeClr val="bg1"/>
                </a:solidFill>
              </a:rPr>
              <a:t>Tem tomado força teoria das ‘</a:t>
            </a:r>
            <a:r>
              <a:rPr lang="pt-BR" sz="1500" dirty="0" err="1" smtClean="0">
                <a:solidFill>
                  <a:schemeClr val="bg1"/>
                </a:solidFill>
              </a:rPr>
              <a:t>punitive</a:t>
            </a:r>
            <a:r>
              <a:rPr lang="pt-BR" sz="1500" dirty="0" smtClean="0">
                <a:solidFill>
                  <a:schemeClr val="bg1"/>
                </a:solidFill>
              </a:rPr>
              <a:t> </a:t>
            </a:r>
            <a:r>
              <a:rPr lang="pt-BR" sz="1500" dirty="0" err="1" smtClean="0">
                <a:solidFill>
                  <a:schemeClr val="bg1"/>
                </a:solidFill>
              </a:rPr>
              <a:t>demages</a:t>
            </a:r>
            <a:r>
              <a:rPr lang="pt-BR" sz="1500" dirty="0" smtClean="0">
                <a:solidFill>
                  <a:schemeClr val="bg1"/>
                </a:solidFill>
              </a:rPr>
              <a:t>’: caráter </a:t>
            </a:r>
            <a:r>
              <a:rPr lang="pt-BR" sz="1500" dirty="0">
                <a:solidFill>
                  <a:schemeClr val="bg1"/>
                </a:solidFill>
              </a:rPr>
              <a:t>pedagógico. Ocorre que a ausência de previsão legal obstaculiza a aplicação desta teoria no Brasil. </a:t>
            </a:r>
            <a:r>
              <a:rPr lang="pt-BR" sz="1500" dirty="0" smtClean="0">
                <a:solidFill>
                  <a:schemeClr val="bg1"/>
                </a:solidFill>
              </a:rPr>
              <a:t>Aos </a:t>
            </a:r>
            <a:r>
              <a:rPr lang="pt-BR" sz="1500" dirty="0">
                <a:solidFill>
                  <a:schemeClr val="bg1"/>
                </a:solidFill>
              </a:rPr>
              <a:t>poucos, a jurisprudência brasileira começa a experimentar influência da TEORIA PEDAGÓGICA DO DANO MORAL ou TEORIA DO DESESTÍMULO </a:t>
            </a:r>
            <a:r>
              <a:rPr lang="pt-BR" sz="1500" dirty="0" smtClean="0">
                <a:solidFill>
                  <a:schemeClr val="bg1"/>
                </a:solidFill>
              </a:rPr>
              <a:t>(</a:t>
            </a:r>
            <a:r>
              <a:rPr lang="pt-BR" sz="1500" dirty="0">
                <a:solidFill>
                  <a:schemeClr val="bg1"/>
                </a:solidFill>
              </a:rPr>
              <a:t>no STJ, ver </a:t>
            </a:r>
            <a:r>
              <a:rPr lang="pt-BR" sz="1500" dirty="0" err="1">
                <a:solidFill>
                  <a:schemeClr val="bg1"/>
                </a:solidFill>
              </a:rPr>
              <a:t>REsp</a:t>
            </a:r>
            <a:r>
              <a:rPr lang="pt-BR" sz="1500" dirty="0">
                <a:solidFill>
                  <a:schemeClr val="bg1"/>
                </a:solidFill>
              </a:rPr>
              <a:t> 860.705/DF, </a:t>
            </a:r>
            <a:r>
              <a:rPr lang="pt-BR" sz="1500" dirty="0" err="1">
                <a:solidFill>
                  <a:schemeClr val="bg1"/>
                </a:solidFill>
              </a:rPr>
              <a:t>REsp</a:t>
            </a:r>
            <a:r>
              <a:rPr lang="pt-BR" sz="1500" dirty="0">
                <a:solidFill>
                  <a:schemeClr val="bg1"/>
                </a:solidFill>
              </a:rPr>
              <a:t> </a:t>
            </a:r>
            <a:r>
              <a:rPr lang="pt-BR" sz="1500" dirty="0" smtClean="0">
                <a:solidFill>
                  <a:schemeClr val="bg1"/>
                </a:solidFill>
              </a:rPr>
              <a:t>965.500/ES.</a:t>
            </a:r>
          </a:p>
          <a:p>
            <a:pPr marL="0" indent="0">
              <a:buNone/>
            </a:pPr>
            <a:endParaRPr lang="pt-BR" altLang="pt-BR" sz="1500" dirty="0">
              <a:solidFill>
                <a:schemeClr val="bg1"/>
              </a:solidFill>
            </a:endParaRPr>
          </a:p>
          <a:p>
            <a:pPr marL="0" indent="0">
              <a:buNone/>
            </a:pPr>
            <a:r>
              <a:rPr lang="pt-BR" sz="1500" b="1" dirty="0" smtClean="0">
                <a:solidFill>
                  <a:schemeClr val="accent2"/>
                </a:solidFill>
              </a:rPr>
              <a:t>Incidência de imposto de renda: </a:t>
            </a:r>
            <a:r>
              <a:rPr lang="pt-BR" sz="1500" dirty="0" smtClean="0">
                <a:solidFill>
                  <a:schemeClr val="bg1"/>
                </a:solidFill>
              </a:rPr>
              <a:t>cumpre </a:t>
            </a:r>
            <a:r>
              <a:rPr lang="pt-BR" sz="1500" dirty="0">
                <a:solidFill>
                  <a:schemeClr val="bg1"/>
                </a:solidFill>
              </a:rPr>
              <a:t>esclarecer que não há, no dano moral, uma finalidade de acréscimo patrimonial para a vítima, mas sim de compensação pelos males suportados. </a:t>
            </a:r>
            <a:r>
              <a:rPr lang="pt-BR" sz="1500" u="sng" dirty="0">
                <a:solidFill>
                  <a:schemeClr val="bg1"/>
                </a:solidFill>
              </a:rPr>
              <a:t>Tal dedução justifica a não incidência de imposto de renda sobre o valor recebido a título de indenização por dano moral, o que foi consolidado pela Súmula 498 do Superior Tribunal de Justiça, do ano de 2012</a:t>
            </a:r>
            <a:r>
              <a:rPr lang="pt-BR" sz="1500" dirty="0">
                <a:solidFill>
                  <a:schemeClr val="bg1"/>
                </a:solidFill>
              </a:rPr>
              <a:t>.</a:t>
            </a:r>
          </a:p>
          <a:p>
            <a:pPr marL="0" indent="0">
              <a:buNone/>
            </a:pPr>
            <a:endParaRPr lang="pt-BR" sz="2400" dirty="0">
              <a:solidFill>
                <a:schemeClr val="bg1"/>
              </a:solidFill>
            </a:endParaRPr>
          </a:p>
        </p:txBody>
      </p:sp>
    </p:spTree>
    <p:extLst>
      <p:ext uri="{BB962C8B-B14F-4D97-AF65-F5344CB8AC3E}">
        <p14:creationId xmlns:p14="http://schemas.microsoft.com/office/powerpoint/2010/main" val="3011296249"/>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r>
              <a:rPr lang="pt-BR" altLang="pt-BR" b="1" dirty="0" smtClean="0">
                <a:solidFill>
                  <a:schemeClr val="accent2"/>
                </a:solidFill>
                <a:latin typeface="Arial" panose="020B0604020202020204" pitchFamily="34" charset="0"/>
                <a:sym typeface="Wingdings" panose="05000000000000000000" pitchFamily="2" charset="2"/>
              </a:rPr>
              <a:t>Cont. Mudanças no Edital de Civil:</a:t>
            </a: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Bem </a:t>
            </a:r>
            <a:r>
              <a:rPr lang="pt-BR" dirty="0">
                <a:solidFill>
                  <a:schemeClr val="bg2">
                    <a:lumMod val="10000"/>
                    <a:lumOff val="90000"/>
                  </a:schemeClr>
                </a:solidFill>
              </a:rPr>
              <a:t>de Família (Lei Federal nº 8.009/1990)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Alimentos </a:t>
            </a:r>
            <a:r>
              <a:rPr lang="pt-BR" dirty="0">
                <a:solidFill>
                  <a:schemeClr val="bg2">
                    <a:lumMod val="10000"/>
                    <a:lumOff val="90000"/>
                  </a:schemeClr>
                </a:solidFill>
              </a:rPr>
              <a:t>(Lei Federal nº 5.478/1968)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Alimentos </a:t>
            </a:r>
            <a:r>
              <a:rPr lang="pt-BR" dirty="0">
                <a:solidFill>
                  <a:schemeClr val="bg2">
                    <a:lumMod val="10000"/>
                    <a:lumOff val="90000"/>
                  </a:schemeClr>
                </a:solidFill>
              </a:rPr>
              <a:t>gravídicos (Lei nº 11.804/2008</a:t>
            </a:r>
            <a:r>
              <a:rPr lang="pt-BR" dirty="0" smtClean="0">
                <a:solidFill>
                  <a:schemeClr val="bg2">
                    <a:lumMod val="10000"/>
                    <a:lumOff val="90000"/>
                  </a:schemeClr>
                </a:solidFill>
              </a:rPr>
              <a:t>)</a:t>
            </a: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Parcelamento </a:t>
            </a:r>
            <a:r>
              <a:rPr lang="pt-BR" dirty="0">
                <a:solidFill>
                  <a:schemeClr val="bg2">
                    <a:lumMod val="10000"/>
                    <a:lumOff val="90000"/>
                  </a:schemeClr>
                </a:solidFill>
              </a:rPr>
              <a:t>do solo (Lei Federal nº 6.766/79)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Locação </a:t>
            </a:r>
            <a:r>
              <a:rPr lang="pt-BR" dirty="0">
                <a:solidFill>
                  <a:schemeClr val="bg2">
                    <a:lumMod val="10000"/>
                    <a:lumOff val="90000"/>
                  </a:schemeClr>
                </a:solidFill>
              </a:rPr>
              <a:t>social (Lei Estadual nº 10.365/99 e Decreto Estadual nº 55.334/10, alterado pelo Decreto Estadual nº 55.370/10)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Estatuto </a:t>
            </a:r>
            <a:r>
              <a:rPr lang="pt-BR" dirty="0">
                <a:solidFill>
                  <a:schemeClr val="bg2">
                    <a:lumMod val="10000"/>
                    <a:lumOff val="90000"/>
                  </a:schemeClr>
                </a:solidFill>
              </a:rPr>
              <a:t>da pessoa com deficiência (Lei Federal nº 13.146/15) </a:t>
            </a:r>
          </a:p>
          <a:p>
            <a:pPr marL="342900" indent="-342900" eaLnBrk="1" hangingPunct="1">
              <a:buFont typeface="Wingdings" panose="05000000000000000000" pitchFamily="2" charset="2"/>
              <a:buChar char="à"/>
              <a:defRPr/>
            </a:pPr>
            <a:r>
              <a:rPr lang="pt-BR" altLang="pt-BR" dirty="0">
                <a:solidFill>
                  <a:schemeClr val="bg2">
                    <a:lumMod val="10000"/>
                    <a:lumOff val="90000"/>
                  </a:schemeClr>
                </a:solidFill>
              </a:rPr>
              <a:t>Provimento CNJ nº 44/15</a:t>
            </a:r>
          </a:p>
          <a:p>
            <a:pPr marL="342900" indent="-342900" eaLnBrk="1" hangingPunct="1">
              <a:buFont typeface="Wingdings" panose="05000000000000000000" pitchFamily="2" charset="2"/>
              <a:buChar char="à"/>
              <a:defRPr/>
            </a:pPr>
            <a:r>
              <a:rPr lang="pt-BR" altLang="pt-BR" dirty="0">
                <a:solidFill>
                  <a:schemeClr val="bg2">
                    <a:lumMod val="10000"/>
                    <a:lumOff val="90000"/>
                  </a:schemeClr>
                </a:solidFill>
              </a:rPr>
              <a:t>Provimento da Corregedoria TJ/SP nº 21/2013</a:t>
            </a:r>
          </a:p>
          <a:p>
            <a:pPr marL="342900" indent="-342900" eaLnBrk="1" hangingPunct="1">
              <a:buFont typeface="Wingdings" panose="05000000000000000000" pitchFamily="2" charset="2"/>
              <a:buChar char="à"/>
              <a:defRPr/>
            </a:pPr>
            <a:endParaRPr lang="pt-BR" dirty="0">
              <a:solidFill>
                <a:schemeClr val="bg2">
                  <a:lumMod val="10000"/>
                  <a:lumOff val="90000"/>
                </a:schemeClr>
              </a:solidFill>
            </a:endParaRPr>
          </a:p>
          <a:p>
            <a:pPr eaLnBrk="1" hangingPunct="1">
              <a:defRPr/>
            </a:pPr>
            <a:endParaRPr lang="pt-BR" dirty="0" smtClean="0">
              <a:solidFill>
                <a:schemeClr val="bg2">
                  <a:lumMod val="10000"/>
                  <a:lumOff val="90000"/>
                </a:schemeClr>
              </a:solidFill>
            </a:endParaRPr>
          </a:p>
        </p:txBody>
      </p:sp>
    </p:spTree>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quanto à pessoa atingida:</a:t>
            </a:r>
          </a:p>
          <a:p>
            <a:endParaRPr lang="pt-BR" altLang="pt-BR" sz="2400" dirty="0" smtClean="0">
              <a:solidFill>
                <a:schemeClr val="bg1"/>
              </a:solidFill>
            </a:endParaRPr>
          </a:p>
          <a:p>
            <a:pPr marL="0" lvl="0" indent="0">
              <a:buNone/>
            </a:pPr>
            <a:r>
              <a:rPr lang="pt-BR" sz="2400" i="1" dirty="0">
                <a:solidFill>
                  <a:schemeClr val="accent2"/>
                </a:solidFill>
              </a:rPr>
              <a:t>Dano moral direto</a:t>
            </a:r>
            <a:r>
              <a:rPr lang="pt-BR" sz="2400" dirty="0">
                <a:solidFill>
                  <a:schemeClr val="accent2"/>
                </a:solidFill>
              </a:rPr>
              <a:t>: </a:t>
            </a:r>
            <a:r>
              <a:rPr lang="pt-BR" sz="2400" dirty="0">
                <a:solidFill>
                  <a:schemeClr val="bg1"/>
                </a:solidFill>
              </a:rPr>
              <a:t>atinge a própria pessoa, a sua honra subjetiva (autoestima) ou sua honra objetiva (reputação). </a:t>
            </a:r>
            <a:r>
              <a:rPr lang="pt-BR" sz="2400" dirty="0" err="1">
                <a:solidFill>
                  <a:schemeClr val="bg1"/>
                </a:solidFill>
              </a:rPr>
              <a:t>Ex</a:t>
            </a:r>
            <a:r>
              <a:rPr lang="pt-BR" sz="2400" dirty="0">
                <a:solidFill>
                  <a:schemeClr val="bg1"/>
                </a:solidFill>
              </a:rPr>
              <a:t>: crimes contra a honra (art. 953 do CC</a:t>
            </a:r>
            <a:r>
              <a:rPr lang="pt-BR" sz="2400" dirty="0" smtClean="0">
                <a:solidFill>
                  <a:schemeClr val="bg1"/>
                </a:solidFill>
              </a:rPr>
              <a:t>).</a:t>
            </a:r>
          </a:p>
          <a:p>
            <a:pPr marL="0" lvl="0" indent="0">
              <a:buNone/>
            </a:pPr>
            <a:endParaRPr lang="pt-BR" sz="2400" dirty="0">
              <a:solidFill>
                <a:schemeClr val="bg1"/>
              </a:solidFill>
            </a:endParaRPr>
          </a:p>
          <a:p>
            <a:pPr marL="0" lvl="0" indent="0">
              <a:buNone/>
            </a:pPr>
            <a:r>
              <a:rPr lang="pt-BR" sz="2400" i="1" dirty="0">
                <a:solidFill>
                  <a:schemeClr val="accent2"/>
                </a:solidFill>
              </a:rPr>
              <a:t>Dano moral indireto (em ricochete)</a:t>
            </a:r>
            <a:r>
              <a:rPr lang="pt-BR" sz="2400" dirty="0">
                <a:solidFill>
                  <a:schemeClr val="accent2"/>
                </a:solidFill>
              </a:rPr>
              <a:t>: </a:t>
            </a:r>
            <a:r>
              <a:rPr lang="pt-BR" sz="2400" dirty="0">
                <a:solidFill>
                  <a:schemeClr val="bg1"/>
                </a:solidFill>
              </a:rPr>
              <a:t>atinge a pessoa de forma reflexa. </a:t>
            </a:r>
            <a:r>
              <a:rPr lang="pt-BR" sz="2400" dirty="0" err="1">
                <a:solidFill>
                  <a:schemeClr val="bg1"/>
                </a:solidFill>
              </a:rPr>
              <a:t>Ex</a:t>
            </a:r>
            <a:r>
              <a:rPr lang="pt-BR" sz="2400" dirty="0">
                <a:solidFill>
                  <a:schemeClr val="bg1"/>
                </a:solidFill>
              </a:rPr>
              <a:t>: morte de pessoa da família (art. 948 do CC) e perda de objeto de estima (esbulho do alheio – art. 952 do CC).</a:t>
            </a:r>
          </a:p>
        </p:txBody>
      </p:sp>
    </p:spTree>
    <p:extLst>
      <p:ext uri="{BB962C8B-B14F-4D97-AF65-F5344CB8AC3E}">
        <p14:creationId xmlns:p14="http://schemas.microsoft.com/office/powerpoint/2010/main" val="4284605648"/>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quanto necessidade de prova:</a:t>
            </a:r>
          </a:p>
          <a:p>
            <a:endParaRPr lang="pt-BR" altLang="pt-BR" sz="2400" dirty="0" smtClean="0">
              <a:solidFill>
                <a:schemeClr val="bg1"/>
              </a:solidFill>
            </a:endParaRPr>
          </a:p>
          <a:p>
            <a:pPr marL="0" lvl="0" indent="0">
              <a:buNone/>
            </a:pPr>
            <a:r>
              <a:rPr lang="pt-BR" sz="2000" b="1" i="1" dirty="0">
                <a:solidFill>
                  <a:schemeClr val="bg1"/>
                </a:solidFill>
              </a:rPr>
              <a:t>Dano </a:t>
            </a:r>
            <a:r>
              <a:rPr lang="pt-BR" sz="2000" b="1" dirty="0">
                <a:solidFill>
                  <a:schemeClr val="bg1"/>
                </a:solidFill>
              </a:rPr>
              <a:t>moral subjetivo: </a:t>
            </a:r>
            <a:r>
              <a:rPr lang="pt-BR" sz="2000" dirty="0">
                <a:solidFill>
                  <a:schemeClr val="bg1"/>
                </a:solidFill>
              </a:rPr>
              <a:t>é aquele que necessita ser provado. </a:t>
            </a:r>
            <a:r>
              <a:rPr lang="pt-BR" sz="2000" dirty="0" err="1">
                <a:solidFill>
                  <a:schemeClr val="bg1"/>
                </a:solidFill>
              </a:rPr>
              <a:t>Ex</a:t>
            </a:r>
            <a:r>
              <a:rPr lang="pt-BR" sz="2000" dirty="0">
                <a:solidFill>
                  <a:schemeClr val="bg1"/>
                </a:solidFill>
              </a:rPr>
              <a:t>: dano moral da pessoa jurídica. </a:t>
            </a:r>
            <a:endParaRPr lang="pt-BR" sz="2000" dirty="0" smtClean="0">
              <a:solidFill>
                <a:schemeClr val="bg1"/>
              </a:solidFill>
            </a:endParaRPr>
          </a:p>
          <a:p>
            <a:pPr marL="0" lvl="0" indent="0">
              <a:buNone/>
            </a:pPr>
            <a:endParaRPr lang="pt-BR" sz="2000" dirty="0">
              <a:solidFill>
                <a:schemeClr val="bg1"/>
              </a:solidFill>
            </a:endParaRPr>
          </a:p>
          <a:p>
            <a:pPr marL="0" lvl="0" indent="0">
              <a:buNone/>
            </a:pPr>
            <a:r>
              <a:rPr lang="pt-BR" sz="2000" b="1" dirty="0">
                <a:solidFill>
                  <a:schemeClr val="bg1"/>
                </a:solidFill>
              </a:rPr>
              <a:t>Dano moral objetivo (in </a:t>
            </a:r>
            <a:r>
              <a:rPr lang="pt-BR" sz="2000" b="1" dirty="0" err="1">
                <a:solidFill>
                  <a:schemeClr val="bg1"/>
                </a:solidFill>
              </a:rPr>
              <a:t>re</a:t>
            </a:r>
            <a:r>
              <a:rPr lang="pt-BR" sz="2000" b="1" dirty="0">
                <a:solidFill>
                  <a:schemeClr val="bg1"/>
                </a:solidFill>
              </a:rPr>
              <a:t> </a:t>
            </a:r>
            <a:r>
              <a:rPr lang="pt-BR" sz="2000" b="1" dirty="0" err="1">
                <a:solidFill>
                  <a:schemeClr val="bg1"/>
                </a:solidFill>
              </a:rPr>
              <a:t>ipsa</a:t>
            </a:r>
            <a:r>
              <a:rPr lang="pt-BR" sz="2000" b="1" dirty="0">
                <a:solidFill>
                  <a:schemeClr val="bg1"/>
                </a:solidFill>
              </a:rPr>
              <a:t>): </a:t>
            </a:r>
            <a:r>
              <a:rPr lang="pt-BR" sz="2000" dirty="0">
                <a:solidFill>
                  <a:schemeClr val="bg1"/>
                </a:solidFill>
              </a:rPr>
              <a:t>é aquele que é presumido. </a:t>
            </a:r>
            <a:r>
              <a:rPr lang="pt-BR" sz="2000" dirty="0" err="1">
                <a:solidFill>
                  <a:schemeClr val="bg1"/>
                </a:solidFill>
              </a:rPr>
              <a:t>Ex</a:t>
            </a:r>
            <a:r>
              <a:rPr lang="pt-BR" sz="2000" dirty="0">
                <a:solidFill>
                  <a:schemeClr val="bg1"/>
                </a:solidFill>
              </a:rPr>
              <a:t>: inscrição indevida em cadastro de inadimplentes, com ressalva da Súmula 385 do STJ e uso indevido de imagem com fins econômicos – Súmula 403 do STJ</a:t>
            </a:r>
            <a:r>
              <a:rPr lang="pt-BR" sz="2000" dirty="0" smtClean="0">
                <a:solidFill>
                  <a:schemeClr val="bg1"/>
                </a:solidFill>
              </a:rPr>
              <a:t>.</a:t>
            </a:r>
          </a:p>
          <a:p>
            <a:pPr marL="0" lvl="0" indent="0">
              <a:buNone/>
            </a:pPr>
            <a:endParaRPr lang="pt-BR" sz="2000" dirty="0">
              <a:solidFill>
                <a:schemeClr val="bg1"/>
              </a:solidFill>
            </a:endParaRPr>
          </a:p>
          <a:p>
            <a:pPr marL="0" indent="0">
              <a:buNone/>
            </a:pPr>
            <a:r>
              <a:rPr lang="pt-BR" sz="2000" b="1" i="1" dirty="0">
                <a:solidFill>
                  <a:schemeClr val="bg1"/>
                </a:solidFill>
              </a:rPr>
              <a:t>SÚMULA 385 STJ:</a:t>
            </a:r>
            <a:r>
              <a:rPr lang="pt-BR" sz="2000" i="1" dirty="0">
                <a:solidFill>
                  <a:schemeClr val="bg1"/>
                </a:solidFill>
              </a:rPr>
              <a:t> Da anotação irregular em cadastro de proteção ao crédito, não cabe indenização por dano moral, quando preexistente legítima inscrição, ressalvado o direito ao cancelamento.</a:t>
            </a:r>
          </a:p>
          <a:p>
            <a:pPr marL="0" indent="0">
              <a:buNone/>
            </a:pPr>
            <a:r>
              <a:rPr lang="pt-BR" sz="2000" i="1" dirty="0">
                <a:solidFill>
                  <a:schemeClr val="bg1"/>
                </a:solidFill>
              </a:rPr>
              <a:t> </a:t>
            </a:r>
          </a:p>
          <a:p>
            <a:pPr marL="0" indent="0">
              <a:buNone/>
            </a:pPr>
            <a:r>
              <a:rPr lang="pt-BR" sz="2000" b="1" i="1" dirty="0">
                <a:solidFill>
                  <a:schemeClr val="bg1"/>
                </a:solidFill>
              </a:rPr>
              <a:t>SÚMULA 403 STJ:</a:t>
            </a:r>
            <a:r>
              <a:rPr lang="pt-BR" sz="2000" i="1" dirty="0">
                <a:solidFill>
                  <a:schemeClr val="bg1"/>
                </a:solidFill>
              </a:rPr>
              <a:t> Independe de prova do prejuízo a indenização pela publicação não autorizada de imagem de pessoa com fins econômicos ou comerciais.</a:t>
            </a:r>
          </a:p>
        </p:txBody>
      </p:sp>
    </p:spTree>
    <p:extLst>
      <p:ext uri="{BB962C8B-B14F-4D97-AF65-F5344CB8AC3E}">
        <p14:creationId xmlns:p14="http://schemas.microsoft.com/office/powerpoint/2010/main" val="388966813"/>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perda de tempo </a:t>
            </a:r>
            <a:r>
              <a:rPr lang="pt-BR" altLang="pt-BR" sz="2400" b="1" dirty="0" err="1" smtClean="0">
                <a:solidFill>
                  <a:schemeClr val="accent2"/>
                </a:solidFill>
              </a:rPr>
              <a:t>últil</a:t>
            </a:r>
            <a:r>
              <a:rPr lang="pt-BR" altLang="pt-BR" sz="2400" b="1" dirty="0" smtClean="0">
                <a:solidFill>
                  <a:schemeClr val="accent2"/>
                </a:solidFill>
              </a:rPr>
              <a:t>:</a:t>
            </a:r>
          </a:p>
          <a:p>
            <a:endParaRPr lang="pt-BR" altLang="pt-BR" sz="1500" dirty="0" smtClean="0">
              <a:solidFill>
                <a:schemeClr val="bg1"/>
              </a:solidFill>
            </a:endParaRPr>
          </a:p>
          <a:p>
            <a:pPr marL="0" indent="0">
              <a:buNone/>
            </a:pPr>
            <a:r>
              <a:rPr lang="pt-BR" sz="1500" b="1" dirty="0" smtClean="0">
                <a:solidFill>
                  <a:schemeClr val="accent2"/>
                </a:solidFill>
              </a:rPr>
              <a:t>Mudança de entendimento: </a:t>
            </a:r>
            <a:r>
              <a:rPr lang="pt-BR" sz="1500" dirty="0" smtClean="0">
                <a:solidFill>
                  <a:schemeClr val="bg1"/>
                </a:solidFill>
              </a:rPr>
              <a:t>o </a:t>
            </a:r>
            <a:r>
              <a:rPr lang="pt-BR" sz="1500" dirty="0">
                <a:solidFill>
                  <a:schemeClr val="bg1"/>
                </a:solidFill>
              </a:rPr>
              <a:t>STJ entendia que esperar a fila de banco era mero aborrecimento. Contudo, atualmente, tem entendido que a espera na fila de banco, por mais de 1 (uma) hora, gera dano moral, por perda do tempo útil (</a:t>
            </a:r>
            <a:r>
              <a:rPr lang="pt-BR" sz="1500" dirty="0" err="1">
                <a:solidFill>
                  <a:schemeClr val="bg1"/>
                </a:solidFill>
              </a:rPr>
              <a:t>REsp</a:t>
            </a:r>
            <a:r>
              <a:rPr lang="pt-BR" sz="1500" dirty="0">
                <a:solidFill>
                  <a:schemeClr val="bg1"/>
                </a:solidFill>
              </a:rPr>
              <a:t> n°. 1.218.497/MT).</a:t>
            </a:r>
          </a:p>
          <a:p>
            <a:pPr marL="0" indent="0">
              <a:buNone/>
            </a:pPr>
            <a:endParaRPr lang="pt-BR" sz="1500" dirty="0" smtClean="0">
              <a:solidFill>
                <a:schemeClr val="bg1"/>
              </a:solidFill>
            </a:endParaRPr>
          </a:p>
          <a:p>
            <a:pPr marL="0" indent="0">
              <a:buNone/>
            </a:pPr>
            <a:r>
              <a:rPr lang="pt-BR" sz="1500" dirty="0">
                <a:solidFill>
                  <a:schemeClr val="bg1"/>
                </a:solidFill>
              </a:rPr>
              <a:t>AÇÃO DE INDENIZAÇÃO. ESPERA EM FILA DE BANCO POR MAIS DE UMA HORA. TEMPO SUPERIOR AO FIXADO POR LEGISLAÇÃO LOCAL. INSUFICIÊNCIA DA SÓ INVOCAÇÃO LEGISLATIVA ALUDIDA. PADECIMENTO MORAL, CONTUDO, EXPRESSAMENTE ASSINALADO PELA SENTENÇA E PELO ACÓRDÃO, CONSTITUINDO FUNDAMENTO FÁTICO INALTERÁVEL POR ESTA CORTE (SÚMULA 7/STJ). INDENIZAÇÃO DE R$ 3.000,00, CORRIGIDA DESDE A DATA DO ATO DANOSO (SÚMULA 54/STJ). 1.- A espera por atendimento em fila de banco quando excessiva ou associada a outros constrangimentos, e reconhecida </a:t>
            </a:r>
            <a:r>
              <a:rPr lang="pt-BR" sz="1500" dirty="0" err="1">
                <a:solidFill>
                  <a:schemeClr val="bg1"/>
                </a:solidFill>
              </a:rPr>
              <a:t>faticamente</a:t>
            </a:r>
            <a:r>
              <a:rPr lang="pt-BR" sz="1500" dirty="0">
                <a:solidFill>
                  <a:schemeClr val="bg1"/>
                </a:solidFill>
              </a:rPr>
              <a:t> como provocadora de sofrimento moral, enseja condenação por dano moral. 2.- </a:t>
            </a:r>
            <a:r>
              <a:rPr lang="pt-BR" sz="1500" dirty="0">
                <a:solidFill>
                  <a:schemeClr val="accent2"/>
                </a:solidFill>
              </a:rPr>
              <a:t>A só invocação de legislação municipal ou estadual que estabelece tempo máximo de espera em fila de banco não é suficiente para desejar o direito à indenização, pois dirige a sanções administrativas, que podem ser provocadas pelo usuário</a:t>
            </a:r>
            <a:r>
              <a:rPr lang="pt-BR" sz="1500" dirty="0">
                <a:solidFill>
                  <a:schemeClr val="bg1"/>
                </a:solidFill>
              </a:rPr>
              <a:t>. 3.- Reconhecidas, pela sentença e pelo Acórdão, as circunstâncias fáticas do padecimento moral, prevalece o julgamento da origem (Súmula 7/STJ). 4.- Mantém-se, por razoável, o valor de 3.000,00, para desestímulo à conduta, corrigido monetariamente desde a data do evento danoso (Súmula 54/STJ), ante as forças econômicas do banco responsável e, inclusive, para desestímulo à recorribilidade, de menor monta, ante aludidas forças econômicas. 5.- Recurso Especial improvido. (STJ, RECURSO ESPECIAL Nº 1.218.497 – MT, RELATOR : MINISTRO SIDNEI BENETI, j. 11 de setembro de </a:t>
            </a:r>
            <a:r>
              <a:rPr lang="pt-BR" sz="1500" dirty="0" smtClean="0">
                <a:solidFill>
                  <a:schemeClr val="bg1"/>
                </a:solidFill>
              </a:rPr>
              <a:t>2012</a:t>
            </a:r>
            <a:r>
              <a:rPr lang="pt-BR" sz="1500" dirty="0">
                <a:solidFill>
                  <a:schemeClr val="bg1"/>
                </a:solidFill>
              </a:rPr>
              <a:t>)</a:t>
            </a:r>
          </a:p>
        </p:txBody>
      </p:sp>
    </p:spTree>
    <p:extLst>
      <p:ext uri="{BB962C8B-B14F-4D97-AF65-F5344CB8AC3E}">
        <p14:creationId xmlns:p14="http://schemas.microsoft.com/office/powerpoint/2010/main" val="3903947319"/>
      </p:ext>
    </p:extLst>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e descumprimento contratual:</a:t>
            </a:r>
          </a:p>
          <a:p>
            <a:pPr marL="0" indent="0">
              <a:buNone/>
            </a:pPr>
            <a:endParaRPr lang="pt-BR" sz="1500" dirty="0" smtClean="0">
              <a:solidFill>
                <a:schemeClr val="bg1"/>
              </a:solidFill>
            </a:endParaRPr>
          </a:p>
          <a:p>
            <a:pPr marL="0" indent="0">
              <a:buNone/>
            </a:pPr>
            <a:endParaRPr lang="pt-BR" sz="1500" dirty="0">
              <a:solidFill>
                <a:schemeClr val="bg1"/>
              </a:solidFill>
            </a:endParaRPr>
          </a:p>
          <a:p>
            <a:pPr marL="0" indent="0">
              <a:buNone/>
            </a:pPr>
            <a:r>
              <a:rPr lang="pt-BR" sz="1700" dirty="0" smtClean="0">
                <a:solidFill>
                  <a:schemeClr val="bg1"/>
                </a:solidFill>
              </a:rPr>
              <a:t>O </a:t>
            </a:r>
            <a:r>
              <a:rPr lang="pt-BR" sz="1700" dirty="0">
                <a:solidFill>
                  <a:schemeClr val="bg1"/>
                </a:solidFill>
              </a:rPr>
              <a:t>Superior Tribunal de Justiça tem entendido de forma reiterada que a </a:t>
            </a:r>
            <a:r>
              <a:rPr lang="pt-BR" sz="1700" u="sng" dirty="0">
                <a:solidFill>
                  <a:schemeClr val="bg1"/>
                </a:solidFill>
              </a:rPr>
              <a:t>mera quebra de um contrato ou o mero descumprimento contratual não gera dano moral </a:t>
            </a:r>
            <a:r>
              <a:rPr lang="pt-BR" sz="1700" dirty="0">
                <a:solidFill>
                  <a:schemeClr val="bg1"/>
                </a:solidFill>
              </a:rPr>
              <a:t>(nessa linha: STJ, Ag. Rg. 303.129/GO, Data da decisão: 29.03.2001, 3.ª Turma, Rel. Min. Ari </a:t>
            </a:r>
            <a:r>
              <a:rPr lang="pt-BR" sz="1700" dirty="0" err="1">
                <a:solidFill>
                  <a:schemeClr val="bg1"/>
                </a:solidFill>
              </a:rPr>
              <a:t>Pargendler</a:t>
            </a:r>
            <a:r>
              <a:rPr lang="pt-BR" sz="1700" dirty="0">
                <a:solidFill>
                  <a:schemeClr val="bg1"/>
                </a:solidFill>
              </a:rPr>
              <a:t>, DJ 28.05.2001, p. 199). </a:t>
            </a:r>
            <a:endParaRPr lang="pt-BR" sz="1700" dirty="0" smtClean="0">
              <a:solidFill>
                <a:schemeClr val="bg1"/>
              </a:solidFill>
            </a:endParaRPr>
          </a:p>
          <a:p>
            <a:pPr marL="0" indent="0">
              <a:buNone/>
            </a:pPr>
            <a:endParaRPr lang="pt-BR" sz="1700" dirty="0">
              <a:solidFill>
                <a:schemeClr val="bg1"/>
              </a:solidFill>
            </a:endParaRPr>
          </a:p>
          <a:p>
            <a:pPr marL="0" indent="0">
              <a:buNone/>
            </a:pPr>
            <a:r>
              <a:rPr lang="pt-BR" sz="1700" dirty="0" smtClean="0">
                <a:solidFill>
                  <a:schemeClr val="bg1"/>
                </a:solidFill>
              </a:rPr>
              <a:t>De </a:t>
            </a:r>
            <a:r>
              <a:rPr lang="pt-BR" sz="1700" dirty="0">
                <a:solidFill>
                  <a:schemeClr val="bg1"/>
                </a:solidFill>
              </a:rPr>
              <a:t>qualquer forma, esclareça-se que o próprio STJ tem entendido que a negativa do pagamento de indenização por seguradora gera um dano moral presumível no </a:t>
            </a:r>
            <a:r>
              <a:rPr lang="pt-BR" sz="1700" u="sng" dirty="0">
                <a:solidFill>
                  <a:schemeClr val="bg1"/>
                </a:solidFill>
              </a:rPr>
              <a:t>caso concreto </a:t>
            </a:r>
            <a:r>
              <a:rPr lang="pt-BR" sz="1700" dirty="0">
                <a:solidFill>
                  <a:schemeClr val="bg1"/>
                </a:solidFill>
              </a:rPr>
              <a:t>(STJ, </a:t>
            </a:r>
            <a:r>
              <a:rPr lang="pt-BR" sz="1700" dirty="0" err="1">
                <a:solidFill>
                  <a:schemeClr val="bg1"/>
                </a:solidFill>
              </a:rPr>
              <a:t>REsp</a:t>
            </a:r>
            <a:r>
              <a:rPr lang="pt-BR" sz="1700" dirty="0">
                <a:solidFill>
                  <a:schemeClr val="bg1"/>
                </a:solidFill>
              </a:rPr>
              <a:t> 811.617/AL, Rel. Min. Jorge </a:t>
            </a:r>
            <a:r>
              <a:rPr lang="pt-BR" sz="1700" dirty="0" err="1">
                <a:solidFill>
                  <a:schemeClr val="bg1"/>
                </a:solidFill>
              </a:rPr>
              <a:t>Scartezzini</a:t>
            </a:r>
            <a:r>
              <a:rPr lang="pt-BR" sz="1700" dirty="0">
                <a:solidFill>
                  <a:schemeClr val="bg1"/>
                </a:solidFill>
              </a:rPr>
              <a:t>, 4.ª Turma, j. 21.11.2006, DJ 19.03.2007, p. 359). Dentro do mesmo raciocínio, de acordo com a ideia do caráter pedagógico da indenização por danos morais, do que se falará adiante, o STJ tem entendido que a recusa de custeio das despesas por parte de empresa de plano de saúde não é mero aborrecimento, mas constitui dano moral presumido (STJ, </a:t>
            </a:r>
            <a:r>
              <a:rPr lang="pt-BR" sz="1700" dirty="0" err="1">
                <a:solidFill>
                  <a:schemeClr val="bg1"/>
                </a:solidFill>
              </a:rPr>
              <a:t>REsp</a:t>
            </a:r>
            <a:r>
              <a:rPr lang="pt-BR" sz="1700" dirty="0">
                <a:solidFill>
                  <a:schemeClr val="bg1"/>
                </a:solidFill>
              </a:rPr>
              <a:t> 880.035/PR, Rel. Min. Jorge </a:t>
            </a:r>
            <a:r>
              <a:rPr lang="pt-BR" sz="1700" dirty="0" err="1">
                <a:solidFill>
                  <a:schemeClr val="bg1"/>
                </a:solidFill>
              </a:rPr>
              <a:t>Scartezzini</a:t>
            </a:r>
            <a:r>
              <a:rPr lang="pt-BR" sz="1700" dirty="0">
                <a:solidFill>
                  <a:schemeClr val="bg1"/>
                </a:solidFill>
              </a:rPr>
              <a:t>, j. 21.11.2006</a:t>
            </a:r>
            <a:r>
              <a:rPr lang="pt-BR" sz="1700" dirty="0" smtClean="0">
                <a:solidFill>
                  <a:schemeClr val="bg1"/>
                </a:solidFill>
              </a:rPr>
              <a:t>).</a:t>
            </a:r>
          </a:p>
          <a:p>
            <a:pPr marL="0" indent="0">
              <a:buNone/>
            </a:pPr>
            <a:endParaRPr lang="pt-BR" sz="1700" dirty="0">
              <a:solidFill>
                <a:schemeClr val="bg1"/>
              </a:solidFill>
            </a:endParaRPr>
          </a:p>
          <a:p>
            <a:pPr marL="0" indent="0">
              <a:buNone/>
            </a:pPr>
            <a:r>
              <a:rPr lang="pt-BR" sz="1700" u="sng" dirty="0">
                <a:solidFill>
                  <a:schemeClr val="bg1"/>
                </a:solidFill>
              </a:rPr>
              <a:t>Em suma, o que se percebe é que a jurisprudência do STJ tem entendido que o descumprimento do contrato que envolva </a:t>
            </a:r>
            <a:r>
              <a:rPr lang="pt-BR" sz="1700" u="sng" dirty="0">
                <a:solidFill>
                  <a:schemeClr val="accent2"/>
                </a:solidFill>
              </a:rPr>
              <a:t>valores fundamentais protegidos pela CF/1988</a:t>
            </a:r>
            <a:r>
              <a:rPr lang="pt-BR" sz="1700" u="sng" dirty="0">
                <a:solidFill>
                  <a:schemeClr val="bg1"/>
                </a:solidFill>
              </a:rPr>
              <a:t> pode gerar dano moral presumido ou in </a:t>
            </a:r>
            <a:r>
              <a:rPr lang="pt-BR" sz="1700" u="sng" dirty="0" err="1">
                <a:solidFill>
                  <a:schemeClr val="bg1"/>
                </a:solidFill>
              </a:rPr>
              <a:t>re</a:t>
            </a:r>
            <a:r>
              <a:rPr lang="pt-BR" sz="1700" u="sng" dirty="0">
                <a:solidFill>
                  <a:schemeClr val="bg1"/>
                </a:solidFill>
              </a:rPr>
              <a:t> </a:t>
            </a:r>
            <a:r>
              <a:rPr lang="pt-BR" sz="1700" u="sng" dirty="0" err="1" smtClean="0">
                <a:solidFill>
                  <a:schemeClr val="bg1"/>
                </a:solidFill>
              </a:rPr>
              <a:t>ipsa</a:t>
            </a:r>
            <a:r>
              <a:rPr lang="pt-BR" sz="1700" u="sng" dirty="0" smtClean="0">
                <a:solidFill>
                  <a:schemeClr val="bg1"/>
                </a:solidFill>
              </a:rPr>
              <a:t> (Info 513 STJ – Nancy </a:t>
            </a:r>
            <a:r>
              <a:rPr lang="pt-BR" sz="1700" u="sng" dirty="0" err="1" smtClean="0">
                <a:solidFill>
                  <a:schemeClr val="bg1"/>
                </a:solidFill>
              </a:rPr>
              <a:t>Andrighi</a:t>
            </a:r>
            <a:r>
              <a:rPr lang="pt-BR" sz="1700" u="sng" dirty="0" smtClean="0">
                <a:solidFill>
                  <a:schemeClr val="bg1"/>
                </a:solidFill>
              </a:rPr>
              <a:t>). </a:t>
            </a:r>
            <a:endParaRPr lang="pt-BR" sz="1700" u="sng" dirty="0">
              <a:solidFill>
                <a:schemeClr val="bg1"/>
              </a:solidFill>
            </a:endParaRPr>
          </a:p>
        </p:txBody>
      </p:sp>
    </p:spTree>
    <p:extLst>
      <p:ext uri="{BB962C8B-B14F-4D97-AF65-F5344CB8AC3E}">
        <p14:creationId xmlns:p14="http://schemas.microsoft.com/office/powerpoint/2010/main" val="2173280545"/>
      </p:ext>
    </p:extLst>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e descumprimento contratual:</a:t>
            </a:r>
          </a:p>
          <a:p>
            <a:pPr marL="0" indent="0">
              <a:buNone/>
            </a:pPr>
            <a:endParaRPr lang="pt-BR" sz="1500" dirty="0" smtClean="0">
              <a:solidFill>
                <a:schemeClr val="bg1"/>
              </a:solidFill>
            </a:endParaRPr>
          </a:p>
          <a:p>
            <a:pPr marL="0" indent="0">
              <a:buNone/>
            </a:pPr>
            <a:r>
              <a:rPr lang="pt-BR" sz="1500" b="1" dirty="0" smtClean="0">
                <a:solidFill>
                  <a:schemeClr val="bg1"/>
                </a:solidFill>
              </a:rPr>
              <a:t>Contrato que envolve direito de moradia:</a:t>
            </a:r>
            <a:r>
              <a:rPr lang="pt-BR" sz="1500" dirty="0" smtClean="0">
                <a:solidFill>
                  <a:schemeClr val="bg1"/>
                </a:solidFill>
              </a:rPr>
              <a:t> “</a:t>
            </a:r>
            <a:r>
              <a:rPr lang="pt-BR" sz="1500" dirty="0">
                <a:solidFill>
                  <a:schemeClr val="bg1"/>
                </a:solidFill>
              </a:rPr>
              <a:t>Dano moral. Incorporação imobiliária. </a:t>
            </a:r>
            <a:r>
              <a:rPr lang="pt-BR" sz="1500" u="sng" dirty="0">
                <a:solidFill>
                  <a:schemeClr val="bg1"/>
                </a:solidFill>
              </a:rPr>
              <a:t>Há mais de 12 anos houve a assinatura do contrato de promessa de compra e venda de uma unidade habitacional. Contudo, passados mais de nove anos do prazo previsto para a entrega, o empreendimento imobiliário não foi construído por incúria da incorporadora. Nesse contexto, vê-se que a inexecução causa séria e fundada angústia no espírito do adquirente a ponto de transpor o mero dissabor oriundo do corriqueiro inadimplemento do contrato, daí ensejar, pela peculiaridade, o ressarcimento do dano moral</a:t>
            </a:r>
            <a:r>
              <a:rPr lang="pt-BR" sz="1500" dirty="0">
                <a:solidFill>
                  <a:schemeClr val="bg1"/>
                </a:solidFill>
              </a:rPr>
              <a:t>. Não se desconhece a jurisprudência do STJ quanto a não reconhecer dano moral indenizável causado pelo descumprimento de cláusula contratual, contudo há precedentes que excepcionam as hipóteses em que as circunstâncias atinentes ao ilícito material têm consequências severas de cunho psicológico, mostrando-se como resultado direto do inadimplemento, a justificar a compensação pecuniária, tal como ocorre na hipótese. Outrossim, é certo que a Lei n. 4.591/1964 (Lei do Condomínio e Incorporações) determina equiparar o proprietário do terreno ao incorporador, imputando-lhe responsabilidade solidária pelo empreendimento. Mas isso se dá quando o proprietário pratica atividade que diga respeito à relação jurídica </a:t>
            </a:r>
            <a:r>
              <a:rPr lang="pt-BR" sz="1500" dirty="0" err="1">
                <a:solidFill>
                  <a:schemeClr val="bg1"/>
                </a:solidFill>
              </a:rPr>
              <a:t>incorporativa</a:t>
            </a:r>
            <a:r>
              <a:rPr lang="pt-BR" sz="1500" dirty="0">
                <a:solidFill>
                  <a:schemeClr val="bg1"/>
                </a:solidFill>
              </a:rPr>
              <a:t>, o que não ocorreu na hipótese, em que sua atuação, conforme as instâncias ordinárias, limitou-se à mera alienação do terreno à incorporadora, o que não pode ser sindicado no especial, por força da </a:t>
            </a:r>
            <a:r>
              <a:rPr lang="pt-BR" sz="1500" dirty="0" err="1">
                <a:solidFill>
                  <a:schemeClr val="bg1"/>
                </a:solidFill>
              </a:rPr>
              <a:t>Súm</a:t>
            </a:r>
            <a:r>
              <a:rPr lang="pt-BR" sz="1500" dirty="0">
                <a:solidFill>
                  <a:schemeClr val="bg1"/>
                </a:solidFill>
              </a:rPr>
              <a:t>. n. 7-STJ. Destarte, no caso, a responsabilidade exclusiva pela construção do empreendimento é, sem dúvida, da incorporadora. Precedentes citados: </a:t>
            </a:r>
            <a:r>
              <a:rPr lang="pt-BR" sz="1500" dirty="0" err="1">
                <a:solidFill>
                  <a:schemeClr val="bg1"/>
                </a:solidFill>
              </a:rPr>
              <a:t>REsp</a:t>
            </a:r>
            <a:r>
              <a:rPr lang="pt-BR" sz="1500" dirty="0">
                <a:solidFill>
                  <a:schemeClr val="bg1"/>
                </a:solidFill>
              </a:rPr>
              <a:t> 1.072.308-RS, </a:t>
            </a:r>
            <a:r>
              <a:rPr lang="pt-BR" sz="1500" dirty="0" err="1">
                <a:solidFill>
                  <a:schemeClr val="bg1"/>
                </a:solidFill>
              </a:rPr>
              <a:t>DJe</a:t>
            </a:r>
            <a:r>
              <a:rPr lang="pt-BR" sz="1500" dirty="0">
                <a:solidFill>
                  <a:schemeClr val="bg1"/>
                </a:solidFill>
              </a:rPr>
              <a:t> 10.06.2010; </a:t>
            </a:r>
            <a:r>
              <a:rPr lang="pt-BR" sz="1500" dirty="0" err="1">
                <a:solidFill>
                  <a:schemeClr val="bg1"/>
                </a:solidFill>
              </a:rPr>
              <a:t>REsp</a:t>
            </a:r>
            <a:r>
              <a:rPr lang="pt-BR" sz="1500" dirty="0">
                <a:solidFill>
                  <a:schemeClr val="bg1"/>
                </a:solidFill>
              </a:rPr>
              <a:t> 1.025.665-RJ, </a:t>
            </a:r>
            <a:r>
              <a:rPr lang="pt-BR" sz="1500" dirty="0" err="1">
                <a:solidFill>
                  <a:schemeClr val="bg1"/>
                </a:solidFill>
              </a:rPr>
              <a:t>DJe</a:t>
            </a:r>
            <a:r>
              <a:rPr lang="pt-BR" sz="1500" dirty="0">
                <a:solidFill>
                  <a:schemeClr val="bg1"/>
                </a:solidFill>
              </a:rPr>
              <a:t> 09.04.2010; </a:t>
            </a:r>
            <a:r>
              <a:rPr lang="pt-BR" sz="1500" dirty="0" err="1">
                <a:solidFill>
                  <a:schemeClr val="bg1"/>
                </a:solidFill>
              </a:rPr>
              <a:t>REsp</a:t>
            </a:r>
            <a:r>
              <a:rPr lang="pt-BR" sz="1500" dirty="0">
                <a:solidFill>
                  <a:schemeClr val="bg1"/>
                </a:solidFill>
              </a:rPr>
              <a:t> 617.077-RJ, </a:t>
            </a:r>
            <a:r>
              <a:rPr lang="pt-BR" sz="1500" dirty="0" err="1">
                <a:solidFill>
                  <a:schemeClr val="bg1"/>
                </a:solidFill>
              </a:rPr>
              <a:t>DJe</a:t>
            </a:r>
            <a:r>
              <a:rPr lang="pt-BR" sz="1500" dirty="0">
                <a:solidFill>
                  <a:schemeClr val="bg1"/>
                </a:solidFill>
              </a:rPr>
              <a:t> 29.04.2011; </a:t>
            </a:r>
            <a:r>
              <a:rPr lang="pt-BR" sz="1500" dirty="0" err="1">
                <a:solidFill>
                  <a:schemeClr val="bg1"/>
                </a:solidFill>
              </a:rPr>
              <a:t>AgRg</a:t>
            </a:r>
            <a:r>
              <a:rPr lang="pt-BR" sz="1500" dirty="0">
                <a:solidFill>
                  <a:schemeClr val="bg1"/>
                </a:solidFill>
              </a:rPr>
              <a:t> no Ag 631.106-RJ, </a:t>
            </a:r>
            <a:r>
              <a:rPr lang="pt-BR" sz="1500" dirty="0" err="1">
                <a:solidFill>
                  <a:schemeClr val="bg1"/>
                </a:solidFill>
              </a:rPr>
              <a:t>DJe</a:t>
            </a:r>
            <a:r>
              <a:rPr lang="pt-BR" sz="1500" dirty="0">
                <a:solidFill>
                  <a:schemeClr val="bg1"/>
                </a:solidFill>
              </a:rPr>
              <a:t> 08.10.2008, e </a:t>
            </a:r>
            <a:r>
              <a:rPr lang="pt-BR" sz="1500" dirty="0" err="1">
                <a:solidFill>
                  <a:schemeClr val="bg1"/>
                </a:solidFill>
              </a:rPr>
              <a:t>AgRg</a:t>
            </a:r>
            <a:r>
              <a:rPr lang="pt-BR" sz="1500" dirty="0">
                <a:solidFill>
                  <a:schemeClr val="bg1"/>
                </a:solidFill>
              </a:rPr>
              <a:t> no Ag 1.010.856-RJ, </a:t>
            </a:r>
            <a:r>
              <a:rPr lang="pt-BR" sz="1500" dirty="0" err="1">
                <a:solidFill>
                  <a:schemeClr val="bg1"/>
                </a:solidFill>
              </a:rPr>
              <a:t>DJe</a:t>
            </a:r>
            <a:r>
              <a:rPr lang="pt-BR" sz="1500" dirty="0">
                <a:solidFill>
                  <a:schemeClr val="bg1"/>
                </a:solidFill>
              </a:rPr>
              <a:t> 1.º.12.2010” (STJ, </a:t>
            </a:r>
            <a:r>
              <a:rPr lang="pt-BR" sz="1500" dirty="0" err="1">
                <a:solidFill>
                  <a:schemeClr val="bg1"/>
                </a:solidFill>
              </a:rPr>
              <a:t>REsp.</a:t>
            </a:r>
            <a:r>
              <a:rPr lang="pt-BR" sz="1500" dirty="0">
                <a:solidFill>
                  <a:schemeClr val="bg1"/>
                </a:solidFill>
              </a:rPr>
              <a:t> 830.572/RJ, Rel. Min. </a:t>
            </a:r>
            <a:r>
              <a:rPr lang="pt-BR" sz="1500" dirty="0" err="1">
                <a:solidFill>
                  <a:schemeClr val="bg1"/>
                </a:solidFill>
              </a:rPr>
              <a:t>Luis</a:t>
            </a:r>
            <a:r>
              <a:rPr lang="pt-BR" sz="1500" dirty="0">
                <a:solidFill>
                  <a:schemeClr val="bg1"/>
                </a:solidFill>
              </a:rPr>
              <a:t> Felipe Salomão, j. 17.05.2011</a:t>
            </a:r>
            <a:r>
              <a:rPr lang="pt-BR" sz="1500" dirty="0" smtClean="0">
                <a:solidFill>
                  <a:schemeClr val="bg1"/>
                </a:solidFill>
              </a:rPr>
              <a:t>) Info 473.</a:t>
            </a:r>
            <a:endParaRPr lang="pt-BR" sz="1500" dirty="0">
              <a:solidFill>
                <a:schemeClr val="bg1"/>
              </a:solidFill>
            </a:endParaRPr>
          </a:p>
        </p:txBody>
      </p:sp>
    </p:spTree>
    <p:extLst>
      <p:ext uri="{BB962C8B-B14F-4D97-AF65-F5344CB8AC3E}">
        <p14:creationId xmlns:p14="http://schemas.microsoft.com/office/powerpoint/2010/main" val="140297727"/>
      </p:ext>
    </p:extLst>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9" y="260648"/>
            <a:ext cx="8352160" cy="6159202"/>
          </a:xfrm>
        </p:spPr>
        <p:txBody>
          <a:bodyPr/>
          <a:lstStyle/>
          <a:p>
            <a:pPr marL="0" indent="0">
              <a:buNone/>
            </a:pPr>
            <a:r>
              <a:rPr lang="pt-BR" altLang="pt-BR" sz="2400" b="1" dirty="0" smtClean="0">
                <a:solidFill>
                  <a:schemeClr val="accent2"/>
                </a:solidFill>
              </a:rPr>
              <a:t>DANO MORAL: quantificação:</a:t>
            </a:r>
          </a:p>
          <a:p>
            <a:pPr marL="0" indent="0">
              <a:buNone/>
            </a:pPr>
            <a:endParaRPr lang="pt-BR" sz="1800" b="1" dirty="0" smtClean="0">
              <a:solidFill>
                <a:schemeClr val="bg1"/>
              </a:solidFill>
            </a:endParaRPr>
          </a:p>
          <a:p>
            <a:pPr marL="0" indent="0">
              <a:buNone/>
            </a:pPr>
            <a:r>
              <a:rPr lang="pt-BR" sz="1800" b="1" dirty="0" smtClean="0">
                <a:solidFill>
                  <a:schemeClr val="accent2"/>
                </a:solidFill>
              </a:rPr>
              <a:t>STJ entende incabível o tabelamento: </a:t>
            </a:r>
            <a:r>
              <a:rPr lang="pt-BR" sz="1800" b="1" dirty="0" smtClean="0">
                <a:solidFill>
                  <a:schemeClr val="bg1"/>
                </a:solidFill>
              </a:rPr>
              <a:t>ex.: SÚMULA </a:t>
            </a:r>
            <a:r>
              <a:rPr lang="pt-BR" sz="1800" b="1" dirty="0">
                <a:solidFill>
                  <a:schemeClr val="bg1"/>
                </a:solidFill>
              </a:rPr>
              <a:t>281 DO STJ</a:t>
            </a:r>
            <a:r>
              <a:rPr lang="pt-BR" sz="1800" dirty="0">
                <a:solidFill>
                  <a:schemeClr val="bg1"/>
                </a:solidFill>
              </a:rPr>
              <a:t>: A indenização por dano moral não está </a:t>
            </a:r>
            <a:r>
              <a:rPr lang="pt-BR" sz="1800" dirty="0" smtClean="0">
                <a:solidFill>
                  <a:schemeClr val="bg1"/>
                </a:solidFill>
              </a:rPr>
              <a:t>sujeita à </a:t>
            </a:r>
            <a:r>
              <a:rPr lang="pt-BR" sz="1800" dirty="0">
                <a:solidFill>
                  <a:schemeClr val="bg1"/>
                </a:solidFill>
              </a:rPr>
              <a:t>tarifação prevista na Lei de Imprensa.</a:t>
            </a:r>
          </a:p>
          <a:p>
            <a:pPr marL="0" indent="0">
              <a:buNone/>
            </a:pPr>
            <a:endParaRPr lang="pt-BR" sz="1800" dirty="0" smtClean="0">
              <a:solidFill>
                <a:schemeClr val="bg1"/>
              </a:solidFill>
            </a:endParaRPr>
          </a:p>
          <a:p>
            <a:pPr marL="0" indent="0">
              <a:buNone/>
            </a:pPr>
            <a:r>
              <a:rPr lang="pt-BR" sz="1800" dirty="0" smtClean="0">
                <a:solidFill>
                  <a:schemeClr val="accent2"/>
                </a:solidFill>
              </a:rPr>
              <a:t>Método </a:t>
            </a:r>
            <a:r>
              <a:rPr lang="pt-BR" sz="1800" dirty="0">
                <a:solidFill>
                  <a:schemeClr val="accent2"/>
                </a:solidFill>
              </a:rPr>
              <a:t>bifásico de quantificação dos danos morais </a:t>
            </a:r>
            <a:r>
              <a:rPr lang="pt-BR" sz="1800" dirty="0" smtClean="0">
                <a:solidFill>
                  <a:schemeClr val="accent2"/>
                </a:solidFill>
              </a:rPr>
              <a:t>(Inf</a:t>
            </a:r>
            <a:r>
              <a:rPr lang="pt-BR" sz="1800" dirty="0">
                <a:solidFill>
                  <a:schemeClr val="accent2"/>
                </a:solidFill>
              </a:rPr>
              <a:t>. 470 STJ): </a:t>
            </a:r>
            <a:r>
              <a:rPr lang="pt-BR" sz="1800" dirty="0">
                <a:solidFill>
                  <a:schemeClr val="bg1"/>
                </a:solidFill>
              </a:rPr>
              <a:t>a fixação da indenização passa por duas fases: </a:t>
            </a:r>
            <a:r>
              <a:rPr lang="pt-BR" sz="1800" b="1" dirty="0">
                <a:solidFill>
                  <a:schemeClr val="bg1"/>
                </a:solidFill>
              </a:rPr>
              <a:t>(i)</a:t>
            </a:r>
            <a:r>
              <a:rPr lang="pt-BR" sz="1800" dirty="0">
                <a:solidFill>
                  <a:schemeClr val="bg1"/>
                </a:solidFill>
              </a:rPr>
              <a:t> o juiz deve analisar grupos de julgados do STJ sobre o tema; e </a:t>
            </a:r>
            <a:r>
              <a:rPr lang="pt-BR" sz="1800" b="1" dirty="0">
                <a:solidFill>
                  <a:schemeClr val="bg1"/>
                </a:solidFill>
              </a:rPr>
              <a:t>(</a:t>
            </a:r>
            <a:r>
              <a:rPr lang="pt-BR" sz="1800" b="1" dirty="0" err="1">
                <a:solidFill>
                  <a:schemeClr val="bg1"/>
                </a:solidFill>
              </a:rPr>
              <a:t>ii</a:t>
            </a:r>
            <a:r>
              <a:rPr lang="pt-BR" sz="1800" b="1" dirty="0">
                <a:solidFill>
                  <a:schemeClr val="bg1"/>
                </a:solidFill>
              </a:rPr>
              <a:t>)</a:t>
            </a:r>
            <a:r>
              <a:rPr lang="pt-BR" sz="1800" dirty="0">
                <a:solidFill>
                  <a:schemeClr val="bg1"/>
                </a:solidFill>
              </a:rPr>
              <a:t> o julgador deve aplicar os parâmetros de fixação acima descritos com base nas circunstâncias do caso </a:t>
            </a:r>
            <a:r>
              <a:rPr lang="pt-BR" sz="1800" dirty="0" smtClean="0">
                <a:solidFill>
                  <a:schemeClr val="bg1"/>
                </a:solidFill>
              </a:rPr>
              <a:t>concreto.</a:t>
            </a:r>
          </a:p>
          <a:p>
            <a:pPr marL="0" indent="0">
              <a:buNone/>
            </a:pPr>
            <a:endParaRPr lang="pt-BR" sz="1800" dirty="0">
              <a:solidFill>
                <a:schemeClr val="bg1"/>
              </a:solidFill>
            </a:endParaRPr>
          </a:p>
          <a:p>
            <a:pPr marL="0" indent="0">
              <a:buNone/>
            </a:pPr>
            <a:r>
              <a:rPr lang="pt-BR" sz="1800" dirty="0" smtClean="0">
                <a:solidFill>
                  <a:schemeClr val="accent2"/>
                </a:solidFill>
              </a:rPr>
              <a:t>Parâmetros:</a:t>
            </a:r>
          </a:p>
          <a:p>
            <a:pPr marL="0" lvl="0" indent="0">
              <a:buNone/>
            </a:pPr>
            <a:r>
              <a:rPr lang="pt-BR" sz="1800" dirty="0" smtClean="0">
                <a:solidFill>
                  <a:schemeClr val="bg1"/>
                </a:solidFill>
              </a:rPr>
              <a:t>i) Extensão </a:t>
            </a:r>
            <a:r>
              <a:rPr lang="pt-BR" sz="1800" dirty="0">
                <a:solidFill>
                  <a:schemeClr val="bg1"/>
                </a:solidFill>
              </a:rPr>
              <a:t>do dano: </a:t>
            </a:r>
            <a:r>
              <a:rPr lang="pt-BR" sz="1800" dirty="0" smtClean="0">
                <a:solidFill>
                  <a:schemeClr val="bg1"/>
                </a:solidFill>
              </a:rPr>
              <a:t>ex.: se </a:t>
            </a:r>
            <a:r>
              <a:rPr lang="pt-BR" sz="1800" dirty="0">
                <a:solidFill>
                  <a:schemeClr val="bg1"/>
                </a:solidFill>
              </a:rPr>
              <a:t>a vítima morreu e deixou quatro filhos, maior será a indenização;</a:t>
            </a:r>
          </a:p>
          <a:p>
            <a:pPr marL="0" lvl="0" indent="0">
              <a:buNone/>
            </a:pPr>
            <a:r>
              <a:rPr lang="pt-BR" sz="1800" dirty="0" err="1" smtClean="0">
                <a:solidFill>
                  <a:schemeClr val="bg1"/>
                </a:solidFill>
              </a:rPr>
              <a:t>ii</a:t>
            </a:r>
            <a:r>
              <a:rPr lang="pt-BR" sz="1800" dirty="0" smtClean="0">
                <a:solidFill>
                  <a:schemeClr val="bg1"/>
                </a:solidFill>
              </a:rPr>
              <a:t>) Grau </a:t>
            </a:r>
            <a:r>
              <a:rPr lang="pt-BR" sz="1800" dirty="0">
                <a:solidFill>
                  <a:schemeClr val="bg1"/>
                </a:solidFill>
              </a:rPr>
              <a:t>de culpa do agente e a contribuição causal da vítima (art. 944, parágrafo único, e art. 945, ambos do CC);</a:t>
            </a:r>
          </a:p>
          <a:p>
            <a:pPr marL="0" lvl="0" indent="0">
              <a:buNone/>
            </a:pPr>
            <a:r>
              <a:rPr lang="pt-BR" sz="1800" dirty="0" err="1" smtClean="0">
                <a:solidFill>
                  <a:schemeClr val="bg1"/>
                </a:solidFill>
              </a:rPr>
              <a:t>iii</a:t>
            </a:r>
            <a:r>
              <a:rPr lang="pt-BR" sz="1800" dirty="0" smtClean="0">
                <a:solidFill>
                  <a:schemeClr val="bg1"/>
                </a:solidFill>
              </a:rPr>
              <a:t>) Condições </a:t>
            </a:r>
            <a:r>
              <a:rPr lang="pt-BR" sz="1800" dirty="0">
                <a:solidFill>
                  <a:schemeClr val="bg1"/>
                </a:solidFill>
              </a:rPr>
              <a:t>gerais dos envolvidos (econômica, político-social, cultural, psicológica, </a:t>
            </a:r>
            <a:r>
              <a:rPr lang="pt-BR" sz="1800" dirty="0" err="1">
                <a:solidFill>
                  <a:schemeClr val="bg1"/>
                </a:solidFill>
              </a:rPr>
              <a:t>etc</a:t>
            </a:r>
            <a:r>
              <a:rPr lang="pt-BR" sz="1800" dirty="0">
                <a:solidFill>
                  <a:schemeClr val="bg1"/>
                </a:solidFill>
              </a:rPr>
              <a:t>);</a:t>
            </a:r>
          </a:p>
          <a:p>
            <a:pPr marL="0" lvl="0" indent="0">
              <a:buNone/>
            </a:pPr>
            <a:r>
              <a:rPr lang="pt-BR" sz="1800" dirty="0" err="1" smtClean="0">
                <a:solidFill>
                  <a:schemeClr val="bg1"/>
                </a:solidFill>
              </a:rPr>
              <a:t>iv</a:t>
            </a:r>
            <a:r>
              <a:rPr lang="pt-BR" sz="1800" dirty="0" smtClean="0">
                <a:solidFill>
                  <a:schemeClr val="bg1"/>
                </a:solidFill>
              </a:rPr>
              <a:t>) Natureza </a:t>
            </a:r>
            <a:r>
              <a:rPr lang="pt-BR" sz="1800" dirty="0">
                <a:solidFill>
                  <a:schemeClr val="bg1"/>
                </a:solidFill>
              </a:rPr>
              <a:t>jurídica pedagógica, educativa ou até punitiva da indenização;</a:t>
            </a:r>
          </a:p>
          <a:p>
            <a:pPr marL="0" lvl="0" indent="0">
              <a:buNone/>
            </a:pPr>
            <a:r>
              <a:rPr lang="pt-BR" sz="1800" dirty="0" smtClean="0">
                <a:solidFill>
                  <a:schemeClr val="bg1"/>
                </a:solidFill>
              </a:rPr>
              <a:t>v) Vedação </a:t>
            </a:r>
            <a:r>
              <a:rPr lang="pt-BR" sz="1800" dirty="0">
                <a:solidFill>
                  <a:schemeClr val="bg1"/>
                </a:solidFill>
              </a:rPr>
              <a:t>do enriquecimento sem causa da vítima e da ruína do </a:t>
            </a:r>
            <a:r>
              <a:rPr lang="pt-BR" sz="1800" dirty="0" smtClean="0">
                <a:solidFill>
                  <a:schemeClr val="bg1"/>
                </a:solidFill>
              </a:rPr>
              <a:t>ofensor (criticável).</a:t>
            </a:r>
            <a:endParaRPr lang="pt-BR" sz="1800" dirty="0">
              <a:solidFill>
                <a:schemeClr val="bg1"/>
              </a:solidFill>
            </a:endParaRPr>
          </a:p>
          <a:p>
            <a:pPr marL="0" indent="0">
              <a:buNone/>
            </a:pPr>
            <a:endParaRPr lang="pt-BR" sz="2400" dirty="0"/>
          </a:p>
        </p:txBody>
      </p:sp>
    </p:spTree>
    <p:extLst>
      <p:ext uri="{BB962C8B-B14F-4D97-AF65-F5344CB8AC3E}">
        <p14:creationId xmlns:p14="http://schemas.microsoft.com/office/powerpoint/2010/main" val="3325804888"/>
      </p:ext>
    </p:extLst>
  </p:cSld>
  <p:clrMapOvr>
    <a:masterClrMapping/>
  </p:clrMapOvr>
  <p:transition>
    <p:comb/>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9" y="260648"/>
            <a:ext cx="8352160" cy="6159202"/>
          </a:xfrm>
        </p:spPr>
        <p:txBody>
          <a:bodyPr/>
          <a:lstStyle/>
          <a:p>
            <a:pPr marL="0" indent="0">
              <a:buNone/>
            </a:pPr>
            <a:r>
              <a:rPr lang="pt-BR" altLang="pt-BR" sz="2400" b="1" dirty="0" smtClean="0">
                <a:solidFill>
                  <a:schemeClr val="accent2"/>
                </a:solidFill>
              </a:rPr>
              <a:t>DANO MORAL: quantificação:</a:t>
            </a:r>
          </a:p>
          <a:p>
            <a:pPr marL="0" indent="0">
              <a:buNone/>
            </a:pPr>
            <a:endParaRPr lang="pt-BR" sz="1800" b="1" dirty="0" smtClean="0">
              <a:solidFill>
                <a:schemeClr val="bg1"/>
              </a:solidFill>
            </a:endParaRPr>
          </a:p>
          <a:p>
            <a:pPr marL="0" indent="0">
              <a:buNone/>
            </a:pPr>
            <a:r>
              <a:rPr lang="pt-BR" sz="2000" dirty="0">
                <a:solidFill>
                  <a:schemeClr val="bg1"/>
                </a:solidFill>
              </a:rPr>
              <a:t>Na fixação do valor da reparação pelos danos morais sofridos por parentes de vítimas mortas em um mesmo evento, não deve ser estipulada de forma global a mesma quantia reparatória para cada grupo familiar se, diante do fato de uma vítima ter mais parentes que outra, for conferido tratamento desigual a lesados que se encontrem em idêntica situação de abalo psíquico, devendo, nessa situação, ser adotada metodologia de arbitramento que leve em consideração a situação individual de cada parente de cada vítima do dano morte. A fixação de valor reparatório global por núcleo familiar, justificar-se-ia apenas se a todos os lesados que se encontrem em idêntica situação fosse conferido igual tratamento. STJ. Corte Especial. </a:t>
            </a:r>
            <a:r>
              <a:rPr lang="pt-BR" sz="2000" dirty="0" err="1">
                <a:solidFill>
                  <a:schemeClr val="bg1"/>
                </a:solidFill>
              </a:rPr>
              <a:t>EREsp</a:t>
            </a:r>
            <a:r>
              <a:rPr lang="pt-BR" sz="2000" dirty="0">
                <a:solidFill>
                  <a:schemeClr val="bg1"/>
                </a:solidFill>
              </a:rPr>
              <a:t> 1.127.913-RS, Rel. Min. Napoleão Nunes Maia Filho, julgado em 4/6/2014 (Info 544).</a:t>
            </a:r>
            <a:endParaRPr lang="pt-BR" sz="2000" dirty="0">
              <a:solidFill>
                <a:schemeClr val="bg1"/>
              </a:solidFill>
            </a:endParaRPr>
          </a:p>
        </p:txBody>
      </p:sp>
    </p:spTree>
    <p:extLst>
      <p:ext uri="{BB962C8B-B14F-4D97-AF65-F5344CB8AC3E}">
        <p14:creationId xmlns:p14="http://schemas.microsoft.com/office/powerpoint/2010/main" val="1421511594"/>
      </p:ext>
    </p:extLst>
  </p:cSld>
  <p:clrMapOvr>
    <a:masterClrMapping/>
  </p:clrMapOvr>
  <p:transition>
    <p:comb/>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biografias:</a:t>
            </a:r>
          </a:p>
          <a:p>
            <a:pPr marL="0" indent="0">
              <a:buNone/>
            </a:pPr>
            <a:endParaRPr lang="pt-BR" sz="2400" b="1" dirty="0">
              <a:solidFill>
                <a:schemeClr val="bg1"/>
              </a:solidFill>
            </a:endParaRPr>
          </a:p>
          <a:p>
            <a:pPr marL="0" indent="0">
              <a:buNone/>
            </a:pPr>
            <a:r>
              <a:rPr lang="pt-BR" sz="2000" dirty="0" smtClean="0">
                <a:solidFill>
                  <a:schemeClr val="accent2"/>
                </a:solidFill>
              </a:rPr>
              <a:t>Autorização </a:t>
            </a:r>
            <a:r>
              <a:rPr lang="pt-BR" sz="2000" dirty="0">
                <a:solidFill>
                  <a:schemeClr val="accent2"/>
                </a:solidFill>
              </a:rPr>
              <a:t>prévia e liberdade de </a:t>
            </a:r>
            <a:r>
              <a:rPr lang="pt-BR" sz="2000" dirty="0" smtClean="0">
                <a:solidFill>
                  <a:schemeClr val="accent2"/>
                </a:solidFill>
              </a:rPr>
              <a:t>expressão para </a:t>
            </a:r>
            <a:r>
              <a:rPr lang="pt-BR" sz="2000" dirty="0">
                <a:solidFill>
                  <a:schemeClr val="accent2"/>
                </a:solidFill>
              </a:rPr>
              <a:t>que seja publicada uma biografia NÃO é necessária a autorização prévia do indivíduo biografado, </a:t>
            </a:r>
            <a:r>
              <a:rPr lang="pt-BR" sz="2000" dirty="0" smtClean="0">
                <a:solidFill>
                  <a:schemeClr val="accent2"/>
                </a:solidFill>
              </a:rPr>
              <a:t>das </a:t>
            </a:r>
            <a:r>
              <a:rPr lang="pt-BR" sz="2000" dirty="0">
                <a:solidFill>
                  <a:schemeClr val="accent2"/>
                </a:solidFill>
              </a:rPr>
              <a:t>demais pessoas retratadas, nem de seus </a:t>
            </a:r>
            <a:r>
              <a:rPr lang="pt-BR" sz="2000" dirty="0" smtClean="0">
                <a:solidFill>
                  <a:schemeClr val="accent2"/>
                </a:solidFill>
              </a:rPr>
              <a:t>familiares</a:t>
            </a:r>
            <a:r>
              <a:rPr lang="pt-BR" sz="2000" dirty="0">
                <a:solidFill>
                  <a:schemeClr val="accent2"/>
                </a:solidFill>
              </a:rPr>
              <a:t>. </a:t>
            </a:r>
            <a:r>
              <a:rPr lang="pt-BR" sz="2000" dirty="0">
                <a:solidFill>
                  <a:schemeClr val="bg1"/>
                </a:solidFill>
              </a:rPr>
              <a:t>Essa autorização prévia seria uma forma de </a:t>
            </a:r>
            <a:r>
              <a:rPr lang="pt-BR" sz="2000" dirty="0" smtClean="0">
                <a:solidFill>
                  <a:schemeClr val="bg1"/>
                </a:solidFill>
              </a:rPr>
              <a:t>censura</a:t>
            </a:r>
            <a:r>
              <a:rPr lang="pt-BR" sz="2000" dirty="0">
                <a:solidFill>
                  <a:schemeClr val="bg1"/>
                </a:solidFill>
              </a:rPr>
              <a:t>, não sendo compatível com a liberdade de expressão consagrada pela CF/88. As exatas palavras </a:t>
            </a:r>
            <a:r>
              <a:rPr lang="pt-BR" sz="2000" dirty="0" smtClean="0">
                <a:solidFill>
                  <a:schemeClr val="bg1"/>
                </a:solidFill>
              </a:rPr>
              <a:t>do </a:t>
            </a:r>
            <a:r>
              <a:rPr lang="pt-BR" sz="2000" dirty="0">
                <a:solidFill>
                  <a:schemeClr val="bg1"/>
                </a:solidFill>
              </a:rPr>
              <a:t>STF foram as seguintes: </a:t>
            </a:r>
            <a:r>
              <a:rPr lang="pt-BR" sz="2000" dirty="0" smtClean="0">
                <a:solidFill>
                  <a:schemeClr val="bg1"/>
                </a:solidFill>
              </a:rPr>
              <a:t>“</a:t>
            </a:r>
            <a:r>
              <a:rPr lang="pt-BR" sz="2000" dirty="0">
                <a:solidFill>
                  <a:schemeClr val="bg1"/>
                </a:solidFill>
              </a:rPr>
              <a:t>É inexigível o consentimento de pessoa biografada relativamente a obras </a:t>
            </a:r>
            <a:r>
              <a:rPr lang="pt-BR" sz="2000" dirty="0" smtClean="0">
                <a:solidFill>
                  <a:schemeClr val="bg1"/>
                </a:solidFill>
              </a:rPr>
              <a:t>biográficas </a:t>
            </a:r>
            <a:r>
              <a:rPr lang="pt-BR" sz="2000" dirty="0">
                <a:solidFill>
                  <a:schemeClr val="bg1"/>
                </a:solidFill>
              </a:rPr>
              <a:t>literárias ou </a:t>
            </a:r>
            <a:r>
              <a:rPr lang="pt-BR" sz="2000" dirty="0" smtClean="0">
                <a:solidFill>
                  <a:schemeClr val="bg1"/>
                </a:solidFill>
              </a:rPr>
              <a:t>audiovisuais</a:t>
            </a:r>
            <a:r>
              <a:rPr lang="pt-BR" sz="2000" dirty="0">
                <a:solidFill>
                  <a:schemeClr val="bg1"/>
                </a:solidFill>
              </a:rPr>
              <a:t>, sendo por igual desnecessária a autorização de pessoas retratadas como coadjuvantes ou </a:t>
            </a:r>
            <a:r>
              <a:rPr lang="pt-BR" sz="2000" dirty="0" smtClean="0">
                <a:solidFill>
                  <a:schemeClr val="bg1"/>
                </a:solidFill>
              </a:rPr>
              <a:t>de </a:t>
            </a:r>
            <a:r>
              <a:rPr lang="pt-BR" sz="2000" dirty="0">
                <a:solidFill>
                  <a:schemeClr val="bg1"/>
                </a:solidFill>
              </a:rPr>
              <a:t>familiares, em caso de pessoas falecidas ou ausentes</a:t>
            </a:r>
            <a:r>
              <a:rPr lang="pt-BR" sz="2000" dirty="0" smtClean="0">
                <a:solidFill>
                  <a:schemeClr val="bg1"/>
                </a:solidFill>
              </a:rPr>
              <a:t>”. </a:t>
            </a:r>
            <a:r>
              <a:rPr lang="pt-BR" sz="2000" dirty="0">
                <a:solidFill>
                  <a:schemeClr val="accent2"/>
                </a:solidFill>
              </a:rPr>
              <a:t>Caso o biografado ou qualquer outra pessoa retratada na biografia entenda que seus direitos foram </a:t>
            </a:r>
            <a:r>
              <a:rPr lang="pt-BR" sz="2000" dirty="0" smtClean="0">
                <a:solidFill>
                  <a:schemeClr val="accent2"/>
                </a:solidFill>
              </a:rPr>
              <a:t>violados </a:t>
            </a:r>
            <a:r>
              <a:rPr lang="pt-BR" sz="2000" dirty="0">
                <a:solidFill>
                  <a:schemeClr val="accent2"/>
                </a:solidFill>
              </a:rPr>
              <a:t>pela publicação, terá direito à reparação, que poderá ser feita não apenas por meio de </a:t>
            </a:r>
            <a:r>
              <a:rPr lang="pt-BR" sz="2000" dirty="0" smtClean="0">
                <a:solidFill>
                  <a:schemeClr val="accent2"/>
                </a:solidFill>
              </a:rPr>
              <a:t>indenização </a:t>
            </a:r>
            <a:r>
              <a:rPr lang="pt-BR" sz="2000" dirty="0">
                <a:solidFill>
                  <a:schemeClr val="accent2"/>
                </a:solidFill>
              </a:rPr>
              <a:t>pecuniária, como também por outras formas, tais como a publicação de ressalva, de nova </a:t>
            </a:r>
            <a:r>
              <a:rPr lang="pt-BR" sz="2000" dirty="0" smtClean="0">
                <a:solidFill>
                  <a:schemeClr val="accent2"/>
                </a:solidFill>
              </a:rPr>
              <a:t>edição </a:t>
            </a:r>
            <a:r>
              <a:rPr lang="pt-BR" sz="2000" dirty="0">
                <a:solidFill>
                  <a:schemeClr val="accent2"/>
                </a:solidFill>
              </a:rPr>
              <a:t>com correção, de direito de </a:t>
            </a:r>
            <a:r>
              <a:rPr lang="pt-BR" sz="2000" dirty="0" smtClean="0">
                <a:solidFill>
                  <a:schemeClr val="accent2"/>
                </a:solidFill>
              </a:rPr>
              <a:t>resposta etc. </a:t>
            </a:r>
            <a:r>
              <a:rPr lang="pt-BR" sz="2000" dirty="0" smtClean="0">
                <a:solidFill>
                  <a:schemeClr val="bg1"/>
                </a:solidFill>
              </a:rPr>
              <a:t>STF. Plenário. ADI 4815/DF, Rel. Min. </a:t>
            </a:r>
            <a:r>
              <a:rPr lang="pt-BR" sz="2000" dirty="0" err="1" smtClean="0">
                <a:solidFill>
                  <a:schemeClr val="bg1"/>
                </a:solidFill>
              </a:rPr>
              <a:t>Cármen</a:t>
            </a:r>
            <a:r>
              <a:rPr lang="pt-BR" sz="2000" dirty="0" smtClean="0">
                <a:solidFill>
                  <a:schemeClr val="bg1"/>
                </a:solidFill>
              </a:rPr>
              <a:t> Lúcia, julgado em 10/6/2015 (Info 789) </a:t>
            </a:r>
            <a:r>
              <a:rPr lang="pt-BR" sz="2000" dirty="0">
                <a:solidFill>
                  <a:schemeClr val="bg1"/>
                </a:solidFill>
              </a:rPr>
              <a:t> </a:t>
            </a:r>
          </a:p>
          <a:p>
            <a:endParaRPr lang="pt-BR" sz="2400" dirty="0">
              <a:solidFill>
                <a:schemeClr val="bg1"/>
              </a:solidFill>
            </a:endParaRPr>
          </a:p>
          <a:p>
            <a:pPr marL="0" indent="0">
              <a:buNone/>
            </a:pPr>
            <a:endParaRPr lang="pt-BR" altLang="pt-BR" sz="2400" b="1" dirty="0" smtClean="0">
              <a:solidFill>
                <a:schemeClr val="bg1"/>
              </a:solidFill>
            </a:endParaRPr>
          </a:p>
        </p:txBody>
      </p:sp>
    </p:spTree>
    <p:extLst>
      <p:ext uri="{BB962C8B-B14F-4D97-AF65-F5344CB8AC3E}">
        <p14:creationId xmlns:p14="http://schemas.microsoft.com/office/powerpoint/2010/main" val="3302451894"/>
      </p:ext>
    </p:extLst>
  </p:cSld>
  <p:clrMapOvr>
    <a:masterClrMapping/>
  </p:clrMapOvr>
  <p:transition>
    <p:comb/>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imprensa:</a:t>
            </a:r>
          </a:p>
          <a:p>
            <a:pPr marL="0" indent="0">
              <a:buNone/>
            </a:pPr>
            <a:endParaRPr lang="pt-BR" sz="2400" b="1" dirty="0">
              <a:solidFill>
                <a:schemeClr val="accent2"/>
              </a:solidFill>
            </a:endParaRPr>
          </a:p>
          <a:p>
            <a:pPr marL="0" indent="0">
              <a:buNone/>
            </a:pPr>
            <a:r>
              <a:rPr lang="pt-BR" sz="2400" dirty="0" smtClean="0">
                <a:solidFill>
                  <a:schemeClr val="bg1"/>
                </a:solidFill>
              </a:rPr>
              <a:t>Não constitui ato ilícito apto à produção de danos morais a matéria jornalística sobre pessoa notória a qual, </a:t>
            </a:r>
            <a:r>
              <a:rPr lang="pt-BR" sz="2400" u="sng" dirty="0" smtClean="0">
                <a:solidFill>
                  <a:schemeClr val="bg1"/>
                </a:solidFill>
              </a:rPr>
              <a:t>além de encontrar apoio em matérias anteriormente publicadas por outros meios de comunicação, tenha cunho meramente investigativo, revestindo-se, ainda, de interesse público, sem nenhum sensacionalismo ou intromissão na privacidade do autor. </a:t>
            </a:r>
            <a:r>
              <a:rPr lang="pt-BR" sz="2400" dirty="0" smtClean="0">
                <a:solidFill>
                  <a:schemeClr val="bg1"/>
                </a:solidFill>
              </a:rPr>
              <a:t>STJ. 3ª Turma. </a:t>
            </a:r>
            <a:r>
              <a:rPr lang="pt-BR" sz="2400" dirty="0" err="1" smtClean="0">
                <a:solidFill>
                  <a:schemeClr val="bg1"/>
                </a:solidFill>
              </a:rPr>
              <a:t>REsp</a:t>
            </a:r>
            <a:r>
              <a:rPr lang="pt-BR" sz="2400" dirty="0" smtClean="0">
                <a:solidFill>
                  <a:schemeClr val="bg1"/>
                </a:solidFill>
              </a:rPr>
              <a:t> 1.330.028-DF, Rel. Min. Ricardo Villas </a:t>
            </a:r>
            <a:r>
              <a:rPr lang="pt-BR" sz="2400" dirty="0" err="1" smtClean="0">
                <a:solidFill>
                  <a:schemeClr val="bg1"/>
                </a:solidFill>
              </a:rPr>
              <a:t>Bôas</a:t>
            </a:r>
            <a:r>
              <a:rPr lang="pt-BR" sz="2400" dirty="0" smtClean="0">
                <a:solidFill>
                  <a:schemeClr val="bg1"/>
                </a:solidFill>
              </a:rPr>
              <a:t> </a:t>
            </a:r>
            <a:r>
              <a:rPr lang="pt-BR" sz="2400" dirty="0" err="1" smtClean="0">
                <a:solidFill>
                  <a:schemeClr val="bg1"/>
                </a:solidFill>
              </a:rPr>
              <a:t>Cueva</a:t>
            </a:r>
            <a:r>
              <a:rPr lang="pt-BR" sz="2400" dirty="0" smtClean="0">
                <a:solidFill>
                  <a:schemeClr val="bg1"/>
                </a:solidFill>
              </a:rPr>
              <a:t>, julgado em 6/11/2012 (Info 508 STJ).</a:t>
            </a:r>
          </a:p>
          <a:p>
            <a:pPr marL="0" indent="0">
              <a:buNone/>
            </a:pPr>
            <a:endParaRPr lang="pt-BR" sz="2400" dirty="0" smtClean="0">
              <a:solidFill>
                <a:schemeClr val="bg1"/>
              </a:solidFill>
            </a:endParaRPr>
          </a:p>
          <a:p>
            <a:pPr marL="0" indent="0">
              <a:buNone/>
            </a:pPr>
            <a:r>
              <a:rPr lang="pt-BR" sz="2400" i="1" dirty="0" smtClean="0">
                <a:solidFill>
                  <a:schemeClr val="accent2"/>
                </a:solidFill>
              </a:rPr>
              <a:t>Súmula </a:t>
            </a:r>
            <a:r>
              <a:rPr lang="pt-BR" sz="2400" i="1" dirty="0">
                <a:solidFill>
                  <a:schemeClr val="accent2"/>
                </a:solidFill>
              </a:rPr>
              <a:t>221 STJ. </a:t>
            </a:r>
            <a:r>
              <a:rPr lang="pt-BR" sz="2400" i="1" dirty="0">
                <a:solidFill>
                  <a:schemeClr val="bg1"/>
                </a:solidFill>
              </a:rPr>
              <a:t>São civilmente responsáveis pelo ressarcimento de dano decorrente de publicação pela imprensa tanto o autor do escrito quanto o proprietário do veículo de divulgação.</a:t>
            </a:r>
          </a:p>
        </p:txBody>
      </p:sp>
    </p:spTree>
    <p:extLst>
      <p:ext uri="{BB962C8B-B14F-4D97-AF65-F5344CB8AC3E}">
        <p14:creationId xmlns:p14="http://schemas.microsoft.com/office/powerpoint/2010/main" val="2198867107"/>
      </p:ext>
    </p:extLst>
  </p:cSld>
  <p:clrMapOvr>
    <a:masterClrMapping/>
  </p:clrMapOvr>
  <p:transition>
    <p:comb/>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blogs:</a:t>
            </a:r>
            <a:r>
              <a:rPr lang="pt-BR" sz="2400" dirty="0"/>
              <a:t> </a:t>
            </a:r>
            <a:endParaRPr lang="pt-BR" sz="2400" dirty="0" smtClean="0"/>
          </a:p>
          <a:p>
            <a:pPr marL="0" indent="0">
              <a:buNone/>
            </a:pPr>
            <a:endParaRPr lang="pt-BR" sz="2400" dirty="0" smtClean="0"/>
          </a:p>
          <a:p>
            <a:pPr marL="0" indent="0">
              <a:buNone/>
            </a:pPr>
            <a:r>
              <a:rPr lang="pt-BR" sz="2400" dirty="0" smtClean="0">
                <a:solidFill>
                  <a:schemeClr val="accent2"/>
                </a:solidFill>
              </a:rPr>
              <a:t>O </a:t>
            </a:r>
            <a:r>
              <a:rPr lang="pt-BR" sz="2400" dirty="0">
                <a:solidFill>
                  <a:schemeClr val="accent2"/>
                </a:solidFill>
              </a:rPr>
              <a:t>titular de blog é responsável pela reparação dos danos morais decorrentes da inserção, em seu site, </a:t>
            </a:r>
            <a:r>
              <a:rPr lang="pt-BR" sz="2400" dirty="0" smtClean="0">
                <a:solidFill>
                  <a:schemeClr val="accent2"/>
                </a:solidFill>
              </a:rPr>
              <a:t>por </a:t>
            </a:r>
            <a:r>
              <a:rPr lang="pt-BR" sz="2400" dirty="0">
                <a:solidFill>
                  <a:schemeClr val="accent2"/>
                </a:solidFill>
              </a:rPr>
              <a:t>sua conta e risco, de artigo escrito por terceiro</a:t>
            </a:r>
            <a:r>
              <a:rPr lang="pt-BR" sz="2400" dirty="0">
                <a:solidFill>
                  <a:schemeClr val="bg1"/>
                </a:solidFill>
              </a:rPr>
              <a:t>. </a:t>
            </a:r>
            <a:r>
              <a:rPr lang="pt-BR" sz="2400" dirty="0" err="1" smtClean="0">
                <a:solidFill>
                  <a:schemeClr val="bg1"/>
                </a:solidFill>
              </a:rPr>
              <a:t>REsp</a:t>
            </a:r>
            <a:r>
              <a:rPr lang="pt-BR" sz="2400" dirty="0" smtClean="0">
                <a:solidFill>
                  <a:schemeClr val="bg1"/>
                </a:solidFill>
              </a:rPr>
              <a:t> 1.381.610-RS</a:t>
            </a:r>
            <a:r>
              <a:rPr lang="pt-BR" sz="2400" dirty="0">
                <a:solidFill>
                  <a:schemeClr val="bg1"/>
                </a:solidFill>
              </a:rPr>
              <a:t>, Rel. Min. Nancy </a:t>
            </a:r>
            <a:r>
              <a:rPr lang="pt-BR" sz="2400" dirty="0" err="1">
                <a:solidFill>
                  <a:schemeClr val="bg1"/>
                </a:solidFill>
              </a:rPr>
              <a:t>Andrighi</a:t>
            </a:r>
            <a:r>
              <a:rPr lang="pt-BR" sz="2400" dirty="0">
                <a:solidFill>
                  <a:schemeClr val="bg1"/>
                </a:solidFill>
              </a:rPr>
              <a:t>, julgado em </a:t>
            </a:r>
            <a:r>
              <a:rPr lang="pt-BR" sz="2400" dirty="0" smtClean="0">
                <a:solidFill>
                  <a:schemeClr val="bg1"/>
                </a:solidFill>
              </a:rPr>
              <a:t>3/9/2013. Na </a:t>
            </a:r>
            <a:r>
              <a:rPr lang="pt-BR" sz="2400" dirty="0">
                <a:solidFill>
                  <a:schemeClr val="bg1"/>
                </a:solidFill>
              </a:rPr>
              <a:t>hipótese em que tenham sido publicadas, em um blog, ofensas à honra de alguém, </a:t>
            </a:r>
            <a:r>
              <a:rPr lang="pt-BR" sz="2400" dirty="0">
                <a:solidFill>
                  <a:schemeClr val="accent2"/>
                </a:solidFill>
              </a:rPr>
              <a:t>incumbe ao </a:t>
            </a:r>
            <a:r>
              <a:rPr lang="pt-BR" sz="2400" dirty="0" smtClean="0">
                <a:solidFill>
                  <a:schemeClr val="accent2"/>
                </a:solidFill>
              </a:rPr>
              <a:t>ofendido </a:t>
            </a:r>
            <a:r>
              <a:rPr lang="pt-BR" sz="2400" dirty="0">
                <a:solidFill>
                  <a:schemeClr val="accent2"/>
                </a:solidFill>
              </a:rPr>
              <a:t>que pleiteia judicialmente a identificação e rastreamento dos autores das referidas ofensas (e </a:t>
            </a:r>
            <a:r>
              <a:rPr lang="pt-BR" sz="2400" dirty="0" smtClean="0">
                <a:solidFill>
                  <a:schemeClr val="accent2"/>
                </a:solidFill>
              </a:rPr>
              <a:t>não </a:t>
            </a:r>
            <a:r>
              <a:rPr lang="pt-BR" sz="2400" dirty="0">
                <a:solidFill>
                  <a:schemeClr val="accent2"/>
                </a:solidFill>
              </a:rPr>
              <a:t>ao provedor de hospedagem do blog) a indicação </a:t>
            </a:r>
            <a:r>
              <a:rPr lang="pt-BR" sz="2400" dirty="0" smtClean="0">
                <a:solidFill>
                  <a:schemeClr val="accent2"/>
                </a:solidFill>
              </a:rPr>
              <a:t>específica </a:t>
            </a:r>
            <a:r>
              <a:rPr lang="pt-BR" sz="2400" dirty="0">
                <a:solidFill>
                  <a:schemeClr val="accent2"/>
                </a:solidFill>
              </a:rPr>
              <a:t>dos </a:t>
            </a:r>
            <a:r>
              <a:rPr lang="pt-BR" sz="2400" dirty="0" err="1">
                <a:solidFill>
                  <a:schemeClr val="accent2"/>
                </a:solidFill>
              </a:rPr>
              <a:t>URLs</a:t>
            </a:r>
            <a:r>
              <a:rPr lang="pt-BR" sz="2400" dirty="0">
                <a:solidFill>
                  <a:schemeClr val="accent2"/>
                </a:solidFill>
              </a:rPr>
              <a:t> das páginas onde se encontram </a:t>
            </a:r>
            <a:r>
              <a:rPr lang="pt-BR" sz="2400" dirty="0" smtClean="0">
                <a:solidFill>
                  <a:schemeClr val="accent2"/>
                </a:solidFill>
              </a:rPr>
              <a:t>as mensagens</a:t>
            </a:r>
            <a:r>
              <a:rPr lang="pt-BR" sz="2400" dirty="0" smtClean="0">
                <a:solidFill>
                  <a:schemeClr val="bg1"/>
                </a:solidFill>
              </a:rPr>
              <a:t>. STJ</a:t>
            </a:r>
            <a:r>
              <a:rPr lang="pt-BR" sz="2400" dirty="0">
                <a:solidFill>
                  <a:schemeClr val="bg1"/>
                </a:solidFill>
              </a:rPr>
              <a:t>. 3ª Turma. </a:t>
            </a:r>
            <a:r>
              <a:rPr lang="pt-BR" sz="2400" dirty="0" err="1">
                <a:solidFill>
                  <a:schemeClr val="bg1"/>
                </a:solidFill>
              </a:rPr>
              <a:t>REsp</a:t>
            </a:r>
            <a:r>
              <a:rPr lang="pt-BR" sz="2400" dirty="0">
                <a:solidFill>
                  <a:schemeClr val="bg1"/>
                </a:solidFill>
              </a:rPr>
              <a:t> </a:t>
            </a:r>
            <a:r>
              <a:rPr lang="pt-BR" sz="2400" dirty="0" smtClean="0">
                <a:solidFill>
                  <a:schemeClr val="bg1"/>
                </a:solidFill>
              </a:rPr>
              <a:t>1.274.971-RS</a:t>
            </a:r>
            <a:r>
              <a:rPr lang="pt-BR" sz="2400" dirty="0">
                <a:solidFill>
                  <a:schemeClr val="bg1"/>
                </a:solidFill>
              </a:rPr>
              <a:t>, Rel. Min. João Otávio de Noronha, julgado em 19/3/2015 (Info 558).</a:t>
            </a:r>
          </a:p>
        </p:txBody>
      </p:sp>
    </p:spTree>
    <p:extLst>
      <p:ext uri="{BB962C8B-B14F-4D97-AF65-F5344CB8AC3E}">
        <p14:creationId xmlns:p14="http://schemas.microsoft.com/office/powerpoint/2010/main" val="1132015155"/>
      </p:ext>
    </p:extLst>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b="1" dirty="0" smtClean="0">
                <a:solidFill>
                  <a:srgbClr val="FFC000"/>
                </a:solidFill>
              </a:rPr>
              <a:t>Pontos do Edital Abrangidos pela aula de hoje:</a:t>
            </a:r>
          </a:p>
          <a:p>
            <a:pPr algn="ctr" eaLnBrk="1" hangingPunct="1">
              <a:defRPr/>
            </a:pPr>
            <a:endParaRPr lang="pt-BR" b="1" dirty="0">
              <a:solidFill>
                <a:srgbClr val="FFC000"/>
              </a:solidFill>
            </a:endParaRPr>
          </a:p>
          <a:p>
            <a:pPr algn="ctr" eaLnBrk="1" hangingPunct="1">
              <a:defRPr/>
            </a:pPr>
            <a:endParaRPr lang="pt-BR" b="1" dirty="0" smtClean="0">
              <a:solidFill>
                <a:srgbClr val="FFC000"/>
              </a:solidFill>
            </a:endParaRPr>
          </a:p>
          <a:p>
            <a:pPr algn="ctr" eaLnBrk="1" hangingPunct="1">
              <a:defRPr/>
            </a:pPr>
            <a:endParaRPr lang="pt-BR" b="1" dirty="0">
              <a:solidFill>
                <a:schemeClr val="bg1"/>
              </a:solidFill>
            </a:endParaRPr>
          </a:p>
          <a:p>
            <a:pPr algn="just"/>
            <a:r>
              <a:rPr lang="pt-BR" i="1" dirty="0">
                <a:solidFill>
                  <a:schemeClr val="bg1"/>
                </a:solidFill>
              </a:rPr>
              <a:t>21. Responsabilidade civil. Conceito e princípios. Evolução da responsabilidade civil no Direito brasileiro. Funções da responsabilidade civil contemporânea. Responsabilidade civil extracontratual, </a:t>
            </a:r>
            <a:r>
              <a:rPr lang="pt-BR" i="1" dirty="0" err="1">
                <a:solidFill>
                  <a:schemeClr val="bg1"/>
                </a:solidFill>
              </a:rPr>
              <a:t>pré</a:t>
            </a:r>
            <a:r>
              <a:rPr lang="pt-BR" i="1" dirty="0">
                <a:solidFill>
                  <a:schemeClr val="bg1"/>
                </a:solidFill>
              </a:rPr>
              <a:t>-contratual e contratual. Teorias da responsabilidade civil: conceito, espécies, requisitos e aplicabilidade. Espécies de responsabilidade civil. Causas excludentes da responsabilidade civil. Obrigação de indenizar. Indenização e compensação de danos. </a:t>
            </a:r>
            <a:r>
              <a:rPr lang="pt-BR" i="1" strike="sngStrike" dirty="0">
                <a:solidFill>
                  <a:schemeClr val="bg1"/>
                </a:solidFill>
              </a:rPr>
              <a:t>Securitização. DPVAT</a:t>
            </a:r>
            <a:r>
              <a:rPr lang="pt-BR" i="1" dirty="0">
                <a:solidFill>
                  <a:schemeClr val="bg1"/>
                </a:solidFill>
              </a:rPr>
              <a:t>. </a:t>
            </a:r>
            <a:endParaRPr lang="pt-BR" i="1" dirty="0" smtClean="0">
              <a:solidFill>
                <a:schemeClr val="bg1"/>
              </a:solidFill>
            </a:endParaRPr>
          </a:p>
          <a:p>
            <a:pPr algn="just"/>
            <a:endParaRPr lang="pt-BR" i="1" dirty="0">
              <a:solidFill>
                <a:schemeClr val="bg1"/>
              </a:solidFill>
            </a:endParaRPr>
          </a:p>
          <a:p>
            <a:pPr algn="just"/>
            <a:endParaRPr lang="pt-BR" i="1" dirty="0" smtClean="0">
              <a:solidFill>
                <a:schemeClr val="bg1"/>
              </a:solidFill>
            </a:endParaRPr>
          </a:p>
          <a:p>
            <a:pPr algn="just"/>
            <a:endParaRPr lang="pt-BR" i="1"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incapaz:</a:t>
            </a:r>
          </a:p>
          <a:p>
            <a:pPr marL="0" indent="0">
              <a:buNone/>
            </a:pPr>
            <a:endParaRPr lang="pt-BR" altLang="pt-BR" sz="2400" b="1" dirty="0" smtClean="0">
              <a:solidFill>
                <a:schemeClr val="accent2"/>
              </a:solidFill>
            </a:endParaRPr>
          </a:p>
          <a:p>
            <a:pPr marL="0" indent="0">
              <a:buNone/>
            </a:pPr>
            <a:r>
              <a:rPr lang="pt-BR" sz="2000" dirty="0">
                <a:solidFill>
                  <a:schemeClr val="accent2"/>
                </a:solidFill>
              </a:rPr>
              <a:t>Possibilidade de absolutamente incapaz sofrer dano </a:t>
            </a:r>
            <a:r>
              <a:rPr lang="pt-BR" sz="2000" dirty="0" smtClean="0">
                <a:solidFill>
                  <a:schemeClr val="accent2"/>
                </a:solidFill>
              </a:rPr>
              <a:t>moral:</a:t>
            </a:r>
            <a:r>
              <a:rPr lang="pt-BR" sz="2000" dirty="0" smtClean="0">
                <a:solidFill>
                  <a:schemeClr val="bg1"/>
                </a:solidFill>
              </a:rPr>
              <a:t> </a:t>
            </a:r>
          </a:p>
          <a:p>
            <a:pPr marL="0" indent="0">
              <a:buNone/>
            </a:pPr>
            <a:r>
              <a:rPr lang="pt-BR" sz="2000" dirty="0" smtClean="0">
                <a:solidFill>
                  <a:schemeClr val="bg1"/>
                </a:solidFill>
              </a:rPr>
              <a:t>Determinado </a:t>
            </a:r>
            <a:r>
              <a:rPr lang="pt-BR" sz="2000" dirty="0">
                <a:solidFill>
                  <a:schemeClr val="bg1"/>
                </a:solidFill>
              </a:rPr>
              <a:t>indivíduo é portador de doença mental grave (demência total e irreversível). Certo </a:t>
            </a:r>
            <a:r>
              <a:rPr lang="pt-BR" sz="2000" dirty="0" smtClean="0">
                <a:solidFill>
                  <a:schemeClr val="bg1"/>
                </a:solidFill>
              </a:rPr>
              <a:t>dia</a:t>
            </a:r>
            <a:r>
              <a:rPr lang="pt-BR" sz="2000" dirty="0">
                <a:solidFill>
                  <a:schemeClr val="bg1"/>
                </a:solidFill>
              </a:rPr>
              <a:t>, a </a:t>
            </a:r>
            <a:r>
              <a:rPr lang="pt-BR" sz="2000" dirty="0" smtClean="0">
                <a:solidFill>
                  <a:schemeClr val="bg1"/>
                </a:solidFill>
              </a:rPr>
              <a:t>filha </a:t>
            </a:r>
            <a:r>
              <a:rPr lang="pt-BR" sz="2000" dirty="0">
                <a:solidFill>
                  <a:schemeClr val="bg1"/>
                </a:solidFill>
              </a:rPr>
              <a:t>desse indivíduo notou que houve saques indevidos (fraudulentos) que foram feitos de sua conta </a:t>
            </a:r>
            <a:r>
              <a:rPr lang="pt-BR" sz="2000" dirty="0" smtClean="0">
                <a:solidFill>
                  <a:schemeClr val="bg1"/>
                </a:solidFill>
              </a:rPr>
              <a:t>bancária </a:t>
            </a:r>
            <a:r>
              <a:rPr lang="pt-BR" sz="2000" dirty="0">
                <a:solidFill>
                  <a:schemeClr val="bg1"/>
                </a:solidFill>
              </a:rPr>
              <a:t>por um </a:t>
            </a:r>
            <a:r>
              <a:rPr lang="pt-BR" sz="2000" dirty="0" smtClean="0">
                <a:solidFill>
                  <a:schemeClr val="bg1"/>
                </a:solidFill>
              </a:rPr>
              <a:t>terceiro. Foi </a:t>
            </a:r>
            <a:r>
              <a:rPr lang="pt-BR" sz="2000" dirty="0">
                <a:solidFill>
                  <a:schemeClr val="bg1"/>
                </a:solidFill>
              </a:rPr>
              <a:t>proposta ação de indenização por danos morais contra o </a:t>
            </a:r>
            <a:r>
              <a:rPr lang="pt-BR" sz="2000" dirty="0" smtClean="0">
                <a:solidFill>
                  <a:schemeClr val="bg1"/>
                </a:solidFill>
              </a:rPr>
              <a:t>banco. O </a:t>
            </a:r>
            <a:r>
              <a:rPr lang="pt-BR" sz="2000" dirty="0">
                <a:solidFill>
                  <a:schemeClr val="bg1"/>
                </a:solidFill>
              </a:rPr>
              <a:t>absolutamente incapaz, mesmo sem entender seus atos e </a:t>
            </a:r>
            <a:r>
              <a:rPr lang="pt-BR" sz="2000" dirty="0" smtClean="0">
                <a:solidFill>
                  <a:schemeClr val="bg1"/>
                </a:solidFill>
              </a:rPr>
              <a:t>os </a:t>
            </a:r>
            <a:r>
              <a:rPr lang="pt-BR" sz="2000" dirty="0">
                <a:solidFill>
                  <a:schemeClr val="bg1"/>
                </a:solidFill>
              </a:rPr>
              <a:t>de terceiros, pode sofrer dano moral?</a:t>
            </a:r>
          </a:p>
          <a:p>
            <a:pPr marL="0" indent="0">
              <a:buNone/>
            </a:pPr>
            <a:r>
              <a:rPr lang="pt-BR" sz="2000" u="sng" dirty="0">
                <a:solidFill>
                  <a:schemeClr val="bg1"/>
                </a:solidFill>
              </a:rPr>
              <a:t>SIM. O absolutamente incapaz, ainda quando impassível de detrimento anímico, pode sofrer dano moral. </a:t>
            </a:r>
            <a:r>
              <a:rPr lang="pt-BR" sz="2000" u="sng" dirty="0" smtClean="0">
                <a:solidFill>
                  <a:schemeClr val="bg1"/>
                </a:solidFill>
              </a:rPr>
              <a:t>O </a:t>
            </a:r>
            <a:r>
              <a:rPr lang="pt-BR" sz="2000" u="sng" dirty="0">
                <a:solidFill>
                  <a:schemeClr val="bg1"/>
                </a:solidFill>
              </a:rPr>
              <a:t>dano moral </a:t>
            </a:r>
            <a:r>
              <a:rPr lang="pt-BR" sz="2000" u="sng" dirty="0" smtClean="0">
                <a:solidFill>
                  <a:schemeClr val="bg1"/>
                </a:solidFill>
              </a:rPr>
              <a:t>caracteriza-se </a:t>
            </a:r>
            <a:r>
              <a:rPr lang="pt-BR" sz="2000" u="sng" dirty="0">
                <a:solidFill>
                  <a:schemeClr val="bg1"/>
                </a:solidFill>
              </a:rPr>
              <a:t>por uma ofensa a direitos ou interesses juridicamente protegidos (direitos </a:t>
            </a:r>
            <a:r>
              <a:rPr lang="pt-BR" sz="2000" u="sng" dirty="0" smtClean="0">
                <a:solidFill>
                  <a:schemeClr val="bg1"/>
                </a:solidFill>
              </a:rPr>
              <a:t>da personalidade</a:t>
            </a:r>
            <a:r>
              <a:rPr lang="pt-BR" sz="2000" u="sng" dirty="0">
                <a:solidFill>
                  <a:schemeClr val="bg1"/>
                </a:solidFill>
              </a:rPr>
              <a:t>). A dor, o vexame, o sofrimento e a humilhação podem ser consequências do dano </a:t>
            </a:r>
            <a:r>
              <a:rPr lang="pt-BR" sz="2000" u="sng" dirty="0" smtClean="0">
                <a:solidFill>
                  <a:schemeClr val="bg1"/>
                </a:solidFill>
              </a:rPr>
              <a:t>moral</a:t>
            </a:r>
            <a:r>
              <a:rPr lang="pt-BR" sz="2000" u="sng" dirty="0">
                <a:solidFill>
                  <a:schemeClr val="bg1"/>
                </a:solidFill>
              </a:rPr>
              <a:t>, mas não a sua </a:t>
            </a:r>
            <a:r>
              <a:rPr lang="pt-BR" sz="2000" u="sng" dirty="0" smtClean="0">
                <a:solidFill>
                  <a:schemeClr val="bg1"/>
                </a:solidFill>
              </a:rPr>
              <a:t>causa. Dano </a:t>
            </a:r>
            <a:r>
              <a:rPr lang="pt-BR" sz="2000" u="sng" dirty="0">
                <a:solidFill>
                  <a:schemeClr val="bg1"/>
                </a:solidFill>
              </a:rPr>
              <a:t>moral: é a ofensa a determinados direitos ou interesses. </a:t>
            </a:r>
            <a:r>
              <a:rPr lang="pt-BR" sz="2000" dirty="0">
                <a:solidFill>
                  <a:schemeClr val="bg1"/>
                </a:solidFill>
              </a:rPr>
              <a:t>Basta isso para </a:t>
            </a:r>
            <a:r>
              <a:rPr lang="pt-BR" sz="2000" dirty="0" smtClean="0">
                <a:solidFill>
                  <a:schemeClr val="bg1"/>
                </a:solidFill>
              </a:rPr>
              <a:t>caracterizá-lo. Dor</a:t>
            </a:r>
            <a:r>
              <a:rPr lang="pt-BR" sz="2000" dirty="0">
                <a:solidFill>
                  <a:schemeClr val="bg1"/>
                </a:solidFill>
              </a:rPr>
              <a:t>, sofrimento, </a:t>
            </a:r>
            <a:r>
              <a:rPr lang="pt-BR" sz="2000" dirty="0" smtClean="0">
                <a:solidFill>
                  <a:schemeClr val="bg1"/>
                </a:solidFill>
              </a:rPr>
              <a:t>humilhação</a:t>
            </a:r>
            <a:r>
              <a:rPr lang="pt-BR" sz="2000" dirty="0">
                <a:solidFill>
                  <a:schemeClr val="bg1"/>
                </a:solidFill>
              </a:rPr>
              <a:t>: são as </a:t>
            </a:r>
            <a:r>
              <a:rPr lang="pt-BR" sz="2000" dirty="0" smtClean="0">
                <a:solidFill>
                  <a:schemeClr val="bg1"/>
                </a:solidFill>
              </a:rPr>
              <a:t>consequências do </a:t>
            </a:r>
            <a:r>
              <a:rPr lang="pt-BR" sz="2000" dirty="0">
                <a:solidFill>
                  <a:schemeClr val="bg1"/>
                </a:solidFill>
              </a:rPr>
              <a:t>dano moral (não precisam necessariamente </a:t>
            </a:r>
            <a:r>
              <a:rPr lang="pt-BR" sz="2000" dirty="0" smtClean="0">
                <a:solidFill>
                  <a:schemeClr val="bg1"/>
                </a:solidFill>
              </a:rPr>
              <a:t>ocorrer </a:t>
            </a:r>
            <a:r>
              <a:rPr lang="pt-BR" sz="2000" dirty="0">
                <a:solidFill>
                  <a:schemeClr val="bg1"/>
                </a:solidFill>
              </a:rPr>
              <a:t>para que haja a reparação</a:t>
            </a:r>
            <a:r>
              <a:rPr lang="pt-BR" sz="2000" dirty="0" smtClean="0">
                <a:solidFill>
                  <a:schemeClr val="bg1"/>
                </a:solidFill>
              </a:rPr>
              <a:t>). STJ</a:t>
            </a:r>
            <a:r>
              <a:rPr lang="pt-BR" sz="2000" dirty="0">
                <a:solidFill>
                  <a:schemeClr val="bg1"/>
                </a:solidFill>
              </a:rPr>
              <a:t>. 4ª Turma. </a:t>
            </a:r>
            <a:r>
              <a:rPr lang="pt-BR" sz="2000" dirty="0" err="1">
                <a:solidFill>
                  <a:schemeClr val="bg1"/>
                </a:solidFill>
              </a:rPr>
              <a:t>REsp</a:t>
            </a:r>
            <a:r>
              <a:rPr lang="pt-BR" sz="2000" dirty="0">
                <a:solidFill>
                  <a:schemeClr val="bg1"/>
                </a:solidFill>
              </a:rPr>
              <a:t> </a:t>
            </a:r>
            <a:r>
              <a:rPr lang="pt-BR" sz="2000" dirty="0" smtClean="0">
                <a:solidFill>
                  <a:schemeClr val="bg1"/>
                </a:solidFill>
              </a:rPr>
              <a:t>1.245.550 - MG</a:t>
            </a:r>
            <a:r>
              <a:rPr lang="pt-BR" sz="2000" dirty="0">
                <a:solidFill>
                  <a:schemeClr val="bg1"/>
                </a:solidFill>
              </a:rPr>
              <a:t>, Rel. Min. </a:t>
            </a:r>
            <a:r>
              <a:rPr lang="pt-BR" sz="2000" dirty="0" err="1">
                <a:solidFill>
                  <a:schemeClr val="bg1"/>
                </a:solidFill>
              </a:rPr>
              <a:t>Luis</a:t>
            </a:r>
            <a:r>
              <a:rPr lang="pt-BR" sz="2000" dirty="0">
                <a:solidFill>
                  <a:schemeClr val="bg1"/>
                </a:solidFill>
              </a:rPr>
              <a:t> Felipe Salomão, julgado em 17/3/2015 (Info 559).</a:t>
            </a:r>
          </a:p>
          <a:p>
            <a:endParaRPr lang="pt-BR" sz="2400" dirty="0"/>
          </a:p>
        </p:txBody>
      </p:sp>
    </p:spTree>
    <p:extLst>
      <p:ext uri="{BB962C8B-B14F-4D97-AF65-F5344CB8AC3E}">
        <p14:creationId xmlns:p14="http://schemas.microsoft.com/office/powerpoint/2010/main" val="3941382788"/>
      </p:ext>
    </p:extLst>
  </p:cSld>
  <p:clrMapOvr>
    <a:masterClrMapping/>
  </p:clrMapOvr>
  <p:transition>
    <p:comb/>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incapaz:</a:t>
            </a:r>
          </a:p>
          <a:p>
            <a:pPr marL="0" indent="0">
              <a:buNone/>
            </a:pPr>
            <a:endParaRPr lang="pt-BR" altLang="pt-BR" sz="2400" b="1" dirty="0" smtClean="0">
              <a:solidFill>
                <a:schemeClr val="bg1"/>
              </a:solidFill>
            </a:endParaRPr>
          </a:p>
          <a:p>
            <a:pPr marL="0" indent="0">
              <a:buNone/>
            </a:pPr>
            <a:r>
              <a:rPr lang="pt-BR" sz="2000" dirty="0">
                <a:solidFill>
                  <a:schemeClr val="bg1"/>
                </a:solidFill>
              </a:rPr>
              <a:t>Observação importante: vale ressaltar que, com o Estatuto da Pessoa com Deficiência (Lei nº 13.146/2015), que entrou em vigor após esse julgado, a pessoa com deficiência mental não é mais considerada absolutamente incapaz. Isso somente reforça que a pessoa com deficiência pode sofrer dano moral.</a:t>
            </a:r>
            <a:endParaRPr lang="pt-BR" sz="2400" dirty="0">
              <a:solidFill>
                <a:schemeClr val="bg1"/>
              </a:solidFill>
            </a:endParaRPr>
          </a:p>
        </p:txBody>
      </p:sp>
    </p:spTree>
    <p:extLst>
      <p:ext uri="{BB962C8B-B14F-4D97-AF65-F5344CB8AC3E}">
        <p14:creationId xmlns:p14="http://schemas.microsoft.com/office/powerpoint/2010/main" val="3395398206"/>
      </p:ext>
    </p:extLst>
  </p:cSld>
  <p:clrMapOvr>
    <a:masterClrMapping/>
  </p:clrMapOvr>
  <p:transition>
    <p:comb/>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a:t>
            </a:r>
          </a:p>
          <a:p>
            <a:pPr marL="0" indent="0">
              <a:buNone/>
            </a:pPr>
            <a:endParaRPr lang="pt-BR" altLang="pt-BR" sz="2400" b="1" dirty="0">
              <a:solidFill>
                <a:schemeClr val="accent2"/>
              </a:solidFill>
            </a:endParaRPr>
          </a:p>
          <a:p>
            <a:pPr marL="0" indent="0">
              <a:buNone/>
            </a:pPr>
            <a:r>
              <a:rPr lang="pt-BR" altLang="pt-BR" sz="2400" b="1" dirty="0" smtClean="0">
                <a:solidFill>
                  <a:schemeClr val="accent2"/>
                </a:solidFill>
              </a:rPr>
              <a:t>Automóvel: </a:t>
            </a:r>
            <a:r>
              <a:rPr lang="pt-BR" sz="2200" b="1" dirty="0" smtClean="0">
                <a:solidFill>
                  <a:schemeClr val="bg1"/>
                </a:solidFill>
              </a:rPr>
              <a:t>STJ recentemente: </a:t>
            </a:r>
            <a:r>
              <a:rPr lang="pt-BR" sz="2200" dirty="0" smtClean="0">
                <a:solidFill>
                  <a:schemeClr val="bg1"/>
                </a:solidFill>
              </a:rPr>
              <a:t>concluiu </a:t>
            </a:r>
            <a:r>
              <a:rPr lang="pt-BR" sz="2200" dirty="0">
                <a:solidFill>
                  <a:schemeClr val="bg1"/>
                </a:solidFill>
              </a:rPr>
              <a:t>que é cabível a reparação de danos morais </a:t>
            </a:r>
            <a:r>
              <a:rPr lang="pt-BR" sz="2200" dirty="0" smtClean="0">
                <a:solidFill>
                  <a:schemeClr val="bg1"/>
                </a:solidFill>
              </a:rPr>
              <a:t>no caso de o </a:t>
            </a:r>
            <a:r>
              <a:rPr lang="pt-BR" sz="2200" dirty="0">
                <a:solidFill>
                  <a:schemeClr val="bg1"/>
                </a:solidFill>
              </a:rPr>
              <a:t>consumidor de veículo zero quilômetro necessita retornar à concessionária por diversas vezes para reparar defeitos apresentados no veículo adquirido (STJ, </a:t>
            </a:r>
            <a:r>
              <a:rPr lang="pt-BR" sz="2200" dirty="0" err="1">
                <a:solidFill>
                  <a:schemeClr val="bg1"/>
                </a:solidFill>
              </a:rPr>
              <a:t>REsp</a:t>
            </a:r>
            <a:r>
              <a:rPr lang="pt-BR" sz="2200" dirty="0">
                <a:solidFill>
                  <a:schemeClr val="bg1"/>
                </a:solidFill>
              </a:rPr>
              <a:t> 1.443.268/DF, Rel. Min. Sidnei Beneti, j. 03.06.2014, publicado no seu Informativo n. 544</a:t>
            </a:r>
            <a:r>
              <a:rPr lang="pt-BR" sz="2200" dirty="0" smtClean="0">
                <a:solidFill>
                  <a:schemeClr val="bg1"/>
                </a:solidFill>
              </a:rPr>
              <a:t>). </a:t>
            </a:r>
            <a:endParaRPr lang="pt-BR" sz="2200" dirty="0">
              <a:solidFill>
                <a:schemeClr val="bg1"/>
              </a:solidFill>
            </a:endParaRPr>
          </a:p>
          <a:p>
            <a:pPr marL="0" indent="0">
              <a:buNone/>
            </a:pPr>
            <a:r>
              <a:rPr lang="pt-BR" sz="2200" dirty="0" smtClean="0">
                <a:solidFill>
                  <a:schemeClr val="bg1"/>
                </a:solidFill>
                <a:sym typeface="Wingdings" panose="05000000000000000000" pitchFamily="2" charset="2"/>
              </a:rPr>
              <a:t> Aborrecimento relevante pela perda do tempo útil. </a:t>
            </a:r>
          </a:p>
          <a:p>
            <a:pPr marL="0" indent="0">
              <a:buNone/>
            </a:pPr>
            <a:endParaRPr lang="pt-BR" sz="2200" dirty="0" smtClean="0">
              <a:solidFill>
                <a:schemeClr val="bg1"/>
              </a:solidFill>
              <a:sym typeface="Wingdings" panose="05000000000000000000" pitchFamily="2" charset="2"/>
            </a:endParaRPr>
          </a:p>
          <a:p>
            <a:pPr marL="0" indent="0">
              <a:buNone/>
            </a:pPr>
            <a:r>
              <a:rPr lang="pt-BR" sz="2200" b="1" dirty="0" smtClean="0">
                <a:solidFill>
                  <a:schemeClr val="accent2"/>
                </a:solidFill>
                <a:sym typeface="Wingdings" panose="05000000000000000000" pitchFamily="2" charset="2"/>
              </a:rPr>
              <a:t>Cheque:</a:t>
            </a:r>
            <a:r>
              <a:rPr lang="pt-BR" sz="2200" dirty="0" smtClean="0">
                <a:solidFill>
                  <a:schemeClr val="bg1"/>
                </a:solidFill>
                <a:sym typeface="Wingdings" panose="05000000000000000000" pitchFamily="2" charset="2"/>
              </a:rPr>
              <a:t> </a:t>
            </a:r>
            <a:r>
              <a:rPr lang="pt-BR" sz="2000" dirty="0">
                <a:solidFill>
                  <a:schemeClr val="bg1"/>
                </a:solidFill>
              </a:rPr>
              <a:t>Súmula 388 STJ. </a:t>
            </a:r>
            <a:r>
              <a:rPr lang="pt-BR" sz="2000" i="1" dirty="0">
                <a:solidFill>
                  <a:schemeClr val="bg1"/>
                </a:solidFill>
              </a:rPr>
              <a:t>A simples devolução indevida de cheque caracteriza dano moral</a:t>
            </a:r>
            <a:r>
              <a:rPr lang="pt-BR" sz="2000" i="1" dirty="0" smtClean="0">
                <a:solidFill>
                  <a:schemeClr val="bg1"/>
                </a:solidFill>
              </a:rPr>
              <a:t>.</a:t>
            </a:r>
          </a:p>
          <a:p>
            <a:pPr marL="0" indent="0">
              <a:buNone/>
            </a:pPr>
            <a:endParaRPr lang="pt-BR" sz="2000" i="1" dirty="0">
              <a:solidFill>
                <a:schemeClr val="bg1"/>
              </a:solidFill>
            </a:endParaRPr>
          </a:p>
          <a:p>
            <a:pPr marL="0" indent="0">
              <a:buNone/>
            </a:pPr>
            <a:r>
              <a:rPr lang="pt-BR" sz="2000" b="1" dirty="0" smtClean="0">
                <a:solidFill>
                  <a:schemeClr val="accent2"/>
                </a:solidFill>
                <a:sym typeface="Wingdings" panose="05000000000000000000" pitchFamily="2" charset="2"/>
              </a:rPr>
              <a:t>Lista de pessoas enfermas:  </a:t>
            </a:r>
            <a:r>
              <a:rPr lang="pt-BR" sz="2000" dirty="0" err="1" smtClean="0">
                <a:solidFill>
                  <a:schemeClr val="bg1"/>
                </a:solidFill>
              </a:rPr>
              <a:t>REsp</a:t>
            </a:r>
            <a:r>
              <a:rPr lang="pt-BR" sz="2000" dirty="0" smtClean="0">
                <a:solidFill>
                  <a:schemeClr val="bg1"/>
                </a:solidFill>
              </a:rPr>
              <a:t> </a:t>
            </a:r>
            <a:r>
              <a:rPr lang="pt-BR" sz="2000" dirty="0">
                <a:solidFill>
                  <a:schemeClr val="bg1"/>
                </a:solidFill>
              </a:rPr>
              <a:t>122.573 – rapaz foi internado em um hospital mantido pelo Estado. Hospital publicou lista dos pacientes portadores de HIV e o rapaz constava equivocadamente nessa lista. O filho estava em estado de coma. Os pais ajuizaram ação indenizatória e ganharam. </a:t>
            </a:r>
          </a:p>
          <a:p>
            <a:pPr marL="0" indent="0">
              <a:buNone/>
            </a:pPr>
            <a:endParaRPr lang="pt-BR" sz="2000" dirty="0">
              <a:solidFill>
                <a:schemeClr val="bg1"/>
              </a:solidFill>
            </a:endParaRPr>
          </a:p>
          <a:p>
            <a:pPr marL="0" indent="0">
              <a:buNone/>
            </a:pPr>
            <a:endParaRPr lang="pt-BR" sz="2200" dirty="0" smtClean="0">
              <a:solidFill>
                <a:schemeClr val="bg1"/>
              </a:solidFill>
              <a:sym typeface="Wingdings" panose="05000000000000000000" pitchFamily="2" charset="2"/>
            </a:endParaRPr>
          </a:p>
        </p:txBody>
      </p:sp>
    </p:spTree>
    <p:extLst>
      <p:ext uri="{BB962C8B-B14F-4D97-AF65-F5344CB8AC3E}">
        <p14:creationId xmlns:p14="http://schemas.microsoft.com/office/powerpoint/2010/main" val="1642066627"/>
      </p:ext>
    </p:extLst>
  </p:cSld>
  <p:clrMapOvr>
    <a:masterClrMapping/>
  </p:clrMapOvr>
  <p:transition>
    <p:comb/>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noivado:</a:t>
            </a:r>
          </a:p>
          <a:p>
            <a:pPr marL="0" indent="0">
              <a:buNone/>
            </a:pPr>
            <a:endParaRPr lang="pt-BR" sz="2000" b="1" dirty="0">
              <a:solidFill>
                <a:schemeClr val="bg1"/>
              </a:solidFill>
            </a:endParaRPr>
          </a:p>
          <a:p>
            <a:pPr marL="0" indent="0">
              <a:buNone/>
            </a:pPr>
            <a:r>
              <a:rPr lang="pt-BR" sz="2000" b="1" dirty="0" smtClean="0">
                <a:solidFill>
                  <a:schemeClr val="accent2"/>
                </a:solidFill>
              </a:rPr>
              <a:t>Ausência de dano indenizável pelo rompimento de noivado: </a:t>
            </a:r>
            <a:r>
              <a:rPr lang="pt-BR" sz="2000" dirty="0" smtClean="0">
                <a:solidFill>
                  <a:schemeClr val="bg1"/>
                </a:solidFill>
              </a:rPr>
              <a:t>É </a:t>
            </a:r>
            <a:r>
              <a:rPr lang="pt-BR" sz="2000" dirty="0">
                <a:solidFill>
                  <a:schemeClr val="bg1"/>
                </a:solidFill>
              </a:rPr>
              <a:t>preciso que o comportamento seja enquadrado no artigo 186, ou seja, como a </a:t>
            </a:r>
            <a:r>
              <a:rPr lang="pt-BR" sz="2000" dirty="0" smtClean="0">
                <a:solidFill>
                  <a:schemeClr val="bg1"/>
                </a:solidFill>
              </a:rPr>
              <a:t>responsabilidade </a:t>
            </a:r>
            <a:r>
              <a:rPr lang="pt-BR" sz="2000" dirty="0">
                <a:solidFill>
                  <a:schemeClr val="bg1"/>
                </a:solidFill>
              </a:rPr>
              <a:t>subjetiva é a regra, o simples rompimento de noivado não pode ser obrigatoriamente causa de indenização. Não basta somente o dano, é preciso que a conduta do agente tenha </a:t>
            </a:r>
            <a:r>
              <a:rPr lang="pt-BR" sz="2000" u="sng" dirty="0" smtClean="0">
                <a:solidFill>
                  <a:schemeClr val="bg1"/>
                </a:solidFill>
              </a:rPr>
              <a:t>ilicitude</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accent2"/>
                </a:solidFill>
              </a:rPr>
              <a:t>Morte: </a:t>
            </a:r>
            <a:r>
              <a:rPr lang="pt-BR" sz="2000" dirty="0" smtClean="0">
                <a:solidFill>
                  <a:schemeClr val="bg1"/>
                </a:solidFill>
              </a:rPr>
              <a:t>O </a:t>
            </a:r>
            <a:r>
              <a:rPr lang="pt-BR" sz="2000" dirty="0">
                <a:solidFill>
                  <a:schemeClr val="bg1"/>
                </a:solidFill>
              </a:rPr>
              <a:t>noivo não possui legitimidade para pedir indenização por danos morais em razão do falecimento de </a:t>
            </a:r>
            <a:r>
              <a:rPr lang="pt-BR" sz="2000" dirty="0" smtClean="0">
                <a:solidFill>
                  <a:schemeClr val="bg1"/>
                </a:solidFill>
              </a:rPr>
              <a:t>sua noiva. STJ</a:t>
            </a:r>
            <a:r>
              <a:rPr lang="pt-BR" sz="2000" dirty="0">
                <a:solidFill>
                  <a:schemeClr val="bg1"/>
                </a:solidFill>
              </a:rPr>
              <a:t>. 4ª Turma. </a:t>
            </a:r>
            <a:r>
              <a:rPr lang="pt-BR" sz="2000" dirty="0" err="1">
                <a:solidFill>
                  <a:schemeClr val="bg1"/>
                </a:solidFill>
              </a:rPr>
              <a:t>REsp</a:t>
            </a:r>
            <a:r>
              <a:rPr lang="pt-BR" sz="2000" dirty="0">
                <a:solidFill>
                  <a:schemeClr val="bg1"/>
                </a:solidFill>
              </a:rPr>
              <a:t> </a:t>
            </a:r>
            <a:r>
              <a:rPr lang="pt-BR" sz="2000" dirty="0" smtClean="0">
                <a:solidFill>
                  <a:schemeClr val="bg1"/>
                </a:solidFill>
              </a:rPr>
              <a:t>1.076.160-AM</a:t>
            </a:r>
            <a:r>
              <a:rPr lang="pt-BR" sz="2000" dirty="0">
                <a:solidFill>
                  <a:schemeClr val="bg1"/>
                </a:solidFill>
              </a:rPr>
              <a:t>, Rel. Min. </a:t>
            </a:r>
            <a:r>
              <a:rPr lang="pt-BR" sz="2000" dirty="0" err="1">
                <a:solidFill>
                  <a:schemeClr val="bg1"/>
                </a:solidFill>
              </a:rPr>
              <a:t>Luis</a:t>
            </a:r>
            <a:r>
              <a:rPr lang="pt-BR" sz="2000" dirty="0">
                <a:solidFill>
                  <a:schemeClr val="bg1"/>
                </a:solidFill>
              </a:rPr>
              <a:t> Felipe Salomão, julgado em 10/4/2012 (Info 495 STJ).</a:t>
            </a:r>
          </a:p>
          <a:p>
            <a:pPr marL="0" indent="0">
              <a:buNone/>
            </a:pPr>
            <a:endParaRPr lang="pt-BR" sz="2000" dirty="0">
              <a:solidFill>
                <a:schemeClr val="bg1"/>
              </a:solidFill>
            </a:endParaRPr>
          </a:p>
          <a:p>
            <a:pPr marL="0" indent="0">
              <a:buNone/>
            </a:pPr>
            <a:r>
              <a:rPr lang="pt-BR" sz="2000" dirty="0">
                <a:solidFill>
                  <a:schemeClr val="bg1"/>
                </a:solidFill>
              </a:rPr>
              <a:t>É notória a tendência dos Tribunais em considerarem apenas os pais, os descendentes, os irmãos e eventualmente o consorte como partes aptas a tal pleito. </a:t>
            </a:r>
            <a:r>
              <a:rPr lang="pt-BR" sz="2000" dirty="0" smtClean="0">
                <a:solidFill>
                  <a:schemeClr val="bg1"/>
                </a:solidFill>
              </a:rPr>
              <a:t>Não pode ser limitadora esta hipótese (caso concreto devo ser analisado). </a:t>
            </a:r>
            <a:endParaRPr lang="pt-BR" sz="2000" dirty="0">
              <a:solidFill>
                <a:schemeClr val="bg1"/>
              </a:solidFill>
            </a:endParaRPr>
          </a:p>
          <a:p>
            <a:endParaRPr lang="pt-BR" sz="2000" dirty="0">
              <a:solidFill>
                <a:schemeClr val="bg1"/>
              </a:solidFill>
            </a:endParaRPr>
          </a:p>
          <a:p>
            <a:pPr marL="0" indent="0">
              <a:buNone/>
            </a:pPr>
            <a:endParaRPr lang="pt-BR" sz="2000" dirty="0" smtClean="0">
              <a:solidFill>
                <a:schemeClr val="bg1"/>
              </a:solidFill>
            </a:endParaRPr>
          </a:p>
        </p:txBody>
      </p:sp>
    </p:spTree>
    <p:extLst>
      <p:ext uri="{BB962C8B-B14F-4D97-AF65-F5344CB8AC3E}">
        <p14:creationId xmlns:p14="http://schemas.microsoft.com/office/powerpoint/2010/main" val="868028152"/>
      </p:ext>
    </p:extLst>
  </p:cSld>
  <p:clrMapOvr>
    <a:masterClrMapping/>
  </p:clrMapOvr>
  <p:transition>
    <p:comb/>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DA PESSOA JURÍDICA:</a:t>
            </a:r>
          </a:p>
          <a:p>
            <a:pPr marL="0" indent="0">
              <a:buNone/>
            </a:pPr>
            <a:endParaRPr lang="pt-BR" sz="2400" dirty="0" smtClean="0">
              <a:solidFill>
                <a:schemeClr val="bg1"/>
              </a:solidFill>
            </a:endParaRPr>
          </a:p>
          <a:p>
            <a:pPr marL="0" indent="0">
              <a:buNone/>
            </a:pPr>
            <a:r>
              <a:rPr lang="pt-BR" sz="2000" dirty="0" smtClean="0">
                <a:solidFill>
                  <a:schemeClr val="bg1"/>
                </a:solidFill>
              </a:rPr>
              <a:t>Há divergência (</a:t>
            </a:r>
            <a:r>
              <a:rPr lang="pt-BR" sz="2000" dirty="0" err="1" smtClean="0">
                <a:solidFill>
                  <a:schemeClr val="bg1"/>
                </a:solidFill>
              </a:rPr>
              <a:t>Tepedino</a:t>
            </a:r>
            <a:r>
              <a:rPr lang="pt-BR" sz="2000" dirty="0" smtClean="0">
                <a:solidFill>
                  <a:schemeClr val="bg1"/>
                </a:solidFill>
              </a:rPr>
              <a:t>), mas entendimento </a:t>
            </a:r>
            <a:r>
              <a:rPr lang="pt-BR" sz="2000" dirty="0">
                <a:solidFill>
                  <a:schemeClr val="bg1"/>
                </a:solidFill>
              </a:rPr>
              <a:t>da </a:t>
            </a:r>
            <a:r>
              <a:rPr lang="pt-BR" sz="2000" dirty="0" err="1">
                <a:solidFill>
                  <a:schemeClr val="bg1"/>
                </a:solidFill>
              </a:rPr>
              <a:t>reparabilidade</a:t>
            </a:r>
            <a:r>
              <a:rPr lang="pt-BR" sz="2000" dirty="0">
                <a:solidFill>
                  <a:schemeClr val="bg1"/>
                </a:solidFill>
              </a:rPr>
              <a:t> do dano moral consta da Súmula 227 do Superior Tribunal de Justiça, podendo ser ainda extraído do art. 52 do Código Civil em vigor, pelo qual </a:t>
            </a:r>
            <a:r>
              <a:rPr lang="pt-BR" sz="2000" dirty="0" smtClean="0">
                <a:solidFill>
                  <a:schemeClr val="bg1"/>
                </a:solidFill>
              </a:rPr>
              <a:t>“se </a:t>
            </a:r>
            <a:r>
              <a:rPr lang="pt-BR" sz="2000" dirty="0">
                <a:solidFill>
                  <a:schemeClr val="bg1"/>
                </a:solidFill>
              </a:rPr>
              <a:t>aplica à pessoa jurídica, no que couber, o disposto quanto aos direitos da </a:t>
            </a:r>
            <a:r>
              <a:rPr lang="pt-BR" sz="2000" dirty="0" smtClean="0">
                <a:solidFill>
                  <a:schemeClr val="bg1"/>
                </a:solidFill>
              </a:rPr>
              <a:t>personalidade”. </a:t>
            </a:r>
          </a:p>
          <a:p>
            <a:pPr marL="0" indent="0">
              <a:buNone/>
            </a:pPr>
            <a:endParaRPr lang="pt-BR" sz="2000" dirty="0">
              <a:solidFill>
                <a:schemeClr val="accent2"/>
              </a:solidFill>
            </a:endParaRPr>
          </a:p>
          <a:p>
            <a:pPr marL="0" indent="0">
              <a:buNone/>
            </a:pPr>
            <a:r>
              <a:rPr lang="pt-BR" sz="2000" b="1" dirty="0" smtClean="0">
                <a:solidFill>
                  <a:schemeClr val="accent2"/>
                </a:solidFill>
              </a:rPr>
              <a:t>Súmula </a:t>
            </a:r>
            <a:r>
              <a:rPr lang="pt-BR" sz="2000" b="1" dirty="0">
                <a:solidFill>
                  <a:schemeClr val="accent2"/>
                </a:solidFill>
              </a:rPr>
              <a:t>n°. 227 do STJ:</a:t>
            </a:r>
            <a:r>
              <a:rPr lang="pt-BR" sz="2000" dirty="0">
                <a:solidFill>
                  <a:schemeClr val="accent2"/>
                </a:solidFill>
              </a:rPr>
              <a:t> </a:t>
            </a:r>
            <a:r>
              <a:rPr lang="pt-BR" sz="2000" i="1" dirty="0">
                <a:solidFill>
                  <a:schemeClr val="accent2"/>
                </a:solidFill>
              </a:rPr>
              <a:t>A pessoa jurídica poderá sofrer dano moral.</a:t>
            </a:r>
            <a:endParaRPr lang="pt-BR" sz="2000" dirty="0">
              <a:solidFill>
                <a:schemeClr val="accent2"/>
              </a:solidFill>
            </a:endParaRPr>
          </a:p>
          <a:p>
            <a:pPr marL="0" indent="0">
              <a:buNone/>
            </a:pPr>
            <a:endParaRPr lang="pt-BR" sz="2000" dirty="0" smtClean="0">
              <a:solidFill>
                <a:schemeClr val="accent2"/>
              </a:solidFill>
            </a:endParaRPr>
          </a:p>
          <a:p>
            <a:pPr marL="0" indent="0">
              <a:buNone/>
            </a:pPr>
            <a:r>
              <a:rPr lang="pt-BR" sz="2000" dirty="0" smtClean="0">
                <a:solidFill>
                  <a:schemeClr val="bg1"/>
                </a:solidFill>
              </a:rPr>
              <a:t>Como </a:t>
            </a:r>
            <a:r>
              <a:rPr lang="pt-BR" sz="2000" dirty="0">
                <a:solidFill>
                  <a:schemeClr val="bg1"/>
                </a:solidFill>
              </a:rPr>
              <a:t>exemplo típico do dano moral da pessoa jurídica, cite-se as hipóteses de inscrição indevida ou ilegítima de seu nome em cadastro de inadimplentes (nesse sentido: STJ, </a:t>
            </a:r>
            <a:r>
              <a:rPr lang="pt-BR" sz="2000" dirty="0" err="1">
                <a:solidFill>
                  <a:schemeClr val="bg1"/>
                </a:solidFill>
              </a:rPr>
              <a:t>REsp</a:t>
            </a:r>
            <a:r>
              <a:rPr lang="pt-BR" sz="2000" dirty="0">
                <a:solidFill>
                  <a:schemeClr val="bg1"/>
                </a:solidFill>
              </a:rPr>
              <a:t> 662.111/RN, Min. Jorge </a:t>
            </a:r>
            <a:r>
              <a:rPr lang="pt-BR" sz="2000" dirty="0" err="1">
                <a:solidFill>
                  <a:schemeClr val="bg1"/>
                </a:solidFill>
              </a:rPr>
              <a:t>Scartezzini</a:t>
            </a:r>
            <a:r>
              <a:rPr lang="pt-BR" sz="2000" dirty="0">
                <a:solidFill>
                  <a:schemeClr val="bg1"/>
                </a:solidFill>
              </a:rPr>
              <a:t>, 4.ª Turma, j. 21.09.2004, DJ 06.12.2004, p. 336).</a:t>
            </a:r>
          </a:p>
          <a:p>
            <a:pPr marL="0" indent="0">
              <a:buNone/>
            </a:pPr>
            <a:endParaRPr lang="pt-BR" sz="2400" dirty="0"/>
          </a:p>
        </p:txBody>
      </p:sp>
    </p:spTree>
    <p:extLst>
      <p:ext uri="{BB962C8B-B14F-4D97-AF65-F5344CB8AC3E}">
        <p14:creationId xmlns:p14="http://schemas.microsoft.com/office/powerpoint/2010/main" val="4217384101"/>
      </p:ext>
    </p:extLst>
  </p:cSld>
  <p:clrMapOvr>
    <a:masterClrMapping/>
  </p:clrMapOvr>
  <p:transition>
    <p:comb/>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DA PESSOA JURÍDICA: (cont.)</a:t>
            </a:r>
          </a:p>
          <a:p>
            <a:pPr marL="0" indent="0">
              <a:buNone/>
            </a:pPr>
            <a:endParaRPr lang="pt-BR" sz="2400" dirty="0" smtClean="0">
              <a:solidFill>
                <a:schemeClr val="bg1"/>
              </a:solidFill>
            </a:endParaRPr>
          </a:p>
          <a:p>
            <a:pPr marL="0" indent="0">
              <a:buNone/>
            </a:pPr>
            <a:r>
              <a:rPr lang="pt-BR" sz="1800" b="1" dirty="0" smtClean="0">
                <a:solidFill>
                  <a:schemeClr val="accent2"/>
                </a:solidFill>
              </a:rPr>
              <a:t>Pessoa jurídica de direito público não tem direito a danos morais em face de particular:</a:t>
            </a:r>
          </a:p>
          <a:p>
            <a:pPr marL="0" indent="0">
              <a:buNone/>
            </a:pPr>
            <a:endParaRPr lang="pt-BR" sz="1800" dirty="0" smtClean="0">
              <a:solidFill>
                <a:schemeClr val="bg1"/>
              </a:solidFill>
            </a:endParaRPr>
          </a:p>
          <a:p>
            <a:pPr marL="0" indent="0">
              <a:buNone/>
            </a:pPr>
            <a:r>
              <a:rPr lang="pt-BR" sz="1800" dirty="0">
                <a:solidFill>
                  <a:schemeClr val="bg1"/>
                </a:solidFill>
              </a:rPr>
              <a:t>Quarta Turma do Superior Tribunal de Justiça (STJ) negou recurso do município de João Pessoa, que pretendia receber indenização da Rádio e Televisão Paraibana Ltda., sob a alegação de que a empresa teria atingido, ilicitamente, sua honra e imagem. STJ, 4ª Turma, </a:t>
            </a:r>
            <a:r>
              <a:rPr lang="pt-BR" sz="1800" i="1" dirty="0" err="1">
                <a:solidFill>
                  <a:schemeClr val="bg1"/>
                </a:solidFill>
              </a:rPr>
              <a:t>REsp</a:t>
            </a:r>
            <a:r>
              <a:rPr lang="pt-BR" sz="1800" i="1" dirty="0">
                <a:solidFill>
                  <a:schemeClr val="bg1"/>
                </a:solidFill>
              </a:rPr>
              <a:t> 1258389</a:t>
            </a:r>
            <a:r>
              <a:rPr lang="pt-BR" sz="1800" dirty="0">
                <a:solidFill>
                  <a:schemeClr val="bg1"/>
                </a:solidFill>
              </a:rPr>
              <a:t>, j. </a:t>
            </a:r>
            <a:r>
              <a:rPr lang="pt-BR" sz="1800" dirty="0" smtClean="0">
                <a:solidFill>
                  <a:schemeClr val="bg1"/>
                </a:solidFill>
              </a:rPr>
              <a:t>17/12/2013</a:t>
            </a:r>
          </a:p>
          <a:p>
            <a:pPr marL="0" indent="0">
              <a:buNone/>
            </a:pPr>
            <a:endParaRPr lang="pt-BR" sz="1800" dirty="0">
              <a:solidFill>
                <a:schemeClr val="bg1"/>
              </a:solidFill>
            </a:endParaRPr>
          </a:p>
          <a:p>
            <a:pPr marL="0" indent="0">
              <a:buNone/>
            </a:pPr>
            <a:r>
              <a:rPr lang="pt-BR" sz="1800" dirty="0" smtClean="0">
                <a:solidFill>
                  <a:schemeClr val="bg1"/>
                </a:solidFill>
              </a:rPr>
              <a:t>“</a:t>
            </a:r>
            <a:r>
              <a:rPr lang="pt-BR" sz="1800" i="1" dirty="0" smtClean="0">
                <a:solidFill>
                  <a:schemeClr val="bg1"/>
                </a:solidFill>
              </a:rPr>
              <a:t>Eventuais </a:t>
            </a:r>
            <a:r>
              <a:rPr lang="pt-BR" sz="1800" i="1" dirty="0">
                <a:solidFill>
                  <a:schemeClr val="bg1"/>
                </a:solidFill>
              </a:rPr>
              <a:t>ataques ilegítimos a pessoas jurídicas de direito público podem e devem ser solucionados pelas vias legais expressamente consagradas no ordenamento, notadamente por sanções administrativas ou mesmo penais; soluções que, aliás, se harmonizam muito mais com a exigência constitucional da estrita observância, pela administração pública, do princípio da legalidade, segundo o qual não lhe é dado fazer nada além do que a lei expressamente </a:t>
            </a:r>
            <a:r>
              <a:rPr lang="pt-BR" sz="1800" i="1" dirty="0" smtClean="0">
                <a:solidFill>
                  <a:schemeClr val="bg1"/>
                </a:solidFill>
              </a:rPr>
              <a:t>autoriza“ (Min. Salomão). </a:t>
            </a:r>
          </a:p>
        </p:txBody>
      </p:sp>
    </p:spTree>
    <p:extLst>
      <p:ext uri="{BB962C8B-B14F-4D97-AF65-F5344CB8AC3E}">
        <p14:creationId xmlns:p14="http://schemas.microsoft.com/office/powerpoint/2010/main" val="252917929"/>
      </p:ext>
    </p:extLst>
  </p:cSld>
  <p:clrMapOvr>
    <a:masterClrMapping/>
  </p:clrMapOvr>
  <p:transition>
    <p:comb/>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TRANSMISSIBILIDADE DO DANO MORAL:</a:t>
            </a:r>
          </a:p>
          <a:p>
            <a:pPr marL="0" indent="0">
              <a:buNone/>
            </a:pPr>
            <a:endParaRPr lang="pt-BR" sz="2000" dirty="0" smtClean="0">
              <a:solidFill>
                <a:schemeClr val="bg1"/>
              </a:solidFill>
            </a:endParaRPr>
          </a:p>
          <a:p>
            <a:pPr marL="0" indent="0">
              <a:buNone/>
            </a:pPr>
            <a:r>
              <a:rPr lang="pt-BR" sz="2000" dirty="0" smtClean="0">
                <a:solidFill>
                  <a:schemeClr val="accent2"/>
                </a:solidFill>
                <a:sym typeface="Wingdings" panose="05000000000000000000" pitchFamily="2" charset="2"/>
              </a:rPr>
              <a:t> </a:t>
            </a:r>
            <a:r>
              <a:rPr lang="pt-BR" sz="2000" dirty="0" smtClean="0">
                <a:solidFill>
                  <a:schemeClr val="accent2"/>
                </a:solidFill>
              </a:rPr>
              <a:t>O </a:t>
            </a:r>
            <a:r>
              <a:rPr lang="pt-BR" sz="2000" dirty="0">
                <a:solidFill>
                  <a:schemeClr val="accent2"/>
                </a:solidFill>
              </a:rPr>
              <a:t>dano moral em si não se transmite, o que se transmite é o direito a indenização, que tem natureza patrimonial – art. 943 do CC.</a:t>
            </a:r>
          </a:p>
          <a:p>
            <a:pPr marL="0" indent="0">
              <a:buNone/>
            </a:pPr>
            <a:r>
              <a:rPr lang="pt-BR" sz="2000" i="1" dirty="0">
                <a:solidFill>
                  <a:schemeClr val="bg1"/>
                </a:solidFill>
              </a:rPr>
              <a:t>Art. 943. O </a:t>
            </a:r>
            <a:r>
              <a:rPr lang="pt-BR" sz="2000" i="1" u="sng" dirty="0">
                <a:solidFill>
                  <a:schemeClr val="bg1"/>
                </a:solidFill>
              </a:rPr>
              <a:t>direito de exigir reparação</a:t>
            </a:r>
            <a:r>
              <a:rPr lang="pt-BR" sz="2000" i="1" dirty="0">
                <a:solidFill>
                  <a:schemeClr val="bg1"/>
                </a:solidFill>
              </a:rPr>
              <a:t> e a </a:t>
            </a:r>
            <a:r>
              <a:rPr lang="pt-BR" sz="2000" i="1" u="sng" dirty="0">
                <a:solidFill>
                  <a:schemeClr val="bg1"/>
                </a:solidFill>
              </a:rPr>
              <a:t>obrigação de prestá-la</a:t>
            </a:r>
            <a:r>
              <a:rPr lang="pt-BR" sz="2000" i="1" dirty="0">
                <a:solidFill>
                  <a:schemeClr val="bg1"/>
                </a:solidFill>
              </a:rPr>
              <a:t> transmitem-se com a herança</a:t>
            </a:r>
            <a:r>
              <a:rPr lang="pt-BR" sz="2000" i="1" dirty="0" smtClean="0">
                <a:solidFill>
                  <a:schemeClr val="bg1"/>
                </a:solidFill>
              </a:rPr>
              <a:t>.</a:t>
            </a:r>
          </a:p>
          <a:p>
            <a:pPr marL="0" indent="0">
              <a:buNone/>
            </a:pPr>
            <a:endParaRPr lang="pt-BR" sz="2000" dirty="0">
              <a:solidFill>
                <a:schemeClr val="bg1"/>
              </a:solidFill>
            </a:endParaRPr>
          </a:p>
          <a:p>
            <a:pPr marL="0" lvl="0" indent="0">
              <a:buNone/>
            </a:pPr>
            <a:r>
              <a:rPr lang="pt-BR" sz="2000" dirty="0" smtClean="0">
                <a:solidFill>
                  <a:schemeClr val="bg1"/>
                </a:solidFill>
              </a:rPr>
              <a:t>Ex.: Morto </a:t>
            </a:r>
            <a:r>
              <a:rPr lang="pt-BR" sz="2000" dirty="0">
                <a:solidFill>
                  <a:schemeClr val="bg1"/>
                </a:solidFill>
              </a:rPr>
              <a:t>ajuíza a ação ainda em vida, herdeiros possuem legitimidade em prosseguir: não há transmissão, mas se a vítima interpôs ação, os herdeiros podem </a:t>
            </a:r>
            <a:r>
              <a:rPr lang="pt-BR" sz="2000" dirty="0" smtClean="0">
                <a:solidFill>
                  <a:schemeClr val="bg1"/>
                </a:solidFill>
              </a:rPr>
              <a:t>suceder. </a:t>
            </a:r>
            <a:endParaRPr lang="pt-BR" sz="2000" dirty="0" smtClean="0">
              <a:solidFill>
                <a:schemeClr val="bg1"/>
              </a:solidFill>
            </a:endParaRPr>
          </a:p>
          <a:p>
            <a:pPr marL="0" lvl="0" indent="0">
              <a:buNone/>
            </a:pPr>
            <a:r>
              <a:rPr lang="pt-BR" sz="2000" dirty="0" smtClean="0">
                <a:solidFill>
                  <a:schemeClr val="bg1"/>
                </a:solidFill>
              </a:rPr>
              <a:t>Ex2.: Morto </a:t>
            </a:r>
            <a:r>
              <a:rPr lang="pt-BR" sz="2000" dirty="0">
                <a:solidFill>
                  <a:schemeClr val="bg1"/>
                </a:solidFill>
              </a:rPr>
              <a:t>sofre o dano moral ainda em vida, porem não ajuíza ação: o herdeiro tem legitimidade de ajuizar a ação? </a:t>
            </a:r>
          </a:p>
          <a:p>
            <a:pPr marL="0" indent="0">
              <a:buNone/>
            </a:pPr>
            <a:endParaRPr lang="pt-BR" altLang="pt-BR" sz="2000" b="1" dirty="0" smtClean="0">
              <a:solidFill>
                <a:schemeClr val="bg1"/>
              </a:solidFill>
            </a:endParaRPr>
          </a:p>
          <a:p>
            <a:pPr marL="0" indent="0">
              <a:buNone/>
            </a:pPr>
            <a:r>
              <a:rPr lang="pt-BR" sz="2000" dirty="0">
                <a:solidFill>
                  <a:schemeClr val="bg1"/>
                </a:solidFill>
              </a:rPr>
              <a:t>Se o dano ocorre DEPOIS DA MORTE DO TITULAR, não produz efeitos jurídicos ao morto (a morte extingue os direitos da personalidade). Contudo, tal ofensa atinge, </a:t>
            </a:r>
            <a:r>
              <a:rPr lang="pt-BR" sz="2000" u="sng" dirty="0">
                <a:solidFill>
                  <a:schemeClr val="bg1"/>
                </a:solidFill>
              </a:rPr>
              <a:t>indiretamente</a:t>
            </a:r>
            <a:r>
              <a:rPr lang="pt-BR" sz="2000" dirty="0">
                <a:solidFill>
                  <a:schemeClr val="bg1"/>
                </a:solidFill>
              </a:rPr>
              <a:t>, os familiares vivos da pessoa morta, caracterizados como “LESADOS INDIRETOS”. Assim sendo, os herdeiros, considerados como “lesados indiretos” pelas ofensas devem propor a ação em nome próprio. </a:t>
            </a:r>
          </a:p>
          <a:p>
            <a:pPr marL="0" indent="0">
              <a:buNone/>
            </a:pPr>
            <a:endParaRPr lang="pt-BR" sz="2000" dirty="0">
              <a:solidFill>
                <a:schemeClr val="bg1"/>
              </a:solidFill>
            </a:endParaRPr>
          </a:p>
          <a:p>
            <a:pPr marL="0" indent="0">
              <a:buNone/>
            </a:pPr>
            <a:endParaRPr lang="pt-BR" altLang="pt-BR" sz="2000" b="1" dirty="0" smtClean="0">
              <a:solidFill>
                <a:schemeClr val="bg1"/>
              </a:solidFill>
            </a:endParaRPr>
          </a:p>
        </p:txBody>
      </p:sp>
    </p:spTree>
    <p:extLst>
      <p:ext uri="{BB962C8B-B14F-4D97-AF65-F5344CB8AC3E}">
        <p14:creationId xmlns:p14="http://schemas.microsoft.com/office/powerpoint/2010/main" val="4110527402"/>
      </p:ext>
    </p:extLst>
  </p:cSld>
  <p:clrMapOvr>
    <a:masterClrMapping/>
  </p:clrMapOvr>
  <p:transition>
    <p:comb/>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TRANSMISSIBILIDADE DO DANO MORAL:</a:t>
            </a:r>
          </a:p>
          <a:p>
            <a:pPr marL="0" indent="0">
              <a:buNone/>
            </a:pPr>
            <a:endParaRPr lang="pt-BR" sz="1700" dirty="0" smtClean="0">
              <a:solidFill>
                <a:schemeClr val="bg1"/>
              </a:solidFill>
            </a:endParaRPr>
          </a:p>
          <a:p>
            <a:pPr marL="0" indent="0">
              <a:buNone/>
            </a:pPr>
            <a:r>
              <a:rPr lang="pt-BR" sz="1600" dirty="0" smtClean="0">
                <a:solidFill>
                  <a:schemeClr val="bg1"/>
                </a:solidFill>
              </a:rPr>
              <a:t>LEGITIMIDADE  DO ESPÓLIO: Depende. O </a:t>
            </a:r>
            <a:r>
              <a:rPr lang="pt-BR" sz="1600" dirty="0">
                <a:solidFill>
                  <a:schemeClr val="bg1"/>
                </a:solidFill>
              </a:rPr>
              <a:t>espólio </a:t>
            </a:r>
            <a:r>
              <a:rPr lang="pt-BR" sz="1600" u="sng" dirty="0">
                <a:solidFill>
                  <a:schemeClr val="bg1"/>
                </a:solidFill>
              </a:rPr>
              <a:t>não tem</a:t>
            </a:r>
            <a:r>
              <a:rPr lang="pt-BR" sz="1600" dirty="0">
                <a:solidFill>
                  <a:schemeClr val="bg1"/>
                </a:solidFill>
              </a:rPr>
              <a:t> legitimidade para postular indenização pelos DANOS MATERIAIS E MORAIS SUPOSTAMENTE EXPERIMENTADOS PELOS HERDEIROS, ainda que se alegue que os referidos danos teriam decorrido de erro médico de que fora vítima o falecido. </a:t>
            </a:r>
            <a:r>
              <a:rPr lang="pt-BR" sz="1600" u="sng" dirty="0">
                <a:solidFill>
                  <a:schemeClr val="bg1"/>
                </a:solidFill>
              </a:rPr>
              <a:t>Resumindo: o direito no qual se funda a ação é próprio dos herdeiros, e não um direito do de </a:t>
            </a:r>
            <a:r>
              <a:rPr lang="pt-BR" sz="1600" i="1" u="sng" dirty="0">
                <a:solidFill>
                  <a:schemeClr val="bg1"/>
                </a:solidFill>
              </a:rPr>
              <a:t>cujus</a:t>
            </a:r>
            <a:r>
              <a:rPr lang="pt-BR" sz="1600" u="sng" dirty="0">
                <a:solidFill>
                  <a:schemeClr val="bg1"/>
                </a:solidFill>
              </a:rPr>
              <a:t> que foi transmitido</a:t>
            </a:r>
            <a:r>
              <a:rPr lang="pt-BR" sz="1600" dirty="0">
                <a:solidFill>
                  <a:schemeClr val="bg1"/>
                </a:solidFill>
              </a:rPr>
              <a:t>. O espólio não tem legitimidade para buscar reparação por danos morais decorrentes de OFENSA </a:t>
            </a:r>
            <a:r>
              <a:rPr lang="pt-BR" sz="1600" i="1" dirty="0">
                <a:solidFill>
                  <a:schemeClr val="bg1"/>
                </a:solidFill>
              </a:rPr>
              <a:t>POST MORTEM</a:t>
            </a:r>
            <a:r>
              <a:rPr lang="pt-BR" sz="1600" dirty="0">
                <a:solidFill>
                  <a:schemeClr val="bg1"/>
                </a:solidFill>
              </a:rPr>
              <a:t> à imagem e à memória de pessoa. Logo, a legitimidade é dos herdeiros (e não do espólio). Nesse sentido: STJ. 3ª Turma. </a:t>
            </a:r>
            <a:r>
              <a:rPr lang="pt-BR" sz="1600" dirty="0" err="1">
                <a:solidFill>
                  <a:schemeClr val="bg1"/>
                </a:solidFill>
              </a:rPr>
              <a:t>REsp</a:t>
            </a:r>
            <a:r>
              <a:rPr lang="pt-BR" sz="1600" dirty="0">
                <a:solidFill>
                  <a:schemeClr val="bg1"/>
                </a:solidFill>
              </a:rPr>
              <a:t> 1.209.474-SP, Rel. Min. Paulo de Tarso </a:t>
            </a:r>
            <a:r>
              <a:rPr lang="pt-BR" sz="1600" dirty="0" err="1">
                <a:solidFill>
                  <a:schemeClr val="bg1"/>
                </a:solidFill>
              </a:rPr>
              <a:t>Sanseverino</a:t>
            </a:r>
            <a:r>
              <a:rPr lang="pt-BR" sz="1600" dirty="0">
                <a:solidFill>
                  <a:schemeClr val="bg1"/>
                </a:solidFill>
              </a:rPr>
              <a:t>, julgado em 10/9/2013.</a:t>
            </a:r>
          </a:p>
          <a:p>
            <a:pPr marL="0" indent="0">
              <a:buNone/>
            </a:pPr>
            <a:endParaRPr lang="pt-BR" sz="1600" dirty="0" smtClean="0">
              <a:solidFill>
                <a:schemeClr val="bg1"/>
              </a:solidFill>
            </a:endParaRPr>
          </a:p>
          <a:p>
            <a:pPr marL="0" indent="0">
              <a:buNone/>
            </a:pPr>
            <a:r>
              <a:rPr lang="pt-BR" sz="1600" dirty="0" smtClean="0">
                <a:solidFill>
                  <a:schemeClr val="bg1"/>
                </a:solidFill>
              </a:rPr>
              <a:t>Por </a:t>
            </a:r>
            <a:r>
              <a:rPr lang="pt-BR" sz="1600" dirty="0">
                <a:solidFill>
                  <a:schemeClr val="bg1"/>
                </a:solidFill>
              </a:rPr>
              <a:t>outro lado, o espólio teria legitimidade para ajuizar a ação se o direito à indenização PERTENCESSE AO FALECIDO e tivesse sido transmitido aos herdeiros com a morte.</a:t>
            </a:r>
          </a:p>
          <a:p>
            <a:pPr marL="0" indent="0">
              <a:buNone/>
            </a:pPr>
            <a:endParaRPr lang="pt-BR" sz="1600" dirty="0" smtClean="0">
              <a:solidFill>
                <a:schemeClr val="bg1"/>
              </a:solidFill>
            </a:endParaRPr>
          </a:p>
          <a:p>
            <a:pPr marL="0" indent="0">
              <a:buNone/>
            </a:pPr>
            <a:r>
              <a:rPr lang="pt-BR" sz="1600" dirty="0" smtClean="0">
                <a:solidFill>
                  <a:schemeClr val="bg1"/>
                </a:solidFill>
              </a:rPr>
              <a:t>O  </a:t>
            </a:r>
            <a:r>
              <a:rPr lang="pt-BR" sz="1600" dirty="0">
                <a:solidFill>
                  <a:schemeClr val="bg1"/>
                </a:solidFill>
              </a:rPr>
              <a:t>STJ e a doutrina majoritária consideram que o DIREITO DE AÇÃO POR DANO MORAL É DE NATUREZA PATRIMONIAL e, como tal, TRANSMITE-SE AOS SUCESSORES DA VÍTIMA. Logo, o espólio tem legitimidade para intentar a ação de reparação por danos morais. Nesse sentido é o art. 943 do CC e o Enunciado 454 do CJF.</a:t>
            </a:r>
          </a:p>
          <a:p>
            <a:pPr marL="0" indent="0">
              <a:buNone/>
            </a:pPr>
            <a:endParaRPr lang="pt-BR" sz="1600" dirty="0">
              <a:solidFill>
                <a:schemeClr val="bg1"/>
              </a:solidFill>
            </a:endParaRPr>
          </a:p>
          <a:p>
            <a:pPr marL="0" indent="0">
              <a:buNone/>
            </a:pPr>
            <a:r>
              <a:rPr lang="pt-BR" sz="1600" dirty="0">
                <a:solidFill>
                  <a:schemeClr val="bg1"/>
                </a:solidFill>
              </a:rPr>
              <a:t>Enunciado 454-CJF:</a:t>
            </a:r>
            <a:r>
              <a:rPr lang="pt-BR" sz="1600" i="1" dirty="0">
                <a:solidFill>
                  <a:schemeClr val="bg1"/>
                </a:solidFill>
              </a:rPr>
              <a:t> Art. 943. O direito de exigir reparação a que se refere o art. 943 do Código Civil abrange inclusive os danos morais, ainda que a ação não tenha sido iniciada pela vítima.</a:t>
            </a:r>
            <a:endParaRPr lang="pt-BR" sz="1600" dirty="0">
              <a:solidFill>
                <a:schemeClr val="bg1"/>
              </a:solidFill>
            </a:endParaRPr>
          </a:p>
          <a:p>
            <a:pPr marL="0" indent="0">
              <a:buNone/>
            </a:pPr>
            <a:endParaRPr lang="pt-BR" sz="1300" dirty="0">
              <a:solidFill>
                <a:schemeClr val="bg1"/>
              </a:solidFill>
              <a:effectLst/>
            </a:endParaRPr>
          </a:p>
        </p:txBody>
      </p:sp>
    </p:spTree>
    <p:extLst>
      <p:ext uri="{BB962C8B-B14F-4D97-AF65-F5344CB8AC3E}">
        <p14:creationId xmlns:p14="http://schemas.microsoft.com/office/powerpoint/2010/main" val="829465160"/>
      </p:ext>
    </p:extLst>
  </p:cSld>
  <p:clrMapOvr>
    <a:masterClrMapping/>
  </p:clrMapOvr>
  <p:transition>
    <p:comb/>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QUANTIFICAÇÃO DO DANO MORAL:</a:t>
            </a:r>
          </a:p>
          <a:p>
            <a:endParaRPr lang="pt-BR" sz="2400" dirty="0"/>
          </a:p>
          <a:p>
            <a:pPr marL="0" indent="0">
              <a:buNone/>
            </a:pPr>
            <a:r>
              <a:rPr lang="pt-BR" sz="2400" u="sng" dirty="0">
                <a:solidFill>
                  <a:schemeClr val="bg1"/>
                </a:solidFill>
              </a:rPr>
              <a:t>Observação:</a:t>
            </a:r>
            <a:r>
              <a:rPr lang="pt-BR" sz="2400" dirty="0">
                <a:solidFill>
                  <a:schemeClr val="bg1"/>
                </a:solidFill>
              </a:rPr>
              <a:t> é comum a fixação em salários mínimos (súmula 490 do STF): </a:t>
            </a:r>
            <a:endParaRPr lang="pt-BR" sz="2400" dirty="0" smtClean="0">
              <a:solidFill>
                <a:schemeClr val="bg1"/>
              </a:solidFill>
            </a:endParaRPr>
          </a:p>
          <a:p>
            <a:pPr marL="0" indent="0">
              <a:buNone/>
            </a:pPr>
            <a:endParaRPr lang="pt-BR" sz="2400" dirty="0">
              <a:solidFill>
                <a:schemeClr val="bg1"/>
              </a:solidFill>
            </a:endParaRPr>
          </a:p>
          <a:p>
            <a:pPr marL="0" indent="0">
              <a:buNone/>
            </a:pPr>
            <a:r>
              <a:rPr lang="pt-BR" sz="2400" dirty="0" smtClean="0">
                <a:solidFill>
                  <a:schemeClr val="accent2"/>
                </a:solidFill>
              </a:rPr>
              <a:t>Súmula </a:t>
            </a:r>
            <a:r>
              <a:rPr lang="pt-BR" sz="2400" dirty="0">
                <a:solidFill>
                  <a:schemeClr val="accent2"/>
                </a:solidFill>
              </a:rPr>
              <a:t>490 STF: </a:t>
            </a:r>
            <a:r>
              <a:rPr lang="pt-BR" sz="2400" i="1" dirty="0">
                <a:solidFill>
                  <a:schemeClr val="bg1"/>
                </a:solidFill>
              </a:rPr>
              <a:t>A pensão correspondente a indenização oriunda de responsabilidade civil deve ser calculada com base no salário-mínimo vigente ao tempo da sentença e ajustar-se-á às variações ulteriores.</a:t>
            </a:r>
            <a:endParaRPr lang="pt-BR" sz="2400" dirty="0">
              <a:solidFill>
                <a:schemeClr val="bg1"/>
              </a:solidFill>
            </a:endParaRPr>
          </a:p>
          <a:p>
            <a:pPr marL="0" indent="0">
              <a:buNone/>
            </a:pPr>
            <a:endParaRPr lang="pt-BR" sz="2400" dirty="0">
              <a:solidFill>
                <a:schemeClr val="bg1"/>
              </a:solidFill>
            </a:endParaRPr>
          </a:p>
          <a:p>
            <a:pPr marL="0" indent="0">
              <a:buNone/>
            </a:pPr>
            <a:r>
              <a:rPr lang="pt-BR" sz="2400" dirty="0" smtClean="0">
                <a:solidFill>
                  <a:schemeClr val="bg1"/>
                </a:solidFill>
                <a:sym typeface="Wingdings" panose="05000000000000000000" pitchFamily="2" charset="2"/>
              </a:rPr>
              <a:t> </a:t>
            </a:r>
            <a:r>
              <a:rPr lang="pt-BR" sz="2400" dirty="0" smtClean="0">
                <a:solidFill>
                  <a:schemeClr val="bg1"/>
                </a:solidFill>
              </a:rPr>
              <a:t>A </a:t>
            </a:r>
            <a:r>
              <a:rPr lang="pt-BR" sz="2400" dirty="0">
                <a:solidFill>
                  <a:schemeClr val="bg1"/>
                </a:solidFill>
              </a:rPr>
              <a:t>fixação do valor de indenização por danos morais só pode ser revisada pelo STJ se o montante for irrisório ou exagerado, em flagrante inobservância dos princípios da razoabilidade e da proporcionalidade. </a:t>
            </a:r>
          </a:p>
          <a:p>
            <a:pPr marL="0" indent="0">
              <a:buNone/>
            </a:pPr>
            <a:endParaRPr lang="pt-BR" sz="2400" dirty="0"/>
          </a:p>
        </p:txBody>
      </p:sp>
    </p:spTree>
    <p:extLst>
      <p:ext uri="{BB962C8B-B14F-4D97-AF65-F5344CB8AC3E}">
        <p14:creationId xmlns:p14="http://schemas.microsoft.com/office/powerpoint/2010/main" val="669254109"/>
      </p:ext>
    </p:extLst>
  </p:cSld>
  <p:clrMapOvr>
    <a:masterClrMapping/>
  </p:clrMapOvr>
  <p:transition>
    <p:comb/>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Prescrição da pretensão:</a:t>
            </a:r>
          </a:p>
          <a:p>
            <a:pPr marL="0" indent="0">
              <a:buNone/>
            </a:pPr>
            <a:endParaRPr lang="pt-BR" altLang="pt-BR" sz="2400" b="1" dirty="0" smtClean="0">
              <a:solidFill>
                <a:schemeClr val="accent2"/>
              </a:solidFill>
            </a:endParaRPr>
          </a:p>
          <a:p>
            <a:pPr marL="0" indent="0">
              <a:buNone/>
            </a:pPr>
            <a:r>
              <a:rPr lang="pt-BR" sz="2000" dirty="0" smtClean="0">
                <a:solidFill>
                  <a:schemeClr val="bg1"/>
                </a:solidFill>
              </a:rPr>
              <a:t>O </a:t>
            </a:r>
            <a:r>
              <a:rPr lang="pt-BR" sz="2000" dirty="0">
                <a:solidFill>
                  <a:schemeClr val="bg1"/>
                </a:solidFill>
              </a:rPr>
              <a:t>prazo prescricional para se pleitear a </a:t>
            </a:r>
            <a:r>
              <a:rPr lang="pt-BR" sz="2000" dirty="0" smtClean="0">
                <a:solidFill>
                  <a:schemeClr val="bg1"/>
                </a:solidFill>
              </a:rPr>
              <a:t>reparação </a:t>
            </a:r>
            <a:r>
              <a:rPr lang="pt-BR" sz="2000" dirty="0">
                <a:solidFill>
                  <a:schemeClr val="bg1"/>
                </a:solidFill>
              </a:rPr>
              <a:t>por dano moral é de 3 anos (art. 206 CC) ou de 5 anos (art. 27 do CDC</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accent2"/>
                </a:solidFill>
              </a:rPr>
              <a:t>Consumidor:</a:t>
            </a:r>
          </a:p>
          <a:p>
            <a:pPr marL="0" indent="0">
              <a:buNone/>
            </a:pPr>
            <a:endParaRPr lang="pt-BR" sz="2000" dirty="0" smtClean="0">
              <a:solidFill>
                <a:schemeClr val="bg1"/>
              </a:solidFill>
            </a:endParaRPr>
          </a:p>
          <a:p>
            <a:pPr marL="0" indent="0">
              <a:buNone/>
            </a:pPr>
            <a:r>
              <a:rPr lang="pt-BR" sz="2000" i="1" dirty="0" smtClean="0">
                <a:solidFill>
                  <a:schemeClr val="bg1"/>
                </a:solidFill>
              </a:rPr>
              <a:t>Art</a:t>
            </a:r>
            <a:r>
              <a:rPr lang="pt-BR" sz="2000" i="1" dirty="0">
                <a:solidFill>
                  <a:schemeClr val="bg1"/>
                </a:solidFill>
              </a:rPr>
              <a:t>. 27 CDC. </a:t>
            </a:r>
            <a:r>
              <a:rPr lang="pt-BR" sz="2000" b="1" i="1" dirty="0" smtClean="0">
                <a:solidFill>
                  <a:schemeClr val="bg1"/>
                </a:solidFill>
              </a:rPr>
              <a:t>Prescreve </a:t>
            </a:r>
            <a:r>
              <a:rPr lang="pt-BR" sz="2000" b="1" i="1" dirty="0">
                <a:solidFill>
                  <a:schemeClr val="bg1"/>
                </a:solidFill>
              </a:rPr>
              <a:t>em cinco anos</a:t>
            </a:r>
            <a:r>
              <a:rPr lang="pt-BR" sz="2000" i="1" dirty="0">
                <a:solidFill>
                  <a:schemeClr val="bg1"/>
                </a:solidFill>
              </a:rPr>
              <a:t> a pretensão à reparação pelos danos causados por fato do produto ou do serviço prevista na Seção II deste Capítulo, iniciando-se a contagem do prazo a partir do conhecimento do dano e de sua autoria</a:t>
            </a:r>
            <a:r>
              <a:rPr lang="pt-BR" sz="2000" i="1" dirty="0" smtClean="0">
                <a:solidFill>
                  <a:schemeClr val="bg1"/>
                </a:solidFill>
              </a:rPr>
              <a:t>.</a:t>
            </a:r>
          </a:p>
          <a:p>
            <a:pPr marL="0" indent="0">
              <a:buNone/>
            </a:pPr>
            <a:endParaRPr lang="pt-BR" sz="2000" dirty="0">
              <a:solidFill>
                <a:schemeClr val="accent2"/>
              </a:solidFill>
            </a:endParaRPr>
          </a:p>
          <a:p>
            <a:pPr marL="0" indent="0">
              <a:buNone/>
            </a:pPr>
            <a:r>
              <a:rPr lang="pt-BR" sz="2000" b="1" dirty="0" smtClean="0">
                <a:solidFill>
                  <a:schemeClr val="accent2"/>
                </a:solidFill>
              </a:rPr>
              <a:t>Não </a:t>
            </a:r>
            <a:r>
              <a:rPr lang="pt-BR" sz="2000" b="1" dirty="0">
                <a:solidFill>
                  <a:schemeClr val="accent2"/>
                </a:solidFill>
              </a:rPr>
              <a:t>consumidor</a:t>
            </a:r>
            <a:r>
              <a:rPr lang="pt-BR" sz="2000" b="1" dirty="0" smtClean="0">
                <a:solidFill>
                  <a:schemeClr val="accent2"/>
                </a:solidFill>
              </a:rPr>
              <a:t>:</a:t>
            </a:r>
          </a:p>
          <a:p>
            <a:pPr marL="0" indent="0">
              <a:buNone/>
            </a:pPr>
            <a:endParaRPr lang="pt-BR" sz="2000" dirty="0" smtClean="0">
              <a:solidFill>
                <a:schemeClr val="bg1"/>
              </a:solidFill>
            </a:endParaRPr>
          </a:p>
          <a:p>
            <a:pPr marL="0" indent="0">
              <a:buNone/>
            </a:pPr>
            <a:r>
              <a:rPr lang="pt-BR" sz="2000" dirty="0" smtClean="0">
                <a:solidFill>
                  <a:schemeClr val="bg1"/>
                </a:solidFill>
              </a:rPr>
              <a:t>Art</a:t>
            </a:r>
            <a:r>
              <a:rPr lang="pt-BR" sz="2000" dirty="0">
                <a:solidFill>
                  <a:schemeClr val="bg1"/>
                </a:solidFill>
              </a:rPr>
              <a:t>. 206 CC. Prescreve:</a:t>
            </a:r>
          </a:p>
          <a:p>
            <a:pPr marL="0" indent="0">
              <a:buNone/>
            </a:pPr>
            <a:r>
              <a:rPr lang="pt-BR" sz="2000" dirty="0">
                <a:solidFill>
                  <a:schemeClr val="bg1"/>
                </a:solidFill>
              </a:rPr>
              <a:t>§ 3</a:t>
            </a:r>
            <a:r>
              <a:rPr lang="pt-BR" sz="2000" u="sng" baseline="30000" dirty="0">
                <a:solidFill>
                  <a:schemeClr val="bg1"/>
                </a:solidFill>
              </a:rPr>
              <a:t>o</a:t>
            </a:r>
            <a:r>
              <a:rPr lang="pt-BR" sz="2000" dirty="0">
                <a:solidFill>
                  <a:schemeClr val="bg1"/>
                </a:solidFill>
              </a:rPr>
              <a:t> Em </a:t>
            </a:r>
            <a:r>
              <a:rPr lang="pt-BR" sz="2000" b="1" dirty="0">
                <a:solidFill>
                  <a:schemeClr val="bg1"/>
                </a:solidFill>
              </a:rPr>
              <a:t>três anos</a:t>
            </a:r>
            <a:r>
              <a:rPr lang="pt-BR" sz="2000" dirty="0">
                <a:solidFill>
                  <a:schemeClr val="bg1"/>
                </a:solidFill>
              </a:rPr>
              <a:t>:</a:t>
            </a:r>
          </a:p>
          <a:p>
            <a:pPr marL="0" indent="0">
              <a:buNone/>
            </a:pPr>
            <a:r>
              <a:rPr lang="pt-BR" sz="2000" dirty="0">
                <a:solidFill>
                  <a:schemeClr val="bg1"/>
                </a:solidFill>
              </a:rPr>
              <a:t>V - a pretensão de reparação </a:t>
            </a:r>
            <a:r>
              <a:rPr lang="pt-BR" sz="2000" dirty="0" smtClean="0">
                <a:solidFill>
                  <a:schemeClr val="bg1"/>
                </a:solidFill>
              </a:rPr>
              <a:t>civil.</a:t>
            </a:r>
            <a:endParaRPr lang="pt-BR" sz="2000" dirty="0">
              <a:solidFill>
                <a:schemeClr val="bg1"/>
              </a:solidFill>
            </a:endParaRPr>
          </a:p>
          <a:p>
            <a:pPr marL="0" indent="0">
              <a:buNone/>
            </a:pPr>
            <a:endParaRPr lang="pt-BR" sz="2000" dirty="0"/>
          </a:p>
        </p:txBody>
      </p:sp>
    </p:spTree>
    <p:extLst>
      <p:ext uri="{BB962C8B-B14F-4D97-AF65-F5344CB8AC3E}">
        <p14:creationId xmlns:p14="http://schemas.microsoft.com/office/powerpoint/2010/main" val="3632692629"/>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eaLnBrk="1" hangingPunct="1">
              <a:defRPr/>
            </a:pPr>
            <a:r>
              <a:rPr lang="pt-BR" b="1" dirty="0" smtClean="0">
                <a:solidFill>
                  <a:schemeClr val="accent2"/>
                </a:solidFill>
                <a:latin typeface="+mj-lt"/>
              </a:rPr>
              <a:t>ELEMENTOS DA RESPONSABILIDADE CIVIL:</a:t>
            </a:r>
          </a:p>
          <a:p>
            <a:pPr eaLnBrk="1" hangingPunct="1">
              <a:defRPr/>
            </a:pPr>
            <a:endParaRPr lang="pt-BR" b="1" dirty="0" smtClean="0">
              <a:solidFill>
                <a:schemeClr val="accent2"/>
              </a:solidFill>
              <a:latin typeface="+mj-lt"/>
            </a:endParaRPr>
          </a:p>
          <a:p>
            <a:pPr eaLnBrk="1" hangingPunct="1">
              <a:defRPr/>
            </a:pPr>
            <a:endParaRPr lang="pt-BR" b="1" dirty="0" smtClean="0">
              <a:solidFill>
                <a:schemeClr val="accent2"/>
              </a:solidFill>
              <a:latin typeface="+mj-lt"/>
            </a:endParaRPr>
          </a:p>
          <a:p>
            <a:pPr marL="514350" indent="-514350" eaLnBrk="1" hangingPunct="1">
              <a:buAutoNum type="romanUcParenR"/>
              <a:defRPr/>
            </a:pPr>
            <a:r>
              <a:rPr lang="pt-BR" sz="2600" b="1" dirty="0" smtClean="0">
                <a:solidFill>
                  <a:schemeClr val="bg1"/>
                </a:solidFill>
                <a:latin typeface="+mj-lt"/>
              </a:rPr>
              <a:t>Conduta humana;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Culpa lato sensu;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 Nexo de causalidade; e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 Dano/prejuízo. </a:t>
            </a:r>
          </a:p>
          <a:p>
            <a:pPr eaLnBrk="1" hangingPunct="1">
              <a:defRPr/>
            </a:pPr>
            <a:endParaRPr lang="pt-BR" b="1" dirty="0" smtClean="0">
              <a:solidFill>
                <a:schemeClr val="accent2"/>
              </a:solidFill>
              <a:latin typeface="+mj-lt"/>
            </a:endParaRPr>
          </a:p>
          <a:p>
            <a:pPr eaLnBrk="1" hangingPunct="1">
              <a:defRPr/>
            </a:pPr>
            <a:endParaRPr lang="pt-BR" b="1" dirty="0">
              <a:solidFill>
                <a:schemeClr val="accent2"/>
              </a:solidFill>
              <a:latin typeface="+mj-lt"/>
            </a:endParaRPr>
          </a:p>
          <a:p>
            <a:pPr algn="ctr" eaLnBrk="1" hangingPunct="1">
              <a:defRPr/>
            </a:pPr>
            <a:endParaRPr lang="pt-BR" b="1" dirty="0">
              <a:solidFill>
                <a:schemeClr val="accent2"/>
              </a:solidFill>
              <a:latin typeface="+mj-lt"/>
            </a:endParaRPr>
          </a:p>
          <a:p>
            <a:pPr eaLnBrk="1" hangingPunct="1">
              <a:defRPr/>
            </a:pPr>
            <a:endParaRPr lang="pt-BR" dirty="0">
              <a:solidFill>
                <a:schemeClr val="bg1"/>
              </a:solidFill>
              <a:latin typeface="+mj-lt"/>
              <a:ea typeface="Verdana" panose="020B0604030504040204" pitchFamily="34" charset="0"/>
              <a:cs typeface="Verdan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50</a:t>
            </a:r>
            <a:r>
              <a:rPr lang="pt-BR" sz="1800" dirty="0">
                <a:solidFill>
                  <a:schemeClr val="bg1"/>
                </a:solidFill>
              </a:rPr>
              <a:t>. É correto afirmar: </a:t>
            </a:r>
          </a:p>
          <a:p>
            <a:pPr marL="0" indent="0">
              <a:buNone/>
            </a:pPr>
            <a:r>
              <a:rPr lang="pt-BR" sz="1800" dirty="0">
                <a:solidFill>
                  <a:schemeClr val="bg1"/>
                </a:solidFill>
              </a:rPr>
              <a:t>(A) A pessoa jurídica, porque não </a:t>
            </a:r>
            <a:r>
              <a:rPr lang="pt-BR" sz="1800" dirty="0" err="1">
                <a:solidFill>
                  <a:schemeClr val="bg1"/>
                </a:solidFill>
              </a:rPr>
              <a:t>titulariza</a:t>
            </a:r>
            <a:r>
              <a:rPr lang="pt-BR" sz="1800" dirty="0">
                <a:solidFill>
                  <a:schemeClr val="bg1"/>
                </a:solidFill>
              </a:rPr>
              <a:t> direitos </a:t>
            </a:r>
            <a:r>
              <a:rPr lang="pt-BR" sz="1800" dirty="0" smtClean="0">
                <a:solidFill>
                  <a:schemeClr val="bg1"/>
                </a:solidFill>
              </a:rPr>
              <a:t>subjetivos </a:t>
            </a:r>
            <a:r>
              <a:rPr lang="pt-BR" sz="1800" dirty="0">
                <a:solidFill>
                  <a:schemeClr val="bg1"/>
                </a:solidFill>
              </a:rPr>
              <a:t>referentes à dignidade da pessoa humana, </a:t>
            </a:r>
            <a:r>
              <a:rPr lang="pt-BR" sz="1800" dirty="0" smtClean="0">
                <a:solidFill>
                  <a:schemeClr val="bg1"/>
                </a:solidFill>
              </a:rPr>
              <a:t>não </a:t>
            </a:r>
            <a:r>
              <a:rPr lang="pt-BR" sz="1800" dirty="0">
                <a:solidFill>
                  <a:schemeClr val="bg1"/>
                </a:solidFill>
              </a:rPr>
              <a:t>é titular de direitos da personalidade, embora </a:t>
            </a:r>
            <a:r>
              <a:rPr lang="pt-BR" sz="1800" dirty="0" smtClean="0">
                <a:solidFill>
                  <a:schemeClr val="bg1"/>
                </a:solidFill>
              </a:rPr>
              <a:t>possa </a:t>
            </a:r>
            <a:r>
              <a:rPr lang="pt-BR" sz="1800" dirty="0">
                <a:solidFill>
                  <a:schemeClr val="bg1"/>
                </a:solidFill>
              </a:rPr>
              <a:t>sofrer dano moral. </a:t>
            </a:r>
          </a:p>
          <a:p>
            <a:pPr marL="0" indent="0">
              <a:buNone/>
            </a:pPr>
            <a:r>
              <a:rPr lang="pt-BR" sz="1800" dirty="0">
                <a:solidFill>
                  <a:schemeClr val="bg1"/>
                </a:solidFill>
              </a:rPr>
              <a:t>(B) A indenização por dano estético, na qualidade de </a:t>
            </a:r>
            <a:r>
              <a:rPr lang="pt-BR" sz="1800" dirty="0" smtClean="0">
                <a:solidFill>
                  <a:schemeClr val="bg1"/>
                </a:solidFill>
              </a:rPr>
              <a:t>espécie </a:t>
            </a:r>
            <a:r>
              <a:rPr lang="pt-BR" sz="1800" dirty="0">
                <a:solidFill>
                  <a:schemeClr val="bg1"/>
                </a:solidFill>
              </a:rPr>
              <a:t>de dano moral, abarca este, não havendo falar </a:t>
            </a:r>
            <a:r>
              <a:rPr lang="pt-BR" sz="1800" dirty="0" smtClean="0">
                <a:solidFill>
                  <a:schemeClr val="bg1"/>
                </a:solidFill>
              </a:rPr>
              <a:t>em </a:t>
            </a:r>
            <a:r>
              <a:rPr lang="pt-BR" sz="1800" dirty="0">
                <a:solidFill>
                  <a:schemeClr val="bg1"/>
                </a:solidFill>
              </a:rPr>
              <a:t>responsabilização autônoma do agente ofensor </a:t>
            </a:r>
            <a:r>
              <a:rPr lang="pt-BR" sz="1800" dirty="0" smtClean="0">
                <a:solidFill>
                  <a:schemeClr val="bg1"/>
                </a:solidFill>
              </a:rPr>
              <a:t>com </a:t>
            </a:r>
            <a:r>
              <a:rPr lang="pt-BR" sz="1800" dirty="0">
                <a:solidFill>
                  <a:schemeClr val="bg1"/>
                </a:solidFill>
              </a:rPr>
              <a:t>relação aos danos psicológicos. </a:t>
            </a:r>
          </a:p>
          <a:p>
            <a:pPr marL="0" indent="0">
              <a:buNone/>
            </a:pPr>
            <a:r>
              <a:rPr lang="pt-BR" sz="1800" dirty="0">
                <a:solidFill>
                  <a:schemeClr val="bg1"/>
                </a:solidFill>
              </a:rPr>
              <a:t>(C) É cabível a recusa do pagamento da indenização </a:t>
            </a:r>
            <a:r>
              <a:rPr lang="pt-BR" sz="1800" dirty="0" smtClean="0">
                <a:solidFill>
                  <a:schemeClr val="bg1"/>
                </a:solidFill>
              </a:rPr>
              <a:t>acidentária </a:t>
            </a:r>
            <a:r>
              <a:rPr lang="pt-BR" sz="1800" dirty="0">
                <a:solidFill>
                  <a:schemeClr val="bg1"/>
                </a:solidFill>
              </a:rPr>
              <a:t>civil baseada na falta de pagamento do </a:t>
            </a:r>
            <a:r>
              <a:rPr lang="pt-BR" sz="1800" dirty="0" smtClean="0">
                <a:solidFill>
                  <a:schemeClr val="bg1"/>
                </a:solidFill>
              </a:rPr>
              <a:t>prêmio </a:t>
            </a:r>
            <a:r>
              <a:rPr lang="pt-BR" sz="1800" dirty="0">
                <a:solidFill>
                  <a:schemeClr val="bg1"/>
                </a:solidFill>
              </a:rPr>
              <a:t>do seguro obrigatório de Danos Pessoais </a:t>
            </a:r>
            <a:r>
              <a:rPr lang="pt-BR" sz="1800" dirty="0" smtClean="0">
                <a:solidFill>
                  <a:schemeClr val="bg1"/>
                </a:solidFill>
              </a:rPr>
              <a:t>Causados </a:t>
            </a:r>
            <a:r>
              <a:rPr lang="pt-BR" sz="1800" dirty="0">
                <a:solidFill>
                  <a:schemeClr val="bg1"/>
                </a:solidFill>
              </a:rPr>
              <a:t>por Veículos Automotores de Vias </a:t>
            </a:r>
            <a:r>
              <a:rPr lang="pt-BR" sz="1800" dirty="0" smtClean="0">
                <a:solidFill>
                  <a:schemeClr val="bg1"/>
                </a:solidFill>
              </a:rPr>
              <a:t>Terrestres </a:t>
            </a:r>
            <a:r>
              <a:rPr lang="pt-BR" sz="1800" dirty="0">
                <a:solidFill>
                  <a:schemeClr val="bg1"/>
                </a:solidFill>
              </a:rPr>
              <a:t>(DPVAT). </a:t>
            </a:r>
            <a:endParaRPr lang="pt-BR" sz="1800" dirty="0" smtClean="0">
              <a:solidFill>
                <a:schemeClr val="bg1"/>
              </a:solidFill>
            </a:endParaRPr>
          </a:p>
          <a:p>
            <a:pPr marL="0" indent="0">
              <a:buNone/>
            </a:pPr>
            <a:r>
              <a:rPr lang="pt-BR" sz="1800" dirty="0" smtClean="0">
                <a:solidFill>
                  <a:schemeClr val="bg1"/>
                </a:solidFill>
              </a:rPr>
              <a:t>(</a:t>
            </a:r>
            <a:r>
              <a:rPr lang="pt-BR" sz="1800" dirty="0">
                <a:solidFill>
                  <a:schemeClr val="bg1"/>
                </a:solidFill>
              </a:rPr>
              <a:t>D) O absolutamente incapaz não responde pelos danos </a:t>
            </a:r>
            <a:r>
              <a:rPr lang="pt-BR" sz="1800" dirty="0" smtClean="0">
                <a:solidFill>
                  <a:schemeClr val="bg1"/>
                </a:solidFill>
              </a:rPr>
              <a:t>que </a:t>
            </a:r>
            <a:r>
              <a:rPr lang="pt-BR" sz="1800" dirty="0">
                <a:solidFill>
                  <a:schemeClr val="bg1"/>
                </a:solidFill>
              </a:rPr>
              <a:t>causar, tendo em vista a responsabilidade </a:t>
            </a:r>
            <a:r>
              <a:rPr lang="pt-BR" sz="1800" dirty="0" smtClean="0">
                <a:solidFill>
                  <a:schemeClr val="bg1"/>
                </a:solidFill>
              </a:rPr>
              <a:t>privativa </a:t>
            </a:r>
            <a:r>
              <a:rPr lang="pt-BR" sz="1800" dirty="0">
                <a:solidFill>
                  <a:schemeClr val="bg1"/>
                </a:solidFill>
              </a:rPr>
              <a:t>de seus pais ou responsáveis. </a:t>
            </a:r>
          </a:p>
          <a:p>
            <a:pPr marL="0" indent="0">
              <a:buNone/>
            </a:pPr>
            <a:r>
              <a:rPr lang="pt-BR" sz="1800" dirty="0">
                <a:solidFill>
                  <a:schemeClr val="bg1"/>
                </a:solidFill>
              </a:rPr>
              <a:t>(E) No caso de deterioração da coisa alheia, provocada </a:t>
            </a:r>
            <a:r>
              <a:rPr lang="pt-BR" sz="1800" dirty="0" smtClean="0">
                <a:solidFill>
                  <a:schemeClr val="bg1"/>
                </a:solidFill>
              </a:rPr>
              <a:t>para </a:t>
            </a:r>
            <a:r>
              <a:rPr lang="pt-BR" sz="1800" dirty="0">
                <a:solidFill>
                  <a:schemeClr val="bg1"/>
                </a:solidFill>
              </a:rPr>
              <a:t>remover perigo iminente provocado por </a:t>
            </a:r>
            <a:r>
              <a:rPr lang="pt-BR" sz="1800" dirty="0" smtClean="0">
                <a:solidFill>
                  <a:schemeClr val="bg1"/>
                </a:solidFill>
              </a:rPr>
              <a:t>terceiro</a:t>
            </a:r>
            <a:r>
              <a:rPr lang="pt-BR" sz="1800" dirty="0">
                <a:solidFill>
                  <a:schemeClr val="bg1"/>
                </a:solidFill>
              </a:rPr>
              <a:t>, assistirá ao proprietário da coisa direito a </a:t>
            </a:r>
            <a:r>
              <a:rPr lang="pt-BR" sz="1800" dirty="0" smtClean="0">
                <a:solidFill>
                  <a:schemeClr val="bg1"/>
                </a:solidFill>
              </a:rPr>
              <a:t>indenização </a:t>
            </a:r>
            <a:r>
              <a:rPr lang="pt-BR" sz="1800" dirty="0">
                <a:solidFill>
                  <a:schemeClr val="bg1"/>
                </a:solidFill>
              </a:rPr>
              <a:t>a ser paga pelo causador direto do dano, </a:t>
            </a:r>
            <a:r>
              <a:rPr lang="pt-BR" sz="1800" dirty="0" smtClean="0">
                <a:solidFill>
                  <a:schemeClr val="bg1"/>
                </a:solidFill>
              </a:rPr>
              <a:t>ainda </a:t>
            </a:r>
            <a:r>
              <a:rPr lang="pt-BR" sz="1800" dirty="0">
                <a:solidFill>
                  <a:schemeClr val="bg1"/>
                </a:solidFill>
              </a:rPr>
              <a:t>que à luz da lei civil este não tenha cometido ato </a:t>
            </a:r>
            <a:r>
              <a:rPr lang="pt-BR" sz="1800" dirty="0" smtClean="0">
                <a:solidFill>
                  <a:schemeClr val="bg1"/>
                </a:solidFill>
              </a:rPr>
              <a:t>ilícito</a:t>
            </a:r>
            <a:r>
              <a:rPr lang="pt-BR" sz="1800" dirty="0">
                <a:solidFill>
                  <a:schemeClr val="bg1"/>
                </a:solidFill>
              </a:rPr>
              <a:t>.  </a:t>
            </a:r>
          </a:p>
          <a:p>
            <a:pPr marL="0" indent="0">
              <a:buNone/>
            </a:pPr>
            <a:endParaRPr lang="pt-BR" sz="1800" dirty="0">
              <a:solidFill>
                <a:schemeClr val="bg1"/>
              </a:solidFill>
            </a:endParaRPr>
          </a:p>
        </p:txBody>
      </p:sp>
    </p:spTree>
    <p:extLst>
      <p:ext uri="{BB962C8B-B14F-4D97-AF65-F5344CB8AC3E}">
        <p14:creationId xmlns:p14="http://schemas.microsoft.com/office/powerpoint/2010/main" val="256843990"/>
      </p:ext>
    </p:extLst>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50</a:t>
            </a:r>
            <a:r>
              <a:rPr lang="pt-BR" sz="1800" dirty="0">
                <a:solidFill>
                  <a:schemeClr val="bg1"/>
                </a:solidFill>
              </a:rPr>
              <a:t>. É correto afirmar: </a:t>
            </a:r>
          </a:p>
          <a:p>
            <a:pPr marL="0" indent="0">
              <a:buNone/>
            </a:pPr>
            <a:r>
              <a:rPr lang="pt-BR" sz="1800" dirty="0">
                <a:solidFill>
                  <a:schemeClr val="bg1"/>
                </a:solidFill>
              </a:rPr>
              <a:t>(A) A pessoa jurídica, porque não </a:t>
            </a:r>
            <a:r>
              <a:rPr lang="pt-BR" sz="1800" dirty="0" err="1">
                <a:solidFill>
                  <a:schemeClr val="bg1"/>
                </a:solidFill>
              </a:rPr>
              <a:t>titulariza</a:t>
            </a:r>
            <a:r>
              <a:rPr lang="pt-BR" sz="1800" dirty="0">
                <a:solidFill>
                  <a:schemeClr val="bg1"/>
                </a:solidFill>
              </a:rPr>
              <a:t> direitos </a:t>
            </a:r>
            <a:r>
              <a:rPr lang="pt-BR" sz="1800" dirty="0" smtClean="0">
                <a:solidFill>
                  <a:schemeClr val="bg1"/>
                </a:solidFill>
              </a:rPr>
              <a:t>subjetivos </a:t>
            </a:r>
            <a:r>
              <a:rPr lang="pt-BR" sz="1800" dirty="0">
                <a:solidFill>
                  <a:schemeClr val="bg1"/>
                </a:solidFill>
              </a:rPr>
              <a:t>referentes à dignidade da pessoa humana, </a:t>
            </a:r>
            <a:r>
              <a:rPr lang="pt-BR" sz="1800" dirty="0" smtClean="0">
                <a:solidFill>
                  <a:schemeClr val="bg1"/>
                </a:solidFill>
              </a:rPr>
              <a:t>não </a:t>
            </a:r>
            <a:r>
              <a:rPr lang="pt-BR" sz="1800" dirty="0">
                <a:solidFill>
                  <a:schemeClr val="bg1"/>
                </a:solidFill>
              </a:rPr>
              <a:t>é titular de direitos da personalidade, embora </a:t>
            </a:r>
            <a:r>
              <a:rPr lang="pt-BR" sz="1800" dirty="0" smtClean="0">
                <a:solidFill>
                  <a:schemeClr val="bg1"/>
                </a:solidFill>
              </a:rPr>
              <a:t>possa </a:t>
            </a:r>
            <a:r>
              <a:rPr lang="pt-BR" sz="1800" dirty="0">
                <a:solidFill>
                  <a:schemeClr val="bg1"/>
                </a:solidFill>
              </a:rPr>
              <a:t>sofrer dano moral. </a:t>
            </a:r>
          </a:p>
          <a:p>
            <a:pPr marL="0" indent="0">
              <a:buNone/>
            </a:pPr>
            <a:r>
              <a:rPr lang="pt-BR" sz="1800" dirty="0">
                <a:solidFill>
                  <a:schemeClr val="bg1"/>
                </a:solidFill>
              </a:rPr>
              <a:t>(B) A indenização por dano estético, na qualidade de </a:t>
            </a:r>
            <a:r>
              <a:rPr lang="pt-BR" sz="1800" dirty="0" smtClean="0">
                <a:solidFill>
                  <a:schemeClr val="bg1"/>
                </a:solidFill>
              </a:rPr>
              <a:t>espécie </a:t>
            </a:r>
            <a:r>
              <a:rPr lang="pt-BR" sz="1800" dirty="0">
                <a:solidFill>
                  <a:schemeClr val="bg1"/>
                </a:solidFill>
              </a:rPr>
              <a:t>de dano moral, abarca este, não havendo falar </a:t>
            </a:r>
            <a:r>
              <a:rPr lang="pt-BR" sz="1800" dirty="0" smtClean="0">
                <a:solidFill>
                  <a:schemeClr val="bg1"/>
                </a:solidFill>
              </a:rPr>
              <a:t>em </a:t>
            </a:r>
            <a:r>
              <a:rPr lang="pt-BR" sz="1800" dirty="0">
                <a:solidFill>
                  <a:schemeClr val="bg1"/>
                </a:solidFill>
              </a:rPr>
              <a:t>responsabilização autônoma do agente ofensor </a:t>
            </a:r>
            <a:r>
              <a:rPr lang="pt-BR" sz="1800" dirty="0" smtClean="0">
                <a:solidFill>
                  <a:schemeClr val="bg1"/>
                </a:solidFill>
              </a:rPr>
              <a:t>com </a:t>
            </a:r>
            <a:r>
              <a:rPr lang="pt-BR" sz="1800" dirty="0">
                <a:solidFill>
                  <a:schemeClr val="bg1"/>
                </a:solidFill>
              </a:rPr>
              <a:t>relação aos danos psicológicos. </a:t>
            </a:r>
          </a:p>
          <a:p>
            <a:pPr marL="0" indent="0">
              <a:buNone/>
            </a:pPr>
            <a:r>
              <a:rPr lang="pt-BR" sz="1800" dirty="0">
                <a:solidFill>
                  <a:schemeClr val="bg1"/>
                </a:solidFill>
              </a:rPr>
              <a:t>(C) É cabível a recusa do pagamento da indenização </a:t>
            </a:r>
            <a:r>
              <a:rPr lang="pt-BR" sz="1800" dirty="0" smtClean="0">
                <a:solidFill>
                  <a:schemeClr val="bg1"/>
                </a:solidFill>
              </a:rPr>
              <a:t>acidentária </a:t>
            </a:r>
            <a:r>
              <a:rPr lang="pt-BR" sz="1800" dirty="0">
                <a:solidFill>
                  <a:schemeClr val="bg1"/>
                </a:solidFill>
              </a:rPr>
              <a:t>civil baseada na falta de pagamento do </a:t>
            </a:r>
            <a:r>
              <a:rPr lang="pt-BR" sz="1800" dirty="0" smtClean="0">
                <a:solidFill>
                  <a:schemeClr val="bg1"/>
                </a:solidFill>
              </a:rPr>
              <a:t>prêmio </a:t>
            </a:r>
            <a:r>
              <a:rPr lang="pt-BR" sz="1800" dirty="0">
                <a:solidFill>
                  <a:schemeClr val="bg1"/>
                </a:solidFill>
              </a:rPr>
              <a:t>do seguro obrigatório de Danos Pessoais </a:t>
            </a:r>
            <a:r>
              <a:rPr lang="pt-BR" sz="1800" dirty="0" smtClean="0">
                <a:solidFill>
                  <a:schemeClr val="bg1"/>
                </a:solidFill>
              </a:rPr>
              <a:t>Causados </a:t>
            </a:r>
            <a:r>
              <a:rPr lang="pt-BR" sz="1800" dirty="0">
                <a:solidFill>
                  <a:schemeClr val="bg1"/>
                </a:solidFill>
              </a:rPr>
              <a:t>por Veículos Automotores de Vias </a:t>
            </a:r>
            <a:r>
              <a:rPr lang="pt-BR" sz="1800" dirty="0" smtClean="0">
                <a:solidFill>
                  <a:schemeClr val="bg1"/>
                </a:solidFill>
              </a:rPr>
              <a:t>Terrestres </a:t>
            </a:r>
            <a:r>
              <a:rPr lang="pt-BR" sz="1800" dirty="0">
                <a:solidFill>
                  <a:schemeClr val="bg1"/>
                </a:solidFill>
              </a:rPr>
              <a:t>(DPVAT). </a:t>
            </a:r>
            <a:endParaRPr lang="pt-BR" sz="1800" dirty="0" smtClean="0">
              <a:solidFill>
                <a:schemeClr val="bg1"/>
              </a:solidFill>
            </a:endParaRPr>
          </a:p>
          <a:p>
            <a:pPr marL="0" indent="0">
              <a:buNone/>
            </a:pPr>
            <a:r>
              <a:rPr lang="pt-BR" sz="1800" dirty="0" smtClean="0">
                <a:solidFill>
                  <a:schemeClr val="bg1"/>
                </a:solidFill>
              </a:rPr>
              <a:t>(</a:t>
            </a:r>
            <a:r>
              <a:rPr lang="pt-BR" sz="1800" dirty="0">
                <a:solidFill>
                  <a:schemeClr val="bg1"/>
                </a:solidFill>
              </a:rPr>
              <a:t>D) O absolutamente incapaz não responde pelos danos </a:t>
            </a:r>
            <a:r>
              <a:rPr lang="pt-BR" sz="1800" dirty="0" smtClean="0">
                <a:solidFill>
                  <a:schemeClr val="bg1"/>
                </a:solidFill>
              </a:rPr>
              <a:t>que </a:t>
            </a:r>
            <a:r>
              <a:rPr lang="pt-BR" sz="1800" dirty="0">
                <a:solidFill>
                  <a:schemeClr val="bg1"/>
                </a:solidFill>
              </a:rPr>
              <a:t>causar, tendo em vista a responsabilidade </a:t>
            </a:r>
            <a:r>
              <a:rPr lang="pt-BR" sz="1800" dirty="0" smtClean="0">
                <a:solidFill>
                  <a:schemeClr val="bg1"/>
                </a:solidFill>
              </a:rPr>
              <a:t>privativa </a:t>
            </a:r>
            <a:r>
              <a:rPr lang="pt-BR" sz="1800" dirty="0">
                <a:solidFill>
                  <a:schemeClr val="bg1"/>
                </a:solidFill>
              </a:rPr>
              <a:t>de seus pais ou responsáveis. </a:t>
            </a:r>
          </a:p>
          <a:p>
            <a:pPr marL="0" indent="0">
              <a:buNone/>
            </a:pPr>
            <a:r>
              <a:rPr lang="pt-BR" sz="1800" b="1" u="sng" dirty="0">
                <a:solidFill>
                  <a:schemeClr val="accent2"/>
                </a:solidFill>
              </a:rPr>
              <a:t>(E) No caso de deterioração da coisa alheia, provocada </a:t>
            </a:r>
            <a:r>
              <a:rPr lang="pt-BR" sz="1800" b="1" u="sng" dirty="0" smtClean="0">
                <a:solidFill>
                  <a:schemeClr val="accent2"/>
                </a:solidFill>
              </a:rPr>
              <a:t>para </a:t>
            </a:r>
            <a:r>
              <a:rPr lang="pt-BR" sz="1800" b="1" u="sng" dirty="0">
                <a:solidFill>
                  <a:schemeClr val="accent2"/>
                </a:solidFill>
              </a:rPr>
              <a:t>remover perigo iminente provocado por </a:t>
            </a:r>
            <a:r>
              <a:rPr lang="pt-BR" sz="1800" b="1" u="sng" dirty="0" smtClean="0">
                <a:solidFill>
                  <a:schemeClr val="accent2"/>
                </a:solidFill>
              </a:rPr>
              <a:t>terceiro</a:t>
            </a:r>
            <a:r>
              <a:rPr lang="pt-BR" sz="1800" b="1" u="sng" dirty="0">
                <a:solidFill>
                  <a:schemeClr val="accent2"/>
                </a:solidFill>
              </a:rPr>
              <a:t>, assistirá ao proprietário da coisa direito a </a:t>
            </a:r>
            <a:r>
              <a:rPr lang="pt-BR" sz="1800" b="1" u="sng" dirty="0" smtClean="0">
                <a:solidFill>
                  <a:schemeClr val="accent2"/>
                </a:solidFill>
              </a:rPr>
              <a:t>indenização </a:t>
            </a:r>
            <a:r>
              <a:rPr lang="pt-BR" sz="1800" b="1" u="sng" dirty="0">
                <a:solidFill>
                  <a:schemeClr val="accent2"/>
                </a:solidFill>
              </a:rPr>
              <a:t>a ser paga pelo causador direto do dano, </a:t>
            </a:r>
            <a:r>
              <a:rPr lang="pt-BR" sz="1800" b="1" u="sng" dirty="0" smtClean="0">
                <a:solidFill>
                  <a:schemeClr val="accent2"/>
                </a:solidFill>
              </a:rPr>
              <a:t>ainda </a:t>
            </a:r>
            <a:r>
              <a:rPr lang="pt-BR" sz="1800" b="1" u="sng" dirty="0">
                <a:solidFill>
                  <a:schemeClr val="accent2"/>
                </a:solidFill>
              </a:rPr>
              <a:t>que à luz da lei civil este não tenha cometido ato </a:t>
            </a:r>
            <a:r>
              <a:rPr lang="pt-BR" sz="1800" b="1" u="sng" dirty="0" smtClean="0">
                <a:solidFill>
                  <a:schemeClr val="accent2"/>
                </a:solidFill>
              </a:rPr>
              <a:t>ilícito</a:t>
            </a:r>
            <a:r>
              <a:rPr lang="pt-BR" sz="1800" b="1" u="sng" dirty="0">
                <a:solidFill>
                  <a:schemeClr val="accent2"/>
                </a:solidFill>
              </a:rPr>
              <a:t>.  </a:t>
            </a:r>
          </a:p>
          <a:p>
            <a:pPr marL="0" indent="0">
              <a:buNone/>
            </a:pPr>
            <a:endParaRPr lang="pt-BR" sz="1800" dirty="0">
              <a:solidFill>
                <a:schemeClr val="bg1"/>
              </a:solidFill>
            </a:endParaRPr>
          </a:p>
        </p:txBody>
      </p:sp>
    </p:spTree>
    <p:extLst>
      <p:ext uri="{BB962C8B-B14F-4D97-AF65-F5344CB8AC3E}">
        <p14:creationId xmlns:p14="http://schemas.microsoft.com/office/powerpoint/2010/main" val="2398422849"/>
      </p:ext>
    </p:extLst>
  </p:cSld>
  <p:clrMapOvr>
    <a:masterClrMapping/>
  </p:clrMapOvr>
  <p:transition>
    <p:comb/>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49</a:t>
            </a:r>
            <a:r>
              <a:rPr lang="pt-BR" sz="1800" dirty="0">
                <a:solidFill>
                  <a:schemeClr val="bg1"/>
                </a:solidFill>
              </a:rPr>
              <a:t>. Sobre o Sistema de Responsabilidade Civil é correto afirmar: </a:t>
            </a:r>
          </a:p>
          <a:p>
            <a:pPr marL="0" indent="0">
              <a:buNone/>
            </a:pPr>
            <a:r>
              <a:rPr lang="pt-BR" sz="1800" dirty="0">
                <a:solidFill>
                  <a:schemeClr val="bg1"/>
                </a:solidFill>
              </a:rPr>
              <a:t>(A) No caso de atropelamento por veículo dirigido </a:t>
            </a:r>
            <a:r>
              <a:rPr lang="pt-BR" sz="1800" dirty="0" smtClean="0">
                <a:solidFill>
                  <a:schemeClr val="bg1"/>
                </a:solidFill>
              </a:rPr>
              <a:t>profissionalmente</a:t>
            </a:r>
            <a:r>
              <a:rPr lang="pt-BR" sz="1800" dirty="0">
                <a:solidFill>
                  <a:schemeClr val="bg1"/>
                </a:solidFill>
              </a:rPr>
              <a:t>, a </a:t>
            </a:r>
            <a:r>
              <a:rPr lang="pt-BR" sz="1800" dirty="0" smtClean="0">
                <a:solidFill>
                  <a:schemeClr val="bg1"/>
                </a:solidFill>
              </a:rPr>
              <a:t>pretensão </a:t>
            </a:r>
            <a:r>
              <a:rPr lang="pt-BR" sz="1800" dirty="0">
                <a:solidFill>
                  <a:schemeClr val="bg1"/>
                </a:solidFill>
              </a:rPr>
              <a:t>de reparação civil das </a:t>
            </a:r>
            <a:r>
              <a:rPr lang="pt-BR" sz="1800" dirty="0" smtClean="0">
                <a:solidFill>
                  <a:schemeClr val="bg1"/>
                </a:solidFill>
              </a:rPr>
              <a:t>escoriações </a:t>
            </a:r>
            <a:r>
              <a:rPr lang="pt-BR" sz="1800" dirty="0">
                <a:solidFill>
                  <a:schemeClr val="bg1"/>
                </a:solidFill>
              </a:rPr>
              <a:t>e fraturas </a:t>
            </a:r>
            <a:r>
              <a:rPr lang="pt-BR" sz="1800" dirty="0" smtClean="0">
                <a:solidFill>
                  <a:schemeClr val="bg1"/>
                </a:solidFill>
              </a:rPr>
              <a:t>sofridas, </a:t>
            </a:r>
            <a:r>
              <a:rPr lang="pt-BR" sz="1800" dirty="0">
                <a:solidFill>
                  <a:schemeClr val="bg1"/>
                </a:solidFill>
              </a:rPr>
              <a:t>pelo </a:t>
            </a:r>
            <a:r>
              <a:rPr lang="pt-BR" sz="1800" dirty="0" smtClean="0">
                <a:solidFill>
                  <a:schemeClr val="bg1"/>
                </a:solidFill>
              </a:rPr>
              <a:t>pedestre</a:t>
            </a:r>
            <a:r>
              <a:rPr lang="pt-BR" sz="1800" dirty="0">
                <a:solidFill>
                  <a:schemeClr val="bg1"/>
                </a:solidFill>
              </a:rPr>
              <a:t>, sob o </a:t>
            </a:r>
            <a:r>
              <a:rPr lang="pt-BR" sz="1800" dirty="0" smtClean="0">
                <a:solidFill>
                  <a:schemeClr val="bg1"/>
                </a:solidFill>
              </a:rPr>
              <a:t>prisma </a:t>
            </a:r>
            <a:r>
              <a:rPr lang="pt-BR" sz="1800" dirty="0">
                <a:solidFill>
                  <a:schemeClr val="bg1"/>
                </a:solidFill>
              </a:rPr>
              <a:t>do Direito Civil, exigirá a prova da culpa do </a:t>
            </a:r>
            <a:r>
              <a:rPr lang="pt-BR" sz="1800" dirty="0" smtClean="0">
                <a:solidFill>
                  <a:schemeClr val="bg1"/>
                </a:solidFill>
              </a:rPr>
              <a:t>motorista </a:t>
            </a:r>
            <a:r>
              <a:rPr lang="pt-BR" sz="1800" dirty="0">
                <a:solidFill>
                  <a:schemeClr val="bg1"/>
                </a:solidFill>
              </a:rPr>
              <a:t>ofensor. </a:t>
            </a:r>
          </a:p>
          <a:p>
            <a:pPr marL="0" indent="0">
              <a:buNone/>
            </a:pPr>
            <a:r>
              <a:rPr lang="pt-BR" sz="1800" dirty="0">
                <a:solidFill>
                  <a:schemeClr val="bg1"/>
                </a:solidFill>
              </a:rPr>
              <a:t>(B) Moradora de Curitiba perdeu o horário para </a:t>
            </a:r>
            <a:r>
              <a:rPr lang="pt-BR" sz="1800" dirty="0" smtClean="0">
                <a:solidFill>
                  <a:schemeClr val="bg1"/>
                </a:solidFill>
              </a:rPr>
              <a:t>realização </a:t>
            </a:r>
            <a:r>
              <a:rPr lang="pt-BR" sz="1800" dirty="0">
                <a:solidFill>
                  <a:schemeClr val="bg1"/>
                </a:solidFill>
              </a:rPr>
              <a:t>de prova de segunda fase de concurso </a:t>
            </a:r>
            <a:r>
              <a:rPr lang="pt-BR" sz="1800" dirty="0" smtClean="0">
                <a:solidFill>
                  <a:schemeClr val="bg1"/>
                </a:solidFill>
              </a:rPr>
              <a:t>realizado </a:t>
            </a:r>
            <a:r>
              <a:rPr lang="pt-BR" sz="1800" dirty="0">
                <a:solidFill>
                  <a:schemeClr val="bg1"/>
                </a:solidFill>
              </a:rPr>
              <a:t>em Manaus em razão de atraso no voo </a:t>
            </a:r>
            <a:r>
              <a:rPr lang="pt-BR" sz="1800" dirty="0" smtClean="0">
                <a:solidFill>
                  <a:schemeClr val="bg1"/>
                </a:solidFill>
              </a:rPr>
              <a:t>devido à </a:t>
            </a:r>
            <a:r>
              <a:rPr lang="pt-BR" sz="1800" dirty="0">
                <a:solidFill>
                  <a:schemeClr val="bg1"/>
                </a:solidFill>
              </a:rPr>
              <a:t>greve dos pilotos de determinada companhia </a:t>
            </a:r>
            <a:r>
              <a:rPr lang="pt-BR" sz="1800" dirty="0" smtClean="0">
                <a:solidFill>
                  <a:schemeClr val="bg1"/>
                </a:solidFill>
              </a:rPr>
              <a:t>aérea</a:t>
            </a:r>
            <a:r>
              <a:rPr lang="pt-BR" sz="1800" dirty="0">
                <a:solidFill>
                  <a:schemeClr val="bg1"/>
                </a:solidFill>
              </a:rPr>
              <a:t>. Esta situação caracteriza o chamado dano </a:t>
            </a:r>
            <a:r>
              <a:rPr lang="pt-BR" sz="1800" dirty="0" smtClean="0">
                <a:solidFill>
                  <a:schemeClr val="bg1"/>
                </a:solidFill>
              </a:rPr>
              <a:t>reflexo </a:t>
            </a:r>
            <a:r>
              <a:rPr lang="pt-BR" sz="1800" dirty="0">
                <a:solidFill>
                  <a:schemeClr val="bg1"/>
                </a:solidFill>
              </a:rPr>
              <a:t>ou por ricochete. </a:t>
            </a:r>
          </a:p>
          <a:p>
            <a:pPr marL="0" indent="0">
              <a:buNone/>
            </a:pPr>
            <a:r>
              <a:rPr lang="pt-BR" sz="1800" dirty="0">
                <a:solidFill>
                  <a:schemeClr val="bg1"/>
                </a:solidFill>
              </a:rPr>
              <a:t>(C) Pessoa embriagada, que atravessa larga avenida fora </a:t>
            </a:r>
            <a:r>
              <a:rPr lang="pt-BR" sz="1800" dirty="0" smtClean="0">
                <a:solidFill>
                  <a:schemeClr val="bg1"/>
                </a:solidFill>
              </a:rPr>
              <a:t>da </a:t>
            </a:r>
            <a:r>
              <a:rPr lang="pt-BR" sz="1800" dirty="0">
                <a:solidFill>
                  <a:schemeClr val="bg1"/>
                </a:solidFill>
              </a:rPr>
              <a:t>faixa de segurança e correndo, vindo a ser </a:t>
            </a:r>
            <a:r>
              <a:rPr lang="pt-BR" sz="1800" dirty="0" smtClean="0">
                <a:solidFill>
                  <a:schemeClr val="bg1"/>
                </a:solidFill>
              </a:rPr>
              <a:t>atropelada </a:t>
            </a:r>
            <a:r>
              <a:rPr lang="pt-BR" sz="1800" dirty="0">
                <a:solidFill>
                  <a:schemeClr val="bg1"/>
                </a:solidFill>
              </a:rPr>
              <a:t>por motorista que trafegava acima do </a:t>
            </a:r>
            <a:r>
              <a:rPr lang="pt-BR" sz="1800" dirty="0" smtClean="0">
                <a:solidFill>
                  <a:schemeClr val="bg1"/>
                </a:solidFill>
              </a:rPr>
              <a:t>limite </a:t>
            </a:r>
            <a:r>
              <a:rPr lang="pt-BR" sz="1800" dirty="0">
                <a:solidFill>
                  <a:schemeClr val="bg1"/>
                </a:solidFill>
              </a:rPr>
              <a:t>de velocidade, deve ser indenizada </a:t>
            </a:r>
            <a:r>
              <a:rPr lang="pt-BR" sz="1800" dirty="0" smtClean="0">
                <a:solidFill>
                  <a:schemeClr val="bg1"/>
                </a:solidFill>
              </a:rPr>
              <a:t>integralmente</a:t>
            </a:r>
            <a:r>
              <a:rPr lang="pt-BR" sz="1800" dirty="0">
                <a:solidFill>
                  <a:schemeClr val="bg1"/>
                </a:solidFill>
              </a:rPr>
              <a:t>, com base no princípio da </a:t>
            </a:r>
            <a:r>
              <a:rPr lang="pt-BR" sz="1800" dirty="0" err="1" smtClean="0">
                <a:solidFill>
                  <a:schemeClr val="bg1"/>
                </a:solidFill>
              </a:rPr>
              <a:t>restitutio</a:t>
            </a:r>
            <a:r>
              <a:rPr lang="pt-BR" sz="1800" dirty="0" smtClean="0">
                <a:solidFill>
                  <a:schemeClr val="bg1"/>
                </a:solidFill>
              </a:rPr>
              <a:t> </a:t>
            </a:r>
            <a:r>
              <a:rPr lang="pt-BR" sz="1800" dirty="0">
                <a:solidFill>
                  <a:schemeClr val="bg1"/>
                </a:solidFill>
              </a:rPr>
              <a:t>in </a:t>
            </a:r>
            <a:r>
              <a:rPr lang="pt-BR" sz="1800" dirty="0" err="1" smtClean="0">
                <a:solidFill>
                  <a:schemeClr val="bg1"/>
                </a:solidFill>
              </a:rPr>
              <a:t>integrum</a:t>
            </a:r>
            <a:r>
              <a:rPr lang="pt-BR" sz="1800" dirty="0" smtClean="0">
                <a:solidFill>
                  <a:schemeClr val="bg1"/>
                </a:solidFill>
              </a:rPr>
              <a:t>. </a:t>
            </a:r>
            <a:endParaRPr lang="pt-BR" sz="1800" dirty="0">
              <a:solidFill>
                <a:schemeClr val="bg1"/>
              </a:solidFill>
            </a:endParaRPr>
          </a:p>
          <a:p>
            <a:pPr marL="0" indent="0">
              <a:buNone/>
            </a:pPr>
            <a:r>
              <a:rPr lang="pt-BR" sz="1800" dirty="0">
                <a:solidFill>
                  <a:schemeClr val="bg1"/>
                </a:solidFill>
              </a:rPr>
              <a:t>(D) Microempresário contrata as empresas X e Y para o </a:t>
            </a:r>
            <a:r>
              <a:rPr lang="pt-BR" sz="1800" dirty="0" smtClean="0">
                <a:solidFill>
                  <a:schemeClr val="bg1"/>
                </a:solidFill>
              </a:rPr>
              <a:t>transporte </a:t>
            </a:r>
            <a:r>
              <a:rPr lang="pt-BR" sz="1800" dirty="0">
                <a:solidFill>
                  <a:schemeClr val="bg1"/>
                </a:solidFill>
              </a:rPr>
              <a:t>cumulativo de uma carga que deixa de ser </a:t>
            </a:r>
            <a:r>
              <a:rPr lang="pt-BR" sz="1800" dirty="0" smtClean="0">
                <a:solidFill>
                  <a:schemeClr val="bg1"/>
                </a:solidFill>
              </a:rPr>
              <a:t>entregue </a:t>
            </a:r>
            <a:r>
              <a:rPr lang="pt-BR" sz="1800" dirty="0">
                <a:solidFill>
                  <a:schemeClr val="bg1"/>
                </a:solidFill>
              </a:rPr>
              <a:t>em seu destino. Nesse caso, cada </a:t>
            </a:r>
            <a:r>
              <a:rPr lang="pt-BR" sz="1800" dirty="0" smtClean="0">
                <a:solidFill>
                  <a:schemeClr val="bg1"/>
                </a:solidFill>
              </a:rPr>
              <a:t>transportador </a:t>
            </a:r>
            <a:r>
              <a:rPr lang="pt-BR" sz="1800" dirty="0">
                <a:solidFill>
                  <a:schemeClr val="bg1"/>
                </a:solidFill>
              </a:rPr>
              <a:t>deve responder pelo eventual </a:t>
            </a:r>
            <a:r>
              <a:rPr lang="pt-BR" sz="1800" dirty="0" smtClean="0">
                <a:solidFill>
                  <a:schemeClr val="bg1"/>
                </a:solidFill>
              </a:rPr>
              <a:t>descumprimento </a:t>
            </a:r>
            <a:r>
              <a:rPr lang="pt-BR" sz="1800" dirty="0">
                <a:solidFill>
                  <a:schemeClr val="bg1"/>
                </a:solidFill>
              </a:rPr>
              <a:t>do contrato relativamente ao respectivo per-</a:t>
            </a:r>
          </a:p>
          <a:p>
            <a:pPr marL="0" indent="0">
              <a:buNone/>
            </a:pPr>
            <a:r>
              <a:rPr lang="pt-BR" sz="1800" dirty="0">
                <a:solidFill>
                  <a:schemeClr val="bg1"/>
                </a:solidFill>
              </a:rPr>
              <a:t>curso, podendo opor tratar-se de obrigação de meio. </a:t>
            </a:r>
          </a:p>
          <a:p>
            <a:pPr marL="0" indent="0">
              <a:buNone/>
            </a:pPr>
            <a:r>
              <a:rPr lang="pt-BR" sz="1800" dirty="0">
                <a:solidFill>
                  <a:schemeClr val="bg1"/>
                </a:solidFill>
              </a:rPr>
              <a:t>(E) Famoso artista de rua, que tem sua imagem </a:t>
            </a:r>
            <a:r>
              <a:rPr lang="pt-BR" sz="1800" dirty="0" smtClean="0">
                <a:solidFill>
                  <a:schemeClr val="bg1"/>
                </a:solidFill>
              </a:rPr>
              <a:t>veiculada </a:t>
            </a:r>
            <a:r>
              <a:rPr lang="pt-BR" sz="1800" dirty="0">
                <a:solidFill>
                  <a:schemeClr val="bg1"/>
                </a:solidFill>
              </a:rPr>
              <a:t>em propaganda comercial sem sua autorização, </a:t>
            </a:r>
            <a:r>
              <a:rPr lang="pt-BR" sz="1800" dirty="0" smtClean="0">
                <a:solidFill>
                  <a:schemeClr val="bg1"/>
                </a:solidFill>
              </a:rPr>
              <a:t>terá </a:t>
            </a:r>
            <a:r>
              <a:rPr lang="pt-BR" sz="1800" dirty="0">
                <a:solidFill>
                  <a:schemeClr val="bg1"/>
                </a:solidFill>
              </a:rPr>
              <a:t>direito à indenização, independentemente da </a:t>
            </a:r>
            <a:r>
              <a:rPr lang="pt-BR" sz="1800" dirty="0" smtClean="0">
                <a:solidFill>
                  <a:schemeClr val="bg1"/>
                </a:solidFill>
              </a:rPr>
              <a:t>demonstração </a:t>
            </a:r>
            <a:r>
              <a:rPr lang="pt-BR" sz="1800" dirty="0">
                <a:solidFill>
                  <a:schemeClr val="bg1"/>
                </a:solidFill>
              </a:rPr>
              <a:t>de seu prejuízo.  </a:t>
            </a:r>
          </a:p>
          <a:p>
            <a:pPr marL="0" indent="0">
              <a:buNone/>
            </a:pPr>
            <a:r>
              <a:rPr lang="pt-BR" sz="1800" dirty="0">
                <a:solidFill>
                  <a:schemeClr val="bg1"/>
                </a:solidFill>
              </a:rPr>
              <a:t> </a:t>
            </a:r>
          </a:p>
        </p:txBody>
      </p:sp>
    </p:spTree>
    <p:extLst>
      <p:ext uri="{BB962C8B-B14F-4D97-AF65-F5344CB8AC3E}">
        <p14:creationId xmlns:p14="http://schemas.microsoft.com/office/powerpoint/2010/main" val="541770252"/>
      </p:ext>
    </p:extLst>
  </p:cSld>
  <p:clrMapOvr>
    <a:masterClrMapping/>
  </p:clrMapOvr>
  <p:transition>
    <p:comb/>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49</a:t>
            </a:r>
            <a:r>
              <a:rPr lang="pt-BR" sz="1800" dirty="0">
                <a:solidFill>
                  <a:schemeClr val="bg1"/>
                </a:solidFill>
              </a:rPr>
              <a:t>. Sobre o Sistema de Responsabilidade Civil é correto afirmar: </a:t>
            </a:r>
          </a:p>
          <a:p>
            <a:pPr marL="0" indent="0">
              <a:buNone/>
            </a:pPr>
            <a:r>
              <a:rPr lang="pt-BR" sz="1800" dirty="0">
                <a:solidFill>
                  <a:schemeClr val="bg1"/>
                </a:solidFill>
              </a:rPr>
              <a:t>(A) No caso de atropelamento por veículo dirigido </a:t>
            </a:r>
            <a:r>
              <a:rPr lang="pt-BR" sz="1800" dirty="0" smtClean="0">
                <a:solidFill>
                  <a:schemeClr val="bg1"/>
                </a:solidFill>
              </a:rPr>
              <a:t>profissionalmente</a:t>
            </a:r>
            <a:r>
              <a:rPr lang="pt-BR" sz="1800" dirty="0">
                <a:solidFill>
                  <a:schemeClr val="bg1"/>
                </a:solidFill>
              </a:rPr>
              <a:t>, a </a:t>
            </a:r>
            <a:r>
              <a:rPr lang="pt-BR" sz="1800" dirty="0" smtClean="0">
                <a:solidFill>
                  <a:schemeClr val="bg1"/>
                </a:solidFill>
              </a:rPr>
              <a:t>pretensão </a:t>
            </a:r>
            <a:r>
              <a:rPr lang="pt-BR" sz="1800" dirty="0">
                <a:solidFill>
                  <a:schemeClr val="bg1"/>
                </a:solidFill>
              </a:rPr>
              <a:t>de reparação civil das </a:t>
            </a:r>
            <a:r>
              <a:rPr lang="pt-BR" sz="1800" dirty="0" smtClean="0">
                <a:solidFill>
                  <a:schemeClr val="bg1"/>
                </a:solidFill>
              </a:rPr>
              <a:t>escoriações </a:t>
            </a:r>
            <a:r>
              <a:rPr lang="pt-BR" sz="1800" dirty="0">
                <a:solidFill>
                  <a:schemeClr val="bg1"/>
                </a:solidFill>
              </a:rPr>
              <a:t>e fraturas </a:t>
            </a:r>
            <a:r>
              <a:rPr lang="pt-BR" sz="1800" dirty="0" smtClean="0">
                <a:solidFill>
                  <a:schemeClr val="bg1"/>
                </a:solidFill>
              </a:rPr>
              <a:t>sofridas, </a:t>
            </a:r>
            <a:r>
              <a:rPr lang="pt-BR" sz="1800" dirty="0">
                <a:solidFill>
                  <a:schemeClr val="bg1"/>
                </a:solidFill>
              </a:rPr>
              <a:t>pelo </a:t>
            </a:r>
            <a:r>
              <a:rPr lang="pt-BR" sz="1800" dirty="0" smtClean="0">
                <a:solidFill>
                  <a:schemeClr val="bg1"/>
                </a:solidFill>
              </a:rPr>
              <a:t>pedestre</a:t>
            </a:r>
            <a:r>
              <a:rPr lang="pt-BR" sz="1800" dirty="0">
                <a:solidFill>
                  <a:schemeClr val="bg1"/>
                </a:solidFill>
              </a:rPr>
              <a:t>, sob o </a:t>
            </a:r>
            <a:r>
              <a:rPr lang="pt-BR" sz="1800" dirty="0" smtClean="0">
                <a:solidFill>
                  <a:schemeClr val="bg1"/>
                </a:solidFill>
              </a:rPr>
              <a:t>prisma </a:t>
            </a:r>
            <a:r>
              <a:rPr lang="pt-BR" sz="1800" dirty="0">
                <a:solidFill>
                  <a:schemeClr val="bg1"/>
                </a:solidFill>
              </a:rPr>
              <a:t>do Direito Civil, exigirá a prova da culpa do </a:t>
            </a:r>
            <a:r>
              <a:rPr lang="pt-BR" sz="1800" dirty="0" smtClean="0">
                <a:solidFill>
                  <a:schemeClr val="bg1"/>
                </a:solidFill>
              </a:rPr>
              <a:t>motorista </a:t>
            </a:r>
            <a:r>
              <a:rPr lang="pt-BR" sz="1800" dirty="0">
                <a:solidFill>
                  <a:schemeClr val="bg1"/>
                </a:solidFill>
              </a:rPr>
              <a:t>ofensor. </a:t>
            </a:r>
          </a:p>
          <a:p>
            <a:pPr marL="0" indent="0">
              <a:buNone/>
            </a:pPr>
            <a:r>
              <a:rPr lang="pt-BR" sz="1800" dirty="0">
                <a:solidFill>
                  <a:schemeClr val="bg1"/>
                </a:solidFill>
              </a:rPr>
              <a:t>(B) Moradora de Curitiba perdeu o horário para </a:t>
            </a:r>
            <a:r>
              <a:rPr lang="pt-BR" sz="1800" dirty="0" smtClean="0">
                <a:solidFill>
                  <a:schemeClr val="bg1"/>
                </a:solidFill>
              </a:rPr>
              <a:t>realização </a:t>
            </a:r>
            <a:r>
              <a:rPr lang="pt-BR" sz="1800" dirty="0">
                <a:solidFill>
                  <a:schemeClr val="bg1"/>
                </a:solidFill>
              </a:rPr>
              <a:t>de prova de segunda fase de concurso </a:t>
            </a:r>
            <a:r>
              <a:rPr lang="pt-BR" sz="1800" dirty="0" smtClean="0">
                <a:solidFill>
                  <a:schemeClr val="bg1"/>
                </a:solidFill>
              </a:rPr>
              <a:t>realizado </a:t>
            </a:r>
            <a:r>
              <a:rPr lang="pt-BR" sz="1800" dirty="0">
                <a:solidFill>
                  <a:schemeClr val="bg1"/>
                </a:solidFill>
              </a:rPr>
              <a:t>em Manaus em razão de atraso no voo </a:t>
            </a:r>
            <a:r>
              <a:rPr lang="pt-BR" sz="1800" dirty="0" smtClean="0">
                <a:solidFill>
                  <a:schemeClr val="bg1"/>
                </a:solidFill>
              </a:rPr>
              <a:t>devido à </a:t>
            </a:r>
            <a:r>
              <a:rPr lang="pt-BR" sz="1800" dirty="0">
                <a:solidFill>
                  <a:schemeClr val="bg1"/>
                </a:solidFill>
              </a:rPr>
              <a:t>greve dos pilotos de determinada companhia </a:t>
            </a:r>
            <a:r>
              <a:rPr lang="pt-BR" sz="1800" dirty="0" smtClean="0">
                <a:solidFill>
                  <a:schemeClr val="bg1"/>
                </a:solidFill>
              </a:rPr>
              <a:t>aérea</a:t>
            </a:r>
            <a:r>
              <a:rPr lang="pt-BR" sz="1800" dirty="0">
                <a:solidFill>
                  <a:schemeClr val="bg1"/>
                </a:solidFill>
              </a:rPr>
              <a:t>. Esta situação caracteriza o chamado dano </a:t>
            </a:r>
            <a:r>
              <a:rPr lang="pt-BR" sz="1800" dirty="0" smtClean="0">
                <a:solidFill>
                  <a:schemeClr val="bg1"/>
                </a:solidFill>
              </a:rPr>
              <a:t>reflexo </a:t>
            </a:r>
            <a:r>
              <a:rPr lang="pt-BR" sz="1800" dirty="0">
                <a:solidFill>
                  <a:schemeClr val="bg1"/>
                </a:solidFill>
              </a:rPr>
              <a:t>ou por ricochete. </a:t>
            </a:r>
          </a:p>
          <a:p>
            <a:pPr marL="0" indent="0">
              <a:buNone/>
            </a:pPr>
            <a:r>
              <a:rPr lang="pt-BR" sz="1800" dirty="0">
                <a:solidFill>
                  <a:schemeClr val="bg1"/>
                </a:solidFill>
              </a:rPr>
              <a:t>(C) Pessoa embriagada, que atravessa larga avenida fora </a:t>
            </a:r>
            <a:r>
              <a:rPr lang="pt-BR" sz="1800" dirty="0" smtClean="0">
                <a:solidFill>
                  <a:schemeClr val="bg1"/>
                </a:solidFill>
              </a:rPr>
              <a:t>da </a:t>
            </a:r>
            <a:r>
              <a:rPr lang="pt-BR" sz="1800" dirty="0">
                <a:solidFill>
                  <a:schemeClr val="bg1"/>
                </a:solidFill>
              </a:rPr>
              <a:t>faixa de segurança e correndo, vindo a ser </a:t>
            </a:r>
            <a:r>
              <a:rPr lang="pt-BR" sz="1800" dirty="0" smtClean="0">
                <a:solidFill>
                  <a:schemeClr val="bg1"/>
                </a:solidFill>
              </a:rPr>
              <a:t>atropelada </a:t>
            </a:r>
            <a:r>
              <a:rPr lang="pt-BR" sz="1800" dirty="0">
                <a:solidFill>
                  <a:schemeClr val="bg1"/>
                </a:solidFill>
              </a:rPr>
              <a:t>por motorista que trafegava acima do </a:t>
            </a:r>
            <a:r>
              <a:rPr lang="pt-BR" sz="1800" dirty="0" smtClean="0">
                <a:solidFill>
                  <a:schemeClr val="bg1"/>
                </a:solidFill>
              </a:rPr>
              <a:t>limite </a:t>
            </a:r>
            <a:r>
              <a:rPr lang="pt-BR" sz="1800" dirty="0">
                <a:solidFill>
                  <a:schemeClr val="bg1"/>
                </a:solidFill>
              </a:rPr>
              <a:t>de velocidade, deve ser indenizada </a:t>
            </a:r>
            <a:r>
              <a:rPr lang="pt-BR" sz="1800" dirty="0" smtClean="0">
                <a:solidFill>
                  <a:schemeClr val="bg1"/>
                </a:solidFill>
              </a:rPr>
              <a:t>integralmente</a:t>
            </a:r>
            <a:r>
              <a:rPr lang="pt-BR" sz="1800" dirty="0">
                <a:solidFill>
                  <a:schemeClr val="bg1"/>
                </a:solidFill>
              </a:rPr>
              <a:t>, com base no princípio da </a:t>
            </a:r>
            <a:r>
              <a:rPr lang="pt-BR" sz="1800" dirty="0" err="1" smtClean="0">
                <a:solidFill>
                  <a:schemeClr val="bg1"/>
                </a:solidFill>
              </a:rPr>
              <a:t>restitutio</a:t>
            </a:r>
            <a:r>
              <a:rPr lang="pt-BR" sz="1800" dirty="0" smtClean="0">
                <a:solidFill>
                  <a:schemeClr val="bg1"/>
                </a:solidFill>
              </a:rPr>
              <a:t> </a:t>
            </a:r>
            <a:r>
              <a:rPr lang="pt-BR" sz="1800" dirty="0">
                <a:solidFill>
                  <a:schemeClr val="bg1"/>
                </a:solidFill>
              </a:rPr>
              <a:t>in </a:t>
            </a:r>
            <a:r>
              <a:rPr lang="pt-BR" sz="1800" dirty="0" err="1" smtClean="0">
                <a:solidFill>
                  <a:schemeClr val="bg1"/>
                </a:solidFill>
              </a:rPr>
              <a:t>integrum</a:t>
            </a:r>
            <a:r>
              <a:rPr lang="pt-BR" sz="1800" dirty="0" smtClean="0">
                <a:solidFill>
                  <a:schemeClr val="bg1"/>
                </a:solidFill>
              </a:rPr>
              <a:t>. </a:t>
            </a:r>
            <a:endParaRPr lang="pt-BR" sz="1800" dirty="0">
              <a:solidFill>
                <a:schemeClr val="bg1"/>
              </a:solidFill>
            </a:endParaRPr>
          </a:p>
          <a:p>
            <a:pPr marL="0" indent="0">
              <a:buNone/>
            </a:pPr>
            <a:r>
              <a:rPr lang="pt-BR" sz="1800" dirty="0">
                <a:solidFill>
                  <a:schemeClr val="bg1"/>
                </a:solidFill>
              </a:rPr>
              <a:t>(D) Microempresário contrata as empresas X e Y para o </a:t>
            </a:r>
            <a:r>
              <a:rPr lang="pt-BR" sz="1800" dirty="0" smtClean="0">
                <a:solidFill>
                  <a:schemeClr val="bg1"/>
                </a:solidFill>
              </a:rPr>
              <a:t>transporte </a:t>
            </a:r>
            <a:r>
              <a:rPr lang="pt-BR" sz="1800" dirty="0">
                <a:solidFill>
                  <a:schemeClr val="bg1"/>
                </a:solidFill>
              </a:rPr>
              <a:t>cumulativo de uma carga que deixa de ser </a:t>
            </a:r>
            <a:r>
              <a:rPr lang="pt-BR" sz="1800" dirty="0" smtClean="0">
                <a:solidFill>
                  <a:schemeClr val="bg1"/>
                </a:solidFill>
              </a:rPr>
              <a:t>entregue </a:t>
            </a:r>
            <a:r>
              <a:rPr lang="pt-BR" sz="1800" dirty="0">
                <a:solidFill>
                  <a:schemeClr val="bg1"/>
                </a:solidFill>
              </a:rPr>
              <a:t>em seu destino. Nesse caso, cada </a:t>
            </a:r>
            <a:r>
              <a:rPr lang="pt-BR" sz="1800" dirty="0" smtClean="0">
                <a:solidFill>
                  <a:schemeClr val="bg1"/>
                </a:solidFill>
              </a:rPr>
              <a:t>transportador </a:t>
            </a:r>
            <a:r>
              <a:rPr lang="pt-BR" sz="1800" dirty="0">
                <a:solidFill>
                  <a:schemeClr val="bg1"/>
                </a:solidFill>
              </a:rPr>
              <a:t>deve responder pelo eventual </a:t>
            </a:r>
            <a:r>
              <a:rPr lang="pt-BR" sz="1800" dirty="0" smtClean="0">
                <a:solidFill>
                  <a:schemeClr val="bg1"/>
                </a:solidFill>
              </a:rPr>
              <a:t>descumprimento </a:t>
            </a:r>
            <a:r>
              <a:rPr lang="pt-BR" sz="1800" dirty="0">
                <a:solidFill>
                  <a:schemeClr val="bg1"/>
                </a:solidFill>
              </a:rPr>
              <a:t>do contrato relativamente ao respectivo per-</a:t>
            </a:r>
          </a:p>
          <a:p>
            <a:pPr marL="0" indent="0">
              <a:buNone/>
            </a:pPr>
            <a:r>
              <a:rPr lang="pt-BR" sz="1800" dirty="0">
                <a:solidFill>
                  <a:schemeClr val="bg1"/>
                </a:solidFill>
              </a:rPr>
              <a:t>curso, podendo opor tratar-se de obrigação de meio. </a:t>
            </a:r>
          </a:p>
          <a:p>
            <a:pPr marL="0" indent="0">
              <a:buNone/>
            </a:pPr>
            <a:r>
              <a:rPr lang="pt-BR" sz="1800" b="1" u="sng" dirty="0">
                <a:solidFill>
                  <a:schemeClr val="accent2"/>
                </a:solidFill>
              </a:rPr>
              <a:t>(E) Famoso artista de rua, que tem sua imagem </a:t>
            </a:r>
            <a:r>
              <a:rPr lang="pt-BR" sz="1800" b="1" u="sng" dirty="0" smtClean="0">
                <a:solidFill>
                  <a:schemeClr val="accent2"/>
                </a:solidFill>
              </a:rPr>
              <a:t>veiculada </a:t>
            </a:r>
            <a:r>
              <a:rPr lang="pt-BR" sz="1800" b="1" u="sng" dirty="0">
                <a:solidFill>
                  <a:schemeClr val="accent2"/>
                </a:solidFill>
              </a:rPr>
              <a:t>em propaganda comercial sem sua autorização, </a:t>
            </a:r>
            <a:r>
              <a:rPr lang="pt-BR" sz="1800" b="1" u="sng" dirty="0" smtClean="0">
                <a:solidFill>
                  <a:schemeClr val="accent2"/>
                </a:solidFill>
              </a:rPr>
              <a:t>terá </a:t>
            </a:r>
            <a:r>
              <a:rPr lang="pt-BR" sz="1800" b="1" u="sng" dirty="0">
                <a:solidFill>
                  <a:schemeClr val="accent2"/>
                </a:solidFill>
              </a:rPr>
              <a:t>direito à indenização, independentemente da </a:t>
            </a:r>
            <a:r>
              <a:rPr lang="pt-BR" sz="1800" b="1" u="sng" dirty="0" smtClean="0">
                <a:solidFill>
                  <a:schemeClr val="accent2"/>
                </a:solidFill>
              </a:rPr>
              <a:t>demonstração </a:t>
            </a:r>
            <a:r>
              <a:rPr lang="pt-BR" sz="1800" b="1" u="sng" dirty="0">
                <a:solidFill>
                  <a:schemeClr val="accent2"/>
                </a:solidFill>
              </a:rPr>
              <a:t>de seu prejuízo.  </a:t>
            </a:r>
          </a:p>
          <a:p>
            <a:pPr marL="0" indent="0">
              <a:buNone/>
            </a:pPr>
            <a:r>
              <a:rPr lang="pt-BR" sz="1800" dirty="0">
                <a:solidFill>
                  <a:schemeClr val="bg1"/>
                </a:solidFill>
              </a:rPr>
              <a:t> </a:t>
            </a:r>
          </a:p>
        </p:txBody>
      </p:sp>
    </p:spTree>
    <p:extLst>
      <p:ext uri="{BB962C8B-B14F-4D97-AF65-F5344CB8AC3E}">
        <p14:creationId xmlns:p14="http://schemas.microsoft.com/office/powerpoint/2010/main" val="3977679783"/>
      </p:ext>
    </p:extLst>
  </p:cSld>
  <p:clrMapOvr>
    <a:masterClrMapping/>
  </p:clrMapOvr>
  <p:transition>
    <p:comb/>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ESTÉTICO:</a:t>
            </a:r>
          </a:p>
          <a:p>
            <a:pPr marL="0" indent="0">
              <a:buNone/>
            </a:pPr>
            <a:endParaRPr lang="pt-BR" sz="1600" b="1" dirty="0" smtClean="0">
              <a:solidFill>
                <a:schemeClr val="bg1"/>
              </a:solidFill>
            </a:endParaRPr>
          </a:p>
          <a:p>
            <a:pPr marL="0" indent="0">
              <a:buNone/>
            </a:pPr>
            <a:r>
              <a:rPr lang="pt-BR" sz="1600" dirty="0" smtClean="0">
                <a:solidFill>
                  <a:schemeClr val="bg1"/>
                </a:solidFill>
              </a:rPr>
              <a:t>É </a:t>
            </a:r>
            <a:r>
              <a:rPr lang="pt-BR" sz="1600" dirty="0">
                <a:solidFill>
                  <a:schemeClr val="bg1"/>
                </a:solidFill>
              </a:rPr>
              <a:t>aquele relacionado a uma transformação morfológica da pessoa, interna ou externa. O parâmetro é a perícia. </a:t>
            </a:r>
            <a:r>
              <a:rPr lang="pt-BR" sz="1600" dirty="0" err="1">
                <a:solidFill>
                  <a:schemeClr val="bg1"/>
                </a:solidFill>
              </a:rPr>
              <a:t>Ex</a:t>
            </a:r>
            <a:r>
              <a:rPr lang="pt-BR" sz="1600" dirty="0">
                <a:solidFill>
                  <a:schemeClr val="bg1"/>
                </a:solidFill>
              </a:rPr>
              <a:t>: cortes, cicatrizes, queimaduras, deformações, aleijão, perda de órgão ou de função.</a:t>
            </a:r>
          </a:p>
          <a:p>
            <a:pPr marL="0" indent="0">
              <a:buNone/>
            </a:pPr>
            <a:r>
              <a:rPr lang="pt-BR" sz="1600" b="1" dirty="0" smtClean="0">
                <a:solidFill>
                  <a:schemeClr val="bg1"/>
                </a:solidFill>
                <a:sym typeface="Wingdings" panose="05000000000000000000" pitchFamily="2" charset="2"/>
              </a:rPr>
              <a:t> Natureza discutível. </a:t>
            </a:r>
          </a:p>
          <a:p>
            <a:pPr marL="0" indent="0">
              <a:buNone/>
            </a:pPr>
            <a:endParaRPr lang="pt-BR" sz="1600" b="1" dirty="0" smtClean="0">
              <a:solidFill>
                <a:schemeClr val="bg1"/>
              </a:solidFill>
            </a:endParaRPr>
          </a:p>
          <a:p>
            <a:pPr marL="0" indent="0">
              <a:buNone/>
            </a:pPr>
            <a:r>
              <a:rPr lang="pt-BR" sz="1600" b="1" dirty="0" smtClean="0">
                <a:solidFill>
                  <a:schemeClr val="accent2"/>
                </a:solidFill>
              </a:rPr>
              <a:t>SÚMULA </a:t>
            </a:r>
            <a:r>
              <a:rPr lang="pt-BR" sz="1600" b="1" dirty="0">
                <a:solidFill>
                  <a:schemeClr val="accent2"/>
                </a:solidFill>
              </a:rPr>
              <a:t>387 STJ:</a:t>
            </a:r>
            <a:r>
              <a:rPr lang="pt-BR" sz="1600" dirty="0">
                <a:solidFill>
                  <a:schemeClr val="accent2"/>
                </a:solidFill>
              </a:rPr>
              <a:t> É lícita a cumulação das indenizações de dano estético e dano moral</a:t>
            </a:r>
            <a:r>
              <a:rPr lang="pt-BR" sz="1600" dirty="0" smtClean="0">
                <a:solidFill>
                  <a:schemeClr val="accent2"/>
                </a:solidFill>
              </a:rPr>
              <a:t>.</a:t>
            </a:r>
          </a:p>
          <a:p>
            <a:pPr marL="0" indent="0">
              <a:buNone/>
            </a:pPr>
            <a:endParaRPr lang="pt-BR" sz="1600" dirty="0" smtClean="0">
              <a:solidFill>
                <a:schemeClr val="bg1"/>
              </a:solidFill>
            </a:endParaRPr>
          </a:p>
          <a:p>
            <a:pPr marL="0" indent="0">
              <a:buNone/>
            </a:pPr>
            <a:r>
              <a:rPr lang="pt-BR" sz="1600" dirty="0" smtClean="0">
                <a:solidFill>
                  <a:schemeClr val="bg1"/>
                </a:solidFill>
              </a:rPr>
              <a:t>Repise-se </a:t>
            </a:r>
            <a:r>
              <a:rPr lang="pt-BR" sz="1600" dirty="0">
                <a:solidFill>
                  <a:schemeClr val="bg1"/>
                </a:solidFill>
              </a:rPr>
              <a:t>que o Superior Tribunal de Justiça vem entendendo há tempos que o dano estético é algo distinto do dano moral, pois há no primeiro uma “alteração morfológica de formação corporal que agride a visão, causando desagrado e repulsa”. Já no dano moral há um “sofrimento mental – dor da mente psíquica, pertencente ao foro íntimo”. O dano estético seria visível, “porque concretizado na deformidade” (STJ, </a:t>
            </a:r>
            <a:r>
              <a:rPr lang="pt-BR" sz="1600" dirty="0" err="1">
                <a:solidFill>
                  <a:schemeClr val="bg1"/>
                </a:solidFill>
              </a:rPr>
              <a:t>REsp</a:t>
            </a:r>
            <a:r>
              <a:rPr lang="pt-BR" sz="1600" dirty="0">
                <a:solidFill>
                  <a:schemeClr val="bg1"/>
                </a:solidFill>
              </a:rPr>
              <a:t> 65.393/RJ, Rel. Min. Ruy Rosado de Aguiar, j. 30.10.2005 e </a:t>
            </a:r>
            <a:r>
              <a:rPr lang="pt-BR" sz="1600" dirty="0" err="1">
                <a:solidFill>
                  <a:schemeClr val="bg1"/>
                </a:solidFill>
              </a:rPr>
              <a:t>REsp</a:t>
            </a:r>
            <a:r>
              <a:rPr lang="pt-BR" sz="1600" dirty="0">
                <a:solidFill>
                  <a:schemeClr val="bg1"/>
                </a:solidFill>
              </a:rPr>
              <a:t> 84.752/RJ, Min. Ari </a:t>
            </a:r>
            <a:r>
              <a:rPr lang="pt-BR" sz="1600" dirty="0" err="1">
                <a:solidFill>
                  <a:schemeClr val="bg1"/>
                </a:solidFill>
              </a:rPr>
              <a:t>Pargendler</a:t>
            </a:r>
            <a:r>
              <a:rPr lang="pt-BR" sz="1600" dirty="0">
                <a:solidFill>
                  <a:schemeClr val="bg1"/>
                </a:solidFill>
              </a:rPr>
              <a:t>, j. 21.10.2000). Consolidando esse entendimento, o teor da Súmula 387 do STJ, de setembro de 2009: “é lícita a cumulação das indenizações de dano estético e dano moral</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smtClean="0">
                <a:solidFill>
                  <a:schemeClr val="bg1"/>
                </a:solidFill>
              </a:rPr>
              <a:t>Mesmo </a:t>
            </a:r>
            <a:r>
              <a:rPr lang="pt-BR" sz="1600" dirty="0">
                <a:solidFill>
                  <a:schemeClr val="bg1"/>
                </a:solidFill>
              </a:rPr>
              <a:t>que seja em parte encoberta, desde que seja externa configura o dano estético. Para o STJ, a colocação de prótese não elimina o dano estético. </a:t>
            </a:r>
          </a:p>
          <a:p>
            <a:pPr marL="0" indent="0">
              <a:buNone/>
            </a:pPr>
            <a:endParaRPr lang="pt-BR" sz="1300" dirty="0">
              <a:solidFill>
                <a:schemeClr val="bg1"/>
              </a:solidFill>
            </a:endParaRPr>
          </a:p>
        </p:txBody>
      </p:sp>
    </p:spTree>
    <p:extLst>
      <p:ext uri="{BB962C8B-B14F-4D97-AF65-F5344CB8AC3E}">
        <p14:creationId xmlns:p14="http://schemas.microsoft.com/office/powerpoint/2010/main" val="2680844300"/>
      </p:ext>
    </p:extLst>
  </p:cSld>
  <p:clrMapOvr>
    <a:masterClrMapping/>
  </p:clrMapOvr>
  <p:transition>
    <p:comb/>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ESTÉTICO</a:t>
            </a:r>
            <a:r>
              <a:rPr lang="pt-BR" altLang="pt-BR" sz="2400" b="1" dirty="0" smtClean="0">
                <a:solidFill>
                  <a:schemeClr val="accent2"/>
                </a:solidFill>
              </a:rPr>
              <a:t>:</a:t>
            </a:r>
          </a:p>
          <a:p>
            <a:pPr marL="0" indent="0">
              <a:buNone/>
            </a:pPr>
            <a:endParaRPr lang="pt-BR" altLang="pt-BR" sz="2400" b="1" dirty="0" smtClean="0">
              <a:solidFill>
                <a:schemeClr val="accent2"/>
              </a:solidFill>
            </a:endParaRPr>
          </a:p>
          <a:p>
            <a:pPr marL="0" indent="0">
              <a:buNone/>
            </a:pPr>
            <a:r>
              <a:rPr lang="pt-BR" sz="1700" dirty="0" smtClean="0">
                <a:solidFill>
                  <a:schemeClr val="accent2"/>
                </a:solidFill>
              </a:rPr>
              <a:t>Yussef </a:t>
            </a:r>
            <a:r>
              <a:rPr lang="pt-BR" sz="1700" dirty="0">
                <a:solidFill>
                  <a:schemeClr val="accent2"/>
                </a:solidFill>
              </a:rPr>
              <a:t>Said </a:t>
            </a:r>
            <a:r>
              <a:rPr lang="pt-BR" sz="1700" dirty="0" smtClean="0">
                <a:solidFill>
                  <a:schemeClr val="accent2"/>
                </a:solidFill>
              </a:rPr>
              <a:t>Cahali:</a:t>
            </a:r>
            <a:r>
              <a:rPr lang="pt-BR" sz="1700" dirty="0" smtClean="0">
                <a:solidFill>
                  <a:schemeClr val="bg1"/>
                </a:solidFill>
              </a:rPr>
              <a:t> “</a:t>
            </a:r>
            <a:r>
              <a:rPr lang="pt-BR" sz="1700" dirty="0">
                <a:solidFill>
                  <a:schemeClr val="bg1"/>
                </a:solidFill>
              </a:rPr>
              <a:t>todo dano estético, na sua amplitude conceitual, representa um dano moral, devendo como tal ser indenizado.  </a:t>
            </a:r>
            <a:endParaRPr lang="pt-BR" sz="1700" dirty="0" smtClean="0">
              <a:solidFill>
                <a:schemeClr val="bg1"/>
              </a:solidFill>
            </a:endParaRPr>
          </a:p>
          <a:p>
            <a:pPr marL="0" indent="0">
              <a:buNone/>
            </a:pPr>
            <a:endParaRPr lang="pt-BR" sz="1700" dirty="0">
              <a:solidFill>
                <a:schemeClr val="bg1"/>
              </a:solidFill>
            </a:endParaRPr>
          </a:p>
          <a:p>
            <a:pPr marL="0" indent="0">
              <a:buNone/>
            </a:pPr>
            <a:r>
              <a:rPr lang="pt-BR" sz="1700" dirty="0" smtClean="0">
                <a:solidFill>
                  <a:schemeClr val="accent2"/>
                </a:solidFill>
              </a:rPr>
              <a:t>Néri </a:t>
            </a:r>
            <a:r>
              <a:rPr lang="pt-BR" sz="1700" dirty="0">
                <a:solidFill>
                  <a:schemeClr val="accent2"/>
                </a:solidFill>
              </a:rPr>
              <a:t>Tadeu </a:t>
            </a:r>
            <a:r>
              <a:rPr lang="pt-BR" sz="1700" dirty="0" err="1">
                <a:solidFill>
                  <a:schemeClr val="accent2"/>
                </a:solidFill>
              </a:rPr>
              <a:t>Camara</a:t>
            </a:r>
            <a:r>
              <a:rPr lang="pt-BR" sz="1700" dirty="0">
                <a:solidFill>
                  <a:schemeClr val="accent2"/>
                </a:solidFill>
              </a:rPr>
              <a:t> </a:t>
            </a:r>
            <a:r>
              <a:rPr lang="pt-BR" sz="1700" dirty="0" smtClean="0">
                <a:solidFill>
                  <a:schemeClr val="accent2"/>
                </a:solidFill>
              </a:rPr>
              <a:t>Souza: </a:t>
            </a:r>
            <a:r>
              <a:rPr lang="pt-BR" sz="1700" dirty="0">
                <a:solidFill>
                  <a:schemeClr val="bg1"/>
                </a:solidFill>
              </a:rPr>
              <a:t>“o dano estético é espécie do dano moral, que é o gênero. Constitui-se o estético em modalidade do dano moral que lesa um dos direitos da personalidade: a aparência física.”</a:t>
            </a:r>
          </a:p>
          <a:p>
            <a:pPr marL="0" indent="0">
              <a:buNone/>
            </a:pPr>
            <a:endParaRPr lang="pt-BR" sz="1700" dirty="0" smtClean="0">
              <a:solidFill>
                <a:schemeClr val="accent2"/>
              </a:solidFill>
            </a:endParaRPr>
          </a:p>
          <a:p>
            <a:pPr marL="0" indent="0">
              <a:buNone/>
            </a:pPr>
            <a:r>
              <a:rPr lang="pt-BR" sz="1700" dirty="0" smtClean="0">
                <a:solidFill>
                  <a:schemeClr val="accent2"/>
                </a:solidFill>
              </a:rPr>
              <a:t>Antonio </a:t>
            </a:r>
            <a:r>
              <a:rPr lang="pt-BR" sz="1700" dirty="0">
                <a:solidFill>
                  <a:schemeClr val="accent2"/>
                </a:solidFill>
              </a:rPr>
              <a:t>Jeová </a:t>
            </a:r>
            <a:r>
              <a:rPr lang="pt-BR" sz="1700" dirty="0" smtClean="0">
                <a:solidFill>
                  <a:schemeClr val="accent2"/>
                </a:solidFill>
              </a:rPr>
              <a:t>Santos: </a:t>
            </a:r>
            <a:r>
              <a:rPr lang="pt-BR" sz="1700" dirty="0" smtClean="0">
                <a:solidFill>
                  <a:schemeClr val="bg1"/>
                </a:solidFill>
              </a:rPr>
              <a:t>“</a:t>
            </a:r>
            <a:r>
              <a:rPr lang="pt-BR" sz="1700" dirty="0">
                <a:solidFill>
                  <a:schemeClr val="bg1"/>
                </a:solidFill>
              </a:rPr>
              <a:t>O dano estético não é </a:t>
            </a:r>
            <a:r>
              <a:rPr lang="pt-BR" sz="1700" dirty="0" err="1">
                <a:solidFill>
                  <a:schemeClr val="bg1"/>
                </a:solidFill>
              </a:rPr>
              <a:t>ressarcível</a:t>
            </a:r>
            <a:r>
              <a:rPr lang="pt-BR" sz="1700" dirty="0">
                <a:solidFill>
                  <a:schemeClr val="bg1"/>
                </a:solidFill>
              </a:rPr>
              <a:t> por si mesmo, pois se enquadra na lesão moral e patrimonial. Esta questão tem importância prática porque alguém pode sofrer um menoscabo em sua integridade corporal que altere sua normalidade física e, de tal lesão, sobressair um prejuízo econômico e outro de caráter nitidamente moral. A indenização abarcará duplamente o dano, fazendo jus a pessoa lesionada a ser indenizada por ambos os prejuízos, desde que a lesão estética tenha repercussão nas órbitas material e espiritual da </a:t>
            </a:r>
            <a:r>
              <a:rPr lang="pt-BR" sz="1700" dirty="0" smtClean="0">
                <a:solidFill>
                  <a:schemeClr val="bg1"/>
                </a:solidFill>
              </a:rPr>
              <a:t>vítima</a:t>
            </a:r>
            <a:r>
              <a:rPr lang="pt-BR" sz="1700" dirty="0">
                <a:solidFill>
                  <a:schemeClr val="bg1"/>
                </a:solidFill>
              </a:rPr>
              <a:t> </a:t>
            </a:r>
            <a:r>
              <a:rPr lang="pt-BR" sz="1700" dirty="0" smtClean="0">
                <a:solidFill>
                  <a:schemeClr val="bg1"/>
                </a:solidFill>
              </a:rPr>
              <a:t>(...) Os </a:t>
            </a:r>
            <a:r>
              <a:rPr lang="pt-BR" sz="1700" dirty="0">
                <a:solidFill>
                  <a:schemeClr val="bg1"/>
                </a:solidFill>
              </a:rPr>
              <a:t>danos que desencadeiam a deformação estética, podem produzir dano patrimonial, se impedirem que a vítima deixe de obter seus ganhos normais, que teria, se o dano não tivesse acontecido e, também, carreia um dano moral pelos sofrimentos e angústias. Sendo assim, o dano estético não se coloca como terceiro gênero, entre o moral e o patrimonial. </a:t>
            </a:r>
            <a:r>
              <a:rPr lang="pt-BR" sz="1700" dirty="0" smtClean="0">
                <a:solidFill>
                  <a:schemeClr val="bg1"/>
                </a:solidFill>
              </a:rPr>
              <a:t>“</a:t>
            </a:r>
            <a:endParaRPr lang="pt-BR" sz="1700" dirty="0">
              <a:solidFill>
                <a:schemeClr val="bg1"/>
              </a:solidFill>
            </a:endParaRPr>
          </a:p>
        </p:txBody>
      </p:sp>
    </p:spTree>
    <p:extLst>
      <p:ext uri="{BB962C8B-B14F-4D97-AF65-F5344CB8AC3E}">
        <p14:creationId xmlns:p14="http://schemas.microsoft.com/office/powerpoint/2010/main" val="783334232"/>
      </p:ext>
    </p:extLst>
  </p:cSld>
  <p:clrMapOvr>
    <a:masterClrMapping/>
  </p:clrMapOvr>
  <p:transition>
    <p:comb/>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COLETIVO:</a:t>
            </a:r>
          </a:p>
          <a:p>
            <a:pPr marL="0" indent="0">
              <a:buNone/>
            </a:pPr>
            <a:endParaRPr lang="pt-BR" sz="1800" b="1" dirty="0" smtClean="0">
              <a:solidFill>
                <a:schemeClr val="bg1"/>
              </a:solidFill>
            </a:endParaRPr>
          </a:p>
          <a:p>
            <a:pPr marL="0" indent="0">
              <a:buNone/>
            </a:pPr>
            <a:r>
              <a:rPr lang="pt-BR" sz="1800" dirty="0">
                <a:solidFill>
                  <a:schemeClr val="bg1"/>
                </a:solidFill>
              </a:rPr>
              <a:t>S</a:t>
            </a:r>
            <a:r>
              <a:rPr lang="pt-BR" sz="1800" dirty="0" smtClean="0">
                <a:solidFill>
                  <a:schemeClr val="bg1"/>
                </a:solidFill>
              </a:rPr>
              <a:t>ão </a:t>
            </a:r>
            <a:r>
              <a:rPr lang="pt-BR" sz="1800" dirty="0">
                <a:solidFill>
                  <a:schemeClr val="bg1"/>
                </a:solidFill>
              </a:rPr>
              <a:t>os danos que atingem </a:t>
            </a:r>
            <a:r>
              <a:rPr lang="pt-BR" sz="1800" u="sng" dirty="0">
                <a:solidFill>
                  <a:schemeClr val="bg1"/>
                </a:solidFill>
              </a:rPr>
              <a:t>vários direitos da personalidade ao mesmo tempo</a:t>
            </a:r>
            <a:r>
              <a:rPr lang="pt-BR" sz="1800" dirty="0">
                <a:solidFill>
                  <a:schemeClr val="bg1"/>
                </a:solidFill>
              </a:rPr>
              <a:t>. Envolvem interesses individuais homogêneos ou coletivos em sentido estrito, em que as vítimas são identificadas ou identificáveis. A indenização é destinada para as vítimas</a:t>
            </a:r>
            <a:r>
              <a:rPr lang="pt-BR" sz="1800" dirty="0" smtClean="0">
                <a:solidFill>
                  <a:schemeClr val="bg1"/>
                </a:solidFill>
              </a:rPr>
              <a:t>.</a:t>
            </a:r>
          </a:p>
          <a:p>
            <a:pPr marL="0" indent="0">
              <a:buNone/>
            </a:pPr>
            <a:r>
              <a:rPr lang="pt-BR" sz="1800" dirty="0" smtClean="0">
                <a:solidFill>
                  <a:schemeClr val="bg1"/>
                </a:solidFill>
                <a:sym typeface="Wingdings" panose="05000000000000000000" pitchFamily="2" charset="2"/>
              </a:rPr>
              <a:t> Divergência no STJ: defender na DPE.</a:t>
            </a:r>
            <a:r>
              <a:rPr lang="pt-BR" sz="1800" dirty="0" smtClean="0">
                <a:solidFill>
                  <a:schemeClr val="bg1"/>
                </a:solidFill>
              </a:rPr>
              <a:t> </a:t>
            </a:r>
          </a:p>
          <a:p>
            <a:pPr marL="0" indent="0">
              <a:buNone/>
            </a:pPr>
            <a:endParaRPr lang="pt-BR" sz="1800" dirty="0">
              <a:solidFill>
                <a:schemeClr val="bg1"/>
              </a:solidFill>
            </a:endParaRPr>
          </a:p>
          <a:p>
            <a:pPr marL="0" indent="0">
              <a:buNone/>
            </a:pPr>
            <a:r>
              <a:rPr lang="pt-BR" sz="1800" dirty="0">
                <a:solidFill>
                  <a:schemeClr val="bg1"/>
                </a:solidFill>
              </a:rPr>
              <a:t>Art. 6º DO CDC: São direitos básicos do consumidor:</a:t>
            </a:r>
          </a:p>
          <a:p>
            <a:pPr marL="0" indent="0">
              <a:buNone/>
            </a:pPr>
            <a:r>
              <a:rPr lang="pt-BR" sz="1800" dirty="0" smtClean="0">
                <a:solidFill>
                  <a:schemeClr val="bg1"/>
                </a:solidFill>
              </a:rPr>
              <a:t>(...)</a:t>
            </a:r>
            <a:endParaRPr lang="pt-BR" sz="1800" dirty="0">
              <a:solidFill>
                <a:schemeClr val="bg1"/>
              </a:solidFill>
            </a:endParaRPr>
          </a:p>
          <a:p>
            <a:pPr marL="0" indent="0">
              <a:buNone/>
            </a:pPr>
            <a:r>
              <a:rPr lang="pt-BR" sz="1800" b="1" i="1" dirty="0">
                <a:solidFill>
                  <a:schemeClr val="bg1"/>
                </a:solidFill>
              </a:rPr>
              <a:t>VI - a efetiva prevenção e reparação de danos patrimoniais e morais, individuais, coletivos e difusos;</a:t>
            </a:r>
            <a:endParaRPr lang="pt-BR" sz="1800" dirty="0">
              <a:solidFill>
                <a:schemeClr val="bg1"/>
              </a:solidFill>
            </a:endParaRPr>
          </a:p>
          <a:p>
            <a:pPr marL="0" indent="0">
              <a:buNone/>
            </a:pPr>
            <a:r>
              <a:rPr lang="pt-BR" sz="1800" b="1" i="1" dirty="0">
                <a:solidFill>
                  <a:schemeClr val="bg1"/>
                </a:solidFill>
              </a:rPr>
              <a:t>VII - o acesso aos órgãos judiciários e administrativos com vistas à prevenção ou reparação de danos patrimoniais e morais, individuais, coletivos ou difusos, assegurada a proteção Jurídica, administrativa e técnica aos </a:t>
            </a:r>
            <a:r>
              <a:rPr lang="pt-BR" sz="1800" b="1" i="1" dirty="0" smtClean="0">
                <a:solidFill>
                  <a:schemeClr val="bg1"/>
                </a:solidFill>
              </a:rPr>
              <a:t>necessitados.</a:t>
            </a:r>
          </a:p>
          <a:p>
            <a:pPr marL="0" indent="0">
              <a:buNone/>
            </a:pPr>
            <a:endParaRPr lang="pt-BR" sz="1800" i="1" dirty="0">
              <a:solidFill>
                <a:schemeClr val="bg1"/>
              </a:solidFill>
            </a:endParaRPr>
          </a:p>
          <a:p>
            <a:pPr marL="0" indent="0">
              <a:buNone/>
            </a:pPr>
            <a:r>
              <a:rPr lang="pt-BR" sz="1800" i="1" dirty="0" smtClean="0">
                <a:solidFill>
                  <a:schemeClr val="bg1"/>
                </a:solidFill>
                <a:sym typeface="Wingdings" panose="05000000000000000000" pitchFamily="2" charset="2"/>
              </a:rPr>
              <a:t> Casos em que o indivíduo muitas vezes  não teria interesse em pleitear em juízo, mas se viola as regras de consumo (ex.: pouca quantidade a menos de </a:t>
            </a:r>
            <a:r>
              <a:rPr lang="pt-BR" sz="1800" i="1" dirty="0" err="1" smtClean="0">
                <a:solidFill>
                  <a:schemeClr val="bg1"/>
                </a:solidFill>
                <a:sym typeface="Wingdings" panose="05000000000000000000" pitchFamily="2" charset="2"/>
              </a:rPr>
              <a:t>danone</a:t>
            </a:r>
            <a:r>
              <a:rPr lang="pt-BR" sz="1800" i="1" dirty="0" smtClean="0">
                <a:solidFill>
                  <a:schemeClr val="bg1"/>
                </a:solidFill>
                <a:sym typeface="Wingdings" panose="05000000000000000000" pitchFamily="2" charset="2"/>
              </a:rPr>
              <a:t>).</a:t>
            </a:r>
            <a:endParaRPr lang="pt-BR" sz="1800" dirty="0"/>
          </a:p>
        </p:txBody>
      </p:sp>
    </p:spTree>
    <p:extLst>
      <p:ext uri="{BB962C8B-B14F-4D97-AF65-F5344CB8AC3E}">
        <p14:creationId xmlns:p14="http://schemas.microsoft.com/office/powerpoint/2010/main" val="3464527840"/>
      </p:ext>
    </p:extLst>
  </p:cSld>
  <p:clrMapOvr>
    <a:masterClrMapping/>
  </p:clrMapOvr>
  <p:transition>
    <p:comb/>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COLETIVO:</a:t>
            </a:r>
          </a:p>
          <a:p>
            <a:pPr marL="0" indent="0">
              <a:buNone/>
            </a:pPr>
            <a:endParaRPr lang="pt-BR" sz="1500" b="1" dirty="0" smtClean="0">
              <a:solidFill>
                <a:schemeClr val="bg1"/>
              </a:solidFill>
            </a:endParaRPr>
          </a:p>
          <a:p>
            <a:pPr marL="0" indent="0">
              <a:buNone/>
            </a:pPr>
            <a:r>
              <a:rPr lang="pt-BR" sz="1800" b="1" dirty="0" smtClean="0">
                <a:solidFill>
                  <a:schemeClr val="accent2"/>
                </a:solidFill>
              </a:rPr>
              <a:t>Precedente das pílulas de farinha:</a:t>
            </a:r>
            <a:r>
              <a:rPr lang="pt-BR" sz="1800" b="1" dirty="0" smtClean="0">
                <a:solidFill>
                  <a:schemeClr val="bg1"/>
                </a:solidFill>
              </a:rPr>
              <a:t> </a:t>
            </a:r>
            <a:r>
              <a:rPr lang="pt-BR" sz="1800" dirty="0" smtClean="0">
                <a:solidFill>
                  <a:schemeClr val="bg1"/>
                </a:solidFill>
              </a:rPr>
              <a:t>Superior </a:t>
            </a:r>
            <a:r>
              <a:rPr lang="pt-BR" sz="1800" dirty="0">
                <a:solidFill>
                  <a:schemeClr val="bg1"/>
                </a:solidFill>
              </a:rPr>
              <a:t>Tribunal de Justiça (3.ª Turma), admitindo os danos morais coletivos, prolatado no famoso caso das pílulas de farinha. Esse caso notório, amplamente divulgado pela imprensa nacional, o Tribunal entendeu por bem indenizar as mulheres que tomaram as citadas pílulas e vieram a engravidar, o que não estava planejado. A indenização fixada em face da empresa Schering do Brasil, que fornecia a pílula anticoncepcional </a:t>
            </a:r>
            <a:r>
              <a:rPr lang="pt-BR" sz="1800" dirty="0" err="1">
                <a:solidFill>
                  <a:schemeClr val="bg1"/>
                </a:solidFill>
              </a:rPr>
              <a:t>Microvlar</a:t>
            </a:r>
            <a:r>
              <a:rPr lang="pt-BR" sz="1800" dirty="0">
                <a:solidFill>
                  <a:schemeClr val="bg1"/>
                </a:solidFill>
              </a:rPr>
              <a:t>, foi milionária, em uma apurada análise da extensão do dano em relação às consumidoras (STJ, </a:t>
            </a:r>
            <a:r>
              <a:rPr lang="pt-BR" sz="1800" dirty="0" err="1">
                <a:solidFill>
                  <a:schemeClr val="bg1"/>
                </a:solidFill>
              </a:rPr>
              <a:t>REsp</a:t>
            </a:r>
            <a:r>
              <a:rPr lang="pt-BR" sz="1800" dirty="0">
                <a:solidFill>
                  <a:schemeClr val="bg1"/>
                </a:solidFill>
              </a:rPr>
              <a:t> 866.636/SP, Rel. Min. Nancy </a:t>
            </a:r>
            <a:r>
              <a:rPr lang="pt-BR" sz="1800" dirty="0" err="1">
                <a:solidFill>
                  <a:schemeClr val="bg1"/>
                </a:solidFill>
              </a:rPr>
              <a:t>Andrighi</a:t>
            </a:r>
            <a:r>
              <a:rPr lang="pt-BR" sz="1800" dirty="0">
                <a:solidFill>
                  <a:schemeClr val="bg1"/>
                </a:solidFill>
              </a:rPr>
              <a:t>, 3.ª Turma, j. 29.11.2007, DJ 06.12.2007, p. 312). </a:t>
            </a:r>
            <a:endParaRPr lang="pt-BR" sz="1800" dirty="0" smtClean="0">
              <a:solidFill>
                <a:schemeClr val="bg1"/>
              </a:solidFill>
            </a:endParaRPr>
          </a:p>
          <a:p>
            <a:endParaRPr lang="pt-BR" sz="1800" dirty="0" smtClean="0">
              <a:solidFill>
                <a:schemeClr val="bg1"/>
              </a:solidFill>
            </a:endParaRPr>
          </a:p>
          <a:p>
            <a:pPr marL="0" indent="0">
              <a:buNone/>
            </a:pPr>
            <a:r>
              <a:rPr lang="pt-BR" sz="1800" b="1" dirty="0" smtClean="0">
                <a:solidFill>
                  <a:schemeClr val="accent2"/>
                </a:solidFill>
              </a:rPr>
              <a:t>Caixas bancárias inacessíveis: </a:t>
            </a:r>
            <a:r>
              <a:rPr lang="pt-BR" sz="1800" dirty="0" smtClean="0">
                <a:solidFill>
                  <a:schemeClr val="bg1"/>
                </a:solidFill>
              </a:rPr>
              <a:t>a </a:t>
            </a:r>
            <a:r>
              <a:rPr lang="pt-BR" sz="1800" dirty="0">
                <a:solidFill>
                  <a:schemeClr val="bg1"/>
                </a:solidFill>
              </a:rPr>
              <a:t>reforçar a corrente que admite a reparação do dano moral coletivo naquela Corte Superior, surgiu, no ano de 2012, mais um interessante julgado, condenando instituição bancária por danos morais coletivos causados a clientes com deficiência física, eis que os caixas especiais foram colocados em local de difícil acesso, no primeiro andar de agência bancária. A condenação fixada, diante do reconhecimento do caráter pedagógico da indenização foi de R$ 50.000,00 (STJ, </a:t>
            </a:r>
            <a:r>
              <a:rPr lang="pt-BR" sz="1800" dirty="0" err="1">
                <a:solidFill>
                  <a:schemeClr val="bg1"/>
                </a:solidFill>
              </a:rPr>
              <a:t>REsp</a:t>
            </a:r>
            <a:r>
              <a:rPr lang="pt-BR" sz="1800" dirty="0">
                <a:solidFill>
                  <a:schemeClr val="bg1"/>
                </a:solidFill>
              </a:rPr>
              <a:t> 1221756/RJ, Rel. Min. Massami </a:t>
            </a:r>
            <a:r>
              <a:rPr lang="pt-BR" sz="1800" dirty="0" err="1">
                <a:solidFill>
                  <a:schemeClr val="bg1"/>
                </a:solidFill>
              </a:rPr>
              <a:t>Uyeda</a:t>
            </a:r>
            <a:r>
              <a:rPr lang="pt-BR" sz="1800" dirty="0">
                <a:solidFill>
                  <a:schemeClr val="bg1"/>
                </a:solidFill>
              </a:rPr>
              <a:t>, 3.ª Turma, j. 02.02.2012, </a:t>
            </a:r>
            <a:r>
              <a:rPr lang="pt-BR" sz="1800" dirty="0" err="1">
                <a:solidFill>
                  <a:schemeClr val="bg1"/>
                </a:solidFill>
              </a:rPr>
              <a:t>DJe</a:t>
            </a:r>
            <a:r>
              <a:rPr lang="pt-BR" sz="1800" dirty="0">
                <a:solidFill>
                  <a:schemeClr val="bg1"/>
                </a:solidFill>
              </a:rPr>
              <a:t> 10.02.2012, publicado no Informativo n. 490).</a:t>
            </a:r>
          </a:p>
          <a:p>
            <a:pPr marL="0" indent="0">
              <a:buNone/>
            </a:pPr>
            <a:endParaRPr lang="pt-BR" sz="1500" dirty="0" smtClean="0">
              <a:solidFill>
                <a:schemeClr val="bg1"/>
              </a:solidFill>
            </a:endParaRPr>
          </a:p>
        </p:txBody>
      </p:sp>
    </p:spTree>
    <p:extLst>
      <p:ext uri="{BB962C8B-B14F-4D97-AF65-F5344CB8AC3E}">
        <p14:creationId xmlns:p14="http://schemas.microsoft.com/office/powerpoint/2010/main" val="1047831712"/>
      </p:ext>
    </p:extLst>
  </p:cSld>
  <p:clrMapOvr>
    <a:masterClrMapping/>
  </p:clrMapOvr>
  <p:transition>
    <p:comb/>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SOCIAIS/DIFUSOS:</a:t>
            </a:r>
          </a:p>
          <a:p>
            <a:pPr marL="0" indent="0">
              <a:buNone/>
            </a:pPr>
            <a:endParaRPr lang="pt-BR" altLang="pt-BR" sz="1800" dirty="0">
              <a:solidFill>
                <a:schemeClr val="bg1"/>
              </a:solidFill>
            </a:endParaRPr>
          </a:p>
          <a:p>
            <a:pPr marL="0" indent="0">
              <a:buNone/>
            </a:pPr>
            <a:r>
              <a:rPr lang="pt-BR" sz="1800" b="1" dirty="0" smtClean="0">
                <a:solidFill>
                  <a:schemeClr val="accent2"/>
                </a:solidFill>
              </a:rPr>
              <a:t>Conceito: </a:t>
            </a:r>
            <a:r>
              <a:rPr lang="pt-BR" sz="1800" dirty="0" smtClean="0">
                <a:solidFill>
                  <a:schemeClr val="bg1"/>
                </a:solidFill>
              </a:rPr>
              <a:t>os </a:t>
            </a:r>
            <a:r>
              <a:rPr lang="pt-BR" sz="1800" dirty="0">
                <a:solidFill>
                  <a:schemeClr val="bg1"/>
                </a:solidFill>
              </a:rPr>
              <a:t>danos sociais são aqueles que causam um rebaixamento no nível de vida da coletividade e que decorrem de condutas socialmente reprováveis. A sua fixação concretiza a função pedagógica da responsabilidade civil</a:t>
            </a:r>
            <a:r>
              <a:rPr lang="pt-BR" sz="1800" dirty="0" smtClean="0">
                <a:solidFill>
                  <a:schemeClr val="bg1"/>
                </a:solidFill>
              </a:rPr>
              <a:t>.</a:t>
            </a:r>
          </a:p>
          <a:p>
            <a:pPr marL="0" indent="0">
              <a:buNone/>
            </a:pP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O </a:t>
            </a:r>
            <a:r>
              <a:rPr lang="pt-BR" sz="1800" dirty="0">
                <a:solidFill>
                  <a:schemeClr val="bg1"/>
                </a:solidFill>
              </a:rPr>
              <a:t>conceito mantém relação direta com a </a:t>
            </a:r>
            <a:r>
              <a:rPr lang="pt-BR" sz="1800" dirty="0" err="1">
                <a:solidFill>
                  <a:schemeClr val="bg1"/>
                </a:solidFill>
              </a:rPr>
              <a:t>principiologia</a:t>
            </a:r>
            <a:r>
              <a:rPr lang="pt-BR" sz="1800" dirty="0">
                <a:solidFill>
                  <a:schemeClr val="bg1"/>
                </a:solidFill>
              </a:rPr>
              <a:t> adotada pelo Código Civil de 2002, que escolheu entre um de seus regramentos básicos a </a:t>
            </a:r>
            <a:r>
              <a:rPr lang="pt-BR" sz="1800" dirty="0" err="1">
                <a:solidFill>
                  <a:schemeClr val="bg1"/>
                </a:solidFill>
              </a:rPr>
              <a:t>socialidade</a:t>
            </a:r>
            <a:r>
              <a:rPr lang="pt-BR" sz="1800" dirty="0">
                <a:solidFill>
                  <a:schemeClr val="bg1"/>
                </a:solidFill>
              </a:rPr>
              <a:t>: a valorização do nós em detrimento do eu, a superação do caráter individualista e egoísta da Codificação anterior. </a:t>
            </a: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u="sng" dirty="0">
                <a:solidFill>
                  <a:schemeClr val="bg1"/>
                </a:solidFill>
              </a:rPr>
              <a:t>Os danos difusos</a:t>
            </a:r>
            <a:r>
              <a:rPr lang="pt-BR" sz="1800" dirty="0">
                <a:solidFill>
                  <a:schemeClr val="bg1"/>
                </a:solidFill>
              </a:rPr>
              <a:t> envolvem interesses em que as vítimas não podem ser identificadas, ou seja, toda a sociedade é atingida. A indenização vai para um Fundo de Proteção (dano ambiental = IBAMA, etc.) ou instituição de caridade, a critério do juiz. </a:t>
            </a:r>
          </a:p>
          <a:p>
            <a:pPr marL="0" indent="0">
              <a:buNone/>
            </a:pPr>
            <a:endParaRPr lang="pt-BR" altLang="pt-BR" sz="2400" dirty="0" smtClean="0">
              <a:solidFill>
                <a:schemeClr val="bg1"/>
              </a:solidFill>
            </a:endParaRPr>
          </a:p>
        </p:txBody>
      </p:sp>
    </p:spTree>
    <p:extLst>
      <p:ext uri="{BB962C8B-B14F-4D97-AF65-F5344CB8AC3E}">
        <p14:creationId xmlns:p14="http://schemas.microsoft.com/office/powerpoint/2010/main" val="140070228"/>
      </p:ext>
    </p:extLst>
  </p:cSld>
  <p:clrMapOvr>
    <a:masterClrMapping/>
  </p:clrMapOvr>
  <p:transition>
    <p:comb/>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 OU DIFUSOS: precedente de ofício:</a:t>
            </a:r>
          </a:p>
          <a:p>
            <a:pPr marL="0" indent="0">
              <a:buNone/>
            </a:pPr>
            <a:endParaRPr lang="pt-BR" altLang="pt-BR" sz="2400" dirty="0">
              <a:solidFill>
                <a:schemeClr val="bg1"/>
              </a:solidFill>
            </a:endParaRPr>
          </a:p>
          <a:p>
            <a:pPr marL="0" indent="0">
              <a:buNone/>
            </a:pPr>
            <a:r>
              <a:rPr lang="pt-BR" sz="1800" b="1" dirty="0" smtClean="0">
                <a:solidFill>
                  <a:schemeClr val="accent2"/>
                </a:solidFill>
              </a:rPr>
              <a:t>Condenação </a:t>
            </a:r>
            <a:r>
              <a:rPr lang="pt-BR" sz="1800" b="1" dirty="0">
                <a:solidFill>
                  <a:schemeClr val="accent2"/>
                </a:solidFill>
              </a:rPr>
              <a:t>da AMIL por reiteradas negativas de internação.</a:t>
            </a:r>
          </a:p>
          <a:p>
            <a:pPr marL="0" indent="0">
              <a:buNone/>
            </a:pPr>
            <a:r>
              <a:rPr lang="pt-BR" sz="1800" i="1" dirty="0">
                <a:solidFill>
                  <a:schemeClr val="bg1"/>
                </a:solidFill>
              </a:rPr>
              <a:t>PLANO DE SAÚDE. Pedido de cobertura para internação. Sentença que julgou procedente pedido feito pelo segurado, determinado que, por se tratar de situação de emergência, fosse dada a devida cobertura, ainda que dentro do prazo de carência, mantida. </a:t>
            </a:r>
          </a:p>
          <a:p>
            <a:pPr marL="0" indent="0">
              <a:buNone/>
            </a:pPr>
            <a:r>
              <a:rPr lang="pt-BR" sz="1800" i="1" dirty="0">
                <a:solidFill>
                  <a:schemeClr val="bg1"/>
                </a:solidFill>
              </a:rPr>
              <a:t>DANO MORAL. Caracterização em razão da peculiaridade de se cuidar de paciente acometido por infarto, com a recusa de atendimento e, consequentemente, procura de outro hospital em situação nitidamente aflitiva. </a:t>
            </a:r>
          </a:p>
          <a:p>
            <a:pPr marL="0" indent="0">
              <a:buNone/>
            </a:pPr>
            <a:r>
              <a:rPr lang="pt-BR" sz="1800" i="1" u="sng" dirty="0">
                <a:solidFill>
                  <a:schemeClr val="bg1"/>
                </a:solidFill>
              </a:rPr>
              <a:t>DANO SOCIAL. Caracterização. Necessidade de se coibir prática de reiteradas recusas a cumprimento de contratos de seguro saúde, a propósito de hipóteses reiteradamente analisadas e decididas. Indenização com caráter expressamente punitivo, no valor de um milhão de reais que não se confunde com a destinada ao segurado, revertida ao Hospital das Clinicas de São Paulo. </a:t>
            </a:r>
          </a:p>
          <a:p>
            <a:pPr marL="0" indent="0">
              <a:buNone/>
            </a:pPr>
            <a:r>
              <a:rPr lang="pt-BR" sz="1800" i="1" dirty="0">
                <a:solidFill>
                  <a:schemeClr val="bg1"/>
                </a:solidFill>
              </a:rPr>
              <a:t>LITIGÃNCIA DE MÁ FÉ. Configuração pelo caráter protelatório do recurso. Aplicação de multa. Recurso da seguradora desprovido e do segurado provido em parte. (TJSP, Apelação nº 0027158-41.2010.8.26.0564, 4ª Câmara de Direito Privado, Rel. Teixeira Leite, j. 18/07/2013)</a:t>
            </a:r>
          </a:p>
          <a:p>
            <a:pPr marL="0" indent="0">
              <a:buNone/>
            </a:pPr>
            <a:endParaRPr lang="pt-BR" sz="2400" dirty="0">
              <a:solidFill>
                <a:schemeClr val="bg1"/>
              </a:solidFill>
            </a:endParaRPr>
          </a:p>
        </p:txBody>
      </p:sp>
    </p:spTree>
    <p:extLst>
      <p:ext uri="{BB962C8B-B14F-4D97-AF65-F5344CB8AC3E}">
        <p14:creationId xmlns:p14="http://schemas.microsoft.com/office/powerpoint/2010/main" val="2265550275"/>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eaLnBrk="1" hangingPunct="1">
              <a:defRPr/>
            </a:pPr>
            <a:r>
              <a:rPr lang="pt-BR" b="1" dirty="0" smtClean="0">
                <a:solidFill>
                  <a:schemeClr val="accent2"/>
                </a:solidFill>
                <a:latin typeface="+mj-lt"/>
              </a:rPr>
              <a:t>ELEMENTOS DA RESPONSABILIDADE CIVIL:</a:t>
            </a:r>
          </a:p>
          <a:p>
            <a:pPr eaLnBrk="1" hangingPunct="1">
              <a:defRPr/>
            </a:pPr>
            <a:endParaRPr lang="pt-BR" b="1" dirty="0" smtClean="0">
              <a:solidFill>
                <a:schemeClr val="accent2"/>
              </a:solidFill>
              <a:latin typeface="+mj-lt"/>
            </a:endParaRPr>
          </a:p>
          <a:p>
            <a:pPr eaLnBrk="1" hangingPunct="1">
              <a:defRPr/>
            </a:pPr>
            <a:r>
              <a:rPr lang="pt-BR" b="1" dirty="0" smtClean="0">
                <a:solidFill>
                  <a:schemeClr val="accent2"/>
                </a:solidFill>
                <a:latin typeface="+mj-lt"/>
              </a:rPr>
              <a:t>Atenção: </a:t>
            </a:r>
            <a:r>
              <a:rPr lang="pt-BR" sz="1700" dirty="0">
                <a:solidFill>
                  <a:schemeClr val="bg1"/>
                </a:solidFill>
              </a:rPr>
              <a:t>A responsabilidade dos pais por filho menor (responsabilidade por ato ou fato de terceiro) é objetiva, nos termos do art. 932, I, do CC, devendo-se comprovar apenas a culpa na prática do ato ilícito daquele pelo qual são os pais responsáveis legalmente (ou seja, é necessário provar apenas a culpa do filho). Contudo, há uma exceção: os pais só respondem pelo filho incapaz que esteja sob sua autoridade e em sua companhia; assim, os pais, ou responsável, que não exercem autoridade de fato sobre o filho, embora ainda detenham o poder familiar, não respondem por ele. Desse modo, a mãe que, à época de acidente provocado por seu filho menor de idade, residia permanentemente em local distinto daquele no qual morava o menor - sobre quem apenas o pai exercia autoridade de fato - não pode ser responsabilizada pela reparação civil advinda do ato ilícito, mesmo considerando que ela não deixou de deter o poder familiar sobre o filho. STJ. 3ª Turma. </a:t>
            </a:r>
            <a:r>
              <a:rPr lang="pt-BR" sz="1700" dirty="0" err="1">
                <a:solidFill>
                  <a:schemeClr val="bg1"/>
                </a:solidFill>
              </a:rPr>
              <a:t>REsp</a:t>
            </a:r>
            <a:r>
              <a:rPr lang="pt-BR" sz="1700" dirty="0">
                <a:solidFill>
                  <a:schemeClr val="bg1"/>
                </a:solidFill>
              </a:rPr>
              <a:t> 1.232.011-SC, Rel. Min. João Otávio de Noronha, julgado em 17/12/2015 (Info 575).</a:t>
            </a:r>
            <a:r>
              <a:rPr lang="pt-BR" sz="1700" b="1" dirty="0" smtClean="0">
                <a:solidFill>
                  <a:schemeClr val="bg1"/>
                </a:solidFill>
                <a:latin typeface="+mj-lt"/>
              </a:rPr>
              <a:t> </a:t>
            </a:r>
            <a:endParaRPr lang="pt-BR" sz="1700" b="1" dirty="0" smtClean="0">
              <a:solidFill>
                <a:schemeClr val="bg1"/>
              </a:solidFill>
              <a:latin typeface="+mj-lt"/>
            </a:endParaRPr>
          </a:p>
          <a:p>
            <a:pPr eaLnBrk="1" hangingPunct="1">
              <a:defRPr/>
            </a:pPr>
            <a:endParaRPr lang="pt-BR" b="1" dirty="0" smtClean="0">
              <a:solidFill>
                <a:schemeClr val="accent2"/>
              </a:solidFill>
              <a:latin typeface="+mj-lt"/>
            </a:endParaRPr>
          </a:p>
          <a:p>
            <a:pPr eaLnBrk="1" hangingPunct="1">
              <a:defRPr/>
            </a:pPr>
            <a:endParaRPr lang="pt-BR" b="1" dirty="0">
              <a:solidFill>
                <a:schemeClr val="accent2"/>
              </a:solidFill>
              <a:latin typeface="+mj-lt"/>
            </a:endParaRPr>
          </a:p>
          <a:p>
            <a:pPr algn="ctr" eaLnBrk="1" hangingPunct="1">
              <a:defRPr/>
            </a:pPr>
            <a:endParaRPr lang="pt-BR" b="1" dirty="0">
              <a:solidFill>
                <a:schemeClr val="accent2"/>
              </a:solidFill>
              <a:latin typeface="+mj-lt"/>
            </a:endParaRPr>
          </a:p>
          <a:p>
            <a:pPr eaLnBrk="1" hangingPunct="1">
              <a:defRPr/>
            </a:pPr>
            <a:endParaRPr lang="pt-BR" dirty="0">
              <a:solidFill>
                <a:schemeClr val="bg1"/>
              </a:solidFill>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44662208"/>
      </p:ext>
    </p:extLst>
  </p:cSld>
  <p:clrMapOvr>
    <a:masterClrMapping/>
  </p:clrMapOvr>
  <p:transition>
    <p:comb/>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 OU DIFUSOS X DANOS MORAIS COLETIVOS:</a:t>
            </a:r>
          </a:p>
          <a:p>
            <a:pPr marL="0" indent="0">
              <a:buNone/>
            </a:pPr>
            <a:endParaRPr lang="pt-BR" altLang="pt-BR" sz="2400" b="1" dirty="0" smtClean="0">
              <a:solidFill>
                <a:schemeClr val="accent2"/>
              </a:solidFill>
            </a:endParaRPr>
          </a:p>
          <a:p>
            <a:pPr marL="0" indent="0">
              <a:buNone/>
            </a:pPr>
            <a:endParaRPr lang="pt-BR" altLang="pt-BR" sz="2400" b="1" dirty="0">
              <a:solidFill>
                <a:schemeClr val="accent2"/>
              </a:solidFill>
            </a:endParaRPr>
          </a:p>
          <a:p>
            <a:pPr marL="0" indent="0">
              <a:buNone/>
            </a:pPr>
            <a:endParaRPr lang="pt-BR" altLang="pt-BR" sz="2400" b="1" dirty="0" smtClean="0">
              <a:solidFill>
                <a:schemeClr val="accent2"/>
              </a:solidFill>
            </a:endParaRPr>
          </a:p>
          <a:p>
            <a:pPr marL="0" indent="0">
              <a:buNone/>
            </a:pPr>
            <a:endParaRPr lang="pt-BR" altLang="pt-BR" sz="2400" b="1" dirty="0">
              <a:solidFill>
                <a:schemeClr val="accent2"/>
              </a:solidFill>
            </a:endParaRPr>
          </a:p>
          <a:p>
            <a:pPr marL="0" indent="0">
              <a:buNone/>
            </a:pPr>
            <a:endParaRPr lang="pt-BR" altLang="pt-BR" sz="2400" b="1" dirty="0" smtClean="0">
              <a:solidFill>
                <a:schemeClr val="accent2"/>
              </a:solidFill>
            </a:endParaRPr>
          </a:p>
          <a:p>
            <a:pPr marL="0" indent="0">
              <a:buNone/>
            </a:pPr>
            <a:r>
              <a:rPr lang="pt-BR" sz="1500" dirty="0" smtClean="0">
                <a:solidFill>
                  <a:schemeClr val="bg1"/>
                </a:solidFill>
              </a:rPr>
              <a:t>Não </a:t>
            </a:r>
            <a:r>
              <a:rPr lang="pt-BR" sz="1500" dirty="0">
                <a:solidFill>
                  <a:schemeClr val="bg1"/>
                </a:solidFill>
              </a:rPr>
              <a:t>há qualquer óbice para a cumulação dos danos morais coletivos e dos danos sociais ou difusos em uma mesma ação. Isso foi reconhecido pela Quarta Turma do Superior Tribunal de Justiça, no julgamento do Recurso Especial 1.293.606/MG, em setembro de 2014. Conforme o Relator Ministro </a:t>
            </a:r>
            <a:r>
              <a:rPr lang="pt-BR" sz="1500" dirty="0" err="1">
                <a:solidFill>
                  <a:schemeClr val="bg1"/>
                </a:solidFill>
              </a:rPr>
              <a:t>Luis</a:t>
            </a:r>
            <a:r>
              <a:rPr lang="pt-BR" sz="1500" dirty="0">
                <a:solidFill>
                  <a:schemeClr val="bg1"/>
                </a:solidFill>
              </a:rPr>
              <a:t> Felipe Salomão, “as tutelas pleiteadas em ações civis públicas não são necessariamente puras e estanques. Não é preciso que se peça, de cada vez, uma tutela referente a direito individual homogêneo, em outra ação uma de direitos coletivos em sentido estrito e, em outra, uma de direitos difusos, notadamente em se tratando de ação manejada pelo Ministério Público, que detém legitimidade ampla no processo coletivo. Isso porque, embora determinado direito não possa pertencer, a um só tempo, a mais de uma categoria, isso não implica dizer que, no mesmo cenário fático ou jurídico conflituoso, violações simultâneas de direitos de mais de uma espécie não possam ocorrer”.</a:t>
            </a:r>
          </a:p>
          <a:p>
            <a:pPr marL="0" indent="0">
              <a:buNone/>
            </a:pPr>
            <a:endParaRPr lang="pt-BR" altLang="pt-BR" sz="1500" b="1" dirty="0" smtClean="0">
              <a:solidFill>
                <a:schemeClr val="accent2"/>
              </a:solidFill>
            </a:endParaRPr>
          </a:p>
          <a:p>
            <a:endParaRPr lang="pt-BR" sz="2400" b="1" dirty="0">
              <a:solidFill>
                <a:schemeClr val="accent2"/>
              </a:solidFill>
            </a:endParaRPr>
          </a:p>
          <a:p>
            <a:endParaRPr lang="pt-BR" sz="2400" dirty="0"/>
          </a:p>
        </p:txBody>
      </p:sp>
      <p:graphicFrame>
        <p:nvGraphicFramePr>
          <p:cNvPr id="3" name="Tabela 2"/>
          <p:cNvGraphicFramePr>
            <a:graphicFrameLocks noGrp="1"/>
          </p:cNvGraphicFramePr>
          <p:nvPr>
            <p:extLst>
              <p:ext uri="{D42A27DB-BD31-4B8C-83A1-F6EECF244321}">
                <p14:modId xmlns:p14="http://schemas.microsoft.com/office/powerpoint/2010/main" val="4281241756"/>
              </p:ext>
            </p:extLst>
          </p:nvPr>
        </p:nvGraphicFramePr>
        <p:xfrm>
          <a:off x="1403648" y="1484784"/>
          <a:ext cx="6120680" cy="1682496"/>
        </p:xfrm>
        <a:graphic>
          <a:graphicData uri="http://schemas.openxmlformats.org/drawingml/2006/table">
            <a:tbl>
              <a:tblPr firstRow="1" firstCol="1" bandRow="1">
                <a:tableStyleId>{5C22544A-7EE6-4342-B048-85BDC9FD1C3A}</a:tableStyleId>
              </a:tblPr>
              <a:tblGrid>
                <a:gridCol w="3060340"/>
                <a:gridCol w="3060340"/>
              </a:tblGrid>
              <a:tr h="205747">
                <a:tc>
                  <a:txBody>
                    <a:bodyPr/>
                    <a:lstStyle/>
                    <a:p>
                      <a:pPr algn="ctr">
                        <a:lnSpc>
                          <a:spcPct val="115000"/>
                        </a:lnSpc>
                        <a:spcAft>
                          <a:spcPts val="0"/>
                        </a:spcAft>
                      </a:pPr>
                      <a:r>
                        <a:rPr lang="pt-BR" sz="1200" dirty="0">
                          <a:solidFill>
                            <a:schemeClr val="tx1"/>
                          </a:solidFill>
                          <a:effectLst/>
                        </a:rPr>
                        <a:t>Danos morais coletivos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200" dirty="0">
                          <a:solidFill>
                            <a:schemeClr val="tx1"/>
                          </a:solidFill>
                          <a:effectLst/>
                        </a:rPr>
                        <a:t>Danos sociais ou difusos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09103">
                <a:tc>
                  <a:txBody>
                    <a:bodyPr/>
                    <a:lstStyle/>
                    <a:p>
                      <a:pPr algn="just">
                        <a:lnSpc>
                          <a:spcPct val="115000"/>
                        </a:lnSpc>
                        <a:spcAft>
                          <a:spcPts val="0"/>
                        </a:spcAft>
                      </a:pPr>
                      <a:r>
                        <a:rPr lang="pt-BR" sz="1200" dirty="0">
                          <a:solidFill>
                            <a:schemeClr val="tx1"/>
                          </a:solidFill>
                          <a:effectLst/>
                        </a:rPr>
                        <a:t>Atingem vários direitos da personalidade.</a:t>
                      </a:r>
                    </a:p>
                    <a:p>
                      <a:pPr algn="just">
                        <a:lnSpc>
                          <a:spcPct val="115000"/>
                        </a:lnSpc>
                        <a:spcAft>
                          <a:spcPts val="0"/>
                        </a:spcAft>
                      </a:pPr>
                      <a:r>
                        <a:rPr lang="pt-BR" sz="1200" dirty="0">
                          <a:solidFill>
                            <a:schemeClr val="tx1"/>
                          </a:solidFill>
                          <a:effectLst/>
                        </a:rPr>
                        <a:t>Direitos individuais homogêneos ou coletivos em sentido estrito – vítimas determinadas ou determináveis.</a:t>
                      </a:r>
                    </a:p>
                    <a:p>
                      <a:pPr algn="just">
                        <a:lnSpc>
                          <a:spcPct val="115000"/>
                        </a:lnSpc>
                        <a:spcAft>
                          <a:spcPts val="0"/>
                        </a:spcAft>
                      </a:pPr>
                      <a:r>
                        <a:rPr lang="pt-BR" sz="1200" dirty="0">
                          <a:solidFill>
                            <a:schemeClr val="tx1"/>
                          </a:solidFill>
                          <a:effectLst/>
                        </a:rPr>
                        <a:t>Indenização é destinada para as próprias vítimas.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pt-BR" sz="1200" dirty="0">
                          <a:solidFill>
                            <a:schemeClr val="tx1"/>
                          </a:solidFill>
                          <a:effectLst/>
                        </a:rPr>
                        <a:t>Causam um rebaixamento no nível de vida da coletividade (Junqueira).</a:t>
                      </a:r>
                    </a:p>
                    <a:p>
                      <a:pPr algn="just">
                        <a:lnSpc>
                          <a:spcPct val="115000"/>
                        </a:lnSpc>
                        <a:spcAft>
                          <a:spcPts val="0"/>
                        </a:spcAft>
                      </a:pPr>
                      <a:r>
                        <a:rPr lang="pt-BR" sz="1200" dirty="0">
                          <a:solidFill>
                            <a:schemeClr val="tx1"/>
                          </a:solidFill>
                          <a:effectLst/>
                        </a:rPr>
                        <a:t>Direitos difusos – vítimas indeterminadas. Toda a sociedade é vítima da conduta.</a:t>
                      </a:r>
                    </a:p>
                    <a:p>
                      <a:pPr algn="just">
                        <a:lnSpc>
                          <a:spcPct val="115000"/>
                        </a:lnSpc>
                        <a:spcAft>
                          <a:spcPts val="0"/>
                        </a:spcAft>
                      </a:pPr>
                      <a:r>
                        <a:rPr lang="pt-BR" sz="1200" dirty="0">
                          <a:solidFill>
                            <a:schemeClr val="tx1"/>
                          </a:solidFill>
                          <a:effectLst/>
                        </a:rPr>
                        <a:t>Indenização para um fundo de proteção ou instituição de caridade</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967192173"/>
      </p:ext>
    </p:extLst>
  </p:cSld>
  <p:clrMapOvr>
    <a:masterClrMapping/>
  </p:clrMapOvr>
  <p:transition>
    <p:comb/>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PELA PERDA DE UMA CHANCE:</a:t>
            </a:r>
          </a:p>
          <a:p>
            <a:pPr marL="0" indent="0">
              <a:buNone/>
            </a:pPr>
            <a:endParaRPr lang="pt-BR" altLang="pt-BR" sz="2400" dirty="0">
              <a:solidFill>
                <a:schemeClr val="bg1"/>
              </a:solidFill>
            </a:endParaRPr>
          </a:p>
          <a:p>
            <a:pPr marL="0" indent="0">
              <a:buNone/>
            </a:pPr>
            <a:r>
              <a:rPr lang="pt-BR" sz="1800" dirty="0">
                <a:solidFill>
                  <a:schemeClr val="bg1"/>
                </a:solidFill>
              </a:rPr>
              <a:t>T</a:t>
            </a:r>
            <a:r>
              <a:rPr lang="pt-BR" sz="1800" dirty="0" smtClean="0">
                <a:solidFill>
                  <a:schemeClr val="bg1"/>
                </a:solidFill>
              </a:rPr>
              <a:t>eoria </a:t>
            </a:r>
            <a:r>
              <a:rPr lang="pt-BR" sz="1800" dirty="0">
                <a:solidFill>
                  <a:schemeClr val="bg1"/>
                </a:solidFill>
              </a:rPr>
              <a:t>francesa que admite a reparação dos danos que decorre da frustração de uma expectativa ou da perda de uma oportunidade que possivelmente ocorreria em circunstâncias normais. </a:t>
            </a:r>
            <a:r>
              <a:rPr lang="pt-BR" sz="1800" b="1" i="1" dirty="0">
                <a:solidFill>
                  <a:schemeClr val="bg1"/>
                </a:solidFill>
              </a:rPr>
              <a:t>A chance, para ser indenizada, deve ser séria e real</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b="1" dirty="0">
                <a:solidFill>
                  <a:schemeClr val="bg1"/>
                </a:solidFill>
              </a:rPr>
              <a:t>Enunciado 444 da V Jornada de Direito Civil:</a:t>
            </a:r>
            <a:r>
              <a:rPr lang="pt-BR" sz="1800" dirty="0">
                <a:solidFill>
                  <a:schemeClr val="bg1"/>
                </a:solidFill>
              </a:rPr>
              <a:t> Art. 927: A responsabilidade civil pela perda de chance não se limita à categoria de danos extrapatrimoniais, pois, conforme as circunstâncias do caso concreto, a chance perdida pode apresentar também a natureza jurídica de dano patrimonial. A chance deve ser séria e real, não ficando adstrita a percentuais apriorísticos</a:t>
            </a:r>
            <a:r>
              <a:rPr lang="pt-BR" sz="1800" dirty="0" smtClean="0">
                <a:solidFill>
                  <a:schemeClr val="bg1"/>
                </a:solidFill>
              </a:rPr>
              <a:t>.</a:t>
            </a:r>
          </a:p>
          <a:p>
            <a:pPr marL="0" indent="0">
              <a:buNone/>
            </a:pPr>
            <a:endParaRPr lang="pt-BR" sz="1800" dirty="0">
              <a:solidFill>
                <a:schemeClr val="bg1"/>
              </a:solidFill>
            </a:endParaRPr>
          </a:p>
          <a:p>
            <a:pPr marL="0" indent="0">
              <a:buNone/>
            </a:pPr>
            <a:endParaRPr lang="pt-BR" sz="1800" dirty="0">
              <a:solidFill>
                <a:schemeClr val="bg1"/>
              </a:solidFill>
            </a:endParaRPr>
          </a:p>
          <a:p>
            <a:pPr marL="0" indent="0">
              <a:buNone/>
            </a:pPr>
            <a:endParaRPr lang="pt-BR" sz="2400" dirty="0">
              <a:solidFill>
                <a:schemeClr val="bg1"/>
              </a:solidFill>
            </a:endParaRPr>
          </a:p>
        </p:txBody>
      </p:sp>
    </p:spTree>
    <p:extLst>
      <p:ext uri="{BB962C8B-B14F-4D97-AF65-F5344CB8AC3E}">
        <p14:creationId xmlns:p14="http://schemas.microsoft.com/office/powerpoint/2010/main" val="3800732078"/>
      </p:ext>
    </p:extLst>
  </p:cSld>
  <p:clrMapOvr>
    <a:masterClrMapping/>
  </p:clrMapOvr>
  <p:transition>
    <p:comb/>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PELA PERDA DE UMA CHANCE: precedentes:</a:t>
            </a:r>
          </a:p>
          <a:p>
            <a:pPr marL="0" indent="0">
              <a:buNone/>
            </a:pPr>
            <a:endParaRPr lang="pt-BR" altLang="pt-BR" sz="2400" dirty="0">
              <a:solidFill>
                <a:schemeClr val="bg1"/>
              </a:solidFill>
            </a:endParaRPr>
          </a:p>
          <a:p>
            <a:pPr marL="0" indent="0">
              <a:buNone/>
            </a:pPr>
            <a:r>
              <a:rPr lang="pt-BR" sz="1800" b="1" dirty="0" smtClean="0">
                <a:solidFill>
                  <a:schemeClr val="accent2"/>
                </a:solidFill>
              </a:rPr>
              <a:t>Perda de prazo por advogado: </a:t>
            </a:r>
            <a:r>
              <a:rPr lang="pt-BR" sz="1800" b="1" dirty="0" smtClean="0">
                <a:solidFill>
                  <a:schemeClr val="bg1"/>
                </a:solidFill>
              </a:rPr>
              <a:t>r</a:t>
            </a:r>
            <a:r>
              <a:rPr lang="pt-BR" sz="1800" dirty="0" smtClean="0">
                <a:solidFill>
                  <a:schemeClr val="bg1"/>
                </a:solidFill>
              </a:rPr>
              <a:t>esponsabilização </a:t>
            </a:r>
            <a:r>
              <a:rPr lang="pt-BR" sz="1800" dirty="0">
                <a:solidFill>
                  <a:schemeClr val="bg1"/>
                </a:solidFill>
              </a:rPr>
              <a:t>de advogados que perdem prazos de seus clientes por perda de chance de vitória judicial.</a:t>
            </a:r>
          </a:p>
          <a:p>
            <a:pPr marL="0" indent="0">
              <a:buNone/>
            </a:pPr>
            <a:r>
              <a:rPr lang="pt-BR" sz="1800" dirty="0">
                <a:solidFill>
                  <a:schemeClr val="bg1"/>
                </a:solidFill>
              </a:rPr>
              <a:t>PROCESSO CIVIL. AGRAVO REGIMENTAL NO AGRAVO DE INSTRUMENTO. RECURSO ESPECIAL. JUÍZO DE ADMISSIBILIDADE. </a:t>
            </a:r>
            <a:r>
              <a:rPr lang="pt-BR" sz="1800" b="1" i="1" dirty="0">
                <a:solidFill>
                  <a:schemeClr val="bg1"/>
                </a:solidFill>
              </a:rPr>
              <a:t>ADVOGADO QUE PERDE PRAZO RECURSAL. PEDIDO DE INDENIZAÇÃO FORMULADO POR SEU CLIENTE COM BASE NA PERDA DE UMA CHANCE</a:t>
            </a:r>
            <a:r>
              <a:rPr lang="pt-BR" sz="1800" dirty="0">
                <a:solidFill>
                  <a:schemeClr val="bg1"/>
                </a:solidFill>
              </a:rPr>
              <a:t>. ACÓRDÃO VERGASTADO RECONHECENDO QUE A AÇÃO RESCISÓRIA PROPOSTA POR CLIENTES EM SITUAÇÃO IDÊNTICA RESULTOU EXITOSA. FUNDAMENTO NÃO ATACADO. DEFICIÊNCIA NA FUNDAMENTAÇÃO. - Não há ofensa ao Art. 535 do CPC se o acórdão recorrido examinou, motivadamente, todas as questões pertinentes. - É inadmissível o recurso especial deficientemente fundamentado. Aplicável à espécie a Súmula 284, STF. - Não se conhece do Especial quando a decisão recorrida assenta em mais de um fundamento suficiente e o recurso não abrange todos eles. Súmula 283, STF. Negado provimento ao agravo regimental. (STJ, </a:t>
            </a:r>
            <a:r>
              <a:rPr lang="pt-BR" sz="1800" dirty="0" err="1">
                <a:solidFill>
                  <a:schemeClr val="bg1"/>
                </a:solidFill>
              </a:rPr>
              <a:t>AgRg</a:t>
            </a:r>
            <a:r>
              <a:rPr lang="pt-BR" sz="1800" dirty="0">
                <a:solidFill>
                  <a:schemeClr val="bg1"/>
                </a:solidFill>
              </a:rPr>
              <a:t> no AGRAVO DE INSTRUMENTO Nº 932.446 - RS (2007/0167882-9) RELATORA : MINISTRA NANCY ANDRIGHI, j. 06 de dezembro de 2007)</a:t>
            </a:r>
          </a:p>
        </p:txBody>
      </p:sp>
    </p:spTree>
    <p:extLst>
      <p:ext uri="{BB962C8B-B14F-4D97-AF65-F5344CB8AC3E}">
        <p14:creationId xmlns:p14="http://schemas.microsoft.com/office/powerpoint/2010/main" val="937062260"/>
      </p:ext>
    </p:extLst>
  </p:cSld>
  <p:clrMapOvr>
    <a:masterClrMapping/>
  </p:clrMapOvr>
  <p:transition>
    <p:comb/>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16632"/>
            <a:ext cx="8207375" cy="6447656"/>
          </a:xfrm>
        </p:spPr>
        <p:txBody>
          <a:bodyPr/>
          <a:lstStyle/>
          <a:p>
            <a:pPr marL="0" indent="0">
              <a:buNone/>
            </a:pPr>
            <a:r>
              <a:rPr lang="pt-BR" altLang="pt-BR" sz="2400" b="1" dirty="0" smtClean="0">
                <a:solidFill>
                  <a:schemeClr val="accent2"/>
                </a:solidFill>
              </a:rPr>
              <a:t>DANOS PELA PERDA DE UMA CHANCE: (cont.)</a:t>
            </a:r>
          </a:p>
          <a:p>
            <a:pPr marL="0" indent="0">
              <a:buNone/>
            </a:pPr>
            <a:endParaRPr lang="pt-BR" sz="1500" dirty="0" smtClean="0">
              <a:solidFill>
                <a:schemeClr val="bg1"/>
              </a:solidFill>
            </a:endParaRPr>
          </a:p>
          <a:p>
            <a:pPr marL="0" indent="0">
              <a:buNone/>
            </a:pPr>
            <a:r>
              <a:rPr lang="pt-BR" sz="1500" b="1" dirty="0" smtClean="0">
                <a:solidFill>
                  <a:schemeClr val="accent2"/>
                </a:solidFill>
              </a:rPr>
              <a:t>Em face do médico: perda de chance de cura: </a:t>
            </a:r>
          </a:p>
          <a:p>
            <a:pPr marL="0" indent="0">
              <a:buNone/>
            </a:pPr>
            <a:endParaRPr lang="pt-BR" sz="1500" dirty="0">
              <a:solidFill>
                <a:schemeClr val="bg1"/>
              </a:solidFill>
            </a:endParaRPr>
          </a:p>
          <a:p>
            <a:pPr marL="0" indent="0">
              <a:buNone/>
            </a:pPr>
            <a:r>
              <a:rPr lang="pt-BR" sz="1500" dirty="0" smtClean="0">
                <a:solidFill>
                  <a:schemeClr val="bg1"/>
                </a:solidFill>
              </a:rPr>
              <a:t>DIREITO </a:t>
            </a:r>
            <a:r>
              <a:rPr lang="pt-BR" sz="1500" dirty="0">
                <a:solidFill>
                  <a:schemeClr val="bg1"/>
                </a:solidFill>
              </a:rPr>
              <a:t>CIVIL. CÂNCER. </a:t>
            </a:r>
            <a:r>
              <a:rPr lang="pt-BR" sz="1500" b="1" dirty="0">
                <a:solidFill>
                  <a:schemeClr val="bg1"/>
                </a:solidFill>
              </a:rPr>
              <a:t>TRATAMENTO INADEQUADO. REDUÇÃO DAS POSSIBILIDADES DE CURA. ÓBITO. IMPUTAÇÃO DE CULPA AO MÉDICO. POSSIBILIDADE DE APLICAÇÃO DA TEORIA DA RESPONSABILIDADE CIVIL PELA PERDA DE UMA CHANCE</a:t>
            </a:r>
            <a:r>
              <a:rPr lang="pt-BR" sz="1500" dirty="0">
                <a:solidFill>
                  <a:schemeClr val="bg1"/>
                </a:solidFill>
              </a:rPr>
              <a:t>. REDUÇÃO PROPORCIONAL DA INDENIZAÇÃO. RECURSO ESPECIAL PARCIALMENTE PROVIDO. </a:t>
            </a:r>
            <a:r>
              <a:rPr lang="pt-BR" sz="1500" b="1" i="1" dirty="0">
                <a:solidFill>
                  <a:schemeClr val="bg1"/>
                </a:solidFill>
              </a:rPr>
              <a:t>1. O STJ vem enfrentando diversas hipóteses de responsabilidade civil pela perda de uma chance em sua versão tradicional, na qual o agente frustra à vítima uma oportunidade de ganho. Nessas situações, há certeza quanto ao causador do dano e incerteza quanto à respectiva extensão, o que torna aplicável o critério de ponderação característico da referida teoria para a fixação do montante da indenização a ser fixada. Precedentes. </a:t>
            </a:r>
            <a:r>
              <a:rPr lang="pt-BR" sz="1500" b="1" i="1" dirty="0" smtClean="0">
                <a:solidFill>
                  <a:schemeClr val="bg1"/>
                </a:solidFill>
              </a:rPr>
              <a:t>3</a:t>
            </a:r>
            <a:r>
              <a:rPr lang="pt-BR" sz="1500" b="1" i="1" dirty="0">
                <a:solidFill>
                  <a:schemeClr val="bg1"/>
                </a:solidFill>
              </a:rPr>
              <a:t>. Conquanto seja viva a controvérsia, sobretudo no direito francês, acerca da aplicabilidade da teoria da responsabilidade civil pela perda de uma chance nas situações de erro médico, é forçoso reconhecer sua aplicabilidade. Basta, nesse sentido, notar que a chance, em si, pode ser considerado um bem autônomo, cuja violação pode dar lugar à indenização de seu equivalente econômico, a exemplo do que se defende no direito americano. Prescinde-se, assim, da difícil sustentação da teoria da causalidade proporcional. </a:t>
            </a:r>
            <a:r>
              <a:rPr lang="pt-BR" sz="1500" dirty="0">
                <a:solidFill>
                  <a:schemeClr val="bg1"/>
                </a:solidFill>
              </a:rPr>
              <a:t>4. Admitida a indenização pela chance perdida, o valor do bem deve ser calculado em uma proporção sobre o prejuízo final experimentado pela vítima. A chance, contudo, jamais pode alcançar o valor do bem perdido. É necessária uma redução proporcional. 5. Recurso especial conhecido e provido em parte, para o fim de reduzir a indenização fixada. (STJ, RECURSO ESPECIAL Nº 1.254.141 – PR, RELATORA : MINISTRA NANCY ANDRIGHI, j. 04 de dezembro de 2012)</a:t>
            </a:r>
          </a:p>
        </p:txBody>
      </p:sp>
    </p:spTree>
    <p:extLst>
      <p:ext uri="{BB962C8B-B14F-4D97-AF65-F5344CB8AC3E}">
        <p14:creationId xmlns:p14="http://schemas.microsoft.com/office/powerpoint/2010/main" val="1908891951"/>
      </p:ext>
    </p:extLst>
  </p:cSld>
  <p:clrMapOvr>
    <a:masterClrMapping/>
  </p:clrMapOvr>
  <p:transition>
    <p:comb/>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88640"/>
            <a:ext cx="8207375" cy="6375648"/>
          </a:xfrm>
        </p:spPr>
        <p:txBody>
          <a:bodyPr/>
          <a:lstStyle/>
          <a:p>
            <a:pPr marL="0" indent="0">
              <a:buNone/>
            </a:pPr>
            <a:r>
              <a:rPr lang="pt-BR" altLang="pt-BR" sz="2400" b="1" dirty="0" smtClean="0">
                <a:solidFill>
                  <a:schemeClr val="accent2"/>
                </a:solidFill>
              </a:rPr>
              <a:t>DANOS PELA PERDA DE UMA CHANCE: (cont.) </a:t>
            </a:r>
            <a:r>
              <a:rPr lang="pt-BR" sz="2400" b="1" dirty="0" smtClean="0">
                <a:solidFill>
                  <a:schemeClr val="accent2"/>
                </a:solidFill>
              </a:rPr>
              <a:t>Concurso: </a:t>
            </a:r>
            <a:r>
              <a:rPr lang="pt-BR" sz="2400" dirty="0" smtClean="0">
                <a:solidFill>
                  <a:schemeClr val="bg1"/>
                </a:solidFill>
              </a:rPr>
              <a:t>“Teoria</a:t>
            </a:r>
            <a:r>
              <a:rPr lang="pt-BR" sz="2400" dirty="0">
                <a:solidFill>
                  <a:schemeClr val="bg1"/>
                </a:solidFill>
              </a:rPr>
              <a:t>. Perda. Chance. Concurso. Exclusão. A Turma decidiu não ser aplicável a teoria da perda de uma chance ao candidato que pleiteia indenização por ter sido excluído do concurso público após reprovação no exame psicotécnico. De acordo com o Min. Relator, tal teoria exige que o ato ilícito implique perda da oportunidade de o lesado obter situação futura melhor, desde que a chance seja real, séria e lhe proporcione efetiva condição pessoal de concorrer a essa situação. No entanto, salientou que, in </a:t>
            </a:r>
            <a:r>
              <a:rPr lang="pt-BR" sz="2400" dirty="0" err="1">
                <a:solidFill>
                  <a:schemeClr val="bg1"/>
                </a:solidFill>
              </a:rPr>
              <a:t>casu</a:t>
            </a:r>
            <a:r>
              <a:rPr lang="pt-BR" sz="2400" dirty="0">
                <a:solidFill>
                  <a:schemeClr val="bg1"/>
                </a:solidFill>
              </a:rPr>
              <a:t>, o candidato recorrente foi aprovado apenas na primeira fase da primeira etapa do certame, não sendo possível estimar sua probabilidade em ser, além de aprovado ao final do processo, também classificado dentro da quantidade de vagas estabelecidas no edital” (STJ, </a:t>
            </a:r>
            <a:r>
              <a:rPr lang="pt-BR" sz="2400" dirty="0" err="1">
                <a:solidFill>
                  <a:schemeClr val="bg1"/>
                </a:solidFill>
              </a:rPr>
              <a:t>AgRg</a:t>
            </a:r>
            <a:r>
              <a:rPr lang="pt-BR" sz="2400" dirty="0">
                <a:solidFill>
                  <a:schemeClr val="bg1"/>
                </a:solidFill>
              </a:rPr>
              <a:t> no </a:t>
            </a:r>
            <a:r>
              <a:rPr lang="pt-BR" sz="2400" dirty="0" err="1">
                <a:solidFill>
                  <a:schemeClr val="bg1"/>
                </a:solidFill>
              </a:rPr>
              <a:t>REsp</a:t>
            </a:r>
            <a:r>
              <a:rPr lang="pt-BR" sz="2400" dirty="0">
                <a:solidFill>
                  <a:schemeClr val="bg1"/>
                </a:solidFill>
              </a:rPr>
              <a:t> 1.220.911/RS, Rel. Min. Castro Meira, j. 17.03.2011).</a:t>
            </a:r>
          </a:p>
        </p:txBody>
      </p:sp>
    </p:spTree>
    <p:extLst>
      <p:ext uri="{BB962C8B-B14F-4D97-AF65-F5344CB8AC3E}">
        <p14:creationId xmlns:p14="http://schemas.microsoft.com/office/powerpoint/2010/main" val="757790673"/>
      </p:ext>
    </p:extLst>
  </p:cSld>
  <p:clrMapOvr>
    <a:masterClrMapping/>
  </p:clrMapOvr>
  <p:transition>
    <p:comb/>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DANOS PELA PERDA DE UMA CHANCE:</a:t>
            </a:r>
          </a:p>
          <a:p>
            <a:pPr marL="0" indent="0">
              <a:buNone/>
            </a:pPr>
            <a:r>
              <a:rPr lang="pt-BR" sz="2400" b="1" dirty="0" smtClean="0">
                <a:solidFill>
                  <a:schemeClr val="accent2"/>
                </a:solidFill>
              </a:rPr>
              <a:t>Show do milhão: </a:t>
            </a:r>
            <a:r>
              <a:rPr lang="pt-BR" sz="2400" dirty="0" smtClean="0">
                <a:solidFill>
                  <a:schemeClr val="bg1"/>
                </a:solidFill>
              </a:rPr>
              <a:t>participante </a:t>
            </a:r>
            <a:r>
              <a:rPr lang="pt-BR" sz="2400" dirty="0">
                <a:solidFill>
                  <a:schemeClr val="bg1"/>
                </a:solidFill>
              </a:rPr>
              <a:t>que foi indenizado diante de uma pergunta errada formulada no programa.</a:t>
            </a:r>
          </a:p>
          <a:p>
            <a:pPr marL="0" indent="0">
              <a:buNone/>
            </a:pPr>
            <a:r>
              <a:rPr lang="pt-BR" sz="2000" dirty="0">
                <a:solidFill>
                  <a:schemeClr val="bg1"/>
                </a:solidFill>
              </a:rPr>
              <a:t>RECURSO ESPECIAL. </a:t>
            </a:r>
            <a:r>
              <a:rPr lang="pt-BR" sz="2000" b="1" i="1" dirty="0">
                <a:solidFill>
                  <a:schemeClr val="bg1"/>
                </a:solidFill>
              </a:rPr>
              <a:t>INDENIZAÇÃO. IMPROPRIEDADE DE PERGUNTA FORMULADA EM PROGRAMA DE TELEVISÃO. PERDA DA OPORTUNIDADE.</a:t>
            </a:r>
            <a:r>
              <a:rPr lang="pt-BR" sz="2000" dirty="0">
                <a:solidFill>
                  <a:schemeClr val="bg1"/>
                </a:solidFill>
              </a:rPr>
              <a:t> </a:t>
            </a:r>
            <a:r>
              <a:rPr lang="pt-BR" sz="2000" b="1" dirty="0">
                <a:solidFill>
                  <a:schemeClr val="bg1"/>
                </a:solidFill>
              </a:rPr>
              <a:t>1. O questionamento, em programa de perguntas e respostas, pela televisão, sem viabilidade lógica, uma vez que a Constituição Federal não indica percentual relativo às terras reservadas aos índios, acarreta, como decidido pelas instâncias ordinárias, a impossibilidade da prestação por culpa do devedor, impondo o dever de ressarcir o participante pelo que razoavelmente haja deixado de lucrar, pela perda da oportunidade.</a:t>
            </a:r>
            <a:r>
              <a:rPr lang="pt-BR" sz="2000" dirty="0">
                <a:solidFill>
                  <a:schemeClr val="bg1"/>
                </a:solidFill>
              </a:rPr>
              <a:t> 2. Recurso conhecido e, em parte, provido.(STJ, RECURSO ESPECIAL Nº 788.459 – BA, RELATOR : MINISTRO FERNANDO GONÇALVES, j. 8 de novembro de 2005)</a:t>
            </a:r>
          </a:p>
        </p:txBody>
      </p:sp>
    </p:spTree>
    <p:extLst>
      <p:ext uri="{BB962C8B-B14F-4D97-AF65-F5344CB8AC3E}">
        <p14:creationId xmlns:p14="http://schemas.microsoft.com/office/powerpoint/2010/main" val="847946907"/>
      </p:ext>
    </p:extLst>
  </p:cSld>
  <p:clrMapOvr>
    <a:masterClrMapping/>
  </p:clrMapOvr>
  <p:transition>
    <p:comb/>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16632"/>
            <a:ext cx="8207375" cy="6447656"/>
          </a:xfrm>
        </p:spPr>
        <p:txBody>
          <a:bodyPr/>
          <a:lstStyle/>
          <a:p>
            <a:pPr marL="0" indent="0">
              <a:buNone/>
            </a:pPr>
            <a:r>
              <a:rPr lang="pt-BR" altLang="pt-BR" sz="2400" b="1" dirty="0" smtClean="0">
                <a:solidFill>
                  <a:schemeClr val="accent2"/>
                </a:solidFill>
              </a:rPr>
              <a:t>EXCLUDENTES DO DEVER DE INDENIZAR:</a:t>
            </a:r>
          </a:p>
          <a:p>
            <a:pPr marL="0" indent="0">
              <a:buNone/>
            </a:pPr>
            <a:endParaRPr lang="pt-BR" altLang="pt-BR" sz="1500" b="1" dirty="0" smtClean="0">
              <a:solidFill>
                <a:schemeClr val="accent2"/>
              </a:solidFill>
            </a:endParaRPr>
          </a:p>
          <a:p>
            <a:pPr marL="0" indent="0">
              <a:buNone/>
            </a:pPr>
            <a:r>
              <a:rPr lang="pt-BR" sz="1500" i="1" dirty="0" smtClean="0">
                <a:solidFill>
                  <a:schemeClr val="accent2"/>
                </a:solidFill>
              </a:rPr>
              <a:t>Art</a:t>
            </a:r>
            <a:r>
              <a:rPr lang="pt-BR" sz="1500" i="1" dirty="0">
                <a:solidFill>
                  <a:schemeClr val="accent2"/>
                </a:solidFill>
              </a:rPr>
              <a:t>. 188. Não constituem atos ilícitos:</a:t>
            </a:r>
          </a:p>
          <a:p>
            <a:pPr marL="0" indent="0">
              <a:buNone/>
            </a:pPr>
            <a:r>
              <a:rPr lang="pt-BR" sz="1500" i="1" dirty="0">
                <a:solidFill>
                  <a:schemeClr val="accent2"/>
                </a:solidFill>
              </a:rPr>
              <a:t>I - os praticados em legítima defesa ou no exercício regular de um direito reconhecido;</a:t>
            </a:r>
          </a:p>
          <a:p>
            <a:pPr marL="0" indent="0">
              <a:buNone/>
            </a:pPr>
            <a:r>
              <a:rPr lang="pt-BR" sz="1500" i="1" dirty="0">
                <a:solidFill>
                  <a:schemeClr val="accent2"/>
                </a:solidFill>
              </a:rPr>
              <a:t>II - a deterioração ou destruição da coisa alheia, ou a lesão a pessoa, a fim de remover perigo iminente.</a:t>
            </a:r>
          </a:p>
          <a:p>
            <a:pPr marL="0" indent="0">
              <a:buNone/>
            </a:pPr>
            <a:r>
              <a:rPr lang="pt-BR" sz="1500" i="1" dirty="0">
                <a:solidFill>
                  <a:schemeClr val="accent2"/>
                </a:solidFill>
              </a:rPr>
              <a:t>Parágrafo único. No caso do inciso II, o ato será legítimo somente quando as circunstâncias o tornarem absolutamente necessário, não excedendo os limites do indispensável para a remoção do perigo.</a:t>
            </a:r>
          </a:p>
          <a:p>
            <a:pPr marL="0" indent="0">
              <a:buNone/>
            </a:pPr>
            <a:endParaRPr lang="pt-BR" altLang="pt-BR" sz="1500" b="1" dirty="0">
              <a:solidFill>
                <a:schemeClr val="bg1"/>
              </a:solidFill>
            </a:endParaRPr>
          </a:p>
          <a:p>
            <a:pPr marL="0" indent="0">
              <a:buNone/>
            </a:pPr>
            <a:r>
              <a:rPr lang="pt-BR" sz="1500" b="1" i="1" dirty="0">
                <a:solidFill>
                  <a:schemeClr val="bg1"/>
                </a:solidFill>
              </a:rPr>
              <a:t>Da legítima defesa</a:t>
            </a:r>
            <a:endParaRPr lang="pt-BR" sz="1500" dirty="0">
              <a:solidFill>
                <a:schemeClr val="bg1"/>
              </a:solidFill>
            </a:endParaRPr>
          </a:p>
          <a:p>
            <a:pPr marL="0" indent="0">
              <a:buNone/>
            </a:pPr>
            <a:r>
              <a:rPr lang="pt-BR" sz="1500" dirty="0" smtClean="0">
                <a:solidFill>
                  <a:schemeClr val="bg1"/>
                </a:solidFill>
              </a:rPr>
              <a:t>O </a:t>
            </a:r>
            <a:r>
              <a:rPr lang="pt-BR" sz="1500" dirty="0">
                <a:solidFill>
                  <a:schemeClr val="bg1"/>
                </a:solidFill>
              </a:rPr>
              <a:t>conceito de legítima defesa pode ser retirado do art. 25 do Código Penal, in </a:t>
            </a:r>
            <a:r>
              <a:rPr lang="pt-BR" sz="1500" dirty="0" err="1">
                <a:solidFill>
                  <a:schemeClr val="bg1"/>
                </a:solidFill>
              </a:rPr>
              <a:t>verbis</a:t>
            </a:r>
            <a:r>
              <a:rPr lang="pt-BR" sz="1500" dirty="0">
                <a:solidFill>
                  <a:schemeClr val="bg1"/>
                </a:solidFill>
              </a:rPr>
              <a:t>: </a:t>
            </a:r>
            <a:r>
              <a:rPr lang="pt-BR" sz="1500" i="1" dirty="0">
                <a:solidFill>
                  <a:schemeClr val="bg1"/>
                </a:solidFill>
              </a:rPr>
              <a:t>“Entende-se em legítima defesa quem, usando moderadamente dos meios necessários, repele injusta agressão, atual ou iminente, a direito seu ou de outrem</a:t>
            </a:r>
            <a:r>
              <a:rPr lang="pt-BR" sz="1500" i="1" dirty="0" smtClean="0">
                <a:solidFill>
                  <a:schemeClr val="bg1"/>
                </a:solidFill>
              </a:rPr>
              <a:t>”. </a:t>
            </a:r>
            <a:r>
              <a:rPr lang="pt-BR" sz="1500" dirty="0" smtClean="0">
                <a:solidFill>
                  <a:schemeClr val="bg1"/>
                </a:solidFill>
                <a:sym typeface="Wingdings" panose="05000000000000000000" pitchFamily="2" charset="2"/>
              </a:rPr>
              <a:t> Deve ser na medida para repelir a agressão. </a:t>
            </a:r>
          </a:p>
          <a:p>
            <a:pPr marL="0" indent="0">
              <a:buNone/>
            </a:pPr>
            <a:r>
              <a:rPr lang="pt-BR" sz="1500" dirty="0" smtClean="0">
                <a:solidFill>
                  <a:schemeClr val="bg1"/>
                </a:solidFill>
                <a:sym typeface="Wingdings" panose="05000000000000000000" pitchFamily="2" charset="2"/>
              </a:rPr>
              <a:t> </a:t>
            </a:r>
            <a:r>
              <a:rPr lang="pt-BR" sz="1500" dirty="0" smtClean="0">
                <a:solidFill>
                  <a:schemeClr val="bg1"/>
                </a:solidFill>
              </a:rPr>
              <a:t>É </a:t>
            </a:r>
            <a:r>
              <a:rPr lang="pt-BR" sz="1500" dirty="0">
                <a:solidFill>
                  <a:schemeClr val="bg1"/>
                </a:solidFill>
              </a:rPr>
              <a:t>fundamental salientar que a legítima defesa putativa não exclui o dever de </a:t>
            </a:r>
            <a:r>
              <a:rPr lang="pt-BR" sz="1500" dirty="0" smtClean="0">
                <a:solidFill>
                  <a:schemeClr val="bg1"/>
                </a:solidFill>
              </a:rPr>
              <a:t>indenizar. Na </a:t>
            </a:r>
            <a:r>
              <a:rPr lang="pt-BR" sz="1500" dirty="0">
                <a:solidFill>
                  <a:schemeClr val="bg1"/>
                </a:solidFill>
              </a:rPr>
              <a:t>legítima defesa putativa o agente imagina que está defendendo um direito seu, o que não ocorre realmente no plano fático. </a:t>
            </a:r>
            <a:r>
              <a:rPr lang="pt-BR" sz="1500" dirty="0" smtClean="0">
                <a:solidFill>
                  <a:schemeClr val="bg1"/>
                </a:solidFill>
              </a:rPr>
              <a:t>Segundo </a:t>
            </a:r>
            <a:r>
              <a:rPr lang="pt-BR" sz="1500" dirty="0">
                <a:solidFill>
                  <a:schemeClr val="bg1"/>
                </a:solidFill>
              </a:rPr>
              <a:t>a jurisprudência superior, em casos tais, não há que se falar em exclusão de responsabilidade (nesse sentido, ver: STJ, </a:t>
            </a:r>
            <a:r>
              <a:rPr lang="pt-BR" sz="1500" dirty="0" err="1">
                <a:solidFill>
                  <a:schemeClr val="bg1"/>
                </a:solidFill>
              </a:rPr>
              <a:t>REsp</a:t>
            </a:r>
            <a:r>
              <a:rPr lang="pt-BR" sz="1500" dirty="0">
                <a:solidFill>
                  <a:schemeClr val="bg1"/>
                </a:solidFill>
              </a:rPr>
              <a:t> 513.891/RJ, Processo 2003/0032562-7, 3.ª Turma, Rel. Min. Ari </a:t>
            </a:r>
            <a:r>
              <a:rPr lang="pt-BR" sz="1500" dirty="0" err="1">
                <a:solidFill>
                  <a:schemeClr val="bg1"/>
                </a:solidFill>
              </a:rPr>
              <a:t>Pargendler</a:t>
            </a:r>
            <a:r>
              <a:rPr lang="pt-BR" sz="1500" dirty="0">
                <a:solidFill>
                  <a:schemeClr val="bg1"/>
                </a:solidFill>
              </a:rPr>
              <a:t>, j. 20.03.2007, DJU 16.04.2007, p. 181). </a:t>
            </a:r>
            <a:endParaRPr lang="pt-BR" sz="1500" dirty="0" smtClean="0">
              <a:solidFill>
                <a:schemeClr val="bg1"/>
              </a:solidFill>
            </a:endParaRPr>
          </a:p>
          <a:p>
            <a:pPr marL="0" indent="0">
              <a:buNone/>
            </a:pPr>
            <a:r>
              <a:rPr lang="pt-BR" sz="1500" dirty="0" smtClean="0">
                <a:solidFill>
                  <a:schemeClr val="bg1"/>
                </a:solidFill>
                <a:sym typeface="Wingdings" panose="05000000000000000000" pitchFamily="2" charset="2"/>
              </a:rPr>
              <a:t> </a:t>
            </a:r>
            <a:r>
              <a:rPr lang="pt-BR" sz="1500" dirty="0" smtClean="0">
                <a:solidFill>
                  <a:schemeClr val="bg1"/>
                </a:solidFill>
              </a:rPr>
              <a:t>De </a:t>
            </a:r>
            <a:r>
              <a:rPr lang="pt-BR" sz="1500" dirty="0">
                <a:solidFill>
                  <a:schemeClr val="bg1"/>
                </a:solidFill>
              </a:rPr>
              <a:t>qualquer forma, estará assegurado o direito de regresso contra eventual culpado, seja com base no art. 930 do CC, seja com fundamento no art. 934 da mesma codificação.</a:t>
            </a:r>
          </a:p>
          <a:p>
            <a:pPr marL="0" indent="0">
              <a:buNone/>
            </a:pPr>
            <a:r>
              <a:rPr lang="pt-BR" sz="1500" dirty="0" smtClean="0">
                <a:solidFill>
                  <a:schemeClr val="bg1"/>
                </a:solidFill>
              </a:rPr>
              <a:t>Art</a:t>
            </a:r>
            <a:r>
              <a:rPr lang="pt-BR" sz="1500" dirty="0">
                <a:solidFill>
                  <a:schemeClr val="bg1"/>
                </a:solidFill>
              </a:rPr>
              <a:t>. 934. Aquele que ressarcir o dano causado por outrem pode reaver o que houver pago daquele por quem pagou, salvo se o causador do dano for descendente seu, absoluta ou relativamente incapaz.</a:t>
            </a:r>
            <a:endParaRPr lang="pt-BR" altLang="pt-BR" sz="1500" b="1" dirty="0" smtClean="0">
              <a:solidFill>
                <a:schemeClr val="bg1"/>
              </a:solidFill>
            </a:endParaRPr>
          </a:p>
        </p:txBody>
      </p:sp>
    </p:spTree>
    <p:extLst>
      <p:ext uri="{BB962C8B-B14F-4D97-AF65-F5344CB8AC3E}">
        <p14:creationId xmlns:p14="http://schemas.microsoft.com/office/powerpoint/2010/main" val="4167411223"/>
      </p:ext>
    </p:extLst>
  </p:cSld>
  <p:clrMapOvr>
    <a:masterClrMapping/>
  </p:clrMapOvr>
  <p:transition>
    <p:comb/>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r>
              <a:rPr lang="pt-BR" altLang="pt-BR" sz="2400" b="1" dirty="0" smtClean="0">
                <a:solidFill>
                  <a:schemeClr val="accent2"/>
                </a:solidFill>
              </a:rPr>
              <a:t>:</a:t>
            </a:r>
          </a:p>
          <a:p>
            <a:pPr marL="0" indent="0">
              <a:buNone/>
            </a:pPr>
            <a:endParaRPr lang="pt-BR" altLang="pt-BR" sz="2400" b="1" dirty="0" smtClean="0">
              <a:solidFill>
                <a:schemeClr val="accent2"/>
              </a:solidFill>
            </a:endParaRPr>
          </a:p>
          <a:p>
            <a:pPr marL="0" indent="0">
              <a:buNone/>
            </a:pPr>
            <a:r>
              <a:rPr lang="pt-BR" sz="2000" b="1" i="1" dirty="0">
                <a:solidFill>
                  <a:schemeClr val="accent2"/>
                </a:solidFill>
              </a:rPr>
              <a:t>Do estado de necessidade ou remoção de perigo iminente</a:t>
            </a:r>
            <a:endParaRPr lang="pt-BR" sz="2000" dirty="0">
              <a:solidFill>
                <a:schemeClr val="accent2"/>
              </a:solidFill>
            </a:endParaRPr>
          </a:p>
          <a:p>
            <a:pPr marL="0" indent="0">
              <a:buNone/>
            </a:pPr>
            <a:r>
              <a:rPr lang="pt-BR" sz="1400" dirty="0" smtClean="0">
                <a:solidFill>
                  <a:schemeClr val="bg1"/>
                </a:solidFill>
              </a:rPr>
              <a:t>Outros </a:t>
            </a:r>
            <a:r>
              <a:rPr lang="pt-BR" sz="1400" dirty="0">
                <a:solidFill>
                  <a:schemeClr val="bg1"/>
                </a:solidFill>
              </a:rPr>
              <a:t>dois dispositivos do atual Código Civil são aplicáveis ao instituto, merecendo transcrição integral:</a:t>
            </a:r>
          </a:p>
          <a:p>
            <a:pPr marL="0" indent="0">
              <a:buNone/>
            </a:pPr>
            <a:r>
              <a:rPr lang="pt-BR" sz="1400" dirty="0">
                <a:solidFill>
                  <a:schemeClr val="accent2"/>
                </a:solidFill>
              </a:rPr>
              <a:t>“Art. 929. Se a pessoa lesada, ou o dono da coisa, no caso do inciso II do art. 188, não forem culpados do perigo, assistir-lhes-á direito à indenização do prejuízo que sofreram”.</a:t>
            </a:r>
          </a:p>
          <a:p>
            <a:pPr marL="0" indent="0">
              <a:buNone/>
            </a:pPr>
            <a:r>
              <a:rPr lang="pt-BR" sz="1400" dirty="0">
                <a:solidFill>
                  <a:schemeClr val="accent2"/>
                </a:solidFill>
              </a:rPr>
              <a:t>“Art. 930. No caso do inciso II do art. 188, se o perigo ocorrer por culpa de terceiro, contra este terá o autor do dano ação regressiva para haver a importância que tiver ressarcido ao lesado”.</a:t>
            </a:r>
          </a:p>
          <a:p>
            <a:pPr marL="0" indent="0">
              <a:buNone/>
            </a:pPr>
            <a:r>
              <a:rPr lang="pt-BR" sz="1400" dirty="0" smtClean="0">
                <a:solidFill>
                  <a:schemeClr val="accent2"/>
                </a:solidFill>
              </a:rPr>
              <a:t>No </a:t>
            </a:r>
            <a:r>
              <a:rPr lang="pt-BR" sz="1400" dirty="0">
                <a:solidFill>
                  <a:schemeClr val="accent2"/>
                </a:solidFill>
              </a:rPr>
              <a:t>que concerne ao primeiro dispositivo, este expressa que agindo a pessoa em estado de necessidade (ou remoção de perigo iminente) em situação não causada por aquele que sofreu o prejuízo, permanecerá o dever de indenizar.</a:t>
            </a:r>
          </a:p>
          <a:p>
            <a:pPr marL="0" indent="0">
              <a:buNone/>
            </a:pPr>
            <a:r>
              <a:rPr lang="pt-BR" sz="1400" dirty="0" smtClean="0">
                <a:solidFill>
                  <a:schemeClr val="bg1"/>
                </a:solidFill>
              </a:rPr>
              <a:t>Somente </a:t>
            </a:r>
            <a:r>
              <a:rPr lang="pt-BR" sz="1400" dirty="0">
                <a:solidFill>
                  <a:schemeClr val="bg1"/>
                </a:solidFill>
              </a:rPr>
              <a:t>se o incêndio foi causado pelo dono do imóvel é que não haverá dever de indenizar</a:t>
            </a:r>
            <a:r>
              <a:rPr lang="pt-BR" sz="1400" dirty="0" smtClean="0">
                <a:solidFill>
                  <a:schemeClr val="bg1"/>
                </a:solidFill>
              </a:rPr>
              <a:t>. </a:t>
            </a:r>
          </a:p>
          <a:p>
            <a:pPr marL="0" indent="0">
              <a:buNone/>
            </a:pPr>
            <a:r>
              <a:rPr lang="pt-BR" sz="1400" dirty="0" smtClean="0">
                <a:solidFill>
                  <a:schemeClr val="bg1"/>
                </a:solidFill>
                <a:sym typeface="Wingdings" panose="05000000000000000000" pitchFamily="2" charset="2"/>
              </a:rPr>
              <a:t> </a:t>
            </a:r>
            <a:r>
              <a:rPr lang="pt-BR" sz="1400" b="1" dirty="0" smtClean="0">
                <a:solidFill>
                  <a:schemeClr val="bg1"/>
                </a:solidFill>
                <a:sym typeface="Wingdings" panose="05000000000000000000" pitchFamily="2" charset="2"/>
              </a:rPr>
              <a:t>Aberração: </a:t>
            </a:r>
            <a:r>
              <a:rPr lang="pt-BR" sz="1400" dirty="0" smtClean="0">
                <a:solidFill>
                  <a:schemeClr val="bg1"/>
                </a:solidFill>
              </a:rPr>
              <a:t>protege mais patrimônio do que pessoas, em afronta aos princípios do CC/02. </a:t>
            </a:r>
            <a:endParaRPr lang="pt-BR" sz="1400" dirty="0">
              <a:solidFill>
                <a:schemeClr val="bg1"/>
              </a:solidFill>
            </a:endParaRPr>
          </a:p>
          <a:p>
            <a:pPr marL="0" indent="0">
              <a:buNone/>
            </a:pPr>
            <a:endParaRPr lang="pt-BR" sz="1400" dirty="0" smtClean="0">
              <a:solidFill>
                <a:schemeClr val="bg1"/>
              </a:solidFill>
            </a:endParaRPr>
          </a:p>
          <a:p>
            <a:pPr marL="0" indent="0">
              <a:buNone/>
            </a:pPr>
            <a:r>
              <a:rPr lang="pt-BR" sz="1400" dirty="0" smtClean="0">
                <a:solidFill>
                  <a:schemeClr val="bg1"/>
                </a:solidFill>
              </a:rPr>
              <a:t>Mitigando </a:t>
            </a:r>
            <a:r>
              <a:rPr lang="pt-BR" sz="1400" dirty="0">
                <a:solidFill>
                  <a:schemeClr val="bg1"/>
                </a:solidFill>
              </a:rPr>
              <a:t>a sua aplicação, pontue-se que o Superior Tribunal de Justiça tem entendido que a circunstância de ter o agente atuado em estado de necessidade </a:t>
            </a:r>
            <a:r>
              <a:rPr lang="pt-BR" sz="1400" u="sng" dirty="0">
                <a:solidFill>
                  <a:schemeClr val="bg1"/>
                </a:solidFill>
              </a:rPr>
              <a:t>pode influir na fixação do valor da indenização</a:t>
            </a:r>
            <a:r>
              <a:rPr lang="pt-BR" sz="1400" dirty="0">
                <a:solidFill>
                  <a:schemeClr val="bg1"/>
                </a:solidFill>
              </a:rPr>
              <a:t>, reduzindo o </a:t>
            </a:r>
            <a:r>
              <a:rPr lang="pt-BR" sz="1400" i="1" dirty="0">
                <a:solidFill>
                  <a:schemeClr val="bg1"/>
                </a:solidFill>
              </a:rPr>
              <a:t>quantum </a:t>
            </a:r>
            <a:r>
              <a:rPr lang="pt-BR" sz="1400" i="1" dirty="0" err="1">
                <a:solidFill>
                  <a:schemeClr val="bg1"/>
                </a:solidFill>
              </a:rPr>
              <a:t>debeatur</a:t>
            </a:r>
            <a:r>
              <a:rPr lang="pt-BR" sz="1400" dirty="0">
                <a:solidFill>
                  <a:schemeClr val="bg1"/>
                </a:solidFill>
              </a:rPr>
              <a:t>. Nessa esteira, “a adoção da </a:t>
            </a:r>
            <a:r>
              <a:rPr lang="pt-BR" sz="1400" i="1" dirty="0" err="1">
                <a:solidFill>
                  <a:schemeClr val="bg1"/>
                </a:solidFill>
              </a:rPr>
              <a:t>restitutio</a:t>
            </a:r>
            <a:r>
              <a:rPr lang="pt-BR" sz="1400" i="1" dirty="0">
                <a:solidFill>
                  <a:schemeClr val="bg1"/>
                </a:solidFill>
              </a:rPr>
              <a:t> in </a:t>
            </a:r>
            <a:r>
              <a:rPr lang="pt-BR" sz="1400" i="1" dirty="0" err="1">
                <a:solidFill>
                  <a:schemeClr val="bg1"/>
                </a:solidFill>
              </a:rPr>
              <a:t>integrum</a:t>
            </a:r>
            <a:r>
              <a:rPr lang="pt-BR" sz="1400" i="1" dirty="0">
                <a:solidFill>
                  <a:schemeClr val="bg1"/>
                </a:solidFill>
              </a:rPr>
              <a:t> </a:t>
            </a:r>
            <a:r>
              <a:rPr lang="pt-BR" sz="1400" dirty="0">
                <a:solidFill>
                  <a:schemeClr val="bg1"/>
                </a:solidFill>
              </a:rPr>
              <a:t>no âmbito da responsabilidade civil por danos, sejam materiais ou extrapatrimoniais, nos conduz à inafastabilidade do direito da vítima à reparação ou compensação do prejuízo, ainda que o agente se encontre amparado por excludentes de ilicitude, nos termos dos </a:t>
            </a:r>
            <a:r>
              <a:rPr lang="pt-BR" sz="1400" dirty="0" err="1">
                <a:solidFill>
                  <a:schemeClr val="bg1"/>
                </a:solidFill>
              </a:rPr>
              <a:t>arts</a:t>
            </a:r>
            <a:r>
              <a:rPr lang="pt-BR" sz="1400" dirty="0">
                <a:solidFill>
                  <a:schemeClr val="bg1"/>
                </a:solidFill>
              </a:rPr>
              <a:t>. 1.519 e 1.520 do CC/1916 (</a:t>
            </a:r>
            <a:r>
              <a:rPr lang="pt-BR" sz="1400" dirty="0" err="1">
                <a:solidFill>
                  <a:schemeClr val="bg1"/>
                </a:solidFill>
              </a:rPr>
              <a:t>arts</a:t>
            </a:r>
            <a:r>
              <a:rPr lang="pt-BR" sz="1400" dirty="0">
                <a:solidFill>
                  <a:schemeClr val="bg1"/>
                </a:solidFill>
              </a:rPr>
              <a:t>. 929 e 930 do CC/2002), situação que afetará apenas o valor da indenização fixado pelo critério da proporcionalidade” (STJ, </a:t>
            </a:r>
            <a:r>
              <a:rPr lang="pt-BR" sz="1400" dirty="0" err="1">
                <a:solidFill>
                  <a:schemeClr val="bg1"/>
                </a:solidFill>
              </a:rPr>
              <a:t>REsp</a:t>
            </a:r>
            <a:r>
              <a:rPr lang="pt-BR" sz="1400" dirty="0">
                <a:solidFill>
                  <a:schemeClr val="bg1"/>
                </a:solidFill>
              </a:rPr>
              <a:t> 1.292.141/SP, Rel. Min. Nancy </a:t>
            </a:r>
            <a:r>
              <a:rPr lang="pt-BR" sz="1400" dirty="0" err="1">
                <a:solidFill>
                  <a:schemeClr val="bg1"/>
                </a:solidFill>
              </a:rPr>
              <a:t>Andrighi</a:t>
            </a:r>
            <a:r>
              <a:rPr lang="pt-BR" sz="1400" dirty="0">
                <a:solidFill>
                  <a:schemeClr val="bg1"/>
                </a:solidFill>
              </a:rPr>
              <a:t>, j. 04.12.2012, publicado no seu Informativo n. 513).</a:t>
            </a:r>
          </a:p>
        </p:txBody>
      </p:sp>
    </p:spTree>
    <p:extLst>
      <p:ext uri="{BB962C8B-B14F-4D97-AF65-F5344CB8AC3E}">
        <p14:creationId xmlns:p14="http://schemas.microsoft.com/office/powerpoint/2010/main" val="1326454035"/>
      </p:ext>
    </p:extLst>
  </p:cSld>
  <p:clrMapOvr>
    <a:masterClrMapping/>
  </p:clrMapOvr>
  <p:transition>
    <p:comb/>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179512" y="116632"/>
            <a:ext cx="8640960" cy="6447656"/>
          </a:xfrm>
        </p:spPr>
        <p:txBody>
          <a:bodyPr/>
          <a:lstStyle/>
          <a:p>
            <a:pPr marL="0" indent="0">
              <a:buNone/>
            </a:pPr>
            <a:r>
              <a:rPr lang="pt-BR" altLang="pt-BR" sz="2400" b="1" dirty="0" smtClean="0">
                <a:solidFill>
                  <a:schemeClr val="accent2"/>
                </a:solidFill>
              </a:rPr>
              <a:t>EXCLUDENTES DO DEVER DE INDENIZAR:</a:t>
            </a:r>
          </a:p>
          <a:p>
            <a:pPr marL="0" indent="0">
              <a:buNone/>
            </a:pPr>
            <a:r>
              <a:rPr lang="pt-BR" sz="1500" b="1" i="1" dirty="0">
                <a:solidFill>
                  <a:schemeClr val="accent2"/>
                </a:solidFill>
              </a:rPr>
              <a:t>Do exercício regular de direito ou das próprias funções</a:t>
            </a:r>
            <a:endParaRPr lang="pt-BR" sz="1500" dirty="0">
              <a:solidFill>
                <a:schemeClr val="accent2"/>
              </a:solidFill>
            </a:endParaRPr>
          </a:p>
          <a:p>
            <a:pPr marL="0" indent="0">
              <a:buNone/>
            </a:pPr>
            <a:endParaRPr lang="pt-BR" sz="1700" dirty="0" smtClean="0">
              <a:solidFill>
                <a:schemeClr val="bg1"/>
              </a:solidFill>
              <a:sym typeface="Wingdings" panose="05000000000000000000" pitchFamily="2" charset="2"/>
            </a:endParaRPr>
          </a:p>
          <a:p>
            <a:pPr marL="0" indent="0">
              <a:buNone/>
            </a:pPr>
            <a:r>
              <a:rPr lang="pt-BR" sz="1700" dirty="0" smtClean="0">
                <a:solidFill>
                  <a:schemeClr val="bg1"/>
                </a:solidFill>
                <a:sym typeface="Wingdings" panose="05000000000000000000" pitchFamily="2" charset="2"/>
              </a:rPr>
              <a:t> </a:t>
            </a:r>
            <a:r>
              <a:rPr lang="pt-BR" sz="1700" dirty="0" smtClean="0">
                <a:solidFill>
                  <a:schemeClr val="bg1"/>
                </a:solidFill>
              </a:rPr>
              <a:t>Um </a:t>
            </a:r>
            <a:r>
              <a:rPr lang="pt-BR" sz="1700" dirty="0">
                <a:solidFill>
                  <a:schemeClr val="bg1"/>
                </a:solidFill>
              </a:rPr>
              <a:t>primeiro exemplo refere-se à </a:t>
            </a:r>
            <a:r>
              <a:rPr lang="pt-BR" sz="1700" dirty="0">
                <a:solidFill>
                  <a:schemeClr val="accent2"/>
                </a:solidFill>
              </a:rPr>
              <a:t>inclusão do nome de devedores no rol dos inadimplentes ou devedores, em cadastros de natureza privada </a:t>
            </a:r>
            <a:r>
              <a:rPr lang="pt-BR" sz="1700" dirty="0">
                <a:solidFill>
                  <a:schemeClr val="bg1"/>
                </a:solidFill>
              </a:rPr>
              <a:t>(Serasa e SPC). Por uma questão lógica, a inscrição nos casos de inadimplência constitui um exercício regular de direito do credor, conforme entendimento unânime de nossos Tribunais e dicção do art. 43 do CDC. O raciocínio serve para o protesto de título em casos de não pagamento no prazo fixado (nessa linha de conclusão: STJ, Ag. Rg. no Ag. 555.171/RS, Data da decisão: 25.05.2004, 3.ª Turma, Rel. Min. Carlos Alberto Menezes Direito, DJ 02.08.2004, p. 379). </a:t>
            </a:r>
            <a:endParaRPr lang="pt-BR" sz="1700" dirty="0" smtClean="0">
              <a:solidFill>
                <a:schemeClr val="bg1"/>
              </a:solidFill>
            </a:endParaRPr>
          </a:p>
          <a:p>
            <a:pPr marL="0" indent="0">
              <a:buNone/>
            </a:pPr>
            <a:r>
              <a:rPr lang="pt-BR" sz="1700" dirty="0" smtClean="0">
                <a:solidFill>
                  <a:schemeClr val="bg1"/>
                </a:solidFill>
                <a:sym typeface="Wingdings" panose="05000000000000000000" pitchFamily="2" charset="2"/>
              </a:rPr>
              <a:t> </a:t>
            </a:r>
            <a:r>
              <a:rPr lang="pt-BR" sz="1700" dirty="0" smtClean="0">
                <a:solidFill>
                  <a:schemeClr val="accent2"/>
                </a:solidFill>
              </a:rPr>
              <a:t>A </a:t>
            </a:r>
            <a:r>
              <a:rPr lang="pt-BR" sz="1700" dirty="0">
                <a:solidFill>
                  <a:schemeClr val="accent2"/>
                </a:solidFill>
              </a:rPr>
              <a:t>mesma tese pode ser aplicada para o caso do condomínio que publica o número da unidade inadimplente na prestação de contas que circula entre os condôminos</a:t>
            </a:r>
            <a:r>
              <a:rPr lang="pt-BR" sz="1700" dirty="0">
                <a:solidFill>
                  <a:schemeClr val="bg1"/>
                </a:solidFill>
              </a:rPr>
              <a:t>. No caso em questão, não há que se falar em ato ilícito, mas em exercício regular de direito se a dívida realmente existir (concluindo desse modo: 2.º TACSP, Apelação sem Revisão 646.365-00/9, 12.ª Câmara, Rel. Juiz Romeu Ricupero, j. 27.06.2002, JTA (LEX) 197/647).</a:t>
            </a:r>
          </a:p>
          <a:p>
            <a:pPr marL="0" indent="0">
              <a:buNone/>
            </a:pPr>
            <a:r>
              <a:rPr lang="pt-BR" sz="1700" dirty="0" smtClean="0">
                <a:solidFill>
                  <a:schemeClr val="bg1"/>
                </a:solidFill>
                <a:sym typeface="Wingdings" panose="05000000000000000000" pitchFamily="2" charset="2"/>
              </a:rPr>
              <a:t> </a:t>
            </a:r>
            <a:r>
              <a:rPr lang="pt-BR" sz="1700" dirty="0" smtClean="0">
                <a:solidFill>
                  <a:schemeClr val="accent2"/>
                </a:solidFill>
                <a:sym typeface="Wingdings" panose="05000000000000000000" pitchFamily="2" charset="2"/>
              </a:rPr>
              <a:t>Importante: </a:t>
            </a:r>
            <a:r>
              <a:rPr lang="pt-BR" sz="1700" dirty="0">
                <a:solidFill>
                  <a:schemeClr val="bg1"/>
                </a:solidFill>
                <a:sym typeface="Wingdings" panose="05000000000000000000" pitchFamily="2" charset="2"/>
              </a:rPr>
              <a:t>é</a:t>
            </a:r>
            <a:r>
              <a:rPr lang="pt-BR" sz="1700" dirty="0" smtClean="0">
                <a:solidFill>
                  <a:schemeClr val="bg1"/>
                </a:solidFill>
              </a:rPr>
              <a:t> </a:t>
            </a:r>
            <a:r>
              <a:rPr lang="pt-BR" sz="1700" dirty="0">
                <a:solidFill>
                  <a:schemeClr val="bg1"/>
                </a:solidFill>
              </a:rPr>
              <a:t>o que ocorre com o policial quanto ao combate ao crime e no caso do bombeiro ao apagar um incêndio. Por tal conclusão, no exemplo que foi exposto, quanto ao estado de necessidade, se um bombeiro arromba uma porta para salvar a criança de um incêndio, sua situação não está enquadrada no inciso II do art. 188 do CC. Dessa forma, não se aplica o art. 929 do mesmo Código, que dispõe o seu eventual dever de indenizar. Isso porque, para o caso do bombeiro, deve subsumir o inciso I do art. 188.</a:t>
            </a:r>
          </a:p>
        </p:txBody>
      </p:sp>
    </p:spTree>
    <p:extLst>
      <p:ext uri="{BB962C8B-B14F-4D97-AF65-F5344CB8AC3E}">
        <p14:creationId xmlns:p14="http://schemas.microsoft.com/office/powerpoint/2010/main" val="553171905"/>
      </p:ext>
    </p:extLst>
  </p:cSld>
  <p:clrMapOvr>
    <a:masterClrMapping/>
  </p:clrMapOvr>
  <p:transition>
    <p:comb/>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 (a propósito do SERASA):</a:t>
            </a:r>
          </a:p>
          <a:p>
            <a:pPr marL="0" indent="0">
              <a:buNone/>
            </a:pPr>
            <a:endParaRPr lang="pt-BR" altLang="pt-BR" sz="2400" b="1" dirty="0" smtClean="0">
              <a:solidFill>
                <a:schemeClr val="accent2"/>
              </a:solidFill>
            </a:endParaRPr>
          </a:p>
          <a:p>
            <a:pPr marL="0" indent="0">
              <a:buNone/>
            </a:pPr>
            <a:r>
              <a:rPr lang="pt-BR" sz="2400" dirty="0" smtClean="0">
                <a:solidFill>
                  <a:schemeClr val="bg1"/>
                </a:solidFill>
              </a:rPr>
              <a:t>O </a:t>
            </a:r>
            <a:r>
              <a:rPr lang="pt-BR" sz="2400" dirty="0">
                <a:solidFill>
                  <a:schemeClr val="bg1"/>
                </a:solidFill>
              </a:rPr>
              <a:t>Ministério Público tem legitimidade para ajuizar ACP </a:t>
            </a:r>
            <a:r>
              <a:rPr lang="pt-BR" sz="2400" dirty="0" smtClean="0">
                <a:solidFill>
                  <a:schemeClr val="bg1"/>
                </a:solidFill>
              </a:rPr>
              <a:t>com </a:t>
            </a:r>
            <a:r>
              <a:rPr lang="pt-BR" sz="2400" dirty="0">
                <a:solidFill>
                  <a:schemeClr val="bg1"/>
                </a:solidFill>
              </a:rPr>
              <a:t>o objetivo de </a:t>
            </a:r>
            <a:r>
              <a:rPr lang="pt-BR" sz="2400" u="sng" dirty="0">
                <a:solidFill>
                  <a:schemeClr val="bg1"/>
                </a:solidFill>
              </a:rPr>
              <a:t>impedir que as empresas </a:t>
            </a:r>
            <a:r>
              <a:rPr lang="pt-BR" sz="2400" u="sng" dirty="0" smtClean="0">
                <a:solidFill>
                  <a:schemeClr val="bg1"/>
                </a:solidFill>
              </a:rPr>
              <a:t>incluam </a:t>
            </a:r>
            <a:r>
              <a:rPr lang="pt-BR" sz="2400" u="sng" dirty="0">
                <a:solidFill>
                  <a:schemeClr val="bg1"/>
                </a:solidFill>
              </a:rPr>
              <a:t>no cadastro de inadimplentes os consumidores em débito que estejam discutindo judicialmente </a:t>
            </a:r>
            <a:r>
              <a:rPr lang="pt-BR" sz="2400" u="sng" dirty="0" smtClean="0">
                <a:solidFill>
                  <a:schemeClr val="bg1"/>
                </a:solidFill>
              </a:rPr>
              <a:t>a dívida</a:t>
            </a:r>
            <a:r>
              <a:rPr lang="pt-BR" sz="2400" dirty="0" smtClean="0">
                <a:solidFill>
                  <a:schemeClr val="bg1"/>
                </a:solidFill>
              </a:rPr>
              <a:t>. Trata-se </a:t>
            </a:r>
            <a:r>
              <a:rPr lang="pt-BR" sz="2400" dirty="0">
                <a:solidFill>
                  <a:schemeClr val="bg1"/>
                </a:solidFill>
              </a:rPr>
              <a:t>da defesa de direitos individuais homogêneos de consumidores, havendo interesse </a:t>
            </a:r>
            <a:r>
              <a:rPr lang="pt-BR" sz="2400" dirty="0" smtClean="0">
                <a:solidFill>
                  <a:schemeClr val="bg1"/>
                </a:solidFill>
              </a:rPr>
              <a:t>social </a:t>
            </a:r>
            <a:r>
              <a:rPr lang="pt-BR" sz="2400" dirty="0">
                <a:solidFill>
                  <a:schemeClr val="bg1"/>
                </a:solidFill>
              </a:rPr>
              <a:t>(</a:t>
            </a:r>
            <a:r>
              <a:rPr lang="pt-BR" sz="2400" dirty="0" smtClean="0">
                <a:solidFill>
                  <a:schemeClr val="bg1"/>
                </a:solidFill>
              </a:rPr>
              <a:t>relevância </a:t>
            </a:r>
            <a:r>
              <a:rPr lang="pt-BR" sz="2400" dirty="0">
                <a:solidFill>
                  <a:schemeClr val="bg1"/>
                </a:solidFill>
              </a:rPr>
              <a:t>social) no caso.</a:t>
            </a:r>
          </a:p>
          <a:p>
            <a:pPr marL="0" indent="0">
              <a:buNone/>
            </a:pPr>
            <a:r>
              <a:rPr lang="pt-BR" sz="2400" dirty="0">
                <a:solidFill>
                  <a:schemeClr val="bg1"/>
                </a:solidFill>
              </a:rPr>
              <a:t>STJ. 3ª Turma. </a:t>
            </a:r>
            <a:r>
              <a:rPr lang="pt-BR" sz="2400" dirty="0" err="1">
                <a:solidFill>
                  <a:schemeClr val="bg1"/>
                </a:solidFill>
              </a:rPr>
              <a:t>REsp</a:t>
            </a:r>
            <a:r>
              <a:rPr lang="pt-BR" sz="2400" dirty="0">
                <a:solidFill>
                  <a:schemeClr val="bg1"/>
                </a:solidFill>
              </a:rPr>
              <a:t> </a:t>
            </a:r>
            <a:r>
              <a:rPr lang="pt-BR" sz="2400" dirty="0" smtClean="0">
                <a:solidFill>
                  <a:schemeClr val="bg1"/>
                </a:solidFill>
              </a:rPr>
              <a:t>1.148.179-MG</a:t>
            </a:r>
            <a:r>
              <a:rPr lang="pt-BR" sz="2400" dirty="0">
                <a:solidFill>
                  <a:schemeClr val="bg1"/>
                </a:solidFill>
              </a:rPr>
              <a:t>, Rel. Min. Nancy </a:t>
            </a:r>
            <a:r>
              <a:rPr lang="pt-BR" sz="2400" dirty="0" err="1">
                <a:solidFill>
                  <a:schemeClr val="bg1"/>
                </a:solidFill>
              </a:rPr>
              <a:t>Andrighi</a:t>
            </a:r>
            <a:r>
              <a:rPr lang="pt-BR" sz="2400" dirty="0">
                <a:solidFill>
                  <a:schemeClr val="bg1"/>
                </a:solidFill>
              </a:rPr>
              <a:t>, julgado em 26/2/2013 (Info 516 STJ</a:t>
            </a:r>
            <a:r>
              <a:rPr lang="pt-BR" sz="2400" dirty="0" smtClean="0">
                <a:solidFill>
                  <a:schemeClr val="bg1"/>
                </a:solidFill>
              </a:rPr>
              <a:t>). </a:t>
            </a:r>
            <a:endParaRPr lang="pt-BR" sz="2400" dirty="0">
              <a:solidFill>
                <a:schemeClr val="bg1"/>
              </a:solidFill>
            </a:endParaRPr>
          </a:p>
        </p:txBody>
      </p:sp>
    </p:spTree>
    <p:extLst>
      <p:ext uri="{BB962C8B-B14F-4D97-AF65-F5344CB8AC3E}">
        <p14:creationId xmlns:p14="http://schemas.microsoft.com/office/powerpoint/2010/main" val="1862322232"/>
      </p:ext>
    </p:extLst>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NEXO DE CAUSALIDADE:</a:t>
            </a:r>
          </a:p>
          <a:p>
            <a:pPr marL="0" indent="0" eaLnBrk="1" hangingPunct="1">
              <a:buFont typeface="Wingdings" panose="05000000000000000000" pitchFamily="2" charset="2"/>
              <a:buNone/>
              <a:defRPr/>
            </a:pPr>
            <a:endParaRPr lang="pt-BR" sz="1500" b="1" dirty="0" smtClean="0">
              <a:solidFill>
                <a:schemeClr val="accent2"/>
              </a:solidFill>
            </a:endParaRPr>
          </a:p>
          <a:p>
            <a:pPr marL="0" indent="0">
              <a:buNone/>
            </a:pPr>
            <a:r>
              <a:rPr lang="pt-BR" sz="1600" b="1" dirty="0" smtClean="0">
                <a:solidFill>
                  <a:schemeClr val="accent2"/>
                </a:solidFill>
              </a:rPr>
              <a:t>Conceito:</a:t>
            </a:r>
            <a:r>
              <a:rPr lang="pt-BR" sz="1600" b="1" dirty="0" smtClean="0">
                <a:solidFill>
                  <a:schemeClr val="bg1"/>
                </a:solidFill>
              </a:rPr>
              <a:t> </a:t>
            </a:r>
            <a:r>
              <a:rPr lang="pt-BR" sz="1600" dirty="0">
                <a:solidFill>
                  <a:schemeClr val="bg1"/>
                </a:solidFill>
              </a:rPr>
              <a:t>é</a:t>
            </a:r>
            <a:r>
              <a:rPr lang="pt-BR" sz="1600" dirty="0" smtClean="0">
                <a:solidFill>
                  <a:schemeClr val="bg1"/>
                </a:solidFill>
              </a:rPr>
              <a:t> </a:t>
            </a:r>
            <a:r>
              <a:rPr lang="pt-BR" sz="1600" dirty="0">
                <a:solidFill>
                  <a:schemeClr val="bg1"/>
                </a:solidFill>
              </a:rPr>
              <a:t>o elemento imaterial da responsabilidade civil, ou seja, uma relação de causa e efeito entre a conduta e o dano. </a:t>
            </a:r>
          </a:p>
          <a:p>
            <a:pPr marL="0" indent="0">
              <a:buNone/>
            </a:pPr>
            <a:endParaRPr lang="pt-BR" sz="1600" dirty="0" smtClean="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smtClean="0">
                <a:solidFill>
                  <a:schemeClr val="accent2"/>
                </a:solidFill>
              </a:rPr>
              <a:t>Responsabilidade subjetiva:</a:t>
            </a:r>
            <a:r>
              <a:rPr lang="pt-BR" sz="1600" dirty="0" smtClean="0">
                <a:solidFill>
                  <a:schemeClr val="bg1"/>
                </a:solidFill>
              </a:rPr>
              <a:t> </a:t>
            </a:r>
            <a:r>
              <a:rPr lang="pt-BR" sz="1600" dirty="0">
                <a:solidFill>
                  <a:schemeClr val="bg1"/>
                </a:solidFill>
              </a:rPr>
              <a:t>o nexo de causalidade é formado pela culpa </a:t>
            </a:r>
            <a:r>
              <a:rPr lang="pt-BR" sz="1600" i="1" dirty="0" err="1" smtClean="0">
                <a:solidFill>
                  <a:schemeClr val="bg1"/>
                </a:solidFill>
              </a:rPr>
              <a:t>strictu</a:t>
            </a:r>
            <a:r>
              <a:rPr lang="pt-BR" sz="1600" i="1" dirty="0" smtClean="0">
                <a:solidFill>
                  <a:schemeClr val="bg1"/>
                </a:solidFill>
              </a:rPr>
              <a:t> </a:t>
            </a:r>
            <a:r>
              <a:rPr lang="pt-BR" sz="1600" i="1" dirty="0" err="1" smtClean="0">
                <a:solidFill>
                  <a:schemeClr val="bg1"/>
                </a:solidFill>
              </a:rPr>
              <a:t>sensu</a:t>
            </a:r>
            <a:r>
              <a:rPr lang="pt-BR" sz="1600" dirty="0">
                <a:solidFill>
                  <a:schemeClr val="bg1"/>
                </a:solidFill>
              </a:rPr>
              <a:t>. </a:t>
            </a:r>
            <a:endParaRPr lang="pt-BR" sz="1600" dirty="0" smtClean="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a:solidFill>
                  <a:schemeClr val="accent2"/>
                </a:solidFill>
                <a:sym typeface="Wingdings" panose="05000000000000000000" pitchFamily="2" charset="2"/>
              </a:rPr>
              <a:t>R</a:t>
            </a:r>
            <a:r>
              <a:rPr lang="pt-BR" sz="1600" dirty="0" smtClean="0">
                <a:solidFill>
                  <a:schemeClr val="accent2"/>
                </a:solidFill>
              </a:rPr>
              <a:t>esponsabilidade objetiva</a:t>
            </a:r>
            <a:r>
              <a:rPr lang="pt-BR" sz="1600" dirty="0">
                <a:solidFill>
                  <a:schemeClr val="bg1"/>
                </a:solidFill>
              </a:rPr>
              <a:t>:</a:t>
            </a:r>
            <a:r>
              <a:rPr lang="pt-BR" sz="1600" dirty="0" smtClean="0">
                <a:solidFill>
                  <a:schemeClr val="bg1"/>
                </a:solidFill>
              </a:rPr>
              <a:t> </a:t>
            </a:r>
            <a:r>
              <a:rPr lang="pt-BR" sz="1600" dirty="0">
                <a:solidFill>
                  <a:schemeClr val="bg1"/>
                </a:solidFill>
              </a:rPr>
              <a:t>o nexo é formado pela lei (que qualifica a conduta) ou por uma atividade de risco (art. 927, parágrafo único</a:t>
            </a:r>
            <a:r>
              <a:rPr lang="pt-BR" sz="1600" dirty="0" smtClean="0">
                <a:solidFill>
                  <a:schemeClr val="bg1"/>
                </a:solidFill>
              </a:rPr>
              <a:t>).</a:t>
            </a:r>
          </a:p>
          <a:p>
            <a:pPr marL="0" indent="0">
              <a:buNone/>
            </a:pPr>
            <a:endParaRPr lang="pt-BR" sz="1600" dirty="0" smtClean="0">
              <a:solidFill>
                <a:schemeClr val="bg1"/>
              </a:solidFill>
            </a:endParaRPr>
          </a:p>
          <a:p>
            <a:pPr marL="0" indent="0">
              <a:buNone/>
            </a:pPr>
            <a:r>
              <a:rPr lang="pt-BR" sz="1600" b="1" u="sng" dirty="0">
                <a:solidFill>
                  <a:schemeClr val="accent2"/>
                </a:solidFill>
              </a:rPr>
              <a:t>Teorias quanto ao nexo de causalidade</a:t>
            </a:r>
            <a:r>
              <a:rPr lang="pt-BR" sz="1600" b="1" dirty="0" smtClean="0">
                <a:solidFill>
                  <a:schemeClr val="accent2"/>
                </a:solidFill>
              </a:rPr>
              <a:t>:</a:t>
            </a:r>
          </a:p>
          <a:p>
            <a:pPr marL="0" indent="0">
              <a:buNone/>
            </a:pPr>
            <a:endParaRPr lang="pt-BR" sz="1600" b="1" dirty="0">
              <a:solidFill>
                <a:schemeClr val="accent2"/>
              </a:solidFill>
            </a:endParaRPr>
          </a:p>
          <a:p>
            <a:pPr marL="0" lvl="0" indent="0">
              <a:buNone/>
            </a:pPr>
            <a:r>
              <a:rPr lang="pt-BR" sz="1600" i="1" dirty="0">
                <a:solidFill>
                  <a:schemeClr val="accent2"/>
                </a:solidFill>
              </a:rPr>
              <a:t>Teoria do histórico dos antecedentes (</a:t>
            </a:r>
            <a:r>
              <a:rPr lang="pt-BR" sz="1600" i="1" dirty="0" err="1">
                <a:solidFill>
                  <a:schemeClr val="accent2"/>
                </a:solidFill>
              </a:rPr>
              <a:t>sine</a:t>
            </a:r>
            <a:r>
              <a:rPr lang="pt-BR" sz="1600" i="1" dirty="0">
                <a:solidFill>
                  <a:schemeClr val="accent2"/>
                </a:solidFill>
              </a:rPr>
              <a:t> </a:t>
            </a:r>
            <a:r>
              <a:rPr lang="pt-BR" sz="1600" i="1" dirty="0" err="1">
                <a:solidFill>
                  <a:schemeClr val="accent2"/>
                </a:solidFill>
              </a:rPr>
              <a:t>qua</a:t>
            </a:r>
            <a:r>
              <a:rPr lang="pt-BR" sz="1600" i="1" dirty="0">
                <a:solidFill>
                  <a:schemeClr val="accent2"/>
                </a:solidFill>
              </a:rPr>
              <a:t> non)</a:t>
            </a:r>
            <a:r>
              <a:rPr lang="pt-BR" sz="1600" dirty="0">
                <a:solidFill>
                  <a:schemeClr val="accent2"/>
                </a:solidFill>
              </a:rPr>
              <a:t>: </a:t>
            </a:r>
            <a:r>
              <a:rPr lang="pt-BR" sz="1600" dirty="0">
                <a:solidFill>
                  <a:schemeClr val="bg1"/>
                </a:solidFill>
              </a:rPr>
              <a:t>todos os fatos correlatos, diretos ou indiretos, geram a responsabilidade civil. Responde todo mundo. </a:t>
            </a:r>
            <a:r>
              <a:rPr lang="pt-BR" sz="1600" dirty="0" smtClean="0">
                <a:solidFill>
                  <a:schemeClr val="bg1"/>
                </a:solidFill>
              </a:rPr>
              <a:t>Não adotada pelo CC/02: amplia infinitamente o </a:t>
            </a:r>
            <a:r>
              <a:rPr lang="pt-BR" sz="1600" dirty="0">
                <a:solidFill>
                  <a:schemeClr val="bg1"/>
                </a:solidFill>
              </a:rPr>
              <a:t>nexo de causalidade.</a:t>
            </a:r>
          </a:p>
          <a:p>
            <a:pPr marL="0" lvl="0" indent="0">
              <a:buNone/>
            </a:pPr>
            <a:r>
              <a:rPr lang="pt-BR" sz="1600" i="1" dirty="0">
                <a:solidFill>
                  <a:schemeClr val="accent2"/>
                </a:solidFill>
              </a:rPr>
              <a:t>Teoria do dano </a:t>
            </a:r>
            <a:r>
              <a:rPr lang="pt-BR" sz="1600" i="1" dirty="0" smtClean="0">
                <a:solidFill>
                  <a:schemeClr val="accent2"/>
                </a:solidFill>
              </a:rPr>
              <a:t>direto </a:t>
            </a:r>
            <a:r>
              <a:rPr lang="pt-BR" sz="1600" i="1" dirty="0">
                <a:solidFill>
                  <a:schemeClr val="accent2"/>
                </a:solidFill>
              </a:rPr>
              <a:t>e imediato</a:t>
            </a:r>
            <a:r>
              <a:rPr lang="pt-BR" sz="1600" dirty="0">
                <a:solidFill>
                  <a:schemeClr val="accent2"/>
                </a:solidFill>
              </a:rPr>
              <a:t>: </a:t>
            </a:r>
            <a:r>
              <a:rPr lang="pt-BR" sz="1600" dirty="0">
                <a:solidFill>
                  <a:schemeClr val="bg1"/>
                </a:solidFill>
              </a:rPr>
              <a:t>somente </a:t>
            </a:r>
            <a:r>
              <a:rPr lang="pt-BR" sz="1600" dirty="0" smtClean="0">
                <a:solidFill>
                  <a:schemeClr val="bg1"/>
                </a:solidFill>
              </a:rPr>
              <a:t>são </a:t>
            </a:r>
            <a:r>
              <a:rPr lang="pt-BR" sz="1600" dirty="0">
                <a:solidFill>
                  <a:schemeClr val="bg1"/>
                </a:solidFill>
              </a:rPr>
              <a:t>reparáveis os danos que diretamente resultarem da conduta do agente, admitindo-se excludente de nexo (art. 403 do CC). Esta foi a teoria adotada, segundo parte da doutrina e julgados do STJ e do STF. </a:t>
            </a:r>
            <a:endParaRPr lang="pt-BR" sz="1600" dirty="0" smtClean="0">
              <a:solidFill>
                <a:schemeClr val="bg1"/>
              </a:solidFill>
            </a:endParaRPr>
          </a:p>
          <a:p>
            <a:pPr marL="0" lvl="0" indent="0">
              <a:buNone/>
            </a:pPr>
            <a:endParaRPr lang="pt-BR" sz="1600" dirty="0">
              <a:solidFill>
                <a:schemeClr val="bg1"/>
              </a:solidFill>
            </a:endParaRPr>
          </a:p>
          <a:p>
            <a:pPr marL="0" indent="0">
              <a:buNone/>
            </a:pPr>
            <a:r>
              <a:rPr lang="pt-BR" sz="1600" i="1" dirty="0">
                <a:solidFill>
                  <a:schemeClr val="accent2"/>
                </a:solidFill>
              </a:rPr>
              <a:t>Art. 403. </a:t>
            </a:r>
            <a:r>
              <a:rPr lang="pt-BR" sz="1600" i="1" dirty="0">
                <a:solidFill>
                  <a:schemeClr val="bg1"/>
                </a:solidFill>
              </a:rPr>
              <a:t>Ainda que a inexecução resulte de dolo do devedor, as perdas e danos só incluem os prejuízos efetivos e os lucros cessantes por efeito dela direto e imediato, sem prejuízo do disposto na lei processual.</a:t>
            </a:r>
          </a:p>
          <a:p>
            <a:pPr marL="0" indent="0">
              <a:buNone/>
            </a:pPr>
            <a:endParaRPr lang="pt-BR" sz="1600" dirty="0">
              <a:solidFill>
                <a:schemeClr val="bg1"/>
              </a:solidFill>
            </a:endParaRPr>
          </a:p>
          <a:p>
            <a:pPr marL="0" indent="0" eaLnBrk="1" hangingPunct="1">
              <a:buFont typeface="Wingdings" panose="05000000000000000000" pitchFamily="2" charset="2"/>
              <a:buNone/>
              <a:defRPr/>
            </a:pPr>
            <a:endParaRPr lang="pt-BR" sz="1500" b="1"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3685997899"/>
      </p:ext>
    </p:extLst>
  </p:cSld>
  <p:clrMapOvr>
    <a:masterClrMapping/>
  </p:clrMapOvr>
  <p:transition>
    <p:comb/>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pPr marL="0" indent="0">
              <a:buNone/>
            </a:pPr>
            <a:r>
              <a:rPr lang="pt-BR" sz="1700" b="1" i="1" dirty="0">
                <a:solidFill>
                  <a:schemeClr val="accent2"/>
                </a:solidFill>
              </a:rPr>
              <a:t>Das excludentes de nexo de </a:t>
            </a:r>
            <a:r>
              <a:rPr lang="pt-BR" sz="1700" b="1" i="1" dirty="0" smtClean="0">
                <a:solidFill>
                  <a:schemeClr val="accent2"/>
                </a:solidFill>
              </a:rPr>
              <a:t>causalidade</a:t>
            </a:r>
          </a:p>
          <a:p>
            <a:pPr marL="0" indent="0">
              <a:buNone/>
            </a:pPr>
            <a:endParaRPr lang="pt-BR" sz="1700" dirty="0">
              <a:solidFill>
                <a:schemeClr val="bg1"/>
              </a:solidFill>
            </a:endParaRPr>
          </a:p>
          <a:p>
            <a:pPr marL="0" indent="0">
              <a:buNone/>
            </a:pPr>
            <a:r>
              <a:rPr lang="pt-BR" sz="1800" dirty="0" smtClean="0">
                <a:solidFill>
                  <a:schemeClr val="bg1"/>
                </a:solidFill>
              </a:rPr>
              <a:t>Nexo é a correlação entre ação e dano. São</a:t>
            </a:r>
            <a:r>
              <a:rPr lang="pt-BR" sz="1800" dirty="0">
                <a:solidFill>
                  <a:schemeClr val="bg1"/>
                </a:solidFill>
              </a:rPr>
              <a:t>, portanto, excludentes de nexo de causalidade:</a:t>
            </a:r>
          </a:p>
          <a:p>
            <a:pPr marL="0" indent="0">
              <a:buNone/>
            </a:pPr>
            <a:r>
              <a:rPr lang="pt-BR" sz="1800" dirty="0">
                <a:solidFill>
                  <a:schemeClr val="bg1"/>
                </a:solidFill>
              </a:rPr>
              <a:t>a) culpa ou fato exclusivo da vítima</a:t>
            </a:r>
            <a:r>
              <a:rPr lang="pt-BR" sz="1800" dirty="0" smtClean="0">
                <a:solidFill>
                  <a:schemeClr val="bg1"/>
                </a:solidFill>
              </a:rPr>
              <a:t>;</a:t>
            </a:r>
            <a:endParaRPr lang="pt-BR" sz="1800" dirty="0">
              <a:solidFill>
                <a:schemeClr val="bg1"/>
              </a:solidFill>
            </a:endParaRPr>
          </a:p>
          <a:p>
            <a:pPr marL="0" indent="0">
              <a:buNone/>
            </a:pPr>
            <a:r>
              <a:rPr lang="pt-BR" sz="1800" dirty="0" smtClean="0">
                <a:solidFill>
                  <a:schemeClr val="bg1"/>
                </a:solidFill>
              </a:rPr>
              <a:t>b</a:t>
            </a:r>
            <a:r>
              <a:rPr lang="pt-BR" sz="1800" dirty="0">
                <a:solidFill>
                  <a:schemeClr val="bg1"/>
                </a:solidFill>
              </a:rPr>
              <a:t>) culpa ou fato exclusivo de terceiro;</a:t>
            </a:r>
          </a:p>
          <a:p>
            <a:pPr marL="0" indent="0">
              <a:buNone/>
            </a:pPr>
            <a:r>
              <a:rPr lang="pt-BR" sz="1800" dirty="0">
                <a:solidFill>
                  <a:schemeClr val="bg1"/>
                </a:solidFill>
              </a:rPr>
              <a:t>c) caso fortuito </a:t>
            </a:r>
            <a:r>
              <a:rPr lang="pt-BR" sz="1800" dirty="0" smtClean="0">
                <a:solidFill>
                  <a:schemeClr val="bg1"/>
                </a:solidFill>
              </a:rPr>
              <a:t>e </a:t>
            </a:r>
            <a:r>
              <a:rPr lang="pt-BR" sz="1800" dirty="0">
                <a:solidFill>
                  <a:schemeClr val="bg1"/>
                </a:solidFill>
              </a:rPr>
              <a:t>força </a:t>
            </a:r>
            <a:r>
              <a:rPr lang="pt-BR" sz="1800" dirty="0" smtClean="0">
                <a:solidFill>
                  <a:schemeClr val="bg1"/>
                </a:solidFill>
              </a:rPr>
              <a:t>maior.  </a:t>
            </a:r>
          </a:p>
          <a:p>
            <a:pPr marL="0" indent="0">
              <a:buNone/>
            </a:pPr>
            <a:endParaRPr lang="pt-BR" sz="1800" dirty="0">
              <a:solidFill>
                <a:schemeClr val="bg1"/>
              </a:solidFill>
            </a:endParaRPr>
          </a:p>
          <a:p>
            <a:pPr marL="0" indent="0">
              <a:buNone/>
            </a:pPr>
            <a:r>
              <a:rPr lang="pt-BR" sz="1800" b="1" dirty="0" smtClean="0">
                <a:solidFill>
                  <a:schemeClr val="bg1"/>
                </a:solidFill>
              </a:rPr>
              <a:t>Mantença </a:t>
            </a:r>
            <a:r>
              <a:rPr lang="pt-BR" sz="1800" b="1" dirty="0">
                <a:solidFill>
                  <a:schemeClr val="bg1"/>
                </a:solidFill>
              </a:rPr>
              <a:t>da responsabilidade: </a:t>
            </a:r>
            <a:r>
              <a:rPr lang="pt-BR" sz="1800" b="1" dirty="0" smtClean="0">
                <a:solidFill>
                  <a:schemeClr val="bg1"/>
                </a:solidFill>
              </a:rPr>
              <a:t>CF e FM: </a:t>
            </a:r>
            <a:r>
              <a:rPr lang="pt-BR" sz="1800" dirty="0" smtClean="0">
                <a:solidFill>
                  <a:schemeClr val="bg1"/>
                </a:solidFill>
              </a:rPr>
              <a:t>existem </a:t>
            </a:r>
            <a:r>
              <a:rPr lang="pt-BR" sz="1800" dirty="0">
                <a:solidFill>
                  <a:schemeClr val="bg1"/>
                </a:solidFill>
              </a:rPr>
              <a:t>hipóteses, sobretudo na responsabilidade contratual, em que a parte responde por caso fortuito ou por força </a:t>
            </a:r>
            <a:r>
              <a:rPr lang="pt-BR" sz="1800" dirty="0" smtClean="0">
                <a:solidFill>
                  <a:schemeClr val="bg1"/>
                </a:solidFill>
              </a:rPr>
              <a:t>maior, quando previsto contratualmente.</a:t>
            </a:r>
            <a:endParaRPr lang="pt-BR" sz="1800" dirty="0">
              <a:solidFill>
                <a:schemeClr val="bg1"/>
              </a:solidFill>
            </a:endParaRPr>
          </a:p>
          <a:p>
            <a:pPr marL="0" indent="0">
              <a:buNone/>
            </a:pPr>
            <a:r>
              <a:rPr lang="pt-BR" sz="1800" dirty="0">
                <a:solidFill>
                  <a:schemeClr val="bg1"/>
                </a:solidFill>
              </a:rPr>
              <a:t>C</a:t>
            </a:r>
            <a:r>
              <a:rPr lang="pt-BR" sz="1800" dirty="0" smtClean="0">
                <a:solidFill>
                  <a:schemeClr val="bg1"/>
                </a:solidFill>
              </a:rPr>
              <a:t>ontudo</a:t>
            </a:r>
            <a:r>
              <a:rPr lang="pt-BR" sz="1800" dirty="0">
                <a:solidFill>
                  <a:schemeClr val="bg1"/>
                </a:solidFill>
              </a:rPr>
              <a:t>, </a:t>
            </a:r>
            <a:r>
              <a:rPr lang="pt-BR" sz="1800" dirty="0" smtClean="0">
                <a:solidFill>
                  <a:schemeClr val="bg1"/>
                </a:solidFill>
              </a:rPr>
              <a:t>por </a:t>
            </a:r>
            <a:r>
              <a:rPr lang="pt-BR" sz="1800" dirty="0">
                <a:solidFill>
                  <a:schemeClr val="bg1"/>
                </a:solidFill>
              </a:rPr>
              <a:t>gerar responsabilidade civil agravada (parte responde até por tais eventos), tem aplicação restritíssima, pois será </a:t>
            </a:r>
            <a:r>
              <a:rPr lang="pt-BR" sz="1800" b="1" dirty="0">
                <a:solidFill>
                  <a:schemeClr val="bg1"/>
                </a:solidFill>
              </a:rPr>
              <a:t>nula</a:t>
            </a:r>
            <a:r>
              <a:rPr lang="pt-BR" sz="1800" dirty="0">
                <a:solidFill>
                  <a:schemeClr val="bg1"/>
                </a:solidFill>
              </a:rPr>
              <a:t>:</a:t>
            </a:r>
          </a:p>
          <a:p>
            <a:pPr marL="0" indent="0">
              <a:buNone/>
            </a:pPr>
            <a:r>
              <a:rPr lang="pt-BR" sz="1800" b="1" dirty="0" smtClean="0">
                <a:solidFill>
                  <a:schemeClr val="bg1"/>
                </a:solidFill>
              </a:rPr>
              <a:t>i.1</a:t>
            </a:r>
            <a:r>
              <a:rPr lang="pt-BR" sz="1800" b="1" dirty="0">
                <a:solidFill>
                  <a:schemeClr val="bg1"/>
                </a:solidFill>
              </a:rPr>
              <a:t>)</a:t>
            </a:r>
            <a:r>
              <a:rPr lang="pt-BR" sz="1800" dirty="0">
                <a:solidFill>
                  <a:schemeClr val="bg1"/>
                </a:solidFill>
              </a:rPr>
              <a:t> nos contratos de consumo (art. 51 do CDC);</a:t>
            </a:r>
          </a:p>
          <a:p>
            <a:pPr marL="0" indent="0">
              <a:buNone/>
            </a:pPr>
            <a:r>
              <a:rPr lang="pt-BR" sz="1800" b="1" dirty="0" smtClean="0">
                <a:solidFill>
                  <a:schemeClr val="bg1"/>
                </a:solidFill>
              </a:rPr>
              <a:t>i.2</a:t>
            </a:r>
            <a:r>
              <a:rPr lang="pt-BR" sz="1800" b="1" dirty="0">
                <a:solidFill>
                  <a:schemeClr val="bg1"/>
                </a:solidFill>
              </a:rPr>
              <a:t>)</a:t>
            </a:r>
            <a:r>
              <a:rPr lang="pt-BR" sz="1800" dirty="0">
                <a:solidFill>
                  <a:schemeClr val="bg1"/>
                </a:solidFill>
              </a:rPr>
              <a:t> nos contratos de adesão por aplicação do art. 424 do CC); </a:t>
            </a:r>
            <a:r>
              <a:rPr lang="pt-BR" sz="1800" dirty="0" smtClean="0">
                <a:solidFill>
                  <a:schemeClr val="bg1"/>
                </a:solidFill>
              </a:rPr>
              <a:t>bem como</a:t>
            </a:r>
          </a:p>
          <a:p>
            <a:pPr marL="0" indent="0">
              <a:buNone/>
            </a:pPr>
            <a:r>
              <a:rPr lang="pt-BR" sz="1800" b="1" dirty="0" smtClean="0">
                <a:solidFill>
                  <a:schemeClr val="bg1"/>
                </a:solidFill>
              </a:rPr>
              <a:t>i.3)</a:t>
            </a:r>
            <a:r>
              <a:rPr lang="pt-BR" sz="1800" dirty="0" smtClean="0">
                <a:solidFill>
                  <a:schemeClr val="bg1"/>
                </a:solidFill>
              </a:rPr>
              <a:t> nos casos envolvendo ordem pública.</a:t>
            </a:r>
          </a:p>
          <a:p>
            <a:endParaRPr lang="pt-BR" sz="1700" dirty="0">
              <a:solidFill>
                <a:schemeClr val="bg1"/>
              </a:solidFill>
            </a:endParaRPr>
          </a:p>
        </p:txBody>
      </p:sp>
    </p:spTree>
    <p:extLst>
      <p:ext uri="{BB962C8B-B14F-4D97-AF65-F5344CB8AC3E}">
        <p14:creationId xmlns:p14="http://schemas.microsoft.com/office/powerpoint/2010/main" val="1051264914"/>
      </p:ext>
    </p:extLst>
  </p:cSld>
  <p:clrMapOvr>
    <a:masterClrMapping/>
  </p:clrMapOvr>
  <p:transition>
    <p:comb/>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endParaRPr lang="pt-BR" sz="1700" dirty="0" smtClean="0">
              <a:solidFill>
                <a:schemeClr val="bg1"/>
              </a:solidFill>
            </a:endParaRPr>
          </a:p>
          <a:p>
            <a:pPr marL="0" indent="0">
              <a:buNone/>
            </a:pPr>
            <a:r>
              <a:rPr lang="pt-BR" sz="1800" dirty="0" smtClean="0">
                <a:solidFill>
                  <a:schemeClr val="accent2"/>
                </a:solidFill>
              </a:rPr>
              <a:t>Novo:</a:t>
            </a:r>
            <a:r>
              <a:rPr lang="pt-BR" sz="1800" dirty="0" smtClean="0"/>
              <a:t> </a:t>
            </a:r>
            <a:r>
              <a:rPr lang="pt-BR" sz="1800" dirty="0" smtClean="0">
                <a:solidFill>
                  <a:schemeClr val="bg1"/>
                </a:solidFill>
              </a:rPr>
              <a:t>Diante </a:t>
            </a:r>
            <a:r>
              <a:rPr lang="pt-BR" sz="1800" dirty="0">
                <a:solidFill>
                  <a:schemeClr val="bg1"/>
                </a:solidFill>
              </a:rPr>
              <a:t>de sentença penal condenatória que tenha reconhecido a prática de homicídio culposo, o juízo cível, ao apurar responsabilidade civil decorrente do delito, não pode, com fundamento na concorrência de culpas, afastar a obrigação de reparar, embora possa se valer da existência de culpa concorrente da vítima para fixar o valor da indenização. STJ. 4ª Turma. </a:t>
            </a:r>
            <a:r>
              <a:rPr lang="pt-BR" sz="1800" dirty="0" err="1">
                <a:solidFill>
                  <a:schemeClr val="bg1"/>
                </a:solidFill>
              </a:rPr>
              <a:t>REsp</a:t>
            </a:r>
            <a:r>
              <a:rPr lang="pt-BR" sz="1800" dirty="0">
                <a:solidFill>
                  <a:schemeClr val="bg1"/>
                </a:solidFill>
              </a:rPr>
              <a:t> 1.354.346-PR, Rel. Min. </a:t>
            </a:r>
            <a:r>
              <a:rPr lang="pt-BR" sz="1800" dirty="0" err="1">
                <a:solidFill>
                  <a:schemeClr val="bg1"/>
                </a:solidFill>
              </a:rPr>
              <a:t>Luis</a:t>
            </a:r>
            <a:r>
              <a:rPr lang="pt-BR" sz="1800" dirty="0">
                <a:solidFill>
                  <a:schemeClr val="bg1"/>
                </a:solidFill>
              </a:rPr>
              <a:t> Felipe Salomão, julgado em 17/9/2015 (Info 572).</a:t>
            </a:r>
            <a:endParaRPr lang="pt-BR" sz="1700" dirty="0">
              <a:solidFill>
                <a:schemeClr val="bg1"/>
              </a:solidFill>
            </a:endParaRPr>
          </a:p>
        </p:txBody>
      </p:sp>
    </p:spTree>
    <p:extLst>
      <p:ext uri="{BB962C8B-B14F-4D97-AF65-F5344CB8AC3E}">
        <p14:creationId xmlns:p14="http://schemas.microsoft.com/office/powerpoint/2010/main" val="745998474"/>
      </p:ext>
    </p:extLst>
  </p:cSld>
  <p:clrMapOvr>
    <a:masterClrMapping/>
  </p:clrMapOvr>
  <p:transition>
    <p:comb/>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pPr marL="0" indent="0">
              <a:buNone/>
            </a:pPr>
            <a:r>
              <a:rPr lang="pt-BR" sz="1800" b="1" i="1" dirty="0">
                <a:solidFill>
                  <a:schemeClr val="accent2"/>
                </a:solidFill>
              </a:rPr>
              <a:t>Da cláusula de não </a:t>
            </a:r>
            <a:r>
              <a:rPr lang="pt-BR" sz="1800" b="1" i="1" dirty="0" smtClean="0">
                <a:solidFill>
                  <a:schemeClr val="accent2"/>
                </a:solidFill>
              </a:rPr>
              <a:t>indenizar/de irresponsabilidade:</a:t>
            </a:r>
            <a:endParaRPr lang="pt-BR" sz="1800" dirty="0">
              <a:solidFill>
                <a:schemeClr val="accent2"/>
              </a:solidFill>
            </a:endParaRPr>
          </a:p>
          <a:p>
            <a:pPr marL="0" indent="0">
              <a:buNone/>
            </a:pPr>
            <a:endParaRPr lang="pt-BR" sz="1800" dirty="0" smtClean="0">
              <a:solidFill>
                <a:schemeClr val="bg1"/>
              </a:solidFill>
            </a:endParaRPr>
          </a:p>
          <a:p>
            <a:pPr marL="0" indent="0">
              <a:buNone/>
            </a:pPr>
            <a:r>
              <a:rPr lang="pt-BR" sz="1800" dirty="0" smtClean="0">
                <a:solidFill>
                  <a:schemeClr val="bg1"/>
                </a:solidFill>
              </a:rPr>
              <a:t>Considerada </a:t>
            </a:r>
            <a:r>
              <a:rPr lang="pt-BR" sz="1800" dirty="0">
                <a:solidFill>
                  <a:schemeClr val="bg1"/>
                </a:solidFill>
              </a:rPr>
              <a:t>por parte da doutrina como uma excludente de responsabilidade, a cláusula de não indenizar constitui a previsão contratual pela qual a parte exclui totalmente a sua responsabilidade. </a:t>
            </a:r>
            <a:endParaRPr lang="pt-BR" sz="1800" dirty="0" smtClean="0">
              <a:solidFill>
                <a:schemeClr val="bg1"/>
              </a:solidFill>
            </a:endParaRPr>
          </a:p>
          <a:p>
            <a:pPr marL="0" indent="0">
              <a:buNone/>
            </a:pPr>
            <a:r>
              <a:rPr lang="pt-BR" sz="1800" dirty="0" smtClean="0">
                <a:solidFill>
                  <a:schemeClr val="bg1"/>
                </a:solidFill>
              </a:rPr>
              <a:t>Aplicação muito restrita:</a:t>
            </a:r>
          </a:p>
          <a:p>
            <a:pPr marL="0" indent="0">
              <a:buNone/>
            </a:pPr>
            <a:endParaRPr lang="pt-BR" sz="1800" dirty="0">
              <a:solidFill>
                <a:schemeClr val="bg1"/>
              </a:solidFill>
            </a:endParaRPr>
          </a:p>
          <a:p>
            <a:pPr marL="0" indent="0">
              <a:buNone/>
            </a:pPr>
            <a:r>
              <a:rPr lang="pt-BR" sz="1800" dirty="0">
                <a:solidFill>
                  <a:schemeClr val="bg1"/>
                </a:solidFill>
              </a:rPr>
              <a:t>1.º) A cláusula de não indenizar somente vale para os casos de responsabilidade contratual, uma vez que a responsabilidade extracontratual, por ato ilícito, envolve ordem pública. Ressalte-se que a ordem pública é ainda mais patente nas hipóteses de atos ilícitos dolosos.</a:t>
            </a:r>
          </a:p>
          <a:p>
            <a:pPr marL="0" indent="0">
              <a:buNone/>
            </a:pPr>
            <a:r>
              <a:rPr lang="pt-BR" sz="1800" dirty="0">
                <a:solidFill>
                  <a:schemeClr val="bg1"/>
                </a:solidFill>
              </a:rPr>
              <a:t>2.º) A cláusula também não incide nos casos em que houver conduta dolosa do agente ou na presença de atos criminosos da parte, igualmente pela motivação na ordem pública.</a:t>
            </a:r>
          </a:p>
          <a:p>
            <a:pPr marL="0" indent="0">
              <a:buNone/>
            </a:pPr>
            <a:r>
              <a:rPr lang="pt-BR" sz="1800" dirty="0">
                <a:solidFill>
                  <a:schemeClr val="bg1"/>
                </a:solidFill>
              </a:rPr>
              <a:t>3.º) Também fica em xeque a sua estipulação para a limitação ou exclusão de danos morais, que envolvem lesões a direitos da personalidade, tidos como irrenunciáveis, em regra, pela lei (art. 11 do CC).</a:t>
            </a:r>
          </a:p>
        </p:txBody>
      </p:sp>
    </p:spTree>
    <p:extLst>
      <p:ext uri="{BB962C8B-B14F-4D97-AF65-F5344CB8AC3E}">
        <p14:creationId xmlns:p14="http://schemas.microsoft.com/office/powerpoint/2010/main" val="4102172076"/>
      </p:ext>
    </p:extLst>
  </p:cSld>
  <p:clrMapOvr>
    <a:masterClrMapping/>
  </p:clrMapOvr>
  <p:transition>
    <p:comb/>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 (cont.)</a:t>
            </a:r>
          </a:p>
          <a:p>
            <a:pPr marL="0" indent="0">
              <a:buNone/>
            </a:pPr>
            <a:r>
              <a:rPr lang="pt-BR" sz="1800" dirty="0">
                <a:solidFill>
                  <a:schemeClr val="bg1"/>
                </a:solidFill>
              </a:rPr>
              <a:t>4.º) A cláusula de irresponsabilidade é nula quando inserida em contrato de consumo, o que está expresso no art. 25 e no art. 51, I, da Lei 8.078/1990.</a:t>
            </a:r>
          </a:p>
          <a:p>
            <a:pPr marL="0" indent="0">
              <a:buNone/>
            </a:pPr>
            <a:r>
              <a:rPr lang="pt-BR" sz="1800" dirty="0">
                <a:solidFill>
                  <a:schemeClr val="bg1"/>
                </a:solidFill>
              </a:rPr>
              <a:t>5.º) A citada cláusula é nula nos contratos de adesão, aplicação do art. 424 do CC (“Nos contratos de adesão, são nulas as cláusulas que estipulem a renúncia antecipada do aderente a direito resultante da natureza do negócio”). </a:t>
            </a:r>
            <a:r>
              <a:rPr lang="pt-BR" sz="1800" dirty="0" smtClean="0">
                <a:solidFill>
                  <a:schemeClr val="bg1"/>
                </a:solidFill>
              </a:rPr>
              <a:t>6.º</a:t>
            </a:r>
            <a:r>
              <a:rPr lang="pt-BR" sz="1800" dirty="0">
                <a:solidFill>
                  <a:schemeClr val="bg1"/>
                </a:solidFill>
              </a:rPr>
              <a:t>) A cláusula de não indenizar é nula no contrato de transporte (art. 734 do CC e Súmula 161 do STF).</a:t>
            </a:r>
          </a:p>
          <a:p>
            <a:pPr marL="0" indent="0">
              <a:buNone/>
            </a:pPr>
            <a:r>
              <a:rPr lang="pt-BR" sz="1800" dirty="0">
                <a:solidFill>
                  <a:schemeClr val="bg1"/>
                </a:solidFill>
              </a:rPr>
              <a:t>7.º) A cláusula de não indenizar não tem validade e eficácia nos contratos de guarda em geral em que a segurança é buscada pelo contratante, constituindo a causa contratual. Cite-se de início, o contrato de depósito em cofre de banco, sendo a cláusula nula em casos tais (ver tratado de depósito de bem empenhado: STJ, </a:t>
            </a:r>
            <a:r>
              <a:rPr lang="pt-BR" sz="1800" dirty="0" err="1">
                <a:solidFill>
                  <a:schemeClr val="bg1"/>
                </a:solidFill>
              </a:rPr>
              <a:t>REsp</a:t>
            </a:r>
            <a:r>
              <a:rPr lang="pt-BR" sz="1800" dirty="0">
                <a:solidFill>
                  <a:schemeClr val="bg1"/>
                </a:solidFill>
              </a:rPr>
              <a:t> 1133111/PR, Rel. Min. Sidnei Beneti, Terceira Turma, j. 06.10.2009, </a:t>
            </a:r>
            <a:r>
              <a:rPr lang="pt-BR" sz="1800" dirty="0" err="1">
                <a:solidFill>
                  <a:schemeClr val="bg1"/>
                </a:solidFill>
              </a:rPr>
              <a:t>DJe</a:t>
            </a:r>
            <a:r>
              <a:rPr lang="pt-BR" sz="1800" dirty="0">
                <a:solidFill>
                  <a:schemeClr val="bg1"/>
                </a:solidFill>
              </a:rPr>
              <a:t> 05.11.2009). </a:t>
            </a: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Ex.: </a:t>
            </a:r>
            <a:r>
              <a:rPr lang="pt-BR" sz="1800" dirty="0" smtClean="0">
                <a:solidFill>
                  <a:schemeClr val="bg1"/>
                </a:solidFill>
              </a:rPr>
              <a:t>No </a:t>
            </a:r>
            <a:r>
              <a:rPr lang="pt-BR" sz="1800" dirty="0">
                <a:solidFill>
                  <a:schemeClr val="bg1"/>
                </a:solidFill>
              </a:rPr>
              <a:t>contrato de estacionamento, é nula a cláusula de irresponsabilidade, simbolizada por uma placa no local, com os dizeres: “O Estacionamento não responde pelos objetos deixados no interior do veículo”. Há muito tempo o STJ já sumulou que “A empresa responde perante o cliente pela reparação de dano ou </a:t>
            </a:r>
            <a:r>
              <a:rPr lang="pt-BR" sz="1400" dirty="0">
                <a:solidFill>
                  <a:schemeClr val="bg1"/>
                </a:solidFill>
              </a:rPr>
              <a:t>furto de veículo ocorridos em seu estacionamento” (Súmula 130). </a:t>
            </a:r>
            <a:endParaRPr lang="pt-BR" sz="2400" dirty="0"/>
          </a:p>
        </p:txBody>
      </p:sp>
    </p:spTree>
    <p:extLst>
      <p:ext uri="{BB962C8B-B14F-4D97-AF65-F5344CB8AC3E}">
        <p14:creationId xmlns:p14="http://schemas.microsoft.com/office/powerpoint/2010/main" val="3335034675"/>
      </p:ext>
    </p:extLst>
  </p:cSld>
  <p:clrMapOvr>
    <a:masterClrMapping/>
  </p:clrMapOvr>
  <p:transition>
    <p:comb/>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Questão de concurso – DPE/SP </a:t>
            </a:r>
          </a:p>
          <a:p>
            <a:pPr marL="0" indent="0">
              <a:buNone/>
            </a:pPr>
            <a:r>
              <a:rPr lang="pt-BR" sz="1800" dirty="0" smtClean="0">
                <a:solidFill>
                  <a:schemeClr val="bg1"/>
                </a:solidFill>
              </a:rPr>
              <a:t>35</a:t>
            </a:r>
            <a:r>
              <a:rPr lang="pt-BR" sz="1800" dirty="0">
                <a:solidFill>
                  <a:schemeClr val="bg1"/>
                </a:solidFill>
              </a:rPr>
              <a:t>. Sobre responsabilidade civil, é correto afirmar que </a:t>
            </a:r>
          </a:p>
          <a:p>
            <a:pPr marL="0" indent="0">
              <a:buNone/>
            </a:pPr>
            <a:r>
              <a:rPr lang="pt-BR" sz="1800" dirty="0">
                <a:solidFill>
                  <a:schemeClr val="bg1"/>
                </a:solidFill>
              </a:rPr>
              <a:t>(A) no julgamento do </a:t>
            </a:r>
            <a:r>
              <a:rPr lang="pt-BR" sz="1800" dirty="0" err="1">
                <a:solidFill>
                  <a:schemeClr val="bg1"/>
                </a:solidFill>
              </a:rPr>
              <a:t>REsp</a:t>
            </a:r>
            <a:r>
              <a:rPr lang="pt-BR" sz="1800" dirty="0">
                <a:solidFill>
                  <a:schemeClr val="bg1"/>
                </a:solidFill>
              </a:rPr>
              <a:t> </a:t>
            </a:r>
            <a:r>
              <a:rPr lang="pt-BR" sz="1800" dirty="0" smtClean="0">
                <a:solidFill>
                  <a:schemeClr val="bg1"/>
                </a:solidFill>
              </a:rPr>
              <a:t>no 1.251.993-PR </a:t>
            </a:r>
            <a:r>
              <a:rPr lang="pt-BR" sz="1800" dirty="0">
                <a:solidFill>
                  <a:schemeClr val="bg1"/>
                </a:solidFill>
              </a:rPr>
              <a:t>(representativo </a:t>
            </a:r>
            <a:r>
              <a:rPr lang="pt-BR" sz="1800" dirty="0" smtClean="0">
                <a:solidFill>
                  <a:schemeClr val="bg1"/>
                </a:solidFill>
              </a:rPr>
              <a:t>de </a:t>
            </a:r>
            <a:r>
              <a:rPr lang="pt-BR" sz="1800" dirty="0">
                <a:solidFill>
                  <a:schemeClr val="bg1"/>
                </a:solidFill>
              </a:rPr>
              <a:t>controvérsia), proferido em 12/12/2012, o STJ decidiu </a:t>
            </a:r>
            <a:r>
              <a:rPr lang="pt-BR" sz="1800" dirty="0" smtClean="0">
                <a:solidFill>
                  <a:schemeClr val="bg1"/>
                </a:solidFill>
              </a:rPr>
              <a:t>pela aplicação </a:t>
            </a:r>
            <a:r>
              <a:rPr lang="pt-BR" sz="1800" dirty="0">
                <a:solidFill>
                  <a:schemeClr val="bg1"/>
                </a:solidFill>
              </a:rPr>
              <a:t>do prazo prescricional trienal do Código </a:t>
            </a:r>
            <a:r>
              <a:rPr lang="pt-BR" sz="1800" dirty="0" smtClean="0">
                <a:solidFill>
                  <a:schemeClr val="bg1"/>
                </a:solidFill>
              </a:rPr>
              <a:t>Civil </a:t>
            </a:r>
            <a:r>
              <a:rPr lang="pt-BR" sz="1800" dirty="0">
                <a:solidFill>
                  <a:schemeClr val="bg1"/>
                </a:solidFill>
              </a:rPr>
              <a:t>às ações indenizatórias por responsabilidade civil do </a:t>
            </a:r>
            <a:r>
              <a:rPr lang="pt-BR" sz="1800" dirty="0" smtClean="0">
                <a:solidFill>
                  <a:schemeClr val="bg1"/>
                </a:solidFill>
              </a:rPr>
              <a:t>Estado </a:t>
            </a:r>
            <a:r>
              <a:rPr lang="pt-BR" sz="1800" dirty="0">
                <a:solidFill>
                  <a:schemeClr val="bg1"/>
                </a:solidFill>
              </a:rPr>
              <a:t>em detrimento do prazo quinquenal previsto no </a:t>
            </a:r>
            <a:r>
              <a:rPr lang="pt-BR" sz="1800" dirty="0" smtClean="0">
                <a:solidFill>
                  <a:schemeClr val="bg1"/>
                </a:solidFill>
              </a:rPr>
              <a:t>Decreto </a:t>
            </a:r>
            <a:r>
              <a:rPr lang="pt-BR" sz="1800" dirty="0">
                <a:solidFill>
                  <a:schemeClr val="bg1"/>
                </a:solidFill>
              </a:rPr>
              <a:t>Lei </a:t>
            </a:r>
            <a:r>
              <a:rPr lang="pt-BR" sz="1800" dirty="0" smtClean="0">
                <a:solidFill>
                  <a:schemeClr val="bg1"/>
                </a:solidFill>
              </a:rPr>
              <a:t>no 20.910/32</a:t>
            </a:r>
            <a:r>
              <a:rPr lang="pt-BR" sz="1800" dirty="0">
                <a:solidFill>
                  <a:schemeClr val="bg1"/>
                </a:solidFill>
              </a:rPr>
              <a:t>. </a:t>
            </a:r>
          </a:p>
          <a:p>
            <a:pPr marL="0" indent="0">
              <a:buNone/>
            </a:pPr>
            <a:r>
              <a:rPr lang="pt-BR" sz="1800" dirty="0">
                <a:solidFill>
                  <a:schemeClr val="bg1"/>
                </a:solidFill>
              </a:rPr>
              <a:t>(B) o Código Civil adotou a teoria da responsabilidade civil </a:t>
            </a:r>
            <a:r>
              <a:rPr lang="pt-BR" sz="1800" dirty="0" smtClean="0">
                <a:solidFill>
                  <a:schemeClr val="bg1"/>
                </a:solidFill>
              </a:rPr>
              <a:t>subjetiva, deixando ao Código de Defesa do Consumidor </a:t>
            </a:r>
            <a:r>
              <a:rPr lang="pt-BR" sz="1800" dirty="0">
                <a:solidFill>
                  <a:schemeClr val="bg1"/>
                </a:solidFill>
              </a:rPr>
              <a:t>a disciplina da responsabilidade civil objetiva pelo </a:t>
            </a:r>
            <a:r>
              <a:rPr lang="pt-BR" sz="1800" dirty="0" smtClean="0">
                <a:solidFill>
                  <a:schemeClr val="bg1"/>
                </a:solidFill>
              </a:rPr>
              <a:t>risco </a:t>
            </a:r>
            <a:r>
              <a:rPr lang="pt-BR" sz="1800" dirty="0">
                <a:solidFill>
                  <a:schemeClr val="bg1"/>
                </a:solidFill>
              </a:rPr>
              <a:t>da atividade. </a:t>
            </a:r>
          </a:p>
          <a:p>
            <a:pPr marL="0" indent="0">
              <a:buNone/>
            </a:pPr>
            <a:r>
              <a:rPr lang="pt-BR" sz="1800" dirty="0">
                <a:solidFill>
                  <a:schemeClr val="bg1"/>
                </a:solidFill>
              </a:rPr>
              <a:t>(C) a responsabilidade civil por atos de terceiros é fundada </a:t>
            </a:r>
            <a:r>
              <a:rPr lang="pt-BR" sz="1800" dirty="0" smtClean="0">
                <a:solidFill>
                  <a:schemeClr val="bg1"/>
                </a:solidFill>
              </a:rPr>
              <a:t>na </a:t>
            </a:r>
            <a:r>
              <a:rPr lang="pt-BR" sz="1800" dirty="0">
                <a:solidFill>
                  <a:schemeClr val="bg1"/>
                </a:solidFill>
              </a:rPr>
              <a:t>culpa presumida, como nas hipóteses da culpa </a:t>
            </a:r>
            <a:r>
              <a:rPr lang="pt-BR" sz="1800" dirty="0" smtClean="0">
                <a:solidFill>
                  <a:schemeClr val="bg1"/>
                </a:solidFill>
              </a:rPr>
              <a:t>in vigilando e </a:t>
            </a:r>
            <a:r>
              <a:rPr lang="pt-BR" sz="1800" dirty="0">
                <a:solidFill>
                  <a:schemeClr val="bg1"/>
                </a:solidFill>
              </a:rPr>
              <a:t>da culpa </a:t>
            </a:r>
            <a:r>
              <a:rPr lang="pt-BR" sz="1800" dirty="0" smtClean="0">
                <a:solidFill>
                  <a:schemeClr val="bg1"/>
                </a:solidFill>
              </a:rPr>
              <a:t>in </a:t>
            </a:r>
            <a:r>
              <a:rPr lang="pt-BR" sz="1800" dirty="0" err="1" smtClean="0">
                <a:solidFill>
                  <a:schemeClr val="bg1"/>
                </a:solidFill>
              </a:rPr>
              <a:t>eligendo</a:t>
            </a:r>
            <a:r>
              <a:rPr lang="pt-BR" sz="1800" dirty="0" smtClean="0">
                <a:solidFill>
                  <a:schemeClr val="bg1"/>
                </a:solidFill>
              </a:rPr>
              <a:t>, </a:t>
            </a:r>
            <a:r>
              <a:rPr lang="pt-BR" sz="1800" dirty="0">
                <a:solidFill>
                  <a:schemeClr val="bg1"/>
                </a:solidFill>
              </a:rPr>
              <a:t>sendo que os terceiros </a:t>
            </a:r>
            <a:r>
              <a:rPr lang="pt-BR" sz="1800" dirty="0" smtClean="0">
                <a:solidFill>
                  <a:schemeClr val="bg1"/>
                </a:solidFill>
              </a:rPr>
              <a:t>respondem </a:t>
            </a:r>
            <a:r>
              <a:rPr lang="pt-BR" sz="1800" dirty="0">
                <a:solidFill>
                  <a:schemeClr val="bg1"/>
                </a:solidFill>
              </a:rPr>
              <a:t>solidariamente com os autores do ato ilícito </a:t>
            </a:r>
            <a:r>
              <a:rPr lang="pt-BR" sz="1800" dirty="0" smtClean="0">
                <a:solidFill>
                  <a:schemeClr val="bg1"/>
                </a:solidFill>
              </a:rPr>
              <a:t>pelos </a:t>
            </a:r>
            <a:r>
              <a:rPr lang="pt-BR" sz="1800" dirty="0">
                <a:solidFill>
                  <a:schemeClr val="bg1"/>
                </a:solidFill>
              </a:rPr>
              <a:t>danos causados ao ofendido. </a:t>
            </a:r>
          </a:p>
          <a:p>
            <a:pPr marL="0" indent="0">
              <a:buNone/>
            </a:pPr>
            <a:r>
              <a:rPr lang="pt-BR" sz="1800" dirty="0">
                <a:solidFill>
                  <a:schemeClr val="bg1"/>
                </a:solidFill>
              </a:rPr>
              <a:t>(D) o Código de Defesa do Consumidor não equipara as </a:t>
            </a:r>
            <a:r>
              <a:rPr lang="pt-BR" sz="1800" dirty="0" smtClean="0">
                <a:solidFill>
                  <a:schemeClr val="bg1"/>
                </a:solidFill>
              </a:rPr>
              <a:t>vítimas </a:t>
            </a:r>
            <a:r>
              <a:rPr lang="pt-BR" sz="1800" dirty="0">
                <a:solidFill>
                  <a:schemeClr val="bg1"/>
                </a:solidFill>
              </a:rPr>
              <a:t>do evento danoso aos consumidores na </a:t>
            </a:r>
            <a:r>
              <a:rPr lang="pt-BR" sz="1800" dirty="0" smtClean="0">
                <a:solidFill>
                  <a:schemeClr val="bg1"/>
                </a:solidFill>
              </a:rPr>
              <a:t>responsabilidade </a:t>
            </a:r>
            <a:r>
              <a:rPr lang="pt-BR" sz="1800" dirty="0">
                <a:solidFill>
                  <a:schemeClr val="bg1"/>
                </a:solidFill>
              </a:rPr>
              <a:t>civil pelo fato do produto e do serviço. </a:t>
            </a:r>
          </a:p>
          <a:p>
            <a:pPr marL="0" indent="0">
              <a:buNone/>
            </a:pPr>
            <a:r>
              <a:rPr lang="pt-BR" sz="1800" dirty="0">
                <a:solidFill>
                  <a:schemeClr val="bg1"/>
                </a:solidFill>
              </a:rPr>
              <a:t>(E) a redução equitativa da indenização na hipótese de </a:t>
            </a:r>
            <a:r>
              <a:rPr lang="pt-BR" sz="1800" dirty="0" smtClean="0">
                <a:solidFill>
                  <a:schemeClr val="bg1"/>
                </a:solidFill>
              </a:rPr>
              <a:t>excessiva </a:t>
            </a:r>
            <a:r>
              <a:rPr lang="pt-BR" sz="1800" dirty="0">
                <a:solidFill>
                  <a:schemeClr val="bg1"/>
                </a:solidFill>
              </a:rPr>
              <a:t>desproporção entre a gravidade da culpa e o </a:t>
            </a:r>
            <a:r>
              <a:rPr lang="pt-BR" sz="1800" dirty="0" err="1" smtClean="0">
                <a:solidFill>
                  <a:schemeClr val="bg1"/>
                </a:solidFill>
              </a:rPr>
              <a:t>da-no</a:t>
            </a:r>
            <a:r>
              <a:rPr lang="pt-BR" sz="1800" dirty="0" smtClean="0">
                <a:solidFill>
                  <a:schemeClr val="bg1"/>
                </a:solidFill>
              </a:rPr>
              <a:t> </a:t>
            </a:r>
            <a:r>
              <a:rPr lang="pt-BR" sz="1800" dirty="0">
                <a:solidFill>
                  <a:schemeClr val="bg1"/>
                </a:solidFill>
              </a:rPr>
              <a:t>representa exceção ao princípio da reparação </a:t>
            </a:r>
            <a:r>
              <a:rPr lang="pt-BR" sz="1800" dirty="0" smtClean="0">
                <a:solidFill>
                  <a:schemeClr val="bg1"/>
                </a:solidFill>
              </a:rPr>
              <a:t>integral </a:t>
            </a:r>
            <a:r>
              <a:rPr lang="pt-BR" sz="1800" dirty="0">
                <a:solidFill>
                  <a:schemeClr val="bg1"/>
                </a:solidFill>
              </a:rPr>
              <a:t>do dano.  </a:t>
            </a:r>
          </a:p>
          <a:p>
            <a:pPr marL="0" indent="0">
              <a:buNone/>
            </a:pPr>
            <a:endParaRPr lang="pt-BR" sz="2400" dirty="0"/>
          </a:p>
        </p:txBody>
      </p:sp>
    </p:spTree>
    <p:extLst>
      <p:ext uri="{BB962C8B-B14F-4D97-AF65-F5344CB8AC3E}">
        <p14:creationId xmlns:p14="http://schemas.microsoft.com/office/powerpoint/2010/main" val="1947095822"/>
      </p:ext>
    </p:extLst>
  </p:cSld>
  <p:clrMapOvr>
    <a:masterClrMapping/>
  </p:clrMapOvr>
  <p:transition>
    <p:comb/>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Questão de concurso – DPE/SP </a:t>
            </a:r>
          </a:p>
          <a:p>
            <a:pPr marL="0" indent="0">
              <a:buNone/>
            </a:pPr>
            <a:r>
              <a:rPr lang="pt-BR" sz="1800" dirty="0" smtClean="0">
                <a:solidFill>
                  <a:schemeClr val="bg1"/>
                </a:solidFill>
              </a:rPr>
              <a:t>35</a:t>
            </a:r>
            <a:r>
              <a:rPr lang="pt-BR" sz="1800" dirty="0">
                <a:solidFill>
                  <a:schemeClr val="bg1"/>
                </a:solidFill>
              </a:rPr>
              <a:t>. Sobre responsabilidade civil, é correto afirmar que </a:t>
            </a:r>
          </a:p>
          <a:p>
            <a:pPr marL="0" indent="0">
              <a:buNone/>
            </a:pPr>
            <a:r>
              <a:rPr lang="pt-BR" sz="1800" dirty="0">
                <a:solidFill>
                  <a:schemeClr val="bg1"/>
                </a:solidFill>
              </a:rPr>
              <a:t>(A) no julgamento do </a:t>
            </a:r>
            <a:r>
              <a:rPr lang="pt-BR" sz="1800" dirty="0" err="1">
                <a:solidFill>
                  <a:schemeClr val="bg1"/>
                </a:solidFill>
              </a:rPr>
              <a:t>REsp</a:t>
            </a:r>
            <a:r>
              <a:rPr lang="pt-BR" sz="1800" dirty="0">
                <a:solidFill>
                  <a:schemeClr val="bg1"/>
                </a:solidFill>
              </a:rPr>
              <a:t> </a:t>
            </a:r>
            <a:r>
              <a:rPr lang="pt-BR" sz="1800" dirty="0" smtClean="0">
                <a:solidFill>
                  <a:schemeClr val="bg1"/>
                </a:solidFill>
              </a:rPr>
              <a:t>no 1.251.993-PR </a:t>
            </a:r>
            <a:r>
              <a:rPr lang="pt-BR" sz="1800" dirty="0">
                <a:solidFill>
                  <a:schemeClr val="bg1"/>
                </a:solidFill>
              </a:rPr>
              <a:t>(representativo </a:t>
            </a:r>
            <a:r>
              <a:rPr lang="pt-BR" sz="1800" dirty="0" smtClean="0">
                <a:solidFill>
                  <a:schemeClr val="bg1"/>
                </a:solidFill>
              </a:rPr>
              <a:t>de </a:t>
            </a:r>
            <a:r>
              <a:rPr lang="pt-BR" sz="1800" dirty="0">
                <a:solidFill>
                  <a:schemeClr val="bg1"/>
                </a:solidFill>
              </a:rPr>
              <a:t>controvérsia), proferido em 12/12/2012, o STJ decidiu </a:t>
            </a:r>
            <a:r>
              <a:rPr lang="pt-BR" sz="1800" dirty="0" smtClean="0">
                <a:solidFill>
                  <a:schemeClr val="bg1"/>
                </a:solidFill>
              </a:rPr>
              <a:t>pela aplicação </a:t>
            </a:r>
            <a:r>
              <a:rPr lang="pt-BR" sz="1800" dirty="0">
                <a:solidFill>
                  <a:schemeClr val="bg1"/>
                </a:solidFill>
              </a:rPr>
              <a:t>do prazo prescricional trienal do Código </a:t>
            </a:r>
            <a:r>
              <a:rPr lang="pt-BR" sz="1800" dirty="0" smtClean="0">
                <a:solidFill>
                  <a:schemeClr val="bg1"/>
                </a:solidFill>
              </a:rPr>
              <a:t>Civil </a:t>
            </a:r>
            <a:r>
              <a:rPr lang="pt-BR" sz="1800" dirty="0">
                <a:solidFill>
                  <a:schemeClr val="bg1"/>
                </a:solidFill>
              </a:rPr>
              <a:t>às ações indenizatórias por responsabilidade civil do </a:t>
            </a:r>
            <a:r>
              <a:rPr lang="pt-BR" sz="1800" dirty="0" smtClean="0">
                <a:solidFill>
                  <a:schemeClr val="bg1"/>
                </a:solidFill>
              </a:rPr>
              <a:t>Estado </a:t>
            </a:r>
            <a:r>
              <a:rPr lang="pt-BR" sz="1800" dirty="0">
                <a:solidFill>
                  <a:schemeClr val="bg1"/>
                </a:solidFill>
              </a:rPr>
              <a:t>em detrimento do prazo quinquenal previsto no </a:t>
            </a:r>
            <a:r>
              <a:rPr lang="pt-BR" sz="1800" dirty="0" smtClean="0">
                <a:solidFill>
                  <a:schemeClr val="bg1"/>
                </a:solidFill>
              </a:rPr>
              <a:t>Decreto </a:t>
            </a:r>
            <a:r>
              <a:rPr lang="pt-BR" sz="1800" dirty="0">
                <a:solidFill>
                  <a:schemeClr val="bg1"/>
                </a:solidFill>
              </a:rPr>
              <a:t>Lei </a:t>
            </a:r>
            <a:r>
              <a:rPr lang="pt-BR" sz="1800" dirty="0" smtClean="0">
                <a:solidFill>
                  <a:schemeClr val="bg1"/>
                </a:solidFill>
              </a:rPr>
              <a:t>no 20.910/32</a:t>
            </a:r>
            <a:r>
              <a:rPr lang="pt-BR" sz="1800" dirty="0">
                <a:solidFill>
                  <a:schemeClr val="bg1"/>
                </a:solidFill>
              </a:rPr>
              <a:t>. </a:t>
            </a:r>
          </a:p>
          <a:p>
            <a:pPr marL="0" indent="0">
              <a:buNone/>
            </a:pPr>
            <a:r>
              <a:rPr lang="pt-BR" sz="1800" dirty="0">
                <a:solidFill>
                  <a:schemeClr val="bg1"/>
                </a:solidFill>
              </a:rPr>
              <a:t>(B) o Código Civil adotou a teoria da responsabilidade civil </a:t>
            </a:r>
            <a:r>
              <a:rPr lang="pt-BR" sz="1800" dirty="0" smtClean="0">
                <a:solidFill>
                  <a:schemeClr val="bg1"/>
                </a:solidFill>
              </a:rPr>
              <a:t>subjetiva, deixando ao Código de Defesa do Consumidor </a:t>
            </a:r>
            <a:r>
              <a:rPr lang="pt-BR" sz="1800" dirty="0">
                <a:solidFill>
                  <a:schemeClr val="bg1"/>
                </a:solidFill>
              </a:rPr>
              <a:t>a disciplina da responsabilidade civil objetiva pelo </a:t>
            </a:r>
            <a:r>
              <a:rPr lang="pt-BR" sz="1800" dirty="0" smtClean="0">
                <a:solidFill>
                  <a:schemeClr val="bg1"/>
                </a:solidFill>
              </a:rPr>
              <a:t>risco </a:t>
            </a:r>
            <a:r>
              <a:rPr lang="pt-BR" sz="1800" dirty="0">
                <a:solidFill>
                  <a:schemeClr val="bg1"/>
                </a:solidFill>
              </a:rPr>
              <a:t>da atividade. </a:t>
            </a:r>
          </a:p>
          <a:p>
            <a:pPr marL="0" indent="0">
              <a:buNone/>
            </a:pPr>
            <a:r>
              <a:rPr lang="pt-BR" sz="1800" dirty="0">
                <a:solidFill>
                  <a:schemeClr val="bg1"/>
                </a:solidFill>
              </a:rPr>
              <a:t>(C) a responsabilidade civil por atos de terceiros é fundada </a:t>
            </a:r>
            <a:r>
              <a:rPr lang="pt-BR" sz="1800" dirty="0" smtClean="0">
                <a:solidFill>
                  <a:schemeClr val="bg1"/>
                </a:solidFill>
              </a:rPr>
              <a:t>na </a:t>
            </a:r>
            <a:r>
              <a:rPr lang="pt-BR" sz="1800" dirty="0">
                <a:solidFill>
                  <a:schemeClr val="bg1"/>
                </a:solidFill>
              </a:rPr>
              <a:t>culpa presumida, </a:t>
            </a:r>
            <a:r>
              <a:rPr lang="pt-BR" sz="1800" dirty="0" smtClean="0">
                <a:solidFill>
                  <a:schemeClr val="bg1"/>
                </a:solidFill>
              </a:rPr>
              <a:t>como </a:t>
            </a:r>
            <a:r>
              <a:rPr lang="pt-BR" sz="1800" dirty="0">
                <a:solidFill>
                  <a:schemeClr val="bg1"/>
                </a:solidFill>
              </a:rPr>
              <a:t>nas hipóteses da culpa </a:t>
            </a:r>
            <a:r>
              <a:rPr lang="pt-BR" sz="1800" dirty="0" smtClean="0">
                <a:solidFill>
                  <a:schemeClr val="bg1"/>
                </a:solidFill>
              </a:rPr>
              <a:t>in vigilando e </a:t>
            </a:r>
            <a:r>
              <a:rPr lang="pt-BR" sz="1800" dirty="0">
                <a:solidFill>
                  <a:schemeClr val="bg1"/>
                </a:solidFill>
              </a:rPr>
              <a:t>da culpa </a:t>
            </a:r>
            <a:r>
              <a:rPr lang="pt-BR" sz="1800" dirty="0" smtClean="0">
                <a:solidFill>
                  <a:schemeClr val="bg1"/>
                </a:solidFill>
              </a:rPr>
              <a:t>in </a:t>
            </a:r>
            <a:r>
              <a:rPr lang="pt-BR" sz="1800" dirty="0" err="1" smtClean="0">
                <a:solidFill>
                  <a:schemeClr val="bg1"/>
                </a:solidFill>
              </a:rPr>
              <a:t>eligendo</a:t>
            </a:r>
            <a:r>
              <a:rPr lang="pt-BR" sz="1800" dirty="0" smtClean="0">
                <a:solidFill>
                  <a:schemeClr val="bg1"/>
                </a:solidFill>
              </a:rPr>
              <a:t>, </a:t>
            </a:r>
            <a:r>
              <a:rPr lang="pt-BR" sz="1800" dirty="0">
                <a:solidFill>
                  <a:schemeClr val="bg1"/>
                </a:solidFill>
              </a:rPr>
              <a:t>sendo que os terceiros </a:t>
            </a:r>
            <a:r>
              <a:rPr lang="pt-BR" sz="1800" dirty="0" smtClean="0">
                <a:solidFill>
                  <a:schemeClr val="bg1"/>
                </a:solidFill>
              </a:rPr>
              <a:t>respondem </a:t>
            </a:r>
            <a:r>
              <a:rPr lang="pt-BR" sz="1800" dirty="0">
                <a:solidFill>
                  <a:schemeClr val="bg1"/>
                </a:solidFill>
              </a:rPr>
              <a:t>solidariamente com os autores do ato ilícito </a:t>
            </a:r>
            <a:r>
              <a:rPr lang="pt-BR" sz="1800" dirty="0" smtClean="0">
                <a:solidFill>
                  <a:schemeClr val="bg1"/>
                </a:solidFill>
              </a:rPr>
              <a:t>pelos </a:t>
            </a:r>
            <a:r>
              <a:rPr lang="pt-BR" sz="1800" dirty="0">
                <a:solidFill>
                  <a:schemeClr val="bg1"/>
                </a:solidFill>
              </a:rPr>
              <a:t>danos causados ao ofendido. </a:t>
            </a:r>
          </a:p>
          <a:p>
            <a:pPr marL="0" indent="0">
              <a:buNone/>
            </a:pPr>
            <a:r>
              <a:rPr lang="pt-BR" sz="1800" dirty="0">
                <a:solidFill>
                  <a:schemeClr val="bg1"/>
                </a:solidFill>
              </a:rPr>
              <a:t>(D) o Código de Defesa do Consumidor não equipara as </a:t>
            </a:r>
            <a:r>
              <a:rPr lang="pt-BR" sz="1800" dirty="0" smtClean="0">
                <a:solidFill>
                  <a:schemeClr val="bg1"/>
                </a:solidFill>
              </a:rPr>
              <a:t>vítimas </a:t>
            </a:r>
            <a:r>
              <a:rPr lang="pt-BR" sz="1800" dirty="0">
                <a:solidFill>
                  <a:schemeClr val="bg1"/>
                </a:solidFill>
              </a:rPr>
              <a:t>do evento danoso aos consumidores na </a:t>
            </a:r>
            <a:r>
              <a:rPr lang="pt-BR" sz="1800" dirty="0" smtClean="0">
                <a:solidFill>
                  <a:schemeClr val="bg1"/>
                </a:solidFill>
              </a:rPr>
              <a:t>responsabilidade </a:t>
            </a:r>
            <a:r>
              <a:rPr lang="pt-BR" sz="1800" dirty="0">
                <a:solidFill>
                  <a:schemeClr val="bg1"/>
                </a:solidFill>
              </a:rPr>
              <a:t>civil pelo fato do produto e do serviço. </a:t>
            </a:r>
          </a:p>
          <a:p>
            <a:pPr marL="0" indent="0">
              <a:buNone/>
            </a:pPr>
            <a:r>
              <a:rPr lang="pt-BR" sz="1800" b="1" u="sng" dirty="0">
                <a:solidFill>
                  <a:schemeClr val="accent2"/>
                </a:solidFill>
              </a:rPr>
              <a:t>(E) a redução equitativa da indenização na hipótese de </a:t>
            </a:r>
            <a:r>
              <a:rPr lang="pt-BR" sz="1800" b="1" u="sng" dirty="0" smtClean="0">
                <a:solidFill>
                  <a:schemeClr val="accent2"/>
                </a:solidFill>
              </a:rPr>
              <a:t>excessiva </a:t>
            </a:r>
            <a:r>
              <a:rPr lang="pt-BR" sz="1800" b="1" u="sng" dirty="0">
                <a:solidFill>
                  <a:schemeClr val="accent2"/>
                </a:solidFill>
              </a:rPr>
              <a:t>desproporção entre a gravidade da culpa e o </a:t>
            </a:r>
            <a:r>
              <a:rPr lang="pt-BR" sz="1800" b="1" u="sng" dirty="0" err="1" smtClean="0">
                <a:solidFill>
                  <a:schemeClr val="accent2"/>
                </a:solidFill>
              </a:rPr>
              <a:t>da-no</a:t>
            </a:r>
            <a:r>
              <a:rPr lang="pt-BR" sz="1800" b="1" u="sng" dirty="0" smtClean="0">
                <a:solidFill>
                  <a:schemeClr val="accent2"/>
                </a:solidFill>
              </a:rPr>
              <a:t> </a:t>
            </a:r>
            <a:r>
              <a:rPr lang="pt-BR" sz="1800" b="1" u="sng" dirty="0">
                <a:solidFill>
                  <a:schemeClr val="accent2"/>
                </a:solidFill>
              </a:rPr>
              <a:t>representa exceção ao princípio da reparação </a:t>
            </a:r>
            <a:r>
              <a:rPr lang="pt-BR" sz="1800" b="1" u="sng" dirty="0" smtClean="0">
                <a:solidFill>
                  <a:schemeClr val="accent2"/>
                </a:solidFill>
              </a:rPr>
              <a:t>integral </a:t>
            </a:r>
            <a:r>
              <a:rPr lang="pt-BR" sz="1800" b="1" u="sng" dirty="0">
                <a:solidFill>
                  <a:schemeClr val="accent2"/>
                </a:solidFill>
              </a:rPr>
              <a:t>do dano. </a:t>
            </a:r>
            <a:r>
              <a:rPr lang="pt-BR" sz="1800" dirty="0">
                <a:solidFill>
                  <a:schemeClr val="bg1"/>
                </a:solidFill>
              </a:rPr>
              <a:t> </a:t>
            </a:r>
            <a:r>
              <a:rPr lang="pt-BR" sz="1800" dirty="0" smtClean="0">
                <a:solidFill>
                  <a:schemeClr val="bg1"/>
                </a:solidFill>
              </a:rPr>
              <a:t>      * * * *</a:t>
            </a:r>
            <a:endParaRPr lang="pt-BR" sz="1800" dirty="0">
              <a:solidFill>
                <a:schemeClr val="bg1"/>
              </a:solidFill>
            </a:endParaRPr>
          </a:p>
          <a:p>
            <a:pPr marL="0" indent="0">
              <a:buNone/>
            </a:pPr>
            <a:endParaRPr lang="pt-BR" sz="2400" dirty="0"/>
          </a:p>
        </p:txBody>
      </p:sp>
    </p:spTree>
    <p:extLst>
      <p:ext uri="{BB962C8B-B14F-4D97-AF65-F5344CB8AC3E}">
        <p14:creationId xmlns:p14="http://schemas.microsoft.com/office/powerpoint/2010/main" val="3291851378"/>
      </p:ext>
    </p:extLst>
  </p:cSld>
  <p:clrMapOvr>
    <a:masterClrMapping/>
  </p:clrMapOvr>
  <p:transition>
    <p:comb/>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endParaRPr lang="pt-BR" altLang="pt-BR" sz="4800" b="1" dirty="0" smtClean="0">
              <a:solidFill>
                <a:schemeClr val="accent2"/>
              </a:solidFill>
            </a:endParaRPr>
          </a:p>
          <a:p>
            <a:pPr marL="0" indent="0">
              <a:buNone/>
            </a:pPr>
            <a:endParaRPr lang="pt-BR" altLang="pt-BR" sz="4800" b="1" dirty="0">
              <a:solidFill>
                <a:schemeClr val="accent2"/>
              </a:solidFill>
            </a:endParaRPr>
          </a:p>
          <a:p>
            <a:pPr marL="0" indent="0">
              <a:buNone/>
            </a:pPr>
            <a:r>
              <a:rPr lang="pt-BR" altLang="pt-BR" sz="4800" b="1" u="sng" dirty="0" smtClean="0">
                <a:solidFill>
                  <a:schemeClr val="accent2"/>
                </a:solidFill>
              </a:rPr>
              <a:t>SECURITIZAÇÃO E DPVAT</a:t>
            </a:r>
            <a:endParaRPr lang="pt-BR" sz="4800" u="sng" dirty="0"/>
          </a:p>
        </p:txBody>
      </p:sp>
    </p:spTree>
    <p:extLst>
      <p:ext uri="{BB962C8B-B14F-4D97-AF65-F5344CB8AC3E}">
        <p14:creationId xmlns:p14="http://schemas.microsoft.com/office/powerpoint/2010/main" val="3225920394"/>
      </p:ext>
    </p:extLst>
  </p:cSld>
  <p:clrMapOvr>
    <a:masterClrMapping/>
  </p:clrMapOvr>
  <p:transition>
    <p:comb/>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a:t>
            </a:r>
          </a:p>
          <a:p>
            <a:pPr marL="0" indent="0">
              <a:buNone/>
            </a:pPr>
            <a:endParaRPr lang="pt-BR" altLang="pt-BR" sz="1500" b="1" dirty="0">
              <a:solidFill>
                <a:schemeClr val="accent2"/>
              </a:solidFill>
            </a:endParaRPr>
          </a:p>
          <a:p>
            <a:pPr marL="0" indent="0">
              <a:buNone/>
            </a:pPr>
            <a:r>
              <a:rPr lang="pt-BR" sz="2000" b="1" dirty="0" smtClean="0">
                <a:solidFill>
                  <a:schemeClr val="accent2"/>
                </a:solidFill>
              </a:rPr>
              <a:t>Securitização e a sociedade pós-moderna: </a:t>
            </a:r>
            <a:r>
              <a:rPr lang="pt-BR" sz="2000" dirty="0" smtClean="0">
                <a:solidFill>
                  <a:schemeClr val="bg1"/>
                </a:solidFill>
              </a:rPr>
              <a:t>com a responsabilização civil calcada no risco (teorias do risco), a necessidade de garantia pelo risco levou ao instituto do seguro.</a:t>
            </a:r>
            <a:endParaRPr lang="pt-BR" sz="2000" dirty="0">
              <a:solidFill>
                <a:schemeClr val="bg1"/>
              </a:solidFill>
            </a:endParaRPr>
          </a:p>
          <a:p>
            <a:pPr marL="0" indent="0">
              <a:buNone/>
            </a:pPr>
            <a:r>
              <a:rPr lang="pt-BR" sz="2000" b="1" dirty="0" smtClean="0">
                <a:solidFill>
                  <a:schemeClr val="accent2"/>
                </a:solidFill>
              </a:rPr>
              <a:t>Finalidade: </a:t>
            </a:r>
            <a:r>
              <a:rPr lang="pt-BR" sz="2000" dirty="0">
                <a:solidFill>
                  <a:schemeClr val="bg1"/>
                </a:solidFill>
              </a:rPr>
              <a:t>o</a:t>
            </a:r>
            <a:r>
              <a:rPr lang="pt-BR" sz="2000" dirty="0" smtClean="0">
                <a:solidFill>
                  <a:schemeClr val="bg1"/>
                </a:solidFill>
              </a:rPr>
              <a:t> </a:t>
            </a:r>
            <a:r>
              <a:rPr lang="pt-BR" sz="2000" dirty="0">
                <a:solidFill>
                  <a:schemeClr val="bg1"/>
                </a:solidFill>
              </a:rPr>
              <a:t>seguro atua como resposta à necessidade de se eliminarem as </a:t>
            </a:r>
            <a:r>
              <a:rPr lang="pt-BR" sz="2000" dirty="0" smtClean="0">
                <a:solidFill>
                  <a:schemeClr val="bg1"/>
                </a:solidFill>
              </a:rPr>
              <a:t>consequências </a:t>
            </a:r>
            <a:r>
              <a:rPr lang="pt-BR" sz="2000" dirty="0">
                <a:solidFill>
                  <a:schemeClr val="bg1"/>
                </a:solidFill>
              </a:rPr>
              <a:t>derivadas de um dano eventual como resultado da assunção de um risco.</a:t>
            </a:r>
          </a:p>
          <a:p>
            <a:pPr marL="0" indent="0">
              <a:buNone/>
            </a:pPr>
            <a:r>
              <a:rPr lang="pt-BR" sz="2000" dirty="0" smtClean="0">
                <a:solidFill>
                  <a:schemeClr val="bg1"/>
                </a:solidFill>
                <a:sym typeface="Wingdings" panose="05000000000000000000" pitchFamily="2" charset="2"/>
              </a:rPr>
              <a:t> No Brasil a securitização </a:t>
            </a:r>
            <a:r>
              <a:rPr lang="pt-BR" sz="2000" dirty="0" smtClean="0">
                <a:solidFill>
                  <a:schemeClr val="bg1"/>
                </a:solidFill>
              </a:rPr>
              <a:t>compreende </a:t>
            </a:r>
            <a:r>
              <a:rPr lang="pt-BR" sz="2000" dirty="0">
                <a:solidFill>
                  <a:schemeClr val="bg1"/>
                </a:solidFill>
              </a:rPr>
              <a:t>dois grandes ramos: o seguro social e o seguro privado</a:t>
            </a:r>
            <a:r>
              <a:rPr lang="pt-BR" sz="2000" dirty="0" smtClean="0">
                <a:solidFill>
                  <a:schemeClr val="bg1"/>
                </a:solidFill>
              </a:rPr>
              <a:t>.</a:t>
            </a:r>
          </a:p>
          <a:p>
            <a:pPr marL="0" indent="0">
              <a:buNone/>
            </a:pPr>
            <a:r>
              <a:rPr lang="pt-BR" sz="2000" b="1" dirty="0" smtClean="0">
                <a:solidFill>
                  <a:schemeClr val="accent2"/>
                </a:solidFill>
              </a:rPr>
              <a:t>Seguro social:</a:t>
            </a:r>
            <a:r>
              <a:rPr lang="pt-BR" sz="2000" b="1" dirty="0" smtClean="0">
                <a:solidFill>
                  <a:schemeClr val="bg1"/>
                </a:solidFill>
              </a:rPr>
              <a:t> </a:t>
            </a:r>
            <a:r>
              <a:rPr lang="pt-BR" sz="2000" dirty="0">
                <a:solidFill>
                  <a:schemeClr val="bg1"/>
                </a:solidFill>
              </a:rPr>
              <a:t>é aquele em que o Estado figura como segurador, assumindo e gerindo determinado </a:t>
            </a:r>
            <a:r>
              <a:rPr lang="pt-BR" sz="2000" dirty="0" smtClean="0">
                <a:solidFill>
                  <a:schemeClr val="bg1"/>
                </a:solidFill>
              </a:rPr>
              <a:t>riscos – ramo de previdência social (ex.: o seguro-desemprego). </a:t>
            </a:r>
          </a:p>
          <a:p>
            <a:pPr marL="0" indent="0">
              <a:buNone/>
            </a:pPr>
            <a:r>
              <a:rPr lang="pt-BR" sz="2000" b="1" dirty="0" smtClean="0">
                <a:solidFill>
                  <a:schemeClr val="accent2"/>
                </a:solidFill>
              </a:rPr>
              <a:t>Seguros privados: </a:t>
            </a:r>
            <a:r>
              <a:rPr lang="pt-BR" sz="2000" dirty="0" smtClean="0">
                <a:solidFill>
                  <a:schemeClr val="bg1"/>
                </a:solidFill>
              </a:rPr>
              <a:t>correspondem </a:t>
            </a:r>
            <a:r>
              <a:rPr lang="pt-BR" sz="2000" dirty="0">
                <a:solidFill>
                  <a:schemeClr val="bg1"/>
                </a:solidFill>
              </a:rPr>
              <a:t>às operações individuais de seguros </a:t>
            </a:r>
            <a:r>
              <a:rPr lang="pt-BR" sz="2000" dirty="0" smtClean="0">
                <a:solidFill>
                  <a:schemeClr val="bg1"/>
                </a:solidFill>
              </a:rPr>
              <a:t>expressos por </a:t>
            </a:r>
            <a:r>
              <a:rPr lang="pt-BR" sz="2000" dirty="0">
                <a:solidFill>
                  <a:schemeClr val="bg1"/>
                </a:solidFill>
              </a:rPr>
              <a:t>meio de contrato. </a:t>
            </a:r>
            <a:r>
              <a:rPr lang="pt-BR" sz="2000" dirty="0" smtClean="0">
                <a:solidFill>
                  <a:schemeClr val="bg1"/>
                </a:solidFill>
              </a:rPr>
              <a:t>Instituto cada vez mais frequente, pela forma célere com que responde ao sinistro. </a:t>
            </a:r>
          </a:p>
          <a:p>
            <a:pPr marL="0" indent="0">
              <a:buNone/>
            </a:pPr>
            <a:r>
              <a:rPr lang="pt-BR" sz="2000" dirty="0" smtClean="0">
                <a:solidFill>
                  <a:schemeClr val="bg1"/>
                </a:solidFill>
                <a:sym typeface="Wingdings" panose="05000000000000000000" pitchFamily="2" charset="2"/>
              </a:rPr>
              <a:t> Não visa reparar o dano, mas apenas mitigá-lo (diferentemente da responsabilidade civil que visa reparar integralmente o dano). </a:t>
            </a:r>
            <a:endParaRPr lang="pt-BR" altLang="pt-BR" sz="2400" b="1" dirty="0" smtClean="0">
              <a:solidFill>
                <a:schemeClr val="accent2"/>
              </a:solidFill>
            </a:endParaRPr>
          </a:p>
        </p:txBody>
      </p:sp>
    </p:spTree>
    <p:extLst>
      <p:ext uri="{BB962C8B-B14F-4D97-AF65-F5344CB8AC3E}">
        <p14:creationId xmlns:p14="http://schemas.microsoft.com/office/powerpoint/2010/main" val="527332406"/>
      </p:ext>
    </p:extLst>
  </p:cSld>
  <p:clrMapOvr>
    <a:masterClrMapping/>
  </p:clrMapOvr>
  <p:transition>
    <p:comb/>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a:t>
            </a:r>
          </a:p>
          <a:p>
            <a:pPr marL="0" indent="0">
              <a:buNone/>
            </a:pPr>
            <a:endParaRPr lang="pt-BR" altLang="pt-BR" sz="2400" b="1" dirty="0" smtClean="0">
              <a:solidFill>
                <a:schemeClr val="accent2"/>
              </a:solidFill>
            </a:endParaRPr>
          </a:p>
          <a:p>
            <a:pPr marL="0" indent="0">
              <a:buNone/>
            </a:pPr>
            <a:r>
              <a:rPr lang="pt-BR" sz="2000" b="1" dirty="0" smtClean="0">
                <a:solidFill>
                  <a:schemeClr val="accent2"/>
                </a:solidFill>
              </a:rPr>
              <a:t>Evolução da securitização:</a:t>
            </a:r>
            <a:r>
              <a:rPr lang="pt-BR" sz="2000" dirty="0" smtClean="0">
                <a:solidFill>
                  <a:schemeClr val="bg1"/>
                </a:solidFill>
              </a:rPr>
              <a:t> apesar </a:t>
            </a:r>
            <a:r>
              <a:rPr lang="pt-BR" sz="2000" dirty="0">
                <a:solidFill>
                  <a:schemeClr val="bg1"/>
                </a:solidFill>
              </a:rPr>
              <a:t>dos seguros privados, com o decorrer dos anos e tendo em vista a socialização do risco, os seguros deixam de ser individuais e passam a ser coletivos e, após, obrigatórios</a:t>
            </a:r>
            <a:r>
              <a:rPr lang="pt-BR" sz="2000" dirty="0" smtClean="0">
                <a:solidFill>
                  <a:schemeClr val="bg1"/>
                </a:solidFill>
              </a:rPr>
              <a:t>.</a:t>
            </a:r>
          </a:p>
          <a:p>
            <a:pPr marL="0" indent="0">
              <a:buNone/>
            </a:pPr>
            <a:endParaRPr lang="pt-BR" sz="2000" dirty="0" smtClean="0">
              <a:solidFill>
                <a:schemeClr val="bg1"/>
              </a:solidFill>
            </a:endParaRPr>
          </a:p>
          <a:p>
            <a:pPr marL="0" indent="0">
              <a:buNone/>
            </a:pPr>
            <a:r>
              <a:rPr lang="pt-BR" sz="2000" b="1" dirty="0" smtClean="0">
                <a:solidFill>
                  <a:schemeClr val="accent2"/>
                </a:solidFill>
              </a:rPr>
              <a:t>Seguros privados: </a:t>
            </a:r>
            <a:r>
              <a:rPr lang="pt-BR" sz="2000" dirty="0">
                <a:solidFill>
                  <a:schemeClr val="bg1"/>
                </a:solidFill>
              </a:rPr>
              <a:t>d</a:t>
            </a:r>
            <a:r>
              <a:rPr lang="pt-BR" sz="2000" dirty="0" smtClean="0">
                <a:solidFill>
                  <a:schemeClr val="bg1"/>
                </a:solidFill>
              </a:rPr>
              <a:t>esta </a:t>
            </a:r>
            <a:r>
              <a:rPr lang="pt-BR" sz="2000" dirty="0">
                <a:solidFill>
                  <a:schemeClr val="bg1"/>
                </a:solidFill>
              </a:rPr>
              <a:t>forma, entenderam as autoridades públicas que determinados seguros, ainda que pertencentes à iniciativa privada, deveriam se tornar obrigatórios a fim de beneficiar a coletividade, de modo que todos pudessem receber a garantia contra os riscos neles previstos.</a:t>
            </a:r>
          </a:p>
        </p:txBody>
      </p:sp>
    </p:spTree>
    <p:extLst>
      <p:ext uri="{BB962C8B-B14F-4D97-AF65-F5344CB8AC3E}">
        <p14:creationId xmlns:p14="http://schemas.microsoft.com/office/powerpoint/2010/main" val="3244657996"/>
      </p:ext>
    </p:extLst>
  </p:cSld>
  <p:clrMapOvr>
    <a:masterClrMapping/>
  </p:clrMapOvr>
  <p:transition>
    <p:comb/>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SECURITIZAÇÃO DE DPVAT:</a:t>
            </a:r>
            <a:endParaRPr lang="pt-BR" altLang="pt-BR" sz="2400" b="1" dirty="0">
              <a:solidFill>
                <a:schemeClr val="accent2"/>
              </a:solidFill>
            </a:endParaRPr>
          </a:p>
          <a:p>
            <a:pPr marL="0" indent="0">
              <a:buNone/>
            </a:pPr>
            <a:endParaRPr lang="pt-BR" sz="1800" dirty="0" smtClean="0">
              <a:solidFill>
                <a:schemeClr val="bg1"/>
              </a:solidFill>
            </a:endParaRPr>
          </a:p>
          <a:p>
            <a:pPr marL="0" indent="0">
              <a:buNone/>
            </a:pPr>
            <a:r>
              <a:rPr lang="pt-BR" sz="1800" dirty="0" smtClean="0">
                <a:solidFill>
                  <a:schemeClr val="bg1"/>
                </a:solidFill>
              </a:rPr>
              <a:t>No </a:t>
            </a:r>
            <a:r>
              <a:rPr lang="pt-BR" sz="1800" dirty="0">
                <a:solidFill>
                  <a:schemeClr val="bg1"/>
                </a:solidFill>
              </a:rPr>
              <a:t>Brasil, o seguro obrigatório recebeu maior importância a partir do advento do Decreto-Lei 73/66 que tornou compulsórios os seguintes seguros:</a:t>
            </a:r>
          </a:p>
          <a:p>
            <a:pPr marL="0" indent="0">
              <a:buNone/>
            </a:pPr>
            <a:endParaRPr lang="pt-BR" sz="1500" dirty="0">
              <a:solidFill>
                <a:schemeClr val="bg1"/>
              </a:solidFill>
            </a:endParaRPr>
          </a:p>
          <a:p>
            <a:pPr marL="0" indent="0">
              <a:buNone/>
            </a:pPr>
            <a:r>
              <a:rPr lang="pt-BR" sz="1500" i="1" dirty="0" err="1" smtClean="0">
                <a:solidFill>
                  <a:schemeClr val="bg1"/>
                </a:solidFill>
              </a:rPr>
              <a:t>Art</a:t>
            </a:r>
            <a:r>
              <a:rPr lang="pt-BR" sz="1500" i="1" dirty="0" smtClean="0">
                <a:solidFill>
                  <a:schemeClr val="bg1"/>
                </a:solidFill>
              </a:rPr>
              <a:t> </a:t>
            </a:r>
            <a:r>
              <a:rPr lang="pt-BR" sz="1500" i="1" dirty="0">
                <a:solidFill>
                  <a:schemeClr val="bg1"/>
                </a:solidFill>
              </a:rPr>
              <a:t>20. Sem prejuízo do disposto em leis especiais, são obrigatórios os seguros de: </a:t>
            </a:r>
            <a:endParaRPr lang="pt-BR" sz="1500" dirty="0">
              <a:solidFill>
                <a:schemeClr val="bg1"/>
              </a:solidFill>
            </a:endParaRPr>
          </a:p>
          <a:p>
            <a:pPr marL="0" indent="0">
              <a:buNone/>
            </a:pPr>
            <a:r>
              <a:rPr lang="pt-BR" sz="1500" i="1" dirty="0">
                <a:solidFill>
                  <a:schemeClr val="bg1"/>
                </a:solidFill>
              </a:rPr>
              <a:t>a) danos pessoais a passageiros de aeronaves comerciais; </a:t>
            </a:r>
            <a:endParaRPr lang="pt-BR" sz="1500" dirty="0">
              <a:solidFill>
                <a:schemeClr val="bg1"/>
              </a:solidFill>
            </a:endParaRPr>
          </a:p>
          <a:p>
            <a:pPr marL="0" indent="0">
              <a:buNone/>
            </a:pPr>
            <a:r>
              <a:rPr lang="pt-BR" sz="1500" i="1" dirty="0">
                <a:solidFill>
                  <a:schemeClr val="bg1"/>
                </a:solidFill>
              </a:rPr>
              <a:t>b) responsabilidade civil do proprietário de aeronaves e do transportador aéreo;</a:t>
            </a:r>
            <a:endParaRPr lang="pt-BR" sz="1500" dirty="0">
              <a:solidFill>
                <a:schemeClr val="bg1"/>
              </a:solidFill>
            </a:endParaRPr>
          </a:p>
          <a:p>
            <a:pPr marL="0" indent="0">
              <a:buNone/>
            </a:pPr>
            <a:r>
              <a:rPr lang="pt-BR" sz="1500" i="1" dirty="0">
                <a:solidFill>
                  <a:schemeClr val="bg1"/>
                </a:solidFill>
              </a:rPr>
              <a:t>c) responsabilidade civil do construtor de imóveis em zonas urbanas por danos a pessoas ou coisas;</a:t>
            </a:r>
            <a:endParaRPr lang="pt-BR" sz="1500" dirty="0">
              <a:solidFill>
                <a:schemeClr val="bg1"/>
              </a:solidFill>
            </a:endParaRPr>
          </a:p>
          <a:p>
            <a:pPr marL="0" indent="0">
              <a:buNone/>
            </a:pPr>
            <a:r>
              <a:rPr lang="pt-BR" sz="1500" i="1" dirty="0">
                <a:solidFill>
                  <a:schemeClr val="bg1"/>
                </a:solidFill>
              </a:rPr>
              <a:t>d) bens dados em garantia de empréstimos ou financiamentos de instituições financeiras pública;</a:t>
            </a:r>
            <a:endParaRPr lang="pt-BR" sz="1500" dirty="0">
              <a:solidFill>
                <a:schemeClr val="bg1"/>
              </a:solidFill>
            </a:endParaRPr>
          </a:p>
          <a:p>
            <a:pPr marL="0" indent="0">
              <a:buNone/>
            </a:pPr>
            <a:r>
              <a:rPr lang="pt-BR" sz="1500" i="1" dirty="0">
                <a:solidFill>
                  <a:schemeClr val="bg1"/>
                </a:solidFill>
              </a:rPr>
              <a:t>e) garantia do cumprimento das obrigações do incorporador e construtor de imóveis; </a:t>
            </a:r>
            <a:endParaRPr lang="pt-BR" sz="1500" dirty="0">
              <a:solidFill>
                <a:schemeClr val="bg1"/>
              </a:solidFill>
            </a:endParaRPr>
          </a:p>
          <a:p>
            <a:pPr marL="0" indent="0">
              <a:buNone/>
            </a:pPr>
            <a:r>
              <a:rPr lang="pt-BR" sz="1500" i="1" dirty="0" smtClean="0">
                <a:solidFill>
                  <a:schemeClr val="bg1"/>
                </a:solidFill>
              </a:rPr>
              <a:t>f) </a:t>
            </a:r>
            <a:r>
              <a:rPr lang="pt-BR" sz="1500" i="1" dirty="0">
                <a:solidFill>
                  <a:schemeClr val="bg1"/>
                </a:solidFill>
              </a:rPr>
              <a:t>garantia do pagamento a cargo de mutuário da construção civil, inclusive obrigação imobiliária;</a:t>
            </a:r>
            <a:endParaRPr lang="pt-BR" sz="1500" dirty="0">
              <a:solidFill>
                <a:schemeClr val="bg1"/>
              </a:solidFill>
            </a:endParaRPr>
          </a:p>
          <a:p>
            <a:pPr marL="0" indent="0">
              <a:buNone/>
            </a:pPr>
            <a:r>
              <a:rPr lang="pt-BR" sz="1500" i="1" dirty="0">
                <a:solidFill>
                  <a:schemeClr val="bg1"/>
                </a:solidFill>
              </a:rPr>
              <a:t>g) edifícios divididos em unidades autônomas; </a:t>
            </a:r>
            <a:endParaRPr lang="pt-BR" sz="1500" dirty="0">
              <a:solidFill>
                <a:schemeClr val="bg1"/>
              </a:solidFill>
            </a:endParaRPr>
          </a:p>
          <a:p>
            <a:pPr marL="0" indent="0">
              <a:buNone/>
            </a:pPr>
            <a:r>
              <a:rPr lang="pt-BR" sz="1500" i="1" dirty="0">
                <a:solidFill>
                  <a:schemeClr val="bg1"/>
                </a:solidFill>
              </a:rPr>
              <a:t>h) incêndio e transporte de bens pertencentes a pessoas jurídicas, situados no País ou </a:t>
            </a:r>
            <a:r>
              <a:rPr lang="pt-BR" sz="1500" i="1" dirty="0" err="1">
                <a:solidFill>
                  <a:schemeClr val="bg1"/>
                </a:solidFill>
              </a:rPr>
              <a:t>nêle</a:t>
            </a:r>
            <a:r>
              <a:rPr lang="pt-BR" sz="1500" i="1" dirty="0">
                <a:solidFill>
                  <a:schemeClr val="bg1"/>
                </a:solidFill>
              </a:rPr>
              <a:t> transportados; </a:t>
            </a:r>
            <a:endParaRPr lang="pt-BR" sz="1500" dirty="0">
              <a:solidFill>
                <a:schemeClr val="bg1"/>
              </a:solidFill>
            </a:endParaRPr>
          </a:p>
          <a:p>
            <a:pPr marL="0" indent="0">
              <a:buNone/>
            </a:pPr>
            <a:r>
              <a:rPr lang="pt-BR" sz="1500" i="1" dirty="0">
                <a:solidFill>
                  <a:schemeClr val="bg1"/>
                </a:solidFill>
              </a:rPr>
              <a:t>j) crédito à exportação, quando julgado conveniente pelo CNSP, ouvido o Conselho Nacional do Comércio Exterior (CONCEX);</a:t>
            </a:r>
            <a:endParaRPr lang="pt-BR" sz="1500" dirty="0">
              <a:solidFill>
                <a:schemeClr val="bg1"/>
              </a:solidFill>
            </a:endParaRPr>
          </a:p>
          <a:p>
            <a:pPr marL="0" indent="0">
              <a:buNone/>
            </a:pPr>
            <a:r>
              <a:rPr lang="pt-BR" sz="1500" i="1" u="sng" dirty="0" smtClean="0">
                <a:solidFill>
                  <a:schemeClr val="accent2"/>
                </a:solidFill>
              </a:rPr>
              <a:t>l) </a:t>
            </a:r>
            <a:r>
              <a:rPr lang="pt-BR" sz="1500" i="1" u="sng" dirty="0">
                <a:solidFill>
                  <a:schemeClr val="accent2"/>
                </a:solidFill>
              </a:rPr>
              <a:t>danos pessoais causados por veículos automotores de vias terrestres e por embarcações, ou por sua carga, a pessoas transportadas ou não;</a:t>
            </a:r>
            <a:endParaRPr lang="pt-BR" sz="1500" dirty="0">
              <a:solidFill>
                <a:schemeClr val="accent2"/>
              </a:solidFill>
            </a:endParaRPr>
          </a:p>
          <a:p>
            <a:pPr marL="0" indent="0">
              <a:buNone/>
            </a:pPr>
            <a:r>
              <a:rPr lang="pt-BR" sz="1500" i="1" dirty="0">
                <a:solidFill>
                  <a:schemeClr val="bg1"/>
                </a:solidFill>
              </a:rPr>
              <a:t>m) responsabilidade civil dos transportadores terrestres, marítimos, fluviais e lacustres, por danos à carga transportada.</a:t>
            </a:r>
            <a:endParaRPr lang="pt-BR" sz="1500" dirty="0">
              <a:solidFill>
                <a:schemeClr val="bg1"/>
              </a:solidFill>
            </a:endParaRPr>
          </a:p>
          <a:p>
            <a:pPr marL="0" indent="0">
              <a:buNone/>
            </a:pPr>
            <a:endParaRPr lang="pt-BR" altLang="pt-BR" sz="2400" b="1" dirty="0" smtClean="0">
              <a:solidFill>
                <a:schemeClr val="accent2"/>
              </a:solidFill>
            </a:endParaRPr>
          </a:p>
        </p:txBody>
      </p:sp>
    </p:spTree>
    <p:extLst>
      <p:ext uri="{BB962C8B-B14F-4D97-AF65-F5344CB8AC3E}">
        <p14:creationId xmlns:p14="http://schemas.microsoft.com/office/powerpoint/2010/main" val="3054740810"/>
      </p:ext>
    </p:extLst>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Nexo de causalidade: (cont.)</a:t>
            </a:r>
          </a:p>
          <a:p>
            <a:pPr marL="0" indent="0" eaLnBrk="1" hangingPunct="1">
              <a:buFont typeface="Wingdings" panose="05000000000000000000" pitchFamily="2" charset="2"/>
              <a:buNone/>
              <a:defRPr/>
            </a:pPr>
            <a:endParaRPr lang="pt-BR" sz="1500" b="1" dirty="0" smtClean="0">
              <a:solidFill>
                <a:schemeClr val="bg1"/>
              </a:solidFill>
            </a:endParaRPr>
          </a:p>
          <a:p>
            <a:pPr marL="0" indent="0">
              <a:buNone/>
            </a:pPr>
            <a:r>
              <a:rPr lang="pt-BR" sz="1600" dirty="0">
                <a:solidFill>
                  <a:schemeClr val="bg1"/>
                </a:solidFill>
              </a:rPr>
              <a:t> </a:t>
            </a:r>
          </a:p>
          <a:p>
            <a:pPr marL="0" lvl="0" indent="0">
              <a:buNone/>
            </a:pPr>
            <a:r>
              <a:rPr lang="pt-BR" sz="2000" b="1" i="1" dirty="0">
                <a:solidFill>
                  <a:schemeClr val="accent2"/>
                </a:solidFill>
              </a:rPr>
              <a:t>Teoria da Causalidade Adequada</a:t>
            </a:r>
            <a:r>
              <a:rPr lang="pt-BR" sz="2000" dirty="0">
                <a:solidFill>
                  <a:schemeClr val="bg1"/>
                </a:solidFill>
              </a:rPr>
              <a:t>: a indenização deve ser fixada de acordo com as condutas dos envolvidos (agente, vítima e terceiro). É a previsão dos artigos 944 e 945 do </a:t>
            </a:r>
            <a:r>
              <a:rPr lang="pt-BR" sz="2000" dirty="0" smtClean="0">
                <a:solidFill>
                  <a:schemeClr val="bg1"/>
                </a:solidFill>
              </a:rPr>
              <a:t>CC. </a:t>
            </a:r>
            <a:r>
              <a:rPr lang="pt-BR" sz="2000" dirty="0">
                <a:solidFill>
                  <a:schemeClr val="bg1"/>
                </a:solidFill>
              </a:rPr>
              <a:t>Esta teoria foi adotada, segundo parte da doutrina e julgados do STF e do STJ</a:t>
            </a:r>
            <a:r>
              <a:rPr lang="pt-BR" sz="2000" dirty="0" smtClean="0">
                <a:solidFill>
                  <a:schemeClr val="bg1"/>
                </a:solidFill>
              </a:rPr>
              <a:t>.</a:t>
            </a:r>
          </a:p>
          <a:p>
            <a:pPr marL="0" lvl="0" indent="0">
              <a:buNone/>
            </a:pPr>
            <a:endParaRPr lang="pt-BR" sz="2000" dirty="0">
              <a:solidFill>
                <a:schemeClr val="bg1"/>
              </a:solidFill>
            </a:endParaRPr>
          </a:p>
          <a:p>
            <a:pPr marL="0" indent="0">
              <a:buNone/>
            </a:pPr>
            <a:r>
              <a:rPr lang="pt-BR" sz="2000" i="1" dirty="0" smtClean="0">
                <a:solidFill>
                  <a:schemeClr val="accent2"/>
                </a:solidFill>
              </a:rPr>
              <a:t>Art. 944. </a:t>
            </a:r>
            <a:r>
              <a:rPr lang="pt-BR" sz="2000" i="1" dirty="0" smtClean="0">
                <a:solidFill>
                  <a:schemeClr val="bg1"/>
                </a:solidFill>
              </a:rPr>
              <a:t>A indenização mede-se pela extensão do dano.</a:t>
            </a:r>
          </a:p>
          <a:p>
            <a:pPr marL="0" indent="0">
              <a:buNone/>
            </a:pPr>
            <a:endParaRPr lang="pt-BR" sz="2000" i="1" dirty="0" smtClean="0">
              <a:solidFill>
                <a:schemeClr val="bg1"/>
              </a:solidFill>
            </a:endParaRPr>
          </a:p>
          <a:p>
            <a:pPr marL="0" indent="0">
              <a:buNone/>
            </a:pPr>
            <a:r>
              <a:rPr lang="pt-BR" sz="2000" i="1" dirty="0" smtClean="0">
                <a:solidFill>
                  <a:schemeClr val="bg1"/>
                </a:solidFill>
              </a:rPr>
              <a:t>Parágrafo único. Se houver excessiva desproporção entre a gravidade da culpa e o dano, poderá o juiz reduzir, </a:t>
            </a:r>
            <a:r>
              <a:rPr lang="pt-BR" sz="2000" i="1" dirty="0" err="1" smtClean="0">
                <a:solidFill>
                  <a:schemeClr val="bg1"/>
                </a:solidFill>
              </a:rPr>
              <a:t>eqüitativamente</a:t>
            </a:r>
            <a:r>
              <a:rPr lang="pt-BR" sz="2000" i="1" dirty="0" smtClean="0">
                <a:solidFill>
                  <a:schemeClr val="bg1"/>
                </a:solidFill>
              </a:rPr>
              <a:t>, a indenização.</a:t>
            </a:r>
          </a:p>
          <a:p>
            <a:pPr marL="0" indent="0">
              <a:buNone/>
            </a:pPr>
            <a:endParaRPr lang="pt-BR" sz="2000" i="1" dirty="0" smtClean="0">
              <a:solidFill>
                <a:schemeClr val="bg1"/>
              </a:solidFill>
            </a:endParaRPr>
          </a:p>
          <a:p>
            <a:pPr marL="0" indent="0">
              <a:buNone/>
            </a:pPr>
            <a:r>
              <a:rPr lang="pt-BR" sz="2000" i="1" dirty="0" smtClean="0">
                <a:solidFill>
                  <a:schemeClr val="accent2"/>
                </a:solidFill>
              </a:rPr>
              <a:t>Art. 945. </a:t>
            </a:r>
            <a:r>
              <a:rPr lang="pt-BR" sz="2000" i="1" dirty="0" smtClean="0">
                <a:solidFill>
                  <a:schemeClr val="bg1"/>
                </a:solidFill>
              </a:rPr>
              <a:t>Se a vítima tiver concorrido culposamente para o evento danoso, a sua indenização será fixada tendo-se em conta a gravidade de sua culpa em confronto com a do autor do dano.</a:t>
            </a:r>
          </a:p>
          <a:p>
            <a:pPr marL="0" indent="0" eaLnBrk="1" hangingPunct="1">
              <a:buFont typeface="Wingdings" panose="05000000000000000000" pitchFamily="2" charset="2"/>
              <a:buNone/>
              <a:defRPr/>
            </a:pPr>
            <a:endParaRPr lang="pt-BR" sz="1500" b="1" i="1"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820065842"/>
      </p:ext>
    </p:extLst>
  </p:cSld>
  <p:clrMapOvr>
    <a:masterClrMapping/>
  </p:clrMapOvr>
  <p:transition>
    <p:comb/>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a:t>
            </a:r>
          </a:p>
          <a:p>
            <a:pPr marL="0" indent="0">
              <a:buNone/>
            </a:pPr>
            <a:endParaRPr lang="pt-BR" altLang="pt-BR" sz="2400" b="1" dirty="0" smtClean="0">
              <a:solidFill>
                <a:schemeClr val="accent2"/>
              </a:solidFill>
            </a:endParaRPr>
          </a:p>
          <a:p>
            <a:pPr marL="0" indent="0">
              <a:buNone/>
            </a:pPr>
            <a:r>
              <a:rPr lang="pt-BR" sz="2000" b="1" dirty="0" smtClean="0">
                <a:solidFill>
                  <a:schemeClr val="accent2"/>
                </a:solidFill>
                <a:sym typeface="Wingdings" panose="05000000000000000000" pitchFamily="2" charset="2"/>
              </a:rPr>
              <a:t>DPVAT: </a:t>
            </a:r>
            <a:r>
              <a:rPr lang="pt-BR" sz="2000" dirty="0">
                <a:solidFill>
                  <a:schemeClr val="bg1"/>
                </a:solidFill>
                <a:sym typeface="Wingdings" panose="05000000000000000000" pitchFamily="2" charset="2"/>
              </a:rPr>
              <a:t>a</a:t>
            </a:r>
            <a:r>
              <a:rPr lang="pt-BR" sz="2000" dirty="0" smtClean="0">
                <a:solidFill>
                  <a:schemeClr val="bg1"/>
                </a:solidFill>
              </a:rPr>
              <a:t>penas o DPVAT possui </a:t>
            </a:r>
            <a:r>
              <a:rPr lang="pt-BR" sz="2000" dirty="0">
                <a:solidFill>
                  <a:schemeClr val="bg1"/>
                </a:solidFill>
              </a:rPr>
              <a:t>regulamentação própria, todos os demais seguros obrigatórios previstos acima continuam regidos pelas normas técnicas dos demais ramos.</a:t>
            </a:r>
          </a:p>
          <a:p>
            <a:pPr marL="0" indent="0">
              <a:buNone/>
            </a:pPr>
            <a:endParaRPr lang="pt-BR" sz="2000" dirty="0" smtClean="0">
              <a:solidFill>
                <a:schemeClr val="bg1"/>
              </a:solidFill>
            </a:endParaRPr>
          </a:p>
          <a:p>
            <a:pPr marL="0" indent="0">
              <a:buNone/>
            </a:pPr>
            <a:r>
              <a:rPr lang="pt-BR" sz="2000" b="1" dirty="0" smtClean="0">
                <a:solidFill>
                  <a:schemeClr val="accent2"/>
                </a:solidFill>
              </a:rPr>
              <a:t>Legislação pertinente: </a:t>
            </a:r>
            <a:r>
              <a:rPr lang="pt-BR" sz="2000" dirty="0" smtClean="0">
                <a:solidFill>
                  <a:schemeClr val="bg1"/>
                </a:solidFill>
              </a:rPr>
              <a:t>o </a:t>
            </a:r>
            <a:r>
              <a:rPr lang="pt-BR" sz="2000" dirty="0">
                <a:solidFill>
                  <a:schemeClr val="bg1"/>
                </a:solidFill>
              </a:rPr>
              <a:t>DPVAT é regulado pela Lei n. 6.194, de 19 de dezembro de 1974, foi alterada pela Lei no. 8.441, de 13 de julho de 1992 e pela Medida Provisória no. 340, de 29 de dezembro de 2006. </a:t>
            </a:r>
            <a:endParaRPr lang="pt-BR" sz="2000" dirty="0" smtClean="0">
              <a:solidFill>
                <a:schemeClr val="bg1"/>
              </a:solidFill>
            </a:endParaRPr>
          </a:p>
          <a:p>
            <a:pPr marL="0" indent="0">
              <a:buNone/>
            </a:pPr>
            <a:endParaRPr lang="pt-BR" sz="2000" dirty="0">
              <a:solidFill>
                <a:schemeClr val="bg1"/>
              </a:solidFill>
            </a:endParaRPr>
          </a:p>
          <a:p>
            <a:pPr marL="0" indent="0">
              <a:buNone/>
            </a:pPr>
            <a:r>
              <a:rPr lang="pt-BR" sz="2000" dirty="0" smtClean="0">
                <a:solidFill>
                  <a:schemeClr val="bg1"/>
                </a:solidFill>
                <a:sym typeface="Wingdings" panose="05000000000000000000" pitchFamily="2" charset="2"/>
              </a:rPr>
              <a:t> </a:t>
            </a:r>
            <a:r>
              <a:rPr lang="pt-BR" sz="2000" dirty="0" smtClean="0">
                <a:solidFill>
                  <a:schemeClr val="bg1"/>
                </a:solidFill>
              </a:rPr>
              <a:t>Tal </a:t>
            </a:r>
            <a:r>
              <a:rPr lang="pt-BR" sz="2000" dirty="0">
                <a:solidFill>
                  <a:schemeClr val="bg1"/>
                </a:solidFill>
              </a:rPr>
              <a:t>seguro </a:t>
            </a:r>
            <a:r>
              <a:rPr lang="pt-BR" sz="2000" u="sng" dirty="0">
                <a:solidFill>
                  <a:schemeClr val="bg1"/>
                </a:solidFill>
              </a:rPr>
              <a:t>não permite às partes contratantes modificar suas condições, nem introduzir novas cláusulas</a:t>
            </a:r>
            <a:r>
              <a:rPr lang="pt-BR" sz="2000" dirty="0">
                <a:solidFill>
                  <a:schemeClr val="bg1"/>
                </a:solidFill>
              </a:rPr>
              <a:t>, como ocorre nos demais seguros obrigatórios. </a:t>
            </a:r>
          </a:p>
        </p:txBody>
      </p:sp>
    </p:spTree>
    <p:extLst>
      <p:ext uri="{BB962C8B-B14F-4D97-AF65-F5344CB8AC3E}">
        <p14:creationId xmlns:p14="http://schemas.microsoft.com/office/powerpoint/2010/main" val="3976639815"/>
      </p:ext>
    </p:extLst>
  </p:cSld>
  <p:clrMapOvr>
    <a:masterClrMapping/>
  </p:clrMapOvr>
  <p:transition>
    <p:comb/>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179512" y="188640"/>
            <a:ext cx="8784975" cy="6231210"/>
          </a:xfrm>
        </p:spPr>
        <p:txBody>
          <a:bodyPr/>
          <a:lstStyle/>
          <a:p>
            <a:pPr marL="0" indent="0">
              <a:buNone/>
            </a:pPr>
            <a:r>
              <a:rPr lang="pt-BR" altLang="pt-BR" sz="2400" b="1" dirty="0" smtClean="0">
                <a:solidFill>
                  <a:schemeClr val="accent2"/>
                </a:solidFill>
              </a:rPr>
              <a:t>SECURITIZAÇÃO DE DPVAT - pagamento:</a:t>
            </a:r>
          </a:p>
          <a:p>
            <a:pPr marL="0" indent="0">
              <a:buNone/>
            </a:pPr>
            <a:endParaRPr lang="pt-BR" altLang="pt-BR" sz="2000" b="1" dirty="0" smtClean="0">
              <a:solidFill>
                <a:schemeClr val="accent2"/>
              </a:solidFill>
            </a:endParaRPr>
          </a:p>
          <a:p>
            <a:pPr marL="0" indent="0">
              <a:buNone/>
            </a:pPr>
            <a:r>
              <a:rPr lang="pt-BR" altLang="pt-BR" sz="1800" b="1" dirty="0" smtClean="0">
                <a:solidFill>
                  <a:schemeClr val="accent2"/>
                </a:solidFill>
              </a:rPr>
              <a:t>Sinistro coberto: </a:t>
            </a:r>
            <a:r>
              <a:rPr lang="pt-BR" altLang="pt-BR" sz="1800" dirty="0" smtClean="0">
                <a:solidFill>
                  <a:schemeClr val="bg1"/>
                </a:solidFill>
              </a:rPr>
              <a:t>morte e invalidez permanente.</a:t>
            </a:r>
          </a:p>
          <a:p>
            <a:pPr marL="0" indent="0">
              <a:buNone/>
            </a:pPr>
            <a:endParaRPr lang="pt-BR" altLang="pt-BR" sz="1800" dirty="0">
              <a:solidFill>
                <a:schemeClr val="bg1"/>
              </a:solidFill>
            </a:endParaRPr>
          </a:p>
          <a:p>
            <a:pPr marL="0" indent="0">
              <a:buNone/>
            </a:pPr>
            <a:r>
              <a:rPr lang="pt-BR" sz="1800" b="1" dirty="0" smtClean="0">
                <a:solidFill>
                  <a:schemeClr val="accent2"/>
                </a:solidFill>
              </a:rPr>
              <a:t>Súmula 474, STJ: </a:t>
            </a:r>
            <a:r>
              <a:rPr lang="pt-BR" sz="1800" dirty="0" smtClean="0">
                <a:solidFill>
                  <a:schemeClr val="accent2"/>
                </a:solidFill>
              </a:rPr>
              <a:t>A </a:t>
            </a:r>
            <a:r>
              <a:rPr lang="pt-BR" sz="1800" dirty="0">
                <a:solidFill>
                  <a:schemeClr val="accent2"/>
                </a:solidFill>
              </a:rPr>
              <a:t>indenização do seguro DPVAT, em caso de invalidez parcial do beneficiário, será paga de forma proporcional ao grau da invalidez</a:t>
            </a:r>
            <a:r>
              <a:rPr lang="pt-BR" sz="1800" dirty="0" smtClean="0">
                <a:solidFill>
                  <a:schemeClr val="accent2"/>
                </a:solidFill>
              </a:rPr>
              <a:t>.</a:t>
            </a:r>
          </a:p>
          <a:p>
            <a:pPr marL="0" indent="0">
              <a:buNone/>
            </a:pPr>
            <a:endParaRPr lang="pt-BR" sz="1800" dirty="0" smtClean="0">
              <a:solidFill>
                <a:schemeClr val="accent2"/>
              </a:solidFill>
            </a:endParaRPr>
          </a:p>
          <a:p>
            <a:pPr marL="0" indent="0">
              <a:buNone/>
            </a:pPr>
            <a:r>
              <a:rPr lang="pt-BR" sz="1800" dirty="0" smtClean="0">
                <a:solidFill>
                  <a:schemeClr val="bg1"/>
                </a:solidFill>
              </a:rPr>
              <a:t>A </a:t>
            </a:r>
            <a:r>
              <a:rPr lang="pt-BR" sz="1800" dirty="0">
                <a:solidFill>
                  <a:schemeClr val="bg1"/>
                </a:solidFill>
              </a:rPr>
              <a:t>indenização do seguro </a:t>
            </a:r>
            <a:r>
              <a:rPr lang="pt-BR" sz="1800" dirty="0">
                <a:solidFill>
                  <a:schemeClr val="bg1"/>
                </a:solidFill>
                <a:hlinkClick r:id="rId2" tooltip="Lei no 8.441, de 13 de julho de 1992."/>
              </a:rPr>
              <a:t>DPVAT</a:t>
            </a:r>
            <a:r>
              <a:rPr lang="pt-BR" sz="1800" dirty="0">
                <a:solidFill>
                  <a:schemeClr val="bg1"/>
                </a:solidFill>
              </a:rPr>
              <a:t>, em caso de invalidez parcial do beneficiário, será paga de forma proporcional ao grau da invalidez. (súmula 474/</a:t>
            </a:r>
            <a:r>
              <a:rPr lang="pt-BR" sz="1800" dirty="0" err="1">
                <a:solidFill>
                  <a:schemeClr val="bg1"/>
                </a:solidFill>
              </a:rPr>
              <a:t>stj</a:t>
            </a:r>
            <a:r>
              <a:rPr lang="pt-BR" sz="1800" dirty="0">
                <a:solidFill>
                  <a:schemeClr val="bg1"/>
                </a:solidFill>
              </a:rPr>
              <a:t>); </a:t>
            </a:r>
          </a:p>
          <a:p>
            <a:pPr marL="0" indent="0">
              <a:buNone/>
            </a:pPr>
            <a:endParaRPr lang="pt-BR" altLang="pt-BR" sz="1800" dirty="0" smtClean="0">
              <a:solidFill>
                <a:schemeClr val="bg1"/>
              </a:solidFill>
            </a:endParaRPr>
          </a:p>
          <a:p>
            <a:pPr marL="0" indent="0">
              <a:buNone/>
            </a:pPr>
            <a:r>
              <a:rPr lang="pt-BR" sz="1500" dirty="0" smtClean="0">
                <a:solidFill>
                  <a:schemeClr val="bg1"/>
                </a:solidFill>
                <a:sym typeface="Wingdings" panose="05000000000000000000" pitchFamily="2" charset="2"/>
              </a:rPr>
              <a:t> </a:t>
            </a:r>
            <a:r>
              <a:rPr lang="pt-BR" sz="1500" dirty="0" smtClean="0">
                <a:solidFill>
                  <a:schemeClr val="bg1"/>
                </a:solidFill>
              </a:rPr>
              <a:t>A </a:t>
            </a:r>
            <a:r>
              <a:rPr lang="pt-BR" sz="1500" dirty="0">
                <a:solidFill>
                  <a:schemeClr val="bg1"/>
                </a:solidFill>
              </a:rPr>
              <a:t>pessoa tem direito ao DPVAT mesmo que seja culpada pelo acidente e mesmo que não tenha anotado a placa do veículo e suas informações. </a:t>
            </a:r>
          </a:p>
          <a:p>
            <a:pPr marL="0" indent="0">
              <a:buNone/>
            </a:pPr>
            <a:r>
              <a:rPr lang="pt-BR" sz="1500" dirty="0" smtClean="0">
                <a:solidFill>
                  <a:schemeClr val="bg1"/>
                </a:solidFill>
                <a:sym typeface="Wingdings" panose="05000000000000000000" pitchFamily="2" charset="2"/>
              </a:rPr>
              <a:t> Por ser seguro obrigatório e universal é irrelevante o pagamento do prêmio pelo segurado.</a:t>
            </a:r>
            <a:endParaRPr lang="pt-BR" sz="1500" dirty="0" smtClean="0">
              <a:solidFill>
                <a:schemeClr val="bg1"/>
              </a:solidFill>
            </a:endParaRPr>
          </a:p>
          <a:p>
            <a:pPr marL="0" indent="0">
              <a:buNone/>
            </a:pPr>
            <a:r>
              <a:rPr lang="pt-BR" sz="1500" dirty="0" smtClean="0">
                <a:solidFill>
                  <a:schemeClr val="bg1"/>
                </a:solidFill>
                <a:sym typeface="Wingdings" panose="05000000000000000000" pitchFamily="2" charset="2"/>
              </a:rPr>
              <a:t> Lesado não necessariamente precisa estar em um veículo.</a:t>
            </a:r>
            <a:endParaRPr lang="pt-BR" sz="1500" dirty="0" smtClean="0">
              <a:solidFill>
                <a:schemeClr val="bg1"/>
              </a:solidFill>
            </a:endParaRPr>
          </a:p>
          <a:p>
            <a:pPr marL="0" indent="0">
              <a:buNone/>
            </a:pPr>
            <a:r>
              <a:rPr lang="pt-BR" altLang="pt-BR" sz="1500" b="1" dirty="0" smtClean="0">
                <a:solidFill>
                  <a:schemeClr val="bg1"/>
                </a:solidFill>
                <a:sym typeface="Wingdings" panose="05000000000000000000" pitchFamily="2" charset="2"/>
              </a:rPr>
              <a:t> </a:t>
            </a:r>
            <a:r>
              <a:rPr lang="pt-BR" altLang="pt-BR" sz="1500" dirty="0" smtClean="0">
                <a:solidFill>
                  <a:schemeClr val="bg1"/>
                </a:solidFill>
                <a:sym typeface="Wingdings" panose="05000000000000000000" pitchFamily="2" charset="2"/>
              </a:rPr>
              <a:t>Não usa critérios previdenciários (questão laboral irrelevante).</a:t>
            </a:r>
          </a:p>
          <a:p>
            <a:pPr marL="0" indent="0">
              <a:buNone/>
            </a:pPr>
            <a:endParaRPr lang="pt-BR" altLang="pt-BR" sz="1800" dirty="0" smtClean="0">
              <a:solidFill>
                <a:schemeClr val="bg1"/>
              </a:solidFill>
            </a:endParaRPr>
          </a:p>
          <a:p>
            <a:pPr marL="0" indent="0">
              <a:buNone/>
            </a:pPr>
            <a:r>
              <a:rPr lang="pt-BR" altLang="pt-BR" sz="1800" b="1" dirty="0" smtClean="0">
                <a:solidFill>
                  <a:schemeClr val="accent2"/>
                </a:solidFill>
              </a:rPr>
              <a:t>Valor:</a:t>
            </a:r>
            <a:r>
              <a:rPr lang="pt-BR" altLang="pt-BR" sz="1800" dirty="0" smtClean="0">
                <a:solidFill>
                  <a:schemeClr val="bg1"/>
                </a:solidFill>
              </a:rPr>
              <a:t> antes era 40 salários mínimos. Desde 2007: R$13.500 (máximo).</a:t>
            </a:r>
          </a:p>
          <a:p>
            <a:pPr marL="0" indent="0">
              <a:buNone/>
            </a:pPr>
            <a:endParaRPr lang="pt-BR" altLang="pt-BR" sz="1800" dirty="0">
              <a:solidFill>
                <a:schemeClr val="bg1"/>
              </a:solidFill>
            </a:endParaRPr>
          </a:p>
          <a:p>
            <a:pPr marL="0" indent="0">
              <a:buNone/>
            </a:pPr>
            <a:r>
              <a:rPr lang="pt-BR" altLang="pt-BR" sz="1800" b="1" dirty="0" smtClean="0">
                <a:solidFill>
                  <a:schemeClr val="accent2"/>
                </a:solidFill>
              </a:rPr>
              <a:t>Como pleitear: </a:t>
            </a:r>
            <a:r>
              <a:rPr lang="pt-BR" altLang="pt-BR" sz="1800" dirty="0" smtClean="0">
                <a:solidFill>
                  <a:schemeClr val="bg1"/>
                </a:solidFill>
              </a:rPr>
              <a:t>contra a Seguradora Líder ou qualquer uma das seguradoras privadas. Antes, pedido administrativo (que não é condição) e, após, sem sendo negado ou incompleto o pagamento, </a:t>
            </a:r>
            <a:r>
              <a:rPr lang="pt-BR" altLang="pt-BR" sz="1800" dirty="0" err="1" smtClean="0">
                <a:solidFill>
                  <a:schemeClr val="bg1"/>
                </a:solidFill>
              </a:rPr>
              <a:t>judicializar</a:t>
            </a:r>
            <a:r>
              <a:rPr lang="pt-BR" altLang="pt-BR" sz="1800" dirty="0" smtClean="0">
                <a:solidFill>
                  <a:schemeClr val="bg1"/>
                </a:solidFill>
              </a:rPr>
              <a:t> em face delas. </a:t>
            </a:r>
            <a:endParaRPr lang="pt-BR" altLang="pt-BR" sz="1800" b="1" dirty="0">
              <a:solidFill>
                <a:schemeClr val="bg1"/>
              </a:solidFill>
            </a:endParaRPr>
          </a:p>
          <a:p>
            <a:pPr marL="0" indent="0">
              <a:buNone/>
            </a:pPr>
            <a:endParaRPr lang="pt-BR" altLang="pt-BR" sz="2000" b="1" dirty="0" smtClean="0">
              <a:solidFill>
                <a:schemeClr val="bg1"/>
              </a:solidFill>
            </a:endParaRPr>
          </a:p>
        </p:txBody>
      </p:sp>
    </p:spTree>
    <p:extLst>
      <p:ext uri="{BB962C8B-B14F-4D97-AF65-F5344CB8AC3E}">
        <p14:creationId xmlns:p14="http://schemas.microsoft.com/office/powerpoint/2010/main" val="3804406325"/>
      </p:ext>
    </p:extLst>
  </p:cSld>
  <p:clrMapOvr>
    <a:masterClrMapping/>
  </p:clrMapOvr>
  <p:transition>
    <p:comb/>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 - pagamento:</a:t>
            </a:r>
          </a:p>
          <a:p>
            <a:pPr marL="0" indent="0">
              <a:buNone/>
            </a:pPr>
            <a:endParaRPr lang="pt-BR" altLang="pt-BR" sz="2400" b="1" dirty="0" smtClean="0">
              <a:solidFill>
                <a:schemeClr val="accent2"/>
              </a:solidFill>
            </a:endParaRPr>
          </a:p>
          <a:p>
            <a:endParaRPr lang="pt-BR" sz="2400" dirty="0"/>
          </a:p>
          <a:p>
            <a:pPr marL="0" indent="0">
              <a:buNone/>
            </a:pPr>
            <a:endParaRPr lang="pt-BR" altLang="pt-BR" sz="2400" b="1" dirty="0" smtClean="0">
              <a:solidFill>
                <a:schemeClr val="bg1"/>
              </a:solidFill>
            </a:endParaRPr>
          </a:p>
        </p:txBody>
      </p:sp>
      <p:pic>
        <p:nvPicPr>
          <p:cNvPr id="6146" name="Picture 2" descr="C:\Users\VERA\AppData\Local\Temp\14078761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128712"/>
            <a:ext cx="5225407" cy="53246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848174"/>
      </p:ext>
    </p:extLst>
  </p:cSld>
  <p:clrMapOvr>
    <a:masterClrMapping/>
  </p:clrMapOvr>
  <p:transition>
    <p:comb/>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251520" y="116632"/>
            <a:ext cx="8640959" cy="6303218"/>
          </a:xfrm>
        </p:spPr>
        <p:txBody>
          <a:bodyPr/>
          <a:lstStyle/>
          <a:p>
            <a:pPr marL="0" indent="0">
              <a:buNone/>
            </a:pPr>
            <a:r>
              <a:rPr lang="pt-BR" altLang="pt-BR" sz="2400" b="1" dirty="0" smtClean="0">
                <a:solidFill>
                  <a:schemeClr val="accent2"/>
                </a:solidFill>
              </a:rPr>
              <a:t>SECURITIZAÇÃO DE DPVAT - casuística:</a:t>
            </a:r>
          </a:p>
          <a:p>
            <a:pPr marL="0" indent="0">
              <a:buNone/>
            </a:pPr>
            <a:r>
              <a:rPr lang="pt-BR" sz="1500" b="1" dirty="0">
                <a:solidFill>
                  <a:schemeClr val="bg1"/>
                </a:solidFill>
              </a:rPr>
              <a:t>DIREITO CIVIL. INDENIZAÇÃO REFERENTE AO SEGURO DPVAT EM DECORRÊNCIA DE MORTE DE NASCITURO.</a:t>
            </a:r>
            <a:endParaRPr lang="pt-BR" sz="1500" dirty="0">
              <a:solidFill>
                <a:schemeClr val="bg1"/>
              </a:solidFill>
            </a:endParaRPr>
          </a:p>
          <a:p>
            <a:pPr marL="0" indent="0">
              <a:buNone/>
            </a:pPr>
            <a:r>
              <a:rPr lang="pt-BR" sz="1500" dirty="0">
                <a:solidFill>
                  <a:schemeClr val="bg1"/>
                </a:solidFill>
              </a:rPr>
              <a:t>A beneficiária legal de seguro DPVAT que teve a sua gestação interrompida em razão de acidente de trânsito tem direito ao recebimento da indenização prevista no art. 3º, I, da Lei 6.194/1974, devida no caso de morte. O art. 2º do CC, ao afirmar que a “personalidade civil da pessoa começa com o nascimento”, logicamente abraça uma </a:t>
            </a:r>
            <a:r>
              <a:rPr lang="pt-BR" sz="1500" b="1" u="sng" dirty="0">
                <a:solidFill>
                  <a:schemeClr val="bg1"/>
                </a:solidFill>
              </a:rPr>
              <a:t>premissa insofismável: a de que “personalidade civil” e “pessoa” não caminham umbilicalmente juntas</a:t>
            </a:r>
            <a:r>
              <a:rPr lang="pt-BR" sz="1500" dirty="0">
                <a:solidFill>
                  <a:schemeClr val="bg1"/>
                </a:solidFill>
              </a:rPr>
              <a:t>. </a:t>
            </a:r>
            <a:r>
              <a:rPr lang="pt-BR" sz="1500" b="1" u="sng" dirty="0">
                <a:solidFill>
                  <a:schemeClr val="bg1"/>
                </a:solidFill>
              </a:rPr>
              <a:t>Isso porque, pela construção legal, é apenas em um dado momento da existência da pessoa que se tem por iniciada sua personalidade jurídica, qual seja, o nascimento</a:t>
            </a:r>
            <a:r>
              <a:rPr lang="pt-BR" sz="1500" b="1" dirty="0">
                <a:solidFill>
                  <a:schemeClr val="bg1"/>
                </a:solidFill>
              </a:rPr>
              <a:t>.</a:t>
            </a:r>
            <a:r>
              <a:rPr lang="pt-BR" sz="1500" dirty="0">
                <a:solidFill>
                  <a:schemeClr val="bg1"/>
                </a:solidFill>
              </a:rPr>
              <a:t> Conclui-se, dessa maneira, que, </a:t>
            </a:r>
            <a:r>
              <a:rPr lang="pt-BR" sz="1500" b="1" u="sng" dirty="0">
                <a:solidFill>
                  <a:schemeClr val="bg1"/>
                </a:solidFill>
              </a:rPr>
              <a:t>antes disso, embora não se possa falar em personalidade jurídica – segundo o rigor da literalidade do preceito legal –, é possível, sim, falar-se em pessoa</a:t>
            </a:r>
            <a:r>
              <a:rPr lang="pt-BR" sz="1500" dirty="0">
                <a:solidFill>
                  <a:schemeClr val="bg1"/>
                </a:solidFill>
              </a:rPr>
              <a:t>. </a:t>
            </a:r>
            <a:r>
              <a:rPr lang="pt-BR" sz="1500" b="1" u="sng" dirty="0">
                <a:solidFill>
                  <a:schemeClr val="bg1"/>
                </a:solidFill>
              </a:rPr>
              <a:t>Caso contrário, não se vislumbraria qualquer sentido lógico na fórmula “a personalidade civil da pessoa começa”, se ambas – pessoa e personalidade civil – tivessem como começo o mesmo acontecimento</a:t>
            </a:r>
            <a:r>
              <a:rPr lang="pt-BR" sz="1500" dirty="0">
                <a:solidFill>
                  <a:schemeClr val="bg1"/>
                </a:solidFill>
              </a:rPr>
              <a:t>. </a:t>
            </a:r>
            <a:r>
              <a:rPr lang="pt-BR" sz="1500" dirty="0" smtClean="0">
                <a:solidFill>
                  <a:schemeClr val="bg1"/>
                </a:solidFill>
              </a:rPr>
              <a:t>(...) </a:t>
            </a:r>
            <a:r>
              <a:rPr lang="pt-BR" sz="1500" dirty="0">
                <a:solidFill>
                  <a:schemeClr val="bg1"/>
                </a:solidFill>
              </a:rPr>
              <a:t>Assim, </a:t>
            </a:r>
            <a:r>
              <a:rPr lang="pt-BR" sz="1500" b="1" u="sng" dirty="0">
                <a:solidFill>
                  <a:schemeClr val="bg1"/>
                </a:solidFill>
              </a:rPr>
              <a:t>o ordenamento jurídico como um todo (e não apenas o CC) alinhou-se mais à teoria </a:t>
            </a:r>
            <a:r>
              <a:rPr lang="pt-BR" sz="1500" b="1" u="sng" dirty="0" err="1">
                <a:solidFill>
                  <a:schemeClr val="bg1"/>
                </a:solidFill>
              </a:rPr>
              <a:t>concepcionista</a:t>
            </a:r>
            <a:r>
              <a:rPr lang="pt-BR" sz="1500" b="1" u="sng" dirty="0">
                <a:solidFill>
                  <a:schemeClr val="bg1"/>
                </a:solidFill>
              </a:rPr>
              <a:t> – para a qual a personalidade jurídica se inicia com a concepção, muito embora alguns direitos só possam ser plenamente exercitáveis com o nascimento, haja vista que o nascituro é pessoa e, portanto, sujeito de direitos – para a construção da situação jurídica do nascituro, conclusão enfaticamente sufragada pela majoritária doutrina contemporânea</a:t>
            </a:r>
            <a:r>
              <a:rPr lang="pt-BR" sz="1500" dirty="0">
                <a:solidFill>
                  <a:schemeClr val="bg1"/>
                </a:solidFill>
              </a:rPr>
              <a:t>. </a:t>
            </a:r>
            <a:r>
              <a:rPr lang="pt-BR" sz="1500" dirty="0" smtClean="0">
                <a:solidFill>
                  <a:schemeClr val="bg1"/>
                </a:solidFill>
              </a:rPr>
              <a:t>(...) </a:t>
            </a:r>
            <a:r>
              <a:rPr lang="pt-BR" sz="1500" dirty="0">
                <a:solidFill>
                  <a:schemeClr val="bg1"/>
                </a:solidFill>
              </a:rPr>
              <a:t>uma vez que, </a:t>
            </a:r>
            <a:r>
              <a:rPr lang="pt-BR" sz="1500" b="1" u="sng" dirty="0">
                <a:solidFill>
                  <a:schemeClr val="bg1"/>
                </a:solidFill>
              </a:rPr>
              <a:t>garantir ao nascituro expectativas de direitos, ou mesmo direitos condicionados ao nascimento, só faz sentido se lhe for garantido também o direito de nascer, o direito à vida, que é direito pressuposto a todos os demais</a:t>
            </a:r>
            <a:r>
              <a:rPr lang="pt-BR" sz="1500" dirty="0">
                <a:solidFill>
                  <a:schemeClr val="bg1"/>
                </a:solidFill>
              </a:rPr>
              <a:t>. Portanto, o aborto causado pelo acidente de trânsito </a:t>
            </a:r>
            <a:r>
              <a:rPr lang="pt-BR" sz="1500" dirty="0" err="1">
                <a:solidFill>
                  <a:schemeClr val="bg1"/>
                </a:solidFill>
              </a:rPr>
              <a:t>subsume-se</a:t>
            </a:r>
            <a:r>
              <a:rPr lang="pt-BR" sz="1500" dirty="0">
                <a:solidFill>
                  <a:schemeClr val="bg1"/>
                </a:solidFill>
              </a:rPr>
              <a:t> ao comando normativo do art. 3º da Lei 6.194/1974, haja vista que outra coisa não ocorreu, senão a morte do nascituro, ou o perecimento de uma vida intrauterina. </a:t>
            </a:r>
            <a:r>
              <a:rPr lang="pt-BR" sz="1500" dirty="0" err="1">
                <a:solidFill>
                  <a:schemeClr val="bg1"/>
                </a:solidFill>
              </a:rPr>
              <a:t>REsp</a:t>
            </a:r>
            <a:r>
              <a:rPr lang="pt-BR" sz="1500" dirty="0">
                <a:solidFill>
                  <a:schemeClr val="bg1"/>
                </a:solidFill>
              </a:rPr>
              <a:t> 1.415.727-SC, Rel. Min. </a:t>
            </a:r>
            <a:r>
              <a:rPr lang="pt-BR" sz="1500" dirty="0" err="1">
                <a:solidFill>
                  <a:schemeClr val="bg1"/>
                </a:solidFill>
              </a:rPr>
              <a:t>Luis</a:t>
            </a:r>
            <a:r>
              <a:rPr lang="pt-BR" sz="1500" dirty="0">
                <a:solidFill>
                  <a:schemeClr val="bg1"/>
                </a:solidFill>
              </a:rPr>
              <a:t> Felipe Salomão, julgado em 4/9/2014.</a:t>
            </a:r>
          </a:p>
        </p:txBody>
      </p:sp>
    </p:spTree>
    <p:extLst>
      <p:ext uri="{BB962C8B-B14F-4D97-AF65-F5344CB8AC3E}">
        <p14:creationId xmlns:p14="http://schemas.microsoft.com/office/powerpoint/2010/main" val="321807554"/>
      </p:ext>
    </p:extLst>
  </p:cSld>
  <p:clrMapOvr>
    <a:masterClrMapping/>
  </p:clrMapOvr>
  <p:transition>
    <p:comb/>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 - prescrição:</a:t>
            </a:r>
          </a:p>
          <a:p>
            <a:pPr marL="0" indent="0">
              <a:buNone/>
            </a:pPr>
            <a:endParaRPr lang="pt-BR" sz="1800" dirty="0" smtClean="0">
              <a:solidFill>
                <a:schemeClr val="bg1"/>
              </a:solidFill>
            </a:endParaRPr>
          </a:p>
          <a:p>
            <a:pPr marL="0" indent="0">
              <a:buNone/>
            </a:pPr>
            <a:r>
              <a:rPr lang="pt-BR" sz="1800" b="1" dirty="0" smtClean="0">
                <a:solidFill>
                  <a:schemeClr val="accent2"/>
                </a:solidFill>
              </a:rPr>
              <a:t>Regra geral:</a:t>
            </a:r>
            <a:r>
              <a:rPr lang="pt-BR" sz="1800" b="1" dirty="0" smtClean="0">
                <a:solidFill>
                  <a:schemeClr val="bg1"/>
                </a:solidFill>
              </a:rPr>
              <a:t> </a:t>
            </a:r>
            <a:r>
              <a:rPr lang="pt-BR" sz="1800" dirty="0" smtClean="0">
                <a:solidFill>
                  <a:schemeClr val="bg1"/>
                </a:solidFill>
              </a:rPr>
              <a:t>é </a:t>
            </a:r>
            <a:r>
              <a:rPr lang="pt-BR" sz="1800" dirty="0">
                <a:solidFill>
                  <a:schemeClr val="bg1"/>
                </a:solidFill>
              </a:rPr>
              <a:t>da </a:t>
            </a:r>
            <a:r>
              <a:rPr lang="pt-BR" sz="1800" b="1" dirty="0">
                <a:solidFill>
                  <a:schemeClr val="bg1"/>
                </a:solidFill>
              </a:rPr>
              <a:t>lesão ao direito subjetivo</a:t>
            </a:r>
            <a:r>
              <a:rPr lang="pt-BR" sz="1800" dirty="0">
                <a:solidFill>
                  <a:schemeClr val="bg1"/>
                </a:solidFill>
              </a:rPr>
              <a:t> fazendo nascer assim à pretensão</a:t>
            </a:r>
            <a:r>
              <a:rPr lang="pt-BR" sz="1800" dirty="0" smtClean="0">
                <a:solidFill>
                  <a:schemeClr val="bg1"/>
                </a:solidFill>
              </a:rPr>
              <a:t>.</a:t>
            </a:r>
          </a:p>
          <a:p>
            <a:endParaRPr lang="pt-BR" sz="1800" dirty="0">
              <a:solidFill>
                <a:schemeClr val="bg1"/>
              </a:solidFill>
            </a:endParaRPr>
          </a:p>
          <a:p>
            <a:pPr marL="0" indent="0">
              <a:buNone/>
            </a:pPr>
            <a:r>
              <a:rPr lang="pt-BR" sz="1800" b="1" dirty="0" smtClean="0">
                <a:solidFill>
                  <a:schemeClr val="bg1"/>
                </a:solidFill>
              </a:rPr>
              <a:t>No caso de invalidez permanente por acidente automobilístico: </a:t>
            </a:r>
            <a:r>
              <a:rPr lang="pt-BR" sz="1800" dirty="0" smtClean="0">
                <a:solidFill>
                  <a:schemeClr val="bg1"/>
                </a:solidFill>
              </a:rPr>
              <a:t>o </a:t>
            </a:r>
            <a:r>
              <a:rPr lang="pt-BR" sz="1800" dirty="0">
                <a:solidFill>
                  <a:schemeClr val="bg1"/>
                </a:solidFill>
              </a:rPr>
              <a:t>prazo prescricional conforme a súmula </a:t>
            </a:r>
            <a:r>
              <a:rPr lang="pt-BR" sz="1800" dirty="0">
                <a:solidFill>
                  <a:schemeClr val="accent2"/>
                </a:solidFill>
              </a:rPr>
              <a:t>278 STJ </a:t>
            </a:r>
            <a:r>
              <a:rPr lang="pt-BR" sz="1800" dirty="0">
                <a:solidFill>
                  <a:schemeClr val="bg1"/>
                </a:solidFill>
              </a:rPr>
              <a:t>inicia </a:t>
            </a:r>
            <a:r>
              <a:rPr lang="pt-BR" sz="1800" u="sng" dirty="0">
                <a:solidFill>
                  <a:schemeClr val="bg1"/>
                </a:solidFill>
              </a:rPr>
              <a:t>a partir da data em que segurado teve ciência inequívoca da incapacidade labora</a:t>
            </a:r>
            <a:r>
              <a:rPr lang="pt-BR" sz="1800" b="1" dirty="0">
                <a:solidFill>
                  <a:schemeClr val="bg1"/>
                </a:solidFill>
              </a:rPr>
              <a:t>l.</a:t>
            </a:r>
            <a:r>
              <a:rPr lang="pt-BR" sz="1800" dirty="0">
                <a:solidFill>
                  <a:schemeClr val="bg1"/>
                </a:solidFill>
              </a:rPr>
              <a:t> </a:t>
            </a:r>
          </a:p>
          <a:p>
            <a:pPr marL="0" indent="0">
              <a:buNone/>
            </a:pPr>
            <a:r>
              <a:rPr lang="pt-BR" sz="1800" dirty="0">
                <a:solidFill>
                  <a:schemeClr val="bg1"/>
                </a:solidFill>
              </a:rPr>
              <a:t> </a:t>
            </a:r>
          </a:p>
          <a:p>
            <a:pPr marL="0" indent="0">
              <a:buNone/>
            </a:pPr>
            <a:r>
              <a:rPr lang="pt-BR" sz="1800" dirty="0" smtClean="0">
                <a:solidFill>
                  <a:schemeClr val="bg1"/>
                </a:solidFill>
                <a:sym typeface="Wingdings" panose="05000000000000000000" pitchFamily="2" charset="2"/>
              </a:rPr>
              <a:t> </a:t>
            </a:r>
            <a:r>
              <a:rPr lang="pt-BR" sz="1800" b="1" dirty="0" smtClean="0">
                <a:solidFill>
                  <a:schemeClr val="bg1"/>
                </a:solidFill>
                <a:sym typeface="Wingdings" panose="05000000000000000000" pitchFamily="2" charset="2"/>
              </a:rPr>
              <a:t>Discussão: </a:t>
            </a:r>
            <a:r>
              <a:rPr lang="pt-BR" sz="1800" dirty="0" smtClean="0">
                <a:solidFill>
                  <a:schemeClr val="bg1"/>
                </a:solidFill>
              </a:rPr>
              <a:t>quanto à necessidade </a:t>
            </a:r>
            <a:r>
              <a:rPr lang="pt-BR" sz="1800" dirty="0">
                <a:solidFill>
                  <a:schemeClr val="bg1"/>
                </a:solidFill>
              </a:rPr>
              <a:t>ou não de laudo médico para atestar a invalidez permanente. </a:t>
            </a:r>
          </a:p>
        </p:txBody>
      </p:sp>
    </p:spTree>
    <p:extLst>
      <p:ext uri="{BB962C8B-B14F-4D97-AF65-F5344CB8AC3E}">
        <p14:creationId xmlns:p14="http://schemas.microsoft.com/office/powerpoint/2010/main" val="75950544"/>
      </p:ext>
    </p:extLst>
  </p:cSld>
  <p:clrMapOvr>
    <a:masterClrMapping/>
  </p:clrMapOvr>
  <p:transition>
    <p:comb/>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 – termo inicial da prescrição:</a:t>
            </a:r>
          </a:p>
          <a:p>
            <a:pPr marL="0" indent="0">
              <a:buNone/>
            </a:pPr>
            <a:endParaRPr lang="pt-BR" sz="2400" dirty="0" smtClean="0"/>
          </a:p>
          <a:p>
            <a:pPr marL="0" indent="0">
              <a:buNone/>
            </a:pPr>
            <a:r>
              <a:rPr lang="pt-BR" sz="1800" dirty="0">
                <a:solidFill>
                  <a:schemeClr val="bg1"/>
                </a:solidFill>
              </a:rPr>
              <a:t>Segundo o STJ haveria três entendimentos jurisprudenciais:</a:t>
            </a:r>
          </a:p>
          <a:p>
            <a:pPr marL="0" indent="0">
              <a:buNone/>
            </a:pPr>
            <a:r>
              <a:rPr lang="pt-BR" sz="1800" dirty="0">
                <a:solidFill>
                  <a:schemeClr val="bg1"/>
                </a:solidFill>
              </a:rPr>
              <a:t> </a:t>
            </a:r>
          </a:p>
          <a:p>
            <a:pPr marL="0" indent="0">
              <a:buNone/>
            </a:pPr>
            <a:r>
              <a:rPr lang="pt-BR" sz="1800" dirty="0">
                <a:solidFill>
                  <a:schemeClr val="bg1"/>
                </a:solidFill>
              </a:rPr>
              <a:t>(1) a invalidez permanente depende de uma declaração médica não se podendo presumir a ciência da vítima;</a:t>
            </a:r>
          </a:p>
          <a:p>
            <a:pPr marL="0" indent="0">
              <a:buNone/>
            </a:pPr>
            <a:r>
              <a:rPr lang="pt-BR" sz="1800" dirty="0">
                <a:solidFill>
                  <a:schemeClr val="bg1"/>
                </a:solidFill>
              </a:rPr>
              <a:t> </a:t>
            </a:r>
          </a:p>
          <a:p>
            <a:pPr marL="0" indent="0">
              <a:buNone/>
            </a:pPr>
            <a:r>
              <a:rPr lang="pt-BR" sz="1800" dirty="0">
                <a:solidFill>
                  <a:schemeClr val="bg1"/>
                </a:solidFill>
              </a:rPr>
              <a:t>(2) quando a invalidez é notória se aceita a presunção de ciência por parte da vítima; </a:t>
            </a:r>
            <a:r>
              <a:rPr lang="pt-BR" sz="1800" dirty="0" err="1">
                <a:solidFill>
                  <a:schemeClr val="bg1"/>
                </a:solidFill>
              </a:rPr>
              <a:t>Ex</a:t>
            </a:r>
            <a:r>
              <a:rPr lang="pt-BR" sz="1800" dirty="0">
                <a:solidFill>
                  <a:schemeClr val="bg1"/>
                </a:solidFill>
              </a:rPr>
              <a:t>: amputação de membro. </a:t>
            </a:r>
          </a:p>
          <a:p>
            <a:pPr marL="0" indent="0">
              <a:buNone/>
            </a:pPr>
            <a:endParaRPr lang="pt-BR" sz="1800" dirty="0">
              <a:solidFill>
                <a:schemeClr val="bg1"/>
              </a:solidFill>
            </a:endParaRPr>
          </a:p>
          <a:p>
            <a:pPr marL="0" indent="0">
              <a:buNone/>
            </a:pPr>
            <a:r>
              <a:rPr lang="pt-BR" sz="1800" dirty="0">
                <a:solidFill>
                  <a:schemeClr val="bg1"/>
                </a:solidFill>
              </a:rPr>
              <a:t>(3) a ciência da invalidez permanente pode ser presumida conforme as circunstâncias do caso. </a:t>
            </a:r>
          </a:p>
          <a:p>
            <a:pPr marL="0" indent="0">
              <a:buNone/>
            </a:pPr>
            <a:endParaRPr lang="pt-BR" sz="1800" dirty="0">
              <a:solidFill>
                <a:schemeClr val="bg1"/>
              </a:solidFill>
            </a:endParaRPr>
          </a:p>
          <a:p>
            <a:pPr marL="0" indent="0">
              <a:buNone/>
            </a:pPr>
            <a:r>
              <a:rPr lang="pt-BR" sz="1800" dirty="0">
                <a:solidFill>
                  <a:schemeClr val="bg1"/>
                </a:solidFill>
              </a:rPr>
              <a:t>Observe que o STJ está interpretando a própria súmula feita. </a:t>
            </a:r>
          </a:p>
          <a:p>
            <a:pPr marL="0" indent="0">
              <a:buNone/>
            </a:pPr>
            <a:endParaRPr lang="pt-BR" sz="1800" dirty="0">
              <a:solidFill>
                <a:schemeClr val="bg1"/>
              </a:solidFill>
            </a:endParaRPr>
          </a:p>
          <a:p>
            <a:pPr marL="0" indent="0">
              <a:buNone/>
            </a:pPr>
            <a:r>
              <a:rPr lang="pt-BR" sz="1800" dirty="0">
                <a:solidFill>
                  <a:schemeClr val="bg1"/>
                </a:solidFill>
              </a:rPr>
              <a:t>O </a:t>
            </a:r>
            <a:r>
              <a:rPr lang="pt-BR" sz="1800" b="1" dirty="0">
                <a:solidFill>
                  <a:schemeClr val="bg1"/>
                </a:solidFill>
              </a:rPr>
              <a:t>STJ conclui</a:t>
            </a:r>
            <a:r>
              <a:rPr lang="pt-BR" sz="1800" dirty="0">
                <a:solidFill>
                  <a:schemeClr val="bg1"/>
                </a:solidFill>
              </a:rPr>
              <a:t> que há de se prevalecer como </a:t>
            </a:r>
            <a:r>
              <a:rPr lang="pt-BR" sz="1800" b="1" cap="all" dirty="0">
                <a:solidFill>
                  <a:schemeClr val="bg1"/>
                </a:solidFill>
              </a:rPr>
              <a:t>termo inicial da prescrição a data indicada no laudo médico</a:t>
            </a:r>
            <a:r>
              <a:rPr lang="pt-BR" sz="1800" dirty="0">
                <a:solidFill>
                  <a:schemeClr val="bg1"/>
                </a:solidFill>
              </a:rPr>
              <a:t>, pois somente um perito pode atestar o caráter permanente. </a:t>
            </a:r>
          </a:p>
          <a:p>
            <a:pPr marL="0" indent="0">
              <a:buNone/>
            </a:pPr>
            <a:endParaRPr lang="pt-BR" sz="2400" dirty="0">
              <a:solidFill>
                <a:schemeClr val="bg1"/>
              </a:solidFill>
            </a:endParaRPr>
          </a:p>
        </p:txBody>
      </p:sp>
    </p:spTree>
    <p:extLst>
      <p:ext uri="{BB962C8B-B14F-4D97-AF65-F5344CB8AC3E}">
        <p14:creationId xmlns:p14="http://schemas.microsoft.com/office/powerpoint/2010/main" val="3985748517"/>
      </p:ext>
    </p:extLst>
  </p:cSld>
  <p:clrMapOvr>
    <a:masterClrMapping/>
  </p:clrMapOvr>
  <p:transition>
    <p:comb/>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a:t>
            </a:r>
          </a:p>
          <a:p>
            <a:pPr marL="0" indent="0">
              <a:buNone/>
            </a:pPr>
            <a:r>
              <a:rPr lang="pt-BR" sz="1500" b="1" dirty="0">
                <a:solidFill>
                  <a:schemeClr val="bg1"/>
                </a:solidFill>
              </a:rPr>
              <a:t>TERMO INICIAL DA PRESCRIÇÃO NAS DEMANDAS POR INDENIZAÇÃO DO SEGURO DPVAT NOS CASOS DE INVALIDEZ PERMANENTE DA VÍTIMA. RECURSO REPETITIVO (ART. 543-C DO CPC E RES. 8/2008-STJ).</a:t>
            </a:r>
            <a:endParaRPr lang="pt-BR" sz="1500" dirty="0">
              <a:solidFill>
                <a:schemeClr val="bg1"/>
              </a:solidFill>
            </a:endParaRPr>
          </a:p>
          <a:p>
            <a:pPr marL="0" indent="0">
              <a:buNone/>
            </a:pPr>
            <a:r>
              <a:rPr lang="pt-BR" sz="1500" b="1" dirty="0">
                <a:solidFill>
                  <a:schemeClr val="bg1"/>
                </a:solidFill>
              </a:rPr>
              <a:t>No que diz respeito ao termo inicial do prazo prescricional nas demandas por indenização do seguro DPVAT que envolvem invalidez permanente da vítima: a) o termo inicial do prazo prescricional é a data em que o segurado teve ciência inequívoca do caráter permanente da invalidez; e b) exceto nos casos de invalidez permanente notória, a ciência inequívoca do caráter permanente da invalidez depende de laudo médico, sendo relativa à presunção de ciência. </a:t>
            </a:r>
            <a:r>
              <a:rPr lang="pt-BR" sz="1500" dirty="0" smtClean="0">
                <a:solidFill>
                  <a:schemeClr val="bg1"/>
                </a:solidFill>
              </a:rPr>
              <a:t>(...) Para </a:t>
            </a:r>
            <a:r>
              <a:rPr lang="pt-BR" sz="1500" dirty="0">
                <a:solidFill>
                  <a:schemeClr val="bg1"/>
                </a:solidFill>
              </a:rPr>
              <a:t>se afirmar que uma lesão é permanente, ou seja, sem perspectiva terapêutica, é necessário concluir pela inviabilidade de qualquer dos tratamentos disponíveis, o que não é possível sem conhecimentos médicos. Frise-se que não se pode confundir ciência da lesão (ou da incapacidade) com ciência do caráter permanente da invalidez, pois esta última só é possível com auxílio médico. De outra parte, cabe refletir sobre a possibilidade de manipulação do prazo prescricional por parte da vítima. </a:t>
            </a:r>
            <a:r>
              <a:rPr lang="pt-BR" sz="1500" u="sng" dirty="0">
                <a:solidFill>
                  <a:schemeClr val="bg1"/>
                </a:solidFill>
              </a:rPr>
              <a:t>Há a preocupação de que a vítima, depois de transcorrido o prazo prescricional, obtenha um novo laudo médico e ajuíze a ação, omitindo, por má-fé, a existência de um laudo médico mais antigo. Entretanto, cabe frisar que, no Direito brasileiro, a má-fé não pode ser presumida. Então, caso a seguradora desconfie dessa manipulação do prazo prescricional, cabe-lhe diligenciar junto ao IML para saber se a vítima submeteu-se, ou não, a exame médico em data anterior</a:t>
            </a:r>
            <a:r>
              <a:rPr lang="pt-BR" sz="1500" dirty="0">
                <a:solidFill>
                  <a:schemeClr val="bg1"/>
                </a:solidFill>
              </a:rPr>
              <a:t>. Do contrário, há de prevalecer, como termo inicial da prescrição, a data indicada no laudo médico apresentado pela vítima. </a:t>
            </a:r>
            <a:r>
              <a:rPr lang="pt-BR" sz="1500" b="1" u="sng" dirty="0" err="1">
                <a:solidFill>
                  <a:schemeClr val="bg1"/>
                </a:solidFill>
                <a:hlinkClick r:id="rId2"/>
              </a:rPr>
              <a:t>REsp</a:t>
            </a:r>
            <a:r>
              <a:rPr lang="pt-BR" sz="1500" b="1" u="sng" dirty="0">
                <a:solidFill>
                  <a:schemeClr val="bg1"/>
                </a:solidFill>
                <a:hlinkClick r:id="rId2"/>
              </a:rPr>
              <a:t> 1.388.030-MG</a:t>
            </a:r>
            <a:r>
              <a:rPr lang="pt-BR" sz="1500" b="1" dirty="0">
                <a:solidFill>
                  <a:schemeClr val="bg1"/>
                </a:solidFill>
              </a:rPr>
              <a:t>, Rel. Min. Paulo de Tarso </a:t>
            </a:r>
            <a:r>
              <a:rPr lang="pt-BR" sz="1500" b="1" dirty="0" err="1">
                <a:solidFill>
                  <a:schemeClr val="bg1"/>
                </a:solidFill>
              </a:rPr>
              <a:t>Sanseverino</a:t>
            </a:r>
            <a:r>
              <a:rPr lang="pt-BR" sz="1500" b="1" dirty="0">
                <a:solidFill>
                  <a:schemeClr val="bg1"/>
                </a:solidFill>
              </a:rPr>
              <a:t>, julgado em 11/6/2014.</a:t>
            </a:r>
            <a:endParaRPr lang="pt-BR" sz="1500" dirty="0">
              <a:solidFill>
                <a:schemeClr val="bg1"/>
              </a:solidFill>
            </a:endParaRPr>
          </a:p>
          <a:p>
            <a:pPr marL="0" indent="0">
              <a:buNone/>
            </a:pPr>
            <a:endParaRPr lang="pt-BR" sz="1500" dirty="0">
              <a:solidFill>
                <a:schemeClr val="bg1"/>
              </a:solidFill>
            </a:endParaRPr>
          </a:p>
        </p:txBody>
      </p:sp>
    </p:spTree>
    <p:extLst>
      <p:ext uri="{BB962C8B-B14F-4D97-AF65-F5344CB8AC3E}">
        <p14:creationId xmlns:p14="http://schemas.microsoft.com/office/powerpoint/2010/main" val="1887887449"/>
      </p:ext>
    </p:extLst>
  </p:cSld>
  <p:clrMapOvr>
    <a:masterClrMapping/>
  </p:clrMapOvr>
  <p:transition>
    <p:comb/>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179512" y="188640"/>
            <a:ext cx="8712967" cy="6231210"/>
          </a:xfrm>
        </p:spPr>
        <p:txBody>
          <a:bodyPr/>
          <a:lstStyle/>
          <a:p>
            <a:pPr marL="0" indent="0">
              <a:buNone/>
            </a:pPr>
            <a:r>
              <a:rPr lang="pt-BR" altLang="pt-BR" sz="2400" b="1" dirty="0" smtClean="0">
                <a:solidFill>
                  <a:schemeClr val="accent2"/>
                </a:solidFill>
              </a:rPr>
              <a:t>SECURITIZAÇÃO DE DPVAT – foro competente:</a:t>
            </a:r>
          </a:p>
          <a:p>
            <a:pPr marL="0" indent="0">
              <a:buNone/>
            </a:pPr>
            <a:endParaRPr lang="pt-BR" sz="1800" dirty="0" smtClean="0">
              <a:solidFill>
                <a:schemeClr val="bg1"/>
              </a:solidFill>
            </a:endParaRPr>
          </a:p>
          <a:p>
            <a:pPr marL="0" indent="0">
              <a:buNone/>
            </a:pPr>
            <a:r>
              <a:rPr lang="pt-BR" sz="1800" b="1" dirty="0">
                <a:solidFill>
                  <a:schemeClr val="accent2"/>
                </a:solidFill>
              </a:rPr>
              <a:t>Súmula </a:t>
            </a:r>
            <a:r>
              <a:rPr lang="pt-BR" sz="1800" b="1" dirty="0" smtClean="0">
                <a:solidFill>
                  <a:schemeClr val="accent2"/>
                </a:solidFill>
              </a:rPr>
              <a:t>540 - </a:t>
            </a:r>
            <a:r>
              <a:rPr lang="pt-BR" sz="1800" dirty="0" smtClean="0">
                <a:solidFill>
                  <a:schemeClr val="accent2"/>
                </a:solidFill>
              </a:rPr>
              <a:t>Na </a:t>
            </a:r>
            <a:r>
              <a:rPr lang="pt-BR" sz="1800" dirty="0">
                <a:solidFill>
                  <a:schemeClr val="accent2"/>
                </a:solidFill>
              </a:rPr>
              <a:t>ação de cobrança do seguro DPVAT, constitui faculdade do autor escolher entre os foros do seu domicílio, do local do acidente ou ainda do domicílio do </a:t>
            </a:r>
            <a:r>
              <a:rPr lang="pt-BR" sz="1800" dirty="0" smtClean="0">
                <a:solidFill>
                  <a:schemeClr val="accent2"/>
                </a:solidFill>
              </a:rPr>
              <a:t>réu </a:t>
            </a:r>
            <a:r>
              <a:rPr lang="pt-BR" sz="1800" dirty="0">
                <a:solidFill>
                  <a:schemeClr val="accent2"/>
                </a:solidFill>
              </a:rPr>
              <a:t>(</a:t>
            </a:r>
            <a:r>
              <a:rPr lang="pt-BR" sz="1800" dirty="0" err="1">
                <a:solidFill>
                  <a:schemeClr val="accent2"/>
                </a:solidFill>
              </a:rPr>
              <a:t>REsp</a:t>
            </a:r>
            <a:r>
              <a:rPr lang="pt-BR" sz="1800" dirty="0">
                <a:solidFill>
                  <a:schemeClr val="accent2"/>
                </a:solidFill>
              </a:rPr>
              <a:t> 1.357.813).</a:t>
            </a:r>
          </a:p>
          <a:p>
            <a:pPr marL="0" indent="0">
              <a:buNone/>
            </a:pPr>
            <a:endParaRPr lang="pt-BR" sz="1800" b="1" dirty="0" smtClean="0">
              <a:solidFill>
                <a:schemeClr val="accent2"/>
              </a:solidFill>
            </a:endParaRPr>
          </a:p>
          <a:p>
            <a:pPr marL="0" indent="0">
              <a:buNone/>
            </a:pPr>
            <a:r>
              <a:rPr lang="pt-BR" sz="1800" b="1" dirty="0" smtClean="0">
                <a:solidFill>
                  <a:schemeClr val="accent2"/>
                </a:solidFill>
              </a:rPr>
              <a:t>Peculiaridade: </a:t>
            </a:r>
            <a:r>
              <a:rPr lang="pt-BR" sz="1800" dirty="0" smtClean="0">
                <a:solidFill>
                  <a:schemeClr val="bg1"/>
                </a:solidFill>
              </a:rPr>
              <a:t>a competência </a:t>
            </a:r>
            <a:r>
              <a:rPr lang="pt-BR" sz="1800" dirty="0">
                <a:solidFill>
                  <a:schemeClr val="bg1"/>
                </a:solidFill>
              </a:rPr>
              <a:t>pode ser depreendida do art. 100, parágrafo único, CPC, que trata sobre as ações de reparação de dano em razão de acidente de veículos:  </a:t>
            </a: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i="1" dirty="0">
                <a:solidFill>
                  <a:schemeClr val="accent2"/>
                </a:solidFill>
              </a:rPr>
              <a:t>Art. 100. Parágrafo único. </a:t>
            </a:r>
            <a:r>
              <a:rPr lang="pt-BR" sz="1800" i="1" u="sng" dirty="0">
                <a:solidFill>
                  <a:schemeClr val="accent2"/>
                </a:solidFill>
              </a:rPr>
              <a:t>Nas ações de reparação do dano sofrido em razão de delito ou acidente de veículos, será competente o foro do domicílio do autor ou do local do fato. </a:t>
            </a:r>
            <a:endParaRPr lang="pt-BR" sz="1800" u="sng" dirty="0">
              <a:solidFill>
                <a:schemeClr val="accent2"/>
              </a:solidFill>
            </a:endParaRPr>
          </a:p>
          <a:p>
            <a:pPr marL="0" indent="0">
              <a:buNone/>
            </a:pPr>
            <a:endParaRPr lang="pt-BR" sz="1800" dirty="0">
              <a:solidFill>
                <a:schemeClr val="bg1"/>
              </a:solidFill>
            </a:endParaRPr>
          </a:p>
          <a:p>
            <a:pPr marL="0" indent="0">
              <a:buNone/>
            </a:pPr>
            <a:r>
              <a:rPr lang="pt-BR" sz="1800" dirty="0" smtClean="0">
                <a:solidFill>
                  <a:schemeClr val="bg1"/>
                </a:solidFill>
              </a:rPr>
              <a:t>Por </a:t>
            </a:r>
            <a:r>
              <a:rPr lang="pt-BR" sz="1800" dirty="0">
                <a:solidFill>
                  <a:schemeClr val="bg1"/>
                </a:solidFill>
              </a:rPr>
              <a:t>outro lado</a:t>
            </a:r>
            <a:r>
              <a:rPr lang="pt-BR" sz="1800" dirty="0" smtClean="0">
                <a:solidFill>
                  <a:schemeClr val="bg1"/>
                </a:solidFill>
              </a:rPr>
              <a:t>, o art. 94, CPC preconiza que: </a:t>
            </a:r>
            <a:endParaRPr lang="pt-BR" sz="1800" dirty="0">
              <a:solidFill>
                <a:schemeClr val="bg1"/>
              </a:solidFill>
            </a:endParaRPr>
          </a:p>
          <a:p>
            <a:pPr marL="0" indent="0">
              <a:buNone/>
            </a:pPr>
            <a:r>
              <a:rPr lang="pt-BR" sz="1800" dirty="0">
                <a:solidFill>
                  <a:schemeClr val="bg1"/>
                </a:solidFill>
              </a:rPr>
              <a:t> </a:t>
            </a:r>
          </a:p>
          <a:p>
            <a:pPr marL="0" indent="0">
              <a:buNone/>
            </a:pPr>
            <a:r>
              <a:rPr lang="pt-BR" sz="1800" i="1" dirty="0">
                <a:solidFill>
                  <a:schemeClr val="accent2"/>
                </a:solidFill>
              </a:rPr>
              <a:t>Art. 94. A ação fundada em </a:t>
            </a:r>
            <a:r>
              <a:rPr lang="pt-BR" sz="1800" i="1" u="sng" dirty="0">
                <a:solidFill>
                  <a:schemeClr val="accent2"/>
                </a:solidFill>
              </a:rPr>
              <a:t>direito pessoal </a:t>
            </a:r>
            <a:r>
              <a:rPr lang="pt-BR" sz="1800" i="1" dirty="0">
                <a:solidFill>
                  <a:schemeClr val="accent2"/>
                </a:solidFill>
              </a:rPr>
              <a:t>e a ação fundada em direito real sobre bens móveis serão propostas, em regra, </a:t>
            </a:r>
            <a:r>
              <a:rPr lang="pt-BR" sz="1800" i="1" u="sng" dirty="0">
                <a:solidFill>
                  <a:schemeClr val="accent2"/>
                </a:solidFill>
              </a:rPr>
              <a:t>no foro do domicílio do réu</a:t>
            </a:r>
            <a:r>
              <a:rPr lang="pt-BR" sz="1800" i="1" dirty="0">
                <a:solidFill>
                  <a:schemeClr val="accent2"/>
                </a:solidFill>
              </a:rPr>
              <a:t>. </a:t>
            </a:r>
            <a:endParaRPr lang="pt-BR" sz="1800" dirty="0">
              <a:solidFill>
                <a:schemeClr val="accent2"/>
              </a:solidFill>
            </a:endParaRPr>
          </a:p>
          <a:p>
            <a:pPr marL="0" indent="0">
              <a:buNone/>
            </a:pPr>
            <a:endParaRPr lang="pt-BR" sz="1800" dirty="0" smtClean="0">
              <a:solidFill>
                <a:schemeClr val="bg1"/>
              </a:solidFill>
            </a:endParaRPr>
          </a:p>
        </p:txBody>
      </p:sp>
    </p:spTree>
    <p:extLst>
      <p:ext uri="{BB962C8B-B14F-4D97-AF65-F5344CB8AC3E}">
        <p14:creationId xmlns:p14="http://schemas.microsoft.com/office/powerpoint/2010/main" val="2044177879"/>
      </p:ext>
    </p:extLst>
  </p:cSld>
  <p:clrMapOvr>
    <a:masterClrMapping/>
  </p:clrMapOvr>
  <p:transition>
    <p:comb/>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179512" y="188640"/>
            <a:ext cx="8712967" cy="6231210"/>
          </a:xfrm>
        </p:spPr>
        <p:txBody>
          <a:bodyPr/>
          <a:lstStyle/>
          <a:p>
            <a:pPr marL="0" indent="0">
              <a:buNone/>
            </a:pPr>
            <a:r>
              <a:rPr lang="pt-BR" altLang="pt-BR" sz="2400" b="1" dirty="0" smtClean="0">
                <a:solidFill>
                  <a:schemeClr val="accent2"/>
                </a:solidFill>
              </a:rPr>
              <a:t>SECURITIZAÇÃO DE DPVAT – foro competente:</a:t>
            </a:r>
          </a:p>
          <a:p>
            <a:pPr marL="0" indent="0">
              <a:buNone/>
            </a:pPr>
            <a:endParaRPr lang="pt-BR" sz="1800" dirty="0" smtClean="0">
              <a:solidFill>
                <a:schemeClr val="bg1"/>
              </a:solidFill>
            </a:endParaRPr>
          </a:p>
          <a:p>
            <a:pPr marL="0" indent="0">
              <a:buNone/>
            </a:pPr>
            <a:r>
              <a:rPr lang="pt-BR" sz="1800" b="1" dirty="0" smtClean="0">
                <a:solidFill>
                  <a:schemeClr val="accent2"/>
                </a:solidFill>
              </a:rPr>
              <a:t>Não aplicação da regra da </a:t>
            </a:r>
            <a:r>
              <a:rPr lang="pt-BR" sz="1800" b="1" dirty="0" err="1" smtClean="0">
                <a:solidFill>
                  <a:schemeClr val="accent2"/>
                </a:solidFill>
              </a:rPr>
              <a:t>especifidade</a:t>
            </a:r>
            <a:r>
              <a:rPr lang="pt-BR" sz="1800" b="1" dirty="0" smtClean="0">
                <a:solidFill>
                  <a:schemeClr val="accent2"/>
                </a:solidFill>
              </a:rPr>
              <a:t>: </a:t>
            </a:r>
            <a:r>
              <a:rPr lang="pt-BR" sz="1800" dirty="0">
                <a:solidFill>
                  <a:schemeClr val="bg1"/>
                </a:solidFill>
              </a:rPr>
              <a:t>n</a:t>
            </a:r>
            <a:r>
              <a:rPr lang="pt-BR" sz="1800" dirty="0" smtClean="0">
                <a:solidFill>
                  <a:schemeClr val="bg1"/>
                </a:solidFill>
              </a:rPr>
              <a:t>ão </a:t>
            </a:r>
            <a:r>
              <a:rPr lang="pt-BR" sz="1800" dirty="0">
                <a:solidFill>
                  <a:schemeClr val="bg1"/>
                </a:solidFill>
              </a:rPr>
              <a:t>obstante o fato de a primeira regra, aquela insculpida no parágrafo único do art. 100, CPC, ser mais específica em relação à segunda regra trazida, isto é, aquela do art. 94, do mesmo diploma, o STJ, ressalvando interpretação costumeira, entendeu que </a:t>
            </a:r>
            <a:r>
              <a:rPr lang="pt-BR" sz="1800" u="sng" dirty="0">
                <a:solidFill>
                  <a:schemeClr val="bg1"/>
                </a:solidFill>
              </a:rPr>
              <a:t>seriam ambas as regras concorrentes quanto à competência de cobrança de DPVAT</a:t>
            </a:r>
            <a:r>
              <a:rPr lang="pt-BR" sz="1800" dirty="0">
                <a:solidFill>
                  <a:schemeClr val="bg1"/>
                </a:solidFill>
              </a:rPr>
              <a:t>. </a:t>
            </a:r>
          </a:p>
          <a:p>
            <a:pPr marL="0" indent="0">
              <a:buNone/>
            </a:pPr>
            <a:r>
              <a:rPr lang="pt-BR" sz="1800" dirty="0">
                <a:solidFill>
                  <a:schemeClr val="bg1"/>
                </a:solidFill>
              </a:rPr>
              <a:t> </a:t>
            </a:r>
          </a:p>
          <a:p>
            <a:pPr marL="0" indent="0">
              <a:buNone/>
            </a:pPr>
            <a:r>
              <a:rPr lang="pt-BR" sz="1800" b="1" dirty="0" smtClean="0">
                <a:solidFill>
                  <a:schemeClr val="accent2"/>
                </a:solidFill>
              </a:rPr>
              <a:t>Tentativa de facilitar o acesso da vítima ao judiciário: </a:t>
            </a:r>
            <a:r>
              <a:rPr lang="pt-BR" sz="1800" dirty="0" smtClean="0">
                <a:solidFill>
                  <a:schemeClr val="bg1"/>
                </a:solidFill>
              </a:rPr>
              <a:t>portanto, </a:t>
            </a:r>
            <a:r>
              <a:rPr lang="pt-BR" sz="1800" dirty="0">
                <a:solidFill>
                  <a:schemeClr val="bg1"/>
                </a:solidFill>
              </a:rPr>
              <a:t>entendeu o STJ não ser possível deixar de aplicar a regra geral no </a:t>
            </a:r>
            <a:r>
              <a:rPr lang="pt-BR" sz="1800" dirty="0" smtClean="0">
                <a:solidFill>
                  <a:schemeClr val="bg1"/>
                </a:solidFill>
              </a:rPr>
              <a:t>caso. </a:t>
            </a:r>
            <a:endParaRPr lang="pt-BR" sz="1800" dirty="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STJ afirmou </a:t>
            </a:r>
            <a:r>
              <a:rPr lang="pt-BR" sz="1800" dirty="0">
                <a:solidFill>
                  <a:schemeClr val="bg1"/>
                </a:solidFill>
              </a:rPr>
              <a:t>que a situação em análise não permitiria incidência da regra interpretativa pela qual regra especial derroga </a:t>
            </a:r>
            <a:r>
              <a:rPr lang="pt-BR" sz="1800" dirty="0" smtClean="0">
                <a:solidFill>
                  <a:schemeClr val="bg1"/>
                </a:solidFill>
              </a:rPr>
              <a:t>geral. </a:t>
            </a:r>
            <a:r>
              <a:rPr lang="pt-BR" sz="1800" u="sng" dirty="0" smtClean="0">
                <a:solidFill>
                  <a:schemeClr val="bg1"/>
                </a:solidFill>
              </a:rPr>
              <a:t>Ambas foram interpretadas </a:t>
            </a:r>
            <a:r>
              <a:rPr lang="pt-BR" sz="1800" u="sng" dirty="0">
                <a:solidFill>
                  <a:schemeClr val="bg1"/>
                </a:solidFill>
              </a:rPr>
              <a:t>de modo sistêmico, do que resulta verdadeira competência concorrente. </a:t>
            </a:r>
          </a:p>
          <a:p>
            <a:pPr marL="0" indent="0">
              <a:buNone/>
            </a:pPr>
            <a:endParaRPr lang="pt-BR" sz="2400" dirty="0"/>
          </a:p>
        </p:txBody>
      </p:sp>
    </p:spTree>
    <p:extLst>
      <p:ext uri="{BB962C8B-B14F-4D97-AF65-F5344CB8AC3E}">
        <p14:creationId xmlns:p14="http://schemas.microsoft.com/office/powerpoint/2010/main" val="3390450571"/>
      </p:ext>
    </p:extLst>
  </p:cSld>
  <p:clrMapOvr>
    <a:masterClrMapping/>
  </p:clrMapOvr>
  <p:transition>
    <p:comb/>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SECURITIZAÇÃO DE DPVAT – foro competente:</a:t>
            </a:r>
          </a:p>
          <a:p>
            <a:pPr marL="0" indent="0">
              <a:buNone/>
            </a:pPr>
            <a:r>
              <a:rPr lang="pt-BR" sz="1800" b="1" dirty="0" err="1">
                <a:solidFill>
                  <a:schemeClr val="bg1"/>
                </a:solidFill>
              </a:rPr>
              <a:t>REsp</a:t>
            </a:r>
            <a:r>
              <a:rPr lang="pt-BR" sz="1800" b="1" dirty="0">
                <a:solidFill>
                  <a:schemeClr val="bg1"/>
                </a:solidFill>
              </a:rPr>
              <a:t> 1.357.813/RJ: FORO COMPETENTE PARA APRECIAR COBRANÇA DE INDENIZAÇÃO DECORRENTE DE SEGURO DPVAT. </a:t>
            </a:r>
            <a:endParaRPr lang="pt-BR" sz="1800" dirty="0">
              <a:solidFill>
                <a:schemeClr val="bg1"/>
              </a:solidFill>
            </a:endParaRPr>
          </a:p>
          <a:p>
            <a:pPr marL="0" indent="0">
              <a:buNone/>
            </a:pPr>
            <a:r>
              <a:rPr lang="pt-BR" sz="1800" b="1" i="1" dirty="0">
                <a:solidFill>
                  <a:schemeClr val="bg1"/>
                </a:solidFill>
              </a:rPr>
              <a:t>DIREITO PROCESSUAL CIVIL. FORO COMPETENTE PARA APRECIAR COBRANÇA DE INDENIZAÇÃO DECORRENTE DE SEGURO DPVAT. RECURSO REPETITIVO (ART. 543-C DO CPC E RES. 8/2008-STJ). </a:t>
            </a:r>
            <a:endParaRPr lang="pt-BR" sz="1800" dirty="0">
              <a:solidFill>
                <a:schemeClr val="bg1"/>
              </a:solidFill>
            </a:endParaRPr>
          </a:p>
          <a:p>
            <a:pPr marL="0" indent="0">
              <a:buNone/>
            </a:pPr>
            <a:r>
              <a:rPr lang="pt-BR" sz="1800" b="1" i="1" dirty="0">
                <a:solidFill>
                  <a:schemeClr val="bg1"/>
                </a:solidFill>
              </a:rPr>
              <a:t>Em ação de cobrança objetivando indenização decorrente de Seguro Obrigatório de Danos Pessoais Causados por Veículos Automotores de Vias Terrestres – DPVAT, constitui faculdade do autor escolher entre os seguintes foros para ajuizamento da ação: o do local do acidente ou o do seu domicílio (parágrafo único do art. 100 do Código de Processo Civil) e, ainda, o do domicílio do réu (art. 94 do mesmo diploma). </a:t>
            </a:r>
            <a:r>
              <a:rPr lang="pt-BR" sz="1800" i="1" dirty="0" smtClean="0">
                <a:solidFill>
                  <a:schemeClr val="bg1"/>
                </a:solidFill>
              </a:rPr>
              <a:t>Assim</a:t>
            </a:r>
            <a:r>
              <a:rPr lang="pt-BR" sz="1800" i="1" dirty="0">
                <a:solidFill>
                  <a:schemeClr val="bg1"/>
                </a:solidFill>
              </a:rPr>
              <a:t>, trata-se de hipótese de competência concorrente, ou seja, como o seguro DPVAT ancora-se em finalidade eminentemente social, qual seja, a de garantir, inequivocamente, que os danos pessoais sofridos por vítimas de veículos automotores sejam compensados ao menos parcialmente, torna-se imprescindível garantir à vítima do acidente amplo acesso ao Poder Judiciário em busca do direito tutelado em lei. Precedente citado: </a:t>
            </a:r>
            <a:r>
              <a:rPr lang="pt-BR" sz="1800" i="1" dirty="0" err="1">
                <a:solidFill>
                  <a:schemeClr val="bg1"/>
                </a:solidFill>
              </a:rPr>
              <a:t>AgRg</a:t>
            </a:r>
            <a:r>
              <a:rPr lang="pt-BR" sz="1800" i="1" dirty="0">
                <a:solidFill>
                  <a:schemeClr val="bg1"/>
                </a:solidFill>
              </a:rPr>
              <a:t> no </a:t>
            </a:r>
            <a:r>
              <a:rPr lang="pt-BR" sz="1800" i="1" dirty="0" err="1">
                <a:solidFill>
                  <a:schemeClr val="bg1"/>
                </a:solidFill>
              </a:rPr>
              <a:t>REsp</a:t>
            </a:r>
            <a:r>
              <a:rPr lang="pt-BR" sz="1800" i="1" dirty="0">
                <a:solidFill>
                  <a:schemeClr val="bg1"/>
                </a:solidFill>
              </a:rPr>
              <a:t> 1.240.981-RS, Terceira Turma, </a:t>
            </a:r>
            <a:r>
              <a:rPr lang="pt-BR" sz="1800" i="1" dirty="0" err="1">
                <a:solidFill>
                  <a:schemeClr val="bg1"/>
                </a:solidFill>
              </a:rPr>
              <a:t>DJe</a:t>
            </a:r>
            <a:r>
              <a:rPr lang="pt-BR" sz="1800" i="1" dirty="0">
                <a:solidFill>
                  <a:schemeClr val="bg1"/>
                </a:solidFill>
              </a:rPr>
              <a:t> 5/10/2012. </a:t>
            </a:r>
            <a:r>
              <a:rPr lang="pt-BR" sz="1800" b="1" i="1" dirty="0" err="1">
                <a:solidFill>
                  <a:schemeClr val="bg1"/>
                </a:solidFill>
              </a:rPr>
              <a:t>REsp</a:t>
            </a:r>
            <a:r>
              <a:rPr lang="pt-BR" sz="1800" b="1" i="1" dirty="0">
                <a:solidFill>
                  <a:schemeClr val="bg1"/>
                </a:solidFill>
              </a:rPr>
              <a:t> 1.357.813-RJ, Rel. Min. </a:t>
            </a:r>
            <a:r>
              <a:rPr lang="pt-BR" sz="1800" b="1" i="1" dirty="0" err="1">
                <a:solidFill>
                  <a:schemeClr val="bg1"/>
                </a:solidFill>
              </a:rPr>
              <a:t>Luis</a:t>
            </a:r>
            <a:r>
              <a:rPr lang="pt-BR" sz="1800" b="1" i="1" dirty="0">
                <a:solidFill>
                  <a:schemeClr val="bg1"/>
                </a:solidFill>
              </a:rPr>
              <a:t> Felipe Salomão, julgado em 11/9/2013. </a:t>
            </a:r>
            <a:endParaRPr lang="pt-BR" sz="1800" dirty="0">
              <a:solidFill>
                <a:schemeClr val="bg1"/>
              </a:solidFill>
            </a:endParaRPr>
          </a:p>
        </p:txBody>
      </p:sp>
    </p:spTree>
    <p:extLst>
      <p:ext uri="{BB962C8B-B14F-4D97-AF65-F5344CB8AC3E}">
        <p14:creationId xmlns:p14="http://schemas.microsoft.com/office/powerpoint/2010/main" val="802709912"/>
      </p:ext>
    </p:extLst>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a:t>
            </a:r>
          </a:p>
          <a:p>
            <a:pPr marL="0" indent="0" eaLnBrk="1" hangingPunct="1">
              <a:buFont typeface="Wingdings" panose="05000000000000000000" pitchFamily="2" charset="2"/>
              <a:buNone/>
              <a:defRPr/>
            </a:pPr>
            <a:endParaRPr lang="pt-BR" sz="1500" b="1" dirty="0" smtClean="0">
              <a:solidFill>
                <a:schemeClr val="bg1"/>
              </a:solidFill>
            </a:endParaRPr>
          </a:p>
          <a:p>
            <a:pPr marL="0" indent="0">
              <a:buNone/>
            </a:pPr>
            <a:r>
              <a:rPr lang="pt-BR" sz="1800" u="sng" dirty="0" smtClean="0">
                <a:solidFill>
                  <a:schemeClr val="bg1"/>
                </a:solidFill>
              </a:rPr>
              <a:t>Servem </a:t>
            </a:r>
            <a:r>
              <a:rPr lang="pt-BR" sz="1800" u="sng" dirty="0">
                <a:solidFill>
                  <a:schemeClr val="bg1"/>
                </a:solidFill>
              </a:rPr>
              <a:t>tanto para a responsabilidade subjetiva quanto para a responsabilidade </a:t>
            </a:r>
            <a:r>
              <a:rPr lang="pt-BR" sz="1800" u="sng" dirty="0" smtClean="0">
                <a:solidFill>
                  <a:schemeClr val="bg1"/>
                </a:solidFill>
              </a:rPr>
              <a:t>objetiva</a:t>
            </a:r>
            <a:r>
              <a:rPr lang="pt-BR" sz="1800" dirty="0" smtClean="0">
                <a:solidFill>
                  <a:schemeClr val="bg1"/>
                </a:solidFill>
              </a:rPr>
              <a:t>.</a:t>
            </a:r>
          </a:p>
          <a:p>
            <a:pPr marL="0" indent="0">
              <a:buNone/>
            </a:pPr>
            <a:endParaRPr lang="pt-BR" sz="1800" dirty="0">
              <a:solidFill>
                <a:schemeClr val="bg1"/>
              </a:solidFill>
            </a:endParaRPr>
          </a:p>
          <a:p>
            <a:pPr marL="0" lvl="0" indent="0">
              <a:buNone/>
            </a:pPr>
            <a:r>
              <a:rPr lang="pt-BR" sz="1800" b="1" i="1" dirty="0">
                <a:solidFill>
                  <a:schemeClr val="accent2"/>
                </a:solidFill>
              </a:rPr>
              <a:t>Culpa ou fato exclusivo da </a:t>
            </a:r>
            <a:r>
              <a:rPr lang="pt-BR" sz="1800" b="1" i="1" dirty="0" smtClean="0">
                <a:solidFill>
                  <a:schemeClr val="accent2"/>
                </a:solidFill>
              </a:rPr>
              <a:t>vítima</a:t>
            </a:r>
            <a:r>
              <a:rPr lang="pt-BR" sz="1800" b="1" dirty="0" smtClean="0">
                <a:solidFill>
                  <a:schemeClr val="accent2"/>
                </a:solidFill>
              </a:rPr>
              <a:t>: </a:t>
            </a:r>
            <a:r>
              <a:rPr lang="pt-BR" sz="1800" dirty="0" smtClean="0">
                <a:solidFill>
                  <a:schemeClr val="bg1"/>
                </a:solidFill>
              </a:rPr>
              <a:t>ex.: </a:t>
            </a:r>
            <a:r>
              <a:rPr lang="pt-BR" sz="1800" dirty="0" err="1" smtClean="0">
                <a:solidFill>
                  <a:schemeClr val="bg1"/>
                </a:solidFill>
              </a:rPr>
              <a:t>ex-fumante</a:t>
            </a:r>
            <a:r>
              <a:rPr lang="pt-BR" sz="1800" dirty="0" smtClean="0">
                <a:solidFill>
                  <a:schemeClr val="bg1"/>
                </a:solidFill>
              </a:rPr>
              <a:t> - O </a:t>
            </a:r>
            <a:r>
              <a:rPr lang="pt-BR" sz="1800" dirty="0">
                <a:solidFill>
                  <a:schemeClr val="bg1"/>
                </a:solidFill>
              </a:rPr>
              <a:t>STJ entende que é culpa/fato exclusivo da vítima (Inf. n°. 432 do STJ), sendo atividade lícita pela empresa (exercício regular de direito</a:t>
            </a:r>
            <a:r>
              <a:rPr lang="pt-BR" sz="1800" dirty="0" smtClean="0">
                <a:solidFill>
                  <a:schemeClr val="bg1"/>
                </a:solidFill>
              </a:rPr>
              <a:t>).</a:t>
            </a:r>
          </a:p>
          <a:p>
            <a:pPr marL="0" lvl="0" indent="0">
              <a:buNone/>
            </a:pPr>
            <a:endParaRPr lang="pt-BR" sz="1800" dirty="0">
              <a:solidFill>
                <a:schemeClr val="bg1"/>
              </a:solidFill>
            </a:endParaRPr>
          </a:p>
          <a:p>
            <a:pPr marL="0" lvl="0" indent="0">
              <a:buNone/>
            </a:pPr>
            <a:r>
              <a:rPr lang="pt-BR" sz="1800" b="1" i="1" dirty="0">
                <a:solidFill>
                  <a:schemeClr val="accent2"/>
                </a:solidFill>
              </a:rPr>
              <a:t>Culpa ou fato exclusivo de </a:t>
            </a:r>
            <a:r>
              <a:rPr lang="pt-BR" sz="1800" b="1" i="1" dirty="0" smtClean="0">
                <a:solidFill>
                  <a:schemeClr val="accent2"/>
                </a:solidFill>
              </a:rPr>
              <a:t>terceiro: </a:t>
            </a:r>
            <a:r>
              <a:rPr lang="pt-BR" sz="1800" dirty="0">
                <a:solidFill>
                  <a:schemeClr val="bg1"/>
                </a:solidFill>
              </a:rPr>
              <a:t>o terceiro é aquele totalmente estranho à relação jurídica</a:t>
            </a:r>
            <a:r>
              <a:rPr lang="pt-BR" sz="1800" b="1" i="1" dirty="0" smtClean="0">
                <a:solidFill>
                  <a:schemeClr val="bg1"/>
                </a:solidFill>
              </a:rPr>
              <a:t> </a:t>
            </a:r>
            <a:r>
              <a:rPr lang="pt-BR" sz="1800" dirty="0">
                <a:solidFill>
                  <a:schemeClr val="bg1"/>
                </a:solidFill>
              </a:rPr>
              <a:t>(</a:t>
            </a:r>
            <a:r>
              <a:rPr lang="pt-BR" sz="1800" dirty="0" err="1">
                <a:solidFill>
                  <a:schemeClr val="bg1"/>
                </a:solidFill>
              </a:rPr>
              <a:t>ex</a:t>
            </a:r>
            <a:r>
              <a:rPr lang="pt-BR" sz="1800" dirty="0">
                <a:solidFill>
                  <a:schemeClr val="bg1"/>
                </a:solidFill>
              </a:rPr>
              <a:t>: acidente causado pelo criminoso que levou o veículo a mão armada</a:t>
            </a:r>
            <a:r>
              <a:rPr lang="pt-BR" sz="1800" dirty="0" smtClean="0">
                <a:solidFill>
                  <a:schemeClr val="bg1"/>
                </a:solidFill>
              </a:rPr>
              <a:t>):</a:t>
            </a:r>
          </a:p>
          <a:p>
            <a:pPr marL="0" lvl="0" indent="0">
              <a:buNone/>
            </a:pPr>
            <a:endParaRPr lang="pt-BR" sz="1800" dirty="0" smtClean="0">
              <a:solidFill>
                <a:schemeClr val="bg1"/>
              </a:solidFill>
            </a:endParaRPr>
          </a:p>
          <a:p>
            <a:pPr marL="0" indent="0">
              <a:buNone/>
            </a:pPr>
            <a:r>
              <a:rPr lang="pt-BR" sz="1800" b="1" dirty="0" smtClean="0">
                <a:solidFill>
                  <a:schemeClr val="bg1"/>
                </a:solidFill>
                <a:sym typeface="Wingdings" panose="05000000000000000000" pitchFamily="2" charset="2"/>
              </a:rPr>
              <a:t> </a:t>
            </a:r>
            <a:r>
              <a:rPr lang="pt-BR" sz="1800" b="1" u="sng" dirty="0" smtClean="0">
                <a:solidFill>
                  <a:schemeClr val="bg1"/>
                </a:solidFill>
                <a:sym typeface="Wingdings" panose="05000000000000000000" pitchFamily="2" charset="2"/>
              </a:rPr>
              <a:t>N</a:t>
            </a:r>
            <a:r>
              <a:rPr lang="pt-BR" sz="1800" b="1" u="sng" dirty="0" smtClean="0">
                <a:solidFill>
                  <a:schemeClr val="bg1"/>
                </a:solidFill>
              </a:rPr>
              <a:t>ão cabimento da exclusão:</a:t>
            </a:r>
            <a:r>
              <a:rPr lang="pt-BR" sz="1800" b="1" dirty="0" smtClean="0">
                <a:solidFill>
                  <a:schemeClr val="bg1"/>
                </a:solidFill>
              </a:rPr>
              <a:t> </a:t>
            </a:r>
            <a:r>
              <a:rPr lang="pt-BR" sz="1800" dirty="0">
                <a:solidFill>
                  <a:schemeClr val="bg1"/>
                </a:solidFill>
              </a:rPr>
              <a:t>no transporte de pessoas, havendo acidente com o passageiro, não cabe esta excludente, mas </a:t>
            </a:r>
            <a:r>
              <a:rPr lang="pt-BR" sz="1800" dirty="0" smtClean="0">
                <a:solidFill>
                  <a:schemeClr val="bg1"/>
                </a:solidFill>
              </a:rPr>
              <a:t>sim </a:t>
            </a:r>
            <a:r>
              <a:rPr lang="pt-BR" sz="1800" dirty="0">
                <a:solidFill>
                  <a:schemeClr val="bg1"/>
                </a:solidFill>
              </a:rPr>
              <a:t>acarretará em </a:t>
            </a:r>
            <a:r>
              <a:rPr lang="pt-BR" sz="1800" u="sng" dirty="0">
                <a:solidFill>
                  <a:schemeClr val="bg1"/>
                </a:solidFill>
              </a:rPr>
              <a:t>responsabilidade civil objetiva agravada</a:t>
            </a:r>
            <a:r>
              <a:rPr lang="pt-BR" sz="1800" dirty="0">
                <a:solidFill>
                  <a:schemeClr val="bg1"/>
                </a:solidFill>
              </a:rPr>
              <a:t>, conforme o </a:t>
            </a:r>
            <a:r>
              <a:rPr lang="pt-BR" sz="1800" b="1" dirty="0">
                <a:solidFill>
                  <a:schemeClr val="bg1"/>
                </a:solidFill>
              </a:rPr>
              <a:t>art. 735 do CC:</a:t>
            </a:r>
            <a:r>
              <a:rPr lang="pt-BR" sz="1800" dirty="0">
                <a:solidFill>
                  <a:schemeClr val="bg1"/>
                </a:solidFill>
              </a:rPr>
              <a:t> </a:t>
            </a:r>
            <a:r>
              <a:rPr lang="pt-BR" sz="1800" i="1" dirty="0">
                <a:solidFill>
                  <a:schemeClr val="bg1"/>
                </a:solidFill>
              </a:rPr>
              <a:t>A responsabilidade contratual do transportador por acidente com o passageiro não é elidida por culpa de terceiro, contra o qual tem ação regressiva.</a:t>
            </a:r>
            <a:endParaRPr lang="pt-BR" sz="1800" dirty="0">
              <a:solidFill>
                <a:schemeClr val="bg1"/>
              </a:solidFill>
            </a:endParaRPr>
          </a:p>
          <a:p>
            <a:pPr marL="0" lvl="0" indent="0">
              <a:buNone/>
            </a:pP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3810619498"/>
      </p:ext>
    </p:extLst>
  </p:cSld>
  <p:clrMapOvr>
    <a:masterClrMapping/>
  </p:clrMapOvr>
  <p:transition>
    <p:comb/>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DPVAT – prazo prescricional:</a:t>
            </a:r>
          </a:p>
          <a:p>
            <a:pPr marL="0" indent="0">
              <a:buNone/>
            </a:pPr>
            <a:endParaRPr lang="pt-BR" altLang="pt-BR" sz="2400" b="1" dirty="0" smtClean="0">
              <a:solidFill>
                <a:schemeClr val="accent2"/>
              </a:solidFill>
            </a:endParaRPr>
          </a:p>
          <a:p>
            <a:pPr marL="0" indent="0">
              <a:buNone/>
            </a:pPr>
            <a:r>
              <a:rPr lang="pt-BR" sz="1800" b="1" dirty="0" smtClean="0">
                <a:solidFill>
                  <a:schemeClr val="accent2"/>
                </a:solidFill>
              </a:rPr>
              <a:t>Súmula 405, STJ: </a:t>
            </a:r>
            <a:r>
              <a:rPr lang="pt-BR" sz="1800" dirty="0" smtClean="0">
                <a:solidFill>
                  <a:schemeClr val="accent2"/>
                </a:solidFill>
              </a:rPr>
              <a:t>a </a:t>
            </a:r>
            <a:r>
              <a:rPr lang="pt-BR" sz="1800" dirty="0">
                <a:solidFill>
                  <a:schemeClr val="accent2"/>
                </a:solidFill>
              </a:rPr>
              <a:t>ação de cobrança do seguro obrigatório (DPVAT) prescreve em três </a:t>
            </a:r>
            <a:r>
              <a:rPr lang="pt-BR" sz="1800" dirty="0" smtClean="0">
                <a:solidFill>
                  <a:schemeClr val="accent2"/>
                </a:solidFill>
              </a:rPr>
              <a:t>anos.</a:t>
            </a:r>
          </a:p>
          <a:p>
            <a:pPr marL="0" indent="0">
              <a:buNone/>
            </a:pPr>
            <a:endParaRPr lang="pt-BR" sz="1800" dirty="0" smtClean="0">
              <a:solidFill>
                <a:schemeClr val="accent2"/>
              </a:solidFill>
            </a:endParaRPr>
          </a:p>
          <a:p>
            <a:pPr marL="0" indent="0">
              <a:buNone/>
            </a:pPr>
            <a:r>
              <a:rPr lang="pt-BR" sz="1800" b="1" i="1" dirty="0" smtClean="0">
                <a:solidFill>
                  <a:schemeClr val="bg1"/>
                </a:solidFill>
                <a:sym typeface="Wingdings" panose="05000000000000000000" pitchFamily="2" charset="2"/>
              </a:rPr>
              <a:t></a:t>
            </a:r>
            <a:r>
              <a:rPr lang="pt-BR" sz="1800" dirty="0" smtClean="0">
                <a:solidFill>
                  <a:schemeClr val="bg1"/>
                </a:solidFill>
              </a:rPr>
              <a:t> No </a:t>
            </a:r>
            <a:r>
              <a:rPr lang="pt-BR" sz="1800" dirty="0">
                <a:solidFill>
                  <a:schemeClr val="bg1"/>
                </a:solidFill>
              </a:rPr>
              <a:t>mesmo prazo prescreve ação de cobrança da complementação do seguro </a:t>
            </a:r>
            <a:r>
              <a:rPr lang="pt-BR" sz="1800" dirty="0" smtClean="0">
                <a:solidFill>
                  <a:schemeClr val="bg1"/>
                </a:solidFill>
              </a:rPr>
              <a:t>- prescreve </a:t>
            </a:r>
            <a:r>
              <a:rPr lang="pt-BR" sz="1800" dirty="0">
                <a:solidFill>
                  <a:schemeClr val="bg1"/>
                </a:solidFill>
              </a:rPr>
              <a:t>em três anos a contar do pagamento feito a </a:t>
            </a:r>
            <a:r>
              <a:rPr lang="pt-BR" sz="1800" dirty="0" smtClean="0">
                <a:solidFill>
                  <a:schemeClr val="bg1"/>
                </a:solidFill>
              </a:rPr>
              <a:t>menor.</a:t>
            </a:r>
            <a:endParaRPr lang="pt-BR" sz="1800" dirty="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O </a:t>
            </a:r>
            <a:r>
              <a:rPr lang="pt-BR" sz="1800" dirty="0">
                <a:solidFill>
                  <a:schemeClr val="bg1"/>
                </a:solidFill>
              </a:rPr>
              <a:t>pedido do pagamento de indenização à seguradora </a:t>
            </a:r>
            <a:r>
              <a:rPr lang="pt-BR" sz="1800" u="sng" dirty="0">
                <a:solidFill>
                  <a:schemeClr val="bg1"/>
                </a:solidFill>
              </a:rPr>
              <a:t>suspende </a:t>
            </a:r>
            <a:r>
              <a:rPr lang="pt-BR" sz="1800" dirty="0">
                <a:solidFill>
                  <a:schemeClr val="bg1"/>
                </a:solidFill>
              </a:rPr>
              <a:t>o prazo prescricional da ação de cobrança </a:t>
            </a:r>
            <a:r>
              <a:rPr lang="pt-BR" sz="1800" dirty="0" smtClean="0">
                <a:solidFill>
                  <a:schemeClr val="bg1"/>
                </a:solidFill>
              </a:rPr>
              <a:t>até </a:t>
            </a:r>
            <a:r>
              <a:rPr lang="pt-BR" sz="1800" dirty="0">
                <a:solidFill>
                  <a:schemeClr val="bg1"/>
                </a:solidFill>
              </a:rPr>
              <a:t>que o segurado tenha ciência da </a:t>
            </a:r>
            <a:r>
              <a:rPr lang="pt-BR" sz="1800" dirty="0" smtClean="0">
                <a:solidFill>
                  <a:schemeClr val="bg1"/>
                </a:solidFill>
              </a:rPr>
              <a:t>decisão.</a:t>
            </a:r>
          </a:p>
          <a:p>
            <a:pPr marL="0" indent="0">
              <a:buNone/>
            </a:pPr>
            <a:endParaRPr lang="pt-BR" sz="1800" dirty="0" smtClean="0">
              <a:solidFill>
                <a:schemeClr val="bg1"/>
              </a:solidFill>
            </a:endParaRPr>
          </a:p>
          <a:p>
            <a:pPr marL="0" indent="0">
              <a:buNone/>
            </a:pPr>
            <a:r>
              <a:rPr lang="pt-BR" sz="1800" b="1" dirty="0">
                <a:solidFill>
                  <a:schemeClr val="accent2"/>
                </a:solidFill>
              </a:rPr>
              <a:t>SÚMULA </a:t>
            </a:r>
            <a:r>
              <a:rPr lang="pt-BR" sz="1800" b="1" dirty="0" smtClean="0">
                <a:solidFill>
                  <a:schemeClr val="accent2"/>
                </a:solidFill>
              </a:rPr>
              <a:t>229, STJ - </a:t>
            </a:r>
            <a:r>
              <a:rPr lang="pt-BR" sz="1800" dirty="0" smtClean="0">
                <a:solidFill>
                  <a:schemeClr val="accent2"/>
                </a:solidFill>
              </a:rPr>
              <a:t>O </a:t>
            </a:r>
            <a:r>
              <a:rPr lang="pt-BR" sz="1800" dirty="0">
                <a:solidFill>
                  <a:schemeClr val="accent2"/>
                </a:solidFill>
              </a:rPr>
              <a:t>pedido do pagamento de indenização à seguradora suspende o prazo de prescrição até que o segurado tenha ciência da decisão.</a:t>
            </a:r>
          </a:p>
          <a:p>
            <a:pPr marL="0" indent="0">
              <a:buNone/>
            </a:pPr>
            <a:endParaRPr lang="pt-BR" sz="1800" dirty="0">
              <a:solidFill>
                <a:schemeClr val="bg1"/>
              </a:solidFill>
            </a:endParaRPr>
          </a:p>
          <a:p>
            <a:pPr marL="0" indent="0">
              <a:buNone/>
            </a:pPr>
            <a:r>
              <a:rPr lang="pt-BR" sz="1800" b="1" dirty="0" smtClean="0">
                <a:solidFill>
                  <a:schemeClr val="accent2"/>
                </a:solidFill>
              </a:rPr>
              <a:t>Juros de mora: Súmula 426, STJ: </a:t>
            </a:r>
            <a:r>
              <a:rPr lang="pt-BR" sz="1800" dirty="0" smtClean="0">
                <a:solidFill>
                  <a:schemeClr val="accent3"/>
                </a:solidFill>
              </a:rPr>
              <a:t>os </a:t>
            </a:r>
            <a:r>
              <a:rPr lang="pt-BR" sz="1800" dirty="0">
                <a:solidFill>
                  <a:schemeClr val="accent3"/>
                </a:solidFill>
              </a:rPr>
              <a:t>juros de mora na indenização do seguro DPVAT fluem a partir da citação</a:t>
            </a:r>
            <a:endParaRPr lang="pt-BR" altLang="pt-BR" sz="2400" b="1" dirty="0" smtClean="0">
              <a:solidFill>
                <a:schemeClr val="accent3"/>
              </a:solidFill>
            </a:endParaRPr>
          </a:p>
          <a:p>
            <a:pPr marL="0" indent="0">
              <a:buNone/>
            </a:pPr>
            <a:endParaRPr lang="pt-BR" sz="2400" dirty="0"/>
          </a:p>
        </p:txBody>
      </p:sp>
    </p:spTree>
    <p:extLst>
      <p:ext uri="{BB962C8B-B14F-4D97-AF65-F5344CB8AC3E}">
        <p14:creationId xmlns:p14="http://schemas.microsoft.com/office/powerpoint/2010/main" val="202577777"/>
      </p:ext>
    </p:extLst>
  </p:cSld>
  <p:clrMapOvr>
    <a:masterClrMapping/>
  </p:clrMapOvr>
  <p:transition>
    <p:comb/>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DPVAT – legitimidade do MP:</a:t>
            </a:r>
          </a:p>
          <a:p>
            <a:pPr marL="0" indent="0">
              <a:buNone/>
            </a:pPr>
            <a:endParaRPr lang="pt-BR" altLang="pt-BR" sz="1500" b="1" dirty="0" smtClean="0">
              <a:solidFill>
                <a:schemeClr val="bg1"/>
              </a:solidFill>
            </a:endParaRPr>
          </a:p>
          <a:p>
            <a:pPr marL="0" indent="0">
              <a:buNone/>
            </a:pPr>
            <a:r>
              <a:rPr lang="pt-BR" sz="1800" b="1" dirty="0" smtClean="0">
                <a:solidFill>
                  <a:schemeClr val="accent2"/>
                </a:solidFill>
              </a:rPr>
              <a:t>MP pode propor ação civil pública para defender beneficiários do DPVAT (junho/2014):</a:t>
            </a:r>
            <a:r>
              <a:rPr lang="pt-BR" sz="1800" dirty="0" smtClean="0">
                <a:solidFill>
                  <a:schemeClr val="accent2"/>
                </a:solidFill>
              </a:rPr>
              <a:t> </a:t>
            </a:r>
            <a:r>
              <a:rPr lang="pt-BR" sz="1800" dirty="0" smtClean="0">
                <a:solidFill>
                  <a:schemeClr val="bg1"/>
                </a:solidFill>
              </a:rPr>
              <a:t>a Segunda Seção do Superior Tribunal de Justiça (STJ) negou provimento ao recurso de uma seguradora e afirmou a legitimidade do Ministério Público de Goiás para ajuizar ação civil pública em defesa de beneficiários de DPVAT, que teriam recebido indenizações em valor menor que o devido. Havia súmula em sentido oposto (S 470, STJ). Como </a:t>
            </a:r>
            <a:r>
              <a:rPr lang="pt-BR" sz="1800" dirty="0">
                <a:solidFill>
                  <a:schemeClr val="bg1"/>
                </a:solidFill>
              </a:rPr>
              <a:t>a decisão do STF foi proferida em sede de repercussão geral, pode-se </a:t>
            </a:r>
            <a:r>
              <a:rPr lang="pt-BR" sz="1800" dirty="0" smtClean="0">
                <a:solidFill>
                  <a:schemeClr val="bg1"/>
                </a:solidFill>
              </a:rPr>
              <a:t>concluir que </a:t>
            </a:r>
            <a:r>
              <a:rPr lang="pt-BR" sz="1800" dirty="0">
                <a:solidFill>
                  <a:schemeClr val="bg1"/>
                </a:solidFill>
              </a:rPr>
              <a:t>a súmula 470 do STJ, apesar de formalmente ainda estar em vigor, encontra-se SUPERADA.</a:t>
            </a:r>
          </a:p>
          <a:p>
            <a:pPr marL="0" indent="0">
              <a:buNone/>
            </a:pP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No </a:t>
            </a:r>
            <a:r>
              <a:rPr lang="pt-BR" sz="1800" dirty="0">
                <a:solidFill>
                  <a:schemeClr val="bg1"/>
                </a:solidFill>
              </a:rPr>
              <a:t>caso julgado, o Tribunal de Justiça de Goiás havia reconhecido a legitimidade ativa do MP. A seguradora recorreu ao STJ e teve seu recurso provido pela Segunda Seção. O MP recorreu então ao STF, que julgou o caso pelo rito da repercussão geral, dado o interesse social presente na tutela dos direitos subjetivos envolvidos</a:t>
            </a:r>
            <a:r>
              <a:rPr lang="pt-BR" sz="1800" dirty="0" smtClean="0">
                <a:solidFill>
                  <a:schemeClr val="bg1"/>
                </a:solidFill>
              </a:rPr>
              <a:t>. Foi alegado pelo MP que pela </a:t>
            </a:r>
            <a:r>
              <a:rPr lang="pt-BR" sz="1800" dirty="0">
                <a:solidFill>
                  <a:schemeClr val="bg1"/>
                </a:solidFill>
              </a:rPr>
              <a:t>natureza e finalidade do DPVAT, o seu adequado funcionamento transcende os interesses individuais dos segurados, </a:t>
            </a:r>
            <a:r>
              <a:rPr lang="pt-BR" sz="1800" dirty="0" smtClean="0">
                <a:solidFill>
                  <a:schemeClr val="bg1"/>
                </a:solidFill>
              </a:rPr>
              <a:t>havendo interesse </a:t>
            </a:r>
            <a:r>
              <a:rPr lang="pt-BR" sz="1800" dirty="0">
                <a:solidFill>
                  <a:schemeClr val="bg1"/>
                </a:solidFill>
              </a:rPr>
              <a:t>social nessa controvérsia coletiva, o que impõe a retratação da seção e o reconhecimento da legitimidade do MP, na linha do que foi decidido pelo STF.</a:t>
            </a:r>
          </a:p>
          <a:p>
            <a:pPr marL="0" indent="0">
              <a:buNone/>
            </a:pPr>
            <a:endParaRPr lang="pt-BR" sz="2400" dirty="0"/>
          </a:p>
        </p:txBody>
      </p:sp>
    </p:spTree>
    <p:extLst>
      <p:ext uri="{BB962C8B-B14F-4D97-AF65-F5344CB8AC3E}">
        <p14:creationId xmlns:p14="http://schemas.microsoft.com/office/powerpoint/2010/main" val="3112392172"/>
      </p:ext>
    </p:extLst>
  </p:cSld>
  <p:clrMapOvr>
    <a:masterClrMapping/>
  </p:clrMapOvr>
  <p:transition>
    <p:comb/>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000000"/>
              </a:solidFill>
            </a:endParaRPr>
          </a:p>
        </p:txBody>
      </p:sp>
      <p:sp>
        <p:nvSpPr>
          <p:cNvPr id="1229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buClr>
                <a:srgbClr val="3333CC"/>
              </a:buClr>
              <a:buFont typeface="Wingdings" panose="05000000000000000000" pitchFamily="2" charset="2"/>
              <a:buNone/>
            </a:pPr>
            <a:endParaRPr lang="pt-BR" sz="2000" b="1" dirty="0" smtClean="0">
              <a:solidFill>
                <a:srgbClr val="FFFFFF"/>
              </a:solidFill>
            </a:endParaRPr>
          </a:p>
          <a:p>
            <a:pPr>
              <a:buClr>
                <a:srgbClr val="3333CC"/>
              </a:buClr>
              <a:buFont typeface="Wingdings" panose="05000000000000000000" pitchFamily="2" charset="2"/>
              <a:buNone/>
            </a:pPr>
            <a:endParaRPr lang="pt-BR" sz="2000" b="1" dirty="0">
              <a:solidFill>
                <a:srgbClr val="FFFFFF"/>
              </a:solidFill>
            </a:endParaRPr>
          </a:p>
          <a:p>
            <a:pPr>
              <a:buClr>
                <a:srgbClr val="3333CC"/>
              </a:buClr>
              <a:buFont typeface="Wingdings" panose="05000000000000000000" pitchFamily="2" charset="2"/>
              <a:buNone/>
            </a:pPr>
            <a:r>
              <a:rPr lang="pt-BR" sz="2500" b="1" dirty="0" smtClean="0">
                <a:solidFill>
                  <a:srgbClr val="FFCF01"/>
                </a:solidFill>
              </a:rPr>
              <a:t>Questões de concurso DPE PR 2012 – DPVAT:</a:t>
            </a:r>
          </a:p>
          <a:p>
            <a:pPr>
              <a:buClr>
                <a:srgbClr val="3333CC"/>
              </a:buClr>
              <a:buFont typeface="Wingdings" panose="05000000000000000000" pitchFamily="2" charset="2"/>
              <a:buNone/>
            </a:pPr>
            <a:endParaRPr lang="pt-BR" sz="2000" b="1" dirty="0" smtClean="0">
              <a:solidFill>
                <a:srgbClr val="FFCF01"/>
              </a:solidFill>
            </a:endParaRPr>
          </a:p>
          <a:p>
            <a:pPr>
              <a:buClr>
                <a:srgbClr val="3333CC"/>
              </a:buClr>
              <a:buFont typeface="Wingdings" panose="05000000000000000000" pitchFamily="2" charset="2"/>
              <a:buNone/>
            </a:pPr>
            <a:r>
              <a:rPr lang="pt-BR" sz="2000" dirty="0">
                <a:solidFill>
                  <a:srgbClr val="FFFFFF"/>
                </a:solidFill>
              </a:rPr>
              <a:t>50. É correto afirmar: </a:t>
            </a:r>
          </a:p>
          <a:p>
            <a:pPr>
              <a:buClr>
                <a:srgbClr val="3333CC"/>
              </a:buClr>
              <a:buFont typeface="Wingdings" panose="05000000000000000000" pitchFamily="2" charset="2"/>
              <a:buNone/>
            </a:pPr>
            <a:r>
              <a:rPr lang="pt-BR" sz="2000" dirty="0" smtClean="0">
                <a:solidFill>
                  <a:srgbClr val="FFFFFF"/>
                </a:solidFill>
              </a:rPr>
              <a:t>(A) A </a:t>
            </a:r>
            <a:r>
              <a:rPr lang="pt-BR" sz="2000" dirty="0">
                <a:solidFill>
                  <a:srgbClr val="FFFFFF"/>
                </a:solidFill>
              </a:rPr>
              <a:t>pessoa jurídica, porque não </a:t>
            </a:r>
            <a:r>
              <a:rPr lang="pt-BR" sz="2000" dirty="0" err="1">
                <a:solidFill>
                  <a:srgbClr val="FFFFFF"/>
                </a:solidFill>
              </a:rPr>
              <a:t>titulariza</a:t>
            </a:r>
            <a:r>
              <a:rPr lang="pt-BR" sz="2000" dirty="0">
                <a:solidFill>
                  <a:srgbClr val="FFFFFF"/>
                </a:solidFill>
              </a:rPr>
              <a:t> direitos </a:t>
            </a:r>
            <a:r>
              <a:rPr lang="pt-BR" sz="2000" dirty="0" smtClean="0">
                <a:solidFill>
                  <a:srgbClr val="FFFFFF"/>
                </a:solidFill>
              </a:rPr>
              <a:t>subjetivos </a:t>
            </a:r>
            <a:r>
              <a:rPr lang="pt-BR" sz="2000" dirty="0">
                <a:solidFill>
                  <a:srgbClr val="FFFFFF"/>
                </a:solidFill>
              </a:rPr>
              <a:t>referentes à dignidade da pessoa humana, </a:t>
            </a:r>
            <a:r>
              <a:rPr lang="pt-BR" sz="2000" dirty="0" smtClean="0">
                <a:solidFill>
                  <a:srgbClr val="FFFFFF"/>
                </a:solidFill>
              </a:rPr>
              <a:t>não </a:t>
            </a:r>
            <a:r>
              <a:rPr lang="pt-BR" sz="2000" dirty="0">
                <a:solidFill>
                  <a:srgbClr val="FFFFFF"/>
                </a:solidFill>
              </a:rPr>
              <a:t>é titular de direitos da personalidade, embora </a:t>
            </a:r>
            <a:r>
              <a:rPr lang="pt-BR" sz="2000" dirty="0" smtClean="0">
                <a:solidFill>
                  <a:srgbClr val="FFFFFF"/>
                </a:solidFill>
              </a:rPr>
              <a:t>possa </a:t>
            </a:r>
            <a:r>
              <a:rPr lang="pt-BR" sz="2000" dirty="0">
                <a:solidFill>
                  <a:srgbClr val="FFFFFF"/>
                </a:solidFill>
              </a:rPr>
              <a:t>sofrer dano moral. </a:t>
            </a:r>
            <a:r>
              <a:rPr lang="pt-BR" sz="2000" dirty="0" smtClean="0">
                <a:solidFill>
                  <a:srgbClr val="FFFFFF"/>
                </a:solidFill>
              </a:rPr>
              <a:t>(</a:t>
            </a:r>
            <a:r>
              <a:rPr lang="pt-BR" sz="2000" dirty="0">
                <a:solidFill>
                  <a:srgbClr val="FFFFFF"/>
                </a:solidFill>
              </a:rPr>
              <a:t>B) A indenização por dano estético, na qualidade de </a:t>
            </a:r>
            <a:r>
              <a:rPr lang="pt-BR" sz="2000" dirty="0" err="1" smtClean="0">
                <a:solidFill>
                  <a:srgbClr val="FFFFFF"/>
                </a:solidFill>
              </a:rPr>
              <a:t>es-pécie</a:t>
            </a:r>
            <a:r>
              <a:rPr lang="pt-BR" sz="2000" dirty="0" smtClean="0">
                <a:solidFill>
                  <a:srgbClr val="FFFFFF"/>
                </a:solidFill>
              </a:rPr>
              <a:t> </a:t>
            </a:r>
            <a:r>
              <a:rPr lang="pt-BR" sz="2000" dirty="0">
                <a:solidFill>
                  <a:srgbClr val="FFFFFF"/>
                </a:solidFill>
              </a:rPr>
              <a:t>de dano moral, abarca este, não havendo falar </a:t>
            </a:r>
            <a:r>
              <a:rPr lang="pt-BR" sz="2000" dirty="0" smtClean="0">
                <a:solidFill>
                  <a:srgbClr val="FFFFFF"/>
                </a:solidFill>
              </a:rPr>
              <a:t>em responsabilização </a:t>
            </a:r>
            <a:r>
              <a:rPr lang="pt-BR" sz="2000" dirty="0">
                <a:solidFill>
                  <a:srgbClr val="FFFFFF"/>
                </a:solidFill>
              </a:rPr>
              <a:t>autônoma do agente ofensor </a:t>
            </a:r>
            <a:r>
              <a:rPr lang="pt-BR" sz="2000" dirty="0" smtClean="0">
                <a:solidFill>
                  <a:srgbClr val="FFFFFF"/>
                </a:solidFill>
              </a:rPr>
              <a:t>com </a:t>
            </a:r>
            <a:r>
              <a:rPr lang="pt-BR" sz="2000" dirty="0">
                <a:solidFill>
                  <a:srgbClr val="FFFFFF"/>
                </a:solidFill>
              </a:rPr>
              <a:t>relação aos danos psicológicos. </a:t>
            </a:r>
            <a:endParaRPr lang="pt-BR" sz="2000" dirty="0" smtClean="0">
              <a:solidFill>
                <a:srgbClr val="FFFFFF"/>
              </a:solidFill>
            </a:endParaRPr>
          </a:p>
          <a:p>
            <a:pPr>
              <a:buClr>
                <a:srgbClr val="3333CC"/>
              </a:buClr>
              <a:buFont typeface="Wingdings" panose="05000000000000000000" pitchFamily="2" charset="2"/>
              <a:buNone/>
            </a:pPr>
            <a:r>
              <a:rPr lang="pt-BR" sz="2000" dirty="0" smtClean="0">
                <a:solidFill>
                  <a:srgbClr val="FFCF01"/>
                </a:solidFill>
              </a:rPr>
              <a:t>(</a:t>
            </a:r>
            <a:r>
              <a:rPr lang="pt-BR" sz="2000" dirty="0">
                <a:solidFill>
                  <a:srgbClr val="FFCF01"/>
                </a:solidFill>
              </a:rPr>
              <a:t>C) É cabível a recusa do pagamento da indenização </a:t>
            </a:r>
            <a:r>
              <a:rPr lang="pt-BR" sz="2000" dirty="0" smtClean="0">
                <a:solidFill>
                  <a:srgbClr val="FFCF01"/>
                </a:solidFill>
              </a:rPr>
              <a:t>acidentária </a:t>
            </a:r>
            <a:r>
              <a:rPr lang="pt-BR" sz="2000" dirty="0">
                <a:solidFill>
                  <a:srgbClr val="FFCF01"/>
                </a:solidFill>
              </a:rPr>
              <a:t>civil baseada na falta de pagamento do </a:t>
            </a:r>
            <a:r>
              <a:rPr lang="pt-BR" sz="2000" dirty="0" smtClean="0">
                <a:solidFill>
                  <a:srgbClr val="FFCF01"/>
                </a:solidFill>
              </a:rPr>
              <a:t>prêmio </a:t>
            </a:r>
            <a:r>
              <a:rPr lang="pt-BR" sz="2000" dirty="0">
                <a:solidFill>
                  <a:srgbClr val="FFCF01"/>
                </a:solidFill>
              </a:rPr>
              <a:t>do seguro obrigatório de Danos Pessoais </a:t>
            </a:r>
            <a:r>
              <a:rPr lang="pt-BR" sz="2000" dirty="0" smtClean="0">
                <a:solidFill>
                  <a:srgbClr val="FFCF01"/>
                </a:solidFill>
              </a:rPr>
              <a:t>Causados </a:t>
            </a:r>
            <a:r>
              <a:rPr lang="pt-BR" sz="2000" dirty="0">
                <a:solidFill>
                  <a:srgbClr val="FFCF01"/>
                </a:solidFill>
              </a:rPr>
              <a:t>por Veículos Automotores de Vias </a:t>
            </a:r>
            <a:r>
              <a:rPr lang="pt-BR" sz="2000" dirty="0" smtClean="0">
                <a:solidFill>
                  <a:srgbClr val="FFCF01"/>
                </a:solidFill>
              </a:rPr>
              <a:t>Terrestres </a:t>
            </a:r>
            <a:r>
              <a:rPr lang="pt-BR" sz="2000" dirty="0">
                <a:solidFill>
                  <a:srgbClr val="FFCF01"/>
                </a:solidFill>
              </a:rPr>
              <a:t>(DPVAT). </a:t>
            </a:r>
            <a:endParaRPr lang="pt-BR" sz="2000" dirty="0" smtClean="0">
              <a:solidFill>
                <a:srgbClr val="FFCF01"/>
              </a:solidFill>
            </a:endParaRPr>
          </a:p>
          <a:p>
            <a:pPr>
              <a:buClr>
                <a:srgbClr val="3333CC"/>
              </a:buClr>
              <a:buFont typeface="Wingdings" panose="05000000000000000000" pitchFamily="2" charset="2"/>
              <a:buNone/>
            </a:pPr>
            <a:r>
              <a:rPr lang="pt-BR" sz="2000" dirty="0" smtClean="0">
                <a:solidFill>
                  <a:srgbClr val="FFFFFF"/>
                </a:solidFill>
              </a:rPr>
              <a:t>(</a:t>
            </a:r>
            <a:r>
              <a:rPr lang="pt-BR" sz="2000" dirty="0">
                <a:solidFill>
                  <a:srgbClr val="FFFFFF"/>
                </a:solidFill>
              </a:rPr>
              <a:t>D) O absolutamente incapaz não responde pelos danos </a:t>
            </a:r>
            <a:r>
              <a:rPr lang="pt-BR" sz="2000" dirty="0" smtClean="0">
                <a:solidFill>
                  <a:srgbClr val="FFFFFF"/>
                </a:solidFill>
              </a:rPr>
              <a:t>que </a:t>
            </a:r>
            <a:r>
              <a:rPr lang="pt-BR" sz="2000" dirty="0">
                <a:solidFill>
                  <a:srgbClr val="FFFFFF"/>
                </a:solidFill>
              </a:rPr>
              <a:t>causar, tendo em vista a responsabilidade </a:t>
            </a:r>
            <a:r>
              <a:rPr lang="pt-BR" sz="2000" dirty="0" err="1" smtClean="0">
                <a:solidFill>
                  <a:srgbClr val="FFFFFF"/>
                </a:solidFill>
              </a:rPr>
              <a:t>priva-tiva</a:t>
            </a:r>
            <a:r>
              <a:rPr lang="pt-BR" sz="2000" dirty="0" smtClean="0">
                <a:solidFill>
                  <a:srgbClr val="FFFFFF"/>
                </a:solidFill>
              </a:rPr>
              <a:t> </a:t>
            </a:r>
            <a:r>
              <a:rPr lang="pt-BR" sz="2000" dirty="0">
                <a:solidFill>
                  <a:srgbClr val="FFFFFF"/>
                </a:solidFill>
              </a:rPr>
              <a:t>de seus pais ou responsáveis. </a:t>
            </a:r>
            <a:endParaRPr lang="pt-BR" sz="2000" dirty="0" smtClean="0">
              <a:solidFill>
                <a:srgbClr val="FFFFFF"/>
              </a:solidFill>
            </a:endParaRPr>
          </a:p>
          <a:p>
            <a:pPr>
              <a:buClr>
                <a:srgbClr val="3333CC"/>
              </a:buClr>
              <a:buFont typeface="Wingdings" panose="05000000000000000000" pitchFamily="2" charset="2"/>
              <a:buNone/>
            </a:pPr>
            <a:r>
              <a:rPr lang="pt-BR" sz="2000" u="sng" dirty="0" smtClean="0">
                <a:solidFill>
                  <a:srgbClr val="FFFFFF"/>
                </a:solidFill>
              </a:rPr>
              <a:t>(</a:t>
            </a:r>
            <a:r>
              <a:rPr lang="pt-BR" sz="2000" u="sng" dirty="0">
                <a:solidFill>
                  <a:srgbClr val="FFFFFF"/>
                </a:solidFill>
              </a:rPr>
              <a:t>E) No caso de deterioração da coisa alheia, provocada </a:t>
            </a:r>
            <a:r>
              <a:rPr lang="pt-BR" sz="2000" u="sng" dirty="0" smtClean="0">
                <a:solidFill>
                  <a:srgbClr val="FFFFFF"/>
                </a:solidFill>
              </a:rPr>
              <a:t>para </a:t>
            </a:r>
            <a:r>
              <a:rPr lang="pt-BR" sz="2000" u="sng" dirty="0">
                <a:solidFill>
                  <a:srgbClr val="FFFFFF"/>
                </a:solidFill>
              </a:rPr>
              <a:t>remover perigo iminente provocado por </a:t>
            </a:r>
            <a:r>
              <a:rPr lang="pt-BR" sz="2000" u="sng" dirty="0" err="1" smtClean="0">
                <a:solidFill>
                  <a:srgbClr val="FFFFFF"/>
                </a:solidFill>
              </a:rPr>
              <a:t>tercei-ro</a:t>
            </a:r>
            <a:r>
              <a:rPr lang="pt-BR" sz="2000" u="sng" dirty="0">
                <a:solidFill>
                  <a:srgbClr val="FFFFFF"/>
                </a:solidFill>
              </a:rPr>
              <a:t>, assistirá ao proprietário da coisa direito a </a:t>
            </a:r>
            <a:r>
              <a:rPr lang="pt-BR" sz="2000" u="sng" dirty="0" err="1" smtClean="0">
                <a:solidFill>
                  <a:srgbClr val="FFFFFF"/>
                </a:solidFill>
              </a:rPr>
              <a:t>indeni-zação</a:t>
            </a:r>
            <a:r>
              <a:rPr lang="pt-BR" sz="2000" u="sng" dirty="0" smtClean="0">
                <a:solidFill>
                  <a:srgbClr val="FFFFFF"/>
                </a:solidFill>
              </a:rPr>
              <a:t> </a:t>
            </a:r>
            <a:r>
              <a:rPr lang="pt-BR" sz="2000" u="sng" dirty="0">
                <a:solidFill>
                  <a:srgbClr val="FFFFFF"/>
                </a:solidFill>
              </a:rPr>
              <a:t>a ser paga pelo causador direto do dano, </a:t>
            </a:r>
            <a:r>
              <a:rPr lang="pt-BR" sz="2000" u="sng" dirty="0" err="1" smtClean="0">
                <a:solidFill>
                  <a:srgbClr val="FFFFFF"/>
                </a:solidFill>
              </a:rPr>
              <a:t>ain-da</a:t>
            </a:r>
            <a:r>
              <a:rPr lang="pt-BR" sz="2000" u="sng" dirty="0" smtClean="0">
                <a:solidFill>
                  <a:srgbClr val="FFFFFF"/>
                </a:solidFill>
              </a:rPr>
              <a:t> </a:t>
            </a:r>
            <a:r>
              <a:rPr lang="pt-BR" sz="2000" u="sng" dirty="0">
                <a:solidFill>
                  <a:srgbClr val="FFFFFF"/>
                </a:solidFill>
              </a:rPr>
              <a:t>que à luz da lei civil este não tenha cometido ato </a:t>
            </a:r>
            <a:r>
              <a:rPr lang="pt-BR" sz="2000" u="sng" dirty="0" smtClean="0">
                <a:solidFill>
                  <a:srgbClr val="FFFFFF"/>
                </a:solidFill>
              </a:rPr>
              <a:t>ilícito</a:t>
            </a:r>
            <a:r>
              <a:rPr lang="pt-BR" sz="2000" u="sng" dirty="0">
                <a:solidFill>
                  <a:srgbClr val="FFFFFF"/>
                </a:solidFill>
              </a:rPr>
              <a:t>. </a:t>
            </a:r>
            <a:r>
              <a:rPr lang="pt-BR" sz="2000" dirty="0" smtClean="0">
                <a:solidFill>
                  <a:srgbClr val="FFCF01"/>
                </a:solidFill>
              </a:rPr>
              <a:t>* * * *</a:t>
            </a:r>
            <a:endParaRPr lang="pt-BR" sz="2000" dirty="0">
              <a:solidFill>
                <a:srgbClr val="FFCF01"/>
              </a:solidFill>
            </a:endParaRPr>
          </a:p>
        </p:txBody>
      </p:sp>
    </p:spTree>
    <p:extLst>
      <p:ext uri="{BB962C8B-B14F-4D97-AF65-F5344CB8AC3E}">
        <p14:creationId xmlns:p14="http://schemas.microsoft.com/office/powerpoint/2010/main" val="1731090999"/>
      </p:ext>
    </p:extLst>
  </p:cSld>
  <p:clrMapOvr>
    <a:masterClrMapping/>
  </p:clrMapOvr>
  <p:transition>
    <p:comb/>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000000"/>
              </a:solidFill>
            </a:endParaRPr>
          </a:p>
        </p:txBody>
      </p:sp>
      <p:sp>
        <p:nvSpPr>
          <p:cNvPr id="1229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buClr>
                <a:srgbClr val="3333CC"/>
              </a:buClr>
              <a:buFont typeface="Wingdings" panose="05000000000000000000" pitchFamily="2" charset="2"/>
              <a:buNone/>
            </a:pPr>
            <a:endParaRPr lang="pt-BR" sz="2000" b="1" dirty="0" smtClean="0">
              <a:solidFill>
                <a:srgbClr val="FFFFFF"/>
              </a:solidFill>
            </a:endParaRPr>
          </a:p>
          <a:p>
            <a:pPr>
              <a:buClr>
                <a:srgbClr val="3333CC"/>
              </a:buClr>
              <a:buFont typeface="Wingdings" panose="05000000000000000000" pitchFamily="2" charset="2"/>
              <a:buNone/>
            </a:pPr>
            <a:endParaRPr lang="pt-BR" sz="2000" b="1" dirty="0">
              <a:solidFill>
                <a:srgbClr val="FFFFFF"/>
              </a:solidFill>
            </a:endParaRPr>
          </a:p>
          <a:p>
            <a:pPr>
              <a:buClr>
                <a:srgbClr val="3333CC"/>
              </a:buClr>
              <a:buFont typeface="Wingdings" panose="05000000000000000000" pitchFamily="2" charset="2"/>
              <a:buNone/>
            </a:pPr>
            <a:r>
              <a:rPr lang="pt-BR" sz="2500" b="1" i="1" dirty="0" smtClean="0">
                <a:solidFill>
                  <a:srgbClr val="FFCF01"/>
                </a:solidFill>
              </a:rPr>
              <a:t>Off-</a:t>
            </a:r>
            <a:r>
              <a:rPr lang="pt-BR" sz="2500" b="1" i="1" dirty="0" err="1" smtClean="0">
                <a:solidFill>
                  <a:srgbClr val="FFCF01"/>
                </a:solidFill>
              </a:rPr>
              <a:t>topic</a:t>
            </a:r>
            <a:r>
              <a:rPr lang="pt-BR" sz="2500" b="1" dirty="0" smtClean="0">
                <a:solidFill>
                  <a:srgbClr val="FFCF01"/>
                </a:solidFill>
              </a:rPr>
              <a:t>: Informativo STF – Defensoria Pública:</a:t>
            </a:r>
          </a:p>
          <a:p>
            <a:pPr>
              <a:buClr>
                <a:srgbClr val="3333CC"/>
              </a:buClr>
              <a:buFont typeface="Wingdings" panose="05000000000000000000" pitchFamily="2" charset="2"/>
              <a:buNone/>
            </a:pPr>
            <a:endParaRPr lang="pt-BR" sz="2000" b="1" dirty="0" smtClean="0">
              <a:solidFill>
                <a:srgbClr val="FFCF01"/>
              </a:solidFill>
            </a:endParaRPr>
          </a:p>
          <a:p>
            <a:pPr>
              <a:buClr>
                <a:srgbClr val="3333CC"/>
              </a:buClr>
              <a:buFont typeface="Wingdings" panose="05000000000000000000" pitchFamily="2" charset="2"/>
              <a:buNone/>
            </a:pPr>
            <a:r>
              <a:rPr lang="pt-BR" sz="2000" dirty="0">
                <a:solidFill>
                  <a:srgbClr val="FFFFFF"/>
                </a:solidFill>
              </a:rPr>
              <a:t>Juiz negou pedido da Defensoria Pública para adiar audiência de </a:t>
            </a:r>
            <a:r>
              <a:rPr lang="pt-BR" sz="2000" dirty="0" smtClean="0">
                <a:solidFill>
                  <a:srgbClr val="FFFFFF"/>
                </a:solidFill>
              </a:rPr>
              <a:t>instrução </a:t>
            </a:r>
            <a:r>
              <a:rPr lang="pt-BR" sz="2000" dirty="0">
                <a:solidFill>
                  <a:srgbClr val="FFFFFF"/>
                </a:solidFill>
              </a:rPr>
              <a:t>considerando que, </a:t>
            </a:r>
            <a:r>
              <a:rPr lang="pt-BR" sz="2000" dirty="0" smtClean="0">
                <a:solidFill>
                  <a:srgbClr val="FFFFFF"/>
                </a:solidFill>
              </a:rPr>
              <a:t>naquela </a:t>
            </a:r>
            <a:r>
              <a:rPr lang="pt-BR" sz="2000" dirty="0">
                <a:solidFill>
                  <a:srgbClr val="FFFFFF"/>
                </a:solidFill>
              </a:rPr>
              <a:t>data, o Defensor Público que fazia a assistência jurídica do réu já possuía audiência </a:t>
            </a:r>
            <a:r>
              <a:rPr lang="pt-BR" sz="2000" dirty="0" smtClean="0">
                <a:solidFill>
                  <a:srgbClr val="FFFFFF"/>
                </a:solidFill>
              </a:rPr>
              <a:t>marcada </a:t>
            </a:r>
            <a:r>
              <a:rPr lang="pt-BR" sz="2000" dirty="0">
                <a:solidFill>
                  <a:srgbClr val="FFFFFF"/>
                </a:solidFill>
              </a:rPr>
              <a:t>em outra comarca. </a:t>
            </a:r>
            <a:r>
              <a:rPr lang="pt-BR" sz="2000" dirty="0" smtClean="0">
                <a:solidFill>
                  <a:srgbClr val="FFFFFF"/>
                </a:solidFill>
              </a:rPr>
              <a:t>O magistrado</a:t>
            </a:r>
            <a:r>
              <a:rPr lang="pt-BR" sz="2000" dirty="0">
                <a:solidFill>
                  <a:srgbClr val="FFFFFF"/>
                </a:solidFill>
              </a:rPr>
              <a:t>, diante da ausência do Defensor, designou defensor </a:t>
            </a:r>
            <a:r>
              <a:rPr lang="pt-BR" sz="2000" dirty="0" smtClean="0">
                <a:solidFill>
                  <a:srgbClr val="FFFFFF"/>
                </a:solidFill>
              </a:rPr>
              <a:t>dativo </a:t>
            </a:r>
            <a:r>
              <a:rPr lang="pt-BR" sz="2000" dirty="0">
                <a:solidFill>
                  <a:srgbClr val="FFFFFF"/>
                </a:solidFill>
              </a:rPr>
              <a:t>para acompanhar o réu na </a:t>
            </a:r>
            <a:r>
              <a:rPr lang="pt-BR" sz="2000" dirty="0" smtClean="0">
                <a:solidFill>
                  <a:srgbClr val="FFFFFF"/>
                </a:solidFill>
              </a:rPr>
              <a:t>audiência. O STF </a:t>
            </a:r>
            <a:r>
              <a:rPr lang="pt-BR" sz="2000" dirty="0">
                <a:solidFill>
                  <a:srgbClr val="FFFFFF"/>
                </a:solidFill>
              </a:rPr>
              <a:t>entendeu que não houve violação a</a:t>
            </a:r>
          </a:p>
          <a:p>
            <a:pPr>
              <a:buClr>
                <a:srgbClr val="3333CC"/>
              </a:buClr>
              <a:buFont typeface="Wingdings" panose="05000000000000000000" pitchFamily="2" charset="2"/>
              <a:buNone/>
            </a:pPr>
            <a:r>
              <a:rPr lang="pt-BR" sz="2000" dirty="0">
                <a:solidFill>
                  <a:srgbClr val="FFFFFF"/>
                </a:solidFill>
              </a:rPr>
              <a:t>os princípios da ampla defesa e do "Defensor Público </a:t>
            </a:r>
            <a:r>
              <a:rPr lang="pt-BR" sz="2000" dirty="0" smtClean="0">
                <a:solidFill>
                  <a:srgbClr val="FFFFFF"/>
                </a:solidFill>
              </a:rPr>
              <a:t>natural</a:t>
            </a:r>
            <a:r>
              <a:rPr lang="pt-BR" sz="2000" dirty="0">
                <a:solidFill>
                  <a:srgbClr val="FFFFFF"/>
                </a:solidFill>
              </a:rPr>
              <a:t>" </a:t>
            </a:r>
            <a:r>
              <a:rPr lang="pt-BR" sz="2000" dirty="0" smtClean="0">
                <a:solidFill>
                  <a:srgbClr val="FFFFFF"/>
                </a:solidFill>
              </a:rPr>
              <a:t>considerando </a:t>
            </a:r>
            <a:r>
              <a:rPr lang="pt-BR" sz="2000" dirty="0">
                <a:solidFill>
                  <a:srgbClr val="FFFFFF"/>
                </a:solidFill>
              </a:rPr>
              <a:t>que: </a:t>
            </a:r>
          </a:p>
          <a:p>
            <a:pPr>
              <a:buClr>
                <a:srgbClr val="3333CC"/>
              </a:buClr>
              <a:buFont typeface="Wingdings" panose="05000000000000000000" pitchFamily="2" charset="2"/>
              <a:buNone/>
            </a:pPr>
            <a:r>
              <a:rPr lang="pt-BR" sz="2000" dirty="0">
                <a:solidFill>
                  <a:srgbClr val="FFFFFF"/>
                </a:solidFill>
              </a:rPr>
              <a:t>a) o </a:t>
            </a:r>
            <a:r>
              <a:rPr lang="pt-BR" sz="2000" dirty="0" smtClean="0">
                <a:solidFill>
                  <a:srgbClr val="FFFFFF"/>
                </a:solidFill>
              </a:rPr>
              <a:t>inciso </a:t>
            </a:r>
            <a:r>
              <a:rPr lang="pt-BR" sz="2000" dirty="0">
                <a:solidFill>
                  <a:srgbClr val="FFFFFF"/>
                </a:solidFill>
              </a:rPr>
              <a:t>VI do art. 4º da LC 80/94 não garante exclusividade à Defensoria para atuar nas </a:t>
            </a:r>
            <a:r>
              <a:rPr lang="pt-BR" sz="2000" dirty="0" smtClean="0">
                <a:solidFill>
                  <a:srgbClr val="FFFFFF"/>
                </a:solidFill>
              </a:rPr>
              <a:t>causas </a:t>
            </a:r>
            <a:r>
              <a:rPr lang="pt-BR" sz="2000" dirty="0">
                <a:solidFill>
                  <a:srgbClr val="FFFFFF"/>
                </a:solidFill>
              </a:rPr>
              <a:t>em que figure pessoa </a:t>
            </a:r>
            <a:r>
              <a:rPr lang="pt-BR" sz="2000" dirty="0" smtClean="0">
                <a:solidFill>
                  <a:srgbClr val="FFFFFF"/>
                </a:solidFill>
              </a:rPr>
              <a:t>carente;</a:t>
            </a:r>
            <a:endParaRPr lang="pt-BR" sz="2000" dirty="0">
              <a:solidFill>
                <a:srgbClr val="FFFFFF"/>
              </a:solidFill>
            </a:endParaRPr>
          </a:p>
          <a:p>
            <a:pPr>
              <a:buClr>
                <a:srgbClr val="3333CC"/>
              </a:buClr>
              <a:buFont typeface="Wingdings" panose="05000000000000000000" pitchFamily="2" charset="2"/>
              <a:buNone/>
            </a:pPr>
            <a:r>
              <a:rPr lang="pt-BR" sz="2000" dirty="0">
                <a:solidFill>
                  <a:srgbClr val="FFFFFF"/>
                </a:solidFill>
              </a:rPr>
              <a:t>b) o </a:t>
            </a:r>
            <a:r>
              <a:rPr lang="pt-BR" sz="2000" dirty="0" smtClean="0">
                <a:solidFill>
                  <a:srgbClr val="FFFFFF"/>
                </a:solidFill>
              </a:rPr>
              <a:t>indeferimento do </a:t>
            </a:r>
            <a:r>
              <a:rPr lang="pt-BR" sz="2000" dirty="0">
                <a:solidFill>
                  <a:srgbClr val="FFFFFF"/>
                </a:solidFill>
              </a:rPr>
              <a:t>pedido da defesa </a:t>
            </a:r>
            <a:r>
              <a:rPr lang="pt-BR" sz="2000" dirty="0" smtClean="0">
                <a:solidFill>
                  <a:srgbClr val="FFFFFF"/>
                </a:solidFill>
              </a:rPr>
              <a:t>não </a:t>
            </a:r>
            <a:r>
              <a:rPr lang="pt-BR" sz="2000" dirty="0">
                <a:solidFill>
                  <a:srgbClr val="FFFFFF"/>
                </a:solidFill>
              </a:rPr>
              <a:t>causou prejuízo ao </a:t>
            </a:r>
            <a:r>
              <a:rPr lang="pt-BR" sz="2000" dirty="0" smtClean="0">
                <a:solidFill>
                  <a:srgbClr val="FFFFFF"/>
                </a:solidFill>
              </a:rPr>
              <a:t>réu,</a:t>
            </a:r>
            <a:endParaRPr lang="pt-BR" sz="2000" dirty="0">
              <a:solidFill>
                <a:srgbClr val="FFFFFF"/>
              </a:solidFill>
            </a:endParaRPr>
          </a:p>
          <a:p>
            <a:pPr>
              <a:buClr>
                <a:srgbClr val="3333CC"/>
              </a:buClr>
              <a:buFont typeface="Wingdings" panose="05000000000000000000" pitchFamily="2" charset="2"/>
              <a:buNone/>
            </a:pPr>
            <a:r>
              <a:rPr lang="pt-BR" sz="2000" dirty="0" smtClean="0">
                <a:solidFill>
                  <a:srgbClr val="FFFFFF"/>
                </a:solidFill>
              </a:rPr>
              <a:t>já </a:t>
            </a:r>
            <a:r>
              <a:rPr lang="pt-BR" sz="2000" dirty="0">
                <a:solidFill>
                  <a:srgbClr val="FFFFFF"/>
                </a:solidFill>
              </a:rPr>
              <a:t>que o defensor dativo </a:t>
            </a:r>
            <a:r>
              <a:rPr lang="pt-BR" sz="2000" dirty="0" smtClean="0">
                <a:solidFill>
                  <a:srgbClr val="FFFFFF"/>
                </a:solidFill>
              </a:rPr>
              <a:t>teve </a:t>
            </a:r>
            <a:r>
              <a:rPr lang="pt-BR" sz="2000" dirty="0">
                <a:solidFill>
                  <a:srgbClr val="FFFFFF"/>
                </a:solidFill>
              </a:rPr>
              <a:t>entrevista prévia reservada com o acusado e formulou perguntas na audiência, </a:t>
            </a:r>
            <a:r>
              <a:rPr lang="pt-BR" sz="2000" dirty="0" smtClean="0">
                <a:solidFill>
                  <a:srgbClr val="FFFFFF"/>
                </a:solidFill>
              </a:rPr>
              <a:t>participando </a:t>
            </a:r>
            <a:r>
              <a:rPr lang="pt-BR" sz="2000" dirty="0">
                <a:solidFill>
                  <a:srgbClr val="FFFFFF"/>
                </a:solidFill>
              </a:rPr>
              <a:t>ativamente do ato </a:t>
            </a:r>
            <a:r>
              <a:rPr lang="pt-BR" sz="2000" dirty="0" smtClean="0">
                <a:solidFill>
                  <a:srgbClr val="FFFFFF"/>
                </a:solidFill>
              </a:rPr>
              <a:t>processual</a:t>
            </a:r>
            <a:r>
              <a:rPr lang="pt-BR" sz="2000" dirty="0">
                <a:solidFill>
                  <a:srgbClr val="FFFFFF"/>
                </a:solidFill>
              </a:rPr>
              <a:t>;</a:t>
            </a:r>
          </a:p>
          <a:p>
            <a:pPr>
              <a:buClr>
                <a:srgbClr val="3333CC"/>
              </a:buClr>
              <a:buFont typeface="Wingdings" panose="05000000000000000000" pitchFamily="2" charset="2"/>
              <a:buNone/>
            </a:pPr>
            <a:r>
              <a:rPr lang="pt-BR" sz="2000" dirty="0">
                <a:solidFill>
                  <a:srgbClr val="FFFFFF"/>
                </a:solidFill>
              </a:rPr>
              <a:t>c) a </a:t>
            </a:r>
            <a:r>
              <a:rPr lang="pt-BR" sz="2000" dirty="0" smtClean="0">
                <a:solidFill>
                  <a:srgbClr val="FFFFFF"/>
                </a:solidFill>
              </a:rPr>
              <a:t>impossibilidade </a:t>
            </a:r>
            <a:r>
              <a:rPr lang="pt-BR" sz="2000" dirty="0">
                <a:solidFill>
                  <a:srgbClr val="FFFFFF"/>
                </a:solidFill>
              </a:rPr>
              <a:t>de a Defensoria atuar na </a:t>
            </a:r>
            <a:r>
              <a:rPr lang="pt-BR" sz="2000" dirty="0" smtClean="0">
                <a:solidFill>
                  <a:srgbClr val="FFFFFF"/>
                </a:solidFill>
              </a:rPr>
              <a:t>comarca </a:t>
            </a:r>
            <a:r>
              <a:rPr lang="pt-BR" sz="2000" dirty="0">
                <a:solidFill>
                  <a:srgbClr val="FFFFFF"/>
                </a:solidFill>
              </a:rPr>
              <a:t>não acarreta direito à </a:t>
            </a:r>
            <a:r>
              <a:rPr lang="pt-BR" sz="2000" dirty="0" err="1" smtClean="0">
                <a:solidFill>
                  <a:srgbClr val="FFFFFF"/>
                </a:solidFill>
              </a:rPr>
              <a:t>redesignação</a:t>
            </a:r>
            <a:r>
              <a:rPr lang="pt-BR" sz="2000" dirty="0" smtClean="0">
                <a:solidFill>
                  <a:srgbClr val="FFFFFF"/>
                </a:solidFill>
              </a:rPr>
              <a:t> dos atos processuais designados. STF</a:t>
            </a:r>
            <a:r>
              <a:rPr lang="pt-BR" sz="2000" dirty="0">
                <a:solidFill>
                  <a:srgbClr val="FFFFFF"/>
                </a:solidFill>
              </a:rPr>
              <a:t>. </a:t>
            </a:r>
            <a:r>
              <a:rPr lang="pt-BR" sz="2000" dirty="0" smtClean="0">
                <a:solidFill>
                  <a:srgbClr val="FFFFFF"/>
                </a:solidFill>
              </a:rPr>
              <a:t>2ª Turma. HC 123494/ES</a:t>
            </a:r>
            <a:r>
              <a:rPr lang="pt-BR" sz="2000" dirty="0">
                <a:solidFill>
                  <a:srgbClr val="FFFFFF"/>
                </a:solidFill>
              </a:rPr>
              <a:t>, </a:t>
            </a:r>
            <a:r>
              <a:rPr lang="pt-BR" sz="2000" dirty="0" smtClean="0">
                <a:solidFill>
                  <a:srgbClr val="FFFFFF"/>
                </a:solidFill>
              </a:rPr>
              <a:t>Rel</a:t>
            </a:r>
            <a:r>
              <a:rPr lang="pt-BR" sz="2000" dirty="0">
                <a:solidFill>
                  <a:srgbClr val="FFFFFF"/>
                </a:solidFill>
              </a:rPr>
              <a:t>. Min. Teori Zavascki, </a:t>
            </a:r>
            <a:r>
              <a:rPr lang="pt-BR" sz="2000" dirty="0" smtClean="0">
                <a:solidFill>
                  <a:srgbClr val="FFFFFF"/>
                </a:solidFill>
              </a:rPr>
              <a:t>julgado </a:t>
            </a:r>
            <a:r>
              <a:rPr lang="pt-BR" sz="2000" dirty="0">
                <a:solidFill>
                  <a:srgbClr val="FFFFFF"/>
                </a:solidFill>
              </a:rPr>
              <a:t>em </a:t>
            </a:r>
            <a:r>
              <a:rPr lang="pt-BR" sz="2000" dirty="0" smtClean="0">
                <a:solidFill>
                  <a:srgbClr val="FFFFFF"/>
                </a:solidFill>
              </a:rPr>
              <a:t>16/2/2016 (</a:t>
            </a:r>
            <a:r>
              <a:rPr lang="pt-BR" sz="2000" dirty="0">
                <a:solidFill>
                  <a:srgbClr val="FFFFFF"/>
                </a:solidFill>
              </a:rPr>
              <a:t>Info 814).</a:t>
            </a:r>
          </a:p>
          <a:p>
            <a:pPr>
              <a:buClr>
                <a:srgbClr val="3333CC"/>
              </a:buClr>
              <a:buFont typeface="Wingdings" panose="05000000000000000000" pitchFamily="2" charset="2"/>
              <a:buNone/>
            </a:pPr>
            <a:r>
              <a:rPr lang="pt-BR" sz="2000" dirty="0" smtClean="0">
                <a:solidFill>
                  <a:srgbClr val="FFCF01"/>
                </a:solidFill>
              </a:rPr>
              <a:t>* * * *</a:t>
            </a:r>
            <a:endParaRPr lang="pt-BR" sz="2000" dirty="0">
              <a:solidFill>
                <a:srgbClr val="FFCF01"/>
              </a:solidFill>
            </a:endParaRPr>
          </a:p>
        </p:txBody>
      </p:sp>
    </p:spTree>
    <p:extLst>
      <p:ext uri="{BB962C8B-B14F-4D97-AF65-F5344CB8AC3E}">
        <p14:creationId xmlns:p14="http://schemas.microsoft.com/office/powerpoint/2010/main" val="4225581668"/>
      </p:ext>
    </p:extLst>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36043</TotalTime>
  <Words>14277</Words>
  <Application>Microsoft Office PowerPoint</Application>
  <PresentationFormat>Apresentação na tela (4:3)</PresentationFormat>
  <Paragraphs>721</Paragraphs>
  <Slides>93</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93</vt:i4>
      </vt:variant>
    </vt:vector>
  </HeadingPairs>
  <TitlesOfParts>
    <vt:vector size="102" baseType="lpstr">
      <vt:lpstr>Arial</vt:lpstr>
      <vt:lpstr>Calibri</vt:lpstr>
      <vt:lpstr>Tahoma</vt:lpstr>
      <vt:lpstr>Tahoma (Corpo)</vt:lpstr>
      <vt:lpstr>Times New Roman</vt:lpstr>
      <vt:lpstr>Verdana</vt:lpstr>
      <vt:lpstr>Wingdings</vt:lpstr>
      <vt:lpstr>Blends</vt:lpstr>
      <vt:lpstr>3_Blends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Ministério Público - 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Fernanda Maria Lucena Bussinger</cp:lastModifiedBy>
  <cp:revision>988</cp:revision>
  <cp:lastPrinted>2003-02-10T19:21:56Z</cp:lastPrinted>
  <dcterms:created xsi:type="dcterms:W3CDTF">2002-06-18T12:30:57Z</dcterms:created>
  <dcterms:modified xsi:type="dcterms:W3CDTF">2016-11-07T20:39:38Z</dcterms:modified>
</cp:coreProperties>
</file>