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63" r:id="rId2"/>
    <p:sldId id="365" r:id="rId3"/>
    <p:sldId id="366" r:id="rId4"/>
    <p:sldId id="335" r:id="rId5"/>
    <p:sldId id="336" r:id="rId6"/>
    <p:sldId id="339" r:id="rId7"/>
    <p:sldId id="340" r:id="rId8"/>
    <p:sldId id="342" r:id="rId9"/>
    <p:sldId id="343" r:id="rId10"/>
    <p:sldId id="344" r:id="rId11"/>
    <p:sldId id="345" r:id="rId12"/>
    <p:sldId id="346" r:id="rId13"/>
    <p:sldId id="347" r:id="rId14"/>
    <p:sldId id="348" r:id="rId15"/>
    <p:sldId id="350" r:id="rId16"/>
    <p:sldId id="351" r:id="rId17"/>
    <p:sldId id="361" r:id="rId18"/>
    <p:sldId id="358" r:id="rId19"/>
    <p:sldId id="353" r:id="rId20"/>
    <p:sldId id="352" r:id="rId21"/>
    <p:sldId id="359" r:id="rId22"/>
    <p:sldId id="360" r:id="rId23"/>
    <p:sldId id="355" r:id="rId24"/>
    <p:sldId id="356" r:id="rId25"/>
    <p:sldId id="357" r:id="rId26"/>
    <p:sldId id="362" r:id="rId27"/>
    <p:sldId id="363" r:id="rId28"/>
    <p:sldId id="364" r:id="rId2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7" autoAdjust="0"/>
    <p:restoredTop sz="94514" autoAdjust="0"/>
  </p:normalViewPr>
  <p:slideViewPr>
    <p:cSldViewPr>
      <p:cViewPr varScale="1">
        <p:scale>
          <a:sx n="72" d="100"/>
          <a:sy n="72" d="100"/>
        </p:scale>
        <p:origin x="558" y="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B7F64A-ACDA-44DF-B69A-2F32FD46CDD2}" type="datetimeFigureOut">
              <a:rPr lang="pt-BR" smtClean="0"/>
              <a:t>09/11/2016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C54B98-A434-493B-953D-6A0B8F93AB5D}" type="slidenum">
              <a:rPr lang="pt-BR" smtClean="0"/>
              <a:t>‹nº›</a:t>
            </a:fld>
            <a:endParaRPr lang="pt-BR"/>
          </a:p>
        </p:txBody>
      </p:sp>
    </p:spTree>
    <p:extLst>
      <p:ext uri="{BB962C8B-B14F-4D97-AF65-F5344CB8AC3E}">
        <p14:creationId xmlns:p14="http://schemas.microsoft.com/office/powerpoint/2010/main" val="3765819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3207B-2B1D-4B32-B1B3-A039BD3FBF42}" type="datetimeFigureOut">
              <a:rPr lang="pt-BR" smtClean="0"/>
              <a:t>09/11/2016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E98D5-AD87-4D3D-AF8A-49F8B7FFE6F8}" type="slidenum">
              <a:rPr lang="pt-BR" smtClean="0"/>
              <a:t>‹nº›</a:t>
            </a:fld>
            <a:endParaRPr lang="pt-BR"/>
          </a:p>
        </p:txBody>
      </p:sp>
    </p:spTree>
    <p:extLst>
      <p:ext uri="{BB962C8B-B14F-4D97-AF65-F5344CB8AC3E}">
        <p14:creationId xmlns:p14="http://schemas.microsoft.com/office/powerpoint/2010/main" val="573346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pt-BR" dirty="0"/>
              <a:t>TÍTULO</a:t>
            </a:r>
          </a:p>
        </p:txBody>
      </p:sp>
      <p:sp>
        <p:nvSpPr>
          <p:cNvPr id="5" name="Espaço Reservado para Número de Slide 4"/>
          <p:cNvSpPr>
            <a:spLocks noGrp="1"/>
          </p:cNvSpPr>
          <p:nvPr>
            <p:ph type="sldNum" sz="quarter" idx="12"/>
          </p:nvPr>
        </p:nvSpPr>
        <p:spPr/>
        <p:txBody>
          <a:bodyPr/>
          <a:lstStyle/>
          <a:p>
            <a:fld id="{B0688656-09F9-47C9-B7FF-D695E09558A5}" type="slidenum">
              <a:rPr lang="pt-BR" smtClean="0"/>
              <a:t>‹nº›</a:t>
            </a:fld>
            <a:endParaRPr lang="pt-BR" dirty="0"/>
          </a:p>
        </p:txBody>
      </p:sp>
      <p:sp>
        <p:nvSpPr>
          <p:cNvPr id="6" name="Espaço Reservado para Texto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Tree>
    <p:extLst>
      <p:ext uri="{BB962C8B-B14F-4D97-AF65-F5344CB8AC3E}">
        <p14:creationId xmlns:p14="http://schemas.microsoft.com/office/powerpoint/2010/main" val="2753562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380844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72938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0183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dirty="0"/>
          </a:p>
        </p:txBody>
      </p:sp>
    </p:spTree>
    <p:extLst>
      <p:ext uri="{BB962C8B-B14F-4D97-AF65-F5344CB8AC3E}">
        <p14:creationId xmlns:p14="http://schemas.microsoft.com/office/powerpoint/2010/main" val="86980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9034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7747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p>
            <a:endParaRPr lang="pt-BR"/>
          </a:p>
        </p:txBody>
      </p:sp>
      <p:sp>
        <p:nvSpPr>
          <p:cNvPr id="9" name="Espaço Reservado para Número de Slide 8"/>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8129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p>
            <a:endParaRPr lang="pt-BR"/>
          </a:p>
        </p:txBody>
      </p:sp>
      <p:sp>
        <p:nvSpPr>
          <p:cNvPr id="4" name="Espaço Reservado para Número de Slide 3"/>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81625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2059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09/11/2016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57757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dirty="0"/>
              <a:t>TÍTULO</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pt-BR" dirty="0"/>
              <a:t>Slide 1</a:t>
            </a:r>
          </a:p>
        </p:txBody>
      </p:sp>
    </p:spTree>
    <p:extLst>
      <p:ext uri="{BB962C8B-B14F-4D97-AF65-F5344CB8AC3E}">
        <p14:creationId xmlns:p14="http://schemas.microsoft.com/office/powerpoint/2010/main" val="1990142393"/>
      </p:ext>
    </p:extLst>
  </p:cSld>
  <p:clrMap bg1="lt1" tx1="dk1" bg2="lt2" tx2="dk2" accent1="accent1" accent2="accent2" accent3="accent3" accent4="accent4" accent5="accent5" accent6="accent6" hlink="hlink" folHlink="folHlink"/>
  <p:sldLayoutIdLst>
    <p:sldLayoutId id="2147483654" r:id="rId1"/>
    <p:sldLayoutId id="2147483649"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just"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just"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just"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latin typeface="Arial" panose="020B0604020202020204" pitchFamily="34" charset="0"/>
                <a:cs typeface="Arial" panose="020B0604020202020204" pitchFamily="34" charset="0"/>
              </a:rPr>
              <a:t>PROCESSO PENAL, 2016</a:t>
            </a:r>
          </a:p>
        </p:txBody>
      </p:sp>
      <p:sp>
        <p:nvSpPr>
          <p:cNvPr id="3" name="Espaço Reservado para Conteúdo 2"/>
          <p:cNvSpPr>
            <a:spLocks noGrp="1"/>
          </p:cNvSpPr>
          <p:nvPr>
            <p:ph idx="1"/>
          </p:nvPr>
        </p:nvSpPr>
        <p:spPr/>
        <p:txBody>
          <a:bodyPr>
            <a:normAutofit/>
          </a:bodyPr>
          <a:lstStyle/>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ctr">
              <a:buNone/>
            </a:pPr>
            <a:r>
              <a:rPr lang="pt-BR" sz="4000" b="1" dirty="0">
                <a:latin typeface="Arial" panose="020B0604020202020204" pitchFamily="34" charset="0"/>
                <a:cs typeface="Arial" panose="020B0604020202020204" pitchFamily="34" charset="0"/>
              </a:rPr>
              <a:t>PRISÃO E LIBERDADE</a:t>
            </a:r>
          </a:p>
          <a:p>
            <a:pPr marL="0" indent="0" algn="ctr">
              <a:buNone/>
            </a:pPr>
            <a:r>
              <a:rPr lang="pt-BR" sz="2500" dirty="0"/>
              <a:t>Continuação: cautelares diversas da prisão e fiança</a:t>
            </a:r>
          </a:p>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r">
              <a:buNone/>
            </a:pPr>
            <a:r>
              <a:rPr lang="pt-BR" sz="4000" u="sng" dirty="0">
                <a:latin typeface="Arial" panose="020B0604020202020204" pitchFamily="34" charset="0"/>
                <a:cs typeface="Arial" panose="020B0604020202020204" pitchFamily="34" charset="0"/>
              </a:rPr>
              <a:t>contato@theuan.com.br</a:t>
            </a:r>
          </a:p>
        </p:txBody>
      </p:sp>
    </p:spTree>
    <p:extLst>
      <p:ext uri="{BB962C8B-B14F-4D97-AF65-F5344CB8AC3E}">
        <p14:creationId xmlns:p14="http://schemas.microsoft.com/office/powerpoint/2010/main" val="2334345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500" b="1" dirty="0"/>
              <a:t>5.1. Critérios de aplicação</a:t>
            </a:r>
            <a:endParaRPr lang="pt-BR" sz="2500" dirty="0"/>
          </a:p>
          <a:p>
            <a:pPr lvl="0"/>
            <a:r>
              <a:rPr lang="pt-BR" sz="2500" dirty="0"/>
              <a:t>As medidas cautelares devem seguir o estágio atual do processo. Uma determinada medida pode ser necessário na fase de investigação, mas outro medida pode ser necessário após recebimento de denúncia, etc. O juiz deve estar sempre reanalisar a necessidade e adequação das medidas cautelares, em decorrência de sua inerente </a:t>
            </a:r>
            <a:r>
              <a:rPr lang="pt-BR" sz="2500" b="1" dirty="0"/>
              <a:t>provisoriedade. </a:t>
            </a:r>
          </a:p>
          <a:p>
            <a:pPr marL="0" indent="0">
              <a:buNone/>
            </a:pPr>
            <a:r>
              <a:rPr lang="pt-BR" sz="2500" b="1" dirty="0" err="1"/>
              <a:t>OBS</a:t>
            </a:r>
            <a:r>
              <a:rPr lang="pt-BR" sz="2500" dirty="0"/>
              <a:t>: o juiz está adstrito à configuração típica das cautelares previstas no art. 319. O juiz não pode aplicar medidas diversas não previstas em lei em razão do princípio da estrita legalidade da lei processual penal restritiva de direitos.</a:t>
            </a:r>
          </a:p>
          <a:p>
            <a:pPr lvl="0"/>
            <a:endParaRPr lang="pt-BR" dirty="0"/>
          </a:p>
          <a:p>
            <a:pPr marL="0" indent="0">
              <a:buNone/>
            </a:pPr>
            <a:endParaRPr lang="pt-BR" sz="2700" dirty="0"/>
          </a:p>
        </p:txBody>
      </p:sp>
    </p:spTree>
    <p:extLst>
      <p:ext uri="{BB962C8B-B14F-4D97-AF65-F5344CB8AC3E}">
        <p14:creationId xmlns:p14="http://schemas.microsoft.com/office/powerpoint/2010/main" val="672900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endParaRPr lang="pt-BR" sz="2700" b="1" dirty="0"/>
          </a:p>
          <a:p>
            <a:pPr marL="0" indent="0">
              <a:buNone/>
            </a:pPr>
            <a:r>
              <a:rPr lang="pt-BR" sz="2700" b="1" dirty="0"/>
              <a:t>5.2. Espécies de Medidas Alternativas (art. 319)</a:t>
            </a:r>
            <a:endParaRPr lang="pt-BR" sz="2700" dirty="0"/>
          </a:p>
          <a:p>
            <a:pPr marL="571500" lvl="0" indent="-571500">
              <a:buFont typeface="+mj-lt"/>
              <a:buAutoNum type="romanUcPeriod"/>
            </a:pPr>
            <a:r>
              <a:rPr lang="pt-BR" sz="2700" u="sng" dirty="0"/>
              <a:t>Comparecimento periódico em juízo:</a:t>
            </a:r>
            <a:r>
              <a:rPr lang="pt-BR" sz="2700" dirty="0"/>
              <a:t> o comparecimento pode ser mensal, bimestral, trimestral, etc. A imposição de comparecimento semanal se mostra desproporcional, pois impõe um dia a menos de serviço, implicando em perda do emprego.</a:t>
            </a:r>
          </a:p>
          <a:p>
            <a:pPr marL="571500" lvl="0" indent="-571500">
              <a:buFont typeface="+mj-lt"/>
              <a:buAutoNum type="romanUcPeriod"/>
            </a:pPr>
            <a:r>
              <a:rPr lang="pt-BR" sz="2700" u="sng" dirty="0"/>
              <a:t>Proibição de acesso ou frequência a determinados lugares, para evitar o risco de novas infrações:</a:t>
            </a:r>
            <a:r>
              <a:rPr lang="pt-BR" sz="2700" dirty="0"/>
              <a:t> lugares que estejam em alguma medida relacionados com o crime.</a:t>
            </a:r>
          </a:p>
          <a:p>
            <a:pPr lvl="0"/>
            <a:endParaRPr lang="pt-BR" dirty="0"/>
          </a:p>
          <a:p>
            <a:pPr marL="0" indent="0">
              <a:buNone/>
            </a:pPr>
            <a:endParaRPr lang="pt-BR" sz="2700" dirty="0"/>
          </a:p>
        </p:txBody>
      </p:sp>
    </p:spTree>
    <p:extLst>
      <p:ext uri="{BB962C8B-B14F-4D97-AF65-F5344CB8AC3E}">
        <p14:creationId xmlns:p14="http://schemas.microsoft.com/office/powerpoint/2010/main" val="2480723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500" b="1" dirty="0"/>
              <a:t>5.2. Espécies de Medidas Alternativas (art. 319)</a:t>
            </a:r>
            <a:endParaRPr lang="pt-BR" sz="2500" dirty="0"/>
          </a:p>
          <a:p>
            <a:pPr marL="0" lvl="0" indent="0">
              <a:buNone/>
            </a:pPr>
            <a:r>
              <a:rPr lang="pt-BR" sz="2500" u="sng" dirty="0" err="1"/>
              <a:t>III</a:t>
            </a:r>
            <a:r>
              <a:rPr lang="pt-BR" sz="2500" u="sng" dirty="0"/>
              <a:t>. Proibição de manter contato com determinadas pessoas</a:t>
            </a:r>
            <a:r>
              <a:rPr lang="pt-BR" sz="2500" dirty="0"/>
              <a:t>: impedir que o acusado mantenha contato com a vítima, testemunha ou outros corréus, p.ex.</a:t>
            </a:r>
          </a:p>
          <a:p>
            <a:pPr marL="0" lvl="0" indent="0">
              <a:buNone/>
            </a:pPr>
            <a:r>
              <a:rPr lang="pt-BR" sz="2500" u="sng" dirty="0" err="1"/>
              <a:t>IV</a:t>
            </a:r>
            <a:r>
              <a:rPr lang="pt-BR" sz="2500" u="sng" dirty="0"/>
              <a:t>. Proibição de ausentar-se da comarca, quando necessário à instrução</a:t>
            </a:r>
            <a:r>
              <a:rPr lang="pt-BR" sz="2500" dirty="0"/>
              <a:t>: impedir que a pessoa se ausente do “distrito da culpa”. Em casos pontuais em que o réu precisa se ausentar, é necessário fazer pedido prévio ao juiz. </a:t>
            </a:r>
          </a:p>
          <a:p>
            <a:pPr marL="0" lvl="0" indent="0">
              <a:buNone/>
            </a:pPr>
            <a:r>
              <a:rPr lang="pt-BR" sz="2500" u="sng" dirty="0"/>
              <a:t>V. Recolhimento domiciliar no período noturno e nos dias de folga</a:t>
            </a:r>
            <a:r>
              <a:rPr lang="pt-BR" sz="2500" dirty="0"/>
              <a:t>: essa medida é uma das condições do regime aberto. Portanto, se depois o acusado for apenado em com regime inicial aberto é possível fazer detração com essa medida cautelar.</a:t>
            </a:r>
          </a:p>
          <a:p>
            <a:pPr lvl="0"/>
            <a:endParaRPr lang="pt-BR" dirty="0"/>
          </a:p>
          <a:p>
            <a:pPr marL="0" indent="0">
              <a:buNone/>
            </a:pPr>
            <a:endParaRPr lang="pt-BR" sz="2700" dirty="0"/>
          </a:p>
        </p:txBody>
      </p:sp>
    </p:spTree>
    <p:extLst>
      <p:ext uri="{BB962C8B-B14F-4D97-AF65-F5344CB8AC3E}">
        <p14:creationId xmlns:p14="http://schemas.microsoft.com/office/powerpoint/2010/main" val="884830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500" b="1" dirty="0"/>
              <a:t>5.2. Espécies de Medidas Alternativas (art. 319)</a:t>
            </a:r>
            <a:endParaRPr lang="pt-BR" sz="2500" dirty="0"/>
          </a:p>
          <a:p>
            <a:pPr marL="0" lvl="0" indent="0">
              <a:buNone/>
            </a:pPr>
            <a:r>
              <a:rPr lang="pt-BR" sz="2500" dirty="0"/>
              <a:t>VI.	</a:t>
            </a:r>
            <a:r>
              <a:rPr lang="pt-BR" sz="2500" u="sng" dirty="0"/>
              <a:t>Suspensão do exercício de atividade ou função pública</a:t>
            </a:r>
            <a:r>
              <a:rPr lang="pt-BR" sz="2500" dirty="0"/>
              <a:t>: o crime praticado deve estar ligado com a função pública exercida pelo acusado. Ou ainda os crimes praticados por banqueiros, podendo ser impedidos de ser exercer aquela atividade durante o processo. O objetivo é retirar a pessoa do acesso à atividade criminosa </a:t>
            </a:r>
          </a:p>
          <a:p>
            <a:pPr marL="0" lvl="0" indent="0">
              <a:buNone/>
            </a:pPr>
            <a:r>
              <a:rPr lang="pt-BR" sz="2500" dirty="0" err="1"/>
              <a:t>VII</a:t>
            </a:r>
            <a:r>
              <a:rPr lang="pt-BR" sz="2500" dirty="0"/>
              <a:t>.	</a:t>
            </a:r>
            <a:r>
              <a:rPr lang="pt-BR" sz="2500" b="1" u="sng" dirty="0"/>
              <a:t>Internação provisória:</a:t>
            </a:r>
            <a:r>
              <a:rPr lang="pt-BR" sz="2500" dirty="0"/>
              <a:t> essa medida se equivale a uma prisão preventiva, porém cumprida em hospital de custódia e tratamento (manicômio), se houver risco de “reiteração”. </a:t>
            </a:r>
            <a:r>
              <a:rPr lang="pt-BR" sz="2500" b="1" dirty="0" err="1"/>
              <a:t>OBS</a:t>
            </a:r>
            <a:r>
              <a:rPr lang="pt-BR" sz="2500" dirty="0"/>
              <a:t>: Tese institucional </a:t>
            </a:r>
            <a:r>
              <a:rPr lang="pt-BR" sz="2500" dirty="0" err="1"/>
              <a:t>DPESP</a:t>
            </a:r>
            <a:r>
              <a:rPr lang="pt-BR" sz="2500" dirty="0"/>
              <a:t> n. 10 II Encontro.</a:t>
            </a:r>
          </a:p>
          <a:p>
            <a:pPr lvl="0"/>
            <a:endParaRPr lang="pt-BR" dirty="0"/>
          </a:p>
          <a:p>
            <a:pPr marL="0" indent="0">
              <a:buNone/>
            </a:pPr>
            <a:endParaRPr lang="pt-BR" sz="2700" dirty="0"/>
          </a:p>
        </p:txBody>
      </p:sp>
    </p:spTree>
    <p:extLst>
      <p:ext uri="{BB962C8B-B14F-4D97-AF65-F5344CB8AC3E}">
        <p14:creationId xmlns:p14="http://schemas.microsoft.com/office/powerpoint/2010/main" val="2824895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lvl="0"/>
            <a:endParaRPr lang="pt-BR" dirty="0"/>
          </a:p>
          <a:p>
            <a:pPr marL="0" indent="0">
              <a:buNone/>
            </a:pPr>
            <a:endParaRPr lang="pt-BR" sz="2700" dirty="0"/>
          </a:p>
        </p:txBody>
      </p:sp>
      <p:pic>
        <p:nvPicPr>
          <p:cNvPr id="6" name="Imagem 5"/>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473462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3000" b="1" dirty="0"/>
              <a:t>5.2. Espécies de Medidas Alternativas (art. 319)</a:t>
            </a:r>
            <a:endParaRPr lang="pt-BR" sz="3000" dirty="0"/>
          </a:p>
          <a:p>
            <a:pPr marL="0" lvl="0" indent="0">
              <a:buNone/>
            </a:pPr>
            <a:endParaRPr lang="pt-BR" sz="3000" dirty="0"/>
          </a:p>
          <a:p>
            <a:pPr marL="0" lvl="0" indent="0">
              <a:buNone/>
            </a:pPr>
            <a:r>
              <a:rPr lang="pt-BR" sz="3000" dirty="0" err="1"/>
              <a:t>VIII</a:t>
            </a:r>
            <a:r>
              <a:rPr lang="pt-BR" sz="3000" dirty="0"/>
              <a:t>.	</a:t>
            </a:r>
            <a:r>
              <a:rPr lang="pt-BR" sz="3000" u="sng" dirty="0"/>
              <a:t>Fiança</a:t>
            </a:r>
            <a:r>
              <a:rPr lang="pt-BR" sz="3000" dirty="0"/>
              <a:t>.</a:t>
            </a:r>
          </a:p>
          <a:p>
            <a:pPr marL="0" lvl="0" indent="0">
              <a:buNone/>
            </a:pPr>
            <a:r>
              <a:rPr lang="pt-BR" sz="3000" dirty="0" err="1"/>
              <a:t>IX</a:t>
            </a:r>
            <a:r>
              <a:rPr lang="pt-BR" sz="3000" dirty="0"/>
              <a:t>.	</a:t>
            </a:r>
            <a:r>
              <a:rPr lang="pt-BR" sz="3000" u="sng" dirty="0"/>
              <a:t>Monitoração eletrônica</a:t>
            </a:r>
            <a:r>
              <a:rPr lang="pt-BR" sz="3000" dirty="0"/>
              <a:t>.</a:t>
            </a:r>
          </a:p>
          <a:p>
            <a:pPr marL="0" lvl="0" indent="0">
              <a:buNone/>
            </a:pPr>
            <a:endParaRPr lang="pt-BR" dirty="0"/>
          </a:p>
          <a:p>
            <a:pPr marL="0" indent="0">
              <a:buNone/>
            </a:pPr>
            <a:endParaRPr lang="pt-BR" sz="2700" dirty="0"/>
          </a:p>
        </p:txBody>
      </p:sp>
    </p:spTree>
    <p:extLst>
      <p:ext uri="{BB962C8B-B14F-4D97-AF65-F5344CB8AC3E}">
        <p14:creationId xmlns:p14="http://schemas.microsoft.com/office/powerpoint/2010/main" val="538357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b="1" dirty="0"/>
              <a:t>5.3. Fiança </a:t>
            </a:r>
            <a:endParaRPr lang="pt-BR" dirty="0"/>
          </a:p>
          <a:p>
            <a:pPr lvl="0"/>
            <a:r>
              <a:rPr lang="pt-BR" dirty="0"/>
              <a:t>Dúplice natureza jurídica: </a:t>
            </a:r>
            <a:r>
              <a:rPr lang="pt-BR" b="1" dirty="0"/>
              <a:t>Medida cautelar </a:t>
            </a:r>
            <a:r>
              <a:rPr lang="pt-BR" dirty="0"/>
              <a:t>diversa da prisão preventiva (art. 319). </a:t>
            </a:r>
            <a:r>
              <a:rPr lang="pt-BR" b="1" dirty="0"/>
              <a:t>Contracautela</a:t>
            </a:r>
            <a:r>
              <a:rPr lang="pt-BR" dirty="0"/>
              <a:t> para concessão da Liberdade Provisória (art. 310, inc. </a:t>
            </a:r>
            <a:r>
              <a:rPr lang="pt-BR" dirty="0" err="1"/>
              <a:t>III</a:t>
            </a:r>
            <a:r>
              <a:rPr lang="pt-BR" dirty="0"/>
              <a:t>)</a:t>
            </a:r>
          </a:p>
          <a:p>
            <a:pPr lvl="0"/>
            <a:r>
              <a:rPr lang="pt-BR" dirty="0"/>
              <a:t>Quem pode fixar a fiança? Delegado ou juiz, nos crimes com penas máximas não superiores a 4 anos. Exclusivamente o juiz nos demais casos. No caso de pena até 4 anos, a pessoa não irá passar nem uma noite na cadeia. </a:t>
            </a:r>
          </a:p>
          <a:p>
            <a:pPr marL="0" lvl="0" indent="0">
              <a:buNone/>
            </a:pPr>
            <a:endParaRPr lang="pt-BR" dirty="0"/>
          </a:p>
          <a:p>
            <a:pPr marL="0" indent="0">
              <a:buNone/>
            </a:pPr>
            <a:endParaRPr lang="pt-BR" sz="2700" dirty="0"/>
          </a:p>
        </p:txBody>
      </p:sp>
    </p:spTree>
    <p:extLst>
      <p:ext uri="{BB962C8B-B14F-4D97-AF65-F5344CB8AC3E}">
        <p14:creationId xmlns:p14="http://schemas.microsoft.com/office/powerpoint/2010/main" val="341375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800" b="1" dirty="0"/>
              <a:t>5.3. Fiança </a:t>
            </a:r>
            <a:endParaRPr lang="pt-BR" sz="2800" dirty="0"/>
          </a:p>
          <a:p>
            <a:pPr marL="0" indent="0">
              <a:buNone/>
            </a:pPr>
            <a:r>
              <a:rPr lang="pt-BR" sz="2800" dirty="0"/>
              <a:t>Serve para, em caso de condenação:</a:t>
            </a:r>
          </a:p>
          <a:p>
            <a:r>
              <a:rPr lang="pt-BR" sz="2800" dirty="0"/>
              <a:t>Pagamento da pena de multa</a:t>
            </a:r>
          </a:p>
          <a:p>
            <a:r>
              <a:rPr lang="pt-BR" sz="2800" dirty="0"/>
              <a:t>Indenização da vítima</a:t>
            </a:r>
          </a:p>
          <a:p>
            <a:r>
              <a:rPr lang="pt-BR" sz="2800" dirty="0"/>
              <a:t>Vinculação ao processo (inibir a fuga)</a:t>
            </a:r>
          </a:p>
          <a:p>
            <a:r>
              <a:rPr lang="pt-BR" sz="2800" dirty="0"/>
              <a:t>Garantir a aplicação da lei penal.</a:t>
            </a:r>
          </a:p>
          <a:p>
            <a:pPr marL="0" indent="0">
              <a:buNone/>
            </a:pPr>
            <a:r>
              <a:rPr lang="pt-BR" sz="2800" dirty="0" err="1"/>
              <a:t>OBS</a:t>
            </a:r>
            <a:r>
              <a:rPr lang="pt-BR" sz="2800" dirty="0"/>
              <a:t>: se houver extinção da punibilidade pela prescrição, a fiança continuará se prestando para sua finalidade</a:t>
            </a:r>
          </a:p>
          <a:p>
            <a:endParaRPr lang="pt-BR" sz="2700" dirty="0"/>
          </a:p>
        </p:txBody>
      </p:sp>
    </p:spTree>
    <p:extLst>
      <p:ext uri="{BB962C8B-B14F-4D97-AF65-F5344CB8AC3E}">
        <p14:creationId xmlns:p14="http://schemas.microsoft.com/office/powerpoint/2010/main" val="934766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500" b="1" dirty="0"/>
              <a:t>5.3. Fiança </a:t>
            </a:r>
            <a:endParaRPr lang="pt-BR" sz="2500" dirty="0"/>
          </a:p>
          <a:p>
            <a:pPr marL="0" lvl="0" indent="0">
              <a:buNone/>
            </a:pPr>
            <a:r>
              <a:rPr lang="pt-BR" sz="2500" b="1" dirty="0" err="1"/>
              <a:t>OBS</a:t>
            </a:r>
            <a:r>
              <a:rPr lang="pt-BR" sz="2500" dirty="0"/>
              <a:t>: tese 1 do 6º Encontro da </a:t>
            </a:r>
            <a:r>
              <a:rPr lang="pt-BR" sz="2500" dirty="0" err="1"/>
              <a:t>DPESP</a:t>
            </a:r>
            <a:endParaRPr lang="pt-BR" sz="2500" dirty="0"/>
          </a:p>
          <a:p>
            <a:pPr marL="0" indent="0">
              <a:buNone/>
            </a:pPr>
            <a:r>
              <a:rPr lang="pt-BR" sz="2500" u="sng" dirty="0"/>
              <a:t>Súmula</a:t>
            </a:r>
            <a:r>
              <a:rPr lang="pt-BR" sz="2500" dirty="0"/>
              <a:t>: “A fixação de fiança pelo juízo ou a manutenção da fiança arbitrada pela autoridade policial deve implicar a imediata expedição de alvará de soltura e seu efetivo cumprimento”.</a:t>
            </a:r>
          </a:p>
          <a:p>
            <a:pPr marL="0" indent="0">
              <a:buNone/>
            </a:pPr>
            <a:r>
              <a:rPr lang="pt-BR" sz="2500" dirty="0"/>
              <a:t>Fundamentos:</a:t>
            </a:r>
          </a:p>
          <a:p>
            <a:r>
              <a:rPr lang="pt-BR" sz="2500" dirty="0"/>
              <a:t>Prisão sem título, já que foi concedida a LP c/ fiança.</a:t>
            </a:r>
          </a:p>
          <a:p>
            <a:r>
              <a:rPr lang="pt-BR" sz="2500" dirty="0"/>
              <a:t>Constitui crime de abuso de autoridade</a:t>
            </a:r>
          </a:p>
          <a:p>
            <a:r>
              <a:rPr lang="pt-BR" sz="2500" dirty="0"/>
              <a:t>Viola o princípio da </a:t>
            </a:r>
            <a:r>
              <a:rPr lang="pt-BR" sz="2500" dirty="0" err="1"/>
              <a:t>intrascendência</a:t>
            </a:r>
            <a:r>
              <a:rPr lang="pt-BR" sz="2500" dirty="0"/>
              <a:t>, já que alguém vai ter que pagar a fiança para aquela pessoa.</a:t>
            </a:r>
          </a:p>
          <a:p>
            <a:r>
              <a:rPr lang="pt-BR" sz="2500" dirty="0"/>
              <a:t>Lógica da criminalização da pobreza, já que os cidadãos pobres permaneceriam presos.</a:t>
            </a:r>
          </a:p>
          <a:p>
            <a:endParaRPr lang="pt-BR" sz="2500" dirty="0"/>
          </a:p>
          <a:p>
            <a:pPr marL="0" lvl="0" indent="0">
              <a:buNone/>
            </a:pPr>
            <a:endParaRPr lang="pt-BR" dirty="0"/>
          </a:p>
          <a:p>
            <a:pPr marL="0" indent="0">
              <a:buNone/>
            </a:pPr>
            <a:endParaRPr lang="pt-BR" sz="2700" dirty="0"/>
          </a:p>
        </p:txBody>
      </p:sp>
    </p:spTree>
    <p:extLst>
      <p:ext uri="{BB962C8B-B14F-4D97-AF65-F5344CB8AC3E}">
        <p14:creationId xmlns:p14="http://schemas.microsoft.com/office/powerpoint/2010/main" val="2477556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Effect transition="in" filter="fade">
                                      <p:cBhvr>
                                        <p:cTn id="47"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b="1" dirty="0"/>
              <a:t>5.3.1. Fixação do Valor da Fiança (art. 325)</a:t>
            </a:r>
            <a:endParaRPr lang="pt-BR" dirty="0"/>
          </a:p>
          <a:p>
            <a:pPr marL="0" indent="0">
              <a:buNone/>
            </a:pPr>
            <a:r>
              <a:rPr lang="pt-BR" dirty="0"/>
              <a:t>Critérios para determinar o valor da fiança (art. 326): </a:t>
            </a:r>
          </a:p>
          <a:p>
            <a:pPr marL="571500" indent="-571500">
              <a:buAutoNum type="romanLcParenBoth"/>
            </a:pPr>
            <a:r>
              <a:rPr lang="pt-BR" dirty="0"/>
              <a:t>gravidade concreta do delito, </a:t>
            </a:r>
          </a:p>
          <a:p>
            <a:pPr marL="571500" indent="-571500">
              <a:buAutoNum type="romanLcParenBoth"/>
            </a:pPr>
            <a:r>
              <a:rPr lang="pt-BR" dirty="0"/>
              <a:t>condições pessoais do acusado e, sobretudo, </a:t>
            </a:r>
          </a:p>
          <a:p>
            <a:pPr marL="571500" indent="-571500">
              <a:buAutoNum type="romanLcParenBoth"/>
            </a:pPr>
            <a:r>
              <a:rPr lang="pt-BR" dirty="0"/>
              <a:t> as condições econômicas do réu.</a:t>
            </a:r>
          </a:p>
          <a:p>
            <a:pPr marL="0" lvl="0" indent="0">
              <a:buNone/>
            </a:pPr>
            <a:endParaRPr lang="pt-BR" dirty="0"/>
          </a:p>
          <a:p>
            <a:pPr marL="0" indent="0">
              <a:buNone/>
            </a:pPr>
            <a:endParaRPr lang="pt-BR" sz="2700" dirty="0"/>
          </a:p>
        </p:txBody>
      </p:sp>
    </p:spTree>
    <p:extLst>
      <p:ext uri="{BB962C8B-B14F-4D97-AF65-F5344CB8AC3E}">
        <p14:creationId xmlns:p14="http://schemas.microsoft.com/office/powerpoint/2010/main" val="3870903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4. PRISÃO PREVENTIVA</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sz="2700" b="1" dirty="0"/>
              <a:t>4.3. A </a:t>
            </a:r>
            <a:r>
              <a:rPr lang="pt-BR" sz="2700" b="1" dirty="0" err="1"/>
              <a:t>provisionalidade</a:t>
            </a:r>
            <a:r>
              <a:rPr lang="pt-BR" sz="2700" b="1" dirty="0"/>
              <a:t> das cautelares pessoais</a:t>
            </a:r>
          </a:p>
          <a:p>
            <a:pPr marL="0" indent="0">
              <a:buNone/>
            </a:pPr>
            <a:r>
              <a:rPr lang="pt-BR" sz="2700" dirty="0"/>
              <a:t>“Nas prisões cautelares, a </a:t>
            </a:r>
            <a:r>
              <a:rPr lang="pt-BR" sz="2700" dirty="0" err="1"/>
              <a:t>provisionalidade</a:t>
            </a:r>
            <a:r>
              <a:rPr lang="pt-BR" sz="2700" dirty="0"/>
              <a:t> é um princípio básico, pois são elas, acima de tudo, situacionais, na medida em que tutelam uma situação fática. Uma vez desaparecido o suporte fático legitimador da medida e corporificado no fumus </a:t>
            </a:r>
            <a:r>
              <a:rPr lang="pt-BR" sz="2700" dirty="0" err="1"/>
              <a:t>commissi</a:t>
            </a:r>
            <a:r>
              <a:rPr lang="pt-BR" sz="2700" dirty="0"/>
              <a:t> delicti e/ou no periculum </a:t>
            </a:r>
            <a:r>
              <a:rPr lang="pt-BR" sz="2700" dirty="0" err="1"/>
              <a:t>libertatis</a:t>
            </a:r>
            <a:r>
              <a:rPr lang="pt-BR" sz="2700" dirty="0"/>
              <a:t>, deve cessar a prisão. O desaparecimento de qualquer uma das “fumaças” impõe a imediata soltura do imputado, na medida em que é exigida a presença concomitante de ambas (requisito e fundamento) para manutenção da prisão.” (LOPES, p. 488)</a:t>
            </a:r>
          </a:p>
          <a:p>
            <a:pPr marL="0" indent="0">
              <a:buNone/>
            </a:pPr>
            <a:endParaRPr lang="pt-BR" sz="2700" dirty="0"/>
          </a:p>
        </p:txBody>
      </p:sp>
    </p:spTree>
    <p:extLst>
      <p:ext uri="{BB962C8B-B14F-4D97-AF65-F5344CB8AC3E}">
        <p14:creationId xmlns:p14="http://schemas.microsoft.com/office/powerpoint/2010/main" val="4284910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600" b="1" dirty="0"/>
              <a:t>5.3.1. Fixação do Valor da Fiança (art. 325)</a:t>
            </a:r>
            <a:endParaRPr lang="pt-BR" sz="2600" dirty="0"/>
          </a:p>
          <a:p>
            <a:pPr lvl="0"/>
            <a:r>
              <a:rPr lang="pt-BR" sz="2600" dirty="0"/>
              <a:t>1 a 100 salário mínimos, nos crimes com pena máxima não superior a 4 anos.</a:t>
            </a:r>
          </a:p>
          <a:p>
            <a:pPr lvl="0"/>
            <a:r>
              <a:rPr lang="pt-BR" sz="2600" dirty="0"/>
              <a:t>10 a 200 salários mínimos, nos crimes com pena máxima superior a 4 anos.</a:t>
            </a:r>
          </a:p>
          <a:p>
            <a:pPr lvl="0"/>
            <a:r>
              <a:rPr lang="pt-BR" sz="2600" dirty="0"/>
              <a:t>Conforme a situação econômica da pessoa: a fiança poderá ser dispensada (somente pelo juiz), diminuída em 2/3, ou multiplicada em até mil vezes. </a:t>
            </a:r>
          </a:p>
          <a:p>
            <a:pPr lvl="0"/>
            <a:r>
              <a:rPr lang="pt-BR" sz="2600" dirty="0"/>
              <a:t>Poderá ser feita em: depósito em dinheiro, pedras, objetos ou metais preciosos, títulos da dívida pública federal, estadual ou municipal, ou em hipoteca inscrita em primeiro lugar (art. 330).</a:t>
            </a:r>
          </a:p>
          <a:p>
            <a:pPr marL="0" indent="0">
              <a:buNone/>
            </a:pPr>
            <a:endParaRPr lang="pt-BR" sz="2700" dirty="0"/>
          </a:p>
        </p:txBody>
      </p:sp>
    </p:spTree>
    <p:extLst>
      <p:ext uri="{BB962C8B-B14F-4D97-AF65-F5344CB8AC3E}">
        <p14:creationId xmlns:p14="http://schemas.microsoft.com/office/powerpoint/2010/main" val="1523227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4" name="Espaço Reservado para Conteúdo 3"/>
          <p:cNvPicPr>
            <a:picLocks noGrp="1" noChangeAspect="1"/>
          </p:cNvPicPr>
          <p:nvPr>
            <p:ph idx="1"/>
          </p:nvPr>
        </p:nvPicPr>
        <p:blipFill>
          <a:blip r:embed="rId2"/>
          <a:stretch>
            <a:fillRect/>
          </a:stretch>
        </p:blipFill>
        <p:spPr>
          <a:xfrm>
            <a:off x="0" y="-76913"/>
            <a:ext cx="9099753" cy="6934913"/>
          </a:xfrm>
          <a:prstGeom prst="rect">
            <a:avLst/>
          </a:prstGeom>
        </p:spPr>
      </p:pic>
    </p:spTree>
    <p:extLst>
      <p:ext uri="{BB962C8B-B14F-4D97-AF65-F5344CB8AC3E}">
        <p14:creationId xmlns:p14="http://schemas.microsoft.com/office/powerpoint/2010/main" val="1193982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4" name="Espaço Reservado para Conteúdo 3"/>
          <p:cNvPicPr>
            <a:picLocks noGrp="1" noChangeAspect="1"/>
          </p:cNvPicPr>
          <p:nvPr>
            <p:ph idx="1"/>
          </p:nvPr>
        </p:nvPicPr>
        <p:blipFill>
          <a:blip r:embed="rId2"/>
          <a:stretch>
            <a:fillRect/>
          </a:stretch>
        </p:blipFill>
        <p:spPr>
          <a:xfrm>
            <a:off x="539552" y="188640"/>
            <a:ext cx="7660152" cy="6383460"/>
          </a:xfrm>
          <a:prstGeom prst="rect">
            <a:avLst/>
          </a:prstGeom>
        </p:spPr>
      </p:pic>
    </p:spTree>
    <p:extLst>
      <p:ext uri="{BB962C8B-B14F-4D97-AF65-F5344CB8AC3E}">
        <p14:creationId xmlns:p14="http://schemas.microsoft.com/office/powerpoint/2010/main" val="2923610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b="1" dirty="0"/>
              <a:t>5.3.2. Crimes inafiançáveis (art. 323 e 324)</a:t>
            </a:r>
            <a:endParaRPr lang="pt-BR" dirty="0"/>
          </a:p>
          <a:p>
            <a:pPr lvl="0"/>
            <a:r>
              <a:rPr lang="pt-BR" dirty="0"/>
              <a:t>Racismo</a:t>
            </a:r>
          </a:p>
          <a:p>
            <a:pPr lvl="0"/>
            <a:r>
              <a:rPr lang="pt-BR" dirty="0"/>
              <a:t>Tortura, tráfico de drogas, terrorismo</a:t>
            </a:r>
          </a:p>
          <a:p>
            <a:pPr lvl="0"/>
            <a:r>
              <a:rPr lang="pt-BR" dirty="0"/>
              <a:t>Crimes hediondos</a:t>
            </a:r>
          </a:p>
          <a:p>
            <a:pPr lvl="0"/>
            <a:r>
              <a:rPr lang="pt-BR" dirty="0"/>
              <a:t>Infrações militares</a:t>
            </a:r>
          </a:p>
          <a:p>
            <a:pPr lvl="0"/>
            <a:r>
              <a:rPr lang="pt-BR" dirty="0"/>
              <a:t>Crimes cometidos por grupos armados, civis ou militares, contra a ordem constitucional e o Estado Democrático.</a:t>
            </a:r>
          </a:p>
          <a:p>
            <a:pPr marL="0" indent="0">
              <a:buNone/>
            </a:pPr>
            <a:endParaRPr lang="pt-BR" dirty="0"/>
          </a:p>
          <a:p>
            <a:pPr marL="0" lvl="0" indent="0">
              <a:buNone/>
            </a:pPr>
            <a:endParaRPr lang="pt-BR" dirty="0"/>
          </a:p>
          <a:p>
            <a:pPr marL="0" indent="0">
              <a:buNone/>
            </a:pPr>
            <a:endParaRPr lang="pt-BR" sz="2700" dirty="0"/>
          </a:p>
        </p:txBody>
      </p:sp>
    </p:spTree>
    <p:extLst>
      <p:ext uri="{BB962C8B-B14F-4D97-AF65-F5344CB8AC3E}">
        <p14:creationId xmlns:p14="http://schemas.microsoft.com/office/powerpoint/2010/main" val="1353038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b="1" dirty="0"/>
              <a:t>5.3.2. Crimes inafiançáveis (art. 323 e 324)</a:t>
            </a:r>
            <a:endParaRPr lang="pt-BR" dirty="0"/>
          </a:p>
          <a:p>
            <a:r>
              <a:rPr lang="pt-BR" b="1" dirty="0" err="1"/>
              <a:t>OBS</a:t>
            </a:r>
            <a:r>
              <a:rPr lang="pt-BR" dirty="0"/>
              <a:t>: cabe LP em crime inafiançável?</a:t>
            </a:r>
          </a:p>
          <a:p>
            <a:pPr marL="0" indent="0">
              <a:buNone/>
            </a:pPr>
            <a:r>
              <a:rPr lang="pt-BR" dirty="0"/>
              <a:t>“Sim, elementar. Do contrário, haveria um duplo erro: dar ao flagrante um poder e alcance que ele não tem (pois não é uma medida cautelar, senão </a:t>
            </a:r>
            <a:r>
              <a:rPr lang="pt-BR" dirty="0" err="1"/>
              <a:t>pré-cautelar</a:t>
            </a:r>
            <a:r>
              <a:rPr lang="pt-BR" dirty="0"/>
              <a:t> e, portanto, precária); e, de outro lado, estabelecer um regime de prisão obrigatória não cautelar que o sistema não comporta.” (LOPES, 2014, p. 952)</a:t>
            </a:r>
          </a:p>
          <a:p>
            <a:pPr marL="0" lvl="0" indent="0">
              <a:buNone/>
            </a:pPr>
            <a:endParaRPr lang="pt-BR" dirty="0"/>
          </a:p>
          <a:p>
            <a:pPr marL="0" indent="0">
              <a:buNone/>
            </a:pPr>
            <a:endParaRPr lang="pt-BR" sz="2700" dirty="0"/>
          </a:p>
        </p:txBody>
      </p:sp>
    </p:spTree>
    <p:extLst>
      <p:ext uri="{BB962C8B-B14F-4D97-AF65-F5344CB8AC3E}">
        <p14:creationId xmlns:p14="http://schemas.microsoft.com/office/powerpoint/2010/main" val="1568822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700" b="1" dirty="0"/>
              <a:t>5.3.2. Crimes inafiançáveis (art. 323 e 324)</a:t>
            </a:r>
            <a:endParaRPr lang="pt-BR" sz="2700" dirty="0"/>
          </a:p>
          <a:p>
            <a:pPr marL="0" indent="0">
              <a:buNone/>
            </a:pPr>
            <a:r>
              <a:rPr lang="pt-BR" sz="2700" dirty="0"/>
              <a:t>“[...] quando se veda a fiança não se proíbe, necessariamente, a concessão de liberdade provisória. Esse é o ponto nevrálgico da questão. A inafiançabilidade gera, como consequências práticas:     </a:t>
            </a:r>
          </a:p>
          <a:p>
            <a:pPr marL="0" indent="0">
              <a:buNone/>
            </a:pPr>
            <a:r>
              <a:rPr lang="pt-BR" sz="2700" dirty="0"/>
              <a:t>a impossibilidade de concessão de liberdade provisória com fiança por parte da autoridade policial;</a:t>
            </a:r>
          </a:p>
          <a:p>
            <a:pPr marL="0" indent="0">
              <a:buNone/>
            </a:pPr>
            <a:r>
              <a:rPr lang="pt-BR" sz="2700" b="1" u="sng" dirty="0"/>
              <a:t>a liberdade provisória ficará sujeita à imposição de outras medidas cautelares diversas, art. 319, conforme a necessidade da situação</a:t>
            </a:r>
            <a:r>
              <a:rPr lang="pt-BR" sz="2700" dirty="0"/>
              <a:t>.” (LOPES, 2014, p. 953)</a:t>
            </a:r>
          </a:p>
          <a:p>
            <a:pPr marL="0" indent="0">
              <a:buNone/>
            </a:pPr>
            <a:endParaRPr lang="pt-BR" dirty="0"/>
          </a:p>
          <a:p>
            <a:pPr marL="0" indent="0">
              <a:buNone/>
            </a:pPr>
            <a:endParaRPr lang="pt-BR" sz="2700" dirty="0"/>
          </a:p>
        </p:txBody>
      </p:sp>
    </p:spTree>
    <p:extLst>
      <p:ext uri="{BB962C8B-B14F-4D97-AF65-F5344CB8AC3E}">
        <p14:creationId xmlns:p14="http://schemas.microsoft.com/office/powerpoint/2010/main" val="238185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700" b="1" dirty="0"/>
              <a:t>5.3.3. Destinação da Fiança.</a:t>
            </a:r>
            <a:endParaRPr lang="pt-BR" sz="2700" dirty="0"/>
          </a:p>
          <a:p>
            <a:r>
              <a:rPr lang="pt-BR" dirty="0"/>
              <a:t>Se condenado, e a pessoa se apresenta para cumprir pena, a fiança é devolvida, subtraindo-se o valor das custas, multa e indenização (aquela fixada na sentença penal para execução no cível).</a:t>
            </a:r>
          </a:p>
          <a:p>
            <a:r>
              <a:rPr lang="pt-BR" dirty="0"/>
              <a:t>Se absolvido, a fiança é tornada sem efeito, devolvendo-lhe a integralidade do valor atualizado (art. 337).</a:t>
            </a:r>
          </a:p>
          <a:p>
            <a:pPr marL="0" indent="0">
              <a:buNone/>
            </a:pPr>
            <a:endParaRPr lang="pt-BR" sz="2700" dirty="0"/>
          </a:p>
        </p:txBody>
      </p:sp>
    </p:spTree>
    <p:extLst>
      <p:ext uri="{BB962C8B-B14F-4D97-AF65-F5344CB8AC3E}">
        <p14:creationId xmlns:p14="http://schemas.microsoft.com/office/powerpoint/2010/main" val="1373089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700" b="1" dirty="0"/>
              <a:t>5.3.3. Quebramento da Fiança.</a:t>
            </a:r>
            <a:endParaRPr lang="pt-BR" sz="2700" dirty="0"/>
          </a:p>
          <a:p>
            <a:pPr marL="0" indent="0">
              <a:buNone/>
            </a:pPr>
            <a:r>
              <a:rPr lang="pt-BR" sz="2700" dirty="0"/>
              <a:t>Ocorrerá quando:</a:t>
            </a:r>
          </a:p>
          <a:p>
            <a:r>
              <a:rPr lang="pt-BR" sz="2700" dirty="0"/>
              <a:t>regularmente intimado para ato do processo, deixar de comparecer, sem motivo justo</a:t>
            </a:r>
          </a:p>
          <a:p>
            <a:r>
              <a:rPr lang="pt-BR" sz="2700" dirty="0"/>
              <a:t>deliberadamente praticar ato de obstrução ao andamento do processo</a:t>
            </a:r>
          </a:p>
          <a:p>
            <a:r>
              <a:rPr lang="pt-BR" sz="2700" dirty="0"/>
              <a:t>descumprir medida cautelar imposta cumulativamente com a fiança</a:t>
            </a:r>
          </a:p>
          <a:p>
            <a:r>
              <a:rPr lang="pt-BR" sz="2700" dirty="0"/>
              <a:t>resistir injustificadamente a ordem judicial</a:t>
            </a:r>
          </a:p>
          <a:p>
            <a:r>
              <a:rPr lang="pt-BR" sz="2700" dirty="0"/>
              <a:t>praticar nova infração penal dolosa.</a:t>
            </a:r>
          </a:p>
        </p:txBody>
      </p:sp>
    </p:spTree>
    <p:extLst>
      <p:ext uri="{BB962C8B-B14F-4D97-AF65-F5344CB8AC3E}">
        <p14:creationId xmlns:p14="http://schemas.microsoft.com/office/powerpoint/2010/main" val="312016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700" b="1" dirty="0"/>
              <a:t>5.3.3. Quebramento da Fiança.</a:t>
            </a:r>
            <a:endParaRPr lang="pt-BR" sz="2700" dirty="0"/>
          </a:p>
          <a:p>
            <a:pPr marL="0" indent="0">
              <a:buNone/>
            </a:pPr>
            <a:r>
              <a:rPr lang="pt-BR" sz="2700" u="sng" dirty="0"/>
              <a:t>Consequência jurídica</a:t>
            </a:r>
            <a:r>
              <a:rPr lang="pt-BR" sz="2700" dirty="0"/>
              <a:t>: perda de metade do valor e caberá ao juiz decidir sobre a imposição de outras medidas cautelares, ou, em último caso, decretar a prisão preventiva (art. 343).</a:t>
            </a:r>
          </a:p>
          <a:p>
            <a:pPr marL="0" indent="0">
              <a:buNone/>
            </a:pPr>
            <a:endParaRPr lang="pt-BR" sz="2700" dirty="0"/>
          </a:p>
          <a:p>
            <a:pPr marL="0" indent="0">
              <a:buNone/>
            </a:pPr>
            <a:r>
              <a:rPr lang="pt-BR" sz="2700" b="1" dirty="0" err="1"/>
              <a:t>OBS</a:t>
            </a:r>
            <a:r>
              <a:rPr lang="pt-BR" sz="2700" dirty="0"/>
              <a:t>: será perdida a totalidade da fiança no caso do condenado não comparecer para o início de cumprimento da pena. A fiança serve para vincular o imputado ao processo, tendo este um resultado útil. O condenado que não se apresentar, frustra o objetivo da fiança e por isso a perderá na totalidade. (art. 344)</a:t>
            </a:r>
          </a:p>
          <a:p>
            <a:pPr marL="0" indent="0">
              <a:buNone/>
            </a:pPr>
            <a:endParaRPr lang="pt-BR" sz="2700" dirty="0"/>
          </a:p>
          <a:p>
            <a:pPr marL="0" indent="0">
              <a:buNone/>
            </a:pPr>
            <a:endParaRPr lang="pt-BR" sz="2700" dirty="0"/>
          </a:p>
        </p:txBody>
      </p:sp>
    </p:spTree>
    <p:extLst>
      <p:ext uri="{BB962C8B-B14F-4D97-AF65-F5344CB8AC3E}">
        <p14:creationId xmlns:p14="http://schemas.microsoft.com/office/powerpoint/2010/main" val="2566290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4. PRISÃO PREVENTIVA</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sz="2700" b="1" dirty="0"/>
              <a:t>4.3. A </a:t>
            </a:r>
            <a:r>
              <a:rPr lang="pt-BR" sz="2700" b="1" dirty="0" err="1"/>
              <a:t>provisionalidade</a:t>
            </a:r>
            <a:r>
              <a:rPr lang="pt-BR" sz="2700" b="1" dirty="0"/>
              <a:t> das cautelares pessoais</a:t>
            </a:r>
          </a:p>
          <a:p>
            <a:r>
              <a:rPr lang="pt-BR" sz="2500" dirty="0"/>
              <a:t>Não há previsão legal para duração da prisão preventiva.</a:t>
            </a:r>
          </a:p>
          <a:p>
            <a:r>
              <a:rPr lang="pt-BR" sz="2500" dirty="0"/>
              <a:t>A jurisprudência havia construído um prazo global de 81 dias para prolação de sentença em primeiro grau, mas os tribunais não acolhem essa tese da mera soma aritmética dos prazos processuais do rito ordinário.</a:t>
            </a:r>
          </a:p>
          <a:p>
            <a:r>
              <a:rPr lang="pt-BR" sz="2500" dirty="0"/>
              <a:t>A súmula 52 do STJ : “Encerrada a instrução criminal, fica superada a alegação de constrangimento ilegal por excesso de prazo”. Há entendimentos superando essa súmula: </a:t>
            </a:r>
            <a:r>
              <a:rPr lang="pt-BR" sz="2500" dirty="0" err="1"/>
              <a:t>RHC</a:t>
            </a:r>
            <a:r>
              <a:rPr lang="pt-BR" sz="2500" dirty="0"/>
              <a:t> 20.566/BA. Fere o princípio do direito a razoável duração do processo. Idem súmula 21 do STJ.</a:t>
            </a:r>
          </a:p>
          <a:p>
            <a:pPr marL="0" indent="0">
              <a:buNone/>
            </a:pPr>
            <a:endParaRPr lang="pt-BR" sz="2700" dirty="0"/>
          </a:p>
        </p:txBody>
      </p:sp>
    </p:spTree>
    <p:extLst>
      <p:ext uri="{BB962C8B-B14F-4D97-AF65-F5344CB8AC3E}">
        <p14:creationId xmlns:p14="http://schemas.microsoft.com/office/powerpoint/2010/main" val="2826120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endParaRPr lang="pt-BR" sz="2700" dirty="0"/>
          </a:p>
        </p:txBody>
      </p:sp>
      <p:pic>
        <p:nvPicPr>
          <p:cNvPr id="6" name="Imagem 5"/>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64487" cy="6857999"/>
          </a:xfrm>
          <a:prstGeom prst="rect">
            <a:avLst/>
          </a:prstGeom>
          <a:noFill/>
          <a:ln>
            <a:noFill/>
          </a:ln>
        </p:spPr>
      </p:pic>
    </p:spTree>
    <p:extLst>
      <p:ext uri="{BB962C8B-B14F-4D97-AF65-F5344CB8AC3E}">
        <p14:creationId xmlns:p14="http://schemas.microsoft.com/office/powerpoint/2010/main" val="3968099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4. PRISÃO PREVENTIVA</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b="1" dirty="0"/>
              <a:t>4.4. Nova hipótese de prisão</a:t>
            </a:r>
            <a:endParaRPr lang="pt-BR" dirty="0"/>
          </a:p>
          <a:p>
            <a:r>
              <a:rPr lang="pt-BR" sz="2500" dirty="0"/>
              <a:t>Quando houver dúvida sobre a identidade civil da pessoa ou quando esta não oferecer elementos de identificação. </a:t>
            </a:r>
          </a:p>
          <a:p>
            <a:r>
              <a:rPr lang="pt-BR" sz="2500" dirty="0"/>
              <a:t>O art. 313, §ú, diz que é possível a prisão para identificar essa pessoa. A ideia é, por exemplo, saber se aquela pessoa não tem contra si mandado de prisão expedido e que está se escondendo, etc. No entanto, é necessário que estejam presentes o </a:t>
            </a:r>
            <a:r>
              <a:rPr lang="pt-BR" sz="2500" dirty="0" err="1"/>
              <a:t>fumuss</a:t>
            </a:r>
            <a:r>
              <a:rPr lang="pt-BR" sz="2500" dirty="0"/>
              <a:t> </a:t>
            </a:r>
            <a:r>
              <a:rPr lang="pt-BR" sz="2500" dirty="0" err="1"/>
              <a:t>comissi</a:t>
            </a:r>
            <a:r>
              <a:rPr lang="pt-BR" sz="2500" dirty="0"/>
              <a:t> delicti e o periculum </a:t>
            </a:r>
            <a:r>
              <a:rPr lang="pt-BR" sz="2500" dirty="0" err="1"/>
              <a:t>libertatis</a:t>
            </a:r>
            <a:r>
              <a:rPr lang="pt-BR" sz="2500" dirty="0"/>
              <a:t>, além dos outros pressupostos.</a:t>
            </a:r>
          </a:p>
          <a:p>
            <a:r>
              <a:rPr lang="pt-BR" sz="2500" dirty="0"/>
              <a:t>Não se pode deduzir o periculum </a:t>
            </a:r>
            <a:r>
              <a:rPr lang="pt-BR" sz="2500" dirty="0" err="1"/>
              <a:t>libertatis</a:t>
            </a:r>
            <a:r>
              <a:rPr lang="pt-BR" sz="2500" dirty="0"/>
              <a:t> pela falta de identificação civil, sob pena de se </a:t>
            </a:r>
            <a:r>
              <a:rPr lang="pt-BR" sz="2500" dirty="0" err="1"/>
              <a:t>repristinar</a:t>
            </a:r>
            <a:r>
              <a:rPr lang="pt-BR" sz="2500" dirty="0"/>
              <a:t> a prisão para a averiguação.</a:t>
            </a:r>
          </a:p>
          <a:p>
            <a:pPr marL="0" indent="0">
              <a:buNone/>
            </a:pPr>
            <a:endParaRPr lang="pt-BR" sz="2700" dirty="0"/>
          </a:p>
        </p:txBody>
      </p:sp>
    </p:spTree>
    <p:extLst>
      <p:ext uri="{BB962C8B-B14F-4D97-AF65-F5344CB8AC3E}">
        <p14:creationId xmlns:p14="http://schemas.microsoft.com/office/powerpoint/2010/main" val="2099333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4. PRISÃO PREVENTIVA</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sz="2700" b="1" dirty="0"/>
              <a:t>4.5. Prisão Domiciliar # de PAD</a:t>
            </a:r>
            <a:endParaRPr lang="pt-BR" sz="2700" dirty="0"/>
          </a:p>
          <a:p>
            <a:r>
              <a:rPr lang="pt-BR" sz="2700" dirty="0"/>
              <a:t>Pressupõe a prisão preventiva (art. 313 e art. 312). É preciso que se decrete a prisão preventiva fundamentadamente. Mas, por fins humanitários, essa prisão preventiva será cumprida na forma de Prisão Domiciliar.</a:t>
            </a:r>
          </a:p>
          <a:p>
            <a:r>
              <a:rPr lang="pt-BR" sz="2700" dirty="0"/>
              <a:t>É medida substitutiva do encarceramento preventivo em estabelecimento penal para fins humanitários. Toda a saída, inclusive para o médico, necessita de autorização judicial, inclusive com escolta. </a:t>
            </a:r>
          </a:p>
          <a:p>
            <a:r>
              <a:rPr lang="pt-BR" sz="2700" dirty="0"/>
              <a:t>Hipóteses de cabimento: </a:t>
            </a:r>
          </a:p>
          <a:p>
            <a:pPr marL="0" indent="0">
              <a:buNone/>
            </a:pPr>
            <a:endParaRPr lang="pt-BR" sz="2700" dirty="0"/>
          </a:p>
        </p:txBody>
      </p:sp>
    </p:spTree>
    <p:extLst>
      <p:ext uri="{BB962C8B-B14F-4D97-AF65-F5344CB8AC3E}">
        <p14:creationId xmlns:p14="http://schemas.microsoft.com/office/powerpoint/2010/main" val="3679845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r>
              <a:rPr lang="pt-BR" b="1" dirty="0"/>
              <a:t>4. PRISÃO PREVENTIVA</a:t>
            </a:r>
            <a:endParaRPr lang="pt-BR" dirty="0"/>
          </a:p>
        </p:txBody>
      </p:sp>
      <p:sp>
        <p:nvSpPr>
          <p:cNvPr id="5" name="Espaço Reservado para Conteúdo 4"/>
          <p:cNvSpPr>
            <a:spLocks noGrp="1"/>
          </p:cNvSpPr>
          <p:nvPr>
            <p:ph idx="1"/>
          </p:nvPr>
        </p:nvSpPr>
        <p:spPr>
          <a:xfrm>
            <a:off x="441264" y="1052736"/>
            <a:ext cx="8229600" cy="5102115"/>
          </a:xfrm>
        </p:spPr>
        <p:txBody>
          <a:bodyPr>
            <a:noAutofit/>
          </a:bodyPr>
          <a:lstStyle/>
          <a:p>
            <a:pPr marL="0" indent="0">
              <a:buNone/>
            </a:pPr>
            <a:r>
              <a:rPr lang="pt-BR" sz="2700" b="1" dirty="0"/>
              <a:t>4.5. Prisão Domiciliar # de PAD</a:t>
            </a:r>
            <a:endParaRPr lang="pt-BR" sz="2700" dirty="0"/>
          </a:p>
          <a:p>
            <a:pPr marL="0" indent="0">
              <a:buNone/>
            </a:pPr>
            <a:r>
              <a:rPr lang="pt-BR" sz="2700" dirty="0"/>
              <a:t>Hipóteses de cabimento: </a:t>
            </a:r>
          </a:p>
          <a:p>
            <a:pPr lvl="0"/>
            <a:r>
              <a:rPr lang="pt-BR" sz="2700" dirty="0"/>
              <a:t>Pessoa maior de 80 anos, </a:t>
            </a:r>
          </a:p>
          <a:p>
            <a:pPr lvl="0"/>
            <a:r>
              <a:rPr lang="pt-BR" sz="2700" dirty="0"/>
              <a:t>Pessoa extremamente debilitado por doença grave, </a:t>
            </a:r>
          </a:p>
          <a:p>
            <a:pPr lvl="0"/>
            <a:r>
              <a:rPr lang="pt-BR" sz="2700" dirty="0"/>
              <a:t>Gestante de alto risco ou a partir do sétimo mês de gravidez</a:t>
            </a:r>
          </a:p>
          <a:p>
            <a:pPr lvl="0"/>
            <a:r>
              <a:rPr lang="pt-BR" sz="2700" dirty="0"/>
              <a:t>Pessoa imprescindível aos cuidados de criança de até 12 anos de idade ou com deficiência (art. 318, inc. V e VI). Caberia o ônus para a defesa demonstrar que ninguém mais pode cuidar daquela criança.</a:t>
            </a:r>
          </a:p>
          <a:p>
            <a:pPr marL="0" indent="0">
              <a:buNone/>
            </a:pPr>
            <a:endParaRPr lang="pt-BR" sz="2700" dirty="0"/>
          </a:p>
        </p:txBody>
      </p:sp>
    </p:spTree>
    <p:extLst>
      <p:ext uri="{BB962C8B-B14F-4D97-AF65-F5344CB8AC3E}">
        <p14:creationId xmlns:p14="http://schemas.microsoft.com/office/powerpoint/2010/main" val="1342998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700" b="1" dirty="0"/>
              <a:t>5.1. Critérios de aplicação</a:t>
            </a:r>
            <a:endParaRPr lang="pt-BR" sz="2700" dirty="0"/>
          </a:p>
          <a:p>
            <a:pPr lvl="0"/>
            <a:r>
              <a:rPr lang="pt-BR" sz="2700" dirty="0"/>
              <a:t>Deverá haver </a:t>
            </a:r>
            <a:r>
              <a:rPr lang="pt-BR" sz="2700" b="1" u="sng" dirty="0"/>
              <a:t>adequação</a:t>
            </a:r>
            <a:r>
              <a:rPr lang="pt-BR" sz="2700" dirty="0"/>
              <a:t> e </a:t>
            </a:r>
            <a:r>
              <a:rPr lang="pt-BR" sz="2700" b="1" u="sng" dirty="0"/>
              <a:t>necessidade</a:t>
            </a:r>
            <a:r>
              <a:rPr lang="pt-BR" sz="2700" dirty="0"/>
              <a:t> para aplicar as medidas cautelares pessoais (art. 282, inc. I, II). </a:t>
            </a:r>
          </a:p>
          <a:p>
            <a:pPr lvl="0"/>
            <a:r>
              <a:rPr lang="pt-BR" sz="2700" dirty="0"/>
              <a:t>Será necessário aplicar uma medida cautelar pessoal quando houver:</a:t>
            </a:r>
          </a:p>
          <a:p>
            <a:pPr lvl="0"/>
            <a:r>
              <a:rPr lang="pt-BR" sz="2700" dirty="0"/>
              <a:t>Necessidade de garantia da aplicação da lei penal</a:t>
            </a:r>
          </a:p>
          <a:p>
            <a:pPr lvl="0"/>
            <a:r>
              <a:rPr lang="pt-BR" sz="2700" dirty="0"/>
              <a:t>Conveniência da investigação ou instrução criminal</a:t>
            </a:r>
          </a:p>
          <a:p>
            <a:pPr lvl="0"/>
            <a:r>
              <a:rPr lang="pt-BR" sz="2700" dirty="0"/>
              <a:t>Casos expressamente previstos, para evitar a prática de infração penal (se assemelha muito com a ideia de ordem pública)</a:t>
            </a:r>
          </a:p>
          <a:p>
            <a:pPr marL="0" indent="0">
              <a:buNone/>
            </a:pPr>
            <a:endParaRPr lang="pt-BR" sz="2700" dirty="0"/>
          </a:p>
        </p:txBody>
      </p:sp>
    </p:spTree>
    <p:extLst>
      <p:ext uri="{BB962C8B-B14F-4D97-AF65-F5344CB8AC3E}">
        <p14:creationId xmlns:p14="http://schemas.microsoft.com/office/powerpoint/2010/main" val="155014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67544" y="260648"/>
            <a:ext cx="8229600" cy="940966"/>
          </a:xfrm>
        </p:spPr>
        <p:txBody>
          <a:bodyPr>
            <a:noAutofit/>
          </a:bodyPr>
          <a:lstStyle/>
          <a:p>
            <a:pPr algn="just"/>
            <a:r>
              <a:rPr lang="pt-BR" sz="3500" b="1" dirty="0"/>
              <a:t>5. MEDIDAS CAUTELARES DIVERSAS DA PRISÃO</a:t>
            </a:r>
            <a:endParaRPr lang="pt-BR" sz="3500" dirty="0"/>
          </a:p>
        </p:txBody>
      </p:sp>
      <p:sp>
        <p:nvSpPr>
          <p:cNvPr id="5" name="Espaço Reservado para Conteúdo 4"/>
          <p:cNvSpPr>
            <a:spLocks noGrp="1"/>
          </p:cNvSpPr>
          <p:nvPr>
            <p:ph idx="1"/>
          </p:nvPr>
        </p:nvSpPr>
        <p:spPr>
          <a:xfrm>
            <a:off x="251520" y="1230222"/>
            <a:ext cx="8229600" cy="5102115"/>
          </a:xfrm>
        </p:spPr>
        <p:txBody>
          <a:bodyPr>
            <a:noAutofit/>
          </a:bodyPr>
          <a:lstStyle/>
          <a:p>
            <a:pPr marL="0" indent="0">
              <a:buNone/>
            </a:pPr>
            <a:r>
              <a:rPr lang="pt-BR" sz="2700" b="1" dirty="0"/>
              <a:t>5.1. Critérios de aplicação</a:t>
            </a:r>
            <a:endParaRPr lang="pt-BR" sz="2700" dirty="0"/>
          </a:p>
          <a:p>
            <a:pPr lvl="0"/>
            <a:r>
              <a:rPr lang="pt-BR" dirty="0"/>
              <a:t>Deverá haver </a:t>
            </a:r>
            <a:r>
              <a:rPr lang="pt-BR" b="1" u="sng" dirty="0"/>
              <a:t>proporcionalidade</a:t>
            </a:r>
            <a:r>
              <a:rPr lang="pt-BR" dirty="0"/>
              <a:t> entre a gravidade do fato e as circunstâncias pessoais do agente.</a:t>
            </a:r>
          </a:p>
          <a:p>
            <a:pPr lvl="0"/>
            <a:r>
              <a:rPr lang="pt-BR" dirty="0"/>
              <a:t>É possível aplicar isolada ou cumulativamente, dentro do critério de proporcionalidade e da suficiência, desde que haja fundamentação para tanto.</a:t>
            </a:r>
          </a:p>
          <a:p>
            <a:pPr marL="0" indent="0">
              <a:buNone/>
            </a:pPr>
            <a:endParaRPr lang="pt-BR" sz="2700" dirty="0"/>
          </a:p>
        </p:txBody>
      </p:sp>
    </p:spTree>
    <p:extLst>
      <p:ext uri="{BB962C8B-B14F-4D97-AF65-F5344CB8AC3E}">
        <p14:creationId xmlns:p14="http://schemas.microsoft.com/office/powerpoint/2010/main" val="3167997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978</TotalTime>
  <Words>1928</Words>
  <Application>Microsoft Office PowerPoint</Application>
  <PresentationFormat>Apresentação na tela (4:3)</PresentationFormat>
  <Paragraphs>135</Paragraphs>
  <Slides>28</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28</vt:i4>
      </vt:variant>
    </vt:vector>
  </HeadingPairs>
  <TitlesOfParts>
    <vt:vector size="31" baseType="lpstr">
      <vt:lpstr>Arial</vt:lpstr>
      <vt:lpstr>Calibri</vt:lpstr>
      <vt:lpstr>Tema do Office</vt:lpstr>
      <vt:lpstr>PROCESSO PENAL, 2016</vt:lpstr>
      <vt:lpstr>4. PRISÃO PREVENTIVA</vt:lpstr>
      <vt:lpstr>4. PRISÃO PREVENTIVA</vt:lpstr>
      <vt:lpstr>Apresentação do PowerPoint</vt:lpstr>
      <vt:lpstr>4. PRISÃO PREVENTIVA</vt:lpstr>
      <vt:lpstr>4. PRISÃO PREVENTIVA</vt:lpstr>
      <vt:lpstr>4. PRISÃO PREVENTIVA</vt:lpstr>
      <vt:lpstr>5. MEDIDAS CAUTELARES DIVERSAS DA PRISÃO</vt:lpstr>
      <vt:lpstr>5. MEDIDAS CAUTELARES DIVERSAS DA PRISÃO</vt:lpstr>
      <vt:lpstr>5. MEDIDAS CAUTELARES DIVERSAS DA PRISÃO</vt:lpstr>
      <vt:lpstr>5. MEDIDAS CAUTELARES DIVERSAS DA PRISÃO</vt:lpstr>
      <vt:lpstr>5. MEDIDAS CAUTELARES DIVERSAS DA PRISÃO</vt:lpstr>
      <vt:lpstr>5. MEDIDAS CAUTELARES DIVERSAS DA PRISÃO</vt:lpstr>
      <vt:lpstr>Apresentação do PowerPoint</vt:lpstr>
      <vt:lpstr>5. MEDIDAS CAUTELARES DIVERSAS DA PRISÃO</vt:lpstr>
      <vt:lpstr>5. MEDIDAS CAUTELARES DIVERSAS DA PRISÃO</vt:lpstr>
      <vt:lpstr>5. MEDIDAS CAUTELARES DIVERSAS DA PRISÃO</vt:lpstr>
      <vt:lpstr>5. MEDIDAS CAUTELARES DIVERSAS DA PRISÃO</vt:lpstr>
      <vt:lpstr>5. MEDIDAS CAUTELARES DIVERSAS DA PRISÃO</vt:lpstr>
      <vt:lpstr>5. MEDIDAS CAUTELARES DIVERSAS DA PRISÃO</vt:lpstr>
      <vt:lpstr>Apresentação do PowerPoint</vt:lpstr>
      <vt:lpstr>Apresentação do PowerPoint</vt:lpstr>
      <vt:lpstr>5. MEDIDAS CAUTELARES DIVERSAS DA PRISÃO</vt:lpstr>
      <vt:lpstr>5. MEDIDAS CAUTELARES DIVERSAS DA PRISÃO</vt:lpstr>
      <vt:lpstr>5. MEDIDAS CAUTELARES DIVERSAS DA PRISÃO</vt:lpstr>
      <vt:lpstr>5. MEDIDAS CAUTELARES DIVERSAS DA PRISÃO</vt:lpstr>
      <vt:lpstr>5. MEDIDAS CAUTELARES DIVERSAS DA PRISÃO</vt:lpstr>
      <vt:lpstr>5. MEDIDAS CAUTELARES DIVERSAS DA PRISÃO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CONCEITO</dc:title>
  <dc:creator>Theuan</dc:creator>
  <cp:lastModifiedBy>Theuan Carvalho Gomes da Silva</cp:lastModifiedBy>
  <cp:revision>191</cp:revision>
  <dcterms:created xsi:type="dcterms:W3CDTF">2015-07-15T12:48:35Z</dcterms:created>
  <dcterms:modified xsi:type="dcterms:W3CDTF">2016-11-09T19:17:09Z</dcterms:modified>
</cp:coreProperties>
</file>