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8" r:id="rId2"/>
    <p:sldId id="259" r:id="rId3"/>
    <p:sldId id="260" r:id="rId4"/>
    <p:sldId id="261" r:id="rId5"/>
    <p:sldId id="263" r:id="rId6"/>
    <p:sldId id="265" r:id="rId7"/>
    <p:sldId id="267" r:id="rId8"/>
    <p:sldId id="266" r:id="rId9"/>
    <p:sldId id="269" r:id="rId10"/>
    <p:sldId id="271" r:id="rId11"/>
    <p:sldId id="273" r:id="rId12"/>
    <p:sldId id="275" r:id="rId13"/>
    <p:sldId id="277" r:id="rId14"/>
    <p:sldId id="279" r:id="rId15"/>
    <p:sldId id="281" r:id="rId16"/>
    <p:sldId id="283" r:id="rId17"/>
    <p:sldId id="285" r:id="rId18"/>
    <p:sldId id="288" r:id="rId19"/>
    <p:sldId id="289" r:id="rId20"/>
    <p:sldId id="291" r:id="rId21"/>
    <p:sldId id="293" r:id="rId22"/>
    <p:sldId id="295" r:id="rId23"/>
    <p:sldId id="297" r:id="rId24"/>
    <p:sldId id="299" r:id="rId25"/>
    <p:sldId id="301" r:id="rId26"/>
    <p:sldId id="303" r:id="rId27"/>
    <p:sldId id="305" r:id="rId28"/>
    <p:sldId id="307" r:id="rId29"/>
    <p:sldId id="309" r:id="rId30"/>
    <p:sldId id="311" r:id="rId31"/>
    <p:sldId id="313" r:id="rId32"/>
    <p:sldId id="315" r:id="rId33"/>
    <p:sldId id="317" r:id="rId34"/>
    <p:sldId id="319" r:id="rId35"/>
    <p:sldId id="321" r:id="rId36"/>
    <p:sldId id="323" r:id="rId37"/>
    <p:sldId id="325" r:id="rId38"/>
    <p:sldId id="327" r:id="rId39"/>
    <p:sldId id="329" r:id="rId40"/>
    <p:sldId id="331" r:id="rId41"/>
    <p:sldId id="333" r:id="rId4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7968D-2416-45A6-84B4-B8B505DC20D4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980D3-4AFD-4157-9E69-E0FB20062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1047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4251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33820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9978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31007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17663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94259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8974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58143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18264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0291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8617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08813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85008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69523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84941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77614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83631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56660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20344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2295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8274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210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81447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88606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14314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7CD0F5-E93B-4DFE-BEA8-2DE7D0825420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32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37686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7CD0F5-E93B-4DFE-BEA8-2DE7D0825420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33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43848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7CD0F5-E93B-4DFE-BEA8-2DE7D0825420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34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39258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7CD0F5-E93B-4DFE-BEA8-2DE7D0825420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35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9327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7CD0F5-E93B-4DFE-BEA8-2DE7D0825420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36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61466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7CD0F5-E93B-4DFE-BEA8-2DE7D0825420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37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83137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7CD0F5-E93B-4DFE-BEA8-2DE7D0825420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38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66172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7CD0F5-E93B-4DFE-BEA8-2DE7D0825420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39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218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02193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7CD0F5-E93B-4DFE-BEA8-2DE7D0825420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40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46536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7CD0F5-E93B-4DFE-BEA8-2DE7D0825420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41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405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442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9527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5746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E980D3-4AFD-4157-9E69-E0FB200623F0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18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7CD0F5-E93B-4DFE-BEA8-2DE7D082542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8525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902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275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51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18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48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097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667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98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599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5167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0611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21597-1C4E-4EF0-832B-D190EC4748DA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19C11-B082-4758-BB1B-368030AFCB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2330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brasil.com.br/legislacao/1033702/c%C3%B3digo-penal-decreto-lei-2848-40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c.gob.pe/corte_interamericana/seriec_254_esp.pdf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de cantos arredondados 7"/>
          <p:cNvSpPr/>
          <p:nvPr/>
        </p:nvSpPr>
        <p:spPr>
          <a:xfrm>
            <a:off x="8101959" y="5636503"/>
            <a:ext cx="3004615" cy="945536"/>
          </a:xfrm>
          <a:prstGeom prst="roundRect">
            <a:avLst/>
          </a:prstGeom>
          <a:solidFill>
            <a:schemeClr val="tx2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Palestrante: William Braga</a:t>
            </a:r>
          </a:p>
        </p:txBody>
      </p:sp>
      <p:sp>
        <p:nvSpPr>
          <p:cNvPr id="10" name="Retângulo 9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1778966" y="260648"/>
            <a:ext cx="8820472" cy="8784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Recursos</a:t>
            </a:r>
            <a:r>
              <a:rPr kumimoji="0" lang="pt-BR" sz="36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 e Ações Autônomas de Impugnação</a:t>
            </a:r>
          </a:p>
        </p:txBody>
      </p:sp>
      <p:sp>
        <p:nvSpPr>
          <p:cNvPr id="12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526" y="1635728"/>
            <a:ext cx="4495281" cy="3561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6" descr="http://minutonordeste.com.br/public/_IMG/n/noticia_59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366" y="1758462"/>
            <a:ext cx="5200536" cy="3439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3989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4519" y="41865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 Corpus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06400" y="1305342"/>
            <a:ext cx="11538857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   1.6. Súmulas sobre o não cabimento do </a:t>
            </a:r>
            <a:r>
              <a:rPr lang="pt-BR" altLang="pt-BR" sz="2500" i="1" dirty="0">
                <a:solidFill>
                  <a:srgbClr val="44546A"/>
                </a:solidFill>
                <a:latin typeface="Britannic Bold" pitchFamily="34" charset="0"/>
              </a:rPr>
              <a:t>Habeas Corpus:</a:t>
            </a:r>
          </a:p>
          <a:p>
            <a:pPr marL="285750" indent="-285750" algn="just"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Súmula 693 (STF): “</a:t>
            </a:r>
            <a:r>
              <a:rPr lang="pt-BR" altLang="pt-BR" sz="2500" i="1" dirty="0">
                <a:solidFill>
                  <a:srgbClr val="44546A"/>
                </a:solidFill>
                <a:latin typeface="Britannic Bold" pitchFamily="34" charset="0"/>
              </a:rPr>
              <a:t>Não cabe ‘habeas corpus’ contra decisão condenatória a pena de multa, ou relativo a processo em curso por infração penal a que a pena pecuniária seja a única cominada”.</a:t>
            </a:r>
          </a:p>
          <a:p>
            <a:pPr marL="285750" indent="-285750" algn="just"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Súmula 695: “</a:t>
            </a:r>
            <a:r>
              <a:rPr lang="pt-BR" altLang="pt-BR" sz="2500" i="1" dirty="0">
                <a:solidFill>
                  <a:srgbClr val="44546A"/>
                </a:solidFill>
                <a:latin typeface="Britannic Bold" pitchFamily="34" charset="0"/>
              </a:rPr>
              <a:t>Não cabe ‘habeas corpus’ quando já extinta a pena privativa de liberdade”</a:t>
            </a: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. </a:t>
            </a:r>
            <a:r>
              <a:rPr lang="pt-BR" altLang="pt-BR" sz="2500" i="1" dirty="0">
                <a:solidFill>
                  <a:srgbClr val="44546A"/>
                </a:solidFill>
                <a:latin typeface="Britannic Bold" pitchFamily="34" charset="0"/>
              </a:rPr>
              <a:t> </a:t>
            </a:r>
          </a:p>
          <a:p>
            <a:pPr marL="285750" indent="-285750" algn="just"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1.7. Decisões recentes das Cortes Superiores sobre não cabimento de HC:</a:t>
            </a:r>
          </a:p>
          <a:p>
            <a:pPr marL="285750" indent="-285750" algn="just"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“Diante da hipótese de habeas corpus substitutivo de recurso próprio, a impetração não deve ser conhecida, segundo orientação jurisprudencial do Supremo Tribunal Federal e deste Superior Tribunal de Justiça. Contudo, ante as alegações expostas na inicial, afigura-se razoável a análise do feito para verificar a existência de eventual constrangimento ilegal” (STJ – Quinta Turma – HC nº 373.580 – rel. Min. Joel Ilan </a:t>
            </a:r>
            <a:r>
              <a:rPr lang="pt-BR" altLang="pt-BR" sz="2500" dirty="0" err="1">
                <a:solidFill>
                  <a:srgbClr val="44546A"/>
                </a:solidFill>
                <a:latin typeface="Britannic Bold" pitchFamily="34" charset="0"/>
              </a:rPr>
              <a:t>Pacio</a:t>
            </a: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 – j. 22/11/2016).</a:t>
            </a:r>
          </a:p>
          <a:p>
            <a:pPr marL="285750" indent="-285750" algn="just">
              <a:buFontTx/>
              <a:buChar char="-"/>
            </a:pPr>
            <a:endParaRPr lang="pt-BR" alt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47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4519" y="41865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 Corpus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06400" y="1305342"/>
            <a:ext cx="1153885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1240870" y="1490040"/>
            <a:ext cx="10159999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“A Terceira Seção desta Corte, seguindo entendimento firmado pela Primeira Turma do col. Pretório Excelso, firmou orientação no sentido de não admitir a impetração de habeas corpus em substituição ao recurso adequado, situação que implica o não-conhecimento da impetração, ressalvados casos excepcionais em que, configurada flagrante ilegalidade apta a gerar constrangimento ilegal, seja possível a concessão da ordem de ofício” (STJ – Quinta Turma – HC nº 368.323/RS)</a:t>
            </a:r>
          </a:p>
          <a:p>
            <a:pPr marL="285750" indent="-285750" algn="just">
              <a:buFontTx/>
              <a:buChar char="-"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Críticas:</a:t>
            </a:r>
          </a:p>
          <a:p>
            <a:pPr marL="285750" indent="-285750" algn="just">
              <a:buFontTx/>
              <a:buChar char="-"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A) posição contraria a tradição jurídica brasileira sobre o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Habeas Corpus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(comparável apenas à época do regime militar);</a:t>
            </a:r>
          </a:p>
          <a:p>
            <a:pPr marL="285750" indent="-285750" algn="just">
              <a:buFontTx/>
              <a:buChar char="-"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B) Ainda que caiba recurso, isto não impede a escolha da parte pela impetração de Habeas Corpus.</a:t>
            </a:r>
          </a:p>
          <a:p>
            <a:pPr marL="285750" indent="-285750" algn="just">
              <a:buFontTx/>
              <a:buChar char="-"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C) Em se tratando da preservação da liberdade, o HC é mais efetivo.</a:t>
            </a:r>
          </a:p>
        </p:txBody>
      </p:sp>
    </p:spTree>
    <p:extLst>
      <p:ext uri="{BB962C8B-B14F-4D97-AF65-F5344CB8AC3E}">
        <p14:creationId xmlns:p14="http://schemas.microsoft.com/office/powerpoint/2010/main" val="2449847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4519" y="41865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 Corpus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06400" y="1305342"/>
            <a:ext cx="1153885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1255384" y="1305342"/>
            <a:ext cx="10159999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1.7. Competência: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aseline="0" dirty="0">
                <a:solidFill>
                  <a:srgbClr val="44546A"/>
                </a:solidFill>
                <a:latin typeface="Britannic Bold" pitchFamily="34" charset="0"/>
              </a:rPr>
              <a:t>HC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deve ser impetrado para a autoridade jurisdicional capaz de evitar ou desfazer o ato questionado.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Em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caso de erro de endereçamento, juiz ou tribunal tem o dever de corrigi-lo: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“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Art. 649.  O juiz ou o tribunal, dentro dos limites da sua jurisdição, </a:t>
            </a:r>
            <a:r>
              <a:rPr lang="pt-BR" sz="2500" b="1" dirty="0">
                <a:solidFill>
                  <a:srgbClr val="44546A"/>
                </a:solidFill>
                <a:latin typeface="Britannic Bold" pitchFamily="34" charset="0"/>
              </a:rPr>
              <a:t>fará passar imediatamente a ordem impetrada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, nos casos em que tenha cabimento, seja qual for a autoridade coatora”.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Regras de competência: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Juiz de 1º grau: ato de particular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/autoridade policial – em caso de concessão da ordem, existe o recurso de ofício – art. 574, I, CPP;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Tribunal de Justiça/TRF: ato de juiz de primeiro grau;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STJ: ato de Tribunal;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STF: ato de Tribunal Superior ou competência originária.</a:t>
            </a:r>
          </a:p>
        </p:txBody>
      </p:sp>
    </p:spTree>
    <p:extLst>
      <p:ext uri="{BB962C8B-B14F-4D97-AF65-F5344CB8AC3E}">
        <p14:creationId xmlns:p14="http://schemas.microsoft.com/office/powerpoint/2010/main" val="4277987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4519" y="41865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 Corpus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06400" y="1305342"/>
            <a:ext cx="1153885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  </a:t>
            </a:r>
          </a:p>
        </p:txBody>
      </p:sp>
      <p:sp>
        <p:nvSpPr>
          <p:cNvPr id="8" name="Retângulo 7"/>
          <p:cNvSpPr/>
          <p:nvPr/>
        </p:nvSpPr>
        <p:spPr>
          <a:xfrm>
            <a:off x="616857" y="1764298"/>
            <a:ext cx="1095828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HC contra ato de Juiz do JECRIM: competência da Turma Recursal;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HC contra ato de Turma Recursal: jurisprudência atual entende que o HC deve ser impetrado junto ao TJ ou TRF respectivo, superando a súmula 690 do STF.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HC contra ato de promotor/procurador: deve ser impetrado perante o Tribunal ao qual estas autoridades estão sob jurisdição.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1.8. Legitimidade: 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Qualquer do povo pode impetrar HC (em nome próprio ou de terceiro);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MP.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Pessoa Jurídica pode impetrar HC, já que pode ser responsabilizada criminalmente e o remédio serve de instrumento de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colateral </a:t>
            </a:r>
            <a:r>
              <a:rPr lang="pt-BR" sz="2500" i="1" dirty="0" err="1">
                <a:solidFill>
                  <a:srgbClr val="44546A"/>
                </a:solidFill>
                <a:latin typeface="Britannic Bold" pitchFamily="34" charset="0"/>
              </a:rPr>
              <a:t>attack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. </a:t>
            </a:r>
          </a:p>
          <a:p>
            <a:pPr marL="285750" lvl="0" indent="-285750" algn="just">
              <a:buFontTx/>
              <a:buChar char="-"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558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523999" y="143105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685763" y="276740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 Corpus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06400" y="1305342"/>
            <a:ext cx="1153885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  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95967" y="45231"/>
            <a:ext cx="65" cy="3667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44436" rIns="0" bIns="4443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16857" y="1061975"/>
            <a:ext cx="10958285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1.8. Procedimento: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i) impetração (digital); </a:t>
            </a: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ii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) análise da liminar (ou determinação para emenda da inicial); </a:t>
            </a: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iii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) requisição de informações da autoridade coatora; </a:t>
            </a: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iv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) manifestação do MP; v) decisão.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Vale lembrar a impossibilidade, via de regra, de impetração de novo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Habeas Corpus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contra o indeferimento da liminar (súmula 691 do STF).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Esta súmula, no entanto, tem sido relativizada, pelo próprio STF, nos casos teratológicos.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1.9. Recurso em Habeas Corpus: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Interposto em face das decisões denegatórias ou de não conhecimento de HC, perante o STF (quando o prolator for STJ – “única instância” – ou seja, nos processos de competência originária do STJ) ou perante o STJ (quando o prolator é TJ ou TRF), em 05 dias.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Trata-se, portanto de recurso exclusivo da defesa (como é recurso, exige capacidade postulatória), mas não tem preparo.  </a:t>
            </a:r>
          </a:p>
          <a:p>
            <a:pPr marL="285750" indent="-285750" algn="just">
              <a:buFontTx/>
              <a:buChar char="-"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4983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4519" y="41865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2 – </a:t>
            </a:r>
            <a:r>
              <a:rPr kumimoji="0" lang="pt-BR" sz="3600" b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Revisão Criminal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91886" y="1350614"/>
            <a:ext cx="11538857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1. Natureza jurídica: Apesar de prevista no CPP no Título que trata dos recursos, a revisão criminal, tal como o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Habeas Corpus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, constitui uma ação autônoma de impugnação, de competência originária dos Tribunais, destinada à rescisão da coisa julgada desfavorável ao réu. 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A revisão criminal situa-se numa linha de tenção entre a segurança jurídica e a necessidade de se rescindir a coisa julgada, para se evitar a punição de um inocente (ou a equivocada aplicação do ordenamento penal). 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Trata-se, pois, de um instituto excepcional, cujas hipóteses de admissibilidade estão expressamente previstas em lei.  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2. Pressuposto da revisão criminal: existência de sentença penal condenatória ou absolutória imprópria transitada em julgado (não cabe revisão criminal para mudança de fundamento da absolvição). </a:t>
            </a: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288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116632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250552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2 – Revisão Criminal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16857" y="1350614"/>
            <a:ext cx="1095828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74306" y="1052736"/>
            <a:ext cx="10537370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3. Cabimento (art. 621 do CPP):</a:t>
            </a:r>
            <a:endParaRPr lang="pt-BR" alt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marL="285750" indent="-285750" algn="just">
              <a:buFontTx/>
              <a:buChar char="-"/>
              <a:defRPr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I - quando a sentença condenatória for contrária ao texto expresso da lei penal ou à evidência dos autos;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Na verdade, apesar de o dispositivo limitar o cabimento da revisão criminal à contrariedade ao texto expresso da lei penal, admite-se a insurgência também nos casos em que haja ofensa à norma processual penal ou à própria Constituição.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Por isso, nulidades (absolutas) podem ser objeto de arguição na revisão criminal. Aliás, o art. 626 do CPP é expresso em admitir a possibilidade de o Tribunal anular a sentença ou acórdão combatidos.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Esta hipótese de cabimento trata do chamado conflito hermenêutico: reabre-se a discussão quanto à interpretação da norma.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Lei mais benéfica: competência para aplicar é do juiz da execução (súmula 611); Possibilidade de revisão criminal, para aplicação de entendimento jurisprudencial (principalmente depois do NCPC). </a:t>
            </a:r>
          </a:p>
        </p:txBody>
      </p:sp>
    </p:spTree>
    <p:extLst>
      <p:ext uri="{BB962C8B-B14F-4D97-AF65-F5344CB8AC3E}">
        <p14:creationId xmlns:p14="http://schemas.microsoft.com/office/powerpoint/2010/main" val="1700996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287424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95187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2 – Revisão Criminal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16857" y="1350614"/>
            <a:ext cx="1095828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44002" y="1359223"/>
            <a:ext cx="12090400" cy="8448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3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O inciso I do art. 621 do CPP trata ainda do cabimento da revisão</a:t>
            </a:r>
            <a:r>
              <a:rPr kumimoji="0" lang="pt-BR" altLang="pt-BR" sz="23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 criminal quando a sentença condenatória for contrária à evidência dos autos. Neste caso, o conflito se dá entre a realidade que emerge do conjunto probatório e a decisão judicial.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altLang="pt-BR" sz="2300" baseline="0" dirty="0">
                <a:solidFill>
                  <a:srgbClr val="44546A"/>
                </a:solidFill>
                <a:latin typeface="Britannic Bold" pitchFamily="34" charset="0"/>
              </a:rPr>
              <a:t>No</a:t>
            </a:r>
            <a:r>
              <a:rPr lang="pt-BR" altLang="pt-BR" sz="2300" dirty="0">
                <a:solidFill>
                  <a:srgbClr val="44546A"/>
                </a:solidFill>
                <a:latin typeface="Britannic Bold" pitchFamily="34" charset="0"/>
              </a:rPr>
              <a:t> entanto, diante da redação do artigo, é comum os Tribunais deixarem de apreciar a revisão, argumentando que a pretensão não indica uma contrariedade evidente entre a decisão e as provas. 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300" dirty="0">
                <a:solidFill>
                  <a:srgbClr val="44546A"/>
                </a:solidFill>
                <a:latin typeface="Britannic Bold" pitchFamily="34" charset="0"/>
              </a:rPr>
              <a:t>PENAL E PROCESSO PENAL - REVISÃO CRIMINAL. SENTENÇA TRANSITADA EM JULGADO. ART. 621, I, DO </a:t>
            </a:r>
            <a:r>
              <a:rPr lang="pt-BR" sz="2300" dirty="0">
                <a:solidFill>
                  <a:srgbClr val="44546A"/>
                </a:solidFill>
                <a:latin typeface="Britannic Bold" pitchFamily="34" charset="0"/>
                <a:hlinkClick r:id="rId3" tooltip="Decreto-lei no 2.848, de 7 de dezembro de 1940."/>
              </a:rPr>
              <a:t>CÓDIGO PENAL</a:t>
            </a:r>
            <a:r>
              <a:rPr lang="pt-BR" sz="2300" dirty="0">
                <a:solidFill>
                  <a:srgbClr val="44546A"/>
                </a:solidFill>
                <a:latin typeface="Britannic Bold" pitchFamily="34" charset="0"/>
              </a:rPr>
              <a:t>. CONDENAÇÃO CONTRÁRIA À EVIDÊNCIA DOS AUTOS. MATÉRIA APRECIADA EM APELAÇÃO. MANEJO INADEQUADO DA AÇÃO REVISIONAL COMO SEGUNDA APELAÇÃO. NÃO CONHECIMENTO. DECISÃO UNÂNIME.1 - Revisão criminal não pode ser usada para nova valoração das provas já exaustivamente analisada em primeira instância e em sede de apelação. 2 - Não se pode confundir revisão criminal, que tem requisitos específicos para o seu ajuizamento, com novo recurso de apelação. 3 - Pedido não conhecido por unanimidade” (TJPE – RC nº 3.702.730 – rel. Des. Claudio Jean Nogueira Virgíneo – j. 03/12/2015).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altLang="pt-BR" sz="23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alt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alt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II - quando a sentença condenatória se fundar em depoimentos, exames ou documentos comprovadamente falsos;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III - quando, após a sentença, se descobrirem novas provas de inocência do condenado ou de circunstância que determine ou autorize diminuição especial da pena.</a:t>
            </a:r>
          </a:p>
        </p:txBody>
      </p:sp>
    </p:spTree>
    <p:extLst>
      <p:ext uri="{BB962C8B-B14F-4D97-AF65-F5344CB8AC3E}">
        <p14:creationId xmlns:p14="http://schemas.microsoft.com/office/powerpoint/2010/main" val="3495156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2 – Revisão Criminal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16857" y="1350614"/>
            <a:ext cx="1095828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01600" y="1071085"/>
            <a:ext cx="12090400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II - quando a sentença condenatória se fundar em depoimentos, exames ou documentos comprovadamente falsos;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Vale destacar, em relação a esta hipótese, que o autor da falsidade não precisa ter sido processado ou condenado, bastando a comprovação do falso (em justificação ou em ação declaratória de falsidade, no cível).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A prova falsa tem de ter servido de base à condenação (ou seja, tem de ter existido nexo causal entre a prova falsa e a condenação do agente).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III - quando, após a sentença, se descobrirem novas provas de inocência do condenado ou de circunstância que determine ou autorize diminuição especial da pena.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Conceito de prova nova: provas</a:t>
            </a:r>
            <a:r>
              <a:rPr kumimoji="0" lang="pt-BR" alt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que não foram introduzidas no processo (pré-existentes ou posteriores à sentença) ou não foram apreciadas. 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pt-BR" altLang="pt-BR" sz="2500" baseline="0" dirty="0">
                <a:solidFill>
                  <a:srgbClr val="44546A"/>
                </a:solidFill>
                <a:latin typeface="Britannic Bold" pitchFamily="34" charset="0"/>
              </a:rPr>
              <a:t>Prova</a:t>
            </a: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 nova não precisa levar à absolvição (pode servir à redução da pena) – esta prova é produzida com a cautelar, distribuída na comarca onde se pretende a produção</a:t>
            </a:r>
            <a:endParaRPr kumimoji="0" lang="pt-BR" alt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7915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2 – Revisão Criminal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16857" y="1350614"/>
            <a:ext cx="1095828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01600" y="1071085"/>
            <a:ext cx="120904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3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4.</a:t>
            </a:r>
            <a:r>
              <a:rPr kumimoji="0" lang="pt-BR" altLang="pt-BR" sz="23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 Prazo: Não existe prazo para o ajuizamento da revisão criminal (pode ser manejada mesmo depois do cumprimento da pena).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altLang="pt-BR" sz="2300" dirty="0">
                <a:solidFill>
                  <a:srgbClr val="44546A"/>
                </a:solidFill>
                <a:latin typeface="Britannic Bold" pitchFamily="34" charset="0"/>
              </a:rPr>
              <a:t>Veda-se, apenas, a reiteração do pedido – art. 622, parágrafo único, do CPP.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altLang="pt-BR" sz="2300" dirty="0">
                <a:solidFill>
                  <a:srgbClr val="44546A"/>
                </a:solidFill>
                <a:latin typeface="Britannic Bold" pitchFamily="34" charset="0"/>
              </a:rPr>
              <a:t>5. Legitimidade: réu, transferindo-se ao CADI (cônjuge, companheiro/a, ascendente, descendente, irmão) em caso de falecimento.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3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MP: não tem legitimidade.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altLang="pt-BR" sz="2300" dirty="0">
                <a:solidFill>
                  <a:srgbClr val="44546A"/>
                </a:solidFill>
                <a:latin typeface="Britannic Bold" pitchFamily="34" charset="0"/>
              </a:rPr>
              <a:t>6. Competência: do tribunal que proferiu a última decisão ou do tribunal a que esta vinculado o juiz prolator da sentença atacada. No caso dos Tribunais Superiores, só analisarão a revisão criminal se a questão discutida na ação tiver sido por eles enfrentada.</a:t>
            </a:r>
            <a:r>
              <a:rPr kumimoji="0" lang="pt-BR" altLang="pt-BR" sz="23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3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7. Limites: vedação da </a:t>
            </a:r>
            <a:r>
              <a:rPr kumimoji="0" lang="pt-BR" altLang="pt-BR" sz="2300" b="0" i="1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reformatio in pejus</a:t>
            </a:r>
            <a:r>
              <a:rPr kumimoji="0" lang="pt-BR" altLang="pt-BR" sz="2300" b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 – art. 626, parágrafo único, do CPP. Não cabimento da </a:t>
            </a:r>
            <a:r>
              <a:rPr kumimoji="0" lang="pt-BR" altLang="pt-BR" sz="2300" b="0" u="none" strike="noStrike" kern="1200" cap="none" spc="0" normalizeH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mutatio</a:t>
            </a:r>
            <a:r>
              <a:rPr kumimoji="0" lang="pt-BR" altLang="pt-BR" sz="2300" b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 </a:t>
            </a:r>
            <a:r>
              <a:rPr kumimoji="0" lang="pt-BR" altLang="pt-BR" sz="2300" b="0" u="none" strike="noStrike" kern="1200" cap="none" spc="0" normalizeH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libelli</a:t>
            </a:r>
            <a:r>
              <a:rPr kumimoji="0" lang="pt-BR" altLang="pt-BR" sz="2300" b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: havendo divergência entre o fato denunciado e as provas, deve haver a absolvição – súmula 453 do STF.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3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Por outro lado, mesmo nos processos de competência do Tribunal do Júri, pode haver a absolvição (a correção de injusta prevalece sobre a soberania do júri)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altLang="pt-BR" sz="2300" dirty="0">
                <a:solidFill>
                  <a:srgbClr val="44546A"/>
                </a:solidFill>
                <a:latin typeface="Britannic Bold" pitchFamily="34" charset="0"/>
              </a:rPr>
              <a:t>Pode, ainda, ser fixado valor de indenização, em caso de absolvição. </a:t>
            </a:r>
            <a:r>
              <a:rPr kumimoji="0" lang="pt-BR" altLang="pt-BR" sz="23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 </a:t>
            </a:r>
            <a:endParaRPr kumimoji="0" lang="pt-BR" altLang="pt-BR" sz="23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229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4519" y="41865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</a:t>
            </a:r>
            <a:r>
              <a:rPr kumimoji="0" lang="pt-BR" sz="3600" b="0" i="1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 Corpus</a:t>
            </a:r>
            <a:endParaRPr kumimoji="0" lang="pt-BR" sz="3600" b="0" i="1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j-ea"/>
              <a:cs typeface="+mj-cs"/>
            </a:endParaRP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470991" y="1354758"/>
            <a:ext cx="898842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1.1. Antecedentes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históricos: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aseline="0" dirty="0">
                <a:solidFill>
                  <a:srgbClr val="44546A"/>
                </a:solidFill>
                <a:latin typeface="Britannic Bold" pitchFamily="34" charset="0"/>
              </a:rPr>
              <a:t>A) Direito espanhol: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i) </a:t>
            </a:r>
            <a:r>
              <a:rPr lang="pt-BR" sz="2500" baseline="0" dirty="0">
                <a:solidFill>
                  <a:srgbClr val="44546A"/>
                </a:solidFill>
                <a:latin typeface="Britannic Bold" pitchFamily="34" charset="0"/>
              </a:rPr>
              <a:t>“manifestação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das pessoas do reino de Aragão” (Coroa de Aragão – 1.428-1.592): tinha por objetivo permitir que as pessoas detidas fossem separadas da autoridade e apresentadas perante a Justiça, preservando-se a sua dignidade, com possibilidade, ainda, de serem transportadas para a chamada “casa de </a:t>
            </a: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los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manifestados” de Zaragoza (regime parecido com a liberdade provisória). Protegida a liberdade, permitia-se também a conversão do procedimento de cognição sumária para plena, de modo a viabilizar a análise do caso penal;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ii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)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“firma de </a:t>
            </a:r>
            <a:r>
              <a:rPr lang="pt-BR" sz="2500" i="1" dirty="0" err="1">
                <a:solidFill>
                  <a:srgbClr val="44546A"/>
                </a:solidFill>
                <a:latin typeface="Britannic Bold" pitchFamily="34" charset="0"/>
              </a:rPr>
              <a:t>derechos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 y </a:t>
            </a:r>
            <a:r>
              <a:rPr lang="pt-BR" sz="2500" i="1" dirty="0" err="1">
                <a:solidFill>
                  <a:srgbClr val="44546A"/>
                </a:solidFill>
                <a:latin typeface="Britannic Bold" pitchFamily="34" charset="0"/>
              </a:rPr>
              <a:t>agravios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 futuros o temidos”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: antecessor do habeas corpus preventivo.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9929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3 – Mandado de Segurança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01600" y="1241298"/>
            <a:ext cx="120904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  <a:defRPr/>
            </a:pPr>
            <a:r>
              <a:rPr lang="pt-BR" sz="2100" dirty="0">
                <a:solidFill>
                  <a:srgbClr val="44546A"/>
                </a:solidFill>
                <a:latin typeface="Britannic Bold" pitchFamily="34" charset="0"/>
              </a:rPr>
              <a:t>1. Natureza jurídica: Tal como o </a:t>
            </a:r>
            <a:r>
              <a:rPr lang="pt-BR" sz="2100" i="1" dirty="0">
                <a:solidFill>
                  <a:srgbClr val="44546A"/>
                </a:solidFill>
                <a:latin typeface="Britannic Bold" pitchFamily="34" charset="0"/>
              </a:rPr>
              <a:t>Habeas Corpus </a:t>
            </a:r>
            <a:r>
              <a:rPr lang="pt-BR" sz="2100" dirty="0">
                <a:solidFill>
                  <a:srgbClr val="44546A"/>
                </a:solidFill>
                <a:latin typeface="Britannic Bold" pitchFamily="34" charset="0"/>
              </a:rPr>
              <a:t>e a Revisão Criminal, o Mandado de Segurança constitui uma ação autônoma de impugnação, de competência originária dos Tribunais, destinado à proteção dos indivíduos contra as ilegalidades praticadas pelos agentes públicos. Alcançou dignidade constitucional com o texto de 1934. Não foi reproduzido na Constituição de 1937, mas depois aparece em todas as Constituições brasileiras. É ação de cognição sumária e rito especial.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100" dirty="0">
                <a:solidFill>
                  <a:srgbClr val="44546A"/>
                </a:solidFill>
                <a:latin typeface="Britannic Bold" pitchFamily="34" charset="0"/>
              </a:rPr>
              <a:t>2. Objeto: proteção de direito líquido e certo, não amparado por </a:t>
            </a:r>
            <a:r>
              <a:rPr lang="pt-BR" sz="2100" i="1" dirty="0">
                <a:solidFill>
                  <a:srgbClr val="44546A"/>
                </a:solidFill>
                <a:latin typeface="Britannic Bold" pitchFamily="34" charset="0"/>
              </a:rPr>
              <a:t>Habeas Corpus </a:t>
            </a:r>
            <a:r>
              <a:rPr lang="pt-BR" sz="2100" dirty="0">
                <a:solidFill>
                  <a:srgbClr val="44546A"/>
                </a:solidFill>
                <a:latin typeface="Britannic Bold" pitchFamily="34" charset="0"/>
              </a:rPr>
              <a:t>ou </a:t>
            </a:r>
            <a:r>
              <a:rPr lang="pt-BR" sz="2100" i="1" dirty="0">
                <a:solidFill>
                  <a:srgbClr val="44546A"/>
                </a:solidFill>
                <a:latin typeface="Britannic Bold" pitchFamily="34" charset="0"/>
              </a:rPr>
              <a:t>Habeas Data, </a:t>
            </a:r>
            <a:r>
              <a:rPr lang="pt-BR" sz="2100" dirty="0">
                <a:solidFill>
                  <a:srgbClr val="44546A"/>
                </a:solidFill>
                <a:latin typeface="Britannic Bold" pitchFamily="34" charset="0"/>
              </a:rPr>
              <a:t>sempre que alguém sofrer ou estiver na iminência de sofrer ilegalidade ou abuso de poder, por parte de autoridade.</a:t>
            </a:r>
          </a:p>
          <a:p>
            <a:pPr marL="285750" lvl="0" indent="-285750" algn="just">
              <a:buFontTx/>
              <a:buChar char="-"/>
              <a:defRPr/>
            </a:pPr>
            <a:r>
              <a:rPr kumimoji="0" lang="pt-BR" altLang="pt-BR" sz="2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Definição de direito</a:t>
            </a:r>
            <a:r>
              <a:rPr kumimoji="0" lang="pt-BR" altLang="pt-BR" sz="21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</a:rPr>
              <a:t> líquido e certo (Hely Lopes): 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100" dirty="0">
                <a:solidFill>
                  <a:srgbClr val="44546A"/>
                </a:solidFill>
                <a:latin typeface="Britannic Bold" pitchFamily="34" charset="0"/>
              </a:rPr>
              <a:t>“</a:t>
            </a:r>
            <a:r>
              <a:rPr lang="pt-BR" sz="2100" i="1" dirty="0">
                <a:solidFill>
                  <a:srgbClr val="44546A"/>
                </a:solidFill>
                <a:latin typeface="Britannic Bold" pitchFamily="34" charset="0"/>
              </a:rPr>
              <a:t>direito líquido e certo é o que se apresenta manifesto na sua existência, delimitado na sua extensão e apto a ser exercido no momento da impetração. Por outras palavras, o direito invocado, para ser amparável por mandado de segurança, há de vir expresso em norma legal e trazer em si todos os requisitos e condições de sua aplicação ao impetrante: se sua existência for duvidosa; se sua extensão ainda não estiver delimitada; se seu exercício depender de situações e fatos ainda indeterminados, não rende ensejo à segurança, embora possa ser defendido por outros meios judiciais.</a:t>
            </a:r>
            <a:r>
              <a:rPr lang="pt-BR" sz="2100" dirty="0">
                <a:solidFill>
                  <a:srgbClr val="44546A"/>
                </a:solidFill>
                <a:latin typeface="Britannic Bold" pitchFamily="34" charset="0"/>
              </a:rPr>
              <a:t>" (Mandado de Segurança, Ação Popular, Ação Civil Pública, Mandado de Injunção, Habeas Data, Malheiros Editores, 15ª edição, São Paulo, 1994, p. 25 – grifado). </a:t>
            </a:r>
          </a:p>
          <a:p>
            <a:pPr marL="285750" lvl="0" indent="-285750" algn="just">
              <a:buFontTx/>
              <a:buChar char="-"/>
              <a:defRPr/>
            </a:pPr>
            <a:endParaRPr kumimoji="0" lang="pt-BR" alt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16714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3 – Mandado de Segurança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16857" y="1350614"/>
            <a:ext cx="1095828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0799" y="1516480"/>
            <a:ext cx="120904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3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Vedações</a:t>
            </a:r>
            <a:r>
              <a:rPr kumimoji="0" lang="pt-BR" altLang="pt-BR" sz="23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ao MS (art. 5º da Lei nº 12.016/2009):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300" dirty="0">
                <a:solidFill>
                  <a:srgbClr val="44546A"/>
                </a:solidFill>
                <a:latin typeface="Britannic Bold" pitchFamily="34" charset="0"/>
              </a:rPr>
              <a:t>Art. 5º  Não se concederá mandado de segurança quando se tratar: 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300" dirty="0">
                <a:solidFill>
                  <a:srgbClr val="44546A"/>
                </a:solidFill>
                <a:latin typeface="Britannic Bold" pitchFamily="34" charset="0"/>
              </a:rPr>
              <a:t>I - de ato do qual caiba recurso administrativo com efeito suspensivo, independentemente de caução (há, nesse caso, outro instrumento capaz de reparar a lesão); 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300" dirty="0">
                <a:solidFill>
                  <a:srgbClr val="44546A"/>
                </a:solidFill>
                <a:latin typeface="Britannic Bold" pitchFamily="34" charset="0"/>
              </a:rPr>
              <a:t>II - de decisão judicial da qual caiba recurso com efeito suspensivo (há, nesse caso, outro instrumento capaz de reparar a lesão); 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2300" dirty="0">
                <a:solidFill>
                  <a:srgbClr val="44546A"/>
                </a:solidFill>
                <a:latin typeface="Britannic Bold" pitchFamily="34" charset="0"/>
              </a:rPr>
              <a:t>III - de decisão judicial transitada em julgado. 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altLang="pt-BR" sz="2300" dirty="0">
                <a:solidFill>
                  <a:srgbClr val="44546A"/>
                </a:solidFill>
                <a:latin typeface="Britannic Bold" pitchFamily="34" charset="0"/>
              </a:rPr>
              <a:t>Também não cabe mandado de segurança contra lei em tese (súmula 266 do STF).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altLang="pt-BR" sz="2300" dirty="0">
                <a:solidFill>
                  <a:srgbClr val="44546A"/>
                </a:solidFill>
                <a:latin typeface="Britannic Bold" pitchFamily="34" charset="0"/>
              </a:rPr>
              <a:t>Na esfera criminal, é usado para impugnar ato judicial, não atacável por recurso dotado de efeito suspensivo ou </a:t>
            </a:r>
            <a:r>
              <a:rPr lang="pt-BR" altLang="pt-BR" sz="2300" i="1" dirty="0">
                <a:solidFill>
                  <a:srgbClr val="44546A"/>
                </a:solidFill>
                <a:latin typeface="Britannic Bold" pitchFamily="34" charset="0"/>
              </a:rPr>
              <a:t>Habeas Corpus</a:t>
            </a:r>
            <a:r>
              <a:rPr lang="pt-BR" altLang="pt-BR" sz="2300" dirty="0">
                <a:solidFill>
                  <a:srgbClr val="44546A"/>
                </a:solidFill>
                <a:latin typeface="Britannic Bold" pitchFamily="34" charset="0"/>
              </a:rPr>
              <a:t>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altLang="pt-BR" sz="23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3. Liminar: admite a concessão</a:t>
            </a:r>
            <a:r>
              <a:rPr kumimoji="0" lang="pt-BR" altLang="pt-BR" sz="23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de liminar, desde que demonstrada a verossimilhança da alegação e o perigo da demora.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altLang="pt-BR" sz="23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63800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3 – Mandado de Segurança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548295" y="1075432"/>
            <a:ext cx="10958285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3. Legitimidade ativa: titular do direito líquido e certo violado. Pode o MP impetrar MS, para defesa da pretensão acusatória, não protegida por recurso dotado de efeito suspensivo. Neste caso, no entanto, o réu deve ser citado como litisconsorte passivo necessário – súmula 701 do STF.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4. Legitimidade passiva: autoridade que praticou o ato coator ou que determinou a sua prática. Particular não pode ser sujeito passivo de MS (ao contrário do HC).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5. Competência (similar à do HC).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6. Procedimento: não cabe dilação probatória. A petição deve estar subscrita por advogado. O mandado de segurança prescreve em 120 dias e está sujeito ao pagamento das custas (segue o regime jurídico do CPC). Mas não há condenação ao pagamento de honorários.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Recebida a inicial, o juiz notifica o coator, para prestar informações, dando-se ciência ao órgão de representação judicial da PJ. Na sequência, ouve-se o MP. Sendo concedida a segurança, tem reexame necessário.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70069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4 – Teoria</a:t>
            </a:r>
            <a:r>
              <a:rPr kumimoji="0" lang="pt-BR" sz="36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 Geral dos Recursos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j-ea"/>
              <a:cs typeface="+mj-cs"/>
            </a:endParaRP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548295" y="1075432"/>
            <a:ext cx="1095828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1.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Fundamento do sistema recursal: i) falibilidade humana; </a:t>
            </a:r>
            <a:r>
              <a:rPr kumimoji="0" lang="pt-BR" sz="2500" b="0" i="0" u="none" strike="noStrike" kern="1200" cap="none" spc="0" normalizeH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ii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) inconformismo do prejudicado.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aseline="0" dirty="0">
                <a:solidFill>
                  <a:srgbClr val="44546A"/>
                </a:solidFill>
                <a:latin typeface="Britannic Bold" pitchFamily="34" charset="0"/>
              </a:rPr>
              <a:t>2.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Conceito: recurso é um remédio jurídico atribuído às partes, por meio do qual se solicita a anulação ou modificação de uma resolução judicial que produziu um gravame ao recorrente no processo em que a decisão foi proferida (excepcionalmente, admite-se o recurso do assistente de acusação não habilitado).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3. Fundamento jurídico: princípio do duplo grau de jurisdição (art. 8º, II, h, da CADH) – exceção nas hipóteses de competência originária dos Tribunais.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Mas e nos casos em que o réu é absolvido em primeiro grau e condenado em segundo? Há violação ao duplo grau de jurisdição? Pensamos que sim (caso Mohamed x Argentina – Corte Interamericana de Direitos Humanos)</a:t>
            </a:r>
          </a:p>
        </p:txBody>
      </p:sp>
    </p:spTree>
    <p:extLst>
      <p:ext uri="{BB962C8B-B14F-4D97-AF65-F5344CB8AC3E}">
        <p14:creationId xmlns:p14="http://schemas.microsoft.com/office/powerpoint/2010/main" val="4668376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4 – Teoria Geral dos Recursos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548295" y="1265785"/>
            <a:ext cx="10958285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  <a:defRPr/>
            </a:pPr>
            <a:r>
              <a:rPr lang="pt-BR" sz="1600" dirty="0">
                <a:solidFill>
                  <a:srgbClr val="44546A"/>
                </a:solidFill>
                <a:latin typeface="Britannic Bold" pitchFamily="34" charset="0"/>
              </a:rPr>
              <a:t>“O Tribunal observa que este caso apresenta a particularidade de que o acusado (...) foi condenado em segunda instância por tribunal que anulou a absolvição do tribunal distrital. Para determinar se o Sr. Mohamed tinha o direito de recorrer da sentença para juiz ou tribunal superior deve determinar se a proteção consagrada no artigo 8.2.h da Convenção Americana faz uma exceção, como Argentina argumenta, quando o acusado foi declarado condenado por um tribunal para em julgamento de um recurso contra absolvição. 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1600" dirty="0">
                <a:solidFill>
                  <a:srgbClr val="44546A"/>
                </a:solidFill>
                <a:latin typeface="Britannic Bold" pitchFamily="34" charset="0"/>
              </a:rPr>
              <a:t>91. O artigo 8.2 da Convenção dispõe sobre a proteção de garantias mínimas para "pessoa acusada de um crime." (...). O Tribunal considera que o artigo 8.2 refere-se, em termos gerais, às garantias mínimas de uma pessoa que está sujeita a uma investigação e processo penal. Estas garantias mínimas devem ser protegidas dentro do contexto das várias etapas do processo criminal, que inclui a investigação, acusação, julgamento e condenação. 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1600" dirty="0">
                <a:solidFill>
                  <a:srgbClr val="44546A"/>
                </a:solidFill>
                <a:latin typeface="Britannic Bold" pitchFamily="34" charset="0"/>
              </a:rPr>
              <a:t>(...) Resulta contrário ao propósito deste direito específico que ele não seja garantido àquele que é condenado por decisão judicial que revoga uma decisão absolutória. Interpretar o contrário significaria deixar o condenado desprovido de recurso contra a condenação. Trata-se de uma garantia do indivíduo frente ao Estado e não somente um guia que orienta o desenho dos sistemas de impugnação dos ordenamentos jurídicos dos Estados partes da Convenção. 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1600" dirty="0">
                <a:solidFill>
                  <a:srgbClr val="44546A"/>
                </a:solidFill>
                <a:latin typeface="Britannic Bold" pitchFamily="34" charset="0"/>
              </a:rPr>
              <a:t>(...)</a:t>
            </a:r>
          </a:p>
          <a:p>
            <a:pPr marL="285750" indent="-285750" algn="just">
              <a:buFontTx/>
              <a:buChar char="-"/>
              <a:defRPr/>
            </a:pPr>
            <a:r>
              <a:rPr lang="pt-BR" sz="1600" dirty="0">
                <a:solidFill>
                  <a:srgbClr val="44546A"/>
                </a:solidFill>
                <a:latin typeface="Britannic Bold" pitchFamily="34" charset="0"/>
              </a:rPr>
              <a:t>A Corte tem afirmado que o art. 8.2.h. da Convenção se refere a um recurso ordinário, acessível e eficaz. (...). Deve entender-se que, independentemente do regime do sistema recursal adotado pelos Estados-Partes e da denominação dada ao meio de impugnação da sentença condenatória, para que este seja eficaz, deve constituir um meio adequado para procurar a correção de uma condenação errônea. Isto requer que possam ser analisadas questões fáticas, jurídicas, probatórias em que se baseia a sentença impugnada (...). Por consequência, as causas de pedir do recurso devem possibilitar um controle amplo dos aspectos impugnados da sentença condenatória” (disponível em </a:t>
            </a:r>
            <a:r>
              <a:rPr lang="pt-BR" sz="1600" dirty="0">
                <a:solidFill>
                  <a:srgbClr val="44546A"/>
                </a:solidFill>
                <a:latin typeface="Britannic Bold" pitchFamily="34" charset="0"/>
                <a:hlinkClick r:id="rId3"/>
              </a:rPr>
              <a:t>http://www.tc.gob.pe/corte_interamericana/seriec_254_esp.pdf</a:t>
            </a:r>
            <a:r>
              <a:rPr lang="pt-BR" sz="1600" dirty="0">
                <a:solidFill>
                  <a:srgbClr val="44546A"/>
                </a:solidFill>
                <a:latin typeface="Britannic Bold" pitchFamily="34" charset="0"/>
              </a:rPr>
              <a:t> - tradução livre).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6170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4 – Teoria Geral dos Recursos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44056" y="1241298"/>
            <a:ext cx="1116676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4. Classificação dos recursos: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i) ordinários (permitem a revisão de fatos e de direito) e extraordinários (permitem a revisão apenas de matéria jurídica);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ii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) totais (impugnam a totalidade das questões resolvidas) e parciais (impugnam apenas parte das questões resolvidas).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iii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) de fundamentação livre (a lei não restringe a fundamentação a ser usada) e de fundamentação vinculada (a lei limita a matéria que pode ser impugnada).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iv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) horizontais (resolvem-se pelo mesmo órgão jurisdicional prolator da decisão combatida) e verticais (resolvem-se pelo Tribunal Superior).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v) voluntários (dependem da manifestação da parte) e obrigatórios (reexame necessário, nas hipóteses de sentença que concede HC; reabilitação – crítica: trata-se de um autêntico ranço inquisitório e uma ofensa ao sistema acusatório trazido pela CF/88).  </a:t>
            </a:r>
          </a:p>
        </p:txBody>
      </p:sp>
    </p:spTree>
    <p:extLst>
      <p:ext uri="{BB962C8B-B14F-4D97-AF65-F5344CB8AC3E}">
        <p14:creationId xmlns:p14="http://schemas.microsoft.com/office/powerpoint/2010/main" val="13738293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4 – Teoria Geral dos Recursos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44056" y="1532243"/>
            <a:ext cx="11166764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5. Efeitos dos recursos: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A) impeditivo da formação da coisa julgada: o recurso é um desdobramento do processo existente – na pendência do recurso, não há constituição da coisa julgada;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B) Devolutivo: a interposição do recurso devolve o conhecimento da matéria ao tribunal. Divide-se quanto: i) extensão (identifica o que o tribunal irá analisar); </a:t>
            </a:r>
            <a:r>
              <a:rPr kumimoji="0" lang="pt-BR" sz="2500" b="0" i="0" u="none" strike="noStrike" kern="1200" cap="none" spc="0" normalizeH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ii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) profundidade (matéria com que o tribunal irá trabalhar)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C) Regressivo: devolve o conhecimento da matéria ao próprio juiz que proferiu a decisão.</a:t>
            </a:r>
          </a:p>
          <a:p>
            <a:pPr marL="285750" lvl="0" indent="-285750" algn="just">
              <a:buFontTx/>
              <a:buChar char="-"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D)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Suspensivo: impede que a decisão produza de imediato os seus efeitos. 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baseline="0" dirty="0">
                <a:solidFill>
                  <a:srgbClr val="44546A"/>
                </a:solidFill>
                <a:latin typeface="Britannic Bold" pitchFamily="34" charset="0"/>
              </a:rPr>
              <a:t>E) Extensivo: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a decisão favorável a um réu se estende aos demais, se não fundada em aspectos meramente subjetivos. </a:t>
            </a: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76041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4 – Teoria Geral dos Recursos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44056" y="1532243"/>
            <a:ext cx="1116676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6. Princípios aplicáveis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aos recursos: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noProof="0" dirty="0">
                <a:solidFill>
                  <a:srgbClr val="44546A"/>
                </a:solidFill>
                <a:latin typeface="Britannic Bold" pitchFamily="34" charset="0"/>
              </a:rPr>
              <a:t>Princípio da </a:t>
            </a:r>
            <a:r>
              <a:rPr lang="pt-BR" sz="2500" noProof="0" dirty="0" err="1">
                <a:solidFill>
                  <a:srgbClr val="44546A"/>
                </a:solidFill>
                <a:latin typeface="Britannic Bold" pitchFamily="34" charset="0"/>
              </a:rPr>
              <a:t>jurisdicionalidade</a:t>
            </a:r>
            <a:r>
              <a:rPr lang="pt-BR" sz="2500" noProof="0" dirty="0">
                <a:solidFill>
                  <a:srgbClr val="44546A"/>
                </a:solidFill>
                <a:latin typeface="Britannic Bold" pitchFamily="34" charset="0"/>
              </a:rPr>
              <a:t>: em regra, os recursos devem ser julgados por órgão jurisdicional superior àquele que proferiu a decisão.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Princípio acusatório: torna incompatível o recurso de ofício; impedem a produção de prova de ofício, pelo relator.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noProof="0" dirty="0">
                <a:solidFill>
                  <a:srgbClr val="44546A"/>
                </a:solidFill>
                <a:latin typeface="Britannic Bold" pitchFamily="34" charset="0"/>
              </a:rPr>
              <a:t>Princípio da presunção de inocência: na pendência do julgamento do recurso, subsiste a presunção de inocência (crítica à execução antecipada da pena);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noProof="0" dirty="0">
                <a:solidFill>
                  <a:srgbClr val="44546A"/>
                </a:solidFill>
                <a:latin typeface="Britannic Bold" pitchFamily="34" charset="0"/>
              </a:rPr>
              <a:t>Princípio do contraditório e da ampla defesa: deve-se observar o direito à apresentação das razões (inaplicabilidade do art. 601 do CPP) e das contrarrazões; deve-se observar a necessidade de intimação da parte da data da sessão de julgamento do recurso;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Princípio da motivação: acórdão sem motivação suficiente é nulo. </a:t>
            </a:r>
            <a:r>
              <a:rPr lang="pt-BR" sz="2500" noProof="0" dirty="0">
                <a:solidFill>
                  <a:srgbClr val="44546A"/>
                </a:solidFill>
                <a:latin typeface="Britannic Bold" pitchFamily="34" charset="0"/>
              </a:rPr>
              <a:t>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51620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4 – Teoria Geral dos Recursos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44056" y="1532243"/>
            <a:ext cx="111667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Princípio da fungibilidade: um recurso pode ser conhecido no lugar de outro, desde que não haja má-fé – art. 579 do CPP (e o recurso tenha sido interposto no prazo do recurso correto). Os tribunais, por outro lado, não costumam aplicar a fungibilidade quando houver erro grosseiro e inexistir controvérsia jurisprudencial acerca do recurso cabível (dúvida objetiva).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Princípio da unirecorribilidade: em regra, cada decisão desafia apenas um único recurso;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Princípio da motivação: todo recurso deve ser fundamentado.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Princípio da vedação da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reformatio in pejus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: tribunal não pode agravar a situação do réu, em recurso exclusivo da defesa – art. 617 do CPP.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Princípio da indisponibilidade recursal – o acusador público não pode desistir do recurso interposto.  </a:t>
            </a: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4682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4 – Teoria Geral dos Recursos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44056" y="1228950"/>
            <a:ext cx="11166764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7. Interposição: os recursos são interpostos por petição ou por termo nos autos,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dentro do prazo legal, sob pena de não conhecimento. O STJ determinou a inaplicabilidade do NCPC quanto aos prazos:</a:t>
            </a:r>
          </a:p>
          <a:p>
            <a:pPr marL="285750" indent="-285750" algn="just">
              <a:buFontTx/>
              <a:buChar char="-"/>
              <a:defRPr/>
            </a:pPr>
            <a:endParaRPr lang="pt-BR" altLang="pt-BR" sz="2000" dirty="0">
              <a:solidFill>
                <a:srgbClr val="575756"/>
              </a:solidFill>
              <a:latin typeface="Verdana" panose="020B0604030504040204" pitchFamily="34" charset="0"/>
            </a:endParaRPr>
          </a:p>
          <a:p>
            <a:pPr marL="285750" indent="-285750" algn="just">
              <a:buFontTx/>
              <a:buChar char="-"/>
              <a:defRPr/>
            </a:pPr>
            <a:r>
              <a:rPr lang="pt-BR" altLang="pt-BR" sz="2000" dirty="0">
                <a:solidFill>
                  <a:srgbClr val="44546A"/>
                </a:solidFill>
                <a:latin typeface="Britannic Bold" pitchFamily="34" charset="0"/>
              </a:rPr>
              <a:t>PROCESSUAL PENAL. AGRAVO REGIMENTAL NOS EMBARGOS DE DIVERGÊNCIA EM RECURSO ESPECIAL. INTEMPESTIVIDADE. CONTAGEM DO PRAZO. ART. 798 DO CÓDIGO DE PROCESSO PENAL - CPP. PREVISÃO ESPECÍFICA. AGRAVO REGIMENTAL DESPROVIDO. </a:t>
            </a:r>
            <a:r>
              <a:rPr lang="pt-BR" altLang="pt-BR" sz="2000" b="1" dirty="0">
                <a:solidFill>
                  <a:srgbClr val="44546A"/>
                </a:solidFill>
                <a:latin typeface="Britannic Bold" pitchFamily="34" charset="0"/>
              </a:rPr>
              <a:t>1. Esta Corte já se manifestou no sentido de que em ações que tratam de matéria penal ou processual penal não incidem as novas regras do Código de Processo Civil - CPC, referentes à contagem dos prazos em dias úteis (art. 219 da Lei 13.105/2015). </a:t>
            </a:r>
            <a:r>
              <a:rPr lang="pt-BR" altLang="pt-BR" sz="2000" dirty="0">
                <a:solidFill>
                  <a:srgbClr val="44546A"/>
                </a:solidFill>
                <a:latin typeface="Britannic Bold" pitchFamily="34" charset="0"/>
              </a:rPr>
              <a:t>2. Desta forma, a despeito de os embargos de divergência ser regulado inteiramente pelo novo CPC, inclusive quanto ao prazo - </a:t>
            </a:r>
            <a:r>
              <a:rPr lang="pt-BR" altLang="pt-BR" sz="2000" dirty="0" err="1">
                <a:solidFill>
                  <a:srgbClr val="44546A"/>
                </a:solidFill>
                <a:latin typeface="Britannic Bold" pitchFamily="34" charset="0"/>
              </a:rPr>
              <a:t>arts</a:t>
            </a:r>
            <a:r>
              <a:rPr lang="pt-BR" altLang="pt-BR" sz="2000" dirty="0">
                <a:solidFill>
                  <a:srgbClr val="44546A"/>
                </a:solidFill>
                <a:latin typeface="Britannic Bold" pitchFamily="34" charset="0"/>
              </a:rPr>
              <a:t>. 1.043 e 1.044 -, verifica-se que como esse último diploma normativo é aplicado de forma suplementar ao processo penal e ante a existência de norma específica a regular a contagem do prazo - art. 798 do CPP -, o mesmo deve ser contabilizado de forma contínua e não segundo a previsão do art. 219 da novel legislação. Agravo regimental desprovido” (STJ – Terceira Seção – </a:t>
            </a:r>
            <a:r>
              <a:rPr lang="pt-BR" altLang="pt-BR" sz="2000" dirty="0" err="1">
                <a:solidFill>
                  <a:srgbClr val="44546A"/>
                </a:solidFill>
                <a:latin typeface="Britannic Bold" pitchFamily="34" charset="0"/>
              </a:rPr>
              <a:t>AgRg</a:t>
            </a:r>
            <a:r>
              <a:rPr lang="pt-BR" altLang="pt-BR" sz="2000" dirty="0">
                <a:solidFill>
                  <a:srgbClr val="44546A"/>
                </a:solidFill>
                <a:latin typeface="Britannic Bold" pitchFamily="34" charset="0"/>
              </a:rPr>
              <a:t> nos </a:t>
            </a:r>
            <a:r>
              <a:rPr lang="pt-BR" altLang="pt-BR" sz="2000" dirty="0" err="1">
                <a:solidFill>
                  <a:srgbClr val="44546A"/>
                </a:solidFill>
                <a:latin typeface="Britannic Bold" pitchFamily="34" charset="0"/>
              </a:rPr>
              <a:t>Edcl</a:t>
            </a:r>
            <a:r>
              <a:rPr lang="pt-BR" altLang="pt-BR" sz="2000" dirty="0">
                <a:solidFill>
                  <a:srgbClr val="44546A"/>
                </a:solidFill>
                <a:latin typeface="Britannic Bold" pitchFamily="34" charset="0"/>
              </a:rPr>
              <a:t> nos </a:t>
            </a:r>
            <a:r>
              <a:rPr lang="pt-BR" altLang="pt-BR" sz="2000" dirty="0" err="1">
                <a:solidFill>
                  <a:srgbClr val="44546A"/>
                </a:solidFill>
                <a:latin typeface="Britannic Bold" pitchFamily="34" charset="0"/>
              </a:rPr>
              <a:t>EREsp</a:t>
            </a:r>
            <a:r>
              <a:rPr lang="pt-BR" altLang="pt-BR" sz="2000" dirty="0">
                <a:solidFill>
                  <a:srgbClr val="44546A"/>
                </a:solidFill>
                <a:latin typeface="Britannic Bold" pitchFamily="34" charset="0"/>
              </a:rPr>
              <a:t> nº 1.525.196/MG – rel. Joel Ilan </a:t>
            </a:r>
            <a:r>
              <a:rPr lang="pt-BR" altLang="pt-BR" sz="2000" dirty="0" err="1">
                <a:solidFill>
                  <a:srgbClr val="44546A"/>
                </a:solidFill>
                <a:latin typeface="Britannic Bold" pitchFamily="34" charset="0"/>
              </a:rPr>
              <a:t>Paciornik</a:t>
            </a:r>
            <a:r>
              <a:rPr lang="pt-BR" altLang="pt-BR" sz="2000" dirty="0">
                <a:solidFill>
                  <a:srgbClr val="44546A"/>
                </a:solidFill>
                <a:latin typeface="Britannic Bold" pitchFamily="34" charset="0"/>
              </a:rPr>
              <a:t>).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95967" y="45230"/>
            <a:ext cx="65" cy="3667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44436" rIns="0" bIns="4443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068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4519" y="41865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 Corpus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470991" y="1354758"/>
            <a:ext cx="8988425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Tx/>
              <a:buChar char="-"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B) Direito anglo-saxão: já na primeira parte do século XIII, a expressão “</a:t>
            </a:r>
            <a:r>
              <a:rPr kumimoji="0" lang="pt-BR" sz="25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habeas</a:t>
            </a:r>
            <a:r>
              <a:rPr kumimoji="0" lang="pt-BR" sz="2500" b="0" i="1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corpus”,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no direito anglo-saxão,</a:t>
            </a:r>
            <a:r>
              <a:rPr kumimoji="0" lang="pt-BR" sz="2500" b="0" i="1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</a:t>
            </a:r>
            <a:r>
              <a:rPr kumimoji="0" lang="pt-BR" sz="2500" b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constituía</a:t>
            </a: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uma fórmula processual civil,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que continha uma ordem de trazer fisicamente um sujeito perante um Tribunal. Servia o instrumento, portanto, para assegurar a presença física de uma pessoa perante o Tribunal (não havia, portanto, neste primeiro momento, a vinculação entre o </a:t>
            </a:r>
            <a:r>
              <a:rPr kumimoji="0" lang="pt-BR" sz="2500" b="0" i="1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habeas corpus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e a proteção da liberdade);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Habeas Corpus </a:t>
            </a:r>
            <a:r>
              <a:rPr kumimoji="0" lang="pt-BR" sz="2500" b="0" i="1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Act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(1.679), reinado de Carlos II – a partir deste momento, o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writ </a:t>
            </a:r>
            <a:r>
              <a:rPr lang="pt-BR" sz="2500" i="1" dirty="0" err="1">
                <a:solidFill>
                  <a:srgbClr val="44546A"/>
                </a:solidFill>
                <a:latin typeface="Britannic Bold" pitchFamily="34" charset="0"/>
              </a:rPr>
              <a:t>of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 habeas corpus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passa a se destinar à tutela da liberdade individual propriamente dita, das pessoas acusadas de cometerem crimes. Em 1.816, o seu âmbito de aplicação é estendido para qualquer prisão ilegal.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49639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4 – Teoria Geral dos Recursos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44056" y="1532243"/>
            <a:ext cx="11166764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Duas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súmulas a respeito de contagem de prazo: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aseline="0" dirty="0">
                <a:solidFill>
                  <a:srgbClr val="44546A"/>
                </a:solidFill>
                <a:latin typeface="Britannic Bold" pitchFamily="34" charset="0"/>
              </a:rPr>
              <a:t>Súmula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310 do STF: “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Quando a intimação tiver lugar na terça-feira, ou a publicação com efeito de intimação ocorrer neste dia, o prazo judicial terá início na segunda-feira imediata, salvo se não houver expediente, caso em que começará no primeiro dia útil que se seguir”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Súmula 710 do STF: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</a:t>
            </a:r>
            <a:r>
              <a:rPr kumimoji="0" lang="pt-BR" sz="2500" b="0" i="1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“No processo penal, contam-se os prazos da data da intimação, e não da juntada do mandado ou da carta precatória ou de ordem”.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8. Preparo: exigido nos crimes de ação penal privada (inclusive para a defesa, salvo se o réu for pobre), sob pena de deserção.  </a:t>
            </a:r>
            <a:r>
              <a:rPr kumimoji="0" lang="pt-BR" sz="2500" b="0" i="1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60243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4 – Teoria Geral dos Recursos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44056" y="1113842"/>
            <a:ext cx="11166764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8. Pressupostos (requisitos) recursais: </a:t>
            </a:r>
            <a:endParaRPr kumimoji="0" lang="pt-BR" sz="2500" b="0" i="1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romanLcParenR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objetivos: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lphaLcParenR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cabimento: possibilidade de interposição de recurso no caso concreto.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lphaLcParenR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adequação: recurso eleito deve ser compatível com a situação concreta.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lphaLcParenR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tempestividade: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lphaLcParenR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preparo:</a:t>
            </a:r>
          </a:p>
          <a:p>
            <a:pPr algn="just">
              <a:defRPr/>
            </a:pP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ii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) subjetivos: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lphaLcParenR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Legitimidade (assistente de</a:t>
            </a:r>
            <a:r>
              <a:rPr kumimoji="0" lang="pt-BR" sz="2500" b="0" i="0" u="none" strike="noStrike" kern="1200" cap="none" spc="0" normalizeH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acusação – ofendido ou, na falta, CADI – atividade supletiva à do MP)</a:t>
            </a: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;</a:t>
            </a: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lphaLcParenR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existência de gravame;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9. Análise do recurso: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Juízo de admissibilidade (pressupostos) e Juízo de 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Mérito</a:t>
            </a: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717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dirty="0">
                <a:solidFill>
                  <a:srgbClr val="44546A"/>
                </a:solidFill>
                <a:latin typeface="Britannic Bold" pitchFamily="34" charset="0"/>
              </a:rPr>
              <a:t>4 – Teoria Geral dos Recursos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05820" y="1989443"/>
            <a:ext cx="1116676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10.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Descabimento da intervenção do MP em segundo 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grau: </a:t>
            </a:r>
          </a:p>
          <a:p>
            <a:pPr marL="514350" indent="-514350" algn="just">
              <a:buAutoNum type="roman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MP não é parte imparcial – acusação;</a:t>
            </a:r>
          </a:p>
          <a:p>
            <a:pPr marL="514350" indent="-514350" algn="just">
              <a:buAutoNum type="roman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Nas hipóteses em que o MP pede a acusação, não faz como </a:t>
            </a:r>
            <a:r>
              <a:rPr lang="pt-BR" sz="2500" i="1" dirty="0" smtClean="0">
                <a:solidFill>
                  <a:srgbClr val="44546A"/>
                </a:solidFill>
                <a:latin typeface="Britannic Bold" pitchFamily="34" charset="0"/>
              </a:rPr>
              <a:t>custos legis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, mas sim como acusador público vinculado à observância dos princípios da legalidade, objetividade e impessoalidade. </a:t>
            </a:r>
          </a:p>
          <a:p>
            <a:pPr marL="514350" indent="-514350" algn="just">
              <a:buAutoNum type="roman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MP já se manifesta em primeiro grau e é regido pelo princípio da unidade  - assim, permitir uma dupla manifestação do mesmo órgão viola a paridade de armas, afetando o contraditório e ampla defesa. </a:t>
            </a: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6666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dirty="0" smtClean="0">
                <a:solidFill>
                  <a:srgbClr val="44546A"/>
                </a:solidFill>
                <a:latin typeface="Britannic Bold" pitchFamily="34" charset="0"/>
              </a:rPr>
              <a:t>5 – Recursos em Espécie</a:t>
            </a:r>
            <a:endParaRPr lang="pt-BR" sz="3600" dirty="0">
              <a:solidFill>
                <a:srgbClr val="44546A"/>
              </a:solidFill>
              <a:latin typeface="Britannic Bold" pitchFamily="34" charset="0"/>
            </a:endParaRP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05820" y="1459507"/>
            <a:ext cx="11166764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Apelação: Anotações gerais: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Recurso ordinário por excelência: permite órgão jurisdicional superior revisar a decisão de origem, em sua integralidade.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Apelação pode ser interposta por petição ou termo nos autos.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Primeiro se interpõe o recurso e depois se apresentam as razões;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Prazo de interposição: 05 dias, contados da intimação, sob pena de formação da coisa julgada (15 dias para assistente não habilitado, contados do dia em que terminar o prazo do MP);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Prazo de oferecimento das razões/contra: 08 dias – a inobservância deste prazo é vista pela jurisprudência como mera irregularidade;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1.1. Cabimento da apelação:</a:t>
            </a:r>
          </a:p>
          <a:p>
            <a:pPr marL="514350" indent="-514350" algn="just">
              <a:buAutoNum type="roman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Sentença de condenação ou absolvição (inclui absolvição sumária do júri e do rito comum – salvo quando há extinção da punibilidade -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REse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);</a:t>
            </a:r>
          </a:p>
          <a:p>
            <a:pPr marL="514350" indent="-514350" algn="just">
              <a:buAutoNum type="romanLcParenR"/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marL="457200" indent="-457200" algn="just">
              <a:buAutoNum type="alphaLcParenR"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5409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dirty="0" smtClean="0">
                <a:solidFill>
                  <a:srgbClr val="44546A"/>
                </a:solidFill>
                <a:latin typeface="Britannic Bold" pitchFamily="34" charset="0"/>
              </a:rPr>
              <a:t>5 – Recursos em Espécie</a:t>
            </a:r>
            <a:endParaRPr lang="pt-BR" sz="3600" dirty="0">
              <a:solidFill>
                <a:srgbClr val="44546A"/>
              </a:solidFill>
              <a:latin typeface="Britannic Bold" pitchFamily="34" charset="0"/>
            </a:endParaRP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05820" y="1459507"/>
            <a:ext cx="11166764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ii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Decisões definitivas ou com força de definitivas: trata-se das chamadas decisões interlocutórias mistas (encerram o processo sem julgamento do mérito ou finalizam uma etapa do procedimento), não impugnáveis por recurso em sentido estrito. Exemplos: decisão que acolhe a exceção de coisa julgada; decisão proferida em sede de medidas assecuratórias reais (indeferimento do levantamento do sequestro de bens);</a:t>
            </a:r>
          </a:p>
          <a:p>
            <a:pPr algn="just">
              <a:defRPr/>
            </a:pP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iii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Júri (lembrar que a apelação contra as decisões do júri tem fundamentação vinculada – ou seja, tem de ser indicado, na interposição em qual alínea está amparada a pretensão recursal – súmula 713 do STF). Hipóteses: 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nulidade após pronúncia (plenário + nulidades absolutas); 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sentença contrária à lei expressa ou à decisão dos jurados (nesse caso o tribunal corrige, sem submissão a novo plenário);   </a:t>
            </a: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marL="457200" indent="-457200" algn="just">
              <a:buFontTx/>
              <a:buAutoNum type="alphaLcParenR"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788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dirty="0" smtClean="0">
                <a:solidFill>
                  <a:srgbClr val="44546A"/>
                </a:solidFill>
                <a:latin typeface="Britannic Bold" pitchFamily="34" charset="0"/>
              </a:rPr>
              <a:t>5 – Recursos em Espécie</a:t>
            </a:r>
            <a:endParaRPr lang="pt-BR" sz="3600" dirty="0">
              <a:solidFill>
                <a:srgbClr val="44546A"/>
              </a:solidFill>
              <a:latin typeface="Britannic Bold" pitchFamily="34" charset="0"/>
            </a:endParaRP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05820" y="1459507"/>
            <a:ext cx="11166764" cy="8171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c) Houver erro no tocante à aplicação da pena (tribunal, igualmente, apenas corrige a aplicação da pena);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d) Decisão dos jurados é manifestamente contrária à prova dos autos (novo julgamento, por novo conselho de sentença – só se admite uma apelação com base neste fundamento, independentemente de quem tenha recorrido) – Defensoria Pública, no entanto, tem tese institucional em sentido diverso: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“Quando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o réu é condenado no segundo júri, realizado por força do acolhimento de recurso com base no art.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593, III, d, do Código de Processo Penal, deve ser assegurado o duplo grau de jurisdição com base na mesma alínea, em relação a outras circunstâncias que não tenham sido abordadas no primeiro recurso, afastando-se a previsão do art.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593, §3º, do Código de Processo Penal.” </a:t>
            </a: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Incidência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do princípio da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non reformatio in pejus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indireta.</a:t>
            </a: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incidência do princípio da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non reformatio in pejus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indireta.</a:t>
            </a: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marL="457200" indent="-457200" algn="just">
              <a:buFontTx/>
              <a:buAutoNum type="alphaLcParenR"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543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dirty="0" smtClean="0">
                <a:solidFill>
                  <a:srgbClr val="44546A"/>
                </a:solidFill>
                <a:latin typeface="Britannic Bold" pitchFamily="34" charset="0"/>
              </a:rPr>
              <a:t>5 – Recursos em Espécie</a:t>
            </a:r>
            <a:endParaRPr lang="pt-BR" sz="3600" dirty="0">
              <a:solidFill>
                <a:srgbClr val="44546A"/>
              </a:solidFill>
              <a:latin typeface="Britannic Bold" pitchFamily="34" charset="0"/>
            </a:endParaRP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05820" y="1459507"/>
            <a:ext cx="11166764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1.2. Processamento: i) juiz recebe o recurso (se a apelação não for recebida, cabe recurso em sentido estrito);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ii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oferecimento de razões e contrarrazões (em 08 dias – pode o réu requerer a apresentação de razões diretamente no Tribunal);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iii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apresentação de parecer pela PGJ;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iv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elaboração de relatório; v) encaminhamento ao revisor; vi) inclusão em pauta;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vii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julgamento. </a:t>
            </a: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2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. 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Recurso em sentido estrito: rol é taxativo (decisões interlocutórias mistas não previstas no art. 581 do CPP são impugnáveis por apelação). 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2.1: Cabimento: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Decisão que não receber denúncia ou queixa (inclui-se o aditamento); 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Decisão que concluir pela incompetência do Juízo;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Decisão que acolher as exceções (salvo suspeição);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Decisão de pronúncia;</a:t>
            </a:r>
          </a:p>
          <a:p>
            <a:pPr marL="457200" indent="-457200" algn="just">
              <a:buAutoNum type="alpha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Decisões sobre fiança e concessão de liberdade;</a:t>
            </a: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marL="457200" indent="-457200" algn="just">
              <a:buFontTx/>
              <a:buAutoNum type="alphaLcParenR"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2699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dirty="0" smtClean="0">
                <a:solidFill>
                  <a:srgbClr val="44546A"/>
                </a:solidFill>
                <a:latin typeface="Britannic Bold" pitchFamily="34" charset="0"/>
              </a:rPr>
              <a:t>5 – Recursos em Espécie</a:t>
            </a:r>
            <a:endParaRPr lang="pt-BR" sz="3600" dirty="0">
              <a:solidFill>
                <a:srgbClr val="44546A"/>
              </a:solidFill>
              <a:latin typeface="Britannic Bold" pitchFamily="34" charset="0"/>
            </a:endParaRP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05820" y="1459507"/>
            <a:ext cx="11166764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f) Decisão que julgar quebrada a fiança ou perdido o seu valor; (quebramento da fiança ocorre quando o réu descumpre as condições previstas no art. 327  e 328 do CPP e quando comete outra infração – perde metade do valor e o réu é preso – já a perda do valor ocorre quando o réu é condenado e não se apresenta à prisão para o cumprimento da pena);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g) Decisão que decretar a prescrição ou julgar extinta a punibilidade;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h) Decisão que indeferir o pedido de reconhecimento da prescrição ou de outra causa extintiva da punibilidade;</a:t>
            </a:r>
          </a:p>
          <a:p>
            <a:pPr marL="514350" indent="-514350" algn="just">
              <a:buAutoNum type="romanLcParenR"/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Decisão que conceder ou negar HC; 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j) </a:t>
            </a:r>
            <a:r>
              <a:rPr lang="pt-BR" sz="2500" i="1" dirty="0" smtClean="0">
                <a:solidFill>
                  <a:srgbClr val="44546A"/>
                </a:solidFill>
                <a:latin typeface="Britannic Bold" pitchFamily="34" charset="0"/>
              </a:rPr>
              <a:t>sursis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: inciso inaplicável (ou </a:t>
            </a:r>
            <a:r>
              <a:rPr lang="pt-BR" sz="2500" i="1" dirty="0" smtClean="0">
                <a:solidFill>
                  <a:srgbClr val="44546A"/>
                </a:solidFill>
                <a:latin typeface="Britannic Bold" pitchFamily="34" charset="0"/>
              </a:rPr>
              <a:t>sursis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 é concedido/negado na sentença, sendo atacável por apelação ou é concedido/negado na execução, sendo atacável por agravo. A revogação se dá na execução da pena e, por isso, também é atacável por agravo);</a:t>
            </a: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marL="457200" indent="-457200" algn="just">
              <a:buFontTx/>
              <a:buAutoNum type="alphaLcParenR"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9859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dirty="0" smtClean="0">
                <a:solidFill>
                  <a:srgbClr val="44546A"/>
                </a:solidFill>
                <a:latin typeface="Britannic Bold" pitchFamily="34" charset="0"/>
              </a:rPr>
              <a:t>5 – Recursos em Espécie</a:t>
            </a:r>
            <a:endParaRPr lang="pt-BR" sz="3600" dirty="0">
              <a:solidFill>
                <a:srgbClr val="44546A"/>
              </a:solidFill>
              <a:latin typeface="Britannic Bold" pitchFamily="34" charset="0"/>
            </a:endParaRP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05820" y="1459507"/>
            <a:ext cx="11166764" cy="8171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k) livramento: também é atacável por agravo.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l) Decisão que anular o processo;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m) Decisão que incluir jurado na lista geral ou dela o excluir;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n) Decisão que denegar a apelação ou julgá-la deserta;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o) Decisão que ordenar a suspensão do processo, em virtude de questão prejudicial. 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q) Unificação de penas (agravo);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r) Decisão que resolver o incidente de falsidade; 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s) MS (agravo);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t) Conversão de multa em prisão simples (não existe mais);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2.2. Tempestividade: 05 dias para interpor e 02 para arrazoar.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2.3. Legitimidade: MP, querelante, réu, procurador ou defensor, assistente de acusação.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 </a:t>
            </a: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marL="457200" indent="-457200" algn="just">
              <a:buFontTx/>
              <a:buAutoNum type="alphaLcParenR"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9629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dirty="0" smtClean="0">
                <a:solidFill>
                  <a:srgbClr val="44546A"/>
                </a:solidFill>
                <a:latin typeface="Britannic Bold" pitchFamily="34" charset="0"/>
              </a:rPr>
              <a:t>5 – Recursos em Espécie</a:t>
            </a:r>
            <a:endParaRPr lang="pt-BR" sz="3600" dirty="0">
              <a:solidFill>
                <a:srgbClr val="44546A"/>
              </a:solidFill>
              <a:latin typeface="Britannic Bold" pitchFamily="34" charset="0"/>
            </a:endParaRP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05820" y="1667325"/>
            <a:ext cx="11166764" cy="778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2.4. Sempre há o juízo de retratação. Se houver a retratação, pode a outra parte recorrer, por simples petição, desde que, evidentemente, seja a decisão recorrível. 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2.5. O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REse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 tem efeito suspensivo: i) decretar a perda da fiança;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ii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denegar a apelação;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iii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julgar deserta a apelação. 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2.6. O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REse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 sobe nos próprios autos: i) decisão que não receber denúncia ou queixa;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ii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que acolher as exceções;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iii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que pronunciar o réu (salvo se houver mais de um e os outros se conformarem);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iv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que decretar a prescrição; v) que conceder ou denegar HC. Nos demais casos, o recurso tem que subir por instrumento, sendo peças obrigatórias: i) decisão;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ii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certidão de intimação; </a:t>
            </a:r>
            <a:r>
              <a:rPr lang="pt-BR" sz="2500" dirty="0" err="1" smtClean="0">
                <a:solidFill>
                  <a:srgbClr val="44546A"/>
                </a:solidFill>
                <a:latin typeface="Britannic Bold" pitchFamily="34" charset="0"/>
              </a:rPr>
              <a:t>iii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) termo de interposição.</a:t>
            </a: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 </a:t>
            </a: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marL="457200" indent="-457200" algn="just">
              <a:buFontTx/>
              <a:buAutoNum type="alphaLcParenR"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875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4519" y="41865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 Corpus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827959" y="1673412"/>
            <a:ext cx="10430064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C) Direito brasileiro: introduzido na ordem jurídica brasileira em 1.832,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no Código Criminal do Império, no art. 340, que assim previa: “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Todo cidadão que entender que ele, ou outro, sofre uma prisão ou constrangimento ilegal em sua liberdade, tem direito de pedir uma ordem de habeas corpus a seu favor".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Em 1.871, amplia-se o objeto do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habeas corpus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, para se permitir que protegesse a simples ameaça na liberdade de locomoção (preventivo).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Em 1.891, passa a ter dignidade constitucional, estando previsto no art. 72, § 22: “dar-se-á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Habeas Corpus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sempre que o indivíduo sofrer violência ou coação, por ilegalidade, ou abuso de poder”.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Esta amplitude do texto constitucional deu origem à divergências de interpretação quanto ao âmbito de proteção do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Habeas Corpus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8838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dirty="0" smtClean="0">
                <a:solidFill>
                  <a:srgbClr val="44546A"/>
                </a:solidFill>
                <a:latin typeface="Britannic Bold" pitchFamily="34" charset="0"/>
              </a:rPr>
              <a:t>5 – Recursos em Espécie</a:t>
            </a:r>
            <a:endParaRPr lang="pt-BR" sz="3600" dirty="0">
              <a:solidFill>
                <a:srgbClr val="44546A"/>
              </a:solidFill>
              <a:latin typeface="Britannic Bold" pitchFamily="34" charset="0"/>
            </a:endParaRP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05820" y="1667325"/>
            <a:ext cx="11166764" cy="7402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3. Embargos Infringentes e de Nulidade: recursos destinados à impugnarem acórdãos proferidos em julgamento de apelação, de recurso em sentido estrito ou de agravo em execução, por votação não unânime (o primeiro ataca o mérito; o segundo, aspecto processual). Trata-se de recurso exclusivo da defesa. 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Neste caso, as razões já devem acompanhar o recurso, a ser interposto no prazo de 10 (dez) dias. </a:t>
            </a: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Recurso fica restrito aos limites da divergência da Turma Julgadora. 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Problema: divergência parcial e a interposição de recursos aos Tribunais Superiores (para o STJ, a oposição de infringentes interrompe o prazo para a interposição dos recursos). </a:t>
            </a: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 </a:t>
            </a: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marL="457200" indent="-457200" algn="just">
              <a:buFontTx/>
              <a:buAutoNum type="alphaLcParenR"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9390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55438" y="16903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78966" y="30519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dirty="0" smtClean="0">
                <a:solidFill>
                  <a:srgbClr val="44546A"/>
                </a:solidFill>
                <a:latin typeface="Britannic Bold" pitchFamily="34" charset="0"/>
              </a:rPr>
              <a:t>5 – Recursos em Espécie</a:t>
            </a:r>
            <a:endParaRPr lang="pt-BR" sz="3600" dirty="0">
              <a:solidFill>
                <a:srgbClr val="44546A"/>
              </a:solidFill>
              <a:latin typeface="Britannic Bold" pitchFamily="34" charset="0"/>
            </a:endParaRP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05820" y="1667325"/>
            <a:ext cx="11166764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4. 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Embargos </a:t>
            </a: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de Declaração: contra a sentença (art. 382 do CPP); contra acórdão (art. 619), com a finalidade de que o órgão jurisdicional esclareça a decisão – obscuridade, contradição, omissão ou ambiguidade + prequestionamento da matéria. 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Prazo: 02 dias para interposição, junto das razões. 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Possibilidade de haver embargos sucessivos.</a:t>
            </a: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Embargos de declaração também interrompem o prazo de interposição de outros recursos (salvo no JECRIM). </a:t>
            </a: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r>
              <a:rPr lang="pt-BR" sz="2500" dirty="0" smtClean="0">
                <a:solidFill>
                  <a:srgbClr val="44546A"/>
                </a:solidFill>
                <a:latin typeface="Britannic Bold" pitchFamily="34" charset="0"/>
              </a:rPr>
              <a:t>Possibilidade de haver modificação do julgado, com a correção do vício: chamados efeitos infringentes dos embargos de declaração (recomenda-se a manifestação da </a:t>
            </a:r>
            <a:r>
              <a:rPr lang="pt-BR" sz="2500" smtClean="0">
                <a:solidFill>
                  <a:srgbClr val="44546A"/>
                </a:solidFill>
                <a:latin typeface="Britannic Bold" pitchFamily="34" charset="0"/>
              </a:rPr>
              <a:t>parte contrária). </a:t>
            </a: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algn="just">
              <a:defRPr/>
            </a:pPr>
            <a:endParaRPr lang="pt-BR" sz="2500" dirty="0" smtClean="0">
              <a:solidFill>
                <a:srgbClr val="44546A"/>
              </a:solidFill>
              <a:latin typeface="Britannic Bold" pitchFamily="34" charset="0"/>
            </a:endParaRPr>
          </a:p>
          <a:p>
            <a:pPr marL="457200" indent="-457200" algn="just">
              <a:buFontTx/>
              <a:buAutoNum type="alphaLcParenR"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030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4519" y="41865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 Corpus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827959" y="1354758"/>
            <a:ext cx="10430064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Surgiram, na verdade, três correntes: </a:t>
            </a:r>
          </a:p>
          <a:p>
            <a:pPr marL="285750" indent="-285750" algn="just">
              <a:buFontTx/>
              <a:buChar char="-"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i) a capitaneada por Rui Barbosa, segundo a qual o remédio poderia ser usado sempre que um direito estivesse ameaçado, por ilegalidade ou abuso de poder;</a:t>
            </a:r>
          </a:p>
          <a:p>
            <a:pPr marL="285750" indent="-285750" algn="just">
              <a:buFontTx/>
              <a:buChar char="-"/>
            </a:pP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ii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) a que sustentava que o remédio somente se destinava à tutela da liberdade, em razão de sua origem histórica;</a:t>
            </a:r>
          </a:p>
          <a:p>
            <a:pPr marL="285750" indent="-285750" algn="just">
              <a:buFontTx/>
              <a:buChar char="-"/>
            </a:pP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iii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) a que proclamava que o remédio servia à proteção da liberdade, cabendo também em situações em que a ofensa à liberdade era meio de se ofender outro direito. Exemplo: ofender a liberdade religiosa, impedindo que alguém entre no templo. </a:t>
            </a:r>
          </a:p>
          <a:p>
            <a:pPr marL="285750" indent="-285750" algn="just">
              <a:buFontTx/>
              <a:buChar char="-"/>
            </a:pPr>
            <a:r>
              <a:rPr lang="pt-BR" sz="2500" b="1" dirty="0">
                <a:solidFill>
                  <a:srgbClr val="44546A"/>
                </a:solidFill>
                <a:latin typeface="Britannic Bold" pitchFamily="34" charset="0"/>
              </a:rPr>
              <a:t>Esta última teoria é a que prevaleceu no âmbito do Supremo Tribunal Federal e foi chamada de “doutrina brasileira do habeas corpus”.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</a:t>
            </a:r>
          </a:p>
          <a:p>
            <a:pPr marL="285750" indent="-285750" algn="just">
              <a:buFontTx/>
              <a:buChar char="-"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Em 1926, o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Habeas Corpus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teve o âmbito de proteção reduzido à tutela da liberdade individual, o que se mantém até hoje. </a:t>
            </a:r>
          </a:p>
          <a:p>
            <a:pPr marL="285750" lvl="0" indent="-285750" algn="just">
              <a:buFontTx/>
              <a:buChar char="-"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marL="285750" lvl="0" indent="-285750" algn="just">
              <a:buFontTx/>
              <a:buChar char="-"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marL="285750" lvl="0" indent="-285750" algn="just">
              <a:buFontTx/>
              <a:buChar char="-"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1.2. Natureza jurídica:</a:t>
            </a:r>
          </a:p>
          <a:p>
            <a:pPr marL="285750" lvl="0" indent="-285750" algn="just">
              <a:buFontTx/>
              <a:buChar char="-"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3446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4519" y="41865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 Corpus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827959" y="1354758"/>
            <a:ext cx="10430064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25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1.2. Natureza jurídica: ação autônoma</a:t>
            </a:r>
            <a:r>
              <a:rPr kumimoji="0" lang="pt-BR" sz="2500" b="0" i="0" u="none" strike="noStrike" kern="1200" cap="none" spc="0" normalizeH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n-ea"/>
                <a:cs typeface="+mn-cs"/>
              </a:rPr>
              <a:t> de impugnação, de natureza mandamental e com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status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 constitucional (não é recurso, como se poderia, em princípio, inferir a partir de sua inserção topográfica no CPP). Trata-se, ainda, de ação de procedimento sumário e cognição limitada.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="1" dirty="0">
                <a:solidFill>
                  <a:srgbClr val="44546A"/>
                </a:solidFill>
                <a:latin typeface="Britannic Bold" pitchFamily="34" charset="0"/>
              </a:rPr>
              <a:t>Observação: o fato de o HC não ser ação de cognição ampla não impede, todavia, que o Tribunal possa analisar a prova pré-constituída. A sumarização da cognição tem por consequência impedir que se abra uma fase instrutória no procedimento ou que haja o esgotamento da análise probatória nos limites restritos do remédio.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="1" dirty="0">
                <a:solidFill>
                  <a:srgbClr val="44546A"/>
                </a:solidFill>
                <a:latin typeface="Britannic Bold" pitchFamily="34" charset="0"/>
              </a:rPr>
              <a:t>Em outras palavras: nada impede que o Tribunal analise provas e elementos informativos, para trancar o processo, por insignificância (não pode, por outro lado, absolver o paciente, por falta de provas).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t-BR" sz="2500" b="1" dirty="0">
                <a:solidFill>
                  <a:srgbClr val="44546A"/>
                </a:solidFill>
                <a:latin typeface="Britannic Bold" pitchFamily="34" charset="0"/>
              </a:rPr>
              <a:t>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595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4519" y="418654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 Corpus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09600" y="1210742"/>
            <a:ext cx="10726057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1.3. Liminar: a liminar não está prevista no CPP – todavia, foi construída jurisprudencialmente, para que o juiz faça uma intervenção imediata. Tem dois requisitos: i) verossimilhança das alegações; </a:t>
            </a:r>
            <a:r>
              <a:rPr lang="pt-BR" sz="2500" dirty="0" err="1">
                <a:solidFill>
                  <a:srgbClr val="44546A"/>
                </a:solidFill>
                <a:latin typeface="Britannic Bold" pitchFamily="34" charset="0"/>
              </a:rPr>
              <a:t>ii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) perigo da demora na solução final. 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1.4. Cabimento: cabe o habeas corpus contra ato de particular, policial, MP, juiz, tribunal, tribunal superior, que ameace ou atinja a liberdade de locomoção (mesmo que já tenha havido o trânsito em julgado). Pode ser: a) liberatório (ataca uma violação à liberdade já consumada); b) preventivo (serve para evitar a consumação iminente de uma ilegalidade ou abuso de poder sobre o direito de liberdade – resulta na concessão de salvo-conduto – exemplo: direito ao silêncio em CPI).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É instrumento de 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colateral </a:t>
            </a:r>
            <a:r>
              <a:rPr lang="pt-BR" sz="2500" i="1" dirty="0" err="1">
                <a:solidFill>
                  <a:srgbClr val="44546A"/>
                </a:solidFill>
                <a:latin typeface="Britannic Bold" pitchFamily="34" charset="0"/>
              </a:rPr>
              <a:t>attack</a:t>
            </a:r>
            <a:r>
              <a:rPr lang="pt-BR" sz="2500" i="1" dirty="0">
                <a:solidFill>
                  <a:srgbClr val="44546A"/>
                </a:solidFill>
                <a:latin typeface="Britannic Bold" pitchFamily="34" charset="0"/>
              </a:rPr>
              <a:t>: </a:t>
            </a: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proteção da liberdade e via alternativa de ataque a decisões judiciais (inclusive contra sentenças já transitadas em julgado). </a:t>
            </a:r>
          </a:p>
        </p:txBody>
      </p:sp>
    </p:spTree>
    <p:extLst>
      <p:ext uri="{BB962C8B-B14F-4D97-AF65-F5344CB8AC3E}">
        <p14:creationId xmlns:p14="http://schemas.microsoft.com/office/powerpoint/2010/main" val="3675630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4948" y="1364344"/>
            <a:ext cx="11136086" cy="5493656"/>
          </a:xfrm>
        </p:spPr>
        <p:txBody>
          <a:bodyPr>
            <a:normAutofit fontScale="47500" lnSpcReduction="20000"/>
          </a:bodyPr>
          <a:lstStyle/>
          <a:p>
            <a:pPr marL="285750" lvl="0" indent="-285750" algn="just">
              <a:buFontTx/>
              <a:buChar char="-"/>
              <a:defRPr/>
            </a:pPr>
            <a:r>
              <a:rPr lang="pt-BR" sz="4200" dirty="0">
                <a:solidFill>
                  <a:srgbClr val="44546A"/>
                </a:solidFill>
                <a:latin typeface="Britannic Bold" pitchFamily="34" charset="0"/>
              </a:rPr>
              <a:t>Exemplo de HC contra ato de particular na jurisprudência:</a:t>
            </a:r>
          </a:p>
          <a:p>
            <a:pPr marL="285750" indent="-285750" algn="just">
              <a:lnSpc>
                <a:spcPct val="170000"/>
              </a:lnSpc>
              <a:buFontTx/>
              <a:buChar char="-"/>
              <a:defRPr/>
            </a:pPr>
            <a:r>
              <a:rPr lang="pt-BR" sz="4200" dirty="0">
                <a:solidFill>
                  <a:srgbClr val="44546A"/>
                </a:solidFill>
                <a:latin typeface="Britannic Bold" pitchFamily="34" charset="0"/>
              </a:rPr>
              <a:t>“Habeas Corpus. </a:t>
            </a:r>
            <a:r>
              <a:rPr lang="pt-BR" sz="4200" b="1" dirty="0">
                <a:solidFill>
                  <a:srgbClr val="44546A"/>
                </a:solidFill>
                <a:latin typeface="Britannic Bold" pitchFamily="34" charset="0"/>
              </a:rPr>
              <a:t>Internação involuntária </a:t>
            </a:r>
            <a:r>
              <a:rPr lang="pt-BR" sz="4200" dirty="0">
                <a:solidFill>
                  <a:srgbClr val="44546A"/>
                </a:solidFill>
                <a:latin typeface="Britannic Bold" pitchFamily="34" charset="0"/>
              </a:rPr>
              <a:t>em clínica psiquiátrica. Ato de particular. Ausência de provas e/ ou indícios de perturbação mental. Constrangimento ilegal delineado. Binômio poder-dever familiar. Dever de cuidado e proteção. Limites. Extinção do poder familiar. Filha maior e civilmente capaz. Direitos de personalidade afetados. - </a:t>
            </a:r>
            <a:r>
              <a:rPr lang="pt-BR" sz="4200" b="1" dirty="0">
                <a:solidFill>
                  <a:srgbClr val="44546A"/>
                </a:solidFill>
                <a:latin typeface="Britannic Bold" pitchFamily="34" charset="0"/>
              </a:rPr>
              <a:t>É incabível a internação forçada de pessoa maior e capaz sem que haja justificativa proporcional e razoável para a constrição da paciente. - Ainda que se reconheça o legítimo dever de cuidado e proteção dos pais em relação aos filhos, a internação compulsória de filha maior e capaz, em clínica para tratamento psiquiátrico, sem que haja efetivamente diagnóstico nesse sentido, configura constrangimento ilegal. Ordem concedida</a:t>
            </a:r>
            <a:r>
              <a:rPr lang="pt-BR" sz="4200" dirty="0">
                <a:solidFill>
                  <a:srgbClr val="44546A"/>
                </a:solidFill>
                <a:latin typeface="Britannic Bold" pitchFamily="34" charset="0"/>
              </a:rPr>
              <a:t>” (STJ – Terceira Turma – HC º35.301 – rel. Min. Nancy </a:t>
            </a:r>
            <a:r>
              <a:rPr lang="pt-BR" sz="4200" dirty="0" err="1">
                <a:solidFill>
                  <a:srgbClr val="44546A"/>
                </a:solidFill>
                <a:latin typeface="Britannic Bold" pitchFamily="34" charset="0"/>
              </a:rPr>
              <a:t>Andrighi</a:t>
            </a:r>
            <a:r>
              <a:rPr lang="pt-BR" sz="4200" dirty="0">
                <a:solidFill>
                  <a:srgbClr val="44546A"/>
                </a:solidFill>
                <a:latin typeface="Britannic Bold" pitchFamily="34" charset="0"/>
              </a:rPr>
              <a:t> – j. 03/08/2004).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470991" y="260648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pt-BR" sz="3600" dirty="0">
                <a:solidFill>
                  <a:srgbClr val="44546A"/>
                </a:solidFill>
                <a:latin typeface="Britannic Bold" pitchFamily="34" charset="0"/>
              </a:rPr>
              <a:t>1 – </a:t>
            </a:r>
            <a:r>
              <a:rPr lang="pt-BR" sz="3600" i="1" dirty="0">
                <a:solidFill>
                  <a:srgbClr val="44546A"/>
                </a:solidFill>
                <a:latin typeface="Britannic Bold" pitchFamily="34" charset="0"/>
              </a:rPr>
              <a:t>Habeas Corpus</a:t>
            </a:r>
          </a:p>
        </p:txBody>
      </p:sp>
    </p:spTree>
    <p:extLst>
      <p:ext uri="{BB962C8B-B14F-4D97-AF65-F5344CB8AC3E}">
        <p14:creationId xmlns:p14="http://schemas.microsoft.com/office/powerpoint/2010/main" val="3246543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470991" y="7937"/>
            <a:ext cx="9144000" cy="936104"/>
          </a:xfrm>
          <a:prstGeom prst="rect">
            <a:avLst/>
          </a:prstGeom>
          <a:solidFill>
            <a:srgbClr val="C5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632755" y="160338"/>
            <a:ext cx="8820472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1 – </a:t>
            </a:r>
            <a:r>
              <a:rPr kumimoji="0" lang="pt-BR" sz="3600" b="0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Britannic Bold" pitchFamily="34" charset="0"/>
                <a:ea typeface="+mj-ea"/>
                <a:cs typeface="+mj-cs"/>
              </a:rPr>
              <a:t>Habeas Corpus</a:t>
            </a:r>
          </a:p>
        </p:txBody>
      </p:sp>
      <p:sp>
        <p:nvSpPr>
          <p:cNvPr id="7" name="AutoShape 4" descr="Resultado de imagem para foto prisão lotada"/>
          <p:cNvSpPr>
            <a:spLocks noChangeAspect="1" noChangeArrowheads="1"/>
          </p:cNvSpPr>
          <p:nvPr/>
        </p:nvSpPr>
        <p:spPr bwMode="auto">
          <a:xfrm>
            <a:off x="1626566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46744" y="1052736"/>
            <a:ext cx="1194525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pt-BR" sz="2500" dirty="0">
                <a:solidFill>
                  <a:srgbClr val="44546A"/>
                </a:solidFill>
                <a:latin typeface="Britannic Bold" pitchFamily="34" charset="0"/>
              </a:rPr>
              <a:t>1.5. Objeto: cabe HC quando alguém sofrer ou se achar na iminência de sofrer coação ilegal na liberdade de ir e vir.  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“Art. 648.  A coação considerar-se-á ilegal: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I - quando não houver justa causa – (prova da materialidade e indícios de autoria – art. 395 do CPP).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II - quando alguém estiver preso por mais tempo do que determina a lei (excesso de prazo);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III - quando quem ordenar a coação não tiver competência para fazê-lo;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IV - quando houver cessado o motivo que autorizou a coação </a:t>
            </a:r>
            <a:r>
              <a:rPr lang="pt-BR" altLang="pt-BR" sz="2500" i="1" dirty="0">
                <a:solidFill>
                  <a:srgbClr val="44546A"/>
                </a:solidFill>
                <a:latin typeface="Britannic Bold" pitchFamily="34" charset="0"/>
              </a:rPr>
              <a:t>(v.g. </a:t>
            </a: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– acusado preso para a garantia da instrução, após esta fase)</a:t>
            </a:r>
            <a:r>
              <a:rPr lang="pt-BR" altLang="pt-BR" sz="2500" i="1" dirty="0">
                <a:solidFill>
                  <a:srgbClr val="44546A"/>
                </a:solidFill>
                <a:latin typeface="Britannic Bold" pitchFamily="34" charset="0"/>
              </a:rPr>
              <a:t>;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V - quando não for alguém admitido a prestar fiança, nos casos em que a lei a autoriza (ou para pedir a dispensa de fiança);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VI - quando o processo for manifestamente nulo;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VII - quando extinta a punibilidade (art. 107 do CP)”.</a:t>
            </a:r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t-BR" altLang="pt-BR" sz="2500" dirty="0">
                <a:solidFill>
                  <a:srgbClr val="44546A"/>
                </a:solidFill>
                <a:latin typeface="Britannic Bold" pitchFamily="34" charset="0"/>
              </a:rPr>
              <a:t>Pode-se, também, pelo HC se discutir a constitucionalidade de uma norma. </a:t>
            </a:r>
          </a:p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pt-BR" alt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marL="285750" indent="-285750" algn="just">
              <a:buFontTx/>
              <a:buChar char="-"/>
            </a:pPr>
            <a:endParaRPr lang="pt-BR" sz="2500" dirty="0">
              <a:solidFill>
                <a:srgbClr val="44546A"/>
              </a:solidFill>
              <a:latin typeface="Britannic Bold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Britannic Bold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21003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5857</Words>
  <Application>Microsoft Office PowerPoint</Application>
  <PresentationFormat>Widescreen</PresentationFormat>
  <Paragraphs>356</Paragraphs>
  <Slides>41</Slides>
  <Notes>41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41</vt:i4>
      </vt:variant>
    </vt:vector>
  </HeadingPairs>
  <TitlesOfParts>
    <vt:vector size="47" baseType="lpstr">
      <vt:lpstr>Arial</vt:lpstr>
      <vt:lpstr>Britannic Bold</vt:lpstr>
      <vt:lpstr>Calibri</vt:lpstr>
      <vt:lpstr>Calibri Light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William Braga</dc:creator>
  <cp:lastModifiedBy>William Roberto Casimiro Braga</cp:lastModifiedBy>
  <cp:revision>222</cp:revision>
  <dcterms:created xsi:type="dcterms:W3CDTF">2016-12-04T21:13:42Z</dcterms:created>
  <dcterms:modified xsi:type="dcterms:W3CDTF">2016-12-06T21:24:56Z</dcterms:modified>
</cp:coreProperties>
</file>