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0" r:id="rId4"/>
    <p:sldId id="324" r:id="rId5"/>
    <p:sldId id="325" r:id="rId6"/>
    <p:sldId id="326" r:id="rId7"/>
    <p:sldId id="320" r:id="rId8"/>
    <p:sldId id="327" r:id="rId9"/>
    <p:sldId id="332" r:id="rId10"/>
    <p:sldId id="291" r:id="rId11"/>
    <p:sldId id="321" r:id="rId12"/>
    <p:sldId id="328" r:id="rId13"/>
    <p:sldId id="329" r:id="rId14"/>
    <p:sldId id="323" r:id="rId15"/>
    <p:sldId id="330" r:id="rId16"/>
    <p:sldId id="331" r:id="rId17"/>
    <p:sldId id="261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>
        <p:scale>
          <a:sx n="80" d="100"/>
          <a:sy n="80" d="100"/>
        </p:scale>
        <p:origin x="-324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570042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Normas processuais civis e medidas tutelares (ECA, Estatuto do Idoso, Estatuto das Cidades, Lei de Proteção e Defesa aos Portadores de Deficiência e CDC)</a:t>
            </a:r>
            <a:br>
              <a:rPr lang="pt-BR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Zillá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Oliva Roma</a:t>
            </a:r>
            <a: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15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junho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2019</a:t>
            </a:r>
            <a: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7" y="24434"/>
            <a:ext cx="11507190" cy="67207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700" b="1" dirty="0" smtClean="0"/>
              <a:t>ESTATUTO DA PESSOA COM DEFICIÊNCIA</a:t>
            </a:r>
            <a:endParaRPr lang="pt-BR" sz="2700" b="1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79. O poder público deve assegurar o acesso da pessoa com deficiência à justiça, em igualdade de oportunidades com as demais pessoas, garantindo, sempre que requeridos, adaptações e recursos de tecnologia </a:t>
            </a:r>
            <a:r>
              <a:rPr lang="pt-BR" sz="1800" dirty="0" err="1"/>
              <a:t>assistiva</a:t>
            </a:r>
            <a:r>
              <a:rPr lang="pt-BR" sz="1800" dirty="0" smtClean="0"/>
              <a:t>. § </a:t>
            </a:r>
            <a:r>
              <a:rPr lang="pt-BR" sz="1800" dirty="0"/>
              <a:t>1º A fim de garantir a atuação da pessoa com deficiência em todo o processo judicial, o poder público deve capacitar os membros e os servidores que atuam no Poder Judiciário, no Ministério Público, na Defensoria Pública, nos órgãos de segurança pública e no sistema penitenciário quanto aos direitos da pessoa com deficiência</a:t>
            </a:r>
            <a:r>
              <a:rPr lang="pt-BR" sz="1800" dirty="0" smtClean="0"/>
              <a:t>. § </a:t>
            </a:r>
            <a:r>
              <a:rPr lang="pt-BR" sz="1800" dirty="0"/>
              <a:t>2º Devem ser assegurados à pessoa com deficiência submetida a medida restritiva de liberdade todos os direitos e garantias a que fazem jus os apenados sem deficiência, garantida a acessibilidade</a:t>
            </a:r>
            <a:r>
              <a:rPr lang="pt-BR" sz="1800" dirty="0" smtClean="0"/>
              <a:t>. § </a:t>
            </a:r>
            <a:r>
              <a:rPr lang="pt-BR" sz="1800" dirty="0"/>
              <a:t>3º A Defensoria Pública e o Ministério Público tomarão as medidas necessárias à garantia dos direitos previstos nesta Lei.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/>
              <a:t>Art. 80. Devem ser oferecidos todos os recursos de tecnologia </a:t>
            </a:r>
            <a:r>
              <a:rPr lang="pt-BR" sz="1800" dirty="0" err="1"/>
              <a:t>assistiva</a:t>
            </a:r>
            <a:r>
              <a:rPr lang="pt-BR" sz="1800" dirty="0"/>
              <a:t> disponíveis para que a pessoa com deficiência tenha garantido o acesso à justiça, sempre que figure em um dos polos da ação ou atue como testemunha, partícipe da lide posta em juízo, advogado, defensor público, magistrado ou membro do Ministério Público</a:t>
            </a:r>
            <a:r>
              <a:rPr lang="pt-BR" sz="1800" dirty="0" smtClean="0"/>
              <a:t>. Parágrafo </a:t>
            </a:r>
            <a:r>
              <a:rPr lang="pt-BR" sz="1800" dirty="0"/>
              <a:t>único. A pessoa com deficiência tem garantido o acesso ao conteúdo de todos os atos processuais de seu interesse, inclusive no exercício da advocacia</a:t>
            </a:r>
            <a:r>
              <a:rPr lang="pt-BR" sz="1800" dirty="0" smtClean="0"/>
              <a:t>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939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95684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/>
              <a:t>ESTATUTO DO IDOSO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45. </a:t>
            </a:r>
            <a:r>
              <a:rPr lang="pt-BR" sz="1800" dirty="0" smtClean="0"/>
              <a:t>“Verificada </a:t>
            </a:r>
            <a:r>
              <a:rPr lang="pt-BR" sz="1800" dirty="0"/>
              <a:t>qualquer das hipóteses previstas no art. 43, o Ministério Público ou o Poder Judiciário, a requerimento daquele, poderá determinar, dentre outras, as seguintes medidas</a:t>
            </a:r>
            <a:r>
              <a:rPr lang="pt-BR" sz="1800" dirty="0" smtClean="0"/>
              <a:t>: I </a:t>
            </a:r>
            <a:r>
              <a:rPr lang="pt-BR" sz="1800" dirty="0"/>
              <a:t>– encaminhamento à família ou curador, mediante termo de responsabilidade</a:t>
            </a:r>
            <a:r>
              <a:rPr lang="pt-BR" sz="1800" dirty="0" smtClean="0"/>
              <a:t>; II </a:t>
            </a:r>
            <a:r>
              <a:rPr lang="pt-BR" sz="1800" dirty="0"/>
              <a:t>– orientação, apoio e acompanhamento temporários</a:t>
            </a:r>
            <a:r>
              <a:rPr lang="pt-BR" sz="1800" dirty="0" smtClean="0"/>
              <a:t>; III </a:t>
            </a:r>
            <a:r>
              <a:rPr lang="pt-BR" sz="1800" dirty="0"/>
              <a:t>– requisição para tratamento de sua saúde, em regime ambulatorial, hospitalar ou domiciliar</a:t>
            </a:r>
            <a:r>
              <a:rPr lang="pt-BR" sz="1800" dirty="0" smtClean="0"/>
              <a:t>; IV </a:t>
            </a:r>
            <a:r>
              <a:rPr lang="pt-BR" sz="1800" dirty="0"/>
              <a:t>– inclusão em programa oficial ou comunitário de auxílio, orientação e tratamento a usuários dependentes de drogas lícitas ou ilícitas, ao próprio idoso ou à pessoa de sua convivência que lhe cause perturbação</a:t>
            </a:r>
            <a:r>
              <a:rPr lang="pt-BR" sz="1800" dirty="0" smtClean="0"/>
              <a:t>; V </a:t>
            </a:r>
            <a:r>
              <a:rPr lang="pt-BR" sz="1800" dirty="0"/>
              <a:t>– abrigo em entidade</a:t>
            </a:r>
            <a:r>
              <a:rPr lang="pt-BR" sz="1800" dirty="0" smtClean="0"/>
              <a:t>; VI </a:t>
            </a:r>
            <a:r>
              <a:rPr lang="pt-BR" sz="1800" dirty="0"/>
              <a:t>– abrigo </a:t>
            </a:r>
            <a:r>
              <a:rPr lang="pt-BR" sz="1800" dirty="0" smtClean="0"/>
              <a:t>temporário”.</a:t>
            </a: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71. </a:t>
            </a:r>
            <a:r>
              <a:rPr lang="pt-BR" sz="1800" dirty="0" smtClean="0"/>
              <a:t>“É </a:t>
            </a:r>
            <a:r>
              <a:rPr lang="pt-BR" sz="1800" dirty="0"/>
              <a:t>assegurada </a:t>
            </a:r>
            <a:r>
              <a:rPr lang="pt-BR" sz="1800" b="1" dirty="0"/>
              <a:t>prioridade na tramitação</a:t>
            </a:r>
            <a:r>
              <a:rPr lang="pt-BR" sz="1800" dirty="0"/>
              <a:t> dos processos e procedimentos e na execução dos atos e diligências judiciais em que figure como parte ou interveniente pessoa com idade </a:t>
            </a:r>
            <a:r>
              <a:rPr lang="pt-BR" sz="1800" b="1" dirty="0"/>
              <a:t>igual ou superior a 60 (sessenta) anos</a:t>
            </a:r>
            <a:r>
              <a:rPr lang="pt-BR" sz="1800" dirty="0"/>
              <a:t>, em qualquer instância</a:t>
            </a:r>
            <a:r>
              <a:rPr lang="pt-BR" sz="1800" dirty="0" smtClean="0"/>
              <a:t>. § </a:t>
            </a:r>
            <a:r>
              <a:rPr lang="pt-BR" sz="1800" dirty="0"/>
              <a:t>2</a:t>
            </a:r>
            <a:r>
              <a:rPr lang="pt-BR" sz="1800" u="sng" baseline="30000" dirty="0"/>
              <a:t>o</a:t>
            </a:r>
            <a:r>
              <a:rPr lang="pt-BR" sz="1800" dirty="0"/>
              <a:t> A prioridade não cessará com a morte do beneficiado, estendendo-se em favor do cônjuge supérstite, companheiro ou companheira, com união estável, maior de 60 (sessenta) </a:t>
            </a:r>
            <a:r>
              <a:rPr lang="pt-BR" sz="1800" dirty="0" smtClean="0"/>
              <a:t>anos; </a:t>
            </a:r>
            <a:r>
              <a:rPr lang="pt-BR" sz="1800" dirty="0"/>
              <a:t> </a:t>
            </a:r>
            <a:r>
              <a:rPr lang="pt-BR" sz="1800" dirty="0" smtClean="0"/>
              <a:t>§ </a:t>
            </a:r>
            <a:r>
              <a:rPr lang="pt-BR" sz="1800" dirty="0"/>
              <a:t>5º  Dentre os processos de idosos, dar-se-á </a:t>
            </a:r>
            <a:r>
              <a:rPr lang="pt-BR" sz="1800" b="1" dirty="0"/>
              <a:t>prioridade especial aos maiores de oitenta </a:t>
            </a:r>
            <a:r>
              <a:rPr lang="pt-BR" sz="1800" b="1" dirty="0" smtClean="0"/>
              <a:t>anos</a:t>
            </a:r>
            <a:r>
              <a:rPr lang="pt-BR" sz="1800" dirty="0" smtClean="0"/>
              <a:t>”.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82.</a:t>
            </a:r>
            <a:r>
              <a:rPr lang="pt-BR" sz="1800" b="1" dirty="0"/>
              <a:t> </a:t>
            </a:r>
            <a:r>
              <a:rPr lang="pt-BR" sz="1800" dirty="0" smtClean="0"/>
              <a:t>”Para </a:t>
            </a:r>
            <a:r>
              <a:rPr lang="pt-BR" sz="1800" dirty="0"/>
              <a:t>defesa dos interesses e direitos protegidos por esta Lei, são admissíveis </a:t>
            </a:r>
            <a:r>
              <a:rPr lang="pt-BR" sz="1800" b="1" dirty="0"/>
              <a:t>todas as espécies de ação </a:t>
            </a:r>
            <a:r>
              <a:rPr lang="pt-BR" sz="1800" b="1" dirty="0" smtClean="0"/>
              <a:t>pertinentes”.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3699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499434"/>
            <a:ext cx="11340935" cy="6358566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79.</a:t>
            </a:r>
            <a:r>
              <a:rPr lang="pt-BR" sz="1800" b="1" dirty="0"/>
              <a:t> </a:t>
            </a:r>
            <a:r>
              <a:rPr lang="pt-BR" sz="1800" b="1" dirty="0" smtClean="0"/>
              <a:t>”</a:t>
            </a:r>
            <a:r>
              <a:rPr lang="pt-BR" sz="1800" dirty="0" smtClean="0"/>
              <a:t>Regem-se </a:t>
            </a:r>
            <a:r>
              <a:rPr lang="pt-BR" sz="1800" dirty="0"/>
              <a:t>pelas disposições desta Lei as ações de responsabilidade por ofensa aos direitos assegurados ao idoso, referentes à omissão ou ao oferecimento insatisfatório de</a:t>
            </a:r>
            <a:r>
              <a:rPr lang="pt-BR" sz="1800" dirty="0" smtClean="0"/>
              <a:t>: I </a:t>
            </a:r>
            <a:r>
              <a:rPr lang="pt-BR" sz="1800" dirty="0"/>
              <a:t>– acesso às ações e serviços de saúde</a:t>
            </a:r>
            <a:r>
              <a:rPr lang="pt-BR" sz="1800" dirty="0" smtClean="0"/>
              <a:t>; II </a:t>
            </a:r>
            <a:r>
              <a:rPr lang="pt-BR" sz="1800" dirty="0"/>
              <a:t>– atendimento especializado ao idoso portador de deficiência ou com limitação incapacitante</a:t>
            </a:r>
            <a:r>
              <a:rPr lang="pt-BR" sz="1800" dirty="0" smtClean="0"/>
              <a:t>; III </a:t>
            </a:r>
            <a:r>
              <a:rPr lang="pt-BR" sz="1800" dirty="0"/>
              <a:t>– atendimento especializado ao idoso portador de doença </a:t>
            </a:r>
            <a:r>
              <a:rPr lang="pt-BR" sz="1800" dirty="0" err="1"/>
              <a:t>infecto-contagiosa</a:t>
            </a:r>
            <a:r>
              <a:rPr lang="pt-BR" sz="1800" dirty="0" smtClean="0"/>
              <a:t>; IV </a:t>
            </a:r>
            <a:r>
              <a:rPr lang="pt-BR" sz="1800" dirty="0"/>
              <a:t>– serviço de assistência social visando ao amparo do idoso</a:t>
            </a:r>
            <a:r>
              <a:rPr lang="pt-BR" sz="1800" dirty="0" smtClean="0"/>
              <a:t>. </a:t>
            </a:r>
            <a:r>
              <a:rPr lang="pt-BR" sz="1800" dirty="0"/>
              <a:t>P</a:t>
            </a:r>
            <a:r>
              <a:rPr lang="pt-BR" sz="1800" dirty="0" smtClean="0"/>
              <a:t>arágrafo </a:t>
            </a:r>
            <a:r>
              <a:rPr lang="pt-BR" sz="1800" dirty="0"/>
              <a:t>único. As hipóteses previstas neste artigo não excluem da proteção judicial outros interesses difusos, coletivos, individuais indisponíveis ou homogêneos, próprios do idoso, protegidos em </a:t>
            </a:r>
            <a:r>
              <a:rPr lang="pt-BR" sz="1800" dirty="0" smtClean="0"/>
              <a:t>lei”.</a:t>
            </a: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80.</a:t>
            </a:r>
            <a:r>
              <a:rPr lang="pt-BR" sz="1800" b="1" dirty="0"/>
              <a:t> </a:t>
            </a:r>
            <a:r>
              <a:rPr lang="pt-BR" sz="1800" b="1" dirty="0" smtClean="0"/>
              <a:t>”</a:t>
            </a:r>
            <a:r>
              <a:rPr lang="pt-BR" sz="1800" dirty="0" smtClean="0"/>
              <a:t>As </a:t>
            </a:r>
            <a:r>
              <a:rPr lang="pt-BR" sz="1800" dirty="0"/>
              <a:t>ações previstas neste Capítulo serão propostas no foro do domicílio do idoso, cujo juízo terá competência absoluta para processar a causa, ressalvadas as competências da Justiça Federal e a competência originária dos Tribunais </a:t>
            </a:r>
            <a:r>
              <a:rPr lang="pt-BR" sz="1800" dirty="0" smtClean="0"/>
              <a:t>Superiores”.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83.</a:t>
            </a:r>
            <a:r>
              <a:rPr lang="pt-BR" sz="1800" b="1" dirty="0"/>
              <a:t> </a:t>
            </a:r>
            <a:r>
              <a:rPr lang="pt-BR" sz="1800" b="1" dirty="0" smtClean="0"/>
              <a:t>”</a:t>
            </a:r>
            <a:r>
              <a:rPr lang="pt-BR" sz="1800" dirty="0" smtClean="0"/>
              <a:t>Na </a:t>
            </a:r>
            <a:r>
              <a:rPr lang="pt-BR" sz="1800" dirty="0"/>
              <a:t>ação que tenha por objeto o cumprimento de obrigação de fazer ou não-fazer, o juiz concederá a tutela específica da obrigação ou determinará providências que assegurem o resultado prático equivalente ao adimplemento</a:t>
            </a:r>
            <a:r>
              <a:rPr lang="pt-BR" sz="1800" dirty="0" smtClean="0"/>
              <a:t>. § </a:t>
            </a:r>
            <a:r>
              <a:rPr lang="pt-BR" sz="1800" dirty="0"/>
              <a:t>1</a:t>
            </a:r>
            <a:r>
              <a:rPr lang="pt-BR" sz="1800" u="sng" baseline="30000" dirty="0"/>
              <a:t>o</a:t>
            </a:r>
            <a:r>
              <a:rPr lang="pt-BR" sz="1800" dirty="0"/>
              <a:t> Sendo relevante o fundamento da demanda e havendo justificado receio de ineficácia do provimento final, é lícito ao juiz conceder a tutela liminarmente ou após justificação prévia, na forma do </a:t>
            </a:r>
            <a:r>
              <a:rPr lang="pt-BR" sz="1800" dirty="0" smtClean="0"/>
              <a:t>CPC”.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65830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499434"/>
            <a:ext cx="11340935" cy="6358566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§ </a:t>
            </a:r>
            <a:r>
              <a:rPr lang="pt-BR" sz="1800" dirty="0"/>
              <a:t>2</a:t>
            </a:r>
            <a:r>
              <a:rPr lang="pt-BR" sz="1800" u="sng" baseline="30000" dirty="0"/>
              <a:t>o</a:t>
            </a:r>
            <a:r>
              <a:rPr lang="pt-BR" sz="1800" dirty="0"/>
              <a:t> </a:t>
            </a:r>
            <a:r>
              <a:rPr lang="pt-BR" sz="1800" dirty="0" smtClean="0"/>
              <a:t>”O </a:t>
            </a:r>
            <a:r>
              <a:rPr lang="pt-BR" sz="1800" dirty="0"/>
              <a:t>juiz poderá, na hipótese do § 1</a:t>
            </a:r>
            <a:r>
              <a:rPr lang="pt-BR" sz="1800" u="sng" baseline="30000" dirty="0"/>
              <a:t>o</a:t>
            </a:r>
            <a:r>
              <a:rPr lang="pt-BR" sz="1800" dirty="0"/>
              <a:t> ou na sentença, impor multa diária ao réu, independentemente do pedido do autor, se for suficiente ou compatível com a obrigação, fixando prazo razoável para o cumprimento do preceito</a:t>
            </a:r>
            <a:r>
              <a:rPr lang="pt-BR" sz="1800" dirty="0" smtClean="0"/>
              <a:t>. § </a:t>
            </a:r>
            <a:r>
              <a:rPr lang="pt-BR" sz="1800" dirty="0"/>
              <a:t>3</a:t>
            </a:r>
            <a:r>
              <a:rPr lang="pt-BR" sz="1800" u="sng" baseline="30000" dirty="0"/>
              <a:t>o</a:t>
            </a:r>
            <a:r>
              <a:rPr lang="pt-BR" sz="1800" dirty="0"/>
              <a:t> A multa só será exigível do réu após o trânsito em julgado da sentença favorável ao autor, mas será devida desde o dia em que se houver </a:t>
            </a:r>
            <a:r>
              <a:rPr lang="pt-BR" sz="1800" dirty="0" smtClean="0"/>
              <a:t>configurado”.</a:t>
            </a: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84.</a:t>
            </a:r>
            <a:r>
              <a:rPr lang="pt-BR" sz="1800" b="1" dirty="0"/>
              <a:t> </a:t>
            </a:r>
            <a:r>
              <a:rPr lang="pt-BR" sz="1800" b="1" dirty="0" smtClean="0"/>
              <a:t>”</a:t>
            </a:r>
            <a:r>
              <a:rPr lang="pt-BR" sz="1800" dirty="0" smtClean="0"/>
              <a:t>Os </a:t>
            </a:r>
            <a:r>
              <a:rPr lang="pt-BR" sz="1800" dirty="0"/>
              <a:t>valores das multas previstas nesta Lei reverterão ao </a:t>
            </a:r>
            <a:r>
              <a:rPr lang="pt-BR" sz="1800" b="1" dirty="0"/>
              <a:t>Fundo do Idoso</a:t>
            </a:r>
            <a:r>
              <a:rPr lang="pt-BR" sz="1800" dirty="0"/>
              <a:t>, onde houver, ou na falta deste, ao Fundo Municipal de Assistência Social, ficando vinculados ao atendimento ao </a:t>
            </a:r>
            <a:r>
              <a:rPr lang="pt-BR" sz="1800" dirty="0" smtClean="0"/>
              <a:t>idoso”. -&gt; pode reverter ao próprio idoso??? (art. 537, § 2º, CPC: “O valor da multa será devido ao exequente”).</a:t>
            </a: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1889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155059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500" b="1" dirty="0" smtClean="0"/>
              <a:t>ESTATUTO DAS CIDADES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 smtClean="0"/>
              <a:t>Usucapião especial de imóvel urbano -&gt; Art</a:t>
            </a:r>
            <a:r>
              <a:rPr lang="pt-BR" sz="1800" dirty="0"/>
              <a:t>. 9</a:t>
            </a:r>
            <a:r>
              <a:rPr lang="pt-BR" sz="1800" u="sng" baseline="30000" dirty="0"/>
              <a:t>o</a:t>
            </a:r>
            <a:r>
              <a:rPr lang="pt-BR" sz="1800" b="1" baseline="30000" dirty="0"/>
              <a:t> </a:t>
            </a:r>
            <a:r>
              <a:rPr lang="pt-BR" sz="1800" dirty="0"/>
              <a:t>Aquele que possuir como sua área ou edificação urbana de até </a:t>
            </a:r>
            <a:r>
              <a:rPr lang="pt-BR" sz="1800" b="1" dirty="0"/>
              <a:t>duzentos e </a:t>
            </a:r>
            <a:r>
              <a:rPr lang="pt-BR" sz="1800" b="1" dirty="0" smtClean="0"/>
              <a:t>cinquenta </a:t>
            </a:r>
            <a:r>
              <a:rPr lang="pt-BR" sz="1800" b="1" dirty="0"/>
              <a:t>metros quadrados, por cinco anos, ininterruptamente e sem oposição, utilizando-a para sua moradia ou de sua família, adquirir-lhe-á o domínio</a:t>
            </a:r>
            <a:r>
              <a:rPr lang="pt-BR" sz="1800" dirty="0"/>
              <a:t>, desde que não seja proprietário de outro imóvel urbano ou rural</a:t>
            </a:r>
            <a:r>
              <a:rPr lang="pt-BR" sz="1800" dirty="0" smtClean="0"/>
              <a:t>. § </a:t>
            </a:r>
            <a:r>
              <a:rPr lang="pt-BR" sz="1800" dirty="0"/>
              <a:t>1</a:t>
            </a:r>
            <a:r>
              <a:rPr lang="pt-BR" sz="1800" u="sng" baseline="30000" dirty="0"/>
              <a:t>o</a:t>
            </a:r>
            <a:r>
              <a:rPr lang="pt-BR" sz="1800" dirty="0"/>
              <a:t> O título de domínio será conferido ao homem ou à mulher, ou a ambos, independentemente do estado civil</a:t>
            </a:r>
            <a:r>
              <a:rPr lang="pt-BR" sz="1800" dirty="0" smtClean="0"/>
              <a:t>. § </a:t>
            </a:r>
            <a:r>
              <a:rPr lang="pt-BR" sz="1800" dirty="0"/>
              <a:t>2</a:t>
            </a:r>
            <a:r>
              <a:rPr lang="pt-BR" sz="1800" u="sng" baseline="30000" dirty="0"/>
              <a:t>o</a:t>
            </a:r>
            <a:r>
              <a:rPr lang="pt-BR" sz="1800" dirty="0"/>
              <a:t> O direito de que trata este artigo não será reconhecido ao mesmo possuidor mais de uma vez</a:t>
            </a:r>
            <a:r>
              <a:rPr lang="pt-BR" sz="1800" dirty="0" smtClean="0"/>
              <a:t>. § </a:t>
            </a:r>
            <a:r>
              <a:rPr lang="pt-BR" sz="1800" dirty="0"/>
              <a:t>3</a:t>
            </a:r>
            <a:r>
              <a:rPr lang="pt-BR" sz="1800" u="sng" baseline="30000" dirty="0"/>
              <a:t>o</a:t>
            </a:r>
            <a:r>
              <a:rPr lang="pt-BR" sz="1800" dirty="0"/>
              <a:t> Para os efeitos deste artigo, o herdeiro legítimo continua, de pleno direito, a posse de seu antecessor, desde que já resida no imóvel por ocasião da abertura da sucessão.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10.  Os </a:t>
            </a:r>
            <a:r>
              <a:rPr lang="pt-BR" sz="1800" b="1" dirty="0"/>
              <a:t>núcleos urbanos informais existentes sem oposição há mais de cinco anos e cuja área total dividida pelo número de possuidores seja inferior a duzentos e cinquenta metros quadrados por possuidor</a:t>
            </a:r>
            <a:r>
              <a:rPr lang="pt-BR" sz="1800" dirty="0"/>
              <a:t> são suscetíveis de serem usucapidos coletivamente, desde que os possuidores não sejam proprietários de outro imóvel urbano ou rural. </a:t>
            </a:r>
            <a:r>
              <a:rPr lang="pt-BR" sz="1800" dirty="0" smtClean="0"/>
              <a:t>§ </a:t>
            </a:r>
            <a:r>
              <a:rPr lang="pt-BR" sz="1800" dirty="0"/>
              <a:t>1</a:t>
            </a:r>
            <a:r>
              <a:rPr lang="pt-BR" sz="1800" u="sng" baseline="30000" dirty="0"/>
              <a:t>o</a:t>
            </a:r>
            <a:r>
              <a:rPr lang="pt-BR" sz="1800" dirty="0"/>
              <a:t> O possuidor pode, para o fim de contar o prazo exigido por este artigo, acrescentar sua posse à de seu antecessor, contanto que ambas sejam contínuas</a:t>
            </a:r>
            <a:r>
              <a:rPr lang="pt-BR" sz="1800" dirty="0" smtClean="0"/>
              <a:t>. §2 </a:t>
            </a:r>
            <a:r>
              <a:rPr lang="pt-BR" sz="1800" u="sng" baseline="30000" dirty="0" smtClean="0"/>
              <a:t>o</a:t>
            </a:r>
            <a:r>
              <a:rPr lang="pt-BR" sz="1800" dirty="0"/>
              <a:t> A usucapião especial coletiva de imóvel urbano será declarada pelo juiz, mediante sentença, a qual servirá de título para registro no cartório de registro de imóveis.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256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155059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§ </a:t>
            </a:r>
            <a:r>
              <a:rPr lang="pt-BR" sz="1800" dirty="0"/>
              <a:t>3</a:t>
            </a:r>
            <a:r>
              <a:rPr lang="pt-BR" sz="1800" u="sng" baseline="30000" dirty="0"/>
              <a:t>o</a:t>
            </a:r>
            <a:r>
              <a:rPr lang="pt-BR" sz="1800" dirty="0"/>
              <a:t> Na sentença, o juiz atribuirá igual fração ideal de terreno a cada possuidor, independentemente da dimensão do terreno que cada um ocupe, salvo hipótese de acordo escrito entre os condôminos, estabelecendo frações ideais </a:t>
            </a:r>
            <a:r>
              <a:rPr lang="pt-BR" sz="1800" dirty="0" smtClean="0"/>
              <a:t>diferenciadas.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Art</a:t>
            </a:r>
            <a:r>
              <a:rPr lang="pt-BR" sz="1800" dirty="0"/>
              <a:t>. 11.</a:t>
            </a:r>
            <a:r>
              <a:rPr lang="pt-BR" sz="1800" b="1" dirty="0"/>
              <a:t> </a:t>
            </a:r>
            <a:r>
              <a:rPr lang="pt-BR" sz="1800" dirty="0"/>
              <a:t>Na pendência da ação de usucapião especial urbana, ficarão </a:t>
            </a:r>
            <a:r>
              <a:rPr lang="pt-BR" sz="1800" b="1" dirty="0"/>
              <a:t>sobrestadas quaisquer outras ações, petitórias ou possessórias, que venham a ser propostas relativamente ao imóvel </a:t>
            </a:r>
            <a:r>
              <a:rPr lang="pt-BR" sz="1800" b="1" dirty="0" err="1"/>
              <a:t>usucapiendo</a:t>
            </a:r>
            <a:r>
              <a:rPr lang="pt-BR" sz="1800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12.</a:t>
            </a:r>
            <a:r>
              <a:rPr lang="pt-BR" sz="1800" b="1" dirty="0"/>
              <a:t> </a:t>
            </a:r>
            <a:r>
              <a:rPr lang="pt-BR" sz="1800" dirty="0"/>
              <a:t>São partes legítimas para a propositura da ação de usucapião especial urbana</a:t>
            </a:r>
            <a:r>
              <a:rPr lang="pt-BR" sz="1800" dirty="0" smtClean="0"/>
              <a:t>: I </a:t>
            </a:r>
            <a:r>
              <a:rPr lang="pt-BR" sz="1800" dirty="0"/>
              <a:t>– o possuidor, isoladamente ou em litisconsórcio originário ou superveniente</a:t>
            </a:r>
            <a:r>
              <a:rPr lang="pt-BR" sz="1800" dirty="0" smtClean="0"/>
              <a:t>; II </a:t>
            </a:r>
            <a:r>
              <a:rPr lang="pt-BR" sz="1800" dirty="0"/>
              <a:t>– os possuidores, em estado de composse</a:t>
            </a:r>
            <a:r>
              <a:rPr lang="pt-BR" sz="1800" dirty="0" smtClean="0"/>
              <a:t>; III </a:t>
            </a:r>
            <a:r>
              <a:rPr lang="pt-BR" sz="1800" dirty="0"/>
              <a:t>– como substituto processual, a associação de moradores da comunidade, regularmente constituída, com personalidade jurídica, desde que explicitamente autorizada pelos representados</a:t>
            </a:r>
            <a:r>
              <a:rPr lang="pt-BR" sz="1800" dirty="0" smtClean="0"/>
              <a:t>. § </a:t>
            </a:r>
            <a:r>
              <a:rPr lang="pt-BR" sz="1800" dirty="0"/>
              <a:t>1</a:t>
            </a:r>
            <a:r>
              <a:rPr lang="pt-BR" sz="1800" u="sng" baseline="30000" dirty="0"/>
              <a:t>o</a:t>
            </a:r>
            <a:r>
              <a:rPr lang="pt-BR" sz="1800" dirty="0"/>
              <a:t> Na ação de usucapião especial urbana é obrigatória a intervenção do Ministério Público</a:t>
            </a:r>
            <a:r>
              <a:rPr lang="pt-BR" sz="1800" dirty="0" smtClean="0"/>
              <a:t>. § </a:t>
            </a:r>
            <a:r>
              <a:rPr lang="pt-BR" sz="1800" dirty="0"/>
              <a:t>2</a:t>
            </a:r>
            <a:r>
              <a:rPr lang="pt-BR" sz="1800" u="sng" baseline="30000" dirty="0"/>
              <a:t>o</a:t>
            </a:r>
            <a:r>
              <a:rPr lang="pt-BR" sz="1800" dirty="0"/>
              <a:t> O autor terá os benefícios da justiça e da assistência judiciária gratuita, inclusive perante o cartório de registro de imóveis.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13.</a:t>
            </a:r>
            <a:r>
              <a:rPr lang="pt-BR" sz="1800" b="1" dirty="0"/>
              <a:t> </a:t>
            </a:r>
            <a:r>
              <a:rPr lang="pt-BR" sz="1800" dirty="0"/>
              <a:t>A usucapião especial de imóvel urbano poderá ser invocada como matéria de defesa, valendo a sentença que a reconhecer como título para registro no cartório de registro de imóveis.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14.</a:t>
            </a:r>
            <a:r>
              <a:rPr lang="pt-BR" sz="1800" b="1" dirty="0"/>
              <a:t> </a:t>
            </a:r>
            <a:r>
              <a:rPr lang="pt-BR" sz="1800" dirty="0"/>
              <a:t>Na ação judicial de usucapião especial de imóvel urbano, o rito processual a ser observado é o sumário.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46706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155059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De forma muito simples, a tutela coletiva é regida por um sistema específico de leis, também chamado “microssistema de tutela coletiva”, sendo que as regras do processo civil comum se aplicam subsidiariamente ao processo civil coletivo, complementando-o de forma harmônica e racional. Quanto à relação entre as ações coletivas e o Código de Processo Civil de 2015, é correto afirmar: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lphaUcParenBoth"/>
            </a:pPr>
            <a:r>
              <a:rPr lang="pt-BR" sz="1800" dirty="0" smtClean="0"/>
              <a:t>Nas </a:t>
            </a:r>
            <a:r>
              <a:rPr lang="pt-BR" sz="1800" dirty="0"/>
              <a:t>ações coletivas, segundo o princípio do livre convencimento, o juiz poderá não enfrentar todos os </a:t>
            </a:r>
            <a:r>
              <a:rPr lang="pt-BR" sz="1800" dirty="0" smtClean="0"/>
              <a:t>argumentos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deduzidos </a:t>
            </a:r>
            <a:r>
              <a:rPr lang="pt-BR" sz="1800" dirty="0"/>
              <a:t>no processo capazes de, em tese, infirmar a conclusão por ele adotada.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B) Nos processos coletivos, não se admitirá a cumulação de pedidos caso os procedimentos previstos para eles forem diferentes, sendo inviável a combinação de regras procedimentais.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C) A tutela de evidência, por sua natureza, não se aplica às ações coletivas.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D) Ainda que presentes os requisitos legais, nas ações coletivas não se admite a instauração do incidente de resolução de demandas repetitivas.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E) Nas ações coletivas, a inversão do ônus da prova pelo juiz somente poderá </a:t>
            </a:r>
            <a:r>
              <a:rPr lang="pt-BR" sz="1800" dirty="0" smtClean="0"/>
              <a:t>ocorre.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17359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 smtClean="0">
              <a:latin typeface="+mj-lt"/>
            </a:endParaRPr>
          </a:p>
          <a:p>
            <a:pPr algn="just"/>
            <a:r>
              <a:rPr lang="pt-BR" sz="4300" dirty="0">
                <a:solidFill>
                  <a:srgbClr val="C00000"/>
                </a:solidFill>
                <a:latin typeface="+mj-lt"/>
              </a:rPr>
              <a:t/>
            </a:r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1261" y="345058"/>
            <a:ext cx="11388437" cy="6020115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000" b="1" dirty="0" smtClean="0"/>
              <a:t>ECA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</a:t>
            </a:r>
            <a:r>
              <a:rPr lang="pt-BR" sz="1800" dirty="0" smtClean="0"/>
              <a:t>146: “A </a:t>
            </a:r>
            <a:r>
              <a:rPr lang="pt-BR" sz="1800" dirty="0"/>
              <a:t>autoridade a que se refere esta Lei é o Juiz da Infância e da Juventude, ou o juiz que exerce essa função, na forma da lei de organização judiciária </a:t>
            </a:r>
            <a:r>
              <a:rPr lang="pt-BR" sz="1800" dirty="0" smtClean="0"/>
              <a:t>local”;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art. 152, § 1º: “É </a:t>
            </a:r>
            <a:r>
              <a:rPr lang="pt-BR" sz="1800" dirty="0"/>
              <a:t>assegurada, sob pena de responsabilidade, prioridade absoluta na tramitação dos processos e procedimentos previstos nesta Lei, assim como na execução dos atos e diligências judiciais a eles </a:t>
            </a:r>
            <a:r>
              <a:rPr lang="pt-BR" sz="1800" dirty="0" smtClean="0"/>
              <a:t>referentes”;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Art. 152, § 2º. “Os </a:t>
            </a:r>
            <a:r>
              <a:rPr lang="pt-BR" sz="1800" dirty="0"/>
              <a:t>prazos estabelecidos nesta Lei e aplicáveis aos seus procedimentos são contados em dias corridos, excluído o dia do começo e incluído o dia do vencimento, vedado o prazo em dobro para a Fazenda Pública e o Ministério </a:t>
            </a:r>
            <a:r>
              <a:rPr lang="pt-BR" sz="1800" dirty="0" smtClean="0"/>
              <a:t>Público”;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1800" dirty="0" smtClean="0"/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smtClean="0"/>
              <a:t>Perda e suspensão do poder familiar: 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legitimidade do MP (sem necessidade de nomear curador especial) ou quem demonstre interesse legítimo (MP </a:t>
            </a:r>
            <a:r>
              <a:rPr lang="pt-BR" sz="1800" i="1" dirty="0" smtClean="0"/>
              <a:t>custos legis</a:t>
            </a:r>
            <a:r>
              <a:rPr lang="pt-BR" sz="1800" dirty="0" smtClean="0"/>
              <a:t>), como um particular que pretenda a adoção ou tutela; </a:t>
            </a:r>
          </a:p>
        </p:txBody>
      </p:sp>
    </p:spTree>
    <p:extLst>
      <p:ext uri="{BB962C8B-B14F-4D97-AF65-F5344CB8AC3E}">
        <p14:creationId xmlns:p14="http://schemas.microsoft.com/office/powerpoint/2010/main" val="285918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art. 157. “Havendo motivo grave, poderá a autoridade judiciária, ouvido o Ministério Público, decretar a suspensão do </a:t>
            </a:r>
            <a:r>
              <a:rPr lang="pt-BR" sz="1800" strike="sngStrike" dirty="0"/>
              <a:t>pátrio poder</a:t>
            </a:r>
            <a:r>
              <a:rPr lang="pt-BR" sz="1800" dirty="0"/>
              <a:t> </a:t>
            </a:r>
            <a:r>
              <a:rPr lang="pt-BR" sz="1800" dirty="0" err="1"/>
              <a:t>poder</a:t>
            </a:r>
            <a:r>
              <a:rPr lang="pt-BR" sz="1800" dirty="0"/>
              <a:t> familiar, liminar ou incidentalmente, até o julgamento definitivo da causa, ficando a criança ou adolescente confiado a pessoa idônea, mediante termo de responsabilidade”;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161, § 3</a:t>
            </a:r>
            <a:r>
              <a:rPr lang="pt-BR" sz="1800" u="sng" baseline="30000" dirty="0"/>
              <a:t>º</a:t>
            </a:r>
            <a:r>
              <a:rPr lang="pt-BR" sz="1800" dirty="0"/>
              <a:t>. “Se o pedido importar em modificação de guarda, será obrigatória, desde que possível e razoável, a oitiva da criança ou adolescente, respeitado seu estágio de desenvolvimento e grau de compreensão sobre as implicações da medida”. § 4º  ”É obrigatória a oitiva dos pais sempre que eles forem identificados e estiverem em local conhecido, ressalvados os casos de não comparecimento perante a Justiça quando devidamente citados”. 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STJ: desnecessidade de nomear Defensor Público para ser curador do menor quando a ação tiver sido </a:t>
            </a:r>
            <a:r>
              <a:rPr lang="pt-BR" sz="1800" dirty="0"/>
              <a:t>ajuizada pelo MP (</a:t>
            </a:r>
            <a:r>
              <a:rPr lang="pt-BR" sz="1800" dirty="0" err="1"/>
              <a:t>REsp</a:t>
            </a:r>
            <a:r>
              <a:rPr lang="pt-BR" sz="1800" dirty="0"/>
              <a:t> </a:t>
            </a:r>
            <a:r>
              <a:rPr lang="pt-BR" sz="1800" dirty="0" smtClean="0"/>
              <a:t>1.176.512/RJ);</a:t>
            </a:r>
          </a:p>
          <a:p>
            <a:pPr marL="285750" indent="-285750" algn="just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Art. </a:t>
            </a:r>
            <a:r>
              <a:rPr lang="pt-BR" sz="1800" dirty="0" smtClean="0"/>
              <a:t>23: “A </a:t>
            </a:r>
            <a:r>
              <a:rPr lang="pt-BR" sz="1800" dirty="0"/>
              <a:t>falta ou a carência de recursos materiais não constitui motivo suficiente para a perda ou a suspensão do </a:t>
            </a:r>
            <a:r>
              <a:rPr lang="pt-BR" sz="1800" strike="sngStrike" dirty="0"/>
              <a:t>pátrio poder</a:t>
            </a:r>
            <a:r>
              <a:rPr lang="pt-BR" sz="1800" dirty="0"/>
              <a:t> </a:t>
            </a:r>
            <a:r>
              <a:rPr lang="pt-BR" sz="1800" dirty="0" err="1"/>
              <a:t>poder</a:t>
            </a:r>
            <a:r>
              <a:rPr lang="pt-BR" sz="1800" dirty="0"/>
              <a:t> </a:t>
            </a:r>
            <a:r>
              <a:rPr lang="pt-BR" sz="1800" dirty="0" smtClean="0"/>
              <a:t>familiar”. § 2º.</a:t>
            </a:r>
            <a:r>
              <a:rPr lang="pt-BR" sz="1800" dirty="0"/>
              <a:t>  </a:t>
            </a:r>
            <a:r>
              <a:rPr lang="pt-BR" sz="1800" dirty="0" smtClean="0"/>
              <a:t>“A </a:t>
            </a:r>
            <a:r>
              <a:rPr lang="pt-BR" sz="1800" dirty="0"/>
              <a:t>condenação criminal do pai ou da mãe não implicará a destituição do poder familiar, exceto na hipótese de condenação por crime doloso sujeito à pena de reclusão contra outrem igualmente titular do mesmo poder familiar ou contra filho, filha ou outro </a:t>
            </a:r>
            <a:r>
              <a:rPr lang="pt-BR" sz="1800" dirty="0" smtClean="0"/>
              <a:t>descendente”.</a:t>
            </a:r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/>
              <a:t>Art. 198.  Nos procedimentos afetos à Justiça da Infância e da </a:t>
            </a:r>
            <a:r>
              <a:rPr lang="pt-BR" sz="1800" dirty="0" smtClean="0"/>
              <a:t>Juventude [...], </a:t>
            </a:r>
            <a:r>
              <a:rPr lang="pt-BR" sz="1800" dirty="0"/>
              <a:t>adotar-se-á o sistema recursal </a:t>
            </a:r>
            <a:r>
              <a:rPr lang="pt-BR" sz="1800" dirty="0" smtClean="0"/>
              <a:t>do CPC, </a:t>
            </a:r>
            <a:r>
              <a:rPr lang="pt-BR" sz="1800" dirty="0"/>
              <a:t>com as seguintes adaptações</a:t>
            </a:r>
            <a:r>
              <a:rPr lang="pt-BR" sz="1800" dirty="0" smtClean="0"/>
              <a:t>: “I </a:t>
            </a:r>
            <a:r>
              <a:rPr lang="pt-BR" sz="1800" dirty="0"/>
              <a:t>- os recursos serão interpostos </a:t>
            </a:r>
            <a:r>
              <a:rPr lang="pt-BR" sz="1800" b="1" dirty="0"/>
              <a:t>independentemente de preparo</a:t>
            </a:r>
            <a:r>
              <a:rPr lang="pt-BR" sz="1800" dirty="0" smtClean="0"/>
              <a:t>; </a:t>
            </a:r>
            <a:r>
              <a:rPr lang="pt-BR" sz="1800" dirty="0"/>
              <a:t>II - em todos os recursos, salvo nos embargos de declaração, o prazo para o Ministério Público e para a defesa será sempre de </a:t>
            </a:r>
            <a:r>
              <a:rPr lang="pt-BR" sz="1800" b="1" dirty="0"/>
              <a:t>10 (dez) dias</a:t>
            </a:r>
            <a:r>
              <a:rPr lang="pt-BR" sz="1800" dirty="0"/>
              <a:t>; </a:t>
            </a:r>
            <a:r>
              <a:rPr lang="pt-BR" sz="1800" dirty="0" smtClean="0"/>
              <a:t> </a:t>
            </a:r>
            <a:r>
              <a:rPr lang="pt-BR" sz="1800" dirty="0"/>
              <a:t>III - os recursos terão </a:t>
            </a:r>
            <a:r>
              <a:rPr lang="pt-BR" sz="1800" b="1" dirty="0"/>
              <a:t>preferência de julgamento e dispensarão revisor</a:t>
            </a:r>
            <a:r>
              <a:rPr lang="pt-BR" sz="1800" dirty="0" smtClean="0"/>
              <a:t>; </a:t>
            </a:r>
            <a:r>
              <a:rPr lang="pt-BR" sz="1800" dirty="0"/>
              <a:t>VII - antes de determinar a remessa dos autos à superior instância, no caso de apelação, ou do instrumento, no caso de agravo, a autoridade judiciária proferirá despacho fundamentado, </a:t>
            </a:r>
            <a:r>
              <a:rPr lang="pt-BR" sz="1800" b="1" dirty="0"/>
              <a:t>mantendo ou reformando a decisão</a:t>
            </a:r>
            <a:r>
              <a:rPr lang="pt-BR" sz="1800" dirty="0"/>
              <a:t>, no prazo de cinco dias</a:t>
            </a:r>
            <a:r>
              <a:rPr lang="pt-BR" sz="1800" dirty="0" smtClean="0"/>
              <a:t>; VIII </a:t>
            </a:r>
            <a:r>
              <a:rPr lang="pt-BR" sz="1800" dirty="0"/>
              <a:t>- mantida a decisão apelada ou agravada, o escrivão remeterá os autos ou o instrumento à superior instância dentro de </a:t>
            </a:r>
            <a:r>
              <a:rPr lang="pt-BR" sz="1800" b="1" dirty="0"/>
              <a:t>vinte e quatro horas</a:t>
            </a:r>
            <a:r>
              <a:rPr lang="pt-BR" sz="1800" dirty="0"/>
              <a:t>, independentemente de novo pedido do recorrente; se a reformar, a remessa dos autos dependerá de pedido expresso da parte interessada ou do Ministério Público, no prazo de cinco dias, contados da </a:t>
            </a:r>
            <a:r>
              <a:rPr lang="pt-BR" sz="1800" dirty="0" smtClean="0"/>
              <a:t>intimação”.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Art</a:t>
            </a:r>
            <a:r>
              <a:rPr lang="pt-BR" sz="1800" dirty="0"/>
              <a:t>. 199-A.  </a:t>
            </a:r>
            <a:r>
              <a:rPr lang="pt-BR" sz="1800" dirty="0" smtClean="0"/>
              <a:t>“A </a:t>
            </a:r>
            <a:r>
              <a:rPr lang="pt-BR" sz="1800" dirty="0"/>
              <a:t>sentença que deferir a adoção produz efeito desde logo, embora sujeita a apelação, que será recebida exclusivamente no </a:t>
            </a:r>
            <a:r>
              <a:rPr lang="pt-BR" sz="1800" b="1" dirty="0"/>
              <a:t>efeito devolutivo</a:t>
            </a:r>
            <a:r>
              <a:rPr lang="pt-BR" sz="1800" dirty="0"/>
              <a:t>, salvo se se tratar de adoção internacional ou se houver perigo de dano irreparável ou de difícil reparação ao </a:t>
            </a:r>
            <a:r>
              <a:rPr lang="pt-BR" sz="1800" dirty="0" smtClean="0"/>
              <a:t>adotando”.</a:t>
            </a:r>
            <a:r>
              <a:rPr lang="pt-BR" sz="1800" dirty="0"/>
              <a:t>  </a:t>
            </a:r>
            <a:endParaRPr 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12758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199-B.  </a:t>
            </a:r>
            <a:r>
              <a:rPr lang="pt-BR" sz="1800" dirty="0" smtClean="0"/>
              <a:t>“A </a:t>
            </a:r>
            <a:r>
              <a:rPr lang="pt-BR" sz="1800" dirty="0"/>
              <a:t>sentença que destituir ambos ou qualquer dos genitores do poder familiar fica sujeita a apelação, que deverá ser recebida apenas no </a:t>
            </a:r>
            <a:r>
              <a:rPr lang="pt-BR" sz="1800" b="1" dirty="0"/>
              <a:t>efeito </a:t>
            </a:r>
            <a:r>
              <a:rPr lang="pt-BR" sz="1800" b="1" dirty="0" smtClean="0"/>
              <a:t>devolutivo”</a:t>
            </a:r>
            <a:r>
              <a:rPr lang="pt-BR" sz="1800" dirty="0"/>
              <a:t>;</a:t>
            </a:r>
            <a:endParaRPr lang="pt-BR" sz="1800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199-C.  </a:t>
            </a:r>
            <a:r>
              <a:rPr lang="pt-BR" sz="1800" dirty="0" smtClean="0"/>
              <a:t>“Os </a:t>
            </a:r>
            <a:r>
              <a:rPr lang="pt-BR" sz="1800" dirty="0"/>
              <a:t>recursos nos procedimentos de adoção e de destituição de poder familiar, em face da relevância das questões, serão processados com prioridade absoluta, devendo ser imediatamente distribuídos, ficando vedado que aguardem, em qualquer situação, oportuna distribuição, e serão colocados em mesa para julgamento sem revisão e com parecer urgente do Ministério </a:t>
            </a:r>
            <a:r>
              <a:rPr lang="pt-BR" sz="1800" dirty="0" smtClean="0"/>
              <a:t>Público”;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98. </a:t>
            </a:r>
            <a:r>
              <a:rPr lang="pt-BR" sz="1800" dirty="0" smtClean="0"/>
              <a:t>“As </a:t>
            </a:r>
            <a:r>
              <a:rPr lang="pt-BR" sz="1800" dirty="0"/>
              <a:t>medidas de proteção à criança e ao adolescente são aplicáveis sempre que os direitos reconhecidos nesta Lei forem ameaçados ou violados</a:t>
            </a:r>
            <a:r>
              <a:rPr lang="pt-BR" sz="1800" dirty="0" smtClean="0"/>
              <a:t>: I </a:t>
            </a:r>
            <a:r>
              <a:rPr lang="pt-BR" sz="1800" dirty="0"/>
              <a:t>- por ação ou omissão da sociedade ou do Estado</a:t>
            </a:r>
            <a:r>
              <a:rPr lang="pt-BR" sz="1800" dirty="0" smtClean="0"/>
              <a:t>; II </a:t>
            </a:r>
            <a:r>
              <a:rPr lang="pt-BR" sz="1800" dirty="0"/>
              <a:t>- por falta, omissão ou abuso dos pais ou responsável</a:t>
            </a:r>
            <a:r>
              <a:rPr lang="pt-BR" sz="1800" dirty="0" smtClean="0"/>
              <a:t>; III </a:t>
            </a:r>
            <a:r>
              <a:rPr lang="pt-BR" sz="1800" dirty="0"/>
              <a:t>- em razão de sua </a:t>
            </a:r>
            <a:r>
              <a:rPr lang="pt-BR" sz="1800" dirty="0" smtClean="0"/>
              <a:t>conduta”.</a:t>
            </a: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101. </a:t>
            </a:r>
            <a:r>
              <a:rPr lang="pt-BR" sz="1800" dirty="0" smtClean="0"/>
              <a:t>“Verificada </a:t>
            </a:r>
            <a:r>
              <a:rPr lang="pt-BR" sz="1800" dirty="0"/>
              <a:t>qualquer das hipóteses previstas no art. 98, a autoridade competente poderá determinar, dentre outras, as seguintes </a:t>
            </a:r>
            <a:r>
              <a:rPr lang="pt-BR" sz="1800" dirty="0" smtClean="0"/>
              <a:t>medidas: [...] </a:t>
            </a:r>
            <a:r>
              <a:rPr lang="pt-BR" sz="1800" dirty="0"/>
              <a:t>IX - colocação em família </a:t>
            </a:r>
            <a:r>
              <a:rPr lang="pt-BR" sz="1800" dirty="0" smtClean="0"/>
              <a:t>substituta”.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rt. 163, § ú. “ </a:t>
            </a:r>
            <a:r>
              <a:rPr lang="pt-BR" sz="1800" dirty="0"/>
              <a:t>A sentença que decretar a perda ou a suspensão do poder familiar será averbada à margem do registro de nascimento da criança ou do </a:t>
            </a:r>
            <a:r>
              <a:rPr lang="pt-BR" sz="1800" dirty="0" smtClean="0"/>
              <a:t>adolescente”.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41. </a:t>
            </a:r>
            <a:r>
              <a:rPr lang="pt-BR" sz="1800" dirty="0" smtClean="0"/>
              <a:t>“A </a:t>
            </a:r>
            <a:r>
              <a:rPr lang="pt-BR" sz="1800" dirty="0"/>
              <a:t>adoção atribui a condição de filho ao adotado, com os mesmos direitos e deveres, inclusive sucessórios, desligando-o de qualquer vínculo com pais e parentes, salvo os impedimentos </a:t>
            </a:r>
            <a:r>
              <a:rPr lang="pt-BR" sz="1800" dirty="0" smtClean="0"/>
              <a:t>matrimoniais”.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0936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dirty="0" smtClean="0"/>
              <a:t>art</a:t>
            </a:r>
            <a:r>
              <a:rPr lang="pt-BR" sz="1800" dirty="0"/>
              <a:t>. 1.638. </a:t>
            </a:r>
            <a:r>
              <a:rPr lang="pt-BR" sz="1800" dirty="0" smtClean="0"/>
              <a:t>“Perderá </a:t>
            </a:r>
            <a:r>
              <a:rPr lang="pt-BR" sz="1800" dirty="0"/>
              <a:t>por ato judicial o poder familiar o pai ou a mãe que</a:t>
            </a:r>
            <a:r>
              <a:rPr lang="pt-BR" sz="1800" dirty="0" smtClean="0"/>
              <a:t>: I </a:t>
            </a:r>
            <a:r>
              <a:rPr lang="pt-BR" sz="1800" dirty="0"/>
              <a:t>- castigar imoderadamente o filho</a:t>
            </a:r>
            <a:r>
              <a:rPr lang="pt-BR" sz="1800" dirty="0" smtClean="0"/>
              <a:t>; II </a:t>
            </a:r>
            <a:r>
              <a:rPr lang="pt-BR" sz="1800" dirty="0"/>
              <a:t>- deixar o filho em abandono</a:t>
            </a:r>
            <a:r>
              <a:rPr lang="pt-BR" sz="1800" dirty="0" smtClean="0"/>
              <a:t>; III </a:t>
            </a:r>
            <a:r>
              <a:rPr lang="pt-BR" sz="1800" dirty="0"/>
              <a:t>- praticar atos contrários à moral e aos bons costumes</a:t>
            </a:r>
            <a:r>
              <a:rPr lang="pt-BR" sz="1800" dirty="0" smtClean="0"/>
              <a:t>; IV </a:t>
            </a:r>
            <a:r>
              <a:rPr lang="pt-BR" sz="1800" dirty="0"/>
              <a:t>- incidir, reiteradamente, nas faltas previstas no artigo antecedente</a:t>
            </a:r>
            <a:r>
              <a:rPr lang="pt-BR" sz="1800" dirty="0" smtClean="0"/>
              <a:t>. V </a:t>
            </a:r>
            <a:r>
              <a:rPr lang="pt-BR" sz="1800" dirty="0"/>
              <a:t>- entregar de forma irregular o filho a terceiros para fins de </a:t>
            </a:r>
            <a:r>
              <a:rPr lang="pt-BR" sz="1800" dirty="0" smtClean="0"/>
              <a:t>adoção”.</a:t>
            </a:r>
            <a:r>
              <a:rPr lang="pt-BR" sz="1800" dirty="0"/>
              <a:t> </a:t>
            </a:r>
            <a:endParaRPr lang="pt-BR" sz="1800" dirty="0" smtClean="0"/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800" dirty="0" smtClean="0"/>
              <a:t>58</a:t>
            </a:r>
            <a:r>
              <a:rPr lang="pt-BR" sz="1800" dirty="0"/>
              <a:t>. A ação de destituição do poder familiar, segundo previsão expressa da legislação vigente, </a:t>
            </a:r>
            <a:endParaRPr lang="pt-BR" sz="1800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lphaUcParenBoth"/>
            </a:pPr>
            <a:r>
              <a:rPr lang="pt-BR" sz="1800" dirty="0" smtClean="0"/>
              <a:t>prevê</a:t>
            </a:r>
            <a:r>
              <a:rPr lang="pt-BR" sz="1800" dirty="0"/>
              <a:t>, em seu rito processual, a obrigatoriedade da oitiva dos pais, ainda que, devidamente citados, não se apresentem perante a Justiça.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B) tem como um de seus fundamentos a entrega de forma irregular do filho a terceiros para fins de adoção.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C) é prevista no rol das medidas de proteção aplicáveis em favor de crianças e adolescentes cujos direitos estejam ameaçados ou violados por ação ou omissão dos pais.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D) corresponde a uma das hipóteses de competência funcional exclusiva da Justiça da Infância e Juventude.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E) tem como efeito a averbação da sentença de procedência à margem do registro da criança ou do adolescente, desligando-os de qualquer vínculo com pais e parentes, salvo os impedimentos </a:t>
            </a:r>
            <a:r>
              <a:rPr lang="pt-BR" sz="1800" dirty="0" smtClean="0"/>
              <a:t>matrimoniais.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2157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-106192"/>
            <a:ext cx="11744696" cy="63526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900" b="1" dirty="0" smtClean="0"/>
              <a:t>CDC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art</a:t>
            </a:r>
            <a:r>
              <a:rPr lang="pt-BR" sz="1800" dirty="0"/>
              <a:t>. 81. </a:t>
            </a:r>
            <a:r>
              <a:rPr lang="pt-BR" sz="1800" dirty="0" smtClean="0"/>
              <a:t>“A </a:t>
            </a:r>
            <a:r>
              <a:rPr lang="pt-BR" sz="1800" dirty="0"/>
              <a:t>defesa dos interesses e direitos dos consumidores e das vítimas poderá ser exercida em juízo individualmente, ou a título </a:t>
            </a:r>
            <a:r>
              <a:rPr lang="pt-BR" sz="1800" dirty="0" smtClean="0"/>
              <a:t>coletivo”. -&gt; TUTELA COLETIVA: </a:t>
            </a:r>
            <a:r>
              <a:rPr lang="pt-BR" sz="1800" b="1" dirty="0" smtClean="0"/>
              <a:t>essencial </a:t>
            </a:r>
            <a:r>
              <a:rPr lang="pt-BR" sz="1800" dirty="0" smtClean="0"/>
              <a:t>(difusos e coletivos </a:t>
            </a:r>
            <a:r>
              <a:rPr lang="pt-BR" sz="1800" i="1" dirty="0" err="1" smtClean="0"/>
              <a:t>strictu</a:t>
            </a:r>
            <a:r>
              <a:rPr lang="pt-BR" sz="1800" i="1" dirty="0" smtClean="0"/>
              <a:t> sensu</a:t>
            </a:r>
            <a:r>
              <a:rPr lang="pt-BR" sz="1800" dirty="0" smtClean="0"/>
              <a:t>) ou </a:t>
            </a:r>
            <a:r>
              <a:rPr lang="pt-BR" sz="1800" b="1" dirty="0" smtClean="0"/>
              <a:t>acidentalmente</a:t>
            </a:r>
            <a:r>
              <a:rPr lang="pt-BR" sz="1800" dirty="0" smtClean="0"/>
              <a:t> (individuais homogêneos);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art</a:t>
            </a:r>
            <a:r>
              <a:rPr lang="pt-BR" sz="1800" dirty="0"/>
              <a:t>. 83. </a:t>
            </a:r>
            <a:r>
              <a:rPr lang="pt-BR" sz="1800" dirty="0" smtClean="0"/>
              <a:t>“Para </a:t>
            </a:r>
            <a:r>
              <a:rPr lang="pt-BR" sz="1800" dirty="0"/>
              <a:t>a defesa dos direitos e interesses protegidos por este código são admissíveis </a:t>
            </a:r>
            <a:r>
              <a:rPr lang="pt-BR" sz="1800" b="1" dirty="0"/>
              <a:t>todas as espécies de ações capazes de propiciar sua adequada e efetiva </a:t>
            </a:r>
            <a:r>
              <a:rPr lang="pt-BR" sz="1800" b="1" dirty="0" smtClean="0"/>
              <a:t>tutela</a:t>
            </a:r>
            <a:r>
              <a:rPr lang="pt-BR" sz="1800" dirty="0" smtClean="0"/>
              <a:t>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a</a:t>
            </a:r>
            <a:r>
              <a:rPr lang="pt-BR" sz="1800" dirty="0" smtClean="0"/>
              <a:t>rt</a:t>
            </a:r>
            <a:r>
              <a:rPr lang="pt-BR" sz="1800" dirty="0"/>
              <a:t>. 84. </a:t>
            </a:r>
            <a:r>
              <a:rPr lang="pt-BR" sz="1800" dirty="0" smtClean="0"/>
              <a:t>“Na </a:t>
            </a:r>
            <a:r>
              <a:rPr lang="pt-BR" sz="1800" dirty="0"/>
              <a:t>ação que tenha por objeto o cumprimento da obrigação de fazer ou não fazer, o juiz concederá a tutela específica da obrigação ou determinará providências que assegurem o resultado prático equivalente ao do adimplemento</a:t>
            </a:r>
            <a:r>
              <a:rPr lang="pt-BR" sz="1800" dirty="0" smtClean="0"/>
              <a:t>. </a:t>
            </a:r>
            <a:r>
              <a:rPr lang="pt-BR" sz="1800" dirty="0"/>
              <a:t>§</a:t>
            </a:r>
            <a:r>
              <a:rPr lang="pt-BR" sz="1800" dirty="0" smtClean="0"/>
              <a:t> </a:t>
            </a:r>
            <a:r>
              <a:rPr lang="pt-BR" sz="1800" dirty="0"/>
              <a:t>1° A conversão da obrigação em perdas e danos somente será admissível se por elas optar o autor ou se impossível a tutela específica ou a obtenção do resultado prático correspondente</a:t>
            </a:r>
            <a:r>
              <a:rPr lang="pt-BR" sz="1800" dirty="0" smtClean="0"/>
              <a:t>. [...] § </a:t>
            </a:r>
            <a:r>
              <a:rPr lang="pt-BR" sz="1800" dirty="0"/>
              <a:t>3° Sendo relevante o fundamento da demanda e havendo justificado receio de ineficácia do provimento final, é lícito ao juiz </a:t>
            </a:r>
            <a:r>
              <a:rPr lang="pt-BR" sz="1800" b="1" dirty="0"/>
              <a:t>conceder a tutela liminarmente ou após justificação prévia, citado o </a:t>
            </a:r>
            <a:r>
              <a:rPr lang="pt-BR" sz="1800" b="1" dirty="0" smtClean="0"/>
              <a:t>réu</a:t>
            </a:r>
            <a:r>
              <a:rPr lang="pt-BR" sz="1800" dirty="0" smtClean="0"/>
              <a:t>”. </a:t>
            </a:r>
            <a:r>
              <a:rPr lang="pt-BR" sz="1800" dirty="0"/>
              <a:t>§ 4° “O juiz poderá, na hipótese do § 3° ou na sentença, impor </a:t>
            </a:r>
            <a:r>
              <a:rPr lang="pt-BR" sz="1800" b="1" dirty="0"/>
              <a:t>multa diária ao réu</a:t>
            </a:r>
            <a:r>
              <a:rPr lang="pt-BR" sz="1800" dirty="0"/>
              <a:t>, independentemente de pedido do autor, se for suficiente ou compatível com a obrigação, fixando prazo razoável para o cumprimento do preceito. § 5° Para a tutela específica ou para a obtenção do resultado prático equivalente, poderá o juiz determinar as medidas necessárias, tais como busca e apreensão, remoção de coisas e pessoas, desfazimento de obra, impedimento de atividade nociva, além de requisição de força policial”.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dirty="0"/>
          </a:p>
          <a:p>
            <a:r>
              <a:rPr lang="pt-BR" sz="1800" dirty="0"/>
              <a:t>      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6641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66933"/>
            <a:ext cx="11744696" cy="6352625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dirty="0" smtClean="0"/>
              <a:t>Legitimidade disjuntiva e concorrente-</a:t>
            </a:r>
            <a:r>
              <a:rPr lang="pt-BR" sz="1800" dirty="0" smtClean="0"/>
              <a:t>&gt; art</a:t>
            </a:r>
            <a:r>
              <a:rPr lang="pt-BR" sz="1800" dirty="0"/>
              <a:t>. 82. </a:t>
            </a:r>
            <a:r>
              <a:rPr lang="pt-BR" sz="1800" dirty="0" smtClean="0"/>
              <a:t>“Para </a:t>
            </a:r>
            <a:r>
              <a:rPr lang="pt-BR" sz="1800" dirty="0"/>
              <a:t>os fins do art. 81, parágrafo único, são legitimados concorrentemente: </a:t>
            </a:r>
            <a:r>
              <a:rPr lang="pt-BR" sz="1800" dirty="0" smtClean="0"/>
              <a:t>I </a:t>
            </a:r>
            <a:r>
              <a:rPr lang="pt-BR" sz="1800" dirty="0"/>
              <a:t>- o Ministério Público</a:t>
            </a:r>
            <a:r>
              <a:rPr lang="pt-BR" sz="1800" dirty="0" smtClean="0"/>
              <a:t>, II </a:t>
            </a:r>
            <a:r>
              <a:rPr lang="pt-BR" sz="1800" dirty="0"/>
              <a:t>- a União, os Estados, os Municípios e o Distrito Federal</a:t>
            </a:r>
            <a:r>
              <a:rPr lang="pt-BR" sz="1800" dirty="0" smtClean="0"/>
              <a:t>; III </a:t>
            </a:r>
            <a:r>
              <a:rPr lang="pt-BR" sz="1800" dirty="0"/>
              <a:t>- as entidades e órgãos da Administração Pública, direta ou indireta, ainda que sem personalidade jurídica</a:t>
            </a:r>
            <a:r>
              <a:rPr lang="pt-BR" sz="1800" dirty="0" smtClean="0"/>
              <a:t>,</a:t>
            </a:r>
            <a:r>
              <a:rPr lang="pt-BR" sz="1800" dirty="0"/>
              <a:t> </a:t>
            </a:r>
            <a:r>
              <a:rPr lang="pt-BR" sz="1800" dirty="0" smtClean="0"/>
              <a:t>especificamente </a:t>
            </a:r>
            <a:r>
              <a:rPr lang="pt-BR" sz="1800" dirty="0"/>
              <a:t>destinados à defesa dos interesses e direitos protegidos por este código</a:t>
            </a:r>
            <a:r>
              <a:rPr lang="pt-BR" sz="1800" dirty="0" smtClean="0"/>
              <a:t>; IV </a:t>
            </a:r>
            <a:r>
              <a:rPr lang="pt-BR" sz="1800" dirty="0"/>
              <a:t>- as associações legalmente constituídas há pelo menos um ano e que incluam entre seus fins institucionais a defesa dos interesses e direitos protegidos por este código, dispensada a autorização </a:t>
            </a:r>
            <a:r>
              <a:rPr lang="pt-BR" sz="1800" dirty="0" err="1"/>
              <a:t>assemblear</a:t>
            </a:r>
            <a:r>
              <a:rPr lang="pt-BR" sz="1800" dirty="0" smtClean="0"/>
              <a:t>. § </a:t>
            </a:r>
            <a:r>
              <a:rPr lang="pt-BR" sz="1800" dirty="0"/>
              <a:t>1° O requisito da pré-constituição pode ser dispensado pelo juiz, nas ações previstas nos arts. 91 e seguintes, quando haja manifesto interesse social evidenciado pela dimensão ou característica do dano, ou pela relevância do bem jurídico a ser </a:t>
            </a:r>
            <a:r>
              <a:rPr lang="pt-BR" sz="1800" dirty="0" smtClean="0"/>
              <a:t>protegido”.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i="1" dirty="0" err="1" smtClean="0"/>
              <a:t>Fluid</a:t>
            </a:r>
            <a:r>
              <a:rPr lang="pt-BR" sz="1800" b="1" i="1" dirty="0" smtClean="0"/>
              <a:t> </a:t>
            </a:r>
            <a:r>
              <a:rPr lang="pt-BR" sz="1800" b="1" i="1" dirty="0" err="1" smtClean="0"/>
              <a:t>recovery</a:t>
            </a:r>
            <a:r>
              <a:rPr lang="pt-BR" sz="1800" b="1" i="1" dirty="0" smtClean="0"/>
              <a:t>: </a:t>
            </a:r>
            <a:r>
              <a:rPr lang="pt-BR" sz="1800" dirty="0" smtClean="0"/>
              <a:t>art. 100 do CDC. “Decorrido </a:t>
            </a:r>
            <a:r>
              <a:rPr lang="pt-BR" sz="1800" dirty="0"/>
              <a:t>o prazo de um ano sem habilitação de interessados em número compatível com a gravidade do dano, poderão os legitimados do art. 82 promover a liquidação e execução da indenização devida</a:t>
            </a:r>
            <a:r>
              <a:rPr lang="pt-BR" sz="1800" dirty="0" smtClean="0"/>
              <a:t>. Parágrafo único. O produto da indenização devida reverterá para o fundo criado pela Lei nº 7.347/1985”.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68190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66933"/>
            <a:ext cx="11744696" cy="63526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52</a:t>
            </a:r>
            <a:r>
              <a:rPr lang="pt-BR" sz="1800" dirty="0"/>
              <a:t>. O Código de Defesa do Consumidor disciplinou temas da relação de consumo e seus efeitos, além de aspectos processuais ligados à proteção do consumidor. Tal lei, contudo, não tratou de matéria referente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lphaUcParenBoth"/>
            </a:pPr>
            <a:r>
              <a:rPr lang="pt-BR" sz="1800" dirty="0" smtClean="0"/>
              <a:t>à </a:t>
            </a:r>
            <a:r>
              <a:rPr lang="pt-BR" sz="1800" dirty="0"/>
              <a:t>tutela coletiva.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B) à distribuição do ônus de prova.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C) às responsabilidades decorrentes da relação de consumo.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D) à teoria dos contratos. </a:t>
            </a: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(</a:t>
            </a:r>
            <a:r>
              <a:rPr lang="pt-BR" sz="1800" dirty="0"/>
              <a:t>E) aos recursos cíveis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00698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5652</TotalTime>
  <Words>1341</Words>
  <Application>Microsoft Office PowerPoint</Application>
  <PresentationFormat>Personalizar</PresentationFormat>
  <Paragraphs>82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Normas processuais civis e medidas tutelares (ECA, Estatuto do Idoso, Estatuto das Cidades, Lei de Proteção e Defesa aos Portadores de Deficiência e CDC)  Profª. Zillá Oliva Roma E-mail: zilla.oliva@gmail.com  15 de junho de 2019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Zilla</cp:lastModifiedBy>
  <cp:revision>382</cp:revision>
  <dcterms:created xsi:type="dcterms:W3CDTF">2016-06-28T23:19:20Z</dcterms:created>
  <dcterms:modified xsi:type="dcterms:W3CDTF">2019-06-15T12:21:38Z</dcterms:modified>
</cp:coreProperties>
</file>