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89" r:id="rId3"/>
    <p:sldId id="366" r:id="rId4"/>
    <p:sldId id="257" r:id="rId5"/>
    <p:sldId id="292" r:id="rId6"/>
    <p:sldId id="299" r:id="rId7"/>
    <p:sldId id="300" r:id="rId8"/>
    <p:sldId id="313" r:id="rId9"/>
    <p:sldId id="318" r:id="rId10"/>
    <p:sldId id="314" r:id="rId11"/>
    <p:sldId id="315" r:id="rId12"/>
    <p:sldId id="319" r:id="rId13"/>
    <p:sldId id="316" r:id="rId14"/>
    <p:sldId id="301" r:id="rId15"/>
    <p:sldId id="320" r:id="rId16"/>
    <p:sldId id="302" r:id="rId17"/>
    <p:sldId id="305" r:id="rId18"/>
    <p:sldId id="322" r:id="rId19"/>
    <p:sldId id="323" r:id="rId20"/>
    <p:sldId id="321" r:id="rId21"/>
    <p:sldId id="309" r:id="rId22"/>
    <p:sldId id="325" r:id="rId23"/>
    <p:sldId id="324" r:id="rId24"/>
    <p:sldId id="367" r:id="rId25"/>
    <p:sldId id="374" r:id="rId26"/>
    <p:sldId id="368" r:id="rId27"/>
    <p:sldId id="370" r:id="rId28"/>
    <p:sldId id="371" r:id="rId29"/>
    <p:sldId id="369" r:id="rId30"/>
    <p:sldId id="372" r:id="rId31"/>
    <p:sldId id="373" r:id="rId32"/>
    <p:sldId id="375" r:id="rId33"/>
    <p:sldId id="376" r:id="rId34"/>
    <p:sldId id="326" r:id="rId35"/>
    <p:sldId id="333" r:id="rId36"/>
    <p:sldId id="337" r:id="rId37"/>
    <p:sldId id="336" r:id="rId38"/>
    <p:sldId id="335" r:id="rId39"/>
    <p:sldId id="377" r:id="rId40"/>
    <p:sldId id="334" r:id="rId41"/>
    <p:sldId id="338" r:id="rId42"/>
    <p:sldId id="378" r:id="rId43"/>
    <p:sldId id="339" r:id="rId44"/>
    <p:sldId id="340" r:id="rId45"/>
    <p:sldId id="379" r:id="rId46"/>
    <p:sldId id="341" r:id="rId47"/>
    <p:sldId id="342" r:id="rId48"/>
    <p:sldId id="380" r:id="rId49"/>
    <p:sldId id="343" r:id="rId50"/>
    <p:sldId id="344" r:id="rId51"/>
    <p:sldId id="381" r:id="rId52"/>
    <p:sldId id="345" r:id="rId53"/>
    <p:sldId id="346" r:id="rId54"/>
    <p:sldId id="347" r:id="rId55"/>
    <p:sldId id="348" r:id="rId56"/>
    <p:sldId id="382" r:id="rId57"/>
    <p:sldId id="349" r:id="rId58"/>
    <p:sldId id="350" r:id="rId59"/>
    <p:sldId id="383" r:id="rId60"/>
    <p:sldId id="351" r:id="rId61"/>
    <p:sldId id="352" r:id="rId62"/>
    <p:sldId id="384" r:id="rId63"/>
    <p:sldId id="353" r:id="rId64"/>
    <p:sldId id="354" r:id="rId65"/>
    <p:sldId id="385" r:id="rId66"/>
    <p:sldId id="355" r:id="rId67"/>
    <p:sldId id="356" r:id="rId68"/>
    <p:sldId id="386" r:id="rId69"/>
    <p:sldId id="357" r:id="rId70"/>
    <p:sldId id="358" r:id="rId71"/>
    <p:sldId id="359" r:id="rId72"/>
    <p:sldId id="360" r:id="rId73"/>
    <p:sldId id="387" r:id="rId74"/>
    <p:sldId id="361" r:id="rId75"/>
    <p:sldId id="362" r:id="rId76"/>
    <p:sldId id="388" r:id="rId77"/>
    <p:sldId id="363" r:id="rId78"/>
    <p:sldId id="364" r:id="rId79"/>
    <p:sldId id="389" r:id="rId80"/>
    <p:sldId id="365" r:id="rId81"/>
    <p:sldId id="327" r:id="rId82"/>
    <p:sldId id="390" r:id="rId83"/>
    <p:sldId id="391" r:id="rId84"/>
    <p:sldId id="328" r:id="rId85"/>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6" d="100"/>
          <a:sy n="96" d="100"/>
        </p:scale>
        <p:origin x="1066" y="7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23" name="Retângulo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tângulo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tângulo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tângulo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tângulo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etângulo de cantos arredondados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etângulo de cantos arredondados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tângulo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tângulo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tângulo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tângulo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ítulo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pt-BR"/>
              <a:t>Clique para editar o título mestre</a:t>
            </a:r>
            <a:endParaRPr kumimoji="0" lang="en-US"/>
          </a:p>
        </p:txBody>
      </p:sp>
      <p:sp>
        <p:nvSpPr>
          <p:cNvPr id="9" name="Subtítulo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t-BR"/>
              <a:t>Clique para editar o estilo do subtítulo mestre</a:t>
            </a:r>
            <a:endParaRPr kumimoji="0" lang="en-US"/>
          </a:p>
        </p:txBody>
      </p:sp>
      <p:sp>
        <p:nvSpPr>
          <p:cNvPr id="28" name="Espaço Reservado para Data 27"/>
          <p:cNvSpPr>
            <a:spLocks noGrp="1"/>
          </p:cNvSpPr>
          <p:nvPr>
            <p:ph type="dt" sz="half" idx="10"/>
          </p:nvPr>
        </p:nvSpPr>
        <p:spPr>
          <a:xfrm>
            <a:off x="6705600" y="4206240"/>
            <a:ext cx="960120" cy="457200"/>
          </a:xfrm>
        </p:spPr>
        <p:txBody>
          <a:bodyPr/>
          <a:lstStyle/>
          <a:p>
            <a:fld id="{2E700DB3-DBF0-4086-B675-117E7A9610B8}" type="datetimeFigureOut">
              <a:rPr lang="pt-BR" smtClean="0"/>
              <a:t>27/10/2023</a:t>
            </a:fld>
            <a:endParaRPr lang="pt-BR"/>
          </a:p>
        </p:txBody>
      </p:sp>
      <p:sp>
        <p:nvSpPr>
          <p:cNvPr id="17" name="Espaço Reservado para Rodapé 16"/>
          <p:cNvSpPr>
            <a:spLocks noGrp="1"/>
          </p:cNvSpPr>
          <p:nvPr>
            <p:ph type="ftr" sz="quarter" idx="11"/>
          </p:nvPr>
        </p:nvSpPr>
        <p:spPr>
          <a:xfrm>
            <a:off x="5410200" y="4205288"/>
            <a:ext cx="1295400" cy="457200"/>
          </a:xfrm>
        </p:spPr>
        <p:txBody>
          <a:bodyPr/>
          <a:lstStyle/>
          <a:p>
            <a:endParaRPr lang="pt-BR"/>
          </a:p>
        </p:txBody>
      </p:sp>
      <p:sp>
        <p:nvSpPr>
          <p:cNvPr id="29" name="Espaço Reservado para Número de Slide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2119D8CF-8DEC-4D9F-84EE-ADF04DFF3391}" type="slidenum">
              <a:rPr lang="pt-BR" smtClean="0"/>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a:t>Clique para editar o título mestre</a:t>
            </a:r>
            <a:endParaRPr kumimoji="0" lang="en-US"/>
          </a:p>
        </p:txBody>
      </p:sp>
      <p:sp>
        <p:nvSpPr>
          <p:cNvPr id="3" name="Espaço Reservado para Texto Vertical 2"/>
          <p:cNvSpPr>
            <a:spLocks noGrp="1"/>
          </p:cNvSpPr>
          <p:nvPr>
            <p:ph type="body" orient="vert" idx="1"/>
          </p:nvPr>
        </p:nvSpPr>
        <p:spPr/>
        <p:txBody>
          <a:bodyPr vert="eaVert"/>
          <a:lstStyle/>
          <a:p>
            <a:pPr lvl="0" eaLnBrk="1" latinLnBrk="0" hangingPunct="1"/>
            <a:r>
              <a:rPr lang="pt-BR"/>
              <a:t>Clique para editar 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4" name="Espaço Reservado para Data 3"/>
          <p:cNvSpPr>
            <a:spLocks noGrp="1"/>
          </p:cNvSpPr>
          <p:nvPr>
            <p:ph type="dt" sz="half" idx="10"/>
          </p:nvPr>
        </p:nvSpPr>
        <p:spPr/>
        <p:txBody>
          <a:bodyPr/>
          <a:lstStyle/>
          <a:p>
            <a:fld id="{2E700DB3-DBF0-4086-B675-117E7A9610B8}" type="datetimeFigureOut">
              <a:rPr lang="pt-BR" smtClean="0"/>
              <a:t>27/10/2023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781800" y="1143000"/>
            <a:ext cx="1905000" cy="5486400"/>
          </a:xfrm>
        </p:spPr>
        <p:txBody>
          <a:bodyPr vert="eaVert"/>
          <a:lstStyle/>
          <a:p>
            <a:r>
              <a:rPr kumimoji="0" lang="pt-BR"/>
              <a:t>Clique para editar o título mestre</a:t>
            </a:r>
            <a:endParaRPr kumimoji="0" lang="en-US"/>
          </a:p>
        </p:txBody>
      </p:sp>
      <p:sp>
        <p:nvSpPr>
          <p:cNvPr id="3" name="Espaço Reservado para Texto Vertical 2"/>
          <p:cNvSpPr>
            <a:spLocks noGrp="1"/>
          </p:cNvSpPr>
          <p:nvPr>
            <p:ph type="body" orient="vert" idx="1"/>
          </p:nvPr>
        </p:nvSpPr>
        <p:spPr>
          <a:xfrm>
            <a:off x="457200" y="1143000"/>
            <a:ext cx="6248400" cy="5486400"/>
          </a:xfrm>
        </p:spPr>
        <p:txBody>
          <a:bodyPr vert="eaVert"/>
          <a:lstStyle/>
          <a:p>
            <a:pPr lvl="0" eaLnBrk="1" latinLnBrk="0" hangingPunct="1"/>
            <a:r>
              <a:rPr lang="pt-BR"/>
              <a:t>Clique para editar 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4" name="Espaço Reservado para Data 3"/>
          <p:cNvSpPr>
            <a:spLocks noGrp="1"/>
          </p:cNvSpPr>
          <p:nvPr>
            <p:ph type="dt" sz="half" idx="10"/>
          </p:nvPr>
        </p:nvSpPr>
        <p:spPr/>
        <p:txBody>
          <a:bodyPr/>
          <a:lstStyle/>
          <a:p>
            <a:fld id="{2E700DB3-DBF0-4086-B675-117E7A9610B8}" type="datetimeFigureOut">
              <a:rPr lang="pt-BR" smtClean="0"/>
              <a:t>27/10/2023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a:t>Clique para editar o título mestre</a:t>
            </a:r>
            <a:endParaRPr kumimoji="0" lang="en-US"/>
          </a:p>
        </p:txBody>
      </p:sp>
      <p:sp>
        <p:nvSpPr>
          <p:cNvPr id="3" name="Espaço Reservado para Conteúdo 2"/>
          <p:cNvSpPr>
            <a:spLocks noGrp="1"/>
          </p:cNvSpPr>
          <p:nvPr>
            <p:ph idx="1"/>
          </p:nvPr>
        </p:nvSpPr>
        <p:spPr/>
        <p:txBody>
          <a:bodyPr/>
          <a:lstStyle/>
          <a:p>
            <a:pPr lvl="0" eaLnBrk="1" latinLnBrk="0" hangingPunct="1"/>
            <a:r>
              <a:rPr lang="pt-BR"/>
              <a:t>Clique para editar 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4" name="Espaço Reservado para Data 3"/>
          <p:cNvSpPr>
            <a:spLocks noGrp="1"/>
          </p:cNvSpPr>
          <p:nvPr>
            <p:ph type="dt" sz="half" idx="10"/>
          </p:nvPr>
        </p:nvSpPr>
        <p:spPr/>
        <p:txBody>
          <a:bodyPr/>
          <a:lstStyle/>
          <a:p>
            <a:fld id="{2E700DB3-DBF0-4086-B675-117E7A9610B8}" type="datetimeFigureOut">
              <a:rPr lang="pt-BR" smtClean="0"/>
              <a:t>27/10/2023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pt-BR"/>
              <a:t>Clique para editar o título mestre</a:t>
            </a:r>
            <a:endParaRPr kumimoji="0" lang="en-US"/>
          </a:p>
        </p:txBody>
      </p:sp>
      <p:sp>
        <p:nvSpPr>
          <p:cNvPr id="3" name="Espaço Reservado para Texto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t-BR"/>
              <a:t>Clique para editar o texto mestre</a:t>
            </a:r>
          </a:p>
        </p:txBody>
      </p:sp>
      <p:sp>
        <p:nvSpPr>
          <p:cNvPr id="4" name="Espaço Reservado para Data 3"/>
          <p:cNvSpPr>
            <a:spLocks noGrp="1"/>
          </p:cNvSpPr>
          <p:nvPr>
            <p:ph type="dt" sz="half" idx="10"/>
          </p:nvPr>
        </p:nvSpPr>
        <p:spPr/>
        <p:txBody>
          <a:bodyPr/>
          <a:lstStyle/>
          <a:p>
            <a:fld id="{2E700DB3-DBF0-4086-B675-117E7A9610B8}" type="datetimeFigureOut">
              <a:rPr lang="pt-BR" smtClean="0"/>
              <a:t>27/10/2023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a:t>Clique para editar o título mestre</a:t>
            </a:r>
            <a:endParaRPr kumimoji="0" lang="en-US"/>
          </a:p>
        </p:txBody>
      </p:sp>
      <p:sp>
        <p:nvSpPr>
          <p:cNvPr id="3" name="Espaço Reservado para Conteúdo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pt-BR"/>
              <a:t>Clique para editar 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4" name="Espaço Reservado para Conteúdo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pt-BR"/>
              <a:t>Clique para editar 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5" name="Espaço Reservado para Data 4"/>
          <p:cNvSpPr>
            <a:spLocks noGrp="1"/>
          </p:cNvSpPr>
          <p:nvPr>
            <p:ph type="dt" sz="half" idx="10"/>
          </p:nvPr>
        </p:nvSpPr>
        <p:spPr/>
        <p:txBody>
          <a:bodyPr/>
          <a:lstStyle/>
          <a:p>
            <a:fld id="{2E700DB3-DBF0-4086-B675-117E7A9610B8}" type="datetimeFigureOut">
              <a:rPr lang="pt-BR" smtClean="0"/>
              <a:t>27/10/2023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2119D8CF-8DEC-4D9F-84EE-ADF04DFF3391}" type="slidenum">
              <a:rPr lang="pt-BR" smtClean="0"/>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381000" y="1143000"/>
            <a:ext cx="8382000" cy="1069848"/>
          </a:xfrm>
        </p:spPr>
        <p:txBody>
          <a:bodyPr anchor="ctr"/>
          <a:lstStyle>
            <a:lvl1pPr>
              <a:defRPr sz="4000" b="0" i="0" cap="none" baseline="0"/>
            </a:lvl1pPr>
          </a:lstStyle>
          <a:p>
            <a:r>
              <a:rPr kumimoji="0" lang="pt-BR"/>
              <a:t>Clique para editar o título mestre</a:t>
            </a:r>
            <a:endParaRPr kumimoji="0" lang="en-US"/>
          </a:p>
        </p:txBody>
      </p:sp>
      <p:sp>
        <p:nvSpPr>
          <p:cNvPr id="3" name="Espaço Reservado para Texto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t-BR"/>
              <a:t>Clique para editar o texto mestre</a:t>
            </a:r>
          </a:p>
        </p:txBody>
      </p:sp>
      <p:sp>
        <p:nvSpPr>
          <p:cNvPr id="4" name="Espaço Reservado para Texto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t-BR"/>
              <a:t>Clique para editar o texto mestre</a:t>
            </a:r>
          </a:p>
        </p:txBody>
      </p:sp>
      <p:sp>
        <p:nvSpPr>
          <p:cNvPr id="5" name="Espaço Reservado para Conteúdo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pt-BR"/>
              <a:t>Clique para editar 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6" name="Espaço Reservado para Conteúdo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pt-BR"/>
              <a:t>Clique para editar 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26" name="Espaço Reservado para Data 25"/>
          <p:cNvSpPr>
            <a:spLocks noGrp="1"/>
          </p:cNvSpPr>
          <p:nvPr>
            <p:ph type="dt" sz="half" idx="10"/>
          </p:nvPr>
        </p:nvSpPr>
        <p:spPr/>
        <p:txBody>
          <a:bodyPr rtlCol="0"/>
          <a:lstStyle/>
          <a:p>
            <a:fld id="{2E700DB3-DBF0-4086-B675-117E7A9610B8}" type="datetimeFigureOut">
              <a:rPr lang="pt-BR" smtClean="0"/>
              <a:t>27/10/2023</a:t>
            </a:fld>
            <a:endParaRPr lang="pt-BR"/>
          </a:p>
        </p:txBody>
      </p:sp>
      <p:sp>
        <p:nvSpPr>
          <p:cNvPr id="27" name="Espaço Reservado para Número de Slide 26"/>
          <p:cNvSpPr>
            <a:spLocks noGrp="1"/>
          </p:cNvSpPr>
          <p:nvPr>
            <p:ph type="sldNum" sz="quarter" idx="11"/>
          </p:nvPr>
        </p:nvSpPr>
        <p:spPr/>
        <p:txBody>
          <a:bodyPr rtlCol="0"/>
          <a:lstStyle/>
          <a:p>
            <a:fld id="{2119D8CF-8DEC-4D9F-84EE-ADF04DFF3391}" type="slidenum">
              <a:rPr lang="pt-BR" smtClean="0"/>
              <a:t>‹nº›</a:t>
            </a:fld>
            <a:endParaRPr lang="pt-BR"/>
          </a:p>
        </p:txBody>
      </p:sp>
      <p:sp>
        <p:nvSpPr>
          <p:cNvPr id="28" name="Espaço Reservado para Rodapé 27"/>
          <p:cNvSpPr>
            <a:spLocks noGrp="1"/>
          </p:cNvSpPr>
          <p:nvPr>
            <p:ph type="ftr" sz="quarter" idx="12"/>
          </p:nvPr>
        </p:nvSpPr>
        <p:spPr/>
        <p:txBody>
          <a:bodyPr rtlCol="0"/>
          <a:lstStyle/>
          <a:p>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pt-BR"/>
              <a:t>Clique para editar o título mestre</a:t>
            </a:r>
            <a:endParaRPr kumimoji="0" lang="en-US"/>
          </a:p>
        </p:txBody>
      </p:sp>
      <p:sp>
        <p:nvSpPr>
          <p:cNvPr id="3" name="Espaço Reservado para Data 2"/>
          <p:cNvSpPr>
            <a:spLocks noGrp="1"/>
          </p:cNvSpPr>
          <p:nvPr>
            <p:ph type="dt" sz="half" idx="10"/>
          </p:nvPr>
        </p:nvSpPr>
        <p:spPr>
          <a:xfrm>
            <a:off x="6583680" y="612648"/>
            <a:ext cx="957264" cy="457200"/>
          </a:xfrm>
        </p:spPr>
        <p:txBody>
          <a:bodyPr/>
          <a:lstStyle/>
          <a:p>
            <a:fld id="{2E700DB3-DBF0-4086-B675-117E7A9610B8}" type="datetimeFigureOut">
              <a:rPr lang="pt-BR" smtClean="0"/>
              <a:t>27/10/2023</a:t>
            </a:fld>
            <a:endParaRPr lang="pt-BR"/>
          </a:p>
        </p:txBody>
      </p:sp>
      <p:sp>
        <p:nvSpPr>
          <p:cNvPr id="4" name="Espaço Reservado para Rodapé 3"/>
          <p:cNvSpPr>
            <a:spLocks noGrp="1"/>
          </p:cNvSpPr>
          <p:nvPr>
            <p:ph type="ftr" sz="quarter" idx="11"/>
          </p:nvPr>
        </p:nvSpPr>
        <p:spPr>
          <a:xfrm>
            <a:off x="5257800" y="612648"/>
            <a:ext cx="1325880" cy="457200"/>
          </a:xfrm>
        </p:spPr>
        <p:txBody>
          <a:bodyPr/>
          <a:lstStyle/>
          <a:p>
            <a:endParaRPr lang="pt-BR"/>
          </a:p>
        </p:txBody>
      </p:sp>
      <p:sp>
        <p:nvSpPr>
          <p:cNvPr id="5" name="Espaço Reservado para Número de Slide 4"/>
          <p:cNvSpPr>
            <a:spLocks noGrp="1"/>
          </p:cNvSpPr>
          <p:nvPr>
            <p:ph type="sldNum" sz="quarter" idx="12"/>
          </p:nvPr>
        </p:nvSpPr>
        <p:spPr>
          <a:xfrm>
            <a:off x="8174736" y="2272"/>
            <a:ext cx="762000" cy="365760"/>
          </a:xfrm>
        </p:spPr>
        <p:txBody>
          <a:bodyPr/>
          <a:lstStyle/>
          <a:p>
            <a:fld id="{2119D8CF-8DEC-4D9F-84EE-ADF04DFF3391}" type="slidenum">
              <a:rPr lang="pt-BR" smtClean="0"/>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E700DB3-DBF0-4086-B675-117E7A9610B8}" type="datetimeFigureOut">
              <a:rPr lang="pt-BR" smtClean="0"/>
              <a:t>27/10/2023</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2119D8CF-8DEC-4D9F-84EE-ADF04DFF3391}" type="slidenum">
              <a:rPr lang="pt-BR" smtClean="0"/>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5353496" y="1101970"/>
            <a:ext cx="3383280" cy="877824"/>
          </a:xfrm>
        </p:spPr>
        <p:txBody>
          <a:bodyPr anchor="b"/>
          <a:lstStyle>
            <a:lvl1pPr algn="l">
              <a:buNone/>
              <a:defRPr sz="1800" b="1"/>
            </a:lvl1pPr>
          </a:lstStyle>
          <a:p>
            <a:r>
              <a:rPr kumimoji="0" lang="pt-BR"/>
              <a:t>Clique para editar o título mestre</a:t>
            </a:r>
            <a:endParaRPr kumimoji="0" lang="en-US"/>
          </a:p>
        </p:txBody>
      </p:sp>
      <p:sp>
        <p:nvSpPr>
          <p:cNvPr id="3" name="Espaço Reservado para Texto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pt-BR"/>
              <a:t>Clique para editar o texto mestre</a:t>
            </a:r>
          </a:p>
        </p:txBody>
      </p:sp>
      <p:sp>
        <p:nvSpPr>
          <p:cNvPr id="4" name="Espaço Reservado para Conteúdo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pt-BR"/>
              <a:t>Clique para editar 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5" name="Espaço Reservado para Data 4"/>
          <p:cNvSpPr>
            <a:spLocks noGrp="1"/>
          </p:cNvSpPr>
          <p:nvPr>
            <p:ph type="dt" sz="half" idx="10"/>
          </p:nvPr>
        </p:nvSpPr>
        <p:spPr/>
        <p:txBody>
          <a:bodyPr/>
          <a:lstStyle/>
          <a:p>
            <a:fld id="{2E700DB3-DBF0-4086-B675-117E7A9610B8}" type="datetimeFigureOut">
              <a:rPr lang="pt-BR" smtClean="0"/>
              <a:t>27/10/2023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2119D8CF-8DEC-4D9F-84EE-ADF04DFF3391}" type="slidenum">
              <a:rPr lang="pt-BR" smtClean="0"/>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pt-BR"/>
              <a:t>Clique para editar o título mestre</a:t>
            </a:r>
            <a:endParaRPr kumimoji="0" lang="en-US"/>
          </a:p>
        </p:txBody>
      </p:sp>
      <p:sp>
        <p:nvSpPr>
          <p:cNvPr id="3" name="Espaço Reservado para Imagem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pt-BR"/>
              <a:t>Clique no ícone para adicionar uma imagem</a:t>
            </a:r>
            <a:endParaRPr kumimoji="0" lang="en-US" dirty="0"/>
          </a:p>
        </p:txBody>
      </p:sp>
      <p:sp>
        <p:nvSpPr>
          <p:cNvPr id="4" name="Espaço Reservado para Texto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pt-BR"/>
              <a:t>Clique para editar o texto mestre</a:t>
            </a:r>
          </a:p>
        </p:txBody>
      </p:sp>
      <p:sp>
        <p:nvSpPr>
          <p:cNvPr id="5" name="Espaço Reservado para Data 4"/>
          <p:cNvSpPr>
            <a:spLocks noGrp="1"/>
          </p:cNvSpPr>
          <p:nvPr>
            <p:ph type="dt" sz="half" idx="10"/>
          </p:nvPr>
        </p:nvSpPr>
        <p:spPr/>
        <p:txBody>
          <a:bodyPr/>
          <a:lstStyle/>
          <a:p>
            <a:fld id="{2E700DB3-DBF0-4086-B675-117E7A9610B8}" type="datetimeFigureOut">
              <a:rPr lang="pt-BR" smtClean="0"/>
              <a:t>27/10/2023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2119D8CF-8DEC-4D9F-84EE-ADF04DFF3391}" type="slidenum">
              <a:rPr lang="pt-BR" smtClean="0"/>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tângulo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tângulo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tângulo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tângulo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tângulo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etângulo de cantos arredondados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etângulo de cantos arredondados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tângulo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tângulo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tângulo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tângulo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tângulo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tângulo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Espaço Reservado para Título 21"/>
          <p:cNvSpPr>
            <a:spLocks noGrp="1"/>
          </p:cNvSpPr>
          <p:nvPr>
            <p:ph type="title"/>
          </p:nvPr>
        </p:nvSpPr>
        <p:spPr>
          <a:xfrm>
            <a:off x="457200" y="1143000"/>
            <a:ext cx="8229600" cy="1066800"/>
          </a:xfrm>
          <a:prstGeom prst="rect">
            <a:avLst/>
          </a:prstGeom>
        </p:spPr>
        <p:txBody>
          <a:bodyPr vert="horz" anchor="ctr">
            <a:normAutofit/>
          </a:bodyPr>
          <a:lstStyle/>
          <a:p>
            <a:r>
              <a:rPr kumimoji="0" lang="pt-BR"/>
              <a:t>Clique para editar o título mestre</a:t>
            </a:r>
            <a:endParaRPr kumimoji="0" lang="en-US"/>
          </a:p>
        </p:txBody>
      </p:sp>
      <p:sp>
        <p:nvSpPr>
          <p:cNvPr id="13" name="Espaço Reservado para Texto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pt-BR"/>
              <a:t>Clique para editar o texto mestre</a:t>
            </a:r>
          </a:p>
          <a:p>
            <a:pPr lvl="1" eaLnBrk="1" latinLnBrk="0" hangingPunct="1"/>
            <a:r>
              <a:rPr kumimoji="0" lang="pt-BR"/>
              <a:t>Segundo nível</a:t>
            </a:r>
          </a:p>
          <a:p>
            <a:pPr lvl="2" eaLnBrk="1" latinLnBrk="0" hangingPunct="1"/>
            <a:r>
              <a:rPr kumimoji="0" lang="pt-BR"/>
              <a:t>Terceiro nível</a:t>
            </a:r>
          </a:p>
          <a:p>
            <a:pPr lvl="3" eaLnBrk="1" latinLnBrk="0" hangingPunct="1"/>
            <a:r>
              <a:rPr kumimoji="0" lang="pt-BR"/>
              <a:t>Quarto nível</a:t>
            </a:r>
          </a:p>
          <a:p>
            <a:pPr lvl="4" eaLnBrk="1" latinLnBrk="0" hangingPunct="1"/>
            <a:r>
              <a:rPr kumimoji="0" lang="pt-BR"/>
              <a:t>Quinto nível</a:t>
            </a:r>
            <a:endParaRPr kumimoji="0" lang="en-US"/>
          </a:p>
        </p:txBody>
      </p:sp>
      <p:sp>
        <p:nvSpPr>
          <p:cNvPr id="14" name="Espaço Reservado para Data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2E700DB3-DBF0-4086-B675-117E7A9610B8}" type="datetimeFigureOut">
              <a:rPr lang="pt-BR" smtClean="0"/>
              <a:t>27/10/2023</a:t>
            </a:fld>
            <a:endParaRPr lang="pt-BR"/>
          </a:p>
        </p:txBody>
      </p:sp>
      <p:sp>
        <p:nvSpPr>
          <p:cNvPr id="3" name="Espaço Reservado para Rodapé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pt-BR"/>
          </a:p>
        </p:txBody>
      </p:sp>
      <p:sp>
        <p:nvSpPr>
          <p:cNvPr id="23" name="Espaço Reservado para Número de Slide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2119D8CF-8DEC-4D9F-84EE-ADF04DFF3391}" type="slidenum">
              <a:rPr lang="pt-BR" smtClean="0"/>
              <a:t>‹nº›</a:t>
            </a:fld>
            <a:endParaRPr lang="pt-B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planalto.gov.br/ccivil_03/constituicao/constituicao.htm#art5lxxiv" TargetMode="External"/><Relationship Id="rId2" Type="http://schemas.openxmlformats.org/officeDocument/2006/relationships/hyperlink" Target="https://constituicao.stf.jus.br/dispositivo/cf-88-parte-1-titulo-4-capitulo-4-secao-4-artigo-134"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brasil.un.org/pt-br/sdgs"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95536" y="1916832"/>
            <a:ext cx="8458200" cy="1470025"/>
          </a:xfrm>
        </p:spPr>
        <p:txBody>
          <a:bodyPr>
            <a:normAutofit fontScale="90000"/>
          </a:bodyPr>
          <a:lstStyle/>
          <a:p>
            <a:r>
              <a:rPr lang="pt-BR" dirty="0"/>
              <a:t>Curso Popular de Formação de Defensoras e Defensores Públicos</a:t>
            </a:r>
          </a:p>
        </p:txBody>
      </p:sp>
      <p:sp>
        <p:nvSpPr>
          <p:cNvPr id="3" name="Subtítulo 2"/>
          <p:cNvSpPr>
            <a:spLocks noGrp="1"/>
          </p:cNvSpPr>
          <p:nvPr>
            <p:ph type="subTitle" idx="1"/>
          </p:nvPr>
        </p:nvSpPr>
        <p:spPr>
          <a:xfrm>
            <a:off x="457200" y="3899938"/>
            <a:ext cx="5482952" cy="2481390"/>
          </a:xfrm>
        </p:spPr>
        <p:txBody>
          <a:bodyPr>
            <a:normAutofit fontScale="62500" lnSpcReduction="20000"/>
          </a:bodyPr>
          <a:lstStyle/>
          <a:p>
            <a:pPr algn="ctr"/>
            <a:r>
              <a:rPr lang="pt-BR" sz="5100" dirty="0"/>
              <a:t>Direitos Fundamentais e </a:t>
            </a:r>
            <a:r>
              <a:rPr lang="pt-BR" sz="5100" dirty="0" smtClean="0"/>
              <a:t>Objetivos de Desenvolvimento Sustentável</a:t>
            </a:r>
            <a:r>
              <a:rPr lang="pt-BR" sz="5100" dirty="0" smtClean="0"/>
              <a:t> </a:t>
            </a:r>
            <a:endParaRPr lang="pt-BR" sz="5100" dirty="0"/>
          </a:p>
          <a:p>
            <a:pPr algn="ctr"/>
            <a:endParaRPr lang="pt-BR" dirty="0"/>
          </a:p>
          <a:p>
            <a:pPr algn="ctr"/>
            <a:r>
              <a:rPr lang="pt-BR" dirty="0"/>
              <a:t>Helder Medeiros França</a:t>
            </a:r>
          </a:p>
          <a:p>
            <a:pPr algn="ctr"/>
            <a:r>
              <a:rPr lang="pt-BR" dirty="0" smtClean="0"/>
              <a:t>2023</a:t>
            </a:r>
            <a:endParaRPr lang="pt-BR" dirty="0"/>
          </a:p>
          <a:p>
            <a:endParaRPr lang="pt-BR" dirty="0"/>
          </a:p>
        </p:txBody>
      </p:sp>
    </p:spTree>
    <p:extLst>
      <p:ext uri="{BB962C8B-B14F-4D97-AF65-F5344CB8AC3E}">
        <p14:creationId xmlns:p14="http://schemas.microsoft.com/office/powerpoint/2010/main" val="27180190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143000"/>
            <a:ext cx="7931224" cy="773832"/>
          </a:xfrm>
        </p:spPr>
        <p:txBody>
          <a:bodyPr>
            <a:normAutofit fontScale="90000"/>
          </a:bodyPr>
          <a:lstStyle/>
          <a:p>
            <a:r>
              <a:rPr lang="pt-BR" dirty="0"/>
              <a:t>Teoria Geral dos Direitos Fundamentais</a:t>
            </a:r>
          </a:p>
        </p:txBody>
      </p:sp>
      <p:sp>
        <p:nvSpPr>
          <p:cNvPr id="3" name="Espaço Reservado para Conteúdo 2"/>
          <p:cNvSpPr>
            <a:spLocks noGrp="1"/>
          </p:cNvSpPr>
          <p:nvPr>
            <p:ph idx="1"/>
          </p:nvPr>
        </p:nvSpPr>
        <p:spPr/>
        <p:txBody>
          <a:bodyPr>
            <a:normAutofit fontScale="92500" lnSpcReduction="10000"/>
          </a:bodyPr>
          <a:lstStyle/>
          <a:p>
            <a:r>
              <a:rPr lang="pt-BR" b="1" u="sng" dirty="0"/>
              <a:t>Direitos fundamentais e direitos sociais</a:t>
            </a:r>
          </a:p>
          <a:p>
            <a:pPr algn="just">
              <a:buFontTx/>
              <a:buChar char="-"/>
            </a:pPr>
            <a:r>
              <a:rPr lang="pt-BR" dirty="0"/>
              <a:t>José Afonso da Silva os classifica, conforme seu </a:t>
            </a:r>
            <a:r>
              <a:rPr lang="pt-BR" b="1" dirty="0"/>
              <a:t>conteúdo</a:t>
            </a:r>
            <a:r>
              <a:rPr lang="pt-BR" dirty="0"/>
              <a:t>, em cinco grupos: </a:t>
            </a:r>
          </a:p>
          <a:p>
            <a:pPr marL="1181862" lvl="2" indent="-514350" algn="just">
              <a:buAutoNum type="alphaLcParenR"/>
            </a:pPr>
            <a:r>
              <a:rPr lang="pt-BR" dirty="0"/>
              <a:t>Direitos individuais (segurança, propriedade; art. 5º); </a:t>
            </a:r>
          </a:p>
          <a:p>
            <a:pPr marL="1181862" lvl="2" indent="-514350" algn="just">
              <a:buAutoNum type="alphaLcParenR"/>
            </a:pPr>
            <a:r>
              <a:rPr lang="pt-BR" dirty="0"/>
              <a:t>Direitos à nacionalidade (ter uma nação; art. 12);</a:t>
            </a:r>
          </a:p>
          <a:p>
            <a:pPr marL="1181862" lvl="2" indent="-514350" algn="just">
              <a:buAutoNum type="alphaLcParenR"/>
            </a:pPr>
            <a:r>
              <a:rPr lang="pt-BR" dirty="0"/>
              <a:t>Direitos políticos (eleger e ser eleito; art. 14 a 17);</a:t>
            </a:r>
          </a:p>
          <a:p>
            <a:pPr marL="1181862" lvl="2" indent="-514350" algn="just">
              <a:buAutoNum type="alphaLcParenR"/>
            </a:pPr>
            <a:r>
              <a:rPr lang="pt-BR" dirty="0"/>
              <a:t>Direitos sociais (saúde, educação, seguridade; art. 6º e 193);</a:t>
            </a:r>
          </a:p>
          <a:p>
            <a:pPr marL="1181862" lvl="2" indent="-514350" algn="just">
              <a:buAutoNum type="alphaLcParenR"/>
            </a:pPr>
            <a:r>
              <a:rPr lang="pt-BR" dirty="0"/>
              <a:t>Direitos coletivos (difusos; art. 5º)</a:t>
            </a:r>
          </a:p>
          <a:p>
            <a:pPr marL="1181862" lvl="2" indent="-514350" algn="just">
              <a:buAutoNum type="alphaLcParenR"/>
            </a:pPr>
            <a:r>
              <a:rPr lang="pt-BR" dirty="0"/>
              <a:t>Direitos solidários (direito à paz, ao desenvolvimento, comunicação, meio ambiente, patrimônio comum da humanidade)  </a:t>
            </a:r>
          </a:p>
          <a:p>
            <a:pPr algn="just"/>
            <a:endParaRPr lang="pt-BR" dirty="0"/>
          </a:p>
        </p:txBody>
      </p:sp>
    </p:spTree>
    <p:extLst>
      <p:ext uri="{BB962C8B-B14F-4D97-AF65-F5344CB8AC3E}">
        <p14:creationId xmlns:p14="http://schemas.microsoft.com/office/powerpoint/2010/main" val="1653116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143000"/>
            <a:ext cx="7931224" cy="773832"/>
          </a:xfrm>
        </p:spPr>
        <p:txBody>
          <a:bodyPr>
            <a:normAutofit fontScale="90000"/>
          </a:bodyPr>
          <a:lstStyle/>
          <a:p>
            <a:r>
              <a:rPr lang="pt-BR" dirty="0"/>
              <a:t>Teoria Geral dos Direitos Fundamentais</a:t>
            </a:r>
          </a:p>
        </p:txBody>
      </p:sp>
      <p:sp>
        <p:nvSpPr>
          <p:cNvPr id="3" name="Espaço Reservado para Conteúdo 2"/>
          <p:cNvSpPr>
            <a:spLocks noGrp="1"/>
          </p:cNvSpPr>
          <p:nvPr>
            <p:ph idx="1"/>
          </p:nvPr>
        </p:nvSpPr>
        <p:spPr/>
        <p:txBody>
          <a:bodyPr>
            <a:normAutofit fontScale="92500" lnSpcReduction="10000"/>
          </a:bodyPr>
          <a:lstStyle/>
          <a:p>
            <a:r>
              <a:rPr lang="pt-BR" b="1" u="sng" dirty="0"/>
              <a:t>Direitos fundamentais e direitos sociais</a:t>
            </a:r>
          </a:p>
          <a:p>
            <a:pPr algn="just">
              <a:buFontTx/>
              <a:buChar char="-"/>
            </a:pPr>
            <a:r>
              <a:rPr lang="pt-BR" dirty="0"/>
              <a:t>Por sua vez, José Afonso da Silva define os </a:t>
            </a:r>
            <a:r>
              <a:rPr lang="pt-BR" b="1" i="1" u="sng" dirty="0"/>
              <a:t>direitos sociais</a:t>
            </a:r>
            <a:r>
              <a:rPr lang="pt-BR" dirty="0"/>
              <a:t> “</a:t>
            </a:r>
            <a:r>
              <a:rPr lang="pt-BR" i="1" dirty="0"/>
              <a:t>como dimensão dos direitos fundamentais do homem</a:t>
            </a:r>
            <a:r>
              <a:rPr lang="pt-BR" dirty="0"/>
              <a:t>”, e que são “</a:t>
            </a:r>
            <a:r>
              <a:rPr lang="pt-BR" i="1" dirty="0"/>
              <a:t>prestações positivas proporcionadas pelo Estado, direta ou indiretamente, enunciadas em normas constitucionais, que possibilitam melhores condições de vida aos mais fracos, direitos que tendem a realizar a igualização de situações sociais desiguais. São, portanto, direitos que se ligam ao direito de igualdade.</a:t>
            </a:r>
            <a:r>
              <a:rPr lang="pt-BR" dirty="0"/>
              <a:t>”;</a:t>
            </a:r>
          </a:p>
        </p:txBody>
      </p:sp>
    </p:spTree>
    <p:extLst>
      <p:ext uri="{BB962C8B-B14F-4D97-AF65-F5344CB8AC3E}">
        <p14:creationId xmlns:p14="http://schemas.microsoft.com/office/powerpoint/2010/main" val="12152952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143000"/>
            <a:ext cx="7931224" cy="773832"/>
          </a:xfrm>
        </p:spPr>
        <p:txBody>
          <a:bodyPr>
            <a:normAutofit fontScale="90000"/>
          </a:bodyPr>
          <a:lstStyle/>
          <a:p>
            <a:r>
              <a:rPr lang="pt-BR" dirty="0"/>
              <a:t>Teoria Geral dos Direitos Fundamentais</a:t>
            </a:r>
          </a:p>
        </p:txBody>
      </p:sp>
      <p:sp>
        <p:nvSpPr>
          <p:cNvPr id="3" name="Espaço Reservado para Conteúdo 2"/>
          <p:cNvSpPr>
            <a:spLocks noGrp="1"/>
          </p:cNvSpPr>
          <p:nvPr>
            <p:ph idx="1"/>
          </p:nvPr>
        </p:nvSpPr>
        <p:spPr/>
        <p:txBody>
          <a:bodyPr>
            <a:normAutofit/>
          </a:bodyPr>
          <a:lstStyle/>
          <a:p>
            <a:r>
              <a:rPr lang="pt-BR" b="1" u="sng" dirty="0"/>
              <a:t>Direitos fundamentais e direitos sociais</a:t>
            </a:r>
          </a:p>
          <a:p>
            <a:pPr>
              <a:buFontTx/>
              <a:buChar char="-"/>
            </a:pPr>
            <a:r>
              <a:rPr lang="pt-BR" dirty="0"/>
              <a:t>De acordo com a CF (art. 6º ao 11), podem ser divididos em 06 grupos:</a:t>
            </a:r>
          </a:p>
          <a:p>
            <a:pPr marL="1181862" lvl="2" indent="-514350">
              <a:buAutoNum type="arabicParenR"/>
            </a:pPr>
            <a:r>
              <a:rPr lang="pt-BR" dirty="0"/>
              <a:t>Direitos sociais relativos ao trabalhador; </a:t>
            </a:r>
          </a:p>
          <a:p>
            <a:pPr marL="1181862" lvl="2" indent="-514350">
              <a:buAutoNum type="arabicParenR"/>
            </a:pPr>
            <a:r>
              <a:rPr lang="pt-BR" dirty="0"/>
              <a:t>Direitos sociais relativos à seguridade; </a:t>
            </a:r>
          </a:p>
          <a:p>
            <a:pPr marL="1181862" lvl="2" indent="-514350">
              <a:buAutoNum type="arabicParenR"/>
            </a:pPr>
            <a:r>
              <a:rPr lang="pt-BR" dirty="0"/>
              <a:t>Direitos sociais relativos à educação e à cultura;</a:t>
            </a:r>
          </a:p>
          <a:p>
            <a:pPr marL="1181862" lvl="2" indent="-514350">
              <a:buAutoNum type="arabicParenR"/>
            </a:pPr>
            <a:r>
              <a:rPr lang="pt-BR" dirty="0"/>
              <a:t>Direitos sociais relativos à moradia;</a:t>
            </a:r>
          </a:p>
          <a:p>
            <a:pPr marL="1181862" lvl="2" indent="-514350">
              <a:buAutoNum type="arabicParenR"/>
            </a:pPr>
            <a:r>
              <a:rPr lang="pt-BR" dirty="0"/>
              <a:t>Direitos sociais relativos à família, criança, adolescente e idoso;</a:t>
            </a:r>
          </a:p>
          <a:p>
            <a:pPr marL="1181862" lvl="2" indent="-514350">
              <a:buAutoNum type="arabicParenR"/>
            </a:pPr>
            <a:r>
              <a:rPr lang="pt-BR" dirty="0"/>
              <a:t>Direitos sociais relativos ao meio ambiente; </a:t>
            </a:r>
          </a:p>
          <a:p>
            <a:endParaRPr lang="pt-BR" dirty="0"/>
          </a:p>
        </p:txBody>
      </p:sp>
    </p:spTree>
    <p:extLst>
      <p:ext uri="{BB962C8B-B14F-4D97-AF65-F5344CB8AC3E}">
        <p14:creationId xmlns:p14="http://schemas.microsoft.com/office/powerpoint/2010/main" val="30340149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143000"/>
            <a:ext cx="7931224" cy="773832"/>
          </a:xfrm>
        </p:spPr>
        <p:txBody>
          <a:bodyPr>
            <a:normAutofit fontScale="90000"/>
          </a:bodyPr>
          <a:lstStyle/>
          <a:p>
            <a:r>
              <a:rPr lang="pt-BR" dirty="0"/>
              <a:t>Teoria Geral dos Direitos Fundamentais</a:t>
            </a:r>
          </a:p>
        </p:txBody>
      </p:sp>
      <p:sp>
        <p:nvSpPr>
          <p:cNvPr id="3" name="Espaço Reservado para Conteúdo 2"/>
          <p:cNvSpPr>
            <a:spLocks noGrp="1"/>
          </p:cNvSpPr>
          <p:nvPr>
            <p:ph idx="1"/>
          </p:nvPr>
        </p:nvSpPr>
        <p:spPr/>
        <p:txBody>
          <a:bodyPr>
            <a:normAutofit fontScale="85000" lnSpcReduction="20000"/>
          </a:bodyPr>
          <a:lstStyle/>
          <a:p>
            <a:r>
              <a:rPr lang="pt-BR" b="1" u="sng" dirty="0"/>
              <a:t>Direitos fundamentais e direitos sociais</a:t>
            </a:r>
          </a:p>
          <a:p>
            <a:pPr algn="just">
              <a:buFontTx/>
              <a:buChar char="-"/>
            </a:pPr>
            <a:r>
              <a:rPr lang="pt-BR" dirty="0"/>
              <a:t>André Ramos Tavares define os direitos sociais como “</a:t>
            </a:r>
            <a:r>
              <a:rPr lang="pt-BR" i="1" dirty="0"/>
              <a:t>direitos de segunda dimensão</a:t>
            </a:r>
            <a:r>
              <a:rPr lang="pt-BR" dirty="0"/>
              <a:t>”, os quais “</a:t>
            </a:r>
            <a:r>
              <a:rPr lang="pt-BR" i="1" dirty="0"/>
              <a:t>exigem do Poder Público uma atuação positiva, uma forma atuante de Estado na implementação da igualdade social dos hipossuficientes. São, por esse exato motivo, conhecidos também como direitos a prestação, ou direitos prestacionais</a:t>
            </a:r>
            <a:r>
              <a:rPr lang="pt-BR" dirty="0"/>
              <a:t>”.</a:t>
            </a:r>
          </a:p>
          <a:p>
            <a:pPr>
              <a:buFontTx/>
              <a:buChar char="-"/>
            </a:pPr>
            <a:r>
              <a:rPr lang="pt-BR" dirty="0"/>
              <a:t>Classifica os direitos sociais em: </a:t>
            </a:r>
          </a:p>
          <a:p>
            <a:pPr marL="1181862" lvl="2" indent="-514350">
              <a:buAutoNum type="alphaLcParenR"/>
            </a:pPr>
            <a:r>
              <a:rPr lang="pt-BR" dirty="0"/>
              <a:t>Do trabalhador;</a:t>
            </a:r>
          </a:p>
          <a:p>
            <a:pPr marL="1181862" lvl="2" indent="-514350">
              <a:buAutoNum type="alphaLcParenR"/>
            </a:pPr>
            <a:r>
              <a:rPr lang="pt-BR" dirty="0"/>
              <a:t>Da seguridade social;</a:t>
            </a:r>
          </a:p>
          <a:p>
            <a:pPr marL="1181862" lvl="2" indent="-514350">
              <a:buAutoNum type="alphaLcParenR"/>
            </a:pPr>
            <a:r>
              <a:rPr lang="pt-BR" dirty="0"/>
              <a:t>De natureza econômica;</a:t>
            </a:r>
          </a:p>
          <a:p>
            <a:pPr marL="1181862" lvl="2" indent="-514350">
              <a:buAutoNum type="alphaLcParenR"/>
            </a:pPr>
            <a:r>
              <a:rPr lang="pt-BR" dirty="0"/>
              <a:t>Da cultura;</a:t>
            </a:r>
          </a:p>
          <a:p>
            <a:pPr marL="1181862" lvl="2" indent="-514350">
              <a:buAutoNum type="alphaLcParenR"/>
            </a:pPr>
            <a:r>
              <a:rPr lang="pt-BR" dirty="0"/>
              <a:t>De segurança;</a:t>
            </a:r>
          </a:p>
          <a:p>
            <a:endParaRPr lang="pt-BR" dirty="0"/>
          </a:p>
        </p:txBody>
      </p:sp>
    </p:spTree>
    <p:extLst>
      <p:ext uri="{BB962C8B-B14F-4D97-AF65-F5344CB8AC3E}">
        <p14:creationId xmlns:p14="http://schemas.microsoft.com/office/powerpoint/2010/main" val="9218650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143000"/>
            <a:ext cx="7931224" cy="773832"/>
          </a:xfrm>
        </p:spPr>
        <p:txBody>
          <a:bodyPr>
            <a:normAutofit fontScale="90000"/>
          </a:bodyPr>
          <a:lstStyle/>
          <a:p>
            <a:r>
              <a:rPr lang="pt-BR" dirty="0"/>
              <a:t>Teoria Geral dos Direitos Fundamentais</a:t>
            </a:r>
          </a:p>
        </p:txBody>
      </p:sp>
      <p:sp>
        <p:nvSpPr>
          <p:cNvPr id="3" name="Espaço Reservado para Conteúdo 2"/>
          <p:cNvSpPr>
            <a:spLocks noGrp="1"/>
          </p:cNvSpPr>
          <p:nvPr>
            <p:ph idx="1"/>
          </p:nvPr>
        </p:nvSpPr>
        <p:spPr/>
        <p:txBody>
          <a:bodyPr>
            <a:normAutofit fontScale="92500"/>
          </a:bodyPr>
          <a:lstStyle/>
          <a:p>
            <a:r>
              <a:rPr lang="pt-BR" b="1" u="sng" dirty="0"/>
              <a:t>Direitos fundamentais e direitos humanos</a:t>
            </a:r>
          </a:p>
          <a:p>
            <a:pPr algn="just">
              <a:buFontTx/>
              <a:buChar char="-"/>
            </a:pPr>
            <a:r>
              <a:rPr lang="pt-BR" dirty="0"/>
              <a:t>Direitos humanos, segundo </a:t>
            </a:r>
            <a:r>
              <a:rPr lang="pt-BR" dirty="0" err="1"/>
              <a:t>Antonio</a:t>
            </a:r>
            <a:r>
              <a:rPr lang="pt-BR" dirty="0"/>
              <a:t> Enrique Pérez </a:t>
            </a:r>
            <a:r>
              <a:rPr lang="pt-BR" dirty="0" err="1"/>
              <a:t>Luño</a:t>
            </a:r>
            <a:r>
              <a:rPr lang="pt-BR" dirty="0"/>
              <a:t>, é o “</a:t>
            </a:r>
            <a:r>
              <a:rPr lang="pt-BR" i="1" dirty="0"/>
              <a:t>conjunto de faculdades e instituições que, em cada momento histórico, concretizam as exigências da dignidade, da liberdade e igualdade humanas, as quais devem ser reconhecidas positivamente pelos ordenamentos jurídicos em nível nacional e internacional</a:t>
            </a:r>
            <a:r>
              <a:rPr lang="pt-BR" dirty="0"/>
              <a:t>”;</a:t>
            </a:r>
          </a:p>
          <a:p>
            <a:pPr lvl="2" algn="just">
              <a:buFontTx/>
              <a:buChar char="-"/>
            </a:pPr>
            <a:r>
              <a:rPr lang="pt-BR" u="sng" dirty="0"/>
              <a:t>Direito fundamental</a:t>
            </a:r>
            <a:r>
              <a:rPr lang="pt-BR" dirty="0"/>
              <a:t>: plano interno; </a:t>
            </a:r>
          </a:p>
          <a:p>
            <a:pPr lvl="2" algn="just">
              <a:buFontTx/>
              <a:buChar char="-"/>
            </a:pPr>
            <a:r>
              <a:rPr lang="pt-BR" u="sng" dirty="0"/>
              <a:t>Direitos humanos</a:t>
            </a:r>
            <a:r>
              <a:rPr lang="pt-BR" dirty="0"/>
              <a:t>: plano internacional;</a:t>
            </a:r>
          </a:p>
          <a:p>
            <a:endParaRPr lang="pt-BR" dirty="0"/>
          </a:p>
        </p:txBody>
      </p:sp>
    </p:spTree>
    <p:extLst>
      <p:ext uri="{BB962C8B-B14F-4D97-AF65-F5344CB8AC3E}">
        <p14:creationId xmlns:p14="http://schemas.microsoft.com/office/powerpoint/2010/main" val="36813447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143000"/>
            <a:ext cx="7931224" cy="773832"/>
          </a:xfrm>
        </p:spPr>
        <p:txBody>
          <a:bodyPr>
            <a:normAutofit fontScale="90000"/>
          </a:bodyPr>
          <a:lstStyle/>
          <a:p>
            <a:r>
              <a:rPr lang="pt-BR" dirty="0"/>
              <a:t>Teoria Geral dos Direitos Fundamentais</a:t>
            </a:r>
          </a:p>
        </p:txBody>
      </p:sp>
      <p:sp>
        <p:nvSpPr>
          <p:cNvPr id="3" name="Espaço Reservado para Conteúdo 2"/>
          <p:cNvSpPr>
            <a:spLocks noGrp="1"/>
          </p:cNvSpPr>
          <p:nvPr>
            <p:ph idx="1"/>
          </p:nvPr>
        </p:nvSpPr>
        <p:spPr/>
        <p:txBody>
          <a:bodyPr>
            <a:normAutofit fontScale="92500"/>
          </a:bodyPr>
          <a:lstStyle/>
          <a:p>
            <a:r>
              <a:rPr lang="pt-BR" b="1" u="sng" dirty="0"/>
              <a:t>Direitos fundamentais e direitos humanos</a:t>
            </a:r>
          </a:p>
          <a:p>
            <a:pPr algn="just">
              <a:buFontTx/>
              <a:buChar char="-"/>
            </a:pPr>
            <a:r>
              <a:rPr lang="pt-BR" dirty="0"/>
              <a:t>Direitos humanos associado com os 03 lemas da Revolução  Francesa (Liberdade, Igualdade e Fraternidade), nas dimensões/gerações históricas:</a:t>
            </a:r>
          </a:p>
          <a:p>
            <a:pPr marL="1181862" lvl="2" indent="-514350" algn="just">
              <a:buAutoNum type="alphaLcParenR"/>
            </a:pPr>
            <a:r>
              <a:rPr lang="pt-BR" dirty="0"/>
              <a:t>1ª Dimensão: Estado Liberal (direitos civis e políticos); Obrigação de não-fazer;</a:t>
            </a:r>
          </a:p>
          <a:p>
            <a:pPr marL="1181862" lvl="2" indent="-514350" algn="just">
              <a:buAutoNum type="alphaLcParenR"/>
            </a:pPr>
            <a:r>
              <a:rPr lang="pt-BR" dirty="0"/>
              <a:t>2ª Dimensão: Estado Social (direitos sociais, econômicos e culturais); Prestações positivas;</a:t>
            </a:r>
          </a:p>
          <a:p>
            <a:pPr marL="1181862" lvl="2" indent="-514350" algn="just">
              <a:buAutoNum type="alphaLcParenR"/>
            </a:pPr>
            <a:r>
              <a:rPr lang="pt-BR" dirty="0"/>
              <a:t>3ª Dimensão: titularidade coletiva e difusa (direito do consumidor e ambiental);</a:t>
            </a:r>
          </a:p>
          <a:p>
            <a:pPr algn="just">
              <a:buFontTx/>
              <a:buChar char="-"/>
            </a:pPr>
            <a:endParaRPr lang="pt-BR" dirty="0"/>
          </a:p>
          <a:p>
            <a:endParaRPr lang="pt-BR" dirty="0"/>
          </a:p>
        </p:txBody>
      </p:sp>
    </p:spTree>
    <p:extLst>
      <p:ext uri="{BB962C8B-B14F-4D97-AF65-F5344CB8AC3E}">
        <p14:creationId xmlns:p14="http://schemas.microsoft.com/office/powerpoint/2010/main" val="33917001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143000"/>
            <a:ext cx="7931224" cy="773832"/>
          </a:xfrm>
        </p:spPr>
        <p:txBody>
          <a:bodyPr>
            <a:normAutofit fontScale="90000"/>
          </a:bodyPr>
          <a:lstStyle/>
          <a:p>
            <a:r>
              <a:rPr lang="pt-BR" dirty="0"/>
              <a:t>Teoria Geral dos Direitos Fundamentais</a:t>
            </a:r>
          </a:p>
        </p:txBody>
      </p:sp>
      <p:sp>
        <p:nvSpPr>
          <p:cNvPr id="3" name="Espaço Reservado para Conteúdo 2"/>
          <p:cNvSpPr>
            <a:spLocks noGrp="1"/>
          </p:cNvSpPr>
          <p:nvPr>
            <p:ph idx="1"/>
          </p:nvPr>
        </p:nvSpPr>
        <p:spPr/>
        <p:txBody>
          <a:bodyPr>
            <a:normAutofit fontScale="77500" lnSpcReduction="20000"/>
          </a:bodyPr>
          <a:lstStyle/>
          <a:p>
            <a:r>
              <a:rPr lang="pt-BR" b="1" u="sng" dirty="0"/>
              <a:t>Direitos fundamentais e direitos humanos</a:t>
            </a:r>
          </a:p>
          <a:p>
            <a:pPr algn="just">
              <a:buFontTx/>
              <a:buChar char="-"/>
            </a:pPr>
            <a:r>
              <a:rPr lang="pt-BR" dirty="0"/>
              <a:t>Doutrina fala em uma 4ª Dimensão, incluindo o direito à democracia participativa, ao pluralismo, ao desarmamento nuclear, a não-intervenção genética,  e à informação, com base na ideia de globalização política (Paulo Bonavides); </a:t>
            </a:r>
          </a:p>
          <a:p>
            <a:pPr algn="just">
              <a:buFontTx/>
              <a:buChar char="-"/>
            </a:pPr>
            <a:r>
              <a:rPr lang="pt-BR" dirty="0"/>
              <a:t>André Ramos Tavares critica a classificação por dimensões, pois: </a:t>
            </a:r>
          </a:p>
          <a:p>
            <a:pPr marL="1181862" lvl="2" indent="-514350" algn="just">
              <a:buAutoNum type="alphaLcParenR"/>
            </a:pPr>
            <a:r>
              <a:rPr lang="pt-BR" dirty="0"/>
              <a:t>história dos direitos não é marcada por avanços, mas, sim, retrocessos; </a:t>
            </a:r>
          </a:p>
          <a:p>
            <a:pPr marL="1181862" lvl="2" indent="-514350" algn="just">
              <a:buAutoNum type="alphaLcParenR"/>
            </a:pPr>
            <a:r>
              <a:rPr lang="pt-BR" dirty="0"/>
              <a:t>O fato de ser um direito de primeira dimensão não significa que o Estado não deverá agir (</a:t>
            </a:r>
            <a:r>
              <a:rPr lang="pt-BR" dirty="0" err="1"/>
              <a:t>ex</a:t>
            </a:r>
            <a:r>
              <a:rPr lang="pt-BR" dirty="0"/>
              <a:t>: registros públicos de propriedade privada);</a:t>
            </a:r>
          </a:p>
          <a:p>
            <a:pPr marL="1181862" lvl="2" indent="-514350" algn="just">
              <a:buAutoNum type="alphaLcParenR"/>
            </a:pPr>
            <a:r>
              <a:rPr lang="pt-BR" dirty="0"/>
              <a:t>Os direitos fundamentais são multifuncionais e muitas vezes dependem uns dos outros, não sendo possível isolar os direitos de uma dimensão perante outra;</a:t>
            </a:r>
          </a:p>
          <a:p>
            <a:pPr marL="624078" indent="-514350" algn="just">
              <a:buAutoNum type="alphaLcParenR"/>
            </a:pPr>
            <a:endParaRPr lang="pt-BR" dirty="0"/>
          </a:p>
          <a:p>
            <a:endParaRPr lang="pt-BR" dirty="0"/>
          </a:p>
        </p:txBody>
      </p:sp>
    </p:spTree>
    <p:extLst>
      <p:ext uri="{BB962C8B-B14F-4D97-AF65-F5344CB8AC3E}">
        <p14:creationId xmlns:p14="http://schemas.microsoft.com/office/powerpoint/2010/main" val="16778392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143000"/>
            <a:ext cx="7931224" cy="773832"/>
          </a:xfrm>
        </p:spPr>
        <p:txBody>
          <a:bodyPr>
            <a:normAutofit fontScale="90000"/>
          </a:bodyPr>
          <a:lstStyle/>
          <a:p>
            <a:r>
              <a:rPr lang="pt-BR" dirty="0"/>
              <a:t>Teoria Geral dos Direitos Fundamentais</a:t>
            </a:r>
          </a:p>
        </p:txBody>
      </p:sp>
      <p:sp>
        <p:nvSpPr>
          <p:cNvPr id="3" name="Espaço Reservado para Conteúdo 2"/>
          <p:cNvSpPr>
            <a:spLocks noGrp="1"/>
          </p:cNvSpPr>
          <p:nvPr>
            <p:ph idx="1"/>
          </p:nvPr>
        </p:nvSpPr>
        <p:spPr/>
        <p:txBody>
          <a:bodyPr>
            <a:normAutofit fontScale="92500" lnSpcReduction="10000"/>
          </a:bodyPr>
          <a:lstStyle/>
          <a:p>
            <a:r>
              <a:rPr lang="pt-BR" b="1" u="sng" dirty="0"/>
              <a:t>Conteúdo essencial dos direitos fundamentais</a:t>
            </a:r>
          </a:p>
          <a:p>
            <a:pPr algn="just">
              <a:buFontTx/>
              <a:buChar char="-"/>
            </a:pPr>
            <a:r>
              <a:rPr lang="pt-BR" dirty="0"/>
              <a:t>Definir o conteúdo essencial de um direito fundamental é importante para que o legislador ordinário possa alcançar os objetivos de um determinado direito previsto na Constituição, fazendo com que ele seja efetivo;</a:t>
            </a:r>
          </a:p>
          <a:p>
            <a:pPr algn="just">
              <a:buFontTx/>
              <a:buChar char="-"/>
            </a:pPr>
            <a:r>
              <a:rPr lang="pt-BR" dirty="0"/>
              <a:t>A doutrina geralmente se divide em duas dicotomias para definir o que é o conteúdo essencial: </a:t>
            </a:r>
          </a:p>
          <a:p>
            <a:pPr marL="1181862" lvl="2" indent="-514350" algn="just">
              <a:buAutoNum type="alphaLcParenR"/>
            </a:pPr>
            <a:r>
              <a:rPr lang="pt-BR" dirty="0"/>
              <a:t>Enfoque objetivo/subjetivo; </a:t>
            </a:r>
          </a:p>
          <a:p>
            <a:pPr marL="1181862" lvl="2" indent="-514350" algn="just">
              <a:buAutoNum type="alphaLcParenR"/>
            </a:pPr>
            <a:r>
              <a:rPr lang="pt-BR" dirty="0"/>
              <a:t>Teoria absoluta/relativa;</a:t>
            </a:r>
          </a:p>
          <a:p>
            <a:pPr algn="just">
              <a:buFontTx/>
              <a:buChar char="-"/>
            </a:pPr>
            <a:endParaRPr lang="pt-BR" dirty="0"/>
          </a:p>
        </p:txBody>
      </p:sp>
    </p:spTree>
    <p:extLst>
      <p:ext uri="{BB962C8B-B14F-4D97-AF65-F5344CB8AC3E}">
        <p14:creationId xmlns:p14="http://schemas.microsoft.com/office/powerpoint/2010/main" val="31352374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143000"/>
            <a:ext cx="7931224" cy="773832"/>
          </a:xfrm>
        </p:spPr>
        <p:txBody>
          <a:bodyPr>
            <a:normAutofit fontScale="90000"/>
          </a:bodyPr>
          <a:lstStyle/>
          <a:p>
            <a:r>
              <a:rPr lang="pt-BR" dirty="0"/>
              <a:t>Teoria Geral dos Direitos Fundamentais</a:t>
            </a:r>
          </a:p>
        </p:txBody>
      </p:sp>
      <p:sp>
        <p:nvSpPr>
          <p:cNvPr id="3" name="Espaço Reservado para Conteúdo 2"/>
          <p:cNvSpPr>
            <a:spLocks noGrp="1"/>
          </p:cNvSpPr>
          <p:nvPr>
            <p:ph idx="1"/>
          </p:nvPr>
        </p:nvSpPr>
        <p:spPr/>
        <p:txBody>
          <a:bodyPr>
            <a:normAutofit fontScale="85000" lnSpcReduction="10000"/>
          </a:bodyPr>
          <a:lstStyle/>
          <a:p>
            <a:r>
              <a:rPr lang="pt-BR" b="1" u="sng" dirty="0"/>
              <a:t>Conteúdo essencial dos direitos fundamentais</a:t>
            </a:r>
          </a:p>
          <a:p>
            <a:pPr marL="624078" indent="-514350" algn="just">
              <a:buAutoNum type="alphaLcParenR"/>
            </a:pPr>
            <a:r>
              <a:rPr lang="pt-BR" dirty="0"/>
              <a:t>Enfoque objetivo/subjetivo</a:t>
            </a:r>
          </a:p>
          <a:p>
            <a:pPr marL="1010412" lvl="2" indent="-342900" algn="just">
              <a:buFontTx/>
              <a:buChar char="-"/>
            </a:pPr>
            <a:r>
              <a:rPr lang="pt-BR" dirty="0"/>
              <a:t>Se se parte de um enfoque apenas objetivo, o conteúdo essencial de um direito fundamental deve ser definido a partir do significado desse direito para a vida social como um todo (afeta todo mundo, proteger esse conteúdo essencial de restrições é fazer que valha para os demais também; </a:t>
            </a:r>
            <a:r>
              <a:rPr lang="pt-BR" dirty="0" err="1"/>
              <a:t>ex</a:t>
            </a:r>
            <a:r>
              <a:rPr lang="pt-BR" dirty="0"/>
              <a:t>: cláusula pétrea – não se pode modificar);</a:t>
            </a:r>
          </a:p>
          <a:p>
            <a:pPr marL="1010412" lvl="2" indent="-342900" algn="just">
              <a:buFontTx/>
              <a:buChar char="-"/>
            </a:pPr>
            <a:r>
              <a:rPr lang="pt-BR" dirty="0"/>
              <a:t>A partir de um enfoque subjetivo, a garantia do conteúdo essencial de um direito fundamental não tem relação com o valor e a extensão desse direito para o todo social; em cada situação individual deveria haver um controle para saber se o conteúdo essencial foi ou não afetado (afeta o individuo individualmente considerado? É essencial ou não);</a:t>
            </a:r>
          </a:p>
          <a:p>
            <a:pPr algn="just">
              <a:buFontTx/>
              <a:buChar char="-"/>
            </a:pPr>
            <a:endParaRPr lang="pt-BR" dirty="0"/>
          </a:p>
        </p:txBody>
      </p:sp>
    </p:spTree>
    <p:extLst>
      <p:ext uri="{BB962C8B-B14F-4D97-AF65-F5344CB8AC3E}">
        <p14:creationId xmlns:p14="http://schemas.microsoft.com/office/powerpoint/2010/main" val="16775987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143000"/>
            <a:ext cx="7931224" cy="773832"/>
          </a:xfrm>
        </p:spPr>
        <p:txBody>
          <a:bodyPr>
            <a:normAutofit fontScale="90000"/>
          </a:bodyPr>
          <a:lstStyle/>
          <a:p>
            <a:r>
              <a:rPr lang="pt-BR" dirty="0"/>
              <a:t>Teoria Geral dos Direitos Fundamentais</a:t>
            </a:r>
          </a:p>
        </p:txBody>
      </p:sp>
      <p:sp>
        <p:nvSpPr>
          <p:cNvPr id="3" name="Espaço Reservado para Conteúdo 2"/>
          <p:cNvSpPr>
            <a:spLocks noGrp="1"/>
          </p:cNvSpPr>
          <p:nvPr>
            <p:ph idx="1"/>
          </p:nvPr>
        </p:nvSpPr>
        <p:spPr/>
        <p:txBody>
          <a:bodyPr>
            <a:normAutofit lnSpcReduction="10000"/>
          </a:bodyPr>
          <a:lstStyle/>
          <a:p>
            <a:r>
              <a:rPr lang="pt-BR" b="1" u="sng" dirty="0"/>
              <a:t>Conteúdo essencial dos direitos fundamentais</a:t>
            </a:r>
            <a:endParaRPr lang="pt-BR" dirty="0"/>
          </a:p>
          <a:p>
            <a:pPr marL="109728" indent="0">
              <a:buNone/>
            </a:pPr>
            <a:r>
              <a:rPr lang="pt-BR" dirty="0"/>
              <a:t>b) Teoria absoluta/relativa;</a:t>
            </a:r>
          </a:p>
          <a:p>
            <a:pPr lvl="2" algn="just">
              <a:buFontTx/>
              <a:buChar char="-"/>
            </a:pPr>
            <a:r>
              <a:rPr lang="pt-BR" dirty="0"/>
              <a:t>Pela teoria absoluta, cada direito fundamental tem um conteúdo essencial absoluto, existindo um núcleo que protege o direito em questão de interesses e situações externas, como uma barreira instransponível;</a:t>
            </a:r>
          </a:p>
          <a:p>
            <a:pPr lvl="2" algn="just">
              <a:buFontTx/>
              <a:buChar char="-"/>
            </a:pPr>
            <a:r>
              <a:rPr lang="pt-BR" dirty="0"/>
              <a:t>Já pela teoria relativa, o que é essencial pode mudar, dependendo das condições fáticas e das colisões entre diversos direitos e interesses no caso concreto;</a:t>
            </a:r>
          </a:p>
        </p:txBody>
      </p:sp>
    </p:spTree>
    <p:extLst>
      <p:ext uri="{BB962C8B-B14F-4D97-AF65-F5344CB8AC3E}">
        <p14:creationId xmlns:p14="http://schemas.microsoft.com/office/powerpoint/2010/main" val="2968787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Constituição Federal</a:t>
            </a:r>
            <a:endParaRPr lang="pt-BR" dirty="0"/>
          </a:p>
        </p:txBody>
      </p:sp>
      <p:sp>
        <p:nvSpPr>
          <p:cNvPr id="3" name="Espaço Reservado para Conteúdo 2"/>
          <p:cNvSpPr>
            <a:spLocks noGrp="1"/>
          </p:cNvSpPr>
          <p:nvPr>
            <p:ph idx="1"/>
          </p:nvPr>
        </p:nvSpPr>
        <p:spPr/>
        <p:txBody>
          <a:bodyPr>
            <a:normAutofit/>
          </a:bodyPr>
          <a:lstStyle/>
          <a:p>
            <a:pPr algn="just"/>
            <a:r>
              <a:rPr lang="pt-BR" sz="2000" dirty="0">
                <a:hlinkClick r:id="rId2" tooltip="Visualizar dispositivos do STF"/>
              </a:rPr>
              <a:t/>
            </a:r>
            <a:br>
              <a:rPr lang="pt-BR" sz="2000" dirty="0">
                <a:hlinkClick r:id="rId2" tooltip="Visualizar dispositivos do STF"/>
              </a:rPr>
            </a:br>
            <a:r>
              <a:rPr lang="pt-BR" sz="2000" dirty="0"/>
              <a:t>  Art. 134. A Defensoria Pública é instituição permanente, essencial à função jurisdicional do Estado, incumbindo-lhe, como expressão e instrumento do regime democrático, fundamentalmente, a orientação jurídica, a promoção dos direitos humanos e a defesa, em todos os graus, judicial e extrajudicial, dos direitos individuais e coletivos, de forma integral e gratuita, aos necessitados, na forma do </a:t>
            </a:r>
            <a:r>
              <a:rPr lang="pt-BR" sz="2000" dirty="0">
                <a:hlinkClick r:id="rId3"/>
              </a:rPr>
              <a:t>inciso LXXIV do art. 5º desta Constituição Federal </a:t>
            </a:r>
            <a:r>
              <a:rPr lang="pt-BR" sz="2000" dirty="0"/>
              <a:t>.</a:t>
            </a:r>
            <a:r>
              <a:rPr lang="pt-BR" dirty="0"/>
              <a:t> </a:t>
            </a:r>
            <a:endParaRPr lang="pt-BR" dirty="0"/>
          </a:p>
        </p:txBody>
      </p:sp>
    </p:spTree>
    <p:extLst>
      <p:ext uri="{BB962C8B-B14F-4D97-AF65-F5344CB8AC3E}">
        <p14:creationId xmlns:p14="http://schemas.microsoft.com/office/powerpoint/2010/main" val="26252268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143000"/>
            <a:ext cx="7931224" cy="773832"/>
          </a:xfrm>
        </p:spPr>
        <p:txBody>
          <a:bodyPr>
            <a:normAutofit fontScale="90000"/>
          </a:bodyPr>
          <a:lstStyle/>
          <a:p>
            <a:r>
              <a:rPr lang="pt-BR" dirty="0"/>
              <a:t>Teoria Geral dos Direitos Fundamentais</a:t>
            </a:r>
          </a:p>
        </p:txBody>
      </p:sp>
      <p:sp>
        <p:nvSpPr>
          <p:cNvPr id="3" name="Espaço Reservado para Conteúdo 2"/>
          <p:cNvSpPr>
            <a:spLocks noGrp="1"/>
          </p:cNvSpPr>
          <p:nvPr>
            <p:ph idx="1"/>
          </p:nvPr>
        </p:nvSpPr>
        <p:spPr/>
        <p:txBody>
          <a:bodyPr>
            <a:normAutofit fontScale="92500"/>
          </a:bodyPr>
          <a:lstStyle/>
          <a:p>
            <a:r>
              <a:rPr lang="pt-BR" b="1" u="sng" dirty="0"/>
              <a:t>Conteúdo essencial dos direitos fundamentais</a:t>
            </a:r>
          </a:p>
          <a:p>
            <a:pPr algn="just">
              <a:buFontTx/>
              <a:buChar char="-"/>
            </a:pPr>
            <a:r>
              <a:rPr lang="pt-BR" dirty="0"/>
              <a:t>Para Virgílio Afonso da Silva, definir o conteúdo essencial dos direitos fundamentais envolve diversos problemas inter-relacionados, tais como: </a:t>
            </a:r>
          </a:p>
          <a:p>
            <a:pPr marL="1181862" lvl="2" indent="-514350" algn="just">
              <a:buAutoNum type="alphaLcParenR"/>
            </a:pPr>
            <a:r>
              <a:rPr lang="pt-BR" dirty="0"/>
              <a:t>Analisar aquilo é protegido pelas normas de direitos fundamentais;</a:t>
            </a:r>
          </a:p>
          <a:p>
            <a:pPr marL="1181862" lvl="2" indent="-514350" algn="just">
              <a:buAutoNum type="alphaLcParenR"/>
            </a:pPr>
            <a:r>
              <a:rPr lang="pt-BR" dirty="0"/>
              <a:t>Verificar a relação entre o que é protegido e suas possíveis restrições;</a:t>
            </a:r>
          </a:p>
          <a:p>
            <a:pPr marL="1181862" lvl="2" indent="-514350" algn="just">
              <a:buAutoNum type="alphaLcParenR"/>
            </a:pPr>
            <a:r>
              <a:rPr lang="pt-BR" dirty="0"/>
              <a:t>Fundamentar tanto o que é protegido como as suas restrições; </a:t>
            </a:r>
          </a:p>
        </p:txBody>
      </p:sp>
    </p:spTree>
    <p:extLst>
      <p:ext uri="{BB962C8B-B14F-4D97-AF65-F5344CB8AC3E}">
        <p14:creationId xmlns:p14="http://schemas.microsoft.com/office/powerpoint/2010/main" val="31176124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143000"/>
            <a:ext cx="7931224" cy="773832"/>
          </a:xfrm>
        </p:spPr>
        <p:txBody>
          <a:bodyPr>
            <a:normAutofit fontScale="90000"/>
          </a:bodyPr>
          <a:lstStyle/>
          <a:p>
            <a:r>
              <a:rPr lang="pt-BR" dirty="0"/>
              <a:t>Teoria Geral dos Direitos Fundamentais</a:t>
            </a:r>
          </a:p>
        </p:txBody>
      </p:sp>
      <p:sp>
        <p:nvSpPr>
          <p:cNvPr id="3" name="Espaço Reservado para Conteúdo 2"/>
          <p:cNvSpPr>
            <a:spLocks noGrp="1"/>
          </p:cNvSpPr>
          <p:nvPr>
            <p:ph idx="1"/>
          </p:nvPr>
        </p:nvSpPr>
        <p:spPr/>
        <p:txBody>
          <a:bodyPr>
            <a:normAutofit fontScale="92500" lnSpcReduction="10000"/>
          </a:bodyPr>
          <a:lstStyle/>
          <a:p>
            <a:r>
              <a:rPr lang="pt-BR" b="1" u="sng" dirty="0"/>
              <a:t>Restrição aos direitos fundamentais</a:t>
            </a:r>
          </a:p>
          <a:p>
            <a:pPr algn="just">
              <a:buFontTx/>
              <a:buChar char="-"/>
            </a:pPr>
            <a:r>
              <a:rPr lang="pt-BR" dirty="0"/>
              <a:t>Existem duas teorias principais que buscam justificar a restrição a um direito fundamental: a) Teoria interna; e b) Teoria externa.</a:t>
            </a:r>
          </a:p>
          <a:p>
            <a:pPr marL="624078" indent="-514350" algn="just">
              <a:buAutoNum type="alphaLcParenR"/>
            </a:pPr>
            <a:r>
              <a:rPr lang="pt-BR" i="1" dirty="0"/>
              <a:t>Teoria interna</a:t>
            </a:r>
          </a:p>
          <a:p>
            <a:pPr lvl="2" algn="just">
              <a:buFontTx/>
              <a:buChar char="-"/>
            </a:pPr>
            <a:r>
              <a:rPr lang="pt-BR" dirty="0"/>
              <a:t>“O direito cessa onde o abuso começa”;</a:t>
            </a:r>
          </a:p>
          <a:p>
            <a:pPr lvl="2" algn="just">
              <a:buFontTx/>
              <a:buChar char="-"/>
            </a:pPr>
            <a:r>
              <a:rPr lang="pt-BR" dirty="0"/>
              <a:t>O processo de definição dos limites de cada direito é algo interno a ele;</a:t>
            </a:r>
          </a:p>
          <a:p>
            <a:pPr lvl="2" algn="just">
              <a:buFontTx/>
              <a:buChar char="-"/>
            </a:pPr>
            <a:r>
              <a:rPr lang="pt-BR" dirty="0"/>
              <a:t>Noção de limites imanentes, não havendo colisões de direitos;</a:t>
            </a:r>
          </a:p>
          <a:p>
            <a:pPr lvl="2" algn="just">
              <a:buFontTx/>
              <a:buChar char="-"/>
            </a:pPr>
            <a:r>
              <a:rPr lang="pt-BR" dirty="0"/>
              <a:t>Direitos definidos a partir do enfoque da teoria interna tem sempre a estrutura de regras;</a:t>
            </a:r>
          </a:p>
          <a:p>
            <a:pPr marL="624078" indent="-514350" algn="just">
              <a:buAutoNum type="alphaLcParenR"/>
            </a:pPr>
            <a:endParaRPr lang="pt-BR" dirty="0"/>
          </a:p>
        </p:txBody>
      </p:sp>
    </p:spTree>
    <p:extLst>
      <p:ext uri="{BB962C8B-B14F-4D97-AF65-F5344CB8AC3E}">
        <p14:creationId xmlns:p14="http://schemas.microsoft.com/office/powerpoint/2010/main" val="35102810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143000"/>
            <a:ext cx="7931224" cy="773832"/>
          </a:xfrm>
        </p:spPr>
        <p:txBody>
          <a:bodyPr>
            <a:normAutofit fontScale="90000"/>
          </a:bodyPr>
          <a:lstStyle/>
          <a:p>
            <a:r>
              <a:rPr lang="pt-BR" dirty="0"/>
              <a:t>Teoria Geral dos Direitos Fundamentais</a:t>
            </a:r>
          </a:p>
        </p:txBody>
      </p:sp>
      <p:sp>
        <p:nvSpPr>
          <p:cNvPr id="3" name="Espaço Reservado para Conteúdo 2"/>
          <p:cNvSpPr>
            <a:spLocks noGrp="1"/>
          </p:cNvSpPr>
          <p:nvPr>
            <p:ph idx="1"/>
          </p:nvPr>
        </p:nvSpPr>
        <p:spPr/>
        <p:txBody>
          <a:bodyPr>
            <a:normAutofit lnSpcReduction="10000"/>
          </a:bodyPr>
          <a:lstStyle/>
          <a:p>
            <a:r>
              <a:rPr lang="pt-BR" b="1" u="sng" dirty="0"/>
              <a:t>Restrição aos direitos fundamentais</a:t>
            </a:r>
          </a:p>
          <a:p>
            <a:pPr marL="109728" indent="0" algn="just">
              <a:buNone/>
            </a:pPr>
            <a:r>
              <a:rPr lang="pt-BR" dirty="0"/>
              <a:t>b) Teoria externa</a:t>
            </a:r>
          </a:p>
          <a:p>
            <a:pPr algn="just">
              <a:buFontTx/>
              <a:buChar char="-"/>
            </a:pPr>
            <a:r>
              <a:rPr lang="pt-BR" dirty="0"/>
              <a:t>Diferentemente da Teoria interna, que somente pressupõe o direito e seus limites imanentes, na Teoria externa há uma divisão entre (1) o direito em si e (2) destacadas dele, suas restrições;</a:t>
            </a:r>
          </a:p>
          <a:p>
            <a:pPr algn="just">
              <a:buFontTx/>
              <a:buChar char="-"/>
            </a:pPr>
            <a:r>
              <a:rPr lang="pt-BR" dirty="0"/>
              <a:t>As restrições não tem interferência no conteúdo do direito, ou seja, permite uma colisão com outro princípio sem que haja modificação do princípio sopesado;</a:t>
            </a:r>
          </a:p>
        </p:txBody>
      </p:sp>
    </p:spTree>
    <p:extLst>
      <p:ext uri="{BB962C8B-B14F-4D97-AF65-F5344CB8AC3E}">
        <p14:creationId xmlns:p14="http://schemas.microsoft.com/office/powerpoint/2010/main" val="29129683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143000"/>
            <a:ext cx="7931224" cy="773832"/>
          </a:xfrm>
        </p:spPr>
        <p:txBody>
          <a:bodyPr>
            <a:normAutofit fontScale="90000"/>
          </a:bodyPr>
          <a:lstStyle/>
          <a:p>
            <a:r>
              <a:rPr lang="pt-BR" dirty="0"/>
              <a:t>Teoria Geral dos Direitos Fundamentais</a:t>
            </a:r>
          </a:p>
        </p:txBody>
      </p:sp>
      <p:sp>
        <p:nvSpPr>
          <p:cNvPr id="3" name="Espaço Reservado para Conteúdo 2"/>
          <p:cNvSpPr>
            <a:spLocks noGrp="1"/>
          </p:cNvSpPr>
          <p:nvPr>
            <p:ph idx="1"/>
          </p:nvPr>
        </p:nvSpPr>
        <p:spPr/>
        <p:txBody>
          <a:bodyPr>
            <a:normAutofit fontScale="92500" lnSpcReduction="10000"/>
          </a:bodyPr>
          <a:lstStyle/>
          <a:p>
            <a:r>
              <a:rPr lang="pt-BR" b="1" u="sng" dirty="0"/>
              <a:t>Restrição aos direitos fundamentais</a:t>
            </a:r>
          </a:p>
          <a:p>
            <a:pPr algn="just">
              <a:buFontTx/>
              <a:buChar char="-"/>
            </a:pPr>
            <a:r>
              <a:rPr lang="pt-BR" dirty="0"/>
              <a:t>Virgílio Afonso da Silva sustenta que toda norma que garante direitos fundamentais tem algum tipo de limitação quanto à sua eficácia, isto é, quanto à produção de efeitos no mundo jurídico;</a:t>
            </a:r>
          </a:p>
          <a:p>
            <a:pPr algn="just">
              <a:buFontTx/>
              <a:buChar char="-"/>
            </a:pPr>
            <a:r>
              <a:rPr lang="pt-BR" dirty="0"/>
              <a:t>Tal entendimento se contraria ao de José Afonso da Silva, para o qual há normas de eficácia plena, limitada ou contida;</a:t>
            </a:r>
          </a:p>
          <a:p>
            <a:pPr algn="just">
              <a:buFontTx/>
              <a:buChar char="-"/>
            </a:pPr>
            <a:r>
              <a:rPr lang="pt-BR" dirty="0"/>
              <a:t>Nesse sentido, somente seria possível se falar em teoria externa de restrição a um direito fundamental;</a:t>
            </a:r>
          </a:p>
          <a:p>
            <a:endParaRPr lang="pt-BR" dirty="0"/>
          </a:p>
        </p:txBody>
      </p:sp>
    </p:spTree>
    <p:extLst>
      <p:ext uri="{BB962C8B-B14F-4D97-AF65-F5344CB8AC3E}">
        <p14:creationId xmlns:p14="http://schemas.microsoft.com/office/powerpoint/2010/main" val="20679950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143000"/>
            <a:ext cx="7931224" cy="773832"/>
          </a:xfrm>
        </p:spPr>
        <p:txBody>
          <a:bodyPr>
            <a:normAutofit fontScale="90000"/>
          </a:bodyPr>
          <a:lstStyle/>
          <a:p>
            <a:r>
              <a:rPr lang="pt-BR" dirty="0" smtClean="0"/>
              <a:t>TÍTULO II – DOS DIREITOS E GARANTIAS FUNDAMENTAIS</a:t>
            </a:r>
            <a:endParaRPr lang="pt-BR" dirty="0"/>
          </a:p>
        </p:txBody>
      </p:sp>
      <p:sp>
        <p:nvSpPr>
          <p:cNvPr id="3" name="Espaço Reservado para Conteúdo 2"/>
          <p:cNvSpPr>
            <a:spLocks noGrp="1"/>
          </p:cNvSpPr>
          <p:nvPr>
            <p:ph idx="1"/>
          </p:nvPr>
        </p:nvSpPr>
        <p:spPr/>
        <p:txBody>
          <a:bodyPr>
            <a:normAutofit/>
          </a:bodyPr>
          <a:lstStyle/>
          <a:p>
            <a:pPr algn="just"/>
            <a:r>
              <a:rPr lang="pt-BR" sz="2400" dirty="0"/>
              <a:t>CAPÍTULO </a:t>
            </a:r>
            <a:r>
              <a:rPr lang="pt-BR" sz="2400" dirty="0" smtClean="0"/>
              <a:t>I – Dos direitos e deveres individuais e coletivos (art. 5º)</a:t>
            </a:r>
            <a:endParaRPr lang="pt-BR" sz="2400" dirty="0"/>
          </a:p>
          <a:p>
            <a:pPr algn="just"/>
            <a:r>
              <a:rPr lang="pt-BR" sz="2400" dirty="0"/>
              <a:t>CAPÍTULO </a:t>
            </a:r>
            <a:r>
              <a:rPr lang="pt-BR" sz="2400" dirty="0" smtClean="0"/>
              <a:t>II – Dos direitos sociais (</a:t>
            </a:r>
            <a:r>
              <a:rPr lang="pt-BR" sz="2400" dirty="0" err="1" smtClean="0"/>
              <a:t>arts</a:t>
            </a:r>
            <a:r>
              <a:rPr lang="pt-BR" sz="2400" dirty="0" smtClean="0"/>
              <a:t>. 6º ao 11)</a:t>
            </a:r>
            <a:endParaRPr lang="pt-BR" sz="2400" dirty="0"/>
          </a:p>
          <a:p>
            <a:pPr algn="just"/>
            <a:r>
              <a:rPr lang="pt-BR" sz="2400" dirty="0"/>
              <a:t>CAPÍTULO </a:t>
            </a:r>
            <a:r>
              <a:rPr lang="pt-BR" sz="2400" dirty="0" smtClean="0"/>
              <a:t>III – Da nacionalidade (</a:t>
            </a:r>
            <a:r>
              <a:rPr lang="pt-BR" sz="2400" dirty="0" err="1" smtClean="0"/>
              <a:t>arts</a:t>
            </a:r>
            <a:r>
              <a:rPr lang="pt-BR" sz="2400" dirty="0" smtClean="0"/>
              <a:t>. 12 e 13)</a:t>
            </a:r>
            <a:endParaRPr lang="pt-BR" sz="2400" dirty="0"/>
          </a:p>
          <a:p>
            <a:pPr algn="just"/>
            <a:r>
              <a:rPr lang="pt-BR" sz="2400" dirty="0"/>
              <a:t>CAPÍTULO </a:t>
            </a:r>
            <a:r>
              <a:rPr lang="pt-BR" sz="2400" dirty="0" smtClean="0"/>
              <a:t>IV – Dos direitos políticos (</a:t>
            </a:r>
            <a:r>
              <a:rPr lang="pt-BR" sz="2400" dirty="0" err="1" smtClean="0"/>
              <a:t>arts</a:t>
            </a:r>
            <a:r>
              <a:rPr lang="pt-BR" sz="2400" dirty="0" smtClean="0"/>
              <a:t>. 14 a 16)</a:t>
            </a:r>
          </a:p>
          <a:p>
            <a:pPr algn="just"/>
            <a:r>
              <a:rPr lang="pt-BR" sz="2400" dirty="0" smtClean="0"/>
              <a:t>CAPÍTULO V – Dos partidos políticos (art. 17)</a:t>
            </a:r>
          </a:p>
        </p:txBody>
      </p:sp>
    </p:spTree>
    <p:extLst>
      <p:ext uri="{BB962C8B-B14F-4D97-AF65-F5344CB8AC3E}">
        <p14:creationId xmlns:p14="http://schemas.microsoft.com/office/powerpoint/2010/main" val="39989812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143000"/>
            <a:ext cx="7931224" cy="773832"/>
          </a:xfrm>
        </p:spPr>
        <p:txBody>
          <a:bodyPr>
            <a:normAutofit fontScale="90000"/>
          </a:bodyPr>
          <a:lstStyle/>
          <a:p>
            <a:r>
              <a:rPr lang="pt-BR" dirty="0" smtClean="0"/>
              <a:t>Princípios </a:t>
            </a:r>
            <a:r>
              <a:rPr lang="pt-BR" dirty="0" smtClean="0"/>
              <a:t>fundamentais - </a:t>
            </a:r>
            <a:r>
              <a:rPr lang="pt-BR" dirty="0" smtClean="0"/>
              <a:t>Constituição Federal – Art. 1º</a:t>
            </a:r>
            <a:endParaRPr lang="pt-BR" dirty="0"/>
          </a:p>
        </p:txBody>
      </p:sp>
      <p:sp>
        <p:nvSpPr>
          <p:cNvPr id="3" name="Espaço Reservado para Conteúdo 2"/>
          <p:cNvSpPr>
            <a:spLocks noGrp="1"/>
          </p:cNvSpPr>
          <p:nvPr>
            <p:ph idx="1"/>
          </p:nvPr>
        </p:nvSpPr>
        <p:spPr/>
        <p:txBody>
          <a:bodyPr>
            <a:normAutofit/>
          </a:bodyPr>
          <a:lstStyle/>
          <a:p>
            <a:pPr algn="just"/>
            <a:r>
              <a:rPr lang="pt-BR" sz="1600" dirty="0"/>
              <a:t>Art. 1º A República Federativa do Brasil, formada pela união indissolúvel dos Estados e Municípios e do Distrito Federal, constitui-se em Estado Democrático de Direito e tem como fundamentos:</a:t>
            </a:r>
          </a:p>
          <a:p>
            <a:pPr algn="just"/>
            <a:r>
              <a:rPr lang="pt-BR" sz="1600" dirty="0"/>
              <a:t>I - a soberania;</a:t>
            </a:r>
          </a:p>
          <a:p>
            <a:pPr algn="just"/>
            <a:r>
              <a:rPr lang="pt-BR" sz="1600" dirty="0"/>
              <a:t>II - a cidadania;</a:t>
            </a:r>
          </a:p>
          <a:p>
            <a:pPr algn="just"/>
            <a:r>
              <a:rPr lang="pt-BR" sz="1600" dirty="0"/>
              <a:t>III - a dignidade da pessoa humana;</a:t>
            </a:r>
          </a:p>
          <a:p>
            <a:pPr algn="just"/>
            <a:r>
              <a:rPr lang="pt-BR" sz="1600" dirty="0"/>
              <a:t>IV - os valores sociais do trabalho e da livre iniciativa;         </a:t>
            </a:r>
          </a:p>
          <a:p>
            <a:pPr algn="just"/>
            <a:r>
              <a:rPr lang="pt-BR" sz="1600" dirty="0"/>
              <a:t>V - o pluralismo político.</a:t>
            </a:r>
          </a:p>
          <a:p>
            <a:pPr algn="just"/>
            <a:r>
              <a:rPr lang="pt-BR" sz="1600" dirty="0"/>
              <a:t>Parágrafo único. Todo o poder emana do povo, que o exerce por meio de representantes eleitos ou diretamente, nos termos desta Constituição</a:t>
            </a:r>
          </a:p>
          <a:p>
            <a:endParaRPr lang="pt-BR" dirty="0"/>
          </a:p>
        </p:txBody>
      </p:sp>
    </p:spTree>
    <p:extLst>
      <p:ext uri="{BB962C8B-B14F-4D97-AF65-F5344CB8AC3E}">
        <p14:creationId xmlns:p14="http://schemas.microsoft.com/office/powerpoint/2010/main" val="4041669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143000"/>
            <a:ext cx="7931224" cy="773832"/>
          </a:xfrm>
        </p:spPr>
        <p:txBody>
          <a:bodyPr>
            <a:normAutofit fontScale="90000"/>
          </a:bodyPr>
          <a:lstStyle/>
          <a:p>
            <a:r>
              <a:rPr lang="pt-BR" dirty="0"/>
              <a:t>Princípios fundamentais Constituição </a:t>
            </a:r>
            <a:r>
              <a:rPr lang="pt-BR" dirty="0" smtClean="0"/>
              <a:t>Federal – Art. 2º</a:t>
            </a:r>
            <a:endParaRPr lang="pt-BR" dirty="0"/>
          </a:p>
        </p:txBody>
      </p:sp>
      <p:sp>
        <p:nvSpPr>
          <p:cNvPr id="3" name="Espaço Reservado para Conteúdo 2"/>
          <p:cNvSpPr>
            <a:spLocks noGrp="1"/>
          </p:cNvSpPr>
          <p:nvPr>
            <p:ph idx="1"/>
          </p:nvPr>
        </p:nvSpPr>
        <p:spPr/>
        <p:txBody>
          <a:bodyPr>
            <a:normAutofit/>
          </a:bodyPr>
          <a:lstStyle/>
          <a:p>
            <a:r>
              <a:rPr lang="pt-BR" dirty="0"/>
              <a:t>Art. 2º São Poderes da União, independentes e harmônicos entre si, o Legislativo, o Executivo e o Judiciário.</a:t>
            </a:r>
            <a:endParaRPr lang="pt-BR" dirty="0"/>
          </a:p>
        </p:txBody>
      </p:sp>
    </p:spTree>
    <p:extLst>
      <p:ext uri="{BB962C8B-B14F-4D97-AF65-F5344CB8AC3E}">
        <p14:creationId xmlns:p14="http://schemas.microsoft.com/office/powerpoint/2010/main" val="6072636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143000"/>
            <a:ext cx="7931224" cy="773832"/>
          </a:xfrm>
        </p:spPr>
        <p:txBody>
          <a:bodyPr>
            <a:normAutofit fontScale="90000"/>
          </a:bodyPr>
          <a:lstStyle/>
          <a:p>
            <a:r>
              <a:rPr lang="pt-BR" dirty="0"/>
              <a:t>Princípios fundamentais Constituição </a:t>
            </a:r>
            <a:r>
              <a:rPr lang="pt-BR" dirty="0" smtClean="0"/>
              <a:t>Federal – Art. 3º</a:t>
            </a:r>
            <a:endParaRPr lang="pt-BR" dirty="0"/>
          </a:p>
        </p:txBody>
      </p:sp>
      <p:sp>
        <p:nvSpPr>
          <p:cNvPr id="3" name="Espaço Reservado para Conteúdo 2"/>
          <p:cNvSpPr>
            <a:spLocks noGrp="1"/>
          </p:cNvSpPr>
          <p:nvPr>
            <p:ph idx="1"/>
          </p:nvPr>
        </p:nvSpPr>
        <p:spPr/>
        <p:txBody>
          <a:bodyPr>
            <a:normAutofit/>
          </a:bodyPr>
          <a:lstStyle/>
          <a:p>
            <a:r>
              <a:rPr lang="pt-BR" sz="2000" dirty="0"/>
              <a:t>Art. 3º Constituem objetivos fundamentais da República Federativa do Brasil:</a:t>
            </a:r>
          </a:p>
          <a:p>
            <a:r>
              <a:rPr lang="pt-BR" sz="2000" dirty="0"/>
              <a:t>I - construir uma sociedade livre, justa e solidária;</a:t>
            </a:r>
          </a:p>
          <a:p>
            <a:r>
              <a:rPr lang="pt-BR" sz="2000" dirty="0"/>
              <a:t>II - garantir o desenvolvimento nacional;</a:t>
            </a:r>
          </a:p>
          <a:p>
            <a:r>
              <a:rPr lang="pt-BR" sz="2000" dirty="0"/>
              <a:t>III - erradicar a pobreza e a marginalização e reduzir as desigualdades sociais e regionais;</a:t>
            </a:r>
          </a:p>
          <a:p>
            <a:r>
              <a:rPr lang="pt-BR" sz="2000" dirty="0"/>
              <a:t>IV - promover o bem de todos, sem preconceitos de origem, raça, sexo, cor, idade e quaisquer outras formas de </a:t>
            </a:r>
            <a:r>
              <a:rPr lang="pt-BR" sz="2000" dirty="0" smtClean="0"/>
              <a:t>discriminação.</a:t>
            </a:r>
            <a:endParaRPr lang="pt-BR" sz="2000" dirty="0"/>
          </a:p>
          <a:p>
            <a:endParaRPr lang="pt-BR" dirty="0"/>
          </a:p>
        </p:txBody>
      </p:sp>
    </p:spTree>
    <p:extLst>
      <p:ext uri="{BB962C8B-B14F-4D97-AF65-F5344CB8AC3E}">
        <p14:creationId xmlns:p14="http://schemas.microsoft.com/office/powerpoint/2010/main" val="20232849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143000"/>
            <a:ext cx="7931224" cy="773832"/>
          </a:xfrm>
        </p:spPr>
        <p:txBody>
          <a:bodyPr>
            <a:normAutofit fontScale="90000"/>
          </a:bodyPr>
          <a:lstStyle/>
          <a:p>
            <a:r>
              <a:rPr lang="pt-BR" dirty="0"/>
              <a:t>Princípios fundamentais Constituição </a:t>
            </a:r>
            <a:r>
              <a:rPr lang="pt-BR" dirty="0" smtClean="0"/>
              <a:t>Federal – Art. 4º</a:t>
            </a:r>
            <a:endParaRPr lang="pt-BR" dirty="0"/>
          </a:p>
        </p:txBody>
      </p:sp>
      <p:sp>
        <p:nvSpPr>
          <p:cNvPr id="3" name="Espaço Reservado para Conteúdo 2"/>
          <p:cNvSpPr>
            <a:spLocks noGrp="1"/>
          </p:cNvSpPr>
          <p:nvPr>
            <p:ph idx="1"/>
          </p:nvPr>
        </p:nvSpPr>
        <p:spPr/>
        <p:txBody>
          <a:bodyPr>
            <a:normAutofit fontScale="62500" lnSpcReduction="20000"/>
          </a:bodyPr>
          <a:lstStyle/>
          <a:p>
            <a:r>
              <a:rPr lang="pt-BR" dirty="0"/>
              <a:t>Art. 4º A República Federativa do Brasil rege-se nas suas relações internacionais pelos seguintes princípios:</a:t>
            </a:r>
          </a:p>
          <a:p>
            <a:r>
              <a:rPr lang="pt-BR" dirty="0"/>
              <a:t>I - independência nacional;</a:t>
            </a:r>
          </a:p>
          <a:p>
            <a:r>
              <a:rPr lang="pt-BR" dirty="0"/>
              <a:t>II - prevalência dos direitos humanos;</a:t>
            </a:r>
          </a:p>
          <a:p>
            <a:r>
              <a:rPr lang="pt-BR" dirty="0"/>
              <a:t>III - autodeterminação dos povos;</a:t>
            </a:r>
          </a:p>
          <a:p>
            <a:r>
              <a:rPr lang="pt-BR" dirty="0"/>
              <a:t>IV - não-intervenção;</a:t>
            </a:r>
          </a:p>
          <a:p>
            <a:r>
              <a:rPr lang="pt-BR" dirty="0"/>
              <a:t>V - igualdade entre os Estados;</a:t>
            </a:r>
          </a:p>
          <a:p>
            <a:r>
              <a:rPr lang="pt-BR" dirty="0"/>
              <a:t>VI - defesa da paz;</a:t>
            </a:r>
          </a:p>
          <a:p>
            <a:r>
              <a:rPr lang="pt-BR" dirty="0"/>
              <a:t>VII - solução pacífica dos conflitos;</a:t>
            </a:r>
          </a:p>
          <a:p>
            <a:r>
              <a:rPr lang="pt-BR" dirty="0"/>
              <a:t>VIII - repúdio ao terrorismo e ao racismo;</a:t>
            </a:r>
          </a:p>
          <a:p>
            <a:r>
              <a:rPr lang="pt-BR" dirty="0"/>
              <a:t>IX - cooperação entre os povos para o progresso da humanidade;</a:t>
            </a:r>
          </a:p>
          <a:p>
            <a:r>
              <a:rPr lang="pt-BR" dirty="0"/>
              <a:t>X - concessão de asilo político.</a:t>
            </a:r>
          </a:p>
          <a:p>
            <a:r>
              <a:rPr lang="pt-BR" dirty="0"/>
              <a:t>Parágrafo único. A República Federativa do Brasil buscará a integração econômica, política, social e cultural dos povos da América Latina, visando à formação de uma comunidade latino-americana de nações.</a:t>
            </a:r>
          </a:p>
          <a:p>
            <a:endParaRPr lang="pt-BR" dirty="0"/>
          </a:p>
        </p:txBody>
      </p:sp>
    </p:spTree>
    <p:extLst>
      <p:ext uri="{BB962C8B-B14F-4D97-AF65-F5344CB8AC3E}">
        <p14:creationId xmlns:p14="http://schemas.microsoft.com/office/powerpoint/2010/main" val="26810937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143000"/>
            <a:ext cx="7931224" cy="773832"/>
          </a:xfrm>
        </p:spPr>
        <p:txBody>
          <a:bodyPr>
            <a:normAutofit fontScale="90000"/>
          </a:bodyPr>
          <a:lstStyle/>
          <a:p>
            <a:r>
              <a:rPr lang="pt-BR" dirty="0" smtClean="0"/>
              <a:t>Direitos e garantias fundamentais – </a:t>
            </a:r>
            <a:br>
              <a:rPr lang="pt-BR" dirty="0" smtClean="0"/>
            </a:br>
            <a:r>
              <a:rPr lang="pt-BR" dirty="0" smtClean="0"/>
              <a:t>Constituição Federal – Art. 5º</a:t>
            </a:r>
            <a:endParaRPr lang="pt-BR" dirty="0"/>
          </a:p>
        </p:txBody>
      </p:sp>
      <p:sp>
        <p:nvSpPr>
          <p:cNvPr id="3" name="Espaço Reservado para Conteúdo 2"/>
          <p:cNvSpPr>
            <a:spLocks noGrp="1"/>
          </p:cNvSpPr>
          <p:nvPr>
            <p:ph idx="1"/>
          </p:nvPr>
        </p:nvSpPr>
        <p:spPr/>
        <p:txBody>
          <a:bodyPr>
            <a:normAutofit/>
          </a:bodyPr>
          <a:lstStyle/>
          <a:p>
            <a:r>
              <a:rPr lang="pt-BR" dirty="0" smtClean="0"/>
              <a:t>79 incisos</a:t>
            </a:r>
          </a:p>
          <a:p>
            <a:pPr algn="just"/>
            <a:r>
              <a:rPr lang="pt-BR" dirty="0"/>
              <a:t>Art. 5º Todos são iguais perante a lei, sem distinção de qualquer natureza, garantindo-se aos brasileiros e aos estrangeiros residentes no País a inviolabilidade do direito à vida, à liberdade, à igualdade, à segurança e à propriedade, nos termos </a:t>
            </a:r>
            <a:r>
              <a:rPr lang="pt-BR" dirty="0" smtClean="0"/>
              <a:t>seguintes (...)</a:t>
            </a:r>
            <a:endParaRPr lang="pt-BR" dirty="0"/>
          </a:p>
        </p:txBody>
      </p:sp>
    </p:spTree>
    <p:extLst>
      <p:ext uri="{BB962C8B-B14F-4D97-AF65-F5344CB8AC3E}">
        <p14:creationId xmlns:p14="http://schemas.microsoft.com/office/powerpoint/2010/main" val="177124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Cronograma</a:t>
            </a:r>
          </a:p>
        </p:txBody>
      </p:sp>
      <p:sp>
        <p:nvSpPr>
          <p:cNvPr id="3" name="Espaço Reservado para Conteúdo 2"/>
          <p:cNvSpPr>
            <a:spLocks noGrp="1"/>
          </p:cNvSpPr>
          <p:nvPr>
            <p:ph idx="1"/>
          </p:nvPr>
        </p:nvSpPr>
        <p:spPr/>
        <p:txBody>
          <a:bodyPr>
            <a:normAutofit fontScale="92500"/>
          </a:bodyPr>
          <a:lstStyle/>
          <a:p>
            <a:r>
              <a:rPr lang="pt-BR" dirty="0"/>
              <a:t>Teoria Geral dos Direitos Fundamentais – 1ª parte</a:t>
            </a:r>
          </a:p>
          <a:p>
            <a:pPr lvl="2">
              <a:buFontTx/>
              <a:buChar char="-"/>
            </a:pPr>
            <a:r>
              <a:rPr lang="pt-BR" dirty="0"/>
              <a:t>Direitos fundamentais e direitos sociais na CF de 1988;</a:t>
            </a:r>
          </a:p>
          <a:p>
            <a:pPr lvl="2">
              <a:buFontTx/>
              <a:buChar char="-"/>
            </a:pPr>
            <a:r>
              <a:rPr lang="pt-BR" dirty="0"/>
              <a:t>Direitos fundamentais e direitos humanos;</a:t>
            </a:r>
          </a:p>
          <a:p>
            <a:pPr lvl="2">
              <a:buFontTx/>
              <a:buChar char="-"/>
            </a:pPr>
            <a:r>
              <a:rPr lang="pt-BR" dirty="0"/>
              <a:t>Conteúdo essencial dos direitos fundamentais;</a:t>
            </a:r>
          </a:p>
          <a:p>
            <a:pPr lvl="2">
              <a:buFontTx/>
              <a:buChar char="-"/>
            </a:pPr>
            <a:r>
              <a:rPr lang="pt-BR" dirty="0"/>
              <a:t>Restrições aos direitos fundamentais;</a:t>
            </a:r>
          </a:p>
          <a:p>
            <a:r>
              <a:rPr lang="pt-BR" dirty="0"/>
              <a:t>Teoria Geral dos Direitos Fundamentais – 2ª parte</a:t>
            </a:r>
          </a:p>
          <a:p>
            <a:pPr lvl="2">
              <a:buFontTx/>
              <a:buChar char="-"/>
            </a:pPr>
            <a:r>
              <a:rPr lang="pt-BR" dirty="0"/>
              <a:t>Eficácia das normas constitucionais;</a:t>
            </a:r>
          </a:p>
          <a:p>
            <a:pPr lvl="2">
              <a:buFontTx/>
              <a:buChar char="-"/>
            </a:pPr>
            <a:r>
              <a:rPr lang="pt-BR" dirty="0"/>
              <a:t>Direitos sociais, conteúdo essencial e mínimo existencial;</a:t>
            </a:r>
          </a:p>
          <a:p>
            <a:endParaRPr lang="pt-BR" dirty="0"/>
          </a:p>
        </p:txBody>
      </p:sp>
    </p:spTree>
    <p:extLst>
      <p:ext uri="{BB962C8B-B14F-4D97-AF65-F5344CB8AC3E}">
        <p14:creationId xmlns:p14="http://schemas.microsoft.com/office/powerpoint/2010/main" val="12386909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143000"/>
            <a:ext cx="7931224" cy="773832"/>
          </a:xfrm>
        </p:spPr>
        <p:txBody>
          <a:bodyPr>
            <a:normAutofit/>
          </a:bodyPr>
          <a:lstStyle/>
          <a:p>
            <a:r>
              <a:rPr lang="pt-BR" dirty="0" smtClean="0"/>
              <a:t>Constituição Federal – Art. 6º</a:t>
            </a:r>
            <a:endParaRPr lang="pt-BR" dirty="0"/>
          </a:p>
        </p:txBody>
      </p:sp>
      <p:sp>
        <p:nvSpPr>
          <p:cNvPr id="3" name="Espaço Reservado para Conteúdo 2"/>
          <p:cNvSpPr>
            <a:spLocks noGrp="1"/>
          </p:cNvSpPr>
          <p:nvPr>
            <p:ph idx="1"/>
          </p:nvPr>
        </p:nvSpPr>
        <p:spPr/>
        <p:txBody>
          <a:bodyPr>
            <a:normAutofit fontScale="92500" lnSpcReduction="20000"/>
          </a:bodyPr>
          <a:lstStyle/>
          <a:p>
            <a:pPr marL="109728" indent="0" algn="just">
              <a:buNone/>
            </a:pPr>
            <a:r>
              <a:rPr lang="pt-BR" dirty="0"/>
              <a:t>Art. 6º São direitos sociais a educação, a saúde, a alimentação, o trabalho, a moradia, o transporte, o lazer, a segurança, a previdência social, a proteção à maternidade e à infância, a assistência aos desamparados, na forma desta Constituição.             </a:t>
            </a:r>
            <a:endParaRPr lang="pt-BR" dirty="0"/>
          </a:p>
          <a:p>
            <a:pPr marL="109728" indent="0" algn="just">
              <a:buNone/>
            </a:pPr>
            <a:endParaRPr lang="pt-BR" dirty="0" smtClean="0"/>
          </a:p>
          <a:p>
            <a:pPr marL="109728" indent="0" algn="just">
              <a:buNone/>
            </a:pPr>
            <a:r>
              <a:rPr lang="pt-BR" dirty="0" smtClean="0"/>
              <a:t>Parágrafo </a:t>
            </a:r>
            <a:r>
              <a:rPr lang="pt-BR" dirty="0"/>
              <a:t>único. Todo brasileiro em situação de vulnerabilidade social terá direito a uma renda básica familiar, garantida pelo poder público em programa permanente de transferência de renda, cujas normas e requisitos de acesso serão determinados em lei, observada a legislação fiscal e </a:t>
            </a:r>
            <a:r>
              <a:rPr lang="pt-BR" dirty="0" smtClean="0"/>
              <a:t>orçamentária.</a:t>
            </a:r>
            <a:endParaRPr lang="pt-BR" dirty="0"/>
          </a:p>
          <a:p>
            <a:endParaRPr lang="pt-BR" dirty="0"/>
          </a:p>
        </p:txBody>
      </p:sp>
    </p:spTree>
    <p:extLst>
      <p:ext uri="{BB962C8B-B14F-4D97-AF65-F5344CB8AC3E}">
        <p14:creationId xmlns:p14="http://schemas.microsoft.com/office/powerpoint/2010/main" val="31374856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143000"/>
            <a:ext cx="7931224" cy="773832"/>
          </a:xfrm>
        </p:spPr>
        <p:txBody>
          <a:bodyPr>
            <a:normAutofit/>
          </a:bodyPr>
          <a:lstStyle/>
          <a:p>
            <a:r>
              <a:rPr lang="pt-BR" dirty="0" smtClean="0"/>
              <a:t>Constituição Federal – Art. 7º</a:t>
            </a:r>
            <a:endParaRPr lang="pt-BR" dirty="0"/>
          </a:p>
        </p:txBody>
      </p:sp>
      <p:sp>
        <p:nvSpPr>
          <p:cNvPr id="3" name="Espaço Reservado para Conteúdo 2"/>
          <p:cNvSpPr>
            <a:spLocks noGrp="1"/>
          </p:cNvSpPr>
          <p:nvPr>
            <p:ph idx="1"/>
          </p:nvPr>
        </p:nvSpPr>
        <p:spPr/>
        <p:txBody>
          <a:bodyPr>
            <a:normAutofit/>
          </a:bodyPr>
          <a:lstStyle/>
          <a:p>
            <a:r>
              <a:rPr lang="pt-BR" dirty="0"/>
              <a:t>Art. 7º São direitos dos trabalhadores urbanos e rurais, além de outros que visem à melhoria de sua condição </a:t>
            </a:r>
            <a:r>
              <a:rPr lang="pt-BR" dirty="0" smtClean="0"/>
              <a:t>social</a:t>
            </a:r>
            <a:r>
              <a:rPr lang="pt-BR" dirty="0"/>
              <a:t> </a:t>
            </a:r>
            <a:r>
              <a:rPr lang="pt-BR" dirty="0" smtClean="0"/>
              <a:t>(...)</a:t>
            </a:r>
          </a:p>
          <a:p>
            <a:r>
              <a:rPr lang="pt-BR" dirty="0" smtClean="0"/>
              <a:t>34 incisos</a:t>
            </a:r>
            <a:endParaRPr lang="pt-BR" dirty="0"/>
          </a:p>
        </p:txBody>
      </p:sp>
    </p:spTree>
    <p:extLst>
      <p:ext uri="{BB962C8B-B14F-4D97-AF65-F5344CB8AC3E}">
        <p14:creationId xmlns:p14="http://schemas.microsoft.com/office/powerpoint/2010/main" val="23028946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143000"/>
            <a:ext cx="7931224" cy="773832"/>
          </a:xfrm>
        </p:spPr>
        <p:txBody>
          <a:bodyPr>
            <a:normAutofit fontScale="90000"/>
          </a:bodyPr>
          <a:lstStyle/>
          <a:p>
            <a:r>
              <a:rPr lang="pt-BR" dirty="0" smtClean="0"/>
              <a:t>Objetivos de </a:t>
            </a:r>
            <a:r>
              <a:rPr lang="pt-BR" dirty="0"/>
              <a:t>D</a:t>
            </a:r>
            <a:r>
              <a:rPr lang="pt-BR" dirty="0" smtClean="0"/>
              <a:t>esenvolvimento Sustentável (ODS) – O que é?</a:t>
            </a:r>
            <a:endParaRPr lang="pt-BR" dirty="0"/>
          </a:p>
        </p:txBody>
      </p:sp>
      <p:sp>
        <p:nvSpPr>
          <p:cNvPr id="3" name="Espaço Reservado para Conteúdo 2"/>
          <p:cNvSpPr>
            <a:spLocks noGrp="1"/>
          </p:cNvSpPr>
          <p:nvPr>
            <p:ph idx="1"/>
          </p:nvPr>
        </p:nvSpPr>
        <p:spPr>
          <a:xfrm>
            <a:off x="457200" y="2249424"/>
            <a:ext cx="6851104" cy="3555840"/>
          </a:xfrm>
        </p:spPr>
        <p:txBody>
          <a:bodyPr>
            <a:normAutofit fontScale="85000" lnSpcReduction="20000"/>
          </a:bodyPr>
          <a:lstStyle/>
          <a:p>
            <a:pPr algn="just"/>
            <a:r>
              <a:rPr lang="pt-BR" dirty="0"/>
              <a:t>Os Objetivos de Desenvolvimento Sustentável são um apelo global à ação para acabar com a pobreza, proteger o meio ambiente e o clima e garantir que as pessoas, em todos os lugares, possam desfrutar de paz e de prosperidade. Estes são os objetivos para os quais as Nações Unidas estão contribuindo a fim de que possamos atingir a Agenda 2030 no Brasil</a:t>
            </a:r>
            <a:r>
              <a:rPr lang="pt-BR" dirty="0"/>
              <a:t>. </a:t>
            </a:r>
            <a:br>
              <a:rPr lang="pt-BR" dirty="0"/>
            </a:br>
            <a:r>
              <a:rPr lang="pt-BR" dirty="0" smtClean="0"/>
              <a:t/>
            </a:r>
            <a:br>
              <a:rPr lang="pt-BR" dirty="0" smtClean="0"/>
            </a:br>
            <a:r>
              <a:rPr lang="pt-BR" dirty="0" smtClean="0">
                <a:hlinkClick r:id="rId2"/>
              </a:rPr>
              <a:t>https</a:t>
            </a:r>
            <a:r>
              <a:rPr lang="pt-BR" dirty="0">
                <a:hlinkClick r:id="rId2"/>
              </a:rPr>
              <a:t>://</a:t>
            </a:r>
            <a:r>
              <a:rPr lang="pt-BR" dirty="0" smtClean="0">
                <a:hlinkClick r:id="rId2"/>
              </a:rPr>
              <a:t>brasil.un.org/pt-br/sdgs</a:t>
            </a:r>
            <a:r>
              <a:rPr lang="pt-BR" dirty="0" smtClean="0"/>
              <a:t/>
            </a:r>
            <a:br>
              <a:rPr lang="pt-BR" dirty="0" smtClean="0"/>
            </a:br>
            <a:endParaRPr lang="pt-BR" dirty="0"/>
          </a:p>
        </p:txBody>
      </p:sp>
      <p:pic>
        <p:nvPicPr>
          <p:cNvPr id="4" name="Imagem 3"/>
          <p:cNvPicPr>
            <a:picLocks noChangeAspect="1"/>
          </p:cNvPicPr>
          <p:nvPr/>
        </p:nvPicPr>
        <p:blipFill>
          <a:blip r:embed="rId3"/>
          <a:stretch>
            <a:fillRect/>
          </a:stretch>
        </p:blipFill>
        <p:spPr>
          <a:xfrm>
            <a:off x="5607124" y="5661248"/>
            <a:ext cx="2781300" cy="714375"/>
          </a:xfrm>
          <a:prstGeom prst="rect">
            <a:avLst/>
          </a:prstGeom>
        </p:spPr>
      </p:pic>
    </p:spTree>
    <p:extLst>
      <p:ext uri="{BB962C8B-B14F-4D97-AF65-F5344CB8AC3E}">
        <p14:creationId xmlns:p14="http://schemas.microsoft.com/office/powerpoint/2010/main" val="30769427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143000"/>
            <a:ext cx="7931224" cy="773832"/>
          </a:xfrm>
        </p:spPr>
        <p:txBody>
          <a:bodyPr>
            <a:normAutofit fontScale="90000"/>
          </a:bodyPr>
          <a:lstStyle/>
          <a:p>
            <a:r>
              <a:rPr lang="pt-BR" dirty="0" smtClean="0"/>
              <a:t>Objetivos de </a:t>
            </a:r>
            <a:r>
              <a:rPr lang="pt-BR" dirty="0"/>
              <a:t>D</a:t>
            </a:r>
            <a:r>
              <a:rPr lang="pt-BR" dirty="0" smtClean="0"/>
              <a:t>esenvolvimento Sustentável (ODS) – O que é?</a:t>
            </a:r>
            <a:endParaRPr lang="pt-BR" dirty="0"/>
          </a:p>
        </p:txBody>
      </p:sp>
      <p:sp>
        <p:nvSpPr>
          <p:cNvPr id="3" name="Espaço Reservado para Conteúdo 2"/>
          <p:cNvSpPr>
            <a:spLocks noGrp="1"/>
          </p:cNvSpPr>
          <p:nvPr>
            <p:ph idx="1"/>
          </p:nvPr>
        </p:nvSpPr>
        <p:spPr/>
        <p:txBody>
          <a:bodyPr>
            <a:normAutofit fontScale="55000" lnSpcReduction="20000"/>
          </a:bodyPr>
          <a:lstStyle/>
          <a:p>
            <a:pPr algn="just"/>
            <a:r>
              <a:rPr lang="pt-BR" dirty="0" smtClean="0"/>
              <a:t>STF: “Com </a:t>
            </a:r>
            <a:r>
              <a:rPr lang="pt-BR" dirty="0"/>
              <a:t>17 Objetivos de Desenvolvimento Sustentável (ODS) e 169 metas universais construídos após intensa consulta pública mundial, a Agenda 2030 da Organização das Nações Unidas possui propósitos ambiciosos e transformadores, com grande foco nas pessoas mais </a:t>
            </a:r>
            <a:r>
              <a:rPr lang="pt-BR" dirty="0" smtClean="0"/>
              <a:t>vulneráveis. Um </a:t>
            </a:r>
            <a:r>
              <a:rPr lang="pt-BR" dirty="0"/>
              <a:t>compromisso internacional de tal porte exige a atuação de todos os Poderes da República Federativa do Brasil e a participação do Supremo Tribunal Federal (STF) é fundamental para a efetivação de medidas para este desafio mundial tendo em vista a possibilidade de se empreender no âmbito da Corte políticas e ações </a:t>
            </a:r>
            <a:r>
              <a:rPr lang="pt-BR" dirty="0" smtClean="0"/>
              <a:t>concretas. Como </a:t>
            </a:r>
            <a:r>
              <a:rPr lang="pt-BR" dirty="0"/>
              <a:t>primeiras iniciativas, todos os processos de controle de constitucionalidade e com repercussão geral reconhecida indicados pelo Presidente para a pauta de julgamento estão classificados com o respectivo objetivo de desenvolvimento sustentável. Da mesma forma, o periódico de informativo de jurisprudência do STF já conta com essa marcação, permitindo a correlação clara e direta sobre o julgamento e os ODS. Avançou também neste momento para os processos julgados, com acórdãos publicados no ano de 2020. Neste amplo projeto de aproximação do STF com a Agenda 2030, estão programadas para as próximas etapas a identificação de processos de controle concentrado e com repercussão geral reconhecida ainda em tramitação, mesmo sem indicação de julgamento próximo</a:t>
            </a:r>
            <a:r>
              <a:rPr lang="pt-BR" dirty="0" smtClean="0"/>
              <a:t>.”</a:t>
            </a:r>
            <a:endParaRPr lang="pt-BR" dirty="0"/>
          </a:p>
          <a:p>
            <a:pPr algn="just"/>
            <a:r>
              <a:rPr lang="pt-BR" dirty="0"/>
              <a:t/>
            </a:r>
            <a:br>
              <a:rPr lang="pt-BR" dirty="0"/>
            </a:br>
            <a:r>
              <a:rPr lang="pt-BR" dirty="0"/>
              <a:t/>
            </a:r>
            <a:br>
              <a:rPr lang="pt-BR" dirty="0"/>
            </a:br>
            <a:r>
              <a:rPr lang="pt-BR" dirty="0"/>
              <a:t>https://portal.stf.jus.br/hotsites/agenda-2030/</a:t>
            </a:r>
            <a:endParaRPr lang="pt-BR" dirty="0"/>
          </a:p>
        </p:txBody>
      </p:sp>
      <p:pic>
        <p:nvPicPr>
          <p:cNvPr id="4" name="Imagem 3"/>
          <p:cNvPicPr>
            <a:picLocks noChangeAspect="1"/>
          </p:cNvPicPr>
          <p:nvPr/>
        </p:nvPicPr>
        <p:blipFill>
          <a:blip r:embed="rId2"/>
          <a:stretch>
            <a:fillRect/>
          </a:stretch>
        </p:blipFill>
        <p:spPr>
          <a:xfrm>
            <a:off x="5436096" y="5589240"/>
            <a:ext cx="2543175" cy="514350"/>
          </a:xfrm>
          <a:prstGeom prst="rect">
            <a:avLst/>
          </a:prstGeom>
        </p:spPr>
      </p:pic>
    </p:spTree>
    <p:extLst>
      <p:ext uri="{BB962C8B-B14F-4D97-AF65-F5344CB8AC3E}">
        <p14:creationId xmlns:p14="http://schemas.microsoft.com/office/powerpoint/2010/main" val="35829937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OBJETIVOS DE DESENVOLVIMENTO SUSTENTÁVEL (ODS)</a:t>
            </a:r>
            <a:br>
              <a:rPr lang="pt-BR" dirty="0" smtClean="0"/>
            </a:br>
            <a:endParaRPr lang="pt-BR"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2445512"/>
            <a:ext cx="8229600" cy="3932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77263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OBJETIVOS DE DESENVOLVIMENTO SUSTENTÁVEL (ODS)</a:t>
            </a:r>
            <a:br>
              <a:rPr lang="pt-BR" dirty="0" smtClean="0"/>
            </a:br>
            <a:endParaRPr lang="pt-BR"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2291106"/>
            <a:ext cx="8229600" cy="42411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63989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OBJETIVOS DE DESENVOLVIMENTO SUSTENTÁVEL (ODS)</a:t>
            </a:r>
            <a:br>
              <a:rPr lang="pt-BR" dirty="0" smtClean="0"/>
            </a:br>
            <a:endParaRPr lang="pt-BR" dirty="0"/>
          </a:p>
        </p:txBody>
      </p:sp>
      <p:sp>
        <p:nvSpPr>
          <p:cNvPr id="3" name="Espaço Reservado para Conteúdo 2"/>
          <p:cNvSpPr>
            <a:spLocks noGrp="1"/>
          </p:cNvSpPr>
          <p:nvPr>
            <p:ph idx="1"/>
          </p:nvPr>
        </p:nvSpPr>
        <p:spPr/>
        <p:txBody>
          <a:bodyPr>
            <a:normAutofit fontScale="40000" lnSpcReduction="20000"/>
          </a:bodyPr>
          <a:lstStyle/>
          <a:p>
            <a:r>
              <a:rPr lang="pt-BR" dirty="0"/>
              <a:t>Objetivo 1. Acabar com a pobreza em todas as suas formas, em todos os lugares</a:t>
            </a:r>
          </a:p>
          <a:p>
            <a:endParaRPr lang="pt-BR" dirty="0"/>
          </a:p>
          <a:p>
            <a:r>
              <a:rPr lang="pt-BR" dirty="0"/>
              <a:t>1.1 Até 2030, erradicar a pobreza extrema para todas as pessoas em todos os lugares, atualmente medida como pessoas vivendo com menos de US$ 1,90 por dia</a:t>
            </a:r>
          </a:p>
          <a:p>
            <a:endParaRPr lang="pt-BR" dirty="0"/>
          </a:p>
          <a:p>
            <a:r>
              <a:rPr lang="pt-BR" dirty="0"/>
              <a:t>1.2 Até 2030, reduzir pelo menos à metade a proporção de homens, mulheres e crianças, de todas as idades, que vivem na pobreza, em todas as suas dimensões, de acordo com as definições nacionais</a:t>
            </a:r>
          </a:p>
          <a:p>
            <a:endParaRPr lang="pt-BR" dirty="0"/>
          </a:p>
          <a:p>
            <a:r>
              <a:rPr lang="pt-BR" dirty="0"/>
              <a:t>1.3 Implementar, em nível nacional, medidas e sistemas de proteção social adequados, para todos, incluindo pisos, e até 2030 atingir a cobertura substancial dos pobres e vulneráveis</a:t>
            </a:r>
          </a:p>
          <a:p>
            <a:endParaRPr lang="pt-BR" dirty="0"/>
          </a:p>
          <a:p>
            <a:r>
              <a:rPr lang="pt-BR" dirty="0"/>
              <a:t>1.4 Até 2030, garantir que todos os homens e mulheres, particularmente os pobres e vulneráveis, tenham direitos iguais aos recursos econômicos, bem como o acesso a serviços básicos, propriedade e controle sobre a terra e outras formas de propriedade, herança, recursos naturais, novas tecnologias apropriadas e serviços financeiros, incluindo </a:t>
            </a:r>
            <a:r>
              <a:rPr lang="pt-BR" dirty="0" err="1"/>
              <a:t>microfinanças</a:t>
            </a:r>
            <a:endParaRPr lang="pt-BR" dirty="0"/>
          </a:p>
          <a:p>
            <a:endParaRPr lang="pt-BR" dirty="0"/>
          </a:p>
          <a:p>
            <a:r>
              <a:rPr lang="pt-BR" dirty="0"/>
              <a:t>1.5 Até 2030, construir a resiliência dos pobres e daqueles em situação de vulnerabilidade, e reduzir a exposição e vulnerabilidade destes a eventos extremos relacionados com o clima e outros choques e desastres econômicos, sociais e ambientais</a:t>
            </a:r>
          </a:p>
          <a:p>
            <a:endParaRPr lang="pt-BR" dirty="0"/>
          </a:p>
          <a:p>
            <a:r>
              <a:rPr lang="pt-BR" dirty="0"/>
              <a:t>1.a Garantir uma mobilização significativa de recursos a partir de uma variedade de fontes, inclusive por meio do reforço da cooperação para o desenvolvimento, para proporcionar meios adequados e previsíveis para que os países em desenvolvimento, em particular os países menos desenvolvidos, implementem programas e políticas para acabar com a pobreza em todas as suas dimensões</a:t>
            </a:r>
          </a:p>
          <a:p>
            <a:endParaRPr lang="pt-BR" dirty="0"/>
          </a:p>
          <a:p>
            <a:r>
              <a:rPr lang="pt-BR" dirty="0"/>
              <a:t>1.b Criar marcos políticos sólidos em níveis nacional, regional e internacional, com base em estratégias de desenvolvimento a favor dos pobres e sensíveis a gênero, para apoiar investimentos acelerados nas ações de erradicação da pobreza</a:t>
            </a:r>
          </a:p>
        </p:txBody>
      </p:sp>
    </p:spTree>
    <p:extLst>
      <p:ext uri="{BB962C8B-B14F-4D97-AF65-F5344CB8AC3E}">
        <p14:creationId xmlns:p14="http://schemas.microsoft.com/office/powerpoint/2010/main" val="24560308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OBJETIVOS DE DESENVOLVIMENTO SUSTENTÁVEL (ODS)</a:t>
            </a:r>
            <a:br>
              <a:rPr lang="pt-BR" dirty="0" smtClean="0"/>
            </a:br>
            <a:endParaRPr lang="pt-BR"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93581" y="2249488"/>
            <a:ext cx="7556837" cy="432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93814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OBJETIVOS DE DESENVOLVIMENTO SUSTENTÁVEL (ODS)</a:t>
            </a:r>
            <a:br>
              <a:rPr lang="pt-BR" dirty="0" smtClean="0"/>
            </a:br>
            <a:endParaRPr lang="pt-BR" dirty="0"/>
          </a:p>
        </p:txBody>
      </p:sp>
      <p:sp>
        <p:nvSpPr>
          <p:cNvPr id="3" name="Espaço Reservado para Conteúdo 2"/>
          <p:cNvSpPr>
            <a:spLocks noGrp="1"/>
          </p:cNvSpPr>
          <p:nvPr>
            <p:ph idx="1"/>
          </p:nvPr>
        </p:nvSpPr>
        <p:spPr/>
        <p:txBody>
          <a:bodyPr>
            <a:normAutofit fontScale="47500" lnSpcReduction="20000"/>
          </a:bodyPr>
          <a:lstStyle/>
          <a:p>
            <a:r>
              <a:rPr lang="pt-BR" dirty="0"/>
              <a:t>Objetivo 2. Acabar com a fome, alcançar a segurança alimentar e melhoria da nutrição e promover a agricultura sustentável</a:t>
            </a:r>
          </a:p>
          <a:p>
            <a:endParaRPr lang="pt-BR" dirty="0"/>
          </a:p>
          <a:p>
            <a:r>
              <a:rPr lang="pt-BR" dirty="0"/>
              <a:t>2.1 Até 2030, acabar com a fome e garantir o acesso de todas as pessoas, em particular os pobres e pessoas em situações vulneráveis, incluindo crianças, a alimentos seguros, nutritivos e suficientes durante todo o ano</a:t>
            </a:r>
          </a:p>
          <a:p>
            <a:endParaRPr lang="pt-BR" dirty="0"/>
          </a:p>
          <a:p>
            <a:r>
              <a:rPr lang="pt-BR" dirty="0"/>
              <a:t>2.2 Até 2030, acabar com todas as formas de desnutrição, incluindo atingir, até 2025, as metas acordadas internacionalmente sobre nanismo e caquexia em crianças menores de cinco anos de idade, e atender às necessidades nutricionais dos adolescentes, mulheres grávidas e lactantes e pessoas idosas</a:t>
            </a:r>
          </a:p>
          <a:p>
            <a:endParaRPr lang="pt-BR" dirty="0"/>
          </a:p>
          <a:p>
            <a:r>
              <a:rPr lang="pt-BR" dirty="0"/>
              <a:t>2.3 Até 2030, dobrar a produtividade agrícola e a renda dos pequenos produtores de alimentos, particularmente das mulheres, povos indígenas, agricultores familiares, pastores e pescadores, inclusive por meio de acesso seguro e igual à terra, outros recursos produtivos e insumos, conhecimento, serviços financeiros, mercados e oportunidades de agregação de valor e de emprego não agrícola</a:t>
            </a:r>
          </a:p>
          <a:p>
            <a:endParaRPr lang="pt-BR" dirty="0"/>
          </a:p>
          <a:p>
            <a:r>
              <a:rPr lang="pt-BR" dirty="0"/>
              <a:t>2.4 Até 2030, garantir sistemas sustentáveis de produção de alimentos e implementar práticas agrícolas </a:t>
            </a:r>
            <a:r>
              <a:rPr lang="pt-BR" dirty="0" err="1"/>
              <a:t>resilientes</a:t>
            </a:r>
            <a:r>
              <a:rPr lang="pt-BR" dirty="0"/>
              <a:t>, que aumentem a produtividade e a produção, que ajudem a manter os ecossistemas, que fortaleçam a capacidade de adaptação às mudanças climáticas, às condições meteorológicas extremas, secas, inundações e outros desastres, e que melhorem progressivamente a qualidade da terra e do solo</a:t>
            </a:r>
          </a:p>
          <a:p>
            <a:endParaRPr lang="pt-BR" dirty="0"/>
          </a:p>
        </p:txBody>
      </p:sp>
    </p:spTree>
    <p:extLst>
      <p:ext uri="{BB962C8B-B14F-4D97-AF65-F5344CB8AC3E}">
        <p14:creationId xmlns:p14="http://schemas.microsoft.com/office/powerpoint/2010/main" val="963556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OBJETIVOS DE DESENVOLVIMENTO SUSTENTÁVEL (ODS)</a:t>
            </a:r>
            <a:br>
              <a:rPr lang="pt-BR" dirty="0" smtClean="0"/>
            </a:br>
            <a:endParaRPr lang="pt-BR" dirty="0"/>
          </a:p>
        </p:txBody>
      </p:sp>
      <p:sp>
        <p:nvSpPr>
          <p:cNvPr id="3" name="Espaço Reservado para Conteúdo 2"/>
          <p:cNvSpPr>
            <a:spLocks noGrp="1"/>
          </p:cNvSpPr>
          <p:nvPr>
            <p:ph idx="1"/>
          </p:nvPr>
        </p:nvSpPr>
        <p:spPr/>
        <p:txBody>
          <a:bodyPr>
            <a:normAutofit fontScale="47500" lnSpcReduction="20000"/>
          </a:bodyPr>
          <a:lstStyle/>
          <a:p>
            <a:r>
              <a:rPr lang="pt-BR" dirty="0" smtClean="0"/>
              <a:t>2.5 </a:t>
            </a:r>
            <a:r>
              <a:rPr lang="pt-BR" dirty="0"/>
              <a:t>Até 2020, manter a diversidade genética de sementes, plantas cultivadas, animais de criação e domesticados e suas respectivas espécies selvagens, inclusive por meio de bancos de sementes e plantas diversificados e bem geridos em nível nacional, regional e internacional, e garantir o acesso e a repartição justa e equitativa dos benefícios decorrentes da utilização dos recursos genéticos e conhecimentos tradicionais associados, como acordado internacionalmente</a:t>
            </a:r>
          </a:p>
          <a:p>
            <a:endParaRPr lang="pt-BR" dirty="0"/>
          </a:p>
          <a:p>
            <a:r>
              <a:rPr lang="pt-BR" dirty="0"/>
              <a:t>2.a Aumentar o investimento, inclusive via o reforço da cooperação internacional, em infraestrutura rural, pesquisa e extensão de serviços agrícolas, desenvolvimento de tecnologia, e os bancos de genes de plantas e animais, para aumentar a capacidade de produção agrícola nos países em desenvolvimento, em particular nos países menos desenvolvidos</a:t>
            </a:r>
          </a:p>
          <a:p>
            <a:endParaRPr lang="pt-BR" dirty="0"/>
          </a:p>
          <a:p>
            <a:r>
              <a:rPr lang="pt-BR" dirty="0"/>
              <a:t>2.b Corrigir e prevenir as restrições ao comércio e distorções nos mercados agrícolas mundiais, incluindo a eliminação paralela de todas as formas de subsídios à exportação e todas as medidas de exportação com efeito equivalente, de acordo com o mandato da Rodada de Desenvolvimento de Doha</a:t>
            </a:r>
          </a:p>
          <a:p>
            <a:endParaRPr lang="pt-BR" dirty="0"/>
          </a:p>
          <a:p>
            <a:r>
              <a:rPr lang="pt-BR" dirty="0"/>
              <a:t>2.c Adotar medidas para garantir o funcionamento adequado dos mercados de commodities de alimentos e seus derivados, e facilitar o acesso oportuno à informação de mercado, inclusive sobre as reservas de alimentos, a fim de ajudar a limitar a volatilidade extrema dos preços dos alimentos</a:t>
            </a:r>
          </a:p>
        </p:txBody>
      </p:sp>
    </p:spTree>
    <p:extLst>
      <p:ext uri="{BB962C8B-B14F-4D97-AF65-F5344CB8AC3E}">
        <p14:creationId xmlns:p14="http://schemas.microsoft.com/office/powerpoint/2010/main" val="1703232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764704"/>
            <a:ext cx="7931224" cy="792088"/>
          </a:xfrm>
        </p:spPr>
        <p:txBody>
          <a:bodyPr>
            <a:normAutofit fontScale="90000"/>
          </a:bodyPr>
          <a:lstStyle/>
          <a:p>
            <a:r>
              <a:rPr lang="pt-BR" dirty="0"/>
              <a:t>Teoria Geral dos Direitos Fundamentais</a:t>
            </a:r>
          </a:p>
        </p:txBody>
      </p:sp>
      <p:sp>
        <p:nvSpPr>
          <p:cNvPr id="3" name="Espaço Reservado para Conteúdo 2"/>
          <p:cNvSpPr>
            <a:spLocks noGrp="1"/>
          </p:cNvSpPr>
          <p:nvPr>
            <p:ph idx="1"/>
          </p:nvPr>
        </p:nvSpPr>
        <p:spPr>
          <a:xfrm>
            <a:off x="457200" y="1772816"/>
            <a:ext cx="8229600" cy="4801720"/>
          </a:xfrm>
        </p:spPr>
        <p:txBody>
          <a:bodyPr>
            <a:normAutofit fontScale="92500" lnSpcReduction="20000"/>
          </a:bodyPr>
          <a:lstStyle/>
          <a:p>
            <a:r>
              <a:rPr lang="pt-BR" b="1" u="sng" dirty="0"/>
              <a:t>Direitos fundamentais e direitos sociais</a:t>
            </a:r>
          </a:p>
          <a:p>
            <a:pPr algn="just">
              <a:buFontTx/>
              <a:buChar char="-"/>
            </a:pPr>
            <a:r>
              <a:rPr lang="pt-BR" i="1" dirty="0"/>
              <a:t>Origem dos direitos fundamentais</a:t>
            </a:r>
            <a:r>
              <a:rPr lang="pt-BR" dirty="0"/>
              <a:t>: </a:t>
            </a:r>
          </a:p>
          <a:p>
            <a:pPr marL="916686" lvl="1" indent="-514350" algn="just">
              <a:buAutoNum type="arabicParenBoth"/>
            </a:pPr>
            <a:r>
              <a:rPr lang="pt-BR" dirty="0"/>
              <a:t>doutrina francesa vê o </a:t>
            </a:r>
            <a:r>
              <a:rPr lang="pt-BR" b="1" dirty="0"/>
              <a:t>pensamento cristão</a:t>
            </a:r>
            <a:r>
              <a:rPr lang="pt-BR" dirty="0"/>
              <a:t> e a </a:t>
            </a:r>
            <a:r>
              <a:rPr lang="pt-BR" b="1" dirty="0"/>
              <a:t>concepção dos direitos naturais</a:t>
            </a:r>
            <a:r>
              <a:rPr lang="pt-BR" dirty="0"/>
              <a:t> como as principais fontes de inspiração das declarações de direitos (</a:t>
            </a:r>
            <a:r>
              <a:rPr lang="pt-BR" i="1" dirty="0"/>
              <a:t>Jacques Robert, Jean </a:t>
            </a:r>
            <a:r>
              <a:rPr lang="pt-BR" i="1" dirty="0" err="1"/>
              <a:t>Rivero</a:t>
            </a:r>
            <a:r>
              <a:rPr lang="pt-BR" i="1" dirty="0"/>
              <a:t>, Georges </a:t>
            </a:r>
            <a:r>
              <a:rPr lang="pt-BR" i="1" dirty="0" err="1"/>
              <a:t>Burdeau</a:t>
            </a:r>
            <a:r>
              <a:rPr lang="pt-BR" dirty="0"/>
              <a:t>); </a:t>
            </a:r>
          </a:p>
          <a:p>
            <a:pPr marL="916686" lvl="1" indent="-514350" algn="just">
              <a:buAutoNum type="arabicParenBoth"/>
            </a:pPr>
            <a:r>
              <a:rPr lang="pt-BR" dirty="0"/>
              <a:t>José Afonso da Silva discorda, dizendo que não há uma inspiração das declarações de direitos, mas sim </a:t>
            </a:r>
            <a:r>
              <a:rPr lang="pt-BR" b="1" dirty="0"/>
              <a:t>reivindicações</a:t>
            </a:r>
            <a:r>
              <a:rPr lang="pt-BR" dirty="0"/>
              <a:t> e </a:t>
            </a:r>
            <a:r>
              <a:rPr lang="pt-BR" b="1" dirty="0"/>
              <a:t>lutas</a:t>
            </a:r>
            <a:r>
              <a:rPr lang="pt-BR" dirty="0"/>
              <a:t> para conquistar os direitos nela consubstanciados (e quando as condições materiais da sociedade propiciaram, elas surgiram, conjugando condições objetivas e subjetivas para sua formulação);</a:t>
            </a:r>
          </a:p>
          <a:p>
            <a:pPr marL="109728" indent="0" algn="just">
              <a:buNone/>
            </a:pPr>
            <a:endParaRPr lang="pt-BR" dirty="0"/>
          </a:p>
        </p:txBody>
      </p:sp>
    </p:spTree>
    <p:extLst>
      <p:ext uri="{BB962C8B-B14F-4D97-AF65-F5344CB8AC3E}">
        <p14:creationId xmlns:p14="http://schemas.microsoft.com/office/powerpoint/2010/main" val="27818654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OBJETIVOS DE DESENVOLVIMENTO SUSTENTÁVEL (ODS)</a:t>
            </a:r>
            <a:br>
              <a:rPr lang="pt-BR" dirty="0" smtClean="0"/>
            </a:br>
            <a:endParaRPr lang="pt-BR"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06661" y="2249488"/>
            <a:ext cx="8130678" cy="432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53552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OBJETIVOS DE DESENVOLVIMENTO SUSTENTÁVEL (ODS)</a:t>
            </a:r>
            <a:br>
              <a:rPr lang="pt-BR" dirty="0" smtClean="0"/>
            </a:br>
            <a:endParaRPr lang="pt-BR" dirty="0"/>
          </a:p>
        </p:txBody>
      </p:sp>
      <p:sp>
        <p:nvSpPr>
          <p:cNvPr id="3" name="Espaço Reservado para Conteúdo 2"/>
          <p:cNvSpPr>
            <a:spLocks noGrp="1"/>
          </p:cNvSpPr>
          <p:nvPr>
            <p:ph idx="1"/>
          </p:nvPr>
        </p:nvSpPr>
        <p:spPr/>
        <p:txBody>
          <a:bodyPr>
            <a:normAutofit fontScale="47500" lnSpcReduction="20000"/>
          </a:bodyPr>
          <a:lstStyle/>
          <a:p>
            <a:r>
              <a:rPr lang="pt-BR" dirty="0"/>
              <a:t>Objetivo 3. Assegurar uma vida saudável e promover o bem-estar para todas e todos, em todas as idades</a:t>
            </a:r>
          </a:p>
          <a:p>
            <a:endParaRPr lang="pt-BR" dirty="0"/>
          </a:p>
          <a:p>
            <a:r>
              <a:rPr lang="pt-BR" dirty="0"/>
              <a:t>3.1 Até 2030, reduzir a taxa de mortalidade materna global para menos de 70 mortes por 100.000 nascidos vivos</a:t>
            </a:r>
          </a:p>
          <a:p>
            <a:endParaRPr lang="pt-BR" dirty="0"/>
          </a:p>
          <a:p>
            <a:r>
              <a:rPr lang="pt-BR" dirty="0"/>
              <a:t>3.2 Até 2030, acabar com as mortes evitáveis de recém-nascidos e crianças menores de 5 anos, com todos os países objetivando reduzir a mortalidade neonatal para pelo menos 12 por 1.000 nascidos vivos e a mortalidade de crianças menores de 5 anos para pelo menos 25 por 1.000 nascidos vivos</a:t>
            </a:r>
          </a:p>
          <a:p>
            <a:endParaRPr lang="pt-BR" dirty="0"/>
          </a:p>
          <a:p>
            <a:r>
              <a:rPr lang="pt-BR" dirty="0"/>
              <a:t>3.3 Até 2030, acabar com as epidemias de AIDS, tuberculose, malária e doenças tropicais negligenciadas, e combater a hepatite, doenças transmitidas pela água, e outras doenças transmissíveis</a:t>
            </a:r>
          </a:p>
          <a:p>
            <a:endParaRPr lang="pt-BR" dirty="0"/>
          </a:p>
          <a:p>
            <a:r>
              <a:rPr lang="pt-BR" dirty="0"/>
              <a:t>3.4 Até 2030, reduzir em um terço a mortalidade prematura por doenças não transmissíveis via prevenção e tratamento, e promover a saúde mental e o bem-estar</a:t>
            </a:r>
          </a:p>
          <a:p>
            <a:endParaRPr lang="pt-BR" dirty="0"/>
          </a:p>
          <a:p>
            <a:r>
              <a:rPr lang="pt-BR" dirty="0"/>
              <a:t>3.5 Reforçar a prevenção e o tratamento do abuso de substâncias, incluindo o abuso de drogas entorpecentes e uso nocivo do álcool</a:t>
            </a:r>
          </a:p>
          <a:p>
            <a:endParaRPr lang="pt-BR" dirty="0"/>
          </a:p>
          <a:p>
            <a:r>
              <a:rPr lang="pt-BR" dirty="0"/>
              <a:t>3.6 Até 2020, reduzir pela metade as mortes e os ferimentos globais por acidentes em </a:t>
            </a:r>
            <a:r>
              <a:rPr lang="pt-BR" dirty="0" smtClean="0"/>
              <a:t>estradas</a:t>
            </a:r>
            <a:endParaRPr lang="pt-BR" dirty="0"/>
          </a:p>
        </p:txBody>
      </p:sp>
    </p:spTree>
    <p:extLst>
      <p:ext uri="{BB962C8B-B14F-4D97-AF65-F5344CB8AC3E}">
        <p14:creationId xmlns:p14="http://schemas.microsoft.com/office/powerpoint/2010/main" val="9303792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OBJETIVOS DE DESENVOLVIMENTO SUSTENTÁVEL (ODS)</a:t>
            </a:r>
            <a:br>
              <a:rPr lang="pt-BR" dirty="0" smtClean="0"/>
            </a:br>
            <a:endParaRPr lang="pt-BR" dirty="0"/>
          </a:p>
        </p:txBody>
      </p:sp>
      <p:sp>
        <p:nvSpPr>
          <p:cNvPr id="3" name="Espaço Reservado para Conteúdo 2"/>
          <p:cNvSpPr>
            <a:spLocks noGrp="1"/>
          </p:cNvSpPr>
          <p:nvPr>
            <p:ph idx="1"/>
          </p:nvPr>
        </p:nvSpPr>
        <p:spPr/>
        <p:txBody>
          <a:bodyPr>
            <a:normAutofit fontScale="40000" lnSpcReduction="20000"/>
          </a:bodyPr>
          <a:lstStyle/>
          <a:p>
            <a:r>
              <a:rPr lang="pt-BR" dirty="0" smtClean="0"/>
              <a:t>3.7 </a:t>
            </a:r>
            <a:r>
              <a:rPr lang="pt-BR" dirty="0"/>
              <a:t>Até 2030, assegurar o acesso universal aos serviços de saúde sexual e reprodutiva, incluindo o planejamento familiar, informação e educação, bem como a integração da saúde reprodutiva em estratégias e programas nacionais</a:t>
            </a:r>
          </a:p>
          <a:p>
            <a:endParaRPr lang="pt-BR" dirty="0"/>
          </a:p>
          <a:p>
            <a:r>
              <a:rPr lang="pt-BR" dirty="0"/>
              <a:t>3.8 Atingir a cobertura universal de saúde, incluindo a proteção do risco financeiro, o acesso a serviços de saúde essenciais de qualidade e o acesso a medicamentos e vacinas essenciais seguros, eficazes, de qualidade e a preços acessíveis para todos</a:t>
            </a:r>
          </a:p>
          <a:p>
            <a:endParaRPr lang="pt-BR" dirty="0"/>
          </a:p>
          <a:p>
            <a:r>
              <a:rPr lang="pt-BR" dirty="0"/>
              <a:t>3.9 Até 2030, reduzir substancialmente o número de mortes e doenças por produtos químicos perigosos, contaminação e poluição do ar e água do solo</a:t>
            </a:r>
          </a:p>
          <a:p>
            <a:endParaRPr lang="pt-BR" dirty="0"/>
          </a:p>
          <a:p>
            <a:r>
              <a:rPr lang="pt-BR" dirty="0"/>
              <a:t>3.a Fortalecer a implementação da Convenção-Quadro para o Controle do Tabaco em todos os países, conforme apropriado</a:t>
            </a:r>
          </a:p>
          <a:p>
            <a:endParaRPr lang="pt-BR" dirty="0"/>
          </a:p>
          <a:p>
            <a:r>
              <a:rPr lang="pt-BR" dirty="0"/>
              <a:t>3.b Apoiar a pesquisa e o desenvolvimento de vacinas e medicamentos para as doenças transmissíveis e não transmissíveis, que afetam principalmente os países em desenvolvimento, proporcionar o acesso a medicamentos e vacinas essenciais a preços acessíveis, de acordo com a Declaração de Doha, que afirma o direito dos países em desenvolvimento de utilizarem plenamente as disposições do acordo TRIPS sobre flexibilidades para proteger a saúde pública e, em particular, proporcionar o acesso a medicamentos para todos</a:t>
            </a:r>
          </a:p>
          <a:p>
            <a:endParaRPr lang="pt-BR" dirty="0"/>
          </a:p>
          <a:p>
            <a:r>
              <a:rPr lang="pt-BR" dirty="0"/>
              <a:t>3.c Aumentar substancialmente o financiamento da saúde e o recrutamento, desenvolvimento e formação, e retenção do pessoal de saúde nos países em desenvolvimento, especialmente nos países menos desenvolvidos e nos pequenos Estados insulares em desenvolvimento</a:t>
            </a:r>
          </a:p>
          <a:p>
            <a:endParaRPr lang="pt-BR" dirty="0"/>
          </a:p>
          <a:p>
            <a:r>
              <a:rPr lang="pt-BR" dirty="0"/>
              <a:t>3.d Reforçar a capacidade de todos os países, particularmente os países em desenvolvimento, para o alerta precoce, redução de riscos e gerenciamento de riscos nacionais e globais de saúde</a:t>
            </a:r>
          </a:p>
        </p:txBody>
      </p:sp>
    </p:spTree>
    <p:extLst>
      <p:ext uri="{BB962C8B-B14F-4D97-AF65-F5344CB8AC3E}">
        <p14:creationId xmlns:p14="http://schemas.microsoft.com/office/powerpoint/2010/main" val="39876675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OBJETIVOS DE DESENVOLVIMENTO SUSTENTÁVEL (ODS)</a:t>
            </a:r>
            <a:br>
              <a:rPr lang="pt-BR" dirty="0" smtClean="0"/>
            </a:br>
            <a:endParaRPr lang="pt-BR"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22971" y="2249488"/>
            <a:ext cx="7698057" cy="432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1793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OBJETIVOS DE DESENVOLVIMENTO SUSTENTÁVEL (ODS)</a:t>
            </a:r>
            <a:br>
              <a:rPr lang="pt-BR" dirty="0" smtClean="0"/>
            </a:br>
            <a:endParaRPr lang="pt-BR" dirty="0"/>
          </a:p>
        </p:txBody>
      </p:sp>
      <p:sp>
        <p:nvSpPr>
          <p:cNvPr id="3" name="Espaço Reservado para Conteúdo 2"/>
          <p:cNvSpPr>
            <a:spLocks noGrp="1"/>
          </p:cNvSpPr>
          <p:nvPr>
            <p:ph idx="1"/>
          </p:nvPr>
        </p:nvSpPr>
        <p:spPr/>
        <p:txBody>
          <a:bodyPr>
            <a:normAutofit fontScale="47500" lnSpcReduction="20000"/>
          </a:bodyPr>
          <a:lstStyle/>
          <a:p>
            <a:r>
              <a:rPr lang="pt-BR" dirty="0"/>
              <a:t>Objetivo 4. Assegurar a educação inclusiva e equitativa e de qualidade, e promover oportunidades de aprendizagem ao longo da vida para todas e todos</a:t>
            </a:r>
          </a:p>
          <a:p>
            <a:endParaRPr lang="pt-BR" dirty="0"/>
          </a:p>
          <a:p>
            <a:r>
              <a:rPr lang="pt-BR" dirty="0"/>
              <a:t>4.1 Até 2030, garantir que todas as meninas e meninos completem o ensino primário e secundário livre, equitativo e de qualidade, que conduza a resultados de aprendizagem relevantes e eficazes</a:t>
            </a:r>
          </a:p>
          <a:p>
            <a:endParaRPr lang="pt-BR" dirty="0"/>
          </a:p>
          <a:p>
            <a:r>
              <a:rPr lang="pt-BR" dirty="0"/>
              <a:t>4.2 Até 2030, garantir que todos as meninas e meninos tenham acesso a um desenvolvimento de qualidade na primeira infância, cuidados e educação pré-escolar, de modo que eles estejam prontos para o ensino primário</a:t>
            </a:r>
          </a:p>
          <a:p>
            <a:endParaRPr lang="pt-BR" dirty="0"/>
          </a:p>
          <a:p>
            <a:r>
              <a:rPr lang="pt-BR" dirty="0"/>
              <a:t>4.3 Até 2030, assegurar a igualdade de acesso para todos os homens e mulheres à educação técnica, profissional e superior de qualidade, a preços acessíveis, incluindo universidade</a:t>
            </a:r>
          </a:p>
          <a:p>
            <a:endParaRPr lang="pt-BR" dirty="0"/>
          </a:p>
          <a:p>
            <a:r>
              <a:rPr lang="pt-BR" dirty="0"/>
              <a:t>4.4 Até 2030, aumentar substancialmente o número de jovens e adultos que tenham habilidades relevantes, inclusive competências técnicas e profissionais, para emprego, trabalho decente e empreendedorismo</a:t>
            </a:r>
          </a:p>
          <a:p>
            <a:endParaRPr lang="pt-BR" dirty="0"/>
          </a:p>
          <a:p>
            <a:r>
              <a:rPr lang="pt-BR" dirty="0"/>
              <a:t>4.5 Até 2030, eliminar as disparidades de gênero na educação e garantir a igualdade de acesso a todos os níveis de educação e formação profissional para os mais vulneráveis, incluindo as pessoas com deficiência, povos indígenas e as crianças em situação de </a:t>
            </a:r>
            <a:r>
              <a:rPr lang="pt-BR" dirty="0" smtClean="0"/>
              <a:t>vulnerabilidade</a:t>
            </a:r>
            <a:endParaRPr lang="pt-BR" dirty="0"/>
          </a:p>
        </p:txBody>
      </p:sp>
    </p:spTree>
    <p:extLst>
      <p:ext uri="{BB962C8B-B14F-4D97-AF65-F5344CB8AC3E}">
        <p14:creationId xmlns:p14="http://schemas.microsoft.com/office/powerpoint/2010/main" val="40664783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OBJETIVOS DE DESENVOLVIMENTO SUSTENTÁVEL (ODS)</a:t>
            </a:r>
            <a:br>
              <a:rPr lang="pt-BR" dirty="0" smtClean="0"/>
            </a:br>
            <a:endParaRPr lang="pt-BR" dirty="0"/>
          </a:p>
        </p:txBody>
      </p:sp>
      <p:sp>
        <p:nvSpPr>
          <p:cNvPr id="3" name="Espaço Reservado para Conteúdo 2"/>
          <p:cNvSpPr>
            <a:spLocks noGrp="1"/>
          </p:cNvSpPr>
          <p:nvPr>
            <p:ph idx="1"/>
          </p:nvPr>
        </p:nvSpPr>
        <p:spPr/>
        <p:txBody>
          <a:bodyPr>
            <a:normAutofit fontScale="47500" lnSpcReduction="20000"/>
          </a:bodyPr>
          <a:lstStyle/>
          <a:p>
            <a:endParaRPr lang="pt-BR" dirty="0"/>
          </a:p>
          <a:p>
            <a:r>
              <a:rPr lang="pt-BR" dirty="0"/>
              <a:t>4.6 Até 2030, garantir que todos os jovens e uma substancial proporção dos adultos, homens e mulheres estejam alfabetizados e tenham adquirido o conhecimento básico de matemática</a:t>
            </a:r>
          </a:p>
          <a:p>
            <a:endParaRPr lang="pt-BR" dirty="0"/>
          </a:p>
          <a:p>
            <a:r>
              <a:rPr lang="pt-BR" dirty="0"/>
              <a:t>4.7 Até 2030, garantir que todos os alunos adquiram conhecimentos e habilidades necessárias para promover o desenvolvimento sustentável, inclusive, entre outros, por meio da educação para o desenvolvimento sustentável e estilos de vida sustentáveis, direitos humanos, igualdade de gênero, promoção de uma cultura de paz e não violência, cidadania global e valorização da diversidade cultural e da contribuição da cultura para o desenvolvimento sustentável</a:t>
            </a:r>
          </a:p>
          <a:p>
            <a:endParaRPr lang="pt-BR" dirty="0"/>
          </a:p>
          <a:p>
            <a:r>
              <a:rPr lang="pt-BR" dirty="0"/>
              <a:t>4.a Construir e melhorar instalações físicas para educação, apropriadas para crianças e sensíveis às deficiências e ao gênero, e que proporcionem ambientes de aprendizagem seguros e não violentos, inclusivos e eficazes para todos</a:t>
            </a:r>
          </a:p>
          <a:p>
            <a:endParaRPr lang="pt-BR" dirty="0"/>
          </a:p>
          <a:p>
            <a:r>
              <a:rPr lang="pt-BR" dirty="0"/>
              <a:t>4.b Até 2020, substancialmente ampliar globalmente o número de bolsas de estudo para os países em desenvolvimento, em particular os países menos desenvolvidos, pequenos Estados insulares em desenvolvimento e os países africanos, para o ensino superior, incluindo programas de formação profissional, de tecnologia da informação e da comunicação, técnicos, de engenharia e programas científicos em países desenvolvidos e outros países em desenvolvimento</a:t>
            </a:r>
          </a:p>
          <a:p>
            <a:endParaRPr lang="pt-BR" dirty="0"/>
          </a:p>
          <a:p>
            <a:r>
              <a:rPr lang="pt-BR" dirty="0"/>
              <a:t>4.c Até 2030, substancialmente aumentar o contingente de professores qualificados, inclusive por meio da cooperação internacional para a formação de professores, nos países em desenvolvimento, especialmente os países menos desenvolvidos e pequenos Estados insulares em desenvolvimento</a:t>
            </a:r>
          </a:p>
        </p:txBody>
      </p:sp>
    </p:spTree>
    <p:extLst>
      <p:ext uri="{BB962C8B-B14F-4D97-AF65-F5344CB8AC3E}">
        <p14:creationId xmlns:p14="http://schemas.microsoft.com/office/powerpoint/2010/main" val="40891669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OBJETIVOS DE DESENVOLVIMENTO SUSTENTÁVEL (ODS)</a:t>
            </a:r>
            <a:br>
              <a:rPr lang="pt-BR" dirty="0" smtClean="0"/>
            </a:br>
            <a:endParaRPr lang="pt-BR"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2319457"/>
            <a:ext cx="8229600" cy="41844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62433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OBJETIVOS DE DESENVOLVIMENTO SUSTENTÁVEL (ODS)</a:t>
            </a:r>
            <a:br>
              <a:rPr lang="pt-BR" dirty="0" smtClean="0"/>
            </a:br>
            <a:endParaRPr lang="pt-BR" dirty="0"/>
          </a:p>
        </p:txBody>
      </p:sp>
      <p:sp>
        <p:nvSpPr>
          <p:cNvPr id="3" name="Espaço Reservado para Conteúdo 2"/>
          <p:cNvSpPr>
            <a:spLocks noGrp="1"/>
          </p:cNvSpPr>
          <p:nvPr>
            <p:ph idx="1"/>
          </p:nvPr>
        </p:nvSpPr>
        <p:spPr/>
        <p:txBody>
          <a:bodyPr>
            <a:normAutofit fontScale="55000" lnSpcReduction="20000"/>
          </a:bodyPr>
          <a:lstStyle/>
          <a:p>
            <a:r>
              <a:rPr lang="pt-BR" dirty="0"/>
              <a:t>Objetivo 5. Alcançar a igualdade de gênero e </a:t>
            </a:r>
            <a:r>
              <a:rPr lang="pt-BR" dirty="0" err="1"/>
              <a:t>empoderar</a:t>
            </a:r>
            <a:r>
              <a:rPr lang="pt-BR" dirty="0"/>
              <a:t> todas as mulheres e meninas</a:t>
            </a:r>
          </a:p>
          <a:p>
            <a:endParaRPr lang="pt-BR" dirty="0"/>
          </a:p>
          <a:p>
            <a:r>
              <a:rPr lang="pt-BR" dirty="0"/>
              <a:t>5.1 Acabar com todas as formas de discriminação contra todas as mulheres e meninas em toda parte</a:t>
            </a:r>
          </a:p>
          <a:p>
            <a:endParaRPr lang="pt-BR" dirty="0"/>
          </a:p>
          <a:p>
            <a:r>
              <a:rPr lang="pt-BR" dirty="0"/>
              <a:t>5.2 Eliminar todas as formas de violência contra todas as mulheres e meninas nas esferas públicas e privadas, incluindo o tráfico e exploração sexual e de outros tipos</a:t>
            </a:r>
          </a:p>
          <a:p>
            <a:endParaRPr lang="pt-BR" dirty="0"/>
          </a:p>
          <a:p>
            <a:r>
              <a:rPr lang="pt-BR" dirty="0"/>
              <a:t>5.3 Eliminar todas as práticas nocivas, como os casamentos prematuros, forçados e de crianças e mutilações genitais femininas</a:t>
            </a:r>
          </a:p>
          <a:p>
            <a:endParaRPr lang="pt-BR" dirty="0"/>
          </a:p>
          <a:p>
            <a:r>
              <a:rPr lang="pt-BR" dirty="0"/>
              <a:t>5.4 Reconhecer e valorizar o trabalho de assistência e doméstico não remunerado, por meio da disponibilização de serviços públicos, infraestrutura e políticas de proteção social, bem como a promoção da responsabilidade compartilhada dentro do lar e da família, conforme os contextos nacionais</a:t>
            </a:r>
          </a:p>
          <a:p>
            <a:endParaRPr lang="pt-BR" dirty="0"/>
          </a:p>
        </p:txBody>
      </p:sp>
    </p:spTree>
    <p:extLst>
      <p:ext uri="{BB962C8B-B14F-4D97-AF65-F5344CB8AC3E}">
        <p14:creationId xmlns:p14="http://schemas.microsoft.com/office/powerpoint/2010/main" val="2037769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OBJETIVOS DE DESENVOLVIMENTO SUSTENTÁVEL (ODS)</a:t>
            </a:r>
            <a:br>
              <a:rPr lang="pt-BR" dirty="0" smtClean="0"/>
            </a:br>
            <a:endParaRPr lang="pt-BR" dirty="0"/>
          </a:p>
        </p:txBody>
      </p:sp>
      <p:sp>
        <p:nvSpPr>
          <p:cNvPr id="3" name="Espaço Reservado para Conteúdo 2"/>
          <p:cNvSpPr>
            <a:spLocks noGrp="1"/>
          </p:cNvSpPr>
          <p:nvPr>
            <p:ph idx="1"/>
          </p:nvPr>
        </p:nvSpPr>
        <p:spPr/>
        <p:txBody>
          <a:bodyPr>
            <a:normAutofit fontScale="55000" lnSpcReduction="20000"/>
          </a:bodyPr>
          <a:lstStyle/>
          <a:p>
            <a:pPr marL="109728" indent="0">
              <a:buNone/>
            </a:pPr>
            <a:endParaRPr lang="pt-BR" dirty="0"/>
          </a:p>
          <a:p>
            <a:r>
              <a:rPr lang="pt-BR" dirty="0"/>
              <a:t>5.5 Garantir a participação plena e efetiva das mulheres e a igualdade de oportunidades para a liderança em todos os níveis de tomada de decisão na vida política, econômica e pública</a:t>
            </a:r>
          </a:p>
          <a:p>
            <a:endParaRPr lang="pt-BR" dirty="0"/>
          </a:p>
          <a:p>
            <a:r>
              <a:rPr lang="pt-BR" dirty="0"/>
              <a:t>5.6 Assegurar o acesso universal à saúde sexual e reprodutiva e os direitos reprodutivos, como acordado em conformidade com o Programa de Ação da Conferência Internacional sobre População e Desenvolvimento e com a Plataforma de Ação de Pequim e os documentos resultantes de suas conferências de revisão</a:t>
            </a:r>
          </a:p>
          <a:p>
            <a:endParaRPr lang="pt-BR" dirty="0"/>
          </a:p>
          <a:p>
            <a:r>
              <a:rPr lang="pt-BR" dirty="0"/>
              <a:t>5.a Realizar reformas para dar às mulheres direitos iguais aos recursos econômicos, bem como o acesso a propriedade e controle sobre a terra e outras formas de propriedade, serviços financeiros, herança e os recursos naturais, de acordo com as leis nacionais</a:t>
            </a:r>
          </a:p>
          <a:p>
            <a:endParaRPr lang="pt-BR" dirty="0"/>
          </a:p>
          <a:p>
            <a:r>
              <a:rPr lang="pt-BR" dirty="0"/>
              <a:t>5.b Aumentar o uso de tecnologias de base, em particular as tecnologias de informação e comunicação, para promover o </a:t>
            </a:r>
            <a:r>
              <a:rPr lang="pt-BR" dirty="0" err="1"/>
              <a:t>empoderamento</a:t>
            </a:r>
            <a:r>
              <a:rPr lang="pt-BR" dirty="0"/>
              <a:t> das mulheres</a:t>
            </a:r>
          </a:p>
          <a:p>
            <a:endParaRPr lang="pt-BR" dirty="0"/>
          </a:p>
          <a:p>
            <a:r>
              <a:rPr lang="pt-BR" dirty="0"/>
              <a:t>5.c Adotar e fortalecer políticas sólidas e legislação aplicável para a promoção da igualdade de gênero e o </a:t>
            </a:r>
            <a:r>
              <a:rPr lang="pt-BR" dirty="0" err="1"/>
              <a:t>empoderamento</a:t>
            </a:r>
            <a:r>
              <a:rPr lang="pt-BR" dirty="0"/>
              <a:t> de todas as mulheres e meninas em todos os níveis</a:t>
            </a:r>
          </a:p>
        </p:txBody>
      </p:sp>
    </p:spTree>
    <p:extLst>
      <p:ext uri="{BB962C8B-B14F-4D97-AF65-F5344CB8AC3E}">
        <p14:creationId xmlns:p14="http://schemas.microsoft.com/office/powerpoint/2010/main" val="15888739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OBJETIVOS DE DESENVOLVIMENTO SUSTENTÁVEL (ODS)</a:t>
            </a:r>
            <a:br>
              <a:rPr lang="pt-BR" dirty="0" smtClean="0"/>
            </a:br>
            <a:endParaRPr lang="pt-BR"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51213" y="2249488"/>
            <a:ext cx="7441574" cy="432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0568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143000"/>
            <a:ext cx="7931224" cy="773832"/>
          </a:xfrm>
        </p:spPr>
        <p:txBody>
          <a:bodyPr>
            <a:normAutofit fontScale="90000"/>
          </a:bodyPr>
          <a:lstStyle/>
          <a:p>
            <a:r>
              <a:rPr lang="pt-BR" dirty="0"/>
              <a:t>Teoria Geral dos Direitos Fundamentais</a:t>
            </a:r>
          </a:p>
        </p:txBody>
      </p:sp>
      <p:sp>
        <p:nvSpPr>
          <p:cNvPr id="3" name="Espaço Reservado para Conteúdo 2"/>
          <p:cNvSpPr>
            <a:spLocks noGrp="1"/>
          </p:cNvSpPr>
          <p:nvPr>
            <p:ph idx="1"/>
          </p:nvPr>
        </p:nvSpPr>
        <p:spPr/>
        <p:txBody>
          <a:bodyPr/>
          <a:lstStyle/>
          <a:p>
            <a:r>
              <a:rPr lang="pt-BR" b="1" u="sng" dirty="0"/>
              <a:t>Direitos fundamentais e direitos sociais</a:t>
            </a:r>
          </a:p>
          <a:p>
            <a:pPr>
              <a:buFontTx/>
              <a:buChar char="-"/>
            </a:pPr>
            <a:r>
              <a:rPr lang="pt-BR" dirty="0"/>
              <a:t>Condições reais ou históricas em relação às declarações do século XVIII: </a:t>
            </a:r>
          </a:p>
          <a:p>
            <a:pPr marL="1181862" lvl="2" indent="-514350">
              <a:buAutoNum type="arabicParenBoth"/>
            </a:pPr>
            <a:r>
              <a:rPr lang="pt-BR" dirty="0"/>
              <a:t>contradição entre o regime da monarquia absolutista, estagnada, e sociedade em expansão comercial e cultural, progressista; </a:t>
            </a:r>
          </a:p>
          <a:p>
            <a:pPr marL="1181862" lvl="2" indent="-514350">
              <a:buAutoNum type="arabicParenBoth"/>
            </a:pPr>
            <a:r>
              <a:rPr lang="pt-BR" dirty="0"/>
              <a:t> ascensão do pensamento iluminista (foco nas liberdades e valores individuais);</a:t>
            </a:r>
          </a:p>
          <a:p>
            <a:pPr marL="667512" lvl="2" indent="0">
              <a:buNone/>
            </a:pPr>
            <a:r>
              <a:rPr lang="pt-BR" dirty="0"/>
              <a:t> </a:t>
            </a:r>
          </a:p>
        </p:txBody>
      </p:sp>
    </p:spTree>
    <p:extLst>
      <p:ext uri="{BB962C8B-B14F-4D97-AF65-F5344CB8AC3E}">
        <p14:creationId xmlns:p14="http://schemas.microsoft.com/office/powerpoint/2010/main" val="30963771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OBJETIVOS DE DESENVOLVIMENTO SUSTENTÁVEL (ODS)</a:t>
            </a:r>
            <a:br>
              <a:rPr lang="pt-BR" dirty="0" smtClean="0"/>
            </a:br>
            <a:endParaRPr lang="pt-BR" dirty="0"/>
          </a:p>
        </p:txBody>
      </p:sp>
      <p:sp>
        <p:nvSpPr>
          <p:cNvPr id="3" name="Espaço Reservado para Conteúdo 2"/>
          <p:cNvSpPr>
            <a:spLocks noGrp="1"/>
          </p:cNvSpPr>
          <p:nvPr>
            <p:ph idx="1"/>
          </p:nvPr>
        </p:nvSpPr>
        <p:spPr/>
        <p:txBody>
          <a:bodyPr>
            <a:normAutofit fontScale="55000" lnSpcReduction="20000"/>
          </a:bodyPr>
          <a:lstStyle/>
          <a:p>
            <a:r>
              <a:rPr lang="pt-BR" dirty="0"/>
              <a:t>Objetivo 6. Assegurar a disponibilidade e gestão sustentável da água e saneamento para todas e todos</a:t>
            </a:r>
          </a:p>
          <a:p>
            <a:endParaRPr lang="pt-BR" dirty="0"/>
          </a:p>
          <a:p>
            <a:r>
              <a:rPr lang="pt-BR" dirty="0"/>
              <a:t>6.1 Até 2030, alcançar o acesso universal e equitativo a água potável e segura para todos</a:t>
            </a:r>
          </a:p>
          <a:p>
            <a:endParaRPr lang="pt-BR" dirty="0"/>
          </a:p>
          <a:p>
            <a:r>
              <a:rPr lang="pt-BR" dirty="0"/>
              <a:t>6.2 Até 2030, alcançar o acesso a saneamento e higiene adequados e equitativos para todos, e acabar com a defecação a céu aberto, com especial atenção para as necessidades das mulheres e meninas e daqueles em situação de vulnerabilidade</a:t>
            </a:r>
          </a:p>
          <a:p>
            <a:endParaRPr lang="pt-BR" dirty="0"/>
          </a:p>
          <a:p>
            <a:r>
              <a:rPr lang="pt-BR" dirty="0"/>
              <a:t>6.3 Até 2030, melhorar a qualidade da água, reduzindo a poluição, eliminando despejo e minimizando a liberação de produtos químicos e materiais perigosos, reduzindo à metade a proporção de águas residuais não tratadas e aumentando substancialmente a reciclagem e reutilização segura globalmente</a:t>
            </a:r>
          </a:p>
          <a:p>
            <a:endParaRPr lang="pt-BR" dirty="0"/>
          </a:p>
          <a:p>
            <a:r>
              <a:rPr lang="pt-BR" dirty="0"/>
              <a:t>6.4 Até 2030, aumentar substancialmente a eficiência do uso da água em todos os setores e assegurar retiradas sustentáveis e o abastecimento de água doce para enfrentar a escassez de água, e reduzir substancialmente o número de pessoas que sofrem com a escassez de </a:t>
            </a:r>
            <a:r>
              <a:rPr lang="pt-BR" dirty="0" smtClean="0"/>
              <a:t>água</a:t>
            </a:r>
            <a:endParaRPr lang="pt-BR" dirty="0"/>
          </a:p>
        </p:txBody>
      </p:sp>
    </p:spTree>
    <p:extLst>
      <p:ext uri="{BB962C8B-B14F-4D97-AF65-F5344CB8AC3E}">
        <p14:creationId xmlns:p14="http://schemas.microsoft.com/office/powerpoint/2010/main" val="5967446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OBJETIVOS DE DESENVOLVIMENTO SUSTENTÁVEL (ODS)</a:t>
            </a:r>
            <a:br>
              <a:rPr lang="pt-BR" dirty="0" smtClean="0"/>
            </a:br>
            <a:endParaRPr lang="pt-BR" dirty="0"/>
          </a:p>
        </p:txBody>
      </p:sp>
      <p:sp>
        <p:nvSpPr>
          <p:cNvPr id="3" name="Espaço Reservado para Conteúdo 2"/>
          <p:cNvSpPr>
            <a:spLocks noGrp="1"/>
          </p:cNvSpPr>
          <p:nvPr>
            <p:ph idx="1"/>
          </p:nvPr>
        </p:nvSpPr>
        <p:spPr/>
        <p:txBody>
          <a:bodyPr>
            <a:normAutofit fontScale="62500" lnSpcReduction="20000"/>
          </a:bodyPr>
          <a:lstStyle/>
          <a:p>
            <a:endParaRPr lang="pt-BR" dirty="0"/>
          </a:p>
          <a:p>
            <a:r>
              <a:rPr lang="pt-BR" dirty="0"/>
              <a:t>6.5 Até 2030, implementar a gestão integrada dos recursos hídricos em todos os níveis, inclusive via cooperação </a:t>
            </a:r>
            <a:r>
              <a:rPr lang="pt-BR" dirty="0" err="1"/>
              <a:t>transfronteiriça</a:t>
            </a:r>
            <a:r>
              <a:rPr lang="pt-BR" dirty="0"/>
              <a:t>, conforme apropriado</a:t>
            </a:r>
          </a:p>
          <a:p>
            <a:endParaRPr lang="pt-BR" dirty="0"/>
          </a:p>
          <a:p>
            <a:r>
              <a:rPr lang="pt-BR" dirty="0"/>
              <a:t>6.6 Até 2020, proteger e restaurar ecossistemas relacionados com a água, incluindo montanhas, florestas, zonas úmidas, rios, aquíferos e lagos</a:t>
            </a:r>
          </a:p>
          <a:p>
            <a:endParaRPr lang="pt-BR" dirty="0"/>
          </a:p>
          <a:p>
            <a:r>
              <a:rPr lang="pt-BR" dirty="0"/>
              <a:t>6.a Até 2030, ampliar a cooperação internacional e o apoio à capacitação para os países em desenvolvimento em atividades e programas relacionados à água e saneamento, incluindo a coleta de água, a dessalinização, a eficiência no uso da água, o tratamento de efluentes, a reciclagem e as tecnologias de reuso</a:t>
            </a:r>
          </a:p>
          <a:p>
            <a:endParaRPr lang="pt-BR" dirty="0"/>
          </a:p>
          <a:p>
            <a:r>
              <a:rPr lang="pt-BR" dirty="0"/>
              <a:t>6.b Apoiar e fortalecer a participação das comunidades locais, para melhorar a gestão da água e do saneamento</a:t>
            </a:r>
          </a:p>
        </p:txBody>
      </p:sp>
    </p:spTree>
    <p:extLst>
      <p:ext uri="{BB962C8B-B14F-4D97-AF65-F5344CB8AC3E}">
        <p14:creationId xmlns:p14="http://schemas.microsoft.com/office/powerpoint/2010/main" val="29751574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OBJETIVOS DE DESENVOLVIMENTO SUSTENTÁVEL (ODS)</a:t>
            </a:r>
            <a:br>
              <a:rPr lang="pt-BR" dirty="0" smtClean="0"/>
            </a:br>
            <a:endParaRPr lang="pt-BR" dirty="0"/>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8956" y="2249488"/>
            <a:ext cx="7486087" cy="432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6581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OBJETIVOS DE DESENVOLVIMENTO SUSTENTÁVEL (ODS)</a:t>
            </a:r>
            <a:br>
              <a:rPr lang="pt-BR" dirty="0" smtClean="0"/>
            </a:br>
            <a:endParaRPr lang="pt-BR" dirty="0"/>
          </a:p>
        </p:txBody>
      </p:sp>
      <p:sp>
        <p:nvSpPr>
          <p:cNvPr id="3" name="Espaço Reservado para Conteúdo 2"/>
          <p:cNvSpPr>
            <a:spLocks noGrp="1"/>
          </p:cNvSpPr>
          <p:nvPr>
            <p:ph idx="1"/>
          </p:nvPr>
        </p:nvSpPr>
        <p:spPr/>
        <p:txBody>
          <a:bodyPr>
            <a:normAutofit fontScale="55000" lnSpcReduction="20000"/>
          </a:bodyPr>
          <a:lstStyle/>
          <a:p>
            <a:r>
              <a:rPr lang="pt-BR" dirty="0"/>
              <a:t>7.1 Até 2030, assegurar o acesso universal, confiável, moderno e a preços acessíveis a serviços de energia</a:t>
            </a:r>
          </a:p>
          <a:p>
            <a:endParaRPr lang="pt-BR" dirty="0"/>
          </a:p>
          <a:p>
            <a:r>
              <a:rPr lang="pt-BR" dirty="0"/>
              <a:t>7.2 Até 2030, aumentar substancialmente a participação de energias renováveis na matriz energética global</a:t>
            </a:r>
          </a:p>
          <a:p>
            <a:endParaRPr lang="pt-BR" dirty="0"/>
          </a:p>
          <a:p>
            <a:r>
              <a:rPr lang="pt-BR" dirty="0"/>
              <a:t>7.3 Até 2030, dobrar a taxa global de melhoria da eficiência energética</a:t>
            </a:r>
          </a:p>
          <a:p>
            <a:endParaRPr lang="pt-BR" dirty="0"/>
          </a:p>
          <a:p>
            <a:r>
              <a:rPr lang="pt-BR" dirty="0"/>
              <a:t>7.a Até 2030, reforçar a cooperação internacional para facilitar o acesso a pesquisa e tecnologias de energia limpa, incluindo energias renováveis, eficiência energética e tecnologias de combustíveis fósseis avançadas e mais limpas, e promover o investimento em infraestrutura de energia e em tecnologias de energia limpa</a:t>
            </a:r>
          </a:p>
          <a:p>
            <a:endParaRPr lang="pt-BR" dirty="0"/>
          </a:p>
          <a:p>
            <a:r>
              <a:rPr lang="pt-BR" dirty="0"/>
              <a:t>7.b Até 2030, expandir a infraestrutura e modernizar a tecnologia para o fornecimento de serviços de energia modernos e sustentáveis para todos nos países em desenvolvimento, particularmente nos países menos desenvolvidos, nos pequenos Estados insulares em desenvolvimento e nos países em desenvolvimento sem litoral, de acordo com seus respectivos programas de apoio</a:t>
            </a:r>
          </a:p>
        </p:txBody>
      </p:sp>
    </p:spTree>
    <p:extLst>
      <p:ext uri="{BB962C8B-B14F-4D97-AF65-F5344CB8AC3E}">
        <p14:creationId xmlns:p14="http://schemas.microsoft.com/office/powerpoint/2010/main" val="15471085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OBJETIVOS DE DESENVOLVIMENTO SUSTENTÁVEL (ODS)</a:t>
            </a:r>
            <a:br>
              <a:rPr lang="pt-BR" dirty="0" smtClean="0"/>
            </a:br>
            <a:endParaRPr lang="pt-BR" dirty="0"/>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51215" y="2249488"/>
            <a:ext cx="7241570" cy="432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15005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OBJETIVOS DE DESENVOLVIMENTO SUSTENTÁVEL (ODS)</a:t>
            </a:r>
            <a:br>
              <a:rPr lang="pt-BR" dirty="0" smtClean="0"/>
            </a:br>
            <a:endParaRPr lang="pt-BR" dirty="0"/>
          </a:p>
        </p:txBody>
      </p:sp>
      <p:sp>
        <p:nvSpPr>
          <p:cNvPr id="3" name="Espaço Reservado para Conteúdo 2"/>
          <p:cNvSpPr>
            <a:spLocks noGrp="1"/>
          </p:cNvSpPr>
          <p:nvPr>
            <p:ph idx="1"/>
          </p:nvPr>
        </p:nvSpPr>
        <p:spPr/>
        <p:txBody>
          <a:bodyPr>
            <a:normAutofit fontScale="55000" lnSpcReduction="20000"/>
          </a:bodyPr>
          <a:lstStyle/>
          <a:p>
            <a:r>
              <a:rPr lang="pt-BR" b="1" dirty="0"/>
              <a:t>Objetivo 8. Promover o crescimento econômico sustentado, inclusivo e sustentável, emprego pleno e produtivo e trabalho decente para todas e todos</a:t>
            </a:r>
            <a:endParaRPr lang="pt-BR" dirty="0"/>
          </a:p>
          <a:p>
            <a:r>
              <a:rPr lang="pt-BR" b="1" dirty="0"/>
              <a:t>8.1</a:t>
            </a:r>
            <a:r>
              <a:rPr lang="pt-BR" dirty="0"/>
              <a:t> Sustentar o crescimento econômico per capita de acordo com as circunstâncias nacionais e, em particular, um crescimento anual de pelo menos 7% do produto interno bruto [PIB] nos países menos desenvolvidos</a:t>
            </a:r>
          </a:p>
          <a:p>
            <a:r>
              <a:rPr lang="pt-BR" b="1" dirty="0"/>
              <a:t>8.2</a:t>
            </a:r>
            <a:r>
              <a:rPr lang="pt-BR" dirty="0"/>
              <a:t> Atingir níveis mais elevados de produtividade das economias por meio da diversificação, modernização tecnológica e inovação, inclusive por meio de um foco em setores de alto valor agregado e dos setores intensivos em mão de obra</a:t>
            </a:r>
          </a:p>
          <a:p>
            <a:r>
              <a:rPr lang="pt-BR" b="1" dirty="0"/>
              <a:t>8.3</a:t>
            </a:r>
            <a:r>
              <a:rPr lang="pt-BR" dirty="0"/>
              <a:t> Promover políticas orientadas para o desenvolvimento que apoiem as atividades produtivas, geração de emprego decente, empreendedorismo, criatividade e inovação, e incentivar a formalização e o crescimento das micro, pequenas e médias empresas, inclusive por meio do acesso a serviços financeiros</a:t>
            </a:r>
          </a:p>
          <a:p>
            <a:r>
              <a:rPr lang="pt-BR" b="1" dirty="0"/>
              <a:t>8.4</a:t>
            </a:r>
            <a:r>
              <a:rPr lang="pt-BR" dirty="0"/>
              <a:t> Melhorar progressivamente, até 2030, a eficiência dos recursos globais no consumo e na produção, e empenhar-se para dissociar o crescimento econômico da degradação ambiental, de acordo com o Plano Decenal de Programas sobre Produção e Consumo Sustentáveis, com os países desenvolvidos assumindo a liderança</a:t>
            </a:r>
          </a:p>
          <a:p>
            <a:r>
              <a:rPr lang="pt-BR" b="1" dirty="0"/>
              <a:t>8.5</a:t>
            </a:r>
            <a:r>
              <a:rPr lang="pt-BR" dirty="0"/>
              <a:t> Até 2030, alcançar o emprego pleno e produtivo e trabalho decente para todas as mulheres e homens, inclusive para os jovens e as pessoas com deficiência, e remuneração igual para trabalho de igual valor</a:t>
            </a:r>
          </a:p>
          <a:p>
            <a:r>
              <a:rPr lang="pt-BR" b="1" dirty="0"/>
              <a:t>8.6</a:t>
            </a:r>
            <a:r>
              <a:rPr lang="pt-BR" dirty="0"/>
              <a:t> Até 2020, reduzir substancialmente a proporção de jovens sem emprego, educação ou formação</a:t>
            </a:r>
          </a:p>
          <a:p>
            <a:endParaRPr lang="pt-BR" dirty="0"/>
          </a:p>
        </p:txBody>
      </p:sp>
    </p:spTree>
    <p:extLst>
      <p:ext uri="{BB962C8B-B14F-4D97-AF65-F5344CB8AC3E}">
        <p14:creationId xmlns:p14="http://schemas.microsoft.com/office/powerpoint/2010/main" val="350027912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OBJETIVOS DE DESENVOLVIMENTO SUSTENTÁVEL (ODS)</a:t>
            </a:r>
            <a:br>
              <a:rPr lang="pt-BR" dirty="0" smtClean="0"/>
            </a:br>
            <a:endParaRPr lang="pt-BR" dirty="0"/>
          </a:p>
        </p:txBody>
      </p:sp>
      <p:sp>
        <p:nvSpPr>
          <p:cNvPr id="3" name="Espaço Reservado para Conteúdo 2"/>
          <p:cNvSpPr>
            <a:spLocks noGrp="1"/>
          </p:cNvSpPr>
          <p:nvPr>
            <p:ph idx="1"/>
          </p:nvPr>
        </p:nvSpPr>
        <p:spPr/>
        <p:txBody>
          <a:bodyPr>
            <a:normAutofit fontScale="55000" lnSpcReduction="20000"/>
          </a:bodyPr>
          <a:lstStyle/>
          <a:p>
            <a:r>
              <a:rPr lang="pt-BR" b="1" dirty="0" smtClean="0"/>
              <a:t>8.7</a:t>
            </a:r>
            <a:r>
              <a:rPr lang="pt-BR" dirty="0"/>
              <a:t> Tomar medidas imediatas e eficazes para erradicar o trabalho forçado, acabar com a escravidão moderna e o tráfico de pessoas, e assegurar a proibição e eliminação das piores formas de trabalho infantil, incluindo recrutamento e utilização de crianças-soldado, e até 2025 acabar com o trabalho infantil em todas as suas formas</a:t>
            </a:r>
          </a:p>
          <a:p>
            <a:r>
              <a:rPr lang="pt-BR" b="1" dirty="0"/>
              <a:t>8.8</a:t>
            </a:r>
            <a:r>
              <a:rPr lang="pt-BR" dirty="0"/>
              <a:t> Proteger os direitos trabalhistas e promover ambientes de trabalho seguros e protegidos para todos os trabalhadores, incluindo os trabalhadores migrantes, em particular as mulheres migrantes, e pessoas em empregos precários</a:t>
            </a:r>
          </a:p>
          <a:p>
            <a:r>
              <a:rPr lang="pt-BR" b="1" dirty="0"/>
              <a:t>8.9 </a:t>
            </a:r>
            <a:r>
              <a:rPr lang="pt-BR" dirty="0"/>
              <a:t>Até 2030, elaborar e implementar políticas para promover o turismo sustentável, que gera empregos e promove a cultura e os produtos locais</a:t>
            </a:r>
          </a:p>
          <a:p>
            <a:r>
              <a:rPr lang="pt-BR" b="1" dirty="0"/>
              <a:t>8.10</a:t>
            </a:r>
            <a:r>
              <a:rPr lang="pt-BR" dirty="0"/>
              <a:t> Fortalecer a capacidade das instituições financeiras nacionais para incentivar a expansão do acesso aos serviços bancários, de seguros e financeiros para todos</a:t>
            </a:r>
          </a:p>
          <a:p>
            <a:r>
              <a:rPr lang="pt-BR" b="1" dirty="0"/>
              <a:t>8.a</a:t>
            </a:r>
            <a:r>
              <a:rPr lang="pt-BR" dirty="0"/>
              <a:t> Aumentar o apoio da Iniciativa de Ajuda para o Comércio [</a:t>
            </a:r>
            <a:r>
              <a:rPr lang="pt-BR" dirty="0" err="1"/>
              <a:t>Aid</a:t>
            </a:r>
            <a:r>
              <a:rPr lang="pt-BR" dirty="0"/>
              <a:t> for Trade] para os países em desenvolvimento, particularmente os países menos desenvolvidos, inclusive por meio do Quadro Integrado Reforçado para a Assistência Técnica Relacionada com o Comércio para os países menos desenvolvidos</a:t>
            </a:r>
          </a:p>
          <a:p>
            <a:r>
              <a:rPr lang="pt-BR" b="1" dirty="0"/>
              <a:t>8.b</a:t>
            </a:r>
            <a:r>
              <a:rPr lang="pt-BR" dirty="0"/>
              <a:t> Até 2020, desenvolver e operacionalizar uma estratégia global para o emprego dos jovens e implementar o Pacto Mundial para o Emprego da Organização Internacional do Trabalho [OIT]</a:t>
            </a:r>
          </a:p>
          <a:p>
            <a:endParaRPr lang="pt-BR" dirty="0"/>
          </a:p>
        </p:txBody>
      </p:sp>
    </p:spTree>
    <p:extLst>
      <p:ext uri="{BB962C8B-B14F-4D97-AF65-F5344CB8AC3E}">
        <p14:creationId xmlns:p14="http://schemas.microsoft.com/office/powerpoint/2010/main" val="4119134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OBJETIVOS DE DESENVOLVIMENTO SUSTENTÁVEL (ODS)</a:t>
            </a:r>
            <a:br>
              <a:rPr lang="pt-BR" dirty="0" smtClean="0"/>
            </a:br>
            <a:endParaRPr lang="pt-BR" dirty="0"/>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21171" y="2249488"/>
            <a:ext cx="7301658" cy="432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080331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OBJETIVOS DE DESENVOLVIMENTO SUSTENTÁVEL (ODS)</a:t>
            </a:r>
            <a:br>
              <a:rPr lang="pt-BR" dirty="0" smtClean="0"/>
            </a:br>
            <a:endParaRPr lang="pt-BR" dirty="0"/>
          </a:p>
        </p:txBody>
      </p:sp>
      <p:sp>
        <p:nvSpPr>
          <p:cNvPr id="3" name="Espaço Reservado para Conteúdo 2"/>
          <p:cNvSpPr>
            <a:spLocks noGrp="1"/>
          </p:cNvSpPr>
          <p:nvPr>
            <p:ph idx="1"/>
          </p:nvPr>
        </p:nvSpPr>
        <p:spPr/>
        <p:txBody>
          <a:bodyPr>
            <a:normAutofit fontScale="55000" lnSpcReduction="20000"/>
          </a:bodyPr>
          <a:lstStyle/>
          <a:p>
            <a:r>
              <a:rPr lang="pt-BR" dirty="0"/>
              <a:t>Objetivo 9. Construir infraestruturas </a:t>
            </a:r>
            <a:r>
              <a:rPr lang="pt-BR" dirty="0" err="1"/>
              <a:t>resilientes</a:t>
            </a:r>
            <a:r>
              <a:rPr lang="pt-BR" dirty="0"/>
              <a:t>, promover a industrialização inclusiva e sustentável e fomentar a inovação</a:t>
            </a:r>
          </a:p>
          <a:p>
            <a:endParaRPr lang="pt-BR" dirty="0"/>
          </a:p>
          <a:p>
            <a:r>
              <a:rPr lang="pt-BR" dirty="0"/>
              <a:t>9.1 Desenvolver infraestrutura de qualidade, confiável, sustentável e </a:t>
            </a:r>
            <a:r>
              <a:rPr lang="pt-BR" dirty="0" err="1"/>
              <a:t>resiliente</a:t>
            </a:r>
            <a:r>
              <a:rPr lang="pt-BR" dirty="0"/>
              <a:t>, incluindo infraestrutura regional e </a:t>
            </a:r>
            <a:r>
              <a:rPr lang="pt-BR" dirty="0" err="1"/>
              <a:t>transfronteiriça</a:t>
            </a:r>
            <a:r>
              <a:rPr lang="pt-BR" dirty="0"/>
              <a:t>, para apoiar o desenvolvimento econômico e o bem-estar humano, com foco no acesso equitativo e a preços acessíveis para todos</a:t>
            </a:r>
          </a:p>
          <a:p>
            <a:endParaRPr lang="pt-BR" dirty="0"/>
          </a:p>
          <a:p>
            <a:r>
              <a:rPr lang="pt-BR" dirty="0"/>
              <a:t>9.2 Promover a industrialização inclusiva e sustentável e, até 2030, aumentar significativamente a participação da indústria no setor de emprego e no PIB, de acordo com as circunstâncias nacionais, e dobrar sua participação nos países menos desenvolvidos</a:t>
            </a:r>
          </a:p>
          <a:p>
            <a:endParaRPr lang="pt-BR" dirty="0"/>
          </a:p>
          <a:p>
            <a:r>
              <a:rPr lang="pt-BR" dirty="0"/>
              <a:t>9.3 Aumentar o acesso das pequenas indústrias e outras empresas, particularmente em países em desenvolvimento, aos serviços financeiros, incluindo crédito acessível e sua integração em cadeias de valor e mercados</a:t>
            </a:r>
          </a:p>
          <a:p>
            <a:endParaRPr lang="pt-BR" dirty="0"/>
          </a:p>
          <a:p>
            <a:r>
              <a:rPr lang="pt-BR" dirty="0"/>
              <a:t>9.4 Até 2030, modernizar a infraestrutura e reabilitar as indústrias para torná-las sustentáveis, com eficiência aumentada no uso de recursos e maior adoção de tecnologias e processos industriais limpos e ambientalmente corretos; com todos os países atuando de acordo com suas respectivas </a:t>
            </a:r>
            <a:r>
              <a:rPr lang="pt-BR" dirty="0" smtClean="0"/>
              <a:t>capacidades</a:t>
            </a:r>
            <a:endParaRPr lang="pt-BR" dirty="0"/>
          </a:p>
        </p:txBody>
      </p:sp>
    </p:spTree>
    <p:extLst>
      <p:ext uri="{BB962C8B-B14F-4D97-AF65-F5344CB8AC3E}">
        <p14:creationId xmlns:p14="http://schemas.microsoft.com/office/powerpoint/2010/main" val="301332942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OBJETIVOS DE DESENVOLVIMENTO SUSTENTÁVEL (ODS)</a:t>
            </a:r>
            <a:br>
              <a:rPr lang="pt-BR" dirty="0" smtClean="0"/>
            </a:br>
            <a:endParaRPr lang="pt-BR" dirty="0"/>
          </a:p>
        </p:txBody>
      </p:sp>
      <p:sp>
        <p:nvSpPr>
          <p:cNvPr id="3" name="Espaço Reservado para Conteúdo 2"/>
          <p:cNvSpPr>
            <a:spLocks noGrp="1"/>
          </p:cNvSpPr>
          <p:nvPr>
            <p:ph idx="1"/>
          </p:nvPr>
        </p:nvSpPr>
        <p:spPr/>
        <p:txBody>
          <a:bodyPr>
            <a:normAutofit fontScale="55000" lnSpcReduction="20000"/>
          </a:bodyPr>
          <a:lstStyle/>
          <a:p>
            <a:endParaRPr lang="pt-BR" dirty="0"/>
          </a:p>
          <a:p>
            <a:r>
              <a:rPr lang="pt-BR" dirty="0"/>
              <a:t>9.5 Fortalecer a pesquisa científica, melhorar as capacidades tecnológicas de setores industriais em todos os países, particularmente os países em desenvolvimento, inclusive, até 2030, incentivando a inovação e aumentando substancialmente o número de trabalhadores de pesquisa e desenvolvimento por milhão de pessoas e os gastos público e privado em pesquisa e desenvolvimento</a:t>
            </a:r>
          </a:p>
          <a:p>
            <a:endParaRPr lang="pt-BR" dirty="0"/>
          </a:p>
          <a:p>
            <a:r>
              <a:rPr lang="pt-BR" dirty="0"/>
              <a:t>9.a Facilitar o desenvolvimento de infraestrutura sustentável e </a:t>
            </a:r>
            <a:r>
              <a:rPr lang="pt-BR" dirty="0" err="1"/>
              <a:t>resiliente</a:t>
            </a:r>
            <a:r>
              <a:rPr lang="pt-BR" dirty="0"/>
              <a:t> em países em desenvolvimento, por meio de maior apoio financeiro, tecnológico e técnico aos países africanos, aos países menos desenvolvidos, aos países em desenvolvimento sem litoral e aos pequenos Estados insulares em desenvolvimento</a:t>
            </a:r>
          </a:p>
          <a:p>
            <a:endParaRPr lang="pt-BR" dirty="0"/>
          </a:p>
          <a:p>
            <a:r>
              <a:rPr lang="pt-BR" dirty="0"/>
              <a:t>9.b Apoiar o desenvolvimento tecnológico, a pesquisa e a inovação nacionais nos países em desenvolvimento, inclusive garantindo um ambiente político propício para, entre outras coisas, a diversificação industrial e a agregação de valor às commodities</a:t>
            </a:r>
          </a:p>
          <a:p>
            <a:endParaRPr lang="pt-BR" dirty="0"/>
          </a:p>
          <a:p>
            <a:r>
              <a:rPr lang="pt-BR" dirty="0"/>
              <a:t>9.c Aumentar significativamente o acesso às tecnologias de informação e comunicação e se empenhar para oferecer acesso universal e a preços acessíveis à internet nos países menos desenvolvidos, até 2020</a:t>
            </a:r>
          </a:p>
        </p:txBody>
      </p:sp>
    </p:spTree>
    <p:extLst>
      <p:ext uri="{BB962C8B-B14F-4D97-AF65-F5344CB8AC3E}">
        <p14:creationId xmlns:p14="http://schemas.microsoft.com/office/powerpoint/2010/main" val="4099205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143000"/>
            <a:ext cx="7931224" cy="773832"/>
          </a:xfrm>
        </p:spPr>
        <p:txBody>
          <a:bodyPr>
            <a:normAutofit fontScale="90000"/>
          </a:bodyPr>
          <a:lstStyle/>
          <a:p>
            <a:r>
              <a:rPr lang="pt-BR" dirty="0"/>
              <a:t>Teoria Geral dos Direitos Fundamentais</a:t>
            </a:r>
          </a:p>
        </p:txBody>
      </p:sp>
      <p:sp>
        <p:nvSpPr>
          <p:cNvPr id="3" name="Espaço Reservado para Conteúdo 2"/>
          <p:cNvSpPr>
            <a:spLocks noGrp="1"/>
          </p:cNvSpPr>
          <p:nvPr>
            <p:ph idx="1"/>
          </p:nvPr>
        </p:nvSpPr>
        <p:spPr/>
        <p:txBody>
          <a:bodyPr>
            <a:normAutofit fontScale="77500" lnSpcReduction="20000"/>
          </a:bodyPr>
          <a:lstStyle/>
          <a:p>
            <a:r>
              <a:rPr lang="pt-BR" b="1" u="sng" dirty="0"/>
              <a:t>Direitos fundamentais e direitos sociais</a:t>
            </a:r>
          </a:p>
          <a:p>
            <a:pPr algn="just">
              <a:buFontTx/>
              <a:buChar char="-"/>
            </a:pPr>
            <a:r>
              <a:rPr lang="pt-BR" dirty="0"/>
              <a:t>Substituição destes fundamentos no século XIX, a partir do desenvolvimento industrial e do aparecimento de um proletariado sujeito ao domínio burguês; Três seriam as novas fontes de inspiração dos direitos fundamentais a partir das novas condições materiais da sociedade:</a:t>
            </a:r>
          </a:p>
          <a:p>
            <a:pPr marL="916686" lvl="1" indent="-514350" algn="just">
              <a:buAutoNum type="arabicParenR"/>
            </a:pPr>
            <a:r>
              <a:rPr lang="pt-BR" b="1" dirty="0"/>
              <a:t>Manifesto Comunista</a:t>
            </a:r>
            <a:r>
              <a:rPr lang="pt-BR" dirty="0"/>
              <a:t> e as doutrinas marxistas, criticando o capitalismo burguês e postulando liberdade e igualdade materiais em um regime socialista; </a:t>
            </a:r>
          </a:p>
          <a:p>
            <a:pPr marL="916686" lvl="1" indent="-514350" algn="just">
              <a:buAutoNum type="arabicParenR"/>
            </a:pPr>
            <a:r>
              <a:rPr lang="pt-BR" b="1" dirty="0"/>
              <a:t>Doutrina social da Igreja</a:t>
            </a:r>
            <a:r>
              <a:rPr lang="pt-BR" dirty="0"/>
              <a:t>, a partir do Papa Leão XIII, fundamentando uma ordem social mais justa, mas ainda dentro do capitalismo;</a:t>
            </a:r>
          </a:p>
          <a:p>
            <a:pPr marL="916686" lvl="1" indent="-514350" algn="just">
              <a:buAutoNum type="arabicParenR"/>
            </a:pPr>
            <a:r>
              <a:rPr lang="pt-BR" b="1" dirty="0"/>
              <a:t>Intervencionismo estatal</a:t>
            </a:r>
            <a:r>
              <a:rPr lang="pt-BR" dirty="0"/>
              <a:t>, mediante prestações positivas no meio econômico e social, protegendo as classes menos favorecidas, mas ainda dentro do capitalismo; </a:t>
            </a:r>
          </a:p>
        </p:txBody>
      </p:sp>
    </p:spTree>
    <p:extLst>
      <p:ext uri="{BB962C8B-B14F-4D97-AF65-F5344CB8AC3E}">
        <p14:creationId xmlns:p14="http://schemas.microsoft.com/office/powerpoint/2010/main" val="32654124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OBJETIVOS DE DESENVOLVIMENTO SUSTENTÁVEL (ODS)</a:t>
            </a:r>
            <a:br>
              <a:rPr lang="pt-BR" dirty="0" smtClean="0"/>
            </a:br>
            <a:endParaRPr lang="pt-BR" dirty="0"/>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26588" y="2249488"/>
            <a:ext cx="7890824" cy="432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387758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OBJETIVOS DE DESENVOLVIMENTO SUSTENTÁVEL (ODS)</a:t>
            </a:r>
            <a:br>
              <a:rPr lang="pt-BR" dirty="0" smtClean="0"/>
            </a:br>
            <a:endParaRPr lang="pt-BR" dirty="0"/>
          </a:p>
        </p:txBody>
      </p:sp>
      <p:sp>
        <p:nvSpPr>
          <p:cNvPr id="3" name="Espaço Reservado para Conteúdo 2"/>
          <p:cNvSpPr>
            <a:spLocks noGrp="1"/>
          </p:cNvSpPr>
          <p:nvPr>
            <p:ph idx="1"/>
          </p:nvPr>
        </p:nvSpPr>
        <p:spPr/>
        <p:txBody>
          <a:bodyPr>
            <a:normAutofit fontScale="55000" lnSpcReduction="20000"/>
          </a:bodyPr>
          <a:lstStyle/>
          <a:p>
            <a:r>
              <a:rPr lang="pt-BR" dirty="0"/>
              <a:t>Objetivo 10. Reduzir a desigualdade dentro dos países e entre eles</a:t>
            </a:r>
          </a:p>
          <a:p>
            <a:endParaRPr lang="pt-BR" dirty="0"/>
          </a:p>
          <a:p>
            <a:r>
              <a:rPr lang="pt-BR" dirty="0"/>
              <a:t>10.1 Até 2030, progressivamente alcançar e sustentar o crescimento da renda dos 40% da população mais pobre a uma taxa maior que a média nacional</a:t>
            </a:r>
          </a:p>
          <a:p>
            <a:endParaRPr lang="pt-BR" dirty="0"/>
          </a:p>
          <a:p>
            <a:r>
              <a:rPr lang="pt-BR" dirty="0"/>
              <a:t>10.2 Até 2030, </a:t>
            </a:r>
            <a:r>
              <a:rPr lang="pt-BR" dirty="0" err="1"/>
              <a:t>empoderar</a:t>
            </a:r>
            <a:r>
              <a:rPr lang="pt-BR" dirty="0"/>
              <a:t> e promover a inclusão social, econômica e política de todos, independentemente da idade, gênero, deficiência, raça, etnia, origem, religião, condição econômica ou outra</a:t>
            </a:r>
          </a:p>
          <a:p>
            <a:endParaRPr lang="pt-BR" dirty="0"/>
          </a:p>
          <a:p>
            <a:r>
              <a:rPr lang="pt-BR" dirty="0"/>
              <a:t>10.3 Garantir a igualdade de oportunidades e reduzir as desigualdades de resultados, inclusive por meio da eliminação de leis, políticas e práticas discriminatórias e da promoção de legislação, políticas e ações adequadas a este respeito</a:t>
            </a:r>
          </a:p>
          <a:p>
            <a:endParaRPr lang="pt-BR" dirty="0"/>
          </a:p>
          <a:p>
            <a:r>
              <a:rPr lang="pt-BR" dirty="0"/>
              <a:t>10.4 Adotar políticas, especialmente fiscal, salarial e de proteção social, e alcançar progressivamente uma maior igualdade</a:t>
            </a:r>
          </a:p>
          <a:p>
            <a:endParaRPr lang="pt-BR" dirty="0"/>
          </a:p>
          <a:p>
            <a:r>
              <a:rPr lang="pt-BR" dirty="0"/>
              <a:t>10.5 Melhorar a regulamentação e monitoramento dos mercados e instituições financeiras globais e fortalecer a implementação de tais regulamentações</a:t>
            </a:r>
          </a:p>
          <a:p>
            <a:endParaRPr lang="pt-BR" dirty="0"/>
          </a:p>
        </p:txBody>
      </p:sp>
    </p:spTree>
    <p:extLst>
      <p:ext uri="{BB962C8B-B14F-4D97-AF65-F5344CB8AC3E}">
        <p14:creationId xmlns:p14="http://schemas.microsoft.com/office/powerpoint/2010/main" val="196427598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OBJETIVOS DE DESENVOLVIMENTO SUSTENTÁVEL (ODS)</a:t>
            </a:r>
            <a:br>
              <a:rPr lang="pt-BR" dirty="0" smtClean="0"/>
            </a:br>
            <a:endParaRPr lang="pt-BR" dirty="0"/>
          </a:p>
        </p:txBody>
      </p:sp>
      <p:sp>
        <p:nvSpPr>
          <p:cNvPr id="3" name="Espaço Reservado para Conteúdo 2"/>
          <p:cNvSpPr>
            <a:spLocks noGrp="1"/>
          </p:cNvSpPr>
          <p:nvPr>
            <p:ph idx="1"/>
          </p:nvPr>
        </p:nvSpPr>
        <p:spPr/>
        <p:txBody>
          <a:bodyPr>
            <a:normAutofit fontScale="55000" lnSpcReduction="20000"/>
          </a:bodyPr>
          <a:lstStyle/>
          <a:p>
            <a:r>
              <a:rPr lang="pt-BR" dirty="0" smtClean="0"/>
              <a:t>10.6 </a:t>
            </a:r>
            <a:r>
              <a:rPr lang="pt-BR" dirty="0"/>
              <a:t>Assegurar uma representação e voz mais forte dos países em desenvolvimento em tomadas de decisão nas instituições econômicas e financeiras internacionais globais, a fim de produzir instituições mais eficazes, críveis, responsáveis e legítimas</a:t>
            </a:r>
          </a:p>
          <a:p>
            <a:endParaRPr lang="pt-BR" dirty="0"/>
          </a:p>
          <a:p>
            <a:r>
              <a:rPr lang="pt-BR" dirty="0"/>
              <a:t>10.7 Facilitar a migração e a mobilidade ordenada, segura, regular e responsável das pessoas, inclusive por meio da implementação de políticas de migração planejadas e bem geridas</a:t>
            </a:r>
          </a:p>
          <a:p>
            <a:endParaRPr lang="pt-BR" dirty="0"/>
          </a:p>
          <a:p>
            <a:r>
              <a:rPr lang="pt-BR" dirty="0"/>
              <a:t>10.a Implementar o princípio do tratamento especial e diferenciado para países em desenvolvimento, em particular os países menos desenvolvidos, em conformidade com os acordos da OMC</a:t>
            </a:r>
          </a:p>
          <a:p>
            <a:endParaRPr lang="pt-BR" dirty="0"/>
          </a:p>
          <a:p>
            <a:r>
              <a:rPr lang="pt-BR" dirty="0"/>
              <a:t>10.b Incentivar a assistência oficial ao desenvolvimento e fluxos financeiros, incluindo o investimento externo direto, para os Estados onde a necessidade é maior, em particular os países menos desenvolvidos, os países africanos, os pequenos Estados insulares em desenvolvimento e os países em desenvolvimento sem litoral, de acordo com seus planos e programas nacionais</a:t>
            </a:r>
          </a:p>
          <a:p>
            <a:endParaRPr lang="pt-BR" dirty="0"/>
          </a:p>
          <a:p>
            <a:r>
              <a:rPr lang="pt-BR" dirty="0"/>
              <a:t>10.c Até 2030, reduzir para menos de 3% os custos de transação de remessas dos migrantes e eliminar os corredores de remessas com custos superiores a 5%</a:t>
            </a:r>
          </a:p>
        </p:txBody>
      </p:sp>
    </p:spTree>
    <p:extLst>
      <p:ext uri="{BB962C8B-B14F-4D97-AF65-F5344CB8AC3E}">
        <p14:creationId xmlns:p14="http://schemas.microsoft.com/office/powerpoint/2010/main" val="234022043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OBJETIVOS DE DESENVOLVIMENTO SUSTENTÁVEL (ODS)</a:t>
            </a:r>
            <a:br>
              <a:rPr lang="pt-BR" dirty="0" smtClean="0"/>
            </a:br>
            <a:endParaRPr lang="pt-BR" dirty="0"/>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6397" y="2249488"/>
            <a:ext cx="7631205" cy="432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17127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OBJETIVOS DE DESENVOLVIMENTO SUSTENTÁVEL (ODS)</a:t>
            </a:r>
            <a:br>
              <a:rPr lang="pt-BR" dirty="0" smtClean="0"/>
            </a:br>
            <a:endParaRPr lang="pt-BR" dirty="0"/>
          </a:p>
        </p:txBody>
      </p:sp>
      <p:sp>
        <p:nvSpPr>
          <p:cNvPr id="3" name="Espaço Reservado para Conteúdo 2"/>
          <p:cNvSpPr>
            <a:spLocks noGrp="1"/>
          </p:cNvSpPr>
          <p:nvPr>
            <p:ph idx="1"/>
          </p:nvPr>
        </p:nvSpPr>
        <p:spPr/>
        <p:txBody>
          <a:bodyPr>
            <a:normAutofit fontScale="47500" lnSpcReduction="20000"/>
          </a:bodyPr>
          <a:lstStyle/>
          <a:p>
            <a:r>
              <a:rPr lang="pt-BR" dirty="0"/>
              <a:t>Objetivo 11. Tornar as cidades e os assentamentos humanos inclusivos, seguros, </a:t>
            </a:r>
            <a:r>
              <a:rPr lang="pt-BR" dirty="0" err="1"/>
              <a:t>resilientes</a:t>
            </a:r>
            <a:r>
              <a:rPr lang="pt-BR" dirty="0"/>
              <a:t> e sustentáveis</a:t>
            </a:r>
          </a:p>
          <a:p>
            <a:endParaRPr lang="pt-BR" dirty="0"/>
          </a:p>
          <a:p>
            <a:r>
              <a:rPr lang="pt-BR" dirty="0"/>
              <a:t>11.1 Até 2030, garantir o acesso de todos à habitação segura, adequada e a preço acessível, e aos serviços básicos e urbanizar as favelas</a:t>
            </a:r>
          </a:p>
          <a:p>
            <a:endParaRPr lang="pt-BR" dirty="0"/>
          </a:p>
          <a:p>
            <a:r>
              <a:rPr lang="pt-BR" dirty="0"/>
              <a:t>11.2 Até 2030, proporcionar o acesso a sistemas de transporte seguros, acessíveis, sustentáveis e a preço acessível para todos, melhorando a segurança rodoviária por meio da expansão dos transportes públicos, com especial atenção para as necessidades das pessoas em situação de vulnerabilidade, mulheres, crianças, pessoas com deficiência e idosos</a:t>
            </a:r>
          </a:p>
          <a:p>
            <a:endParaRPr lang="pt-BR" dirty="0"/>
          </a:p>
          <a:p>
            <a:r>
              <a:rPr lang="pt-BR" dirty="0"/>
              <a:t>11.3 Até 2030, aumentar a urbanização inclusiva e sustentável, e as capacidades para o planejamento e gestão de assentamentos humanos participativos, integrados e sustentáveis, em todos os países</a:t>
            </a:r>
          </a:p>
          <a:p>
            <a:endParaRPr lang="pt-BR" dirty="0"/>
          </a:p>
          <a:p>
            <a:r>
              <a:rPr lang="pt-BR" dirty="0"/>
              <a:t>11.4 Fortalecer esforços para proteger e salvaguardar o patrimônio cultural e natural do mundo</a:t>
            </a:r>
          </a:p>
          <a:p>
            <a:endParaRPr lang="pt-BR" dirty="0"/>
          </a:p>
          <a:p>
            <a:r>
              <a:rPr lang="pt-BR" dirty="0"/>
              <a:t>11.5 Até 2030, reduzir significativamente o número de mortes e o número de pessoas afetadas por catástrofes e substancialmente diminuir as perdas econômicas diretas causadas por elas em relação ao produto interno bruto global, incluindo os desastres relacionados à água, com o foco em proteger os pobres e as pessoas em situação de </a:t>
            </a:r>
            <a:r>
              <a:rPr lang="pt-BR" dirty="0" smtClean="0"/>
              <a:t>vulnerabilidade</a:t>
            </a:r>
            <a:endParaRPr lang="pt-BR" dirty="0"/>
          </a:p>
        </p:txBody>
      </p:sp>
    </p:spTree>
    <p:extLst>
      <p:ext uri="{BB962C8B-B14F-4D97-AF65-F5344CB8AC3E}">
        <p14:creationId xmlns:p14="http://schemas.microsoft.com/office/powerpoint/2010/main" val="234494864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OBJETIVOS DE DESENVOLVIMENTO SUSTENTÁVEL (ODS)</a:t>
            </a:r>
            <a:br>
              <a:rPr lang="pt-BR" dirty="0" smtClean="0"/>
            </a:br>
            <a:endParaRPr lang="pt-BR" dirty="0"/>
          </a:p>
        </p:txBody>
      </p:sp>
      <p:sp>
        <p:nvSpPr>
          <p:cNvPr id="3" name="Espaço Reservado para Conteúdo 2"/>
          <p:cNvSpPr>
            <a:spLocks noGrp="1"/>
          </p:cNvSpPr>
          <p:nvPr>
            <p:ph idx="1"/>
          </p:nvPr>
        </p:nvSpPr>
        <p:spPr/>
        <p:txBody>
          <a:bodyPr>
            <a:normAutofit fontScale="55000" lnSpcReduction="20000"/>
          </a:bodyPr>
          <a:lstStyle/>
          <a:p>
            <a:endParaRPr lang="pt-BR" dirty="0"/>
          </a:p>
          <a:p>
            <a:r>
              <a:rPr lang="pt-BR" dirty="0"/>
              <a:t>11.6 Até 2030, reduzir o impacto ambiental negativo per capita das cidades, inclusive prestando especial atenção à qualidade do ar, gestão de resíduos municipais e outros</a:t>
            </a:r>
          </a:p>
          <a:p>
            <a:endParaRPr lang="pt-BR" dirty="0"/>
          </a:p>
          <a:p>
            <a:r>
              <a:rPr lang="pt-BR" dirty="0"/>
              <a:t>11.7 Até 2030, proporcionar o acesso universal a espaços públicos seguros, inclusivos, acessíveis e verdes, particularmente para as mulheres e crianças, pessoas idosas e pessoas com deficiência</a:t>
            </a:r>
          </a:p>
          <a:p>
            <a:endParaRPr lang="pt-BR" dirty="0"/>
          </a:p>
          <a:p>
            <a:r>
              <a:rPr lang="pt-BR" dirty="0"/>
              <a:t>11.a Apoiar relações econômicas, sociais e ambientais positivas entre áreas urbanas, </a:t>
            </a:r>
            <a:r>
              <a:rPr lang="pt-BR" dirty="0" err="1"/>
              <a:t>periurbanas</a:t>
            </a:r>
            <a:r>
              <a:rPr lang="pt-BR" dirty="0"/>
              <a:t> e rurais, reforçando o planejamento nacional e regional de desenvolvimento</a:t>
            </a:r>
          </a:p>
          <a:p>
            <a:endParaRPr lang="pt-BR" dirty="0"/>
          </a:p>
          <a:p>
            <a:r>
              <a:rPr lang="pt-BR" dirty="0"/>
              <a:t>11.b Até 2020, aumentar substancialmente o número de cidades e assentamentos humanos adotando e implementando políticas e planos integrados para a inclusão, a eficiência dos recursos, mitigação e adaptação às mudanças climáticas, a resiliência a desastres; e desenvolver e implementar, de acordo com o Marco de Sendai para a Redução do Risco de Desastres 2015-2030, o gerenciamento holístico do risco de desastres em todos os níveis</a:t>
            </a:r>
          </a:p>
          <a:p>
            <a:endParaRPr lang="pt-BR" dirty="0"/>
          </a:p>
          <a:p>
            <a:r>
              <a:rPr lang="pt-BR" dirty="0"/>
              <a:t>11.c Apoiar os países menos desenvolvidos, inclusive por meio de assistência técnica e financeira, para construções sustentáveis e </a:t>
            </a:r>
            <a:r>
              <a:rPr lang="pt-BR" dirty="0" err="1"/>
              <a:t>resilientes</a:t>
            </a:r>
            <a:r>
              <a:rPr lang="pt-BR" dirty="0"/>
              <a:t>, utilizando materiais locais</a:t>
            </a:r>
          </a:p>
        </p:txBody>
      </p:sp>
    </p:spTree>
    <p:extLst>
      <p:ext uri="{BB962C8B-B14F-4D97-AF65-F5344CB8AC3E}">
        <p14:creationId xmlns:p14="http://schemas.microsoft.com/office/powerpoint/2010/main" val="423830580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OBJETIVOS DE DESENVOLVIMENTO SUSTENTÁVEL (ODS)</a:t>
            </a:r>
            <a:br>
              <a:rPr lang="pt-BR" dirty="0" smtClean="0"/>
            </a:br>
            <a:endParaRPr lang="pt-BR" dirty="0"/>
          </a:p>
        </p:txBody>
      </p:sp>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61761" y="2249488"/>
            <a:ext cx="7820477" cy="432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859575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OBJETIVOS DE DESENVOLVIMENTO SUSTENTÁVEL (ODS)</a:t>
            </a:r>
            <a:br>
              <a:rPr lang="pt-BR" dirty="0" smtClean="0"/>
            </a:br>
            <a:endParaRPr lang="pt-BR" dirty="0"/>
          </a:p>
        </p:txBody>
      </p:sp>
      <p:sp>
        <p:nvSpPr>
          <p:cNvPr id="3" name="Espaço Reservado para Conteúdo 2"/>
          <p:cNvSpPr>
            <a:spLocks noGrp="1"/>
          </p:cNvSpPr>
          <p:nvPr>
            <p:ph idx="1"/>
          </p:nvPr>
        </p:nvSpPr>
        <p:spPr/>
        <p:txBody>
          <a:bodyPr>
            <a:normAutofit fontScale="55000" lnSpcReduction="20000"/>
          </a:bodyPr>
          <a:lstStyle/>
          <a:p>
            <a:r>
              <a:rPr lang="pt-BR" dirty="0"/>
              <a:t>Objetivo 12. Assegurar padrões de produção e de consumo sustentáveis</a:t>
            </a:r>
          </a:p>
          <a:p>
            <a:endParaRPr lang="pt-BR" dirty="0"/>
          </a:p>
          <a:p>
            <a:r>
              <a:rPr lang="pt-BR" dirty="0"/>
              <a:t>12.1 Implementar o Plano Decenal de Programas sobre Produção e Consumo Sustentáveis, com todos os países tomando medidas, e os países desenvolvidos assumindo a liderança, tendo em conta o desenvolvimento e as capacidades dos países em desenvolvimento</a:t>
            </a:r>
          </a:p>
          <a:p>
            <a:endParaRPr lang="pt-BR" dirty="0"/>
          </a:p>
          <a:p>
            <a:r>
              <a:rPr lang="pt-BR" dirty="0"/>
              <a:t>12.2 Até 2030, alcançar a gestão sustentável e o uso eficiente dos recursos naturais</a:t>
            </a:r>
          </a:p>
          <a:p>
            <a:endParaRPr lang="pt-BR" dirty="0"/>
          </a:p>
          <a:p>
            <a:r>
              <a:rPr lang="pt-BR" dirty="0"/>
              <a:t>12.3 Até 2030, reduzir pela metade o desperdício de alimentos per capita mundial, nos níveis de varejo e do consumidor, e reduzir as perdas de alimentos ao longo das cadeias de produção e abastecimento, incluindo as perdas pós-colheita</a:t>
            </a:r>
          </a:p>
          <a:p>
            <a:endParaRPr lang="pt-BR" dirty="0"/>
          </a:p>
          <a:p>
            <a:r>
              <a:rPr lang="pt-BR" dirty="0"/>
              <a:t>12.4 Até 2020, alcançar o manejo ambientalmente saudável dos produtos químicos e todos os resíduos, ao longo de todo o ciclo de vida destes, de acordo com os marcos internacionais acordados, e reduzir significativamente a liberação destes para o ar, água e solo, para minimizar seus impactos negativos sobre a saúde humana e o meio ambiente</a:t>
            </a:r>
          </a:p>
          <a:p>
            <a:endParaRPr lang="pt-BR" dirty="0"/>
          </a:p>
          <a:p>
            <a:r>
              <a:rPr lang="pt-BR" dirty="0"/>
              <a:t>12.5 Até 2030, reduzir substancialmente a geração de resíduos por meio da prevenção, redução, reciclagem e reuso</a:t>
            </a:r>
          </a:p>
          <a:p>
            <a:endParaRPr lang="pt-BR" dirty="0"/>
          </a:p>
        </p:txBody>
      </p:sp>
    </p:spTree>
    <p:extLst>
      <p:ext uri="{BB962C8B-B14F-4D97-AF65-F5344CB8AC3E}">
        <p14:creationId xmlns:p14="http://schemas.microsoft.com/office/powerpoint/2010/main" val="383828248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OBJETIVOS DE DESENVOLVIMENTO SUSTENTÁVEL (ODS)</a:t>
            </a:r>
            <a:br>
              <a:rPr lang="pt-BR" dirty="0" smtClean="0"/>
            </a:br>
            <a:endParaRPr lang="pt-BR" dirty="0"/>
          </a:p>
        </p:txBody>
      </p:sp>
      <p:sp>
        <p:nvSpPr>
          <p:cNvPr id="3" name="Espaço Reservado para Conteúdo 2"/>
          <p:cNvSpPr>
            <a:spLocks noGrp="1"/>
          </p:cNvSpPr>
          <p:nvPr>
            <p:ph idx="1"/>
          </p:nvPr>
        </p:nvSpPr>
        <p:spPr/>
        <p:txBody>
          <a:bodyPr>
            <a:normAutofit fontScale="47500" lnSpcReduction="20000"/>
          </a:bodyPr>
          <a:lstStyle/>
          <a:p>
            <a:endParaRPr lang="pt-BR" dirty="0"/>
          </a:p>
          <a:p>
            <a:r>
              <a:rPr lang="pt-BR" dirty="0"/>
              <a:t>12.6 Incentivar as empresas, especialmente as empresas grandes e transnacionais, a adotar práticas sustentáveis e a integrar informações de sustentabilidade em seu ciclo de relatórios</a:t>
            </a:r>
          </a:p>
          <a:p>
            <a:endParaRPr lang="pt-BR" dirty="0"/>
          </a:p>
          <a:p>
            <a:r>
              <a:rPr lang="pt-BR" dirty="0"/>
              <a:t>12.7 Promover práticas de compras públicas sustentáveis, de acordo com as políticas e prioridades nacionais</a:t>
            </a:r>
          </a:p>
          <a:p>
            <a:endParaRPr lang="pt-BR" dirty="0"/>
          </a:p>
          <a:p>
            <a:r>
              <a:rPr lang="pt-BR" dirty="0"/>
              <a:t>12.8 Até 2030, garantir que as pessoas, em todos os lugares, tenham informação relevante e conscientização para o desenvolvimento sustentável e estilos de vida em harmonia com a natureza</a:t>
            </a:r>
          </a:p>
          <a:p>
            <a:endParaRPr lang="pt-BR" dirty="0"/>
          </a:p>
          <a:p>
            <a:r>
              <a:rPr lang="pt-BR" dirty="0"/>
              <a:t>12.a Apoiar países em desenvolvimento a fortalecer suas capacidades científicas e tecnológicas para mudar para padrões mais sustentáveis de produção e consumo</a:t>
            </a:r>
          </a:p>
          <a:p>
            <a:endParaRPr lang="pt-BR" dirty="0"/>
          </a:p>
          <a:p>
            <a:r>
              <a:rPr lang="pt-BR" dirty="0"/>
              <a:t>12.b Desenvolver e implementar ferramentas para monitorar os impactos do desenvolvimento sustentável para o turismo sustentável, que gera empregos, promove a cultura e os produtos locais</a:t>
            </a:r>
          </a:p>
          <a:p>
            <a:endParaRPr lang="pt-BR" dirty="0"/>
          </a:p>
          <a:p>
            <a:r>
              <a:rPr lang="pt-BR" dirty="0"/>
              <a:t>12.c Racionalizar subsídios ineficientes aos combustíveis fósseis, que encorajam o consumo exagerado, eliminando as distorções de mercado, de acordo com as circunstâncias nacionais, inclusive por meio da reestruturação fiscal e a eliminação gradual desses subsídios prejudiciais, caso existam, para refletir os seus impactos ambientais, tendo plenamente em conta as necessidades específicas e condições dos países em desenvolvimento e minimizando os possíveis impactos adversos sobre o seu desenvolvimento de uma forma que proteja os pobres e as comunidades afetadas</a:t>
            </a:r>
          </a:p>
        </p:txBody>
      </p:sp>
    </p:spTree>
    <p:extLst>
      <p:ext uri="{BB962C8B-B14F-4D97-AF65-F5344CB8AC3E}">
        <p14:creationId xmlns:p14="http://schemas.microsoft.com/office/powerpoint/2010/main" val="136892795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OBJETIVOS DE DESENVOLVIMENTO SUSTENTÁVEL (ODS)</a:t>
            </a:r>
            <a:br>
              <a:rPr lang="pt-BR" dirty="0" smtClean="0"/>
            </a:br>
            <a:endParaRPr lang="pt-BR" dirty="0"/>
          </a:p>
        </p:txBody>
      </p:sp>
      <p:pic>
        <p:nvPicPr>
          <p:cNvPr id="143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41436" y="2249488"/>
            <a:ext cx="7861128" cy="432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7612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764704"/>
            <a:ext cx="7931224" cy="720080"/>
          </a:xfrm>
        </p:spPr>
        <p:txBody>
          <a:bodyPr>
            <a:normAutofit fontScale="90000"/>
          </a:bodyPr>
          <a:lstStyle/>
          <a:p>
            <a:r>
              <a:rPr lang="pt-BR" dirty="0"/>
              <a:t>Teoria Geral dos Direitos Fundamentais</a:t>
            </a:r>
          </a:p>
        </p:txBody>
      </p:sp>
      <p:sp>
        <p:nvSpPr>
          <p:cNvPr id="3" name="Espaço Reservado para Conteúdo 2"/>
          <p:cNvSpPr>
            <a:spLocks noGrp="1"/>
          </p:cNvSpPr>
          <p:nvPr>
            <p:ph idx="1"/>
          </p:nvPr>
        </p:nvSpPr>
        <p:spPr>
          <a:xfrm>
            <a:off x="457200" y="1772816"/>
            <a:ext cx="8229600" cy="4801720"/>
          </a:xfrm>
        </p:spPr>
        <p:txBody>
          <a:bodyPr>
            <a:normAutofit fontScale="85000" lnSpcReduction="10000"/>
          </a:bodyPr>
          <a:lstStyle/>
          <a:p>
            <a:r>
              <a:rPr lang="pt-BR" b="1" u="sng" dirty="0"/>
              <a:t>Direitos fundamentais e direitos sociais</a:t>
            </a:r>
          </a:p>
          <a:p>
            <a:pPr>
              <a:buFontTx/>
              <a:buChar char="-"/>
            </a:pPr>
            <a:r>
              <a:rPr lang="pt-BR" b="1" dirty="0"/>
              <a:t>Conceito de direitos fundamentais</a:t>
            </a:r>
          </a:p>
          <a:p>
            <a:pPr marL="916686" lvl="1" indent="-514350" algn="just">
              <a:buAutoNum type="alphaLcParenR"/>
            </a:pPr>
            <a:r>
              <a:rPr lang="pt-BR" dirty="0"/>
              <a:t>Dificuldade devido à evolução histórica e o fato de serem empregados como sinônimos (de direitos naturais, direitos humanos, direitos do homem, direitos individuais, direitos públicos subjetivos, liberdades fundamentais, liberdades públicas e direitos fundamentais do homem);</a:t>
            </a:r>
          </a:p>
          <a:p>
            <a:pPr marL="916686" lvl="1" indent="-514350" algn="just">
              <a:buAutoNum type="alphaLcParenR"/>
            </a:pPr>
            <a:r>
              <a:rPr lang="pt-BR" dirty="0"/>
              <a:t>José Afonso da Silva define </a:t>
            </a:r>
            <a:r>
              <a:rPr lang="pt-BR" b="1" i="1" u="sng" dirty="0"/>
              <a:t>direitos fundamentais</a:t>
            </a:r>
            <a:r>
              <a:rPr lang="pt-BR" dirty="0"/>
              <a:t> como expressão dos princípios que resumem “</a:t>
            </a:r>
            <a:r>
              <a:rPr lang="pt-BR" i="1" dirty="0"/>
              <a:t>a concepção do mundo e informam a ideologia política de cada ordenamento jurídico,  além de designar, no nível do direito positivo, aquelas prerrogativas e instituições que ele concretiza em garantias de uma convivência digna, livre e igual de todas as pessoas</a:t>
            </a:r>
            <a:r>
              <a:rPr lang="pt-BR" dirty="0"/>
              <a:t>.”</a:t>
            </a:r>
          </a:p>
          <a:p>
            <a:pPr marL="624078" indent="-514350">
              <a:buAutoNum type="alphaLcParenR"/>
            </a:pPr>
            <a:endParaRPr lang="pt-BR" dirty="0"/>
          </a:p>
          <a:p>
            <a:endParaRPr lang="pt-BR" dirty="0"/>
          </a:p>
        </p:txBody>
      </p:sp>
    </p:spTree>
    <p:extLst>
      <p:ext uri="{BB962C8B-B14F-4D97-AF65-F5344CB8AC3E}">
        <p14:creationId xmlns:p14="http://schemas.microsoft.com/office/powerpoint/2010/main" val="5756591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OBJETIVOS DE DESENVOLVIMENTO SUSTENTÁVEL (ODS)</a:t>
            </a:r>
            <a:br>
              <a:rPr lang="pt-BR" dirty="0" smtClean="0"/>
            </a:br>
            <a:endParaRPr lang="pt-BR" dirty="0"/>
          </a:p>
        </p:txBody>
      </p:sp>
      <p:sp>
        <p:nvSpPr>
          <p:cNvPr id="3" name="Espaço Reservado para Conteúdo 2"/>
          <p:cNvSpPr>
            <a:spLocks noGrp="1"/>
          </p:cNvSpPr>
          <p:nvPr>
            <p:ph idx="1"/>
          </p:nvPr>
        </p:nvSpPr>
        <p:spPr/>
        <p:txBody>
          <a:bodyPr>
            <a:normAutofit fontScale="55000" lnSpcReduction="20000"/>
          </a:bodyPr>
          <a:lstStyle/>
          <a:p>
            <a:r>
              <a:rPr lang="pt-BR" b="1" dirty="0"/>
              <a:t>Objetivo 13. Tomar medidas urgentes para combater a mudança climática e seus impactos (*)</a:t>
            </a:r>
            <a:endParaRPr lang="pt-BR" dirty="0"/>
          </a:p>
          <a:p>
            <a:r>
              <a:rPr lang="pt-BR" b="1" dirty="0"/>
              <a:t>13.1 </a:t>
            </a:r>
            <a:r>
              <a:rPr lang="pt-BR" dirty="0"/>
              <a:t>Reforçar a resiliência e a capacidade de adaptação a riscos relacionados ao clima e às catástrofes naturais em todos os países</a:t>
            </a:r>
          </a:p>
          <a:p>
            <a:r>
              <a:rPr lang="pt-BR" b="1" dirty="0"/>
              <a:t>13.2</a:t>
            </a:r>
            <a:r>
              <a:rPr lang="pt-BR" dirty="0"/>
              <a:t> Integrar medidas da mudança do clima nas políticas, estratégias e planejamentos nacionais</a:t>
            </a:r>
          </a:p>
          <a:p>
            <a:r>
              <a:rPr lang="pt-BR" b="1" dirty="0"/>
              <a:t>13.3 </a:t>
            </a:r>
            <a:r>
              <a:rPr lang="pt-BR" dirty="0"/>
              <a:t>Melhorar a educação, aumentar a conscientização e a capacidade humana e institucional sobre mitigação, adaptação, redução de impacto e alerta precoce da mudança do clima</a:t>
            </a:r>
          </a:p>
          <a:p>
            <a:r>
              <a:rPr lang="pt-BR" b="1" dirty="0"/>
              <a:t>13.a</a:t>
            </a:r>
            <a:r>
              <a:rPr lang="pt-BR" dirty="0"/>
              <a:t> Implementar o compromisso assumido pelos países desenvolvidos partes da Convenção Quadro das Nações Unidas sobre Mudança do Clima [UNFCCC] para a meta de mobilizar conjuntamente US$ 100 bilhões por ano a partir de 2020, de todas as fontes, para atender às necessidades dos países em desenvolvimento, no contexto das ações de mitigação significativas e transparência na implementação; e operacionalizar plenamente o Fundo Verde para o Clima por meio de sua capitalização o mais cedo possível</a:t>
            </a:r>
          </a:p>
          <a:p>
            <a:r>
              <a:rPr lang="pt-BR" b="1" dirty="0"/>
              <a:t>13.b</a:t>
            </a:r>
            <a:r>
              <a:rPr lang="pt-BR" dirty="0"/>
              <a:t> Promover mecanismos para a criação de capacidades para o planejamento relacionado à mudança do clima e à gestão eficaz, nos países menos desenvolvidos, inclusive com foco em mulheres, jovens, comunidades locais e marginalizadas</a:t>
            </a:r>
          </a:p>
          <a:p>
            <a:r>
              <a:rPr lang="pt-BR" i="1" dirty="0"/>
              <a:t>(*) Reconhecendo que a Convenção Quadro das Nações Unidas sobre Mudança do Clima [UNFCCC] é o fórum internacional intergovernamental primário para negociar a resposta global à mudança do clima.</a:t>
            </a:r>
            <a:endParaRPr lang="pt-BR" dirty="0"/>
          </a:p>
          <a:p>
            <a:endParaRPr lang="pt-BR" dirty="0"/>
          </a:p>
        </p:txBody>
      </p:sp>
    </p:spTree>
    <p:extLst>
      <p:ext uri="{BB962C8B-B14F-4D97-AF65-F5344CB8AC3E}">
        <p14:creationId xmlns:p14="http://schemas.microsoft.com/office/powerpoint/2010/main" val="259299935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OBJETIVOS DE DESENVOLVIMENTO SUSTENTÁVEL (ODS)</a:t>
            </a:r>
            <a:br>
              <a:rPr lang="pt-BR" dirty="0" smtClean="0"/>
            </a:br>
            <a:endParaRPr lang="pt-BR" dirty="0"/>
          </a:p>
        </p:txBody>
      </p:sp>
      <p:pic>
        <p:nvPicPr>
          <p:cNvPr id="4" name="Espaço Reservado para Conteúdo 3"/>
          <p:cNvPicPr>
            <a:picLocks noGrp="1" noChangeAspect="1"/>
          </p:cNvPicPr>
          <p:nvPr>
            <p:ph idx="1"/>
          </p:nvPr>
        </p:nvPicPr>
        <p:blipFill>
          <a:blip r:embed="rId2"/>
          <a:stretch>
            <a:fillRect/>
          </a:stretch>
        </p:blipFill>
        <p:spPr>
          <a:xfrm>
            <a:off x="784604" y="2249488"/>
            <a:ext cx="7574791" cy="4324350"/>
          </a:xfrm>
          <a:prstGeom prst="rect">
            <a:avLst/>
          </a:prstGeom>
        </p:spPr>
      </p:pic>
    </p:spTree>
    <p:extLst>
      <p:ext uri="{BB962C8B-B14F-4D97-AF65-F5344CB8AC3E}">
        <p14:creationId xmlns:p14="http://schemas.microsoft.com/office/powerpoint/2010/main" val="420138748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OBJETIVOS DE DESENVOLVIMENTO SUSTENTÁVEL (ODS)</a:t>
            </a:r>
            <a:br>
              <a:rPr lang="pt-BR" dirty="0" smtClean="0"/>
            </a:br>
            <a:endParaRPr lang="pt-BR" dirty="0"/>
          </a:p>
        </p:txBody>
      </p:sp>
      <p:sp>
        <p:nvSpPr>
          <p:cNvPr id="3" name="Espaço Reservado para Conteúdo 2"/>
          <p:cNvSpPr>
            <a:spLocks noGrp="1"/>
          </p:cNvSpPr>
          <p:nvPr>
            <p:ph idx="1"/>
          </p:nvPr>
        </p:nvSpPr>
        <p:spPr/>
        <p:txBody>
          <a:bodyPr>
            <a:normAutofit fontScale="55000" lnSpcReduction="20000"/>
          </a:bodyPr>
          <a:lstStyle/>
          <a:p>
            <a:r>
              <a:rPr lang="pt-BR" b="1" dirty="0"/>
              <a:t>Objetivo 14. Conservação e uso sustentável dos oceanos, dos mares e dos recursos marinhos para o desenvolvimento sustentável</a:t>
            </a:r>
            <a:endParaRPr lang="pt-BR" dirty="0"/>
          </a:p>
          <a:p>
            <a:r>
              <a:rPr lang="pt-BR" b="1" dirty="0"/>
              <a:t>14.1 </a:t>
            </a:r>
            <a:r>
              <a:rPr lang="pt-BR" dirty="0"/>
              <a:t>Até 2025, prevenir e reduzir significativamente a poluição marinha de todos os tipos, especialmente a advinda de atividades terrestres, incluindo detritos marinhos e a poluição por nutrientes</a:t>
            </a:r>
          </a:p>
          <a:p>
            <a:r>
              <a:rPr lang="pt-BR" b="1" dirty="0"/>
              <a:t>14.2</a:t>
            </a:r>
            <a:r>
              <a:rPr lang="pt-BR" dirty="0"/>
              <a:t> Até 2020, gerir de forma sustentável e proteger os ecossistemas marinhos e costeiros para evitar impactos adversos significativos, inclusive por meio do reforço da sua capacidade de resiliência, e tomar medidas para a sua restauração, a fim de assegurar oceanos saudáveis e produtivos</a:t>
            </a:r>
          </a:p>
          <a:p>
            <a:r>
              <a:rPr lang="pt-BR" b="1" dirty="0"/>
              <a:t>14.3</a:t>
            </a:r>
            <a:r>
              <a:rPr lang="pt-BR" dirty="0"/>
              <a:t> Minimizar e enfrentar os impactos da acidificação dos oceanos, inclusive por meio do reforço da cooperação científica em todos os níveis</a:t>
            </a:r>
          </a:p>
          <a:p>
            <a:r>
              <a:rPr lang="pt-BR" b="1" dirty="0"/>
              <a:t>14.4</a:t>
            </a:r>
            <a:r>
              <a:rPr lang="pt-BR" dirty="0"/>
              <a:t> Até 2020, efetivamente regular a coleta, e acabar com a </a:t>
            </a:r>
            <a:r>
              <a:rPr lang="pt-BR" dirty="0" err="1"/>
              <a:t>sobrepesca</a:t>
            </a:r>
            <a:r>
              <a:rPr lang="pt-BR" dirty="0"/>
              <a:t>, ilegal, não reportada e não regulamentada e as práticas de pesca destrutivas, e implementar planos de gestão com base científica, para restaurar populações de peixes no menor tempo possível, pelo menos a níveis que possam produzir rendimento máximo sustentável, como determinado por suas características biológicas</a:t>
            </a:r>
          </a:p>
          <a:p>
            <a:r>
              <a:rPr lang="pt-BR" b="1" dirty="0"/>
              <a:t>14.5 </a:t>
            </a:r>
            <a:r>
              <a:rPr lang="pt-BR" dirty="0"/>
              <a:t>Até 2020, conservar pelo menos 10% das zonas costeiras e marinhas, de acordo com a legislação nacional e internacional, e com base na melhor informação científica disponível</a:t>
            </a:r>
          </a:p>
          <a:p>
            <a:pPr marL="109728" indent="0">
              <a:buNone/>
            </a:pPr>
            <a:endParaRPr lang="pt-BR" dirty="0"/>
          </a:p>
        </p:txBody>
      </p:sp>
    </p:spTree>
    <p:extLst>
      <p:ext uri="{BB962C8B-B14F-4D97-AF65-F5344CB8AC3E}">
        <p14:creationId xmlns:p14="http://schemas.microsoft.com/office/powerpoint/2010/main" val="152862183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OBJETIVOS DE DESENVOLVIMENTO SUSTENTÁVEL (ODS)</a:t>
            </a:r>
            <a:br>
              <a:rPr lang="pt-BR" dirty="0" smtClean="0"/>
            </a:br>
            <a:endParaRPr lang="pt-BR" dirty="0"/>
          </a:p>
        </p:txBody>
      </p:sp>
      <p:sp>
        <p:nvSpPr>
          <p:cNvPr id="3" name="Espaço Reservado para Conteúdo 2"/>
          <p:cNvSpPr>
            <a:spLocks noGrp="1"/>
          </p:cNvSpPr>
          <p:nvPr>
            <p:ph idx="1"/>
          </p:nvPr>
        </p:nvSpPr>
        <p:spPr/>
        <p:txBody>
          <a:bodyPr>
            <a:normAutofit fontScale="55000" lnSpcReduction="20000"/>
          </a:bodyPr>
          <a:lstStyle/>
          <a:p>
            <a:r>
              <a:rPr lang="pt-BR" b="1" dirty="0" smtClean="0"/>
              <a:t>14.6</a:t>
            </a:r>
            <a:r>
              <a:rPr lang="pt-BR" b="1" dirty="0"/>
              <a:t> </a:t>
            </a:r>
            <a:r>
              <a:rPr lang="pt-BR" dirty="0"/>
              <a:t>Até 2020, proibir certas formas de subsídios à pesca, que contribuem para a </a:t>
            </a:r>
            <a:r>
              <a:rPr lang="pt-BR" dirty="0" err="1"/>
              <a:t>sobrecapacidade</a:t>
            </a:r>
            <a:r>
              <a:rPr lang="pt-BR" dirty="0"/>
              <a:t> e a </a:t>
            </a:r>
            <a:r>
              <a:rPr lang="pt-BR" dirty="0" err="1"/>
              <a:t>sobrepesca</a:t>
            </a:r>
            <a:r>
              <a:rPr lang="pt-BR" dirty="0"/>
              <a:t>, e eliminar os subsídios que contribuam para a pesca ilegal, não reportada e não regulamentada, e abster-se de introduzir novos subsídios como estes, reconhecendo que o tratamento especial e diferenciado adequado e eficaz para os países em desenvolvimento e os países menos desenvolvidos deve ser parte integrante da negociação sobre subsídios à pesca da Organização Mundial do Comércio</a:t>
            </a:r>
          </a:p>
          <a:p>
            <a:r>
              <a:rPr lang="pt-BR" b="1" dirty="0"/>
              <a:t>14.7</a:t>
            </a:r>
            <a:r>
              <a:rPr lang="pt-BR" dirty="0"/>
              <a:t> Até 2030, aumentar os benefícios econômicos para os pequenos Estados insulares em desenvolvimento e os países menos desenvolvidos, a partir do uso sustentável dos recursos marinhos, inclusive por meio de uma gestão sustentável da pesca, aquicultura e turismo</a:t>
            </a:r>
          </a:p>
          <a:p>
            <a:r>
              <a:rPr lang="pt-BR" b="1" dirty="0"/>
              <a:t>14.a</a:t>
            </a:r>
            <a:r>
              <a:rPr lang="pt-BR" dirty="0"/>
              <a:t> Aumentar o conhecimento científico, desenvolver capacidades de pesquisa e transferir tecnologia marinha, tendo em conta os critérios e orientações sobre a Transferência de Tecnologia Marinha da Comissão Oceanográfica Intergovernamental, a fim de melhorar a saúde dos oceanos e aumentar a contribuição da biodiversidade marinha para o desenvolvimento dos países em desenvolvimento, em particular os pequenos Estados insulares em desenvolvimento e os países menos desenvolvidos</a:t>
            </a:r>
          </a:p>
          <a:p>
            <a:r>
              <a:rPr lang="pt-BR" b="1" dirty="0"/>
              <a:t>14.b </a:t>
            </a:r>
            <a:r>
              <a:rPr lang="pt-BR" dirty="0"/>
              <a:t>Proporcionar o acesso dos pescadores artesanais de pequena escala aos recursos marinhos e mercados</a:t>
            </a:r>
          </a:p>
          <a:p>
            <a:r>
              <a:rPr lang="pt-BR" b="1" dirty="0"/>
              <a:t>14.c</a:t>
            </a:r>
            <a:r>
              <a:rPr lang="pt-BR" dirty="0"/>
              <a:t> Assegurar a conservação e o uso sustentável dos oceanos e seus recursos pela implementação do direito internacional, como refletido na UNCLOS [Convenção das Nações Unidas sobre o Direito do Mar], que provê o arcabouço legal para a conservação e utilização sustentável dos oceanos e dos seus recursos, conforme registrado no parágrafo 158 do “Futuro Que Queremos”</a:t>
            </a:r>
          </a:p>
          <a:p>
            <a:endParaRPr lang="pt-BR" dirty="0"/>
          </a:p>
        </p:txBody>
      </p:sp>
    </p:spTree>
    <p:extLst>
      <p:ext uri="{BB962C8B-B14F-4D97-AF65-F5344CB8AC3E}">
        <p14:creationId xmlns:p14="http://schemas.microsoft.com/office/powerpoint/2010/main" val="128495469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OBJETIVOS DE DESENVOLVIMENTO SUSTENTÁVEL (ODS)</a:t>
            </a:r>
            <a:br>
              <a:rPr lang="pt-BR" dirty="0" smtClean="0"/>
            </a:br>
            <a:endParaRPr lang="pt-BR" dirty="0"/>
          </a:p>
        </p:txBody>
      </p:sp>
      <p:pic>
        <p:nvPicPr>
          <p:cNvPr id="1638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5677" y="2249488"/>
            <a:ext cx="7052646" cy="432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365685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OBJETIVOS DE DESENVOLVIMENTO SUSTENTÁVEL (ODS)</a:t>
            </a:r>
            <a:br>
              <a:rPr lang="pt-BR" dirty="0" smtClean="0"/>
            </a:br>
            <a:endParaRPr lang="pt-BR" dirty="0"/>
          </a:p>
        </p:txBody>
      </p:sp>
      <p:sp>
        <p:nvSpPr>
          <p:cNvPr id="3" name="Espaço Reservado para Conteúdo 2"/>
          <p:cNvSpPr>
            <a:spLocks noGrp="1"/>
          </p:cNvSpPr>
          <p:nvPr>
            <p:ph idx="1"/>
          </p:nvPr>
        </p:nvSpPr>
        <p:spPr/>
        <p:txBody>
          <a:bodyPr>
            <a:normAutofit fontScale="40000" lnSpcReduction="20000"/>
          </a:bodyPr>
          <a:lstStyle/>
          <a:p>
            <a:r>
              <a:rPr lang="pt-BR" dirty="0"/>
              <a:t>Objetivo 15. Proteger, recuperar e promover o uso sustentável dos ecossistemas terrestres, gerir de forma sustentável as florestas, combater a desertificação, deter e reverter a degradação da terra e deter a perda de biodiversidade</a:t>
            </a:r>
          </a:p>
          <a:p>
            <a:endParaRPr lang="pt-BR" dirty="0"/>
          </a:p>
          <a:p>
            <a:r>
              <a:rPr lang="pt-BR" dirty="0"/>
              <a:t>15.1 Até 2020, assegurar a conservação, recuperação e uso sustentável de ecossistemas terrestres e de água doce interiores e seus serviços, em especial florestas, zonas úmidas, montanhas e terras áridas, em conformidade com as obrigações decorrentes dos acordos internacionais</a:t>
            </a:r>
          </a:p>
          <a:p>
            <a:endParaRPr lang="pt-BR" dirty="0"/>
          </a:p>
          <a:p>
            <a:r>
              <a:rPr lang="pt-BR" dirty="0"/>
              <a:t>15.2 Até 2020, promover a implementação da gestão sustentável de todos os tipos de florestas, deter o desmatamento, restaurar florestas degradadas e aumentar substancialmente o florestamento e o reflorestamento globalmente</a:t>
            </a:r>
          </a:p>
          <a:p>
            <a:endParaRPr lang="pt-BR" dirty="0"/>
          </a:p>
          <a:p>
            <a:r>
              <a:rPr lang="pt-BR" dirty="0"/>
              <a:t>15.3 Até 2030, combater a desertificação, restaurar a terra e o solo degradado, incluindo terrenos afetados pela desertificação, secas e inundações, e lutar para alcançar um mundo neutro em termos de degradação do solo</a:t>
            </a:r>
          </a:p>
          <a:p>
            <a:endParaRPr lang="pt-BR" dirty="0"/>
          </a:p>
          <a:p>
            <a:r>
              <a:rPr lang="pt-BR" dirty="0"/>
              <a:t>15.4 Até 2030, assegurar a conservação dos ecossistemas de montanha, incluindo a sua biodiversidade, para melhorar a sua capacidade de proporcionar benefícios que são essenciais para o desenvolvimento sustentável</a:t>
            </a:r>
          </a:p>
          <a:p>
            <a:endParaRPr lang="pt-BR" dirty="0"/>
          </a:p>
          <a:p>
            <a:r>
              <a:rPr lang="pt-BR" dirty="0"/>
              <a:t>15.5 Tomar medidas urgentes e significativas para reduzir a degradação de habitat naturais, deter a perda de biodiversidade e, até 2020, proteger e evitar a extinção de espécies ameaçadas</a:t>
            </a:r>
          </a:p>
          <a:p>
            <a:endParaRPr lang="pt-BR" dirty="0"/>
          </a:p>
          <a:p>
            <a:r>
              <a:rPr lang="pt-BR" dirty="0"/>
              <a:t>15.6 Garantir uma repartição justa e equitativa dos benefícios derivados da utilização dos recursos genéticos e promover o acesso adequado aos recursos genéticos</a:t>
            </a:r>
          </a:p>
          <a:p>
            <a:endParaRPr lang="pt-BR" dirty="0"/>
          </a:p>
        </p:txBody>
      </p:sp>
    </p:spTree>
    <p:extLst>
      <p:ext uri="{BB962C8B-B14F-4D97-AF65-F5344CB8AC3E}">
        <p14:creationId xmlns:p14="http://schemas.microsoft.com/office/powerpoint/2010/main" val="349712023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OBJETIVOS DE DESENVOLVIMENTO SUSTENTÁVEL (ODS)</a:t>
            </a:r>
            <a:br>
              <a:rPr lang="pt-BR" dirty="0" smtClean="0"/>
            </a:br>
            <a:endParaRPr lang="pt-BR" dirty="0"/>
          </a:p>
        </p:txBody>
      </p:sp>
      <p:sp>
        <p:nvSpPr>
          <p:cNvPr id="3" name="Espaço Reservado para Conteúdo 2"/>
          <p:cNvSpPr>
            <a:spLocks noGrp="1"/>
          </p:cNvSpPr>
          <p:nvPr>
            <p:ph idx="1"/>
          </p:nvPr>
        </p:nvSpPr>
        <p:spPr/>
        <p:txBody>
          <a:bodyPr>
            <a:normAutofit fontScale="47500" lnSpcReduction="20000"/>
          </a:bodyPr>
          <a:lstStyle/>
          <a:p>
            <a:endParaRPr lang="pt-BR" dirty="0"/>
          </a:p>
          <a:p>
            <a:r>
              <a:rPr lang="pt-BR" dirty="0"/>
              <a:t>15.7 Tomar medidas urgentes para acabar com a caça ilegal e o tráfico de espécies da flora e fauna protegidas e abordar tanto a demanda quanto a oferta de produtos ilegais da vida selvagem</a:t>
            </a:r>
          </a:p>
          <a:p>
            <a:endParaRPr lang="pt-BR" dirty="0"/>
          </a:p>
          <a:p>
            <a:r>
              <a:rPr lang="pt-BR" dirty="0"/>
              <a:t>15.8 Até 2020, implementar medidas para evitar a introdução e reduzir significativamente o impacto de espécies exóticas invasoras em ecossistemas terrestres e aquáticos, e controlar ou erradicar as espécies prioritárias</a:t>
            </a:r>
          </a:p>
          <a:p>
            <a:endParaRPr lang="pt-BR" dirty="0"/>
          </a:p>
          <a:p>
            <a:r>
              <a:rPr lang="pt-BR" dirty="0"/>
              <a:t>15.9 Até 2020, integrar os valores dos ecossistemas e da biodiversidade ao planejamento nacional e local, nos processos de desenvolvimento, nas estratégias de redução da pobreza e nos sistemas de contas</a:t>
            </a:r>
          </a:p>
          <a:p>
            <a:endParaRPr lang="pt-BR" dirty="0"/>
          </a:p>
          <a:p>
            <a:r>
              <a:rPr lang="pt-BR" dirty="0"/>
              <a:t>15.a Mobilizar e aumentar significativamente, a partir de todas as fontes, os recursos financeiros para a conservação e o uso sustentável da biodiversidade e dos ecossistemas</a:t>
            </a:r>
          </a:p>
          <a:p>
            <a:endParaRPr lang="pt-BR" dirty="0"/>
          </a:p>
          <a:p>
            <a:r>
              <a:rPr lang="pt-BR" dirty="0"/>
              <a:t>15.b Mobilizar recursos significativos de todas as fontes e em todos os níveis para financiar o manejo florestal sustentável e proporcionar incentivos adequados aos países em desenvolvimento para promover o manejo florestal sustentável, inclusive para a conservação e o reflorestamento</a:t>
            </a:r>
          </a:p>
          <a:p>
            <a:endParaRPr lang="pt-BR" dirty="0"/>
          </a:p>
          <a:p>
            <a:r>
              <a:rPr lang="pt-BR" dirty="0"/>
              <a:t>15.c Reforçar o apoio global para os esforços de combate à caça ilegal e ao tráfico de espécies protegidas, inclusive por meio do aumento da capacidade das comunidades locais para buscar oportunidades de subsistência sustentável</a:t>
            </a:r>
          </a:p>
        </p:txBody>
      </p:sp>
    </p:spTree>
    <p:extLst>
      <p:ext uri="{BB962C8B-B14F-4D97-AF65-F5344CB8AC3E}">
        <p14:creationId xmlns:p14="http://schemas.microsoft.com/office/powerpoint/2010/main" val="23309806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OBJETIVOS DE DESENVOLVIMENTO SUSTENTÁVEL (ODS)</a:t>
            </a:r>
            <a:br>
              <a:rPr lang="pt-BR" dirty="0" smtClean="0"/>
            </a:br>
            <a:endParaRPr lang="pt-BR" dirty="0"/>
          </a:p>
        </p:txBody>
      </p:sp>
      <p:pic>
        <p:nvPicPr>
          <p:cNvPr id="1741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47174" y="2249488"/>
            <a:ext cx="7649651" cy="432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014829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OBJETIVOS DE DESENVOLVIMENTO SUSTENTÁVEL (ODS)</a:t>
            </a:r>
            <a:br>
              <a:rPr lang="pt-BR" dirty="0" smtClean="0"/>
            </a:br>
            <a:endParaRPr lang="pt-BR" dirty="0"/>
          </a:p>
        </p:txBody>
      </p:sp>
      <p:sp>
        <p:nvSpPr>
          <p:cNvPr id="3" name="Espaço Reservado para Conteúdo 2"/>
          <p:cNvSpPr>
            <a:spLocks noGrp="1"/>
          </p:cNvSpPr>
          <p:nvPr>
            <p:ph idx="1"/>
          </p:nvPr>
        </p:nvSpPr>
        <p:spPr/>
        <p:txBody>
          <a:bodyPr>
            <a:normAutofit fontScale="70000" lnSpcReduction="20000"/>
          </a:bodyPr>
          <a:lstStyle/>
          <a:p>
            <a:r>
              <a:rPr lang="pt-BR" b="1" dirty="0"/>
              <a:t>Objetivo 16. Promover sociedades pacíficas e inclusivas para o desenvolvimento sustentável, proporcionar o acesso à justiça para todos e construir instituições eficazes, responsáveis e inclusivas em todos os níveis</a:t>
            </a:r>
            <a:endParaRPr lang="pt-BR" dirty="0"/>
          </a:p>
          <a:p>
            <a:r>
              <a:rPr lang="pt-BR" b="1" dirty="0"/>
              <a:t>16.1</a:t>
            </a:r>
            <a:r>
              <a:rPr lang="pt-BR" dirty="0"/>
              <a:t> Reduzir significativamente todas as formas de violência e as taxas de mortalidade relacionada em todos os lugares</a:t>
            </a:r>
          </a:p>
          <a:p>
            <a:r>
              <a:rPr lang="pt-BR" b="1" dirty="0"/>
              <a:t>16.2</a:t>
            </a:r>
            <a:r>
              <a:rPr lang="pt-BR" dirty="0"/>
              <a:t> Acabar com abuso, exploração, tráfico e todas as formas de violência e tortura contra crianças</a:t>
            </a:r>
          </a:p>
          <a:p>
            <a:r>
              <a:rPr lang="pt-BR" b="1" dirty="0"/>
              <a:t>16.3</a:t>
            </a:r>
            <a:r>
              <a:rPr lang="pt-BR" dirty="0"/>
              <a:t> Promover o Estado de Direito, em nível nacional e internacional, e garantir a igualdade de acesso à justiça para todos</a:t>
            </a:r>
          </a:p>
          <a:p>
            <a:r>
              <a:rPr lang="pt-BR" b="1" dirty="0"/>
              <a:t>16.4</a:t>
            </a:r>
            <a:r>
              <a:rPr lang="pt-BR" dirty="0"/>
              <a:t> Até 2030, reduzir significativamente os fluxos financeiros e de armas ilegais, reforçar a recuperação e devolução de recursos roubados e combater todas as formas de crime organizado</a:t>
            </a:r>
          </a:p>
          <a:p>
            <a:r>
              <a:rPr lang="pt-BR" b="1" dirty="0"/>
              <a:t>16.5</a:t>
            </a:r>
            <a:r>
              <a:rPr lang="pt-BR" dirty="0"/>
              <a:t> Reduzir substancialmente a corrupção e o suborno em todas as suas </a:t>
            </a:r>
            <a:r>
              <a:rPr lang="pt-BR" dirty="0" smtClean="0"/>
              <a:t>formas</a:t>
            </a:r>
            <a:endParaRPr lang="pt-BR" dirty="0"/>
          </a:p>
        </p:txBody>
      </p:sp>
    </p:spTree>
    <p:extLst>
      <p:ext uri="{BB962C8B-B14F-4D97-AF65-F5344CB8AC3E}">
        <p14:creationId xmlns:p14="http://schemas.microsoft.com/office/powerpoint/2010/main" val="7461741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OBJETIVOS DE DESENVOLVIMENTO SUSTENTÁVEL (ODS)</a:t>
            </a:r>
            <a:br>
              <a:rPr lang="pt-BR" dirty="0" smtClean="0"/>
            </a:br>
            <a:endParaRPr lang="pt-BR" dirty="0"/>
          </a:p>
        </p:txBody>
      </p:sp>
      <p:sp>
        <p:nvSpPr>
          <p:cNvPr id="3" name="Espaço Reservado para Conteúdo 2"/>
          <p:cNvSpPr>
            <a:spLocks noGrp="1"/>
          </p:cNvSpPr>
          <p:nvPr>
            <p:ph idx="1"/>
          </p:nvPr>
        </p:nvSpPr>
        <p:spPr/>
        <p:txBody>
          <a:bodyPr>
            <a:normAutofit fontScale="62500" lnSpcReduction="20000"/>
          </a:bodyPr>
          <a:lstStyle/>
          <a:p>
            <a:r>
              <a:rPr lang="pt-BR" b="1" dirty="0" smtClean="0"/>
              <a:t>16.6</a:t>
            </a:r>
            <a:r>
              <a:rPr lang="pt-BR" dirty="0"/>
              <a:t> Desenvolver instituições eficazes, responsáveis e transparentes em todos os níveis</a:t>
            </a:r>
          </a:p>
          <a:p>
            <a:r>
              <a:rPr lang="pt-BR" b="1" dirty="0"/>
              <a:t>16.7</a:t>
            </a:r>
            <a:r>
              <a:rPr lang="pt-BR" dirty="0"/>
              <a:t> Garantir a tomada de decisão responsiva, inclusiva, participativa e representativa em todos os níveis</a:t>
            </a:r>
          </a:p>
          <a:p>
            <a:r>
              <a:rPr lang="pt-BR" b="1" dirty="0"/>
              <a:t>16.8</a:t>
            </a:r>
            <a:r>
              <a:rPr lang="pt-BR" dirty="0"/>
              <a:t> Ampliar e fortalecer a participação dos países em desenvolvimento nas instituições de governança global</a:t>
            </a:r>
          </a:p>
          <a:p>
            <a:r>
              <a:rPr lang="pt-BR" b="1" dirty="0"/>
              <a:t>16.9</a:t>
            </a:r>
            <a:r>
              <a:rPr lang="pt-BR" dirty="0"/>
              <a:t> Até 2030, fornecer identidade legal para todos, incluindo o registro de nascimento</a:t>
            </a:r>
          </a:p>
          <a:p>
            <a:r>
              <a:rPr lang="pt-BR" b="1" dirty="0"/>
              <a:t>16.10 </a:t>
            </a:r>
            <a:r>
              <a:rPr lang="pt-BR" dirty="0"/>
              <a:t>Assegurar o acesso público à informação e proteger as liberdades fundamentais, em conformidade com a legislação nacional e os acordos internacionais</a:t>
            </a:r>
          </a:p>
          <a:p>
            <a:r>
              <a:rPr lang="pt-BR" b="1" dirty="0"/>
              <a:t>16.a</a:t>
            </a:r>
            <a:r>
              <a:rPr lang="pt-BR" dirty="0"/>
              <a:t> Fortalecer as instituições nacionais relevantes, inclusive por meio da cooperação internacional, para a construção de capacidades em todos os níveis, em particular nos países em desenvolvimento, para a prevenção da violência e o combate ao terrorismo e ao crime</a:t>
            </a:r>
          </a:p>
          <a:p>
            <a:r>
              <a:rPr lang="pt-BR" b="1" dirty="0"/>
              <a:t>16.b</a:t>
            </a:r>
            <a:r>
              <a:rPr lang="pt-BR" dirty="0"/>
              <a:t> Promover e fazer cumprir leis e políticas não discriminatórias para o desenvolvimento sustentável</a:t>
            </a:r>
          </a:p>
          <a:p>
            <a:endParaRPr lang="pt-BR" dirty="0"/>
          </a:p>
        </p:txBody>
      </p:sp>
    </p:spTree>
    <p:extLst>
      <p:ext uri="{BB962C8B-B14F-4D97-AF65-F5344CB8AC3E}">
        <p14:creationId xmlns:p14="http://schemas.microsoft.com/office/powerpoint/2010/main" val="333913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143000"/>
            <a:ext cx="7931224" cy="773832"/>
          </a:xfrm>
        </p:spPr>
        <p:txBody>
          <a:bodyPr>
            <a:normAutofit fontScale="90000"/>
          </a:bodyPr>
          <a:lstStyle/>
          <a:p>
            <a:r>
              <a:rPr lang="pt-BR" dirty="0"/>
              <a:t>Teoria Geral dos Direitos Fundamentais</a:t>
            </a:r>
          </a:p>
        </p:txBody>
      </p:sp>
      <p:sp>
        <p:nvSpPr>
          <p:cNvPr id="3" name="Espaço Reservado para Conteúdo 2"/>
          <p:cNvSpPr>
            <a:spLocks noGrp="1"/>
          </p:cNvSpPr>
          <p:nvPr>
            <p:ph idx="1"/>
          </p:nvPr>
        </p:nvSpPr>
        <p:spPr/>
        <p:txBody>
          <a:bodyPr>
            <a:normAutofit fontScale="92500" lnSpcReduction="10000"/>
          </a:bodyPr>
          <a:lstStyle/>
          <a:p>
            <a:r>
              <a:rPr lang="pt-BR" b="1" u="sng" dirty="0"/>
              <a:t>Direitos fundamentais e direitos sociais</a:t>
            </a:r>
          </a:p>
          <a:p>
            <a:pPr algn="just">
              <a:buFontTx/>
              <a:buChar char="-"/>
            </a:pPr>
            <a:r>
              <a:rPr lang="pt-BR" dirty="0"/>
              <a:t>Por fundamentais, entende-se que “</a:t>
            </a:r>
            <a:r>
              <a:rPr lang="pt-BR" i="1" dirty="0"/>
              <a:t>se trata de situações jurídicas sem as quais a pessoa humana não se realiza, não convive, e às vezes, nem mesmo sobrevive</a:t>
            </a:r>
            <a:r>
              <a:rPr lang="pt-BR" dirty="0"/>
              <a:t>”;</a:t>
            </a:r>
          </a:p>
          <a:p>
            <a:pPr algn="just">
              <a:buFontTx/>
              <a:buChar char="-"/>
            </a:pPr>
            <a:r>
              <a:rPr lang="pt-BR" dirty="0"/>
              <a:t>Os direitos fundamentais possuem algumas </a:t>
            </a:r>
            <a:r>
              <a:rPr lang="pt-BR" b="1" dirty="0"/>
              <a:t>características</a:t>
            </a:r>
            <a:r>
              <a:rPr lang="pt-BR" dirty="0"/>
              <a:t> próprias: a) </a:t>
            </a:r>
            <a:r>
              <a:rPr lang="pt-BR" i="1" dirty="0"/>
              <a:t>historicidade</a:t>
            </a:r>
            <a:r>
              <a:rPr lang="pt-BR" dirty="0"/>
              <a:t> (nascem, modificam-se e desaparecem); b) </a:t>
            </a:r>
            <a:r>
              <a:rPr lang="pt-BR" i="1" dirty="0"/>
              <a:t>inalienabilidade</a:t>
            </a:r>
            <a:r>
              <a:rPr lang="pt-BR" dirty="0"/>
              <a:t>; c) </a:t>
            </a:r>
            <a:r>
              <a:rPr lang="pt-BR" i="1" dirty="0"/>
              <a:t>imprescritibilidade</a:t>
            </a:r>
            <a:r>
              <a:rPr lang="pt-BR" dirty="0"/>
              <a:t>; d) </a:t>
            </a:r>
            <a:r>
              <a:rPr lang="pt-BR" i="1" dirty="0"/>
              <a:t>irrenunciabilidade</a:t>
            </a:r>
            <a:r>
              <a:rPr lang="pt-BR" dirty="0"/>
              <a:t> (podem não ser exercidos, nunca renunciados); </a:t>
            </a:r>
          </a:p>
          <a:p>
            <a:endParaRPr lang="pt-BR" dirty="0"/>
          </a:p>
        </p:txBody>
      </p:sp>
    </p:spTree>
    <p:extLst>
      <p:ext uri="{BB962C8B-B14F-4D97-AF65-F5344CB8AC3E}">
        <p14:creationId xmlns:p14="http://schemas.microsoft.com/office/powerpoint/2010/main" val="81831955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OBJETIVOS DE DESENVOLVIMENTO SUSTENTÁVEL (ODS)</a:t>
            </a:r>
            <a:br>
              <a:rPr lang="pt-BR" dirty="0" smtClean="0"/>
            </a:br>
            <a:endParaRPr lang="pt-BR" dirty="0"/>
          </a:p>
        </p:txBody>
      </p:sp>
      <p:pic>
        <p:nvPicPr>
          <p:cNvPr id="1843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42476" y="2249488"/>
            <a:ext cx="7659047" cy="432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582509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fontScale="40000" lnSpcReduction="20000"/>
          </a:bodyPr>
          <a:lstStyle/>
          <a:p>
            <a:r>
              <a:rPr lang="pt-BR" b="1" dirty="0"/>
              <a:t>Objetivo 17. Fortalecer os meios de implementação e revitalizar a parceria global para o desenvolvimento sustentável</a:t>
            </a:r>
            <a:endParaRPr lang="pt-BR" dirty="0"/>
          </a:p>
          <a:p>
            <a:r>
              <a:rPr lang="pt-BR" b="1" dirty="0"/>
              <a:t>Finanças</a:t>
            </a:r>
            <a:endParaRPr lang="pt-BR" dirty="0"/>
          </a:p>
          <a:p>
            <a:r>
              <a:rPr lang="pt-BR" b="1" dirty="0"/>
              <a:t>17.1</a:t>
            </a:r>
            <a:r>
              <a:rPr lang="pt-BR" dirty="0"/>
              <a:t> Fortalecer a mobilização de recursos internos, inclusive por meio do apoio internacional aos países em desenvolvimento, para melhorar a capacidade nacional para arrecadação de impostos e outras receitas</a:t>
            </a:r>
          </a:p>
          <a:p>
            <a:r>
              <a:rPr lang="pt-BR" b="1" dirty="0"/>
              <a:t>17.2</a:t>
            </a:r>
            <a:r>
              <a:rPr lang="pt-BR" dirty="0"/>
              <a:t> Países desenvolvidos implementarem plenamente os seus compromissos em matéria de assistência oficial ao desenvolvimento [AOD], inclusive fornecer 0,7% da renda nacional bruta [RNB] em AOD aos países em desenvolvimento, dos quais 0,15% a 0,20% para os países menos desenvolvidos; provedores de AOD são encorajados a considerar a definir uma meta para fornecer pelo menos 0,20% da renda nacional bruta em AOD para os países menos desenvolvidos</a:t>
            </a:r>
          </a:p>
          <a:p>
            <a:r>
              <a:rPr lang="pt-BR" b="1" dirty="0"/>
              <a:t>17.3 </a:t>
            </a:r>
            <a:r>
              <a:rPr lang="pt-BR" dirty="0"/>
              <a:t>Mobilizar recursos financeiros adicionais para os países em desenvolvimento a partir de múltiplas fontes</a:t>
            </a:r>
          </a:p>
          <a:p>
            <a:r>
              <a:rPr lang="pt-BR" b="1" dirty="0"/>
              <a:t>17.4 </a:t>
            </a:r>
            <a:r>
              <a:rPr lang="pt-BR" dirty="0"/>
              <a:t>Ajudar os países em desenvolvimento a alcançar a sustentabilidade da dívida de longo prazo por meio de políticas coordenadas destinadas a promover o financiamento, a redução e a reestruturação da dívida, conforme apropriado, e tratar da dívida externa dos países pobres altamente endividados para reduzir o </a:t>
            </a:r>
            <a:r>
              <a:rPr lang="pt-BR" dirty="0" err="1"/>
              <a:t>superendividamento</a:t>
            </a:r>
            <a:endParaRPr lang="pt-BR" dirty="0"/>
          </a:p>
          <a:p>
            <a:r>
              <a:rPr lang="pt-BR" b="1" dirty="0"/>
              <a:t>17.5</a:t>
            </a:r>
            <a:r>
              <a:rPr lang="pt-BR" dirty="0"/>
              <a:t> Adotar e implementar regimes de promoção de investimentos para os países menos desenvolvidos</a:t>
            </a:r>
          </a:p>
          <a:p>
            <a:r>
              <a:rPr lang="pt-BR" b="1" dirty="0"/>
              <a:t>Tecnologia</a:t>
            </a:r>
            <a:endParaRPr lang="pt-BR" dirty="0"/>
          </a:p>
          <a:p>
            <a:r>
              <a:rPr lang="pt-BR" b="1" dirty="0"/>
              <a:t>17.6</a:t>
            </a:r>
            <a:r>
              <a:rPr lang="pt-BR" dirty="0"/>
              <a:t> Melhorar a cooperação Norte-Sul, Sul-Sul e triangular regional e internacional e o acesso à ciência, tecnologia e inovação, e aumentar o compartilhamento de conhecimentos em termos mutuamente acordados, inclusive por meio de uma melhor coordenação entre os mecanismos existentes, particularmente no nível das Nações Unidas, e por meio de um mecanismo de facilitação de tecnologia global</a:t>
            </a:r>
          </a:p>
          <a:p>
            <a:r>
              <a:rPr lang="pt-BR" b="1" dirty="0"/>
              <a:t>17.7</a:t>
            </a:r>
            <a:r>
              <a:rPr lang="pt-BR" dirty="0"/>
              <a:t> Promover o desenvolvimento, a transferência, a disseminação e a difusão de tecnologias ambientalmente corretas para os países em desenvolvimento, em condições favoráveis, inclusive em condições concessionais e preferenciais, conforme mutuamente acordado</a:t>
            </a:r>
          </a:p>
          <a:p>
            <a:r>
              <a:rPr lang="pt-BR" b="1" dirty="0"/>
              <a:t>17.8 </a:t>
            </a:r>
            <a:r>
              <a:rPr lang="pt-BR" dirty="0"/>
              <a:t>Operacionalizar plenamente o Banco de Tecnologia e o mecanismo de capacitação em ciência, tecnologia e inovação para os países menos desenvolvidos até 2017, e aumentar o uso de tecnologias de capacitação, em particular das tecnologias de informação e </a:t>
            </a:r>
            <a:r>
              <a:rPr lang="pt-BR" dirty="0" smtClean="0"/>
              <a:t>comunicação</a:t>
            </a:r>
            <a:endParaRPr lang="pt-BR" dirty="0"/>
          </a:p>
        </p:txBody>
      </p:sp>
    </p:spTree>
    <p:extLst>
      <p:ext uri="{BB962C8B-B14F-4D97-AF65-F5344CB8AC3E}">
        <p14:creationId xmlns:p14="http://schemas.microsoft.com/office/powerpoint/2010/main" val="60508308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fontScale="47500" lnSpcReduction="20000"/>
          </a:bodyPr>
          <a:lstStyle/>
          <a:p>
            <a:r>
              <a:rPr lang="pt-BR" b="1" dirty="0" smtClean="0"/>
              <a:t>Capacitação</a:t>
            </a:r>
            <a:endParaRPr lang="pt-BR" dirty="0"/>
          </a:p>
          <a:p>
            <a:r>
              <a:rPr lang="pt-BR" b="1" dirty="0"/>
              <a:t>17.9</a:t>
            </a:r>
            <a:r>
              <a:rPr lang="pt-BR" dirty="0"/>
              <a:t> Reforçar o apoio internacional para a implementação eficaz e orientada da capacitação em países em desenvolvimento, a fim de apoiar os planos nacionais para implementar todos os objetivos de desenvolvimento sustentável, inclusive por meio da cooperação Norte-Sul, Sul-Sul e triangular</a:t>
            </a:r>
          </a:p>
          <a:p>
            <a:r>
              <a:rPr lang="pt-BR" b="1" dirty="0"/>
              <a:t>Comércio</a:t>
            </a:r>
            <a:endParaRPr lang="pt-BR" dirty="0"/>
          </a:p>
          <a:p>
            <a:r>
              <a:rPr lang="pt-BR" b="1" dirty="0"/>
              <a:t>17.10</a:t>
            </a:r>
            <a:r>
              <a:rPr lang="pt-BR" dirty="0"/>
              <a:t> Promover um sistema multilateral de comércio universal, baseado em regras, aberto, não discriminatório e equitativo no âmbito da Organização Mundial do Comércio, inclusive por meio da conclusão das negociações no âmbito de sua Agenda de Desenvolvimento de Doha</a:t>
            </a:r>
          </a:p>
          <a:p>
            <a:r>
              <a:rPr lang="pt-BR" b="1" dirty="0"/>
              <a:t>17.11 </a:t>
            </a:r>
            <a:r>
              <a:rPr lang="pt-BR" dirty="0"/>
              <a:t>Aumentar significativamente as exportações dos países em desenvolvimento, em particular com o objetivo de duplicar a participação dos países menos desenvolvidos nas exportações globais até 2020</a:t>
            </a:r>
          </a:p>
          <a:p>
            <a:r>
              <a:rPr lang="pt-BR" b="1" dirty="0"/>
              <a:t>17.12</a:t>
            </a:r>
            <a:r>
              <a:rPr lang="pt-BR" dirty="0"/>
              <a:t> Concretizar a implementação oportuna de acesso a mercados livres de cotas e taxas, de forma duradoura, para todos os países menos desenvolvidos, de acordo com as decisões da OMC, inclusive por meio de garantias de que as regras de origem preferenciais aplicáveis às importações provenientes de países menos desenvolvidos sejam transparentes e simples, e contribuam para facilitar o acesso ao mercado</a:t>
            </a:r>
          </a:p>
          <a:p>
            <a:r>
              <a:rPr lang="pt-BR" b="1" dirty="0"/>
              <a:t>Questões sistêmicas</a:t>
            </a:r>
            <a:endParaRPr lang="pt-BR" dirty="0"/>
          </a:p>
          <a:p>
            <a:r>
              <a:rPr lang="pt-BR" i="1" dirty="0"/>
              <a:t>Coerência de políticas e institucional</a:t>
            </a:r>
            <a:endParaRPr lang="pt-BR" dirty="0"/>
          </a:p>
          <a:p>
            <a:r>
              <a:rPr lang="pt-BR" b="1" dirty="0"/>
              <a:t>17.13</a:t>
            </a:r>
            <a:r>
              <a:rPr lang="pt-BR" dirty="0"/>
              <a:t> Aumentar a estabilidade macroeconômica global, inclusive por meio da coordenação e da coerência de políticas</a:t>
            </a:r>
          </a:p>
          <a:p>
            <a:r>
              <a:rPr lang="pt-BR" b="1" dirty="0"/>
              <a:t>17.14 </a:t>
            </a:r>
            <a:r>
              <a:rPr lang="pt-BR" dirty="0"/>
              <a:t>Aumentar a coerência das políticas para o desenvolvimento sustentável</a:t>
            </a:r>
          </a:p>
          <a:p>
            <a:r>
              <a:rPr lang="pt-BR" b="1" dirty="0"/>
              <a:t>17.15</a:t>
            </a:r>
            <a:r>
              <a:rPr lang="pt-BR" dirty="0"/>
              <a:t> Respeitar o espaço político e a liderança de cada país para estabelecer e implementar políticas para a erradicação da pobreza e o desenvolvimento </a:t>
            </a:r>
            <a:r>
              <a:rPr lang="pt-BR" dirty="0" smtClean="0"/>
              <a:t>sustentável</a:t>
            </a:r>
            <a:endParaRPr lang="pt-BR" dirty="0"/>
          </a:p>
        </p:txBody>
      </p:sp>
    </p:spTree>
    <p:extLst>
      <p:ext uri="{BB962C8B-B14F-4D97-AF65-F5344CB8AC3E}">
        <p14:creationId xmlns:p14="http://schemas.microsoft.com/office/powerpoint/2010/main" val="397025118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fontScale="55000" lnSpcReduction="20000"/>
          </a:bodyPr>
          <a:lstStyle/>
          <a:p>
            <a:r>
              <a:rPr lang="pt-BR" i="1" dirty="0" smtClean="0"/>
              <a:t>As </a:t>
            </a:r>
            <a:r>
              <a:rPr lang="pt-BR" i="1" dirty="0"/>
              <a:t>parcerias </a:t>
            </a:r>
            <a:r>
              <a:rPr lang="pt-BR" i="1" dirty="0" err="1"/>
              <a:t>multissetoriais</a:t>
            </a:r>
            <a:endParaRPr lang="pt-BR" dirty="0"/>
          </a:p>
          <a:p>
            <a:r>
              <a:rPr lang="pt-BR" b="1" dirty="0"/>
              <a:t>17.16</a:t>
            </a:r>
            <a:r>
              <a:rPr lang="pt-BR" dirty="0"/>
              <a:t> Reforçar a parceria global para o desenvolvimento sustentável, complementada por parcerias </a:t>
            </a:r>
            <a:r>
              <a:rPr lang="pt-BR" dirty="0" err="1"/>
              <a:t>multissetoriais</a:t>
            </a:r>
            <a:r>
              <a:rPr lang="pt-BR" dirty="0"/>
              <a:t> que mobilizem e compartilhem conhecimento, expertise, tecnologia e recursos financeiros, para apoiar a realização dos objetivos do desenvolvimento sustentável em todos os países, particularmente nos países em desenvolvimento</a:t>
            </a:r>
          </a:p>
          <a:p>
            <a:r>
              <a:rPr lang="pt-BR" b="1" dirty="0"/>
              <a:t>17.17</a:t>
            </a:r>
            <a:r>
              <a:rPr lang="pt-BR" dirty="0"/>
              <a:t> Incentivar e promover parcerias públicas, público-privadas e com a sociedade civil eficazes, a partir da experiência das estratégias de mobilização de recursos dessas parcerias</a:t>
            </a:r>
          </a:p>
          <a:p>
            <a:r>
              <a:rPr lang="pt-BR" i="1" dirty="0"/>
              <a:t>Dados, monitoramento e prestação de contas</a:t>
            </a:r>
            <a:endParaRPr lang="pt-BR" dirty="0"/>
          </a:p>
          <a:p>
            <a:r>
              <a:rPr lang="pt-BR" b="1" dirty="0"/>
              <a:t>17.18</a:t>
            </a:r>
            <a:r>
              <a:rPr lang="pt-BR" dirty="0"/>
              <a:t> Até 2020, reforçar o apoio à capacitação para os países em desenvolvimento, inclusive para os países menos desenvolvidos e pequenos Estados insulares em desenvolvimento, para aumentar significativamente a disponibilidade de dados de alta qualidade, atuais e confiáveis, desagregados por renda, gênero, idade, raça, etnia, status migratório, deficiência, localização geográfica e outras características relevantes em contextos nacionais</a:t>
            </a:r>
          </a:p>
          <a:p>
            <a:r>
              <a:rPr lang="pt-BR" b="1" dirty="0"/>
              <a:t>17.19</a:t>
            </a:r>
            <a:r>
              <a:rPr lang="pt-BR" dirty="0"/>
              <a:t> Até 2030, valer-se de iniciativas existentes para desenvolver medidas do progresso do desenvolvimento sustentável que complementem o produto interno bruto [PIB] e apoiem a capacitação estatística nos países em desenvolvimento</a:t>
            </a:r>
          </a:p>
          <a:p>
            <a:endParaRPr lang="pt-BR" dirty="0"/>
          </a:p>
        </p:txBody>
      </p:sp>
    </p:spTree>
    <p:extLst>
      <p:ext uri="{BB962C8B-B14F-4D97-AF65-F5344CB8AC3E}">
        <p14:creationId xmlns:p14="http://schemas.microsoft.com/office/powerpoint/2010/main" val="34910567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Obrigado!</a:t>
            </a:r>
            <a:endParaRPr lang="pt-BR" dirty="0"/>
          </a:p>
        </p:txBody>
      </p:sp>
      <p:sp>
        <p:nvSpPr>
          <p:cNvPr id="3" name="Espaço Reservado para Conteúdo 2"/>
          <p:cNvSpPr>
            <a:spLocks noGrp="1"/>
          </p:cNvSpPr>
          <p:nvPr>
            <p:ph idx="1"/>
          </p:nvPr>
        </p:nvSpPr>
        <p:spPr>
          <a:xfrm>
            <a:off x="457200" y="2249424"/>
            <a:ext cx="4402832" cy="4325112"/>
          </a:xfrm>
        </p:spPr>
        <p:txBody>
          <a:bodyPr>
            <a:normAutofit lnSpcReduction="10000"/>
          </a:bodyPr>
          <a:lstStyle/>
          <a:p>
            <a:pPr marL="109728" indent="0">
              <a:buNone/>
            </a:pPr>
            <a:r>
              <a:rPr lang="pt-BR" sz="2000" b="1" dirty="0" smtClean="0">
                <a:solidFill>
                  <a:srgbClr val="002060"/>
                </a:solidFill>
              </a:rPr>
              <a:t>Helder Medeiros França</a:t>
            </a:r>
          </a:p>
          <a:p>
            <a:r>
              <a:rPr lang="pt-BR" sz="2000" dirty="0" smtClean="0">
                <a:solidFill>
                  <a:srgbClr val="002060"/>
                </a:solidFill>
              </a:rPr>
              <a:t>Mestre em Políticas Públicas (UFABC)</a:t>
            </a:r>
          </a:p>
          <a:p>
            <a:r>
              <a:rPr lang="pt-BR" sz="2000" dirty="0" smtClean="0">
                <a:solidFill>
                  <a:srgbClr val="002060"/>
                </a:solidFill>
              </a:rPr>
              <a:t>MBA em Gestão Tributária (USP)</a:t>
            </a:r>
          </a:p>
          <a:p>
            <a:r>
              <a:rPr lang="pt-BR" sz="2000" dirty="0" smtClean="0">
                <a:solidFill>
                  <a:srgbClr val="002060"/>
                </a:solidFill>
              </a:rPr>
              <a:t>Bacharel em Direito (PUC-SP)</a:t>
            </a:r>
          </a:p>
          <a:p>
            <a:r>
              <a:rPr lang="pt-BR" sz="2000" dirty="0" smtClean="0">
                <a:solidFill>
                  <a:srgbClr val="002060"/>
                </a:solidFill>
              </a:rPr>
              <a:t>Monitor da Pós-Graduação em Direito Tributário da FGV Direito/SP</a:t>
            </a:r>
            <a:r>
              <a:rPr lang="pt-BR" dirty="0" smtClean="0">
                <a:solidFill>
                  <a:srgbClr val="002060"/>
                </a:solidFill>
              </a:rPr>
              <a:t/>
            </a:r>
            <a:br>
              <a:rPr lang="pt-BR" dirty="0" smtClean="0">
                <a:solidFill>
                  <a:srgbClr val="002060"/>
                </a:solidFill>
              </a:rPr>
            </a:br>
            <a:r>
              <a:rPr lang="pt-BR" dirty="0" smtClean="0"/>
              <a:t/>
            </a:r>
            <a:br>
              <a:rPr lang="pt-BR" dirty="0" smtClean="0"/>
            </a:br>
            <a:r>
              <a:rPr lang="pt-BR" dirty="0" smtClean="0">
                <a:solidFill>
                  <a:srgbClr val="002060"/>
                </a:solidFill>
              </a:rPr>
              <a:t/>
            </a:r>
            <a:br>
              <a:rPr lang="pt-BR" dirty="0" smtClean="0">
                <a:solidFill>
                  <a:srgbClr val="002060"/>
                </a:solidFill>
              </a:rPr>
            </a:br>
            <a:r>
              <a:rPr lang="pt-BR" dirty="0" smtClean="0">
                <a:solidFill>
                  <a:srgbClr val="002060"/>
                </a:solidFill>
              </a:rPr>
              <a:t>@</a:t>
            </a:r>
            <a:r>
              <a:rPr lang="pt-BR" sz="2000" dirty="0" err="1" smtClean="0">
                <a:solidFill>
                  <a:srgbClr val="002060"/>
                </a:solidFill>
              </a:rPr>
              <a:t>helderfranca_adv</a:t>
            </a:r>
            <a:r>
              <a:rPr lang="pt-BR" dirty="0" smtClean="0"/>
              <a:t/>
            </a:r>
            <a:br>
              <a:rPr lang="pt-BR" dirty="0" smtClean="0"/>
            </a:br>
            <a:endParaRPr lang="pt-BR" dirty="0"/>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0152" y="2249424"/>
            <a:ext cx="1716024" cy="1716024"/>
          </a:xfrm>
          <a:prstGeom prst="rect">
            <a:avLst/>
          </a:prstGeom>
        </p:spPr>
      </p:pic>
      <p:pic>
        <p:nvPicPr>
          <p:cNvPr id="6" name="Imagem 5"/>
          <p:cNvPicPr>
            <a:picLocks noChangeAspect="1"/>
          </p:cNvPicPr>
          <p:nvPr/>
        </p:nvPicPr>
        <p:blipFill>
          <a:blip r:embed="rId3"/>
          <a:stretch>
            <a:fillRect/>
          </a:stretch>
        </p:blipFill>
        <p:spPr>
          <a:xfrm>
            <a:off x="5868144" y="4149080"/>
            <a:ext cx="1993404" cy="1993404"/>
          </a:xfrm>
          <a:prstGeom prst="rect">
            <a:avLst/>
          </a:prstGeom>
        </p:spPr>
      </p:pic>
    </p:spTree>
    <p:extLst>
      <p:ext uri="{BB962C8B-B14F-4D97-AF65-F5344CB8AC3E}">
        <p14:creationId xmlns:p14="http://schemas.microsoft.com/office/powerpoint/2010/main" val="14630486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143000"/>
            <a:ext cx="7931224" cy="773832"/>
          </a:xfrm>
        </p:spPr>
        <p:txBody>
          <a:bodyPr>
            <a:normAutofit fontScale="90000"/>
          </a:bodyPr>
          <a:lstStyle/>
          <a:p>
            <a:r>
              <a:rPr lang="pt-BR" dirty="0"/>
              <a:t>Teoria Geral dos Direitos Fundamentais</a:t>
            </a:r>
          </a:p>
        </p:txBody>
      </p:sp>
      <p:sp>
        <p:nvSpPr>
          <p:cNvPr id="3" name="Espaço Reservado para Conteúdo 2"/>
          <p:cNvSpPr>
            <a:spLocks noGrp="1"/>
          </p:cNvSpPr>
          <p:nvPr>
            <p:ph idx="1"/>
          </p:nvPr>
        </p:nvSpPr>
        <p:spPr/>
        <p:txBody>
          <a:bodyPr>
            <a:normAutofit/>
          </a:bodyPr>
          <a:lstStyle/>
          <a:p>
            <a:r>
              <a:rPr lang="pt-BR" b="1" u="sng" dirty="0"/>
              <a:t>Direitos fundamentais e direitos sociais</a:t>
            </a:r>
          </a:p>
          <a:p>
            <a:pPr algn="just">
              <a:buFontTx/>
              <a:buChar char="-"/>
            </a:pPr>
            <a:r>
              <a:rPr lang="pt-BR" dirty="0"/>
              <a:t>Podem ser classificados no Direito Brasileiro, quanto à sua fonte, em: </a:t>
            </a:r>
          </a:p>
          <a:p>
            <a:pPr marL="1181862" lvl="2" indent="-514350" algn="just">
              <a:buAutoNum type="alphaLcParenR"/>
            </a:pPr>
            <a:r>
              <a:rPr lang="pt-BR" dirty="0"/>
              <a:t>os expressos (decorrentes do art. 5º, I a LXXVIII); </a:t>
            </a:r>
          </a:p>
          <a:p>
            <a:pPr marL="1181862" lvl="2" indent="-514350" algn="just">
              <a:buAutoNum type="alphaLcParenR"/>
            </a:pPr>
            <a:r>
              <a:rPr lang="pt-BR" dirty="0"/>
              <a:t>os decorrentes dos princípios e regime adotados pela CF; </a:t>
            </a:r>
          </a:p>
          <a:p>
            <a:pPr marL="1181862" lvl="2" indent="-514350" algn="just">
              <a:buAutoNum type="alphaLcParenR"/>
            </a:pPr>
            <a:r>
              <a:rPr lang="pt-BR" dirty="0"/>
              <a:t>os decorrentes de tratados e convenções internacionais adotados pelo Brasil;</a:t>
            </a:r>
          </a:p>
        </p:txBody>
      </p:sp>
    </p:spTree>
    <p:extLst>
      <p:ext uri="{BB962C8B-B14F-4D97-AF65-F5344CB8AC3E}">
        <p14:creationId xmlns:p14="http://schemas.microsoft.com/office/powerpoint/2010/main" val="16009745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o">
  <a:themeElements>
    <a:clrScheme name="Urbano">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o">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o">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303</TotalTime>
  <Words>7542</Words>
  <Application>Microsoft Office PowerPoint</Application>
  <PresentationFormat>Apresentação na tela (4:3)</PresentationFormat>
  <Paragraphs>540</Paragraphs>
  <Slides>84</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84</vt:i4>
      </vt:variant>
    </vt:vector>
  </HeadingPairs>
  <TitlesOfParts>
    <vt:vector size="89" baseType="lpstr">
      <vt:lpstr>Arial</vt:lpstr>
      <vt:lpstr>Georgia</vt:lpstr>
      <vt:lpstr>Trebuchet MS</vt:lpstr>
      <vt:lpstr>Wingdings 2</vt:lpstr>
      <vt:lpstr>Urbano</vt:lpstr>
      <vt:lpstr>Curso Popular de Formação de Defensoras e Defensores Públicos</vt:lpstr>
      <vt:lpstr>Constituição Federal</vt:lpstr>
      <vt:lpstr>Cronograma</vt:lpstr>
      <vt:lpstr>Teoria Geral dos Direitos Fundamentais</vt:lpstr>
      <vt:lpstr>Teoria Geral dos Direitos Fundamentais</vt:lpstr>
      <vt:lpstr>Teoria Geral dos Direitos Fundamentais</vt:lpstr>
      <vt:lpstr>Teoria Geral dos Direitos Fundamentais</vt:lpstr>
      <vt:lpstr>Teoria Geral dos Direitos Fundamentais</vt:lpstr>
      <vt:lpstr>Teoria Geral dos Direitos Fundamentais</vt:lpstr>
      <vt:lpstr>Teoria Geral dos Direitos Fundamentais</vt:lpstr>
      <vt:lpstr>Teoria Geral dos Direitos Fundamentais</vt:lpstr>
      <vt:lpstr>Teoria Geral dos Direitos Fundamentais</vt:lpstr>
      <vt:lpstr>Teoria Geral dos Direitos Fundamentais</vt:lpstr>
      <vt:lpstr>Teoria Geral dos Direitos Fundamentais</vt:lpstr>
      <vt:lpstr>Teoria Geral dos Direitos Fundamentais</vt:lpstr>
      <vt:lpstr>Teoria Geral dos Direitos Fundamentais</vt:lpstr>
      <vt:lpstr>Teoria Geral dos Direitos Fundamentais</vt:lpstr>
      <vt:lpstr>Teoria Geral dos Direitos Fundamentais</vt:lpstr>
      <vt:lpstr>Teoria Geral dos Direitos Fundamentais</vt:lpstr>
      <vt:lpstr>Teoria Geral dos Direitos Fundamentais</vt:lpstr>
      <vt:lpstr>Teoria Geral dos Direitos Fundamentais</vt:lpstr>
      <vt:lpstr>Teoria Geral dos Direitos Fundamentais</vt:lpstr>
      <vt:lpstr>Teoria Geral dos Direitos Fundamentais</vt:lpstr>
      <vt:lpstr>TÍTULO II – DOS DIREITOS E GARANTIAS FUNDAMENTAIS</vt:lpstr>
      <vt:lpstr>Princípios fundamentais - Constituição Federal – Art. 1º</vt:lpstr>
      <vt:lpstr>Princípios fundamentais Constituição Federal – Art. 2º</vt:lpstr>
      <vt:lpstr>Princípios fundamentais Constituição Federal – Art. 3º</vt:lpstr>
      <vt:lpstr>Princípios fundamentais Constituição Federal – Art. 4º</vt:lpstr>
      <vt:lpstr>Direitos e garantias fundamentais –  Constituição Federal – Art. 5º</vt:lpstr>
      <vt:lpstr>Constituição Federal – Art. 6º</vt:lpstr>
      <vt:lpstr>Constituição Federal – Art. 7º</vt:lpstr>
      <vt:lpstr>Objetivos de Desenvolvimento Sustentável (ODS) – O que é?</vt:lpstr>
      <vt:lpstr>Objetivos de Desenvolvimento Sustentável (ODS) – O que é?</vt:lpstr>
      <vt:lpstr>OBJETIVOS DE DESENVOLVIMENTO SUSTENTÁVEL (ODS) </vt:lpstr>
      <vt:lpstr>OBJETIVOS DE DESENVOLVIMENTO SUSTENTÁVEL (ODS) </vt:lpstr>
      <vt:lpstr>OBJETIVOS DE DESENVOLVIMENTO SUSTENTÁVEL (ODS) </vt:lpstr>
      <vt:lpstr>OBJETIVOS DE DESENVOLVIMENTO SUSTENTÁVEL (ODS) </vt:lpstr>
      <vt:lpstr>OBJETIVOS DE DESENVOLVIMENTO SUSTENTÁVEL (ODS) </vt:lpstr>
      <vt:lpstr>OBJETIVOS DE DESENVOLVIMENTO SUSTENTÁVEL (ODS) </vt:lpstr>
      <vt:lpstr>OBJETIVOS DE DESENVOLVIMENTO SUSTENTÁVEL (ODS) </vt:lpstr>
      <vt:lpstr>OBJETIVOS DE DESENVOLVIMENTO SUSTENTÁVEL (ODS) </vt:lpstr>
      <vt:lpstr>OBJETIVOS DE DESENVOLVIMENTO SUSTENTÁVEL (ODS) </vt:lpstr>
      <vt:lpstr>OBJETIVOS DE DESENVOLVIMENTO SUSTENTÁVEL (ODS) </vt:lpstr>
      <vt:lpstr>OBJETIVOS DE DESENVOLVIMENTO SUSTENTÁVEL (ODS) </vt:lpstr>
      <vt:lpstr>OBJETIVOS DE DESENVOLVIMENTO SUSTENTÁVEL (ODS) </vt:lpstr>
      <vt:lpstr>OBJETIVOS DE DESENVOLVIMENTO SUSTENTÁVEL (ODS) </vt:lpstr>
      <vt:lpstr>OBJETIVOS DE DESENVOLVIMENTO SUSTENTÁVEL (ODS) </vt:lpstr>
      <vt:lpstr>OBJETIVOS DE DESENVOLVIMENTO SUSTENTÁVEL (ODS) </vt:lpstr>
      <vt:lpstr>OBJETIVOS DE DESENVOLVIMENTO SUSTENTÁVEL (ODS) </vt:lpstr>
      <vt:lpstr>OBJETIVOS DE DESENVOLVIMENTO SUSTENTÁVEL (ODS) </vt:lpstr>
      <vt:lpstr>OBJETIVOS DE DESENVOLVIMENTO SUSTENTÁVEL (ODS) </vt:lpstr>
      <vt:lpstr>OBJETIVOS DE DESENVOLVIMENTO SUSTENTÁVEL (ODS) </vt:lpstr>
      <vt:lpstr>OBJETIVOS DE DESENVOLVIMENTO SUSTENTÁVEL (ODS) </vt:lpstr>
      <vt:lpstr>OBJETIVOS DE DESENVOLVIMENTO SUSTENTÁVEL (ODS) </vt:lpstr>
      <vt:lpstr>OBJETIVOS DE DESENVOLVIMENTO SUSTENTÁVEL (ODS) </vt:lpstr>
      <vt:lpstr>OBJETIVOS DE DESENVOLVIMENTO SUSTENTÁVEL (ODS) </vt:lpstr>
      <vt:lpstr>OBJETIVOS DE DESENVOLVIMENTO SUSTENTÁVEL (ODS) </vt:lpstr>
      <vt:lpstr>OBJETIVOS DE DESENVOLVIMENTO SUSTENTÁVEL (ODS) </vt:lpstr>
      <vt:lpstr>OBJETIVOS DE DESENVOLVIMENTO SUSTENTÁVEL (ODS) </vt:lpstr>
      <vt:lpstr>OBJETIVOS DE DESENVOLVIMENTO SUSTENTÁVEL (ODS) </vt:lpstr>
      <vt:lpstr>OBJETIVOS DE DESENVOLVIMENTO SUSTENTÁVEL (ODS) </vt:lpstr>
      <vt:lpstr>OBJETIVOS DE DESENVOLVIMENTO SUSTENTÁVEL (ODS) </vt:lpstr>
      <vt:lpstr>OBJETIVOS DE DESENVOLVIMENTO SUSTENTÁVEL (ODS) </vt:lpstr>
      <vt:lpstr>OBJETIVOS DE DESENVOLVIMENTO SUSTENTÁVEL (ODS) </vt:lpstr>
      <vt:lpstr>OBJETIVOS DE DESENVOLVIMENTO SUSTENTÁVEL (ODS) </vt:lpstr>
      <vt:lpstr>OBJETIVOS DE DESENVOLVIMENTO SUSTENTÁVEL (ODS) </vt:lpstr>
      <vt:lpstr>OBJETIVOS DE DESENVOLVIMENTO SUSTENTÁVEL (ODS) </vt:lpstr>
      <vt:lpstr>OBJETIVOS DE DESENVOLVIMENTO SUSTENTÁVEL (ODS) </vt:lpstr>
      <vt:lpstr>OBJETIVOS DE DESENVOLVIMENTO SUSTENTÁVEL (ODS) </vt:lpstr>
      <vt:lpstr>OBJETIVOS DE DESENVOLVIMENTO SUSTENTÁVEL (ODS) </vt:lpstr>
      <vt:lpstr>OBJETIVOS DE DESENVOLVIMENTO SUSTENTÁVEL (ODS) </vt:lpstr>
      <vt:lpstr>OBJETIVOS DE DESENVOLVIMENTO SUSTENTÁVEL (ODS) </vt:lpstr>
      <vt:lpstr>OBJETIVOS DE DESENVOLVIMENTO SUSTENTÁVEL (ODS) </vt:lpstr>
      <vt:lpstr>OBJETIVOS DE DESENVOLVIMENTO SUSTENTÁVEL (ODS) </vt:lpstr>
      <vt:lpstr>OBJETIVOS DE DESENVOLVIMENTO SUSTENTÁVEL (ODS) </vt:lpstr>
      <vt:lpstr>OBJETIVOS DE DESENVOLVIMENTO SUSTENTÁVEL (ODS) </vt:lpstr>
      <vt:lpstr>OBJETIVOS DE DESENVOLVIMENTO SUSTENTÁVEL (ODS) </vt:lpstr>
      <vt:lpstr>OBJETIVOS DE DESENVOLVIMENTO SUSTENTÁVEL (ODS) </vt:lpstr>
      <vt:lpstr>OBJETIVOS DE DESENVOLVIMENTO SUSTENTÁVEL (ODS) </vt:lpstr>
      <vt:lpstr>OBJETIVOS DE DESENVOLVIMENTO SUSTENTÁVEL (ODS) </vt:lpstr>
      <vt:lpstr>Apresentação do PowerPoint</vt:lpstr>
      <vt:lpstr>Apresentação do PowerPoint</vt:lpstr>
      <vt:lpstr>Apresentação do PowerPoint</vt:lpstr>
      <vt:lpstr>Obrigado!</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Curso Popular de Formação de Defensoras e Defensores Públicos</dc:title>
  <dc:creator>Helder França</dc:creator>
  <cp:lastModifiedBy>Helder França</cp:lastModifiedBy>
  <cp:revision>48</cp:revision>
  <dcterms:created xsi:type="dcterms:W3CDTF">2019-09-05T00:58:49Z</dcterms:created>
  <dcterms:modified xsi:type="dcterms:W3CDTF">2023-10-28T03:47:01Z</dcterms:modified>
</cp:coreProperties>
</file>