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4" r:id="rId29"/>
    <p:sldId id="283" r:id="rId30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91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7D5419C-42A7-4F1F-9D22-13ADFF8AE830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2642B63F-DFB4-4377-86FB-244BCA4AC0F4}">
      <dgm:prSet/>
      <dgm:spPr/>
      <dgm:t>
        <a:bodyPr/>
        <a:lstStyle/>
        <a:p>
          <a:r>
            <a:rPr lang="pt-BR"/>
            <a:t>Como este tema consta do edital:</a:t>
          </a:r>
          <a:endParaRPr lang="en-US"/>
        </a:p>
      </dgm:t>
    </dgm:pt>
    <dgm:pt modelId="{BF62673B-5058-44C3-8CC0-7C8271C8C481}" type="parTrans" cxnId="{D2A4B4D4-D9C6-4C9A-B0BB-35D8A443E16D}">
      <dgm:prSet/>
      <dgm:spPr/>
      <dgm:t>
        <a:bodyPr/>
        <a:lstStyle/>
        <a:p>
          <a:endParaRPr lang="en-US"/>
        </a:p>
      </dgm:t>
    </dgm:pt>
    <dgm:pt modelId="{B6379564-C8BF-4F6C-A565-EE62698E6DB6}" type="sibTrans" cxnId="{D2A4B4D4-D9C6-4C9A-B0BB-35D8A443E16D}">
      <dgm:prSet/>
      <dgm:spPr/>
      <dgm:t>
        <a:bodyPr/>
        <a:lstStyle/>
        <a:p>
          <a:endParaRPr lang="en-US"/>
        </a:p>
      </dgm:t>
    </dgm:pt>
    <dgm:pt modelId="{7E37A508-E776-4885-8A4E-49D0656B4220}">
      <dgm:prSet/>
      <dgm:spPr/>
      <dgm:t>
        <a:bodyPr/>
        <a:lstStyle/>
        <a:p>
          <a:pPr algn="just"/>
          <a:r>
            <a:rPr lang="pt-BR" dirty="0"/>
            <a:t>10. Responsabilidade patrimonial extracontratual do Estado. Noções gerais sobre a responsabilidade extracontratual do Estado. Teorias sobre a responsabilidade e a irresponsabilidade do Estado. Responsabilidade por atos administrativos, legislativos e judiciais. Reparação do dano e direito de regresso</a:t>
          </a:r>
          <a:endParaRPr lang="en-US" dirty="0"/>
        </a:p>
      </dgm:t>
    </dgm:pt>
    <dgm:pt modelId="{1AA4D996-E26C-47C0-93E0-9DA4C676EC9D}" type="parTrans" cxnId="{6F99B4A7-9221-458E-9506-B054FD4FE388}">
      <dgm:prSet/>
      <dgm:spPr/>
      <dgm:t>
        <a:bodyPr/>
        <a:lstStyle/>
        <a:p>
          <a:endParaRPr lang="en-US"/>
        </a:p>
      </dgm:t>
    </dgm:pt>
    <dgm:pt modelId="{8D0AD361-16A0-4E8B-B167-763DA85F8135}" type="sibTrans" cxnId="{6F99B4A7-9221-458E-9506-B054FD4FE388}">
      <dgm:prSet/>
      <dgm:spPr/>
      <dgm:t>
        <a:bodyPr/>
        <a:lstStyle/>
        <a:p>
          <a:endParaRPr lang="en-US"/>
        </a:p>
      </dgm:t>
    </dgm:pt>
    <dgm:pt modelId="{81572901-9DD5-4869-90AC-61679772D47D}" type="pres">
      <dgm:prSet presAssocID="{A7D5419C-42A7-4F1F-9D22-13ADFF8AE830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882F691E-C3C7-40F5-A8F3-108B8E1E76CD}" type="pres">
      <dgm:prSet presAssocID="{2642B63F-DFB4-4377-86FB-244BCA4AC0F4}" presName="hierRoot1" presStyleCnt="0"/>
      <dgm:spPr/>
    </dgm:pt>
    <dgm:pt modelId="{02329FF1-9180-4BC4-A40D-A2FD1C25370A}" type="pres">
      <dgm:prSet presAssocID="{2642B63F-DFB4-4377-86FB-244BCA4AC0F4}" presName="composite" presStyleCnt="0"/>
      <dgm:spPr/>
    </dgm:pt>
    <dgm:pt modelId="{2939730C-B871-43A2-94BA-3A2C7D86E1AC}" type="pres">
      <dgm:prSet presAssocID="{2642B63F-DFB4-4377-86FB-244BCA4AC0F4}" presName="background" presStyleLbl="node0" presStyleIdx="0" presStyleCnt="2"/>
      <dgm:spPr/>
    </dgm:pt>
    <dgm:pt modelId="{E51A565A-B2B8-4D3A-9CE7-C5178EE2B309}" type="pres">
      <dgm:prSet presAssocID="{2642B63F-DFB4-4377-86FB-244BCA4AC0F4}" presName="text" presStyleLbl="fgAcc0" presStyleIdx="0" presStyleCnt="2">
        <dgm:presLayoutVars>
          <dgm:chPref val="3"/>
        </dgm:presLayoutVars>
      </dgm:prSet>
      <dgm:spPr/>
    </dgm:pt>
    <dgm:pt modelId="{85E4DA2C-FDAC-46D0-9CAF-FF37B4936825}" type="pres">
      <dgm:prSet presAssocID="{2642B63F-DFB4-4377-86FB-244BCA4AC0F4}" presName="hierChild2" presStyleCnt="0"/>
      <dgm:spPr/>
    </dgm:pt>
    <dgm:pt modelId="{CE3B2C0D-BFCA-4A06-8859-9ABDB926FD9A}" type="pres">
      <dgm:prSet presAssocID="{7E37A508-E776-4885-8A4E-49D0656B4220}" presName="hierRoot1" presStyleCnt="0"/>
      <dgm:spPr/>
    </dgm:pt>
    <dgm:pt modelId="{6FAF4A29-B339-4F77-B0F1-A4D5F908E257}" type="pres">
      <dgm:prSet presAssocID="{7E37A508-E776-4885-8A4E-49D0656B4220}" presName="composite" presStyleCnt="0"/>
      <dgm:spPr/>
    </dgm:pt>
    <dgm:pt modelId="{D5688126-D56E-4F41-88DD-0EDCAE1990BE}" type="pres">
      <dgm:prSet presAssocID="{7E37A508-E776-4885-8A4E-49D0656B4220}" presName="background" presStyleLbl="node0" presStyleIdx="1" presStyleCnt="2"/>
      <dgm:spPr/>
    </dgm:pt>
    <dgm:pt modelId="{61B1ABC1-88A5-4AEB-82FE-F1551407A421}" type="pres">
      <dgm:prSet presAssocID="{7E37A508-E776-4885-8A4E-49D0656B4220}" presName="text" presStyleLbl="fgAcc0" presStyleIdx="1" presStyleCnt="2">
        <dgm:presLayoutVars>
          <dgm:chPref val="3"/>
        </dgm:presLayoutVars>
      </dgm:prSet>
      <dgm:spPr/>
    </dgm:pt>
    <dgm:pt modelId="{B045AF76-7D42-49BA-BFB6-9D46301122A1}" type="pres">
      <dgm:prSet presAssocID="{7E37A508-E776-4885-8A4E-49D0656B4220}" presName="hierChild2" presStyleCnt="0"/>
      <dgm:spPr/>
    </dgm:pt>
  </dgm:ptLst>
  <dgm:cxnLst>
    <dgm:cxn modelId="{44E6BD32-2F80-4714-B037-C9C5A4C3EE5D}" type="presOf" srcId="{A7D5419C-42A7-4F1F-9D22-13ADFF8AE830}" destId="{81572901-9DD5-4869-90AC-61679772D47D}" srcOrd="0" destOrd="0" presId="urn:microsoft.com/office/officeart/2005/8/layout/hierarchy1"/>
    <dgm:cxn modelId="{37AD774E-8F0C-45A5-9B63-D1E997814971}" type="presOf" srcId="{2642B63F-DFB4-4377-86FB-244BCA4AC0F4}" destId="{E51A565A-B2B8-4D3A-9CE7-C5178EE2B309}" srcOrd="0" destOrd="0" presId="urn:microsoft.com/office/officeart/2005/8/layout/hierarchy1"/>
    <dgm:cxn modelId="{6F99B4A7-9221-458E-9506-B054FD4FE388}" srcId="{A7D5419C-42A7-4F1F-9D22-13ADFF8AE830}" destId="{7E37A508-E776-4885-8A4E-49D0656B4220}" srcOrd="1" destOrd="0" parTransId="{1AA4D996-E26C-47C0-93E0-9DA4C676EC9D}" sibTransId="{8D0AD361-16A0-4E8B-B167-763DA85F8135}"/>
    <dgm:cxn modelId="{93794AAD-43B7-4DF8-916A-6420D2E097B4}" type="presOf" srcId="{7E37A508-E776-4885-8A4E-49D0656B4220}" destId="{61B1ABC1-88A5-4AEB-82FE-F1551407A421}" srcOrd="0" destOrd="0" presId="urn:microsoft.com/office/officeart/2005/8/layout/hierarchy1"/>
    <dgm:cxn modelId="{D2A4B4D4-D9C6-4C9A-B0BB-35D8A443E16D}" srcId="{A7D5419C-42A7-4F1F-9D22-13ADFF8AE830}" destId="{2642B63F-DFB4-4377-86FB-244BCA4AC0F4}" srcOrd="0" destOrd="0" parTransId="{BF62673B-5058-44C3-8CC0-7C8271C8C481}" sibTransId="{B6379564-C8BF-4F6C-A565-EE62698E6DB6}"/>
    <dgm:cxn modelId="{08C4DD6D-5659-4C22-B335-F9CAA45DB699}" type="presParOf" srcId="{81572901-9DD5-4869-90AC-61679772D47D}" destId="{882F691E-C3C7-40F5-A8F3-108B8E1E76CD}" srcOrd="0" destOrd="0" presId="urn:microsoft.com/office/officeart/2005/8/layout/hierarchy1"/>
    <dgm:cxn modelId="{B1DD3CCE-09FA-4353-AE1D-F6F545508806}" type="presParOf" srcId="{882F691E-C3C7-40F5-A8F3-108B8E1E76CD}" destId="{02329FF1-9180-4BC4-A40D-A2FD1C25370A}" srcOrd="0" destOrd="0" presId="urn:microsoft.com/office/officeart/2005/8/layout/hierarchy1"/>
    <dgm:cxn modelId="{8B9AA280-0B17-425B-B3E5-DD569ACA6AD1}" type="presParOf" srcId="{02329FF1-9180-4BC4-A40D-A2FD1C25370A}" destId="{2939730C-B871-43A2-94BA-3A2C7D86E1AC}" srcOrd="0" destOrd="0" presId="urn:microsoft.com/office/officeart/2005/8/layout/hierarchy1"/>
    <dgm:cxn modelId="{DF23555C-A9F9-4CE6-A384-B5CEEBAA3915}" type="presParOf" srcId="{02329FF1-9180-4BC4-A40D-A2FD1C25370A}" destId="{E51A565A-B2B8-4D3A-9CE7-C5178EE2B309}" srcOrd="1" destOrd="0" presId="urn:microsoft.com/office/officeart/2005/8/layout/hierarchy1"/>
    <dgm:cxn modelId="{8B38ADBB-885A-46BA-AA9F-B77FFFBFC4F5}" type="presParOf" srcId="{882F691E-C3C7-40F5-A8F3-108B8E1E76CD}" destId="{85E4DA2C-FDAC-46D0-9CAF-FF37B4936825}" srcOrd="1" destOrd="0" presId="urn:microsoft.com/office/officeart/2005/8/layout/hierarchy1"/>
    <dgm:cxn modelId="{D174AF18-511A-41B2-864E-40F44F9DEB1C}" type="presParOf" srcId="{81572901-9DD5-4869-90AC-61679772D47D}" destId="{CE3B2C0D-BFCA-4A06-8859-9ABDB926FD9A}" srcOrd="1" destOrd="0" presId="urn:microsoft.com/office/officeart/2005/8/layout/hierarchy1"/>
    <dgm:cxn modelId="{7CEB4AD8-A34A-4EF8-B47B-97D0E81439FC}" type="presParOf" srcId="{CE3B2C0D-BFCA-4A06-8859-9ABDB926FD9A}" destId="{6FAF4A29-B339-4F77-B0F1-A4D5F908E257}" srcOrd="0" destOrd="0" presId="urn:microsoft.com/office/officeart/2005/8/layout/hierarchy1"/>
    <dgm:cxn modelId="{8D8A8465-5C34-4A5D-893B-BA29F2C1A7A8}" type="presParOf" srcId="{6FAF4A29-B339-4F77-B0F1-A4D5F908E257}" destId="{D5688126-D56E-4F41-88DD-0EDCAE1990BE}" srcOrd="0" destOrd="0" presId="urn:microsoft.com/office/officeart/2005/8/layout/hierarchy1"/>
    <dgm:cxn modelId="{2AFEDA6F-BD92-474B-8F78-3A1AD698B3DC}" type="presParOf" srcId="{6FAF4A29-B339-4F77-B0F1-A4D5F908E257}" destId="{61B1ABC1-88A5-4AEB-82FE-F1551407A421}" srcOrd="1" destOrd="0" presId="urn:microsoft.com/office/officeart/2005/8/layout/hierarchy1"/>
    <dgm:cxn modelId="{9C00F747-CAF8-4F67-AA6D-4EB8B35E4862}" type="presParOf" srcId="{CE3B2C0D-BFCA-4A06-8859-9ABDB926FD9A}" destId="{B045AF76-7D42-49BA-BFB6-9D46301122A1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39730C-B871-43A2-94BA-3A2C7D86E1AC}">
      <dsp:nvSpPr>
        <dsp:cNvPr id="0" name=""/>
        <dsp:cNvSpPr/>
      </dsp:nvSpPr>
      <dsp:spPr>
        <a:xfrm>
          <a:off x="134291" y="612"/>
          <a:ext cx="4332795" cy="27513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1A565A-B2B8-4D3A-9CE7-C5178EE2B309}">
      <dsp:nvSpPr>
        <dsp:cNvPr id="0" name=""/>
        <dsp:cNvSpPr/>
      </dsp:nvSpPr>
      <dsp:spPr>
        <a:xfrm>
          <a:off x="615713" y="457963"/>
          <a:ext cx="4332795" cy="27513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900" kern="1200"/>
            <a:t>Como este tema consta do edital:</a:t>
          </a:r>
          <a:endParaRPr lang="en-US" sz="1900" kern="1200"/>
        </a:p>
      </dsp:txBody>
      <dsp:txXfrm>
        <a:off x="696297" y="538547"/>
        <a:ext cx="4171627" cy="2590157"/>
      </dsp:txXfrm>
    </dsp:sp>
    <dsp:sp modelId="{D5688126-D56E-4F41-88DD-0EDCAE1990BE}">
      <dsp:nvSpPr>
        <dsp:cNvPr id="0" name=""/>
        <dsp:cNvSpPr/>
      </dsp:nvSpPr>
      <dsp:spPr>
        <a:xfrm>
          <a:off x="5429930" y="612"/>
          <a:ext cx="4332795" cy="27513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B1ABC1-88A5-4AEB-82FE-F1551407A421}">
      <dsp:nvSpPr>
        <dsp:cNvPr id="0" name=""/>
        <dsp:cNvSpPr/>
      </dsp:nvSpPr>
      <dsp:spPr>
        <a:xfrm>
          <a:off x="5911352" y="457963"/>
          <a:ext cx="4332795" cy="27513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just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900" kern="1200" dirty="0"/>
            <a:t>10. Responsabilidade patrimonial extracontratual do Estado. Noções gerais sobre a responsabilidade extracontratual do Estado. Teorias sobre a responsabilidade e a irresponsabilidade do Estado. Responsabilidade por atos administrativos, legislativos e judiciais. Reparação do dano e direito de regresso</a:t>
          </a:r>
          <a:endParaRPr lang="en-US" sz="1900" kern="1200" dirty="0"/>
        </a:p>
      </dsp:txBody>
      <dsp:txXfrm>
        <a:off x="5991936" y="538547"/>
        <a:ext cx="4171627" cy="25901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57572D-3A4A-4C67-B274-48C2A9962D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3305A1B-CEAD-4969-A8C9-5E12D63FC2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E778A06-1EE7-42D2-88CE-4A2B32E49B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12292-EA5F-4C0E-B019-E45522BB063A}" type="datetimeFigureOut">
              <a:rPr lang="pt-BR" smtClean="0"/>
              <a:t>17/08/2021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375C4AE-9160-4333-B359-7D07C7393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173FBF4-21C0-4CB7-814B-28B5CE4BD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4BF9E-695A-4435-8986-CCEE0D014AF0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845309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8D3F6A-0779-4CF2-A1FC-094BB758FE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B4A7D17-4451-459E-AA92-29A5AEC0A0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73F842E-84B1-4256-AD2F-B2549B6FFA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12292-EA5F-4C0E-B019-E45522BB063A}" type="datetimeFigureOut">
              <a:rPr lang="pt-BR" smtClean="0"/>
              <a:t>17/08/2021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299543E-1FF0-427B-840F-070FEF5543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5DB52EF-EC43-4D4B-847B-91F12ED65C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4BF9E-695A-4435-8986-CCEE0D014AF0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32676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AD3E7C8-958C-4E2F-9AD3-6727694E8E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061CE22-3470-4054-AE48-0529CFF608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EAFA56E-8414-441D-A2A2-BB78CB9271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12292-EA5F-4C0E-B019-E45522BB063A}" type="datetimeFigureOut">
              <a:rPr lang="pt-BR" smtClean="0"/>
              <a:t>17/08/2021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3646826-1C69-45FF-A77F-0094A2F0F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CFE23C0-4742-4E51-AC43-35DB5AAE7A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4BF9E-695A-4435-8986-CCEE0D014AF0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0632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5732ED-4137-42A8-8E8E-E0F86E1B8E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D716A25-8C4F-43AC-BD7A-E4B8C4BB86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166F6CC-9C83-4F3A-9C32-05B21491B5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12292-EA5F-4C0E-B019-E45522BB063A}" type="datetimeFigureOut">
              <a:rPr lang="pt-BR" smtClean="0"/>
              <a:t>17/08/2021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8D902DE-077E-404E-9F16-DF5956B879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22AF9F1-789C-414F-B0EB-DDC5CDEF17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4BF9E-695A-4435-8986-CCEE0D014AF0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24832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2E3F89-5B62-467E-ABE0-3C41EDBDAE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020333A-E1CB-4CB6-BC7D-B320929D0C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B08B8A7-0562-405F-B4DD-E73E622F4A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12292-EA5F-4C0E-B019-E45522BB063A}" type="datetimeFigureOut">
              <a:rPr lang="pt-BR" smtClean="0"/>
              <a:t>17/08/2021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E5730C6-2408-41A0-B702-9A73C85487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BED6B28-A9F5-4EFF-9155-04EF2C5088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4BF9E-695A-4435-8986-CCEE0D014AF0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0627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17EE72-E4C5-4DB9-BA92-CED3DB6BF4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4EB7857-735F-45BD-B883-BCD171B229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45E25A09-9705-4B4C-884D-5AAAFB991A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66DD6E3-B1AD-441E-A8DB-4994BDC03A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12292-EA5F-4C0E-B019-E45522BB063A}" type="datetimeFigureOut">
              <a:rPr lang="pt-BR" smtClean="0"/>
              <a:t>17/08/2021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1834599-455E-4DD2-877F-33511A449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B271C92-55C5-403F-B41F-806118E14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4BF9E-695A-4435-8986-CCEE0D014AF0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1469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C739F66-938A-4DB8-8C2D-7C9C9BC91A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E277339-3828-49F5-8422-B8866D0ECF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F6F9C4A-E087-4BA0-A908-374E9BCFCF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3DDE791D-B53C-45DA-92EA-9704FDBF9A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D4805DA9-E137-4AAE-A7C7-5EEBE6793E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C54AF03F-A323-4465-A64E-36B6A56C0F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12292-EA5F-4C0E-B019-E45522BB063A}" type="datetimeFigureOut">
              <a:rPr lang="pt-BR" smtClean="0"/>
              <a:t>17/08/2021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5019B476-1D47-453B-AFD3-4A57B1D33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338B5841-3D33-455C-874B-349461EF5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4BF9E-695A-4435-8986-CCEE0D014AF0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7361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6C6B38-F4CB-4A04-9C88-91BE20A9B0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6C91579D-DBFD-4E75-8C46-FCC70A9721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12292-EA5F-4C0E-B019-E45522BB063A}" type="datetimeFigureOut">
              <a:rPr lang="pt-BR" smtClean="0"/>
              <a:t>17/08/2021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66C2A3F5-FBBD-4566-B270-E6B7787AE9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39AFB71F-74D0-4DD9-8708-CF78BEBEE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4BF9E-695A-4435-8986-CCEE0D014AF0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1134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C047A510-4D49-4745-8892-C2A854DDEB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12292-EA5F-4C0E-B019-E45522BB063A}" type="datetimeFigureOut">
              <a:rPr lang="pt-BR" smtClean="0"/>
              <a:t>17/08/2021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EAE166B9-D6CA-41EE-B371-CC0AE6A0F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46278490-7793-4A20-B5EA-BF8CE025D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4BF9E-695A-4435-8986-CCEE0D014AF0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53609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F56D28-203B-44CC-BD7C-40E40238C7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D7096E4-1F87-4345-8716-EC48913D6A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C3F52BB-9311-40F6-8256-1DC3609A79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95FAF81-CCAF-48F0-8AE4-D8B0AEA074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12292-EA5F-4C0E-B019-E45522BB063A}" type="datetimeFigureOut">
              <a:rPr lang="pt-BR" smtClean="0"/>
              <a:t>17/08/2021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843A48E-0054-49D3-8BD3-65AA5D7685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991C121-5072-40EB-96DA-406480455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4BF9E-695A-4435-8986-CCEE0D014AF0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032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A8A37B-8E2A-4D86-A9B0-0BEF868BB3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C87E7ADF-5CAC-4B87-995F-7925CCF827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18403E7A-6872-4088-B45C-4321A7230A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1720B82-2DE4-44DC-90E6-01FBCB79A9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12292-EA5F-4C0E-B019-E45522BB063A}" type="datetimeFigureOut">
              <a:rPr lang="pt-BR" smtClean="0"/>
              <a:t>17/08/2021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D59F23E-5A97-4C0A-AE53-E4E1779B95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E8729F3-C87C-4909-9377-6DB584994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4BF9E-695A-4435-8986-CCEE0D014AF0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0734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9F6815B4-7ED5-4F12-938F-52305CE83E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4842F98-FC6B-4DCD-9268-F5DDE58164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56C1175-0F96-4423-9898-957E625D20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412292-EA5F-4C0E-B019-E45522BB063A}" type="datetimeFigureOut">
              <a:rPr lang="pt-BR" smtClean="0"/>
              <a:t>17/08/2021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347DA60-994C-4BDB-970B-1675E8CAE3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F4D514E-E507-4F0D-B524-117F800DE1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E4BF9E-695A-4435-8986-CCEE0D014AF0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50482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jusbrasil.com.br/topicos/10728516/inciso-xlix-do-artigo-5-da-constituicao-federal-de-1988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gle.com/search?q=artigo+143,III+cpc&amp;spell=1&amp;sa=X&amp;ved=2ahUKEwi9q6qS4rjyAhV3D7kGHROWAh4QBSgAegQIARA2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s://scon.stj.jus.br/SCON/jurisprudencia/doc.jsp?livre=QUANTO+AO+PRAZO+DE+PRESCRICAO+DA+ACAO+REGRESSIVA%2C&amp;b=ACOR&amp;p=false&amp;l=10&amp;i=1&amp;operador=e&amp;tipo_visualizacao=RESUMO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6E9B3E6-E277-4D68-BA48-9CB43FFBD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25" name="Rectangle 11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999C3205-9535-4C5C-BA92-4A9C1E1A31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10173010" cy="1554480"/>
          </a:xfrm>
        </p:spPr>
        <p:txBody>
          <a:bodyPr anchor="ctr">
            <a:normAutofit/>
          </a:bodyPr>
          <a:lstStyle/>
          <a:p>
            <a:r>
              <a:rPr lang="pt-BR" sz="4800"/>
              <a:t>RESPONSABILIDADE CIVIL DO ESTADO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6" name="Espaço Reservado para Conteúdo 2">
            <a:extLst>
              <a:ext uri="{FF2B5EF4-FFF2-40B4-BE49-F238E27FC236}">
                <a16:creationId xmlns:a16="http://schemas.microsoft.com/office/drawing/2014/main" id="{D0B3D646-170A-45E6-8B25-AB33A71D129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8574356"/>
              </p:ext>
            </p:extLst>
          </p:nvPr>
        </p:nvGraphicFramePr>
        <p:xfrm>
          <a:off x="904602" y="3017519"/>
          <a:ext cx="10378440" cy="32099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023792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FA0E6F-6E3C-4AC3-8AA2-0AB131124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Dano e Indenização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3F68AC7-EFD2-481E-90B9-D4956746C4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t-BR" dirty="0"/>
              <a:t>A </a:t>
            </a:r>
            <a:r>
              <a:rPr lang="pt-BR" b="1" dirty="0"/>
              <a:t>RC</a:t>
            </a:r>
            <a:r>
              <a:rPr lang="pt-BR" dirty="0"/>
              <a:t> tem como pressuposto o dano (ou prejuízo). Significa dizer que o sujeito só é civilmente responsável se sua conduta, ou outro fato, provocar dano a terceiro.</a:t>
            </a:r>
          </a:p>
          <a:p>
            <a:endParaRPr lang="pt-BR" dirty="0"/>
          </a:p>
          <a:p>
            <a:r>
              <a:rPr lang="pt-BR" dirty="0"/>
              <a:t>“Sem dano, inexiste responsabilidade civil”</a:t>
            </a:r>
          </a:p>
          <a:p>
            <a:endParaRPr lang="pt-BR" dirty="0"/>
          </a:p>
          <a:p>
            <a:r>
              <a:rPr lang="pt-BR" dirty="0">
                <a:solidFill>
                  <a:srgbClr val="FF0000"/>
                </a:solidFill>
              </a:rPr>
              <a:t>Mero dessabor da vida cotidiana – Não!!!!</a:t>
            </a:r>
          </a:p>
          <a:p>
            <a:pPr algn="just"/>
            <a:r>
              <a:rPr lang="pt-BR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O art. 198 da Lei de Execução Penal dispõe que é defesa ao integrante dos órgãos da execução penal, e ao servidor, a divulgação de ocorrência que perturbe a segurança e a disciplina dos estabelecimentos, bem como exponha o preso a inconveniente notoriedade, durante o cumprimento da pena.</a:t>
            </a:r>
          </a:p>
          <a:p>
            <a:pPr algn="just"/>
            <a:r>
              <a:rPr lang="pt-BR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 salvaguarda da imagem do condenado e do internado está sintonizada com o disposto do </a:t>
            </a:r>
            <a:r>
              <a:rPr lang="pt-BR" b="0" i="0" u="none" strike="noStrike" dirty="0">
                <a:solidFill>
                  <a:srgbClr val="A8181F"/>
                </a:solidFill>
                <a:effectLst/>
                <a:latin typeface="open sans" panose="020B0606030504020204" pitchFamily="34" charset="0"/>
                <a:hlinkClick r:id="rId2"/>
              </a:rPr>
              <a:t>art. 5º, XLIX da Constituição Federal</a:t>
            </a:r>
            <a:r>
              <a:rPr lang="pt-BR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 que assegura aos presos o devido respeito à integridade física e moral.</a:t>
            </a:r>
          </a:p>
          <a:p>
            <a:pPr algn="just"/>
            <a:r>
              <a:rPr lang="pt-BR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Esse entendimento também é extraído da conjugação dos incisos V e X do aludido art. 5º da CRFB/1988, dispositivos que asseguram a todos o direito ao resguardo da imagem e garantindo que a eventual violação do aludido direito será indenizável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241010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3EE2E8C-B6E5-4A84-A218-C8AB51F5D5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Os Sujeitos do Cenário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728D756-AE12-4E25-B765-615668C7BE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O Estado é civilmente responsável por danos causados a terceiros.</a:t>
            </a:r>
          </a:p>
          <a:p>
            <a:r>
              <a:rPr lang="pt-BR" dirty="0" err="1"/>
              <a:t>Notex</a:t>
            </a:r>
            <a:r>
              <a:rPr lang="pt-BR" dirty="0"/>
              <a:t>:  O estado como pessoa jurídica, é um ser inatingível. Somente se faz presente no mundo jurídico </a:t>
            </a:r>
            <a:r>
              <a:rPr lang="pt-BR" dirty="0">
                <a:solidFill>
                  <a:srgbClr val="FF0000"/>
                </a:solidFill>
              </a:rPr>
              <a:t>através de seus agentes</a:t>
            </a:r>
            <a:r>
              <a:rPr lang="pt-BR" dirty="0"/>
              <a:t>, pessoas físicas cuja conduta é a ele imputada. O Estado por sí só, não pode causar danos a ninguém.</a:t>
            </a:r>
          </a:p>
          <a:p>
            <a:r>
              <a:rPr lang="pt-BR" dirty="0"/>
              <a:t>Três Sujeitos:</a:t>
            </a:r>
          </a:p>
          <a:p>
            <a:r>
              <a:rPr lang="pt-BR" dirty="0"/>
              <a:t>- Estado;</a:t>
            </a:r>
          </a:p>
          <a:p>
            <a:r>
              <a:rPr lang="pt-BR" dirty="0"/>
              <a:t>- O lesado;</a:t>
            </a:r>
          </a:p>
          <a:p>
            <a:r>
              <a:rPr lang="pt-BR" dirty="0"/>
              <a:t>- Agente do Estado</a:t>
            </a:r>
          </a:p>
        </p:txBody>
      </p:sp>
    </p:spTree>
    <p:extLst>
      <p:ext uri="{BB962C8B-B14F-4D97-AF65-F5344CB8AC3E}">
        <p14:creationId xmlns:p14="http://schemas.microsoft.com/office/powerpoint/2010/main" val="37714411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7E222D-538A-4080-A2EC-31CBAF1BC2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Teorias e Evolução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9B982C7-2924-4FD1-9650-29F0F34577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1) Irresponsabilidade do Estado;</a:t>
            </a:r>
          </a:p>
          <a:p>
            <a:r>
              <a:rPr lang="pt-BR" dirty="0"/>
              <a:t>2) Teoria da Responsabilidade com culpa;</a:t>
            </a:r>
          </a:p>
          <a:p>
            <a:r>
              <a:rPr lang="pt-BR" dirty="0"/>
              <a:t>3) Teoria da culpa Administrativa;</a:t>
            </a:r>
          </a:p>
          <a:p>
            <a:r>
              <a:rPr lang="pt-BR" dirty="0"/>
              <a:t>4) Teoria da Responsabilidade Objetiva;</a:t>
            </a:r>
          </a:p>
          <a:p>
            <a:r>
              <a:rPr lang="pt-BR" dirty="0"/>
              <a:t>4.1 – Fundamento da Responsabilidade objetiva: O RISCO ADMINISTRATIVO.</a:t>
            </a:r>
          </a:p>
          <a:p>
            <a:r>
              <a:rPr lang="pt-BR" dirty="0"/>
              <a:t>“ Por ser mais poderoso o Estado teria de arcar com um risco natural decorrente de suas numerosas atividades</a:t>
            </a:r>
          </a:p>
        </p:txBody>
      </p:sp>
    </p:spTree>
    <p:extLst>
      <p:ext uri="{BB962C8B-B14F-4D97-AF65-F5344CB8AC3E}">
        <p14:creationId xmlns:p14="http://schemas.microsoft.com/office/powerpoint/2010/main" val="23648969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DE3F30-1106-4549-8D70-C82D43D1D9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3386CB8-B2D3-40AC-BA6F-103091FE7C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>
                <a:solidFill>
                  <a:srgbClr val="FF0000"/>
                </a:solidFill>
              </a:rPr>
              <a:t>NÃO É RISCO INTEGRAL</a:t>
            </a:r>
            <a:r>
              <a:rPr lang="pt-BR" dirty="0"/>
              <a:t>;</a:t>
            </a:r>
          </a:p>
          <a:p>
            <a:pPr algn="just"/>
            <a:r>
              <a:rPr lang="pt-BR" dirty="0"/>
              <a:t>Modernamente – Teoria do Risco Social – “ O foco da responsabilidade é a vítima, e não o autor do dano, de modo que a reparação estaria a cargo de toda a coletividade, dando ensejo ao que se denomina </a:t>
            </a:r>
            <a:r>
              <a:rPr lang="pt-BR" b="1" i="1" dirty="0"/>
              <a:t>socialização dos riscos</a:t>
            </a:r>
            <a:r>
              <a:rPr lang="pt-BR" dirty="0"/>
              <a:t>.</a:t>
            </a:r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356652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63EE7A-ED07-4393-AB94-948D219B12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Fundamento Constitucional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A154265-07C1-4ACD-9FA4-7A399A2192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b="1" i="0" dirty="0">
                <a:effectLst/>
                <a:latin typeface="Roboto" panose="02000000000000000000" pitchFamily="2" charset="0"/>
              </a:rPr>
              <a:t>Art. 37.</a:t>
            </a:r>
            <a:r>
              <a:rPr lang="pt-BR" b="0" i="0" dirty="0">
                <a:effectLst/>
                <a:latin typeface="Roboto" panose="02000000000000000000" pitchFamily="2" charset="0"/>
              </a:rPr>
              <a:t> A administração pública direta e indireta de qualquer dos Poderes da União, dos Estados, do Distrito Federal e dos Municípios obedecerá aos princípios de legalidade, impessoalidade, moralidade, publicidade e eficiência e, também, ao seguinte: (Redação dada pela Emenda Constitucional nº 19, de 1998)</a:t>
            </a:r>
          </a:p>
          <a:p>
            <a:pPr algn="just"/>
            <a:r>
              <a:rPr lang="pt-BR" b="1" i="0" dirty="0">
                <a:effectLst/>
                <a:latin typeface="Roboto" panose="02000000000000000000" pitchFamily="2" charset="0"/>
              </a:rPr>
              <a:t>§ 6º</a:t>
            </a:r>
            <a:r>
              <a:rPr lang="pt-BR" b="0" i="0" dirty="0">
                <a:effectLst/>
                <a:latin typeface="Roboto" panose="02000000000000000000" pitchFamily="2" charset="0"/>
              </a:rPr>
              <a:t> As pessoas jurídicas de direito público e as de direito privado prestadoras de serviços públicos responderão pelos danos que seus agentes, nessa qualidade, causarem a terceiros, assegurado o direito de regresso contra o responsável nos casos de dolo ou culpa.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092883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PESSOAS RESPONSÁVEIS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São Objetivamente Responsáveis:</a:t>
            </a:r>
          </a:p>
          <a:p>
            <a:endParaRPr lang="pt-BR" dirty="0"/>
          </a:p>
          <a:p>
            <a:r>
              <a:rPr lang="pt-BR" dirty="0"/>
              <a:t>1) PJDP – EMDFU – Autarquias e Fundações Públicas de Natureza autárquica;</a:t>
            </a:r>
          </a:p>
          <a:p>
            <a:r>
              <a:rPr lang="pt-BR" dirty="0"/>
              <a:t>2) As Pessoas Jurídicas de Direito Privado prestadoras de serviço público.</a:t>
            </a:r>
          </a:p>
          <a:p>
            <a:r>
              <a:rPr lang="pt-BR" dirty="0"/>
              <a:t>3) Cooperação Governamental (Serviço Social Autônomo) SESI, SENAI, SESC, SENAC</a:t>
            </a:r>
          </a:p>
        </p:txBody>
      </p:sp>
    </p:spTree>
    <p:extLst>
      <p:ext uri="{BB962C8B-B14F-4D97-AF65-F5344CB8AC3E}">
        <p14:creationId xmlns:p14="http://schemas.microsoft.com/office/powerpoint/2010/main" val="17877263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Fica Excluídas: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- Empresa Pública;</a:t>
            </a:r>
          </a:p>
          <a:p>
            <a:r>
              <a:rPr lang="pt-BR" dirty="0"/>
              <a:t>- Sociedade de Economia Mista;</a:t>
            </a:r>
          </a:p>
          <a:p>
            <a:endParaRPr lang="pt-BR" dirty="0"/>
          </a:p>
          <a:p>
            <a:r>
              <a:rPr lang="pt-BR" dirty="0"/>
              <a:t>Artigo 173§ 1º da CF/88</a:t>
            </a:r>
          </a:p>
          <a:p>
            <a:pPr algn="just"/>
            <a:r>
              <a:rPr lang="pt-BR" dirty="0">
                <a:solidFill>
                  <a:srgbClr val="202124"/>
                </a:solidFill>
                <a:latin typeface="arial"/>
              </a:rPr>
              <a:t>§ </a:t>
            </a:r>
            <a:r>
              <a:rPr lang="pt-BR" b="1" dirty="0">
                <a:solidFill>
                  <a:srgbClr val="202124"/>
                </a:solidFill>
                <a:latin typeface="arial"/>
              </a:rPr>
              <a:t>1º</a:t>
            </a:r>
            <a:r>
              <a:rPr lang="pt-BR" dirty="0">
                <a:solidFill>
                  <a:srgbClr val="202124"/>
                </a:solidFill>
                <a:latin typeface="arial"/>
              </a:rPr>
              <a:t> A empresa pública, a sociedade de economia mista e outras entidades que explorem atividade econômica </a:t>
            </a:r>
            <a:r>
              <a:rPr lang="pt-BR" b="1" i="1" u="sng" dirty="0">
                <a:solidFill>
                  <a:srgbClr val="202124"/>
                </a:solidFill>
                <a:latin typeface="arial"/>
              </a:rPr>
              <a:t>sujeitam-se ao regime jurídico próprio das empresas privadas, </a:t>
            </a:r>
            <a:r>
              <a:rPr lang="pt-BR" dirty="0">
                <a:solidFill>
                  <a:srgbClr val="202124"/>
                </a:solidFill>
                <a:latin typeface="arial"/>
              </a:rPr>
              <a:t>inclusive quanto às obrigações trabalhistas e tributárias.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954406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Responsabilidade Objetiva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OS – Organização Social</a:t>
            </a:r>
          </a:p>
          <a:p>
            <a:r>
              <a:rPr lang="pt-BR" dirty="0"/>
              <a:t>OSCIP – </a:t>
            </a:r>
          </a:p>
          <a:p>
            <a:endParaRPr lang="pt-BR" dirty="0"/>
          </a:p>
          <a:p>
            <a:r>
              <a:rPr lang="pt-BR" dirty="0"/>
              <a:t>(Entidades de Direito Privado que se associam ao Poder Público em Regime de Parceria. ) Contrato de Gestão ou Parceria!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682482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Pressupostos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Fato Administrativo (Conduta omissiva ou comissiva, legítima ou ilegítima, singular ou coletiva) </a:t>
            </a:r>
            <a:r>
              <a:rPr lang="pt-BR" i="1" dirty="0"/>
              <a:t>Culpa in </a:t>
            </a:r>
            <a:r>
              <a:rPr lang="pt-BR" i="1" dirty="0" err="1"/>
              <a:t>eligendo</a:t>
            </a:r>
            <a:r>
              <a:rPr lang="pt-BR" i="1" dirty="0"/>
              <a:t>, in vigilando.</a:t>
            </a:r>
          </a:p>
          <a:p>
            <a:endParaRPr lang="pt-BR" i="1" dirty="0"/>
          </a:p>
          <a:p>
            <a:endParaRPr lang="pt-BR" i="1" dirty="0"/>
          </a:p>
          <a:p>
            <a:r>
              <a:rPr lang="pt-BR" dirty="0"/>
              <a:t>Dano</a:t>
            </a:r>
          </a:p>
          <a:p>
            <a:endParaRPr lang="pt-BR" dirty="0"/>
          </a:p>
          <a:p>
            <a:r>
              <a:rPr lang="pt-BR" dirty="0"/>
              <a:t>Nexo Causal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4231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Ônus da Prova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/>
              <a:t>Diante dos pressupostos da Responsabilidade Objetiva, o Estado apenas se defende provando.</a:t>
            </a:r>
          </a:p>
          <a:p>
            <a:endParaRPr lang="pt-BR" dirty="0"/>
          </a:p>
          <a:p>
            <a:r>
              <a:rPr lang="pt-BR" dirty="0">
                <a:solidFill>
                  <a:srgbClr val="FF0000"/>
                </a:solidFill>
              </a:rPr>
              <a:t>Inexistência</a:t>
            </a:r>
            <a:r>
              <a:rPr lang="pt-BR" dirty="0"/>
              <a:t> – </a:t>
            </a:r>
          </a:p>
          <a:p>
            <a:pPr lvl="0"/>
            <a:r>
              <a:rPr lang="pt-BR" dirty="0">
                <a:solidFill>
                  <a:prstClr val="black"/>
                </a:solidFill>
              </a:rPr>
              <a:t>Fato Administrativo (Conduta omissiva ou comissiva, legítima ou ilegítima, singular ou coletiva) </a:t>
            </a:r>
            <a:r>
              <a:rPr lang="pt-BR" i="1" dirty="0">
                <a:solidFill>
                  <a:prstClr val="black"/>
                </a:solidFill>
              </a:rPr>
              <a:t>Culpa in </a:t>
            </a:r>
            <a:r>
              <a:rPr lang="pt-BR" i="1" dirty="0" err="1">
                <a:solidFill>
                  <a:prstClr val="black"/>
                </a:solidFill>
              </a:rPr>
              <a:t>eligendo</a:t>
            </a:r>
            <a:r>
              <a:rPr lang="pt-BR" i="1" dirty="0">
                <a:solidFill>
                  <a:prstClr val="black"/>
                </a:solidFill>
              </a:rPr>
              <a:t>, in vigilando.</a:t>
            </a:r>
          </a:p>
          <a:p>
            <a:pPr lvl="0"/>
            <a:endParaRPr lang="pt-BR" i="1" dirty="0">
              <a:solidFill>
                <a:prstClr val="black"/>
              </a:solidFill>
            </a:endParaRPr>
          </a:p>
          <a:p>
            <a:pPr lvl="0"/>
            <a:endParaRPr lang="pt-BR" i="1" dirty="0">
              <a:solidFill>
                <a:prstClr val="black"/>
              </a:solidFill>
            </a:endParaRPr>
          </a:p>
          <a:p>
            <a:pPr lvl="0"/>
            <a:r>
              <a:rPr lang="pt-BR" dirty="0">
                <a:solidFill>
                  <a:prstClr val="black"/>
                </a:solidFill>
              </a:rPr>
              <a:t>Dano</a:t>
            </a:r>
          </a:p>
          <a:p>
            <a:pPr lvl="0"/>
            <a:endParaRPr lang="pt-BR" dirty="0">
              <a:solidFill>
                <a:prstClr val="black"/>
              </a:solidFill>
            </a:endParaRPr>
          </a:p>
          <a:p>
            <a:pPr lvl="0"/>
            <a:r>
              <a:rPr lang="pt-BR" dirty="0">
                <a:solidFill>
                  <a:prstClr val="black"/>
                </a:solidFill>
              </a:rPr>
              <a:t>Nexo Causal</a:t>
            </a:r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612998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E5A9A7-95C6-4F4F-B00E-C82E07FE62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12">
            <a:extLst>
              <a:ext uri="{FF2B5EF4-FFF2-40B4-BE49-F238E27FC236}">
                <a16:creationId xmlns:a16="http://schemas.microsoft.com/office/drawing/2014/main" id="{D07DD2DE-F619-49DD-B5E7-03A290FF4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8495" y="2660473"/>
            <a:ext cx="4355594" cy="4038603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14">
            <a:extLst>
              <a:ext uri="{FF2B5EF4-FFF2-40B4-BE49-F238E27FC236}">
                <a16:creationId xmlns:a16="http://schemas.microsoft.com/office/drawing/2014/main" id="{85149191-5F60-4A28-AAFF-039F96B0F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180882" y="1638085"/>
            <a:ext cx="6857572" cy="3581401"/>
          </a:xfrm>
          <a:prstGeom prst="rect">
            <a:avLst/>
          </a:prstGeom>
          <a:gradFill>
            <a:gsLst>
              <a:gs pos="0">
                <a:srgbClr val="000000">
                  <a:alpha val="59000"/>
                </a:srgbClr>
              </a:gs>
              <a:gs pos="69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Freeform: Shape 16">
            <a:extLst>
              <a:ext uri="{FF2B5EF4-FFF2-40B4-BE49-F238E27FC236}">
                <a16:creationId xmlns:a16="http://schemas.microsoft.com/office/drawing/2014/main" id="{F8260ED5-17F7-4158-B241-D51DD4CF1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B8CC52F5-6F71-482A-999C-D9F7E68131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041" y="2767106"/>
            <a:ext cx="2880828" cy="3071906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just"/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Comparação do tamanho do </a:t>
            </a:r>
            <a:r>
              <a:rPr lang="en-US" sz="4000" dirty="0">
                <a:solidFill>
                  <a:srgbClr val="FFFFFF"/>
                </a:solidFill>
              </a:rPr>
              <a:t>Estado Brasileiro</a:t>
            </a:r>
            <a:endParaRPr lang="en-US" sz="40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4" name="Espaço Reservado para Conteúdo 3">
            <a:extLst>
              <a:ext uri="{FF2B5EF4-FFF2-40B4-BE49-F238E27FC236}">
                <a16:creationId xmlns:a16="http://schemas.microsoft.com/office/drawing/2014/main" id="{5436FABE-CEFE-4BE9-BA09-0CF8159A4D4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271981" y="467208"/>
            <a:ext cx="5686641" cy="5923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8066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Participação do Lesado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/>
              <a:t>- Sistema de Compensação de Culpas e do Dever Indenizatório.</a:t>
            </a:r>
          </a:p>
          <a:p>
            <a:endParaRPr lang="pt-BR" dirty="0"/>
          </a:p>
          <a:p>
            <a:r>
              <a:rPr lang="pt-BR" dirty="0"/>
              <a:t>(Há Partilha de Responsabilidade e, por consequência óbvia, nos danos a compor, reduzindo-se a imposição do ressarcimento dos danos apurados)</a:t>
            </a:r>
          </a:p>
          <a:p>
            <a:endParaRPr lang="pt-BR" dirty="0"/>
          </a:p>
          <a:p>
            <a:pPr algn="just"/>
            <a:r>
              <a:rPr lang="pt-BR" b="1" dirty="0">
                <a:latin typeface="Roboto"/>
              </a:rPr>
              <a:t>Art. 945.</a:t>
            </a:r>
            <a:r>
              <a:rPr lang="pt-BR" dirty="0">
                <a:latin typeface="Roboto"/>
              </a:rPr>
              <a:t> Se a vítima tiver concorrido culposamente para o evento danoso, a sua indenização será fixada tendo-se em conta a gravidade de sua culpa em confronto com a do autor do dano.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152849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Fatos Imprevisíveis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Aqueles eventos que, por alguma causa, ocorrem sem que as pessoas possam pressenti-los e até mesmo preparar-se para enfrentá-los e evitar prejuízo.</a:t>
            </a:r>
          </a:p>
          <a:p>
            <a:endParaRPr lang="pt-BR" dirty="0"/>
          </a:p>
          <a:p>
            <a:pPr algn="just"/>
            <a:r>
              <a:rPr lang="pt-BR" dirty="0"/>
              <a:t>É preciso verificar caso a caso, se foram resultantes em conjunto, do fato imprevisível e da ação ou omissão culposa do Estado – </a:t>
            </a:r>
            <a:r>
              <a:rPr lang="pt-BR" b="1" i="1" dirty="0"/>
              <a:t>CONCAUSAS</a:t>
            </a:r>
          </a:p>
          <a:p>
            <a:pPr algn="just"/>
            <a:r>
              <a:rPr lang="pt-BR" b="1" i="1" dirty="0"/>
              <a:t>Caberá ao Estado reparar o dano de forma proporcional à sua participação no evento lesivo</a:t>
            </a:r>
          </a:p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23832136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Atos de Multidões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Massas – fúria destruidora de bens particulares. “Protestos”</a:t>
            </a:r>
          </a:p>
          <a:p>
            <a:endParaRPr lang="pt-BR" dirty="0"/>
          </a:p>
          <a:p>
            <a:r>
              <a:rPr lang="pt-BR" dirty="0"/>
              <a:t>O Estado só responde por conduta omissiva.</a:t>
            </a:r>
          </a:p>
        </p:txBody>
      </p:sp>
    </p:spTree>
    <p:extLst>
      <p:ext uri="{BB962C8B-B14F-4D97-AF65-F5344CB8AC3E}">
        <p14:creationId xmlns:p14="http://schemas.microsoft.com/office/powerpoint/2010/main" val="326621686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Atos Legislativos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/>
              <a:t>Legislar é uma das atividades estruturais do estado. (Própria criação do Direito)</a:t>
            </a:r>
          </a:p>
          <a:p>
            <a:pPr algn="just"/>
            <a:r>
              <a:rPr lang="pt-BR" dirty="0"/>
              <a:t>A Lei veicula regras gerais, abstratas e impessoais, não atingindo direitos individuais.</a:t>
            </a:r>
          </a:p>
          <a:p>
            <a:pPr algn="just"/>
            <a:r>
              <a:rPr lang="pt-BR" dirty="0"/>
              <a:t>Dano Jurídico Lícito – A lei atinge direitos de determinado grupo de indivíduos.</a:t>
            </a:r>
          </a:p>
          <a:p>
            <a:pPr algn="just"/>
            <a:r>
              <a:rPr lang="pt-BR" dirty="0"/>
              <a:t>Leis Inconstitucionais  - Declaradas</a:t>
            </a:r>
          </a:p>
          <a:p>
            <a:pPr algn="just"/>
            <a:r>
              <a:rPr lang="pt-BR" dirty="0"/>
              <a:t>Erros Legislativos.</a:t>
            </a:r>
          </a:p>
        </p:txBody>
      </p:sp>
    </p:spTree>
    <p:extLst>
      <p:ext uri="{BB962C8B-B14F-4D97-AF65-F5344CB8AC3E}">
        <p14:creationId xmlns:p14="http://schemas.microsoft.com/office/powerpoint/2010/main" val="100886696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Atos Judiciais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Atos Típicos – Judiciais Processo</a:t>
            </a:r>
          </a:p>
          <a:p>
            <a:r>
              <a:rPr lang="pt-BR" dirty="0"/>
              <a:t>Atos Funcionais – Fora do Processo </a:t>
            </a:r>
          </a:p>
          <a:p>
            <a:r>
              <a:rPr lang="pt-BR" dirty="0">
                <a:solidFill>
                  <a:srgbClr val="202124"/>
                </a:solidFill>
                <a:latin typeface="arial"/>
              </a:rPr>
              <a:t> </a:t>
            </a:r>
            <a:r>
              <a:rPr lang="pt-BR" dirty="0">
                <a:solidFill>
                  <a:srgbClr val="1A0DAB"/>
                </a:solidFill>
                <a:latin typeface="arial"/>
                <a:hlinkClick r:id="rId2"/>
              </a:rPr>
              <a:t>artigo 143,</a:t>
            </a:r>
            <a:r>
              <a:rPr lang="pt-BR" b="1" i="1" dirty="0">
                <a:solidFill>
                  <a:srgbClr val="1A0DAB"/>
                </a:solidFill>
                <a:latin typeface="arial"/>
                <a:hlinkClick r:id="rId2"/>
              </a:rPr>
              <a:t>II</a:t>
            </a:r>
            <a:r>
              <a:rPr lang="pt-BR" dirty="0">
                <a:solidFill>
                  <a:srgbClr val="1A0DAB"/>
                </a:solidFill>
                <a:latin typeface="arial"/>
                <a:hlinkClick r:id="rId2"/>
              </a:rPr>
              <a:t> </a:t>
            </a:r>
            <a:r>
              <a:rPr lang="pt-BR" dirty="0" err="1">
                <a:solidFill>
                  <a:srgbClr val="1A0DAB"/>
                </a:solidFill>
                <a:latin typeface="arial"/>
                <a:hlinkClick r:id="rId2"/>
              </a:rPr>
              <a:t>cpc</a:t>
            </a:r>
            <a:endParaRPr lang="pt-BR" dirty="0">
              <a:solidFill>
                <a:srgbClr val="202124"/>
              </a:solidFill>
              <a:latin typeface="arial"/>
            </a:endParaRPr>
          </a:p>
          <a:p>
            <a:r>
              <a:rPr lang="pt-BR" dirty="0">
                <a:solidFill>
                  <a:srgbClr val="202124"/>
                </a:solidFill>
                <a:latin typeface="arial"/>
              </a:rPr>
              <a:t>O juiz responderá, civil e regressivamente, por perdas e danos quando:</a:t>
            </a:r>
          </a:p>
          <a:p>
            <a:r>
              <a:rPr lang="pt-BR" dirty="0">
                <a:solidFill>
                  <a:srgbClr val="202124"/>
                </a:solidFill>
                <a:latin typeface="arial"/>
              </a:rPr>
              <a:t>I - no exercício de suas funções, proceder com dolo ou fraude; </a:t>
            </a:r>
          </a:p>
          <a:p>
            <a:r>
              <a:rPr lang="pt-BR" b="1" dirty="0">
                <a:solidFill>
                  <a:srgbClr val="202124"/>
                </a:solidFill>
                <a:latin typeface="arial"/>
              </a:rPr>
              <a:t>II</a:t>
            </a:r>
            <a:r>
              <a:rPr lang="pt-BR" dirty="0">
                <a:solidFill>
                  <a:srgbClr val="202124"/>
                </a:solidFill>
                <a:latin typeface="arial"/>
              </a:rPr>
              <a:t> - recusar, omitir ou retardar, sem justo motivo, providência que deva ordenar de ofício ou a requerimento da parte.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3658523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A Indenização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/>
              <a:t>Prescrição</a:t>
            </a:r>
          </a:p>
          <a:p>
            <a:endParaRPr lang="pt-BR" dirty="0"/>
          </a:p>
          <a:p>
            <a:r>
              <a:rPr lang="pt-BR" dirty="0"/>
              <a:t>5 anos – Estado (decreto 20.910/1932)</a:t>
            </a:r>
          </a:p>
          <a:p>
            <a:r>
              <a:rPr lang="pt-BR" dirty="0"/>
              <a:t>3 anos  - Pessoas públicas e as de Direito Privado prestadoras de serviços públicos.</a:t>
            </a:r>
          </a:p>
          <a:p>
            <a:pPr algn="just"/>
            <a:r>
              <a:rPr lang="pt-BR" dirty="0">
                <a:solidFill>
                  <a:srgbClr val="202124"/>
                </a:solidFill>
                <a:latin typeface="arial"/>
              </a:rPr>
              <a:t>A denunciação à lide, na hipótese de </a:t>
            </a:r>
            <a:r>
              <a:rPr lang="pt-BR" b="1" dirty="0">
                <a:solidFill>
                  <a:srgbClr val="202124"/>
                </a:solidFill>
                <a:latin typeface="arial"/>
              </a:rPr>
              <a:t>responsabilidade civil do Estado</a:t>
            </a:r>
            <a:r>
              <a:rPr lang="pt-BR" dirty="0">
                <a:solidFill>
                  <a:srgbClr val="202124"/>
                </a:solidFill>
                <a:latin typeface="arial"/>
              </a:rPr>
              <a:t>, não é obrigatória, a despeito da regra do </a:t>
            </a:r>
            <a:r>
              <a:rPr lang="pt-BR" b="1" dirty="0">
                <a:solidFill>
                  <a:srgbClr val="202124"/>
                </a:solidFill>
                <a:latin typeface="arial"/>
              </a:rPr>
              <a:t>artigo 125</a:t>
            </a:r>
            <a:r>
              <a:rPr lang="pt-BR" dirty="0">
                <a:solidFill>
                  <a:srgbClr val="202124"/>
                </a:solidFill>
                <a:latin typeface="arial"/>
              </a:rPr>
              <a:t>, II, do </a:t>
            </a:r>
            <a:r>
              <a:rPr lang="pt-BR" b="1" dirty="0">
                <a:solidFill>
                  <a:srgbClr val="202124"/>
                </a:solidFill>
                <a:latin typeface="arial"/>
              </a:rPr>
              <a:t>CPC</a:t>
            </a:r>
            <a:r>
              <a:rPr lang="pt-BR" dirty="0">
                <a:solidFill>
                  <a:srgbClr val="202124"/>
                </a:solidFill>
                <a:latin typeface="arial"/>
              </a:rPr>
              <a:t>/15. 3. Possibilidade de exercício do direito de regresso, contra o causador do dano, mediante ação autônoma.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1711027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/>
              <a:t>O Superior Tribunal de Justiça tem jurisprudência pacífica de </a:t>
            </a:r>
            <a:r>
              <a:rPr lang="pt-BR" u="sng" dirty="0"/>
              <a:t>que não há obrigatoriedade na denunciação da lide em ações indenizatórias propostas em face do Poder Público pela matriz da responsabilidade objetiva </a:t>
            </a:r>
            <a:r>
              <a:rPr lang="pt-BR" dirty="0"/>
              <a:t>(art. 37, § 6º., CF). Segundo o STJ, “o incidente quase sempre milita na contramão da celeridade processual, em detrimento do agente vitimado. Isso, todavia, não inibe eventuais ações posteriores fundadas em direito de regresso, a tempo e modo”.</a:t>
            </a:r>
          </a:p>
        </p:txBody>
      </p:sp>
    </p:spTree>
    <p:extLst>
      <p:ext uri="{BB962C8B-B14F-4D97-AF65-F5344CB8AC3E}">
        <p14:creationId xmlns:p14="http://schemas.microsoft.com/office/powerpoint/2010/main" val="261694706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Direito de Regresso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70858" y="1825625"/>
            <a:ext cx="10515600" cy="4351338"/>
          </a:xfrm>
        </p:spPr>
        <p:txBody>
          <a:bodyPr/>
          <a:lstStyle/>
          <a:p>
            <a:pPr algn="just"/>
            <a:r>
              <a:rPr lang="pt-BR" dirty="0">
                <a:solidFill>
                  <a:srgbClr val="202124"/>
                </a:solidFill>
                <a:latin typeface="arial"/>
              </a:rPr>
              <a:t> A</a:t>
            </a:r>
            <a:r>
              <a:rPr lang="pt-BR" b="1" dirty="0">
                <a:solidFill>
                  <a:srgbClr val="202124"/>
                </a:solidFill>
                <a:latin typeface="arial"/>
              </a:rPr>
              <a:t>rtigo 37</a:t>
            </a:r>
            <a:r>
              <a:rPr lang="pt-BR" dirty="0">
                <a:solidFill>
                  <a:srgbClr val="202124"/>
                </a:solidFill>
                <a:latin typeface="arial"/>
              </a:rPr>
              <a:t>, parágrafo </a:t>
            </a:r>
            <a:r>
              <a:rPr lang="pt-BR" b="1" dirty="0">
                <a:solidFill>
                  <a:srgbClr val="202124"/>
                </a:solidFill>
                <a:latin typeface="arial"/>
              </a:rPr>
              <a:t>5º</a:t>
            </a:r>
            <a:r>
              <a:rPr lang="pt-BR" dirty="0">
                <a:solidFill>
                  <a:srgbClr val="202124"/>
                </a:solidFill>
                <a:latin typeface="arial"/>
              </a:rPr>
              <a:t> da Constituição que “a lei estabelecerá os prazos de prescrição para ilícitos praticados por qualquer agente, servidor ou não, que causem prejuízos ao erário, ressalvadas as respectivas ações de ressarcimento”</a:t>
            </a:r>
          </a:p>
          <a:p>
            <a:pPr algn="just"/>
            <a:endParaRPr lang="pt-BR" dirty="0">
              <a:solidFill>
                <a:srgbClr val="202124"/>
              </a:solidFill>
              <a:latin typeface="arial"/>
            </a:endParaRPr>
          </a:p>
          <a:p>
            <a:pPr algn="just"/>
            <a:r>
              <a:rPr lang="pt-BR" dirty="0">
                <a:solidFill>
                  <a:srgbClr val="202124"/>
                </a:solidFill>
                <a:latin typeface="arial"/>
              </a:rPr>
              <a:t>Improbidade </a:t>
            </a:r>
            <a:r>
              <a:rPr lang="pt-BR" dirty="0" err="1">
                <a:solidFill>
                  <a:srgbClr val="202124"/>
                </a:solidFill>
                <a:latin typeface="arial"/>
              </a:rPr>
              <a:t>Adm</a:t>
            </a:r>
            <a:r>
              <a:rPr lang="pt-BR" dirty="0">
                <a:solidFill>
                  <a:srgbClr val="202124"/>
                </a:solidFill>
                <a:latin typeface="arial"/>
              </a:rPr>
              <a:t> – Dolo – Imprescritível – STF, RE 852.475, j 8.8.2018</a:t>
            </a:r>
          </a:p>
        </p:txBody>
      </p:sp>
    </p:spTree>
    <p:extLst>
      <p:ext uri="{BB962C8B-B14F-4D97-AF65-F5344CB8AC3E}">
        <p14:creationId xmlns:p14="http://schemas.microsoft.com/office/powerpoint/2010/main" val="86226780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Prazo Ação de Regresso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br>
              <a:rPr lang="pt-BR" dirty="0">
                <a:solidFill>
                  <a:srgbClr val="2465A4"/>
                </a:solidFill>
                <a:latin typeface="Verdana"/>
                <a:hlinkClick r:id="rId2"/>
              </a:rPr>
            </a:br>
            <a:r>
              <a:rPr lang="pt-BR" dirty="0" err="1">
                <a:solidFill>
                  <a:srgbClr val="2465A4"/>
                </a:solidFill>
                <a:latin typeface="Verdana"/>
                <a:hlinkClick r:id="rId2"/>
              </a:rPr>
              <a:t>AgInt</a:t>
            </a:r>
            <a:r>
              <a:rPr lang="pt-BR" dirty="0">
                <a:solidFill>
                  <a:srgbClr val="2465A4"/>
                </a:solidFill>
                <a:latin typeface="Verdana"/>
                <a:hlinkClick r:id="rId2"/>
              </a:rPr>
              <a:t> no </a:t>
            </a:r>
            <a:r>
              <a:rPr lang="pt-BR" dirty="0" err="1">
                <a:solidFill>
                  <a:srgbClr val="2465A4"/>
                </a:solidFill>
                <a:latin typeface="Verdana"/>
                <a:hlinkClick r:id="rId2"/>
              </a:rPr>
              <a:t>REsp</a:t>
            </a:r>
            <a:r>
              <a:rPr lang="pt-BR" dirty="0">
                <a:solidFill>
                  <a:srgbClr val="2465A4"/>
                </a:solidFill>
                <a:latin typeface="Verdana"/>
                <a:hlinkClick r:id="rId2"/>
              </a:rPr>
              <a:t> 1891285</a:t>
            </a:r>
            <a:endParaRPr lang="pt-BR" dirty="0">
              <a:solidFill>
                <a:srgbClr val="414F55"/>
              </a:solidFill>
              <a:latin typeface="Verdana"/>
            </a:endParaRPr>
          </a:p>
          <a:p>
            <a:pPr algn="just"/>
            <a:r>
              <a:rPr lang="pt-BR" dirty="0">
                <a:solidFill>
                  <a:srgbClr val="414F55"/>
                </a:solidFill>
                <a:latin typeface="Verdana"/>
              </a:rPr>
              <a:t>(ACÓRDÃO)</a:t>
            </a:r>
          </a:p>
          <a:p>
            <a:pPr algn="just"/>
            <a:r>
              <a:rPr lang="pt-BR" dirty="0">
                <a:solidFill>
                  <a:srgbClr val="414F55"/>
                </a:solidFill>
                <a:latin typeface="Verdana"/>
              </a:rPr>
              <a:t>Ministro HERMAN BENJAMIN</a:t>
            </a:r>
          </a:p>
          <a:p>
            <a:pPr algn="just"/>
            <a:r>
              <a:rPr lang="pt-BR" dirty="0" err="1">
                <a:solidFill>
                  <a:srgbClr val="414F55"/>
                </a:solidFill>
                <a:latin typeface="Verdana"/>
              </a:rPr>
              <a:t>DJe</a:t>
            </a:r>
            <a:r>
              <a:rPr lang="pt-BR" dirty="0">
                <a:solidFill>
                  <a:srgbClr val="414F55"/>
                </a:solidFill>
                <a:latin typeface="Verdana"/>
              </a:rPr>
              <a:t> 16/03/2021</a:t>
            </a:r>
          </a:p>
          <a:p>
            <a:pPr algn="just"/>
            <a:r>
              <a:rPr lang="pt-BR" dirty="0">
                <a:solidFill>
                  <a:srgbClr val="414F55"/>
                </a:solidFill>
                <a:latin typeface="Verdana"/>
              </a:rPr>
              <a:t>Decisão: 08/03/2021</a:t>
            </a:r>
          </a:p>
          <a:p>
            <a:pPr algn="just"/>
            <a:r>
              <a:rPr lang="pt-BR" dirty="0">
                <a:solidFill>
                  <a:srgbClr val="414F55"/>
                </a:solidFill>
                <a:latin typeface="Verdana"/>
              </a:rPr>
              <a:t>PROCESSUAL CIVIL E ADMINISTRATIVO. </a:t>
            </a:r>
            <a:r>
              <a:rPr lang="pt-BR" b="1" dirty="0">
                <a:solidFill>
                  <a:srgbClr val="CE2424"/>
                </a:solidFill>
                <a:latin typeface="Verdana"/>
              </a:rPr>
              <a:t>AÇÃO REGRESSIVA</a:t>
            </a:r>
            <a:r>
              <a:rPr lang="pt-BR" dirty="0">
                <a:solidFill>
                  <a:srgbClr val="414F55"/>
                </a:solidFill>
                <a:latin typeface="Verdana"/>
              </a:rPr>
              <a:t> DO INSS CONTRA O</a:t>
            </a:r>
            <a:br>
              <a:rPr lang="pt-BR" dirty="0">
                <a:solidFill>
                  <a:srgbClr val="414F55"/>
                </a:solidFill>
                <a:latin typeface="Verdana"/>
              </a:rPr>
            </a:br>
            <a:r>
              <a:rPr lang="pt-BR" dirty="0">
                <a:solidFill>
                  <a:srgbClr val="414F55"/>
                </a:solidFill>
                <a:latin typeface="Verdana"/>
              </a:rPr>
              <a:t>EMPREGADOR. PRINCÍPIO </a:t>
            </a:r>
            <a:r>
              <a:rPr lang="pt-BR" b="1" dirty="0">
                <a:solidFill>
                  <a:srgbClr val="CE2424"/>
                </a:solidFill>
                <a:latin typeface="Verdana"/>
              </a:rPr>
              <a:t>DA</a:t>
            </a:r>
            <a:r>
              <a:rPr lang="pt-BR" dirty="0">
                <a:solidFill>
                  <a:srgbClr val="414F55"/>
                </a:solidFill>
                <a:latin typeface="Verdana"/>
              </a:rPr>
              <a:t> ISONOMIA. </a:t>
            </a:r>
            <a:r>
              <a:rPr lang="pt-BR" b="1" dirty="0">
                <a:solidFill>
                  <a:srgbClr val="CE2424"/>
                </a:solidFill>
                <a:latin typeface="Verdana"/>
              </a:rPr>
              <a:t>PRESCRIÇÃO</a:t>
            </a:r>
            <a:r>
              <a:rPr lang="pt-BR" dirty="0">
                <a:solidFill>
                  <a:srgbClr val="414F55"/>
                </a:solidFill>
                <a:latin typeface="Verdana"/>
              </a:rPr>
              <a:t>.</a:t>
            </a:r>
            <a:br>
              <a:rPr lang="pt-BR" dirty="0">
                <a:solidFill>
                  <a:srgbClr val="414F55"/>
                </a:solidFill>
                <a:latin typeface="Verdana"/>
              </a:rPr>
            </a:br>
            <a:r>
              <a:rPr lang="pt-BR" dirty="0">
                <a:solidFill>
                  <a:srgbClr val="414F55"/>
                </a:solidFill>
                <a:latin typeface="Verdana"/>
              </a:rPr>
              <a:t>1. A jurisprudência do Superior Tribunal </a:t>
            </a:r>
            <a:r>
              <a:rPr lang="pt-BR" b="1" dirty="0">
                <a:solidFill>
                  <a:srgbClr val="CE2424"/>
                </a:solidFill>
                <a:latin typeface="Verdana"/>
              </a:rPr>
              <a:t>de</a:t>
            </a:r>
            <a:r>
              <a:rPr lang="pt-BR" dirty="0">
                <a:solidFill>
                  <a:srgbClr val="414F55"/>
                </a:solidFill>
                <a:latin typeface="Verdana"/>
              </a:rPr>
              <a:t> Justiça é pacífica no</a:t>
            </a:r>
            <a:br>
              <a:rPr lang="pt-BR" dirty="0">
                <a:solidFill>
                  <a:srgbClr val="414F55"/>
                </a:solidFill>
                <a:latin typeface="Verdana"/>
              </a:rPr>
            </a:br>
            <a:r>
              <a:rPr lang="pt-BR" dirty="0">
                <a:solidFill>
                  <a:srgbClr val="414F55"/>
                </a:solidFill>
                <a:latin typeface="Verdana"/>
              </a:rPr>
              <a:t>sentido </a:t>
            </a:r>
            <a:r>
              <a:rPr lang="pt-BR" b="1" dirty="0">
                <a:solidFill>
                  <a:srgbClr val="CE2424"/>
                </a:solidFill>
                <a:latin typeface="Verdana"/>
              </a:rPr>
              <a:t>de</a:t>
            </a:r>
            <a:r>
              <a:rPr lang="pt-BR" dirty="0">
                <a:solidFill>
                  <a:srgbClr val="414F55"/>
                </a:solidFill>
                <a:latin typeface="Verdana"/>
              </a:rPr>
              <a:t> que o </a:t>
            </a:r>
            <a:r>
              <a:rPr lang="pt-BR" b="1" dirty="0">
                <a:solidFill>
                  <a:srgbClr val="CE2424"/>
                </a:solidFill>
                <a:latin typeface="Verdana"/>
              </a:rPr>
              <a:t>prazo</a:t>
            </a:r>
            <a:r>
              <a:rPr lang="pt-BR" dirty="0">
                <a:solidFill>
                  <a:srgbClr val="414F55"/>
                </a:solidFill>
                <a:latin typeface="Verdana"/>
              </a:rPr>
              <a:t> prescricional é quinquenal tanto nas ações</a:t>
            </a:r>
            <a:br>
              <a:rPr lang="pt-BR" dirty="0">
                <a:solidFill>
                  <a:srgbClr val="414F55"/>
                </a:solidFill>
                <a:latin typeface="Verdana"/>
              </a:rPr>
            </a:br>
            <a:r>
              <a:rPr lang="pt-BR" dirty="0">
                <a:solidFill>
                  <a:srgbClr val="414F55"/>
                </a:solidFill>
                <a:latin typeface="Verdana"/>
              </a:rPr>
              <a:t>indenizatórias movidas contra a Fazenda Pública </a:t>
            </a:r>
            <a:r>
              <a:rPr lang="pt-BR" b="1" dirty="0">
                <a:solidFill>
                  <a:srgbClr val="CE2424"/>
                </a:solidFill>
                <a:latin typeface="Verdana"/>
              </a:rPr>
              <a:t>quanto</a:t>
            </a:r>
            <a:r>
              <a:rPr lang="pt-BR" dirty="0">
                <a:solidFill>
                  <a:srgbClr val="414F55"/>
                </a:solidFill>
                <a:latin typeface="Verdana"/>
              </a:rPr>
              <a:t> nas ações em</a:t>
            </a:r>
            <a:br>
              <a:rPr lang="pt-BR" dirty="0">
                <a:solidFill>
                  <a:srgbClr val="414F55"/>
                </a:solidFill>
                <a:latin typeface="Verdana"/>
              </a:rPr>
            </a:br>
            <a:r>
              <a:rPr lang="pt-BR" dirty="0">
                <a:solidFill>
                  <a:srgbClr val="414F55"/>
                </a:solidFill>
                <a:latin typeface="Verdana"/>
              </a:rPr>
              <a:t>que a Fazenda Pública figura como autora, em respeito </a:t>
            </a:r>
            <a:r>
              <a:rPr lang="pt-BR" b="1" dirty="0">
                <a:solidFill>
                  <a:srgbClr val="CE2424"/>
                </a:solidFill>
                <a:latin typeface="Verdana"/>
              </a:rPr>
              <a:t>ao</a:t>
            </a:r>
            <a:r>
              <a:rPr lang="pt-BR" dirty="0">
                <a:solidFill>
                  <a:srgbClr val="414F55"/>
                </a:solidFill>
                <a:latin typeface="Verdana"/>
              </a:rPr>
              <a:t> princípio</a:t>
            </a:r>
            <a:br>
              <a:rPr lang="pt-BR" dirty="0">
                <a:solidFill>
                  <a:srgbClr val="414F55"/>
                </a:solidFill>
                <a:latin typeface="Verdana"/>
              </a:rPr>
            </a:br>
            <a:r>
              <a:rPr lang="pt-BR" b="1" dirty="0">
                <a:solidFill>
                  <a:srgbClr val="CE2424"/>
                </a:solidFill>
                <a:latin typeface="Verdana"/>
              </a:rPr>
              <a:t>da</a:t>
            </a:r>
            <a:r>
              <a:rPr lang="pt-BR" dirty="0">
                <a:solidFill>
                  <a:srgbClr val="414F55"/>
                </a:solidFill>
                <a:latin typeface="Verdana"/>
              </a:rPr>
              <a:t> isonomia, </a:t>
            </a:r>
            <a:r>
              <a:rPr lang="pt-BR" b="1" dirty="0">
                <a:solidFill>
                  <a:srgbClr val="CE2424"/>
                </a:solidFill>
                <a:latin typeface="Verdana"/>
              </a:rPr>
              <a:t>de</a:t>
            </a:r>
            <a:r>
              <a:rPr lang="pt-BR" dirty="0">
                <a:solidFill>
                  <a:srgbClr val="414F55"/>
                </a:solidFill>
                <a:latin typeface="Verdana"/>
              </a:rPr>
              <a:t> modo que, à luz do entendimento deste egrégio</a:t>
            </a:r>
            <a:br>
              <a:rPr lang="pt-BR" dirty="0">
                <a:solidFill>
                  <a:srgbClr val="414F55"/>
                </a:solidFill>
                <a:latin typeface="Verdana"/>
              </a:rPr>
            </a:br>
            <a:r>
              <a:rPr lang="pt-BR" dirty="0">
                <a:solidFill>
                  <a:srgbClr val="414F55"/>
                </a:solidFill>
                <a:latin typeface="Verdana"/>
              </a:rPr>
              <a:t>Tribunal Superior, o </a:t>
            </a:r>
            <a:r>
              <a:rPr lang="pt-BR" b="1" dirty="0">
                <a:solidFill>
                  <a:srgbClr val="CE2424"/>
                </a:solidFill>
                <a:latin typeface="Verdana"/>
              </a:rPr>
              <a:t>prazo</a:t>
            </a:r>
            <a:r>
              <a:rPr lang="pt-BR" dirty="0">
                <a:solidFill>
                  <a:srgbClr val="414F55"/>
                </a:solidFill>
                <a:latin typeface="Verdana"/>
              </a:rPr>
              <a:t> prescricional estabelecido no Decreto</a:t>
            </a:r>
            <a:br>
              <a:rPr lang="pt-BR" dirty="0">
                <a:solidFill>
                  <a:srgbClr val="414F55"/>
                </a:solidFill>
                <a:latin typeface="Verdana"/>
              </a:rPr>
            </a:br>
            <a:r>
              <a:rPr lang="pt-BR" dirty="0">
                <a:solidFill>
                  <a:srgbClr val="414F55"/>
                </a:solidFill>
                <a:latin typeface="Verdana"/>
              </a:rPr>
              <a:t>20.910/1932 prevalece em detrimento do </a:t>
            </a:r>
            <a:r>
              <a:rPr lang="pt-BR" b="1" dirty="0">
                <a:solidFill>
                  <a:srgbClr val="CE2424"/>
                </a:solidFill>
                <a:latin typeface="Verdana"/>
              </a:rPr>
              <a:t>prazo de</a:t>
            </a:r>
            <a:r>
              <a:rPr lang="pt-BR" dirty="0">
                <a:solidFill>
                  <a:srgbClr val="414F55"/>
                </a:solidFill>
                <a:latin typeface="Verdana"/>
              </a:rPr>
              <a:t> três anos previsto</a:t>
            </a:r>
            <a:br>
              <a:rPr lang="pt-BR" dirty="0">
                <a:solidFill>
                  <a:srgbClr val="414F55"/>
                </a:solidFill>
                <a:latin typeface="Verdana"/>
              </a:rPr>
            </a:br>
            <a:r>
              <a:rPr lang="pt-BR" dirty="0">
                <a:solidFill>
                  <a:srgbClr val="414F55"/>
                </a:solidFill>
                <a:latin typeface="Verdana"/>
              </a:rPr>
              <a:t>no art. 206, § 3°, inciso V, do Código Civil.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8311116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>
                <a:solidFill>
                  <a:srgbClr val="333333"/>
                </a:solidFill>
                <a:latin typeface="Roboto"/>
              </a:rPr>
              <a:t>Súmula 647-STJ: São imprescritíveis as ações indenizatórias por danos morais e materiais decorrentes de atos de perseguição política com violação de direitos fundamentais ocorridos durante o regime militar. STJ. 1ª Seção. Aprovada em 10/03/2021, </a:t>
            </a:r>
            <a:r>
              <a:rPr lang="pt-BR" dirty="0" err="1">
                <a:solidFill>
                  <a:srgbClr val="333333"/>
                </a:solidFill>
                <a:latin typeface="Roboto"/>
              </a:rPr>
              <a:t>DJe</a:t>
            </a:r>
            <a:r>
              <a:rPr lang="pt-BR" dirty="0">
                <a:solidFill>
                  <a:srgbClr val="333333"/>
                </a:solidFill>
                <a:latin typeface="Roboto"/>
              </a:rPr>
              <a:t> 15/03/2021.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784192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7BCAB7-507C-4F42-9BCC-F8968625C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Dimensão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6C71DA6-FC50-4DAF-B321-1970A45600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dirty="0"/>
              <a:t>Ao todo, o Brasil tem 5.568 municípios, mais o distrito insular de Fernando de Noronha e o Distrito Federal. O valor da extensão territorial do Brasil é de 8.510.295,914 km², conforme publicado no Diário Oficial da União nº 94, de 19 de maio de 2020.</a:t>
            </a:r>
          </a:p>
          <a:p>
            <a:pPr algn="just"/>
            <a:r>
              <a:rPr lang="pt-BR" dirty="0"/>
              <a:t>O menor município é Santa Cruz de Minas (MG), com 3,565 km². Já o mais extenso é Altamira (PA), com dimensão territorial de 159.533,328 km², superior a vários estados brasileiros. O maior dos estados continua sendo o Amazonas, com 1.559.146,889 km², superando a soma dos territórios das regiões Sul e Sudeste. O estado de menor extensão territorial é Sergipe, com 21.925,424 km². E o Distrito Federal apresenta área de 5.760,783 km².</a:t>
            </a:r>
          </a:p>
        </p:txBody>
      </p:sp>
    </p:spTree>
    <p:extLst>
      <p:ext uri="{BB962C8B-B14F-4D97-AF65-F5344CB8AC3E}">
        <p14:creationId xmlns:p14="http://schemas.microsoft.com/office/powerpoint/2010/main" val="25003120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CFE33FF-D738-4F14-86EC-F52CECAFAE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Responsabilidade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4542C3F-609B-425A-8158-6764914699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- Noção Jurídica;</a:t>
            </a:r>
          </a:p>
          <a:p>
            <a:r>
              <a:rPr lang="pt-BR" dirty="0"/>
              <a:t>- Tipos de Responsabilidade;</a:t>
            </a:r>
          </a:p>
          <a:p>
            <a:r>
              <a:rPr lang="pt-BR" dirty="0"/>
              <a:t>- Responsabilidade Civil;</a:t>
            </a:r>
          </a:p>
          <a:p>
            <a:r>
              <a:rPr lang="pt-BR" dirty="0"/>
              <a:t>- Dano e Indenização;</a:t>
            </a:r>
          </a:p>
          <a:p>
            <a:r>
              <a:rPr lang="pt-BR" dirty="0"/>
              <a:t>Os Sujeitos do Cenário</a:t>
            </a:r>
          </a:p>
        </p:txBody>
      </p:sp>
    </p:spTree>
    <p:extLst>
      <p:ext uri="{BB962C8B-B14F-4D97-AF65-F5344CB8AC3E}">
        <p14:creationId xmlns:p14="http://schemas.microsoft.com/office/powerpoint/2010/main" val="20197354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719596-315F-4B36-A6C1-A8DA3C6152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Noção Jurídica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3A2A2E7-7813-421A-A731-A81D500D14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Vocábulo verbal latino: </a:t>
            </a:r>
            <a:r>
              <a:rPr lang="pt-BR" b="1" i="1" dirty="0" err="1"/>
              <a:t>respondere</a:t>
            </a:r>
            <a:endParaRPr lang="pt-BR" b="1" i="1" dirty="0"/>
          </a:p>
          <a:p>
            <a:r>
              <a:rPr lang="pt-BR" dirty="0"/>
              <a:t>Responsabilidade</a:t>
            </a:r>
            <a:r>
              <a:rPr lang="pt-BR" b="1" i="1" dirty="0"/>
              <a:t>: </a:t>
            </a:r>
            <a:r>
              <a:rPr lang="pt-BR" dirty="0"/>
              <a:t>Induz de imediato a circunstância de que alguém, o responsável, deve responder perante a ordem jurídica em virtude de fato precedente.</a:t>
            </a:r>
          </a:p>
          <a:p>
            <a:pPr marL="0" indent="0">
              <a:buNone/>
            </a:pPr>
            <a:r>
              <a:rPr lang="pt-BR" dirty="0"/>
              <a:t>Dois Pontos: </a:t>
            </a:r>
          </a:p>
          <a:p>
            <a:pPr marL="514350" indent="-514350">
              <a:buAutoNum type="arabicParenR"/>
            </a:pPr>
            <a:r>
              <a:rPr lang="pt-BR" dirty="0"/>
              <a:t>O fato</a:t>
            </a:r>
          </a:p>
          <a:p>
            <a:pPr marL="514350" indent="-514350">
              <a:buAutoNum type="arabicParenR"/>
            </a:pPr>
            <a:r>
              <a:rPr lang="pt-BR" dirty="0"/>
              <a:t>Sua Imputabilidade a alguém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dirty="0"/>
              <a:t>(Pressupostos inafastáveis do instituto da Responsabilidade)</a:t>
            </a:r>
          </a:p>
        </p:txBody>
      </p:sp>
    </p:spTree>
    <p:extLst>
      <p:ext uri="{BB962C8B-B14F-4D97-AF65-F5344CB8AC3E}">
        <p14:creationId xmlns:p14="http://schemas.microsoft.com/office/powerpoint/2010/main" val="7087469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589363-C4A4-46F3-A5F3-923D647C1D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07584AE-4946-4D77-B430-91C564D6763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pt-BR" dirty="0"/>
              <a:t>FATO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C12EE6E-54A8-467D-8CC5-696BF0470CB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just"/>
            <a:r>
              <a:rPr lang="pt-BR" dirty="0"/>
              <a:t>A ocorrência do fato é indispensável</a:t>
            </a:r>
          </a:p>
          <a:p>
            <a:pPr algn="just"/>
            <a:r>
              <a:rPr lang="pt-BR" dirty="0"/>
              <a:t>Comissivo</a:t>
            </a:r>
          </a:p>
          <a:p>
            <a:pPr algn="just"/>
            <a:r>
              <a:rPr lang="pt-BR" dirty="0"/>
              <a:t>Omissivo</a:t>
            </a:r>
          </a:p>
          <a:p>
            <a:pPr algn="just"/>
            <a:r>
              <a:rPr lang="pt-BR" dirty="0"/>
              <a:t>Não Pode haver responsabilidade sem que haja um elemento impulsionador prévio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54BCF18E-6844-4F4A-92DC-9DC18772F1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pt-BR" dirty="0"/>
              <a:t>IMPUTABILIDADE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53ECD5DD-3D05-49C0-B5B9-D2C64DA4E49C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algn="just"/>
            <a:endParaRPr lang="pt-BR" dirty="0"/>
          </a:p>
          <a:p>
            <a:pPr algn="just"/>
            <a:r>
              <a:rPr lang="pt-BR" dirty="0"/>
              <a:t>É necessário que o indivíduo a que se impute responsabilidade tenha aptidão jurídica de efetivamente responder a ordem jurídica pela ocorrência de fato</a:t>
            </a:r>
          </a:p>
        </p:txBody>
      </p:sp>
    </p:spTree>
    <p:extLst>
      <p:ext uri="{BB962C8B-B14F-4D97-AF65-F5344CB8AC3E}">
        <p14:creationId xmlns:p14="http://schemas.microsoft.com/office/powerpoint/2010/main" val="38752552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7D4E71-FAF8-46B2-91AE-B37A4B6F65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Fato Gerador da Responsabilidade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4FE816A-B9A8-4321-9945-4F9BF1B074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>
                <a:solidFill>
                  <a:srgbClr val="FF0000"/>
                </a:solidFill>
              </a:rPr>
              <a:t>Não esta Atrelado</a:t>
            </a:r>
            <a:r>
              <a:rPr lang="pt-BR" dirty="0"/>
              <a:t>:</a:t>
            </a:r>
          </a:p>
          <a:p>
            <a:r>
              <a:rPr lang="pt-BR" dirty="0"/>
              <a:t>- Aspecto Licitude;</a:t>
            </a:r>
          </a:p>
          <a:p>
            <a:r>
              <a:rPr lang="pt-BR" dirty="0"/>
              <a:t>- Aspecto da Ilicitude;</a:t>
            </a:r>
          </a:p>
          <a:p>
            <a:endParaRPr lang="pt-BR" dirty="0"/>
          </a:p>
          <a:p>
            <a:pPr algn="just"/>
            <a:r>
              <a:rPr lang="pt-BR" dirty="0" err="1">
                <a:solidFill>
                  <a:srgbClr val="FF0000"/>
                </a:solidFill>
              </a:rPr>
              <a:t>Obsex</a:t>
            </a:r>
            <a:r>
              <a:rPr lang="pt-BR" dirty="0"/>
              <a:t>: Como regra, é verdade, o fato ilícito é que acarreta a responsabilidade, mas em ocasiões especiais, o ordenamento jurídico faz nascer a responsabilidade até para fatos lícitos</a:t>
            </a:r>
          </a:p>
        </p:txBody>
      </p:sp>
    </p:spTree>
    <p:extLst>
      <p:ext uri="{BB962C8B-B14F-4D97-AF65-F5344CB8AC3E}">
        <p14:creationId xmlns:p14="http://schemas.microsoft.com/office/powerpoint/2010/main" val="9453230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0F8470-2181-40A1-A6C0-FB7A7DD441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TIPOS DE RESPONSABILIDADE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3DE2E82-4757-478C-AFB2-975D1C8C69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pt-BR" dirty="0"/>
              <a:t>Administrativa;</a:t>
            </a:r>
          </a:p>
          <a:p>
            <a:pPr>
              <a:buFontTx/>
              <a:buChar char="-"/>
            </a:pPr>
            <a:r>
              <a:rPr lang="pt-BR" dirty="0"/>
              <a:t>Civil;</a:t>
            </a:r>
          </a:p>
          <a:p>
            <a:pPr>
              <a:buFontTx/>
              <a:buChar char="-"/>
            </a:pPr>
            <a:r>
              <a:rPr lang="pt-BR" dirty="0"/>
              <a:t>Penal;</a:t>
            </a:r>
          </a:p>
          <a:p>
            <a:pPr>
              <a:buFontTx/>
              <a:buChar char="-"/>
            </a:pPr>
            <a:r>
              <a:rPr lang="pt-BR" dirty="0"/>
              <a:t>Conjugar </a:t>
            </a:r>
            <a:r>
              <a:rPr lang="pt-BR" dirty="0" err="1"/>
              <a:t>Ex</a:t>
            </a:r>
            <a:r>
              <a:rPr lang="pt-BR" dirty="0"/>
              <a:t>: Artigo 312, CP</a:t>
            </a:r>
          </a:p>
          <a:p>
            <a:pPr>
              <a:buFontTx/>
              <a:buChar char="-"/>
            </a:pPr>
            <a:endParaRPr lang="pt-BR" dirty="0"/>
          </a:p>
          <a:p>
            <a:pPr marL="0" indent="0" algn="just">
              <a:buNone/>
            </a:pPr>
            <a:r>
              <a:rPr lang="pt-BR" b="1" dirty="0"/>
              <a:t>Art. 312 - Apropriar-se o funcionário público de dinheiro, valor ou qualquer outro bem móvel, público ou particular, de que tem a posse em razão do cargo, ou desviá-lo, em proveito próprio ou alheio: Pena - reclusão, de dois a doze anos, e multa.</a:t>
            </a:r>
          </a:p>
        </p:txBody>
      </p:sp>
    </p:spTree>
    <p:extLst>
      <p:ext uri="{BB962C8B-B14F-4D97-AF65-F5344CB8AC3E}">
        <p14:creationId xmlns:p14="http://schemas.microsoft.com/office/powerpoint/2010/main" val="26396636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D5FEB7-61DD-42B1-8CA5-0AF6C3384A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Responsabilidade Civil/ Contratual e Extracontratual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C2112AE-90B5-4E91-BC8F-F47FB39751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/>
              <a:t>186. Aquele que, por ação ou omissão voluntária, negligência ou imprudência, violar direito e causar dano a outrem, ainda que exclusivamente moral, comete ato ilícito.</a:t>
            </a:r>
          </a:p>
          <a:p>
            <a:pPr algn="just"/>
            <a:r>
              <a:rPr lang="pt-BR" i="0" dirty="0">
                <a:effectLst/>
                <a:latin typeface="Roboto" panose="02000000000000000000" pitchFamily="2" charset="0"/>
              </a:rPr>
              <a:t>927. Aquele que, por ato ilícito (</a:t>
            </a:r>
            <a:r>
              <a:rPr lang="pt-BR" i="0" dirty="0" err="1">
                <a:effectLst/>
                <a:latin typeface="Roboto" panose="02000000000000000000" pitchFamily="2" charset="0"/>
              </a:rPr>
              <a:t>arts</a:t>
            </a:r>
            <a:r>
              <a:rPr lang="pt-BR" i="0" dirty="0">
                <a:effectLst/>
                <a:latin typeface="Roboto" panose="02000000000000000000" pitchFamily="2" charset="0"/>
              </a:rPr>
              <a:t>. 186 e 187), causar dano a outrem, fica obrigado a repará-lo.</a:t>
            </a:r>
          </a:p>
          <a:p>
            <a:pPr algn="just"/>
            <a:r>
              <a:rPr lang="pt-BR" i="0" dirty="0">
                <a:effectLst/>
                <a:latin typeface="Roboto" panose="02000000000000000000" pitchFamily="2" charset="0"/>
              </a:rPr>
              <a:t>Parágrafo único. Haverá obrigação de reparar o dano, independentemente de culpa, nos casos especificados em lei, ou quando a atividade normalmente desenvolvida pelo autor do dano implicar, por sua natureza, risco para os direitos de outrem.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155938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</TotalTime>
  <Words>1919</Words>
  <Application>Microsoft Office PowerPoint</Application>
  <PresentationFormat>Widescreen</PresentationFormat>
  <Paragraphs>155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7" baseType="lpstr">
      <vt:lpstr>arial</vt:lpstr>
      <vt:lpstr>arial</vt:lpstr>
      <vt:lpstr>Calibri</vt:lpstr>
      <vt:lpstr>Calibri Light</vt:lpstr>
      <vt:lpstr>open sans</vt:lpstr>
      <vt:lpstr>Roboto</vt:lpstr>
      <vt:lpstr>Verdana</vt:lpstr>
      <vt:lpstr>Tema do Office</vt:lpstr>
      <vt:lpstr>RESPONSABILIDADE CIVIL DO ESTADO</vt:lpstr>
      <vt:lpstr>Comparação do tamanho do Estado Brasileiro</vt:lpstr>
      <vt:lpstr>Dimensão</vt:lpstr>
      <vt:lpstr>Responsabilidade</vt:lpstr>
      <vt:lpstr>Noção Jurídica</vt:lpstr>
      <vt:lpstr>PowerPoint Presentation</vt:lpstr>
      <vt:lpstr>Fato Gerador da Responsabilidade</vt:lpstr>
      <vt:lpstr>TIPOS DE RESPONSABILIDADE</vt:lpstr>
      <vt:lpstr>Responsabilidade Civil/ Contratual e Extracontratual</vt:lpstr>
      <vt:lpstr>Dano e Indenização</vt:lpstr>
      <vt:lpstr>Os Sujeitos do Cenário</vt:lpstr>
      <vt:lpstr>Teorias e Evolução</vt:lpstr>
      <vt:lpstr>PowerPoint Presentation</vt:lpstr>
      <vt:lpstr>Fundamento Constitucional</vt:lpstr>
      <vt:lpstr>PESSOAS RESPONSÁVEIS</vt:lpstr>
      <vt:lpstr>Fica Excluídas:</vt:lpstr>
      <vt:lpstr>Responsabilidade Objetiva</vt:lpstr>
      <vt:lpstr>Pressupostos</vt:lpstr>
      <vt:lpstr>Ônus da Prova</vt:lpstr>
      <vt:lpstr>Participação do Lesado</vt:lpstr>
      <vt:lpstr>Fatos Imprevisíveis</vt:lpstr>
      <vt:lpstr>Atos de Multidões</vt:lpstr>
      <vt:lpstr>Atos Legislativos</vt:lpstr>
      <vt:lpstr>Atos Judiciais</vt:lpstr>
      <vt:lpstr>A Indenização</vt:lpstr>
      <vt:lpstr>PowerPoint Presentation</vt:lpstr>
      <vt:lpstr>Direito de Regresso</vt:lpstr>
      <vt:lpstr>Prazo Ação de Regresso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RESPONSABILIDADE CIVIL DO ESTADO</dc:title>
  <dc:creator>rogerio c oliveira</dc:creator>
  <cp:lastModifiedBy>Leticia Franco</cp:lastModifiedBy>
  <cp:revision>16</cp:revision>
  <dcterms:created xsi:type="dcterms:W3CDTF">2021-08-16T13:34:21Z</dcterms:created>
  <dcterms:modified xsi:type="dcterms:W3CDTF">2021-08-17T21:53:31Z</dcterms:modified>
</cp:coreProperties>
</file>