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8" r:id="rId32"/>
    <p:sldId id="287" r:id="rId33"/>
    <p:sldId id="289" r:id="rId34"/>
    <p:sldId id="285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19" r:id="rId50"/>
    <p:sldId id="320" r:id="rId51"/>
    <p:sldId id="322" r:id="rId52"/>
    <p:sldId id="321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334" r:id="rId64"/>
    <p:sldId id="335" r:id="rId65"/>
    <p:sldId id="336" r:id="rId66"/>
    <p:sldId id="337" r:id="rId67"/>
    <p:sldId id="338" r:id="rId68"/>
    <p:sldId id="339" r:id="rId69"/>
    <p:sldId id="340" r:id="rId70"/>
    <p:sldId id="341" r:id="rId71"/>
    <p:sldId id="342" r:id="rId72"/>
    <p:sldId id="344" r:id="rId73"/>
    <p:sldId id="333" r:id="rId74"/>
    <p:sldId id="345" r:id="rId75"/>
    <p:sldId id="346" r:id="rId76"/>
    <p:sldId id="347" r:id="rId77"/>
    <p:sldId id="348" r:id="rId78"/>
    <p:sldId id="349" r:id="rId79"/>
    <p:sldId id="350" r:id="rId80"/>
    <p:sldId id="351" r:id="rId81"/>
    <p:sldId id="353" r:id="rId82"/>
    <p:sldId id="354" r:id="rId83"/>
    <p:sldId id="355" r:id="rId84"/>
    <p:sldId id="356" r:id="rId85"/>
    <p:sldId id="357" r:id="rId86"/>
    <p:sldId id="358" r:id="rId87"/>
    <p:sldId id="359" r:id="rId88"/>
    <p:sldId id="360" r:id="rId89"/>
    <p:sldId id="361" r:id="rId90"/>
    <p:sldId id="362" r:id="rId91"/>
    <p:sldId id="352" r:id="rId92"/>
    <p:sldId id="363" r:id="rId93"/>
    <p:sldId id="371" r:id="rId94"/>
    <p:sldId id="365" r:id="rId95"/>
    <p:sldId id="366" r:id="rId96"/>
    <p:sldId id="370" r:id="rId97"/>
    <p:sldId id="372" r:id="rId98"/>
    <p:sldId id="304" r:id="rId99"/>
    <p:sldId id="305" r:id="rId100"/>
    <p:sldId id="306" r:id="rId101"/>
    <p:sldId id="308" r:id="rId102"/>
    <p:sldId id="309" r:id="rId103"/>
    <p:sldId id="310" r:id="rId104"/>
    <p:sldId id="311" r:id="rId105"/>
    <p:sldId id="312" r:id="rId106"/>
    <p:sldId id="313" r:id="rId107"/>
    <p:sldId id="314" r:id="rId108"/>
    <p:sldId id="315" r:id="rId109"/>
    <p:sldId id="316" r:id="rId110"/>
    <p:sldId id="317" r:id="rId111"/>
    <p:sldId id="318" r:id="rId1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>
        <p:scale>
          <a:sx n="118" d="100"/>
          <a:sy n="118" d="100"/>
        </p:scale>
        <p:origin x="-1398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853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2105B-4135-4FF1-B764-1641DDE0A7D9}" type="datetimeFigureOut">
              <a:rPr lang="pt-BR" smtClean="0"/>
              <a:t>11/08/2016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51EEB-2DE9-4ABA-A91E-D579B528AAE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5869.htm" TargetMode="Externa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Constituicao/Emendas/Emc/emc45.ht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leis/LEIS_2001/L10358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Constituicao/Constituicao.htm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5/lei/l13105.htm" TargetMode="Externa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6/Lei/L13256.htm" TargetMode="Externa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5/lei/l13105.htm" TargetMode="Externa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5-2018/2015/lei/l13105.htm" TargetMode="Externa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628800"/>
            <a:ext cx="7931224" cy="4525963"/>
          </a:xfrm>
        </p:spPr>
        <p:txBody>
          <a:bodyPr/>
          <a:lstStyle/>
          <a:p>
            <a:pPr>
              <a:buNone/>
            </a:pPr>
            <a:endParaRPr lang="pt-BR" b="1" i="1" u="sng" dirty="0">
              <a:latin typeface="Showcard Gothic" pitchFamily="82" charset="0"/>
              <a:cs typeface="Shonar Bangla" pitchFamily="34" charset="0"/>
            </a:endParaRPr>
          </a:p>
          <a:p>
            <a:pPr algn="ctr">
              <a:buNone/>
            </a:pPr>
            <a:r>
              <a:rPr lang="pt-BR" sz="5400" b="1" i="1" u="sng" dirty="0" smtClean="0">
                <a:latin typeface="Showcard Gothic" pitchFamily="82" charset="0"/>
                <a:cs typeface="Shonar Bangla" pitchFamily="34" charset="0"/>
              </a:rPr>
              <a:t>Iii – normas fundamentais DO PROCESSO CIVIL </a:t>
            </a:r>
            <a:endParaRPr lang="pt-BR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2 -  Devido processo legal (art. 5º, Liv, CF)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2.3 – </a:t>
            </a:r>
            <a:r>
              <a:rPr lang="pt-BR" b="1" dirty="0" err="1" smtClean="0">
                <a:latin typeface="Showcard Gothic" pitchFamily="82" charset="0"/>
              </a:rPr>
              <a:t>dpl</a:t>
            </a:r>
            <a:r>
              <a:rPr lang="pt-BR" b="1" dirty="0" smtClean="0">
                <a:latin typeface="Showcard Gothic" pitchFamily="82" charset="0"/>
              </a:rPr>
              <a:t> formal x </a:t>
            </a:r>
            <a:r>
              <a:rPr lang="pt-BR" b="1" dirty="0" err="1" smtClean="0">
                <a:latin typeface="Showcard Gothic" pitchFamily="82" charset="0"/>
              </a:rPr>
              <a:t>dPl</a:t>
            </a:r>
            <a:r>
              <a:rPr lang="pt-BR" b="1" dirty="0" smtClean="0">
                <a:latin typeface="Showcard Gothic" pitchFamily="82" charset="0"/>
              </a:rPr>
              <a:t> substancial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Ambas </a:t>
            </a:r>
            <a:r>
              <a:rPr lang="pt-BR" dirty="0"/>
              <a:t>são dimensões complementares (e não excludentes, até pela própria noção de DPLS e sua relação com proporcionalidade e </a:t>
            </a:r>
            <a:r>
              <a:rPr lang="pt-BR" dirty="0" err="1"/>
              <a:t>razoabildiade</a:t>
            </a:r>
            <a:r>
              <a:rPr lang="pt-BR" dirty="0"/>
              <a:t>) do mesmo direito fundamental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DPL </a:t>
            </a:r>
            <a:r>
              <a:rPr lang="pt-BR" dirty="0"/>
              <a:t>FORMAL ou PROCEDIMENTAL é composto pelas garantias processuais: contraditório, juiz natural, etc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DPL </a:t>
            </a:r>
            <a:r>
              <a:rPr lang="pt-BR" dirty="0"/>
              <a:t>SUBSTANCIAL é uma ideia surgida nos EUA. Segundo essa ideia o processo devido não é apenas aquele que respeita garantias formais, mas que também gere </a:t>
            </a:r>
            <a:r>
              <a:rPr lang="pt-BR" i="1" u="sng" dirty="0"/>
              <a:t>relações jurídicas substancialmente devidas</a:t>
            </a:r>
            <a:r>
              <a:rPr lang="pt-BR" dirty="0"/>
              <a:t>. Relaciona-se, inclusive no Brasil, com os princípios (postulados ou metanormas) da </a:t>
            </a:r>
            <a:r>
              <a:rPr lang="pt-BR" i="1" u="sng" dirty="0"/>
              <a:t>proporcionalidade e da razoabilidade</a:t>
            </a:r>
            <a:r>
              <a:rPr lang="pt-BR" i="1" dirty="0"/>
              <a:t>.</a:t>
            </a:r>
            <a:endParaRPr lang="pt-BR" dirty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artigo 14 (e art. 1.046, caput)</a:t>
            </a:r>
          </a:p>
          <a:p>
            <a:pPr marL="0" indent="0" algn="just">
              <a:buNone/>
            </a:pPr>
            <a:endParaRPr lang="pt-BR" b="1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i="1" dirty="0" smtClean="0"/>
              <a:t>Art</a:t>
            </a:r>
            <a:r>
              <a:rPr lang="pt-BR" i="1" dirty="0"/>
              <a:t>. 14.  A norma processual não retroagirá e será aplicável imediatamente aos processos em curso, respeitados os atos processuais praticados e as situações jurídicas consolidadas sob a vigência da norma revogada</a:t>
            </a:r>
            <a:r>
              <a:rPr lang="pt-BR" i="1" dirty="0" smtClean="0"/>
              <a:t>. </a:t>
            </a:r>
          </a:p>
          <a:p>
            <a:pPr marL="0" indent="0" algn="just">
              <a:buNone/>
            </a:pPr>
            <a:endParaRPr lang="pt-BR" i="1" dirty="0"/>
          </a:p>
          <a:p>
            <a:pPr marL="0" indent="0" algn="just">
              <a:buNone/>
            </a:pPr>
            <a:r>
              <a:rPr lang="pt-BR" i="1" dirty="0" smtClean="0"/>
              <a:t>Art</a:t>
            </a:r>
            <a:r>
              <a:rPr lang="pt-BR" i="1" dirty="0"/>
              <a:t>. 1.046.  Ao entrar em vigor este Código, suas disposições se aplicarão desde logo aos processos pendentes, ficando revogada a </a:t>
            </a:r>
            <a:r>
              <a:rPr lang="pt-BR" i="1" dirty="0">
                <a:hlinkClick r:id="rId2"/>
              </a:rPr>
              <a:t>Lei n</a:t>
            </a:r>
            <a:r>
              <a:rPr lang="pt-BR" i="1" u="sng" baseline="30000" dirty="0">
                <a:hlinkClick r:id="rId2"/>
              </a:rPr>
              <a:t>o</a:t>
            </a:r>
            <a:r>
              <a:rPr lang="pt-BR" i="1" dirty="0">
                <a:hlinkClick r:id="rId2"/>
              </a:rPr>
              <a:t> 5.869, de 11 de janeiro de 1973.</a:t>
            </a:r>
            <a:endParaRPr lang="pt-BR" i="1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2</a:t>
            </a:r>
            <a:r>
              <a:rPr lang="pt-BR" b="1" dirty="0" smtClean="0">
                <a:latin typeface="Showcard Gothic" pitchFamily="82" charset="0"/>
              </a:rPr>
              <a:t> – artigo 14 - #tempo#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2.1 – Aplicação imediata e regra do isolamento dos atos</a:t>
            </a:r>
            <a:endParaRPr lang="pt-BR" b="1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A </a:t>
            </a:r>
            <a:r>
              <a:rPr lang="pt-BR" dirty="0"/>
              <a:t>regra é essa do artigo 14 e do caput do art. 1046.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Contudo </a:t>
            </a:r>
            <a:r>
              <a:rPr lang="pt-BR" i="1" u="sng" dirty="0"/>
              <a:t>há situações em que é difícil perceber o que sejam situações jurídicas consolidadas sob a vigência da norma revogada</a:t>
            </a:r>
            <a:r>
              <a:rPr lang="pt-BR" i="1" dirty="0"/>
              <a:t> </a:t>
            </a:r>
            <a:r>
              <a:rPr lang="pt-BR" dirty="0"/>
              <a:t>(</a:t>
            </a:r>
            <a:r>
              <a:rPr lang="pt-BR" b="1" dirty="0"/>
              <a:t>ex. </a:t>
            </a:r>
            <a:r>
              <a:rPr lang="pt-BR" dirty="0"/>
              <a:t>mudança da defesa típica do executado de embargos para impugnação no cumprimento de sentença, que substitui o processo autônomo de execução). </a:t>
            </a:r>
            <a:endParaRPr lang="pt-BR" dirty="0" smtClean="0"/>
          </a:p>
          <a:p>
            <a:pPr marL="0" indent="0" algn="just">
              <a:buNone/>
            </a:pPr>
            <a:endParaRPr lang="pt-BR" i="1" u="sng" dirty="0"/>
          </a:p>
          <a:p>
            <a:pPr marL="0" indent="0" algn="just">
              <a:buNone/>
            </a:pPr>
            <a:r>
              <a:rPr lang="pt-BR" i="1" u="sng" dirty="0" smtClean="0"/>
              <a:t>Assim</a:t>
            </a:r>
            <a:r>
              <a:rPr lang="pt-BR" i="1" u="sng" dirty="0"/>
              <a:t>, o STJ reconhece, nesses casos difíceis de direito intertemporal (desde antes, com mudanças no CPC/73), a aplicação do </a:t>
            </a:r>
            <a:r>
              <a:rPr lang="pt-BR" b="1" i="1" u="sng" dirty="0"/>
              <a:t>PRINCÍPIO DA FUNGIBILIDADE </a:t>
            </a:r>
            <a:r>
              <a:rPr lang="pt-BR" i="1" u="sng" dirty="0"/>
              <a:t>[informativo 379 e 383]</a:t>
            </a:r>
            <a:r>
              <a:rPr lang="pt-BR" dirty="0"/>
              <a:t>.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artigo 14 - #tempo#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2.2 – Soluções Pontuais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próprio </a:t>
            </a:r>
            <a:r>
              <a:rPr lang="pt-BR" b="1" i="1" dirty="0"/>
              <a:t>LEGISLADOR</a:t>
            </a:r>
            <a:r>
              <a:rPr lang="pt-BR" dirty="0"/>
              <a:t>, reconhecendo essas dificuldades e algumas particularidades a depender do instituto em questão, </a:t>
            </a:r>
            <a:r>
              <a:rPr lang="pt-BR" b="1" i="1" dirty="0"/>
              <a:t>prevê diversas SOLUÇÕES PONTUAIS no Livro das Disposições Finais e Transitórias.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artigo 14 - #tempo#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2.2 – Soluções Pontuais </a:t>
            </a:r>
            <a:endParaRPr lang="pt-BR" dirty="0"/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/>
              <a:t>i</a:t>
            </a:r>
            <a:r>
              <a:rPr lang="pt-BR" b="1" i="1" dirty="0" smtClean="0"/>
              <a:t>) Art</a:t>
            </a:r>
            <a:r>
              <a:rPr lang="pt-BR" b="1" i="1" dirty="0"/>
              <a:t>. 1.046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exceções ao art. 14 (§§ 1º e 2º) e às listas do art. 12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§</a:t>
            </a:r>
            <a:r>
              <a:rPr lang="pt-BR" dirty="0"/>
              <a:t>1º: O NCPC revogou o procedimento sumário, de modo que o único procedimento comum previsto é o ordinário, que passa a ser chamado simplesmente de procedimento comum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Mas </a:t>
            </a:r>
            <a:r>
              <a:rPr lang="pt-BR" dirty="0"/>
              <a:t>continuam sob as regras do sumário aqueles já iniciados a seu tempo (ultratividade), bem como aos especiais revogados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artigo 14 - #tempo#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2.2 – Soluções Pontuais </a:t>
            </a:r>
            <a:endParaRPr lang="pt-BR" dirty="0" smtClean="0"/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ii) Art</a:t>
            </a:r>
            <a:r>
              <a:rPr lang="pt-BR" b="1" i="1" dirty="0"/>
              <a:t>. 1047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</a:t>
            </a:r>
            <a:r>
              <a:rPr lang="pt-BR" b="1" u="sng" dirty="0"/>
              <a:t>DIREITO PROBATÓRIO</a:t>
            </a:r>
            <a:r>
              <a:rPr lang="pt-BR" dirty="0"/>
              <a:t>: aplicam-se as regras de direito probatórios apenas as provas </a:t>
            </a:r>
            <a:r>
              <a:rPr lang="pt-BR" u="sng" dirty="0"/>
              <a:t>requeridas ou determinadas de ofício</a:t>
            </a:r>
            <a:r>
              <a:rPr lang="pt-BR" dirty="0"/>
              <a:t> sob a vigência do NCPC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</a:t>
            </a:r>
            <a:r>
              <a:rPr lang="pt-BR" b="1" i="1" dirty="0"/>
              <a:t>exceção ao 1046 caput.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artigo 14 - #tempo#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2.2 – Soluções Pontuais </a:t>
            </a:r>
            <a:endParaRPr lang="pt-BR" dirty="0" smtClean="0"/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iii) Art</a:t>
            </a:r>
            <a:r>
              <a:rPr lang="pt-BR" b="1" i="1" dirty="0"/>
              <a:t>. 1048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prioridades e listas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interpretar em conjunto com o art. 12.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artigo 14 - #tempo#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2.2 – Soluções Pontuais </a:t>
            </a:r>
            <a:endParaRPr lang="pt-BR" dirty="0" smtClean="0"/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iv) Art</a:t>
            </a:r>
            <a:r>
              <a:rPr lang="pt-BR" b="1" i="1" dirty="0"/>
              <a:t>. 1049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procedimento comum e remições.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artigo 14 - #tempo#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2.2 – Soluções Pontuais </a:t>
            </a:r>
            <a:endParaRPr lang="pt-BR" dirty="0" smtClean="0"/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v) Art</a:t>
            </a:r>
            <a:r>
              <a:rPr lang="pt-BR" b="1" i="1" dirty="0"/>
              <a:t>. 1054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QUESTÃO PREJUDICIAL e coisa julgada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o art. 503, §1º (possibilidade de coisa julgada na questão prejudicial) só aplica aos processos iniciados sob a vigência do NCPC. Para os antigos aplica-se o procedimento da ADI do CPC/73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</a:t>
            </a:r>
            <a:r>
              <a:rPr lang="pt-BR" b="1" i="1" dirty="0"/>
              <a:t>exceção ao art. 14</a:t>
            </a:r>
            <a:r>
              <a:rPr lang="pt-BR" dirty="0"/>
              <a:t>.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artigo 14 - #tempo#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2.3 – </a:t>
            </a:r>
            <a:r>
              <a:rPr lang="pt-BR" b="1" dirty="0" err="1" smtClean="0">
                <a:latin typeface="Showcard Gothic" pitchFamily="82" charset="0"/>
              </a:rPr>
              <a:t>vacatio</a:t>
            </a:r>
            <a:r>
              <a:rPr lang="pt-BR" b="1" dirty="0" smtClean="0">
                <a:latin typeface="Showcard Gothic" pitchFamily="82" charset="0"/>
              </a:rPr>
              <a:t> </a:t>
            </a:r>
            <a:r>
              <a:rPr lang="pt-BR" b="1" dirty="0" err="1" smtClean="0">
                <a:latin typeface="Showcard Gothic" pitchFamily="82" charset="0"/>
              </a:rPr>
              <a:t>legis</a:t>
            </a:r>
            <a:r>
              <a:rPr lang="pt-BR" b="1" dirty="0" smtClean="0">
                <a:latin typeface="Showcard Gothic" pitchFamily="82" charset="0"/>
              </a:rPr>
              <a:t> (art. 1.045)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i="1" dirty="0" smtClean="0"/>
              <a:t>Art</a:t>
            </a:r>
            <a:r>
              <a:rPr lang="pt-BR" i="1" dirty="0"/>
              <a:t>. 1.045.  Este Código entra em vigor após decorrido 1 (um) ano da data de sua publicação oficial. </a:t>
            </a:r>
            <a:endParaRPr lang="pt-BR" i="1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prazo de </a:t>
            </a:r>
            <a:r>
              <a:rPr lang="pt-BR" dirty="0" err="1"/>
              <a:t>vacatio</a:t>
            </a:r>
            <a:r>
              <a:rPr lang="pt-BR" dirty="0"/>
              <a:t> serve para: </a:t>
            </a:r>
            <a:r>
              <a:rPr lang="pt-BR" b="1" dirty="0"/>
              <a:t>(i)</a:t>
            </a:r>
            <a:r>
              <a:rPr lang="pt-BR" dirty="0"/>
              <a:t> que os operadores e a sociedade tomem conhecimento e se preparem para a incidência da novidade legislativa; </a:t>
            </a:r>
            <a:r>
              <a:rPr lang="pt-BR" b="1" dirty="0"/>
              <a:t>(ii) </a:t>
            </a:r>
            <a:r>
              <a:rPr lang="pt-BR" dirty="0"/>
              <a:t>os tribunais adequarem seus regimentos internos: </a:t>
            </a:r>
            <a:r>
              <a:rPr lang="pt-BR" b="1" dirty="0"/>
              <a:t>(iii) </a:t>
            </a:r>
            <a:r>
              <a:rPr lang="pt-BR" dirty="0"/>
              <a:t>poder legislativo estadual adequar sua Lei de Organização Judiciária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Assim</a:t>
            </a:r>
            <a:r>
              <a:rPr lang="pt-BR" dirty="0"/>
              <a:t>, importante levar em conta o entendimento do STJ e do CNJ de que a data de início de vigência do NCPC seria </a:t>
            </a:r>
            <a:r>
              <a:rPr lang="pt-BR" b="1" i="1" dirty="0"/>
              <a:t>18 de março de 2016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artigo 15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A</a:t>
            </a:r>
            <a:r>
              <a:rPr lang="pt-BR" i="1" dirty="0" smtClean="0"/>
              <a:t>rt</a:t>
            </a:r>
            <a:r>
              <a:rPr lang="pt-BR" i="1" dirty="0"/>
              <a:t>. 15.  Na ausência de normas que regulem processos eleitorais, trabalhistas ou administrativos, as disposições deste Código lhes serão aplicadas supletiva e subsidiariamente</a:t>
            </a:r>
            <a:r>
              <a:rPr lang="pt-BR" i="1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Apesar </a:t>
            </a:r>
            <a:r>
              <a:rPr lang="pt-BR" dirty="0"/>
              <a:t>de não falar expressamente, o mesmo se dá no processo administrativo, que se valer das regras do CPC subsidiariamente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2 -  Devido processo legal (art. 5º, Liv, CF)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2.3 – </a:t>
            </a:r>
            <a:r>
              <a:rPr lang="pt-BR" b="1" dirty="0" err="1" smtClean="0">
                <a:latin typeface="Showcard Gothic" pitchFamily="82" charset="0"/>
              </a:rPr>
              <a:t>dpl</a:t>
            </a:r>
            <a:r>
              <a:rPr lang="pt-BR" b="1" dirty="0" smtClean="0">
                <a:latin typeface="Showcard Gothic" pitchFamily="82" charset="0"/>
              </a:rPr>
              <a:t> nas relações privadas</a:t>
            </a:r>
          </a:p>
          <a:p>
            <a:pPr marL="0" indent="0" algn="just">
              <a:buNone/>
            </a:pPr>
            <a:r>
              <a:rPr lang="pt-BR" dirty="0" smtClean="0"/>
              <a:t>Processo </a:t>
            </a:r>
            <a:r>
              <a:rPr lang="pt-BR" dirty="0"/>
              <a:t>é o método de exercício do poder </a:t>
            </a:r>
            <a:r>
              <a:rPr lang="pt-BR" dirty="0" smtClean="0"/>
              <a:t>normativo.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Por </a:t>
            </a:r>
            <a:r>
              <a:rPr lang="pt-BR" dirty="0"/>
              <a:t>isso pode-se falar em NORMAS JURÍDICAS PARTICULARES, isto é, aquelas criadas pelos indivíduos a partir do exercício do seu PODER DE AUTORREGRAMENTO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direito fundamental conteúdo do DIREITO À LIBERDADE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Nesse </a:t>
            </a:r>
            <a:r>
              <a:rPr lang="pt-BR" dirty="0"/>
              <a:t>sentido, exige-se também o DPL no âmbito das relações particulares – em todas as fases da contratação, seja executiva ou mesmo </a:t>
            </a:r>
            <a:r>
              <a:rPr lang="pt-BR" dirty="0" err="1"/>
              <a:t>pré-negocial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Assim</a:t>
            </a:r>
            <a:r>
              <a:rPr lang="pt-BR" dirty="0"/>
              <a:t>, também nos negocio jurídicos deve-se respeitar o DPL. </a:t>
            </a: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artigo 15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#APLICAÇÃO SUBSIDIÁRIA E SUPLETIVA#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São diferentes espécies de aplicação das leis (DANIEL AMORIM):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SUBSIDIÁRIA: integração da legislação subsidiária na legislação principal, resultando no </a:t>
            </a:r>
            <a:r>
              <a:rPr lang="pt-BR" u="sng" dirty="0" smtClean="0"/>
              <a:t>preenchimento de lacunas ou vácuos</a:t>
            </a:r>
          </a:p>
          <a:p>
            <a:pPr marL="0" indent="0" algn="just">
              <a:buNone/>
            </a:pPr>
            <a:endParaRPr lang="pt-BR" u="sng" dirty="0" smtClean="0"/>
          </a:p>
          <a:p>
            <a:pPr marL="0" indent="0" algn="just">
              <a:buNone/>
            </a:pPr>
            <a:r>
              <a:rPr lang="pt-BR" dirty="0" smtClean="0"/>
              <a:t>SUPLETIVA: as normas complementam umas as outras (</a:t>
            </a:r>
            <a:r>
              <a:rPr lang="pt-BR" b="1" dirty="0" smtClean="0"/>
              <a:t>ex: </a:t>
            </a:r>
            <a:r>
              <a:rPr lang="pt-BR" dirty="0" smtClean="0"/>
              <a:t>CDC e LACP)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 smtClean="0"/>
              <a:t>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 smtClean="0">
                <a:latin typeface="Showcard Gothic" pitchFamily="82" charset="0"/>
              </a:rPr>
              <a:t>FIM DA segunda AULA </a:t>
            </a:r>
          </a:p>
          <a:p>
            <a:pPr marL="0" indent="0" algn="just">
              <a:buNone/>
            </a:pPr>
            <a:r>
              <a:rPr lang="pt-BR" dirty="0" smtClean="0"/>
              <a:t>			</a:t>
            </a:r>
          </a:p>
          <a:p>
            <a:pPr marL="0" indent="0" algn="just">
              <a:buNone/>
            </a:pPr>
            <a:r>
              <a:rPr lang="pt-BR" dirty="0" smtClean="0"/>
              <a:t>			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Rosto feliz 3"/>
          <p:cNvSpPr/>
          <p:nvPr/>
        </p:nvSpPr>
        <p:spPr>
          <a:xfrm>
            <a:off x="2915816" y="3573016"/>
            <a:ext cx="2592288" cy="1728192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2º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3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133056">
                <a:tc>
                  <a:txBody>
                    <a:bodyPr/>
                    <a:lstStyle/>
                    <a:p>
                      <a:pPr marL="453390" indent="6267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Art. 2</a:t>
                      </a:r>
                      <a:r>
                        <a:rPr lang="pt-BR" sz="2800" u="sng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pt-BR" sz="2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 O processo começa por iniciativa da parte e se desenvolve por impulso oficial, </a:t>
                      </a:r>
                      <a:r>
                        <a:rPr lang="pt-BR" sz="2800" b="1" i="1" u="sng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salvo as exceções previstas em lei.</a:t>
                      </a:r>
                      <a:endParaRPr lang="pt-BR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Art. 2</a:t>
                      </a:r>
                      <a:r>
                        <a:rPr lang="pt-BR" sz="2000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pt-BR" sz="2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 Nenhum juiz prestará a tutela jurisdicional senão quando a parte ou o interessado a requerer, nos casos e forma legais.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 smtClean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Art</a:t>
                      </a:r>
                      <a:r>
                        <a:rPr lang="pt-BR" sz="2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 262. O processo civil começa por iniciativa da parte, mas se desenvolve por impulso oficial.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2º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1 -  inércia  (</a:t>
            </a:r>
            <a:r>
              <a:rPr lang="pt-BR" b="1" u="sng" dirty="0" smtClean="0">
                <a:latin typeface="Showcard Gothic" pitchFamily="82" charset="0"/>
              </a:rPr>
              <a:t>regra)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art. 2º ratifica a tradição no processo civil brasileiro: o processo só se inicia se for instaurado pela parte (inércia da jurisdição, que deve ser provocada para que possa atuar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u="sng" dirty="0" smtClean="0"/>
              <a:t>MOTIVOS </a:t>
            </a:r>
            <a:r>
              <a:rPr lang="pt-BR" u="sng" dirty="0"/>
              <a:t>DA </a:t>
            </a:r>
            <a:r>
              <a:rPr lang="pt-BR" u="sng" dirty="0" smtClean="0"/>
              <a:t>INÉRCIA:</a:t>
            </a:r>
            <a:r>
              <a:rPr lang="pt-BR" dirty="0" smtClean="0"/>
              <a:t> </a:t>
            </a:r>
          </a:p>
          <a:p>
            <a:pPr marL="0" indent="0" algn="just">
              <a:buNone/>
            </a:pPr>
            <a:r>
              <a:rPr lang="pt-BR" dirty="0" smtClean="0"/>
              <a:t>a) Decisão </a:t>
            </a:r>
            <a:r>
              <a:rPr lang="pt-BR" dirty="0"/>
              <a:t>da parte – liberdade</a:t>
            </a:r>
            <a:r>
              <a:rPr lang="pt-BR" dirty="0" smtClean="0"/>
              <a:t>; </a:t>
            </a:r>
          </a:p>
          <a:p>
            <a:pPr marL="0" indent="0" algn="just">
              <a:buNone/>
            </a:pPr>
            <a:r>
              <a:rPr lang="pt-BR" dirty="0" smtClean="0"/>
              <a:t>b) Possibilidade </a:t>
            </a:r>
            <a:r>
              <a:rPr lang="pt-BR" dirty="0"/>
              <a:t>da escolha por equivalentes jurisdicionais</a:t>
            </a:r>
            <a:r>
              <a:rPr lang="pt-BR" dirty="0" smtClean="0"/>
              <a:t>; </a:t>
            </a:r>
          </a:p>
          <a:p>
            <a:pPr marL="0" indent="0" algn="just">
              <a:buNone/>
            </a:pPr>
            <a:r>
              <a:rPr lang="pt-BR" dirty="0" smtClean="0"/>
              <a:t>c) Imparcialidade.</a:t>
            </a:r>
          </a:p>
          <a:p>
            <a:pPr marL="0" indent="0" algn="just">
              <a:buNone/>
            </a:pPr>
            <a:endParaRPr lang="pt-BR" u="sng" dirty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dirty="0" smtClean="0">
                <a:latin typeface="Showcard Gothic" pitchFamily="82" charset="0"/>
                <a:cs typeface="Shonar Bangla" pitchFamily="34" charset="0"/>
              </a:rPr>
              <a:t>artigo 2º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1 -  Inércia (</a:t>
            </a:r>
            <a:r>
              <a:rPr lang="pt-BR" b="1" u="sng" dirty="0" smtClean="0">
                <a:latin typeface="Showcard Gothic" pitchFamily="82" charset="0"/>
              </a:rPr>
              <a:t>regra)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EXCEÇÃO DA INÉRCIA: </a:t>
            </a:r>
            <a:r>
              <a:rPr lang="pt-BR" dirty="0" smtClean="0"/>
              <a:t>instauração do cumprimento de sentença de prestação de fazer ou nãofazer de ofício pelo juiz (art. 536 e 538); IRDR (art. 976); conflito de competencia (951); IAI (948).</a:t>
            </a:r>
            <a:r>
              <a:rPr lang="pt-BR" b="1" i="1" dirty="0" smtClean="0"/>
              <a:t> 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Obs.: </a:t>
            </a:r>
            <a:r>
              <a:rPr lang="pt-BR" dirty="0" smtClean="0"/>
              <a:t>inventário não é mais exceção. Não foi reproduzida a norma do art. 989 do CPC/73. 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2º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2-  Impulso oficial(</a:t>
            </a:r>
            <a:r>
              <a:rPr lang="pt-BR" b="1" u="sng" dirty="0" smtClean="0">
                <a:latin typeface="Showcard Gothic" pitchFamily="82" charset="0"/>
              </a:rPr>
              <a:t>regra)</a:t>
            </a:r>
          </a:p>
          <a:p>
            <a:pPr marL="0" indent="0" algn="just">
              <a:buNone/>
            </a:pPr>
            <a:r>
              <a:rPr lang="pt-BR" dirty="0" smtClean="0"/>
              <a:t>A </a:t>
            </a:r>
            <a:r>
              <a:rPr lang="pt-BR" dirty="0"/>
              <a:t>regra do impulso oficial, igualmente, é uma tradição no nosso processo civil: uma vez instaurado, o processo desenvolve-se por impulso oficial, independentemente de novas provocações da parte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Exceção</a:t>
            </a:r>
            <a:r>
              <a:rPr lang="pt-BR" b="1" dirty="0"/>
              <a:t>: </a:t>
            </a:r>
            <a:r>
              <a:rPr lang="pt-BR" dirty="0"/>
              <a:t>cumprimento de sentença de pagar (art. 523); Incidente de Desconsideração de Personalidade Jurídica (art. 133).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2º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2</a:t>
            </a:r>
            <a:r>
              <a:rPr lang="pt-BR" b="1" dirty="0" smtClean="0">
                <a:latin typeface="Showcard Gothic" pitchFamily="82" charset="0"/>
              </a:rPr>
              <a:t> -  Impulso oficial(</a:t>
            </a:r>
            <a:r>
              <a:rPr lang="pt-BR" b="1" u="sng" dirty="0" smtClean="0">
                <a:latin typeface="Showcard Gothic" pitchFamily="82" charset="0"/>
              </a:rPr>
              <a:t>regra)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Observações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Não </a:t>
            </a:r>
            <a:r>
              <a:rPr lang="pt-BR" dirty="0"/>
              <a:t>impede a desistência da demanda pelo autor. O impedimento à desistência é regra excepcional no nosso sistema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Com </a:t>
            </a:r>
            <a:r>
              <a:rPr lang="pt-BR" dirty="0"/>
              <a:t>o princípio do autorregramento (art. 190) é possível uma nova releitura do impulso oficial. As partes poderão a limitar, uma vez que podem reestruturar o andamento do processo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dever de impulso oficial não se estende aos recursos – voluntariedade recursal (lembrando que RN não é recurso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Prescrição </a:t>
            </a:r>
            <a:r>
              <a:rPr lang="pt-BR" dirty="0"/>
              <a:t>intercorrente e sumula 106 do STJ – demora não imputável às partes não gera prescrição intercorrente.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3º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i="1" dirty="0" smtClean="0"/>
              <a:t>Art</a:t>
            </a:r>
            <a:r>
              <a:rPr lang="pt-BR" i="1" dirty="0"/>
              <a:t>. 3</a:t>
            </a:r>
            <a:r>
              <a:rPr lang="pt-BR" i="1" u="sng" baseline="30000" dirty="0"/>
              <a:t>o</a:t>
            </a:r>
            <a:r>
              <a:rPr lang="pt-BR" i="1" dirty="0"/>
              <a:t> Não se excluirá da apreciação jurisdicional ameaça ou lesão a direito</a:t>
            </a:r>
            <a:r>
              <a:rPr lang="pt-BR" i="1" dirty="0" smtClean="0"/>
              <a:t>.</a:t>
            </a:r>
          </a:p>
          <a:p>
            <a:pPr marL="0" indent="0" algn="just">
              <a:buNone/>
            </a:pPr>
            <a:r>
              <a:rPr lang="pt-BR" i="1" dirty="0" smtClean="0"/>
              <a:t>§ </a:t>
            </a:r>
            <a:r>
              <a:rPr lang="pt-BR" i="1" dirty="0"/>
              <a:t>1</a:t>
            </a:r>
            <a:r>
              <a:rPr lang="pt-BR" i="1" u="sng" baseline="30000" dirty="0"/>
              <a:t>o</a:t>
            </a:r>
            <a:r>
              <a:rPr lang="pt-BR" i="1" dirty="0"/>
              <a:t> É permitida a arbitragem, na forma da lei</a:t>
            </a:r>
            <a:r>
              <a:rPr lang="pt-BR" i="1" dirty="0" smtClean="0"/>
              <a:t>.</a:t>
            </a:r>
          </a:p>
          <a:p>
            <a:pPr marL="0" indent="0" algn="just">
              <a:buNone/>
            </a:pPr>
            <a:r>
              <a:rPr lang="pt-BR" i="1" dirty="0" smtClean="0"/>
              <a:t>§ </a:t>
            </a:r>
            <a:r>
              <a:rPr lang="pt-BR" i="1" dirty="0"/>
              <a:t>2</a:t>
            </a:r>
            <a:r>
              <a:rPr lang="pt-BR" i="1" u="sng" baseline="30000" dirty="0"/>
              <a:t>o</a:t>
            </a:r>
            <a:r>
              <a:rPr lang="pt-BR" i="1" dirty="0"/>
              <a:t> O Estado promoverá, sempre que possível, a solução consensual dos conflitos</a:t>
            </a:r>
            <a:r>
              <a:rPr lang="pt-BR" i="1" dirty="0" smtClean="0"/>
              <a:t>.</a:t>
            </a:r>
          </a:p>
          <a:p>
            <a:pPr marL="0" indent="0" algn="just">
              <a:buNone/>
            </a:pPr>
            <a:r>
              <a:rPr lang="pt-BR" i="1" dirty="0" smtClean="0"/>
              <a:t>§ </a:t>
            </a:r>
            <a:r>
              <a:rPr lang="pt-BR" i="1" dirty="0"/>
              <a:t>3</a:t>
            </a:r>
            <a:r>
              <a:rPr lang="pt-BR" i="1" u="sng" baseline="30000" dirty="0"/>
              <a:t>o</a:t>
            </a:r>
            <a:r>
              <a:rPr lang="pt-BR" i="1" dirty="0"/>
              <a:t> A conciliação, a mediação e outros métodos de solução consensual de conflitos deverão ser estimulados por juízes, advogados, defensores públicos e membros do Ministério Público, inclusive no curso do processo judicial.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3º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2 -  </a:t>
            </a:r>
            <a:r>
              <a:rPr lang="pt-BR" b="1" dirty="0" err="1" smtClean="0">
                <a:latin typeface="Showcard Gothic" pitchFamily="82" charset="0"/>
              </a:rPr>
              <a:t>inafastabilidade</a:t>
            </a:r>
            <a:r>
              <a:rPr lang="pt-BR" b="1" dirty="0" smtClean="0">
                <a:latin typeface="Showcard Gothic" pitchFamily="82" charset="0"/>
              </a:rPr>
              <a:t> da jurisdição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r>
              <a:rPr lang="pt-BR" b="1" dirty="0" smtClean="0">
                <a:latin typeface="Showcard Gothic" pitchFamily="82" charset="0"/>
              </a:rPr>
              <a:t> – art. 5º, XXXV, CF</a:t>
            </a: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i="1" dirty="0"/>
              <a:t>CF: XXXV - a lei não excluirá da apreciação do Poder Judiciário lesão ou ameaça a </a:t>
            </a:r>
            <a:r>
              <a:rPr lang="pt-BR" i="1" dirty="0" smtClean="0"/>
              <a:t>direito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/>
              <a:t>JURISDIÇÃO &gt; JUDICIÁRIO: </a:t>
            </a:r>
            <a:r>
              <a:rPr lang="pt-BR" dirty="0"/>
              <a:t>O NCPC ao invés de falar em poder judiciário fala em </a:t>
            </a:r>
            <a:r>
              <a:rPr lang="pt-BR" u="sng" dirty="0" smtClean="0"/>
              <a:t>jurisdição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Jurisdição </a:t>
            </a:r>
            <a:r>
              <a:rPr lang="pt-BR" dirty="0"/>
              <a:t>não se dá apenas no judiciário (</a:t>
            </a:r>
            <a:r>
              <a:rPr lang="pt-BR" b="1" dirty="0"/>
              <a:t>ex: </a:t>
            </a:r>
            <a:r>
              <a:rPr lang="pt-BR" dirty="0"/>
              <a:t>Senado nos crimes de responsabilidade de sua comp. [52, II]; Arbitragem).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Assim</a:t>
            </a:r>
            <a:r>
              <a:rPr lang="pt-BR" dirty="0"/>
              <a:t>, Senado e Arbitragem não seriam exceções</a:t>
            </a:r>
            <a:r>
              <a:rPr lang="pt-BR" dirty="0" smtClean="0"/>
              <a:t>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3º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2 - </a:t>
            </a:r>
            <a:r>
              <a:rPr lang="pt-BR" b="1" dirty="0" err="1" smtClean="0">
                <a:latin typeface="Showcard Gothic" pitchFamily="82" charset="0"/>
              </a:rPr>
              <a:t>inafastabilidade</a:t>
            </a:r>
            <a:r>
              <a:rPr lang="pt-BR" b="1" dirty="0" smtClean="0">
                <a:latin typeface="Showcard Gothic" pitchFamily="82" charset="0"/>
              </a:rPr>
              <a:t> da jurisdição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r>
              <a:rPr lang="pt-BR" b="1" dirty="0" smtClean="0">
                <a:latin typeface="Showcard Gothic" pitchFamily="82" charset="0"/>
              </a:rPr>
              <a:t> – art. 5º, XXXV, CF</a:t>
            </a:r>
            <a:endParaRPr lang="pt-BR" b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/>
              <a:t>PRINCIPAL </a:t>
            </a:r>
            <a:r>
              <a:rPr lang="pt-BR" b="1" dirty="0"/>
              <a:t>REFLEXO </a:t>
            </a:r>
            <a:r>
              <a:rPr lang="pt-BR" b="1" dirty="0">
                <a:sym typeface="Wingdings"/>
              </a:rPr>
              <a:t></a:t>
            </a:r>
            <a:r>
              <a:rPr lang="pt-BR" b="1" dirty="0"/>
              <a:t> DIREITO FUNDAMENTAL DE AÇÃO</a:t>
            </a:r>
            <a:r>
              <a:rPr lang="pt-BR" b="1" dirty="0" smtClean="0"/>
              <a:t>.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dirty="0" smtClean="0"/>
              <a:t>Obs</a:t>
            </a:r>
            <a:r>
              <a:rPr lang="pt-BR" b="1" i="1" dirty="0"/>
              <a:t>. </a:t>
            </a:r>
            <a:r>
              <a:rPr lang="pt-BR" dirty="0"/>
              <a:t>Como veremos o Direito de Ação é um complexo de situações jurídicas – não tem conteúdo </a:t>
            </a:r>
            <a:r>
              <a:rPr lang="pt-BR" dirty="0" err="1"/>
              <a:t>eficacial</a:t>
            </a:r>
            <a:r>
              <a:rPr lang="pt-BR" dirty="0"/>
              <a:t> único. O que está na CF e no CPC é A IMPOSSIBILIDADE DE EXCLUSÃO DA ALEGAÇÃO DE LESÃO OU AMEAÇA – já que o direito de ação não se vincula à procedência ou não do pedido, existe independentemente </a:t>
            </a:r>
            <a:r>
              <a:rPr lang="pt-BR" dirty="0" smtClean="0"/>
              <a:t>disso.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endParaRPr lang="pt-BR" b="1" i="1" u="sng" dirty="0">
              <a:latin typeface="Showcard Gothic" pitchFamily="82" charset="0"/>
              <a:cs typeface="Shonar Bangl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u="sng" dirty="0" smtClean="0"/>
              <a:t>NORMAS</a:t>
            </a:r>
            <a:r>
              <a:rPr lang="pt-BR" dirty="0" smtClean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tendência mundial no reconhecimento dos </a:t>
            </a:r>
            <a:r>
              <a:rPr lang="pt-BR" u="sng" dirty="0"/>
              <a:t>princípios como importante fonte de direitos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Por </a:t>
            </a:r>
            <a:r>
              <a:rPr lang="pt-BR" dirty="0"/>
              <a:t>isso o CPC é inaugurado pelo capítulo “NORMAS Fundamentais do Processo</a:t>
            </a:r>
            <a:r>
              <a:rPr lang="pt-BR" dirty="0" smtClean="0"/>
              <a:t>” </a:t>
            </a:r>
            <a:r>
              <a:rPr lang="pt-BR" dirty="0" smtClean="0">
                <a:sym typeface="Wingdings" pitchFamily="2" charset="2"/>
              </a:rPr>
              <a:t> N</a:t>
            </a:r>
            <a:r>
              <a:rPr lang="pt-BR" dirty="0" smtClean="0"/>
              <a:t>o </a:t>
            </a:r>
            <a:r>
              <a:rPr lang="pt-BR" dirty="0"/>
              <a:t>projeto original o nome era “dos princípios e das garantias fundamentais do processo”. A mudança é importante, pois </a:t>
            </a:r>
            <a:r>
              <a:rPr lang="pt-BR" u="sng" dirty="0"/>
              <a:t>NORMA É GÊNERO QUE TEM COMO ESPÉCIES REGRAS E PRINCÍPIOS</a:t>
            </a:r>
            <a:r>
              <a:rPr lang="pt-BR" u="sng" dirty="0" smtClean="0"/>
              <a:t>.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3º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2 -  </a:t>
            </a:r>
            <a:r>
              <a:rPr lang="pt-BR" b="1" dirty="0" err="1" smtClean="0">
                <a:latin typeface="Showcard Gothic" pitchFamily="82" charset="0"/>
              </a:rPr>
              <a:t>inafastabilidade</a:t>
            </a:r>
            <a:r>
              <a:rPr lang="pt-BR" b="1" dirty="0" smtClean="0">
                <a:latin typeface="Showcard Gothic" pitchFamily="82" charset="0"/>
              </a:rPr>
              <a:t> da jurisdição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r>
              <a:rPr lang="pt-BR" b="1" dirty="0" smtClean="0">
                <a:latin typeface="Showcard Gothic" pitchFamily="82" charset="0"/>
              </a:rPr>
              <a:t> – art. 5º, XXXV, CF</a:t>
            </a:r>
            <a:endParaRPr lang="pt-BR" b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/>
              <a:t>DESTINATÁRIO </a:t>
            </a:r>
            <a:r>
              <a:rPr lang="pt-BR" b="1" dirty="0">
                <a:sym typeface="Wingdings"/>
              </a:rPr>
              <a:t></a:t>
            </a:r>
            <a:r>
              <a:rPr lang="pt-BR" b="1" dirty="0"/>
              <a:t> CF</a:t>
            </a:r>
            <a:r>
              <a:rPr lang="pt-BR" dirty="0"/>
              <a:t>: legislador – impede a supressão do direito; </a:t>
            </a:r>
            <a:r>
              <a:rPr lang="pt-BR" b="1" dirty="0"/>
              <a:t>CPC</a:t>
            </a:r>
            <a:r>
              <a:rPr lang="pt-BR" dirty="0"/>
              <a:t>: juiz, não pode deixar de dar uma resposta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TERMO </a:t>
            </a:r>
            <a:r>
              <a:rPr lang="pt-BR" b="1" dirty="0"/>
              <a:t>AMEAÇA </a:t>
            </a:r>
            <a:r>
              <a:rPr lang="pt-BR" b="1" dirty="0">
                <a:sym typeface="Wingdings"/>
              </a:rPr>
              <a:t></a:t>
            </a:r>
            <a:r>
              <a:rPr lang="pt-BR" b="1" dirty="0"/>
              <a:t> </a:t>
            </a:r>
            <a:r>
              <a:rPr lang="pt-BR" dirty="0"/>
              <a:t>constitucionalização da tutela de urgência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legitimidade constitucional da cognição sumária.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3º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2 -  </a:t>
            </a:r>
            <a:r>
              <a:rPr lang="pt-BR" b="1" dirty="0" err="1" smtClean="0">
                <a:latin typeface="Showcard Gothic" pitchFamily="82" charset="0"/>
              </a:rPr>
              <a:t>inafastabilidade</a:t>
            </a:r>
            <a:r>
              <a:rPr lang="pt-BR" b="1" dirty="0" smtClean="0">
                <a:latin typeface="Showcard Gothic" pitchFamily="82" charset="0"/>
              </a:rPr>
              <a:t> da jurisdição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r>
              <a:rPr lang="pt-BR" b="1" dirty="0" smtClean="0">
                <a:latin typeface="Showcard Gothic" pitchFamily="82" charset="0"/>
              </a:rPr>
              <a:t> – art. 5º, XXXV, CF</a:t>
            </a:r>
            <a:endParaRPr lang="pt-BR" b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/>
              <a:t>JUSTIÇA </a:t>
            </a:r>
            <a:r>
              <a:rPr lang="pt-BR" b="1" dirty="0"/>
              <a:t>DESPORTIVA E ESGOTAMENTO DE INSTÂNCIA</a:t>
            </a:r>
            <a:r>
              <a:rPr lang="pt-BR" b="1" dirty="0">
                <a:sym typeface="Wingdings"/>
              </a:rPr>
              <a:t></a:t>
            </a:r>
            <a:r>
              <a:rPr lang="pt-BR" b="1" dirty="0"/>
              <a:t> </a:t>
            </a:r>
            <a:r>
              <a:rPr lang="pt-BR" dirty="0"/>
              <a:t>expressa ressalva constitucional – art. 217, §1º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ESGOTAMENTO </a:t>
            </a:r>
            <a:r>
              <a:rPr lang="pt-BR" b="1" dirty="0"/>
              <a:t>DAS DEMAIS VIAS ADMINISTRATIVAS? </a:t>
            </a:r>
            <a:r>
              <a:rPr lang="pt-BR" b="1" dirty="0">
                <a:sym typeface="Wingdings"/>
              </a:rPr>
              <a:t></a:t>
            </a:r>
            <a:r>
              <a:rPr lang="pt-BR" b="1" dirty="0"/>
              <a:t> </a:t>
            </a:r>
            <a:r>
              <a:rPr lang="pt-BR" dirty="0"/>
              <a:t>Já houve na CF anterior esse tipo de condicionamento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- DIDIER </a:t>
            </a:r>
            <a:r>
              <a:rPr lang="pt-BR" dirty="0"/>
              <a:t>faz interessante observação Diz que direitos fundamentais podem sofrer restrição infraconstitucional, mas desde que se observe uma </a:t>
            </a:r>
            <a:r>
              <a:rPr lang="pt-BR" u="sng" dirty="0"/>
              <a:t>justificação razoável</a:t>
            </a:r>
            <a:r>
              <a:rPr lang="pt-BR" u="sng" dirty="0" smtClean="0"/>
              <a:t>.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- Pondera </a:t>
            </a:r>
            <a:r>
              <a:rPr lang="pt-BR" dirty="0"/>
              <a:t>sobre a provocação abusiva e desnecessária do Poder Judiciário (que, diz ele, deve ser usado como ultima </a:t>
            </a:r>
            <a:r>
              <a:rPr lang="pt-BR" dirty="0" err="1"/>
              <a:t>ratio</a:t>
            </a:r>
            <a:r>
              <a:rPr lang="pt-BR" dirty="0"/>
              <a:t> na solução do conflito). O demandante deveria mostrar que no caso concreto não pode esperar a solução administrativa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essa analise seria feita pelo Judiciário, para afastar a condicionante no caso concreto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4º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DURAÇÃO RAZOÁVEL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Art</a:t>
            </a:r>
            <a:r>
              <a:rPr lang="pt-BR" dirty="0"/>
              <a:t>. 4</a:t>
            </a:r>
            <a:r>
              <a:rPr lang="pt-BR" u="sng" baseline="30000" dirty="0"/>
              <a:t>o</a:t>
            </a:r>
            <a:r>
              <a:rPr lang="pt-BR" dirty="0"/>
              <a:t> As partes têm o direito de obter em prazo razoável a solução integral do mérito, incluída a atividade satisfativa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CF </a:t>
            </a:r>
            <a:r>
              <a:rPr lang="pt-BR" b="1" dirty="0"/>
              <a:t>– Art. 5º, Inciso LXXVIII</a:t>
            </a:r>
            <a:r>
              <a:rPr lang="pt-BR" dirty="0"/>
              <a:t>: a todos, no âmbito judicial e administrativo, são assegurados a razoável duração do processo e os meios que garantam a celeridade de sua tramitação. </a:t>
            </a:r>
            <a:r>
              <a:rPr lang="pt-BR" u="sng" dirty="0">
                <a:hlinkClick r:id="rId2"/>
              </a:rPr>
              <a:t>(Incluído pela Emenda Constitucional nº 45, de 2004</a:t>
            </a:r>
            <a:r>
              <a:rPr lang="pt-BR" u="sng" dirty="0" smtClean="0">
                <a:hlinkClick r:id="rId2"/>
              </a:rPr>
              <a:t>)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CADH </a:t>
            </a:r>
            <a:r>
              <a:rPr lang="pt-BR" dirty="0"/>
              <a:t>Artigo 8.1 (Garantias judiciais)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</a:t>
            </a:r>
            <a:r>
              <a:rPr lang="en-US" dirty="0"/>
              <a:t>“</a:t>
            </a:r>
            <a:r>
              <a:rPr lang="pt-BR" dirty="0"/>
              <a:t>Toda pessoa terá o direito de ser ouvida, com as devidas garantias e dentro de um prazo razoável, por um juiz ou Tribunal competente, independente e imparcial, estabelecido anteriormente por lei, na apuração de qualquer acusação penal formulada contra ela, ou na determinação de seus direitos e obrigações de caráter civil, trabalhista, fiscal ou de qualquer outra natureza</a:t>
            </a:r>
            <a:r>
              <a:rPr lang="en-US" dirty="0"/>
              <a:t>”</a:t>
            </a:r>
            <a:r>
              <a:rPr lang="pt-BR" dirty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4º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DURAÇÃO RAZOÁVEL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</a:p>
          <a:p>
            <a:pPr marL="0" indent="0" algn="just">
              <a:buNone/>
            </a:pPr>
            <a:endParaRPr lang="pt-BR" b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u="sng" dirty="0" smtClean="0">
                <a:latin typeface="Showcard Gothic" pitchFamily="82" charset="0"/>
              </a:rPr>
              <a:t> </a:t>
            </a:r>
            <a:r>
              <a:rPr lang="pt-BR" dirty="0" smtClean="0"/>
              <a:t>Atualmente </a:t>
            </a:r>
            <a:r>
              <a:rPr lang="pt-BR" dirty="0"/>
              <a:t>o CPC positiva a regra no seu art. 4º, com referencia expressa aos processos executivos também. Além disso, coloca como dever do juiz velar pela razoável duração do processo (art. 139, inc. II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u="sng" dirty="0" smtClean="0">
                <a:solidFill>
                  <a:srgbClr val="FF0000"/>
                </a:solidFill>
              </a:rPr>
              <a:t>ATENÇÃO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b="1" i="1" u="sng" dirty="0">
                <a:solidFill>
                  <a:srgbClr val="FF0000"/>
                </a:solidFill>
              </a:rPr>
              <a:t>não existe princípio da </a:t>
            </a:r>
            <a:r>
              <a:rPr lang="pt-BR" b="1" i="1" u="sng" dirty="0" smtClean="0">
                <a:solidFill>
                  <a:srgbClr val="FF0000"/>
                </a:solidFill>
              </a:rPr>
              <a:t>celeridade (DIDIER)</a:t>
            </a:r>
            <a:r>
              <a:rPr lang="pt-BR" dirty="0" smtClean="0"/>
              <a:t>. </a:t>
            </a:r>
            <a:r>
              <a:rPr lang="pt-BR" dirty="0"/>
              <a:t>Ou seja, o processo tem que ter a duração razoável, que é o tempo necessário e adequado à solução do caso. O respeito ao DPL somado à efetividade demandam certo tempo. </a:t>
            </a:r>
            <a:r>
              <a:rPr lang="pt-BR" b="1" i="1" dirty="0"/>
              <a:t>É preciso evitar discursos autoritários que pregam a celeridade como valor.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4º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DURAÇÃO RAZOÁVEL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</a:p>
          <a:p>
            <a:pPr marL="0" indent="0" algn="just">
              <a:buNone/>
            </a:pPr>
            <a:endParaRPr lang="pt-BR" b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/>
              <a:t>BALIZAS/CIRTÉRIOS </a:t>
            </a:r>
            <a:r>
              <a:rPr lang="pt-BR" b="1" dirty="0"/>
              <a:t>– CORTE EUROPEIA DE DH </a:t>
            </a:r>
            <a:r>
              <a:rPr lang="pt-BR" b="1" dirty="0">
                <a:sym typeface="Wingdings"/>
              </a:rPr>
              <a:t></a:t>
            </a:r>
            <a:r>
              <a:rPr lang="pt-BR" b="1" dirty="0"/>
              <a:t> </a:t>
            </a:r>
            <a:r>
              <a:rPr lang="pt-BR" dirty="0"/>
              <a:t>são 3 os critérios, que atuam em conjunto para a configuração de uma demora desarrazoada: </a:t>
            </a:r>
            <a:endParaRPr lang="pt-BR" dirty="0" smtClean="0"/>
          </a:p>
          <a:p>
            <a:pPr marL="571500" indent="-571500" algn="just">
              <a:buNone/>
            </a:pPr>
            <a:r>
              <a:rPr lang="pt-BR" b="1" dirty="0" smtClean="0"/>
              <a:t>(i) </a:t>
            </a:r>
            <a:r>
              <a:rPr lang="pt-BR" dirty="0" smtClean="0"/>
              <a:t>complexidade </a:t>
            </a:r>
            <a:r>
              <a:rPr lang="pt-BR" dirty="0"/>
              <a:t>da causa; </a:t>
            </a:r>
            <a:endParaRPr lang="pt-BR" dirty="0" smtClean="0"/>
          </a:p>
          <a:p>
            <a:pPr marL="571500" indent="-571500" algn="just">
              <a:buNone/>
            </a:pPr>
            <a:r>
              <a:rPr lang="pt-BR" b="1" dirty="0" smtClean="0"/>
              <a:t>(</a:t>
            </a:r>
            <a:r>
              <a:rPr lang="pt-BR" b="1" dirty="0"/>
              <a:t>ii) </a:t>
            </a:r>
            <a:r>
              <a:rPr lang="pt-BR" dirty="0"/>
              <a:t>comportamento das partes e seus procuradores; </a:t>
            </a:r>
            <a:endParaRPr lang="pt-BR" dirty="0" smtClean="0"/>
          </a:p>
          <a:p>
            <a:pPr marL="571500" indent="-571500" algn="just">
              <a:buNone/>
            </a:pPr>
            <a:r>
              <a:rPr lang="pt-BR" b="1" dirty="0" smtClean="0"/>
              <a:t>(</a:t>
            </a:r>
            <a:r>
              <a:rPr lang="pt-BR" b="1" dirty="0"/>
              <a:t>iii) </a:t>
            </a:r>
            <a:r>
              <a:rPr lang="pt-BR" dirty="0"/>
              <a:t>atuação (inércia) do órgão jurisdicional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- Percebe-se </a:t>
            </a:r>
            <a:r>
              <a:rPr lang="pt-BR" dirty="0"/>
              <a:t>que a análise vai muito além de um simples desrespeito ao prazo, contendo nuances da casuística (complexidade da causa e comportamento das partes).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4º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DURAÇÃO RAZOÁVEL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</a:p>
          <a:p>
            <a:pPr marL="0" indent="0" algn="just">
              <a:buNone/>
            </a:pPr>
            <a:endParaRPr lang="pt-BR" b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/>
              <a:t>INSTRUMENTOS </a:t>
            </a:r>
            <a:r>
              <a:rPr lang="pt-BR" b="1" dirty="0"/>
              <a:t>DE EFETIVAÇÃO </a:t>
            </a:r>
            <a:r>
              <a:rPr lang="pt-BR" b="1" dirty="0">
                <a:sym typeface="Wingdings"/>
              </a:rPr>
              <a:t></a:t>
            </a:r>
            <a:r>
              <a:rPr lang="pt-BR" b="1" dirty="0"/>
              <a:t> </a:t>
            </a:r>
            <a:r>
              <a:rPr lang="pt-BR" dirty="0"/>
              <a:t>podem ser apontados alguns: </a:t>
            </a:r>
            <a:endParaRPr lang="pt-BR" dirty="0" smtClean="0"/>
          </a:p>
          <a:p>
            <a:pPr marL="514350" indent="-514350" algn="just">
              <a:buAutoNum type="alphaLcParenBoth"/>
            </a:pPr>
            <a:r>
              <a:rPr lang="pt-BR" dirty="0" smtClean="0"/>
              <a:t>representação</a:t>
            </a:r>
            <a:r>
              <a:rPr lang="pt-BR" dirty="0"/>
              <a:t>, com possível perda de competencia (art. 235 do CPC); </a:t>
            </a:r>
            <a:endParaRPr lang="pt-BR" dirty="0" smtClean="0"/>
          </a:p>
          <a:p>
            <a:pPr marL="514350" indent="-514350" algn="just">
              <a:buAutoNum type="alphaLcParenBoth"/>
            </a:pPr>
            <a:r>
              <a:rPr lang="pt-BR" dirty="0" smtClean="0"/>
              <a:t>MS </a:t>
            </a:r>
            <a:r>
              <a:rPr lang="pt-BR" dirty="0"/>
              <a:t>com pedido de julgamento da demanda; </a:t>
            </a:r>
            <a:endParaRPr lang="pt-BR" dirty="0" smtClean="0"/>
          </a:p>
          <a:p>
            <a:pPr marL="514350" indent="-514350" algn="just">
              <a:buAutoNum type="alphaLcParenBoth"/>
            </a:pPr>
            <a:r>
              <a:rPr lang="pt-BR" dirty="0" err="1" smtClean="0"/>
              <a:t>esponsabilidade</a:t>
            </a:r>
            <a:r>
              <a:rPr lang="pt-BR" dirty="0" smtClean="0"/>
              <a:t> </a:t>
            </a:r>
            <a:r>
              <a:rPr lang="pt-BR" dirty="0"/>
              <a:t>civil do Estado, com regressiva para o juiz</a:t>
            </a:r>
            <a:r>
              <a:rPr lang="pt-BR" dirty="0" smtClean="0"/>
              <a:t>;</a:t>
            </a:r>
            <a:endParaRPr lang="pt-BR" b="1" dirty="0" smtClean="0"/>
          </a:p>
          <a:p>
            <a:pPr marL="514350" indent="-514350" algn="just">
              <a:buAutoNum type="alphaLcParenBoth"/>
            </a:pPr>
            <a:r>
              <a:rPr lang="pt-BR" dirty="0" smtClean="0"/>
              <a:t>art</a:t>
            </a:r>
            <a:r>
              <a:rPr lang="pt-BR" dirty="0"/>
              <a:t>. 93, II da CF que impede a promoção o juiz</a:t>
            </a:r>
            <a:r>
              <a:rPr lang="pt-BR" dirty="0" smtClean="0"/>
              <a:t>;</a:t>
            </a:r>
            <a:endParaRPr lang="pt-BR" b="1" dirty="0" smtClean="0"/>
          </a:p>
          <a:p>
            <a:pPr marL="514350" indent="-514350" algn="just">
              <a:buAutoNum type="alphaLcParenBoth"/>
            </a:pPr>
            <a:r>
              <a:rPr lang="pt-BR" dirty="0" err="1" smtClean="0"/>
              <a:t>LAPop</a:t>
            </a:r>
            <a:r>
              <a:rPr lang="pt-BR" dirty="0" smtClean="0"/>
              <a:t> </a:t>
            </a:r>
            <a:r>
              <a:rPr lang="pt-BR" dirty="0"/>
              <a:t>(art. 7º) que prevê a proibição da inclusão do juiz em lista de promoção por merecimento durante 2 anos.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4º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2</a:t>
            </a:r>
            <a:r>
              <a:rPr lang="pt-BR" b="1" dirty="0" smtClean="0">
                <a:latin typeface="Showcard Gothic" pitchFamily="82" charset="0"/>
              </a:rPr>
              <a:t> – primazia da decisão de mérito (</a:t>
            </a:r>
            <a:r>
              <a:rPr lang="pt-BR" b="1" u="sng" dirty="0" smtClean="0">
                <a:latin typeface="Showcard Gothic" pitchFamily="82" charset="0"/>
              </a:rPr>
              <a:t>PRINCÍPIO) </a:t>
            </a:r>
            <a:r>
              <a:rPr lang="pt-BR" b="1" dirty="0" smtClean="0">
                <a:latin typeface="Showcard Gothic" pitchFamily="82" charset="0"/>
              </a:rPr>
              <a:t> - art. 4º e 6º</a:t>
            </a: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Segundo </a:t>
            </a:r>
            <a:r>
              <a:rPr lang="pt-BR" dirty="0"/>
              <a:t>esse princípio o órgão julgador deve priorizar a decisão de mérito, tê-la como objetivo e fazer o possível para que ela ocorra. O art. 4º garante o direito à solução integral de mérito. A solução de mérito é prioritário em relação a solução que não é de mérito.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art. 6º fala em decisão de mérito também, ao tratar do modelo cooperativo de processo.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4º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primazia da decisão de mérito (</a:t>
            </a:r>
            <a:r>
              <a:rPr lang="pt-BR" b="1" u="sng" dirty="0" smtClean="0">
                <a:latin typeface="Showcard Gothic" pitchFamily="82" charset="0"/>
              </a:rPr>
              <a:t>PRINCÍPIO) </a:t>
            </a:r>
            <a:r>
              <a:rPr lang="pt-BR" b="1" dirty="0" smtClean="0">
                <a:latin typeface="Showcard Gothic" pitchFamily="82" charset="0"/>
              </a:rPr>
              <a:t> - art. 4º e 6º</a:t>
            </a: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u="sng" dirty="0" smtClean="0"/>
              <a:t>Exemplos</a:t>
            </a:r>
            <a:r>
              <a:rPr lang="pt-BR" dirty="0" smtClean="0"/>
              <a:t>: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Ex</a:t>
            </a:r>
            <a:r>
              <a:rPr lang="pt-BR" dirty="0"/>
              <a:t>: O Juiz não pode indeferir a petição inicial sem antes pedir que o autor o emende. Pelo artigo 139, IX, do NCPC, que estabelece que o juiz deve determinar o suprimento de pressupostos processuais e o saneamento de outros vícios processuais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Ex2</a:t>
            </a:r>
            <a:r>
              <a:rPr lang="pt-BR" dirty="0"/>
              <a:t>: art. 282, §2º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“quando puder decidir o mérito em favor da parte a quem aproveite a decretação da nulidade, o juiz não a pronunciará nem mandará repetir o ato ou suprir-lhe a falta</a:t>
            </a:r>
            <a:r>
              <a:rPr lang="pt-BR" dirty="0" smtClean="0"/>
              <a:t>”.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4º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primazia da decisão de mérito (</a:t>
            </a:r>
            <a:r>
              <a:rPr lang="pt-BR" b="1" u="sng" dirty="0" smtClean="0">
                <a:latin typeface="Showcard Gothic" pitchFamily="82" charset="0"/>
              </a:rPr>
              <a:t>PRINCÍPIO) </a:t>
            </a:r>
            <a:r>
              <a:rPr lang="pt-BR" b="1" dirty="0" smtClean="0">
                <a:latin typeface="Showcard Gothic" pitchFamily="82" charset="0"/>
              </a:rPr>
              <a:t> - art. 4º e 6º</a:t>
            </a: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u="sng" dirty="0" smtClean="0"/>
              <a:t>Exemplos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r>
              <a:rPr lang="pt-BR" b="1" dirty="0" smtClean="0"/>
              <a:t>Ex3</a:t>
            </a:r>
            <a:r>
              <a:rPr lang="pt-BR" dirty="0" smtClean="0"/>
              <a:t>: A apelação contra qualquer sentença que extinga o processo sem juízo de mérito, permite a retratação (juízo regressivo), permitindo que o juiz possa reconsiderar, possibilitando uma sentença de mérito – art. 485, §7º.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Ex4</a:t>
            </a:r>
            <a:r>
              <a:rPr lang="pt-BR" dirty="0" smtClean="0"/>
              <a:t>: Art. 1.028, §3º, do CPC – desconsiderar um defeito de um RE ou </a:t>
            </a:r>
            <a:r>
              <a:rPr lang="pt-BR" dirty="0" err="1" smtClean="0"/>
              <a:t>REsp</a:t>
            </a:r>
            <a:r>
              <a:rPr lang="pt-BR" dirty="0" smtClean="0"/>
              <a:t>, desde que o recurso seja tempestivo, desde que os Tribunais não julguem o defeito de natureza grave. 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5º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453390" marR="9017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Art. 5</a:t>
                      </a:r>
                      <a:r>
                        <a:rPr lang="pt-BR" sz="2400" u="sng" baseline="300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pt-BR" sz="24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 Aquele que de qualquer forma participa do processo deve comportar-se de acordo com a boa-fé.</a:t>
                      </a:r>
                      <a:endParaRPr lang="pt-B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2545" indent="-226695" algn="just"/>
                      <a:r>
                        <a:rPr lang="pt-BR" sz="2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Art. 14. São deveres das partes e de todos aqueles que de qualquer forma participam do processo:        </a:t>
                      </a:r>
                      <a:r>
                        <a:rPr lang="pt-BR" sz="2400" u="sng" dirty="0">
                          <a:solidFill>
                            <a:srgbClr val="0000FF"/>
                          </a:solidFill>
                          <a:latin typeface="Arial"/>
                          <a:ea typeface="Times New Roman"/>
                          <a:hlinkClick r:id="rId2"/>
                        </a:rPr>
                        <a:t>(Redação dada pela Lei nº 10.358, de 27.12.2001)</a:t>
                      </a:r>
                      <a:endParaRPr lang="pt-BR" sz="2400" dirty="0">
                        <a:latin typeface="Calibri"/>
                        <a:ea typeface="Times New Roman"/>
                      </a:endParaRPr>
                    </a:p>
                    <a:p>
                      <a:pPr marL="42545" indent="-226695" algn="just"/>
                      <a:r>
                        <a:rPr lang="pt-BR" sz="2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II - proceder com lealdade e boa-fé;</a:t>
                      </a:r>
                      <a:endParaRPr lang="pt-BR" sz="24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u="dbl" dirty="0" smtClean="0"/>
              <a:t>NORMA FUNDAMENTAL IMPLÍCITA DE INTERPRETAÇÃO DO PROCESSO CIVIL: O POSTULADO HEMENÊUTICO DA UNIDADE</a:t>
            </a:r>
            <a:r>
              <a:rPr lang="pt-BR" dirty="0" smtClean="0"/>
              <a:t> </a:t>
            </a:r>
            <a:r>
              <a:rPr lang="pt-BR" dirty="0" smtClean="0">
                <a:sym typeface="Wingdings"/>
              </a:rPr>
              <a:t></a:t>
            </a:r>
            <a:r>
              <a:rPr lang="pt-BR" dirty="0" smtClean="0"/>
              <a:t> EROS GRAU: “</a:t>
            </a:r>
            <a:r>
              <a:rPr lang="pt-BR" i="1" dirty="0" smtClean="0"/>
              <a:t>o Direito não se interpreta em tiras”</a:t>
            </a:r>
            <a:r>
              <a:rPr lang="pt-BR" dirty="0" smtClean="0"/>
              <a:t>.  Do mesmo modo que a CF deve ser interpretada como um todo normativo, evitando-se antinomias entre as normas dela mesma, e possibilitando-se uma maior efetividade, o CPC também o deve. É dizer: o CPC deve ser interpretado como um conjunto de normas orgânico e coerente.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5º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1 - Boa-fé processual - </a:t>
            </a:r>
            <a:r>
              <a:rPr lang="pt-BR" b="1" u="sng" dirty="0" smtClean="0">
                <a:latin typeface="Showcard Gothic" pitchFamily="82" charset="0"/>
              </a:rPr>
              <a:t>PRINCÍPIO e cláusula geral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Boa-fé objetiva como norma de conduta </a:t>
            </a:r>
            <a:r>
              <a:rPr lang="pt-BR" dirty="0" smtClean="0">
                <a:sym typeface="Wingdings" pitchFamily="2" charset="2"/>
              </a:rPr>
              <a:t> comportamentos leais e socialmente esperados, de uma forma objetiva  </a:t>
            </a:r>
            <a:r>
              <a:rPr lang="pt-BR" i="1" u="sng" dirty="0" smtClean="0">
                <a:sym typeface="Wingdings" pitchFamily="2" charset="2"/>
              </a:rPr>
              <a:t>padrão ético de conduta</a:t>
            </a:r>
            <a:r>
              <a:rPr lang="pt-BR" dirty="0" smtClean="0"/>
              <a:t>. </a:t>
            </a:r>
          </a:p>
          <a:p>
            <a:pPr marL="0" indent="0" algn="just">
              <a:buNone/>
            </a:pPr>
            <a:endParaRPr lang="pt-BR" dirty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1 - Boa-fé processual - </a:t>
            </a:r>
            <a:r>
              <a:rPr lang="pt-BR" b="1" u="sng" dirty="0" smtClean="0">
                <a:latin typeface="Showcard Gothic" pitchFamily="82" charset="0"/>
              </a:rPr>
              <a:t>PRINCÍPIO e cláusula geral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Norma de conduta: cria situações jurídicas ativas e passivas, </a:t>
            </a:r>
            <a:r>
              <a:rPr lang="pt-BR" b="1" i="1" dirty="0" smtClean="0">
                <a:solidFill>
                  <a:srgbClr val="FF0000"/>
                </a:solidFill>
              </a:rPr>
              <a:t>INDEPENDENTE DA EXISTÊNCIA DE BOAS OU MÁS INTENÇÕES</a:t>
            </a:r>
            <a:r>
              <a:rPr lang="pt-BR" b="1" i="1" dirty="0" smtClean="0"/>
              <a:t>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i="1" dirty="0" smtClean="0">
                <a:solidFill>
                  <a:srgbClr val="FF0000"/>
                </a:solidFill>
              </a:rPr>
              <a:t>Não confundir com boa-fé subjetiva </a:t>
            </a:r>
            <a:r>
              <a:rPr lang="pt-BR" b="1" i="1" dirty="0" smtClean="0"/>
              <a:t>– </a:t>
            </a:r>
            <a:r>
              <a:rPr lang="pt-BR" dirty="0" smtClean="0"/>
              <a:t>análise da intenção do sujeito.</a:t>
            </a:r>
            <a:endParaRPr lang="pt-BR" b="1" i="1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5º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Boa-fé processual - </a:t>
            </a:r>
            <a:r>
              <a:rPr lang="pt-BR" b="1" u="sng" dirty="0" smtClean="0">
                <a:latin typeface="Showcard Gothic" pitchFamily="82" charset="0"/>
              </a:rPr>
              <a:t>PRINCÍPIO e cláusula geral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.1 - Destinatários </a:t>
            </a:r>
          </a:p>
          <a:p>
            <a:pPr marL="0" indent="0" algn="just">
              <a:buNone/>
            </a:pPr>
            <a:r>
              <a:rPr lang="pt-BR" dirty="0" smtClean="0"/>
              <a:t>Todos os sujeitos processuais (não apenas as partes).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Estado como um todo deve agir de boa-fé.</a:t>
            </a:r>
            <a:endParaRPr lang="pt-BR" b="1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Boa-fé processual - </a:t>
            </a:r>
            <a:r>
              <a:rPr lang="pt-BR" b="1" u="sng" dirty="0" smtClean="0">
                <a:latin typeface="Showcard Gothic" pitchFamily="82" charset="0"/>
              </a:rPr>
              <a:t>PRINCÍPIO e cláusula geral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.2 – Cláusula Geral </a:t>
            </a:r>
          </a:p>
          <a:p>
            <a:pPr marL="0" indent="0" algn="just">
              <a:buNone/>
            </a:pPr>
            <a:r>
              <a:rPr lang="pt-BR" dirty="0" smtClean="0"/>
              <a:t>o artigo 5º se valeu da técnica legislativa das CLÁUSULAS GERAIS. </a:t>
            </a:r>
          </a:p>
          <a:p>
            <a:pPr marL="0" indent="0" algn="just">
              <a:buNone/>
            </a:pPr>
            <a:r>
              <a:rPr lang="pt-BR" dirty="0" smtClean="0"/>
              <a:t>Tem-se, assim, no direito processual civil brasileiro uma </a:t>
            </a:r>
            <a:r>
              <a:rPr lang="pt-BR" b="1" i="1" dirty="0" smtClean="0">
                <a:solidFill>
                  <a:srgbClr val="002060"/>
                </a:solidFill>
              </a:rPr>
              <a:t>“cláusula geral de boa-fé objetiva”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Obs</a:t>
            </a:r>
            <a:r>
              <a:rPr lang="pt-BR" i="1" dirty="0" smtClean="0"/>
              <a:t>.:</a:t>
            </a:r>
            <a:r>
              <a:rPr lang="pt-BR" dirty="0" smtClean="0"/>
              <a:t> há, entretanto, normas que concretizam a proteção à boa-fé (como veremos mais à frente).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5º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Boa-fé processual - </a:t>
            </a:r>
            <a:r>
              <a:rPr lang="pt-BR" b="1" u="sng" dirty="0" smtClean="0">
                <a:latin typeface="Showcard Gothic" pitchFamily="82" charset="0"/>
              </a:rPr>
              <a:t>PRINCÍPIO e cláusula geral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39552" y="2852935"/>
          <a:ext cx="8352927" cy="3764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7574"/>
                <a:gridCol w="2507574"/>
                <a:gridCol w="3337779"/>
              </a:tblGrid>
              <a:tr h="715768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i="1" u="sng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CONCEITO JURÍDICO INDETERMINADO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i="1" u="sng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CLÁUSULA GERAL</a:t>
                      </a:r>
                      <a:endParaRPr lang="pt-BR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845092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i="1" u="sng" dirty="0">
                          <a:latin typeface="Calibri"/>
                          <a:ea typeface="Calibri"/>
                          <a:cs typeface="Times New Roman"/>
                        </a:rPr>
                        <a:t>Tipo normativo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  <a:sym typeface="Wingdings"/>
                        </a:rPr>
                        <a:t>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 descrição abstrata da conduta (</a:t>
                      </a:r>
                      <a:r>
                        <a:rPr lang="pt-BR" sz="1600" dirty="0" err="1">
                          <a:latin typeface="Calibri"/>
                          <a:ea typeface="Calibri"/>
                          <a:cs typeface="Times New Roman"/>
                        </a:rPr>
                        <a:t>fattispecie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 e </a:t>
                      </a:r>
                      <a:r>
                        <a:rPr lang="pt-BR" sz="1600" dirty="0" err="1">
                          <a:latin typeface="Calibri"/>
                          <a:ea typeface="Calibri"/>
                          <a:cs typeface="Times New Roman"/>
                        </a:rPr>
                        <a:t>tatbestand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).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latin typeface="Calibri"/>
                          <a:ea typeface="Calibri"/>
                          <a:cs typeface="Times New Roman"/>
                        </a:rPr>
                        <a:t>Abstrato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Abstrato.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1576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i="1" u="sng" dirty="0">
                          <a:latin typeface="Calibri"/>
                          <a:ea typeface="Calibri"/>
                          <a:cs typeface="Times New Roman"/>
                        </a:rPr>
                        <a:t>Preceito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pt-BR" sz="1600" dirty="0" err="1">
                          <a:latin typeface="Calibri"/>
                          <a:ea typeface="Calibri"/>
                          <a:cs typeface="Times New Roman"/>
                        </a:rPr>
                        <a:t>shuld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 e </a:t>
                      </a:r>
                      <a:r>
                        <a:rPr lang="pt-BR" sz="1600" dirty="0" err="1">
                          <a:latin typeface="Calibri"/>
                          <a:ea typeface="Calibri"/>
                          <a:cs typeface="Times New Roman"/>
                        </a:rPr>
                        <a:t>hafting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).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Definido, concreto.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Abstrato.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488331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i="1" u="sng" dirty="0">
                          <a:latin typeface="Calibri"/>
                          <a:ea typeface="Calibri"/>
                          <a:cs typeface="Times New Roman"/>
                        </a:rPr>
                        <a:t>Exemplo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Calibri"/>
                          <a:cs typeface="Times New Roman"/>
                        </a:rPr>
                        <a:t>Coisa alheia móvel, em que depois que se </a:t>
                      </a:r>
                      <a:r>
                        <a:rPr lang="pt-BR" sz="1400" dirty="0" err="1">
                          <a:latin typeface="Calibri"/>
                          <a:ea typeface="Calibri"/>
                          <a:cs typeface="Times New Roman"/>
                        </a:rPr>
                        <a:t>defie</a:t>
                      </a:r>
                      <a:r>
                        <a:rPr lang="pt-BR" sz="1400" dirty="0">
                          <a:latin typeface="Calibri"/>
                          <a:ea typeface="Calibri"/>
                          <a:cs typeface="Times New Roman"/>
                        </a:rPr>
                        <a:t> o tipo, o preceito é certo (pena de 1 a 4 anos no furto).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8000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Calibri"/>
                          <a:ea typeface="Calibri"/>
                          <a:cs typeface="Times New Roman"/>
                        </a:rPr>
                        <a:t>Boa-fé objetiva, cujo tipo é abstrato, defendo ser definido se há o caso concreto. Passo seguinte dever-se-á definir qual o preceito: dever de indenizar, ou de informar ou de indenizar.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5º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Boa-fé processual - </a:t>
            </a:r>
            <a:r>
              <a:rPr lang="pt-BR" b="1" u="sng" dirty="0" smtClean="0">
                <a:latin typeface="Showcard Gothic" pitchFamily="82" charset="0"/>
              </a:rPr>
              <a:t>PRINCÍPIO e cláusula geral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.3 – Fundamento Constitucional </a:t>
            </a:r>
          </a:p>
          <a:p>
            <a:pPr marL="0" indent="0" algn="just">
              <a:buNone/>
            </a:pPr>
            <a:r>
              <a:rPr lang="pt-BR" dirty="0" smtClean="0"/>
              <a:t>São apontados vários:</a:t>
            </a:r>
          </a:p>
          <a:p>
            <a:pPr algn="just">
              <a:buFontTx/>
              <a:buChar char="-"/>
            </a:pPr>
            <a:r>
              <a:rPr lang="pt-BR" dirty="0" smtClean="0"/>
              <a:t>Solidariedade (1º, I);</a:t>
            </a:r>
          </a:p>
          <a:p>
            <a:pPr algn="just">
              <a:buFontTx/>
              <a:buChar char="-"/>
            </a:pPr>
            <a:r>
              <a:rPr lang="pt-BR" dirty="0" smtClean="0"/>
              <a:t>Dignidade da Pessoa Humana (1º, III);</a:t>
            </a:r>
          </a:p>
          <a:p>
            <a:pPr algn="just">
              <a:buFontTx/>
              <a:buChar char="-"/>
            </a:pPr>
            <a:r>
              <a:rPr lang="pt-BR" dirty="0" smtClean="0"/>
              <a:t>Igualdade (5º, caput);</a:t>
            </a:r>
          </a:p>
          <a:p>
            <a:pPr algn="just">
              <a:buFontTx/>
              <a:buChar char="-"/>
            </a:pPr>
            <a:r>
              <a:rPr lang="pt-BR" dirty="0" smtClean="0"/>
              <a:t>Contraditório;</a:t>
            </a:r>
          </a:p>
          <a:p>
            <a:pPr algn="just">
              <a:buFontTx/>
              <a:buChar char="-"/>
            </a:pPr>
            <a:r>
              <a:rPr lang="pt-BR" dirty="0" smtClean="0"/>
              <a:t>Devido Processo Legal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b="1" i="1" dirty="0" smtClean="0">
                <a:sym typeface="Wingdings" pitchFamily="2" charset="2"/>
              </a:rPr>
              <a:t>corrente do STF</a:t>
            </a:r>
            <a:r>
              <a:rPr lang="pt-BR" dirty="0" smtClean="0">
                <a:sym typeface="Wingdings" pitchFamily="2" charset="2"/>
              </a:rPr>
              <a:t>.</a:t>
            </a:r>
            <a:r>
              <a:rPr lang="pt-BR" dirty="0" smtClean="0"/>
              <a:t> 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5º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Boa-fé processual - </a:t>
            </a:r>
            <a:r>
              <a:rPr lang="pt-BR" b="1" u="sng" dirty="0" smtClean="0">
                <a:latin typeface="Showcard Gothic" pitchFamily="82" charset="0"/>
              </a:rPr>
              <a:t>PRINCÍPIO e cláusula geral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.4 – concretizações</a:t>
            </a:r>
          </a:p>
          <a:p>
            <a:pPr marL="0" indent="0" algn="just">
              <a:buNone/>
            </a:pPr>
            <a:r>
              <a:rPr lang="pt-BR" dirty="0" smtClean="0"/>
              <a:t>Incide, igualmente no processo civil as 3 funções da boa-fé objetiva  consagradas pela Doutrina: </a:t>
            </a:r>
            <a:r>
              <a:rPr lang="pt-BR" b="1" dirty="0" smtClean="0"/>
              <a:t>(i) </a:t>
            </a:r>
            <a:r>
              <a:rPr lang="pt-BR" dirty="0" smtClean="0"/>
              <a:t>hermenêutica; </a:t>
            </a:r>
            <a:r>
              <a:rPr lang="pt-BR" b="1" dirty="0" smtClean="0"/>
              <a:t>(ii) </a:t>
            </a:r>
            <a:r>
              <a:rPr lang="pt-BR" dirty="0" smtClean="0"/>
              <a:t> Integradora; </a:t>
            </a:r>
            <a:r>
              <a:rPr lang="pt-BR" b="1" dirty="0" smtClean="0"/>
              <a:t>(iii) </a:t>
            </a:r>
            <a:r>
              <a:rPr lang="pt-BR" dirty="0" smtClean="0"/>
              <a:t>limitadora de abusos.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 função hermenêutica:  NJ Processual (art. 190) deve observar o art. 422 do CC.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Pela função integradora há criação de deveres anexos. </a:t>
            </a:r>
            <a:r>
              <a:rPr lang="pt-BR" b="1" dirty="0" smtClean="0"/>
              <a:t>Ex</a:t>
            </a:r>
            <a:r>
              <a:rPr lang="pt-BR" dirty="0" smtClean="0"/>
              <a:t>: Dever de cooperação  expresso no art. 6º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Pode-se, ainda, identificar algumas figuras conhecidas/nominadas do abuso do direito no processo civil. 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5º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Boa-fé processual - </a:t>
            </a:r>
            <a:r>
              <a:rPr lang="pt-BR" b="1" u="sng" dirty="0" smtClean="0">
                <a:latin typeface="Showcard Gothic" pitchFamily="82" charset="0"/>
              </a:rPr>
              <a:t>PRINCÍPIO e cláusula geral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.4 – concretizações</a:t>
            </a:r>
          </a:p>
          <a:p>
            <a:pPr marL="0" indent="0" algn="just">
              <a:buNone/>
            </a:pPr>
            <a:r>
              <a:rPr lang="pt-BR" b="1" dirty="0" smtClean="0"/>
              <a:t>Exemplos de figuras do abuso do direito no processo civil:</a:t>
            </a:r>
          </a:p>
          <a:p>
            <a:pPr lvl="0"/>
            <a:r>
              <a:rPr lang="pt-BR" dirty="0"/>
              <a:t>Proibição do comportamento contraditório – proibição atípica, gerando ilícitos atípicos e típicos (</a:t>
            </a:r>
            <a:r>
              <a:rPr lang="pt-BR" b="1" dirty="0"/>
              <a:t>ex. </a:t>
            </a:r>
            <a:r>
              <a:rPr lang="pt-BR" dirty="0"/>
              <a:t>art. 276 e art. 1000 do CPC).</a:t>
            </a:r>
          </a:p>
          <a:p>
            <a:pPr>
              <a:buNone/>
            </a:pPr>
            <a:r>
              <a:rPr lang="pt-BR" dirty="0"/>
              <a:t> </a:t>
            </a:r>
          </a:p>
          <a:p>
            <a:pPr lvl="0"/>
            <a:r>
              <a:rPr lang="pt-BR" dirty="0"/>
              <a:t>Proibição do abuso de direito processual – também atípica. Existem, contudo, também situações típicas (</a:t>
            </a:r>
            <a:r>
              <a:rPr lang="pt-BR" b="1" dirty="0"/>
              <a:t>ex: </a:t>
            </a:r>
            <a:r>
              <a:rPr lang="pt-BR" dirty="0"/>
              <a:t>tutela provisória de evidência – art. 311, I; abuso da escolha do meio executivo – art. 805).</a:t>
            </a:r>
          </a:p>
          <a:p>
            <a:pPr>
              <a:buNone/>
            </a:pPr>
            <a:r>
              <a:rPr lang="pt-BR" dirty="0"/>
              <a:t> </a:t>
            </a:r>
          </a:p>
          <a:p>
            <a:pPr lvl="0"/>
            <a:r>
              <a:rPr lang="pt-BR" dirty="0" err="1"/>
              <a:t>Supressio</a:t>
            </a:r>
            <a:r>
              <a:rPr lang="pt-BR" dirty="0"/>
              <a:t>, que é a perda da posição jurídica em razão do seu não exercício prolongado no tempo que, na outra face, gere expectativa/confiança legítima </a:t>
            </a:r>
            <a:r>
              <a:rPr lang="pt-BR" dirty="0" smtClean="0"/>
              <a:t> (</a:t>
            </a:r>
            <a:r>
              <a:rPr lang="pt-BR" b="1" dirty="0" smtClean="0"/>
              <a:t>ex. </a:t>
            </a:r>
            <a:r>
              <a:rPr lang="pt-BR" dirty="0" smtClean="0"/>
              <a:t>perda do direito de alegar a nulidade depois de muito tempo).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6º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i="1" dirty="0"/>
              <a:t>Art. 6</a:t>
            </a:r>
            <a:r>
              <a:rPr lang="pt-BR" i="1" u="sng" baseline="30000" dirty="0"/>
              <a:t>o</a:t>
            </a:r>
            <a:r>
              <a:rPr lang="pt-BR" i="1" dirty="0"/>
              <a:t> Todos os sujeitos do processo devem cooperar entre si para que se obtenha, em tempo razoável, decisão de mérito justa e efetiva.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cooperação – </a:t>
            </a:r>
            <a:r>
              <a:rPr lang="pt-BR" b="1" u="sng" dirty="0" smtClean="0">
                <a:latin typeface="Showcard Gothic" pitchFamily="82" charset="0"/>
              </a:rPr>
              <a:t>PRINCÍPIO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.1 – modelos de direito processual</a:t>
            </a:r>
          </a:p>
          <a:p>
            <a:pPr marL="0" indent="0" algn="just">
              <a:buNone/>
            </a:pPr>
            <a:endParaRPr lang="pt-BR" b="1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Há </a:t>
            </a:r>
            <a:r>
              <a:rPr lang="pt-BR" dirty="0"/>
              <a:t>diversos modelos de direito processual, e todos eles podem ser considerados em conformidade com o DPL (que, como visto, teve diferentes conteúdos em determinados contextos histórico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Tradicionalmente </a:t>
            </a:r>
            <a:r>
              <a:rPr lang="pt-BR" dirty="0"/>
              <a:t>soa apontados 2 modelos: </a:t>
            </a:r>
            <a:r>
              <a:rPr lang="pt-BR" dirty="0" err="1"/>
              <a:t>adversarial</a:t>
            </a:r>
            <a:r>
              <a:rPr lang="pt-BR" dirty="0"/>
              <a:t> e inquisitorial. Além desses 2 há um terceiro modelo: cooperativo.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98984"/>
          </a:xfrm>
        </p:spPr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</a:rPr>
              <a:t>ARTIGO 1º 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i="1" dirty="0" smtClean="0"/>
              <a:t>Art</a:t>
            </a:r>
            <a:r>
              <a:rPr lang="pt-BR" i="1" dirty="0"/>
              <a:t>. 1</a:t>
            </a:r>
            <a:r>
              <a:rPr lang="pt-BR" i="1" u="sng" baseline="30000" dirty="0"/>
              <a:t>o</a:t>
            </a:r>
            <a:r>
              <a:rPr lang="pt-BR" i="1" dirty="0"/>
              <a:t> O processo civil será ordenado, disciplinado e interpretado conforme os valores e as normas fundamentais estabelecidos na </a:t>
            </a:r>
            <a:r>
              <a:rPr lang="pt-BR" i="1" u="sng" dirty="0">
                <a:hlinkClick r:id="rId2"/>
              </a:rPr>
              <a:t>Constituição da República Federativa do Brasil</a:t>
            </a:r>
            <a:r>
              <a:rPr lang="pt-BR" i="1" dirty="0"/>
              <a:t>, observando-se as disposições deste Código.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>1.1 – modelos de direito processual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39553" y="1556793"/>
          <a:ext cx="8064894" cy="5139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8"/>
                <a:gridCol w="2688298"/>
                <a:gridCol w="2688298"/>
              </a:tblGrid>
              <a:tr h="986837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Calibri"/>
                          <a:ea typeface="Calibri"/>
                          <a:cs typeface="Times New Roman"/>
                        </a:rPr>
                        <a:t>ADVERSARIAL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latin typeface="Calibri"/>
                          <a:ea typeface="Calibri"/>
                          <a:cs typeface="Times New Roman"/>
                        </a:rPr>
                        <a:t>INQUISITORIAL</a:t>
                      </a:r>
                      <a:r>
                        <a:rPr lang="pt-BR" sz="16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</a:tr>
              <a:tr h="1254613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Protagonismo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Partes – órgão julgador relativamente passivo.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Juiz – órgão julgador como protagonista, numa “pesquisa oficial”.</a:t>
                      </a:r>
                    </a:p>
                  </a:txBody>
                  <a:tcPr marL="68580" marR="68580" marT="0" marB="0"/>
                </a:tc>
              </a:tr>
              <a:tr h="986837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Princípio preponderante (fundamento)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Dispositivo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Inquisitivo</a:t>
                      </a:r>
                    </a:p>
                  </a:txBody>
                  <a:tcPr marL="68580" marR="68580" marT="0" marB="0"/>
                </a:tc>
              </a:tr>
              <a:tr h="1740264"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Regime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Liberal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3390" indent="-22669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Intervencionista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6º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cooperação – </a:t>
            </a:r>
            <a:r>
              <a:rPr lang="pt-BR" b="1" u="sng" dirty="0" smtClean="0">
                <a:latin typeface="Showcard Gothic" pitchFamily="82" charset="0"/>
              </a:rPr>
              <a:t>PRINCÍPIO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.1 – modelos de direito processual</a:t>
            </a:r>
          </a:p>
          <a:p>
            <a:pPr marL="0" indent="0" algn="just">
              <a:buNone/>
            </a:pP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Há diversos modelos de direito processual, e todos eles podem ser considerados em conformidade com o DPL (que, como visto, teve diferentes conteúdos em determinados contextos histórico).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Tradicionalmente soa apontados 2 modelos: </a:t>
            </a:r>
            <a:r>
              <a:rPr lang="pt-BR" dirty="0" err="1" smtClean="0"/>
              <a:t>adversarial</a:t>
            </a:r>
            <a:r>
              <a:rPr lang="pt-BR" dirty="0" smtClean="0"/>
              <a:t> e inquisitorial. Além desses 2 há um terceiro modelo: cooperativo.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.1 – modelos de direito processual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i="1" u="sng" dirty="0" smtClean="0">
                <a:latin typeface="Showcard Gothic" pitchFamily="82" charset="0"/>
              </a:rPr>
              <a:t>Modelo COOPERATIVO – Brasil  (art. 6º)</a:t>
            </a:r>
          </a:p>
          <a:p>
            <a:pPr marL="0" indent="0" algn="just">
              <a:buNone/>
            </a:pPr>
            <a:r>
              <a:rPr lang="pt-BR" dirty="0"/>
              <a:t>Trata-se de uma terceira espécie, que transcende os dois modelos tradicionais acima </a:t>
            </a:r>
            <a:r>
              <a:rPr lang="pt-BR" dirty="0" smtClean="0"/>
              <a:t>vistos.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FINALIDADE</a:t>
            </a:r>
            <a:r>
              <a:rPr lang="pt-BR" dirty="0" smtClean="0"/>
              <a:t>: um </a:t>
            </a:r>
            <a:r>
              <a:rPr lang="pt-BR" dirty="0"/>
              <a:t>processo cooperativo, isto é, sem destaques para qualquer dos sujeitos </a:t>
            </a:r>
            <a:r>
              <a:rPr lang="pt-BR" dirty="0" smtClean="0"/>
              <a:t>processuais.</a:t>
            </a:r>
          </a:p>
          <a:p>
            <a:pPr marL="0" indent="0" algn="just">
              <a:buNone/>
            </a:pPr>
            <a:r>
              <a:rPr lang="pt-BR" dirty="0" smtClean="0"/>
              <a:t>- Para </a:t>
            </a:r>
            <a:r>
              <a:rPr lang="pt-BR" dirty="0"/>
              <a:t>tanto estabelece deveres a todos os sujeitos processuais (cf. art. 6º).</a:t>
            </a:r>
          </a:p>
          <a:p>
            <a:pPr marL="0" indent="0" algn="just">
              <a:buNone/>
            </a:pPr>
            <a:endParaRPr lang="pt-BR" b="1" dirty="0" smtClean="0">
              <a:latin typeface="Showcard Gothic" pitchFamily="82" charset="0"/>
            </a:endParaRPr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.1 – modelos de direito processual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i="1" u="sng" dirty="0" smtClean="0">
                <a:latin typeface="Showcard Gothic" pitchFamily="82" charset="0"/>
              </a:rPr>
              <a:t>Modelo COOPERATIVO – Brasil  (art. 6º)</a:t>
            </a:r>
          </a:p>
          <a:p>
            <a:pPr marL="0" indent="0" algn="just">
              <a:buNone/>
            </a:pPr>
            <a:r>
              <a:rPr lang="pt-BR" dirty="0" smtClean="0"/>
              <a:t>Esse modelo decorre do DPL, boa-fé e contraditório.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i="1" u="sng" dirty="0" smtClean="0"/>
              <a:t>Redimensionamento </a:t>
            </a:r>
            <a:r>
              <a:rPr lang="pt-BR" b="1" i="1" u="sng" dirty="0"/>
              <a:t>do P. do </a:t>
            </a:r>
            <a:r>
              <a:rPr lang="pt-BR" b="1" i="1" u="sng" dirty="0" smtClean="0"/>
              <a:t>Contraditório</a:t>
            </a:r>
            <a:r>
              <a:rPr lang="pt-BR" dirty="0"/>
              <a:t>:</a:t>
            </a:r>
            <a:r>
              <a:rPr lang="pt-BR" dirty="0" smtClean="0"/>
              <a:t> valoriza-sedo o </a:t>
            </a:r>
            <a:r>
              <a:rPr lang="pt-BR" dirty="0"/>
              <a:t>aspecto do “poder de influência” que compõe a visão contemporânea sobre o </a:t>
            </a:r>
            <a:r>
              <a:rPr lang="pt-BR" dirty="0" smtClean="0"/>
              <a:t>contraditório (infra).</a:t>
            </a: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.1 – modelos de direito processual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i="1" u="sng" dirty="0" smtClean="0">
                <a:latin typeface="Showcard Gothic" pitchFamily="82" charset="0"/>
              </a:rPr>
              <a:t>Modelo COOPERATIVO – Brasil  (art. 6º)</a:t>
            </a:r>
          </a:p>
          <a:p>
            <a:pPr marL="0" indent="0" algn="just">
              <a:buNone/>
            </a:pPr>
            <a:endParaRPr lang="pt-BR" b="1" i="1" u="sng" dirty="0" smtClean="0"/>
          </a:p>
          <a:p>
            <a:pPr marL="0" indent="0" algn="just">
              <a:buNone/>
            </a:pPr>
            <a:r>
              <a:rPr lang="pt-BR" b="1" i="1" u="sng" dirty="0" smtClean="0"/>
              <a:t>Atuação direta</a:t>
            </a:r>
            <a:r>
              <a:rPr lang="pt-BR" b="1" i="1" dirty="0" smtClean="0"/>
              <a:t> </a:t>
            </a:r>
            <a:r>
              <a:rPr lang="pt-BR" b="1" i="1" dirty="0" smtClean="0">
                <a:sym typeface="Wingdings" pitchFamily="2" charset="2"/>
              </a:rPr>
              <a:t> </a:t>
            </a:r>
            <a:r>
              <a:rPr lang="pt-BR" dirty="0" smtClean="0"/>
              <a:t>independe </a:t>
            </a:r>
            <a:r>
              <a:rPr lang="pt-BR" dirty="0"/>
              <a:t>de regras jurídicas expressas (mas que podem existir).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Assim</a:t>
            </a:r>
            <a:r>
              <a:rPr lang="pt-BR" dirty="0"/>
              <a:t>, as condutas contrárias à obtenção do fim cooperativo que o processo busca são ilícitas (de modo atípico) </a:t>
            </a: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>1.1 – modelos de direito processual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i="1" u="sng" dirty="0" smtClean="0">
                <a:latin typeface="Showcard Gothic" pitchFamily="82" charset="0"/>
              </a:rPr>
              <a:t>Modelo COOPERATIVO – Brasil  (art. 6º)</a:t>
            </a:r>
          </a:p>
          <a:p>
            <a:pPr marL="0" indent="0" algn="just">
              <a:buNone/>
            </a:pPr>
            <a:endParaRPr lang="pt-BR" i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i="1" dirty="0" smtClean="0"/>
              <a:t>Observação: </a:t>
            </a:r>
            <a:r>
              <a:rPr lang="pt-BR" dirty="0"/>
              <a:t>Há tanto o princípio da cooperação, que atua no sentido de orientação do sistema, quanto as regras de cooperação que concretizam o princípio (</a:t>
            </a:r>
            <a:r>
              <a:rPr lang="pt-BR" b="1" dirty="0"/>
              <a:t>ex: </a:t>
            </a:r>
            <a:r>
              <a:rPr lang="pt-BR" dirty="0"/>
              <a:t>a que exige que o pronunciamento judicial seja claro e preciso).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.1 – modelos de direito processual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i="1" u="sng" dirty="0" smtClean="0">
                <a:latin typeface="Showcard Gothic" pitchFamily="82" charset="0"/>
              </a:rPr>
              <a:t>Modelo COOPERATIVO – Brasil  (art. 6º)</a:t>
            </a:r>
          </a:p>
          <a:p>
            <a:pPr marL="0" indent="0" algn="just">
              <a:buNone/>
            </a:pPr>
            <a:r>
              <a:rPr lang="pt-BR" b="1" i="1" dirty="0" smtClean="0"/>
              <a:t>Deveres de conduta: </a:t>
            </a:r>
          </a:p>
          <a:p>
            <a:pPr marL="0" indent="0" algn="just">
              <a:buNone/>
            </a:pPr>
            <a:endParaRPr lang="pt-BR" b="1" i="1" dirty="0"/>
          </a:p>
          <a:p>
            <a:pPr marL="0" indent="0" algn="just">
              <a:buNone/>
            </a:pPr>
            <a:r>
              <a:rPr lang="pt-BR" dirty="0" smtClean="0"/>
              <a:t>Das </a:t>
            </a:r>
            <a:r>
              <a:rPr lang="pt-BR" b="1" i="1" dirty="0"/>
              <a:t>PARTES</a:t>
            </a:r>
            <a:r>
              <a:rPr lang="pt-BR" dirty="0"/>
              <a:t>: </a:t>
            </a:r>
          </a:p>
          <a:p>
            <a:pPr lvl="0"/>
            <a:r>
              <a:rPr lang="pt-BR" dirty="0"/>
              <a:t>Esclarecimento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redigir sua demanda com clareza;</a:t>
            </a:r>
          </a:p>
          <a:p>
            <a:pPr lvl="0"/>
            <a:r>
              <a:rPr lang="pt-BR" dirty="0"/>
              <a:t>Lealdade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não litigar de má-fé;</a:t>
            </a:r>
          </a:p>
          <a:p>
            <a:pPr lvl="0"/>
            <a:r>
              <a:rPr lang="pt-BR" dirty="0"/>
              <a:t>Proteção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não causar danos a outra parte.</a:t>
            </a:r>
          </a:p>
          <a:p>
            <a:pPr marL="0" indent="0" algn="just">
              <a:buNone/>
            </a:pPr>
            <a:endParaRPr lang="pt-BR" b="1" i="1" dirty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>1.1 – modelos de direito processual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i="1" u="sng" dirty="0" smtClean="0">
                <a:latin typeface="Showcard Gothic" pitchFamily="82" charset="0"/>
              </a:rPr>
              <a:t>Modelo COOPERATIVO – Brasil  (art. 6º)</a:t>
            </a:r>
          </a:p>
          <a:p>
            <a:pPr marL="0" indent="0" algn="just">
              <a:buNone/>
            </a:pPr>
            <a:r>
              <a:rPr lang="pt-BR" b="1" i="1" dirty="0" smtClean="0"/>
              <a:t>Deveres de conduta: </a:t>
            </a:r>
          </a:p>
          <a:p>
            <a:pPr marL="0" indent="0" algn="just">
              <a:buNone/>
            </a:pPr>
            <a:r>
              <a:rPr lang="pt-BR" dirty="0" smtClean="0"/>
              <a:t>Do </a:t>
            </a:r>
            <a:r>
              <a:rPr lang="pt-BR" b="1" i="1" dirty="0"/>
              <a:t>JUIZ</a:t>
            </a:r>
            <a:r>
              <a:rPr lang="pt-BR" dirty="0"/>
              <a:t>:</a:t>
            </a:r>
          </a:p>
          <a:p>
            <a:pPr lvl="0"/>
            <a:r>
              <a:rPr lang="pt-BR" dirty="0"/>
              <a:t>Lealdade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consequência da boa-fé processual; </a:t>
            </a:r>
          </a:p>
          <a:p>
            <a:pPr lvl="0"/>
            <a:endParaRPr lang="pt-BR" dirty="0" smtClean="0"/>
          </a:p>
          <a:p>
            <a:pPr lvl="0"/>
            <a:r>
              <a:rPr lang="pt-BR" dirty="0" smtClean="0"/>
              <a:t>Esclarecimento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duas faces: tanto decisões claras e objetivas (facilmente compreensíveis), como pedir esclarecimentos às partes para a tomada de decisões (indeferimento da inicial, por exemplo). </a:t>
            </a:r>
            <a:endParaRPr lang="pt-BR" dirty="0" smtClean="0"/>
          </a:p>
          <a:p>
            <a:pPr lvl="0">
              <a:buNone/>
            </a:pPr>
            <a:r>
              <a:rPr lang="pt-BR" b="1" i="1" dirty="0"/>
              <a:t>	</a:t>
            </a:r>
            <a:r>
              <a:rPr lang="pt-BR" b="1" i="1" dirty="0" smtClean="0"/>
              <a:t>	</a:t>
            </a:r>
          </a:p>
          <a:p>
            <a:pPr lvl="0">
              <a:buNone/>
            </a:pPr>
            <a:r>
              <a:rPr lang="pt-BR" b="1" i="1" dirty="0"/>
              <a:t>	</a:t>
            </a:r>
            <a:r>
              <a:rPr lang="pt-BR" b="1" i="1" dirty="0" smtClean="0"/>
              <a:t>-</a:t>
            </a:r>
            <a:r>
              <a:rPr lang="pt-BR" dirty="0" smtClean="0"/>
              <a:t>dever </a:t>
            </a:r>
            <a:r>
              <a:rPr lang="pt-BR" dirty="0"/>
              <a:t>de consulta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variante do dever de informar, que deriva do dever de esclarecimento. É basicamente o conteúdo do art. 10 do CPC.</a:t>
            </a:r>
          </a:p>
          <a:p>
            <a:pPr lvl="0"/>
            <a:endParaRPr lang="pt-BR" dirty="0" smtClean="0"/>
          </a:p>
          <a:p>
            <a:pPr lvl="0"/>
            <a:r>
              <a:rPr lang="pt-BR" dirty="0" smtClean="0"/>
              <a:t>Prevenção </a:t>
            </a:r>
            <a:r>
              <a:rPr lang="pt-BR" dirty="0"/>
              <a:t>(variante do dever de proteção)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dever de apontar as deficiências das postulações às partes, para que possam ser supridas.</a:t>
            </a:r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7º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	</a:t>
            </a:r>
            <a:r>
              <a:rPr lang="pt-BR" i="1" dirty="0" smtClean="0"/>
              <a:t>Art</a:t>
            </a:r>
            <a:r>
              <a:rPr lang="pt-BR" i="1" dirty="0"/>
              <a:t>. 7</a:t>
            </a:r>
            <a:r>
              <a:rPr lang="pt-BR" i="1" u="sng" baseline="30000" dirty="0"/>
              <a:t>o</a:t>
            </a:r>
            <a:r>
              <a:rPr lang="pt-BR" i="1" dirty="0"/>
              <a:t> É assegurada às partes paridade de tratamento em relação ao exercício de direitos e faculdades processuais, aos meios de defesa, aos ônus, aos deveres e à aplicação de sanções processuais, competindo ao juiz zelar pelo efetivo contraditório.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7º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Igualdade processual ou paridade de armas 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</a:p>
          <a:p>
            <a:pPr marL="0" indent="0" algn="just">
              <a:buNone/>
            </a:pPr>
            <a:r>
              <a:rPr lang="pt-BR" dirty="0" smtClean="0"/>
              <a:t>As partes devem ser tratadas com igualdade, inclusive material </a:t>
            </a:r>
            <a:r>
              <a:rPr lang="pt-BR" b="1" i="1" dirty="0" smtClean="0">
                <a:sym typeface="Wingdings" pitchFamily="2" charset="2"/>
              </a:rPr>
              <a:t> </a:t>
            </a:r>
            <a:r>
              <a:rPr lang="pt-BR" i="1" u="sng" dirty="0" smtClean="0">
                <a:sym typeface="Wingdings" pitchFamily="2" charset="2"/>
              </a:rPr>
              <a:t>isonomia substancial.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4 aspectos: </a:t>
            </a:r>
          </a:p>
          <a:p>
            <a:pPr marL="571500" indent="-571500" algn="just">
              <a:buAutoNum type="romanLcParenBoth"/>
            </a:pPr>
            <a:r>
              <a:rPr lang="pt-BR" dirty="0" smtClean="0"/>
              <a:t>imparcialidade </a:t>
            </a:r>
            <a:r>
              <a:rPr lang="pt-BR" dirty="0"/>
              <a:t>o juiz; </a:t>
            </a:r>
            <a:endParaRPr lang="pt-BR" dirty="0" smtClean="0"/>
          </a:p>
          <a:p>
            <a:pPr marL="571500" indent="-571500" algn="just">
              <a:buAutoNum type="romanLcParenBoth"/>
            </a:pPr>
            <a:r>
              <a:rPr lang="pt-BR" dirty="0" smtClean="0"/>
              <a:t>igualdade </a:t>
            </a:r>
            <a:r>
              <a:rPr lang="pt-BR" dirty="0"/>
              <a:t>no acesso á justiça, sem discriminação; </a:t>
            </a:r>
            <a:endParaRPr lang="pt-BR" dirty="0" smtClean="0"/>
          </a:p>
          <a:p>
            <a:pPr marL="571500" indent="-571500" algn="just">
              <a:buAutoNum type="romanLcParenBoth"/>
            </a:pPr>
            <a:r>
              <a:rPr lang="pt-BR" dirty="0" smtClean="0"/>
              <a:t>superação </a:t>
            </a:r>
            <a:r>
              <a:rPr lang="pt-BR" dirty="0"/>
              <a:t>os obstáculos de acesso à justiça (financeiro, geográfico, etc.); </a:t>
            </a:r>
            <a:endParaRPr lang="pt-BR" dirty="0" smtClean="0"/>
          </a:p>
          <a:p>
            <a:pPr marL="571500" indent="-571500" algn="just">
              <a:buAutoNum type="romanLcParenBoth"/>
            </a:pPr>
            <a:r>
              <a:rPr lang="pt-BR" dirty="0" smtClean="0"/>
              <a:t>igualdade </a:t>
            </a:r>
            <a:r>
              <a:rPr lang="pt-BR" dirty="0"/>
              <a:t>no acesso às informações necessárias ao exercício do contraditório.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</a:rPr>
              <a:t>ARTIGO 1º 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1 -  </a:t>
            </a:r>
            <a:r>
              <a:rPr lang="pt-BR" b="1" dirty="0">
                <a:latin typeface="Showcard Gothic" pitchFamily="82" charset="0"/>
              </a:rPr>
              <a:t>DIREITO PROCESSUAL FUNDAMENTAL 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Percebe-se</a:t>
            </a:r>
            <a:r>
              <a:rPr lang="pt-BR" dirty="0"/>
              <a:t>, assim, uma INFLUÊNCIA CONSTITUCIONAL SOBRE O PROCESSO CIVIL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</a:t>
            </a:r>
            <a:r>
              <a:rPr lang="pt-BR" i="1" u="sng" dirty="0"/>
              <a:t>todas as normas incidem sobre o processo, tanto os princípios como as regras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NORMAS </a:t>
            </a:r>
            <a:r>
              <a:rPr lang="pt-BR" b="1" dirty="0"/>
              <a:t>FUNDAMENTAIS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</a:t>
            </a:r>
            <a:r>
              <a:rPr lang="pt-BR" dirty="0"/>
              <a:t> Trata-se de um conjunto de </a:t>
            </a:r>
            <a:r>
              <a:rPr lang="pt-BR" u="sng" dirty="0"/>
              <a:t>NORMAS</a:t>
            </a:r>
            <a:r>
              <a:rPr lang="pt-BR" dirty="0"/>
              <a:t> (regras e princípios – diferença no ônus argumentativo e modo de aplicação) que estrutura o processo civil brasileiro e serve de norte interpretativo para as demais normas processuais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Uma </a:t>
            </a:r>
            <a:r>
              <a:rPr lang="pt-BR" dirty="0"/>
              <a:t>parte dessas normas decorre diretamente da CF. Outra parte é infraconstitucional, a qual o NCPC confere um capítulo próprio, embora não exaustivo (vide, por exemplo, art. 190, 926 e 927) – hora repetindo as normas constitucionais, hora inovando.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7º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dever do juiz zelar pelo contraditório – art. 7º “in fine”</a:t>
            </a:r>
          </a:p>
          <a:p>
            <a:pPr marL="0" indent="0" algn="just">
              <a:buNone/>
            </a:pPr>
            <a:r>
              <a:rPr lang="pt-BR" b="1" i="1" dirty="0" smtClean="0"/>
              <a:t>Cooperação ou Dever de Auxílio? (DIDIER)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dirty="0" smtClean="0"/>
              <a:t>O dever de auxílio às partes é do advogado/defensor, não do juiz, sob pena de poder ser imparcial.</a:t>
            </a:r>
          </a:p>
          <a:p>
            <a:pPr marL="0" indent="0" algn="just">
              <a:buNone/>
            </a:pPr>
            <a:r>
              <a:rPr lang="pt-BR" dirty="0" smtClean="0"/>
              <a:t>Dever de zelar pelo contraditório = condutas que objetivamente removam possíveis obstáculos ao cumprimento de ônus e deveres processuais das partes.</a:t>
            </a:r>
          </a:p>
          <a:p>
            <a:pPr marL="0" indent="0" algn="just">
              <a:buNone/>
            </a:pPr>
            <a:r>
              <a:rPr lang="pt-BR" b="1" dirty="0" smtClean="0"/>
              <a:t>Exemplo: </a:t>
            </a:r>
            <a:r>
              <a:rPr lang="pt-BR" dirty="0" smtClean="0"/>
              <a:t>dilatar prazo para contestar.</a:t>
            </a:r>
            <a:endParaRPr lang="pt-BR" b="1" dirty="0" smtClean="0"/>
          </a:p>
          <a:p>
            <a:pPr algn="just"/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	</a:t>
            </a:r>
            <a:r>
              <a:rPr lang="pt-BR" i="1" dirty="0" smtClean="0"/>
              <a:t>Art</a:t>
            </a:r>
            <a:r>
              <a:rPr lang="pt-BR" i="1" dirty="0"/>
              <a:t>. 8</a:t>
            </a:r>
            <a:r>
              <a:rPr lang="pt-BR" i="1" u="sng" baseline="30000" dirty="0"/>
              <a:t>o</a:t>
            </a:r>
            <a:r>
              <a:rPr lang="pt-BR" i="1" dirty="0"/>
              <a:t> Ao aplicar o ordenamento jurídico, o juiz atenderá aos fins sociais e às exigências do bem comum, resguardando e promovendo a dignidade da pessoa humana e observando a proporcionalidade, a razoabilidade, a legalidade, a publicidade e a eficiência.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i="1" dirty="0" smtClean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– dignidade da pessoa humana – </a:t>
            </a:r>
            <a:r>
              <a:rPr lang="pt-BR" b="1" u="sng" dirty="0" smtClean="0">
                <a:latin typeface="Showcard Gothic" pitchFamily="82" charset="0"/>
              </a:rPr>
              <a:t>PRINCÍPIO e fUNDAMENTO DA REPÚBLICA</a:t>
            </a:r>
          </a:p>
          <a:p>
            <a:pPr marL="0" indent="0" algn="just">
              <a:buNone/>
            </a:pPr>
            <a:endParaRPr lang="pt-BR" i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Trata-se </a:t>
            </a:r>
            <a:r>
              <a:rPr lang="pt-BR" dirty="0"/>
              <a:t>do núcleo axiológico do sistema. Postulado kantiano (imperativo categórico)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igualdade, integridade psicofísica, liberdade e solidariedade (BODIN DE MORAES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Já </a:t>
            </a:r>
            <a:r>
              <a:rPr lang="pt-BR" dirty="0"/>
              <a:t>contida na CF como fundamento da república tal norma é um direito fundamental, possuindo, nesse sentido, a natureza se SITUAÇÃO JURÍDICA ATIVA. </a:t>
            </a:r>
          </a:p>
          <a:p>
            <a:pPr marL="0" indent="0" algn="just">
              <a:buNone/>
            </a:pPr>
            <a:r>
              <a:rPr lang="pt-BR" dirty="0" smtClean="0"/>
              <a:t>processuais das partes.</a:t>
            </a:r>
          </a:p>
          <a:p>
            <a:pPr algn="just"/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– dignidade da pessoa humana – </a:t>
            </a:r>
            <a:r>
              <a:rPr lang="pt-BR" b="1" u="sng" dirty="0" smtClean="0">
                <a:latin typeface="Showcard Gothic" pitchFamily="82" charset="0"/>
              </a:rPr>
              <a:t>PRINCÍPIO e fUNDAMENTO DA REPÚBLICA</a:t>
            </a:r>
          </a:p>
          <a:p>
            <a:pPr marL="0" indent="0" algn="just">
              <a:buNone/>
            </a:pPr>
            <a:endParaRPr lang="pt-BR" i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Trata-se do núcleo axiológico do sistema. Postulado kantiano (imperativo categórico) </a:t>
            </a:r>
            <a:r>
              <a:rPr lang="pt-BR" dirty="0" smtClean="0">
                <a:sym typeface="Wingdings"/>
              </a:rPr>
              <a:t></a:t>
            </a:r>
            <a:r>
              <a:rPr lang="pt-BR" dirty="0" smtClean="0"/>
              <a:t> igualdade, integridade psicofísica, liberdade e solidariedade (BODIN DE MORAES).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Já contida na CF como fundamento da república tal norma é um direito fundamental, possuindo, nesse sentido, a natureza se SITUAÇÃO JURÍDICA ATIVA. </a:t>
            </a:r>
          </a:p>
          <a:p>
            <a:pPr marL="0" indent="0" algn="just">
              <a:buNone/>
            </a:pPr>
            <a:r>
              <a:rPr lang="pt-BR" dirty="0" smtClean="0"/>
              <a:t>processuais das partes.</a:t>
            </a:r>
          </a:p>
          <a:p>
            <a:pPr algn="just"/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– dignidade da pessoa humana – </a:t>
            </a:r>
            <a:r>
              <a:rPr lang="pt-BR" b="1" u="sng" dirty="0" smtClean="0">
                <a:latin typeface="Showcard Gothic" pitchFamily="82" charset="0"/>
              </a:rPr>
              <a:t>PRINCÍPIO e fUNDAMENTO DA REPÚBLICA</a:t>
            </a:r>
          </a:p>
          <a:p>
            <a:pPr marL="0" indent="0" algn="just">
              <a:buNone/>
            </a:pPr>
            <a:endParaRPr lang="pt-BR" i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art. 8º usa dois verbos, que refletem a dupla face de aplicação desse postulado:</a:t>
            </a:r>
          </a:p>
          <a:p>
            <a:pPr lvl="0"/>
            <a:r>
              <a:rPr lang="pt-BR" b="1" i="1" u="sng" dirty="0"/>
              <a:t>RESGUARDAR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norma de proteção, não violação.</a:t>
            </a:r>
          </a:p>
          <a:p>
            <a:pPr>
              <a:buNone/>
            </a:pPr>
            <a:r>
              <a:rPr lang="pt-BR" dirty="0"/>
              <a:t> </a:t>
            </a:r>
          </a:p>
          <a:p>
            <a:pPr lvl="0"/>
            <a:r>
              <a:rPr lang="pt-BR" b="1" i="1" u="sng" dirty="0"/>
              <a:t>PROMOVER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comportamento ativo que efetive a dignidade.</a:t>
            </a:r>
          </a:p>
          <a:p>
            <a:pPr algn="just"/>
            <a:endParaRPr lang="pt-BR" dirty="0" smtClean="0"/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2</a:t>
            </a:r>
            <a:r>
              <a:rPr lang="pt-BR" b="1" dirty="0" smtClean="0">
                <a:latin typeface="Showcard Gothic" pitchFamily="82" charset="0"/>
              </a:rPr>
              <a:t>– eficiência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Direito Administrativo ou Judiciário?</a:t>
            </a:r>
            <a:r>
              <a:rPr lang="pt-BR" dirty="0" smtClean="0"/>
              <a:t> </a:t>
            </a:r>
          </a:p>
          <a:p>
            <a:pPr marL="0" indent="0" algn="just">
              <a:buNone/>
            </a:pPr>
            <a:r>
              <a:rPr lang="pt-BR" dirty="0" smtClean="0"/>
              <a:t>É </a:t>
            </a:r>
            <a:r>
              <a:rPr lang="pt-BR" dirty="0"/>
              <a:t>bom lembrar que o art. 37, caput, da CF não te incidência apenas sobre o Poder Executivo. A própria literalidade do artigo fala em “qualquer dos poderes”. Contudo, na CF trata-se, antes de tudo, de norma de direito administrativo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Como </a:t>
            </a:r>
            <a:r>
              <a:rPr lang="pt-BR" dirty="0"/>
              <a:t>norma de direito processual vem positivado tal princípio de forma expressa no art. 8º do NCPC.</a:t>
            </a:r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2– eficiência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Eficiência – Administração Judiciária </a:t>
            </a:r>
            <a:r>
              <a:rPr lang="pt-BR" dirty="0" smtClean="0"/>
              <a:t>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Administração </a:t>
            </a:r>
            <a:r>
              <a:rPr lang="pt-BR" dirty="0"/>
              <a:t>Judiciária é o conjunto de órgãos administrativos que compõem o Poder Judiciário (atividade executiva – atípica – do judiciário), que também deve ser eficiente. Aqui é que incide o art. 37 da CF, isto é, uma regra de direito administrativo.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A </a:t>
            </a:r>
            <a:r>
              <a:rPr lang="pt-BR" dirty="0"/>
              <a:t>criação o CNJ é um bom exemplo disso.</a:t>
            </a:r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2– eficiência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Eficiência –  Gestão do Processo Judicial Individual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Condução </a:t>
            </a:r>
            <a:r>
              <a:rPr lang="pt-BR" dirty="0"/>
              <a:t>eficiente de um determinado processo.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princípio se dirige aqui ao órgão jurisdicional, responsável pela gestão do processo, e não ao judiciário na condição de ente da Administração “</a:t>
            </a:r>
            <a:r>
              <a:rPr lang="pt-BR" dirty="0" err="1"/>
              <a:t>latu</a:t>
            </a:r>
            <a:r>
              <a:rPr lang="pt-BR" dirty="0"/>
              <a:t> </a:t>
            </a:r>
            <a:r>
              <a:rPr lang="pt-BR" dirty="0" err="1"/>
              <a:t>sensu</a:t>
            </a:r>
            <a:r>
              <a:rPr lang="pt-BR" dirty="0"/>
              <a:t>”.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É</a:t>
            </a:r>
            <a:r>
              <a:rPr lang="pt-BR" dirty="0" smtClean="0"/>
              <a:t> </a:t>
            </a:r>
            <a:r>
              <a:rPr lang="pt-BR" dirty="0"/>
              <a:t>NORMA DE DIREITO PROCESSUAL.</a:t>
            </a:r>
          </a:p>
          <a:p>
            <a:pPr>
              <a:buNone/>
            </a:pPr>
            <a:endParaRPr lang="pt-BR" dirty="0" smtClean="0"/>
          </a:p>
          <a:p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2– eficiência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Eficiência x Efetividade </a:t>
            </a:r>
          </a:p>
          <a:p>
            <a:r>
              <a:rPr lang="pt-BR" i="1" u="sng" dirty="0" smtClean="0"/>
              <a:t>Eficiência</a:t>
            </a:r>
            <a:r>
              <a:rPr lang="pt-BR" dirty="0" smtClean="0"/>
              <a:t> </a:t>
            </a:r>
            <a:r>
              <a:rPr lang="pt-BR" dirty="0"/>
              <a:t>é a (promoção dos fins do processo com) </a:t>
            </a:r>
            <a:r>
              <a:rPr lang="pt-BR" dirty="0" err="1"/>
              <a:t>satisfatoriedade</a:t>
            </a:r>
            <a:r>
              <a:rPr lang="pt-BR" dirty="0"/>
              <a:t> em termos qualitativos, quantitativos e probabilísticos. Somente se constata “a </a:t>
            </a:r>
            <a:r>
              <a:rPr lang="pt-BR" dirty="0" err="1"/>
              <a:t>posteriori</a:t>
            </a:r>
            <a:r>
              <a:rPr lang="pt-BR" dirty="0"/>
              <a:t>”, a partir de um juízo retrospectivo.</a:t>
            </a:r>
          </a:p>
          <a:p>
            <a:endParaRPr lang="pt-BR" i="1" u="sng" dirty="0" smtClean="0"/>
          </a:p>
          <a:p>
            <a:r>
              <a:rPr lang="pt-BR" i="1" u="sng" dirty="0" smtClean="0"/>
              <a:t>Efetividade </a:t>
            </a:r>
            <a:r>
              <a:rPr lang="pt-BR" i="1" u="sng" dirty="0"/>
              <a:t>ou eficácia</a:t>
            </a:r>
            <a:r>
              <a:rPr lang="pt-BR" dirty="0"/>
              <a:t> é a realização do direito afirmado e reconhecido judicialmente.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CONCLUSÃO: um processo pode ser eficaz sem ser eficiente, pois eficiente é o processo que atingiu o resultado, mas de modo satisfatório (sem demoras ou excessivos efeitos colaterais).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2– eficiência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Aplicação </a:t>
            </a:r>
            <a:r>
              <a:rPr lang="pt-BR" b="1" dirty="0"/>
              <a:t>do P. da Eficiência no </a:t>
            </a:r>
            <a:r>
              <a:rPr lang="pt-BR" b="1" dirty="0" smtClean="0"/>
              <a:t>Processo:</a:t>
            </a:r>
            <a:endParaRPr lang="pt-BR" dirty="0"/>
          </a:p>
          <a:p>
            <a:pPr lvl="0"/>
            <a:r>
              <a:rPr lang="pt-BR" dirty="0"/>
              <a:t>Escolha do meio utilizado para a execução da sentença (art. 536, §1º do CPC);</a:t>
            </a:r>
          </a:p>
          <a:p>
            <a:pPr lvl="0"/>
            <a:endParaRPr lang="pt-BR" dirty="0" smtClean="0"/>
          </a:p>
          <a:p>
            <a:pPr lvl="0"/>
            <a:r>
              <a:rPr lang="pt-BR" dirty="0" smtClean="0"/>
              <a:t>Função </a:t>
            </a:r>
            <a:r>
              <a:rPr lang="pt-BR" dirty="0"/>
              <a:t>interpretativa – retirada da máxima eficiência dos dispositivos legais;</a:t>
            </a:r>
          </a:p>
          <a:p>
            <a:pPr lvl="0"/>
            <a:endParaRPr lang="pt-BR" dirty="0" smtClean="0"/>
          </a:p>
          <a:p>
            <a:pPr lvl="0"/>
            <a:r>
              <a:rPr lang="pt-BR" dirty="0" smtClean="0"/>
              <a:t>Fundamento </a:t>
            </a:r>
            <a:r>
              <a:rPr lang="pt-BR" dirty="0"/>
              <a:t>para adoção de “técnicas de gestão do processo” como calendário processual ou outros acordos processuais.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</a:rPr>
              <a:t>ARTIGO 1º 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1 -  DIREITO PROCESSUAL FUNDAMENTAL </a:t>
            </a:r>
            <a:endParaRPr lang="pt-BR" dirty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u="sng" dirty="0" smtClean="0"/>
              <a:t>OBSERVAÇÕES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endParaRPr lang="pt-BR" b="1" i="1" dirty="0"/>
          </a:p>
          <a:p>
            <a:pPr marL="0" indent="0" algn="just">
              <a:buNone/>
            </a:pPr>
            <a:r>
              <a:rPr lang="pt-BR" b="1" i="1" dirty="0" smtClean="0"/>
              <a:t>1-</a:t>
            </a:r>
            <a:r>
              <a:rPr lang="pt-BR" b="1" i="1" dirty="0"/>
              <a:t>) Não existe hierarquia entre regras e princípios – não há preferência na ordem de aplicação</a:t>
            </a:r>
            <a:r>
              <a:rPr lang="pt-BR" dirty="0"/>
              <a:t>.  Aliás, os princípios são normas muito abertas, que não trazem em si sua exata definição. Até por isso, </a:t>
            </a:r>
            <a:r>
              <a:rPr lang="pt-BR" u="sng" dirty="0"/>
              <a:t>se houver regra para a situação é preferível (mas não por hierarquia) que elas se apliquem primeiro – pois sua hipótese de incidência vem mais bem precisamente definida, bem como eventual sanção.</a:t>
            </a:r>
            <a:r>
              <a:rPr lang="pt-BR" dirty="0"/>
              <a:t> </a:t>
            </a:r>
            <a:endParaRPr lang="pt-BR" dirty="0" smtClean="0"/>
          </a:p>
          <a:p>
            <a:pPr marL="0" indent="0" algn="just">
              <a:buNone/>
            </a:pPr>
            <a:endParaRPr lang="pt-BR" b="1" i="1" dirty="0"/>
          </a:p>
          <a:p>
            <a:pPr marL="0" indent="0" algn="just">
              <a:buNone/>
            </a:pPr>
            <a:r>
              <a:rPr lang="pt-BR" b="1" i="1" dirty="0" smtClean="0"/>
              <a:t>2-</a:t>
            </a:r>
            <a:r>
              <a:rPr lang="pt-BR" b="1" i="1" dirty="0"/>
              <a:t>) modo de aplicação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</a:t>
            </a:r>
            <a:r>
              <a:rPr lang="pt-BR" b="1" i="1" dirty="0"/>
              <a:t>(i) </a:t>
            </a:r>
            <a:r>
              <a:rPr lang="pt-BR" dirty="0"/>
              <a:t>coexistência harmoniza entre os princípios; </a:t>
            </a:r>
            <a:r>
              <a:rPr lang="pt-BR" b="1" i="1" dirty="0"/>
              <a:t>(ii) </a:t>
            </a:r>
            <a:r>
              <a:rPr lang="pt-BR" dirty="0"/>
              <a:t>CPC positiva princípios, </a:t>
            </a:r>
            <a:r>
              <a:rPr lang="pt-BR" u="sng" dirty="0"/>
              <a:t>mas impõe ao juiz o dever de observar as regras – PREVISIBILIDADE </a:t>
            </a:r>
            <a:r>
              <a:rPr lang="pt-BR" dirty="0"/>
              <a:t>(valorizado pelo sistema de precedentes).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 e 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publicidade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  <a:endParaRPr lang="pt-BR" b="1" dirty="0" smtClean="0"/>
          </a:p>
          <a:p>
            <a:pPr>
              <a:buNone/>
            </a:pPr>
            <a:r>
              <a:rPr lang="pt-BR" dirty="0" smtClean="0"/>
              <a:t>	</a:t>
            </a:r>
            <a:r>
              <a:rPr lang="pt-BR" i="1" dirty="0" smtClean="0"/>
              <a:t>Art</a:t>
            </a:r>
            <a:r>
              <a:rPr lang="pt-BR" i="1" dirty="0"/>
              <a:t>. 11.  Todos os julgamentos dos órgãos do Poder Judiciário serão públicos, e fundamentadas todas as decisões, sob pena de nulidade.</a:t>
            </a:r>
          </a:p>
          <a:p>
            <a:pPr>
              <a:buNone/>
            </a:pPr>
            <a:r>
              <a:rPr lang="pt-BR" i="1" dirty="0"/>
              <a:t> </a:t>
            </a:r>
          </a:p>
          <a:p>
            <a:pPr>
              <a:buNone/>
            </a:pPr>
            <a:r>
              <a:rPr lang="pt-BR" i="1" dirty="0" smtClean="0"/>
              <a:t>	Parágrafo </a:t>
            </a:r>
            <a:r>
              <a:rPr lang="pt-BR" i="1" dirty="0"/>
              <a:t>único.  Nos casos de segredo de justiça, pode ser autorizada a presença somente das partes, de seus advogados, de defensores públicos ou do Ministério Público.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 e 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publicidade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3.1 – Funções e Dimensões </a:t>
            </a:r>
            <a:endParaRPr lang="pt-BR" b="1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princípio da publicidade gera o direito fundamental à publicidade, que tem </a:t>
            </a:r>
            <a:r>
              <a:rPr lang="pt-BR" u="sng" dirty="0"/>
              <a:t>DUAS FUNÇÕES</a:t>
            </a:r>
            <a:r>
              <a:rPr lang="pt-BR" dirty="0"/>
              <a:t>: (i) proteção contra juízos arbitrários e secretos; (ii) controle da atividade jurisdicional pela opinião pública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Essas </a:t>
            </a:r>
            <a:r>
              <a:rPr lang="pt-BR" dirty="0"/>
              <a:t>funções revelam </a:t>
            </a:r>
            <a:r>
              <a:rPr lang="pt-BR" u="sng" dirty="0"/>
              <a:t>DUAS DIMENSÕES</a:t>
            </a:r>
            <a:r>
              <a:rPr lang="pt-BR" dirty="0"/>
              <a:t> do direito fundamental à publicidade: (i) </a:t>
            </a:r>
            <a:r>
              <a:rPr lang="pt-BR" i="1" u="sng" dirty="0"/>
              <a:t>interna</a:t>
            </a:r>
            <a:r>
              <a:rPr lang="pt-BR" dirty="0"/>
              <a:t> – publicidade para as partes; (ii) </a:t>
            </a:r>
            <a:r>
              <a:rPr lang="pt-BR" u="sng" dirty="0"/>
              <a:t>externa</a:t>
            </a:r>
            <a:r>
              <a:rPr lang="pt-BR" dirty="0"/>
              <a:t> – publicidade para terceiros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OBS</a:t>
            </a:r>
            <a:r>
              <a:rPr lang="pt-BR" b="1" dirty="0"/>
              <a:t>: </a:t>
            </a:r>
            <a:r>
              <a:rPr lang="pt-BR" dirty="0"/>
              <a:t>a publicidade nos processos eletrônicos têm suas peculiaridades – vide Resolução 121/2010 o CNJ, que visa dar efetividade ao §6º do art. 11 da Lei 11.419/06. 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 e 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publicidade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3.2– Segredo de justiça</a:t>
            </a:r>
          </a:p>
          <a:p>
            <a:pPr marL="0" indent="0" algn="just">
              <a:buNone/>
            </a:pPr>
            <a:endParaRPr lang="pt-BR" b="1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É </a:t>
            </a:r>
            <a:r>
              <a:rPr lang="pt-BR" dirty="0"/>
              <a:t>a publicidade externa que pode ser restringida, nos termos do art. 5º, LX da CF: quando a intimidade ou interesse social exigirem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art. 189 do CPC traz algumas hipóteses de segredo de </a:t>
            </a:r>
            <a:r>
              <a:rPr lang="pt-BR" dirty="0" smtClean="0"/>
              <a:t>justiça, dando  </a:t>
            </a:r>
            <a:r>
              <a:rPr lang="pt-BR" dirty="0"/>
              <a:t>densidade ao </a:t>
            </a:r>
            <a:r>
              <a:rPr lang="pt-BR" dirty="0" smtClean="0"/>
              <a:t>princípio. </a:t>
            </a:r>
          </a:p>
          <a:p>
            <a:pPr marL="0" indent="0" algn="just">
              <a:buNone/>
            </a:pPr>
            <a:endParaRPr lang="pt-BR" b="1" i="1" dirty="0"/>
          </a:p>
          <a:p>
            <a:pPr marL="0" indent="0" algn="just">
              <a:buNone/>
            </a:pPr>
            <a:r>
              <a:rPr lang="pt-BR" b="1" i="1" dirty="0" smtClean="0"/>
              <a:t>Obs</a:t>
            </a:r>
            <a:r>
              <a:rPr lang="pt-BR" b="1" i="1" dirty="0"/>
              <a:t>. </a:t>
            </a:r>
            <a:r>
              <a:rPr lang="pt-BR" dirty="0"/>
              <a:t>há mitigação dessa regra, contida no §2º o art. 189 o CPC.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 e 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publicidade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3.2– Segredo de justiça</a:t>
            </a:r>
          </a:p>
          <a:p>
            <a:pPr marL="0" indent="0" algn="just">
              <a:buNone/>
            </a:pPr>
            <a:endParaRPr lang="pt-BR" b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u="sng" dirty="0" smtClean="0"/>
              <a:t>PROCESSO </a:t>
            </a:r>
            <a:r>
              <a:rPr lang="pt-BR" u="sng" dirty="0"/>
              <a:t>ARBITRAL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pode ser sigiloso, já que diz respeito a situações jurídicas disponíveis </a:t>
            </a:r>
            <a:r>
              <a:rPr lang="pt-BR" dirty="0" err="1"/>
              <a:t>titularizadas</a:t>
            </a:r>
            <a:r>
              <a:rPr lang="pt-BR" dirty="0"/>
              <a:t> por pessoas capazes. É uma concretização do direito fundamental à intimidade.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Só </a:t>
            </a:r>
            <a:r>
              <a:rPr lang="pt-BR" dirty="0"/>
              <a:t>não poderá haver sigilo na arbitragem que envolva entes públicos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 _ </a:t>
            </a:r>
            <a:r>
              <a:rPr lang="pt-BR" dirty="0"/>
              <a:t>_ </a:t>
            </a:r>
            <a:r>
              <a:rPr lang="pt-BR" dirty="0" smtClean="0"/>
              <a:t>_</a:t>
            </a:r>
          </a:p>
          <a:p>
            <a:pPr marL="0" indent="0" algn="just">
              <a:buNone/>
            </a:pPr>
            <a:endParaRPr lang="pt-BR" u="sng" dirty="0"/>
          </a:p>
          <a:p>
            <a:pPr marL="0" indent="0" algn="just">
              <a:buNone/>
            </a:pPr>
            <a:r>
              <a:rPr lang="pt-BR" u="sng" dirty="0" smtClean="0"/>
              <a:t>NEGÓCIO </a:t>
            </a:r>
            <a:r>
              <a:rPr lang="pt-BR" u="sng" dirty="0"/>
              <a:t>JURÍDICO PROCESSUAL (art. 190, CPC) E CLÁUSULA E SIGILO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</a:t>
            </a:r>
            <a:r>
              <a:rPr lang="pt-BR" dirty="0" smtClean="0"/>
              <a:t>não pode haver </a:t>
            </a:r>
            <a:r>
              <a:rPr lang="pt-BR" dirty="0"/>
              <a:t>no exercício da jurisdição NJ Processual que estabeleça tal sigilo. O sigilo no Poder Judiciário (poder público que é) fica restrito às hipóteses legais e constitucionais de segredo de justiça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Assim</a:t>
            </a:r>
            <a:r>
              <a:rPr lang="pt-BR" dirty="0"/>
              <a:t>, caso as partes queiram se valer do referido sigilo devem se valer do processo arbitral.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 e 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publicidade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3.3 – fundamentação das decisões (93, IX da CF)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“</a:t>
            </a:r>
            <a:r>
              <a:rPr lang="pt-BR" i="1" dirty="0"/>
              <a:t>a publicidade é instrumento de eficácia da garantia da motivação” (Didier</a:t>
            </a:r>
            <a:r>
              <a:rPr lang="pt-BR" i="1" dirty="0" smtClean="0"/>
              <a:t>)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Brasil: sistema de precedentes obrigatórios </a:t>
            </a:r>
            <a:r>
              <a:rPr lang="pt-BR" dirty="0" smtClean="0">
                <a:sym typeface="Wingdings" pitchFamily="2" charset="2"/>
              </a:rPr>
              <a:t> fundamentação ganha importância  “</a:t>
            </a:r>
            <a:r>
              <a:rPr lang="pt-BR" dirty="0" err="1" smtClean="0">
                <a:sym typeface="Wingdings" pitchFamily="2" charset="2"/>
              </a:rPr>
              <a:t>ratio</a:t>
            </a:r>
            <a:r>
              <a:rPr lang="pt-BR" dirty="0" smtClean="0">
                <a:sym typeface="Wingdings" pitchFamily="2" charset="2"/>
              </a:rPr>
              <a:t> </a:t>
            </a:r>
            <a:r>
              <a:rPr lang="pt-BR" dirty="0" err="1" smtClean="0">
                <a:sym typeface="Wingdings" pitchFamily="2" charset="2"/>
              </a:rPr>
              <a:t>decidendi</a:t>
            </a:r>
            <a:r>
              <a:rPr lang="pt-BR" dirty="0" smtClean="0">
                <a:sym typeface="Wingdings" pitchFamily="2" charset="2"/>
              </a:rPr>
              <a:t>”</a:t>
            </a:r>
            <a:r>
              <a:rPr lang="pt-BR" dirty="0">
                <a:sym typeface="Wingdings" pitchFamily="2" charset="2"/>
              </a:rPr>
              <a:t> </a:t>
            </a:r>
            <a:r>
              <a:rPr lang="pt-BR" dirty="0" smtClean="0">
                <a:sym typeface="Wingdings" pitchFamily="2" charset="2"/>
              </a:rPr>
              <a:t> </a:t>
            </a:r>
            <a:r>
              <a:rPr lang="pt-BR" dirty="0" smtClean="0"/>
              <a:t>Todo processo passa a ser do interesse de várias pessoas.</a:t>
            </a:r>
            <a:endParaRPr lang="pt-BR" b="1" i="1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 e 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 – publicidade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3.3 – fundamentação das decisões (93, IX da CF)</a:t>
            </a:r>
          </a:p>
          <a:p>
            <a:pPr marL="0" indent="0" algn="just">
              <a:buNone/>
            </a:pPr>
            <a:r>
              <a:rPr lang="pt-BR" b="1" u="sng" dirty="0" smtClean="0"/>
              <a:t>Aspecto Político:</a:t>
            </a:r>
            <a:endParaRPr lang="pt-BR" b="1" u="sng" dirty="0"/>
          </a:p>
          <a:p>
            <a:pPr marL="0" indent="0" algn="just">
              <a:buNone/>
            </a:pPr>
            <a:r>
              <a:rPr lang="pt-BR" dirty="0" smtClean="0"/>
              <a:t>Demonstrar </a:t>
            </a:r>
            <a:r>
              <a:rPr lang="pt-BR" dirty="0"/>
              <a:t>a </a:t>
            </a:r>
            <a:r>
              <a:rPr lang="pt-BR" u="sng" dirty="0"/>
              <a:t>correção, imparcialidade e lisura do julgador a proferir a decisão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Permitir </a:t>
            </a:r>
            <a:r>
              <a:rPr lang="pt-BR" dirty="0"/>
              <a:t>um </a:t>
            </a:r>
            <a:r>
              <a:rPr lang="pt-BR" u="sng" dirty="0"/>
              <a:t>controle da atividade do juiz</a:t>
            </a:r>
            <a:r>
              <a:rPr lang="pt-BR" dirty="0"/>
              <a:t>, </a:t>
            </a:r>
            <a:r>
              <a:rPr lang="pt-BR" b="1" i="1" dirty="0"/>
              <a:t>não só pelas partes (jurídico), mas pela sociedade como um todo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latin typeface="Showcard Gothic" pitchFamily="82" charset="0"/>
              </a:rPr>
              <a:t>3.3– fundamentação das decisões (93, IX da CF)</a:t>
            </a:r>
            <a:br>
              <a:rPr lang="pt-BR" b="1" dirty="0" smtClean="0">
                <a:latin typeface="Showcard Gothic" pitchFamily="82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u="sng" dirty="0" smtClean="0"/>
              <a:t>Exigências Formais de Motivação – art. 489, §1º do CPC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Diz </a:t>
            </a:r>
            <a:r>
              <a:rPr lang="pt-BR" dirty="0"/>
              <a:t>o que se considera por decisão não fundamentada – conceituação negativa de decisão fundamentada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Uma </a:t>
            </a:r>
            <a:r>
              <a:rPr lang="pt-BR" dirty="0"/>
              <a:t>decisão sem fundamentação, ou sem fundamentação idônea. Contem um vício grave, pois afronta diretamente o texto constitucional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art. 498, §1º visa acabar com a prática das “pseudomotivações</a:t>
            </a:r>
            <a:r>
              <a:rPr lang="pt-BR" dirty="0" smtClean="0"/>
              <a:t>”.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dirty="0" smtClean="0"/>
              <a:t>Obs</a:t>
            </a:r>
            <a:r>
              <a:rPr lang="pt-BR" b="1" i="1" dirty="0"/>
              <a:t>. </a:t>
            </a:r>
            <a:r>
              <a:rPr lang="pt-BR" dirty="0"/>
              <a:t>O STJ admite as chamada FUNDAMENTAÇÃO REFERENCIAL (“PER RELATIONEM”), Consistente na alusão ou incorporação formal. Em ato jurisdicional, de decisão anterior ou parecer do MP </a:t>
            </a:r>
            <a:r>
              <a:rPr lang="pt-BR" b="1" i="1" dirty="0"/>
              <a:t>(informativo 517).</a:t>
            </a:r>
            <a:r>
              <a:rPr lang="pt-BR" dirty="0"/>
              <a:t>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4 – legalidade </a:t>
            </a:r>
            <a:r>
              <a:rPr lang="pt-BR" b="1" u="sng" dirty="0" smtClean="0">
                <a:latin typeface="Showcard Gothic" pitchFamily="82" charset="0"/>
              </a:rPr>
              <a:t>(pRINCÍPIO)</a:t>
            </a:r>
          </a:p>
          <a:p>
            <a:pPr marL="0" indent="0" algn="just">
              <a:buNone/>
            </a:pPr>
            <a:endParaRPr lang="pt-BR" b="1" u="sng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Conteúdo </a:t>
            </a:r>
            <a:r>
              <a:rPr lang="pt-BR" dirty="0"/>
              <a:t>para os privados – todos podem fazer tudo o que não for proibido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Conteúdo </a:t>
            </a:r>
            <a:r>
              <a:rPr lang="pt-BR" dirty="0"/>
              <a:t>para a Administração, ou legalidade estrita – ao administrador só é permitido fazer o que a lei autoriza.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5</a:t>
            </a:r>
            <a:r>
              <a:rPr lang="pt-BR" b="1" dirty="0" smtClean="0">
                <a:latin typeface="Showcard Gothic" pitchFamily="82" charset="0"/>
              </a:rPr>
              <a:t> – razoabilidade e proporcionalidade </a:t>
            </a:r>
            <a:r>
              <a:rPr lang="pt-BR" b="1" u="sng" dirty="0" smtClean="0">
                <a:latin typeface="Showcard Gothic" pitchFamily="82" charset="0"/>
              </a:rPr>
              <a:t>(pRINCÍPIO?)</a:t>
            </a:r>
          </a:p>
          <a:p>
            <a:pPr marL="0" indent="0" algn="just">
              <a:buNone/>
            </a:pPr>
            <a:r>
              <a:rPr lang="pt-BR" dirty="0" smtClean="0"/>
              <a:t>Ambos </a:t>
            </a:r>
            <a:r>
              <a:rPr lang="pt-BR" dirty="0"/>
              <a:t>são mais estudados em direito constitucional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1-) </a:t>
            </a:r>
            <a:r>
              <a:rPr lang="pt-BR" dirty="0"/>
              <a:t>Proporcionalidade é bem traçada naquele esquema de 3 degraus (Virgilio Afonso da Silva): </a:t>
            </a:r>
            <a:r>
              <a:rPr lang="pt-BR" b="1" dirty="0"/>
              <a:t>(i) </a:t>
            </a:r>
            <a:r>
              <a:rPr lang="pt-BR" dirty="0"/>
              <a:t>adequação ou idoneidade; </a:t>
            </a:r>
            <a:r>
              <a:rPr lang="pt-BR" b="1" dirty="0"/>
              <a:t>(ii) </a:t>
            </a:r>
            <a:r>
              <a:rPr lang="pt-BR" dirty="0"/>
              <a:t>necessidade; </a:t>
            </a:r>
            <a:r>
              <a:rPr lang="pt-BR" b="1" dirty="0"/>
              <a:t>(iii) </a:t>
            </a:r>
            <a:r>
              <a:rPr lang="pt-BR" dirty="0"/>
              <a:t>proporcionalidade em sentido estrito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2-</a:t>
            </a:r>
            <a:r>
              <a:rPr lang="pt-BR" dirty="0"/>
              <a:t>) Razoabilidade tem origem estadunidense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 adequação entre meio e fim (não se usa bazuca para matar passarinho). </a:t>
            </a:r>
            <a:endParaRPr lang="pt-BR" dirty="0" smtClean="0"/>
          </a:p>
          <a:p>
            <a:pPr marL="0" indent="0" algn="just">
              <a:buNone/>
            </a:pPr>
            <a:r>
              <a:rPr lang="pt-BR" u="sng" dirty="0" smtClean="0"/>
              <a:t>CRITÉRIO </a:t>
            </a:r>
            <a:r>
              <a:rPr lang="pt-BR" u="sng" dirty="0"/>
              <a:t>RESIDUAL</a:t>
            </a:r>
            <a:r>
              <a:rPr lang="pt-BR" dirty="0"/>
              <a:t>.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Ou </a:t>
            </a:r>
            <a:r>
              <a:rPr lang="pt-BR" dirty="0"/>
              <a:t>seja, é razoável tudo o que não for </a:t>
            </a:r>
            <a:r>
              <a:rPr lang="pt-BR" dirty="0" err="1"/>
              <a:t>irrazoável</a:t>
            </a:r>
            <a:r>
              <a:rPr lang="pt-BR" dirty="0"/>
              <a:t>. </a:t>
            </a:r>
            <a:r>
              <a:rPr lang="pt-BR" u="sng" dirty="0" err="1"/>
              <a:t>Irrazoável</a:t>
            </a:r>
            <a:r>
              <a:rPr lang="pt-BR" u="sng" dirty="0"/>
              <a:t> é o absurdo</a:t>
            </a:r>
            <a:r>
              <a:rPr lang="pt-BR" dirty="0"/>
              <a:t> – que foge ao racional.</a:t>
            </a:r>
          </a:p>
          <a:p>
            <a:pPr>
              <a:buNone/>
            </a:pPr>
            <a:r>
              <a:rPr lang="pt-BR" b="1" i="1" dirty="0" smtClean="0"/>
              <a:t>	</a:t>
            </a:r>
          </a:p>
          <a:p>
            <a:pPr>
              <a:buNone/>
            </a:pPr>
            <a:r>
              <a:rPr lang="pt-BR" b="1" i="1" dirty="0"/>
              <a:t>	</a:t>
            </a:r>
            <a:r>
              <a:rPr lang="pt-BR" b="1" i="1" dirty="0" smtClean="0"/>
              <a:t>Obs</a:t>
            </a:r>
            <a:r>
              <a:rPr lang="pt-BR" b="1" i="1" dirty="0"/>
              <a:t>.</a:t>
            </a:r>
            <a:r>
              <a:rPr lang="pt-BR" dirty="0"/>
              <a:t> Sob essa perspectiva, estaria englobada dentro do juízo de adequação da regra da proporcionalidade.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8º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5 – razoabilidade e proporcionalidade </a:t>
            </a:r>
            <a:r>
              <a:rPr lang="pt-BR" b="1" u="sng" dirty="0" smtClean="0">
                <a:latin typeface="Showcard Gothic" pitchFamily="82" charset="0"/>
              </a:rPr>
              <a:t>(pRINCÍPIO?)</a:t>
            </a:r>
          </a:p>
          <a:p>
            <a:pPr marL="0" indent="0" algn="just">
              <a:buNone/>
            </a:pPr>
            <a:r>
              <a:rPr lang="pt-BR" b="1" dirty="0" smtClean="0"/>
              <a:t>As </a:t>
            </a:r>
            <a:r>
              <a:rPr lang="pt-BR" b="1" dirty="0"/>
              <a:t>diferenças mais objetivas e comumente apontadas </a:t>
            </a:r>
            <a:r>
              <a:rPr lang="pt-BR" b="1" dirty="0" smtClean="0"/>
              <a:t>são</a:t>
            </a:r>
            <a:r>
              <a:rPr lang="pt-BR" dirty="0" smtClean="0"/>
              <a:t>:</a:t>
            </a:r>
          </a:p>
          <a:p>
            <a:pPr marL="0" indent="0" algn="just">
              <a:buNone/>
            </a:pPr>
            <a:endParaRPr lang="pt-BR" b="1" i="1" u="sng" dirty="0"/>
          </a:p>
          <a:p>
            <a:pPr marL="0" indent="0" algn="just">
              <a:buNone/>
            </a:pPr>
            <a:r>
              <a:rPr lang="pt-BR" b="1" i="1" u="sng" dirty="0" smtClean="0"/>
              <a:t>Origem</a:t>
            </a:r>
            <a:r>
              <a:rPr lang="pt-BR" dirty="0" smtClean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Razoabilidade é aplicada no EUA com o nome de devido processo legal substantivo (</a:t>
            </a:r>
            <a:r>
              <a:rPr lang="pt-BR" i="1" dirty="0"/>
              <a:t>substantive </a:t>
            </a:r>
            <a:r>
              <a:rPr lang="pt-BR" i="1" dirty="0" err="1"/>
              <a:t>due</a:t>
            </a:r>
            <a:r>
              <a:rPr lang="pt-BR" i="1" dirty="0"/>
              <a:t> </a:t>
            </a:r>
            <a:r>
              <a:rPr lang="pt-BR" i="1" dirty="0" err="1"/>
              <a:t>process</a:t>
            </a:r>
            <a:r>
              <a:rPr lang="pt-BR" i="1" dirty="0"/>
              <a:t> </a:t>
            </a:r>
            <a:r>
              <a:rPr lang="pt-BR" i="1" dirty="0" err="1"/>
              <a:t>of</a:t>
            </a:r>
            <a:r>
              <a:rPr lang="pt-BR" i="1" dirty="0"/>
              <a:t> </a:t>
            </a:r>
            <a:r>
              <a:rPr lang="pt-BR" i="1" dirty="0" err="1"/>
              <a:t>law</a:t>
            </a:r>
            <a:r>
              <a:rPr lang="pt-BR" dirty="0"/>
              <a:t>). Proporcionalidade, por sua vez, é oriunda do Direito Alemão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u="sng" dirty="0" smtClean="0"/>
              <a:t>Metodologia</a:t>
            </a:r>
            <a:r>
              <a:rPr lang="pt-BR" dirty="0" smtClean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a proporcionalidade tem uma metodologia – origem alemã (3 etapas). A razoabilidade não tem essa estruturação sistemática. </a:t>
            </a:r>
          </a:p>
          <a:p>
            <a:pPr>
              <a:buNone/>
            </a:pPr>
            <a:r>
              <a:rPr lang="pt-BR" dirty="0"/>
              <a:t> </a:t>
            </a:r>
          </a:p>
          <a:p>
            <a:pPr>
              <a:buNone/>
            </a:pPr>
            <a:r>
              <a:rPr lang="pt-BR" dirty="0" smtClean="0"/>
              <a:t>	Não </a:t>
            </a:r>
            <a:r>
              <a:rPr lang="pt-BR" dirty="0"/>
              <a:t>se aponte diferença de finalidade. Há quem diga que a proporcionalidade sempre envolve a colisão de dois ou mais direitos. A razoabilidade, por sua vez, não necessariamente.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i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i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2</a:t>
            </a:r>
            <a:r>
              <a:rPr lang="pt-BR" b="1" dirty="0" smtClean="0">
                <a:latin typeface="Showcard Gothic" pitchFamily="82" charset="0"/>
              </a:rPr>
              <a:t> -  Devido processo legal (art. 5º, Liv, CF)</a:t>
            </a:r>
          </a:p>
          <a:p>
            <a:pPr marL="0" indent="0" algn="just">
              <a:buNone/>
            </a:pPr>
            <a:r>
              <a:rPr lang="pt-BR" dirty="0" smtClean="0"/>
              <a:t>LIV </a:t>
            </a:r>
            <a:r>
              <a:rPr lang="pt-BR" dirty="0"/>
              <a:t>- ninguém será privado da liberdade ou de seus bens sem o devido processo legal;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PROCESSO </a:t>
            </a:r>
            <a:r>
              <a:rPr lang="pt-BR" dirty="0"/>
              <a:t>COMO PRODUÇÃO DE NORMAS JUDICIAIS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2.1 </a:t>
            </a:r>
            <a:r>
              <a:rPr lang="pt-BR" b="1" dirty="0">
                <a:latin typeface="Showcard Gothic" pitchFamily="82" charset="0"/>
              </a:rPr>
              <a:t>– Introdução </a:t>
            </a:r>
            <a:endParaRPr lang="pt-BR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Legal </a:t>
            </a:r>
            <a:r>
              <a:rPr lang="pt-BR" dirty="0"/>
              <a:t>é adjetivo que remete ao Direito e não apenas à lei. O processo deve estar em consonância com o Direito como um todo, e não apenas com a “lei”.  Do original na língua inglesa “</a:t>
            </a:r>
            <a:r>
              <a:rPr lang="pt-BR" dirty="0" err="1"/>
              <a:t>law</a:t>
            </a:r>
            <a:r>
              <a:rPr lang="pt-BR" dirty="0"/>
              <a:t>” quer significar direito e não apenas lei em sentido estrito (“</a:t>
            </a:r>
            <a:r>
              <a:rPr lang="pt-BR" dirty="0" err="1"/>
              <a:t>due</a:t>
            </a:r>
            <a:r>
              <a:rPr lang="pt-BR" dirty="0"/>
              <a:t> </a:t>
            </a:r>
            <a:r>
              <a:rPr lang="pt-BR" dirty="0" err="1"/>
              <a:t>process</a:t>
            </a:r>
            <a:r>
              <a:rPr lang="pt-BR" dirty="0"/>
              <a:t> os </a:t>
            </a:r>
            <a:r>
              <a:rPr lang="pt-BR" dirty="0" err="1"/>
              <a:t>law</a:t>
            </a:r>
            <a:r>
              <a:rPr lang="pt-BR" dirty="0" smtClean="0"/>
              <a:t>”).</a:t>
            </a:r>
          </a:p>
          <a:p>
            <a:pPr marL="0" indent="0" algn="just">
              <a:buNone/>
            </a:pPr>
            <a:r>
              <a:rPr lang="pt-BR" dirty="0" smtClean="0"/>
              <a:t> </a:t>
            </a:r>
            <a:r>
              <a:rPr lang="pt-BR" b="1" dirty="0" smtClean="0"/>
              <a:t>ENUNCIADO</a:t>
            </a:r>
            <a:r>
              <a:rPr lang="pt-BR" b="1" dirty="0"/>
              <a:t>: </a:t>
            </a:r>
            <a:r>
              <a:rPr lang="pt-BR" dirty="0"/>
              <a:t>direito fundamental a um processo justo/equitativo. É uma garantia contra o exercício abusivo do poder.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Nenhuma </a:t>
            </a:r>
            <a:r>
              <a:rPr lang="pt-BR" dirty="0"/>
              <a:t>norma é produzida sem o DPL – fala-se em DPL legislativo, administrativo e jurisdicional. Assim, o processo é um exercício do poder normativo, isto é, que as normas são individualizadas após um processo judicial</a:t>
            </a:r>
            <a:r>
              <a:rPr lang="pt-BR" dirty="0" smtClean="0"/>
              <a:t>. </a:t>
            </a:r>
            <a:r>
              <a:rPr lang="pt-BR" dirty="0"/>
              <a:t> 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251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	</a:t>
            </a:r>
            <a:r>
              <a:rPr lang="pt-BR" sz="3500" dirty="0" smtClean="0"/>
              <a:t>Art. 9</a:t>
            </a:r>
            <a:r>
              <a:rPr lang="pt-BR" sz="3500" u="sng" baseline="30000" dirty="0" smtClean="0"/>
              <a:t>o</a:t>
            </a:r>
            <a:r>
              <a:rPr lang="pt-BR" sz="3500" dirty="0" smtClean="0"/>
              <a:t> Não se proferirá decisão contra uma das partes sem que ela seja previamente ouvida.</a:t>
            </a:r>
          </a:p>
          <a:p>
            <a:pPr>
              <a:buNone/>
            </a:pPr>
            <a:r>
              <a:rPr lang="pt-BR" sz="3500" dirty="0" smtClean="0"/>
              <a:t>	</a:t>
            </a:r>
          </a:p>
          <a:p>
            <a:pPr>
              <a:buNone/>
            </a:pPr>
            <a:r>
              <a:rPr lang="pt-BR" sz="3500" dirty="0" smtClean="0"/>
              <a:t>	Parágrafo único.  O disposto no caput não se aplica:</a:t>
            </a:r>
          </a:p>
          <a:p>
            <a:pPr>
              <a:buNone/>
            </a:pPr>
            <a:r>
              <a:rPr lang="pt-BR" sz="3500" dirty="0" smtClean="0"/>
              <a:t>	I - à tutela provisória de urgência;</a:t>
            </a:r>
          </a:p>
          <a:p>
            <a:pPr>
              <a:buNone/>
            </a:pPr>
            <a:r>
              <a:rPr lang="pt-BR" sz="3500" dirty="0" smtClean="0"/>
              <a:t>	</a:t>
            </a:r>
          </a:p>
          <a:p>
            <a:pPr>
              <a:buNone/>
            </a:pPr>
            <a:r>
              <a:rPr lang="pt-BR" sz="3500" dirty="0" smtClean="0"/>
              <a:t>	II - às hipóteses de tutela da evidência previstas no </a:t>
            </a:r>
            <a:r>
              <a:rPr lang="pt-BR" sz="3500" u="sng" dirty="0" smtClean="0">
                <a:hlinkClick r:id="rId2"/>
              </a:rPr>
              <a:t>art. 311, incisos II e III</a:t>
            </a:r>
            <a:r>
              <a:rPr lang="pt-BR" sz="3500" dirty="0" smtClean="0"/>
              <a:t>; </a:t>
            </a:r>
            <a:r>
              <a:rPr lang="pt-BR" sz="3500" b="1" i="1" dirty="0" smtClean="0"/>
              <a:t>(OBS: nos I e IV o juiz decide liminarmente).</a:t>
            </a:r>
            <a:endParaRPr lang="pt-BR" sz="3500" dirty="0" smtClean="0"/>
          </a:p>
          <a:p>
            <a:pPr>
              <a:buNone/>
            </a:pPr>
            <a:r>
              <a:rPr lang="pt-BR" sz="3500" dirty="0" smtClean="0"/>
              <a:t>	</a:t>
            </a:r>
          </a:p>
          <a:p>
            <a:pPr>
              <a:buNone/>
            </a:pPr>
            <a:r>
              <a:rPr lang="pt-BR" sz="3500" dirty="0" smtClean="0"/>
              <a:t>	III - à decisão prevista no </a:t>
            </a:r>
            <a:r>
              <a:rPr lang="pt-BR" sz="3500" u="sng" dirty="0" smtClean="0">
                <a:hlinkClick r:id="rId2"/>
              </a:rPr>
              <a:t>art. 701</a:t>
            </a:r>
            <a:r>
              <a:rPr lang="pt-BR" sz="3500" dirty="0" smtClean="0"/>
              <a:t> </a:t>
            </a:r>
            <a:r>
              <a:rPr lang="pt-BR" sz="3500" b="1" i="1" dirty="0" smtClean="0"/>
              <a:t>(monitória)</a:t>
            </a:r>
            <a:endParaRPr lang="pt-BR" sz="3500" dirty="0" smtClean="0"/>
          </a:p>
          <a:p>
            <a:pPr>
              <a:buNone/>
            </a:pPr>
            <a:r>
              <a:rPr lang="pt-BR" sz="3500" b="1" i="1" dirty="0" smtClean="0"/>
              <a:t> </a:t>
            </a:r>
            <a:endParaRPr lang="pt-BR" sz="3500" dirty="0" smtClean="0"/>
          </a:p>
          <a:p>
            <a:pPr>
              <a:buNone/>
            </a:pPr>
            <a:r>
              <a:rPr lang="pt-BR" sz="3500" dirty="0" smtClean="0"/>
              <a:t>	Art. 10.  O juiz não pode decidir, em grau algum de jurisdição, com base em fundamento a respeito do qual não se tenha dado às partes oportunidade de se manifestar, ainda que se trate de matéria sobre a qual deva decidir de ofício.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Contraditório</a:t>
            </a: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ROCESSO </a:t>
            </a:r>
            <a:r>
              <a:rPr lang="pt-BR" dirty="0"/>
              <a:t>É PROCEDIMENTO ESTRUTURADO </a:t>
            </a:r>
            <a:r>
              <a:rPr lang="pt-BR" u="sng" dirty="0"/>
              <a:t>EM CONTRADITÓRIO</a:t>
            </a:r>
            <a:r>
              <a:rPr lang="pt-BR" dirty="0"/>
              <a:t>. 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Contraditório é </a:t>
            </a:r>
            <a:r>
              <a:rPr lang="pt-BR" dirty="0"/>
              <a:t>reflexo do </a:t>
            </a:r>
            <a:r>
              <a:rPr lang="pt-BR" i="1" u="sng" dirty="0"/>
              <a:t>princípio democrático na estruturação do processo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</a:t>
            </a:r>
            <a:r>
              <a:rPr lang="pt-BR" dirty="0"/>
              <a:t> democracia no processo é participação, a qual se opera pela efetivação da garantia do contraditório.</a:t>
            </a:r>
          </a:p>
          <a:p>
            <a:pPr marL="0" indent="0" algn="just">
              <a:buNone/>
            </a:pPr>
            <a:endParaRPr lang="pt-BR" b="1" i="1" u="sng" dirty="0" smtClean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u="sng" dirty="0" smtClean="0">
                <a:latin typeface="Showcard Gothic" pitchFamily="82" charset="0"/>
              </a:rPr>
              <a:t>PRINCÍPIO</a:t>
            </a:r>
            <a:r>
              <a:rPr lang="pt-BR" dirty="0" smtClean="0">
                <a:latin typeface="Showcard Gothic" pitchFamily="82" charset="0"/>
              </a:rPr>
              <a:t>)</a:t>
            </a:r>
            <a:endParaRPr lang="pt-BR" b="1" u="sng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ROCESSO É PROCEDIMENTO ESTRUTURADO </a:t>
            </a:r>
            <a:r>
              <a:rPr lang="pt-BR" u="sng" dirty="0" smtClean="0"/>
              <a:t>EM CONTRADITÓRIO</a:t>
            </a:r>
            <a:r>
              <a:rPr lang="pt-BR" dirty="0" smtClean="0"/>
              <a:t>. 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Contraditório é reflexo do </a:t>
            </a:r>
            <a:r>
              <a:rPr lang="pt-BR" i="1" u="sng" dirty="0" smtClean="0"/>
              <a:t>princípio democrático na estruturação do processo</a:t>
            </a:r>
            <a:r>
              <a:rPr lang="pt-BR" dirty="0" smtClean="0"/>
              <a:t> </a:t>
            </a:r>
            <a:r>
              <a:rPr lang="pt-BR" dirty="0" smtClean="0">
                <a:sym typeface="Wingdings"/>
              </a:rPr>
              <a:t></a:t>
            </a:r>
            <a:r>
              <a:rPr lang="pt-BR" dirty="0" smtClean="0"/>
              <a:t> democracia no processo é participação, a qual se opera pela efetivação da garantia do contraditório.</a:t>
            </a:r>
          </a:p>
          <a:p>
            <a:pPr marL="0" indent="0" algn="just">
              <a:buNone/>
            </a:pPr>
            <a:endParaRPr lang="pt-BR" b="1" i="1" u="sng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1.1 – dimensões </a:t>
            </a:r>
          </a:p>
          <a:p>
            <a:pPr marL="0" indent="0" algn="just">
              <a:buNone/>
            </a:pPr>
            <a:r>
              <a:rPr lang="pt-BR" b="1" i="1" dirty="0" smtClean="0"/>
              <a:t>DIMENSÃO FORMAL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Tradicionalmente diz-se que o contraditório é composto pelo seguinte binômio: ciência + oportunidade de manifestação.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poderia </a:t>
            </a:r>
            <a:r>
              <a:rPr lang="pt-BR" dirty="0"/>
              <a:t>ser resumida à </a:t>
            </a:r>
            <a:r>
              <a:rPr lang="pt-BR" b="1" i="1" dirty="0"/>
              <a:t>“participação”</a:t>
            </a:r>
            <a:r>
              <a:rPr lang="pt-BR" dirty="0"/>
              <a:t> (ciência, audiência, comunicação).</a:t>
            </a:r>
          </a:p>
          <a:p>
            <a:pPr marL="0" indent="0" algn="just">
              <a:buNone/>
            </a:pPr>
            <a:endParaRPr lang="pt-BR" b="1" i="1" u="sng" dirty="0" smtClean="0"/>
          </a:p>
          <a:p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1.1 – dimensões </a:t>
            </a:r>
          </a:p>
          <a:p>
            <a:pPr marL="0" indent="0" algn="just">
              <a:buNone/>
            </a:pPr>
            <a:r>
              <a:rPr lang="pt-BR" b="1" i="1" dirty="0" smtClean="0"/>
              <a:t>DIMENSÃO SUBSTANCIAL </a:t>
            </a:r>
          </a:p>
          <a:p>
            <a:pPr marL="0" indent="0" algn="just">
              <a:buNone/>
            </a:pPr>
            <a:r>
              <a:rPr lang="pt-BR" dirty="0" smtClean="0"/>
              <a:t>Visão </a:t>
            </a:r>
            <a:r>
              <a:rPr lang="pt-BR" dirty="0"/>
              <a:t>mais </a:t>
            </a:r>
            <a:r>
              <a:rPr lang="pt-BR" dirty="0" smtClean="0"/>
              <a:t>atual traz um 3º elemento 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smtClean="0"/>
              <a:t> </a:t>
            </a:r>
            <a:r>
              <a:rPr lang="pt-BR" b="1" i="1" dirty="0"/>
              <a:t>“poder de influência na decisão”</a:t>
            </a:r>
            <a:r>
              <a:rPr lang="pt-BR" dirty="0"/>
              <a:t>.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Essa dimensão substancial impede a prolação de </a:t>
            </a:r>
            <a:r>
              <a:rPr lang="pt-BR" b="1" i="1" dirty="0"/>
              <a:t>DECISÕES SURPRESA</a:t>
            </a:r>
            <a:r>
              <a:rPr lang="pt-BR" dirty="0"/>
              <a:t>, isto é, aquela cuja questão que diz respeito não foi submetida antes ao contraditório.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OBS: </a:t>
            </a:r>
            <a:r>
              <a:rPr lang="pt-BR" dirty="0" smtClean="0"/>
              <a:t>defesa técnica – dimensão substancial – influência técnica na decisão do juiz.</a:t>
            </a:r>
            <a:endParaRPr lang="pt-BR" b="1" dirty="0" smtClean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1.2– técnicas de contraditórios</a:t>
            </a:r>
          </a:p>
          <a:p>
            <a:pPr marL="0" indent="0" algn="just">
              <a:buNone/>
            </a:pPr>
            <a:endParaRPr lang="pt-BR" b="1" i="1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i="1" dirty="0" smtClean="0"/>
              <a:t>CONTRADITÓRIO </a:t>
            </a:r>
            <a:r>
              <a:rPr lang="pt-BR" b="1" i="1" dirty="0"/>
              <a:t>PRÉVIO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o juiz não deve decidir sem ouvir as partes previamente. É a regra do caput do art. 9º.</a:t>
            </a:r>
          </a:p>
          <a:p>
            <a:pPr>
              <a:buNone/>
            </a:pPr>
            <a:r>
              <a:rPr lang="pt-BR" b="1" i="1" dirty="0" smtClean="0"/>
              <a:t>	</a:t>
            </a:r>
          </a:p>
          <a:p>
            <a:pPr>
              <a:buNone/>
            </a:pPr>
            <a:r>
              <a:rPr lang="pt-BR" b="1" i="1" dirty="0"/>
              <a:t>	</a:t>
            </a:r>
            <a:r>
              <a:rPr lang="pt-BR" b="1" i="1" dirty="0" smtClean="0"/>
              <a:t>Obs</a:t>
            </a:r>
            <a:r>
              <a:rPr lang="pt-BR" b="1" i="1" dirty="0"/>
              <a:t>.</a:t>
            </a:r>
            <a:r>
              <a:rPr lang="pt-BR" dirty="0"/>
              <a:t> Mesmo que se trate de matéria que o juiz pode conhecer de oficio, ele tem que previamente levar à discussão das partes (art. 10).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1.2– técnicas de contraditórios</a:t>
            </a:r>
          </a:p>
          <a:p>
            <a:pPr marL="0" indent="0" algn="just">
              <a:buNone/>
            </a:pPr>
            <a:endParaRPr lang="pt-BR" b="1" i="1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i="1" dirty="0" smtClean="0"/>
              <a:t>CONTRADITÓRIO </a:t>
            </a:r>
            <a:r>
              <a:rPr lang="pt-BR" b="1" i="1" dirty="0"/>
              <a:t>DIFERIDO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é aquele posterior, isso porque há o risco de ineficácia da medida. É a liminar “</a:t>
            </a:r>
            <a:r>
              <a:rPr lang="pt-BR" dirty="0" err="1"/>
              <a:t>inaldita</a:t>
            </a:r>
            <a:r>
              <a:rPr lang="pt-BR" dirty="0"/>
              <a:t> altera </a:t>
            </a:r>
            <a:r>
              <a:rPr lang="pt-BR" dirty="0" err="1"/>
              <a:t>pars</a:t>
            </a:r>
            <a:r>
              <a:rPr lang="pt-BR" dirty="0"/>
              <a:t>” (</a:t>
            </a:r>
            <a:r>
              <a:rPr lang="pt-BR" b="1" dirty="0"/>
              <a:t>ex.</a:t>
            </a:r>
            <a:r>
              <a:rPr lang="pt-BR" dirty="0"/>
              <a:t> inciso I e II do p.ú do art. 9º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Obs.</a:t>
            </a:r>
            <a:r>
              <a:rPr lang="pt-BR" dirty="0" smtClean="0"/>
              <a:t> Aqui </a:t>
            </a:r>
            <a:r>
              <a:rPr lang="pt-BR" dirty="0"/>
              <a:t>o juiz e a lei fazem uma ponderação de interesses envolvidos para a concessão das medidas de urgência – método da prevalência condicionada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r>
              <a:rPr lang="pt-BR" b="1" i="1" dirty="0" smtClean="0"/>
              <a:t>Obs.2. </a:t>
            </a:r>
            <a:r>
              <a:rPr lang="pt-BR" dirty="0" smtClean="0"/>
              <a:t>Na </a:t>
            </a:r>
            <a:r>
              <a:rPr lang="pt-BR" dirty="0"/>
              <a:t>tutela de urgência a regra é o contraditório diferido (art. 9º do CPC e antigo artigo 804 do CPC/73 – liminares “inaudita altera </a:t>
            </a:r>
            <a:r>
              <a:rPr lang="pt-BR" dirty="0" err="1"/>
              <a:t>pars</a:t>
            </a:r>
            <a:r>
              <a:rPr lang="pt-BR" dirty="0" smtClean="0"/>
              <a:t>”).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dirty="0" smtClean="0"/>
              <a:t>Obs3.</a:t>
            </a:r>
            <a:r>
              <a:rPr lang="pt-BR" dirty="0" smtClean="0"/>
              <a:t> </a:t>
            </a:r>
            <a:r>
              <a:rPr lang="pt-BR" dirty="0"/>
              <a:t>A exigência constitucional é de contraditório prévio, de modo que apenas excepcionalmente o contraditório poderá ser diferido.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1.2– técnicas de contraditórios</a:t>
            </a:r>
          </a:p>
          <a:p>
            <a:pPr marL="0" indent="0" algn="just">
              <a:buNone/>
            </a:pPr>
            <a:endParaRPr lang="pt-BR" b="1" i="1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i="1" dirty="0" smtClean="0"/>
              <a:t>CONTRADITÓRIO </a:t>
            </a:r>
            <a:r>
              <a:rPr lang="pt-BR" b="1" i="1" dirty="0"/>
              <a:t>EVENTUAL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Segundo essa técnica, a instauração do contraditório não é automática – depende da iniciativa do réu valoriza-se seu comportamento.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Não </a:t>
            </a:r>
            <a:r>
              <a:rPr lang="pt-BR" dirty="0"/>
              <a:t>se instala o contraditório imediatamente, como no processo </a:t>
            </a:r>
            <a:r>
              <a:rPr lang="pt-BR" dirty="0" err="1"/>
              <a:t>contumacial</a:t>
            </a:r>
            <a:r>
              <a:rPr lang="pt-BR" dirty="0"/>
              <a:t> (comum/ordinário </a:t>
            </a:r>
            <a:r>
              <a:rPr lang="pt-BR" dirty="0">
                <a:sym typeface="Wingdings"/>
              </a:rPr>
              <a:t></a:t>
            </a:r>
            <a:r>
              <a:rPr lang="pt-BR" dirty="0"/>
              <a:t> usado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Exemplo</a:t>
            </a:r>
            <a:r>
              <a:rPr lang="pt-BR" dirty="0"/>
              <a:t>: ação monitória (inciso III do art. 9º e art. 701 e seguintes).</a:t>
            </a:r>
          </a:p>
          <a:p>
            <a:pPr marL="0" indent="0" algn="just">
              <a:buNone/>
            </a:pPr>
            <a:endParaRPr lang="pt-BR" b="1" i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1.3 – decisões de ofício</a:t>
            </a:r>
          </a:p>
          <a:p>
            <a:pPr marL="0" indent="0" algn="just">
              <a:buNone/>
            </a:pPr>
            <a:r>
              <a:rPr lang="pt-BR" b="1" i="1" dirty="0" smtClean="0">
                <a:solidFill>
                  <a:srgbClr val="0070C0"/>
                </a:solidFill>
              </a:rPr>
              <a:t>Regra geral do art. 10 do CPC.</a:t>
            </a:r>
          </a:p>
          <a:p>
            <a:pPr marL="0" indent="0" algn="just">
              <a:buNone/>
            </a:pPr>
            <a:endParaRPr lang="pt-BR" dirty="0"/>
          </a:p>
          <a:p>
            <a:pPr marL="0" lvl="0" indent="0" algn="just">
              <a:buNone/>
            </a:pPr>
            <a:r>
              <a:rPr lang="pt-BR" b="1" i="1" dirty="0" smtClean="0">
                <a:solidFill>
                  <a:srgbClr val="FF0000"/>
                </a:solidFill>
              </a:rPr>
              <a:t>DIFERENÇA: </a:t>
            </a:r>
            <a:r>
              <a:rPr lang="pt-BR" b="1" i="1" dirty="0">
                <a:solidFill>
                  <a:srgbClr val="FF0000"/>
                </a:solidFill>
              </a:rPr>
              <a:t>decidir de ofício x decidir sem ouvir as </a:t>
            </a:r>
            <a:r>
              <a:rPr lang="pt-BR" b="1" i="1" dirty="0" smtClean="0">
                <a:solidFill>
                  <a:srgbClr val="FF0000"/>
                </a:solidFill>
              </a:rPr>
              <a:t>partes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/>
              <a:t>Uma coisa é o juiz poder agir sem a provocação das partes; coisa bem diferente é poder agir sem ouvi-las previamente (que fere a cooperação, a dialética processual e, no limite, até mesmo a imparcialidade).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b="1" i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1.3 – decisões de ofício</a:t>
            </a:r>
          </a:p>
          <a:p>
            <a:pPr marL="0" indent="0" algn="just">
              <a:buNone/>
            </a:pPr>
            <a:r>
              <a:rPr lang="pt-BR" b="1" i="1" dirty="0" smtClean="0">
                <a:solidFill>
                  <a:srgbClr val="0070C0"/>
                </a:solidFill>
              </a:rPr>
              <a:t>Regra geral do art. 10 do CPC.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lvl="0" indent="0" algn="just">
              <a:buNone/>
            </a:pPr>
            <a:r>
              <a:rPr lang="pt-BR" dirty="0" smtClean="0"/>
              <a:t>Pode o juiz decidir de ofício tanto </a:t>
            </a:r>
            <a:r>
              <a:rPr lang="pt-BR" b="1" i="1" dirty="0" smtClean="0"/>
              <a:t>questões de fato (art. 493) </a:t>
            </a:r>
            <a:r>
              <a:rPr lang="pt-BR" dirty="0" smtClean="0"/>
              <a:t>quanto </a:t>
            </a:r>
            <a:r>
              <a:rPr lang="pt-BR" b="1" i="1" dirty="0" smtClean="0"/>
              <a:t>questões de direito</a:t>
            </a:r>
            <a:r>
              <a:rPr lang="pt-BR" dirty="0" smtClean="0"/>
              <a:t>, </a:t>
            </a:r>
            <a:r>
              <a:rPr lang="pt-BR" u="sng" dirty="0" smtClean="0"/>
              <a:t>ainda que não alegados pelas partes</a:t>
            </a:r>
            <a:r>
              <a:rPr lang="pt-BR" dirty="0" smtClean="0"/>
              <a:t>, </a:t>
            </a:r>
            <a:r>
              <a:rPr lang="pt-BR" b="1" i="1" dirty="0" smtClean="0">
                <a:solidFill>
                  <a:srgbClr val="FF0000"/>
                </a:solidFill>
              </a:rPr>
              <a:t>mas deve colocar essas questões para prévia manifestação</a:t>
            </a:r>
            <a:r>
              <a:rPr lang="pt-BR" b="1" i="1" dirty="0" smtClean="0"/>
              <a:t>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b="1" i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1º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2 -  Devido processo legal (art. 5º, Liv, CF)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2.2 – conteúdo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Origem remonta à Magna </a:t>
            </a:r>
            <a:r>
              <a:rPr lang="pt-BR" dirty="0" err="1" smtClean="0"/>
              <a:t>Charta</a:t>
            </a:r>
            <a:r>
              <a:rPr lang="pt-BR" dirty="0" smtClean="0"/>
              <a:t> de 1215. Desde então vem sendo um construído ao longo do tempo, comportando várias garantias mínimas: contraditório, motivação das decisões, acesso à justiça; duração razoável; etc.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Por isso é um </a:t>
            </a:r>
            <a:r>
              <a:rPr lang="pt-BR" b="1" dirty="0" smtClean="0"/>
              <a:t>direito fundamental de conteúdo complexo</a:t>
            </a:r>
            <a:endParaRPr lang="pt-BR" dirty="0"/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1.4 – oitiva prévia e prejuízo – art. 9º</a:t>
            </a:r>
          </a:p>
          <a:p>
            <a:pPr marL="0" indent="0" algn="just">
              <a:buNone/>
            </a:pPr>
            <a:r>
              <a:rPr lang="pt-BR" dirty="0" smtClean="0"/>
              <a:t>Art. 9º - vocábulo “contra”.</a:t>
            </a:r>
          </a:p>
          <a:p>
            <a:pPr marL="0" indent="0" algn="just">
              <a:buNone/>
            </a:pPr>
            <a:r>
              <a:rPr lang="pt-BR" dirty="0" smtClean="0"/>
              <a:t>S</a:t>
            </a:r>
            <a:r>
              <a:rPr lang="pt-BR" u="sng" dirty="0" smtClean="0"/>
              <a:t>e </a:t>
            </a:r>
            <a:r>
              <a:rPr lang="pt-BR" u="sng" dirty="0"/>
              <a:t>a decisão for favorável à parte, não há necessidade e ela ser ouvida</a:t>
            </a:r>
            <a:r>
              <a:rPr lang="pt-BR" dirty="0"/>
              <a:t>. 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Exemplo</a:t>
            </a:r>
            <a:r>
              <a:rPr lang="pt-BR" b="1" dirty="0"/>
              <a:t>: </a:t>
            </a:r>
            <a:r>
              <a:rPr lang="pt-BR" dirty="0"/>
              <a:t>indeferimento da inicial e improcedência liminar do pedido (art. 330 e 332 do CPC, respectivamente). </a:t>
            </a:r>
            <a:endParaRPr lang="pt-BR" dirty="0" smtClean="0"/>
          </a:p>
          <a:p>
            <a:pPr marL="0" indent="0" algn="just">
              <a:buNone/>
            </a:pPr>
            <a:r>
              <a:rPr lang="pt-BR" b="1" dirty="0" smtClean="0"/>
              <a:t>Exemplo </a:t>
            </a:r>
            <a:r>
              <a:rPr lang="pt-BR" b="1" dirty="0"/>
              <a:t>2: </a:t>
            </a:r>
            <a:r>
              <a:rPr lang="pt-BR" dirty="0"/>
              <a:t>art. 1023, §2º do CPC – desnecessidade de ouvir o embargado se os ED não tiver efeito modificativo.</a:t>
            </a:r>
          </a:p>
          <a:p>
            <a:pPr marL="0" indent="0" algn="just">
              <a:buNone/>
            </a:pPr>
            <a:endParaRPr lang="pt-BR" b="1" i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Contraditório (</a:t>
            </a:r>
            <a:r>
              <a:rPr lang="pt-BR" b="1" u="sng" dirty="0" smtClean="0">
                <a:latin typeface="Showcard Gothic" pitchFamily="82" charset="0"/>
              </a:rPr>
              <a:t>princípio)</a:t>
            </a:r>
            <a:endParaRPr lang="pt-BR" b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1.4 – oitiva prévia e prejuízo – art. 9º</a:t>
            </a:r>
          </a:p>
          <a:p>
            <a:pPr marL="0" indent="0" algn="just">
              <a:buNone/>
            </a:pPr>
            <a:r>
              <a:rPr lang="pt-BR" dirty="0" smtClean="0"/>
              <a:t>Art. 9º - vocábulo “contra”. Existem</a:t>
            </a:r>
            <a:r>
              <a:rPr lang="pt-BR" dirty="0"/>
              <a:t>, contudo, </a:t>
            </a:r>
            <a:r>
              <a:rPr lang="pt-BR" b="1" i="1" dirty="0" smtClean="0"/>
              <a:t>exceções</a:t>
            </a:r>
            <a:r>
              <a:rPr lang="pt-BR" b="1" dirty="0" smtClean="0"/>
              <a:t>:</a:t>
            </a:r>
          </a:p>
          <a:p>
            <a:pPr marL="0" indent="0" algn="just">
              <a:buNone/>
            </a:pPr>
            <a:endParaRPr lang="pt-BR" dirty="0" smtClean="0"/>
          </a:p>
          <a:p>
            <a:pPr lvl="0" algn="just"/>
            <a:r>
              <a:rPr lang="pt-BR" dirty="0"/>
              <a:t>Parágrafo único do art. 9º (rol não taxativo).</a:t>
            </a:r>
          </a:p>
          <a:p>
            <a:pPr lvl="0" algn="just"/>
            <a:r>
              <a:rPr lang="pt-BR" dirty="0" smtClean="0"/>
              <a:t>Art</a:t>
            </a:r>
            <a:r>
              <a:rPr lang="pt-BR" dirty="0"/>
              <a:t>. 562 do CPC – tutela antecipada (evidência) possessória.</a:t>
            </a:r>
          </a:p>
          <a:p>
            <a:pPr lvl="0" algn="just"/>
            <a:r>
              <a:rPr lang="pt-BR" dirty="0"/>
              <a:t>Mandado monitório (art. 701).</a:t>
            </a:r>
          </a:p>
          <a:p>
            <a:pPr lvl="0" algn="just"/>
            <a:r>
              <a:rPr lang="pt-BR" dirty="0"/>
              <a:t>Art. 59 da lei 8245/91 (locações) – tutela provisória (evidência) no processo de despejo.</a:t>
            </a:r>
          </a:p>
          <a:p>
            <a:pPr lvl="0" algn="just"/>
            <a:r>
              <a:rPr lang="pt-BR" dirty="0"/>
              <a:t>Tutela provisória no MS (art. 7º , inc. III, da LMS).</a:t>
            </a:r>
          </a:p>
          <a:p>
            <a:pPr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dirty="0" smtClean="0"/>
              <a:t>Ponderação </a:t>
            </a:r>
            <a:r>
              <a:rPr lang="pt-BR" dirty="0" smtClean="0">
                <a:sym typeface="Wingdings" pitchFamily="2" charset="2"/>
              </a:rPr>
              <a:t> contraditório diferido  efetividade da tutela x contraditório.</a:t>
            </a:r>
            <a:r>
              <a:rPr lang="pt-BR" b="1" dirty="0"/>
              <a:t> 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b="1" i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9º e 10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– Ampla defesa 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dirty="0" smtClean="0"/>
              <a:t>Complementar ao contraditório, que é o instrumento de atuação direto da defesa.</a:t>
            </a:r>
          </a:p>
          <a:p>
            <a:pPr marL="0" indent="0" algn="just">
              <a:buNone/>
            </a:pPr>
            <a:endParaRPr lang="pt-BR" dirty="0" smtClean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pt-BR" b="1" i="1" dirty="0" smtClean="0">
                <a:sym typeface="Wingdings" pitchFamily="2" charset="2"/>
              </a:rPr>
              <a:t>Obs. </a:t>
            </a:r>
            <a:r>
              <a:rPr lang="pt-BR" dirty="0" smtClean="0">
                <a:sym typeface="Wingdings" pitchFamily="2" charset="2"/>
              </a:rPr>
              <a:t>DIDIER identifica a ampla defesa como o conteúdo substancial do contraditório.</a:t>
            </a:r>
            <a:r>
              <a:rPr lang="pt-BR" b="1" dirty="0" smtClean="0"/>
              <a:t> 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b="1" i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t-BR" dirty="0" smtClean="0"/>
              <a:t>	</a:t>
            </a:r>
          </a:p>
          <a:p>
            <a:pPr algn="just">
              <a:buNone/>
            </a:pPr>
            <a:r>
              <a:rPr lang="pt-BR" dirty="0"/>
              <a:t>	</a:t>
            </a:r>
            <a:r>
              <a:rPr lang="pt-BR" b="1" i="1" strike="sngStrike" dirty="0" smtClean="0">
                <a:solidFill>
                  <a:srgbClr val="FF0000"/>
                </a:solidFill>
              </a:rPr>
              <a:t>Art</a:t>
            </a:r>
            <a:r>
              <a:rPr lang="pt-BR" b="1" i="1" strike="sngStrike" dirty="0">
                <a:solidFill>
                  <a:srgbClr val="FF0000"/>
                </a:solidFill>
              </a:rPr>
              <a:t>. 12.  Os juízes e os tribunais deverão obedecer à ordem cronológica de conclusão para proferir sentença ou acórdão.</a:t>
            </a:r>
            <a:endParaRPr lang="pt-BR" b="1" i="1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pt-BR" dirty="0" smtClean="0"/>
              <a:t>	Art</a:t>
            </a:r>
            <a:r>
              <a:rPr lang="pt-BR" dirty="0"/>
              <a:t>. 12.  Os juízes e os tribunais atenderão, preferencialmente, à ordem cronológica de conclusão para proferir sentença ou acórdão.  </a:t>
            </a:r>
            <a:r>
              <a:rPr lang="pt-BR" u="sng" dirty="0">
                <a:hlinkClick r:id="rId2"/>
              </a:rPr>
              <a:t>(Redação dada pela Lei nº 13.256, de 2016)</a:t>
            </a:r>
            <a:r>
              <a:rPr lang="pt-BR" dirty="0"/>
              <a:t>   </a:t>
            </a:r>
            <a:r>
              <a:rPr lang="pt-BR" u="sng" dirty="0">
                <a:hlinkClick r:id="rId2"/>
              </a:rPr>
              <a:t>(Vigência)</a:t>
            </a:r>
            <a:endParaRPr lang="pt-BR" dirty="0"/>
          </a:p>
          <a:p>
            <a:pPr algn="just"/>
            <a:endParaRPr lang="pt-BR" dirty="0" smtClean="0"/>
          </a:p>
          <a:p>
            <a:pPr algn="just">
              <a:buNone/>
            </a:pPr>
            <a:r>
              <a:rPr lang="pt-BR" dirty="0" smtClean="0"/>
              <a:t>	§ </a:t>
            </a:r>
            <a:r>
              <a:rPr lang="pt-BR" dirty="0"/>
              <a:t>1</a:t>
            </a:r>
            <a:r>
              <a:rPr lang="pt-BR" u="sng" baseline="30000" dirty="0"/>
              <a:t>o</a:t>
            </a:r>
            <a:r>
              <a:rPr lang="pt-BR" dirty="0"/>
              <a:t> A lista de processos aptos a julgamento deverá estar permanentemente à disposição para consulta pública em cartório e na rede mundial de computadores.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pt-BR" dirty="0" smtClean="0"/>
              <a:t>	§ </a:t>
            </a:r>
            <a:r>
              <a:rPr lang="pt-BR" dirty="0"/>
              <a:t>2</a:t>
            </a:r>
            <a:r>
              <a:rPr lang="pt-BR" u="sng" baseline="30000" dirty="0"/>
              <a:t>o</a:t>
            </a:r>
            <a:r>
              <a:rPr lang="pt-BR" dirty="0"/>
              <a:t> Estão excluídos da regra do caput:</a:t>
            </a:r>
          </a:p>
          <a:p>
            <a:pPr algn="just">
              <a:buNone/>
            </a:pPr>
            <a:r>
              <a:rPr lang="pt-BR" dirty="0" smtClean="0"/>
              <a:t>	I </a:t>
            </a:r>
            <a:r>
              <a:rPr lang="pt-BR" dirty="0"/>
              <a:t>- as sentenças proferidas em audiência, homologatórias de acordo ou de improcedência liminar do pedido;</a:t>
            </a:r>
          </a:p>
          <a:p>
            <a:pPr algn="just">
              <a:buNone/>
            </a:pPr>
            <a:r>
              <a:rPr lang="pt-BR" dirty="0" smtClean="0"/>
              <a:t>	II </a:t>
            </a:r>
            <a:r>
              <a:rPr lang="pt-BR" dirty="0"/>
              <a:t>- o julgamento de processos em bloco para aplicação de tese jurídica firmada em julgamento de casos repetitivos;</a:t>
            </a:r>
          </a:p>
          <a:p>
            <a:pPr algn="just">
              <a:buNone/>
            </a:pPr>
            <a:r>
              <a:rPr lang="pt-BR" dirty="0" smtClean="0"/>
              <a:t>	III </a:t>
            </a:r>
            <a:r>
              <a:rPr lang="pt-BR" dirty="0"/>
              <a:t>- o julgamento de recursos repetitivos ou de incidente de resolução de demandas repetitivas;</a:t>
            </a:r>
          </a:p>
          <a:p>
            <a:pPr algn="just">
              <a:buNone/>
            </a:pPr>
            <a:r>
              <a:rPr lang="pt-BR" dirty="0" smtClean="0"/>
              <a:t>	IV </a:t>
            </a:r>
            <a:r>
              <a:rPr lang="pt-BR" dirty="0"/>
              <a:t>- as decisões proferidas com base nos </a:t>
            </a:r>
            <a:r>
              <a:rPr lang="pt-BR" u="sng" dirty="0" err="1">
                <a:hlinkClick r:id="rId2"/>
              </a:rPr>
              <a:t>arts</a:t>
            </a:r>
            <a:r>
              <a:rPr lang="pt-BR" u="sng" dirty="0">
                <a:hlinkClick r:id="rId2"/>
              </a:rPr>
              <a:t>. 485</a:t>
            </a:r>
            <a:r>
              <a:rPr lang="pt-BR" dirty="0"/>
              <a:t> e </a:t>
            </a:r>
            <a:r>
              <a:rPr lang="pt-BR" u="sng" dirty="0">
                <a:hlinkClick r:id="rId2"/>
              </a:rPr>
              <a:t>932</a:t>
            </a:r>
            <a:r>
              <a:rPr lang="pt-BR" dirty="0"/>
              <a:t>;</a:t>
            </a:r>
          </a:p>
          <a:p>
            <a:pPr algn="just">
              <a:buNone/>
            </a:pPr>
            <a:r>
              <a:rPr lang="pt-BR" dirty="0" smtClean="0"/>
              <a:t>	V </a:t>
            </a:r>
            <a:r>
              <a:rPr lang="pt-BR" dirty="0"/>
              <a:t>- o julgamento de embargos de declaração;</a:t>
            </a:r>
          </a:p>
          <a:p>
            <a:pPr algn="just">
              <a:buNone/>
            </a:pPr>
            <a:r>
              <a:rPr lang="pt-BR" dirty="0" smtClean="0"/>
              <a:t>	VI </a:t>
            </a:r>
            <a:r>
              <a:rPr lang="pt-BR" dirty="0"/>
              <a:t>- o julgamento de agravo interno;</a:t>
            </a:r>
          </a:p>
          <a:p>
            <a:pPr algn="just">
              <a:buNone/>
            </a:pPr>
            <a:r>
              <a:rPr lang="pt-BR" dirty="0" smtClean="0"/>
              <a:t>	VII </a:t>
            </a:r>
            <a:r>
              <a:rPr lang="pt-BR" dirty="0"/>
              <a:t>- as preferências legais e as metas estabelecidas pelo Conselho Nacional de Justiça;</a:t>
            </a:r>
          </a:p>
          <a:p>
            <a:pPr algn="just">
              <a:buNone/>
            </a:pPr>
            <a:r>
              <a:rPr lang="pt-BR" dirty="0" smtClean="0"/>
              <a:t>	VIII </a:t>
            </a:r>
            <a:r>
              <a:rPr lang="pt-BR" dirty="0"/>
              <a:t>- os processos criminais, nos órgãos jurisdicionais que tenham competência penal;</a:t>
            </a:r>
          </a:p>
          <a:p>
            <a:pPr algn="just">
              <a:buNone/>
            </a:pPr>
            <a:r>
              <a:rPr lang="pt-BR" dirty="0" smtClean="0"/>
              <a:t>	IX </a:t>
            </a:r>
            <a:r>
              <a:rPr lang="pt-BR" dirty="0"/>
              <a:t>- a causa que exija urgência no julgamento, assim reconhecida por decisão fundamentada.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	</a:t>
            </a:r>
          </a:p>
          <a:p>
            <a:pPr>
              <a:buNone/>
            </a:pPr>
            <a:r>
              <a:rPr lang="pt-BR" dirty="0"/>
              <a:t>	</a:t>
            </a:r>
            <a:r>
              <a:rPr lang="pt-BR" dirty="0" smtClean="0"/>
              <a:t>§ </a:t>
            </a:r>
            <a:r>
              <a:rPr lang="pt-BR" dirty="0"/>
              <a:t>3</a:t>
            </a:r>
            <a:r>
              <a:rPr lang="pt-BR" u="sng" baseline="30000" dirty="0"/>
              <a:t>o</a:t>
            </a:r>
            <a:r>
              <a:rPr lang="pt-BR" dirty="0"/>
              <a:t> Após elaboração de lista própria, respeitar-se-á a ordem cronológica das conclusões entre as preferências legais</a:t>
            </a:r>
            <a:r>
              <a:rPr lang="pt-BR" dirty="0" smtClean="0"/>
              <a:t>.</a:t>
            </a:r>
          </a:p>
          <a:p>
            <a:pPr>
              <a:buNone/>
            </a:pPr>
            <a:r>
              <a:rPr lang="pt-BR" dirty="0" smtClean="0"/>
              <a:t>	</a:t>
            </a:r>
          </a:p>
          <a:p>
            <a:pPr>
              <a:buNone/>
            </a:pPr>
            <a:r>
              <a:rPr lang="pt-BR" dirty="0" smtClean="0"/>
              <a:t>	§ 4</a:t>
            </a:r>
            <a:r>
              <a:rPr lang="pt-BR" u="sng" baseline="30000" dirty="0" smtClean="0"/>
              <a:t>o</a:t>
            </a:r>
            <a:r>
              <a:rPr lang="pt-BR" dirty="0" smtClean="0"/>
              <a:t> Após a inclusão do processo na lista de que trata o § 1</a:t>
            </a:r>
            <a:r>
              <a:rPr lang="pt-BR" u="sng" baseline="30000" dirty="0" smtClean="0"/>
              <a:t>o</a:t>
            </a:r>
            <a:r>
              <a:rPr lang="pt-BR" dirty="0" smtClean="0"/>
              <a:t>, o requerimento formulado pela parte não altera a ordem cronológica para a decisão, exceto quando implicar a reabertura da instrução ou a conversão do julgamento em diligência.</a:t>
            </a:r>
          </a:p>
          <a:p>
            <a:pPr>
              <a:buNone/>
            </a:pPr>
            <a:r>
              <a:rPr lang="pt-BR" dirty="0" smtClean="0"/>
              <a:t>	</a:t>
            </a:r>
          </a:p>
          <a:p>
            <a:pPr>
              <a:buNone/>
            </a:pPr>
            <a:r>
              <a:rPr lang="pt-BR" dirty="0" smtClean="0"/>
              <a:t>	§ 5</a:t>
            </a:r>
            <a:r>
              <a:rPr lang="pt-BR" u="sng" baseline="30000" dirty="0" smtClean="0"/>
              <a:t>o</a:t>
            </a:r>
            <a:r>
              <a:rPr lang="pt-BR" dirty="0" smtClean="0"/>
              <a:t> Decidido o requerimento previsto no § 4</a:t>
            </a:r>
            <a:r>
              <a:rPr lang="pt-BR" u="sng" baseline="30000" dirty="0" smtClean="0"/>
              <a:t>o</a:t>
            </a:r>
            <a:r>
              <a:rPr lang="pt-BR" dirty="0" smtClean="0"/>
              <a:t>, o processo retornará à mesma posição em que anteriormente se encontrava na lista.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 smtClean="0"/>
              <a:t>	§ </a:t>
            </a:r>
            <a:r>
              <a:rPr lang="pt-BR" dirty="0"/>
              <a:t>6</a:t>
            </a:r>
            <a:r>
              <a:rPr lang="pt-BR" u="sng" baseline="30000" dirty="0"/>
              <a:t>o</a:t>
            </a:r>
            <a:r>
              <a:rPr lang="pt-BR" dirty="0"/>
              <a:t> Ocupará o primeiro lugar na lista prevista no § 1</a:t>
            </a:r>
            <a:r>
              <a:rPr lang="pt-BR" u="sng" baseline="30000" dirty="0"/>
              <a:t>o</a:t>
            </a:r>
            <a:r>
              <a:rPr lang="pt-BR" dirty="0"/>
              <a:t> ou, conforme o caso, no § 3</a:t>
            </a:r>
            <a:r>
              <a:rPr lang="pt-BR" u="sng" baseline="30000" dirty="0"/>
              <a:t>o</a:t>
            </a:r>
            <a:r>
              <a:rPr lang="pt-BR" dirty="0"/>
              <a:t>, o processo que:</a:t>
            </a:r>
          </a:p>
          <a:p>
            <a:pPr>
              <a:buNone/>
            </a:pPr>
            <a:r>
              <a:rPr lang="pt-BR" dirty="0" smtClean="0"/>
              <a:t>	I </a:t>
            </a:r>
            <a:r>
              <a:rPr lang="pt-BR" dirty="0"/>
              <a:t>- tiver sua sentença ou acórdão anulado, salvo quando houver necessidade de realização de diligência ou de complementação da instrução;</a:t>
            </a:r>
          </a:p>
          <a:p>
            <a:pPr>
              <a:buNone/>
            </a:pPr>
            <a:r>
              <a:rPr lang="pt-BR" dirty="0" smtClean="0"/>
              <a:t>	II </a:t>
            </a:r>
            <a:r>
              <a:rPr lang="pt-BR" dirty="0"/>
              <a:t>- se enquadrar na hipótese do </a:t>
            </a:r>
            <a:r>
              <a:rPr lang="pt-BR" u="sng" dirty="0">
                <a:hlinkClick r:id="rId2"/>
              </a:rPr>
              <a:t>art. 1.040, inciso II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obediência à ordem Cronológica (</a:t>
            </a:r>
            <a:r>
              <a:rPr lang="pt-BR" b="1" u="sng" dirty="0" smtClean="0">
                <a:latin typeface="Showcard Gothic" pitchFamily="82" charset="0"/>
              </a:rPr>
              <a:t>regra</a:t>
            </a:r>
            <a:r>
              <a:rPr lang="pt-BR" b="1" dirty="0" smtClean="0">
                <a:latin typeface="Showcard Gothic" pitchFamily="82" charset="0"/>
              </a:rPr>
              <a:t>)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1.1 – Conteúdo </a:t>
            </a:r>
            <a:endParaRPr lang="pt-BR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b="1" i="1" dirty="0" smtClean="0"/>
              <a:t>Conclusão</a:t>
            </a:r>
            <a:r>
              <a:rPr lang="pt-BR" dirty="0" smtClean="0"/>
              <a:t> </a:t>
            </a:r>
            <a:r>
              <a:rPr lang="pt-BR" dirty="0"/>
              <a:t>é o ato em que o escrivão ou chefe de secretaria (ou outro servidor) certifica que o processo está pronto para a decisão judicial, pois não há mais nada para ser feito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Pela </a:t>
            </a:r>
            <a:r>
              <a:rPr lang="pt-BR" dirty="0"/>
              <a:t>regra o juiz </a:t>
            </a:r>
            <a:r>
              <a:rPr lang="pt-BR" u="sng" dirty="0"/>
              <a:t>deve preferencialmente</a:t>
            </a:r>
            <a:r>
              <a:rPr lang="pt-BR" dirty="0"/>
              <a:t> julgar os processos de acordo com a ordem cronológica de conclusão. Trata-se de regra que concretiza os princípios da igualdade e da razoável duração do processo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dirty="0" smtClean="0"/>
              <a:t>Obs. </a:t>
            </a:r>
            <a:r>
              <a:rPr lang="pt-BR" dirty="0" smtClean="0"/>
              <a:t>também se aplica ao chefe de secretaria ou escrivão (art. 153)</a:t>
            </a:r>
            <a:endParaRPr lang="pt-BR" b="1" i="1" dirty="0"/>
          </a:p>
          <a:p>
            <a:pPr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b="1" i="1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obediência à ordem Cronológica (</a:t>
            </a:r>
            <a:r>
              <a:rPr lang="pt-BR" b="1" u="sng" dirty="0" smtClean="0">
                <a:latin typeface="Showcard Gothic" pitchFamily="82" charset="0"/>
              </a:rPr>
              <a:t>regra</a:t>
            </a:r>
            <a:r>
              <a:rPr lang="pt-BR" b="1" dirty="0" smtClean="0">
                <a:latin typeface="Showcard Gothic" pitchFamily="82" charset="0"/>
              </a:rPr>
              <a:t>)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1.1 – exceções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As </a:t>
            </a:r>
            <a:r>
              <a:rPr lang="pt-BR" dirty="0"/>
              <a:t>exceções contidas no §2º do art. 12 justificam-se também no princípio da isonomia, sob sua faceta substancial, da razoável duração do processo, além do princípio da eficiência. 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E</a:t>
            </a:r>
            <a:r>
              <a:rPr lang="pt-BR" dirty="0" smtClean="0"/>
              <a:t>labora-se </a:t>
            </a:r>
            <a:r>
              <a:rPr lang="pt-BR" dirty="0"/>
              <a:t>lista própria de conclusão para as situações especiais, como </a:t>
            </a:r>
            <a:r>
              <a:rPr lang="pt-BR" dirty="0" smtClean="0"/>
              <a:t>Recursos Repetitivos, </a:t>
            </a:r>
            <a:r>
              <a:rPr lang="pt-BR" dirty="0"/>
              <a:t>IRDR e as preferências legais, conforme §3º do art. 12 do CPC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§6º traz exceções nas quais apesar de os processos se manterem na fila à qual originalmente pertenceriam (não há nova lista) furam a fila. São as situações de: </a:t>
            </a:r>
            <a:r>
              <a:rPr lang="pt-BR" b="1" dirty="0"/>
              <a:t>(a)</a:t>
            </a:r>
            <a:r>
              <a:rPr lang="pt-BR" dirty="0"/>
              <a:t> processo anulado, salvo necessidade de diligência; </a:t>
            </a:r>
            <a:r>
              <a:rPr lang="pt-BR" b="1" dirty="0"/>
              <a:t>(b) </a:t>
            </a:r>
            <a:r>
              <a:rPr lang="pt-BR" dirty="0"/>
              <a:t>hipótese do art. 1040, inc. II.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obediência à ordem Cronológica (</a:t>
            </a:r>
            <a:r>
              <a:rPr lang="pt-BR" b="1" u="sng" dirty="0" smtClean="0">
                <a:latin typeface="Showcard Gothic" pitchFamily="82" charset="0"/>
              </a:rPr>
              <a:t>regra</a:t>
            </a:r>
            <a:r>
              <a:rPr lang="pt-BR" b="1" dirty="0" smtClean="0">
                <a:latin typeface="Showcard Gothic" pitchFamily="82" charset="0"/>
              </a:rPr>
              <a:t>)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1.1 – exceções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O §6º traz exceções nas quais apesar de os processos se manterem na fila à qual originalmente pertenceriam (não há nova lista) furam a fila. </a:t>
            </a:r>
          </a:p>
          <a:p>
            <a:pPr marL="0" indent="0" algn="just">
              <a:buNone/>
            </a:pPr>
            <a:r>
              <a:rPr lang="pt-BR" dirty="0" smtClean="0"/>
              <a:t>São as situações de: </a:t>
            </a:r>
          </a:p>
          <a:p>
            <a:pPr marL="0" indent="0" algn="just">
              <a:buNone/>
            </a:pPr>
            <a:r>
              <a:rPr lang="pt-BR" b="1" dirty="0" smtClean="0"/>
              <a:t>(a) </a:t>
            </a:r>
            <a:r>
              <a:rPr lang="pt-BR" dirty="0" smtClean="0"/>
              <a:t>processo anulado, salvo necessidade de diligência;</a:t>
            </a:r>
          </a:p>
          <a:p>
            <a:pPr marL="514350" indent="-514350" algn="just">
              <a:buNone/>
            </a:pPr>
            <a:r>
              <a:rPr lang="pt-BR" b="1" dirty="0" smtClean="0"/>
              <a:t>(b) </a:t>
            </a:r>
            <a:r>
              <a:rPr lang="pt-BR" dirty="0" smtClean="0"/>
              <a:t>hipótese do art. 1040, inc. II.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br>
              <a:rPr lang="pt-BR" b="1" i="1" u="sng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1º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2 -  Devido processo legal (art. 5º, Liv, CF)</a:t>
            </a:r>
          </a:p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2.2 – conteúdo</a:t>
            </a:r>
            <a:endParaRPr lang="pt-BR" dirty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Como vem trazido hoje esse princípio é uma CLÁUSULA GERAL, cuja ideia geral é de criar elementos necessários à ideia de proteção contra abusos.</a:t>
            </a:r>
          </a:p>
          <a:p>
            <a:pPr marL="0" indent="0" algn="just">
              <a:buNone/>
            </a:pP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importante de se ter em mente, por fim, é que </a:t>
            </a:r>
            <a:r>
              <a:rPr lang="pt-BR" b="1" i="1" dirty="0"/>
              <a:t>como CLÁUSULA GERAL esse princípio gera uma ABERTURA DO SISTEMA, o que garante flexibilidade e justiça no processo de forma concreta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Hoje</a:t>
            </a:r>
            <a:r>
              <a:rPr lang="pt-BR" dirty="0"/>
              <a:t>, de maneira também aberta, o que se considera mínimo para que o processo seja devido são os seguintes atributos: </a:t>
            </a:r>
            <a:r>
              <a:rPr lang="pt-BR" b="1" i="1" dirty="0"/>
              <a:t>adequação, lealdade e efetividade</a:t>
            </a:r>
            <a:r>
              <a:rPr lang="pt-BR" dirty="0"/>
              <a:t> </a:t>
            </a:r>
            <a:r>
              <a:rPr lang="pt-BR" dirty="0">
                <a:sym typeface="Wingdings"/>
              </a:rPr>
              <a:t></a:t>
            </a:r>
            <a:r>
              <a:rPr lang="pt-BR" dirty="0"/>
              <a:t> princípios da adequação, da boa-fé processual e da efetividade (corolários do DPL).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obediência à ordem Cronológica (</a:t>
            </a:r>
            <a:r>
              <a:rPr lang="pt-BR" b="1" u="sng" dirty="0" smtClean="0">
                <a:latin typeface="Showcard Gothic" pitchFamily="82" charset="0"/>
              </a:rPr>
              <a:t>regra</a:t>
            </a:r>
            <a:r>
              <a:rPr lang="pt-BR" b="1" dirty="0" smtClean="0">
                <a:latin typeface="Showcard Gothic" pitchFamily="82" charset="0"/>
              </a:rPr>
              <a:t>)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1.1 – exceções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§§ 4º e 5º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Como </a:t>
            </a:r>
            <a:r>
              <a:rPr lang="pt-BR" dirty="0"/>
              <a:t>forma de evitar conduta ardilosa que impeça o julgamento, qualquer requerimento feito após a inclusão na lista não alterará a ordem cronologia, salvo quando houver necessidade de diligencia.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Decidido </a:t>
            </a:r>
            <a:r>
              <a:rPr lang="pt-BR" dirty="0"/>
              <a:t>o requerimento, o processo voltará para sua posição </a:t>
            </a:r>
            <a:r>
              <a:rPr lang="pt-BR" dirty="0" smtClean="0"/>
              <a:t>original na fila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obediência à ordem Cronológica (</a:t>
            </a:r>
            <a:r>
              <a:rPr lang="pt-BR" b="1" u="sng" dirty="0" smtClean="0">
                <a:latin typeface="Showcard Gothic" pitchFamily="82" charset="0"/>
              </a:rPr>
              <a:t>regra</a:t>
            </a:r>
            <a:r>
              <a:rPr lang="pt-BR" b="1" dirty="0" smtClean="0">
                <a:latin typeface="Showcard Gothic" pitchFamily="82" charset="0"/>
              </a:rPr>
              <a:t>)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1.2- Calendário processual x ordem cronológica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S</a:t>
            </a:r>
            <a:r>
              <a:rPr lang="pt-BR" dirty="0" smtClean="0"/>
              <a:t>eria </a:t>
            </a:r>
            <a:r>
              <a:rPr lang="pt-BR" dirty="0"/>
              <a:t>possível previr no calendário uma data para a prolação da sentença, sem observância da ordem cronológica</a:t>
            </a:r>
            <a:r>
              <a:rPr lang="pt-BR" dirty="0" smtClean="0"/>
              <a:t>?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DIDIER:</a:t>
            </a: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Como </a:t>
            </a:r>
            <a:r>
              <a:rPr lang="pt-BR" dirty="0"/>
              <a:t>a </a:t>
            </a:r>
            <a:r>
              <a:rPr lang="pt-BR" b="1" i="1" u="sng" dirty="0"/>
              <a:t>convenção processual não pode lesar terceiros</a:t>
            </a:r>
            <a:r>
              <a:rPr lang="pt-BR" b="1" i="1" dirty="0"/>
              <a:t>, assim a prolação da sentença não é ato que possa ser inserido no calendário.</a:t>
            </a:r>
            <a:r>
              <a:rPr lang="pt-BR" dirty="0"/>
              <a:t>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Desse </a:t>
            </a:r>
            <a:r>
              <a:rPr lang="pt-BR" dirty="0"/>
              <a:t>modo só há uma saída: marcar no calendário uma audiência para a prolação da sentença, enquadrando-se a situação na exceção do art. 12, §1º, inc. I.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Iii – normas fundamentais</a:t>
            </a: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/>
            </a:r>
            <a:br>
              <a:rPr lang="pt-BR" b="1" dirty="0" smtClean="0">
                <a:latin typeface="Showcard Gothic" pitchFamily="82" charset="0"/>
                <a:cs typeface="Shonar Bangla" pitchFamily="34" charset="0"/>
              </a:rPr>
            </a:br>
            <a:r>
              <a:rPr lang="pt-BR" b="1" dirty="0" smtClean="0">
                <a:latin typeface="Showcard Gothic" pitchFamily="82" charset="0"/>
                <a:cs typeface="Shonar Bangla" pitchFamily="34" charset="0"/>
              </a:rPr>
              <a:t>artigo 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obediência à ordem Cronológica (</a:t>
            </a:r>
            <a:r>
              <a:rPr lang="pt-BR" b="1" u="sng" dirty="0" smtClean="0">
                <a:latin typeface="Showcard Gothic" pitchFamily="82" charset="0"/>
              </a:rPr>
              <a:t>regra</a:t>
            </a:r>
            <a:r>
              <a:rPr lang="pt-BR" b="1" dirty="0" smtClean="0">
                <a:latin typeface="Showcard Gothic" pitchFamily="82" charset="0"/>
              </a:rPr>
              <a:t>)</a:t>
            </a:r>
          </a:p>
          <a:p>
            <a:pPr marL="0" indent="0" algn="just">
              <a:buNone/>
            </a:pPr>
            <a:r>
              <a:rPr lang="pt-BR" dirty="0" smtClean="0">
                <a:latin typeface="Showcard Gothic" pitchFamily="82" charset="0"/>
              </a:rPr>
              <a:t>1.3- Dever ou faculdade?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DANIEL AMORIM entende que, a norma do art. 12 é um importante instrumento para a isonomia.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Assim</a:t>
            </a:r>
            <a:r>
              <a:rPr lang="pt-BR" dirty="0"/>
              <a:t>, apesar do evidente golpe sofrido pela mudança da redação do caput, na realidade continua a existir uma ordem e suas exceções legais.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Conclui</a:t>
            </a:r>
            <a:r>
              <a:rPr lang="pt-BR" dirty="0"/>
              <a:t>, então, que o juiz terá o dever de fundamentar, utilizando-se dos parâmetros do art. 489, §1º do CPC, sempre que decidir em descompasso com essas regras.</a:t>
            </a:r>
          </a:p>
          <a:p>
            <a:pPr marL="0" indent="0" algn="just">
              <a:buNone/>
            </a:pPr>
            <a:endParaRPr lang="pt-BR" dirty="0" smtClean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988840"/>
            <a:ext cx="8229600" cy="3672408"/>
          </a:xfrm>
        </p:spPr>
        <p:txBody>
          <a:bodyPr/>
          <a:lstStyle/>
          <a:p>
            <a:pPr>
              <a:buNone/>
            </a:pPr>
            <a:endParaRPr lang="pt-BR" b="1" i="1" u="sng" dirty="0" smtClean="0">
              <a:latin typeface="Showcard Gothic" pitchFamily="82" charset="0"/>
              <a:cs typeface="Shonar Bangla" pitchFamily="34" charset="0"/>
            </a:endParaRPr>
          </a:p>
          <a:p>
            <a:pPr algn="ctr">
              <a:buNone/>
            </a:pPr>
            <a:r>
              <a:rPr lang="pt-BR" sz="5500" b="1" i="1" u="sng" dirty="0" smtClean="0">
                <a:latin typeface="Showcard Gothic" pitchFamily="82" charset="0"/>
                <a:cs typeface="Shonar Bangla" pitchFamily="34" charset="0"/>
              </a:rPr>
              <a:t>#princípios não expressos#</a:t>
            </a:r>
            <a:endParaRPr lang="pt-BR" sz="5500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#princípios não expressos#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1 – proteção à confiança</a:t>
            </a: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esse princípio impõe que se tutele a confiança de um determinado sujeito, concretizando-se, assim, o princípio da segurança jurídica. Ou seja, um sujeito não pode ver frustradas as suas expectativas pela descontinuidade da vigência ou dos efeitos de determinado ato normativo.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Trata-se</a:t>
            </a:r>
            <a:r>
              <a:rPr lang="pt-BR" dirty="0"/>
              <a:t>, ao fim e ao cabo, da proteção de direitos individuais em face do Estado ou de quem exerça poder.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Subprincípio da segurança jurídica.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#princípios não expressos#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Showcard Gothic" pitchFamily="82" charset="0"/>
              </a:rPr>
              <a:t>2– Respeito ao Autorregramento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Decorre </a:t>
            </a:r>
            <a:r>
              <a:rPr lang="pt-BR" dirty="0"/>
              <a:t>do princípio da liberdade (art. 5º caput da CF), direito de conteúdo complexo dentro do qual está inserto o direito ao autorregramento. </a:t>
            </a: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Seu </a:t>
            </a:r>
            <a:r>
              <a:rPr lang="pt-BR" dirty="0"/>
              <a:t>conteúdo/fim é: obtenção de um ambiente processual em que o direito fundamental de se autorregular possa ser exercido pelas partes sem restrições não razoáveis ou injustificadas. Torna o processo também um espaço para o exercício da liberdade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O </a:t>
            </a:r>
            <a:r>
              <a:rPr lang="pt-BR" dirty="0"/>
              <a:t>estímulo á autocomposição e o regramento que existe ao seu respeito revelam muito bem essa nota do modelo cooperativo de processo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i="1" dirty="0" smtClean="0"/>
              <a:t>Normas </a:t>
            </a:r>
            <a:r>
              <a:rPr lang="pt-BR" b="1" i="1" dirty="0"/>
              <a:t>que regulam o exercício dessa liberdade</a:t>
            </a:r>
            <a:r>
              <a:rPr lang="pt-BR" dirty="0"/>
              <a:t>: art. 334 e 695; art. 165/175; art. 190; etc.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#princípios não expressos#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3</a:t>
            </a:r>
            <a:r>
              <a:rPr lang="pt-BR" b="1" dirty="0" smtClean="0">
                <a:latin typeface="Showcard Gothic" pitchFamily="82" charset="0"/>
              </a:rPr>
              <a:t>– adequação do processo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Relaciona-se com a efetividade do processo – processo efetivo deve ser adequado àquilo que se tutela, levando em conta também as pessoas em juízo  (consumidor, por exemplo).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No processo judicial essa adequação deve ser feita “in </a:t>
            </a:r>
            <a:r>
              <a:rPr lang="pt-BR" dirty="0" err="1" smtClean="0"/>
              <a:t>concretu</a:t>
            </a:r>
            <a:r>
              <a:rPr lang="pt-BR" dirty="0" smtClean="0"/>
              <a:t>”.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Por isso abre-se margem para algumas </a:t>
            </a:r>
            <a:r>
              <a:rPr lang="pt-BR" b="1" i="1" dirty="0" smtClean="0">
                <a:solidFill>
                  <a:srgbClr val="002060"/>
                </a:solidFill>
              </a:rPr>
              <a:t>flexibilizações do procedimento</a:t>
            </a:r>
            <a:r>
              <a:rPr lang="pt-BR" dirty="0" smtClean="0"/>
              <a:t> e </a:t>
            </a:r>
            <a:r>
              <a:rPr lang="pt-BR" b="1" i="1" dirty="0" smtClean="0">
                <a:solidFill>
                  <a:srgbClr val="002060"/>
                </a:solidFill>
              </a:rPr>
              <a:t>poderes do magistrado </a:t>
            </a:r>
            <a:r>
              <a:rPr lang="pt-BR" b="1" i="1" dirty="0" smtClean="0">
                <a:sym typeface="Wingdings" pitchFamily="2" charset="2"/>
              </a:rPr>
              <a:t> </a:t>
            </a:r>
            <a:r>
              <a:rPr lang="pt-BR" b="1" dirty="0" smtClean="0">
                <a:sym typeface="Wingdings" pitchFamily="2" charset="2"/>
              </a:rPr>
              <a:t>exemplos</a:t>
            </a:r>
            <a:r>
              <a:rPr lang="pt-BR" dirty="0" smtClean="0">
                <a:sym typeface="Wingdings" pitchFamily="2" charset="2"/>
              </a:rPr>
              <a:t>: </a:t>
            </a:r>
            <a:r>
              <a:rPr lang="pt-BR" b="1" dirty="0" smtClean="0">
                <a:sym typeface="Wingdings" pitchFamily="2" charset="2"/>
              </a:rPr>
              <a:t>(i) </a:t>
            </a:r>
            <a:r>
              <a:rPr lang="pt-BR" dirty="0" smtClean="0">
                <a:sym typeface="Wingdings" pitchFamily="2" charset="2"/>
              </a:rPr>
              <a:t>art. 139, VII [dilação de prazos]; </a:t>
            </a:r>
            <a:r>
              <a:rPr lang="pt-BR" b="1" dirty="0" smtClean="0">
                <a:sym typeface="Wingdings" pitchFamily="2" charset="2"/>
              </a:rPr>
              <a:t>(ii) </a:t>
            </a:r>
            <a:r>
              <a:rPr lang="pt-BR" dirty="0" smtClean="0">
                <a:sym typeface="Wingdings" pitchFamily="2" charset="2"/>
              </a:rPr>
              <a:t>art. 373, §1º [redistribuição do ônus da prova].</a:t>
            </a:r>
          </a:p>
          <a:p>
            <a:pPr marL="0" indent="0" algn="just">
              <a:buNone/>
            </a:pPr>
            <a:endParaRPr lang="pt-BR" b="1" dirty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pt-BR" dirty="0" smtClean="0">
                <a:sym typeface="Wingdings" pitchFamily="2" charset="2"/>
              </a:rPr>
              <a:t>Pode, ainda, haver a </a:t>
            </a:r>
            <a:r>
              <a:rPr lang="pt-BR" b="1" i="1" dirty="0" smtClean="0">
                <a:sym typeface="Wingdings" pitchFamily="2" charset="2"/>
              </a:rPr>
              <a:t>adequação negocial </a:t>
            </a:r>
            <a:r>
              <a:rPr lang="pt-BR" dirty="0" smtClean="0">
                <a:sym typeface="Wingdings" pitchFamily="2" charset="2"/>
              </a:rPr>
              <a:t>do processo, derivada dos negócios jurídicos processuais.</a:t>
            </a: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b="1" i="1" u="sng" dirty="0" smtClean="0">
              <a:latin typeface="Showcard Gothic" pitchFamily="82" charset="0"/>
              <a:cs typeface="Shonar Bangla" pitchFamily="34" charset="0"/>
            </a:endParaRPr>
          </a:p>
          <a:p>
            <a:pPr>
              <a:buNone/>
            </a:pPr>
            <a:endParaRPr lang="pt-BR" b="1" i="1" u="sng" dirty="0" smtClean="0">
              <a:latin typeface="Showcard Gothic" pitchFamily="82" charset="0"/>
              <a:cs typeface="Shonar Bangla" pitchFamily="34" charset="0"/>
            </a:endParaRPr>
          </a:p>
          <a:p>
            <a:pPr algn="ctr">
              <a:buNone/>
            </a:pPr>
            <a:r>
              <a:rPr lang="pt-BR" sz="5500" b="1" i="1" u="sng" dirty="0" smtClean="0">
                <a:latin typeface="Showcard Gothic" pitchFamily="82" charset="0"/>
                <a:cs typeface="Shonar Bangla" pitchFamily="34" charset="0"/>
              </a:rPr>
              <a:t>VII – APLICAÇÃO DAS NORMAS</a:t>
            </a:r>
            <a:endParaRPr lang="pt-BR" sz="5500" dirty="0" smtClean="0"/>
          </a:p>
          <a:p>
            <a:endParaRPr lang="pt-BR" sz="5500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Showcard Gothic" pitchFamily="82" charset="0"/>
              </a:rPr>
              <a:t>1</a:t>
            </a:r>
            <a:r>
              <a:rPr lang="pt-BR" b="1" dirty="0" smtClean="0">
                <a:latin typeface="Showcard Gothic" pitchFamily="82" charset="0"/>
              </a:rPr>
              <a:t> – artigo 13</a:t>
            </a:r>
            <a:endParaRPr lang="pt-BR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i="1" dirty="0"/>
              <a:t>Art. 13.  A jurisdição civil será regida pelas normas processuais brasileiras, ressalvadas as disposições específicas previstas em tratados, convenções ou acordos internacionais de que o Brasil seja parte.</a:t>
            </a:r>
          </a:p>
          <a:p>
            <a:pPr marL="0" indent="0" algn="just">
              <a:buNone/>
            </a:pPr>
            <a:endParaRPr lang="pt-BR" b="1" i="1" dirty="0" smtClean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latin typeface="Showcard Gothic" pitchFamily="82" charset="0"/>
                <a:cs typeface="Shonar Bangla" pitchFamily="34" charset="0"/>
              </a:rPr>
              <a:t>Iv– aplicação das normas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sz="3600" b="1" dirty="0" smtClean="0">
                <a:latin typeface="Showcard Gothic" pitchFamily="82" charset="0"/>
              </a:rPr>
              <a:t>1 – artigo 13 </a:t>
            </a:r>
          </a:p>
          <a:p>
            <a:pPr marL="0" indent="0" algn="just">
              <a:buNone/>
            </a:pPr>
            <a:endParaRPr lang="pt-BR" sz="3600" b="1" dirty="0" smtClean="0"/>
          </a:p>
          <a:p>
            <a:pPr marL="0" indent="0" algn="just">
              <a:buNone/>
            </a:pPr>
            <a:r>
              <a:rPr lang="pt-BR" sz="3600" b="1" dirty="0" smtClean="0">
                <a:latin typeface="Showcard Gothic" pitchFamily="82" charset="0"/>
              </a:rPr>
              <a:t>#ESPAÇO#</a:t>
            </a:r>
            <a:endParaRPr lang="pt-BR" sz="3600" dirty="0" smtClean="0">
              <a:latin typeface="Showcard Gothic" pitchFamily="82" charset="0"/>
            </a:endParaRP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Aplica-se </a:t>
            </a:r>
            <a:r>
              <a:rPr lang="pt-BR" dirty="0"/>
              <a:t>na atividade jurisdicional brasileira as normas criadas no nosso território, tanto no CPC como em legislações processuais extravagantes ou normas processuais heterotópicas (Código Civil, por exemplo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Além </a:t>
            </a:r>
            <a:r>
              <a:rPr lang="pt-BR" dirty="0"/>
              <a:t>dessa legislação, aplicam-se os tratados, convenções ou acordos internacionais de que o Brasil seja parte, que </a:t>
            </a:r>
            <a:r>
              <a:rPr lang="pt-BR" i="1" u="sng" dirty="0"/>
              <a:t>apesar e criados fora do território nacional, são incorporados ao ordenamento brasileiro</a:t>
            </a:r>
            <a:r>
              <a:rPr lang="pt-BR" dirty="0"/>
              <a:t>. </a:t>
            </a:r>
          </a:p>
          <a:p>
            <a:pPr algn="just">
              <a:buNone/>
            </a:pP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7402</Words>
  <Application>Microsoft Office PowerPoint</Application>
  <PresentationFormat>Apresentação na tela (4:3)</PresentationFormat>
  <Paragraphs>1029</Paragraphs>
  <Slides>111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111</vt:i4>
      </vt:variant>
    </vt:vector>
  </HeadingPairs>
  <TitlesOfParts>
    <vt:vector size="112" baseType="lpstr">
      <vt:lpstr>Tema do Office</vt:lpstr>
      <vt:lpstr>  </vt:lpstr>
      <vt:lpstr>Iii – normas fundamentais</vt:lpstr>
      <vt:lpstr>Iii – normas fundamentais</vt:lpstr>
      <vt:lpstr>Iii – normas fundamentais ARTIGO 1º  </vt:lpstr>
      <vt:lpstr>Iii – normas fundamentais ARTIGO 1º  </vt:lpstr>
      <vt:lpstr>Iii – normas fundamentais ARTIGO 1º  </vt:lpstr>
      <vt:lpstr>Iii – normas fundamentais artigo 1º</vt:lpstr>
      <vt:lpstr>Iii – normas fundamentais artigo 1º</vt:lpstr>
      <vt:lpstr>Iii – normas fundamentais artigo 1º </vt:lpstr>
      <vt:lpstr> Iii – normas fundamentais artigo 1º</vt:lpstr>
      <vt:lpstr>Iii – normas fundamentais artigo 1º</vt:lpstr>
      <vt:lpstr>Iii – normas fundamentais artigo 2º</vt:lpstr>
      <vt:lpstr>Iii – normas fundamentais artigo 2º </vt:lpstr>
      <vt:lpstr>Iii – normas fundamentais artigo 2º</vt:lpstr>
      <vt:lpstr>Iii – normas fundamentais artigo 2º</vt:lpstr>
      <vt:lpstr>Iii – normas fundamentais artigo 2º</vt:lpstr>
      <vt:lpstr>Iii – normas fundamentais artigo 3º</vt:lpstr>
      <vt:lpstr>Iii – normas fundamentais artigo 3º</vt:lpstr>
      <vt:lpstr>Iii – normas fundamentais artigo 3º</vt:lpstr>
      <vt:lpstr>Iii – normas fundamentais artigo 3º</vt:lpstr>
      <vt:lpstr>Iii – normas fundamentais artigo 3º</vt:lpstr>
      <vt:lpstr>Iii – normas fundamentais artigo 4º</vt:lpstr>
      <vt:lpstr>Iii – normas fundamentais artigo 4º</vt:lpstr>
      <vt:lpstr>Iii – normas fundamentais artigo 4º</vt:lpstr>
      <vt:lpstr>Iii – normas fundamentais artigo 4º</vt:lpstr>
      <vt:lpstr>Iii – normas fundamentais artigo 4º</vt:lpstr>
      <vt:lpstr>Iii – normas fundamentais artigo 4º</vt:lpstr>
      <vt:lpstr>Iii – normas fundamentais artigo 4º</vt:lpstr>
      <vt:lpstr>Iii – normas fundamentais artigo 5º</vt:lpstr>
      <vt:lpstr>Iii – normas fundamentais artigo 5º</vt:lpstr>
      <vt:lpstr>Iii – normas fundamentais</vt:lpstr>
      <vt:lpstr>Iii – normas fundamentais artigo 5º</vt:lpstr>
      <vt:lpstr>Iii – normas fundamentais</vt:lpstr>
      <vt:lpstr>Iii – normas fundamentais artigo 5º</vt:lpstr>
      <vt:lpstr>Iii – normas fundamentais artigo 5º</vt:lpstr>
      <vt:lpstr>Iii – normas fundamentais artigo 5º</vt:lpstr>
      <vt:lpstr>Iii – normas fundamentais artigo 5º</vt:lpstr>
      <vt:lpstr>Iii – normas fundamentais artigo 6º</vt:lpstr>
      <vt:lpstr>Iii – normas fundamentais artigo º</vt:lpstr>
      <vt:lpstr>1.1 – modelos de direito processual </vt:lpstr>
      <vt:lpstr>Iii – normas fundamentais artigo 6º</vt:lpstr>
      <vt:lpstr>1.1 – modelos de direito processual </vt:lpstr>
      <vt:lpstr>1.1 – modelos de direito processual </vt:lpstr>
      <vt:lpstr>1.1 – modelos de direito processual </vt:lpstr>
      <vt:lpstr>1.1 – modelos de direito processual </vt:lpstr>
      <vt:lpstr>1.1 – modelos de direito processual </vt:lpstr>
      <vt:lpstr>1.1 – modelos de direito processual </vt:lpstr>
      <vt:lpstr>Iii – normas fundamentais artigo 7º</vt:lpstr>
      <vt:lpstr>Iii – normas fundamentais artigo 7º</vt:lpstr>
      <vt:lpstr>Iii – normas fundamentais artigo 7º</vt:lpstr>
      <vt:lpstr>Iii – normas fundamentais artigo 8º</vt:lpstr>
      <vt:lpstr>Iii – normas fundamentais artigo 8º</vt:lpstr>
      <vt:lpstr>Iii – normas fundamentais artigo 8º</vt:lpstr>
      <vt:lpstr>Iii – normas fundamentais artigo 8º</vt:lpstr>
      <vt:lpstr>Iii – normas fundamentais artigo 8º</vt:lpstr>
      <vt:lpstr>Iii – normas fundamentais artigo 8º</vt:lpstr>
      <vt:lpstr>Iii – normas fundamentais artigo 8º</vt:lpstr>
      <vt:lpstr>Iii – normas fundamentais artigo 8º</vt:lpstr>
      <vt:lpstr>Iii – normas fundamentais artigo 8º</vt:lpstr>
      <vt:lpstr>Iii – normas fundamentais artigo 8º e 11</vt:lpstr>
      <vt:lpstr>Iii – normas fundamentais artigo 8º e 11</vt:lpstr>
      <vt:lpstr>Iii – normas fundamentais artigo 8º e 11</vt:lpstr>
      <vt:lpstr>Iii – normas fundamentais artigo 8º e 11</vt:lpstr>
      <vt:lpstr>Iii – normas fundamentais artigo 8º e 11</vt:lpstr>
      <vt:lpstr>Iii – normas fundamentais artigo 8º e 11</vt:lpstr>
      <vt:lpstr>3.3– fundamentação das decisões (93, IX da CF) </vt:lpstr>
      <vt:lpstr>Iii – normas fundamentais artigo 8º</vt:lpstr>
      <vt:lpstr>Iii – normas fundamentais artigo 8º</vt:lpstr>
      <vt:lpstr>Iii – normas fundamentais artigo 8º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9º e 10</vt:lpstr>
      <vt:lpstr>Iii – normas fundamentais artigo 12</vt:lpstr>
      <vt:lpstr>Iii – normas fundamentais artigo 12</vt:lpstr>
      <vt:lpstr>Iii – normas fundamentais artigo 12</vt:lpstr>
      <vt:lpstr>Iii – normas fundamentais artigo 12</vt:lpstr>
      <vt:lpstr>Iii – normas fundamentais artigo 12</vt:lpstr>
      <vt:lpstr>Iii – normas fundamentais artigo 12</vt:lpstr>
      <vt:lpstr>Iii – normas fundamentais artigo 12</vt:lpstr>
      <vt:lpstr>Iii – normas fundamentais artigo 12</vt:lpstr>
      <vt:lpstr>Iii – normas fundamentais artigo 12</vt:lpstr>
      <vt:lpstr>Iii – normas fundamentais artigo 12</vt:lpstr>
      <vt:lpstr>  </vt:lpstr>
      <vt:lpstr>#princípios não expressos#</vt:lpstr>
      <vt:lpstr>#princípios não expressos#</vt:lpstr>
      <vt:lpstr>#princípios não expressos#</vt:lpstr>
      <vt:lpstr>  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Iv– aplicação das normas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FDDP – Processo Civil</dc:title>
  <dc:creator>paulo_schwartz</dc:creator>
  <cp:lastModifiedBy>ADRIANO</cp:lastModifiedBy>
  <cp:revision>65</cp:revision>
  <dcterms:created xsi:type="dcterms:W3CDTF">2016-08-10T03:31:12Z</dcterms:created>
  <dcterms:modified xsi:type="dcterms:W3CDTF">2016-08-11T15:45:10Z</dcterms:modified>
</cp:coreProperties>
</file>