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5" r:id="rId28"/>
    <p:sldId id="282" r:id="rId29"/>
    <p:sldId id="284" r:id="rId30"/>
    <p:sldId id="283"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pt-BR" smtClean="0"/>
              <a:t>Clique para editar o título mestre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3/5/2024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3/5/2024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3/5/2024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3/5/2024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A16AA21-1863-4931-97CB-99D0A168701B}"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3772C379-9A7C-4C87-A116-CBE9F58B04C5}" type="datetimeFigureOut">
              <a:rPr lang="en-US" dirty="0"/>
              <a:t>3/5/2024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3/5/2024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6000" dirty="0"/>
              <a:t>AULA 01 – POSSE, TEORIAS DA POSSE E PROTEÇÃO JURÍDICA DAS PESSOAS EM SITUAÇÃO DE VULNERABILIDADE</a:t>
            </a:r>
          </a:p>
        </p:txBody>
      </p:sp>
      <p:sp>
        <p:nvSpPr>
          <p:cNvPr id="3" name="Subtítulo 2"/>
          <p:cNvSpPr>
            <a:spLocks noGrp="1"/>
          </p:cNvSpPr>
          <p:nvPr>
            <p:ph type="subTitle" idx="1"/>
          </p:nvPr>
        </p:nvSpPr>
        <p:spPr/>
        <p:txBody>
          <a:bodyPr/>
          <a:lstStyle/>
          <a:p>
            <a:endParaRPr lang="pt-BR" dirty="0"/>
          </a:p>
        </p:txBody>
      </p:sp>
    </p:spTree>
    <p:extLst>
      <p:ext uri="{BB962C8B-B14F-4D97-AF65-F5344CB8AC3E}">
        <p14:creationId xmlns:p14="http://schemas.microsoft.com/office/powerpoint/2010/main" val="2579158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EXCEÇÕES A POSSE – DETENÇÃO</a:t>
            </a:r>
          </a:p>
        </p:txBody>
      </p:sp>
      <p:sp>
        <p:nvSpPr>
          <p:cNvPr id="3" name="Espaço Reservado para Conteúdo 2"/>
          <p:cNvSpPr>
            <a:spLocks noGrp="1"/>
          </p:cNvSpPr>
          <p:nvPr>
            <p:ph idx="1"/>
          </p:nvPr>
        </p:nvSpPr>
        <p:spPr/>
        <p:txBody>
          <a:bodyPr>
            <a:normAutofit lnSpcReduction="10000"/>
          </a:bodyPr>
          <a:lstStyle/>
          <a:p>
            <a:r>
              <a:rPr lang="pt-BR" sz="3600" dirty="0" smtClean="0"/>
              <a:t>A </a:t>
            </a:r>
            <a:r>
              <a:rPr lang="pt-BR" sz="3600" dirty="0"/>
              <a:t>ocupação irregular de áreas públicas não induz a posse, mas </a:t>
            </a:r>
            <a:r>
              <a:rPr lang="pt-BR" sz="3600" dirty="0" smtClean="0"/>
              <a:t>detenção (criticar);</a:t>
            </a:r>
          </a:p>
          <a:p>
            <a:pPr marL="0" indent="0">
              <a:buNone/>
            </a:pPr>
            <a:endParaRPr lang="pt-BR" sz="3600" dirty="0"/>
          </a:p>
          <a:p>
            <a:r>
              <a:rPr lang="pt-BR" sz="3600" dirty="0" smtClean="0"/>
              <a:t>A </a:t>
            </a:r>
            <a:r>
              <a:rPr lang="pt-BR" sz="3600" dirty="0"/>
              <a:t>concessão de uso de bem público;</a:t>
            </a:r>
          </a:p>
          <a:p>
            <a:endParaRPr lang="pt-BR" sz="3600" dirty="0"/>
          </a:p>
          <a:p>
            <a:pPr marL="0" indent="0">
              <a:buNone/>
            </a:pPr>
            <a:r>
              <a:rPr lang="pt-BR" sz="3600" dirty="0"/>
              <a:t>O detentor não tem direito a usucapião, nem indenização por benfeitorias ou acessões.</a:t>
            </a:r>
          </a:p>
          <a:p>
            <a:endParaRPr lang="pt-BR" dirty="0"/>
          </a:p>
        </p:txBody>
      </p:sp>
    </p:spTree>
    <p:extLst>
      <p:ext uri="{BB962C8B-B14F-4D97-AF65-F5344CB8AC3E}">
        <p14:creationId xmlns:p14="http://schemas.microsoft.com/office/powerpoint/2010/main" val="1095607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detentor pode defender a posse?</a:t>
            </a:r>
          </a:p>
        </p:txBody>
      </p:sp>
      <p:sp>
        <p:nvSpPr>
          <p:cNvPr id="3" name="Espaço Reservado para Conteúdo 2"/>
          <p:cNvSpPr>
            <a:spLocks noGrp="1"/>
          </p:cNvSpPr>
          <p:nvPr>
            <p:ph idx="1"/>
          </p:nvPr>
        </p:nvSpPr>
        <p:spPr/>
        <p:txBody>
          <a:bodyPr>
            <a:normAutofit fontScale="92500" lnSpcReduction="10000"/>
          </a:bodyPr>
          <a:lstStyle/>
          <a:p>
            <a:r>
              <a:rPr lang="pt-BR" sz="3600" dirty="0"/>
              <a:t>Por </a:t>
            </a:r>
            <a:r>
              <a:rPr lang="pt-BR" sz="3600" dirty="0" smtClean="0"/>
              <a:t>exercer </a:t>
            </a:r>
            <a:r>
              <a:rPr lang="pt-BR" sz="3600" dirty="0"/>
              <a:t>a posse em nome de outrem não se lhe permite a defesa da posse por intermédio das ações possessórias. </a:t>
            </a:r>
            <a:endParaRPr lang="pt-BR" sz="3600" dirty="0" smtClean="0"/>
          </a:p>
          <a:p>
            <a:r>
              <a:rPr lang="pt-BR" sz="3600" b="1" u="sng" dirty="0" smtClean="0"/>
              <a:t>Exceção</a:t>
            </a:r>
            <a:r>
              <a:rPr lang="pt-BR" sz="3600" dirty="0" smtClean="0"/>
              <a:t>: áreas públicas, pode ajuizar ações possessórias em face de outro particular – STJ</a:t>
            </a:r>
            <a:endParaRPr lang="pt-BR" sz="3600" dirty="0" smtClean="0"/>
          </a:p>
          <a:p>
            <a:r>
              <a:rPr lang="pt-BR" sz="3600" b="1" u="sng" dirty="0"/>
              <a:t>Enunciado 493; V Jornada </a:t>
            </a:r>
            <a:r>
              <a:rPr lang="pt-BR" sz="3600" dirty="0"/>
              <a:t>- O detentor (art. 1.198 do Código Civil) pode, no interesse do possuidor, </a:t>
            </a:r>
            <a:r>
              <a:rPr lang="pt-BR" sz="3600" b="1" u="sng" dirty="0">
                <a:effectLst>
                  <a:outerShdw blurRad="38100" dist="38100" dir="2700000" algn="tl">
                    <a:srgbClr val="000000">
                      <a:alpha val="43137"/>
                    </a:srgbClr>
                  </a:outerShdw>
                </a:effectLst>
              </a:rPr>
              <a:t>exercer a autodefesa do bem sob seu </a:t>
            </a:r>
            <a:r>
              <a:rPr lang="pt-BR" sz="3600" b="1" u="sng" dirty="0" smtClean="0">
                <a:effectLst>
                  <a:outerShdw blurRad="38100" dist="38100" dir="2700000" algn="tl">
                    <a:srgbClr val="000000">
                      <a:alpha val="43137"/>
                    </a:srgbClr>
                  </a:outerShdw>
                </a:effectLst>
              </a:rPr>
              <a:t>poder</a:t>
            </a:r>
            <a:r>
              <a:rPr lang="pt-BR" sz="3600" dirty="0" smtClean="0"/>
              <a:t> – desforço imediato e legitima defesa.</a:t>
            </a:r>
            <a:endParaRPr lang="pt-BR" sz="3600" dirty="0"/>
          </a:p>
        </p:txBody>
      </p:sp>
    </p:spTree>
    <p:extLst>
      <p:ext uri="{BB962C8B-B14F-4D97-AF65-F5344CB8AC3E}">
        <p14:creationId xmlns:p14="http://schemas.microsoft.com/office/powerpoint/2010/main" val="3990848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É possível a conversão da detenção em posse? </a:t>
            </a:r>
          </a:p>
        </p:txBody>
      </p:sp>
      <p:sp>
        <p:nvSpPr>
          <p:cNvPr id="3" name="Espaço Reservado para Conteúdo 2"/>
          <p:cNvSpPr>
            <a:spLocks noGrp="1"/>
          </p:cNvSpPr>
          <p:nvPr>
            <p:ph idx="1"/>
          </p:nvPr>
        </p:nvSpPr>
        <p:spPr/>
        <p:txBody>
          <a:bodyPr/>
          <a:lstStyle/>
          <a:p>
            <a:r>
              <a:rPr lang="pt-BR" dirty="0"/>
              <a:t> </a:t>
            </a:r>
            <a:r>
              <a:rPr lang="pt-BR" sz="3600" b="1" u="sng" dirty="0">
                <a:effectLst>
                  <a:outerShdw blurRad="38100" dist="38100" dir="2700000" algn="tl">
                    <a:srgbClr val="000000">
                      <a:alpha val="43137"/>
                    </a:srgbClr>
                  </a:outerShdw>
                </a:effectLst>
              </a:rPr>
              <a:t>Enunciado 301 da  IV Jornada de D. Civil -</a:t>
            </a:r>
            <a:r>
              <a:rPr lang="pt-BR" sz="3600" dirty="0"/>
              <a:t> possível a conversão da detenção em posse, desde que rompida a subordinação, na hipótese de exercício em nome próprio dos atos possessórios.</a:t>
            </a:r>
          </a:p>
        </p:txBody>
      </p:sp>
    </p:spTree>
    <p:extLst>
      <p:ext uri="{BB962C8B-B14F-4D97-AF65-F5344CB8AC3E}">
        <p14:creationId xmlns:p14="http://schemas.microsoft.com/office/powerpoint/2010/main" val="4043986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Teoria subjetiva</a:t>
            </a:r>
            <a:endParaRPr lang="pt-BR" dirty="0"/>
          </a:p>
        </p:txBody>
      </p:sp>
      <p:sp>
        <p:nvSpPr>
          <p:cNvPr id="3" name="Espaço Reservado para Conteúdo 2"/>
          <p:cNvSpPr>
            <a:spLocks noGrp="1"/>
          </p:cNvSpPr>
          <p:nvPr>
            <p:ph idx="1"/>
          </p:nvPr>
        </p:nvSpPr>
        <p:spPr/>
        <p:txBody>
          <a:bodyPr>
            <a:normAutofit/>
          </a:bodyPr>
          <a:lstStyle/>
          <a:p>
            <a:r>
              <a:rPr lang="pt-BR" sz="3600" b="1" u="sng" dirty="0" smtClean="0">
                <a:effectLst>
                  <a:outerShdw blurRad="38100" dist="38100" dir="2700000" algn="tl">
                    <a:srgbClr val="000000">
                      <a:alpha val="43137"/>
                    </a:srgbClr>
                  </a:outerShdw>
                </a:effectLst>
              </a:rPr>
              <a:t>Usucapião</a:t>
            </a:r>
            <a:r>
              <a:rPr lang="pt-BR" sz="3600" dirty="0" smtClean="0"/>
              <a:t>: para </a:t>
            </a:r>
            <a:r>
              <a:rPr lang="pt-BR" sz="3600" dirty="0"/>
              <a:t>que se adquira o bem é necessário demonstrar o “animus </a:t>
            </a:r>
            <a:r>
              <a:rPr lang="pt-BR" sz="3600" dirty="0" err="1"/>
              <a:t>domini</a:t>
            </a:r>
            <a:r>
              <a:rPr lang="pt-BR" sz="3600" dirty="0"/>
              <a:t>” do possuidor.</a:t>
            </a:r>
          </a:p>
        </p:txBody>
      </p:sp>
    </p:spTree>
    <p:extLst>
      <p:ext uri="{BB962C8B-B14F-4D97-AF65-F5344CB8AC3E}">
        <p14:creationId xmlns:p14="http://schemas.microsoft.com/office/powerpoint/2010/main" val="4222572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TEORIA SOCIOLÓGICA </a:t>
            </a:r>
            <a:r>
              <a:rPr lang="pt-BR" dirty="0"/>
              <a:t>DA POSSE (TEORIA DA POSSE SOCIAL)</a:t>
            </a:r>
          </a:p>
        </p:txBody>
      </p:sp>
      <p:sp>
        <p:nvSpPr>
          <p:cNvPr id="3" name="Espaço Reservado para Conteúdo 2"/>
          <p:cNvSpPr>
            <a:spLocks noGrp="1"/>
          </p:cNvSpPr>
          <p:nvPr>
            <p:ph idx="1"/>
          </p:nvPr>
        </p:nvSpPr>
        <p:spPr/>
        <p:txBody>
          <a:bodyPr>
            <a:normAutofit/>
          </a:bodyPr>
          <a:lstStyle/>
          <a:p>
            <a:r>
              <a:rPr lang="pt-BR" sz="2800" dirty="0" smtClean="0"/>
              <a:t>Surgiram </a:t>
            </a:r>
            <a:r>
              <a:rPr lang="pt-BR" sz="2800" dirty="0"/>
              <a:t>a partir do séc. XX,  e tem como expoentes Raymond </a:t>
            </a:r>
            <a:r>
              <a:rPr lang="pt-BR" sz="2800" dirty="0" err="1"/>
              <a:t>Saleilles</a:t>
            </a:r>
            <a:r>
              <a:rPr lang="pt-BR" sz="2800" dirty="0"/>
              <a:t> (</a:t>
            </a:r>
            <a:r>
              <a:rPr lang="pt-BR" sz="2800" dirty="0" err="1"/>
              <a:t>frança</a:t>
            </a:r>
            <a:r>
              <a:rPr lang="pt-BR" sz="2800" dirty="0"/>
              <a:t>), </a:t>
            </a:r>
            <a:r>
              <a:rPr lang="pt-BR" sz="2800" dirty="0" err="1"/>
              <a:t>Antonio</a:t>
            </a:r>
            <a:r>
              <a:rPr lang="pt-BR" sz="2800" dirty="0"/>
              <a:t>  </a:t>
            </a:r>
            <a:r>
              <a:rPr lang="pt-BR" sz="2800" dirty="0" err="1"/>
              <a:t>Hernadez</a:t>
            </a:r>
            <a:r>
              <a:rPr lang="pt-BR" sz="2800" dirty="0"/>
              <a:t> Gil (Espanha) e Silvio </a:t>
            </a:r>
            <a:r>
              <a:rPr lang="pt-BR" sz="2800" dirty="0" err="1"/>
              <a:t>Perozzi</a:t>
            </a:r>
            <a:r>
              <a:rPr lang="pt-BR" sz="2800" dirty="0"/>
              <a:t> (Itália</a:t>
            </a:r>
            <a:r>
              <a:rPr lang="pt-BR" sz="2800" dirty="0" smtClean="0"/>
              <a:t>).</a:t>
            </a:r>
          </a:p>
          <a:p>
            <a:r>
              <a:rPr lang="pt-BR" sz="2800" b="1" dirty="0" smtClean="0">
                <a:effectLst>
                  <a:outerShdw blurRad="38100" dist="38100" dir="2700000" algn="tl">
                    <a:srgbClr val="000000">
                      <a:alpha val="43137"/>
                    </a:srgbClr>
                  </a:outerShdw>
                </a:effectLst>
              </a:rPr>
              <a:t>Posse </a:t>
            </a:r>
            <a:r>
              <a:rPr lang="pt-BR" sz="2800" b="1" dirty="0">
                <a:effectLst>
                  <a:outerShdw blurRad="38100" dist="38100" dir="2700000" algn="tl">
                    <a:srgbClr val="000000">
                      <a:alpha val="43137"/>
                    </a:srgbClr>
                  </a:outerShdw>
                </a:effectLst>
              </a:rPr>
              <a:t>= corpus + função </a:t>
            </a:r>
            <a:r>
              <a:rPr lang="pt-BR" sz="2800" b="1" dirty="0" smtClean="0">
                <a:effectLst>
                  <a:outerShdw blurRad="38100" dist="38100" dir="2700000" algn="tl">
                    <a:srgbClr val="000000">
                      <a:alpha val="43137"/>
                    </a:srgbClr>
                  </a:outerShdw>
                </a:effectLst>
              </a:rPr>
              <a:t>social</a:t>
            </a:r>
          </a:p>
          <a:p>
            <a:r>
              <a:rPr lang="pt-BR" sz="2800" dirty="0"/>
              <a:t>Serviram de base para a tese da função social da posse</a:t>
            </a:r>
            <a:r>
              <a:rPr lang="pt-BR" sz="2800" dirty="0" smtClean="0"/>
              <a:t>.</a:t>
            </a:r>
          </a:p>
          <a:p>
            <a:r>
              <a:rPr lang="pt-BR" sz="2800" dirty="0" smtClean="0"/>
              <a:t>Complementam/temperam </a:t>
            </a:r>
            <a:r>
              <a:rPr lang="pt-BR" sz="2800" dirty="0"/>
              <a:t>a teoria objetiva de </a:t>
            </a:r>
            <a:r>
              <a:rPr lang="pt-BR" sz="2800" dirty="0" err="1"/>
              <a:t>Ihering</a:t>
            </a:r>
            <a:r>
              <a:rPr lang="pt-BR" sz="2800" dirty="0" smtClean="0"/>
              <a:t>.</a:t>
            </a:r>
          </a:p>
          <a:p>
            <a:r>
              <a:rPr lang="pt-BR" sz="2800" dirty="0"/>
              <a:t>I</a:t>
            </a:r>
            <a:r>
              <a:rPr lang="pt-BR" sz="2800" dirty="0" smtClean="0"/>
              <a:t>nclusão </a:t>
            </a:r>
            <a:r>
              <a:rPr lang="pt-BR" sz="2800" dirty="0"/>
              <a:t>de um elemento finalístico à </a:t>
            </a:r>
            <a:r>
              <a:rPr lang="pt-BR" sz="2800" dirty="0" smtClean="0"/>
              <a:t>posse.</a:t>
            </a:r>
          </a:p>
        </p:txBody>
      </p:sp>
    </p:spTree>
    <p:extLst>
      <p:ext uri="{BB962C8B-B14F-4D97-AF65-F5344CB8AC3E}">
        <p14:creationId xmlns:p14="http://schemas.microsoft.com/office/powerpoint/2010/main" val="4239417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TEORIA SOCIOLÓGICA </a:t>
            </a:r>
            <a:r>
              <a:rPr lang="pt-BR" dirty="0"/>
              <a:t>DA POSSE (TEORIA DA POSSE SOCIAL)</a:t>
            </a:r>
          </a:p>
        </p:txBody>
      </p:sp>
      <p:sp>
        <p:nvSpPr>
          <p:cNvPr id="3" name="Espaço Reservado para Conteúdo 2"/>
          <p:cNvSpPr>
            <a:spLocks noGrp="1"/>
          </p:cNvSpPr>
          <p:nvPr>
            <p:ph idx="1"/>
          </p:nvPr>
        </p:nvSpPr>
        <p:spPr/>
        <p:txBody>
          <a:bodyPr>
            <a:normAutofit/>
          </a:bodyPr>
          <a:lstStyle/>
          <a:p>
            <a:r>
              <a:rPr lang="pt-BR" sz="2800" dirty="0" smtClean="0"/>
              <a:t>Flávio </a:t>
            </a:r>
            <a:r>
              <a:rPr lang="pt-BR" sz="2800" dirty="0" err="1" smtClean="0"/>
              <a:t>Tartuce</a:t>
            </a:r>
            <a:r>
              <a:rPr lang="pt-BR" sz="2800" dirty="0" smtClean="0"/>
              <a:t> – exemplo </a:t>
            </a:r>
            <a:r>
              <a:rPr lang="pt-BR" sz="2800" dirty="0"/>
              <a:t>do chapéu: pela visão de </a:t>
            </a:r>
            <a:r>
              <a:rPr lang="pt-BR" sz="2800" dirty="0" err="1"/>
              <a:t>Perozzi</a:t>
            </a:r>
            <a:r>
              <a:rPr lang="pt-BR" sz="2800" dirty="0"/>
              <a:t> e Gil há posse diante do reconhecimento e da aceitação da coletividade de que essa pessoa é possuidora, </a:t>
            </a:r>
            <a:r>
              <a:rPr lang="pt-BR" sz="2800" b="1" u="sng" dirty="0">
                <a:effectLst>
                  <a:outerShdw blurRad="38100" dist="38100" dir="2700000" algn="tl">
                    <a:srgbClr val="000000">
                      <a:alpha val="43137"/>
                    </a:srgbClr>
                  </a:outerShdw>
                </a:effectLst>
              </a:rPr>
              <a:t>além da destinação que é dada ao </a:t>
            </a:r>
            <a:r>
              <a:rPr lang="pt-BR" sz="2800" b="1" u="sng" dirty="0" smtClean="0">
                <a:effectLst>
                  <a:outerShdw blurRad="38100" dist="38100" dir="2700000" algn="tl">
                    <a:srgbClr val="000000">
                      <a:alpha val="43137"/>
                    </a:srgbClr>
                  </a:outerShdw>
                </a:effectLst>
              </a:rPr>
              <a:t>chapéu.</a:t>
            </a:r>
          </a:p>
          <a:p>
            <a:r>
              <a:rPr lang="pt-BR" sz="2800" dirty="0"/>
              <a:t>tratam a </a:t>
            </a:r>
            <a:r>
              <a:rPr lang="pt-BR" sz="2800" b="1" dirty="0">
                <a:effectLst>
                  <a:outerShdw blurRad="38100" dist="38100" dir="2700000" algn="tl">
                    <a:srgbClr val="000000">
                      <a:alpha val="43137"/>
                    </a:srgbClr>
                  </a:outerShdw>
                </a:effectLst>
              </a:rPr>
              <a:t>posse</a:t>
            </a:r>
            <a:r>
              <a:rPr lang="pt-BR" sz="2800" dirty="0"/>
              <a:t> como um instituto autônomo em relação à propriedade, que </a:t>
            </a:r>
            <a:r>
              <a:rPr lang="pt-BR" sz="2800" b="1" u="sng" dirty="0">
                <a:effectLst>
                  <a:outerShdw blurRad="38100" dist="38100" dir="2700000" algn="tl">
                    <a:srgbClr val="000000">
                      <a:alpha val="43137"/>
                    </a:srgbClr>
                  </a:outerShdw>
                </a:effectLst>
              </a:rPr>
              <a:t>se define de acordo com a função social</a:t>
            </a:r>
            <a:r>
              <a:rPr lang="pt-BR" sz="2800" dirty="0"/>
              <a:t>, e não de acordo com eventual vínculo psicológico que o possuidor venha a ter com o bem ou com sua disposição física</a:t>
            </a:r>
            <a:r>
              <a:rPr lang="pt-BR" dirty="0"/>
              <a:t>. </a:t>
            </a:r>
          </a:p>
        </p:txBody>
      </p:sp>
    </p:spTree>
    <p:extLst>
      <p:ext uri="{BB962C8B-B14F-4D97-AF65-F5344CB8AC3E}">
        <p14:creationId xmlns:p14="http://schemas.microsoft.com/office/powerpoint/2010/main" val="3397694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NO DIREITO BRASILEIRO </a:t>
            </a:r>
          </a:p>
        </p:txBody>
      </p:sp>
      <p:sp>
        <p:nvSpPr>
          <p:cNvPr id="3" name="Espaço Reservado para Conteúdo 2"/>
          <p:cNvSpPr>
            <a:spLocks noGrp="1"/>
          </p:cNvSpPr>
          <p:nvPr>
            <p:ph idx="1"/>
          </p:nvPr>
        </p:nvSpPr>
        <p:spPr/>
        <p:txBody>
          <a:bodyPr>
            <a:normAutofit/>
          </a:bodyPr>
          <a:lstStyle/>
          <a:p>
            <a:r>
              <a:rPr lang="pt-BR" sz="3200" b="1" dirty="0">
                <a:effectLst>
                  <a:outerShdw blurRad="38100" dist="38100" dir="2700000" algn="tl">
                    <a:srgbClr val="000000">
                      <a:alpha val="43137"/>
                    </a:srgbClr>
                  </a:outerShdw>
                </a:effectLst>
              </a:rPr>
              <a:t>Constituição de 1988.</a:t>
            </a:r>
          </a:p>
          <a:p>
            <a:endParaRPr lang="pt-BR" sz="3200" dirty="0"/>
          </a:p>
          <a:p>
            <a:r>
              <a:rPr lang="pt-BR" sz="3200" b="1" u="sng" dirty="0"/>
              <a:t>Miguel </a:t>
            </a:r>
            <a:r>
              <a:rPr lang="pt-BR" sz="3200" b="1" u="sng" dirty="0" err="1"/>
              <a:t>Reale</a:t>
            </a:r>
            <a:r>
              <a:rPr lang="pt-BR" sz="3200" dirty="0"/>
              <a:t>: Princípios norteadores do CC/02: </a:t>
            </a:r>
            <a:r>
              <a:rPr lang="pt-BR" sz="3200" dirty="0" err="1"/>
              <a:t>socialidade</a:t>
            </a:r>
            <a:r>
              <a:rPr lang="pt-BR" sz="3200" dirty="0"/>
              <a:t>, </a:t>
            </a:r>
            <a:r>
              <a:rPr lang="pt-BR" sz="3200" dirty="0" err="1"/>
              <a:t>eticidade</a:t>
            </a:r>
            <a:r>
              <a:rPr lang="pt-BR" sz="3200" dirty="0"/>
              <a:t> e operabilidade.</a:t>
            </a:r>
          </a:p>
          <a:p>
            <a:r>
              <a:rPr lang="pt-BR" sz="3200" dirty="0" smtClean="0"/>
              <a:t>Exposição </a:t>
            </a:r>
            <a:r>
              <a:rPr lang="pt-BR" sz="3200" dirty="0"/>
              <a:t>de motivos do CC/02 – É necessário cumprir a </a:t>
            </a:r>
            <a:r>
              <a:rPr lang="pt-BR" sz="3200" b="1" dirty="0" err="1">
                <a:effectLst>
                  <a:outerShdw blurRad="38100" dist="38100" dir="2700000" algn="tl">
                    <a:srgbClr val="000000">
                      <a:alpha val="43137"/>
                    </a:srgbClr>
                  </a:outerShdw>
                </a:effectLst>
              </a:rPr>
              <a:t>socialidade</a:t>
            </a:r>
            <a:r>
              <a:rPr lang="pt-BR" sz="3200" b="1" dirty="0">
                <a:effectLst>
                  <a:outerShdw blurRad="38100" dist="38100" dir="2700000" algn="tl">
                    <a:srgbClr val="000000">
                      <a:alpha val="43137"/>
                    </a:srgbClr>
                  </a:outerShdw>
                </a:effectLst>
              </a:rPr>
              <a:t> dos institutos. </a:t>
            </a:r>
          </a:p>
        </p:txBody>
      </p:sp>
    </p:spTree>
    <p:extLst>
      <p:ext uri="{BB962C8B-B14F-4D97-AF65-F5344CB8AC3E}">
        <p14:creationId xmlns:p14="http://schemas.microsoft.com/office/powerpoint/2010/main" val="108247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NO DIREITO BRASILEIRO </a:t>
            </a:r>
          </a:p>
        </p:txBody>
      </p:sp>
      <p:sp>
        <p:nvSpPr>
          <p:cNvPr id="3" name="Espaço Reservado para Conteúdo 2"/>
          <p:cNvSpPr>
            <a:spLocks noGrp="1"/>
          </p:cNvSpPr>
          <p:nvPr>
            <p:ph idx="1"/>
          </p:nvPr>
        </p:nvSpPr>
        <p:spPr>
          <a:xfrm>
            <a:off x="1069848" y="2121407"/>
            <a:ext cx="10058400" cy="4202119"/>
          </a:xfrm>
        </p:spPr>
        <p:txBody>
          <a:bodyPr>
            <a:normAutofit lnSpcReduction="10000"/>
          </a:bodyPr>
          <a:lstStyle/>
          <a:p>
            <a:r>
              <a:rPr lang="pt-BR" sz="2800" dirty="0"/>
              <a:t>A função social da posse está </a:t>
            </a:r>
            <a:r>
              <a:rPr lang="pt-BR" sz="2800" b="1" u="sng" dirty="0">
                <a:effectLst>
                  <a:outerShdw blurRad="38100" dist="38100" dir="2700000" algn="tl">
                    <a:srgbClr val="000000">
                      <a:alpha val="43137"/>
                    </a:srgbClr>
                  </a:outerShdw>
                </a:effectLst>
              </a:rPr>
              <a:t>prevista de forma implícita</a:t>
            </a:r>
            <a:r>
              <a:rPr lang="pt-BR" sz="2800" dirty="0"/>
              <a:t> no ordenamento brasileiro e é sucedâneo da função social da propriedade. </a:t>
            </a:r>
          </a:p>
          <a:p>
            <a:endParaRPr lang="pt-BR" sz="2800" dirty="0"/>
          </a:p>
          <a:p>
            <a:r>
              <a:rPr lang="pt-BR" sz="2800" dirty="0"/>
              <a:t>Há função social quando o possuidor (aquele que exerce um dos poderes do domínio de fato sobre a coisa) </a:t>
            </a:r>
            <a:r>
              <a:rPr lang="pt-BR" sz="2800" b="1" u="sng" dirty="0">
                <a:effectLst>
                  <a:outerShdw blurRad="38100" dist="38100" dir="2700000" algn="tl">
                    <a:srgbClr val="000000">
                      <a:alpha val="43137"/>
                    </a:srgbClr>
                  </a:outerShdw>
                </a:effectLst>
              </a:rPr>
              <a:t>utiliza a coisa em consonância com a sua necessária destinação econômica, social e ambiental</a:t>
            </a:r>
            <a:r>
              <a:rPr lang="pt-BR" sz="2800" dirty="0"/>
              <a:t>, ou seja, </a:t>
            </a:r>
            <a:r>
              <a:rPr lang="pt-BR" sz="2800" b="1" dirty="0">
                <a:effectLst>
                  <a:outerShdw blurRad="38100" dist="38100" dir="2700000" algn="tl">
                    <a:srgbClr val="000000">
                      <a:alpha val="43137"/>
                    </a:srgbClr>
                  </a:outerShdw>
                </a:effectLst>
              </a:rPr>
              <a:t>dirige a coisa para uma finalidade juridicamente permitida e </a:t>
            </a:r>
            <a:r>
              <a:rPr lang="pt-BR" sz="2800" b="1" dirty="0" smtClean="0">
                <a:effectLst>
                  <a:outerShdw blurRad="38100" dist="38100" dir="2700000" algn="tl">
                    <a:srgbClr val="000000">
                      <a:alpha val="43137"/>
                    </a:srgbClr>
                  </a:outerShdw>
                </a:effectLst>
              </a:rPr>
              <a:t>necessária.</a:t>
            </a:r>
            <a:endParaRPr lang="pt-BR" sz="2800" b="1" dirty="0">
              <a:effectLst>
                <a:outerShdw blurRad="38100" dist="38100" dir="2700000" algn="tl">
                  <a:srgbClr val="000000">
                    <a:alpha val="43137"/>
                  </a:srgbClr>
                </a:outerShdw>
              </a:effectLst>
            </a:endParaRPr>
          </a:p>
          <a:p>
            <a:endParaRPr lang="pt-BR" dirty="0"/>
          </a:p>
        </p:txBody>
      </p:sp>
    </p:spTree>
    <p:extLst>
      <p:ext uri="{BB962C8B-B14F-4D97-AF65-F5344CB8AC3E}">
        <p14:creationId xmlns:p14="http://schemas.microsoft.com/office/powerpoint/2010/main" val="3268846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NO DIREITO BRASILEIRO </a:t>
            </a:r>
          </a:p>
        </p:txBody>
      </p:sp>
      <p:sp>
        <p:nvSpPr>
          <p:cNvPr id="3" name="Espaço Reservado para Conteúdo 2"/>
          <p:cNvSpPr>
            <a:spLocks noGrp="1"/>
          </p:cNvSpPr>
          <p:nvPr>
            <p:ph idx="1"/>
          </p:nvPr>
        </p:nvSpPr>
        <p:spPr/>
        <p:txBody>
          <a:bodyPr/>
          <a:lstStyle/>
          <a:p>
            <a:pPr algn="just"/>
            <a:r>
              <a:rPr lang="pt-BR" sz="2800" dirty="0"/>
              <a:t>CF/88: Art. 5º, CF/88: XXII - é garantido o direito de propriedade; XXIII - </a:t>
            </a:r>
            <a:r>
              <a:rPr lang="pt-BR" sz="2800" b="1" dirty="0">
                <a:effectLst>
                  <a:outerShdw blurRad="38100" dist="38100" dir="2700000" algn="tl">
                    <a:srgbClr val="000000">
                      <a:alpha val="43137"/>
                    </a:srgbClr>
                  </a:outerShdw>
                </a:effectLst>
              </a:rPr>
              <a:t>a propriedade atenderá a sua função social</a:t>
            </a:r>
            <a:r>
              <a:rPr lang="pt-BR" sz="2800" dirty="0"/>
              <a:t> + art. 170, III –princípios da atividade econômica.</a:t>
            </a:r>
          </a:p>
          <a:p>
            <a:pPr algn="just"/>
            <a:endParaRPr lang="pt-BR" sz="2800" dirty="0"/>
          </a:p>
          <a:p>
            <a:pPr algn="just"/>
            <a:r>
              <a:rPr lang="pt-BR" sz="2800" dirty="0"/>
              <a:t>Capítulo sobre política urbana:  </a:t>
            </a:r>
          </a:p>
          <a:p>
            <a:pPr marL="0" indent="0" algn="just">
              <a:buNone/>
            </a:pPr>
            <a:r>
              <a:rPr lang="pt-BR" sz="2800" dirty="0"/>
              <a:t>Art. 182, § 2º. A propriedade urbana cumpre sua função social quando </a:t>
            </a:r>
            <a:r>
              <a:rPr lang="pt-BR" sz="2800" b="1" u="sng" dirty="0">
                <a:effectLst>
                  <a:outerShdw blurRad="38100" dist="38100" dir="2700000" algn="tl">
                    <a:srgbClr val="000000">
                      <a:alpha val="43137"/>
                    </a:srgbClr>
                  </a:outerShdw>
                </a:effectLst>
              </a:rPr>
              <a:t>atende às exigências fundamentais de ordenação da cidade expressas no plano diretor</a:t>
            </a:r>
            <a:r>
              <a:rPr lang="pt-BR" sz="2800" dirty="0"/>
              <a:t>.</a:t>
            </a:r>
          </a:p>
          <a:p>
            <a:endParaRPr lang="pt-BR" dirty="0"/>
          </a:p>
        </p:txBody>
      </p:sp>
    </p:spTree>
    <p:extLst>
      <p:ext uri="{BB962C8B-B14F-4D97-AF65-F5344CB8AC3E}">
        <p14:creationId xmlns:p14="http://schemas.microsoft.com/office/powerpoint/2010/main" val="1225127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NO DIREITO BRASILEIRO </a:t>
            </a:r>
          </a:p>
        </p:txBody>
      </p:sp>
      <p:sp>
        <p:nvSpPr>
          <p:cNvPr id="3" name="Espaço Reservado para Conteúdo 2"/>
          <p:cNvSpPr>
            <a:spLocks noGrp="1"/>
          </p:cNvSpPr>
          <p:nvPr>
            <p:ph idx="1"/>
          </p:nvPr>
        </p:nvSpPr>
        <p:spPr/>
        <p:txBody>
          <a:bodyPr>
            <a:normAutofit fontScale="85000" lnSpcReduction="20000"/>
          </a:bodyPr>
          <a:lstStyle/>
          <a:p>
            <a:pPr algn="just"/>
            <a:r>
              <a:rPr lang="pt-BR" sz="2200" dirty="0"/>
              <a:t>Art. 186. A função social é cumprida quando a propriedade rural atende, simultaneamente, segundo critérios e graus de exigência estabelecidos em lei, aos seguintes requisitos:</a:t>
            </a:r>
          </a:p>
          <a:p>
            <a:pPr algn="just"/>
            <a:endParaRPr lang="pt-BR" sz="2200" dirty="0"/>
          </a:p>
          <a:p>
            <a:pPr marL="0" indent="0" algn="just">
              <a:buNone/>
            </a:pPr>
            <a:r>
              <a:rPr lang="pt-BR" sz="2200" dirty="0"/>
              <a:t>I - </a:t>
            </a:r>
            <a:r>
              <a:rPr lang="pt-BR" sz="2200" b="1" dirty="0">
                <a:effectLst>
                  <a:outerShdw blurRad="38100" dist="38100" dir="2700000" algn="tl">
                    <a:srgbClr val="000000">
                      <a:alpha val="43137"/>
                    </a:srgbClr>
                  </a:outerShdw>
                </a:effectLst>
              </a:rPr>
              <a:t>aproveitamento racional e </a:t>
            </a:r>
            <a:r>
              <a:rPr lang="pt-BR" sz="2200" b="1" dirty="0" smtClean="0">
                <a:effectLst>
                  <a:outerShdw blurRad="38100" dist="38100" dir="2700000" algn="tl">
                    <a:srgbClr val="000000">
                      <a:alpha val="43137"/>
                    </a:srgbClr>
                  </a:outerShdw>
                </a:effectLst>
              </a:rPr>
              <a:t>adequado</a:t>
            </a:r>
            <a:r>
              <a:rPr lang="pt-BR" sz="2200" dirty="0" smtClean="0"/>
              <a:t>; - </a:t>
            </a:r>
            <a:r>
              <a:rPr lang="pt-BR" sz="2200" b="1" dirty="0" smtClean="0"/>
              <a:t>função ambiental </a:t>
            </a:r>
            <a:endParaRPr lang="pt-BR" sz="2200" b="1" dirty="0"/>
          </a:p>
          <a:p>
            <a:pPr algn="just"/>
            <a:endParaRPr lang="pt-BR" sz="2200" dirty="0"/>
          </a:p>
          <a:p>
            <a:pPr marL="0" indent="0" algn="just">
              <a:buNone/>
            </a:pPr>
            <a:r>
              <a:rPr lang="pt-BR" sz="2200" dirty="0" smtClean="0"/>
              <a:t>II - </a:t>
            </a:r>
            <a:r>
              <a:rPr lang="pt-BR" sz="2200" b="1" dirty="0" smtClean="0">
                <a:effectLst>
                  <a:outerShdw blurRad="38100" dist="38100" dir="2700000" algn="tl">
                    <a:srgbClr val="000000">
                      <a:alpha val="43137"/>
                    </a:srgbClr>
                  </a:outerShdw>
                </a:effectLst>
              </a:rPr>
              <a:t>utilização adequada dos recursos naturais disponíveis e preservação do meio ambiente</a:t>
            </a:r>
            <a:r>
              <a:rPr lang="pt-BR" sz="2200" dirty="0" smtClean="0"/>
              <a:t>; - </a:t>
            </a:r>
            <a:r>
              <a:rPr lang="pt-BR" sz="2200" b="1" dirty="0" smtClean="0"/>
              <a:t>função ambiental </a:t>
            </a:r>
          </a:p>
          <a:p>
            <a:pPr algn="just"/>
            <a:endParaRPr lang="pt-BR" sz="2200" dirty="0" smtClean="0"/>
          </a:p>
          <a:p>
            <a:pPr marL="0" indent="0" algn="just">
              <a:buNone/>
            </a:pPr>
            <a:r>
              <a:rPr lang="pt-BR" sz="2200" dirty="0" smtClean="0"/>
              <a:t>III </a:t>
            </a:r>
            <a:r>
              <a:rPr lang="pt-BR" sz="2200" dirty="0"/>
              <a:t>- </a:t>
            </a:r>
            <a:r>
              <a:rPr lang="pt-BR" sz="2200" b="1" dirty="0">
                <a:effectLst>
                  <a:outerShdw blurRad="38100" dist="38100" dir="2700000" algn="tl">
                    <a:srgbClr val="000000">
                      <a:alpha val="43137"/>
                    </a:srgbClr>
                  </a:outerShdw>
                </a:effectLst>
              </a:rPr>
              <a:t>observância das disposições que regulam as relações de trabalho</a:t>
            </a:r>
            <a:r>
              <a:rPr lang="pt-BR" sz="2200" dirty="0"/>
              <a:t>;</a:t>
            </a:r>
          </a:p>
          <a:p>
            <a:pPr algn="just"/>
            <a:endParaRPr lang="pt-BR" sz="2200" dirty="0"/>
          </a:p>
          <a:p>
            <a:pPr marL="0" indent="0" algn="just">
              <a:buNone/>
            </a:pPr>
            <a:r>
              <a:rPr lang="pt-BR" sz="2200" dirty="0"/>
              <a:t>IV - </a:t>
            </a:r>
            <a:r>
              <a:rPr lang="pt-BR" sz="2200" b="1" dirty="0">
                <a:effectLst>
                  <a:outerShdw blurRad="38100" dist="38100" dir="2700000" algn="tl">
                    <a:srgbClr val="000000">
                      <a:alpha val="43137"/>
                    </a:srgbClr>
                  </a:outerShdw>
                </a:effectLst>
              </a:rPr>
              <a:t>exploração que favoreça o bem-estar dos proprietários e dos trabalhadores</a:t>
            </a:r>
            <a:r>
              <a:rPr lang="pt-BR" sz="2200" dirty="0"/>
              <a:t>.</a:t>
            </a:r>
          </a:p>
          <a:p>
            <a:endParaRPr lang="pt-BR" dirty="0"/>
          </a:p>
        </p:txBody>
      </p:sp>
    </p:spTree>
    <p:extLst>
      <p:ext uri="{BB962C8B-B14F-4D97-AF65-F5344CB8AC3E}">
        <p14:creationId xmlns:p14="http://schemas.microsoft.com/office/powerpoint/2010/main" val="2568673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Edital </a:t>
            </a:r>
            <a:r>
              <a:rPr lang="pt-BR" dirty="0" err="1" smtClean="0">
                <a:solidFill>
                  <a:schemeClr val="tx1"/>
                </a:solidFill>
              </a:rPr>
              <a:t>dpe</a:t>
            </a:r>
            <a:r>
              <a:rPr lang="pt-BR" dirty="0" smtClean="0">
                <a:solidFill>
                  <a:schemeClr val="tx1"/>
                </a:solidFill>
              </a:rPr>
              <a:t>/</a:t>
            </a:r>
            <a:r>
              <a:rPr lang="pt-BR" dirty="0" err="1" smtClean="0">
                <a:solidFill>
                  <a:schemeClr val="tx1"/>
                </a:solidFill>
              </a:rPr>
              <a:t>sp</a:t>
            </a:r>
            <a:r>
              <a:rPr lang="pt-BR" dirty="0" smtClean="0">
                <a:solidFill>
                  <a:schemeClr val="tx1"/>
                </a:solidFill>
              </a:rPr>
              <a:t>, </a:t>
            </a:r>
            <a:r>
              <a:rPr lang="pt-BR" dirty="0" err="1" smtClean="0">
                <a:solidFill>
                  <a:schemeClr val="tx1"/>
                </a:solidFill>
              </a:rPr>
              <a:t>ix</a:t>
            </a:r>
            <a:r>
              <a:rPr lang="pt-BR" dirty="0" smtClean="0">
                <a:solidFill>
                  <a:schemeClr val="tx1"/>
                </a:solidFill>
              </a:rPr>
              <a:t> concurso</a:t>
            </a:r>
            <a:endParaRPr lang="pt-BR" dirty="0">
              <a:solidFill>
                <a:schemeClr val="tx1"/>
              </a:solidFill>
            </a:endParaRPr>
          </a:p>
        </p:txBody>
      </p:sp>
      <p:sp>
        <p:nvSpPr>
          <p:cNvPr id="3" name="Espaço Reservado para Conteúdo 2"/>
          <p:cNvSpPr>
            <a:spLocks noGrp="1"/>
          </p:cNvSpPr>
          <p:nvPr>
            <p:ph idx="1"/>
          </p:nvPr>
        </p:nvSpPr>
        <p:spPr/>
        <p:txBody>
          <a:bodyPr/>
          <a:lstStyle/>
          <a:p>
            <a:r>
              <a:rPr lang="pt-BR" sz="2800" b="1" dirty="0"/>
              <a:t>24. Direito das coisas. </a:t>
            </a:r>
            <a:r>
              <a:rPr lang="pt-BR" sz="2800" b="1" dirty="0">
                <a:solidFill>
                  <a:srgbClr val="FFFF00"/>
                </a:solidFill>
                <a:effectLst>
                  <a:outerShdw blurRad="38100" dist="38100" dir="2700000" algn="tl">
                    <a:srgbClr val="000000">
                      <a:alpha val="43137"/>
                    </a:srgbClr>
                  </a:outerShdw>
                </a:effectLst>
              </a:rPr>
              <a:t>Posse. Teorias da posse. Conceito</a:t>
            </a:r>
            <a:r>
              <a:rPr lang="pt-BR" sz="2800" b="1" dirty="0"/>
              <a:t>, classificação, aquisição, efeitos, proteção e perda da posse. </a:t>
            </a:r>
            <a:r>
              <a:rPr lang="pt-BR" sz="2800" b="1" dirty="0">
                <a:solidFill>
                  <a:srgbClr val="FFFF00"/>
                </a:solidFill>
                <a:effectLst>
                  <a:outerShdw blurRad="38100" dist="38100" dir="2700000" algn="tl">
                    <a:srgbClr val="000000">
                      <a:alpha val="43137"/>
                    </a:srgbClr>
                  </a:outerShdw>
                </a:effectLst>
              </a:rPr>
              <a:t>Função social da posse. Teorias da função social da posse. Conceito, conteúdo e concretização da função social da posse. Função socioambiental da posse. Proteção jurídica da posse de pessoas em situação de vulnerabilidade. Proteção jurídica da posse no contexto da pandemia do COVID-19 e no contexto pós-pandêmico.</a:t>
            </a:r>
            <a:endParaRPr lang="pt-BR" sz="2800" dirty="0">
              <a:solidFill>
                <a:srgbClr val="FFFF00"/>
              </a:solidFill>
              <a:effectLst>
                <a:outerShdw blurRad="38100" dist="38100" dir="2700000" algn="tl">
                  <a:srgbClr val="000000">
                    <a:alpha val="43137"/>
                  </a:srgbClr>
                </a:outerShdw>
              </a:effectLst>
            </a:endParaRPr>
          </a:p>
          <a:p>
            <a:endParaRPr lang="pt-BR" dirty="0"/>
          </a:p>
        </p:txBody>
      </p:sp>
    </p:spTree>
    <p:extLst>
      <p:ext uri="{BB962C8B-B14F-4D97-AF65-F5344CB8AC3E}">
        <p14:creationId xmlns:p14="http://schemas.microsoft.com/office/powerpoint/2010/main" val="2110303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NO DIREITO BRASILEIRO </a:t>
            </a:r>
          </a:p>
        </p:txBody>
      </p:sp>
      <p:sp>
        <p:nvSpPr>
          <p:cNvPr id="3" name="Espaço Reservado para Conteúdo 2"/>
          <p:cNvSpPr>
            <a:spLocks noGrp="1"/>
          </p:cNvSpPr>
          <p:nvPr>
            <p:ph idx="1"/>
          </p:nvPr>
        </p:nvSpPr>
        <p:spPr/>
        <p:txBody>
          <a:bodyPr/>
          <a:lstStyle/>
          <a:p>
            <a:r>
              <a:rPr lang="pt-BR" sz="2800" dirty="0"/>
              <a:t>CC/02:</a:t>
            </a:r>
          </a:p>
          <a:p>
            <a:endParaRPr lang="pt-BR" sz="2800" dirty="0"/>
          </a:p>
          <a:p>
            <a:pPr marL="0" indent="0">
              <a:buNone/>
            </a:pPr>
            <a:r>
              <a:rPr lang="pt-BR" sz="2800" dirty="0"/>
              <a:t>“Art. 1.228. § 1º . O direito de propriedade deve ser exercido em consonância com as suas </a:t>
            </a:r>
            <a:r>
              <a:rPr lang="pt-BR" sz="2800" b="1" dirty="0">
                <a:effectLst>
                  <a:outerShdw blurRad="38100" dist="38100" dir="2700000" algn="tl">
                    <a:srgbClr val="000000">
                      <a:alpha val="43137"/>
                    </a:srgbClr>
                  </a:outerShdw>
                </a:effectLst>
              </a:rPr>
              <a:t>finalidades econômicas e sociais e de modo que sejam preservados, de conformidade com o estabelecido em lei especial, a flora, a fauna, as belezas naturais, o equilíbrio ecológico e o patrimônio histórico e artístico, bem como evitada a poluição do ar e das águas”.</a:t>
            </a:r>
          </a:p>
          <a:p>
            <a:endParaRPr lang="pt-BR" dirty="0"/>
          </a:p>
        </p:txBody>
      </p:sp>
    </p:spTree>
    <p:extLst>
      <p:ext uri="{BB962C8B-B14F-4D97-AF65-F5344CB8AC3E}">
        <p14:creationId xmlns:p14="http://schemas.microsoft.com/office/powerpoint/2010/main" val="789566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4400" dirty="0" smtClean="0"/>
              <a:t/>
            </a:r>
            <a:br>
              <a:rPr lang="pt-BR" sz="4400" dirty="0" smtClean="0"/>
            </a:br>
            <a:r>
              <a:rPr lang="pt-BR" sz="4900" dirty="0" smtClean="0"/>
              <a:t>Exemplos </a:t>
            </a:r>
            <a:r>
              <a:rPr lang="pt-BR" sz="4900" dirty="0"/>
              <a:t>práticos da função social sendo usada no CC:</a:t>
            </a:r>
            <a:r>
              <a:rPr lang="pt-BR" dirty="0"/>
              <a:t/>
            </a:r>
            <a:br>
              <a:rPr lang="pt-BR" dirty="0"/>
            </a:br>
            <a:endParaRPr lang="pt-BR" dirty="0"/>
          </a:p>
        </p:txBody>
      </p:sp>
      <p:sp>
        <p:nvSpPr>
          <p:cNvPr id="3" name="Espaço Reservado para Conteúdo 2"/>
          <p:cNvSpPr>
            <a:spLocks noGrp="1"/>
          </p:cNvSpPr>
          <p:nvPr>
            <p:ph idx="1"/>
          </p:nvPr>
        </p:nvSpPr>
        <p:spPr/>
        <p:txBody>
          <a:bodyPr/>
          <a:lstStyle/>
          <a:p>
            <a:pPr marL="0" indent="0">
              <a:buNone/>
            </a:pPr>
            <a:endParaRPr lang="pt-BR" sz="2800" dirty="0"/>
          </a:p>
          <a:p>
            <a:r>
              <a:rPr lang="pt-BR" sz="2800" dirty="0"/>
              <a:t>R</a:t>
            </a:r>
            <a:r>
              <a:rPr lang="pt-BR" sz="2800" dirty="0" smtClean="0"/>
              <a:t>edução </a:t>
            </a:r>
            <a:r>
              <a:rPr lang="pt-BR" sz="2800" dirty="0"/>
              <a:t>do prazo de usucapião em decorrência de moradia habitual ou realização de obras ou serviços de caráter produtivo ou realizado investimentos de interesse social e econômico. </a:t>
            </a:r>
          </a:p>
          <a:p>
            <a:endParaRPr lang="pt-BR" sz="2800" dirty="0"/>
          </a:p>
          <a:p>
            <a:r>
              <a:rPr lang="pt-BR" sz="2800" dirty="0" smtClean="0"/>
              <a:t>Art</a:t>
            </a:r>
            <a:r>
              <a:rPr lang="pt-BR" sz="2800" dirty="0"/>
              <a:t>. 1.210. § 2 o Não obsta à manutenção ou reintegração na posse a alegação de propriedade, ou de outro direito sobre a coisa.</a:t>
            </a:r>
          </a:p>
          <a:p>
            <a:endParaRPr lang="pt-BR" dirty="0"/>
          </a:p>
        </p:txBody>
      </p:sp>
    </p:spTree>
    <p:extLst>
      <p:ext uri="{BB962C8B-B14F-4D97-AF65-F5344CB8AC3E}">
        <p14:creationId xmlns:p14="http://schemas.microsoft.com/office/powerpoint/2010/main" val="1419274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4400" dirty="0" smtClean="0"/>
              <a:t/>
            </a:r>
            <a:br>
              <a:rPr lang="pt-BR" sz="4400" dirty="0" smtClean="0"/>
            </a:br>
            <a:r>
              <a:rPr lang="pt-BR" sz="4400" dirty="0" smtClean="0"/>
              <a:t>Exemplos </a:t>
            </a:r>
            <a:r>
              <a:rPr lang="pt-BR" sz="4400" dirty="0"/>
              <a:t>práticos da função social sendo usada no CC:</a:t>
            </a:r>
            <a:r>
              <a:rPr lang="pt-BR" dirty="0"/>
              <a:t/>
            </a:r>
            <a:br>
              <a:rPr lang="pt-BR" dirty="0"/>
            </a:br>
            <a:endParaRPr lang="pt-BR" dirty="0"/>
          </a:p>
        </p:txBody>
      </p:sp>
      <p:sp>
        <p:nvSpPr>
          <p:cNvPr id="3" name="Espaço Reservado para Conteúdo 2"/>
          <p:cNvSpPr>
            <a:spLocks noGrp="1"/>
          </p:cNvSpPr>
          <p:nvPr>
            <p:ph idx="1"/>
          </p:nvPr>
        </p:nvSpPr>
        <p:spPr/>
        <p:txBody>
          <a:bodyPr/>
          <a:lstStyle/>
          <a:p>
            <a:r>
              <a:rPr lang="pt-BR" sz="2400" b="1" u="sng" dirty="0">
                <a:effectLst>
                  <a:outerShdw blurRad="38100" dist="38100" dir="2700000" algn="tl">
                    <a:srgbClr val="000000">
                      <a:alpha val="43137"/>
                    </a:srgbClr>
                  </a:outerShdw>
                </a:effectLst>
              </a:rPr>
              <a:t>Desapropriação privada </a:t>
            </a:r>
            <a:r>
              <a:rPr lang="pt-BR" sz="2400" dirty="0"/>
              <a:t>: </a:t>
            </a:r>
            <a:endParaRPr lang="pt-BR" sz="2400" dirty="0" smtClean="0"/>
          </a:p>
          <a:p>
            <a:pPr marL="0" indent="0" algn="just">
              <a:buNone/>
            </a:pPr>
            <a:r>
              <a:rPr lang="pt-BR" sz="2400" dirty="0" smtClean="0"/>
              <a:t>Art</a:t>
            </a:r>
            <a:r>
              <a:rPr lang="pt-BR" sz="2400" dirty="0"/>
              <a:t>. 1.228, § 4 - o proprietário também pode ser privado da coisa se o imóvel reivindicado consistir em </a:t>
            </a:r>
            <a:r>
              <a:rPr lang="pt-BR" sz="2400" b="1" dirty="0">
                <a:effectLst>
                  <a:outerShdw blurRad="38100" dist="38100" dir="2700000" algn="tl">
                    <a:srgbClr val="000000">
                      <a:alpha val="43137"/>
                    </a:srgbClr>
                  </a:outerShdw>
                </a:effectLst>
              </a:rPr>
              <a:t>extensa área, na posse ininterrupta e de boa-fé, por mais de cinco anos, de considerável número de pessoas, e estas nela houverem realizado</a:t>
            </a:r>
            <a:r>
              <a:rPr lang="pt-BR" sz="2400" dirty="0"/>
              <a:t>, em conjunto ou separadamente, </a:t>
            </a:r>
            <a:r>
              <a:rPr lang="pt-BR" sz="2400" b="1" dirty="0">
                <a:effectLst>
                  <a:outerShdw blurRad="38100" dist="38100" dir="2700000" algn="tl">
                    <a:srgbClr val="000000">
                      <a:alpha val="43137"/>
                    </a:srgbClr>
                  </a:outerShdw>
                </a:effectLst>
              </a:rPr>
              <a:t>obras e serviços considerados pelo juiz de interesse social e econômico relevante</a:t>
            </a:r>
            <a:r>
              <a:rPr lang="pt-BR" sz="2400" dirty="0"/>
              <a:t>. </a:t>
            </a:r>
          </a:p>
          <a:p>
            <a:pPr marL="0" indent="0" algn="just">
              <a:buNone/>
            </a:pPr>
            <a:r>
              <a:rPr lang="pt-BR" sz="2400" dirty="0"/>
              <a:t>§ 5 o No caso do parágrafo antecedente, </a:t>
            </a:r>
            <a:r>
              <a:rPr lang="pt-BR" sz="2400" b="1" dirty="0">
                <a:effectLst>
                  <a:outerShdw blurRad="38100" dist="38100" dir="2700000" algn="tl">
                    <a:srgbClr val="000000">
                      <a:alpha val="43137"/>
                    </a:srgbClr>
                  </a:outerShdw>
                </a:effectLst>
              </a:rPr>
              <a:t>o juiz fixará a justa indenização devida ao proprietário</a:t>
            </a:r>
            <a:r>
              <a:rPr lang="pt-BR" sz="2400" dirty="0"/>
              <a:t>; pago o preço, valerá a sentença como título para o registro do imóvel em nome dos possuidores.</a:t>
            </a:r>
          </a:p>
          <a:p>
            <a:endParaRPr lang="pt-BR" dirty="0"/>
          </a:p>
        </p:txBody>
      </p:sp>
    </p:spTree>
    <p:extLst>
      <p:ext uri="{BB962C8B-B14F-4D97-AF65-F5344CB8AC3E}">
        <p14:creationId xmlns:p14="http://schemas.microsoft.com/office/powerpoint/2010/main" val="2560997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que se entende por função socioambiental da posse? </a:t>
            </a:r>
          </a:p>
        </p:txBody>
      </p:sp>
      <p:sp>
        <p:nvSpPr>
          <p:cNvPr id="3" name="Espaço Reservado para Conteúdo 2"/>
          <p:cNvSpPr>
            <a:spLocks noGrp="1"/>
          </p:cNvSpPr>
          <p:nvPr>
            <p:ph idx="1"/>
          </p:nvPr>
        </p:nvSpPr>
        <p:spPr/>
        <p:txBody>
          <a:bodyPr/>
          <a:lstStyle/>
          <a:p>
            <a:r>
              <a:rPr lang="pt-BR" sz="2400" dirty="0"/>
              <a:t>Consiste na </a:t>
            </a:r>
            <a:r>
              <a:rPr lang="pt-BR" sz="2400" b="1" dirty="0">
                <a:effectLst>
                  <a:outerShdw blurRad="38100" dist="38100" dir="2700000" algn="tl">
                    <a:srgbClr val="000000">
                      <a:alpha val="43137"/>
                    </a:srgbClr>
                  </a:outerShdw>
                </a:effectLst>
              </a:rPr>
              <a:t>conjunção entre o direito à posse (usar, gozar e dispor do bem) e o direito ao meio ambiente ecologicamente </a:t>
            </a:r>
            <a:r>
              <a:rPr lang="pt-BR" sz="2400" b="1" dirty="0" smtClean="0">
                <a:effectLst>
                  <a:outerShdw blurRad="38100" dist="38100" dir="2700000" algn="tl">
                    <a:srgbClr val="000000">
                      <a:alpha val="43137"/>
                    </a:srgbClr>
                  </a:outerShdw>
                </a:effectLst>
              </a:rPr>
              <a:t>equilibrado.</a:t>
            </a:r>
          </a:p>
          <a:p>
            <a:pPr marL="0" indent="0">
              <a:buNone/>
            </a:pPr>
            <a:endParaRPr lang="pt-BR" sz="2400" b="1" dirty="0" smtClean="0">
              <a:effectLst>
                <a:outerShdw blurRad="38100" dist="38100" dir="2700000" algn="tl">
                  <a:srgbClr val="000000">
                    <a:alpha val="43137"/>
                  </a:srgbClr>
                </a:outerShdw>
              </a:effectLst>
            </a:endParaRPr>
          </a:p>
          <a:p>
            <a:r>
              <a:rPr lang="pt-BR" sz="2400" dirty="0" smtClean="0"/>
              <a:t>Art</a:t>
            </a:r>
            <a:r>
              <a:rPr lang="pt-BR" sz="2400" dirty="0"/>
              <a:t>. 186. A função social é cumprida quando a propriedade rural atende, simultaneamente, segundo critérios e graus de exigência estabelecidos em lei, aos seguintes requisitos:</a:t>
            </a:r>
          </a:p>
          <a:p>
            <a:pPr marL="0" indent="0">
              <a:buNone/>
            </a:pPr>
            <a:r>
              <a:rPr lang="pt-BR" sz="2400" dirty="0" smtClean="0"/>
              <a:t>I </a:t>
            </a:r>
            <a:r>
              <a:rPr lang="pt-BR" sz="2400" dirty="0"/>
              <a:t>- aproveitamento racional e adequado;</a:t>
            </a:r>
          </a:p>
          <a:p>
            <a:pPr marL="0" indent="0">
              <a:buNone/>
            </a:pPr>
            <a:r>
              <a:rPr lang="pt-BR" sz="2400" dirty="0" smtClean="0"/>
              <a:t>II </a:t>
            </a:r>
            <a:r>
              <a:rPr lang="pt-BR" sz="2400" dirty="0"/>
              <a:t>- utilização adequada dos recursos naturais disponíveis e preservação do meio ambiente”.</a:t>
            </a:r>
          </a:p>
          <a:p>
            <a:endParaRPr lang="pt-BR" dirty="0"/>
          </a:p>
        </p:txBody>
      </p:sp>
    </p:spTree>
    <p:extLst>
      <p:ext uri="{BB962C8B-B14F-4D97-AF65-F5344CB8AC3E}">
        <p14:creationId xmlns:p14="http://schemas.microsoft.com/office/powerpoint/2010/main" val="28620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t>Pode haver posse em áreas de proteção </a:t>
            </a:r>
            <a:r>
              <a:rPr lang="pt-BR" dirty="0" smtClean="0"/>
              <a:t>ambiental? </a:t>
            </a:r>
            <a:endParaRPr lang="pt-BR" dirty="0"/>
          </a:p>
        </p:txBody>
      </p:sp>
      <p:sp>
        <p:nvSpPr>
          <p:cNvPr id="3" name="Espaço Reservado para Conteúdo 2"/>
          <p:cNvSpPr>
            <a:spLocks noGrp="1"/>
          </p:cNvSpPr>
          <p:nvPr>
            <p:ph idx="1"/>
          </p:nvPr>
        </p:nvSpPr>
        <p:spPr/>
        <p:txBody>
          <a:bodyPr>
            <a:normAutofit/>
          </a:bodyPr>
          <a:lstStyle/>
          <a:p>
            <a:r>
              <a:rPr lang="pt-BR" sz="3200" dirty="0" smtClean="0"/>
              <a:t>SIM</a:t>
            </a:r>
          </a:p>
          <a:p>
            <a:r>
              <a:rPr lang="pt-BR" sz="3200" b="1" dirty="0" smtClean="0"/>
              <a:t>Código Florestal - Art</a:t>
            </a:r>
            <a:r>
              <a:rPr lang="pt-BR" sz="3200" b="1" dirty="0"/>
              <a:t>. 65</a:t>
            </a:r>
            <a:r>
              <a:rPr lang="pt-BR" sz="3200" dirty="0"/>
              <a:t>. Na </a:t>
            </a:r>
            <a:r>
              <a:rPr lang="pt-BR" sz="3200" dirty="0" err="1"/>
              <a:t>Reurb</a:t>
            </a:r>
            <a:r>
              <a:rPr lang="pt-BR" sz="3200" dirty="0"/>
              <a:t>-E dos núcleos urbanos informais que ocupam </a:t>
            </a:r>
            <a:r>
              <a:rPr lang="pt-BR" sz="3200" b="1" dirty="0">
                <a:effectLst>
                  <a:outerShdw blurRad="38100" dist="38100" dir="2700000" algn="tl">
                    <a:srgbClr val="000000">
                      <a:alpha val="43137"/>
                    </a:srgbClr>
                  </a:outerShdw>
                </a:effectLst>
              </a:rPr>
              <a:t>Áreas de Preservação Permanente não identificadas como áreas de risco, a regularização fundiária será admitida por meio da aprovação do projeto de regularização fundiária</a:t>
            </a:r>
            <a:r>
              <a:rPr lang="pt-BR" sz="3200" dirty="0"/>
              <a:t>, na forma da lei específica de regularização fundiária urbana. </a:t>
            </a:r>
          </a:p>
        </p:txBody>
      </p:sp>
    </p:spTree>
    <p:extLst>
      <p:ext uri="{BB962C8B-B14F-4D97-AF65-F5344CB8AC3E}">
        <p14:creationId xmlns:p14="http://schemas.microsoft.com/office/powerpoint/2010/main" val="65593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Pode haver posse em áreas de proteção ambiental? </a:t>
            </a:r>
          </a:p>
        </p:txBody>
      </p:sp>
      <p:sp>
        <p:nvSpPr>
          <p:cNvPr id="3" name="Espaço Reservado para Conteúdo 2"/>
          <p:cNvSpPr>
            <a:spLocks noGrp="1"/>
          </p:cNvSpPr>
          <p:nvPr>
            <p:ph idx="1"/>
          </p:nvPr>
        </p:nvSpPr>
        <p:spPr/>
        <p:txBody>
          <a:bodyPr>
            <a:normAutofit fontScale="92500" lnSpcReduction="10000"/>
          </a:bodyPr>
          <a:lstStyle/>
          <a:p>
            <a:r>
              <a:rPr lang="pt-BR" dirty="0"/>
              <a:t>REURB – art. 11, § 2º Constatada a existência de núcleo urbano informal situado, total ou parcialmente, em área de preservação permanente ou em </a:t>
            </a:r>
            <a:r>
              <a:rPr lang="pt-BR" b="1" dirty="0">
                <a:effectLst>
                  <a:outerShdw blurRad="38100" dist="38100" dir="2700000" algn="tl">
                    <a:srgbClr val="000000">
                      <a:alpha val="43137"/>
                    </a:srgbClr>
                  </a:outerShdw>
                </a:effectLst>
              </a:rPr>
              <a:t>área de unidade de conservação de uso sustentável ou de proteção de mananciais definidas pela União</a:t>
            </a:r>
            <a:r>
              <a:rPr lang="pt-BR" dirty="0"/>
              <a:t>, Estados ou Municípios, a </a:t>
            </a:r>
            <a:r>
              <a:rPr lang="pt-BR" dirty="0" err="1"/>
              <a:t>Reurb</a:t>
            </a:r>
            <a:r>
              <a:rPr lang="pt-BR" dirty="0"/>
              <a:t> observará, também, o disposto nos </a:t>
            </a:r>
            <a:r>
              <a:rPr lang="pt-BR" dirty="0" err="1"/>
              <a:t>arts</a:t>
            </a:r>
            <a:r>
              <a:rPr lang="pt-BR" dirty="0"/>
              <a:t>. 64 e 65 da Lei nº 12.651, de 25 de maio de 2012 , </a:t>
            </a:r>
            <a:r>
              <a:rPr lang="pt-BR" b="1" dirty="0">
                <a:effectLst>
                  <a:outerShdw blurRad="38100" dist="38100" dir="2700000" algn="tl">
                    <a:srgbClr val="000000">
                      <a:alpha val="43137"/>
                    </a:srgbClr>
                  </a:outerShdw>
                </a:effectLst>
              </a:rPr>
              <a:t>hipótese na qual se torna obrigatória a elaboração de estudos técnicos, no âmbito da </a:t>
            </a:r>
            <a:r>
              <a:rPr lang="pt-BR" b="1" dirty="0" err="1">
                <a:effectLst>
                  <a:outerShdw blurRad="38100" dist="38100" dir="2700000" algn="tl">
                    <a:srgbClr val="000000">
                      <a:alpha val="43137"/>
                    </a:srgbClr>
                  </a:outerShdw>
                </a:effectLst>
              </a:rPr>
              <a:t>Reurb</a:t>
            </a:r>
            <a:r>
              <a:rPr lang="pt-BR" dirty="0"/>
              <a:t>, que justifiquem as melhorias ambientais em relação à situação de ocupação informal anterior, inclusive por meio de </a:t>
            </a:r>
            <a:r>
              <a:rPr lang="pt-BR" b="1" dirty="0"/>
              <a:t>compensações ambientais</a:t>
            </a:r>
            <a:r>
              <a:rPr lang="pt-BR" dirty="0"/>
              <a:t>, quando for o caso.</a:t>
            </a:r>
          </a:p>
          <a:p>
            <a:endParaRPr lang="pt-BR" dirty="0"/>
          </a:p>
          <a:p>
            <a:r>
              <a:rPr lang="pt-BR" dirty="0"/>
              <a:t>§ 3º No caso de a </a:t>
            </a:r>
            <a:r>
              <a:rPr lang="pt-BR" dirty="0" err="1"/>
              <a:t>Reurb</a:t>
            </a:r>
            <a:r>
              <a:rPr lang="pt-BR" dirty="0"/>
              <a:t> abranger </a:t>
            </a:r>
            <a:r>
              <a:rPr lang="pt-BR" b="1" dirty="0">
                <a:effectLst>
                  <a:outerShdw blurRad="38100" dist="38100" dir="2700000" algn="tl">
                    <a:srgbClr val="000000">
                      <a:alpha val="43137"/>
                    </a:srgbClr>
                  </a:outerShdw>
                </a:effectLst>
              </a:rPr>
              <a:t>área de unidade de conservação de uso sustentável </a:t>
            </a:r>
            <a:r>
              <a:rPr lang="pt-BR" dirty="0"/>
              <a:t>que, nos termos da Lei nº 9.985, de 18 de julho de 2000 , admita regularização, será exigida também a anuência do órgão gestor da unidade, desde que estudo técnico comprove que essas intervenções de regularização fundiária implicam a melhoria das condições ambientais em relação à situação de ocupação informal anterior.</a:t>
            </a:r>
          </a:p>
          <a:p>
            <a:endParaRPr lang="pt-BR" dirty="0"/>
          </a:p>
        </p:txBody>
      </p:sp>
    </p:spTree>
    <p:extLst>
      <p:ext uri="{BB962C8B-B14F-4D97-AF65-F5344CB8AC3E}">
        <p14:creationId xmlns:p14="http://schemas.microsoft.com/office/powerpoint/2010/main" val="4015479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FUNÇÃO SOCIAL DA POSSE E PROTEÇÃO JURÍDICA DOS GRUPOS VULNERABILIZADOS</a:t>
            </a:r>
          </a:p>
        </p:txBody>
      </p:sp>
      <p:sp>
        <p:nvSpPr>
          <p:cNvPr id="3" name="Espaço Reservado para Conteúdo 2"/>
          <p:cNvSpPr>
            <a:spLocks noGrp="1"/>
          </p:cNvSpPr>
          <p:nvPr>
            <p:ph idx="1"/>
          </p:nvPr>
        </p:nvSpPr>
        <p:spPr/>
        <p:txBody>
          <a:bodyPr/>
          <a:lstStyle/>
          <a:p>
            <a:pPr marL="0" indent="0">
              <a:buNone/>
            </a:pPr>
            <a:endParaRPr lang="pt-BR" dirty="0" smtClean="0"/>
          </a:p>
          <a:p>
            <a:r>
              <a:rPr lang="pt-BR" dirty="0" smtClean="0"/>
              <a:t>CASO </a:t>
            </a:r>
            <a:r>
              <a:rPr lang="pt-BR" dirty="0"/>
              <a:t>COMUNIDADE PULLMAN</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7329" y="3053838"/>
            <a:ext cx="5326660" cy="3118362"/>
          </a:xfrm>
          <a:prstGeom prst="rect">
            <a:avLst/>
          </a:prstGeom>
        </p:spPr>
      </p:pic>
    </p:spTree>
    <p:extLst>
      <p:ext uri="{BB962C8B-B14F-4D97-AF65-F5344CB8AC3E}">
        <p14:creationId xmlns:p14="http://schemas.microsoft.com/office/powerpoint/2010/main" val="2203929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COMUNIDADE PULLMAN</a:t>
            </a:r>
          </a:p>
        </p:txBody>
      </p:sp>
      <p:sp>
        <p:nvSpPr>
          <p:cNvPr id="3" name="Espaço Reservado para Conteúdo 2"/>
          <p:cNvSpPr>
            <a:spLocks noGrp="1"/>
          </p:cNvSpPr>
          <p:nvPr>
            <p:ph idx="1"/>
          </p:nvPr>
        </p:nvSpPr>
        <p:spPr/>
        <p:txBody>
          <a:bodyPr>
            <a:normAutofit/>
          </a:bodyPr>
          <a:lstStyle/>
          <a:p>
            <a:r>
              <a:rPr lang="pt-BR" sz="2800" dirty="0"/>
              <a:t>O caso configura uma situação em que há uma propriedade apenas no papel = sem função social x uma posse dotada de grande função social, consubstanciada pelo exercício efetivo de moradia, comércio e vida urbana. E </a:t>
            </a:r>
            <a:r>
              <a:rPr lang="pt-BR" sz="2800" b="1" u="sng" dirty="0"/>
              <a:t>Prevaleceu a posse dotada de função social. </a:t>
            </a:r>
            <a:endParaRPr lang="pt-BR" sz="2800" b="1" u="sng" dirty="0" smtClean="0"/>
          </a:p>
          <a:p>
            <a:endParaRPr lang="pt-BR" sz="2800" dirty="0"/>
          </a:p>
          <a:p>
            <a:r>
              <a:rPr lang="pt-BR" sz="2800" dirty="0" smtClean="0"/>
              <a:t>Restou apenas o direito de pleitear indenização em face do Poder Público (desapropriação indireta)</a:t>
            </a:r>
            <a:endParaRPr lang="pt-BR" sz="2800" dirty="0"/>
          </a:p>
        </p:txBody>
      </p:sp>
    </p:spTree>
    <p:extLst>
      <p:ext uri="{BB962C8B-B14F-4D97-AF65-F5344CB8AC3E}">
        <p14:creationId xmlns:p14="http://schemas.microsoft.com/office/powerpoint/2010/main" val="4187891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COMUNIDADE PULLMAN</a:t>
            </a:r>
          </a:p>
        </p:txBody>
      </p:sp>
      <p:sp>
        <p:nvSpPr>
          <p:cNvPr id="3" name="Espaço Reservado para Conteúdo 2"/>
          <p:cNvSpPr>
            <a:spLocks noGrp="1"/>
          </p:cNvSpPr>
          <p:nvPr>
            <p:ph idx="1"/>
          </p:nvPr>
        </p:nvSpPr>
        <p:spPr/>
        <p:txBody>
          <a:bodyPr>
            <a:normAutofit/>
          </a:bodyPr>
          <a:lstStyle/>
          <a:p>
            <a:pPr algn="just"/>
            <a:r>
              <a:rPr lang="pt-BR" sz="2400" b="1" u="sng" dirty="0"/>
              <a:t>Voto paradigmático do Desembargador Relator José Osório de Azevedo </a:t>
            </a:r>
            <a:r>
              <a:rPr lang="pt-BR" sz="2400" b="1" u="sng" dirty="0" smtClean="0"/>
              <a:t>Júnior:</a:t>
            </a:r>
          </a:p>
          <a:p>
            <a:pPr algn="just"/>
            <a:r>
              <a:rPr lang="pt-BR" sz="2400" dirty="0" smtClean="0"/>
              <a:t>A </a:t>
            </a:r>
            <a:r>
              <a:rPr lang="pt-BR" sz="2400" dirty="0"/>
              <a:t>realidade urbana é outra. A comunidade já tem vida própria, está, repita-se, dotada de equipamentos </a:t>
            </a:r>
            <a:r>
              <a:rPr lang="pt-BR" sz="2400" dirty="0" smtClean="0"/>
              <a:t>urbanos.</a:t>
            </a:r>
          </a:p>
          <a:p>
            <a:pPr algn="just"/>
            <a:r>
              <a:rPr lang="pt-BR" sz="2400" dirty="0"/>
              <a:t>Na verdade, o loteamento, no local, não chegou a ser efetivamente implantado e </a:t>
            </a:r>
            <a:r>
              <a:rPr lang="pt-BR" sz="2400" b="1" u="sng" dirty="0"/>
              <a:t>a realidade concreta prepondera sobre a "</a:t>
            </a:r>
            <a:r>
              <a:rPr lang="pt-BR" sz="2400" b="1" u="sng" dirty="0" err="1"/>
              <a:t>pseudo-realidade</a:t>
            </a:r>
            <a:r>
              <a:rPr lang="pt-BR" sz="2400" b="1" u="sng" dirty="0"/>
              <a:t> jurídico-cartorária"</a:t>
            </a:r>
            <a:r>
              <a:rPr lang="pt-BR" sz="2400" b="1" dirty="0"/>
              <a:t>. </a:t>
            </a:r>
            <a:r>
              <a:rPr lang="pt-BR" sz="2400" dirty="0"/>
              <a:t>Esta não pode subsistir, em razão da </a:t>
            </a:r>
            <a:r>
              <a:rPr lang="pt-BR" sz="2400" b="1" u="sng" dirty="0"/>
              <a:t>perda do objeto do direito de propriedade</a:t>
            </a:r>
            <a:r>
              <a:rPr lang="pt-BR" sz="2400" u="sng" dirty="0"/>
              <a:t>. </a:t>
            </a:r>
            <a:endParaRPr lang="pt-BR" sz="2400" u="sng" dirty="0" smtClean="0"/>
          </a:p>
          <a:p>
            <a:pPr algn="just"/>
            <a:r>
              <a:rPr lang="pt-BR" sz="2400" u="sng" dirty="0"/>
              <a:t>O fundamental é que a coisa seja funcionalmente dirigida a uma finalidade viável, jurídica e economicamente.</a:t>
            </a:r>
          </a:p>
        </p:txBody>
      </p:sp>
    </p:spTree>
    <p:extLst>
      <p:ext uri="{BB962C8B-B14F-4D97-AF65-F5344CB8AC3E}">
        <p14:creationId xmlns:p14="http://schemas.microsoft.com/office/powerpoint/2010/main" val="42782063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COMUNIDADE PULLMAN</a:t>
            </a:r>
          </a:p>
        </p:txBody>
      </p:sp>
      <p:sp>
        <p:nvSpPr>
          <p:cNvPr id="3" name="Espaço Reservado para Conteúdo 2"/>
          <p:cNvSpPr>
            <a:spLocks noGrp="1"/>
          </p:cNvSpPr>
          <p:nvPr>
            <p:ph idx="1"/>
          </p:nvPr>
        </p:nvSpPr>
        <p:spPr/>
        <p:txBody>
          <a:bodyPr>
            <a:normAutofit/>
          </a:bodyPr>
          <a:lstStyle/>
          <a:p>
            <a:r>
              <a:rPr lang="pt-BR" b="1" u="sng" dirty="0" smtClean="0">
                <a:effectLst>
                  <a:outerShdw blurRad="38100" dist="38100" dir="2700000" algn="tl">
                    <a:srgbClr val="000000">
                      <a:alpha val="43137"/>
                    </a:srgbClr>
                  </a:outerShdw>
                </a:effectLst>
              </a:rPr>
              <a:t>O </a:t>
            </a:r>
            <a:r>
              <a:rPr lang="pt-BR" b="1" u="sng" dirty="0">
                <a:effectLst>
                  <a:outerShdw blurRad="38100" dist="38100" dir="2700000" algn="tl">
                    <a:srgbClr val="000000">
                      <a:alpha val="43137"/>
                    </a:srgbClr>
                  </a:outerShdw>
                </a:effectLst>
              </a:rPr>
              <a:t>princípio da função social atua no conteúdo do direito</a:t>
            </a:r>
            <a:r>
              <a:rPr lang="pt-BR" dirty="0"/>
              <a:t>. Entre os poderes inerentes ao domínio, previstos no artigo 524 do CC (usar, fruir, dispor e reivindicar), o princípio da função social introduz um outro interesse (social) que pode não coincidir com os interesses do proprietário. </a:t>
            </a:r>
            <a:endParaRPr lang="pt-BR" dirty="0" smtClean="0"/>
          </a:p>
          <a:p>
            <a:r>
              <a:rPr lang="pt-BR" b="1" u="sng" dirty="0">
                <a:effectLst>
                  <a:outerShdw blurRad="38100" dist="38100" dir="2700000" algn="tl">
                    <a:srgbClr val="000000">
                      <a:alpha val="43137"/>
                    </a:srgbClr>
                  </a:outerShdw>
                </a:effectLst>
              </a:rPr>
              <a:t>O</a:t>
            </a:r>
            <a:r>
              <a:rPr lang="pt-BR" b="1" u="sng" dirty="0" smtClean="0">
                <a:effectLst>
                  <a:outerShdw blurRad="38100" dist="38100" dir="2700000" algn="tl">
                    <a:srgbClr val="000000">
                      <a:alpha val="43137"/>
                    </a:srgbClr>
                  </a:outerShdw>
                </a:effectLst>
              </a:rPr>
              <a:t> </a:t>
            </a:r>
            <a:r>
              <a:rPr lang="pt-BR" b="1" u="sng" dirty="0">
                <a:effectLst>
                  <a:outerShdw blurRad="38100" dist="38100" dir="2700000" algn="tl">
                    <a:srgbClr val="000000">
                      <a:alpha val="43137"/>
                    </a:srgbClr>
                  </a:outerShdw>
                </a:effectLst>
              </a:rPr>
              <a:t>direito de propriedade foi exercitado, pelos autores e por seus antecessores, de forma </a:t>
            </a:r>
            <a:r>
              <a:rPr lang="pt-BR" b="1" u="sng" dirty="0" err="1" smtClean="0">
                <a:effectLst>
                  <a:outerShdw blurRad="38100" dist="38100" dir="2700000" algn="tl">
                    <a:srgbClr val="000000">
                      <a:alpha val="43137"/>
                    </a:srgbClr>
                  </a:outerShdw>
                </a:effectLst>
              </a:rPr>
              <a:t>anti-social</a:t>
            </a:r>
            <a:r>
              <a:rPr lang="pt-BR" b="1" u="sng" dirty="0" smtClean="0">
                <a:effectLst>
                  <a:outerShdw blurRad="38100" dist="38100" dir="2700000" algn="tl">
                    <a:srgbClr val="000000">
                      <a:alpha val="43137"/>
                    </a:srgbClr>
                  </a:outerShdw>
                </a:effectLst>
              </a:rPr>
              <a:t>.</a:t>
            </a:r>
          </a:p>
          <a:p>
            <a:r>
              <a:rPr lang="pt-BR" b="1" u="sng" dirty="0">
                <a:effectLst>
                  <a:outerShdw blurRad="38100" dist="38100" dir="2700000" algn="tl">
                    <a:srgbClr val="000000">
                      <a:alpha val="43137"/>
                    </a:srgbClr>
                  </a:outerShdw>
                </a:effectLst>
              </a:rPr>
              <a:t>Em cidade de franca expansão populacional, com problemas gravíssimos de habitação, não se pode prestigiar tal comportamento de proprietários.</a:t>
            </a:r>
          </a:p>
          <a:p>
            <a:r>
              <a:rPr lang="pt-BR" dirty="0" smtClean="0"/>
              <a:t>O jus </a:t>
            </a:r>
            <a:r>
              <a:rPr lang="pt-BR" dirty="0" err="1" smtClean="0"/>
              <a:t>reivindicandi</a:t>
            </a:r>
            <a:r>
              <a:rPr lang="pt-BR" dirty="0" smtClean="0"/>
              <a:t> fica neutralizado pelo princípio constitucional da função social da propriedade.</a:t>
            </a:r>
          </a:p>
        </p:txBody>
      </p:sp>
    </p:spTree>
    <p:extLst>
      <p:ext uri="{BB962C8B-B14F-4D97-AF65-F5344CB8AC3E}">
        <p14:creationId xmlns:p14="http://schemas.microsoft.com/office/powerpoint/2010/main" val="3925682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75910" y="2133127"/>
            <a:ext cx="10058400" cy="1609344"/>
          </a:xfrm>
        </p:spPr>
        <p:txBody>
          <a:bodyPr>
            <a:normAutofit/>
          </a:bodyPr>
          <a:lstStyle/>
          <a:p>
            <a:r>
              <a:rPr lang="pt-BR" dirty="0"/>
              <a:t>DIREITOS DAS COISAS X DIREITOS REAIS</a:t>
            </a:r>
          </a:p>
        </p:txBody>
      </p:sp>
    </p:spTree>
    <p:extLst>
      <p:ext uri="{BB962C8B-B14F-4D97-AF65-F5344CB8AC3E}">
        <p14:creationId xmlns:p14="http://schemas.microsoft.com/office/powerpoint/2010/main" val="2629272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COMUNIDADE PULLMAN</a:t>
            </a:r>
          </a:p>
        </p:txBody>
      </p:sp>
      <p:sp>
        <p:nvSpPr>
          <p:cNvPr id="3" name="Espaço Reservado para Conteúdo 2"/>
          <p:cNvSpPr>
            <a:spLocks noGrp="1"/>
          </p:cNvSpPr>
          <p:nvPr>
            <p:ph idx="1"/>
          </p:nvPr>
        </p:nvSpPr>
        <p:spPr/>
        <p:txBody>
          <a:bodyPr>
            <a:normAutofit/>
          </a:bodyPr>
          <a:lstStyle/>
          <a:p>
            <a:pPr marL="0" indent="0">
              <a:buNone/>
            </a:pPr>
            <a:endParaRPr lang="pt-BR" sz="2400" dirty="0" smtClean="0"/>
          </a:p>
          <a:p>
            <a:r>
              <a:rPr lang="pt-BR" sz="2400" dirty="0"/>
              <a:t>O desalojamento forçado de 30 (trinta) famílias, cerca de 100 (cem) pessoas, todas inseridas na comunidade urbana muito maior da extensa favela, já consolidada, implica uma </a:t>
            </a:r>
            <a:r>
              <a:rPr lang="pt-BR" sz="2400" b="1" u="sng" dirty="0">
                <a:effectLst>
                  <a:outerShdw blurRad="38100" dist="38100" dir="2700000" algn="tl">
                    <a:srgbClr val="000000">
                      <a:alpha val="43137"/>
                    </a:srgbClr>
                  </a:outerShdw>
                </a:effectLst>
              </a:rPr>
              <a:t>operação cirúrgica de natureza ético-social, sem anestesia, inteiramente incompatível com a vida e a natureza do Direito</a:t>
            </a:r>
            <a:r>
              <a:rPr lang="pt-BR" sz="2400" dirty="0" smtClean="0"/>
              <a:t>.</a:t>
            </a:r>
          </a:p>
          <a:p>
            <a:r>
              <a:rPr lang="pt-BR" sz="2400" dirty="0"/>
              <a:t>É uma operação socialmente impossível.</a:t>
            </a:r>
          </a:p>
          <a:p>
            <a:r>
              <a:rPr lang="pt-BR" sz="2400" dirty="0"/>
              <a:t>E </a:t>
            </a:r>
            <a:r>
              <a:rPr lang="pt-BR" sz="2400" b="1" u="sng" dirty="0">
                <a:effectLst>
                  <a:outerShdw blurRad="38100" dist="38100" dir="2700000" algn="tl">
                    <a:srgbClr val="000000">
                      <a:alpha val="43137"/>
                    </a:srgbClr>
                  </a:outerShdw>
                </a:effectLst>
              </a:rPr>
              <a:t>o que é socialmente impossível é juridicamente impossível</a:t>
            </a:r>
            <a:r>
              <a:rPr lang="pt-BR" sz="2400" dirty="0"/>
              <a:t>. A dimensão simplesmente normativa do Direito é </a:t>
            </a:r>
            <a:r>
              <a:rPr lang="pt-BR" sz="2400" b="1" u="sng" dirty="0">
                <a:effectLst>
                  <a:outerShdw blurRad="38100" dist="38100" dir="2700000" algn="tl">
                    <a:srgbClr val="000000">
                      <a:alpha val="43137"/>
                    </a:srgbClr>
                  </a:outerShdw>
                </a:effectLst>
              </a:rPr>
              <a:t>inseparável do conteúdo do ético-social do </a:t>
            </a:r>
            <a:r>
              <a:rPr lang="pt-BR" sz="2400" b="1" u="sng" dirty="0" smtClean="0">
                <a:effectLst>
                  <a:outerShdw blurRad="38100" dist="38100" dir="2700000" algn="tl">
                    <a:srgbClr val="000000">
                      <a:alpha val="43137"/>
                    </a:srgbClr>
                  </a:outerShdw>
                </a:effectLst>
              </a:rPr>
              <a:t>mesmo.</a:t>
            </a:r>
            <a:endParaRPr lang="pt-BR" sz="24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1331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PINHEIRINHO</a:t>
            </a: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53005" y="2120900"/>
            <a:ext cx="7292340" cy="4051300"/>
          </a:xfrm>
        </p:spPr>
      </p:pic>
    </p:spTree>
    <p:extLst>
      <p:ext uri="{BB962C8B-B14F-4D97-AF65-F5344CB8AC3E}">
        <p14:creationId xmlns:p14="http://schemas.microsoft.com/office/powerpoint/2010/main" val="10030983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PINHEIRINHO</a:t>
            </a:r>
          </a:p>
        </p:txBody>
      </p:sp>
      <p:sp>
        <p:nvSpPr>
          <p:cNvPr id="3" name="Espaço Reservado para Conteúdo 2"/>
          <p:cNvSpPr>
            <a:spLocks noGrp="1"/>
          </p:cNvSpPr>
          <p:nvPr>
            <p:ph idx="1"/>
          </p:nvPr>
        </p:nvSpPr>
        <p:spPr>
          <a:xfrm>
            <a:off x="1069848" y="2121408"/>
            <a:ext cx="10058400" cy="4163482"/>
          </a:xfrm>
        </p:spPr>
        <p:txBody>
          <a:bodyPr>
            <a:noAutofit/>
          </a:bodyPr>
          <a:lstStyle/>
          <a:p>
            <a:r>
              <a:rPr lang="pt-BR" sz="2400" dirty="0"/>
              <a:t>pode ser considerado uma das maiores agressões aos Direitos Humanos da história recente em nosso país”. </a:t>
            </a:r>
            <a:endParaRPr lang="pt-BR" sz="2400" dirty="0" smtClean="0"/>
          </a:p>
          <a:p>
            <a:r>
              <a:rPr lang="pt-BR" sz="2400" dirty="0"/>
              <a:t>"As pessoas foram puxadas pelo cabelo de dentro de suas moradias. Cercaram a igreja, a nossa sede. Bomba de gás, bala de borracha. Depois queimaram nossa secretaria com toda a documentação. Foram derrubando e queimando tudo", relata Marrom</a:t>
            </a:r>
            <a:r>
              <a:rPr lang="pt-BR" sz="2400" dirty="0" smtClean="0"/>
              <a:t>.</a:t>
            </a:r>
          </a:p>
          <a:p>
            <a:r>
              <a:rPr lang="pt-BR" sz="2400" dirty="0"/>
              <a:t>Das 1.843 famílias despejadas do Pinheirinho, 1.461, em 2016, o programa Minha Casa, Minha Vida e hoje vivem no Residencial Pinheirinho dos Palmares, no bairro </a:t>
            </a:r>
            <a:r>
              <a:rPr lang="pt-BR" sz="2400" dirty="0" err="1"/>
              <a:t>Emha</a:t>
            </a:r>
            <a:r>
              <a:rPr lang="pt-BR" sz="2400" dirty="0"/>
              <a:t> 2, na zona sul de São José dos Campos. Outras 167 foram alocadas em apartamentos.</a:t>
            </a:r>
          </a:p>
          <a:p>
            <a:r>
              <a:rPr lang="pt-BR" sz="2400" dirty="0"/>
              <a:t>Cerca de 200 </a:t>
            </a:r>
            <a:r>
              <a:rPr lang="pt-BR" sz="2400" dirty="0" smtClean="0"/>
              <a:t>famílias não </a:t>
            </a:r>
            <a:r>
              <a:rPr lang="pt-BR" sz="2400" dirty="0"/>
              <a:t>foram </a:t>
            </a:r>
            <a:r>
              <a:rPr lang="pt-BR" sz="2400" dirty="0" smtClean="0"/>
              <a:t>contempladas.</a:t>
            </a:r>
            <a:endParaRPr lang="pt-BR" sz="2400" dirty="0"/>
          </a:p>
        </p:txBody>
      </p:sp>
    </p:spTree>
    <p:extLst>
      <p:ext uri="{BB962C8B-B14F-4D97-AF65-F5344CB8AC3E}">
        <p14:creationId xmlns:p14="http://schemas.microsoft.com/office/powerpoint/2010/main" val="147149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CASO PINHEIRINHO</a:t>
            </a:r>
          </a:p>
        </p:txBody>
      </p:sp>
      <p:sp>
        <p:nvSpPr>
          <p:cNvPr id="3" name="Espaço Reservado para Conteúdo 2"/>
          <p:cNvSpPr>
            <a:spLocks noGrp="1"/>
          </p:cNvSpPr>
          <p:nvPr>
            <p:ph idx="1"/>
          </p:nvPr>
        </p:nvSpPr>
        <p:spPr/>
        <p:txBody>
          <a:bodyPr>
            <a:normAutofit/>
          </a:bodyPr>
          <a:lstStyle/>
          <a:p>
            <a:r>
              <a:rPr lang="pt-BR" sz="3200" dirty="0"/>
              <a:t>Enquanto no caso Pinheirinho </a:t>
            </a:r>
            <a:r>
              <a:rPr lang="pt-BR" sz="3200" dirty="0" smtClean="0"/>
              <a:t>não </a:t>
            </a:r>
            <a:r>
              <a:rPr lang="pt-BR" sz="3200" dirty="0"/>
              <a:t>se enfrentou, de forma adequada, a ponderação sobre a função social da propriedade, na situação da favela </a:t>
            </a:r>
            <a:r>
              <a:rPr lang="pt-BR" sz="3200" dirty="0" err="1"/>
              <a:t>Pullman</a:t>
            </a:r>
            <a:r>
              <a:rPr lang="pt-BR" sz="3200" dirty="0"/>
              <a:t> todos esses aspectos não foram desprezados na solução do litígio, na </a:t>
            </a:r>
            <a:r>
              <a:rPr lang="pt-BR" sz="3200" dirty="0" smtClean="0"/>
              <a:t>brilhante análise </a:t>
            </a:r>
            <a:r>
              <a:rPr lang="pt-BR" sz="3200" dirty="0"/>
              <a:t>do desembargador José Osório. </a:t>
            </a:r>
          </a:p>
        </p:txBody>
      </p:sp>
    </p:spTree>
    <p:extLst>
      <p:ext uri="{BB962C8B-B14F-4D97-AF65-F5344CB8AC3E}">
        <p14:creationId xmlns:p14="http://schemas.microsoft.com/office/powerpoint/2010/main" val="14114455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42 </a:t>
            </a:r>
            <a:r>
              <a:rPr lang="pt-BR" dirty="0" smtClean="0"/>
              <a:t>– </a:t>
            </a:r>
            <a:r>
              <a:rPr lang="pt-BR" dirty="0" err="1" smtClean="0"/>
              <a:t>dpe</a:t>
            </a:r>
            <a:r>
              <a:rPr lang="pt-BR" dirty="0" smtClean="0"/>
              <a:t>/</a:t>
            </a:r>
            <a:r>
              <a:rPr lang="pt-BR" dirty="0" err="1" smtClean="0"/>
              <a:t>sp</a:t>
            </a:r>
            <a:endParaRPr lang="pt-BR" dirty="0"/>
          </a:p>
        </p:txBody>
      </p:sp>
      <p:sp>
        <p:nvSpPr>
          <p:cNvPr id="3" name="Espaço Reservado para Conteúdo 2"/>
          <p:cNvSpPr>
            <a:spLocks noGrp="1"/>
          </p:cNvSpPr>
          <p:nvPr>
            <p:ph idx="1"/>
          </p:nvPr>
        </p:nvSpPr>
        <p:spPr/>
        <p:txBody>
          <a:bodyPr>
            <a:normAutofit/>
          </a:bodyPr>
          <a:lstStyle/>
          <a:p>
            <a:r>
              <a:rPr lang="pt-BR" sz="3600" b="1" u="sng" dirty="0">
                <a:effectLst>
                  <a:outerShdw blurRad="38100" dist="38100" dir="2700000" algn="tl">
                    <a:srgbClr val="000000">
                      <a:alpha val="43137"/>
                    </a:srgbClr>
                  </a:outerShdw>
                </a:effectLst>
              </a:rPr>
              <a:t>Súmula: É requisito das ações possessórias e reipersecutórias a comprovação do cumprimento da função social da propriedade</a:t>
            </a:r>
          </a:p>
        </p:txBody>
      </p:sp>
    </p:spTree>
    <p:extLst>
      <p:ext uri="{BB962C8B-B14F-4D97-AF65-F5344CB8AC3E}">
        <p14:creationId xmlns:p14="http://schemas.microsoft.com/office/powerpoint/2010/main" val="178047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42 – </a:t>
            </a:r>
            <a:r>
              <a:rPr lang="pt-BR" dirty="0" err="1"/>
              <a:t>dpe</a:t>
            </a:r>
            <a:r>
              <a:rPr lang="pt-BR" dirty="0"/>
              <a:t>/</a:t>
            </a:r>
            <a:r>
              <a:rPr lang="pt-BR" dirty="0" err="1"/>
              <a:t>sp</a:t>
            </a:r>
            <a:endParaRPr lang="pt-BR" dirty="0"/>
          </a:p>
        </p:txBody>
      </p:sp>
      <p:sp>
        <p:nvSpPr>
          <p:cNvPr id="3" name="Espaço Reservado para Conteúdo 2"/>
          <p:cNvSpPr>
            <a:spLocks noGrp="1"/>
          </p:cNvSpPr>
          <p:nvPr>
            <p:ph idx="1"/>
          </p:nvPr>
        </p:nvSpPr>
        <p:spPr/>
        <p:txBody>
          <a:bodyPr>
            <a:normAutofit/>
          </a:bodyPr>
          <a:lstStyle/>
          <a:p>
            <a:r>
              <a:rPr lang="pt-BR" sz="2800" dirty="0"/>
              <a:t>Após a Constituição Federal de 1988, deve-se considerar a </a:t>
            </a:r>
            <a:r>
              <a:rPr lang="pt-BR" sz="2800" b="1" u="sng" dirty="0">
                <a:effectLst>
                  <a:outerShdw blurRad="38100" dist="38100" dir="2700000" algn="tl">
                    <a:srgbClr val="000000">
                      <a:alpha val="43137"/>
                    </a:srgbClr>
                  </a:outerShdw>
                </a:effectLst>
              </a:rPr>
              <a:t>função social </a:t>
            </a:r>
            <a:r>
              <a:rPr lang="pt-BR" sz="2800" dirty="0"/>
              <a:t>como </a:t>
            </a:r>
            <a:r>
              <a:rPr lang="pt-BR" sz="2800" b="1" u="sng" dirty="0"/>
              <a:t>parte integrante do próprio conteúdo do direito de propriedade</a:t>
            </a:r>
            <a:r>
              <a:rPr lang="pt-BR" sz="2800" dirty="0"/>
              <a:t>, o que leva a se considerar como </a:t>
            </a:r>
            <a:r>
              <a:rPr lang="pt-BR" sz="2800" b="1" dirty="0"/>
              <a:t>inexistente o referido direito na ausência do cumprimento de tal </a:t>
            </a:r>
            <a:r>
              <a:rPr lang="pt-BR" sz="2800" b="1" dirty="0" smtClean="0"/>
              <a:t>função</a:t>
            </a:r>
            <a:r>
              <a:rPr lang="pt-BR" sz="2800" dirty="0" smtClean="0"/>
              <a:t>.</a:t>
            </a:r>
          </a:p>
          <a:p>
            <a:r>
              <a:rPr lang="pt-BR" sz="2800" dirty="0"/>
              <a:t>caso o cumprimento da função social não seja </a:t>
            </a:r>
            <a:r>
              <a:rPr lang="pt-BR" sz="2800" dirty="0" smtClean="0"/>
              <a:t>demonstrado pelo autor, </a:t>
            </a:r>
            <a:r>
              <a:rPr lang="pt-BR" sz="2800" dirty="0"/>
              <a:t>não há que se falar em proteção judicial desta propriedade, ainda mais pela via de uma ação possessória.</a:t>
            </a:r>
          </a:p>
        </p:txBody>
      </p:sp>
    </p:spTree>
    <p:extLst>
      <p:ext uri="{BB962C8B-B14F-4D97-AF65-F5344CB8AC3E}">
        <p14:creationId xmlns:p14="http://schemas.microsoft.com/office/powerpoint/2010/main" val="1628350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a:t>
            </a:r>
            <a:r>
              <a:rPr lang="pt-BR" dirty="0" smtClean="0"/>
              <a:t>62 </a:t>
            </a:r>
            <a:r>
              <a:rPr lang="pt-BR" dirty="0"/>
              <a:t>– </a:t>
            </a:r>
            <a:r>
              <a:rPr lang="pt-BR" dirty="0" err="1"/>
              <a:t>dpe</a:t>
            </a:r>
            <a:r>
              <a:rPr lang="pt-BR" dirty="0"/>
              <a:t>/</a:t>
            </a:r>
            <a:r>
              <a:rPr lang="pt-BR" dirty="0" err="1"/>
              <a:t>sp</a:t>
            </a:r>
            <a:endParaRPr lang="pt-BR" dirty="0"/>
          </a:p>
        </p:txBody>
      </p:sp>
      <p:sp>
        <p:nvSpPr>
          <p:cNvPr id="3" name="Espaço Reservado para Conteúdo 2"/>
          <p:cNvSpPr>
            <a:spLocks noGrp="1"/>
          </p:cNvSpPr>
          <p:nvPr>
            <p:ph idx="1"/>
          </p:nvPr>
        </p:nvSpPr>
        <p:spPr/>
        <p:txBody>
          <a:bodyPr/>
          <a:lstStyle/>
          <a:p>
            <a:r>
              <a:rPr lang="pt-BR" sz="3200" dirty="0"/>
              <a:t>Súmula: </a:t>
            </a:r>
            <a:r>
              <a:rPr lang="pt-BR" sz="3200" dirty="0" smtClean="0"/>
              <a:t> Nas </a:t>
            </a:r>
            <a:r>
              <a:rPr lang="pt-BR" sz="3200" dirty="0"/>
              <a:t>ações de reintegração de posse em que o </a:t>
            </a:r>
            <a:r>
              <a:rPr lang="pt-BR" sz="3200" dirty="0" err="1"/>
              <a:t>pólo</a:t>
            </a:r>
            <a:r>
              <a:rPr lang="pt-BR" sz="3200" dirty="0"/>
              <a:t> passivo for integrado por população de baixa renda decorrente de ocupação coletiva, </a:t>
            </a:r>
            <a:r>
              <a:rPr lang="pt-BR" sz="3200" b="1" dirty="0"/>
              <a:t>a violação da função social da propriedade por parte do autor ensejará a perda da posse/propriedade, restando-lhe tão-somente o direito de pleitear indenização ao Poder Público em razão da </a:t>
            </a:r>
            <a:r>
              <a:rPr lang="pt-BR" sz="3200" b="1" u="sng" dirty="0"/>
              <a:t>desapropriação indireta</a:t>
            </a:r>
            <a:r>
              <a:rPr lang="pt-BR" sz="3200" b="1" dirty="0"/>
              <a:t>.</a:t>
            </a:r>
          </a:p>
        </p:txBody>
      </p:sp>
    </p:spTree>
    <p:extLst>
      <p:ext uri="{BB962C8B-B14F-4D97-AF65-F5344CB8AC3E}">
        <p14:creationId xmlns:p14="http://schemas.microsoft.com/office/powerpoint/2010/main" val="41253417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62 – </a:t>
            </a:r>
            <a:r>
              <a:rPr lang="pt-BR" dirty="0" err="1"/>
              <a:t>dpe</a:t>
            </a:r>
            <a:r>
              <a:rPr lang="pt-BR" dirty="0"/>
              <a:t>/</a:t>
            </a:r>
            <a:r>
              <a:rPr lang="pt-BR" dirty="0" err="1"/>
              <a:t>sp</a:t>
            </a:r>
            <a:endParaRPr lang="pt-BR" dirty="0"/>
          </a:p>
        </p:txBody>
      </p:sp>
      <p:sp>
        <p:nvSpPr>
          <p:cNvPr id="3" name="Espaço Reservado para Conteúdo 2"/>
          <p:cNvSpPr>
            <a:spLocks noGrp="1"/>
          </p:cNvSpPr>
          <p:nvPr>
            <p:ph idx="1"/>
          </p:nvPr>
        </p:nvSpPr>
        <p:spPr/>
        <p:txBody>
          <a:bodyPr/>
          <a:lstStyle/>
          <a:p>
            <a:r>
              <a:rPr lang="pt-BR" sz="2800" dirty="0"/>
              <a:t>a Constituição Federal traz o direito à moradia digna como direito fundamental social, cuja política de desenvolvimento urbano incumbe ao Poder Público, dentro das diretrizes estabelecidas no Plano Diretor.</a:t>
            </a:r>
          </a:p>
          <a:p>
            <a:r>
              <a:rPr lang="pt-BR" sz="2800" dirty="0"/>
              <a:t>Para que a propriedade atenda sua função social, e, portanto, tenha a proteção constitucional, </a:t>
            </a:r>
            <a:r>
              <a:rPr lang="pt-BR" sz="2800" b="1" u="sng" dirty="0">
                <a:effectLst>
                  <a:outerShdw blurRad="38100" dist="38100" dir="2700000" algn="tl">
                    <a:srgbClr val="000000">
                      <a:alpha val="43137"/>
                    </a:srgbClr>
                  </a:outerShdw>
                </a:effectLst>
              </a:rPr>
              <a:t>o direito à moradia acaba, muitas vezes, sobrepondo-se ao direito de propriedade, o que justifica admitir uma série de limitações a este último.</a:t>
            </a:r>
          </a:p>
          <a:p>
            <a:endParaRPr lang="pt-BR" dirty="0"/>
          </a:p>
        </p:txBody>
      </p:sp>
    </p:spTree>
    <p:extLst>
      <p:ext uri="{BB962C8B-B14F-4D97-AF65-F5344CB8AC3E}">
        <p14:creationId xmlns:p14="http://schemas.microsoft.com/office/powerpoint/2010/main" val="38433383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62 – </a:t>
            </a:r>
            <a:r>
              <a:rPr lang="pt-BR" dirty="0" err="1"/>
              <a:t>dpe</a:t>
            </a:r>
            <a:r>
              <a:rPr lang="pt-BR" dirty="0"/>
              <a:t>/</a:t>
            </a:r>
            <a:r>
              <a:rPr lang="pt-BR" dirty="0" err="1"/>
              <a:t>sp</a:t>
            </a:r>
            <a:endParaRPr lang="pt-BR" dirty="0"/>
          </a:p>
        </p:txBody>
      </p:sp>
      <p:sp>
        <p:nvSpPr>
          <p:cNvPr id="3" name="Espaço Reservado para Conteúdo 2"/>
          <p:cNvSpPr>
            <a:spLocks noGrp="1"/>
          </p:cNvSpPr>
          <p:nvPr>
            <p:ph idx="1"/>
          </p:nvPr>
        </p:nvSpPr>
        <p:spPr/>
        <p:txBody>
          <a:bodyPr>
            <a:normAutofit/>
          </a:bodyPr>
          <a:lstStyle/>
          <a:p>
            <a:r>
              <a:rPr lang="pt-BR" sz="2400" dirty="0"/>
              <a:t>embora a Constituição Federal garanta o direito de propriedade, sua violação, em razão da não atenção a sua função social, para garantia do direito à moradia e à cidade sustentável, </a:t>
            </a:r>
            <a:r>
              <a:rPr lang="pt-BR" sz="2400" b="1" u="sng" dirty="0">
                <a:effectLst>
                  <a:outerShdw blurRad="38100" dist="38100" dir="2700000" algn="tl">
                    <a:srgbClr val="000000">
                      <a:alpha val="43137"/>
                    </a:srgbClr>
                  </a:outerShdw>
                </a:effectLst>
              </a:rPr>
              <a:t>o poder público deverá proceder à desapropriação indireta para fins de interesse social da terra particular</a:t>
            </a:r>
            <a:r>
              <a:rPr lang="pt-BR" sz="2400" b="1" u="sng" dirty="0" smtClean="0">
                <a:effectLst>
                  <a:outerShdw blurRad="38100" dist="38100" dir="2700000" algn="tl">
                    <a:srgbClr val="000000">
                      <a:alpha val="43137"/>
                    </a:srgbClr>
                  </a:outerShdw>
                </a:effectLst>
              </a:rPr>
              <a:t>.</a:t>
            </a:r>
          </a:p>
          <a:p>
            <a:pPr marL="0" indent="0">
              <a:buNone/>
            </a:pPr>
            <a:endParaRPr lang="pt-BR" sz="2400" b="1" u="sng" dirty="0">
              <a:effectLst>
                <a:outerShdw blurRad="38100" dist="38100" dir="2700000" algn="tl">
                  <a:srgbClr val="000000">
                    <a:alpha val="43137"/>
                  </a:srgbClr>
                </a:outerShdw>
              </a:effectLst>
            </a:endParaRPr>
          </a:p>
          <a:p>
            <a:r>
              <a:rPr lang="pt-BR" sz="2400" b="1" u="sng" dirty="0">
                <a:effectLst>
                  <a:outerShdw blurRad="38100" dist="38100" dir="2700000" algn="tl">
                    <a:srgbClr val="000000">
                      <a:alpha val="43137"/>
                    </a:srgbClr>
                  </a:outerShdw>
                </a:effectLst>
              </a:rPr>
              <a:t>Em casos </a:t>
            </a:r>
            <a:r>
              <a:rPr lang="pt-BR" sz="2400" b="1" u="sng" dirty="0" smtClean="0">
                <a:effectLst>
                  <a:outerShdw blurRad="38100" dist="38100" dir="2700000" algn="tl">
                    <a:srgbClr val="000000">
                      <a:alpha val="43137"/>
                    </a:srgbClr>
                  </a:outerShdw>
                </a:effectLst>
              </a:rPr>
              <a:t>como </a:t>
            </a:r>
            <a:r>
              <a:rPr lang="pt-BR" sz="2400" b="1" u="sng" dirty="0">
                <a:effectLst>
                  <a:outerShdw blurRad="38100" dist="38100" dir="2700000" algn="tl">
                    <a:srgbClr val="000000">
                      <a:alpha val="43137"/>
                    </a:srgbClr>
                  </a:outerShdw>
                </a:effectLst>
              </a:rPr>
              <a:t>este, a terra é utilizada para fins especulativos (valorização), quando existe aproximadamente 7 milhões de pessoas sem um teto para morar.</a:t>
            </a:r>
          </a:p>
        </p:txBody>
      </p:sp>
    </p:spTree>
    <p:extLst>
      <p:ext uri="{BB962C8B-B14F-4D97-AF65-F5344CB8AC3E}">
        <p14:creationId xmlns:p14="http://schemas.microsoft.com/office/powerpoint/2010/main" val="24390557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REMOÇÕES FORÇADAS A LUZ DOS TRATADOS INTERNACIONAIS E DA CONSTITUIÇÃO FEDERAL </a:t>
            </a:r>
          </a:p>
        </p:txBody>
      </p:sp>
      <p:sp>
        <p:nvSpPr>
          <p:cNvPr id="3" name="Espaço Reservado para Conteúdo 2"/>
          <p:cNvSpPr>
            <a:spLocks noGrp="1"/>
          </p:cNvSpPr>
          <p:nvPr>
            <p:ph idx="1"/>
          </p:nvPr>
        </p:nvSpPr>
        <p:spPr/>
        <p:txBody>
          <a:bodyPr>
            <a:noAutofit/>
          </a:bodyPr>
          <a:lstStyle/>
          <a:p>
            <a:r>
              <a:rPr lang="pt-BR" sz="2400" dirty="0"/>
              <a:t>Com a </a:t>
            </a:r>
            <a:r>
              <a:rPr lang="pt-BR" sz="2400" b="1" dirty="0"/>
              <a:t>Emenda Constitucional nº 26, de 2000, o direito à moradia foi positivado de forma explícita no texto constitucional enquanto um direito fundamental social</a:t>
            </a:r>
            <a:r>
              <a:rPr lang="pt-BR" sz="2400" dirty="0" smtClean="0"/>
              <a:t>.</a:t>
            </a:r>
          </a:p>
          <a:p>
            <a:r>
              <a:rPr lang="pt-BR" sz="2400" dirty="0" smtClean="0"/>
              <a:t> </a:t>
            </a:r>
            <a:r>
              <a:rPr lang="pt-BR" sz="2400" dirty="0"/>
              <a:t>E é uma decorrência lógica do </a:t>
            </a:r>
            <a:r>
              <a:rPr lang="pt-BR" sz="2400" b="1" dirty="0"/>
              <a:t>princípio da dignidade da pessoa humana </a:t>
            </a:r>
            <a:r>
              <a:rPr lang="pt-BR" sz="2400" dirty="0"/>
              <a:t>(art. 1, inciso III da Constituição Federal</a:t>
            </a:r>
            <a:r>
              <a:rPr lang="pt-BR" sz="2400" dirty="0" smtClean="0"/>
              <a:t>).</a:t>
            </a:r>
          </a:p>
          <a:p>
            <a:r>
              <a:rPr lang="pt-BR" sz="2400" dirty="0"/>
              <a:t>E</a:t>
            </a:r>
            <a:r>
              <a:rPr lang="pt-BR" sz="2400" dirty="0" smtClean="0"/>
              <a:t>ssencial </a:t>
            </a:r>
            <a:r>
              <a:rPr lang="pt-BR" sz="2400" dirty="0"/>
              <a:t>para concretização de diversos outros direito individuais e </a:t>
            </a:r>
            <a:r>
              <a:rPr lang="pt-BR" sz="2400" dirty="0" smtClean="0"/>
              <a:t>sociais – modelo </a:t>
            </a:r>
            <a:r>
              <a:rPr lang="pt-BR" sz="2400" b="1" dirty="0" err="1" smtClean="0"/>
              <a:t>housing</a:t>
            </a:r>
            <a:r>
              <a:rPr lang="pt-BR" sz="2400" b="1" dirty="0" smtClean="0"/>
              <a:t> </a:t>
            </a:r>
            <a:r>
              <a:rPr lang="pt-BR" sz="2400" b="1" dirty="0" err="1" smtClean="0"/>
              <a:t>first</a:t>
            </a:r>
            <a:r>
              <a:rPr lang="pt-BR" sz="2400" b="1" dirty="0" smtClean="0"/>
              <a:t> (casa primeiro).</a:t>
            </a:r>
            <a:endParaRPr lang="pt-BR" sz="2400" b="1" dirty="0"/>
          </a:p>
          <a:p>
            <a:r>
              <a:rPr lang="pt-BR" sz="2400" dirty="0" smtClean="0"/>
              <a:t> É </a:t>
            </a:r>
            <a:r>
              <a:rPr lang="pt-BR" sz="2400" dirty="0"/>
              <a:t>dever do Estado, nas esferas Federal, Estadual e </a:t>
            </a:r>
            <a:r>
              <a:rPr lang="pt-BR" sz="2400" dirty="0" smtClean="0"/>
              <a:t>Municipal (competência comum), </a:t>
            </a:r>
            <a:r>
              <a:rPr lang="pt-BR" sz="2400" b="1" dirty="0"/>
              <a:t>“promover programas de construção de moradias e a melhoria das condições habitacionais e de saneamento básico” (art. 23, IX). </a:t>
            </a:r>
          </a:p>
        </p:txBody>
      </p:sp>
    </p:spTree>
    <p:extLst>
      <p:ext uri="{BB962C8B-B14F-4D97-AF65-F5344CB8AC3E}">
        <p14:creationId xmlns:p14="http://schemas.microsoft.com/office/powerpoint/2010/main" val="2705502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CONCEITO DE POSSE</a:t>
            </a:r>
          </a:p>
        </p:txBody>
      </p:sp>
      <p:sp>
        <p:nvSpPr>
          <p:cNvPr id="3" name="Espaço Reservado para Conteúdo 2"/>
          <p:cNvSpPr>
            <a:spLocks noGrp="1"/>
          </p:cNvSpPr>
          <p:nvPr>
            <p:ph idx="1"/>
          </p:nvPr>
        </p:nvSpPr>
        <p:spPr/>
        <p:txBody>
          <a:bodyPr>
            <a:normAutofit/>
          </a:bodyPr>
          <a:lstStyle/>
          <a:p>
            <a:r>
              <a:rPr lang="pt-BR" sz="3200" dirty="0" smtClean="0"/>
              <a:t>É </a:t>
            </a:r>
            <a:r>
              <a:rPr lang="pt-BR" sz="3200" dirty="0"/>
              <a:t>produto dos romanos do período clássico, sua </a:t>
            </a:r>
            <a:r>
              <a:rPr lang="pt-BR" sz="3200" dirty="0" smtClean="0"/>
              <a:t>etimologia:  coisa </a:t>
            </a:r>
            <a:r>
              <a:rPr lang="pt-BR" sz="3200" dirty="0"/>
              <a:t>(</a:t>
            </a:r>
            <a:r>
              <a:rPr lang="pt-BR" sz="3200" dirty="0" err="1">
                <a:effectLst>
                  <a:outerShdw blurRad="38100" dist="38100" dir="2700000" algn="tl">
                    <a:srgbClr val="000000">
                      <a:alpha val="43137"/>
                    </a:srgbClr>
                  </a:outerShdw>
                </a:effectLst>
              </a:rPr>
              <a:t>possessio</a:t>
            </a:r>
            <a:r>
              <a:rPr lang="pt-BR" sz="3200" dirty="0"/>
              <a:t>) significa sentar-se sobre ela (</a:t>
            </a:r>
            <a:r>
              <a:rPr lang="pt-BR" sz="3200" dirty="0" err="1">
                <a:effectLst>
                  <a:outerShdw blurRad="38100" dist="38100" dir="2700000" algn="tl">
                    <a:srgbClr val="000000">
                      <a:alpha val="43137"/>
                    </a:srgbClr>
                  </a:outerShdw>
                </a:effectLst>
              </a:rPr>
              <a:t>potis</a:t>
            </a:r>
            <a:r>
              <a:rPr lang="pt-BR" sz="3200" dirty="0">
                <a:effectLst>
                  <a:outerShdw blurRad="38100" dist="38100" dir="2700000" algn="tl">
                    <a:srgbClr val="000000">
                      <a:alpha val="43137"/>
                    </a:srgbClr>
                  </a:outerShdw>
                </a:effectLst>
              </a:rPr>
              <a:t> + </a:t>
            </a:r>
            <a:r>
              <a:rPr lang="pt-BR" sz="3200" dirty="0" err="1">
                <a:effectLst>
                  <a:outerShdw blurRad="38100" dist="38100" dir="2700000" algn="tl">
                    <a:srgbClr val="000000">
                      <a:alpha val="43137"/>
                    </a:srgbClr>
                  </a:outerShdw>
                </a:effectLst>
              </a:rPr>
              <a:t>sessio</a:t>
            </a:r>
            <a:r>
              <a:rPr lang="pt-BR" sz="3200" dirty="0"/>
              <a:t>), apoderar-se e explorar</a:t>
            </a:r>
            <a:r>
              <a:rPr lang="pt-BR" sz="3200" dirty="0" smtClean="0"/>
              <a:t>.</a:t>
            </a:r>
          </a:p>
          <a:p>
            <a:r>
              <a:rPr lang="pt-BR" sz="3200" dirty="0"/>
              <a:t> Posse é um </a:t>
            </a:r>
            <a:r>
              <a:rPr lang="pt-BR" sz="3200" dirty="0">
                <a:effectLst>
                  <a:outerShdw blurRad="38100" dist="38100" dir="2700000" algn="tl">
                    <a:srgbClr val="000000">
                      <a:alpha val="43137"/>
                    </a:srgbClr>
                  </a:outerShdw>
                </a:effectLst>
              </a:rPr>
              <a:t>domínio fático </a:t>
            </a:r>
            <a:r>
              <a:rPr lang="pt-BR" sz="3200" dirty="0"/>
              <a:t>que a pessoa exerce sobre a  coisa</a:t>
            </a:r>
            <a:r>
              <a:rPr lang="pt-BR" sz="3200" dirty="0" smtClean="0"/>
              <a:t>.</a:t>
            </a:r>
          </a:p>
          <a:p>
            <a:r>
              <a:rPr lang="pt-BR" sz="3200" dirty="0"/>
              <a:t>Possuidor é aquele que tem no plano fático ao menos um dos atributos da propriedade (</a:t>
            </a:r>
            <a:r>
              <a:rPr lang="pt-BR" sz="3200" dirty="0">
                <a:effectLst>
                  <a:outerShdw blurRad="38100" dist="38100" dir="2700000" algn="tl">
                    <a:srgbClr val="000000">
                      <a:alpha val="43137"/>
                    </a:srgbClr>
                  </a:outerShdw>
                </a:effectLst>
              </a:rPr>
              <a:t>gozar, reaver, usar e dispor</a:t>
            </a:r>
            <a:r>
              <a:rPr lang="pt-BR" sz="3200" dirty="0"/>
              <a:t>)</a:t>
            </a:r>
          </a:p>
        </p:txBody>
      </p:sp>
    </p:spTree>
    <p:extLst>
      <p:ext uri="{BB962C8B-B14F-4D97-AF65-F5344CB8AC3E}">
        <p14:creationId xmlns:p14="http://schemas.microsoft.com/office/powerpoint/2010/main" val="15232091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REMOÇÕES FORÇADAS A LUZ DOS TRATADOS INTERNACIONAIS E DA CONSTITUIÇÃO FEDERAL </a:t>
            </a:r>
          </a:p>
        </p:txBody>
      </p:sp>
      <p:sp>
        <p:nvSpPr>
          <p:cNvPr id="3" name="Espaço Reservado para Conteúdo 2"/>
          <p:cNvSpPr>
            <a:spLocks noGrp="1"/>
          </p:cNvSpPr>
          <p:nvPr>
            <p:ph idx="1"/>
          </p:nvPr>
        </p:nvSpPr>
        <p:spPr/>
        <p:txBody>
          <a:bodyPr>
            <a:normAutofit/>
          </a:bodyPr>
          <a:lstStyle/>
          <a:p>
            <a:r>
              <a:rPr lang="pt-BR" sz="2400" dirty="0"/>
              <a:t>Esse dever de construir moradias </a:t>
            </a:r>
            <a:r>
              <a:rPr lang="pt-BR" sz="2400" dirty="0" smtClean="0"/>
              <a:t>decorre </a:t>
            </a:r>
            <a:r>
              <a:rPr lang="pt-BR" sz="2400" dirty="0"/>
              <a:t>de ter o Estado brasileiro, como </a:t>
            </a:r>
            <a:r>
              <a:rPr lang="pt-BR" sz="2400" dirty="0" smtClean="0"/>
              <a:t>fundamentos: </a:t>
            </a:r>
            <a:r>
              <a:rPr lang="pt-BR" sz="2400" b="1" dirty="0" smtClean="0"/>
              <a:t>“a </a:t>
            </a:r>
            <a:r>
              <a:rPr lang="pt-BR" sz="2400" b="1" dirty="0"/>
              <a:t>dignidade da pessoa humana” (art. 2º, III</a:t>
            </a:r>
            <a:r>
              <a:rPr lang="pt-BR" sz="2400" dirty="0"/>
              <a:t>), e como objetivo </a:t>
            </a:r>
            <a:r>
              <a:rPr lang="pt-BR" sz="2400" b="1" dirty="0"/>
              <a:t>“construir uma sociedade justa e solidária”, erradicar a pobreza”, e “promover o bem de todos” (art. 3º, I e III). </a:t>
            </a:r>
            <a:endParaRPr lang="pt-BR" sz="2400" b="1" dirty="0" smtClean="0"/>
          </a:p>
          <a:p>
            <a:r>
              <a:rPr lang="pt-BR" sz="2400" b="1" dirty="0" smtClean="0"/>
              <a:t>No plano internacional:</a:t>
            </a:r>
          </a:p>
          <a:p>
            <a:pPr marL="0" indent="0">
              <a:buNone/>
            </a:pPr>
            <a:r>
              <a:rPr lang="pt-BR" sz="2400" dirty="0"/>
              <a:t>o direito à moradia adequada é resguardado </a:t>
            </a:r>
            <a:r>
              <a:rPr lang="pt-BR" sz="2400" b="1" dirty="0"/>
              <a:t>pelo art. 11 do PIDESC, ART. XXV da DUDH e art. 17 do PIDCP, Convenção sobre todas as Formas de Discriminação Racial, a Convenção sobre os Direitos da Criança, a Convenção sobre a Eliminação de todas as Formas de Discriminação contra a Mulher.</a:t>
            </a:r>
          </a:p>
        </p:txBody>
      </p:sp>
    </p:spTree>
    <p:extLst>
      <p:ext uri="{BB962C8B-B14F-4D97-AF65-F5344CB8AC3E}">
        <p14:creationId xmlns:p14="http://schemas.microsoft.com/office/powerpoint/2010/main" val="6658151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COMENTÁRIO GERAL N. 4 DO COMITÊ SOBRE DIREITOS ECONÔMICOS, SOCIAIS E CULTURAIS</a:t>
            </a:r>
          </a:p>
        </p:txBody>
      </p:sp>
      <p:sp>
        <p:nvSpPr>
          <p:cNvPr id="3" name="Espaço Reservado para Conteúdo 2"/>
          <p:cNvSpPr>
            <a:spLocks noGrp="1"/>
          </p:cNvSpPr>
          <p:nvPr>
            <p:ph idx="1"/>
          </p:nvPr>
        </p:nvSpPr>
        <p:spPr/>
        <p:txBody>
          <a:bodyPr>
            <a:normAutofit/>
          </a:bodyPr>
          <a:lstStyle/>
          <a:p>
            <a:r>
              <a:rPr lang="pt-BR" dirty="0" smtClean="0"/>
              <a:t>Moradia adequada: direito </a:t>
            </a:r>
            <a:r>
              <a:rPr lang="pt-BR" dirty="0"/>
              <a:t>a viver, onde quer que seja, com segurança, paz e dignidade. </a:t>
            </a:r>
            <a:endParaRPr lang="pt-BR" dirty="0" smtClean="0"/>
          </a:p>
          <a:p>
            <a:r>
              <a:rPr lang="pt-BR" b="1" u="sng" dirty="0"/>
              <a:t>elementos</a:t>
            </a:r>
            <a:r>
              <a:rPr lang="pt-BR" b="1" u="sng" dirty="0" smtClean="0"/>
              <a:t>:</a:t>
            </a:r>
            <a:endParaRPr lang="pt-BR" b="1" u="sng" dirty="0"/>
          </a:p>
          <a:p>
            <a:r>
              <a:rPr lang="pt-BR" b="1" u="sng" dirty="0" smtClean="0">
                <a:effectLst>
                  <a:outerShdw blurRad="38100" dist="38100" dir="2700000" algn="tl">
                    <a:srgbClr val="000000">
                      <a:alpha val="43137"/>
                    </a:srgbClr>
                  </a:outerShdw>
                </a:effectLst>
              </a:rPr>
              <a:t>a. Segurança </a:t>
            </a:r>
            <a:r>
              <a:rPr lang="pt-BR" b="1" u="sng" dirty="0">
                <a:effectLst>
                  <a:outerShdw blurRad="38100" dist="38100" dir="2700000" algn="tl">
                    <a:srgbClr val="000000">
                      <a:alpha val="43137"/>
                    </a:srgbClr>
                  </a:outerShdw>
                </a:effectLst>
              </a:rPr>
              <a:t>legal de </a:t>
            </a:r>
            <a:r>
              <a:rPr lang="pt-BR" b="1" u="sng" dirty="0" smtClean="0">
                <a:effectLst>
                  <a:outerShdw blurRad="38100" dist="38100" dir="2700000" algn="tl">
                    <a:srgbClr val="000000">
                      <a:alpha val="43137"/>
                    </a:srgbClr>
                  </a:outerShdw>
                </a:effectLst>
              </a:rPr>
              <a:t>posse </a:t>
            </a:r>
            <a:r>
              <a:rPr lang="pt-BR" dirty="0" smtClean="0"/>
              <a:t>– a posse </a:t>
            </a:r>
            <a:r>
              <a:rPr lang="pt-BR" dirty="0"/>
              <a:t>toma uma variedade de formas, incluindo locação (pública e privada) acomodação, habitação cooperativa, arrendamento, uso pelo próprio proprietário, habitação de emergência e assentamentos informais, incluindo ocupação de terreno ou propriedade. Independentemente do tipo de posse, todas as pessoas deveriam possuir um grau  de sua segurança, o qual </a:t>
            </a:r>
            <a:r>
              <a:rPr lang="pt-BR" b="1" u="sng" dirty="0">
                <a:effectLst>
                  <a:outerShdw blurRad="38100" dist="38100" dir="2700000" algn="tl">
                    <a:srgbClr val="000000">
                      <a:alpha val="43137"/>
                    </a:srgbClr>
                  </a:outerShdw>
                </a:effectLst>
              </a:rPr>
              <a:t>garanta proteção legal contra despejos forçados, pressões incômodas  e outras ameaças. Estados-partes deveriam, consequentemente, tomar medidas imediatas com o objetivo de  conferir segurança jurídica de posse </a:t>
            </a:r>
            <a:r>
              <a:rPr lang="pt-BR" dirty="0"/>
              <a:t>sobre pessoas e domicílios em que falta proteção, em consulta real com pessoas e grupos </a:t>
            </a:r>
            <a:r>
              <a:rPr lang="pt-BR" dirty="0" smtClean="0"/>
              <a:t>afetados.</a:t>
            </a:r>
          </a:p>
        </p:txBody>
      </p:sp>
    </p:spTree>
    <p:extLst>
      <p:ext uri="{BB962C8B-B14F-4D97-AF65-F5344CB8AC3E}">
        <p14:creationId xmlns:p14="http://schemas.microsoft.com/office/powerpoint/2010/main" val="37078148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COMENTÁRIO GERAL N. 4 DO COMITÊ SOBRE DIREITOS ECONÔMICOS, SOCIAIS E CULTURAIS</a:t>
            </a:r>
          </a:p>
        </p:txBody>
      </p:sp>
      <p:sp>
        <p:nvSpPr>
          <p:cNvPr id="3" name="Espaço Reservado para Conteúdo 2"/>
          <p:cNvSpPr>
            <a:spLocks noGrp="1"/>
          </p:cNvSpPr>
          <p:nvPr>
            <p:ph idx="1"/>
          </p:nvPr>
        </p:nvSpPr>
        <p:spPr/>
        <p:txBody>
          <a:bodyPr>
            <a:normAutofit/>
          </a:bodyPr>
          <a:lstStyle/>
          <a:p>
            <a:r>
              <a:rPr lang="pt-BR" dirty="0"/>
              <a:t>b.   </a:t>
            </a:r>
            <a:r>
              <a:rPr lang="pt-BR" b="1" dirty="0">
                <a:effectLst>
                  <a:outerShdw blurRad="38100" dist="38100" dir="2700000" algn="tl">
                    <a:srgbClr val="000000">
                      <a:alpha val="43137"/>
                    </a:srgbClr>
                  </a:outerShdw>
                </a:effectLst>
              </a:rPr>
              <a:t>Disponibilidade de serviços, materiais, facilidades e </a:t>
            </a:r>
            <a:r>
              <a:rPr lang="pt-BR" b="1" dirty="0" err="1">
                <a:effectLst>
                  <a:outerShdw blurRad="38100" dist="38100" dir="2700000" algn="tl">
                    <a:srgbClr val="000000">
                      <a:alpha val="43137"/>
                    </a:srgbClr>
                  </a:outerShdw>
                </a:effectLst>
              </a:rPr>
              <a:t>infra-estrutura</a:t>
            </a:r>
            <a:r>
              <a:rPr lang="pt-BR" b="1" dirty="0">
                <a:effectLst>
                  <a:outerShdw blurRad="38100" dist="38100" dir="2700000" algn="tl">
                    <a:srgbClr val="000000">
                      <a:alpha val="43137"/>
                    </a:srgbClr>
                  </a:outerShdw>
                </a:effectLst>
              </a:rPr>
              <a:t>. </a:t>
            </a:r>
          </a:p>
          <a:p>
            <a:endParaRPr lang="pt-BR" dirty="0"/>
          </a:p>
          <a:p>
            <a:r>
              <a:rPr lang="pt-BR" dirty="0"/>
              <a:t>c. </a:t>
            </a:r>
            <a:r>
              <a:rPr lang="pt-BR" b="1" dirty="0">
                <a:effectLst>
                  <a:outerShdw blurRad="38100" dist="38100" dir="2700000" algn="tl">
                    <a:srgbClr val="000000">
                      <a:alpha val="43137"/>
                    </a:srgbClr>
                  </a:outerShdw>
                </a:effectLst>
              </a:rPr>
              <a:t>Custo </a:t>
            </a:r>
            <a:r>
              <a:rPr lang="pt-BR" b="1" dirty="0" smtClean="0">
                <a:effectLst>
                  <a:outerShdw blurRad="38100" dist="38100" dir="2700000" algn="tl">
                    <a:srgbClr val="000000">
                      <a:alpha val="43137"/>
                    </a:srgbClr>
                  </a:outerShdw>
                </a:effectLst>
              </a:rPr>
              <a:t>acessível </a:t>
            </a:r>
            <a:r>
              <a:rPr lang="pt-BR" dirty="0" smtClean="0"/>
              <a:t>- a  </a:t>
            </a:r>
            <a:r>
              <a:rPr lang="pt-BR" dirty="0"/>
              <a:t>obtenção e satisfação de outras necessidades básicas não sejam ameaçadas ou comprometidas. </a:t>
            </a:r>
          </a:p>
          <a:p>
            <a:endParaRPr lang="pt-BR" dirty="0"/>
          </a:p>
          <a:p>
            <a:r>
              <a:rPr lang="pt-BR" dirty="0"/>
              <a:t>d. </a:t>
            </a:r>
            <a:r>
              <a:rPr lang="pt-BR" b="1" dirty="0" smtClean="0">
                <a:effectLst>
                  <a:outerShdw blurRad="38100" dist="38100" dir="2700000" algn="tl">
                    <a:srgbClr val="000000">
                      <a:alpha val="43137"/>
                    </a:srgbClr>
                  </a:outerShdw>
                </a:effectLst>
              </a:rPr>
              <a:t>Habitabilidade </a:t>
            </a:r>
            <a:r>
              <a:rPr lang="pt-BR" dirty="0" smtClean="0"/>
              <a:t>- prover </a:t>
            </a:r>
            <a:r>
              <a:rPr lang="pt-BR" dirty="0"/>
              <a:t>os habitantes com espaço adequado e protegê-los do frio, umidade, calor, chuva, vento ou outras ameaças à saúde, riscos estruturais e riscos de doença. A segurança </a:t>
            </a:r>
            <a:r>
              <a:rPr lang="pt-BR" dirty="0" smtClean="0"/>
              <a:t>física deve </a:t>
            </a:r>
            <a:r>
              <a:rPr lang="pt-BR" dirty="0"/>
              <a:t>ser garantida.</a:t>
            </a:r>
          </a:p>
          <a:p>
            <a:endParaRPr lang="pt-BR" dirty="0"/>
          </a:p>
          <a:p>
            <a:r>
              <a:rPr lang="pt-BR" dirty="0"/>
              <a:t>e.  </a:t>
            </a:r>
            <a:r>
              <a:rPr lang="pt-BR" b="1" dirty="0">
                <a:effectLst>
                  <a:outerShdw blurRad="38100" dist="38100" dir="2700000" algn="tl">
                    <a:srgbClr val="000000">
                      <a:alpha val="43137"/>
                    </a:srgbClr>
                  </a:outerShdw>
                </a:effectLst>
              </a:rPr>
              <a:t>Acessibilidade.  </a:t>
            </a:r>
          </a:p>
        </p:txBody>
      </p:sp>
    </p:spTree>
    <p:extLst>
      <p:ext uri="{BB962C8B-B14F-4D97-AF65-F5344CB8AC3E}">
        <p14:creationId xmlns:p14="http://schemas.microsoft.com/office/powerpoint/2010/main" val="13250791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COMENTÁRIO GERAL N. 4 DO COMITÊ SOBRE DIREITOS ECONÔMICOS, SOCIAIS E CULTURAIS</a:t>
            </a:r>
          </a:p>
        </p:txBody>
      </p:sp>
      <p:sp>
        <p:nvSpPr>
          <p:cNvPr id="3" name="Espaço Reservado para Conteúdo 2"/>
          <p:cNvSpPr>
            <a:spLocks noGrp="1"/>
          </p:cNvSpPr>
          <p:nvPr>
            <p:ph idx="1"/>
          </p:nvPr>
        </p:nvSpPr>
        <p:spPr/>
        <p:txBody>
          <a:bodyPr>
            <a:normAutofit/>
          </a:bodyPr>
          <a:lstStyle/>
          <a:p>
            <a:r>
              <a:rPr lang="pt-BR" dirty="0"/>
              <a:t>f. </a:t>
            </a:r>
            <a:r>
              <a:rPr lang="pt-BR" b="1" dirty="0" smtClean="0">
                <a:effectLst>
                  <a:outerShdw blurRad="38100" dist="38100" dir="2700000" algn="tl">
                    <a:srgbClr val="000000">
                      <a:alpha val="43137"/>
                    </a:srgbClr>
                  </a:outerShdw>
                </a:effectLst>
              </a:rPr>
              <a:t>Localização </a:t>
            </a:r>
            <a:r>
              <a:rPr lang="pt-BR" dirty="0" smtClean="0"/>
              <a:t>- deve </a:t>
            </a:r>
            <a:r>
              <a:rPr lang="pt-BR" dirty="0"/>
              <a:t>estar em uma localização que permita acesso a opções de trabalho, serviços de saúde, escolas, creches e outras facilidades sociais. Similarmente, habitações não deveriam ser construídas em locais </a:t>
            </a:r>
            <a:r>
              <a:rPr lang="pt-BR" dirty="0" smtClean="0"/>
              <a:t>poluídos.</a:t>
            </a:r>
            <a:endParaRPr lang="pt-BR" dirty="0"/>
          </a:p>
          <a:p>
            <a:r>
              <a:rPr lang="pt-BR" dirty="0"/>
              <a:t>g.  </a:t>
            </a:r>
            <a:r>
              <a:rPr lang="pt-BR" b="1" dirty="0">
                <a:effectLst>
                  <a:outerShdw blurRad="38100" dist="38100" dir="2700000" algn="tl">
                    <a:srgbClr val="000000">
                      <a:alpha val="43137"/>
                    </a:srgbClr>
                  </a:outerShdw>
                </a:effectLst>
              </a:rPr>
              <a:t>Adequação </a:t>
            </a:r>
            <a:r>
              <a:rPr lang="pt-BR" b="1" dirty="0" smtClean="0">
                <a:effectLst>
                  <a:outerShdw blurRad="38100" dist="38100" dir="2700000" algn="tl">
                    <a:srgbClr val="000000">
                      <a:alpha val="43137"/>
                    </a:srgbClr>
                  </a:outerShdw>
                </a:effectLst>
              </a:rPr>
              <a:t>cultural </a:t>
            </a:r>
            <a:r>
              <a:rPr lang="pt-BR" dirty="0" smtClean="0"/>
              <a:t>- devem </a:t>
            </a:r>
            <a:r>
              <a:rPr lang="pt-BR" dirty="0"/>
              <a:t>possibilitar apropriadamente a expressão da identidade e diversidade cultural da habitação. </a:t>
            </a:r>
          </a:p>
          <a:p>
            <a:endParaRPr lang="pt-BR" dirty="0"/>
          </a:p>
          <a:p>
            <a:r>
              <a:rPr lang="pt-BR" dirty="0" smtClean="0"/>
              <a:t>Na </a:t>
            </a:r>
            <a:r>
              <a:rPr lang="pt-BR" dirty="0"/>
              <a:t>prática, </a:t>
            </a:r>
            <a:r>
              <a:rPr lang="pt-BR" b="1" dirty="0">
                <a:effectLst>
                  <a:outerShdw blurRad="38100" dist="38100" dir="2700000" algn="tl">
                    <a:srgbClr val="000000">
                      <a:alpha val="43137"/>
                    </a:srgbClr>
                  </a:outerShdw>
                </a:effectLst>
              </a:rPr>
              <a:t>a realização de remoções forçadas</a:t>
            </a:r>
            <a:r>
              <a:rPr lang="pt-BR" dirty="0"/>
              <a:t>, sendo aqui compreendidas como o ato de fazer indivíduos ou comunidades saírem do local que ocupam, de modo arbitrário, sem que tenham acesso à proteção legal, </a:t>
            </a:r>
            <a:r>
              <a:rPr lang="pt-BR" b="1" dirty="0">
                <a:effectLst>
                  <a:outerShdw blurRad="38100" dist="38100" dir="2700000" algn="tl">
                    <a:srgbClr val="000000">
                      <a:alpha val="43137"/>
                    </a:srgbClr>
                  </a:outerShdw>
                </a:effectLst>
              </a:rPr>
              <a:t>parecem contrariar um dos componentes estruturantes do direito à moradia adequada, qual seja, a segurança jurídica da posse.</a:t>
            </a:r>
          </a:p>
          <a:p>
            <a:endParaRPr lang="pt-BR" dirty="0"/>
          </a:p>
        </p:txBody>
      </p:sp>
    </p:spTree>
    <p:extLst>
      <p:ext uri="{BB962C8B-B14F-4D97-AF65-F5344CB8AC3E}">
        <p14:creationId xmlns:p14="http://schemas.microsoft.com/office/powerpoint/2010/main" val="1332223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7 sobre o Direito à Moradia Adequada e Despejos</a:t>
            </a:r>
          </a:p>
        </p:txBody>
      </p:sp>
      <p:sp>
        <p:nvSpPr>
          <p:cNvPr id="3" name="Espaço Reservado para Conteúdo 2"/>
          <p:cNvSpPr>
            <a:spLocks noGrp="1"/>
          </p:cNvSpPr>
          <p:nvPr>
            <p:ph idx="1"/>
          </p:nvPr>
        </p:nvSpPr>
        <p:spPr/>
        <p:txBody>
          <a:bodyPr>
            <a:normAutofit/>
          </a:bodyPr>
          <a:lstStyle/>
          <a:p>
            <a:r>
              <a:rPr lang="pt-BR" sz="2800" b="1" u="sng" dirty="0" smtClean="0"/>
              <a:t>DESPEJOS FORÇADOS </a:t>
            </a:r>
            <a:r>
              <a:rPr lang="pt-BR" sz="2800" dirty="0" smtClean="0"/>
              <a:t>definem-se </a:t>
            </a:r>
            <a:r>
              <a:rPr lang="pt-BR" sz="2800" dirty="0"/>
              <a:t>como o fato de fazer </a:t>
            </a:r>
            <a:r>
              <a:rPr lang="pt-BR" sz="2800" b="1" dirty="0"/>
              <a:t>indivíduos, famílias e/ou comunidades saírem das casas e/ou terras que ocupam, de forma permanente ou temporária, sem oferecer formas adequadas de proteção legal, ou de outra natureza, nem permitir o acesso a elas. </a:t>
            </a:r>
            <a:r>
              <a:rPr lang="pt-BR" sz="2800" dirty="0"/>
              <a:t>No entanto, a proibição das expulsões forçadas não se aplica às remoções efetuadas legalmente e de acordo com as disposições dos Pactos Internacionais de Direitos Humanos. </a:t>
            </a:r>
          </a:p>
        </p:txBody>
      </p:sp>
    </p:spTree>
    <p:extLst>
      <p:ext uri="{BB962C8B-B14F-4D97-AF65-F5344CB8AC3E}">
        <p14:creationId xmlns:p14="http://schemas.microsoft.com/office/powerpoint/2010/main" val="42868128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a:t>
            </a:r>
            <a:r>
              <a:rPr lang="pt-BR" dirty="0" smtClean="0"/>
              <a:t>7</a:t>
            </a:r>
            <a:endParaRPr lang="pt-BR" dirty="0"/>
          </a:p>
        </p:txBody>
      </p:sp>
      <p:sp>
        <p:nvSpPr>
          <p:cNvPr id="3" name="Espaço Reservado para Conteúdo 2"/>
          <p:cNvSpPr>
            <a:spLocks noGrp="1"/>
          </p:cNvSpPr>
          <p:nvPr>
            <p:ph idx="1"/>
          </p:nvPr>
        </p:nvSpPr>
        <p:spPr>
          <a:xfrm>
            <a:off x="1069848" y="2121407"/>
            <a:ext cx="10058400" cy="4202119"/>
          </a:xfrm>
        </p:spPr>
        <p:txBody>
          <a:bodyPr>
            <a:noAutofit/>
          </a:bodyPr>
          <a:lstStyle/>
          <a:p>
            <a:r>
              <a:rPr lang="pt-BR" sz="2800" dirty="0" smtClean="0"/>
              <a:t>Existência </a:t>
            </a:r>
            <a:r>
              <a:rPr lang="pt-BR" sz="2800" dirty="0"/>
              <a:t>de uma legislação interna que implemente os direitos previstos pelo PIDESC. </a:t>
            </a:r>
            <a:endParaRPr lang="pt-BR" sz="2800" dirty="0" smtClean="0"/>
          </a:p>
          <a:p>
            <a:r>
              <a:rPr lang="pt-BR" sz="2800" dirty="0" smtClean="0"/>
              <a:t>O item </a:t>
            </a:r>
            <a:r>
              <a:rPr lang="pt-BR" sz="2800" dirty="0"/>
              <a:t>9 do Comentário Geral n. 7  aponta que deve: “a) Proporcionar a máxima segurança de posse possível aos ocupantes de casas e terras; b) Estar em conformidade com o Pacto; c) Regulamentar, de forma precisa, em quais circunstâncias os despejos podem ser realizados.” </a:t>
            </a:r>
            <a:endParaRPr lang="pt-BR" sz="2800" dirty="0" smtClean="0"/>
          </a:p>
          <a:p>
            <a:r>
              <a:rPr lang="pt-BR" sz="2800" dirty="0"/>
              <a:t>os Estados partes devem ser capazes de prevenir e punir, quando for o caso, os despejos forçados realizados sem as medidas de proteção adequadas. </a:t>
            </a:r>
          </a:p>
        </p:txBody>
      </p:sp>
    </p:spTree>
    <p:extLst>
      <p:ext uri="{BB962C8B-B14F-4D97-AF65-F5344CB8AC3E}">
        <p14:creationId xmlns:p14="http://schemas.microsoft.com/office/powerpoint/2010/main" val="8882938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a:t>
            </a:r>
            <a:r>
              <a:rPr lang="pt-BR" dirty="0" smtClean="0"/>
              <a:t>7</a:t>
            </a:r>
            <a:endParaRPr lang="pt-BR" dirty="0"/>
          </a:p>
        </p:txBody>
      </p:sp>
      <p:sp>
        <p:nvSpPr>
          <p:cNvPr id="3" name="Espaço Reservado para Conteúdo 2"/>
          <p:cNvSpPr>
            <a:spLocks noGrp="1"/>
          </p:cNvSpPr>
          <p:nvPr>
            <p:ph idx="1"/>
          </p:nvPr>
        </p:nvSpPr>
        <p:spPr/>
        <p:txBody>
          <a:bodyPr>
            <a:normAutofit/>
          </a:bodyPr>
          <a:lstStyle/>
          <a:p>
            <a:r>
              <a:rPr lang="pt-BR" sz="2800" dirty="0"/>
              <a:t>Nas hipóteses de </a:t>
            </a:r>
            <a:r>
              <a:rPr lang="pt-BR" sz="2800" b="1" dirty="0"/>
              <a:t>despejos justificados</a:t>
            </a:r>
            <a:r>
              <a:rPr lang="pt-BR" sz="2800" dirty="0"/>
              <a:t>, ressalta-se que devem ser realizados na forma permitida por uma lei, </a:t>
            </a:r>
            <a:r>
              <a:rPr lang="pt-BR" sz="2800" dirty="0" smtClean="0"/>
              <a:t>compatível </a:t>
            </a:r>
            <a:r>
              <a:rPr lang="pt-BR" sz="2800" dirty="0"/>
              <a:t>com os direitos humanos, devendo, ainda, as pessoas afetadas terem </a:t>
            </a:r>
            <a:r>
              <a:rPr lang="pt-BR" sz="2800" b="1" u="sng" dirty="0"/>
              <a:t>acesso a todos os recursos </a:t>
            </a:r>
            <a:r>
              <a:rPr lang="pt-BR" sz="2800" b="1" u="sng" dirty="0" smtClean="0"/>
              <a:t>jurídicos.</a:t>
            </a:r>
          </a:p>
          <a:p>
            <a:r>
              <a:rPr lang="pt-BR" sz="2800" dirty="0"/>
              <a:t>antes que o despejo seja realizado, um </a:t>
            </a:r>
            <a:r>
              <a:rPr lang="pt-BR" sz="2800" b="1" dirty="0"/>
              <a:t>diálogo com todas as partes possivelmente afetadas</a:t>
            </a:r>
            <a:r>
              <a:rPr lang="pt-BR" sz="2800" dirty="0"/>
              <a:t>, com o objetivo de evitar ou minimizar o uso da força. </a:t>
            </a:r>
            <a:endParaRPr lang="pt-BR" sz="2800" dirty="0" smtClean="0"/>
          </a:p>
          <a:p>
            <a:r>
              <a:rPr lang="pt-BR" sz="2800" dirty="0"/>
              <a:t>direito a uma </a:t>
            </a:r>
            <a:r>
              <a:rPr lang="pt-BR" sz="2800" b="1" dirty="0"/>
              <a:t>indenização adequada.</a:t>
            </a:r>
          </a:p>
        </p:txBody>
      </p:sp>
    </p:spTree>
    <p:extLst>
      <p:ext uri="{BB962C8B-B14F-4D97-AF65-F5344CB8AC3E}">
        <p14:creationId xmlns:p14="http://schemas.microsoft.com/office/powerpoint/2010/main" val="36580913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7</a:t>
            </a:r>
          </a:p>
        </p:txBody>
      </p:sp>
      <p:sp>
        <p:nvSpPr>
          <p:cNvPr id="3" name="Espaço Reservado para Conteúdo 2"/>
          <p:cNvSpPr>
            <a:spLocks noGrp="1"/>
          </p:cNvSpPr>
          <p:nvPr>
            <p:ph idx="1"/>
          </p:nvPr>
        </p:nvSpPr>
        <p:spPr/>
        <p:txBody>
          <a:bodyPr>
            <a:normAutofit lnSpcReduction="10000"/>
          </a:bodyPr>
          <a:lstStyle/>
          <a:p>
            <a:r>
              <a:rPr lang="pt-BR" sz="2400" dirty="0"/>
              <a:t>garantias processuais que devem ser observadas nas situações de remoções forçadas</a:t>
            </a:r>
            <a:r>
              <a:rPr lang="pt-BR" sz="2400" dirty="0" smtClean="0"/>
              <a:t>:</a:t>
            </a:r>
            <a:endParaRPr lang="pt-BR" sz="2400" dirty="0"/>
          </a:p>
          <a:p>
            <a:r>
              <a:rPr lang="pt-BR" sz="2400" dirty="0" smtClean="0"/>
              <a:t>a</a:t>
            </a:r>
            <a:r>
              <a:rPr lang="pt-BR" sz="2400" dirty="0"/>
              <a:t>) Oportunidade para uma </a:t>
            </a:r>
            <a:r>
              <a:rPr lang="pt-BR" sz="2400" b="1" u="sng" dirty="0"/>
              <a:t>consulta autêntica às pessoas afetadas</a:t>
            </a:r>
            <a:r>
              <a:rPr lang="pt-BR" sz="2400" dirty="0"/>
              <a:t>; </a:t>
            </a:r>
          </a:p>
          <a:p>
            <a:r>
              <a:rPr lang="pt-BR" sz="2400" dirty="0"/>
              <a:t> </a:t>
            </a:r>
            <a:r>
              <a:rPr lang="pt-BR" sz="2400" dirty="0" smtClean="0"/>
              <a:t>b</a:t>
            </a:r>
            <a:r>
              <a:rPr lang="pt-BR" sz="2400" dirty="0"/>
              <a:t>) </a:t>
            </a:r>
            <a:r>
              <a:rPr lang="pt-BR" sz="2400" b="1" u="sng" dirty="0"/>
              <a:t>Notificação adequada e razoável a todas as pessoas afetadas </a:t>
            </a:r>
            <a:r>
              <a:rPr lang="pt-BR" sz="2400" dirty="0"/>
              <a:t>antes da data prevista para a desocupação; </a:t>
            </a:r>
          </a:p>
          <a:p>
            <a:r>
              <a:rPr lang="pt-BR" sz="2400" dirty="0"/>
              <a:t> </a:t>
            </a:r>
            <a:r>
              <a:rPr lang="pt-BR" sz="2400" dirty="0" smtClean="0"/>
              <a:t>c</a:t>
            </a:r>
            <a:r>
              <a:rPr lang="pt-BR" sz="2400" dirty="0"/>
              <a:t>) Prestar a todos os interessados, em um prazo razoável, </a:t>
            </a:r>
            <a:r>
              <a:rPr lang="pt-BR" sz="2400" b="1" dirty="0"/>
              <a:t>informações sobre o despejo previsto </a:t>
            </a:r>
            <a:r>
              <a:rPr lang="pt-BR" sz="2400" b="1" dirty="0" smtClean="0"/>
              <a:t>e sobre </a:t>
            </a:r>
            <a:r>
              <a:rPr lang="pt-BR" sz="2400" b="1" dirty="0"/>
              <a:t>os fins aos quais se destinam a terra ou a habitação</a:t>
            </a:r>
            <a:r>
              <a:rPr lang="pt-BR" sz="2400" dirty="0"/>
              <a:t>; </a:t>
            </a:r>
          </a:p>
          <a:p>
            <a:r>
              <a:rPr lang="pt-BR" sz="2400" dirty="0" smtClean="0"/>
              <a:t>d</a:t>
            </a:r>
            <a:r>
              <a:rPr lang="pt-BR" sz="2400" dirty="0"/>
              <a:t>) </a:t>
            </a:r>
            <a:r>
              <a:rPr lang="pt-BR" sz="2400" b="1" dirty="0"/>
              <a:t>Presença de funcionários do governo ou de seus representantes </a:t>
            </a:r>
            <a:r>
              <a:rPr lang="pt-BR" sz="2400" dirty="0"/>
              <a:t>no despejo, especialmente quando afetar um grupo de pessoas;</a:t>
            </a:r>
          </a:p>
          <a:p>
            <a:endParaRPr lang="pt-BR" dirty="0"/>
          </a:p>
        </p:txBody>
      </p:sp>
    </p:spTree>
    <p:extLst>
      <p:ext uri="{BB962C8B-B14F-4D97-AF65-F5344CB8AC3E}">
        <p14:creationId xmlns:p14="http://schemas.microsoft.com/office/powerpoint/2010/main" val="3349358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7</a:t>
            </a:r>
          </a:p>
        </p:txBody>
      </p:sp>
      <p:sp>
        <p:nvSpPr>
          <p:cNvPr id="3" name="Espaço Reservado para Conteúdo 2"/>
          <p:cNvSpPr>
            <a:spLocks noGrp="1"/>
          </p:cNvSpPr>
          <p:nvPr>
            <p:ph idx="1"/>
          </p:nvPr>
        </p:nvSpPr>
        <p:spPr/>
        <p:txBody>
          <a:bodyPr/>
          <a:lstStyle/>
          <a:p>
            <a:r>
              <a:rPr lang="pt-BR" sz="2800" dirty="0"/>
              <a:t>e) Identificação precisa de todas as pessoas que exercem o despejo; </a:t>
            </a:r>
          </a:p>
          <a:p>
            <a:r>
              <a:rPr lang="pt-BR" sz="2800" dirty="0" smtClean="0"/>
              <a:t> </a:t>
            </a:r>
            <a:r>
              <a:rPr lang="pt-BR" sz="2800" dirty="0"/>
              <a:t>f) </a:t>
            </a:r>
            <a:r>
              <a:rPr lang="pt-BR" sz="2800" b="1" dirty="0"/>
              <a:t>Não realizar despejo sob mau tempo ou à noite</a:t>
            </a:r>
            <a:r>
              <a:rPr lang="pt-BR" sz="2800" dirty="0"/>
              <a:t>, a menos que as pessoas afetadas deem o seu consentimento; </a:t>
            </a:r>
          </a:p>
          <a:p>
            <a:r>
              <a:rPr lang="pt-BR" sz="2800" dirty="0"/>
              <a:t> </a:t>
            </a:r>
            <a:r>
              <a:rPr lang="pt-BR" sz="2800" dirty="0" smtClean="0"/>
              <a:t>g</a:t>
            </a:r>
            <a:r>
              <a:rPr lang="pt-BR" sz="2800" dirty="0"/>
              <a:t>) Oferecer recursos jurídicos; </a:t>
            </a:r>
          </a:p>
          <a:p>
            <a:r>
              <a:rPr lang="pt-BR" sz="2800" dirty="0"/>
              <a:t> </a:t>
            </a:r>
            <a:r>
              <a:rPr lang="pt-BR" sz="2800" dirty="0" smtClean="0"/>
              <a:t>h</a:t>
            </a:r>
            <a:r>
              <a:rPr lang="pt-BR" sz="2800" dirty="0"/>
              <a:t>) </a:t>
            </a:r>
            <a:r>
              <a:rPr lang="pt-BR" sz="2800" b="1" u="sng" dirty="0"/>
              <a:t>Prestar assistência jurídica</a:t>
            </a:r>
            <a:r>
              <a:rPr lang="pt-BR" sz="2800" dirty="0"/>
              <a:t>, sempre que possível, às pessoas que necessitem pedir reparação aos tribunais.</a:t>
            </a:r>
          </a:p>
          <a:p>
            <a:endParaRPr lang="pt-BR" dirty="0"/>
          </a:p>
        </p:txBody>
      </p:sp>
    </p:spTree>
    <p:extLst>
      <p:ext uri="{BB962C8B-B14F-4D97-AF65-F5344CB8AC3E}">
        <p14:creationId xmlns:p14="http://schemas.microsoft.com/office/powerpoint/2010/main" val="8362210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Comentário Geral n. 7</a:t>
            </a:r>
          </a:p>
        </p:txBody>
      </p:sp>
      <p:sp>
        <p:nvSpPr>
          <p:cNvPr id="3" name="Espaço Reservado para Conteúdo 2"/>
          <p:cNvSpPr>
            <a:spLocks noGrp="1"/>
          </p:cNvSpPr>
          <p:nvPr>
            <p:ph idx="1"/>
          </p:nvPr>
        </p:nvSpPr>
        <p:spPr/>
        <p:txBody>
          <a:bodyPr/>
          <a:lstStyle/>
          <a:p>
            <a:r>
              <a:rPr lang="pt-BR" sz="2800" dirty="0" smtClean="0"/>
              <a:t>Ressalta </a:t>
            </a:r>
            <a:r>
              <a:rPr lang="pt-BR" sz="2800" dirty="0"/>
              <a:t>a obrigação dos Estados de prover, dentro do máximo possível de seus recursos, uma </a:t>
            </a:r>
            <a:r>
              <a:rPr lang="pt-BR" sz="2800" b="1" dirty="0">
                <a:effectLst>
                  <a:outerShdw blurRad="38100" dist="38100" dir="2700000" algn="tl">
                    <a:srgbClr val="000000">
                      <a:alpha val="43137"/>
                    </a:srgbClr>
                  </a:outerShdw>
                </a:effectLst>
              </a:rPr>
              <a:t>habitação alternativa, reassentamento ou acesso à terra produtiva </a:t>
            </a:r>
            <a:r>
              <a:rPr lang="pt-BR" sz="2800" dirty="0"/>
              <a:t>nos casos de despejos nos quais as pessoas afetadas não disponham de recursos próprios para tanto. </a:t>
            </a:r>
          </a:p>
          <a:p>
            <a:r>
              <a:rPr lang="pt-BR" sz="2800" dirty="0"/>
              <a:t>Afirma-se, neste contexto, que </a:t>
            </a:r>
            <a:r>
              <a:rPr lang="pt-BR" sz="2800" b="1" u="sng" dirty="0">
                <a:effectLst>
                  <a:outerShdw blurRad="38100" dist="38100" dir="2700000" algn="tl">
                    <a:srgbClr val="000000">
                      <a:alpha val="43137"/>
                    </a:srgbClr>
                  </a:outerShdw>
                </a:effectLst>
              </a:rPr>
              <a:t>os despejos não podem culminar em situações onde haja pessoas desabrigadas ou vulneráveis à violação de outros direitos humanos.</a:t>
            </a:r>
          </a:p>
          <a:p>
            <a:endParaRPr lang="pt-BR" dirty="0"/>
          </a:p>
        </p:txBody>
      </p:sp>
    </p:spTree>
    <p:extLst>
      <p:ext uri="{BB962C8B-B14F-4D97-AF65-F5344CB8AC3E}">
        <p14:creationId xmlns:p14="http://schemas.microsoft.com/office/powerpoint/2010/main" val="3520254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Teoria Justificadora/Subjetiva (</a:t>
            </a:r>
            <a:r>
              <a:rPr lang="pt-BR" dirty="0" err="1"/>
              <a:t>Savigny</a:t>
            </a:r>
            <a:r>
              <a:rPr lang="pt-BR" dirty="0"/>
              <a:t>) </a:t>
            </a:r>
          </a:p>
        </p:txBody>
      </p:sp>
      <p:sp>
        <p:nvSpPr>
          <p:cNvPr id="3" name="Espaço Reservado para Conteúdo 2"/>
          <p:cNvSpPr>
            <a:spLocks noGrp="1"/>
          </p:cNvSpPr>
          <p:nvPr>
            <p:ph idx="1"/>
          </p:nvPr>
        </p:nvSpPr>
        <p:spPr/>
        <p:txBody>
          <a:bodyPr/>
          <a:lstStyle/>
          <a:p>
            <a:r>
              <a:rPr lang="pt-BR" sz="4000" dirty="0" smtClean="0"/>
              <a:t>“</a:t>
            </a:r>
            <a:r>
              <a:rPr lang="pt-BR" sz="3600" dirty="0" smtClean="0"/>
              <a:t>corpus</a:t>
            </a:r>
            <a:r>
              <a:rPr lang="pt-BR" sz="3600" dirty="0"/>
              <a:t>”: material, poder de disponibilidade sobre a coisa; </a:t>
            </a:r>
          </a:p>
          <a:p>
            <a:endParaRPr lang="pt-BR" sz="3600" dirty="0"/>
          </a:p>
          <a:p>
            <a:r>
              <a:rPr lang="pt-BR" sz="3600" dirty="0" smtClean="0"/>
              <a:t> </a:t>
            </a:r>
            <a:r>
              <a:rPr lang="pt-BR" sz="3600" dirty="0"/>
              <a:t>“animus </a:t>
            </a:r>
            <a:r>
              <a:rPr lang="pt-BR" sz="3600" dirty="0" err="1"/>
              <a:t>domini</a:t>
            </a:r>
            <a:r>
              <a:rPr lang="pt-BR" sz="3600" dirty="0"/>
              <a:t>”: subjetivo, a intenção de ter a coisa para </a:t>
            </a:r>
            <a:r>
              <a:rPr lang="pt-BR" sz="3600" dirty="0" smtClean="0"/>
              <a:t>si como dono. </a:t>
            </a:r>
            <a:endParaRPr lang="pt-BR" sz="3600" dirty="0"/>
          </a:p>
          <a:p>
            <a:endParaRPr lang="pt-BR" dirty="0"/>
          </a:p>
        </p:txBody>
      </p:sp>
    </p:spTree>
    <p:extLst>
      <p:ext uri="{BB962C8B-B14F-4D97-AF65-F5344CB8AC3E}">
        <p14:creationId xmlns:p14="http://schemas.microsoft.com/office/powerpoint/2010/main" val="3640360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115 </a:t>
            </a:r>
            <a:r>
              <a:rPr lang="pt-BR" dirty="0" smtClean="0"/>
              <a:t>– DPE/SP</a:t>
            </a:r>
            <a:endParaRPr lang="pt-BR" dirty="0"/>
          </a:p>
        </p:txBody>
      </p:sp>
      <p:sp>
        <p:nvSpPr>
          <p:cNvPr id="3" name="Espaço Reservado para Conteúdo 2"/>
          <p:cNvSpPr>
            <a:spLocks noGrp="1"/>
          </p:cNvSpPr>
          <p:nvPr>
            <p:ph idx="1"/>
          </p:nvPr>
        </p:nvSpPr>
        <p:spPr/>
        <p:txBody>
          <a:bodyPr>
            <a:normAutofit/>
          </a:bodyPr>
          <a:lstStyle/>
          <a:p>
            <a:r>
              <a:rPr lang="pt-BR" sz="3200" b="1" dirty="0"/>
              <a:t>Súmula: A remoção dos habitantes carentes de áreas objeto de ações envolvendo conflitos fundiários movidas por entes públicos, ainda que fundadas na busca de regularização ambiental ou urbanística, </a:t>
            </a:r>
            <a:r>
              <a:rPr lang="pt-BR" sz="3200" b="1" u="sng" dirty="0">
                <a:effectLst>
                  <a:outerShdw blurRad="38100" dist="38100" dir="2700000" algn="tl">
                    <a:srgbClr val="000000">
                      <a:alpha val="43137"/>
                    </a:srgbClr>
                  </a:outerShdw>
                </a:effectLst>
              </a:rPr>
              <a:t>está condicionada a uma prévia e adequada alternativa habitacional a ser prestada em concreto por estes àqueles.</a:t>
            </a:r>
          </a:p>
        </p:txBody>
      </p:sp>
    </p:spTree>
    <p:extLst>
      <p:ext uri="{BB962C8B-B14F-4D97-AF65-F5344CB8AC3E}">
        <p14:creationId xmlns:p14="http://schemas.microsoft.com/office/powerpoint/2010/main" val="2633100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115 – DPE/SP</a:t>
            </a:r>
          </a:p>
        </p:txBody>
      </p:sp>
      <p:sp>
        <p:nvSpPr>
          <p:cNvPr id="3" name="Espaço Reservado para Conteúdo 2"/>
          <p:cNvSpPr>
            <a:spLocks noGrp="1"/>
          </p:cNvSpPr>
          <p:nvPr>
            <p:ph idx="1"/>
          </p:nvPr>
        </p:nvSpPr>
        <p:spPr/>
        <p:txBody>
          <a:bodyPr>
            <a:normAutofit/>
          </a:bodyPr>
          <a:lstStyle/>
          <a:p>
            <a:r>
              <a:rPr lang="pt-BR" sz="2400" dirty="0"/>
              <a:t>Em regra, a ordem judicial em tais casos, muitas vezes em sede de liminar e sem sequer a oitiva dos habitantes, limita-se a determinar a desocupação dos ocupantes do local, sem condicioná-la a uma disponibilidade concreta, por parte do autor da ação, de uma alternativa habitacional àqueles, em flagrante violação do direito fundamental à moradia desses indivíduos. </a:t>
            </a:r>
            <a:endParaRPr lang="pt-BR" sz="2400" dirty="0" smtClean="0"/>
          </a:p>
          <a:p>
            <a:r>
              <a:rPr lang="pt-BR" sz="2400" b="1" u="sng" dirty="0"/>
              <a:t>pedido subsidiário </a:t>
            </a:r>
            <a:r>
              <a:rPr lang="pt-BR" sz="2400" b="1" dirty="0"/>
              <a:t>consistente em, acaso sejam julgadas procedentes tais ações, a remoção dos habitantes da área seja condicionada a uma </a:t>
            </a:r>
            <a:r>
              <a:rPr lang="pt-BR" sz="2400" b="1" u="sng" dirty="0"/>
              <a:t>prévia e adequada alternativa habitacional </a:t>
            </a:r>
            <a:r>
              <a:rPr lang="pt-BR" sz="2400" b="1" dirty="0"/>
              <a:t>a ser prestada em concreto por estes entes públicos em favor dos mencionados habitantes.</a:t>
            </a:r>
          </a:p>
        </p:txBody>
      </p:sp>
    </p:spTree>
    <p:extLst>
      <p:ext uri="{BB962C8B-B14F-4D97-AF65-F5344CB8AC3E}">
        <p14:creationId xmlns:p14="http://schemas.microsoft.com/office/powerpoint/2010/main" val="26397338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ADPF 976</a:t>
            </a:r>
          </a:p>
        </p:txBody>
      </p:sp>
      <p:sp>
        <p:nvSpPr>
          <p:cNvPr id="3" name="Espaço Reservado para Conteúdo 2"/>
          <p:cNvSpPr>
            <a:spLocks noGrp="1"/>
          </p:cNvSpPr>
          <p:nvPr>
            <p:ph idx="1"/>
          </p:nvPr>
        </p:nvSpPr>
        <p:spPr/>
        <p:txBody>
          <a:bodyPr>
            <a:normAutofit/>
          </a:bodyPr>
          <a:lstStyle/>
          <a:p>
            <a:r>
              <a:rPr lang="pt-BR" sz="3200" dirty="0"/>
              <a:t>O Supremo Tribunal Federal (STF) formou maioria para proibir, além do recolhimento forçado de bens e pertences de pessoas em situação de rua, a remoção forçada dessas pessoas dos espaços públicos e também o transporte delas para abrigos sem a sua autorização. </a:t>
            </a:r>
          </a:p>
        </p:txBody>
      </p:sp>
    </p:spTree>
    <p:extLst>
      <p:ext uri="{BB962C8B-B14F-4D97-AF65-F5344CB8AC3E}">
        <p14:creationId xmlns:p14="http://schemas.microsoft.com/office/powerpoint/2010/main" val="15064558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800" dirty="0"/>
              <a:t>PROTEÇÃO JURÍDICA DA POSSE NO CONTEXTO DA PANDEMIA DO </a:t>
            </a:r>
            <a:r>
              <a:rPr lang="pt-BR" sz="4800" dirty="0" smtClean="0"/>
              <a:t>COVID-19</a:t>
            </a:r>
            <a:endParaRPr lang="pt-BR" sz="4800" dirty="0"/>
          </a:p>
        </p:txBody>
      </p:sp>
      <p:sp>
        <p:nvSpPr>
          <p:cNvPr id="3" name="Espaço Reservado para Conteúdo 2"/>
          <p:cNvSpPr>
            <a:spLocks noGrp="1"/>
          </p:cNvSpPr>
          <p:nvPr>
            <p:ph idx="1"/>
          </p:nvPr>
        </p:nvSpPr>
        <p:spPr/>
        <p:txBody>
          <a:bodyPr>
            <a:normAutofit lnSpcReduction="10000"/>
          </a:bodyPr>
          <a:lstStyle/>
          <a:p>
            <a:r>
              <a:rPr lang="pt-BR" b="1" u="sng" dirty="0"/>
              <a:t>ADPF </a:t>
            </a:r>
            <a:r>
              <a:rPr lang="pt-BR" b="1" u="sng" dirty="0" smtClean="0"/>
              <a:t>828</a:t>
            </a:r>
            <a:endParaRPr lang="pt-BR" b="1" u="sng" dirty="0"/>
          </a:p>
          <a:p>
            <a:r>
              <a:rPr lang="pt-BR" dirty="0"/>
              <a:t>i) </a:t>
            </a:r>
            <a:r>
              <a:rPr lang="pt-BR" b="1" dirty="0"/>
              <a:t>suspender pelo prazo de 6 (seis) meses, medidas administrativas ou judiciais que resultem em despejos, desocupações, remoções forçadas ou reintegrações de posse de natureza coletiva em imóveis que sirvam de moradia ou que representem área produtiva pelo trabalho individual ou </a:t>
            </a:r>
            <a:r>
              <a:rPr lang="pt-BR" b="1" u="sng" dirty="0"/>
              <a:t>familiar de populações vulneráveis</a:t>
            </a:r>
            <a:r>
              <a:rPr lang="pt-BR" dirty="0"/>
              <a:t>, nos casos de </a:t>
            </a:r>
            <a:r>
              <a:rPr lang="pt-BR" b="1" u="sng" dirty="0"/>
              <a:t>ocupações anteriores a 20 de março de 2020</a:t>
            </a:r>
            <a:r>
              <a:rPr lang="pt-BR" dirty="0"/>
              <a:t>, quando do início da vigência do estado de calamidade pública (Decreto Legislativo nº 6/2020);</a:t>
            </a:r>
          </a:p>
          <a:p>
            <a:endParaRPr lang="pt-BR" b="1" u="sng" dirty="0"/>
          </a:p>
          <a:p>
            <a:r>
              <a:rPr lang="pt-BR" b="1" dirty="0" err="1"/>
              <a:t>ii</a:t>
            </a:r>
            <a:r>
              <a:rPr lang="pt-BR" b="1" dirty="0"/>
              <a:t>) com relação às ocupações ocorridas após o marco temporal de 20 de março de 2020, referido acima, que sirvam de moradia para populações vulneráveis, o Poder Público poderá atuar a fim de evitar a sua consolidação, </a:t>
            </a:r>
            <a:r>
              <a:rPr lang="pt-BR" b="1" u="sng" dirty="0"/>
              <a:t>desde que as pessoas sejam levadas para abrigos públicos ou que de outra forma se assegure a elas moradia adequada</a:t>
            </a:r>
            <a:r>
              <a:rPr lang="pt-BR" b="1" dirty="0"/>
              <a:t>; e</a:t>
            </a:r>
          </a:p>
          <a:p>
            <a:endParaRPr lang="pt-BR" b="1" u="sng" dirty="0"/>
          </a:p>
          <a:p>
            <a:endParaRPr lang="pt-BR" b="1" u="sng" dirty="0"/>
          </a:p>
        </p:txBody>
      </p:sp>
    </p:spTree>
    <p:extLst>
      <p:ext uri="{BB962C8B-B14F-4D97-AF65-F5344CB8AC3E}">
        <p14:creationId xmlns:p14="http://schemas.microsoft.com/office/powerpoint/2010/main" val="40955237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PROTEÇÃO JURÍDICA DA POSSE NO CONTEXTO DA PANDEMIA DO COVID-19</a:t>
            </a:r>
          </a:p>
        </p:txBody>
      </p:sp>
      <p:sp>
        <p:nvSpPr>
          <p:cNvPr id="3" name="Espaço Reservado para Conteúdo 2"/>
          <p:cNvSpPr>
            <a:spLocks noGrp="1"/>
          </p:cNvSpPr>
          <p:nvPr>
            <p:ph idx="1"/>
          </p:nvPr>
        </p:nvSpPr>
        <p:spPr/>
        <p:txBody>
          <a:bodyPr/>
          <a:lstStyle/>
          <a:p>
            <a:r>
              <a:rPr lang="pt-BR" sz="2400" dirty="0"/>
              <a:t>i</a:t>
            </a:r>
            <a:r>
              <a:rPr lang="pt-BR" sz="2400" dirty="0" smtClean="0"/>
              <a:t>ii</a:t>
            </a:r>
            <a:r>
              <a:rPr lang="pt-BR" sz="2400" dirty="0"/>
              <a:t>) </a:t>
            </a:r>
            <a:r>
              <a:rPr lang="pt-BR" sz="2400" b="1" u="sng" dirty="0"/>
              <a:t>suspender pelo prazo de 6 (seis) meses, a possibilidade de concessão de despejo liminar sumário, sem a audiência da parte contrária (art. 59, § 1º, da Lei nº 8.425/91), nos casos de locações residenciais em que o locatário seja pessoa vulnerável</a:t>
            </a:r>
            <a:r>
              <a:rPr lang="pt-BR" sz="2400" dirty="0"/>
              <a:t>, mantida a possibilidade da ação de despejo por falta de pagamento, com observância do rito normal e contraditório</a:t>
            </a:r>
            <a:r>
              <a:rPr lang="pt-BR" sz="2400" dirty="0" smtClean="0"/>
              <a:t>.</a:t>
            </a:r>
          </a:p>
          <a:p>
            <a:endParaRPr lang="pt-BR" sz="2400" dirty="0"/>
          </a:p>
          <a:p>
            <a:r>
              <a:rPr lang="pt-BR" sz="2400" dirty="0"/>
              <a:t>A liminar sofreu sucessivas prorrogações até outubro de 2022.</a:t>
            </a:r>
          </a:p>
        </p:txBody>
      </p:sp>
    </p:spTree>
    <p:extLst>
      <p:ext uri="{BB962C8B-B14F-4D97-AF65-F5344CB8AC3E}">
        <p14:creationId xmlns:p14="http://schemas.microsoft.com/office/powerpoint/2010/main" val="2002985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t>PROTEÇÃO JURÍDICA </a:t>
            </a:r>
            <a:r>
              <a:rPr lang="pt-BR" dirty="0" smtClean="0"/>
              <a:t>NO </a:t>
            </a:r>
            <a:r>
              <a:rPr lang="pt-BR" dirty="0"/>
              <a:t>CONTEXTO PÓS-PANDÊMICO </a:t>
            </a:r>
          </a:p>
        </p:txBody>
      </p:sp>
      <p:sp>
        <p:nvSpPr>
          <p:cNvPr id="3" name="Espaço Reservado para Conteúdo 2"/>
          <p:cNvSpPr>
            <a:spLocks noGrp="1"/>
          </p:cNvSpPr>
          <p:nvPr>
            <p:ph idx="1"/>
          </p:nvPr>
        </p:nvSpPr>
        <p:spPr/>
        <p:txBody>
          <a:bodyPr>
            <a:normAutofit lnSpcReduction="10000"/>
          </a:bodyPr>
          <a:lstStyle/>
          <a:p>
            <a:r>
              <a:rPr lang="pt-BR" dirty="0"/>
              <a:t>Em de outubro de 2022, houve decisão, referendada pelo </a:t>
            </a:r>
            <a:r>
              <a:rPr lang="pt-BR" dirty="0" smtClean="0"/>
              <a:t>Plenário</a:t>
            </a:r>
          </a:p>
          <a:p>
            <a:r>
              <a:rPr lang="pt-BR" dirty="0"/>
              <a:t>determinou-se a implementação de um </a:t>
            </a:r>
            <a:r>
              <a:rPr lang="pt-BR" b="1" u="sng" dirty="0"/>
              <a:t>regime de </a:t>
            </a:r>
            <a:r>
              <a:rPr lang="pt-BR" b="1" u="sng" dirty="0" smtClean="0"/>
              <a:t>transição:</a:t>
            </a:r>
          </a:p>
          <a:p>
            <a:r>
              <a:rPr lang="pt-BR" dirty="0"/>
              <a:t>a) Os Tribunais de Justiça e os Tribunais Regionais Federais deverão instalar, imediatamente, </a:t>
            </a:r>
            <a:r>
              <a:rPr lang="pt-BR" b="1" u="sng" dirty="0"/>
              <a:t>comissões de conflitos fundiários que possam servir de apoio operacional aos juízes</a:t>
            </a:r>
            <a:r>
              <a:rPr lang="pt-BR" dirty="0"/>
              <a:t> e, principalmente nesse primeiro momento, elaborar a estratégia de </a:t>
            </a:r>
            <a:r>
              <a:rPr lang="pt-BR" b="1" dirty="0"/>
              <a:t>retomada</a:t>
            </a:r>
            <a:r>
              <a:rPr lang="pt-BR" dirty="0"/>
              <a:t> da execução de decisões suspensas pela presente ação, de </a:t>
            </a:r>
            <a:r>
              <a:rPr lang="pt-BR" b="1" u="sng" dirty="0"/>
              <a:t>maneira gradual e escalonada</a:t>
            </a:r>
            <a:r>
              <a:rPr lang="pt-BR" dirty="0"/>
              <a:t>;</a:t>
            </a:r>
          </a:p>
          <a:p>
            <a:r>
              <a:rPr lang="pt-BR" dirty="0"/>
              <a:t>b) Devem ser realizadas </a:t>
            </a:r>
            <a:r>
              <a:rPr lang="pt-BR" b="1" u="sng" dirty="0"/>
              <a:t>inspeções judiciais e audiências de mediação pelas comissões de conflitos fundiários, como etapa prévia e necessária às ordens de desocupação coletiva</a:t>
            </a:r>
            <a:r>
              <a:rPr lang="pt-BR" dirty="0"/>
              <a:t>, inclusive em relação àquelas cujos mandados já tenham sido expedidos. As audiências devem contar com a </a:t>
            </a:r>
            <a:r>
              <a:rPr lang="pt-BR" b="1" dirty="0"/>
              <a:t>participação do Ministério Público e da Defensoria </a:t>
            </a:r>
            <a:r>
              <a:rPr lang="pt-BR" b="1" dirty="0" smtClean="0"/>
              <a:t>Pública</a:t>
            </a:r>
            <a:r>
              <a:rPr lang="pt-BR" dirty="0" smtClean="0"/>
              <a:t>, </a:t>
            </a:r>
            <a:r>
              <a:rPr lang="pt-BR" dirty="0"/>
              <a:t>bem como, quando for o caso, dos órgãos responsáveis pela política agrária e </a:t>
            </a:r>
            <a:r>
              <a:rPr lang="pt-BR" dirty="0" smtClean="0"/>
              <a:t>urbana;</a:t>
            </a:r>
            <a:endParaRPr lang="pt-BR" dirty="0"/>
          </a:p>
          <a:p>
            <a:endParaRPr lang="pt-BR" dirty="0"/>
          </a:p>
        </p:txBody>
      </p:sp>
    </p:spTree>
    <p:extLst>
      <p:ext uri="{BB962C8B-B14F-4D97-AF65-F5344CB8AC3E}">
        <p14:creationId xmlns:p14="http://schemas.microsoft.com/office/powerpoint/2010/main" val="18902432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PROTEÇÃO JURÍDICA NO CONTEXTO PÓS-PANDÊMICO </a:t>
            </a:r>
          </a:p>
        </p:txBody>
      </p:sp>
      <p:sp>
        <p:nvSpPr>
          <p:cNvPr id="3" name="Espaço Reservado para Conteúdo 2"/>
          <p:cNvSpPr>
            <a:spLocks noGrp="1"/>
          </p:cNvSpPr>
          <p:nvPr>
            <p:ph idx="1"/>
          </p:nvPr>
        </p:nvSpPr>
        <p:spPr/>
        <p:txBody>
          <a:bodyPr>
            <a:normAutofit/>
          </a:bodyPr>
          <a:lstStyle/>
          <a:p>
            <a:r>
              <a:rPr lang="pt-BR" dirty="0"/>
              <a:t>c) </a:t>
            </a:r>
            <a:r>
              <a:rPr lang="pt-BR" b="1" dirty="0"/>
              <a:t>As medidas administrativas que possam resultar em remoções coletivas de pessoas vulneráveis devem:</a:t>
            </a:r>
          </a:p>
          <a:p>
            <a:r>
              <a:rPr lang="pt-BR" dirty="0"/>
              <a:t>i) ser realizadas mediante a </a:t>
            </a:r>
            <a:r>
              <a:rPr lang="pt-BR" b="1" dirty="0"/>
              <a:t>ciência prévia e oitiva dos representantes das comunidades afetadas;</a:t>
            </a:r>
          </a:p>
          <a:p>
            <a:r>
              <a:rPr lang="pt-BR" dirty="0" err="1"/>
              <a:t>ii</a:t>
            </a:r>
            <a:r>
              <a:rPr lang="pt-BR" dirty="0"/>
              <a:t>) ser antecedidas de </a:t>
            </a:r>
            <a:r>
              <a:rPr lang="pt-BR" b="1" dirty="0"/>
              <a:t>prazo mínimo razoável para a desocupação </a:t>
            </a:r>
            <a:r>
              <a:rPr lang="pt-BR" dirty="0"/>
              <a:t>pela população envolvida;</a:t>
            </a:r>
          </a:p>
          <a:p>
            <a:r>
              <a:rPr lang="pt-BR" dirty="0"/>
              <a:t>iii) garantir o encaminhamento das pessoas em situação de vulnerabilidade social para </a:t>
            </a:r>
            <a:r>
              <a:rPr lang="pt-BR" b="1" dirty="0"/>
              <a:t>abrigos públicos (ou local com condições dignas) ou adotar outra medida eficaz para resguardar o direito à moradia</a:t>
            </a:r>
            <a:r>
              <a:rPr lang="pt-BR" dirty="0"/>
              <a:t>, vedando-se, em qualquer caso, a separação de membros de uma mesma família.</a:t>
            </a:r>
          </a:p>
          <a:p>
            <a:r>
              <a:rPr lang="pt-BR" b="1" dirty="0"/>
              <a:t>Retomada do regime legal para desocupação de imóvel </a:t>
            </a:r>
            <a:r>
              <a:rPr lang="pt-BR" b="1" dirty="0" smtClean="0"/>
              <a:t>urbano em </a:t>
            </a:r>
            <a:r>
              <a:rPr lang="pt-BR" b="1" dirty="0"/>
              <a:t>ações de despejo reguladas pela Lei do Inquilinato </a:t>
            </a:r>
            <a:r>
              <a:rPr lang="pt-BR" b="1" dirty="0" smtClean="0"/>
              <a:t>.</a:t>
            </a:r>
            <a:endParaRPr lang="pt-BR" b="1" dirty="0"/>
          </a:p>
          <a:p>
            <a:endParaRPr lang="pt-BR" dirty="0"/>
          </a:p>
        </p:txBody>
      </p:sp>
    </p:spTree>
    <p:extLst>
      <p:ext uri="{BB962C8B-B14F-4D97-AF65-F5344CB8AC3E}">
        <p14:creationId xmlns:p14="http://schemas.microsoft.com/office/powerpoint/2010/main" val="18434883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POSSE DE BEM IMÓVEL PÚBLICO POR PARTICULAR </a:t>
            </a:r>
          </a:p>
        </p:txBody>
      </p:sp>
      <p:sp>
        <p:nvSpPr>
          <p:cNvPr id="3" name="Espaço Reservado para Conteúdo 2"/>
          <p:cNvSpPr>
            <a:spLocks noGrp="1"/>
          </p:cNvSpPr>
          <p:nvPr>
            <p:ph idx="1"/>
          </p:nvPr>
        </p:nvSpPr>
        <p:spPr/>
        <p:txBody>
          <a:bodyPr/>
          <a:lstStyle/>
          <a:p>
            <a:r>
              <a:rPr lang="pt-BR" sz="3600" b="1" u="sng" dirty="0"/>
              <a:t>TESE 114 da DPE/SP </a:t>
            </a:r>
          </a:p>
          <a:p>
            <a:pPr marL="0" indent="0">
              <a:buNone/>
            </a:pPr>
            <a:r>
              <a:rPr lang="pt-BR" sz="3600" b="1" dirty="0"/>
              <a:t>Súmula: É possível o exercício da posse de bem imóvel público por particular independentemente de consentimento do ente federado titular do domínio.</a:t>
            </a:r>
          </a:p>
          <a:p>
            <a:endParaRPr lang="pt-BR" dirty="0"/>
          </a:p>
        </p:txBody>
      </p:sp>
    </p:spTree>
    <p:extLst>
      <p:ext uri="{BB962C8B-B14F-4D97-AF65-F5344CB8AC3E}">
        <p14:creationId xmlns:p14="http://schemas.microsoft.com/office/powerpoint/2010/main" val="9724303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u="sng" dirty="0"/>
              <a:t>TESE 114 da DPE/SP </a:t>
            </a:r>
          </a:p>
        </p:txBody>
      </p:sp>
      <p:sp>
        <p:nvSpPr>
          <p:cNvPr id="3" name="Espaço Reservado para Conteúdo 2"/>
          <p:cNvSpPr>
            <a:spLocks noGrp="1"/>
          </p:cNvSpPr>
          <p:nvPr>
            <p:ph idx="1"/>
          </p:nvPr>
        </p:nvSpPr>
        <p:spPr/>
        <p:txBody>
          <a:bodyPr>
            <a:normAutofit/>
          </a:bodyPr>
          <a:lstStyle/>
          <a:p>
            <a:r>
              <a:rPr lang="pt-BR" sz="2400" dirty="0"/>
              <a:t>O posicionamento majoritário dos tribunais </a:t>
            </a:r>
            <a:r>
              <a:rPr lang="pt-BR" sz="2400" dirty="0" smtClean="0"/>
              <a:t>afirma </a:t>
            </a:r>
            <a:r>
              <a:rPr lang="pt-BR" sz="2400" dirty="0"/>
              <a:t>inexistir posse de imóvel público por particular. Nestes casos, os Tribunais entendem se tratar de </a:t>
            </a:r>
            <a:r>
              <a:rPr lang="pt-BR" sz="2400" b="1" u="sng" dirty="0"/>
              <a:t>hipótese de mera detenção. </a:t>
            </a:r>
            <a:endParaRPr lang="pt-BR" sz="2400" b="1" u="sng" dirty="0" smtClean="0"/>
          </a:p>
          <a:p>
            <a:r>
              <a:rPr lang="pt-BR" sz="2400" b="1" u="sng" dirty="0" smtClean="0"/>
              <a:t>Esse </a:t>
            </a:r>
            <a:r>
              <a:rPr lang="pt-BR" sz="2400" b="1" u="sng" dirty="0"/>
              <a:t>entendimento </a:t>
            </a:r>
            <a:r>
              <a:rPr lang="pt-BR" sz="2400" b="1" u="sng" dirty="0" smtClean="0"/>
              <a:t>não </a:t>
            </a:r>
            <a:r>
              <a:rPr lang="pt-BR" sz="2400" b="1" u="sng" dirty="0"/>
              <a:t>possui qualquer respaldo na legislação vigente afrontando, inclusive, o texto constitucional que tutela a posse sem distinção quanto à titularidade do bem </a:t>
            </a:r>
            <a:r>
              <a:rPr lang="pt-BR" sz="2400" b="1" u="sng" dirty="0" smtClean="0"/>
              <a:t>imóvel.</a:t>
            </a:r>
          </a:p>
          <a:p>
            <a:r>
              <a:rPr lang="pt-BR" sz="2400" b="1" dirty="0"/>
              <a:t>Neste contexto, o artigo 183, § 1º, da Constituição da República de 1988, disciplinado pela Medida Provisória nº 2.220/2001, prevê a concessão de uso especial para fins de moradia</a:t>
            </a:r>
          </a:p>
        </p:txBody>
      </p:sp>
    </p:spTree>
    <p:extLst>
      <p:ext uri="{BB962C8B-B14F-4D97-AF65-F5344CB8AC3E}">
        <p14:creationId xmlns:p14="http://schemas.microsoft.com/office/powerpoint/2010/main" val="9675195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TESE 114 da DPE/SP </a:t>
            </a:r>
          </a:p>
        </p:txBody>
      </p:sp>
      <p:sp>
        <p:nvSpPr>
          <p:cNvPr id="3" name="Espaço Reservado para Conteúdo 2"/>
          <p:cNvSpPr>
            <a:spLocks noGrp="1"/>
          </p:cNvSpPr>
          <p:nvPr>
            <p:ph idx="1"/>
          </p:nvPr>
        </p:nvSpPr>
        <p:spPr>
          <a:xfrm>
            <a:off x="1069848" y="2121408"/>
            <a:ext cx="10199166" cy="4343786"/>
          </a:xfrm>
        </p:spPr>
        <p:txBody>
          <a:bodyPr>
            <a:noAutofit/>
          </a:bodyPr>
          <a:lstStyle/>
          <a:p>
            <a:r>
              <a:rPr lang="pt-BR" sz="2400" dirty="0" smtClean="0"/>
              <a:t>Verifica-se a </a:t>
            </a:r>
            <a:r>
              <a:rPr lang="pt-BR" sz="2400" dirty="0"/>
              <a:t>diversidade normativa que não só possibilita, como prevê o exercício da posse de imóvel público por particular – Constituição da República de 1988 (artigo 183, §1º); Medida Provisória nº 2.220/2001; Lei 11.481/2007; Lei 11.952/2009; Lei 11.977/2009</a:t>
            </a:r>
            <a:r>
              <a:rPr lang="pt-BR" sz="2400" dirty="0" smtClean="0"/>
              <a:t>.</a:t>
            </a:r>
          </a:p>
          <a:p>
            <a:r>
              <a:rPr lang="pt-BR" sz="2400" dirty="0"/>
              <a:t>A esse respeito, a Sexta Câmara de Direito Público do Tribunal de Justiça do Estado de São Paulo reconhece a possibilidade de concessão de uso para fins de moradia e, consequentemente, a posse de imóvel público por particular</a:t>
            </a:r>
            <a:r>
              <a:rPr lang="pt-BR" sz="2400" dirty="0" smtClean="0"/>
              <a:t>.</a:t>
            </a:r>
            <a:endParaRPr lang="pt-BR" sz="2400" dirty="0"/>
          </a:p>
          <a:p>
            <a:r>
              <a:rPr lang="pt-BR" sz="2400" dirty="0"/>
              <a:t>Para a doutrina mais moderna, não só é possível o exercício da posse de imóveis públicos por particular como também o reconhecimento da prescrição aquisitiva – </a:t>
            </a:r>
            <a:r>
              <a:rPr lang="pt-BR" sz="2400" dirty="0" smtClean="0"/>
              <a:t>usucapião</a:t>
            </a:r>
            <a:r>
              <a:rPr lang="pt-BR" sz="2400" dirty="0"/>
              <a:t>.</a:t>
            </a:r>
          </a:p>
        </p:txBody>
      </p:sp>
    </p:spTree>
    <p:extLst>
      <p:ext uri="{BB962C8B-B14F-4D97-AF65-F5344CB8AC3E}">
        <p14:creationId xmlns:p14="http://schemas.microsoft.com/office/powerpoint/2010/main" val="1454637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Teoria Justificadora/Subjetiva (</a:t>
            </a:r>
            <a:r>
              <a:rPr lang="pt-BR" dirty="0" err="1"/>
              <a:t>Savigny</a:t>
            </a:r>
            <a:r>
              <a:rPr lang="pt-BR" dirty="0"/>
              <a:t>) </a:t>
            </a:r>
          </a:p>
        </p:txBody>
      </p:sp>
      <p:sp>
        <p:nvSpPr>
          <p:cNvPr id="3" name="Espaço Reservado para Conteúdo 2"/>
          <p:cNvSpPr>
            <a:spLocks noGrp="1"/>
          </p:cNvSpPr>
          <p:nvPr>
            <p:ph idx="1"/>
          </p:nvPr>
        </p:nvSpPr>
        <p:spPr/>
        <p:txBody>
          <a:bodyPr/>
          <a:lstStyle/>
          <a:p>
            <a:r>
              <a:rPr lang="pt-BR" sz="2800" u="sng" dirty="0" smtClean="0"/>
              <a:t>O MÉRITO</a:t>
            </a:r>
            <a:r>
              <a:rPr lang="pt-BR" sz="2800" dirty="0" smtClean="0"/>
              <a:t> de </a:t>
            </a:r>
            <a:r>
              <a:rPr lang="pt-BR" sz="2800" dirty="0" err="1" smtClean="0"/>
              <a:t>savigny</a:t>
            </a:r>
            <a:r>
              <a:rPr lang="pt-BR" sz="2800" dirty="0" smtClean="0"/>
              <a:t> foi conceber a autonomia da posse, já que antes era subordinada à propriedade (caráter dependente). </a:t>
            </a:r>
          </a:p>
          <a:p>
            <a:endParaRPr lang="pt-BR" sz="2800" dirty="0" smtClean="0"/>
          </a:p>
          <a:p>
            <a:r>
              <a:rPr lang="pt-BR" sz="2800" u="sng" dirty="0" smtClean="0"/>
              <a:t>CRÍTICA: </a:t>
            </a:r>
            <a:r>
              <a:rPr lang="pt-BR" sz="2800" dirty="0" smtClean="0"/>
              <a:t>reconhecer o elemento subjetivo retira a proteção jurídica de muitas situações em que o domínio fático sobre o bem é evidente</a:t>
            </a:r>
          </a:p>
          <a:p>
            <a:endParaRPr lang="pt-BR" dirty="0"/>
          </a:p>
        </p:txBody>
      </p:sp>
    </p:spTree>
    <p:extLst>
      <p:ext uri="{BB962C8B-B14F-4D97-AF65-F5344CB8AC3E}">
        <p14:creationId xmlns:p14="http://schemas.microsoft.com/office/powerpoint/2010/main" val="251789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Teoria Objetiva (</a:t>
            </a:r>
            <a:r>
              <a:rPr lang="pt-BR" dirty="0" err="1"/>
              <a:t>Ihering</a:t>
            </a:r>
            <a:r>
              <a:rPr lang="pt-BR" dirty="0"/>
              <a:t>) </a:t>
            </a:r>
          </a:p>
        </p:txBody>
      </p:sp>
      <p:sp>
        <p:nvSpPr>
          <p:cNvPr id="3" name="Espaço Reservado para Conteúdo 2"/>
          <p:cNvSpPr>
            <a:spLocks noGrp="1"/>
          </p:cNvSpPr>
          <p:nvPr>
            <p:ph idx="1"/>
          </p:nvPr>
        </p:nvSpPr>
        <p:spPr/>
        <p:txBody>
          <a:bodyPr>
            <a:normAutofit lnSpcReduction="10000"/>
          </a:bodyPr>
          <a:lstStyle/>
          <a:p>
            <a:r>
              <a:rPr lang="pt-BR" sz="3600" dirty="0"/>
              <a:t>O único elemento </a:t>
            </a:r>
            <a:r>
              <a:rPr lang="pt-BR" sz="3600" dirty="0" smtClean="0"/>
              <a:t>é </a:t>
            </a:r>
            <a:r>
              <a:rPr lang="pt-BR" sz="3600" dirty="0"/>
              <a:t>o </a:t>
            </a:r>
            <a:r>
              <a:rPr lang="pt-BR" sz="3600" u="sng" dirty="0" smtClean="0">
                <a:effectLst>
                  <a:outerShdw blurRad="38100" dist="38100" dir="2700000" algn="tl">
                    <a:srgbClr val="000000">
                      <a:alpha val="43137"/>
                    </a:srgbClr>
                  </a:outerShdw>
                </a:effectLst>
              </a:rPr>
              <a:t>corpus - objetivo</a:t>
            </a:r>
          </a:p>
          <a:p>
            <a:pPr marL="0" indent="0">
              <a:buNone/>
            </a:pPr>
            <a:endParaRPr lang="pt-BR" sz="3600" dirty="0" smtClean="0"/>
          </a:p>
          <a:p>
            <a:r>
              <a:rPr lang="pt-BR" sz="3600" dirty="0"/>
              <a:t>A posse é a exteriorização ou a visibilidade do domínio</a:t>
            </a:r>
            <a:r>
              <a:rPr lang="pt-BR" sz="3600" dirty="0" smtClean="0"/>
              <a:t>.</a:t>
            </a:r>
          </a:p>
          <a:p>
            <a:pPr marL="0" indent="0">
              <a:buNone/>
            </a:pPr>
            <a:endParaRPr lang="pt-BR" sz="3600" dirty="0" smtClean="0"/>
          </a:p>
          <a:p>
            <a:r>
              <a:rPr lang="pt-BR" sz="3600" dirty="0"/>
              <a:t>As exceções são trazidas pelo ordenamento jurídico. </a:t>
            </a:r>
          </a:p>
        </p:txBody>
      </p:sp>
    </p:spTree>
    <p:extLst>
      <p:ext uri="{BB962C8B-B14F-4D97-AF65-F5344CB8AC3E}">
        <p14:creationId xmlns:p14="http://schemas.microsoft.com/office/powerpoint/2010/main" val="1167295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CC adota qual teoria?</a:t>
            </a:r>
          </a:p>
        </p:txBody>
      </p:sp>
      <p:sp>
        <p:nvSpPr>
          <p:cNvPr id="3" name="Espaço Reservado para Conteúdo 2"/>
          <p:cNvSpPr>
            <a:spLocks noGrp="1"/>
          </p:cNvSpPr>
          <p:nvPr>
            <p:ph idx="1"/>
          </p:nvPr>
        </p:nvSpPr>
        <p:spPr>
          <a:xfrm>
            <a:off x="579549" y="1867437"/>
            <a:ext cx="10805375" cy="4327301"/>
          </a:xfrm>
        </p:spPr>
        <p:txBody>
          <a:bodyPr>
            <a:noAutofit/>
          </a:bodyPr>
          <a:lstStyle/>
          <a:p>
            <a:r>
              <a:rPr lang="pt-BR" sz="2800" dirty="0" smtClean="0"/>
              <a:t>Em </a:t>
            </a:r>
            <a:r>
              <a:rPr lang="pt-BR" sz="2800" dirty="0"/>
              <a:t>regra, o </a:t>
            </a:r>
            <a:r>
              <a:rPr lang="pt-BR" sz="2800" dirty="0" smtClean="0"/>
              <a:t>CC/02 </a:t>
            </a:r>
            <a:r>
              <a:rPr lang="pt-BR" sz="2800" dirty="0"/>
              <a:t>adota a </a:t>
            </a:r>
            <a:r>
              <a:rPr lang="pt-BR" sz="2800" b="1" dirty="0">
                <a:effectLst>
                  <a:outerShdw blurRad="38100" dist="38100" dir="2700000" algn="tl">
                    <a:srgbClr val="000000">
                      <a:alpha val="43137"/>
                    </a:srgbClr>
                  </a:outerShdw>
                </a:effectLst>
              </a:rPr>
              <a:t>teoria </a:t>
            </a:r>
            <a:r>
              <a:rPr lang="pt-BR" sz="2800" b="1" dirty="0" smtClean="0">
                <a:effectLst>
                  <a:outerShdw blurRad="38100" dist="38100" dir="2700000" algn="tl">
                    <a:srgbClr val="000000">
                      <a:alpha val="43137"/>
                    </a:srgbClr>
                  </a:outerShdw>
                </a:effectLst>
              </a:rPr>
              <a:t>objetiva</a:t>
            </a:r>
            <a:r>
              <a:rPr lang="pt-BR" sz="2800" dirty="0" smtClean="0"/>
              <a:t>.</a:t>
            </a:r>
          </a:p>
          <a:p>
            <a:r>
              <a:rPr lang="pt-BR" sz="2800" dirty="0"/>
              <a:t>Art. 1.196. Considera-se possuidor todo aquele que tem </a:t>
            </a:r>
            <a:r>
              <a:rPr lang="pt-BR" sz="2800" b="1" dirty="0">
                <a:effectLst>
                  <a:outerShdw blurRad="38100" dist="38100" dir="2700000" algn="tl">
                    <a:srgbClr val="000000">
                      <a:alpha val="43137"/>
                    </a:srgbClr>
                  </a:outerShdw>
                </a:effectLst>
              </a:rPr>
              <a:t>de fato o exercício</a:t>
            </a:r>
            <a:r>
              <a:rPr lang="pt-BR" sz="2800" dirty="0"/>
              <a:t>, pleno ou não, </a:t>
            </a:r>
            <a:r>
              <a:rPr lang="pt-BR" sz="2800" b="1" dirty="0">
                <a:effectLst>
                  <a:outerShdw blurRad="38100" dist="38100" dir="2700000" algn="tl">
                    <a:srgbClr val="000000">
                      <a:alpha val="43137"/>
                    </a:srgbClr>
                  </a:outerShdw>
                </a:effectLst>
              </a:rPr>
              <a:t>de algum dos poderes inerentes à propriedade.</a:t>
            </a:r>
          </a:p>
          <a:p>
            <a:endParaRPr lang="pt-BR" sz="2800" dirty="0"/>
          </a:p>
          <a:p>
            <a:r>
              <a:rPr lang="pt-BR" sz="2800" dirty="0"/>
              <a:t>Art. 1.228. O proprietário tem a faculdade de </a:t>
            </a:r>
            <a:r>
              <a:rPr lang="pt-BR" sz="2800" b="1" dirty="0">
                <a:effectLst>
                  <a:outerShdw blurRad="38100" dist="38100" dir="2700000" algn="tl">
                    <a:srgbClr val="000000">
                      <a:alpha val="43137"/>
                    </a:srgbClr>
                  </a:outerShdw>
                </a:effectLst>
              </a:rPr>
              <a:t>usar, gozar e dispor da coisa, e o direito de reavê-la</a:t>
            </a:r>
            <a:r>
              <a:rPr lang="pt-BR" sz="2800" dirty="0"/>
              <a:t> do poder de quem quer que injustamente a possua ou detenha.</a:t>
            </a:r>
          </a:p>
          <a:p>
            <a:endParaRPr lang="pt-BR" sz="2400" dirty="0"/>
          </a:p>
        </p:txBody>
      </p:sp>
    </p:spTree>
    <p:extLst>
      <p:ext uri="{BB962C8B-B14F-4D97-AF65-F5344CB8AC3E}">
        <p14:creationId xmlns:p14="http://schemas.microsoft.com/office/powerpoint/2010/main" val="2831389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EXCEÇÕES A POSSE – DETENÇÃO</a:t>
            </a:r>
          </a:p>
        </p:txBody>
      </p:sp>
      <p:sp>
        <p:nvSpPr>
          <p:cNvPr id="3" name="Espaço Reservado para Conteúdo 2"/>
          <p:cNvSpPr>
            <a:spLocks noGrp="1"/>
          </p:cNvSpPr>
          <p:nvPr>
            <p:ph idx="1"/>
          </p:nvPr>
        </p:nvSpPr>
        <p:spPr>
          <a:xfrm>
            <a:off x="592428" y="1854558"/>
            <a:ext cx="10535820" cy="4610636"/>
          </a:xfrm>
        </p:spPr>
        <p:txBody>
          <a:bodyPr>
            <a:normAutofit/>
          </a:bodyPr>
          <a:lstStyle/>
          <a:p>
            <a:r>
              <a:rPr lang="pt-BR" sz="2400" b="1" u="sng" dirty="0" smtClean="0">
                <a:effectLst>
                  <a:outerShdw blurRad="38100" dist="38100" dir="2700000" algn="tl">
                    <a:srgbClr val="000000">
                      <a:alpha val="43137"/>
                    </a:srgbClr>
                  </a:outerShdw>
                </a:effectLst>
              </a:rPr>
              <a:t>O </a:t>
            </a:r>
            <a:r>
              <a:rPr lang="pt-BR" sz="2400" b="1" u="sng" dirty="0">
                <a:effectLst>
                  <a:outerShdw blurRad="38100" dist="38100" dir="2700000" algn="tl">
                    <a:srgbClr val="000000">
                      <a:alpha val="43137"/>
                    </a:srgbClr>
                  </a:outerShdw>
                </a:effectLst>
              </a:rPr>
              <a:t>detentor ou fâmulo da posse </a:t>
            </a:r>
            <a:r>
              <a:rPr lang="pt-BR" sz="2400" dirty="0"/>
              <a:t>é aquele </a:t>
            </a:r>
            <a:r>
              <a:rPr lang="pt-BR" sz="2400" b="1" dirty="0"/>
              <a:t>detém o bem em </a:t>
            </a:r>
            <a:r>
              <a:rPr lang="pt-BR" sz="2400" b="1" u="sng" dirty="0"/>
              <a:t>nome alheio</a:t>
            </a:r>
            <a:r>
              <a:rPr lang="pt-BR" sz="2400" b="1" dirty="0"/>
              <a:t>, em uma relação de </a:t>
            </a:r>
            <a:r>
              <a:rPr lang="pt-BR" sz="2400" b="1" u="sng" dirty="0"/>
              <a:t>dependência ou </a:t>
            </a:r>
            <a:r>
              <a:rPr lang="pt-BR" sz="2400" b="1" u="sng" dirty="0" smtClean="0"/>
              <a:t>subordinação</a:t>
            </a:r>
            <a:r>
              <a:rPr lang="pt-BR" sz="2400" dirty="0" smtClean="0"/>
              <a:t>:</a:t>
            </a:r>
          </a:p>
          <a:p>
            <a:pPr marL="0" indent="0">
              <a:buNone/>
            </a:pPr>
            <a:endParaRPr lang="pt-BR" sz="2400" dirty="0" smtClean="0"/>
          </a:p>
          <a:p>
            <a:pPr marL="0" indent="0">
              <a:buNone/>
            </a:pPr>
            <a:r>
              <a:rPr lang="pt-BR" sz="2400" dirty="0" smtClean="0"/>
              <a:t>Art</a:t>
            </a:r>
            <a:r>
              <a:rPr lang="pt-BR" sz="2400" dirty="0"/>
              <a:t>. 1.198. Considera-se detentor aquele que, achando-se em relação de dependência para com outro, conserva a posse em nome deste e em cumprimento de ordens ou instruções suas.</a:t>
            </a:r>
          </a:p>
          <a:p>
            <a:pPr marL="0" indent="0">
              <a:buNone/>
            </a:pPr>
            <a:endParaRPr lang="pt-BR" sz="2400" dirty="0"/>
          </a:p>
          <a:p>
            <a:r>
              <a:rPr lang="pt-BR" sz="2400" dirty="0" smtClean="0"/>
              <a:t>Art</a:t>
            </a:r>
            <a:r>
              <a:rPr lang="pt-BR" sz="2400" dirty="0"/>
              <a:t>. 1.208. Não induzem posse os </a:t>
            </a:r>
            <a:r>
              <a:rPr lang="pt-BR" sz="2400" b="1" u="sng" dirty="0">
                <a:effectLst>
                  <a:outerShdw blurRad="38100" dist="38100" dir="2700000" algn="tl">
                    <a:srgbClr val="000000">
                      <a:alpha val="43137"/>
                    </a:srgbClr>
                  </a:outerShdw>
                </a:effectLst>
              </a:rPr>
              <a:t>atos de mera permissão ou tolerância </a:t>
            </a:r>
            <a:r>
              <a:rPr lang="pt-BR" sz="2400" dirty="0"/>
              <a:t>assim como </a:t>
            </a:r>
            <a:r>
              <a:rPr lang="pt-BR" sz="2400" b="1" dirty="0"/>
              <a:t>não autorizam a sua aquisição os atos violentos, ou clandestinos, senão depois de cessar a violência ou a clandestinidade</a:t>
            </a:r>
            <a:r>
              <a:rPr lang="pt-BR" sz="2400" dirty="0"/>
              <a:t>.</a:t>
            </a:r>
          </a:p>
          <a:p>
            <a:endParaRPr lang="pt-BR" dirty="0"/>
          </a:p>
        </p:txBody>
      </p:sp>
    </p:spTree>
    <p:extLst>
      <p:ext uri="{BB962C8B-B14F-4D97-AF65-F5344CB8AC3E}">
        <p14:creationId xmlns:p14="http://schemas.microsoft.com/office/powerpoint/2010/main" val="11007169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i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TM03090434[[fn=Tipo de Madeira]]</Template>
  <TotalTime>1303</TotalTime>
  <Words>4710</Words>
  <Application>Microsoft Office PowerPoint</Application>
  <PresentationFormat>Widescreen</PresentationFormat>
  <Paragraphs>238</Paragraphs>
  <Slides>59</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59</vt:i4>
      </vt:variant>
    </vt:vector>
  </HeadingPairs>
  <TitlesOfParts>
    <vt:vector size="63" baseType="lpstr">
      <vt:lpstr>Rockwell</vt:lpstr>
      <vt:lpstr>Rockwell Condensed</vt:lpstr>
      <vt:lpstr>Wingdings</vt:lpstr>
      <vt:lpstr>Tipo de Madeira</vt:lpstr>
      <vt:lpstr>AULA 01 – POSSE, TEORIAS DA POSSE E PROTEÇÃO JURÍDICA DAS PESSOAS EM SITUAÇÃO DE VULNERABILIDADE</vt:lpstr>
      <vt:lpstr>Edital dpe/sp, ix concurso</vt:lpstr>
      <vt:lpstr>DIREITOS DAS COISAS X DIREITOS REAIS</vt:lpstr>
      <vt:lpstr>CONCEITO DE POSSE</vt:lpstr>
      <vt:lpstr>Teoria Justificadora/Subjetiva (Savigny) </vt:lpstr>
      <vt:lpstr>Teoria Justificadora/Subjetiva (Savigny) </vt:lpstr>
      <vt:lpstr>Teoria Objetiva (Ihering) </vt:lpstr>
      <vt:lpstr>O CC adota qual teoria?</vt:lpstr>
      <vt:lpstr>EXCEÇÕES A POSSE – DETENÇÃO</vt:lpstr>
      <vt:lpstr>EXCEÇÕES A POSSE – DETENÇÃO</vt:lpstr>
      <vt:lpstr>O detentor pode defender a posse?</vt:lpstr>
      <vt:lpstr>É possível a conversão da detenção em posse? </vt:lpstr>
      <vt:lpstr>Teoria subjetiva</vt:lpstr>
      <vt:lpstr>TEORIA SOCIOLÓGICA DA POSSE (TEORIA DA POSSE SOCIAL)</vt:lpstr>
      <vt:lpstr>TEORIA SOCIOLÓGICA DA POSSE (TEORIA DA POSSE SOCIAL)</vt:lpstr>
      <vt:lpstr>FUNÇÃO SOCIAL DA POSSE NO DIREITO BRASILEIRO </vt:lpstr>
      <vt:lpstr>FUNÇÃO SOCIAL DA POSSE NO DIREITO BRASILEIRO </vt:lpstr>
      <vt:lpstr>FUNÇÃO SOCIAL DA POSSE NO DIREITO BRASILEIRO </vt:lpstr>
      <vt:lpstr>FUNÇÃO SOCIAL DA POSSE NO DIREITO BRASILEIRO </vt:lpstr>
      <vt:lpstr>FUNÇÃO SOCIAL DA POSSE NO DIREITO BRASILEIRO </vt:lpstr>
      <vt:lpstr> Exemplos práticos da função social sendo usada no CC: </vt:lpstr>
      <vt:lpstr> Exemplos práticos da função social sendo usada no CC: </vt:lpstr>
      <vt:lpstr>O que se entende por função socioambiental da posse? </vt:lpstr>
      <vt:lpstr>Pode haver posse em áreas de proteção ambiental? </vt:lpstr>
      <vt:lpstr>Pode haver posse em áreas de proteção ambiental? </vt:lpstr>
      <vt:lpstr>FUNÇÃO SOCIAL DA POSSE E PROTEÇÃO JURÍDICA DOS GRUPOS VULNERABILIZADOS</vt:lpstr>
      <vt:lpstr>CASO COMUNIDADE PULLMAN</vt:lpstr>
      <vt:lpstr>CASO COMUNIDADE PULLMAN</vt:lpstr>
      <vt:lpstr>CASO COMUNIDADE PULLMAN</vt:lpstr>
      <vt:lpstr>CASO COMUNIDADE PULLMAN</vt:lpstr>
      <vt:lpstr>CASO PINHEIRINHO</vt:lpstr>
      <vt:lpstr>CASO PINHEIRINHO</vt:lpstr>
      <vt:lpstr>CASO PINHEIRINHO</vt:lpstr>
      <vt:lpstr>TESE 42 – dpe/sp</vt:lpstr>
      <vt:lpstr>TESE 42 – dpe/sp</vt:lpstr>
      <vt:lpstr>TESE 62 – dpe/sp</vt:lpstr>
      <vt:lpstr>TESE 62 – dpe/sp</vt:lpstr>
      <vt:lpstr>TESE 62 – dpe/sp</vt:lpstr>
      <vt:lpstr>REMOÇÕES FORÇADAS A LUZ DOS TRATADOS INTERNACIONAIS E DA CONSTITUIÇÃO FEDERAL </vt:lpstr>
      <vt:lpstr>REMOÇÕES FORÇADAS A LUZ DOS TRATADOS INTERNACIONAIS E DA CONSTITUIÇÃO FEDERAL </vt:lpstr>
      <vt:lpstr>COMENTÁRIO GERAL N. 4 DO COMITÊ SOBRE DIREITOS ECONÔMICOS, SOCIAIS E CULTURAIS</vt:lpstr>
      <vt:lpstr>COMENTÁRIO GERAL N. 4 DO COMITÊ SOBRE DIREITOS ECONÔMICOS, SOCIAIS E CULTURAIS</vt:lpstr>
      <vt:lpstr>COMENTÁRIO GERAL N. 4 DO COMITÊ SOBRE DIREITOS ECONÔMICOS, SOCIAIS E CULTURAIS</vt:lpstr>
      <vt:lpstr>Comentário Geral n. 7 sobre o Direito à Moradia Adequada e Despejos</vt:lpstr>
      <vt:lpstr>Comentário Geral n. 7</vt:lpstr>
      <vt:lpstr>Comentário Geral n. 7</vt:lpstr>
      <vt:lpstr>Comentário Geral n. 7</vt:lpstr>
      <vt:lpstr>Comentário Geral n. 7</vt:lpstr>
      <vt:lpstr>Comentário Geral n. 7</vt:lpstr>
      <vt:lpstr>TESE 115 – DPE/SP</vt:lpstr>
      <vt:lpstr>TESE 115 – DPE/SP</vt:lpstr>
      <vt:lpstr>ADPF 976</vt:lpstr>
      <vt:lpstr>PROTEÇÃO JURÍDICA DA POSSE NO CONTEXTO DA PANDEMIA DO COVID-19</vt:lpstr>
      <vt:lpstr>PROTEÇÃO JURÍDICA DA POSSE NO CONTEXTO DA PANDEMIA DO COVID-19</vt:lpstr>
      <vt:lpstr>PROTEÇÃO JURÍDICA NO CONTEXTO PÓS-PANDÊMICO </vt:lpstr>
      <vt:lpstr>PROTEÇÃO JURÍDICA NO CONTEXTO PÓS-PANDÊMICO </vt:lpstr>
      <vt:lpstr>POSSE DE BEM IMÓVEL PÚBLICO POR PARTICULAR </vt:lpstr>
      <vt:lpstr>TESE 114 da DPE/SP </vt:lpstr>
      <vt:lpstr>TESE 114 da DPE/SP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01 – POSSE, TEORIAS DA POSSE E PROTEÇÃO JURÍDICA DAS PESSOAS EM SITUAÇÃO DE VULNERABILIDADE</dc:title>
  <dc:creator>Ana Luiza Braga</dc:creator>
  <cp:lastModifiedBy>Ana Luiza Braga</cp:lastModifiedBy>
  <cp:revision>98</cp:revision>
  <dcterms:created xsi:type="dcterms:W3CDTF">2024-03-04T19:40:16Z</dcterms:created>
  <dcterms:modified xsi:type="dcterms:W3CDTF">2024-03-05T20:27:38Z</dcterms:modified>
</cp:coreProperties>
</file>