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89" r:id="rId2"/>
  </p:sldMasterIdLst>
  <p:notesMasterIdLst>
    <p:notesMasterId r:id="rId18"/>
  </p:notesMasterIdLst>
  <p:sldIdLst>
    <p:sldId id="632" r:id="rId3"/>
    <p:sldId id="696" r:id="rId4"/>
    <p:sldId id="262" r:id="rId5"/>
    <p:sldId id="551" r:id="rId6"/>
    <p:sldId id="554" r:id="rId7"/>
    <p:sldId id="555" r:id="rId8"/>
    <p:sldId id="552" r:id="rId9"/>
    <p:sldId id="550" r:id="rId10"/>
    <p:sldId id="260" r:id="rId11"/>
    <p:sldId id="261" r:id="rId12"/>
    <p:sldId id="556" r:id="rId13"/>
    <p:sldId id="981" r:id="rId14"/>
    <p:sldId id="557" r:id="rId15"/>
    <p:sldId id="979" r:id="rId16"/>
    <p:sldId id="980" r:id="rId17"/>
  </p:sldIdLst>
  <p:sldSz cx="9144000" cy="5143500" type="screen16x9"/>
  <p:notesSz cx="6858000" cy="9144000"/>
  <p:embeddedFontLst>
    <p:embeddedFont>
      <p:font typeface="Arvo" panose="020B0604020202020204" charset="0"/>
      <p:regular r:id="rId19"/>
      <p:bold r:id="rId20"/>
      <p:italic r:id="rId21"/>
      <p:boldItalic r:id="rId22"/>
    </p:embeddedFont>
    <p:embeddedFont>
      <p:font typeface="Lucida Sans Unicode" panose="020B0602030504020204" pitchFamily="34" charset="0"/>
      <p:regular r:id="rId23"/>
    </p:embeddedFont>
    <p:embeddedFont>
      <p:font typeface="Source Sans Pro" panose="020B0503030403020204" pitchFamily="34" charset="0"/>
      <p:regular r:id="rId24"/>
      <p:bold r:id="rId25"/>
      <p:italic r:id="rId26"/>
      <p:boldItalic r:id="rId27"/>
    </p:embeddedFont>
    <p:embeddedFont>
      <p:font typeface="Ubuntu" panose="020B0604020202020204" charset="0"/>
      <p:regular r:id="rId28"/>
      <p:bold r:id="rId29"/>
      <p:italic r:id="rId30"/>
      <p:boldItalic r:id="rId31"/>
    </p:embeddedFont>
    <p:embeddedFont>
      <p:font typeface="Ubuntu Ligh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9172E"/>
    <a:srgbClr val="18162D"/>
    <a:srgbClr val="76F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441CC0-DBF8-406E-88D9-85845B2FC698}">
  <a:tblStyle styleId="{0F441CC0-DBF8-406E-88D9-85845B2FC69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A07F13-5494-4AC3-B6A7-FB774BBDE8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67"/>
  </p:normalViewPr>
  <p:slideViewPr>
    <p:cSldViewPr snapToGrid="0">
      <p:cViewPr varScale="1">
        <p:scale>
          <a:sx n="74" d="100"/>
          <a:sy n="74" d="100"/>
        </p:scale>
        <p:origin x="84" y="2712"/>
      </p:cViewPr>
      <p:guideLst>
        <p:guide orient="horz"/>
        <p:guide orient="horz" pos="3053"/>
        <p:guide orient="horz" pos="28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ulo Almeida" userId="0707ddcd3ebceb39" providerId="LiveId" clId="{B33E68A3-9541-4F6E-A7A5-CDD126BBD5E3}"/>
    <pc:docChg chg="undo redo custSel modSld">
      <pc:chgData name="Romulo Almeida" userId="0707ddcd3ebceb39" providerId="LiveId" clId="{B33E68A3-9541-4F6E-A7A5-CDD126BBD5E3}" dt="2022-05-24T13:29:17.209" v="154" actId="14100"/>
      <pc:docMkLst>
        <pc:docMk/>
      </pc:docMkLst>
      <pc:sldChg chg="modSp mod">
        <pc:chgData name="Romulo Almeida" userId="0707ddcd3ebceb39" providerId="LiveId" clId="{B33E68A3-9541-4F6E-A7A5-CDD126BBD5E3}" dt="2022-05-24T13:07:57.863" v="7" actId="207"/>
        <pc:sldMkLst>
          <pc:docMk/>
          <pc:sldMk cId="0" sldId="283"/>
        </pc:sldMkLst>
        <pc:spChg chg="mod">
          <ac:chgData name="Romulo Almeida" userId="0707ddcd3ebceb39" providerId="LiveId" clId="{B33E68A3-9541-4F6E-A7A5-CDD126BBD5E3}" dt="2022-05-24T13:07:57.863" v="7" actId="207"/>
          <ac:spMkLst>
            <pc:docMk/>
            <pc:sldMk cId="0" sldId="283"/>
            <ac:spMk id="8" creationId="{00000000-0000-0000-0000-000000000000}"/>
          </ac:spMkLst>
        </pc:spChg>
      </pc:sldChg>
      <pc:sldChg chg="modSp mod">
        <pc:chgData name="Romulo Almeida" userId="0707ddcd3ebceb39" providerId="LiveId" clId="{B33E68A3-9541-4F6E-A7A5-CDD126BBD5E3}" dt="2022-05-24T13:22:59.566" v="124" actId="1076"/>
        <pc:sldMkLst>
          <pc:docMk/>
          <pc:sldMk cId="2329163007" sldId="483"/>
        </pc:sldMkLst>
        <pc:spChg chg="mod">
          <ac:chgData name="Romulo Almeida" userId="0707ddcd3ebceb39" providerId="LiveId" clId="{B33E68A3-9541-4F6E-A7A5-CDD126BBD5E3}" dt="2022-05-24T13:22:59.566" v="124" actId="1076"/>
          <ac:spMkLst>
            <pc:docMk/>
            <pc:sldMk cId="2329163007" sldId="483"/>
            <ac:spMk id="2" creationId="{00000000-0000-0000-0000-000000000000}"/>
          </ac:spMkLst>
        </pc:spChg>
        <pc:spChg chg="mod">
          <ac:chgData name="Romulo Almeida" userId="0707ddcd3ebceb39" providerId="LiveId" clId="{B33E68A3-9541-4F6E-A7A5-CDD126BBD5E3}" dt="2022-05-24T13:21:43.757" v="117" actId="2711"/>
          <ac:spMkLst>
            <pc:docMk/>
            <pc:sldMk cId="2329163007" sldId="483"/>
            <ac:spMk id="8" creationId="{00000000-0000-0000-0000-000000000000}"/>
          </ac:spMkLst>
        </pc:spChg>
      </pc:sldChg>
      <pc:sldChg chg="modSp mod">
        <pc:chgData name="Romulo Almeida" userId="0707ddcd3ebceb39" providerId="LiveId" clId="{B33E68A3-9541-4F6E-A7A5-CDD126BBD5E3}" dt="2022-05-24T13:26:50.635" v="142" actId="1076"/>
        <pc:sldMkLst>
          <pc:docMk/>
          <pc:sldMk cId="1069113754" sldId="484"/>
        </pc:sldMkLst>
        <pc:spChg chg="mod">
          <ac:chgData name="Romulo Almeida" userId="0707ddcd3ebceb39" providerId="LiveId" clId="{B33E68A3-9541-4F6E-A7A5-CDD126BBD5E3}" dt="2022-05-24T13:26:50.635" v="142" actId="1076"/>
          <ac:spMkLst>
            <pc:docMk/>
            <pc:sldMk cId="1069113754" sldId="484"/>
            <ac:spMk id="8" creationId="{00000000-0000-0000-0000-000000000000}"/>
          </ac:spMkLst>
        </pc:spChg>
      </pc:sldChg>
      <pc:sldChg chg="modSp mod">
        <pc:chgData name="Romulo Almeida" userId="0707ddcd3ebceb39" providerId="LiveId" clId="{B33E68A3-9541-4F6E-A7A5-CDD126BBD5E3}" dt="2022-05-24T13:20:37.492" v="106" actId="207"/>
        <pc:sldMkLst>
          <pc:docMk/>
          <pc:sldMk cId="251487658" sldId="487"/>
        </pc:sldMkLst>
        <pc:spChg chg="mod">
          <ac:chgData name="Romulo Almeida" userId="0707ddcd3ebceb39" providerId="LiveId" clId="{B33E68A3-9541-4F6E-A7A5-CDD126BBD5E3}" dt="2022-05-24T13:20:22.942" v="105" actId="2711"/>
          <ac:spMkLst>
            <pc:docMk/>
            <pc:sldMk cId="251487658" sldId="487"/>
            <ac:spMk id="2" creationId="{00000000-0000-0000-0000-000000000000}"/>
          </ac:spMkLst>
        </pc:spChg>
        <pc:spChg chg="mod">
          <ac:chgData name="Romulo Almeida" userId="0707ddcd3ebceb39" providerId="LiveId" clId="{B33E68A3-9541-4F6E-A7A5-CDD126BBD5E3}" dt="2022-05-24T13:20:37.492" v="106" actId="207"/>
          <ac:spMkLst>
            <pc:docMk/>
            <pc:sldMk cId="251487658" sldId="487"/>
            <ac:spMk id="8" creationId="{00000000-0000-0000-0000-000000000000}"/>
          </ac:spMkLst>
        </pc:spChg>
      </pc:sldChg>
      <pc:sldChg chg="modSp mod">
        <pc:chgData name="Romulo Almeida" userId="0707ddcd3ebceb39" providerId="LiveId" clId="{B33E68A3-9541-4F6E-A7A5-CDD126BBD5E3}" dt="2022-05-24T13:27:58.513" v="145" actId="1076"/>
        <pc:sldMkLst>
          <pc:docMk/>
          <pc:sldMk cId="2267678590" sldId="488"/>
        </pc:sldMkLst>
        <pc:spChg chg="mod">
          <ac:chgData name="Romulo Almeida" userId="0707ddcd3ebceb39" providerId="LiveId" clId="{B33E68A3-9541-4F6E-A7A5-CDD126BBD5E3}" dt="2022-05-24T13:27:58.513" v="145" actId="1076"/>
          <ac:spMkLst>
            <pc:docMk/>
            <pc:sldMk cId="2267678590" sldId="488"/>
            <ac:spMk id="2" creationId="{00000000-0000-0000-0000-000000000000}"/>
          </ac:spMkLst>
        </pc:spChg>
        <pc:spChg chg="mod">
          <ac:chgData name="Romulo Almeida" userId="0707ddcd3ebceb39" providerId="LiveId" clId="{B33E68A3-9541-4F6E-A7A5-CDD126BBD5E3}" dt="2022-05-24T13:12:33.244" v="33" actId="1076"/>
          <ac:spMkLst>
            <pc:docMk/>
            <pc:sldMk cId="2267678590" sldId="488"/>
            <ac:spMk id="8" creationId="{00000000-0000-0000-0000-000000000000}"/>
          </ac:spMkLst>
        </pc:spChg>
      </pc:sldChg>
      <pc:sldChg chg="modSp mod">
        <pc:chgData name="Romulo Almeida" userId="0707ddcd3ebceb39" providerId="LiveId" clId="{B33E68A3-9541-4F6E-A7A5-CDD126BBD5E3}" dt="2022-05-24T13:07:33.343" v="4" actId="207"/>
        <pc:sldMkLst>
          <pc:docMk/>
          <pc:sldMk cId="994285938" sldId="489"/>
        </pc:sldMkLst>
        <pc:spChg chg="mod">
          <ac:chgData name="Romulo Almeida" userId="0707ddcd3ebceb39" providerId="LiveId" clId="{B33E68A3-9541-4F6E-A7A5-CDD126BBD5E3}" dt="2022-05-24T13:06:46.393" v="1" actId="207"/>
          <ac:spMkLst>
            <pc:docMk/>
            <pc:sldMk cId="994285938" sldId="489"/>
            <ac:spMk id="2" creationId="{00000000-0000-0000-0000-000000000000}"/>
          </ac:spMkLst>
        </pc:spChg>
        <pc:spChg chg="mod">
          <ac:chgData name="Romulo Almeida" userId="0707ddcd3ebceb39" providerId="LiveId" clId="{B33E68A3-9541-4F6E-A7A5-CDD126BBD5E3}" dt="2022-05-24T13:07:33.343" v="4" actId="207"/>
          <ac:spMkLst>
            <pc:docMk/>
            <pc:sldMk cId="994285938" sldId="489"/>
            <ac:spMk id="8" creationId="{00000000-0000-0000-0000-000000000000}"/>
          </ac:spMkLst>
        </pc:spChg>
      </pc:sldChg>
      <pc:sldChg chg="modSp mod">
        <pc:chgData name="Romulo Almeida" userId="0707ddcd3ebceb39" providerId="LiveId" clId="{B33E68A3-9541-4F6E-A7A5-CDD126BBD5E3}" dt="2022-05-24T13:27:32.090" v="143" actId="207"/>
        <pc:sldMkLst>
          <pc:docMk/>
          <pc:sldMk cId="2269281651" sldId="490"/>
        </pc:sldMkLst>
        <pc:spChg chg="mod">
          <ac:chgData name="Romulo Almeida" userId="0707ddcd3ebceb39" providerId="LiveId" clId="{B33E68A3-9541-4F6E-A7A5-CDD126BBD5E3}" dt="2022-05-24T13:09:15.822" v="15" actId="2711"/>
          <ac:spMkLst>
            <pc:docMk/>
            <pc:sldMk cId="2269281651" sldId="490"/>
            <ac:spMk id="2" creationId="{00000000-0000-0000-0000-000000000000}"/>
          </ac:spMkLst>
        </pc:spChg>
        <pc:spChg chg="mod">
          <ac:chgData name="Romulo Almeida" userId="0707ddcd3ebceb39" providerId="LiveId" clId="{B33E68A3-9541-4F6E-A7A5-CDD126BBD5E3}" dt="2022-05-24T13:27:32.090" v="143" actId="207"/>
          <ac:spMkLst>
            <pc:docMk/>
            <pc:sldMk cId="2269281651" sldId="490"/>
            <ac:spMk id="8" creationId="{00000000-0000-0000-0000-000000000000}"/>
          </ac:spMkLst>
        </pc:spChg>
      </pc:sldChg>
      <pc:sldChg chg="modSp mod">
        <pc:chgData name="Romulo Almeida" userId="0707ddcd3ebceb39" providerId="LiveId" clId="{B33E68A3-9541-4F6E-A7A5-CDD126BBD5E3}" dt="2022-05-24T13:08:49.763" v="13" actId="207"/>
        <pc:sldMkLst>
          <pc:docMk/>
          <pc:sldMk cId="3018444197" sldId="491"/>
        </pc:sldMkLst>
        <pc:spChg chg="mod">
          <ac:chgData name="Romulo Almeida" userId="0707ddcd3ebceb39" providerId="LiveId" clId="{B33E68A3-9541-4F6E-A7A5-CDD126BBD5E3}" dt="2022-05-24T13:08:18.510" v="9" actId="207"/>
          <ac:spMkLst>
            <pc:docMk/>
            <pc:sldMk cId="3018444197" sldId="491"/>
            <ac:spMk id="2" creationId="{00000000-0000-0000-0000-000000000000}"/>
          </ac:spMkLst>
        </pc:spChg>
        <pc:spChg chg="mod">
          <ac:chgData name="Romulo Almeida" userId="0707ddcd3ebceb39" providerId="LiveId" clId="{B33E68A3-9541-4F6E-A7A5-CDD126BBD5E3}" dt="2022-05-24T13:08:49.763" v="13" actId="207"/>
          <ac:spMkLst>
            <pc:docMk/>
            <pc:sldMk cId="3018444197" sldId="491"/>
            <ac:spMk id="8" creationId="{00000000-0000-0000-0000-000000000000}"/>
          </ac:spMkLst>
        </pc:spChg>
      </pc:sldChg>
      <pc:sldChg chg="modSp mod">
        <pc:chgData name="Romulo Almeida" userId="0707ddcd3ebceb39" providerId="LiveId" clId="{B33E68A3-9541-4F6E-A7A5-CDD126BBD5E3}" dt="2022-05-24T13:14:24.595" v="58" actId="27636"/>
        <pc:sldMkLst>
          <pc:docMk/>
          <pc:sldMk cId="2231780523" sldId="493"/>
        </pc:sldMkLst>
        <pc:spChg chg="mod">
          <ac:chgData name="Romulo Almeida" userId="0707ddcd3ebceb39" providerId="LiveId" clId="{B33E68A3-9541-4F6E-A7A5-CDD126BBD5E3}" dt="2022-05-24T13:13:10.763" v="38" actId="2711"/>
          <ac:spMkLst>
            <pc:docMk/>
            <pc:sldMk cId="2231780523" sldId="493"/>
            <ac:spMk id="2" creationId="{00000000-0000-0000-0000-000000000000}"/>
          </ac:spMkLst>
        </pc:spChg>
        <pc:spChg chg="mod">
          <ac:chgData name="Romulo Almeida" userId="0707ddcd3ebceb39" providerId="LiveId" clId="{B33E68A3-9541-4F6E-A7A5-CDD126BBD5E3}" dt="2022-05-24T13:14:24.595" v="58" actId="27636"/>
          <ac:spMkLst>
            <pc:docMk/>
            <pc:sldMk cId="2231780523" sldId="493"/>
            <ac:spMk id="8" creationId="{00000000-0000-0000-0000-000000000000}"/>
          </ac:spMkLst>
        </pc:spChg>
      </pc:sldChg>
      <pc:sldChg chg="modSp mod">
        <pc:chgData name="Romulo Almeida" userId="0707ddcd3ebceb39" providerId="LiveId" clId="{B33E68A3-9541-4F6E-A7A5-CDD126BBD5E3}" dt="2022-05-24T13:22:24.885" v="122" actId="207"/>
        <pc:sldMkLst>
          <pc:docMk/>
          <pc:sldMk cId="3374200710" sldId="495"/>
        </pc:sldMkLst>
        <pc:spChg chg="mod">
          <ac:chgData name="Romulo Almeida" userId="0707ddcd3ebceb39" providerId="LiveId" clId="{B33E68A3-9541-4F6E-A7A5-CDD126BBD5E3}" dt="2022-05-24T13:22:10.800" v="120" actId="1076"/>
          <ac:spMkLst>
            <pc:docMk/>
            <pc:sldMk cId="3374200710" sldId="495"/>
            <ac:spMk id="2" creationId="{00000000-0000-0000-0000-000000000000}"/>
          </ac:spMkLst>
        </pc:spChg>
        <pc:spChg chg="mod">
          <ac:chgData name="Romulo Almeida" userId="0707ddcd3ebceb39" providerId="LiveId" clId="{B33E68A3-9541-4F6E-A7A5-CDD126BBD5E3}" dt="2022-05-24T13:22:24.885" v="122" actId="207"/>
          <ac:spMkLst>
            <pc:docMk/>
            <pc:sldMk cId="3374200710" sldId="495"/>
            <ac:spMk id="8" creationId="{00000000-0000-0000-0000-000000000000}"/>
          </ac:spMkLst>
        </pc:spChg>
      </pc:sldChg>
      <pc:sldChg chg="modSp mod">
        <pc:chgData name="Romulo Almeida" userId="0707ddcd3ebceb39" providerId="LiveId" clId="{B33E68A3-9541-4F6E-A7A5-CDD126BBD5E3}" dt="2022-05-24T13:07:52.109" v="6" actId="207"/>
        <pc:sldMkLst>
          <pc:docMk/>
          <pc:sldMk cId="3109428988" sldId="623"/>
        </pc:sldMkLst>
        <pc:spChg chg="mod">
          <ac:chgData name="Romulo Almeida" userId="0707ddcd3ebceb39" providerId="LiveId" clId="{B33E68A3-9541-4F6E-A7A5-CDD126BBD5E3}" dt="2022-05-24T13:07:52.109" v="6" actId="207"/>
          <ac:spMkLst>
            <pc:docMk/>
            <pc:sldMk cId="3109428988" sldId="623"/>
            <ac:spMk id="8" creationId="{00000000-0000-0000-0000-000000000000}"/>
          </ac:spMkLst>
        </pc:spChg>
      </pc:sldChg>
      <pc:sldChg chg="modSp mod">
        <pc:chgData name="Romulo Almeida" userId="0707ddcd3ebceb39" providerId="LiveId" clId="{B33E68A3-9541-4F6E-A7A5-CDD126BBD5E3}" dt="2022-05-24T13:27:46.052" v="144" actId="207"/>
        <pc:sldMkLst>
          <pc:docMk/>
          <pc:sldMk cId="1921854371" sldId="624"/>
        </pc:sldMkLst>
        <pc:spChg chg="mod">
          <ac:chgData name="Romulo Almeida" userId="0707ddcd3ebceb39" providerId="LiveId" clId="{B33E68A3-9541-4F6E-A7A5-CDD126BBD5E3}" dt="2022-05-24T13:10:36.004" v="20" actId="2711"/>
          <ac:spMkLst>
            <pc:docMk/>
            <pc:sldMk cId="1921854371" sldId="624"/>
            <ac:spMk id="2" creationId="{00000000-0000-0000-0000-000000000000}"/>
          </ac:spMkLst>
        </pc:spChg>
        <pc:spChg chg="mod">
          <ac:chgData name="Romulo Almeida" userId="0707ddcd3ebceb39" providerId="LiveId" clId="{B33E68A3-9541-4F6E-A7A5-CDD126BBD5E3}" dt="2022-05-24T13:27:46.052" v="144" actId="207"/>
          <ac:spMkLst>
            <pc:docMk/>
            <pc:sldMk cId="1921854371" sldId="624"/>
            <ac:spMk id="8" creationId="{00000000-0000-0000-0000-000000000000}"/>
          </ac:spMkLst>
        </pc:spChg>
      </pc:sldChg>
      <pc:sldChg chg="modSp mod">
        <pc:chgData name="Romulo Almeida" userId="0707ddcd3ebceb39" providerId="LiveId" clId="{B33E68A3-9541-4F6E-A7A5-CDD126BBD5E3}" dt="2022-05-24T13:28:24.087" v="146" actId="1076"/>
        <pc:sldMkLst>
          <pc:docMk/>
          <pc:sldMk cId="3798585964" sldId="625"/>
        </pc:sldMkLst>
        <pc:spChg chg="mod">
          <ac:chgData name="Romulo Almeida" userId="0707ddcd3ebceb39" providerId="LiveId" clId="{B33E68A3-9541-4F6E-A7A5-CDD126BBD5E3}" dt="2022-05-24T13:28:24.087" v="146" actId="1076"/>
          <ac:spMkLst>
            <pc:docMk/>
            <pc:sldMk cId="3798585964" sldId="625"/>
            <ac:spMk id="2" creationId="{00000000-0000-0000-0000-000000000000}"/>
          </ac:spMkLst>
        </pc:spChg>
        <pc:spChg chg="mod">
          <ac:chgData name="Romulo Almeida" userId="0707ddcd3ebceb39" providerId="LiveId" clId="{B33E68A3-9541-4F6E-A7A5-CDD126BBD5E3}" dt="2022-05-24T13:15:33.477" v="67" actId="1076"/>
          <ac:spMkLst>
            <pc:docMk/>
            <pc:sldMk cId="3798585964" sldId="625"/>
            <ac:spMk id="8" creationId="{00000000-0000-0000-0000-000000000000}"/>
          </ac:spMkLst>
        </pc:spChg>
      </pc:sldChg>
      <pc:sldChg chg="modSp mod">
        <pc:chgData name="Romulo Almeida" userId="0707ddcd3ebceb39" providerId="LiveId" clId="{B33E68A3-9541-4F6E-A7A5-CDD126BBD5E3}" dt="2022-05-24T13:29:17.209" v="154" actId="14100"/>
        <pc:sldMkLst>
          <pc:docMk/>
          <pc:sldMk cId="406663694" sldId="626"/>
        </pc:sldMkLst>
        <pc:spChg chg="mod">
          <ac:chgData name="Romulo Almeida" userId="0707ddcd3ebceb39" providerId="LiveId" clId="{B33E68A3-9541-4F6E-A7A5-CDD126BBD5E3}" dt="2022-05-24T13:15:57.701" v="71" actId="1076"/>
          <ac:spMkLst>
            <pc:docMk/>
            <pc:sldMk cId="406663694" sldId="626"/>
            <ac:spMk id="2" creationId="{00000000-0000-0000-0000-000000000000}"/>
          </ac:spMkLst>
        </pc:spChg>
        <pc:spChg chg="mod">
          <ac:chgData name="Romulo Almeida" userId="0707ddcd3ebceb39" providerId="LiveId" clId="{B33E68A3-9541-4F6E-A7A5-CDD126BBD5E3}" dt="2022-05-24T13:29:17.209" v="154" actId="14100"/>
          <ac:spMkLst>
            <pc:docMk/>
            <pc:sldMk cId="406663694" sldId="626"/>
            <ac:spMk id="8" creationId="{00000000-0000-0000-0000-000000000000}"/>
          </ac:spMkLst>
        </pc:spChg>
      </pc:sldChg>
      <pc:sldChg chg="modSp mod">
        <pc:chgData name="Romulo Almeida" userId="0707ddcd3ebceb39" providerId="LiveId" clId="{B33E68A3-9541-4F6E-A7A5-CDD126BBD5E3}" dt="2022-05-24T13:21:08.749" v="112" actId="255"/>
        <pc:sldMkLst>
          <pc:docMk/>
          <pc:sldMk cId="3520291644" sldId="627"/>
        </pc:sldMkLst>
        <pc:spChg chg="mod">
          <ac:chgData name="Romulo Almeida" userId="0707ddcd3ebceb39" providerId="LiveId" clId="{B33E68A3-9541-4F6E-A7A5-CDD126BBD5E3}" dt="2022-05-24T13:20:56.572" v="109" actId="1076"/>
          <ac:spMkLst>
            <pc:docMk/>
            <pc:sldMk cId="3520291644" sldId="627"/>
            <ac:spMk id="2" creationId="{00000000-0000-0000-0000-000000000000}"/>
          </ac:spMkLst>
        </pc:spChg>
        <pc:spChg chg="mod">
          <ac:chgData name="Romulo Almeida" userId="0707ddcd3ebceb39" providerId="LiveId" clId="{B33E68A3-9541-4F6E-A7A5-CDD126BBD5E3}" dt="2022-05-24T13:21:08.749" v="112" actId="255"/>
          <ac:spMkLst>
            <pc:docMk/>
            <pc:sldMk cId="3520291644" sldId="627"/>
            <ac:spMk id="8" creationId="{00000000-0000-0000-0000-000000000000}"/>
          </ac:spMkLst>
        </pc:spChg>
      </pc:sldChg>
      <pc:sldChg chg="modSp mod">
        <pc:chgData name="Romulo Almeida" userId="0707ddcd3ebceb39" providerId="LiveId" clId="{B33E68A3-9541-4F6E-A7A5-CDD126BBD5E3}" dt="2022-05-24T13:17:54.098" v="87" actId="1076"/>
        <pc:sldMkLst>
          <pc:docMk/>
          <pc:sldMk cId="3958370156" sldId="628"/>
        </pc:sldMkLst>
        <pc:spChg chg="mod">
          <ac:chgData name="Romulo Almeida" userId="0707ddcd3ebceb39" providerId="LiveId" clId="{B33E68A3-9541-4F6E-A7A5-CDD126BBD5E3}" dt="2022-05-24T13:17:40.019" v="84" actId="2711"/>
          <ac:spMkLst>
            <pc:docMk/>
            <pc:sldMk cId="3958370156" sldId="628"/>
            <ac:spMk id="2" creationId="{00000000-0000-0000-0000-000000000000}"/>
          </ac:spMkLst>
        </pc:spChg>
        <pc:spChg chg="mod">
          <ac:chgData name="Romulo Almeida" userId="0707ddcd3ebceb39" providerId="LiveId" clId="{B33E68A3-9541-4F6E-A7A5-CDD126BBD5E3}" dt="2022-05-24T13:17:54.098" v="87" actId="1076"/>
          <ac:spMkLst>
            <pc:docMk/>
            <pc:sldMk cId="3958370156" sldId="628"/>
            <ac:spMk id="8" creationId="{00000000-0000-0000-0000-000000000000}"/>
          </ac:spMkLst>
        </pc:spChg>
      </pc:sldChg>
      <pc:sldChg chg="modSp mod">
        <pc:chgData name="Romulo Almeida" userId="0707ddcd3ebceb39" providerId="LiveId" clId="{B33E68A3-9541-4F6E-A7A5-CDD126BBD5E3}" dt="2022-05-24T13:17:26.744" v="82" actId="255"/>
        <pc:sldMkLst>
          <pc:docMk/>
          <pc:sldMk cId="2778266666" sldId="629"/>
        </pc:sldMkLst>
        <pc:spChg chg="mod">
          <ac:chgData name="Romulo Almeida" userId="0707ddcd3ebceb39" providerId="LiveId" clId="{B33E68A3-9541-4F6E-A7A5-CDD126BBD5E3}" dt="2022-05-24T13:16:37.274" v="76" actId="2711"/>
          <ac:spMkLst>
            <pc:docMk/>
            <pc:sldMk cId="2778266666" sldId="629"/>
            <ac:spMk id="2" creationId="{00000000-0000-0000-0000-000000000000}"/>
          </ac:spMkLst>
        </pc:spChg>
        <pc:spChg chg="mod">
          <ac:chgData name="Romulo Almeida" userId="0707ddcd3ebceb39" providerId="LiveId" clId="{B33E68A3-9541-4F6E-A7A5-CDD126BBD5E3}" dt="2022-05-24T13:17:26.744" v="82" actId="255"/>
          <ac:spMkLst>
            <pc:docMk/>
            <pc:sldMk cId="2778266666" sldId="629"/>
            <ac:spMk id="8" creationId="{00000000-0000-0000-0000-000000000000}"/>
          </ac:spMkLst>
        </pc:spChg>
        <pc:picChg chg="mod">
          <ac:chgData name="Romulo Almeida" userId="0707ddcd3ebceb39" providerId="LiveId" clId="{B33E68A3-9541-4F6E-A7A5-CDD126BBD5E3}" dt="2022-05-24T13:17:00.655" v="79" actId="1076"/>
          <ac:picMkLst>
            <pc:docMk/>
            <pc:sldMk cId="2778266666" sldId="629"/>
            <ac:picMk id="4" creationId="{37A265F0-3868-45F8-9DF8-89FE7763AC4C}"/>
          </ac:picMkLst>
        </pc:picChg>
      </pc:sldChg>
      <pc:sldChg chg="modSp mod">
        <pc:chgData name="Romulo Almeida" userId="0707ddcd3ebceb39" providerId="LiveId" clId="{B33E68A3-9541-4F6E-A7A5-CDD126BBD5E3}" dt="2022-05-24T13:26:29.514" v="141" actId="5793"/>
        <pc:sldMkLst>
          <pc:docMk/>
          <pc:sldMk cId="4143090325" sldId="630"/>
        </pc:sldMkLst>
        <pc:spChg chg="mod">
          <ac:chgData name="Romulo Almeida" userId="0707ddcd3ebceb39" providerId="LiveId" clId="{B33E68A3-9541-4F6E-A7A5-CDD126BBD5E3}" dt="2022-05-24T13:19:28.192" v="97" actId="255"/>
          <ac:spMkLst>
            <pc:docMk/>
            <pc:sldMk cId="4143090325" sldId="630"/>
            <ac:spMk id="2" creationId="{00000000-0000-0000-0000-000000000000}"/>
          </ac:spMkLst>
        </pc:spChg>
        <pc:spChg chg="mod">
          <ac:chgData name="Romulo Almeida" userId="0707ddcd3ebceb39" providerId="LiveId" clId="{B33E68A3-9541-4F6E-A7A5-CDD126BBD5E3}" dt="2022-05-24T13:26:29.514" v="141" actId="5793"/>
          <ac:spMkLst>
            <pc:docMk/>
            <pc:sldMk cId="4143090325" sldId="630"/>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42eb61d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42eb61d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0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 frame">
  <p:cSld name="BLANK_1_1">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15C8CFC-B4F8-4BB5-B1E4-8D8EDA80ACF7}" type="datetimeFigureOut">
              <a:rPr lang="pt-BR" smtClean="0"/>
              <a:pPr/>
              <a:t>14/03/2024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232F3-BFF7-4356-951D-AB5572DB6457}" type="slidenum">
              <a:rPr lang="pt-BR" smtClean="0"/>
              <a:pPr/>
              <a:t>‹nº›</a:t>
            </a:fld>
            <a:endParaRPr lang="pt-BR"/>
          </a:p>
        </p:txBody>
      </p:sp>
      <p:sp>
        <p:nvSpPr>
          <p:cNvPr id="7" name="Título 6"/>
          <p:cNvSpPr>
            <a:spLocks noGrp="1"/>
          </p:cNvSpPr>
          <p:nvPr>
            <p:ph type="title"/>
          </p:nvPr>
        </p:nvSpPr>
        <p:spPr/>
        <p:txBody>
          <a:bodyPr rtlCol="0"/>
          <a:lstStyle/>
          <a:p>
            <a:r>
              <a:rPr kumimoji="0" lang="pt-BR"/>
              <a:t>Clique para editar o estilo do título mestre</a:t>
            </a:r>
            <a:endParaRPr kumimoji="0" lang="en-US"/>
          </a:p>
        </p:txBody>
      </p:sp>
    </p:spTree>
    <p:extLst>
      <p:ext uri="{BB962C8B-B14F-4D97-AF65-F5344CB8AC3E}">
        <p14:creationId xmlns:p14="http://schemas.microsoft.com/office/powerpoint/2010/main" val="306752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p:cSld name="Title and subtitle">
    <p:bg>
      <p:bgPr>
        <a:solidFill>
          <a:schemeClr val="lt1"/>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42" name="Google Shape;42;p6"/>
          <p:cNvSpPr txBox="1">
            <a:spLocks noGrp="1"/>
          </p:cNvSpPr>
          <p:nvPr>
            <p:ph type="subTitle" idx="1"/>
          </p:nvPr>
        </p:nvSpPr>
        <p:spPr>
          <a:xfrm>
            <a:off x="614775" y="2564775"/>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cxnSp>
        <p:nvCxnSpPr>
          <p:cNvPr id="44" name="Google Shape;44;p6"/>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0118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frame">
  <p:cSld name="White frame">
    <p:bg>
      <p:bgPr>
        <a:solidFill>
          <a:schemeClr val="lt1"/>
        </a:solidFill>
        <a:effectLst/>
      </p:bgPr>
    </p:bg>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44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15C8CFC-B4F8-4BB5-B1E4-8D8EDA80ACF7}" type="datetimeFigureOut">
              <a:rPr lang="pt-BR" smtClean="0"/>
              <a:pPr/>
              <a:t>14/03/2024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232F3-BFF7-4356-951D-AB5572DB6457}" type="slidenum">
              <a:rPr lang="pt-BR" smtClean="0"/>
              <a:pPr/>
              <a:t>‹nº›</a:t>
            </a:fld>
            <a:endParaRPr lang="pt-BR"/>
          </a:p>
        </p:txBody>
      </p:sp>
      <p:sp>
        <p:nvSpPr>
          <p:cNvPr id="7" name="Título 6"/>
          <p:cNvSpPr>
            <a:spLocks noGrp="1"/>
          </p:cNvSpPr>
          <p:nvPr>
            <p:ph type="title"/>
          </p:nvPr>
        </p:nvSpPr>
        <p:spPr/>
        <p:txBody>
          <a:bodyPr rtlCol="0"/>
          <a:lstStyle/>
          <a:p>
            <a:r>
              <a:rPr kumimoji="0" lang="pt-BR"/>
              <a:t>Clique para editar o estilo do título mestre</a:t>
            </a:r>
            <a:endParaRPr kumimoji="0" lang="en-US"/>
          </a:p>
        </p:txBody>
      </p:sp>
    </p:spTree>
    <p:extLst>
      <p:ext uri="{BB962C8B-B14F-4D97-AF65-F5344CB8AC3E}">
        <p14:creationId xmlns:p14="http://schemas.microsoft.com/office/powerpoint/2010/main" val="4161902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4167765058"/>
      </p:ext>
    </p:extLst>
  </p:cSld>
  <p:clrMap bg1="lt1" tx1="dk1" bg2="dk2" tx2="lt2" accent1="accent1" accent2="accent2" accent3="accent3" accent4="accent4" accent5="accent5" accent6="accent6" hlink="hlink" folHlink="folHlink"/>
  <p:sldLayoutIdLst>
    <p:sldLayoutId id="2147483690" r:id="rId1"/>
    <p:sldLayoutId id="2147483692" r:id="rId2"/>
    <p:sldLayoutId id="214748369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19"/>
        <p:cNvGrpSpPr/>
        <p:nvPr/>
      </p:nvGrpSpPr>
      <p:grpSpPr>
        <a:xfrm>
          <a:off x="0" y="0"/>
          <a:ext cx="0" cy="0"/>
          <a:chOff x="0" y="0"/>
          <a:chExt cx="0" cy="0"/>
        </a:xfrm>
      </p:grpSpPr>
      <p:sp>
        <p:nvSpPr>
          <p:cNvPr id="7" name="Título 2">
            <a:extLst>
              <a:ext uri="{FF2B5EF4-FFF2-40B4-BE49-F238E27FC236}">
                <a16:creationId xmlns:a16="http://schemas.microsoft.com/office/drawing/2014/main" id="{9357C5BE-AFBE-DC4E-A127-23022BC898A5}"/>
              </a:ext>
            </a:extLst>
          </p:cNvPr>
          <p:cNvSpPr>
            <a:spLocks noGrp="1"/>
          </p:cNvSpPr>
          <p:nvPr>
            <p:ph type="title"/>
          </p:nvPr>
        </p:nvSpPr>
        <p:spPr>
          <a:xfrm>
            <a:off x="289560" y="1287780"/>
            <a:ext cx="6629400" cy="1409700"/>
          </a:xfrm>
        </p:spPr>
        <p:txBody>
          <a:bodyPr/>
          <a:lstStyle/>
          <a:p>
            <a:pPr algn="just"/>
            <a:r>
              <a:rPr lang="pt-BR" sz="3700" dirty="0">
                <a:solidFill>
                  <a:schemeClr val="bg1"/>
                </a:solidFill>
                <a:latin typeface="+mj-lt"/>
              </a:rPr>
              <a:t>DIREITO CONSTITUCIONAL:</a:t>
            </a:r>
            <a:br>
              <a:rPr lang="pt-BR" sz="3700" dirty="0">
                <a:solidFill>
                  <a:schemeClr val="bg1"/>
                </a:solidFill>
                <a:latin typeface="+mj-lt"/>
              </a:rPr>
            </a:br>
            <a:r>
              <a:rPr lang="pt-BR" sz="3700" dirty="0">
                <a:solidFill>
                  <a:schemeClr val="bg1"/>
                </a:solidFill>
                <a:latin typeface="+mj-lt"/>
              </a:rPr>
              <a:t>Direito à saúde.</a:t>
            </a:r>
          </a:p>
        </p:txBody>
      </p:sp>
      <p:sp>
        <p:nvSpPr>
          <p:cNvPr id="8" name="Título 2">
            <a:extLst>
              <a:ext uri="{FF2B5EF4-FFF2-40B4-BE49-F238E27FC236}">
                <a16:creationId xmlns:a16="http://schemas.microsoft.com/office/drawing/2014/main" id="{96A3D87F-7BC2-3244-A6B8-BB5714C4391C}"/>
              </a:ext>
            </a:extLst>
          </p:cNvPr>
          <p:cNvSpPr txBox="1">
            <a:spLocks/>
          </p:cNvSpPr>
          <p:nvPr/>
        </p:nvSpPr>
        <p:spPr>
          <a:xfrm>
            <a:off x="800100" y="168801"/>
            <a:ext cx="5448300" cy="5767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Ubuntu"/>
              <a:buNone/>
              <a:defRPr sz="240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2pPr>
            <a:lvl3pPr marR="0" lvl="2"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3pPr>
            <a:lvl4pPr marR="0" lvl="3"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4pPr>
            <a:lvl5pPr marR="0" lvl="4"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5pPr>
            <a:lvl6pPr marR="0" lvl="5"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6pPr>
            <a:lvl7pPr marR="0" lvl="6"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7pPr>
            <a:lvl8pPr marR="0" lvl="7"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8pPr>
            <a:lvl9pPr marR="0" lvl="8" algn="l" rtl="0">
              <a:lnSpc>
                <a:spcPct val="100000"/>
              </a:lnSpc>
              <a:spcBef>
                <a:spcPts val="0"/>
              </a:spcBef>
              <a:spcAft>
                <a:spcPts val="0"/>
              </a:spcAft>
              <a:buClr>
                <a:schemeClr val="lt1"/>
              </a:buClr>
              <a:buSzPts val="4000"/>
              <a:buFont typeface="Arvo"/>
              <a:buNone/>
              <a:defRPr sz="4000" b="0" i="0" u="none" strike="noStrike" cap="none">
                <a:solidFill>
                  <a:schemeClr val="lt1"/>
                </a:solidFill>
                <a:latin typeface="Arvo"/>
                <a:ea typeface="Arvo"/>
                <a:cs typeface="Arvo"/>
                <a:sym typeface="Arvo"/>
              </a:defRPr>
            </a:lvl9pPr>
          </a:lstStyle>
          <a:p>
            <a:pPr marL="0" marR="0" lvl="0" indent="0" algn="l" defTabSz="914400" rtl="0" eaLnBrk="1" fontAlgn="auto" latinLnBrk="0" hangingPunct="1">
              <a:lnSpc>
                <a:spcPct val="115000"/>
              </a:lnSpc>
              <a:spcBef>
                <a:spcPts val="0"/>
              </a:spcBef>
              <a:spcAft>
                <a:spcPts val="0"/>
              </a:spcAft>
              <a:buClr>
                <a:srgbClr val="434343"/>
              </a:buClr>
              <a:buSzPts val="2400"/>
              <a:buFont typeface="Ubuntu"/>
              <a:buNone/>
              <a:tabLst/>
              <a:defRPr/>
            </a:pPr>
            <a:r>
              <a:rPr kumimoji="0" lang="pt-BR" sz="1600" b="0" i="0" u="none" strike="noStrike" kern="0" cap="none" spc="0" normalizeH="0" baseline="0" noProof="0" dirty="0">
                <a:ln>
                  <a:noFill/>
                </a:ln>
                <a:solidFill>
                  <a:srgbClr val="FFFFFF"/>
                </a:solidFill>
                <a:effectLst/>
                <a:uLnTx/>
                <a:uFillTx/>
                <a:latin typeface="Arial"/>
                <a:sym typeface="Ubuntu"/>
              </a:rPr>
              <a:t>CEI | Assinaturas e isolada de Direito Constitucional</a:t>
            </a:r>
            <a:endParaRPr kumimoji="0" lang="pt-BR" sz="1600" b="1" i="0" u="none" strike="noStrike" kern="0" cap="none" spc="0" normalizeH="0" baseline="0" noProof="0" dirty="0">
              <a:ln>
                <a:noFill/>
              </a:ln>
              <a:solidFill>
                <a:srgbClr val="FFFFFF"/>
              </a:solidFill>
              <a:effectLst/>
              <a:uLnTx/>
              <a:uFillTx/>
              <a:latin typeface="Arial"/>
              <a:sym typeface="Ubuntu"/>
            </a:endParaRPr>
          </a:p>
        </p:txBody>
      </p:sp>
      <p:sp>
        <p:nvSpPr>
          <p:cNvPr id="5" name="CaixaDeTexto 4">
            <a:extLst>
              <a:ext uri="{FF2B5EF4-FFF2-40B4-BE49-F238E27FC236}">
                <a16:creationId xmlns:a16="http://schemas.microsoft.com/office/drawing/2014/main" id="{E95612E3-FEFD-4FDD-B40C-7725605DDC3C}"/>
              </a:ext>
            </a:extLst>
          </p:cNvPr>
          <p:cNvSpPr txBox="1"/>
          <p:nvPr/>
        </p:nvSpPr>
        <p:spPr>
          <a:xfrm>
            <a:off x="0" y="4031980"/>
            <a:ext cx="4572000" cy="73866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Arial"/>
                <a:cs typeface="Lucida Sans Unicode" panose="020B0602030504020204" pitchFamily="34" charset="0"/>
                <a:sym typeface="Arial"/>
              </a:rPr>
              <a:t>Luís Henrique Linhares </a:t>
            </a:r>
            <a:r>
              <a:rPr kumimoji="0" lang="pt-BR" sz="1400" b="1" i="0" u="none" strike="noStrike" kern="0" cap="none" spc="0" normalizeH="0" baseline="0" noProof="0" dirty="0" err="1">
                <a:ln>
                  <a:noFill/>
                </a:ln>
                <a:solidFill>
                  <a:srgbClr val="FFFFFF"/>
                </a:solidFill>
                <a:effectLst/>
                <a:uLnTx/>
                <a:uFillTx/>
                <a:latin typeface="Arial"/>
                <a:cs typeface="Lucida Sans Unicode" panose="020B0602030504020204" pitchFamily="34" charset="0"/>
                <a:sym typeface="Arial"/>
              </a:rPr>
              <a:t>Zouein</a:t>
            </a:r>
            <a:endParaRPr kumimoji="0" lang="pt-BR" sz="1400" b="1" i="0" u="none" strike="noStrike" kern="0" cap="none" spc="0" normalizeH="0" baseline="0" noProof="0" dirty="0">
              <a:ln>
                <a:noFill/>
              </a:ln>
              <a:solidFill>
                <a:srgbClr val="FFFFFF"/>
              </a:solidFill>
              <a:effectLst/>
              <a:uLnTx/>
              <a:uFillTx/>
              <a:latin typeface="Arial"/>
              <a:cs typeface="Lucida Sans Unicode" panose="020B0602030504020204" pitchFamily="34" charset="0"/>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Arial"/>
                <a:cs typeface="Lucida Sans Unicode" panose="020B0602030504020204" pitchFamily="34" charset="0"/>
                <a:sym typeface="Arial"/>
              </a:rPr>
              <a:t> @lhlzouein</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Arial"/>
                <a:cs typeface="Lucida Sans Unicode" panose="020B0602030504020204" pitchFamily="34" charset="0"/>
                <a:sym typeface="Arial"/>
              </a:rPr>
              <a:t>https://t.me/lhlzouein</a:t>
            </a:r>
            <a:endParaRPr kumimoji="0" lang="pt-BR" sz="1200" b="1" i="0" u="none" strike="noStrike" kern="0" cap="none" spc="0" normalizeH="0" baseline="0" noProof="0" dirty="0">
              <a:ln>
                <a:noFill/>
              </a:ln>
              <a:solidFill>
                <a:srgbClr val="FFFFFF"/>
              </a:solidFill>
              <a:effectLst/>
              <a:uLnTx/>
              <a:uFillTx/>
              <a:latin typeface="Arial"/>
              <a:cs typeface="Lucida Sans Unicode" panose="020B0602030504020204" pitchFamily="34" charset="0"/>
              <a:sym typeface="Arial"/>
            </a:endParaRPr>
          </a:p>
        </p:txBody>
      </p:sp>
      <p:pic>
        <p:nvPicPr>
          <p:cNvPr id="6" name="Imagem 5">
            <a:extLst>
              <a:ext uri="{FF2B5EF4-FFF2-40B4-BE49-F238E27FC236}">
                <a16:creationId xmlns:a16="http://schemas.microsoft.com/office/drawing/2014/main" id="{CED381BB-7E47-42EC-BF97-00152449D2DE}"/>
              </a:ext>
            </a:extLst>
          </p:cNvPr>
          <p:cNvPicPr>
            <a:picLocks noChangeAspect="1"/>
          </p:cNvPicPr>
          <p:nvPr/>
        </p:nvPicPr>
        <p:blipFill>
          <a:blip r:embed="rId4" cstate="print"/>
          <a:stretch>
            <a:fillRect/>
          </a:stretch>
        </p:blipFill>
        <p:spPr>
          <a:xfrm>
            <a:off x="3310890" y="4303578"/>
            <a:ext cx="197851" cy="195468"/>
          </a:xfrm>
          <a:prstGeom prst="roundRect">
            <a:avLst/>
          </a:prstGeom>
          <a:ln>
            <a:solidFill>
              <a:srgbClr val="19172E"/>
            </a:solidFill>
          </a:ln>
        </p:spPr>
      </p:pic>
      <p:pic>
        <p:nvPicPr>
          <p:cNvPr id="9" name="Picture 2" descr="White arrow illustration, Telegram Logo Computer Icons, Social, blue,  angle, triangle png | PNGWing">
            <a:extLst>
              <a:ext uri="{FF2B5EF4-FFF2-40B4-BE49-F238E27FC236}">
                <a16:creationId xmlns:a16="http://schemas.microsoft.com/office/drawing/2014/main" id="{F0178508-2143-4854-A05B-54D0DB3C4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2461060" y="4499046"/>
            <a:ext cx="198519" cy="19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6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2137" y="677056"/>
            <a:ext cx="8799723" cy="4326491"/>
          </a:xfrm>
        </p:spPr>
        <p:txBody>
          <a:bodyPr>
            <a:noAutofit/>
          </a:bodyPr>
          <a:lstStyle/>
          <a:p>
            <a:pPr algn="just">
              <a:buFont typeface="Arial" panose="020B0604020202020204" pitchFamily="34" charset="0"/>
              <a:buChar char="•"/>
            </a:pPr>
            <a:r>
              <a:rPr lang="pt-BR" sz="1200" dirty="0">
                <a:solidFill>
                  <a:schemeClr val="tx1"/>
                </a:solidFill>
              </a:rPr>
              <a:t>“A concessão dos </a:t>
            </a:r>
            <a:r>
              <a:rPr lang="pt-BR" sz="1200" b="1" dirty="0">
                <a:solidFill>
                  <a:schemeClr val="tx1"/>
                </a:solidFill>
              </a:rPr>
              <a:t>medicamentos </a:t>
            </a:r>
            <a:r>
              <a:rPr lang="pt-BR" sz="1200" b="1" i="1" dirty="0">
                <a:solidFill>
                  <a:schemeClr val="tx1"/>
                </a:solidFill>
              </a:rPr>
              <a:t>não</a:t>
            </a:r>
            <a:r>
              <a:rPr lang="pt-BR" sz="1200" b="1" dirty="0">
                <a:solidFill>
                  <a:schemeClr val="tx1"/>
                </a:solidFill>
              </a:rPr>
              <a:t> incorporados em atos normativos do SUS </a:t>
            </a:r>
            <a:r>
              <a:rPr lang="pt-BR" sz="1200" dirty="0">
                <a:solidFill>
                  <a:schemeClr val="tx1"/>
                </a:solidFill>
              </a:rPr>
              <a:t>exige a presença </a:t>
            </a:r>
            <a:r>
              <a:rPr lang="pt-BR" sz="1200" b="1" u="sng" dirty="0">
                <a:solidFill>
                  <a:schemeClr val="tx1"/>
                </a:solidFill>
              </a:rPr>
              <a:t>cumulativa</a:t>
            </a:r>
            <a:r>
              <a:rPr lang="pt-BR" sz="1200" dirty="0">
                <a:solidFill>
                  <a:schemeClr val="tx1"/>
                </a:solidFill>
              </a:rPr>
              <a:t> dos seguintes requisitos:</a:t>
            </a:r>
          </a:p>
          <a:p>
            <a:pPr algn="just">
              <a:buFont typeface="Arial" panose="020B0604020202020204" pitchFamily="34" charset="0"/>
              <a:buChar char="•"/>
            </a:pPr>
            <a:r>
              <a:rPr lang="pt-BR" sz="1200" dirty="0">
                <a:solidFill>
                  <a:schemeClr val="tx1"/>
                </a:solidFill>
              </a:rPr>
              <a:t>a) Comprovação, por meio de </a:t>
            </a:r>
            <a:r>
              <a:rPr lang="pt-BR" sz="1200" b="1" u="sng" dirty="0">
                <a:solidFill>
                  <a:schemeClr val="tx1"/>
                </a:solidFill>
              </a:rPr>
              <a:t>laudo médico</a:t>
            </a:r>
            <a:r>
              <a:rPr lang="pt-BR" sz="1200" b="1" dirty="0">
                <a:solidFill>
                  <a:schemeClr val="tx1"/>
                </a:solidFill>
              </a:rPr>
              <a:t> </a:t>
            </a:r>
            <a:r>
              <a:rPr lang="pt-BR" sz="1200" dirty="0">
                <a:solidFill>
                  <a:schemeClr val="tx1"/>
                </a:solidFill>
              </a:rPr>
              <a:t>fundamentado e circunstanciado expedido por médico que assiste o paciente, da </a:t>
            </a:r>
            <a:r>
              <a:rPr lang="pt-BR" sz="1200" b="1" dirty="0">
                <a:solidFill>
                  <a:schemeClr val="tx1"/>
                </a:solidFill>
              </a:rPr>
              <a:t>imprescindibilidade ou necessidade do medicamento</a:t>
            </a:r>
            <a:r>
              <a:rPr lang="pt-BR" sz="1200" dirty="0">
                <a:solidFill>
                  <a:schemeClr val="tx1"/>
                </a:solidFill>
              </a:rPr>
              <a:t>, assim como da ineficácia, para o tratamento da moléstia, dos fármacos fornecidos pelo SUS;</a:t>
            </a:r>
          </a:p>
          <a:p>
            <a:pPr algn="just">
              <a:buFont typeface="Arial" panose="020B0604020202020204" pitchFamily="34" charset="0"/>
              <a:buChar char="•"/>
            </a:pPr>
            <a:r>
              <a:rPr lang="pt-BR" sz="1200" dirty="0">
                <a:solidFill>
                  <a:schemeClr val="tx1"/>
                </a:solidFill>
              </a:rPr>
              <a:t>b) </a:t>
            </a:r>
            <a:r>
              <a:rPr lang="pt-BR" sz="1200" b="1" u="sng" dirty="0">
                <a:solidFill>
                  <a:schemeClr val="tx1"/>
                </a:solidFill>
              </a:rPr>
              <a:t>incapacidade financeira</a:t>
            </a:r>
            <a:r>
              <a:rPr lang="pt-BR" sz="1200" b="1" dirty="0">
                <a:solidFill>
                  <a:schemeClr val="tx1"/>
                </a:solidFill>
              </a:rPr>
              <a:t> </a:t>
            </a:r>
            <a:r>
              <a:rPr lang="pt-BR" sz="1200" dirty="0">
                <a:solidFill>
                  <a:schemeClr val="tx1"/>
                </a:solidFill>
              </a:rPr>
              <a:t>de arcar com o custo do medicamento prescrito;</a:t>
            </a:r>
          </a:p>
          <a:p>
            <a:pPr algn="just">
              <a:buFont typeface="Arial" panose="020B0604020202020204" pitchFamily="34" charset="0"/>
              <a:buChar char="•"/>
            </a:pPr>
            <a:r>
              <a:rPr lang="pt-BR" sz="1200" dirty="0">
                <a:solidFill>
                  <a:schemeClr val="tx1"/>
                </a:solidFill>
              </a:rPr>
              <a:t>c) existência de </a:t>
            </a:r>
            <a:r>
              <a:rPr lang="pt-BR" sz="1200" b="1" u="sng" dirty="0">
                <a:solidFill>
                  <a:schemeClr val="tx1"/>
                </a:solidFill>
              </a:rPr>
              <a:t>registro</a:t>
            </a:r>
            <a:r>
              <a:rPr lang="pt-BR" sz="1200" b="1" dirty="0">
                <a:solidFill>
                  <a:schemeClr val="tx1"/>
                </a:solidFill>
              </a:rPr>
              <a:t> do medicamento na ANVISA</a:t>
            </a:r>
            <a:r>
              <a:rPr lang="pt-BR" sz="1200" dirty="0">
                <a:solidFill>
                  <a:schemeClr val="tx1"/>
                </a:solidFill>
              </a:rPr>
              <a:t>, </a:t>
            </a:r>
            <a:r>
              <a:rPr lang="pt-BR" sz="1200" u="sng" dirty="0">
                <a:solidFill>
                  <a:schemeClr val="tx1"/>
                </a:solidFill>
              </a:rPr>
              <a:t>observados os usos autorizados pela agência</a:t>
            </a:r>
            <a:r>
              <a:rPr lang="pt-BR" sz="1200" dirty="0">
                <a:solidFill>
                  <a:schemeClr val="tx1"/>
                </a:solidFill>
              </a:rPr>
              <a:t>.”</a:t>
            </a:r>
          </a:p>
          <a:p>
            <a:pPr algn="just">
              <a:buFont typeface="Arial" panose="020B0604020202020204" pitchFamily="34" charset="0"/>
              <a:buChar char="•"/>
            </a:pPr>
            <a:r>
              <a:rPr lang="pt-BR" sz="1200" dirty="0">
                <a:solidFill>
                  <a:schemeClr val="tx1"/>
                </a:solidFill>
              </a:rPr>
              <a:t>(STJ. 1ª Seção. </a:t>
            </a:r>
            <a:r>
              <a:rPr lang="pt-BR" sz="1200" dirty="0" err="1">
                <a:solidFill>
                  <a:schemeClr val="tx1"/>
                </a:solidFill>
              </a:rPr>
              <a:t>EDcl</a:t>
            </a:r>
            <a:r>
              <a:rPr lang="pt-BR" sz="1200" dirty="0">
                <a:solidFill>
                  <a:schemeClr val="tx1"/>
                </a:solidFill>
              </a:rPr>
              <a:t> no </a:t>
            </a:r>
            <a:r>
              <a:rPr lang="pt-BR" sz="1200" dirty="0" err="1">
                <a:solidFill>
                  <a:schemeClr val="tx1"/>
                </a:solidFill>
              </a:rPr>
              <a:t>REsp</a:t>
            </a:r>
            <a:r>
              <a:rPr lang="pt-BR" sz="1200" dirty="0">
                <a:solidFill>
                  <a:schemeClr val="tx1"/>
                </a:solidFill>
              </a:rPr>
              <a:t> 1657156-RJ, Rel. Min. Benedito Gonçalves, julgado em 12/09/2018 - recurso repetitivo - Info 633).</a:t>
            </a:r>
          </a:p>
          <a:p>
            <a:pPr algn="just">
              <a:buFont typeface="Arial" panose="020B0604020202020204" pitchFamily="34" charset="0"/>
              <a:buChar char="•"/>
            </a:pPr>
            <a:endParaRPr lang="pt-BR" sz="1200" dirty="0">
              <a:solidFill>
                <a:schemeClr val="tx1"/>
              </a:solidFill>
            </a:endParaRPr>
          </a:p>
          <a:p>
            <a:pPr algn="just">
              <a:buFont typeface="Arial" panose="020B0604020202020204" pitchFamily="34" charset="0"/>
              <a:buChar char="•"/>
            </a:pPr>
            <a:r>
              <a:rPr lang="pt-BR" sz="1200" dirty="0">
                <a:solidFill>
                  <a:srgbClr val="18162D"/>
                </a:solidFill>
              </a:rPr>
              <a:t>Atenção! Reclamações 49.890 e 50.414 (noticiadas em 22 de março de 2022): </a:t>
            </a:r>
            <a:r>
              <a:rPr lang="pt-BR" sz="1200" b="1" dirty="0">
                <a:solidFill>
                  <a:srgbClr val="18162D"/>
                </a:solidFill>
              </a:rPr>
              <a:t>União deve constar no polo passivo da demanda.</a:t>
            </a:r>
          </a:p>
          <a:p>
            <a:pPr algn="just">
              <a:buFont typeface="Arial" panose="020B0604020202020204" pitchFamily="34" charset="0"/>
              <a:buChar char="•"/>
            </a:pPr>
            <a:endParaRPr lang="pt-BR" sz="1200" b="1" dirty="0">
              <a:solidFill>
                <a:srgbClr val="18162D"/>
              </a:solidFill>
            </a:endParaRPr>
          </a:p>
          <a:p>
            <a:pPr algn="just">
              <a:buFont typeface="Arial" panose="020B0604020202020204" pitchFamily="34" charset="0"/>
              <a:buChar char="•"/>
            </a:pPr>
            <a:r>
              <a:rPr lang="pt-BR" sz="1200" b="1" dirty="0">
                <a:solidFill>
                  <a:srgbClr val="18162D"/>
                </a:solidFill>
              </a:rPr>
              <a:t>Possibilidade de incorporação por Estados e Municípios </a:t>
            </a:r>
            <a:r>
              <a:rPr lang="pt-BR" sz="1200" dirty="0">
                <a:solidFill>
                  <a:srgbClr val="18162D"/>
                </a:solidFill>
              </a:rPr>
              <a:t>(art. 19-P da Lei do SUS).</a:t>
            </a:r>
          </a:p>
          <a:p>
            <a:pPr algn="just">
              <a:buFont typeface="Arial" panose="020B0604020202020204" pitchFamily="34" charset="0"/>
              <a:buChar char="•"/>
            </a:pPr>
            <a:endParaRPr lang="pt-BR" sz="1200" dirty="0">
              <a:solidFill>
                <a:srgbClr val="18162D"/>
              </a:solidFill>
            </a:endParaRPr>
          </a:p>
          <a:p>
            <a:pPr algn="just">
              <a:buFont typeface="Arial" panose="020B0604020202020204" pitchFamily="34" charset="0"/>
              <a:buChar char="•"/>
            </a:pPr>
            <a:r>
              <a:rPr lang="pt-BR" sz="1200" b="1" u="sng" dirty="0">
                <a:solidFill>
                  <a:srgbClr val="18162D"/>
                </a:solidFill>
              </a:rPr>
              <a:t>Contudo, Incidente de Assunção de Competência (IAC) 14 do STJ: desnecessidade da presença da União (12 de abril de 2023).</a:t>
            </a:r>
          </a:p>
          <a:p>
            <a:pPr algn="just">
              <a:buFont typeface="Arial" panose="020B0604020202020204" pitchFamily="34" charset="0"/>
              <a:buChar char="•"/>
            </a:pPr>
            <a:endParaRPr lang="pt-BR" sz="1200" b="1" u="sng" dirty="0">
              <a:solidFill>
                <a:srgbClr val="18162D"/>
              </a:solidFill>
            </a:endParaRPr>
          </a:p>
          <a:p>
            <a:pPr algn="just">
              <a:buFont typeface="Arial" panose="020B0604020202020204" pitchFamily="34" charset="0"/>
              <a:buChar char="•"/>
            </a:pPr>
            <a:r>
              <a:rPr lang="pt-BR" sz="1200" b="1" u="sng" dirty="0">
                <a:solidFill>
                  <a:srgbClr val="18162D"/>
                </a:solidFill>
              </a:rPr>
              <a:t>STF, em decisão noticiada em 19 de abril de 2023: “</a:t>
            </a:r>
            <a:r>
              <a:rPr lang="pt-BR" sz="1200" b="1" i="1" u="sng" dirty="0">
                <a:solidFill>
                  <a:srgbClr val="18162D"/>
                </a:solidFill>
              </a:rPr>
              <a:t>até o julgamento definitivo do Recurso Extraordinário (RE) 1366243, com repercussão geral (Tema 1.234), as ações judiciais relativas a medicamentos não incorporados pelo SUS devem ser processadas e julgadas pelo juízo (estadual ou federal) ao qual foram direcionadas pelo cidadão</a:t>
            </a:r>
            <a:r>
              <a:rPr lang="pt-BR" sz="1200" b="1" u="sng" dirty="0">
                <a:solidFill>
                  <a:srgbClr val="18162D"/>
                </a:solidFill>
              </a:rPr>
              <a:t>.”</a:t>
            </a:r>
          </a:p>
        </p:txBody>
      </p:sp>
      <p:sp>
        <p:nvSpPr>
          <p:cNvPr id="2" name="Título 1"/>
          <p:cNvSpPr>
            <a:spLocks noGrp="1"/>
          </p:cNvSpPr>
          <p:nvPr>
            <p:ph type="title"/>
          </p:nvPr>
        </p:nvSpPr>
        <p:spPr>
          <a:xfrm>
            <a:off x="359526" y="-60070"/>
            <a:ext cx="8424947" cy="579592"/>
          </a:xfrm>
        </p:spPr>
        <p:txBody>
          <a:bodyPr>
            <a:noAutofit/>
          </a:bodyPr>
          <a:lstStyle/>
          <a:p>
            <a:pPr algn="ctr"/>
            <a:r>
              <a:rPr lang="pt-BR" sz="2000" dirty="0">
                <a:solidFill>
                  <a:schemeClr val="bg1"/>
                </a:solidFill>
              </a:rPr>
              <a:t>Requisitos para a concessão judicial de medicamentos não previstos pelo SUS  (STJ):</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5740" y="718308"/>
            <a:ext cx="8632519" cy="4318511"/>
          </a:xfrm>
        </p:spPr>
        <p:txBody>
          <a:bodyPr>
            <a:noAutofit/>
          </a:bodyPr>
          <a:lstStyle/>
          <a:p>
            <a:pPr algn="just">
              <a:buFont typeface="Arial" panose="020B0604020202020204" pitchFamily="34" charset="0"/>
              <a:buChar char="•"/>
            </a:pPr>
            <a:r>
              <a:rPr lang="pt-BR" sz="1500" b="1" dirty="0">
                <a:solidFill>
                  <a:schemeClr val="tx1"/>
                </a:solidFill>
              </a:rPr>
              <a:t>Mais recentemente:</a:t>
            </a:r>
          </a:p>
          <a:p>
            <a:pPr lvl="1" algn="just">
              <a:buFont typeface="Arial" panose="020B0604020202020204" pitchFamily="34" charset="0"/>
              <a:buChar char="•"/>
            </a:pPr>
            <a:r>
              <a:rPr lang="pt-BR" sz="1500" dirty="0">
                <a:solidFill>
                  <a:schemeClr val="tx1"/>
                </a:solidFill>
              </a:rPr>
              <a:t>É possível obrigar o Estado a fornecer medicamento off </a:t>
            </a:r>
            <a:r>
              <a:rPr lang="pt-BR" sz="1500" dirty="0" err="1">
                <a:solidFill>
                  <a:schemeClr val="tx1"/>
                </a:solidFill>
              </a:rPr>
              <a:t>label</a:t>
            </a:r>
            <a:r>
              <a:rPr lang="pt-BR" sz="1500" dirty="0">
                <a:solidFill>
                  <a:schemeClr val="tx1"/>
                </a:solidFill>
              </a:rPr>
              <a:t>?</a:t>
            </a:r>
          </a:p>
          <a:p>
            <a:pPr lvl="1" algn="just">
              <a:buFont typeface="Arial" panose="020B0604020202020204" pitchFamily="34" charset="0"/>
              <a:buChar char="•"/>
            </a:pPr>
            <a:r>
              <a:rPr lang="pt-BR" sz="1500" dirty="0">
                <a:solidFill>
                  <a:schemeClr val="tx1"/>
                </a:solidFill>
              </a:rPr>
              <a:t>• Em regra, não é possível que o paciente exija do poder público o fornecimento de medicamento para uso off </a:t>
            </a:r>
            <a:r>
              <a:rPr lang="pt-BR" sz="1500" dirty="0" err="1">
                <a:solidFill>
                  <a:schemeClr val="tx1"/>
                </a:solidFill>
              </a:rPr>
              <a:t>label</a:t>
            </a:r>
            <a:r>
              <a:rPr lang="pt-BR" sz="1500" dirty="0">
                <a:solidFill>
                  <a:schemeClr val="tx1"/>
                </a:solidFill>
              </a:rPr>
              <a:t>.</a:t>
            </a:r>
          </a:p>
          <a:p>
            <a:pPr lvl="1" algn="just">
              <a:buFont typeface="Arial" panose="020B0604020202020204" pitchFamily="34" charset="0"/>
              <a:buChar char="•"/>
            </a:pPr>
            <a:r>
              <a:rPr lang="pt-BR" sz="1500" dirty="0">
                <a:solidFill>
                  <a:schemeClr val="tx1"/>
                </a:solidFill>
              </a:rPr>
              <a:t>• Excepcionalmente, será possível que o paciente exija o medicamento caso esse determinado uso fora da bula (off </a:t>
            </a:r>
            <a:r>
              <a:rPr lang="pt-BR" sz="1500" dirty="0" err="1">
                <a:solidFill>
                  <a:schemeClr val="tx1"/>
                </a:solidFill>
              </a:rPr>
              <a:t>label</a:t>
            </a:r>
            <a:r>
              <a:rPr lang="pt-BR" sz="1500" dirty="0">
                <a:solidFill>
                  <a:schemeClr val="tx1"/>
                </a:solidFill>
              </a:rPr>
              <a:t>) tenha sido autorizado pela ANVISA.</a:t>
            </a:r>
          </a:p>
          <a:p>
            <a:pPr lvl="1" algn="just">
              <a:buFont typeface="Arial" panose="020B0604020202020204" pitchFamily="34" charset="0"/>
              <a:buChar char="•"/>
            </a:pPr>
            <a:r>
              <a:rPr lang="pt-BR" sz="1500" dirty="0">
                <a:solidFill>
                  <a:schemeClr val="tx1"/>
                </a:solidFill>
              </a:rPr>
              <a:t>O Estado não é obrigado a fornecer medicamento para utilização off </a:t>
            </a:r>
            <a:r>
              <a:rPr lang="pt-BR" sz="1500" dirty="0" err="1">
                <a:solidFill>
                  <a:schemeClr val="tx1"/>
                </a:solidFill>
              </a:rPr>
              <a:t>label</a:t>
            </a:r>
            <a:r>
              <a:rPr lang="pt-BR" sz="1500" dirty="0">
                <a:solidFill>
                  <a:schemeClr val="tx1"/>
                </a:solidFill>
              </a:rPr>
              <a:t>, salvo autorização da ANVISA.</a:t>
            </a:r>
          </a:p>
          <a:p>
            <a:pPr lvl="1" algn="just">
              <a:buFont typeface="Arial" panose="020B0604020202020204" pitchFamily="34" charset="0"/>
              <a:buChar char="•"/>
            </a:pPr>
            <a:r>
              <a:rPr lang="pt-BR" sz="1500" dirty="0">
                <a:solidFill>
                  <a:schemeClr val="tx1"/>
                </a:solidFill>
              </a:rPr>
              <a:t>STJ. 1ª Seção. PUIL 2101-MG, Rel. Min. Sérgio </a:t>
            </a:r>
            <a:r>
              <a:rPr lang="pt-BR" sz="1500" dirty="0" err="1">
                <a:solidFill>
                  <a:schemeClr val="tx1"/>
                </a:solidFill>
              </a:rPr>
              <a:t>Kukina</a:t>
            </a:r>
            <a:r>
              <a:rPr lang="pt-BR" sz="1500" dirty="0">
                <a:solidFill>
                  <a:schemeClr val="tx1"/>
                </a:solidFill>
              </a:rPr>
              <a:t>, julgado em 10/11/2021 (Info 717).</a:t>
            </a:r>
          </a:p>
          <a:p>
            <a:pPr algn="just">
              <a:buFont typeface="Arial" panose="020B0604020202020204" pitchFamily="34" charset="0"/>
              <a:buChar char="•"/>
            </a:pPr>
            <a:endParaRPr lang="pt-BR" sz="1500" dirty="0">
              <a:solidFill>
                <a:schemeClr val="tx1"/>
              </a:solidFill>
            </a:endParaRPr>
          </a:p>
          <a:p>
            <a:pPr algn="just">
              <a:buFont typeface="Arial" panose="020B0604020202020204" pitchFamily="34" charset="0"/>
              <a:buChar char="•"/>
            </a:pPr>
            <a:r>
              <a:rPr lang="pt-BR" sz="1500" b="1" dirty="0">
                <a:solidFill>
                  <a:schemeClr val="tx1"/>
                </a:solidFill>
              </a:rPr>
              <a:t>Mas cuidado!</a:t>
            </a:r>
          </a:p>
          <a:p>
            <a:pPr lvl="1" algn="just">
              <a:buFont typeface="Arial" panose="020B0604020202020204" pitchFamily="34" charset="0"/>
              <a:buChar char="•"/>
            </a:pPr>
            <a:r>
              <a:rPr lang="pt-BR" sz="1500" dirty="0">
                <a:solidFill>
                  <a:schemeClr val="tx1"/>
                </a:solidFill>
              </a:rPr>
              <a:t>A operadora de </a:t>
            </a:r>
            <a:r>
              <a:rPr lang="pt-BR" sz="1500" b="1" dirty="0">
                <a:solidFill>
                  <a:schemeClr val="tx1"/>
                </a:solidFill>
              </a:rPr>
              <a:t>plano de saúde </a:t>
            </a:r>
            <a:r>
              <a:rPr lang="pt-BR" sz="1500" dirty="0">
                <a:solidFill>
                  <a:schemeClr val="tx1"/>
                </a:solidFill>
              </a:rPr>
              <a:t>não pode negar o fornecimento de tratamento prescrito pelo médico sob o pretexto de que a sua utilização em favor do paciente está fora das indicações descritas na bula/manual registrado na ANVISA (uso off-</a:t>
            </a:r>
            <a:r>
              <a:rPr lang="pt-BR" sz="1500" dirty="0" err="1">
                <a:solidFill>
                  <a:schemeClr val="tx1"/>
                </a:solidFill>
              </a:rPr>
              <a:t>label</a:t>
            </a:r>
            <a:r>
              <a:rPr lang="pt-BR" sz="1500" dirty="0">
                <a:solidFill>
                  <a:schemeClr val="tx1"/>
                </a:solidFill>
              </a:rPr>
              <a:t>).</a:t>
            </a:r>
          </a:p>
          <a:p>
            <a:pPr lvl="1" algn="just">
              <a:buFont typeface="Arial" panose="020B0604020202020204" pitchFamily="34" charset="0"/>
              <a:buChar char="•"/>
            </a:pPr>
            <a:r>
              <a:rPr lang="pt-BR" sz="1500" dirty="0">
                <a:solidFill>
                  <a:schemeClr val="tx1"/>
                </a:solidFill>
              </a:rPr>
              <a:t>STJ. 3ª Turma. </a:t>
            </a:r>
            <a:r>
              <a:rPr lang="pt-BR" sz="1500" dirty="0" err="1">
                <a:solidFill>
                  <a:schemeClr val="tx1"/>
                </a:solidFill>
              </a:rPr>
              <a:t>REsp</a:t>
            </a:r>
            <a:r>
              <a:rPr lang="pt-BR" sz="1500" dirty="0">
                <a:solidFill>
                  <a:schemeClr val="tx1"/>
                </a:solidFill>
              </a:rPr>
              <a:t> 1721705-SP, Rel. Min. Nancy </a:t>
            </a:r>
            <a:r>
              <a:rPr lang="pt-BR" sz="1500" dirty="0" err="1">
                <a:solidFill>
                  <a:schemeClr val="tx1"/>
                </a:solidFill>
              </a:rPr>
              <a:t>Andrighi</a:t>
            </a:r>
            <a:r>
              <a:rPr lang="pt-BR" sz="1500" dirty="0">
                <a:solidFill>
                  <a:schemeClr val="tx1"/>
                </a:solidFill>
              </a:rPr>
              <a:t>, julgado em 28/08/2018 (Info 632).</a:t>
            </a:r>
          </a:p>
          <a:p>
            <a:pPr lvl="1" algn="just">
              <a:buFont typeface="Arial" panose="020B0604020202020204" pitchFamily="34" charset="0"/>
              <a:buChar char="•"/>
            </a:pPr>
            <a:r>
              <a:rPr lang="pt-BR" sz="1500" b="1" dirty="0">
                <a:solidFill>
                  <a:schemeClr val="tx1"/>
                </a:solidFill>
              </a:rPr>
              <a:t>Críticas</a:t>
            </a:r>
            <a:r>
              <a:rPr lang="pt-BR" sz="1500" dirty="0">
                <a:solidFill>
                  <a:schemeClr val="tx1"/>
                </a:solidFill>
              </a:rPr>
              <a:t>.</a:t>
            </a:r>
          </a:p>
        </p:txBody>
      </p:sp>
      <p:sp>
        <p:nvSpPr>
          <p:cNvPr id="2" name="Título 1"/>
          <p:cNvSpPr>
            <a:spLocks noGrp="1"/>
          </p:cNvSpPr>
          <p:nvPr>
            <p:ph type="title"/>
          </p:nvPr>
        </p:nvSpPr>
        <p:spPr>
          <a:xfrm>
            <a:off x="664821" y="-60070"/>
            <a:ext cx="7814358" cy="476878"/>
          </a:xfrm>
        </p:spPr>
        <p:txBody>
          <a:bodyPr>
            <a:noAutofit/>
          </a:bodyPr>
          <a:lstStyle/>
          <a:p>
            <a:pPr algn="ctr"/>
            <a:r>
              <a:rPr lang="pt-BR" sz="1875" dirty="0">
                <a:solidFill>
                  <a:schemeClr val="bg1"/>
                </a:solidFill>
              </a:rPr>
              <a:t>Requisitos para a concessão judicial de medicamentos não previstos pelo SUS  (STJ):</a:t>
            </a:r>
          </a:p>
        </p:txBody>
      </p:sp>
    </p:spTree>
    <p:extLst>
      <p:ext uri="{BB962C8B-B14F-4D97-AF65-F5344CB8AC3E}">
        <p14:creationId xmlns:p14="http://schemas.microsoft.com/office/powerpoint/2010/main" val="323503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2137" y="677056"/>
            <a:ext cx="8799723" cy="4326491"/>
          </a:xfrm>
        </p:spPr>
        <p:txBody>
          <a:bodyPr>
            <a:noAutofit/>
          </a:bodyPr>
          <a:lstStyle/>
          <a:p>
            <a:pPr algn="just"/>
            <a:r>
              <a:rPr lang="pt-BR" dirty="0">
                <a:solidFill>
                  <a:schemeClr val="tx1"/>
                </a:solidFill>
              </a:rPr>
              <a:t>a) nas hipóteses de ações relativas à saúde intentadas com o objetivo de compelir o poder público ao cumprimento de obrigação de fazer consistente na dispensação de medicamentos não inseridos na lista do Sistema Único de Saúde (SUS), mas registrados na Anvisa, deverá prevalecer a competência do juízo de acordo com os entes contra os quais a parte autora elegeu demandar;</a:t>
            </a:r>
          </a:p>
          <a:p>
            <a:pPr algn="just"/>
            <a:endParaRPr lang="pt-BR" dirty="0">
              <a:solidFill>
                <a:schemeClr val="tx1"/>
              </a:solidFill>
            </a:endParaRPr>
          </a:p>
          <a:p>
            <a:pPr algn="just"/>
            <a:r>
              <a:rPr lang="pt-BR" dirty="0">
                <a:solidFill>
                  <a:schemeClr val="tx1"/>
                </a:solidFill>
              </a:rPr>
              <a:t>b) as regras de repartição de competência administrativa do SUS não devem ser invocadas pelos magistrados para fins de alteração ou ampliação do polo passivo delineado pela parte no momento da propositura da ação, mas tão somente para fins de redirecionar o cumprimento da sentença ou determinar o ressarcimento da entidade federada que suportou o ônus financeiro no lugar do ente público competente, não sendo o conflito de competência a via adequada para discutir a legitimidade </a:t>
            </a:r>
            <a:r>
              <a:rPr lang="pt-BR" i="1" dirty="0">
                <a:solidFill>
                  <a:schemeClr val="tx1"/>
                </a:solidFill>
              </a:rPr>
              <a:t>ad causam</a:t>
            </a:r>
            <a:r>
              <a:rPr lang="pt-BR" dirty="0">
                <a:solidFill>
                  <a:schemeClr val="tx1"/>
                </a:solidFill>
              </a:rPr>
              <a:t>, à luz da Lei 8.080/1990, ou a nulidade das decisões proferidas pelo juízo estadual ou federal – questões que devem ser analisadas no bojo da ação principal; e</a:t>
            </a:r>
          </a:p>
          <a:p>
            <a:pPr algn="just"/>
            <a:endParaRPr lang="pt-BR" dirty="0">
              <a:solidFill>
                <a:schemeClr val="tx1"/>
              </a:solidFill>
            </a:endParaRPr>
          </a:p>
          <a:p>
            <a:pPr algn="just"/>
            <a:r>
              <a:rPr lang="pt-BR" dirty="0">
                <a:solidFill>
                  <a:schemeClr val="tx1"/>
                </a:solidFill>
              </a:rPr>
              <a:t>c) a competência da Justiça Federal, nos termos do artigo 109, I, da Constituição Federal, é determinada por critério objetivo, em regra, em razão das pessoas que figuram no polo passivo da demanda (competência </a:t>
            </a:r>
            <a:r>
              <a:rPr lang="pt-BR" i="1" dirty="0">
                <a:solidFill>
                  <a:schemeClr val="tx1"/>
                </a:solidFill>
              </a:rPr>
              <a:t>ratione personae</a:t>
            </a:r>
            <a:r>
              <a:rPr lang="pt-BR" dirty="0">
                <a:solidFill>
                  <a:schemeClr val="tx1"/>
                </a:solidFill>
              </a:rPr>
              <a:t>), competindo ao juízo federal decidir sobre o interesse da União no processo (Súmula 150 do STJ), não cabendo ao juízo estadual, ao receber os autos que lhe  foram  restituídos  em  vista  da  exclusão  do  ente  federal  do  feito,  suscitar  conflito  de competência  (Súmula 254 do STJ).</a:t>
            </a:r>
          </a:p>
        </p:txBody>
      </p:sp>
      <p:sp>
        <p:nvSpPr>
          <p:cNvPr id="2" name="Título 1"/>
          <p:cNvSpPr>
            <a:spLocks noGrp="1"/>
          </p:cNvSpPr>
          <p:nvPr>
            <p:ph type="title"/>
          </p:nvPr>
        </p:nvSpPr>
        <p:spPr>
          <a:xfrm>
            <a:off x="359526" y="0"/>
            <a:ext cx="8424947" cy="519522"/>
          </a:xfrm>
        </p:spPr>
        <p:txBody>
          <a:bodyPr>
            <a:noAutofit/>
          </a:bodyPr>
          <a:lstStyle/>
          <a:p>
            <a:pPr algn="ctr"/>
            <a:r>
              <a:rPr lang="pt-BR" sz="2800" dirty="0">
                <a:solidFill>
                  <a:schemeClr val="bg1"/>
                </a:solidFill>
              </a:rPr>
              <a:t>Tese fixada no IAC n. 14 pelo STJ:</a:t>
            </a:r>
          </a:p>
        </p:txBody>
      </p:sp>
    </p:spTree>
    <p:extLst>
      <p:ext uri="{BB962C8B-B14F-4D97-AF65-F5344CB8AC3E}">
        <p14:creationId xmlns:p14="http://schemas.microsoft.com/office/powerpoint/2010/main" val="140455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606730" y="640748"/>
            <a:ext cx="7930539" cy="4355470"/>
          </a:xfrm>
        </p:spPr>
        <p:txBody>
          <a:bodyPr>
            <a:noAutofit/>
          </a:bodyPr>
          <a:lstStyle/>
          <a:p>
            <a:pPr algn="just">
              <a:buFont typeface="Arial" panose="020B0604020202020204" pitchFamily="34" charset="0"/>
              <a:buChar char="•"/>
            </a:pPr>
            <a:r>
              <a:rPr lang="pt-BR" sz="1700" b="1" dirty="0">
                <a:solidFill>
                  <a:schemeClr val="tx1"/>
                </a:solidFill>
              </a:rPr>
              <a:t>Tese fixada:</a:t>
            </a:r>
          </a:p>
          <a:p>
            <a:pPr lvl="1" algn="just">
              <a:buFont typeface="Arial" panose="020B0604020202020204" pitchFamily="34" charset="0"/>
              <a:buChar char="•"/>
            </a:pPr>
            <a:r>
              <a:rPr lang="pt-BR" sz="1700" dirty="0">
                <a:solidFill>
                  <a:schemeClr val="tx1"/>
                </a:solidFill>
              </a:rPr>
              <a:t>“Cabe ao Estado fornecer, em termos excepcionais, </a:t>
            </a:r>
            <a:r>
              <a:rPr lang="pt-BR" sz="1700" b="1" u="sng" dirty="0">
                <a:solidFill>
                  <a:schemeClr val="tx1"/>
                </a:solidFill>
              </a:rPr>
              <a:t>medicamento que, embora não possua registro na Anvisa, tem a sua importação autorizada pela agência de vigilância sanitária</a:t>
            </a:r>
            <a:r>
              <a:rPr lang="pt-BR" sz="1700" dirty="0">
                <a:solidFill>
                  <a:schemeClr val="tx1"/>
                </a:solidFill>
              </a:rPr>
              <a:t>, desde que [1] comprovada a incapacidade econômica do paciente, [2] a imprescindibilidade clínica do tratamento, e [3] a impossibilidade de substituição por outro similar constante das listas oficiais de dispensação de medicamentos e os protocolos de intervenção terapêutica do SUS.”</a:t>
            </a:r>
          </a:p>
          <a:p>
            <a:pPr lvl="1" algn="just">
              <a:buFont typeface="Arial" panose="020B0604020202020204" pitchFamily="34" charset="0"/>
              <a:buChar char="•"/>
            </a:pPr>
            <a:r>
              <a:rPr lang="pt-BR" sz="1700" dirty="0">
                <a:solidFill>
                  <a:schemeClr val="tx1"/>
                </a:solidFill>
              </a:rPr>
              <a:t>STF. Plenário. RE 1165959/SP, Rel. Marco Aurélio, redator do acórdão Min. Alexandre de Moraes, julgado em 18/6/2021 (Repercussão Geral – Tema 1161) (Info 1022).</a:t>
            </a:r>
          </a:p>
          <a:p>
            <a:pPr marL="139700" indent="0" algn="just">
              <a:buNone/>
            </a:pPr>
            <a:endParaRPr lang="pt-BR" sz="1700" dirty="0">
              <a:solidFill>
                <a:schemeClr val="tx1"/>
              </a:solidFill>
            </a:endParaRPr>
          </a:p>
          <a:p>
            <a:pPr algn="just">
              <a:buFont typeface="Arial" panose="020B0604020202020204" pitchFamily="34" charset="0"/>
              <a:buChar char="•"/>
            </a:pPr>
            <a:r>
              <a:rPr lang="pt-BR" sz="1700" b="1" dirty="0">
                <a:solidFill>
                  <a:schemeClr val="tx1"/>
                </a:solidFill>
              </a:rPr>
              <a:t>(Des)necessidade da presença da União no polo passivo da demanda.</a:t>
            </a:r>
          </a:p>
        </p:txBody>
      </p:sp>
      <p:sp>
        <p:nvSpPr>
          <p:cNvPr id="2" name="Título 1"/>
          <p:cNvSpPr>
            <a:spLocks noGrp="1"/>
          </p:cNvSpPr>
          <p:nvPr>
            <p:ph type="title"/>
          </p:nvPr>
        </p:nvSpPr>
        <p:spPr>
          <a:xfrm>
            <a:off x="83820" y="83659"/>
            <a:ext cx="8976360" cy="432048"/>
          </a:xfrm>
        </p:spPr>
        <p:txBody>
          <a:bodyPr>
            <a:noAutofit/>
          </a:bodyPr>
          <a:lstStyle/>
          <a:p>
            <a:pPr algn="ctr"/>
            <a:r>
              <a:rPr lang="pt-BR" sz="2000" dirty="0">
                <a:solidFill>
                  <a:schemeClr val="bg1"/>
                </a:solidFill>
              </a:rPr>
              <a:t>Produtos sem registro na Anvisa, mas com importação autorizada (STF):</a:t>
            </a:r>
          </a:p>
        </p:txBody>
      </p:sp>
    </p:spTree>
    <p:extLst>
      <p:ext uri="{BB962C8B-B14F-4D97-AF65-F5344CB8AC3E}">
        <p14:creationId xmlns:p14="http://schemas.microsoft.com/office/powerpoint/2010/main" val="414131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8B51D-F2C2-482A-A22A-6C2E18709D3E}"/>
              </a:ext>
            </a:extLst>
          </p:cNvPr>
          <p:cNvSpPr>
            <a:spLocks noGrp="1"/>
          </p:cNvSpPr>
          <p:nvPr>
            <p:ph type="title" idx="4294967295"/>
          </p:nvPr>
        </p:nvSpPr>
        <p:spPr>
          <a:xfrm>
            <a:off x="-96044" y="77153"/>
            <a:ext cx="9144000" cy="474662"/>
          </a:xfrm>
        </p:spPr>
        <p:txBody>
          <a:bodyPr>
            <a:noAutofit/>
          </a:bodyPr>
          <a:lstStyle/>
          <a:p>
            <a:pPr algn="ctr"/>
            <a:r>
              <a:rPr lang="pt-BR" dirty="0">
                <a:solidFill>
                  <a:schemeClr val="bg1"/>
                </a:solidFill>
                <a:latin typeface="+mn-lt"/>
              </a:rPr>
              <a:t>Questão discursiva do </a:t>
            </a:r>
            <a:r>
              <a:rPr lang="pt-BR" dirty="0">
                <a:solidFill>
                  <a:schemeClr val="bg1"/>
                </a:solidFill>
                <a:latin typeface="+mn-lt"/>
                <a:ea typeface="Source Sans Pro" panose="020B0503030403020204" pitchFamily="34" charset="0"/>
                <a:cs typeface="Lucida Sans Unicode" panose="020B0602030504020204" pitchFamily="34" charset="0"/>
              </a:rPr>
              <a:t>II Concurso de Residência DPERJ.</a:t>
            </a:r>
            <a:endParaRPr lang="pt-BR" sz="2250" dirty="0">
              <a:solidFill>
                <a:schemeClr val="bg1"/>
              </a:solidFill>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3" name="Espaço Reservado para Conteúdo 2">
            <a:extLst>
              <a:ext uri="{FF2B5EF4-FFF2-40B4-BE49-F238E27FC236}">
                <a16:creationId xmlns:a16="http://schemas.microsoft.com/office/drawing/2014/main" id="{F9F98515-A025-42EE-8FE0-B234A329F4A9}"/>
              </a:ext>
            </a:extLst>
          </p:cNvPr>
          <p:cNvSpPr>
            <a:spLocks noGrp="1"/>
          </p:cNvSpPr>
          <p:nvPr>
            <p:ph idx="4294967295"/>
          </p:nvPr>
        </p:nvSpPr>
        <p:spPr>
          <a:xfrm>
            <a:off x="96043" y="640081"/>
            <a:ext cx="8951913" cy="4310698"/>
          </a:xfrm>
        </p:spPr>
        <p:txBody>
          <a:bodyPr>
            <a:noAutofit/>
          </a:bodyPr>
          <a:lstStyle/>
          <a:p>
            <a:pPr marL="390525" indent="-285750" algn="just">
              <a:buClr>
                <a:srgbClr val="999999"/>
              </a:buClr>
              <a:buFont typeface="Arial" panose="020B0604020202020204" pitchFamily="34" charset="0"/>
              <a:buChar char="•"/>
              <a:defRPr/>
            </a:pPr>
            <a:r>
              <a:rPr lang="pt-BR" sz="1500" dirty="0">
                <a:solidFill>
                  <a:srgbClr val="18162D"/>
                </a:solidFill>
                <a:latin typeface="+mn-lt"/>
              </a:rPr>
              <a:t>JOÃO procura a Defensoria Pública da Comarca de Magé alegando que necessita de medicamentos para tratar de doença crônica relacionada à asma. Afirma também que o Município e o Estado negaram administrativamente o pedido. A negativa por escrito dos entes públicos é apresentada ao Defensor responsável, que ajuíza ação contra o Estado do Rio de Janeiro e Município de Magé, requerendo o fornecimento da medicação, bem como a condenação dos réus em honorários a serem revertidos à Defensoria O Estado contestou a ação alegando o seguinte: a) o direito à saúde é uma norma programática da Constituição; b) não cabe ao Estado fornecer medicamento relacionado à asma, sendo tal incumbência do Município; c) o Estado do Rio de Janeiro está em notória crise, o que atrai o princípio da reserva do possível, sendo inviável atender toda a população que necessite de medicamentos; d) não é possível condenar o Estado a pagar honorários à Defensoria Estadual, pois a Defensoria é órgão do Estado, o que faz incidir o instituto da confusão, previsto no Código Civil. O Município também contestou nos seguintes termos: a) a responsabilidade para o medicamento pleiteado é do Estado e não do Município; b) a crise financeira gerou diminuição significativa nos repasses tributários e isso faz com que tenha aplicação o princípio da reserva do possível; c) não cabe condenação em honorários em favor da Defensoria Pública em face de pessoa jurídica de direito público. </a:t>
            </a:r>
          </a:p>
          <a:p>
            <a:pPr marL="390525" indent="-285750" algn="just">
              <a:buClr>
                <a:srgbClr val="999999"/>
              </a:buClr>
              <a:buFont typeface="Arial" panose="020B0604020202020204" pitchFamily="34" charset="0"/>
              <a:buChar char="•"/>
              <a:defRPr/>
            </a:pPr>
            <a:endParaRPr lang="pt-BR" sz="1500" dirty="0">
              <a:solidFill>
                <a:srgbClr val="18162D"/>
              </a:solidFill>
              <a:latin typeface="+mn-lt"/>
            </a:endParaRPr>
          </a:p>
          <a:p>
            <a:pPr marL="390525" indent="-285750" algn="just">
              <a:buClr>
                <a:srgbClr val="999999"/>
              </a:buClr>
              <a:buFont typeface="Arial" panose="020B0604020202020204" pitchFamily="34" charset="0"/>
              <a:buChar char="•"/>
              <a:defRPr/>
            </a:pPr>
            <a:r>
              <a:rPr lang="pt-BR" sz="1500" dirty="0">
                <a:solidFill>
                  <a:srgbClr val="18162D"/>
                </a:solidFill>
                <a:latin typeface="+mn-lt"/>
              </a:rPr>
              <a:t>Apresente os argumentos a serem utilizados em eventual réplica, à luz do direito constitucional e do entendimento do STF e STJ. (20 pontos)</a:t>
            </a:r>
            <a:endParaRPr lang="pt-BR" sz="1500" dirty="0">
              <a:solidFill>
                <a:srgbClr val="18162D"/>
              </a:solidFill>
              <a:highlight>
                <a:srgbClr val="FFFFFF"/>
              </a:highlight>
              <a:latin typeface="+mn-lt"/>
              <a:ea typeface="Source Sans Pro" panose="020B0503030403020204" pitchFamily="34" charset="0"/>
            </a:endParaRPr>
          </a:p>
        </p:txBody>
      </p:sp>
    </p:spTree>
    <p:extLst>
      <p:ext uri="{BB962C8B-B14F-4D97-AF65-F5344CB8AC3E}">
        <p14:creationId xmlns:p14="http://schemas.microsoft.com/office/powerpoint/2010/main" val="354163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8B51D-F2C2-482A-A22A-6C2E18709D3E}"/>
              </a:ext>
            </a:extLst>
          </p:cNvPr>
          <p:cNvSpPr>
            <a:spLocks noGrp="1"/>
          </p:cNvSpPr>
          <p:nvPr>
            <p:ph type="title"/>
          </p:nvPr>
        </p:nvSpPr>
        <p:spPr>
          <a:xfrm>
            <a:off x="70701" y="0"/>
            <a:ext cx="9144000" cy="576213"/>
          </a:xfrm>
        </p:spPr>
        <p:txBody>
          <a:bodyPr>
            <a:noAutofit/>
          </a:bodyPr>
          <a:lstStyle/>
          <a:p>
            <a:pPr algn="ctr"/>
            <a:r>
              <a:rPr lang="pt-BR" dirty="0">
                <a:solidFill>
                  <a:schemeClr val="bg1"/>
                </a:solidFill>
                <a:latin typeface="+mn-lt"/>
              </a:rPr>
              <a:t>Questão discursiva do </a:t>
            </a:r>
            <a:r>
              <a:rPr lang="pt-BR" dirty="0">
                <a:solidFill>
                  <a:schemeClr val="bg1"/>
                </a:solidFill>
                <a:latin typeface="+mn-lt"/>
                <a:ea typeface="Source Sans Pro" panose="020B0503030403020204" pitchFamily="34" charset="0"/>
                <a:cs typeface="Lucida Sans Unicode" panose="020B0602030504020204" pitchFamily="34" charset="0"/>
              </a:rPr>
              <a:t>II Concurso de Residência DPERJ:</a:t>
            </a:r>
            <a:endParaRPr lang="pt-BR" sz="2250" dirty="0">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3" name="Espaço Reservado para Conteúdo 2">
            <a:extLst>
              <a:ext uri="{FF2B5EF4-FFF2-40B4-BE49-F238E27FC236}">
                <a16:creationId xmlns:a16="http://schemas.microsoft.com/office/drawing/2014/main" id="{F9F98515-A025-42EE-8FE0-B234A329F4A9}"/>
              </a:ext>
            </a:extLst>
          </p:cNvPr>
          <p:cNvSpPr>
            <a:spLocks noGrp="1"/>
          </p:cNvSpPr>
          <p:nvPr>
            <p:ph idx="1"/>
          </p:nvPr>
        </p:nvSpPr>
        <p:spPr>
          <a:xfrm>
            <a:off x="95326" y="909608"/>
            <a:ext cx="8953347" cy="3697663"/>
          </a:xfrm>
        </p:spPr>
        <p:txBody>
          <a:bodyPr>
            <a:noAutofit/>
          </a:bodyPr>
          <a:lstStyle/>
          <a:p>
            <a:pPr marL="390525" indent="-285750" algn="just">
              <a:lnSpc>
                <a:spcPct val="150000"/>
              </a:lnSpc>
              <a:buClr>
                <a:srgbClr val="999999"/>
              </a:buClr>
              <a:buFont typeface="Arial" panose="020B0604020202020204" pitchFamily="34" charset="0"/>
              <a:buChar char="•"/>
              <a:defRPr/>
            </a:pPr>
            <a:r>
              <a:rPr lang="pt-BR" sz="1500" dirty="0">
                <a:solidFill>
                  <a:srgbClr val="18162D"/>
                </a:solidFill>
                <a:latin typeface="+mn-lt"/>
              </a:rPr>
              <a:t>O(A) candidato (a) deverá abordar os seguintes pontos:</a:t>
            </a:r>
          </a:p>
          <a:p>
            <a:pPr marL="390525" indent="-285750" algn="just">
              <a:lnSpc>
                <a:spcPct val="150000"/>
              </a:lnSpc>
              <a:buClr>
                <a:srgbClr val="999999"/>
              </a:buClr>
              <a:buFont typeface="Arial" panose="020B0604020202020204" pitchFamily="34" charset="0"/>
              <a:buChar char="•"/>
              <a:defRPr/>
            </a:pPr>
            <a:endParaRPr lang="pt-BR" sz="1500" dirty="0">
              <a:solidFill>
                <a:srgbClr val="18162D"/>
              </a:solidFill>
              <a:highlight>
                <a:srgbClr val="FFFFFF"/>
              </a:highlight>
              <a:latin typeface="+mn-lt"/>
              <a:ea typeface="Source Sans Pro" panose="020B0503030403020204" pitchFamily="34" charset="0"/>
            </a:endParaRP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a) Direito à saúde é norma de eficácia plena e aplicabilidade imediata;</a:t>
            </a: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b) Obrigação solidária dos entes públicos em demandas envolvendo direito à saúde;</a:t>
            </a: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c) Princípio da reserva do possível não pode afetar o mínimo existencial;</a:t>
            </a: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d) Autonomia da Defensoria Pública – posição do STF – cabe condenação em honorários em face do Estado; </a:t>
            </a: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e) Posição do STJ – súmula 421;</a:t>
            </a:r>
          </a:p>
          <a:p>
            <a:pPr marL="390525" indent="-285750" algn="just">
              <a:lnSpc>
                <a:spcPct val="150000"/>
              </a:lnSpc>
              <a:buClr>
                <a:srgbClr val="999999"/>
              </a:buClr>
              <a:buFont typeface="Arial" panose="020B0604020202020204" pitchFamily="34" charset="0"/>
              <a:buChar char="•"/>
              <a:defRPr/>
            </a:pPr>
            <a:r>
              <a:rPr lang="pt-BR" sz="1500" dirty="0">
                <a:solidFill>
                  <a:srgbClr val="18162D"/>
                </a:solidFill>
                <a:highlight>
                  <a:srgbClr val="FFFFFF"/>
                </a:highlight>
                <a:latin typeface="+mn-lt"/>
              </a:rPr>
              <a:t>f) Coesão textual e ortografia.</a:t>
            </a:r>
            <a:endParaRPr lang="pt-BR" sz="1500" dirty="0">
              <a:solidFill>
                <a:srgbClr val="18162D"/>
              </a:solidFill>
              <a:highlight>
                <a:srgbClr val="FFFFFF"/>
              </a:highlight>
              <a:latin typeface="+mn-lt"/>
              <a:ea typeface="Source Sans Pro" panose="020B0503030403020204" pitchFamily="34" charset="0"/>
            </a:endParaRPr>
          </a:p>
        </p:txBody>
      </p:sp>
    </p:spTree>
    <p:extLst>
      <p:ext uri="{BB962C8B-B14F-4D97-AF65-F5344CB8AC3E}">
        <p14:creationId xmlns:p14="http://schemas.microsoft.com/office/powerpoint/2010/main" val="40791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8B51D-F2C2-482A-A22A-6C2E18709D3E}"/>
              </a:ext>
            </a:extLst>
          </p:cNvPr>
          <p:cNvSpPr>
            <a:spLocks noGrp="1"/>
          </p:cNvSpPr>
          <p:nvPr>
            <p:ph type="title" idx="4294967295"/>
          </p:nvPr>
        </p:nvSpPr>
        <p:spPr>
          <a:xfrm>
            <a:off x="-1" y="77153"/>
            <a:ext cx="9144000" cy="474662"/>
          </a:xfrm>
        </p:spPr>
        <p:txBody>
          <a:bodyPr>
            <a:noAutofit/>
          </a:bodyPr>
          <a:lstStyle/>
          <a:p>
            <a:pPr algn="ctr"/>
            <a:r>
              <a:rPr lang="pt-BR" dirty="0">
                <a:solidFill>
                  <a:schemeClr val="bg1"/>
                </a:solidFill>
                <a:latin typeface="+mn-lt"/>
              </a:rPr>
              <a:t>Questão discursiva do </a:t>
            </a:r>
            <a:r>
              <a:rPr lang="pt-BR" dirty="0">
                <a:solidFill>
                  <a:schemeClr val="bg1"/>
                </a:solidFill>
                <a:latin typeface="+mn-lt"/>
                <a:ea typeface="Source Sans Pro" panose="020B0503030403020204" pitchFamily="34" charset="0"/>
                <a:cs typeface="Lucida Sans Unicode" panose="020B0602030504020204" pitchFamily="34" charset="0"/>
              </a:rPr>
              <a:t>II Concurso de Residência DPERJ.</a:t>
            </a:r>
            <a:endParaRPr lang="pt-BR" sz="2250" dirty="0">
              <a:solidFill>
                <a:schemeClr val="bg1"/>
              </a:solidFill>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3" name="Espaço Reservado para Conteúdo 2">
            <a:extLst>
              <a:ext uri="{FF2B5EF4-FFF2-40B4-BE49-F238E27FC236}">
                <a16:creationId xmlns:a16="http://schemas.microsoft.com/office/drawing/2014/main" id="{F9F98515-A025-42EE-8FE0-B234A329F4A9}"/>
              </a:ext>
            </a:extLst>
          </p:cNvPr>
          <p:cNvSpPr>
            <a:spLocks noGrp="1"/>
          </p:cNvSpPr>
          <p:nvPr>
            <p:ph idx="4294967295"/>
          </p:nvPr>
        </p:nvSpPr>
        <p:spPr>
          <a:xfrm>
            <a:off x="96043" y="640081"/>
            <a:ext cx="8951913" cy="4310698"/>
          </a:xfrm>
        </p:spPr>
        <p:txBody>
          <a:bodyPr>
            <a:noAutofit/>
          </a:bodyPr>
          <a:lstStyle/>
          <a:p>
            <a:pPr marL="390525" indent="-285750" algn="just">
              <a:buClr>
                <a:srgbClr val="999999"/>
              </a:buClr>
              <a:buFont typeface="Arial" panose="020B0604020202020204" pitchFamily="34" charset="0"/>
              <a:buChar char="•"/>
              <a:defRPr/>
            </a:pPr>
            <a:r>
              <a:rPr lang="pt-BR" sz="1500" dirty="0">
                <a:solidFill>
                  <a:srgbClr val="18162D"/>
                </a:solidFill>
                <a:latin typeface="+mn-lt"/>
              </a:rPr>
              <a:t>JOÃO procura a Defensoria Pública da Comarca de Magé alegando que necessita de medicamentos para tratar de doença crônica relacionada à asma. Afirma também que o Município e o Estado negaram administrativamente o pedido. A negativa por escrito dos entes públicos é apresentada ao Defensor responsável, que ajuíza ação contra o Estado do Rio de Janeiro e Município de Magé, requerendo o fornecimento da medicação, bem como a condenação dos réus em honorários a serem revertidos à Defensoria O Estado contestou a ação alegando o seguinte: a) o direito à saúde é uma norma programática da Constituição; b) não cabe ao Estado fornecer medicamento relacionado à asma, sendo tal incumbência do Município; c) o Estado do Rio de Janeiro está em notória crise, o que atrai o princípio da reserva do possível, sendo inviável atender toda a população que necessite de medicamentos; d) não é possível condenar o Estado a pagar honorários à Defensoria Estadual, pois a Defensoria é órgão do Estado, o que faz incidir o instituto da confusão, previsto no Código Civil. O Município também contestou nos seguintes termos: a) a responsabilidade para o medicamento pleiteado é do Estado e não do Município; b) a crise financeira gerou diminuição significativa nos repasses tributários e isso faz com que tenha aplicação o princípio da reserva do possível; c) não cabe condenação em honorários em favor da Defensoria Pública em face de pessoa jurídica de direito público. </a:t>
            </a:r>
          </a:p>
          <a:p>
            <a:pPr marL="390525" indent="-285750" algn="just">
              <a:buClr>
                <a:srgbClr val="999999"/>
              </a:buClr>
              <a:buFont typeface="Arial" panose="020B0604020202020204" pitchFamily="34" charset="0"/>
              <a:buChar char="•"/>
              <a:defRPr/>
            </a:pPr>
            <a:endParaRPr lang="pt-BR" sz="1500" dirty="0">
              <a:solidFill>
                <a:srgbClr val="18162D"/>
              </a:solidFill>
              <a:latin typeface="+mn-lt"/>
            </a:endParaRPr>
          </a:p>
          <a:p>
            <a:pPr marL="390525" indent="-285750" algn="just">
              <a:buClr>
                <a:srgbClr val="999999"/>
              </a:buClr>
              <a:buFont typeface="Arial" panose="020B0604020202020204" pitchFamily="34" charset="0"/>
              <a:buChar char="•"/>
              <a:defRPr/>
            </a:pPr>
            <a:r>
              <a:rPr lang="pt-BR" sz="1500" dirty="0">
                <a:solidFill>
                  <a:srgbClr val="18162D"/>
                </a:solidFill>
                <a:latin typeface="+mn-lt"/>
              </a:rPr>
              <a:t>Apresente os argumentos a serem utilizados em eventual réplica, à luz do direito constitucional e do entendimento do STF e STJ. (20 pontos)</a:t>
            </a:r>
            <a:endParaRPr lang="pt-BR" sz="1500" dirty="0">
              <a:solidFill>
                <a:srgbClr val="18162D"/>
              </a:solidFill>
              <a:highlight>
                <a:srgbClr val="FFFFFF"/>
              </a:highlight>
              <a:latin typeface="+mn-lt"/>
              <a:ea typeface="Source Sans Pro" panose="020B0503030403020204" pitchFamily="34" charset="0"/>
            </a:endParaRPr>
          </a:p>
        </p:txBody>
      </p:sp>
    </p:spTree>
    <p:extLst>
      <p:ext uri="{BB962C8B-B14F-4D97-AF65-F5344CB8AC3E}">
        <p14:creationId xmlns:p14="http://schemas.microsoft.com/office/powerpoint/2010/main" val="102167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60020" y="647422"/>
            <a:ext cx="8862060" cy="4084568"/>
          </a:xfrm>
        </p:spPr>
        <p:txBody>
          <a:bodyPr>
            <a:noAutofit/>
          </a:bodyPr>
          <a:lstStyle/>
          <a:p>
            <a:pPr algn="just">
              <a:buFont typeface="Arial" panose="020B0604020202020204" pitchFamily="34" charset="0"/>
              <a:buChar char="•"/>
            </a:pPr>
            <a:r>
              <a:rPr lang="pt-BR" sz="1000" b="1" dirty="0">
                <a:solidFill>
                  <a:schemeClr val="tx1"/>
                </a:solidFill>
              </a:rPr>
              <a:t>Conceito: </a:t>
            </a:r>
            <a:r>
              <a:rPr lang="pt-BR" sz="1000" dirty="0">
                <a:solidFill>
                  <a:schemeClr val="tx1"/>
                </a:solidFill>
              </a:rPr>
              <a:t>“</a:t>
            </a:r>
            <a:r>
              <a:rPr lang="pt-BR" sz="1000" i="1" dirty="0">
                <a:solidFill>
                  <a:schemeClr val="tx1"/>
                </a:solidFill>
              </a:rPr>
              <a:t>O direito à saúde assegura a promoção do </a:t>
            </a:r>
            <a:r>
              <a:rPr lang="pt-BR" sz="1000" b="1" i="1" dirty="0">
                <a:solidFill>
                  <a:schemeClr val="tx1"/>
                </a:solidFill>
              </a:rPr>
              <a:t>bem-estar </a:t>
            </a:r>
            <a:r>
              <a:rPr lang="pt-BR" sz="1000" b="1" i="1" u="sng" dirty="0">
                <a:solidFill>
                  <a:schemeClr val="tx1"/>
                </a:solidFill>
              </a:rPr>
              <a:t>físico</a:t>
            </a:r>
            <a:r>
              <a:rPr lang="pt-BR" sz="1000" b="1" i="1" dirty="0">
                <a:solidFill>
                  <a:schemeClr val="tx1"/>
                </a:solidFill>
              </a:rPr>
              <a:t>, </a:t>
            </a:r>
            <a:r>
              <a:rPr lang="pt-BR" sz="1000" b="1" i="1" u="sng" dirty="0">
                <a:solidFill>
                  <a:schemeClr val="tx1"/>
                </a:solidFill>
              </a:rPr>
              <a:t>mental</a:t>
            </a:r>
            <a:r>
              <a:rPr lang="pt-BR" sz="1000" b="1" i="1" dirty="0">
                <a:solidFill>
                  <a:schemeClr val="tx1"/>
                </a:solidFill>
              </a:rPr>
              <a:t> e </a:t>
            </a:r>
            <a:r>
              <a:rPr lang="pt-BR" sz="1000" b="1" i="1" u="sng" dirty="0">
                <a:solidFill>
                  <a:schemeClr val="tx1"/>
                </a:solidFill>
              </a:rPr>
              <a:t>social</a:t>
            </a:r>
            <a:r>
              <a:rPr lang="pt-BR" sz="1000" i="1" dirty="0">
                <a:solidFill>
                  <a:schemeClr val="tx1"/>
                </a:solidFill>
              </a:rPr>
              <a:t> de um indivíduo, impondo ao Estado a oferta de serviços públicos a todos para </a:t>
            </a:r>
            <a:r>
              <a:rPr lang="pt-BR" sz="1000" b="1" i="1" u="sng" dirty="0">
                <a:solidFill>
                  <a:schemeClr val="tx1"/>
                </a:solidFill>
              </a:rPr>
              <a:t>prevenir</a:t>
            </a:r>
            <a:r>
              <a:rPr lang="pt-BR" sz="1000" b="1" i="1" dirty="0">
                <a:solidFill>
                  <a:schemeClr val="tx1"/>
                </a:solidFill>
              </a:rPr>
              <a:t> ou </a:t>
            </a:r>
            <a:r>
              <a:rPr lang="pt-BR" sz="1000" b="1" i="1" u="sng" dirty="0">
                <a:solidFill>
                  <a:schemeClr val="tx1"/>
                </a:solidFill>
              </a:rPr>
              <a:t>eliminar</a:t>
            </a:r>
            <a:r>
              <a:rPr lang="pt-BR" sz="1000" b="1" i="1" dirty="0">
                <a:solidFill>
                  <a:schemeClr val="tx1"/>
                </a:solidFill>
              </a:rPr>
              <a:t> </a:t>
            </a:r>
            <a:r>
              <a:rPr lang="pt-BR" sz="1000" i="1" dirty="0">
                <a:solidFill>
                  <a:schemeClr val="tx1"/>
                </a:solidFill>
              </a:rPr>
              <a:t>doenças e outros gravames. O direito à saúde possui uma </a:t>
            </a:r>
            <a:r>
              <a:rPr lang="pt-BR" sz="1000" b="1" i="1" dirty="0">
                <a:solidFill>
                  <a:schemeClr val="tx1"/>
                </a:solidFill>
              </a:rPr>
              <a:t>faceta </a:t>
            </a:r>
            <a:r>
              <a:rPr lang="pt-BR" sz="1000" b="1" i="1" u="sng" dirty="0">
                <a:solidFill>
                  <a:schemeClr val="tx1"/>
                </a:solidFill>
              </a:rPr>
              <a:t>individual</a:t>
            </a:r>
            <a:r>
              <a:rPr lang="pt-BR" sz="1000" b="1" i="1" dirty="0">
                <a:solidFill>
                  <a:schemeClr val="tx1"/>
                </a:solidFill>
              </a:rPr>
              <a:t> e </a:t>
            </a:r>
            <a:r>
              <a:rPr lang="pt-BR" sz="1000" b="1" i="1" u="sng" dirty="0">
                <a:solidFill>
                  <a:schemeClr val="tx1"/>
                </a:solidFill>
              </a:rPr>
              <a:t>difusa</a:t>
            </a:r>
            <a:r>
              <a:rPr lang="pt-BR" sz="1000" i="1" dirty="0">
                <a:solidFill>
                  <a:schemeClr val="tx1"/>
                </a:solidFill>
              </a:rPr>
              <a:t>, pois há o direito difuso de todos de viver em um ambiente sadio, sem o risco de epidemias ou outros malefícios à saúde</a:t>
            </a:r>
            <a:r>
              <a:rPr lang="pt-BR" sz="1000" dirty="0">
                <a:solidFill>
                  <a:schemeClr val="tx1"/>
                </a:solidFill>
              </a:rPr>
              <a:t>.” (André de Carvalho Ramos)</a:t>
            </a:r>
          </a:p>
          <a:p>
            <a:pPr lvl="2" algn="just">
              <a:buFont typeface="Arial" panose="020B0604020202020204" pitchFamily="34" charset="0"/>
              <a:buChar char="•"/>
            </a:pPr>
            <a:endParaRPr lang="pt-BR" sz="1000" dirty="0">
              <a:solidFill>
                <a:schemeClr val="tx1"/>
              </a:solidFill>
            </a:endParaRPr>
          </a:p>
          <a:p>
            <a:pPr algn="just">
              <a:buFont typeface="Arial" panose="020B0604020202020204" pitchFamily="34" charset="0"/>
              <a:buChar char="•"/>
            </a:pPr>
            <a:r>
              <a:rPr lang="pt-BR" sz="1000" b="1" dirty="0">
                <a:solidFill>
                  <a:schemeClr val="tx1"/>
                </a:solidFill>
              </a:rPr>
              <a:t>Direito à saúde como pressuposto para a vida:</a:t>
            </a:r>
          </a:p>
          <a:p>
            <a:pPr lvl="1" algn="just">
              <a:buFont typeface="Arial" panose="020B0604020202020204" pitchFamily="34" charset="0"/>
              <a:buChar char="•"/>
            </a:pPr>
            <a:r>
              <a:rPr lang="pt-BR" sz="1000" dirty="0">
                <a:solidFill>
                  <a:schemeClr val="tx1"/>
                </a:solidFill>
              </a:rPr>
              <a:t>“O direito à saúde - além de qualificar-se como direito fundamental que assiste a todas as pessoas - representa </a:t>
            </a:r>
            <a:r>
              <a:rPr lang="pt-BR" sz="1000" b="1" dirty="0">
                <a:solidFill>
                  <a:schemeClr val="tx1"/>
                </a:solidFill>
              </a:rPr>
              <a:t>consequência constitucional indissociável do direito à vida</a:t>
            </a:r>
            <a:r>
              <a:rPr lang="pt-BR" sz="1000" dirty="0">
                <a:solidFill>
                  <a:schemeClr val="tx1"/>
                </a:solidFill>
              </a:rPr>
              <a:t>.” (STF - ARE: 685230 MS, Relator: Min. CELSO DE MELLO, Data de Julgamento: 05/03/2013, Segunda Turma) = Ingo </a:t>
            </a:r>
            <a:r>
              <a:rPr lang="pt-BR" sz="1000" dirty="0" err="1">
                <a:solidFill>
                  <a:schemeClr val="tx1"/>
                </a:solidFill>
              </a:rPr>
              <a:t>Sarlet</a:t>
            </a:r>
            <a:r>
              <a:rPr lang="pt-BR" sz="1000" dirty="0">
                <a:solidFill>
                  <a:schemeClr val="tx1"/>
                </a:solidFill>
              </a:rPr>
              <a:t>; </a:t>
            </a:r>
            <a:r>
              <a:rPr lang="pt-BR" sz="1000" dirty="0" err="1">
                <a:solidFill>
                  <a:schemeClr val="tx1"/>
                </a:solidFill>
              </a:rPr>
              <a:t>Dirley</a:t>
            </a:r>
            <a:r>
              <a:rPr lang="pt-BR" sz="1000" dirty="0">
                <a:solidFill>
                  <a:schemeClr val="tx1"/>
                </a:solidFill>
              </a:rPr>
              <a:t> da Cunha Júnior; Flávio Martins; Eduardo dos Santos.</a:t>
            </a:r>
          </a:p>
          <a:p>
            <a:pPr lvl="1" algn="just">
              <a:buFont typeface="Arial" panose="020B0604020202020204" pitchFamily="34" charset="0"/>
              <a:buChar char="•"/>
            </a:pPr>
            <a:endParaRPr lang="pt-BR" sz="1000" dirty="0">
              <a:solidFill>
                <a:schemeClr val="tx1"/>
              </a:solidFill>
            </a:endParaRPr>
          </a:p>
          <a:p>
            <a:pPr algn="just">
              <a:buFont typeface="Arial" panose="020B0604020202020204" pitchFamily="34" charset="0"/>
              <a:buChar char="•"/>
            </a:pPr>
            <a:r>
              <a:rPr lang="pt-BR" sz="1000" b="1" dirty="0">
                <a:solidFill>
                  <a:schemeClr val="tx1"/>
                </a:solidFill>
              </a:rPr>
              <a:t>Fundamentos constitucionais:</a:t>
            </a:r>
          </a:p>
          <a:p>
            <a:pPr lvl="1" algn="just">
              <a:buFont typeface="Arial" panose="020B0604020202020204" pitchFamily="34" charset="0"/>
              <a:buChar char="•"/>
            </a:pPr>
            <a:r>
              <a:rPr lang="pt-BR" sz="1000" dirty="0">
                <a:solidFill>
                  <a:schemeClr val="tx1"/>
                </a:solidFill>
              </a:rPr>
              <a:t>Art. 6º </a:t>
            </a:r>
            <a:r>
              <a:rPr lang="pt-BR" sz="1000" b="1" dirty="0">
                <a:solidFill>
                  <a:schemeClr val="tx1"/>
                </a:solidFill>
              </a:rPr>
              <a:t>São direitos sociais</a:t>
            </a:r>
            <a:r>
              <a:rPr lang="pt-BR" sz="1000" dirty="0">
                <a:solidFill>
                  <a:schemeClr val="tx1"/>
                </a:solidFill>
              </a:rPr>
              <a:t> a educação, a </a:t>
            </a:r>
            <a:r>
              <a:rPr lang="pt-BR" sz="1000" b="1" u="sng" dirty="0">
                <a:solidFill>
                  <a:schemeClr val="tx1"/>
                </a:solidFill>
              </a:rPr>
              <a:t>saúde</a:t>
            </a:r>
            <a:r>
              <a:rPr lang="pt-BR" sz="1000" dirty="0">
                <a:solidFill>
                  <a:schemeClr val="tx1"/>
                </a:solidFill>
              </a:rPr>
              <a:t>, a alimentação, o trabalho, a moradia, o transporte, o lazer, a segurança, a previdência social, a proteção à maternidade e à infância, a assistência aos desamparados, na forma desta Constituição.</a:t>
            </a:r>
          </a:p>
          <a:p>
            <a:pPr lvl="1" algn="just">
              <a:buFont typeface="Arial" panose="020B0604020202020204" pitchFamily="34" charset="0"/>
              <a:buChar char="•"/>
            </a:pPr>
            <a:r>
              <a:rPr lang="pt-BR" sz="1000" dirty="0">
                <a:solidFill>
                  <a:schemeClr val="tx1"/>
                </a:solidFill>
              </a:rPr>
              <a:t>Art. 196. A </a:t>
            </a:r>
            <a:r>
              <a:rPr lang="pt-BR" sz="1000" b="1" u="sng" dirty="0">
                <a:solidFill>
                  <a:schemeClr val="tx1"/>
                </a:solidFill>
              </a:rPr>
              <a:t>saúde é direito de todos e dever do Estado</a:t>
            </a:r>
            <a:r>
              <a:rPr lang="pt-BR" sz="1000" dirty="0">
                <a:solidFill>
                  <a:schemeClr val="tx1"/>
                </a:solidFill>
              </a:rPr>
              <a:t>, garantido mediante políticas sociais e econômicas que visem à redução do risco de doença e de outros agravos e ao acesso universal e igualitário às ações e serviços para sua promoção, proteção e recuperação.</a:t>
            </a:r>
          </a:p>
          <a:p>
            <a:pPr lvl="1" algn="just">
              <a:buFont typeface="Arial" panose="020B0604020202020204" pitchFamily="34" charset="0"/>
              <a:buChar char="•"/>
            </a:pPr>
            <a:endParaRPr lang="pt-BR" sz="1000" dirty="0">
              <a:solidFill>
                <a:schemeClr val="tx1"/>
              </a:solidFill>
            </a:endParaRPr>
          </a:p>
          <a:p>
            <a:pPr algn="just">
              <a:buFont typeface="Arial" panose="020B0604020202020204" pitchFamily="34" charset="0"/>
              <a:buChar char="•"/>
            </a:pPr>
            <a:r>
              <a:rPr lang="pt-BR" sz="1000" b="1" dirty="0">
                <a:solidFill>
                  <a:schemeClr val="tx1"/>
                </a:solidFill>
              </a:rPr>
              <a:t>Fundamento convencional (art. 10 do Protocolo de San Salvador). Ver </a:t>
            </a:r>
            <a:r>
              <a:rPr lang="pt-BR" sz="1000" b="1" u="sng" dirty="0">
                <a:solidFill>
                  <a:schemeClr val="tx1"/>
                </a:solidFill>
              </a:rPr>
              <a:t>Caso </a:t>
            </a:r>
            <a:r>
              <a:rPr lang="pt-BR" sz="1000" b="1" u="sng" dirty="0" err="1">
                <a:solidFill>
                  <a:schemeClr val="tx1"/>
                </a:solidFill>
              </a:rPr>
              <a:t>Poblete</a:t>
            </a:r>
            <a:r>
              <a:rPr lang="pt-BR" sz="1000" b="1" u="sng" dirty="0">
                <a:solidFill>
                  <a:schemeClr val="tx1"/>
                </a:solidFill>
              </a:rPr>
              <a:t> </a:t>
            </a:r>
            <a:r>
              <a:rPr lang="pt-BR" sz="1000" b="1" u="sng" dirty="0" err="1">
                <a:solidFill>
                  <a:schemeClr val="tx1"/>
                </a:solidFill>
              </a:rPr>
              <a:t>Vilches</a:t>
            </a:r>
            <a:r>
              <a:rPr lang="pt-BR" sz="1000" b="1" u="sng" dirty="0">
                <a:solidFill>
                  <a:schemeClr val="tx1"/>
                </a:solidFill>
              </a:rPr>
              <a:t> vs. Chile</a:t>
            </a:r>
            <a:r>
              <a:rPr lang="pt-BR" sz="1000" b="1" dirty="0">
                <a:solidFill>
                  <a:schemeClr val="tx1"/>
                </a:solidFill>
              </a:rPr>
              <a:t> (Corte IDH).</a:t>
            </a:r>
          </a:p>
          <a:p>
            <a:pPr lvl="1" algn="just">
              <a:buFont typeface="Arial" panose="020B0604020202020204" pitchFamily="34" charset="0"/>
              <a:buChar char="•"/>
            </a:pPr>
            <a:r>
              <a:rPr lang="pt-BR" sz="1000" dirty="0">
                <a:solidFill>
                  <a:schemeClr val="tx1"/>
                </a:solidFill>
              </a:rPr>
              <a:t>1. Toda pessoa tem direito à saúde, entendida como o gozo do mais alto nível de bem‑estar físico, mental e social.</a:t>
            </a:r>
          </a:p>
          <a:p>
            <a:pPr lvl="1" algn="just">
              <a:buFont typeface="Arial" panose="020B0604020202020204" pitchFamily="34" charset="0"/>
              <a:buChar char="•"/>
            </a:pPr>
            <a:r>
              <a:rPr lang="pt-BR" sz="1000" dirty="0">
                <a:solidFill>
                  <a:schemeClr val="tx1"/>
                </a:solidFill>
              </a:rPr>
              <a:t>2. A fim de tornar efetivo o direito à saúde, os Estados Partes comprometem‑se a reconhecer a saúde como bem público e, especialmente, a adotar as seguintes medidas para garantir este direito:</a:t>
            </a:r>
          </a:p>
          <a:p>
            <a:pPr lvl="1" algn="just">
              <a:buFont typeface="Arial" panose="020B0604020202020204" pitchFamily="34" charset="0"/>
              <a:buChar char="•"/>
            </a:pPr>
            <a:r>
              <a:rPr lang="pt-BR" sz="1000" dirty="0">
                <a:solidFill>
                  <a:schemeClr val="tx1"/>
                </a:solidFill>
              </a:rPr>
              <a:t>a. Atendimento primário de saúde, entendendo‑se como tal a assistência médica essencial colocada ao alcance de todas as pessoas e famílias da comunidade;</a:t>
            </a:r>
          </a:p>
          <a:p>
            <a:pPr lvl="1" algn="just">
              <a:buFont typeface="Arial" panose="020B0604020202020204" pitchFamily="34" charset="0"/>
              <a:buChar char="•"/>
            </a:pPr>
            <a:r>
              <a:rPr lang="pt-BR" sz="1000" dirty="0">
                <a:solidFill>
                  <a:schemeClr val="tx1"/>
                </a:solidFill>
              </a:rPr>
              <a:t>b. Extensão dos benefícios dos serviços de saúde a todas as pessoas sujeitas à jurisdição do Estado;</a:t>
            </a:r>
          </a:p>
          <a:p>
            <a:pPr lvl="1" algn="just">
              <a:buFont typeface="Arial" panose="020B0604020202020204" pitchFamily="34" charset="0"/>
              <a:buChar char="•"/>
            </a:pPr>
            <a:r>
              <a:rPr lang="pt-BR" sz="1000" dirty="0">
                <a:solidFill>
                  <a:schemeClr val="tx1"/>
                </a:solidFill>
              </a:rPr>
              <a:t>c. Total imunização contra as principais doenças infecciosas;</a:t>
            </a:r>
          </a:p>
          <a:p>
            <a:pPr lvl="1" algn="just">
              <a:buFont typeface="Arial" panose="020B0604020202020204" pitchFamily="34" charset="0"/>
              <a:buChar char="•"/>
            </a:pPr>
            <a:r>
              <a:rPr lang="pt-BR" sz="1000" dirty="0">
                <a:solidFill>
                  <a:schemeClr val="tx1"/>
                </a:solidFill>
              </a:rPr>
              <a:t>d. Prevenção e tratamento das doenças endêmicas, profissionais e de outra natureza;</a:t>
            </a:r>
          </a:p>
          <a:p>
            <a:pPr lvl="1" algn="just">
              <a:buFont typeface="Arial" panose="020B0604020202020204" pitchFamily="34" charset="0"/>
              <a:buChar char="•"/>
            </a:pPr>
            <a:r>
              <a:rPr lang="pt-BR" sz="1000" dirty="0">
                <a:solidFill>
                  <a:schemeClr val="tx1"/>
                </a:solidFill>
              </a:rPr>
              <a:t>e. Educação da população sobre prevenção e tratamento dos problemas da saúde; e</a:t>
            </a:r>
          </a:p>
          <a:p>
            <a:pPr lvl="1" algn="just">
              <a:buFont typeface="Arial" panose="020B0604020202020204" pitchFamily="34" charset="0"/>
              <a:buChar char="•"/>
            </a:pPr>
            <a:r>
              <a:rPr lang="pt-BR" sz="1000" dirty="0">
                <a:solidFill>
                  <a:schemeClr val="tx1"/>
                </a:solidFill>
              </a:rPr>
              <a:t>f. Satisfação das necessidades de saúde dos grupos de mais alto risco e que, por sua situação de pobreza, sejam mais vulneráveis.</a:t>
            </a:r>
          </a:p>
        </p:txBody>
      </p:sp>
      <p:sp>
        <p:nvSpPr>
          <p:cNvPr id="2" name="Título 1"/>
          <p:cNvSpPr>
            <a:spLocks noGrp="1"/>
          </p:cNvSpPr>
          <p:nvPr>
            <p:ph type="title"/>
          </p:nvPr>
        </p:nvSpPr>
        <p:spPr>
          <a:xfrm>
            <a:off x="1485900" y="1"/>
            <a:ext cx="6172200" cy="411510"/>
          </a:xfrm>
        </p:spPr>
        <p:txBody>
          <a:bodyPr>
            <a:noAutofit/>
          </a:bodyPr>
          <a:lstStyle/>
          <a:p>
            <a:pPr algn="ctr"/>
            <a:r>
              <a:rPr lang="pt-BR" sz="2800" dirty="0">
                <a:solidFill>
                  <a:schemeClr val="bg1"/>
                </a:solidFill>
              </a:rPr>
              <a:t>Introdução: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925972" y="744712"/>
            <a:ext cx="7292055" cy="4040648"/>
          </a:xfrm>
        </p:spPr>
        <p:txBody>
          <a:bodyPr>
            <a:noAutofit/>
          </a:bodyPr>
          <a:lstStyle/>
          <a:p>
            <a:pPr algn="just">
              <a:buFont typeface="Arial" panose="020B0604020202020204" pitchFamily="34" charset="0"/>
              <a:buChar char="•"/>
            </a:pPr>
            <a:r>
              <a:rPr lang="pt-BR" sz="2100" b="1" dirty="0">
                <a:solidFill>
                  <a:schemeClr val="tx1"/>
                </a:solidFill>
              </a:rPr>
              <a:t>Dimensões subjetiva e objetiva do direito à saúde:</a:t>
            </a:r>
          </a:p>
          <a:p>
            <a:pPr lvl="1" algn="just">
              <a:buFont typeface="Arial" panose="020B0604020202020204" pitchFamily="34" charset="0"/>
              <a:buChar char="•"/>
            </a:pPr>
            <a:r>
              <a:rPr lang="pt-BR" sz="2100" dirty="0">
                <a:solidFill>
                  <a:schemeClr val="tx1"/>
                </a:solidFill>
              </a:rPr>
              <a:t>“No tocante à primeira categoria, o direito à saúde é tido como </a:t>
            </a:r>
            <a:r>
              <a:rPr lang="pt-BR" sz="2100" b="1" dirty="0">
                <a:solidFill>
                  <a:schemeClr val="tx1"/>
                </a:solidFill>
              </a:rPr>
              <a:t>direito subjetivo </a:t>
            </a:r>
            <a:r>
              <a:rPr lang="pt-BR" sz="2100" dirty="0">
                <a:solidFill>
                  <a:schemeClr val="tx1"/>
                </a:solidFill>
              </a:rPr>
              <a:t>a políticas públicas de assistência à saúde, sendo ofensa a </a:t>
            </a:r>
            <a:r>
              <a:rPr lang="pt-BR" sz="2100" b="1" dirty="0">
                <a:solidFill>
                  <a:schemeClr val="tx1"/>
                </a:solidFill>
              </a:rPr>
              <a:t>direito individual </a:t>
            </a:r>
            <a:r>
              <a:rPr lang="pt-BR" sz="2100" dirty="0">
                <a:solidFill>
                  <a:schemeClr val="tx1"/>
                </a:solidFill>
              </a:rPr>
              <a:t>a falta ou falha injustificada na sua prestação” (André de Carvalho Ramos)</a:t>
            </a:r>
          </a:p>
          <a:p>
            <a:pPr lvl="1" algn="just">
              <a:buFont typeface="Arial" panose="020B0604020202020204" pitchFamily="34" charset="0"/>
              <a:buChar char="•"/>
            </a:pPr>
            <a:endParaRPr lang="pt-BR" sz="2100" dirty="0">
              <a:solidFill>
                <a:schemeClr val="tx1"/>
              </a:solidFill>
            </a:endParaRPr>
          </a:p>
          <a:p>
            <a:pPr algn="just">
              <a:buFont typeface="Arial" panose="020B0604020202020204" pitchFamily="34" charset="0"/>
              <a:buChar char="•"/>
            </a:pPr>
            <a:r>
              <a:rPr lang="pt-BR" sz="2100" b="1" dirty="0">
                <a:solidFill>
                  <a:schemeClr val="tx1"/>
                </a:solidFill>
              </a:rPr>
              <a:t>Facetas positiva e negativa do direito à saúde:</a:t>
            </a:r>
          </a:p>
          <a:p>
            <a:pPr lvl="1" algn="just">
              <a:buFont typeface="Arial" panose="020B0604020202020204" pitchFamily="34" charset="0"/>
              <a:buChar char="•"/>
            </a:pPr>
            <a:r>
              <a:rPr lang="pt-BR" sz="2100" dirty="0">
                <a:solidFill>
                  <a:schemeClr val="tx1"/>
                </a:solidFill>
              </a:rPr>
              <a:t>“Além disso, o direito à saúde possui a faceta de abstenção, tida como ‘negativa’ e a faceta </a:t>
            </a:r>
            <a:r>
              <a:rPr lang="pt-BR" sz="2100" dirty="0" err="1">
                <a:solidFill>
                  <a:schemeClr val="tx1"/>
                </a:solidFill>
              </a:rPr>
              <a:t>prestacional</a:t>
            </a:r>
            <a:r>
              <a:rPr lang="pt-BR" sz="2100" dirty="0">
                <a:solidFill>
                  <a:schemeClr val="tx1"/>
                </a:solidFill>
              </a:rPr>
              <a:t>, tida como ‘positiva’.” (André de Carvalho Ramos)</a:t>
            </a:r>
          </a:p>
        </p:txBody>
      </p:sp>
      <p:sp>
        <p:nvSpPr>
          <p:cNvPr id="2" name="Título 1"/>
          <p:cNvSpPr>
            <a:spLocks noGrp="1"/>
          </p:cNvSpPr>
          <p:nvPr>
            <p:ph type="title"/>
          </p:nvPr>
        </p:nvSpPr>
        <p:spPr>
          <a:xfrm>
            <a:off x="1485900" y="33468"/>
            <a:ext cx="6172200" cy="486055"/>
          </a:xfrm>
        </p:spPr>
        <p:txBody>
          <a:bodyPr>
            <a:noAutofit/>
          </a:bodyPr>
          <a:lstStyle/>
          <a:p>
            <a:pPr algn="ctr"/>
            <a:r>
              <a:rPr lang="pt-BR" sz="2600" dirty="0">
                <a:solidFill>
                  <a:schemeClr val="bg1"/>
                </a:solidFill>
              </a:rPr>
              <a:t>Introdução:</a:t>
            </a:r>
          </a:p>
        </p:txBody>
      </p:sp>
    </p:spTree>
    <p:extLst>
      <p:ext uri="{BB962C8B-B14F-4D97-AF65-F5344CB8AC3E}">
        <p14:creationId xmlns:p14="http://schemas.microsoft.com/office/powerpoint/2010/main" val="286832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68580" y="714167"/>
            <a:ext cx="4815840" cy="4301760"/>
          </a:xfrm>
        </p:spPr>
        <p:txBody>
          <a:bodyPr>
            <a:noAutofit/>
          </a:bodyPr>
          <a:lstStyle/>
          <a:p>
            <a:pPr marL="82296" indent="0" algn="just">
              <a:buNone/>
            </a:pPr>
            <a:r>
              <a:rPr lang="pt-BR" dirty="0">
                <a:solidFill>
                  <a:schemeClr val="tx1"/>
                </a:solidFill>
              </a:rPr>
              <a:t>“Do ponto de vista da </a:t>
            </a:r>
            <a:r>
              <a:rPr lang="pt-BR" b="1" dirty="0">
                <a:solidFill>
                  <a:schemeClr val="tx1"/>
                </a:solidFill>
              </a:rPr>
              <a:t>faceta de abstenção</a:t>
            </a:r>
            <a:r>
              <a:rPr lang="pt-BR" dirty="0">
                <a:solidFill>
                  <a:schemeClr val="tx1"/>
                </a:solidFill>
              </a:rPr>
              <a:t>, há o direito individual de não ter sua saúde colocada em risco, bem como há o direito de não ser obrigado – em geral – a receber um determinado tratamento. Assim, a pessoa tem o direito à autodeterminação sanitária, que consiste na faculdade de aceitar, recusar ou interromper voluntariamente tratamentos médicos. Esse direito exige que seja dada ao indivíduo toda a informação necessária, para que a recusa ou o consentimento seja livre e esclarecido. </a:t>
            </a:r>
            <a:r>
              <a:rPr lang="pt-BR" u="sng" dirty="0">
                <a:solidFill>
                  <a:schemeClr val="tx1"/>
                </a:solidFill>
              </a:rPr>
              <a:t>Excepcionalmente, o direito de recusa de tratamento pode ser superado, em uma ponderação de direitos, com o direito à saúde de outros, como se vê em casos de epidemias</a:t>
            </a:r>
            <a:r>
              <a:rPr lang="pt-BR" dirty="0">
                <a:solidFill>
                  <a:schemeClr val="tx1"/>
                </a:solidFill>
              </a:rPr>
              <a:t>.</a:t>
            </a:r>
          </a:p>
          <a:p>
            <a:pPr marL="82296" indent="0" algn="just">
              <a:buNone/>
            </a:pPr>
            <a:r>
              <a:rPr lang="pt-BR" dirty="0">
                <a:solidFill>
                  <a:schemeClr val="tx1"/>
                </a:solidFill>
              </a:rPr>
              <a:t>Do ponto de vista </a:t>
            </a:r>
            <a:r>
              <a:rPr lang="pt-BR" b="1" dirty="0" err="1">
                <a:solidFill>
                  <a:schemeClr val="tx1"/>
                </a:solidFill>
              </a:rPr>
              <a:t>prestacional</a:t>
            </a:r>
            <a:r>
              <a:rPr lang="pt-BR" dirty="0">
                <a:solidFill>
                  <a:schemeClr val="tx1"/>
                </a:solidFill>
              </a:rPr>
              <a:t>, o direito à saúde habilita a pessoa a exigir um tratamento adequado por parte do Estado, podendo, inclusive, pleitear tal serviço de saúde judicialmente.”</a:t>
            </a:r>
          </a:p>
          <a:p>
            <a:pPr marL="82296" indent="0" algn="just">
              <a:buNone/>
            </a:pPr>
            <a:endParaRPr lang="pt-BR" dirty="0">
              <a:solidFill>
                <a:schemeClr val="tx1"/>
              </a:solidFill>
            </a:endParaRPr>
          </a:p>
          <a:p>
            <a:pPr marL="82296" indent="0" algn="just">
              <a:buNone/>
            </a:pPr>
            <a:r>
              <a:rPr lang="pt-BR" sz="1200" dirty="0">
                <a:solidFill>
                  <a:schemeClr val="tx1"/>
                </a:solidFill>
              </a:rPr>
              <a:t>RAMOS, André de Carvalho. Curso de Direitos Humanos. São Paulo: Saraiva Educação, </a:t>
            </a:r>
            <a:r>
              <a:rPr lang="pt-BR" sz="1200" b="1" u="sng" dirty="0">
                <a:solidFill>
                  <a:schemeClr val="tx1"/>
                </a:solidFill>
              </a:rPr>
              <a:t>2020</a:t>
            </a:r>
            <a:r>
              <a:rPr lang="pt-BR" sz="1200" dirty="0">
                <a:solidFill>
                  <a:schemeClr val="tx1"/>
                </a:solidFill>
              </a:rPr>
              <a:t>, p. 890.</a:t>
            </a:r>
          </a:p>
        </p:txBody>
      </p:sp>
      <p:sp>
        <p:nvSpPr>
          <p:cNvPr id="2" name="Título 1"/>
          <p:cNvSpPr>
            <a:spLocks noGrp="1"/>
          </p:cNvSpPr>
          <p:nvPr>
            <p:ph type="title"/>
          </p:nvPr>
        </p:nvSpPr>
        <p:spPr>
          <a:xfrm>
            <a:off x="1485900" y="33468"/>
            <a:ext cx="6172200" cy="486055"/>
          </a:xfrm>
        </p:spPr>
        <p:txBody>
          <a:bodyPr>
            <a:noAutofit/>
          </a:bodyPr>
          <a:lstStyle/>
          <a:p>
            <a:pPr algn="ctr"/>
            <a:r>
              <a:rPr lang="pt-BR" sz="2600" dirty="0">
                <a:solidFill>
                  <a:schemeClr val="bg1"/>
                </a:solidFill>
              </a:rPr>
              <a:t>Introdução:</a:t>
            </a:r>
          </a:p>
        </p:txBody>
      </p:sp>
      <p:pic>
        <p:nvPicPr>
          <p:cNvPr id="3" name="Imagem 2">
            <a:extLst>
              <a:ext uri="{FF2B5EF4-FFF2-40B4-BE49-F238E27FC236}">
                <a16:creationId xmlns:a16="http://schemas.microsoft.com/office/drawing/2014/main" id="{5CEA6467-3848-4926-AE90-02105F8EDA24}"/>
              </a:ext>
            </a:extLst>
          </p:cNvPr>
          <p:cNvPicPr>
            <a:picLocks noChangeAspect="1"/>
          </p:cNvPicPr>
          <p:nvPr/>
        </p:nvPicPr>
        <p:blipFill>
          <a:blip r:embed="rId2"/>
          <a:stretch>
            <a:fillRect/>
          </a:stretch>
        </p:blipFill>
        <p:spPr>
          <a:xfrm>
            <a:off x="4982162" y="753324"/>
            <a:ext cx="3698868" cy="4223445"/>
          </a:xfrm>
          <a:prstGeom prst="rect">
            <a:avLst/>
          </a:prstGeom>
        </p:spPr>
      </p:pic>
    </p:spTree>
    <p:extLst>
      <p:ext uri="{BB962C8B-B14F-4D97-AF65-F5344CB8AC3E}">
        <p14:creationId xmlns:p14="http://schemas.microsoft.com/office/powerpoint/2010/main" val="243378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48216" y="693420"/>
            <a:ext cx="8447568" cy="4328160"/>
          </a:xfrm>
        </p:spPr>
        <p:txBody>
          <a:bodyPr>
            <a:noAutofit/>
          </a:bodyPr>
          <a:lstStyle/>
          <a:p>
            <a:pPr marL="253746" indent="-171450" algn="just">
              <a:buFont typeface="Arial" panose="020B0604020202020204" pitchFamily="34" charset="0"/>
              <a:buChar char="•"/>
            </a:pPr>
            <a:r>
              <a:rPr lang="pt-BR" sz="1150" b="1" dirty="0">
                <a:solidFill>
                  <a:schemeClr val="tx1"/>
                </a:solidFill>
              </a:rPr>
              <a:t>Poder Público pode determinar a vacinação compulsória contra a Covid-19 (o que é diferente de vacinação forçada)</a:t>
            </a:r>
            <a:endParaRPr lang="pt-BR" sz="1150" dirty="0">
              <a:solidFill>
                <a:schemeClr val="tx1"/>
              </a:solidFill>
            </a:endParaRPr>
          </a:p>
          <a:p>
            <a:pPr marL="253746" indent="-171450" algn="just">
              <a:buFont typeface="Arial" panose="020B0604020202020204" pitchFamily="34" charset="0"/>
              <a:buChar char="•"/>
            </a:pPr>
            <a:r>
              <a:rPr lang="pt-BR" sz="1150" dirty="0">
                <a:solidFill>
                  <a:schemeClr val="tx1"/>
                </a:solidFill>
              </a:rPr>
              <a:t>O STF julgou parcialmente procedente ADI, para conferir interpretação conforme à Constituição ao art. 3º, III, “d”, da Lei nº 13.979/2020. Ao fazer isso, o STF disse que o Poder Público pode determinar aos cidadãos que se submetam, compulsoriamente, à vacinação contra a Covid-19, prevista na Lei nº 13.979/2020.</a:t>
            </a:r>
          </a:p>
          <a:p>
            <a:pPr marL="253746" indent="-171450" algn="just">
              <a:buFont typeface="Arial" panose="020B0604020202020204" pitchFamily="34" charset="0"/>
              <a:buChar char="•"/>
            </a:pPr>
            <a:r>
              <a:rPr lang="pt-BR" sz="1150" dirty="0">
                <a:solidFill>
                  <a:schemeClr val="tx1"/>
                </a:solidFill>
              </a:rPr>
              <a:t>O Estado pode impor aos cidadãos que recusem a vacinação as medidas restritivas previstas em lei (multa, impedimento de frequentar determinados lugares, fazer matrícula em escola), mas não pode fazer a imunização à força. Também ficou definido que os Estados-membros, o Distrito Federal e os Municípios têm autonomia para realizar campanhas locais de vacinação.</a:t>
            </a:r>
          </a:p>
          <a:p>
            <a:pPr marL="253746" indent="-171450" algn="just">
              <a:buFont typeface="Arial" panose="020B0604020202020204" pitchFamily="34" charset="0"/>
              <a:buChar char="•"/>
            </a:pPr>
            <a:r>
              <a:rPr lang="pt-BR" sz="1150" dirty="0">
                <a:solidFill>
                  <a:schemeClr val="tx1"/>
                </a:solidFill>
              </a:rPr>
              <a:t>A tese fixada foi a seguinte:</a:t>
            </a:r>
          </a:p>
          <a:p>
            <a:pPr marL="253746" indent="-171450" algn="just">
              <a:buFont typeface="Arial" panose="020B0604020202020204" pitchFamily="34" charset="0"/>
              <a:buChar char="•"/>
            </a:pPr>
            <a:r>
              <a:rPr lang="pt-BR" sz="1150" dirty="0">
                <a:solidFill>
                  <a:schemeClr val="tx1"/>
                </a:solidFill>
              </a:rPr>
              <a:t>(A) A vacinação compulsória não significa vacinação forçada, por exigir sempre o consentimento do usuário, podendo, contudo, ser implementada por meio de medidas indiretas, as quais compreendem, dentre outras, a restrição ao exercício de certas atividades ou à frequência de determinados lugares, desde que previstas em lei, ou dela decorrentes, e</a:t>
            </a:r>
          </a:p>
          <a:p>
            <a:pPr marL="253746" indent="-171450" algn="just">
              <a:buFont typeface="Arial" panose="020B0604020202020204" pitchFamily="34" charset="0"/>
              <a:buChar char="•"/>
            </a:pPr>
            <a:r>
              <a:rPr lang="pt-BR" sz="1150" dirty="0">
                <a:solidFill>
                  <a:schemeClr val="tx1"/>
                </a:solidFill>
              </a:rPr>
              <a:t>(i) tenham como base evidências científicas e análises estratégicas pertinentes,</a:t>
            </a:r>
          </a:p>
          <a:p>
            <a:pPr marL="253746" indent="-171450" algn="just">
              <a:buFont typeface="Arial" panose="020B0604020202020204" pitchFamily="34" charset="0"/>
              <a:buChar char="•"/>
            </a:pPr>
            <a:r>
              <a:rPr lang="pt-BR" sz="1150" dirty="0">
                <a:solidFill>
                  <a:schemeClr val="tx1"/>
                </a:solidFill>
              </a:rPr>
              <a:t>(</a:t>
            </a:r>
            <a:r>
              <a:rPr lang="pt-BR" sz="1150" dirty="0" err="1">
                <a:solidFill>
                  <a:schemeClr val="tx1"/>
                </a:solidFill>
              </a:rPr>
              <a:t>ii</a:t>
            </a:r>
            <a:r>
              <a:rPr lang="pt-BR" sz="1150" dirty="0">
                <a:solidFill>
                  <a:schemeClr val="tx1"/>
                </a:solidFill>
              </a:rPr>
              <a:t>) venham acompanhadas de ampla informação sobre a eficácia, segurança e contraindicações dos imunizantes,</a:t>
            </a:r>
          </a:p>
          <a:p>
            <a:pPr marL="253746" indent="-171450" algn="just">
              <a:buFont typeface="Arial" panose="020B0604020202020204" pitchFamily="34" charset="0"/>
              <a:buChar char="•"/>
            </a:pPr>
            <a:r>
              <a:rPr lang="pt-BR" sz="1150" dirty="0">
                <a:solidFill>
                  <a:schemeClr val="tx1"/>
                </a:solidFill>
              </a:rPr>
              <a:t>(</a:t>
            </a:r>
            <a:r>
              <a:rPr lang="pt-BR" sz="1150" dirty="0" err="1">
                <a:solidFill>
                  <a:schemeClr val="tx1"/>
                </a:solidFill>
              </a:rPr>
              <a:t>iii</a:t>
            </a:r>
            <a:r>
              <a:rPr lang="pt-BR" sz="1150" dirty="0">
                <a:solidFill>
                  <a:schemeClr val="tx1"/>
                </a:solidFill>
              </a:rPr>
              <a:t>) respeitem a dignidade humana e os direitos fundamentais das pessoas;</a:t>
            </a:r>
          </a:p>
          <a:p>
            <a:pPr marL="253746" indent="-171450" algn="just">
              <a:buFont typeface="Arial" panose="020B0604020202020204" pitchFamily="34" charset="0"/>
              <a:buChar char="•"/>
            </a:pPr>
            <a:r>
              <a:rPr lang="pt-BR" sz="1150" dirty="0">
                <a:solidFill>
                  <a:schemeClr val="tx1"/>
                </a:solidFill>
              </a:rPr>
              <a:t>(</a:t>
            </a:r>
            <a:r>
              <a:rPr lang="pt-BR" sz="1150" dirty="0" err="1">
                <a:solidFill>
                  <a:schemeClr val="tx1"/>
                </a:solidFill>
              </a:rPr>
              <a:t>iv</a:t>
            </a:r>
            <a:r>
              <a:rPr lang="pt-BR" sz="1150" dirty="0">
                <a:solidFill>
                  <a:schemeClr val="tx1"/>
                </a:solidFill>
              </a:rPr>
              <a:t>) atendam aos critérios de razoabilidade e proporcionalidade, e</a:t>
            </a:r>
          </a:p>
          <a:p>
            <a:pPr marL="253746" indent="-171450" algn="just">
              <a:buFont typeface="Arial" panose="020B0604020202020204" pitchFamily="34" charset="0"/>
              <a:buChar char="•"/>
            </a:pPr>
            <a:r>
              <a:rPr lang="pt-BR" sz="1150" dirty="0">
                <a:solidFill>
                  <a:schemeClr val="tx1"/>
                </a:solidFill>
              </a:rPr>
              <a:t>(v) sejam as vacinas distribuídas universal e gratuitamente; e</a:t>
            </a:r>
          </a:p>
          <a:p>
            <a:pPr marL="253746" indent="-171450" algn="just">
              <a:buFont typeface="Arial" panose="020B0604020202020204" pitchFamily="34" charset="0"/>
              <a:buChar char="•"/>
            </a:pPr>
            <a:r>
              <a:rPr lang="pt-BR" sz="1150" dirty="0">
                <a:solidFill>
                  <a:schemeClr val="tx1"/>
                </a:solidFill>
              </a:rPr>
              <a:t>(B) tais medidas, com as limitações acima expostas, podem ser implementadas tanto pela União como pelos Estados, Distrito Federal e Municípios, respeitadas as respectivas esferas de competência.</a:t>
            </a:r>
          </a:p>
          <a:p>
            <a:pPr marL="253746" indent="-171450" algn="just">
              <a:buFont typeface="Arial" panose="020B0604020202020204" pitchFamily="34" charset="0"/>
              <a:buChar char="•"/>
            </a:pPr>
            <a:r>
              <a:rPr lang="pt-BR" sz="1150" dirty="0">
                <a:solidFill>
                  <a:schemeClr val="tx1"/>
                </a:solidFill>
              </a:rPr>
              <a:t>STF. Plenário. ADI 6586, Rel. Min. Ricardo Lewandowski, julgado em 17/12/2020. (Info 1003)</a:t>
            </a:r>
          </a:p>
          <a:p>
            <a:pPr marL="253746" indent="-171450" algn="just">
              <a:buFont typeface="Arial" panose="020B0604020202020204" pitchFamily="34" charset="0"/>
              <a:buChar char="•"/>
            </a:pPr>
            <a:endParaRPr lang="pt-BR" sz="1150" dirty="0">
              <a:solidFill>
                <a:schemeClr val="tx1"/>
              </a:solidFill>
            </a:endParaRPr>
          </a:p>
          <a:p>
            <a:pPr marL="253746" indent="-171450" algn="just">
              <a:buFont typeface="Arial" panose="020B0604020202020204" pitchFamily="34" charset="0"/>
              <a:buChar char="•"/>
            </a:pPr>
            <a:r>
              <a:rPr lang="pt-BR" sz="1150" u="sng" dirty="0">
                <a:solidFill>
                  <a:schemeClr val="tx1"/>
                </a:solidFill>
              </a:rPr>
              <a:t>Em complemento</a:t>
            </a:r>
            <a:r>
              <a:rPr lang="pt-BR" sz="1150" dirty="0">
                <a:solidFill>
                  <a:schemeClr val="tx1"/>
                </a:solidFill>
              </a:rPr>
              <a:t>: </a:t>
            </a:r>
            <a:r>
              <a:rPr lang="pt-BR" sz="1150" b="1" u="sng" dirty="0">
                <a:solidFill>
                  <a:schemeClr val="tx1"/>
                </a:solidFill>
              </a:rPr>
              <a:t>É ilegítima a recusa dos pais à vacinação compulsória de filho menor por motivo de convicção filosófica</a:t>
            </a:r>
            <a:r>
              <a:rPr lang="pt-BR" sz="1150" dirty="0">
                <a:solidFill>
                  <a:schemeClr val="tx1"/>
                </a:solidFill>
              </a:rPr>
              <a:t>. STF. Plenário. ARE 1267879/SP, Rel. Min. Roberto Barroso, julgado em 16 e 17/12/2020 (Repercussão Geral – Tema 1103) (Info 1003).</a:t>
            </a:r>
          </a:p>
        </p:txBody>
      </p:sp>
      <p:sp>
        <p:nvSpPr>
          <p:cNvPr id="2" name="Título 1"/>
          <p:cNvSpPr>
            <a:spLocks noGrp="1"/>
          </p:cNvSpPr>
          <p:nvPr>
            <p:ph type="title"/>
          </p:nvPr>
        </p:nvSpPr>
        <p:spPr>
          <a:xfrm>
            <a:off x="1485900" y="33468"/>
            <a:ext cx="6172200" cy="486055"/>
          </a:xfrm>
        </p:spPr>
        <p:txBody>
          <a:bodyPr>
            <a:noAutofit/>
          </a:bodyPr>
          <a:lstStyle/>
          <a:p>
            <a:pPr algn="ctr"/>
            <a:r>
              <a:rPr lang="pt-BR" sz="2625" dirty="0">
                <a:solidFill>
                  <a:schemeClr val="bg1"/>
                </a:solidFill>
              </a:rPr>
              <a:t>Vacinação forçada vs. compulsória:</a:t>
            </a:r>
          </a:p>
        </p:txBody>
      </p:sp>
    </p:spTree>
    <p:extLst>
      <p:ext uri="{BB962C8B-B14F-4D97-AF65-F5344CB8AC3E}">
        <p14:creationId xmlns:p14="http://schemas.microsoft.com/office/powerpoint/2010/main" val="83415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66675" y="638032"/>
            <a:ext cx="9010650" cy="4417994"/>
          </a:xfrm>
        </p:spPr>
        <p:txBody>
          <a:bodyPr>
            <a:noAutofit/>
          </a:bodyPr>
          <a:lstStyle/>
          <a:p>
            <a:pPr algn="just">
              <a:buFont typeface="Arial" panose="020B0604020202020204" pitchFamily="34" charset="0"/>
              <a:buChar char="•"/>
            </a:pPr>
            <a:r>
              <a:rPr lang="pt-BR" sz="1030" b="1" dirty="0">
                <a:solidFill>
                  <a:schemeClr val="tx1"/>
                </a:solidFill>
              </a:rPr>
              <a:t>Há a necessidade de prévio requerimento ou exaurimento das instâncias administrativas? </a:t>
            </a:r>
            <a:r>
              <a:rPr lang="pt-BR" sz="1030" dirty="0">
                <a:solidFill>
                  <a:schemeClr val="tx1"/>
                </a:solidFill>
              </a:rPr>
              <a:t>Em regra, </a:t>
            </a:r>
            <a:r>
              <a:rPr lang="pt-BR" sz="1030" u="sng" dirty="0">
                <a:solidFill>
                  <a:schemeClr val="tx1"/>
                </a:solidFill>
              </a:rPr>
              <a:t>SIM</a:t>
            </a:r>
            <a:r>
              <a:rPr lang="pt-BR" sz="1030" dirty="0">
                <a:solidFill>
                  <a:schemeClr val="tx1"/>
                </a:solidFill>
              </a:rPr>
              <a:t>!</a:t>
            </a:r>
          </a:p>
          <a:p>
            <a:pPr lvl="1" algn="just">
              <a:buFont typeface="Arial" panose="020B0604020202020204" pitchFamily="34" charset="0"/>
              <a:buChar char="•"/>
            </a:pPr>
            <a:r>
              <a:rPr lang="pt-BR" sz="1030" b="1" dirty="0">
                <a:solidFill>
                  <a:schemeClr val="tx1"/>
                </a:solidFill>
              </a:rPr>
              <a:t>Primazia da solução extrajudicial das controvérsias.</a:t>
            </a:r>
          </a:p>
          <a:p>
            <a:pPr lvl="1" algn="just">
              <a:buFont typeface="Arial" panose="020B0604020202020204" pitchFamily="34" charset="0"/>
              <a:buChar char="•"/>
            </a:pPr>
            <a:r>
              <a:rPr lang="pt-BR" sz="1030" b="1" dirty="0">
                <a:solidFill>
                  <a:schemeClr val="tx1"/>
                </a:solidFill>
              </a:rPr>
              <a:t>Enunciado n. 3 da I Jornada de Direito da Saúde do CNJ</a:t>
            </a:r>
            <a:r>
              <a:rPr lang="pt-BR" sz="1030" dirty="0">
                <a:solidFill>
                  <a:schemeClr val="tx1"/>
                </a:solidFill>
              </a:rPr>
              <a:t>: “</a:t>
            </a:r>
            <a:r>
              <a:rPr lang="pt-BR" sz="1030" i="1" dirty="0">
                <a:solidFill>
                  <a:schemeClr val="tx1"/>
                </a:solidFill>
              </a:rPr>
              <a:t>Nas ações envolvendo pretensões concessivas de serviços assistenciais de saúde, o </a:t>
            </a:r>
            <a:r>
              <a:rPr lang="pt-BR" sz="1030" b="1" i="1" dirty="0">
                <a:solidFill>
                  <a:schemeClr val="tx1"/>
                </a:solidFill>
              </a:rPr>
              <a:t>interesse de agir</a:t>
            </a:r>
            <a:r>
              <a:rPr lang="pt-BR" sz="1030" i="1" dirty="0">
                <a:solidFill>
                  <a:schemeClr val="tx1"/>
                </a:solidFill>
              </a:rPr>
              <a:t> somente se qualifica mediante </a:t>
            </a:r>
            <a:r>
              <a:rPr lang="pt-BR" sz="1030" b="1" i="1" dirty="0">
                <a:solidFill>
                  <a:schemeClr val="tx1"/>
                </a:solidFill>
              </a:rPr>
              <a:t>comprovação da </a:t>
            </a:r>
            <a:r>
              <a:rPr lang="pt-BR" sz="1030" b="1" i="1" u="sng" dirty="0">
                <a:solidFill>
                  <a:schemeClr val="tx1"/>
                </a:solidFill>
              </a:rPr>
              <a:t>prévia negativa</a:t>
            </a:r>
            <a:r>
              <a:rPr lang="pt-BR" sz="1030" b="1" i="1" dirty="0">
                <a:solidFill>
                  <a:schemeClr val="tx1"/>
                </a:solidFill>
              </a:rPr>
              <a:t> ou </a:t>
            </a:r>
            <a:r>
              <a:rPr lang="pt-BR" sz="1030" b="1" i="1" u="sng" dirty="0">
                <a:solidFill>
                  <a:schemeClr val="tx1"/>
                </a:solidFill>
              </a:rPr>
              <a:t>indisponibilidade</a:t>
            </a:r>
            <a:r>
              <a:rPr lang="pt-BR" sz="1030" b="1" i="1" dirty="0">
                <a:solidFill>
                  <a:schemeClr val="tx1"/>
                </a:solidFill>
              </a:rPr>
              <a:t> da prestação no âmbito do Sistema Único de Saúde – SUS </a:t>
            </a:r>
            <a:r>
              <a:rPr lang="pt-BR" sz="1030" i="1" dirty="0">
                <a:solidFill>
                  <a:schemeClr val="tx1"/>
                </a:solidFill>
              </a:rPr>
              <a:t>e na Saúde Suplementar</a:t>
            </a:r>
            <a:r>
              <a:rPr lang="pt-BR" sz="1030" dirty="0">
                <a:solidFill>
                  <a:schemeClr val="tx1"/>
                </a:solidFill>
              </a:rPr>
              <a:t>.” (Redação dada pela III Jornada de Direito da Saúde – 18.03.2019)</a:t>
            </a:r>
          </a:p>
          <a:p>
            <a:pPr lvl="1" algn="just">
              <a:buFont typeface="Arial" panose="020B0604020202020204" pitchFamily="34" charset="0"/>
              <a:buChar char="•"/>
            </a:pPr>
            <a:r>
              <a:rPr lang="pt-BR" sz="1030" b="1" u="sng" dirty="0">
                <a:solidFill>
                  <a:schemeClr val="tx1"/>
                </a:solidFill>
              </a:rPr>
              <a:t>Exceção: urgência.</a:t>
            </a:r>
          </a:p>
          <a:p>
            <a:pPr lvl="1" algn="just">
              <a:buFont typeface="Arial" panose="020B0604020202020204" pitchFamily="34" charset="0"/>
              <a:buChar char="•"/>
            </a:pPr>
            <a:endParaRPr lang="pt-BR" sz="1030" dirty="0">
              <a:solidFill>
                <a:schemeClr val="tx1"/>
              </a:solidFill>
            </a:endParaRPr>
          </a:p>
          <a:p>
            <a:pPr algn="just">
              <a:buFont typeface="Arial" panose="020B0604020202020204" pitchFamily="34" charset="0"/>
              <a:buChar char="•"/>
            </a:pPr>
            <a:r>
              <a:rPr lang="pt-BR" sz="1030" b="1" dirty="0">
                <a:solidFill>
                  <a:schemeClr val="tx1"/>
                </a:solidFill>
              </a:rPr>
              <a:t>MPEPR / Banca própria / 2021</a:t>
            </a:r>
            <a:r>
              <a:rPr lang="pt-BR" sz="1030" dirty="0">
                <a:solidFill>
                  <a:schemeClr val="tx1"/>
                </a:solidFill>
              </a:rPr>
              <a:t>: “</a:t>
            </a:r>
            <a:r>
              <a:rPr lang="pt-BR" sz="1030" i="1" dirty="0">
                <a:solidFill>
                  <a:schemeClr val="tx1"/>
                </a:solidFill>
              </a:rPr>
              <a:t>O Ministério Público é parte legítima para pleitear tratamento médico ou entrega de medicamentos nas demandas de saúde propostas contra os entes federativos, mesmo quando se tratar de feitos contendo beneficiários individualizados, porque se refere a direitos individuais indisponíveis, na forma do art. 1º da Lei 8.625/1993 (Lei Orgânica Nacional do Ministério Público)</a:t>
            </a:r>
            <a:r>
              <a:rPr lang="pt-BR" sz="1030" dirty="0">
                <a:solidFill>
                  <a:schemeClr val="tx1"/>
                </a:solidFill>
              </a:rPr>
              <a:t>.” </a:t>
            </a:r>
            <a:r>
              <a:rPr lang="pt-BR" sz="1030" b="1" u="sng" dirty="0">
                <a:solidFill>
                  <a:schemeClr val="tx1"/>
                </a:solidFill>
              </a:rPr>
              <a:t>CERTO</a:t>
            </a:r>
            <a:r>
              <a:rPr lang="pt-BR" sz="1030" dirty="0">
                <a:solidFill>
                  <a:schemeClr val="tx1"/>
                </a:solidFill>
              </a:rPr>
              <a:t>! </a:t>
            </a:r>
            <a:r>
              <a:rPr lang="pt-BR" sz="1030" b="1" dirty="0">
                <a:solidFill>
                  <a:schemeClr val="tx1"/>
                </a:solidFill>
              </a:rPr>
              <a:t>Tema Repetitivo 766 do STJ</a:t>
            </a:r>
            <a:r>
              <a:rPr lang="pt-BR" sz="1030" dirty="0">
                <a:solidFill>
                  <a:schemeClr val="tx1"/>
                </a:solidFill>
              </a:rPr>
              <a:t>.</a:t>
            </a:r>
          </a:p>
          <a:p>
            <a:pPr algn="just">
              <a:buFont typeface="Arial" panose="020B0604020202020204" pitchFamily="34" charset="0"/>
              <a:buChar char="•"/>
            </a:pPr>
            <a:endParaRPr lang="pt-BR" sz="1030" dirty="0">
              <a:solidFill>
                <a:schemeClr val="tx1"/>
              </a:solidFill>
            </a:endParaRPr>
          </a:p>
          <a:p>
            <a:pPr algn="just">
              <a:buFont typeface="Arial" panose="020B0604020202020204" pitchFamily="34" charset="0"/>
              <a:buChar char="•"/>
            </a:pPr>
            <a:r>
              <a:rPr lang="pt-BR" sz="1030" b="1" dirty="0">
                <a:solidFill>
                  <a:schemeClr val="tx1"/>
                </a:solidFill>
              </a:rPr>
              <a:t>Ação de obrigação de fazer (mandado de segurança?) com pedido liminar.</a:t>
            </a:r>
          </a:p>
          <a:p>
            <a:pPr lvl="1" algn="just">
              <a:buFont typeface="Arial" panose="020B0604020202020204" pitchFamily="34" charset="0"/>
              <a:buChar char="•"/>
            </a:pPr>
            <a:r>
              <a:rPr lang="pt-BR" sz="1030" b="1" dirty="0">
                <a:solidFill>
                  <a:schemeClr val="tx1"/>
                </a:solidFill>
              </a:rPr>
              <a:t>Enunciado n. 96 da III Jornada de Direito da Saúde do CNJ</a:t>
            </a:r>
            <a:r>
              <a:rPr lang="pt-BR" sz="1030" dirty="0">
                <a:solidFill>
                  <a:schemeClr val="tx1"/>
                </a:solidFill>
              </a:rPr>
              <a:t>:</a:t>
            </a:r>
            <a:r>
              <a:rPr lang="pt-BR" sz="1030" b="1" dirty="0">
                <a:solidFill>
                  <a:schemeClr val="tx1"/>
                </a:solidFill>
              </a:rPr>
              <a:t> </a:t>
            </a:r>
            <a:r>
              <a:rPr lang="pt-BR" sz="1030" dirty="0">
                <a:solidFill>
                  <a:schemeClr val="tx1"/>
                </a:solidFill>
              </a:rPr>
              <a:t>“</a:t>
            </a:r>
            <a:r>
              <a:rPr lang="pt-BR" sz="1030" i="1" dirty="0">
                <a:solidFill>
                  <a:schemeClr val="tx1"/>
                </a:solidFill>
              </a:rPr>
              <a:t>Somente se admitirá a impetração de mandado de segurança em matéria de saúde pública quando o medicamento, produto, órtese, prótese ou procedimento constar em  lista RENAME, RENASES ou protocolo do Sistema Único de Saúde – SUS</a:t>
            </a:r>
            <a:r>
              <a:rPr lang="pt-BR" sz="1030" dirty="0">
                <a:solidFill>
                  <a:schemeClr val="tx1"/>
                </a:solidFill>
              </a:rPr>
              <a:t>.”</a:t>
            </a:r>
          </a:p>
          <a:p>
            <a:pPr marL="596900" lvl="1" indent="0" algn="just">
              <a:buNone/>
            </a:pPr>
            <a:endParaRPr lang="pt-BR" sz="1030" dirty="0">
              <a:solidFill>
                <a:schemeClr val="tx1"/>
              </a:solidFill>
            </a:endParaRPr>
          </a:p>
          <a:p>
            <a:pPr algn="just">
              <a:buFont typeface="Arial" panose="020B0604020202020204" pitchFamily="34" charset="0"/>
              <a:buChar char="•"/>
            </a:pPr>
            <a:r>
              <a:rPr lang="pt-BR" sz="1030" b="1" dirty="0">
                <a:solidFill>
                  <a:schemeClr val="tx1"/>
                </a:solidFill>
              </a:rPr>
              <a:t>Responsabilidade solidária (art. 23, inciso II, da CRFB) e impossibilidade de chamamento ao processo:</a:t>
            </a:r>
          </a:p>
          <a:p>
            <a:pPr lvl="1" algn="just">
              <a:buFont typeface="Arial" panose="020B0604020202020204" pitchFamily="34" charset="0"/>
              <a:buChar char="•"/>
            </a:pPr>
            <a:r>
              <a:rPr lang="pt-BR" sz="1030" b="1" dirty="0">
                <a:solidFill>
                  <a:schemeClr val="tx1"/>
                </a:solidFill>
              </a:rPr>
              <a:t>STF</a:t>
            </a:r>
            <a:r>
              <a:rPr lang="pt-BR" sz="1030" dirty="0">
                <a:solidFill>
                  <a:schemeClr val="tx1"/>
                </a:solidFill>
              </a:rPr>
              <a:t>: “</a:t>
            </a:r>
            <a:r>
              <a:rPr lang="pt-BR" sz="1030" b="1" u="sng" dirty="0">
                <a:solidFill>
                  <a:schemeClr val="tx1"/>
                </a:solidFill>
              </a:rPr>
              <a:t>Os entes da Federação, em decorrência da competência comum, são solidariamente responsáveis nas demandas prestacionais na área da saúde</a:t>
            </a:r>
            <a:r>
              <a:rPr lang="pt-BR" sz="1030" dirty="0">
                <a:solidFill>
                  <a:schemeClr val="tx1"/>
                </a:solidFill>
              </a:rPr>
              <a:t> e, diante dos critérios constitucionais de descentralização e hierarquização, compete à autoridade judicial direcionar o cumprimento conforme as regras de repartição de competências e determinar o ressarcimento a quem suportou o ônus financeiro.” (STF. Plenário. RE 855178 ED/SE, rel. orig. Min. Luiz </a:t>
            </a:r>
            <a:r>
              <a:rPr lang="pt-BR" sz="1030" dirty="0" err="1">
                <a:solidFill>
                  <a:schemeClr val="tx1"/>
                </a:solidFill>
              </a:rPr>
              <a:t>Fux</a:t>
            </a:r>
            <a:r>
              <a:rPr lang="pt-BR" sz="1030" dirty="0">
                <a:solidFill>
                  <a:schemeClr val="tx1"/>
                </a:solidFill>
              </a:rPr>
              <a:t>, red. p/ o ac. Min. Edson Fachin, julgado em 23/5/2019 - Info 941)</a:t>
            </a:r>
          </a:p>
          <a:p>
            <a:pPr lvl="1" algn="just">
              <a:buFont typeface="Arial" panose="020B0604020202020204" pitchFamily="34" charset="0"/>
              <a:buChar char="•"/>
            </a:pPr>
            <a:r>
              <a:rPr lang="pt-BR" sz="1030" b="1" dirty="0">
                <a:solidFill>
                  <a:schemeClr val="tx1"/>
                </a:solidFill>
              </a:rPr>
              <a:t>STJ (Informativo n. 742): </a:t>
            </a:r>
            <a:r>
              <a:rPr lang="pt-BR" sz="1030" dirty="0">
                <a:solidFill>
                  <a:schemeClr val="tx1"/>
                </a:solidFill>
              </a:rPr>
              <a:t>“</a:t>
            </a:r>
            <a:r>
              <a:rPr lang="pt-BR" sz="1030" i="1" dirty="0">
                <a:solidFill>
                  <a:schemeClr val="tx1"/>
                </a:solidFill>
              </a:rPr>
              <a:t>Em demandas relativas a direito à saúde, é incabível ao juiz estadual determinar a inclusão da União no polo passivo da demanda se a parte requerente optar pela não inclusão, ante a solidariedade dos entes federados</a:t>
            </a:r>
            <a:r>
              <a:rPr lang="pt-BR" sz="1030" dirty="0">
                <a:solidFill>
                  <a:schemeClr val="tx1"/>
                </a:solidFill>
              </a:rPr>
              <a:t>.” </a:t>
            </a:r>
            <a:r>
              <a:rPr lang="pt-BR" sz="1030" dirty="0" err="1">
                <a:solidFill>
                  <a:schemeClr val="tx1"/>
                </a:solidFill>
              </a:rPr>
              <a:t>AgInt</a:t>
            </a:r>
            <a:r>
              <a:rPr lang="pt-BR" sz="1030" dirty="0">
                <a:solidFill>
                  <a:schemeClr val="tx1"/>
                </a:solidFill>
              </a:rPr>
              <a:t> no CC 182.080-SC, Rel. Min. Manoel </a:t>
            </a:r>
            <a:r>
              <a:rPr lang="pt-BR" sz="1030" dirty="0" err="1">
                <a:solidFill>
                  <a:schemeClr val="tx1"/>
                </a:solidFill>
              </a:rPr>
              <a:t>Erhardt</a:t>
            </a:r>
            <a:r>
              <a:rPr lang="pt-BR" sz="1030" dirty="0">
                <a:solidFill>
                  <a:schemeClr val="tx1"/>
                </a:solidFill>
              </a:rPr>
              <a:t> (Desembargador convocado do TRF da 5ª Região), Primeira Seção, por unanimidade, julgado em 22/06/2022.</a:t>
            </a:r>
          </a:p>
          <a:p>
            <a:pPr lvl="1" algn="just">
              <a:buFont typeface="Arial" panose="020B0604020202020204" pitchFamily="34" charset="0"/>
              <a:buChar char="•"/>
            </a:pPr>
            <a:r>
              <a:rPr lang="pt-BR" sz="1030" b="1" u="sng" dirty="0">
                <a:solidFill>
                  <a:schemeClr val="tx1"/>
                </a:solidFill>
              </a:rPr>
              <a:t>Impossibilidade de chamamento ao processo!</a:t>
            </a:r>
          </a:p>
          <a:p>
            <a:pPr lvl="1" algn="just">
              <a:buFont typeface="Arial" panose="020B0604020202020204" pitchFamily="34" charset="0"/>
              <a:buChar char="•"/>
            </a:pPr>
            <a:r>
              <a:rPr lang="pt-BR" sz="1030" b="1" dirty="0">
                <a:solidFill>
                  <a:schemeClr val="tx1"/>
                </a:solidFill>
              </a:rPr>
              <a:t>Financiamento de política pública pela União?</a:t>
            </a:r>
          </a:p>
        </p:txBody>
      </p:sp>
      <p:sp>
        <p:nvSpPr>
          <p:cNvPr id="2" name="Título 1"/>
          <p:cNvSpPr>
            <a:spLocks noGrp="1"/>
          </p:cNvSpPr>
          <p:nvPr>
            <p:ph type="title"/>
          </p:nvPr>
        </p:nvSpPr>
        <p:spPr>
          <a:xfrm>
            <a:off x="99060" y="87474"/>
            <a:ext cx="8877300" cy="550558"/>
          </a:xfrm>
        </p:spPr>
        <p:txBody>
          <a:bodyPr>
            <a:noAutofit/>
          </a:bodyPr>
          <a:lstStyle/>
          <a:p>
            <a:pPr algn="ctr"/>
            <a:r>
              <a:rPr lang="pt-BR" sz="2000" dirty="0">
                <a:solidFill>
                  <a:schemeClr val="bg1"/>
                </a:solidFill>
              </a:rPr>
              <a:t>Aspectos teóricos e práticos sobre a judicialização do direito à saúde:</a:t>
            </a:r>
          </a:p>
        </p:txBody>
      </p:sp>
    </p:spTree>
    <p:extLst>
      <p:ext uri="{BB962C8B-B14F-4D97-AF65-F5344CB8AC3E}">
        <p14:creationId xmlns:p14="http://schemas.microsoft.com/office/powerpoint/2010/main" val="211756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99060" y="634072"/>
            <a:ext cx="8930640" cy="4378442"/>
          </a:xfrm>
        </p:spPr>
        <p:txBody>
          <a:bodyPr>
            <a:noAutofit/>
          </a:bodyPr>
          <a:lstStyle/>
          <a:p>
            <a:pPr algn="just">
              <a:buFont typeface="Arial" panose="020B0604020202020204" pitchFamily="34" charset="0"/>
              <a:buChar char="•"/>
            </a:pPr>
            <a:r>
              <a:rPr lang="pt-BR" sz="1100" b="1" dirty="0">
                <a:solidFill>
                  <a:schemeClr val="tx1"/>
                </a:solidFill>
              </a:rPr>
              <a:t>Reserva do possível vs. mínimo existencial:</a:t>
            </a:r>
          </a:p>
          <a:p>
            <a:pPr lvl="1" algn="just">
              <a:buFont typeface="Arial" panose="020B0604020202020204" pitchFamily="34" charset="0"/>
              <a:buChar char="•"/>
            </a:pPr>
            <a:r>
              <a:rPr lang="pt-BR" sz="1100" dirty="0">
                <a:solidFill>
                  <a:schemeClr val="tx1"/>
                </a:solidFill>
              </a:rPr>
              <a:t>“(...) o Estado deve tutelar a saúde na maior intensidade possível, dentro de suas condições orçamentárias. (...) Não obstante, embora não possa o Estado-juiz exigir o cumprimento integral do direito à saúde, é possível exigir o cumprimento imediato e integral de um aspecto desse direito: o mínimo existencial do direito à saúde.” (Flávio Martins) = Eduardo dos Santos.</a:t>
            </a:r>
          </a:p>
          <a:p>
            <a:pPr lvl="1" algn="just">
              <a:buFont typeface="Arial" panose="020B0604020202020204" pitchFamily="34" charset="0"/>
              <a:buChar char="•"/>
            </a:pPr>
            <a:r>
              <a:rPr lang="pt-BR" sz="1100" b="1" dirty="0">
                <a:solidFill>
                  <a:schemeClr val="tx1"/>
                </a:solidFill>
              </a:rPr>
              <a:t>A questão dos medicamentos de alto custo (e a responsabilidade do Município)</a:t>
            </a:r>
            <a:r>
              <a:rPr lang="pt-BR" sz="1100" dirty="0">
                <a:solidFill>
                  <a:schemeClr val="tx1"/>
                </a:solidFill>
              </a:rPr>
              <a:t>.</a:t>
            </a:r>
          </a:p>
          <a:p>
            <a:pPr marL="466344" lvl="1" indent="-171450" algn="just">
              <a:buFont typeface="Arial" panose="020B0604020202020204" pitchFamily="34" charset="0"/>
              <a:buChar char="•"/>
            </a:pPr>
            <a:endParaRPr lang="pt-BR" sz="1100" dirty="0">
              <a:solidFill>
                <a:schemeClr val="tx1"/>
              </a:solidFill>
            </a:endParaRPr>
          </a:p>
          <a:p>
            <a:pPr algn="just">
              <a:buFont typeface="Arial" panose="020B0604020202020204" pitchFamily="34" charset="0"/>
              <a:buChar char="•"/>
            </a:pPr>
            <a:r>
              <a:rPr lang="pt-BR" sz="1100" b="1" dirty="0">
                <a:solidFill>
                  <a:schemeClr val="tx1"/>
                </a:solidFill>
              </a:rPr>
              <a:t>Direito ao transporte como pressuposto para o exercício do direito à saúde.</a:t>
            </a:r>
          </a:p>
          <a:p>
            <a:pPr lvl="1" algn="just">
              <a:buFont typeface="Arial" panose="020B0604020202020204" pitchFamily="34" charset="0"/>
              <a:buChar char="•"/>
            </a:pPr>
            <a:endParaRPr lang="pt-BR" sz="1100" b="1" u="sng" dirty="0">
              <a:solidFill>
                <a:schemeClr val="tx1"/>
              </a:solidFill>
            </a:endParaRPr>
          </a:p>
          <a:p>
            <a:pPr algn="just">
              <a:buFont typeface="Arial" panose="020B0604020202020204" pitchFamily="34" charset="0"/>
              <a:buChar char="•"/>
            </a:pPr>
            <a:r>
              <a:rPr lang="pt-BR" sz="1100" b="1" dirty="0">
                <a:solidFill>
                  <a:schemeClr val="tx1"/>
                </a:solidFill>
              </a:rPr>
              <a:t>Fraldas, leites especiais, etc.</a:t>
            </a:r>
          </a:p>
          <a:p>
            <a:pPr lvl="1" algn="just">
              <a:buFont typeface="Arial" panose="020B0604020202020204" pitchFamily="34" charset="0"/>
              <a:buChar char="•"/>
            </a:pPr>
            <a:r>
              <a:rPr lang="pt-BR" sz="1100" dirty="0">
                <a:solidFill>
                  <a:schemeClr val="tx1"/>
                </a:solidFill>
              </a:rPr>
              <a:t>Art. 3º da Lei n. 8.080/90:  Os níveis de saúde expressam a organização social e econômica do País, tendo a saúde como determinantes e condicionantes, entre outros, a alimentação, a moradia, o saneamento básico, o meio ambiente, o trabalho, a renda, a educação, a atividade física, o transporte, o lazer e o acesso aos bens e serviços essenciais. </a:t>
            </a:r>
          </a:p>
          <a:p>
            <a:pPr lvl="1" algn="just">
              <a:buFont typeface="Arial" panose="020B0604020202020204" pitchFamily="34" charset="0"/>
              <a:buChar char="•"/>
            </a:pPr>
            <a:r>
              <a:rPr lang="pt-BR" sz="1100" dirty="0">
                <a:solidFill>
                  <a:schemeClr val="tx1"/>
                </a:solidFill>
              </a:rPr>
              <a:t>Parágrafo único. </a:t>
            </a:r>
            <a:r>
              <a:rPr lang="pt-BR" sz="1100" b="1" dirty="0">
                <a:solidFill>
                  <a:schemeClr val="tx1"/>
                </a:solidFill>
              </a:rPr>
              <a:t>Dizem respeito também à saúde as ações que</a:t>
            </a:r>
            <a:r>
              <a:rPr lang="pt-BR" sz="1100" dirty="0">
                <a:solidFill>
                  <a:schemeClr val="tx1"/>
                </a:solidFill>
              </a:rPr>
              <a:t>, por força do disposto no artigo anterior, </a:t>
            </a:r>
            <a:r>
              <a:rPr lang="pt-BR" sz="1100" b="1" u="sng" dirty="0">
                <a:solidFill>
                  <a:schemeClr val="tx1"/>
                </a:solidFill>
              </a:rPr>
              <a:t>se destinam a garantir às pessoas e à coletividade condições de bem-estar físico, mental e social</a:t>
            </a:r>
            <a:r>
              <a:rPr lang="pt-BR" sz="1100" dirty="0">
                <a:solidFill>
                  <a:schemeClr val="tx1"/>
                </a:solidFill>
              </a:rPr>
              <a:t>.</a:t>
            </a:r>
          </a:p>
          <a:p>
            <a:pPr lvl="1" algn="just">
              <a:buFont typeface="Arial" panose="020B0604020202020204" pitchFamily="34" charset="0"/>
              <a:buChar char="•"/>
            </a:pPr>
            <a:endParaRPr lang="pt-BR" sz="1100" dirty="0">
              <a:solidFill>
                <a:schemeClr val="tx1"/>
              </a:solidFill>
            </a:endParaRPr>
          </a:p>
          <a:p>
            <a:pPr algn="just">
              <a:buFont typeface="Arial" panose="020B0604020202020204" pitchFamily="34" charset="0"/>
              <a:buChar char="•"/>
            </a:pPr>
            <a:r>
              <a:rPr lang="pt-BR" sz="1100" b="1" dirty="0">
                <a:solidFill>
                  <a:schemeClr val="tx1"/>
                </a:solidFill>
              </a:rPr>
              <a:t>Possibilidade de imposição de multa diária (astreintes) – Tema Repetitivo n. 98 do STJ.</a:t>
            </a:r>
          </a:p>
          <a:p>
            <a:pPr algn="just">
              <a:buFont typeface="Arial" panose="020B0604020202020204" pitchFamily="34" charset="0"/>
              <a:buChar char="•"/>
            </a:pPr>
            <a:endParaRPr lang="pt-BR" sz="1100" b="1" dirty="0">
              <a:solidFill>
                <a:schemeClr val="tx1"/>
              </a:solidFill>
            </a:endParaRPr>
          </a:p>
          <a:p>
            <a:pPr algn="just">
              <a:buFont typeface="Arial" panose="020B0604020202020204" pitchFamily="34" charset="0"/>
              <a:buChar char="•"/>
            </a:pPr>
            <a:r>
              <a:rPr lang="pt-BR" sz="1100" b="1" dirty="0">
                <a:solidFill>
                  <a:schemeClr val="tx1"/>
                </a:solidFill>
              </a:rPr>
              <a:t>Falta do serviço na localidade e/ou descumprimento de decisão judicial pelo Poder Público - custeio na iniciativa privada:</a:t>
            </a:r>
          </a:p>
          <a:p>
            <a:pPr lvl="1" algn="just">
              <a:buFont typeface="Arial" panose="020B0604020202020204" pitchFamily="34" charset="0"/>
              <a:buChar char="•"/>
            </a:pPr>
            <a:r>
              <a:rPr lang="pt-BR" sz="1100" u="sng" dirty="0">
                <a:solidFill>
                  <a:schemeClr val="tx1"/>
                </a:solidFill>
              </a:rPr>
              <a:t>Na doutrina</a:t>
            </a:r>
            <a:r>
              <a:rPr lang="pt-BR" sz="1100" dirty="0">
                <a:solidFill>
                  <a:schemeClr val="tx1"/>
                </a:solidFill>
              </a:rPr>
              <a:t>: </a:t>
            </a:r>
            <a:r>
              <a:rPr lang="pt-BR" sz="1100" dirty="0" err="1">
                <a:solidFill>
                  <a:schemeClr val="tx1"/>
                </a:solidFill>
              </a:rPr>
              <a:t>Dirley</a:t>
            </a:r>
            <a:r>
              <a:rPr lang="pt-BR" sz="1100" dirty="0">
                <a:solidFill>
                  <a:schemeClr val="tx1"/>
                </a:solidFill>
              </a:rPr>
              <a:t> da Cunha Júnior. </a:t>
            </a:r>
            <a:r>
              <a:rPr lang="pt-BR" sz="1100" u="sng" dirty="0">
                <a:solidFill>
                  <a:schemeClr val="tx1"/>
                </a:solidFill>
              </a:rPr>
              <a:t>Mais recentemente, na jurisprudência</a:t>
            </a:r>
            <a:r>
              <a:rPr lang="pt-BR" sz="1100" dirty="0">
                <a:solidFill>
                  <a:schemeClr val="tx1"/>
                </a:solidFill>
              </a:rPr>
              <a:t>: STF. Plenário. RE 666094/DF, Rel. Min. Roberto Barroso, julgado em 30/09/2021 (Repercussão Geral – Tema 1033) (Info 1032).</a:t>
            </a:r>
          </a:p>
          <a:p>
            <a:pPr lvl="1" algn="just">
              <a:buFont typeface="Arial" panose="020B0604020202020204" pitchFamily="34" charset="0"/>
              <a:buChar char="•"/>
            </a:pPr>
            <a:endParaRPr lang="pt-BR" sz="1100" dirty="0">
              <a:solidFill>
                <a:schemeClr val="tx1"/>
              </a:solidFill>
            </a:endParaRPr>
          </a:p>
          <a:p>
            <a:pPr algn="just">
              <a:buFont typeface="Arial" panose="020B0604020202020204" pitchFamily="34" charset="0"/>
              <a:buChar char="•"/>
            </a:pPr>
            <a:r>
              <a:rPr lang="pt-BR" sz="1100" b="1" dirty="0">
                <a:solidFill>
                  <a:schemeClr val="tx1"/>
                </a:solidFill>
              </a:rPr>
              <a:t>Possibilidade de maior abertura da parte dispositiva da decisão judicial</a:t>
            </a:r>
            <a:r>
              <a:rPr lang="pt-BR" sz="1100" dirty="0">
                <a:solidFill>
                  <a:schemeClr val="tx1"/>
                </a:solidFill>
              </a:rPr>
              <a:t>.</a:t>
            </a:r>
          </a:p>
          <a:p>
            <a:pPr lvl="1" algn="just">
              <a:buFont typeface="Arial" panose="020B0604020202020204" pitchFamily="34" charset="0"/>
              <a:buChar char="•"/>
            </a:pPr>
            <a:r>
              <a:rPr lang="pt-BR" sz="1100" u="sng" dirty="0">
                <a:solidFill>
                  <a:schemeClr val="tx1"/>
                </a:solidFill>
              </a:rPr>
              <a:t>Tese n. 5 da edição n. 169 da Jurisprudência em Teses do STJ</a:t>
            </a:r>
            <a:r>
              <a:rPr lang="pt-BR" sz="1100" dirty="0">
                <a:solidFill>
                  <a:schemeClr val="tx1"/>
                </a:solidFill>
              </a:rPr>
              <a:t>: “</a:t>
            </a:r>
            <a:r>
              <a:rPr lang="pt-BR" sz="1100" i="1" dirty="0">
                <a:solidFill>
                  <a:schemeClr val="tx1"/>
                </a:solidFill>
              </a:rPr>
              <a:t>Não incorre em condenação genérica a decisão que determina ao Estado o fornecimento de medicamento especificado na inicial, bem como de outros que se mostrem necessários no decorrer do tratamento da doença objeto da ação, desde que devidamente comprovada a necessidade</a:t>
            </a:r>
            <a:r>
              <a:rPr lang="pt-BR" sz="1100" dirty="0">
                <a:solidFill>
                  <a:schemeClr val="tx1"/>
                </a:solidFill>
              </a:rPr>
              <a:t>.”</a:t>
            </a:r>
          </a:p>
        </p:txBody>
      </p:sp>
      <p:sp>
        <p:nvSpPr>
          <p:cNvPr id="2" name="Título 1"/>
          <p:cNvSpPr>
            <a:spLocks noGrp="1"/>
          </p:cNvSpPr>
          <p:nvPr>
            <p:ph type="title"/>
          </p:nvPr>
        </p:nvSpPr>
        <p:spPr>
          <a:xfrm>
            <a:off x="262890" y="22970"/>
            <a:ext cx="8618220" cy="550558"/>
          </a:xfrm>
        </p:spPr>
        <p:txBody>
          <a:bodyPr>
            <a:noAutofit/>
          </a:bodyPr>
          <a:lstStyle/>
          <a:p>
            <a:pPr algn="ctr"/>
            <a:r>
              <a:rPr lang="pt-BR" sz="2000" dirty="0">
                <a:solidFill>
                  <a:schemeClr val="bg1"/>
                </a:solidFill>
              </a:rPr>
              <a:t>Aspectos teóricos e práticos sobre a judicialização do direito à saúde:</a:t>
            </a:r>
          </a:p>
        </p:txBody>
      </p:sp>
    </p:spTree>
    <p:extLst>
      <p:ext uri="{BB962C8B-B14F-4D97-AF65-F5344CB8AC3E}">
        <p14:creationId xmlns:p14="http://schemas.microsoft.com/office/powerpoint/2010/main" val="173869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88132" y="628144"/>
            <a:ext cx="8767735" cy="4266598"/>
          </a:xfrm>
        </p:spPr>
        <p:txBody>
          <a:bodyPr>
            <a:noAutofit/>
          </a:bodyPr>
          <a:lstStyle/>
          <a:p>
            <a:pPr algn="just">
              <a:buFont typeface="Arial" panose="020B0604020202020204" pitchFamily="34" charset="0"/>
              <a:buChar char="•"/>
            </a:pPr>
            <a:r>
              <a:rPr lang="pt-BR" sz="1300" dirty="0">
                <a:solidFill>
                  <a:schemeClr val="tx1"/>
                </a:solidFill>
              </a:rPr>
              <a:t>“Fornecimento pelo Poder Judiciário de medicamentos não registrados pela ANVISA</a:t>
            </a:r>
          </a:p>
          <a:p>
            <a:pPr algn="just">
              <a:buFont typeface="Arial" panose="020B0604020202020204" pitchFamily="34" charset="0"/>
              <a:buChar char="•"/>
            </a:pPr>
            <a:endParaRPr lang="pt-BR" sz="1300" dirty="0">
              <a:solidFill>
                <a:schemeClr val="tx1"/>
              </a:solidFill>
            </a:endParaRPr>
          </a:p>
          <a:p>
            <a:pPr algn="just">
              <a:buFont typeface="Arial" panose="020B0604020202020204" pitchFamily="34" charset="0"/>
              <a:buChar char="•"/>
            </a:pPr>
            <a:r>
              <a:rPr lang="pt-BR" sz="1300" dirty="0">
                <a:solidFill>
                  <a:schemeClr val="tx1"/>
                </a:solidFill>
              </a:rPr>
              <a:t>1. O Estado </a:t>
            </a:r>
            <a:r>
              <a:rPr lang="pt-BR" sz="1300" u="sng" dirty="0">
                <a:solidFill>
                  <a:schemeClr val="tx1"/>
                </a:solidFill>
              </a:rPr>
              <a:t>NÃO</a:t>
            </a:r>
            <a:r>
              <a:rPr lang="pt-BR" sz="1300" dirty="0">
                <a:solidFill>
                  <a:schemeClr val="tx1"/>
                </a:solidFill>
              </a:rPr>
              <a:t> pode ser obrigado a fornecer </a:t>
            </a:r>
            <a:r>
              <a:rPr lang="pt-BR" sz="1300" b="1" dirty="0">
                <a:solidFill>
                  <a:schemeClr val="tx1"/>
                </a:solidFill>
              </a:rPr>
              <a:t>medicamentos experimentais</a:t>
            </a:r>
            <a:r>
              <a:rPr lang="pt-BR" sz="1300" dirty="0">
                <a:solidFill>
                  <a:schemeClr val="tx1"/>
                </a:solidFill>
              </a:rPr>
              <a:t>.</a:t>
            </a:r>
          </a:p>
          <a:p>
            <a:pPr algn="just">
              <a:buFont typeface="Arial" panose="020B0604020202020204" pitchFamily="34" charset="0"/>
              <a:buChar char="•"/>
            </a:pPr>
            <a:endParaRPr lang="pt-BR" sz="1300" dirty="0">
              <a:solidFill>
                <a:schemeClr val="tx1"/>
              </a:solidFill>
            </a:endParaRPr>
          </a:p>
          <a:p>
            <a:pPr algn="just">
              <a:buFont typeface="Arial" panose="020B0604020202020204" pitchFamily="34" charset="0"/>
              <a:buChar char="•"/>
            </a:pPr>
            <a:r>
              <a:rPr lang="pt-BR" sz="1300" dirty="0">
                <a:solidFill>
                  <a:schemeClr val="tx1"/>
                </a:solidFill>
              </a:rPr>
              <a:t>2. </a:t>
            </a:r>
            <a:r>
              <a:rPr lang="pt-BR" sz="1300" b="1" dirty="0">
                <a:solidFill>
                  <a:schemeClr val="tx1"/>
                </a:solidFill>
              </a:rPr>
              <a:t>A </a:t>
            </a:r>
            <a:r>
              <a:rPr lang="pt-BR" sz="1300" b="1" u="sng" dirty="0">
                <a:solidFill>
                  <a:schemeClr val="tx1"/>
                </a:solidFill>
              </a:rPr>
              <a:t>ausência de registro</a:t>
            </a:r>
            <a:r>
              <a:rPr lang="pt-BR" sz="1300" b="1" dirty="0">
                <a:solidFill>
                  <a:schemeClr val="tx1"/>
                </a:solidFill>
              </a:rPr>
              <a:t> na Agência Nacional de Vigilância Sanitária (</a:t>
            </a:r>
            <a:r>
              <a:rPr lang="pt-BR" sz="1300" b="1" dirty="0" err="1">
                <a:solidFill>
                  <a:schemeClr val="tx1"/>
                </a:solidFill>
              </a:rPr>
              <a:t>Anvisa</a:t>
            </a:r>
            <a:r>
              <a:rPr lang="pt-BR" sz="1300" b="1" dirty="0">
                <a:solidFill>
                  <a:schemeClr val="tx1"/>
                </a:solidFill>
              </a:rPr>
              <a:t>) impede, </a:t>
            </a:r>
            <a:r>
              <a:rPr lang="pt-BR" sz="1300" b="1" i="1" dirty="0">
                <a:solidFill>
                  <a:schemeClr val="tx1"/>
                </a:solidFill>
              </a:rPr>
              <a:t>como regra geral</a:t>
            </a:r>
            <a:r>
              <a:rPr lang="pt-BR" sz="1300" b="1" dirty="0">
                <a:solidFill>
                  <a:schemeClr val="tx1"/>
                </a:solidFill>
              </a:rPr>
              <a:t>, o fornecimento de medicamento por decisão judicial</a:t>
            </a:r>
            <a:r>
              <a:rPr lang="pt-BR" sz="1300" dirty="0">
                <a:solidFill>
                  <a:schemeClr val="tx1"/>
                </a:solidFill>
              </a:rPr>
              <a:t>.</a:t>
            </a:r>
          </a:p>
          <a:p>
            <a:pPr algn="just">
              <a:buFont typeface="Arial" panose="020B0604020202020204" pitchFamily="34" charset="0"/>
              <a:buChar char="•"/>
            </a:pPr>
            <a:r>
              <a:rPr lang="pt-BR" sz="1300" dirty="0">
                <a:solidFill>
                  <a:schemeClr val="tx1"/>
                </a:solidFill>
              </a:rPr>
              <a:t>3. É possível, </a:t>
            </a:r>
            <a:r>
              <a:rPr lang="pt-BR" sz="1300" i="1" dirty="0">
                <a:solidFill>
                  <a:schemeClr val="tx1"/>
                </a:solidFill>
              </a:rPr>
              <a:t>excepcionalmente</a:t>
            </a:r>
            <a:r>
              <a:rPr lang="pt-BR" sz="1300" dirty="0">
                <a:solidFill>
                  <a:schemeClr val="tx1"/>
                </a:solidFill>
              </a:rPr>
              <a:t>, a concessão judicial de medicamento sem registro sanitário, em caso de [1] </a:t>
            </a:r>
            <a:r>
              <a:rPr lang="pt-BR" sz="1300" b="1" dirty="0">
                <a:solidFill>
                  <a:schemeClr val="tx1"/>
                </a:solidFill>
              </a:rPr>
              <a:t>mora irrazoável da Anvisa </a:t>
            </a:r>
            <a:r>
              <a:rPr lang="pt-BR" sz="1300" dirty="0">
                <a:solidFill>
                  <a:schemeClr val="tx1"/>
                </a:solidFill>
              </a:rPr>
              <a:t>em apreciar o pedido (prazo superior ao previsto na Lei 13.411/2016), quando preenchidos três requisitos:</a:t>
            </a:r>
          </a:p>
          <a:p>
            <a:pPr algn="just">
              <a:buFont typeface="Arial" panose="020B0604020202020204" pitchFamily="34" charset="0"/>
              <a:buChar char="•"/>
            </a:pPr>
            <a:r>
              <a:rPr lang="pt-BR" sz="1300" dirty="0">
                <a:solidFill>
                  <a:schemeClr val="tx1"/>
                </a:solidFill>
              </a:rPr>
              <a:t>a) a existência de [1] </a:t>
            </a:r>
            <a:r>
              <a:rPr lang="pt-BR" sz="1300" b="1" dirty="0">
                <a:solidFill>
                  <a:schemeClr val="tx1"/>
                </a:solidFill>
              </a:rPr>
              <a:t>pedido de registro do medicamento no Brasil </a:t>
            </a:r>
            <a:r>
              <a:rPr lang="pt-BR" sz="1300" dirty="0">
                <a:solidFill>
                  <a:schemeClr val="tx1"/>
                </a:solidFill>
              </a:rPr>
              <a:t>(</a:t>
            </a:r>
            <a:r>
              <a:rPr lang="pt-BR" sz="1300" b="1" u="sng" dirty="0">
                <a:solidFill>
                  <a:schemeClr val="tx1"/>
                </a:solidFill>
              </a:rPr>
              <a:t>salvo no caso de medicamentos órfãos para doenças raras e ultrarraras</a:t>
            </a:r>
            <a:r>
              <a:rPr lang="pt-BR" sz="1300" dirty="0">
                <a:solidFill>
                  <a:schemeClr val="tx1"/>
                </a:solidFill>
              </a:rPr>
              <a:t>);</a:t>
            </a:r>
          </a:p>
          <a:p>
            <a:pPr algn="just">
              <a:buFont typeface="Arial" panose="020B0604020202020204" pitchFamily="34" charset="0"/>
              <a:buChar char="•"/>
            </a:pPr>
            <a:r>
              <a:rPr lang="pt-BR" sz="1300" dirty="0">
                <a:solidFill>
                  <a:schemeClr val="tx1"/>
                </a:solidFill>
              </a:rPr>
              <a:t>b) a existência de [2] </a:t>
            </a:r>
            <a:r>
              <a:rPr lang="pt-BR" sz="1300" b="1" dirty="0">
                <a:solidFill>
                  <a:schemeClr val="tx1"/>
                </a:solidFill>
              </a:rPr>
              <a:t>registro do medicamento em renomadas agências de regulação no exterior</a:t>
            </a:r>
            <a:r>
              <a:rPr lang="pt-BR" sz="1300" dirty="0">
                <a:solidFill>
                  <a:schemeClr val="tx1"/>
                </a:solidFill>
              </a:rPr>
              <a:t>; e</a:t>
            </a:r>
          </a:p>
          <a:p>
            <a:pPr algn="just">
              <a:buFont typeface="Arial" panose="020B0604020202020204" pitchFamily="34" charset="0"/>
              <a:buChar char="•"/>
            </a:pPr>
            <a:r>
              <a:rPr lang="pt-BR" sz="1300" dirty="0">
                <a:solidFill>
                  <a:schemeClr val="tx1"/>
                </a:solidFill>
              </a:rPr>
              <a:t>c) a [3] </a:t>
            </a:r>
            <a:r>
              <a:rPr lang="pt-BR" sz="1300" b="1" dirty="0">
                <a:solidFill>
                  <a:schemeClr val="tx1"/>
                </a:solidFill>
              </a:rPr>
              <a:t>inexistência de substituto terapêutico com registro no Brasil</a:t>
            </a:r>
            <a:r>
              <a:rPr lang="pt-BR" sz="1300" dirty="0">
                <a:solidFill>
                  <a:schemeClr val="tx1"/>
                </a:solidFill>
              </a:rPr>
              <a:t>.</a:t>
            </a:r>
          </a:p>
          <a:p>
            <a:pPr algn="just">
              <a:buFont typeface="Arial" panose="020B0604020202020204" pitchFamily="34" charset="0"/>
              <a:buChar char="•"/>
            </a:pPr>
            <a:endParaRPr lang="pt-BR" sz="1300" dirty="0">
              <a:solidFill>
                <a:schemeClr val="tx1"/>
              </a:solidFill>
            </a:endParaRPr>
          </a:p>
          <a:p>
            <a:pPr algn="just">
              <a:buFont typeface="Arial" panose="020B0604020202020204" pitchFamily="34" charset="0"/>
              <a:buChar char="•"/>
            </a:pPr>
            <a:r>
              <a:rPr lang="pt-BR" sz="1300" dirty="0">
                <a:solidFill>
                  <a:schemeClr val="tx1"/>
                </a:solidFill>
              </a:rPr>
              <a:t>4. </a:t>
            </a:r>
            <a:r>
              <a:rPr lang="pt-BR" sz="1300" b="1" u="sng" dirty="0">
                <a:solidFill>
                  <a:schemeClr val="tx1"/>
                </a:solidFill>
              </a:rPr>
              <a:t>As ações que demandem fornecimento de medicamentos sem registro na Anvisa deverão necessariamente ser propostas em face da União</a:t>
            </a:r>
            <a:r>
              <a:rPr lang="pt-BR" sz="1300" dirty="0">
                <a:solidFill>
                  <a:schemeClr val="tx1"/>
                </a:solidFill>
              </a:rPr>
              <a:t>.”</a:t>
            </a:r>
          </a:p>
          <a:p>
            <a:pPr algn="just">
              <a:buFont typeface="Arial" panose="020B0604020202020204" pitchFamily="34" charset="0"/>
              <a:buChar char="•"/>
            </a:pPr>
            <a:endParaRPr lang="pt-BR" sz="1300" dirty="0">
              <a:solidFill>
                <a:schemeClr val="tx1"/>
              </a:solidFill>
            </a:endParaRPr>
          </a:p>
          <a:p>
            <a:pPr algn="just">
              <a:buFont typeface="Arial" panose="020B0604020202020204" pitchFamily="34" charset="0"/>
              <a:buChar char="•"/>
            </a:pPr>
            <a:r>
              <a:rPr lang="pt-BR" sz="1300" dirty="0">
                <a:solidFill>
                  <a:schemeClr val="tx1"/>
                </a:solidFill>
              </a:rPr>
              <a:t>(STF. Plenário. RE 657718/MG, rel. orig. Min. Marco Aurélio, red. p/ o ac. Min. Roberto Barroso, julgado em 22/5/2019 - repercussão geral - Info 941).</a:t>
            </a:r>
          </a:p>
          <a:p>
            <a:pPr algn="just">
              <a:buFont typeface="Arial" panose="020B0604020202020204" pitchFamily="34" charset="0"/>
              <a:buChar char="•"/>
            </a:pPr>
            <a:endParaRPr lang="pt-BR" sz="1300" dirty="0">
              <a:solidFill>
                <a:schemeClr val="tx1"/>
              </a:solidFill>
            </a:endParaRPr>
          </a:p>
          <a:p>
            <a:pPr algn="just">
              <a:buFont typeface="Arial" panose="020B0604020202020204" pitchFamily="34" charset="0"/>
              <a:buChar char="•"/>
            </a:pPr>
            <a:r>
              <a:rPr lang="pt-BR" sz="1300" u="sng" dirty="0">
                <a:solidFill>
                  <a:schemeClr val="tx1"/>
                </a:solidFill>
              </a:rPr>
              <a:t>Exigência em provas</a:t>
            </a:r>
            <a:r>
              <a:rPr lang="pt-BR" sz="1300" dirty="0">
                <a:solidFill>
                  <a:schemeClr val="tx1"/>
                </a:solidFill>
              </a:rPr>
              <a:t>: DPESP / FCC / 2023; MPETO / </a:t>
            </a:r>
            <a:r>
              <a:rPr lang="pt-BR" sz="1300" dirty="0" err="1">
                <a:solidFill>
                  <a:schemeClr val="tx1"/>
                </a:solidFill>
              </a:rPr>
              <a:t>Cespe</a:t>
            </a:r>
            <a:r>
              <a:rPr lang="pt-BR" sz="1300" dirty="0">
                <a:solidFill>
                  <a:schemeClr val="tx1"/>
                </a:solidFill>
              </a:rPr>
              <a:t> / 2022; MPEPR / Banca própria / 2021 (2x); MPERS / Banca própria / 2021; DPEBA / FCC / 2021; MPEMT / FCC / 2019; MPESP / Banca própria / 2019</a:t>
            </a:r>
            <a:r>
              <a:rPr lang="pt-BR" sz="1300" b="1" dirty="0">
                <a:solidFill>
                  <a:schemeClr val="tx1"/>
                </a:solidFill>
              </a:rPr>
              <a:t>.</a:t>
            </a:r>
            <a:endParaRPr lang="pt-BR" sz="1300" dirty="0">
              <a:solidFill>
                <a:schemeClr val="tx1"/>
              </a:solidFill>
            </a:endParaRPr>
          </a:p>
        </p:txBody>
      </p:sp>
      <p:sp>
        <p:nvSpPr>
          <p:cNvPr id="2" name="Título 1"/>
          <p:cNvSpPr>
            <a:spLocks noGrp="1"/>
          </p:cNvSpPr>
          <p:nvPr>
            <p:ph type="title"/>
          </p:nvPr>
        </p:nvSpPr>
        <p:spPr>
          <a:xfrm>
            <a:off x="140970" y="-83820"/>
            <a:ext cx="8862060" cy="765360"/>
          </a:xfrm>
        </p:spPr>
        <p:txBody>
          <a:bodyPr>
            <a:noAutofit/>
          </a:bodyPr>
          <a:lstStyle/>
          <a:p>
            <a:pPr algn="ctr"/>
            <a:r>
              <a:rPr lang="pt-BR" sz="2000" dirty="0">
                <a:solidFill>
                  <a:schemeClr val="bg1"/>
                </a:solidFill>
              </a:rPr>
              <a:t>Determinação pelo Poder Judiciário de fornecimento de medicamentos não registrados pela ANVISA (STF):</a:t>
            </a:r>
          </a:p>
        </p:txBody>
      </p:sp>
    </p:spTree>
  </p:cSld>
  <p:clrMapOvr>
    <a:masterClrMapping/>
  </p:clrMapOvr>
</p:sld>
</file>

<file path=ppt/theme/theme1.xml><?xml version="1.0" encoding="utf-8"?>
<a:theme xmlns:a="http://schemas.openxmlformats.org/drawingml/2006/main" name="Minimal Charm">
  <a:themeElements>
    <a:clrScheme name="Simple Light">
      <a:dk1>
        <a:srgbClr val="434343"/>
      </a:dk1>
      <a:lt1>
        <a:srgbClr val="FFFFFF"/>
      </a:lt1>
      <a:dk2>
        <a:srgbClr val="666666"/>
      </a:dk2>
      <a:lt2>
        <a:srgbClr val="999999"/>
      </a:lt2>
      <a:accent1>
        <a:srgbClr val="73F5AD"/>
      </a:accent1>
      <a:accent2>
        <a:srgbClr val="94FCC2"/>
      </a:accent2>
      <a:accent3>
        <a:srgbClr val="1CC768"/>
      </a:accent3>
      <a:accent4>
        <a:srgbClr val="1D8A4D"/>
      </a:accent4>
      <a:accent5>
        <a:srgbClr val="2BC36F"/>
      </a:accent5>
      <a:accent6>
        <a:srgbClr val="ADECCA"/>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inimal Charm">
  <a:themeElements>
    <a:clrScheme name="Simple Light">
      <a:dk1>
        <a:srgbClr val="434343"/>
      </a:dk1>
      <a:lt1>
        <a:srgbClr val="FFFFFF"/>
      </a:lt1>
      <a:dk2>
        <a:srgbClr val="666666"/>
      </a:dk2>
      <a:lt2>
        <a:srgbClr val="999999"/>
      </a:lt2>
      <a:accent1>
        <a:srgbClr val="73F5AD"/>
      </a:accent1>
      <a:accent2>
        <a:srgbClr val="94FCC2"/>
      </a:accent2>
      <a:accent3>
        <a:srgbClr val="1CC768"/>
      </a:accent3>
      <a:accent4>
        <a:srgbClr val="1D8A4D"/>
      </a:accent4>
      <a:accent5>
        <a:srgbClr val="2BC36F"/>
      </a:accent5>
      <a:accent6>
        <a:srgbClr val="ADECCA"/>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77435</TotalTime>
  <Words>3955</Words>
  <Application>Microsoft Office PowerPoint</Application>
  <PresentationFormat>Apresentação na tela (16:9)</PresentationFormat>
  <Paragraphs>155</Paragraphs>
  <Slides>15</Slides>
  <Notes>1</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15</vt:i4>
      </vt:variant>
    </vt:vector>
  </HeadingPairs>
  <TitlesOfParts>
    <vt:vector size="23" baseType="lpstr">
      <vt:lpstr>Arial</vt:lpstr>
      <vt:lpstr>Source Sans Pro</vt:lpstr>
      <vt:lpstr>Ubuntu</vt:lpstr>
      <vt:lpstr>Ubuntu Light</vt:lpstr>
      <vt:lpstr>Arvo</vt:lpstr>
      <vt:lpstr>Lucida Sans Unicode</vt:lpstr>
      <vt:lpstr>Minimal Charm</vt:lpstr>
      <vt:lpstr>3_Minimal Charm</vt:lpstr>
      <vt:lpstr>DIREITO CONSTITUCIONAL: Direito à saúde.</vt:lpstr>
      <vt:lpstr>Questão discursiva do II Concurso de Residência DPERJ.</vt:lpstr>
      <vt:lpstr>Introdução:</vt:lpstr>
      <vt:lpstr>Introdução:</vt:lpstr>
      <vt:lpstr>Introdução:</vt:lpstr>
      <vt:lpstr>Vacinação forçada vs. compulsória:</vt:lpstr>
      <vt:lpstr>Aspectos teóricos e práticos sobre a judicialização do direito à saúde:</vt:lpstr>
      <vt:lpstr>Aspectos teóricos e práticos sobre a judicialização do direito à saúde:</vt:lpstr>
      <vt:lpstr>Determinação pelo Poder Judiciário de fornecimento de medicamentos não registrados pela ANVISA (STF):</vt:lpstr>
      <vt:lpstr>Requisitos para a concessão judicial de medicamentos não previstos pelo SUS  (STJ):</vt:lpstr>
      <vt:lpstr>Requisitos para a concessão judicial de medicamentos não previstos pelo SUS  (STJ):</vt:lpstr>
      <vt:lpstr>Tese fixada no IAC n. 14 pelo STJ:</vt:lpstr>
      <vt:lpstr>Produtos sem registro na Anvisa, mas com importação autorizada (STF):</vt:lpstr>
      <vt:lpstr>Questão discursiva do II Concurso de Residência DPERJ.</vt:lpstr>
      <vt:lpstr>Questão discursiva do II Concurso de Residência DPERJ: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Pós-Graduação em  Direito Processual Civil</dc:title>
  <dc:creator>Marco Torrano</dc:creator>
  <cp:lastModifiedBy>Luis Henrique Linhares Zouein</cp:lastModifiedBy>
  <cp:revision>1027</cp:revision>
  <dcterms:modified xsi:type="dcterms:W3CDTF">2024-03-14T22:08:28Z</dcterms:modified>
</cp:coreProperties>
</file>