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3" r:id="rId2"/>
    <p:sldId id="256"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6" autoAdjust="0"/>
    <p:restoredTop sz="94514" autoAdjust="0"/>
  </p:normalViewPr>
  <p:slideViewPr>
    <p:cSldViewPr>
      <p:cViewPr varScale="1">
        <p:scale>
          <a:sx n="72" d="100"/>
          <a:sy n="72" d="100"/>
        </p:scale>
        <p:origin x="126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B7F64A-ACDA-44DF-B69A-2F32FD46CDD2}" type="datetimeFigureOut">
              <a:rPr lang="pt-BR" smtClean="0"/>
              <a:t>29/09/2016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C54B98-A434-493B-953D-6A0B8F93AB5D}" type="slidenum">
              <a:rPr lang="pt-BR" smtClean="0"/>
              <a:t>‹nº›</a:t>
            </a:fld>
            <a:endParaRPr lang="pt-BR"/>
          </a:p>
        </p:txBody>
      </p:sp>
    </p:spTree>
    <p:extLst>
      <p:ext uri="{BB962C8B-B14F-4D97-AF65-F5344CB8AC3E}">
        <p14:creationId xmlns:p14="http://schemas.microsoft.com/office/powerpoint/2010/main" val="376581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3207B-2B1D-4B32-B1B3-A039BD3FBF42}" type="datetimeFigureOut">
              <a:rPr lang="pt-BR" smtClean="0"/>
              <a:t>29/09/2016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E98D5-AD87-4D3D-AF8A-49F8B7FFE6F8}" type="slidenum">
              <a:rPr lang="pt-BR" smtClean="0"/>
              <a:t>‹nº›</a:t>
            </a:fld>
            <a:endParaRPr lang="pt-BR"/>
          </a:p>
        </p:txBody>
      </p:sp>
    </p:spTree>
    <p:extLst>
      <p:ext uri="{BB962C8B-B14F-4D97-AF65-F5344CB8AC3E}">
        <p14:creationId xmlns:p14="http://schemas.microsoft.com/office/powerpoint/2010/main" val="57334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pt-BR" dirty="0"/>
              <a:t>TÍTULO</a:t>
            </a:r>
          </a:p>
        </p:txBody>
      </p:sp>
      <p:sp>
        <p:nvSpPr>
          <p:cNvPr id="5" name="Espaço Reservado para Número de Slide 4"/>
          <p:cNvSpPr>
            <a:spLocks noGrp="1"/>
          </p:cNvSpPr>
          <p:nvPr>
            <p:ph type="sldNum" sz="quarter" idx="12"/>
          </p:nvPr>
        </p:nvSpPr>
        <p:spPr/>
        <p:txBody>
          <a:bodyPr/>
          <a:lstStyle/>
          <a:p>
            <a:fld id="{B0688656-09F9-47C9-B7FF-D695E09558A5}" type="slidenum">
              <a:rPr lang="pt-BR" smtClean="0"/>
              <a:t>‹nº›</a:t>
            </a:fld>
            <a:endParaRPr lang="pt-BR" dirty="0"/>
          </a:p>
        </p:txBody>
      </p:sp>
      <p:sp>
        <p:nvSpPr>
          <p:cNvPr id="6" name="Espaço Reservado para Texto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7535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380844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72938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30183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título mestre</a:t>
            </a:r>
          </a:p>
        </p:txBody>
      </p:sp>
      <p:sp>
        <p:nvSpPr>
          <p:cNvPr id="3" name="Espaço Reservado para Conteúdo 2"/>
          <p:cNvSpPr>
            <a:spLocks noGrp="1"/>
          </p:cNvSpPr>
          <p:nvPr>
            <p:ph idx="1"/>
          </p:nvPr>
        </p:nvSpPr>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dirty="0"/>
          </a:p>
        </p:txBody>
      </p:sp>
    </p:spTree>
    <p:extLst>
      <p:ext uri="{BB962C8B-B14F-4D97-AF65-F5344CB8AC3E}">
        <p14:creationId xmlns:p14="http://schemas.microsoft.com/office/powerpoint/2010/main" val="86980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1903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17747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38129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81625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22059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5A5F82C2-FE19-4051-A94E-31B2366B366E}" type="datetimeFigureOut">
              <a:rPr lang="pt-BR" smtClean="0"/>
              <a:t>29/09/2016</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B0688656-09F9-47C9-B7FF-D695E09558A5}" type="slidenum">
              <a:rPr lang="pt-BR" smtClean="0"/>
              <a:t>‹nº›</a:t>
            </a:fld>
            <a:endParaRPr lang="pt-BR"/>
          </a:p>
        </p:txBody>
      </p:sp>
    </p:spTree>
    <p:extLst>
      <p:ext uri="{BB962C8B-B14F-4D97-AF65-F5344CB8AC3E}">
        <p14:creationId xmlns:p14="http://schemas.microsoft.com/office/powerpoint/2010/main" val="157757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a:t>TÍTULO</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pt-BR" dirty="0"/>
              <a:t>Slide 1</a:t>
            </a:r>
          </a:p>
        </p:txBody>
      </p:sp>
    </p:spTree>
    <p:extLst>
      <p:ext uri="{BB962C8B-B14F-4D97-AF65-F5344CB8AC3E}">
        <p14:creationId xmlns:p14="http://schemas.microsoft.com/office/powerpoint/2010/main" val="1990142393"/>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just"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just"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Arial" panose="020B0604020202020204" pitchFamily="34" charset="0"/>
                <a:cs typeface="Arial" panose="020B0604020202020204" pitchFamily="34" charset="0"/>
              </a:rPr>
              <a:t>PROCESSO PENAL, 2016</a:t>
            </a:r>
          </a:p>
        </p:txBody>
      </p:sp>
      <p:sp>
        <p:nvSpPr>
          <p:cNvPr id="3" name="Espaço Reservado para Conteúdo 2"/>
          <p:cNvSpPr>
            <a:spLocks noGrp="1"/>
          </p:cNvSpPr>
          <p:nvPr>
            <p:ph idx="1"/>
          </p:nvPr>
        </p:nvSpPr>
        <p:spPr/>
        <p:txBody>
          <a:bodyPr>
            <a:normAutofit/>
          </a:bodyPr>
          <a:lstStyle/>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ctr">
              <a:buNone/>
            </a:pPr>
            <a:r>
              <a:rPr lang="pt-BR" sz="4000" b="1" dirty="0">
                <a:latin typeface="Arial" panose="020B0604020202020204" pitchFamily="34" charset="0"/>
                <a:cs typeface="Arial" panose="020B0604020202020204" pitchFamily="34" charset="0"/>
              </a:rPr>
              <a:t>JURISDIÇÃO E COMPETÊNCIA</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r">
              <a:buNone/>
            </a:pPr>
            <a:r>
              <a:rPr lang="pt-BR" sz="4000" u="sng" dirty="0">
                <a:latin typeface="Arial" panose="020B0604020202020204" pitchFamily="34" charset="0"/>
                <a:cs typeface="Arial" panose="020B0604020202020204" pitchFamily="34" charset="0"/>
              </a:rPr>
              <a:t>contato@theuan.com.br</a:t>
            </a:r>
          </a:p>
        </p:txBody>
      </p:sp>
    </p:spTree>
    <p:extLst>
      <p:ext uri="{BB962C8B-B14F-4D97-AF65-F5344CB8AC3E}">
        <p14:creationId xmlns:p14="http://schemas.microsoft.com/office/powerpoint/2010/main" val="23343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3. ESPÉCIES DE REPARTIÇÃO DE COMPETÊNCIA</a:t>
            </a:r>
            <a:br>
              <a:rPr lang="pt-BR" sz="3800" dirty="0"/>
            </a:br>
            <a:endParaRPr lang="pt-BR" sz="3800" b="1" dirty="0"/>
          </a:p>
        </p:txBody>
      </p:sp>
      <p:sp>
        <p:nvSpPr>
          <p:cNvPr id="5" name="Espaço Reservado para Conteúdo 4"/>
          <p:cNvSpPr>
            <a:spLocks noGrp="1"/>
          </p:cNvSpPr>
          <p:nvPr>
            <p:ph idx="1"/>
          </p:nvPr>
        </p:nvSpPr>
        <p:spPr>
          <a:xfrm>
            <a:off x="457200" y="1351221"/>
            <a:ext cx="8229600" cy="5472608"/>
          </a:xfrm>
        </p:spPr>
        <p:txBody>
          <a:bodyPr>
            <a:normAutofit lnSpcReduction="10000"/>
          </a:bodyPr>
          <a:lstStyle/>
          <a:p>
            <a:pPr marL="0" indent="0">
              <a:buNone/>
            </a:pPr>
            <a:r>
              <a:rPr lang="pt-BR" b="1" dirty="0"/>
              <a:t>3.1. Competência material</a:t>
            </a:r>
            <a:endParaRPr lang="pt-BR" dirty="0"/>
          </a:p>
          <a:p>
            <a:r>
              <a:rPr lang="pt-BR" dirty="0"/>
              <a:t>Pela natureza da infração</a:t>
            </a:r>
          </a:p>
          <a:p>
            <a:r>
              <a:rPr lang="pt-BR" dirty="0"/>
              <a:t>Pela matéria, pelo bem jurídico protegido. </a:t>
            </a:r>
          </a:p>
          <a:p>
            <a:pPr marL="0" indent="0">
              <a:buNone/>
            </a:pPr>
            <a:r>
              <a:rPr lang="pt-BR" u="sng" dirty="0"/>
              <a:t>Exemplo</a:t>
            </a:r>
            <a:r>
              <a:rPr lang="pt-BR" dirty="0"/>
              <a:t>: crime eleitoral, crime federal, crime estadual, crime doloso contra a vida, etc. Sempre que for necessário se perguntar qual é o crime para saber o juízo competente, estaremos diante de competência material. </a:t>
            </a:r>
          </a:p>
          <a:p>
            <a:r>
              <a:rPr lang="pt-BR" dirty="0"/>
              <a:t>É competência absoluta, pois fixada na constituição.</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36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3. ESPÉCIES DE REPARTIÇÃO DE COMPETÊNCIA</a:t>
            </a:r>
            <a:br>
              <a:rPr lang="pt-BR" sz="3800" dirty="0"/>
            </a:br>
            <a:endParaRPr lang="pt-BR" sz="3800" b="1" dirty="0"/>
          </a:p>
        </p:txBody>
      </p:sp>
      <p:sp>
        <p:nvSpPr>
          <p:cNvPr id="5" name="Espaço Reservado para Conteúdo 4"/>
          <p:cNvSpPr>
            <a:spLocks noGrp="1"/>
          </p:cNvSpPr>
          <p:nvPr>
            <p:ph idx="1"/>
          </p:nvPr>
        </p:nvSpPr>
        <p:spPr>
          <a:xfrm>
            <a:off x="457200" y="1351221"/>
            <a:ext cx="8229600" cy="5472608"/>
          </a:xfrm>
        </p:spPr>
        <p:txBody>
          <a:bodyPr>
            <a:normAutofit fontScale="92500" lnSpcReduction="10000"/>
          </a:bodyPr>
          <a:lstStyle/>
          <a:p>
            <a:pPr marL="0" indent="0">
              <a:buNone/>
            </a:pPr>
            <a:r>
              <a:rPr lang="pt-BR" b="1" dirty="0"/>
              <a:t>3.2. Competência em razão da pessoa (ratione personae)</a:t>
            </a:r>
            <a:endParaRPr lang="pt-BR" dirty="0"/>
          </a:p>
          <a:p>
            <a:r>
              <a:rPr lang="pt-BR" dirty="0"/>
              <a:t>A competência vai depender de quem é o réu. Para réus que ocupam determinados cargos públicos vai haver uma regra de fixação de competência. Também chamada foro por prerrogativa de função (ações penais que serão originárias em tribunais). Competência absoluta, pois fixada na constituição.</a:t>
            </a:r>
          </a:p>
          <a:p>
            <a:pPr marL="0" indent="0">
              <a:buNone/>
            </a:pPr>
            <a:r>
              <a:rPr lang="pt-BR" b="1" dirty="0" err="1"/>
              <a:t>OBS</a:t>
            </a:r>
            <a:r>
              <a:rPr lang="pt-BR" dirty="0"/>
              <a:t>: o desrespeito a competência material ou em razão da pessoa gera nulidade absoluta.</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3. ESPÉCIES DE REPARTIÇÃO DE COMPETÊNCIA</a:t>
            </a:r>
            <a:br>
              <a:rPr lang="pt-BR" sz="3800" dirty="0"/>
            </a:br>
            <a:endParaRPr lang="pt-BR" sz="3800" b="1" dirty="0"/>
          </a:p>
        </p:txBody>
      </p:sp>
      <p:sp>
        <p:nvSpPr>
          <p:cNvPr id="5" name="Espaço Reservado para Conteúdo 4"/>
          <p:cNvSpPr>
            <a:spLocks noGrp="1"/>
          </p:cNvSpPr>
          <p:nvPr>
            <p:ph idx="1"/>
          </p:nvPr>
        </p:nvSpPr>
        <p:spPr>
          <a:xfrm>
            <a:off x="457200" y="1351221"/>
            <a:ext cx="8229600" cy="5472608"/>
          </a:xfrm>
        </p:spPr>
        <p:txBody>
          <a:bodyPr>
            <a:normAutofit/>
          </a:bodyPr>
          <a:lstStyle/>
          <a:p>
            <a:pPr marL="0" indent="0">
              <a:buNone/>
            </a:pPr>
            <a:r>
              <a:rPr lang="pt-BR" b="1" dirty="0"/>
              <a:t>3.3. Competência em razão do lugar (ratione loci ou territorial)</a:t>
            </a:r>
            <a:endParaRPr lang="pt-BR" dirty="0"/>
          </a:p>
          <a:p>
            <a:r>
              <a:rPr lang="pt-BR" dirty="0"/>
              <a:t>A competência relativa prevista no CPP. Isso significa que o descumprimento dessa regra de competência gera um vício que pode ser convalidado.</a:t>
            </a:r>
          </a:p>
          <a:p>
            <a:r>
              <a:rPr lang="pt-BR" dirty="0">
                <a:latin typeface="Arial" panose="020B0604020202020204" pitchFamily="34" charset="0"/>
                <a:cs typeface="Arial" panose="020B0604020202020204" pitchFamily="34" charset="0"/>
              </a:rPr>
              <a:t>Veremos no item 7.</a:t>
            </a:r>
          </a:p>
        </p:txBody>
      </p:sp>
    </p:spTree>
    <p:extLst>
      <p:ext uri="{BB962C8B-B14F-4D97-AF65-F5344CB8AC3E}">
        <p14:creationId xmlns:p14="http://schemas.microsoft.com/office/powerpoint/2010/main" val="1014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4. JUSTIÇA ESPECIAL E COMUM</a:t>
            </a:r>
          </a:p>
        </p:txBody>
      </p:sp>
      <p:sp>
        <p:nvSpPr>
          <p:cNvPr id="5" name="Espaço Reservado para Conteúdo 4"/>
          <p:cNvSpPr>
            <a:spLocks noGrp="1"/>
          </p:cNvSpPr>
          <p:nvPr>
            <p:ph idx="1"/>
          </p:nvPr>
        </p:nvSpPr>
        <p:spPr>
          <a:xfrm>
            <a:off x="457200" y="1351221"/>
            <a:ext cx="8229600" cy="5472608"/>
          </a:xfrm>
        </p:spPr>
        <p:txBody>
          <a:bodyPr>
            <a:normAutofit lnSpcReduction="10000"/>
          </a:bodyPr>
          <a:lstStyle/>
          <a:p>
            <a:pPr lvl="0"/>
            <a:r>
              <a:rPr lang="pt-BR" dirty="0"/>
              <a:t>A justiça comum é dividida em federal e estadual.</a:t>
            </a:r>
          </a:p>
          <a:p>
            <a:pPr lvl="0"/>
            <a:r>
              <a:rPr lang="pt-BR" dirty="0"/>
              <a:t>A justiça especializada é dividida em eleitoral e militar (tema de interesse para </a:t>
            </a:r>
            <a:r>
              <a:rPr lang="pt-BR" dirty="0" err="1"/>
              <a:t>DPU</a:t>
            </a:r>
            <a:r>
              <a:rPr lang="pt-BR" dirty="0"/>
              <a:t>). </a:t>
            </a:r>
          </a:p>
          <a:p>
            <a:pPr lvl="0"/>
            <a:r>
              <a:rPr lang="pt-BR" dirty="0"/>
              <a:t>Crimes eleitorais são julgados pela justiça eleitoral. </a:t>
            </a:r>
          </a:p>
          <a:p>
            <a:pPr lvl="0"/>
            <a:r>
              <a:rPr lang="pt-BR" dirty="0"/>
              <a:t>Crimes militares serão julgados pela justiça militar. </a:t>
            </a:r>
          </a:p>
          <a:p>
            <a:pPr lvl="0"/>
            <a:r>
              <a:rPr lang="pt-BR" b="1" u="sng" dirty="0"/>
              <a:t>Atenção</a:t>
            </a:r>
            <a:r>
              <a:rPr lang="pt-BR" dirty="0"/>
              <a:t>: justiça especial é diferente de procedimento especial.</a:t>
            </a:r>
          </a:p>
          <a:p>
            <a:pPr marL="0" indent="0">
              <a:buNone/>
            </a:pPr>
            <a:endParaRPr lang="pt-BR" dirty="0"/>
          </a:p>
        </p:txBody>
      </p:sp>
    </p:spTree>
    <p:extLst>
      <p:ext uri="{BB962C8B-B14F-4D97-AF65-F5344CB8AC3E}">
        <p14:creationId xmlns:p14="http://schemas.microsoft.com/office/powerpoint/2010/main" val="55108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57200" y="1351221"/>
            <a:ext cx="8229600" cy="5472608"/>
          </a:xfrm>
        </p:spPr>
        <p:txBody>
          <a:bodyPr>
            <a:normAutofit fontScale="62500" lnSpcReduction="20000"/>
          </a:bodyPr>
          <a:lstStyle/>
          <a:p>
            <a:pPr marL="0" indent="0">
              <a:buNone/>
            </a:pPr>
            <a:endParaRPr lang="pt-BR" b="1" dirty="0"/>
          </a:p>
          <a:p>
            <a:pPr marL="0" indent="0">
              <a:buNone/>
            </a:pPr>
            <a:r>
              <a:rPr lang="pt-BR" sz="3900" b="1" dirty="0"/>
              <a:t>5.1. Competência por Foro por prerrogativa de função</a:t>
            </a:r>
            <a:endParaRPr lang="pt-BR" sz="3900" dirty="0"/>
          </a:p>
          <a:p>
            <a:pPr marL="0" indent="0">
              <a:buNone/>
            </a:pPr>
            <a:r>
              <a:rPr lang="pt-BR" sz="3900" b="1" u="sng" dirty="0"/>
              <a:t>a) Fundamento:</a:t>
            </a:r>
            <a:r>
              <a:rPr lang="pt-BR" sz="3900" dirty="0"/>
              <a:t> por uma questão de independência, algumas pessoas não podem ser julgadas por outras. Exemplo: um desembargador sendo julgado por um juiz; ou um ministro da justiça sendo julgado por um juiz, etc.</a:t>
            </a:r>
          </a:p>
          <a:p>
            <a:pPr marL="0" indent="0">
              <a:buNone/>
            </a:pPr>
            <a:r>
              <a:rPr lang="pt-BR" sz="3900" b="1" dirty="0" err="1"/>
              <a:t>OBS</a:t>
            </a:r>
            <a:r>
              <a:rPr lang="pt-BR" sz="3900" dirty="0"/>
              <a:t>: regra geral da vinculação regional do cargo, e não da matéria ou local da infração. </a:t>
            </a:r>
          </a:p>
          <a:p>
            <a:pPr marL="0" indent="0">
              <a:buNone/>
            </a:pPr>
            <a:r>
              <a:rPr lang="pt-BR" sz="3900" b="1" dirty="0"/>
              <a:t> </a:t>
            </a:r>
            <a:r>
              <a:rPr lang="pt-BR" sz="3900" b="1" u="sng" dirty="0"/>
              <a:t>b) Competência originária no STF (art. 102, inc. I, a e b, </a:t>
            </a:r>
            <a:r>
              <a:rPr lang="pt-BR" sz="3900" b="1" u="sng" dirty="0" err="1"/>
              <a:t>CF</a:t>
            </a:r>
            <a:r>
              <a:rPr lang="pt-BR" sz="3900" b="1" u="sng" dirty="0"/>
              <a:t>):</a:t>
            </a:r>
            <a:r>
              <a:rPr lang="pt-BR" sz="3900" dirty="0"/>
              <a:t> presidente, vice, ministros de Estado, membros do Congresso Nacional (senadores e deputados), Ministros do STF e dos Tribunais Superiores; PGR (o chefe); alto comando das Forças Armadas, TCU e chefes de missão diplomática de caráter permanente, AGU (apenas o chefe), Casa Civil, </a:t>
            </a:r>
            <a:r>
              <a:rPr lang="pt-BR" sz="3900" dirty="0" err="1"/>
              <a:t>CGU</a:t>
            </a:r>
            <a:r>
              <a:rPr lang="pt-BR" sz="3900" dirty="0"/>
              <a:t> (chefe), Presidente do BC, secretarias com status de Ministérios (equiparados a ministros de estados por lei, p.ex. Lei 10.683/ e lei 11.036/2004).</a:t>
            </a:r>
          </a:p>
          <a:p>
            <a:pPr marL="0" indent="0">
              <a:buNone/>
            </a:pPr>
            <a:endParaRPr lang="pt-BR" dirty="0"/>
          </a:p>
        </p:txBody>
      </p:sp>
    </p:spTree>
    <p:extLst>
      <p:ext uri="{BB962C8B-B14F-4D97-AF65-F5344CB8AC3E}">
        <p14:creationId xmlns:p14="http://schemas.microsoft.com/office/powerpoint/2010/main" val="217862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57200" y="1351221"/>
            <a:ext cx="8229600" cy="5472608"/>
          </a:xfrm>
        </p:spPr>
        <p:txBody>
          <a:bodyPr>
            <a:normAutofit fontScale="77500" lnSpcReduction="20000"/>
          </a:bodyPr>
          <a:lstStyle/>
          <a:p>
            <a:pPr marL="0" indent="0">
              <a:buNone/>
            </a:pPr>
            <a:endParaRPr lang="pt-BR" b="1" dirty="0"/>
          </a:p>
          <a:p>
            <a:pPr marL="0" indent="0">
              <a:buNone/>
            </a:pPr>
            <a:r>
              <a:rPr lang="pt-BR" sz="3900" b="1" dirty="0"/>
              <a:t>5.1. Competência por Foro por prerrogativa de função</a:t>
            </a:r>
            <a:endParaRPr lang="pt-BR" sz="3900" dirty="0"/>
          </a:p>
          <a:p>
            <a:pPr marL="0" indent="0">
              <a:buNone/>
            </a:pPr>
            <a:r>
              <a:rPr lang="pt-BR" b="1" u="sng" dirty="0"/>
              <a:t>c) Competência originária no STJ (art. 105, I, a, </a:t>
            </a:r>
            <a:r>
              <a:rPr lang="pt-BR" b="1" u="sng" dirty="0" err="1"/>
              <a:t>CF</a:t>
            </a:r>
            <a:r>
              <a:rPr lang="pt-BR" b="1" u="sng" dirty="0"/>
              <a:t>):</a:t>
            </a:r>
            <a:r>
              <a:rPr lang="pt-BR" dirty="0"/>
              <a:t> governadores (secretários estaduais podem ter foro no TJ, se a CE prever), membros dos tribunais regionais e estaduais, </a:t>
            </a:r>
            <a:r>
              <a:rPr lang="pt-BR" dirty="0" err="1"/>
              <a:t>MPU</a:t>
            </a:r>
            <a:r>
              <a:rPr lang="pt-BR" dirty="0"/>
              <a:t> (</a:t>
            </a:r>
            <a:r>
              <a:rPr lang="pt-BR" dirty="0" err="1"/>
              <a:t>MPF</a:t>
            </a:r>
            <a:r>
              <a:rPr lang="pt-BR" dirty="0"/>
              <a:t> e </a:t>
            </a:r>
            <a:r>
              <a:rPr lang="pt-BR" dirty="0" err="1"/>
              <a:t>MPDF</a:t>
            </a:r>
            <a:r>
              <a:rPr lang="pt-BR" dirty="0"/>
              <a:t>) de segunda instância, </a:t>
            </a:r>
            <a:r>
              <a:rPr lang="pt-BR" dirty="0" err="1"/>
              <a:t>TCEs</a:t>
            </a:r>
            <a:r>
              <a:rPr lang="pt-BR" dirty="0"/>
              <a:t> e </a:t>
            </a:r>
            <a:r>
              <a:rPr lang="pt-BR" dirty="0" err="1"/>
              <a:t>TCMs</a:t>
            </a:r>
            <a:r>
              <a:rPr lang="pt-BR" dirty="0"/>
              <a:t>.</a:t>
            </a:r>
          </a:p>
          <a:p>
            <a:pPr marL="0" indent="0">
              <a:buNone/>
            </a:pPr>
            <a:r>
              <a:rPr lang="pt-BR" b="1" u="sng" dirty="0"/>
              <a:t>d) Competência originária no TJ (art. 96, inc. </a:t>
            </a:r>
            <a:r>
              <a:rPr lang="pt-BR" b="1" u="sng" dirty="0" err="1"/>
              <a:t>III</a:t>
            </a:r>
            <a:r>
              <a:rPr lang="pt-BR" b="1" u="sng" dirty="0"/>
              <a:t> da </a:t>
            </a:r>
            <a:r>
              <a:rPr lang="pt-BR" b="1" u="sng" dirty="0" err="1"/>
              <a:t>CF</a:t>
            </a:r>
            <a:r>
              <a:rPr lang="pt-BR" b="1" u="sng" dirty="0"/>
              <a:t>):</a:t>
            </a:r>
            <a:r>
              <a:rPr lang="pt-BR" dirty="0"/>
              <a:t> juízes estaduais e do DF e membros do </a:t>
            </a:r>
            <a:r>
              <a:rPr lang="pt-BR" dirty="0" err="1"/>
              <a:t>MPE</a:t>
            </a:r>
            <a:r>
              <a:rPr lang="pt-BR" dirty="0"/>
              <a:t> (de 1ª e 2ª instâncias), independentemente do crime, ressalvada crime eleitoral.</a:t>
            </a:r>
          </a:p>
          <a:p>
            <a:pPr marL="0" indent="0">
              <a:buNone/>
            </a:pPr>
            <a:r>
              <a:rPr lang="pt-BR" b="1" u="sng" dirty="0"/>
              <a:t>e) Competência originária no TRF (art. 108, inc. I, a, </a:t>
            </a:r>
            <a:r>
              <a:rPr lang="pt-BR" b="1" u="sng" dirty="0" err="1"/>
              <a:t>CF</a:t>
            </a:r>
            <a:r>
              <a:rPr lang="pt-BR" b="1" u="sng" dirty="0"/>
              <a:t>)</a:t>
            </a:r>
            <a:r>
              <a:rPr lang="pt-BR" b="1" dirty="0"/>
              <a:t>:</a:t>
            </a:r>
            <a:r>
              <a:rPr lang="pt-BR" dirty="0"/>
              <a:t> juízes federais, do trabalho e da justiça militar e procuradores da república (de 1ª instância), independentemente do crime, ressalvado crime eleitoral.</a:t>
            </a:r>
          </a:p>
          <a:p>
            <a:pPr marL="0" indent="0">
              <a:buNone/>
            </a:pPr>
            <a:endParaRPr lang="pt-BR" dirty="0"/>
          </a:p>
        </p:txBody>
      </p:sp>
    </p:spTree>
    <p:extLst>
      <p:ext uri="{BB962C8B-B14F-4D97-AF65-F5344CB8AC3E}">
        <p14:creationId xmlns:p14="http://schemas.microsoft.com/office/powerpoint/2010/main" val="30461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57200" y="1351221"/>
            <a:ext cx="8229600" cy="5472608"/>
          </a:xfrm>
        </p:spPr>
        <p:txBody>
          <a:bodyPr>
            <a:normAutofit fontScale="77500" lnSpcReduction="20000"/>
          </a:bodyPr>
          <a:lstStyle/>
          <a:p>
            <a:pPr marL="0" indent="0">
              <a:buNone/>
            </a:pPr>
            <a:endParaRPr lang="pt-BR" b="1" dirty="0"/>
          </a:p>
          <a:p>
            <a:pPr marL="0" indent="0">
              <a:buNone/>
            </a:pPr>
            <a:r>
              <a:rPr lang="pt-BR" sz="3900" b="1" dirty="0"/>
              <a:t>5.1. Competência de foro por prerrogativa de função</a:t>
            </a:r>
            <a:endParaRPr lang="pt-BR" sz="3900" dirty="0"/>
          </a:p>
          <a:p>
            <a:pPr marL="0" indent="0">
              <a:buNone/>
            </a:pPr>
            <a:r>
              <a:rPr lang="pt-BR" b="1" dirty="0" err="1"/>
              <a:t>OBS</a:t>
            </a:r>
            <a:r>
              <a:rPr lang="pt-BR" dirty="0"/>
              <a:t>: se o crime praticado for eleitoral, a competência será da eleitoral, que será o respectivo tribunal na eleitora. Exceção expressa na CF.</a:t>
            </a:r>
          </a:p>
          <a:p>
            <a:pPr marL="0" indent="0">
              <a:buNone/>
            </a:pPr>
            <a:r>
              <a:rPr lang="pt-BR" b="1" dirty="0" err="1"/>
              <a:t>OBS</a:t>
            </a:r>
            <a:r>
              <a:rPr lang="pt-BR" dirty="0"/>
              <a:t>: a competência de foro por prerrogativa de função abrange as contravenções penais, excepcionando, portanto, a súmula 38 do STJ.</a:t>
            </a:r>
          </a:p>
          <a:p>
            <a:pPr marL="0" indent="0">
              <a:buNone/>
            </a:pPr>
            <a:r>
              <a:rPr lang="pt-BR" b="1" dirty="0" err="1"/>
              <a:t>OBS</a:t>
            </a:r>
            <a:r>
              <a:rPr lang="pt-BR" dirty="0"/>
              <a:t>: se o juiz ou promotor praticarem homicídio doloso, será competente o respectivo tribunal, e não o tribunal do júri.</a:t>
            </a:r>
          </a:p>
          <a:p>
            <a:pPr marL="0" indent="0">
              <a:buNone/>
            </a:pPr>
            <a:r>
              <a:rPr lang="pt-BR" b="1" dirty="0" err="1"/>
              <a:t>OBS</a:t>
            </a:r>
            <a:r>
              <a:rPr lang="pt-BR" dirty="0"/>
              <a:t>: se o juiz ou promotor praticarem crime de moeda falsa, será competente o respectivo tribunal, e não o tribunal regional federal.</a:t>
            </a:r>
          </a:p>
          <a:p>
            <a:pPr marL="0" indent="0">
              <a:buNone/>
            </a:pPr>
            <a:endParaRPr lang="pt-BR" dirty="0"/>
          </a:p>
        </p:txBody>
      </p:sp>
    </p:spTree>
    <p:extLst>
      <p:ext uri="{BB962C8B-B14F-4D97-AF65-F5344CB8AC3E}">
        <p14:creationId xmlns:p14="http://schemas.microsoft.com/office/powerpoint/2010/main" val="36881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57200" y="1351221"/>
            <a:ext cx="8229600" cy="5472608"/>
          </a:xfrm>
        </p:spPr>
        <p:txBody>
          <a:bodyPr>
            <a:normAutofit fontScale="85000" lnSpcReduction="20000"/>
          </a:bodyPr>
          <a:lstStyle/>
          <a:p>
            <a:pPr marL="0" indent="0">
              <a:buNone/>
            </a:pPr>
            <a:endParaRPr lang="pt-BR" b="1" u="sng" dirty="0"/>
          </a:p>
          <a:p>
            <a:pPr marL="0" indent="0">
              <a:buNone/>
            </a:pPr>
            <a:r>
              <a:rPr lang="pt-BR" b="1" u="sng" dirty="0"/>
              <a:t>f) Deputados e Prefeitos</a:t>
            </a:r>
            <a:endParaRPr lang="pt-BR" dirty="0"/>
          </a:p>
          <a:p>
            <a:r>
              <a:rPr lang="pt-BR" dirty="0"/>
              <a:t>Tem direito à segunda instância. </a:t>
            </a:r>
          </a:p>
          <a:p>
            <a:r>
              <a:rPr lang="pt-BR" dirty="0"/>
              <a:t>A </a:t>
            </a:r>
            <a:r>
              <a:rPr lang="pt-BR" dirty="0" err="1"/>
              <a:t>CF</a:t>
            </a:r>
            <a:r>
              <a:rPr lang="pt-BR" dirty="0"/>
              <a:t> não tem norma que dispõe especificamente do foro por prerrogativa para Deputados Estaduais e Prefeitos.</a:t>
            </a:r>
          </a:p>
          <a:p>
            <a:r>
              <a:rPr lang="pt-BR" dirty="0"/>
              <a:t>A competência para julga-los decorre do art. 27, §1º, que garante igual tratamento em relação à inviolabilidade e imunidades, bem como do princípio constitucional federativo (art. 25).</a:t>
            </a:r>
          </a:p>
          <a:p>
            <a:r>
              <a:rPr lang="pt-BR" dirty="0"/>
              <a:t>Serão julgados na segunda instância, com a separação regular da matéria conforme a natureza da infração (TRF para crimes federais, TRE para crime eleitoral e </a:t>
            </a:r>
            <a:r>
              <a:rPr lang="pt-BR" dirty="0" err="1"/>
              <a:t>TJs</a:t>
            </a:r>
            <a:r>
              <a:rPr lang="pt-BR" dirty="0"/>
              <a:t> para o restante) – Súmula 702 do STF.</a:t>
            </a:r>
          </a:p>
          <a:p>
            <a:pPr marL="0" indent="0">
              <a:buNone/>
            </a:pPr>
            <a:endParaRPr lang="pt-BR" dirty="0"/>
          </a:p>
        </p:txBody>
      </p:sp>
    </p:spTree>
    <p:extLst>
      <p:ext uri="{BB962C8B-B14F-4D97-AF65-F5344CB8AC3E}">
        <p14:creationId xmlns:p14="http://schemas.microsoft.com/office/powerpoint/2010/main" val="1029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57200" y="1351221"/>
            <a:ext cx="8229600" cy="5472608"/>
          </a:xfrm>
        </p:spPr>
        <p:txBody>
          <a:bodyPr>
            <a:normAutofit/>
          </a:bodyPr>
          <a:lstStyle/>
          <a:p>
            <a:pPr marL="0" indent="0">
              <a:buNone/>
            </a:pPr>
            <a:endParaRPr lang="pt-BR" b="1" u="sng" dirty="0"/>
          </a:p>
          <a:p>
            <a:pPr marL="0" indent="0">
              <a:buNone/>
            </a:pPr>
            <a:r>
              <a:rPr lang="pt-BR" b="1" u="sng" dirty="0"/>
              <a:t>f) Deputados e Prefeitos</a:t>
            </a:r>
            <a:endParaRPr lang="pt-BR" dirty="0"/>
          </a:p>
          <a:p>
            <a:endParaRPr lang="pt-BR" u="sng" dirty="0"/>
          </a:p>
          <a:p>
            <a:pPr marL="0" indent="0">
              <a:buNone/>
            </a:pPr>
            <a:r>
              <a:rPr lang="pt-BR" u="sng" dirty="0"/>
              <a:t>Súmula 702 do STF</a:t>
            </a:r>
            <a:r>
              <a:rPr lang="pt-BR" dirty="0"/>
              <a:t>: “A competência do Tribunal de Justiça para julgar prefeitos restringe-se aos crimes de competência da Justiça comum estadual; nos demais casos, a competência originária caberá ao respectivo tribunal de segundo grau.”</a:t>
            </a:r>
          </a:p>
          <a:p>
            <a:pPr marL="0" indent="0">
              <a:buNone/>
            </a:pPr>
            <a:endParaRPr lang="pt-BR" dirty="0"/>
          </a:p>
        </p:txBody>
      </p:sp>
    </p:spTree>
    <p:extLst>
      <p:ext uri="{BB962C8B-B14F-4D97-AF65-F5344CB8AC3E}">
        <p14:creationId xmlns:p14="http://schemas.microsoft.com/office/powerpoint/2010/main" val="2888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fontScale="85000" lnSpcReduction="20000"/>
          </a:bodyPr>
          <a:lstStyle/>
          <a:p>
            <a:pPr marL="0" indent="0">
              <a:buNone/>
            </a:pPr>
            <a:endParaRPr lang="pt-BR" dirty="0"/>
          </a:p>
          <a:p>
            <a:pPr marL="0" indent="0">
              <a:buNone/>
            </a:pPr>
            <a:r>
              <a:rPr lang="pt-BR" b="1" u="sng" dirty="0"/>
              <a:t>g) Foros definidos em Constituições Estaduais</a:t>
            </a:r>
            <a:endParaRPr lang="pt-BR" dirty="0"/>
          </a:p>
          <a:p>
            <a:r>
              <a:rPr lang="pt-BR" dirty="0"/>
              <a:t>Pelo princípio da simetria, as </a:t>
            </a:r>
            <a:r>
              <a:rPr lang="pt-BR" dirty="0" err="1"/>
              <a:t>CEs</a:t>
            </a:r>
            <a:r>
              <a:rPr lang="pt-BR" dirty="0"/>
              <a:t> podem estender a prerrogativa de foro para aqueles que não tem previsão na CF. </a:t>
            </a:r>
          </a:p>
          <a:p>
            <a:r>
              <a:rPr lang="pt-BR" dirty="0"/>
              <a:t>STF entendeu na </a:t>
            </a:r>
            <a:r>
              <a:rPr lang="pt-BR" b="1" u="sng" dirty="0"/>
              <a:t>ADI 2587</a:t>
            </a:r>
            <a:r>
              <a:rPr lang="pt-BR" dirty="0"/>
              <a:t> que o </a:t>
            </a:r>
            <a:r>
              <a:rPr lang="pt-BR" b="1" dirty="0"/>
              <a:t>limite</a:t>
            </a:r>
            <a:r>
              <a:rPr lang="pt-BR" dirty="0"/>
              <a:t> para a CE disciplinar foro por prerrogativa é a simetria com o âmbito federal. </a:t>
            </a:r>
          </a:p>
          <a:p>
            <a:r>
              <a:rPr lang="pt-BR" dirty="0"/>
              <a:t>Caso da CE/GO, que deu prerrogativa para muita gente (Defensor, Secretários, Procurador do Estado, Delegado de Polícia, etc.). </a:t>
            </a:r>
          </a:p>
          <a:p>
            <a:r>
              <a:rPr lang="pt-BR" dirty="0"/>
              <a:t>O STF entendeu que para Procurador do Estado (simetria com o AGU) e Defensor (simetria com MP) o foro é constitucional.</a:t>
            </a:r>
          </a:p>
        </p:txBody>
      </p:sp>
    </p:spTree>
    <p:extLst>
      <p:ext uri="{BB962C8B-B14F-4D97-AF65-F5344CB8AC3E}">
        <p14:creationId xmlns:p14="http://schemas.microsoft.com/office/powerpoint/2010/main" val="36574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1. CONCEITO JURISDIÇÃO E COMPETÊNCIA</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p:txBody>
          <a:bodyPr>
            <a:normAutofit fontScale="92500" lnSpcReduction="10000"/>
          </a:bodyPr>
          <a:lstStyle/>
          <a:p>
            <a:pPr marL="0" indent="0">
              <a:buNone/>
            </a:pPr>
            <a:r>
              <a:rPr lang="pt-BR" u="sng" dirty="0"/>
              <a:t>Jurisdição enquanto poder</a:t>
            </a:r>
            <a:r>
              <a:rPr lang="pt-BR" dirty="0"/>
              <a:t>: a jurisdição é o poder do Estado. A jurisdição é una e indivisível. Está atrelada ao poder de dizer o direito em um território, e faz parte da soberania. </a:t>
            </a:r>
          </a:p>
          <a:p>
            <a:pPr marL="0" indent="0">
              <a:buNone/>
            </a:pPr>
            <a:r>
              <a:rPr lang="pt-BR" u="sng" dirty="0"/>
              <a:t>Jurisdição enquanto direito fundamental:</a:t>
            </a:r>
            <a:r>
              <a:rPr lang="pt-BR" dirty="0"/>
              <a:t> para prof. </a:t>
            </a:r>
            <a:r>
              <a:rPr lang="pt-BR" dirty="0" err="1"/>
              <a:t>Aury</a:t>
            </a:r>
            <a:r>
              <a:rPr lang="pt-BR" dirty="0"/>
              <a:t>, mais do que um poder dever do Estado, a jurisdição é um direito fundamental do cidadão de ser julgado, por um juiz natural (cuja competência deve ser prefixada em lei). </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2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a:bodyPr>
          <a:lstStyle/>
          <a:p>
            <a:pPr marL="0" indent="0">
              <a:buNone/>
            </a:pPr>
            <a:endParaRPr lang="pt-BR" b="1" dirty="0"/>
          </a:p>
          <a:p>
            <a:pPr marL="0" indent="0">
              <a:buNone/>
            </a:pPr>
            <a:r>
              <a:rPr lang="pt-BR" b="1" dirty="0" err="1"/>
              <a:t>OBS</a:t>
            </a:r>
            <a:r>
              <a:rPr lang="pt-BR" dirty="0"/>
              <a:t>: o STF declarou inconstitucional o foro por prerrogativa para Delegados, pois não há simetria.</a:t>
            </a:r>
          </a:p>
          <a:p>
            <a:pPr marL="0" indent="0">
              <a:buNone/>
            </a:pPr>
            <a:r>
              <a:rPr lang="pt-BR" b="1" dirty="0" err="1"/>
              <a:t>OBS</a:t>
            </a:r>
            <a:r>
              <a:rPr lang="pt-BR" dirty="0"/>
              <a:t>: a competência prevista em constituição estadual não prevalece sobre a competência do júri (Súmula 721 do STF).</a:t>
            </a:r>
          </a:p>
          <a:p>
            <a:pPr marL="0" indent="0">
              <a:buNone/>
            </a:pPr>
            <a:r>
              <a:rPr lang="pt-BR" b="1" u="sng" dirty="0"/>
              <a:t>Conclusão</a:t>
            </a:r>
            <a:r>
              <a:rPr lang="pt-BR" dirty="0"/>
              <a:t>: é possível a previsão na CE de foro para defensores, vereadores, secretários e procuradores do estado.</a:t>
            </a:r>
          </a:p>
          <a:p>
            <a:pPr marL="0" indent="0">
              <a:buNone/>
            </a:pPr>
            <a:endParaRPr lang="pt-BR" dirty="0"/>
          </a:p>
        </p:txBody>
      </p:sp>
    </p:spTree>
    <p:extLst>
      <p:ext uri="{BB962C8B-B14F-4D97-AF65-F5344CB8AC3E}">
        <p14:creationId xmlns:p14="http://schemas.microsoft.com/office/powerpoint/2010/main" val="27127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fontScale="92500" lnSpcReduction="20000"/>
          </a:bodyPr>
          <a:lstStyle/>
          <a:p>
            <a:pPr marL="0" indent="0">
              <a:buNone/>
            </a:pPr>
            <a:endParaRPr lang="pt-BR" b="1" dirty="0"/>
          </a:p>
          <a:p>
            <a:pPr marL="0" indent="0">
              <a:buNone/>
            </a:pPr>
            <a:r>
              <a:rPr lang="pt-BR" b="1" u="sng" dirty="0"/>
              <a:t>h) Efetivo exercício do cargo</a:t>
            </a:r>
            <a:endParaRPr lang="pt-BR" dirty="0"/>
          </a:p>
          <a:p>
            <a:r>
              <a:rPr lang="pt-BR" dirty="0"/>
              <a:t>A lei 10.628/2002 (alterou o art. 84, §§, do CPP) foi declarada inconstitucional pelo STF. O foro está condicionado ao exercício do cargo, não importando quando praticada a infração.</a:t>
            </a:r>
          </a:p>
          <a:p>
            <a:r>
              <a:rPr lang="pt-BR" dirty="0"/>
              <a:t>O foro se garante apenas enquanto o réu estiver exercendo daquela função pública. </a:t>
            </a:r>
          </a:p>
          <a:p>
            <a:r>
              <a:rPr lang="pt-BR" dirty="0"/>
              <a:t>Não importa se o crime foi praticado antes ou depois do exercício do cargo.</a:t>
            </a:r>
          </a:p>
          <a:p>
            <a:r>
              <a:rPr lang="pt-BR" dirty="0"/>
              <a:t>Caso do </a:t>
            </a:r>
            <a:r>
              <a:rPr lang="pt-BR" b="1" dirty="0"/>
              <a:t>Lula</a:t>
            </a:r>
            <a:r>
              <a:rPr lang="pt-BR" dirty="0"/>
              <a:t> Ministro e áudio vazado da presidência da república. </a:t>
            </a:r>
            <a:r>
              <a:rPr lang="pt-BR" dirty="0" err="1"/>
              <a:t>Rcl</a:t>
            </a:r>
            <a:r>
              <a:rPr lang="pt-BR" dirty="0"/>
              <a:t>. STF n. 23.457. </a:t>
            </a:r>
          </a:p>
        </p:txBody>
      </p:sp>
    </p:spTree>
    <p:extLst>
      <p:ext uri="{BB962C8B-B14F-4D97-AF65-F5344CB8AC3E}">
        <p14:creationId xmlns:p14="http://schemas.microsoft.com/office/powerpoint/2010/main" val="9079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940966"/>
          </a:xfrm>
        </p:spPr>
        <p:txBody>
          <a:bodyPr>
            <a:noAutofit/>
          </a:bodyPr>
          <a:lstStyle/>
          <a:p>
            <a:pPr algn="just"/>
            <a:r>
              <a:rPr lang="pt-BR" sz="38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lnSpcReduction="10000"/>
          </a:bodyPr>
          <a:lstStyle/>
          <a:p>
            <a:pPr marL="0" indent="0">
              <a:buNone/>
            </a:pPr>
            <a:endParaRPr lang="pt-BR" b="1" dirty="0"/>
          </a:p>
          <a:p>
            <a:pPr marL="0" indent="0">
              <a:buNone/>
            </a:pPr>
            <a:r>
              <a:rPr lang="pt-BR" b="1" dirty="0"/>
              <a:t>5.2. Competência da Justiça Federal (art. 109 da </a:t>
            </a:r>
            <a:r>
              <a:rPr lang="pt-BR" b="1" dirty="0" err="1"/>
              <a:t>CF</a:t>
            </a:r>
            <a:r>
              <a:rPr lang="pt-BR" b="1" dirty="0"/>
              <a:t> – em razão da matéria)</a:t>
            </a:r>
            <a:endParaRPr lang="pt-BR" dirty="0"/>
          </a:p>
          <a:p>
            <a:r>
              <a:rPr lang="pt-BR" dirty="0"/>
              <a:t>A competência da JF é taxativamente prevista.</a:t>
            </a:r>
          </a:p>
          <a:p>
            <a:r>
              <a:rPr lang="pt-BR" dirty="0"/>
              <a:t>A competência da </a:t>
            </a:r>
            <a:r>
              <a:rPr lang="pt-BR" dirty="0" err="1"/>
              <a:t>JE</a:t>
            </a:r>
            <a:r>
              <a:rPr lang="pt-BR" dirty="0"/>
              <a:t> é “residual”, portanto, numa interpretação a contrário senso, tudo que não for na JF, </a:t>
            </a:r>
            <a:r>
              <a:rPr lang="pt-BR" dirty="0" err="1"/>
              <a:t>JE</a:t>
            </a:r>
            <a:r>
              <a:rPr lang="pt-BR" dirty="0"/>
              <a:t> e </a:t>
            </a:r>
            <a:r>
              <a:rPr lang="pt-BR" dirty="0" err="1"/>
              <a:t>JM</a:t>
            </a:r>
            <a:r>
              <a:rPr lang="pt-BR" dirty="0"/>
              <a:t> será da </a:t>
            </a:r>
            <a:r>
              <a:rPr lang="pt-BR" dirty="0" err="1"/>
              <a:t>JE</a:t>
            </a:r>
            <a:r>
              <a:rPr lang="pt-BR" dirty="0"/>
              <a:t>.</a:t>
            </a:r>
          </a:p>
          <a:p>
            <a:r>
              <a:rPr lang="pt-BR" dirty="0"/>
              <a:t>Embora “residual”, a competência da </a:t>
            </a:r>
            <a:r>
              <a:rPr lang="pt-BR" dirty="0" err="1"/>
              <a:t>JE</a:t>
            </a:r>
            <a:r>
              <a:rPr lang="pt-BR" dirty="0"/>
              <a:t> é a maior.</a:t>
            </a:r>
          </a:p>
          <a:p>
            <a:pPr marL="0" indent="0">
              <a:buNone/>
            </a:pPr>
            <a:endParaRPr lang="pt-BR" dirty="0"/>
          </a:p>
        </p:txBody>
      </p:sp>
    </p:spTree>
    <p:extLst>
      <p:ext uri="{BB962C8B-B14F-4D97-AF65-F5344CB8AC3E}">
        <p14:creationId xmlns:p14="http://schemas.microsoft.com/office/powerpoint/2010/main" val="87089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fontScale="85000" lnSpcReduction="20000"/>
          </a:bodyPr>
          <a:lstStyle/>
          <a:p>
            <a:pPr marL="0" indent="0">
              <a:buNone/>
            </a:pPr>
            <a:r>
              <a:rPr lang="pt-BR" b="1" dirty="0"/>
              <a:t>5.2. Competência da Justiça Federal (art. 109 DA </a:t>
            </a:r>
            <a:r>
              <a:rPr lang="pt-BR" b="1" dirty="0" err="1"/>
              <a:t>CF</a:t>
            </a:r>
            <a:r>
              <a:rPr lang="pt-BR" b="1" dirty="0"/>
              <a:t> – em razão da matéria)</a:t>
            </a:r>
            <a:endParaRPr lang="pt-BR" dirty="0"/>
          </a:p>
          <a:p>
            <a:r>
              <a:rPr lang="pt-BR" dirty="0"/>
              <a:t>Crimes praticados em detrimento de bens, serviços ou interesses da União, suas autarquias ou empresas públicas (excluídas as contravenções penais, Súmula 38 do STJ).</a:t>
            </a:r>
          </a:p>
          <a:p>
            <a:pPr lvl="0"/>
            <a:r>
              <a:rPr lang="pt-BR" dirty="0"/>
              <a:t>Crimes previstos em tratado internacional com início de execução no país e resultado no estrangeiro.</a:t>
            </a:r>
          </a:p>
          <a:p>
            <a:pPr lvl="0"/>
            <a:r>
              <a:rPr lang="pt-BR" dirty="0"/>
              <a:t>Crimes contra a organização do trabalho, o sistema financeiro e a ordem econômico-financeira.</a:t>
            </a:r>
          </a:p>
          <a:p>
            <a:pPr lvl="0"/>
            <a:r>
              <a:rPr lang="pt-BR" dirty="0"/>
              <a:t>Crimes cometidos a bordo de navios.</a:t>
            </a:r>
          </a:p>
          <a:p>
            <a:pPr lvl="0"/>
            <a:r>
              <a:rPr lang="pt-BR" dirty="0"/>
              <a:t>Crimes relativos a ingresso ou permanência irregular de estrangeiros.</a:t>
            </a:r>
          </a:p>
          <a:p>
            <a:pPr marL="0" indent="0">
              <a:buNone/>
            </a:pPr>
            <a:endParaRPr lang="pt-BR" dirty="0"/>
          </a:p>
        </p:txBody>
      </p:sp>
    </p:spTree>
    <p:extLst>
      <p:ext uri="{BB962C8B-B14F-4D97-AF65-F5344CB8AC3E}">
        <p14:creationId xmlns:p14="http://schemas.microsoft.com/office/powerpoint/2010/main" val="15625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lnSpcReduction="10000"/>
          </a:bodyPr>
          <a:lstStyle/>
          <a:p>
            <a:pPr marL="0" indent="0">
              <a:buNone/>
            </a:pPr>
            <a:r>
              <a:rPr lang="pt-BR" b="1" dirty="0"/>
              <a:t>5.2. Competência da Justiça Federal (art. 109 DA </a:t>
            </a:r>
            <a:r>
              <a:rPr lang="pt-BR" b="1" dirty="0" err="1"/>
              <a:t>CF</a:t>
            </a:r>
            <a:r>
              <a:rPr lang="pt-BR" b="1" dirty="0"/>
              <a:t> – em razão da matéria)</a:t>
            </a:r>
            <a:endParaRPr lang="pt-BR" dirty="0"/>
          </a:p>
          <a:p>
            <a:r>
              <a:rPr lang="pt-BR" dirty="0"/>
              <a:t>Crimes relativos a direitos indígenas (interpretação da Súmula 140 do STJ: não basta a vítima ou autor ser índio, mas exige-se relação com os direitos indígenas, delimitação de terras, etc.).</a:t>
            </a:r>
          </a:p>
          <a:p>
            <a:pPr marL="0" indent="0">
              <a:buNone/>
            </a:pPr>
            <a:r>
              <a:rPr lang="pt-BR" b="1" dirty="0" err="1"/>
              <a:t>OBS</a:t>
            </a:r>
            <a:r>
              <a:rPr lang="pt-BR" b="1" dirty="0"/>
              <a:t>:</a:t>
            </a:r>
            <a:r>
              <a:rPr lang="pt-BR" dirty="0"/>
              <a:t> Súmula 147 </a:t>
            </a:r>
            <a:r>
              <a:rPr lang="pt-BR"/>
              <a:t>do STJ: </a:t>
            </a:r>
            <a:r>
              <a:rPr lang="pt-BR" dirty="0"/>
              <a:t>é de competência da JF o crime praticado contra funcionário público federal quando relacionado com o exercício da função.</a:t>
            </a:r>
          </a:p>
          <a:p>
            <a:endParaRPr lang="pt-BR" dirty="0"/>
          </a:p>
          <a:p>
            <a:pPr marL="0" indent="0">
              <a:buNone/>
            </a:pPr>
            <a:endParaRPr lang="pt-BR" dirty="0"/>
          </a:p>
        </p:txBody>
      </p:sp>
    </p:spTree>
    <p:extLst>
      <p:ext uri="{BB962C8B-B14F-4D97-AF65-F5344CB8AC3E}">
        <p14:creationId xmlns:p14="http://schemas.microsoft.com/office/powerpoint/2010/main" val="11422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fontScale="85000" lnSpcReduction="10000"/>
          </a:bodyPr>
          <a:lstStyle/>
          <a:p>
            <a:pPr marL="0" indent="0">
              <a:buNone/>
            </a:pPr>
            <a:r>
              <a:rPr lang="pt-BR" b="1" dirty="0"/>
              <a:t>5.2.1. O Incidente de Deslocamento de Competência (</a:t>
            </a:r>
            <a:r>
              <a:rPr lang="pt-BR" b="1" dirty="0" err="1"/>
              <a:t>IDC</a:t>
            </a:r>
            <a:r>
              <a:rPr lang="pt-BR" b="1" dirty="0"/>
              <a:t>)</a:t>
            </a:r>
            <a:endParaRPr lang="pt-BR" dirty="0"/>
          </a:p>
          <a:p>
            <a:r>
              <a:rPr lang="pt-BR" dirty="0"/>
              <a:t>Foi introduzido pela </a:t>
            </a:r>
            <a:r>
              <a:rPr lang="pt-BR" dirty="0" err="1"/>
              <a:t>EC45</a:t>
            </a:r>
            <a:r>
              <a:rPr lang="pt-BR" dirty="0"/>
              <a:t>/2004</a:t>
            </a:r>
          </a:p>
          <a:p>
            <a:pPr lvl="0"/>
            <a:r>
              <a:rPr lang="pt-BR" dirty="0"/>
              <a:t>Permite a federalização dos crimes contra os direitos humanos.</a:t>
            </a:r>
          </a:p>
          <a:p>
            <a:pPr lvl="0"/>
            <a:r>
              <a:rPr lang="pt-BR" dirty="0"/>
              <a:t>Deve ser suscitado pelo PGR perante o STJ.</a:t>
            </a:r>
          </a:p>
          <a:p>
            <a:pPr lvl="0"/>
            <a:r>
              <a:rPr lang="pt-BR" dirty="0"/>
              <a:t>Pode se dar na fase de inquérito ou processo.</a:t>
            </a:r>
          </a:p>
          <a:p>
            <a:pPr lvl="0"/>
            <a:r>
              <a:rPr lang="pt-BR" dirty="0"/>
              <a:t>Serve para assegurar o cumprimento de obrigações assumidas em tratados internacionais quando há grave violação de direitos humanos</a:t>
            </a:r>
          </a:p>
          <a:p>
            <a:pPr lvl="0"/>
            <a:r>
              <a:rPr lang="pt-BR" dirty="0" err="1"/>
              <a:t>IDC</a:t>
            </a:r>
            <a:r>
              <a:rPr lang="pt-BR" dirty="0"/>
              <a:t>-1, da irmã </a:t>
            </a:r>
            <a:r>
              <a:rPr lang="pt-BR" dirty="0" err="1"/>
              <a:t>Dorathy</a:t>
            </a:r>
            <a:r>
              <a:rPr lang="pt-BR" dirty="0"/>
              <a:t> </a:t>
            </a:r>
            <a:r>
              <a:rPr lang="pt-BR" dirty="0" err="1"/>
              <a:t>Estang</a:t>
            </a:r>
            <a:r>
              <a:rPr lang="pt-BR" dirty="0"/>
              <a:t>, que foi negado, pois o STJ entendeu que não havia a inércia do Estado na persecução penal. </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1596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endParaRPr lang="pt-BR" sz="3700" b="1" dirty="0"/>
          </a:p>
        </p:txBody>
      </p:sp>
      <p:sp>
        <p:nvSpPr>
          <p:cNvPr id="5" name="Espaço Reservado para Conteúdo 4"/>
          <p:cNvSpPr>
            <a:spLocks noGrp="1"/>
          </p:cNvSpPr>
          <p:nvPr>
            <p:ph idx="1"/>
          </p:nvPr>
        </p:nvSpPr>
        <p:spPr>
          <a:xfrm>
            <a:off x="467544" y="1351221"/>
            <a:ext cx="8229600" cy="5472608"/>
          </a:xfrm>
        </p:spPr>
        <p:txBody>
          <a:bodyPr>
            <a:normAutofit/>
          </a:bodyPr>
          <a:lstStyle/>
          <a:p>
            <a:pPr marL="0" indent="0">
              <a:buNone/>
            </a:pPr>
            <a:endParaRPr lang="pt-BR" dirty="0"/>
          </a:p>
          <a:p>
            <a:pPr marL="0" indent="0">
              <a:buNone/>
            </a:pPr>
            <a:endParaRPr lang="pt-BR" dirty="0"/>
          </a:p>
        </p:txBody>
      </p:sp>
      <p:pic>
        <p:nvPicPr>
          <p:cNvPr id="6" name="Imagem 5"/>
          <p:cNvPicPr/>
          <p:nvPr/>
        </p:nvPicPr>
        <p:blipFill>
          <a:blip r:embed="rId2"/>
          <a:stretch>
            <a:fillRect/>
          </a:stretch>
        </p:blipFill>
        <p:spPr>
          <a:xfrm>
            <a:off x="0" y="0"/>
            <a:ext cx="9144000" cy="6823829"/>
          </a:xfrm>
          <a:prstGeom prst="rect">
            <a:avLst/>
          </a:prstGeom>
        </p:spPr>
      </p:pic>
    </p:spTree>
    <p:extLst>
      <p:ext uri="{BB962C8B-B14F-4D97-AF65-F5344CB8AC3E}">
        <p14:creationId xmlns:p14="http://schemas.microsoft.com/office/powerpoint/2010/main" val="38818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fontScale="77500" lnSpcReduction="20000"/>
          </a:bodyPr>
          <a:lstStyle/>
          <a:p>
            <a:pPr marL="0" indent="0">
              <a:buNone/>
            </a:pPr>
            <a:r>
              <a:rPr lang="pt-BR" b="1" dirty="0"/>
              <a:t>5.2.1. O Incidente de Deslocamento de Competência (</a:t>
            </a:r>
            <a:r>
              <a:rPr lang="pt-BR" b="1" dirty="0" err="1"/>
              <a:t>IDC</a:t>
            </a:r>
            <a:r>
              <a:rPr lang="pt-BR" b="1" dirty="0"/>
              <a:t>)</a:t>
            </a:r>
            <a:endParaRPr lang="pt-BR" dirty="0"/>
          </a:p>
          <a:p>
            <a:r>
              <a:rPr lang="pt-BR" dirty="0"/>
              <a:t>O </a:t>
            </a:r>
            <a:r>
              <a:rPr lang="pt-BR" dirty="0" err="1"/>
              <a:t>IDC</a:t>
            </a:r>
            <a:r>
              <a:rPr lang="pt-BR" dirty="0"/>
              <a:t>-2, caso Manoel Bezerra de Matos, é o primeiro caso concreto que houve o deslocamento da competência. Era vereador, advogado e notório defensor de </a:t>
            </a:r>
            <a:r>
              <a:rPr lang="pt-BR" dirty="0" err="1"/>
              <a:t>DH</a:t>
            </a:r>
            <a:r>
              <a:rPr lang="pt-BR" dirty="0"/>
              <a:t>. Foi executado por um grupo de extermínio que vinha atuando há vários anos. O Julgamento foi deslocado para a Justiça Federal da Paraíba. </a:t>
            </a:r>
          </a:p>
          <a:p>
            <a:pPr lvl="0"/>
            <a:r>
              <a:rPr lang="pt-BR" dirty="0"/>
              <a:t>A </a:t>
            </a:r>
            <a:r>
              <a:rPr lang="pt-BR" dirty="0" err="1"/>
              <a:t>DPESP</a:t>
            </a:r>
            <a:r>
              <a:rPr lang="pt-BR" dirty="0"/>
              <a:t> representou perante a PGR para instaurar </a:t>
            </a:r>
            <a:r>
              <a:rPr lang="pt-BR" dirty="0" err="1"/>
              <a:t>IDC</a:t>
            </a:r>
            <a:r>
              <a:rPr lang="pt-BR" dirty="0"/>
              <a:t> no caso que ficou conhecido como “crimes de maio”, em 2006, decorrente da retaliação decorrente dos ataques do PCC, e que vitimou mais de 300 pessoas.</a:t>
            </a:r>
          </a:p>
          <a:p>
            <a:pPr lvl="0"/>
            <a:r>
              <a:rPr lang="pt-BR" dirty="0"/>
              <a:t>Apenas agora em 2016 o PGR pediu o </a:t>
            </a:r>
            <a:r>
              <a:rPr lang="pt-BR" dirty="0" err="1"/>
              <a:t>IDC</a:t>
            </a:r>
            <a:r>
              <a:rPr lang="pt-BR" dirty="0"/>
              <a:t> dos crimes de maio, 10 anos depois dos fatos.</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28538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endParaRPr lang="pt-BR" sz="3700" b="1" dirty="0"/>
          </a:p>
        </p:txBody>
      </p:sp>
      <p:sp>
        <p:nvSpPr>
          <p:cNvPr id="5" name="Espaço Reservado para Conteúdo 4"/>
          <p:cNvSpPr>
            <a:spLocks noGrp="1"/>
          </p:cNvSpPr>
          <p:nvPr>
            <p:ph idx="1"/>
          </p:nvPr>
        </p:nvSpPr>
        <p:spPr>
          <a:xfrm>
            <a:off x="467544" y="1351221"/>
            <a:ext cx="8229600" cy="5472608"/>
          </a:xfrm>
        </p:spPr>
        <p:txBody>
          <a:bodyPr>
            <a:normAutofit/>
          </a:bodyPr>
          <a:lstStyle/>
          <a:p>
            <a:pPr marL="0" indent="0">
              <a:buNone/>
            </a:pPr>
            <a:endParaRPr lang="pt-BR" dirty="0"/>
          </a:p>
          <a:p>
            <a:pPr marL="0" indent="0">
              <a:buNone/>
            </a:pPr>
            <a:endParaRPr lang="pt-BR" dirty="0"/>
          </a:p>
        </p:txBody>
      </p:sp>
      <p:pic>
        <p:nvPicPr>
          <p:cNvPr id="6" name="Imagem 5"/>
          <p:cNvPicPr/>
          <p:nvPr/>
        </p:nvPicPr>
        <p:blipFill>
          <a:blip r:embed="rId2"/>
          <a:stretch>
            <a:fillRect/>
          </a:stretch>
        </p:blipFill>
        <p:spPr>
          <a:xfrm>
            <a:off x="0" y="1"/>
            <a:ext cx="9144000" cy="6823828"/>
          </a:xfrm>
          <a:prstGeom prst="rect">
            <a:avLst/>
          </a:prstGeom>
        </p:spPr>
      </p:pic>
    </p:spTree>
    <p:extLst>
      <p:ext uri="{BB962C8B-B14F-4D97-AF65-F5344CB8AC3E}">
        <p14:creationId xmlns:p14="http://schemas.microsoft.com/office/powerpoint/2010/main" val="20858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fontScale="77500" lnSpcReduction="20000"/>
          </a:bodyPr>
          <a:lstStyle/>
          <a:p>
            <a:pPr marL="0" indent="0">
              <a:buNone/>
            </a:pPr>
            <a:r>
              <a:rPr lang="pt-BR" b="1" dirty="0"/>
              <a:t>5.2.1. O Incidente de Deslocamento de Competência (</a:t>
            </a:r>
            <a:r>
              <a:rPr lang="pt-BR" b="1" dirty="0" err="1"/>
              <a:t>IDC</a:t>
            </a:r>
            <a:r>
              <a:rPr lang="pt-BR" b="1" dirty="0"/>
              <a:t>)</a:t>
            </a:r>
            <a:endParaRPr lang="pt-BR" dirty="0"/>
          </a:p>
          <a:p>
            <a:r>
              <a:rPr lang="pt-BR" dirty="0"/>
              <a:t>O </a:t>
            </a:r>
            <a:r>
              <a:rPr lang="pt-BR" dirty="0" err="1"/>
              <a:t>IDC</a:t>
            </a:r>
            <a:r>
              <a:rPr lang="pt-BR" dirty="0"/>
              <a:t>-2, caso Manoel Bezerra de Matos, é o primeiro caso concreto que houve o deslocamento da competência. Era vereador, advogado e notório defensor de </a:t>
            </a:r>
            <a:r>
              <a:rPr lang="pt-BR" dirty="0" err="1"/>
              <a:t>DH</a:t>
            </a:r>
            <a:r>
              <a:rPr lang="pt-BR" dirty="0"/>
              <a:t>. Foi executado por um grupo de extermínio que vinha atuando há vários anos. O Julgamento foi deslocado para a Justiça Federal da Paraíba. </a:t>
            </a:r>
          </a:p>
          <a:p>
            <a:pPr lvl="0"/>
            <a:r>
              <a:rPr lang="pt-BR" dirty="0"/>
              <a:t>A </a:t>
            </a:r>
            <a:r>
              <a:rPr lang="pt-BR" dirty="0" err="1"/>
              <a:t>DPESP</a:t>
            </a:r>
            <a:r>
              <a:rPr lang="pt-BR" dirty="0"/>
              <a:t> representou perante a PGR para instaurar </a:t>
            </a:r>
            <a:r>
              <a:rPr lang="pt-BR" dirty="0" err="1"/>
              <a:t>IDC</a:t>
            </a:r>
            <a:r>
              <a:rPr lang="pt-BR" dirty="0"/>
              <a:t> no caso que ficou conhecido como “crimes de maio”, em 2006, decorrente da retaliação decorrente dos ataques do PCC, e que vitimou mais de 300 pessoas.</a:t>
            </a:r>
          </a:p>
          <a:p>
            <a:pPr lvl="0"/>
            <a:r>
              <a:rPr lang="pt-BR" dirty="0"/>
              <a:t>Apenas agora em 2016 o PGR pediu o </a:t>
            </a:r>
            <a:r>
              <a:rPr lang="pt-BR" dirty="0" err="1"/>
              <a:t>IDC</a:t>
            </a:r>
            <a:r>
              <a:rPr lang="pt-BR" dirty="0"/>
              <a:t> dos crimes de maio, 10 anos depois dos fatos.</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16784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1. CONCEITO JURISDIÇÃO E COMPETÊNCIA</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p:txBody>
          <a:bodyPr>
            <a:normAutofit fontScale="92500" lnSpcReduction="20000"/>
          </a:bodyPr>
          <a:lstStyle/>
          <a:p>
            <a:pPr marL="0" indent="0">
              <a:buNone/>
            </a:pPr>
            <a:r>
              <a:rPr lang="pt-BR" u="sng" dirty="0"/>
              <a:t>Competência enquanto função ou atividade estatal </a:t>
            </a:r>
            <a:r>
              <a:rPr lang="pt-BR" dirty="0"/>
              <a:t>: a repartição de competência dentro do poder jurisdicional que serve à administração da justiça. Regras que servem para organizar a prestação do serviço público jurisdicional.</a:t>
            </a:r>
          </a:p>
          <a:p>
            <a:pPr marL="0" indent="0">
              <a:buNone/>
            </a:pPr>
            <a:r>
              <a:rPr lang="pt-BR" u="sng" dirty="0"/>
              <a:t>Competência enquanto garantia da jurisdição:</a:t>
            </a:r>
            <a:r>
              <a:rPr lang="pt-BR" dirty="0"/>
              <a:t> prof. </a:t>
            </a:r>
            <a:r>
              <a:rPr lang="pt-BR" dirty="0" err="1"/>
              <a:t>Aury</a:t>
            </a:r>
            <a:r>
              <a:rPr lang="pt-BR" dirty="0"/>
              <a:t>, partindo do conceito de jurisdição enquanto direito fundamental, constrói o conceito de competência enquanto limite ao poder, pois cria as condições de eficácia para </a:t>
            </a:r>
            <a:r>
              <a:rPr lang="pt-BR" b="1" dirty="0"/>
              <a:t>garantia</a:t>
            </a:r>
            <a:r>
              <a:rPr lang="pt-BR" dirty="0"/>
              <a:t> da jurisdição (juiz natural e imparcial).</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9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5. IDENTIFICAÇÃO DA COMPETÊNCIA</a:t>
            </a:r>
          </a:p>
        </p:txBody>
      </p:sp>
      <p:sp>
        <p:nvSpPr>
          <p:cNvPr id="5" name="Espaço Reservado para Conteúdo 4"/>
          <p:cNvSpPr>
            <a:spLocks noGrp="1"/>
          </p:cNvSpPr>
          <p:nvPr>
            <p:ph idx="1"/>
          </p:nvPr>
        </p:nvSpPr>
        <p:spPr>
          <a:xfrm>
            <a:off x="467544" y="1351221"/>
            <a:ext cx="8229600" cy="5472608"/>
          </a:xfrm>
        </p:spPr>
        <p:txBody>
          <a:bodyPr>
            <a:normAutofit fontScale="85000" lnSpcReduction="20000"/>
          </a:bodyPr>
          <a:lstStyle/>
          <a:p>
            <a:pPr marL="0" indent="0">
              <a:buNone/>
            </a:pPr>
            <a:r>
              <a:rPr lang="pt-BR" b="1" dirty="0"/>
              <a:t>5.2.2. Competência para Execução Penal de sentença da Justiça Federal</a:t>
            </a:r>
            <a:endParaRPr lang="pt-BR" dirty="0"/>
          </a:p>
          <a:p>
            <a:pPr lvl="0"/>
            <a:r>
              <a:rPr lang="pt-BR" dirty="0"/>
              <a:t>A competência para o processo de execução penal dependerá do estabelecimento prisional que a pessoa estiver presa;</a:t>
            </a:r>
          </a:p>
          <a:p>
            <a:pPr lvl="0"/>
            <a:r>
              <a:rPr lang="pt-BR" dirty="0"/>
              <a:t>Súmula 192 do STJ: compete ao juiz das execuções penais do estado a execução das penas impostas a sentenciados pela justiça militar, federal, militar ou eleitoral, quando recolhidos a estabelecimentos sujeitos à administração estadual. </a:t>
            </a:r>
          </a:p>
          <a:p>
            <a:pPr marL="0" lvl="0" indent="0">
              <a:buNone/>
            </a:pPr>
            <a:r>
              <a:rPr lang="pt-BR" b="1" dirty="0"/>
              <a:t>Conclusão</a:t>
            </a:r>
            <a:r>
              <a:rPr lang="pt-BR" dirty="0"/>
              <a:t>: pessoa condenada na JF, porém presa em presídio estadual, será competente a justiça estadual, e vice-versa.</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25651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6. ATRAÇÃO DE COMPETÊNCIA</a:t>
            </a:r>
          </a:p>
        </p:txBody>
      </p:sp>
      <p:sp>
        <p:nvSpPr>
          <p:cNvPr id="5" name="Espaço Reservado para Conteúdo 4"/>
          <p:cNvSpPr>
            <a:spLocks noGrp="1"/>
          </p:cNvSpPr>
          <p:nvPr>
            <p:ph idx="1"/>
          </p:nvPr>
        </p:nvSpPr>
        <p:spPr>
          <a:xfrm>
            <a:off x="467544" y="1351221"/>
            <a:ext cx="8229600" cy="5102115"/>
          </a:xfrm>
        </p:spPr>
        <p:txBody>
          <a:bodyPr>
            <a:normAutofit fontScale="92500" lnSpcReduction="20000"/>
          </a:bodyPr>
          <a:lstStyle/>
          <a:p>
            <a:pPr lvl="0"/>
            <a:r>
              <a:rPr lang="pt-BR" dirty="0"/>
              <a:t>A competência por prerrogativa de função atrai os crimes conexos em coautoria. </a:t>
            </a:r>
          </a:p>
          <a:p>
            <a:pPr lvl="0"/>
            <a:r>
              <a:rPr lang="pt-BR" dirty="0"/>
              <a:t>Súmula 704 do STF: “não viola o princípio do juiz natural, da ampla defesa e do devido processo legal a atração por continência ou conexão do processo do corréu ao foro por prerrogativa de função de um dos denunciados”. </a:t>
            </a:r>
          </a:p>
          <a:p>
            <a:pPr marL="0" lvl="0" indent="0">
              <a:buNone/>
            </a:pPr>
            <a:r>
              <a:rPr lang="pt-BR" b="1" u="sng" dirty="0"/>
              <a:t>Exceção:</a:t>
            </a:r>
            <a:r>
              <a:rPr lang="pt-BR" dirty="0"/>
              <a:t> no caso de júri, o réu com prerrogativa é julgado no respectivo tribunal e o corréu sem prerrogativa vai à júri na primeira instância.</a:t>
            </a:r>
          </a:p>
          <a:p>
            <a:pPr marL="0" indent="0">
              <a:buNone/>
            </a:pPr>
            <a:endParaRPr lang="pt-BR" dirty="0"/>
          </a:p>
        </p:txBody>
      </p:sp>
    </p:spTree>
    <p:extLst>
      <p:ext uri="{BB962C8B-B14F-4D97-AF65-F5344CB8AC3E}">
        <p14:creationId xmlns:p14="http://schemas.microsoft.com/office/powerpoint/2010/main" val="406350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6. ATRAÇÃO DE COMPETÊNCIA</a:t>
            </a:r>
          </a:p>
        </p:txBody>
      </p:sp>
      <p:sp>
        <p:nvSpPr>
          <p:cNvPr id="5" name="Espaço Reservado para Conteúdo 4"/>
          <p:cNvSpPr>
            <a:spLocks noGrp="1"/>
          </p:cNvSpPr>
          <p:nvPr>
            <p:ph idx="1"/>
          </p:nvPr>
        </p:nvSpPr>
        <p:spPr>
          <a:xfrm>
            <a:off x="467544" y="1351221"/>
            <a:ext cx="8229600" cy="5102115"/>
          </a:xfrm>
        </p:spPr>
        <p:txBody>
          <a:bodyPr>
            <a:normAutofit fontScale="92500" lnSpcReduction="20000"/>
          </a:bodyPr>
          <a:lstStyle/>
          <a:p>
            <a:pPr lvl="0"/>
            <a:r>
              <a:rPr lang="pt-BR" dirty="0"/>
              <a:t>Na justiça comum, o tribunal do júri tem força atrativa, cedendo, contudo, à prerrogativa de foro (separação do feito em caso de coautor ou partícipe sem o foro por prerrogativa).</a:t>
            </a:r>
          </a:p>
          <a:p>
            <a:pPr lvl="0"/>
            <a:r>
              <a:rPr lang="pt-BR" dirty="0"/>
              <a:t>A competência da justiça federal atrai o crime conexo estadual, independentemente da pena. </a:t>
            </a:r>
          </a:p>
          <a:p>
            <a:pPr lvl="0"/>
            <a:r>
              <a:rPr lang="pt-BR" dirty="0"/>
              <a:t>Súmula 122 do STJ: compete à Justiça Federal o processo e o julgamento unificado dos crimes conexos de competência federal e estadual, não se aplicando a regra do art. 78, II, “a”, do CPP.</a:t>
            </a:r>
          </a:p>
          <a:p>
            <a:pPr marL="0" indent="0">
              <a:buNone/>
            </a:pPr>
            <a:endParaRPr lang="pt-BR" dirty="0"/>
          </a:p>
        </p:txBody>
      </p:sp>
    </p:spTree>
    <p:extLst>
      <p:ext uri="{BB962C8B-B14F-4D97-AF65-F5344CB8AC3E}">
        <p14:creationId xmlns:p14="http://schemas.microsoft.com/office/powerpoint/2010/main" val="9728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7. COMPETÊNCIA TERRITORIAL (QUAL JUIZ?)</a:t>
            </a:r>
          </a:p>
        </p:txBody>
      </p:sp>
      <p:sp>
        <p:nvSpPr>
          <p:cNvPr id="5" name="Espaço Reservado para Conteúdo 4"/>
          <p:cNvSpPr>
            <a:spLocks noGrp="1"/>
          </p:cNvSpPr>
          <p:nvPr>
            <p:ph idx="1"/>
          </p:nvPr>
        </p:nvSpPr>
        <p:spPr>
          <a:xfrm>
            <a:off x="467544" y="1351221"/>
            <a:ext cx="8229600" cy="5102115"/>
          </a:xfrm>
        </p:spPr>
        <p:txBody>
          <a:bodyPr>
            <a:normAutofit lnSpcReduction="10000"/>
          </a:bodyPr>
          <a:lstStyle/>
          <a:p>
            <a:pPr marL="0" indent="0">
              <a:buNone/>
            </a:pPr>
            <a:r>
              <a:rPr lang="pt-BR" b="1" dirty="0"/>
              <a:t>7.1. Pelo local da infração</a:t>
            </a:r>
            <a:endParaRPr lang="pt-BR" dirty="0"/>
          </a:p>
          <a:p>
            <a:r>
              <a:rPr lang="pt-BR" dirty="0"/>
              <a:t>Está prevista no CPP. É uma competência relativa. A inobservância dessas regras produz nulidade relativa.</a:t>
            </a:r>
          </a:p>
          <a:p>
            <a:r>
              <a:rPr lang="pt-BR" dirty="0"/>
              <a:t>O código de processo penal adotou a teoria do resultado. O local da infração é o local onde a infração se consumou. </a:t>
            </a:r>
          </a:p>
          <a:p>
            <a:pPr marL="0" indent="0">
              <a:buNone/>
            </a:pPr>
            <a:r>
              <a:rPr lang="pt-BR" b="1" dirty="0" err="1"/>
              <a:t>OBS</a:t>
            </a:r>
            <a:r>
              <a:rPr lang="pt-BR" dirty="0"/>
              <a:t>: Prof. </a:t>
            </a:r>
            <a:r>
              <a:rPr lang="pt-BR" dirty="0" err="1"/>
              <a:t>Aury</a:t>
            </a:r>
            <a:r>
              <a:rPr lang="pt-BR" dirty="0"/>
              <a:t> defende que competência é competência e sempre geraria nulidade absoluta (posição minoritária).</a:t>
            </a:r>
          </a:p>
          <a:p>
            <a:pPr marL="0" indent="0">
              <a:buNone/>
            </a:pPr>
            <a:endParaRPr lang="pt-BR" dirty="0"/>
          </a:p>
        </p:txBody>
      </p:sp>
    </p:spTree>
    <p:extLst>
      <p:ext uri="{BB962C8B-B14F-4D97-AF65-F5344CB8AC3E}">
        <p14:creationId xmlns:p14="http://schemas.microsoft.com/office/powerpoint/2010/main" val="2831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7. COMPETÊNCIA TERRITORIAL (QUAL JUIZ?)</a:t>
            </a:r>
          </a:p>
        </p:txBody>
      </p:sp>
      <p:sp>
        <p:nvSpPr>
          <p:cNvPr id="5" name="Espaço Reservado para Conteúdo 4"/>
          <p:cNvSpPr>
            <a:spLocks noGrp="1"/>
          </p:cNvSpPr>
          <p:nvPr>
            <p:ph idx="1"/>
          </p:nvPr>
        </p:nvSpPr>
        <p:spPr>
          <a:xfrm>
            <a:off x="467544" y="1351221"/>
            <a:ext cx="8229600" cy="5102115"/>
          </a:xfrm>
        </p:spPr>
        <p:txBody>
          <a:bodyPr>
            <a:normAutofit fontScale="85000" lnSpcReduction="10000"/>
          </a:bodyPr>
          <a:lstStyle/>
          <a:p>
            <a:pPr marL="0" indent="0">
              <a:buNone/>
            </a:pPr>
            <a:r>
              <a:rPr lang="pt-BR" b="1" dirty="0"/>
              <a:t>7.1. Pelo local da infração</a:t>
            </a:r>
            <a:endParaRPr lang="pt-BR" dirty="0"/>
          </a:p>
          <a:p>
            <a:pPr marL="0" indent="0">
              <a:buNone/>
            </a:pPr>
            <a:r>
              <a:rPr lang="pt-BR" u="sng" dirty="0"/>
              <a:t>Exemplo</a:t>
            </a:r>
            <a:r>
              <a:rPr lang="pt-BR" dirty="0"/>
              <a:t>: dou um tiro na vítima na avenida paulista, mas ela é levada por alguém para um hospital de Campinas e morre lá. A competência para julgamento será do júri de Campinas.</a:t>
            </a:r>
          </a:p>
          <a:p>
            <a:pPr marL="0" indent="0">
              <a:buNone/>
            </a:pPr>
            <a:r>
              <a:rPr lang="pt-BR" u="sng" dirty="0"/>
              <a:t>Exceção</a:t>
            </a:r>
            <a:r>
              <a:rPr lang="pt-BR" dirty="0"/>
              <a:t>: lei 9099/95 dispõe que a competência será definida pelo local da conduta (onde foram praticados os atos executórios).</a:t>
            </a:r>
          </a:p>
          <a:p>
            <a:pPr marL="0" indent="0">
              <a:buNone/>
            </a:pPr>
            <a:r>
              <a:rPr lang="pt-BR" b="1" dirty="0" err="1"/>
              <a:t>OBS</a:t>
            </a:r>
            <a:r>
              <a:rPr lang="pt-BR" dirty="0"/>
              <a:t>: Como se trata de competência relativa, pode acontecer de ser modificado.</a:t>
            </a:r>
          </a:p>
          <a:p>
            <a:pPr marL="0" indent="0">
              <a:buNone/>
            </a:pPr>
            <a:r>
              <a:rPr lang="pt-BR" b="1" dirty="0" err="1"/>
              <a:t>OBS</a:t>
            </a:r>
            <a:r>
              <a:rPr lang="pt-BR" dirty="0"/>
              <a:t>: Em caso de tentativa, a regra para fixar competência é a do último ato praticado.</a:t>
            </a:r>
          </a:p>
          <a:p>
            <a:pPr marL="0" indent="0">
              <a:buNone/>
            </a:pPr>
            <a:endParaRPr lang="pt-BR" dirty="0"/>
          </a:p>
        </p:txBody>
      </p:sp>
    </p:spTree>
    <p:extLst>
      <p:ext uri="{BB962C8B-B14F-4D97-AF65-F5344CB8AC3E}">
        <p14:creationId xmlns:p14="http://schemas.microsoft.com/office/powerpoint/2010/main" val="6996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7. COMPETÊNCIA TERRITORIAL (QUAL JUIZ?)</a:t>
            </a:r>
          </a:p>
        </p:txBody>
      </p:sp>
      <p:sp>
        <p:nvSpPr>
          <p:cNvPr id="5" name="Espaço Reservado para Conteúdo 4"/>
          <p:cNvSpPr>
            <a:spLocks noGrp="1"/>
          </p:cNvSpPr>
          <p:nvPr>
            <p:ph idx="1"/>
          </p:nvPr>
        </p:nvSpPr>
        <p:spPr>
          <a:xfrm>
            <a:off x="467544" y="1351221"/>
            <a:ext cx="8229600" cy="5102115"/>
          </a:xfrm>
        </p:spPr>
        <p:txBody>
          <a:bodyPr>
            <a:normAutofit/>
          </a:bodyPr>
          <a:lstStyle/>
          <a:p>
            <a:pPr marL="0" indent="0">
              <a:buNone/>
            </a:pPr>
            <a:r>
              <a:rPr lang="pt-BR" b="1" dirty="0"/>
              <a:t>7.2. Consumação fora do território nacional</a:t>
            </a:r>
          </a:p>
          <a:p>
            <a:pPr lvl="0"/>
            <a:r>
              <a:rPr lang="pt-BR" dirty="0"/>
              <a:t>Se eu tenho consumação fora do território nacional, a competência será a do último ato de execução no Brasil. </a:t>
            </a:r>
          </a:p>
          <a:p>
            <a:pPr lvl="0"/>
            <a:r>
              <a:rPr lang="pt-BR" dirty="0"/>
              <a:t>Não sendo possível identificar onde se deu o último ato em território brasileiro, a competência será fixada no local em que o crime teria produzido seus efeitos.</a:t>
            </a:r>
          </a:p>
          <a:p>
            <a:pPr marL="0" indent="0">
              <a:buNone/>
            </a:pPr>
            <a:endParaRPr lang="pt-BR" dirty="0"/>
          </a:p>
        </p:txBody>
      </p:sp>
    </p:spTree>
    <p:extLst>
      <p:ext uri="{BB962C8B-B14F-4D97-AF65-F5344CB8AC3E}">
        <p14:creationId xmlns:p14="http://schemas.microsoft.com/office/powerpoint/2010/main" val="367879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7. COMPETÊNCIA TERRITORIAL (QUAL JUIZ?)</a:t>
            </a:r>
          </a:p>
        </p:txBody>
      </p:sp>
      <p:sp>
        <p:nvSpPr>
          <p:cNvPr id="5" name="Espaço Reservado para Conteúdo 4"/>
          <p:cNvSpPr>
            <a:spLocks noGrp="1"/>
          </p:cNvSpPr>
          <p:nvPr>
            <p:ph idx="1"/>
          </p:nvPr>
        </p:nvSpPr>
        <p:spPr>
          <a:xfrm>
            <a:off x="467544" y="1351221"/>
            <a:ext cx="8229600" cy="5102115"/>
          </a:xfrm>
        </p:spPr>
        <p:txBody>
          <a:bodyPr>
            <a:normAutofit fontScale="92500" lnSpcReduction="10000"/>
          </a:bodyPr>
          <a:lstStyle/>
          <a:p>
            <a:pPr marL="0" indent="0">
              <a:buNone/>
            </a:pPr>
            <a:r>
              <a:rPr lang="pt-BR" b="1" dirty="0"/>
              <a:t>7.3. Prática de crime fora do território nacional</a:t>
            </a:r>
            <a:endParaRPr lang="pt-BR" dirty="0"/>
          </a:p>
          <a:p>
            <a:pPr lvl="0"/>
            <a:r>
              <a:rPr lang="pt-BR" dirty="0"/>
              <a:t>Se toda a prática do crime se der fora do território nacional, mas por alguma das causas de extraterritorialidade do CP, for aplicável a lei penal brasileira, o local de competência para julgamento será o da capital do estado onde por último residiu o réu.</a:t>
            </a:r>
          </a:p>
          <a:p>
            <a:pPr lvl="0"/>
            <a:r>
              <a:rPr lang="pt-BR" dirty="0"/>
              <a:t>Caso não se tenha essa informação, será a Capital Federal (DF). </a:t>
            </a:r>
          </a:p>
          <a:p>
            <a:pPr marL="0" indent="0">
              <a:buNone/>
            </a:pPr>
            <a:endParaRPr lang="pt-BR" dirty="0"/>
          </a:p>
        </p:txBody>
      </p:sp>
    </p:spTree>
    <p:extLst>
      <p:ext uri="{BB962C8B-B14F-4D97-AF65-F5344CB8AC3E}">
        <p14:creationId xmlns:p14="http://schemas.microsoft.com/office/powerpoint/2010/main" val="10850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7. COMPETÊNCIA TERRITORIAL (QUAL JUIZ?)</a:t>
            </a:r>
          </a:p>
        </p:txBody>
      </p:sp>
      <p:sp>
        <p:nvSpPr>
          <p:cNvPr id="5" name="Espaço Reservado para Conteúdo 4"/>
          <p:cNvSpPr>
            <a:spLocks noGrp="1"/>
          </p:cNvSpPr>
          <p:nvPr>
            <p:ph idx="1"/>
          </p:nvPr>
        </p:nvSpPr>
        <p:spPr>
          <a:xfrm>
            <a:off x="467544" y="1351221"/>
            <a:ext cx="8229600" cy="5102115"/>
          </a:xfrm>
        </p:spPr>
        <p:txBody>
          <a:bodyPr>
            <a:normAutofit fontScale="92500" lnSpcReduction="20000"/>
          </a:bodyPr>
          <a:lstStyle/>
          <a:p>
            <a:pPr marL="0" indent="0">
              <a:buNone/>
            </a:pPr>
            <a:r>
              <a:rPr lang="pt-BR" b="1" dirty="0"/>
              <a:t>7.4. Crime praticado em embarcação (navio ou aeronave)</a:t>
            </a:r>
          </a:p>
          <a:p>
            <a:r>
              <a:rPr lang="pt-BR" dirty="0"/>
              <a:t>Será competente o primeiro porto/aeroporto a ser tocado em solo brasileiro. No caso de partida, será competente o último porto/aeroporto tocado em solo brasileiro.</a:t>
            </a:r>
          </a:p>
          <a:p>
            <a:pPr marL="0" indent="0">
              <a:buNone/>
            </a:pPr>
            <a:r>
              <a:rPr lang="pt-BR" b="1" dirty="0" err="1"/>
              <a:t>OBS</a:t>
            </a:r>
            <a:r>
              <a:rPr lang="pt-BR" b="1" dirty="0"/>
              <a:t>: </a:t>
            </a:r>
            <a:r>
              <a:rPr lang="pt-BR" dirty="0"/>
              <a:t>quando desconhecido o local da infração, será competente o local de domicílio  ou residência do réu (critério subsidiário).</a:t>
            </a:r>
          </a:p>
          <a:p>
            <a:pPr marL="0" indent="0">
              <a:buNone/>
            </a:pPr>
            <a:r>
              <a:rPr lang="pt-BR" b="1" dirty="0" err="1"/>
              <a:t>OBS</a:t>
            </a:r>
            <a:r>
              <a:rPr lang="pt-BR" b="1" dirty="0"/>
              <a:t>:</a:t>
            </a:r>
            <a:r>
              <a:rPr lang="pt-BR" dirty="0"/>
              <a:t> nas ações penais privadas o querelante poderá propor no local do domicílio do réu ou no local da infração.</a:t>
            </a:r>
          </a:p>
          <a:p>
            <a:pPr marL="0" indent="0">
              <a:buNone/>
            </a:pPr>
            <a:endParaRPr lang="pt-BR" dirty="0"/>
          </a:p>
        </p:txBody>
      </p:sp>
    </p:spTree>
    <p:extLst>
      <p:ext uri="{BB962C8B-B14F-4D97-AF65-F5344CB8AC3E}">
        <p14:creationId xmlns:p14="http://schemas.microsoft.com/office/powerpoint/2010/main" val="1722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8. PREVENÇÃO, CONEXÃO E CONTINÊNCIA</a:t>
            </a:r>
          </a:p>
        </p:txBody>
      </p:sp>
      <p:sp>
        <p:nvSpPr>
          <p:cNvPr id="5" name="Espaço Reservado para Conteúdo 4"/>
          <p:cNvSpPr>
            <a:spLocks noGrp="1"/>
          </p:cNvSpPr>
          <p:nvPr>
            <p:ph idx="1"/>
          </p:nvPr>
        </p:nvSpPr>
        <p:spPr>
          <a:xfrm>
            <a:off x="467544" y="1351221"/>
            <a:ext cx="8229600" cy="5102115"/>
          </a:xfrm>
        </p:spPr>
        <p:txBody>
          <a:bodyPr>
            <a:noAutofit/>
          </a:bodyPr>
          <a:lstStyle/>
          <a:p>
            <a:pPr marL="0" indent="0">
              <a:buNone/>
            </a:pPr>
            <a:r>
              <a:rPr lang="pt-BR" sz="2700" b="1" dirty="0"/>
              <a:t>8.1. Prevenção</a:t>
            </a:r>
          </a:p>
          <a:p>
            <a:r>
              <a:rPr lang="pt-BR" sz="2700" dirty="0"/>
              <a:t>Haverá prevenção quando mais de um juiz for competente ou quando houver dúvida razoável sobre qual juízo será competente. </a:t>
            </a:r>
          </a:p>
          <a:p>
            <a:r>
              <a:rPr lang="pt-BR" sz="2700" dirty="0"/>
              <a:t>No caso de prevenção, é fixada competência pelo primeiro ato judicial de conteúdo decisório, mesmo que na fase </a:t>
            </a:r>
            <a:r>
              <a:rPr lang="pt-BR" sz="2700" dirty="0" err="1"/>
              <a:t>pré</a:t>
            </a:r>
            <a:r>
              <a:rPr lang="pt-BR" sz="2700" dirty="0"/>
              <a:t> processual. </a:t>
            </a:r>
          </a:p>
          <a:p>
            <a:r>
              <a:rPr lang="pt-BR" sz="2700" dirty="0"/>
              <a:t>Atos do ministério público ou do delegado de polícia não previnem competência.</a:t>
            </a:r>
          </a:p>
        </p:txBody>
      </p:sp>
    </p:spTree>
    <p:extLst>
      <p:ext uri="{BB962C8B-B14F-4D97-AF65-F5344CB8AC3E}">
        <p14:creationId xmlns:p14="http://schemas.microsoft.com/office/powerpoint/2010/main" val="14946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8. PREVENÇÃO, CONEXÃO E CONTINÊNCIA</a:t>
            </a:r>
          </a:p>
        </p:txBody>
      </p:sp>
      <p:sp>
        <p:nvSpPr>
          <p:cNvPr id="5" name="Espaço Reservado para Conteúdo 4"/>
          <p:cNvSpPr>
            <a:spLocks noGrp="1"/>
          </p:cNvSpPr>
          <p:nvPr>
            <p:ph idx="1"/>
          </p:nvPr>
        </p:nvSpPr>
        <p:spPr>
          <a:xfrm>
            <a:off x="467544" y="1351221"/>
            <a:ext cx="8229600" cy="5102115"/>
          </a:xfrm>
        </p:spPr>
        <p:txBody>
          <a:bodyPr>
            <a:noAutofit/>
          </a:bodyPr>
          <a:lstStyle/>
          <a:p>
            <a:pPr marL="0" indent="0">
              <a:buNone/>
            </a:pPr>
            <a:r>
              <a:rPr lang="pt-BR" sz="2700" b="1" dirty="0"/>
              <a:t>8.1. Prevenção</a:t>
            </a:r>
          </a:p>
          <a:p>
            <a:pPr marL="0" indent="0">
              <a:buNone/>
            </a:pPr>
            <a:r>
              <a:rPr lang="pt-BR" sz="2700" u="sng" dirty="0"/>
              <a:t>Exemplo</a:t>
            </a:r>
            <a:r>
              <a:rPr lang="pt-BR" sz="2700" dirty="0"/>
              <a:t>: caso de corpo encontrado em rio que divide duas comarcas. Será competente o juízo que primeiro despachar.</a:t>
            </a:r>
          </a:p>
          <a:p>
            <a:pPr marL="0" indent="0">
              <a:buNone/>
            </a:pPr>
            <a:endParaRPr lang="pt-BR" sz="2700" dirty="0"/>
          </a:p>
          <a:p>
            <a:pPr marL="0" indent="0">
              <a:buNone/>
            </a:pPr>
            <a:r>
              <a:rPr lang="pt-BR" sz="2700" u="sng" dirty="0"/>
              <a:t>Exemplo</a:t>
            </a:r>
            <a:r>
              <a:rPr lang="pt-BR" sz="2700" dirty="0"/>
              <a:t>: caso de crime continuado. Sujeito pratica crimes em Santo André, Diadema e Mauá. Sendo crime continuado, deverá ser unificado para um único julgamento. Como há diversos juízes competente, será competente aquele que primeiro despachar. Idem para o caso de crime permanente.</a:t>
            </a:r>
          </a:p>
        </p:txBody>
      </p:sp>
    </p:spTree>
    <p:extLst>
      <p:ext uri="{BB962C8B-B14F-4D97-AF65-F5344CB8AC3E}">
        <p14:creationId xmlns:p14="http://schemas.microsoft.com/office/powerpoint/2010/main" val="31220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2. PRINCÍPIOS DA JURISDIÇÃO</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p:txBody>
          <a:bodyPr>
            <a:normAutofit fontScale="92500"/>
          </a:bodyPr>
          <a:lstStyle/>
          <a:p>
            <a:pPr marL="0" indent="0">
              <a:buNone/>
            </a:pPr>
            <a:r>
              <a:rPr lang="pt-BR" b="1" dirty="0"/>
              <a:t>2.1. Princípio da Inércia da Jurisdição</a:t>
            </a:r>
            <a:endParaRPr lang="pt-BR" dirty="0"/>
          </a:p>
          <a:p>
            <a:pPr lvl="0"/>
            <a:r>
              <a:rPr lang="pt-BR" dirty="0"/>
              <a:t>É decorrência do sistema acusatório e funciona como garantia da imparcialidade.</a:t>
            </a:r>
          </a:p>
          <a:p>
            <a:pPr lvl="0"/>
            <a:r>
              <a:rPr lang="pt-BR" dirty="0"/>
              <a:t>Significa que o poder somente poderá ser exercido pelo juiz mediante prévia invocação, sendo vedada a atuação de ofício.</a:t>
            </a:r>
          </a:p>
          <a:p>
            <a:pPr lvl="0"/>
            <a:r>
              <a:rPr lang="pt-BR" dirty="0"/>
              <a:t>A jurisdição deve ser acionada por parte legítima para veicular a pretensão acusatória.</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14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8. PREVENÇÃO, CONEXÃO E CONTINÊNCIA</a:t>
            </a:r>
          </a:p>
        </p:txBody>
      </p:sp>
      <p:sp>
        <p:nvSpPr>
          <p:cNvPr id="5" name="Espaço Reservado para Conteúdo 4"/>
          <p:cNvSpPr>
            <a:spLocks noGrp="1"/>
          </p:cNvSpPr>
          <p:nvPr>
            <p:ph idx="1"/>
          </p:nvPr>
        </p:nvSpPr>
        <p:spPr>
          <a:xfrm>
            <a:off x="467544" y="1351221"/>
            <a:ext cx="8229600" cy="5102115"/>
          </a:xfrm>
        </p:spPr>
        <p:txBody>
          <a:bodyPr>
            <a:noAutofit/>
          </a:bodyPr>
          <a:lstStyle/>
          <a:p>
            <a:pPr marL="0" indent="0">
              <a:buNone/>
            </a:pPr>
            <a:r>
              <a:rPr lang="pt-BR" sz="2700" b="1" dirty="0"/>
              <a:t>8.2. Conexão e Continência</a:t>
            </a:r>
          </a:p>
          <a:p>
            <a:pPr marL="0" indent="0">
              <a:buNone/>
            </a:pPr>
            <a:r>
              <a:rPr lang="pt-BR" sz="2200" b="1" dirty="0"/>
              <a:t>Conexão: </a:t>
            </a:r>
            <a:r>
              <a:rPr lang="pt-BR" sz="2200" dirty="0"/>
              <a:t>é</a:t>
            </a:r>
            <a:r>
              <a:rPr lang="pt-BR" sz="2200" b="1" dirty="0"/>
              <a:t> </a:t>
            </a:r>
            <a:r>
              <a:rPr lang="pt-BR" sz="2200" dirty="0"/>
              <a:t>a vinculação dos crimes diante do modo pelo qual foram cometidos, bem como do lugar e do tempo, levando à reunião dos processos que os apuram em um só juízo, tanto por economia processual na colheita da prova como para evitar decisões conflitantes</a:t>
            </a:r>
          </a:p>
          <a:p>
            <a:pPr marL="0" indent="0">
              <a:buNone/>
            </a:pPr>
            <a:endParaRPr lang="pt-BR" sz="2200" dirty="0"/>
          </a:p>
          <a:p>
            <a:pPr marL="0" indent="0">
              <a:buNone/>
            </a:pPr>
            <a:r>
              <a:rPr lang="pt-BR" sz="2200" b="1" dirty="0"/>
              <a:t>Continência</a:t>
            </a:r>
            <a:r>
              <a:rPr lang="pt-BR" sz="2200" dirty="0"/>
              <a:t>: é a relação de conteúdo detectada entre crimes, seja porque há vários agentes cometendo uma só infração (concurso de pessoas), seja porque existe um só fato, que congrega dois ou mais resultados (concurso formal), levando à reunião dos processos que apuram tais delitos (ou fatos), para que exista uma solução uniforme, evitando-se o risco de decisões conflitantes e em desacordo com as normas penais.</a:t>
            </a:r>
          </a:p>
        </p:txBody>
      </p:sp>
    </p:spTree>
    <p:extLst>
      <p:ext uri="{BB962C8B-B14F-4D97-AF65-F5344CB8AC3E}">
        <p14:creationId xmlns:p14="http://schemas.microsoft.com/office/powerpoint/2010/main" val="28465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8. PREVENÇÃO, CONEXÃO E CONTINÊNCIA</a:t>
            </a:r>
          </a:p>
        </p:txBody>
      </p:sp>
      <p:sp>
        <p:nvSpPr>
          <p:cNvPr id="5" name="Espaço Reservado para Conteúdo 4"/>
          <p:cNvSpPr>
            <a:spLocks noGrp="1"/>
          </p:cNvSpPr>
          <p:nvPr>
            <p:ph idx="1"/>
          </p:nvPr>
        </p:nvSpPr>
        <p:spPr>
          <a:xfrm>
            <a:off x="467544" y="1351221"/>
            <a:ext cx="8229600" cy="5102115"/>
          </a:xfrm>
        </p:spPr>
        <p:txBody>
          <a:bodyPr>
            <a:noAutofit/>
          </a:bodyPr>
          <a:lstStyle/>
          <a:p>
            <a:pPr marL="0" indent="0">
              <a:buNone/>
            </a:pPr>
            <a:r>
              <a:rPr lang="pt-BR" sz="2700" b="1" dirty="0"/>
              <a:t>8.2. Conexão e Continência</a:t>
            </a:r>
          </a:p>
          <a:p>
            <a:pPr marL="0" indent="0">
              <a:buNone/>
            </a:pPr>
            <a:r>
              <a:rPr lang="pt-BR" sz="2200" dirty="0"/>
              <a:t>Art. 76.  A competência será determinada pela </a:t>
            </a:r>
            <a:r>
              <a:rPr lang="pt-BR" sz="2200" b="1" u="sng" dirty="0"/>
              <a:t>conexão</a:t>
            </a:r>
            <a:r>
              <a:rPr lang="pt-BR" sz="2200" dirty="0"/>
              <a:t>:</a:t>
            </a:r>
          </a:p>
          <a:p>
            <a:pPr marL="0" indent="0">
              <a:buNone/>
            </a:pPr>
            <a:r>
              <a:rPr lang="pt-BR" sz="2200" dirty="0"/>
              <a:t>        I - se, ocorrendo duas ou mais infrações, houverem sido praticadas, ao mesmo tempo, por várias pessoas reunidas, ou por várias pessoas em concurso, embora diverso o tempo e o lugar, ou por várias pessoas, umas contra as outras;</a:t>
            </a:r>
          </a:p>
          <a:p>
            <a:pPr marL="0" indent="0">
              <a:buNone/>
            </a:pPr>
            <a:r>
              <a:rPr lang="pt-BR" sz="2200" dirty="0"/>
              <a:t>        II - se, no mesmo caso, houverem sido umas praticadas para facilitar ou ocultar as outras, ou para conseguir impunidade ou vantagem em relação a qualquer delas;</a:t>
            </a:r>
          </a:p>
          <a:p>
            <a:pPr marL="0" indent="0">
              <a:buNone/>
            </a:pPr>
            <a:r>
              <a:rPr lang="pt-BR" sz="2200" dirty="0"/>
              <a:t>        </a:t>
            </a:r>
            <a:r>
              <a:rPr lang="pt-BR" sz="2200" dirty="0" err="1"/>
              <a:t>III</a:t>
            </a:r>
            <a:r>
              <a:rPr lang="pt-BR" sz="2200" dirty="0"/>
              <a:t> - quando a prova de uma infração ou de qualquer de suas circunstâncias elementares influir na prova de outra infração.</a:t>
            </a:r>
          </a:p>
          <a:p>
            <a:pPr marL="0" indent="0">
              <a:buNone/>
            </a:pPr>
            <a:endParaRPr lang="pt-BR" sz="2700" b="1" dirty="0"/>
          </a:p>
        </p:txBody>
      </p:sp>
    </p:spTree>
    <p:extLst>
      <p:ext uri="{BB962C8B-B14F-4D97-AF65-F5344CB8AC3E}">
        <p14:creationId xmlns:p14="http://schemas.microsoft.com/office/powerpoint/2010/main" val="20251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260648"/>
            <a:ext cx="8229600" cy="940966"/>
          </a:xfrm>
        </p:spPr>
        <p:txBody>
          <a:bodyPr>
            <a:noAutofit/>
          </a:bodyPr>
          <a:lstStyle/>
          <a:p>
            <a:pPr algn="just"/>
            <a:r>
              <a:rPr lang="pt-BR" sz="3700" b="1" dirty="0"/>
              <a:t>8. PREVENÇÃO, CONEXÃO E CONTINÊNCIA</a:t>
            </a:r>
          </a:p>
        </p:txBody>
      </p:sp>
      <p:sp>
        <p:nvSpPr>
          <p:cNvPr id="5" name="Espaço Reservado para Conteúdo 4"/>
          <p:cNvSpPr>
            <a:spLocks noGrp="1"/>
          </p:cNvSpPr>
          <p:nvPr>
            <p:ph idx="1"/>
          </p:nvPr>
        </p:nvSpPr>
        <p:spPr>
          <a:xfrm>
            <a:off x="467544" y="1351221"/>
            <a:ext cx="8229600" cy="5102115"/>
          </a:xfrm>
        </p:spPr>
        <p:txBody>
          <a:bodyPr>
            <a:noAutofit/>
          </a:bodyPr>
          <a:lstStyle/>
          <a:p>
            <a:pPr marL="0" indent="0">
              <a:buNone/>
            </a:pPr>
            <a:r>
              <a:rPr lang="pt-BR" sz="2700" b="1" dirty="0"/>
              <a:t>8.2. Conexão e Continência</a:t>
            </a:r>
          </a:p>
          <a:p>
            <a:pPr marL="0" indent="0">
              <a:buNone/>
            </a:pPr>
            <a:endParaRPr lang="pt-BR" sz="2200" dirty="0"/>
          </a:p>
          <a:p>
            <a:pPr marL="0" indent="0">
              <a:buNone/>
            </a:pPr>
            <a:r>
              <a:rPr lang="pt-BR" sz="2200" dirty="0"/>
              <a:t> Art. 77.  A competência será determinada pela </a:t>
            </a:r>
            <a:r>
              <a:rPr lang="pt-BR" sz="2200" b="1" u="sng" dirty="0"/>
              <a:t>continência</a:t>
            </a:r>
            <a:r>
              <a:rPr lang="pt-BR" sz="2200" dirty="0"/>
              <a:t> quando:</a:t>
            </a:r>
          </a:p>
          <a:p>
            <a:pPr marL="0" indent="0">
              <a:buNone/>
            </a:pPr>
            <a:r>
              <a:rPr lang="pt-BR" sz="2200" dirty="0"/>
              <a:t>        I - duas ou mais pessoas forem acusadas pela mesma infração;</a:t>
            </a:r>
          </a:p>
          <a:p>
            <a:pPr marL="0" indent="0">
              <a:buNone/>
            </a:pPr>
            <a:r>
              <a:rPr lang="pt-BR" sz="2200" dirty="0"/>
              <a:t>        II - no caso de infração cometida nas condições previstas nos </a:t>
            </a:r>
            <a:r>
              <a:rPr lang="pt-BR" sz="2200" dirty="0" err="1"/>
              <a:t>arts</a:t>
            </a:r>
            <a:r>
              <a:rPr lang="pt-BR" sz="2200" dirty="0"/>
              <a:t>. 51, § </a:t>
            </a:r>
            <a:r>
              <a:rPr lang="pt-BR" sz="2200" dirty="0" err="1"/>
              <a:t>1o</a:t>
            </a:r>
            <a:r>
              <a:rPr lang="pt-BR" sz="2200" dirty="0"/>
              <a:t>, 53, segunda parte, e 54 do Código Penal.</a:t>
            </a:r>
          </a:p>
          <a:p>
            <a:pPr marL="0" indent="0">
              <a:buNone/>
            </a:pPr>
            <a:endParaRPr lang="pt-BR" sz="2700" b="1" dirty="0"/>
          </a:p>
        </p:txBody>
      </p:sp>
    </p:spTree>
    <p:extLst>
      <p:ext uri="{BB962C8B-B14F-4D97-AF65-F5344CB8AC3E}">
        <p14:creationId xmlns:p14="http://schemas.microsoft.com/office/powerpoint/2010/main" val="272339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2. PRINCÍPIOS DA JURISDIÇÃO</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457200" y="1351221"/>
            <a:ext cx="8229600" cy="5472608"/>
          </a:xfrm>
        </p:spPr>
        <p:txBody>
          <a:bodyPr>
            <a:normAutofit fontScale="85000" lnSpcReduction="10000"/>
          </a:bodyPr>
          <a:lstStyle/>
          <a:p>
            <a:pPr marL="0" indent="0">
              <a:buNone/>
            </a:pPr>
            <a:r>
              <a:rPr lang="pt-BR" sz="3100" b="1" dirty="0"/>
              <a:t>2.2. Princípio da imparcialidade</a:t>
            </a:r>
            <a:endParaRPr lang="pt-BR" sz="3100" dirty="0"/>
          </a:p>
          <a:p>
            <a:pPr lvl="0"/>
            <a:r>
              <a:rPr lang="pt-BR" sz="3100" dirty="0"/>
              <a:t>Imparcialidade não se relaciona com neutralidade. Obviamente que o juiz tem ideologias, convicções pessoais e pré-julgamentos sobre o mundo.</a:t>
            </a:r>
          </a:p>
          <a:p>
            <a:pPr lvl="0"/>
            <a:r>
              <a:rPr lang="pt-BR" sz="3100" dirty="0"/>
              <a:t>“A imparcialidade é uma construção do Direito, que impõe a ele um afastamento estrutural, um alheamento (</a:t>
            </a:r>
            <a:r>
              <a:rPr lang="pt-BR" sz="3100" dirty="0" err="1"/>
              <a:t>terzietà</a:t>
            </a:r>
            <a:r>
              <a:rPr lang="pt-BR" sz="3100" dirty="0"/>
              <a:t>) em relação à atividade das partes (acusador e réu). Como meta a ser atingida, o processo deve criar mecanismos capazes de garanti-la, evitando, principalmente, atribuir poderes instrutórios ao juiz”. (</a:t>
            </a:r>
            <a:r>
              <a:rPr lang="pt-BR" sz="3100" dirty="0" err="1"/>
              <a:t>AURY</a:t>
            </a:r>
            <a:r>
              <a:rPr lang="pt-BR" sz="3100" dirty="0"/>
              <a:t>, p. 474)</a:t>
            </a:r>
          </a:p>
          <a:p>
            <a:pPr lvl="0"/>
            <a:r>
              <a:rPr lang="pt-BR" sz="3100" dirty="0"/>
              <a:t>A imparcialidade fica comprometida quando o juiz tem poderes instrutórios ou de gestão e iniciativa probatória.</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38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2. PRINCÍPIOS DA JURISDIÇÃO</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457200" y="1351221"/>
            <a:ext cx="8229600" cy="5472608"/>
          </a:xfrm>
        </p:spPr>
        <p:txBody>
          <a:bodyPr>
            <a:normAutofit fontScale="85000" lnSpcReduction="10000"/>
          </a:bodyPr>
          <a:lstStyle/>
          <a:p>
            <a:pPr marL="0" indent="0">
              <a:buNone/>
            </a:pPr>
            <a:r>
              <a:rPr lang="pt-BR" sz="3100" b="1" dirty="0"/>
              <a:t>2.2. Princípio da imparcialidade</a:t>
            </a:r>
            <a:endParaRPr lang="pt-BR" sz="3100" dirty="0"/>
          </a:p>
          <a:p>
            <a:pPr marL="0" indent="0">
              <a:buNone/>
            </a:pPr>
            <a:r>
              <a:rPr lang="pt-BR" dirty="0"/>
              <a:t>Art. 156.  A prova da alegação incumbirá a quem a fizer, sendo, porém, facultado ao juiz de ofício:  (Redação dada pela Lei nº 11.690, de 2008)</a:t>
            </a:r>
          </a:p>
          <a:p>
            <a:pPr marL="0" indent="0">
              <a:buNone/>
            </a:pPr>
            <a:r>
              <a:rPr lang="pt-BR" dirty="0"/>
              <a:t>        I – ordenar, mesmo antes de iniciada a ação penal, a produção antecipada de provas consideradas urgentes e relevantes, observando a necessidade, adequação e proporcionalidade da medida; (Incluído pela Lei nº 11.690, de 2008)</a:t>
            </a:r>
          </a:p>
          <a:p>
            <a:pPr marL="0" indent="0">
              <a:buNone/>
            </a:pPr>
            <a:r>
              <a:rPr lang="pt-BR" dirty="0"/>
              <a:t>        II – determinar, no curso da instrução, ou antes de proferir sentença, a realização de diligências para dirimir dúvida sobre ponto relevante. (Incluído pela Lei nº 11.690, de 2008)</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29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2. PRINCÍPIOS DA JURISDIÇÃO</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457200" y="1351221"/>
            <a:ext cx="8229600" cy="5472608"/>
          </a:xfrm>
        </p:spPr>
        <p:txBody>
          <a:bodyPr>
            <a:normAutofit fontScale="92500" lnSpcReduction="10000"/>
          </a:bodyPr>
          <a:lstStyle/>
          <a:p>
            <a:pPr marL="0" indent="0">
              <a:buNone/>
            </a:pPr>
            <a:r>
              <a:rPr lang="pt-BR" b="1" dirty="0"/>
              <a:t>2.3. Princípio do Juiz Natural</a:t>
            </a:r>
            <a:endParaRPr lang="pt-BR" dirty="0"/>
          </a:p>
          <a:p>
            <a:pPr lvl="0"/>
            <a:r>
              <a:rPr lang="pt-BR" dirty="0"/>
              <a:t>Consiste no direito que cada cidadão tem de saber, </a:t>
            </a:r>
            <a:r>
              <a:rPr lang="pt-BR" b="1" u="sng" dirty="0"/>
              <a:t>de antemão</a:t>
            </a:r>
            <a:r>
              <a:rPr lang="pt-BR" dirty="0"/>
              <a:t>, a autoridade que irá processá-lo e qual o juiz ou tribunal que irá julgá-lo, caso pratique uma conduta definida como crime no ordenamento jurídico-penal (</a:t>
            </a:r>
            <a:r>
              <a:rPr lang="pt-BR" dirty="0" err="1"/>
              <a:t>AURY</a:t>
            </a:r>
            <a:r>
              <a:rPr lang="pt-BR" dirty="0"/>
              <a:t>, p. 475);</a:t>
            </a:r>
          </a:p>
          <a:p>
            <a:pPr lvl="0"/>
            <a:r>
              <a:rPr lang="pt-BR" dirty="0"/>
              <a:t>Não se pode modificar a competência posteriormente ao fato para se definir o juiz da causa;</a:t>
            </a:r>
          </a:p>
          <a:p>
            <a:pPr lvl="0"/>
            <a:r>
              <a:rPr lang="pt-BR" dirty="0"/>
              <a:t>Objetiva afastar a criação de tribunais de exceção (post </a:t>
            </a:r>
            <a:r>
              <a:rPr lang="pt-BR" dirty="0" err="1"/>
              <a:t>factum</a:t>
            </a:r>
            <a:r>
              <a:rPr lang="pt-BR" dirty="0"/>
              <a:t>).</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9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2. PRINCÍPIOS DA JURISDIÇÃO</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457200" y="1351221"/>
            <a:ext cx="8229600" cy="5472608"/>
          </a:xfrm>
        </p:spPr>
        <p:txBody>
          <a:bodyPr>
            <a:normAutofit fontScale="70000" lnSpcReduction="20000"/>
          </a:bodyPr>
          <a:lstStyle/>
          <a:p>
            <a:pPr marL="0" indent="0">
              <a:buNone/>
            </a:pPr>
            <a:r>
              <a:rPr lang="pt-BR" b="1" dirty="0"/>
              <a:t>2.3. Princípio do Juiz Natural</a:t>
            </a:r>
            <a:endParaRPr lang="pt-BR" dirty="0"/>
          </a:p>
          <a:p>
            <a:pPr lvl="0"/>
            <a:r>
              <a:rPr lang="pt-BR" sz="3500" dirty="0"/>
              <a:t>Problema do Departamento Estadual de Execução Penal </a:t>
            </a:r>
            <a:r>
              <a:rPr lang="pt-BR" sz="3500" dirty="0" err="1"/>
              <a:t>TJSP</a:t>
            </a:r>
            <a:r>
              <a:rPr lang="pt-BR" sz="3500" dirty="0"/>
              <a:t> (Lei estadual 1280/2013 - </a:t>
            </a:r>
            <a:r>
              <a:rPr lang="pt-BR" sz="3500" dirty="0" err="1"/>
              <a:t>SUPERVECS</a:t>
            </a:r>
            <a:r>
              <a:rPr lang="pt-BR" sz="3500" dirty="0"/>
              <a:t>).</a:t>
            </a:r>
          </a:p>
          <a:p>
            <a:pPr lvl="0"/>
            <a:r>
              <a:rPr lang="pt-BR" sz="3500" dirty="0"/>
              <a:t>ADI 5070 proposta no STF pelo PGR. Inconstitucionalidades: </a:t>
            </a:r>
          </a:p>
          <a:p>
            <a:pPr marL="514350" lvl="0" indent="-514350">
              <a:buAutoNum type="alphaLcParenR"/>
            </a:pPr>
            <a:r>
              <a:rPr lang="pt-BR" sz="3500" dirty="0"/>
              <a:t>a concentração de 316 comarcas em apenas 10 afeta o direito de acesso a justiça; </a:t>
            </a:r>
          </a:p>
          <a:p>
            <a:pPr marL="514350" lvl="0" indent="-514350">
              <a:buAutoNum type="alphaLcParenR"/>
            </a:pPr>
            <a:r>
              <a:rPr lang="pt-BR" sz="3500" dirty="0"/>
              <a:t>impõe deslocamento excessivo para presos, familiares e defesa para acompanhamento processual; </a:t>
            </a:r>
          </a:p>
          <a:p>
            <a:pPr marL="514350" lvl="0" indent="-514350">
              <a:buAutoNum type="alphaLcParenR"/>
            </a:pPr>
            <a:r>
              <a:rPr lang="pt-BR" sz="3500" dirty="0"/>
              <a:t>a livre designação de juízes que não são fixos, mas passíveis de remoção e substituição por ato discricionário, que viola o princípio do juiz natural e a garantia da inamovibilidade do magistrado. CONECTAS e a Pastoral Carcerária se habilitaram como </a:t>
            </a:r>
            <a:r>
              <a:rPr lang="pt-BR" sz="3500" i="1" dirty="0" err="1"/>
              <a:t>acmici</a:t>
            </a:r>
            <a:r>
              <a:rPr lang="pt-BR" sz="3500" dirty="0"/>
              <a:t> </a:t>
            </a:r>
            <a:r>
              <a:rPr lang="pt-BR" sz="3500" i="1" dirty="0" err="1"/>
              <a:t>curiae</a:t>
            </a:r>
            <a:r>
              <a:rPr lang="pt-BR" sz="3500" dirty="0"/>
              <a:t>.</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9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just"/>
            <a:r>
              <a:rPr lang="pt-BR" b="1" dirty="0"/>
              <a:t>2. PRINCÍPIOS DA JURISDIÇÃO</a:t>
            </a:r>
            <a:endParaRPr lang="pt-BR"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457200" y="1351221"/>
            <a:ext cx="8229600" cy="5472608"/>
          </a:xfrm>
        </p:spPr>
        <p:txBody>
          <a:bodyPr>
            <a:normAutofit fontScale="85000" lnSpcReduction="20000"/>
          </a:bodyPr>
          <a:lstStyle/>
          <a:p>
            <a:pPr marL="0" indent="0">
              <a:buNone/>
            </a:pPr>
            <a:r>
              <a:rPr lang="pt-BR" b="1" dirty="0"/>
              <a:t>2.4. Princípio da </a:t>
            </a:r>
            <a:r>
              <a:rPr lang="pt-BR" b="1" dirty="0" err="1"/>
              <a:t>Ideclinabilidade</a:t>
            </a:r>
            <a:r>
              <a:rPr lang="pt-BR" b="1" dirty="0"/>
              <a:t> da Jurisdição</a:t>
            </a:r>
            <a:endParaRPr lang="pt-BR" dirty="0"/>
          </a:p>
          <a:p>
            <a:pPr lvl="0"/>
            <a:r>
              <a:rPr lang="pt-BR" dirty="0"/>
              <a:t>O juiz não pode se subtrair ao julgamento do processo. O juiz é obrigado a prestar o serviço jurisdicional.</a:t>
            </a:r>
          </a:p>
          <a:p>
            <a:pPr lvl="0"/>
            <a:r>
              <a:rPr lang="pt-BR" dirty="0"/>
              <a:t>Assegura o livre acesso ao processo e ao poder jurisdicional.</a:t>
            </a:r>
          </a:p>
          <a:p>
            <a:pPr lvl="0"/>
            <a:r>
              <a:rPr lang="pt-BR" dirty="0"/>
              <a:t>Esse princípio levanta diversos questionamentos sobre a </a:t>
            </a:r>
            <a:r>
              <a:rPr lang="pt-BR" i="1" dirty="0"/>
              <a:t>prorrogação de competência pelo local</a:t>
            </a:r>
            <a:r>
              <a:rPr lang="pt-BR" dirty="0"/>
              <a:t> – prof. </a:t>
            </a:r>
            <a:r>
              <a:rPr lang="pt-BR" dirty="0" err="1"/>
              <a:t>Aury</a:t>
            </a:r>
            <a:r>
              <a:rPr lang="pt-BR" dirty="0"/>
              <a:t> entende não ser possível.</a:t>
            </a:r>
          </a:p>
          <a:p>
            <a:pPr lvl="0"/>
            <a:r>
              <a:rPr lang="pt-BR" dirty="0"/>
              <a:t>O princípio da </a:t>
            </a:r>
            <a:r>
              <a:rPr lang="pt-BR" dirty="0" err="1"/>
              <a:t>ideclinabilidade</a:t>
            </a:r>
            <a:r>
              <a:rPr lang="pt-BR" dirty="0"/>
              <a:t> da jurisdição tem dificuldades na coexistência com a justiça negociada. A violência da repressão pela pena não passaria mais pelo controle jurisdicional (</a:t>
            </a:r>
            <a:r>
              <a:rPr lang="pt-BR" dirty="0" err="1"/>
              <a:t>nulla</a:t>
            </a:r>
            <a:r>
              <a:rPr lang="pt-BR" dirty="0"/>
              <a:t> </a:t>
            </a:r>
            <a:r>
              <a:rPr lang="pt-BR" dirty="0" err="1"/>
              <a:t>poena</a:t>
            </a:r>
            <a:r>
              <a:rPr lang="pt-BR" dirty="0"/>
              <a:t> </a:t>
            </a:r>
            <a:r>
              <a:rPr lang="pt-BR" dirty="0" err="1"/>
              <a:t>sine</a:t>
            </a:r>
            <a:r>
              <a:rPr lang="pt-BR" dirty="0"/>
              <a:t> judicio);</a:t>
            </a:r>
          </a:p>
          <a:p>
            <a:pPr marL="0" indent="0" algn="just">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7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3489</Words>
  <Application>Microsoft Office PowerPoint</Application>
  <PresentationFormat>Apresentação na tela (4:3)</PresentationFormat>
  <Paragraphs>216</Paragraphs>
  <Slides>42</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42</vt:i4>
      </vt:variant>
    </vt:vector>
  </HeadingPairs>
  <TitlesOfParts>
    <vt:vector size="45" baseType="lpstr">
      <vt:lpstr>Arial</vt:lpstr>
      <vt:lpstr>Calibri</vt:lpstr>
      <vt:lpstr>Tema do Office</vt:lpstr>
      <vt:lpstr>PROCESSO PENAL, 2016</vt:lpstr>
      <vt:lpstr>1. CONCEITO JURISDIÇÃO E COMPETÊNCIA</vt:lpstr>
      <vt:lpstr>1. CONCEITO JURISDIÇÃO E COMPETÊNCIA</vt:lpstr>
      <vt:lpstr>2. PRINCÍPIOS DA JURISDIÇÃO</vt:lpstr>
      <vt:lpstr>2. PRINCÍPIOS DA JURISDIÇÃO</vt:lpstr>
      <vt:lpstr>2. PRINCÍPIOS DA JURISDIÇÃO</vt:lpstr>
      <vt:lpstr>2. PRINCÍPIOS DA JURISDIÇÃO</vt:lpstr>
      <vt:lpstr>2. PRINCÍPIOS DA JURISDIÇÃO</vt:lpstr>
      <vt:lpstr>2. PRINCÍPIOS DA JURISDIÇÃO</vt:lpstr>
      <vt:lpstr>3. ESPÉCIES DE REPARTIÇÃO DE COMPETÊNCIA </vt:lpstr>
      <vt:lpstr>3. ESPÉCIES DE REPARTIÇÃO DE COMPETÊNCIA </vt:lpstr>
      <vt:lpstr>3. ESPÉCIES DE REPARTIÇÃO DE COMPETÊNCIA </vt:lpstr>
      <vt:lpstr>4. JUSTIÇA ESPECIAL E COMUM</vt:lpstr>
      <vt:lpstr>5. IDENTIFICAÇÃO DA COMPETÊNCIA</vt:lpstr>
      <vt:lpstr>5. IDENTIFICAÇÃO DA COMPETÊNCIA</vt:lpstr>
      <vt:lpstr>5. IDENTIFICAÇÃO DA COMPETÊNCIA</vt:lpstr>
      <vt:lpstr>5. IDENTIFICAÇÃO DA COMPETÊNCIA</vt:lpstr>
      <vt:lpstr>5. IDENTIFICAÇÃO DA COMPETÊNCIA</vt:lpstr>
      <vt:lpstr>5. IDENTIFICAÇÃO DA COMPETÊNCIA</vt:lpstr>
      <vt:lpstr>5. IDENTIFICAÇÃO DA COMPETÊNCIA</vt:lpstr>
      <vt:lpstr>5. IDENTIFICAÇÃO DA COMPETÊNCIA</vt:lpstr>
      <vt:lpstr>5. IDENTIFICAÇÃO DA COMPETÊNCIA</vt:lpstr>
      <vt:lpstr>5. IDENTIFICAÇÃO DA COMPETÊNCIA</vt:lpstr>
      <vt:lpstr>5. IDENTIFICAÇÃO DA COMPETÊNCIA</vt:lpstr>
      <vt:lpstr>5. IDENTIFICAÇÃO DA COMPETÊNCIA</vt:lpstr>
      <vt:lpstr>Apresentação do PowerPoint</vt:lpstr>
      <vt:lpstr>5. IDENTIFICAÇÃO DA COMPETÊNCIA</vt:lpstr>
      <vt:lpstr>Apresentação do PowerPoint</vt:lpstr>
      <vt:lpstr>5. IDENTIFICAÇÃO DA COMPETÊNCIA</vt:lpstr>
      <vt:lpstr>5. IDENTIFICAÇÃO DA COMPETÊNCIA</vt:lpstr>
      <vt:lpstr>6. ATRAÇÃO DE COMPETÊNCIA</vt:lpstr>
      <vt:lpstr>6. ATRAÇÃO DE COMPETÊNCIA</vt:lpstr>
      <vt:lpstr>7. COMPETÊNCIA TERRITORIAL (QUAL JUIZ?)</vt:lpstr>
      <vt:lpstr>7. COMPETÊNCIA TERRITORIAL (QUAL JUIZ?)</vt:lpstr>
      <vt:lpstr>7. COMPETÊNCIA TERRITORIAL (QUAL JUIZ?)</vt:lpstr>
      <vt:lpstr>7. COMPETÊNCIA TERRITORIAL (QUAL JUIZ?)</vt:lpstr>
      <vt:lpstr>7. COMPETÊNCIA TERRITORIAL (QUAL JUIZ?)</vt:lpstr>
      <vt:lpstr>8. PREVENÇÃO, CONEXÃO E CONTINÊNCIA</vt:lpstr>
      <vt:lpstr>8. PREVENÇÃO, CONEXÃO E CONTINÊNCIA</vt:lpstr>
      <vt:lpstr>8. PREVENÇÃO, CONEXÃO E CONTINÊNCIA</vt:lpstr>
      <vt:lpstr>8. PREVENÇÃO, CONEXÃO E CONTINÊNCIA</vt:lpstr>
      <vt:lpstr>8. PREVENÇÃO, CONEXÃO E CONTINÊNCIA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CONCEITO</dc:title>
  <dc:creator>Theuan</dc:creator>
  <cp:lastModifiedBy>Theuan Carvalho Gomes da Silva</cp:lastModifiedBy>
  <cp:revision>60</cp:revision>
  <dcterms:created xsi:type="dcterms:W3CDTF">2015-07-15T12:48:35Z</dcterms:created>
  <dcterms:modified xsi:type="dcterms:W3CDTF">2016-09-30T01:45:24Z</dcterms:modified>
</cp:coreProperties>
</file>