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1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514" autoAdjust="0"/>
  </p:normalViewPr>
  <p:slideViewPr>
    <p:cSldViewPr>
      <p:cViewPr varScale="1">
        <p:scale>
          <a:sx n="72" d="100"/>
          <a:sy n="72" d="100"/>
        </p:scale>
        <p:origin x="12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7F64A-ACDA-44DF-B69A-2F32FD46CDD2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54B98-A434-493B-953D-6A0B8F93AB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819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3207B-2B1D-4B32-B1B3-A039BD3FBF42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E98D5-AD87-4D3D-AF8A-49F8B7FFE6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346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6" name="Espaço Reservado para Tex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75356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4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38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83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0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4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78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29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25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9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5F82C2-FE19-4051-A94E-31B2366B366E}" type="datetimeFigureOut">
              <a:rPr lang="pt-BR" smtClean="0"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57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TÍTULO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Slide 1</a:t>
            </a:r>
          </a:p>
        </p:txBody>
      </p:sp>
    </p:spTree>
    <p:extLst>
      <p:ext uri="{BB962C8B-B14F-4D97-AF65-F5344CB8AC3E}">
        <p14:creationId xmlns:p14="http://schemas.microsoft.com/office/powerpoint/2010/main" val="199014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PROCESSO PENAL, 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JUIZADOS ESPECIAIS CRIMINAIS</a:t>
            </a:r>
          </a:p>
          <a:p>
            <a:pPr marL="0" indent="0" algn="ctr">
              <a:buNone/>
            </a:pPr>
            <a:endParaRPr lang="pt-BR" sz="2500" dirty="0"/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pt-BR" sz="4000" u="sng" dirty="0">
                <a:latin typeface="Arial" panose="020B0604020202020204" pitchFamily="34" charset="0"/>
                <a:cs typeface="Arial" panose="020B0604020202020204" pitchFamily="34" charset="0"/>
              </a:rPr>
              <a:t>contato@theuan.com.br</a:t>
            </a:r>
          </a:p>
        </p:txBody>
      </p:sp>
    </p:spTree>
    <p:extLst>
      <p:ext uri="{BB962C8B-B14F-4D97-AF65-F5344CB8AC3E}">
        <p14:creationId xmlns:p14="http://schemas.microsoft.com/office/powerpoint/2010/main" val="23343452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Previsto no art. 89 na Lei 9099/95. </a:t>
            </a:r>
          </a:p>
          <a:p>
            <a:r>
              <a:rPr lang="pt-BR" dirty="0"/>
              <a:t>É um instituto de natureza dúplice ou híbrida. Tem natureza tanto processual quanto penal.</a:t>
            </a:r>
          </a:p>
          <a:p>
            <a:r>
              <a:rPr lang="pt-BR" dirty="0"/>
              <a:t>É um instituto </a:t>
            </a:r>
            <a:r>
              <a:rPr lang="pt-BR" dirty="0" err="1"/>
              <a:t>despenalizador</a:t>
            </a:r>
            <a:r>
              <a:rPr lang="pt-BR" dirty="0"/>
              <a:t>.</a:t>
            </a:r>
          </a:p>
          <a:p>
            <a:r>
              <a:rPr lang="pt-BR" dirty="0"/>
              <a:t>É um instituto que vai ser aplicado muito mais fora dos </a:t>
            </a:r>
            <a:r>
              <a:rPr lang="pt-BR" dirty="0" err="1"/>
              <a:t>jecrims</a:t>
            </a:r>
            <a:r>
              <a:rPr lang="pt-BR" dirty="0"/>
              <a:t>, do que dentro dos juizados. Isso porque nas </a:t>
            </a:r>
            <a:r>
              <a:rPr lang="pt-BR" dirty="0" err="1"/>
              <a:t>IMPOs</a:t>
            </a:r>
            <a:r>
              <a:rPr lang="pt-BR" dirty="0"/>
              <a:t> há outras formas </a:t>
            </a:r>
            <a:r>
              <a:rPr lang="pt-BR" dirty="0" err="1"/>
              <a:t>despenalizadoras</a:t>
            </a:r>
            <a:r>
              <a:rPr lang="pt-BR" dirty="0"/>
              <a:t> anteriores ao sursis. Por isso que o </a:t>
            </a:r>
            <a:r>
              <a:rPr lang="pt-BR" dirty="0" err="1"/>
              <a:t>sursi</a:t>
            </a:r>
            <a:r>
              <a:rPr lang="pt-BR" dirty="0"/>
              <a:t> processual acaba sendo aplicado na vara comum, em crimes que tem pena mínima até 1 ano, mas superior a 2.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566286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2.1. Requisitos para o sursis</a:t>
            </a:r>
            <a:endParaRPr lang="pt-BR" dirty="0"/>
          </a:p>
          <a:p>
            <a:pPr lvl="0"/>
            <a:r>
              <a:rPr lang="pt-BR" dirty="0"/>
              <a:t>Pena mínima até 1 ano</a:t>
            </a:r>
          </a:p>
          <a:p>
            <a:pPr lvl="0"/>
            <a:r>
              <a:rPr lang="pt-BR" dirty="0"/>
              <a:t>Acusado que não esteja sendo processado ou tenha sido condenado por outro crime (exceto condenação anterior em pena de multa). </a:t>
            </a:r>
            <a:r>
              <a:rPr lang="pt-BR" b="1" dirty="0" err="1"/>
              <a:t>OBS</a:t>
            </a:r>
            <a:r>
              <a:rPr lang="pt-BR" dirty="0"/>
              <a:t>: não cabe a alegação de que feriria a presunção de inocência em caso de acusado que responde a outro processo. Trata-se de opção de política criminal.</a:t>
            </a:r>
          </a:p>
          <a:p>
            <a:pPr lvl="0"/>
            <a:r>
              <a:rPr lang="pt-BR" dirty="0"/>
              <a:t>Também se exige os demais requisitos que autorizem o sursis da pena (art. 77 do CP: culpabilidade, antecedentes, conduta social, personalidade, motivos e circunstâncias)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7968728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b="1" dirty="0"/>
              <a:t>2.2. Considerações quanto à pena</a:t>
            </a:r>
            <a:endParaRPr lang="pt-BR" dirty="0"/>
          </a:p>
          <a:p>
            <a:pPr lvl="0"/>
            <a:r>
              <a:rPr lang="pt-BR" dirty="0"/>
              <a:t>É possível a suspensão quando houver cominação cumulada de pena de multa (HC 83296/RJ). </a:t>
            </a:r>
          </a:p>
          <a:p>
            <a:pPr lvl="0"/>
            <a:r>
              <a:rPr lang="pt-BR" dirty="0"/>
              <a:t>Nos crimes continuados, é possível a suspensão desde que a pena mínima, com a majoração de um sexo, não supere 1 ano (Súmula 723/STF e 243/STJ). Nesse caso, deve-se aplicar a exasperação mínima à pena mínima. </a:t>
            </a:r>
          </a:p>
          <a:p>
            <a:pPr lvl="0"/>
            <a:r>
              <a:rPr lang="pt-BR" dirty="0"/>
              <a:t>O mesmo raciocínio deve ser feito quando presentes causas de aumento ou de diminuição de pena já bem claras (Exemplo: tentativa).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743630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 err="1"/>
              <a:t>OBS</a:t>
            </a:r>
            <a:r>
              <a:rPr lang="pt-BR" dirty="0"/>
              <a:t>: no caso de continuidade delitiva, mas que foi instaurado dois processos, será necessário requerer a reunião desses processos em razão da continência. Dois processos em andamento impede a aplicação do sursis processual. A reunião de processos é necessária para que seja aplicado o direito de suspensão. Exemplo: 2 lesões corporais leves que forma instauradas em dois processos distintos, mas que se deram em continuidade delitiva. Nesse caso, será necessário a reunião de processos pela continência para poder se aplicar o sursis.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9622597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 err="1"/>
              <a:t>OBS</a:t>
            </a:r>
            <a:r>
              <a:rPr lang="pt-BR" dirty="0"/>
              <a:t>: a condenação anterior que já alcançou o período depurador da reincidência de 5 anos (art. 64, inc. I do CP) não impedirá aplicação de sursis processual (</a:t>
            </a:r>
            <a:r>
              <a:rPr lang="pt-BR" dirty="0" err="1"/>
              <a:t>info</a:t>
            </a:r>
            <a:r>
              <a:rPr lang="pt-BR" dirty="0"/>
              <a:t> 450/STF, HC 88157/SP).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9454181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/>
              <a:t>[2.3. Quando o MP não oferece a proposta</a:t>
            </a:r>
            <a:endParaRPr lang="pt-BR" dirty="0"/>
          </a:p>
          <a:p>
            <a:pPr lvl="0"/>
            <a:r>
              <a:rPr lang="pt-BR" dirty="0"/>
              <a:t>Se presentes os requisitos o MP não oferece o sursis processual junto com a denúncia, a doutrina e a jurisprudência majoritária entendiam que deveria ser aplicar o art. 28 do CPP. </a:t>
            </a:r>
          </a:p>
          <a:p>
            <a:pPr lvl="0"/>
            <a:r>
              <a:rPr lang="pt-BR" dirty="0"/>
              <a:t>No entanto, STJ (</a:t>
            </a:r>
            <a:r>
              <a:rPr lang="pt-BR" dirty="0" err="1"/>
              <a:t>info</a:t>
            </a:r>
            <a:r>
              <a:rPr lang="pt-BR" dirty="0"/>
              <a:t> 513/2013, HC 131.108/RJ) entendeu que o sursis processual é direito subjetivo do acusado. Se o acusado preenche os requisitos legais é obrigatória o oferecimento da proposta. Idem a para a transação penal. Nesse caso, </a:t>
            </a:r>
            <a:r>
              <a:rPr lang="pt-BR" b="1" dirty="0">
                <a:solidFill>
                  <a:srgbClr val="FF0000"/>
                </a:solidFill>
              </a:rPr>
              <a:t>o juiz deverá oferecer a proposta (juiz enquanto garantidor de direitos)</a:t>
            </a:r>
            <a:r>
              <a:rPr lang="pt-BR" b="1" dirty="0"/>
              <a:t>.</a:t>
            </a:r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7588779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b="1" dirty="0"/>
              <a:t>2.3. Quando o MP não oferece a proposta</a:t>
            </a:r>
            <a:endParaRPr lang="pt-BR" dirty="0"/>
          </a:p>
          <a:p>
            <a:pPr lvl="0"/>
            <a:r>
              <a:rPr lang="pt-BR" dirty="0"/>
              <a:t>Se presentes os requisitos o MP não oferece o sursis processual junto com a denúncia, a doutrina e a jurisprudência majoritária entendiam que deveria ser aplicar o art. 28 do CPP. </a:t>
            </a:r>
          </a:p>
          <a:p>
            <a:pPr lvl="0"/>
            <a:r>
              <a:rPr lang="pt-BR" dirty="0"/>
              <a:t>No entanto, STJ (</a:t>
            </a:r>
            <a:r>
              <a:rPr lang="pt-BR" dirty="0" err="1"/>
              <a:t>info</a:t>
            </a:r>
            <a:r>
              <a:rPr lang="pt-BR" dirty="0"/>
              <a:t> 513/2013, HC 131.108/RJ) entendeu que o sursis processual é direito subjetivo do acusado. Se o acusado preenche os requisitos legais é obrigatória o oferecimento da proposta. Idem a para a transação penal. Nesse caso, </a:t>
            </a:r>
            <a:r>
              <a:rPr lang="pt-BR" b="1" dirty="0">
                <a:solidFill>
                  <a:srgbClr val="FF0000"/>
                </a:solidFill>
              </a:rPr>
              <a:t>o juiz deverá oferecer a proposta (juiz enquanto garantidor de direitos)</a:t>
            </a:r>
            <a:r>
              <a:rPr lang="pt-BR" b="1" dirty="0"/>
              <a:t>.</a:t>
            </a:r>
          </a:p>
          <a:p>
            <a:r>
              <a:rPr lang="pt-BR" dirty="0"/>
              <a:t>Se o Tribunal reconhece que era caso de oferecimento da proposta e não foi feito, os autos deverão ser baixados para a primeira instância para que o juiz ofereça a suspensão.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846689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2.4. Momento da Suspensão</a:t>
            </a:r>
            <a:endParaRPr lang="pt-BR" dirty="0"/>
          </a:p>
          <a:p>
            <a:pPr lvl="0"/>
            <a:r>
              <a:rPr lang="pt-BR" dirty="0"/>
              <a:t>Deve ser oferecido em audiência própria após decisão sobre absolvição sumária. A defesa tem o direito de articular as teses de absolvição sumária após o recebimento antes de aceitar o sursis.</a:t>
            </a:r>
          </a:p>
          <a:p>
            <a:pPr lvl="0"/>
            <a:r>
              <a:rPr lang="pt-BR" dirty="0"/>
              <a:t>Em regra, os promotores oferecem a denúncia e na própria cota já oferecem o sursis. Pode acontecer da pessoa nem ser citada e já ter aceito o sursis. Se isso acontecer, cabe trancamento via HC. 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0584930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2.4. Momento da Suspensão</a:t>
            </a:r>
            <a:endParaRPr lang="pt-BR" dirty="0"/>
          </a:p>
          <a:p>
            <a:pPr lvl="0"/>
            <a:r>
              <a:rPr lang="pt-BR" dirty="0"/>
              <a:t>Só pode haver a suspensão do processo se houver o processo, portanto, é necessário o recebimento. </a:t>
            </a:r>
          </a:p>
          <a:p>
            <a:pPr lvl="0"/>
            <a:r>
              <a:rPr lang="pt-BR" dirty="0"/>
              <a:t>Além disso, se o promotor denúncia por roubo, mas posteriormente o juiz desclassifica para furto, por exemplo, deverá nesse momento ser oferecido o sursis. Sumula 337 do STJ: “É cabível a suspensão condicional do processo na desclassificação do crime e na procedência parcial da pretensão punitiva.” Benefício: a pessoa não terá antecedentes.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385016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b="1" dirty="0"/>
              <a:t>2.5. Condições da Suspensão (art. 89, §1º)</a:t>
            </a:r>
            <a:endParaRPr lang="pt-BR" dirty="0"/>
          </a:p>
          <a:p>
            <a:pPr lvl="0"/>
            <a:r>
              <a:rPr lang="pt-BR" dirty="0"/>
              <a:t>A reparação do dano é algo que a lei 9099 tem como grande objetivo. Portanto, desde que o acusado tenha condições, deverá reparar o dano à vítima.</a:t>
            </a:r>
          </a:p>
          <a:p>
            <a:pPr lvl="0"/>
            <a:r>
              <a:rPr lang="pt-BR" dirty="0"/>
              <a:t>Proibição de frequentar determinados lugares. Tem de ser algo criterioso, com relação ao fato criminoso. Não pode ter um caráter moralizador.</a:t>
            </a:r>
          </a:p>
          <a:p>
            <a:pPr lvl="0"/>
            <a:r>
              <a:rPr lang="pt-BR" dirty="0"/>
              <a:t>Proibição de ausentar-se da comarca sem autorização.</a:t>
            </a:r>
          </a:p>
          <a:p>
            <a:pPr lvl="0"/>
            <a:r>
              <a:rPr lang="pt-BR" dirty="0"/>
              <a:t>Comparecimento periódico em juízo. Em regra, costuma ser bimestral ou trimestral. Sempre proporcional a gravidade do crime e as circunstâncias do agente.</a:t>
            </a:r>
          </a:p>
          <a:p>
            <a:pPr marL="0" indent="0">
              <a:buNone/>
            </a:pPr>
            <a:r>
              <a:rPr lang="pt-BR" b="1" dirty="0" err="1"/>
              <a:t>OBS</a:t>
            </a:r>
            <a:r>
              <a:rPr lang="pt-BR" dirty="0"/>
              <a:t>: o legislador permite que o juiz fixe condição nova, extralegal. Portanto, o rol do art. 89, §1º não é taxativo.</a:t>
            </a:r>
          </a:p>
          <a:p>
            <a:pPr lvl="0"/>
            <a:endParaRPr lang="pt-BR" dirty="0"/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6822322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Infração de menor potencial ofensivo (IMPO):</a:t>
            </a:r>
            <a:r>
              <a:rPr lang="pt-BR" dirty="0"/>
              <a:t> contravenções penais e os crimes com pena máxima não superior a 2 anos, cumulada ou não com multa, exceto os crimes cometidos no âmbito da violência doméstica e familiar contra a mulher (</a:t>
            </a:r>
            <a:r>
              <a:rPr lang="pt-BR" dirty="0" err="1"/>
              <a:t>ADC</a:t>
            </a:r>
            <a:r>
              <a:rPr lang="pt-BR" dirty="0"/>
              <a:t> 19 e ADI 4424).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9359015"/>
      </p:ext>
    </p:extLst>
  </p:cSld>
  <p:clrMapOvr>
    <a:masterClrMapping/>
  </p:clrMapOvr>
  <p:transition spd="slow"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2.6. Hipótese de revogação do Sursis</a:t>
            </a:r>
            <a:endParaRPr lang="pt-BR" dirty="0"/>
          </a:p>
          <a:p>
            <a:pPr lvl="0"/>
            <a:r>
              <a:rPr lang="pt-BR" dirty="0"/>
              <a:t>Se não há reparação do dano quando possível (revogação obrigatória)</a:t>
            </a:r>
          </a:p>
          <a:p>
            <a:pPr lvl="0"/>
            <a:r>
              <a:rPr lang="pt-BR" dirty="0"/>
              <a:t>Se o réu sofre novo processo durante o sursis (revogação obrigatória).</a:t>
            </a:r>
          </a:p>
          <a:p>
            <a:pPr lvl="0"/>
            <a:r>
              <a:rPr lang="pt-BR" dirty="0"/>
              <a:t>Descumprimento injustificado de alguma das condições impostas (revogação facultativa).</a:t>
            </a:r>
          </a:p>
          <a:p>
            <a:pPr lvl="0"/>
            <a:r>
              <a:rPr lang="pt-BR" dirty="0"/>
              <a:t>Se a pessoa sofre novo processo por contravenção penal (revogação facultativa).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373360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2.6. Hipótese de revogação do Sursis</a:t>
            </a:r>
            <a:endParaRPr lang="pt-BR" dirty="0"/>
          </a:p>
          <a:p>
            <a:pPr marL="0" indent="0">
              <a:buNone/>
            </a:pPr>
            <a:r>
              <a:rPr lang="pt-BR" b="1" dirty="0" err="1"/>
              <a:t>OBS</a:t>
            </a:r>
            <a:r>
              <a:rPr lang="pt-BR" dirty="0"/>
              <a:t>: cumprido o período de prova sem revogação do sursis processual enseja a declaração de extinção da punibilidade (equivale a absolvição). No entanto, se passado o período de prova, e durante esse período tiver ocorrido causa de revogação, o juiz poderá revogar o sursis, desde que antes da decisão declaratória de extinção de punibilidade (</a:t>
            </a:r>
            <a:r>
              <a:rPr lang="pt-BR" dirty="0" err="1"/>
              <a:t>inf</a:t>
            </a:r>
            <a:r>
              <a:rPr lang="pt-BR" dirty="0"/>
              <a:t> 551 do STF). 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3192494"/>
      </p:ext>
    </p:extLst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2. SUSPENSÃO DO PROCESSO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2.7. Recurso contra a decisão que nega, homologa ou defere o sursis processual</a:t>
            </a:r>
            <a:endParaRPr lang="pt-BR" dirty="0"/>
          </a:p>
          <a:p>
            <a:pPr lvl="0"/>
            <a:r>
              <a:rPr lang="pt-BR" dirty="0"/>
              <a:t>Não há previsão legal</a:t>
            </a:r>
          </a:p>
          <a:p>
            <a:pPr lvl="0"/>
            <a:r>
              <a:rPr lang="pt-BR" dirty="0"/>
              <a:t>Se aplica o </a:t>
            </a:r>
            <a:r>
              <a:rPr lang="pt-BR" dirty="0" err="1"/>
              <a:t>rese</a:t>
            </a:r>
            <a:r>
              <a:rPr lang="pt-BR" dirty="0"/>
              <a:t> por analogia ao caso de sursis da pena.</a:t>
            </a:r>
          </a:p>
          <a:p>
            <a:pPr lvl="0"/>
            <a:r>
              <a:rPr lang="pt-BR" dirty="0"/>
              <a:t>É um recurso que poderá ser manejado tanto pela defesa quanto pela acusação.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1100142"/>
      </p:ext>
    </p:extLst>
  </p:cSld>
  <p:clrMapOvr>
    <a:masterClrMapping/>
  </p:clrMapOvr>
  <p:transition spd="slow"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1. </a:t>
            </a:r>
            <a:r>
              <a:rPr lang="pt-BR" dirty="0" err="1"/>
              <a:t>TCO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2. Audiência Preliminar</a:t>
            </a:r>
          </a:p>
          <a:p>
            <a:pPr marL="0" indent="0">
              <a:buNone/>
            </a:pPr>
            <a:r>
              <a:rPr lang="pt-BR" dirty="0"/>
              <a:t>3. Denúncia ou queixa</a:t>
            </a:r>
          </a:p>
          <a:p>
            <a:pPr marL="0" indent="0">
              <a:buNone/>
            </a:pPr>
            <a:r>
              <a:rPr lang="pt-BR" dirty="0"/>
              <a:t>4. Citação do réu</a:t>
            </a:r>
          </a:p>
          <a:p>
            <a:pPr marL="0" indent="0">
              <a:buNone/>
            </a:pPr>
            <a:r>
              <a:rPr lang="pt-BR" dirty="0"/>
              <a:t>5. Audiência (defesa oral, juiz recebe ou rejeita a acusação, oitiva da vítima, testemunhas de acusação e defesa, interrogatório, debate oral e sentença)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3053183"/>
      </p:ext>
    </p:extLst>
  </p:cSld>
  <p:clrMapOvr>
    <a:masterClrMapping/>
  </p:clrMapOvr>
  <p:transition spd="slow"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r>
              <a:rPr lang="pt-BR" dirty="0"/>
              <a:t>Na audiência preliminar poderá ocorrer: </a:t>
            </a:r>
          </a:p>
          <a:p>
            <a:pPr marL="514350" indent="-514350">
              <a:buAutoNum type="alphaLcParenBoth"/>
            </a:pPr>
            <a:r>
              <a:rPr lang="pt-BR" dirty="0"/>
              <a:t>composição civil dos danos; </a:t>
            </a:r>
          </a:p>
          <a:p>
            <a:pPr marL="0" indent="0">
              <a:buNone/>
            </a:pPr>
            <a:r>
              <a:rPr lang="pt-BR" dirty="0"/>
              <a:t>(b) transação penal; </a:t>
            </a:r>
          </a:p>
          <a:p>
            <a:pPr marL="0" indent="0">
              <a:buNone/>
            </a:pPr>
            <a:r>
              <a:rPr lang="pt-BR" dirty="0"/>
              <a:t>(c) oferta oral da petição inicial.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419340"/>
      </p:ext>
    </p:extLst>
  </p:cSld>
  <p:clrMapOvr>
    <a:masterClrMapping/>
  </p:clrMapOvr>
  <p:transition spd="slow"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a) Composição civil dos danos</a:t>
            </a:r>
            <a:endParaRPr lang="pt-BR" dirty="0"/>
          </a:p>
          <a:p>
            <a:pPr lvl="0"/>
            <a:r>
              <a:rPr lang="pt-BR" dirty="0"/>
              <a:t>Objetivo é a composição civil dos danos (ato negocial entre agente e vítima). A conciliação deve ser conduzida pelo juiz ou conciliador (art. 73). </a:t>
            </a:r>
          </a:p>
          <a:p>
            <a:pPr lvl="0"/>
            <a:r>
              <a:rPr lang="pt-BR" b="1" dirty="0"/>
              <a:t>Em se tratando de crime de ação penal pública condicionada ou ação privada, caso aceita a composição pela vítima, esta importa na renúncia, e consequente extinção da punibilidade do autor do fato.</a:t>
            </a:r>
            <a:endParaRPr lang="pt-BR" dirty="0"/>
          </a:p>
          <a:p>
            <a:pPr lvl="0"/>
            <a:r>
              <a:rPr lang="pt-BR" dirty="0"/>
              <a:t>Em crime de ação pública incondicionada, a composição civil dos danos existe regularmente, mas não haverá reflexo penal.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1049421"/>
      </p:ext>
    </p:extLst>
  </p:cSld>
  <p:clrMapOvr>
    <a:masterClrMapping/>
  </p:clrMapOvr>
  <p:transition spd="slow"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a) Composição civil dos danos</a:t>
            </a:r>
            <a:endParaRPr lang="pt-BR" dirty="0"/>
          </a:p>
          <a:p>
            <a:pPr lvl="0"/>
            <a:r>
              <a:rPr lang="pt-BR" dirty="0"/>
              <a:t>Objetivo é a composição civil dos danos (ato negocial entre agente e vítima). A conciliação deve ser conduzida pelo juiz ou conciliador (art. 73). </a:t>
            </a:r>
          </a:p>
          <a:p>
            <a:pPr lvl="0"/>
            <a:r>
              <a:rPr lang="pt-BR" dirty="0"/>
              <a:t>Em se tratando de crime de ação penal pública condicionada ou ação privada, caso aceita a composição pela vítima, esta importa na renúncia, e consequente extinção da punibilidade do autor do fato.</a:t>
            </a:r>
          </a:p>
          <a:p>
            <a:pPr lvl="0"/>
            <a:r>
              <a:rPr lang="pt-BR" dirty="0"/>
              <a:t>Em crime de ação pública incondicionada, a composição civil dos danos existe regularmente, mas não haverá reflexo penal.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5331301"/>
      </p:ext>
    </p:extLst>
  </p:cSld>
  <p:clrMapOvr>
    <a:masterClrMapping/>
  </p:clrMapOvr>
  <p:transition spd="slow"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a) Composição civil dos danos</a:t>
            </a:r>
            <a:endParaRPr lang="pt-BR" dirty="0"/>
          </a:p>
          <a:p>
            <a:pPr lvl="0"/>
            <a:r>
              <a:rPr lang="pt-BR" dirty="0"/>
              <a:t>Será homologada pelo juiz mediante sentença irrecorrível. Terá eficácia de título executivo no cível.</a:t>
            </a:r>
          </a:p>
          <a:p>
            <a:pPr lvl="0"/>
            <a:r>
              <a:rPr lang="pt-BR" dirty="0"/>
              <a:t>Não obtida a composição civil dos danos nessa audiência preliminar, em se tratando de ação privada, deve o Juiz abrir a possibilidade para a queixa-crime oral, ou abrir prazo para que seja feita por escrito.</a:t>
            </a:r>
          </a:p>
          <a:p>
            <a:pPr lvl="0"/>
            <a:r>
              <a:rPr lang="pt-BR" dirty="0"/>
              <a:t>Em caso de crime de ação penal pública, nessa oportunidade o MP deverá oferecer transação penal sempre que cabível.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9190222"/>
      </p:ext>
    </p:extLst>
  </p:cSld>
  <p:clrMapOvr>
    <a:masterClrMapping/>
  </p:clrMapOvr>
  <p:transition spd="slow"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b) Transação Penal</a:t>
            </a:r>
            <a:endParaRPr lang="pt-BR" dirty="0"/>
          </a:p>
          <a:p>
            <a:pPr lvl="0"/>
            <a:r>
              <a:rPr lang="pt-BR" dirty="0"/>
              <a:t>Consiste na aplicação imediata de pena restritiva de direitos ou multas, a ser especificada na proposta (art. 76).</a:t>
            </a:r>
          </a:p>
          <a:p>
            <a:pPr lvl="0"/>
            <a:r>
              <a:rPr lang="pt-BR" dirty="0"/>
              <a:t>Não importa em reincidência, apenas sendo impedida nova transação no período de 5 anos (art. 76, §4º). </a:t>
            </a:r>
          </a:p>
          <a:p>
            <a:pPr lvl="0"/>
            <a:r>
              <a:rPr lang="pt-BR" dirty="0"/>
              <a:t>É cabível ainda que nos crimes de ação penal privada. Doutrina e jurisprudência já sedimentaram essa questão.</a:t>
            </a:r>
          </a:p>
          <a:p>
            <a:pPr lvl="0"/>
            <a:r>
              <a:rPr lang="pt-BR" dirty="0"/>
              <a:t>É um instituto que tem inspiração no </a:t>
            </a:r>
            <a:r>
              <a:rPr lang="pt-BR" dirty="0" err="1"/>
              <a:t>plea</a:t>
            </a:r>
            <a:r>
              <a:rPr lang="pt-BR" dirty="0"/>
              <a:t> </a:t>
            </a:r>
            <a:r>
              <a:rPr lang="pt-BR" dirty="0" err="1"/>
              <a:t>barganing</a:t>
            </a:r>
            <a:r>
              <a:rPr lang="pt-BR" dirty="0"/>
              <a:t> norte-americano, que resolve nos EUA cerca de 97% dos crimes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4792928"/>
      </p:ext>
    </p:extLst>
  </p:cSld>
  <p:clrMapOvr>
    <a:masterClrMapping/>
  </p:clrMapOvr>
  <p:transition spd="slow"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37638" cy="6741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1718259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Reunião de processo: </a:t>
            </a:r>
            <a:r>
              <a:rPr lang="pt-BR" dirty="0"/>
              <a:t>em caso de conexão ou continência entre crime de competência do </a:t>
            </a:r>
            <a:r>
              <a:rPr lang="pt-BR" dirty="0" err="1"/>
              <a:t>JECRIM</a:t>
            </a:r>
            <a:r>
              <a:rPr lang="pt-BR" dirty="0"/>
              <a:t> e outro, haverá reunião fora do </a:t>
            </a:r>
            <a:r>
              <a:rPr lang="pt-BR" dirty="0" err="1"/>
              <a:t>JECRIM</a:t>
            </a:r>
            <a:r>
              <a:rPr lang="pt-BR" dirty="0"/>
              <a:t>, devendo ser mantidas as medidas </a:t>
            </a:r>
            <a:r>
              <a:rPr lang="pt-BR" dirty="0" err="1"/>
              <a:t>despenalizadoras</a:t>
            </a:r>
            <a:r>
              <a:rPr lang="pt-BR" dirty="0"/>
              <a:t> da lei 9099 (transação, </a:t>
            </a:r>
            <a:r>
              <a:rPr lang="pt-BR" dirty="0" err="1"/>
              <a:t>sursi</a:t>
            </a:r>
            <a:r>
              <a:rPr lang="pt-BR" dirty="0"/>
              <a:t> processual, composição de danos).</a:t>
            </a:r>
          </a:p>
          <a:p>
            <a:pPr marL="0" indent="0">
              <a:buNone/>
            </a:pPr>
            <a:r>
              <a:rPr lang="pt-BR" u="sng" dirty="0"/>
              <a:t>Exemplo</a:t>
            </a:r>
            <a:r>
              <a:rPr lang="pt-BR" dirty="0"/>
              <a:t>: alguém comete um crime de lesão corporal leve (pena 3 meses a 1 ano) conexo com um delito de homicídio (pena 6 a 20 anos). Os dois crimes serão submetidos a julgamento no rito do tribunal do júri. No entanto, as penas devem ser isoladas para fins de incidências dos institutos </a:t>
            </a:r>
            <a:r>
              <a:rPr lang="pt-BR" dirty="0" err="1"/>
              <a:t>despenalizadoras</a:t>
            </a:r>
            <a:r>
              <a:rPr lang="pt-BR" dirty="0"/>
              <a:t> para o crime de menor potencial ofensivo.</a:t>
            </a:r>
          </a:p>
        </p:txBody>
      </p:sp>
    </p:spTree>
    <p:extLst>
      <p:ext uri="{BB962C8B-B14F-4D97-AF65-F5344CB8AC3E}">
        <p14:creationId xmlns:p14="http://schemas.microsoft.com/office/powerpoint/2010/main" val="929572988"/>
      </p:ext>
    </p:extLst>
  </p:cSld>
  <p:clrMapOvr>
    <a:masterClrMapping/>
  </p:clrMapOvr>
  <p:transition spd="slow"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b) Transação Penal</a:t>
            </a:r>
            <a:endParaRPr lang="pt-BR" dirty="0"/>
          </a:p>
          <a:p>
            <a:pPr lvl="0"/>
            <a:r>
              <a:rPr lang="pt-BR" dirty="0"/>
              <a:t>A transação penal é mais um instituto </a:t>
            </a:r>
            <a:r>
              <a:rPr lang="pt-BR" dirty="0" err="1"/>
              <a:t>despenalizador</a:t>
            </a:r>
            <a:r>
              <a:rPr lang="pt-BR" dirty="0"/>
              <a:t>. Promove a justiça penal negociada.</a:t>
            </a:r>
          </a:p>
          <a:p>
            <a:pPr lvl="0"/>
            <a:r>
              <a:rPr lang="pt-BR" dirty="0"/>
              <a:t>Tem natureza jurídica de direito público subjetivo do transacionado.</a:t>
            </a:r>
          </a:p>
          <a:p>
            <a:pPr lvl="0"/>
            <a:r>
              <a:rPr lang="pt-BR" dirty="0"/>
              <a:t>Contra a decisão de homologação cabe apelação (art. 75, §3º). </a:t>
            </a:r>
          </a:p>
          <a:p>
            <a:pPr lvl="0"/>
            <a:r>
              <a:rPr lang="pt-BR" dirty="0"/>
              <a:t>Em caso de descumprimento, o ministério público poderá oferecer a denúncia (</a:t>
            </a:r>
            <a:r>
              <a:rPr lang="pt-BR" dirty="0" err="1"/>
              <a:t>SV</a:t>
            </a:r>
            <a:r>
              <a:rPr lang="pt-BR" dirty="0"/>
              <a:t> 35) 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4296748"/>
      </p:ext>
    </p:extLst>
  </p:cSld>
  <p:clrMapOvr>
    <a:masterClrMapping/>
  </p:clrMapOvr>
  <p:transition spd="slow"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3.1. Audiência preliminar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c) Denúncia oral</a:t>
            </a:r>
            <a:endParaRPr lang="pt-BR" dirty="0"/>
          </a:p>
          <a:p>
            <a:pPr lvl="0"/>
            <a:r>
              <a:rPr lang="pt-BR" dirty="0"/>
              <a:t>Caso não aceita a transação ou não oferecida por razões justificadas, haverá a oferta oral da inicial na própria audiência preliminar, já saindo o autor do fato devidamente citado e convocado para </a:t>
            </a:r>
            <a:r>
              <a:rPr lang="pt-BR" dirty="0" err="1"/>
              <a:t>AIJ</a:t>
            </a:r>
            <a:r>
              <a:rPr lang="pt-BR" dirty="0"/>
              <a:t>, com uma cópia da petição inicial (art. 77).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8377520"/>
      </p:ext>
    </p:extLst>
  </p:cSld>
  <p:clrMapOvr>
    <a:masterClrMapping/>
  </p:clrMapOvr>
  <p:transition spd="slow"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3.2. Fase Processual</a:t>
            </a:r>
            <a:endParaRPr lang="pt-BR" dirty="0"/>
          </a:p>
          <a:p>
            <a:pPr lvl="0"/>
            <a:r>
              <a:rPr lang="pt-BR" dirty="0"/>
              <a:t>A </a:t>
            </a:r>
            <a:r>
              <a:rPr lang="pt-BR" dirty="0" err="1"/>
              <a:t>AIJ</a:t>
            </a:r>
            <a:r>
              <a:rPr lang="pt-BR" dirty="0"/>
              <a:t> se iniciar com a sustentação oral da defesa, que é a resposta à acusação, objetivando a rejeição da peça acusatória.</a:t>
            </a:r>
          </a:p>
          <a:p>
            <a:pPr lvl="0"/>
            <a:r>
              <a:rPr lang="pt-BR" dirty="0"/>
              <a:t>Poderá ocorrer a renovação da oferta de composição civil dos danos ou transação penal.</a:t>
            </a:r>
          </a:p>
          <a:p>
            <a:pPr lvl="0"/>
            <a:r>
              <a:rPr lang="pt-BR" dirty="0"/>
              <a:t>Em seguida é feito o juízo de admissibilidade da acusação. Recebida a petição inicial, está preclusa a discussão sobre transação e composição.</a:t>
            </a:r>
          </a:p>
          <a:p>
            <a:pPr lvl="0"/>
            <a:r>
              <a:rPr lang="pt-BR" dirty="0"/>
              <a:t>Contra a decisão que rejeita, caberá apelação em 10 dias. Contra a decisão que recebe, não há recurso previsto, sendo habeas corpus o único remédio.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137127"/>
      </p:ext>
    </p:extLst>
  </p:cSld>
  <p:clrMapOvr>
    <a:masterClrMapping/>
  </p:clrMapOvr>
  <p:transition spd="slow"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3.2. Fase Processual</a:t>
            </a:r>
            <a:endParaRPr lang="pt-BR" dirty="0"/>
          </a:p>
          <a:p>
            <a:pPr lvl="0"/>
            <a:r>
              <a:rPr lang="pt-BR" dirty="0"/>
              <a:t>Haverá oitiva da </a:t>
            </a:r>
            <a:r>
              <a:rPr lang="pt-BR" dirty="0" err="1"/>
              <a:t>vpitima</a:t>
            </a:r>
            <a:r>
              <a:rPr lang="pt-BR" dirty="0"/>
              <a:t>, das testemunhas de acusação e defesa, por fim o interrogatório.</a:t>
            </a:r>
          </a:p>
          <a:p>
            <a:pPr lvl="0"/>
            <a:r>
              <a:rPr lang="pt-BR" dirty="0"/>
              <a:t>Cada parte poderá arrolar até 3 testemunhas.</a:t>
            </a:r>
          </a:p>
          <a:p>
            <a:pPr lvl="0"/>
            <a:r>
              <a:rPr lang="pt-BR" dirty="0"/>
              <a:t>Ao final, haverá debates orais pelo tempo que o juiz determinar (costume 10 min), com prolação oral sentença na sequência. 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168909"/>
      </p:ext>
    </p:extLst>
  </p:cSld>
  <p:clrMapOvr>
    <a:masterClrMapping/>
  </p:clrMapOvr>
  <p:transition spd="slow"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3.3. Recursos e Execução</a:t>
            </a:r>
            <a:endParaRPr lang="pt-BR" dirty="0"/>
          </a:p>
          <a:p>
            <a:pPr lvl="0"/>
            <a:r>
              <a:rPr lang="pt-BR" dirty="0"/>
              <a:t>Caberá apelação contra:</a:t>
            </a:r>
          </a:p>
          <a:p>
            <a:pPr marL="400050" lvl="1" indent="0">
              <a:buNone/>
            </a:pPr>
            <a:r>
              <a:rPr lang="pt-BR" dirty="0"/>
              <a:t>- decisão que homologa a transação penal</a:t>
            </a:r>
          </a:p>
          <a:p>
            <a:pPr marL="400050" lvl="1" indent="0">
              <a:buNone/>
            </a:pPr>
            <a:r>
              <a:rPr lang="pt-BR" dirty="0"/>
              <a:t>- decisão que negar o sursis processual e a transação</a:t>
            </a:r>
          </a:p>
          <a:p>
            <a:pPr marL="400050" lvl="1" indent="0">
              <a:buNone/>
            </a:pPr>
            <a:r>
              <a:rPr lang="pt-BR" dirty="0"/>
              <a:t>- decisão rejeitar a denúncia ou queixa</a:t>
            </a:r>
          </a:p>
          <a:p>
            <a:pPr marL="0" indent="0">
              <a:buNone/>
            </a:pPr>
            <a:r>
              <a:rPr lang="pt-BR" dirty="0"/>
              <a:t>- sentença final, que condenar ou absolver</a:t>
            </a:r>
          </a:p>
          <a:p>
            <a:pPr lvl="0"/>
            <a:r>
              <a:rPr lang="pt-BR" dirty="0"/>
              <a:t>O prazo é de 10 dias para interposição e razões. </a:t>
            </a:r>
          </a:p>
          <a:p>
            <a:pPr lvl="0"/>
            <a:r>
              <a:rPr lang="pt-BR" dirty="0"/>
              <a:t>Contrarrazões em 10 dias.</a:t>
            </a:r>
          </a:p>
          <a:p>
            <a:pPr lvl="0"/>
            <a:r>
              <a:rPr lang="pt-BR" dirty="0"/>
              <a:t>A apelação será julgada por Colégio Recursal composto por juízes de primeiro grau.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9558816"/>
      </p:ext>
    </p:extLst>
  </p:cSld>
  <p:clrMapOvr>
    <a:masterClrMapping/>
  </p:clrMapOvr>
  <p:transition spd="slow"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3. RITO SUMARÍSSIMO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3.3. Recursos e Execução</a:t>
            </a:r>
            <a:endParaRPr lang="pt-BR" dirty="0"/>
          </a:p>
          <a:p>
            <a:pPr lvl="0"/>
            <a:r>
              <a:rPr lang="pt-BR" dirty="0"/>
              <a:t>Contra o acórdão do colégio recursal caberá apenas </a:t>
            </a:r>
            <a:r>
              <a:rPr lang="pt-BR" dirty="0" err="1"/>
              <a:t>REx</a:t>
            </a:r>
            <a:r>
              <a:rPr lang="pt-BR" dirty="0"/>
              <a:t> para o STF (súmula 203 e 640).</a:t>
            </a:r>
          </a:p>
          <a:p>
            <a:pPr lvl="0"/>
            <a:r>
              <a:rPr lang="pt-BR" dirty="0"/>
              <a:t>Os embargos de declaração serão opostos em 5 dias.</a:t>
            </a:r>
          </a:p>
          <a:p>
            <a:pPr lvl="0"/>
            <a:r>
              <a:rPr lang="pt-BR" dirty="0"/>
              <a:t>A multa deverá ser paga no cartório do juizado, após a expedição da guia de recolhimento.</a:t>
            </a:r>
          </a:p>
          <a:p>
            <a:pPr lvl="0"/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367410"/>
      </p:ext>
    </p:extLst>
  </p:cSld>
  <p:clrMapOvr>
    <a:masterClrMapping/>
  </p:clrMapOvr>
  <p:transition spd="slow"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4. CRÍTICA DA JUSTIÇA PENAL NEGOCIADA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err="1"/>
              <a:t>Aury</a:t>
            </a:r>
            <a:r>
              <a:rPr lang="pt-BR" dirty="0"/>
              <a:t> sustenta que a justiça negociada viola a garantia da </a:t>
            </a:r>
            <a:r>
              <a:rPr lang="pt-BR" dirty="0" err="1"/>
              <a:t>inderrogabildiade</a:t>
            </a:r>
            <a:r>
              <a:rPr lang="pt-BR" dirty="0"/>
              <a:t> do juízo (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poena</a:t>
            </a:r>
            <a:r>
              <a:rPr lang="pt-BR" dirty="0"/>
              <a:t> </a:t>
            </a:r>
            <a:r>
              <a:rPr lang="pt-BR" dirty="0" err="1"/>
              <a:t>sine</a:t>
            </a:r>
            <a:r>
              <a:rPr lang="pt-BR" dirty="0"/>
              <a:t> judicio). E ainda: “A lógica negocial transforma o processo penal num mercado persa, no seu sentido mais depreciativo. Constitui, também, verdadeira expressão do movimento da lei e ordem, na medida em que contribui para a banalização do Direito Penal, fomentando a </a:t>
            </a:r>
            <a:r>
              <a:rPr lang="pt-BR" dirty="0" err="1"/>
              <a:t>panpenalização</a:t>
            </a:r>
            <a:r>
              <a:rPr lang="pt-BR" dirty="0"/>
              <a:t> e o simbolismo repressor.” (LOPES, 2016, p. 639)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9287535"/>
      </p:ext>
    </p:extLst>
  </p:cSld>
  <p:clrMapOvr>
    <a:masterClrMapping/>
  </p:clrMapOvr>
  <p:transition spd="slow"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4. CRÍTICA DA JUSTIÇA PENAL NEGOCIADA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pt-BR" dirty="0"/>
          </a:p>
          <a:p>
            <a:pPr marL="0" lvl="0" indent="0">
              <a:buNone/>
            </a:pPr>
            <a:r>
              <a:rPr lang="pt-BR" dirty="0"/>
              <a:t>Rodrigo </a:t>
            </a:r>
            <a:r>
              <a:rPr lang="pt-BR" dirty="0" err="1"/>
              <a:t>Ghiringhelli</a:t>
            </a:r>
            <a:r>
              <a:rPr lang="pt-BR" dirty="0"/>
              <a:t> Azevedo, já em 2000, concluía que “ao invés de assumir uma parcela dos processos criminais das Varas Comuns, os Juizados Especiais Criminais passaram a dar conta de um tipo de </a:t>
            </a:r>
            <a:r>
              <a:rPr lang="pt-BR" dirty="0" err="1"/>
              <a:t>delituosidade</a:t>
            </a:r>
            <a:r>
              <a:rPr lang="pt-BR" dirty="0"/>
              <a:t> que não chegava até as Varas Judiciais”.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2447687"/>
      </p:ext>
    </p:extLst>
  </p:cSld>
  <p:clrMapOvr>
    <a:masterClrMapping/>
  </p:clrMapOvr>
  <p:transition spd="slow">
    <p:pu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4. CRÍTICA DA JUSTIÇA PENAL NEGOCIADA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pt-BR" dirty="0"/>
          </a:p>
          <a:p>
            <a:pPr marL="0" lvl="0" indent="0">
              <a:buNone/>
            </a:pPr>
            <a:r>
              <a:rPr lang="pt-BR" dirty="0"/>
              <a:t>Fabiana de Assis Pinheiro nos </a:t>
            </a:r>
            <a:r>
              <a:rPr lang="pt-BR" dirty="0" err="1"/>
              <a:t>JECrims</a:t>
            </a:r>
            <a:r>
              <a:rPr lang="pt-BR" dirty="0"/>
              <a:t> de Brasília, aponta que entre 1996 e 2006 houve aumento 436,7% de termos circunstanciados, enquanto que a população do DF cresceu apenas 30,8% e o número de inquéritos policiais cresceu 54,2% no mesmo período, tornando o </a:t>
            </a:r>
            <a:r>
              <a:rPr lang="pt-BR" dirty="0" err="1"/>
              <a:t>JECrim</a:t>
            </a:r>
            <a:r>
              <a:rPr lang="pt-BR" dirty="0"/>
              <a:t> de Brasília responsável por 62% do controle formal realizado na capital federal.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594306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pt-BR" b="1" dirty="0" err="1"/>
              <a:t>OBS</a:t>
            </a:r>
            <a:r>
              <a:rPr lang="pt-BR" dirty="0"/>
              <a:t>: nunca será instaurado inquérito a partir de um flagrante por IMPO. Após o flagrante, o delegado deverá lavrar um Termo Circunstanciado, que se assemelha muito com o BO. Não há investigação. O </a:t>
            </a:r>
            <a:r>
              <a:rPr lang="pt-BR" dirty="0" err="1"/>
              <a:t>TC</a:t>
            </a:r>
            <a:r>
              <a:rPr lang="pt-BR" dirty="0"/>
              <a:t> é remetido ao Ministério Público.</a:t>
            </a:r>
          </a:p>
        </p:txBody>
      </p:sp>
    </p:spTree>
    <p:extLst>
      <p:ext uri="{BB962C8B-B14F-4D97-AF65-F5344CB8AC3E}">
        <p14:creationId xmlns:p14="http://schemas.microsoft.com/office/powerpoint/2010/main" val="2163754755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1.1. Características</a:t>
            </a:r>
          </a:p>
          <a:p>
            <a:pPr marL="0" indent="0">
              <a:buNone/>
            </a:pPr>
            <a:r>
              <a:rPr lang="pt-BR" dirty="0"/>
              <a:t>O art. 98, inc. I da </a:t>
            </a:r>
            <a:r>
              <a:rPr lang="pt-BR" dirty="0" err="1"/>
              <a:t>CF</a:t>
            </a:r>
            <a:r>
              <a:rPr lang="pt-BR" dirty="0"/>
              <a:t>, previu algumas exceções para os </a:t>
            </a:r>
            <a:r>
              <a:rPr lang="pt-BR" dirty="0" err="1"/>
              <a:t>JECRIMs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I - juizados especiais, providos por juízes togados, ou togados e </a:t>
            </a:r>
            <a:r>
              <a:rPr lang="pt-BR" b="1" dirty="0">
                <a:solidFill>
                  <a:srgbClr val="FF0000"/>
                </a:solidFill>
              </a:rPr>
              <a:t>leigos</a:t>
            </a:r>
            <a:r>
              <a:rPr lang="pt-BR" dirty="0"/>
              <a:t>, competentes para a conciliação, o julgamento e a execução de causas cíveis de menor complexidade e infrações penais de </a:t>
            </a:r>
            <a:r>
              <a:rPr lang="pt-BR" b="1" dirty="0">
                <a:solidFill>
                  <a:srgbClr val="FF0000"/>
                </a:solidFill>
              </a:rPr>
              <a:t>menor potencial ofensivo</a:t>
            </a:r>
            <a:r>
              <a:rPr lang="pt-BR" dirty="0"/>
              <a:t>, mediante os procedimentos </a:t>
            </a:r>
            <a:r>
              <a:rPr lang="pt-BR" b="1" dirty="0">
                <a:solidFill>
                  <a:srgbClr val="FF0000"/>
                </a:solidFill>
              </a:rPr>
              <a:t>oral</a:t>
            </a:r>
            <a:r>
              <a:rPr lang="pt-BR" dirty="0"/>
              <a:t> e </a:t>
            </a:r>
            <a:r>
              <a:rPr lang="pt-BR" b="1" dirty="0">
                <a:solidFill>
                  <a:srgbClr val="FF0000"/>
                </a:solidFill>
              </a:rPr>
              <a:t>sumariíssimo</a:t>
            </a:r>
            <a:r>
              <a:rPr lang="pt-BR" dirty="0"/>
              <a:t>, permitidos, nas hipóteses previstas em lei, a </a:t>
            </a:r>
            <a:r>
              <a:rPr lang="pt-BR" b="1" dirty="0">
                <a:solidFill>
                  <a:srgbClr val="FF0000"/>
                </a:solidFill>
              </a:rPr>
              <a:t>transação</a:t>
            </a:r>
            <a:r>
              <a:rPr lang="pt-BR" dirty="0"/>
              <a:t> e o julgamento de </a:t>
            </a:r>
            <a:r>
              <a:rPr lang="pt-BR" b="1" dirty="0">
                <a:solidFill>
                  <a:srgbClr val="FF0000"/>
                </a:solidFill>
              </a:rPr>
              <a:t>recursos por turmas de juízes </a:t>
            </a:r>
            <a:r>
              <a:rPr lang="pt-BR" dirty="0"/>
              <a:t>de primeiro grau;” </a:t>
            </a:r>
          </a:p>
        </p:txBody>
      </p:sp>
    </p:spTree>
    <p:extLst>
      <p:ext uri="{BB962C8B-B14F-4D97-AF65-F5344CB8AC3E}">
        <p14:creationId xmlns:p14="http://schemas.microsoft.com/office/powerpoint/2010/main" val="2911270248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1.1. Características</a:t>
            </a:r>
          </a:p>
          <a:p>
            <a:pPr marL="0" indent="0">
              <a:buNone/>
            </a:pPr>
            <a:r>
              <a:rPr lang="pt-BR" b="1" dirty="0" err="1"/>
              <a:t>OBS</a:t>
            </a:r>
            <a:r>
              <a:rPr lang="pt-BR" dirty="0"/>
              <a:t>: A principal crítica que se poderia fazer é quanto ao duplo grau de jurisdição, previsto no Pacto de San Jose da Costa Rica. Mas o entendimento que prevalece é que a </a:t>
            </a:r>
            <a:r>
              <a:rPr lang="pt-BR" dirty="0" err="1"/>
              <a:t>CF</a:t>
            </a:r>
            <a:r>
              <a:rPr lang="pt-BR" dirty="0"/>
              <a:t> pode prever exceções a determinados casos.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8158152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1.1. Características</a:t>
            </a:r>
          </a:p>
          <a:p>
            <a:r>
              <a:rPr lang="pt-BR" b="1" dirty="0"/>
              <a:t>Critérios procedimentais: </a:t>
            </a:r>
            <a:r>
              <a:rPr lang="pt-BR" dirty="0"/>
              <a:t>Oralidade; Informalidade; Economia processual; Celeridade</a:t>
            </a:r>
          </a:p>
          <a:p>
            <a:r>
              <a:rPr lang="pt-BR" b="1" dirty="0"/>
              <a:t>Objetivos</a:t>
            </a:r>
            <a:r>
              <a:rPr lang="pt-BR" dirty="0"/>
              <a:t>: reparação do dano à vítima e aplicação da pena não privativa de liberdade.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5325102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1.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1.1. Características</a:t>
            </a:r>
          </a:p>
          <a:p>
            <a:pPr lvl="0"/>
            <a:r>
              <a:rPr lang="pt-BR" dirty="0"/>
              <a:t>Possibilidade de atos processuais no período noturno</a:t>
            </a:r>
          </a:p>
          <a:p>
            <a:pPr lvl="0"/>
            <a:r>
              <a:rPr lang="pt-BR" dirty="0"/>
              <a:t>Máxima instrumentalidade das formas. Os atos serão válidos desde atinjam seus objetivos, necessária a comprovação de prejuízo para qualquer nulidade</a:t>
            </a:r>
          </a:p>
          <a:p>
            <a:pPr lvl="0"/>
            <a:r>
              <a:rPr lang="pt-BR" dirty="0"/>
              <a:t>Possibilidade de intimação por correspondência. No entanto, a citação continua sendo pessoal, mas pode ser feita no próprio juizado.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1106609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5278" y="476672"/>
            <a:ext cx="9072193" cy="527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673908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2738</Words>
  <Application>Microsoft Office PowerPoint</Application>
  <PresentationFormat>Apresentação na tela (4:3)</PresentationFormat>
  <Paragraphs>191</Paragraphs>
  <Slides>38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1" baseType="lpstr">
      <vt:lpstr>Arial</vt:lpstr>
      <vt:lpstr>Calibri</vt:lpstr>
      <vt:lpstr>Tema do Office</vt:lpstr>
      <vt:lpstr>PROCESSO PENAL, 2016</vt:lpstr>
      <vt:lpstr>1. INTRODUÇÃO</vt:lpstr>
      <vt:lpstr>1. INTRODUÇÃO</vt:lpstr>
      <vt:lpstr>1. INTRODUÇÃO</vt:lpstr>
      <vt:lpstr>1. INTRODUÇÃO</vt:lpstr>
      <vt:lpstr>1. INTRODUÇÃO</vt:lpstr>
      <vt:lpstr>1. INTRODUÇÃO</vt:lpstr>
      <vt:lpstr>1. INTRODUÇÃO</vt:lpstr>
      <vt:lpstr>Apresentação do PowerPoint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2. SUSPENSÃO DO PROCESSO</vt:lpstr>
      <vt:lpstr>3. RITO SUMARÍSSIMO</vt:lpstr>
      <vt:lpstr>3. RITO SUMARÍSSIMO</vt:lpstr>
      <vt:lpstr>3. RITO SUMARÍSSIMO</vt:lpstr>
      <vt:lpstr>3. RITO SUMARÍSSIMO</vt:lpstr>
      <vt:lpstr>3. RITO SUMARÍSSIMO</vt:lpstr>
      <vt:lpstr>3. RITO SUMARÍSSIMO</vt:lpstr>
      <vt:lpstr>Apresentação do PowerPoint</vt:lpstr>
      <vt:lpstr>3. RITO SUMARÍSSIMO</vt:lpstr>
      <vt:lpstr>3. RITO SUMARÍSSIMO</vt:lpstr>
      <vt:lpstr>3. RITO SUMARÍSSIMO</vt:lpstr>
      <vt:lpstr>3. RITO SUMARÍSSIMO</vt:lpstr>
      <vt:lpstr>3. RITO SUMARÍSSIMO</vt:lpstr>
      <vt:lpstr>3. RITO SUMARÍSSIMO</vt:lpstr>
      <vt:lpstr>4. CRÍTICA DA JUSTIÇA PENAL NEGOCIADA</vt:lpstr>
      <vt:lpstr>4. CRÍTICA DA JUSTIÇA PENAL NEGOCIADA</vt:lpstr>
      <vt:lpstr>4. CRÍTICA DA JUSTIÇA PENAL NEGOCIADA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CONCEITO</dc:title>
  <dc:creator>Theuan</dc:creator>
  <cp:lastModifiedBy>Theuan Carvalho Gomes da Silva</cp:lastModifiedBy>
  <cp:revision>208</cp:revision>
  <dcterms:created xsi:type="dcterms:W3CDTF">2015-07-15T12:48:35Z</dcterms:created>
  <dcterms:modified xsi:type="dcterms:W3CDTF">2016-11-16T20:38:35Z</dcterms:modified>
</cp:coreProperties>
</file>