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7" r:id="rId20"/>
    <p:sldId id="273" r:id="rId21"/>
    <p:sldId id="278" r:id="rId22"/>
    <p:sldId id="279" r:id="rId23"/>
    <p:sldId id="275" r:id="rId24"/>
    <p:sldId id="276"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5" r:id="rId52"/>
    <p:sldId id="307" r:id="rId53"/>
    <p:sldId id="308" r:id="rId54"/>
    <p:sldId id="310" r:id="rId55"/>
    <p:sldId id="309"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4/2/2024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4/2/2024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4/2/2024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4/2/2024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pt-BR" smtClean="0"/>
              <a:t>Clique para editar o título mestre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4/2/2024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4/2/2024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4/2/2024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4/2/2024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4/2/2024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pt-BR" smtClean="0"/>
              <a:t>Clique para editar o título mestre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DA16AA21-1863-4931-97CB-99D0A168701B}" type="datetimeFigureOut">
              <a:rPr lang="en-US" dirty="0"/>
              <a:t>4/2/2024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3772C379-9A7C-4C87-A116-CBE9F58B04C5}" type="datetimeFigureOut">
              <a:rPr lang="en-US" dirty="0"/>
              <a:t>4/2/2024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4/2/2024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sz="8800" dirty="0" smtClean="0"/>
              <a:t>Aula 04 – parcelamento do solo, </a:t>
            </a:r>
            <a:r>
              <a:rPr lang="pt-BR" sz="8800" dirty="0" err="1" smtClean="0"/>
              <a:t>reurb</a:t>
            </a:r>
            <a:r>
              <a:rPr lang="pt-BR" sz="8800" dirty="0" smtClean="0"/>
              <a:t>, d. reais</a:t>
            </a:r>
            <a:endParaRPr lang="pt-BR" sz="8800" dirty="0"/>
          </a:p>
        </p:txBody>
      </p:sp>
      <p:sp>
        <p:nvSpPr>
          <p:cNvPr id="3" name="Subtítulo 2"/>
          <p:cNvSpPr>
            <a:spLocks noGrp="1"/>
          </p:cNvSpPr>
          <p:nvPr>
            <p:ph type="subTitle" idx="1"/>
          </p:nvPr>
        </p:nvSpPr>
        <p:spPr/>
        <p:txBody>
          <a:bodyPr/>
          <a:lstStyle/>
          <a:p>
            <a:endParaRPr lang="pt-BR" dirty="0"/>
          </a:p>
        </p:txBody>
      </p:sp>
    </p:spTree>
    <p:extLst>
      <p:ext uri="{BB962C8B-B14F-4D97-AF65-F5344CB8AC3E}">
        <p14:creationId xmlns:p14="http://schemas.microsoft.com/office/powerpoint/2010/main" val="2470931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Loteamentos clandestinos e irregulares</a:t>
            </a:r>
            <a:endParaRPr lang="pt-BR" dirty="0"/>
          </a:p>
        </p:txBody>
      </p:sp>
      <p:sp>
        <p:nvSpPr>
          <p:cNvPr id="3" name="Espaço Reservado para Conteúdo 2"/>
          <p:cNvSpPr>
            <a:spLocks noGrp="1"/>
          </p:cNvSpPr>
          <p:nvPr>
            <p:ph idx="1"/>
          </p:nvPr>
        </p:nvSpPr>
        <p:spPr/>
        <p:txBody>
          <a:bodyPr/>
          <a:lstStyle/>
          <a:p>
            <a:r>
              <a:rPr lang="pt-BR" sz="3200" b="1" u="sng" dirty="0"/>
              <a:t>Clandestinos: </a:t>
            </a:r>
            <a:r>
              <a:rPr lang="pt-BR" sz="3200" dirty="0"/>
              <a:t>aqueles que não se submeteram a aprovação municipal e ao </a:t>
            </a:r>
            <a:r>
              <a:rPr lang="pt-BR" sz="3200" dirty="0" smtClean="0"/>
              <a:t>registro.</a:t>
            </a:r>
          </a:p>
          <a:p>
            <a:r>
              <a:rPr lang="pt-BR" sz="3200" b="1" u="sng" dirty="0" smtClean="0"/>
              <a:t>Irregulares</a:t>
            </a:r>
            <a:r>
              <a:rPr lang="pt-BR" sz="3200" b="1" u="sng" dirty="0"/>
              <a:t>:</a:t>
            </a:r>
            <a:r>
              <a:rPr lang="pt-BR" sz="3200" dirty="0"/>
              <a:t> os que submeteram a aprovação municipal, mas não passaram pelo registro imobiliário ou executado em desacordo com a aprovação concedida, com o cronograma. </a:t>
            </a:r>
            <a:endParaRPr lang="pt-BR" sz="3200" dirty="0" smtClean="0"/>
          </a:p>
          <a:p>
            <a:r>
              <a:rPr lang="pt-BR" sz="3200" dirty="0" smtClean="0"/>
              <a:t>A Lei considera crime – art. 50. </a:t>
            </a:r>
            <a:endParaRPr lang="pt-BR" sz="3200" dirty="0"/>
          </a:p>
          <a:p>
            <a:endParaRPr lang="pt-BR" dirty="0"/>
          </a:p>
        </p:txBody>
      </p:sp>
    </p:spTree>
    <p:extLst>
      <p:ext uri="{BB962C8B-B14F-4D97-AF65-F5344CB8AC3E}">
        <p14:creationId xmlns:p14="http://schemas.microsoft.com/office/powerpoint/2010/main" val="1856047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Compromisso de compra e venda</a:t>
            </a:r>
            <a:endParaRPr lang="pt-BR" dirty="0"/>
          </a:p>
        </p:txBody>
      </p:sp>
      <p:sp>
        <p:nvSpPr>
          <p:cNvPr id="3" name="Espaço Reservado para Conteúdo 2"/>
          <p:cNvSpPr>
            <a:spLocks noGrp="1"/>
          </p:cNvSpPr>
          <p:nvPr>
            <p:ph idx="1"/>
          </p:nvPr>
        </p:nvSpPr>
        <p:spPr/>
        <p:txBody>
          <a:bodyPr>
            <a:normAutofit/>
          </a:bodyPr>
          <a:lstStyle/>
          <a:p>
            <a:r>
              <a:rPr lang="pt-BR" sz="3600" dirty="0"/>
              <a:t>São irretratáveis os compromissos de compra e venda, cessão e promessas de cessão, o que dá ao adquirente o direito à adjudicação compulsória, e, quando registrado, confere direito real de aquisição = oponível a terceiros (erga omnes).</a:t>
            </a:r>
          </a:p>
        </p:txBody>
      </p:sp>
    </p:spTree>
    <p:extLst>
      <p:ext uri="{BB962C8B-B14F-4D97-AF65-F5344CB8AC3E}">
        <p14:creationId xmlns:p14="http://schemas.microsoft.com/office/powerpoint/2010/main" val="3214003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Compromisso de compra e venda</a:t>
            </a:r>
            <a:endParaRPr lang="pt-BR" dirty="0"/>
          </a:p>
        </p:txBody>
      </p:sp>
      <p:sp>
        <p:nvSpPr>
          <p:cNvPr id="3" name="Espaço Reservado para Conteúdo 2"/>
          <p:cNvSpPr>
            <a:spLocks noGrp="1"/>
          </p:cNvSpPr>
          <p:nvPr>
            <p:ph idx="1"/>
          </p:nvPr>
        </p:nvSpPr>
        <p:spPr/>
        <p:txBody>
          <a:bodyPr/>
          <a:lstStyle/>
          <a:p>
            <a:r>
              <a:rPr lang="pt-BR" sz="4000" b="1" dirty="0"/>
              <a:t>Súmula 239, STJ: </a:t>
            </a:r>
            <a:r>
              <a:rPr lang="pt-BR" sz="4000" dirty="0"/>
              <a:t>o direito à adjudicação compulsória não se condiciona ao registro do compromisso de compra e venda no cartório de imóveis.</a:t>
            </a:r>
          </a:p>
          <a:p>
            <a:endParaRPr lang="pt-BR" dirty="0"/>
          </a:p>
        </p:txBody>
      </p:sp>
    </p:spTree>
    <p:extLst>
      <p:ext uri="{BB962C8B-B14F-4D97-AF65-F5344CB8AC3E}">
        <p14:creationId xmlns:p14="http://schemas.microsoft.com/office/powerpoint/2010/main" val="145143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Compromisso de compra e venda</a:t>
            </a:r>
            <a:endParaRPr lang="pt-BR" dirty="0"/>
          </a:p>
        </p:txBody>
      </p:sp>
      <p:sp>
        <p:nvSpPr>
          <p:cNvPr id="3" name="Espaço Reservado para Conteúdo 2"/>
          <p:cNvSpPr>
            <a:spLocks noGrp="1"/>
          </p:cNvSpPr>
          <p:nvPr>
            <p:ph idx="1"/>
          </p:nvPr>
        </p:nvSpPr>
        <p:spPr/>
        <p:txBody>
          <a:bodyPr/>
          <a:lstStyle/>
          <a:p>
            <a:r>
              <a:rPr lang="pt-BR" sz="2800" b="1" dirty="0"/>
              <a:t>Art</a:t>
            </a:r>
            <a:r>
              <a:rPr lang="pt-BR" sz="2800" dirty="0"/>
              <a:t>. 26 – compromissos de compra e venda, cessões e promessas de cessão poderão ser feitos por escritura pública ou por instrumento particular – vendida e não paga a prestação, haverá resolução do contrato em 30 dias, após </a:t>
            </a:r>
            <a:r>
              <a:rPr lang="pt-BR" sz="2800" dirty="0" err="1"/>
              <a:t>consitutido</a:t>
            </a:r>
            <a:r>
              <a:rPr lang="pt-BR" sz="2800" dirty="0"/>
              <a:t> o devedor em mora. </a:t>
            </a:r>
          </a:p>
          <a:p>
            <a:pPr marL="0" indent="0">
              <a:buNone/>
            </a:pPr>
            <a:endParaRPr lang="pt-BR" dirty="0"/>
          </a:p>
        </p:txBody>
      </p:sp>
    </p:spTree>
    <p:extLst>
      <p:ext uri="{BB962C8B-B14F-4D97-AF65-F5344CB8AC3E}">
        <p14:creationId xmlns:p14="http://schemas.microsoft.com/office/powerpoint/2010/main" val="90214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JURISPRUDÊNCIA</a:t>
            </a:r>
            <a:endParaRPr lang="pt-BR" dirty="0"/>
          </a:p>
        </p:txBody>
      </p:sp>
      <p:sp>
        <p:nvSpPr>
          <p:cNvPr id="3" name="Espaço Reservado para Conteúdo 2"/>
          <p:cNvSpPr>
            <a:spLocks noGrp="1"/>
          </p:cNvSpPr>
          <p:nvPr>
            <p:ph idx="1"/>
          </p:nvPr>
        </p:nvSpPr>
        <p:spPr/>
        <p:txBody>
          <a:bodyPr/>
          <a:lstStyle/>
          <a:p>
            <a:r>
              <a:rPr lang="pt-BR" sz="3200" dirty="0" smtClean="0"/>
              <a:t>STJ: a </a:t>
            </a:r>
            <a:r>
              <a:rPr lang="pt-BR" sz="3200" dirty="0"/>
              <a:t>resolução do contrato por inadimplemento será nula se o loteamento não estiver regularmente inscrito, uma vez que a lei proíbe a venda ou promessa de venda de loteamento ou desmembramento não registrado (irregular) (art. 37) – se verificar a irregularidade a lei possibilita que suspenda o pagamento (deve efetuar o depósito no cartório de registro de imóveis). </a:t>
            </a:r>
          </a:p>
          <a:p>
            <a:endParaRPr lang="pt-BR" dirty="0"/>
          </a:p>
        </p:txBody>
      </p:sp>
    </p:spTree>
    <p:extLst>
      <p:ext uri="{BB962C8B-B14F-4D97-AF65-F5344CB8AC3E}">
        <p14:creationId xmlns:p14="http://schemas.microsoft.com/office/powerpoint/2010/main" val="3917129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JURISPRUDÊNCIA</a:t>
            </a:r>
            <a:endParaRPr lang="pt-BR" dirty="0"/>
          </a:p>
        </p:txBody>
      </p:sp>
      <p:sp>
        <p:nvSpPr>
          <p:cNvPr id="3" name="Espaço Reservado para Conteúdo 2"/>
          <p:cNvSpPr>
            <a:spLocks noGrp="1"/>
          </p:cNvSpPr>
          <p:nvPr>
            <p:ph idx="1"/>
          </p:nvPr>
        </p:nvSpPr>
        <p:spPr/>
        <p:txBody>
          <a:bodyPr/>
          <a:lstStyle/>
          <a:p>
            <a:r>
              <a:rPr lang="pt-BR" sz="2800" b="1" dirty="0"/>
              <a:t>A existência de imóvel registrável (imóvel que pode ser levado a registro) é condição específica da ação de adjudicação compulsória, de modo que a averbação do desmembramento de imóvel urbano, devidamente aprovado pelo Município, é formalidade que antecede necessariamente o registro de área fracionada.</a:t>
            </a:r>
            <a:endParaRPr lang="pt-BR" sz="2800" dirty="0"/>
          </a:p>
          <a:p>
            <a:r>
              <a:rPr lang="pt-BR" sz="2800" dirty="0"/>
              <a:t>STJ. 3ª Turma. </a:t>
            </a:r>
            <a:r>
              <a:rPr lang="pt-BR" sz="2800" dirty="0" err="1"/>
              <a:t>REsp</a:t>
            </a:r>
            <a:r>
              <a:rPr lang="pt-BR" sz="2800" dirty="0"/>
              <a:t> 1851104-SP, Rel. Min. Ricardo Villas </a:t>
            </a:r>
            <a:r>
              <a:rPr lang="pt-BR" sz="2800" dirty="0" err="1"/>
              <a:t>Bôas</a:t>
            </a:r>
            <a:r>
              <a:rPr lang="pt-BR" sz="2800" dirty="0"/>
              <a:t> </a:t>
            </a:r>
            <a:r>
              <a:rPr lang="pt-BR" sz="2800" dirty="0" err="1"/>
              <a:t>Cueva</a:t>
            </a:r>
            <a:r>
              <a:rPr lang="pt-BR" sz="2800" dirty="0"/>
              <a:t>, julgado em 12/05/2020 (Info 672).</a:t>
            </a:r>
          </a:p>
          <a:p>
            <a:endParaRPr lang="pt-BR" dirty="0"/>
          </a:p>
        </p:txBody>
      </p:sp>
    </p:spTree>
    <p:extLst>
      <p:ext uri="{BB962C8B-B14F-4D97-AF65-F5344CB8AC3E}">
        <p14:creationId xmlns:p14="http://schemas.microsoft.com/office/powerpoint/2010/main" val="2486080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JURISPRUDÊNCIA</a:t>
            </a:r>
            <a:endParaRPr lang="pt-BR" dirty="0"/>
          </a:p>
        </p:txBody>
      </p:sp>
      <p:sp>
        <p:nvSpPr>
          <p:cNvPr id="3" name="Espaço Reservado para Conteúdo 2"/>
          <p:cNvSpPr>
            <a:spLocks noGrp="1"/>
          </p:cNvSpPr>
          <p:nvPr>
            <p:ph idx="1"/>
          </p:nvPr>
        </p:nvSpPr>
        <p:spPr/>
        <p:txBody>
          <a:bodyPr/>
          <a:lstStyle/>
          <a:p>
            <a:pPr marL="0" indent="0">
              <a:buNone/>
            </a:pPr>
            <a:r>
              <a:rPr lang="pt-BR" sz="3200" b="1" dirty="0"/>
              <a:t>Em dissolução de vínculo conjugal, é possível a partilha de direitos possessórios sobre bem edificado em loteamento irregular, quando ausente a má-fé dos possuidores</a:t>
            </a:r>
            <a:endParaRPr lang="pt-BR" sz="3200" dirty="0"/>
          </a:p>
          <a:p>
            <a:pPr marL="0" indent="0">
              <a:buNone/>
            </a:pPr>
            <a:r>
              <a:rPr lang="pt-BR" sz="3200" dirty="0"/>
              <a:t>STJ. 3ª Turma. </a:t>
            </a:r>
            <a:r>
              <a:rPr lang="pt-BR" sz="3200" dirty="0" err="1"/>
              <a:t>REsp</a:t>
            </a:r>
            <a:r>
              <a:rPr lang="pt-BR" sz="3200" dirty="0"/>
              <a:t> 1739042-SP, Rel. Min. Nancy </a:t>
            </a:r>
            <a:r>
              <a:rPr lang="pt-BR" sz="3200" dirty="0" err="1"/>
              <a:t>Andrighi</a:t>
            </a:r>
            <a:r>
              <a:rPr lang="pt-BR" sz="3200" dirty="0"/>
              <a:t>, julgado em 08/09/2020 (Info 679).</a:t>
            </a:r>
          </a:p>
          <a:p>
            <a:endParaRPr lang="pt-BR" dirty="0"/>
          </a:p>
        </p:txBody>
      </p:sp>
    </p:spTree>
    <p:extLst>
      <p:ext uri="{BB962C8B-B14F-4D97-AF65-F5344CB8AC3E}">
        <p14:creationId xmlns:p14="http://schemas.microsoft.com/office/powerpoint/2010/main" val="3691212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Regularização urbana e fundiária</a:t>
            </a:r>
            <a:endParaRPr lang="pt-BR" dirty="0"/>
          </a:p>
        </p:txBody>
      </p:sp>
      <p:sp>
        <p:nvSpPr>
          <p:cNvPr id="3" name="Espaço Reservado para Conteúdo 2"/>
          <p:cNvSpPr>
            <a:spLocks noGrp="1"/>
          </p:cNvSpPr>
          <p:nvPr>
            <p:ph idx="1"/>
          </p:nvPr>
        </p:nvSpPr>
        <p:spPr/>
        <p:txBody>
          <a:bodyPr>
            <a:normAutofit/>
          </a:bodyPr>
          <a:lstStyle/>
          <a:p>
            <a:r>
              <a:rPr lang="pt-BR" sz="2800" b="1" dirty="0" smtClean="0"/>
              <a:t>OBJETO:</a:t>
            </a:r>
          </a:p>
          <a:p>
            <a:r>
              <a:rPr lang="pt-BR" sz="2800" b="1" u="sng" dirty="0"/>
              <a:t>Núcleo urbano informal: </a:t>
            </a:r>
            <a:r>
              <a:rPr lang="pt-BR" sz="2800" dirty="0"/>
              <a:t>é o clandestino, irregular ou no qual não foi possível, por qualquer modo, a titulação dos </a:t>
            </a:r>
            <a:r>
              <a:rPr lang="pt-BR" sz="2800" dirty="0" smtClean="0"/>
              <a:t>ocupantes.</a:t>
            </a:r>
          </a:p>
          <a:p>
            <a:r>
              <a:rPr lang="pt-BR" sz="2800" b="1" u="sng" dirty="0" smtClean="0"/>
              <a:t>Núcleo </a:t>
            </a:r>
            <a:r>
              <a:rPr lang="pt-BR" sz="2800" b="1" u="sng" dirty="0"/>
              <a:t>urbano informal consolidado:</a:t>
            </a:r>
            <a:r>
              <a:rPr lang="pt-BR" sz="2800" dirty="0"/>
              <a:t> aquele de difícil reversão, considerado o tempo da ocupação, a natureza das edificações, a localização das vias de circulação e a presença de equipamento públicos, entre outras condições.</a:t>
            </a:r>
            <a:r>
              <a:rPr lang="pt-BR" sz="2800" b="1" u="sng" dirty="0"/>
              <a:t> </a:t>
            </a:r>
            <a:endParaRPr lang="pt-BR" sz="2800" dirty="0"/>
          </a:p>
          <a:p>
            <a:endParaRPr lang="pt-BR" b="1" dirty="0"/>
          </a:p>
        </p:txBody>
      </p:sp>
    </p:spTree>
    <p:extLst>
      <p:ext uri="{BB962C8B-B14F-4D97-AF65-F5344CB8AC3E}">
        <p14:creationId xmlns:p14="http://schemas.microsoft.com/office/powerpoint/2010/main" val="1975545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REURB</a:t>
            </a:r>
            <a:endParaRPr lang="pt-BR" dirty="0"/>
          </a:p>
        </p:txBody>
      </p:sp>
      <p:sp>
        <p:nvSpPr>
          <p:cNvPr id="3" name="Espaço Reservado para Conteúdo 2"/>
          <p:cNvSpPr>
            <a:spLocks noGrp="1"/>
          </p:cNvSpPr>
          <p:nvPr>
            <p:ph idx="1"/>
          </p:nvPr>
        </p:nvSpPr>
        <p:spPr/>
        <p:txBody>
          <a:bodyPr>
            <a:normAutofit/>
          </a:bodyPr>
          <a:lstStyle/>
          <a:p>
            <a:r>
              <a:rPr lang="pt-BR" sz="2400" b="1" u="sng" dirty="0"/>
              <a:t>Existem três </a:t>
            </a:r>
            <a:r>
              <a:rPr lang="pt-BR" sz="2400" b="1" u="sng" dirty="0" smtClean="0"/>
              <a:t>dimensões:</a:t>
            </a:r>
            <a:endParaRPr lang="pt-BR" sz="2400" dirty="0"/>
          </a:p>
          <a:p>
            <a:r>
              <a:rPr lang="pt-BR" sz="2400" b="1" dirty="0" smtClean="0"/>
              <a:t> </a:t>
            </a:r>
            <a:r>
              <a:rPr lang="pt-BR" sz="2400" b="1" dirty="0"/>
              <a:t>D</a:t>
            </a:r>
            <a:r>
              <a:rPr lang="pt-BR" sz="2400" b="1" dirty="0" smtClean="0"/>
              <a:t>imensão </a:t>
            </a:r>
            <a:r>
              <a:rPr lang="pt-BR" sz="2400" b="1" dirty="0"/>
              <a:t>urbanística,</a:t>
            </a:r>
            <a:r>
              <a:rPr lang="pt-BR" sz="2400" dirty="0"/>
              <a:t> relacionada aos investimentos necessários para melhoria das condições de vida da população;</a:t>
            </a:r>
          </a:p>
          <a:p>
            <a:r>
              <a:rPr lang="pt-BR" sz="2400" dirty="0"/>
              <a:t>D</a:t>
            </a:r>
            <a:r>
              <a:rPr lang="pt-BR" sz="2400" b="1" dirty="0" smtClean="0"/>
              <a:t>imensão </a:t>
            </a:r>
            <a:r>
              <a:rPr lang="pt-BR" sz="2400" b="1" dirty="0"/>
              <a:t>jurídica</a:t>
            </a:r>
            <a:r>
              <a:rPr lang="pt-BR" sz="2400" dirty="0"/>
              <a:t>, que diz respeito aos instrumentos que possibilitam a aquisição da propriedade nas áreas privadas e o reconhecimento da posse nas áreas públicas; e</a:t>
            </a:r>
          </a:p>
          <a:p>
            <a:r>
              <a:rPr lang="pt-BR" sz="2400" dirty="0"/>
              <a:t>D</a:t>
            </a:r>
            <a:r>
              <a:rPr lang="pt-BR" sz="2400" b="1" dirty="0" smtClean="0"/>
              <a:t>imensão registraria</a:t>
            </a:r>
          </a:p>
          <a:p>
            <a:pPr marL="0" indent="0">
              <a:buNone/>
            </a:pPr>
            <a:r>
              <a:rPr lang="pt-BR" sz="2400" dirty="0" smtClean="0"/>
              <a:t> </a:t>
            </a:r>
            <a:r>
              <a:rPr lang="pt-BR" sz="1400" dirty="0" smtClean="0"/>
              <a:t>(</a:t>
            </a:r>
            <a:r>
              <a:rPr lang="pt-BR" sz="1400" dirty="0"/>
              <a:t>NALINI, José Renato. Direitos que a Cidade Esqueceu. São Paulo: Revista dos Tribunais, 2012, p. 167).</a:t>
            </a:r>
          </a:p>
          <a:p>
            <a:endParaRPr lang="pt-BR" dirty="0"/>
          </a:p>
        </p:txBody>
      </p:sp>
    </p:spTree>
    <p:extLst>
      <p:ext uri="{BB962C8B-B14F-4D97-AF65-F5344CB8AC3E}">
        <p14:creationId xmlns:p14="http://schemas.microsoft.com/office/powerpoint/2010/main" val="8812492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finalidades</a:t>
            </a:r>
            <a:endParaRPr lang="pt-BR" dirty="0"/>
          </a:p>
        </p:txBody>
      </p:sp>
      <p:sp>
        <p:nvSpPr>
          <p:cNvPr id="3" name="Espaço Reservado para Conteúdo 2"/>
          <p:cNvSpPr>
            <a:spLocks noGrp="1"/>
          </p:cNvSpPr>
          <p:nvPr>
            <p:ph idx="1"/>
          </p:nvPr>
        </p:nvSpPr>
        <p:spPr/>
        <p:txBody>
          <a:bodyPr/>
          <a:lstStyle/>
          <a:p>
            <a:r>
              <a:rPr lang="pt-BR" sz="3200" dirty="0"/>
              <a:t>Formalização dos núcleos urbanos informais (títulos aos ocupantes) + condições dignas de moradia = moradia adequada (comentário geral 11 do Comitê dos DESCA) + integrar as múltiplas dimensões da cidade. </a:t>
            </a:r>
          </a:p>
          <a:p>
            <a:r>
              <a:rPr lang="pt-BR" sz="3200" dirty="0"/>
              <a:t>Precisa abarcar: medidas jurídicas, urbanísticas, ambientais e sociais para regularização de núcleos urbanos informais. </a:t>
            </a:r>
          </a:p>
          <a:p>
            <a:endParaRPr lang="pt-BR" dirty="0"/>
          </a:p>
        </p:txBody>
      </p:sp>
    </p:spTree>
    <p:extLst>
      <p:ext uri="{BB962C8B-B14F-4D97-AF65-F5344CB8AC3E}">
        <p14:creationId xmlns:p14="http://schemas.microsoft.com/office/powerpoint/2010/main" val="3162455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Edital </a:t>
            </a:r>
            <a:r>
              <a:rPr lang="pt-BR" dirty="0" err="1" smtClean="0"/>
              <a:t>dpe</a:t>
            </a:r>
            <a:r>
              <a:rPr lang="pt-BR" dirty="0" smtClean="0"/>
              <a:t>/</a:t>
            </a:r>
            <a:r>
              <a:rPr lang="pt-BR" dirty="0" err="1" smtClean="0"/>
              <a:t>sp</a:t>
            </a:r>
            <a:r>
              <a:rPr lang="pt-BR" dirty="0" smtClean="0"/>
              <a:t>, </a:t>
            </a:r>
            <a:r>
              <a:rPr lang="pt-BR" dirty="0" err="1" smtClean="0"/>
              <a:t>ix</a:t>
            </a:r>
            <a:r>
              <a:rPr lang="pt-BR" dirty="0" smtClean="0"/>
              <a:t> concurso</a:t>
            </a:r>
            <a:endParaRPr lang="pt-BR" dirty="0"/>
          </a:p>
        </p:txBody>
      </p:sp>
      <p:sp>
        <p:nvSpPr>
          <p:cNvPr id="3" name="Espaço Reservado para Conteúdo 2"/>
          <p:cNvSpPr>
            <a:spLocks noGrp="1"/>
          </p:cNvSpPr>
          <p:nvPr>
            <p:ph idx="1"/>
          </p:nvPr>
        </p:nvSpPr>
        <p:spPr/>
        <p:txBody>
          <a:bodyPr/>
          <a:lstStyle/>
          <a:p>
            <a:r>
              <a:rPr lang="pt-BR" sz="2400" dirty="0"/>
              <a:t>25. Direitos reais. Propriedade. Conceito, classificação, aquisição, proteção e perda da propriedade. Evolução da propriedade no Direito brasileiro. Fundamentos jurídicos para apropriação de terras no Regime das Sesmarias. Lei de Terras (Lei nº 601/1850). Mercantilização da terra e </a:t>
            </a:r>
            <a:r>
              <a:rPr lang="pt-BR" sz="2400" dirty="0" err="1"/>
              <a:t>absolutização</a:t>
            </a:r>
            <a:r>
              <a:rPr lang="pt-BR" sz="2400" dirty="0"/>
              <a:t> da propriedade fundiária no direito brasileiro. Disciplina constitucional da propriedade. Função social da propriedade: conceito, conteúdo e concretização da função social da propriedade. Função socioambiental da propriedade. </a:t>
            </a:r>
            <a:r>
              <a:rPr lang="pt-BR" sz="2400" b="1" dirty="0">
                <a:solidFill>
                  <a:srgbClr val="FFFF00"/>
                </a:solidFill>
                <a:effectLst>
                  <a:outerShdw blurRad="38100" dist="38100" dir="2700000" algn="tl">
                    <a:srgbClr val="000000">
                      <a:alpha val="43137"/>
                    </a:srgbClr>
                  </a:outerShdw>
                </a:effectLst>
              </a:rPr>
              <a:t>Parcelamento do solo urbano. Regularização fundiária de assentamentos localizados em áreas urbanas</a:t>
            </a:r>
          </a:p>
          <a:p>
            <a:endParaRPr lang="pt-BR" dirty="0"/>
          </a:p>
        </p:txBody>
      </p:sp>
    </p:spTree>
    <p:extLst>
      <p:ext uri="{BB962C8B-B14F-4D97-AF65-F5344CB8AC3E}">
        <p14:creationId xmlns:p14="http://schemas.microsoft.com/office/powerpoint/2010/main" val="3553101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reurb</a:t>
            </a:r>
            <a:endParaRPr lang="pt-BR" dirty="0"/>
          </a:p>
        </p:txBody>
      </p:sp>
      <p:sp>
        <p:nvSpPr>
          <p:cNvPr id="3" name="Espaço Reservado para Conteúdo 2"/>
          <p:cNvSpPr>
            <a:spLocks noGrp="1"/>
          </p:cNvSpPr>
          <p:nvPr>
            <p:ph idx="1"/>
          </p:nvPr>
        </p:nvSpPr>
        <p:spPr/>
        <p:txBody>
          <a:bodyPr/>
          <a:lstStyle/>
          <a:p>
            <a:r>
              <a:rPr lang="pt-BR" dirty="0"/>
              <a:t>card. 17 da DPE/SP: “A regularização fundiária na pauta metropolitana: apontamento sobre o novo marco jurídico da regularização fundiária de interesse social no Brasil”.</a:t>
            </a:r>
          </a:p>
          <a:p>
            <a:r>
              <a:rPr lang="pt-BR" dirty="0"/>
              <a:t>“(...) </a:t>
            </a:r>
            <a:r>
              <a:rPr lang="pt-BR" b="1" u="sng" dirty="0"/>
              <a:t>as exigências de formalização e cumprimento de normas incompreensíveis para a maior parte da população criminalizam e estigmatizam os habitantes de adensamentos não regularizados</a:t>
            </a:r>
            <a:r>
              <a:rPr lang="pt-BR" dirty="0"/>
              <a:t>, alcunhados de clandestinos, jargão ressuscitado pela Lei 13.465/2017. A racionalidade oficial pressupõe a prévia formalização e cumprimento de todas as exigências contidas nas normas municipais. Primeiro formaliza-se, depois, mora-se. </a:t>
            </a:r>
            <a:r>
              <a:rPr lang="pt-BR" b="1" dirty="0"/>
              <a:t>A racionalidade dos moradores dos adensamentos precários obedece a lógica da construção progressiva, geralmente em regime de autoconstrução e urbanização progressiva. Primeiro mora-se, depois, formaliza-se.”</a:t>
            </a:r>
          </a:p>
          <a:p>
            <a:endParaRPr lang="pt-BR" dirty="0"/>
          </a:p>
        </p:txBody>
      </p:sp>
    </p:spTree>
    <p:extLst>
      <p:ext uri="{BB962C8B-B14F-4D97-AF65-F5344CB8AC3E}">
        <p14:creationId xmlns:p14="http://schemas.microsoft.com/office/powerpoint/2010/main" val="32811942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Objetivos – art. 10</a:t>
            </a:r>
            <a:endParaRPr lang="pt-BR" dirty="0"/>
          </a:p>
        </p:txBody>
      </p:sp>
      <p:sp>
        <p:nvSpPr>
          <p:cNvPr id="3" name="Espaço Reservado para Conteúdo 2"/>
          <p:cNvSpPr>
            <a:spLocks noGrp="1"/>
          </p:cNvSpPr>
          <p:nvPr>
            <p:ph idx="1"/>
          </p:nvPr>
        </p:nvSpPr>
        <p:spPr/>
        <p:txBody>
          <a:bodyPr>
            <a:normAutofit/>
          </a:bodyPr>
          <a:lstStyle/>
          <a:p>
            <a:pPr marL="0" indent="0">
              <a:buNone/>
            </a:pPr>
            <a:endParaRPr lang="pt-BR" sz="2400" dirty="0"/>
          </a:p>
          <a:p>
            <a:r>
              <a:rPr lang="pt-BR" sz="2400" b="1" dirty="0" smtClean="0"/>
              <a:t>identificar </a:t>
            </a:r>
            <a:r>
              <a:rPr lang="pt-BR" sz="2400" b="1" dirty="0"/>
              <a:t>os núcleos urbanos informais que devam ser regularizados, organizá-los </a:t>
            </a:r>
            <a:r>
              <a:rPr lang="pt-BR" sz="2400" b="1" dirty="0" smtClean="0"/>
              <a:t>(demarcação urbanística) e </a:t>
            </a:r>
            <a:r>
              <a:rPr lang="pt-BR" sz="2400" b="1" dirty="0"/>
              <a:t>assegurar a prestação de serviços públicos </a:t>
            </a:r>
            <a:r>
              <a:rPr lang="pt-BR" sz="2400" dirty="0"/>
              <a:t>aos seus </a:t>
            </a:r>
            <a:r>
              <a:rPr lang="pt-BR" sz="2400" dirty="0" smtClean="0"/>
              <a:t>ocupantes;</a:t>
            </a:r>
          </a:p>
          <a:p>
            <a:r>
              <a:rPr lang="pt-BR" sz="2400" dirty="0"/>
              <a:t>criar unidades imobiliárias compatíveis com o ordenamento territorial urbano e </a:t>
            </a:r>
            <a:r>
              <a:rPr lang="pt-BR" sz="2400" b="1" dirty="0"/>
              <a:t>constituir sobre elas direitos reais em favor dos seus </a:t>
            </a:r>
            <a:r>
              <a:rPr lang="pt-BR" sz="2400" b="1" dirty="0" smtClean="0"/>
              <a:t>ocupantes;</a:t>
            </a:r>
          </a:p>
          <a:p>
            <a:r>
              <a:rPr lang="pt-BR" sz="2400" b="1" dirty="0"/>
              <a:t>ampliar o acesso à terra urbanizada pela população de baixa </a:t>
            </a:r>
            <a:r>
              <a:rPr lang="pt-BR" sz="2400" b="1" dirty="0" smtClean="0"/>
              <a:t>renda, priorizar </a:t>
            </a:r>
            <a:r>
              <a:rPr lang="pt-BR" sz="2400" b="1" dirty="0"/>
              <a:t>a permanência dos ocupantes nos próprios núcleos urbanos informais regularizados</a:t>
            </a:r>
            <a:endParaRPr lang="pt-BR" sz="2400" b="1" dirty="0"/>
          </a:p>
        </p:txBody>
      </p:sp>
    </p:spTree>
    <p:extLst>
      <p:ext uri="{BB962C8B-B14F-4D97-AF65-F5344CB8AC3E}">
        <p14:creationId xmlns:p14="http://schemas.microsoft.com/office/powerpoint/2010/main" val="1505012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Objetivos – art. 10</a:t>
            </a:r>
            <a:endParaRPr lang="pt-BR" dirty="0"/>
          </a:p>
        </p:txBody>
      </p:sp>
      <p:sp>
        <p:nvSpPr>
          <p:cNvPr id="3" name="Espaço Reservado para Conteúdo 2"/>
          <p:cNvSpPr>
            <a:spLocks noGrp="1"/>
          </p:cNvSpPr>
          <p:nvPr>
            <p:ph idx="1"/>
          </p:nvPr>
        </p:nvSpPr>
        <p:spPr/>
        <p:txBody>
          <a:bodyPr>
            <a:normAutofit/>
          </a:bodyPr>
          <a:lstStyle/>
          <a:p>
            <a:pPr marL="0" indent="0">
              <a:buNone/>
            </a:pPr>
            <a:r>
              <a:rPr lang="pt-BR" sz="2400" dirty="0"/>
              <a:t> </a:t>
            </a:r>
            <a:r>
              <a:rPr lang="pt-BR" sz="2800" dirty="0" smtClean="0"/>
              <a:t>estimular </a:t>
            </a:r>
            <a:r>
              <a:rPr lang="pt-BR" sz="2800" dirty="0"/>
              <a:t>a </a:t>
            </a:r>
            <a:r>
              <a:rPr lang="pt-BR" sz="2800" b="1" dirty="0"/>
              <a:t>resolução extrajudicial de </a:t>
            </a:r>
            <a:r>
              <a:rPr lang="pt-BR" sz="2800" b="1" dirty="0" smtClean="0"/>
              <a:t>conflitos</a:t>
            </a:r>
            <a:r>
              <a:rPr lang="pt-BR" sz="2800" dirty="0" smtClean="0"/>
              <a:t>;</a:t>
            </a:r>
          </a:p>
          <a:p>
            <a:r>
              <a:rPr lang="pt-BR" sz="2800" dirty="0"/>
              <a:t>garantir o </a:t>
            </a:r>
            <a:r>
              <a:rPr lang="pt-BR" sz="2800" b="1" dirty="0"/>
              <a:t>direito social à moradia digna e às condições de vida </a:t>
            </a:r>
            <a:r>
              <a:rPr lang="pt-BR" sz="2800" b="1" dirty="0" smtClean="0"/>
              <a:t>adequadas;</a:t>
            </a:r>
          </a:p>
          <a:p>
            <a:r>
              <a:rPr lang="pt-BR" sz="2800" dirty="0"/>
              <a:t>garantir a efetivação da </a:t>
            </a:r>
            <a:r>
              <a:rPr lang="pt-BR" sz="2800" b="1" dirty="0"/>
              <a:t>função social da </a:t>
            </a:r>
            <a:r>
              <a:rPr lang="pt-BR" sz="2800" b="1" dirty="0" smtClean="0"/>
              <a:t>propriedade</a:t>
            </a:r>
            <a:r>
              <a:rPr lang="pt-BR" sz="2800" dirty="0" smtClean="0"/>
              <a:t>;</a:t>
            </a:r>
          </a:p>
          <a:p>
            <a:r>
              <a:rPr lang="pt-BR" sz="2800" dirty="0"/>
              <a:t>concretizar o </a:t>
            </a:r>
            <a:r>
              <a:rPr lang="pt-BR" sz="2800" b="1" u="sng" dirty="0"/>
              <a:t>princípio constitucional da eficiência </a:t>
            </a:r>
            <a:r>
              <a:rPr lang="pt-BR" sz="2800" dirty="0"/>
              <a:t>na ocupação e no uso do </a:t>
            </a:r>
            <a:r>
              <a:rPr lang="pt-BR" sz="2800" dirty="0" smtClean="0"/>
              <a:t>solo;</a:t>
            </a:r>
          </a:p>
          <a:p>
            <a:r>
              <a:rPr lang="pt-BR" sz="2800" b="1" dirty="0"/>
              <a:t>prevenir e desestimular a formação de novos </a:t>
            </a:r>
            <a:r>
              <a:rPr lang="pt-BR" sz="2800" dirty="0"/>
              <a:t>núcleos urbanos </a:t>
            </a:r>
            <a:r>
              <a:rPr lang="pt-BR" sz="2800" dirty="0" smtClean="0"/>
              <a:t>informais.</a:t>
            </a:r>
            <a:endParaRPr lang="pt-BR" sz="2800" dirty="0"/>
          </a:p>
        </p:txBody>
      </p:sp>
    </p:spTree>
    <p:extLst>
      <p:ext uri="{BB962C8B-B14F-4D97-AF65-F5344CB8AC3E}">
        <p14:creationId xmlns:p14="http://schemas.microsoft.com/office/powerpoint/2010/main" val="1691786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Princípios da </a:t>
            </a:r>
            <a:r>
              <a:rPr lang="pt-BR" dirty="0" err="1" smtClean="0"/>
              <a:t>reurb</a:t>
            </a:r>
            <a:endParaRPr lang="pt-BR" dirty="0"/>
          </a:p>
        </p:txBody>
      </p:sp>
      <p:sp>
        <p:nvSpPr>
          <p:cNvPr id="3" name="Espaço Reservado para Conteúdo 2"/>
          <p:cNvSpPr>
            <a:spLocks noGrp="1"/>
          </p:cNvSpPr>
          <p:nvPr>
            <p:ph idx="1"/>
          </p:nvPr>
        </p:nvSpPr>
        <p:spPr/>
        <p:txBody>
          <a:bodyPr/>
          <a:lstStyle/>
          <a:p>
            <a:r>
              <a:rPr lang="pt-BR" sz="5400" dirty="0"/>
              <a:t>Sustentabilidade ambiental, econômica, social e orientação territorial.</a:t>
            </a:r>
          </a:p>
          <a:p>
            <a:endParaRPr lang="pt-BR" dirty="0"/>
          </a:p>
        </p:txBody>
      </p:sp>
    </p:spTree>
    <p:extLst>
      <p:ext uri="{BB962C8B-B14F-4D97-AF65-F5344CB8AC3E}">
        <p14:creationId xmlns:p14="http://schemas.microsoft.com/office/powerpoint/2010/main" val="2230667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Tipos de </a:t>
            </a:r>
            <a:r>
              <a:rPr lang="pt-BR" dirty="0" err="1" smtClean="0"/>
              <a:t>reurb</a:t>
            </a:r>
            <a:endParaRPr lang="pt-BR" dirty="0"/>
          </a:p>
        </p:txBody>
      </p:sp>
      <p:sp>
        <p:nvSpPr>
          <p:cNvPr id="3" name="Espaço Reservado para Conteúdo 2"/>
          <p:cNvSpPr>
            <a:spLocks noGrp="1"/>
          </p:cNvSpPr>
          <p:nvPr>
            <p:ph idx="1"/>
          </p:nvPr>
        </p:nvSpPr>
        <p:spPr/>
        <p:txBody>
          <a:bodyPr/>
          <a:lstStyle/>
          <a:p>
            <a:r>
              <a:rPr lang="pt-BR" sz="2800" b="1" u="sng" dirty="0" err="1"/>
              <a:t>Reurb</a:t>
            </a:r>
            <a:r>
              <a:rPr lang="pt-BR" sz="2800" b="1" u="sng" dirty="0"/>
              <a:t> de Interesse Social (</a:t>
            </a:r>
            <a:r>
              <a:rPr lang="pt-BR" sz="2800" b="1" u="sng" dirty="0" err="1"/>
              <a:t>Reurb</a:t>
            </a:r>
            <a:r>
              <a:rPr lang="pt-BR" sz="2800" dirty="0"/>
              <a:t>-S) - regularização fundiária aplicável aos núcleos urbanos informais ocupados predominantemente por população de baixa </a:t>
            </a:r>
            <a:r>
              <a:rPr lang="pt-BR" sz="2800" dirty="0" smtClean="0"/>
              <a:t>renda.</a:t>
            </a:r>
          </a:p>
          <a:p>
            <a:r>
              <a:rPr lang="pt-BR" sz="2800" b="1" u="sng" dirty="0" err="1" smtClean="0"/>
              <a:t>Reurb</a:t>
            </a:r>
            <a:r>
              <a:rPr lang="pt-BR" sz="2800" b="1" u="sng" dirty="0" smtClean="0"/>
              <a:t> </a:t>
            </a:r>
            <a:r>
              <a:rPr lang="pt-BR" sz="2800" b="1" u="sng" dirty="0"/>
              <a:t>de Interesse Específico (</a:t>
            </a:r>
            <a:r>
              <a:rPr lang="pt-BR" sz="2800" b="1" u="sng" dirty="0" err="1"/>
              <a:t>Reurb</a:t>
            </a:r>
            <a:r>
              <a:rPr lang="pt-BR" sz="2800" b="1" u="sng" dirty="0"/>
              <a:t>-E)</a:t>
            </a:r>
            <a:r>
              <a:rPr lang="pt-BR" sz="2800" dirty="0"/>
              <a:t> - regularização fundiária aplicável aos núcleos urbanos informais ocupados por população não qualificada na hipótese </a:t>
            </a:r>
            <a:r>
              <a:rPr lang="pt-BR" sz="2800" dirty="0" smtClean="0"/>
              <a:t>anterior.</a:t>
            </a:r>
            <a:endParaRPr lang="pt-BR" sz="2800" dirty="0"/>
          </a:p>
          <a:p>
            <a:endParaRPr lang="pt-BR" dirty="0"/>
          </a:p>
        </p:txBody>
      </p:sp>
    </p:spTree>
    <p:extLst>
      <p:ext uri="{BB962C8B-B14F-4D97-AF65-F5344CB8AC3E}">
        <p14:creationId xmlns:p14="http://schemas.microsoft.com/office/powerpoint/2010/main" val="2063978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Instrumentos da </a:t>
            </a:r>
            <a:r>
              <a:rPr lang="pt-BR" dirty="0" err="1" smtClean="0"/>
              <a:t>reurb</a:t>
            </a:r>
            <a:r>
              <a:rPr lang="pt-BR" dirty="0" smtClean="0"/>
              <a:t> – art. 15</a:t>
            </a:r>
            <a:endParaRPr lang="pt-BR" dirty="0"/>
          </a:p>
        </p:txBody>
      </p:sp>
      <p:sp>
        <p:nvSpPr>
          <p:cNvPr id="3" name="Espaço Reservado para Conteúdo 2"/>
          <p:cNvSpPr>
            <a:spLocks noGrp="1"/>
          </p:cNvSpPr>
          <p:nvPr>
            <p:ph idx="1"/>
          </p:nvPr>
        </p:nvSpPr>
        <p:spPr/>
        <p:txBody>
          <a:bodyPr/>
          <a:lstStyle/>
          <a:p>
            <a:r>
              <a:rPr lang="pt-BR" dirty="0" smtClean="0"/>
              <a:t> </a:t>
            </a:r>
            <a:r>
              <a:rPr lang="pt-BR" sz="3200" dirty="0" smtClean="0"/>
              <a:t>Legitimação </a:t>
            </a:r>
            <a:r>
              <a:rPr lang="pt-BR" sz="3200" dirty="0"/>
              <a:t>fundiária e a legitimação de </a:t>
            </a:r>
            <a:r>
              <a:rPr lang="pt-BR" sz="3200" dirty="0" smtClean="0"/>
              <a:t>posse</a:t>
            </a:r>
            <a:r>
              <a:rPr lang="pt-BR" sz="3200" dirty="0"/>
              <a:t>;</a:t>
            </a:r>
          </a:p>
          <a:p>
            <a:r>
              <a:rPr lang="pt-BR" sz="3200" dirty="0" smtClean="0"/>
              <a:t>Usucapião;</a:t>
            </a:r>
          </a:p>
          <a:p>
            <a:r>
              <a:rPr lang="pt-BR" sz="3200" dirty="0" smtClean="0"/>
              <a:t>Desapropriação </a:t>
            </a:r>
            <a:r>
              <a:rPr lang="pt-BR" sz="3200" dirty="0"/>
              <a:t>em favor dos </a:t>
            </a:r>
            <a:r>
              <a:rPr lang="pt-BR" sz="3200" dirty="0" smtClean="0"/>
              <a:t>possuidores;</a:t>
            </a:r>
          </a:p>
          <a:p>
            <a:r>
              <a:rPr lang="pt-BR" sz="3200" dirty="0" smtClean="0"/>
              <a:t>Arrecadação </a:t>
            </a:r>
            <a:r>
              <a:rPr lang="pt-BR" sz="3200" dirty="0"/>
              <a:t>de bem </a:t>
            </a:r>
            <a:r>
              <a:rPr lang="pt-BR" sz="3200" dirty="0" smtClean="0"/>
              <a:t>vago;</a:t>
            </a:r>
            <a:endParaRPr lang="pt-BR" sz="3200" dirty="0"/>
          </a:p>
          <a:p>
            <a:r>
              <a:rPr lang="pt-BR" sz="3200" dirty="0"/>
              <a:t>C</a:t>
            </a:r>
            <a:r>
              <a:rPr lang="pt-BR" sz="3200" dirty="0" smtClean="0"/>
              <a:t>onsórcio imobiliário;</a:t>
            </a:r>
            <a:endParaRPr lang="pt-BR" sz="3200" dirty="0"/>
          </a:p>
          <a:p>
            <a:r>
              <a:rPr lang="pt-BR" sz="3200" dirty="0"/>
              <a:t>D</a:t>
            </a:r>
            <a:r>
              <a:rPr lang="pt-BR" sz="3200" dirty="0" smtClean="0"/>
              <a:t>esapropriação </a:t>
            </a:r>
            <a:r>
              <a:rPr lang="pt-BR" sz="3200" dirty="0"/>
              <a:t>por interesse social</a:t>
            </a:r>
          </a:p>
        </p:txBody>
      </p:sp>
    </p:spTree>
    <p:extLst>
      <p:ext uri="{BB962C8B-B14F-4D97-AF65-F5344CB8AC3E}">
        <p14:creationId xmlns:p14="http://schemas.microsoft.com/office/powerpoint/2010/main" val="42905230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Instrumentos da </a:t>
            </a:r>
            <a:r>
              <a:rPr lang="pt-BR" dirty="0" err="1" smtClean="0"/>
              <a:t>reurb</a:t>
            </a:r>
            <a:r>
              <a:rPr lang="pt-BR" dirty="0" smtClean="0"/>
              <a:t> – art. 15</a:t>
            </a:r>
            <a:endParaRPr lang="pt-BR" dirty="0"/>
          </a:p>
        </p:txBody>
      </p:sp>
      <p:sp>
        <p:nvSpPr>
          <p:cNvPr id="3" name="Espaço Reservado para Conteúdo 2"/>
          <p:cNvSpPr>
            <a:spLocks noGrp="1"/>
          </p:cNvSpPr>
          <p:nvPr>
            <p:ph idx="1"/>
          </p:nvPr>
        </p:nvSpPr>
        <p:spPr/>
        <p:txBody>
          <a:bodyPr>
            <a:normAutofit lnSpcReduction="10000"/>
          </a:bodyPr>
          <a:lstStyle/>
          <a:p>
            <a:r>
              <a:rPr lang="pt-BR" sz="2400" dirty="0"/>
              <a:t>D</a:t>
            </a:r>
            <a:r>
              <a:rPr lang="pt-BR" sz="2400" dirty="0" smtClean="0"/>
              <a:t>ireito </a:t>
            </a:r>
            <a:r>
              <a:rPr lang="pt-BR" sz="2400" dirty="0"/>
              <a:t>de </a:t>
            </a:r>
            <a:r>
              <a:rPr lang="pt-BR" sz="2400" dirty="0" smtClean="0"/>
              <a:t>preempção;</a:t>
            </a:r>
            <a:endParaRPr lang="pt-BR" sz="2400" dirty="0"/>
          </a:p>
          <a:p>
            <a:r>
              <a:rPr lang="pt-BR" sz="2400" dirty="0" smtClean="0"/>
              <a:t> </a:t>
            </a:r>
            <a:r>
              <a:rPr lang="pt-BR" sz="2400" dirty="0"/>
              <a:t>t</a:t>
            </a:r>
            <a:r>
              <a:rPr lang="pt-BR" sz="2400" dirty="0" smtClean="0"/>
              <a:t>ransferência </a:t>
            </a:r>
            <a:r>
              <a:rPr lang="pt-BR" sz="2400" dirty="0"/>
              <a:t>do direito de </a:t>
            </a:r>
            <a:r>
              <a:rPr lang="pt-BR" sz="2400" dirty="0" smtClean="0"/>
              <a:t>construir;</a:t>
            </a:r>
            <a:endParaRPr lang="pt-BR" sz="2400" dirty="0"/>
          </a:p>
          <a:p>
            <a:r>
              <a:rPr lang="pt-BR" sz="2400" dirty="0" smtClean="0"/>
              <a:t>requisição</a:t>
            </a:r>
            <a:r>
              <a:rPr lang="pt-BR" sz="2400" dirty="0"/>
              <a:t>, em caso de perigo público </a:t>
            </a:r>
            <a:r>
              <a:rPr lang="pt-BR" sz="2400" dirty="0" smtClean="0"/>
              <a:t>iminente;</a:t>
            </a:r>
            <a:endParaRPr lang="pt-BR" sz="2400" dirty="0"/>
          </a:p>
          <a:p>
            <a:r>
              <a:rPr lang="pt-BR" sz="2400" dirty="0" smtClean="0"/>
              <a:t>alienação </a:t>
            </a:r>
            <a:r>
              <a:rPr lang="pt-BR" sz="2400" dirty="0"/>
              <a:t>de imóvel pela administração pública diretamente para seu </a:t>
            </a:r>
            <a:r>
              <a:rPr lang="pt-BR" sz="2400" dirty="0" smtClean="0"/>
              <a:t>detentor;</a:t>
            </a:r>
          </a:p>
          <a:p>
            <a:r>
              <a:rPr lang="pt-BR" sz="2400" dirty="0" smtClean="0"/>
              <a:t>concessão </a:t>
            </a:r>
            <a:r>
              <a:rPr lang="pt-BR" sz="2400" dirty="0"/>
              <a:t>de uso especial para fins de moradia;</a:t>
            </a:r>
          </a:p>
          <a:p>
            <a:r>
              <a:rPr lang="pt-BR" sz="2400" dirty="0"/>
              <a:t>c</a:t>
            </a:r>
            <a:r>
              <a:rPr lang="pt-BR" sz="2400" dirty="0" smtClean="0"/>
              <a:t>oncessão </a:t>
            </a:r>
            <a:r>
              <a:rPr lang="pt-BR" sz="2400" dirty="0"/>
              <a:t>de direito real de </a:t>
            </a:r>
            <a:r>
              <a:rPr lang="pt-BR" sz="2400" dirty="0" smtClean="0"/>
              <a:t>uso;</a:t>
            </a:r>
          </a:p>
          <a:p>
            <a:r>
              <a:rPr lang="pt-BR" sz="2400" b="1" dirty="0"/>
              <a:t>doação</a:t>
            </a:r>
            <a:r>
              <a:rPr lang="pt-BR" sz="2400" dirty="0" smtClean="0"/>
              <a:t>;</a:t>
            </a:r>
            <a:endParaRPr lang="pt-BR" sz="2400" dirty="0"/>
          </a:p>
          <a:p>
            <a:r>
              <a:rPr lang="pt-BR" sz="2400" b="1" dirty="0" smtClean="0"/>
              <a:t>compra </a:t>
            </a:r>
            <a:r>
              <a:rPr lang="pt-BR" sz="2400" b="1" dirty="0"/>
              <a:t>e venda</a:t>
            </a:r>
            <a:endParaRPr lang="pt-BR" sz="2400" dirty="0"/>
          </a:p>
          <a:p>
            <a:endParaRPr lang="pt-BR" dirty="0"/>
          </a:p>
        </p:txBody>
      </p:sp>
    </p:spTree>
    <p:extLst>
      <p:ext uri="{BB962C8B-B14F-4D97-AF65-F5344CB8AC3E}">
        <p14:creationId xmlns:p14="http://schemas.microsoft.com/office/powerpoint/2010/main" val="3865309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Legitimação da posse</a:t>
            </a:r>
            <a:endParaRPr lang="pt-BR" dirty="0"/>
          </a:p>
        </p:txBody>
      </p:sp>
      <p:sp>
        <p:nvSpPr>
          <p:cNvPr id="3" name="Espaço Reservado para Conteúdo 2"/>
          <p:cNvSpPr>
            <a:spLocks noGrp="1"/>
          </p:cNvSpPr>
          <p:nvPr>
            <p:ph idx="1"/>
          </p:nvPr>
        </p:nvSpPr>
        <p:spPr/>
        <p:txBody>
          <a:bodyPr>
            <a:normAutofit/>
          </a:bodyPr>
          <a:lstStyle/>
          <a:p>
            <a:r>
              <a:rPr lang="pt-BR" sz="3600" dirty="0" smtClean="0"/>
              <a:t>Reconhece a </a:t>
            </a:r>
            <a:r>
              <a:rPr lang="pt-BR" sz="3600" dirty="0"/>
              <a:t>posse de imóvel objeto da </a:t>
            </a:r>
            <a:r>
              <a:rPr lang="pt-BR" sz="3600" dirty="0" err="1"/>
              <a:t>Reurb</a:t>
            </a:r>
            <a:r>
              <a:rPr lang="pt-BR" sz="3600" dirty="0"/>
              <a:t>, com a identificação de seus ocupantes, do tempo da ocupação e da natureza da posse, o qual é conversível em direito real de </a:t>
            </a:r>
            <a:r>
              <a:rPr lang="pt-BR" sz="3600" dirty="0" smtClean="0"/>
              <a:t>propriedade.</a:t>
            </a:r>
          </a:p>
          <a:p>
            <a:r>
              <a:rPr lang="pt-BR" sz="3600" dirty="0" smtClean="0"/>
              <a:t>Pode </a:t>
            </a:r>
            <a:r>
              <a:rPr lang="pt-BR" sz="3600" dirty="0"/>
              <a:t>ser transferida por causa mortis ou por ato </a:t>
            </a:r>
            <a:r>
              <a:rPr lang="pt-BR" sz="3600" dirty="0" err="1"/>
              <a:t>inter</a:t>
            </a:r>
            <a:r>
              <a:rPr lang="pt-BR" sz="3600" dirty="0"/>
              <a:t> vivos.</a:t>
            </a:r>
          </a:p>
        </p:txBody>
      </p:sp>
    </p:spTree>
    <p:extLst>
      <p:ext uri="{BB962C8B-B14F-4D97-AF65-F5344CB8AC3E}">
        <p14:creationId xmlns:p14="http://schemas.microsoft.com/office/powerpoint/2010/main" val="1267712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Legitimação da posse</a:t>
            </a:r>
            <a:endParaRPr lang="pt-BR" dirty="0"/>
          </a:p>
        </p:txBody>
      </p:sp>
      <p:sp>
        <p:nvSpPr>
          <p:cNvPr id="3" name="Espaço Reservado para Conteúdo 2"/>
          <p:cNvSpPr>
            <a:spLocks noGrp="1"/>
          </p:cNvSpPr>
          <p:nvPr>
            <p:ph idx="1"/>
          </p:nvPr>
        </p:nvSpPr>
        <p:spPr/>
        <p:txBody>
          <a:bodyPr>
            <a:noAutofit/>
          </a:bodyPr>
          <a:lstStyle/>
          <a:p>
            <a:r>
              <a:rPr lang="pt-BR" sz="2800" b="1" dirty="0" smtClean="0"/>
              <a:t>Decorrido </a:t>
            </a:r>
            <a:r>
              <a:rPr lang="pt-BR" sz="2800" b="1" dirty="0"/>
              <a:t>o prazo de cinco anos de seu registro, terá a conversão automática dele em título de propriedade, desde que atendidos os </a:t>
            </a:r>
            <a:r>
              <a:rPr lang="pt-BR" sz="2800" b="1" dirty="0" smtClean="0"/>
              <a:t>requisitos da usucapião especial urbana</a:t>
            </a:r>
            <a:r>
              <a:rPr lang="pt-BR" sz="2800" dirty="0" smtClean="0"/>
              <a:t>, </a:t>
            </a:r>
            <a:r>
              <a:rPr lang="pt-BR" sz="2800" dirty="0"/>
              <a:t>independentemente de prévia provocação ou prática de ato registral</a:t>
            </a:r>
            <a:r>
              <a:rPr lang="pt-BR" sz="2800" dirty="0" smtClean="0"/>
              <a:t>.</a:t>
            </a:r>
          </a:p>
          <a:p>
            <a:r>
              <a:rPr lang="pt-BR" sz="2800" dirty="0"/>
              <a:t>N</a:t>
            </a:r>
            <a:r>
              <a:rPr lang="pt-BR" sz="2800" dirty="0" smtClean="0"/>
              <a:t>os </a:t>
            </a:r>
            <a:r>
              <a:rPr lang="pt-BR" sz="2800" dirty="0"/>
              <a:t>casos não contemplados pelo art. 183 da Constituição Federal, </a:t>
            </a:r>
            <a:r>
              <a:rPr lang="pt-BR" sz="2800" dirty="0" smtClean="0"/>
              <a:t>poderá </a:t>
            </a:r>
            <a:r>
              <a:rPr lang="pt-BR" sz="2800" dirty="0"/>
              <a:t>ser convertido em título de propriedade, desde que satisfeitos os requisitos </a:t>
            </a:r>
            <a:r>
              <a:rPr lang="pt-BR" sz="2800" dirty="0" smtClean="0"/>
              <a:t>de outra modalidade de usucapião.</a:t>
            </a:r>
            <a:endParaRPr lang="pt-BR" sz="2800" dirty="0"/>
          </a:p>
        </p:txBody>
      </p:sp>
    </p:spTree>
    <p:extLst>
      <p:ext uri="{BB962C8B-B14F-4D97-AF65-F5344CB8AC3E}">
        <p14:creationId xmlns:p14="http://schemas.microsoft.com/office/powerpoint/2010/main" val="2326701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Legitimação fundiária</a:t>
            </a:r>
            <a:endParaRPr lang="pt-BR" dirty="0"/>
          </a:p>
        </p:txBody>
      </p:sp>
      <p:sp>
        <p:nvSpPr>
          <p:cNvPr id="3" name="Espaço Reservado para Conteúdo 2"/>
          <p:cNvSpPr>
            <a:spLocks noGrp="1"/>
          </p:cNvSpPr>
          <p:nvPr>
            <p:ph idx="1"/>
          </p:nvPr>
        </p:nvSpPr>
        <p:spPr/>
        <p:txBody>
          <a:bodyPr>
            <a:normAutofit lnSpcReduction="10000"/>
          </a:bodyPr>
          <a:lstStyle/>
          <a:p>
            <a:r>
              <a:rPr lang="pt-BR" sz="3200" dirty="0" smtClean="0"/>
              <a:t>Reconhece aquisição </a:t>
            </a:r>
            <a:r>
              <a:rPr lang="pt-BR" sz="3200" dirty="0"/>
              <a:t>originária do direito real de propriedade sobre unidade imobiliária objeto da </a:t>
            </a:r>
            <a:r>
              <a:rPr lang="pt-BR" sz="3200" dirty="0" err="1"/>
              <a:t>Reurb</a:t>
            </a:r>
            <a:r>
              <a:rPr lang="pt-BR" sz="3200" dirty="0" smtClean="0"/>
              <a:t>.</a:t>
            </a:r>
          </a:p>
          <a:p>
            <a:r>
              <a:rPr lang="pt-BR" sz="3200" dirty="0" smtClean="0"/>
              <a:t>Será concedida: </a:t>
            </a:r>
            <a:r>
              <a:rPr lang="pt-BR" sz="3200" b="1" u="sng" dirty="0"/>
              <a:t>àquele que detiver em área pública ou possuir em área privada, como sua, unidade imobiliária com destinação urbana, integrante de núcleo urbano informal consolidado existente em 22 de dezembro de 2016</a:t>
            </a:r>
            <a:r>
              <a:rPr lang="pt-BR" b="1" u="sng" dirty="0"/>
              <a:t>.</a:t>
            </a:r>
            <a:endParaRPr lang="pt-BR" dirty="0"/>
          </a:p>
          <a:p>
            <a:endParaRPr lang="pt-BR" dirty="0"/>
          </a:p>
        </p:txBody>
      </p:sp>
    </p:spTree>
    <p:extLst>
      <p:ext uri="{BB962C8B-B14F-4D97-AF65-F5344CB8AC3E}">
        <p14:creationId xmlns:p14="http://schemas.microsoft.com/office/powerpoint/2010/main" val="1798624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Da política urbana</a:t>
            </a:r>
            <a:endParaRPr lang="pt-BR" dirty="0"/>
          </a:p>
        </p:txBody>
      </p:sp>
      <p:sp>
        <p:nvSpPr>
          <p:cNvPr id="3" name="Espaço Reservado para Conteúdo 2"/>
          <p:cNvSpPr>
            <a:spLocks noGrp="1"/>
          </p:cNvSpPr>
          <p:nvPr>
            <p:ph idx="1"/>
          </p:nvPr>
        </p:nvSpPr>
        <p:spPr/>
        <p:txBody>
          <a:bodyPr/>
          <a:lstStyle/>
          <a:p>
            <a:pPr marL="0" indent="0">
              <a:buNone/>
            </a:pPr>
            <a:endParaRPr lang="pt-BR" dirty="0"/>
          </a:p>
          <a:p>
            <a:r>
              <a:rPr lang="pt-BR" dirty="0"/>
              <a:t> </a:t>
            </a:r>
            <a:r>
              <a:rPr lang="pt-BR" sz="3200" dirty="0"/>
              <a:t>Art. 182. A política de desenvolvimento urbano, executada pelo </a:t>
            </a:r>
            <a:r>
              <a:rPr lang="pt-BR" sz="3200" b="1" dirty="0"/>
              <a:t>Poder Público municipal</a:t>
            </a:r>
            <a:r>
              <a:rPr lang="pt-BR" sz="3200" dirty="0"/>
              <a:t>, conforme diretrizes gerais fixadas em lei, tem por </a:t>
            </a:r>
            <a:r>
              <a:rPr lang="pt-BR" sz="3200" b="1" u="sng" dirty="0"/>
              <a:t>objetivo ordenar o pleno desenvolvimento das funções sociais da cidade e garantir o bem- estar de seus habitantes</a:t>
            </a:r>
            <a:r>
              <a:rPr lang="pt-BR" sz="3200" dirty="0"/>
              <a:t>.     </a:t>
            </a:r>
            <a:endParaRPr lang="pt-BR" dirty="0"/>
          </a:p>
        </p:txBody>
      </p:sp>
    </p:spTree>
    <p:extLst>
      <p:ext uri="{BB962C8B-B14F-4D97-AF65-F5344CB8AC3E}">
        <p14:creationId xmlns:p14="http://schemas.microsoft.com/office/powerpoint/2010/main" val="34008299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Legitimação fundiária - requisitos</a:t>
            </a:r>
            <a:endParaRPr lang="pt-BR" dirty="0"/>
          </a:p>
        </p:txBody>
      </p:sp>
      <p:sp>
        <p:nvSpPr>
          <p:cNvPr id="3" name="Espaço Reservado para Conteúdo 2"/>
          <p:cNvSpPr>
            <a:spLocks noGrp="1"/>
          </p:cNvSpPr>
          <p:nvPr>
            <p:ph idx="1"/>
          </p:nvPr>
        </p:nvSpPr>
        <p:spPr/>
        <p:txBody>
          <a:bodyPr/>
          <a:lstStyle/>
          <a:p>
            <a:r>
              <a:rPr lang="pt-BR" sz="3200" dirty="0" smtClean="0"/>
              <a:t> </a:t>
            </a:r>
            <a:r>
              <a:rPr lang="pt-BR" sz="3200" dirty="0"/>
              <a:t>N</a:t>
            </a:r>
            <a:r>
              <a:rPr lang="pt-BR" sz="3200" dirty="0" smtClean="0"/>
              <a:t>ão ser </a:t>
            </a:r>
            <a:r>
              <a:rPr lang="pt-BR" sz="3200" dirty="0"/>
              <a:t>concessionário, foreiro ou proprietário exclusivo de imóvel urbano ou rural;   </a:t>
            </a:r>
            <a:endParaRPr lang="pt-BR" sz="3200" dirty="0" smtClean="0"/>
          </a:p>
          <a:p>
            <a:r>
              <a:rPr lang="pt-BR" sz="3200" dirty="0"/>
              <a:t>N</a:t>
            </a:r>
            <a:r>
              <a:rPr lang="pt-BR" sz="3200" dirty="0" smtClean="0"/>
              <a:t>ão </a:t>
            </a:r>
            <a:r>
              <a:rPr lang="pt-BR" sz="3200" dirty="0"/>
              <a:t>tenha sido contemplado com legitimação de posse ou fundiária de imóvel urbano com a mesma </a:t>
            </a:r>
            <a:r>
              <a:rPr lang="pt-BR" sz="3200" dirty="0" smtClean="0"/>
              <a:t>finalidade; </a:t>
            </a:r>
            <a:r>
              <a:rPr lang="pt-BR" sz="3200" dirty="0"/>
              <a:t>e</a:t>
            </a:r>
          </a:p>
          <a:p>
            <a:r>
              <a:rPr lang="pt-BR" sz="3200" dirty="0"/>
              <a:t>E</a:t>
            </a:r>
            <a:r>
              <a:rPr lang="pt-BR" sz="3200" dirty="0" smtClean="0"/>
              <a:t>m </a:t>
            </a:r>
            <a:r>
              <a:rPr lang="pt-BR" sz="3200" dirty="0"/>
              <a:t>caso de imóvel urbano com finalidade não residencial, seja reconhecido pelo poder público o interesse público de sua ocupação.</a:t>
            </a:r>
          </a:p>
          <a:p>
            <a:endParaRPr lang="pt-BR" dirty="0"/>
          </a:p>
        </p:txBody>
      </p:sp>
    </p:spTree>
    <p:extLst>
      <p:ext uri="{BB962C8B-B14F-4D97-AF65-F5344CB8AC3E}">
        <p14:creationId xmlns:p14="http://schemas.microsoft.com/office/powerpoint/2010/main" val="3695975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Legitimação fundiária</a:t>
            </a:r>
            <a:endParaRPr lang="pt-BR" dirty="0"/>
          </a:p>
        </p:txBody>
      </p:sp>
      <p:sp>
        <p:nvSpPr>
          <p:cNvPr id="3" name="Espaço Reservado para Conteúdo 2"/>
          <p:cNvSpPr>
            <a:spLocks noGrp="1"/>
          </p:cNvSpPr>
          <p:nvPr>
            <p:ph idx="1"/>
          </p:nvPr>
        </p:nvSpPr>
        <p:spPr/>
        <p:txBody>
          <a:bodyPr/>
          <a:lstStyle/>
          <a:p>
            <a:r>
              <a:rPr lang="pt-BR" sz="3600" dirty="0"/>
              <a:t>Na </a:t>
            </a:r>
            <a:r>
              <a:rPr lang="pt-BR" sz="3600" dirty="0" err="1"/>
              <a:t>Reurb</a:t>
            </a:r>
            <a:r>
              <a:rPr lang="pt-BR" sz="3600" dirty="0"/>
              <a:t>-S de </a:t>
            </a:r>
            <a:r>
              <a:rPr lang="pt-BR" sz="3600" b="1" u="sng" dirty="0"/>
              <a:t>imóveis </a:t>
            </a:r>
            <a:r>
              <a:rPr lang="pt-BR" sz="3600" b="1" u="sng" dirty="0" smtClean="0"/>
              <a:t>públicos</a:t>
            </a:r>
            <a:r>
              <a:rPr lang="pt-BR" sz="3600" dirty="0" smtClean="0"/>
              <a:t>, os entes públicos e </a:t>
            </a:r>
            <a:r>
              <a:rPr lang="pt-BR" sz="3600" dirty="0"/>
              <a:t>as suas entidades vinculadas, quando titulares do domínio, </a:t>
            </a:r>
            <a:r>
              <a:rPr lang="pt-BR" sz="3600" b="1" dirty="0"/>
              <a:t>ficam autorizados a reconhecer o direito de propriedade aos ocupantes </a:t>
            </a:r>
            <a:r>
              <a:rPr lang="pt-BR" sz="3600" dirty="0"/>
              <a:t>do núcleo urbano informal regularizado </a:t>
            </a:r>
            <a:r>
              <a:rPr lang="pt-BR" sz="3600" b="1" u="sng" dirty="0"/>
              <a:t>por meio da legitimação fundiária.</a:t>
            </a:r>
          </a:p>
          <a:p>
            <a:endParaRPr lang="pt-BR" dirty="0"/>
          </a:p>
        </p:txBody>
      </p:sp>
    </p:spTree>
    <p:extLst>
      <p:ext uri="{BB962C8B-B14F-4D97-AF65-F5344CB8AC3E}">
        <p14:creationId xmlns:p14="http://schemas.microsoft.com/office/powerpoint/2010/main" val="38846411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Concessão de uso especial para fins de moradia</a:t>
            </a:r>
            <a:endParaRPr lang="pt-BR" dirty="0"/>
          </a:p>
        </p:txBody>
      </p:sp>
      <p:sp>
        <p:nvSpPr>
          <p:cNvPr id="3" name="Espaço Reservado para Conteúdo 2"/>
          <p:cNvSpPr>
            <a:spLocks noGrp="1"/>
          </p:cNvSpPr>
          <p:nvPr>
            <p:ph idx="1"/>
          </p:nvPr>
        </p:nvSpPr>
        <p:spPr/>
        <p:txBody>
          <a:bodyPr>
            <a:noAutofit/>
          </a:bodyPr>
          <a:lstStyle/>
          <a:p>
            <a:r>
              <a:rPr lang="pt-BR" sz="2800" dirty="0"/>
              <a:t>Medida Provisória n. </a:t>
            </a:r>
            <a:r>
              <a:rPr lang="pt-BR" sz="2800" dirty="0" smtClean="0"/>
              <a:t>2.220/2001, requisitos: </a:t>
            </a:r>
            <a:endParaRPr lang="pt-BR" sz="2800" dirty="0"/>
          </a:p>
          <a:p>
            <a:r>
              <a:rPr lang="pt-BR" sz="2800" b="1" dirty="0" smtClean="0"/>
              <a:t> Posse até </a:t>
            </a:r>
            <a:r>
              <a:rPr lang="pt-BR" sz="2800" b="1" dirty="0"/>
              <a:t>22 de dezembro de </a:t>
            </a:r>
            <a:r>
              <a:rPr lang="pt-BR" sz="2800" b="1" dirty="0" smtClean="0"/>
              <a:t>2016;</a:t>
            </a:r>
            <a:r>
              <a:rPr lang="pt-BR" sz="2800" b="1" dirty="0"/>
              <a:t>  </a:t>
            </a:r>
            <a:endParaRPr lang="pt-BR" sz="2800" b="1" dirty="0" smtClean="0"/>
          </a:p>
          <a:p>
            <a:r>
              <a:rPr lang="pt-BR" sz="2800" b="1" dirty="0" smtClean="0"/>
              <a:t>Prazo: 5 anos ininterruptos; </a:t>
            </a:r>
          </a:p>
          <a:p>
            <a:r>
              <a:rPr lang="pt-BR" sz="2800" b="1" dirty="0" smtClean="0"/>
              <a:t>Até 250 m2; </a:t>
            </a:r>
          </a:p>
          <a:p>
            <a:r>
              <a:rPr lang="pt-BR" sz="2800" b="1" dirty="0" smtClean="0"/>
              <a:t>Imóvel público;</a:t>
            </a:r>
          </a:p>
          <a:p>
            <a:r>
              <a:rPr lang="pt-BR" sz="2800" b="1" dirty="0" smtClean="0"/>
              <a:t> Área urbana ou com finalidade urbana;</a:t>
            </a:r>
          </a:p>
          <a:p>
            <a:r>
              <a:rPr lang="pt-BR" sz="2800" b="1" dirty="0" smtClean="0"/>
              <a:t>Moradia .</a:t>
            </a:r>
            <a:endParaRPr lang="pt-BR" sz="2800" b="1" dirty="0"/>
          </a:p>
        </p:txBody>
      </p:sp>
    </p:spTree>
    <p:extLst>
      <p:ext uri="{BB962C8B-B14F-4D97-AF65-F5344CB8AC3E}">
        <p14:creationId xmlns:p14="http://schemas.microsoft.com/office/powerpoint/2010/main" val="8591194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Concessão de uso especial para fins de moradia</a:t>
            </a:r>
            <a:endParaRPr lang="pt-BR" dirty="0"/>
          </a:p>
        </p:txBody>
      </p:sp>
      <p:sp>
        <p:nvSpPr>
          <p:cNvPr id="3" name="Espaço Reservado para Conteúdo 2"/>
          <p:cNvSpPr>
            <a:spLocks noGrp="1"/>
          </p:cNvSpPr>
          <p:nvPr>
            <p:ph idx="1"/>
          </p:nvPr>
        </p:nvSpPr>
        <p:spPr/>
        <p:txBody>
          <a:bodyPr>
            <a:normAutofit lnSpcReduction="10000"/>
          </a:bodyPr>
          <a:lstStyle/>
          <a:p>
            <a:r>
              <a:rPr lang="pt-BR" sz="3000" dirty="0"/>
              <a:t>S</a:t>
            </a:r>
            <a:r>
              <a:rPr lang="pt-BR" sz="3000" dirty="0" smtClean="0"/>
              <a:t>erá </a:t>
            </a:r>
            <a:r>
              <a:rPr lang="pt-BR" sz="3000" dirty="0"/>
              <a:t>conferida de forma </a:t>
            </a:r>
            <a:r>
              <a:rPr lang="pt-BR" sz="3000" dirty="0" smtClean="0"/>
              <a:t>gratuita ao homem ou à mulher, ou a ambos, independentemente do estado civil.</a:t>
            </a:r>
          </a:p>
          <a:p>
            <a:r>
              <a:rPr lang="pt-BR" sz="3000" dirty="0"/>
              <a:t>N</a:t>
            </a:r>
            <a:r>
              <a:rPr lang="pt-BR" sz="3000" dirty="0" smtClean="0"/>
              <a:t>ão será reconhecido ao mesmo concessionário mais de uma vez.</a:t>
            </a:r>
          </a:p>
          <a:p>
            <a:r>
              <a:rPr lang="pt-BR" sz="3000" dirty="0" smtClean="0"/>
              <a:t>O herdeiro </a:t>
            </a:r>
            <a:r>
              <a:rPr lang="pt-BR" sz="3000" dirty="0"/>
              <a:t>legítimo continua, de pleno direito, na posse de seu antecessor, desde que já resida no imóvel por ocasião da abertura da </a:t>
            </a:r>
            <a:r>
              <a:rPr lang="pt-BR" sz="3000" dirty="0" smtClean="0"/>
              <a:t>sucessão (</a:t>
            </a:r>
            <a:r>
              <a:rPr lang="pt-BR" sz="3000" dirty="0" err="1" smtClean="0"/>
              <a:t>sucessio</a:t>
            </a:r>
            <a:r>
              <a:rPr lang="pt-BR" sz="3000" dirty="0" smtClean="0"/>
              <a:t> </a:t>
            </a:r>
            <a:r>
              <a:rPr lang="pt-BR" sz="3000" dirty="0" err="1" smtClean="0"/>
              <a:t>possessionis</a:t>
            </a:r>
            <a:r>
              <a:rPr lang="pt-BR" sz="3000" dirty="0" smtClean="0"/>
              <a:t>).</a:t>
            </a:r>
            <a:endParaRPr lang="pt-BR" sz="3000" dirty="0"/>
          </a:p>
          <a:p>
            <a:endParaRPr lang="pt-BR" dirty="0"/>
          </a:p>
        </p:txBody>
      </p:sp>
    </p:spTree>
    <p:extLst>
      <p:ext uri="{BB962C8B-B14F-4D97-AF65-F5344CB8AC3E}">
        <p14:creationId xmlns:p14="http://schemas.microsoft.com/office/powerpoint/2010/main" val="25308271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Concessão de uso especial para fins de moradia</a:t>
            </a:r>
            <a:endParaRPr lang="pt-BR" dirty="0"/>
          </a:p>
        </p:txBody>
      </p:sp>
      <p:sp>
        <p:nvSpPr>
          <p:cNvPr id="3" name="Espaço Reservado para Conteúdo 2"/>
          <p:cNvSpPr>
            <a:spLocks noGrp="1"/>
          </p:cNvSpPr>
          <p:nvPr>
            <p:ph idx="1"/>
          </p:nvPr>
        </p:nvSpPr>
        <p:spPr/>
        <p:txBody>
          <a:bodyPr>
            <a:normAutofit/>
          </a:bodyPr>
          <a:lstStyle/>
          <a:p>
            <a:r>
              <a:rPr lang="pt-BR" sz="3600" dirty="0" smtClean="0"/>
              <a:t>Art. 2º - previsão da modalidade coletiva:</a:t>
            </a:r>
          </a:p>
          <a:p>
            <a:r>
              <a:rPr lang="pt-BR" sz="3600" dirty="0"/>
              <a:t>cuja área total dividida pelo número de possuidores seja inferior a duzentos e cinquenta metros quadrados por </a:t>
            </a:r>
            <a:r>
              <a:rPr lang="pt-BR" sz="3600" dirty="0" smtClean="0"/>
              <a:t>possuidor.</a:t>
            </a:r>
          </a:p>
          <a:p>
            <a:r>
              <a:rPr lang="pt-BR" sz="3600" dirty="0"/>
              <a:t>O possuidor </a:t>
            </a:r>
            <a:r>
              <a:rPr lang="pt-BR" sz="3600" dirty="0" smtClean="0"/>
              <a:t>pode acrescentar </a:t>
            </a:r>
            <a:r>
              <a:rPr lang="pt-BR" sz="3600" dirty="0"/>
              <a:t>sua posse à de seu antecessor, contanto que ambas sejam contínuas.</a:t>
            </a:r>
          </a:p>
        </p:txBody>
      </p:sp>
    </p:spTree>
    <p:extLst>
      <p:ext uri="{BB962C8B-B14F-4D97-AF65-F5344CB8AC3E}">
        <p14:creationId xmlns:p14="http://schemas.microsoft.com/office/powerpoint/2010/main" val="9512762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Legitimados - </a:t>
            </a:r>
            <a:r>
              <a:rPr lang="pt-BR" dirty="0" err="1" smtClean="0"/>
              <a:t>reurb</a:t>
            </a:r>
            <a:endParaRPr lang="pt-BR" dirty="0"/>
          </a:p>
        </p:txBody>
      </p:sp>
      <p:sp>
        <p:nvSpPr>
          <p:cNvPr id="3" name="Espaço Reservado para Conteúdo 2"/>
          <p:cNvSpPr>
            <a:spLocks noGrp="1"/>
          </p:cNvSpPr>
          <p:nvPr>
            <p:ph idx="1"/>
          </p:nvPr>
        </p:nvSpPr>
        <p:spPr/>
        <p:txBody>
          <a:bodyPr/>
          <a:lstStyle/>
          <a:p>
            <a:r>
              <a:rPr lang="pt-BR" sz="2400" dirty="0"/>
              <a:t>A</a:t>
            </a:r>
            <a:r>
              <a:rPr lang="pt-BR" sz="2400" dirty="0" smtClean="0"/>
              <a:t> </a:t>
            </a:r>
            <a:r>
              <a:rPr lang="pt-BR" sz="2400" dirty="0"/>
              <a:t>União, os Estados, o Distrito Federal e os Municípios, diretamente ou por meio de entidades da administração pública indireta;</a:t>
            </a:r>
          </a:p>
          <a:p>
            <a:r>
              <a:rPr lang="pt-BR" sz="2400" dirty="0"/>
              <a:t>O</a:t>
            </a:r>
            <a:r>
              <a:rPr lang="pt-BR" sz="2400" dirty="0" smtClean="0"/>
              <a:t>s </a:t>
            </a:r>
            <a:r>
              <a:rPr lang="pt-BR" sz="2400" dirty="0"/>
              <a:t>seus beneficiários, individual ou coletivamente, diretamente ou por meio de </a:t>
            </a:r>
            <a:r>
              <a:rPr lang="pt-BR" sz="2400" dirty="0" smtClean="0"/>
              <a:t>representantes;</a:t>
            </a:r>
            <a:endParaRPr lang="pt-BR" sz="2400" dirty="0"/>
          </a:p>
          <a:p>
            <a:r>
              <a:rPr lang="pt-BR" sz="2400" dirty="0"/>
              <a:t>O</a:t>
            </a:r>
            <a:r>
              <a:rPr lang="pt-BR" sz="2400" dirty="0" smtClean="0"/>
              <a:t>s </a:t>
            </a:r>
            <a:r>
              <a:rPr lang="pt-BR" sz="2400" dirty="0"/>
              <a:t>proprietários de imóveis ou de terrenos, loteadores ou incorporadores;</a:t>
            </a:r>
          </a:p>
          <a:p>
            <a:r>
              <a:rPr lang="pt-BR" sz="2400" dirty="0"/>
              <a:t>A</a:t>
            </a:r>
            <a:r>
              <a:rPr lang="pt-BR" sz="2400" dirty="0" smtClean="0"/>
              <a:t> </a:t>
            </a:r>
            <a:r>
              <a:rPr lang="pt-BR" sz="2400" b="1" u="sng" dirty="0"/>
              <a:t>Defensoria Pública</a:t>
            </a:r>
            <a:r>
              <a:rPr lang="pt-BR" sz="2400" dirty="0"/>
              <a:t>, em nome dos beneficiários hipossuficientes; </a:t>
            </a:r>
          </a:p>
          <a:p>
            <a:r>
              <a:rPr lang="pt-BR" sz="2400" dirty="0"/>
              <a:t>O</a:t>
            </a:r>
            <a:r>
              <a:rPr lang="pt-BR" sz="2400" dirty="0" smtClean="0"/>
              <a:t> </a:t>
            </a:r>
            <a:r>
              <a:rPr lang="pt-BR" sz="2400" dirty="0"/>
              <a:t>Ministério Público.</a:t>
            </a:r>
          </a:p>
          <a:p>
            <a:endParaRPr lang="pt-BR" dirty="0"/>
          </a:p>
        </p:txBody>
      </p:sp>
    </p:spTree>
    <p:extLst>
      <p:ext uri="{BB962C8B-B14F-4D97-AF65-F5344CB8AC3E}">
        <p14:creationId xmlns:p14="http://schemas.microsoft.com/office/powerpoint/2010/main" val="42327831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Legitimados - </a:t>
            </a:r>
            <a:r>
              <a:rPr lang="pt-BR" dirty="0" err="1" smtClean="0"/>
              <a:t>reurb</a:t>
            </a:r>
            <a:endParaRPr lang="pt-BR" dirty="0"/>
          </a:p>
        </p:txBody>
      </p:sp>
      <p:sp>
        <p:nvSpPr>
          <p:cNvPr id="3" name="Espaço Reservado para Conteúdo 2"/>
          <p:cNvSpPr>
            <a:spLocks noGrp="1"/>
          </p:cNvSpPr>
          <p:nvPr>
            <p:ph idx="1"/>
          </p:nvPr>
        </p:nvSpPr>
        <p:spPr/>
        <p:txBody>
          <a:bodyPr>
            <a:normAutofit/>
          </a:bodyPr>
          <a:lstStyle/>
          <a:p>
            <a:r>
              <a:rPr lang="pt-BR" sz="4000" dirty="0"/>
              <a:t>Os legitimados poderão promover todos os atos necessários à regularização fundiária, inclusive requerer os atos de registro.</a:t>
            </a:r>
          </a:p>
        </p:txBody>
      </p:sp>
    </p:spTree>
    <p:extLst>
      <p:ext uri="{BB962C8B-B14F-4D97-AF65-F5344CB8AC3E}">
        <p14:creationId xmlns:p14="http://schemas.microsoft.com/office/powerpoint/2010/main" val="23422777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Jurisprudência </a:t>
            </a:r>
            <a:endParaRPr lang="pt-BR" dirty="0"/>
          </a:p>
        </p:txBody>
      </p:sp>
      <p:sp>
        <p:nvSpPr>
          <p:cNvPr id="3" name="Espaço Reservado para Conteúdo 2"/>
          <p:cNvSpPr>
            <a:spLocks noGrp="1"/>
          </p:cNvSpPr>
          <p:nvPr>
            <p:ph idx="1"/>
          </p:nvPr>
        </p:nvSpPr>
        <p:spPr/>
        <p:txBody>
          <a:bodyPr/>
          <a:lstStyle/>
          <a:p>
            <a:pPr marL="0" indent="0">
              <a:buNone/>
            </a:pPr>
            <a:r>
              <a:rPr lang="pt-BR" sz="2800" b="1" u="sng" dirty="0"/>
              <a:t>É possível a usucapião mesmo em uma área irregular (área na qual não houve regularização fundiária)</a:t>
            </a:r>
            <a:endParaRPr lang="pt-BR" sz="2800" dirty="0"/>
          </a:p>
          <a:p>
            <a:pPr marL="0" indent="0">
              <a:buNone/>
            </a:pPr>
            <a:r>
              <a:rPr lang="pt-BR" sz="2800" dirty="0"/>
              <a:t>É cabível a aquisição de imóveis particulares situados no Setor Tradicional de Planaltina/DF, por usucapião, ainda que pendente o processo de regularização urbanística.</a:t>
            </a:r>
          </a:p>
          <a:p>
            <a:pPr marL="0" indent="0">
              <a:buNone/>
            </a:pPr>
            <a:r>
              <a:rPr lang="pt-BR" dirty="0"/>
              <a:t>STJ. 2ª Seção. </a:t>
            </a:r>
            <a:r>
              <a:rPr lang="pt-BR" dirty="0" err="1"/>
              <a:t>REsp</a:t>
            </a:r>
            <a:r>
              <a:rPr lang="pt-BR" dirty="0"/>
              <a:t> 1818564-DF, Rel. Min. Moura Ribeiro, julgado em 09/06/2021 (Recurso Repetitivo – Tema 1025) (Info 700).</a:t>
            </a:r>
          </a:p>
          <a:p>
            <a:endParaRPr lang="pt-BR" dirty="0"/>
          </a:p>
        </p:txBody>
      </p:sp>
    </p:spTree>
    <p:extLst>
      <p:ext uri="{BB962C8B-B14F-4D97-AF65-F5344CB8AC3E}">
        <p14:creationId xmlns:p14="http://schemas.microsoft.com/office/powerpoint/2010/main" val="3313720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Direitos reais sobre coisa alheia</a:t>
            </a:r>
            <a:endParaRPr lang="pt-BR" dirty="0"/>
          </a:p>
        </p:txBody>
      </p:sp>
      <p:sp>
        <p:nvSpPr>
          <p:cNvPr id="3" name="Espaço Reservado para Conteúdo 2"/>
          <p:cNvSpPr>
            <a:spLocks noGrp="1"/>
          </p:cNvSpPr>
          <p:nvPr>
            <p:ph idx="1"/>
          </p:nvPr>
        </p:nvSpPr>
        <p:spPr/>
        <p:txBody>
          <a:bodyPr>
            <a:normAutofit/>
          </a:bodyPr>
          <a:lstStyle/>
          <a:p>
            <a:r>
              <a:rPr lang="pt-BR" sz="4800" b="1" dirty="0">
                <a:solidFill>
                  <a:srgbClr val="FFFF00"/>
                </a:solidFill>
                <a:effectLst>
                  <a:outerShdw blurRad="38100" dist="38100" dir="2700000" algn="tl">
                    <a:srgbClr val="000000">
                      <a:alpha val="43137"/>
                    </a:srgbClr>
                  </a:outerShdw>
                </a:effectLst>
              </a:rPr>
              <a:t>27. Direitos reais sobre coisa alheia. Superfície. Direito de </a:t>
            </a:r>
            <a:r>
              <a:rPr lang="pt-BR" sz="4800" b="1" dirty="0" err="1">
                <a:solidFill>
                  <a:srgbClr val="FFFF00"/>
                </a:solidFill>
                <a:effectLst>
                  <a:outerShdw blurRad="38100" dist="38100" dir="2700000" algn="tl">
                    <a:srgbClr val="000000">
                      <a:alpha val="43137"/>
                    </a:srgbClr>
                  </a:outerShdw>
                </a:effectLst>
              </a:rPr>
              <a:t>Sobrelevação</a:t>
            </a:r>
            <a:r>
              <a:rPr lang="pt-BR" sz="4800" b="1" dirty="0">
                <a:solidFill>
                  <a:srgbClr val="FFFF00"/>
                </a:solidFill>
                <a:effectLst>
                  <a:outerShdw blurRad="38100" dist="38100" dir="2700000" algn="tl">
                    <a:srgbClr val="000000">
                      <a:alpha val="43137"/>
                    </a:srgbClr>
                  </a:outerShdw>
                </a:effectLst>
              </a:rPr>
              <a:t>. Servidões. Uso. Usufruto. Habitação</a:t>
            </a:r>
            <a:endParaRPr lang="pt-BR" sz="48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215153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Superfície </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836497091"/>
              </p:ext>
            </p:extLst>
          </p:nvPr>
        </p:nvGraphicFramePr>
        <p:xfrm>
          <a:off x="1069975" y="2120900"/>
          <a:ext cx="10058400" cy="4663440"/>
        </p:xfrm>
        <a:graphic>
          <a:graphicData uri="http://schemas.openxmlformats.org/drawingml/2006/table">
            <a:tbl>
              <a:tblPr firstRow="1" bandRow="1">
                <a:tableStyleId>{5C22544A-7EE6-4342-B048-85BDC9FD1C3A}</a:tableStyleId>
              </a:tblPr>
              <a:tblGrid>
                <a:gridCol w="5029200"/>
                <a:gridCol w="5029200"/>
              </a:tblGrid>
              <a:tr h="370840">
                <a:tc>
                  <a:txBody>
                    <a:bodyPr/>
                    <a:lstStyle/>
                    <a:p>
                      <a:r>
                        <a:rPr lang="pt-BR" sz="2400" dirty="0" smtClean="0"/>
                        <a:t>CC – ART.S 1.369 AO 1.377</a:t>
                      </a:r>
                      <a:endParaRPr lang="pt-BR" sz="2400" dirty="0"/>
                    </a:p>
                  </a:txBody>
                  <a:tcPr/>
                </a:tc>
                <a:tc>
                  <a:txBody>
                    <a:bodyPr/>
                    <a:lstStyle/>
                    <a:p>
                      <a:r>
                        <a:rPr lang="pt-BR" sz="2400" dirty="0" smtClean="0"/>
                        <a:t>ESTATUTO</a:t>
                      </a:r>
                      <a:r>
                        <a:rPr lang="pt-BR" sz="2400" baseline="0" dirty="0" smtClean="0"/>
                        <a:t> DA CIDADE – ARTS. 21 AO 24</a:t>
                      </a:r>
                      <a:endParaRPr lang="pt-BR" sz="2400" dirty="0"/>
                    </a:p>
                  </a:txBody>
                  <a:tcPr/>
                </a:tc>
              </a:tr>
              <a:tr h="370840">
                <a:tc>
                  <a:txBody>
                    <a:bodyPr/>
                    <a:lstStyle/>
                    <a:p>
                      <a:r>
                        <a:rPr lang="pt-BR" sz="2400" dirty="0" smtClean="0"/>
                        <a:t>Direito de construir ou de plantar no terreno, </a:t>
                      </a:r>
                      <a:r>
                        <a:rPr lang="pt-BR" sz="2400" b="1" u="sng" dirty="0" smtClean="0"/>
                        <a:t>por tempo determinado</a:t>
                      </a:r>
                      <a:r>
                        <a:rPr lang="pt-BR" sz="2400" dirty="0" smtClean="0"/>
                        <a:t>, mediante escritura pública, registrada no Cartório de Registro de Imóveis.</a:t>
                      </a:r>
                      <a:endParaRPr lang="pt-BR" sz="2400" dirty="0"/>
                    </a:p>
                  </a:txBody>
                  <a:tcPr/>
                </a:tc>
                <a:tc>
                  <a:txBody>
                    <a:bodyPr/>
                    <a:lstStyle/>
                    <a:p>
                      <a:r>
                        <a:rPr lang="pt-BR" sz="2400" dirty="0" smtClean="0"/>
                        <a:t>por </a:t>
                      </a:r>
                      <a:r>
                        <a:rPr lang="pt-BR" sz="2400" b="1" u="sng" dirty="0" smtClean="0"/>
                        <a:t>tempo determinado ou indeterminado</a:t>
                      </a:r>
                      <a:endParaRPr lang="pt-BR" sz="2400" b="1" u="sng" dirty="0"/>
                    </a:p>
                  </a:txBody>
                  <a:tcPr/>
                </a:tc>
              </a:tr>
              <a:tr h="370840">
                <a:tc>
                  <a:txBody>
                    <a:bodyPr/>
                    <a:lstStyle/>
                    <a:p>
                      <a:r>
                        <a:rPr lang="pt-BR" sz="2400" b="1" u="sng" dirty="0" smtClean="0"/>
                        <a:t>Não autoriza obra no subsolo</a:t>
                      </a:r>
                      <a:r>
                        <a:rPr lang="pt-BR" sz="2400" dirty="0" smtClean="0"/>
                        <a:t>, salvo se inerente ao objeto. </a:t>
                      </a:r>
                      <a:endParaRPr lang="pt-BR" sz="2400" dirty="0"/>
                    </a:p>
                  </a:txBody>
                  <a:tcPr/>
                </a:tc>
                <a:tc>
                  <a:txBody>
                    <a:bodyPr/>
                    <a:lstStyle/>
                    <a:p>
                      <a:r>
                        <a:rPr lang="pt-BR" sz="2400" b="1" kern="1200" dirty="0" smtClean="0">
                          <a:solidFill>
                            <a:schemeClr val="dk1"/>
                          </a:solidFill>
                          <a:effectLst/>
                          <a:latin typeface="+mn-lt"/>
                          <a:ea typeface="+mn-ea"/>
                          <a:cs typeface="+mn-cs"/>
                        </a:rPr>
                        <a:t>abrange o direito de utilizar o solo, o subsolo ou o espaço aéreo relativo ao terreno</a:t>
                      </a:r>
                      <a:r>
                        <a:rPr lang="pt-BR" sz="2400" kern="1200" dirty="0" smtClean="0">
                          <a:solidFill>
                            <a:schemeClr val="dk1"/>
                          </a:solidFill>
                          <a:effectLst/>
                          <a:latin typeface="+mn-lt"/>
                          <a:ea typeface="+mn-ea"/>
                          <a:cs typeface="+mn-cs"/>
                        </a:rPr>
                        <a:t>, na forma estabelecida no contrato respectivo</a:t>
                      </a:r>
                      <a:endParaRPr lang="pt-BR" sz="2400" dirty="0"/>
                    </a:p>
                  </a:txBody>
                  <a:tcPr/>
                </a:tc>
              </a:tr>
            </a:tbl>
          </a:graphicData>
        </a:graphic>
      </p:graphicFrame>
    </p:spTree>
    <p:extLst>
      <p:ext uri="{BB962C8B-B14F-4D97-AF65-F5344CB8AC3E}">
        <p14:creationId xmlns:p14="http://schemas.microsoft.com/office/powerpoint/2010/main" val="1315579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Da política urbana</a:t>
            </a:r>
            <a:endParaRPr lang="pt-BR" dirty="0"/>
          </a:p>
        </p:txBody>
      </p:sp>
      <p:sp>
        <p:nvSpPr>
          <p:cNvPr id="3" name="Espaço Reservado para Conteúdo 2"/>
          <p:cNvSpPr>
            <a:spLocks noGrp="1"/>
          </p:cNvSpPr>
          <p:nvPr>
            <p:ph idx="1"/>
          </p:nvPr>
        </p:nvSpPr>
        <p:spPr/>
        <p:txBody>
          <a:bodyPr/>
          <a:lstStyle/>
          <a:p>
            <a:r>
              <a:rPr lang="pt-BR" dirty="0"/>
              <a:t>§ 4º É facultado ao Poder Público municipal, mediante lei específica para área incluída no plano diretor, exigir, nos termos da </a:t>
            </a:r>
            <a:r>
              <a:rPr lang="pt-BR" b="1" dirty="0"/>
              <a:t>lei federal, do proprietário do solo urbano não edificado, subutilizado ou não utilizado, que promova seu adequado aproveitamento, </a:t>
            </a:r>
            <a:r>
              <a:rPr lang="pt-BR" b="1" dirty="0" smtClean="0"/>
              <a:t>sob </a:t>
            </a:r>
            <a:r>
              <a:rPr lang="pt-BR" b="1" dirty="0"/>
              <a:t>pena, sucessivamente, de:</a:t>
            </a:r>
          </a:p>
          <a:p>
            <a:r>
              <a:rPr lang="pt-BR" b="1" dirty="0"/>
              <a:t>I - parcelamento ou edificação compulsórios;</a:t>
            </a:r>
          </a:p>
          <a:p>
            <a:r>
              <a:rPr lang="pt-BR" b="1" dirty="0"/>
              <a:t>II - imposto sobre a propriedade predial e territorial urbana progressivo no tempo;</a:t>
            </a:r>
          </a:p>
          <a:p>
            <a:r>
              <a:rPr lang="pt-BR" b="1" dirty="0"/>
              <a:t>III - desapropriação com pagamento mediante títulos da dívida pública de emissão previamente aprovada pelo Senado Federal, com prazo de resgate de até dez anos, em parcelas anuais, iguais e sucessivas, assegurados o valor real da indenização e os juros legais.</a:t>
            </a:r>
          </a:p>
          <a:p>
            <a:endParaRPr lang="pt-BR" dirty="0"/>
          </a:p>
        </p:txBody>
      </p:sp>
    </p:spTree>
    <p:extLst>
      <p:ext uri="{BB962C8B-B14F-4D97-AF65-F5344CB8AC3E}">
        <p14:creationId xmlns:p14="http://schemas.microsoft.com/office/powerpoint/2010/main" val="38023287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SUPERFÍCIE </a:t>
            </a:r>
            <a:endParaRPr lang="pt-BR" dirty="0"/>
          </a:p>
        </p:txBody>
      </p:sp>
      <p:sp>
        <p:nvSpPr>
          <p:cNvPr id="3" name="Espaço Reservado para Conteúdo 2"/>
          <p:cNvSpPr>
            <a:spLocks noGrp="1"/>
          </p:cNvSpPr>
          <p:nvPr>
            <p:ph idx="1"/>
          </p:nvPr>
        </p:nvSpPr>
        <p:spPr/>
        <p:txBody>
          <a:bodyPr/>
          <a:lstStyle/>
          <a:p>
            <a:r>
              <a:rPr lang="pt-BR" sz="3600" dirty="0"/>
              <a:t>Enunciado n. </a:t>
            </a:r>
            <a:r>
              <a:rPr lang="pt-BR" sz="3600" dirty="0" smtClean="0"/>
              <a:t>93, I </a:t>
            </a:r>
            <a:r>
              <a:rPr lang="pt-BR" sz="3600" dirty="0"/>
              <a:t>Jornada de Direito </a:t>
            </a:r>
            <a:r>
              <a:rPr lang="pt-BR" sz="3600" dirty="0" smtClean="0"/>
              <a:t>Civil: </a:t>
            </a:r>
            <a:r>
              <a:rPr lang="pt-BR" sz="3600" dirty="0"/>
              <a:t>“</a:t>
            </a:r>
            <a:r>
              <a:rPr lang="pt-BR" sz="3600" b="1" dirty="0"/>
              <a:t>As normas previstas no Código Civil sobre direito de superfície não revogam as relativas a direito de superfície constantes do Estatuto da Cidade (Lei n. 10.257/01) por ser instrumento de </a:t>
            </a:r>
            <a:r>
              <a:rPr lang="pt-BR" sz="3600" b="1" u="sng" dirty="0"/>
              <a:t>política de desenvolvimento urbano.</a:t>
            </a:r>
            <a:endParaRPr lang="pt-BR" sz="3600" u="sng" dirty="0"/>
          </a:p>
          <a:p>
            <a:endParaRPr lang="pt-BR" dirty="0"/>
          </a:p>
        </p:txBody>
      </p:sp>
    </p:spTree>
    <p:extLst>
      <p:ext uri="{BB962C8B-B14F-4D97-AF65-F5344CB8AC3E}">
        <p14:creationId xmlns:p14="http://schemas.microsoft.com/office/powerpoint/2010/main" val="5651636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SUPERFÍCIE - CC</a:t>
            </a:r>
            <a:endParaRPr lang="pt-BR" dirty="0"/>
          </a:p>
        </p:txBody>
      </p:sp>
      <p:sp>
        <p:nvSpPr>
          <p:cNvPr id="3" name="Espaço Reservado para Conteúdo 2"/>
          <p:cNvSpPr>
            <a:spLocks noGrp="1"/>
          </p:cNvSpPr>
          <p:nvPr>
            <p:ph idx="1"/>
          </p:nvPr>
        </p:nvSpPr>
        <p:spPr/>
        <p:txBody>
          <a:bodyPr>
            <a:normAutofit/>
          </a:bodyPr>
          <a:lstStyle/>
          <a:p>
            <a:r>
              <a:rPr lang="pt-BR" sz="2800" dirty="0"/>
              <a:t>A concessão da superfície será gratuita ou </a:t>
            </a:r>
            <a:r>
              <a:rPr lang="pt-BR" sz="2800" dirty="0" smtClean="0"/>
              <a:t>onerosa;</a:t>
            </a:r>
          </a:p>
          <a:p>
            <a:r>
              <a:rPr lang="pt-BR" sz="2800" dirty="0"/>
              <a:t>O </a:t>
            </a:r>
            <a:r>
              <a:rPr lang="pt-BR" sz="2800" dirty="0" err="1"/>
              <a:t>superficiário</a:t>
            </a:r>
            <a:r>
              <a:rPr lang="pt-BR" sz="2800" dirty="0"/>
              <a:t> responderá pelos encargos e tributos que incidirem sobre o </a:t>
            </a:r>
            <a:r>
              <a:rPr lang="pt-BR" sz="2800" dirty="0" smtClean="0"/>
              <a:t>imóvel;</a:t>
            </a:r>
          </a:p>
          <a:p>
            <a:r>
              <a:rPr lang="pt-BR" sz="2800" dirty="0"/>
              <a:t>O direito de superfície pode transferir-se a terceiros e, por morte do </a:t>
            </a:r>
            <a:r>
              <a:rPr lang="pt-BR" sz="2800" dirty="0" err="1"/>
              <a:t>superficiário</a:t>
            </a:r>
            <a:r>
              <a:rPr lang="pt-BR" sz="2800" dirty="0"/>
              <a:t>, aos seus </a:t>
            </a:r>
            <a:r>
              <a:rPr lang="pt-BR" sz="2800" dirty="0" smtClean="0"/>
              <a:t>herdeiros;</a:t>
            </a:r>
          </a:p>
          <a:p>
            <a:r>
              <a:rPr lang="pt-BR" sz="2800" dirty="0"/>
              <a:t>Não poderá ser estipulado pelo concedente, a nenhum título, qualquer pagamento pela transferência.</a:t>
            </a:r>
          </a:p>
        </p:txBody>
      </p:sp>
    </p:spTree>
    <p:extLst>
      <p:ext uri="{BB962C8B-B14F-4D97-AF65-F5344CB8AC3E}">
        <p14:creationId xmlns:p14="http://schemas.microsoft.com/office/powerpoint/2010/main" val="20973922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SUPERFIÍCIE - CC</a:t>
            </a:r>
            <a:endParaRPr lang="pt-BR" dirty="0"/>
          </a:p>
        </p:txBody>
      </p:sp>
      <p:sp>
        <p:nvSpPr>
          <p:cNvPr id="3" name="Espaço Reservado para Conteúdo 2"/>
          <p:cNvSpPr>
            <a:spLocks noGrp="1"/>
          </p:cNvSpPr>
          <p:nvPr>
            <p:ph idx="1"/>
          </p:nvPr>
        </p:nvSpPr>
        <p:spPr/>
        <p:txBody>
          <a:bodyPr/>
          <a:lstStyle/>
          <a:p>
            <a:r>
              <a:rPr lang="pt-BR" sz="3600" dirty="0"/>
              <a:t>Em caso de </a:t>
            </a:r>
            <a:r>
              <a:rPr lang="pt-BR" sz="3600" dirty="0" smtClean="0"/>
              <a:t>alienação, </a:t>
            </a:r>
            <a:r>
              <a:rPr lang="pt-BR" sz="3600" dirty="0"/>
              <a:t>o </a:t>
            </a:r>
            <a:r>
              <a:rPr lang="pt-BR" sz="3600" dirty="0" err="1"/>
              <a:t>superficiário</a:t>
            </a:r>
            <a:r>
              <a:rPr lang="pt-BR" sz="3600" dirty="0"/>
              <a:t> ou o proprietário </a:t>
            </a:r>
            <a:r>
              <a:rPr lang="pt-BR" sz="3600" b="1" u="sng" dirty="0"/>
              <a:t>tem direito de preferência</a:t>
            </a:r>
            <a:r>
              <a:rPr lang="pt-BR" sz="3600" dirty="0"/>
              <a:t>, em igualdade de condições.</a:t>
            </a:r>
          </a:p>
          <a:p>
            <a:r>
              <a:rPr lang="pt-BR" sz="3600" b="1" dirty="0" smtClean="0"/>
              <a:t>Extingue a </a:t>
            </a:r>
            <a:r>
              <a:rPr lang="pt-BR" sz="3600" b="1" dirty="0"/>
              <a:t>concessão se o </a:t>
            </a:r>
            <a:r>
              <a:rPr lang="pt-BR" sz="3600" b="1" dirty="0" err="1"/>
              <a:t>superficiário</a:t>
            </a:r>
            <a:r>
              <a:rPr lang="pt-BR" sz="3600" b="1" dirty="0"/>
              <a:t> der ao terreno destinação </a:t>
            </a:r>
            <a:r>
              <a:rPr lang="pt-BR" sz="3600" b="1" dirty="0" smtClean="0"/>
              <a:t>diversa.</a:t>
            </a:r>
            <a:endParaRPr lang="pt-BR" sz="3600" dirty="0"/>
          </a:p>
          <a:p>
            <a:endParaRPr lang="pt-BR" dirty="0"/>
          </a:p>
        </p:txBody>
      </p:sp>
    </p:spTree>
    <p:extLst>
      <p:ext uri="{BB962C8B-B14F-4D97-AF65-F5344CB8AC3E}">
        <p14:creationId xmlns:p14="http://schemas.microsoft.com/office/powerpoint/2010/main" val="4066042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sobrelevação</a:t>
            </a:r>
            <a:endParaRPr lang="pt-BR" dirty="0"/>
          </a:p>
        </p:txBody>
      </p:sp>
      <p:sp>
        <p:nvSpPr>
          <p:cNvPr id="3" name="Espaço Reservado para Conteúdo 2"/>
          <p:cNvSpPr>
            <a:spLocks noGrp="1"/>
          </p:cNvSpPr>
          <p:nvPr>
            <p:ph idx="1"/>
          </p:nvPr>
        </p:nvSpPr>
        <p:spPr/>
        <p:txBody>
          <a:bodyPr>
            <a:normAutofit/>
          </a:bodyPr>
          <a:lstStyle/>
          <a:p>
            <a:r>
              <a:rPr lang="pt-BR" sz="3200" dirty="0"/>
              <a:t>O direito de </a:t>
            </a:r>
            <a:r>
              <a:rPr lang="pt-BR" sz="3200" dirty="0" err="1"/>
              <a:t>sobrelevação</a:t>
            </a:r>
            <a:r>
              <a:rPr lang="pt-BR" sz="3200" dirty="0"/>
              <a:t> (ou direito de superfície em segundo grau) constitui na concessão de uma superfície sobre outra já concedida. </a:t>
            </a:r>
            <a:endParaRPr lang="pt-BR" sz="3200" dirty="0" smtClean="0"/>
          </a:p>
          <a:p>
            <a:r>
              <a:rPr lang="pt-BR" sz="3200" dirty="0" smtClean="0"/>
              <a:t>Era a denominação dada ao direito de laje pela doutrina, antes de ser positivada no CC. </a:t>
            </a:r>
          </a:p>
          <a:p>
            <a:r>
              <a:rPr lang="pt-BR" sz="3200" dirty="0" smtClean="0"/>
              <a:t>Havia grande discussão doutrinária sobre sua possibilidade, diante da taxatividade ou não dos direitos reais.</a:t>
            </a:r>
            <a:endParaRPr lang="pt-BR" sz="3200" dirty="0"/>
          </a:p>
        </p:txBody>
      </p:sp>
    </p:spTree>
    <p:extLst>
      <p:ext uri="{BB962C8B-B14F-4D97-AF65-F5344CB8AC3E}">
        <p14:creationId xmlns:p14="http://schemas.microsoft.com/office/powerpoint/2010/main" val="13798734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sobrelevação</a:t>
            </a:r>
            <a:endParaRPr lang="pt-BR" dirty="0"/>
          </a:p>
        </p:txBody>
      </p:sp>
      <p:sp>
        <p:nvSpPr>
          <p:cNvPr id="3" name="Espaço Reservado para Conteúdo 2"/>
          <p:cNvSpPr>
            <a:spLocks noGrp="1"/>
          </p:cNvSpPr>
          <p:nvPr>
            <p:ph idx="1"/>
          </p:nvPr>
        </p:nvSpPr>
        <p:spPr/>
        <p:txBody>
          <a:bodyPr/>
          <a:lstStyle/>
          <a:p>
            <a:r>
              <a:rPr lang="pt-BR" sz="3200" dirty="0" smtClean="0"/>
              <a:t>Enunciado </a:t>
            </a:r>
            <a:r>
              <a:rPr lang="pt-BR" sz="3200" dirty="0"/>
              <a:t>n° 568 da VI Jornada de Direito Civil (CJF), à luz do art. 1.369 do CC/02 e do art. 21 do Estatuto da </a:t>
            </a:r>
            <a:r>
              <a:rPr lang="pt-BR" sz="3200" dirty="0" smtClean="0"/>
              <a:t>Cidade.</a:t>
            </a:r>
          </a:p>
          <a:p>
            <a:r>
              <a:rPr lang="pt-BR" sz="3200" dirty="0"/>
              <a:t>TESE INSTITUCIONAL 05 – </a:t>
            </a:r>
            <a:r>
              <a:rPr lang="pt-BR" sz="3200" dirty="0" smtClean="0"/>
              <a:t>DPE/SP:</a:t>
            </a:r>
            <a:endParaRPr lang="pt-BR" sz="3200" dirty="0"/>
          </a:p>
          <a:p>
            <a:pPr marL="0" indent="0">
              <a:buNone/>
            </a:pPr>
            <a:r>
              <a:rPr lang="pt-BR" sz="3200" b="1" dirty="0"/>
              <a:t>É lícito ao </a:t>
            </a:r>
            <a:r>
              <a:rPr lang="pt-BR" sz="3200" b="1" dirty="0" err="1"/>
              <a:t>superficiário</a:t>
            </a:r>
            <a:r>
              <a:rPr lang="pt-BR" sz="3200" b="1" dirty="0"/>
              <a:t> a concessão do direito de construir sobre a sua propriedade </a:t>
            </a:r>
            <a:r>
              <a:rPr lang="pt-BR" sz="3200" b="1" dirty="0" err="1"/>
              <a:t>superficiária</a:t>
            </a:r>
            <a:r>
              <a:rPr lang="pt-BR" sz="3200" b="1" dirty="0"/>
              <a:t> – ‘direito de laje’.</a:t>
            </a:r>
          </a:p>
          <a:p>
            <a:endParaRPr lang="pt-BR" dirty="0" smtClean="0"/>
          </a:p>
          <a:p>
            <a:endParaRPr lang="pt-BR" dirty="0"/>
          </a:p>
        </p:txBody>
      </p:sp>
    </p:spTree>
    <p:extLst>
      <p:ext uri="{BB962C8B-B14F-4D97-AF65-F5344CB8AC3E}">
        <p14:creationId xmlns:p14="http://schemas.microsoft.com/office/powerpoint/2010/main" val="36867267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 DE LAJE – ART. 1.510-A, CC</a:t>
            </a:r>
            <a:endParaRPr lang="pt-BR" dirty="0"/>
          </a:p>
        </p:txBody>
      </p:sp>
      <p:sp>
        <p:nvSpPr>
          <p:cNvPr id="3" name="Espaço Reservado para Conteúdo 2"/>
          <p:cNvSpPr>
            <a:spLocks noGrp="1"/>
          </p:cNvSpPr>
          <p:nvPr>
            <p:ph idx="1"/>
          </p:nvPr>
        </p:nvSpPr>
        <p:spPr/>
        <p:txBody>
          <a:bodyPr>
            <a:normAutofit/>
          </a:bodyPr>
          <a:lstStyle/>
          <a:p>
            <a:r>
              <a:rPr lang="pt-BR" sz="3600" dirty="0"/>
              <a:t>Lei nº 13.465, de </a:t>
            </a:r>
            <a:r>
              <a:rPr lang="pt-BR" sz="3600" dirty="0" smtClean="0"/>
              <a:t>2017</a:t>
            </a:r>
            <a:endParaRPr lang="pt-BR" sz="3600" dirty="0"/>
          </a:p>
          <a:p>
            <a:r>
              <a:rPr lang="pt-BR" sz="3600" dirty="0"/>
              <a:t>Direito do proprietário de ceder a </a:t>
            </a:r>
            <a:r>
              <a:rPr lang="pt-BR" sz="3600" dirty="0" smtClean="0"/>
              <a:t>superfície SUPERIOR OU INFERIOR </a:t>
            </a:r>
            <a:r>
              <a:rPr lang="pt-BR" sz="3600" dirty="0"/>
              <a:t>de sua construção para que terceiro edifique unidade diversa. </a:t>
            </a:r>
            <a:endParaRPr lang="pt-BR" sz="3600" dirty="0" smtClean="0"/>
          </a:p>
          <a:p>
            <a:r>
              <a:rPr lang="pt-BR" sz="3600" dirty="0"/>
              <a:t>Os titulares da laje, unidade imobiliária autônoma constituída em matrícula própria, </a:t>
            </a:r>
            <a:r>
              <a:rPr lang="pt-BR" sz="3600" b="1" u="sng" dirty="0"/>
              <a:t>poderão dela usar, gozar e dispor</a:t>
            </a:r>
            <a:r>
              <a:rPr lang="pt-BR" sz="3600" dirty="0"/>
              <a:t>.</a:t>
            </a:r>
            <a:endParaRPr lang="pt-BR" sz="3600" dirty="0"/>
          </a:p>
        </p:txBody>
      </p:sp>
    </p:spTree>
    <p:extLst>
      <p:ext uri="{BB962C8B-B14F-4D97-AF65-F5344CB8AC3E}">
        <p14:creationId xmlns:p14="http://schemas.microsoft.com/office/powerpoint/2010/main" val="13014192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 DE LAJE</a:t>
            </a:r>
            <a:endParaRPr lang="pt-BR" dirty="0"/>
          </a:p>
        </p:txBody>
      </p:sp>
      <p:sp>
        <p:nvSpPr>
          <p:cNvPr id="3" name="Espaço Reservado para Conteúdo 2"/>
          <p:cNvSpPr>
            <a:spLocks noGrp="1"/>
          </p:cNvSpPr>
          <p:nvPr>
            <p:ph idx="1"/>
          </p:nvPr>
        </p:nvSpPr>
        <p:spPr/>
        <p:txBody>
          <a:bodyPr/>
          <a:lstStyle/>
          <a:p>
            <a:r>
              <a:rPr lang="pt-BR" sz="2800" b="1" dirty="0"/>
              <a:t>A instituição do direito real de laje não implica a atribuição de fração ideal de terreno ao titular da laje ou a participação proporcional em áreas já edificadas.</a:t>
            </a:r>
            <a:r>
              <a:rPr lang="pt-BR" sz="2800" dirty="0"/>
              <a:t> </a:t>
            </a:r>
          </a:p>
          <a:p>
            <a:r>
              <a:rPr lang="pt-BR" sz="2800" b="1" dirty="0" smtClean="0"/>
              <a:t>O </a:t>
            </a:r>
            <a:r>
              <a:rPr lang="pt-BR" sz="2800" b="1" dirty="0"/>
              <a:t>titular da laje poderá </a:t>
            </a:r>
            <a:r>
              <a:rPr lang="pt-BR" sz="2800" b="1" dirty="0" smtClean="0"/>
              <a:t>instituir </a:t>
            </a:r>
            <a:r>
              <a:rPr lang="pt-BR" sz="2800" b="1" dirty="0"/>
              <a:t>um sucessivo direito real de laje, </a:t>
            </a:r>
            <a:r>
              <a:rPr lang="pt-BR" sz="2800" b="1" u="sng" dirty="0"/>
              <a:t>desde que haja autorização expressa dos titulares da construção-base e das demais lajes, respeitadas as posturas edilícias e urbanísticas vigentes.</a:t>
            </a:r>
            <a:r>
              <a:rPr lang="pt-BR" sz="2800" dirty="0"/>
              <a:t> </a:t>
            </a:r>
          </a:p>
          <a:p>
            <a:endParaRPr lang="pt-BR" dirty="0"/>
          </a:p>
        </p:txBody>
      </p:sp>
    </p:spTree>
    <p:extLst>
      <p:ext uri="{BB962C8B-B14F-4D97-AF65-F5344CB8AC3E}">
        <p14:creationId xmlns:p14="http://schemas.microsoft.com/office/powerpoint/2010/main" val="32707129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 de laje</a:t>
            </a:r>
            <a:endParaRPr lang="pt-BR" dirty="0"/>
          </a:p>
        </p:txBody>
      </p:sp>
      <p:sp>
        <p:nvSpPr>
          <p:cNvPr id="3" name="Espaço Reservado para Conteúdo 2"/>
          <p:cNvSpPr>
            <a:spLocks noGrp="1"/>
          </p:cNvSpPr>
          <p:nvPr>
            <p:ph idx="1"/>
          </p:nvPr>
        </p:nvSpPr>
        <p:spPr/>
        <p:txBody>
          <a:bodyPr>
            <a:noAutofit/>
          </a:bodyPr>
          <a:lstStyle/>
          <a:p>
            <a:r>
              <a:rPr lang="pt-BR" sz="2300" b="1" dirty="0"/>
              <a:t>Em caso de alienação de qualquer das unidades sobrepostas, terão direito de </a:t>
            </a:r>
            <a:r>
              <a:rPr lang="pt-BR" sz="2300" b="1" dirty="0" smtClean="0"/>
              <a:t>preferência os </a:t>
            </a:r>
            <a:r>
              <a:rPr lang="pt-BR" sz="2300" b="1" dirty="0"/>
              <a:t>titulares da construção-base e da laje, nessa ordem, que serão cientificados </a:t>
            </a:r>
            <a:r>
              <a:rPr lang="pt-BR" sz="2300" b="1" dirty="0" smtClean="0"/>
              <a:t>para </a:t>
            </a:r>
            <a:r>
              <a:rPr lang="pt-BR" sz="2300" b="1" dirty="0"/>
              <a:t>que se manifestem no </a:t>
            </a:r>
            <a:r>
              <a:rPr lang="pt-BR" sz="2300" b="1" u="sng" dirty="0"/>
              <a:t>prazo de trinta </a:t>
            </a:r>
            <a:r>
              <a:rPr lang="pt-BR" sz="2300" b="1" u="sng" dirty="0" smtClean="0"/>
              <a:t>dias.</a:t>
            </a:r>
          </a:p>
          <a:p>
            <a:r>
              <a:rPr lang="pt-BR" sz="2300" dirty="0" smtClean="0"/>
              <a:t>Se houver mais de uma laje, terá </a:t>
            </a:r>
            <a:r>
              <a:rPr lang="pt-BR" sz="2300" dirty="0"/>
              <a:t>preferência, sucessivamente, o titular das lajes ascendentes e o titular das lajes descendentes, assegurada a prioridade para a laje mais próxima à unidade sobreposta a ser </a:t>
            </a:r>
            <a:r>
              <a:rPr lang="pt-BR" sz="2300" dirty="0" smtClean="0"/>
              <a:t>alienada.</a:t>
            </a:r>
            <a:endParaRPr lang="pt-BR" sz="2300" b="1" dirty="0" smtClean="0"/>
          </a:p>
          <a:p>
            <a:r>
              <a:rPr lang="pt-BR" sz="2300" dirty="0" smtClean="0"/>
              <a:t>A </a:t>
            </a:r>
            <a:r>
              <a:rPr lang="pt-BR" sz="2300" dirty="0"/>
              <a:t>quem não se der conhecimento da </a:t>
            </a:r>
            <a:r>
              <a:rPr lang="pt-BR" sz="2300" dirty="0" smtClean="0"/>
              <a:t>alienação </a:t>
            </a:r>
            <a:r>
              <a:rPr lang="pt-BR" sz="2300" dirty="0"/>
              <a:t>poderá, mediante depósito do </a:t>
            </a:r>
            <a:r>
              <a:rPr lang="pt-BR" sz="2300" dirty="0" smtClean="0"/>
              <a:t>preço</a:t>
            </a:r>
            <a:r>
              <a:rPr lang="pt-BR" sz="2300" dirty="0"/>
              <a:t>, haver para si a parte alienada a terceiros, </a:t>
            </a:r>
            <a:r>
              <a:rPr lang="pt-BR" sz="2300" b="1" u="sng" dirty="0"/>
              <a:t>se o requerer no prazo decadencial de cento e oitenta dias</a:t>
            </a:r>
            <a:r>
              <a:rPr lang="pt-BR" sz="2300" dirty="0"/>
              <a:t>, contado da data de alienação.</a:t>
            </a:r>
          </a:p>
        </p:txBody>
      </p:sp>
    </p:spTree>
    <p:extLst>
      <p:ext uri="{BB962C8B-B14F-4D97-AF65-F5344CB8AC3E}">
        <p14:creationId xmlns:p14="http://schemas.microsoft.com/office/powerpoint/2010/main" val="22824910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 de laje</a:t>
            </a:r>
            <a:endParaRPr lang="pt-BR" dirty="0"/>
          </a:p>
        </p:txBody>
      </p:sp>
      <p:sp>
        <p:nvSpPr>
          <p:cNvPr id="3" name="Espaço Reservado para Conteúdo 2"/>
          <p:cNvSpPr>
            <a:spLocks noGrp="1"/>
          </p:cNvSpPr>
          <p:nvPr>
            <p:ph idx="1"/>
          </p:nvPr>
        </p:nvSpPr>
        <p:spPr/>
        <p:txBody>
          <a:bodyPr/>
          <a:lstStyle/>
          <a:p>
            <a:r>
              <a:rPr lang="pt-BR" sz="3200" dirty="0"/>
              <a:t>A ruína da construção-base implica extinção do direito real de laje, salvo: </a:t>
            </a:r>
            <a:endParaRPr lang="pt-BR" sz="3200" dirty="0" smtClean="0"/>
          </a:p>
          <a:p>
            <a:r>
              <a:rPr lang="pt-BR" sz="3200" dirty="0"/>
              <a:t>S</a:t>
            </a:r>
            <a:r>
              <a:rPr lang="pt-BR" sz="3200" dirty="0" smtClean="0"/>
              <a:t>e </a:t>
            </a:r>
            <a:r>
              <a:rPr lang="pt-BR" sz="3200" dirty="0"/>
              <a:t>este tiver sido instituído sobre o subsolo; </a:t>
            </a:r>
            <a:endParaRPr lang="pt-BR" sz="3200" b="1" dirty="0"/>
          </a:p>
          <a:p>
            <a:r>
              <a:rPr lang="pt-BR" sz="3200" b="1" dirty="0"/>
              <a:t>S</a:t>
            </a:r>
            <a:r>
              <a:rPr lang="pt-BR" sz="3200" b="1" dirty="0" smtClean="0"/>
              <a:t>e </a:t>
            </a:r>
            <a:r>
              <a:rPr lang="pt-BR" sz="3200" b="1" dirty="0"/>
              <a:t>a construção-base for reconstruída no prazo de 5 (cinco) anos.   (Redação dada pela Lei nº 14.382, de 2022)</a:t>
            </a:r>
            <a:endParaRPr lang="pt-BR" sz="3200" dirty="0"/>
          </a:p>
          <a:p>
            <a:endParaRPr lang="pt-BR" dirty="0"/>
          </a:p>
        </p:txBody>
      </p:sp>
    </p:spTree>
    <p:extLst>
      <p:ext uri="{BB962C8B-B14F-4D97-AF65-F5344CB8AC3E}">
        <p14:creationId xmlns:p14="http://schemas.microsoft.com/office/powerpoint/2010/main" val="26753037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servidão</a:t>
            </a:r>
            <a:endParaRPr lang="pt-BR" dirty="0"/>
          </a:p>
        </p:txBody>
      </p:sp>
      <p:sp>
        <p:nvSpPr>
          <p:cNvPr id="3" name="Espaço Reservado para Conteúdo 2"/>
          <p:cNvSpPr>
            <a:spLocks noGrp="1"/>
          </p:cNvSpPr>
          <p:nvPr>
            <p:ph idx="1"/>
          </p:nvPr>
        </p:nvSpPr>
        <p:spPr/>
        <p:txBody>
          <a:bodyPr/>
          <a:lstStyle/>
          <a:p>
            <a:r>
              <a:rPr lang="pt-BR" sz="3600" dirty="0"/>
              <a:t>Há uma imposição de um encargo de um prédio DOMINANTE sobre um prédio SERVIENTE. </a:t>
            </a:r>
          </a:p>
          <a:p>
            <a:endParaRPr lang="pt-BR" dirty="0"/>
          </a:p>
        </p:txBody>
      </p:sp>
    </p:spTree>
    <p:extLst>
      <p:ext uri="{BB962C8B-B14F-4D97-AF65-F5344CB8AC3E}">
        <p14:creationId xmlns:p14="http://schemas.microsoft.com/office/powerpoint/2010/main" val="1531122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Parcelamento do solo urbano</a:t>
            </a:r>
            <a:endParaRPr lang="pt-BR" dirty="0"/>
          </a:p>
        </p:txBody>
      </p:sp>
      <p:sp>
        <p:nvSpPr>
          <p:cNvPr id="3" name="Espaço Reservado para Conteúdo 2"/>
          <p:cNvSpPr>
            <a:spLocks noGrp="1"/>
          </p:cNvSpPr>
          <p:nvPr>
            <p:ph idx="1"/>
          </p:nvPr>
        </p:nvSpPr>
        <p:spPr/>
        <p:txBody>
          <a:bodyPr>
            <a:normAutofit/>
          </a:bodyPr>
          <a:lstStyle/>
          <a:p>
            <a:r>
              <a:rPr lang="pt-BR" sz="3600" dirty="0"/>
              <a:t>consiste em um instrumento da política de organização  urbana que permite a divisão do solo em unidades </a:t>
            </a:r>
            <a:r>
              <a:rPr lang="pt-BR" sz="3600" dirty="0" smtClean="0"/>
              <a:t>edificáveis</a:t>
            </a:r>
          </a:p>
          <a:p>
            <a:r>
              <a:rPr lang="pt-BR" sz="3600" dirty="0"/>
              <a:t>LEI DE N. 6.766/79</a:t>
            </a:r>
          </a:p>
        </p:txBody>
      </p:sp>
    </p:spTree>
    <p:extLst>
      <p:ext uri="{BB962C8B-B14F-4D97-AF65-F5344CB8AC3E}">
        <p14:creationId xmlns:p14="http://schemas.microsoft.com/office/powerpoint/2010/main" val="25616933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PASSAGEM FORÇDA</a:t>
            </a:r>
            <a:endParaRPr lang="pt-BR" dirty="0"/>
          </a:p>
        </p:txBody>
      </p:sp>
      <p:sp>
        <p:nvSpPr>
          <p:cNvPr id="3" name="Espaço Reservado para Conteúdo 2"/>
          <p:cNvSpPr>
            <a:spLocks noGrp="1"/>
          </p:cNvSpPr>
          <p:nvPr>
            <p:ph idx="1"/>
          </p:nvPr>
        </p:nvSpPr>
        <p:spPr/>
        <p:txBody>
          <a:bodyPr/>
          <a:lstStyle/>
          <a:p>
            <a:r>
              <a:rPr lang="pt-BR" sz="3600" dirty="0"/>
              <a:t>Art. 1.285. O dono do prédio que não tiver acesso a via pública, nascente ou porto, pode, </a:t>
            </a:r>
            <a:r>
              <a:rPr lang="pt-BR" sz="3600" b="1" u="sng" dirty="0"/>
              <a:t>mediante pagamento de indenização cabal, constranger o vizinho a lhe dar passagem</a:t>
            </a:r>
            <a:r>
              <a:rPr lang="pt-BR" sz="3600" dirty="0"/>
              <a:t>, cujo rumo será judicialmente fixado, se necessário.</a:t>
            </a:r>
          </a:p>
          <a:p>
            <a:endParaRPr lang="pt-BR" dirty="0"/>
          </a:p>
        </p:txBody>
      </p:sp>
    </p:spTree>
    <p:extLst>
      <p:ext uri="{BB962C8B-B14F-4D97-AF65-F5344CB8AC3E}">
        <p14:creationId xmlns:p14="http://schemas.microsoft.com/office/powerpoint/2010/main" val="23666724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Servidão x passagem forçada</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2550986701"/>
              </p:ext>
            </p:extLst>
          </p:nvPr>
        </p:nvGraphicFramePr>
        <p:xfrm>
          <a:off x="1069973" y="2120900"/>
          <a:ext cx="10559320" cy="4092332"/>
        </p:xfrm>
        <a:graphic>
          <a:graphicData uri="http://schemas.openxmlformats.org/drawingml/2006/table">
            <a:tbl>
              <a:tblPr firstRow="1" bandRow="1">
                <a:tableStyleId>{5C22544A-7EE6-4342-B048-85BDC9FD1C3A}</a:tableStyleId>
              </a:tblPr>
              <a:tblGrid>
                <a:gridCol w="5279660"/>
                <a:gridCol w="5279660"/>
              </a:tblGrid>
              <a:tr h="714690">
                <a:tc>
                  <a:txBody>
                    <a:bodyPr/>
                    <a:lstStyle/>
                    <a:p>
                      <a:r>
                        <a:rPr lang="pt-BR" sz="2800" dirty="0" smtClean="0"/>
                        <a:t>SERVIDÃO</a:t>
                      </a:r>
                      <a:endParaRPr lang="pt-BR" sz="2800" dirty="0"/>
                    </a:p>
                  </a:txBody>
                  <a:tcPr/>
                </a:tc>
                <a:tc>
                  <a:txBody>
                    <a:bodyPr/>
                    <a:lstStyle/>
                    <a:p>
                      <a:r>
                        <a:rPr lang="pt-BR" sz="2800" dirty="0" smtClean="0"/>
                        <a:t>PASSAGEM</a:t>
                      </a:r>
                      <a:r>
                        <a:rPr lang="pt-BR" sz="2800" baseline="0" dirty="0" smtClean="0"/>
                        <a:t> FORÇADA</a:t>
                      </a:r>
                      <a:endParaRPr lang="pt-BR" sz="2800" dirty="0"/>
                    </a:p>
                  </a:txBody>
                  <a:tcPr/>
                </a:tc>
              </a:tr>
              <a:tr h="1233572">
                <a:tc>
                  <a:txBody>
                    <a:bodyPr/>
                    <a:lstStyle/>
                    <a:p>
                      <a:r>
                        <a:rPr lang="pt-BR" sz="2800" dirty="0" smtClean="0"/>
                        <a:t>Decorre</a:t>
                      </a:r>
                      <a:r>
                        <a:rPr lang="pt-BR" sz="2800" baseline="0" dirty="0" smtClean="0"/>
                        <a:t> de contrato – vontade das partes – facultativo  </a:t>
                      </a:r>
                      <a:endParaRPr lang="pt-BR" sz="2800" dirty="0"/>
                    </a:p>
                  </a:txBody>
                  <a:tcPr/>
                </a:tc>
                <a:tc>
                  <a:txBody>
                    <a:bodyPr/>
                    <a:lstStyle/>
                    <a:p>
                      <a:r>
                        <a:rPr lang="pt-BR" sz="2800" dirty="0" smtClean="0"/>
                        <a:t>Decorre</a:t>
                      </a:r>
                      <a:r>
                        <a:rPr lang="pt-BR" sz="2800" baseline="0" dirty="0" smtClean="0"/>
                        <a:t> da lei – é um direito de vizinhança - obrigatório</a:t>
                      </a:r>
                      <a:endParaRPr lang="pt-BR" sz="2800" dirty="0"/>
                    </a:p>
                  </a:txBody>
                  <a:tcPr/>
                </a:tc>
              </a:tr>
              <a:tr h="714690">
                <a:tc>
                  <a:txBody>
                    <a:bodyPr/>
                    <a:lstStyle/>
                    <a:p>
                      <a:r>
                        <a:rPr lang="pt-BR" sz="2800" dirty="0" smtClean="0"/>
                        <a:t>Direito</a:t>
                      </a:r>
                      <a:r>
                        <a:rPr lang="pt-BR" sz="2800" baseline="0" dirty="0" smtClean="0"/>
                        <a:t> real - registro</a:t>
                      </a:r>
                      <a:endParaRPr lang="pt-BR" sz="2800" dirty="0"/>
                    </a:p>
                  </a:txBody>
                  <a:tcPr/>
                </a:tc>
                <a:tc>
                  <a:txBody>
                    <a:bodyPr/>
                    <a:lstStyle/>
                    <a:p>
                      <a:r>
                        <a:rPr lang="pt-BR" sz="2800" dirty="0" smtClean="0"/>
                        <a:t>Obrigação </a:t>
                      </a:r>
                      <a:r>
                        <a:rPr lang="pt-BR" sz="2800" dirty="0" err="1" smtClean="0"/>
                        <a:t>propter</a:t>
                      </a:r>
                      <a:r>
                        <a:rPr lang="pt-BR" sz="2800" dirty="0" smtClean="0"/>
                        <a:t> rem</a:t>
                      </a:r>
                      <a:endParaRPr lang="pt-BR" sz="2800" dirty="0"/>
                    </a:p>
                  </a:txBody>
                  <a:tcPr/>
                </a:tc>
              </a:tr>
              <a:tr h="714690">
                <a:tc>
                  <a:txBody>
                    <a:bodyPr/>
                    <a:lstStyle/>
                    <a:p>
                      <a:r>
                        <a:rPr lang="pt-BR" sz="2800" dirty="0" smtClean="0"/>
                        <a:t>Pode</a:t>
                      </a:r>
                      <a:r>
                        <a:rPr lang="pt-BR" sz="2800" baseline="0" dirty="0" smtClean="0"/>
                        <a:t> ocorrer usucapião</a:t>
                      </a:r>
                      <a:endParaRPr lang="pt-BR" sz="2800" dirty="0"/>
                    </a:p>
                  </a:txBody>
                  <a:tcPr/>
                </a:tc>
                <a:tc>
                  <a:txBody>
                    <a:bodyPr/>
                    <a:lstStyle/>
                    <a:p>
                      <a:r>
                        <a:rPr lang="pt-BR" sz="2800" dirty="0" smtClean="0"/>
                        <a:t>Não pode ocorrer</a:t>
                      </a:r>
                      <a:r>
                        <a:rPr lang="pt-BR" sz="2800" baseline="0" dirty="0" smtClean="0"/>
                        <a:t> usucapião</a:t>
                      </a:r>
                      <a:endParaRPr lang="pt-BR" sz="2800" dirty="0"/>
                    </a:p>
                  </a:txBody>
                  <a:tcPr/>
                </a:tc>
              </a:tr>
              <a:tr h="714690">
                <a:tc>
                  <a:txBody>
                    <a:bodyPr/>
                    <a:lstStyle/>
                    <a:p>
                      <a:r>
                        <a:rPr lang="pt-BR" sz="2800" dirty="0" smtClean="0"/>
                        <a:t>Gratuito</a:t>
                      </a:r>
                      <a:r>
                        <a:rPr lang="pt-BR" sz="2800" baseline="0" dirty="0" smtClean="0"/>
                        <a:t> ou oneroso </a:t>
                      </a:r>
                      <a:endParaRPr lang="pt-BR" sz="2800" dirty="0"/>
                    </a:p>
                  </a:txBody>
                  <a:tcPr/>
                </a:tc>
                <a:tc>
                  <a:txBody>
                    <a:bodyPr/>
                    <a:lstStyle/>
                    <a:p>
                      <a:r>
                        <a:rPr lang="pt-BR" sz="2800" dirty="0" smtClean="0"/>
                        <a:t>Direito</a:t>
                      </a:r>
                      <a:r>
                        <a:rPr lang="pt-BR" sz="2800" baseline="0" dirty="0" smtClean="0"/>
                        <a:t> à indenização </a:t>
                      </a:r>
                      <a:endParaRPr lang="pt-BR" sz="2800" dirty="0"/>
                    </a:p>
                  </a:txBody>
                  <a:tcPr/>
                </a:tc>
              </a:tr>
            </a:tbl>
          </a:graphicData>
        </a:graphic>
      </p:graphicFrame>
    </p:spTree>
    <p:extLst>
      <p:ext uri="{BB962C8B-B14F-4D97-AF65-F5344CB8AC3E}">
        <p14:creationId xmlns:p14="http://schemas.microsoft.com/office/powerpoint/2010/main" val="31541976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Servidão – características </a:t>
            </a:r>
            <a:endParaRPr lang="pt-BR" dirty="0"/>
          </a:p>
        </p:txBody>
      </p:sp>
      <p:sp>
        <p:nvSpPr>
          <p:cNvPr id="3" name="Espaço Reservado para Conteúdo 2"/>
          <p:cNvSpPr>
            <a:spLocks noGrp="1"/>
          </p:cNvSpPr>
          <p:nvPr>
            <p:ph idx="1"/>
          </p:nvPr>
        </p:nvSpPr>
        <p:spPr/>
        <p:txBody>
          <a:bodyPr/>
          <a:lstStyle/>
          <a:p>
            <a:r>
              <a:rPr lang="pt-BR" sz="4400" dirty="0"/>
              <a:t>Prazo indeterminado;</a:t>
            </a:r>
          </a:p>
          <a:p>
            <a:r>
              <a:rPr lang="pt-BR" sz="4400" dirty="0" smtClean="0"/>
              <a:t>Indivisibilidade</a:t>
            </a:r>
            <a:r>
              <a:rPr lang="pt-BR" sz="4400" dirty="0"/>
              <a:t>;</a:t>
            </a:r>
          </a:p>
          <a:p>
            <a:r>
              <a:rPr lang="pt-BR" sz="4400" dirty="0" smtClean="0"/>
              <a:t>Exclusividade </a:t>
            </a:r>
            <a:r>
              <a:rPr lang="pt-BR" sz="4400" dirty="0"/>
              <a:t>sobre bens imóveis;</a:t>
            </a:r>
          </a:p>
          <a:p>
            <a:r>
              <a:rPr lang="pt-BR" sz="4400" dirty="0" smtClean="0"/>
              <a:t>Donos </a:t>
            </a:r>
            <a:r>
              <a:rPr lang="pt-BR" sz="4400" dirty="0"/>
              <a:t>diversos. </a:t>
            </a:r>
          </a:p>
          <a:p>
            <a:endParaRPr lang="pt-BR" dirty="0"/>
          </a:p>
        </p:txBody>
      </p:sp>
    </p:spTree>
    <p:extLst>
      <p:ext uri="{BB962C8B-B14F-4D97-AF65-F5344CB8AC3E}">
        <p14:creationId xmlns:p14="http://schemas.microsoft.com/office/powerpoint/2010/main" val="12320594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classificação</a:t>
            </a:r>
            <a:endParaRPr lang="pt-BR" dirty="0"/>
          </a:p>
        </p:txBody>
      </p:sp>
      <p:sp>
        <p:nvSpPr>
          <p:cNvPr id="3" name="Espaço Reservado para Conteúdo 2"/>
          <p:cNvSpPr>
            <a:spLocks noGrp="1"/>
          </p:cNvSpPr>
          <p:nvPr>
            <p:ph idx="1"/>
          </p:nvPr>
        </p:nvSpPr>
        <p:spPr/>
        <p:txBody>
          <a:bodyPr/>
          <a:lstStyle/>
          <a:p>
            <a:r>
              <a:rPr lang="pt-BR" sz="3200" b="1" dirty="0"/>
              <a:t>Positiva: </a:t>
            </a:r>
            <a:r>
              <a:rPr lang="pt-BR" sz="3200" dirty="0"/>
              <a:t>impõe ao prédio serviente que se tolere algum ato em face do prédio </a:t>
            </a:r>
            <a:r>
              <a:rPr lang="pt-BR" sz="3200" dirty="0" smtClean="0"/>
              <a:t>dominante.</a:t>
            </a:r>
            <a:endParaRPr lang="pt-BR" sz="3200" dirty="0"/>
          </a:p>
          <a:p>
            <a:r>
              <a:rPr lang="pt-BR" sz="3200" b="1" dirty="0"/>
              <a:t>NEGATIVA: </a:t>
            </a:r>
            <a:r>
              <a:rPr lang="pt-BR" sz="3200" dirty="0"/>
              <a:t>prédio serviente se abstém de realizar algum ato. </a:t>
            </a:r>
          </a:p>
          <a:p>
            <a:r>
              <a:rPr lang="pt-BR" sz="3200" b="1" dirty="0"/>
              <a:t>Aparente.</a:t>
            </a:r>
            <a:endParaRPr lang="pt-BR" sz="3200" dirty="0"/>
          </a:p>
          <a:p>
            <a:r>
              <a:rPr lang="pt-BR" sz="3200" b="1" dirty="0"/>
              <a:t>Não aparente</a:t>
            </a:r>
            <a:r>
              <a:rPr lang="pt-BR" sz="3200" dirty="0"/>
              <a:t> – não é possível enxergar a sua existência</a:t>
            </a:r>
          </a:p>
          <a:p>
            <a:pPr marL="0" indent="0">
              <a:buNone/>
            </a:pPr>
            <a:endParaRPr lang="pt-BR" dirty="0"/>
          </a:p>
        </p:txBody>
      </p:sp>
    </p:spTree>
    <p:extLst>
      <p:ext uri="{BB962C8B-B14F-4D97-AF65-F5344CB8AC3E}">
        <p14:creationId xmlns:p14="http://schemas.microsoft.com/office/powerpoint/2010/main" val="21185140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Usucapião da servidão </a:t>
            </a:r>
            <a:endParaRPr lang="pt-BR" dirty="0"/>
          </a:p>
        </p:txBody>
      </p:sp>
      <p:sp>
        <p:nvSpPr>
          <p:cNvPr id="3" name="Espaço Reservado para Conteúdo 2"/>
          <p:cNvSpPr>
            <a:spLocks noGrp="1"/>
          </p:cNvSpPr>
          <p:nvPr>
            <p:ph idx="1"/>
          </p:nvPr>
        </p:nvSpPr>
        <p:spPr/>
        <p:txBody>
          <a:bodyPr/>
          <a:lstStyle/>
          <a:p>
            <a:r>
              <a:rPr lang="pt-BR" sz="4000" dirty="0"/>
              <a:t>E</a:t>
            </a:r>
            <a:r>
              <a:rPr lang="pt-BR" sz="4000" dirty="0" smtClean="0"/>
              <a:t>xercício </a:t>
            </a:r>
            <a:r>
              <a:rPr lang="pt-BR" sz="4000" dirty="0"/>
              <a:t>incontestado e contínuo de uma </a:t>
            </a:r>
            <a:r>
              <a:rPr lang="pt-BR" sz="4000" b="1" dirty="0"/>
              <a:t>servidão aparente</a:t>
            </a:r>
            <a:r>
              <a:rPr lang="pt-BR" sz="4000" dirty="0"/>
              <a:t>, por dez anos, nos termos do art. </a:t>
            </a:r>
            <a:r>
              <a:rPr lang="pt-BR" sz="4000" dirty="0" smtClean="0"/>
              <a:t>1.242,</a:t>
            </a:r>
          </a:p>
          <a:p>
            <a:r>
              <a:rPr lang="pt-BR" sz="4000" dirty="0" smtClean="0"/>
              <a:t>Se </a:t>
            </a:r>
            <a:r>
              <a:rPr lang="pt-BR" sz="4000" dirty="0"/>
              <a:t>o possuidor não tiver título, o prazo da usucapião será de vinte anos.</a:t>
            </a:r>
          </a:p>
          <a:p>
            <a:endParaRPr lang="pt-BR" dirty="0"/>
          </a:p>
        </p:txBody>
      </p:sp>
    </p:spTree>
    <p:extLst>
      <p:ext uri="{BB962C8B-B14F-4D97-AF65-F5344CB8AC3E}">
        <p14:creationId xmlns:p14="http://schemas.microsoft.com/office/powerpoint/2010/main" val="5132155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súmula</a:t>
            </a:r>
            <a:endParaRPr lang="pt-BR" dirty="0"/>
          </a:p>
        </p:txBody>
      </p:sp>
      <p:sp>
        <p:nvSpPr>
          <p:cNvPr id="3" name="Espaço Reservado para Conteúdo 2"/>
          <p:cNvSpPr>
            <a:spLocks noGrp="1"/>
          </p:cNvSpPr>
          <p:nvPr>
            <p:ph idx="1"/>
          </p:nvPr>
        </p:nvSpPr>
        <p:spPr/>
        <p:txBody>
          <a:bodyPr/>
          <a:lstStyle/>
          <a:p>
            <a:r>
              <a:rPr lang="pt-BR" sz="4000" b="1" dirty="0"/>
              <a:t>Súmula 415, STF: </a:t>
            </a:r>
            <a:r>
              <a:rPr lang="pt-BR" sz="4000" dirty="0"/>
              <a:t>servidão de transito não titulada, mas tomada permanente, sobretudo pela natureza das obras realizadas, considera-se aparente, conferindo direito a proteção possessória</a:t>
            </a:r>
            <a:r>
              <a:rPr lang="pt-BR" dirty="0"/>
              <a:t>. </a:t>
            </a:r>
          </a:p>
          <a:p>
            <a:endParaRPr lang="pt-BR" dirty="0"/>
          </a:p>
        </p:txBody>
      </p:sp>
    </p:spTree>
    <p:extLst>
      <p:ext uri="{BB962C8B-B14F-4D97-AF65-F5344CB8AC3E}">
        <p14:creationId xmlns:p14="http://schemas.microsoft.com/office/powerpoint/2010/main" val="177499120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servidão</a:t>
            </a:r>
            <a:endParaRPr lang="pt-BR" dirty="0"/>
          </a:p>
        </p:txBody>
      </p:sp>
      <p:sp>
        <p:nvSpPr>
          <p:cNvPr id="3" name="Espaço Reservado para Conteúdo 2"/>
          <p:cNvSpPr>
            <a:spLocks noGrp="1"/>
          </p:cNvSpPr>
          <p:nvPr>
            <p:ph idx="1"/>
          </p:nvPr>
        </p:nvSpPr>
        <p:spPr/>
        <p:txBody>
          <a:bodyPr/>
          <a:lstStyle/>
          <a:p>
            <a:r>
              <a:rPr lang="pt-BR" sz="3600" dirty="0" smtClean="0"/>
              <a:t>A </a:t>
            </a:r>
            <a:r>
              <a:rPr lang="pt-BR" sz="3600" dirty="0"/>
              <a:t>servidão pode ser removida, de um local para outro, pelo dono do prédio serviente e à sua custa, se em nada diminuir as vantagens do prédio dominante, ou pelo dono deste e à sua custa, se houver considerável incremento da utilidade e não prejudicar o prédio serviente.</a:t>
            </a:r>
          </a:p>
          <a:p>
            <a:endParaRPr lang="pt-BR" dirty="0"/>
          </a:p>
        </p:txBody>
      </p:sp>
    </p:spTree>
    <p:extLst>
      <p:ext uri="{BB962C8B-B14F-4D97-AF65-F5344CB8AC3E}">
        <p14:creationId xmlns:p14="http://schemas.microsoft.com/office/powerpoint/2010/main" val="262087525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Servidão - extinção</a:t>
            </a:r>
            <a:endParaRPr lang="pt-BR" dirty="0"/>
          </a:p>
        </p:txBody>
      </p:sp>
      <p:sp>
        <p:nvSpPr>
          <p:cNvPr id="3" name="Espaço Reservado para Conteúdo 2"/>
          <p:cNvSpPr>
            <a:spLocks noGrp="1"/>
          </p:cNvSpPr>
          <p:nvPr>
            <p:ph idx="1"/>
          </p:nvPr>
        </p:nvSpPr>
        <p:spPr/>
        <p:txBody>
          <a:bodyPr/>
          <a:lstStyle/>
          <a:p>
            <a:r>
              <a:rPr lang="pt-BR" sz="3600" dirty="0"/>
              <a:t>P</a:t>
            </a:r>
            <a:r>
              <a:rPr lang="pt-BR" sz="3600" dirty="0" smtClean="0"/>
              <a:t>ela </a:t>
            </a:r>
            <a:r>
              <a:rPr lang="pt-BR" sz="3600" dirty="0"/>
              <a:t>reunião dos dois prédios no domínio da mesma </a:t>
            </a:r>
            <a:r>
              <a:rPr lang="pt-BR" sz="3600" dirty="0" smtClean="0"/>
              <a:t>pessoa;</a:t>
            </a:r>
            <a:endParaRPr lang="pt-BR" sz="3600" dirty="0"/>
          </a:p>
          <a:p>
            <a:r>
              <a:rPr lang="pt-BR" sz="3600" dirty="0"/>
              <a:t>P</a:t>
            </a:r>
            <a:r>
              <a:rPr lang="pt-BR" sz="3600" dirty="0" smtClean="0"/>
              <a:t>ela </a:t>
            </a:r>
            <a:r>
              <a:rPr lang="pt-BR" sz="3600" dirty="0"/>
              <a:t>supressão das respectivas obras por efeito de contrato, ou de outro título expresso;</a:t>
            </a:r>
          </a:p>
          <a:p>
            <a:r>
              <a:rPr lang="pt-BR" sz="3600" dirty="0"/>
              <a:t>P</a:t>
            </a:r>
            <a:r>
              <a:rPr lang="pt-BR" sz="3600" b="1" dirty="0" smtClean="0"/>
              <a:t>elo </a:t>
            </a:r>
            <a:r>
              <a:rPr lang="pt-BR" sz="3600" b="1" dirty="0"/>
              <a:t>não uso, durante dez anos contínuos.</a:t>
            </a:r>
            <a:endParaRPr lang="pt-BR" sz="3600" dirty="0"/>
          </a:p>
          <a:p>
            <a:endParaRPr lang="pt-BR" dirty="0"/>
          </a:p>
        </p:txBody>
      </p:sp>
    </p:spTree>
    <p:extLst>
      <p:ext uri="{BB962C8B-B14F-4D97-AF65-F5344CB8AC3E}">
        <p14:creationId xmlns:p14="http://schemas.microsoft.com/office/powerpoint/2010/main" val="31264815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USUFRUTO</a:t>
            </a:r>
            <a:endParaRPr lang="pt-BR" dirty="0"/>
          </a:p>
        </p:txBody>
      </p:sp>
      <p:sp>
        <p:nvSpPr>
          <p:cNvPr id="3" name="Espaço Reservado para Conteúdo 2"/>
          <p:cNvSpPr>
            <a:spLocks noGrp="1"/>
          </p:cNvSpPr>
          <p:nvPr>
            <p:ph idx="1"/>
          </p:nvPr>
        </p:nvSpPr>
        <p:spPr/>
        <p:txBody>
          <a:bodyPr>
            <a:normAutofit/>
          </a:bodyPr>
          <a:lstStyle/>
          <a:p>
            <a:r>
              <a:rPr lang="pt-BR" sz="4400" dirty="0"/>
              <a:t>Consiste no direito </a:t>
            </a:r>
            <a:r>
              <a:rPr lang="pt-BR" sz="4400" dirty="0" smtClean="0"/>
              <a:t>real, TEMPORÁRIO E PERSONALÍSSIMO, </a:t>
            </a:r>
            <a:r>
              <a:rPr lang="pt-BR" sz="4400" dirty="0"/>
              <a:t>de posse, uso, administração e percepção dos </a:t>
            </a:r>
            <a:r>
              <a:rPr lang="pt-BR" sz="4400" dirty="0" smtClean="0"/>
              <a:t>frutos (ART. 1.394 ao 1.411, CC).</a:t>
            </a:r>
            <a:endParaRPr lang="pt-BR" sz="4400" dirty="0"/>
          </a:p>
        </p:txBody>
      </p:sp>
    </p:spTree>
    <p:extLst>
      <p:ext uri="{BB962C8B-B14F-4D97-AF65-F5344CB8AC3E}">
        <p14:creationId xmlns:p14="http://schemas.microsoft.com/office/powerpoint/2010/main" val="18582923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USUFRUTO</a:t>
            </a:r>
            <a:endParaRPr lang="pt-BR" dirty="0"/>
          </a:p>
        </p:txBody>
      </p:sp>
      <p:sp>
        <p:nvSpPr>
          <p:cNvPr id="3" name="Espaço Reservado para Conteúdo 2"/>
          <p:cNvSpPr>
            <a:spLocks noGrp="1"/>
          </p:cNvSpPr>
          <p:nvPr>
            <p:ph idx="1"/>
          </p:nvPr>
        </p:nvSpPr>
        <p:spPr/>
        <p:txBody>
          <a:bodyPr>
            <a:normAutofit/>
          </a:bodyPr>
          <a:lstStyle/>
          <a:p>
            <a:r>
              <a:rPr lang="pt-BR" sz="3200" dirty="0"/>
              <a:t>Ocorre quando o proprietário transfere a outrem a posse direta da </a:t>
            </a:r>
            <a:r>
              <a:rPr lang="pt-BR" sz="3200" dirty="0" smtClean="0"/>
              <a:t>coisa</a:t>
            </a:r>
            <a:r>
              <a:rPr lang="pt-BR" sz="3200" dirty="0"/>
              <a:t> </a:t>
            </a:r>
            <a:r>
              <a:rPr lang="pt-BR" sz="3200" dirty="0" smtClean="0"/>
              <a:t>(desdobramento da posse), </a:t>
            </a:r>
            <a:r>
              <a:rPr lang="pt-BR" sz="3200" dirty="0"/>
              <a:t>o direito de usar e tirar os frutos. Pode ser por ato negocial </a:t>
            </a:r>
            <a:r>
              <a:rPr lang="pt-BR" sz="3200" dirty="0" smtClean="0"/>
              <a:t>ou </a:t>
            </a:r>
            <a:r>
              <a:rPr lang="pt-BR" sz="3200" dirty="0"/>
              <a:t>por imposição legal. </a:t>
            </a:r>
          </a:p>
          <a:p>
            <a:r>
              <a:rPr lang="pt-BR" sz="3200" b="1" u="sng" dirty="0" err="1"/>
              <a:t>Nú</a:t>
            </a:r>
            <a:r>
              <a:rPr lang="pt-BR" sz="3200" b="1" u="sng" dirty="0"/>
              <a:t>-proprietário</a:t>
            </a:r>
            <a:r>
              <a:rPr lang="pt-BR" sz="3200" dirty="0"/>
              <a:t>: dono do imóvel – dispor e reaver.</a:t>
            </a:r>
          </a:p>
          <a:p>
            <a:r>
              <a:rPr lang="pt-BR" sz="3200" b="1" u="sng" dirty="0"/>
              <a:t>Usufrutuário:</a:t>
            </a:r>
            <a:r>
              <a:rPr lang="pt-BR" sz="3200" dirty="0"/>
              <a:t> quem utiliza e tira os frutos. Art. </a:t>
            </a:r>
            <a:r>
              <a:rPr lang="pt-BR" sz="3200" dirty="0" smtClean="0"/>
              <a:t>1.394. tem </a:t>
            </a:r>
            <a:r>
              <a:rPr lang="pt-BR" sz="3200" dirty="0"/>
              <a:t>direito à posse, uso, administração e percepção dos frutos.</a:t>
            </a:r>
          </a:p>
          <a:p>
            <a:endParaRPr lang="pt-BR" dirty="0"/>
          </a:p>
        </p:txBody>
      </p:sp>
    </p:spTree>
    <p:extLst>
      <p:ext uri="{BB962C8B-B14F-4D97-AF65-F5344CB8AC3E}">
        <p14:creationId xmlns:p14="http://schemas.microsoft.com/office/powerpoint/2010/main" val="2231522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Parcelamento do solo urbano</a:t>
            </a:r>
            <a:endParaRPr lang="pt-BR" dirty="0"/>
          </a:p>
        </p:txBody>
      </p:sp>
      <p:sp>
        <p:nvSpPr>
          <p:cNvPr id="3" name="Espaço Reservado para Conteúdo 2"/>
          <p:cNvSpPr>
            <a:spLocks noGrp="1"/>
          </p:cNvSpPr>
          <p:nvPr>
            <p:ph idx="1"/>
          </p:nvPr>
        </p:nvSpPr>
        <p:spPr/>
        <p:txBody>
          <a:bodyPr>
            <a:normAutofit/>
          </a:bodyPr>
          <a:lstStyle/>
          <a:p>
            <a:r>
              <a:rPr lang="pt-BR" sz="2800" dirty="0" smtClean="0"/>
              <a:t>DUAS ESPÉCIES:</a:t>
            </a:r>
          </a:p>
          <a:p>
            <a:pPr lvl="0"/>
            <a:r>
              <a:rPr lang="pt-BR" sz="2800" b="1" dirty="0"/>
              <a:t>Loteamento: </a:t>
            </a:r>
            <a:r>
              <a:rPr lang="pt-BR" sz="2800" dirty="0"/>
              <a:t>a subdivisão de gleba em lotes destinados a edificação, com abertura de novas vias de circulação, de logradouros públicos ou prolongamento, modificação ou ampliação das vias existentes</a:t>
            </a:r>
            <a:r>
              <a:rPr lang="pt-BR" sz="2800" b="1" dirty="0"/>
              <a:t> (art. 2º, § 1º)</a:t>
            </a:r>
            <a:endParaRPr lang="pt-BR" sz="2800" dirty="0"/>
          </a:p>
          <a:p>
            <a:r>
              <a:rPr lang="pt-BR" sz="2800" b="1" dirty="0"/>
              <a:t>Desmembramento: </a:t>
            </a:r>
            <a:r>
              <a:rPr lang="pt-BR" sz="2800" dirty="0"/>
              <a:t>a subdivisão de gleba em lotes destinados a edificação, com aproveitamento do sistema viário </a:t>
            </a:r>
            <a:r>
              <a:rPr lang="pt-BR" sz="2800" dirty="0" smtClean="0"/>
              <a:t>existente (</a:t>
            </a:r>
            <a:r>
              <a:rPr lang="pt-BR" sz="2800" dirty="0"/>
              <a:t>art. 2º,</a:t>
            </a:r>
            <a:r>
              <a:rPr lang="pt-BR" sz="2800" b="1" dirty="0"/>
              <a:t> </a:t>
            </a:r>
            <a:r>
              <a:rPr lang="pt-BR" sz="2800" dirty="0"/>
              <a:t>§ 2</a:t>
            </a:r>
            <a:r>
              <a:rPr lang="pt-BR" sz="2800" u="sng" baseline="30000" dirty="0"/>
              <a:t>o</a:t>
            </a:r>
            <a:r>
              <a:rPr lang="pt-BR" sz="2800" dirty="0"/>
              <a:t> </a:t>
            </a:r>
            <a:r>
              <a:rPr lang="pt-BR" sz="2800" dirty="0" smtClean="0"/>
              <a:t>).</a:t>
            </a:r>
            <a:endParaRPr lang="pt-BR" sz="2800" dirty="0"/>
          </a:p>
        </p:txBody>
      </p:sp>
    </p:spTree>
    <p:extLst>
      <p:ext uri="{BB962C8B-B14F-4D97-AF65-F5344CB8AC3E}">
        <p14:creationId xmlns:p14="http://schemas.microsoft.com/office/powerpoint/2010/main" val="26865797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usufruto</a:t>
            </a:r>
            <a:endParaRPr lang="pt-BR" dirty="0"/>
          </a:p>
        </p:txBody>
      </p:sp>
      <p:sp>
        <p:nvSpPr>
          <p:cNvPr id="3" name="Espaço Reservado para Conteúdo 2"/>
          <p:cNvSpPr>
            <a:spLocks noGrp="1"/>
          </p:cNvSpPr>
          <p:nvPr>
            <p:ph idx="1"/>
          </p:nvPr>
        </p:nvSpPr>
        <p:spPr/>
        <p:txBody>
          <a:bodyPr/>
          <a:lstStyle/>
          <a:p>
            <a:r>
              <a:rPr lang="pt-BR" sz="3600" dirty="0" smtClean="0"/>
              <a:t>É personalíssimo - em </a:t>
            </a:r>
            <a:r>
              <a:rPr lang="pt-BR" sz="3600" dirty="0"/>
              <a:t>regra, o usufrutuário não pode </a:t>
            </a:r>
            <a:r>
              <a:rPr lang="pt-BR" sz="3600" dirty="0" smtClean="0"/>
              <a:t>alienar, </a:t>
            </a:r>
            <a:r>
              <a:rPr lang="pt-BR" sz="3600" dirty="0"/>
              <a:t>mas </a:t>
            </a:r>
            <a:r>
              <a:rPr lang="pt-BR" sz="3600" b="1" u="sng" dirty="0"/>
              <a:t>pode ceder, a título gratuito ou oneroso, o exercício do direito que resulta do usufruto. </a:t>
            </a:r>
            <a:endParaRPr lang="pt-BR" sz="3600" b="1" u="sng" dirty="0" smtClean="0"/>
          </a:p>
          <a:p>
            <a:r>
              <a:rPr lang="pt-BR" sz="3600" dirty="0" smtClean="0"/>
              <a:t>Ex</a:t>
            </a:r>
            <a:r>
              <a:rPr lang="pt-BR" sz="3600" dirty="0"/>
              <a:t>.: o usufrutuário pode arrendar o sítio que recebeu em </a:t>
            </a:r>
            <a:r>
              <a:rPr lang="pt-BR" sz="3600" dirty="0" smtClean="0"/>
              <a:t>usufruto, </a:t>
            </a:r>
            <a:r>
              <a:rPr lang="pt-BR" sz="3600" dirty="0"/>
              <a:t>em vez de ele próprio colher os frutos.</a:t>
            </a:r>
          </a:p>
          <a:p>
            <a:endParaRPr lang="pt-BR" dirty="0"/>
          </a:p>
        </p:txBody>
      </p:sp>
    </p:spTree>
    <p:extLst>
      <p:ext uri="{BB962C8B-B14F-4D97-AF65-F5344CB8AC3E}">
        <p14:creationId xmlns:p14="http://schemas.microsoft.com/office/powerpoint/2010/main" val="8388489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usufruto</a:t>
            </a:r>
            <a:endParaRPr lang="pt-BR" dirty="0"/>
          </a:p>
        </p:txBody>
      </p:sp>
      <p:sp>
        <p:nvSpPr>
          <p:cNvPr id="3" name="Espaço Reservado para Conteúdo 2"/>
          <p:cNvSpPr>
            <a:spLocks noGrp="1"/>
          </p:cNvSpPr>
          <p:nvPr>
            <p:ph idx="1"/>
          </p:nvPr>
        </p:nvSpPr>
        <p:spPr/>
        <p:txBody>
          <a:bodyPr>
            <a:normAutofit/>
          </a:bodyPr>
          <a:lstStyle/>
          <a:p>
            <a:r>
              <a:rPr lang="pt-BR" sz="4000" dirty="0" smtClean="0"/>
              <a:t>É </a:t>
            </a:r>
            <a:r>
              <a:rPr lang="pt-BR" sz="4000" b="1" dirty="0"/>
              <a:t>temporário: </a:t>
            </a:r>
            <a:r>
              <a:rPr lang="pt-BR" sz="4000" dirty="0"/>
              <a:t>mesmo por prazo indeterminado ele não durará para sempre, pois quando o usufrutuário morrer não haverá transmissão dos direitos do usufruto aos </a:t>
            </a:r>
            <a:r>
              <a:rPr lang="pt-BR" sz="4000" dirty="0" smtClean="0"/>
              <a:t>herdeiros. </a:t>
            </a:r>
            <a:endParaRPr lang="pt-BR" sz="4000" dirty="0"/>
          </a:p>
          <a:p>
            <a:r>
              <a:rPr lang="pt-BR" sz="4000" b="1" dirty="0"/>
              <a:t>Se for PJ</a:t>
            </a:r>
            <a:r>
              <a:rPr lang="pt-BR" sz="4000" dirty="0"/>
              <a:t>: limite </a:t>
            </a:r>
            <a:r>
              <a:rPr lang="pt-BR" sz="4000" b="1" dirty="0"/>
              <a:t>máximo de 30 anos.</a:t>
            </a:r>
            <a:endParaRPr lang="pt-BR" sz="4000" b="1" dirty="0"/>
          </a:p>
        </p:txBody>
      </p:sp>
    </p:spTree>
    <p:extLst>
      <p:ext uri="{BB962C8B-B14F-4D97-AF65-F5344CB8AC3E}">
        <p14:creationId xmlns:p14="http://schemas.microsoft.com/office/powerpoint/2010/main" val="11817083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USUFRUTO </a:t>
            </a:r>
            <a:endParaRPr lang="pt-BR" dirty="0"/>
          </a:p>
        </p:txBody>
      </p:sp>
      <p:sp>
        <p:nvSpPr>
          <p:cNvPr id="3" name="Espaço Reservado para Conteúdo 2"/>
          <p:cNvSpPr>
            <a:spLocks noGrp="1"/>
          </p:cNvSpPr>
          <p:nvPr>
            <p:ph idx="1"/>
          </p:nvPr>
        </p:nvSpPr>
        <p:spPr/>
        <p:txBody>
          <a:bodyPr>
            <a:normAutofit/>
          </a:bodyPr>
          <a:lstStyle/>
          <a:p>
            <a:r>
              <a:rPr lang="pt-BR" sz="3600" dirty="0"/>
              <a:t>O usufrutuário não </a:t>
            </a:r>
            <a:r>
              <a:rPr lang="pt-BR" sz="3600" dirty="0" smtClean="0"/>
              <a:t>mudar  </a:t>
            </a:r>
            <a:r>
              <a:rPr lang="pt-BR" sz="3600" dirty="0"/>
              <a:t>a destinação econômica, sem expressa autorização do proprietário</a:t>
            </a:r>
            <a:r>
              <a:rPr lang="pt-BR" sz="3600" dirty="0" smtClean="0"/>
              <a:t>.</a:t>
            </a:r>
          </a:p>
          <a:p>
            <a:r>
              <a:rPr lang="pt-BR" sz="3600" b="1" dirty="0"/>
              <a:t>O usufrutuário não é obrigado a pagar as deteriorações resultantes do exercício regular do usufruto.</a:t>
            </a:r>
            <a:endParaRPr lang="pt-BR" sz="3600" dirty="0"/>
          </a:p>
        </p:txBody>
      </p:sp>
    </p:spTree>
    <p:extLst>
      <p:ext uri="{BB962C8B-B14F-4D97-AF65-F5344CB8AC3E}">
        <p14:creationId xmlns:p14="http://schemas.microsoft.com/office/powerpoint/2010/main" val="2070846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Usufruto </a:t>
            </a:r>
            <a:endParaRPr lang="pt-BR" dirty="0"/>
          </a:p>
        </p:txBody>
      </p:sp>
      <p:sp>
        <p:nvSpPr>
          <p:cNvPr id="3" name="Espaço Reservado para Conteúdo 2"/>
          <p:cNvSpPr>
            <a:spLocks noGrp="1"/>
          </p:cNvSpPr>
          <p:nvPr>
            <p:ph idx="1"/>
          </p:nvPr>
        </p:nvSpPr>
        <p:spPr/>
        <p:txBody>
          <a:bodyPr/>
          <a:lstStyle/>
          <a:p>
            <a:r>
              <a:rPr lang="pt-BR" sz="4000" b="1" u="sng" dirty="0"/>
              <a:t>Incumbem ao usufrutuário:</a:t>
            </a:r>
          </a:p>
          <a:p>
            <a:r>
              <a:rPr lang="pt-BR" sz="4000" dirty="0"/>
              <a:t>A</a:t>
            </a:r>
            <a:r>
              <a:rPr lang="pt-BR" sz="4000" dirty="0" smtClean="0"/>
              <a:t>s </a:t>
            </a:r>
            <a:r>
              <a:rPr lang="pt-BR" sz="4000" dirty="0"/>
              <a:t>despesas ordinárias de conservação dos bens no estado em que os recebeu;</a:t>
            </a:r>
          </a:p>
          <a:p>
            <a:r>
              <a:rPr lang="pt-BR" sz="4000" dirty="0"/>
              <a:t>a</a:t>
            </a:r>
            <a:r>
              <a:rPr lang="pt-BR" sz="4000" dirty="0" smtClean="0"/>
              <a:t>s </a:t>
            </a:r>
            <a:r>
              <a:rPr lang="pt-BR" sz="4000" dirty="0"/>
              <a:t>prestações e os tributos devidos pela posse ou rendimento da coisa usufruída.</a:t>
            </a:r>
          </a:p>
          <a:p>
            <a:endParaRPr lang="pt-BR" dirty="0"/>
          </a:p>
        </p:txBody>
      </p:sp>
    </p:spTree>
    <p:extLst>
      <p:ext uri="{BB962C8B-B14F-4D97-AF65-F5344CB8AC3E}">
        <p14:creationId xmlns:p14="http://schemas.microsoft.com/office/powerpoint/2010/main" val="9282409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usufruto</a:t>
            </a:r>
            <a:endParaRPr lang="pt-BR" dirty="0"/>
          </a:p>
        </p:txBody>
      </p:sp>
      <p:sp>
        <p:nvSpPr>
          <p:cNvPr id="3" name="Espaço Reservado para Conteúdo 2"/>
          <p:cNvSpPr>
            <a:spLocks noGrp="1"/>
          </p:cNvSpPr>
          <p:nvPr>
            <p:ph idx="1"/>
          </p:nvPr>
        </p:nvSpPr>
        <p:spPr/>
        <p:txBody>
          <a:bodyPr>
            <a:normAutofit/>
          </a:bodyPr>
          <a:lstStyle/>
          <a:p>
            <a:r>
              <a:rPr lang="pt-BR" sz="4400" dirty="0"/>
              <a:t>Incumbem ao dono as reparações extraordinárias e as que não forem de custo módico; mas o usufrutuário lhe pagará os juros do capital</a:t>
            </a:r>
            <a:endParaRPr lang="pt-BR" sz="4400" dirty="0"/>
          </a:p>
        </p:txBody>
      </p:sp>
    </p:spTree>
    <p:extLst>
      <p:ext uri="{BB962C8B-B14F-4D97-AF65-F5344CB8AC3E}">
        <p14:creationId xmlns:p14="http://schemas.microsoft.com/office/powerpoint/2010/main" val="24096364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É possível penhorar o usufruto?</a:t>
            </a:r>
            <a:endParaRPr lang="pt-BR" dirty="0"/>
          </a:p>
        </p:txBody>
      </p:sp>
      <p:sp>
        <p:nvSpPr>
          <p:cNvPr id="3" name="Espaço Reservado para Conteúdo 2"/>
          <p:cNvSpPr>
            <a:spLocks noGrp="1"/>
          </p:cNvSpPr>
          <p:nvPr>
            <p:ph idx="1"/>
          </p:nvPr>
        </p:nvSpPr>
        <p:spPr/>
        <p:txBody>
          <a:bodyPr>
            <a:normAutofit/>
          </a:bodyPr>
          <a:lstStyle/>
          <a:p>
            <a:r>
              <a:rPr lang="pt-BR" sz="3600" dirty="0"/>
              <a:t>Segundo a dicção do art. 1.393 do Código Civil, o usufruto é direito inalienável e, por isso, impenhorável. Em casos tais resta ao credor, então, apenas fazer recair a constrição sobre os eventuais frutos civis gerados por aquele direito real.</a:t>
            </a:r>
            <a:endParaRPr lang="pt-BR" sz="3600" dirty="0"/>
          </a:p>
        </p:txBody>
      </p:sp>
    </p:spTree>
    <p:extLst>
      <p:ext uri="{BB962C8B-B14F-4D97-AF65-F5344CB8AC3E}">
        <p14:creationId xmlns:p14="http://schemas.microsoft.com/office/powerpoint/2010/main" val="33698954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 que significa usufruto </a:t>
            </a:r>
            <a:r>
              <a:rPr lang="pt-BR" dirty="0" err="1"/>
              <a:t>deducto</a:t>
            </a:r>
            <a:r>
              <a:rPr lang="pt-BR" dirty="0"/>
              <a:t>?</a:t>
            </a:r>
          </a:p>
        </p:txBody>
      </p:sp>
      <p:sp>
        <p:nvSpPr>
          <p:cNvPr id="3" name="Espaço Reservado para Conteúdo 2"/>
          <p:cNvSpPr>
            <a:spLocks noGrp="1"/>
          </p:cNvSpPr>
          <p:nvPr>
            <p:ph idx="1"/>
          </p:nvPr>
        </p:nvSpPr>
        <p:spPr/>
        <p:txBody>
          <a:bodyPr/>
          <a:lstStyle/>
          <a:p>
            <a:r>
              <a:rPr lang="pt-BR" sz="3600" dirty="0"/>
              <a:t>Ocorre quando o doador </a:t>
            </a:r>
            <a:r>
              <a:rPr lang="pt-BR" sz="3600" dirty="0" smtClean="0"/>
              <a:t> </a:t>
            </a:r>
            <a:r>
              <a:rPr lang="pt-BR" sz="3600" dirty="0"/>
              <a:t>reserva para si o direito de </a:t>
            </a:r>
            <a:r>
              <a:rPr lang="pt-BR" sz="3600" dirty="0" smtClean="0"/>
              <a:t>usufruto </a:t>
            </a:r>
            <a:r>
              <a:rPr lang="pt-BR" sz="3600" dirty="0"/>
              <a:t>e estabelece uma cláusula de inalienabilidade. </a:t>
            </a:r>
            <a:endParaRPr lang="pt-BR" sz="3600" dirty="0" smtClean="0"/>
          </a:p>
          <a:p>
            <a:r>
              <a:rPr lang="pt-BR" sz="3600" dirty="0"/>
              <a:t>S</a:t>
            </a:r>
            <a:r>
              <a:rPr lang="pt-BR" sz="3600" dirty="0" smtClean="0"/>
              <a:t>omente </a:t>
            </a:r>
            <a:r>
              <a:rPr lang="pt-BR" sz="3600" dirty="0"/>
              <a:t>poderá ser cancelado após sua </a:t>
            </a:r>
            <a:r>
              <a:rPr lang="pt-BR" sz="3600" dirty="0" smtClean="0"/>
              <a:t>morte</a:t>
            </a:r>
            <a:r>
              <a:rPr lang="pt-BR" sz="3600" dirty="0"/>
              <a:t>.</a:t>
            </a:r>
            <a:endParaRPr lang="pt-BR" dirty="0"/>
          </a:p>
        </p:txBody>
      </p:sp>
    </p:spTree>
    <p:extLst>
      <p:ext uri="{BB962C8B-B14F-4D97-AF65-F5344CB8AC3E}">
        <p14:creationId xmlns:p14="http://schemas.microsoft.com/office/powerpoint/2010/main" val="111968772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jurisprudência</a:t>
            </a:r>
            <a:endParaRPr lang="pt-BR" dirty="0"/>
          </a:p>
        </p:txBody>
      </p:sp>
      <p:sp>
        <p:nvSpPr>
          <p:cNvPr id="3" name="Espaço Reservado para Conteúdo 2"/>
          <p:cNvSpPr>
            <a:spLocks noGrp="1"/>
          </p:cNvSpPr>
          <p:nvPr>
            <p:ph idx="1"/>
          </p:nvPr>
        </p:nvSpPr>
        <p:spPr/>
        <p:txBody>
          <a:bodyPr>
            <a:normAutofit/>
          </a:bodyPr>
          <a:lstStyle/>
          <a:p>
            <a:pPr marL="0" indent="0">
              <a:buNone/>
            </a:pPr>
            <a:r>
              <a:rPr lang="pt-BR" sz="3200" b="1" dirty="0"/>
              <a:t>Em se tratando de usufruto estabelecido por ato </a:t>
            </a:r>
            <a:r>
              <a:rPr lang="pt-BR" sz="3200" b="1" dirty="0" err="1"/>
              <a:t>inter</a:t>
            </a:r>
            <a:r>
              <a:rPr lang="pt-BR" sz="3200" b="1" dirty="0"/>
              <a:t> vivos, o usufrutuário sobrevivente não tem o dever de prestar contas dos frutos referentes ao quinhão de usufrutuário falecido</a:t>
            </a:r>
            <a:endParaRPr lang="pt-BR" sz="3200" dirty="0"/>
          </a:p>
          <a:p>
            <a:pPr marL="0" indent="0">
              <a:buNone/>
            </a:pPr>
            <a:r>
              <a:rPr lang="pt-BR" sz="3200" dirty="0" smtClean="0"/>
              <a:t>STJ</a:t>
            </a:r>
            <a:r>
              <a:rPr lang="pt-BR" sz="3200" dirty="0"/>
              <a:t>. 4ª </a:t>
            </a:r>
            <a:r>
              <a:rPr lang="pt-BR" sz="3200" dirty="0" err="1"/>
              <a:t>Turma.REsp</a:t>
            </a:r>
            <a:r>
              <a:rPr lang="pt-BR" sz="3200" dirty="0"/>
              <a:t> 1.942.097-MT, Rel. Min. Maria Isabel </a:t>
            </a:r>
            <a:r>
              <a:rPr lang="pt-BR" sz="3200" dirty="0" err="1"/>
              <a:t>Gallotti</a:t>
            </a:r>
            <a:r>
              <a:rPr lang="pt-BR" sz="3200" dirty="0"/>
              <a:t>, julgado em 7/11/2023 (Info 796).</a:t>
            </a:r>
          </a:p>
          <a:p>
            <a:endParaRPr lang="pt-BR" dirty="0"/>
          </a:p>
        </p:txBody>
      </p:sp>
    </p:spTree>
    <p:extLst>
      <p:ext uri="{BB962C8B-B14F-4D97-AF65-F5344CB8AC3E}">
        <p14:creationId xmlns:p14="http://schemas.microsoft.com/office/powerpoint/2010/main" val="141515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jurisprudência</a:t>
            </a:r>
            <a:endParaRPr lang="pt-BR" dirty="0"/>
          </a:p>
        </p:txBody>
      </p:sp>
      <p:sp>
        <p:nvSpPr>
          <p:cNvPr id="3" name="Espaço Reservado para Conteúdo 2"/>
          <p:cNvSpPr>
            <a:spLocks noGrp="1"/>
          </p:cNvSpPr>
          <p:nvPr>
            <p:ph idx="1"/>
          </p:nvPr>
        </p:nvSpPr>
        <p:spPr/>
        <p:txBody>
          <a:bodyPr/>
          <a:lstStyle/>
          <a:p>
            <a:pPr marL="0" indent="0">
              <a:buNone/>
            </a:pPr>
            <a:r>
              <a:rPr lang="pt-BR" sz="3200" b="1" dirty="0"/>
              <a:t>Usufrutuário havia arrendado o imóvel objeto do usufruto; usufrutuário morreu; com isso, extingue-se o usufruto; porém, enquanto o proprietário não reivindicar a posse, os sucessores do usufrutuário poderão pleitear os direitos contratuais em face do arrendatário</a:t>
            </a:r>
            <a:endParaRPr lang="pt-BR" sz="3200" dirty="0"/>
          </a:p>
          <a:p>
            <a:pPr marL="0" indent="0">
              <a:buNone/>
            </a:pPr>
            <a:r>
              <a:rPr lang="pt-BR" sz="2400" dirty="0" smtClean="0"/>
              <a:t>STJ</a:t>
            </a:r>
            <a:r>
              <a:rPr lang="pt-BR" sz="2400" dirty="0"/>
              <a:t>. 3ª Turma. </a:t>
            </a:r>
            <a:r>
              <a:rPr lang="pt-BR" sz="2400" dirty="0" err="1"/>
              <a:t>REsp</a:t>
            </a:r>
            <a:r>
              <a:rPr lang="pt-BR" sz="2400" dirty="0"/>
              <a:t> 1758946-SP, Rel. Min. Marco Aurélio </a:t>
            </a:r>
            <a:r>
              <a:rPr lang="pt-BR" sz="2400" dirty="0" err="1"/>
              <a:t>Bellizze</a:t>
            </a:r>
            <a:r>
              <a:rPr lang="pt-BR" sz="2400" dirty="0"/>
              <a:t>, julgado em 08/06/2021 (Info 700).</a:t>
            </a:r>
          </a:p>
          <a:p>
            <a:endParaRPr lang="pt-BR" dirty="0"/>
          </a:p>
        </p:txBody>
      </p:sp>
    </p:spTree>
    <p:extLst>
      <p:ext uri="{BB962C8B-B14F-4D97-AF65-F5344CB8AC3E}">
        <p14:creationId xmlns:p14="http://schemas.microsoft.com/office/powerpoint/2010/main" val="22685459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 real de uso</a:t>
            </a:r>
            <a:endParaRPr lang="pt-BR" dirty="0"/>
          </a:p>
        </p:txBody>
      </p:sp>
      <p:sp>
        <p:nvSpPr>
          <p:cNvPr id="3" name="Espaço Reservado para Conteúdo 2"/>
          <p:cNvSpPr>
            <a:spLocks noGrp="1"/>
          </p:cNvSpPr>
          <p:nvPr>
            <p:ph idx="1"/>
          </p:nvPr>
        </p:nvSpPr>
        <p:spPr/>
        <p:txBody>
          <a:bodyPr/>
          <a:lstStyle/>
          <a:p>
            <a:r>
              <a:rPr lang="pt-BR" sz="3200" dirty="0"/>
              <a:t>É</a:t>
            </a:r>
            <a:r>
              <a:rPr lang="pt-BR" sz="3200" dirty="0" smtClean="0"/>
              <a:t> </a:t>
            </a:r>
            <a:r>
              <a:rPr lang="pt-BR" sz="3200" dirty="0"/>
              <a:t>o direito de usar e fruir da coisa, mas limitado às necessidades do próprio usuário e a de sua família</a:t>
            </a:r>
            <a:r>
              <a:rPr lang="pt-BR" sz="3200" dirty="0" smtClean="0"/>
              <a:t>. </a:t>
            </a:r>
            <a:endParaRPr lang="pt-BR" sz="3200" dirty="0"/>
          </a:p>
          <a:p>
            <a:r>
              <a:rPr lang="pt-BR" sz="3200" dirty="0"/>
              <a:t>As necessidades </a:t>
            </a:r>
            <a:r>
              <a:rPr lang="pt-BR" sz="3200" dirty="0" smtClean="0"/>
              <a:t>da família </a:t>
            </a:r>
            <a:r>
              <a:rPr lang="pt-BR" sz="3200" dirty="0"/>
              <a:t>compreendem as de seu cônjuge, dos filhos solteiros e das pessoas de seu serviço doméstico. </a:t>
            </a:r>
          </a:p>
          <a:p>
            <a:r>
              <a:rPr lang="pt-BR" sz="3200" dirty="0"/>
              <a:t>Aplica as disposições do usufruto no que não for contrário.</a:t>
            </a:r>
          </a:p>
          <a:p>
            <a:endParaRPr lang="pt-BR" dirty="0"/>
          </a:p>
        </p:txBody>
      </p:sp>
    </p:spTree>
    <p:extLst>
      <p:ext uri="{BB962C8B-B14F-4D97-AF65-F5344CB8AC3E}">
        <p14:creationId xmlns:p14="http://schemas.microsoft.com/office/powerpoint/2010/main" val="72376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Requisitos para aprovação</a:t>
            </a:r>
            <a:endParaRPr lang="pt-BR" dirty="0"/>
          </a:p>
        </p:txBody>
      </p:sp>
      <p:sp>
        <p:nvSpPr>
          <p:cNvPr id="3" name="Espaço Reservado para Conteúdo 2"/>
          <p:cNvSpPr>
            <a:spLocks noGrp="1"/>
          </p:cNvSpPr>
          <p:nvPr>
            <p:ph idx="1"/>
          </p:nvPr>
        </p:nvSpPr>
        <p:spPr/>
        <p:txBody>
          <a:bodyPr>
            <a:normAutofit/>
          </a:bodyPr>
          <a:lstStyle/>
          <a:p>
            <a:r>
              <a:rPr lang="pt-BR" sz="3600" b="1" u="sng" dirty="0"/>
              <a:t>Infraestrutura básica: </a:t>
            </a:r>
            <a:r>
              <a:rPr lang="pt-BR" sz="3600" dirty="0"/>
              <a:t>escoamento das águas pluviais, </a:t>
            </a:r>
            <a:r>
              <a:rPr lang="pt-BR" sz="3600" b="1" dirty="0"/>
              <a:t>iluminação pública, rede de esgoto sanitária</a:t>
            </a:r>
            <a:r>
              <a:rPr lang="pt-BR" sz="3600" dirty="0"/>
              <a:t> e abastecimento de água potável e de energia elétrica pública e as vias de circulação (pavimentadas ou não). </a:t>
            </a:r>
          </a:p>
        </p:txBody>
      </p:sp>
    </p:spTree>
    <p:extLst>
      <p:ext uri="{BB962C8B-B14F-4D97-AF65-F5344CB8AC3E}">
        <p14:creationId xmlns:p14="http://schemas.microsoft.com/office/powerpoint/2010/main" val="25706737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 real de uso</a:t>
            </a:r>
            <a:endParaRPr lang="pt-BR" dirty="0"/>
          </a:p>
        </p:txBody>
      </p:sp>
      <p:graphicFrame>
        <p:nvGraphicFramePr>
          <p:cNvPr id="5" name="Espaço Reservado para Conteúdo 4"/>
          <p:cNvGraphicFramePr>
            <a:graphicFrameLocks noGrp="1"/>
          </p:cNvGraphicFramePr>
          <p:nvPr>
            <p:ph idx="1"/>
            <p:extLst>
              <p:ext uri="{D42A27DB-BD31-4B8C-83A1-F6EECF244321}">
                <p14:modId xmlns:p14="http://schemas.microsoft.com/office/powerpoint/2010/main" val="3111216964"/>
              </p:ext>
            </p:extLst>
          </p:nvPr>
        </p:nvGraphicFramePr>
        <p:xfrm>
          <a:off x="726831" y="2120898"/>
          <a:ext cx="11301046" cy="4078874"/>
        </p:xfrm>
        <a:graphic>
          <a:graphicData uri="http://schemas.openxmlformats.org/drawingml/2006/table">
            <a:tbl>
              <a:tblPr firstRow="1" bandRow="1">
                <a:tableStyleId>{5C22544A-7EE6-4342-B048-85BDC9FD1C3A}</a:tableStyleId>
              </a:tblPr>
              <a:tblGrid>
                <a:gridCol w="5650523"/>
                <a:gridCol w="5650523"/>
              </a:tblGrid>
              <a:tr h="841109">
                <a:tc>
                  <a:txBody>
                    <a:bodyPr/>
                    <a:lstStyle/>
                    <a:p>
                      <a:r>
                        <a:rPr lang="pt-BR" sz="2800" dirty="0" smtClean="0"/>
                        <a:t>USO</a:t>
                      </a:r>
                      <a:endParaRPr lang="pt-BR" sz="2800" dirty="0"/>
                    </a:p>
                  </a:txBody>
                  <a:tcPr/>
                </a:tc>
                <a:tc>
                  <a:txBody>
                    <a:bodyPr/>
                    <a:lstStyle/>
                    <a:p>
                      <a:r>
                        <a:rPr lang="pt-BR" sz="2800" dirty="0" smtClean="0"/>
                        <a:t>USUFRUTO</a:t>
                      </a:r>
                      <a:endParaRPr lang="pt-BR" sz="2800" dirty="0"/>
                    </a:p>
                  </a:txBody>
                  <a:tcPr/>
                </a:tc>
              </a:tr>
              <a:tr h="841109">
                <a:tc>
                  <a:txBody>
                    <a:bodyPr/>
                    <a:lstStyle/>
                    <a:p>
                      <a:r>
                        <a:rPr lang="pt-BR" sz="2800" dirty="0" smtClean="0"/>
                        <a:t>PERSONALÍSSIMO  e</a:t>
                      </a:r>
                      <a:r>
                        <a:rPr lang="pt-BR" sz="2800" baseline="0" dirty="0" smtClean="0"/>
                        <a:t> não admite cessão</a:t>
                      </a:r>
                      <a:endParaRPr lang="pt-BR" sz="2800" dirty="0"/>
                    </a:p>
                  </a:txBody>
                  <a:tcPr/>
                </a:tc>
                <a:tc>
                  <a:txBody>
                    <a:bodyPr/>
                    <a:lstStyle/>
                    <a:p>
                      <a:r>
                        <a:rPr lang="pt-BR" sz="2800" dirty="0" smtClean="0"/>
                        <a:t>PERSONALÍSSIMO,</a:t>
                      </a:r>
                      <a:r>
                        <a:rPr lang="pt-BR" sz="2800" baseline="0" dirty="0" smtClean="0"/>
                        <a:t> mas admite cessão</a:t>
                      </a:r>
                      <a:endParaRPr lang="pt-BR" sz="2800" dirty="0"/>
                    </a:p>
                  </a:txBody>
                  <a:tcPr/>
                </a:tc>
              </a:tr>
              <a:tr h="841109">
                <a:tc>
                  <a:txBody>
                    <a:bodyPr/>
                    <a:lstStyle/>
                    <a:p>
                      <a:r>
                        <a:rPr lang="pt-BR" sz="2800" dirty="0" smtClean="0"/>
                        <a:t>Usar</a:t>
                      </a:r>
                      <a:r>
                        <a:rPr lang="pt-BR" sz="2800" baseline="0" dirty="0" smtClean="0"/>
                        <a:t> e fruir restritos à família</a:t>
                      </a:r>
                      <a:endParaRPr lang="pt-BR" sz="2800" dirty="0"/>
                    </a:p>
                  </a:txBody>
                  <a:tcPr/>
                </a:tc>
                <a:tc>
                  <a:txBody>
                    <a:bodyPr/>
                    <a:lstStyle/>
                    <a:p>
                      <a:r>
                        <a:rPr lang="pt-BR" sz="2800" dirty="0" smtClean="0"/>
                        <a:t>Direito de usar e fruir amplos</a:t>
                      </a:r>
                      <a:endParaRPr lang="pt-BR" sz="2800" dirty="0"/>
                    </a:p>
                  </a:txBody>
                  <a:tcPr/>
                </a:tc>
              </a:tr>
              <a:tr h="1451776">
                <a:tc>
                  <a:txBody>
                    <a:bodyPr/>
                    <a:lstStyle/>
                    <a:p>
                      <a:r>
                        <a:rPr lang="pt-BR" sz="2800" dirty="0" smtClean="0"/>
                        <a:t>Só</a:t>
                      </a:r>
                      <a:r>
                        <a:rPr lang="pt-BR" sz="2800" baseline="0" dirty="0" smtClean="0"/>
                        <a:t> se constitui por ato voluntário – não há uso decorrente de lei</a:t>
                      </a:r>
                      <a:endParaRPr lang="pt-BR" sz="2800" dirty="0"/>
                    </a:p>
                  </a:txBody>
                  <a:tcPr/>
                </a:tc>
                <a:tc>
                  <a:txBody>
                    <a:bodyPr/>
                    <a:lstStyle/>
                    <a:p>
                      <a:r>
                        <a:rPr lang="pt-BR" sz="2800" dirty="0" smtClean="0"/>
                        <a:t>Existe usufruto decorrente da lei – ex.: dos pais pelos bens dos filhos.</a:t>
                      </a:r>
                      <a:endParaRPr lang="pt-BR" sz="2800" dirty="0"/>
                    </a:p>
                  </a:txBody>
                  <a:tcPr/>
                </a:tc>
              </a:tr>
            </a:tbl>
          </a:graphicData>
        </a:graphic>
      </p:graphicFrame>
    </p:spTree>
    <p:extLst>
      <p:ext uri="{BB962C8B-B14F-4D97-AF65-F5344CB8AC3E}">
        <p14:creationId xmlns:p14="http://schemas.microsoft.com/office/powerpoint/2010/main" val="31671855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Direito real de habitação</a:t>
            </a:r>
            <a:endParaRPr lang="pt-BR" dirty="0"/>
          </a:p>
        </p:txBody>
      </p:sp>
      <p:sp>
        <p:nvSpPr>
          <p:cNvPr id="3" name="Espaço Reservado para Conteúdo 2"/>
          <p:cNvSpPr>
            <a:spLocks noGrp="1"/>
          </p:cNvSpPr>
          <p:nvPr>
            <p:ph idx="1"/>
          </p:nvPr>
        </p:nvSpPr>
        <p:spPr/>
        <p:txBody>
          <a:bodyPr>
            <a:normAutofit/>
          </a:bodyPr>
          <a:lstStyle/>
          <a:p>
            <a:r>
              <a:rPr lang="pt-BR" sz="3600" dirty="0"/>
              <a:t>O direito de habitação é basicamente o direito de uso, mas específico para habitar GRATUITAMENTE em casa alheia.</a:t>
            </a:r>
          </a:p>
          <a:p>
            <a:r>
              <a:rPr lang="pt-BR" sz="3600" b="1" dirty="0"/>
              <a:t>o titular deste direito não a pode alugar, nem emprestar, mas simplesmente ocupá-la com sua </a:t>
            </a:r>
            <a:r>
              <a:rPr lang="pt-BR" sz="3600" b="1" dirty="0" smtClean="0"/>
              <a:t>família.</a:t>
            </a:r>
          </a:p>
        </p:txBody>
      </p:sp>
    </p:spTree>
    <p:extLst>
      <p:ext uri="{BB962C8B-B14F-4D97-AF65-F5344CB8AC3E}">
        <p14:creationId xmlns:p14="http://schemas.microsoft.com/office/powerpoint/2010/main" val="297896545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jurisprudência</a:t>
            </a:r>
            <a:endParaRPr lang="pt-BR" dirty="0"/>
          </a:p>
        </p:txBody>
      </p:sp>
      <p:sp>
        <p:nvSpPr>
          <p:cNvPr id="3" name="Espaço Reservado para Conteúdo 2"/>
          <p:cNvSpPr>
            <a:spLocks noGrp="1"/>
          </p:cNvSpPr>
          <p:nvPr>
            <p:ph idx="1"/>
          </p:nvPr>
        </p:nvSpPr>
        <p:spPr/>
        <p:txBody>
          <a:bodyPr/>
          <a:lstStyle/>
          <a:p>
            <a:pPr marL="0" indent="0">
              <a:buNone/>
            </a:pPr>
            <a:r>
              <a:rPr lang="pt-BR" sz="3600" b="1" dirty="0"/>
              <a:t>Os herdeiros não podem exigir remuneração da companheira sobrevivente, nem da filha que com ela reside no imóvel</a:t>
            </a:r>
            <a:endParaRPr lang="pt-BR" sz="3600" dirty="0"/>
          </a:p>
          <a:p>
            <a:pPr marL="0" indent="0">
              <a:buNone/>
            </a:pPr>
            <a:r>
              <a:rPr lang="pt-BR" sz="2400" dirty="0" smtClean="0"/>
              <a:t>STJ</a:t>
            </a:r>
            <a:r>
              <a:rPr lang="pt-BR" sz="2400" dirty="0"/>
              <a:t>. 3ª Turma. </a:t>
            </a:r>
            <a:r>
              <a:rPr lang="pt-BR" sz="2400" dirty="0" err="1"/>
              <a:t>REsp</a:t>
            </a:r>
            <a:r>
              <a:rPr lang="pt-BR" sz="2400" dirty="0"/>
              <a:t> 1846167-SP, Rel. Min. Nancy </a:t>
            </a:r>
            <a:r>
              <a:rPr lang="pt-BR" sz="2400" dirty="0" err="1"/>
              <a:t>Andrighi</a:t>
            </a:r>
            <a:r>
              <a:rPr lang="pt-BR" sz="2400" dirty="0"/>
              <a:t>, julgado em 09/02/2021 (Info 685).</a:t>
            </a:r>
          </a:p>
          <a:p>
            <a:endParaRPr lang="pt-BR" dirty="0"/>
          </a:p>
        </p:txBody>
      </p:sp>
    </p:spTree>
    <p:extLst>
      <p:ext uri="{BB962C8B-B14F-4D97-AF65-F5344CB8AC3E}">
        <p14:creationId xmlns:p14="http://schemas.microsoft.com/office/powerpoint/2010/main" val="7387245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jurisprudência</a:t>
            </a:r>
            <a:endParaRPr lang="pt-BR" dirty="0"/>
          </a:p>
        </p:txBody>
      </p:sp>
      <p:sp>
        <p:nvSpPr>
          <p:cNvPr id="3" name="Espaço Reservado para Conteúdo 2"/>
          <p:cNvSpPr>
            <a:spLocks noGrp="1"/>
          </p:cNvSpPr>
          <p:nvPr>
            <p:ph idx="1"/>
          </p:nvPr>
        </p:nvSpPr>
        <p:spPr/>
        <p:txBody>
          <a:bodyPr>
            <a:normAutofit/>
          </a:bodyPr>
          <a:lstStyle/>
          <a:p>
            <a:pPr marL="0" indent="0">
              <a:buNone/>
            </a:pPr>
            <a:r>
              <a:rPr lang="pt-BR" sz="3600" b="1" u="sng" dirty="0"/>
              <a:t>Tem direito ao recebimento de aluguéis a parte que, sem vínculo de </a:t>
            </a:r>
            <a:r>
              <a:rPr lang="pt-BR" sz="3600" b="1" u="sng" dirty="0" err="1"/>
              <a:t>parentalidade</a:t>
            </a:r>
            <a:r>
              <a:rPr lang="pt-BR" sz="3600" b="1" u="sng" dirty="0"/>
              <a:t> com a cônjuge supérstite, possuía imóvel em copropriedade com o de cujus </a:t>
            </a:r>
          </a:p>
          <a:p>
            <a:pPr marL="0" indent="0">
              <a:buNone/>
            </a:pPr>
            <a:r>
              <a:rPr lang="pt-BR" sz="2400" dirty="0" smtClean="0"/>
              <a:t>STJ</a:t>
            </a:r>
            <a:r>
              <a:rPr lang="pt-BR" sz="2400" dirty="0"/>
              <a:t>. 3ª </a:t>
            </a:r>
            <a:r>
              <a:rPr lang="pt-BR" sz="2400" dirty="0" err="1"/>
              <a:t>Turma.REsp</a:t>
            </a:r>
            <a:r>
              <a:rPr lang="pt-BR" sz="2400" dirty="0"/>
              <a:t> 1830080-SP, Rel. Min. Paulo de Tarso </a:t>
            </a:r>
            <a:r>
              <a:rPr lang="pt-BR" sz="2400" dirty="0" err="1"/>
              <a:t>Sanseverino</a:t>
            </a:r>
            <a:r>
              <a:rPr lang="pt-BR" sz="2400" dirty="0"/>
              <a:t>, julgado em 26/04/2022 (Info 734). </a:t>
            </a:r>
          </a:p>
          <a:p>
            <a:endParaRPr lang="pt-BR" dirty="0"/>
          </a:p>
        </p:txBody>
      </p:sp>
    </p:spTree>
    <p:extLst>
      <p:ext uri="{BB962C8B-B14F-4D97-AF65-F5344CB8AC3E}">
        <p14:creationId xmlns:p14="http://schemas.microsoft.com/office/powerpoint/2010/main" val="1450979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Requisitos para ZEIS</a:t>
            </a:r>
            <a:endParaRPr lang="pt-BR" dirty="0"/>
          </a:p>
        </p:txBody>
      </p:sp>
      <p:sp>
        <p:nvSpPr>
          <p:cNvPr id="3" name="Espaço Reservado para Conteúdo 2"/>
          <p:cNvSpPr>
            <a:spLocks noGrp="1"/>
          </p:cNvSpPr>
          <p:nvPr>
            <p:ph idx="1"/>
          </p:nvPr>
        </p:nvSpPr>
        <p:spPr/>
        <p:txBody>
          <a:bodyPr>
            <a:normAutofit/>
          </a:bodyPr>
          <a:lstStyle/>
          <a:p>
            <a:r>
              <a:rPr lang="pt-BR" sz="4000" dirty="0"/>
              <a:t>Vias de circulação, escoamento das águas pluviais, rede de abastecimento de água potável e energia elétrica domiciliar. </a:t>
            </a:r>
          </a:p>
        </p:txBody>
      </p:sp>
    </p:spTree>
    <p:extLst>
      <p:ext uri="{BB962C8B-B14F-4D97-AF65-F5344CB8AC3E}">
        <p14:creationId xmlns:p14="http://schemas.microsoft.com/office/powerpoint/2010/main" val="890193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Procedimento do parcelamento</a:t>
            </a:r>
            <a:endParaRPr lang="pt-BR" dirty="0"/>
          </a:p>
        </p:txBody>
      </p:sp>
      <p:sp>
        <p:nvSpPr>
          <p:cNvPr id="3" name="Espaço Reservado para Conteúdo 2"/>
          <p:cNvSpPr>
            <a:spLocks noGrp="1"/>
          </p:cNvSpPr>
          <p:nvPr>
            <p:ph idx="1"/>
          </p:nvPr>
        </p:nvSpPr>
        <p:spPr/>
        <p:txBody>
          <a:bodyPr/>
          <a:lstStyle/>
          <a:p>
            <a:pPr lvl="0"/>
            <a:r>
              <a:rPr lang="pt-BR" sz="2400" b="1" dirty="0"/>
              <a:t>Aprovação do projeto: </a:t>
            </a:r>
            <a:r>
              <a:rPr lang="pt-BR" sz="2400" dirty="0"/>
              <a:t>pela prefeitura ou pelo </a:t>
            </a:r>
            <a:r>
              <a:rPr lang="pt-BR" sz="2400" dirty="0" smtClean="0"/>
              <a:t>DF.</a:t>
            </a:r>
          </a:p>
          <a:p>
            <a:pPr lvl="0"/>
            <a:r>
              <a:rPr lang="pt-BR" sz="2400" b="1" dirty="0" smtClean="0"/>
              <a:t>Execução </a:t>
            </a:r>
            <a:r>
              <a:rPr lang="pt-BR" sz="2400" b="1" dirty="0"/>
              <a:t>do projeto: </a:t>
            </a:r>
            <a:r>
              <a:rPr lang="pt-BR" sz="2400" dirty="0"/>
              <a:t>deve ter um cronograma de execução e ser executado dentro do prazo previsto, sob pena de caducidade da aprovação.</a:t>
            </a:r>
          </a:p>
          <a:p>
            <a:pPr lvl="0"/>
            <a:r>
              <a:rPr lang="pt-BR" sz="2400" b="1" dirty="0"/>
              <a:t>Registro: </a:t>
            </a:r>
            <a:r>
              <a:rPr lang="pt-BR" sz="2400" dirty="0"/>
              <a:t>o projeto </a:t>
            </a:r>
            <a:r>
              <a:rPr lang="pt-BR" sz="2400" dirty="0" smtClean="0"/>
              <a:t>precisa </a:t>
            </a:r>
            <a:r>
              <a:rPr lang="pt-BR" sz="2400" dirty="0"/>
              <a:t>ser levado ao registro imobiliário dentro do prazo de 180 dias da aprovação, sob pena de </a:t>
            </a:r>
            <a:r>
              <a:rPr lang="pt-BR" sz="2400" dirty="0" smtClean="0"/>
              <a:t>caducidade. </a:t>
            </a:r>
          </a:p>
          <a:p>
            <a:pPr lvl="0"/>
            <a:r>
              <a:rPr lang="pt-BR" sz="2400" dirty="0" smtClean="0"/>
              <a:t>Precisa </a:t>
            </a:r>
            <a:r>
              <a:rPr lang="pt-BR" sz="2400" dirty="0"/>
              <a:t>ser juntados documentos comprovatórios dos direitos reais, como: título de propriedade, certidões negativas de tributos, certidões de protesto, entre outros.</a:t>
            </a:r>
          </a:p>
          <a:p>
            <a:endParaRPr lang="pt-BR" dirty="0"/>
          </a:p>
        </p:txBody>
      </p:sp>
    </p:spTree>
    <p:extLst>
      <p:ext uri="{BB962C8B-B14F-4D97-AF65-F5344CB8AC3E}">
        <p14:creationId xmlns:p14="http://schemas.microsoft.com/office/powerpoint/2010/main" val="40081799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i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TM03090434[[fn=Tipo de Madeira]]</Template>
  <TotalTime>189</TotalTime>
  <Words>3821</Words>
  <Application>Microsoft Office PowerPoint</Application>
  <PresentationFormat>Widescreen</PresentationFormat>
  <Paragraphs>268</Paragraphs>
  <Slides>73</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73</vt:i4>
      </vt:variant>
    </vt:vector>
  </HeadingPairs>
  <TitlesOfParts>
    <vt:vector size="77" baseType="lpstr">
      <vt:lpstr>Rockwell</vt:lpstr>
      <vt:lpstr>Rockwell Condensed</vt:lpstr>
      <vt:lpstr>Wingdings</vt:lpstr>
      <vt:lpstr>Tipo de Madeira</vt:lpstr>
      <vt:lpstr>Aula 04 – parcelamento do solo, reurb, d. reais</vt:lpstr>
      <vt:lpstr>Edital dpe/sp, ix concurso</vt:lpstr>
      <vt:lpstr>Da política urbana</vt:lpstr>
      <vt:lpstr>Da política urbana</vt:lpstr>
      <vt:lpstr>Parcelamento do solo urbano</vt:lpstr>
      <vt:lpstr>Parcelamento do solo urbano</vt:lpstr>
      <vt:lpstr>Requisitos para aprovação</vt:lpstr>
      <vt:lpstr>Requisitos para ZEIS</vt:lpstr>
      <vt:lpstr>Procedimento do parcelamento</vt:lpstr>
      <vt:lpstr>Loteamentos clandestinos e irregulares</vt:lpstr>
      <vt:lpstr>Compromisso de compra e venda</vt:lpstr>
      <vt:lpstr>Compromisso de compra e venda</vt:lpstr>
      <vt:lpstr>Compromisso de compra e venda</vt:lpstr>
      <vt:lpstr>JURISPRUDÊNCIA</vt:lpstr>
      <vt:lpstr>JURISPRUDÊNCIA</vt:lpstr>
      <vt:lpstr>JURISPRUDÊNCIA</vt:lpstr>
      <vt:lpstr>Regularização urbana e fundiária</vt:lpstr>
      <vt:lpstr>REURB</vt:lpstr>
      <vt:lpstr>finalidades</vt:lpstr>
      <vt:lpstr>reurb</vt:lpstr>
      <vt:lpstr>Objetivos – art. 10</vt:lpstr>
      <vt:lpstr>Objetivos – art. 10</vt:lpstr>
      <vt:lpstr>Princípios da reurb</vt:lpstr>
      <vt:lpstr>Tipos de reurb</vt:lpstr>
      <vt:lpstr>Instrumentos da reurb – art. 15</vt:lpstr>
      <vt:lpstr>Instrumentos da reurb – art. 15</vt:lpstr>
      <vt:lpstr>Legitimação da posse</vt:lpstr>
      <vt:lpstr>Legitimação da posse</vt:lpstr>
      <vt:lpstr>Legitimação fundiária</vt:lpstr>
      <vt:lpstr>Legitimação fundiária - requisitos</vt:lpstr>
      <vt:lpstr>Legitimação fundiária</vt:lpstr>
      <vt:lpstr>Concessão de uso especial para fins de moradia</vt:lpstr>
      <vt:lpstr>Concessão de uso especial para fins de moradia</vt:lpstr>
      <vt:lpstr>Concessão de uso especial para fins de moradia</vt:lpstr>
      <vt:lpstr>Legitimados - reurb</vt:lpstr>
      <vt:lpstr>Legitimados - reurb</vt:lpstr>
      <vt:lpstr>Jurisprudência </vt:lpstr>
      <vt:lpstr>Direitos reais sobre coisa alheia</vt:lpstr>
      <vt:lpstr>Superfície </vt:lpstr>
      <vt:lpstr>SUPERFÍCIE </vt:lpstr>
      <vt:lpstr>SUPERFÍCIE - CC</vt:lpstr>
      <vt:lpstr>SUPERFIÍCIE - CC</vt:lpstr>
      <vt:lpstr>sobrelevação</vt:lpstr>
      <vt:lpstr>sobrelevação</vt:lpstr>
      <vt:lpstr>DIREITO DE LAJE – ART. 1.510-A, CC</vt:lpstr>
      <vt:lpstr>DIREITO DE LAJE</vt:lpstr>
      <vt:lpstr>Direito de laje</vt:lpstr>
      <vt:lpstr>Direito de laje</vt:lpstr>
      <vt:lpstr>servidão</vt:lpstr>
      <vt:lpstr>PASSAGEM FORÇDA</vt:lpstr>
      <vt:lpstr>Servidão x passagem forçada</vt:lpstr>
      <vt:lpstr>Servidão – características </vt:lpstr>
      <vt:lpstr>classificação</vt:lpstr>
      <vt:lpstr>Usucapião da servidão </vt:lpstr>
      <vt:lpstr>súmula</vt:lpstr>
      <vt:lpstr>servidão</vt:lpstr>
      <vt:lpstr>Servidão - extinção</vt:lpstr>
      <vt:lpstr>USUFRUTO</vt:lpstr>
      <vt:lpstr>USUFRUTO</vt:lpstr>
      <vt:lpstr>usufruto</vt:lpstr>
      <vt:lpstr>usufruto</vt:lpstr>
      <vt:lpstr>USUFRUTO </vt:lpstr>
      <vt:lpstr>Usufruto </vt:lpstr>
      <vt:lpstr>usufruto</vt:lpstr>
      <vt:lpstr>É possível penhorar o usufruto?</vt:lpstr>
      <vt:lpstr>O que significa usufruto deducto?</vt:lpstr>
      <vt:lpstr>jurisprudência</vt:lpstr>
      <vt:lpstr>jurisprudência</vt:lpstr>
      <vt:lpstr>Direito real de uso</vt:lpstr>
      <vt:lpstr>Direito real de uso</vt:lpstr>
      <vt:lpstr>Direito real de habitação</vt:lpstr>
      <vt:lpstr>jurisprudência</vt:lpstr>
      <vt:lpstr>jurisprudência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Aula 04 – parcelamento do solo, reurb, d. reais</dc:title>
  <dc:creator>Ana Luiza Braga</dc:creator>
  <cp:lastModifiedBy>Ana Luiza Braga</cp:lastModifiedBy>
  <cp:revision>62</cp:revision>
  <dcterms:created xsi:type="dcterms:W3CDTF">2024-04-01T22:51:55Z</dcterms:created>
  <dcterms:modified xsi:type="dcterms:W3CDTF">2024-04-02T13:39:38Z</dcterms:modified>
</cp:coreProperties>
</file>