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76" r:id="rId23"/>
    <p:sldId id="277" r:id="rId24"/>
    <p:sldId id="278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12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104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3283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983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5914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556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70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43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782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756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54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95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92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26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52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54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57B5A-6C80-4298-AD9D-882305CA94EC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353E06-EAD5-439B-9FCD-D5725741A9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30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67B4E3-3709-42C3-9DDB-36C8F18200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CURSO POPULAR</a:t>
            </a:r>
            <a:br>
              <a:rPr lang="pt-BR" dirty="0"/>
            </a:br>
            <a:r>
              <a:rPr lang="pt-BR" dirty="0"/>
              <a:t>DEFENSORIA PÚBLICA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74CF4F-E42B-4834-9F6E-50059C59F3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PONTO 11 - BENS</a:t>
            </a:r>
          </a:p>
        </p:txBody>
      </p:sp>
    </p:spTree>
    <p:extLst>
      <p:ext uri="{BB962C8B-B14F-4D97-AF65-F5344CB8AC3E}">
        <p14:creationId xmlns:p14="http://schemas.microsoft.com/office/powerpoint/2010/main" val="4070088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C23BFE-D69C-4304-88A7-AE250F5FE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FUNGIBILIDADE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11ED7B-395F-4370-9300-085FADCE5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Fungibilidade é a propriedade, atribuída aos bens, que permite que eles sejam substituídos por outros bens, uma vez que estes compartilham com aqueles propriedades específicas como espécie, quantidade e qualidade.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Características individuais de cada coisa são consideradas irrelevantes para a satisfação do interesse do credor naquela operação econômica. É a percepção social que importa.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Doutrina clássica distingue fungibilidade de obrigação de dar coisa incerta: a primeira é objetiva, a segunda é subjetiva.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Exemplos:</a:t>
            </a:r>
          </a:p>
          <a:p>
            <a:pPr lvl="1" algn="just"/>
            <a:r>
              <a:rPr lang="pt-BR" dirty="0"/>
              <a:t>Coisas fungíveis: dinheiro, títulos e crédito, vinho, produtos comercializados genericamente.</a:t>
            </a:r>
          </a:p>
          <a:p>
            <a:pPr lvl="1" algn="just"/>
            <a:r>
              <a:rPr lang="pt-BR" dirty="0"/>
              <a:t>Coisas infungíveis: obras de arte, objetos de decoração, determinados bens usados (livros).</a:t>
            </a:r>
          </a:p>
          <a:p>
            <a:pPr algn="just"/>
            <a:endParaRPr lang="pt-BR" dirty="0"/>
          </a:p>
          <a:p>
            <a:pPr lvl="2" algn="just"/>
            <a:endParaRPr lang="pt-BR" dirty="0"/>
          </a:p>
          <a:p>
            <a:pPr marL="914400" lvl="2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1003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5E642-A516-4F24-A539-4187E061E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FUNGIBILIDADE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D4A1F3-83C3-4D68-98F5-59FF44B54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Característica particular dos bens móveis apenas.</a:t>
            </a:r>
          </a:p>
          <a:p>
            <a:pPr lvl="1" algn="just"/>
            <a:r>
              <a:rPr lang="pt-BR" dirty="0"/>
              <a:t>Alguns autores defendem que a fungibilidade possa alcançar bens imóveis.</a:t>
            </a:r>
          </a:p>
          <a:p>
            <a:pPr lvl="2" algn="just"/>
            <a:r>
              <a:rPr lang="pt-BR" dirty="0"/>
              <a:t>Exemplo: “ajuste, entre sócios de um loteamento, sobre eventual partilha em caso de desfazimento da sociedade, quando o que se retira receberá certa quantidade de lotes” (CRB)</a:t>
            </a:r>
          </a:p>
          <a:p>
            <a:pPr lvl="2" algn="just"/>
            <a:endParaRPr lang="pt-BR" dirty="0"/>
          </a:p>
          <a:p>
            <a:pPr algn="just"/>
            <a:r>
              <a:rPr lang="pt-BR" dirty="0"/>
              <a:t>Controvérsia a respeito da possibilidade de a vontade das partes mudar o caráter da fungibilidade.</a:t>
            </a:r>
          </a:p>
          <a:p>
            <a:pPr lvl="1" algn="just"/>
            <a:r>
              <a:rPr lang="pt-BR" dirty="0"/>
              <a:t>Exemplo 1: comodato </a:t>
            </a:r>
            <a:r>
              <a:rPr lang="pt-BR" i="1" dirty="0"/>
              <a:t>ad </a:t>
            </a:r>
            <a:r>
              <a:rPr lang="pt-BR" i="1" dirty="0" err="1"/>
              <a:t>pompam</a:t>
            </a:r>
            <a:r>
              <a:rPr lang="pt-BR" i="1" dirty="0"/>
              <a:t> </a:t>
            </a:r>
            <a:r>
              <a:rPr lang="pt-BR" i="1" dirty="0" err="1"/>
              <a:t>vel</a:t>
            </a:r>
            <a:r>
              <a:rPr lang="pt-BR" i="1" dirty="0"/>
              <a:t> </a:t>
            </a:r>
            <a:r>
              <a:rPr lang="pt-BR" i="1" dirty="0" err="1"/>
              <a:t>ostentationem</a:t>
            </a:r>
            <a:r>
              <a:rPr lang="pt-BR" dirty="0"/>
              <a:t>.</a:t>
            </a:r>
          </a:p>
          <a:p>
            <a:pPr lvl="1" algn="just"/>
            <a:r>
              <a:rPr lang="pt-BR" dirty="0"/>
              <a:t>Exemplo 2: “(...) um boi é infungível; se um fazendeiro empresta-o a outro para serviços de lavoura, deve receber de volta o mesmo animal que havia emprestado; mas se o boi havia sido cedido para o talho, converte-se em fungível (...)” (WBM)</a:t>
            </a:r>
          </a:p>
        </p:txBody>
      </p:sp>
    </p:spTree>
    <p:extLst>
      <p:ext uri="{BB962C8B-B14F-4D97-AF65-F5344CB8AC3E}">
        <p14:creationId xmlns:p14="http://schemas.microsoft.com/office/powerpoint/2010/main" val="2540426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99F30A-8455-431B-A2F9-2467CC098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FUNGIBILIDADE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72A7B2-3913-4FB9-B85F-3C55E9332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Aplicabilidade do regime jurídico da fungibilidade:</a:t>
            </a:r>
          </a:p>
          <a:p>
            <a:pPr lvl="1"/>
            <a:r>
              <a:rPr lang="pt-BR" dirty="0"/>
              <a:t>Objeto do contrato de mútuo (e depósito de bens fungíveis);</a:t>
            </a:r>
          </a:p>
          <a:p>
            <a:pPr lvl="2"/>
            <a:r>
              <a:rPr lang="pt-BR" dirty="0"/>
              <a:t>Art. 586. O mútuo é o empréstimo de coisas fungíveis</a:t>
            </a:r>
          </a:p>
          <a:p>
            <a:pPr lvl="2"/>
            <a:r>
              <a:rPr lang="pt-BR" dirty="0"/>
              <a:t>Art. 645. O depósito de coisas fungíveis, em que o depositário se obrigue a restituir objetos do mesmo gênero, qualidade e quantidade, regular-se-á pelo disposto acerca do mútuo.</a:t>
            </a:r>
          </a:p>
          <a:p>
            <a:pPr lvl="1"/>
            <a:r>
              <a:rPr lang="pt-BR" dirty="0"/>
              <a:t>Possibilidade de compensação:</a:t>
            </a:r>
          </a:p>
          <a:p>
            <a:pPr lvl="2"/>
            <a:r>
              <a:rPr lang="pt-BR" dirty="0"/>
              <a:t>Art. 369. A compensação efetua-se entre dívidas líquidas, vencidas e de coisas fungíveis.</a:t>
            </a:r>
            <a:endParaRPr lang="pt-BR" sz="3600" dirty="0"/>
          </a:p>
          <a:p>
            <a:pPr lvl="2"/>
            <a:r>
              <a:rPr lang="pt-BR" dirty="0"/>
              <a:t>Art. 370. Embora sejam do mesmo gênero as coisas fungíveis, objeto das duas prestações, não se compensarão, verificando-se que diferem na qualidade, quando especificada no contrato.</a:t>
            </a:r>
          </a:p>
          <a:p>
            <a:pPr lvl="1"/>
            <a:r>
              <a:rPr lang="pt-BR" dirty="0"/>
              <a:t>Cumprimento do legado</a:t>
            </a:r>
          </a:p>
          <a:p>
            <a:pPr lvl="2"/>
            <a:r>
              <a:rPr lang="pt-BR" dirty="0"/>
              <a:t>Art. 1.915. Se o legado for de coisa que se determine pelo gênero, será o mesmo cumprido, ainda que tal coisa não exista entre os bens deixados pelo testador.</a:t>
            </a:r>
          </a:p>
          <a:p>
            <a:pPr lvl="1"/>
            <a:r>
              <a:rPr lang="pt-BR" dirty="0"/>
              <a:t>Possibilidade de execução específica</a:t>
            </a:r>
            <a:br>
              <a:rPr lang="pt-BR" dirty="0"/>
            </a:br>
            <a:endParaRPr lang="pt-BR" dirty="0"/>
          </a:p>
          <a:p>
            <a:endParaRPr lang="pt-BR" sz="4000" dirty="0"/>
          </a:p>
          <a:p>
            <a:pPr lvl="2"/>
            <a:endParaRPr lang="pt-BR" dirty="0"/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6498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566E0A-C9F0-44E6-8D2D-B7E89727F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CONSUMABILIDADE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312D15-1F85-4617-AB85-5E3C8C07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3382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É consumível o bem móvel cujo uso normal importa destruição da utilidade que a coisa apresenta, considerando o seu uso normal.</a:t>
            </a:r>
          </a:p>
          <a:p>
            <a:pPr algn="just"/>
            <a:r>
              <a:rPr lang="pt-BR" dirty="0"/>
              <a:t>Em geral, este critério acompanha o da fungibilidade.</a:t>
            </a:r>
          </a:p>
          <a:p>
            <a:pPr algn="just"/>
            <a:r>
              <a:rPr lang="pt-BR" dirty="0"/>
              <a:t>Relevância jurídica:</a:t>
            </a:r>
          </a:p>
          <a:p>
            <a:pPr lvl="1" algn="just"/>
            <a:r>
              <a:rPr lang="pt-BR" dirty="0"/>
              <a:t>Existência de coisas consumíveis secundárias nas relações jurídicas leva à necessidade de restituição:</a:t>
            </a:r>
          </a:p>
          <a:p>
            <a:pPr lvl="2" algn="just"/>
            <a:r>
              <a:rPr lang="pt-BR" dirty="0"/>
              <a:t>Art. 1.392 § 1º Se, entre os acessórios e os acrescidos, houver coisas consumíveis, terá o usufrutuário o dever de restituir, findo o usufruto, as que ainda houver e, das outras, o equivalente em gênero, qualidade e quantidade, ou, não sendo possível, o seu valor, estimado ao tempo da restituição.</a:t>
            </a:r>
          </a:p>
          <a:p>
            <a:pPr lvl="1"/>
            <a:r>
              <a:rPr lang="pt-BR" dirty="0"/>
              <a:t>Vedação ao enriquecimento sem causa/reivindicatória</a:t>
            </a:r>
          </a:p>
          <a:p>
            <a:pPr lvl="2" algn="just"/>
            <a:r>
              <a:rPr lang="pt-BR" dirty="0"/>
              <a:t>Art. 307. Parágrafo único. Se se der em pagamento coisa fungível, não se poderá mais reclamar do credor que, de boa-fé, a recebeu e consumiu, ainda que o solvente não tivesse o direito de aliená-la.</a:t>
            </a:r>
          </a:p>
          <a:p>
            <a:pPr lvl="1" algn="just"/>
            <a:r>
              <a:rPr lang="pt-BR" dirty="0"/>
              <a:t>Divisão de despesas:</a:t>
            </a:r>
          </a:p>
          <a:p>
            <a:pPr lvl="2" algn="just"/>
            <a:r>
              <a:rPr lang="pt-BR" dirty="0"/>
              <a:t>Art. 584. O comodatário não poderá jamais recobrar do comodante as despesas feitas com o uso e gozo da coisa emprestada.</a:t>
            </a:r>
            <a:endParaRPr lang="pt-BR" sz="3600" dirty="0"/>
          </a:p>
          <a:p>
            <a:pPr lvl="2" algn="just"/>
            <a:r>
              <a:rPr lang="pt-BR" dirty="0"/>
              <a:t>Art. 569. O locatário é obrigado: IV - a restituir a coisa, finda a locação, no estado em que a recebeu, salvas as deteriorações naturais ao uso regula</a:t>
            </a:r>
          </a:p>
          <a:p>
            <a:pPr lvl="2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7564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DEACAA-F310-4C1F-9D42-0737151B8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DIVISIBILIDADE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D9E28B-8B1F-4EAA-AE99-D393688BD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4154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 coisa é divisível quando, após a sua divisão, as partes resultantes mantém a mesma função anterior, ainda que apenas proporcionalmente. Requisitos negativos:</a:t>
            </a:r>
          </a:p>
          <a:p>
            <a:pPr lvl="1" algn="just"/>
            <a:r>
              <a:rPr lang="pt-BR" dirty="0"/>
              <a:t>alteração na sua substância</a:t>
            </a:r>
          </a:p>
          <a:p>
            <a:pPr lvl="1" algn="just"/>
            <a:r>
              <a:rPr lang="pt-BR" dirty="0"/>
              <a:t>diminuição considerável de valor</a:t>
            </a:r>
          </a:p>
          <a:p>
            <a:pPr lvl="1" algn="just"/>
            <a:r>
              <a:rPr lang="pt-BR" dirty="0"/>
              <a:t>prejuízo do uso a que se destinam</a:t>
            </a:r>
          </a:p>
          <a:p>
            <a:pPr algn="just"/>
            <a:r>
              <a:rPr lang="pt-BR" dirty="0"/>
              <a:t>Indivisibilidade legal:</a:t>
            </a:r>
          </a:p>
          <a:p>
            <a:pPr lvl="1" algn="just"/>
            <a:r>
              <a:rPr lang="pt-BR" dirty="0" err="1"/>
              <a:t>Multipropriedade</a:t>
            </a:r>
            <a:endParaRPr lang="pt-BR" dirty="0"/>
          </a:p>
          <a:p>
            <a:pPr lvl="2" algn="just"/>
            <a:r>
              <a:rPr lang="pt-BR" dirty="0"/>
              <a:t>Art. 1.358-D.  O imóvel objeto da </a:t>
            </a:r>
            <a:r>
              <a:rPr lang="pt-BR" dirty="0" err="1"/>
              <a:t>multipropriedade</a:t>
            </a:r>
            <a:r>
              <a:rPr lang="pt-BR" dirty="0"/>
              <a:t> (...) é indivisível, não se sujeitando a ação de divisão ou de extinção de condomínio</a:t>
            </a:r>
          </a:p>
          <a:p>
            <a:pPr lvl="1" algn="just"/>
            <a:r>
              <a:rPr lang="pt-BR" dirty="0"/>
              <a:t>Servidões prediais</a:t>
            </a:r>
          </a:p>
          <a:p>
            <a:pPr lvl="2" algn="just"/>
            <a:r>
              <a:rPr lang="pt-BR" dirty="0"/>
              <a:t>Art. 1.386. As servidões prediais são indivisíveis, e subsistem, no caso de divisão dos imóveis, em benefício de cada uma das porções do prédio dominante, e continuam a gravar cada uma das do prédio serviente, salvo se, por natureza, ou destino, só se aplicarem a certa parte de um ou de outro.</a:t>
            </a:r>
          </a:p>
          <a:p>
            <a:pPr lvl="1" algn="just"/>
            <a:r>
              <a:rPr lang="pt-BR" dirty="0"/>
              <a:t>Herança até a partilha</a:t>
            </a:r>
          </a:p>
          <a:p>
            <a:pPr lvl="2" algn="just"/>
            <a:r>
              <a:rPr lang="pt-BR" dirty="0"/>
              <a:t>Art. 1.791. A herança defere-se como um todo unitário, ainda que vários sejam os herdeiros.</a:t>
            </a:r>
          </a:p>
          <a:p>
            <a:pPr lvl="2" algn="just"/>
            <a:r>
              <a:rPr lang="pt-BR" dirty="0"/>
              <a:t>Parágrafo único. Até a partilha, o direito dos </a:t>
            </a:r>
            <a:r>
              <a:rPr lang="pt-BR" dirty="0" err="1"/>
              <a:t>co-herdeiros</a:t>
            </a:r>
            <a:r>
              <a:rPr lang="pt-BR" dirty="0"/>
              <a:t>, quanto à propriedade e posse da herança, será indivisível, e regular-se-á pelas normas relativas ao condomínio</a:t>
            </a:r>
          </a:p>
          <a:p>
            <a:pPr lvl="1" algn="just"/>
            <a:r>
              <a:rPr lang="pt-BR" dirty="0"/>
              <a:t>Enfiteuse</a:t>
            </a:r>
          </a:p>
          <a:p>
            <a:pPr lvl="2" algn="just"/>
            <a:r>
              <a:rPr lang="pt-BR" dirty="0"/>
              <a:t>Art. 681 [CC/16]. Os bens enfitêuticos transmitem-se por herança na mesma ordem estabelecida a respeito dos alodiais neste Código,</a:t>
            </a:r>
            <a:r>
              <a:rPr lang="pt-BR" dirty="0">
                <a:solidFill>
                  <a:schemeClr val="tx1"/>
                </a:solidFill>
              </a:rPr>
              <a:t> </a:t>
            </a:r>
            <a:r>
              <a:rPr lang="pt-BR" dirty="0" err="1">
                <a:solidFill>
                  <a:schemeClr val="tx1"/>
                </a:solidFill>
              </a:rPr>
              <a:t>arts</a:t>
            </a:r>
            <a:r>
              <a:rPr lang="pt-BR" dirty="0">
                <a:solidFill>
                  <a:schemeClr val="tx1"/>
                </a:solidFill>
              </a:rPr>
              <a:t>. 1.603 e 1619; mas, não podem ser divididos em glebas sem consentimento do senhorio.</a:t>
            </a:r>
          </a:p>
          <a:p>
            <a:pPr marL="0" indent="0" algn="just">
              <a:buNone/>
            </a:pPr>
            <a:endParaRPr lang="pt-BR" dirty="0"/>
          </a:p>
          <a:p>
            <a:pPr lvl="2" algn="just"/>
            <a:endParaRPr lang="pt-BR" dirty="0"/>
          </a:p>
          <a:p>
            <a:pPr lvl="1" algn="just"/>
            <a:endParaRPr lang="pt-BR" sz="1800" dirty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4542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E7E94F-4C27-4AB1-A2F8-CE8B4323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DIVISIBILIDADE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7A53B7-584B-49D4-899B-89DC8074A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97411"/>
          </a:xfrm>
        </p:spPr>
        <p:txBody>
          <a:bodyPr>
            <a:normAutofit lnSpcReduction="10000"/>
          </a:bodyPr>
          <a:lstStyle/>
          <a:p>
            <a:r>
              <a:rPr lang="pt-BR" dirty="0"/>
              <a:t>Relevância jurídica</a:t>
            </a:r>
          </a:p>
          <a:p>
            <a:pPr lvl="1"/>
            <a:r>
              <a:rPr lang="pt-BR" dirty="0"/>
              <a:t>Comunicação da incapacidade relativa</a:t>
            </a:r>
          </a:p>
          <a:p>
            <a:pPr lvl="2"/>
            <a:r>
              <a:rPr lang="pt-BR" dirty="0"/>
              <a:t>Art. 105. A incapacidade relativa de uma das partes não pode ser invocada pela outra em benefício próprio, nem aproveita aos </a:t>
            </a:r>
            <a:r>
              <a:rPr lang="pt-BR" dirty="0" err="1"/>
              <a:t>co-interessados</a:t>
            </a:r>
            <a:r>
              <a:rPr lang="pt-BR" dirty="0"/>
              <a:t> capazes, salvo se, neste caso, for indivisível o objeto do direito ou da obrigação comum.</a:t>
            </a:r>
            <a:endParaRPr lang="pt-BR" sz="3600" dirty="0"/>
          </a:p>
          <a:p>
            <a:pPr lvl="1"/>
            <a:r>
              <a:rPr lang="pt-BR" dirty="0"/>
              <a:t>Comunicação da suspensão da prescrição e contra a interrupção promovida contra um herdeiro de dívida solidária:</a:t>
            </a:r>
          </a:p>
          <a:p>
            <a:pPr lvl="2"/>
            <a:r>
              <a:rPr lang="pt-BR" dirty="0"/>
              <a:t>Art. 201. Suspensa a prescrição em favor de um dos credores solidários, só aproveitam os outros se a obrigação for indivisível.</a:t>
            </a:r>
          </a:p>
          <a:p>
            <a:pPr lvl="1"/>
            <a:r>
              <a:rPr lang="pt-BR" dirty="0"/>
              <a:t>Responsabilidade além da quota hereditária</a:t>
            </a:r>
          </a:p>
          <a:p>
            <a:pPr lvl="2"/>
            <a:r>
              <a:rPr lang="pt-BR" dirty="0"/>
              <a:t>Art. 270. Se um dos credores solidários falecer deixando herdeiros, cada um destes só terá direito a exigir e receber a quota do crédito que corresponder ao seu quinhão hereditário, salvo se a obrigação for indivisível.</a:t>
            </a:r>
          </a:p>
          <a:p>
            <a:pPr lvl="2"/>
            <a:r>
              <a:rPr lang="pt-BR" dirty="0"/>
              <a:t>Art. 276. Se um dos devedores solidários falecer deixando herdeiros, nenhum destes será obrigado a pagar senão a quota que corresponder ao seu quinhão hereditário, salvo se a obrigação for indivisível; mas todos reunidos serão considerados como um devedor solidário em relação aos demais devedores.</a:t>
            </a:r>
          </a:p>
        </p:txBody>
      </p:sp>
    </p:spTree>
    <p:extLst>
      <p:ext uri="{BB962C8B-B14F-4D97-AF65-F5344CB8AC3E}">
        <p14:creationId xmlns:p14="http://schemas.microsoft.com/office/powerpoint/2010/main" val="2909579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2AFA2C-0EB0-4051-8726-CFF81D997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DIVISIBILIDADE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225C55-231B-448F-A638-371659EA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Relevância jurídica</a:t>
            </a:r>
          </a:p>
          <a:p>
            <a:pPr lvl="1" algn="just"/>
            <a:r>
              <a:rPr lang="pt-BR" dirty="0"/>
              <a:t>Comunicação da cláusula penal</a:t>
            </a:r>
          </a:p>
          <a:p>
            <a:pPr lvl="2" algn="just"/>
            <a:r>
              <a:rPr lang="pt-BR" dirty="0"/>
              <a:t>Art. 414. Sendo indivisível a obrigação, todos os devedores, caindo em falta um deles, incorrerão na pena; mas esta só se poderá demandar integralmente do culpado, respondendo cada um dos outros somente pela sua quota.</a:t>
            </a:r>
          </a:p>
          <a:p>
            <a:pPr lvl="2" algn="just"/>
            <a:r>
              <a:rPr lang="pt-BR" dirty="0"/>
              <a:t>Art. 415. Quando a obrigação for divisível, só incorre na pena o devedor ou o herdeiro do devedor que a infringir, e proporcionalmente à sua parte na obrigação.</a:t>
            </a:r>
          </a:p>
          <a:p>
            <a:pPr lvl="1" algn="just"/>
            <a:r>
              <a:rPr lang="pt-BR" dirty="0"/>
              <a:t>Direito de preferência entre condôminos</a:t>
            </a:r>
          </a:p>
          <a:p>
            <a:pPr lvl="2" algn="just"/>
            <a:r>
              <a:rPr lang="pt-BR" dirty="0"/>
              <a:t>Art. 504. Não pode um condômino em coisa indivisível vender a sua parte a estranhos, se outro consorte a quiser, tanto por tanto. O condômino, a quem não se der conhecimento da venda, poderá, depositando o preço, haver para si a parte vendida a estranhos, se o requerer no prazo de cento e oitenta dias, sob pena de decadência.</a:t>
            </a:r>
            <a:endParaRPr lang="pt-BR" sz="3600" dirty="0"/>
          </a:p>
          <a:p>
            <a:pPr lvl="1" algn="just"/>
            <a:r>
              <a:rPr lang="pt-BR" dirty="0"/>
              <a:t>Divisão do bem em condomínio</a:t>
            </a:r>
          </a:p>
          <a:p>
            <a:pPr lvl="2" algn="just"/>
            <a:r>
              <a:rPr lang="pt-BR" dirty="0"/>
              <a:t>Art. 1.322. Quando a coisa for indivisível, e os consortes não quiserem adjudicá-la a um só, indenizando os outros, será vendida e repartido o apurado, preferindo-se, na venda, em condições iguais de oferta, o condômino ao estranho, e entre os condôminos aquele que tiver na coisa benfeitorias mais valiosas, e, não as havendo, o de quinhão maior.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0595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BD7C90-5299-47F4-BA54-4C5592534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COLETIVIDADE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21CDFD-EC00-47FA-BDCE-190DB02B1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Coisas simples formam um todo homogêneo, unitário, cujas partes, unidas natural ou artificialmente, bastam para servir à sua função específica. Podem ser materiais ou imateriais.</a:t>
            </a:r>
          </a:p>
          <a:p>
            <a:pPr lvl="1"/>
            <a:r>
              <a:rPr lang="pt-BR" dirty="0"/>
              <a:t>Exemplo: livro, cavalo, planta.</a:t>
            </a:r>
          </a:p>
          <a:p>
            <a:r>
              <a:rPr lang="pt-BR" dirty="0"/>
              <a:t>Coisas compostas são formadas artificialmente, isto é, pelo ser humano, preenchendo uma função específica que suas partes, consideradas isoladamente, não logram preencher.</a:t>
            </a:r>
          </a:p>
          <a:p>
            <a:pPr lvl="1"/>
            <a:r>
              <a:rPr lang="pt-BR" dirty="0"/>
              <a:t>A função exercida pela coisa composta não pode ser tida como uma mera multiplicação da função exercida pela coisa simples; há algo novo.</a:t>
            </a:r>
          </a:p>
          <a:p>
            <a:pPr lvl="1"/>
            <a:r>
              <a:rPr lang="pt-BR" dirty="0"/>
              <a:t>A coletividade não pode ser reduzida à unidade.</a:t>
            </a:r>
          </a:p>
          <a:p>
            <a:pPr lvl="1"/>
            <a:r>
              <a:rPr lang="pt-BR" dirty="0"/>
              <a:t>Exemplo: biblioteca, rebanho, herança, patrimônio.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7392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AAD90-BC92-4F60-BE6E-D7EDAA2CC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COLETIVIDADE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7F28C1-B04C-44BC-A4BF-B64A4452A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As coisas compostas podem ser subdivididas conforme a natureza de sua composição, formando:</a:t>
            </a:r>
          </a:p>
          <a:p>
            <a:pPr lvl="1" algn="just"/>
            <a:r>
              <a:rPr lang="pt-BR" dirty="0"/>
              <a:t>Universalidade de fato: pluralidade de coisas simples dotadas de destinação unitária, podendo ser objeto de relações jurídicas próprias.</a:t>
            </a:r>
          </a:p>
          <a:p>
            <a:pPr lvl="2" algn="just"/>
            <a:r>
              <a:rPr lang="pt-BR" dirty="0"/>
              <a:t>[USUFRUTO] Art. 1.397. As crias dos animais pertencem ao usufrutuário, deduzidas quantas bastem para inteirar as cabeças de gado existentes ao começar o usufruto.</a:t>
            </a:r>
          </a:p>
          <a:p>
            <a:pPr lvl="2" algn="just"/>
            <a:r>
              <a:rPr lang="pt-BR" dirty="0"/>
              <a:t>[PENHOR AGRÍCOLA] Art. 1.445. O devedor não poderá alienar os animais empenhados sem prévio consentimento, por escrito, do credor.</a:t>
            </a:r>
          </a:p>
          <a:p>
            <a:pPr marL="1371600" lvl="3" indent="0" algn="just">
              <a:buNone/>
            </a:pPr>
            <a:r>
              <a:rPr lang="pt-BR" dirty="0"/>
              <a:t>Parágrafo único. Quando o devedor pretende alienar o gado empenhado ou, por negligência, ameace prejudicar o credor, poderá este requerer se depositem os animais sob a guarda de terceiro, ou exigir que se lhe pague a dívida de imediato.</a:t>
            </a:r>
            <a:br>
              <a:rPr lang="pt-BR" dirty="0"/>
            </a:br>
            <a:endParaRPr lang="pt-BR" dirty="0"/>
          </a:p>
          <a:p>
            <a:pPr lvl="1" algn="just"/>
            <a:r>
              <a:rPr lang="pt-BR" dirty="0"/>
              <a:t>Universalidade de direito: são complexos de posições jurídicas, dotados de valor econômico. Pode ser constituído tanto por direitos sobre coisas materiais como imateriais.</a:t>
            </a:r>
          </a:p>
          <a:p>
            <a:pPr lvl="2" algn="just"/>
            <a:r>
              <a:rPr lang="pt-BR" dirty="0"/>
              <a:t>Exemplo: patrimônio, herança, massa falida.</a:t>
            </a:r>
          </a:p>
        </p:txBody>
      </p:sp>
    </p:spTree>
    <p:extLst>
      <p:ext uri="{BB962C8B-B14F-4D97-AF65-F5344CB8AC3E}">
        <p14:creationId xmlns:p14="http://schemas.microsoft.com/office/powerpoint/2010/main" val="40020991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B4D644-F839-4809-B9DC-86C990F07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61BF18-8DF7-4788-AC02-0F73356D5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17048"/>
          </a:xfrm>
        </p:spPr>
        <p:txBody>
          <a:bodyPr>
            <a:normAutofit fontScale="70000" lnSpcReduction="20000"/>
          </a:bodyPr>
          <a:lstStyle/>
          <a:p>
            <a:r>
              <a:rPr lang="pt-BR" dirty="0"/>
              <a:t>Coisa principal: existe por si só, sem depender de nenhuma outra</a:t>
            </a:r>
          </a:p>
          <a:p>
            <a:pPr lvl="1"/>
            <a:r>
              <a:rPr lang="pt-BR" dirty="0"/>
              <a:t>Exemplo: solo de um terreno.</a:t>
            </a:r>
          </a:p>
          <a:p>
            <a:r>
              <a:rPr lang="pt-BR" dirty="0"/>
              <a:t>Coisa acessória: depende, natural ou juridicamente, para sua existência, de uma coisa principal.</a:t>
            </a:r>
          </a:p>
          <a:p>
            <a:pPr lvl="1"/>
            <a:r>
              <a:rPr lang="pt-BR" dirty="0"/>
              <a:t>Exemplo: árvore, casa, juros, cláusula penal, armários embutidos.</a:t>
            </a:r>
          </a:p>
          <a:p>
            <a:r>
              <a:rPr lang="pt-BR" dirty="0"/>
              <a:t>Relevância jurídica</a:t>
            </a:r>
          </a:p>
          <a:p>
            <a:pPr lvl="1"/>
            <a:r>
              <a:rPr lang="pt-BR" dirty="0"/>
              <a:t>Natureza do acessório é a mesma do principal (móvel – imóvel)</a:t>
            </a:r>
          </a:p>
          <a:p>
            <a:pPr lvl="1"/>
            <a:r>
              <a:rPr lang="pt-BR" dirty="0"/>
              <a:t>Proprietário do principal é o proprietário do acessório.</a:t>
            </a:r>
          </a:p>
          <a:p>
            <a:pPr lvl="1"/>
            <a:r>
              <a:rPr lang="pt-BR" dirty="0"/>
              <a:t>Acessórios são abrangidos na obrigação de dar </a:t>
            </a:r>
          </a:p>
          <a:p>
            <a:pPr lvl="2"/>
            <a:r>
              <a:rPr lang="pt-BR" dirty="0"/>
              <a:t>Art. 233. A obrigação de dar coisa certa abrange os acessórios dela embora não mencionados, salvo se o contrário resultar do título ou das circunstâncias do caso.</a:t>
            </a:r>
            <a:endParaRPr lang="pt-BR" sz="3600" dirty="0"/>
          </a:p>
          <a:p>
            <a:pPr lvl="2"/>
            <a:r>
              <a:rPr lang="pt-BR" dirty="0"/>
              <a:t>Art. 287. Salvo disposição em contrário, na cessão de um crédito abrangem-se todos os seus acessórios.</a:t>
            </a:r>
          </a:p>
          <a:p>
            <a:pPr lvl="2"/>
            <a:r>
              <a:rPr lang="pt-BR" dirty="0"/>
              <a:t>Art. 364. A novação extingue os acessórios e garantias da dívida, sempre que não houver estipulação em contrário (...)</a:t>
            </a:r>
          </a:p>
          <a:p>
            <a:pPr lvl="2"/>
            <a:r>
              <a:rPr lang="pt-BR" dirty="0"/>
              <a:t>Art. 384. Cessando a confusão, para logo se restabelece, com todos os seus acessórios, a obrigação anterior.</a:t>
            </a:r>
          </a:p>
          <a:p>
            <a:pPr lvl="2"/>
            <a:r>
              <a:rPr lang="pt-BR" dirty="0"/>
              <a:t>Art. 822. Não sendo limitada, a fiança compreenderá todos os acessórios da dívida principal, inclusive as despesas judiciais, desde a citação do fiador.</a:t>
            </a:r>
          </a:p>
          <a:p>
            <a:pPr lvl="2"/>
            <a:r>
              <a:rPr lang="pt-BR" dirty="0"/>
              <a:t>Art. 1.392. Salvo disposição em contrário, o usufruto estende-se aos acessórios da coisa e seus acrescidos.</a:t>
            </a:r>
          </a:p>
          <a:p>
            <a:pPr lvl="2"/>
            <a:r>
              <a:rPr lang="pt-BR" dirty="0"/>
              <a:t>Art. 1.473. Podem ser objeto de hipoteca: I - os imóveis e os acessórios dos imóveis conjuntamente com eles;</a:t>
            </a:r>
          </a:p>
          <a:p>
            <a:pPr lvl="2"/>
            <a:r>
              <a:rPr lang="pt-BR" dirty="0"/>
              <a:t>Art. 1.937. A coisa legada entregar-se-á, com seus acessórios, no lugar e estado em que se achava ao falecer o testador, passando ao legatário com todos os encargos que a onerarem.</a:t>
            </a:r>
          </a:p>
        </p:txBody>
      </p:sp>
    </p:spTree>
    <p:extLst>
      <p:ext uri="{BB962C8B-B14F-4D97-AF65-F5344CB8AC3E}">
        <p14:creationId xmlns:p14="http://schemas.microsoft.com/office/powerpoint/2010/main" val="392435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1E4300-8DB3-432C-9C42-50C6E84D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BENS X COISAS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E7E089-2CCF-4BF8-ABA9-8D9D3E275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Objetos de direito; gênero x espécie</a:t>
            </a:r>
          </a:p>
          <a:p>
            <a:endParaRPr lang="pt-BR" dirty="0"/>
          </a:p>
          <a:p>
            <a:r>
              <a:rPr lang="pt-BR" dirty="0"/>
              <a:t>Tradição alemã x francesa</a:t>
            </a:r>
          </a:p>
          <a:p>
            <a:endParaRPr lang="pt-BR" dirty="0"/>
          </a:p>
          <a:p>
            <a:r>
              <a:rPr lang="pt-BR" dirty="0"/>
              <a:t>Coisas x pessoas</a:t>
            </a:r>
          </a:p>
          <a:p>
            <a:endParaRPr lang="pt-BR" dirty="0"/>
          </a:p>
          <a:p>
            <a:r>
              <a:rPr lang="pt-BR" dirty="0"/>
              <a:t>Satisfação de interesse econômico; </a:t>
            </a:r>
            <a:r>
              <a:rPr lang="pt-BR" dirty="0" err="1"/>
              <a:t>patrimonialidade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694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41BE60-B1E5-4584-B2F7-1AC13CA9C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84B07D-3F7C-45A4-994F-C99CF26E7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00938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Frutos: acréscimos patrimoniais gerados, natural ou artificialmente, pela coisa principal, periodicamente, sem que haja esgotamento desta.</a:t>
            </a:r>
          </a:p>
          <a:p>
            <a:pPr lvl="1"/>
            <a:r>
              <a:rPr lang="pt-BR" dirty="0"/>
              <a:t>Naturais; ex.: crias dos animais</a:t>
            </a:r>
          </a:p>
          <a:p>
            <a:pPr lvl="1"/>
            <a:r>
              <a:rPr lang="pt-BR" dirty="0"/>
              <a:t>Industriais; ex.: produção de uma fábrica</a:t>
            </a:r>
          </a:p>
          <a:p>
            <a:pPr lvl="1"/>
            <a:r>
              <a:rPr lang="pt-BR" dirty="0"/>
              <a:t>Civis; ex.: juros, rendas, alugueis, dividendos.</a:t>
            </a:r>
          </a:p>
          <a:p>
            <a:pPr lvl="2"/>
            <a:r>
              <a:rPr lang="pt-BR" dirty="0"/>
              <a:t>Art. 1.215. Os frutos naturais e industriais reputam-se colhidos e percebidos, logo que são separados; os civis reputam-se percebidos dia por dia.</a:t>
            </a:r>
          </a:p>
          <a:p>
            <a:r>
              <a:rPr lang="pt-BR" dirty="0"/>
              <a:t>Classificação temporal</a:t>
            </a:r>
          </a:p>
          <a:p>
            <a:pPr lvl="1"/>
            <a:r>
              <a:rPr lang="pt-BR" dirty="0"/>
              <a:t>Pendentes: ainda unidos à coisa principal.</a:t>
            </a:r>
          </a:p>
          <a:p>
            <a:pPr lvl="2"/>
            <a:r>
              <a:rPr lang="pt-BR" dirty="0"/>
              <a:t>Art. 1.214. Parágrafo único. Os frutos pendentes ao tempo em que cessar a boa-fé devem ser restituídos, depois de deduzidas as despesas da produção e custeio; devem ser também restituídos os frutos colhidos com antecipação.</a:t>
            </a:r>
          </a:p>
          <a:p>
            <a:pPr lvl="1"/>
            <a:r>
              <a:rPr lang="pt-BR" dirty="0"/>
              <a:t>Percebidos: colhidos (ou cobrados)</a:t>
            </a:r>
          </a:p>
          <a:p>
            <a:pPr lvl="2"/>
            <a:r>
              <a:rPr lang="pt-BR" dirty="0"/>
              <a:t>Art. 1.214. O possuidor de boa-fé tem direito, enquanto ela durar, aos frutos percebidos.</a:t>
            </a:r>
          </a:p>
          <a:p>
            <a:pPr lvl="1"/>
            <a:r>
              <a:rPr lang="pt-BR" dirty="0"/>
              <a:t>Estantes: armazenados para a venda</a:t>
            </a:r>
          </a:p>
          <a:p>
            <a:pPr lvl="1"/>
            <a:r>
              <a:rPr lang="pt-BR" dirty="0" err="1"/>
              <a:t>Percipiendos</a:t>
            </a:r>
            <a:r>
              <a:rPr lang="pt-BR" dirty="0"/>
              <a:t>: deveriam ter sido colhidos, mas não foram.</a:t>
            </a:r>
          </a:p>
          <a:p>
            <a:pPr lvl="2"/>
            <a:r>
              <a:rPr lang="pt-BR" dirty="0"/>
              <a:t>Art. 1.216. O possuidor de má-fé responde por todos os frutos colhidos e percebidos, bem como pelos que, por culpa sua, deixou de perceber, desde o momento em que se constituiu de má-fé</a:t>
            </a:r>
          </a:p>
          <a:p>
            <a:pPr lvl="1"/>
            <a:r>
              <a:rPr lang="pt-BR" dirty="0"/>
              <a:t>Consumidos: não mais existem.</a:t>
            </a:r>
          </a:p>
        </p:txBody>
      </p:sp>
    </p:spTree>
    <p:extLst>
      <p:ext uri="{BB962C8B-B14F-4D97-AF65-F5344CB8AC3E}">
        <p14:creationId xmlns:p14="http://schemas.microsoft.com/office/powerpoint/2010/main" val="2623935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83B15-05C0-434C-BC8F-B079F0C5E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B6871A-ED1D-49A6-991B-5C91693D6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Regime jurídico dos frutos e juros:</a:t>
            </a:r>
          </a:p>
          <a:p>
            <a:pPr lvl="1"/>
            <a:r>
              <a:rPr lang="pt-BR" dirty="0"/>
              <a:t>Art. 323. Sendo a quitação do capital sem reserva dos juros, estes presumem-se pagos.</a:t>
            </a:r>
            <a:endParaRPr lang="pt-BR" sz="3800" dirty="0"/>
          </a:p>
          <a:p>
            <a:pPr lvl="1"/>
            <a:r>
              <a:rPr lang="pt-BR" dirty="0"/>
              <a:t>Art. 354. Havendo capital e juros, o pagamento imputar-se-á primeiro nos juros vencidos, e depois no capital, salvo estipulação em contrário, ou se o credor passar a quitação por conta do capital.</a:t>
            </a:r>
          </a:p>
          <a:p>
            <a:pPr lvl="1"/>
            <a:r>
              <a:rPr lang="pt-BR" dirty="0"/>
              <a:t>Art. 237. Até a tradição pertence ao devedor a coisa, com os seus melhoramentos e acrescidos, pelos quais poderá exigir aumento no preço; se o credor não anuir, poderá o devedor resolver a obrigação.</a:t>
            </a:r>
          </a:p>
          <a:p>
            <a:pPr marL="800100" lvl="2" indent="0">
              <a:buNone/>
            </a:pPr>
            <a:r>
              <a:rPr lang="pt-BR" dirty="0"/>
              <a:t>Parágrafo único. Os frutos percebidos são do devedor, cabendo ao credor os pendentes.</a:t>
            </a:r>
          </a:p>
          <a:p>
            <a:pPr lvl="1"/>
            <a:r>
              <a:rPr lang="pt-BR" dirty="0"/>
              <a:t>Art. 450. Salvo estipulação em contrário, tem direito o evicto, além da restituição integral do preço ou das quantias que pagou: I - à indenização dos frutos que tiver sido obrigado a restituir;</a:t>
            </a:r>
          </a:p>
        </p:txBody>
      </p:sp>
    </p:spTree>
    <p:extLst>
      <p:ext uri="{BB962C8B-B14F-4D97-AF65-F5344CB8AC3E}">
        <p14:creationId xmlns:p14="http://schemas.microsoft.com/office/powerpoint/2010/main" val="40659036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45099F-2FA5-421C-AA97-E7DA42D32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4B1570-0A6D-45A9-8468-744D0CB76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Pertenças: “bens que, não constituindo partes integrantes, se destinam, de modo duradouro, ao uso, ao serviço ou ao aformoseamento de outro” (art. 93)</a:t>
            </a:r>
          </a:p>
          <a:p>
            <a:pPr lvl="1" algn="just"/>
            <a:r>
              <a:rPr lang="pt-BR" dirty="0"/>
              <a:t>Exemplo: trator de uma fazenda; estátua que enfeita a entrada de uma casa; camas e mesas de uma casa.</a:t>
            </a:r>
          </a:p>
          <a:p>
            <a:pPr algn="just"/>
            <a:r>
              <a:rPr lang="pt-BR" dirty="0"/>
              <a:t>Salvo disposição das partes, os frutos seguem a sorte do principal, ao passo que as pertenças têm independência.</a:t>
            </a:r>
          </a:p>
          <a:p>
            <a:pPr algn="just"/>
            <a:r>
              <a:rPr lang="pt-BR" dirty="0"/>
              <a:t>Tanto frutos como pertenças podem ser objeto de relação jurídica separada.</a:t>
            </a:r>
          </a:p>
          <a:p>
            <a:pPr lvl="1" algn="just"/>
            <a:r>
              <a:rPr lang="pt-BR" dirty="0"/>
              <a:t>Art. 95. Apesar de ainda não separados do bem principal, os frutos e produtos podem ser objeto de negócio jurídico.</a:t>
            </a:r>
          </a:p>
          <a:p>
            <a:pPr marL="457200" lvl="1" indent="0" algn="just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9774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1A26F4-AA1B-4A0B-8F96-29E46BE43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53C972-4F6F-4FB2-99A1-219D4DD2F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Benfeitorias: despesas que se fazem em bem móvel ou imóvel com diversas finalidades:</a:t>
            </a:r>
          </a:p>
          <a:p>
            <a:pPr lvl="1" algn="just"/>
            <a:r>
              <a:rPr lang="pt-BR" dirty="0"/>
              <a:t>Benfeitorias necessárias: destinam-se à manutenção do bem, observada a sua destinação.</a:t>
            </a:r>
          </a:p>
          <a:p>
            <a:pPr lvl="2" algn="just"/>
            <a:r>
              <a:rPr lang="pt-BR" dirty="0"/>
              <a:t>Ex.: restauração do telhado da casa, reforço das fundações.</a:t>
            </a:r>
          </a:p>
          <a:p>
            <a:pPr lvl="1" algn="just"/>
            <a:r>
              <a:rPr lang="pt-BR" dirty="0"/>
              <a:t>Benfeitorias úteis: ampliam a possibilidade de utilização do bem, considerada a sua destinação.</a:t>
            </a:r>
          </a:p>
          <a:p>
            <a:pPr lvl="2" algn="just"/>
            <a:r>
              <a:rPr lang="pt-BR" dirty="0"/>
              <a:t>Ex.: garagem em uma casa.</a:t>
            </a:r>
          </a:p>
          <a:p>
            <a:pPr lvl="1" algn="just"/>
            <a:r>
              <a:rPr lang="pt-BR" dirty="0"/>
              <a:t>Benfeitorias voluptuárias: não aumentam, em si, o valor da coisa; ligadas ao mero deleite.</a:t>
            </a:r>
          </a:p>
          <a:p>
            <a:pPr lvl="2" algn="just"/>
            <a:r>
              <a:rPr lang="pt-BR" dirty="0"/>
              <a:t>Ex.: piscina e churrasqueira em uma residência particular.</a:t>
            </a:r>
          </a:p>
          <a:p>
            <a:pPr lvl="2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47937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B864B-0A7F-4DDF-AF74-AB1B8209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ACESSORIEDADE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0BD795E-0933-4317-AC6A-4397240E1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Regime jurídico das benfeitorias:</a:t>
            </a:r>
          </a:p>
          <a:p>
            <a:pPr lvl="1"/>
            <a:r>
              <a:rPr lang="pt-BR" dirty="0"/>
              <a:t>Preferência na aquisição de coisa comum (</a:t>
            </a:r>
            <a:r>
              <a:rPr lang="pt-BR" dirty="0" err="1"/>
              <a:t>arts</a:t>
            </a:r>
            <a:r>
              <a:rPr lang="pt-BR" dirty="0"/>
              <a:t>. 504, p. u., 1.322)</a:t>
            </a:r>
          </a:p>
          <a:p>
            <a:pPr lvl="1"/>
            <a:r>
              <a:rPr lang="pt-BR" dirty="0"/>
              <a:t>Consideração no cálculo da evicção (art. 453)</a:t>
            </a:r>
          </a:p>
          <a:p>
            <a:pPr lvl="1"/>
            <a:r>
              <a:rPr lang="pt-BR" dirty="0"/>
              <a:t>Benfeitorias necessárias dão direito de retenção ao locador e ao possuidor de boa-fé (</a:t>
            </a:r>
            <a:r>
              <a:rPr lang="pt-BR" dirty="0" err="1"/>
              <a:t>arts</a:t>
            </a:r>
            <a:r>
              <a:rPr lang="pt-BR" dirty="0"/>
              <a:t>. 578 e 1.219). </a:t>
            </a:r>
          </a:p>
          <a:p>
            <a:pPr lvl="1"/>
            <a:r>
              <a:rPr lang="pt-BR" dirty="0"/>
              <a:t>Benfeitorias úteis dão direito de retenção ao possuidor de boa-fé e ao locatário, caso, no último caso, tenha havido consentimento do locador (art. 578 1.219).</a:t>
            </a:r>
          </a:p>
          <a:p>
            <a:pPr lvl="1"/>
            <a:r>
              <a:rPr lang="pt-BR" dirty="0"/>
              <a:t>Privilégio especial (art. 964, III)</a:t>
            </a:r>
          </a:p>
          <a:p>
            <a:pPr lvl="1"/>
            <a:r>
              <a:rPr lang="pt-BR" dirty="0"/>
              <a:t>Inclusão na comunhão parcial de bens (art. 1.660, IV)</a:t>
            </a:r>
          </a:p>
        </p:txBody>
      </p:sp>
    </p:spTree>
    <p:extLst>
      <p:ext uri="{BB962C8B-B14F-4D97-AF65-F5344CB8AC3E}">
        <p14:creationId xmlns:p14="http://schemas.microsoft.com/office/powerpoint/2010/main" val="1266579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9AB1C-D519-4221-9804-4F01ACE92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REGIME JURÍDICO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3AA6CC-5B3E-4832-BE19-BFA71780E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Titularidade do bem segue a natureza jurídica da pessoa jurídica</a:t>
            </a:r>
          </a:p>
          <a:p>
            <a:pPr lvl="1"/>
            <a:r>
              <a:rPr lang="pt-BR" dirty="0"/>
              <a:t>Bens públicos: administração direta, autarquias e fundações públicas</a:t>
            </a:r>
          </a:p>
          <a:p>
            <a:pPr lvl="1"/>
            <a:r>
              <a:rPr lang="pt-BR" dirty="0"/>
              <a:t>Bens privados: empresas públicas, sociedades de economia mista; sujeitos privados.</a:t>
            </a:r>
          </a:p>
          <a:p>
            <a:r>
              <a:rPr lang="pt-BR" dirty="0"/>
              <a:t>Espécies de bens públicos</a:t>
            </a:r>
          </a:p>
          <a:p>
            <a:pPr lvl="1"/>
            <a:r>
              <a:rPr lang="pt-BR" dirty="0"/>
              <a:t>Art. 99. São bens públicos:</a:t>
            </a:r>
          </a:p>
          <a:p>
            <a:pPr marL="800100" lvl="2" indent="0">
              <a:buNone/>
            </a:pPr>
            <a:r>
              <a:rPr lang="pt-BR" dirty="0"/>
              <a:t>I - os de uso comum do povo, tais como rios, mares, estradas, ruas e praças;</a:t>
            </a:r>
          </a:p>
          <a:p>
            <a:pPr marL="800100" lvl="2" indent="0">
              <a:buNone/>
            </a:pPr>
            <a:r>
              <a:rPr lang="pt-BR" dirty="0"/>
              <a:t>II - os de uso especial, tais como edifícios ou terrenos destinados a serviço ou estabelecimento da administração federal, estadual, territorial ou municipal, inclusive os de suas autarquias;</a:t>
            </a:r>
          </a:p>
          <a:p>
            <a:pPr marL="800100" lvl="2" indent="0">
              <a:buNone/>
            </a:pPr>
            <a:r>
              <a:rPr lang="pt-BR" dirty="0"/>
              <a:t>III - os dominicais, que constituem o patrimônio das pessoas jurídicas de direito público, como objeto de direito pessoal, ou real, de cada uma dessas entidades.</a:t>
            </a:r>
          </a:p>
          <a:p>
            <a:r>
              <a:rPr lang="pt-BR" dirty="0"/>
              <a:t>Vedação à usucapião (art. 183, §3º; art. 191, p. u., CF; art. 102, CC)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013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A956E-4335-4C54-8494-1FFC4E9F4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CARACTERÍSTICAS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2921B1-8D1E-48FF-BAAC-2286699CF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Oposição ao conceito de pessoa: valor da liberdade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Individuação do mundo externo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Sujeição ao poder do homem?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/>
              <a:t>Existência atual?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/>
              <a:t>Compra e venda de coisa futura</a:t>
            </a:r>
          </a:p>
        </p:txBody>
      </p:sp>
    </p:spTree>
    <p:extLst>
      <p:ext uri="{BB962C8B-B14F-4D97-AF65-F5344CB8AC3E}">
        <p14:creationId xmlns:p14="http://schemas.microsoft.com/office/powerpoint/2010/main" val="347493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CEC43-860A-4F52-A7C1-EBB6B217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CORPOREIDADE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9D0AC63-E895-4722-956C-9676F8BBF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B. corpóreos</a:t>
            </a:r>
            <a:r>
              <a:rPr lang="pt-BR" dirty="0"/>
              <a:t>: existência fenomênica, perceptível pelos sentidos</a:t>
            </a:r>
          </a:p>
          <a:p>
            <a:pPr lvl="1"/>
            <a:r>
              <a:rPr lang="pt-BR" dirty="0"/>
              <a:t>Exemplo: casa, automóvel, árvore, água, gás.</a:t>
            </a:r>
          </a:p>
          <a:p>
            <a:r>
              <a:rPr lang="pt-BR" b="1" dirty="0"/>
              <a:t>B. incorpóreos</a:t>
            </a:r>
            <a:r>
              <a:rPr lang="pt-BR" dirty="0"/>
              <a:t>: existência ideal, não-perceptível pelos sentidos</a:t>
            </a:r>
          </a:p>
          <a:p>
            <a:pPr lvl="1"/>
            <a:r>
              <a:rPr lang="pt-BR" dirty="0"/>
              <a:t>Exemplo: direito autoral, patente, marcas.</a:t>
            </a:r>
          </a:p>
          <a:p>
            <a:endParaRPr lang="pt-BR" dirty="0"/>
          </a:p>
          <a:p>
            <a:r>
              <a:rPr lang="pt-BR" b="1" dirty="0"/>
              <a:t>Relevância</a:t>
            </a:r>
            <a:r>
              <a:rPr lang="pt-BR" dirty="0"/>
              <a:t>: possibilidade de sujeição a operações jurídicas comuns.</a:t>
            </a:r>
          </a:p>
          <a:p>
            <a:pPr lvl="1"/>
            <a:r>
              <a:rPr lang="pt-BR" dirty="0"/>
              <a:t>Exemplo: titularidade; transmissão da titularidade.</a:t>
            </a:r>
          </a:p>
        </p:txBody>
      </p:sp>
    </p:spTree>
    <p:extLst>
      <p:ext uri="{BB962C8B-B14F-4D97-AF65-F5344CB8AC3E}">
        <p14:creationId xmlns:p14="http://schemas.microsoft.com/office/powerpoint/2010/main" val="3005897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27C39-1EA6-4C30-BB1D-FEF09C577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MOBILIDADE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8512DA-2E6C-4593-8B21-24C2159FB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72749"/>
            <a:ext cx="8596668" cy="4685251"/>
          </a:xfrm>
        </p:spPr>
        <p:txBody>
          <a:bodyPr>
            <a:normAutofit fontScale="85000" lnSpcReduction="20000"/>
          </a:bodyPr>
          <a:lstStyle/>
          <a:p>
            <a:r>
              <a:rPr lang="pt-BR" dirty="0"/>
              <a:t>Regra geral: rigor maior para operações com bens imóveis</a:t>
            </a:r>
          </a:p>
          <a:p>
            <a:r>
              <a:rPr lang="pt-BR" dirty="0"/>
              <a:t>Relevância jurídica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Modo de transmissão da propriedade;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dirty="0"/>
              <a:t>Art. 1.226. Os direitos reais </a:t>
            </a:r>
            <a:r>
              <a:rPr lang="pt-BR" b="1" dirty="0"/>
              <a:t>sobre coisas móveis</a:t>
            </a:r>
            <a:r>
              <a:rPr lang="pt-BR" dirty="0"/>
              <a:t>, quando constituídos, ou transmitidos por atos entre vivos, só se adquirem com a </a:t>
            </a:r>
            <a:r>
              <a:rPr lang="pt-BR" b="1" dirty="0"/>
              <a:t>tradição</a:t>
            </a:r>
            <a:r>
              <a:rPr lang="pt-BR" dirty="0"/>
              <a:t>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dirty="0"/>
              <a:t>Art. 1.227. Os direitos reais </a:t>
            </a:r>
            <a:r>
              <a:rPr lang="pt-BR" b="1" dirty="0"/>
              <a:t>sobre imóveis </a:t>
            </a:r>
            <a:r>
              <a:rPr lang="pt-BR" dirty="0"/>
              <a:t>constituídos, ou transmitidos por atos entre vivos, só se adquirem com o </a:t>
            </a:r>
            <a:r>
              <a:rPr lang="pt-BR" b="1" dirty="0"/>
              <a:t>registro</a:t>
            </a:r>
            <a:r>
              <a:rPr lang="pt-BR" dirty="0"/>
              <a:t> no </a:t>
            </a:r>
            <a:r>
              <a:rPr lang="pt-BR" b="1" dirty="0"/>
              <a:t>Cartório de Registro de Imóveis </a:t>
            </a:r>
            <a:r>
              <a:rPr lang="pt-BR" dirty="0"/>
              <a:t>dos referidos títulos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Requisitos de eficácia para disposição (ex.: outorga conjugal);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dirty="0"/>
              <a:t>Art. 1.647. Ressalvado o disposto no</a:t>
            </a:r>
            <a:r>
              <a:rPr lang="pt-BR" sz="2400" dirty="0"/>
              <a:t> </a:t>
            </a:r>
            <a:r>
              <a:rPr lang="pt-BR" dirty="0"/>
              <a:t>art. 1.648 , nenhum dos cônjuges pode, sem autorização do outro, exceto no regime da separação absoluta:</a:t>
            </a:r>
          </a:p>
          <a:p>
            <a:pPr marL="1257300" lvl="3" indent="0">
              <a:buNone/>
            </a:pPr>
            <a:r>
              <a:rPr lang="pt-BR" dirty="0"/>
              <a:t>I - alienar ou gravar de ônus real os bens imóveis;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Prazos distintos de usucapião;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Aplicabilidade de algumas relações jurídicas apenas a determinada espécie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pt-BR" b="1" dirty="0"/>
              <a:t>Imóveis</a:t>
            </a:r>
            <a:r>
              <a:rPr lang="pt-BR" dirty="0"/>
              <a:t>: hipoteca, anticrese, superfície, habitação, aquisição, retrovenda, </a:t>
            </a:r>
            <a:r>
              <a:rPr lang="pt-BR" dirty="0" err="1"/>
              <a:t>multipropriedade</a:t>
            </a:r>
            <a:endParaRPr lang="pt-BR" dirty="0"/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pt-BR" b="1" dirty="0"/>
              <a:t>Móveis</a:t>
            </a:r>
            <a:r>
              <a:rPr lang="pt-BR" dirty="0"/>
              <a:t>: penhor, arras, venda a contento, venda com reserva de domínio, depósito, mútuo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Lugar do pagamento 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pt-BR" dirty="0"/>
              <a:t>Art. 328. Se o pagamento consistir na tradição de um imóvel (...) far-se-á no lugar onde situado o bem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pt-BR" dirty="0"/>
          </a:p>
          <a:p>
            <a:pPr marL="1200150" lvl="2" indent="-342900">
              <a:buFont typeface="Wingdings" panose="05000000000000000000" pitchFamily="2" charset="2"/>
              <a:buChar char="§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832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CAC60-182B-4A4A-AE34-03328F9BA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MOBILIDADE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480F88-9BA7-494B-A8F0-953044F48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00100" lvl="1" indent="-342900">
              <a:buFont typeface="+mj-lt"/>
              <a:buAutoNum type="alphaLcParenR"/>
            </a:pPr>
            <a:r>
              <a:rPr lang="pt-BR" dirty="0"/>
              <a:t>Diferença no prazo de reclamação dos vícios redibitórios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pt-BR" dirty="0"/>
              <a:t>Art. 445. O adquirente decai do direito de obter a </a:t>
            </a:r>
            <a:r>
              <a:rPr lang="pt-BR" dirty="0" err="1"/>
              <a:t>redibição</a:t>
            </a:r>
            <a:r>
              <a:rPr lang="pt-BR" dirty="0"/>
              <a:t> ou abatimento no preço no prazo de </a:t>
            </a:r>
            <a:r>
              <a:rPr lang="pt-BR" b="1" dirty="0"/>
              <a:t>trinta dias se a coisa for móvel</a:t>
            </a:r>
            <a:r>
              <a:rPr lang="pt-BR" dirty="0"/>
              <a:t>, e de </a:t>
            </a:r>
            <a:r>
              <a:rPr lang="pt-BR" b="1" dirty="0"/>
              <a:t>um ano se for imóvel</a:t>
            </a:r>
            <a:r>
              <a:rPr lang="pt-BR" dirty="0"/>
              <a:t>, contado da entrega efetiva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Competência registraria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pt-BR" dirty="0"/>
              <a:t>Art. 576, §1: O registro a que se refere este artigo será o de </a:t>
            </a:r>
            <a:r>
              <a:rPr lang="pt-BR" b="1" dirty="0"/>
              <a:t>Títulos e Documentos</a:t>
            </a:r>
            <a:r>
              <a:rPr lang="pt-BR" dirty="0"/>
              <a:t> do domicílio do locador, quando a coisa for </a:t>
            </a:r>
            <a:r>
              <a:rPr lang="pt-BR" b="1" dirty="0"/>
              <a:t>móvel</a:t>
            </a:r>
            <a:r>
              <a:rPr lang="pt-BR" dirty="0"/>
              <a:t>; e será o </a:t>
            </a:r>
            <a:r>
              <a:rPr lang="pt-BR" b="1" dirty="0"/>
              <a:t>Registro de Imóveis</a:t>
            </a:r>
            <a:r>
              <a:rPr lang="pt-BR" dirty="0"/>
              <a:t> da respectiva circunscrição, quando </a:t>
            </a:r>
            <a:r>
              <a:rPr lang="pt-BR" b="1" dirty="0"/>
              <a:t>imóvel</a:t>
            </a:r>
            <a:r>
              <a:rPr lang="pt-BR" dirty="0"/>
              <a:t>.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Aquisição de boa-fé (</a:t>
            </a:r>
            <a:r>
              <a:rPr lang="pt-BR" dirty="0" err="1"/>
              <a:t>arts</a:t>
            </a:r>
            <a:r>
              <a:rPr lang="pt-BR" dirty="0"/>
              <a:t>. 879 e 1.268)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Posse do bem imóvel faz presumir a dos bens móveis nele contidos (art. 1.209)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Aplicabilidade do regime de direito de vizinhança aos bens imóveis</a:t>
            </a:r>
          </a:p>
          <a:p>
            <a:pPr marL="800100" lvl="1" indent="-342900">
              <a:buFont typeface="+mj-lt"/>
              <a:buAutoNum type="alphaLcParenR"/>
            </a:pPr>
            <a:r>
              <a:rPr lang="pt-BR" dirty="0"/>
              <a:t>Forma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pt-BR" dirty="0"/>
              <a:t>Art. 108. Não dispondo a lei em contrário, a escritura pública é essencial à validade dos negócios jurídicos que visem à constituição, transferência, modificação ou renúncia de direitos reais sobre imóveis de valor superior a trinta vezes o maior salário mínimo vigente no País.</a:t>
            </a:r>
            <a:endParaRPr lang="pt-BR" sz="3600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1062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8C965-91AE-4BFE-9502-6ED91A177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MOBILIDADE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1358C1-13EC-4F33-986A-5FDFF1391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34494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O que são bens imóveis?</a:t>
            </a:r>
          </a:p>
          <a:p>
            <a:pPr lvl="1"/>
            <a:r>
              <a:rPr lang="pt-BR" dirty="0"/>
              <a:t>Regra da acessão.</a:t>
            </a:r>
          </a:p>
          <a:p>
            <a:pPr lvl="2"/>
            <a:r>
              <a:rPr lang="pt-BR" dirty="0"/>
              <a:t>Art. 79. São bens imóveis o solo e tudo quanto se lhe incorporar </a:t>
            </a:r>
            <a:r>
              <a:rPr lang="pt-BR" u="sng" dirty="0"/>
              <a:t>natural</a:t>
            </a:r>
            <a:r>
              <a:rPr lang="pt-BR" dirty="0"/>
              <a:t> ou </a:t>
            </a:r>
            <a:r>
              <a:rPr lang="pt-BR" u="sng" dirty="0"/>
              <a:t>artificialmente</a:t>
            </a:r>
            <a:r>
              <a:rPr lang="pt-BR" dirty="0"/>
              <a:t>.</a:t>
            </a:r>
          </a:p>
          <a:p>
            <a:pPr lvl="2"/>
            <a:r>
              <a:rPr lang="pt-BR" dirty="0"/>
              <a:t>Exceções: direito real de superfície; direito de laje.</a:t>
            </a:r>
          </a:p>
          <a:p>
            <a:pPr lvl="1"/>
            <a:r>
              <a:rPr lang="pt-BR" dirty="0"/>
              <a:t>Equiparação legal</a:t>
            </a:r>
          </a:p>
          <a:p>
            <a:pPr lvl="2"/>
            <a:r>
              <a:rPr lang="pt-BR" dirty="0"/>
              <a:t>Direitos reais sobre imóveis e ações que os asseguram</a:t>
            </a:r>
          </a:p>
          <a:p>
            <a:pPr lvl="3"/>
            <a:r>
              <a:rPr lang="pt-BR" dirty="0"/>
              <a:t>Ex.: cessão da pretensão reivindicatória.</a:t>
            </a:r>
          </a:p>
          <a:p>
            <a:pPr lvl="3"/>
            <a:r>
              <a:rPr lang="pt-BR" dirty="0"/>
              <a:t>Objetivo: rigor da forma.</a:t>
            </a:r>
          </a:p>
          <a:p>
            <a:pPr lvl="3"/>
            <a:r>
              <a:rPr lang="pt-BR" dirty="0"/>
              <a:t>Exceção: possibilidade de constituição de penhor sobre créditos garantidos por hipoteca (DL 24.778, art. 1)</a:t>
            </a:r>
          </a:p>
          <a:p>
            <a:pPr lvl="2"/>
            <a:r>
              <a:rPr lang="pt-BR" dirty="0"/>
              <a:t>Direito à sucessão aberta</a:t>
            </a:r>
          </a:p>
          <a:p>
            <a:pPr lvl="3"/>
            <a:r>
              <a:rPr lang="pt-BR" dirty="0"/>
              <a:t>Universalidade, que abrange direitos obrigacionais e reais.</a:t>
            </a:r>
          </a:p>
          <a:p>
            <a:pPr lvl="1"/>
            <a:r>
              <a:rPr lang="pt-BR" dirty="0"/>
              <a:t>Manutenção do caráter imóvel:</a:t>
            </a:r>
          </a:p>
          <a:p>
            <a:pPr lvl="2"/>
            <a:r>
              <a:rPr lang="pt-BR" dirty="0"/>
              <a:t>Edificações separadas do solo com manutenção da sua função</a:t>
            </a:r>
          </a:p>
          <a:p>
            <a:pPr lvl="3"/>
            <a:r>
              <a:rPr lang="pt-BR" dirty="0"/>
              <a:t>Caso de relativização do caráter imóvel? Ex.: contrato de transporte de coisa.</a:t>
            </a:r>
          </a:p>
          <a:p>
            <a:pPr lvl="2"/>
            <a:r>
              <a:rPr lang="pt-BR" dirty="0"/>
              <a:t>Materiais provisoriamente separados de um prédio para serem reempregados nele.</a:t>
            </a:r>
          </a:p>
          <a:p>
            <a:pPr lvl="3"/>
            <a:r>
              <a:rPr lang="pt-BR" dirty="0"/>
              <a:t>Exemplo: tijolos, janelas, argamassa, etc. Não se aplica aos casos de demolição!</a:t>
            </a:r>
          </a:p>
        </p:txBody>
      </p:sp>
    </p:spTree>
    <p:extLst>
      <p:ext uri="{BB962C8B-B14F-4D97-AF65-F5344CB8AC3E}">
        <p14:creationId xmlns:p14="http://schemas.microsoft.com/office/powerpoint/2010/main" val="3823582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E4F26-1838-44A2-A480-24F739FA2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MOBILIDADE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0F7CF2-9109-41DE-BE3A-33E152C53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O que são bens móveis? Requisitos:</a:t>
            </a:r>
          </a:p>
          <a:p>
            <a:pPr lvl="1" algn="just"/>
            <a:r>
              <a:rPr lang="pt-BR" dirty="0"/>
              <a:t>Mobilidade: “suscetíveis de movimento próprio, ou de remoção por força alheia”</a:t>
            </a:r>
          </a:p>
          <a:p>
            <a:pPr lvl="1" algn="just"/>
            <a:r>
              <a:rPr lang="pt-BR" dirty="0"/>
              <a:t>Função: “sem alteração da substância ou da destinação econômico-social”</a:t>
            </a:r>
          </a:p>
          <a:p>
            <a:pPr algn="just"/>
            <a:r>
              <a:rPr lang="pt-BR" dirty="0"/>
              <a:t>Exceções:</a:t>
            </a:r>
          </a:p>
          <a:p>
            <a:pPr lvl="1" algn="just"/>
            <a:r>
              <a:rPr lang="pt-BR" dirty="0"/>
              <a:t>Navios: suscetíveis de hipoteca (art. 1.473, VI); necessidade de registro (</a:t>
            </a:r>
            <a:r>
              <a:rPr lang="pt-BR" dirty="0" err="1"/>
              <a:t>arts</a:t>
            </a:r>
            <a:r>
              <a:rPr lang="pt-BR" dirty="0"/>
              <a:t>. 3, 4, Lei 7.652/88)</a:t>
            </a:r>
          </a:p>
          <a:p>
            <a:pPr lvl="1" algn="just"/>
            <a:r>
              <a:rPr lang="pt-BR" dirty="0"/>
              <a:t>Aeronaves: suscetíveis de hipoteca (art. 1.473, VII); necessidade de registro (art. 72, Lei 7.565/86)</a:t>
            </a:r>
          </a:p>
          <a:p>
            <a:pPr algn="just"/>
            <a:r>
              <a:rPr lang="pt-BR" dirty="0"/>
              <a:t>Bens móveis por antecipação; categoria controversa</a:t>
            </a:r>
          </a:p>
          <a:p>
            <a:pPr lvl="1" algn="just"/>
            <a:r>
              <a:rPr lang="pt-BR" dirty="0"/>
              <a:t>Ex.: safra ainda não colhida, fruto ainda pendente, madeira não cortada, etc.</a:t>
            </a:r>
          </a:p>
          <a:p>
            <a:pPr lvl="1" algn="just"/>
            <a:r>
              <a:rPr lang="pt-BR" dirty="0"/>
              <a:t>Lei admite penhor agrícola sobre “colheitas pendentes”, por ex. (art. 1.442, II)</a:t>
            </a:r>
          </a:p>
          <a:p>
            <a:pPr lvl="1" algn="just"/>
            <a:r>
              <a:rPr lang="pt-BR" dirty="0"/>
              <a:t>Questão: como classificar um contrato de venda de árvore ainda por serem derrubadas?</a:t>
            </a:r>
          </a:p>
          <a:p>
            <a:pPr lvl="1" algn="just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8054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CB493-FF0A-4ABE-A1A2-81D7BD618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CRITÉRIO: MOBILIDADE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5B2B1A-4BE2-4CC5-A103-27AFFDFCB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Equiparação legal a bens móveis</a:t>
            </a:r>
          </a:p>
          <a:p>
            <a:pPr lvl="1"/>
            <a:r>
              <a:rPr lang="pt-BR" dirty="0"/>
              <a:t>Energias dotadas de valor econômico</a:t>
            </a:r>
          </a:p>
          <a:p>
            <a:pPr lvl="2"/>
            <a:r>
              <a:rPr lang="pt-BR" dirty="0"/>
              <a:t>Ex.: energia elétrica.</a:t>
            </a:r>
          </a:p>
          <a:p>
            <a:pPr lvl="1"/>
            <a:r>
              <a:rPr lang="pt-BR" dirty="0"/>
              <a:t>Direitos reais sobre objetos móveis e as ações correspondentes</a:t>
            </a:r>
          </a:p>
          <a:p>
            <a:pPr lvl="1"/>
            <a:r>
              <a:rPr lang="pt-BR" dirty="0"/>
              <a:t>Direitos pessoais de caráter patrimonial e respectivas ações</a:t>
            </a:r>
          </a:p>
          <a:p>
            <a:r>
              <a:rPr lang="pt-BR" dirty="0"/>
              <a:t>Materiais de construção</a:t>
            </a:r>
          </a:p>
          <a:p>
            <a:pPr lvl="1"/>
            <a:r>
              <a:rPr lang="pt-BR" dirty="0"/>
              <a:t>Bens móveis antes do seu emprego</a:t>
            </a:r>
          </a:p>
          <a:p>
            <a:pPr lvl="1"/>
            <a:r>
              <a:rPr lang="pt-BR" dirty="0"/>
              <a:t>Durante o emprego, acedem ao bem imóvel</a:t>
            </a:r>
          </a:p>
          <a:p>
            <a:pPr lvl="1"/>
            <a:r>
              <a:rPr lang="pt-BR" dirty="0"/>
              <a:t>Em caso de desagregação definitiva (ex.: demolição), voltam a ser bens móveis.</a:t>
            </a:r>
          </a:p>
          <a:p>
            <a:pPr lvl="1"/>
            <a:r>
              <a:rPr lang="pt-BR" dirty="0"/>
              <a:t>A demolição deve ser de toda a construção, seja intencional, seja fortuita.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44493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1081</TotalTime>
  <Words>3658</Words>
  <Application>Microsoft Office PowerPoint</Application>
  <PresentationFormat>Widescreen</PresentationFormat>
  <Paragraphs>253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</vt:lpstr>
      <vt:lpstr>Trebuchet MS</vt:lpstr>
      <vt:lpstr>Wingdings</vt:lpstr>
      <vt:lpstr>Wingdings 3</vt:lpstr>
      <vt:lpstr>Facetado</vt:lpstr>
      <vt:lpstr>CURSO POPULAR DEFENSORIA PÚBLICA</vt:lpstr>
      <vt:lpstr>BENS X COISAS</vt:lpstr>
      <vt:lpstr>CARACTERÍSTICAS</vt:lpstr>
      <vt:lpstr>CRITÉRIO: CORPOREIDADE</vt:lpstr>
      <vt:lpstr>CRITÉRIO: MOBILIDADE</vt:lpstr>
      <vt:lpstr>CRITÉRIO: MOBILIDADE</vt:lpstr>
      <vt:lpstr>CRITÉRIO: MOBILIDADE</vt:lpstr>
      <vt:lpstr>CRITÉRIO: MOBILIDADE</vt:lpstr>
      <vt:lpstr>CRITÉRIO: MOBILIDADE</vt:lpstr>
      <vt:lpstr>CRITÉRIO: FUNGIBILIDADE</vt:lpstr>
      <vt:lpstr>CRITÉRIO: FUNGIBILIDADE</vt:lpstr>
      <vt:lpstr>CRITÉRIO: FUNGIBILIDADE</vt:lpstr>
      <vt:lpstr>CRITÉRIO: CONSUMABILIDADE</vt:lpstr>
      <vt:lpstr>CRITÉRIO: DIVISIBILIDADE</vt:lpstr>
      <vt:lpstr>CRITÉRIO: DIVISIBILIDADE</vt:lpstr>
      <vt:lpstr>CRITÉRIO: DIVISIBILIDADE</vt:lpstr>
      <vt:lpstr>CRITÉRIO: COLETIVIDADE</vt:lpstr>
      <vt:lpstr>CRITÉRIO: COLETIVIDADE</vt:lpstr>
      <vt:lpstr>CRITÉRIO: ACESSORIEDADE</vt:lpstr>
      <vt:lpstr>CRITÉRIO: ACESSORIEDADE</vt:lpstr>
      <vt:lpstr>CRITÉRIO: ACESSORIEDADE</vt:lpstr>
      <vt:lpstr>CRITÉRIO: ACESSORIEDADE</vt:lpstr>
      <vt:lpstr>CRITÉRIO: ACESSORIEDADE</vt:lpstr>
      <vt:lpstr>CRITÉRIO: ACESSORIEDADE</vt:lpstr>
      <vt:lpstr>CRITÉRIO: REGIME JURÍDICO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DEFENSORIA PÚBLICA</dc:title>
  <dc:creator>João Carlos</dc:creator>
  <cp:lastModifiedBy>João Carlos</cp:lastModifiedBy>
  <cp:revision>32</cp:revision>
  <dcterms:created xsi:type="dcterms:W3CDTF">2020-03-10T02:55:35Z</dcterms:created>
  <dcterms:modified xsi:type="dcterms:W3CDTF">2020-03-10T20:58:00Z</dcterms:modified>
</cp:coreProperties>
</file>