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0" r:id="rId33"/>
    <p:sldId id="291" r:id="rId34"/>
    <p:sldId id="293" r:id="rId35"/>
    <p:sldId id="294" r:id="rId36"/>
    <p:sldId id="292" r:id="rId37"/>
    <p:sldId id="289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3/18/2024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Aula 02 – posse e propriedade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48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DA POSSE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b="1" u="sng" dirty="0"/>
              <a:t>POSSE DIRETA X INDIRETA</a:t>
            </a:r>
            <a:endParaRPr lang="pt-BR" sz="2400" dirty="0"/>
          </a:p>
          <a:p>
            <a:pPr marL="0" indent="0">
              <a:buNone/>
            </a:pPr>
            <a:r>
              <a:rPr lang="pt-BR" sz="2400" b="1" dirty="0"/>
              <a:t> </a:t>
            </a:r>
            <a:endParaRPr lang="pt-BR" sz="2400" dirty="0"/>
          </a:p>
          <a:p>
            <a:r>
              <a:rPr lang="pt-BR" sz="2800" dirty="0"/>
              <a:t>Essa classificação ocorre quando há o desdobramento da posse, que decorre de uma relação contratual. 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O titular do bem pode transferir a posse direta (exercício do poder fático sobre a coisa, um dos poderes do domínio), mantendo a qualidade de possuidor indireto (com a possibilidade de dispor, proteger e reaver o bem</a:t>
            </a:r>
            <a:r>
              <a:rPr lang="pt-BR" sz="2800" dirty="0" smtClean="0"/>
              <a:t>).</a:t>
            </a:r>
            <a:endParaRPr lang="pt-BR" sz="2800" dirty="0"/>
          </a:p>
          <a:p>
            <a:r>
              <a:rPr lang="pt-BR" sz="2800" dirty="0"/>
              <a:t>Exemplos: locação, usufruto, </a:t>
            </a:r>
            <a:r>
              <a:rPr lang="pt-BR" sz="2800" dirty="0" smtClean="0"/>
              <a:t>depósito</a:t>
            </a:r>
            <a:r>
              <a:rPr lang="pt-BR" sz="2800" dirty="0"/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0025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POSSE DIRETA X INDIRETA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Art. 1.197. A posse direta, de pessoa que tem a coisa em seu poder, temporariamente, em virtude de direito pessoal, ou real, não anula a indireta, de quem aquela foi havida, podendo o possuidor direto defender a sua posse contra o indireto.</a:t>
            </a:r>
          </a:p>
        </p:txBody>
      </p:sp>
    </p:spTree>
    <p:extLst>
      <p:ext uri="{BB962C8B-B14F-4D97-AF65-F5344CB8AC3E}">
        <p14:creationId xmlns:p14="http://schemas.microsoft.com/office/powerpoint/2010/main" val="2409334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 DUAL DE CLASSIFICAÇÃO DA POSSE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u="sng" dirty="0" smtClean="0"/>
              <a:t>Critério objetivo: </a:t>
            </a:r>
            <a:r>
              <a:rPr lang="pt-BR" sz="2800" dirty="0" smtClean="0"/>
              <a:t>ocorre com a verificação da (in)existência de vícios objetivos sobre a posse (violência, clandestinidade e precariedade) a classifica como</a:t>
            </a:r>
            <a:r>
              <a:rPr lang="pt-BR" sz="2800" b="1" dirty="0" smtClean="0"/>
              <a:t>:  </a:t>
            </a:r>
            <a:r>
              <a:rPr lang="pt-BR" sz="2800" b="1" u="sng" dirty="0" smtClean="0"/>
              <a:t>justa</a:t>
            </a:r>
            <a:r>
              <a:rPr lang="pt-BR" sz="2800" b="1" dirty="0" smtClean="0"/>
              <a:t> </a:t>
            </a:r>
            <a:r>
              <a:rPr lang="pt-BR" sz="2800" dirty="0" smtClean="0"/>
              <a:t> ou </a:t>
            </a:r>
            <a:r>
              <a:rPr lang="pt-BR" sz="2800" b="1" u="sng" dirty="0" smtClean="0"/>
              <a:t>injusta.</a:t>
            </a:r>
          </a:p>
          <a:p>
            <a:pPr marL="0" indent="0">
              <a:buNone/>
            </a:pPr>
            <a:endParaRPr lang="pt-BR" sz="2800" b="1" u="sng" dirty="0" smtClean="0"/>
          </a:p>
          <a:p>
            <a:r>
              <a:rPr lang="pt-BR" sz="2800" b="1" u="sng" dirty="0" smtClean="0"/>
              <a:t>Critério </a:t>
            </a:r>
            <a:r>
              <a:rPr lang="pt-BR" sz="2800" b="1" u="sng" dirty="0"/>
              <a:t>subjetivo</a:t>
            </a:r>
            <a:r>
              <a:rPr lang="pt-BR" sz="2800" b="1" u="sng" dirty="0" smtClean="0"/>
              <a:t>: </a:t>
            </a:r>
            <a:r>
              <a:rPr lang="pt-BR" sz="2800" dirty="0" smtClean="0"/>
              <a:t>afere  o (</a:t>
            </a:r>
            <a:r>
              <a:rPr lang="pt-BR" sz="2800" dirty="0" err="1" smtClean="0"/>
              <a:t>des</a:t>
            </a:r>
            <a:r>
              <a:rPr lang="pt-BR" sz="2800" dirty="0" smtClean="0"/>
              <a:t>)conhecimento pelo possuidor de vício que recai sobre a posse. A posse é classificada em de </a:t>
            </a:r>
            <a:r>
              <a:rPr lang="pt-BR" sz="2800" b="1" u="sng" dirty="0" smtClean="0"/>
              <a:t>boa-fé ou de má-fé</a:t>
            </a:r>
            <a:endParaRPr lang="pt-BR" sz="2800" b="1" u="sng" dirty="0"/>
          </a:p>
        </p:txBody>
      </p:sp>
    </p:spTree>
    <p:extLst>
      <p:ext uri="{BB962C8B-B14F-4D97-AF65-F5344CB8AC3E}">
        <p14:creationId xmlns:p14="http://schemas.microsoft.com/office/powerpoint/2010/main" val="3194950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 objetivo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1" u="sng" dirty="0"/>
              <a:t>Posse </a:t>
            </a:r>
            <a:r>
              <a:rPr lang="pt-BR" sz="3200" b="1" u="sng" dirty="0" smtClean="0"/>
              <a:t>justa: </a:t>
            </a:r>
            <a:r>
              <a:rPr lang="pt-BR" sz="3200" dirty="0" smtClean="0"/>
              <a:t>limpa </a:t>
            </a:r>
            <a:r>
              <a:rPr lang="pt-BR" sz="3200" dirty="0"/>
              <a:t>e sem vícios objetivos; </a:t>
            </a:r>
            <a:endParaRPr lang="pt-BR" sz="3200" dirty="0" smtClean="0"/>
          </a:p>
          <a:p>
            <a:pPr marL="0" indent="0">
              <a:buNone/>
            </a:pPr>
            <a:endParaRPr lang="pt-BR" sz="3200" dirty="0"/>
          </a:p>
          <a:p>
            <a:r>
              <a:rPr lang="pt-BR" sz="3200" b="1" u="sng" dirty="0" smtClean="0"/>
              <a:t>Posse injusta: </a:t>
            </a:r>
            <a:r>
              <a:rPr lang="pt-BR" sz="3200" dirty="0" smtClean="0"/>
              <a:t>decorreu </a:t>
            </a:r>
            <a:r>
              <a:rPr lang="pt-BR" sz="3200" dirty="0"/>
              <a:t>de vícios </a:t>
            </a:r>
            <a:r>
              <a:rPr lang="pt-BR" sz="3200" dirty="0" smtClean="0"/>
              <a:t>objetivos: </a:t>
            </a:r>
            <a:r>
              <a:rPr lang="pt-BR" sz="3200" b="1" dirty="0" smtClean="0"/>
              <a:t>violência </a:t>
            </a:r>
            <a:r>
              <a:rPr lang="pt-BR" sz="3200" b="1" dirty="0"/>
              <a:t>(roubo), clandestinidade (furto) ou precariedade (estelionato).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4589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 objetivo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Art. 1.208. Não induzem posse os atos de mera permissão ou tolerância assim como não autorizam a sua aquisição os atos violentos, ou clandestinos, senão depois de cessar a violência ou a clandestinidade.</a:t>
            </a:r>
          </a:p>
        </p:txBody>
      </p:sp>
    </p:spTree>
    <p:extLst>
      <p:ext uri="{BB962C8B-B14F-4D97-AF65-F5344CB8AC3E}">
        <p14:creationId xmlns:p14="http://schemas.microsoft.com/office/powerpoint/2010/main" val="545242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“</a:t>
            </a:r>
            <a:r>
              <a:rPr lang="pt-BR" dirty="0" err="1"/>
              <a:t>interversio</a:t>
            </a:r>
            <a:r>
              <a:rPr lang="pt-BR" dirty="0"/>
              <a:t> </a:t>
            </a:r>
            <a:r>
              <a:rPr lang="pt-BR" dirty="0" err="1"/>
              <a:t>possessionis</a:t>
            </a:r>
            <a:r>
              <a:rPr lang="pt-BR" dirty="0"/>
              <a:t>” ou “convalescimento possessório”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A posse, em regra, mantém o mesmo caráter da sua  aquisição (princípio da continuidade do caráter da  posse, art. 1203 do </a:t>
            </a:r>
            <a:r>
              <a:rPr lang="pt-BR" sz="3200" dirty="0" smtClean="0"/>
              <a:t>CC).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3200" dirty="0"/>
              <a:t> A interversão da posse consiste na excepcional possibilidade de quebra do princípio da continuidade. 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126889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É POSSÍVEL O CONVALESCIMENTO DA POSSE PRECÁRIA?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u="sng" dirty="0" smtClean="0"/>
              <a:t>1ª corrente: </a:t>
            </a:r>
            <a:r>
              <a:rPr lang="pt-BR" sz="2800" dirty="0" smtClean="0"/>
              <a:t>para a</a:t>
            </a:r>
            <a:r>
              <a:rPr lang="pt-BR" sz="2800" dirty="0" smtClean="0"/>
              <a:t> </a:t>
            </a:r>
            <a:r>
              <a:rPr lang="pt-BR" sz="2800" dirty="0"/>
              <a:t>corrente majoritária </a:t>
            </a:r>
            <a:r>
              <a:rPr lang="pt-BR" sz="2800" dirty="0" smtClean="0"/>
              <a:t>somente </a:t>
            </a:r>
            <a:r>
              <a:rPr lang="pt-BR" sz="2800" dirty="0"/>
              <a:t>posses violentas e clandestinas poderiam </a:t>
            </a:r>
            <a:r>
              <a:rPr lang="pt-BR" sz="2800" dirty="0" smtClean="0"/>
              <a:t>convalescer.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b="1" u="sng" dirty="0" smtClean="0"/>
              <a:t>2ª corrente: </a:t>
            </a:r>
            <a:r>
              <a:rPr lang="pt-BR" sz="2800" dirty="0"/>
              <a:t>Todas as posses objetivamente viciadas poderiam </a:t>
            </a:r>
            <a:r>
              <a:rPr lang="pt-BR" sz="2800" dirty="0" smtClean="0"/>
              <a:t>convalescer, se </a:t>
            </a:r>
            <a:r>
              <a:rPr lang="pt-BR" sz="2800" dirty="0"/>
              <a:t>houvesse a caracterização de uma destinação positiva para a posse (teoria sociológica da posse). (Marco Aurélio Bezerra de Melo);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3779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 subjetivo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u="sng" dirty="0"/>
              <a:t>P</a:t>
            </a:r>
            <a:r>
              <a:rPr lang="pt-BR" sz="2800" b="1" u="sng" dirty="0" smtClean="0"/>
              <a:t>osse </a:t>
            </a:r>
            <a:r>
              <a:rPr lang="pt-BR" sz="2800" b="1" u="sng" dirty="0"/>
              <a:t>de boa-fé</a:t>
            </a:r>
            <a:r>
              <a:rPr lang="pt-BR" sz="2800" dirty="0"/>
              <a:t>: </a:t>
            </a:r>
            <a:r>
              <a:rPr lang="pt-BR" sz="2800" dirty="0" smtClean="0"/>
              <a:t>o </a:t>
            </a:r>
            <a:r>
              <a:rPr lang="pt-BR" sz="2800" dirty="0"/>
              <a:t>possuidor ignora obstáculo para aquisição da </a:t>
            </a:r>
            <a:r>
              <a:rPr lang="pt-BR" sz="2800" dirty="0" smtClean="0"/>
              <a:t>propriedade; se tiver </a:t>
            </a:r>
            <a:r>
              <a:rPr lang="pt-BR" sz="2800" dirty="0"/>
              <a:t>justo título </a:t>
            </a:r>
            <a:r>
              <a:rPr lang="pt-BR" sz="2800" dirty="0" smtClean="0"/>
              <a:t>há presunção de boa-fé.</a:t>
            </a:r>
          </a:p>
          <a:p>
            <a:pPr marL="0" indent="0">
              <a:buNone/>
            </a:pPr>
            <a:endParaRPr lang="pt-BR" sz="2800" dirty="0" smtClean="0"/>
          </a:p>
          <a:p>
            <a:r>
              <a:rPr lang="pt-BR" sz="2800" b="1" u="sng" dirty="0" smtClean="0"/>
              <a:t>Posse </a:t>
            </a:r>
            <a:r>
              <a:rPr lang="pt-BR" sz="2800" b="1" u="sng" dirty="0"/>
              <a:t>de </a:t>
            </a:r>
            <a:r>
              <a:rPr lang="pt-BR" sz="2800" b="1" u="sng" dirty="0" smtClean="0"/>
              <a:t>má-fé: </a:t>
            </a:r>
            <a:r>
              <a:rPr lang="pt-BR" sz="2800" dirty="0"/>
              <a:t>o possuidor sabe </a:t>
            </a:r>
            <a:r>
              <a:rPr lang="pt-BR" sz="2800" dirty="0" smtClean="0"/>
              <a:t>dos vícios que maculam a posse </a:t>
            </a:r>
            <a:r>
              <a:rPr lang="pt-BR" sz="2800" dirty="0"/>
              <a:t>e não tem justo título (não tem  justificativa jurídica para </a:t>
            </a:r>
            <a:r>
              <a:rPr lang="pt-BR" sz="2800" dirty="0" smtClean="0"/>
              <a:t>a aquisição).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85346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Critério subjetivo - IMPLICAÇÕES PRÁTICAS 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172547"/>
              </p:ext>
            </p:extLst>
          </p:nvPr>
        </p:nvGraphicFramePr>
        <p:xfrm>
          <a:off x="965913" y="2120900"/>
          <a:ext cx="10779618" cy="4112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9809"/>
                <a:gridCol w="5389809"/>
              </a:tblGrid>
              <a:tr h="416381">
                <a:tc>
                  <a:txBody>
                    <a:bodyPr/>
                    <a:lstStyle/>
                    <a:p>
                      <a:r>
                        <a:rPr lang="pt-BR" dirty="0" smtClean="0"/>
                        <a:t>POSSE</a:t>
                      </a:r>
                      <a:r>
                        <a:rPr lang="pt-BR" baseline="0" dirty="0" smtClean="0"/>
                        <a:t> DE BOA-FÉ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POSSE DE MÁ-FÉ</a:t>
                      </a:r>
                      <a:endParaRPr lang="pt-BR" dirty="0"/>
                    </a:p>
                  </a:txBody>
                  <a:tcPr/>
                </a:tc>
              </a:tr>
              <a:tr h="1334701">
                <a:tc>
                  <a:txBody>
                    <a:bodyPr/>
                    <a:lstStyle/>
                    <a:p>
                      <a:r>
                        <a:rPr lang="pt-BR" dirty="0" smtClean="0"/>
                        <a:t>Direito aos frutos percebidos.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Responde por todos os frutos colhidos e percebidos, bem como pelos que, por sua culpa deixou de perceber, desde o momento em que se constituiu a posse de má-fé.</a:t>
                      </a:r>
                      <a:endParaRPr lang="pt-BR" dirty="0"/>
                    </a:p>
                  </a:txBody>
                  <a:tcPr/>
                </a:tc>
              </a:tr>
              <a:tr h="1334701">
                <a:tc>
                  <a:txBody>
                    <a:bodyPr/>
                    <a:lstStyle/>
                    <a:p>
                      <a:r>
                        <a:rPr lang="pt-BR" dirty="0" smtClean="0"/>
                        <a:t>Devem</a:t>
                      </a:r>
                      <a:r>
                        <a:rPr lang="pt-BR" baseline="0" dirty="0" smtClean="0"/>
                        <a:t> ser restituídos: o</a:t>
                      </a:r>
                      <a:r>
                        <a:rPr lang="pt-BR" dirty="0" smtClean="0"/>
                        <a:t>s frutos pendentes ao tempo em que cessar a boa-fé, depois de deduzidas as despesas da produção e custeio + os frutos percebidos por antecipação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direito as despesas de produção e custeio</a:t>
                      </a:r>
                      <a:endParaRPr lang="pt-BR" dirty="0"/>
                    </a:p>
                  </a:txBody>
                  <a:tcPr/>
                </a:tc>
              </a:tr>
              <a:tr h="1026693">
                <a:tc>
                  <a:txBody>
                    <a:bodyPr/>
                    <a:lstStyle/>
                    <a:p>
                      <a:r>
                        <a:rPr lang="pt-BR" dirty="0" smtClean="0"/>
                        <a:t>Não responde pela perda ou deterioração da coisa, a que não der causa.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Responde pela perda ou deterioração da coisa, ainda que acidentais, salvo se provar que de igual modo se teriam dado.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781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 subjetivo – implicações práticas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757190"/>
              </p:ext>
            </p:extLst>
          </p:nvPr>
        </p:nvGraphicFramePr>
        <p:xfrm>
          <a:off x="850005" y="2120900"/>
          <a:ext cx="10805376" cy="3970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2688"/>
                <a:gridCol w="5402688"/>
              </a:tblGrid>
              <a:tr h="573998">
                <a:tc>
                  <a:txBody>
                    <a:bodyPr/>
                    <a:lstStyle/>
                    <a:p>
                      <a:r>
                        <a:rPr lang="pt-BR" dirty="0" smtClean="0"/>
                        <a:t>POSSE DE BOA-FÉ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POSSE DE MÁ-FÉ</a:t>
                      </a:r>
                      <a:endParaRPr lang="pt-BR" dirty="0"/>
                    </a:p>
                  </a:txBody>
                  <a:tcPr/>
                </a:tc>
              </a:tr>
              <a:tr h="1415337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Direito à indenização pelas benfeitorias necessárias e úteis.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Direito</a:t>
                      </a:r>
                      <a:r>
                        <a:rPr lang="pt-BR" sz="2000" baseline="0" dirty="0" smtClean="0"/>
                        <a:t> à indenização </a:t>
                      </a:r>
                      <a:r>
                        <a:rPr lang="pt-BR" sz="2000" dirty="0" smtClean="0"/>
                        <a:t>somente pelas benfeitorias necessárias; não lhe assiste o direito de retenção pela importância destas.</a:t>
                      </a:r>
                      <a:endParaRPr lang="pt-BR" sz="2000" dirty="0"/>
                    </a:p>
                  </a:txBody>
                  <a:tcPr/>
                </a:tc>
              </a:tr>
              <a:tr h="990736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Direito de retenção pelo valor das benfeitorias necessárias e úteis.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Não tem direito de </a:t>
                      </a:r>
                      <a:r>
                        <a:rPr lang="pt-BR" sz="2000" dirty="0" err="1" smtClean="0"/>
                        <a:t>rentenção</a:t>
                      </a:r>
                      <a:r>
                        <a:rPr lang="pt-BR" sz="2000" dirty="0" smtClean="0"/>
                        <a:t>.</a:t>
                      </a:r>
                      <a:endParaRPr lang="pt-BR" sz="2000" dirty="0"/>
                    </a:p>
                  </a:txBody>
                  <a:tcPr/>
                </a:tc>
              </a:tr>
              <a:tr h="990736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Direito de levantas as benfeitorias voluptuárias.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Não tem direito de levantar as voluptuárias.</a:t>
                      </a:r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44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</a:t>
            </a:r>
            <a:r>
              <a:rPr lang="pt-BR" dirty="0" err="1"/>
              <a:t>dpe</a:t>
            </a:r>
            <a:r>
              <a:rPr lang="pt-BR" dirty="0"/>
              <a:t>/</a:t>
            </a:r>
            <a:r>
              <a:rPr lang="pt-BR" dirty="0" err="1"/>
              <a:t>sp</a:t>
            </a:r>
            <a:r>
              <a:rPr lang="pt-BR" dirty="0"/>
              <a:t>, </a:t>
            </a:r>
            <a:r>
              <a:rPr lang="pt-BR" dirty="0" err="1"/>
              <a:t>ix</a:t>
            </a:r>
            <a:r>
              <a:rPr lang="pt-BR" dirty="0"/>
              <a:t> concurso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24. </a:t>
            </a:r>
            <a:r>
              <a:rPr lang="pt-BR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Direito das coisas. Posse</a:t>
            </a:r>
            <a:r>
              <a:rPr lang="pt-B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pt-BR" sz="2800" dirty="0"/>
              <a:t>Teorias da posse. Conceito, </a:t>
            </a:r>
            <a:r>
              <a:rPr lang="pt-BR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classificação, aquisição, efeitos, proteção e perda da posse</a:t>
            </a:r>
            <a:r>
              <a:rPr lang="pt-BR" sz="2800" dirty="0"/>
              <a:t>. Função social da posse. Teorias da função social da posse. Conceito, conteúdo e concretização da função social da posse. Função socioambiental da posse. </a:t>
            </a:r>
            <a:r>
              <a:rPr lang="pt-BR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Proteção jurídica da posse de pessoas em situação de vulnerabilidade</a:t>
            </a:r>
            <a:r>
              <a:rPr lang="pt-BR" sz="2800" dirty="0"/>
              <a:t>. Proteção jurídica da posse no contexto da pandemia do COVID-19 e no contexto pós-pandêmico.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7284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Critério subjetivo – implicações práticas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b="1" u="sng" dirty="0" smtClean="0"/>
              <a:t>Possuidor </a:t>
            </a:r>
            <a:r>
              <a:rPr lang="pt-BR" sz="3200" b="1" u="sng" dirty="0"/>
              <a:t>de má-fé</a:t>
            </a:r>
            <a:r>
              <a:rPr lang="pt-BR" sz="3200" dirty="0"/>
              <a:t>: </a:t>
            </a:r>
            <a:r>
              <a:rPr lang="pt-BR" sz="3200" dirty="0" smtClean="0"/>
              <a:t>a </a:t>
            </a:r>
            <a:r>
              <a:rPr lang="pt-BR" sz="3200" dirty="0"/>
              <a:t>responsabilidade é </a:t>
            </a:r>
            <a:r>
              <a:rPr lang="pt-BR" sz="3200" dirty="0" smtClean="0"/>
              <a:t>objetiva.</a:t>
            </a:r>
          </a:p>
          <a:p>
            <a:pPr marL="0" indent="0">
              <a:buNone/>
            </a:pPr>
            <a:endParaRPr lang="pt-BR" sz="3200" dirty="0" smtClean="0"/>
          </a:p>
          <a:p>
            <a:r>
              <a:rPr lang="pt-BR" sz="3200" b="1" u="sng" dirty="0" smtClean="0"/>
              <a:t>Possuidor de boa-fé</a:t>
            </a:r>
            <a:r>
              <a:rPr lang="pt-BR" sz="3200" dirty="0" smtClean="0"/>
              <a:t>: a responsabilidade é subjetiva.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97050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b="1" u="sng" dirty="0"/>
              <a:t>Responsabilidade do proprietário do solo pelas despesas havidas com a construção realizada em seu </a:t>
            </a:r>
            <a:r>
              <a:rPr lang="pt-BR" b="1" u="sng" dirty="0" smtClean="0"/>
              <a:t>terreno</a:t>
            </a: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O </a:t>
            </a:r>
            <a:r>
              <a:rPr lang="pt-BR" b="1" dirty="0"/>
              <a:t>construtor proprietário dos materiais poderá cobrar do proprietário do solo a indenização devida pela construção, quando não puder havê-la do contratante.</a:t>
            </a:r>
          </a:p>
          <a:p>
            <a:pPr marL="0" indent="0" algn="just">
              <a:buNone/>
            </a:pPr>
            <a:r>
              <a:rPr lang="pt-BR" dirty="0" err="1"/>
              <a:t>Ex</a:t>
            </a:r>
            <a:r>
              <a:rPr lang="pt-BR" dirty="0"/>
              <a:t>: a empresa "A" contratou uma construtora para fazer um centro comercial no terreno pertencente à empresa "B". A empresa "B", mesmo não tendo participado do contrato, poderá ser responsabilizada subsidiariamente caso a construção seja realizada e a construtora não seja paga.</a:t>
            </a:r>
          </a:p>
          <a:p>
            <a:pPr marL="0" indent="0" algn="just">
              <a:buNone/>
            </a:pPr>
            <a:r>
              <a:rPr lang="pt-BR" dirty="0"/>
              <a:t>Aplica-se, ao caso, o parágrafo único do art. 1.257: "</a:t>
            </a:r>
            <a:r>
              <a:rPr lang="pt-BR" b="1" dirty="0"/>
              <a:t>O proprietário das sementes, plantas ou materiais poderá cobrar do proprietário do solo a indenização devida, quando não puder havê-la do plantador ou construtor."</a:t>
            </a:r>
            <a:endParaRPr lang="pt-BR" dirty="0"/>
          </a:p>
          <a:p>
            <a:pPr marL="0" indent="0" algn="just">
              <a:buNone/>
            </a:pPr>
            <a:r>
              <a:rPr lang="pt-BR" dirty="0"/>
              <a:t>STJ. 4ª Turma. </a:t>
            </a:r>
            <a:r>
              <a:rPr lang="pt-BR" dirty="0" err="1"/>
              <a:t>REsp</a:t>
            </a:r>
            <a:r>
              <a:rPr lang="pt-BR" dirty="0"/>
              <a:t> 963199-DF, Rel. Min. Raul Araújo, julgado em 11/10/2016 (Info 593).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4707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sz="2400" b="1" dirty="0" smtClean="0"/>
              <a:t>STJ:</a:t>
            </a:r>
            <a:endParaRPr lang="pt-BR" sz="2400" b="1" dirty="0"/>
          </a:p>
          <a:p>
            <a:r>
              <a:rPr lang="pt-BR" sz="2400" dirty="0" smtClean="0"/>
              <a:t>CASO </a:t>
            </a:r>
            <a:r>
              <a:rPr lang="pt-BR" sz="2400" dirty="0"/>
              <a:t>o possuidor deseja exercer o direito de retenção, deverá fazê-lo na contestação ou na PI.</a:t>
            </a:r>
          </a:p>
          <a:p>
            <a:endParaRPr lang="pt-BR" sz="2400" dirty="0"/>
          </a:p>
          <a:p>
            <a:r>
              <a:rPr lang="pt-BR" sz="2400" dirty="0"/>
              <a:t>Para evitar que o possuídos de boa-fé realizasse benfeitorias úteis somente para o fim de retenção, a jurisprudência estabeleceu que as benfeitorias úteis realizadas após a notificação para restituição da coisa não geram direito de retenção, mas apenas de indenização.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3775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Existe relação entre posse justa/injusta e de boa-fé e de má-fé?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Em regra, quem tem posse justa tem posse  de boa </a:t>
            </a:r>
            <a:r>
              <a:rPr lang="pt-BR" sz="3200" dirty="0" smtClean="0"/>
              <a:t>fé</a:t>
            </a:r>
            <a:r>
              <a:rPr lang="pt-BR" sz="3200" dirty="0"/>
              <a:t> e</a:t>
            </a:r>
            <a:r>
              <a:rPr lang="pt-BR" sz="3200" dirty="0" smtClean="0"/>
              <a:t> </a:t>
            </a:r>
            <a:r>
              <a:rPr lang="pt-BR" sz="3200" dirty="0"/>
              <a:t>quem tem posse injusta tem posse de má fé. </a:t>
            </a:r>
            <a:endParaRPr lang="pt-BR" sz="3200" dirty="0" smtClean="0"/>
          </a:p>
          <a:p>
            <a:r>
              <a:rPr lang="pt-BR" sz="3200" dirty="0" smtClean="0"/>
              <a:t> Mas </a:t>
            </a:r>
            <a:r>
              <a:rPr lang="pt-BR" sz="3200" dirty="0" smtClean="0"/>
              <a:t>não </a:t>
            </a:r>
            <a:r>
              <a:rPr lang="pt-BR" sz="3200" dirty="0"/>
              <a:t>é </a:t>
            </a:r>
            <a:r>
              <a:rPr lang="pt-BR" sz="3200" dirty="0" smtClean="0"/>
              <a:t>obrigatório. </a:t>
            </a:r>
            <a:r>
              <a:rPr lang="pt-BR" sz="3200" dirty="0"/>
              <a:t>É possível que alguém tenha posse injusta e de boa fé. </a:t>
            </a:r>
          </a:p>
        </p:txBody>
      </p:sp>
    </p:spTree>
    <p:extLst>
      <p:ext uri="{BB962C8B-B14F-4D97-AF65-F5344CB8AC3E}">
        <p14:creationId xmlns:p14="http://schemas.microsoft.com/office/powerpoint/2010/main" val="3195884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possuidor de má-fé pode usucapir?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Sim. </a:t>
            </a:r>
            <a:endParaRPr lang="pt-BR" sz="3200" dirty="0" smtClean="0"/>
          </a:p>
          <a:p>
            <a:r>
              <a:rPr lang="pt-BR" sz="3200" dirty="0" smtClean="0"/>
              <a:t>O </a:t>
            </a:r>
            <a:r>
              <a:rPr lang="pt-BR" sz="3200" dirty="0" smtClean="0"/>
              <a:t>conhecimento </a:t>
            </a:r>
            <a:r>
              <a:rPr lang="pt-BR" sz="3200" dirty="0"/>
              <a:t>de vício </a:t>
            </a:r>
            <a:r>
              <a:rPr lang="pt-BR" sz="3200" dirty="0" smtClean="0"/>
              <a:t>sobre </a:t>
            </a:r>
            <a:r>
              <a:rPr lang="pt-BR" sz="3200" dirty="0"/>
              <a:t>a posse não interfere na possibilidade ou não de usucapião. </a:t>
            </a:r>
            <a:endParaRPr lang="pt-BR" sz="3200" dirty="0" smtClean="0"/>
          </a:p>
          <a:p>
            <a:r>
              <a:rPr lang="pt-BR" sz="3200" dirty="0" smtClean="0"/>
              <a:t>A </a:t>
            </a:r>
            <a:r>
              <a:rPr lang="pt-BR" sz="3200" dirty="0"/>
              <a:t>má-fé do possuidor só interfere no prazo de usucapião, </a:t>
            </a:r>
            <a:r>
              <a:rPr lang="pt-BR" sz="3200" dirty="0" smtClean="0"/>
              <a:t>dilatando-o. </a:t>
            </a:r>
            <a:endParaRPr lang="pt-BR" sz="3200" dirty="0" smtClean="0"/>
          </a:p>
          <a:p>
            <a:r>
              <a:rPr lang="pt-BR" sz="3200" dirty="0"/>
              <a:t>É</a:t>
            </a:r>
            <a:r>
              <a:rPr lang="pt-BR" sz="3200" dirty="0" smtClean="0"/>
              <a:t> </a:t>
            </a:r>
            <a:r>
              <a:rPr lang="pt-BR" sz="3200" dirty="0"/>
              <a:t>possível </a:t>
            </a:r>
            <a:r>
              <a:rPr lang="pt-BR" sz="3200" dirty="0" smtClean="0"/>
              <a:t>usucapião, desde </a:t>
            </a:r>
            <a:r>
              <a:rPr lang="pt-BR" sz="3200" dirty="0"/>
              <a:t>que a posse </a:t>
            </a:r>
            <a:r>
              <a:rPr lang="pt-BR" sz="3200" dirty="0" smtClean="0"/>
              <a:t>seja: mansa</a:t>
            </a:r>
            <a:r>
              <a:rPr lang="pt-BR" sz="3200" dirty="0" smtClean="0"/>
              <a:t>, pacífica e continua. 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30723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classificada quanto ao tempo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u="sng" dirty="0" smtClean="0"/>
              <a:t>Posse </a:t>
            </a:r>
            <a:r>
              <a:rPr lang="pt-BR" sz="2400" b="1" u="sng" dirty="0"/>
              <a:t>nova: </a:t>
            </a:r>
            <a:r>
              <a:rPr lang="pt-BR" sz="2400" dirty="0"/>
              <a:t> </a:t>
            </a:r>
            <a:r>
              <a:rPr lang="pt-BR" sz="2400" dirty="0" smtClean="0"/>
              <a:t>com </a:t>
            </a:r>
            <a:r>
              <a:rPr lang="pt-BR" sz="2400" dirty="0"/>
              <a:t>menos de ano e </a:t>
            </a:r>
            <a:r>
              <a:rPr lang="pt-BR" sz="2400" dirty="0" smtClean="0"/>
              <a:t>dia. </a:t>
            </a:r>
            <a:r>
              <a:rPr lang="pt-BR" sz="2400" dirty="0"/>
              <a:t>C</a:t>
            </a:r>
            <a:r>
              <a:rPr lang="pt-BR" sz="2400" dirty="0" smtClean="0"/>
              <a:t>abe </a:t>
            </a:r>
            <a:r>
              <a:rPr lang="pt-BR" sz="2400" dirty="0"/>
              <a:t>ação possessória de força </a:t>
            </a:r>
            <a:r>
              <a:rPr lang="pt-BR" sz="2400" dirty="0" smtClean="0"/>
              <a:t>nova, em que o </a:t>
            </a:r>
            <a:r>
              <a:rPr lang="pt-BR" sz="2400" b="1" dirty="0" smtClean="0"/>
              <a:t>rito é especial </a:t>
            </a:r>
            <a:r>
              <a:rPr lang="pt-BR" sz="2400" dirty="0" smtClean="0"/>
              <a:t>= a </a:t>
            </a:r>
            <a:r>
              <a:rPr lang="pt-BR" sz="2400" b="1" dirty="0" smtClean="0"/>
              <a:t>liminar (tutela de evidência) </a:t>
            </a:r>
            <a:r>
              <a:rPr lang="pt-BR" sz="2400" dirty="0"/>
              <a:t>depende apenas da comprovação da posse e </a:t>
            </a:r>
            <a:r>
              <a:rPr lang="pt-BR" sz="2400" dirty="0" smtClean="0"/>
              <a:t>da data </a:t>
            </a:r>
            <a:r>
              <a:rPr lang="pt-BR" sz="2400" dirty="0"/>
              <a:t>da ofensa à </a:t>
            </a:r>
            <a:r>
              <a:rPr lang="pt-BR" sz="2400" dirty="0" smtClean="0"/>
              <a:t>posse;</a:t>
            </a:r>
          </a:p>
          <a:p>
            <a:pPr marL="0" indent="0">
              <a:buNone/>
            </a:pPr>
            <a:endParaRPr lang="pt-BR" sz="2400" dirty="0"/>
          </a:p>
          <a:p>
            <a:r>
              <a:rPr lang="pt-BR" sz="2400" b="1" u="sng" dirty="0"/>
              <a:t>P</a:t>
            </a:r>
            <a:r>
              <a:rPr lang="pt-BR" sz="2400" b="1" u="sng" dirty="0" smtClean="0"/>
              <a:t>osse </a:t>
            </a:r>
            <a:r>
              <a:rPr lang="pt-BR" sz="2400" b="1" u="sng" dirty="0"/>
              <a:t>velha: </a:t>
            </a:r>
            <a:r>
              <a:rPr lang="pt-BR" sz="2400" dirty="0" smtClean="0"/>
              <a:t>com </a:t>
            </a:r>
            <a:r>
              <a:rPr lang="pt-BR" sz="2400" dirty="0"/>
              <a:t>pelo menos ano e </a:t>
            </a:r>
            <a:r>
              <a:rPr lang="pt-BR" sz="2400" dirty="0" smtClean="0"/>
              <a:t>dia. </a:t>
            </a:r>
            <a:r>
              <a:rPr lang="pt-BR" sz="2400" dirty="0"/>
              <a:t>C</a:t>
            </a:r>
            <a:r>
              <a:rPr lang="pt-BR" sz="2400" dirty="0" smtClean="0"/>
              <a:t>abe </a:t>
            </a:r>
            <a:r>
              <a:rPr lang="pt-BR" sz="2400" dirty="0"/>
              <a:t>ação possessória de força </a:t>
            </a:r>
            <a:r>
              <a:rPr lang="pt-BR" sz="2400" dirty="0" smtClean="0"/>
              <a:t>velha, que segue o </a:t>
            </a:r>
            <a:r>
              <a:rPr lang="pt-BR" sz="2400" b="1" dirty="0" smtClean="0"/>
              <a:t>rito ordinário </a:t>
            </a:r>
            <a:r>
              <a:rPr lang="pt-BR" sz="2400" dirty="0" smtClean="0"/>
              <a:t>= </a:t>
            </a:r>
            <a:r>
              <a:rPr lang="pt-BR" sz="2400" dirty="0"/>
              <a:t>liminar só pode ser concedida mediante demonstração dos requisitos autorizadores da antecipação de </a:t>
            </a:r>
            <a:r>
              <a:rPr lang="pt-BR" sz="2400" dirty="0" smtClean="0"/>
              <a:t>tutela, que são: probabilidade do direito, risco de dano e reversibilidade da medida. 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37377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com relação a natureza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3200" b="1" u="sng" dirty="0"/>
              <a:t>POSSE NATURAL: </a:t>
            </a:r>
            <a:r>
              <a:rPr lang="pt-BR" sz="3200" dirty="0"/>
              <a:t>decorre do contato físico, da relação material entre pessoa e coisa</a:t>
            </a:r>
            <a:r>
              <a:rPr lang="pt-BR" sz="3200" dirty="0" smtClean="0"/>
              <a:t>.</a:t>
            </a:r>
          </a:p>
          <a:p>
            <a:pPr marL="0" lvl="0" indent="0">
              <a:buNone/>
            </a:pPr>
            <a:endParaRPr lang="pt-BR" sz="3200" dirty="0"/>
          </a:p>
          <a:p>
            <a:pPr lvl="0"/>
            <a:r>
              <a:rPr lang="pt-BR" sz="3200" b="1" u="sng" dirty="0"/>
              <a:t>POSSE CIVIL: </a:t>
            </a:r>
            <a:r>
              <a:rPr lang="pt-BR" sz="3200" dirty="0"/>
              <a:t>contratual, </a:t>
            </a:r>
            <a:r>
              <a:rPr lang="pt-BR" sz="3200" dirty="0" err="1"/>
              <a:t>constituto</a:t>
            </a:r>
            <a:r>
              <a:rPr lang="pt-BR" sz="3200" dirty="0"/>
              <a:t> possessório ou cláusula </a:t>
            </a:r>
            <a:r>
              <a:rPr lang="pt-BR" sz="3200" dirty="0" err="1"/>
              <a:t>constituti</a:t>
            </a:r>
            <a:r>
              <a:rPr lang="pt-BR" sz="3200" dirty="0"/>
              <a:t> – é aquela decorrente de uma relação contratual.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3950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TRANSMISSÃO DA POSSE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BR" sz="2800" b="1" dirty="0"/>
              <a:t>A TÍTULO UNIVERSAL: </a:t>
            </a:r>
            <a:r>
              <a:rPr lang="pt-BR" sz="2800" dirty="0"/>
              <a:t>há a transmissão de todo o patrimônio ou fração dele</a:t>
            </a:r>
            <a:r>
              <a:rPr lang="pt-BR" sz="2800" dirty="0" smtClean="0"/>
              <a:t>. Pode </a:t>
            </a:r>
            <a:r>
              <a:rPr lang="pt-BR" sz="2800" dirty="0"/>
              <a:t>ocorrer por causa mortis ou </a:t>
            </a:r>
            <a:r>
              <a:rPr lang="pt-BR" sz="2800" dirty="0" err="1"/>
              <a:t>inter</a:t>
            </a:r>
            <a:r>
              <a:rPr lang="pt-BR" sz="2800" dirty="0"/>
              <a:t> vivos.</a:t>
            </a:r>
          </a:p>
          <a:p>
            <a:pPr marL="0" indent="0" algn="just">
              <a:buNone/>
            </a:pPr>
            <a:r>
              <a:rPr lang="pt-BR" sz="2800" dirty="0"/>
              <a:t> </a:t>
            </a:r>
          </a:p>
          <a:p>
            <a:pPr lvl="0" algn="just"/>
            <a:r>
              <a:rPr lang="pt-BR" sz="2800" b="1" dirty="0"/>
              <a:t>A TÍTULO SINGULAR:</a:t>
            </a:r>
            <a:r>
              <a:rPr lang="pt-BR" sz="2800" dirty="0"/>
              <a:t> transfere-se um bem ou bens determinados e individualizados (</a:t>
            </a:r>
            <a:r>
              <a:rPr lang="pt-BR" sz="2800" dirty="0" err="1"/>
              <a:t>inter</a:t>
            </a:r>
            <a:r>
              <a:rPr lang="pt-BR" sz="2800" dirty="0"/>
              <a:t> vivos), ou quando no testamento institui-se um legatário (causa mortis).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6022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Transmissão da posse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err="1"/>
              <a:t>Constituto</a:t>
            </a:r>
            <a:r>
              <a:rPr lang="pt-BR" b="1" dirty="0"/>
              <a:t> possessório: </a:t>
            </a:r>
            <a:r>
              <a:rPr lang="pt-BR" dirty="0" smtClean="0"/>
              <a:t>“</a:t>
            </a:r>
            <a:r>
              <a:rPr lang="pt-BR" dirty="0"/>
              <a:t>cláusula </a:t>
            </a:r>
            <a:r>
              <a:rPr lang="pt-BR" dirty="0" err="1"/>
              <a:t>constituti</a:t>
            </a:r>
            <a:r>
              <a:rPr lang="pt-BR" dirty="0"/>
              <a:t>” - </a:t>
            </a:r>
            <a:r>
              <a:rPr lang="pt-BR" dirty="0" smtClean="0"/>
              <a:t>aquele </a:t>
            </a:r>
            <a:r>
              <a:rPr lang="pt-BR" dirty="0"/>
              <a:t>que possuía em nome próprio </a:t>
            </a:r>
            <a:r>
              <a:rPr lang="pt-BR" dirty="0" smtClean="0"/>
              <a:t>(propriedade plena ou posse indireta) passa </a:t>
            </a:r>
            <a:r>
              <a:rPr lang="pt-BR" dirty="0"/>
              <a:t>a possuir em nome alheio. </a:t>
            </a:r>
          </a:p>
          <a:p>
            <a:pPr marL="0" indent="0">
              <a:buNone/>
            </a:pPr>
            <a:r>
              <a:rPr lang="pt-BR" dirty="0" smtClean="0"/>
              <a:t>É </a:t>
            </a:r>
            <a:r>
              <a:rPr lang="pt-BR" dirty="0"/>
              <a:t>modo de aquisição e de perda de posse – </a:t>
            </a:r>
            <a:r>
              <a:rPr lang="pt-BR" b="1" dirty="0"/>
              <a:t>desdobramento da posse: deixa de ter a posse indireta = passa a ter apenas a direta</a:t>
            </a:r>
            <a:r>
              <a:rPr lang="pt-BR" dirty="0"/>
              <a:t>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Ex</a:t>
            </a:r>
            <a:r>
              <a:rPr lang="pt-BR" dirty="0"/>
              <a:t>.: proprietário do imóvel decide vende-lo e se torna </a:t>
            </a:r>
            <a:r>
              <a:rPr lang="pt-BR" dirty="0" smtClean="0"/>
              <a:t>locatário</a:t>
            </a:r>
            <a:r>
              <a:rPr lang="pt-BR" dirty="0"/>
              <a:t>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dirty="0" err="1" smtClean="0"/>
              <a:t>Traditio</a:t>
            </a:r>
            <a:r>
              <a:rPr lang="pt-BR" b="1" dirty="0" smtClean="0"/>
              <a:t> </a:t>
            </a:r>
            <a:r>
              <a:rPr lang="pt-BR" b="1" dirty="0" err="1"/>
              <a:t>brevi</a:t>
            </a:r>
            <a:r>
              <a:rPr lang="pt-BR" b="1" dirty="0"/>
              <a:t> </a:t>
            </a:r>
            <a:r>
              <a:rPr lang="pt-BR" b="1" dirty="0" err="1"/>
              <a:t>manu</a:t>
            </a:r>
            <a:r>
              <a:rPr lang="pt-BR" b="1" dirty="0"/>
              <a:t>: </a:t>
            </a:r>
            <a:r>
              <a:rPr lang="pt-BR" dirty="0"/>
              <a:t>é o </a:t>
            </a:r>
            <a:r>
              <a:rPr lang="pt-BR" dirty="0" smtClean="0"/>
              <a:t>oposto </a:t>
            </a:r>
            <a:r>
              <a:rPr lang="pt-BR" dirty="0"/>
              <a:t>do </a:t>
            </a:r>
            <a:r>
              <a:rPr lang="pt-BR" dirty="0" err="1"/>
              <a:t>constituto</a:t>
            </a:r>
            <a:r>
              <a:rPr lang="pt-BR" dirty="0"/>
              <a:t> </a:t>
            </a:r>
            <a:r>
              <a:rPr lang="pt-BR" dirty="0" smtClean="0"/>
              <a:t>possessório. Ocorre </a:t>
            </a:r>
            <a:r>
              <a:rPr lang="pt-BR" dirty="0"/>
              <a:t>quando </a:t>
            </a:r>
            <a:r>
              <a:rPr lang="pt-BR" dirty="0"/>
              <a:t>o</a:t>
            </a:r>
            <a:r>
              <a:rPr lang="pt-BR" dirty="0" smtClean="0"/>
              <a:t> </a:t>
            </a:r>
            <a:r>
              <a:rPr lang="pt-BR" dirty="0"/>
              <a:t>que possuía em nome alheio (posse direta) passa a possuir em nome próprio (posse direta e indireta). Ex.: locatário que compra o imóvel locado. </a:t>
            </a:r>
          </a:p>
          <a:p>
            <a:pPr marL="0" indent="0">
              <a:buNone/>
            </a:pPr>
            <a:r>
              <a:rPr lang="pt-BR" dirty="0"/>
              <a:t>Tradução próxima a “mão perto”, ou seja, ela já estava em poder do </a:t>
            </a:r>
            <a:r>
              <a:rPr lang="pt-BR" dirty="0" smtClean="0"/>
              <a:t>adquirente.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0664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PROTEÇÃO DA POSSE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Art. 1.210. O possuidor tem direito a ser mantido na posse em caso de turbação, restituído no de esbulho, e segurado de violência iminente, se tiver justo receio de ser molestado</a:t>
            </a:r>
            <a:r>
              <a:rPr lang="pt-BR" sz="3200" dirty="0" smtClean="0"/>
              <a:t>.</a:t>
            </a:r>
          </a:p>
          <a:p>
            <a:pPr marL="0" indent="0">
              <a:buNone/>
            </a:pPr>
            <a:endParaRPr lang="pt-BR" sz="3200" dirty="0"/>
          </a:p>
          <a:p>
            <a:pPr marL="0" indent="0">
              <a:buNone/>
            </a:pPr>
            <a:r>
              <a:rPr lang="pt-BR" sz="3200" dirty="0" smtClean="0"/>
              <a:t>§ </a:t>
            </a:r>
            <a:r>
              <a:rPr lang="pt-BR" sz="3200" dirty="0"/>
              <a:t>2 o Não obsta à manutenção ou reintegração na posse a alegação de propriedade, ou de outro direito sobre a coisa.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247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POSSE DE BEM IMÓVEL PÚBLICO POR PARTICULAR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3600" b="1" u="sng" dirty="0"/>
              <a:t>TESE 114 da DPE/SP </a:t>
            </a:r>
            <a:endParaRPr lang="pt-BR" sz="3600" b="1" u="sng" dirty="0" smtClean="0"/>
          </a:p>
          <a:p>
            <a:pPr marL="0" indent="0" algn="just">
              <a:buNone/>
            </a:pPr>
            <a:endParaRPr lang="pt-BR" sz="3600" b="1" u="sng" dirty="0"/>
          </a:p>
          <a:p>
            <a:pPr marL="0" indent="0" algn="just">
              <a:buNone/>
            </a:pPr>
            <a:r>
              <a:rPr lang="pt-BR" sz="3600" dirty="0"/>
              <a:t>Súmula: É possível o exercício da posse de bem imóvel público por particular independentemente de consentimento do ente federado titular do domínio.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5416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AUTOTUTELA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pt-BR" dirty="0"/>
          </a:p>
          <a:p>
            <a:r>
              <a:rPr lang="pt-BR" dirty="0"/>
              <a:t>§ 1 o </a:t>
            </a:r>
            <a:r>
              <a:rPr lang="pt-BR" dirty="0" err="1"/>
              <a:t>O</a:t>
            </a:r>
            <a:r>
              <a:rPr lang="pt-BR" dirty="0"/>
              <a:t> possuidor turbado, ou esbulhado, poderá manter-se ou restituir-se por sua </a:t>
            </a:r>
            <a:r>
              <a:rPr lang="pt-BR" b="1" u="sng" dirty="0"/>
              <a:t>própria força</a:t>
            </a:r>
            <a:r>
              <a:rPr lang="pt-BR" dirty="0"/>
              <a:t>, </a:t>
            </a:r>
            <a:r>
              <a:rPr lang="pt-BR" b="1" u="sng" dirty="0"/>
              <a:t>contanto que o faça logo</a:t>
            </a:r>
            <a:r>
              <a:rPr lang="pt-BR" dirty="0"/>
              <a:t>; os atos de defesa, ou de desforço</a:t>
            </a:r>
            <a:r>
              <a:rPr lang="pt-BR" b="1" u="sng" dirty="0"/>
              <a:t>, não podem ir além do indispensável</a:t>
            </a:r>
            <a:r>
              <a:rPr lang="pt-BR" dirty="0"/>
              <a:t> à manutenção, ou restituição da posse.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u="sng" dirty="0" smtClean="0"/>
              <a:t>LEGITIMA </a:t>
            </a:r>
            <a:r>
              <a:rPr lang="pt-BR" b="1" u="sng" dirty="0"/>
              <a:t>DEFESA DA POSSE: </a:t>
            </a:r>
            <a:r>
              <a:rPr lang="pt-BR" dirty="0"/>
              <a:t>exige imediatismo e proporcionalidade – na legitima defesa a posse é ameaçada.</a:t>
            </a:r>
          </a:p>
          <a:p>
            <a:endParaRPr lang="pt-BR" dirty="0"/>
          </a:p>
          <a:p>
            <a:r>
              <a:rPr lang="pt-BR" b="1" u="sng" dirty="0" smtClean="0"/>
              <a:t>DESFORÇO </a:t>
            </a:r>
            <a:r>
              <a:rPr lang="pt-BR" b="1" u="sng" dirty="0"/>
              <a:t>IMEDIATO: </a:t>
            </a:r>
            <a:r>
              <a:rPr lang="pt-BR" dirty="0"/>
              <a:t>ocorre quando a posse é perdida.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3225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AÇÕES </a:t>
            </a:r>
            <a:r>
              <a:rPr lang="pt-BR" dirty="0"/>
              <a:t>POSSESSÓRIAS – INTERDITOS POSSESSÓRIOS (GÊNERO)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u="sng" dirty="0" smtClean="0"/>
              <a:t>REINTEGRAÇÃO </a:t>
            </a:r>
            <a:r>
              <a:rPr lang="pt-BR" sz="2400" b="1" u="sng" dirty="0"/>
              <a:t>DA POSSE – </a:t>
            </a:r>
            <a:r>
              <a:rPr lang="pt-BR" sz="2400" dirty="0"/>
              <a:t>restituição da posse, ocorre em caso de </a:t>
            </a:r>
            <a:r>
              <a:rPr lang="pt-BR" sz="2400" b="1" u="sng" dirty="0" smtClean="0"/>
              <a:t>esbulho </a:t>
            </a:r>
            <a:r>
              <a:rPr lang="pt-BR" sz="2400" dirty="0" smtClean="0"/>
              <a:t>(perda da posse, o </a:t>
            </a:r>
            <a:r>
              <a:rPr lang="pt-BR" sz="2400" dirty="0"/>
              <a:t>possuidor é completamente impedido de utilizar-se da coisa</a:t>
            </a:r>
          </a:p>
          <a:p>
            <a:pPr marL="0" indent="0">
              <a:buNone/>
            </a:pPr>
            <a:r>
              <a:rPr lang="pt-BR" sz="2400" b="1" dirty="0"/>
              <a:t> </a:t>
            </a:r>
            <a:endParaRPr lang="pt-BR" sz="2400" dirty="0"/>
          </a:p>
          <a:p>
            <a:r>
              <a:rPr lang="pt-BR" sz="2400" b="1" u="sng" dirty="0" smtClean="0"/>
              <a:t> </a:t>
            </a:r>
            <a:r>
              <a:rPr lang="pt-BR" sz="2400" b="1" u="sng" dirty="0"/>
              <a:t>MANUTENÇÃO NA POSSE – </a:t>
            </a:r>
            <a:r>
              <a:rPr lang="pt-BR" sz="2400" dirty="0"/>
              <a:t>caso de </a:t>
            </a:r>
            <a:r>
              <a:rPr lang="pt-BR" sz="2400" b="1" u="sng" dirty="0" smtClean="0"/>
              <a:t>turbação</a:t>
            </a:r>
            <a:r>
              <a:rPr lang="pt-BR" sz="2400" dirty="0" smtClean="0"/>
              <a:t> (o </a:t>
            </a:r>
            <a:r>
              <a:rPr lang="pt-BR" sz="2400" dirty="0"/>
              <a:t>possuidor sofre embaraço na posse, mas não há ainda perda da totalidade </a:t>
            </a:r>
            <a:r>
              <a:rPr lang="pt-BR" sz="2400" dirty="0" smtClean="0"/>
              <a:t>– pode </a:t>
            </a:r>
            <a:r>
              <a:rPr lang="pt-BR" sz="2400" dirty="0"/>
              <a:t>ser prévio ao </a:t>
            </a:r>
            <a:r>
              <a:rPr lang="pt-BR" sz="2400" dirty="0" smtClean="0"/>
              <a:t>esbulho)</a:t>
            </a:r>
            <a:endParaRPr lang="pt-BR" sz="2400" dirty="0"/>
          </a:p>
          <a:p>
            <a:pPr marL="0" indent="0">
              <a:buNone/>
            </a:pPr>
            <a:r>
              <a:rPr lang="pt-BR" sz="2400" b="1" dirty="0"/>
              <a:t> </a:t>
            </a:r>
            <a:endParaRPr lang="pt-BR" sz="2400" dirty="0"/>
          </a:p>
          <a:p>
            <a:r>
              <a:rPr lang="pt-BR" sz="2400" b="1" u="sng" dirty="0" smtClean="0"/>
              <a:t>INTERDITO </a:t>
            </a:r>
            <a:r>
              <a:rPr lang="pt-BR" sz="2400" b="1" u="sng" dirty="0"/>
              <a:t>PROIBITÓRIO – </a:t>
            </a:r>
            <a:r>
              <a:rPr lang="pt-BR" sz="2400" dirty="0"/>
              <a:t>casos de </a:t>
            </a:r>
            <a:r>
              <a:rPr lang="pt-BR" sz="2400" b="1" u="sng" dirty="0" smtClean="0"/>
              <a:t>ameaça</a:t>
            </a:r>
            <a:r>
              <a:rPr lang="pt-BR" sz="2400" dirty="0" smtClean="0"/>
              <a:t> (ainda </a:t>
            </a:r>
            <a:r>
              <a:rPr lang="pt-BR" sz="2400" dirty="0"/>
              <a:t>não há turbação ou </a:t>
            </a:r>
            <a:r>
              <a:rPr lang="pt-BR" sz="2400" dirty="0" smtClean="0"/>
              <a:t>esbulho).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306766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ações </a:t>
            </a:r>
            <a:r>
              <a:rPr lang="pt-BR" b="1" dirty="0" smtClean="0"/>
              <a:t>possessória – características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b="1" u="sng" dirty="0"/>
              <a:t>C</a:t>
            </a:r>
            <a:r>
              <a:rPr lang="pt-BR" sz="2400" b="1" u="sng" dirty="0" smtClean="0"/>
              <a:t>umulação </a:t>
            </a:r>
            <a:r>
              <a:rPr lang="pt-BR" sz="2400" b="1" u="sng" dirty="0"/>
              <a:t>de </a:t>
            </a:r>
            <a:r>
              <a:rPr lang="pt-BR" sz="2400" b="1" u="sng" dirty="0" smtClean="0"/>
              <a:t>pedidos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r>
              <a:rPr lang="pt-BR" sz="2400" b="1" u="sng" dirty="0" smtClean="0"/>
              <a:t>Fungibilidade</a:t>
            </a:r>
            <a:r>
              <a:rPr lang="pt-BR" sz="2400" dirty="0" smtClean="0"/>
              <a:t> </a:t>
            </a:r>
          </a:p>
          <a:p>
            <a:pPr marL="0" indent="0">
              <a:buNone/>
            </a:pPr>
            <a:endParaRPr lang="pt-BR" sz="2400" dirty="0" smtClean="0"/>
          </a:p>
          <a:p>
            <a:r>
              <a:rPr lang="pt-BR" sz="2400" b="1" u="sng" dirty="0" smtClean="0"/>
              <a:t>Natureza </a:t>
            </a:r>
            <a:r>
              <a:rPr lang="pt-BR" sz="2400" b="1" u="sng" dirty="0"/>
              <a:t>dúplice </a:t>
            </a:r>
            <a:r>
              <a:rPr lang="pt-BR" sz="2400" dirty="0"/>
              <a:t> </a:t>
            </a:r>
            <a:endParaRPr lang="pt-BR" sz="2400" dirty="0" smtClean="0"/>
          </a:p>
          <a:p>
            <a:pPr marL="0" indent="0">
              <a:buNone/>
            </a:pPr>
            <a:endParaRPr lang="pt-BR" sz="2400" dirty="0"/>
          </a:p>
          <a:p>
            <a:r>
              <a:rPr lang="pt-BR" sz="2400" dirty="0" smtClean="0"/>
              <a:t>.</a:t>
            </a:r>
            <a:r>
              <a:rPr lang="pt-BR" sz="2400" b="1" u="sng" dirty="0" smtClean="0"/>
              <a:t>Proibição </a:t>
            </a:r>
            <a:r>
              <a:rPr lang="pt-BR" sz="2400" b="1" u="sng" dirty="0"/>
              <a:t>da exceção de domínio</a:t>
            </a:r>
            <a:r>
              <a:rPr lang="pt-BR" sz="2400" dirty="0"/>
              <a:t> - </a:t>
            </a:r>
            <a:r>
              <a:rPr lang="pt-BR" sz="2400" dirty="0" smtClean="0"/>
              <a:t>exceto </a:t>
            </a:r>
            <a:r>
              <a:rPr lang="pt-BR" sz="2400" dirty="0"/>
              <a:t>se a pretensão for deduzida em face de terceira pessoa</a:t>
            </a:r>
            <a:r>
              <a:rPr lang="pt-BR" sz="2400" dirty="0" smtClean="0"/>
              <a:t>.</a:t>
            </a:r>
            <a:endParaRPr lang="pt-BR" sz="2400" dirty="0"/>
          </a:p>
          <a:p>
            <a:pPr marL="0" indent="0">
              <a:buNone/>
            </a:pPr>
            <a:r>
              <a:rPr lang="pt-BR" sz="2400" dirty="0" smtClean="0"/>
              <a:t>Reconhecimento da autonomia entre posse e propriedade</a:t>
            </a:r>
          </a:p>
        </p:txBody>
      </p:sp>
    </p:spTree>
    <p:extLst>
      <p:ext uri="{BB962C8B-B14F-4D97-AF65-F5344CB8AC3E}">
        <p14:creationId xmlns:p14="http://schemas.microsoft.com/office/powerpoint/2010/main" val="36467717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(...) Ademais</a:t>
            </a:r>
            <a:r>
              <a:rPr lang="pt-BR" dirty="0"/>
              <a:t>, a vedação à exceção de domínio não deve ser compreendida como limitação aos direitos constitucionais de propriedade ou de ação, seja porque a propriedade deve obedecer à sua função social, seja porque o não debate sobre o domínio nas ações possessórias representa apenas uma condição suspensiva no exercício do direito de ação fundada na propriedade.</a:t>
            </a:r>
          </a:p>
          <a:p>
            <a:pPr marL="0" indent="0">
              <a:buNone/>
            </a:pPr>
            <a:r>
              <a:rPr lang="pt-BR" dirty="0" smtClean="0"/>
              <a:t>(...) Assim</a:t>
            </a:r>
            <a:r>
              <a:rPr lang="pt-BR" dirty="0"/>
              <a:t>, havendo uma ação possessória em curso, caso seja ajuizada a ação de imissão na posse, esta deverá ser extinta sem resolução de mérito, ante a falta de pressuposto negativo de constituição e desenvolvimento válido do processo, qual seja, a ausência de ação possessória pendente sobre o bem como requisito para o manejo de ação petitória.</a:t>
            </a:r>
          </a:p>
          <a:p>
            <a:pPr marL="0" indent="0">
              <a:buNone/>
            </a:pPr>
            <a:r>
              <a:rPr lang="pt-BR" dirty="0"/>
              <a:t>STJ. 3ª Turma. </a:t>
            </a:r>
            <a:r>
              <a:rPr lang="pt-BR" dirty="0" err="1"/>
              <a:t>REsp</a:t>
            </a:r>
            <a:r>
              <a:rPr lang="pt-BR" dirty="0"/>
              <a:t> 1909196-SP, Rel. Min. Nancy </a:t>
            </a:r>
            <a:r>
              <a:rPr lang="pt-BR" dirty="0" err="1"/>
              <a:t>Andrighi</a:t>
            </a:r>
            <a:r>
              <a:rPr lang="pt-BR" dirty="0"/>
              <a:t>, julgado em 15/06/2021 (Info 701).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2898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Enunciado 637, STJ: o ente público detém legitimidade e interesse para intervir, incidentalmente, na ação possessória entre particulares, </a:t>
            </a:r>
            <a:r>
              <a:rPr lang="pt-BR" sz="3600" b="1" u="sng" dirty="0"/>
              <a:t>podendo deduzir qualquer matéria defensiva, inclusive, se foi o caso o domínio</a:t>
            </a:r>
            <a:r>
              <a:rPr lang="pt-BR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08654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 smtClean="0"/>
              <a:t>A </a:t>
            </a:r>
            <a:r>
              <a:rPr lang="pt-BR" sz="2400" b="1" dirty="0"/>
              <a:t>via processual adequada para a retomada, pelo proprietário, da posse direta de imóvel locado é a ação de despejo, na forma do art. 5º da Lei nº 8.245/91, não servindo para esse propósito o ajuizamento de ação possessória</a:t>
            </a:r>
            <a:r>
              <a:rPr lang="pt-BR" sz="2400" b="1" dirty="0" smtClean="0"/>
              <a:t>.</a:t>
            </a:r>
            <a:endParaRPr lang="pt-BR" sz="2400" b="1" dirty="0"/>
          </a:p>
          <a:p>
            <a:pPr marL="0" indent="0">
              <a:buNone/>
            </a:pPr>
            <a:r>
              <a:rPr lang="pt-BR" sz="2400" dirty="0"/>
              <a:t>O art. 5º da Lei nº 8.245/91 prevê que “seja qual for o fundamento do término da locação, a ação do locador para reaver o imóvel é a de despejo.”</a:t>
            </a:r>
          </a:p>
          <a:p>
            <a:pPr marL="0" indent="0">
              <a:buNone/>
            </a:pPr>
            <a:r>
              <a:rPr lang="pt-BR" sz="2400" dirty="0"/>
              <a:t>Não é possível aplicar, no presente caso, o princípio da fungibilidade.</a:t>
            </a:r>
          </a:p>
          <a:p>
            <a:pPr marL="0" indent="0">
              <a:buNone/>
            </a:pPr>
            <a:r>
              <a:rPr lang="pt-BR" sz="2400" dirty="0"/>
              <a:t>STJ. 4ª Turma. </a:t>
            </a:r>
            <a:r>
              <a:rPr lang="pt-BR" sz="2400" dirty="0" err="1"/>
              <a:t>REsp</a:t>
            </a:r>
            <a:r>
              <a:rPr lang="pt-BR" sz="2400" dirty="0"/>
              <a:t> 1.812.987-RJ, Rel. Min. </a:t>
            </a:r>
            <a:r>
              <a:rPr lang="pt-BR" sz="2400" dirty="0" err="1"/>
              <a:t>Antonio</a:t>
            </a:r>
            <a:r>
              <a:rPr lang="pt-BR" sz="2400" dirty="0"/>
              <a:t> Carlos Ferreira, julgado em 27/4/2023 (Info 774)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705620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/>
              <a:t>Na ação de reintegração exige-se a citação de todos os que exercem a posse simultânea do imóvel, considerando que são litisconsortes passivos necessários</a:t>
            </a:r>
            <a:endParaRPr lang="pt-BR" sz="2400" dirty="0"/>
          </a:p>
          <a:p>
            <a:pPr marL="0" indent="0">
              <a:buNone/>
            </a:pPr>
            <a:r>
              <a:rPr lang="pt-BR" sz="2400" dirty="0"/>
              <a:t>Na hipótese de composse (quando mais de uma pessoa exerce a posse do mesmo bem), a decisão judicial de reintegração de posse deverá atingir de modo uniforme todas as partes ocupantes do imóvel, configurando-se caso de litisconsórcio passivo necessário.</a:t>
            </a:r>
          </a:p>
          <a:p>
            <a:pPr marL="0" indent="0">
              <a:buNone/>
            </a:pPr>
            <a:r>
              <a:rPr lang="pt-BR" sz="2400" dirty="0"/>
              <a:t>STJ. 3ª Turma. </a:t>
            </a:r>
            <a:r>
              <a:rPr lang="pt-BR" sz="2400" dirty="0" err="1"/>
              <a:t>REsp</a:t>
            </a:r>
            <a:r>
              <a:rPr lang="pt-BR" sz="2400" dirty="0"/>
              <a:t> 1811718-SP, Rel. Min. Ricardo Villas </a:t>
            </a:r>
            <a:r>
              <a:rPr lang="pt-BR" sz="2400" dirty="0" err="1"/>
              <a:t>Bôas</a:t>
            </a:r>
            <a:r>
              <a:rPr lang="pt-BR" sz="2400" dirty="0"/>
              <a:t> </a:t>
            </a:r>
            <a:r>
              <a:rPr lang="pt-BR" sz="2400" dirty="0" err="1"/>
              <a:t>Cueva</a:t>
            </a:r>
            <a:r>
              <a:rPr lang="pt-BR" sz="2400" dirty="0"/>
              <a:t>, julgado em 02/08/2022 (Info 743).</a:t>
            </a:r>
          </a:p>
        </p:txBody>
      </p:sp>
    </p:spTree>
    <p:extLst>
      <p:ext uri="{BB962C8B-B14F-4D97-AF65-F5344CB8AC3E}">
        <p14:creationId xmlns:p14="http://schemas.microsoft.com/office/powerpoint/2010/main" val="552670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Ações possessórias - 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 smtClean="0"/>
              <a:t>Art. 554, § </a:t>
            </a:r>
            <a:r>
              <a:rPr lang="pt-BR" sz="3200" dirty="0"/>
              <a:t>1º No caso de ação possessória em que figure no polo passivo grande número de pessoas, serão feitas a citação pessoal dos ocupantes que forem encontrados no local e a citação por edital dos demais, determinando-se, ainda, a intimação do Ministério Público e, se envolver pessoas em situação de hipossuficiência econômica, da Defensoria Pública.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9079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PERDA DA POSSE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Art. 1223 do CC = adoção do modelo aberto – perde-se a posse quando </a:t>
            </a:r>
            <a:r>
              <a:rPr lang="pt-BR" sz="2400" b="1" u="sng" dirty="0"/>
              <a:t>cessam os atributos da propriedade no plano fático</a:t>
            </a:r>
            <a:r>
              <a:rPr lang="pt-BR" sz="2400" b="1" dirty="0"/>
              <a:t>.</a:t>
            </a:r>
            <a:endParaRPr lang="pt-BR" sz="2400" dirty="0"/>
          </a:p>
          <a:p>
            <a:pPr marL="0" indent="0">
              <a:buNone/>
            </a:pPr>
            <a:r>
              <a:rPr lang="pt-BR" sz="2400" dirty="0" smtClean="0"/>
              <a:t>Ex.: </a:t>
            </a:r>
            <a:r>
              <a:rPr lang="pt-BR" sz="2400" dirty="0"/>
              <a:t>abandono da coisa; tradição; perda da coisa; destruição; posse de outrem e assim sucessivamente.</a:t>
            </a:r>
          </a:p>
          <a:p>
            <a:endParaRPr lang="pt-BR" sz="2400" dirty="0"/>
          </a:p>
          <a:p>
            <a:r>
              <a:rPr lang="pt-BR" sz="2400" b="1" dirty="0"/>
              <a:t>Art. 1.224. Só se considera perdida a posse para quem não presenciou o esbulho, quando, tendo notícia dele, se abstém de retornar a coisa, ou, tentando recuperá-la, é violentamente repelido.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066853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Edital </a:t>
            </a:r>
            <a:r>
              <a:rPr lang="pt-BR" dirty="0" err="1" smtClean="0"/>
              <a:t>dpe</a:t>
            </a:r>
            <a:r>
              <a:rPr lang="pt-BR" dirty="0" smtClean="0"/>
              <a:t>/</a:t>
            </a:r>
            <a:r>
              <a:rPr lang="pt-BR" dirty="0" err="1" smtClean="0"/>
              <a:t>sp</a:t>
            </a:r>
            <a:r>
              <a:rPr lang="pt-BR" dirty="0" smtClean="0"/>
              <a:t> – </a:t>
            </a:r>
            <a:r>
              <a:rPr lang="pt-BR" dirty="0" err="1" smtClean="0"/>
              <a:t>ix</a:t>
            </a:r>
            <a:r>
              <a:rPr lang="pt-BR" dirty="0" smtClean="0"/>
              <a:t> concurso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 Direitos reais. Propriedade. Conceito, classificação, aquisição, proteção e perda da propriedade. Evolução da propriedade no Direito brasileiro</a:t>
            </a:r>
            <a:r>
              <a:rPr lang="pt-BR" sz="2400" dirty="0"/>
              <a:t>. Fundamentos jurídicos para apropriação de terras no Regime das Sesmarias. Lei de Terras (Lei nº 601/1850). Mercantilização da terra e </a:t>
            </a:r>
            <a:r>
              <a:rPr lang="pt-BR" sz="2400" dirty="0" err="1"/>
              <a:t>absolutização</a:t>
            </a:r>
            <a:r>
              <a:rPr lang="pt-BR" sz="2400" dirty="0"/>
              <a:t> da propriedade fundiária no direito brasileiro. Disciplina constitucional da propriedade. Função social da propriedade: conceito, conteúdo e concretização da função social da propriedade. Função socioambiental da propriedade. Parcelamento do solo urbano. Regularização fundiária de assentamentos localizados em </a:t>
            </a:r>
            <a:r>
              <a:rPr lang="pt-BR" sz="2400" dirty="0" smtClean="0"/>
              <a:t>áreas urbanas</a:t>
            </a:r>
            <a:r>
              <a:rPr lang="pt-B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592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Posse de imóvel público por particular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posicionamento majoritário dos tribunais pátrios </a:t>
            </a:r>
            <a:r>
              <a:rPr lang="pt-BR" dirty="0" smtClean="0"/>
              <a:t>– mera detenção</a:t>
            </a:r>
          </a:p>
          <a:p>
            <a:r>
              <a:rPr lang="pt-BR" dirty="0" smtClean="0"/>
              <a:t>viola </a:t>
            </a:r>
            <a:r>
              <a:rPr lang="pt-BR" dirty="0"/>
              <a:t>o direito à </a:t>
            </a:r>
            <a:r>
              <a:rPr lang="pt-BR" dirty="0" smtClean="0"/>
              <a:t>moradia + alija </a:t>
            </a:r>
            <a:r>
              <a:rPr lang="pt-BR" dirty="0"/>
              <a:t>o possuidor de boa-fé de todos os seus direitos. </a:t>
            </a:r>
            <a:endParaRPr lang="pt-BR" dirty="0" smtClean="0"/>
          </a:p>
          <a:p>
            <a:r>
              <a:rPr lang="pt-BR" dirty="0"/>
              <a:t>não possui qualquer respaldo na legislação vigente afrontando, inclusive, o texto constitucional que tutela a posse sem distinção quanto à titularidade do bem </a:t>
            </a:r>
            <a:r>
              <a:rPr lang="pt-BR" dirty="0" smtClean="0"/>
              <a:t>imóvel.</a:t>
            </a:r>
          </a:p>
          <a:p>
            <a:r>
              <a:rPr lang="pt-BR" dirty="0"/>
              <a:t>Pelo contrário: o artigo 183, § 1º, da Constituição da República de 1988, disciplinado pela Medida Provisória nº 2.220/2001, prevê a concessão de uso especial para fins de </a:t>
            </a:r>
            <a:r>
              <a:rPr lang="pt-BR" dirty="0" smtClean="0"/>
              <a:t>moradia.</a:t>
            </a:r>
          </a:p>
          <a:p>
            <a:r>
              <a:rPr lang="pt-BR" dirty="0"/>
              <a:t>conclui-se, a partir de interpretação sistemática do ordenamento jurídico pátrio, </a:t>
            </a:r>
            <a:r>
              <a:rPr lang="pt-BR" dirty="0" smtClean="0"/>
              <a:t>ser </a:t>
            </a:r>
            <a:r>
              <a:rPr lang="pt-BR" dirty="0"/>
              <a:t>possível o exercício da posse de bem imóvel público por particular.</a:t>
            </a:r>
          </a:p>
        </p:txBody>
      </p:sp>
    </p:spTree>
    <p:extLst>
      <p:ext uri="{BB962C8B-B14F-4D97-AF65-F5344CB8AC3E}">
        <p14:creationId xmlns:p14="http://schemas.microsoft.com/office/powerpoint/2010/main" val="7000791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DIREITOS REAIS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/>
              <a:t>Consiste em um ramo do direito civil, que disciplina a relação das pessoas com as coisas, tendo como base o domínio jurídico do homem sobre as coisas. A propriedade é a manifestação primária e fundamental. </a:t>
            </a:r>
          </a:p>
        </p:txBody>
      </p:sp>
    </p:spTree>
    <p:extLst>
      <p:ext uri="{BB962C8B-B14F-4D97-AF65-F5344CB8AC3E}">
        <p14:creationId xmlns:p14="http://schemas.microsoft.com/office/powerpoint/2010/main" val="989664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teorias que buscam explicar o que são os direitos reais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u="sng" dirty="0" smtClean="0"/>
              <a:t>teoria </a:t>
            </a:r>
            <a:r>
              <a:rPr lang="pt-BR" sz="2800" b="1" u="sng" dirty="0"/>
              <a:t>realista: </a:t>
            </a:r>
            <a:r>
              <a:rPr lang="pt-BR" sz="2800" dirty="0"/>
              <a:t>defende que </a:t>
            </a:r>
            <a:r>
              <a:rPr lang="pt-BR" sz="2800" dirty="0" smtClean="0"/>
              <a:t>os </a:t>
            </a:r>
            <a:r>
              <a:rPr lang="pt-BR" sz="2800" dirty="0"/>
              <a:t>são aqueles que representam um poder imediato que a pessoa exerce sobre a coisa com eficácia erga omnes (dever de abstenção</a:t>
            </a:r>
            <a:r>
              <a:rPr lang="pt-BR" sz="2800" dirty="0" smtClean="0"/>
              <a:t>);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b="1" u="sng" dirty="0" smtClean="0"/>
              <a:t>teoria </a:t>
            </a:r>
            <a:r>
              <a:rPr lang="pt-BR" sz="2800" b="1" u="sng" dirty="0"/>
              <a:t>personalista: </a:t>
            </a:r>
            <a:r>
              <a:rPr lang="pt-BR" sz="2800" dirty="0"/>
              <a:t>defende que </a:t>
            </a:r>
            <a:r>
              <a:rPr lang="pt-BR" sz="2800" dirty="0" smtClean="0"/>
              <a:t>são </a:t>
            </a:r>
            <a:r>
              <a:rPr lang="pt-BR" sz="2800" dirty="0"/>
              <a:t>aqueles que estabelecem relações jurídicas entre pessoas, mas intermediadas por coisas. O sujeito ativo é o titular do direito real e o sujeito passivo é universal.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886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Rol de direitos reais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 smtClean="0"/>
              <a:t>direitos </a:t>
            </a:r>
            <a:r>
              <a:rPr lang="pt-BR" b="1" u="sng" dirty="0"/>
              <a:t>reais sobre coisa própria </a:t>
            </a:r>
            <a:r>
              <a:rPr lang="pt-BR" dirty="0"/>
              <a:t>= </a:t>
            </a:r>
            <a:r>
              <a:rPr lang="pt-BR" dirty="0" smtClean="0"/>
              <a:t>propriedade</a:t>
            </a:r>
          </a:p>
          <a:p>
            <a:r>
              <a:rPr lang="pt-BR" b="1" u="sng" dirty="0" smtClean="0"/>
              <a:t>direitos </a:t>
            </a:r>
            <a:r>
              <a:rPr lang="pt-BR" b="1" u="sng" dirty="0"/>
              <a:t>reais sobre coisa alheia </a:t>
            </a:r>
            <a:r>
              <a:rPr lang="pt-BR" dirty="0"/>
              <a:t>= dividem-se em 3 grandes grupos:</a:t>
            </a:r>
          </a:p>
          <a:p>
            <a:r>
              <a:rPr lang="pt-BR" b="1" dirty="0" err="1" smtClean="0"/>
              <a:t>a.direitos</a:t>
            </a:r>
            <a:r>
              <a:rPr lang="pt-BR" b="1" dirty="0" smtClean="0"/>
              <a:t> </a:t>
            </a:r>
            <a:r>
              <a:rPr lang="pt-BR" b="1" dirty="0"/>
              <a:t>reais de gozo ou fruição</a:t>
            </a:r>
            <a:r>
              <a:rPr lang="pt-BR" dirty="0"/>
              <a:t>:</a:t>
            </a:r>
          </a:p>
          <a:p>
            <a:pPr marL="0" indent="0">
              <a:buNone/>
            </a:pPr>
            <a:r>
              <a:rPr lang="pt-BR" dirty="0" smtClean="0"/>
              <a:t>superfície </a:t>
            </a:r>
            <a:r>
              <a:rPr lang="pt-BR" dirty="0"/>
              <a:t>(art. 1225, II, CC);</a:t>
            </a:r>
          </a:p>
          <a:p>
            <a:pPr marL="0" indent="0">
              <a:buNone/>
            </a:pPr>
            <a:r>
              <a:rPr lang="pt-BR" dirty="0" smtClean="0"/>
              <a:t>servidões </a:t>
            </a:r>
            <a:r>
              <a:rPr lang="pt-BR" dirty="0"/>
              <a:t>(art. 1225, III, CC);</a:t>
            </a:r>
          </a:p>
          <a:p>
            <a:pPr marL="0" indent="0">
              <a:buNone/>
            </a:pPr>
            <a:r>
              <a:rPr lang="pt-BR" dirty="0" smtClean="0"/>
              <a:t>usufruto </a:t>
            </a:r>
            <a:r>
              <a:rPr lang="pt-BR" dirty="0"/>
              <a:t>(art. 1225, IV, CC);</a:t>
            </a:r>
          </a:p>
          <a:p>
            <a:pPr marL="0" indent="0">
              <a:buNone/>
            </a:pPr>
            <a:r>
              <a:rPr lang="pt-BR" dirty="0" smtClean="0"/>
              <a:t>uso </a:t>
            </a:r>
            <a:r>
              <a:rPr lang="pt-BR" dirty="0"/>
              <a:t>(art. 1225, V, CC);</a:t>
            </a:r>
          </a:p>
          <a:p>
            <a:pPr marL="0" indent="0">
              <a:buNone/>
            </a:pPr>
            <a:r>
              <a:rPr lang="pt-BR" dirty="0" smtClean="0"/>
              <a:t>habitação </a:t>
            </a:r>
            <a:r>
              <a:rPr lang="pt-BR" dirty="0"/>
              <a:t>(art. 1225, VI, CC);</a:t>
            </a:r>
          </a:p>
          <a:p>
            <a:pPr marL="0" indent="0">
              <a:buNone/>
            </a:pPr>
            <a:r>
              <a:rPr lang="pt-BR" dirty="0" smtClean="0"/>
              <a:t>concessões </a:t>
            </a:r>
            <a:r>
              <a:rPr lang="pt-BR" dirty="0"/>
              <a:t>especiais: para fins de uso e para fins de moradia (art. 1225, XI, CC</a:t>
            </a:r>
            <a:r>
              <a:rPr lang="pt-BR" dirty="0" smtClean="0"/>
              <a:t>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08324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 smtClean="0"/>
              <a:t>b. direito </a:t>
            </a:r>
            <a:r>
              <a:rPr lang="pt-BR" sz="2800" b="1" dirty="0"/>
              <a:t>real de aquisição – compromisso irretratável de compra e venda de imóvel (art. 1225, VII, CC</a:t>
            </a:r>
            <a:r>
              <a:rPr lang="pt-BR" sz="2800" b="1" dirty="0" smtClean="0"/>
              <a:t>);</a:t>
            </a:r>
          </a:p>
          <a:p>
            <a:pPr marL="0" indent="0">
              <a:buNone/>
            </a:pPr>
            <a:endParaRPr lang="pt-BR" sz="2800" b="1" dirty="0"/>
          </a:p>
          <a:p>
            <a:r>
              <a:rPr lang="pt-BR" sz="2800" b="1" u="sng" dirty="0" err="1" smtClean="0"/>
              <a:t>c.direitos</a:t>
            </a:r>
            <a:r>
              <a:rPr lang="pt-BR" sz="2800" b="1" u="sng" dirty="0" smtClean="0"/>
              <a:t> </a:t>
            </a:r>
            <a:r>
              <a:rPr lang="pt-BR" sz="2800" b="1" u="sng" dirty="0"/>
              <a:t>reais de garantia</a:t>
            </a:r>
            <a:r>
              <a:rPr lang="pt-BR" sz="2800" b="1" u="sng" dirty="0" smtClean="0"/>
              <a:t>:</a:t>
            </a:r>
            <a:endParaRPr lang="pt-BR" sz="2800" b="1" u="sng" dirty="0"/>
          </a:p>
          <a:p>
            <a:pPr marL="0" indent="0">
              <a:buNone/>
            </a:pPr>
            <a:r>
              <a:rPr lang="pt-BR" sz="2800" dirty="0" smtClean="0"/>
              <a:t>penhor </a:t>
            </a:r>
            <a:r>
              <a:rPr lang="pt-BR" sz="2800" dirty="0"/>
              <a:t>(art. 1225, VIII, CC);</a:t>
            </a:r>
          </a:p>
          <a:p>
            <a:pPr marL="0" indent="0">
              <a:buNone/>
            </a:pPr>
            <a:r>
              <a:rPr lang="pt-BR" sz="2800" dirty="0" smtClean="0"/>
              <a:t>hipoteca </a:t>
            </a:r>
            <a:r>
              <a:rPr lang="pt-BR" sz="2800" dirty="0"/>
              <a:t>(art. 1225, IX, CC);</a:t>
            </a:r>
          </a:p>
          <a:p>
            <a:pPr marL="0" indent="0">
              <a:buNone/>
            </a:pPr>
            <a:r>
              <a:rPr lang="pt-BR" sz="2800" dirty="0" smtClean="0"/>
              <a:t>anticrese </a:t>
            </a:r>
            <a:r>
              <a:rPr lang="pt-BR" sz="2800" dirty="0"/>
              <a:t>(art. 1225, X, CC).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84562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Esse </a:t>
            </a:r>
            <a:r>
              <a:rPr lang="pt-BR" dirty="0" smtClean="0"/>
              <a:t>rol </a:t>
            </a:r>
            <a:r>
              <a:rPr lang="pt-BR" dirty="0"/>
              <a:t>é taxativo </a:t>
            </a:r>
            <a:r>
              <a:rPr lang="pt-BR" dirty="0" smtClean="0"/>
              <a:t>ou  exemplificativo</a:t>
            </a:r>
            <a:r>
              <a:rPr lang="pt-BR" dirty="0"/>
              <a:t>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b="1" u="sng" dirty="0" smtClean="0"/>
              <a:t>visão </a:t>
            </a:r>
            <a:r>
              <a:rPr lang="pt-BR" sz="2200" b="1" u="sng" dirty="0"/>
              <a:t>clássica  </a:t>
            </a:r>
            <a:r>
              <a:rPr lang="pt-BR" sz="2200" dirty="0"/>
              <a:t>= o rol é taxativo (Rubens Limongi França, Caio Mário, Orlando Gomes, Maria Helena Diniz e Carlos Roberto Gonçalves</a:t>
            </a:r>
            <a:r>
              <a:rPr lang="pt-BR" sz="2200" dirty="0" smtClean="0"/>
              <a:t>);</a:t>
            </a:r>
          </a:p>
          <a:p>
            <a:pPr marL="0" indent="0">
              <a:buNone/>
            </a:pPr>
            <a:endParaRPr lang="pt-BR" sz="2200" dirty="0"/>
          </a:p>
          <a:p>
            <a:r>
              <a:rPr lang="pt-BR" sz="2200" b="1" u="sng" dirty="0" smtClean="0"/>
              <a:t>visão </a:t>
            </a:r>
            <a:r>
              <a:rPr lang="pt-BR" sz="2200" b="1" u="sng" dirty="0"/>
              <a:t>contemporânea </a:t>
            </a:r>
            <a:r>
              <a:rPr lang="pt-BR" sz="2200" b="1" dirty="0"/>
              <a:t>(DEFENSORIA </a:t>
            </a:r>
            <a:r>
              <a:rPr lang="pt-BR" sz="2200" b="1" dirty="0" smtClean="0"/>
              <a:t>PÚBLICA</a:t>
            </a:r>
            <a:r>
              <a:rPr lang="pt-BR" sz="2200" dirty="0" smtClean="0"/>
              <a:t>) </a:t>
            </a:r>
            <a:r>
              <a:rPr lang="pt-BR" sz="2200" dirty="0"/>
              <a:t>= o rol é exemplificativo. </a:t>
            </a:r>
            <a:r>
              <a:rPr lang="pt-BR" sz="2200" dirty="0" smtClean="0"/>
              <a:t>Existem duas correntes:</a:t>
            </a:r>
            <a:endParaRPr lang="pt-BR" sz="2200" dirty="0"/>
          </a:p>
          <a:p>
            <a:r>
              <a:rPr lang="pt-BR" sz="2200" dirty="0" err="1" smtClean="0"/>
              <a:t>a.não</a:t>
            </a:r>
            <a:r>
              <a:rPr lang="pt-BR" sz="2200" dirty="0" smtClean="0"/>
              <a:t> </a:t>
            </a:r>
            <a:r>
              <a:rPr lang="pt-BR" sz="2200" dirty="0"/>
              <a:t>há taxatividade, mas </a:t>
            </a:r>
            <a:r>
              <a:rPr lang="pt-BR" sz="2200" b="1" u="sng" dirty="0"/>
              <a:t>há tipicidade</a:t>
            </a:r>
            <a:r>
              <a:rPr lang="pt-BR" sz="2200" dirty="0"/>
              <a:t>, ou seja, deve estar previsto em lei (não necessariamente no CC) – Gustavo </a:t>
            </a:r>
            <a:r>
              <a:rPr lang="pt-BR" sz="2200" dirty="0" err="1"/>
              <a:t>Tepedino</a:t>
            </a:r>
            <a:r>
              <a:rPr lang="pt-BR" sz="2200" dirty="0"/>
              <a:t> – essa é a tese mais segura para fins de concurso </a:t>
            </a:r>
            <a:r>
              <a:rPr lang="pt-BR" sz="2200" dirty="0" smtClean="0"/>
              <a:t>público;</a:t>
            </a:r>
            <a:endParaRPr lang="pt-BR" sz="2200" dirty="0"/>
          </a:p>
          <a:p>
            <a:r>
              <a:rPr lang="pt-BR" sz="2200" dirty="0" err="1" smtClean="0"/>
              <a:t>b.</a:t>
            </a:r>
            <a:r>
              <a:rPr lang="pt-BR" sz="2200" b="1" u="sng" dirty="0" err="1" smtClean="0"/>
              <a:t>não</a:t>
            </a:r>
            <a:r>
              <a:rPr lang="pt-BR" sz="2200" b="1" u="sng" dirty="0" smtClean="0"/>
              <a:t> </a:t>
            </a:r>
            <a:r>
              <a:rPr lang="pt-BR" sz="2200" b="1" u="sng" dirty="0"/>
              <a:t>há taxatividade, nem tipicidade</a:t>
            </a:r>
            <a:r>
              <a:rPr lang="pt-BR" sz="2200" dirty="0"/>
              <a:t>, ou seja, a autonomia privada pode criar novos direitos reais (Cristiano Chaves e Nelson </a:t>
            </a:r>
            <a:r>
              <a:rPr lang="pt-BR" sz="2200" dirty="0" err="1"/>
              <a:t>Rosenvald</a:t>
            </a:r>
            <a:r>
              <a:rPr lang="pt-BR" sz="2200" dirty="0"/>
              <a:t>) – </a:t>
            </a:r>
            <a:r>
              <a:rPr lang="pt-BR" sz="2200" dirty="0" err="1"/>
              <a:t>Tartuce</a:t>
            </a:r>
            <a:r>
              <a:rPr lang="pt-BR" sz="2200" dirty="0"/>
              <a:t> acha que essa é a tendência, mas ainda é uma corrente tímida.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45017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u="sng" dirty="0"/>
              <a:t>Oponibilidade erga omnes </a:t>
            </a:r>
            <a:r>
              <a:rPr lang="pt-BR" sz="2400" b="1" u="sng" dirty="0" smtClean="0"/>
              <a:t>- absolutos</a:t>
            </a:r>
          </a:p>
          <a:p>
            <a:r>
              <a:rPr lang="pt-BR" sz="2400" b="1" u="sng" dirty="0" smtClean="0"/>
              <a:t>Sequela</a:t>
            </a:r>
            <a:r>
              <a:rPr lang="pt-BR" sz="2400" dirty="0" smtClean="0"/>
              <a:t> </a:t>
            </a:r>
            <a:r>
              <a:rPr lang="pt-BR" sz="2400" dirty="0"/>
              <a:t>– segue a coisa, adere a </a:t>
            </a:r>
            <a:r>
              <a:rPr lang="pt-BR" sz="2400" dirty="0" smtClean="0"/>
              <a:t>coisa</a:t>
            </a:r>
          </a:p>
          <a:p>
            <a:r>
              <a:rPr lang="pt-BR" sz="2400" b="1" u="sng" dirty="0" smtClean="0"/>
              <a:t>Direito </a:t>
            </a:r>
            <a:r>
              <a:rPr lang="pt-BR" sz="2400" b="1" u="sng" dirty="0"/>
              <a:t>de </a:t>
            </a:r>
            <a:r>
              <a:rPr lang="pt-BR" sz="2400" b="1" u="sng" dirty="0" smtClean="0"/>
              <a:t>preferência</a:t>
            </a:r>
          </a:p>
          <a:p>
            <a:r>
              <a:rPr lang="pt-BR" sz="2400" b="1" u="sng" dirty="0" smtClean="0"/>
              <a:t>Usucapião </a:t>
            </a:r>
            <a:r>
              <a:rPr lang="pt-BR" sz="2400" dirty="0"/>
              <a:t>– como um dos meios de aquisição.</a:t>
            </a:r>
          </a:p>
          <a:p>
            <a:r>
              <a:rPr lang="pt-BR" sz="2400" b="1" u="sng" dirty="0" smtClean="0">
                <a:solidFill>
                  <a:srgbClr val="FF0000"/>
                </a:solidFill>
              </a:rPr>
              <a:t>Previsão </a:t>
            </a:r>
            <a:r>
              <a:rPr lang="pt-BR" sz="2400" b="1" u="sng" dirty="0">
                <a:solidFill>
                  <a:srgbClr val="FF0000"/>
                </a:solidFill>
              </a:rPr>
              <a:t>em um rol taxativo </a:t>
            </a:r>
            <a:r>
              <a:rPr lang="pt-BR" sz="2400" dirty="0"/>
              <a:t>– </a:t>
            </a:r>
            <a:r>
              <a:rPr lang="pt-BR" sz="2400" dirty="0" smtClean="0"/>
              <a:t> </a:t>
            </a:r>
            <a:r>
              <a:rPr lang="pt-BR" sz="2400" dirty="0"/>
              <a:t>parcela da doutrina (números </a:t>
            </a:r>
            <a:r>
              <a:rPr lang="pt-BR" sz="2400" dirty="0" err="1"/>
              <a:t>clausus</a:t>
            </a:r>
            <a:r>
              <a:rPr lang="pt-BR" sz="2400" dirty="0"/>
              <a:t>).</a:t>
            </a:r>
          </a:p>
          <a:p>
            <a:r>
              <a:rPr lang="pt-BR" sz="2400" b="1" u="sng" dirty="0" smtClean="0"/>
              <a:t>Regência </a:t>
            </a:r>
            <a:r>
              <a:rPr lang="pt-BR" sz="2400" b="1" u="sng" dirty="0"/>
              <a:t>pelo princípio da publicidade dos atos</a:t>
            </a:r>
            <a:r>
              <a:rPr lang="pt-BR" sz="2400" dirty="0"/>
              <a:t> – a oponibilidade perante terceiros surge após a publicação – entrega da coisa ou tradição (bens móveis); registro (bens imóveis). </a:t>
            </a:r>
          </a:p>
        </p:txBody>
      </p:sp>
    </p:spTree>
    <p:extLst>
      <p:ext uri="{BB962C8B-B14F-4D97-AF65-F5344CB8AC3E}">
        <p14:creationId xmlns:p14="http://schemas.microsoft.com/office/powerpoint/2010/main" val="36616281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direitos REAIS X direitos PESSOAIS? 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361317"/>
              </p:ext>
            </p:extLst>
          </p:nvPr>
        </p:nvGraphicFramePr>
        <p:xfrm>
          <a:off x="1069973" y="2120900"/>
          <a:ext cx="10636922" cy="4095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8461"/>
                <a:gridCol w="5318461"/>
              </a:tblGrid>
              <a:tr h="801460">
                <a:tc>
                  <a:txBody>
                    <a:bodyPr/>
                    <a:lstStyle/>
                    <a:p>
                      <a:r>
                        <a:rPr lang="pt-BR" dirty="0" smtClean="0"/>
                        <a:t>DIREITOS</a:t>
                      </a:r>
                      <a:r>
                        <a:rPr lang="pt-BR" baseline="0" dirty="0" smtClean="0"/>
                        <a:t> REAIS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DIREITOS PESSOAIS</a:t>
                      </a:r>
                      <a:endParaRPr lang="pt-BR" dirty="0"/>
                    </a:p>
                  </a:txBody>
                  <a:tcPr/>
                </a:tc>
              </a:tr>
              <a:tr h="810656"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b="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Direito </a:t>
                      </a: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 preferência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Direito quirografário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5924"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 uma </a:t>
                      </a: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relação jurídica entre uma pessoa e uma coisa</a:t>
                      </a: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há um sujeito ativo e um sujeito passivo universal – toda a coletividade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 uma </a:t>
                      </a: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relação entre pessoas</a:t>
                      </a: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há um sujeito ativo (credor) e um sujeito passivo (devedor) – pessoas determinadas ou determináveis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1460"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 regra, geram efeitos </a:t>
                      </a:r>
                      <a:r>
                        <a:rPr lang="pt-BR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erga omnes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 regra, geram efeitos </a:t>
                      </a:r>
                      <a:r>
                        <a:rPr lang="pt-BR" sz="1800" b="1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</a:t>
                      </a:r>
                      <a:r>
                        <a:rPr lang="pt-BR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partes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1460"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Princípio da </a:t>
                      </a:r>
                      <a:r>
                        <a:rPr lang="pt-BR" sz="1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publicidade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698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Princípio da autonomia privada – em regra a forma é </a:t>
                      </a:r>
                      <a:r>
                        <a:rPr lang="pt-BR" sz="1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livre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9339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DIREITOS REAIS X DIREITOS PESSOAIS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305691"/>
              </p:ext>
            </p:extLst>
          </p:nvPr>
        </p:nvGraphicFramePr>
        <p:xfrm>
          <a:off x="1069975" y="2120900"/>
          <a:ext cx="100584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DIREITOS</a:t>
                      </a:r>
                      <a:r>
                        <a:rPr lang="pt-BR" baseline="0" dirty="0" smtClean="0"/>
                        <a:t> REAIS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DIREITOS PESSOAIS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Rol taxativo (corrente clássica)	</a:t>
                      </a:r>
                    </a:p>
                    <a:p>
                      <a:r>
                        <a:rPr lang="pt-BR" sz="2400" dirty="0" smtClean="0"/>
                        <a:t>	</a:t>
                      </a:r>
                    </a:p>
                    <a:p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Rol</a:t>
                      </a:r>
                      <a:r>
                        <a:rPr lang="pt-BR" sz="2400" baseline="0" dirty="0" smtClean="0"/>
                        <a:t> exemplificativo</a:t>
                      </a:r>
                      <a:endParaRPr lang="pt-B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Inerência ou aderência – acompanha, adere às mutações da coisa - a coisa responde (direito de sequela)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Não há inerência – não acompanha a coisa. O contrato gira em torno da</a:t>
                      </a:r>
                      <a:r>
                        <a:rPr lang="pt-BR" sz="2400" baseline="0" dirty="0" smtClean="0"/>
                        <a:t> </a:t>
                      </a:r>
                      <a:r>
                        <a:rPr lang="pt-BR" sz="2400" dirty="0" smtClean="0"/>
                        <a:t>obrigação/prestação.</a:t>
                      </a:r>
                    </a:p>
                    <a:p>
                      <a:endParaRPr lang="pt-BR" sz="2400" dirty="0" smtClean="0"/>
                    </a:p>
                    <a:p>
                      <a:r>
                        <a:rPr lang="pt-BR" sz="2400" dirty="0" smtClean="0"/>
                        <a:t>O patrimônio do devedor responde</a:t>
                      </a:r>
                      <a:endParaRPr lang="pt-B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0824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O CC </a:t>
            </a:r>
            <a:r>
              <a:rPr lang="pt-BR" sz="3200" dirty="0" smtClean="0"/>
              <a:t>traz </a:t>
            </a:r>
            <a:r>
              <a:rPr lang="pt-BR" sz="3200" dirty="0"/>
              <a:t>os atributos que o proprietário pode exercer sobre a coisa e, consequentemente, o conteúdo interno do direito de propriedade -  art. 1.228, </a:t>
            </a:r>
            <a:r>
              <a:rPr lang="pt-BR" sz="3200" dirty="0" smtClean="0"/>
              <a:t>CC.</a:t>
            </a:r>
          </a:p>
          <a:p>
            <a:endParaRPr lang="pt-BR" sz="3200" dirty="0"/>
          </a:p>
          <a:p>
            <a:r>
              <a:rPr lang="pt-BR" sz="3200" dirty="0"/>
              <a:t>Propriedade = é um direito complexo que gera 4 poderes sobre a coisa + título.</a:t>
            </a:r>
            <a:endParaRPr lang="pt-BR" sz="32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06198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GRUD: </a:t>
            </a:r>
          </a:p>
          <a:p>
            <a:r>
              <a:rPr lang="pt-BR" sz="2800" b="1" u="sng" dirty="0"/>
              <a:t>G</a:t>
            </a:r>
            <a:r>
              <a:rPr lang="pt-BR" sz="2800" b="1" dirty="0"/>
              <a:t>ozar</a:t>
            </a:r>
            <a:r>
              <a:rPr lang="pt-BR" sz="2800" dirty="0"/>
              <a:t> – jus </a:t>
            </a:r>
            <a:r>
              <a:rPr lang="pt-BR" sz="2800" dirty="0" err="1"/>
              <a:t>fruendi</a:t>
            </a:r>
            <a:r>
              <a:rPr lang="pt-BR" sz="2800" dirty="0"/>
              <a:t> – tirar frutos naturais ou civis ou produtos.</a:t>
            </a:r>
          </a:p>
          <a:p>
            <a:r>
              <a:rPr lang="pt-BR" sz="2800" b="1" u="sng" dirty="0"/>
              <a:t>R</a:t>
            </a:r>
            <a:r>
              <a:rPr lang="pt-BR" sz="2800" b="1" dirty="0"/>
              <a:t>eaver</a:t>
            </a:r>
            <a:r>
              <a:rPr lang="pt-BR" sz="2800" dirty="0"/>
              <a:t> – jus </a:t>
            </a:r>
            <a:r>
              <a:rPr lang="pt-BR" sz="2800" dirty="0" err="1"/>
              <a:t>vindicandi</a:t>
            </a:r>
            <a:r>
              <a:rPr lang="pt-BR" sz="2800" dirty="0"/>
              <a:t> – direito de reaver de quem injustamente possua ou detenha a coisa.</a:t>
            </a:r>
          </a:p>
          <a:p>
            <a:r>
              <a:rPr lang="pt-BR" sz="2800" b="1" u="sng" dirty="0"/>
              <a:t>U</a:t>
            </a:r>
            <a:r>
              <a:rPr lang="pt-BR" sz="2800" b="1" dirty="0"/>
              <a:t>sar</a:t>
            </a:r>
            <a:r>
              <a:rPr lang="pt-BR" sz="2800" dirty="0"/>
              <a:t> – jus </a:t>
            </a:r>
            <a:r>
              <a:rPr lang="pt-BR" sz="2800" dirty="0" err="1"/>
              <a:t>utendi</a:t>
            </a:r>
            <a:endParaRPr lang="pt-BR" sz="2800" dirty="0"/>
          </a:p>
          <a:p>
            <a:r>
              <a:rPr lang="pt-BR" sz="2800" b="1" u="sng" dirty="0"/>
              <a:t>D</a:t>
            </a:r>
            <a:r>
              <a:rPr lang="pt-BR" sz="2800" b="1" dirty="0"/>
              <a:t>ispor</a:t>
            </a:r>
            <a:r>
              <a:rPr lang="pt-BR" sz="2800" dirty="0"/>
              <a:t> – jus abutendi – ex.: gravar de ônus, dividir, vender.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123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Bem de sociedade de economia </a:t>
            </a:r>
            <a:r>
              <a:rPr lang="pt-BR" dirty="0" smtClean="0"/>
              <a:t>mista e </a:t>
            </a:r>
            <a:r>
              <a:rPr lang="pt-BR" dirty="0" err="1" smtClean="0"/>
              <a:t>ep</a:t>
            </a:r>
            <a:r>
              <a:rPr lang="pt-BR" dirty="0" smtClean="0"/>
              <a:t> </a:t>
            </a:r>
            <a:r>
              <a:rPr lang="pt-BR" dirty="0"/>
              <a:t>sujeito à destinação pública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/>
              <a:t>"Os bens integrantes do acervo patrimonial de sociedade de economia mista </a:t>
            </a:r>
            <a:r>
              <a:rPr lang="pt-BR" sz="2800" b="1" u="sng" dirty="0"/>
              <a:t>não são </a:t>
            </a:r>
            <a:r>
              <a:rPr lang="pt-BR" sz="2800" b="1" u="sng" dirty="0" err="1"/>
              <a:t>usucapíveis</a:t>
            </a:r>
            <a:r>
              <a:rPr lang="pt-BR" sz="2800" b="1" u="sng" dirty="0"/>
              <a:t> quando sujeitos a uma destinação pública. </a:t>
            </a:r>
            <a:r>
              <a:rPr lang="pt-BR" sz="2800" dirty="0"/>
              <a:t>[...] Ausente o reconhecimento da destinação pública do imóvel, não cabe a esta Corte Superior rever a conclusão do acórdão, pois restrita a sua atividade à revisão do contexto fático probatório, vedada na forma do enunciado 7/STJ."</a:t>
            </a:r>
          </a:p>
          <a:p>
            <a:pPr marL="0" indent="0">
              <a:buNone/>
            </a:pPr>
            <a:r>
              <a:rPr lang="pt-BR" sz="2800" dirty="0" err="1" smtClean="0"/>
              <a:t>AgInt</a:t>
            </a:r>
            <a:r>
              <a:rPr lang="pt-BR" sz="2800" dirty="0" smtClean="0"/>
              <a:t> </a:t>
            </a:r>
            <a:r>
              <a:rPr lang="pt-BR" sz="2800" dirty="0"/>
              <a:t>no </a:t>
            </a:r>
            <a:r>
              <a:rPr lang="pt-BR" sz="2800" dirty="0" err="1"/>
              <a:t>REsp</a:t>
            </a:r>
            <a:r>
              <a:rPr lang="pt-BR" sz="2800" dirty="0"/>
              <a:t> 1.769.138, relator ministro Paulo de Tarso </a:t>
            </a:r>
            <a:r>
              <a:rPr lang="pt-BR" sz="2800" dirty="0" err="1"/>
              <a:t>Sanseverino</a:t>
            </a:r>
            <a:r>
              <a:rPr lang="pt-BR" sz="2800" dirty="0"/>
              <a:t>, Terceira Turma, julgado em 28/3/2022, </a:t>
            </a:r>
            <a:r>
              <a:rPr lang="pt-BR" sz="2800" dirty="0" err="1"/>
              <a:t>DJe</a:t>
            </a:r>
            <a:r>
              <a:rPr lang="pt-BR" sz="2800" dirty="0"/>
              <a:t> de 31/3/2022.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87280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Qual a extensão da propriedade do solo?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 propriedade do solo abrange a do espaço aéreo e subsolo correspondentes, em altura e profundidade úteis ao seu </a:t>
            </a:r>
            <a:r>
              <a:rPr lang="pt-BR" sz="2400" dirty="0" smtClean="0"/>
              <a:t>exercício.</a:t>
            </a:r>
          </a:p>
          <a:p>
            <a:r>
              <a:rPr lang="pt-BR" sz="2400" dirty="0"/>
              <a:t>A propriedade do solo não abrange as jazidas, minas e demais recursos minerais, os potenciais de energia hidráulica, os monumentos arqueológicos e outros bens referidos por leis </a:t>
            </a:r>
            <a:r>
              <a:rPr lang="pt-BR" sz="2400" dirty="0" smtClean="0"/>
              <a:t>especiais - propriedade </a:t>
            </a:r>
            <a:r>
              <a:rPr lang="pt-BR" sz="2400" dirty="0"/>
              <a:t>da </a:t>
            </a:r>
            <a:r>
              <a:rPr lang="pt-BR" sz="2400" dirty="0" smtClean="0"/>
              <a:t>União.</a:t>
            </a:r>
          </a:p>
          <a:p>
            <a:r>
              <a:rPr lang="pt-BR" sz="2400" dirty="0"/>
              <a:t>O proprietário do solo tem o direito de explorar os recursos minerais de emprego imediato na construção civil, desde que não submetidos a transformação industrial, obedecido o disposto em lei </a:t>
            </a:r>
            <a:r>
              <a:rPr lang="pt-BR" sz="2400" dirty="0" smtClean="0"/>
              <a:t>especial.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68697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Proteção da </a:t>
            </a:r>
            <a:r>
              <a:rPr lang="pt-BR" dirty="0" smtClean="0"/>
              <a:t>propriedade – ações petitórias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possuem como fundamento o direito real de </a:t>
            </a:r>
            <a:r>
              <a:rPr lang="pt-BR" sz="2800" dirty="0" smtClean="0"/>
              <a:t>propriedade.</a:t>
            </a:r>
          </a:p>
          <a:p>
            <a:r>
              <a:rPr lang="pt-BR" sz="2800" b="1" u="sng" dirty="0" smtClean="0"/>
              <a:t>Ação </a:t>
            </a:r>
            <a:r>
              <a:rPr lang="pt-BR" sz="2800" b="1" u="sng" dirty="0"/>
              <a:t>reivindicatória </a:t>
            </a:r>
            <a:r>
              <a:rPr lang="pt-BR" sz="2800" dirty="0"/>
              <a:t>– </a:t>
            </a:r>
            <a:r>
              <a:rPr lang="pt-BR" sz="2800" dirty="0" smtClean="0"/>
              <a:t>visa </a:t>
            </a:r>
            <a:r>
              <a:rPr lang="pt-BR" sz="2800" dirty="0"/>
              <a:t>a retomada de uma propriedade que esteja em poder de outrem. </a:t>
            </a:r>
          </a:p>
          <a:p>
            <a:r>
              <a:rPr lang="pt-BR" sz="2800" b="1" u="sng" dirty="0"/>
              <a:t>Ação de imissão na posse </a:t>
            </a:r>
            <a:r>
              <a:rPr lang="pt-BR" sz="2800" dirty="0"/>
              <a:t>– busca à retomada do bem por aquele </a:t>
            </a:r>
            <a:r>
              <a:rPr lang="pt-BR" sz="2800" dirty="0" smtClean="0"/>
              <a:t>que </a:t>
            </a:r>
            <a:r>
              <a:rPr lang="pt-BR" sz="2800" dirty="0"/>
              <a:t>jamais havia exercido a </a:t>
            </a:r>
            <a:r>
              <a:rPr lang="pt-BR" sz="2800" dirty="0" smtClean="0"/>
              <a:t>posse. </a:t>
            </a:r>
            <a:endParaRPr lang="pt-BR" sz="2800" dirty="0"/>
          </a:p>
          <a:p>
            <a:r>
              <a:rPr lang="pt-BR" sz="2800" b="1" u="sng" dirty="0" smtClean="0"/>
              <a:t>Ação </a:t>
            </a:r>
            <a:r>
              <a:rPr lang="pt-BR" sz="2800" b="1" u="sng" dirty="0"/>
              <a:t>de usucapião </a:t>
            </a:r>
            <a:r>
              <a:rPr lang="pt-BR" sz="2800" dirty="0"/>
              <a:t>– tem como fim declarar a aquisição originária da propriedade em decorrência da posse mansa, pacífica, continua, com animus </a:t>
            </a:r>
            <a:r>
              <a:rPr lang="pt-BR" sz="2800" dirty="0" err="1"/>
              <a:t>domini</a:t>
            </a:r>
            <a:r>
              <a:rPr lang="pt-BR" sz="2800" dirty="0"/>
              <a:t>, por um determinado lapso temporal.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38511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Aquisição da propriedade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494862"/>
              </p:ext>
            </p:extLst>
          </p:nvPr>
        </p:nvGraphicFramePr>
        <p:xfrm>
          <a:off x="1069975" y="2120900"/>
          <a:ext cx="100584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ORIGINÁRIA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DERIVADA</a:t>
                      </a:r>
                      <a:endParaRPr lang="pt-B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 adquirida sem intermédio de uma relação jurídica com outra pessoa.</a:t>
                      </a:r>
                    </a:p>
                    <a:p>
                      <a:endParaRPr lang="pt-BR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Contato direto da pessoa com a coisa.</a:t>
                      </a:r>
                    </a:p>
                    <a:p>
                      <a:r>
                        <a:rPr lang="pt-BR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pt-BR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Exemplos: usucapião, achado de tesouro, desapropriação, acessões naturais, plantações, construções.</a:t>
                      </a:r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/>
                        <a:t>É derivada de uma relação negocial entre o alienante e o adquirente, por atos </a:t>
                      </a:r>
                      <a:r>
                        <a:rPr lang="pt-BR" sz="2200" dirty="0" err="1" smtClean="0"/>
                        <a:t>inter</a:t>
                      </a:r>
                      <a:r>
                        <a:rPr lang="pt-BR" sz="2200" dirty="0" smtClean="0"/>
                        <a:t> vivos ou causa mortis.</a:t>
                      </a:r>
                    </a:p>
                    <a:p>
                      <a:endParaRPr lang="pt-BR" sz="2200" dirty="0" smtClean="0"/>
                    </a:p>
                    <a:p>
                      <a:r>
                        <a:rPr lang="pt-BR" sz="2200" dirty="0" smtClean="0"/>
                        <a:t>Há intermediação pessoal, subjetiva.</a:t>
                      </a:r>
                    </a:p>
                    <a:p>
                      <a:endParaRPr lang="pt-BR" sz="2200" dirty="0" smtClean="0"/>
                    </a:p>
                    <a:p>
                      <a:r>
                        <a:rPr lang="pt-BR" sz="2200" dirty="0" smtClean="0"/>
                        <a:t>Exemplos: sucessão hereditária, registro imobiliário/alienação</a:t>
                      </a:r>
                    </a:p>
                    <a:p>
                      <a:endParaRPr lang="pt-BR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7508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DE AQUISIÇÃO DERIVADA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Aquisição pelo contrato – modelo </a:t>
            </a:r>
            <a:r>
              <a:rPr lang="pt-B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francês:</a:t>
            </a:r>
          </a:p>
          <a:p>
            <a:pPr marL="0" indent="0">
              <a:buNone/>
            </a:pPr>
            <a:endParaRPr lang="pt-B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3200" dirty="0"/>
              <a:t>O Negócio jurídico celebrado entre as partes é suficiente para transmitir a propriedade.</a:t>
            </a:r>
          </a:p>
        </p:txBody>
      </p:sp>
    </p:spTree>
    <p:extLst>
      <p:ext uri="{BB962C8B-B14F-4D97-AF65-F5344CB8AC3E}">
        <p14:creationId xmlns:p14="http://schemas.microsoft.com/office/powerpoint/2010/main" val="10246262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MODELOS DE AQUISIÇÃO DERIVADA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Aquisição pela tradição ou transcrição – modele </a:t>
            </a:r>
            <a:r>
              <a:rPr lang="pt-B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Alemão</a:t>
            </a:r>
            <a:endParaRPr lang="pt-BR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dirty="0"/>
              <a:t>A propriedade transmite somente após a tradição (móveis) ou pela transcrição/registro (imóveis). </a:t>
            </a:r>
            <a:r>
              <a:rPr lang="pt-BR" sz="2400" dirty="0" smtClean="0"/>
              <a:t>Ressaltando-se </a:t>
            </a:r>
            <a:r>
              <a:rPr lang="pt-BR" sz="2400" dirty="0"/>
              <a:t>que o </a:t>
            </a:r>
            <a:r>
              <a:rPr lang="pt-BR" sz="2400" dirty="0" smtClean="0"/>
              <a:t>CC </a:t>
            </a:r>
            <a:r>
              <a:rPr lang="pt-BR" sz="2400" dirty="0"/>
              <a:t>exige também a escritura pública para a transferência de bens imóveis cujo valor seja superior a trinta salários mínimos. </a:t>
            </a:r>
          </a:p>
          <a:p>
            <a:endParaRPr lang="pt-BR" sz="2400" dirty="0"/>
          </a:p>
          <a:p>
            <a:r>
              <a:rPr lang="pt-BR" sz="2400" dirty="0" smtClean="0"/>
              <a:t>O </a:t>
            </a:r>
            <a:r>
              <a:rPr lang="pt-BR" sz="2400" dirty="0"/>
              <a:t>direito registral brasileiro </a:t>
            </a:r>
            <a:r>
              <a:rPr lang="pt-BR" sz="2400" dirty="0" smtClean="0"/>
              <a:t>atual, em regra, segue o </a:t>
            </a:r>
            <a:r>
              <a:rPr lang="pt-BR" sz="2400" dirty="0"/>
              <a:t>sistema alemão (natureza </a:t>
            </a:r>
            <a:r>
              <a:rPr lang="pt-BR" sz="2400" dirty="0" smtClean="0"/>
              <a:t>constitutiva). No entanto, há exceções com </a:t>
            </a:r>
            <a:r>
              <a:rPr lang="pt-BR" sz="2400" dirty="0" err="1" smtClean="0"/>
              <a:t>osistema</a:t>
            </a:r>
            <a:r>
              <a:rPr lang="pt-BR" sz="2400" dirty="0" smtClean="0"/>
              <a:t> </a:t>
            </a:r>
            <a:r>
              <a:rPr lang="pt-BR" sz="2400" dirty="0"/>
              <a:t>francês (natureza declaratória</a:t>
            </a:r>
            <a:r>
              <a:rPr lang="pt-BR" sz="2400" dirty="0" smtClean="0"/>
              <a:t>):</a:t>
            </a:r>
            <a:endParaRPr lang="pt-BR" sz="2400" dirty="0"/>
          </a:p>
          <a:p>
            <a:r>
              <a:rPr lang="pt-BR" sz="2400" dirty="0" smtClean="0"/>
              <a:t>Exemplo </a:t>
            </a:r>
            <a:r>
              <a:rPr lang="pt-BR" sz="2400" dirty="0"/>
              <a:t>de constitutivo: registro do contrato de compra e venda. Exemplo de declaratório: registro do formal de partilha.</a:t>
            </a:r>
          </a:p>
          <a:p>
            <a:endParaRPr lang="pt-B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33895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registro imobiliário tem natureza abstrata ou causal?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No </a:t>
            </a:r>
            <a:r>
              <a:rPr lang="pt-BR" sz="2400" b="1" dirty="0"/>
              <a:t>direito alemão</a:t>
            </a:r>
            <a:r>
              <a:rPr lang="pt-BR" sz="2400" dirty="0"/>
              <a:t>, o registro imobiliário tem </a:t>
            </a:r>
            <a:r>
              <a:rPr lang="pt-BR" sz="2400" b="1" dirty="0"/>
              <a:t>natureza abstrata</a:t>
            </a:r>
            <a:r>
              <a:rPr lang="pt-BR" sz="2400" dirty="0"/>
              <a:t>: eventual vício existente sobre o negócio não repercute no registro </a:t>
            </a:r>
            <a:r>
              <a:rPr lang="pt-BR" sz="2400" dirty="0" smtClean="0"/>
              <a:t>realizado. Por isso, o </a:t>
            </a:r>
            <a:r>
              <a:rPr lang="pt-BR" sz="2400" dirty="0"/>
              <a:t>registro </a:t>
            </a:r>
            <a:r>
              <a:rPr lang="pt-BR" sz="2400" b="1" u="sng" dirty="0"/>
              <a:t>gera presunção absoluta de veracidade</a:t>
            </a:r>
            <a:r>
              <a:rPr lang="pt-BR" sz="2400" dirty="0"/>
              <a:t>. </a:t>
            </a:r>
            <a:endParaRPr lang="pt-BR" sz="2400" dirty="0" smtClean="0"/>
          </a:p>
          <a:p>
            <a:r>
              <a:rPr lang="pt-BR" sz="2400" dirty="0" smtClean="0"/>
              <a:t>No </a:t>
            </a:r>
            <a:r>
              <a:rPr lang="pt-BR" sz="2400" b="1" dirty="0"/>
              <a:t>Brasil</a:t>
            </a:r>
            <a:r>
              <a:rPr lang="pt-BR" sz="2400" dirty="0"/>
              <a:t>, o registro tem natureza </a:t>
            </a:r>
            <a:r>
              <a:rPr lang="pt-BR" sz="2400" b="1" dirty="0" smtClean="0"/>
              <a:t>causal/</a:t>
            </a:r>
            <a:r>
              <a:rPr lang="pt-BR" sz="2400" b="1" dirty="0" err="1" smtClean="0"/>
              <a:t>substantativa</a:t>
            </a:r>
            <a:r>
              <a:rPr lang="pt-BR" sz="2400" dirty="0" smtClean="0"/>
              <a:t>. </a:t>
            </a:r>
            <a:r>
              <a:rPr lang="pt-BR" sz="2400" dirty="0"/>
              <a:t>O</a:t>
            </a:r>
            <a:r>
              <a:rPr lang="pt-BR" sz="2400" dirty="0" smtClean="0"/>
              <a:t> </a:t>
            </a:r>
            <a:r>
              <a:rPr lang="pt-BR" sz="2400" dirty="0"/>
              <a:t>registro é atingido em caso de </a:t>
            </a:r>
            <a:r>
              <a:rPr lang="pt-BR" sz="2400" dirty="0" smtClean="0"/>
              <a:t>invalidade </a:t>
            </a:r>
            <a:r>
              <a:rPr lang="pt-BR" sz="2400" dirty="0"/>
              <a:t>do título. </a:t>
            </a:r>
            <a:r>
              <a:rPr lang="pt-BR" sz="2400" dirty="0" smtClean="0"/>
              <a:t>Por isso, </a:t>
            </a:r>
            <a:r>
              <a:rPr lang="pt-BR" sz="2400" dirty="0"/>
              <a:t>o registro imobiliário tem </a:t>
            </a:r>
            <a:r>
              <a:rPr lang="pt-BR" sz="2400" b="1" u="sng" dirty="0"/>
              <a:t>presunção relativa de veracidade</a:t>
            </a:r>
            <a:r>
              <a:rPr lang="pt-BR" sz="2400" dirty="0"/>
              <a:t>.</a:t>
            </a:r>
          </a:p>
          <a:p>
            <a:r>
              <a:rPr lang="pt-BR" sz="2400" dirty="0"/>
              <a:t>No </a:t>
            </a:r>
            <a:r>
              <a:rPr lang="pt-BR" sz="2400" dirty="0" smtClean="0"/>
              <a:t>Brasil, é possível </a:t>
            </a:r>
            <a:r>
              <a:rPr lang="pt-BR" sz="2400" b="1" dirty="0"/>
              <a:t>ação de anulação, cancelamento ou retificação desse registro</a:t>
            </a:r>
            <a:r>
              <a:rPr lang="pt-BR" sz="24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1817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 presunção de propriedade que advém do registro </a:t>
            </a:r>
            <a:r>
              <a:rPr lang="pt-BR" dirty="0" smtClean="0"/>
              <a:t>pode ser absoluta</a:t>
            </a:r>
            <a:r>
              <a:rPr lang="pt-BR" dirty="0"/>
              <a:t>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A exceção é o </a:t>
            </a:r>
            <a:r>
              <a:rPr lang="pt-BR" sz="3200" b="1" u="sng" dirty="0"/>
              <a:t>registro </a:t>
            </a:r>
            <a:r>
              <a:rPr lang="pt-BR" sz="3200" b="1" u="sng" dirty="0" err="1"/>
              <a:t>torrens</a:t>
            </a:r>
            <a:r>
              <a:rPr lang="pt-BR" sz="3200" dirty="0"/>
              <a:t>, registro imobiliário restrito a imóveis rurais que, desde que constituído de forma regular, firma presunção absoluta de propriedade, </a:t>
            </a:r>
            <a:r>
              <a:rPr lang="pt-BR" sz="3200" dirty="0" smtClean="0"/>
              <a:t>sendo possível </a:t>
            </a:r>
            <a:r>
              <a:rPr lang="pt-BR" sz="3200" dirty="0"/>
              <a:t>apenas alegar vício no registro</a:t>
            </a:r>
            <a:r>
              <a:rPr lang="pt-BR" sz="3200" dirty="0" smtClean="0"/>
              <a:t>.</a:t>
            </a:r>
          </a:p>
          <a:p>
            <a:r>
              <a:rPr lang="pt-BR" sz="3200" dirty="0" err="1"/>
              <a:t>arts</a:t>
            </a:r>
            <a:r>
              <a:rPr lang="pt-BR" sz="3200" dirty="0"/>
              <a:t>. 277 a 288 da Lei nº 6.015/73.</a:t>
            </a:r>
          </a:p>
        </p:txBody>
      </p:sp>
    </p:spTree>
    <p:extLst>
      <p:ext uri="{BB962C8B-B14F-4D97-AF65-F5344CB8AC3E}">
        <p14:creationId xmlns:p14="http://schemas.microsoft.com/office/powerpoint/2010/main" val="277598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 u="sng" dirty="0"/>
              <a:t>Em ação reivindicatória, constatada a existência de dois títulos de propriedade para o mesmo bem imóvel, prevalecerá o primeiro título aquisitivo registrado.</a:t>
            </a:r>
          </a:p>
          <a:p>
            <a:pPr marL="0" indent="0">
              <a:buNone/>
            </a:pPr>
            <a:r>
              <a:rPr lang="pt-BR" dirty="0" smtClean="0"/>
              <a:t>Pedro </a:t>
            </a:r>
            <a:r>
              <a:rPr lang="pt-BR" dirty="0"/>
              <a:t>ajuizou ação reivindicatória contra Ricardo. Durante a instrução, ficou demonstrado que realmente houve duplicidade de registro.</a:t>
            </a:r>
          </a:p>
          <a:p>
            <a:pPr marL="0" indent="0">
              <a:buNone/>
            </a:pPr>
            <a:r>
              <a:rPr lang="pt-BR" dirty="0" smtClean="0"/>
              <a:t>Em </a:t>
            </a:r>
            <a:r>
              <a:rPr lang="pt-BR" dirty="0"/>
              <a:t>ação reivindicatória, se ficar constatado que o réu possui título aquisitivo devidamente registrado no registro de imóveis em data anterior à do registro do autor, o resultado da demanda só pode ser a improcedência, notadamente se a cadeia dominial do réu decorre de usucapião que, como se sabe, é meio de aquisição originário da propriedade. É, inclusive, hipótese que excepciona o princípio da continuidade registral.</a:t>
            </a:r>
          </a:p>
          <a:p>
            <a:pPr marL="0" indent="0">
              <a:buNone/>
            </a:pPr>
            <a:r>
              <a:rPr lang="pt-BR" dirty="0" smtClean="0"/>
              <a:t>STJ</a:t>
            </a:r>
            <a:r>
              <a:rPr lang="pt-BR" dirty="0"/>
              <a:t>. 4ª Turma. </a:t>
            </a:r>
            <a:r>
              <a:rPr lang="pt-BR" dirty="0" err="1"/>
              <a:t>REsp</a:t>
            </a:r>
            <a:r>
              <a:rPr lang="pt-BR" dirty="0"/>
              <a:t> 1.657.424-AM, Rel. Min. Raul Araújo, julgado em 16/5/2023 (Info 777).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35604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Aquisição </a:t>
            </a:r>
            <a:r>
              <a:rPr lang="pt-BR" dirty="0" smtClean="0"/>
              <a:t>originária - hipóteses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/>
              <a:t>1. Acessão (imóveis)</a:t>
            </a:r>
          </a:p>
          <a:p>
            <a:r>
              <a:rPr lang="pt-BR" sz="3600" b="1" dirty="0" smtClean="0"/>
              <a:t>2. Usucapião</a:t>
            </a:r>
          </a:p>
          <a:p>
            <a:r>
              <a:rPr lang="pt-BR" sz="3600" b="1" dirty="0" smtClean="0"/>
              <a:t>3. Ocupação (móveis)</a:t>
            </a:r>
          </a:p>
          <a:p>
            <a:r>
              <a:rPr lang="pt-BR" sz="3600" b="1" dirty="0" smtClean="0"/>
              <a:t>4. Achado de tesouro (móveis)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138240564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A palavra acessão significa </a:t>
            </a:r>
            <a:r>
              <a:rPr lang="pt-BR" sz="3200" dirty="0" smtClean="0"/>
              <a:t>acréscimo</a:t>
            </a:r>
            <a:r>
              <a:rPr lang="pt-BR" sz="3200" dirty="0"/>
              <a:t>. </a:t>
            </a:r>
            <a:r>
              <a:rPr lang="pt-BR" sz="3200" b="1" dirty="0"/>
              <a:t>Ocorre quando alguém adquire propriedade pelo acréscimo no bem originário</a:t>
            </a:r>
            <a:r>
              <a:rPr lang="pt-BR" sz="3200" dirty="0"/>
              <a:t>.</a:t>
            </a:r>
          </a:p>
          <a:p>
            <a:r>
              <a:rPr lang="pt-BR" sz="3200" b="1" u="sng" dirty="0"/>
              <a:t>Pode ser natural </a:t>
            </a:r>
            <a:r>
              <a:rPr lang="pt-BR" sz="3200" dirty="0"/>
              <a:t>– </a:t>
            </a:r>
            <a:r>
              <a:rPr lang="pt-BR" sz="3200" dirty="0" smtClean="0"/>
              <a:t>formação </a:t>
            </a:r>
            <a:r>
              <a:rPr lang="pt-BR" sz="3200" dirty="0"/>
              <a:t>de ilhas, aluvião, avulsão; abandono de álveo.</a:t>
            </a:r>
          </a:p>
          <a:p>
            <a:r>
              <a:rPr lang="pt-BR" sz="3200" b="1" u="sng" dirty="0"/>
              <a:t>Pode ser artificial </a:t>
            </a:r>
            <a:r>
              <a:rPr lang="pt-BR" sz="3200" dirty="0"/>
              <a:t>– </a:t>
            </a:r>
            <a:r>
              <a:rPr lang="pt-BR" sz="3200" dirty="0" smtClean="0"/>
              <a:t>por </a:t>
            </a:r>
            <a:r>
              <a:rPr lang="pt-BR" sz="3200" dirty="0"/>
              <a:t>ação humana: plantações e construções.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874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Imóvel vinculado ao SFH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u="sng" dirty="0"/>
              <a:t>O imóvel vinculado ao Sistema Financeiro de Habitação, porque afetado à prestação de serviço público, deve ser tratado como bem público, sendo, pois, imprescritível</a:t>
            </a:r>
            <a:r>
              <a:rPr lang="pt-BR" dirty="0"/>
              <a:t>.</a:t>
            </a:r>
          </a:p>
          <a:p>
            <a:pPr marL="0" indent="0">
              <a:buNone/>
            </a:pPr>
            <a:r>
              <a:rPr lang="pt-BR" b="1" dirty="0"/>
              <a:t>Mesmo o eventual abandono de imóvel público não possui o condão de alterar a natureza jurídica que o permeia</a:t>
            </a:r>
            <a:r>
              <a:rPr lang="pt-BR" dirty="0"/>
              <a:t>, pois não é possível confundir a usucapião de bem público com a responsabilidade da Administração pelo abandono de bem público. Com efeito, regra geral, o bem público é indisponível.</a:t>
            </a:r>
          </a:p>
          <a:p>
            <a:pPr marL="0" indent="0">
              <a:buNone/>
            </a:pPr>
            <a:r>
              <a:rPr lang="pt-BR" dirty="0"/>
              <a:t>Eventual inércia dos gestores públicos, ao longo do tempo, não pode servir de justificativa para perpetuar a ocupação ilícita de área pública, sob pena de se chancelar ilegais situações de invasão de terras.</a:t>
            </a:r>
          </a:p>
          <a:p>
            <a:pPr marL="0" indent="0">
              <a:buNone/>
            </a:pPr>
            <a:r>
              <a:rPr lang="pt-BR" dirty="0"/>
              <a:t>STJ. 3ª Turma. </a:t>
            </a:r>
            <a:r>
              <a:rPr lang="pt-BR" dirty="0" err="1"/>
              <a:t>REsp</a:t>
            </a:r>
            <a:r>
              <a:rPr lang="pt-BR" dirty="0"/>
              <a:t> 1874632-AL, Rel. Min. Nancy </a:t>
            </a:r>
            <a:r>
              <a:rPr lang="pt-BR" dirty="0" err="1"/>
              <a:t>Andrighi</a:t>
            </a:r>
            <a:r>
              <a:rPr lang="pt-BR" dirty="0"/>
              <a:t>, julgado em 25/11/2021 (Info 720).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769794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Formação de </a:t>
            </a:r>
            <a:r>
              <a:rPr lang="pt-BR" dirty="0" smtClean="0"/>
              <a:t>ilhas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As </a:t>
            </a:r>
            <a:r>
              <a:rPr lang="pt-BR" sz="2400" dirty="0" smtClean="0"/>
              <a:t>ilhas são depósitos </a:t>
            </a:r>
            <a:r>
              <a:rPr lang="pt-BR" sz="2400" dirty="0"/>
              <a:t>de terras que se forma em aguas correntes comuns. Pertencem aos proprietários ribeirinhos fronteiros. </a:t>
            </a:r>
          </a:p>
          <a:p>
            <a:r>
              <a:rPr lang="pt-BR" sz="2400" dirty="0" smtClean="0"/>
              <a:t>As </a:t>
            </a:r>
            <a:r>
              <a:rPr lang="pt-BR" sz="2400" dirty="0"/>
              <a:t>que se formam no meio do rio consideram-se acréscimos sobrevindos aos terrenos ribeirinhos fronteiros de ambas as margens, na proporção de suas testadas, até a linha que dividir o álveo em duas partes iguais;</a:t>
            </a:r>
          </a:p>
          <a:p>
            <a:r>
              <a:rPr lang="pt-BR" sz="2400" dirty="0" smtClean="0"/>
              <a:t>As </a:t>
            </a:r>
            <a:r>
              <a:rPr lang="pt-BR" sz="2400" dirty="0"/>
              <a:t>que se formarem entre a referida linha e um das margens consideram-se acréscimos aos terrenos ribeirinhos fronteiros desse mesmo lado;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6397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Álveo abandonado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Porção </a:t>
            </a:r>
            <a:r>
              <a:rPr lang="pt-BR" sz="2800" dirty="0"/>
              <a:t>de terra que surge quando um rio seca ou tem seu curso desviado por conta de um fenômeno </a:t>
            </a:r>
            <a:r>
              <a:rPr lang="pt-BR" sz="2800" dirty="0" smtClean="0"/>
              <a:t>natural.</a:t>
            </a:r>
          </a:p>
          <a:p>
            <a:r>
              <a:rPr lang="pt-BR" sz="2800" dirty="0"/>
              <a:t>Art. 1.252 do Código Civil: O álveo abandonado de corrente pertence aos proprietários ribeirinhos das duas margens, sem que tenham indenização os donos dos terrenos por onde as águas abrirem novo curso, entendendo-se que os prédios marginais se estendem até o meio do álveo.</a:t>
            </a:r>
          </a:p>
        </p:txBody>
      </p:sp>
    </p:spTree>
    <p:extLst>
      <p:ext uri="{BB962C8B-B14F-4D97-AF65-F5344CB8AC3E}">
        <p14:creationId xmlns:p14="http://schemas.microsoft.com/office/powerpoint/2010/main" val="35415393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Aluvião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Acréscimos </a:t>
            </a:r>
            <a:r>
              <a:rPr lang="pt-BR" sz="3200" dirty="0"/>
              <a:t>formados, sucessiva e imperceptivelmente, por depósitos e aterros naturais ao longo das margens das </a:t>
            </a:r>
            <a:r>
              <a:rPr lang="pt-BR" sz="3200" dirty="0" smtClean="0"/>
              <a:t>correntes.</a:t>
            </a:r>
          </a:p>
          <a:p>
            <a:r>
              <a:rPr lang="pt-BR" sz="3200" dirty="0"/>
              <a:t>pertencem aos donos dos terrenos marginais, sem indenização</a:t>
            </a:r>
          </a:p>
        </p:txBody>
      </p:sp>
    </p:spTree>
    <p:extLst>
      <p:ext uri="{BB962C8B-B14F-4D97-AF65-F5344CB8AC3E}">
        <p14:creationId xmlns:p14="http://schemas.microsoft.com/office/powerpoint/2010/main" val="36810027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Avulsão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Ocorre quando </a:t>
            </a:r>
            <a:r>
              <a:rPr lang="pt-BR" sz="2400" b="1" dirty="0" smtClean="0"/>
              <a:t>uma </a:t>
            </a:r>
            <a:r>
              <a:rPr lang="pt-BR" sz="2400" b="1" dirty="0"/>
              <a:t>porção de terra se destacar de um prédio e se juntar a </a:t>
            </a:r>
            <a:r>
              <a:rPr lang="pt-BR" sz="2400" b="1" dirty="0" smtClean="0"/>
              <a:t>outro </a:t>
            </a:r>
            <a:r>
              <a:rPr lang="pt-BR" sz="2400" dirty="0" smtClean="0"/>
              <a:t>por </a:t>
            </a:r>
            <a:r>
              <a:rPr lang="pt-B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 força natural violenta</a:t>
            </a:r>
            <a:r>
              <a:rPr lang="pt-BR" sz="2400" dirty="0" smtClean="0"/>
              <a:t>.</a:t>
            </a:r>
          </a:p>
          <a:p>
            <a:r>
              <a:rPr lang="pt-BR" sz="2400" dirty="0"/>
              <a:t>Art. 1.251 do Código Civil: Quando, por força natural violenta, uma porção de terra se destacar de um prédio e se juntar a outro</a:t>
            </a:r>
            <a:r>
              <a:rPr lang="pt-BR" sz="2400" b="1" dirty="0"/>
              <a:t>, o dono deste adquirirá a propriedade do acréscimo, se indenizar o dono do primeiro ou, sem indenização, se, em um ano, ninguém houver reclamado</a:t>
            </a:r>
            <a:r>
              <a:rPr lang="pt-BR" sz="2400" b="1" dirty="0" smtClean="0"/>
              <a:t>.</a:t>
            </a:r>
          </a:p>
          <a:p>
            <a:pPr marL="0" indent="0">
              <a:buNone/>
            </a:pPr>
            <a:r>
              <a:rPr lang="pt-BR" sz="2400" dirty="0" smtClean="0"/>
              <a:t>Parágrafo </a:t>
            </a:r>
            <a:r>
              <a:rPr lang="pt-BR" sz="2400" dirty="0"/>
              <a:t>único. Recusando-se ao pagamento de indenização, o dono do prédio a que se juntou a porção de terra deverá aquiescer a que se remova a parte acrescida.</a:t>
            </a:r>
          </a:p>
        </p:txBody>
      </p:sp>
    </p:spTree>
    <p:extLst>
      <p:ext uri="{BB962C8B-B14F-4D97-AF65-F5344CB8AC3E}">
        <p14:creationId xmlns:p14="http://schemas.microsoft.com/office/powerpoint/2010/main" val="29725476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construções e plantações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Quem realizar, com matéria própria, plantação ou construção em solo alheio, sem contratação ou permissão, perde em proveito do proprietário do solo, as sementes, plantas ou construções.</a:t>
            </a:r>
          </a:p>
          <a:p>
            <a:r>
              <a:rPr lang="pt-BR" sz="2800" b="1" u="sng" dirty="0" smtClean="0"/>
              <a:t>boa-fé</a:t>
            </a:r>
            <a:r>
              <a:rPr lang="pt-BR" sz="2800" dirty="0"/>
              <a:t>: tem direito à indenização.</a:t>
            </a:r>
          </a:p>
          <a:p>
            <a:r>
              <a:rPr lang="pt-BR" sz="2800" b="1" u="sng" dirty="0" smtClean="0"/>
              <a:t>má-fé</a:t>
            </a:r>
            <a:r>
              <a:rPr lang="pt-BR" sz="2800" dirty="0"/>
              <a:t>: não tem direito à indenização.</a:t>
            </a:r>
          </a:p>
          <a:p>
            <a:r>
              <a:rPr lang="pt-BR" sz="2800" dirty="0" smtClean="0"/>
              <a:t> </a:t>
            </a:r>
            <a:r>
              <a:rPr lang="pt-BR" sz="2800" b="1" u="sng" dirty="0"/>
              <a:t>má-fé de ambas as partes</a:t>
            </a:r>
            <a:r>
              <a:rPr lang="pt-BR" sz="2800" dirty="0"/>
              <a:t>: o</a:t>
            </a:r>
            <a:r>
              <a:rPr lang="pt-BR" sz="2800" dirty="0" smtClean="0"/>
              <a:t> </a:t>
            </a:r>
            <a:r>
              <a:rPr lang="pt-BR" sz="2800" dirty="0"/>
              <a:t>proprietário </a:t>
            </a:r>
            <a:r>
              <a:rPr lang="pt-BR" sz="2800" dirty="0" smtClean="0"/>
              <a:t>adquire, devendo </a:t>
            </a:r>
            <a:r>
              <a:rPr lang="pt-BR" sz="2800" dirty="0"/>
              <a:t>ressarcir o valor.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118941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construções e plantações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Art</a:t>
            </a:r>
            <a:r>
              <a:rPr lang="pt-BR" sz="2200" dirty="0"/>
              <a:t>. 1.258 do Código Civil: Se a construção, feita parcialmente em solo próprio, invade solo alheio em proporção </a:t>
            </a:r>
            <a:r>
              <a:rPr lang="pt-BR" sz="2200" b="1" u="sng" dirty="0"/>
              <a:t>não superior à vigésima </a:t>
            </a:r>
            <a:r>
              <a:rPr lang="pt-BR" sz="2200" dirty="0"/>
              <a:t>parte deste, adquire o construtor de boa-fé a propriedade da parte do solo invadido, se o valor da construção exceder o dessa parte, e responde por </a:t>
            </a:r>
            <a:r>
              <a:rPr lang="pt-BR" sz="2200" b="1" dirty="0"/>
              <a:t>indenização que represente</a:t>
            </a:r>
            <a:r>
              <a:rPr lang="pt-BR" sz="2200" dirty="0"/>
              <a:t>, também, </a:t>
            </a:r>
            <a:r>
              <a:rPr lang="pt-BR" sz="2200" b="1" u="sng" dirty="0"/>
              <a:t>o valor da área perdida e a desvalorização da área </a:t>
            </a:r>
            <a:r>
              <a:rPr lang="pt-BR" sz="2200" b="1" u="sng" dirty="0" smtClean="0"/>
              <a:t>remanescente.</a:t>
            </a:r>
            <a:endParaRPr lang="pt-BR" sz="2200" b="1" u="sng" dirty="0"/>
          </a:p>
          <a:p>
            <a:endParaRPr lang="pt-BR" sz="2200" dirty="0"/>
          </a:p>
          <a:p>
            <a:r>
              <a:rPr lang="pt-BR" sz="2200" dirty="0"/>
              <a:t>Parágrafo único. </a:t>
            </a:r>
            <a:r>
              <a:rPr lang="pt-BR" sz="2200" b="1" dirty="0"/>
              <a:t>Pagando em décuplo as perdas e danos previstos neste artigo, o construtor de má-fé adquire a propriedade da parte do solo que invadiu, </a:t>
            </a:r>
            <a:r>
              <a:rPr lang="pt-BR" sz="2200" dirty="0"/>
              <a:t>se em proporção à vigésima parte deste e </a:t>
            </a:r>
            <a:r>
              <a:rPr lang="pt-BR" sz="2200" b="1" dirty="0"/>
              <a:t>o valor da construção exceder consideravelmente o dessa parte e não se puder demolir</a:t>
            </a:r>
            <a:r>
              <a:rPr lang="pt-BR" sz="2200" dirty="0"/>
              <a:t> a porção invasora sem grave prejuízo para a construção.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92535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Construções e plantações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Art. 1.259 do Código Civil: Se o construtor estiver de boa-fé, e a invasão do solo alheio exceder a vigésima parte deste, adquire a propriedade da parte do solo invadido, e responde por </a:t>
            </a:r>
            <a:r>
              <a:rPr lang="pt-BR" sz="2800" b="1" dirty="0"/>
              <a:t>perdas e danos que abranjam o valor que a invasão acrescer à construção, mais o da área perdida e o da desvalorização da área remanescente</a:t>
            </a:r>
            <a:r>
              <a:rPr lang="pt-BR" sz="2800" dirty="0"/>
              <a:t>; </a:t>
            </a:r>
            <a:endParaRPr lang="pt-BR" sz="2800" dirty="0" smtClean="0"/>
          </a:p>
          <a:p>
            <a:r>
              <a:rPr lang="pt-BR" sz="2800" dirty="0" smtClean="0"/>
              <a:t>se </a:t>
            </a:r>
            <a:r>
              <a:rPr lang="pt-BR" sz="2800" dirty="0"/>
              <a:t>de </a:t>
            </a:r>
            <a:r>
              <a:rPr lang="pt-BR" sz="2800" b="1" dirty="0"/>
              <a:t>má-fé, é obrigado a demolir </a:t>
            </a:r>
            <a:r>
              <a:rPr lang="pt-BR" sz="2800" dirty="0"/>
              <a:t>o que nele construiu, pagando as </a:t>
            </a:r>
            <a:r>
              <a:rPr lang="pt-BR" sz="2800" b="1" u="sng" dirty="0"/>
              <a:t>perdas e danos apurados, que serão devidos em dobro.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309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Imóvel vinculado ao SFH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CF/88</a:t>
            </a:r>
          </a:p>
          <a:p>
            <a:r>
              <a:rPr lang="pt-BR" sz="2400" dirty="0"/>
              <a:t>Art. 183 (...).</a:t>
            </a:r>
          </a:p>
          <a:p>
            <a:pPr marL="0" indent="0">
              <a:buNone/>
            </a:pPr>
            <a:r>
              <a:rPr lang="pt-BR" sz="2400" dirty="0"/>
              <a:t>§ 3º Os imóveis públicos não serão adquiridos por usucapião.  </a:t>
            </a:r>
          </a:p>
          <a:p>
            <a:pPr marL="0" indent="0">
              <a:buNone/>
            </a:pPr>
            <a:r>
              <a:rPr lang="pt-BR" sz="2400" dirty="0"/>
              <a:t>Art. 191. </a:t>
            </a:r>
            <a:r>
              <a:rPr lang="pt-BR" sz="2400" dirty="0" smtClean="0"/>
              <a:t>Parágrafo </a:t>
            </a:r>
            <a:r>
              <a:rPr lang="pt-BR" sz="2400" dirty="0"/>
              <a:t>único. Os imóveis públicos não serão adquiridos por usucapião.</a:t>
            </a:r>
          </a:p>
          <a:p>
            <a:r>
              <a:rPr lang="pt-BR" sz="2400" dirty="0"/>
              <a:t>Código Civil</a:t>
            </a:r>
          </a:p>
          <a:p>
            <a:r>
              <a:rPr lang="pt-BR" sz="2400" dirty="0"/>
              <a:t>Art. 102. Os bens públicos não estão sujeitos a usucapião.  </a:t>
            </a:r>
          </a:p>
        </p:txBody>
      </p:sp>
    </p:spTree>
    <p:extLst>
      <p:ext uri="{BB962C8B-B14F-4D97-AF65-F5344CB8AC3E}">
        <p14:creationId xmlns:p14="http://schemas.microsoft.com/office/powerpoint/2010/main" val="307680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Imóvel vinculado ao SFH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Súmula 340-STF: Desde a vigência do Código Civil, os bens dominicais, como os demais bens públicos, não podem ser adquiridos por usucapião.</a:t>
            </a:r>
          </a:p>
          <a:p>
            <a:r>
              <a:rPr lang="pt-BR" sz="3200" dirty="0"/>
              <a:t>Na eventual colisão de direitos fundamentais, como o de moradia e o da supremacia do interesse público, deve prevalecer, em regra, este último, norteador do sistema jurídico </a:t>
            </a:r>
            <a:r>
              <a:rPr lang="pt-BR" sz="3200" dirty="0" smtClean="0"/>
              <a:t>brasileiro.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592236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Imóvel vinculado ao SFH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 doutrina defende que também deve ser considerado bem público aquele pertencente à </a:t>
            </a:r>
            <a:r>
              <a:rPr lang="pt-BR" sz="2400" b="1" dirty="0"/>
              <a:t>pessoa jurídica de direito privado que seja prestadora de serviço público, </a:t>
            </a:r>
            <a:r>
              <a:rPr lang="pt-BR" sz="2400" b="1" u="sng" dirty="0"/>
              <a:t>quando este bem estiver vinculado à prestação dessa </a:t>
            </a:r>
            <a:r>
              <a:rPr lang="pt-BR" sz="2400" b="1" u="sng" dirty="0" smtClean="0"/>
              <a:t>atividade.</a:t>
            </a:r>
          </a:p>
          <a:p>
            <a:endParaRPr lang="pt-BR" sz="2400" b="1" u="sng" dirty="0"/>
          </a:p>
          <a:p>
            <a:r>
              <a:rPr lang="pt-BR" sz="2400" b="1" u="sng" dirty="0"/>
              <a:t>Logo, o imóvel vinculado ao Sistema Financeiro de Habitação, porque afetado à prestação de serviço público, deve ser tratado como bem público, sendo, pois, imprescritível (insuscetível de usucapião).</a:t>
            </a:r>
          </a:p>
        </p:txBody>
      </p:sp>
    </p:spTree>
    <p:extLst>
      <p:ext uri="{BB962C8B-B14F-4D97-AF65-F5344CB8AC3E}">
        <p14:creationId xmlns:p14="http://schemas.microsoft.com/office/powerpoint/2010/main" val="93344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TM03090434[[fn=Tipo de Madeira]]</Template>
  <TotalTime>4570</TotalTime>
  <Words>4775</Words>
  <Application>Microsoft Office PowerPoint</Application>
  <PresentationFormat>Widescreen</PresentationFormat>
  <Paragraphs>324</Paragraphs>
  <Slides>66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66</vt:i4>
      </vt:variant>
    </vt:vector>
  </HeadingPairs>
  <TitlesOfParts>
    <vt:vector size="73" baseType="lpstr">
      <vt:lpstr>Arial</vt:lpstr>
      <vt:lpstr>Calibri</vt:lpstr>
      <vt:lpstr>Rockwell</vt:lpstr>
      <vt:lpstr>Rockwell Condensed</vt:lpstr>
      <vt:lpstr>Times New Roman</vt:lpstr>
      <vt:lpstr>Wingdings</vt:lpstr>
      <vt:lpstr>Tipo de Madeira</vt:lpstr>
      <vt:lpstr>Aula 02 – posse e propriedade</vt:lpstr>
      <vt:lpstr>Edital dpe/sp, ix concurso</vt:lpstr>
      <vt:lpstr>POSSE DE BEM IMÓVEL PÚBLICO POR PARTICULAR </vt:lpstr>
      <vt:lpstr>Posse de imóvel público por particular</vt:lpstr>
      <vt:lpstr>Bem de sociedade de economia mista e ep sujeito à destinação pública</vt:lpstr>
      <vt:lpstr>Imóvel vinculado ao SFH</vt:lpstr>
      <vt:lpstr>Imóvel vinculado ao SFH</vt:lpstr>
      <vt:lpstr>Imóvel vinculado ao SFH</vt:lpstr>
      <vt:lpstr>Imóvel vinculado ao SFH</vt:lpstr>
      <vt:lpstr>CLASSIFICAÇÃO DA POSSE</vt:lpstr>
      <vt:lpstr>POSSE DIRETA X INDIRETA </vt:lpstr>
      <vt:lpstr>CRITÉRIO DUAL DE CLASSIFICAÇÃO DA POSSE</vt:lpstr>
      <vt:lpstr>Critério objetivo</vt:lpstr>
      <vt:lpstr>Critério objetivo </vt:lpstr>
      <vt:lpstr>“interversio possessionis” ou “convalescimento possessório”</vt:lpstr>
      <vt:lpstr>É POSSÍVEL O CONVALESCIMENTO DA POSSE PRECÁRIA?</vt:lpstr>
      <vt:lpstr>Critério subjetivo</vt:lpstr>
      <vt:lpstr>Critério subjetivo - IMPLICAÇÕES PRÁTICAS </vt:lpstr>
      <vt:lpstr>Critério subjetivo – implicações práticas </vt:lpstr>
      <vt:lpstr>Critério subjetivo – implicações práticas</vt:lpstr>
      <vt:lpstr>Jurisprudência </vt:lpstr>
      <vt:lpstr>Jurisprudência </vt:lpstr>
      <vt:lpstr>Existe relação entre posse justa/injusta e de boa-fé e de má-fé? </vt:lpstr>
      <vt:lpstr>O possuidor de má-fé pode usucapir? </vt:lpstr>
      <vt:lpstr>classificada quanto ao tempo</vt:lpstr>
      <vt:lpstr>Classificação com relação a natureza</vt:lpstr>
      <vt:lpstr>TRANSMISSÃO DA POSSE</vt:lpstr>
      <vt:lpstr>Transmissão da posse </vt:lpstr>
      <vt:lpstr>PROTEÇÃO DA POSSE </vt:lpstr>
      <vt:lpstr>AUTOTUTELA </vt:lpstr>
      <vt:lpstr>AÇÕES POSSESSÓRIAS – INTERDITOS POSSESSÓRIOS (GÊNERO)</vt:lpstr>
      <vt:lpstr>ações possessória – características </vt:lpstr>
      <vt:lpstr>jurisprudência</vt:lpstr>
      <vt:lpstr>jurisprudência</vt:lpstr>
      <vt:lpstr>jurisprudência</vt:lpstr>
      <vt:lpstr>jurisprudência</vt:lpstr>
      <vt:lpstr>Ações possessórias - características</vt:lpstr>
      <vt:lpstr>PERDA DA POSSE</vt:lpstr>
      <vt:lpstr>Edital dpe/sp – ix concurso</vt:lpstr>
      <vt:lpstr>DIREITOS REAIS </vt:lpstr>
      <vt:lpstr>teorias que buscam explicar o que são os direitos reais</vt:lpstr>
      <vt:lpstr>Rol de direitos reais</vt:lpstr>
      <vt:lpstr>Apresentação do PowerPoint</vt:lpstr>
      <vt:lpstr>Esse rol é taxativo ou  exemplificativo? </vt:lpstr>
      <vt:lpstr>Características </vt:lpstr>
      <vt:lpstr> direitos REAIS X direitos PESSOAIS?   </vt:lpstr>
      <vt:lpstr>DIREITOS REAIS X DIREITOS PESSOAIS</vt:lpstr>
      <vt:lpstr>propriedade</vt:lpstr>
      <vt:lpstr>propriedade</vt:lpstr>
      <vt:lpstr>Qual a extensão da propriedade do solo?</vt:lpstr>
      <vt:lpstr>Proteção da propriedade – ações petitórias</vt:lpstr>
      <vt:lpstr>Aquisição da propriedade</vt:lpstr>
      <vt:lpstr>MODELOS DE AQUISIÇÃO DERIVADA</vt:lpstr>
      <vt:lpstr>MODELOS DE AQUISIÇÃO DERIVADA</vt:lpstr>
      <vt:lpstr>O registro imobiliário tem natureza abstrata ou causal?</vt:lpstr>
      <vt:lpstr>A presunção de propriedade que advém do registro pode ser absoluta? </vt:lpstr>
      <vt:lpstr>Jurisprudência </vt:lpstr>
      <vt:lpstr>Aquisição originária - hipóteses</vt:lpstr>
      <vt:lpstr>Acessões</vt:lpstr>
      <vt:lpstr>Formação de ilhas</vt:lpstr>
      <vt:lpstr>Álveo abandonado</vt:lpstr>
      <vt:lpstr>Aluvião</vt:lpstr>
      <vt:lpstr>Avulsão </vt:lpstr>
      <vt:lpstr>construções e plantações</vt:lpstr>
      <vt:lpstr>construções e plantações</vt:lpstr>
      <vt:lpstr>Construções e plantações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02 – posse e propriedade</dc:title>
  <dc:creator>Ana Luiza Braga</dc:creator>
  <cp:lastModifiedBy>Ana Luiza Braga</cp:lastModifiedBy>
  <cp:revision>114</cp:revision>
  <dcterms:created xsi:type="dcterms:W3CDTF">2024-03-13T21:56:09Z</dcterms:created>
  <dcterms:modified xsi:type="dcterms:W3CDTF">2024-03-18T19:45:05Z</dcterms:modified>
</cp:coreProperties>
</file>