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0" r:id="rId4"/>
    <p:sldId id="258" r:id="rId5"/>
    <p:sldId id="272" r:id="rId6"/>
    <p:sldId id="330" r:id="rId7"/>
    <p:sldId id="273" r:id="rId8"/>
    <p:sldId id="274" r:id="rId9"/>
    <p:sldId id="275" r:id="rId10"/>
    <p:sldId id="326" r:id="rId11"/>
    <p:sldId id="276" r:id="rId12"/>
    <p:sldId id="277" r:id="rId13"/>
    <p:sldId id="278" r:id="rId14"/>
    <p:sldId id="27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21" autoAdjust="0"/>
    <p:restoredTop sz="94660"/>
  </p:normalViewPr>
  <p:slideViewPr>
    <p:cSldViewPr snapToGrid="0">
      <p:cViewPr varScale="1">
        <p:scale>
          <a:sx n="72" d="100"/>
          <a:sy n="72" d="100"/>
        </p:scale>
        <p:origin x="-570"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t-BR"/>
              <a:t>Clique para editar o título mestre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8/23/2016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8/23/2016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8/23/2016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8/23/2016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8/23/2016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t-BR"/>
              <a:t>Clique para editar o título mestre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8/23/2016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8/23/2016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8/23/2016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8/23/2016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t-BR"/>
              <a:t>Clique para editar o título mestre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2A54C80-263E-416B-A8E0-580EDEADCBDC}" type="datetimeFigureOut">
              <a:rPr lang="en-US" dirty="0"/>
              <a:t>8/23/2016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5" name="Date Placeholder 4"/>
          <p:cNvSpPr>
            <a:spLocks noGrp="1"/>
          </p:cNvSpPr>
          <p:nvPr>
            <p:ph type="dt" sz="half" idx="10"/>
          </p:nvPr>
        </p:nvSpPr>
        <p:spPr/>
        <p:txBody>
          <a:bodyPr/>
          <a:lstStyle/>
          <a:p>
            <a:fld id="{B61BEF0D-F0BB-DE4B-95CE-6DB70DBA9567}" type="datetimeFigureOut">
              <a:rPr lang="en-US" dirty="0"/>
              <a:pPr/>
              <a:t>8/23/2016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8/23/2016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pPr algn="l"/>
            <a:r>
              <a:rPr lang="pt-BR" sz="3800" b="1" dirty="0"/>
              <a:t>Curso Popular de Formação de Defensoras e Defensores Públicos</a:t>
            </a:r>
          </a:p>
        </p:txBody>
      </p:sp>
      <p:sp>
        <p:nvSpPr>
          <p:cNvPr id="3" name="Subtítulo 2"/>
          <p:cNvSpPr>
            <a:spLocks noGrp="1"/>
          </p:cNvSpPr>
          <p:nvPr>
            <p:ph type="subTitle" idx="1"/>
          </p:nvPr>
        </p:nvSpPr>
        <p:spPr/>
        <p:txBody>
          <a:bodyPr>
            <a:normAutofit lnSpcReduction="10000"/>
          </a:bodyPr>
          <a:lstStyle/>
          <a:p>
            <a:r>
              <a:rPr lang="pt-BR" dirty="0"/>
              <a:t>Direito Civil – Módulo I</a:t>
            </a:r>
          </a:p>
          <a:p>
            <a:r>
              <a:rPr lang="pt-BR" dirty="0"/>
              <a:t>Professora Cristina Otaviano</a:t>
            </a:r>
          </a:p>
          <a:p>
            <a:r>
              <a:rPr lang="pt-BR" dirty="0"/>
              <a:t>E-mail: cris_otaviano@hotmail.com </a:t>
            </a:r>
          </a:p>
        </p:txBody>
      </p:sp>
    </p:spTree>
    <p:extLst>
      <p:ext uri="{BB962C8B-B14F-4D97-AF65-F5344CB8AC3E}">
        <p14:creationId xmlns:p14="http://schemas.microsoft.com/office/powerpoint/2010/main" val="12438365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95745"/>
            <a:ext cx="10558702" cy="5445618"/>
          </a:xfrm>
        </p:spPr>
        <p:txBody>
          <a:bodyPr/>
          <a:lstStyle/>
          <a:p>
            <a:pPr marL="0" indent="0" algn="ctr">
              <a:buNone/>
            </a:pPr>
            <a:r>
              <a:rPr lang="pt-BR" sz="2400" b="1" u="sng" dirty="0">
                <a:solidFill>
                  <a:schemeClr val="accent2"/>
                </a:solidFill>
              </a:rPr>
              <a:t>Questões polêmicas: </a:t>
            </a:r>
          </a:p>
          <a:p>
            <a:pPr>
              <a:buAutoNum type="arabicPeriod"/>
            </a:pPr>
            <a:r>
              <a:rPr lang="pt-BR" b="1" dirty="0" smtClean="0">
                <a:solidFill>
                  <a:schemeClr val="accent2"/>
                </a:solidFill>
              </a:rPr>
              <a:t>A emancipação isenta os pais por eventual ilícito civil praticado pelo emancipado?</a:t>
            </a:r>
          </a:p>
          <a:p>
            <a:pPr>
              <a:buFont typeface="Wingdings" pitchFamily="2" charset="2"/>
              <a:buChar char="§"/>
            </a:pPr>
            <a:r>
              <a:rPr lang="pt-BR" dirty="0" smtClean="0"/>
              <a:t>Doutrina e jurisprudência - não;</a:t>
            </a:r>
          </a:p>
          <a:p>
            <a:pPr>
              <a:buFont typeface="Wingdings" pitchFamily="2" charset="2"/>
              <a:buChar char="§"/>
            </a:pPr>
            <a:r>
              <a:rPr lang="pt-BR" dirty="0" smtClean="0"/>
              <a:t>Não pode ser utilizada como forma de liberação paterna.</a:t>
            </a:r>
          </a:p>
          <a:p>
            <a:pPr marL="0" indent="0">
              <a:buNone/>
            </a:pPr>
            <a:endParaRPr lang="pt-BR" dirty="0"/>
          </a:p>
          <a:p>
            <a:pPr marL="0" indent="0">
              <a:buNone/>
            </a:pPr>
            <a:r>
              <a:rPr lang="pt-BR" dirty="0" smtClean="0">
                <a:solidFill>
                  <a:schemeClr val="accent2"/>
                </a:solidFill>
              </a:rPr>
              <a:t>2</a:t>
            </a:r>
            <a:r>
              <a:rPr lang="pt-BR" b="1" dirty="0" smtClean="0">
                <a:solidFill>
                  <a:schemeClr val="accent2"/>
                </a:solidFill>
              </a:rPr>
              <a:t>. O pai que tem a guarda pode emancipar sozinho?</a:t>
            </a:r>
          </a:p>
          <a:p>
            <a:pPr>
              <a:buFont typeface="Wingdings" pitchFamily="2" charset="2"/>
              <a:buChar char="§"/>
            </a:pPr>
            <a:r>
              <a:rPr lang="pt-BR" dirty="0" smtClean="0"/>
              <a:t>Não – poder familiar de ambos;</a:t>
            </a:r>
          </a:p>
          <a:p>
            <a:pPr marL="0" indent="0">
              <a:buNone/>
            </a:pPr>
            <a:endParaRPr lang="pt-BR" dirty="0" smtClean="0"/>
          </a:p>
          <a:p>
            <a:pPr marL="0" indent="0">
              <a:buNone/>
            </a:pPr>
            <a:r>
              <a:rPr lang="pt-BR" b="1" dirty="0" smtClean="0">
                <a:solidFill>
                  <a:schemeClr val="accent2"/>
                </a:solidFill>
              </a:rPr>
              <a:t>3. Invalidação do casamento ou divórcio restabelece a incapacidade? </a:t>
            </a:r>
          </a:p>
          <a:p>
            <a:pPr>
              <a:buFont typeface="Wingdings" pitchFamily="2" charset="2"/>
              <a:buChar char="§"/>
            </a:pPr>
            <a:r>
              <a:rPr lang="pt-BR" dirty="0" smtClean="0"/>
              <a:t>Invalidação sim: - A sentença de invalidação é retroativa – fulmina o registro;</a:t>
            </a:r>
          </a:p>
          <a:p>
            <a:pPr marL="0" indent="0">
              <a:buNone/>
            </a:pPr>
            <a:r>
              <a:rPr lang="pt-BR" dirty="0" smtClean="0"/>
              <a:t>                              - Ressalva da </a:t>
            </a:r>
            <a:r>
              <a:rPr lang="pt-BR" dirty="0" err="1" smtClean="0"/>
              <a:t>putatividade</a:t>
            </a:r>
            <a:r>
              <a:rPr lang="pt-BR" dirty="0" smtClean="0"/>
              <a:t>.</a:t>
            </a:r>
          </a:p>
          <a:p>
            <a:pPr marL="0" indent="0">
              <a:buNone/>
            </a:pPr>
            <a:endParaRPr lang="pt-BR" sz="800" dirty="0" smtClean="0"/>
          </a:p>
          <a:p>
            <a:pPr>
              <a:buFont typeface="Wingdings" pitchFamily="2" charset="2"/>
              <a:buChar char="§"/>
            </a:pPr>
            <a:r>
              <a:rPr lang="pt-BR" dirty="0" smtClean="0"/>
              <a:t>Divórcio não: - Efeito </a:t>
            </a:r>
            <a:r>
              <a:rPr lang="pt-BR" i="1" dirty="0" err="1" smtClean="0"/>
              <a:t>ex</a:t>
            </a:r>
            <a:r>
              <a:rPr lang="pt-BR" i="1" dirty="0" smtClean="0"/>
              <a:t> nunc.</a:t>
            </a:r>
          </a:p>
          <a:p>
            <a:pPr>
              <a:buFont typeface="Wingdings" pitchFamily="2" charset="2"/>
              <a:buChar char="§"/>
            </a:pPr>
            <a:endParaRPr lang="pt-BR" dirty="0"/>
          </a:p>
        </p:txBody>
      </p:sp>
    </p:spTree>
    <p:extLst>
      <p:ext uri="{BB962C8B-B14F-4D97-AF65-F5344CB8AC3E}">
        <p14:creationId xmlns:p14="http://schemas.microsoft.com/office/powerpoint/2010/main" val="6322778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83097"/>
            <a:ext cx="10467744" cy="5458266"/>
          </a:xfrm>
        </p:spPr>
        <p:txBody>
          <a:bodyPr>
            <a:normAutofit/>
          </a:bodyPr>
          <a:lstStyle/>
          <a:p>
            <a:pPr marL="0" indent="0" algn="just">
              <a:buNone/>
            </a:pPr>
            <a:r>
              <a:rPr lang="pt-BR" b="1" dirty="0" smtClean="0">
                <a:solidFill>
                  <a:schemeClr val="accent2"/>
                </a:solidFill>
              </a:rPr>
              <a:t>4. </a:t>
            </a:r>
            <a:r>
              <a:rPr lang="pt-BR" b="1" dirty="0">
                <a:solidFill>
                  <a:schemeClr val="accent2"/>
                </a:solidFill>
              </a:rPr>
              <a:t>O adolescente que perde o emprego perde a emancipação? </a:t>
            </a:r>
            <a:endParaRPr lang="pt-BR" b="1" dirty="0" smtClean="0">
              <a:solidFill>
                <a:schemeClr val="accent2"/>
              </a:solidFill>
            </a:endParaRPr>
          </a:p>
          <a:p>
            <a:pPr algn="just">
              <a:buFont typeface="Wingdings" pitchFamily="2" charset="2"/>
              <a:buChar char="§"/>
            </a:pPr>
            <a:r>
              <a:rPr lang="pt-BR" dirty="0"/>
              <a:t>Economia própria é um </a:t>
            </a:r>
            <a:r>
              <a:rPr lang="pt-BR" dirty="0" smtClean="0"/>
              <a:t>conceito aberto – análise do caso concreto.  </a:t>
            </a:r>
            <a:endParaRPr lang="pt-BR" dirty="0"/>
          </a:p>
          <a:p>
            <a:pPr algn="just">
              <a:buFont typeface="Wingdings" pitchFamily="2" charset="2"/>
              <a:buChar char="§"/>
            </a:pPr>
            <a:r>
              <a:rPr lang="pt-BR" dirty="0" smtClean="0"/>
              <a:t>Doutrina majoritária: Não.</a:t>
            </a:r>
          </a:p>
          <a:p>
            <a:pPr algn="just">
              <a:buFont typeface="Wingdings" pitchFamily="2" charset="2"/>
              <a:buChar char="§"/>
            </a:pPr>
            <a:r>
              <a:rPr lang="pt-BR" dirty="0" smtClean="0"/>
              <a:t>Segurança jurídica.</a:t>
            </a:r>
          </a:p>
          <a:p>
            <a:pPr marL="0" indent="0" algn="just">
              <a:buNone/>
            </a:pPr>
            <a:endParaRPr lang="pt-BR" dirty="0"/>
          </a:p>
          <a:p>
            <a:pPr marL="0" indent="0" algn="just">
              <a:buNone/>
            </a:pPr>
            <a:r>
              <a:rPr lang="pt-BR" b="1" dirty="0" smtClean="0">
                <a:solidFill>
                  <a:schemeClr val="accent2"/>
                </a:solidFill>
              </a:rPr>
              <a:t>5. É possível a prisão civil do adolescente emancipado?</a:t>
            </a:r>
          </a:p>
          <a:p>
            <a:pPr marL="0" indent="0" algn="just">
              <a:buNone/>
            </a:pPr>
            <a:r>
              <a:rPr lang="pt-BR" dirty="0" smtClean="0"/>
              <a:t>A doutrina é controvertida:</a:t>
            </a:r>
          </a:p>
          <a:p>
            <a:pPr marL="0" indent="0" algn="just">
              <a:buNone/>
            </a:pPr>
            <a:endParaRPr lang="pt-BR" sz="800" dirty="0" smtClean="0"/>
          </a:p>
          <a:p>
            <a:pPr marL="0" indent="0" algn="just">
              <a:buNone/>
            </a:pPr>
            <a:r>
              <a:rPr lang="pt-BR" dirty="0" smtClean="0"/>
              <a:t>     Argumentos favoráveis:</a:t>
            </a:r>
          </a:p>
          <a:p>
            <a:pPr algn="just">
              <a:buFont typeface="Wingdings" pitchFamily="2" charset="2"/>
              <a:buChar char="§"/>
            </a:pPr>
            <a:r>
              <a:rPr lang="pt-BR" dirty="0" smtClean="0"/>
              <a:t>Trata-se de prisão de natureza civil e não penal (meio coercitivo de pagamento);</a:t>
            </a:r>
          </a:p>
          <a:p>
            <a:pPr algn="just">
              <a:buFont typeface="Wingdings" pitchFamily="2" charset="2"/>
              <a:buChar char="§"/>
            </a:pPr>
            <a:r>
              <a:rPr lang="pt-BR" dirty="0" smtClean="0"/>
              <a:t>A Constituição afasta a imputabilidade (artigo 228 CF) e não a possibilidade de prisão civil;</a:t>
            </a:r>
          </a:p>
          <a:p>
            <a:pPr algn="just">
              <a:buFont typeface="Wingdings" pitchFamily="2" charset="2"/>
              <a:buChar char="§"/>
            </a:pPr>
            <a:r>
              <a:rPr lang="pt-BR" dirty="0" smtClean="0"/>
              <a:t>O próprio ECA possibilita a restrição de liberdade;</a:t>
            </a:r>
          </a:p>
          <a:p>
            <a:pPr algn="just">
              <a:buFont typeface="Wingdings" pitchFamily="2" charset="2"/>
              <a:buChar char="§"/>
            </a:pPr>
            <a:r>
              <a:rPr lang="pt-BR" dirty="0" smtClean="0"/>
              <a:t>A dívida de </a:t>
            </a:r>
            <a:r>
              <a:rPr lang="pt-BR" dirty="0" err="1" smtClean="0"/>
              <a:t>de</a:t>
            </a:r>
            <a:r>
              <a:rPr lang="pt-BR" dirty="0" smtClean="0"/>
              <a:t> alimentos destina-se a mante pessoa extremamente vulnerável.</a:t>
            </a:r>
          </a:p>
          <a:p>
            <a:pPr marL="0" indent="0" algn="just">
              <a:buNone/>
            </a:pPr>
            <a:endParaRPr lang="pt-BR" dirty="0" smtClean="0"/>
          </a:p>
          <a:p>
            <a:pPr marL="0" indent="0" algn="just">
              <a:buNone/>
            </a:pPr>
            <a:endParaRPr lang="pt-BR" dirty="0"/>
          </a:p>
        </p:txBody>
      </p:sp>
    </p:spTree>
    <p:extLst>
      <p:ext uri="{BB962C8B-B14F-4D97-AF65-F5344CB8AC3E}">
        <p14:creationId xmlns:p14="http://schemas.microsoft.com/office/powerpoint/2010/main" val="1297214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69843"/>
            <a:ext cx="10494249" cy="5471519"/>
          </a:xfrm>
        </p:spPr>
        <p:txBody>
          <a:bodyPr>
            <a:normAutofit/>
          </a:bodyPr>
          <a:lstStyle/>
          <a:p>
            <a:pPr marL="0" indent="0">
              <a:buNone/>
            </a:pPr>
            <a:r>
              <a:rPr lang="pt-BR" dirty="0" smtClean="0"/>
              <a:t>      Argumentos contrários:</a:t>
            </a:r>
          </a:p>
          <a:p>
            <a:pPr>
              <a:buFont typeface="Wingdings" pitchFamily="2" charset="2"/>
              <a:buChar char="§"/>
            </a:pPr>
            <a:r>
              <a:rPr lang="pt-BR" dirty="0" smtClean="0"/>
              <a:t>Restrição da liberdade de </a:t>
            </a:r>
            <a:r>
              <a:rPr lang="pt-BR" dirty="0" err="1" smtClean="0"/>
              <a:t>adolecente</a:t>
            </a:r>
            <a:r>
              <a:rPr lang="pt-BR" dirty="0" smtClean="0"/>
              <a:t> é extremamente excepcional – deve estar prevista em lei;</a:t>
            </a:r>
            <a:endParaRPr lang="pt-BR" dirty="0" smtClean="0"/>
          </a:p>
          <a:p>
            <a:pPr>
              <a:buFont typeface="Wingdings" pitchFamily="2" charset="2"/>
              <a:buChar char="§"/>
            </a:pPr>
            <a:r>
              <a:rPr lang="pt-BR" dirty="0" smtClean="0"/>
              <a:t>Adolescente em formação – efeitos nefastos da prisão;</a:t>
            </a:r>
          </a:p>
          <a:p>
            <a:pPr>
              <a:buFont typeface="Wingdings" pitchFamily="2" charset="2"/>
              <a:buChar char="§"/>
            </a:pPr>
            <a:r>
              <a:rPr lang="pt-BR" dirty="0" smtClean="0"/>
              <a:t>Violação de direitos (caos do sistema carcerário);</a:t>
            </a:r>
          </a:p>
          <a:p>
            <a:pPr>
              <a:buFont typeface="Wingdings" pitchFamily="2" charset="2"/>
              <a:buChar char="§"/>
            </a:pPr>
            <a:endParaRPr lang="pt-BR" dirty="0"/>
          </a:p>
          <a:p>
            <a:pPr marL="0" indent="0">
              <a:buNone/>
            </a:pPr>
            <a:r>
              <a:rPr lang="pt-BR" dirty="0" smtClean="0"/>
              <a:t>     Se admissível – Condições:</a:t>
            </a:r>
          </a:p>
          <a:p>
            <a:pPr>
              <a:buAutoNum type="alphaLcParenR"/>
            </a:pPr>
            <a:r>
              <a:rPr lang="pt-BR" dirty="0" smtClean="0"/>
              <a:t>Os alimentos deve se destinar a incapaz (não para esposa ou genitor);</a:t>
            </a:r>
          </a:p>
          <a:p>
            <a:pPr>
              <a:buAutoNum type="alphaLcParenR"/>
            </a:pPr>
            <a:r>
              <a:rPr lang="pt-BR" dirty="0" smtClean="0"/>
              <a:t>O adolescente deve ter condições de adimplir (recusa imotivada);</a:t>
            </a:r>
          </a:p>
          <a:p>
            <a:pPr>
              <a:buAutoNum type="alphaLcParenR"/>
            </a:pPr>
            <a:r>
              <a:rPr lang="pt-BR" dirty="0" smtClean="0"/>
              <a:t>O estabelecimento de recolhimento deve possuir as características exigidas no ECA.</a:t>
            </a:r>
          </a:p>
          <a:p>
            <a:pPr marL="0" indent="0">
              <a:buNone/>
            </a:pPr>
            <a:endParaRPr lang="pt-BR" dirty="0"/>
          </a:p>
          <a:p>
            <a:pPr marL="0" indent="0" algn="ctr">
              <a:buNone/>
            </a:pPr>
            <a:r>
              <a:rPr lang="pt-BR" sz="3200" dirty="0" smtClean="0">
                <a:solidFill>
                  <a:schemeClr val="accent2"/>
                </a:solidFill>
              </a:rPr>
              <a:t>3. </a:t>
            </a:r>
            <a:r>
              <a:rPr lang="pt-BR" sz="3200" dirty="0">
                <a:solidFill>
                  <a:schemeClr val="accent2"/>
                </a:solidFill>
              </a:rPr>
              <a:t>Suprimento da incapacidade. </a:t>
            </a:r>
            <a:endParaRPr lang="pt-BR" sz="3200" dirty="0" smtClean="0">
              <a:solidFill>
                <a:schemeClr val="accent2"/>
              </a:solidFill>
            </a:endParaRPr>
          </a:p>
          <a:p>
            <a:pPr marL="0" indent="0" algn="ctr">
              <a:buNone/>
            </a:pPr>
            <a:endParaRPr lang="pt-BR" sz="800" dirty="0" smtClean="0">
              <a:solidFill>
                <a:schemeClr val="accent2"/>
              </a:solidFill>
            </a:endParaRPr>
          </a:p>
          <a:p>
            <a:pPr marL="0" indent="0">
              <a:buNone/>
            </a:pPr>
            <a:r>
              <a:rPr lang="pt-BR" dirty="0" smtClean="0"/>
              <a:t>A incapacidade absoluta ou relativa pode ser suprida pela represe ou assistência, respectivamente. </a:t>
            </a:r>
          </a:p>
        </p:txBody>
      </p:sp>
    </p:spTree>
    <p:extLst>
      <p:ext uri="{BB962C8B-B14F-4D97-AF65-F5344CB8AC3E}">
        <p14:creationId xmlns:p14="http://schemas.microsoft.com/office/powerpoint/2010/main" val="4167971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69843"/>
            <a:ext cx="10467744" cy="5471519"/>
          </a:xfrm>
        </p:spPr>
        <p:txBody>
          <a:bodyPr>
            <a:normAutofit/>
          </a:bodyPr>
          <a:lstStyle/>
          <a:p>
            <a:pPr marL="0" indent="0">
              <a:buNone/>
            </a:pPr>
            <a:r>
              <a:rPr lang="pt-BR" dirty="0" smtClean="0"/>
              <a:t>                               absoluta                 representação              representante pratica o ato</a:t>
            </a:r>
          </a:p>
          <a:p>
            <a:pPr marL="0" indent="0">
              <a:buNone/>
            </a:pPr>
            <a:r>
              <a:rPr lang="pt-BR" dirty="0"/>
              <a:t>Incapacidade</a:t>
            </a:r>
            <a:endParaRPr lang="pt-BR" dirty="0" smtClean="0"/>
          </a:p>
          <a:p>
            <a:pPr marL="0" indent="0">
              <a:buNone/>
            </a:pPr>
            <a:r>
              <a:rPr lang="pt-BR" dirty="0" smtClean="0"/>
              <a:t>                               relativa                  assistência                  assistido pratica o ato (assistido)</a:t>
            </a:r>
          </a:p>
          <a:p>
            <a:pPr marL="0" indent="0">
              <a:buNone/>
            </a:pPr>
            <a:endParaRPr lang="pt-BR" dirty="0"/>
          </a:p>
          <a:p>
            <a:pPr marL="0" indent="0">
              <a:buNone/>
            </a:pPr>
            <a:endParaRPr lang="pt-BR" dirty="0" smtClean="0"/>
          </a:p>
          <a:p>
            <a:pPr marL="0" indent="0">
              <a:buNone/>
            </a:pPr>
            <a:r>
              <a:rPr lang="pt-BR" dirty="0" smtClean="0"/>
              <a:t>                                                                               Legal                  Representação ou Assistência</a:t>
            </a:r>
          </a:p>
          <a:p>
            <a:pPr>
              <a:buFont typeface="Wingdings" pitchFamily="2" charset="2"/>
              <a:buChar char="Ø"/>
            </a:pPr>
            <a:r>
              <a:rPr lang="pt-BR" dirty="0" smtClean="0"/>
              <a:t>Poderes de representação (art. 115 CC)</a:t>
            </a:r>
          </a:p>
          <a:p>
            <a:pPr marL="0" indent="0">
              <a:buNone/>
            </a:pPr>
            <a:r>
              <a:rPr lang="pt-BR" dirty="0" smtClean="0"/>
              <a:t>                                                                               Voluntária           Contrato de Mandato</a:t>
            </a:r>
          </a:p>
          <a:p>
            <a:pPr marL="0" indent="0">
              <a:buNone/>
            </a:pPr>
            <a:endParaRPr lang="pt-BR" dirty="0"/>
          </a:p>
          <a:p>
            <a:pPr>
              <a:buFont typeface="Wingdings" pitchFamily="2" charset="2"/>
              <a:buChar char="Ø"/>
            </a:pPr>
            <a:r>
              <a:rPr lang="pt-BR" dirty="0" smtClean="0"/>
              <a:t>A manifestação de vontade do representante vincula o representado (art. 116 CC) </a:t>
            </a:r>
          </a:p>
          <a:p>
            <a:pPr marL="0" indent="0">
              <a:buNone/>
            </a:pPr>
            <a:endParaRPr lang="pt-BR" dirty="0" smtClean="0"/>
          </a:p>
          <a:p>
            <a:pPr marL="0" indent="0" algn="ctr">
              <a:buNone/>
            </a:pPr>
            <a:r>
              <a:rPr lang="pt-BR" sz="2400" dirty="0" smtClean="0">
                <a:solidFill>
                  <a:schemeClr val="accent2"/>
                </a:solidFill>
              </a:rPr>
              <a:t>3.1. Conflito </a:t>
            </a:r>
            <a:r>
              <a:rPr lang="pt-BR" sz="2400" dirty="0">
                <a:solidFill>
                  <a:schemeClr val="accent2"/>
                </a:solidFill>
              </a:rPr>
              <a:t>de interesses entre representante e </a:t>
            </a:r>
            <a:r>
              <a:rPr lang="pt-BR" sz="2400" dirty="0" smtClean="0">
                <a:solidFill>
                  <a:schemeClr val="accent2"/>
                </a:solidFill>
              </a:rPr>
              <a:t>representado (artigo 119 CC).</a:t>
            </a:r>
          </a:p>
          <a:p>
            <a:pPr>
              <a:buFont typeface="Wingdings" pitchFamily="2" charset="2"/>
              <a:buChar char="§"/>
            </a:pPr>
            <a:endParaRPr lang="pt-BR" dirty="0" smtClean="0"/>
          </a:p>
        </p:txBody>
      </p:sp>
      <p:cxnSp>
        <p:nvCxnSpPr>
          <p:cNvPr id="9" name="Conector de seta reta 8"/>
          <p:cNvCxnSpPr/>
          <p:nvPr/>
        </p:nvCxnSpPr>
        <p:spPr>
          <a:xfrm flipV="1">
            <a:off x="2133600" y="848139"/>
            <a:ext cx="715617" cy="2915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Conector de seta reta 14"/>
          <p:cNvCxnSpPr/>
          <p:nvPr/>
        </p:nvCxnSpPr>
        <p:spPr>
          <a:xfrm>
            <a:off x="2133600" y="1139687"/>
            <a:ext cx="715617" cy="4373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Conector de seta reta 16"/>
          <p:cNvCxnSpPr/>
          <p:nvPr/>
        </p:nvCxnSpPr>
        <p:spPr>
          <a:xfrm>
            <a:off x="3816626" y="755374"/>
            <a:ext cx="106017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Conector de seta reta 18"/>
          <p:cNvCxnSpPr/>
          <p:nvPr/>
        </p:nvCxnSpPr>
        <p:spPr>
          <a:xfrm>
            <a:off x="3816626" y="1577009"/>
            <a:ext cx="106017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Conector de seta reta 20"/>
          <p:cNvCxnSpPr/>
          <p:nvPr/>
        </p:nvCxnSpPr>
        <p:spPr>
          <a:xfrm>
            <a:off x="6414052" y="755374"/>
            <a:ext cx="84813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Conector de seta reta 22"/>
          <p:cNvCxnSpPr/>
          <p:nvPr/>
        </p:nvCxnSpPr>
        <p:spPr>
          <a:xfrm>
            <a:off x="6109252" y="1577009"/>
            <a:ext cx="106017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Conector de seta reta 24"/>
          <p:cNvCxnSpPr/>
          <p:nvPr/>
        </p:nvCxnSpPr>
        <p:spPr>
          <a:xfrm flipV="1">
            <a:off x="5221357" y="2822713"/>
            <a:ext cx="887895" cy="3180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Conector de seta reta 26"/>
          <p:cNvCxnSpPr/>
          <p:nvPr/>
        </p:nvCxnSpPr>
        <p:spPr>
          <a:xfrm>
            <a:off x="5221357" y="3140765"/>
            <a:ext cx="887895" cy="4240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Conector de seta reta 28"/>
          <p:cNvCxnSpPr/>
          <p:nvPr/>
        </p:nvCxnSpPr>
        <p:spPr>
          <a:xfrm>
            <a:off x="6838121" y="2822713"/>
            <a:ext cx="106017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Conector de seta reta 30"/>
          <p:cNvCxnSpPr/>
          <p:nvPr/>
        </p:nvCxnSpPr>
        <p:spPr>
          <a:xfrm>
            <a:off x="7262191" y="3564835"/>
            <a:ext cx="63610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17502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16835"/>
            <a:ext cx="10467744" cy="5524527"/>
          </a:xfrm>
        </p:spPr>
        <p:txBody>
          <a:bodyPr>
            <a:normAutofit/>
          </a:bodyPr>
          <a:lstStyle/>
          <a:p>
            <a:pPr>
              <a:buFont typeface="Wingdings" pitchFamily="2" charset="2"/>
              <a:buChar char="§"/>
            </a:pPr>
            <a:r>
              <a:rPr lang="pt-BR" dirty="0" smtClean="0"/>
              <a:t>Provoca a anulação do negócio jurídico;</a:t>
            </a:r>
          </a:p>
          <a:p>
            <a:pPr>
              <a:buFont typeface="Wingdings" pitchFamily="2" charset="2"/>
              <a:buChar char="§"/>
            </a:pPr>
            <a:r>
              <a:rPr lang="pt-BR" dirty="0" smtClean="0"/>
              <a:t>Aferição: desproporção entre as prestações;</a:t>
            </a:r>
          </a:p>
          <a:p>
            <a:pPr>
              <a:buFont typeface="Wingdings" pitchFamily="2" charset="2"/>
              <a:buChar char="§"/>
            </a:pPr>
            <a:r>
              <a:rPr lang="pt-BR" dirty="0" smtClean="0"/>
              <a:t>Forma peculiar </a:t>
            </a:r>
            <a:r>
              <a:rPr lang="pt-BR" dirty="0"/>
              <a:t>de anulação de </a:t>
            </a:r>
            <a:r>
              <a:rPr lang="pt-BR" dirty="0" smtClean="0"/>
              <a:t>negócio (fora </a:t>
            </a:r>
            <a:r>
              <a:rPr lang="pt-BR" dirty="0"/>
              <a:t>da previsão genérica do art. 171 do </a:t>
            </a:r>
            <a:r>
              <a:rPr lang="pt-BR" dirty="0" smtClean="0"/>
              <a:t>CC);</a:t>
            </a:r>
          </a:p>
          <a:p>
            <a:pPr>
              <a:buFont typeface="Wingdings" pitchFamily="2" charset="2"/>
              <a:buChar char="§"/>
            </a:pPr>
            <a:r>
              <a:rPr lang="pt-BR" dirty="0" smtClean="0"/>
              <a:t>Justificativa: o representante é mero administrador;</a:t>
            </a:r>
          </a:p>
          <a:p>
            <a:pPr>
              <a:buFont typeface="Wingdings" pitchFamily="2" charset="2"/>
              <a:buChar char="§"/>
            </a:pPr>
            <a:r>
              <a:rPr lang="pt-BR" b="1" dirty="0" smtClean="0">
                <a:solidFill>
                  <a:schemeClr val="tx2"/>
                </a:solidFill>
              </a:rPr>
              <a:t>O conflito deve (ou passível de ser conhecido) ser de conhecimento do terceiro (dolo do terceiro);</a:t>
            </a:r>
          </a:p>
          <a:p>
            <a:pPr>
              <a:buFont typeface="Wingdings" pitchFamily="2" charset="2"/>
              <a:buChar char="§"/>
            </a:pPr>
            <a:r>
              <a:rPr lang="pt-BR" b="1" dirty="0" smtClean="0">
                <a:solidFill>
                  <a:schemeClr val="tx2"/>
                </a:solidFill>
              </a:rPr>
              <a:t>Não é essencial o prejuízo pecuniário;</a:t>
            </a:r>
          </a:p>
          <a:p>
            <a:pPr>
              <a:buFont typeface="Wingdings" pitchFamily="2" charset="2"/>
              <a:buChar char="§"/>
            </a:pPr>
            <a:r>
              <a:rPr lang="pt-BR" b="1" dirty="0" smtClean="0">
                <a:solidFill>
                  <a:schemeClr val="tx2"/>
                </a:solidFill>
              </a:rPr>
              <a:t>Prazo para anulação: 180 dias da data da maioridade;</a:t>
            </a:r>
          </a:p>
          <a:p>
            <a:pPr>
              <a:buFont typeface="Wingdings" pitchFamily="2" charset="2"/>
              <a:buChar char="§"/>
            </a:pPr>
            <a:r>
              <a:rPr lang="pt-BR" b="1" dirty="0" smtClean="0">
                <a:solidFill>
                  <a:schemeClr val="tx2"/>
                </a:solidFill>
              </a:rPr>
              <a:t>Natureza: Decadencial.</a:t>
            </a:r>
            <a:endParaRPr lang="pt-BR" b="1" dirty="0" smtClean="0">
              <a:solidFill>
                <a:schemeClr val="tx2"/>
              </a:solidFill>
            </a:endParaRPr>
          </a:p>
          <a:p>
            <a:pPr marL="0" indent="0">
              <a:buNone/>
            </a:pPr>
            <a:endParaRPr lang="pt-BR" b="1" dirty="0" smtClean="0">
              <a:solidFill>
                <a:schemeClr val="tx2"/>
              </a:solidFill>
            </a:endParaRPr>
          </a:p>
          <a:p>
            <a:pPr marL="0" indent="0" algn="just">
              <a:buNone/>
            </a:pPr>
            <a:endParaRPr lang="pt-BR" sz="2400" b="1" dirty="0">
              <a:solidFill>
                <a:schemeClr val="accent2"/>
              </a:solidFill>
            </a:endParaRPr>
          </a:p>
        </p:txBody>
      </p:sp>
    </p:spTree>
    <p:extLst>
      <p:ext uri="{BB962C8B-B14F-4D97-AF65-F5344CB8AC3E}">
        <p14:creationId xmlns:p14="http://schemas.microsoft.com/office/powerpoint/2010/main" val="2857981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736979"/>
            <a:ext cx="10472887" cy="5304383"/>
          </a:xfrm>
        </p:spPr>
        <p:txBody>
          <a:bodyPr>
            <a:normAutofit/>
          </a:bodyPr>
          <a:lstStyle/>
          <a:p>
            <a:pPr marL="0" indent="0">
              <a:buNone/>
            </a:pPr>
            <a:r>
              <a:rPr lang="pt-BR" dirty="0"/>
              <a:t>Aula 5</a:t>
            </a:r>
          </a:p>
          <a:p>
            <a:pPr marL="0" indent="0">
              <a:buNone/>
            </a:pPr>
            <a:endParaRPr lang="pt-BR" dirty="0"/>
          </a:p>
          <a:p>
            <a:pPr marL="0" indent="0">
              <a:buNone/>
            </a:pPr>
            <a:r>
              <a:rPr lang="pt-BR" dirty="0"/>
              <a:t>10. Capacidade e emancipação. Suprimento da </a:t>
            </a:r>
            <a:r>
              <a:rPr lang="pt-BR" dirty="0" smtClean="0"/>
              <a:t>incapacidade.</a:t>
            </a:r>
            <a:endParaRPr lang="pt-BR" dirty="0"/>
          </a:p>
          <a:p>
            <a:pPr marL="0" indent="0">
              <a:buNone/>
            </a:pPr>
            <a:endParaRPr lang="pt-BR" dirty="0" smtClean="0"/>
          </a:p>
          <a:p>
            <a:pPr marL="0" indent="0">
              <a:buNone/>
            </a:pPr>
            <a:endParaRPr lang="pt-BR" dirty="0"/>
          </a:p>
          <a:p>
            <a:pPr marL="857250" indent="-857250" algn="ctr">
              <a:buFont typeface="+mj-lt"/>
              <a:buAutoNum type="romanUcPeriod"/>
            </a:pPr>
            <a:r>
              <a:rPr lang="pt-BR" sz="3200" dirty="0">
                <a:solidFill>
                  <a:schemeClr val="accent2"/>
                </a:solidFill>
              </a:rPr>
              <a:t>Capacidade</a:t>
            </a:r>
          </a:p>
          <a:p>
            <a:pPr marL="0" indent="0" algn="ctr">
              <a:buNone/>
            </a:pPr>
            <a:endParaRPr lang="pt-BR" sz="800" dirty="0">
              <a:solidFill>
                <a:schemeClr val="accent2"/>
              </a:solidFill>
            </a:endParaRPr>
          </a:p>
          <a:p>
            <a:pPr marL="0" indent="0" algn="just">
              <a:buNone/>
            </a:pPr>
            <a:r>
              <a:rPr lang="pt-BR" sz="2400" dirty="0">
                <a:solidFill>
                  <a:schemeClr val="accent2"/>
                </a:solidFill>
              </a:rPr>
              <a:t>1. Conceito</a:t>
            </a:r>
          </a:p>
          <a:p>
            <a:pPr marL="0" indent="0" algn="just">
              <a:buNone/>
            </a:pPr>
            <a:r>
              <a:rPr lang="pt-BR" dirty="0">
                <a:solidFill>
                  <a:schemeClr val="tx1"/>
                </a:solidFill>
              </a:rPr>
              <a:t>Capacidade é a medida da personalidade. A aptidão para adquirir direitos e contrair </a:t>
            </a:r>
            <a:r>
              <a:rPr lang="pt-BR" dirty="0" smtClean="0">
                <a:solidFill>
                  <a:schemeClr val="tx1"/>
                </a:solidFill>
              </a:rPr>
              <a:t>deveres (se confunde com a personalidade). </a:t>
            </a:r>
            <a:endParaRPr lang="pt-BR" dirty="0">
              <a:solidFill>
                <a:schemeClr val="tx1"/>
              </a:solidFill>
            </a:endParaRPr>
          </a:p>
          <a:p>
            <a:pPr marL="0" indent="0" algn="just">
              <a:buNone/>
            </a:pPr>
            <a:endParaRPr lang="pt-BR" dirty="0">
              <a:solidFill>
                <a:schemeClr val="tx1"/>
              </a:solidFill>
            </a:endParaRPr>
          </a:p>
          <a:p>
            <a:pPr marL="0" indent="0" algn="just">
              <a:buNone/>
            </a:pPr>
            <a:r>
              <a:rPr lang="pt-BR" sz="2400" dirty="0">
                <a:solidFill>
                  <a:schemeClr val="accent2"/>
                </a:solidFill>
              </a:rPr>
              <a:t>2. Capacidade de Direito x Capacidade de Fato</a:t>
            </a:r>
          </a:p>
        </p:txBody>
      </p:sp>
    </p:spTree>
    <p:extLst>
      <p:ext uri="{BB962C8B-B14F-4D97-AF65-F5344CB8AC3E}">
        <p14:creationId xmlns:p14="http://schemas.microsoft.com/office/powerpoint/2010/main" val="3951928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718897" y="532247"/>
            <a:ext cx="10494249" cy="5342862"/>
          </a:xfrm>
        </p:spPr>
        <p:txBody>
          <a:bodyPr>
            <a:normAutofit/>
          </a:bodyPr>
          <a:lstStyle/>
          <a:p>
            <a:pPr marL="0" indent="0" algn="just">
              <a:buNone/>
            </a:pPr>
            <a:r>
              <a:rPr lang="pt-BR" dirty="0"/>
              <a:t>A capacidade jurídica pode ser divida em capacidade de direito e capacidade de fato. </a:t>
            </a:r>
          </a:p>
          <a:p>
            <a:pPr marL="0" indent="0" algn="just">
              <a:buNone/>
            </a:pPr>
            <a:endParaRPr lang="pt-BR" sz="800" dirty="0"/>
          </a:p>
          <a:p>
            <a:pPr marL="0" indent="0" algn="just">
              <a:buNone/>
            </a:pPr>
            <a:r>
              <a:rPr lang="pt-BR" dirty="0">
                <a:solidFill>
                  <a:schemeClr val="accent2"/>
                </a:solidFill>
              </a:rPr>
              <a:t>2.1. Capacidade de Direito (de aquisição ou de gozo) </a:t>
            </a:r>
          </a:p>
          <a:p>
            <a:pPr algn="just">
              <a:buFont typeface="Wingdings" panose="05000000000000000000" pitchFamily="2" charset="2"/>
              <a:buChar char="§"/>
            </a:pPr>
            <a:r>
              <a:rPr lang="pt-BR" dirty="0">
                <a:solidFill>
                  <a:schemeClr val="tx1"/>
                </a:solidFill>
              </a:rPr>
              <a:t>Reconhecida a todo titular de personalidade (física ou jurídica);</a:t>
            </a:r>
          </a:p>
          <a:p>
            <a:pPr algn="just">
              <a:buFont typeface="Wingdings" panose="05000000000000000000" pitchFamily="2" charset="2"/>
              <a:buChar char="§"/>
            </a:pPr>
            <a:r>
              <a:rPr lang="pt-BR" dirty="0">
                <a:solidFill>
                  <a:schemeClr val="tx1"/>
                </a:solidFill>
              </a:rPr>
              <a:t>Toda pessoa é dotada</a:t>
            </a:r>
            <a:r>
              <a:rPr lang="pt-BR" dirty="0" smtClean="0">
                <a:solidFill>
                  <a:schemeClr val="tx1"/>
                </a:solidFill>
              </a:rPr>
              <a:t>;</a:t>
            </a:r>
          </a:p>
          <a:p>
            <a:pPr algn="just">
              <a:buFont typeface="Wingdings" panose="05000000000000000000" pitchFamily="2" charset="2"/>
              <a:buChar char="§"/>
            </a:pPr>
            <a:r>
              <a:rPr lang="pt-BR" dirty="0" smtClean="0">
                <a:solidFill>
                  <a:schemeClr val="tx1"/>
                </a:solidFill>
              </a:rPr>
              <a:t>Basta nascer com vida.</a:t>
            </a:r>
          </a:p>
          <a:p>
            <a:pPr marL="0" indent="0" algn="just">
              <a:buNone/>
            </a:pPr>
            <a:endParaRPr lang="pt-BR" dirty="0">
              <a:solidFill>
                <a:schemeClr val="tx1"/>
              </a:solidFill>
            </a:endParaRPr>
          </a:p>
          <a:p>
            <a:pPr marL="0" indent="0" algn="just">
              <a:buNone/>
            </a:pPr>
            <a:r>
              <a:rPr lang="pt-BR" dirty="0">
                <a:solidFill>
                  <a:schemeClr val="accent2"/>
                </a:solidFill>
              </a:rPr>
              <a:t>2.1. Capacidade de </a:t>
            </a:r>
            <a:r>
              <a:rPr lang="pt-BR" dirty="0" smtClean="0">
                <a:solidFill>
                  <a:schemeClr val="accent2"/>
                </a:solidFill>
              </a:rPr>
              <a:t>Fato </a:t>
            </a:r>
            <a:r>
              <a:rPr lang="pt-BR" dirty="0">
                <a:solidFill>
                  <a:schemeClr val="accent2"/>
                </a:solidFill>
              </a:rPr>
              <a:t>(de </a:t>
            </a:r>
            <a:r>
              <a:rPr lang="pt-BR" dirty="0" smtClean="0">
                <a:solidFill>
                  <a:schemeClr val="accent2"/>
                </a:solidFill>
              </a:rPr>
              <a:t>exercício) </a:t>
            </a:r>
            <a:endParaRPr lang="pt-BR" dirty="0">
              <a:solidFill>
                <a:schemeClr val="accent2"/>
              </a:solidFill>
            </a:endParaRPr>
          </a:p>
          <a:p>
            <a:pPr algn="just">
              <a:buFont typeface="Wingdings" pitchFamily="2" charset="2"/>
              <a:buChar char="§"/>
            </a:pPr>
            <a:r>
              <a:rPr lang="pt-BR" dirty="0" smtClean="0"/>
              <a:t>Para a prática de atos pessoalmente (representação ou assistência);</a:t>
            </a:r>
          </a:p>
          <a:p>
            <a:pPr algn="just">
              <a:buFont typeface="Wingdings" pitchFamily="2" charset="2"/>
              <a:buChar char="§"/>
            </a:pPr>
            <a:r>
              <a:rPr lang="pt-BR" dirty="0" smtClean="0"/>
              <a:t>Nem toda pessoa é dotada (incapacidade absoluta ou relativa);</a:t>
            </a:r>
            <a:endParaRPr lang="pt-BR" dirty="0"/>
          </a:p>
          <a:p>
            <a:pPr marL="0" indent="0" algn="just">
              <a:buNone/>
            </a:pPr>
            <a:endParaRPr lang="pt-BR" sz="800" dirty="0" smtClean="0"/>
          </a:p>
          <a:p>
            <a:pPr marL="0" indent="0" algn="just">
              <a:buNone/>
            </a:pPr>
            <a:endParaRPr lang="pt-BR" sz="800" dirty="0"/>
          </a:p>
          <a:p>
            <a:pPr algn="just">
              <a:buFont typeface="Wingdings" pitchFamily="2" charset="2"/>
              <a:buChar char="Ø"/>
            </a:pPr>
            <a:r>
              <a:rPr lang="pt-BR" sz="2400" b="1" u="sng" dirty="0" smtClean="0">
                <a:solidFill>
                  <a:schemeClr val="accent2"/>
                </a:solidFill>
              </a:rPr>
              <a:t>Capacidade plena</a:t>
            </a:r>
            <a:r>
              <a:rPr lang="pt-BR" sz="2400" dirty="0" smtClean="0">
                <a:solidFill>
                  <a:schemeClr val="accent2"/>
                </a:solidFill>
              </a:rPr>
              <a:t>            </a:t>
            </a:r>
            <a:r>
              <a:rPr lang="pt-BR" sz="2400" dirty="0" smtClean="0">
                <a:solidFill>
                  <a:schemeClr val="tx1"/>
                </a:solidFill>
              </a:rPr>
              <a:t>Capacidade de Direito + Capacidade de Fato</a:t>
            </a:r>
            <a:endParaRPr lang="pt-BR" dirty="0">
              <a:solidFill>
                <a:schemeClr val="tx1"/>
              </a:solidFill>
            </a:endParaRPr>
          </a:p>
          <a:p>
            <a:pPr marL="0" indent="0">
              <a:buNone/>
            </a:pPr>
            <a:endParaRPr lang="pt-BR" dirty="0"/>
          </a:p>
        </p:txBody>
      </p:sp>
      <p:cxnSp>
        <p:nvCxnSpPr>
          <p:cNvPr id="6" name="Conector de seta reta 5"/>
          <p:cNvCxnSpPr/>
          <p:nvPr/>
        </p:nvCxnSpPr>
        <p:spPr>
          <a:xfrm>
            <a:off x="3750365" y="5168348"/>
            <a:ext cx="940905" cy="0"/>
          </a:xfrm>
          <a:prstGeom prst="straightConnector1">
            <a:avLst/>
          </a:prstGeom>
          <a:ln>
            <a:solidFill>
              <a:schemeClr val="tx1"/>
            </a:solidFill>
            <a:tailEnd type="arrow"/>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2691809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764275"/>
            <a:ext cx="10527478" cy="5277087"/>
          </a:xfrm>
        </p:spPr>
        <p:txBody>
          <a:bodyPr>
            <a:normAutofit/>
          </a:bodyPr>
          <a:lstStyle/>
          <a:p>
            <a:pPr marL="0" indent="0" algn="just">
              <a:buNone/>
            </a:pPr>
            <a:r>
              <a:rPr lang="pt-BR" b="1" u="sng" dirty="0" smtClean="0">
                <a:solidFill>
                  <a:schemeClr val="accent2"/>
                </a:solidFill>
              </a:rPr>
              <a:t>Atenção: </a:t>
            </a:r>
            <a:r>
              <a:rPr lang="pt-BR" dirty="0" smtClean="0">
                <a:solidFill>
                  <a:schemeClr val="tx1"/>
                </a:solidFill>
              </a:rPr>
              <a:t>Capacidade x Legitimidade</a:t>
            </a:r>
          </a:p>
          <a:p>
            <a:pPr algn="just">
              <a:buFont typeface="Wingdings" pitchFamily="2" charset="2"/>
              <a:buChar char="§"/>
            </a:pPr>
            <a:r>
              <a:rPr lang="pt-BR" dirty="0" smtClean="0">
                <a:solidFill>
                  <a:schemeClr val="tx1"/>
                </a:solidFill>
              </a:rPr>
              <a:t>Legitimidade é específica -Pertinência subjetiva para um ato;</a:t>
            </a:r>
          </a:p>
          <a:p>
            <a:pPr algn="just">
              <a:buFont typeface="Wingdings" pitchFamily="2" charset="2"/>
              <a:buChar char="§"/>
            </a:pPr>
            <a:r>
              <a:rPr lang="pt-BR" b="1" u="sng" dirty="0" smtClean="0">
                <a:solidFill>
                  <a:schemeClr val="tx1"/>
                </a:solidFill>
              </a:rPr>
              <a:t>Exemplo:</a:t>
            </a:r>
            <a:r>
              <a:rPr lang="pt-BR" dirty="0" smtClean="0">
                <a:solidFill>
                  <a:schemeClr val="tx1"/>
                </a:solidFill>
              </a:rPr>
              <a:t> </a:t>
            </a:r>
            <a:r>
              <a:rPr lang="pt-BR" dirty="0"/>
              <a:t>D</a:t>
            </a:r>
            <a:r>
              <a:rPr lang="pt-BR" dirty="0" smtClean="0"/>
              <a:t>ois </a:t>
            </a:r>
            <a:r>
              <a:rPr lang="pt-BR" dirty="0"/>
              <a:t>irmãos, maiores e capazes, não têm legitimidade para casar entre </a:t>
            </a:r>
            <a:r>
              <a:rPr lang="pt-BR" dirty="0" smtClean="0"/>
              <a:t>si (artigo </a:t>
            </a:r>
            <a:r>
              <a:rPr lang="pt-BR" dirty="0"/>
              <a:t>1521, IV, do Código </a:t>
            </a:r>
            <a:r>
              <a:rPr lang="pt-BR" dirty="0" smtClean="0"/>
              <a:t>Civil).</a:t>
            </a:r>
          </a:p>
          <a:p>
            <a:pPr marL="0" indent="0" algn="just">
              <a:buNone/>
            </a:pPr>
            <a:endParaRPr lang="pt-BR" dirty="0" smtClean="0">
              <a:solidFill>
                <a:schemeClr val="tx1"/>
              </a:solidFill>
            </a:endParaRPr>
          </a:p>
          <a:p>
            <a:pPr marL="0" indent="0" algn="just">
              <a:buNone/>
            </a:pPr>
            <a:r>
              <a:rPr lang="pt-BR" dirty="0" smtClean="0">
                <a:solidFill>
                  <a:schemeClr val="tx1"/>
                </a:solidFill>
              </a:rPr>
              <a:t>Obs.: Incapacidade absoluta e relativa  - Aula da Júlia </a:t>
            </a:r>
            <a:r>
              <a:rPr lang="pt-BR" dirty="0" err="1" smtClean="0">
                <a:solidFill>
                  <a:schemeClr val="tx1"/>
                </a:solidFill>
              </a:rPr>
              <a:t>Baranski</a:t>
            </a:r>
            <a:endParaRPr lang="pt-BR" dirty="0">
              <a:solidFill>
                <a:schemeClr val="tx1"/>
              </a:solidFill>
            </a:endParaRPr>
          </a:p>
          <a:p>
            <a:pPr algn="just">
              <a:buFont typeface="Wingdings" pitchFamily="2" charset="2"/>
              <a:buChar char="§"/>
            </a:pPr>
            <a:endParaRPr lang="pt-BR" dirty="0" smtClean="0">
              <a:solidFill>
                <a:schemeClr val="tx1"/>
              </a:solidFill>
            </a:endParaRPr>
          </a:p>
          <a:p>
            <a:pPr marL="0" indent="0" algn="ctr">
              <a:buNone/>
            </a:pPr>
            <a:r>
              <a:rPr lang="pt-BR" sz="2400" b="1" u="sng" dirty="0">
                <a:solidFill>
                  <a:schemeClr val="accent2"/>
                </a:solidFill>
              </a:rPr>
              <a:t>Questões polêmicas: </a:t>
            </a:r>
          </a:p>
          <a:p>
            <a:pPr marL="0" indent="0" algn="just">
              <a:buNone/>
            </a:pPr>
            <a:endParaRPr lang="pt-BR" dirty="0" smtClean="0">
              <a:solidFill>
                <a:schemeClr val="tx1"/>
              </a:solidFill>
            </a:endParaRPr>
          </a:p>
          <a:p>
            <a:pPr algn="just">
              <a:buAutoNum type="arabicPeriod"/>
            </a:pPr>
            <a:r>
              <a:rPr lang="pt-BR" b="1" dirty="0" smtClean="0">
                <a:solidFill>
                  <a:schemeClr val="accent2"/>
                </a:solidFill>
              </a:rPr>
              <a:t>Benefício de Restituição (</a:t>
            </a:r>
            <a:r>
              <a:rPr lang="pt-BR" b="1" i="1" dirty="0" err="1">
                <a:solidFill>
                  <a:schemeClr val="accent2"/>
                </a:solidFill>
              </a:rPr>
              <a:t>restitutio</a:t>
            </a:r>
            <a:r>
              <a:rPr lang="pt-BR" b="1" i="1" dirty="0">
                <a:solidFill>
                  <a:schemeClr val="accent2"/>
                </a:solidFill>
              </a:rPr>
              <a:t> in </a:t>
            </a:r>
            <a:r>
              <a:rPr lang="pt-BR" b="1" i="1" dirty="0" err="1" smtClean="0">
                <a:solidFill>
                  <a:schemeClr val="accent2"/>
                </a:solidFill>
              </a:rPr>
              <a:t>integrum</a:t>
            </a:r>
            <a:r>
              <a:rPr lang="pt-BR" b="1" i="1" dirty="0">
                <a:solidFill>
                  <a:schemeClr val="accent2"/>
                </a:solidFill>
              </a:rPr>
              <a:t>)</a:t>
            </a:r>
            <a:r>
              <a:rPr lang="pt-BR" b="1" dirty="0" smtClean="0">
                <a:solidFill>
                  <a:schemeClr val="accent2"/>
                </a:solidFill>
              </a:rPr>
              <a:t>: </a:t>
            </a:r>
          </a:p>
          <a:p>
            <a:pPr algn="just">
              <a:buFont typeface="Wingdings" pitchFamily="2" charset="2"/>
              <a:buChar char="§"/>
            </a:pPr>
            <a:r>
              <a:rPr lang="pt-BR" dirty="0" smtClean="0">
                <a:solidFill>
                  <a:schemeClr val="tx1"/>
                </a:solidFill>
              </a:rPr>
              <a:t>Não significa reparação integral do dano; </a:t>
            </a:r>
          </a:p>
          <a:p>
            <a:pPr algn="just">
              <a:buFont typeface="Wingdings" pitchFamily="2" charset="2"/>
              <a:buChar char="§"/>
            </a:pPr>
            <a:r>
              <a:rPr lang="pt-BR" dirty="0" smtClean="0">
                <a:solidFill>
                  <a:schemeClr val="tx1"/>
                </a:solidFill>
              </a:rPr>
              <a:t>Benefício de restituição;</a:t>
            </a:r>
          </a:p>
          <a:p>
            <a:pPr algn="just">
              <a:buFont typeface="Wingdings" pitchFamily="2" charset="2"/>
              <a:buChar char="§"/>
            </a:pPr>
            <a:r>
              <a:rPr lang="pt-BR" dirty="0" smtClean="0">
                <a:solidFill>
                  <a:schemeClr val="tx1"/>
                </a:solidFill>
              </a:rPr>
              <a:t>Incapaz anula o negócio jurídico sem vício – apenas alega prejuízo;</a:t>
            </a:r>
            <a:endParaRPr lang="pt-BR" dirty="0">
              <a:solidFill>
                <a:schemeClr val="tx1"/>
              </a:solidFill>
            </a:endParaRPr>
          </a:p>
          <a:p>
            <a:pPr marL="0" indent="0" algn="just">
              <a:buNone/>
            </a:pPr>
            <a:endParaRPr lang="pt-BR" dirty="0" smtClean="0">
              <a:solidFill>
                <a:schemeClr val="tx1"/>
              </a:solidFill>
            </a:endParaRPr>
          </a:p>
        </p:txBody>
      </p:sp>
    </p:spTree>
    <p:extLst>
      <p:ext uri="{BB962C8B-B14F-4D97-AF65-F5344CB8AC3E}">
        <p14:creationId xmlns:p14="http://schemas.microsoft.com/office/powerpoint/2010/main" val="3710925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43339"/>
            <a:ext cx="10520753" cy="5498023"/>
          </a:xfrm>
        </p:spPr>
        <p:txBody>
          <a:bodyPr>
            <a:normAutofit/>
          </a:bodyPr>
          <a:lstStyle/>
          <a:p>
            <a:pPr algn="just">
              <a:buFont typeface="Wingdings" pitchFamily="2" charset="2"/>
              <a:buChar char="§"/>
            </a:pPr>
            <a:r>
              <a:rPr lang="pt-BR" dirty="0" smtClean="0"/>
              <a:t>Não está previsto no CC 2002;</a:t>
            </a:r>
          </a:p>
          <a:p>
            <a:pPr algn="just">
              <a:buFont typeface="Wingdings" pitchFamily="2" charset="2"/>
              <a:buChar char="§"/>
            </a:pPr>
            <a:r>
              <a:rPr lang="pt-BR" dirty="0" smtClean="0"/>
              <a:t>Segurança jurídica.</a:t>
            </a:r>
          </a:p>
          <a:p>
            <a:pPr marL="0" indent="0" algn="just">
              <a:buNone/>
            </a:pPr>
            <a:endParaRPr lang="pt-BR" dirty="0"/>
          </a:p>
          <a:p>
            <a:pPr marL="0" indent="0" algn="just">
              <a:buNone/>
            </a:pPr>
            <a:r>
              <a:rPr lang="pt-BR" b="1" dirty="0" smtClean="0">
                <a:solidFill>
                  <a:schemeClr val="accent2"/>
                </a:solidFill>
              </a:rPr>
              <a:t>2. Idade avançada e incapacidade Civil:</a:t>
            </a:r>
          </a:p>
          <a:p>
            <a:pPr algn="just">
              <a:buFont typeface="Wingdings" pitchFamily="2" charset="2"/>
              <a:buChar char="§"/>
            </a:pPr>
            <a:r>
              <a:rPr lang="pt-BR" dirty="0" smtClean="0"/>
              <a:t>Não ocasiona incapacidade;</a:t>
            </a:r>
          </a:p>
          <a:p>
            <a:pPr algn="just">
              <a:buFont typeface="Wingdings" pitchFamily="2" charset="2"/>
              <a:buChar char="§"/>
            </a:pPr>
            <a:r>
              <a:rPr lang="pt-BR" dirty="0" smtClean="0"/>
              <a:t>Deve existir alguma doença mental;</a:t>
            </a:r>
          </a:p>
          <a:p>
            <a:pPr algn="just">
              <a:buFont typeface="Wingdings" pitchFamily="2" charset="2"/>
              <a:buChar char="§"/>
            </a:pPr>
            <a:r>
              <a:rPr lang="pt-BR" dirty="0" smtClean="0"/>
              <a:t>A restrição quanto à escolha do regime de bens não reflete incapacidade (Artigo 1641, II, CC).</a:t>
            </a:r>
          </a:p>
          <a:p>
            <a:pPr algn="just">
              <a:buFont typeface="Wingdings" pitchFamily="2" charset="2"/>
              <a:buChar char="§"/>
            </a:pPr>
            <a:endParaRPr lang="pt-BR" dirty="0"/>
          </a:p>
          <a:p>
            <a:pPr marL="0" indent="0" algn="ctr">
              <a:buNone/>
            </a:pPr>
            <a:r>
              <a:rPr lang="pt-BR" sz="3200" dirty="0" smtClean="0">
                <a:solidFill>
                  <a:schemeClr val="accent2"/>
                </a:solidFill>
              </a:rPr>
              <a:t>2. Emancipação</a:t>
            </a:r>
          </a:p>
          <a:p>
            <a:pPr marL="0" indent="0" algn="just">
              <a:buNone/>
            </a:pPr>
            <a:endParaRPr lang="pt-BR" sz="2400" dirty="0">
              <a:solidFill>
                <a:schemeClr val="accent2"/>
              </a:solidFill>
            </a:endParaRPr>
          </a:p>
          <a:p>
            <a:pPr marL="457200" indent="-457200" algn="just">
              <a:buAutoNum type="arabicPeriod"/>
            </a:pPr>
            <a:r>
              <a:rPr lang="pt-BR" sz="2400" dirty="0" smtClean="0">
                <a:solidFill>
                  <a:schemeClr val="accent2"/>
                </a:solidFill>
              </a:rPr>
              <a:t>Conceito:</a:t>
            </a:r>
          </a:p>
          <a:p>
            <a:pPr marL="0" indent="0" algn="just">
              <a:buNone/>
            </a:pPr>
            <a:r>
              <a:rPr lang="pt-BR" dirty="0" smtClean="0">
                <a:solidFill>
                  <a:schemeClr val="tx1"/>
                </a:solidFill>
              </a:rPr>
              <a:t>A emancipação é o instituto que permite a antecipação da maioridade, de modo que o emancipado atinja a maioridade plena </a:t>
            </a:r>
            <a:r>
              <a:rPr lang="pt-BR" b="1" u="sng" dirty="0" smtClean="0">
                <a:solidFill>
                  <a:schemeClr val="tx1"/>
                </a:solidFill>
              </a:rPr>
              <a:t>para efeitos civis. </a:t>
            </a:r>
          </a:p>
          <a:p>
            <a:pPr marL="0" indent="0" algn="just">
              <a:buNone/>
            </a:pPr>
            <a:endParaRPr lang="pt-BR" dirty="0"/>
          </a:p>
        </p:txBody>
      </p:sp>
    </p:spTree>
    <p:extLst>
      <p:ext uri="{BB962C8B-B14F-4D97-AF65-F5344CB8AC3E}">
        <p14:creationId xmlns:p14="http://schemas.microsoft.com/office/powerpoint/2010/main" val="130552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56591"/>
            <a:ext cx="10507501" cy="5484771"/>
          </a:xfrm>
        </p:spPr>
        <p:txBody>
          <a:bodyPr/>
          <a:lstStyle/>
          <a:p>
            <a:pPr>
              <a:buFont typeface="Wingdings" pitchFamily="2" charset="2"/>
              <a:buChar char="§"/>
            </a:pPr>
            <a:r>
              <a:rPr lang="pt-BR" dirty="0" smtClean="0"/>
              <a:t>Produz apenas efeitos civis;</a:t>
            </a:r>
          </a:p>
          <a:p>
            <a:pPr>
              <a:buFont typeface="Wingdings" pitchFamily="2" charset="2"/>
              <a:buChar char="§"/>
            </a:pPr>
            <a:r>
              <a:rPr lang="pt-BR" dirty="0" smtClean="0"/>
              <a:t>Continua sujeito ao ECA;</a:t>
            </a:r>
          </a:p>
          <a:p>
            <a:pPr>
              <a:buFont typeface="Wingdings" pitchFamily="2" charset="2"/>
              <a:buChar char="§"/>
            </a:pPr>
            <a:r>
              <a:rPr lang="pt-BR" dirty="0" smtClean="0"/>
              <a:t>Não acarreta imputabilidade penal;</a:t>
            </a:r>
          </a:p>
          <a:p>
            <a:pPr>
              <a:buFont typeface="Wingdings" pitchFamily="2" charset="2"/>
              <a:buChar char="§"/>
            </a:pPr>
            <a:r>
              <a:rPr lang="pt-BR" dirty="0" smtClean="0"/>
              <a:t>Não pode conduzir veículo</a:t>
            </a:r>
          </a:p>
          <a:p>
            <a:pPr marL="0" indent="0">
              <a:buNone/>
            </a:pPr>
            <a:endParaRPr lang="pt-BR" sz="800" dirty="0" smtClean="0"/>
          </a:p>
          <a:p>
            <a:pPr marL="0" indent="0" algn="just">
              <a:buNone/>
            </a:pPr>
            <a:r>
              <a:rPr lang="pt-BR" i="1" dirty="0" smtClean="0"/>
              <a:t>“Art</a:t>
            </a:r>
            <a:r>
              <a:rPr lang="pt-BR" i="1" dirty="0"/>
              <a:t>. 140. A habilitação para conduzir veículo automotor e elétrico será apurada por meio de exames que deverão ser realizados junto ao órgão ou entidade executivos do Estado ou do Distrito Federal, do domicílio ou residência do candidato, ou na sede estadual ou distrital do próprio órgão, devendo o condutor preencher os seguintes requisitos: </a:t>
            </a:r>
            <a:endParaRPr lang="pt-BR" i="1" dirty="0" smtClean="0"/>
          </a:p>
          <a:p>
            <a:pPr marL="0" indent="0" algn="just">
              <a:buNone/>
            </a:pPr>
            <a:r>
              <a:rPr lang="pt-BR" i="1" dirty="0" smtClean="0"/>
              <a:t>I </a:t>
            </a:r>
            <a:r>
              <a:rPr lang="pt-BR" i="1" dirty="0"/>
              <a:t>- ser penalmente imputável; </a:t>
            </a:r>
            <a:r>
              <a:rPr lang="pt-BR" i="1" dirty="0" smtClean="0"/>
              <a:t>(...)” </a:t>
            </a:r>
            <a:endParaRPr lang="pt-BR" i="1" dirty="0"/>
          </a:p>
        </p:txBody>
      </p:sp>
    </p:spTree>
    <p:extLst>
      <p:ext uri="{BB962C8B-B14F-4D97-AF65-F5344CB8AC3E}">
        <p14:creationId xmlns:p14="http://schemas.microsoft.com/office/powerpoint/2010/main" val="3457566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4" y="569843"/>
            <a:ext cx="10454492" cy="5471519"/>
          </a:xfrm>
        </p:spPr>
        <p:txBody>
          <a:bodyPr>
            <a:normAutofit lnSpcReduction="10000"/>
          </a:bodyPr>
          <a:lstStyle/>
          <a:p>
            <a:pPr marL="0" indent="0">
              <a:buNone/>
            </a:pPr>
            <a:r>
              <a:rPr lang="pt-BR" sz="2400" dirty="0" smtClean="0">
                <a:solidFill>
                  <a:schemeClr val="accent2"/>
                </a:solidFill>
              </a:rPr>
              <a:t>2</a:t>
            </a:r>
            <a:r>
              <a:rPr lang="pt-BR" sz="2400" dirty="0" smtClean="0">
                <a:solidFill>
                  <a:schemeClr val="accent2"/>
                </a:solidFill>
              </a:rPr>
              <a:t>. Espécies:</a:t>
            </a:r>
          </a:p>
          <a:p>
            <a:pPr marL="0" indent="0">
              <a:buNone/>
            </a:pPr>
            <a:r>
              <a:rPr lang="pt-BR" dirty="0" smtClean="0"/>
              <a:t>2.1. </a:t>
            </a:r>
            <a:r>
              <a:rPr lang="pt-BR" b="1" u="sng" dirty="0" smtClean="0">
                <a:solidFill>
                  <a:schemeClr val="accent2"/>
                </a:solidFill>
              </a:rPr>
              <a:t>Voluntária</a:t>
            </a:r>
            <a:r>
              <a:rPr lang="pt-BR" b="1" u="sng" dirty="0">
                <a:solidFill>
                  <a:schemeClr val="accent2"/>
                </a:solidFill>
              </a:rPr>
              <a:t>:</a:t>
            </a:r>
          </a:p>
          <a:p>
            <a:pPr marL="0" indent="0" algn="just">
              <a:buNone/>
            </a:pPr>
            <a:r>
              <a:rPr lang="pt-BR" i="1" dirty="0" smtClean="0"/>
              <a:t>“Art</a:t>
            </a:r>
            <a:r>
              <a:rPr lang="pt-BR" i="1" dirty="0"/>
              <a:t>. 5º A menoridade cessa aos dezoito anos completos, quando a pessoa fica habilitada à prática de todos os atos da vida civil. </a:t>
            </a:r>
          </a:p>
          <a:p>
            <a:pPr marL="0" indent="0" algn="just">
              <a:buNone/>
            </a:pPr>
            <a:r>
              <a:rPr lang="pt-BR" i="1" dirty="0"/>
              <a:t>Parágrafo único. Cessará, para os menores, a incapacidade: </a:t>
            </a:r>
            <a:endParaRPr lang="pt-BR" i="1" dirty="0" smtClean="0"/>
          </a:p>
          <a:p>
            <a:pPr marL="0" indent="0" algn="just">
              <a:buNone/>
            </a:pPr>
            <a:r>
              <a:rPr lang="pt-BR" i="1" dirty="0" smtClean="0"/>
              <a:t>I </a:t>
            </a:r>
            <a:r>
              <a:rPr lang="pt-BR" i="1" dirty="0"/>
              <a:t>- </a:t>
            </a:r>
            <a:r>
              <a:rPr lang="pt-BR" i="1" u="sng" dirty="0"/>
              <a:t>pela concessão dos pais, ou de um deles na falta do outro</a:t>
            </a:r>
            <a:r>
              <a:rPr lang="pt-BR" i="1" dirty="0"/>
              <a:t>, mediante instrumento público, independentemente de homologação judicial, ou por sentença do juiz, ouvido o tutor, se o menor tiver dezesseis anos completos; </a:t>
            </a:r>
            <a:r>
              <a:rPr lang="pt-BR" i="1" dirty="0" smtClean="0"/>
              <a:t>(...)” </a:t>
            </a:r>
          </a:p>
          <a:p>
            <a:pPr marL="0" indent="0" algn="just">
              <a:buNone/>
            </a:pPr>
            <a:endParaRPr lang="pt-BR" i="1" dirty="0" smtClean="0"/>
          </a:p>
          <a:p>
            <a:pPr algn="just">
              <a:buFont typeface="Wingdings" pitchFamily="2" charset="2"/>
              <a:buChar char="§"/>
            </a:pPr>
            <a:r>
              <a:rPr lang="pt-BR" dirty="0" smtClean="0">
                <a:solidFill>
                  <a:schemeClr val="tx1"/>
                </a:solidFill>
              </a:rPr>
              <a:t>Concedida pelos pais (ou por um deles na ausência do outro</a:t>
            </a:r>
            <a:r>
              <a:rPr lang="pt-BR" dirty="0" smtClean="0">
                <a:solidFill>
                  <a:schemeClr val="tx1"/>
                </a:solidFill>
              </a:rPr>
              <a:t>);</a:t>
            </a:r>
          </a:p>
          <a:p>
            <a:pPr algn="just">
              <a:buFont typeface="Wingdings" pitchFamily="2" charset="2"/>
              <a:buChar char="§"/>
            </a:pPr>
            <a:r>
              <a:rPr lang="pt-BR" dirty="0" smtClean="0">
                <a:solidFill>
                  <a:schemeClr val="tx1"/>
                </a:solidFill>
              </a:rPr>
              <a:t>Direito </a:t>
            </a:r>
            <a:r>
              <a:rPr lang="pt-BR" dirty="0" err="1" smtClean="0">
                <a:solidFill>
                  <a:schemeClr val="tx1"/>
                </a:solidFill>
              </a:rPr>
              <a:t>potestativo</a:t>
            </a:r>
            <a:r>
              <a:rPr lang="pt-BR" dirty="0" smtClean="0">
                <a:solidFill>
                  <a:schemeClr val="tx1"/>
                </a:solidFill>
              </a:rPr>
              <a:t> (desnecessária autorização do adolescente);</a:t>
            </a:r>
            <a:endParaRPr lang="pt-BR" dirty="0" smtClean="0">
              <a:solidFill>
                <a:schemeClr val="tx1"/>
              </a:solidFill>
            </a:endParaRPr>
          </a:p>
          <a:p>
            <a:pPr algn="just">
              <a:buFont typeface="Wingdings" pitchFamily="2" charset="2"/>
              <a:buChar char="§"/>
            </a:pPr>
            <a:r>
              <a:rPr lang="pt-BR" dirty="0" smtClean="0">
                <a:solidFill>
                  <a:schemeClr val="tx1"/>
                </a:solidFill>
              </a:rPr>
              <a:t>Instrumento público;</a:t>
            </a:r>
          </a:p>
          <a:p>
            <a:pPr algn="just">
              <a:buFont typeface="Wingdings" pitchFamily="2" charset="2"/>
              <a:buChar char="§"/>
            </a:pPr>
            <a:r>
              <a:rPr lang="pt-BR" dirty="0" smtClean="0">
                <a:solidFill>
                  <a:schemeClr val="tx1"/>
                </a:solidFill>
              </a:rPr>
              <a:t>Desnecessária homologação judicial;</a:t>
            </a:r>
          </a:p>
          <a:p>
            <a:pPr algn="just">
              <a:buFont typeface="Wingdings" pitchFamily="2" charset="2"/>
              <a:buChar char="§"/>
            </a:pPr>
            <a:r>
              <a:rPr lang="pt-BR" dirty="0" smtClean="0">
                <a:solidFill>
                  <a:schemeClr val="tx1"/>
                </a:solidFill>
              </a:rPr>
              <a:t>Adolescente deve ter no mínimo 16 anos;</a:t>
            </a:r>
          </a:p>
          <a:p>
            <a:pPr algn="just">
              <a:buFont typeface="Wingdings" pitchFamily="2" charset="2"/>
              <a:buChar char="§"/>
            </a:pPr>
            <a:r>
              <a:rPr lang="pt-BR" dirty="0" smtClean="0">
                <a:solidFill>
                  <a:schemeClr val="tx1"/>
                </a:solidFill>
              </a:rPr>
              <a:t>Irrevogável;</a:t>
            </a:r>
          </a:p>
        </p:txBody>
      </p:sp>
    </p:spTree>
    <p:extLst>
      <p:ext uri="{BB962C8B-B14F-4D97-AF65-F5344CB8AC3E}">
        <p14:creationId xmlns:p14="http://schemas.microsoft.com/office/powerpoint/2010/main" val="1354143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83097"/>
            <a:ext cx="10507501" cy="5458266"/>
          </a:xfrm>
        </p:spPr>
        <p:txBody>
          <a:bodyPr>
            <a:normAutofit lnSpcReduction="10000"/>
          </a:bodyPr>
          <a:lstStyle/>
          <a:p>
            <a:pPr marL="0" indent="0" algn="just">
              <a:buNone/>
            </a:pPr>
            <a:r>
              <a:rPr lang="pt-BR" b="1" dirty="0" smtClean="0">
                <a:solidFill>
                  <a:schemeClr val="tx1"/>
                </a:solidFill>
              </a:rPr>
              <a:t>2.2.  </a:t>
            </a:r>
            <a:r>
              <a:rPr lang="pt-BR" b="1" u="sng" dirty="0" smtClean="0">
                <a:solidFill>
                  <a:schemeClr val="accent2"/>
                </a:solidFill>
              </a:rPr>
              <a:t>Judicial: </a:t>
            </a:r>
          </a:p>
          <a:p>
            <a:pPr marL="0" indent="0" algn="just">
              <a:buNone/>
            </a:pPr>
            <a:r>
              <a:rPr lang="pt-BR" dirty="0" smtClean="0"/>
              <a:t>“Art</a:t>
            </a:r>
            <a:r>
              <a:rPr lang="pt-BR" dirty="0"/>
              <a:t>. 5º A menoridade cessa aos dezoito anos completos, quando a pessoa fica habilitada à prática de todos os atos da vida civil. </a:t>
            </a:r>
          </a:p>
          <a:p>
            <a:pPr marL="0" indent="0" algn="just">
              <a:buNone/>
            </a:pPr>
            <a:r>
              <a:rPr lang="pt-BR" dirty="0"/>
              <a:t>Parágrafo único. Cessará, para os menores, a incapacidade: </a:t>
            </a:r>
          </a:p>
          <a:p>
            <a:pPr marL="0" indent="0" algn="just">
              <a:buNone/>
            </a:pPr>
            <a:r>
              <a:rPr lang="pt-BR" dirty="0"/>
              <a:t>I - pela concessão dos pais, ou de um deles na falta do outro, mediante instrumento público, independentemente de homologação judicial, ou </a:t>
            </a:r>
            <a:r>
              <a:rPr lang="pt-BR" u="sng" dirty="0"/>
              <a:t>por sentença do juiz</a:t>
            </a:r>
            <a:r>
              <a:rPr lang="pt-BR" dirty="0"/>
              <a:t>, ouvido o tutor, se o menor tiver dezesseis anos completos</a:t>
            </a:r>
            <a:r>
              <a:rPr lang="pt-BR" dirty="0" smtClean="0"/>
              <a:t>;”</a:t>
            </a:r>
          </a:p>
          <a:p>
            <a:pPr marL="0" indent="0" algn="just">
              <a:buNone/>
            </a:pPr>
            <a:endParaRPr lang="pt-BR" dirty="0"/>
          </a:p>
          <a:p>
            <a:pPr algn="just">
              <a:buFont typeface="Wingdings" pitchFamily="2" charset="2"/>
              <a:buChar char="§"/>
            </a:pPr>
            <a:r>
              <a:rPr lang="pt-BR" dirty="0" smtClean="0"/>
              <a:t>Concedida pelo Juiz;</a:t>
            </a:r>
          </a:p>
          <a:p>
            <a:pPr algn="just">
              <a:buFont typeface="Wingdings" pitchFamily="2" charset="2"/>
              <a:buChar char="§"/>
            </a:pPr>
            <a:r>
              <a:rPr lang="pt-BR" dirty="0" smtClean="0"/>
              <a:t>O adolescente deve ter no mínimo dezesseis anos completos;</a:t>
            </a:r>
          </a:p>
          <a:p>
            <a:pPr algn="just">
              <a:buFont typeface="Wingdings" pitchFamily="2" charset="2"/>
              <a:buChar char="§"/>
            </a:pPr>
            <a:r>
              <a:rPr lang="pt-BR" dirty="0" smtClean="0"/>
              <a:t>Na hipótese de tutela – pedido do adolescente representado pelo tutor (o tutor não pode emancipar).</a:t>
            </a:r>
          </a:p>
          <a:p>
            <a:pPr marL="0" indent="0" algn="just">
              <a:buNone/>
            </a:pPr>
            <a:endParaRPr lang="pt-BR" dirty="0"/>
          </a:p>
          <a:p>
            <a:pPr marL="0" indent="0" algn="just">
              <a:buNone/>
            </a:pPr>
            <a:r>
              <a:rPr lang="pt-BR" b="1" dirty="0" smtClean="0"/>
              <a:t>2.3. </a:t>
            </a:r>
            <a:r>
              <a:rPr lang="pt-BR" b="1" u="sng" dirty="0" smtClean="0">
                <a:solidFill>
                  <a:schemeClr val="accent2"/>
                </a:solidFill>
              </a:rPr>
              <a:t>Legal:</a:t>
            </a:r>
            <a:endParaRPr lang="pt-BR" b="1" u="sng" dirty="0" smtClean="0">
              <a:solidFill>
                <a:schemeClr val="accent2"/>
              </a:solidFill>
            </a:endParaRPr>
          </a:p>
          <a:p>
            <a:pPr marL="0" indent="0" algn="just">
              <a:buNone/>
            </a:pPr>
            <a:r>
              <a:rPr lang="pt-BR" dirty="0" smtClean="0">
                <a:solidFill>
                  <a:schemeClr val="tx1"/>
                </a:solidFill>
              </a:rPr>
              <a:t>Previstas no artigo 5º, parágrafo único, II a V, do CC:</a:t>
            </a:r>
            <a:endParaRPr lang="pt-BR" dirty="0">
              <a:solidFill>
                <a:schemeClr val="tx1"/>
              </a:solidFill>
            </a:endParaRPr>
          </a:p>
        </p:txBody>
      </p:sp>
    </p:spTree>
    <p:extLst>
      <p:ext uri="{BB962C8B-B14F-4D97-AF65-F5344CB8AC3E}">
        <p14:creationId xmlns:p14="http://schemas.microsoft.com/office/powerpoint/2010/main" val="1666839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77333" y="583097"/>
            <a:ext cx="10494249" cy="5458266"/>
          </a:xfrm>
        </p:spPr>
        <p:txBody>
          <a:bodyPr>
            <a:normAutofit/>
          </a:bodyPr>
          <a:lstStyle/>
          <a:p>
            <a:pPr marL="0" indent="0">
              <a:buNone/>
            </a:pPr>
            <a:r>
              <a:rPr lang="pt-BR" i="1" dirty="0" smtClean="0"/>
              <a:t>“Art</a:t>
            </a:r>
            <a:r>
              <a:rPr lang="pt-BR" i="1" dirty="0"/>
              <a:t>. 5º A menoridade cessa aos dezoito anos completos, quando a pessoa fica habilitada à prática de todos os atos da vida civil. </a:t>
            </a:r>
          </a:p>
          <a:p>
            <a:pPr marL="0" indent="0">
              <a:buNone/>
            </a:pPr>
            <a:r>
              <a:rPr lang="pt-BR" i="1" dirty="0"/>
              <a:t>Parágrafo único. Cessará, para os menores, a incapacidade: (...) </a:t>
            </a:r>
          </a:p>
          <a:p>
            <a:pPr marL="0" indent="0">
              <a:buNone/>
            </a:pPr>
            <a:r>
              <a:rPr lang="pt-BR" i="1" dirty="0"/>
              <a:t>II - pelo casamento; </a:t>
            </a:r>
          </a:p>
          <a:p>
            <a:pPr marL="0" indent="0">
              <a:buNone/>
            </a:pPr>
            <a:r>
              <a:rPr lang="pt-BR" i="1" dirty="0"/>
              <a:t>III - pelo exercício de </a:t>
            </a:r>
            <a:r>
              <a:rPr lang="pt-BR" i="1" u="sng" dirty="0"/>
              <a:t>emprego</a:t>
            </a:r>
            <a:r>
              <a:rPr lang="pt-BR" i="1" dirty="0"/>
              <a:t> público </a:t>
            </a:r>
            <a:r>
              <a:rPr lang="pt-BR" i="1" dirty="0" smtClean="0"/>
              <a:t>efetivo; </a:t>
            </a:r>
            <a:r>
              <a:rPr lang="pt-BR" i="1" u="sng" dirty="0" smtClean="0"/>
              <a:t>(cargo também)</a:t>
            </a:r>
            <a:r>
              <a:rPr lang="pt-BR" i="1" dirty="0" smtClean="0"/>
              <a:t> </a:t>
            </a:r>
            <a:endParaRPr lang="pt-BR" i="1" dirty="0"/>
          </a:p>
          <a:p>
            <a:pPr marL="0" indent="0">
              <a:buNone/>
            </a:pPr>
            <a:r>
              <a:rPr lang="pt-BR" i="1" dirty="0"/>
              <a:t>IV - pela colação de grau em curso de ensino superior; </a:t>
            </a:r>
          </a:p>
          <a:p>
            <a:pPr marL="0" indent="0">
              <a:buNone/>
            </a:pPr>
            <a:r>
              <a:rPr lang="pt-BR" i="1" dirty="0"/>
              <a:t>V - pelo estabelecimento civil ou comercial, ou pela existência de relação de emprego, desde que, em função deles, o menor </a:t>
            </a:r>
            <a:r>
              <a:rPr lang="pt-BR" i="1" dirty="0" smtClean="0"/>
              <a:t>com </a:t>
            </a:r>
            <a:r>
              <a:rPr lang="pt-BR" i="1" dirty="0"/>
              <a:t>dezesseis anos completos tenha economia </a:t>
            </a:r>
            <a:r>
              <a:rPr lang="pt-BR" i="1" dirty="0" smtClean="0"/>
              <a:t>própria”. </a:t>
            </a:r>
          </a:p>
          <a:p>
            <a:pPr marL="0" indent="0">
              <a:buNone/>
            </a:pPr>
            <a:endParaRPr lang="pt-BR" i="1" dirty="0">
              <a:solidFill>
                <a:schemeClr val="tx1"/>
              </a:solidFill>
            </a:endParaRPr>
          </a:p>
          <a:p>
            <a:pPr>
              <a:buFont typeface="Wingdings" pitchFamily="2" charset="2"/>
              <a:buChar char="§"/>
            </a:pPr>
            <a:r>
              <a:rPr lang="pt-BR" dirty="0" smtClean="0">
                <a:solidFill>
                  <a:schemeClr val="tx1"/>
                </a:solidFill>
              </a:rPr>
              <a:t>Fatos a que a lei atribui força para emancipar;</a:t>
            </a:r>
          </a:p>
          <a:p>
            <a:pPr>
              <a:buFont typeface="Wingdings" pitchFamily="2" charset="2"/>
              <a:buChar char="§"/>
            </a:pPr>
            <a:r>
              <a:rPr lang="pt-BR" dirty="0" smtClean="0">
                <a:solidFill>
                  <a:schemeClr val="tx1"/>
                </a:solidFill>
              </a:rPr>
              <a:t>Desnecessária homologação;</a:t>
            </a:r>
          </a:p>
          <a:p>
            <a:pPr>
              <a:buFont typeface="Wingdings" pitchFamily="2" charset="2"/>
              <a:buChar char="§"/>
            </a:pPr>
            <a:r>
              <a:rPr lang="pt-BR" dirty="0" smtClean="0">
                <a:solidFill>
                  <a:schemeClr val="tx1"/>
                </a:solidFill>
              </a:rPr>
              <a:t>Irrevogável.</a:t>
            </a:r>
            <a:endParaRPr lang="pt-BR" dirty="0">
              <a:solidFill>
                <a:schemeClr val="tx1"/>
              </a:solidFill>
            </a:endParaRPr>
          </a:p>
        </p:txBody>
      </p:sp>
    </p:spTree>
    <p:extLst>
      <p:ext uri="{BB962C8B-B14F-4D97-AF65-F5344CB8AC3E}">
        <p14:creationId xmlns:p14="http://schemas.microsoft.com/office/powerpoint/2010/main" val="639099151"/>
      </p:ext>
    </p:extLst>
  </p:cSld>
  <p:clrMapOvr>
    <a:masterClrMapping/>
  </p:clrMapOvr>
</p:sld>
</file>

<file path=ppt/theme/theme1.xml><?xml version="1.0" encoding="utf-8"?>
<a:theme xmlns:a="http://schemas.openxmlformats.org/drawingml/2006/main" name="Facetado">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2948</TotalTime>
  <Words>1236</Words>
  <Application>Microsoft Office PowerPoint</Application>
  <PresentationFormat>Personalizar</PresentationFormat>
  <Paragraphs>151</Paragraphs>
  <Slides>14</Slides>
  <Notes>0</Notes>
  <HiddenSlides>0</HiddenSlides>
  <MMClips>0</MMClips>
  <ScaleCrop>false</ScaleCrop>
  <HeadingPairs>
    <vt:vector size="4" baseType="variant">
      <vt:variant>
        <vt:lpstr>Tema</vt:lpstr>
      </vt:variant>
      <vt:variant>
        <vt:i4>1</vt:i4>
      </vt:variant>
      <vt:variant>
        <vt:lpstr>Títulos de slides</vt:lpstr>
      </vt:variant>
      <vt:variant>
        <vt:i4>14</vt:i4>
      </vt:variant>
    </vt:vector>
  </HeadingPairs>
  <TitlesOfParts>
    <vt:vector size="15" baseType="lpstr">
      <vt:lpstr>Facetado</vt:lpstr>
      <vt:lpstr>Curso Popular de Formação de Defensoras e Defensores Públicos</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Criatina Otaviano</dc:creator>
  <cp:lastModifiedBy>GIOVANNA MARIA FERNANDES VIETTI</cp:lastModifiedBy>
  <cp:revision>435</cp:revision>
  <dcterms:created xsi:type="dcterms:W3CDTF">2016-07-28T20:30:00Z</dcterms:created>
  <dcterms:modified xsi:type="dcterms:W3CDTF">2016-08-23T20:41:29Z</dcterms:modified>
</cp:coreProperties>
</file>