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df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200240" y="3200400"/>
            <a:ext cx="6875280" cy="1863360"/>
          </a:xfrm>
          <a:prstGeom prst="rect">
            <a:avLst/>
          </a:prstGeom>
          <a:solidFill>
            <a:srgbClr val="ffffff"/>
          </a:solidFill>
          <a:ln w="38160">
            <a:solidFill>
              <a:srgbClr val="40404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0" lang="pt-BR" sz="2800" spc="-1" strike="noStrike">
                <a:solidFill>
                  <a:srgbClr val="262626"/>
                </a:solidFill>
                <a:latin typeface="Gill Sans"/>
                <a:ea typeface="Gill Sans"/>
              </a:rPr>
              <a:t>DIREITO INTERNACIONAL DOS REFUGIADOS E VEDAÇÃO AO RECHAÇO NO CONTEXTO DA PANDEMIA</a:t>
            </a:r>
            <a:endParaRPr b="0" lang="pt-BR" sz="28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021400" y="5371200"/>
            <a:ext cx="5099400" cy="7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000"/>
          </a:bodyPr>
          <a:p>
            <a:pPr algn="ctr">
              <a:lnSpc>
                <a:spcPct val="90000"/>
              </a:lnSpc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pt-BR" sz="1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pt-BR" sz="5600" spc="-1" strike="noStrike">
                <a:solidFill>
                  <a:srgbClr val="000000"/>
                </a:solidFill>
                <a:latin typeface="Gill Sans"/>
                <a:ea typeface="Gill Sans"/>
              </a:rPr>
              <a:t>Daniel Pereira Campos</a:t>
            </a:r>
            <a:endParaRPr b="0" lang="pt-BR" sz="5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pt-BR" sz="5600" spc="-1" strike="noStrike">
                <a:solidFill>
                  <a:srgbClr val="000000"/>
                </a:solidFill>
                <a:latin typeface="Gill Sans"/>
                <a:ea typeface="Gill Sans"/>
              </a:rPr>
              <a:t>daniel.pereira.campos@usp.br</a:t>
            </a:r>
            <a:endParaRPr b="0" lang="pt-BR" sz="5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pt-BR" sz="5600" spc="-1" strike="noStrike">
                <a:solidFill>
                  <a:srgbClr val="000000"/>
                </a:solidFill>
                <a:latin typeface="Gill Sans"/>
                <a:ea typeface="Gill Sans"/>
              </a:rPr>
              <a:t>Universidade de São Paulo</a:t>
            </a:r>
            <a:endParaRPr b="0" lang="pt-BR" sz="5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4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 Convenção de 1951 define o termo “refugiado” e seus critérios de inclusão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Define as cláusulas de exclusão e de cessação da proteção conferida pelo Estatuto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interno do Brasil define também critérios de “perda”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Estabelece os direitos e obrigações das pessoas que são reconhecidas como refugiadas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Disposições sobre cooperação administrativa e diplomática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 Convenção de 1951 – definição de refugiado</a:t>
            </a: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Pessoa que,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temendo ser perseguida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por motivos de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raça, religião, nacionalidade, grupo social ou opiniões políticas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, encontra-se fora do país de sua nacionalidade e que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não pode ou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, em virtude desse temor,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não quer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valer-se da proteção desse país, ou que, se não tem nacionalidade e se encontra fora do país no qual tinha sua residência habitual em consequência de tais acontecimentos, não pode ou, devido ao referido temor, não quer voltar a ele.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1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Importante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: o direito brasileiro traz uma definição ampliada do conceito de refúgio com base na Declaração de Cartagena (1984)</a:t>
            </a: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Estende a definição de “refugiados” da Convenção de 1951 às pessoas que saíram dos seus países porque a sua vida, segurança ou liberdade foram ameaçadas em razão de violência generalizada, agressão estrangeira, conflitos internos, violação massiva de direitos humanos ou outras circunstâncias que tenham perturbado gravemente a ordem pública.</a:t>
            </a: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Art. 1º, Lei 9.474/97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Cláusulas de exclusão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Pessoas que já recebem assistência de outra agência ou organização das Nações Unidos (art. 1º, alínea "d", da Convenção e art. 3º, inciso I, da Lei n. 9.474/97)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Pessoas acolhidas em um país que lhes proporciona o gozo dos mesmo direitos que os nacionais, inclusive a circunstância de não poderem ser deportadas ou expulsas (art. 1º, "e", da Convenção. e art. 3º, II, da Lei).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0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Cláusulas de exclusão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Pessoas que não são consideradas “merecedoras” de proteção internacional (art. 1º, alínea "f", da Convenção e art. 3º, inciso III, da Lei n. 9.474/97)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praticaram um crime contra a paz;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praticaram um delito de guerra;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praticaram um crime contra a humanidade;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praticaram grave delito comum fora do país de refúgio, antes da acolhida;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praticaram atos contrários às finalidades e aos princípios das Nações Unidas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LEI N. 9.474/97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6000"/>
          </a:bodyPr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Cláusulas de perda da condição de refugiado (art. 39)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o refugiado que renunciou a tal condição;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houver prova da falsidade dos documentos invocados para o reconhecimento da condição de refugiado ou existir fatos que, se fossem conhecidos quando do ato do reconhecimento, teriam ensejado uma decisão negativa;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exercício de atividades contrárias à segurança nacional ou à ordem pública*; ou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saída do território nacional sem prévia autorização do Governo Brasileiro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1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Cláusulas de cessação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quando, voluntariamente, procura a proteção nacional, sem retornar ao mesmo (art. 1º, alínea "c", I, da Convenção e art. 38 da Lei n. 9.474/1997);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recobra a nacionalidade voluntariamente (art. 1º, alínea "c", II, da Convenção e art. 38, II, da Lei n. 9.474/1997)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adquire nova nacionalidade e proteção (art. 1º, alínea "c", III, da Convenção e art. 38, III, da Lei n. 9.474/1997)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voluntariamente volta a residir no país que abandonou ou fora do qual permaneceu por medo de ser perseguido (art. 1º, alínea "c", IV, da Convenção e art. 38, IV, da Lei n. 9.474/97)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desaparecimento das circunstâncias que levaram ao refúgio - para os que possuem nacionalidade ou para os apátridas (art. 1º, alínea "c", V e VI, da Convenção e art. 38, incisos V e VI, da Lei Brasileira).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4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Principais direitos dos refugiados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Cabe às autoridades de imigração e fronteiras, incluindo as forças de segurança, identificar refugiados nos fluxos migratórios e dar-lhes o tratamento adequado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Os solicitantes de refugiados e refugiados podem ser forçados a entrar ilegalmente no país e a usar documentação falsa dadas as circunstâncias dos países de origem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Os solicitantes e os refugiados devem ser admitidos no país onde solicitam proteção enquanto o seu pedido está sendo considerado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6000"/>
          </a:bodyPr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Princípios fundamentais da proteção internacional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Princípio de não-devolução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Em hipótese alguma será efetuada sua [refugiado] deportação para fronteira de território em que sua vida ou liberdade esteja ameaçada, em virtude de raça, religião, nacionalidade, grupo social ou opinião política (art. 33 da Convenção e art. 7º, §1º da Lei n. 9.474/97)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Nenhuma penalidade por entrada “ilegal”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O ingresso irregular no território nacional não constitui impedimento para o estrangeiro solicitar refúgio às autoridades competentes (art. 31 da Convenção e art. 8º da Lei n. 9.474/97)</a:t>
            </a: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Não discriminação (art. 3º da Convenção)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Os Estados Contratantes aplicarão as disposições desta Convenção aos refugiados sem discriminação quanto à raça, à religião ou ao país de origem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1102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3000"/>
          </a:bodyPr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Direitos expressamente previstos no Estatuto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de receber dos Estados Partes tratamento pelo menos tão favorável como o que é proporcionado aos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nacionais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no que concerne à liberdade de praticar sua religião e no que concerne à liberdade de instrução religiosa dos seus filhos.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de propugnar em juízo, assegurando-se o livre e fácil acesso aos tribunais, com o mesmo tratamento recebido por um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nacional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, incluindo-se aí a assistência judiciária e a isenção de</a:t>
            </a:r>
            <a:r>
              <a:rPr b="0" i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cautio judicatum solvi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a receber tratamento concedido ao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nacional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em caso de racionamento de produtos de que há escassez.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a receber tratamento concedido ao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nacional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em matéria de assistência e de socorros públicos.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a receber o mesmo tratamento dado aos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nacionais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quanto à legislação do trabalho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de receber o mesmo tratamento dado aos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nacionais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quanto a previdência social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de não ser submetido a emolumentos alfandegários, taxas e impostos além do que cobrados dos seus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nacionais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em situações análogas.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AGENDA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605960" y="2638080"/>
            <a:ext cx="593604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0000"/>
          </a:bodyPr>
          <a:p>
            <a:pPr marL="228600" indent="-226800">
              <a:lnSpc>
                <a:spcPct val="100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Direito internacional dos refugiados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Histórico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relativa ao Estatuto dos Refugiados de 1951</a:t>
            </a:r>
            <a:endParaRPr b="0" lang="pt-BR" sz="1800" spc="-1" strike="noStrike">
              <a:latin typeface="Arial"/>
            </a:endParaRPr>
          </a:p>
          <a:p>
            <a:pPr lvl="3" marL="86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Definições</a:t>
            </a:r>
            <a:endParaRPr b="0" lang="pt-BR" sz="1800" spc="-1" strike="noStrike">
              <a:latin typeface="Arial"/>
            </a:endParaRPr>
          </a:p>
          <a:p>
            <a:pPr lvl="3" marL="86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Princípios</a:t>
            </a:r>
            <a:endParaRPr b="0" lang="pt-BR" sz="1800" spc="-1" strike="noStrike">
              <a:latin typeface="Arial"/>
            </a:endParaRPr>
          </a:p>
          <a:p>
            <a:pPr lvl="3" marL="864000" indent="-214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Direitos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Declaração de Nova York para Refugiados e Migrantes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Questões</a:t>
            </a:r>
            <a:endParaRPr b="0" lang="pt-BR" sz="1800" spc="-1" strike="noStrike">
              <a:latin typeface="Arial"/>
            </a:endParaRPr>
          </a:p>
          <a:p>
            <a:pPr marL="228600" indent="-226800">
              <a:lnSpc>
                <a:spcPct val="100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Pandemia, fechamento de fronteiras e vedação ao rechaço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102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2000"/>
          </a:bodyPr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262626"/>
              </a:buClr>
              <a:buFont typeface="Wingdings" charset="2"/>
              <a:buChar char="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Direitos expressamente previstos no Estatuto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262626"/>
              </a:buClr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a receber tratamento concedido ao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nacional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em matéria de oferecimento de ensino primário. Quanto aos graus de ensino superiores ao primário, os Estados devem dar aos refugiados um tratamento tão favorável quanto possível, e em todo caso não menos favorável do que aquele que é dado aos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estrangeiros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em geral, nas mesmas circunstâncias.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262626"/>
              </a:buClr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a receber o mesmo tratamento dispensado ao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estrangeiro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no exercício de empregos remunerados.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262626"/>
              </a:buClr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de receber tratamento para a concessão de alojamentos tão favorável quanto possível e, em todo caso, não menos favorável do que aquele que é dado, nas mesmas circunstâncias, aos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estrangeiros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 em geral.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262626"/>
              </a:buClr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à liberdade de movimento para escolha da residência e para circulação no território de livremente, com as reservas aplicáveis aos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estrangeiros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262626"/>
              </a:buClr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à aquisição de propriedade móvel ou imóvel e a outros direitos a ela referentes, ao aluguel e aos outros contratos relativos a propriedade móvel ou imóvel, em  tratamento tão favorável quanto possível, e de qualquer maneira um tratamento que não seja desfavorável do que o que é concedido, nas mesmas circunstâncias, aos estrangeiros em geral, no que concerne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102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5000"/>
          </a:bodyPr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14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Direitos expressamente previstos no Estatuto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1400" spc="-1" strike="noStrike">
                <a:solidFill>
                  <a:srgbClr val="262626"/>
                </a:solidFill>
                <a:latin typeface="Calibri"/>
                <a:ea typeface="Calibri"/>
              </a:rPr>
              <a:t>Direitos de associação, quanto a associações sem fins políticos e lucrativos e a sindicatos profissionais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1400" spc="-1" strike="noStrike">
                <a:solidFill>
                  <a:srgbClr val="262626"/>
                </a:solidFill>
                <a:latin typeface="Calibri"/>
                <a:ea typeface="Calibri"/>
              </a:rPr>
              <a:t>Direito de receber do Estado assistência administrativa para o exercício de direitos que normalmente exigem assistência estrangeira.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1400" spc="-1" strike="noStrike">
                <a:solidFill>
                  <a:srgbClr val="262626"/>
                </a:solidFill>
                <a:latin typeface="Calibri"/>
                <a:ea typeface="Calibri"/>
              </a:rPr>
              <a:t>Direito de receber do Estado Contratante documento de identidade, quando não possua documento de viagem válido, e documentos de viagem para viajar para fora do território.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1400" spc="-1" strike="noStrike">
                <a:solidFill>
                  <a:srgbClr val="262626"/>
                </a:solidFill>
                <a:latin typeface="Calibri"/>
                <a:ea typeface="Calibri"/>
              </a:rPr>
              <a:t>Direito de não ser submetido a sanções, caso o refugiado se apresente sem demora às autoridades e exponha razões aceitáveis para sua entrada ou presença irregulares; direito de que apenas restrições necessárias podem ser impostas ao seu deslocamento.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Symbol"/>
              <a:buChar char=""/>
            </a:pPr>
            <a:r>
              <a:rPr b="0" lang="pt-BR" sz="1400" spc="-1" strike="noStrike">
                <a:solidFill>
                  <a:srgbClr val="262626"/>
                </a:solidFill>
                <a:latin typeface="Calibri"/>
                <a:ea typeface="Calibri"/>
              </a:rPr>
              <a:t>Direito de não ser expulso, salvo por motivos de segurança nacional ou ordem pública, mediante decisão judicial proferida em atendimento ao devido processo legal.</a:t>
            </a:r>
            <a:endParaRPr b="0" lang="pt-B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DECLARAÇÃO DE NY (2016)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Compromissos genéricos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Soft law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Conclama os Estados a atuarem de acordo com seu texto e pela formulação de nova política internacional sobre refugiados e migrantes para os próximos anos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Força interpretativa no Brasil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QUESTÕES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080000" y="2018520"/>
            <a:ext cx="7379640" cy="51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417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Asilo vs. Refúgio</a:t>
            </a:r>
            <a:endParaRPr b="0" lang="pt-BR" sz="1800" spc="-1" strike="noStrike">
              <a:latin typeface="Arial"/>
            </a:endParaRPr>
          </a:p>
          <a:p>
            <a:pPr lvl="1" marL="432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Principais características do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refúgio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Instituto jurídico internacional de alcance universal; 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Aplicado a casos em que a necessidade de proteção atinge a um número elevado de pessoas, onde a perseguição tem aspecto mais generalizado; 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Fundamentado em motivos religiosos, raciais, de nacionalidade, de grupo social e de opiniões políticas; 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É suficiente o fundado temor de perseguição;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Existência de cláusulas de cessação, perda e exclusão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Efeito declaratório;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Instituição convencional de caráter universal, aplica-se de maneira apolítica;</a:t>
            </a:r>
            <a:endParaRPr b="0" lang="pt-BR" sz="1800" spc="-1" strike="noStrike">
              <a:latin typeface="Arial"/>
            </a:endParaRPr>
          </a:p>
          <a:p>
            <a:pPr lvl="3" marL="864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Medida de caráter humanitário.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QUESTÕES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900000" y="1980000"/>
            <a:ext cx="7919640" cy="518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417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Asilo vs. Refúgio</a:t>
            </a:r>
            <a:endParaRPr b="0" lang="pt-BR" sz="1800" spc="-1" strike="noStrike">
              <a:latin typeface="Arial"/>
            </a:endParaRPr>
          </a:p>
          <a:p>
            <a:pPr lvl="1" marL="432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Principais características do </a:t>
            </a:r>
            <a:r>
              <a:rPr b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asilo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Instituto jurídico com forte contorno regional (América Latina); 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Em regra, é empregado em casos de perseguição política individualizada; 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Motivado pela perseguição por crimes políticos;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Necessidade de efetiva perseguição;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 proteção pode se dar no território do país estrangeiro (asilo territorial) ou na embaixada do país de destino (asilo diplomático); 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Inexistência de cláusulas de cessação, perda ou exclusão; 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Efeito constitutivo; 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Constitui exercício de um ato soberano do Estado, sendo decisão política cujo cumprimento não se sujeita a nenhum organismo internacional; </a:t>
            </a:r>
            <a:endParaRPr b="0" lang="pt-BR" sz="1800" spc="-1" strike="noStrike">
              <a:latin typeface="Arial"/>
            </a:endParaRPr>
          </a:p>
          <a:p>
            <a:pPr lvl="2" marL="648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Medida de caráter político.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QUESTÕES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900000" y="2160000"/>
            <a:ext cx="8063640" cy="52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200" spc="-1" strike="noStrike">
                <a:solidFill>
                  <a:srgbClr val="262626"/>
                </a:solidFill>
                <a:latin typeface="Calibri"/>
                <a:ea typeface="Calibri"/>
              </a:rPr>
              <a:t>(DPE PI - Defensor Público Substituto – 2022) No que diz respeito ao direito dos refugiados, assinale a opção correta.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200" spc="-1" strike="noStrike">
                <a:solidFill>
                  <a:srgbClr val="262626"/>
                </a:solidFill>
                <a:latin typeface="Calibri"/>
                <a:ea typeface="Calibri"/>
              </a:rPr>
              <a:t>A -A Convenção sobre o Estatuto dos Refugiados adotou, originariamente, o conceito clássico de refugiado, porém foi alterada em 1967, a fim de ampliar esse conceito para incluir, além do fundado temor de perseguição, pessoas que provenham de países assolados por graves e sistemáticas violações de direitos humanos.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200" spc="-1" strike="noStrike">
                <a:solidFill>
                  <a:srgbClr val="262626"/>
                </a:solidFill>
                <a:latin typeface="Calibri"/>
                <a:ea typeface="Calibri"/>
              </a:rPr>
              <a:t>B -O Brasil adotou o conceito ampliado de refúgio, reconhecendo, além do fundado temor de perseguição por determinados motivos, o direito ao refúgio para aqueles que deixem o seu país devido a grave e generalizada violação de direitos humanos (migration survival).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200" spc="-1" strike="noStrike">
                <a:solidFill>
                  <a:srgbClr val="262626"/>
                </a:solidFill>
                <a:latin typeface="Calibri"/>
                <a:ea typeface="Calibri"/>
              </a:rPr>
              <a:t>C -O conceito clássico de refúgio tem por base o fundado temor de perseguição, que não necessariamente precisa estar vinculado a algum motivo válido, como, por exemplo, a perseguição por motivos de opinião política, o que aproxima o refúgio do instituto do asilo político.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200" spc="-1" strike="noStrike">
                <a:solidFill>
                  <a:srgbClr val="262626"/>
                </a:solidFill>
                <a:latin typeface="Calibri"/>
                <a:ea typeface="Calibri"/>
              </a:rPr>
              <a:t>D -Entre os motivos que justificam o pedido de refúgio por fundado termor de perseguição, encontra-se a chamada cláusula de abertura, ou seja, o fato de o sujeito pertencer a algum grupo social, o que, segundo o Alto Comissariado das Nações Unidas para Refugiados (ACNUR), não pode ser identificado por características inatas, impossíveis de serem modificadas.</a:t>
            </a:r>
            <a:endParaRPr b="0" lang="pt-BR" sz="12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200" spc="-1" strike="noStrike">
                <a:solidFill>
                  <a:srgbClr val="262626"/>
                </a:solidFill>
                <a:latin typeface="Calibri"/>
                <a:ea typeface="Calibri"/>
              </a:rPr>
              <a:t>E - Na América Latina, a Declaração de Cartagena adota o conceito clássico de refúgio, levando em conta, além do fundado temor de perseguição, a situação em que a vida, a segurança e a liberdade do sujeito estão ameaçadas por violência generalizada, agressão estrangeira, conflitos internos, violação maciça e sistemática dos direitos humanos ou outras circunstâncias que tenham perturbado gravemente a ordem pública.</a:t>
            </a:r>
            <a:endParaRPr b="0" lang="pt-BR" sz="12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2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QUESTÕES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36000" y="2232000"/>
            <a:ext cx="7702920" cy="52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1426"/>
              </a:lnSpc>
              <a:spcAft>
                <a:spcPts val="1414"/>
              </a:spcAft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(FCC - 2017 - DPE-SC - Defensor Público Substituto) Nos tratados de direitos humanos previstos na Proteção dos refugiados,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Alternativas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A - o refugiado também é aquele que não quer voltar a seu país em virtude de fundado temor de perseguição.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B - no Brasil, há restrições ao trabalho assalariado de refugiados em decorrência de reservas feitas pelo nosso país ao mencionado Estatuto.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C - o direito de associação é restrito às entidades nacionais, sendo vedada uma associação exclusiva de refugiados.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D - o Estatuto do Refugiado não tem normas a respeito da aquisição de propriedade imóvel.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E- a assistência jurídica, nestes casos, depende de intervenção da embaixada do país de origem.</a:t>
            </a:r>
            <a:endParaRPr b="0" lang="pt-BR" sz="13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QUESTÕES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936000" y="2232000"/>
            <a:ext cx="7702920" cy="52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ts val="1426"/>
              </a:lnSpc>
              <a:spcAft>
                <a:spcPts val="1414"/>
              </a:spcAft>
            </a:pPr>
            <a:endParaRPr b="0" lang="pt-BR" sz="18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(FCC - 2018 - DPE-RS - Defensor Público) Considerando-se a Lei n° 9.474/97, que define os mecanismos para a implementação do Estatuto dos Refugiados (1951) no Brasil,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Alternativas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A - não se beneficiarão da condição de refugiado os indivíduos reincidentes em crimes contra o patrimônio público.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B - a expedição da carteira de trabalho provisória somente ocorrerá após a decisão final do reconhecimento da condição de refugiado.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C - a decisão pelo reconhecimento da condição de refugiado será considerada ato declaratório e deverá estar devidamente fundamentada.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D - a decisão negativa de reconhecimento da condição de refugiado não permite a interposição de recurso.</a:t>
            </a:r>
            <a:endParaRPr b="0" lang="pt-BR" sz="1300" spc="-1" strike="noStrike">
              <a:latin typeface="Arial"/>
            </a:endParaRPr>
          </a:p>
          <a:p>
            <a:pPr>
              <a:lnSpc>
                <a:spcPts val="1426"/>
              </a:lnSpc>
              <a:spcAft>
                <a:spcPts val="1414"/>
              </a:spcAft>
            </a:pPr>
            <a:r>
              <a:rPr b="0" lang="pt-BR" sz="1300" spc="-1" strike="noStrike">
                <a:solidFill>
                  <a:srgbClr val="212529"/>
                </a:solidFill>
                <a:latin typeface="Source Sans Pro;sans-serif"/>
                <a:ea typeface="Calibri"/>
              </a:rPr>
              <a:t>E - a solicitação de refúgio não suspenderá o processo de extradição pendente, em fase administrativa ou judicial, baseado nos fatos que fundamentaram a concessão de refúgio</a:t>
            </a:r>
            <a:endParaRPr b="0" lang="pt-BR" sz="13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3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CASO CONCRETO: PANDEMIA E FECHAMENTO DE FRONTEIRAS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3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Organização Mundial da Saúde (OMS): Declaração de situação de emergência de saúde pública de importância internacional em 30 de janeiro de 2020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Lei n. 13. 979/2020: dispõe sobre as medidas de enfrentamento da pandemia de Covid-19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Permitiu-se que as autoridades pudessem adotar, no âmbito de suas competências, medidas de restrição excepcional e temporária, por rodovias, portos ou aeroporto de entrada e saída do País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Portaria Interministerial n. 678/2022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PANDEMIA E FECHAMENTO DE FRONTEIRAS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Portaria Interministerial n. 678/2022: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Art. 11. O descumprimento do disposto nesta Portaria implicará, para o agente infrator: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 - responsabilização civil, administrativa e penal;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II - repatriação ou deportação imediata; e/ou 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III - inabilitação de pedido de refúgio.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360000" y="2118600"/>
            <a:ext cx="8323200" cy="238104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471600" y="4853160"/>
            <a:ext cx="2408040" cy="36648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426960" y="1415160"/>
            <a:ext cx="1731960" cy="45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PANDEMIA E FECHAMENTO DE FRONTEIRAS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1000"/>
          </a:bodyPr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Portaria Interministerial n. 678/2022: autorregovada com a declaração da OMS de fim da emergência em saúde pública (05/05/2023)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Art. 8º da Lei n. 9.474/1997: ingresso irregular no país não constitui impedimento para o estrangeiro solicitar refúgio às autoridades competentes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Nenhuma autoridade nacional poderá deixar de apreciar solicitação de refúgio de solicitante – mesmo daqueles que tenham entrado no território nacional fora das condições previstas pela Portaria Interministerial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909000" y="848160"/>
            <a:ext cx="7380360" cy="518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2736000" y="1728000"/>
            <a:ext cx="4174920" cy="182952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806920" y="3816000"/>
            <a:ext cx="4104000" cy="2360880"/>
          </a:xfrm>
          <a:prstGeom prst="rect">
            <a:avLst/>
          </a:prstGeom>
          <a:ln w="0"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1800000" y="2880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AUMENTO DE PEDIDOS DE REFÚGIO</a:t>
            </a:r>
            <a:endParaRPr b="0" lang="pt-BR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HISTÓRICO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3000"/>
          </a:bodyPr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Direito internacional dos refugiados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Diversos antecedentes históricos: Grécia Antiga (?)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1921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: Alto Comissariado para os Refugiados Russos – Liga das Nações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lvl="1" marL="432000" indent="-214920" algn="just">
              <a:lnSpc>
                <a:spcPct val="107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Passaporte Nansen: refugiados apátridas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1945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: pós-guerra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Efetivamente nasce o direito internacional dos refugiados (conexão com Dhs e direito humanitário)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90000"/>
              </a:lnSpc>
            </a:pPr>
            <a:r>
              <a:rPr b="0" lang="pt-BR" sz="2600" spc="-1" strike="noStrike">
                <a:solidFill>
                  <a:srgbClr val="262626"/>
                </a:solidFill>
                <a:latin typeface="Gill Sans"/>
                <a:ea typeface="Gill Sans"/>
              </a:rPr>
              <a:t>HISTÓRICO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Criação da ONU (1945)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Declaração Universal dos Direitos Humanos (1948): art. 14.1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lvl="1" marL="432000" indent="-214920" algn="just">
              <a:lnSpc>
                <a:spcPct val="107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“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Todo ser humano, vítima de perseguição, tem o direito de procurar e de gozar asilo em outros países”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Alto-comissariado das Nações Unidas para os Refugiados (ACNUR) (1950)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962720" y="1080000"/>
            <a:ext cx="5164200" cy="516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605960" y="964800"/>
            <a:ext cx="5936040" cy="1186920"/>
          </a:xfrm>
          <a:prstGeom prst="rect">
            <a:avLst/>
          </a:prstGeom>
          <a:solidFill>
            <a:srgbClr val="ffffff"/>
          </a:solidFill>
          <a:ln w="3168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82880" rIns="182880" tIns="182880" bIns="182880" anchor="ctr">
            <a:normAutofit/>
          </a:bodyPr>
          <a:p>
            <a:pPr algn="ctr">
              <a:lnSpc>
                <a:spcPct val="100000"/>
              </a:lnSpc>
              <a:spcBef>
                <a:spcPts val="1134"/>
              </a:spcBef>
            </a:pPr>
            <a:r>
              <a:rPr b="0" lang="pt-BR" sz="1800" spc="-1" strike="noStrike">
                <a:solidFill>
                  <a:srgbClr val="262626"/>
                </a:solidFill>
                <a:latin typeface="Gill Sans"/>
                <a:ea typeface="Gill Sans"/>
              </a:rPr>
              <a:t>CONVENÇÃO DE 1951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066680" y="2638080"/>
            <a:ext cx="7008480" cy="31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0000"/>
          </a:bodyPr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 algn="just">
              <a:lnSpc>
                <a:spcPct val="107000"/>
              </a:lnSpc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Pilar do direito internacional dos refugiados</a:t>
            </a:r>
            <a:endParaRPr b="0" lang="pt-BR" sz="1800" spc="-1" strike="noStrike">
              <a:latin typeface="Arial"/>
            </a:endParaRPr>
          </a:p>
          <a:p>
            <a:pPr algn="just">
              <a:lnSpc>
                <a:spcPct val="107000"/>
              </a:lnSpc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Inicialmente continha limitação temporal (apenas episódios ocorridos antes de 01/01/1951) e geográfica (Europa)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Aprovada no Brasil pelo Decreto Legislativo n. 11/1960, com exclusão dos arts. 15 (direito à associação) e 17 (exercício de atividade profissional assalariada)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Promulgada pelo Decreto n. 50.215/61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Decreto n. 99.757/90: retira as reservas aos arts. 15 e 17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Lei nº 9.474/1997: implementação do Estatuto dos Refugiados de 1951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pt-BR" sz="1800" spc="-1" strike="noStrike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1134"/>
              </a:spcBef>
              <a:buClr>
                <a:srgbClr val="9bafb5"/>
              </a:buClr>
              <a:buFont typeface="Arial"/>
              <a:buChar char="•"/>
            </a:pPr>
            <a:r>
              <a:rPr b="0" lang="pt-BR" sz="1800" spc="-1" strike="noStrike" u="sng">
                <a:solidFill>
                  <a:srgbClr val="262626"/>
                </a:solidFill>
                <a:uFillTx/>
                <a:latin typeface="Calibri"/>
                <a:ea typeface="Calibri"/>
              </a:rPr>
              <a:t>1967</a:t>
            </a: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: Protocolo sobre o Estatuto dos Refugiados – elimina as barreiras temporal e geográfica 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Decreto n. 70.946/1972: retira a limitação temporal</a:t>
            </a:r>
            <a:endParaRPr b="0" lang="pt-BR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pt-BR" sz="1800" spc="-1" strike="noStrike">
                <a:solidFill>
                  <a:srgbClr val="262626"/>
                </a:solidFill>
                <a:latin typeface="Calibri"/>
                <a:ea typeface="Calibri"/>
              </a:rPr>
              <a:t>Decreto n. 98.602/89: retira a barreira geográfica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Application>LibreOffice/7.0.4.2$Linux_X86_64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2019-04-02T20:00:39Z</dcterms:created>
  <dc:creator>Yasmin Saba Relvas</dc:creator>
  <dc:description/>
  <dc:language>pt-BR</dc:language>
  <cp:lastModifiedBy/>
  <dcterms:modified xsi:type="dcterms:W3CDTF">2023-09-19T20:56:37Z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