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1" r:id="rId1"/>
  </p:sldMasterIdLst>
  <p:notesMasterIdLst>
    <p:notesMasterId r:id="rId97"/>
  </p:notesMasterIdLst>
  <p:handoutMasterIdLst>
    <p:handoutMasterId r:id="rId98"/>
  </p:handoutMasterIdLst>
  <p:sldIdLst>
    <p:sldId id="288" r:id="rId2"/>
    <p:sldId id="536" r:id="rId3"/>
    <p:sldId id="647" r:id="rId4"/>
    <p:sldId id="648" r:id="rId5"/>
    <p:sldId id="735" r:id="rId6"/>
    <p:sldId id="649" r:id="rId7"/>
    <p:sldId id="650" r:id="rId8"/>
    <p:sldId id="651" r:id="rId9"/>
    <p:sldId id="707" r:id="rId10"/>
    <p:sldId id="708" r:id="rId11"/>
    <p:sldId id="709" r:id="rId12"/>
    <p:sldId id="710" r:id="rId13"/>
    <p:sldId id="734" r:id="rId14"/>
    <p:sldId id="653" r:id="rId15"/>
    <p:sldId id="654" r:id="rId16"/>
    <p:sldId id="711" r:id="rId17"/>
    <p:sldId id="655" r:id="rId18"/>
    <p:sldId id="656" r:id="rId19"/>
    <p:sldId id="663" r:id="rId20"/>
    <p:sldId id="664" r:id="rId21"/>
    <p:sldId id="665" r:id="rId22"/>
    <p:sldId id="666" r:id="rId23"/>
    <p:sldId id="667" r:id="rId24"/>
    <p:sldId id="712" r:id="rId25"/>
    <p:sldId id="713" r:id="rId26"/>
    <p:sldId id="721" r:id="rId27"/>
    <p:sldId id="715" r:id="rId28"/>
    <p:sldId id="716" r:id="rId29"/>
    <p:sldId id="717" r:id="rId30"/>
    <p:sldId id="718" r:id="rId31"/>
    <p:sldId id="719" r:id="rId32"/>
    <p:sldId id="720" r:id="rId33"/>
    <p:sldId id="722" r:id="rId34"/>
    <p:sldId id="723" r:id="rId35"/>
    <p:sldId id="724" r:id="rId36"/>
    <p:sldId id="725" r:id="rId37"/>
    <p:sldId id="726" r:id="rId38"/>
    <p:sldId id="727" r:id="rId39"/>
    <p:sldId id="728" r:id="rId40"/>
    <p:sldId id="729" r:id="rId41"/>
    <p:sldId id="730" r:id="rId42"/>
    <p:sldId id="731" r:id="rId43"/>
    <p:sldId id="732" r:id="rId44"/>
    <p:sldId id="733" r:id="rId45"/>
    <p:sldId id="741" r:id="rId46"/>
    <p:sldId id="742" r:id="rId47"/>
    <p:sldId id="668" r:id="rId48"/>
    <p:sldId id="669" r:id="rId49"/>
    <p:sldId id="670" r:id="rId50"/>
    <p:sldId id="671" r:id="rId51"/>
    <p:sldId id="672" r:id="rId52"/>
    <p:sldId id="673" r:id="rId53"/>
    <p:sldId id="674" r:id="rId54"/>
    <p:sldId id="600" r:id="rId55"/>
    <p:sldId id="547" r:id="rId56"/>
    <p:sldId id="607" r:id="rId57"/>
    <p:sldId id="542" r:id="rId58"/>
    <p:sldId id="543" r:id="rId59"/>
    <p:sldId id="535" r:id="rId60"/>
    <p:sldId id="540" r:id="rId61"/>
    <p:sldId id="541" r:id="rId62"/>
    <p:sldId id="453" r:id="rId63"/>
    <p:sldId id="534" r:id="rId64"/>
    <p:sldId id="544" r:id="rId65"/>
    <p:sldId id="455" r:id="rId66"/>
    <p:sldId id="621" r:id="rId67"/>
    <p:sldId id="622" r:id="rId68"/>
    <p:sldId id="623" r:id="rId69"/>
    <p:sldId id="624" r:id="rId70"/>
    <p:sldId id="625" r:id="rId71"/>
    <p:sldId id="739" r:id="rId72"/>
    <p:sldId id="740" r:id="rId73"/>
    <p:sldId id="626" r:id="rId74"/>
    <p:sldId id="456" r:id="rId75"/>
    <p:sldId id="458" r:id="rId76"/>
    <p:sldId id="454" r:id="rId77"/>
    <p:sldId id="459" r:id="rId78"/>
    <p:sldId id="612" r:id="rId79"/>
    <p:sldId id="675" r:id="rId80"/>
    <p:sldId id="676" r:id="rId81"/>
    <p:sldId id="677" r:id="rId82"/>
    <p:sldId id="678" r:id="rId83"/>
    <p:sldId id="736" r:id="rId84"/>
    <p:sldId id="737" r:id="rId85"/>
    <p:sldId id="738" r:id="rId86"/>
    <p:sldId id="743" r:id="rId87"/>
    <p:sldId id="744" r:id="rId88"/>
    <p:sldId id="745" r:id="rId89"/>
    <p:sldId id="746" r:id="rId90"/>
    <p:sldId id="747" r:id="rId91"/>
    <p:sldId id="748" r:id="rId92"/>
    <p:sldId id="752" r:id="rId93"/>
    <p:sldId id="750" r:id="rId94"/>
    <p:sldId id="751" r:id="rId95"/>
    <p:sldId id="749" r:id="rId96"/>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070">
          <p15:clr>
            <a:srgbClr val="A4A3A4"/>
          </p15:clr>
        </p15:guide>
        <p15:guide id="2" pos="215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el Negreiros Dantas Lima" initials="RND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showAnimation="0" useTimings="0">
    <p:present/>
    <p:sldRg st="1" end="89"/>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ECFF"/>
    <a:srgbClr val="FF9966"/>
    <a:srgbClr val="660033"/>
    <a:srgbClr val="FFFF00"/>
    <a:srgbClr val="993300"/>
    <a:srgbClr val="00CC66"/>
    <a:srgbClr val="666633"/>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088" autoAdjust="0"/>
    <p:restoredTop sz="94494" autoAdjust="0"/>
  </p:normalViewPr>
  <p:slideViewPr>
    <p:cSldViewPr>
      <p:cViewPr>
        <p:scale>
          <a:sx n="70" d="100"/>
          <a:sy n="70" d="100"/>
        </p:scale>
        <p:origin x="-2010"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82"/>
    </p:cViewPr>
  </p:sorterViewPr>
  <p:notesViewPr>
    <p:cSldViewPr>
      <p:cViewPr varScale="1">
        <p:scale>
          <a:sx n="38" d="100"/>
          <a:sy n="38" d="100"/>
        </p:scale>
        <p:origin x="-1536" y="-78"/>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commentAuthors" Target="commentAuthors.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03427" name="Rectangle 3"/>
          <p:cNvSpPr>
            <a:spLocks noGrp="1" noChangeArrowheads="1"/>
          </p:cNvSpPr>
          <p:nvPr>
            <p:ph type="dt" sz="quarter" idx="1"/>
          </p:nvPr>
        </p:nvSpPr>
        <p:spPr bwMode="auto">
          <a:xfrm>
            <a:off x="4023376"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103428" name="Rectangle 4"/>
          <p:cNvSpPr>
            <a:spLocks noGrp="1" noChangeArrowheads="1"/>
          </p:cNvSpPr>
          <p:nvPr>
            <p:ph type="ftr" sz="quarter" idx="2"/>
          </p:nvPr>
        </p:nvSpPr>
        <p:spPr bwMode="auto">
          <a:xfrm>
            <a:off x="0"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03429" name="Rectangle 5"/>
          <p:cNvSpPr>
            <a:spLocks noGrp="1" noChangeArrowheads="1"/>
          </p:cNvSpPr>
          <p:nvPr>
            <p:ph type="sldNum" sz="quarter" idx="3"/>
          </p:nvPr>
        </p:nvSpPr>
        <p:spPr bwMode="auto">
          <a:xfrm>
            <a:off x="4023376"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algn="r" eaLnBrk="1" hangingPunct="1">
              <a:defRPr sz="1300"/>
            </a:lvl1pPr>
          </a:lstStyle>
          <a:p>
            <a:pPr>
              <a:defRPr/>
            </a:pPr>
            <a:fld id="{72186FBA-3471-4F70-AEAD-93D021F4362D}" type="slidenum">
              <a:rPr lang="pt-BR" altLang="pt-BR"/>
              <a:pPr>
                <a:defRPr/>
              </a:pPr>
              <a:t>‹nº›</a:t>
            </a:fld>
            <a:endParaRPr lang="pt-BR" altLang="pt-BR"/>
          </a:p>
        </p:txBody>
      </p:sp>
    </p:spTree>
    <p:extLst>
      <p:ext uri="{BB962C8B-B14F-4D97-AF65-F5344CB8AC3E}">
        <p14:creationId xmlns:p14="http://schemas.microsoft.com/office/powerpoint/2010/main" val="305147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1026"/>
          <p:cNvSpPr>
            <a:spLocks noGrp="1" noChangeArrowheads="1"/>
          </p:cNvSpPr>
          <p:nvPr>
            <p:ph type="hdr" sz="quarter"/>
          </p:nvPr>
        </p:nvSpPr>
        <p:spPr bwMode="auto">
          <a:xfrm>
            <a:off x="0"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37219" name="Rectangle 1027"/>
          <p:cNvSpPr>
            <a:spLocks noGrp="1" noChangeArrowheads="1"/>
          </p:cNvSpPr>
          <p:nvPr>
            <p:ph type="dt" idx="1"/>
          </p:nvPr>
        </p:nvSpPr>
        <p:spPr bwMode="auto">
          <a:xfrm>
            <a:off x="4026665"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3076" name="Rectangle 1028"/>
          <p:cNvSpPr>
            <a:spLocks noGrp="1" noRot="1" noChangeAspect="1" noChangeArrowheads="1" noTextEdit="1"/>
          </p:cNvSpPr>
          <p:nvPr>
            <p:ph type="sldImg" idx="2"/>
          </p:nvPr>
        </p:nvSpPr>
        <p:spPr bwMode="auto">
          <a:xfrm>
            <a:off x="993775" y="800100"/>
            <a:ext cx="5119688" cy="38401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21" name="Rectangle 1029"/>
          <p:cNvSpPr>
            <a:spLocks noGrp="1" noChangeArrowheads="1"/>
          </p:cNvSpPr>
          <p:nvPr>
            <p:ph type="body" sz="quarter" idx="3"/>
          </p:nvPr>
        </p:nvSpPr>
        <p:spPr bwMode="auto">
          <a:xfrm>
            <a:off x="947451" y="4880610"/>
            <a:ext cx="5210978" cy="456057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37222" name="Rectangle 1030"/>
          <p:cNvSpPr>
            <a:spLocks noGrp="1" noChangeArrowheads="1"/>
          </p:cNvSpPr>
          <p:nvPr>
            <p:ph type="ftr" sz="quarter" idx="4"/>
          </p:nvPr>
        </p:nvSpPr>
        <p:spPr bwMode="auto">
          <a:xfrm>
            <a:off x="0"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37223" name="Rectangle 1031"/>
          <p:cNvSpPr>
            <a:spLocks noGrp="1" noChangeArrowheads="1"/>
          </p:cNvSpPr>
          <p:nvPr>
            <p:ph type="sldNum" sz="quarter" idx="5"/>
          </p:nvPr>
        </p:nvSpPr>
        <p:spPr bwMode="auto">
          <a:xfrm>
            <a:off x="4026665"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algn="r" eaLnBrk="1" hangingPunct="1">
              <a:defRPr sz="1300"/>
            </a:lvl1pPr>
          </a:lstStyle>
          <a:p>
            <a:pPr>
              <a:defRPr/>
            </a:pPr>
            <a:fld id="{15EC5C24-01A8-4DCD-9FE7-4FB77AA44174}" type="slidenum">
              <a:rPr lang="pt-BR" altLang="pt-BR"/>
              <a:pPr>
                <a:defRPr/>
              </a:pPr>
              <a:t>‹nº›</a:t>
            </a:fld>
            <a:endParaRPr lang="pt-BR" altLang="pt-BR"/>
          </a:p>
        </p:txBody>
      </p:sp>
    </p:spTree>
    <p:extLst>
      <p:ext uri="{BB962C8B-B14F-4D97-AF65-F5344CB8AC3E}">
        <p14:creationId xmlns:p14="http://schemas.microsoft.com/office/powerpoint/2010/main" val="2127054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Arredondar Retângulo em um Canto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ítulo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pt-BR" smtClean="0"/>
              <a:t>Clique para editar o título mestre</a:t>
            </a:r>
            <a:endParaRPr kumimoji="0" lang="en-US"/>
          </a:p>
        </p:txBody>
      </p:sp>
      <p:sp>
        <p:nvSpPr>
          <p:cNvPr id="9" name="Subtítulo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10" name="Espaço Reservado para Data 9"/>
          <p:cNvSpPr>
            <a:spLocks noGrp="1"/>
          </p:cNvSpPr>
          <p:nvPr>
            <p:ph type="dt" sz="half" idx="10"/>
          </p:nvPr>
        </p:nvSpPr>
        <p:spPr>
          <a:xfrm>
            <a:off x="5562600" y="6509004"/>
            <a:ext cx="3002280" cy="274320"/>
          </a:xfrm>
        </p:spPr>
        <p:txBody>
          <a:bodyPr vert="horz" rtlCol="0"/>
          <a:lstStyle>
            <a:extLst/>
          </a:lstStyle>
          <a:p>
            <a:pPr>
              <a:defRPr/>
            </a:pPr>
            <a:endParaRPr lang="pt-BR">
              <a:solidFill>
                <a:srgbClr val="1C1C1C"/>
              </a:solidFill>
            </a:endParaRPr>
          </a:p>
        </p:txBody>
      </p:sp>
      <p:sp>
        <p:nvSpPr>
          <p:cNvPr id="11" name="Espaço Reservado para Número de Slid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9E0A662F-7D93-4F76-9896-CA5C3AFEBD56}" type="slidenum">
              <a:rPr lang="pt-BR" altLang="pt-BR" smtClean="0">
                <a:solidFill>
                  <a:srgbClr val="1C1C1C"/>
                </a:solidFill>
              </a:rPr>
              <a:pPr>
                <a:defRPr/>
              </a:pPr>
              <a:t>‹nº›</a:t>
            </a:fld>
            <a:endParaRPr lang="pt-BR" altLang="pt-BR">
              <a:solidFill>
                <a:srgbClr val="1C1C1C"/>
              </a:solidFill>
            </a:endParaRPr>
          </a:p>
        </p:txBody>
      </p:sp>
      <p:sp>
        <p:nvSpPr>
          <p:cNvPr id="12" name="Espaço Reservado para Rodapé 11"/>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1C1C1C"/>
              </a:solidFill>
            </a:endParaRPr>
          </a:p>
        </p:txBody>
      </p:sp>
    </p:spTree>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67A33BCB-B467-4592-9F7A-530EA4D2C31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lvl1pPr algn="l">
              <a:defRPr/>
            </a:lvl1pPr>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7F023032-EF06-4B89-A753-9F45B1D0A640}"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val="2754663947"/>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26EE31E6-FC5F-41D2-BB8D-2846ED296DD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7" name="Retângulo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8" name="Espaço Reservado para Data 7"/>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986AC7AE-9FCE-43BD-BB9C-006E1F857E59}"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endParaRPr lang="pt-BR">
              <a:solidFill>
                <a:srgbClr val="000000"/>
              </a:solidFill>
            </a:endParaRPr>
          </a:p>
        </p:txBody>
      </p:sp>
      <p:sp>
        <p:nvSpPr>
          <p:cNvPr id="6" name="Espaço Reservado para Rodapé 5"/>
          <p:cNvSpPr>
            <a:spLocks noGrp="1"/>
          </p:cNvSpPr>
          <p:nvPr>
            <p:ph type="ftr" sz="quarter" idx="11"/>
          </p:nvPr>
        </p:nvSpPr>
        <p:spPr/>
        <p:txBody>
          <a:bodyPr/>
          <a:lstStyle>
            <a:extLst/>
          </a:lstStyle>
          <a:p>
            <a:pPr>
              <a:defRPr/>
            </a:pPr>
            <a:endParaRPr lang="pt-BR">
              <a:solidFill>
                <a:srgbClr val="000000"/>
              </a:solidFill>
            </a:endParaRPr>
          </a:p>
        </p:txBody>
      </p:sp>
      <p:sp>
        <p:nvSpPr>
          <p:cNvPr id="7" name="Espaço Reservado para Número de Slide 6"/>
          <p:cNvSpPr>
            <a:spLocks noGrp="1"/>
          </p:cNvSpPr>
          <p:nvPr>
            <p:ph type="sldNum" sz="quarter" idx="12"/>
          </p:nvPr>
        </p:nvSpPr>
        <p:spPr>
          <a:xfrm>
            <a:off x="8641080" y="6514568"/>
            <a:ext cx="464288" cy="274320"/>
          </a:xfrm>
        </p:spPr>
        <p:txBody>
          <a:bodyPr/>
          <a:lstStyle>
            <a:extLst/>
          </a:lstStyle>
          <a:p>
            <a:pPr>
              <a:defRPr/>
            </a:pPr>
            <a:fld id="{F80F1981-C4E3-47BD-95A5-12CCF29C0CDF}" type="slidenum">
              <a:rPr lang="pt-BR" altLang="pt-BR" smtClean="0">
                <a:solidFill>
                  <a:srgbClr val="000000"/>
                </a:solidFill>
              </a:rPr>
              <a:pPr>
                <a:defRPr/>
              </a:pPr>
              <a:t>‹nº›</a:t>
            </a:fld>
            <a:endParaRPr lang="pt-BR" altLang="pt-BR">
              <a:solidFill>
                <a:srgbClr val="000000"/>
              </a:solidFill>
            </a:endParaRPr>
          </a:p>
        </p:txBody>
      </p:sp>
      <p:sp>
        <p:nvSpPr>
          <p:cNvPr id="10" name="Retângulo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Retângulo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tângulo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ítulo 1"/>
          <p:cNvSpPr>
            <a:spLocks noGrp="1"/>
          </p:cNvSpPr>
          <p:nvPr>
            <p:ph type="title"/>
          </p:nvPr>
        </p:nvSpPr>
        <p:spPr>
          <a:xfrm>
            <a:off x="457200" y="251948"/>
            <a:ext cx="8229600" cy="1143000"/>
          </a:xfrm>
        </p:spPr>
        <p:txBody>
          <a:bodyPr anchor="b"/>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pPr>
              <a:defRPr/>
            </a:pPr>
            <a:endParaRPr lang="pt-BR">
              <a:solidFill>
                <a:srgbClr val="000000"/>
              </a:solidFill>
            </a:endParaRPr>
          </a:p>
        </p:txBody>
      </p:sp>
      <p:sp>
        <p:nvSpPr>
          <p:cNvPr id="8" name="Espaço Reservado para Rodapé 7"/>
          <p:cNvSpPr>
            <a:spLocks noGrp="1"/>
          </p:cNvSpPr>
          <p:nvPr>
            <p:ph type="ftr" sz="quarter" idx="11"/>
          </p:nvPr>
        </p:nvSpPr>
        <p:spPr/>
        <p:txBody>
          <a:bodyPr/>
          <a:lstStyle>
            <a:extLst/>
          </a:lstStyle>
          <a:p>
            <a:pPr>
              <a:defRPr/>
            </a:pPr>
            <a:endParaRPr lang="pt-BR">
              <a:solidFill>
                <a:srgbClr val="000000"/>
              </a:solidFill>
            </a:endParaRPr>
          </a:p>
        </p:txBody>
      </p:sp>
      <p:sp>
        <p:nvSpPr>
          <p:cNvPr id="9" name="Espaço Reservado para Número de Slide 8"/>
          <p:cNvSpPr>
            <a:spLocks noGrp="1"/>
          </p:cNvSpPr>
          <p:nvPr>
            <p:ph type="sldNum" sz="quarter" idx="12"/>
          </p:nvPr>
        </p:nvSpPr>
        <p:spPr>
          <a:xfrm>
            <a:off x="8641080" y="6514568"/>
            <a:ext cx="464288" cy="274320"/>
          </a:xfrm>
        </p:spPr>
        <p:txBody>
          <a:bodyPr/>
          <a:lstStyle>
            <a:extLst/>
          </a:lstStyle>
          <a:p>
            <a:pPr>
              <a:defRPr/>
            </a:pPr>
            <a:fld id="{066B4526-59B6-431D-A05D-2FC59873E77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53218"/>
            <a:ext cx="8229600" cy="1143000"/>
          </a:xfrm>
        </p:spPr>
        <p:txBody>
          <a:bodyPr/>
          <a:lstStyle>
            <a:extLst/>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extLst/>
          </a:lstStyle>
          <a:p>
            <a:pPr>
              <a:defRPr/>
            </a:pPr>
            <a:endParaRPr lang="pt-BR">
              <a:solidFill>
                <a:srgbClr val="000000"/>
              </a:solidFill>
            </a:endParaRPr>
          </a:p>
        </p:txBody>
      </p:sp>
      <p:sp>
        <p:nvSpPr>
          <p:cNvPr id="4" name="Espaço Reservado para Rodapé 3"/>
          <p:cNvSpPr>
            <a:spLocks noGrp="1"/>
          </p:cNvSpPr>
          <p:nvPr>
            <p:ph type="ftr" sz="quarter" idx="11"/>
          </p:nvPr>
        </p:nvSpPr>
        <p:spPr/>
        <p:txBody>
          <a:bodyPr/>
          <a:lstStyle>
            <a:extLst/>
          </a:lstStyle>
          <a:p>
            <a:pPr>
              <a:defRPr/>
            </a:pPr>
            <a:endParaRPr lang="pt-BR">
              <a:solidFill>
                <a:srgbClr val="000000"/>
              </a:solidFill>
            </a:endParaRPr>
          </a:p>
        </p:txBody>
      </p:sp>
      <p:sp>
        <p:nvSpPr>
          <p:cNvPr id="5" name="Espaço Reservado para Número de Slide 4"/>
          <p:cNvSpPr>
            <a:spLocks noGrp="1"/>
          </p:cNvSpPr>
          <p:nvPr>
            <p:ph type="sldNum" sz="quarter" idx="12"/>
          </p:nvPr>
        </p:nvSpPr>
        <p:spPr/>
        <p:txBody>
          <a:bodyPr/>
          <a:lstStyle>
            <a:extLst/>
          </a:lstStyle>
          <a:p>
            <a:pPr>
              <a:defRPr/>
            </a:pPr>
            <a:fld id="{3F131DB7-F273-4CC2-A7FD-A757B283AB6E}" type="slidenum">
              <a:rPr lang="pt-BR" altLang="pt-BR" smtClean="0">
                <a:solidFill>
                  <a:srgbClr val="000000"/>
                </a:solidFill>
              </a:rPr>
              <a:pPr>
                <a:defRPr/>
              </a:pPr>
              <a:t>‹nº›</a:t>
            </a:fld>
            <a:endParaRPr lang="pt-BR" altLang="pt-BR">
              <a:solidFill>
                <a:srgbClr val="000000"/>
              </a:solidFill>
            </a:endParaRPr>
          </a:p>
        </p:txBody>
      </p:sp>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pPr>
              <a:defRPr/>
            </a:pPr>
            <a:endParaRPr lang="pt-BR">
              <a:solidFill>
                <a:srgbClr val="000000"/>
              </a:solidFill>
            </a:endParaRPr>
          </a:p>
        </p:txBody>
      </p:sp>
      <p:sp>
        <p:nvSpPr>
          <p:cNvPr id="3" name="Espaço Reservado para Rodapé 2"/>
          <p:cNvSpPr>
            <a:spLocks noGrp="1"/>
          </p:cNvSpPr>
          <p:nvPr>
            <p:ph type="ftr" sz="quarter" idx="11"/>
          </p:nvPr>
        </p:nvSpPr>
        <p:spPr/>
        <p:txBody>
          <a:bodyPr/>
          <a:lstStyle>
            <a:extLst/>
          </a:lstStyle>
          <a:p>
            <a:pPr>
              <a:defRPr/>
            </a:pPr>
            <a:endParaRPr lang="pt-BR">
              <a:solidFill>
                <a:srgbClr val="000000"/>
              </a:solidFill>
            </a:endParaRPr>
          </a:p>
        </p:txBody>
      </p:sp>
      <p:sp>
        <p:nvSpPr>
          <p:cNvPr id="4" name="Espaço Reservado para Número de Slide 3"/>
          <p:cNvSpPr>
            <a:spLocks noGrp="1"/>
          </p:cNvSpPr>
          <p:nvPr>
            <p:ph type="sldNum" sz="quarter" idx="12"/>
          </p:nvPr>
        </p:nvSpPr>
        <p:spPr/>
        <p:txBody>
          <a:bodyPr/>
          <a:lstStyle>
            <a:extLst/>
          </a:lstStyle>
          <a:p>
            <a:pPr>
              <a:defRPr/>
            </a:pPr>
            <a:fld id="{81DD0248-2ED4-46C6-BE40-3D141C1B62F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2"/>
      </p:bgRef>
    </p:bg>
    <p:spTree>
      <p:nvGrpSpPr>
        <p:cNvPr id="1" name=""/>
        <p:cNvGrpSpPr/>
        <p:nvPr/>
      </p:nvGrpSpPr>
      <p:grpSpPr>
        <a:xfrm>
          <a:off x="0" y="0"/>
          <a:ext cx="0" cy="0"/>
          <a:chOff x="0" y="0"/>
          <a:chExt cx="0" cy="0"/>
        </a:xfrm>
      </p:grpSpPr>
      <p:sp>
        <p:nvSpPr>
          <p:cNvPr id="8" name="Retângulo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4963136" y="304800"/>
            <a:ext cx="3931920" cy="762000"/>
          </a:xfrm>
        </p:spPr>
        <p:txBody>
          <a:bodyPr anchor="b"/>
          <a:lstStyle>
            <a:lvl1pPr marL="0" algn="r">
              <a:buNone/>
              <a:defRPr sz="2000" b="1"/>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9" name="Espaço Reservado para Data 8"/>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10" name="Espaço Reservado para Número de Slid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2F952B89-039C-4425-A781-9880A8BA9A32}" type="slidenum">
              <a:rPr lang="pt-BR" altLang="pt-BR" smtClean="0">
                <a:solidFill>
                  <a:srgbClr val="000000"/>
                </a:solidFill>
              </a:rPr>
              <a:pPr>
                <a:defRPr/>
              </a:pPr>
              <a:t>‹nº›</a:t>
            </a:fld>
            <a:endParaRPr lang="pt-BR" altLang="pt-BR">
              <a:solidFill>
                <a:srgbClr val="000000"/>
              </a:solidFill>
            </a:endParaRPr>
          </a:p>
        </p:txBody>
      </p:sp>
      <p:sp>
        <p:nvSpPr>
          <p:cNvPr id="11" name="Espaço Reservado para Rodapé 10"/>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040443" y="4724400"/>
            <a:ext cx="5486400" cy="664536"/>
          </a:xfrm>
        </p:spPr>
        <p:txBody>
          <a:bodyPr anchor="b"/>
          <a:lstStyle>
            <a:lvl1pPr marL="0" algn="r">
              <a:buNone/>
              <a:defRPr sz="2000" b="1"/>
            </a:lvl1pPr>
            <a:extLst/>
          </a:lstStyle>
          <a:p>
            <a:r>
              <a:rPr kumimoji="0" lang="pt-BR" smtClean="0"/>
              <a:t>Clique para editar o título mestre</a:t>
            </a:r>
            <a:endParaRPr kumimoji="0" lang="en-US"/>
          </a:p>
        </p:txBody>
      </p:sp>
      <p:sp>
        <p:nvSpPr>
          <p:cNvPr id="4" name="Espaço Reservado para Texto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13" name="Espaço Reservado para Imagem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8" name="Espaço Reservado para Data 7"/>
          <p:cNvSpPr>
            <a:spLocks noGrp="1"/>
          </p:cNvSpPr>
          <p:nvPr>
            <p:ph type="dt" sz="half" idx="10"/>
          </p:nvPr>
        </p:nvSpPr>
        <p:spPr>
          <a:xfrm>
            <a:off x="5562600" y="6509004"/>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5DB845B2-5E68-4B34-A4A3-6C9FE9A7BBC5}"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edondar Retângulo em um Canto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ço Reservado para Rodapé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14" name="Espaço Reservado para Dat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23" name="Espaço Reservado para Número de Slid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396C9740-62E1-416B-9C53-ADE51F57A7E8}" type="slidenum">
              <a:rPr lang="pt-BR" altLang="pt-BR" smtClean="0">
                <a:solidFill>
                  <a:srgbClr val="000000"/>
                </a:solidFill>
              </a:rPr>
              <a:pPr>
                <a:defRPr/>
              </a:pPr>
              <a:t>‹nº›</a:t>
            </a:fld>
            <a:endParaRPr lang="pt-BR" altLang="pt-BR">
              <a:solidFill>
                <a:srgbClr val="000000"/>
              </a:solidFill>
            </a:endParaRPr>
          </a:p>
        </p:txBody>
      </p:sp>
      <p:sp>
        <p:nvSpPr>
          <p:cNvPr id="22" name="Espaço Reservado para Título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dk1" tx1="lt1" bg2="dk2" tx2="lt2" accent1="accent1" accent2="accent2" accent3="accent3" accent4="accent4" accent5="accent5" accent6="accent6" hlink="hlink" folHlink="folHlink"/>
  <p:sldLayoutIdLst>
    <p:sldLayoutId id="2147484282" r:id="rId1"/>
    <p:sldLayoutId id="2147484283" r:id="rId2"/>
    <p:sldLayoutId id="2147484284" r:id="rId3"/>
    <p:sldLayoutId id="2147484285" r:id="rId4"/>
    <p:sldLayoutId id="2147484286" r:id="rId5"/>
    <p:sldLayoutId id="2147484287" r:id="rId6"/>
    <p:sldLayoutId id="2147484288" r:id="rId7"/>
    <p:sldLayoutId id="2147484289" r:id="rId8"/>
    <p:sldLayoutId id="2147484290" r:id="rId9"/>
    <p:sldLayoutId id="2147484291" r:id="rId10"/>
    <p:sldLayoutId id="2147484292" r:id="rId11"/>
    <p:sldLayoutId id="2147484293" r:id="rId12"/>
  </p:sldLayoutIdLst>
  <p:transition>
    <p:comb/>
  </p:transition>
  <p:timing>
    <p:tnLst>
      <p:par>
        <p:cTn id="1" dur="indefinite" restart="never" nodeType="tmRoot"/>
      </p:par>
    </p:tnLst>
  </p:timing>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r>
              <a:rPr lang="pt-BR" sz="2200" b="1" dirty="0" smtClean="0">
                <a:solidFill>
                  <a:srgbClr val="FFC000"/>
                </a:solidFill>
              </a:rPr>
              <a:t>Curso de formação de Defensoras e Defensores </a:t>
            </a:r>
            <a:r>
              <a:rPr lang="pt-BR" sz="2200" b="1" dirty="0" err="1" smtClean="0">
                <a:solidFill>
                  <a:srgbClr val="FFC000"/>
                </a:solidFill>
              </a:rPr>
              <a:t>Públic@s</a:t>
            </a:r>
            <a:r>
              <a:rPr lang="pt-BR" sz="2200" b="1" dirty="0">
                <a:solidFill>
                  <a:srgbClr val="FFC000"/>
                </a:solidFill>
              </a:rPr>
              <a:t/>
            </a:r>
            <a:br>
              <a:rPr lang="pt-BR" sz="2200" b="1" dirty="0">
                <a:solidFill>
                  <a:srgbClr val="FFC000"/>
                </a:solidFill>
              </a:rPr>
            </a:br>
            <a:r>
              <a:rPr lang="pt-BR" sz="2200" b="1" dirty="0">
                <a:solidFill>
                  <a:srgbClr val="FFC000"/>
                </a:solidFill>
              </a:rPr>
              <a:t/>
            </a:r>
            <a:br>
              <a:rPr lang="pt-BR" sz="2200" b="1" dirty="0">
                <a:solidFill>
                  <a:srgbClr val="FFC000"/>
                </a:solidFill>
              </a:rPr>
            </a:br>
            <a:endParaRPr lang="pt-BR" sz="2200" b="1" dirty="0" smtClean="0">
              <a:solidFill>
                <a:srgbClr val="FFC000"/>
              </a:solidFill>
            </a:endParaRPr>
          </a:p>
          <a:p>
            <a:pPr algn="ctr" eaLnBrk="1" hangingPunct="1">
              <a:defRPr/>
            </a:pPr>
            <a:endParaRPr lang="pt-BR" sz="2200" b="1" dirty="0">
              <a:solidFill>
                <a:srgbClr val="FFC000"/>
              </a:solidFill>
            </a:endParaRPr>
          </a:p>
          <a:p>
            <a:pPr algn="ctr" eaLnBrk="1" hangingPunct="1">
              <a:defRPr/>
            </a:pPr>
            <a:r>
              <a:rPr lang="pt-BR" sz="2200" b="1" dirty="0">
                <a:solidFill>
                  <a:srgbClr val="FFC000"/>
                </a:solidFill>
              </a:rPr>
              <a:t>DIREITO </a:t>
            </a:r>
            <a:r>
              <a:rPr lang="pt-BR" sz="2200" b="1" dirty="0" smtClean="0">
                <a:solidFill>
                  <a:srgbClr val="FFC000"/>
                </a:solidFill>
              </a:rPr>
              <a:t>CIVIL</a:t>
            </a:r>
          </a:p>
          <a:p>
            <a:pPr algn="ctr" eaLnBrk="1" hangingPunct="1">
              <a:defRPr/>
            </a:pPr>
            <a:r>
              <a:rPr lang="pt-BR" sz="2200" b="1" dirty="0" smtClean="0">
                <a:solidFill>
                  <a:srgbClr val="FFC000"/>
                </a:solidFill>
              </a:rPr>
              <a:t>Parte geral</a:t>
            </a:r>
            <a:endParaRPr lang="pt-BR" sz="2200" b="1" dirty="0">
              <a:solidFill>
                <a:srgbClr val="FFC000"/>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r>
              <a:rPr lang="pt-BR" sz="2200" b="1" dirty="0" smtClean="0">
                <a:solidFill>
                  <a:schemeClr val="bg1"/>
                </a:solidFill>
              </a:rPr>
              <a:t>Daniella Bonilha de Carvalho</a:t>
            </a:r>
            <a:endParaRPr lang="pt-BR" sz="2200" b="1" dirty="0">
              <a:solidFill>
                <a:schemeClr val="bg1"/>
              </a:solidFill>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eaLnBrk="1" hangingPunct="1">
              <a:defRPr/>
            </a:pPr>
            <a:r>
              <a:rPr lang="pt-BR" sz="1000" b="1" dirty="0">
                <a:solidFill>
                  <a:schemeClr val="accent2"/>
                </a:solidFill>
                <a:latin typeface="Arial" charset="0"/>
              </a:rPr>
              <a:t/>
            </a:r>
            <a:br>
              <a:rPr lang="pt-BR" sz="1000" b="1" dirty="0">
                <a:solidFill>
                  <a:schemeClr val="accent2"/>
                </a:solidFill>
                <a:latin typeface="Arial" charset="0"/>
              </a:rPr>
            </a:br>
            <a:endParaRPr lang="pt-BR" sz="1000" b="1" dirty="0">
              <a:solidFill>
                <a:schemeClr val="accent2"/>
              </a:solidFill>
              <a:latin typeface="Arial" charset="0"/>
            </a:endParaRP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280920" cy="6555641"/>
          </a:xfrm>
          <a:prstGeom prst="rect">
            <a:avLst/>
          </a:prstGeom>
          <a:noFill/>
        </p:spPr>
        <p:txBody>
          <a:bodyPr wrap="square" rtlCol="0">
            <a:spAutoFit/>
          </a:bodyPr>
          <a:lstStyle/>
          <a:p>
            <a:pPr algn="just"/>
            <a:r>
              <a:rPr lang="pt-BR" sz="2000" b="1" dirty="0" smtClean="0">
                <a:solidFill>
                  <a:srgbClr val="FFC000"/>
                </a:solidFill>
              </a:rPr>
              <a:t>Consequências do não cumprimento espontâneo da obrigação</a:t>
            </a:r>
          </a:p>
          <a:p>
            <a:pPr algn="just"/>
            <a:endParaRPr lang="pt-BR" sz="2000" b="1" dirty="0"/>
          </a:p>
          <a:p>
            <a:pPr algn="just"/>
            <a:r>
              <a:rPr lang="pt-BR" sz="2000" dirty="0" smtClean="0"/>
              <a:t>Diante do descumprimento por parte do devedor, recai ao credor o direito de propugnar por medidas coercitivas para o adimplemento da prestação. Diante da vedação da autotutela pelo ordenamento, resta ao credor recorrer ao Poder Judiciário. </a:t>
            </a:r>
          </a:p>
          <a:p>
            <a:pPr algn="just"/>
            <a:endParaRPr lang="pt-BR" sz="2000" dirty="0"/>
          </a:p>
          <a:p>
            <a:pPr algn="just"/>
            <a:r>
              <a:rPr lang="pt-BR" sz="2000" dirty="0" smtClean="0"/>
              <a:t>Durante a </a:t>
            </a:r>
            <a:r>
              <a:rPr lang="pt-BR" sz="2000" b="1" dirty="0" smtClean="0">
                <a:solidFill>
                  <a:srgbClr val="FFC000"/>
                </a:solidFill>
              </a:rPr>
              <a:t>vigência do CCB/16</a:t>
            </a:r>
            <a:r>
              <a:rPr lang="pt-BR" sz="2000" dirty="0" smtClean="0"/>
              <a:t>, o inadimplemento atribuía ao credor o direito de requerer a sua </a:t>
            </a:r>
            <a:r>
              <a:rPr lang="pt-BR" sz="2000" b="1" dirty="0" smtClean="0">
                <a:solidFill>
                  <a:srgbClr val="FFC000"/>
                </a:solidFill>
              </a:rPr>
              <a:t>conversão em perdas e danos </a:t>
            </a:r>
            <a:r>
              <a:rPr lang="pt-BR" sz="2000" dirty="0" smtClean="0">
                <a:solidFill>
                  <a:srgbClr val="FFC000"/>
                </a:solidFill>
              </a:rPr>
              <a:t>de toda e qualquer prestação descumprida.</a:t>
            </a:r>
            <a:r>
              <a:rPr lang="pt-BR" sz="2000" dirty="0" smtClean="0"/>
              <a:t> Tal solução, em muitos casos, frustrava a expectativa do credor em obter o cumprimento da obrigação. </a:t>
            </a:r>
          </a:p>
          <a:p>
            <a:pPr algn="just"/>
            <a:endParaRPr lang="pt-BR" sz="2000" dirty="0"/>
          </a:p>
          <a:p>
            <a:pPr algn="just"/>
            <a:r>
              <a:rPr lang="pt-BR" sz="2000" b="1" dirty="0" smtClean="0"/>
              <a:t>Inovações no Código de Processo Civil </a:t>
            </a:r>
            <a:r>
              <a:rPr lang="pt-BR" sz="2000" dirty="0" smtClean="0"/>
              <a:t>(em especial, a partir das Leis 11.187/05 e 11.232/2005): acolheu outras providências tendentes à busca do efetivo adimplemento – </a:t>
            </a:r>
            <a:r>
              <a:rPr lang="pt-BR" sz="2000" b="1" dirty="0" smtClean="0"/>
              <a:t>Tutela específica das obrigações</a:t>
            </a:r>
            <a:r>
              <a:rPr lang="pt-BR" sz="2000" dirty="0" smtClean="0"/>
              <a:t>.</a:t>
            </a:r>
          </a:p>
          <a:p>
            <a:pPr algn="just"/>
            <a:endParaRPr lang="pt-BR" sz="2000" dirty="0"/>
          </a:p>
          <a:p>
            <a:pPr algn="just"/>
            <a:r>
              <a:rPr lang="pt-BR" sz="2000" dirty="0" smtClean="0"/>
              <a:t>O credor pode buscar providências diversas à mera conversão em perdas e danos, coagindo </a:t>
            </a:r>
            <a:r>
              <a:rPr lang="pt-BR" sz="2000" u="sng" dirty="0" smtClean="0"/>
              <a:t>o devedor a cumprir a obrigação </a:t>
            </a:r>
            <a:r>
              <a:rPr lang="pt-BR" sz="2000" dirty="0" smtClean="0"/>
              <a:t>ou mesmo </a:t>
            </a:r>
            <a:r>
              <a:rPr lang="pt-BR" sz="2000" u="sng" dirty="0" smtClean="0"/>
              <a:t>obter o adimplemento por outras vias</a:t>
            </a:r>
            <a:r>
              <a:rPr lang="pt-BR" sz="2000" dirty="0" smtClean="0"/>
              <a:t>. </a:t>
            </a:r>
          </a:p>
        </p:txBody>
      </p:sp>
    </p:spTree>
    <p:extLst>
      <p:ext uri="{BB962C8B-B14F-4D97-AF65-F5344CB8AC3E}">
        <p14:creationId xmlns:p14="http://schemas.microsoft.com/office/powerpoint/2010/main" val="2517733903"/>
      </p:ext>
    </p:extLst>
  </p:cSld>
  <p:clrMapOvr>
    <a:masterClrMapping/>
  </p:clrMapOvr>
  <p:transition>
    <p:comb/>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352928" cy="4401205"/>
          </a:xfrm>
          <a:prstGeom prst="rect">
            <a:avLst/>
          </a:prstGeom>
          <a:noFill/>
        </p:spPr>
        <p:txBody>
          <a:bodyPr wrap="square" rtlCol="0">
            <a:spAutoFit/>
          </a:bodyPr>
          <a:lstStyle/>
          <a:p>
            <a:pPr algn="just"/>
            <a:endParaRPr lang="pt-BR" sz="2000" dirty="0" smtClean="0"/>
          </a:p>
          <a:p>
            <a:pPr algn="just"/>
            <a:endParaRPr lang="pt-BR" sz="2000" dirty="0"/>
          </a:p>
          <a:p>
            <a:pPr algn="just"/>
            <a:r>
              <a:rPr lang="pt-BR" sz="2000" dirty="0" smtClean="0"/>
              <a:t>A conversão em perdas e danos, então regra geral, passou a ser via excepcional, conforme prevê o </a:t>
            </a:r>
            <a:r>
              <a:rPr lang="pt-BR" sz="2000" b="1" dirty="0" smtClean="0"/>
              <a:t>artigo 499, NCPC</a:t>
            </a:r>
            <a:r>
              <a:rPr lang="pt-BR" sz="2000" dirty="0" smtClean="0"/>
              <a:t>: “a obrigação </a:t>
            </a:r>
            <a:r>
              <a:rPr lang="pt-BR" sz="2000" u="sng" dirty="0" smtClean="0"/>
              <a:t>somente será convertida em perdas e danos </a:t>
            </a:r>
            <a:r>
              <a:rPr lang="pt-BR" sz="2000" dirty="0" smtClean="0"/>
              <a:t>se o autor o requereu ou se impossível a tutela específica ou a obtenção de tutela pelo resultado prático equivalente”. </a:t>
            </a:r>
          </a:p>
          <a:p>
            <a:pPr algn="just"/>
            <a:endParaRPr lang="pt-BR" sz="2000" dirty="0"/>
          </a:p>
          <a:p>
            <a:pPr algn="just"/>
            <a:r>
              <a:rPr lang="pt-BR" sz="2000" dirty="0" smtClean="0"/>
              <a:t>Ex. fixação de multa pecuniária (</a:t>
            </a:r>
            <a:r>
              <a:rPr lang="pt-BR" sz="2000" i="1" dirty="0" err="1" smtClean="0"/>
              <a:t>astreinte</a:t>
            </a:r>
            <a:r>
              <a:rPr lang="pt-BR" sz="2000" dirty="0" smtClean="0"/>
              <a:t>) para forçar o prestador de serviços contratado a entregar o imóvel pintado;</a:t>
            </a:r>
          </a:p>
          <a:p>
            <a:pPr algn="just"/>
            <a:endParaRPr lang="pt-BR" sz="2000" dirty="0"/>
          </a:p>
          <a:p>
            <a:pPr algn="just"/>
            <a:r>
              <a:rPr lang="pt-BR" sz="2000" dirty="0" smtClean="0"/>
              <a:t>Ex. Expedição de ofício, pelo próprio juiz, ao cartório de imóveis para exigir a transferência da titularidade de um bem, diante da recusa do vendedor. </a:t>
            </a:r>
          </a:p>
        </p:txBody>
      </p:sp>
    </p:spTree>
    <p:extLst>
      <p:ext uri="{BB962C8B-B14F-4D97-AF65-F5344CB8AC3E}">
        <p14:creationId xmlns:p14="http://schemas.microsoft.com/office/powerpoint/2010/main" val="1451196580"/>
      </p:ext>
    </p:extLst>
  </p:cSld>
  <p:clrMapOvr>
    <a:masterClrMapping/>
  </p:clrMapOvr>
  <p:transition>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42589" y="188640"/>
            <a:ext cx="8208912" cy="6555641"/>
          </a:xfrm>
          <a:prstGeom prst="rect">
            <a:avLst/>
          </a:prstGeom>
          <a:noFill/>
        </p:spPr>
        <p:txBody>
          <a:bodyPr wrap="square" rtlCol="0">
            <a:spAutoFit/>
          </a:bodyPr>
          <a:lstStyle/>
          <a:p>
            <a:pPr algn="just"/>
            <a:r>
              <a:rPr lang="pt-BR" sz="2000" b="1" dirty="0" smtClean="0">
                <a:solidFill>
                  <a:srgbClr val="FFC000"/>
                </a:solidFill>
              </a:rPr>
              <a:t>Estatuto jurídico do patrimônio mínimo</a:t>
            </a:r>
          </a:p>
          <a:p>
            <a:pPr algn="just"/>
            <a:endParaRPr lang="pt-BR" sz="2000" b="1" dirty="0"/>
          </a:p>
          <a:p>
            <a:pPr algn="just"/>
            <a:r>
              <a:rPr lang="pt-BR" sz="2000" dirty="0" smtClean="0"/>
              <a:t>Art. 391, CCB: “Pelo inadimplemento das obrigações respondem </a:t>
            </a:r>
            <a:r>
              <a:rPr lang="pt-BR" sz="2000" u="sng" dirty="0" smtClean="0"/>
              <a:t>todos os bens do devedor</a:t>
            </a:r>
            <a:r>
              <a:rPr lang="pt-BR" sz="2000" dirty="0" smtClean="0"/>
              <a:t>”. </a:t>
            </a:r>
          </a:p>
          <a:p>
            <a:pPr algn="just"/>
            <a:endParaRPr lang="pt-BR" sz="2000" dirty="0"/>
          </a:p>
          <a:p>
            <a:pPr algn="just"/>
            <a:r>
              <a:rPr lang="pt-BR" sz="2000" dirty="0" smtClean="0"/>
              <a:t>Em uma interpretação literal poderia se concluir que todo o seu patrimônio poderia ser executado. </a:t>
            </a:r>
          </a:p>
          <a:p>
            <a:pPr algn="just"/>
            <a:endParaRPr lang="pt-BR" sz="2000" dirty="0" smtClean="0"/>
          </a:p>
          <a:p>
            <a:pPr algn="just"/>
            <a:r>
              <a:rPr lang="pt-BR" sz="2000" dirty="0" smtClean="0"/>
              <a:t>O legislador, ao prever tal dispositivo, se excedeu e olvidou a tutela do patrimônio mínimo, composto pelos bens afetados pela impenhorabilidade e inalienabilidade, além de outras hipóteses legais, como o bem de família (Lei 8009/90 e artigos 1711 a 1722, CC).</a:t>
            </a:r>
          </a:p>
          <a:p>
            <a:pPr algn="just"/>
            <a:endParaRPr lang="pt-BR" sz="2000" dirty="0"/>
          </a:p>
          <a:p>
            <a:pPr algn="just"/>
            <a:r>
              <a:rPr lang="pt-BR" sz="2000" dirty="0" smtClean="0"/>
              <a:t>Tal instituto tem inspiração no </a:t>
            </a:r>
            <a:r>
              <a:rPr lang="pt-BR" sz="2000" u="sng" dirty="0" smtClean="0"/>
              <a:t>princípio da solidariedade </a:t>
            </a:r>
            <a:r>
              <a:rPr lang="pt-BR" sz="2000" dirty="0" smtClean="0"/>
              <a:t>ao obstar que o devedor seja colocado  em um </a:t>
            </a:r>
            <a:r>
              <a:rPr lang="pt-BR" sz="2000" u="sng" dirty="0" smtClean="0"/>
              <a:t>nível de afronta à dignidade </a:t>
            </a:r>
            <a:r>
              <a:rPr lang="pt-BR" sz="2000" dirty="0" smtClean="0"/>
              <a:t>da pessoa humana. O ser humano demanda um mínimo existencial (água, moradia, vestuário, educação, lazer) para viver de forma digna. </a:t>
            </a:r>
          </a:p>
          <a:p>
            <a:pPr algn="just"/>
            <a:endParaRPr lang="pt-BR" sz="2000" dirty="0"/>
          </a:p>
          <a:p>
            <a:pPr algn="just"/>
            <a:r>
              <a:rPr lang="pt-BR" sz="2000" dirty="0" smtClean="0"/>
              <a:t>Prevalece o art. 789, NCPC: “O devedor responde, para o cumprimento de suas obrigações, com todos os seus bens presentes e futuros, </a:t>
            </a:r>
            <a:r>
              <a:rPr lang="pt-BR" sz="2000" u="sng" dirty="0" smtClean="0"/>
              <a:t>salvo as restrições estabelecidas em lei</a:t>
            </a:r>
            <a:r>
              <a:rPr lang="pt-BR" sz="2000" dirty="0" smtClean="0"/>
              <a:t>”. </a:t>
            </a:r>
            <a:endParaRPr lang="pt-BR" sz="2000" dirty="0"/>
          </a:p>
        </p:txBody>
      </p:sp>
    </p:spTree>
    <p:extLst>
      <p:ext uri="{BB962C8B-B14F-4D97-AF65-F5344CB8AC3E}">
        <p14:creationId xmlns:p14="http://schemas.microsoft.com/office/powerpoint/2010/main" val="3787080988"/>
      </p:ext>
    </p:extLst>
  </p:cSld>
  <p:clrMapOvr>
    <a:masterClrMapping/>
  </p:clrMapOvr>
  <p:transition>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83568" y="260648"/>
            <a:ext cx="8064896" cy="6232475"/>
          </a:xfrm>
          <a:prstGeom prst="rect">
            <a:avLst/>
          </a:prstGeom>
          <a:noFill/>
        </p:spPr>
        <p:txBody>
          <a:bodyPr wrap="square" rtlCol="0">
            <a:spAutoFit/>
          </a:bodyPr>
          <a:lstStyle/>
          <a:p>
            <a:pPr algn="just"/>
            <a:r>
              <a:rPr lang="pt-BR" sz="1900" b="1" u="sng" dirty="0" smtClean="0">
                <a:solidFill>
                  <a:srgbClr val="FFC000"/>
                </a:solidFill>
              </a:rPr>
              <a:t>Classificação das obrigações </a:t>
            </a:r>
          </a:p>
          <a:p>
            <a:pPr algn="just"/>
            <a:endParaRPr lang="pt-BR" sz="1900" b="1" u="sng" dirty="0">
              <a:solidFill>
                <a:srgbClr val="FFC000"/>
              </a:solidFill>
            </a:endParaRPr>
          </a:p>
          <a:p>
            <a:pPr marL="457200" indent="-457200" algn="just">
              <a:buAutoNum type="arabicPeriod"/>
            </a:pPr>
            <a:r>
              <a:rPr lang="pt-BR" sz="1900" b="1" dirty="0" smtClean="0"/>
              <a:t>Quanto ao objeto:</a:t>
            </a:r>
          </a:p>
          <a:p>
            <a:pPr algn="just"/>
            <a:endParaRPr lang="pt-BR" sz="1900" u="sng" dirty="0" smtClean="0"/>
          </a:p>
          <a:p>
            <a:pPr algn="just"/>
            <a:r>
              <a:rPr lang="pt-BR" sz="1900" b="1" u="sng" dirty="0" smtClean="0"/>
              <a:t>1.1. Obrigação de dar:</a:t>
            </a:r>
            <a:r>
              <a:rPr lang="pt-BR" sz="1900" b="1" dirty="0" smtClean="0"/>
              <a:t> </a:t>
            </a:r>
            <a:r>
              <a:rPr lang="pt-BR" sz="1900" dirty="0"/>
              <a:t>a</a:t>
            </a:r>
            <a:r>
              <a:rPr lang="pt-BR" sz="1900" dirty="0" smtClean="0"/>
              <a:t> prestação consiste na </a:t>
            </a:r>
            <a:r>
              <a:rPr lang="pt-BR" sz="1900" b="1" dirty="0" smtClean="0"/>
              <a:t>entrega de um ou mais bens</a:t>
            </a:r>
            <a:r>
              <a:rPr lang="pt-BR" sz="1900" dirty="0" smtClean="0"/>
              <a:t> ao credor – prestação de coisa. Cumpre ao devedor </a:t>
            </a:r>
            <a:r>
              <a:rPr lang="pt-BR" sz="1900" u="sng" dirty="0" smtClean="0">
                <a:solidFill>
                  <a:srgbClr val="FFC000"/>
                </a:solidFill>
              </a:rPr>
              <a:t>transferir</a:t>
            </a:r>
            <a:r>
              <a:rPr lang="pt-BR" sz="1900" dirty="0" smtClean="0"/>
              <a:t> a propriedade do objeto (ex. compra e venda); </a:t>
            </a:r>
            <a:r>
              <a:rPr lang="pt-BR" sz="1900" u="sng" dirty="0" smtClean="0">
                <a:solidFill>
                  <a:srgbClr val="FFC000"/>
                </a:solidFill>
              </a:rPr>
              <a:t>ceder a sua posse</a:t>
            </a:r>
            <a:r>
              <a:rPr lang="pt-BR" sz="1900" dirty="0" smtClean="0">
                <a:solidFill>
                  <a:srgbClr val="FFC000"/>
                </a:solidFill>
              </a:rPr>
              <a:t> </a:t>
            </a:r>
            <a:r>
              <a:rPr lang="pt-BR" sz="1900" dirty="0" smtClean="0"/>
              <a:t>ao credor (ex. locação); ou </a:t>
            </a:r>
            <a:r>
              <a:rPr lang="pt-BR" sz="1900" u="sng" dirty="0" smtClean="0">
                <a:solidFill>
                  <a:srgbClr val="FFC000"/>
                </a:solidFill>
              </a:rPr>
              <a:t>restituir a coisa</a:t>
            </a:r>
            <a:r>
              <a:rPr lang="pt-BR" sz="1900" dirty="0" smtClean="0">
                <a:solidFill>
                  <a:srgbClr val="FFC000"/>
                </a:solidFill>
              </a:rPr>
              <a:t> </a:t>
            </a:r>
            <a:r>
              <a:rPr lang="pt-BR" sz="1900" dirty="0" smtClean="0"/>
              <a:t>(ex. depósito). </a:t>
            </a:r>
          </a:p>
          <a:p>
            <a:pPr algn="just"/>
            <a:endParaRPr lang="pt-BR" sz="1900" dirty="0"/>
          </a:p>
          <a:p>
            <a:pPr algn="just"/>
            <a:r>
              <a:rPr lang="pt-BR" sz="1900" dirty="0" smtClean="0"/>
              <a:t>Na obrigação de dar o credor está interessado na </a:t>
            </a:r>
            <a:r>
              <a:rPr lang="pt-BR" sz="1900" b="1" dirty="0" smtClean="0">
                <a:solidFill>
                  <a:srgbClr val="FFC000"/>
                </a:solidFill>
              </a:rPr>
              <a:t>tradição do bem.</a:t>
            </a:r>
          </a:p>
          <a:p>
            <a:pPr algn="just"/>
            <a:endParaRPr lang="pt-BR" sz="1900" dirty="0"/>
          </a:p>
          <a:p>
            <a:pPr algn="just"/>
            <a:r>
              <a:rPr lang="pt-BR" sz="1900" dirty="0" smtClean="0"/>
              <a:t>A obrigação de dar não se confunde com o direito real que surgirá com a transmissão da propriedade. Ex. a obrigação de dar coisa certa, referente à tradição de um imóvel (art. 481, CC) e passará ao plano do direito real a partir do momento do registro da aquisição da propriedade (art. 1245, CC). </a:t>
            </a:r>
          </a:p>
          <a:p>
            <a:pPr algn="just"/>
            <a:endParaRPr lang="pt-BR" sz="1900" dirty="0"/>
          </a:p>
          <a:p>
            <a:pPr algn="just"/>
            <a:r>
              <a:rPr lang="pt-BR" sz="1900" dirty="0" smtClean="0"/>
              <a:t>Distinção dos efeitos: o credor, na obrigação de dar se valerá da execução específica, com a finalidade de compelir o devedor a entregar o bem. Após o registro, contudo, poderá o proprietário manejar a ação </a:t>
            </a:r>
            <a:r>
              <a:rPr lang="pt-BR" sz="1900" dirty="0" err="1" smtClean="0"/>
              <a:t>reinvindicatória</a:t>
            </a:r>
            <a:r>
              <a:rPr lang="pt-BR" sz="1900" dirty="0" smtClean="0"/>
              <a:t>. </a:t>
            </a:r>
          </a:p>
        </p:txBody>
      </p:sp>
    </p:spTree>
    <p:extLst>
      <p:ext uri="{BB962C8B-B14F-4D97-AF65-F5344CB8AC3E}">
        <p14:creationId xmlns:p14="http://schemas.microsoft.com/office/powerpoint/2010/main" val="138087412"/>
      </p:ext>
    </p:extLst>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16632"/>
            <a:ext cx="8496944" cy="6247864"/>
          </a:xfrm>
          <a:prstGeom prst="rect">
            <a:avLst/>
          </a:prstGeom>
          <a:noFill/>
        </p:spPr>
        <p:txBody>
          <a:bodyPr wrap="square" rtlCol="0">
            <a:spAutoFit/>
          </a:bodyPr>
          <a:lstStyle/>
          <a:p>
            <a:pPr algn="just"/>
            <a:endParaRPr lang="pt-BR" sz="2000" b="1" dirty="0" smtClean="0">
              <a:solidFill>
                <a:srgbClr val="FFC000"/>
              </a:solidFill>
            </a:endParaRPr>
          </a:p>
          <a:p>
            <a:pPr algn="just"/>
            <a:r>
              <a:rPr lang="pt-BR" sz="2000" b="1" dirty="0" smtClean="0">
                <a:solidFill>
                  <a:srgbClr val="FFC000"/>
                </a:solidFill>
              </a:rPr>
              <a:t>a) Obrigação de dar coisa certa (art. 233 e </a:t>
            </a:r>
            <a:r>
              <a:rPr lang="pt-BR" sz="2000" b="1" dirty="0" err="1" smtClean="0">
                <a:solidFill>
                  <a:srgbClr val="FFC000"/>
                </a:solidFill>
              </a:rPr>
              <a:t>ss</a:t>
            </a:r>
            <a:r>
              <a:rPr lang="pt-BR" sz="2000" b="1" dirty="0" smtClean="0">
                <a:solidFill>
                  <a:srgbClr val="FFC000"/>
                </a:solidFill>
              </a:rPr>
              <a:t>, CCB):</a:t>
            </a:r>
            <a:r>
              <a:rPr lang="pt-BR" sz="2000" dirty="0" smtClean="0">
                <a:solidFill>
                  <a:srgbClr val="FFC000"/>
                </a:solidFill>
              </a:rPr>
              <a:t> </a:t>
            </a:r>
            <a:r>
              <a:rPr lang="pt-BR" sz="2000" dirty="0" smtClean="0">
                <a:solidFill>
                  <a:srgbClr val="FFFFFF"/>
                </a:solidFill>
              </a:rPr>
              <a:t>é aquela em que o bem da vida é individualizado. A coisa é certa quando houver indicação da </a:t>
            </a:r>
            <a:r>
              <a:rPr lang="pt-BR" sz="2000" u="sng" dirty="0" smtClean="0">
                <a:solidFill>
                  <a:srgbClr val="FFFFFF"/>
                </a:solidFill>
              </a:rPr>
              <a:t>quantidade, gênero, e sua individuação</a:t>
            </a:r>
            <a:r>
              <a:rPr lang="pt-BR" sz="2000" dirty="0" smtClean="0">
                <a:solidFill>
                  <a:srgbClr val="FFFFFF"/>
                </a:solidFill>
              </a:rPr>
              <a:t>, que a torne única. </a:t>
            </a:r>
          </a:p>
          <a:p>
            <a:pPr algn="just"/>
            <a:endParaRPr lang="pt-BR" sz="2000" dirty="0" smtClean="0">
              <a:solidFill>
                <a:srgbClr val="FFFFFF"/>
              </a:solidFill>
            </a:endParaRPr>
          </a:p>
          <a:p>
            <a:pPr algn="just"/>
            <a:r>
              <a:rPr lang="pt-BR" sz="2000" dirty="0" smtClean="0">
                <a:solidFill>
                  <a:srgbClr val="FFFFFF"/>
                </a:solidFill>
              </a:rPr>
              <a:t>Ex. Celebro contrato de compra e venda com a construtora para comprar um apartamento específico (endereço, matrícula, etc.). </a:t>
            </a:r>
          </a:p>
          <a:p>
            <a:pPr algn="just"/>
            <a:endParaRPr lang="pt-BR" sz="2000" dirty="0">
              <a:solidFill>
                <a:srgbClr val="FFFFFF"/>
              </a:solidFill>
            </a:endParaRPr>
          </a:p>
          <a:p>
            <a:pPr algn="just"/>
            <a:r>
              <a:rPr lang="pt-BR" sz="2000" dirty="0" smtClean="0">
                <a:solidFill>
                  <a:srgbClr val="FFFFFF"/>
                </a:solidFill>
              </a:rPr>
              <a:t>Sendo a obrigação de dar coisa certa, não pode o credor ser constrangido a receber outra:</a:t>
            </a:r>
          </a:p>
          <a:p>
            <a:pPr algn="just"/>
            <a:endParaRPr lang="pt-BR" sz="2000" dirty="0">
              <a:solidFill>
                <a:srgbClr val="FFFFFF"/>
              </a:solidFill>
            </a:endParaRPr>
          </a:p>
          <a:p>
            <a:pPr algn="just"/>
            <a:r>
              <a:rPr lang="pt-BR" sz="2000" dirty="0" smtClean="0">
                <a:solidFill>
                  <a:srgbClr val="CCECFF"/>
                </a:solidFill>
              </a:rPr>
              <a:t>Art. 313, CC: “O credor não é obrigado a receber prestação diversa da que lhe é devida, ainda que mais valiosa”. </a:t>
            </a:r>
          </a:p>
          <a:p>
            <a:pPr algn="just"/>
            <a:endParaRPr lang="pt-BR" sz="2000" dirty="0">
              <a:solidFill>
                <a:srgbClr val="FFFFFF"/>
              </a:solidFill>
            </a:endParaRPr>
          </a:p>
          <a:p>
            <a:pPr algn="just"/>
            <a:r>
              <a:rPr lang="pt-BR" sz="2000" dirty="0" smtClean="0">
                <a:solidFill>
                  <a:srgbClr val="CCECFF"/>
                </a:solidFill>
              </a:rPr>
              <a:t>Princípio da gravitação jurídica</a:t>
            </a:r>
            <a:r>
              <a:rPr lang="pt-BR" sz="2000" dirty="0" smtClean="0">
                <a:solidFill>
                  <a:srgbClr val="FFFFFF"/>
                </a:solidFill>
              </a:rPr>
              <a:t>: a obrigação de dar coisa certa abrange os seus acessórios. </a:t>
            </a:r>
            <a:endParaRPr lang="pt-BR" sz="2000" dirty="0" smtClean="0">
              <a:solidFill>
                <a:srgbClr val="CCECFF"/>
              </a:solidFill>
            </a:endParaRPr>
          </a:p>
          <a:p>
            <a:pPr algn="just"/>
            <a:endParaRPr lang="pt-BR" sz="2000" b="1" dirty="0" smtClean="0">
              <a:solidFill>
                <a:srgbClr val="CCECFF"/>
              </a:solidFill>
            </a:endParaRPr>
          </a:p>
          <a:p>
            <a:pPr algn="just"/>
            <a:r>
              <a:rPr lang="pt-BR" sz="2000" dirty="0" smtClean="0">
                <a:solidFill>
                  <a:srgbClr val="CCECFF"/>
                </a:solidFill>
              </a:rPr>
              <a:t>Art. 233, CC: “A obrigação de dar coisa certa abrange os acessórios dela embora não mencionados, salvo se o contrário resultar do título ou das circunstâncias do caso”. </a:t>
            </a:r>
            <a:endParaRPr lang="pt-BR" sz="2000" dirty="0">
              <a:solidFill>
                <a:srgbClr val="CCECFF"/>
              </a:solidFill>
            </a:endParaRPr>
          </a:p>
        </p:txBody>
      </p:sp>
    </p:spTree>
    <p:extLst>
      <p:ext uri="{BB962C8B-B14F-4D97-AF65-F5344CB8AC3E}">
        <p14:creationId xmlns:p14="http://schemas.microsoft.com/office/powerpoint/2010/main" val="602000697"/>
      </p:ext>
    </p:extLst>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683568" y="116632"/>
            <a:ext cx="7992888" cy="6863417"/>
          </a:xfrm>
          <a:prstGeom prst="rect">
            <a:avLst/>
          </a:prstGeom>
          <a:noFill/>
        </p:spPr>
        <p:txBody>
          <a:bodyPr wrap="square" rtlCol="0">
            <a:spAutoFit/>
          </a:bodyPr>
          <a:lstStyle/>
          <a:p>
            <a:pPr algn="just"/>
            <a:r>
              <a:rPr lang="pt-BR" sz="2000" b="1" u="sng" dirty="0" smtClean="0">
                <a:solidFill>
                  <a:srgbClr val="CCECFF"/>
                </a:solidFill>
              </a:rPr>
              <a:t>Teoria dos riscos (</a:t>
            </a:r>
            <a:r>
              <a:rPr lang="pt-BR" sz="2000" b="1" u="sng" dirty="0" err="1" smtClean="0">
                <a:solidFill>
                  <a:srgbClr val="CCECFF"/>
                </a:solidFill>
              </a:rPr>
              <a:t>arts</a:t>
            </a:r>
            <a:r>
              <a:rPr lang="pt-BR" sz="2000" b="1" u="sng" dirty="0" smtClean="0">
                <a:solidFill>
                  <a:srgbClr val="CCECFF"/>
                </a:solidFill>
              </a:rPr>
              <a:t>. 234/241, CC):</a:t>
            </a:r>
          </a:p>
          <a:p>
            <a:pPr algn="just"/>
            <a:endParaRPr lang="pt-BR" sz="2000" dirty="0"/>
          </a:p>
          <a:p>
            <a:pPr algn="just"/>
            <a:r>
              <a:rPr lang="pt-BR" sz="2000" dirty="0" smtClean="0"/>
              <a:t>Antes da tradição (móveis) ou do registro (imóveis) todos os riscos quanto à perda da coisa serão imputados ao alienante. </a:t>
            </a:r>
            <a:r>
              <a:rPr lang="pt-BR" sz="2000" i="1" dirty="0" smtClean="0"/>
              <a:t>Res </a:t>
            </a:r>
            <a:r>
              <a:rPr lang="pt-BR" sz="2000" i="1" dirty="0" err="1" smtClean="0"/>
              <a:t>perit</a:t>
            </a:r>
            <a:r>
              <a:rPr lang="pt-BR" sz="2000" i="1" dirty="0" smtClean="0"/>
              <a:t> domino</a:t>
            </a:r>
            <a:r>
              <a:rPr lang="pt-BR" sz="2000" dirty="0" smtClean="0"/>
              <a:t> (a coisa perece para o seu dono). </a:t>
            </a:r>
          </a:p>
          <a:p>
            <a:pPr algn="just"/>
            <a:endParaRPr lang="pt-BR" sz="2000" dirty="0"/>
          </a:p>
          <a:p>
            <a:pPr algn="just"/>
            <a:r>
              <a:rPr lang="pt-BR" sz="2000" u="sng" dirty="0" smtClean="0"/>
              <a:t>Exceção</a:t>
            </a:r>
            <a:r>
              <a:rPr lang="pt-BR" sz="2000" dirty="0" smtClean="0"/>
              <a:t>: vício redibitório e evicção – asseguram ao adquirente tutela jurídica em face do alienante mesmo diante da perda ou deterioração da coisa após a tradição, em virtude da constatação de vícios ocultos da coisa preexistentes (art. 441, CC) ou por vício jurídico do bem adquirido, quando não era de propriedade do alienante (art. 447, CC), respectivamente. </a:t>
            </a:r>
          </a:p>
          <a:p>
            <a:pPr algn="just"/>
            <a:endParaRPr lang="pt-BR" sz="2000" dirty="0"/>
          </a:p>
          <a:p>
            <a:pPr algn="just"/>
            <a:r>
              <a:rPr lang="pt-BR" sz="2000" dirty="0"/>
              <a:t>Art. </a:t>
            </a:r>
            <a:r>
              <a:rPr lang="pt-BR" sz="2000" dirty="0" smtClean="0"/>
              <a:t>234, CC: </a:t>
            </a:r>
            <a:r>
              <a:rPr lang="pt-BR" sz="2000" dirty="0"/>
              <a:t>“Se, no caso do artigo anterior, </a:t>
            </a:r>
            <a:r>
              <a:rPr lang="pt-BR" sz="2000" b="1" dirty="0">
                <a:solidFill>
                  <a:srgbClr val="CCECFF"/>
                </a:solidFill>
              </a:rPr>
              <a:t>a coisa se perder, sem culpa do devedor,</a:t>
            </a:r>
            <a:r>
              <a:rPr lang="pt-BR" sz="2000" dirty="0"/>
              <a:t> antes da tradição, ou pendente condição suspensiva, </a:t>
            </a:r>
            <a:r>
              <a:rPr lang="pt-BR" sz="2000" b="1" u="sng" dirty="0">
                <a:solidFill>
                  <a:srgbClr val="CCECFF"/>
                </a:solidFill>
              </a:rPr>
              <a:t>fica resolvido</a:t>
            </a:r>
            <a:r>
              <a:rPr lang="pt-BR" sz="2000" b="1" dirty="0">
                <a:solidFill>
                  <a:srgbClr val="CCECFF"/>
                </a:solidFill>
              </a:rPr>
              <a:t> a obrigação </a:t>
            </a:r>
            <a:r>
              <a:rPr lang="pt-BR" sz="2000" dirty="0"/>
              <a:t>para as duas partes; se a </a:t>
            </a:r>
            <a:r>
              <a:rPr lang="pt-BR" sz="2000" b="1" dirty="0">
                <a:solidFill>
                  <a:srgbClr val="CCECFF"/>
                </a:solidFill>
              </a:rPr>
              <a:t>perda resultar de culpa do devedor</a:t>
            </a:r>
            <a:r>
              <a:rPr lang="pt-BR" sz="2000" dirty="0"/>
              <a:t>, </a:t>
            </a:r>
            <a:r>
              <a:rPr lang="pt-BR" sz="2000" b="1" u="sng" dirty="0">
                <a:solidFill>
                  <a:srgbClr val="CCECFF"/>
                </a:solidFill>
              </a:rPr>
              <a:t>responderá este pelo equivalente e mais perdas e danos</a:t>
            </a:r>
            <a:r>
              <a:rPr lang="pt-BR" sz="2000" dirty="0"/>
              <a:t>”.</a:t>
            </a:r>
          </a:p>
          <a:p>
            <a:pPr algn="just"/>
            <a:endParaRPr lang="pt-BR" sz="2000" dirty="0" smtClean="0"/>
          </a:p>
          <a:p>
            <a:pPr algn="just"/>
            <a:r>
              <a:rPr lang="pt-BR" sz="2000" dirty="0" smtClean="0"/>
              <a:t>A perda da coisa decorre de seu desaparecimento natural, perecimento jurídico (bem fora do comércio) ou pela perda das qualidades essenciais e do valor econômico do bem. </a:t>
            </a:r>
            <a:endParaRPr lang="pt-BR" sz="2000" dirty="0"/>
          </a:p>
        </p:txBody>
      </p:sp>
    </p:spTree>
    <p:extLst>
      <p:ext uri="{BB962C8B-B14F-4D97-AF65-F5344CB8AC3E}">
        <p14:creationId xmlns:p14="http://schemas.microsoft.com/office/powerpoint/2010/main" val="224763391"/>
      </p:ext>
    </p:extLst>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08912" cy="5940088"/>
          </a:xfrm>
          <a:prstGeom prst="rect">
            <a:avLst/>
          </a:prstGeom>
          <a:noFill/>
        </p:spPr>
        <p:txBody>
          <a:bodyPr wrap="square" rtlCol="0">
            <a:spAutoFit/>
          </a:bodyPr>
          <a:lstStyle/>
          <a:p>
            <a:pPr algn="just"/>
            <a:r>
              <a:rPr lang="pt-BR" sz="2000" dirty="0" smtClean="0"/>
              <a:t>O ônus de provar que não teve culpa recai ao devedor.</a:t>
            </a:r>
          </a:p>
          <a:p>
            <a:pPr algn="just"/>
            <a:endParaRPr lang="pt-BR" sz="2000" dirty="0">
              <a:solidFill>
                <a:srgbClr val="CCECFF"/>
              </a:solidFill>
            </a:endParaRPr>
          </a:p>
          <a:p>
            <a:pPr algn="just"/>
            <a:r>
              <a:rPr lang="pt-BR" sz="2000" dirty="0" smtClean="0">
                <a:solidFill>
                  <a:srgbClr val="CCECFF"/>
                </a:solidFill>
              </a:rPr>
              <a:t>- Perda sem culpa do devedor: resolve-se a obrigação</a:t>
            </a:r>
          </a:p>
          <a:p>
            <a:pPr algn="just"/>
            <a:endParaRPr lang="pt-BR" sz="2000" dirty="0"/>
          </a:p>
          <a:p>
            <a:pPr algn="just"/>
            <a:r>
              <a:rPr lang="pt-BR" sz="2000" dirty="0" smtClean="0"/>
              <a:t>Ex. se “A” se comprometeu a entregar a “B” uma bicicleta em dia específico e, na véspera, o bem foi furtado, </a:t>
            </a:r>
            <a:r>
              <a:rPr lang="pt-BR" sz="2000" u="sng" dirty="0" smtClean="0"/>
              <a:t>acarretará a resolução contratual pelo perecimento do objeto, sem culpa do alienante</a:t>
            </a:r>
            <a:r>
              <a:rPr lang="pt-BR" sz="2000" dirty="0" smtClean="0"/>
              <a:t>, afinal, não houve quebra do dever de diligência na guarda da coisa. </a:t>
            </a:r>
          </a:p>
          <a:p>
            <a:pPr algn="just"/>
            <a:endParaRPr lang="pt-BR" sz="2000" dirty="0" smtClean="0"/>
          </a:p>
          <a:p>
            <a:pPr algn="just"/>
            <a:r>
              <a:rPr lang="pt-BR" sz="2000" dirty="0" smtClean="0"/>
              <a:t>A impossibilidade superveniente acarreta a perda do interesse do credor na prestação, diante do perecimento da coisa. Resta apenas ao credor o direito de reaver, quando o fez, aquilo que pagou. </a:t>
            </a:r>
            <a:endParaRPr lang="pt-BR" sz="2000" dirty="0"/>
          </a:p>
          <a:p>
            <a:pPr algn="just"/>
            <a:endParaRPr lang="pt-BR" sz="2000" dirty="0" smtClean="0"/>
          </a:p>
          <a:p>
            <a:pPr algn="just"/>
            <a:r>
              <a:rPr lang="pt-BR" sz="2000" dirty="0" smtClean="0">
                <a:solidFill>
                  <a:srgbClr val="CCECFF"/>
                </a:solidFill>
              </a:rPr>
              <a:t>- Perda com culpa do devedor: responde pelo equivalente mais perdas e danos. </a:t>
            </a:r>
          </a:p>
          <a:p>
            <a:pPr algn="just"/>
            <a:endParaRPr lang="pt-BR" sz="2000" dirty="0" smtClean="0"/>
          </a:p>
          <a:p>
            <a:pPr algn="just"/>
            <a:r>
              <a:rPr lang="pt-BR" sz="2000" dirty="0" smtClean="0"/>
              <a:t>Ex. “A” não entregou a bicicleta para “B” em razão de um acidente no momento do deslocamento da coisa, provocado por sua embriaguez ao volante. </a:t>
            </a:r>
            <a:endParaRPr lang="pt-BR" sz="2000" dirty="0"/>
          </a:p>
        </p:txBody>
      </p:sp>
    </p:spTree>
    <p:extLst>
      <p:ext uri="{BB962C8B-B14F-4D97-AF65-F5344CB8AC3E}">
        <p14:creationId xmlns:p14="http://schemas.microsoft.com/office/powerpoint/2010/main" val="2959167998"/>
      </p:ext>
    </p:extLst>
  </p:cSld>
  <p:clrMapOvr>
    <a:masterClrMapping/>
  </p:clrMapOvr>
  <p:transition>
    <p:comb/>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352928" cy="6247864"/>
          </a:xfrm>
          <a:prstGeom prst="rect">
            <a:avLst/>
          </a:prstGeom>
          <a:noFill/>
        </p:spPr>
        <p:txBody>
          <a:bodyPr wrap="square" rtlCol="0">
            <a:spAutoFit/>
          </a:bodyPr>
          <a:lstStyle/>
          <a:p>
            <a:pPr algn="just"/>
            <a:r>
              <a:rPr lang="pt-BR" sz="2000" dirty="0" smtClean="0">
                <a:solidFill>
                  <a:srgbClr val="CCECFF"/>
                </a:solidFill>
              </a:rPr>
              <a:t>- Deterioração da coisa sem culpa do devedor:</a:t>
            </a:r>
          </a:p>
          <a:p>
            <a:pPr algn="just"/>
            <a:endParaRPr lang="pt-BR" sz="2000" dirty="0" smtClean="0"/>
          </a:p>
          <a:p>
            <a:pPr algn="just"/>
            <a:r>
              <a:rPr lang="pt-BR" sz="2000" dirty="0" smtClean="0"/>
              <a:t>Art. 235, CC: “Deteriorada a coisa, não sendo o devedor culpado, poderá o </a:t>
            </a:r>
            <a:r>
              <a:rPr lang="pt-BR" sz="2000" u="sng" dirty="0" smtClean="0"/>
              <a:t>credor resolver a obrigação</a:t>
            </a:r>
            <a:r>
              <a:rPr lang="pt-BR" sz="2000" dirty="0" smtClean="0"/>
              <a:t>, ou </a:t>
            </a:r>
            <a:r>
              <a:rPr lang="pt-BR" sz="2000" u="sng" dirty="0" smtClean="0"/>
              <a:t>aceitar a coisa, abatido de seu preço o valor que perdeu</a:t>
            </a:r>
            <a:r>
              <a:rPr lang="pt-BR" sz="2000" dirty="0" smtClean="0"/>
              <a:t>”. </a:t>
            </a:r>
          </a:p>
          <a:p>
            <a:pPr algn="just"/>
            <a:endParaRPr lang="pt-BR" sz="2000" dirty="0" smtClean="0"/>
          </a:p>
          <a:p>
            <a:pPr algn="just"/>
            <a:r>
              <a:rPr lang="pt-BR" sz="2000" dirty="0" smtClean="0"/>
              <a:t>Na perda da coisa a resolução é automática e opera por força da lei. No caso da deterioração, o legislador atribuiu ao credor a faculdade de escolha. </a:t>
            </a:r>
          </a:p>
          <a:p>
            <a:pPr algn="just"/>
            <a:endParaRPr lang="pt-BR" sz="2000" dirty="0">
              <a:solidFill>
                <a:srgbClr val="CCECFF"/>
              </a:solidFill>
            </a:endParaRPr>
          </a:p>
          <a:p>
            <a:pPr algn="just"/>
            <a:r>
              <a:rPr lang="pt-BR" sz="2000" dirty="0" smtClean="0">
                <a:solidFill>
                  <a:srgbClr val="CCECFF"/>
                </a:solidFill>
              </a:rPr>
              <a:t>- Deterioração da coisa com culpa do devedor:</a:t>
            </a:r>
            <a:endParaRPr lang="pt-BR" sz="2000" dirty="0">
              <a:solidFill>
                <a:srgbClr val="CCECFF"/>
              </a:solidFill>
            </a:endParaRPr>
          </a:p>
          <a:p>
            <a:pPr algn="just"/>
            <a:endParaRPr lang="pt-BR" sz="2000" dirty="0" smtClean="0"/>
          </a:p>
          <a:p>
            <a:pPr algn="just"/>
            <a:r>
              <a:rPr lang="pt-BR" sz="2000" dirty="0" smtClean="0"/>
              <a:t>Art. 236, CC: “Sendo culpado o devedor, poderá o </a:t>
            </a:r>
            <a:r>
              <a:rPr lang="pt-BR" sz="2000" u="sng" dirty="0" smtClean="0"/>
              <a:t>credor exigir o equivalente</a:t>
            </a:r>
            <a:r>
              <a:rPr lang="pt-BR" sz="2000" dirty="0" smtClean="0"/>
              <a:t>, ou </a:t>
            </a:r>
            <a:r>
              <a:rPr lang="pt-BR" sz="2000" u="sng" dirty="0" smtClean="0"/>
              <a:t>aceitar a coisa no estado em que se acha</a:t>
            </a:r>
            <a:r>
              <a:rPr lang="pt-BR" sz="2000" dirty="0" smtClean="0"/>
              <a:t>, com direito a reclamar em um ou em outro caso, </a:t>
            </a:r>
            <a:r>
              <a:rPr lang="pt-BR" sz="2000" dirty="0" smtClean="0">
                <a:solidFill>
                  <a:srgbClr val="CCECFF"/>
                </a:solidFill>
              </a:rPr>
              <a:t>indenização das perdas e danos</a:t>
            </a:r>
            <a:r>
              <a:rPr lang="pt-BR" sz="2000" dirty="0" smtClean="0"/>
              <a:t>”. </a:t>
            </a:r>
          </a:p>
          <a:p>
            <a:pPr algn="just"/>
            <a:endParaRPr lang="pt-BR" sz="2000" dirty="0"/>
          </a:p>
          <a:p>
            <a:pPr algn="just"/>
            <a:r>
              <a:rPr lang="pt-BR" sz="2000" dirty="0" smtClean="0"/>
              <a:t>Optando pela resolução ou pela prestação da tutela específica, ao credor cabe o direito de ressarcimento por perdas e danos, pois houve o inadimplemento da obrigação, eis que recebeu coisa diversa da pactuada. </a:t>
            </a:r>
            <a:endParaRPr lang="pt-BR" sz="2000" dirty="0"/>
          </a:p>
        </p:txBody>
      </p:sp>
    </p:spTree>
    <p:extLst>
      <p:ext uri="{BB962C8B-B14F-4D97-AF65-F5344CB8AC3E}">
        <p14:creationId xmlns:p14="http://schemas.microsoft.com/office/powerpoint/2010/main" val="2755114668"/>
      </p:ext>
    </p:extLst>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dirty="0">
              <a:solidFill>
                <a:srgbClr val="FFFFFF"/>
              </a:solidFill>
            </a:endParaRPr>
          </a:p>
        </p:txBody>
      </p:sp>
      <p:sp>
        <p:nvSpPr>
          <p:cNvPr id="141319" name="Rectangle 7"/>
          <p:cNvSpPr>
            <a:spLocks noChangeArrowheads="1"/>
          </p:cNvSpPr>
          <p:nvPr/>
        </p:nvSpPr>
        <p:spPr bwMode="auto">
          <a:xfrm>
            <a:off x="198445" y="228600"/>
            <a:ext cx="8686800" cy="6407696"/>
          </a:xfrm>
          <a:prstGeom prst="rect">
            <a:avLst/>
          </a:prstGeom>
          <a:noFill/>
          <a:ln w="9525">
            <a:noFill/>
            <a:miter lim="800000"/>
            <a:headEnd/>
            <a:tailEnd/>
          </a:ln>
          <a:effectLst/>
        </p:spPr>
        <p:txBody>
          <a:bodyPr anchor="b"/>
          <a:lstStyle/>
          <a:p>
            <a:pPr algn="just" eaLnBrk="1" hangingPunct="1">
              <a:defRPr/>
            </a:pPr>
            <a:endParaRPr lang="pt-BR" sz="2000" b="1" dirty="0">
              <a:solidFill>
                <a:srgbClr val="9CBEBD"/>
              </a:solidFill>
            </a:endParaRPr>
          </a:p>
        </p:txBody>
      </p:sp>
      <p:sp>
        <p:nvSpPr>
          <p:cNvPr id="3" name="Retângulo 2"/>
          <p:cNvSpPr/>
          <p:nvPr/>
        </p:nvSpPr>
        <p:spPr>
          <a:xfrm>
            <a:off x="198445" y="228600"/>
            <a:ext cx="8686800" cy="6247864"/>
          </a:xfrm>
          <a:prstGeom prst="rect">
            <a:avLst/>
          </a:prstGeom>
        </p:spPr>
        <p:txBody>
          <a:bodyPr wrap="square">
            <a:spAutoFit/>
          </a:bodyPr>
          <a:lstStyle/>
          <a:p>
            <a:pPr algn="just"/>
            <a:r>
              <a:rPr lang="pt-BR" sz="2000" b="1" dirty="0" smtClean="0">
                <a:solidFill>
                  <a:srgbClr val="CCECFF"/>
                </a:solidFill>
              </a:rPr>
              <a:t>Mora do devedor na obrigação de dar coisa certa</a:t>
            </a:r>
          </a:p>
          <a:p>
            <a:pPr algn="just"/>
            <a:endParaRPr lang="pt-BR" sz="2000" b="1" dirty="0">
              <a:solidFill>
                <a:srgbClr val="CCECFF"/>
              </a:solidFill>
            </a:endParaRPr>
          </a:p>
          <a:p>
            <a:pPr algn="just"/>
            <a:r>
              <a:rPr lang="pt-BR" sz="2000" dirty="0" smtClean="0">
                <a:solidFill>
                  <a:srgbClr val="CCECFF"/>
                </a:solidFill>
              </a:rPr>
              <a:t>Art. 399, CCB: “O devedor em mora responde pela impossibilidade da prestação, </a:t>
            </a:r>
            <a:r>
              <a:rPr lang="pt-BR" sz="2000" b="1" dirty="0" smtClean="0">
                <a:solidFill>
                  <a:srgbClr val="CCECFF"/>
                </a:solidFill>
              </a:rPr>
              <a:t>embora essa impossibilidade resulte de caso fortuito ou força maior,</a:t>
            </a:r>
            <a:r>
              <a:rPr lang="pt-BR" sz="2000" dirty="0" smtClean="0">
                <a:solidFill>
                  <a:srgbClr val="CCECFF"/>
                </a:solidFill>
              </a:rPr>
              <a:t> se estes ocorrerem </a:t>
            </a:r>
            <a:r>
              <a:rPr lang="pt-BR" sz="2000" u="sng" dirty="0" smtClean="0">
                <a:solidFill>
                  <a:srgbClr val="CCECFF"/>
                </a:solidFill>
              </a:rPr>
              <a:t>durante o atraso</a:t>
            </a:r>
            <a:r>
              <a:rPr lang="pt-BR" sz="2000" dirty="0" smtClean="0">
                <a:solidFill>
                  <a:srgbClr val="CCECFF"/>
                </a:solidFill>
              </a:rPr>
              <a:t>; </a:t>
            </a:r>
            <a:r>
              <a:rPr lang="pt-BR" sz="2000" b="1" dirty="0" smtClean="0">
                <a:solidFill>
                  <a:srgbClr val="CCECFF"/>
                </a:solidFill>
              </a:rPr>
              <a:t>salvo se provar isenção de culpa</a:t>
            </a:r>
            <a:r>
              <a:rPr lang="pt-BR" sz="2000" dirty="0" smtClean="0">
                <a:solidFill>
                  <a:srgbClr val="CCECFF"/>
                </a:solidFill>
              </a:rPr>
              <a:t>, ou que o </a:t>
            </a:r>
            <a:r>
              <a:rPr lang="pt-BR" sz="2000" b="1" dirty="0" smtClean="0">
                <a:solidFill>
                  <a:srgbClr val="CCECFF"/>
                </a:solidFill>
              </a:rPr>
              <a:t>dano sobreviria </a:t>
            </a:r>
            <a:r>
              <a:rPr lang="pt-BR" sz="2000" dirty="0" smtClean="0">
                <a:solidFill>
                  <a:srgbClr val="CCECFF"/>
                </a:solidFill>
              </a:rPr>
              <a:t>ainda quando a obrigação fosse oportunamente desempenhada”. </a:t>
            </a:r>
          </a:p>
          <a:p>
            <a:pPr algn="just"/>
            <a:endParaRPr lang="pt-BR" sz="2000" dirty="0"/>
          </a:p>
          <a:p>
            <a:pPr algn="just"/>
            <a:r>
              <a:rPr lang="pt-BR" sz="2000" dirty="0" smtClean="0"/>
              <a:t>Trata-se da aplicação da </a:t>
            </a:r>
            <a:r>
              <a:rPr lang="pt-BR" sz="2000" b="1" dirty="0" smtClean="0"/>
              <a:t>teoria do risco integral na responsabilidade objetiva</a:t>
            </a:r>
            <a:r>
              <a:rPr lang="pt-BR" sz="2000" dirty="0" smtClean="0"/>
              <a:t> ou da chamada </a:t>
            </a:r>
            <a:r>
              <a:rPr lang="pt-BR" sz="2000" b="1" dirty="0" smtClean="0"/>
              <a:t>responsabilidade objetiva agravada</a:t>
            </a:r>
            <a:r>
              <a:rPr lang="pt-BR" sz="2000" dirty="0" smtClean="0"/>
              <a:t>: o devedor não se exonera da obrigação de indenizar mesmo que exclua o nexo causal. </a:t>
            </a:r>
          </a:p>
          <a:p>
            <a:pPr algn="just"/>
            <a:endParaRPr lang="pt-BR" sz="2000" dirty="0"/>
          </a:p>
          <a:p>
            <a:pPr algn="just"/>
            <a:r>
              <a:rPr lang="pt-BR" sz="2000" b="1" dirty="0" smtClean="0"/>
              <a:t>A mora gera a uma expansão da responsabilidade do devedor</a:t>
            </a:r>
            <a:r>
              <a:rPr lang="pt-BR" sz="2000" dirty="0" smtClean="0"/>
              <a:t>, mesmo quando a perda ou deterioração tenha ocorrido de forma alheia às diligências normais do devedor. </a:t>
            </a:r>
          </a:p>
          <a:p>
            <a:pPr algn="just"/>
            <a:endParaRPr lang="pt-BR" sz="2000" dirty="0" smtClean="0"/>
          </a:p>
          <a:p>
            <a:pPr algn="just"/>
            <a:r>
              <a:rPr lang="pt-BR" sz="2000" dirty="0" smtClean="0"/>
              <a:t>Ex. “A” deveria entregar a bicicleta a “B” no dia 20 de novembro, mas o bem foi furtado em data posterior, quando já estava em mora. Ele não se furtará de indenizar o credor. </a:t>
            </a:r>
            <a:endParaRPr lang="pt-BR" sz="2000" dirty="0"/>
          </a:p>
        </p:txBody>
      </p:sp>
    </p:spTree>
    <p:extLst>
      <p:ext uri="{BB962C8B-B14F-4D97-AF65-F5344CB8AC3E}">
        <p14:creationId xmlns:p14="http://schemas.microsoft.com/office/powerpoint/2010/main" val="218475404"/>
      </p:ext>
    </p:extLst>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434729"/>
            <a:ext cx="8136904" cy="5940088"/>
          </a:xfrm>
          <a:prstGeom prst="rect">
            <a:avLst/>
          </a:prstGeom>
          <a:noFill/>
        </p:spPr>
        <p:txBody>
          <a:bodyPr wrap="square" rtlCol="0">
            <a:spAutoFit/>
          </a:bodyPr>
          <a:lstStyle/>
          <a:p>
            <a:pPr algn="just"/>
            <a:r>
              <a:rPr lang="pt-BR" sz="2000" dirty="0" smtClean="0"/>
              <a:t>O devedor estará </a:t>
            </a:r>
            <a:r>
              <a:rPr lang="pt-BR" sz="2000" b="1" dirty="0" smtClean="0"/>
              <a:t>isento de responsabilidade </a:t>
            </a:r>
            <a:r>
              <a:rPr lang="pt-BR" sz="2000" dirty="0" smtClean="0"/>
              <a:t>se demonstrar que, mesmo que a entrega fosse tempestiva, o evento lesivo ocorreria. </a:t>
            </a:r>
          </a:p>
          <a:p>
            <a:pPr algn="just"/>
            <a:endParaRPr lang="pt-BR" sz="2000" dirty="0"/>
          </a:p>
          <a:p>
            <a:pPr algn="just"/>
            <a:r>
              <a:rPr lang="pt-BR" sz="2000" dirty="0" smtClean="0"/>
              <a:t>Ex. a intempestiva entrega da casa ao adquirente que foi destruída por um terremoto ao tempo da mora. Ainda que fosse entregue tempestivamente, fatalmente, o terremoto a atingiria. </a:t>
            </a:r>
          </a:p>
          <a:p>
            <a:pPr algn="just"/>
            <a:endParaRPr lang="pt-BR" sz="2000" dirty="0"/>
          </a:p>
          <a:p>
            <a:pPr algn="just"/>
            <a:r>
              <a:rPr lang="pt-BR" sz="2000" dirty="0" smtClean="0"/>
              <a:t>Exclui-se, ainda, a responsabilidade do devedor se este demonstrar a inocorrência da mora, </a:t>
            </a:r>
            <a:r>
              <a:rPr lang="pt-BR" sz="2000" b="1" dirty="0" smtClean="0"/>
              <a:t>quando a tradição tardia não se deu por razão que lhe fosse imputável</a:t>
            </a:r>
            <a:r>
              <a:rPr lang="pt-BR" sz="2000" dirty="0" smtClean="0"/>
              <a:t>, ao não ter dado causa ao retardamento. </a:t>
            </a:r>
          </a:p>
          <a:p>
            <a:pPr algn="just"/>
            <a:endParaRPr lang="pt-BR" sz="2000" dirty="0"/>
          </a:p>
          <a:p>
            <a:pPr algn="just"/>
            <a:r>
              <a:rPr lang="pt-BR" sz="2000" dirty="0" smtClean="0">
                <a:solidFill>
                  <a:srgbClr val="CCECFF"/>
                </a:solidFill>
              </a:rPr>
              <a:t>Art. 396, CC: “Não havendo fato ou omissão imputável ao devedor, não incorre este em mora”.</a:t>
            </a:r>
          </a:p>
          <a:p>
            <a:pPr algn="just"/>
            <a:endParaRPr lang="pt-BR" sz="2000" dirty="0"/>
          </a:p>
          <a:p>
            <a:pPr algn="just"/>
            <a:r>
              <a:rPr lang="pt-BR" sz="2000" dirty="0" smtClean="0"/>
              <a:t>Ex. o atraso na entrega de um veículo em razão de uma calamidade pública que bloqueia o fluxo de veículos.</a:t>
            </a:r>
          </a:p>
          <a:p>
            <a:pPr algn="just"/>
            <a:endParaRPr lang="pt-BR" sz="2000" dirty="0"/>
          </a:p>
          <a:p>
            <a:pPr algn="just"/>
            <a:r>
              <a:rPr lang="pt-BR" sz="2000" dirty="0" smtClean="0"/>
              <a:t> </a:t>
            </a:r>
            <a:endParaRPr lang="pt-BR" sz="2000" dirty="0"/>
          </a:p>
        </p:txBody>
      </p:sp>
    </p:spTree>
    <p:extLst>
      <p:ext uri="{BB962C8B-B14F-4D97-AF65-F5344CB8AC3E}">
        <p14:creationId xmlns:p14="http://schemas.microsoft.com/office/powerpoint/2010/main" val="1239461456"/>
      </p:ext>
    </p:extLst>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marL="0" indent="0" algn="just">
              <a:buNone/>
            </a:pPr>
            <a:r>
              <a:rPr lang="pt-BR" sz="2000" b="1" dirty="0" smtClean="0">
                <a:solidFill>
                  <a:srgbClr val="FFC000"/>
                </a:solidFill>
                <a:ea typeface="Tahoma" panose="020B0604030504040204" pitchFamily="34" charset="0"/>
                <a:cs typeface="Tahoma" panose="020B0604030504040204" pitchFamily="34" charset="0"/>
              </a:rPr>
              <a:t>Aulas 18 e 19 – </a:t>
            </a:r>
            <a:r>
              <a:rPr lang="pt-BR" sz="2000" b="1" dirty="0">
                <a:solidFill>
                  <a:srgbClr val="FFC000"/>
                </a:solidFill>
                <a:ea typeface="Tahoma" panose="020B0604030504040204" pitchFamily="34" charset="0"/>
                <a:cs typeface="Tahoma" panose="020B0604030504040204" pitchFamily="34" charset="0"/>
              </a:rPr>
              <a:t>Pontos do edital VII Concurso DPE/SP:</a:t>
            </a:r>
          </a:p>
          <a:p>
            <a:pPr marL="0" indent="0" algn="just">
              <a:buNone/>
            </a:pPr>
            <a:endParaRPr lang="pt-BR" sz="2000" b="1" dirty="0">
              <a:solidFill>
                <a:srgbClr val="FFC000"/>
              </a:solidFill>
              <a:ea typeface="Tahoma" panose="020B0604030504040204" pitchFamily="34" charset="0"/>
              <a:cs typeface="Tahoma" panose="020B0604030504040204" pitchFamily="34" charset="0"/>
            </a:endParaRPr>
          </a:p>
          <a:p>
            <a:pPr marL="0" indent="0" algn="just">
              <a:buNone/>
            </a:pPr>
            <a:endParaRPr lang="pt-BR" sz="2000" dirty="0" smtClean="0">
              <a:ea typeface="Tahoma" panose="020B0604030504040204" pitchFamily="34" charset="0"/>
              <a:cs typeface="Tahoma" panose="020B0604030504040204" pitchFamily="34" charset="0"/>
            </a:endParaRPr>
          </a:p>
          <a:p>
            <a:pPr marL="0" indent="0" algn="just">
              <a:buNone/>
            </a:pPr>
            <a:r>
              <a:rPr lang="pt-BR" sz="2000" dirty="0"/>
              <a:t>Direito das obrigações. Obrigação complexa. Conceito, elementos, fontes e classificação. Modalidades. Obrigações solidárias. Transmissão das obrigações: Cessão de crédito e assunção de dívida. </a:t>
            </a:r>
            <a:endParaRPr lang="pt-BR" altLang="pt-BR" sz="1000" b="1" dirty="0">
              <a:solidFill>
                <a:schemeClr val="accent2"/>
              </a:solidFill>
              <a:latin typeface="Arial" panose="020B0604020202020204" pitchFamily="34" charset="0"/>
            </a:endParaRPr>
          </a:p>
        </p:txBody>
      </p:sp>
    </p:spTree>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208912" cy="4093428"/>
          </a:xfrm>
          <a:prstGeom prst="rect">
            <a:avLst/>
          </a:prstGeom>
          <a:noFill/>
        </p:spPr>
        <p:txBody>
          <a:bodyPr wrap="square" rtlCol="0">
            <a:spAutoFit/>
          </a:bodyPr>
          <a:lstStyle/>
          <a:p>
            <a:pPr algn="just"/>
            <a:r>
              <a:rPr lang="pt-BR" sz="2000" b="1" dirty="0" smtClean="0">
                <a:solidFill>
                  <a:srgbClr val="CCECFF"/>
                </a:solidFill>
              </a:rPr>
              <a:t>Aplicação do princípio da equivalência</a:t>
            </a:r>
            <a:r>
              <a:rPr lang="pt-BR" sz="2000" dirty="0" smtClean="0">
                <a:solidFill>
                  <a:srgbClr val="CCECFF"/>
                </a:solidFill>
              </a:rPr>
              <a:t>: </a:t>
            </a:r>
            <a:r>
              <a:rPr lang="pt-BR" sz="2000" dirty="0" smtClean="0"/>
              <a:t>quem suporta os riscos também deve ser beneficiado pelos melhoramentos.</a:t>
            </a:r>
          </a:p>
          <a:p>
            <a:pPr algn="just"/>
            <a:endParaRPr lang="pt-BR" sz="2000" dirty="0">
              <a:solidFill>
                <a:srgbClr val="FFFFFF"/>
              </a:solidFill>
            </a:endParaRPr>
          </a:p>
          <a:p>
            <a:pPr algn="just"/>
            <a:r>
              <a:rPr lang="pt-BR" sz="2000" dirty="0" smtClean="0">
                <a:solidFill>
                  <a:srgbClr val="FFFFFF"/>
                </a:solidFill>
              </a:rPr>
              <a:t>Art. 237, CC: “Até a tradição pertence ao devedor da coisa, </a:t>
            </a:r>
            <a:r>
              <a:rPr lang="pt-BR" sz="2000" u="sng" dirty="0" smtClean="0">
                <a:solidFill>
                  <a:srgbClr val="FFFFFF"/>
                </a:solidFill>
              </a:rPr>
              <a:t>com os seus melhoramentos e acrescidos</a:t>
            </a:r>
            <a:r>
              <a:rPr lang="pt-BR" sz="2000" dirty="0" smtClean="0">
                <a:solidFill>
                  <a:srgbClr val="FFFFFF"/>
                </a:solidFill>
              </a:rPr>
              <a:t>, pelos quais </a:t>
            </a:r>
            <a:r>
              <a:rPr lang="pt-BR" sz="2000" b="1" dirty="0" smtClean="0">
                <a:solidFill>
                  <a:srgbClr val="FFFFFF"/>
                </a:solidFill>
              </a:rPr>
              <a:t>poderá exigir o aumento no preço</a:t>
            </a:r>
            <a:r>
              <a:rPr lang="pt-BR" sz="2000" dirty="0" smtClean="0">
                <a:solidFill>
                  <a:srgbClr val="FFFFFF"/>
                </a:solidFill>
              </a:rPr>
              <a:t>; se o credor não anuir, poderá o devedor resolver a obrigação. </a:t>
            </a:r>
            <a:r>
              <a:rPr lang="pt-BR" sz="2000" dirty="0" err="1" smtClean="0">
                <a:solidFill>
                  <a:srgbClr val="FFFFFF"/>
                </a:solidFill>
              </a:rPr>
              <a:t>P.u</a:t>
            </a:r>
            <a:r>
              <a:rPr lang="pt-BR" sz="2000" dirty="0" smtClean="0">
                <a:solidFill>
                  <a:srgbClr val="FFFFFF"/>
                </a:solidFill>
              </a:rPr>
              <a:t>. Os frutos percebidos são do devedor, cabendo ao credor os pendentes”. </a:t>
            </a:r>
          </a:p>
          <a:p>
            <a:pPr algn="just"/>
            <a:endParaRPr lang="pt-BR" sz="2000" dirty="0">
              <a:solidFill>
                <a:srgbClr val="FFFFFF"/>
              </a:solidFill>
            </a:endParaRPr>
          </a:p>
          <a:p>
            <a:pPr algn="just"/>
            <a:r>
              <a:rPr lang="pt-BR" sz="2000" dirty="0" smtClean="0"/>
              <a:t>Ex. “A” celebra com “B” contrato de compra e venda de uma vaca. No transcurso do tempo, até o prazo da entrega, a vaca fica prenha. Desta forma, o adquirente receberá, além da vaca, a cria que a acompanha. </a:t>
            </a:r>
          </a:p>
          <a:p>
            <a:pPr algn="just"/>
            <a:endParaRPr lang="pt-BR" sz="2000" dirty="0"/>
          </a:p>
        </p:txBody>
      </p:sp>
    </p:spTree>
    <p:extLst>
      <p:ext uri="{BB962C8B-B14F-4D97-AF65-F5344CB8AC3E}">
        <p14:creationId xmlns:p14="http://schemas.microsoft.com/office/powerpoint/2010/main" val="1227795542"/>
      </p:ext>
    </p:extLst>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404664"/>
            <a:ext cx="8208912" cy="6555641"/>
          </a:xfrm>
          <a:prstGeom prst="rect">
            <a:avLst/>
          </a:prstGeom>
          <a:noFill/>
        </p:spPr>
        <p:txBody>
          <a:bodyPr wrap="square" rtlCol="0">
            <a:spAutoFit/>
          </a:bodyPr>
          <a:lstStyle/>
          <a:p>
            <a:pPr algn="just"/>
            <a:r>
              <a:rPr lang="pt-BR" sz="2000" u="sng" dirty="0" smtClean="0">
                <a:solidFill>
                  <a:srgbClr val="CCECFF"/>
                </a:solidFill>
              </a:rPr>
              <a:t>Teoria dos riscos nas obrigações de restituir coisa certa</a:t>
            </a:r>
            <a:endParaRPr lang="pt-BR" sz="2000" u="sng" dirty="0">
              <a:solidFill>
                <a:srgbClr val="CCECFF"/>
              </a:solidFill>
            </a:endParaRPr>
          </a:p>
          <a:p>
            <a:pPr algn="just"/>
            <a:endParaRPr lang="pt-BR" sz="2000" dirty="0" smtClean="0"/>
          </a:p>
          <a:p>
            <a:pPr algn="just"/>
            <a:r>
              <a:rPr lang="pt-BR" sz="2000" dirty="0" smtClean="0">
                <a:solidFill>
                  <a:srgbClr val="CCECFF"/>
                </a:solidFill>
              </a:rPr>
              <a:t>- Perda do bem sem culpa do devedor:</a:t>
            </a:r>
          </a:p>
          <a:p>
            <a:pPr algn="just"/>
            <a:endParaRPr lang="pt-BR" sz="2000" dirty="0" smtClean="0"/>
          </a:p>
          <a:p>
            <a:pPr algn="just"/>
            <a:r>
              <a:rPr lang="pt-BR" sz="2000" dirty="0" smtClean="0"/>
              <a:t>Art. 238, CC: “Se a obrigação for de restituir coisa certa, e esta, </a:t>
            </a:r>
            <a:r>
              <a:rPr lang="pt-BR" sz="2000" u="sng" dirty="0" smtClean="0"/>
              <a:t>sem culpa do devedor, se perder antes da tradição</a:t>
            </a:r>
            <a:r>
              <a:rPr lang="pt-BR" sz="2000" dirty="0" smtClean="0"/>
              <a:t>, </a:t>
            </a:r>
            <a:r>
              <a:rPr lang="pt-BR" sz="2000" b="1" dirty="0" smtClean="0"/>
              <a:t>sofrerá o credor a perda, e a obrigação se resolverá</a:t>
            </a:r>
            <a:r>
              <a:rPr lang="pt-BR" sz="2000" dirty="0" smtClean="0"/>
              <a:t>, ressalvados os seus direitos até o dia da perda”. </a:t>
            </a:r>
          </a:p>
          <a:p>
            <a:pPr algn="just"/>
            <a:endParaRPr lang="pt-BR" sz="2000" dirty="0"/>
          </a:p>
          <a:p>
            <a:pPr algn="just"/>
            <a:r>
              <a:rPr lang="pt-BR" sz="2000" dirty="0" smtClean="0"/>
              <a:t>Aplica-se, portanto, o princípio </a:t>
            </a:r>
            <a:r>
              <a:rPr lang="pt-BR" sz="2000" i="1" dirty="0" smtClean="0"/>
              <a:t>res </a:t>
            </a:r>
            <a:r>
              <a:rPr lang="pt-BR" sz="2000" i="1" dirty="0" err="1" smtClean="0"/>
              <a:t>perit</a:t>
            </a:r>
            <a:r>
              <a:rPr lang="pt-BR" sz="2000" i="1" dirty="0" smtClean="0"/>
              <a:t> domino</a:t>
            </a:r>
            <a:r>
              <a:rPr lang="pt-BR" sz="2000" dirty="0" smtClean="0"/>
              <a:t>. </a:t>
            </a:r>
          </a:p>
          <a:p>
            <a:pPr algn="just"/>
            <a:endParaRPr lang="pt-BR" sz="2000" dirty="0"/>
          </a:p>
          <a:p>
            <a:pPr algn="just"/>
            <a:r>
              <a:rPr lang="pt-BR" sz="2000" dirty="0" smtClean="0"/>
              <a:t>Neste caso, o proprietário do bem é o credor, que aguarda a devolução da coisa (contrato de locação, comodato, mútuo ou depósito). </a:t>
            </a:r>
          </a:p>
          <a:p>
            <a:pPr algn="just"/>
            <a:endParaRPr lang="pt-BR" sz="2000" dirty="0" smtClean="0"/>
          </a:p>
          <a:p>
            <a:pPr algn="just"/>
            <a:r>
              <a:rPr lang="pt-BR" sz="2000" dirty="0" smtClean="0">
                <a:solidFill>
                  <a:srgbClr val="CCECFF"/>
                </a:solidFill>
              </a:rPr>
              <a:t>- Perda do bem com culpa do devedor:</a:t>
            </a:r>
          </a:p>
          <a:p>
            <a:pPr algn="just"/>
            <a:endParaRPr lang="pt-BR" sz="2000" dirty="0" smtClean="0"/>
          </a:p>
          <a:p>
            <a:pPr algn="just"/>
            <a:r>
              <a:rPr lang="pt-BR" sz="2000" dirty="0" smtClean="0"/>
              <a:t>Art. 239, CC: “Se a coisa se perder </a:t>
            </a:r>
            <a:r>
              <a:rPr lang="pt-BR" sz="2000" b="1" dirty="0" smtClean="0"/>
              <a:t>por culpa do devedor, responderá este pelo equivalente, mais perdas e danos</a:t>
            </a:r>
            <a:r>
              <a:rPr lang="pt-BR" sz="2000" dirty="0" smtClean="0"/>
              <a:t>”. </a:t>
            </a:r>
          </a:p>
          <a:p>
            <a:pPr algn="just"/>
            <a:endParaRPr lang="pt-BR" sz="2000" dirty="0"/>
          </a:p>
          <a:p>
            <a:pPr algn="just"/>
            <a:endParaRPr lang="pt-BR" sz="2000" dirty="0"/>
          </a:p>
          <a:p>
            <a:pPr algn="just"/>
            <a:endParaRPr lang="pt-BR" sz="2000" dirty="0" smtClean="0"/>
          </a:p>
        </p:txBody>
      </p:sp>
    </p:spTree>
    <p:extLst>
      <p:ext uri="{BB962C8B-B14F-4D97-AF65-F5344CB8AC3E}">
        <p14:creationId xmlns:p14="http://schemas.microsoft.com/office/powerpoint/2010/main" val="3385441501"/>
      </p:ext>
    </p:extLst>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332656"/>
            <a:ext cx="8208912" cy="6863417"/>
          </a:xfrm>
          <a:prstGeom prst="rect">
            <a:avLst/>
          </a:prstGeom>
          <a:noFill/>
        </p:spPr>
        <p:txBody>
          <a:bodyPr wrap="square" rtlCol="0">
            <a:spAutoFit/>
          </a:bodyPr>
          <a:lstStyle/>
          <a:p>
            <a:pPr marL="342900" indent="-342900" algn="just">
              <a:buFontTx/>
              <a:buChar char="-"/>
            </a:pPr>
            <a:r>
              <a:rPr lang="pt-BR" sz="2000" dirty="0" smtClean="0">
                <a:solidFill>
                  <a:srgbClr val="CCECFF"/>
                </a:solidFill>
              </a:rPr>
              <a:t>Deterioração do bem:</a:t>
            </a:r>
          </a:p>
          <a:p>
            <a:pPr algn="just"/>
            <a:endParaRPr lang="pt-BR" sz="2000" dirty="0"/>
          </a:p>
          <a:p>
            <a:pPr algn="just"/>
            <a:r>
              <a:rPr lang="pt-BR" sz="2000" dirty="0" smtClean="0"/>
              <a:t>Art. 240, CC: “Se a coisa restituível se deteriorar </a:t>
            </a:r>
            <a:r>
              <a:rPr lang="pt-BR" sz="2000" u="sng" dirty="0" smtClean="0"/>
              <a:t>sem culpa </a:t>
            </a:r>
            <a:r>
              <a:rPr lang="pt-BR" sz="2000" dirty="0" smtClean="0"/>
              <a:t>do devedor, </a:t>
            </a:r>
            <a:r>
              <a:rPr lang="pt-BR" sz="2000" u="sng" dirty="0" smtClean="0"/>
              <a:t>receb</a:t>
            </a:r>
            <a:r>
              <a:rPr lang="pt-BR" sz="2000" u="sng" dirty="0"/>
              <a:t>ê</a:t>
            </a:r>
            <a:r>
              <a:rPr lang="pt-BR" sz="2000" u="sng" dirty="0" smtClean="0"/>
              <a:t>-la-á o credor, tal qual se ache</a:t>
            </a:r>
            <a:r>
              <a:rPr lang="pt-BR" sz="2000" dirty="0" smtClean="0"/>
              <a:t>, sem direito a indenização; se por </a:t>
            </a:r>
            <a:r>
              <a:rPr lang="pt-BR" sz="2000" u="sng" dirty="0" smtClean="0"/>
              <a:t>culpa do devedor</a:t>
            </a:r>
            <a:r>
              <a:rPr lang="pt-BR" sz="2000" dirty="0" smtClean="0"/>
              <a:t>, observar-se-á o disposto no </a:t>
            </a:r>
            <a:r>
              <a:rPr lang="pt-BR" sz="2000" u="sng" dirty="0" smtClean="0"/>
              <a:t>art. 239</a:t>
            </a:r>
            <a:r>
              <a:rPr lang="pt-BR" sz="2000" dirty="0" smtClean="0"/>
              <a:t>”.</a:t>
            </a:r>
          </a:p>
          <a:p>
            <a:pPr algn="just"/>
            <a:endParaRPr lang="pt-BR" sz="2000" dirty="0"/>
          </a:p>
          <a:p>
            <a:pPr algn="just"/>
            <a:r>
              <a:rPr lang="pt-BR" sz="2000" dirty="0" smtClean="0">
                <a:solidFill>
                  <a:srgbClr val="CCECFF"/>
                </a:solidFill>
              </a:rPr>
              <a:t>Interpretação sistemática do dispositivo: </a:t>
            </a:r>
          </a:p>
          <a:p>
            <a:pPr algn="just"/>
            <a:endParaRPr lang="pt-BR" sz="2000" dirty="0"/>
          </a:p>
          <a:p>
            <a:pPr algn="just"/>
            <a:r>
              <a:rPr lang="pt-BR" sz="2000" dirty="0" smtClean="0"/>
              <a:t>Enunciado 15, CNJ: “As disposições do art. 236, CC também são aplicáveis às hipóteses do art. 240, </a:t>
            </a:r>
            <a:r>
              <a:rPr lang="pt-BR" sz="2000" i="1" dirty="0" smtClean="0"/>
              <a:t>in fine</a:t>
            </a:r>
            <a:r>
              <a:rPr lang="pt-BR" sz="2000" dirty="0" smtClean="0"/>
              <a:t>”. </a:t>
            </a:r>
          </a:p>
          <a:p>
            <a:pPr algn="just"/>
            <a:endParaRPr lang="pt-BR" sz="2000" dirty="0" smtClean="0"/>
          </a:p>
          <a:p>
            <a:pPr algn="just"/>
            <a:r>
              <a:rPr lang="pt-BR" sz="2000" dirty="0" smtClean="0"/>
              <a:t>Caso não haja culpa do devedor, pode-se interpretar que ao devedor seria também possível manter o bem consigo, apesar de deteriorado, com abatimento proporcional do valor a título de posse (ex. locação), visando conservar o negócio jurídico. </a:t>
            </a:r>
          </a:p>
          <a:p>
            <a:pPr algn="just"/>
            <a:endParaRPr lang="pt-BR" sz="2000" dirty="0"/>
          </a:p>
          <a:p>
            <a:pPr algn="just"/>
            <a:r>
              <a:rPr lang="pt-BR" sz="2000" dirty="0"/>
              <a:t>D</a:t>
            </a:r>
            <a:r>
              <a:rPr lang="pt-BR" sz="2000" dirty="0" smtClean="0"/>
              <a:t>iante da situação de culpa do devedor, é possível concluir que é também facultado ao credor receber a coisa no estado em que se encontra com o acréscimo das perdas e danos. </a:t>
            </a:r>
          </a:p>
          <a:p>
            <a:pPr algn="just"/>
            <a:endParaRPr lang="pt-BR" sz="2000" dirty="0"/>
          </a:p>
          <a:p>
            <a:pPr algn="just"/>
            <a:endParaRPr lang="pt-BR" sz="2000" dirty="0"/>
          </a:p>
          <a:p>
            <a:pPr algn="just"/>
            <a:endParaRPr lang="pt-BR" sz="2000" dirty="0"/>
          </a:p>
        </p:txBody>
      </p:sp>
    </p:spTree>
    <p:extLst>
      <p:ext uri="{BB962C8B-B14F-4D97-AF65-F5344CB8AC3E}">
        <p14:creationId xmlns:p14="http://schemas.microsoft.com/office/powerpoint/2010/main" val="1394550900"/>
      </p:ext>
    </p:extLst>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6555641"/>
          </a:xfrm>
          <a:prstGeom prst="rect">
            <a:avLst/>
          </a:prstGeom>
          <a:noFill/>
        </p:spPr>
        <p:txBody>
          <a:bodyPr wrap="square" rtlCol="0">
            <a:spAutoFit/>
          </a:bodyPr>
          <a:lstStyle/>
          <a:p>
            <a:pPr algn="just"/>
            <a:r>
              <a:rPr lang="pt-BR" sz="2000" b="1" dirty="0" smtClean="0">
                <a:solidFill>
                  <a:srgbClr val="FFC000"/>
                </a:solidFill>
              </a:rPr>
              <a:t>b) </a:t>
            </a:r>
            <a:r>
              <a:rPr lang="pt-BR" sz="2000" b="1" dirty="0">
                <a:solidFill>
                  <a:srgbClr val="FFC000"/>
                </a:solidFill>
              </a:rPr>
              <a:t>Obrigação de dar coisa </a:t>
            </a:r>
            <a:r>
              <a:rPr lang="pt-BR" sz="2000" b="1" dirty="0" smtClean="0">
                <a:solidFill>
                  <a:srgbClr val="FFC000"/>
                </a:solidFill>
              </a:rPr>
              <a:t>incerta </a:t>
            </a:r>
            <a:r>
              <a:rPr lang="pt-BR" sz="2000" b="1" dirty="0">
                <a:solidFill>
                  <a:srgbClr val="FFC000"/>
                </a:solidFill>
              </a:rPr>
              <a:t>(art. </a:t>
            </a:r>
            <a:r>
              <a:rPr lang="pt-BR" sz="2000" b="1" dirty="0" smtClean="0">
                <a:solidFill>
                  <a:srgbClr val="FFC000"/>
                </a:solidFill>
              </a:rPr>
              <a:t>243 </a:t>
            </a:r>
            <a:r>
              <a:rPr lang="pt-BR" sz="2000" b="1" dirty="0">
                <a:solidFill>
                  <a:srgbClr val="FFC000"/>
                </a:solidFill>
              </a:rPr>
              <a:t>e </a:t>
            </a:r>
            <a:r>
              <a:rPr lang="pt-BR" sz="2000" b="1" dirty="0" err="1">
                <a:solidFill>
                  <a:srgbClr val="FFC000"/>
                </a:solidFill>
              </a:rPr>
              <a:t>ss</a:t>
            </a:r>
            <a:r>
              <a:rPr lang="pt-BR" sz="2000" b="1" dirty="0">
                <a:solidFill>
                  <a:srgbClr val="FFC000"/>
                </a:solidFill>
              </a:rPr>
              <a:t>, CCB</a:t>
            </a:r>
            <a:r>
              <a:rPr lang="pt-BR" sz="2000" b="1" dirty="0" smtClean="0">
                <a:solidFill>
                  <a:srgbClr val="FFC000"/>
                </a:solidFill>
              </a:rPr>
              <a:t>):</a:t>
            </a:r>
            <a:r>
              <a:rPr lang="pt-BR" sz="2000" dirty="0" smtClean="0">
                <a:solidFill>
                  <a:srgbClr val="FFC000"/>
                </a:solidFill>
              </a:rPr>
              <a:t> </a:t>
            </a:r>
            <a:r>
              <a:rPr lang="pt-BR" sz="2000" dirty="0" smtClean="0"/>
              <a:t>é aquela indicada apenas pelo </a:t>
            </a:r>
            <a:r>
              <a:rPr lang="pt-BR" sz="2000" b="1" u="sng" dirty="0" smtClean="0"/>
              <a:t>gênero e quantidade</a:t>
            </a:r>
            <a:r>
              <a:rPr lang="pt-BR" sz="2000" dirty="0" smtClean="0"/>
              <a:t>. As partes não convencionam a entrega da coisa individualizada. Há indeterminabilidade do objeto da prestação. </a:t>
            </a:r>
          </a:p>
          <a:p>
            <a:pPr algn="just"/>
            <a:endParaRPr lang="pt-BR" sz="2000" dirty="0" smtClean="0"/>
          </a:p>
          <a:p>
            <a:pPr algn="just"/>
            <a:r>
              <a:rPr lang="pt-BR" sz="2000" dirty="0" smtClean="0"/>
              <a:t>Ex. “A” se obriga a entregar a “B” cinco sacas de feijão. </a:t>
            </a:r>
          </a:p>
          <a:p>
            <a:pPr algn="just"/>
            <a:endParaRPr lang="pt-BR" sz="2000" dirty="0"/>
          </a:p>
          <a:p>
            <a:pPr algn="just"/>
            <a:r>
              <a:rPr lang="pt-BR" sz="2000" dirty="0" smtClean="0"/>
              <a:t>A identificação e escolha dos bens será oportunizada ao tempo da execução da obrigação. Vê-se, portanto, que a indeterminação é transitória. </a:t>
            </a:r>
            <a:endParaRPr lang="pt-BR" sz="2000" dirty="0"/>
          </a:p>
          <a:p>
            <a:pPr algn="just"/>
            <a:endParaRPr lang="pt-BR" sz="2000" dirty="0" smtClean="0"/>
          </a:p>
          <a:p>
            <a:pPr algn="just"/>
            <a:r>
              <a:rPr lang="pt-BR" sz="2000" dirty="0">
                <a:solidFill>
                  <a:srgbClr val="CCECFF"/>
                </a:solidFill>
              </a:rPr>
              <a:t>Art. 244. “Nas coisas determinadas pelo gênero e pela quantidade, a </a:t>
            </a:r>
            <a:r>
              <a:rPr lang="pt-BR" sz="2000" b="1" dirty="0">
                <a:solidFill>
                  <a:srgbClr val="CCECFF"/>
                </a:solidFill>
              </a:rPr>
              <a:t>escolha pertence ao devedor</a:t>
            </a:r>
            <a:r>
              <a:rPr lang="pt-BR" sz="2000" dirty="0">
                <a:solidFill>
                  <a:srgbClr val="CCECFF"/>
                </a:solidFill>
              </a:rPr>
              <a:t>, se o contrário não resultar do título da obrigação; mas </a:t>
            </a:r>
            <a:r>
              <a:rPr lang="pt-BR" sz="2000" b="1" dirty="0">
                <a:solidFill>
                  <a:srgbClr val="CCECFF"/>
                </a:solidFill>
              </a:rPr>
              <a:t>não poderá dar a coisa pior, nem será obrigado a prestar a melhor</a:t>
            </a:r>
            <a:r>
              <a:rPr lang="pt-BR" sz="2000" dirty="0">
                <a:solidFill>
                  <a:srgbClr val="CCECFF"/>
                </a:solidFill>
              </a:rPr>
              <a:t>”. </a:t>
            </a:r>
          </a:p>
          <a:p>
            <a:pPr algn="just"/>
            <a:endParaRPr lang="pt-BR" sz="2000" dirty="0" smtClean="0"/>
          </a:p>
          <a:p>
            <a:pPr algn="just"/>
            <a:r>
              <a:rPr lang="pt-BR" sz="2000" dirty="0" smtClean="0"/>
              <a:t>No silêncio do negócio jurídico, a escolha do objeto recairá ao devedor. </a:t>
            </a:r>
          </a:p>
          <a:p>
            <a:pPr algn="just"/>
            <a:endParaRPr lang="pt-BR" sz="2000" dirty="0"/>
          </a:p>
          <a:p>
            <a:pPr algn="just"/>
            <a:r>
              <a:rPr lang="pt-BR" sz="2000" dirty="0" smtClean="0"/>
              <a:t>À luz da boa-fé objetiva, a escolha do devedor deve ser feita pela média, ou seja, não poderá selecionar a coisa pior, nem é obrigado a prestar a melhor.  </a:t>
            </a:r>
            <a:endParaRPr lang="pt-BR" sz="2000" dirty="0"/>
          </a:p>
        </p:txBody>
      </p:sp>
    </p:spTree>
    <p:extLst>
      <p:ext uri="{BB962C8B-B14F-4D97-AF65-F5344CB8AC3E}">
        <p14:creationId xmlns:p14="http://schemas.microsoft.com/office/powerpoint/2010/main" val="3603915601"/>
      </p:ext>
    </p:extLst>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02359"/>
            <a:ext cx="8208912" cy="6247864"/>
          </a:xfrm>
          <a:prstGeom prst="rect">
            <a:avLst/>
          </a:prstGeom>
          <a:noFill/>
        </p:spPr>
        <p:txBody>
          <a:bodyPr wrap="square" rtlCol="0">
            <a:spAutoFit/>
          </a:bodyPr>
          <a:lstStyle/>
          <a:p>
            <a:pPr algn="just"/>
            <a:endParaRPr lang="pt-BR" sz="2000" dirty="0" smtClean="0"/>
          </a:p>
          <a:p>
            <a:pPr algn="just"/>
            <a:r>
              <a:rPr lang="pt-BR" sz="2000" dirty="0" smtClean="0"/>
              <a:t>O ato de especificação da coisa incerta chama-se </a:t>
            </a:r>
            <a:r>
              <a:rPr lang="pt-BR" sz="2000" b="1" dirty="0" smtClean="0">
                <a:solidFill>
                  <a:srgbClr val="CCECFF"/>
                </a:solidFill>
              </a:rPr>
              <a:t>concentração do débito ou concentração da prestação devida. </a:t>
            </a:r>
          </a:p>
          <a:p>
            <a:pPr algn="just"/>
            <a:endParaRPr lang="pt-BR" sz="2000" b="1" dirty="0"/>
          </a:p>
          <a:p>
            <a:pPr algn="just"/>
            <a:r>
              <a:rPr lang="pt-BR" sz="2000" dirty="0" smtClean="0"/>
              <a:t>No momento da </a:t>
            </a:r>
            <a:r>
              <a:rPr lang="pt-BR" sz="2000" dirty="0" err="1" smtClean="0"/>
              <a:t>cientificação</a:t>
            </a:r>
            <a:r>
              <a:rPr lang="pt-BR" sz="2000" dirty="0" smtClean="0"/>
              <a:t> da escolha pela parte contrária que a obrigação de dar coisa incerta converte-se em obrigação de dar coisa certa. </a:t>
            </a:r>
          </a:p>
          <a:p>
            <a:pPr algn="just"/>
            <a:endParaRPr lang="pt-BR" sz="2000" dirty="0"/>
          </a:p>
          <a:p>
            <a:pPr algn="just"/>
            <a:r>
              <a:rPr lang="pt-BR" sz="2000" dirty="0" smtClean="0">
                <a:solidFill>
                  <a:srgbClr val="CCECFF"/>
                </a:solidFill>
              </a:rPr>
              <a:t>Art. 245, CC: “Cientificado da escolha o credor, vigorará o disposto na Seção antecedente”.</a:t>
            </a:r>
            <a:endParaRPr lang="pt-BR" sz="2000" dirty="0">
              <a:solidFill>
                <a:srgbClr val="CCECFF"/>
              </a:solidFill>
            </a:endParaRPr>
          </a:p>
          <a:p>
            <a:pPr algn="just"/>
            <a:endParaRPr lang="pt-BR" sz="2000" dirty="0" smtClean="0"/>
          </a:p>
          <a:p>
            <a:pPr algn="just"/>
            <a:r>
              <a:rPr lang="pt-BR" sz="2000" dirty="0" smtClean="0"/>
              <a:t>Enquanto a outra parte não é comunicada da concentração, colocando-se a coisa à sua disposição, </a:t>
            </a:r>
            <a:r>
              <a:rPr lang="pt-BR" sz="2000" u="sng" dirty="0" smtClean="0"/>
              <a:t>a simples separação do objeto não transfere os riscos de perda e deterioração ao credor</a:t>
            </a:r>
            <a:r>
              <a:rPr lang="pt-BR" sz="2000" dirty="0" smtClean="0"/>
              <a:t>. </a:t>
            </a:r>
          </a:p>
          <a:p>
            <a:pPr algn="just"/>
            <a:endParaRPr lang="pt-BR" sz="2000" dirty="0"/>
          </a:p>
          <a:p>
            <a:pPr algn="just"/>
            <a:r>
              <a:rPr lang="pt-BR" sz="2000" dirty="0" smtClean="0"/>
              <a:t>A partir da comunicação da individualização, as regras  relativas à mora e ao inadimplemento passam a ser relativas à obrigação de dar coisa certa. </a:t>
            </a:r>
          </a:p>
          <a:p>
            <a:pPr algn="just"/>
            <a:endParaRPr lang="pt-BR" sz="2000" dirty="0"/>
          </a:p>
          <a:p>
            <a:pPr algn="just"/>
            <a:endParaRPr lang="pt-BR" sz="2000" dirty="0"/>
          </a:p>
        </p:txBody>
      </p:sp>
    </p:spTree>
    <p:extLst>
      <p:ext uri="{BB962C8B-B14F-4D97-AF65-F5344CB8AC3E}">
        <p14:creationId xmlns:p14="http://schemas.microsoft.com/office/powerpoint/2010/main" val="3978457239"/>
      </p:ext>
    </p:extLst>
  </p:cSld>
  <p:clrMapOvr>
    <a:masterClrMapping/>
  </p:clrMapOvr>
  <p:transition>
    <p:comb/>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95536" y="332656"/>
            <a:ext cx="8424936" cy="5324535"/>
          </a:xfrm>
          <a:prstGeom prst="rect">
            <a:avLst/>
          </a:prstGeom>
        </p:spPr>
        <p:txBody>
          <a:bodyPr wrap="square">
            <a:spAutoFit/>
          </a:bodyPr>
          <a:lstStyle/>
          <a:p>
            <a:pPr algn="just"/>
            <a:r>
              <a:rPr lang="pt-BR" sz="2000" dirty="0">
                <a:solidFill>
                  <a:srgbClr val="CCECFF"/>
                </a:solidFill>
              </a:rPr>
              <a:t>Art. 246. “</a:t>
            </a:r>
            <a:r>
              <a:rPr lang="pt-BR" sz="2000" b="1" dirty="0">
                <a:solidFill>
                  <a:srgbClr val="CCECFF"/>
                </a:solidFill>
              </a:rPr>
              <a:t>Antes da escolha</a:t>
            </a:r>
            <a:r>
              <a:rPr lang="pt-BR" sz="2000" dirty="0">
                <a:solidFill>
                  <a:srgbClr val="CCECFF"/>
                </a:solidFill>
              </a:rPr>
              <a:t>, não poderá o devedor alegar a perda ou deterioração da coisa, </a:t>
            </a:r>
            <a:r>
              <a:rPr lang="pt-BR" sz="2000" u="sng" dirty="0">
                <a:solidFill>
                  <a:srgbClr val="CCECFF"/>
                </a:solidFill>
              </a:rPr>
              <a:t>ainda que por força maior ou caso fortuito</a:t>
            </a:r>
            <a:r>
              <a:rPr lang="pt-BR" sz="2000" dirty="0">
                <a:solidFill>
                  <a:srgbClr val="CCECFF"/>
                </a:solidFill>
              </a:rPr>
              <a:t>”. </a:t>
            </a:r>
          </a:p>
          <a:p>
            <a:pPr algn="just"/>
            <a:endParaRPr lang="pt-BR" sz="2000" dirty="0"/>
          </a:p>
          <a:p>
            <a:pPr algn="just"/>
            <a:r>
              <a:rPr lang="pt-BR" sz="2000" dirty="0"/>
              <a:t>A indeterminação do objeto é incompatível com o perecimento e o gênero nunca perece – </a:t>
            </a:r>
            <a:r>
              <a:rPr lang="pt-BR" sz="2000" i="1" dirty="0"/>
              <a:t>genus non </a:t>
            </a:r>
            <a:r>
              <a:rPr lang="pt-BR" sz="2000" i="1" dirty="0" err="1"/>
              <a:t>perit</a:t>
            </a:r>
            <a:r>
              <a:rPr lang="pt-BR" sz="2000" dirty="0"/>
              <a:t>. </a:t>
            </a:r>
            <a:endParaRPr lang="pt-BR" sz="2000" dirty="0" smtClean="0"/>
          </a:p>
          <a:p>
            <a:pPr algn="just"/>
            <a:endParaRPr lang="pt-BR" sz="2000" dirty="0"/>
          </a:p>
          <a:p>
            <a:pPr algn="just"/>
            <a:r>
              <a:rPr lang="pt-BR" sz="2000" dirty="0" smtClean="0"/>
              <a:t>Esta afirmação, contudo, vem sendo relativizada pela doutrina moderna. Muitas vezes será excessivo exigir do devedor - quando a perda não pode ser a ele imputada - a perpetuação da obrigação de dar coisa incerta, em hipóteses em que </a:t>
            </a:r>
            <a:r>
              <a:rPr lang="pt-BR" sz="2000" b="1" dirty="0" smtClean="0"/>
              <a:t>o gênero é limitado e há muita dificuldade em cumprir. </a:t>
            </a:r>
          </a:p>
          <a:p>
            <a:pPr algn="just"/>
            <a:endParaRPr lang="pt-BR" sz="2000" b="1" dirty="0"/>
          </a:p>
          <a:p>
            <a:pPr algn="just"/>
            <a:r>
              <a:rPr lang="pt-BR" sz="2000" b="1" dirty="0" smtClean="0"/>
              <a:t>Ex. </a:t>
            </a:r>
            <a:r>
              <a:rPr lang="pt-BR" sz="2000" dirty="0" smtClean="0"/>
              <a:t>entrega de animal raro, oriundo de outro país, cuja espécie se encontra em extinção. Não será justificável exigir que o devedor adquira outro animal no estrangeiro quando o objeto da prestação se perdeu, sem que tenha sido sua culpa. </a:t>
            </a:r>
          </a:p>
          <a:p>
            <a:pPr algn="just"/>
            <a:endParaRPr lang="pt-BR" sz="2000" dirty="0"/>
          </a:p>
        </p:txBody>
      </p:sp>
    </p:spTree>
    <p:extLst>
      <p:ext uri="{BB962C8B-B14F-4D97-AF65-F5344CB8AC3E}">
        <p14:creationId xmlns:p14="http://schemas.microsoft.com/office/powerpoint/2010/main" val="296643761"/>
      </p:ext>
    </p:extLst>
  </p:cSld>
  <p:clrMapOvr>
    <a:masterClrMapping/>
  </p:clrMapOvr>
  <p:transition>
    <p:comb/>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352928" cy="5940088"/>
          </a:xfrm>
          <a:prstGeom prst="rect">
            <a:avLst/>
          </a:prstGeom>
          <a:noFill/>
        </p:spPr>
        <p:txBody>
          <a:bodyPr wrap="square" rtlCol="0">
            <a:spAutoFit/>
          </a:bodyPr>
          <a:lstStyle/>
          <a:p>
            <a:pPr algn="just"/>
            <a:r>
              <a:rPr lang="pt-BR" sz="2000" b="1" u="sng" dirty="0" smtClean="0"/>
              <a:t>1.2. </a:t>
            </a:r>
            <a:r>
              <a:rPr lang="pt-BR" sz="2000" b="1" u="sng" dirty="0"/>
              <a:t>Obrigação de </a:t>
            </a:r>
            <a:r>
              <a:rPr lang="pt-BR" sz="2000" b="1" u="sng" dirty="0" smtClean="0"/>
              <a:t>fazer</a:t>
            </a:r>
            <a:r>
              <a:rPr lang="pt-BR" sz="2000" b="1" dirty="0" smtClean="0"/>
              <a:t> (art</a:t>
            </a:r>
            <a:r>
              <a:rPr lang="pt-BR" sz="2000" b="1" dirty="0"/>
              <a:t>. </a:t>
            </a:r>
            <a:r>
              <a:rPr lang="pt-BR" sz="2000" b="1" dirty="0" smtClean="0"/>
              <a:t>247/249, </a:t>
            </a:r>
            <a:r>
              <a:rPr lang="pt-BR" sz="2000" b="1" dirty="0"/>
              <a:t>CCB</a:t>
            </a:r>
            <a:r>
              <a:rPr lang="pt-BR" sz="2000" b="1" dirty="0" smtClean="0"/>
              <a:t>):</a:t>
            </a:r>
            <a:r>
              <a:rPr lang="pt-BR" sz="2000" dirty="0" smtClean="0">
                <a:solidFill>
                  <a:srgbClr val="FFC000"/>
                </a:solidFill>
              </a:rPr>
              <a:t> </a:t>
            </a:r>
            <a:r>
              <a:rPr lang="pt-BR" sz="2000" dirty="0" smtClean="0"/>
              <a:t>tem por objeto a </a:t>
            </a:r>
            <a:r>
              <a:rPr lang="pt-BR" sz="2000" b="1" dirty="0" smtClean="0"/>
              <a:t>prestação de um fato</a:t>
            </a:r>
            <a:r>
              <a:rPr lang="pt-BR" sz="2000" dirty="0" smtClean="0"/>
              <a:t>, consubstanciado na </a:t>
            </a:r>
            <a:r>
              <a:rPr lang="pt-BR" sz="2000" b="1" dirty="0" smtClean="0"/>
              <a:t>realização de uma atividade pessoal exercida</a:t>
            </a:r>
            <a:r>
              <a:rPr lang="pt-BR" sz="2000" dirty="0" smtClean="0"/>
              <a:t> pelo devedor ou por terceiro. </a:t>
            </a:r>
            <a:r>
              <a:rPr lang="pt-BR" sz="2000" b="1" dirty="0" smtClean="0"/>
              <a:t>Prevalece aqui a </a:t>
            </a:r>
            <a:r>
              <a:rPr lang="pt-BR" sz="2000" b="1" u="sng" dirty="0" smtClean="0"/>
              <a:t>conduta do devedor</a:t>
            </a:r>
            <a:r>
              <a:rPr lang="pt-BR" sz="2000" dirty="0" smtClean="0"/>
              <a:t>, e não o bem que eventualmente dele resulte. </a:t>
            </a:r>
            <a:endParaRPr lang="pt-BR" sz="2000" b="1" dirty="0" smtClean="0"/>
          </a:p>
          <a:p>
            <a:pPr algn="just"/>
            <a:endParaRPr lang="pt-BR" sz="2000" dirty="0" smtClean="0"/>
          </a:p>
          <a:p>
            <a:pPr algn="just"/>
            <a:r>
              <a:rPr lang="pt-BR" sz="2000" b="1" dirty="0" smtClean="0"/>
              <a:t>Washington de Barros Monteiro</a:t>
            </a:r>
            <a:r>
              <a:rPr lang="pt-BR" sz="2000" dirty="0" smtClean="0"/>
              <a:t> diferencia as obrigações de dar e fazer: se o devedor tiver que </a:t>
            </a:r>
            <a:r>
              <a:rPr lang="pt-BR" sz="2000" u="sng" dirty="0" smtClean="0"/>
              <a:t>confeccionar a coisa </a:t>
            </a:r>
            <a:r>
              <a:rPr lang="pt-BR" sz="2000" dirty="0" smtClean="0"/>
              <a:t>para depois entregá-la, a obrigação é de </a:t>
            </a:r>
            <a:r>
              <a:rPr lang="pt-BR" sz="2000" b="1" dirty="0" smtClean="0"/>
              <a:t>fazer</a:t>
            </a:r>
            <a:r>
              <a:rPr lang="pt-BR" sz="2000" dirty="0" smtClean="0"/>
              <a:t>; se o devedor, ao contrário, não tiver previamente de fazer a coisa, a obrigação é de dar. </a:t>
            </a:r>
          </a:p>
          <a:p>
            <a:pPr algn="just"/>
            <a:endParaRPr lang="pt-BR" sz="2000" dirty="0"/>
          </a:p>
          <a:p>
            <a:pPr algn="just"/>
            <a:r>
              <a:rPr lang="pt-BR" sz="2000" dirty="0" smtClean="0"/>
              <a:t>As obrigações podem ser fungíveis ou infungíveis.</a:t>
            </a:r>
          </a:p>
          <a:p>
            <a:pPr algn="just"/>
            <a:endParaRPr lang="pt-BR" sz="2000" dirty="0"/>
          </a:p>
          <a:p>
            <a:pPr algn="just"/>
            <a:r>
              <a:rPr lang="pt-BR" sz="2000" u="sng" dirty="0"/>
              <a:t>Fungível:</a:t>
            </a:r>
            <a:r>
              <a:rPr lang="pt-BR" sz="2000" dirty="0"/>
              <a:t> é a regra. Quando outra pessoa puder dar-lhe cumprimento sem prejuízo ao credor. A pessoalidade na execução é indiferente. </a:t>
            </a:r>
          </a:p>
          <a:p>
            <a:pPr algn="just"/>
            <a:endParaRPr lang="pt-BR" sz="2000" u="sng" dirty="0"/>
          </a:p>
          <a:p>
            <a:pPr algn="just"/>
            <a:r>
              <a:rPr lang="pt-BR" sz="2000" dirty="0"/>
              <a:t>Com efeito, mesmo que o devedor se recuse a prestar, poderá o credor ordenar que seja executada por terceiro, à custa do devedor, sem prejuízo da indenização. </a:t>
            </a:r>
          </a:p>
        </p:txBody>
      </p:sp>
    </p:spTree>
    <p:extLst>
      <p:ext uri="{BB962C8B-B14F-4D97-AF65-F5344CB8AC3E}">
        <p14:creationId xmlns:p14="http://schemas.microsoft.com/office/powerpoint/2010/main" val="3931315311"/>
      </p:ext>
    </p:extLst>
  </p:cSld>
  <p:clrMapOvr>
    <a:masterClrMapping/>
  </p:clrMapOvr>
  <p:transition>
    <p:comb/>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4955" y="308130"/>
            <a:ext cx="8280920" cy="6555641"/>
          </a:xfrm>
          <a:prstGeom prst="rect">
            <a:avLst/>
          </a:prstGeom>
          <a:noFill/>
        </p:spPr>
        <p:txBody>
          <a:bodyPr wrap="square" rtlCol="0">
            <a:spAutoFit/>
          </a:bodyPr>
          <a:lstStyle/>
          <a:p>
            <a:pPr algn="just"/>
            <a:r>
              <a:rPr lang="pt-BR" sz="2000" u="sng" dirty="0" smtClean="0"/>
              <a:t>Infungível</a:t>
            </a:r>
            <a:r>
              <a:rPr lang="pt-BR" sz="2000" dirty="0"/>
              <a:t>: quando a obrigação de fazer </a:t>
            </a:r>
            <a:r>
              <a:rPr lang="pt-BR" sz="2000" dirty="0" smtClean="0"/>
              <a:t>só </a:t>
            </a:r>
            <a:r>
              <a:rPr lang="pt-BR" sz="2000" dirty="0"/>
              <a:t>puder ser prestada pelo devedor. </a:t>
            </a:r>
            <a:r>
              <a:rPr lang="pt-BR" sz="2000" b="1" dirty="0"/>
              <a:t>A </a:t>
            </a:r>
            <a:r>
              <a:rPr lang="pt-BR" sz="2000" b="1" dirty="0" err="1"/>
              <a:t>infungibilidade</a:t>
            </a:r>
            <a:r>
              <a:rPr lang="pt-BR" sz="2000" b="1" dirty="0"/>
              <a:t> é aferida no caso concreto, de acordo com as circunstâncias</a:t>
            </a:r>
            <a:r>
              <a:rPr lang="pt-BR" sz="2000" dirty="0"/>
              <a:t>, mesmo que não exista convenção expressa. Poderá a prestação ser </a:t>
            </a:r>
            <a:r>
              <a:rPr lang="pt-BR" sz="2000" u="sng" dirty="0"/>
              <a:t>naturalmente</a:t>
            </a:r>
            <a:r>
              <a:rPr lang="pt-BR" sz="2000" dirty="0"/>
              <a:t> infungível, com base nas qualidades do devedor (ex. show de determinado artista); ou </a:t>
            </a:r>
            <a:r>
              <a:rPr lang="pt-BR" sz="2000" u="sng" dirty="0"/>
              <a:t>contratualmente</a:t>
            </a:r>
            <a:r>
              <a:rPr lang="pt-BR" sz="2000" dirty="0"/>
              <a:t> infungível, quando o credor queira impor natureza personalíssima a uma obrigação em tese fungível (ex. outorgar procuração a advogado, vedando substabelecimento). </a:t>
            </a:r>
          </a:p>
          <a:p>
            <a:pPr algn="just"/>
            <a:endParaRPr lang="pt-BR" sz="2000" dirty="0" smtClean="0">
              <a:solidFill>
                <a:srgbClr val="CCECFF"/>
              </a:solidFill>
            </a:endParaRPr>
          </a:p>
          <a:p>
            <a:pPr algn="just"/>
            <a:r>
              <a:rPr lang="pt-BR" sz="2000" dirty="0" smtClean="0">
                <a:solidFill>
                  <a:srgbClr val="CCECFF"/>
                </a:solidFill>
              </a:rPr>
              <a:t>Art. 247, CC: “Incorre na obrigação de indenizar perdas e danos o devedor que recusar a prestação </a:t>
            </a:r>
            <a:r>
              <a:rPr lang="pt-BR" sz="2000" b="1" dirty="0" smtClean="0">
                <a:solidFill>
                  <a:srgbClr val="CCECFF"/>
                </a:solidFill>
              </a:rPr>
              <a:t>a ele só imposta</a:t>
            </a:r>
            <a:r>
              <a:rPr lang="pt-BR" sz="2000" dirty="0" smtClean="0">
                <a:solidFill>
                  <a:srgbClr val="CCECFF"/>
                </a:solidFill>
              </a:rPr>
              <a:t>, ou </a:t>
            </a:r>
            <a:r>
              <a:rPr lang="pt-BR" sz="2000" b="1" dirty="0" smtClean="0">
                <a:solidFill>
                  <a:srgbClr val="CCECFF"/>
                </a:solidFill>
              </a:rPr>
              <a:t>só por ele exequível”. </a:t>
            </a:r>
          </a:p>
          <a:p>
            <a:pPr algn="just"/>
            <a:endParaRPr lang="pt-BR" sz="2000" dirty="0" smtClean="0"/>
          </a:p>
          <a:p>
            <a:pPr algn="just"/>
            <a:r>
              <a:rPr lang="pt-BR" sz="2000" dirty="0" smtClean="0"/>
              <a:t>O artigo refere-se a ambas as modalidades de </a:t>
            </a:r>
            <a:r>
              <a:rPr lang="pt-BR" sz="2000" dirty="0" err="1" smtClean="0"/>
              <a:t>infungibilidade</a:t>
            </a:r>
            <a:r>
              <a:rPr lang="pt-BR" sz="2000" dirty="0" smtClean="0"/>
              <a:t>: “a ele só imposta” (infungível por convenção) e “só por ele exequível” (infungível por natureza). </a:t>
            </a:r>
          </a:p>
          <a:p>
            <a:pPr algn="just"/>
            <a:endParaRPr lang="pt-BR" sz="2000" dirty="0"/>
          </a:p>
          <a:p>
            <a:pPr algn="just"/>
            <a:r>
              <a:rPr lang="pt-BR" sz="2000" dirty="0" smtClean="0"/>
              <a:t>O descumprimento culposo da obrigação não resulta apenas em perdas e danos, podendo conduzir a uma tutela jurídica específica. </a:t>
            </a:r>
          </a:p>
          <a:p>
            <a:pPr algn="just"/>
            <a:endParaRPr lang="pt-BR" sz="2000" dirty="0"/>
          </a:p>
          <a:p>
            <a:pPr algn="just"/>
            <a:endParaRPr lang="pt-BR" sz="2000" dirty="0"/>
          </a:p>
        </p:txBody>
      </p:sp>
    </p:spTree>
    <p:extLst>
      <p:ext uri="{BB962C8B-B14F-4D97-AF65-F5344CB8AC3E}">
        <p14:creationId xmlns:p14="http://schemas.microsoft.com/office/powerpoint/2010/main" val="3674792563"/>
      </p:ext>
    </p:extLst>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260648"/>
            <a:ext cx="8352928" cy="6247864"/>
          </a:xfrm>
          <a:prstGeom prst="rect">
            <a:avLst/>
          </a:prstGeom>
          <a:noFill/>
        </p:spPr>
        <p:txBody>
          <a:bodyPr wrap="square" rtlCol="0">
            <a:spAutoFit/>
          </a:bodyPr>
          <a:lstStyle/>
          <a:p>
            <a:pPr algn="just"/>
            <a:r>
              <a:rPr lang="pt-BR" sz="2000" b="1" dirty="0" smtClean="0">
                <a:solidFill>
                  <a:srgbClr val="CCECFF"/>
                </a:solidFill>
              </a:rPr>
              <a:t>Impossibilidade da obrigação de fazer</a:t>
            </a:r>
          </a:p>
          <a:p>
            <a:pPr algn="just"/>
            <a:endParaRPr lang="pt-BR" sz="2000" dirty="0">
              <a:solidFill>
                <a:srgbClr val="CCECFF"/>
              </a:solidFill>
            </a:endParaRPr>
          </a:p>
          <a:p>
            <a:pPr algn="just"/>
            <a:r>
              <a:rPr lang="pt-BR" sz="2000" dirty="0" smtClean="0">
                <a:solidFill>
                  <a:srgbClr val="CCECFF"/>
                </a:solidFill>
              </a:rPr>
              <a:t>Art. 248, CC: “Se a prestação do fato tornar-se impossível </a:t>
            </a:r>
            <a:r>
              <a:rPr lang="pt-BR" sz="2000" b="1" u="sng" dirty="0" smtClean="0">
                <a:solidFill>
                  <a:srgbClr val="CCECFF"/>
                </a:solidFill>
              </a:rPr>
              <a:t>sem culpa </a:t>
            </a:r>
            <a:r>
              <a:rPr lang="pt-BR" sz="2000" dirty="0" smtClean="0">
                <a:solidFill>
                  <a:srgbClr val="CCECFF"/>
                </a:solidFill>
              </a:rPr>
              <a:t>do devedor, </a:t>
            </a:r>
            <a:r>
              <a:rPr lang="pt-BR" sz="2000" u="sng" dirty="0" smtClean="0">
                <a:solidFill>
                  <a:srgbClr val="CCECFF"/>
                </a:solidFill>
              </a:rPr>
              <a:t>resolver-se-á</a:t>
            </a:r>
            <a:r>
              <a:rPr lang="pt-BR" sz="2000" dirty="0" smtClean="0">
                <a:solidFill>
                  <a:srgbClr val="CCECFF"/>
                </a:solidFill>
              </a:rPr>
              <a:t> a obrigação; se </a:t>
            </a:r>
            <a:r>
              <a:rPr lang="pt-BR" sz="2000" b="1" u="sng" dirty="0" smtClean="0">
                <a:solidFill>
                  <a:srgbClr val="CCECFF"/>
                </a:solidFill>
              </a:rPr>
              <a:t>por culpa</a:t>
            </a:r>
            <a:r>
              <a:rPr lang="pt-BR" sz="2000" b="1" dirty="0" smtClean="0">
                <a:solidFill>
                  <a:srgbClr val="CCECFF"/>
                </a:solidFill>
              </a:rPr>
              <a:t> </a:t>
            </a:r>
            <a:r>
              <a:rPr lang="pt-BR" sz="2000" dirty="0" smtClean="0">
                <a:solidFill>
                  <a:srgbClr val="CCECFF"/>
                </a:solidFill>
              </a:rPr>
              <a:t>dele, </a:t>
            </a:r>
            <a:r>
              <a:rPr lang="pt-BR" sz="2000" u="sng" dirty="0" smtClean="0">
                <a:solidFill>
                  <a:srgbClr val="CCECFF"/>
                </a:solidFill>
              </a:rPr>
              <a:t>responderá por perdas e danos</a:t>
            </a:r>
            <a:r>
              <a:rPr lang="pt-BR" sz="2000" dirty="0" smtClean="0">
                <a:solidFill>
                  <a:srgbClr val="CCECFF"/>
                </a:solidFill>
              </a:rPr>
              <a:t>”. </a:t>
            </a:r>
          </a:p>
          <a:p>
            <a:pPr algn="just"/>
            <a:endParaRPr lang="pt-BR" sz="2000" dirty="0" smtClean="0"/>
          </a:p>
          <a:p>
            <a:pPr algn="just"/>
            <a:r>
              <a:rPr lang="pt-BR" sz="2000" dirty="0" smtClean="0"/>
              <a:t>Trata-se de </a:t>
            </a:r>
            <a:r>
              <a:rPr lang="pt-BR" sz="2000" b="1" dirty="0" smtClean="0"/>
              <a:t>inadimplemento absoluto </a:t>
            </a:r>
            <a:r>
              <a:rPr lang="pt-BR" sz="2000" dirty="0" smtClean="0"/>
              <a:t>da obrigação pela impossibilidade de prestar por razões de fato ou de direito. </a:t>
            </a:r>
          </a:p>
          <a:p>
            <a:pPr algn="just"/>
            <a:endParaRPr lang="pt-BR" sz="2000" dirty="0"/>
          </a:p>
          <a:p>
            <a:pPr algn="just"/>
            <a:r>
              <a:rPr lang="pt-BR" sz="2000" dirty="0" smtClean="0"/>
              <a:t>Paulo Netto Lobo classifica a impossibilidade em: </a:t>
            </a:r>
          </a:p>
          <a:p>
            <a:pPr algn="just"/>
            <a:endParaRPr lang="pt-BR" sz="2000" dirty="0"/>
          </a:p>
          <a:p>
            <a:pPr marL="457200" indent="-457200" algn="just">
              <a:buAutoNum type="alphaLcParenBoth"/>
            </a:pPr>
            <a:r>
              <a:rPr lang="pt-BR" sz="2000" dirty="0" smtClean="0"/>
              <a:t>natural (quando o </a:t>
            </a:r>
            <a:r>
              <a:rPr lang="pt-BR" sz="2000" b="1" dirty="0" smtClean="0"/>
              <a:t>fato da natureza </a:t>
            </a:r>
            <a:r>
              <a:rPr lang="pt-BR" sz="2000" dirty="0" smtClean="0"/>
              <a:t>a provoca); </a:t>
            </a:r>
          </a:p>
          <a:p>
            <a:pPr algn="just"/>
            <a:endParaRPr lang="pt-BR" sz="2000" dirty="0" smtClean="0"/>
          </a:p>
          <a:p>
            <a:pPr algn="just"/>
            <a:r>
              <a:rPr lang="pt-BR" sz="2000" dirty="0" smtClean="0"/>
              <a:t>(b) pessoal (quando o </a:t>
            </a:r>
            <a:r>
              <a:rPr lang="pt-BR" sz="2000" b="1" dirty="0" smtClean="0"/>
              <a:t>devedor não pode mais executá-la </a:t>
            </a:r>
            <a:r>
              <a:rPr lang="pt-BR" sz="2000" dirty="0" smtClean="0"/>
              <a:t>– ex. doença; </a:t>
            </a:r>
          </a:p>
          <a:p>
            <a:pPr algn="just"/>
            <a:endParaRPr lang="pt-BR" sz="2000" dirty="0"/>
          </a:p>
          <a:p>
            <a:pPr algn="just"/>
            <a:r>
              <a:rPr lang="pt-BR" sz="2000" dirty="0" smtClean="0"/>
              <a:t>(c) jurídica (quando uma norma de ordem pública superveniente impede a realização da prestação. </a:t>
            </a:r>
          </a:p>
          <a:p>
            <a:pPr algn="just"/>
            <a:endParaRPr lang="pt-BR" sz="2000" dirty="0" smtClean="0"/>
          </a:p>
          <a:p>
            <a:pPr algn="just"/>
            <a:endParaRPr lang="pt-BR" sz="2000" dirty="0"/>
          </a:p>
        </p:txBody>
      </p:sp>
    </p:spTree>
    <p:extLst>
      <p:ext uri="{BB962C8B-B14F-4D97-AF65-F5344CB8AC3E}">
        <p14:creationId xmlns:p14="http://schemas.microsoft.com/office/powerpoint/2010/main" val="4120270650"/>
      </p:ext>
    </p:extLst>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83568" y="260648"/>
            <a:ext cx="8136904" cy="5940088"/>
          </a:xfrm>
          <a:prstGeom prst="rect">
            <a:avLst/>
          </a:prstGeom>
          <a:noFill/>
        </p:spPr>
        <p:txBody>
          <a:bodyPr wrap="square" rtlCol="0">
            <a:spAutoFit/>
          </a:bodyPr>
          <a:lstStyle/>
          <a:p>
            <a:pPr algn="just"/>
            <a:endParaRPr lang="pt-BR" sz="2000" dirty="0" smtClean="0"/>
          </a:p>
          <a:p>
            <a:pPr algn="just"/>
            <a:r>
              <a:rPr lang="pt-BR" sz="2000" b="1" dirty="0">
                <a:solidFill>
                  <a:srgbClr val="CCECFF"/>
                </a:solidFill>
              </a:rPr>
              <a:t>Mora do devedor nas obrigações de fazer:</a:t>
            </a:r>
          </a:p>
          <a:p>
            <a:pPr algn="just"/>
            <a:endParaRPr lang="pt-BR" sz="2000" dirty="0">
              <a:solidFill>
                <a:srgbClr val="CCECFF"/>
              </a:solidFill>
            </a:endParaRPr>
          </a:p>
          <a:p>
            <a:pPr algn="just"/>
            <a:r>
              <a:rPr lang="pt-BR" sz="2000" dirty="0">
                <a:solidFill>
                  <a:srgbClr val="CCECFF"/>
                </a:solidFill>
              </a:rPr>
              <a:t>Art. 249, CC: “Se o fato puder ser executado por terceiro, será livre ao credor </a:t>
            </a:r>
            <a:r>
              <a:rPr lang="pt-BR" sz="2000" b="1" dirty="0">
                <a:solidFill>
                  <a:srgbClr val="CCECFF"/>
                </a:solidFill>
              </a:rPr>
              <a:t>mandá-lo executar à custa do devedor</a:t>
            </a:r>
            <a:r>
              <a:rPr lang="pt-BR" sz="2000" dirty="0">
                <a:solidFill>
                  <a:srgbClr val="CCECFF"/>
                </a:solidFill>
              </a:rPr>
              <a:t>, havendo </a:t>
            </a:r>
            <a:r>
              <a:rPr lang="pt-BR" sz="2000" b="1" dirty="0">
                <a:solidFill>
                  <a:srgbClr val="CCECFF"/>
                </a:solidFill>
              </a:rPr>
              <a:t>recusa ou mora deste</a:t>
            </a:r>
            <a:r>
              <a:rPr lang="pt-BR" sz="2000" dirty="0">
                <a:solidFill>
                  <a:srgbClr val="CCECFF"/>
                </a:solidFill>
              </a:rPr>
              <a:t>, sem prejuízo da indenização cabível”. </a:t>
            </a:r>
            <a:endParaRPr lang="pt-BR" sz="2000" dirty="0" smtClean="0">
              <a:solidFill>
                <a:srgbClr val="CCECFF"/>
              </a:solidFill>
            </a:endParaRPr>
          </a:p>
          <a:p>
            <a:pPr algn="just"/>
            <a:endParaRPr lang="pt-BR" sz="2000" dirty="0">
              <a:solidFill>
                <a:srgbClr val="CCECFF"/>
              </a:solidFill>
            </a:endParaRPr>
          </a:p>
          <a:p>
            <a:pPr algn="just"/>
            <a:r>
              <a:rPr lang="pt-BR" sz="2000" dirty="0" smtClean="0"/>
              <a:t>A doutrina entende que a regra contida acima está condicionada à prévia autorização judicial. </a:t>
            </a:r>
          </a:p>
          <a:p>
            <a:pPr algn="just"/>
            <a:endParaRPr lang="pt-BR" sz="2000" dirty="0"/>
          </a:p>
          <a:p>
            <a:pPr algn="just"/>
            <a:r>
              <a:rPr lang="pt-BR" sz="2000" dirty="0">
                <a:solidFill>
                  <a:srgbClr val="CCECFF"/>
                </a:solidFill>
              </a:rPr>
              <a:t>A</a:t>
            </a:r>
            <a:r>
              <a:rPr lang="pt-BR" sz="2000" dirty="0" smtClean="0">
                <a:solidFill>
                  <a:srgbClr val="CCECFF"/>
                </a:solidFill>
              </a:rPr>
              <a:t>rt. 249, CC, parágrafo único: “Em caso de </a:t>
            </a:r>
            <a:r>
              <a:rPr lang="pt-BR" sz="2000" b="1" u="sng" dirty="0" smtClean="0">
                <a:solidFill>
                  <a:srgbClr val="CCECFF"/>
                </a:solidFill>
              </a:rPr>
              <a:t>urgência</a:t>
            </a:r>
            <a:r>
              <a:rPr lang="pt-BR" sz="2000" dirty="0" smtClean="0">
                <a:solidFill>
                  <a:srgbClr val="CCECFF"/>
                </a:solidFill>
              </a:rPr>
              <a:t>, pode o credor, </a:t>
            </a:r>
            <a:r>
              <a:rPr lang="pt-BR" sz="2000" b="1" dirty="0" smtClean="0">
                <a:solidFill>
                  <a:srgbClr val="CCECFF"/>
                </a:solidFill>
              </a:rPr>
              <a:t>independentemente de autorização judicial</a:t>
            </a:r>
            <a:r>
              <a:rPr lang="pt-BR" sz="2000" dirty="0" smtClean="0">
                <a:solidFill>
                  <a:srgbClr val="CCECFF"/>
                </a:solidFill>
              </a:rPr>
              <a:t>, executar ou mandar executar o fato, sendo depois ressarcido”. </a:t>
            </a:r>
          </a:p>
          <a:p>
            <a:pPr algn="just"/>
            <a:endParaRPr lang="pt-BR" sz="2000" dirty="0"/>
          </a:p>
          <a:p>
            <a:pPr algn="just"/>
            <a:r>
              <a:rPr lang="pt-BR" sz="2000" dirty="0" smtClean="0"/>
              <a:t>Quando no caso concreto não houver tempo para o apoio jurisdicional para exigir a tutela específica, o ordenamento confere ao credor o direito de executar a prestação inadimplida, independentemente de autorização judicial. Instituto da </a:t>
            </a:r>
            <a:r>
              <a:rPr lang="pt-BR" sz="2000" dirty="0" err="1" smtClean="0"/>
              <a:t>autoexecutoriedade</a:t>
            </a:r>
            <a:r>
              <a:rPr lang="pt-BR" sz="2000" dirty="0" smtClean="0"/>
              <a:t>. </a:t>
            </a:r>
            <a:endParaRPr lang="pt-BR" sz="2000" dirty="0"/>
          </a:p>
          <a:p>
            <a:pPr algn="just"/>
            <a:endParaRPr lang="pt-BR" sz="2000" dirty="0">
              <a:solidFill>
                <a:srgbClr val="CCECFF"/>
              </a:solidFill>
            </a:endParaRPr>
          </a:p>
        </p:txBody>
      </p:sp>
    </p:spTree>
    <p:extLst>
      <p:ext uri="{BB962C8B-B14F-4D97-AF65-F5344CB8AC3E}">
        <p14:creationId xmlns:p14="http://schemas.microsoft.com/office/powerpoint/2010/main" val="4031307935"/>
      </p:ext>
    </p:extLst>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solidFill>
                <a:srgbClr val="FFFFFF"/>
              </a:solidFill>
            </a:endParaRPr>
          </a:p>
        </p:txBody>
      </p:sp>
      <p:sp>
        <p:nvSpPr>
          <p:cNvPr id="141319" name="Rectangle 7"/>
          <p:cNvSpPr>
            <a:spLocks noChangeArrowheads="1"/>
          </p:cNvSpPr>
          <p:nvPr/>
        </p:nvSpPr>
        <p:spPr bwMode="auto">
          <a:xfrm>
            <a:off x="228600" y="457200"/>
            <a:ext cx="8686800" cy="6400800"/>
          </a:xfrm>
          <a:prstGeom prst="rect">
            <a:avLst/>
          </a:prstGeom>
          <a:noFill/>
          <a:ln w="9525">
            <a:noFill/>
            <a:miter lim="800000"/>
            <a:headEnd/>
            <a:tailEnd/>
          </a:ln>
          <a:effectLst/>
        </p:spPr>
        <p:txBody>
          <a:bodyPr anchor="t"/>
          <a:lstStyle/>
          <a:p>
            <a:pPr algn="just"/>
            <a:r>
              <a:rPr lang="pt-BR" altLang="pt-BR" sz="2000" b="1" u="sng" dirty="0" smtClean="0">
                <a:solidFill>
                  <a:srgbClr val="FFC000"/>
                </a:solidFill>
                <a:ea typeface="Tahoma" panose="020B0604030504040204" pitchFamily="34" charset="0"/>
                <a:cs typeface="Tahoma" panose="020B0604030504040204" pitchFamily="34" charset="0"/>
              </a:rPr>
              <a:t>Direito das Obrigações</a:t>
            </a:r>
          </a:p>
          <a:p>
            <a:pPr algn="just"/>
            <a:endParaRPr lang="pt-BR" altLang="pt-BR" sz="2000" b="1" u="sng" dirty="0">
              <a:ea typeface="Tahoma" panose="020B0604030504040204" pitchFamily="34" charset="0"/>
              <a:cs typeface="Tahoma" panose="020B0604030504040204" pitchFamily="34" charset="0"/>
            </a:endParaRPr>
          </a:p>
          <a:p>
            <a:pPr algn="just"/>
            <a:r>
              <a:rPr lang="pt-BR" altLang="pt-BR" sz="2000" b="1" dirty="0" smtClean="0">
                <a:solidFill>
                  <a:srgbClr val="CCECFF"/>
                </a:solidFill>
                <a:ea typeface="Tahoma" panose="020B0604030504040204" pitchFamily="34" charset="0"/>
                <a:cs typeface="Tahoma" panose="020B0604030504040204" pitchFamily="34" charset="0"/>
              </a:rPr>
              <a:t>Conceito de relação jurídica obrigacional</a:t>
            </a:r>
            <a:r>
              <a:rPr lang="pt-BR" altLang="pt-BR" sz="2000" dirty="0" smtClean="0">
                <a:solidFill>
                  <a:srgbClr val="CCECFF"/>
                </a:solidFill>
                <a:ea typeface="Tahoma" panose="020B0604030504040204" pitchFamily="34" charset="0"/>
                <a:cs typeface="Tahoma" panose="020B0604030504040204" pitchFamily="34" charset="0"/>
              </a:rPr>
              <a:t>: </a:t>
            </a:r>
            <a:r>
              <a:rPr lang="pt-BR" altLang="pt-BR" sz="2000" dirty="0" smtClean="0">
                <a:ea typeface="Tahoma" panose="020B0604030504040204" pitchFamily="34" charset="0"/>
                <a:cs typeface="Tahoma" panose="020B0604030504040204" pitchFamily="34" charset="0"/>
              </a:rPr>
              <a:t>relação de </a:t>
            </a:r>
            <a:r>
              <a:rPr lang="pt-BR" altLang="pt-BR" sz="2000" b="1" dirty="0" smtClean="0">
                <a:ea typeface="Tahoma" panose="020B0604030504040204" pitchFamily="34" charset="0"/>
                <a:cs typeface="Tahoma" panose="020B0604030504040204" pitchFamily="34" charset="0"/>
              </a:rPr>
              <a:t>crédito, transitória</a:t>
            </a:r>
            <a:r>
              <a:rPr lang="pt-BR" altLang="pt-BR" sz="2000" dirty="0" smtClean="0">
                <a:ea typeface="Tahoma" panose="020B0604030504040204" pitchFamily="34" charset="0"/>
                <a:cs typeface="Tahoma" panose="020B0604030504040204" pitchFamily="34" charset="0"/>
              </a:rPr>
              <a:t>, que envolve um </a:t>
            </a:r>
            <a:r>
              <a:rPr lang="pt-BR" altLang="pt-BR" sz="2000" b="1" dirty="0" smtClean="0">
                <a:ea typeface="Tahoma" panose="020B0604030504040204" pitchFamily="34" charset="0"/>
                <a:cs typeface="Tahoma" panose="020B0604030504040204" pitchFamily="34" charset="0"/>
              </a:rPr>
              <a:t>sujeito ativo (credor)</a:t>
            </a:r>
            <a:r>
              <a:rPr lang="pt-BR" altLang="pt-BR" sz="2000" dirty="0" smtClean="0">
                <a:ea typeface="Tahoma" panose="020B0604030504040204" pitchFamily="34" charset="0"/>
                <a:cs typeface="Tahoma" panose="020B0604030504040204" pitchFamily="34" charset="0"/>
              </a:rPr>
              <a:t> e um </a:t>
            </a:r>
            <a:r>
              <a:rPr lang="pt-BR" altLang="pt-BR" sz="2000" b="1" dirty="0" smtClean="0">
                <a:ea typeface="Tahoma" panose="020B0604030504040204" pitchFamily="34" charset="0"/>
                <a:cs typeface="Tahoma" panose="020B0604030504040204" pitchFamily="34" charset="0"/>
              </a:rPr>
              <a:t>sujeito passivo (devedor)</a:t>
            </a:r>
            <a:r>
              <a:rPr lang="pt-BR" altLang="pt-BR" sz="2000" dirty="0" smtClean="0">
                <a:ea typeface="Tahoma" panose="020B0604030504040204" pitchFamily="34" charset="0"/>
                <a:cs typeface="Tahoma" panose="020B0604030504040204" pitchFamily="34" charset="0"/>
              </a:rPr>
              <a:t>, tendo por objeto uma </a:t>
            </a:r>
            <a:r>
              <a:rPr lang="pt-BR" altLang="pt-BR" sz="2000" b="1" dirty="0" smtClean="0">
                <a:ea typeface="Tahoma" panose="020B0604030504040204" pitchFamily="34" charset="0"/>
                <a:cs typeface="Tahoma" panose="020B0604030504040204" pitchFamily="34" charset="0"/>
              </a:rPr>
              <a:t>prestação pessoal positiva ou negativa</a:t>
            </a:r>
            <a:r>
              <a:rPr lang="pt-BR" altLang="pt-BR" sz="2000" dirty="0" smtClean="0">
                <a:ea typeface="Tahoma" panose="020B0604030504040204" pitchFamily="34" charset="0"/>
                <a:cs typeface="Tahoma" panose="020B0604030504040204" pitchFamily="34" charset="0"/>
              </a:rPr>
              <a:t>, garantido o cumprimento sob pena de </a:t>
            </a:r>
            <a:r>
              <a:rPr lang="pt-BR" altLang="pt-BR" sz="2000" b="1" dirty="0" smtClean="0">
                <a:ea typeface="Tahoma" panose="020B0604030504040204" pitchFamily="34" charset="0"/>
                <a:cs typeface="Tahoma" panose="020B0604030504040204" pitchFamily="34" charset="0"/>
              </a:rPr>
              <a:t>coerção judicial.</a:t>
            </a:r>
          </a:p>
          <a:p>
            <a:pPr algn="just"/>
            <a:endParaRPr lang="pt-BR" altLang="pt-BR" sz="2000" dirty="0">
              <a:ea typeface="Tahoma" panose="020B0604030504040204" pitchFamily="34" charset="0"/>
              <a:cs typeface="Tahoma" panose="020B0604030504040204" pitchFamily="34" charset="0"/>
            </a:endParaRPr>
          </a:p>
          <a:p>
            <a:pPr algn="just"/>
            <a:r>
              <a:rPr lang="pt-BR" altLang="pt-BR" sz="2000" b="1" dirty="0" smtClean="0">
                <a:solidFill>
                  <a:srgbClr val="CCECFF"/>
                </a:solidFill>
                <a:ea typeface="Tahoma" panose="020B0604030504040204" pitchFamily="34" charset="0"/>
                <a:cs typeface="Tahoma" panose="020B0604030504040204" pitchFamily="34" charset="0"/>
              </a:rPr>
              <a:t>Características:</a:t>
            </a:r>
          </a:p>
          <a:p>
            <a:pPr algn="just"/>
            <a:endParaRPr lang="pt-BR" altLang="pt-BR" sz="2000" dirty="0" smtClean="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(1) </a:t>
            </a:r>
            <a:r>
              <a:rPr lang="pt-BR" altLang="pt-BR" sz="2000" u="sng" dirty="0" smtClean="0">
                <a:ea typeface="Tahoma" panose="020B0604030504040204" pitchFamily="34" charset="0"/>
                <a:cs typeface="Tahoma" panose="020B0604030504040204" pitchFamily="34" charset="0"/>
              </a:rPr>
              <a:t>Caráter transitório</a:t>
            </a:r>
            <a:r>
              <a:rPr lang="pt-BR" altLang="pt-BR" sz="2000" dirty="0" smtClean="0">
                <a:ea typeface="Tahoma" panose="020B0604030504040204" pitchFamily="34" charset="0"/>
                <a:cs typeface="Tahoma" panose="020B0604030504040204" pitchFamily="34" charset="0"/>
              </a:rPr>
              <a:t>: não pode haver relação obrigacional perpétua, o que implicaria verdadeira servidão. </a:t>
            </a:r>
          </a:p>
          <a:p>
            <a:pPr algn="just"/>
            <a:endParaRPr lang="pt-BR" altLang="pt-BR" sz="2000" dirty="0" smtClean="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(2) </a:t>
            </a:r>
            <a:r>
              <a:rPr lang="pt-BR" altLang="pt-BR" sz="2000" u="sng" dirty="0" smtClean="0">
                <a:ea typeface="Tahoma" panose="020B0604030504040204" pitchFamily="34" charset="0"/>
                <a:cs typeface="Tahoma" panose="020B0604030504040204" pitchFamily="34" charset="0"/>
              </a:rPr>
              <a:t>Vínculo jurídico pessoal</a:t>
            </a:r>
            <a:r>
              <a:rPr lang="pt-BR" altLang="pt-BR" sz="2000" dirty="0" smtClean="0">
                <a:ea typeface="Tahoma" panose="020B0604030504040204" pitchFamily="34" charset="0"/>
                <a:cs typeface="Tahoma" panose="020B0604030504040204" pitchFamily="34" charset="0"/>
              </a:rPr>
              <a:t>: a parte interessada pode exigir da outra, coercitivamente, o adimplemento. </a:t>
            </a:r>
          </a:p>
          <a:p>
            <a:pPr algn="just"/>
            <a:endParaRPr lang="pt-BR" altLang="pt-BR" sz="2000" dirty="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(3) </a:t>
            </a:r>
            <a:r>
              <a:rPr lang="pt-BR" altLang="pt-BR" sz="2000" u="sng" dirty="0" smtClean="0">
                <a:ea typeface="Tahoma" panose="020B0604030504040204" pitchFamily="34" charset="0"/>
                <a:cs typeface="Tahoma" panose="020B0604030504040204" pitchFamily="34" charset="0"/>
              </a:rPr>
              <a:t>Caráter patrimonial</a:t>
            </a:r>
            <a:r>
              <a:rPr lang="pt-BR" altLang="pt-BR" sz="2000" dirty="0" smtClean="0">
                <a:ea typeface="Tahoma" panose="020B0604030504040204" pitchFamily="34" charset="0"/>
                <a:cs typeface="Tahoma" panose="020B0604030504040204" pitchFamily="34" charset="0"/>
              </a:rPr>
              <a:t>: somente o patrimônio do devedor pode ser atingido.</a:t>
            </a:r>
          </a:p>
          <a:p>
            <a:pPr algn="just"/>
            <a:endParaRPr lang="pt-BR" altLang="pt-BR" sz="2000" dirty="0" smtClean="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(4) </a:t>
            </a:r>
            <a:r>
              <a:rPr lang="pt-BR" altLang="pt-BR" sz="2000" u="sng" dirty="0" smtClean="0">
                <a:ea typeface="Tahoma" panose="020B0604030504040204" pitchFamily="34" charset="0"/>
                <a:cs typeface="Tahoma" panose="020B0604030504040204" pitchFamily="34" charset="0"/>
              </a:rPr>
              <a:t>Prestação positiva ou negativa</a:t>
            </a:r>
            <a:r>
              <a:rPr lang="pt-BR" altLang="pt-BR" sz="2000" dirty="0" smtClean="0">
                <a:ea typeface="Tahoma" panose="020B0604030504040204" pitchFamily="34" charset="0"/>
                <a:cs typeface="Tahoma" panose="020B0604030504040204" pitchFamily="34" charset="0"/>
              </a:rPr>
              <a:t>: conduta de fazer, não fazer ou dar. </a:t>
            </a:r>
            <a:endParaRPr lang="pt-BR" altLang="pt-BR" sz="2000" dirty="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 </a:t>
            </a:r>
          </a:p>
          <a:p>
            <a:pPr algn="just"/>
            <a:endParaRPr lang="pt-BR" sz="2000" b="1" dirty="0">
              <a:solidFill>
                <a:srgbClr val="FFC000"/>
              </a:solidFill>
              <a:latin typeface="Rockwell"/>
              <a:ea typeface="Tahoma" panose="020B0604030504040204" pitchFamily="34" charset="0"/>
              <a:cs typeface="Tahoma" panose="020B0604030504040204" pitchFamily="34" charset="0"/>
            </a:endParaRPr>
          </a:p>
        </p:txBody>
      </p:sp>
      <p:sp>
        <p:nvSpPr>
          <p:cNvPr id="3" name="Chave esquerda 2"/>
          <p:cNvSpPr/>
          <p:nvPr/>
        </p:nvSpPr>
        <p:spPr>
          <a:xfrm>
            <a:off x="228600" y="4005064"/>
            <a:ext cx="77724" cy="172819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rgbClr val="FFFFFF"/>
              </a:solidFill>
            </a:endParaRPr>
          </a:p>
        </p:txBody>
      </p:sp>
    </p:spTree>
    <p:extLst>
      <p:ext uri="{BB962C8B-B14F-4D97-AF65-F5344CB8AC3E}">
        <p14:creationId xmlns:p14="http://schemas.microsoft.com/office/powerpoint/2010/main" val="3146335158"/>
      </p:ext>
    </p:extLst>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539552" y="332656"/>
            <a:ext cx="8208912" cy="6555641"/>
          </a:xfrm>
          <a:prstGeom prst="rect">
            <a:avLst/>
          </a:prstGeom>
          <a:noFill/>
        </p:spPr>
        <p:txBody>
          <a:bodyPr wrap="square" rtlCol="0">
            <a:spAutoFit/>
          </a:bodyPr>
          <a:lstStyle/>
          <a:p>
            <a:pPr algn="just"/>
            <a:r>
              <a:rPr lang="pt-BR" sz="2000" b="1" u="sng" dirty="0" smtClean="0"/>
              <a:t>1.3. </a:t>
            </a:r>
            <a:r>
              <a:rPr lang="pt-BR" sz="2000" b="1" u="sng" dirty="0"/>
              <a:t>Obrigação de </a:t>
            </a:r>
            <a:r>
              <a:rPr lang="pt-BR" sz="2000" b="1" u="sng" dirty="0" smtClean="0"/>
              <a:t>não fazer</a:t>
            </a:r>
            <a:r>
              <a:rPr lang="pt-BR" sz="2000" b="1" dirty="0" smtClean="0"/>
              <a:t> </a:t>
            </a:r>
            <a:r>
              <a:rPr lang="pt-BR" sz="2000" b="1" dirty="0"/>
              <a:t>(art. </a:t>
            </a:r>
            <a:r>
              <a:rPr lang="pt-BR" sz="2000" b="1" dirty="0" smtClean="0"/>
              <a:t>250/251, </a:t>
            </a:r>
            <a:r>
              <a:rPr lang="pt-BR" sz="2000" b="1" dirty="0"/>
              <a:t>CCB</a:t>
            </a:r>
            <a:r>
              <a:rPr lang="pt-BR" sz="2000" b="1" dirty="0" smtClean="0"/>
              <a:t>):</a:t>
            </a:r>
            <a:r>
              <a:rPr lang="pt-BR" sz="2000" dirty="0" smtClean="0"/>
              <a:t> é uma obrigação negativa, cujo objeto consiste em uma </a:t>
            </a:r>
            <a:r>
              <a:rPr lang="pt-BR" sz="2000" b="1" dirty="0" smtClean="0">
                <a:solidFill>
                  <a:srgbClr val="FFC000"/>
                </a:solidFill>
              </a:rPr>
              <a:t>abstenção do devedor</a:t>
            </a:r>
            <a:r>
              <a:rPr lang="pt-BR" sz="2000" dirty="0" smtClean="0">
                <a:solidFill>
                  <a:srgbClr val="FFC000"/>
                </a:solidFill>
              </a:rPr>
              <a:t>.</a:t>
            </a:r>
          </a:p>
          <a:p>
            <a:pPr algn="just"/>
            <a:endParaRPr lang="pt-BR" sz="2000" dirty="0"/>
          </a:p>
          <a:p>
            <a:pPr algn="just"/>
            <a:r>
              <a:rPr lang="pt-BR" sz="2000" dirty="0" smtClean="0"/>
              <a:t>As obrigações negativas compreendem restrição a uma </a:t>
            </a:r>
            <a:r>
              <a:rPr lang="pt-BR" sz="2000" b="1" dirty="0" smtClean="0"/>
              <a:t>atividade determinada</a:t>
            </a:r>
            <a:r>
              <a:rPr lang="pt-BR" sz="2000" dirty="0" smtClean="0"/>
              <a:t>, pois ninguém pode ser cerceado a um não fazer de caráter genérico e sem prazo, à luz do direito fundamental da liberdade. </a:t>
            </a:r>
          </a:p>
          <a:p>
            <a:pPr algn="just"/>
            <a:endParaRPr lang="pt-BR" sz="2000" b="1" dirty="0"/>
          </a:p>
          <a:p>
            <a:pPr algn="just"/>
            <a:r>
              <a:rPr lang="pt-BR" sz="2000" b="1" dirty="0" smtClean="0"/>
              <a:t>Ex. </a:t>
            </a:r>
            <a:r>
              <a:rPr lang="pt-BR" sz="2000" dirty="0" smtClean="0"/>
              <a:t>obrigação de não concorrência quando da venda de estabelecimento comercial por determinado prazo; obrigação de não construir acima de determinada altura. </a:t>
            </a:r>
          </a:p>
          <a:p>
            <a:pPr algn="just"/>
            <a:endParaRPr lang="pt-BR" sz="2000" dirty="0"/>
          </a:p>
          <a:p>
            <a:pPr algn="just"/>
            <a:r>
              <a:rPr lang="pt-BR" sz="2000" dirty="0" smtClean="0"/>
              <a:t>A obrigação de não fazer </a:t>
            </a:r>
            <a:r>
              <a:rPr lang="pt-BR" sz="2000" u="sng" dirty="0" smtClean="0"/>
              <a:t>deve ser interpretada em conjunto com os fins do contrato ou de seu fato gerador</a:t>
            </a:r>
            <a:r>
              <a:rPr lang="pt-BR" sz="2000" dirty="0" smtClean="0"/>
              <a:t>, ou seja, o </a:t>
            </a:r>
            <a:r>
              <a:rPr lang="pt-BR" sz="2000" i="1" dirty="0" smtClean="0"/>
              <a:t>non </a:t>
            </a:r>
            <a:r>
              <a:rPr lang="pt-BR" sz="2000" i="1" dirty="0" err="1" smtClean="0"/>
              <a:t>facere</a:t>
            </a:r>
            <a:r>
              <a:rPr lang="pt-BR" sz="2000" dirty="0" smtClean="0"/>
              <a:t>  puro e simples nada significa. </a:t>
            </a:r>
          </a:p>
          <a:p>
            <a:pPr algn="just"/>
            <a:endParaRPr lang="pt-BR" sz="2000" dirty="0"/>
          </a:p>
          <a:p>
            <a:pPr algn="just"/>
            <a:r>
              <a:rPr lang="pt-BR" sz="2000" dirty="0" smtClean="0"/>
              <a:t>A obrigação de não fazer </a:t>
            </a:r>
            <a:r>
              <a:rPr lang="pt-BR" sz="2000" b="1" dirty="0" smtClean="0">
                <a:solidFill>
                  <a:srgbClr val="FFC000"/>
                </a:solidFill>
              </a:rPr>
              <a:t>sempre consiste em uma prestação infungível, personalíssima</a:t>
            </a:r>
            <a:r>
              <a:rPr lang="pt-BR" sz="2000" dirty="0" smtClean="0"/>
              <a:t>, haja vista que toda omissão é uma atitude pessoal e intransferível do devedor, diferindo, portanto, das obrigações de fazer. </a:t>
            </a:r>
            <a:endParaRPr lang="pt-BR" sz="2000" dirty="0"/>
          </a:p>
        </p:txBody>
      </p:sp>
    </p:spTree>
    <p:extLst>
      <p:ext uri="{BB962C8B-B14F-4D97-AF65-F5344CB8AC3E}">
        <p14:creationId xmlns:p14="http://schemas.microsoft.com/office/powerpoint/2010/main" val="2676401702"/>
      </p:ext>
    </p:extLst>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188640"/>
            <a:ext cx="7920880" cy="6863417"/>
          </a:xfrm>
          <a:prstGeom prst="rect">
            <a:avLst/>
          </a:prstGeom>
          <a:noFill/>
        </p:spPr>
        <p:txBody>
          <a:bodyPr wrap="square" rtlCol="0">
            <a:spAutoFit/>
          </a:bodyPr>
          <a:lstStyle/>
          <a:p>
            <a:pPr algn="just"/>
            <a:r>
              <a:rPr lang="pt-BR" sz="2000" dirty="0" smtClean="0"/>
              <a:t>As obrigações de não fazer podem ser </a:t>
            </a:r>
            <a:r>
              <a:rPr lang="pt-BR" sz="2000" b="1" u="sng" dirty="0" smtClean="0"/>
              <a:t>temporárias ou duradouras</a:t>
            </a:r>
            <a:r>
              <a:rPr lang="pt-BR" sz="2000" dirty="0" smtClean="0"/>
              <a:t>. </a:t>
            </a:r>
          </a:p>
          <a:p>
            <a:pPr algn="just"/>
            <a:endParaRPr lang="pt-BR" sz="2000" dirty="0"/>
          </a:p>
          <a:p>
            <a:pPr algn="just"/>
            <a:r>
              <a:rPr lang="pt-BR" sz="2000" dirty="0" smtClean="0"/>
              <a:t>A obrigação de não concorrer para fins comerciais demanda prazos mais dilatados do que a obrigação de não construir acima de determinada altura. </a:t>
            </a:r>
            <a:endParaRPr lang="pt-BR" sz="2000" dirty="0"/>
          </a:p>
          <a:p>
            <a:pPr algn="just"/>
            <a:endParaRPr lang="pt-BR" sz="2000" dirty="0" smtClean="0"/>
          </a:p>
          <a:p>
            <a:pPr algn="just"/>
            <a:r>
              <a:rPr lang="pt-BR" sz="2000" dirty="0" smtClean="0"/>
              <a:t>Em qualquer dos casos </a:t>
            </a:r>
            <a:r>
              <a:rPr lang="pt-BR" sz="2000" b="1" dirty="0" smtClean="0">
                <a:solidFill>
                  <a:srgbClr val="FFC000"/>
                </a:solidFill>
              </a:rPr>
              <a:t>o adimplemento se dará em caráter sucessivo</a:t>
            </a:r>
            <a:r>
              <a:rPr lang="pt-BR" sz="2000" dirty="0" smtClean="0"/>
              <a:t>, pois impõe ao devedor a obrigação de abster-se de um ato em todas as ocasiões que o teria de cumprir. </a:t>
            </a:r>
            <a:r>
              <a:rPr lang="pt-BR" sz="2000" dirty="0" smtClean="0">
                <a:solidFill>
                  <a:srgbClr val="FFC000"/>
                </a:solidFill>
              </a:rPr>
              <a:t>A obrigação se renova, portanto, a cada momento. </a:t>
            </a:r>
          </a:p>
          <a:p>
            <a:pPr algn="just"/>
            <a:endParaRPr lang="pt-BR" sz="2000" dirty="0"/>
          </a:p>
          <a:p>
            <a:pPr algn="just"/>
            <a:r>
              <a:rPr lang="pt-BR" sz="2000" dirty="0" smtClean="0"/>
              <a:t>Como se trata de obrigação que acaba por restringir, em parte, o direito à liberdade, é importante que as partes atuem na perspectiva da boa-fé. </a:t>
            </a:r>
          </a:p>
          <a:p>
            <a:pPr algn="just"/>
            <a:endParaRPr lang="pt-BR" sz="2000" dirty="0"/>
          </a:p>
          <a:p>
            <a:pPr algn="just"/>
            <a:r>
              <a:rPr lang="pt-BR" sz="2000" dirty="0" smtClean="0"/>
              <a:t>Qualquer obrigação negativa que ofenda os princípios como a liberdade e igualdade será aferida pela proporcionalidade. Desta forma, </a:t>
            </a:r>
            <a:r>
              <a:rPr lang="pt-BR" sz="2000" b="1" dirty="0" smtClean="0"/>
              <a:t>poderá haver intervenção judicial no sentido de restringir o conteúdo das prestações </a:t>
            </a:r>
            <a:r>
              <a:rPr lang="pt-BR" sz="2000" dirty="0" smtClean="0"/>
              <a:t>quando </a:t>
            </a:r>
            <a:r>
              <a:rPr lang="pt-BR" sz="2000" b="1" dirty="0" smtClean="0"/>
              <a:t>ofensivas à ordem econômica ou a direitos fundamentais. </a:t>
            </a:r>
            <a:endParaRPr lang="pt-BR" sz="2000" b="1" dirty="0"/>
          </a:p>
          <a:p>
            <a:pPr algn="just"/>
            <a:endParaRPr lang="pt-BR" sz="2000" b="1" dirty="0">
              <a:solidFill>
                <a:srgbClr val="FFFFFF"/>
              </a:solidFill>
            </a:endParaRPr>
          </a:p>
        </p:txBody>
      </p:sp>
    </p:spTree>
    <p:extLst>
      <p:ext uri="{BB962C8B-B14F-4D97-AF65-F5344CB8AC3E}">
        <p14:creationId xmlns:p14="http://schemas.microsoft.com/office/powerpoint/2010/main" val="374197890"/>
      </p:ext>
    </p:extLst>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539552" y="188640"/>
            <a:ext cx="8352928" cy="6555641"/>
          </a:xfrm>
          <a:prstGeom prst="rect">
            <a:avLst/>
          </a:prstGeom>
          <a:noFill/>
        </p:spPr>
        <p:txBody>
          <a:bodyPr wrap="square" rtlCol="0">
            <a:spAutoFit/>
          </a:bodyPr>
          <a:lstStyle/>
          <a:p>
            <a:pPr algn="just"/>
            <a:r>
              <a:rPr lang="pt-BR" sz="2000" dirty="0" smtClean="0"/>
              <a:t>Por exemplo, a cláusula de não concorrência está prevista no art. 1147, CC e impõe ao alienante do estabelecimento a obrigação de não restabelecer-se no mesmo negócio pelo prazo de 5 anos. Nada impede que, à luz da autonomia da vontade, as partes dilatem tal prazo. Contudo, tal liberalidade deve cumprir o preceito da razoabilidade e igualdade, sob pena de intervenção judicial. </a:t>
            </a:r>
          </a:p>
          <a:p>
            <a:pPr algn="just"/>
            <a:endParaRPr lang="pt-BR" sz="2000" dirty="0" smtClean="0">
              <a:solidFill>
                <a:srgbClr val="CCECFF"/>
              </a:solidFill>
            </a:endParaRPr>
          </a:p>
          <a:p>
            <a:pPr algn="just"/>
            <a:r>
              <a:rPr lang="pt-BR" sz="2000" b="1" dirty="0" smtClean="0">
                <a:solidFill>
                  <a:srgbClr val="CCECFF"/>
                </a:solidFill>
              </a:rPr>
              <a:t>Impossibilidade de cumprir a obrigação de não fazer</a:t>
            </a:r>
            <a:endParaRPr lang="pt-BR" sz="2000" b="1" dirty="0">
              <a:solidFill>
                <a:srgbClr val="CCECFF"/>
              </a:solidFill>
            </a:endParaRPr>
          </a:p>
          <a:p>
            <a:pPr algn="just"/>
            <a:endParaRPr lang="pt-BR" sz="2000" dirty="0" smtClean="0"/>
          </a:p>
          <a:p>
            <a:pPr algn="just"/>
            <a:r>
              <a:rPr lang="pt-BR" sz="2000" dirty="0" smtClean="0"/>
              <a:t>Art. 250, CC: “Extingue-se a obrigação de não fazer, desde que, </a:t>
            </a:r>
            <a:r>
              <a:rPr lang="pt-BR" sz="2000" b="1" dirty="0" smtClean="0"/>
              <a:t>sem culpa do devedor</a:t>
            </a:r>
            <a:r>
              <a:rPr lang="pt-BR" sz="2000" dirty="0" smtClean="0"/>
              <a:t>, se lhe </a:t>
            </a:r>
            <a:r>
              <a:rPr lang="pt-BR" sz="2000" b="1" u="sng" dirty="0" smtClean="0"/>
              <a:t>torne impossível abster-se do ato</a:t>
            </a:r>
            <a:r>
              <a:rPr lang="pt-BR" sz="2000" dirty="0" smtClean="0"/>
              <a:t>, que se obrigou a não praticar”. </a:t>
            </a:r>
          </a:p>
          <a:p>
            <a:pPr algn="just"/>
            <a:endParaRPr lang="pt-BR" sz="2000" dirty="0"/>
          </a:p>
          <a:p>
            <a:pPr algn="just"/>
            <a:r>
              <a:rPr lang="pt-BR" sz="2000" dirty="0" smtClean="0"/>
              <a:t>O dispositivo trata de hipótese de resolução em caso de </a:t>
            </a:r>
            <a:r>
              <a:rPr lang="pt-BR" sz="2000" b="1" dirty="0" smtClean="0"/>
              <a:t>impossibilidade superveniente de adimplemento da prestação</a:t>
            </a:r>
            <a:r>
              <a:rPr lang="pt-BR" sz="2000" dirty="0" smtClean="0"/>
              <a:t> por fato que não possa ser imputado ao devedor, </a:t>
            </a:r>
            <a:r>
              <a:rPr lang="pt-BR" sz="2000" b="1" dirty="0" smtClean="0"/>
              <a:t>em razão de fatores externos inevitáveis. </a:t>
            </a:r>
          </a:p>
          <a:p>
            <a:pPr algn="just"/>
            <a:endParaRPr lang="pt-BR" sz="2000" dirty="0"/>
          </a:p>
          <a:p>
            <a:pPr algn="just"/>
            <a:r>
              <a:rPr lang="pt-BR" sz="2000" dirty="0" smtClean="0"/>
              <a:t>Ex. obrigação de não alienar um imóvel durante certo tempo, mas no transcurso do prazo sobrevém decreto municipal para desapropriar tal bem para construção de obras públicas. </a:t>
            </a:r>
            <a:endParaRPr lang="pt-BR" sz="2000" dirty="0"/>
          </a:p>
        </p:txBody>
      </p:sp>
    </p:spTree>
    <p:extLst>
      <p:ext uri="{BB962C8B-B14F-4D97-AF65-F5344CB8AC3E}">
        <p14:creationId xmlns:p14="http://schemas.microsoft.com/office/powerpoint/2010/main" val="371740102"/>
      </p:ext>
    </p:extLst>
  </p:cSld>
  <p:clrMapOvr>
    <a:masterClrMapping/>
  </p:clrMapOvr>
  <p:transition>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8280920" cy="6524863"/>
          </a:xfrm>
          <a:prstGeom prst="rect">
            <a:avLst/>
          </a:prstGeom>
          <a:noFill/>
        </p:spPr>
        <p:txBody>
          <a:bodyPr wrap="square" rtlCol="0">
            <a:spAutoFit/>
          </a:bodyPr>
          <a:lstStyle/>
          <a:p>
            <a:r>
              <a:rPr lang="pt-BR" sz="1900" b="1" dirty="0" smtClean="0">
                <a:solidFill>
                  <a:srgbClr val="CCECFF"/>
                </a:solidFill>
              </a:rPr>
              <a:t>Classificação e efeitos das obrigações negativas</a:t>
            </a:r>
          </a:p>
          <a:p>
            <a:pPr algn="just"/>
            <a:endParaRPr lang="pt-BR" sz="1900" b="1" dirty="0"/>
          </a:p>
          <a:p>
            <a:pPr algn="just"/>
            <a:r>
              <a:rPr lang="pt-BR" sz="1900" b="1" dirty="0" smtClean="0">
                <a:solidFill>
                  <a:srgbClr val="CCECFF"/>
                </a:solidFill>
              </a:rPr>
              <a:t>*Obrigações instantâneas:</a:t>
            </a:r>
            <a:r>
              <a:rPr lang="pt-BR" sz="1900" dirty="0" smtClean="0">
                <a:solidFill>
                  <a:srgbClr val="CCECFF"/>
                </a:solidFill>
              </a:rPr>
              <a:t> </a:t>
            </a:r>
            <a:r>
              <a:rPr lang="pt-BR" sz="1900" u="sng" dirty="0" smtClean="0"/>
              <a:t>descumpridas uma única vez, são irreversíveis</a:t>
            </a:r>
            <a:r>
              <a:rPr lang="pt-BR" sz="1900" dirty="0" smtClean="0"/>
              <a:t>, gerando </a:t>
            </a:r>
            <a:r>
              <a:rPr lang="pt-BR" sz="1900" u="sng" dirty="0" smtClean="0"/>
              <a:t>inadimplemento absoluto</a:t>
            </a:r>
            <a:r>
              <a:rPr lang="pt-BR" sz="1900" dirty="0" smtClean="0"/>
              <a:t>, por ser impossível restituir-se ao estado originário. Ex. não divulgar segredo industrial de empresa. </a:t>
            </a:r>
          </a:p>
          <a:p>
            <a:pPr algn="just"/>
            <a:endParaRPr lang="pt-BR" sz="1900" b="1" dirty="0"/>
          </a:p>
          <a:p>
            <a:pPr algn="just"/>
            <a:r>
              <a:rPr lang="pt-BR" sz="1900" b="1" dirty="0" smtClean="0"/>
              <a:t>Art. 390, CC:</a:t>
            </a:r>
            <a:r>
              <a:rPr lang="pt-BR" sz="1900" dirty="0" smtClean="0"/>
              <a:t> “Nas obrigações negativas o devedor é havido por inadimplente </a:t>
            </a:r>
            <a:r>
              <a:rPr lang="pt-BR" sz="1900" b="1" dirty="0" smtClean="0"/>
              <a:t>desde o dia em que executou o ato </a:t>
            </a:r>
            <a:r>
              <a:rPr lang="pt-BR" sz="1900" dirty="0" smtClean="0"/>
              <a:t>que se devia abster”. </a:t>
            </a:r>
          </a:p>
          <a:p>
            <a:pPr algn="just"/>
            <a:endParaRPr lang="pt-BR" sz="1900" b="1" dirty="0"/>
          </a:p>
          <a:p>
            <a:pPr algn="just"/>
            <a:r>
              <a:rPr lang="pt-BR" sz="1900" b="1" dirty="0" smtClean="0"/>
              <a:t>Não há, nesse caso, incidência de mora. </a:t>
            </a:r>
          </a:p>
          <a:p>
            <a:pPr algn="just"/>
            <a:endParaRPr lang="pt-BR" sz="1900" b="1" dirty="0"/>
          </a:p>
          <a:p>
            <a:pPr algn="just"/>
            <a:r>
              <a:rPr lang="pt-BR" sz="1900" dirty="0" smtClean="0">
                <a:solidFill>
                  <a:srgbClr val="CCECFF"/>
                </a:solidFill>
              </a:rPr>
              <a:t>*</a:t>
            </a:r>
            <a:r>
              <a:rPr lang="pt-BR" sz="1900" b="1" dirty="0" smtClean="0">
                <a:solidFill>
                  <a:srgbClr val="CCECFF"/>
                </a:solidFill>
              </a:rPr>
              <a:t>Obrigações permanentes ou contínuas:</a:t>
            </a:r>
            <a:r>
              <a:rPr lang="pt-BR" sz="1900" dirty="0" smtClean="0">
                <a:solidFill>
                  <a:srgbClr val="CCECFF"/>
                </a:solidFill>
              </a:rPr>
              <a:t> </a:t>
            </a:r>
            <a:r>
              <a:rPr lang="pt-BR" sz="1900" dirty="0" smtClean="0"/>
              <a:t>admitem, mesmo após o descumprimento, a opção pela </a:t>
            </a:r>
            <a:r>
              <a:rPr lang="pt-BR" sz="1900" u="sng" dirty="0" smtClean="0"/>
              <a:t>purgação da mora através da recomposição ao </a:t>
            </a:r>
            <a:r>
              <a:rPr lang="pt-BR" sz="1900" i="1" u="sng" dirty="0" smtClean="0"/>
              <a:t>status quo ante</a:t>
            </a:r>
            <a:r>
              <a:rPr lang="pt-BR" sz="1900" dirty="0" smtClean="0"/>
              <a:t>, eis que perduram ao longo do tempo. </a:t>
            </a:r>
          </a:p>
          <a:p>
            <a:pPr algn="just"/>
            <a:endParaRPr lang="pt-BR" sz="1900" dirty="0"/>
          </a:p>
          <a:p>
            <a:pPr algn="just"/>
            <a:r>
              <a:rPr lang="pt-BR" sz="1900" b="1" dirty="0" smtClean="0"/>
              <a:t>Art. 251, CC:</a:t>
            </a:r>
            <a:r>
              <a:rPr lang="pt-BR" sz="1900" dirty="0" smtClean="0"/>
              <a:t> “Praticado pelo devedor o ato, a cuja abstenção se obrigara, </a:t>
            </a:r>
            <a:r>
              <a:rPr lang="pt-BR" sz="1900" b="1" dirty="0" smtClean="0"/>
              <a:t>o credor pode exigir dele que o desfaça</a:t>
            </a:r>
            <a:r>
              <a:rPr lang="pt-BR" sz="1900" dirty="0" smtClean="0"/>
              <a:t>, sob pena de se desfazer à sua custa, ressarcindo o culpado perdas e danos”. </a:t>
            </a:r>
          </a:p>
          <a:p>
            <a:pPr algn="just"/>
            <a:endParaRPr lang="pt-BR" sz="1900" dirty="0"/>
          </a:p>
          <a:p>
            <a:pPr algn="just"/>
            <a:r>
              <a:rPr lang="pt-BR" sz="1900" dirty="0" smtClean="0"/>
              <a:t>Ex. proibição de despejo de lixo em certo local: violada a obrigação, o devedor poderá retirar o lixo despejado, suportando ainda perdas e danos e aceitando a abstenção posterior. </a:t>
            </a:r>
            <a:endParaRPr lang="pt-BR" sz="1900" dirty="0"/>
          </a:p>
        </p:txBody>
      </p:sp>
    </p:spTree>
    <p:extLst>
      <p:ext uri="{BB962C8B-B14F-4D97-AF65-F5344CB8AC3E}">
        <p14:creationId xmlns:p14="http://schemas.microsoft.com/office/powerpoint/2010/main" val="266962622"/>
      </p:ext>
    </p:extLst>
  </p:cSld>
  <p:clrMapOvr>
    <a:masterClrMapping/>
  </p:clrMapOvr>
  <p:transition>
    <p:comb/>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280920" cy="3785652"/>
          </a:xfrm>
          <a:prstGeom prst="rect">
            <a:avLst/>
          </a:prstGeom>
          <a:noFill/>
        </p:spPr>
        <p:txBody>
          <a:bodyPr wrap="square" rtlCol="0">
            <a:spAutoFit/>
          </a:bodyPr>
          <a:lstStyle/>
          <a:p>
            <a:pPr algn="just"/>
            <a:r>
              <a:rPr lang="pt-BR" sz="2000" dirty="0" smtClean="0"/>
              <a:t>Tratando-se, ainda, de obrigações permanentes, o legislador previu o exercício de </a:t>
            </a:r>
            <a:r>
              <a:rPr lang="pt-BR" sz="2000" dirty="0" err="1" smtClean="0"/>
              <a:t>autoexecutoriedade</a:t>
            </a:r>
            <a:r>
              <a:rPr lang="pt-BR" sz="2000" dirty="0" smtClean="0"/>
              <a:t> pelo credor quando houver descumprimento da obrigação. </a:t>
            </a:r>
          </a:p>
          <a:p>
            <a:pPr algn="just"/>
            <a:endParaRPr lang="pt-BR" sz="2000" b="1" dirty="0"/>
          </a:p>
          <a:p>
            <a:pPr algn="just"/>
            <a:r>
              <a:rPr lang="pt-BR" sz="2000" b="1" dirty="0" smtClean="0"/>
              <a:t>Art. 251, parágrafo único, CC:</a:t>
            </a:r>
            <a:r>
              <a:rPr lang="pt-BR" sz="2000" dirty="0" smtClean="0"/>
              <a:t> “Em caso de </a:t>
            </a:r>
            <a:r>
              <a:rPr lang="pt-BR" sz="2000" b="1" u="sng" dirty="0" smtClean="0"/>
              <a:t>urgência</a:t>
            </a:r>
            <a:r>
              <a:rPr lang="pt-BR" sz="2000" dirty="0" smtClean="0"/>
              <a:t>, poderá o </a:t>
            </a:r>
            <a:r>
              <a:rPr lang="pt-BR" sz="2000" b="1" dirty="0" smtClean="0"/>
              <a:t>credor desfazer ou mandar desfazer</a:t>
            </a:r>
            <a:r>
              <a:rPr lang="pt-BR" sz="2000" dirty="0" smtClean="0"/>
              <a:t>, </a:t>
            </a:r>
            <a:r>
              <a:rPr lang="pt-BR" sz="2000" b="1" dirty="0" smtClean="0">
                <a:solidFill>
                  <a:srgbClr val="CCECFF"/>
                </a:solidFill>
              </a:rPr>
              <a:t>independentemente de autorização judicial</a:t>
            </a:r>
            <a:r>
              <a:rPr lang="pt-BR" sz="2000" dirty="0" smtClean="0"/>
              <a:t>, sem prejuízo do ressarcimento devido”. </a:t>
            </a:r>
          </a:p>
          <a:p>
            <a:pPr algn="just"/>
            <a:endParaRPr lang="pt-BR" sz="2000" dirty="0"/>
          </a:p>
          <a:p>
            <a:pPr algn="just"/>
            <a:r>
              <a:rPr lang="pt-BR" sz="2000" dirty="0" smtClean="0"/>
              <a:t>Tem-se, a favor do credor a presunção de urgência, invertendo-se o ônus da prova para o devedor.  </a:t>
            </a:r>
          </a:p>
          <a:p>
            <a:pPr algn="just"/>
            <a:endParaRPr lang="pt-BR" sz="2000" dirty="0"/>
          </a:p>
          <a:p>
            <a:pPr algn="just"/>
            <a:endParaRPr lang="pt-BR" sz="2000" dirty="0"/>
          </a:p>
        </p:txBody>
      </p:sp>
    </p:spTree>
    <p:extLst>
      <p:ext uri="{BB962C8B-B14F-4D97-AF65-F5344CB8AC3E}">
        <p14:creationId xmlns:p14="http://schemas.microsoft.com/office/powerpoint/2010/main" val="681460977"/>
      </p:ext>
    </p:extLst>
  </p:cSld>
  <p:clrMapOvr>
    <a:masterClrMapping/>
  </p:clrMapOvr>
  <p:transition>
    <p:comb/>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280920" cy="6247864"/>
          </a:xfrm>
          <a:prstGeom prst="rect">
            <a:avLst/>
          </a:prstGeom>
          <a:noFill/>
        </p:spPr>
        <p:txBody>
          <a:bodyPr wrap="square" rtlCol="0">
            <a:spAutoFit/>
          </a:bodyPr>
          <a:lstStyle/>
          <a:p>
            <a:pPr algn="just"/>
            <a:r>
              <a:rPr lang="pt-BR" sz="2000" b="1" dirty="0" smtClean="0"/>
              <a:t>2) Quanto aos elementos:</a:t>
            </a:r>
          </a:p>
          <a:p>
            <a:pPr algn="just"/>
            <a:endParaRPr lang="pt-BR" sz="2000" b="1" dirty="0"/>
          </a:p>
          <a:p>
            <a:pPr algn="just"/>
            <a:r>
              <a:rPr lang="pt-BR" sz="2000" b="1" dirty="0" smtClean="0">
                <a:solidFill>
                  <a:srgbClr val="FFC000"/>
                </a:solidFill>
              </a:rPr>
              <a:t>2.1. Quanto ao elemento objetivo (prestação)</a:t>
            </a:r>
          </a:p>
          <a:p>
            <a:pPr algn="just"/>
            <a:endParaRPr lang="pt-BR" sz="2000" b="1" dirty="0"/>
          </a:p>
          <a:p>
            <a:pPr algn="just"/>
            <a:r>
              <a:rPr lang="pt-BR" sz="2000" dirty="0" smtClean="0"/>
              <a:t>a) </a:t>
            </a:r>
            <a:r>
              <a:rPr lang="pt-BR" sz="2000" u="sng" dirty="0" smtClean="0"/>
              <a:t>Obrigações alternativas</a:t>
            </a:r>
            <a:r>
              <a:rPr lang="pt-BR" sz="2000" dirty="0" smtClean="0"/>
              <a:t>: </a:t>
            </a:r>
          </a:p>
          <a:p>
            <a:pPr algn="just"/>
            <a:endParaRPr lang="pt-BR" sz="2000" dirty="0" smtClean="0"/>
          </a:p>
          <a:p>
            <a:pPr algn="just"/>
            <a:r>
              <a:rPr lang="pt-BR" sz="2000" dirty="0" smtClean="0"/>
              <a:t>A relação obrigacional poderá abranger um </a:t>
            </a:r>
            <a:r>
              <a:rPr lang="pt-BR" sz="2000" u="sng" dirty="0" smtClean="0"/>
              <a:t>único objeto ou uma pluralidade deles.</a:t>
            </a:r>
          </a:p>
          <a:p>
            <a:pPr algn="just"/>
            <a:endParaRPr lang="pt-BR" sz="2000" dirty="0"/>
          </a:p>
          <a:p>
            <a:pPr algn="just"/>
            <a:r>
              <a:rPr lang="pt-BR" sz="2000" dirty="0" smtClean="0"/>
              <a:t>As denominadas </a:t>
            </a:r>
            <a:r>
              <a:rPr lang="pt-BR" sz="2000" i="1" dirty="0" smtClean="0"/>
              <a:t>obrigações simples</a:t>
            </a:r>
            <a:r>
              <a:rPr lang="pt-BR" sz="2000" dirty="0" smtClean="0"/>
              <a:t>  ostentam apenas um credor, um devedor e uma prestação. </a:t>
            </a:r>
          </a:p>
          <a:p>
            <a:pPr algn="just"/>
            <a:endParaRPr lang="pt-BR" sz="2000" dirty="0"/>
          </a:p>
          <a:p>
            <a:pPr algn="just"/>
            <a:r>
              <a:rPr lang="pt-BR" sz="2000" dirty="0" smtClean="0"/>
              <a:t>As obrigações alternativas caracterizam-se por abranger </a:t>
            </a:r>
            <a:r>
              <a:rPr lang="pt-BR" sz="2000" u="sng" dirty="0" smtClean="0"/>
              <a:t>uma pluralidade de prestações possíveis e distintas</a:t>
            </a:r>
            <a:r>
              <a:rPr lang="pt-BR" sz="2000" dirty="0" smtClean="0"/>
              <a:t>, sendo que o devedor exonera-se cumprindo apenas uma delas. </a:t>
            </a:r>
          </a:p>
          <a:p>
            <a:pPr algn="just"/>
            <a:endParaRPr lang="pt-BR" sz="2000" dirty="0"/>
          </a:p>
          <a:p>
            <a:pPr algn="just"/>
            <a:r>
              <a:rPr lang="pt-BR" sz="2000" dirty="0" smtClean="0"/>
              <a:t>Ex. “A” pagará a dívida perante “B” mediante a entrega de R$20.000,00 ou de um veículo neste valor. “A” exonera-se da obrigação quando oferecer uma das prestações.  </a:t>
            </a:r>
            <a:endParaRPr lang="pt-BR" sz="2000" dirty="0"/>
          </a:p>
          <a:p>
            <a:pPr algn="just"/>
            <a:endParaRPr lang="pt-BR" sz="2000" dirty="0"/>
          </a:p>
        </p:txBody>
      </p:sp>
    </p:spTree>
    <p:extLst>
      <p:ext uri="{BB962C8B-B14F-4D97-AF65-F5344CB8AC3E}">
        <p14:creationId xmlns:p14="http://schemas.microsoft.com/office/powerpoint/2010/main" val="1022930879"/>
      </p:ext>
    </p:extLst>
  </p:cSld>
  <p:clrMapOvr>
    <a:masterClrMapping/>
  </p:clrMapOvr>
  <p:transition>
    <p:comb/>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188640"/>
            <a:ext cx="8352928" cy="6232475"/>
          </a:xfrm>
          <a:prstGeom prst="rect">
            <a:avLst/>
          </a:prstGeom>
          <a:noFill/>
        </p:spPr>
        <p:txBody>
          <a:bodyPr wrap="square" rtlCol="0">
            <a:spAutoFit/>
          </a:bodyPr>
          <a:lstStyle/>
          <a:p>
            <a:pPr algn="just"/>
            <a:r>
              <a:rPr lang="pt-BR" sz="1900" dirty="0" smtClean="0"/>
              <a:t>Art. 252, CC: “Nas obrigações alternativas, </a:t>
            </a:r>
            <a:r>
              <a:rPr lang="pt-BR" sz="1900" u="sng" dirty="0" smtClean="0"/>
              <a:t>a escolha cabe ao devedor</a:t>
            </a:r>
            <a:r>
              <a:rPr lang="pt-BR" sz="1900" dirty="0" smtClean="0"/>
              <a:t>, se outra coisa não se estipulou”. </a:t>
            </a:r>
          </a:p>
          <a:p>
            <a:pPr algn="just"/>
            <a:endParaRPr lang="pt-BR" sz="1900" dirty="0" smtClean="0"/>
          </a:p>
          <a:p>
            <a:pPr algn="just"/>
            <a:r>
              <a:rPr lang="pt-BR" sz="1900" dirty="0" smtClean="0"/>
              <a:t>No silêncio do contrato, a escolha caberá ao devedor. Neste ato (concentração do débito), a obrigação deixará de ser alternativa e passa a ser pura e simples. </a:t>
            </a:r>
          </a:p>
          <a:p>
            <a:pPr algn="just"/>
            <a:endParaRPr lang="pt-BR" sz="1900" dirty="0"/>
          </a:p>
          <a:p>
            <a:pPr algn="just"/>
            <a:r>
              <a:rPr lang="pt-BR" sz="1900" dirty="0" smtClean="0">
                <a:solidFill>
                  <a:srgbClr val="CCECFF"/>
                </a:solidFill>
              </a:rPr>
              <a:t>Assemelha-se à dação em pagamento?</a:t>
            </a:r>
          </a:p>
          <a:p>
            <a:pPr algn="just"/>
            <a:r>
              <a:rPr lang="pt-BR" sz="1900" dirty="0" smtClean="0"/>
              <a:t>Não. A dação em pagamento é uma forma de extinção anômala da obrigação. Consubstancia-se </a:t>
            </a:r>
            <a:r>
              <a:rPr lang="pt-BR" sz="1900" u="sng" dirty="0" smtClean="0"/>
              <a:t>quando o devedor oferece ao credor coisa diversa da que foi ajustada e o credor aceita</a:t>
            </a:r>
            <a:r>
              <a:rPr lang="pt-BR" sz="1900" dirty="0" smtClean="0"/>
              <a:t>. A dação em pagamento ocorre em momento posterior, após o inadimplemento. </a:t>
            </a:r>
            <a:r>
              <a:rPr lang="pt-BR" sz="1900" b="1" dirty="0" smtClean="0"/>
              <a:t>Na obrigação alternativa o direito de escolha é </a:t>
            </a:r>
            <a:r>
              <a:rPr lang="pt-BR" sz="1900" b="1" dirty="0" err="1" smtClean="0"/>
              <a:t>potestativo</a:t>
            </a:r>
            <a:r>
              <a:rPr lang="pt-BR" sz="1900" b="1" dirty="0" smtClean="0"/>
              <a:t> e anterior ao inadimplemento. </a:t>
            </a:r>
          </a:p>
          <a:p>
            <a:pPr algn="just"/>
            <a:endParaRPr lang="pt-BR" sz="1900" b="1" dirty="0">
              <a:solidFill>
                <a:srgbClr val="CCECFF"/>
              </a:solidFill>
            </a:endParaRPr>
          </a:p>
          <a:p>
            <a:pPr algn="just"/>
            <a:r>
              <a:rPr lang="pt-BR" sz="1900" dirty="0" smtClean="0">
                <a:solidFill>
                  <a:srgbClr val="CCECFF"/>
                </a:solidFill>
              </a:rPr>
              <a:t>Confunde-se com a obrigação de dar coisa incerta?</a:t>
            </a:r>
          </a:p>
          <a:p>
            <a:pPr algn="just"/>
            <a:r>
              <a:rPr lang="pt-BR" sz="1900" dirty="0" smtClean="0"/>
              <a:t>Não. A </a:t>
            </a:r>
            <a:r>
              <a:rPr lang="pt-BR" sz="1900" b="1" dirty="0" smtClean="0"/>
              <a:t>obrigação de dar coisa incerta </a:t>
            </a:r>
            <a:r>
              <a:rPr lang="pt-BR" sz="1900" dirty="0" smtClean="0"/>
              <a:t>é </a:t>
            </a:r>
            <a:r>
              <a:rPr lang="pt-BR" sz="1900" u="sng" dirty="0" smtClean="0"/>
              <a:t>simples,</a:t>
            </a:r>
            <a:r>
              <a:rPr lang="pt-BR" sz="1900" dirty="0" smtClean="0"/>
              <a:t> consubstanciada em </a:t>
            </a:r>
            <a:r>
              <a:rPr lang="pt-BR" sz="1900" u="sng" dirty="0" smtClean="0"/>
              <a:t>apenas um objeto</a:t>
            </a:r>
            <a:r>
              <a:rPr lang="pt-BR" sz="1900" dirty="0" smtClean="0"/>
              <a:t>. A sua prestação é determinável, vindo a ser individualizada quando da concentração do débito. As </a:t>
            </a:r>
            <a:r>
              <a:rPr lang="pt-BR" sz="1900" b="1" dirty="0" smtClean="0"/>
              <a:t>obrigações alternativas</a:t>
            </a:r>
            <a:r>
              <a:rPr lang="pt-BR" sz="1900" dirty="0" smtClean="0"/>
              <a:t> já </a:t>
            </a:r>
            <a:r>
              <a:rPr lang="pt-BR" sz="1900" u="sng" dirty="0" smtClean="0"/>
              <a:t>nascem individualizadas </a:t>
            </a:r>
            <a:r>
              <a:rPr lang="pt-BR" sz="1900" dirty="0" smtClean="0"/>
              <a:t>e a incerteza recai quanto a </a:t>
            </a:r>
            <a:r>
              <a:rPr lang="pt-BR" sz="1900" u="sng" dirty="0" smtClean="0"/>
              <a:t>qual das prestações será eleita</a:t>
            </a:r>
            <a:r>
              <a:rPr lang="pt-BR" sz="1900" dirty="0" smtClean="0"/>
              <a:t> para a satisfação da obrigação. </a:t>
            </a:r>
            <a:endParaRPr lang="pt-BR" sz="1900" u="sng" dirty="0" smtClean="0"/>
          </a:p>
        </p:txBody>
      </p:sp>
    </p:spTree>
    <p:extLst>
      <p:ext uri="{BB962C8B-B14F-4D97-AF65-F5344CB8AC3E}">
        <p14:creationId xmlns:p14="http://schemas.microsoft.com/office/powerpoint/2010/main" val="1031596763"/>
      </p:ext>
    </p:extLst>
  </p:cSld>
  <p:clrMapOvr>
    <a:masterClrMapping/>
  </p:clrMapOvr>
  <p:transition>
    <p:comb/>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332656"/>
            <a:ext cx="8568952" cy="6247864"/>
          </a:xfrm>
          <a:prstGeom prst="rect">
            <a:avLst/>
          </a:prstGeom>
          <a:noFill/>
        </p:spPr>
        <p:txBody>
          <a:bodyPr wrap="square" rtlCol="0">
            <a:spAutoFit/>
          </a:bodyPr>
          <a:lstStyle/>
          <a:p>
            <a:pPr algn="just"/>
            <a:r>
              <a:rPr lang="pt-BR" sz="2000" dirty="0" smtClean="0"/>
              <a:t>Exemplo de obrigação alternativa no ordenamento – contrato </a:t>
            </a:r>
            <a:r>
              <a:rPr lang="pt-BR" sz="2000" dirty="0" err="1" smtClean="0"/>
              <a:t>estimatório</a:t>
            </a:r>
            <a:r>
              <a:rPr lang="pt-BR" sz="2000" dirty="0" smtClean="0"/>
              <a:t>.</a:t>
            </a:r>
          </a:p>
          <a:p>
            <a:pPr algn="just"/>
            <a:endParaRPr lang="pt-BR" sz="2000" dirty="0"/>
          </a:p>
          <a:p>
            <a:pPr algn="just"/>
            <a:r>
              <a:rPr lang="pt-BR" sz="2000" dirty="0" smtClean="0"/>
              <a:t>Art. 534, CC: “Pelo contrato </a:t>
            </a:r>
            <a:r>
              <a:rPr lang="pt-BR" sz="2000" dirty="0" err="1" smtClean="0"/>
              <a:t>estimatório</a:t>
            </a:r>
            <a:r>
              <a:rPr lang="pt-BR" sz="2000" dirty="0" smtClean="0"/>
              <a:t>, o consignante entrega bens móveis ao consignatário, que fica autorizado a vendê-los, </a:t>
            </a:r>
            <a:r>
              <a:rPr lang="pt-BR" sz="2000" u="sng" dirty="0" smtClean="0"/>
              <a:t>pagando àquele o preço ajustado</a:t>
            </a:r>
            <a:r>
              <a:rPr lang="pt-BR" sz="2000" dirty="0" smtClean="0"/>
              <a:t>, salvo se preferir, no prazo estipulado, </a:t>
            </a:r>
            <a:r>
              <a:rPr lang="pt-BR" sz="2000" u="sng" dirty="0" smtClean="0"/>
              <a:t>restituir-lhe a coisa consignada</a:t>
            </a:r>
            <a:r>
              <a:rPr lang="pt-BR" sz="2000" dirty="0" smtClean="0"/>
              <a:t>”. </a:t>
            </a:r>
          </a:p>
          <a:p>
            <a:pPr algn="just"/>
            <a:endParaRPr lang="pt-BR" sz="2000" dirty="0"/>
          </a:p>
          <a:p>
            <a:pPr algn="just"/>
            <a:r>
              <a:rPr lang="pt-BR" sz="2000" dirty="0" smtClean="0"/>
              <a:t>Ao consignante é facultado prestar alternativamente duas prestações: (i) pagar o valor estimado ou (</a:t>
            </a:r>
            <a:r>
              <a:rPr lang="pt-BR" sz="2000" dirty="0" err="1" smtClean="0"/>
              <a:t>ii</a:t>
            </a:r>
            <a:r>
              <a:rPr lang="pt-BR" sz="2000" dirty="0" smtClean="0"/>
              <a:t>) restituir o bem ao final do prazo ajustado. </a:t>
            </a:r>
          </a:p>
          <a:p>
            <a:pPr algn="just"/>
            <a:endParaRPr lang="pt-BR" sz="2000" dirty="0"/>
          </a:p>
          <a:p>
            <a:pPr algn="just"/>
            <a:r>
              <a:rPr lang="pt-BR" sz="2000" b="1" dirty="0" smtClean="0">
                <a:solidFill>
                  <a:srgbClr val="CCECFF"/>
                </a:solidFill>
              </a:rPr>
              <a:t>Concentração: determinação do objeto a ser prestado</a:t>
            </a:r>
          </a:p>
          <a:p>
            <a:pPr algn="just"/>
            <a:endParaRPr lang="pt-BR" sz="2000" b="1" dirty="0" smtClean="0"/>
          </a:p>
          <a:p>
            <a:pPr algn="just"/>
            <a:r>
              <a:rPr lang="pt-BR" sz="2000" dirty="0" smtClean="0"/>
              <a:t>Ato que converte a obrigação alternativa (plural) em obrigação simples pela determinação do objeto a ser prestado. </a:t>
            </a:r>
          </a:p>
          <a:p>
            <a:pPr algn="just"/>
            <a:endParaRPr lang="pt-BR" sz="2000" dirty="0"/>
          </a:p>
          <a:p>
            <a:pPr algn="just"/>
            <a:r>
              <a:rPr lang="pt-BR" sz="2000" dirty="0" smtClean="0"/>
              <a:t>Operada a escolha e cientificada a outra parte da individuação do objeto,  </a:t>
            </a:r>
            <a:r>
              <a:rPr lang="pt-BR" sz="2000" u="sng" dirty="0" smtClean="0"/>
              <a:t>não se poderá alterá-la, por restar irrevogável</a:t>
            </a:r>
            <a:r>
              <a:rPr lang="pt-BR" sz="2000" dirty="0" smtClean="0"/>
              <a:t>.  </a:t>
            </a:r>
          </a:p>
          <a:p>
            <a:pPr algn="just"/>
            <a:endParaRPr lang="pt-BR" sz="2000" dirty="0"/>
          </a:p>
          <a:p>
            <a:pPr algn="just"/>
            <a:r>
              <a:rPr lang="pt-BR" sz="2000" dirty="0" smtClean="0"/>
              <a:t>Os </a:t>
            </a:r>
            <a:r>
              <a:rPr lang="pt-BR" sz="2000" dirty="0" smtClean="0">
                <a:solidFill>
                  <a:srgbClr val="CCECFF"/>
                </a:solidFill>
              </a:rPr>
              <a:t>efeitos da concentração retroagem à data da constituição da obrigação, como se simples fosse desde o início</a:t>
            </a:r>
            <a:r>
              <a:rPr lang="pt-BR" sz="2000" dirty="0" smtClean="0"/>
              <a:t>. </a:t>
            </a:r>
            <a:endParaRPr lang="pt-BR" sz="2000" dirty="0"/>
          </a:p>
        </p:txBody>
      </p:sp>
    </p:spTree>
    <p:extLst>
      <p:ext uri="{BB962C8B-B14F-4D97-AF65-F5344CB8AC3E}">
        <p14:creationId xmlns:p14="http://schemas.microsoft.com/office/powerpoint/2010/main" val="954639098"/>
      </p:ext>
    </p:extLst>
  </p:cSld>
  <p:clrMapOvr>
    <a:masterClrMapping/>
  </p:clrMapOvr>
  <p:transition>
    <p:comb/>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395536" y="332656"/>
            <a:ext cx="8208912" cy="6247864"/>
          </a:xfrm>
          <a:prstGeom prst="rect">
            <a:avLst/>
          </a:prstGeom>
          <a:noFill/>
        </p:spPr>
        <p:txBody>
          <a:bodyPr wrap="square" rtlCol="0">
            <a:spAutoFit/>
          </a:bodyPr>
          <a:lstStyle/>
          <a:p>
            <a:pPr algn="just"/>
            <a:r>
              <a:rPr lang="pt-BR" sz="2000" dirty="0" smtClean="0">
                <a:solidFill>
                  <a:srgbClr val="CCECFF"/>
                </a:solidFill>
              </a:rPr>
              <a:t>Art. 252, §1º, CC: “Não pode o devedor obrigar o credor a receber parte em uma prestação e parte em outra”.</a:t>
            </a:r>
          </a:p>
          <a:p>
            <a:pPr algn="just"/>
            <a:endParaRPr lang="pt-BR" sz="2000" dirty="0" smtClean="0"/>
          </a:p>
          <a:p>
            <a:pPr algn="just"/>
            <a:r>
              <a:rPr lang="pt-BR" sz="2000" dirty="0" smtClean="0">
                <a:solidFill>
                  <a:srgbClr val="CCECFF"/>
                </a:solidFill>
              </a:rPr>
              <a:t>Art. 252, §2º, CC: “Quando a obrigação for de prestações periódicas, a faculdade de opção poderá ser exercida em cada período”. </a:t>
            </a:r>
          </a:p>
          <a:p>
            <a:pPr algn="just"/>
            <a:endParaRPr lang="pt-BR" sz="2000" dirty="0"/>
          </a:p>
          <a:p>
            <a:pPr algn="just"/>
            <a:r>
              <a:rPr lang="pt-BR" sz="2000" dirty="0" smtClean="0"/>
              <a:t>Gustavo </a:t>
            </a:r>
            <a:r>
              <a:rPr lang="pt-BR" sz="2000" dirty="0" err="1" smtClean="0"/>
              <a:t>Tepedino</a:t>
            </a:r>
            <a:r>
              <a:rPr lang="pt-BR" sz="2000" dirty="0" smtClean="0"/>
              <a:t> nomeia este fenômeno como </a:t>
            </a:r>
            <a:r>
              <a:rPr lang="pt-BR" sz="2000" b="1" dirty="0" smtClean="0"/>
              <a:t>“balanceamento da concentração nas prestações periódicas”: </a:t>
            </a:r>
            <a:r>
              <a:rPr lang="pt-BR" sz="2000" dirty="0" smtClean="0"/>
              <a:t>na obrigação de trato sucessivo, a cada período, o titular do direito de opção poderá fazer uma escolha distinta. </a:t>
            </a:r>
          </a:p>
          <a:p>
            <a:pPr algn="just"/>
            <a:endParaRPr lang="pt-BR" sz="2000" dirty="0"/>
          </a:p>
          <a:p>
            <a:pPr algn="just"/>
            <a:r>
              <a:rPr lang="pt-BR" sz="2000" dirty="0" smtClean="0"/>
              <a:t>Ex. Se ao credor “A” é facultada a escolha mensal entre 1kg de feijão ou 1kg de farinha de trigo, a cada mês poderá pleitear ao devedor “B” a entrega de uma dessas opções. </a:t>
            </a:r>
          </a:p>
          <a:p>
            <a:pPr algn="just"/>
            <a:endParaRPr lang="pt-BR" sz="2000" dirty="0"/>
          </a:p>
          <a:p>
            <a:pPr algn="just"/>
            <a:r>
              <a:rPr lang="pt-BR" sz="2000" dirty="0" smtClean="0">
                <a:solidFill>
                  <a:srgbClr val="CCECFF"/>
                </a:solidFill>
              </a:rPr>
              <a:t>Art. 252, §3º, CC: “No caso de pluralidade de optantes, não havendo acordo unânime entre eles, decidirá o juiz, findo o prazo por este assinado para a deliberação”. </a:t>
            </a:r>
            <a:endParaRPr lang="pt-BR" sz="2000" dirty="0">
              <a:solidFill>
                <a:srgbClr val="CCECFF"/>
              </a:solidFill>
            </a:endParaRPr>
          </a:p>
          <a:p>
            <a:pPr algn="just"/>
            <a:endParaRPr lang="pt-BR" sz="2000" dirty="0" smtClean="0"/>
          </a:p>
          <a:p>
            <a:pPr algn="just"/>
            <a:r>
              <a:rPr lang="pt-BR" sz="2000" dirty="0" smtClean="0"/>
              <a:t>Inovação do CCB/02: a concentração é atribuída ao magistrado. </a:t>
            </a:r>
            <a:endParaRPr lang="pt-BR" sz="2000" dirty="0"/>
          </a:p>
        </p:txBody>
      </p:sp>
    </p:spTree>
    <p:extLst>
      <p:ext uri="{BB962C8B-B14F-4D97-AF65-F5344CB8AC3E}">
        <p14:creationId xmlns:p14="http://schemas.microsoft.com/office/powerpoint/2010/main" val="928233873"/>
      </p:ext>
    </p:extLst>
  </p:cSld>
  <p:clrMapOvr>
    <a:masterClrMapping/>
  </p:clrMapOvr>
  <p:transition>
    <p:comb/>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ixaDeTexto 5"/>
          <p:cNvSpPr txBox="1"/>
          <p:nvPr/>
        </p:nvSpPr>
        <p:spPr>
          <a:xfrm>
            <a:off x="467544" y="404664"/>
            <a:ext cx="8424936" cy="6247864"/>
          </a:xfrm>
          <a:prstGeom prst="rect">
            <a:avLst/>
          </a:prstGeom>
          <a:noFill/>
        </p:spPr>
        <p:txBody>
          <a:bodyPr wrap="square" rtlCol="0">
            <a:spAutoFit/>
          </a:bodyPr>
          <a:lstStyle/>
          <a:p>
            <a:pPr algn="just"/>
            <a:r>
              <a:rPr lang="pt-BR" sz="2000" dirty="0" smtClean="0">
                <a:solidFill>
                  <a:srgbClr val="CCECFF"/>
                </a:solidFill>
              </a:rPr>
              <a:t>Inércia da parte quanto ao exercício de escolha: qual o efeito?</a:t>
            </a:r>
          </a:p>
          <a:p>
            <a:pPr algn="just"/>
            <a:endParaRPr lang="pt-BR" sz="2000" dirty="0" smtClean="0">
              <a:solidFill>
                <a:srgbClr val="CCECFF"/>
              </a:solidFill>
            </a:endParaRPr>
          </a:p>
          <a:p>
            <a:pPr algn="just"/>
            <a:r>
              <a:rPr lang="pt-BR" sz="2000" dirty="0" smtClean="0"/>
              <a:t>Transmite-se à outra parte o direito de escolha. </a:t>
            </a:r>
          </a:p>
          <a:p>
            <a:pPr algn="just"/>
            <a:endParaRPr lang="pt-BR" sz="2000" dirty="0">
              <a:solidFill>
                <a:srgbClr val="CCECFF"/>
              </a:solidFill>
            </a:endParaRPr>
          </a:p>
          <a:p>
            <a:pPr algn="just"/>
            <a:r>
              <a:rPr lang="pt-BR" sz="2000" dirty="0" smtClean="0"/>
              <a:t>O NCPC prevê que o devedor não perderá automaticamente tal direito, abrindo-se ao credor a viabilidade de propor uma ação condenatória para o exercício da opção:</a:t>
            </a:r>
          </a:p>
          <a:p>
            <a:pPr algn="just"/>
            <a:endParaRPr lang="pt-BR" sz="2000" dirty="0"/>
          </a:p>
          <a:p>
            <a:pPr algn="just"/>
            <a:r>
              <a:rPr lang="pt-BR" sz="2000" dirty="0" smtClean="0">
                <a:solidFill>
                  <a:srgbClr val="CCECFF"/>
                </a:solidFill>
              </a:rPr>
              <a:t>Art. 800, NCPC: “Nas obrigações alternativas, </a:t>
            </a:r>
            <a:r>
              <a:rPr lang="pt-BR" sz="2000" b="1" dirty="0" smtClean="0">
                <a:solidFill>
                  <a:srgbClr val="CCECFF"/>
                </a:solidFill>
              </a:rPr>
              <a:t>quando a escolher couber ao devedor, esse será citado para exercer a opção e realizar a prestação dentro de 10 dias</a:t>
            </a:r>
            <a:r>
              <a:rPr lang="pt-BR" sz="2000" dirty="0" smtClean="0">
                <a:solidFill>
                  <a:srgbClr val="CCECFF"/>
                </a:solidFill>
              </a:rPr>
              <a:t>, se outro prazo não lhe foi determinado em lei ou em contrato”. </a:t>
            </a:r>
          </a:p>
          <a:p>
            <a:pPr algn="just"/>
            <a:endParaRPr lang="pt-BR" sz="2000" dirty="0"/>
          </a:p>
          <a:p>
            <a:pPr algn="just"/>
            <a:r>
              <a:rPr lang="pt-BR" sz="2000" dirty="0" smtClean="0"/>
              <a:t>Caso o devedor não cumpra a obrigação dentro do prazo, a opção será devolvida, em caráter definitivo, ao credor. </a:t>
            </a:r>
          </a:p>
          <a:p>
            <a:pPr algn="just"/>
            <a:endParaRPr lang="pt-BR" sz="2000" dirty="0"/>
          </a:p>
          <a:p>
            <a:pPr algn="just"/>
            <a:r>
              <a:rPr lang="pt-BR" sz="2000" b="1" dirty="0" smtClean="0"/>
              <a:t>Se a escolha couber ao credor e este quedar-se inerte</a:t>
            </a:r>
            <a:r>
              <a:rPr lang="pt-BR" sz="2000" dirty="0" smtClean="0"/>
              <a:t>, aplica-se o </a:t>
            </a:r>
            <a:r>
              <a:rPr lang="pt-BR" sz="2000" dirty="0" smtClean="0">
                <a:solidFill>
                  <a:srgbClr val="CCECFF"/>
                </a:solidFill>
              </a:rPr>
              <a:t>art. 342, CC: “Se a escolha da coisa indeterminada competir ao credor, será ele </a:t>
            </a:r>
            <a:r>
              <a:rPr lang="pt-BR" sz="2000" b="1" dirty="0" smtClean="0">
                <a:solidFill>
                  <a:srgbClr val="CCECFF"/>
                </a:solidFill>
              </a:rPr>
              <a:t>citado para esse fim</a:t>
            </a:r>
            <a:r>
              <a:rPr lang="pt-BR" sz="2000" dirty="0" smtClean="0">
                <a:solidFill>
                  <a:srgbClr val="CCECFF"/>
                </a:solidFill>
              </a:rPr>
              <a:t>, sob cominação de perder o direito e de ser depositada a coisa que o devedor escolher (...)”. </a:t>
            </a:r>
          </a:p>
        </p:txBody>
      </p:sp>
    </p:spTree>
    <p:extLst>
      <p:ext uri="{BB962C8B-B14F-4D97-AF65-F5344CB8AC3E}">
        <p14:creationId xmlns:p14="http://schemas.microsoft.com/office/powerpoint/2010/main" val="3795313542"/>
      </p:ext>
    </p:extLst>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p:cNvSpPr txBox="1"/>
          <p:nvPr/>
        </p:nvSpPr>
        <p:spPr>
          <a:xfrm>
            <a:off x="467544" y="188640"/>
            <a:ext cx="8280920" cy="5940088"/>
          </a:xfrm>
          <a:prstGeom prst="rect">
            <a:avLst/>
          </a:prstGeom>
          <a:noFill/>
        </p:spPr>
        <p:txBody>
          <a:bodyPr wrap="square" rtlCol="0">
            <a:spAutoFit/>
          </a:bodyPr>
          <a:lstStyle/>
          <a:p>
            <a:pPr algn="just"/>
            <a:endParaRPr lang="pt-BR" sz="2000" b="1" dirty="0" smtClean="0">
              <a:solidFill>
                <a:srgbClr val="FFC000"/>
              </a:solidFill>
            </a:endParaRPr>
          </a:p>
          <a:p>
            <a:pPr algn="just"/>
            <a:r>
              <a:rPr lang="pt-BR" sz="2000" b="1" dirty="0" smtClean="0">
                <a:solidFill>
                  <a:srgbClr val="FFC000"/>
                </a:solidFill>
              </a:rPr>
              <a:t>Elementos da obrigação:</a:t>
            </a:r>
          </a:p>
          <a:p>
            <a:pPr algn="just"/>
            <a:endParaRPr lang="pt-BR" sz="2000" b="1" dirty="0"/>
          </a:p>
          <a:p>
            <a:pPr algn="just"/>
            <a:r>
              <a:rPr lang="pt-BR" sz="2000" b="1" dirty="0" smtClean="0">
                <a:solidFill>
                  <a:srgbClr val="CCECFF"/>
                </a:solidFill>
              </a:rPr>
              <a:t>(1) Elemento imaterial:</a:t>
            </a:r>
            <a:r>
              <a:rPr lang="pt-BR" sz="2000" dirty="0" smtClean="0"/>
              <a:t> o vínculo abstrato que o une o credor ao devedor, possibilitando a um deles exigir do outro o objeto da prestação.</a:t>
            </a:r>
            <a:endParaRPr lang="pt-BR" sz="2000" b="1" dirty="0" smtClean="0"/>
          </a:p>
          <a:p>
            <a:pPr algn="just"/>
            <a:endParaRPr lang="pt-BR" sz="2000" dirty="0"/>
          </a:p>
          <a:p>
            <a:pPr algn="just"/>
            <a:r>
              <a:rPr lang="pt-BR" sz="2000" b="1" dirty="0" smtClean="0">
                <a:solidFill>
                  <a:srgbClr val="CCECFF"/>
                </a:solidFill>
              </a:rPr>
              <a:t>(2) Elemento subjetivo: </a:t>
            </a:r>
            <a:r>
              <a:rPr lang="pt-BR" sz="2000" dirty="0" smtClean="0"/>
              <a:t>é o elemento pessoal da relação, reunindo as pessoas envolvidas (credor e devedor). É possível existir pluralidade em qualquer dos polos da relação jurídica. Os sujeitos podem ser pessoas naturas, pessoas jurídicas, ou ainda, entes despersonalizados.</a:t>
            </a:r>
          </a:p>
          <a:p>
            <a:pPr algn="just"/>
            <a:endParaRPr lang="pt-BR" sz="2000" dirty="0"/>
          </a:p>
          <a:p>
            <a:pPr algn="just"/>
            <a:r>
              <a:rPr lang="pt-BR" sz="2000" b="1" dirty="0" smtClean="0">
                <a:solidFill>
                  <a:srgbClr val="CCECFF"/>
                </a:solidFill>
              </a:rPr>
              <a:t>(3) Elemento objetivo:</a:t>
            </a:r>
            <a:r>
              <a:rPr lang="pt-BR" sz="2000" dirty="0" smtClean="0">
                <a:solidFill>
                  <a:srgbClr val="CCECFF"/>
                </a:solidFill>
              </a:rPr>
              <a:t> </a:t>
            </a:r>
            <a:r>
              <a:rPr lang="pt-BR" sz="2000" dirty="0" smtClean="0"/>
              <a:t>é a prestação, que pode estar consubstanciada em um comportamento de </a:t>
            </a:r>
            <a:r>
              <a:rPr lang="pt-BR" sz="2000" b="1" dirty="0" smtClean="0"/>
              <a:t>dar, fazer ou não fazer</a:t>
            </a:r>
            <a:r>
              <a:rPr lang="pt-BR" sz="2000" dirty="0" smtClean="0"/>
              <a:t>. O objeto da obrigação (prestação humana) não se confunde com o objeto da própria prestação (bem da vida). A prestação deve se revestir de (i) licitude, (</a:t>
            </a:r>
            <a:r>
              <a:rPr lang="pt-BR" sz="2000" dirty="0" err="1" smtClean="0"/>
              <a:t>ii</a:t>
            </a:r>
            <a:r>
              <a:rPr lang="pt-BR" sz="2000" dirty="0" smtClean="0"/>
              <a:t>) possibilidade física e jurídica, (</a:t>
            </a:r>
            <a:r>
              <a:rPr lang="pt-BR" sz="2000" dirty="0" err="1" smtClean="0"/>
              <a:t>iii</a:t>
            </a:r>
            <a:r>
              <a:rPr lang="pt-BR" sz="2000" dirty="0" smtClean="0"/>
              <a:t>) determinabilidade e (</a:t>
            </a:r>
            <a:r>
              <a:rPr lang="pt-BR" sz="2000" dirty="0" err="1" smtClean="0"/>
              <a:t>iv</a:t>
            </a:r>
            <a:r>
              <a:rPr lang="pt-BR" sz="2000" dirty="0" smtClean="0"/>
              <a:t>) </a:t>
            </a:r>
            <a:r>
              <a:rPr lang="pt-BR" sz="2000" dirty="0" err="1" smtClean="0"/>
              <a:t>patrimonialidade</a:t>
            </a:r>
            <a:r>
              <a:rPr lang="pt-BR" sz="2000" dirty="0" smtClean="0"/>
              <a:t> – elementos gerais de qualquer relação jurídica. </a:t>
            </a:r>
            <a:endParaRPr lang="pt-BR" sz="2000" b="1" dirty="0"/>
          </a:p>
          <a:p>
            <a:pPr algn="just"/>
            <a:endParaRPr lang="pt-BR" sz="2000" dirty="0" smtClean="0"/>
          </a:p>
        </p:txBody>
      </p:sp>
    </p:spTree>
    <p:extLst>
      <p:ext uri="{BB962C8B-B14F-4D97-AF65-F5344CB8AC3E}">
        <p14:creationId xmlns:p14="http://schemas.microsoft.com/office/powerpoint/2010/main" val="2270040970"/>
      </p:ext>
    </p:extLst>
  </p:cSld>
  <p:clrMapOvr>
    <a:masterClrMapping/>
  </p:clrMapOvr>
  <p:transition>
    <p:comb/>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242231"/>
            <a:ext cx="8424936" cy="6247864"/>
          </a:xfrm>
          <a:prstGeom prst="rect">
            <a:avLst/>
          </a:prstGeom>
          <a:noFill/>
        </p:spPr>
        <p:txBody>
          <a:bodyPr wrap="square" rtlCol="0">
            <a:spAutoFit/>
          </a:bodyPr>
          <a:lstStyle/>
          <a:p>
            <a:pPr algn="just"/>
            <a:r>
              <a:rPr lang="pt-BR" sz="2000" b="1" dirty="0" smtClean="0">
                <a:solidFill>
                  <a:srgbClr val="CCECFF"/>
                </a:solidFill>
              </a:rPr>
              <a:t>Impossibilidade das prestações</a:t>
            </a:r>
          </a:p>
          <a:p>
            <a:pPr algn="just"/>
            <a:endParaRPr lang="pt-BR" sz="2000" b="1" dirty="0" smtClean="0">
              <a:solidFill>
                <a:srgbClr val="FFC000"/>
              </a:solidFill>
            </a:endParaRPr>
          </a:p>
          <a:p>
            <a:pPr algn="just"/>
            <a:r>
              <a:rPr lang="pt-BR" sz="2000" dirty="0"/>
              <a:t>I</a:t>
            </a:r>
            <a:r>
              <a:rPr lang="pt-BR" sz="2000" dirty="0" smtClean="0"/>
              <a:t>) Impossibilidade parcial (de uma das prestações):</a:t>
            </a:r>
          </a:p>
          <a:p>
            <a:pPr algn="just"/>
            <a:endParaRPr lang="pt-BR" sz="2000" dirty="0"/>
          </a:p>
          <a:p>
            <a:pPr algn="just"/>
            <a:r>
              <a:rPr lang="pt-BR" sz="2000" b="1" dirty="0" smtClean="0"/>
              <a:t>- Sem culpa do devedor:</a:t>
            </a:r>
          </a:p>
          <a:p>
            <a:pPr algn="just"/>
            <a:endParaRPr lang="pt-BR" sz="2000" dirty="0" smtClean="0">
              <a:solidFill>
                <a:srgbClr val="CCECFF"/>
              </a:solidFill>
            </a:endParaRPr>
          </a:p>
          <a:p>
            <a:pPr algn="just"/>
            <a:r>
              <a:rPr lang="pt-BR" sz="2000" dirty="0" smtClean="0">
                <a:solidFill>
                  <a:srgbClr val="CCECFF"/>
                </a:solidFill>
              </a:rPr>
              <a:t>Art. 253, CC: “Se uma das prestações não puder ser objeto de obrigação ou se tornado inexequível, </a:t>
            </a:r>
            <a:r>
              <a:rPr lang="pt-BR" sz="2000" u="sng" dirty="0" smtClean="0">
                <a:solidFill>
                  <a:srgbClr val="CCECFF"/>
                </a:solidFill>
              </a:rPr>
              <a:t>subsistirá o débito quanto à outra</a:t>
            </a:r>
            <a:r>
              <a:rPr lang="pt-BR" sz="2000" dirty="0" smtClean="0">
                <a:solidFill>
                  <a:srgbClr val="CCECFF"/>
                </a:solidFill>
              </a:rPr>
              <a:t>”</a:t>
            </a:r>
          </a:p>
          <a:p>
            <a:pPr algn="just"/>
            <a:endParaRPr lang="pt-BR" sz="2000" dirty="0">
              <a:solidFill>
                <a:srgbClr val="CCECFF"/>
              </a:solidFill>
            </a:endParaRPr>
          </a:p>
          <a:p>
            <a:pPr algn="just"/>
            <a:r>
              <a:rPr lang="pt-BR" sz="2000" dirty="0" smtClean="0"/>
              <a:t>Concentração do débito na prestação subsistente. </a:t>
            </a:r>
          </a:p>
          <a:p>
            <a:pPr algn="just"/>
            <a:endParaRPr lang="pt-BR" sz="2000" dirty="0"/>
          </a:p>
          <a:p>
            <a:pPr algn="just"/>
            <a:r>
              <a:rPr lang="pt-BR" sz="2000" b="1" dirty="0" smtClean="0"/>
              <a:t>- Com culpa do devedor:</a:t>
            </a:r>
            <a:endParaRPr lang="pt-BR" sz="2000" dirty="0" smtClean="0"/>
          </a:p>
          <a:p>
            <a:pPr algn="just"/>
            <a:endParaRPr lang="pt-BR" sz="2000" dirty="0" smtClean="0"/>
          </a:p>
          <a:p>
            <a:pPr marL="457200" indent="-457200" algn="just">
              <a:buAutoNum type="alphaLcParenR"/>
            </a:pPr>
            <a:r>
              <a:rPr lang="pt-BR" sz="2000" u="sng" dirty="0" smtClean="0"/>
              <a:t>Escolha atribuída ao devedor</a:t>
            </a:r>
            <a:r>
              <a:rPr lang="pt-BR" sz="2000" dirty="0" smtClean="0"/>
              <a:t>: concentração do débito na prestação subsistente (art. 253, CC). </a:t>
            </a:r>
          </a:p>
          <a:p>
            <a:pPr algn="just"/>
            <a:endParaRPr lang="pt-BR" sz="2000" dirty="0" smtClean="0"/>
          </a:p>
          <a:p>
            <a:pPr algn="just"/>
            <a:r>
              <a:rPr lang="pt-BR" sz="2000" dirty="0" smtClean="0"/>
              <a:t>b) </a:t>
            </a:r>
            <a:r>
              <a:rPr lang="pt-BR" sz="2000" u="sng" dirty="0" smtClean="0"/>
              <a:t>Escolha cabe ao credor</a:t>
            </a:r>
            <a:r>
              <a:rPr lang="pt-BR" sz="2000" dirty="0" smtClean="0"/>
              <a:t>: o titular do direito (credor) poderá exigir a prestação remanescente ou o valor da que se impossibilitou, além de perdas e danos (Art. 255, 1ª parte, CC). </a:t>
            </a:r>
          </a:p>
          <a:p>
            <a:pPr algn="just"/>
            <a:endParaRPr lang="pt-BR" sz="2000" dirty="0" smtClean="0"/>
          </a:p>
        </p:txBody>
      </p:sp>
    </p:spTree>
    <p:extLst>
      <p:ext uri="{BB962C8B-B14F-4D97-AF65-F5344CB8AC3E}">
        <p14:creationId xmlns:p14="http://schemas.microsoft.com/office/powerpoint/2010/main" val="2234886197"/>
      </p:ext>
    </p:extLst>
  </p:cSld>
  <p:clrMapOvr>
    <a:masterClrMapping/>
  </p:clrMapOvr>
  <p:transition>
    <p:comb/>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08912" cy="7171194"/>
          </a:xfrm>
          <a:prstGeom prst="rect">
            <a:avLst/>
          </a:prstGeom>
          <a:noFill/>
        </p:spPr>
        <p:txBody>
          <a:bodyPr wrap="square" rtlCol="0">
            <a:spAutoFit/>
          </a:bodyPr>
          <a:lstStyle/>
          <a:p>
            <a:pPr algn="just"/>
            <a:r>
              <a:rPr lang="pt-BR" sz="2000" dirty="0" smtClean="0"/>
              <a:t>II) </a:t>
            </a:r>
            <a:r>
              <a:rPr lang="pt-BR" sz="2000" dirty="0"/>
              <a:t>Impossibilidade </a:t>
            </a:r>
            <a:r>
              <a:rPr lang="pt-BR" sz="2000" dirty="0" smtClean="0"/>
              <a:t>total (todas as prestações alternativas):</a:t>
            </a:r>
            <a:endParaRPr lang="pt-BR" sz="2000" dirty="0"/>
          </a:p>
          <a:p>
            <a:pPr algn="just"/>
            <a:endParaRPr lang="pt-BR" sz="2000" dirty="0"/>
          </a:p>
          <a:p>
            <a:pPr algn="just"/>
            <a:r>
              <a:rPr lang="pt-BR" sz="2000" b="1" dirty="0"/>
              <a:t>- Sem culpa do devedor</a:t>
            </a:r>
            <a:r>
              <a:rPr lang="pt-BR" sz="2000" b="1" dirty="0" smtClean="0"/>
              <a:t>:</a:t>
            </a:r>
            <a:r>
              <a:rPr lang="pt-BR" sz="2000" dirty="0" smtClean="0"/>
              <a:t> extingue-se a obrigação</a:t>
            </a:r>
            <a:endParaRPr lang="pt-BR" sz="2000" b="1" dirty="0"/>
          </a:p>
          <a:p>
            <a:pPr algn="just"/>
            <a:endParaRPr lang="pt-BR" sz="2000" dirty="0">
              <a:solidFill>
                <a:srgbClr val="CCECFF"/>
              </a:solidFill>
            </a:endParaRPr>
          </a:p>
          <a:p>
            <a:pPr algn="just"/>
            <a:r>
              <a:rPr lang="pt-BR" sz="2000" dirty="0">
                <a:solidFill>
                  <a:srgbClr val="CCECFF"/>
                </a:solidFill>
              </a:rPr>
              <a:t>Art. </a:t>
            </a:r>
            <a:r>
              <a:rPr lang="pt-BR" sz="2000" dirty="0" smtClean="0">
                <a:solidFill>
                  <a:srgbClr val="CCECFF"/>
                </a:solidFill>
              </a:rPr>
              <a:t>255, </a:t>
            </a:r>
            <a:r>
              <a:rPr lang="pt-BR" sz="2000" dirty="0">
                <a:solidFill>
                  <a:srgbClr val="CCECFF"/>
                </a:solidFill>
              </a:rPr>
              <a:t>CC: </a:t>
            </a:r>
            <a:r>
              <a:rPr lang="pt-BR" sz="2000" dirty="0" smtClean="0">
                <a:solidFill>
                  <a:srgbClr val="CCECFF"/>
                </a:solidFill>
              </a:rPr>
              <a:t>“Se todas as prestações se tornarem impossíveis sem culpa do devedor, extinguir-se-á a obrigação”.</a:t>
            </a:r>
            <a:endParaRPr lang="pt-BR" sz="2000" dirty="0">
              <a:solidFill>
                <a:srgbClr val="CCECFF"/>
              </a:solidFill>
            </a:endParaRPr>
          </a:p>
          <a:p>
            <a:pPr algn="just"/>
            <a:endParaRPr lang="pt-BR" sz="2000" dirty="0">
              <a:solidFill>
                <a:srgbClr val="CCECFF"/>
              </a:solidFill>
            </a:endParaRPr>
          </a:p>
          <a:p>
            <a:pPr algn="just"/>
            <a:r>
              <a:rPr lang="pt-BR" sz="2000" dirty="0" smtClean="0"/>
              <a:t>As partes retornam ao estado originário: resolução do pacto pela perda superveniente do objeto. </a:t>
            </a:r>
            <a:endParaRPr lang="pt-BR" sz="2000" dirty="0"/>
          </a:p>
          <a:p>
            <a:pPr algn="just"/>
            <a:endParaRPr lang="pt-BR" sz="2000" dirty="0"/>
          </a:p>
          <a:p>
            <a:pPr algn="just"/>
            <a:r>
              <a:rPr lang="pt-BR" sz="2000" b="1" dirty="0"/>
              <a:t>- Com culpa do devedor:</a:t>
            </a:r>
            <a:endParaRPr lang="pt-BR" sz="2000" dirty="0"/>
          </a:p>
          <a:p>
            <a:pPr algn="just"/>
            <a:endParaRPr lang="pt-BR" sz="2000" dirty="0"/>
          </a:p>
          <a:p>
            <a:pPr algn="just"/>
            <a:r>
              <a:rPr lang="pt-BR" sz="2000" dirty="0" smtClean="0"/>
              <a:t>a) </a:t>
            </a:r>
            <a:r>
              <a:rPr lang="pt-BR" sz="2000" u="sng" dirty="0" smtClean="0"/>
              <a:t>Escolha </a:t>
            </a:r>
            <a:r>
              <a:rPr lang="pt-BR" sz="2000" u="sng" dirty="0"/>
              <a:t>atribuída ao devedor</a:t>
            </a:r>
            <a:r>
              <a:rPr lang="pt-BR" sz="2000" dirty="0" smtClean="0"/>
              <a:t>: deverá pagar o valor da prestação que por último se impossibilitou, além das perdas e danos (art. 254, CC). </a:t>
            </a:r>
          </a:p>
          <a:p>
            <a:pPr algn="just"/>
            <a:r>
              <a:rPr lang="pt-BR" sz="2000" b="1" dirty="0" smtClean="0">
                <a:solidFill>
                  <a:srgbClr val="CCECFF"/>
                </a:solidFill>
              </a:rPr>
              <a:t>VALOR DA ÚLTIMA PRESTAÇÃO + PERDAS e DANOS.</a:t>
            </a:r>
          </a:p>
          <a:p>
            <a:pPr algn="just"/>
            <a:endParaRPr lang="pt-BR" sz="2000" dirty="0" smtClean="0">
              <a:solidFill>
                <a:srgbClr val="CCECFF"/>
              </a:solidFill>
            </a:endParaRPr>
          </a:p>
          <a:p>
            <a:pPr algn="just"/>
            <a:r>
              <a:rPr lang="pt-BR" sz="2000" dirty="0" smtClean="0"/>
              <a:t>b) </a:t>
            </a:r>
            <a:r>
              <a:rPr lang="pt-BR" sz="2000" u="sng" dirty="0" smtClean="0"/>
              <a:t>Escolha atribuída ao credor:</a:t>
            </a:r>
            <a:r>
              <a:rPr lang="pt-BR" sz="2000" dirty="0" smtClean="0"/>
              <a:t> poderá este exigir o valor de qualquer das prestações, além das perdas e danos. </a:t>
            </a:r>
          </a:p>
          <a:p>
            <a:pPr algn="just"/>
            <a:r>
              <a:rPr lang="pt-BR" sz="2000" b="1" dirty="0" smtClean="0">
                <a:solidFill>
                  <a:srgbClr val="CCECFF"/>
                </a:solidFill>
              </a:rPr>
              <a:t>VALOR DE QUALQUER PRESTAÇÃO + PERDAS e DANOS.</a:t>
            </a:r>
            <a:endParaRPr lang="pt-BR" sz="2000" dirty="0" smtClean="0">
              <a:solidFill>
                <a:srgbClr val="CCECFF"/>
              </a:solidFill>
            </a:endParaRPr>
          </a:p>
          <a:p>
            <a:pPr algn="just"/>
            <a:endParaRPr lang="pt-BR" sz="2000" dirty="0" smtClean="0"/>
          </a:p>
          <a:p>
            <a:pPr algn="just"/>
            <a:endParaRPr lang="pt-BR" sz="2000" dirty="0" smtClean="0"/>
          </a:p>
          <a:p>
            <a:pPr algn="just"/>
            <a:endParaRPr lang="pt-BR" sz="2000" dirty="0"/>
          </a:p>
        </p:txBody>
      </p:sp>
    </p:spTree>
    <p:extLst>
      <p:ext uri="{BB962C8B-B14F-4D97-AF65-F5344CB8AC3E}">
        <p14:creationId xmlns:p14="http://schemas.microsoft.com/office/powerpoint/2010/main" val="920653117"/>
      </p:ext>
    </p:extLst>
  </p:cSld>
  <p:clrMapOvr>
    <a:masterClrMapping/>
  </p:clrMapOvr>
  <p:transition>
    <p:comb/>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08912" cy="6247864"/>
          </a:xfrm>
          <a:prstGeom prst="rect">
            <a:avLst/>
          </a:prstGeom>
          <a:noFill/>
        </p:spPr>
        <p:txBody>
          <a:bodyPr wrap="square" rtlCol="0">
            <a:spAutoFit/>
          </a:bodyPr>
          <a:lstStyle/>
          <a:p>
            <a:pPr algn="just"/>
            <a:r>
              <a:rPr lang="pt-BR" sz="2000" dirty="0" smtClean="0"/>
              <a:t>b) </a:t>
            </a:r>
            <a:r>
              <a:rPr lang="pt-BR" sz="2000" u="sng" dirty="0"/>
              <a:t>Obrigações </a:t>
            </a:r>
            <a:r>
              <a:rPr lang="pt-BR" sz="2000" u="sng" dirty="0" smtClean="0"/>
              <a:t>facultativas</a:t>
            </a:r>
            <a:r>
              <a:rPr lang="pt-BR" sz="2000" dirty="0" smtClean="0"/>
              <a:t>: </a:t>
            </a:r>
            <a:endParaRPr lang="pt-BR" sz="2000" dirty="0"/>
          </a:p>
          <a:p>
            <a:pPr algn="just"/>
            <a:endParaRPr lang="pt-BR" sz="2000" dirty="0" smtClean="0"/>
          </a:p>
          <a:p>
            <a:pPr algn="just"/>
            <a:r>
              <a:rPr lang="pt-BR" sz="2000" dirty="0" smtClean="0"/>
              <a:t>Consiste na </a:t>
            </a:r>
            <a:r>
              <a:rPr lang="pt-BR" sz="2000" u="sng" dirty="0" smtClean="0"/>
              <a:t>possibilidade conferida ao devedor de substituir o objeto inicialmente previsto por outro, de caráter subsidiário</a:t>
            </a:r>
            <a:r>
              <a:rPr lang="pt-BR" sz="2000" dirty="0" smtClean="0"/>
              <a:t>, mas já especificado na relação obrigacional. </a:t>
            </a:r>
            <a:r>
              <a:rPr lang="pt-BR" sz="2000" b="1" dirty="0" smtClean="0">
                <a:solidFill>
                  <a:srgbClr val="CCECFF"/>
                </a:solidFill>
              </a:rPr>
              <a:t>A prestação devida é uma só, consubstanciada em um único objeto. </a:t>
            </a:r>
          </a:p>
          <a:p>
            <a:pPr algn="just"/>
            <a:endParaRPr lang="pt-BR" sz="2000" dirty="0"/>
          </a:p>
          <a:p>
            <a:pPr algn="just"/>
            <a:r>
              <a:rPr lang="pt-BR" sz="2000" dirty="0" smtClean="0">
                <a:solidFill>
                  <a:srgbClr val="CCECFF"/>
                </a:solidFill>
              </a:rPr>
              <a:t>Trata-se de um </a:t>
            </a:r>
            <a:r>
              <a:rPr lang="pt-BR" sz="2000" b="1" dirty="0" smtClean="0">
                <a:solidFill>
                  <a:srgbClr val="CCECFF"/>
                </a:solidFill>
              </a:rPr>
              <a:t>direito </a:t>
            </a:r>
            <a:r>
              <a:rPr lang="pt-BR" sz="2000" b="1" dirty="0" err="1" smtClean="0">
                <a:solidFill>
                  <a:srgbClr val="CCECFF"/>
                </a:solidFill>
              </a:rPr>
              <a:t>potestativo</a:t>
            </a:r>
            <a:r>
              <a:rPr lang="pt-BR" sz="2000" b="1" dirty="0" smtClean="0">
                <a:solidFill>
                  <a:srgbClr val="CCECFF"/>
                </a:solidFill>
              </a:rPr>
              <a:t> do devedor de adimplir o débito de uma forma diversa </a:t>
            </a:r>
            <a:r>
              <a:rPr lang="pt-BR" sz="2000" dirty="0" smtClean="0">
                <a:solidFill>
                  <a:srgbClr val="CCECFF"/>
                </a:solidFill>
              </a:rPr>
              <a:t>ao estabelecido com o credor. </a:t>
            </a:r>
          </a:p>
          <a:p>
            <a:pPr algn="just"/>
            <a:endParaRPr lang="pt-BR" sz="2000" dirty="0"/>
          </a:p>
          <a:p>
            <a:pPr algn="just"/>
            <a:r>
              <a:rPr lang="pt-BR" sz="2000" dirty="0" smtClean="0"/>
              <a:t>Ao contrário da obrigação alternativa, </a:t>
            </a:r>
            <a:r>
              <a:rPr lang="pt-BR" sz="2000" u="sng" dirty="0" smtClean="0"/>
              <a:t>a facultativa já nasce pronta para ser cumprida</a:t>
            </a:r>
            <a:r>
              <a:rPr lang="pt-BR" sz="2000" dirty="0" smtClean="0"/>
              <a:t>, pois há um único vínculo obrigacional e </a:t>
            </a:r>
            <a:r>
              <a:rPr lang="pt-BR" sz="2000" b="1" dirty="0" smtClean="0"/>
              <a:t>uma só prestação, cujo objeto é determinado</a:t>
            </a:r>
            <a:r>
              <a:rPr lang="pt-BR" sz="2000" dirty="0" smtClean="0"/>
              <a:t>. </a:t>
            </a:r>
          </a:p>
          <a:p>
            <a:pPr algn="just"/>
            <a:endParaRPr lang="pt-BR" sz="2000" dirty="0"/>
          </a:p>
          <a:p>
            <a:pPr algn="just"/>
            <a:r>
              <a:rPr lang="pt-BR" sz="2000" dirty="0" smtClean="0"/>
              <a:t>Ao devedor cabe o direito de, no momento do pagamento, substituir a prestação por outra previamente consignada no contrato. </a:t>
            </a:r>
          </a:p>
          <a:p>
            <a:pPr algn="just"/>
            <a:endParaRPr lang="pt-BR" sz="2000" dirty="0"/>
          </a:p>
          <a:p>
            <a:pPr algn="just"/>
            <a:r>
              <a:rPr lang="pt-BR" sz="2000" dirty="0" smtClean="0"/>
              <a:t>Ex.  A seguradora tem a obrigação de consertar o carro, mas ela tem a opção de dar um carro novo. A opção de dar um carro novo o credor não pode exigir, pois a obrigação é consertar o carro. </a:t>
            </a:r>
            <a:endParaRPr lang="pt-BR" sz="2000" dirty="0"/>
          </a:p>
        </p:txBody>
      </p:sp>
    </p:spTree>
    <p:extLst>
      <p:ext uri="{BB962C8B-B14F-4D97-AF65-F5344CB8AC3E}">
        <p14:creationId xmlns:p14="http://schemas.microsoft.com/office/powerpoint/2010/main" val="2127809438"/>
      </p:ext>
    </p:extLst>
  </p:cSld>
  <p:clrMapOvr>
    <a:masterClrMapping/>
  </p:clrMapOvr>
  <p:transition>
    <p:comb/>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37730"/>
            <a:ext cx="8280920" cy="4678204"/>
          </a:xfrm>
          <a:prstGeom prst="rect">
            <a:avLst/>
          </a:prstGeom>
          <a:noFill/>
        </p:spPr>
        <p:txBody>
          <a:bodyPr wrap="square" rtlCol="0">
            <a:spAutoFit/>
          </a:bodyPr>
          <a:lstStyle/>
          <a:p>
            <a:pPr algn="just"/>
            <a:endParaRPr lang="pt-BR" sz="1900" b="1" dirty="0" smtClean="0">
              <a:solidFill>
                <a:srgbClr val="FFC000"/>
              </a:solidFill>
            </a:endParaRPr>
          </a:p>
          <a:p>
            <a:pPr algn="just"/>
            <a:r>
              <a:rPr lang="pt-BR" sz="1900" b="1" dirty="0" smtClean="0">
                <a:solidFill>
                  <a:srgbClr val="FFC000"/>
                </a:solidFill>
              </a:rPr>
              <a:t>Obrigações alternativas x Obrigações facultativas</a:t>
            </a:r>
            <a:endParaRPr lang="pt-BR" sz="1900" dirty="0"/>
          </a:p>
          <a:p>
            <a:pPr algn="just"/>
            <a:endParaRPr lang="pt-BR" sz="2000" b="1" dirty="0"/>
          </a:p>
          <a:p>
            <a:pPr marL="457200" indent="-457200" algn="just">
              <a:buAutoNum type="arabicParenR"/>
            </a:pPr>
            <a:r>
              <a:rPr lang="pt-BR" sz="2000" dirty="0" smtClean="0"/>
              <a:t>Se a prestação principal na </a:t>
            </a:r>
            <a:r>
              <a:rPr lang="pt-BR" sz="2000" b="1" dirty="0" smtClean="0"/>
              <a:t>obrigação facultativa </a:t>
            </a:r>
            <a:r>
              <a:rPr lang="pt-BR" sz="2000" dirty="0" smtClean="0"/>
              <a:t>padecer de </a:t>
            </a:r>
            <a:r>
              <a:rPr lang="pt-BR" sz="2000" u="sng" dirty="0" smtClean="0"/>
              <a:t>impossibilidade originária</a:t>
            </a:r>
            <a:r>
              <a:rPr lang="pt-BR" sz="2000" dirty="0" smtClean="0"/>
              <a:t>, </a:t>
            </a:r>
            <a:r>
              <a:rPr lang="pt-BR" sz="2000" u="sng" dirty="0" smtClean="0"/>
              <a:t>toda a obrigação será invalidada</a:t>
            </a:r>
            <a:r>
              <a:rPr lang="pt-BR" sz="2000" dirty="0" smtClean="0"/>
              <a:t> em face da perda do objeto. Já na o</a:t>
            </a:r>
            <a:r>
              <a:rPr lang="pt-BR" sz="2000" b="1" dirty="0" smtClean="0"/>
              <a:t>brigação alternativa </a:t>
            </a:r>
            <a:r>
              <a:rPr lang="pt-BR" sz="2000" u="sng" dirty="0" smtClean="0"/>
              <a:t>subsistirá a obrigação na outra prestação</a:t>
            </a:r>
            <a:r>
              <a:rPr lang="pt-BR" sz="2000" dirty="0" smtClean="0"/>
              <a:t>, que não será atingida (art. 253, 1ª parte, CC: “Se uma das duas prestação </a:t>
            </a:r>
            <a:r>
              <a:rPr lang="pt-BR" sz="2000" u="sng" dirty="0" smtClean="0"/>
              <a:t>não puder ser objeto de obrigação</a:t>
            </a:r>
            <a:r>
              <a:rPr lang="pt-BR" sz="2000" dirty="0" smtClean="0"/>
              <a:t>...”). </a:t>
            </a:r>
          </a:p>
          <a:p>
            <a:pPr marL="457200" indent="-457200" algn="just">
              <a:buAutoNum type="arabicParenR"/>
            </a:pPr>
            <a:endParaRPr lang="pt-BR" sz="2000" dirty="0"/>
          </a:p>
          <a:p>
            <a:pPr marL="457200" indent="-457200" algn="just">
              <a:buAutoNum type="arabicParenR"/>
            </a:pPr>
            <a:r>
              <a:rPr lang="pt-BR" sz="2000" dirty="0" smtClean="0"/>
              <a:t>Nas </a:t>
            </a:r>
            <a:r>
              <a:rPr lang="pt-BR" sz="2000" b="1" dirty="0" smtClean="0"/>
              <a:t>obrigações alternativas</a:t>
            </a:r>
            <a:r>
              <a:rPr lang="pt-BR" sz="2000" dirty="0"/>
              <a:t> </a:t>
            </a:r>
            <a:r>
              <a:rPr lang="pt-BR" sz="2000" dirty="0" smtClean="0"/>
              <a:t>a perda superveniente de uma das prestações </a:t>
            </a:r>
            <a:r>
              <a:rPr lang="pt-BR" sz="2000" u="sng" dirty="0" smtClean="0"/>
              <a:t>concentrará o débito na subsistente </a:t>
            </a:r>
            <a:r>
              <a:rPr lang="pt-BR" sz="2000" dirty="0" smtClean="0"/>
              <a:t>(art. 253, 2ª parte, CC). Na </a:t>
            </a:r>
            <a:r>
              <a:rPr lang="pt-BR" sz="2000" b="1" dirty="0" smtClean="0"/>
              <a:t>obrigação facultativa</a:t>
            </a:r>
            <a:r>
              <a:rPr lang="pt-BR" sz="2000" dirty="0" smtClean="0"/>
              <a:t>, ocorrendo a impossibilidade posterior da coisa principal sem culpa do devedor, </a:t>
            </a:r>
            <a:r>
              <a:rPr lang="pt-BR" sz="2000" u="sng" dirty="0" smtClean="0"/>
              <a:t>tal obrigação extingue-se, pois o objeto é único</a:t>
            </a:r>
            <a:r>
              <a:rPr lang="pt-BR" sz="2000" dirty="0" smtClean="0"/>
              <a:t>. </a:t>
            </a:r>
            <a:endParaRPr lang="pt-BR" sz="2000" dirty="0"/>
          </a:p>
        </p:txBody>
      </p:sp>
    </p:spTree>
    <p:extLst>
      <p:ext uri="{BB962C8B-B14F-4D97-AF65-F5344CB8AC3E}">
        <p14:creationId xmlns:p14="http://schemas.microsoft.com/office/powerpoint/2010/main" val="366573865"/>
      </p:ext>
    </p:extLst>
  </p:cSld>
  <p:clrMapOvr>
    <a:masterClrMapping/>
  </p:clrMapOvr>
  <p:transition>
    <p:comb/>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47269" y="188640"/>
            <a:ext cx="8352928" cy="6617196"/>
          </a:xfrm>
          <a:prstGeom prst="rect">
            <a:avLst/>
          </a:prstGeom>
          <a:noFill/>
        </p:spPr>
        <p:txBody>
          <a:bodyPr wrap="square" rtlCol="0">
            <a:spAutoFit/>
          </a:bodyPr>
          <a:lstStyle/>
          <a:p>
            <a:pPr algn="just"/>
            <a:r>
              <a:rPr lang="pt-BR" sz="2000" dirty="0" smtClean="0"/>
              <a:t>c) </a:t>
            </a:r>
            <a:r>
              <a:rPr lang="pt-BR" sz="2000" u="sng" dirty="0"/>
              <a:t>Obrigações </a:t>
            </a:r>
            <a:r>
              <a:rPr lang="pt-BR" sz="2000" u="sng" dirty="0" smtClean="0"/>
              <a:t>cumulativas</a:t>
            </a:r>
            <a:r>
              <a:rPr lang="pt-BR" sz="2000" dirty="0"/>
              <a:t>: </a:t>
            </a:r>
          </a:p>
          <a:p>
            <a:pPr algn="just"/>
            <a:endParaRPr lang="pt-BR" dirty="0" smtClean="0"/>
          </a:p>
          <a:p>
            <a:pPr algn="just"/>
            <a:r>
              <a:rPr lang="pt-BR" sz="2000" dirty="0" smtClean="0"/>
              <a:t>São as que têm por objeto uma </a:t>
            </a:r>
            <a:r>
              <a:rPr lang="pt-BR" sz="2000" u="sng" dirty="0" smtClean="0"/>
              <a:t>pluralidade de prestações</a:t>
            </a:r>
            <a:r>
              <a:rPr lang="pt-BR" sz="2000" dirty="0" smtClean="0"/>
              <a:t>, que devem ser cumpridas </a:t>
            </a:r>
            <a:r>
              <a:rPr lang="pt-BR" sz="2000" u="sng" dirty="0" smtClean="0"/>
              <a:t>conjuntamente</a:t>
            </a:r>
            <a:r>
              <a:rPr lang="pt-BR" sz="2000" dirty="0" smtClean="0"/>
              <a:t>. O devedor apenas se exonerará quando prestar as duas ou mais prestações de forma conjunta, sendo lícita ao credor a recusa da oferta principa</a:t>
            </a:r>
            <a:r>
              <a:rPr lang="pt-BR" sz="2000" dirty="0"/>
              <a:t>l</a:t>
            </a:r>
            <a:r>
              <a:rPr lang="pt-BR" sz="2000" dirty="0" smtClean="0"/>
              <a:t>. </a:t>
            </a:r>
          </a:p>
          <a:p>
            <a:pPr algn="just"/>
            <a:endParaRPr lang="pt-BR" sz="2000" b="1" dirty="0"/>
          </a:p>
          <a:p>
            <a:pPr algn="just"/>
            <a:r>
              <a:rPr lang="pt-BR" sz="2000" b="1" dirty="0" smtClean="0">
                <a:solidFill>
                  <a:srgbClr val="CCECFF"/>
                </a:solidFill>
              </a:rPr>
              <a:t>O descumprimento de uma das prestações significa o inadimplemento total. </a:t>
            </a:r>
          </a:p>
          <a:p>
            <a:pPr algn="just"/>
            <a:endParaRPr lang="pt-BR" sz="2000" b="1" dirty="0"/>
          </a:p>
          <a:p>
            <a:pPr algn="just"/>
            <a:r>
              <a:rPr lang="pt-BR" sz="2000" dirty="0" smtClean="0"/>
              <a:t>Ex. A obrigação do marceneiro consiste na entrega de uma mesa, uma cama e um armário, pelo valor de cinco mil reais. A relação obrigacional só será satisfeita com o cumprimento conjuntivo de todas as prestações. </a:t>
            </a:r>
          </a:p>
          <a:p>
            <a:pPr algn="just"/>
            <a:endParaRPr lang="pt-BR" sz="2000" dirty="0"/>
          </a:p>
          <a:p>
            <a:pPr algn="just"/>
            <a:r>
              <a:rPr lang="pt-BR" sz="2000" dirty="0" smtClean="0"/>
              <a:t>Ex. 2. A obrigação do ofensor, decorrente de um ato ilícito, pela reparação de danos materiais, morais e estéticos. A obrigação será satisfeita diante do pagamento integral da indenização.</a:t>
            </a:r>
          </a:p>
          <a:p>
            <a:pPr algn="just"/>
            <a:endParaRPr lang="pt-BR" sz="2000" dirty="0"/>
          </a:p>
          <a:p>
            <a:pPr algn="just"/>
            <a:r>
              <a:rPr lang="pt-BR" sz="2000" dirty="0" smtClean="0"/>
              <a:t>Ex. 3. A obrigação cumulativa prepondera na esfera da responsabilidade civil ambiental, que deve ser compreendida o mais amplamente possível. Recuperar a área (fazer) + Indenizar os danos (dar quantia certa). </a:t>
            </a:r>
            <a:endParaRPr lang="pt-BR" dirty="0" smtClean="0"/>
          </a:p>
        </p:txBody>
      </p:sp>
    </p:spTree>
    <p:extLst>
      <p:ext uri="{BB962C8B-B14F-4D97-AF65-F5344CB8AC3E}">
        <p14:creationId xmlns:p14="http://schemas.microsoft.com/office/powerpoint/2010/main" val="3503357637"/>
      </p:ext>
    </p:extLst>
  </p:cSld>
  <p:clrMapOvr>
    <a:masterClrMapping/>
  </p:clrMapOvr>
  <p:transition>
    <p:comb/>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256193"/>
            <a:ext cx="8280920" cy="6601807"/>
          </a:xfrm>
          <a:prstGeom prst="rect">
            <a:avLst/>
          </a:prstGeom>
          <a:noFill/>
        </p:spPr>
        <p:txBody>
          <a:bodyPr wrap="square" rtlCol="0">
            <a:spAutoFit/>
          </a:bodyPr>
          <a:lstStyle/>
          <a:p>
            <a:pPr algn="just"/>
            <a:r>
              <a:rPr lang="pt-BR" sz="1900" b="1" dirty="0" smtClean="0">
                <a:solidFill>
                  <a:srgbClr val="FFC000"/>
                </a:solidFill>
              </a:rPr>
              <a:t>Questão CESPE (DPE/SE – 2012):</a:t>
            </a:r>
          </a:p>
          <a:p>
            <a:pPr algn="just"/>
            <a:endParaRPr lang="pt-BR" sz="1900" b="1" dirty="0" smtClean="0">
              <a:solidFill>
                <a:srgbClr val="FFC000"/>
              </a:solidFill>
            </a:endParaRPr>
          </a:p>
          <a:p>
            <a:pPr algn="just"/>
            <a:r>
              <a:rPr lang="pt-BR" sz="1900" dirty="0" smtClean="0"/>
              <a:t>Considerando </a:t>
            </a:r>
            <a:r>
              <a:rPr lang="pt-BR" sz="1900" dirty="0"/>
              <a:t>as diversas modalidades de obrigações e suas características, assinale a opção </a:t>
            </a:r>
            <a:r>
              <a:rPr lang="pt-BR" sz="1900" dirty="0" smtClean="0"/>
              <a:t>correta.</a:t>
            </a:r>
            <a:r>
              <a:rPr lang="pt-BR" sz="1900" dirty="0"/>
              <a:t> </a:t>
            </a:r>
            <a:endParaRPr lang="pt-BR" sz="1900" dirty="0" smtClean="0"/>
          </a:p>
          <a:p>
            <a:pPr algn="just"/>
            <a:r>
              <a:rPr lang="pt-BR" sz="1900" dirty="0" smtClean="0"/>
              <a:t>a) Em </a:t>
            </a:r>
            <a:r>
              <a:rPr lang="pt-BR" sz="1900" dirty="0"/>
              <a:t>caso de obrigações de dar coisa certa, se a coisa perecer antes do cumprimento da obrigação, o devedor, ainda que não tenha concorrido para o seu perecimento, responderá pelo equivalente, mais perdas e danos.</a:t>
            </a:r>
          </a:p>
          <a:p>
            <a:pPr algn="just"/>
            <a:r>
              <a:rPr lang="pt-BR" sz="1900" dirty="0" smtClean="0"/>
              <a:t>b) Em </a:t>
            </a:r>
            <a:r>
              <a:rPr lang="pt-BR" sz="1900" dirty="0"/>
              <a:t>se tratando de obrigações de não fazer, caso o devedor pratique o ato a cuja abstenção se tenha obrigado, o credor poderá exigir que ele o desfaça, sob pena de se desfazer à sua custa, obrigando-se o culpado a ressarcir perdas e danos.</a:t>
            </a:r>
          </a:p>
          <a:p>
            <a:pPr algn="just"/>
            <a:r>
              <a:rPr lang="pt-BR" sz="1900" dirty="0" smtClean="0"/>
              <a:t>c) Tratando-se </a:t>
            </a:r>
            <a:r>
              <a:rPr lang="pt-BR" sz="1900" dirty="0"/>
              <a:t>de obrigações de fazer, se a prestação do fato tornar-se impossível, ainda que sem culpa do devedor, este deverá responder por perdas e danos, dado o seu dever de garantir o cumprimento da obrigação.</a:t>
            </a:r>
          </a:p>
          <a:p>
            <a:pPr algn="just"/>
            <a:r>
              <a:rPr lang="pt-BR" sz="1900" dirty="0" smtClean="0"/>
              <a:t>d)Nos </a:t>
            </a:r>
            <a:r>
              <a:rPr lang="pt-BR" sz="1900" dirty="0"/>
              <a:t>casos de obrigações alternativas, a escolha caberá ao credor, se os contratantes não estipularem outra coisa, extinguindo-se a obrigação caso todas as prestações se tornarem impossíveis por culpa do credor.</a:t>
            </a:r>
          </a:p>
          <a:p>
            <a:pPr algn="just"/>
            <a:r>
              <a:rPr lang="pt-BR" sz="1900" dirty="0" smtClean="0"/>
              <a:t>e) Havendo </a:t>
            </a:r>
            <a:r>
              <a:rPr lang="pt-BR" sz="1900" dirty="0"/>
              <a:t>mora ou recusa do devedor em cumprir obrigação de fazer, independentemente da sua natureza, a obrigação se converterá sempre em perdas e danos.</a:t>
            </a:r>
          </a:p>
          <a:p>
            <a:endParaRPr lang="pt-BR" dirty="0"/>
          </a:p>
        </p:txBody>
      </p:sp>
    </p:spTree>
    <p:extLst>
      <p:ext uri="{BB962C8B-B14F-4D97-AF65-F5344CB8AC3E}">
        <p14:creationId xmlns:p14="http://schemas.microsoft.com/office/powerpoint/2010/main" val="3766498745"/>
      </p:ext>
    </p:extLst>
  </p:cSld>
  <p:clrMapOvr>
    <a:masterClrMapping/>
  </p:clrMapOvr>
  <p:transition>
    <p:comb/>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116632"/>
            <a:ext cx="8208912" cy="7186583"/>
          </a:xfrm>
          <a:prstGeom prst="rect">
            <a:avLst/>
          </a:prstGeom>
          <a:noFill/>
        </p:spPr>
        <p:txBody>
          <a:bodyPr wrap="square" rtlCol="0">
            <a:spAutoFit/>
          </a:bodyPr>
          <a:lstStyle/>
          <a:p>
            <a:pPr algn="just"/>
            <a:r>
              <a:rPr lang="pt-BR" sz="1900" b="1" dirty="0">
                <a:solidFill>
                  <a:srgbClr val="FFC000"/>
                </a:solidFill>
              </a:rPr>
              <a:t>Questão CESPE (DPE/SE – 2012):</a:t>
            </a:r>
          </a:p>
          <a:p>
            <a:pPr algn="just"/>
            <a:endParaRPr lang="pt-BR" sz="1900" b="1" dirty="0">
              <a:solidFill>
                <a:srgbClr val="FFC000"/>
              </a:solidFill>
            </a:endParaRPr>
          </a:p>
          <a:p>
            <a:pPr algn="just"/>
            <a:r>
              <a:rPr lang="pt-BR" sz="1900" dirty="0"/>
              <a:t>Considerando as diversas modalidades de obrigações e suas características, assinale a opção correta. </a:t>
            </a:r>
          </a:p>
          <a:p>
            <a:pPr algn="just"/>
            <a:r>
              <a:rPr lang="pt-BR" sz="1900" dirty="0" smtClean="0"/>
              <a:t>a</a:t>
            </a:r>
            <a:r>
              <a:rPr lang="pt-BR" sz="1900" dirty="0"/>
              <a:t>) Em caso de obrigações de dar coisa certa, se a coisa perecer antes do cumprimento da obrigação, o devedor, ainda que não tenha concorrido para o seu perecimento, responderá pelo equivalente, mais perdas e danos.</a:t>
            </a:r>
          </a:p>
          <a:p>
            <a:pPr algn="just"/>
            <a:r>
              <a:rPr lang="pt-BR" sz="1900" dirty="0">
                <a:solidFill>
                  <a:srgbClr val="FFC000"/>
                </a:solidFill>
              </a:rPr>
              <a:t>b) Em se tratando de obrigações de não fazer, caso o devedor pratique o ato a cuja abstenção se tenha obrigado, o credor poderá exigir que ele o desfaça, sob pena de se desfazer à sua custa, obrigando-se o culpado a ressarcir perdas e danos.</a:t>
            </a:r>
          </a:p>
          <a:p>
            <a:pPr algn="just"/>
            <a:r>
              <a:rPr lang="pt-BR" sz="1900" dirty="0"/>
              <a:t>c) Tratando-se de obrigações de fazer, se a prestação do fato tornar-se impossível, ainda que sem culpa do devedor, este deverá responder por perdas e danos, dado o seu dever de garantir o cumprimento da obrigação.</a:t>
            </a:r>
          </a:p>
          <a:p>
            <a:pPr algn="just"/>
            <a:r>
              <a:rPr lang="pt-BR" sz="1900" dirty="0"/>
              <a:t>d)Nos casos de obrigações alternativas, a escolha caberá ao credor, se os contratantes não estipularem outra coisa, extinguindo-se a obrigação caso todas as prestações se tornarem impossíveis por culpa do credor.</a:t>
            </a:r>
          </a:p>
          <a:p>
            <a:pPr algn="just"/>
            <a:r>
              <a:rPr lang="pt-BR" sz="1900" dirty="0"/>
              <a:t>e) Havendo mora ou recusa do devedor em cumprir obrigação de fazer, independentemente da sua natureza, a obrigação se converterá sempre em perdas e danos.</a:t>
            </a:r>
          </a:p>
          <a:p>
            <a:pPr algn="just"/>
            <a:endParaRPr lang="pt-BR" sz="1900" dirty="0"/>
          </a:p>
          <a:p>
            <a:endParaRPr lang="pt-BR" dirty="0"/>
          </a:p>
        </p:txBody>
      </p:sp>
    </p:spTree>
    <p:extLst>
      <p:ext uri="{BB962C8B-B14F-4D97-AF65-F5344CB8AC3E}">
        <p14:creationId xmlns:p14="http://schemas.microsoft.com/office/powerpoint/2010/main" val="631711049"/>
      </p:ext>
    </p:extLst>
  </p:cSld>
  <p:clrMapOvr>
    <a:masterClrMapping/>
  </p:clrMapOvr>
  <p:transition>
    <p:comb/>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467544" y="404664"/>
            <a:ext cx="8280920" cy="5632311"/>
          </a:xfrm>
          <a:prstGeom prst="rect">
            <a:avLst/>
          </a:prstGeom>
          <a:noFill/>
        </p:spPr>
        <p:txBody>
          <a:bodyPr wrap="square" rtlCol="0">
            <a:spAutoFit/>
          </a:bodyPr>
          <a:lstStyle/>
          <a:p>
            <a:pPr algn="just"/>
            <a:endParaRPr lang="pt-BR" sz="2000" b="1" dirty="0" smtClean="0">
              <a:solidFill>
                <a:srgbClr val="FFC000"/>
              </a:solidFill>
            </a:endParaRPr>
          </a:p>
          <a:p>
            <a:pPr algn="just"/>
            <a:r>
              <a:rPr lang="pt-BR" sz="2000" b="1" dirty="0" smtClean="0">
                <a:solidFill>
                  <a:srgbClr val="FFC000"/>
                </a:solidFill>
              </a:rPr>
              <a:t>2.2. </a:t>
            </a:r>
            <a:r>
              <a:rPr lang="pt-BR" sz="2000" b="1" dirty="0">
                <a:solidFill>
                  <a:srgbClr val="FFC000"/>
                </a:solidFill>
              </a:rPr>
              <a:t>Quanto ao elemento </a:t>
            </a:r>
            <a:r>
              <a:rPr lang="pt-BR" sz="2000" b="1" dirty="0" smtClean="0">
                <a:solidFill>
                  <a:srgbClr val="FFC000"/>
                </a:solidFill>
              </a:rPr>
              <a:t>subjetivo (pluralidade de sujeitos)</a:t>
            </a:r>
          </a:p>
          <a:p>
            <a:pPr algn="just"/>
            <a:endParaRPr lang="pt-BR" sz="2000" dirty="0"/>
          </a:p>
          <a:p>
            <a:pPr algn="just"/>
            <a:r>
              <a:rPr lang="pt-BR" sz="2000" dirty="0" smtClean="0"/>
              <a:t>O fenômeno da pluralidade dos sujeitos impele a doutrina a criar classificações. As obrigações são qualificadas como </a:t>
            </a:r>
            <a:r>
              <a:rPr lang="pt-BR" sz="2000" u="sng" dirty="0" smtClean="0"/>
              <a:t>simples</a:t>
            </a:r>
            <a:r>
              <a:rPr lang="pt-BR" sz="2000" dirty="0" smtClean="0"/>
              <a:t> quando a relação é convencionada entre um credor e um devedor (não há multiplicidade de partes), incidindo sobre apenas um objeto.</a:t>
            </a:r>
          </a:p>
          <a:p>
            <a:pPr algn="just"/>
            <a:endParaRPr lang="pt-BR" sz="2000" dirty="0" smtClean="0"/>
          </a:p>
          <a:p>
            <a:pPr algn="just"/>
            <a:r>
              <a:rPr lang="pt-BR" sz="2000" dirty="0" smtClean="0"/>
              <a:t>A </a:t>
            </a:r>
            <a:r>
              <a:rPr lang="pt-BR" sz="2000" b="1" dirty="0" smtClean="0"/>
              <a:t>pluralidade subjetiva</a:t>
            </a:r>
            <a:r>
              <a:rPr lang="pt-BR" sz="2000" dirty="0" smtClean="0"/>
              <a:t>, em regra, se instala no momento da </a:t>
            </a:r>
            <a:r>
              <a:rPr lang="pt-BR" sz="2000" u="sng" dirty="0" smtClean="0"/>
              <a:t>constituição da relação obrigacional</a:t>
            </a:r>
            <a:r>
              <a:rPr lang="pt-BR" sz="2000" dirty="0" smtClean="0"/>
              <a:t>, e ela pode ser traduzida a partir da seguinte classificação:</a:t>
            </a:r>
            <a:endParaRPr lang="pt-BR" sz="2000" dirty="0"/>
          </a:p>
          <a:p>
            <a:pPr algn="just"/>
            <a:endParaRPr lang="pt-BR" sz="2000" dirty="0" smtClean="0"/>
          </a:p>
          <a:p>
            <a:pPr algn="just"/>
            <a:r>
              <a:rPr lang="pt-BR" sz="2000" dirty="0" smtClean="0"/>
              <a:t>2.2.1. </a:t>
            </a:r>
            <a:r>
              <a:rPr lang="pt-BR" sz="2000" u="sng" dirty="0" smtClean="0"/>
              <a:t>Obrigações divisíveis e indivisíveis</a:t>
            </a:r>
            <a:endParaRPr lang="pt-BR" sz="2000" dirty="0" smtClean="0"/>
          </a:p>
          <a:p>
            <a:pPr algn="just"/>
            <a:endParaRPr lang="pt-BR" sz="2000" dirty="0"/>
          </a:p>
          <a:p>
            <a:pPr algn="just"/>
            <a:r>
              <a:rPr lang="pt-BR" sz="2000" dirty="0" smtClean="0"/>
              <a:t>Apenas quando houver na relação obrigacional uma </a:t>
            </a:r>
            <a:r>
              <a:rPr lang="pt-BR" sz="2000" b="1" dirty="0" smtClean="0">
                <a:solidFill>
                  <a:srgbClr val="CCECFF"/>
                </a:solidFill>
              </a:rPr>
              <a:t>multiplicidade de credores ou de devedores</a:t>
            </a:r>
            <a:r>
              <a:rPr lang="pt-BR" sz="2000" dirty="0" smtClean="0">
                <a:solidFill>
                  <a:srgbClr val="CCECFF"/>
                </a:solidFill>
              </a:rPr>
              <a:t> </a:t>
            </a:r>
            <a:r>
              <a:rPr lang="pt-BR" sz="2000" dirty="0" smtClean="0"/>
              <a:t>prevalecerá a </a:t>
            </a:r>
            <a:r>
              <a:rPr lang="pt-BR" sz="2000" u="sng" dirty="0" smtClean="0"/>
              <a:t>regra do fracionamento</a:t>
            </a:r>
            <a:r>
              <a:rPr lang="pt-BR" sz="2000" dirty="0" smtClean="0"/>
              <a:t>, de modo a permitir que cada um dos vários credores ou devedores possa </a:t>
            </a:r>
            <a:r>
              <a:rPr lang="pt-BR" sz="2000" u="sng" dirty="0" smtClean="0"/>
              <a:t>pagar ou receber a sua parte</a:t>
            </a:r>
            <a:r>
              <a:rPr lang="pt-BR" sz="2000" dirty="0" smtClean="0"/>
              <a:t>. </a:t>
            </a:r>
          </a:p>
        </p:txBody>
      </p:sp>
    </p:spTree>
    <p:extLst>
      <p:ext uri="{BB962C8B-B14F-4D97-AF65-F5344CB8AC3E}">
        <p14:creationId xmlns:p14="http://schemas.microsoft.com/office/powerpoint/2010/main" val="3412276858"/>
      </p:ext>
    </p:extLst>
  </p:cSld>
  <p:clrMapOvr>
    <a:masterClrMapping/>
  </p:clrMapOvr>
  <p:transition>
    <p:comb/>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336855"/>
            <a:ext cx="8424936" cy="6247864"/>
          </a:xfrm>
          <a:prstGeom prst="rect">
            <a:avLst/>
          </a:prstGeom>
          <a:noFill/>
        </p:spPr>
        <p:txBody>
          <a:bodyPr wrap="square" rtlCol="0">
            <a:spAutoFit/>
          </a:bodyPr>
          <a:lstStyle/>
          <a:p>
            <a:pPr algn="just"/>
            <a:r>
              <a:rPr lang="pt-BR" sz="2000" dirty="0" smtClean="0">
                <a:solidFill>
                  <a:srgbClr val="CCECFF"/>
                </a:solidFill>
              </a:rPr>
              <a:t>Art</a:t>
            </a:r>
            <a:r>
              <a:rPr lang="pt-BR" sz="2000" dirty="0">
                <a:solidFill>
                  <a:srgbClr val="CCECFF"/>
                </a:solidFill>
              </a:rPr>
              <a:t>. 257, CC: “Havendo mais de um devedor ou mais de um credor em </a:t>
            </a:r>
            <a:r>
              <a:rPr lang="pt-BR" sz="2000" b="1" dirty="0">
                <a:solidFill>
                  <a:srgbClr val="CCECFF"/>
                </a:solidFill>
              </a:rPr>
              <a:t>obrigação divisível</a:t>
            </a:r>
            <a:r>
              <a:rPr lang="pt-BR" sz="2000" dirty="0">
                <a:solidFill>
                  <a:srgbClr val="CCECFF"/>
                </a:solidFill>
              </a:rPr>
              <a:t>, esta </a:t>
            </a:r>
            <a:r>
              <a:rPr lang="pt-BR" sz="2000" b="1" dirty="0">
                <a:solidFill>
                  <a:srgbClr val="CCECFF"/>
                </a:solidFill>
              </a:rPr>
              <a:t>presume-se dividida em tantas </a:t>
            </a:r>
            <a:r>
              <a:rPr lang="pt-BR" sz="2000" dirty="0">
                <a:solidFill>
                  <a:srgbClr val="CCECFF"/>
                </a:solidFill>
              </a:rPr>
              <a:t>obrigações, iguais ou distintas, </a:t>
            </a:r>
            <a:r>
              <a:rPr lang="pt-BR" sz="2000" b="1" dirty="0">
                <a:solidFill>
                  <a:srgbClr val="CCECFF"/>
                </a:solidFill>
              </a:rPr>
              <a:t>quanto os credores e devedores</a:t>
            </a:r>
            <a:r>
              <a:rPr lang="pt-BR" sz="2000" dirty="0">
                <a:solidFill>
                  <a:srgbClr val="CCECFF"/>
                </a:solidFill>
              </a:rPr>
              <a:t>”. </a:t>
            </a:r>
            <a:endParaRPr lang="pt-BR" sz="2000" dirty="0" smtClean="0">
              <a:solidFill>
                <a:srgbClr val="CCECFF"/>
              </a:solidFill>
            </a:endParaRPr>
          </a:p>
          <a:p>
            <a:pPr algn="just"/>
            <a:endParaRPr lang="pt-BR" sz="2000" dirty="0">
              <a:solidFill>
                <a:srgbClr val="CCECFF"/>
              </a:solidFill>
            </a:endParaRPr>
          </a:p>
          <a:p>
            <a:pPr algn="just"/>
            <a:r>
              <a:rPr lang="pt-BR" sz="2000" dirty="0" smtClean="0"/>
              <a:t>A regra geral – a divisibilidade – será excepcionada nos casos de </a:t>
            </a:r>
            <a:r>
              <a:rPr lang="pt-BR" sz="2000" b="1" dirty="0" smtClean="0"/>
              <a:t>solidariedade</a:t>
            </a:r>
            <a:r>
              <a:rPr lang="pt-BR" sz="2000" b="1" i="1" dirty="0" smtClean="0"/>
              <a:t> </a:t>
            </a:r>
            <a:r>
              <a:rPr lang="pt-BR" sz="2000" dirty="0" smtClean="0"/>
              <a:t>e de </a:t>
            </a:r>
            <a:r>
              <a:rPr lang="pt-BR" sz="2000" b="1" dirty="0" smtClean="0"/>
              <a:t>indivisibilidade</a:t>
            </a:r>
            <a:r>
              <a:rPr lang="pt-BR" sz="2000" dirty="0" smtClean="0"/>
              <a:t>, situações em que o credor poderá exigir o pagamento integral de cada um dos devedores; ou, por outro lado, o devedor poderá efetuar o pagamento integral a qualquer um dos credores, exonerando-se do débito. </a:t>
            </a:r>
          </a:p>
          <a:p>
            <a:pPr algn="just"/>
            <a:endParaRPr lang="pt-BR" sz="2000" dirty="0"/>
          </a:p>
          <a:p>
            <a:pPr algn="just"/>
            <a:r>
              <a:rPr lang="pt-BR" sz="2000" dirty="0" smtClean="0"/>
              <a:t>Sendo divisível, a obrigação </a:t>
            </a:r>
            <a:r>
              <a:rPr lang="pt-BR" sz="2000" b="1" dirty="0" smtClean="0"/>
              <a:t>se fraciona em tantas partes quanto forem os credores e devedores</a:t>
            </a:r>
            <a:r>
              <a:rPr lang="pt-BR" sz="2000" dirty="0" smtClean="0"/>
              <a:t>, conservando-se independentes como um feixe de relações justapostas, iguais e distintas. </a:t>
            </a:r>
            <a:r>
              <a:rPr lang="pt-BR" sz="2000" dirty="0" smtClean="0">
                <a:solidFill>
                  <a:srgbClr val="CCECFF"/>
                </a:solidFill>
              </a:rPr>
              <a:t>Critério adotado: proporcionalidade (concurso </a:t>
            </a:r>
            <a:r>
              <a:rPr lang="pt-BR" sz="2000" i="1" dirty="0" smtClean="0">
                <a:solidFill>
                  <a:srgbClr val="CCECFF"/>
                </a:solidFill>
              </a:rPr>
              <a:t>partes </a:t>
            </a:r>
            <a:r>
              <a:rPr lang="pt-BR" sz="2000" i="1" dirty="0" err="1" smtClean="0">
                <a:solidFill>
                  <a:srgbClr val="CCECFF"/>
                </a:solidFill>
              </a:rPr>
              <a:t>fiunt</a:t>
            </a:r>
            <a:r>
              <a:rPr lang="pt-BR" sz="2000" dirty="0" smtClean="0">
                <a:solidFill>
                  <a:srgbClr val="CCECFF"/>
                </a:solidFill>
              </a:rPr>
              <a:t>).</a:t>
            </a:r>
          </a:p>
          <a:p>
            <a:pPr algn="just"/>
            <a:endParaRPr lang="pt-BR" sz="2000" dirty="0"/>
          </a:p>
          <a:p>
            <a:pPr algn="just"/>
            <a:r>
              <a:rPr lang="pt-BR" sz="2000" dirty="0" smtClean="0"/>
              <a:t>Ex. Pluralidade de devedores: A, B e C devem R$60,00 a D. Cada um pagará a este R$20,00. Trata-se de obrigações fracionárias. </a:t>
            </a:r>
          </a:p>
          <a:p>
            <a:pPr algn="just"/>
            <a:endParaRPr lang="pt-BR" sz="2000" dirty="0"/>
          </a:p>
          <a:p>
            <a:pPr algn="just"/>
            <a:r>
              <a:rPr lang="pt-BR" sz="2000" dirty="0" smtClean="0"/>
              <a:t>Ex. Pluralidade de credores: A deve R$60,00 a B, C e D. Pagará, portanto, R$20,00 para cada um. </a:t>
            </a:r>
            <a:endParaRPr lang="pt-BR" sz="2000" dirty="0"/>
          </a:p>
        </p:txBody>
      </p:sp>
    </p:spTree>
    <p:extLst>
      <p:ext uri="{BB962C8B-B14F-4D97-AF65-F5344CB8AC3E}">
        <p14:creationId xmlns:p14="http://schemas.microsoft.com/office/powerpoint/2010/main" val="2497501744"/>
      </p:ext>
    </p:extLst>
  </p:cSld>
  <p:clrMapOvr>
    <a:masterClrMapping/>
  </p:clrMapOvr>
  <p:transition>
    <p:comb/>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467544" y="404664"/>
            <a:ext cx="8280920" cy="5940088"/>
          </a:xfrm>
          <a:prstGeom prst="rect">
            <a:avLst/>
          </a:prstGeom>
          <a:noFill/>
        </p:spPr>
        <p:txBody>
          <a:bodyPr wrap="square" rtlCol="0">
            <a:spAutoFit/>
          </a:bodyPr>
          <a:lstStyle/>
          <a:p>
            <a:pPr algn="just"/>
            <a:r>
              <a:rPr lang="pt-BR" sz="2000" dirty="0" smtClean="0">
                <a:solidFill>
                  <a:srgbClr val="CCECFF"/>
                </a:solidFill>
              </a:rPr>
              <a:t>Art. 258, CC: “A </a:t>
            </a:r>
            <a:r>
              <a:rPr lang="pt-BR" sz="2000" b="1" dirty="0" smtClean="0">
                <a:solidFill>
                  <a:srgbClr val="CCECFF"/>
                </a:solidFill>
              </a:rPr>
              <a:t>obrigação é indivisível </a:t>
            </a:r>
            <a:r>
              <a:rPr lang="pt-BR" sz="2000" dirty="0" smtClean="0">
                <a:solidFill>
                  <a:srgbClr val="CCECFF"/>
                </a:solidFill>
              </a:rPr>
              <a:t>quando a prestação tem por objeto uma coisa ou um fato </a:t>
            </a:r>
            <a:r>
              <a:rPr lang="pt-BR" sz="2000" b="1" u="sng" dirty="0" smtClean="0">
                <a:solidFill>
                  <a:srgbClr val="CCECFF"/>
                </a:solidFill>
              </a:rPr>
              <a:t>não suscetíveis de divisão</a:t>
            </a:r>
            <a:r>
              <a:rPr lang="pt-BR" sz="2000" dirty="0" smtClean="0">
                <a:solidFill>
                  <a:srgbClr val="CCECFF"/>
                </a:solidFill>
              </a:rPr>
              <a:t>, por sua </a:t>
            </a:r>
            <a:r>
              <a:rPr lang="pt-BR" sz="2000" b="1" dirty="0" smtClean="0">
                <a:solidFill>
                  <a:srgbClr val="CCECFF"/>
                </a:solidFill>
              </a:rPr>
              <a:t>natureza</a:t>
            </a:r>
            <a:r>
              <a:rPr lang="pt-BR" sz="2000" dirty="0" smtClean="0">
                <a:solidFill>
                  <a:srgbClr val="CCECFF"/>
                </a:solidFill>
              </a:rPr>
              <a:t>, por motivo de </a:t>
            </a:r>
            <a:r>
              <a:rPr lang="pt-BR" sz="2000" b="1" dirty="0" smtClean="0">
                <a:solidFill>
                  <a:srgbClr val="CCECFF"/>
                </a:solidFill>
              </a:rPr>
              <a:t>ordem econômica</a:t>
            </a:r>
            <a:r>
              <a:rPr lang="pt-BR" sz="2000" dirty="0" smtClean="0">
                <a:solidFill>
                  <a:srgbClr val="CCECFF"/>
                </a:solidFill>
              </a:rPr>
              <a:t>, ou dada a </a:t>
            </a:r>
            <a:r>
              <a:rPr lang="pt-BR" sz="2000" b="1" dirty="0" smtClean="0">
                <a:solidFill>
                  <a:srgbClr val="CCECFF"/>
                </a:solidFill>
              </a:rPr>
              <a:t>razão determinante </a:t>
            </a:r>
            <a:r>
              <a:rPr lang="pt-BR" sz="2000" dirty="0" smtClean="0">
                <a:solidFill>
                  <a:srgbClr val="CCECFF"/>
                </a:solidFill>
              </a:rPr>
              <a:t>do negócio jurídico”. </a:t>
            </a:r>
          </a:p>
          <a:p>
            <a:pPr algn="just"/>
            <a:endParaRPr lang="pt-BR" sz="2000" dirty="0"/>
          </a:p>
          <a:p>
            <a:pPr algn="just"/>
            <a:r>
              <a:rPr lang="pt-BR" sz="2000" dirty="0" smtClean="0"/>
              <a:t>Bens fisicamente divisíveis eventualmente se qualificam pela indivisibilidade por determinação legal ou pela vontade das partes. </a:t>
            </a:r>
          </a:p>
          <a:p>
            <a:pPr algn="just"/>
            <a:endParaRPr lang="pt-BR" sz="2000" dirty="0"/>
          </a:p>
          <a:p>
            <a:pPr algn="just"/>
            <a:r>
              <a:rPr lang="pt-BR" sz="2000" dirty="0" smtClean="0"/>
              <a:t>Ex. Indivisibilidade legal – impossibilidade de disposição de lote urbano com menos de 125m², nos termos da Lei 6766/79 (Lei de Parcelamento do solo urbano). </a:t>
            </a:r>
          </a:p>
          <a:p>
            <a:pPr algn="just"/>
            <a:endParaRPr lang="pt-BR" sz="2000" dirty="0"/>
          </a:p>
          <a:p>
            <a:pPr algn="just"/>
            <a:r>
              <a:rPr lang="pt-BR" sz="2000" dirty="0" smtClean="0"/>
              <a:t>Ex. Indivisibilidade contratual – convenção pela qual os condôminos deliberam em não dividir imóvel, tornando-o em estado de </a:t>
            </a:r>
            <a:r>
              <a:rPr lang="pt-BR" sz="2000" dirty="0" err="1" smtClean="0"/>
              <a:t>indivisão</a:t>
            </a:r>
            <a:r>
              <a:rPr lang="pt-BR" sz="2000" dirty="0" smtClean="0"/>
              <a:t> por cinco anos (art. 1320, §1º, CC: “Podem os condôminos acordar que fique indivisa a coisa comum por prazo não maior de cinco anos, suscetível de prorrogação ulterior”). </a:t>
            </a:r>
          </a:p>
          <a:p>
            <a:pPr algn="just"/>
            <a:endParaRPr lang="pt-BR" sz="2000" dirty="0"/>
          </a:p>
          <a:p>
            <a:pPr algn="just"/>
            <a:r>
              <a:rPr lang="pt-BR" sz="2000" dirty="0" smtClean="0"/>
              <a:t>Ex. indivisibilidade em razão da natureza: ex. relógio. </a:t>
            </a:r>
          </a:p>
        </p:txBody>
      </p:sp>
    </p:spTree>
    <p:extLst>
      <p:ext uri="{BB962C8B-B14F-4D97-AF65-F5344CB8AC3E}">
        <p14:creationId xmlns:p14="http://schemas.microsoft.com/office/powerpoint/2010/main" val="135827215"/>
      </p:ext>
    </p:extLst>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188640"/>
            <a:ext cx="8136904" cy="6924973"/>
          </a:xfrm>
          <a:prstGeom prst="rect">
            <a:avLst/>
          </a:prstGeom>
          <a:noFill/>
        </p:spPr>
        <p:txBody>
          <a:bodyPr wrap="square" rtlCol="0">
            <a:spAutoFit/>
          </a:bodyPr>
          <a:lstStyle/>
          <a:p>
            <a:pPr algn="just"/>
            <a:r>
              <a:rPr lang="pt-BR" sz="2000" b="1" dirty="0" smtClean="0">
                <a:solidFill>
                  <a:srgbClr val="FFC000"/>
                </a:solidFill>
              </a:rPr>
              <a:t>Fontes das obrigações</a:t>
            </a:r>
          </a:p>
          <a:p>
            <a:pPr algn="just"/>
            <a:endParaRPr lang="pt-BR" sz="2000" b="1" dirty="0" smtClean="0"/>
          </a:p>
          <a:p>
            <a:pPr algn="just"/>
            <a:r>
              <a:rPr lang="pt-BR" sz="2000" dirty="0" smtClean="0"/>
              <a:t>As obrigações podem nascer de qualquer fato jurídico ou acontecimento que implique consequências jurídicas – fato jurídico </a:t>
            </a:r>
            <a:r>
              <a:rPr lang="pt-BR" sz="2000" i="1" dirty="0" err="1" smtClean="0"/>
              <a:t>strictu</a:t>
            </a:r>
            <a:r>
              <a:rPr lang="pt-BR" sz="2000" i="1" dirty="0" smtClean="0"/>
              <a:t> sensu</a:t>
            </a:r>
            <a:r>
              <a:rPr lang="pt-BR" sz="2000" dirty="0" smtClean="0"/>
              <a:t>, ato-fato, ato jurídico, negócio jurídico e ato ilícito. </a:t>
            </a:r>
          </a:p>
          <a:p>
            <a:pPr algn="just"/>
            <a:endParaRPr lang="pt-BR" sz="2000" dirty="0"/>
          </a:p>
          <a:p>
            <a:pPr algn="just"/>
            <a:r>
              <a:rPr lang="pt-BR" sz="2000" dirty="0" smtClean="0"/>
              <a:t>Modernamente, as fontes podem ser classificadas em:</a:t>
            </a:r>
          </a:p>
          <a:p>
            <a:pPr algn="just"/>
            <a:endParaRPr lang="pt-BR" sz="2000" dirty="0"/>
          </a:p>
          <a:p>
            <a:pPr marL="457200" indent="-457200" algn="just">
              <a:buAutoNum type="alphaLcParenR"/>
            </a:pPr>
            <a:r>
              <a:rPr lang="pt-BR" sz="2000" u="sng" dirty="0" smtClean="0"/>
              <a:t>Atos negociais</a:t>
            </a:r>
            <a:r>
              <a:rPr lang="pt-BR" sz="2000" dirty="0" smtClean="0"/>
              <a:t>: têm por causa um negócio jurídico, praticado no âmbito da autonomia privada;</a:t>
            </a:r>
          </a:p>
          <a:p>
            <a:pPr marL="457200" indent="-457200" algn="just">
              <a:buAutoNum type="alphaLcParenR"/>
            </a:pPr>
            <a:endParaRPr lang="pt-BR" sz="2000" dirty="0"/>
          </a:p>
          <a:p>
            <a:pPr marL="457200" indent="-457200" algn="just">
              <a:buAutoNum type="alphaLcParenR"/>
            </a:pPr>
            <a:r>
              <a:rPr lang="pt-BR" sz="2000" u="sng" dirty="0" smtClean="0"/>
              <a:t>Atos não negociais</a:t>
            </a:r>
            <a:r>
              <a:rPr lang="pt-BR" sz="2000" dirty="0" smtClean="0"/>
              <a:t>: direitos de vizinhança derivadas do abuso de direito – muitas vezes o mau uso da propriedade não decorre da prática de um ato ilícito, mas do exercício anormal de uma faculdade de fruição decorrente do direito subjetivo do proprietário. Art. 1277, CC: “O proprietário ou possuidor de um prédio tem o direito de fazer cessar as interferências prejudiciais à segurança, ao sossego e à saúde dos que habitam, provocados pela utilização da propriedade vizinha”</a:t>
            </a:r>
          </a:p>
          <a:p>
            <a:pPr marL="457200" indent="-457200" algn="just">
              <a:buAutoNum type="alphaLcParenR"/>
            </a:pPr>
            <a:endParaRPr lang="pt-BR" sz="2000" dirty="0"/>
          </a:p>
          <a:p>
            <a:pPr marL="457200" indent="-457200" algn="just">
              <a:buAutoNum type="alphaLcParenR"/>
            </a:pPr>
            <a:r>
              <a:rPr lang="pt-BR" sz="2000" u="sng" dirty="0" smtClean="0"/>
              <a:t>Responsabilidade civil</a:t>
            </a:r>
            <a:r>
              <a:rPr lang="pt-BR" sz="2000" dirty="0" smtClean="0"/>
              <a:t>: tem por causa atos ilícitos. </a:t>
            </a:r>
            <a:endParaRPr lang="pt-BR" sz="2000" u="sng" dirty="0"/>
          </a:p>
          <a:p>
            <a:endParaRPr lang="pt-BR" dirty="0"/>
          </a:p>
        </p:txBody>
      </p:sp>
    </p:spTree>
    <p:extLst>
      <p:ext uri="{BB962C8B-B14F-4D97-AF65-F5344CB8AC3E}">
        <p14:creationId xmlns:p14="http://schemas.microsoft.com/office/powerpoint/2010/main" val="120692025"/>
      </p:ext>
    </p:extLst>
  </p:cSld>
  <p:clrMapOvr>
    <a:masterClrMapping/>
  </p:clrMapOvr>
  <p:transition>
    <p:comb/>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260648"/>
            <a:ext cx="8280920" cy="6555641"/>
          </a:xfrm>
          <a:prstGeom prst="rect">
            <a:avLst/>
          </a:prstGeom>
          <a:noFill/>
        </p:spPr>
        <p:txBody>
          <a:bodyPr wrap="square" rtlCol="0">
            <a:spAutoFit/>
          </a:bodyPr>
          <a:lstStyle/>
          <a:p>
            <a:pPr algn="just"/>
            <a:r>
              <a:rPr lang="pt-BR" sz="2000" b="1" dirty="0" smtClean="0">
                <a:solidFill>
                  <a:srgbClr val="CCECFF"/>
                </a:solidFill>
              </a:rPr>
              <a:t>Efeitos da indivisibilidade das obrigações</a:t>
            </a:r>
          </a:p>
          <a:p>
            <a:pPr algn="just"/>
            <a:endParaRPr lang="pt-BR" sz="2000" b="1" dirty="0">
              <a:solidFill>
                <a:srgbClr val="CCECFF"/>
              </a:solidFill>
            </a:endParaRPr>
          </a:p>
          <a:p>
            <a:pPr algn="just"/>
            <a:r>
              <a:rPr lang="pt-BR" sz="2000" dirty="0" smtClean="0"/>
              <a:t>a) </a:t>
            </a:r>
            <a:r>
              <a:rPr lang="pt-BR" sz="2000" u="sng" dirty="0" smtClean="0"/>
              <a:t>Obrigação indivisível com pluralidade de devedores</a:t>
            </a:r>
            <a:endParaRPr lang="pt-BR" sz="2000" u="sng" dirty="0"/>
          </a:p>
          <a:p>
            <a:pPr algn="just"/>
            <a:endParaRPr lang="pt-BR" sz="2000" u="sng" dirty="0" smtClean="0">
              <a:solidFill>
                <a:srgbClr val="CCECFF"/>
              </a:solidFill>
            </a:endParaRPr>
          </a:p>
          <a:p>
            <a:pPr algn="just"/>
            <a:r>
              <a:rPr lang="pt-BR" sz="2000" dirty="0" smtClean="0">
                <a:solidFill>
                  <a:srgbClr val="CCECFF"/>
                </a:solidFill>
              </a:rPr>
              <a:t>Art. 259, CC: “Se, havendo dois ou mais devedores, a prestação não for divisível, </a:t>
            </a:r>
            <a:r>
              <a:rPr lang="pt-BR" sz="2000" b="1" u="sng" dirty="0" smtClean="0">
                <a:solidFill>
                  <a:srgbClr val="CCECFF"/>
                </a:solidFill>
              </a:rPr>
              <a:t>cada um será obrigado pela dívida toda</a:t>
            </a:r>
            <a:r>
              <a:rPr lang="pt-BR" sz="2000" dirty="0" smtClean="0">
                <a:solidFill>
                  <a:srgbClr val="CCECFF"/>
                </a:solidFill>
              </a:rPr>
              <a:t>. Parágrafo único: O devedor, que paga a dívida, </a:t>
            </a:r>
            <a:r>
              <a:rPr lang="pt-BR" sz="2000" b="1" u="sng" dirty="0" smtClean="0">
                <a:solidFill>
                  <a:srgbClr val="CCECFF"/>
                </a:solidFill>
              </a:rPr>
              <a:t>sub-roga-se no direito do credor </a:t>
            </a:r>
            <a:r>
              <a:rPr lang="pt-BR" sz="2000" dirty="0" smtClean="0">
                <a:solidFill>
                  <a:srgbClr val="CCECFF"/>
                </a:solidFill>
              </a:rPr>
              <a:t>em relação aos outros coobrigados”. </a:t>
            </a:r>
          </a:p>
          <a:p>
            <a:pPr algn="just"/>
            <a:endParaRPr lang="pt-BR" sz="2000" dirty="0">
              <a:solidFill>
                <a:srgbClr val="CCECFF"/>
              </a:solidFill>
            </a:endParaRPr>
          </a:p>
          <a:p>
            <a:pPr algn="just"/>
            <a:r>
              <a:rPr lang="pt-BR" sz="2000" dirty="0" smtClean="0"/>
              <a:t>Ex. A, B e C obrigaram-se a entregar uma motocicleta para D. Se A efetuar a entrega do bem, se sub-rogará em face dos demais (B e C), contando com ação regressiva pelo equivalente pecuniário. </a:t>
            </a:r>
          </a:p>
          <a:p>
            <a:pPr algn="just"/>
            <a:endParaRPr lang="pt-BR" sz="2000" dirty="0"/>
          </a:p>
          <a:p>
            <a:pPr algn="just"/>
            <a:r>
              <a:rPr lang="pt-BR" sz="2000" dirty="0" smtClean="0"/>
              <a:t>Em sede de </a:t>
            </a:r>
            <a:r>
              <a:rPr lang="pt-BR" sz="2000" u="sng" dirty="0" smtClean="0"/>
              <a:t>interrupção ou suspensão de prescrição</a:t>
            </a:r>
            <a:r>
              <a:rPr lang="pt-BR" sz="2000" dirty="0" smtClean="0"/>
              <a:t>, tratando-se de prestação indivisível, tal fato </a:t>
            </a:r>
            <a:r>
              <a:rPr lang="pt-BR" sz="2000" b="1" dirty="0" smtClean="0"/>
              <a:t>prejudicará os demais devedores</a:t>
            </a:r>
            <a:r>
              <a:rPr lang="pt-BR" sz="2000" dirty="0" smtClean="0"/>
              <a:t>, pois é da </a:t>
            </a:r>
            <a:r>
              <a:rPr lang="pt-BR" sz="2000" b="1" dirty="0" smtClean="0"/>
              <a:t>natureza da indivisibilidade que a prestação seja recebida por inteiro. </a:t>
            </a:r>
          </a:p>
          <a:p>
            <a:pPr algn="just"/>
            <a:endParaRPr lang="pt-BR" sz="2000" dirty="0"/>
          </a:p>
          <a:p>
            <a:pPr algn="just"/>
            <a:r>
              <a:rPr lang="pt-BR" sz="2000" dirty="0" smtClean="0">
                <a:solidFill>
                  <a:srgbClr val="CCECFF"/>
                </a:solidFill>
              </a:rPr>
              <a:t>Art. 204, §2º, CC: “A interrupção operada contra um dos herdeiros do devedor solidário não prejudica os outros herdeiros ou devedores, </a:t>
            </a:r>
            <a:r>
              <a:rPr lang="pt-BR" sz="2000" b="1" dirty="0" smtClean="0">
                <a:solidFill>
                  <a:srgbClr val="CCECFF"/>
                </a:solidFill>
              </a:rPr>
              <a:t>senão quando se trata de obrigações e direitos indivisíveis</a:t>
            </a:r>
            <a:r>
              <a:rPr lang="pt-BR" sz="2000" dirty="0" smtClean="0">
                <a:solidFill>
                  <a:srgbClr val="CCECFF"/>
                </a:solidFill>
              </a:rPr>
              <a:t>”. </a:t>
            </a:r>
            <a:endParaRPr lang="pt-BR" sz="2000" dirty="0">
              <a:solidFill>
                <a:srgbClr val="CCECFF"/>
              </a:solidFill>
            </a:endParaRPr>
          </a:p>
        </p:txBody>
      </p:sp>
    </p:spTree>
    <p:extLst>
      <p:ext uri="{BB962C8B-B14F-4D97-AF65-F5344CB8AC3E}">
        <p14:creationId xmlns:p14="http://schemas.microsoft.com/office/powerpoint/2010/main" val="577748785"/>
      </p:ext>
    </p:extLst>
  </p:cSld>
  <p:clrMapOvr>
    <a:masterClrMapping/>
  </p:clrMapOvr>
  <p:transition>
    <p:comb/>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02825" y="188640"/>
            <a:ext cx="8424936" cy="6555641"/>
          </a:xfrm>
          <a:prstGeom prst="rect">
            <a:avLst/>
          </a:prstGeom>
          <a:noFill/>
        </p:spPr>
        <p:txBody>
          <a:bodyPr wrap="square" rtlCol="0">
            <a:spAutoFit/>
          </a:bodyPr>
          <a:lstStyle/>
          <a:p>
            <a:pPr algn="just"/>
            <a:r>
              <a:rPr lang="pt-BR" sz="2000" dirty="0" smtClean="0"/>
              <a:t>b) </a:t>
            </a:r>
            <a:r>
              <a:rPr lang="pt-BR" sz="2000" u="sng" dirty="0"/>
              <a:t>Obrigação indivisível com pluralidade de </a:t>
            </a:r>
            <a:r>
              <a:rPr lang="pt-BR" sz="2000" u="sng" dirty="0" smtClean="0"/>
              <a:t>credores</a:t>
            </a:r>
          </a:p>
          <a:p>
            <a:pPr algn="just"/>
            <a:endParaRPr lang="pt-BR" sz="2000" dirty="0"/>
          </a:p>
          <a:p>
            <a:pPr algn="just"/>
            <a:r>
              <a:rPr lang="pt-BR" sz="2000" dirty="0" smtClean="0"/>
              <a:t>Cada credor tem direito de reclamar a prestação por inteiro e o devedor desobriga-se pagando a um ou a todos. </a:t>
            </a:r>
          </a:p>
          <a:p>
            <a:pPr algn="just"/>
            <a:endParaRPr lang="pt-BR" sz="2000" dirty="0"/>
          </a:p>
          <a:p>
            <a:pPr algn="just"/>
            <a:r>
              <a:rPr lang="pt-BR" sz="2000" dirty="0" smtClean="0">
                <a:solidFill>
                  <a:srgbClr val="CCECFF"/>
                </a:solidFill>
              </a:rPr>
              <a:t>Art. 260, CC: “Se a pluralidade for dos credores, poderá cada um destes exigir a dívida inteira, mas o devedor ou devedores se desobrigarão, pagando: I – a todos conjuntamente; II – a um, dando este caução de ratificação dos outros credores”. </a:t>
            </a:r>
          </a:p>
          <a:p>
            <a:pPr algn="just"/>
            <a:endParaRPr lang="pt-BR" sz="2000" dirty="0" smtClean="0"/>
          </a:p>
          <a:p>
            <a:pPr algn="just"/>
            <a:r>
              <a:rPr lang="pt-BR" sz="2000" dirty="0" smtClean="0"/>
              <a:t>A caução, referida no inciso II é um documento no qual se insere uma garantia de aprovação da quitação por parte dos outros credores. </a:t>
            </a:r>
          </a:p>
          <a:p>
            <a:pPr algn="just"/>
            <a:endParaRPr lang="pt-BR" sz="2000" dirty="0">
              <a:solidFill>
                <a:srgbClr val="CCECFF"/>
              </a:solidFill>
            </a:endParaRPr>
          </a:p>
          <a:p>
            <a:pPr algn="just"/>
            <a:r>
              <a:rPr lang="pt-BR" sz="2000" dirty="0" smtClean="0">
                <a:solidFill>
                  <a:srgbClr val="CCECFF"/>
                </a:solidFill>
              </a:rPr>
              <a:t>Art. 261, CC: “Se um dos credores receber a prestação por inteiro, a cada um dos outros assistirá o direito de exigir dele em dinheiro a parte que lhe caiba no total”. </a:t>
            </a:r>
            <a:endParaRPr lang="pt-BR" sz="2000" dirty="0">
              <a:solidFill>
                <a:srgbClr val="CCECFF"/>
              </a:solidFill>
            </a:endParaRPr>
          </a:p>
          <a:p>
            <a:pPr algn="just"/>
            <a:endParaRPr lang="pt-BR" sz="2000" dirty="0" smtClean="0"/>
          </a:p>
          <a:p>
            <a:pPr algn="just"/>
            <a:r>
              <a:rPr lang="pt-BR" sz="2000" dirty="0" smtClean="0"/>
              <a:t>Havendo pluralidade de credores em obrigação pautada pela indivisibilidade, o fato da </a:t>
            </a:r>
            <a:r>
              <a:rPr lang="pt-BR" sz="2000" u="sng" dirty="0" smtClean="0">
                <a:solidFill>
                  <a:srgbClr val="CCECFF"/>
                </a:solidFill>
              </a:rPr>
              <a:t>suspensão da prescrição em favor de um dos credores aproveitará aos demais</a:t>
            </a:r>
            <a:r>
              <a:rPr lang="pt-BR" sz="2000" dirty="0" smtClean="0"/>
              <a:t>, pois não se pode extinguir por partes um direito insuscetível de fracionamento</a:t>
            </a:r>
            <a:r>
              <a:rPr lang="pt-BR" sz="2000" dirty="0"/>
              <a:t> </a:t>
            </a:r>
            <a:r>
              <a:rPr lang="pt-BR" sz="2000" dirty="0" smtClean="0"/>
              <a:t>(art. 201, CC). </a:t>
            </a:r>
            <a:endParaRPr lang="pt-BR" sz="2000" u="sng" dirty="0"/>
          </a:p>
        </p:txBody>
      </p:sp>
    </p:spTree>
    <p:extLst>
      <p:ext uri="{BB962C8B-B14F-4D97-AF65-F5344CB8AC3E}">
        <p14:creationId xmlns:p14="http://schemas.microsoft.com/office/powerpoint/2010/main" val="892009065"/>
      </p:ext>
    </p:extLst>
  </p:cSld>
  <p:clrMapOvr>
    <a:masterClrMapping/>
  </p:clrMapOvr>
  <p:transition>
    <p:comb/>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89214" y="116632"/>
            <a:ext cx="8208912" cy="6555641"/>
          </a:xfrm>
          <a:prstGeom prst="rect">
            <a:avLst/>
          </a:prstGeom>
          <a:noFill/>
        </p:spPr>
        <p:txBody>
          <a:bodyPr wrap="square" rtlCol="0">
            <a:spAutoFit/>
          </a:bodyPr>
          <a:lstStyle/>
          <a:p>
            <a:pPr algn="just"/>
            <a:r>
              <a:rPr lang="pt-BR" sz="2000" dirty="0" smtClean="0"/>
              <a:t>c) </a:t>
            </a:r>
            <a:r>
              <a:rPr lang="pt-BR" sz="2000" u="sng" dirty="0" smtClean="0"/>
              <a:t>Remissão da dívida (perdão)</a:t>
            </a:r>
          </a:p>
          <a:p>
            <a:pPr algn="just"/>
            <a:endParaRPr lang="pt-BR" sz="2000" b="1" dirty="0">
              <a:solidFill>
                <a:srgbClr val="CCECFF"/>
              </a:solidFill>
            </a:endParaRPr>
          </a:p>
          <a:p>
            <a:pPr algn="just"/>
            <a:r>
              <a:rPr lang="pt-BR" sz="2000" dirty="0" smtClean="0">
                <a:solidFill>
                  <a:srgbClr val="CCECFF"/>
                </a:solidFill>
              </a:rPr>
              <a:t>Art. 262, CC: “Se um dos credores remitir a dívida, a obrigação não ficará extinta para com os outros; </a:t>
            </a:r>
            <a:r>
              <a:rPr lang="pt-BR" sz="2000" b="1" dirty="0" smtClean="0">
                <a:solidFill>
                  <a:srgbClr val="CCECFF"/>
                </a:solidFill>
              </a:rPr>
              <a:t>mas estes só a poderão exigir, descontada a quota do credor remitente</a:t>
            </a:r>
            <a:r>
              <a:rPr lang="pt-BR" sz="2000" dirty="0">
                <a:solidFill>
                  <a:srgbClr val="CCECFF"/>
                </a:solidFill>
              </a:rPr>
              <a:t>. Parágrafo único. O mesmo critério se observará no caso de transação, novação, compensação ou confusão”. </a:t>
            </a:r>
            <a:endParaRPr lang="pt-BR" sz="2000" dirty="0" smtClean="0">
              <a:solidFill>
                <a:srgbClr val="CCECFF"/>
              </a:solidFill>
            </a:endParaRPr>
          </a:p>
          <a:p>
            <a:pPr algn="just"/>
            <a:endParaRPr lang="pt-BR" sz="2000" dirty="0" smtClean="0">
              <a:solidFill>
                <a:srgbClr val="CCECFF"/>
              </a:solidFill>
            </a:endParaRPr>
          </a:p>
          <a:p>
            <a:pPr algn="just"/>
            <a:r>
              <a:rPr lang="pt-BR" sz="2000" dirty="0" smtClean="0"/>
              <a:t>Ex. O objeto da obrigação é dar um cavalo a três credores, sendo que um deles perdoa a dívida. Considerando que o animal vale R$9mil, a quota do credor remitente é R$3mil. Os outros dois credores só poderão exigir a entrega do cavalo se pagarem R$3mil ao devedor.</a:t>
            </a:r>
          </a:p>
          <a:p>
            <a:pPr algn="just"/>
            <a:endParaRPr lang="pt-BR" sz="2000" dirty="0">
              <a:solidFill>
                <a:srgbClr val="CCECFF"/>
              </a:solidFill>
            </a:endParaRPr>
          </a:p>
          <a:p>
            <a:pPr algn="just"/>
            <a:r>
              <a:rPr lang="pt-BR" sz="2000" dirty="0" smtClean="0"/>
              <a:t>d) </a:t>
            </a:r>
            <a:r>
              <a:rPr lang="pt-BR" sz="2000" u="sng" dirty="0" smtClean="0"/>
              <a:t>Perda do objeto nas obrigações indivisíveis</a:t>
            </a:r>
            <a:endParaRPr lang="pt-BR" sz="2000" dirty="0"/>
          </a:p>
          <a:p>
            <a:pPr algn="just"/>
            <a:endParaRPr lang="pt-BR" sz="2000" dirty="0" smtClean="0">
              <a:solidFill>
                <a:srgbClr val="CCECFF"/>
              </a:solidFill>
            </a:endParaRPr>
          </a:p>
          <a:p>
            <a:pPr algn="just"/>
            <a:r>
              <a:rPr lang="pt-BR" sz="2000" dirty="0" smtClean="0">
                <a:solidFill>
                  <a:srgbClr val="CCECFF"/>
                </a:solidFill>
              </a:rPr>
              <a:t>Art. 263, CC: “</a:t>
            </a:r>
            <a:r>
              <a:rPr lang="pt-BR" sz="2000" u="sng" dirty="0" smtClean="0">
                <a:solidFill>
                  <a:srgbClr val="CCECFF"/>
                </a:solidFill>
              </a:rPr>
              <a:t>Perde a qualidade de indivisível </a:t>
            </a:r>
            <a:r>
              <a:rPr lang="pt-BR" sz="2000" dirty="0" smtClean="0">
                <a:solidFill>
                  <a:srgbClr val="CCECFF"/>
                </a:solidFill>
              </a:rPr>
              <a:t>a obrigação que se resolver em </a:t>
            </a:r>
            <a:r>
              <a:rPr lang="pt-BR" sz="2000" b="1" dirty="0" smtClean="0">
                <a:solidFill>
                  <a:srgbClr val="CCECFF"/>
                </a:solidFill>
              </a:rPr>
              <a:t>perdas e danos</a:t>
            </a:r>
            <a:r>
              <a:rPr lang="pt-BR" sz="2000" dirty="0" smtClean="0">
                <a:solidFill>
                  <a:srgbClr val="CCECFF"/>
                </a:solidFill>
              </a:rPr>
              <a:t>”. </a:t>
            </a:r>
          </a:p>
          <a:p>
            <a:pPr algn="just"/>
            <a:endParaRPr lang="pt-BR" sz="2000" dirty="0" smtClean="0"/>
          </a:p>
          <a:p>
            <a:pPr algn="just"/>
            <a:r>
              <a:rPr lang="pt-BR" sz="2000" dirty="0" smtClean="0"/>
              <a:t>A perda do objeto nas obrigações indivisíveis acarreta a sua extinção, em face da conversão da prestação no equivalente pecuniário das perdas e danos. </a:t>
            </a:r>
            <a:endParaRPr lang="pt-BR" sz="2000" dirty="0"/>
          </a:p>
        </p:txBody>
      </p:sp>
    </p:spTree>
    <p:extLst>
      <p:ext uri="{BB962C8B-B14F-4D97-AF65-F5344CB8AC3E}">
        <p14:creationId xmlns:p14="http://schemas.microsoft.com/office/powerpoint/2010/main" val="750708146"/>
      </p:ext>
    </p:extLst>
  </p:cSld>
  <p:clrMapOvr>
    <a:masterClrMapping/>
  </p:clrMapOvr>
  <p:transition>
    <p:comb/>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116632"/>
            <a:ext cx="8568952" cy="6555641"/>
          </a:xfrm>
          <a:prstGeom prst="rect">
            <a:avLst/>
          </a:prstGeom>
          <a:noFill/>
        </p:spPr>
        <p:txBody>
          <a:bodyPr wrap="square" rtlCol="0">
            <a:spAutoFit/>
          </a:bodyPr>
          <a:lstStyle/>
          <a:p>
            <a:pPr algn="just"/>
            <a:endParaRPr lang="pt-BR" sz="2000" b="1" dirty="0" smtClean="0">
              <a:solidFill>
                <a:srgbClr val="CCECFF"/>
              </a:solidFill>
            </a:endParaRPr>
          </a:p>
          <a:p>
            <a:pPr algn="just"/>
            <a:r>
              <a:rPr lang="pt-BR" sz="2000" b="1" dirty="0" smtClean="0">
                <a:solidFill>
                  <a:srgbClr val="CCECFF"/>
                </a:solidFill>
              </a:rPr>
              <a:t>Consequências da perda do objeto: </a:t>
            </a:r>
          </a:p>
          <a:p>
            <a:pPr marL="342900" indent="-342900" algn="just">
              <a:buFontTx/>
              <a:buChar char="-"/>
            </a:pPr>
            <a:endParaRPr lang="pt-BR" sz="2000" b="1" dirty="0"/>
          </a:p>
          <a:p>
            <a:pPr marL="342900" indent="-342900" algn="just">
              <a:buFontTx/>
              <a:buChar char="-"/>
            </a:pPr>
            <a:r>
              <a:rPr lang="pt-BR" sz="2000" b="1" dirty="0" smtClean="0"/>
              <a:t>Perda do objeto </a:t>
            </a:r>
            <a:r>
              <a:rPr lang="pt-BR" sz="2000" b="1" u="sng" dirty="0" smtClean="0"/>
              <a:t>sem culpa</a:t>
            </a:r>
            <a:r>
              <a:rPr lang="pt-BR" sz="2000" b="1" dirty="0" smtClean="0"/>
              <a:t> de qualquer dos devedores</a:t>
            </a:r>
            <a:r>
              <a:rPr lang="pt-BR" sz="2000" dirty="0" smtClean="0"/>
              <a:t>: acarretará a extinção da obrigação. </a:t>
            </a:r>
          </a:p>
          <a:p>
            <a:pPr marL="342900" indent="-342900" algn="just">
              <a:buFontTx/>
              <a:buChar char="-"/>
            </a:pPr>
            <a:endParaRPr lang="pt-BR" sz="2000" dirty="0"/>
          </a:p>
          <a:p>
            <a:pPr marL="342900" indent="-342900" algn="just">
              <a:buFontTx/>
              <a:buChar char="-"/>
            </a:pPr>
            <a:r>
              <a:rPr lang="pt-BR" sz="2000" b="1" dirty="0" smtClean="0"/>
              <a:t>Perda do objeto com culpa de </a:t>
            </a:r>
            <a:r>
              <a:rPr lang="pt-BR" sz="2000" b="1" u="sng" dirty="0" smtClean="0"/>
              <a:t>todos os devedores</a:t>
            </a:r>
            <a:r>
              <a:rPr lang="pt-BR" sz="2000" dirty="0" smtClean="0"/>
              <a:t>: o valor será fracionado entre todos, em partes iguais. </a:t>
            </a:r>
          </a:p>
          <a:p>
            <a:pPr algn="just"/>
            <a:endParaRPr lang="pt-BR" sz="2000" dirty="0">
              <a:solidFill>
                <a:srgbClr val="CCECFF"/>
              </a:solidFill>
            </a:endParaRPr>
          </a:p>
          <a:p>
            <a:pPr algn="just"/>
            <a:r>
              <a:rPr lang="pt-BR" sz="2000" dirty="0" smtClean="0">
                <a:solidFill>
                  <a:srgbClr val="CCECFF"/>
                </a:solidFill>
              </a:rPr>
              <a:t>Art. 263, §1º, CC: “Se, para efeito do disposto neste artigo, houver culpa de todos os devedores, responderão todos por partes iguais”. </a:t>
            </a:r>
          </a:p>
          <a:p>
            <a:pPr algn="just"/>
            <a:endParaRPr lang="pt-BR" sz="2000" dirty="0"/>
          </a:p>
          <a:p>
            <a:pPr marL="342900" indent="-342900" algn="just">
              <a:buFontTx/>
              <a:buChar char="-"/>
            </a:pPr>
            <a:r>
              <a:rPr lang="pt-BR" sz="2000" b="1" dirty="0" smtClean="0"/>
              <a:t>Perda do objeto com culpa de </a:t>
            </a:r>
            <a:r>
              <a:rPr lang="pt-BR" sz="2000" b="1" u="sng" dirty="0" smtClean="0"/>
              <a:t>um dos devedores</a:t>
            </a:r>
            <a:r>
              <a:rPr lang="pt-BR" sz="2000" b="1" dirty="0" smtClean="0"/>
              <a:t>: </a:t>
            </a:r>
            <a:endParaRPr lang="pt-BR" sz="2000" dirty="0" smtClean="0"/>
          </a:p>
          <a:p>
            <a:pPr algn="just"/>
            <a:endParaRPr lang="pt-BR" sz="2000" dirty="0"/>
          </a:p>
          <a:p>
            <a:pPr algn="just"/>
            <a:r>
              <a:rPr lang="pt-BR" sz="2000" dirty="0" smtClean="0">
                <a:solidFill>
                  <a:srgbClr val="CCECFF"/>
                </a:solidFill>
              </a:rPr>
              <a:t>Art. 263, §2º, CC: “Se for de um só a culpa, ficarão exonerados os outros, </a:t>
            </a:r>
            <a:r>
              <a:rPr lang="pt-BR" sz="2000" b="1" dirty="0" smtClean="0">
                <a:solidFill>
                  <a:srgbClr val="CCECFF"/>
                </a:solidFill>
              </a:rPr>
              <a:t>respondendo só esse pelas perdas e danos</a:t>
            </a:r>
            <a:r>
              <a:rPr lang="pt-BR" sz="2000" dirty="0" smtClean="0">
                <a:solidFill>
                  <a:srgbClr val="CCECFF"/>
                </a:solidFill>
              </a:rPr>
              <a:t>” </a:t>
            </a:r>
          </a:p>
          <a:p>
            <a:pPr algn="just"/>
            <a:endParaRPr lang="pt-BR" sz="2000" dirty="0">
              <a:solidFill>
                <a:srgbClr val="CCECFF"/>
              </a:solidFill>
            </a:endParaRPr>
          </a:p>
          <a:p>
            <a:pPr algn="just"/>
            <a:r>
              <a:rPr lang="pt-BR" sz="2000" dirty="0" smtClean="0">
                <a:solidFill>
                  <a:srgbClr val="CCECFF"/>
                </a:solidFill>
              </a:rPr>
              <a:t>Enunciado 540, Jornadas: “Havendo perecimento do objeto da prestação indivisível </a:t>
            </a:r>
            <a:r>
              <a:rPr lang="pt-BR" sz="2000" b="1" u="sng" dirty="0" smtClean="0">
                <a:solidFill>
                  <a:srgbClr val="CCECFF"/>
                </a:solidFill>
              </a:rPr>
              <a:t>por culpa de apenas um </a:t>
            </a:r>
            <a:r>
              <a:rPr lang="pt-BR" sz="2000" dirty="0" smtClean="0">
                <a:solidFill>
                  <a:srgbClr val="CCECFF"/>
                </a:solidFill>
              </a:rPr>
              <a:t>dos devedores, </a:t>
            </a:r>
            <a:r>
              <a:rPr lang="pt-BR" sz="2000" b="1" dirty="0" smtClean="0">
                <a:solidFill>
                  <a:srgbClr val="CCECFF"/>
                </a:solidFill>
              </a:rPr>
              <a:t>todos respondem, de maneira divisível, pelo equivalente, e só o culpado, pelas perdas e danos”. </a:t>
            </a:r>
            <a:endParaRPr lang="pt-BR" sz="2000" b="1" dirty="0">
              <a:solidFill>
                <a:srgbClr val="CCECFF"/>
              </a:solidFill>
            </a:endParaRPr>
          </a:p>
        </p:txBody>
      </p:sp>
    </p:spTree>
    <p:extLst>
      <p:ext uri="{BB962C8B-B14F-4D97-AF65-F5344CB8AC3E}">
        <p14:creationId xmlns:p14="http://schemas.microsoft.com/office/powerpoint/2010/main" val="1692405726"/>
      </p:ext>
    </p:extLst>
  </p:cSld>
  <p:clrMapOvr>
    <a:masterClrMapping/>
  </p:clrMapOvr>
  <p:transition>
    <p:comb/>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solidFill>
                <a:srgbClr val="000000"/>
              </a:solidFill>
            </a:endParaRPr>
          </a:p>
        </p:txBody>
      </p:sp>
      <p:sp>
        <p:nvSpPr>
          <p:cNvPr id="7171" name="Rectangle 7"/>
          <p:cNvSpPr>
            <a:spLocks noChangeArrowheads="1"/>
          </p:cNvSpPr>
          <p:nvPr/>
        </p:nvSpPr>
        <p:spPr bwMode="auto">
          <a:xfrm>
            <a:off x="228600" y="228600"/>
            <a:ext cx="8686800"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pt-BR" altLang="pt-BR" sz="2400" b="1" dirty="0">
              <a:solidFill>
                <a:srgbClr val="FFFFFF"/>
              </a:solidFill>
              <a:latin typeface="Arial" panose="020B0604020202020204" pitchFamily="34" charset="0"/>
            </a:endParaRPr>
          </a:p>
          <a:p>
            <a:pPr algn="ctr" eaLnBrk="1" hangingPunct="1">
              <a:spcBef>
                <a:spcPct val="0"/>
              </a:spcBef>
              <a:buClrTx/>
              <a:buSzTx/>
              <a:buFont typeface="Wingdings" panose="05000000000000000000" pitchFamily="2" charset="2"/>
              <a:buNone/>
            </a:pPr>
            <a:endParaRPr lang="pt-BR" altLang="pt-BR" sz="2400" b="1" dirty="0" smtClean="0">
              <a:solidFill>
                <a:srgbClr val="FFFFFF"/>
              </a:solidFill>
              <a:latin typeface="Arial" panose="020B0604020202020204" pitchFamily="34" charset="0"/>
            </a:endParaRPr>
          </a:p>
          <a:p>
            <a:pPr marL="457200" indent="-457200" algn="ctr" eaLnBrk="1" hangingPunct="1">
              <a:spcBef>
                <a:spcPct val="0"/>
              </a:spcBef>
              <a:buClrTx/>
              <a:buSzTx/>
              <a:buFontTx/>
              <a:buAutoNum type="arabicParenR"/>
            </a:pPr>
            <a:endParaRPr lang="pt-BR" altLang="pt-BR" sz="2400" b="1" dirty="0">
              <a:solidFill>
                <a:srgbClr val="FFFFFF"/>
              </a:solidFill>
              <a:latin typeface="Arial" panose="020B0604020202020204" pitchFamily="34" charset="0"/>
            </a:endParaRPr>
          </a:p>
          <a:p>
            <a:pPr algn="ctr" eaLnBrk="1" hangingPunct="1">
              <a:spcBef>
                <a:spcPct val="0"/>
              </a:spcBef>
              <a:buClrTx/>
              <a:buSzTx/>
              <a:buFontTx/>
              <a:buNone/>
            </a:pPr>
            <a:endParaRPr lang="pt-BR" altLang="pt-BR" sz="2400" b="1" dirty="0">
              <a:solidFill>
                <a:srgbClr val="FFFFFF"/>
              </a:solidFill>
              <a:latin typeface="Arial" panose="020B0604020202020204" pitchFamily="34" charset="0"/>
            </a:endParaRPr>
          </a:p>
          <a:p>
            <a:pPr algn="ctr" eaLnBrk="1" hangingPunct="1">
              <a:spcBef>
                <a:spcPct val="0"/>
              </a:spcBef>
              <a:buClrTx/>
              <a:buSzTx/>
              <a:buFontTx/>
              <a:buNone/>
            </a:pPr>
            <a:r>
              <a:rPr lang="pt-BR" altLang="pt-BR" sz="1000" b="1" dirty="0">
                <a:solidFill>
                  <a:srgbClr val="FFCF01"/>
                </a:solidFill>
                <a:latin typeface="Arial" panose="020B0604020202020204" pitchFamily="34" charset="0"/>
              </a:rPr>
              <a:t/>
            </a:r>
            <a:br>
              <a:rPr lang="pt-BR" altLang="pt-BR" sz="1000" b="1" dirty="0">
                <a:solidFill>
                  <a:srgbClr val="FFCF01"/>
                </a:solidFill>
                <a:latin typeface="Arial" panose="020B0604020202020204" pitchFamily="34" charset="0"/>
              </a:rPr>
            </a:br>
            <a:endParaRPr lang="pt-BR" altLang="pt-BR" sz="1000" b="1" dirty="0">
              <a:solidFill>
                <a:srgbClr val="FFCF01"/>
              </a:solidFill>
              <a:latin typeface="Arial" panose="020B0604020202020204" pitchFamily="34" charset="0"/>
            </a:endParaRPr>
          </a:p>
        </p:txBody>
      </p:sp>
      <p:sp>
        <p:nvSpPr>
          <p:cNvPr id="2" name="CaixaDeTexto 1"/>
          <p:cNvSpPr txBox="1"/>
          <p:nvPr/>
        </p:nvSpPr>
        <p:spPr>
          <a:xfrm>
            <a:off x="395536" y="228600"/>
            <a:ext cx="8519864" cy="6555641"/>
          </a:xfrm>
          <a:prstGeom prst="rect">
            <a:avLst/>
          </a:prstGeom>
          <a:noFill/>
        </p:spPr>
        <p:txBody>
          <a:bodyPr wrap="square" rtlCol="0">
            <a:spAutoFit/>
          </a:bodyPr>
          <a:lstStyle/>
          <a:p>
            <a:pPr algn="just"/>
            <a:r>
              <a:rPr lang="pt-BR" sz="2000" dirty="0" smtClean="0"/>
              <a:t>2.2.2. </a:t>
            </a:r>
            <a:r>
              <a:rPr lang="pt-BR" sz="2000" u="sng" dirty="0"/>
              <a:t>Obrigações </a:t>
            </a:r>
            <a:r>
              <a:rPr lang="pt-BR" sz="2000" u="sng" dirty="0" smtClean="0"/>
              <a:t>solidárias</a:t>
            </a:r>
          </a:p>
          <a:p>
            <a:pPr algn="just"/>
            <a:endParaRPr lang="pt-BR" sz="2000" b="1" u="sng" dirty="0"/>
          </a:p>
          <a:p>
            <a:pPr algn="just"/>
            <a:r>
              <a:rPr lang="pt-BR" sz="2000" dirty="0" smtClean="0">
                <a:solidFill>
                  <a:srgbClr val="CCECFF"/>
                </a:solidFill>
              </a:rPr>
              <a:t>Art. 264, CC: “Há solidariedade, quando na mesma obrigação concorre mais de um credor, ou mais de um devedor, </a:t>
            </a:r>
            <a:r>
              <a:rPr lang="pt-BR" sz="2000" b="1" dirty="0" smtClean="0">
                <a:solidFill>
                  <a:srgbClr val="CCECFF"/>
                </a:solidFill>
              </a:rPr>
              <a:t>cada um com direito, ou obrigado à dívida toda</a:t>
            </a:r>
            <a:r>
              <a:rPr lang="pt-BR" sz="2000" dirty="0" smtClean="0">
                <a:solidFill>
                  <a:srgbClr val="CCECFF"/>
                </a:solidFill>
              </a:rPr>
              <a:t>”. </a:t>
            </a:r>
          </a:p>
          <a:p>
            <a:pPr algn="just"/>
            <a:endParaRPr lang="pt-BR" sz="2000" dirty="0"/>
          </a:p>
          <a:p>
            <a:pPr algn="just"/>
            <a:r>
              <a:rPr lang="pt-BR" sz="2000" dirty="0" smtClean="0"/>
              <a:t>Há uma multiplicidade de protagonistas em uma única relação material  obrigacional. </a:t>
            </a:r>
          </a:p>
          <a:p>
            <a:pPr algn="just"/>
            <a:endParaRPr lang="pt-BR" sz="2000" dirty="0"/>
          </a:p>
          <a:p>
            <a:pPr algn="just"/>
            <a:r>
              <a:rPr lang="pt-BR" sz="2000" dirty="0" smtClean="0"/>
              <a:t>Solidariedade ativa: concorrência de vários credores, cada um com direito ao crédito todo. </a:t>
            </a:r>
          </a:p>
          <a:p>
            <a:pPr algn="just"/>
            <a:endParaRPr lang="pt-BR" sz="2000" dirty="0"/>
          </a:p>
          <a:p>
            <a:pPr algn="just"/>
            <a:r>
              <a:rPr lang="pt-BR" sz="2000" dirty="0" smtClean="0"/>
              <a:t>Solidariedade passiva: pluralidade de devedores, cada um obrigado à dívida por inteiro.</a:t>
            </a:r>
          </a:p>
          <a:p>
            <a:pPr algn="just"/>
            <a:endParaRPr lang="pt-BR" sz="2000" dirty="0"/>
          </a:p>
          <a:p>
            <a:pPr algn="just"/>
            <a:r>
              <a:rPr lang="pt-BR" sz="2000" dirty="0" smtClean="0"/>
              <a:t>Solidariedade mista: pluralidade de credores e devedores. </a:t>
            </a:r>
          </a:p>
          <a:p>
            <a:pPr algn="just"/>
            <a:endParaRPr lang="pt-BR" sz="2000" dirty="0"/>
          </a:p>
          <a:p>
            <a:pPr algn="just"/>
            <a:r>
              <a:rPr lang="pt-BR" sz="2000" dirty="0" smtClean="0"/>
              <a:t>A solidariedade não se presume, resultando da lei ou da vontade das partes (art. 265, CC). </a:t>
            </a:r>
            <a:r>
              <a:rPr lang="pt-BR" sz="2000" b="1" dirty="0" smtClean="0"/>
              <a:t>De acordo com o STJ, sua interpretação deve ser restritiva</a:t>
            </a:r>
            <a:r>
              <a:rPr lang="pt-BR" sz="2000" dirty="0" smtClean="0"/>
              <a:t>, inadmitindo a utilização de analogias para estabelecer a solidariedade. </a:t>
            </a:r>
            <a:r>
              <a:rPr lang="pt-BR" sz="2000" dirty="0" smtClean="0">
                <a:solidFill>
                  <a:srgbClr val="CCECFF"/>
                </a:solidFill>
              </a:rPr>
              <a:t>(</a:t>
            </a:r>
            <a:r>
              <a:rPr lang="pt-BR" sz="2000" dirty="0" err="1" smtClean="0">
                <a:solidFill>
                  <a:srgbClr val="CCECFF"/>
                </a:solidFill>
              </a:rPr>
              <a:t>REsp</a:t>
            </a:r>
            <a:r>
              <a:rPr lang="pt-BR" sz="2000" dirty="0" smtClean="0">
                <a:solidFill>
                  <a:srgbClr val="CCECFF"/>
                </a:solidFill>
              </a:rPr>
              <a:t> 859.616/RS</a:t>
            </a:r>
            <a:r>
              <a:rPr lang="pt-BR" sz="2000" smtClean="0">
                <a:solidFill>
                  <a:srgbClr val="CCECFF"/>
                </a:solidFill>
              </a:rPr>
              <a:t>)</a:t>
            </a:r>
            <a:r>
              <a:rPr lang="pt-BR" sz="2000" smtClean="0"/>
              <a:t>. </a:t>
            </a:r>
            <a:endParaRPr lang="pt-BR" sz="2000" dirty="0" smtClean="0"/>
          </a:p>
        </p:txBody>
      </p:sp>
    </p:spTree>
    <p:extLst>
      <p:ext uri="{BB962C8B-B14F-4D97-AF65-F5344CB8AC3E}">
        <p14:creationId xmlns:p14="http://schemas.microsoft.com/office/powerpoint/2010/main" val="1464444280"/>
      </p:ext>
    </p:extLst>
  </p:cSld>
  <p:clrMapOvr>
    <a:masterClrMapping/>
  </p:clrMapOvr>
  <p:transition>
    <p:comb/>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13"/>
          <p:cNvSpPr>
            <a:spLocks noGrp="1" noChangeArrowheads="1"/>
          </p:cNvSpPr>
          <p:nvPr>
            <p:ph idx="1"/>
          </p:nvPr>
        </p:nvSpPr>
        <p:spPr>
          <a:xfrm>
            <a:off x="468313" y="260350"/>
            <a:ext cx="8207375" cy="6159500"/>
          </a:xfrm>
        </p:spPr>
        <p:txBody>
          <a:bodyPr>
            <a:normAutofit/>
          </a:bodyPr>
          <a:lstStyle/>
          <a:p>
            <a:pPr marL="0" indent="0" algn="just">
              <a:buNone/>
            </a:pPr>
            <a:r>
              <a:rPr lang="pt-BR" altLang="pt-BR" sz="2000" b="1" dirty="0" smtClean="0">
                <a:solidFill>
                  <a:srgbClr val="CCECFF"/>
                </a:solidFill>
                <a:latin typeface="Tahoma" panose="020B0604030504040204" pitchFamily="34" charset="0"/>
                <a:ea typeface="Tahoma" panose="020B0604030504040204" pitchFamily="34" charset="0"/>
                <a:cs typeface="Tahoma" panose="020B0604030504040204" pitchFamily="34" charset="0"/>
              </a:rPr>
              <a:t>A solidariedade só se manifesta nas relações </a:t>
            </a:r>
            <a:r>
              <a:rPr lang="pt-BR" altLang="pt-BR" sz="2000" b="1" u="sng" dirty="0" smtClean="0">
                <a:solidFill>
                  <a:srgbClr val="CCECFF"/>
                </a:solidFill>
                <a:latin typeface="Tahoma" panose="020B0604030504040204" pitchFamily="34" charset="0"/>
                <a:ea typeface="Tahoma" panose="020B0604030504040204" pitchFamily="34" charset="0"/>
                <a:cs typeface="Tahoma" panose="020B0604030504040204" pitchFamily="34" charset="0"/>
              </a:rPr>
              <a:t>externas</a:t>
            </a:r>
            <a:r>
              <a:rPr lang="pt-BR" altLang="pt-BR" sz="2000" dirty="0" smtClean="0">
                <a:solidFill>
                  <a:srgbClr val="CCECFF"/>
                </a:solidFill>
                <a:latin typeface="Tahoma" panose="020B0604030504040204" pitchFamily="34" charset="0"/>
                <a:ea typeface="Tahoma" panose="020B0604030504040204" pitchFamily="34" charset="0"/>
                <a:cs typeface="Tahoma" panose="020B0604030504040204" pitchFamily="34" charset="0"/>
              </a:rPr>
              <a:t>. O </a:t>
            </a:r>
            <a:r>
              <a:rPr lang="pt-BR" altLang="pt-BR" sz="2000" dirty="0" smtClean="0">
                <a:latin typeface="Tahoma" panose="020B0604030504040204" pitchFamily="34" charset="0"/>
                <a:ea typeface="Tahoma" panose="020B0604030504040204" pitchFamily="34" charset="0"/>
                <a:cs typeface="Tahoma" panose="020B0604030504040204" pitchFamily="34" charset="0"/>
              </a:rPr>
              <a:t>pagamento integral por qualquer devedor ou o recebimento do débito total por qualquer dos credores resultará na extinção da obrigação. </a:t>
            </a:r>
            <a:endParaRPr lang="pt-BR" altLang="pt-BR" sz="2000" b="1"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000" b="1"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b="1" dirty="0" smtClean="0">
                <a:solidFill>
                  <a:srgbClr val="CCECFF"/>
                </a:solidFill>
                <a:latin typeface="Tahoma" panose="020B0604030504040204" pitchFamily="34" charset="0"/>
                <a:ea typeface="Tahoma" panose="020B0604030504040204" pitchFamily="34" charset="0"/>
                <a:cs typeface="Tahoma" panose="020B0604030504040204" pitchFamily="34" charset="0"/>
              </a:rPr>
              <a:t>Nas relações internas não se cogita da solidariedade</a:t>
            </a:r>
            <a:r>
              <a:rPr lang="pt-BR" altLang="pt-BR" sz="2000" dirty="0" smtClean="0">
                <a:latin typeface="Tahoma" panose="020B0604030504040204" pitchFamily="34" charset="0"/>
                <a:ea typeface="Tahoma" panose="020B0604030504040204" pitchFamily="34" charset="0"/>
                <a:cs typeface="Tahoma" panose="020B0604030504040204" pitchFamily="34" charset="0"/>
              </a:rPr>
              <a:t>. Aplica-se o </a:t>
            </a:r>
            <a:r>
              <a:rPr lang="pt-BR" altLang="pt-BR" sz="2000" b="1" dirty="0" smtClean="0">
                <a:solidFill>
                  <a:srgbClr val="CCECFF"/>
                </a:solidFill>
                <a:latin typeface="Tahoma" panose="020B0604030504040204" pitchFamily="34" charset="0"/>
                <a:ea typeface="Tahoma" panose="020B0604030504040204" pitchFamily="34" charset="0"/>
                <a:cs typeface="Tahoma" panose="020B0604030504040204" pitchFamily="34" charset="0"/>
              </a:rPr>
              <a:t>benefício da divisão</a:t>
            </a:r>
            <a:r>
              <a:rPr lang="pt-BR" altLang="pt-BR" sz="2000" dirty="0" smtClean="0">
                <a:latin typeface="Tahoma" panose="020B0604030504040204" pitchFamily="34" charset="0"/>
                <a:ea typeface="Tahoma" panose="020B0604030504040204" pitchFamily="34" charset="0"/>
                <a:cs typeface="Tahoma" panose="020B0604030504040204" pitchFamily="34" charset="0"/>
              </a:rPr>
              <a:t>, ou seja, prevalece o </a:t>
            </a:r>
            <a:r>
              <a:rPr lang="pt-BR" altLang="pt-BR" sz="2000" b="1" dirty="0" smtClean="0">
                <a:latin typeface="Tahoma" panose="020B0604030504040204" pitchFamily="34" charset="0"/>
                <a:ea typeface="Tahoma" panose="020B0604030504040204" pitchFamily="34" charset="0"/>
                <a:cs typeface="Tahoma" panose="020B0604030504040204" pitchFamily="34" charset="0"/>
              </a:rPr>
              <a:t>direito fracionário de regresso do devedor que pagou a dívida toda em face dos codevedores</a:t>
            </a:r>
            <a:r>
              <a:rPr lang="pt-BR" altLang="pt-BR" sz="2000" dirty="0" smtClean="0">
                <a:latin typeface="Tahoma" panose="020B0604030504040204" pitchFamily="34" charset="0"/>
                <a:ea typeface="Tahoma" panose="020B0604030504040204" pitchFamily="34" charset="0"/>
                <a:cs typeface="Tahoma" panose="020B0604030504040204" pitchFamily="34" charset="0"/>
              </a:rPr>
              <a:t>. Aquele que pagou sub-rogou-se na posição do credor e buscará em face de cada devedor a quota que lhe cabe. </a:t>
            </a:r>
          </a:p>
          <a:p>
            <a:pPr marL="0" indent="0" algn="just">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smtClean="0">
                <a:latin typeface="Tahoma" panose="020B0604030504040204" pitchFamily="34" charset="0"/>
                <a:ea typeface="Tahoma" panose="020B0604030504040204" pitchFamily="34" charset="0"/>
                <a:cs typeface="Tahoma" panose="020B0604030504040204" pitchFamily="34" charset="0"/>
              </a:rPr>
              <a:t>Ex. A, B e C são credores de D, E, F no valor de R$60,00. Supondo que D pagou o valor total da dívida a um ou a todos </a:t>
            </a:r>
            <a:r>
              <a:rPr lang="pt-BR" altLang="pt-BR" sz="2000" dirty="0" smtClean="0">
                <a:latin typeface="Tahoma" panose="020B0604030504040204" pitchFamily="34" charset="0"/>
                <a:ea typeface="Tahoma" panose="020B0604030504040204" pitchFamily="34" charset="0"/>
                <a:cs typeface="Tahoma" panose="020B0604030504040204" pitchFamily="34" charset="0"/>
              </a:rPr>
              <a:t>os </a:t>
            </a:r>
            <a:r>
              <a:rPr lang="pt-BR" altLang="pt-BR" sz="2000" dirty="0" smtClean="0">
                <a:latin typeface="Tahoma" panose="020B0604030504040204" pitchFamily="34" charset="0"/>
                <a:ea typeface="Tahoma" panose="020B0604030504040204" pitchFamily="34" charset="0"/>
                <a:cs typeface="Tahoma" panose="020B0604030504040204" pitchFamily="34" charset="0"/>
              </a:rPr>
              <a:t>credores. Desta forma, terá direito de regressar em face dos codevedores, cobrando de cada um deles o valor da quota-parte, qual seja, R$20,00. </a:t>
            </a:r>
          </a:p>
          <a:p>
            <a:pPr marL="0" indent="0" algn="just">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smtClean="0">
                <a:solidFill>
                  <a:srgbClr val="CCECFF"/>
                </a:solidFill>
                <a:latin typeface="Tahoma" panose="020B0604030504040204" pitchFamily="34" charset="0"/>
                <a:ea typeface="Tahoma" panose="020B0604030504040204" pitchFamily="34" charset="0"/>
                <a:cs typeface="Tahoma" panose="020B0604030504040204" pitchFamily="34" charset="0"/>
              </a:rPr>
              <a:t>Art. 283, 1ª parte, CC: “O devedor que satisfaz a dívida por inteiro tem direito a exigir de cada um dos codevedores a sua quota, (...)”.</a:t>
            </a:r>
          </a:p>
          <a:p>
            <a:pPr marL="0" indent="0" algn="just">
              <a:buNone/>
            </a:pPr>
            <a:endParaRPr lang="pt-BR" altLang="pt-BR" sz="2000" dirty="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000" dirty="0" smtClean="0">
              <a:solidFill>
                <a:srgbClr val="CCECFF"/>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13"/>
          <p:cNvSpPr>
            <a:spLocks noGrp="1" noChangeArrowheads="1"/>
          </p:cNvSpPr>
          <p:nvPr>
            <p:ph idx="1"/>
          </p:nvPr>
        </p:nvSpPr>
        <p:spPr>
          <a:xfrm>
            <a:off x="467544" y="260648"/>
            <a:ext cx="8207375" cy="6159500"/>
          </a:xfrm>
        </p:spPr>
        <p:txBody>
          <a:bodyPr>
            <a:normAutofit lnSpcReduction="10000"/>
          </a:bodyPr>
          <a:lstStyle/>
          <a:p>
            <a:pPr marL="0" indent="0" algn="just" eaLnBrk="1" hangingPunct="1">
              <a:buNone/>
            </a:pPr>
            <a:r>
              <a:rPr lang="pt-BR" altLang="pt-BR" sz="2000" b="1" u="sng" dirty="0" smtClean="0">
                <a:solidFill>
                  <a:srgbClr val="FFC000"/>
                </a:solidFill>
                <a:latin typeface="Tahoma" panose="020B0604030504040204" pitchFamily="34" charset="0"/>
                <a:ea typeface="Tahoma" panose="020B0604030504040204" pitchFamily="34" charset="0"/>
                <a:cs typeface="Tahoma" panose="020B0604030504040204" pitchFamily="34" charset="0"/>
              </a:rPr>
              <a:t>Solidariedade ativa</a:t>
            </a:r>
          </a:p>
          <a:p>
            <a:pPr marL="0" indent="0" algn="just" eaLnBrk="1" hangingPunct="1">
              <a:buNone/>
            </a:pPr>
            <a:endParaRPr lang="pt-BR" altLang="pt-BR" sz="2000" b="1" u="sng"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000" dirty="0" smtClean="0">
                <a:solidFill>
                  <a:srgbClr val="CCECFF"/>
                </a:solidFill>
                <a:latin typeface="Tahoma" panose="020B0604030504040204" pitchFamily="34" charset="0"/>
                <a:ea typeface="Tahoma" panose="020B0604030504040204" pitchFamily="34" charset="0"/>
                <a:cs typeface="Tahoma" panose="020B0604030504040204" pitchFamily="34" charset="0"/>
              </a:rPr>
              <a:t>Art. 267, CC: “Cada um dos credores solidários tem direito a exigir do devedor o cumprimento da prestação por inteiro”. </a:t>
            </a:r>
          </a:p>
          <a:p>
            <a:pPr marL="0" indent="0" algn="just" eaLnBrk="1" hangingPunct="1">
              <a:buNone/>
            </a:pPr>
            <a:endParaRPr lang="pt-BR" altLang="pt-BR" sz="2000" dirty="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000" dirty="0" smtClean="0">
                <a:latin typeface="Tahoma" panose="020B0604030504040204" pitchFamily="34" charset="0"/>
                <a:ea typeface="Tahoma" panose="020B0604030504040204" pitchFamily="34" charset="0"/>
                <a:cs typeface="Tahoma" panose="020B0604030504040204" pitchFamily="34" charset="0"/>
              </a:rPr>
              <a:t>Vencida a dívida, poderá o devedor oferecer o pagamento a qualquer um dos credores, desonerando-se da prestação, sem a necessidade de procurar os demais ou pedir sua aprovação (por  meio de caução), como ocorre na obrigação indivisível. </a:t>
            </a:r>
          </a:p>
          <a:p>
            <a:pPr marL="0" indent="0" algn="just" eaLnBrk="1" hangingPunct="1">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000" dirty="0" smtClean="0">
                <a:latin typeface="Tahoma" panose="020B0604030504040204" pitchFamily="34" charset="0"/>
                <a:ea typeface="Tahoma" panose="020B0604030504040204" pitchFamily="34" charset="0"/>
                <a:cs typeface="Tahoma" panose="020B0604030504040204" pitchFamily="34" charset="0"/>
              </a:rPr>
              <a:t>Qualquer credor poderá ingressar em juízo e exercer a sua pretensão ao crédito. Contudo, se um dos credores se antecipar acionando o devedor quando do vencimento da dívida, os outros credores têm de aguardar o desate da causa para o reembolso do que lhes competir. </a:t>
            </a:r>
          </a:p>
          <a:p>
            <a:pPr marL="0" indent="0" algn="just" eaLnBrk="1" hangingPunct="1">
              <a:buNone/>
            </a:pPr>
            <a:endParaRPr lang="pt-BR" altLang="pt-BR" sz="2000" dirty="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000" dirty="0" smtClean="0">
                <a:solidFill>
                  <a:srgbClr val="CCECFF"/>
                </a:solidFill>
                <a:latin typeface="Tahoma" panose="020B0604030504040204" pitchFamily="34" charset="0"/>
                <a:ea typeface="Tahoma" panose="020B0604030504040204" pitchFamily="34" charset="0"/>
                <a:cs typeface="Tahoma" panose="020B0604030504040204" pitchFamily="34" charset="0"/>
              </a:rPr>
              <a:t>Art. 268, CC: “Enquanto alguns dos credores solidários não demandarem o devedor comum, a qualquer deles poderá este pagar”. </a:t>
            </a:r>
          </a:p>
          <a:p>
            <a:pPr marL="0" indent="0" algn="just" eaLnBrk="1" hangingPunct="1">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000" dirty="0" smtClean="0">
                <a:latin typeface="Tahoma" panose="020B0604030504040204" pitchFamily="34" charset="0"/>
                <a:ea typeface="Tahoma" panose="020B0604030504040204" pitchFamily="34" charset="0"/>
                <a:cs typeface="Tahoma" panose="020B0604030504040204" pitchFamily="34" charset="0"/>
              </a:rPr>
              <a:t>Uma vez demandado, o devedor só poderá pagar ao autor da ação – </a:t>
            </a:r>
            <a:r>
              <a:rPr lang="pt-BR" altLang="pt-BR" sz="2000" b="1" dirty="0" smtClean="0">
                <a:latin typeface="Tahoma" panose="020B0604030504040204" pitchFamily="34" charset="0"/>
                <a:ea typeface="Tahoma" panose="020B0604030504040204" pitchFamily="34" charset="0"/>
                <a:cs typeface="Tahoma" panose="020B0604030504040204" pitchFamily="34" charset="0"/>
              </a:rPr>
              <a:t>Prevenção judicial</a:t>
            </a:r>
            <a:r>
              <a:rPr lang="pt-BR" altLang="pt-BR" sz="2000"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2517547470"/>
      </p:ext>
    </p:extLst>
  </p:cSld>
  <p:clrMapOvr>
    <a:masterClrMapping/>
  </p:clrMapOvr>
  <p:transition>
    <p:comb/>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621216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algn="ctr" eaLnBrk="1" hangingPunct="1">
              <a:defRPr/>
            </a:pPr>
            <a:endParaRPr lang="pt-BR" altLang="pt-BR" b="1" dirty="0" smtClean="0">
              <a:solidFill>
                <a:schemeClr val="accent2"/>
              </a:solidFill>
              <a:latin typeface="Arial" panose="020B0604020202020204" pitchFamily="34" charset="0"/>
            </a:endParaRPr>
          </a:p>
          <a:p>
            <a:pPr algn="ctr" eaLnBrk="1" hangingPunct="1">
              <a:defRPr/>
            </a:pPr>
            <a:endParaRPr lang="pt-BR" altLang="pt-BR" b="1" dirty="0">
              <a:solidFill>
                <a:schemeClr val="accent2"/>
              </a:solidFill>
              <a:latin typeface="Arial" panose="020B0604020202020204" pitchFamily="34" charset="0"/>
            </a:endParaRPr>
          </a:p>
          <a:p>
            <a:pPr algn="ctr" eaLnBrk="1" hangingPunct="1">
              <a:defRPr/>
            </a:pPr>
            <a:endParaRPr lang="pt-BR" altLang="pt-BR" sz="1000" b="1" dirty="0" smtClean="0">
              <a:solidFill>
                <a:schemeClr val="accent2"/>
              </a:solidFill>
              <a:latin typeface="Arial" panose="020B0604020202020204" pitchFamily="34" charset="0"/>
            </a:endParaRPr>
          </a:p>
        </p:txBody>
      </p:sp>
      <p:sp>
        <p:nvSpPr>
          <p:cNvPr id="3" name="CaixaDeTexto 2"/>
          <p:cNvSpPr txBox="1"/>
          <p:nvPr/>
        </p:nvSpPr>
        <p:spPr>
          <a:xfrm>
            <a:off x="467544" y="457200"/>
            <a:ext cx="8447856" cy="5247590"/>
          </a:xfrm>
          <a:prstGeom prst="rect">
            <a:avLst/>
          </a:prstGeom>
          <a:noFill/>
        </p:spPr>
        <p:txBody>
          <a:bodyPr wrap="square" rtlCol="0">
            <a:spAutoFit/>
          </a:bodyPr>
          <a:lstStyle/>
          <a:p>
            <a:pPr algn="just">
              <a:spcBef>
                <a:spcPts val="600"/>
              </a:spcBef>
              <a:spcAft>
                <a:spcPts val="600"/>
              </a:spcAft>
            </a:pPr>
            <a:r>
              <a:rPr lang="pt-BR" sz="2000" dirty="0">
                <a:solidFill>
                  <a:srgbClr val="CCECFF"/>
                </a:solidFill>
              </a:rPr>
              <a:t>Art. </a:t>
            </a:r>
            <a:r>
              <a:rPr lang="pt-BR" sz="2000" dirty="0" smtClean="0">
                <a:solidFill>
                  <a:srgbClr val="CCECFF"/>
                </a:solidFill>
              </a:rPr>
              <a:t>269, CC. </a:t>
            </a:r>
            <a:r>
              <a:rPr lang="pt-BR" sz="2000" dirty="0">
                <a:solidFill>
                  <a:srgbClr val="CCECFF"/>
                </a:solidFill>
              </a:rPr>
              <a:t>“O pagamento feito a um dos credores solidários extingue a dívida até o montante do que foi pago</a:t>
            </a:r>
            <a:r>
              <a:rPr lang="pt-BR" sz="2000" dirty="0" smtClean="0">
                <a:solidFill>
                  <a:srgbClr val="CCECFF"/>
                </a:solidFill>
              </a:rPr>
              <a:t>”.</a:t>
            </a:r>
          </a:p>
          <a:p>
            <a:pPr algn="just">
              <a:spcBef>
                <a:spcPts val="600"/>
              </a:spcBef>
              <a:spcAft>
                <a:spcPts val="600"/>
              </a:spcAft>
            </a:pPr>
            <a:r>
              <a:rPr lang="pt-BR" sz="2000" dirty="0" smtClean="0"/>
              <a:t>O artigo faculta que o pagamento seja realizado de modo parcial, extinguindo a dívida até o montante do que foi pago, permitindo-se que, posteriormente, os outros credores cobrem o remanescente. </a:t>
            </a:r>
            <a:endParaRPr lang="pt-BR" sz="2000" dirty="0"/>
          </a:p>
          <a:p>
            <a:pPr algn="just">
              <a:spcBef>
                <a:spcPts val="600"/>
              </a:spcBef>
              <a:spcAft>
                <a:spcPts val="600"/>
              </a:spcAft>
            </a:pPr>
            <a:r>
              <a:rPr lang="pt-BR" sz="2000" dirty="0" smtClean="0"/>
              <a:t>Ex. A,B e C são credores solidários. D é devedor comum. </a:t>
            </a:r>
          </a:p>
          <a:p>
            <a:pPr algn="just">
              <a:spcBef>
                <a:spcPts val="600"/>
              </a:spcBef>
              <a:spcAft>
                <a:spcPts val="600"/>
              </a:spcAft>
            </a:pPr>
            <a:r>
              <a:rPr lang="pt-BR" sz="2000" dirty="0" smtClean="0"/>
              <a:t>Dívida: R$3000,00. </a:t>
            </a:r>
          </a:p>
          <a:p>
            <a:pPr algn="just">
              <a:spcBef>
                <a:spcPts val="600"/>
              </a:spcBef>
              <a:spcAft>
                <a:spcPts val="600"/>
              </a:spcAft>
            </a:pPr>
            <a:r>
              <a:rPr lang="pt-BR" sz="2000" dirty="0" smtClean="0"/>
              <a:t>D pagou R$1000 para A. </a:t>
            </a:r>
          </a:p>
          <a:p>
            <a:pPr algn="just">
              <a:spcBef>
                <a:spcPts val="600"/>
              </a:spcBef>
              <a:spcAft>
                <a:spcPts val="600"/>
              </a:spcAft>
            </a:pPr>
            <a:r>
              <a:rPr lang="pt-BR" sz="2000" dirty="0" smtClean="0"/>
              <a:t>Depois desse pagamento C poderá cobrar quanto? R$2000. </a:t>
            </a:r>
          </a:p>
          <a:p>
            <a:pPr algn="just">
              <a:spcBef>
                <a:spcPts val="600"/>
              </a:spcBef>
              <a:spcAft>
                <a:spcPts val="600"/>
              </a:spcAft>
            </a:pPr>
            <a:r>
              <a:rPr lang="pt-BR" sz="2000" dirty="0" smtClean="0"/>
              <a:t>E B? R$2000.</a:t>
            </a:r>
          </a:p>
          <a:p>
            <a:pPr algn="just">
              <a:spcBef>
                <a:spcPts val="600"/>
              </a:spcBef>
              <a:spcAft>
                <a:spcPts val="600"/>
              </a:spcAft>
            </a:pPr>
            <a:r>
              <a:rPr lang="pt-BR" sz="2000" dirty="0" smtClean="0"/>
              <a:t>E A, que já recebeu uma parte? Também poderá cobrar o restante, R$2000. </a:t>
            </a:r>
          </a:p>
          <a:p>
            <a:pPr algn="just"/>
            <a:endParaRPr lang="pt-BR" sz="2000" dirty="0" smtClean="0"/>
          </a:p>
        </p:txBody>
      </p:sp>
    </p:spTree>
  </p:cSld>
  <p:clrMapOvr>
    <a:masterClrMapping/>
  </p:clrMapOvr>
  <p:transition>
    <p:comb/>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262719"/>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eaLnBrk="1" hangingPunct="1">
              <a:defRPr/>
            </a:pPr>
            <a:endParaRPr lang="pt-BR" dirty="0">
              <a:solidFill>
                <a:schemeClr val="bg2">
                  <a:lumMod val="10000"/>
                  <a:lumOff val="90000"/>
                </a:schemeClr>
              </a:solidFill>
            </a:endParaRPr>
          </a:p>
          <a:p>
            <a:pPr eaLnBrk="1" hangingPunct="1">
              <a:defRPr/>
            </a:pPr>
            <a:endParaRPr lang="pt-BR" dirty="0" smtClean="0">
              <a:solidFill>
                <a:schemeClr val="bg2">
                  <a:lumMod val="10000"/>
                  <a:lumOff val="90000"/>
                </a:schemeClr>
              </a:solidFill>
            </a:endParaRPr>
          </a:p>
        </p:txBody>
      </p:sp>
      <p:sp>
        <p:nvSpPr>
          <p:cNvPr id="2" name="Retângulo 1"/>
          <p:cNvSpPr/>
          <p:nvPr/>
        </p:nvSpPr>
        <p:spPr>
          <a:xfrm>
            <a:off x="228600" y="228600"/>
            <a:ext cx="8519864" cy="6555641"/>
          </a:xfrm>
          <a:prstGeom prst="rect">
            <a:avLst/>
          </a:prstGeom>
        </p:spPr>
        <p:txBody>
          <a:bodyPr wrap="square" anchor="t">
            <a:spAutoFit/>
          </a:bodyPr>
          <a:lstStyle/>
          <a:p>
            <a:pPr algn="just"/>
            <a:r>
              <a:rPr lang="pt-BR" sz="2000" dirty="0">
                <a:solidFill>
                  <a:srgbClr val="CCECFF"/>
                </a:solidFill>
              </a:rPr>
              <a:t>Art. 270. Se um dos </a:t>
            </a:r>
            <a:r>
              <a:rPr lang="pt-BR" sz="2000" b="1" dirty="0">
                <a:solidFill>
                  <a:srgbClr val="CCECFF"/>
                </a:solidFill>
              </a:rPr>
              <a:t>credores solidários falecer </a:t>
            </a:r>
            <a:r>
              <a:rPr lang="pt-BR" sz="2000" dirty="0">
                <a:solidFill>
                  <a:srgbClr val="CCECFF"/>
                </a:solidFill>
              </a:rPr>
              <a:t>deixando herdeiros, cada um destes </a:t>
            </a:r>
            <a:r>
              <a:rPr lang="pt-BR" sz="2000" dirty="0" smtClean="0">
                <a:solidFill>
                  <a:srgbClr val="CCECFF"/>
                </a:solidFill>
              </a:rPr>
              <a:t>só </a:t>
            </a:r>
            <a:r>
              <a:rPr lang="pt-BR" sz="2000" dirty="0">
                <a:solidFill>
                  <a:srgbClr val="CCECFF"/>
                </a:solidFill>
              </a:rPr>
              <a:t>terá direito </a:t>
            </a:r>
            <a:r>
              <a:rPr lang="pt-BR" sz="2000" dirty="0" smtClean="0">
                <a:solidFill>
                  <a:srgbClr val="CCECFF"/>
                </a:solidFill>
              </a:rPr>
              <a:t>a </a:t>
            </a:r>
            <a:r>
              <a:rPr lang="pt-BR" sz="2000" dirty="0">
                <a:solidFill>
                  <a:srgbClr val="CCECFF"/>
                </a:solidFill>
              </a:rPr>
              <a:t>exigir </a:t>
            </a:r>
            <a:r>
              <a:rPr lang="pt-BR" sz="2000" dirty="0" smtClean="0">
                <a:solidFill>
                  <a:srgbClr val="CCECFF"/>
                </a:solidFill>
              </a:rPr>
              <a:t>e receber a </a:t>
            </a:r>
            <a:r>
              <a:rPr lang="pt-BR" sz="2000" u="sng" dirty="0">
                <a:solidFill>
                  <a:srgbClr val="CCECFF"/>
                </a:solidFill>
              </a:rPr>
              <a:t>quota </a:t>
            </a:r>
            <a:r>
              <a:rPr lang="pt-BR" sz="2000" u="sng" dirty="0" smtClean="0">
                <a:solidFill>
                  <a:srgbClr val="CCECFF"/>
                </a:solidFill>
              </a:rPr>
              <a:t>do crédito que </a:t>
            </a:r>
            <a:r>
              <a:rPr lang="pt-BR" sz="2000" u="sng" dirty="0">
                <a:solidFill>
                  <a:srgbClr val="CCECFF"/>
                </a:solidFill>
              </a:rPr>
              <a:t>corresponder ao seu quinhão hereditário</a:t>
            </a:r>
            <a:r>
              <a:rPr lang="pt-BR" sz="2000" dirty="0">
                <a:solidFill>
                  <a:srgbClr val="CCECFF"/>
                </a:solidFill>
              </a:rPr>
              <a:t>, salvo se a obrigação for indivisível.</a:t>
            </a:r>
          </a:p>
          <a:p>
            <a:pPr algn="just"/>
            <a:endParaRPr lang="pt-BR" sz="2000" dirty="0" smtClean="0"/>
          </a:p>
          <a:p>
            <a:pPr algn="just"/>
            <a:r>
              <a:rPr lang="pt-BR" sz="2000" dirty="0" smtClean="0"/>
              <a:t>Exemplo:</a:t>
            </a:r>
          </a:p>
          <a:p>
            <a:pPr algn="just"/>
            <a:r>
              <a:rPr lang="pt-BR" sz="2000" dirty="0" smtClean="0"/>
              <a:t> </a:t>
            </a:r>
          </a:p>
          <a:p>
            <a:pPr algn="just"/>
            <a:r>
              <a:rPr lang="pt-BR" sz="2000" dirty="0" smtClean="0"/>
              <a:t>Dívida de R$30mil. </a:t>
            </a:r>
          </a:p>
          <a:p>
            <a:pPr algn="just"/>
            <a:r>
              <a:rPr lang="pt-BR" sz="2000" dirty="0" smtClean="0"/>
              <a:t>Credores solidários: A, B, C. </a:t>
            </a:r>
          </a:p>
          <a:p>
            <a:pPr algn="just"/>
            <a:r>
              <a:rPr lang="pt-BR" sz="2000" dirty="0" smtClean="0"/>
              <a:t>Devedor: D</a:t>
            </a:r>
          </a:p>
          <a:p>
            <a:pPr algn="just"/>
            <a:r>
              <a:rPr lang="pt-BR" sz="2000" dirty="0" smtClean="0"/>
              <a:t>C faleceu e deixou dois herdeiros, E </a:t>
            </a:r>
            <a:r>
              <a:rPr lang="pt-BR" sz="2000" dirty="0" err="1" smtClean="0"/>
              <a:t>e</a:t>
            </a:r>
            <a:r>
              <a:rPr lang="pt-BR" sz="2000" dirty="0" smtClean="0"/>
              <a:t> F. </a:t>
            </a:r>
          </a:p>
          <a:p>
            <a:pPr algn="just"/>
            <a:r>
              <a:rPr lang="pt-BR" sz="2000" dirty="0" smtClean="0"/>
              <a:t>Quota-parte de C: R$10mil. </a:t>
            </a:r>
          </a:p>
          <a:p>
            <a:pPr algn="just"/>
            <a:r>
              <a:rPr lang="pt-BR" sz="2000" dirty="0" smtClean="0"/>
              <a:t>Quota hereditária de E </a:t>
            </a:r>
            <a:r>
              <a:rPr lang="pt-BR" sz="2000" dirty="0" err="1" smtClean="0"/>
              <a:t>e</a:t>
            </a:r>
            <a:r>
              <a:rPr lang="pt-BR" sz="2000" dirty="0" smtClean="0"/>
              <a:t> F: R$5mil cada. </a:t>
            </a:r>
          </a:p>
          <a:p>
            <a:pPr algn="just"/>
            <a:endParaRPr lang="pt-BR" sz="2000" dirty="0"/>
          </a:p>
          <a:p>
            <a:pPr algn="just"/>
            <a:r>
              <a:rPr lang="pt-BR" sz="2000" dirty="0" smtClean="0"/>
              <a:t>Quando C falece, a solidariedade com relação a ele desaparece, e o crédito é retraído à sua quota-parte. Os demais credores – A e B – continuam podendo cobrar o valor integral (R$30mil), pois a solidariedade com relação a eles é mantida. </a:t>
            </a:r>
          </a:p>
          <a:p>
            <a:pPr algn="just"/>
            <a:endParaRPr lang="pt-BR" sz="2000" dirty="0"/>
          </a:p>
          <a:p>
            <a:pPr algn="just"/>
            <a:r>
              <a:rPr lang="pt-BR" sz="2000" dirty="0" smtClean="0"/>
              <a:t>Agora, se o objeto da prestação for indivisível – ex. cavalo – os herdeiros poderão cobrar o animal por inteiro. </a:t>
            </a:r>
          </a:p>
        </p:txBody>
      </p:sp>
    </p:spTree>
  </p:cSld>
  <p:clrMapOvr>
    <a:masterClrMapping/>
  </p:clrMapOvr>
  <p:transition>
    <p:comb/>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b="1" dirty="0">
              <a:solidFill>
                <a:schemeClr val="bg1"/>
              </a:solidFill>
            </a:endParaRPr>
          </a:p>
        </p:txBody>
      </p:sp>
      <p:sp>
        <p:nvSpPr>
          <p:cNvPr id="4" name="CaixaDeTexto 3"/>
          <p:cNvSpPr txBox="1"/>
          <p:nvPr/>
        </p:nvSpPr>
        <p:spPr>
          <a:xfrm>
            <a:off x="228600" y="332656"/>
            <a:ext cx="8447856" cy="6247864"/>
          </a:xfrm>
          <a:prstGeom prst="rect">
            <a:avLst/>
          </a:prstGeom>
          <a:noFill/>
        </p:spPr>
        <p:txBody>
          <a:bodyPr wrap="square" rtlCol="0">
            <a:spAutoFit/>
          </a:bodyPr>
          <a:lstStyle/>
          <a:p>
            <a:pPr algn="just"/>
            <a:r>
              <a:rPr lang="pt-BR" sz="2000" dirty="0" smtClean="0">
                <a:solidFill>
                  <a:srgbClr val="CCECFF"/>
                </a:solidFill>
              </a:rPr>
              <a:t>Art. 271, CC: “Convertendo-se a prestação em perdas e danos, subsiste, para todos os efeitos, a solidariedade”. </a:t>
            </a:r>
          </a:p>
          <a:p>
            <a:pPr algn="just"/>
            <a:endParaRPr lang="pt-BR" sz="2000" dirty="0"/>
          </a:p>
          <a:p>
            <a:pPr algn="just"/>
            <a:r>
              <a:rPr lang="pt-BR" sz="2000" dirty="0" smtClean="0"/>
              <a:t>Este é um dos efeitos que diferencia a solidariedade e a indivisibilidade. Diante de uma obrigação indivisível, a conversão em perdas e danos faz desaparecer a indivisibilidade, transformando a prestação em divisível, em tantas frações quanto forem as partes (proporcionalidade). </a:t>
            </a:r>
          </a:p>
          <a:p>
            <a:pPr algn="just"/>
            <a:endParaRPr lang="pt-BR" sz="2000" dirty="0"/>
          </a:p>
          <a:p>
            <a:pPr algn="just"/>
            <a:r>
              <a:rPr lang="pt-BR" sz="2000" dirty="0" smtClean="0">
                <a:solidFill>
                  <a:srgbClr val="CCECFF"/>
                </a:solidFill>
              </a:rPr>
              <a:t>Art. 272, CC: “O credor que tiver remetido a dívida ou recebido o pagamento responderá aos outros pela parte que lhes caiba”. </a:t>
            </a:r>
          </a:p>
          <a:p>
            <a:pPr algn="just"/>
            <a:endParaRPr lang="pt-BR" sz="2000" dirty="0" smtClean="0"/>
          </a:p>
          <a:p>
            <a:pPr algn="just"/>
            <a:r>
              <a:rPr lang="pt-BR" sz="2000" dirty="0" smtClean="0"/>
              <a:t>Exemplo:</a:t>
            </a:r>
          </a:p>
          <a:p>
            <a:pPr algn="just"/>
            <a:r>
              <a:rPr lang="pt-BR" sz="2000" dirty="0" smtClean="0"/>
              <a:t>Dívida de R$120,00</a:t>
            </a:r>
          </a:p>
          <a:p>
            <a:pPr algn="just"/>
            <a:r>
              <a:rPr lang="pt-BR" sz="2000" dirty="0" smtClean="0"/>
              <a:t>Credores solidários: A, B e C.</a:t>
            </a:r>
          </a:p>
          <a:p>
            <a:pPr algn="just"/>
            <a:r>
              <a:rPr lang="pt-BR" sz="2000" dirty="0" smtClean="0"/>
              <a:t>Devedor comum: D. </a:t>
            </a:r>
          </a:p>
          <a:p>
            <a:pPr algn="just"/>
            <a:r>
              <a:rPr lang="pt-BR" sz="2000" dirty="0" smtClean="0"/>
              <a:t>“A” perdoa o débito de “D” em sua integralidade, pois quem tem o direito de exigir o pagamento integral, pode também efetuar a remissão do débito. </a:t>
            </a:r>
          </a:p>
          <a:p>
            <a:pPr algn="just"/>
            <a:r>
              <a:rPr lang="pt-BR" sz="2000" dirty="0" smtClean="0"/>
              <a:t>“B” e “C” manterão suas pretensões inicias (R$40,00 cada) em face de “A”, e não mais em face de “D”. </a:t>
            </a:r>
          </a:p>
        </p:txBody>
      </p:sp>
    </p:spTree>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idx="1"/>
          </p:nvPr>
        </p:nvSpPr>
        <p:spPr>
          <a:xfrm>
            <a:off x="251520" y="260648"/>
            <a:ext cx="8712967" cy="6408712"/>
          </a:xfrm>
        </p:spPr>
        <p:txBody>
          <a:bodyPr>
            <a:normAutofit fontScale="92500" lnSpcReduction="10000"/>
          </a:bodyPr>
          <a:lstStyle/>
          <a:p>
            <a:pPr marL="0" indent="0" algn="just">
              <a:buNone/>
            </a:pPr>
            <a:r>
              <a:rPr lang="pt-BR" sz="2200" b="1" dirty="0">
                <a:solidFill>
                  <a:srgbClr val="CCECFF"/>
                </a:solidFill>
                <a:latin typeface="Tahoma" panose="020B0604030504040204" pitchFamily="34" charset="0"/>
                <a:ea typeface="Tahoma" panose="020B0604030504040204" pitchFamily="34" charset="0"/>
                <a:cs typeface="Tahoma" panose="020B0604030504040204" pitchFamily="34" charset="0"/>
              </a:rPr>
              <a:t>Dois pilares da relação jurídica obrigacional:</a:t>
            </a:r>
          </a:p>
          <a:p>
            <a:pPr algn="just"/>
            <a:endParaRPr lang="pt-BR" sz="2200" dirty="0">
              <a:solidFill>
                <a:srgbClr val="CCECFF"/>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sz="2200" dirty="0">
                <a:solidFill>
                  <a:srgbClr val="FFC000"/>
                </a:solidFill>
                <a:latin typeface="Tahoma" panose="020B0604030504040204" pitchFamily="34" charset="0"/>
                <a:ea typeface="Tahoma" panose="020B0604030504040204" pitchFamily="34" charset="0"/>
                <a:cs typeface="Tahoma" panose="020B0604030504040204" pitchFamily="34" charset="0"/>
              </a:rPr>
              <a:t>- Débito (</a:t>
            </a:r>
            <a:r>
              <a:rPr lang="pt-BR" sz="2200" i="1" dirty="0" err="1">
                <a:solidFill>
                  <a:srgbClr val="FFC000"/>
                </a:solidFill>
                <a:latin typeface="Tahoma" panose="020B0604030504040204" pitchFamily="34" charset="0"/>
                <a:ea typeface="Tahoma" panose="020B0604030504040204" pitchFamily="34" charset="0"/>
                <a:cs typeface="Tahoma" panose="020B0604030504040204" pitchFamily="34" charset="0"/>
              </a:rPr>
              <a:t>schuld</a:t>
            </a:r>
            <a:r>
              <a:rPr lang="pt-BR" sz="2200" dirty="0">
                <a:solidFill>
                  <a:srgbClr val="FFC000"/>
                </a:solidFill>
                <a:latin typeface="Tahoma" panose="020B0604030504040204" pitchFamily="34" charset="0"/>
                <a:ea typeface="Tahoma" panose="020B0604030504040204" pitchFamily="34" charset="0"/>
                <a:cs typeface="Tahoma" panose="020B0604030504040204" pitchFamily="34" charset="0"/>
              </a:rPr>
              <a:t>): </a:t>
            </a:r>
            <a:r>
              <a:rPr lang="pt-BR" sz="2200" dirty="0">
                <a:latin typeface="Tahoma" panose="020B0604030504040204" pitchFamily="34" charset="0"/>
                <a:ea typeface="Tahoma" panose="020B0604030504040204" pitchFamily="34" charset="0"/>
                <a:cs typeface="Tahoma" panose="020B0604030504040204" pitchFamily="34" charset="0"/>
              </a:rPr>
              <a:t>é a prestação a ser cumprida em decorrência da relação jurídica originária. </a:t>
            </a:r>
            <a:r>
              <a:rPr lang="pt-BR" sz="2200" b="1" dirty="0">
                <a:solidFill>
                  <a:srgbClr val="FFC000"/>
                </a:solidFill>
                <a:latin typeface="Tahoma" panose="020B0604030504040204" pitchFamily="34" charset="0"/>
                <a:ea typeface="Tahoma" panose="020B0604030504040204" pitchFamily="34" charset="0"/>
                <a:cs typeface="Tahoma" panose="020B0604030504040204" pitchFamily="34" charset="0"/>
              </a:rPr>
              <a:t>É o bem da vida </a:t>
            </a:r>
            <a:r>
              <a:rPr lang="pt-BR" sz="2200" dirty="0">
                <a:latin typeface="Tahoma" panose="020B0604030504040204" pitchFamily="34" charset="0"/>
                <a:ea typeface="Tahoma" panose="020B0604030504040204" pitchFamily="34" charset="0"/>
                <a:cs typeface="Tahoma" panose="020B0604030504040204" pitchFamily="34" charset="0"/>
              </a:rPr>
              <a:t>requerido pelo credor, consubstanciado em um comportamento de </a:t>
            </a:r>
            <a:r>
              <a:rPr lang="pt-BR" sz="2200" b="1" dirty="0">
                <a:latin typeface="Tahoma" panose="020B0604030504040204" pitchFamily="34" charset="0"/>
                <a:ea typeface="Tahoma" panose="020B0604030504040204" pitchFamily="34" charset="0"/>
                <a:cs typeface="Tahoma" panose="020B0604030504040204" pitchFamily="34" charset="0"/>
              </a:rPr>
              <a:t>dar, fazer ou não fazer. É o dever primitivo. </a:t>
            </a:r>
          </a:p>
          <a:p>
            <a:pPr algn="just"/>
            <a:endParaRPr lang="pt-BR" sz="22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sz="2200" dirty="0">
                <a:latin typeface="Tahoma" panose="020B0604030504040204" pitchFamily="34" charset="0"/>
                <a:ea typeface="Tahoma" panose="020B0604030504040204" pitchFamily="34" charset="0"/>
                <a:cs typeface="Tahoma" panose="020B0604030504040204" pitchFamily="34" charset="0"/>
              </a:rPr>
              <a:t>Trata-se do </a:t>
            </a:r>
            <a:r>
              <a:rPr lang="pt-BR" sz="2200" b="1" dirty="0">
                <a:solidFill>
                  <a:srgbClr val="FFC000"/>
                </a:solidFill>
                <a:latin typeface="Tahoma" panose="020B0604030504040204" pitchFamily="34" charset="0"/>
                <a:ea typeface="Tahoma" panose="020B0604030504040204" pitchFamily="34" charset="0"/>
                <a:cs typeface="Tahoma" panose="020B0604030504040204" pitchFamily="34" charset="0"/>
              </a:rPr>
              <a:t>direito subjetivo do credor à prestação</a:t>
            </a:r>
            <a:r>
              <a:rPr lang="pt-BR" sz="2200" dirty="0">
                <a:latin typeface="Tahoma" panose="020B0604030504040204" pitchFamily="34" charset="0"/>
                <a:ea typeface="Tahoma" panose="020B0604030504040204" pitchFamily="34" charset="0"/>
                <a:cs typeface="Tahoma" panose="020B0604030504040204" pitchFamily="34" charset="0"/>
              </a:rPr>
              <a:t>: o devedor possui o dever de prestar, a fim de satisfazer o direito subjetivo alheio, e seu eventual inadimplemento gerará a responsabilidade patrimonial. </a:t>
            </a:r>
          </a:p>
          <a:p>
            <a:pPr algn="just"/>
            <a:endParaRPr lang="pt-BR" sz="22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sz="2200" dirty="0">
                <a:solidFill>
                  <a:srgbClr val="FFC000"/>
                </a:solidFill>
                <a:latin typeface="Tahoma" panose="020B0604030504040204" pitchFamily="34" charset="0"/>
                <a:ea typeface="Tahoma" panose="020B0604030504040204" pitchFamily="34" charset="0"/>
                <a:cs typeface="Tahoma" panose="020B0604030504040204" pitchFamily="34" charset="0"/>
              </a:rPr>
              <a:t>- Responsabilidade (</a:t>
            </a:r>
            <a:r>
              <a:rPr lang="pt-BR" sz="2200" i="1" dirty="0" err="1">
                <a:solidFill>
                  <a:srgbClr val="FFC000"/>
                </a:solidFill>
                <a:latin typeface="Tahoma" panose="020B0604030504040204" pitchFamily="34" charset="0"/>
                <a:ea typeface="Tahoma" panose="020B0604030504040204" pitchFamily="34" charset="0"/>
                <a:cs typeface="Tahoma" panose="020B0604030504040204" pitchFamily="34" charset="0"/>
              </a:rPr>
              <a:t>haftung</a:t>
            </a:r>
            <a:r>
              <a:rPr lang="pt-BR" sz="2200" dirty="0">
                <a:solidFill>
                  <a:srgbClr val="FFC000"/>
                </a:solidFill>
                <a:latin typeface="Tahoma" panose="020B0604030504040204" pitchFamily="34" charset="0"/>
                <a:ea typeface="Tahoma" panose="020B0604030504040204" pitchFamily="34" charset="0"/>
                <a:cs typeface="Tahoma" panose="020B0604030504040204" pitchFamily="34" charset="0"/>
              </a:rPr>
              <a:t>): </a:t>
            </a:r>
            <a:r>
              <a:rPr lang="pt-BR" sz="2200" dirty="0">
                <a:latin typeface="Tahoma" panose="020B0604030504040204" pitchFamily="34" charset="0"/>
                <a:ea typeface="Tahoma" panose="020B0604030504040204" pitchFamily="34" charset="0"/>
                <a:cs typeface="Tahoma" panose="020B0604030504040204" pitchFamily="34" charset="0"/>
              </a:rPr>
              <a:t>é a sujeição que recai sobre o patrimônio do devedor como </a:t>
            </a:r>
            <a:r>
              <a:rPr lang="pt-BR" sz="2200" b="1" dirty="0">
                <a:latin typeface="Tahoma" panose="020B0604030504040204" pitchFamily="34" charset="0"/>
                <a:ea typeface="Tahoma" panose="020B0604030504040204" pitchFamily="34" charset="0"/>
                <a:cs typeface="Tahoma" panose="020B0604030504040204" pitchFamily="34" charset="0"/>
              </a:rPr>
              <a:t>garantia do direito do credor, derivada do inadimplemento </a:t>
            </a:r>
            <a:r>
              <a:rPr lang="pt-BR" sz="2200" dirty="0">
                <a:latin typeface="Tahoma" panose="020B0604030504040204" pitchFamily="34" charset="0"/>
                <a:ea typeface="Tahoma" panose="020B0604030504040204" pitchFamily="34" charset="0"/>
                <a:cs typeface="Tahoma" panose="020B0604030504040204" pitchFamily="34" charset="0"/>
              </a:rPr>
              <a:t>por parte do devedor. </a:t>
            </a:r>
            <a:r>
              <a:rPr lang="pt-BR" sz="2200" b="1" dirty="0">
                <a:solidFill>
                  <a:srgbClr val="FFC000"/>
                </a:solidFill>
                <a:latin typeface="Tahoma" panose="020B0604030504040204" pitchFamily="34" charset="0"/>
                <a:ea typeface="Tahoma" panose="020B0604030504040204" pitchFamily="34" charset="0"/>
                <a:cs typeface="Tahoma" panose="020B0604030504040204" pitchFamily="34" charset="0"/>
              </a:rPr>
              <a:t>É um dever sucessivo. </a:t>
            </a:r>
          </a:p>
          <a:p>
            <a:pPr marL="0" indent="0" algn="just">
              <a:buNone/>
            </a:pPr>
            <a:endParaRPr lang="pt-BR" altLang="pt-BR" sz="2200"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Débito e responsabilidade nascem simultaneamente, mas, no mundo fático, há dois momentos distintos. </a:t>
            </a:r>
            <a:r>
              <a:rPr lang="pt-BR" altLang="pt-BR" sz="2200" b="1" dirty="0" smtClean="0">
                <a:latin typeface="Tahoma" panose="020B0604030504040204" pitchFamily="34" charset="0"/>
                <a:ea typeface="Tahoma" panose="020B0604030504040204" pitchFamily="34" charset="0"/>
                <a:cs typeface="Tahoma" panose="020B0604030504040204" pitchFamily="34" charset="0"/>
              </a:rPr>
              <a:t>Primeiro, o direito subjetivo </a:t>
            </a:r>
            <a:r>
              <a:rPr lang="pt-BR" altLang="pt-BR" sz="2200" dirty="0" smtClean="0">
                <a:latin typeface="Tahoma" panose="020B0604030504040204" pitchFamily="34" charset="0"/>
                <a:ea typeface="Tahoma" panose="020B0604030504040204" pitchFamily="34" charset="0"/>
                <a:cs typeface="Tahoma" panose="020B0604030504040204" pitchFamily="34" charset="0"/>
              </a:rPr>
              <a:t>ao crédito; </a:t>
            </a:r>
            <a:r>
              <a:rPr lang="pt-BR" altLang="pt-BR" sz="2200" b="1" dirty="0" smtClean="0">
                <a:latin typeface="Tahoma" panose="020B0604030504040204" pitchFamily="34" charset="0"/>
                <a:ea typeface="Tahoma" panose="020B0604030504040204" pitchFamily="34" charset="0"/>
                <a:cs typeface="Tahoma" panose="020B0604030504040204" pitchFamily="34" charset="0"/>
              </a:rPr>
              <a:t>segundo, a eventual lesão a tal direito</a:t>
            </a:r>
            <a:r>
              <a:rPr lang="pt-BR" altLang="pt-BR" sz="2200" dirty="0" smtClean="0">
                <a:latin typeface="Tahoma" panose="020B0604030504040204" pitchFamily="34" charset="0"/>
                <a:ea typeface="Tahoma" panose="020B0604030504040204" pitchFamily="34" charset="0"/>
                <a:cs typeface="Tahoma" panose="020B0604030504040204" pitchFamily="34" charset="0"/>
              </a:rPr>
              <a:t>, gerando o nascimento da pretensão em favor do credor, ou seja, </a:t>
            </a:r>
            <a:r>
              <a:rPr lang="pt-BR" altLang="pt-BR" sz="2200" b="1" dirty="0" smtClean="0">
                <a:latin typeface="Tahoma" panose="020B0604030504040204" pitchFamily="34" charset="0"/>
                <a:ea typeface="Tahoma" panose="020B0604030504040204" pitchFamily="34" charset="0"/>
                <a:cs typeface="Tahoma" panose="020B0604030504040204" pitchFamily="34" charset="0"/>
              </a:rPr>
              <a:t>direito de exigir a prestação diante do descumprimento</a:t>
            </a:r>
            <a:r>
              <a:rPr lang="pt-BR" altLang="pt-BR" sz="2200" dirty="0" smtClean="0">
                <a:latin typeface="Tahoma" panose="020B0604030504040204" pitchFamily="34" charset="0"/>
                <a:ea typeface="Tahoma" panose="020B0604030504040204" pitchFamily="34" charset="0"/>
                <a:cs typeface="Tahoma" panose="020B0604030504040204" pitchFamily="34" charset="0"/>
              </a:rPr>
              <a:t> do devedor. </a:t>
            </a:r>
          </a:p>
          <a:p>
            <a:pPr marL="0" indent="0" algn="just">
              <a:buNone/>
            </a:pPr>
            <a:endParaRPr lang="pt-BR" altLang="pt-BR" sz="22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200" dirty="0" smtClean="0">
                <a:solidFill>
                  <a:srgbClr val="FFC000"/>
                </a:solidFill>
                <a:latin typeface="Tahoma" panose="020B0604030504040204" pitchFamily="34" charset="0"/>
                <a:ea typeface="Tahoma" panose="020B0604030504040204" pitchFamily="34" charset="0"/>
                <a:cs typeface="Tahoma" panose="020B0604030504040204" pitchFamily="34" charset="0"/>
              </a:rPr>
              <a:t>Permite-se, aqui, que o credor ingresse no patrimônio do devedor ou dos demais responsáveis. </a:t>
            </a:r>
          </a:p>
          <a:p>
            <a:pPr marL="0" indent="0" algn="just">
              <a:buNone/>
            </a:pPr>
            <a:endParaRPr lang="pt-BR" altLang="pt-BR" sz="2000" dirty="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0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44363595"/>
      </p:ext>
    </p:extLst>
  </p:cSld>
  <p:clrMapOvr>
    <a:masterClrMapping/>
  </p:clrMapOvr>
  <p:transition>
    <p:comb/>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7"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pt-BR" altLang="pt-BR" sz="2400" b="1" dirty="0">
              <a:solidFill>
                <a:schemeClr val="bg1"/>
              </a:solidFill>
            </a:endParaRPr>
          </a:p>
          <a:p>
            <a:pPr algn="ctr" eaLnBrk="1" hangingPunct="1">
              <a:spcBef>
                <a:spcPct val="0"/>
              </a:spcBef>
              <a:buClrTx/>
              <a:buSzTx/>
              <a:buFontTx/>
              <a:buNone/>
            </a:pPr>
            <a:endParaRPr lang="pt-BR" altLang="pt-BR" sz="2400" b="1" dirty="0">
              <a:solidFill>
                <a:srgbClr val="FFC000"/>
              </a:solidFill>
            </a:endParaRPr>
          </a:p>
          <a:p>
            <a:pPr algn="ctr" eaLnBrk="1" hangingPunct="1">
              <a:spcBef>
                <a:spcPct val="0"/>
              </a:spcBef>
              <a:buClrTx/>
              <a:buSzTx/>
              <a:buFontTx/>
              <a:buNone/>
            </a:pPr>
            <a:endParaRPr lang="pt-BR" altLang="pt-BR" sz="2400" b="1" dirty="0">
              <a:solidFill>
                <a:schemeClr val="bg1"/>
              </a:solidFill>
              <a:latin typeface="Arial" panose="020B0604020202020204" pitchFamily="34" charset="0"/>
            </a:endParaRPr>
          </a:p>
          <a:p>
            <a:pPr algn="ctr" eaLnBrk="1" hangingPunct="1">
              <a:spcBef>
                <a:spcPct val="0"/>
              </a:spcBef>
              <a:buClrTx/>
              <a:buSzTx/>
              <a:buFontTx/>
              <a:buNone/>
            </a:pPr>
            <a:r>
              <a:rPr lang="pt-BR" altLang="pt-BR" sz="2400" b="1" dirty="0">
                <a:solidFill>
                  <a:schemeClr val="accent2"/>
                </a:solidFill>
              </a:rPr>
              <a:t> </a:t>
            </a:r>
            <a:endParaRPr lang="pt-BR" altLang="pt-BR" sz="1000" b="1" dirty="0">
              <a:solidFill>
                <a:schemeClr val="bg1"/>
              </a:solidFill>
              <a:latin typeface="Arial" panose="020B0604020202020204" pitchFamily="34" charset="0"/>
            </a:endParaRPr>
          </a:p>
        </p:txBody>
      </p:sp>
      <p:sp>
        <p:nvSpPr>
          <p:cNvPr id="3" name="CaixaDeTexto 2"/>
          <p:cNvSpPr txBox="1"/>
          <p:nvPr/>
        </p:nvSpPr>
        <p:spPr>
          <a:xfrm>
            <a:off x="228600" y="0"/>
            <a:ext cx="8686800" cy="6863417"/>
          </a:xfrm>
          <a:prstGeom prst="rect">
            <a:avLst/>
          </a:prstGeom>
          <a:noFill/>
        </p:spPr>
        <p:txBody>
          <a:bodyPr wrap="square" rtlCol="0">
            <a:spAutoFit/>
          </a:bodyPr>
          <a:lstStyle/>
          <a:p>
            <a:pPr algn="just"/>
            <a:r>
              <a:rPr lang="pt-BR" sz="2000" b="1" dirty="0" smtClean="0">
                <a:solidFill>
                  <a:srgbClr val="CCECFF"/>
                </a:solidFill>
              </a:rPr>
              <a:t>E se, em decorrência da remissão, o cocredor venha a cair em insolvência, não podendo ressarcir os demais credores?</a:t>
            </a:r>
          </a:p>
          <a:p>
            <a:pPr algn="just"/>
            <a:endParaRPr lang="pt-BR" sz="2000" dirty="0"/>
          </a:p>
          <a:p>
            <a:pPr algn="just"/>
            <a:r>
              <a:rPr lang="pt-BR" sz="2000" dirty="0" smtClean="0"/>
              <a:t>Neste caso, cabe aos cocredores propor ação pauliana, nos termos do art. 158, CC, diante da fraude contra credores, visando a anulabilidade do ato por vício do negócio jurídico (art. 171, II, CC).</a:t>
            </a:r>
          </a:p>
          <a:p>
            <a:pPr algn="just"/>
            <a:endParaRPr lang="pt-BR" sz="2000" dirty="0" smtClean="0">
              <a:solidFill>
                <a:srgbClr val="CCECFF"/>
              </a:solidFill>
            </a:endParaRPr>
          </a:p>
          <a:p>
            <a:pPr algn="just"/>
            <a:r>
              <a:rPr lang="pt-BR" sz="2000" dirty="0" smtClean="0">
                <a:solidFill>
                  <a:srgbClr val="CCECFF"/>
                </a:solidFill>
              </a:rPr>
              <a:t>Art. 273, CC: “A um dos credores solidários não pode o devedor opor as exceções pessoais oponíveis aos outros”. </a:t>
            </a:r>
          </a:p>
          <a:p>
            <a:pPr algn="just"/>
            <a:endParaRPr lang="pt-BR" sz="2000" dirty="0"/>
          </a:p>
          <a:p>
            <a:pPr algn="just"/>
            <a:r>
              <a:rPr lang="pt-BR" sz="2000" dirty="0" smtClean="0"/>
              <a:t>Exemplos de exceção pessoal: capacidade do agente e vícios de consentimento (erro, dolo, coação, estado de perigo, lesão). </a:t>
            </a:r>
          </a:p>
          <a:p>
            <a:pPr algn="just"/>
            <a:endParaRPr lang="pt-BR" sz="2000" dirty="0" smtClean="0">
              <a:solidFill>
                <a:srgbClr val="CCECFF"/>
              </a:solidFill>
            </a:endParaRPr>
          </a:p>
          <a:p>
            <a:pPr algn="just"/>
            <a:r>
              <a:rPr lang="pt-BR" sz="2000" u="sng" dirty="0" smtClean="0"/>
              <a:t>Caso prático</a:t>
            </a:r>
            <a:r>
              <a:rPr lang="pt-BR" sz="2000" dirty="0" smtClean="0"/>
              <a:t>:</a:t>
            </a:r>
          </a:p>
          <a:p>
            <a:pPr algn="just"/>
            <a:r>
              <a:rPr lang="pt-BR" sz="2000" dirty="0" smtClean="0"/>
              <a:t>A e B são credores solidários.</a:t>
            </a:r>
          </a:p>
          <a:p>
            <a:pPr algn="just"/>
            <a:r>
              <a:rPr lang="pt-BR" sz="2000" dirty="0" smtClean="0"/>
              <a:t>C é devedor comum. </a:t>
            </a:r>
          </a:p>
          <a:p>
            <a:pPr algn="just"/>
            <a:r>
              <a:rPr lang="pt-BR" sz="2000" dirty="0" smtClean="0"/>
              <a:t>O devedor não pode se recusar a pagar “B” sob o fundamento de anulabilidade do negócio em virtude do dolo de “A”. Apenas perante este que poderá opor exceção pessoal. Se a demanda foi ajuizada por “B”, o devedor pagará a integralidade da dívida, e depois ingressará retroativamente em face de “A” para requerer a restituição, diante da anulabilidade do negócio</a:t>
            </a:r>
            <a:endParaRPr lang="pt-BR" sz="2000" dirty="0">
              <a:solidFill>
                <a:srgbClr val="CCECFF"/>
              </a:solidFill>
            </a:endParaRPr>
          </a:p>
        </p:txBody>
      </p:sp>
    </p:spTree>
  </p:cSld>
  <p:clrMapOvr>
    <a:masterClrMapping/>
  </p:clrMapOvr>
  <p:transition>
    <p:comb/>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2291"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pt-BR" altLang="pt-BR" sz="2400" b="1" dirty="0" smtClean="0">
              <a:solidFill>
                <a:schemeClr val="bg1"/>
              </a:solidFill>
              <a:latin typeface="Arial" panose="020B0604020202020204" pitchFamily="34" charset="0"/>
            </a:endParaRPr>
          </a:p>
          <a:p>
            <a:pPr>
              <a:spcBef>
                <a:spcPct val="0"/>
              </a:spcBef>
              <a:buClrTx/>
              <a:buSzTx/>
              <a:buFontTx/>
              <a:buNone/>
            </a:pPr>
            <a:endParaRPr lang="pt-BR" altLang="pt-BR" sz="1000" b="1" dirty="0">
              <a:solidFill>
                <a:schemeClr val="bg1"/>
              </a:solidFill>
              <a:latin typeface="Arial" panose="020B0604020202020204" pitchFamily="34" charset="0"/>
            </a:endParaRPr>
          </a:p>
        </p:txBody>
      </p:sp>
      <p:sp>
        <p:nvSpPr>
          <p:cNvPr id="3" name="CaixaDeTexto 2"/>
          <p:cNvSpPr txBox="1"/>
          <p:nvPr/>
        </p:nvSpPr>
        <p:spPr>
          <a:xfrm>
            <a:off x="228600" y="620688"/>
            <a:ext cx="8519864" cy="1631216"/>
          </a:xfrm>
          <a:prstGeom prst="rect">
            <a:avLst/>
          </a:prstGeom>
          <a:noFill/>
        </p:spPr>
        <p:txBody>
          <a:bodyPr wrap="square" rtlCol="0">
            <a:spAutoFit/>
          </a:bodyPr>
          <a:lstStyle/>
          <a:p>
            <a:pPr algn="just"/>
            <a:endParaRPr lang="pt-BR" sz="2000" dirty="0" smtClean="0"/>
          </a:p>
          <a:p>
            <a:pPr algn="just"/>
            <a:endParaRPr lang="pt-BR" sz="2000" dirty="0"/>
          </a:p>
          <a:p>
            <a:pPr algn="just"/>
            <a:endParaRPr lang="pt-BR" sz="2000" dirty="0" smtClean="0"/>
          </a:p>
          <a:p>
            <a:pPr algn="just"/>
            <a:endParaRPr lang="pt-BR" sz="2000" dirty="0"/>
          </a:p>
          <a:p>
            <a:pPr algn="just"/>
            <a:endParaRPr lang="pt-BR" sz="2000" dirty="0">
              <a:solidFill>
                <a:srgbClr val="CCECFF"/>
              </a:solidFill>
            </a:endParaRPr>
          </a:p>
        </p:txBody>
      </p:sp>
      <p:sp>
        <p:nvSpPr>
          <p:cNvPr id="4" name="CaixaDeTexto 3"/>
          <p:cNvSpPr txBox="1"/>
          <p:nvPr/>
        </p:nvSpPr>
        <p:spPr>
          <a:xfrm>
            <a:off x="0" y="116632"/>
            <a:ext cx="9144000" cy="6555641"/>
          </a:xfrm>
          <a:prstGeom prst="rect">
            <a:avLst/>
          </a:prstGeom>
          <a:noFill/>
        </p:spPr>
        <p:txBody>
          <a:bodyPr wrap="square" rtlCol="0">
            <a:spAutoFit/>
          </a:bodyPr>
          <a:lstStyle/>
          <a:p>
            <a:pPr algn="just"/>
            <a:r>
              <a:rPr lang="pt-BR" sz="2000" b="1" dirty="0" smtClean="0">
                <a:solidFill>
                  <a:srgbClr val="FFC000"/>
                </a:solidFill>
              </a:rPr>
              <a:t>Solidariedade ativa e os efeitos da coisa julgada</a:t>
            </a:r>
          </a:p>
          <a:p>
            <a:pPr algn="just"/>
            <a:endParaRPr lang="pt-BR" sz="2000" b="1" dirty="0">
              <a:solidFill>
                <a:srgbClr val="CCECFF"/>
              </a:solidFill>
            </a:endParaRPr>
          </a:p>
          <a:p>
            <a:pPr algn="just"/>
            <a:r>
              <a:rPr lang="pt-BR" sz="2000" dirty="0" smtClean="0">
                <a:solidFill>
                  <a:srgbClr val="CCECFF"/>
                </a:solidFill>
              </a:rPr>
              <a:t>Art. 274, CC: “O </a:t>
            </a:r>
            <a:r>
              <a:rPr lang="pt-BR" sz="2000" u="sng" dirty="0" smtClean="0">
                <a:solidFill>
                  <a:srgbClr val="CCECFF"/>
                </a:solidFill>
              </a:rPr>
              <a:t>julgamento contrário </a:t>
            </a:r>
            <a:r>
              <a:rPr lang="pt-BR" sz="2000" dirty="0" smtClean="0">
                <a:solidFill>
                  <a:srgbClr val="CCECFF"/>
                </a:solidFill>
              </a:rPr>
              <a:t>a um dos credores solidários </a:t>
            </a:r>
            <a:r>
              <a:rPr lang="pt-BR" sz="2000" u="sng" dirty="0" smtClean="0">
                <a:solidFill>
                  <a:srgbClr val="CCECFF"/>
                </a:solidFill>
              </a:rPr>
              <a:t>não atinge os demais</a:t>
            </a:r>
            <a:r>
              <a:rPr lang="pt-BR" sz="2000" dirty="0" smtClean="0">
                <a:solidFill>
                  <a:srgbClr val="CCECFF"/>
                </a:solidFill>
              </a:rPr>
              <a:t>, mas o </a:t>
            </a:r>
            <a:r>
              <a:rPr lang="pt-BR" sz="2000" u="sng" dirty="0" smtClean="0">
                <a:solidFill>
                  <a:srgbClr val="CCECFF"/>
                </a:solidFill>
              </a:rPr>
              <a:t>julgamento favorável aproveita-lhes</a:t>
            </a:r>
            <a:r>
              <a:rPr lang="pt-BR" sz="2000" dirty="0" smtClean="0">
                <a:solidFill>
                  <a:srgbClr val="CCECFF"/>
                </a:solidFill>
              </a:rPr>
              <a:t>, sem prejuízo de exceção pessoal que o devedor tenha direito de invocar em relação a qualquer deles”. </a:t>
            </a:r>
          </a:p>
          <a:p>
            <a:pPr algn="just"/>
            <a:endParaRPr lang="pt-BR" sz="2000" dirty="0"/>
          </a:p>
          <a:p>
            <a:pPr algn="just"/>
            <a:r>
              <a:rPr lang="pt-BR" sz="2000" dirty="0" smtClean="0"/>
              <a:t>A norma se refere aos </a:t>
            </a:r>
            <a:r>
              <a:rPr lang="pt-BR" sz="2000" b="1" dirty="0" smtClean="0"/>
              <a:t>limites subjetivos da coisa julgada</a:t>
            </a:r>
            <a:r>
              <a:rPr lang="pt-BR" sz="2000" dirty="0" smtClean="0"/>
              <a:t>, adentrando na esfera do processo civil. </a:t>
            </a:r>
          </a:p>
          <a:p>
            <a:pPr algn="just"/>
            <a:endParaRPr lang="pt-BR" sz="2000" dirty="0"/>
          </a:p>
          <a:p>
            <a:pPr algn="just"/>
            <a:r>
              <a:rPr lang="pt-BR" sz="2000" dirty="0" smtClean="0"/>
              <a:t>Os credores que não participaram do processo apenas podem ser beneficiados com a coisa julgada, jamais prejudicados. </a:t>
            </a:r>
          </a:p>
          <a:p>
            <a:pPr algn="just"/>
            <a:endParaRPr lang="pt-BR" sz="2000" dirty="0"/>
          </a:p>
          <a:p>
            <a:pPr algn="just"/>
            <a:r>
              <a:rPr lang="pt-BR" sz="2000" dirty="0" smtClean="0"/>
              <a:t>O legislador estendeu à solidariedade a eficácia expansiva do art. 103, III, CDC, em favor dos titulares dos direitos individuais homogêneos beneficiados pelo julgamento favorável da demanda coletiva, com eficácia </a:t>
            </a:r>
            <a:r>
              <a:rPr lang="pt-BR" sz="2000" i="1" dirty="0" smtClean="0"/>
              <a:t>ultra partes  </a:t>
            </a:r>
            <a:r>
              <a:rPr lang="pt-BR" sz="2000" dirty="0" smtClean="0"/>
              <a:t>e</a:t>
            </a:r>
            <a:r>
              <a:rPr lang="pt-BR" sz="2000" i="1" dirty="0" smtClean="0"/>
              <a:t> </a:t>
            </a:r>
            <a:r>
              <a:rPr lang="pt-BR" sz="2000" i="1" dirty="0" err="1" smtClean="0"/>
              <a:t>secundum</a:t>
            </a:r>
            <a:r>
              <a:rPr lang="pt-BR" sz="2000" i="1" dirty="0" smtClean="0"/>
              <a:t> </a:t>
            </a:r>
            <a:r>
              <a:rPr lang="pt-BR" sz="2000" i="1" dirty="0" err="1" smtClean="0"/>
              <a:t>eventum</a:t>
            </a:r>
            <a:r>
              <a:rPr lang="pt-BR" sz="2000" i="1" dirty="0" smtClean="0"/>
              <a:t> litis</a:t>
            </a:r>
            <a:r>
              <a:rPr lang="pt-BR" sz="2000" dirty="0"/>
              <a:t> </a:t>
            </a:r>
            <a:r>
              <a:rPr lang="pt-BR" sz="2000" dirty="0" smtClean="0"/>
              <a:t>(de acordo com o resultado da lide).</a:t>
            </a:r>
          </a:p>
          <a:p>
            <a:pPr algn="just"/>
            <a:endParaRPr lang="pt-BR" sz="2000" dirty="0"/>
          </a:p>
          <a:p>
            <a:pPr algn="just"/>
            <a:r>
              <a:rPr lang="pt-BR" sz="2000" dirty="0" smtClean="0"/>
              <a:t>Ex. ACP ajuizada pela DPE em virtude de vazamento de óleo em rio. Diante da procedência da ação, os pescadores atingido serão beneficiados e executarão individualmente tal título judicial. Se julgada improcedente a demanda, não serão prejudicados, e cada qual ajuizará a sua demanda individual. </a:t>
            </a:r>
            <a:endParaRPr lang="pt-BR" sz="2000" dirty="0"/>
          </a:p>
        </p:txBody>
      </p:sp>
    </p:spTree>
  </p:cSld>
  <p:clrMapOvr>
    <a:masterClrMapping/>
  </p:clrMapOvr>
  <p:transition>
    <p:comb/>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dirty="0">
              <a:solidFill>
                <a:schemeClr val="bg1"/>
              </a:solidFill>
            </a:endParaRPr>
          </a:p>
        </p:txBody>
      </p:sp>
      <p:sp>
        <p:nvSpPr>
          <p:cNvPr id="2" name="CaixaDeTexto 1"/>
          <p:cNvSpPr txBox="1"/>
          <p:nvPr/>
        </p:nvSpPr>
        <p:spPr>
          <a:xfrm>
            <a:off x="228600" y="228600"/>
            <a:ext cx="8591872" cy="6555641"/>
          </a:xfrm>
          <a:prstGeom prst="rect">
            <a:avLst/>
          </a:prstGeom>
          <a:noFill/>
        </p:spPr>
        <p:txBody>
          <a:bodyPr wrap="square" rtlCol="0">
            <a:spAutoFit/>
          </a:bodyPr>
          <a:lstStyle/>
          <a:p>
            <a:pPr algn="just"/>
            <a:r>
              <a:rPr lang="pt-BR" altLang="pt-BR" sz="2000" b="1" u="sng" dirty="0">
                <a:solidFill>
                  <a:srgbClr val="FFC000"/>
                </a:solidFill>
                <a:ea typeface="Tahoma" panose="020B0604030504040204" pitchFamily="34" charset="0"/>
                <a:cs typeface="Tahoma" panose="020B0604030504040204" pitchFamily="34" charset="0"/>
              </a:rPr>
              <a:t>Solidariedade </a:t>
            </a:r>
            <a:r>
              <a:rPr lang="pt-BR" altLang="pt-BR" sz="2000" b="1" u="sng" dirty="0" smtClean="0">
                <a:solidFill>
                  <a:srgbClr val="FFC000"/>
                </a:solidFill>
                <a:ea typeface="Tahoma" panose="020B0604030504040204" pitchFamily="34" charset="0"/>
                <a:cs typeface="Tahoma" panose="020B0604030504040204" pitchFamily="34" charset="0"/>
              </a:rPr>
              <a:t>passiva</a:t>
            </a:r>
          </a:p>
          <a:p>
            <a:pPr algn="just"/>
            <a:endParaRPr lang="pt-BR" altLang="pt-BR" sz="2000" b="1" u="sng" dirty="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Trata-se de modalidade de obrigação que traz maior garantia aos credores por trazer à tona mais de um devedor, ou seja, mais de uma fonte de pagamento. </a:t>
            </a:r>
          </a:p>
          <a:p>
            <a:pPr algn="just"/>
            <a:endParaRPr lang="pt-BR" altLang="pt-BR" sz="2000" dirty="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É facultado ao credor escolher de quem cobrar, o </a:t>
            </a:r>
            <a:r>
              <a:rPr lang="pt-BR" altLang="pt-BR" sz="2000" i="1" dirty="0" smtClean="0">
                <a:ea typeface="Tahoma" panose="020B0604030504040204" pitchFamily="34" charset="0"/>
                <a:cs typeface="Tahoma" panose="020B0604030504040204" pitchFamily="34" charset="0"/>
              </a:rPr>
              <a:t>quantum</a:t>
            </a:r>
            <a:r>
              <a:rPr lang="pt-BR" altLang="pt-BR" sz="2000" i="1" dirty="0">
                <a:ea typeface="Tahoma" panose="020B0604030504040204" pitchFamily="34" charset="0"/>
                <a:cs typeface="Tahoma" panose="020B0604030504040204" pitchFamily="34" charset="0"/>
              </a:rPr>
              <a:t> </a:t>
            </a:r>
            <a:r>
              <a:rPr lang="pt-BR" altLang="pt-BR" sz="2000" dirty="0" smtClean="0">
                <a:ea typeface="Tahoma" panose="020B0604030504040204" pitchFamily="34" charset="0"/>
                <a:cs typeface="Tahoma" panose="020B0604030504040204" pitchFamily="34" charset="0"/>
              </a:rPr>
              <a:t>a ser pago (integral ou proporcional à quota do codevedor), eis que a solidariedade é criada em benefício do credor. </a:t>
            </a:r>
          </a:p>
          <a:p>
            <a:pPr algn="just"/>
            <a:endParaRPr lang="pt-BR" altLang="pt-BR" sz="2000" dirty="0">
              <a:solidFill>
                <a:srgbClr val="CCECFF"/>
              </a:solidFill>
              <a:ea typeface="Tahoma" panose="020B0604030504040204" pitchFamily="34" charset="0"/>
              <a:cs typeface="Tahoma" panose="020B0604030504040204" pitchFamily="34" charset="0"/>
            </a:endParaRPr>
          </a:p>
          <a:p>
            <a:pPr algn="just"/>
            <a:r>
              <a:rPr lang="pt-BR" altLang="pt-BR" sz="2000" dirty="0" smtClean="0">
                <a:solidFill>
                  <a:srgbClr val="CCECFF"/>
                </a:solidFill>
                <a:ea typeface="Tahoma" panose="020B0604030504040204" pitchFamily="34" charset="0"/>
                <a:cs typeface="Tahoma" panose="020B0604030504040204" pitchFamily="34" charset="0"/>
              </a:rPr>
              <a:t>Art. 275, CC: “O credor tem direito a exigir e receber de um ou de alguns dos devedores, parcial ou totalmente, a dívida comum; se o pagamento tiver sido parcial, todos os demais devedores continuam obrigados solidariamente pelo resto. Parágrafo único: Não importará renúncia da solidariedade a propositura da ação pelo credor contra um ou alguns dos devedores”. </a:t>
            </a:r>
          </a:p>
          <a:p>
            <a:pPr algn="just"/>
            <a:endParaRPr lang="pt-BR" altLang="pt-BR" sz="2000" dirty="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O litisconsórcio é facultativo, desobrigando-se o credor da demanda coletiva, podendo ser os devedores conjunta ou individualmente demandados. </a:t>
            </a:r>
          </a:p>
          <a:p>
            <a:pPr algn="just"/>
            <a:endParaRPr lang="pt-BR" altLang="pt-BR" sz="2000" dirty="0">
              <a:solidFill>
                <a:srgbClr val="CCECFF"/>
              </a:solidFill>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3315" name="Rectangle 7"/>
          <p:cNvSpPr>
            <a:spLocks noChangeArrowheads="1"/>
          </p:cNvSpPr>
          <p:nvPr/>
        </p:nvSpPr>
        <p:spPr bwMode="auto">
          <a:xfrm>
            <a:off x="199571" y="235857"/>
            <a:ext cx="86868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None/>
            </a:pPr>
            <a:endParaRPr lang="pt-BR" altLang="pt-BR" sz="2400" dirty="0">
              <a:solidFill>
                <a:schemeClr val="bg1"/>
              </a:solidFill>
              <a:latin typeface="Arial" panose="020B0604020202020204" pitchFamily="34" charset="0"/>
            </a:endParaRPr>
          </a:p>
          <a:p>
            <a:pPr>
              <a:spcBef>
                <a:spcPct val="0"/>
              </a:spcBef>
              <a:buClrTx/>
              <a:buSzTx/>
              <a:buNone/>
            </a:pPr>
            <a:endParaRPr lang="pt-BR" altLang="pt-BR" sz="2400" dirty="0">
              <a:solidFill>
                <a:schemeClr val="bg1"/>
              </a:solidFill>
              <a:latin typeface="Arial" panose="020B0604020202020204" pitchFamily="34" charset="0"/>
            </a:endParaRPr>
          </a:p>
          <a:p>
            <a:pPr>
              <a:spcBef>
                <a:spcPct val="0"/>
              </a:spcBef>
              <a:buClrTx/>
              <a:buSzTx/>
              <a:buNone/>
            </a:pPr>
            <a:endParaRPr lang="pt-BR" altLang="pt-BR" sz="2400" dirty="0">
              <a:solidFill>
                <a:schemeClr val="bg1"/>
              </a:solidFill>
              <a:latin typeface="Arial" panose="020B0604020202020204" pitchFamily="34" charset="0"/>
            </a:endParaRPr>
          </a:p>
        </p:txBody>
      </p:sp>
      <p:sp>
        <p:nvSpPr>
          <p:cNvPr id="2" name="CaixaDeTexto 1"/>
          <p:cNvSpPr txBox="1"/>
          <p:nvPr/>
        </p:nvSpPr>
        <p:spPr>
          <a:xfrm>
            <a:off x="199571" y="256329"/>
            <a:ext cx="8686800" cy="6247864"/>
          </a:xfrm>
          <a:prstGeom prst="rect">
            <a:avLst/>
          </a:prstGeom>
          <a:noFill/>
        </p:spPr>
        <p:txBody>
          <a:bodyPr wrap="square" rtlCol="0">
            <a:spAutoFit/>
          </a:bodyPr>
          <a:lstStyle/>
          <a:p>
            <a:pPr algn="just"/>
            <a:r>
              <a:rPr lang="pt-BR" sz="2000" dirty="0" smtClean="0">
                <a:solidFill>
                  <a:srgbClr val="CCECFF"/>
                </a:solidFill>
              </a:rPr>
              <a:t>Enunciado 348, 4ª Jornada de Direito Civil: “O pagamento parcial não implica, por si só, renúncia à solidariedade, a qual deve derivar dos termos expressos da quitação ou, inequivocamente, das circunstâncias do recebimento da prestação pelo credor”. </a:t>
            </a:r>
          </a:p>
          <a:p>
            <a:pPr algn="just"/>
            <a:endParaRPr lang="pt-BR" sz="2000" dirty="0">
              <a:solidFill>
                <a:srgbClr val="CCECFF"/>
              </a:solidFill>
            </a:endParaRPr>
          </a:p>
          <a:p>
            <a:pPr algn="just"/>
            <a:r>
              <a:rPr lang="pt-BR" sz="2000" dirty="0" smtClean="0"/>
              <a:t>O STJ (</a:t>
            </a:r>
            <a:r>
              <a:rPr lang="pt-BR" sz="2000" dirty="0" err="1" smtClean="0"/>
              <a:t>REsp</a:t>
            </a:r>
            <a:r>
              <a:rPr lang="pt-BR" sz="2000" dirty="0" smtClean="0"/>
              <a:t> 1.423.083/SP) entendeu por bem que “é faculdade do credor escolher a qual ou a quais devedores direcionará a cobrança do débito comum, sendo certo que </a:t>
            </a:r>
            <a:r>
              <a:rPr lang="pt-BR" sz="2000" u="sng" dirty="0" smtClean="0"/>
              <a:t>a propositura da ação de conhecimento contra um deles não implica renúncia à solidariedade dos remanescentes</a:t>
            </a:r>
            <a:r>
              <a:rPr lang="pt-BR" sz="2000" dirty="0" smtClean="0"/>
              <a:t>, que permanecem obrigados ao pagamento da dívida”. </a:t>
            </a:r>
          </a:p>
          <a:p>
            <a:pPr algn="just"/>
            <a:endParaRPr lang="pt-BR" sz="2000" dirty="0"/>
          </a:p>
          <a:p>
            <a:pPr algn="just"/>
            <a:r>
              <a:rPr lang="pt-BR" sz="2000" dirty="0" smtClean="0"/>
              <a:t>Neste mesmo julgado entendeu o STJ que os bens de terceiro que não tenha figurado no polo passivo da ação de cobrança não podem ser atingidos por futura execução sob alegação de existência de solidariedade passiva. A sentença somente terá eficácia em relação aos demandados, não alcançando aqueles que não participaram da relação jurídica processual. </a:t>
            </a:r>
          </a:p>
          <a:p>
            <a:pPr algn="just"/>
            <a:endParaRPr lang="pt-BR" sz="2000" dirty="0" smtClean="0">
              <a:solidFill>
                <a:srgbClr val="CCECFF"/>
              </a:solidFill>
            </a:endParaRPr>
          </a:p>
          <a:p>
            <a:pPr algn="just"/>
            <a:r>
              <a:rPr lang="pt-BR" sz="2000" dirty="0" smtClean="0">
                <a:solidFill>
                  <a:srgbClr val="CCECFF"/>
                </a:solidFill>
              </a:rPr>
              <a:t>Súmula 268, STJ: “O fiador que não integrou a relação processual na ação de despejo não responde pela execução do julgado”.</a:t>
            </a:r>
            <a:endParaRPr lang="pt-BR" sz="2000" dirty="0">
              <a:solidFill>
                <a:srgbClr val="CCECFF"/>
              </a:solidFill>
            </a:endParaRPr>
          </a:p>
        </p:txBody>
      </p:sp>
    </p:spTree>
  </p:cSld>
  <p:clrMapOvr>
    <a:masterClrMapping/>
  </p:clrMapOvr>
  <p:transition>
    <p:comb/>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3315" name="Rectangle 7"/>
          <p:cNvSpPr>
            <a:spLocks noChangeArrowheads="1"/>
          </p:cNvSpPr>
          <p:nvPr/>
        </p:nvSpPr>
        <p:spPr bwMode="auto">
          <a:xfrm>
            <a:off x="228600" y="457200"/>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endParaRPr lang="pt-BR" altLang="pt-BR" b="1" dirty="0">
              <a:solidFill>
                <a:schemeClr val="accent2"/>
              </a:solidFill>
              <a:latin typeface="Arial" panose="020B0604020202020204" pitchFamily="34" charset="0"/>
            </a:endParaRPr>
          </a:p>
        </p:txBody>
      </p:sp>
      <p:sp>
        <p:nvSpPr>
          <p:cNvPr id="3" name="CaixaDeTexto 2"/>
          <p:cNvSpPr txBox="1"/>
          <p:nvPr/>
        </p:nvSpPr>
        <p:spPr>
          <a:xfrm>
            <a:off x="395536" y="25360"/>
            <a:ext cx="8519864" cy="6832640"/>
          </a:xfrm>
          <a:prstGeom prst="rect">
            <a:avLst/>
          </a:prstGeom>
          <a:noFill/>
        </p:spPr>
        <p:txBody>
          <a:bodyPr wrap="square" rtlCol="0">
            <a:spAutoFit/>
          </a:bodyPr>
          <a:lstStyle/>
          <a:p>
            <a:pPr algn="just"/>
            <a:r>
              <a:rPr lang="pt-BR" sz="2000" dirty="0" smtClean="0">
                <a:solidFill>
                  <a:srgbClr val="CCECFF"/>
                </a:solidFill>
              </a:rPr>
              <a:t>Princípio da boa-fé e abuso de direito</a:t>
            </a:r>
            <a:r>
              <a:rPr lang="pt-BR" sz="1900" dirty="0" smtClean="0"/>
              <a:t> </a:t>
            </a:r>
          </a:p>
          <a:p>
            <a:pPr algn="just"/>
            <a:endParaRPr lang="pt-BR" sz="1900" dirty="0"/>
          </a:p>
          <a:p>
            <a:pPr algn="just"/>
            <a:r>
              <a:rPr lang="pt-BR" sz="1900" dirty="0" smtClean="0"/>
              <a:t>O credor escolhe contra quem quer exercer seu crédito, se quer cobrar de um ou alguns devedores solidários, mas o STJ vem entendendo que o ajuizamento de diferentes ações de cobranças contra os devedores, de maneira caprichosa, excessiva constitui abuso de direito por violar o princípio da boa-fé. Ao magistrado cabe avaliar o caso concreto. </a:t>
            </a:r>
          </a:p>
          <a:p>
            <a:pPr algn="just"/>
            <a:endParaRPr lang="pt-BR" sz="1900" dirty="0"/>
          </a:p>
          <a:p>
            <a:pPr algn="just"/>
            <a:r>
              <a:rPr lang="pt-BR" sz="1900" dirty="0" smtClean="0">
                <a:solidFill>
                  <a:srgbClr val="CCECFF"/>
                </a:solidFill>
              </a:rPr>
              <a:t>“COMERCIAL </a:t>
            </a:r>
            <a:r>
              <a:rPr lang="pt-BR" sz="1900" dirty="0">
                <a:solidFill>
                  <a:srgbClr val="CCECFF"/>
                </a:solidFill>
              </a:rPr>
              <a:t>E PROCESSUAL CIVIL. CONTRATO DE ABERTURA DE CRÉDITO EM CONTA CORRENTE. NOTA PROMISSÓRIA. FALTA DE DATA DE EMISSÃO. IRREGULARIDADE FORMAL. AVAL. DUPLA EXECUÇÃO CONTRA DEVEDOR E AVALISTAS. IMPOSSIBILIDADE. AUSÊNCIA DE TITULARIDADE EXECUTIVA. PROCEDIMENTO MAIS ONEROSO. I. A ausência da data da emissão na nota promissória constitui irregularidade formal no título, a impedir a cobrança do valor respectivo pela via executiva. A nota promissória vinculada a contrato de abertura de crédito em conta corrente não possui natureza de título de crédito, desautorizada a execução nela baseada. </a:t>
            </a:r>
            <a:r>
              <a:rPr lang="pt-BR" sz="1900" u="sng" dirty="0">
                <a:solidFill>
                  <a:srgbClr val="CCECFF"/>
                </a:solidFill>
              </a:rPr>
              <a:t>II. Não constitui procedimento válido o ajuizamento de dupla execução, uma baseada no contrato de abertura de crédito contra o correntista e outra, dirigida em desfavor dos avalistas, fundada na nota promissória por eles firmada em garantia daquele mesmo pacto</a:t>
            </a:r>
            <a:r>
              <a:rPr lang="pt-BR" sz="1900" dirty="0">
                <a:solidFill>
                  <a:srgbClr val="CCECFF"/>
                </a:solidFill>
              </a:rPr>
              <a:t>. III. Precedentes do STJ. IV. Recurso especial não </a:t>
            </a:r>
            <a:r>
              <a:rPr lang="pt-BR" sz="1900" dirty="0" smtClean="0">
                <a:solidFill>
                  <a:srgbClr val="CCECFF"/>
                </a:solidFill>
              </a:rPr>
              <a:t>conhecido”. (STJ</a:t>
            </a:r>
            <a:r>
              <a:rPr lang="pt-BR" sz="1900" dirty="0">
                <a:solidFill>
                  <a:srgbClr val="CCECFF"/>
                </a:solidFill>
              </a:rPr>
              <a:t>, </a:t>
            </a:r>
            <a:r>
              <a:rPr lang="pt-BR" sz="1900" dirty="0" err="1">
                <a:solidFill>
                  <a:srgbClr val="CCECFF"/>
                </a:solidFill>
              </a:rPr>
              <a:t>REsp</a:t>
            </a:r>
            <a:r>
              <a:rPr lang="pt-BR" sz="1900" dirty="0">
                <a:solidFill>
                  <a:srgbClr val="CCECFF"/>
                </a:solidFill>
              </a:rPr>
              <a:t> 167221 / </a:t>
            </a:r>
            <a:r>
              <a:rPr lang="pt-BR" sz="1900" dirty="0" smtClean="0">
                <a:solidFill>
                  <a:srgbClr val="CCECFF"/>
                </a:solidFill>
              </a:rPr>
              <a:t>MG, Quarta Câmara, Min. </a:t>
            </a:r>
            <a:r>
              <a:rPr lang="pt-BR" sz="1900" dirty="0" err="1" smtClean="0">
                <a:solidFill>
                  <a:srgbClr val="CCECFF"/>
                </a:solidFill>
              </a:rPr>
              <a:t>Rell</a:t>
            </a:r>
            <a:r>
              <a:rPr lang="pt-BR" sz="1900" dirty="0" smtClean="0">
                <a:solidFill>
                  <a:srgbClr val="CCECFF"/>
                </a:solidFill>
              </a:rPr>
              <a:t>. Aldir Passarinho Junior, D.J. 25/10/1999).</a:t>
            </a:r>
            <a:endParaRPr lang="pt-BR" sz="1900" dirty="0">
              <a:solidFill>
                <a:srgbClr val="CCECFF"/>
              </a:solidFill>
            </a:endParaRPr>
          </a:p>
        </p:txBody>
      </p:sp>
    </p:spTree>
  </p:cSld>
  <p:clrMapOvr>
    <a:masterClrMapping/>
  </p:clrMapOvr>
  <p:transition>
    <p:comb/>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sz="1800" dirty="0" smtClean="0">
              <a:solidFill>
                <a:schemeClr val="bg1"/>
              </a:solidFill>
              <a:latin typeface="Arial" charset="0"/>
              <a:sym typeface="Wingdings" panose="05000000000000000000" pitchFamily="2" charset="2"/>
            </a:endParaRPr>
          </a:p>
        </p:txBody>
      </p:sp>
      <p:sp>
        <p:nvSpPr>
          <p:cNvPr id="2" name="CaixaDeTexto 1"/>
          <p:cNvSpPr txBox="1"/>
          <p:nvPr/>
        </p:nvSpPr>
        <p:spPr>
          <a:xfrm>
            <a:off x="228600" y="228600"/>
            <a:ext cx="8686800" cy="6555641"/>
          </a:xfrm>
          <a:prstGeom prst="rect">
            <a:avLst/>
          </a:prstGeom>
          <a:noFill/>
        </p:spPr>
        <p:txBody>
          <a:bodyPr wrap="square" rtlCol="0">
            <a:spAutoFit/>
          </a:bodyPr>
          <a:lstStyle/>
          <a:p>
            <a:pPr algn="just"/>
            <a:r>
              <a:rPr lang="pt-BR" sz="2000" b="1" dirty="0" smtClean="0">
                <a:solidFill>
                  <a:srgbClr val="CCECFF"/>
                </a:solidFill>
              </a:rPr>
              <a:t>Remissão e renúncia à solidariedade</a:t>
            </a:r>
          </a:p>
          <a:p>
            <a:pPr algn="just"/>
            <a:endParaRPr lang="pt-BR" sz="2000" b="1" dirty="0">
              <a:solidFill>
                <a:srgbClr val="CCECFF"/>
              </a:solidFill>
            </a:endParaRPr>
          </a:p>
          <a:p>
            <a:pPr algn="just"/>
            <a:r>
              <a:rPr lang="pt-BR" sz="2000" dirty="0" smtClean="0">
                <a:solidFill>
                  <a:srgbClr val="CCECFF"/>
                </a:solidFill>
              </a:rPr>
              <a:t>Art. 277, CC: “O pagamento parcial feito por um dos devedores e a remissão por ele obtida não aproveitam aos outros devedores, senão até a concorrência da quantia paga ou relevada”. </a:t>
            </a:r>
          </a:p>
          <a:p>
            <a:pPr algn="just"/>
            <a:endParaRPr lang="pt-BR" sz="2000" dirty="0">
              <a:solidFill>
                <a:srgbClr val="CCECFF"/>
              </a:solidFill>
            </a:endParaRPr>
          </a:p>
          <a:p>
            <a:pPr algn="just"/>
            <a:r>
              <a:rPr lang="pt-BR" sz="2000" dirty="0" smtClean="0"/>
              <a:t>Se o credor remitir o débito em favor de um dos devedores, haverá extinção da obrigação em relação a ele, contudo, a solidariedade remanescerá em face dos demais. </a:t>
            </a:r>
          </a:p>
          <a:p>
            <a:pPr algn="just"/>
            <a:endParaRPr lang="pt-BR" sz="2000" dirty="0"/>
          </a:p>
          <a:p>
            <a:pPr algn="just"/>
            <a:r>
              <a:rPr lang="pt-BR" sz="2000" dirty="0" smtClean="0"/>
              <a:t>O credor abaterá do valor do débito a importância que remitiu.</a:t>
            </a:r>
          </a:p>
          <a:p>
            <a:pPr algn="just"/>
            <a:endParaRPr lang="pt-BR" sz="2000" dirty="0">
              <a:solidFill>
                <a:srgbClr val="CCECFF"/>
              </a:solidFill>
            </a:endParaRPr>
          </a:p>
          <a:p>
            <a:pPr algn="just"/>
            <a:r>
              <a:rPr lang="pt-BR" sz="2000" dirty="0" smtClean="0">
                <a:solidFill>
                  <a:srgbClr val="CCECFF"/>
                </a:solidFill>
              </a:rPr>
              <a:t>Art. 388, CC: “A remissão concedida a um dos codevedores extingue a dívida na parte a ele correspondente; de modo que, ainda reservando o credor a solidariedade contra os outros, já não lhe pode cobrar o débito sem dedução da parte remitida”. </a:t>
            </a:r>
          </a:p>
          <a:p>
            <a:pPr algn="just"/>
            <a:endParaRPr lang="pt-BR" sz="2000" dirty="0">
              <a:solidFill>
                <a:srgbClr val="CCECFF"/>
              </a:solidFill>
            </a:endParaRPr>
          </a:p>
          <a:p>
            <a:pPr algn="just"/>
            <a:r>
              <a:rPr lang="pt-BR" sz="2000" dirty="0" smtClean="0"/>
              <a:t>A remissão do débito não se confunde com eventual renúncia à solidariedade. Neste caso, o credor não excluirá a responsabilidade do devedor, apenas convertê-lo-á de devedor solidário em mero devedor fracionário (art. 282, CC). </a:t>
            </a:r>
            <a:endParaRPr lang="pt-BR" sz="2000" dirty="0"/>
          </a:p>
        </p:txBody>
      </p:sp>
    </p:spTree>
  </p:cSld>
  <p:clrMapOvr>
    <a:masterClrMapping/>
  </p:clrMapOvr>
  <p:transition>
    <p:comb/>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395536" y="332656"/>
            <a:ext cx="8568952" cy="6247864"/>
          </a:xfrm>
          <a:prstGeom prst="rect">
            <a:avLst/>
          </a:prstGeom>
          <a:noFill/>
        </p:spPr>
        <p:txBody>
          <a:bodyPr wrap="square" rtlCol="0">
            <a:spAutoFit/>
          </a:bodyPr>
          <a:lstStyle/>
          <a:p>
            <a:pPr algn="just"/>
            <a:r>
              <a:rPr lang="pt-BR" sz="2000" b="1" dirty="0" smtClean="0">
                <a:solidFill>
                  <a:srgbClr val="CCECFF"/>
                </a:solidFill>
              </a:rPr>
              <a:t>Enunciado 349, IV Jornada de Direito Civil</a:t>
            </a:r>
            <a:r>
              <a:rPr lang="pt-BR" sz="2000" dirty="0" smtClean="0">
                <a:solidFill>
                  <a:srgbClr val="CCECFF"/>
                </a:solidFill>
              </a:rPr>
              <a:t>: “Com a renúncia da solidariedade quanto a apenas um dos devedores solidários, o credor só poderá cobrar do beneficiado a sua </a:t>
            </a:r>
            <a:r>
              <a:rPr lang="pt-BR" sz="2000" u="sng" dirty="0" smtClean="0">
                <a:solidFill>
                  <a:srgbClr val="CCECFF"/>
                </a:solidFill>
              </a:rPr>
              <a:t>quota na dívida</a:t>
            </a:r>
            <a:r>
              <a:rPr lang="pt-BR" sz="2000" dirty="0" smtClean="0">
                <a:solidFill>
                  <a:srgbClr val="CCECFF"/>
                </a:solidFill>
              </a:rPr>
              <a:t>; </a:t>
            </a:r>
            <a:r>
              <a:rPr lang="pt-BR" sz="2000" u="sng" dirty="0" smtClean="0">
                <a:solidFill>
                  <a:srgbClr val="CCECFF"/>
                </a:solidFill>
              </a:rPr>
              <a:t>permanecendo a solidariedade quanto aos demais devedores, abatida do débito a parte correspondente aos beneficiados pela renúncia</a:t>
            </a:r>
            <a:r>
              <a:rPr lang="pt-BR" sz="2000" dirty="0" smtClean="0">
                <a:solidFill>
                  <a:srgbClr val="CCECFF"/>
                </a:solidFill>
              </a:rPr>
              <a:t>”. </a:t>
            </a:r>
          </a:p>
          <a:p>
            <a:pPr algn="just"/>
            <a:endParaRPr lang="pt-BR" sz="2000" dirty="0"/>
          </a:p>
          <a:p>
            <a:pPr algn="just"/>
            <a:r>
              <a:rPr lang="pt-BR" sz="2000" dirty="0" smtClean="0"/>
              <a:t>Exemplo:</a:t>
            </a:r>
          </a:p>
          <a:p>
            <a:pPr algn="just"/>
            <a:r>
              <a:rPr lang="pt-BR" sz="2000" dirty="0" smtClean="0"/>
              <a:t>A – credor</a:t>
            </a:r>
          </a:p>
          <a:p>
            <a:pPr algn="just"/>
            <a:r>
              <a:rPr lang="pt-BR" sz="2000" dirty="0" smtClean="0"/>
              <a:t>B, C e D – devedores solidários</a:t>
            </a:r>
          </a:p>
          <a:p>
            <a:pPr algn="just"/>
            <a:r>
              <a:rPr lang="pt-BR" sz="2000" dirty="0" smtClean="0"/>
              <a:t>Dívida: R$90,00. </a:t>
            </a:r>
          </a:p>
          <a:p>
            <a:pPr algn="just"/>
            <a:r>
              <a:rPr lang="pt-BR" sz="2000" dirty="0" smtClean="0"/>
              <a:t>“B” é beneficiado pela renúncia à solidariedade. Permanece responsável pelo adimplemento de R$30,00. </a:t>
            </a:r>
          </a:p>
          <a:p>
            <a:pPr algn="just"/>
            <a:r>
              <a:rPr lang="pt-BR" sz="2000" dirty="0" smtClean="0"/>
              <a:t>Os devedores “C” e “D” arcarão com R$60,00 (abatida a quota de B), diante da permanência da solidariedade em relação aos codevedores. </a:t>
            </a:r>
          </a:p>
          <a:p>
            <a:pPr algn="just"/>
            <a:endParaRPr lang="pt-BR" sz="2000" dirty="0"/>
          </a:p>
          <a:p>
            <a:pPr algn="just"/>
            <a:r>
              <a:rPr lang="pt-BR" sz="2000" b="1" dirty="0">
                <a:solidFill>
                  <a:srgbClr val="CCECFF"/>
                </a:solidFill>
              </a:rPr>
              <a:t>Enunciado 350, IV Jornada:</a:t>
            </a:r>
            <a:r>
              <a:rPr lang="pt-BR" sz="2000" dirty="0">
                <a:solidFill>
                  <a:srgbClr val="CCECFF"/>
                </a:solidFill>
              </a:rPr>
              <a:t> “A renúncia à solidariedade diferencia-se da remissão, em que o </a:t>
            </a:r>
            <a:r>
              <a:rPr lang="pt-BR" sz="2000" b="1" dirty="0">
                <a:solidFill>
                  <a:srgbClr val="CCECFF"/>
                </a:solidFill>
              </a:rPr>
              <a:t>devedor fica inteiramente liberado do vínculo </a:t>
            </a:r>
            <a:r>
              <a:rPr lang="pt-BR" sz="2000" dirty="0">
                <a:solidFill>
                  <a:srgbClr val="CCECFF"/>
                </a:solidFill>
              </a:rPr>
              <a:t>obrigacional, </a:t>
            </a:r>
            <a:r>
              <a:rPr lang="pt-BR" sz="2000" b="1" dirty="0">
                <a:solidFill>
                  <a:srgbClr val="CCECFF"/>
                </a:solidFill>
              </a:rPr>
              <a:t>inclusive no que tange ao rateio da quota do eventual </a:t>
            </a:r>
            <a:r>
              <a:rPr lang="pt-BR" sz="2000" b="1" dirty="0" err="1">
                <a:solidFill>
                  <a:srgbClr val="CCECFF"/>
                </a:solidFill>
              </a:rPr>
              <a:t>co-devedor</a:t>
            </a:r>
            <a:r>
              <a:rPr lang="pt-BR" sz="2000" b="1" dirty="0">
                <a:solidFill>
                  <a:srgbClr val="CCECFF"/>
                </a:solidFill>
              </a:rPr>
              <a:t> insolvente</a:t>
            </a:r>
            <a:r>
              <a:rPr lang="pt-BR" sz="2000" dirty="0">
                <a:solidFill>
                  <a:srgbClr val="CCECFF"/>
                </a:solidFill>
              </a:rPr>
              <a:t>, nos termos do art. 284”. </a:t>
            </a:r>
          </a:p>
          <a:p>
            <a:pPr algn="just"/>
            <a:endParaRPr lang="pt-BR" sz="2000" dirty="0"/>
          </a:p>
        </p:txBody>
      </p:sp>
    </p:spTree>
    <p:extLst>
      <p:ext uri="{BB962C8B-B14F-4D97-AF65-F5344CB8AC3E}">
        <p14:creationId xmlns:p14="http://schemas.microsoft.com/office/powerpoint/2010/main" val="2290620661"/>
      </p:ext>
    </p:extLst>
  </p:cSld>
  <p:clrMapOvr>
    <a:masterClrMapping/>
  </p:clrMapOvr>
  <p:transition>
    <p:comb/>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116632"/>
            <a:ext cx="8280920" cy="6817251"/>
          </a:xfrm>
          <a:prstGeom prst="rect">
            <a:avLst/>
          </a:prstGeom>
          <a:noFill/>
        </p:spPr>
        <p:txBody>
          <a:bodyPr wrap="square" rtlCol="0">
            <a:spAutoFit/>
          </a:bodyPr>
          <a:lstStyle/>
          <a:p>
            <a:pPr algn="just"/>
            <a:r>
              <a:rPr lang="pt-BR" sz="1900" dirty="0" smtClean="0">
                <a:solidFill>
                  <a:srgbClr val="CCECFF"/>
                </a:solidFill>
              </a:rPr>
              <a:t>Art. 276, CC: “Se um dos </a:t>
            </a:r>
            <a:r>
              <a:rPr lang="pt-BR" sz="1900" b="1" dirty="0" smtClean="0">
                <a:solidFill>
                  <a:srgbClr val="CCECFF"/>
                </a:solidFill>
              </a:rPr>
              <a:t>devedores solidários falecer </a:t>
            </a:r>
            <a:r>
              <a:rPr lang="pt-BR" sz="1900" dirty="0" smtClean="0">
                <a:solidFill>
                  <a:srgbClr val="CCECFF"/>
                </a:solidFill>
              </a:rPr>
              <a:t>deixando herdeiros, </a:t>
            </a:r>
            <a:r>
              <a:rPr lang="pt-BR" sz="1900" b="1" dirty="0" smtClean="0">
                <a:solidFill>
                  <a:srgbClr val="CCECFF"/>
                </a:solidFill>
              </a:rPr>
              <a:t>nenhum destes será obrigado a pagar senão a quota</a:t>
            </a:r>
            <a:r>
              <a:rPr lang="pt-BR" sz="1900" b="1" dirty="0">
                <a:solidFill>
                  <a:srgbClr val="CCECFF"/>
                </a:solidFill>
              </a:rPr>
              <a:t> </a:t>
            </a:r>
            <a:r>
              <a:rPr lang="pt-BR" sz="1900" b="1" dirty="0" smtClean="0">
                <a:solidFill>
                  <a:srgbClr val="CCECFF"/>
                </a:solidFill>
              </a:rPr>
              <a:t>que corresponder ao seu quinhão hereditário</a:t>
            </a:r>
            <a:r>
              <a:rPr lang="pt-BR" sz="1900" dirty="0" smtClean="0">
                <a:solidFill>
                  <a:srgbClr val="CCECFF"/>
                </a:solidFill>
              </a:rPr>
              <a:t>, </a:t>
            </a:r>
            <a:r>
              <a:rPr lang="pt-BR" sz="1900" u="sng" dirty="0" smtClean="0">
                <a:solidFill>
                  <a:srgbClr val="CCECFF"/>
                </a:solidFill>
              </a:rPr>
              <a:t>salvo se a obrigação for indivisível</a:t>
            </a:r>
            <a:r>
              <a:rPr lang="pt-BR" sz="1900" dirty="0" smtClean="0">
                <a:solidFill>
                  <a:srgbClr val="CCECFF"/>
                </a:solidFill>
              </a:rPr>
              <a:t>; mas </a:t>
            </a:r>
            <a:r>
              <a:rPr lang="pt-BR" sz="1900" b="1" dirty="0" smtClean="0">
                <a:solidFill>
                  <a:srgbClr val="CCECFF"/>
                </a:solidFill>
              </a:rPr>
              <a:t>todos reunidos serão considerados como um devedor solidário</a:t>
            </a:r>
            <a:r>
              <a:rPr lang="pt-BR" sz="1900" dirty="0" smtClean="0">
                <a:solidFill>
                  <a:srgbClr val="CCECFF"/>
                </a:solidFill>
              </a:rPr>
              <a:t> em relação aos demais devedores”. </a:t>
            </a:r>
          </a:p>
          <a:p>
            <a:pPr algn="just"/>
            <a:endParaRPr lang="pt-BR" sz="1900" dirty="0">
              <a:solidFill>
                <a:srgbClr val="CCECFF"/>
              </a:solidFill>
            </a:endParaRPr>
          </a:p>
          <a:p>
            <a:pPr algn="just"/>
            <a:r>
              <a:rPr lang="pt-BR" sz="1900" dirty="0" smtClean="0"/>
              <a:t>Credor: “A”</a:t>
            </a:r>
          </a:p>
          <a:p>
            <a:pPr algn="just"/>
            <a:r>
              <a:rPr lang="pt-BR" sz="1900" dirty="0" smtClean="0"/>
              <a:t>Devedores: “B”, “C” e “D”. </a:t>
            </a:r>
          </a:p>
          <a:p>
            <a:pPr algn="just"/>
            <a:r>
              <a:rPr lang="pt-BR" sz="1900" dirty="0" smtClean="0"/>
              <a:t>Dívida: R$30mil</a:t>
            </a:r>
          </a:p>
          <a:p>
            <a:pPr algn="just"/>
            <a:r>
              <a:rPr lang="pt-BR" sz="1900" dirty="0" smtClean="0"/>
              <a:t>“D” faleceu, deixando dois herdeiros, “E” e “F”. </a:t>
            </a:r>
          </a:p>
          <a:p>
            <a:pPr algn="just"/>
            <a:endParaRPr lang="pt-BR" sz="1900" dirty="0"/>
          </a:p>
          <a:p>
            <a:pPr algn="just"/>
            <a:r>
              <a:rPr lang="pt-BR" sz="1900" dirty="0" smtClean="0"/>
              <a:t>Em quanto cada herdeiro pode ser cobrado? Pela quota correspondente ao seu quinhão hereditário.</a:t>
            </a:r>
            <a:r>
              <a:rPr lang="pt-BR" sz="1900" dirty="0"/>
              <a:t> </a:t>
            </a:r>
            <a:r>
              <a:rPr lang="pt-BR" sz="1900" dirty="0" smtClean="0"/>
              <a:t>A quota de D era R$10mil. Dividindo entre os herdeiros, recairá para cada R$5mil. Contudo, nos termos do art. 1792, CC, o herdeiro deverá responder até os limites da herança. Então se “E” recebeu R$3mil, só responderá por este valor, nada mais.</a:t>
            </a:r>
          </a:p>
          <a:p>
            <a:pPr algn="just"/>
            <a:endParaRPr lang="pt-BR" sz="1900" dirty="0"/>
          </a:p>
          <a:p>
            <a:pPr algn="just"/>
            <a:r>
              <a:rPr lang="pt-BR" sz="1900" dirty="0" smtClean="0"/>
              <a:t>Agora, considerando que a obrigação é indivisível – touro reprodutor. Os herdeiros responderão pelo animal.  </a:t>
            </a:r>
          </a:p>
          <a:p>
            <a:pPr algn="just"/>
            <a:endParaRPr lang="pt-BR" sz="1900" dirty="0"/>
          </a:p>
          <a:p>
            <a:pPr algn="just"/>
            <a:r>
              <a:rPr lang="pt-BR" sz="1900" dirty="0" smtClean="0"/>
              <a:t>Perante os demais devedores, os herdeiros, reunidos, serão considerados como um devedor solidário, podendo ser cobrados por R$10mil</a:t>
            </a:r>
            <a:r>
              <a:rPr lang="pt-BR" sz="1900" dirty="0" smtClean="0">
                <a:solidFill>
                  <a:srgbClr val="CCECFF"/>
                </a:solidFill>
              </a:rPr>
              <a:t>. </a:t>
            </a:r>
          </a:p>
          <a:p>
            <a:pPr algn="just"/>
            <a:endParaRPr lang="pt-BR" sz="1900" dirty="0">
              <a:solidFill>
                <a:srgbClr val="CCECFF"/>
              </a:solidFill>
            </a:endParaRPr>
          </a:p>
        </p:txBody>
      </p:sp>
    </p:spTree>
    <p:extLst>
      <p:ext uri="{BB962C8B-B14F-4D97-AF65-F5344CB8AC3E}">
        <p14:creationId xmlns:p14="http://schemas.microsoft.com/office/powerpoint/2010/main" val="4118300834"/>
      </p:ext>
    </p:extLst>
  </p:cSld>
  <p:clrMapOvr>
    <a:masterClrMapping/>
  </p:clrMapOvr>
  <p:transition>
    <p:comb/>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225582"/>
            <a:ext cx="8280920" cy="6863417"/>
          </a:xfrm>
          <a:prstGeom prst="rect">
            <a:avLst/>
          </a:prstGeom>
          <a:noFill/>
        </p:spPr>
        <p:txBody>
          <a:bodyPr wrap="square" rtlCol="0">
            <a:spAutoFit/>
          </a:bodyPr>
          <a:lstStyle/>
          <a:p>
            <a:pPr algn="just"/>
            <a:r>
              <a:rPr lang="pt-BR" sz="2000" dirty="0" smtClean="0">
                <a:solidFill>
                  <a:srgbClr val="CCECFF"/>
                </a:solidFill>
              </a:rPr>
              <a:t>Art. 279, CC: “</a:t>
            </a:r>
            <a:r>
              <a:rPr lang="pt-BR" sz="2000" dirty="0">
                <a:solidFill>
                  <a:srgbClr val="CCECFF"/>
                </a:solidFill>
              </a:rPr>
              <a:t>Impossibilitando-se a prestação por culpa de um dos devedores solidários, subsiste para todos o encargo de pagar o </a:t>
            </a:r>
            <a:r>
              <a:rPr lang="pt-BR" sz="2000" dirty="0" smtClean="0">
                <a:solidFill>
                  <a:srgbClr val="CCECFF"/>
                </a:solidFill>
              </a:rPr>
              <a:t>equivalente; </a:t>
            </a:r>
            <a:r>
              <a:rPr lang="pt-BR" sz="2000" b="1" u="sng" dirty="0" smtClean="0">
                <a:solidFill>
                  <a:srgbClr val="CCECFF"/>
                </a:solidFill>
              </a:rPr>
              <a:t>mas </a:t>
            </a:r>
            <a:r>
              <a:rPr lang="pt-BR" sz="2000" b="1" u="sng" dirty="0">
                <a:solidFill>
                  <a:srgbClr val="CCECFF"/>
                </a:solidFill>
              </a:rPr>
              <a:t>pelas perdas e danos só responde o </a:t>
            </a:r>
            <a:r>
              <a:rPr lang="pt-BR" sz="2000" b="1" u="sng" dirty="0" smtClean="0">
                <a:solidFill>
                  <a:srgbClr val="CCECFF"/>
                </a:solidFill>
              </a:rPr>
              <a:t>culpado”</a:t>
            </a:r>
            <a:r>
              <a:rPr lang="pt-BR" sz="2000" dirty="0" smtClean="0">
                <a:solidFill>
                  <a:srgbClr val="CCECFF"/>
                </a:solidFill>
              </a:rPr>
              <a:t>.</a:t>
            </a:r>
          </a:p>
          <a:p>
            <a:pPr algn="just"/>
            <a:endParaRPr lang="pt-BR" sz="2000" dirty="0"/>
          </a:p>
          <a:p>
            <a:pPr algn="just"/>
            <a:r>
              <a:rPr lang="pt-BR" sz="2000" dirty="0" smtClean="0"/>
              <a:t>Se houver culpa de um dos devedores solidários, todos deverão pagar a prestação, mas com relação à indenização (perdas e danos), o ônus recai exclusivamente ao culpado. </a:t>
            </a:r>
          </a:p>
          <a:p>
            <a:pPr algn="just"/>
            <a:endParaRPr lang="pt-BR" sz="2000" dirty="0"/>
          </a:p>
          <a:p>
            <a:pPr algn="just"/>
            <a:r>
              <a:rPr lang="pt-BR" sz="2000" dirty="0" smtClean="0"/>
              <a:t>Caso: Locação imobiliária</a:t>
            </a:r>
          </a:p>
          <a:p>
            <a:pPr algn="just"/>
            <a:r>
              <a:rPr lang="pt-BR" sz="2000" dirty="0" smtClean="0"/>
              <a:t>Locador: “A”</a:t>
            </a:r>
          </a:p>
          <a:p>
            <a:pPr algn="just"/>
            <a:r>
              <a:rPr lang="pt-BR" sz="2000" dirty="0" smtClean="0"/>
              <a:t>Locatários: “B” e “C”</a:t>
            </a:r>
          </a:p>
          <a:p>
            <a:pPr algn="just"/>
            <a:r>
              <a:rPr lang="pt-BR" sz="2000" dirty="0" smtClean="0"/>
              <a:t>Dívida do aluguel: R$4mil. </a:t>
            </a:r>
          </a:p>
          <a:p>
            <a:pPr algn="just"/>
            <a:r>
              <a:rPr lang="pt-BR" sz="2000" dirty="0" smtClean="0"/>
              <a:t>O imóvel foi deteriorado por um incêndio, que gerou um prejuízo de R$5mil. Houve culpa exclusiva do locatário “C”. </a:t>
            </a:r>
          </a:p>
          <a:p>
            <a:pPr algn="just"/>
            <a:r>
              <a:rPr lang="pt-BR" sz="2000" dirty="0" smtClean="0"/>
              <a:t>O locatário “B” responderá pela dívida toda – R$4mil. </a:t>
            </a:r>
          </a:p>
          <a:p>
            <a:pPr algn="just"/>
            <a:r>
              <a:rPr lang="pt-BR" sz="2000" dirty="0" smtClean="0"/>
              <a:t>O locatário “C”, culpado, reponde por toda a dívida (R$4mil), além do prejuízo que causou (R$5mil), totalizando, em R$9mil. </a:t>
            </a:r>
          </a:p>
          <a:p>
            <a:pPr algn="just"/>
            <a:endParaRPr lang="pt-BR" sz="2000" dirty="0"/>
          </a:p>
          <a:p>
            <a:pPr algn="just"/>
            <a:r>
              <a:rPr lang="pt-BR" sz="2000" dirty="0" smtClean="0"/>
              <a:t>Essa regra diferencia solidariedade de indivisibilidade. Na obrigação indivisível, perde a qualidade da indivisibilidade a obrigação que se resolver em perdas e danos (</a:t>
            </a:r>
            <a:r>
              <a:rPr lang="pt-BR" sz="2000" dirty="0" err="1" smtClean="0"/>
              <a:t>arrt</a:t>
            </a:r>
            <a:r>
              <a:rPr lang="pt-BR" sz="2000" dirty="0" smtClean="0"/>
              <a:t>. </a:t>
            </a:r>
            <a:r>
              <a:rPr lang="pt-BR" sz="2000" smtClean="0"/>
              <a:t>263, CC).  </a:t>
            </a:r>
            <a:endParaRPr lang="pt-BR" sz="2000" dirty="0"/>
          </a:p>
          <a:p>
            <a:pPr algn="just"/>
            <a:endParaRPr lang="pt-BR" sz="2000" dirty="0">
              <a:solidFill>
                <a:srgbClr val="CCECFF"/>
              </a:solidFill>
            </a:endParaRPr>
          </a:p>
        </p:txBody>
      </p:sp>
    </p:spTree>
    <p:extLst>
      <p:ext uri="{BB962C8B-B14F-4D97-AF65-F5344CB8AC3E}">
        <p14:creationId xmlns:p14="http://schemas.microsoft.com/office/powerpoint/2010/main" val="586879888"/>
      </p:ext>
    </p:extLst>
  </p:cSld>
  <p:clrMapOvr>
    <a:masterClrMapping/>
  </p:clrMapOvr>
  <p:transition>
    <p:comb/>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539552" y="332656"/>
            <a:ext cx="8208912" cy="6555641"/>
          </a:xfrm>
          <a:prstGeom prst="rect">
            <a:avLst/>
          </a:prstGeom>
          <a:noFill/>
        </p:spPr>
        <p:txBody>
          <a:bodyPr wrap="square" rtlCol="0">
            <a:spAutoFit/>
          </a:bodyPr>
          <a:lstStyle/>
          <a:p>
            <a:pPr algn="just"/>
            <a:r>
              <a:rPr lang="pt-BR" sz="2000" dirty="0" smtClean="0">
                <a:solidFill>
                  <a:srgbClr val="CCECFF"/>
                </a:solidFill>
              </a:rPr>
              <a:t>Art. 283, CC: “O devedor que satisfez a dívida por inteiro tem direito a exigir de cada um dos codevedores a sua quota, </a:t>
            </a:r>
            <a:r>
              <a:rPr lang="pt-BR" sz="2000" u="sng" dirty="0" smtClean="0">
                <a:solidFill>
                  <a:srgbClr val="CCECFF"/>
                </a:solidFill>
              </a:rPr>
              <a:t>dividindo-se igualmente por todos a do insolvente</a:t>
            </a:r>
            <a:r>
              <a:rPr lang="pt-BR" sz="2000" dirty="0" smtClean="0">
                <a:solidFill>
                  <a:srgbClr val="CCECFF"/>
                </a:solidFill>
              </a:rPr>
              <a:t>, se o houver, </a:t>
            </a:r>
            <a:r>
              <a:rPr lang="pt-BR" sz="2000" u="sng" dirty="0" smtClean="0">
                <a:solidFill>
                  <a:srgbClr val="CCECFF"/>
                </a:solidFill>
              </a:rPr>
              <a:t>presumindo-se iguais, no débito, as partes de todos os codevedores</a:t>
            </a:r>
            <a:r>
              <a:rPr lang="pt-BR" sz="2000" dirty="0" smtClean="0">
                <a:solidFill>
                  <a:srgbClr val="CCECFF"/>
                </a:solidFill>
              </a:rPr>
              <a:t>”.  </a:t>
            </a:r>
          </a:p>
          <a:p>
            <a:pPr algn="just"/>
            <a:endParaRPr lang="pt-BR" sz="2000" dirty="0">
              <a:solidFill>
                <a:srgbClr val="CCECFF"/>
              </a:solidFill>
            </a:endParaRPr>
          </a:p>
          <a:p>
            <a:pPr algn="just"/>
            <a:r>
              <a:rPr lang="pt-BR" sz="2000" dirty="0" smtClean="0">
                <a:solidFill>
                  <a:srgbClr val="CCECFF"/>
                </a:solidFill>
              </a:rPr>
              <a:t>Art. 284, CC: “No caso de rateio entre os codevedores, </a:t>
            </a:r>
            <a:r>
              <a:rPr lang="pt-BR" sz="2000" u="sng" dirty="0" smtClean="0">
                <a:solidFill>
                  <a:srgbClr val="CCECFF"/>
                </a:solidFill>
              </a:rPr>
              <a:t>contribuirão também os exonerados da solidariedade</a:t>
            </a:r>
            <a:r>
              <a:rPr lang="pt-BR" sz="2000" dirty="0" smtClean="0">
                <a:solidFill>
                  <a:srgbClr val="CCECFF"/>
                </a:solidFill>
              </a:rPr>
              <a:t> pelo credor, pela parte que na obrigação incumbia ao insolvente”. </a:t>
            </a:r>
          </a:p>
          <a:p>
            <a:pPr algn="just"/>
            <a:endParaRPr lang="pt-BR" sz="2000" dirty="0" smtClean="0"/>
          </a:p>
          <a:p>
            <a:pPr algn="just"/>
            <a:r>
              <a:rPr lang="pt-BR" sz="2000" dirty="0" smtClean="0"/>
              <a:t>Caso prático: </a:t>
            </a:r>
          </a:p>
          <a:p>
            <a:pPr algn="just"/>
            <a:endParaRPr lang="pt-BR" sz="2000" dirty="0"/>
          </a:p>
          <a:p>
            <a:pPr algn="just"/>
            <a:r>
              <a:rPr lang="pt-BR" sz="2000" dirty="0" smtClean="0"/>
              <a:t>Locador: “A”</a:t>
            </a:r>
          </a:p>
          <a:p>
            <a:pPr algn="just"/>
            <a:r>
              <a:rPr lang="pt-BR" sz="2000" dirty="0" smtClean="0"/>
              <a:t>Locatários: “B”, “C” e “D”.</a:t>
            </a:r>
          </a:p>
          <a:p>
            <a:pPr algn="just"/>
            <a:r>
              <a:rPr lang="pt-BR" sz="2000" dirty="0" smtClean="0"/>
              <a:t>Dívida de R$300,00. </a:t>
            </a:r>
          </a:p>
          <a:p>
            <a:pPr algn="just"/>
            <a:r>
              <a:rPr lang="pt-BR" sz="2000" dirty="0" smtClean="0"/>
              <a:t>Locatário “B” pagou toda a dívida. Quanto ele pode cobrar de “C” e “D”? R$100,00 de cada. </a:t>
            </a:r>
          </a:p>
          <a:p>
            <a:pPr algn="just"/>
            <a:endParaRPr lang="pt-BR" sz="2000" dirty="0"/>
          </a:p>
          <a:p>
            <a:pPr algn="just"/>
            <a:r>
              <a:rPr lang="pt-BR" sz="2000" dirty="0" smtClean="0"/>
              <a:t>E se “D” quedou-se insolvente? “B” e “C” dividirão igualmente a quota-parte dele, então, “B” cobrará quanto de “C”? R$150,00.</a:t>
            </a:r>
          </a:p>
          <a:p>
            <a:pPr algn="just"/>
            <a:endParaRPr lang="pt-BR" sz="2000" dirty="0" smtClean="0"/>
          </a:p>
          <a:p>
            <a:pPr algn="just"/>
            <a:endParaRPr lang="pt-BR" sz="2000" dirty="0" smtClean="0"/>
          </a:p>
        </p:txBody>
      </p:sp>
    </p:spTree>
    <p:extLst>
      <p:ext uri="{BB962C8B-B14F-4D97-AF65-F5344CB8AC3E}">
        <p14:creationId xmlns:p14="http://schemas.microsoft.com/office/powerpoint/2010/main" val="362297181"/>
      </p:ext>
    </p:extLst>
  </p:cSld>
  <p:clrMapOvr>
    <a:masterClrMapping/>
  </p:clrMapOvr>
  <p:transition>
    <p:comb/>
  </p:transition>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746" name="Rectangle 13"/>
          <p:cNvSpPr>
            <a:spLocks noGrp="1" noChangeArrowheads="1"/>
          </p:cNvSpPr>
          <p:nvPr>
            <p:ph idx="1"/>
          </p:nvPr>
        </p:nvSpPr>
        <p:spPr>
          <a:xfrm>
            <a:off x="179512" y="-28813"/>
            <a:ext cx="8712969" cy="6768752"/>
          </a:xfrm>
        </p:spPr>
        <p:txBody>
          <a:bodyPr>
            <a:noAutofit/>
          </a:bodyPr>
          <a:lstStyle/>
          <a:p>
            <a:pPr marL="0" indent="0" algn="just">
              <a:buNone/>
            </a:pPr>
            <a:r>
              <a:rPr lang="pt-BR" altLang="pt-BR" sz="2000" b="1" dirty="0" smtClean="0">
                <a:latin typeface="Tahoma" panose="020B0604030504040204" pitchFamily="34" charset="0"/>
                <a:ea typeface="Tahoma" panose="020B0604030504040204" pitchFamily="34" charset="0"/>
                <a:cs typeface="Tahoma" panose="020B0604030504040204" pitchFamily="34" charset="0"/>
              </a:rPr>
              <a:t>Obrigação civil ou perfeita: </a:t>
            </a:r>
            <a:r>
              <a:rPr lang="pt-BR" altLang="pt-BR" sz="2000" dirty="0" smtClean="0">
                <a:latin typeface="Tahoma" panose="020B0604030504040204" pitchFamily="34" charset="0"/>
                <a:ea typeface="Tahoma" panose="020B0604030504040204" pitchFamily="34" charset="0"/>
                <a:cs typeface="Tahoma" panose="020B0604030504040204" pitchFamily="34" charset="0"/>
              </a:rPr>
              <a:t>quando os dois elementos - </a:t>
            </a:r>
            <a:r>
              <a:rPr lang="pt-BR" altLang="pt-BR" sz="2000" i="1" dirty="0" err="1" smtClean="0">
                <a:latin typeface="Tahoma" panose="020B0604030504040204" pitchFamily="34" charset="0"/>
                <a:ea typeface="Tahoma" panose="020B0604030504040204" pitchFamily="34" charset="0"/>
                <a:cs typeface="Tahoma" panose="020B0604030504040204" pitchFamily="34" charset="0"/>
              </a:rPr>
              <a:t>schuld</a:t>
            </a:r>
            <a:r>
              <a:rPr lang="pt-BR" altLang="pt-BR" sz="2000" dirty="0" smtClean="0">
                <a:latin typeface="Tahoma" panose="020B0604030504040204" pitchFamily="34" charset="0"/>
                <a:ea typeface="Tahoma" panose="020B0604030504040204" pitchFamily="34" charset="0"/>
                <a:cs typeface="Tahoma" panose="020B0604030504040204" pitchFamily="34" charset="0"/>
              </a:rPr>
              <a:t>  e </a:t>
            </a:r>
            <a:r>
              <a:rPr lang="pt-BR" altLang="pt-BR" sz="2000" i="1" dirty="0" err="1" smtClean="0">
                <a:latin typeface="Tahoma" panose="020B0604030504040204" pitchFamily="34" charset="0"/>
                <a:ea typeface="Tahoma" panose="020B0604030504040204" pitchFamily="34" charset="0"/>
                <a:cs typeface="Tahoma" panose="020B0604030504040204" pitchFamily="34" charset="0"/>
              </a:rPr>
              <a:t>haftung</a:t>
            </a:r>
            <a:r>
              <a:rPr lang="pt-BR" altLang="pt-BR" sz="2000" i="1" dirty="0" smtClean="0">
                <a:latin typeface="Tahoma" panose="020B0604030504040204" pitchFamily="34" charset="0"/>
                <a:ea typeface="Tahoma" panose="020B0604030504040204" pitchFamily="34" charset="0"/>
                <a:cs typeface="Tahoma" panose="020B0604030504040204" pitchFamily="34" charset="0"/>
              </a:rPr>
              <a:t> – </a:t>
            </a:r>
            <a:r>
              <a:rPr lang="pt-BR" altLang="pt-BR" sz="2000" dirty="0" smtClean="0">
                <a:latin typeface="Tahoma" panose="020B0604030504040204" pitchFamily="34" charset="0"/>
                <a:ea typeface="Tahoma" panose="020B0604030504040204" pitchFamily="34" charset="0"/>
                <a:cs typeface="Tahoma" panose="020B0604030504040204" pitchFamily="34" charset="0"/>
              </a:rPr>
              <a:t>participam conjuntamente, recaindo sucessivamente sobre a mesma pessoa. O débito (</a:t>
            </a:r>
            <a:r>
              <a:rPr lang="pt-BR" altLang="pt-BR" sz="2000" i="1" dirty="0" err="1" smtClean="0">
                <a:latin typeface="Tahoma" panose="020B0604030504040204" pitchFamily="34" charset="0"/>
                <a:ea typeface="Tahoma" panose="020B0604030504040204" pitchFamily="34" charset="0"/>
                <a:cs typeface="Tahoma" panose="020B0604030504040204" pitchFamily="34" charset="0"/>
              </a:rPr>
              <a:t>schuld</a:t>
            </a:r>
            <a:r>
              <a:rPr lang="pt-BR" altLang="pt-BR" sz="2000" dirty="0" smtClean="0">
                <a:latin typeface="Tahoma" panose="020B0604030504040204" pitchFamily="34" charset="0"/>
                <a:ea typeface="Tahoma" panose="020B0604030504040204" pitchFamily="34" charset="0"/>
                <a:cs typeface="Tahoma" panose="020B0604030504040204" pitchFamily="34" charset="0"/>
              </a:rPr>
              <a:t>) como finalidade imediata a ser adimplido e a responsabilidade (</a:t>
            </a:r>
            <a:r>
              <a:rPr lang="pt-BR" altLang="pt-BR" sz="2000" i="1" dirty="0" err="1" smtClean="0">
                <a:latin typeface="Tahoma" panose="020B0604030504040204" pitchFamily="34" charset="0"/>
                <a:ea typeface="Tahoma" panose="020B0604030504040204" pitchFamily="34" charset="0"/>
                <a:cs typeface="Tahoma" panose="020B0604030504040204" pitchFamily="34" charset="0"/>
              </a:rPr>
              <a:t>haftung</a:t>
            </a:r>
            <a:r>
              <a:rPr lang="pt-BR" altLang="pt-BR" sz="2000" dirty="0" smtClean="0">
                <a:latin typeface="Tahoma" panose="020B0604030504040204" pitchFamily="34" charset="0"/>
                <a:ea typeface="Tahoma" panose="020B0604030504040204" pitchFamily="34" charset="0"/>
                <a:cs typeface="Tahoma" panose="020B0604030504040204" pitchFamily="34" charset="0"/>
              </a:rPr>
              <a:t>) como finalidade mediata ou remota. </a:t>
            </a:r>
            <a:endParaRPr lang="pt-BR" altLang="pt-BR" sz="2000" b="1"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pt-BR" altLang="pt-BR" sz="2000" b="1" dirty="0" smtClean="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Seria possível verificar uma situação de </a:t>
            </a:r>
            <a:r>
              <a:rPr lang="pt-BR" altLang="pt-BR" sz="2000" b="1" u="sng" dirty="0" smtClean="0">
                <a:solidFill>
                  <a:srgbClr val="FFC000"/>
                </a:solidFill>
                <a:latin typeface="Tahoma" panose="020B0604030504040204" pitchFamily="34" charset="0"/>
                <a:ea typeface="Tahoma" panose="020B0604030504040204" pitchFamily="34" charset="0"/>
                <a:cs typeface="Tahoma" panose="020B0604030504040204" pitchFamily="34" charset="0"/>
              </a:rPr>
              <a:t>débito sem responsabilidade</a:t>
            </a:r>
            <a:r>
              <a:rPr lang="pt-BR" altLang="pt-BR" sz="20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 ou de </a:t>
            </a:r>
            <a:r>
              <a:rPr lang="pt-BR" altLang="pt-BR" sz="2000" b="1" u="sng" dirty="0" smtClean="0">
                <a:solidFill>
                  <a:srgbClr val="FFC000"/>
                </a:solidFill>
                <a:latin typeface="Tahoma" panose="020B0604030504040204" pitchFamily="34" charset="0"/>
                <a:ea typeface="Tahoma" panose="020B0604030504040204" pitchFamily="34" charset="0"/>
                <a:cs typeface="Tahoma" panose="020B0604030504040204" pitchFamily="34" charset="0"/>
              </a:rPr>
              <a:t>responsabilidade sem débito</a:t>
            </a:r>
            <a:r>
              <a:rPr lang="pt-BR" altLang="pt-BR" sz="20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pt-BR" altLang="pt-BR" sz="2000" b="1" dirty="0">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smtClean="0">
                <a:solidFill>
                  <a:srgbClr val="FFC000"/>
                </a:solidFill>
                <a:latin typeface="Tahoma" panose="020B0604030504040204" pitchFamily="34" charset="0"/>
                <a:ea typeface="Tahoma" panose="020B0604030504040204" pitchFamily="34" charset="0"/>
                <a:cs typeface="Tahoma" panose="020B0604030504040204" pitchFamily="34" charset="0"/>
              </a:rPr>
              <a:t>*Débito sem responsabilidade: </a:t>
            </a:r>
            <a:r>
              <a:rPr lang="pt-BR" altLang="pt-BR" sz="2000" dirty="0" smtClean="0">
                <a:latin typeface="Tahoma" panose="020B0604030504040204" pitchFamily="34" charset="0"/>
                <a:ea typeface="Tahoma" panose="020B0604030504040204" pitchFamily="34" charset="0"/>
                <a:cs typeface="Tahoma" panose="020B0604030504040204" pitchFamily="34" charset="0"/>
              </a:rPr>
              <a:t>a relação obrigacional é válida no plano do direito material (sujeitos, objeto e vínculo jurídico), mas a pretensão do credor poderá ser repelida pelo devedor. Cuida-se de obrigação natural ou imperfeita, ou seja, </a:t>
            </a:r>
            <a:r>
              <a:rPr lang="pt-BR" altLang="pt-BR" sz="2000" b="1" dirty="0" smtClean="0">
                <a:latin typeface="Tahoma" panose="020B0604030504040204" pitchFamily="34" charset="0"/>
                <a:ea typeface="Tahoma" panose="020B0604030504040204" pitchFamily="34" charset="0"/>
                <a:cs typeface="Tahoma" panose="020B0604030504040204" pitchFamily="34" charset="0"/>
              </a:rPr>
              <a:t>despida de coercibilidade pela ausência de uma garantia que se possa efetivar no âmbito jurisdicional.</a:t>
            </a:r>
            <a:r>
              <a:rPr lang="pt-BR" altLang="pt-BR" sz="2000" dirty="0" smtClean="0">
                <a:latin typeface="Tahoma" panose="020B0604030504040204" pitchFamily="34" charset="0"/>
                <a:ea typeface="Tahoma" panose="020B0604030504040204" pitchFamily="34" charset="0"/>
                <a:cs typeface="Tahoma" panose="020B0604030504040204" pitchFamily="34" charset="0"/>
              </a:rPr>
              <a:t> Ex. dívidas prescritas; dívidas de jogo (art. 814, CCB). </a:t>
            </a:r>
          </a:p>
          <a:p>
            <a:pPr marL="0" indent="0" algn="just">
              <a:buNone/>
            </a:pPr>
            <a:endParaRPr lang="pt-BR" altLang="pt-BR" sz="2000"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pt-BR" altLang="pt-BR" sz="2000" dirty="0" smtClean="0">
                <a:solidFill>
                  <a:srgbClr val="FFC000"/>
                </a:solidFill>
                <a:latin typeface="Tahoma" panose="020B0604030504040204" pitchFamily="34" charset="0"/>
                <a:ea typeface="Tahoma" panose="020B0604030504040204" pitchFamily="34" charset="0"/>
                <a:cs typeface="Tahoma" panose="020B0604030504040204" pitchFamily="34" charset="0"/>
              </a:rPr>
              <a:t>*Responsabilidade sem débito: </a:t>
            </a:r>
            <a:r>
              <a:rPr lang="pt-BR" altLang="pt-BR" sz="2000" dirty="0" smtClean="0">
                <a:latin typeface="Tahoma" panose="020B0604030504040204" pitchFamily="34" charset="0"/>
                <a:ea typeface="Tahoma" panose="020B0604030504040204" pitchFamily="34" charset="0"/>
                <a:cs typeface="Tahoma" panose="020B0604030504040204" pitchFamily="34" charset="0"/>
              </a:rPr>
              <a:t>em geral, o dever jurídico e a responsabilidade recaem sobre a mesma pessoa. Contudo, não é raro que o devedor ofereça outras garantias externas ao seu próprio patrimônio. </a:t>
            </a:r>
            <a:r>
              <a:rPr lang="pt-BR" altLang="pt-BR" sz="2000" b="1" dirty="0" smtClean="0">
                <a:latin typeface="Tahoma" panose="020B0604030504040204" pitchFamily="34" charset="0"/>
                <a:ea typeface="Tahoma" panose="020B0604030504040204" pitchFamily="34" charset="0"/>
                <a:cs typeface="Tahoma" panose="020B0604030504040204" pitchFamily="34" charset="0"/>
              </a:rPr>
              <a:t>Ocorre nas obrigações de garantia</a:t>
            </a:r>
            <a:r>
              <a:rPr lang="pt-BR" altLang="pt-BR" sz="2000" dirty="0" smtClean="0">
                <a:latin typeface="Tahoma" panose="020B0604030504040204" pitchFamily="34" charset="0"/>
                <a:ea typeface="Tahoma" panose="020B0604030504040204" pitchFamily="34" charset="0"/>
                <a:cs typeface="Tahoma" panose="020B0604030504040204" pitchFamily="34" charset="0"/>
              </a:rPr>
              <a:t>. Ex. terceiro que presta caução real, tornando-se garantidor de débito alheio (art. 1419, CC). </a:t>
            </a:r>
            <a:r>
              <a:rPr lang="pt-BR" altLang="pt-BR" sz="2000" b="1" dirty="0" smtClean="0">
                <a:latin typeface="Tahoma" panose="020B0604030504040204" pitchFamily="34" charset="0"/>
                <a:ea typeface="Tahoma" panose="020B0604030504040204" pitchFamily="34" charset="0"/>
                <a:cs typeface="Tahoma" panose="020B0604030504040204" pitchFamily="34" charset="0"/>
              </a:rPr>
              <a:t>O garantidor não é obrigado pessoalmente, mas seu patrimônio passa a garantir o débito contraído por outra pessoa. </a:t>
            </a:r>
            <a:endParaRPr lang="pt-BR" altLang="pt-BR" sz="2000" b="1" dirty="0">
              <a:solidFill>
                <a:srgbClr val="FFC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122258770"/>
      </p:ext>
    </p:extLst>
  </p:cSld>
  <p:clrMapOvr>
    <a:masterClrMapping/>
  </p:clrMapOvr>
  <p:transition>
    <p:comb/>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188640"/>
            <a:ext cx="8352928" cy="5940088"/>
          </a:xfrm>
          <a:prstGeom prst="rect">
            <a:avLst/>
          </a:prstGeom>
          <a:noFill/>
        </p:spPr>
        <p:txBody>
          <a:bodyPr wrap="square" rtlCol="0">
            <a:spAutoFit/>
          </a:bodyPr>
          <a:lstStyle/>
          <a:p>
            <a:pPr algn="just"/>
            <a:endParaRPr lang="pt-BR" sz="2000" dirty="0" smtClean="0">
              <a:solidFill>
                <a:srgbClr val="CCECFF"/>
              </a:solidFill>
            </a:endParaRPr>
          </a:p>
          <a:p>
            <a:pPr algn="just"/>
            <a:r>
              <a:rPr lang="pt-BR" sz="2000" dirty="0" smtClean="0">
                <a:solidFill>
                  <a:srgbClr val="CCECFF"/>
                </a:solidFill>
              </a:rPr>
              <a:t>Art. 285, CC: “Se a dívida solidária </a:t>
            </a:r>
            <a:r>
              <a:rPr lang="pt-BR" sz="2000" u="sng" dirty="0" smtClean="0">
                <a:solidFill>
                  <a:srgbClr val="CCECFF"/>
                </a:solidFill>
              </a:rPr>
              <a:t>interessar exclusivamente a um dos devedores</a:t>
            </a:r>
            <a:r>
              <a:rPr lang="pt-BR" sz="2000" dirty="0" smtClean="0">
                <a:solidFill>
                  <a:srgbClr val="CCECFF"/>
                </a:solidFill>
              </a:rPr>
              <a:t>, responderá </a:t>
            </a:r>
            <a:r>
              <a:rPr lang="pt-BR" sz="2000" u="sng" dirty="0" smtClean="0">
                <a:solidFill>
                  <a:srgbClr val="CCECFF"/>
                </a:solidFill>
              </a:rPr>
              <a:t>este por toda ela para com aquele que pagar</a:t>
            </a:r>
            <a:r>
              <a:rPr lang="pt-BR" sz="2000" dirty="0" smtClean="0">
                <a:solidFill>
                  <a:srgbClr val="CCECFF"/>
                </a:solidFill>
              </a:rPr>
              <a:t>”.</a:t>
            </a:r>
          </a:p>
          <a:p>
            <a:pPr algn="just"/>
            <a:endParaRPr lang="pt-BR" sz="2000" dirty="0"/>
          </a:p>
          <a:p>
            <a:pPr algn="just"/>
            <a:r>
              <a:rPr lang="pt-BR" sz="2000" dirty="0" smtClean="0"/>
              <a:t>Caso prático:</a:t>
            </a:r>
          </a:p>
          <a:p>
            <a:pPr algn="just"/>
            <a:endParaRPr lang="pt-BR" sz="2000" dirty="0"/>
          </a:p>
          <a:p>
            <a:pPr algn="just"/>
            <a:r>
              <a:rPr lang="pt-BR" sz="2000" dirty="0" smtClean="0"/>
              <a:t>Locador </a:t>
            </a:r>
          </a:p>
          <a:p>
            <a:pPr algn="just"/>
            <a:r>
              <a:rPr lang="pt-BR" sz="2000" dirty="0" smtClean="0"/>
              <a:t>Locatário</a:t>
            </a:r>
          </a:p>
          <a:p>
            <a:pPr algn="just"/>
            <a:r>
              <a:rPr lang="pt-BR" sz="2000" dirty="0" smtClean="0"/>
              <a:t>Fiador </a:t>
            </a:r>
          </a:p>
          <a:p>
            <a:pPr algn="just"/>
            <a:r>
              <a:rPr lang="pt-BR" sz="2000" dirty="0" smtClean="0"/>
              <a:t>Dívida de R$2mil. </a:t>
            </a:r>
          </a:p>
          <a:p>
            <a:pPr algn="just"/>
            <a:endParaRPr lang="pt-BR" sz="2000" dirty="0"/>
          </a:p>
          <a:p>
            <a:pPr algn="just"/>
            <a:r>
              <a:rPr lang="pt-BR" sz="2000" dirty="0" smtClean="0"/>
              <a:t>Se o fiador pagar o débito todo (R$2mil), quanto ele poderá cobrar do locatário? Evidente que nesse caso, a dívida interessa exclusivamente ao locatário, cabendo a este, portanto, a devolução integral do que foi despendido pelo fiador. </a:t>
            </a:r>
          </a:p>
          <a:p>
            <a:pPr algn="just"/>
            <a:endParaRPr lang="pt-BR" sz="2000" dirty="0"/>
          </a:p>
          <a:p>
            <a:pPr algn="just"/>
            <a:r>
              <a:rPr lang="pt-BR" sz="2000" dirty="0" smtClean="0"/>
              <a:t>O fiador só tem responsabilidade (</a:t>
            </a:r>
            <a:r>
              <a:rPr lang="pt-BR" sz="2000" i="1" dirty="0" err="1" smtClean="0"/>
              <a:t>haftung</a:t>
            </a:r>
            <a:r>
              <a:rPr lang="pt-BR" sz="2000" i="1" dirty="0" smtClean="0"/>
              <a:t>)</a:t>
            </a:r>
            <a:r>
              <a:rPr lang="pt-BR" sz="2000" dirty="0" smtClean="0"/>
              <a:t>, não débito (</a:t>
            </a:r>
            <a:r>
              <a:rPr lang="pt-BR" sz="2000" i="1" dirty="0" err="1" smtClean="0"/>
              <a:t>schuld</a:t>
            </a:r>
            <a:r>
              <a:rPr lang="pt-BR" sz="2000" dirty="0" smtClean="0"/>
              <a:t>) por representar verdadeira garantia da dívida ao credor.  </a:t>
            </a:r>
          </a:p>
          <a:p>
            <a:pPr algn="just"/>
            <a:endParaRPr lang="pt-BR" sz="2000" dirty="0"/>
          </a:p>
        </p:txBody>
      </p:sp>
    </p:spTree>
    <p:extLst>
      <p:ext uri="{BB962C8B-B14F-4D97-AF65-F5344CB8AC3E}">
        <p14:creationId xmlns:p14="http://schemas.microsoft.com/office/powerpoint/2010/main" val="2399526010"/>
      </p:ext>
    </p:extLst>
  </p:cSld>
  <p:clrMapOvr>
    <a:masterClrMapping/>
  </p:clrMapOvr>
  <p:transition>
    <p:comb/>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352928" cy="6555641"/>
          </a:xfrm>
          <a:prstGeom prst="rect">
            <a:avLst/>
          </a:prstGeom>
          <a:noFill/>
        </p:spPr>
        <p:txBody>
          <a:bodyPr wrap="square" rtlCol="0">
            <a:spAutoFit/>
          </a:bodyPr>
          <a:lstStyle/>
          <a:p>
            <a:pPr algn="just"/>
            <a:r>
              <a:rPr lang="pt-BR" sz="2000" b="1" dirty="0" smtClean="0">
                <a:solidFill>
                  <a:srgbClr val="FFC000"/>
                </a:solidFill>
              </a:rPr>
              <a:t>Questão: FCC (DPE-RS 2014):</a:t>
            </a:r>
          </a:p>
          <a:p>
            <a:pPr algn="just"/>
            <a:endParaRPr lang="pt-BR" sz="2000" dirty="0"/>
          </a:p>
          <a:p>
            <a:pPr algn="just"/>
            <a:r>
              <a:rPr lang="pt-BR" sz="2000" dirty="0" smtClean="0"/>
              <a:t>Considere </a:t>
            </a:r>
            <a:r>
              <a:rPr lang="pt-BR" sz="2000" dirty="0"/>
              <a:t>as seguintes assertivas sobre o Direito </a:t>
            </a:r>
            <a:r>
              <a:rPr lang="pt-BR" sz="2000" dirty="0" smtClean="0"/>
              <a:t>das Obrigações</a:t>
            </a:r>
            <a:r>
              <a:rPr lang="pt-BR" sz="2000" dirty="0"/>
              <a:t>. </a:t>
            </a:r>
            <a:endParaRPr lang="pt-BR" sz="2000" dirty="0" smtClean="0"/>
          </a:p>
          <a:p>
            <a:pPr algn="just"/>
            <a:endParaRPr lang="pt-BR" sz="2000" dirty="0" smtClean="0"/>
          </a:p>
          <a:p>
            <a:pPr algn="just"/>
            <a:r>
              <a:rPr lang="pt-BR" sz="2000" dirty="0" smtClean="0"/>
              <a:t>I. Quando </a:t>
            </a:r>
            <a:r>
              <a:rPr lang="pt-BR" sz="2000" dirty="0"/>
              <a:t>convertida em perdas e danos, a obrigação solidária conserva sua natureza, enquanto a obrigação indivisível torna-se divisível</a:t>
            </a:r>
            <a:r>
              <a:rPr lang="pt-BR" sz="2000" dirty="0" smtClean="0"/>
              <a:t>.</a:t>
            </a:r>
            <a:r>
              <a:rPr lang="pt-BR" sz="2000" dirty="0"/>
              <a:t> </a:t>
            </a:r>
            <a:br>
              <a:rPr lang="pt-BR" sz="2000" dirty="0"/>
            </a:br>
            <a:r>
              <a:rPr lang="pt-BR" sz="2000" dirty="0"/>
              <a:t>II. Na obrigação indivisível, o devedor que paga a dívida se sub-roga no direito do credor em relação aos demais coobrigados, porém só poderá cobrar dos coobrigados a quota-parte de cada um destes.</a:t>
            </a:r>
            <a:br>
              <a:rPr lang="pt-BR" sz="2000" dirty="0"/>
            </a:br>
            <a:r>
              <a:rPr lang="pt-BR" sz="2000" dirty="0"/>
              <a:t>III. É possível a formação de vínculo obrigacional no qual o sujeito passivo possua apenas a responsabilidade, mas não o débito pelo qual poderá ser civilmente acionado. </a:t>
            </a:r>
            <a:endParaRPr lang="pt-BR" sz="2000" dirty="0" smtClean="0"/>
          </a:p>
          <a:p>
            <a:pPr algn="just"/>
            <a:r>
              <a:rPr lang="pt-BR" sz="2000" dirty="0" smtClean="0"/>
              <a:t>IV</a:t>
            </a:r>
            <a:r>
              <a:rPr lang="pt-BR" sz="2000" dirty="0"/>
              <a:t>. Pessoas futuras, como o nascituro e a pessoa jurídica em formação, não podem figurar em relação jurídica obrigacional. </a:t>
            </a:r>
            <a:br>
              <a:rPr lang="pt-BR" sz="2000" dirty="0"/>
            </a:br>
            <a:r>
              <a:rPr lang="pt-BR" sz="2000" dirty="0"/>
              <a:t>Está correto o que se afirma APENAS </a:t>
            </a:r>
            <a:r>
              <a:rPr lang="pt-BR" sz="2000" dirty="0" smtClean="0"/>
              <a:t>em:</a:t>
            </a:r>
          </a:p>
          <a:p>
            <a:r>
              <a:rPr lang="it-IT" sz="2000" dirty="0" smtClean="0"/>
              <a:t>a) II </a:t>
            </a:r>
            <a:r>
              <a:rPr lang="it-IT" sz="2000" dirty="0"/>
              <a:t>e </a:t>
            </a:r>
            <a:r>
              <a:rPr lang="it-IT" sz="2000" dirty="0" smtClean="0"/>
              <a:t>IV. </a:t>
            </a:r>
          </a:p>
          <a:p>
            <a:r>
              <a:rPr lang="it-IT" sz="2000" dirty="0" smtClean="0"/>
              <a:t>b)I </a:t>
            </a:r>
            <a:r>
              <a:rPr lang="it-IT" sz="2000" dirty="0"/>
              <a:t>e </a:t>
            </a:r>
            <a:r>
              <a:rPr lang="it-IT" sz="2000" dirty="0" smtClean="0"/>
              <a:t>III. </a:t>
            </a:r>
          </a:p>
          <a:p>
            <a:r>
              <a:rPr lang="it-IT" sz="2000" dirty="0" smtClean="0"/>
              <a:t>c) I</a:t>
            </a:r>
            <a:r>
              <a:rPr lang="it-IT" sz="2000" dirty="0"/>
              <a:t>, II e </a:t>
            </a:r>
            <a:r>
              <a:rPr lang="it-IT" sz="2000" dirty="0" smtClean="0"/>
              <a:t>III. </a:t>
            </a:r>
          </a:p>
          <a:p>
            <a:r>
              <a:rPr lang="it-IT" sz="2000" dirty="0" smtClean="0"/>
              <a:t>d) I </a:t>
            </a:r>
            <a:r>
              <a:rPr lang="it-IT" sz="2000" dirty="0"/>
              <a:t>e </a:t>
            </a:r>
            <a:r>
              <a:rPr lang="it-IT" sz="2000" dirty="0" smtClean="0"/>
              <a:t>II. </a:t>
            </a:r>
          </a:p>
          <a:p>
            <a:r>
              <a:rPr lang="it-IT" sz="2000" dirty="0" smtClean="0"/>
              <a:t>e)III </a:t>
            </a:r>
            <a:r>
              <a:rPr lang="it-IT" sz="2000" dirty="0"/>
              <a:t>e IV.</a:t>
            </a:r>
          </a:p>
          <a:p>
            <a:pPr algn="just"/>
            <a:endParaRPr lang="pt-BR" sz="2000" dirty="0"/>
          </a:p>
        </p:txBody>
      </p:sp>
    </p:spTree>
    <p:extLst>
      <p:ext uri="{BB962C8B-B14F-4D97-AF65-F5344CB8AC3E}">
        <p14:creationId xmlns:p14="http://schemas.microsoft.com/office/powerpoint/2010/main" val="1178674863"/>
      </p:ext>
    </p:extLst>
  </p:cSld>
  <p:clrMapOvr>
    <a:masterClrMapping/>
  </p:clrMapOvr>
  <p:transition>
    <p:comb/>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208595"/>
            <a:ext cx="8352928" cy="6617196"/>
          </a:xfrm>
          <a:prstGeom prst="rect">
            <a:avLst/>
          </a:prstGeom>
          <a:noFill/>
        </p:spPr>
        <p:txBody>
          <a:bodyPr wrap="square" rtlCol="0">
            <a:spAutoFit/>
          </a:bodyPr>
          <a:lstStyle/>
          <a:p>
            <a:pPr algn="just"/>
            <a:r>
              <a:rPr lang="pt-BR" sz="2000" b="1" dirty="0">
                <a:solidFill>
                  <a:srgbClr val="FFC000"/>
                </a:solidFill>
              </a:rPr>
              <a:t>Questão: FCC (DPE-RS 2014):</a:t>
            </a:r>
          </a:p>
          <a:p>
            <a:pPr algn="just"/>
            <a:endParaRPr lang="pt-BR" sz="2000" dirty="0"/>
          </a:p>
          <a:p>
            <a:pPr algn="just"/>
            <a:r>
              <a:rPr lang="pt-BR" sz="2000" dirty="0"/>
              <a:t>Considere as seguintes assertivas sobre o Direito das Obrigações. </a:t>
            </a:r>
          </a:p>
          <a:p>
            <a:pPr algn="just"/>
            <a:endParaRPr lang="pt-BR" sz="2000" dirty="0"/>
          </a:p>
          <a:p>
            <a:pPr algn="just"/>
            <a:r>
              <a:rPr lang="pt-BR" sz="2000" dirty="0"/>
              <a:t>I. Quando convertida em perdas e danos, a obrigação solidária conserva sua natureza, enquanto a obrigação indivisível torna-se divisível. </a:t>
            </a:r>
            <a:br>
              <a:rPr lang="pt-BR" sz="2000" dirty="0"/>
            </a:br>
            <a:r>
              <a:rPr lang="pt-BR" sz="2000" dirty="0"/>
              <a:t>II. Na obrigação indivisível, o devedor que paga a dívida se sub-roga no direito do credor em relação aos demais coobrigados, porém só poderá cobrar dos coobrigados a quota-parte de cada um destes.</a:t>
            </a:r>
            <a:br>
              <a:rPr lang="pt-BR" sz="2000" dirty="0"/>
            </a:br>
            <a:r>
              <a:rPr lang="pt-BR" sz="2000" dirty="0"/>
              <a:t>III. É possível a formação de vínculo obrigacional no qual o sujeito passivo possua apenas a responsabilidade, mas não o débito pelo qual poderá ser civilmente acionado. </a:t>
            </a:r>
          </a:p>
          <a:p>
            <a:pPr algn="just"/>
            <a:r>
              <a:rPr lang="pt-BR" sz="2000" dirty="0"/>
              <a:t>IV. Pessoas futuras, como o nascituro e a pessoa jurídica em formação, não podem figurar em relação jurídica obrigacional. </a:t>
            </a:r>
            <a:br>
              <a:rPr lang="pt-BR" sz="2000" dirty="0"/>
            </a:br>
            <a:r>
              <a:rPr lang="pt-BR" sz="2000" dirty="0" smtClean="0"/>
              <a:t>Está </a:t>
            </a:r>
            <a:r>
              <a:rPr lang="pt-BR" sz="2000" dirty="0"/>
              <a:t>correto o que se afirma APENAS em:</a:t>
            </a:r>
          </a:p>
          <a:p>
            <a:pPr algn="just"/>
            <a:r>
              <a:rPr lang="it-IT" sz="2000" dirty="0"/>
              <a:t>a) II e IV. </a:t>
            </a:r>
          </a:p>
          <a:p>
            <a:pPr algn="just"/>
            <a:r>
              <a:rPr lang="it-IT" sz="2000" dirty="0"/>
              <a:t>b)I e III. </a:t>
            </a:r>
          </a:p>
          <a:p>
            <a:pPr algn="just"/>
            <a:r>
              <a:rPr lang="it-IT" sz="2000" dirty="0">
                <a:solidFill>
                  <a:srgbClr val="FFC000"/>
                </a:solidFill>
              </a:rPr>
              <a:t>c) I, II e III. </a:t>
            </a:r>
          </a:p>
          <a:p>
            <a:pPr algn="just"/>
            <a:r>
              <a:rPr lang="it-IT" sz="2000" dirty="0"/>
              <a:t>d) I e II. </a:t>
            </a:r>
          </a:p>
          <a:p>
            <a:pPr algn="just"/>
            <a:r>
              <a:rPr lang="it-IT" sz="2000" dirty="0"/>
              <a:t>e)III e IV.</a:t>
            </a:r>
          </a:p>
          <a:p>
            <a:endParaRPr lang="pt-BR" dirty="0"/>
          </a:p>
        </p:txBody>
      </p:sp>
    </p:spTree>
    <p:extLst>
      <p:ext uri="{BB962C8B-B14F-4D97-AF65-F5344CB8AC3E}">
        <p14:creationId xmlns:p14="http://schemas.microsoft.com/office/powerpoint/2010/main" val="4131851746"/>
      </p:ext>
    </p:extLst>
  </p:cSld>
  <p:clrMapOvr>
    <a:masterClrMapping/>
  </p:clrMapOvr>
  <p:transition>
    <p:comb/>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467544" y="332656"/>
            <a:ext cx="8352928" cy="5324535"/>
          </a:xfrm>
          <a:prstGeom prst="rect">
            <a:avLst/>
          </a:prstGeom>
        </p:spPr>
        <p:txBody>
          <a:bodyPr wrap="square">
            <a:spAutoFit/>
          </a:bodyPr>
          <a:lstStyle/>
          <a:p>
            <a:pPr algn="just"/>
            <a:r>
              <a:rPr lang="pt-BR" sz="2000" b="1" dirty="0" smtClean="0"/>
              <a:t>3) </a:t>
            </a:r>
            <a:r>
              <a:rPr lang="pt-BR" sz="2000" b="1" dirty="0"/>
              <a:t>Quanto </a:t>
            </a:r>
            <a:r>
              <a:rPr lang="pt-BR" sz="2000" b="1" dirty="0" smtClean="0"/>
              <a:t>ao conteúdo:</a:t>
            </a:r>
          </a:p>
          <a:p>
            <a:pPr marL="0" indent="0" algn="just">
              <a:buNone/>
            </a:pPr>
            <a:endParaRPr lang="pt-BR" altLang="pt-BR" sz="2000" dirty="0" smtClean="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3.1. Obrigações de meio e resultado</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Nas </a:t>
            </a:r>
            <a:r>
              <a:rPr lang="pt-BR" altLang="pt-BR" sz="2000" b="1" u="sng" dirty="0" smtClean="0">
                <a:solidFill>
                  <a:srgbClr val="CCECFF"/>
                </a:solidFill>
                <a:ea typeface="Tahoma" panose="020B0604030504040204" pitchFamily="34" charset="0"/>
                <a:cs typeface="Tahoma" panose="020B0604030504040204" pitchFamily="34" charset="0"/>
              </a:rPr>
              <a:t>obrigações de resultado</a:t>
            </a:r>
            <a:r>
              <a:rPr lang="pt-BR" altLang="pt-BR" sz="2000" b="1" dirty="0" smtClean="0">
                <a:solidFill>
                  <a:srgbClr val="CCECFF"/>
                </a:solidFill>
                <a:ea typeface="Tahoma" panose="020B0604030504040204" pitchFamily="34" charset="0"/>
                <a:cs typeface="Tahoma" panose="020B0604030504040204" pitchFamily="34" charset="0"/>
              </a:rPr>
              <a:t> </a:t>
            </a:r>
            <a:r>
              <a:rPr lang="pt-BR" altLang="pt-BR" sz="2000" dirty="0" smtClean="0">
                <a:ea typeface="Tahoma" panose="020B0604030504040204" pitchFamily="34" charset="0"/>
                <a:cs typeface="Tahoma" panose="020B0604030504040204" pitchFamily="34" charset="0"/>
              </a:rPr>
              <a:t>o devedor efetivamente </a:t>
            </a:r>
            <a:r>
              <a:rPr lang="pt-BR" altLang="pt-BR" sz="2000" b="1" dirty="0" smtClean="0">
                <a:ea typeface="Tahoma" panose="020B0604030504040204" pitchFamily="34" charset="0"/>
                <a:cs typeface="Tahoma" panose="020B0604030504040204" pitchFamily="34" charset="0"/>
              </a:rPr>
              <a:t>se vincula a um resultado determinado</a:t>
            </a:r>
            <a:r>
              <a:rPr lang="pt-BR" altLang="pt-BR" sz="2000" dirty="0" smtClean="0">
                <a:ea typeface="Tahoma" panose="020B0604030504040204" pitchFamily="34" charset="0"/>
                <a:cs typeface="Tahoma" panose="020B0604030504040204" pitchFamily="34" charset="0"/>
              </a:rPr>
              <a:t>, respondendo por descumprimento se este resultado não for obtido.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Nas </a:t>
            </a:r>
            <a:r>
              <a:rPr lang="pt-BR" altLang="pt-BR" sz="2000" b="1" u="sng" dirty="0" smtClean="0">
                <a:solidFill>
                  <a:srgbClr val="CCECFF"/>
                </a:solidFill>
                <a:ea typeface="Tahoma" panose="020B0604030504040204" pitchFamily="34" charset="0"/>
                <a:cs typeface="Tahoma" panose="020B0604030504040204" pitchFamily="34" charset="0"/>
              </a:rPr>
              <a:t>obrigações de meio</a:t>
            </a:r>
            <a:r>
              <a:rPr lang="pt-BR" altLang="pt-BR" sz="2000" b="1" dirty="0" smtClean="0">
                <a:ea typeface="Tahoma" panose="020B0604030504040204" pitchFamily="34" charset="0"/>
                <a:cs typeface="Tahoma" panose="020B0604030504040204" pitchFamily="34" charset="0"/>
              </a:rPr>
              <a:t> </a:t>
            </a:r>
            <a:r>
              <a:rPr lang="pt-BR" altLang="pt-BR" sz="2000" dirty="0" smtClean="0">
                <a:ea typeface="Tahoma" panose="020B0604030504040204" pitchFamily="34" charset="0"/>
                <a:cs typeface="Tahoma" panose="020B0604030504040204" pitchFamily="34" charset="0"/>
              </a:rPr>
              <a:t>o devedor obriga-se, não a alcançar o resultado, mas a </a:t>
            </a:r>
            <a:r>
              <a:rPr lang="pt-BR" altLang="pt-BR" sz="2000" b="1" dirty="0" smtClean="0">
                <a:ea typeface="Tahoma" panose="020B0604030504040204" pitchFamily="34" charset="0"/>
                <a:cs typeface="Tahoma" panose="020B0604030504040204" pitchFamily="34" charset="0"/>
              </a:rPr>
              <a:t>atuar com a diligência necessária</a:t>
            </a:r>
            <a:r>
              <a:rPr lang="pt-BR" altLang="pt-BR" sz="2000" dirty="0" smtClean="0">
                <a:ea typeface="Tahoma" panose="020B0604030504040204" pitchFamily="34" charset="0"/>
                <a:cs typeface="Tahoma" panose="020B0604030504040204" pitchFamily="34" charset="0"/>
              </a:rPr>
              <a:t>, de acordo com as regras técnicas e disponíveis no momento para que o resultado seja obtido.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Exemplo: enquanto o transportador se obriga a entregar a coisa transportada para determinado lugar e tempo; o médico, ordinariamente, obriga-se a despender seus maiores esforços para curar o paciente. </a:t>
            </a:r>
          </a:p>
        </p:txBody>
      </p:sp>
    </p:spTree>
    <p:extLst>
      <p:ext uri="{BB962C8B-B14F-4D97-AF65-F5344CB8AC3E}">
        <p14:creationId xmlns:p14="http://schemas.microsoft.com/office/powerpoint/2010/main" val="3125823078"/>
      </p:ext>
    </p:extLst>
  </p:cSld>
  <p:clrMapOvr>
    <a:masterClrMapping/>
  </p:clrMapOvr>
  <p:transition>
    <p:comb/>
  </p:transition>
</p:sld>
</file>

<file path=ppt/slides/slide7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6400800"/>
          </a:xfrm>
          <a:prstGeom prst="rect">
            <a:avLst/>
          </a:prstGeom>
          <a:noFill/>
          <a:ln w="9525">
            <a:noFill/>
            <a:miter lim="800000"/>
            <a:headEnd/>
            <a:tailEnd/>
          </a:ln>
          <a:effectLst/>
        </p:spPr>
        <p:txBody>
          <a:bodyPr anchor="t"/>
          <a:lstStyle/>
          <a:p>
            <a:pPr marL="0" indent="0" algn="just">
              <a:buNone/>
            </a:pPr>
            <a:r>
              <a:rPr lang="pt-BR" sz="2000" b="1" dirty="0" smtClean="0">
                <a:solidFill>
                  <a:srgbClr val="CCECFF"/>
                </a:solidFill>
              </a:rPr>
              <a:t>Ônus probatório</a:t>
            </a:r>
          </a:p>
          <a:p>
            <a:pPr marL="0" indent="0" algn="just">
              <a:buNone/>
            </a:pPr>
            <a:endParaRPr lang="pt-BR" sz="2000" dirty="0" smtClean="0"/>
          </a:p>
          <a:p>
            <a:pPr marL="0" indent="0" algn="just">
              <a:buNone/>
            </a:pPr>
            <a:r>
              <a:rPr lang="pt-BR" sz="2000" dirty="0" smtClean="0"/>
              <a:t>A importância da classificação dicotômica recai, em especial, na distribuição do ônus probatório. </a:t>
            </a:r>
          </a:p>
          <a:p>
            <a:pPr marL="0" indent="0" algn="just">
              <a:buNone/>
            </a:pPr>
            <a:endParaRPr lang="pt-BR" sz="2000" dirty="0"/>
          </a:p>
          <a:p>
            <a:pPr marL="0" indent="0" algn="just">
              <a:buNone/>
            </a:pPr>
            <a:r>
              <a:rPr lang="pt-BR" sz="2000" dirty="0" smtClean="0"/>
              <a:t>Na </a:t>
            </a:r>
            <a:r>
              <a:rPr lang="pt-BR" sz="2000" u="sng" dirty="0" smtClean="0"/>
              <a:t>obrigação de meio</a:t>
            </a:r>
            <a:r>
              <a:rPr lang="pt-BR" sz="2000" dirty="0" smtClean="0"/>
              <a:t> o </a:t>
            </a:r>
            <a:r>
              <a:rPr lang="pt-BR" sz="2000" b="1" dirty="0" smtClean="0"/>
              <a:t>credor deverá comprovar</a:t>
            </a:r>
            <a:r>
              <a:rPr lang="pt-BR" sz="2000" dirty="0" smtClean="0"/>
              <a:t> que o devedor falhou, ao não agir com o grau de diligência esperado; já na </a:t>
            </a:r>
            <a:r>
              <a:rPr lang="pt-BR" sz="2000" u="sng" dirty="0" smtClean="0"/>
              <a:t>obrigação de resultado</a:t>
            </a:r>
            <a:r>
              <a:rPr lang="pt-BR" sz="2000" dirty="0" smtClean="0"/>
              <a:t> </a:t>
            </a:r>
            <a:r>
              <a:rPr lang="pt-BR" sz="2000" b="1" dirty="0" smtClean="0">
                <a:solidFill>
                  <a:srgbClr val="CCECFF"/>
                </a:solidFill>
              </a:rPr>
              <a:t>inverte-se o ônus probatório</a:t>
            </a:r>
            <a:r>
              <a:rPr lang="pt-BR" sz="2000" dirty="0" smtClean="0"/>
              <a:t>, recaindo </a:t>
            </a:r>
            <a:r>
              <a:rPr lang="pt-BR" sz="2000" u="sng" dirty="0" smtClean="0"/>
              <a:t>ao devedor o dever de demonstrar que causa diversa frustrou o objetivo</a:t>
            </a:r>
            <a:r>
              <a:rPr lang="pt-BR" sz="2000" dirty="0" smtClean="0"/>
              <a:t> almejado, afastando, assim, sua culpa. </a:t>
            </a:r>
          </a:p>
          <a:p>
            <a:pPr marL="0" indent="0" algn="just">
              <a:buNone/>
            </a:pPr>
            <a:endParaRPr lang="pt-BR" sz="2000" dirty="0"/>
          </a:p>
          <a:p>
            <a:pPr marL="0" indent="0" algn="just">
              <a:buNone/>
            </a:pPr>
            <a:r>
              <a:rPr lang="pt-BR" sz="2000" dirty="0" smtClean="0"/>
              <a:t>O advogado, que tem por obrigação ser diligente na defesa de seu cliente, possui, ordinariamente, obrigação de meio, e terá direito aos honorários mesmo que não tenha tido êxito na demanda.</a:t>
            </a:r>
          </a:p>
          <a:p>
            <a:pPr marL="0" indent="0" algn="just">
              <a:buNone/>
            </a:pPr>
            <a:endParaRPr lang="pt-BR" sz="2000" dirty="0" smtClean="0">
              <a:solidFill>
                <a:srgbClr val="CCECFF"/>
              </a:solidFill>
            </a:endParaRPr>
          </a:p>
          <a:p>
            <a:pPr marL="0" indent="0" algn="just">
              <a:buNone/>
            </a:pPr>
            <a:r>
              <a:rPr lang="pt-BR" sz="2000" b="1" dirty="0" smtClean="0">
                <a:solidFill>
                  <a:srgbClr val="CCECFF"/>
                </a:solidFill>
              </a:rPr>
              <a:t>Boa-fé objetiva</a:t>
            </a:r>
            <a:endParaRPr lang="pt-BR" sz="2000" b="1" dirty="0">
              <a:solidFill>
                <a:srgbClr val="CCECFF"/>
              </a:solidFill>
            </a:endParaRPr>
          </a:p>
          <a:p>
            <a:pPr marL="0" indent="0" algn="just">
              <a:buNone/>
            </a:pPr>
            <a:endParaRPr lang="pt-BR" sz="2000" dirty="0" smtClean="0"/>
          </a:p>
          <a:p>
            <a:pPr marL="0" indent="0" algn="just">
              <a:buNone/>
            </a:pPr>
            <a:r>
              <a:rPr lang="pt-BR" sz="2000" dirty="0" smtClean="0"/>
              <a:t>A doutrina moderna afasta formulações estanques, </a:t>
            </a:r>
            <a:r>
              <a:rPr lang="pt-BR" sz="2000" dirty="0" smtClean="0"/>
              <a:t>pautadas </a:t>
            </a:r>
            <a:r>
              <a:rPr lang="pt-BR" sz="2000" dirty="0" smtClean="0"/>
              <a:t>na mera dicotomia, à luz da nova ótica do sistema civil-constitucional, norteado pelo princípio da boa-fé. </a:t>
            </a:r>
            <a:endParaRPr lang="pt-BR" sz="2000" dirty="0"/>
          </a:p>
        </p:txBody>
      </p:sp>
      <p:sp>
        <p:nvSpPr>
          <p:cNvPr id="18436" name="Rectangle 1"/>
          <p:cNvSpPr>
            <a:spLocks noChangeArrowheads="1"/>
          </p:cNvSpPr>
          <p:nvPr/>
        </p:nvSpPr>
        <p:spPr bwMode="auto">
          <a:xfrm>
            <a:off x="0" y="-187325"/>
            <a:ext cx="18415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en-US" altLang="pt-BR" sz="2400"/>
              <a:t/>
            </a:r>
            <a:br>
              <a:rPr lang="en-US" altLang="pt-BR" sz="2400"/>
            </a:br>
            <a:endParaRPr lang="en-US" altLang="pt-BR" sz="2400"/>
          </a:p>
        </p:txBody>
      </p:sp>
    </p:spTree>
  </p:cSld>
  <p:clrMapOvr>
    <a:masterClrMapping/>
  </p:clrMapOvr>
  <p:transition>
    <p:comb/>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20483" name="Rectangle 7"/>
          <p:cNvSpPr>
            <a:spLocks noChangeArrowheads="1"/>
          </p:cNvSpPr>
          <p:nvPr/>
        </p:nvSpPr>
        <p:spPr bwMode="auto">
          <a:xfrm>
            <a:off x="228600" y="23884"/>
            <a:ext cx="8915400" cy="6645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Em </a:t>
            </a:r>
            <a:r>
              <a:rPr lang="en-GB" altLang="pt-BR" sz="2000" dirty="0" err="1" smtClean="0">
                <a:ea typeface="Arial Unicode MS" panose="020B0604020202020204" pitchFamily="34" charset="-128"/>
                <a:cs typeface="Arial Unicode MS" panose="020B0604020202020204" pitchFamily="34" charset="-128"/>
              </a:rPr>
              <a:t>cada</a:t>
            </a:r>
            <a:r>
              <a:rPr lang="en-GB" altLang="pt-BR" sz="2000" dirty="0" smtClean="0">
                <a:ea typeface="Arial Unicode MS" panose="020B0604020202020204" pitchFamily="34" charset="-128"/>
                <a:cs typeface="Arial Unicode MS" panose="020B0604020202020204" pitchFamily="34" charset="-128"/>
              </a:rPr>
              <a:t> relação </a:t>
            </a:r>
            <a:r>
              <a:rPr lang="en-GB" altLang="pt-BR" sz="2000" dirty="0" err="1" smtClean="0">
                <a:ea typeface="Arial Unicode MS" panose="020B0604020202020204" pitchFamily="34" charset="-128"/>
                <a:cs typeface="Arial Unicode MS" panose="020B0604020202020204" pitchFamily="34" charset="-128"/>
              </a:rPr>
              <a:t>obrigacional</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há</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uma</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série</a:t>
            </a:r>
            <a:r>
              <a:rPr lang="en-GB" altLang="pt-BR" sz="2000" dirty="0" smtClean="0">
                <a:ea typeface="Arial Unicode MS" panose="020B0604020202020204" pitchFamily="34" charset="-128"/>
                <a:cs typeface="Arial Unicode MS" panose="020B0604020202020204" pitchFamily="34" charset="-128"/>
              </a:rPr>
              <a:t> de </a:t>
            </a:r>
            <a:r>
              <a:rPr lang="en-GB" altLang="pt-BR" sz="2000" dirty="0" err="1" smtClean="0">
                <a:ea typeface="Arial Unicode MS" panose="020B0604020202020204" pitchFamily="34" charset="-128"/>
                <a:cs typeface="Arial Unicode MS" panose="020B0604020202020204" pitchFamily="34" charset="-128"/>
              </a:rPr>
              <a:t>deveres</a:t>
            </a:r>
            <a:r>
              <a:rPr lang="en-GB" altLang="pt-BR" sz="2000" dirty="0" smtClean="0">
                <a:ea typeface="Arial Unicode MS" panose="020B0604020202020204" pitchFamily="34" charset="-128"/>
                <a:cs typeface="Arial Unicode MS" panose="020B0604020202020204" pitchFamily="34" charset="-128"/>
              </a:rPr>
              <a:t> e </a:t>
            </a:r>
            <a:r>
              <a:rPr lang="en-GB" altLang="pt-BR" sz="2000" dirty="0" err="1" smtClean="0">
                <a:ea typeface="Arial Unicode MS" panose="020B0604020202020204" pitchFamily="34" charset="-128"/>
                <a:cs typeface="Arial Unicode MS" panose="020B0604020202020204" pitchFamily="34" charset="-128"/>
              </a:rPr>
              <a:t>direitos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recíprocos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tornando</a:t>
            </a:r>
            <a:r>
              <a:rPr lang="en-GB" altLang="pt-BR" sz="2000" dirty="0" smtClean="0">
                <a:ea typeface="Arial Unicode MS" panose="020B0604020202020204" pitchFamily="34" charset="-128"/>
                <a:cs typeface="Arial Unicode MS" panose="020B0604020202020204" pitchFamily="34" charset="-128"/>
              </a:rPr>
              <a:t>-a </a:t>
            </a:r>
            <a:r>
              <a:rPr lang="en-GB" altLang="pt-BR" sz="2000" dirty="0" err="1" smtClean="0">
                <a:ea typeface="Arial Unicode MS" panose="020B0604020202020204" pitchFamily="34" charset="-128"/>
                <a:cs typeface="Arial Unicode MS" panose="020B0604020202020204" pitchFamily="34" charset="-128"/>
              </a:rPr>
              <a:t>mais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dinâmica</a:t>
            </a:r>
            <a:r>
              <a:rPr lang="en-GB" altLang="pt-BR" sz="2000" dirty="0" smtClean="0">
                <a:ea typeface="Arial Unicode MS" panose="020B0604020202020204" pitchFamily="34" charset="-128"/>
                <a:cs typeface="Arial Unicode MS" panose="020B0604020202020204" pitchFamily="34" charset="-128"/>
              </a:rPr>
              <a:t>, à </a:t>
            </a:r>
            <a:r>
              <a:rPr lang="en-GB" altLang="pt-BR" sz="2000" dirty="0" err="1" smtClean="0">
                <a:ea typeface="Arial Unicode MS" panose="020B0604020202020204" pitchFamily="34" charset="-128"/>
                <a:cs typeface="Arial Unicode MS" panose="020B0604020202020204" pitchFamily="34" charset="-128"/>
              </a:rPr>
              <a:t>medida</a:t>
            </a:r>
            <a:r>
              <a:rPr lang="en-GB" altLang="pt-BR" sz="2000" dirty="0" smtClean="0">
                <a:ea typeface="Arial Unicode MS" panose="020B0604020202020204" pitchFamily="34" charset="-128"/>
                <a:cs typeface="Arial Unicode MS" panose="020B0604020202020204" pitchFamily="34" charset="-128"/>
              </a:rPr>
              <a:t> que </a:t>
            </a:r>
            <a:r>
              <a:rPr lang="en-GB" altLang="pt-BR" sz="2000" dirty="0" err="1" smtClean="0">
                <a:ea typeface="Arial Unicode MS" panose="020B0604020202020204" pitchFamily="34" charset="-128"/>
                <a:cs typeface="Arial Unicode MS" panose="020B0604020202020204" pitchFamily="34" charset="-128"/>
              </a:rPr>
              <a:t>às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partes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recaem</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os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deveres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anexos</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contrato</a:t>
            </a:r>
            <a:r>
              <a:rPr lang="en-GB" altLang="pt-BR" sz="2000" dirty="0" smtClean="0">
                <a:ea typeface="Arial Unicode MS" panose="020B0604020202020204" pitchFamily="34" charset="-128"/>
                <a:cs typeface="Arial Unicode MS" panose="020B0604020202020204" pitchFamily="34" charset="-128"/>
              </a:rPr>
              <a:t>, como a </a:t>
            </a:r>
            <a:r>
              <a:rPr lang="en-GB" altLang="pt-BR" sz="2000" dirty="0" err="1" smtClean="0">
                <a:ea typeface="Arial Unicode MS" panose="020B0604020202020204" pitchFamily="34" charset="-128"/>
                <a:cs typeface="Arial Unicode MS" panose="020B0604020202020204" pitchFamily="34" charset="-128"/>
              </a:rPr>
              <a:t>cooperação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informação</a:t>
            </a:r>
            <a:r>
              <a:rPr lang="en-GB" altLang="pt-BR" sz="2000" dirty="0">
                <a:ea typeface="Arial Unicode MS" panose="020B0604020202020204" pitchFamily="34" charset="-128"/>
                <a:cs typeface="Arial Unicode MS" panose="020B0604020202020204" pitchFamily="34" charset="-128"/>
              </a:rPr>
              <a:t> </a:t>
            </a:r>
            <a:r>
              <a:rPr lang="en-GB" altLang="pt-BR" sz="2000" dirty="0" smtClean="0">
                <a:ea typeface="Arial Unicode MS" panose="020B0604020202020204" pitchFamily="34" charset="-128"/>
                <a:cs typeface="Arial Unicode MS" panose="020B0604020202020204" pitchFamily="34" charset="-128"/>
              </a:rPr>
              <a:t>e boa-</a:t>
            </a:r>
            <a:r>
              <a:rPr lang="en-GB" altLang="pt-BR" sz="2000" dirty="0" err="1" smtClean="0">
                <a:ea typeface="Arial Unicode MS" panose="020B0604020202020204" pitchFamily="34" charset="-128"/>
                <a:cs typeface="Arial Unicode MS" panose="020B0604020202020204" pitchFamily="34" charset="-128"/>
              </a:rPr>
              <a:t>fé</a:t>
            </a:r>
            <a:r>
              <a:rPr lang="en-GB" altLang="pt-BR" sz="2000" dirty="0" smtClean="0">
                <a:ea typeface="Arial Unicode MS" panose="020B0604020202020204" pitchFamily="34" charset="-128"/>
                <a:cs typeface="Arial Unicode MS" panose="020B0604020202020204" pitchFamily="34" charset="-128"/>
              </a:rPr>
              <a:t> no </a:t>
            </a:r>
            <a:r>
              <a:rPr lang="en-GB" altLang="pt-BR" sz="2000" dirty="0" err="1" smtClean="0">
                <a:ea typeface="Arial Unicode MS" panose="020B0604020202020204" pitchFamily="34" charset="-128"/>
                <a:cs typeface="Arial Unicode MS" panose="020B0604020202020204" pitchFamily="34" charset="-128"/>
              </a:rPr>
              <a:t>deslinde</a:t>
            </a:r>
            <a:r>
              <a:rPr lang="en-GB" altLang="pt-BR" sz="2000" dirty="0" smtClean="0">
                <a:ea typeface="Arial Unicode MS" panose="020B0604020202020204" pitchFamily="34" charset="-128"/>
                <a:cs typeface="Arial Unicode MS" panose="020B0604020202020204" pitchFamily="34" charset="-128"/>
              </a:rPr>
              <a:t> dos </a:t>
            </a:r>
            <a:r>
              <a:rPr lang="en-GB" altLang="pt-BR" sz="2000" dirty="0" err="1" smtClean="0">
                <a:ea typeface="Arial Unicode MS" panose="020B0604020202020204" pitchFamily="34" charset="-128"/>
                <a:cs typeface="Arial Unicode MS" panose="020B0604020202020204" pitchFamily="34" charset="-128"/>
              </a:rPr>
              <a:t>negócios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jurídicos</a:t>
            </a:r>
            <a:r>
              <a:rPr lang="en-GB" altLang="pt-BR" sz="2000" dirty="0" smtClean="0">
                <a:ea typeface="Arial Unicode MS" panose="020B0604020202020204" pitchFamily="34" charset="-128"/>
                <a:cs typeface="Arial Unicode MS" panose="020B0604020202020204" pitchFamily="34" charset="-128"/>
              </a:rPr>
              <a:t>.</a:t>
            </a:r>
          </a:p>
          <a:p>
            <a:pPr marL="0" indent="0" algn="just" eaLnBrk="1" hangingPunct="1">
              <a:buNone/>
              <a:defRPr/>
            </a:pPr>
            <a:endParaRPr lang="en-GB" altLang="pt-BR" sz="2000" dirty="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E a </a:t>
            </a:r>
            <a:r>
              <a:rPr lang="en-GB" altLang="pt-BR" sz="2000" dirty="0" err="1" smtClean="0">
                <a:ea typeface="Arial Unicode MS" panose="020B0604020202020204" pitchFamily="34" charset="-128"/>
                <a:cs typeface="Arial Unicode MS" panose="020B0604020202020204" pitchFamily="34" charset="-128"/>
              </a:rPr>
              <a:t>partir</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desses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parâmetros</a:t>
            </a:r>
            <a:r>
              <a:rPr lang="en-GB" altLang="pt-BR" sz="2000" dirty="0" smtClean="0">
                <a:ea typeface="Arial Unicode MS" panose="020B0604020202020204" pitchFamily="34" charset="-128"/>
                <a:cs typeface="Arial Unicode MS" panose="020B0604020202020204" pitchFamily="34" charset="-128"/>
              </a:rPr>
              <a:t> de </a:t>
            </a:r>
            <a:r>
              <a:rPr lang="en-GB" altLang="pt-BR" sz="2000" dirty="0" err="1" smtClean="0">
                <a:ea typeface="Arial Unicode MS" panose="020B0604020202020204" pitchFamily="34" charset="-128"/>
                <a:cs typeface="Arial Unicode MS" panose="020B0604020202020204" pitchFamily="34" charset="-128"/>
              </a:rPr>
              <a:t>comportamento</a:t>
            </a:r>
            <a:r>
              <a:rPr lang="en-GB" altLang="pt-BR" sz="2000" dirty="0" smtClean="0">
                <a:ea typeface="Arial Unicode MS" panose="020B0604020202020204" pitchFamily="34" charset="-128"/>
                <a:cs typeface="Arial Unicode MS" panose="020B0604020202020204" pitchFamily="34" charset="-128"/>
              </a:rPr>
              <a:t> que </a:t>
            </a:r>
            <a:r>
              <a:rPr lang="en-GB" altLang="pt-BR" sz="2000" dirty="0" err="1" smtClean="0">
                <a:ea typeface="Arial Unicode MS" panose="020B0604020202020204" pitchFamily="34" charset="-128"/>
                <a:cs typeface="Arial Unicode MS" panose="020B0604020202020204" pitchFamily="34" charset="-128"/>
              </a:rPr>
              <a:t>será</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possível</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aferir</a:t>
            </a:r>
            <a:r>
              <a:rPr lang="en-GB" altLang="pt-BR" sz="2000" dirty="0" smtClean="0">
                <a:ea typeface="Arial Unicode MS" panose="020B0604020202020204" pitchFamily="34" charset="-128"/>
                <a:cs typeface="Arial Unicode MS" panose="020B0604020202020204" pitchFamily="34" charset="-128"/>
              </a:rPr>
              <a:t> o </a:t>
            </a:r>
            <a:r>
              <a:rPr lang="en-GB" altLang="pt-BR" sz="2000" dirty="0" err="1" smtClean="0">
                <a:ea typeface="Arial Unicode MS" panose="020B0604020202020204" pitchFamily="34" charset="-128"/>
                <a:cs typeface="Arial Unicode MS" panose="020B0604020202020204" pitchFamily="34" charset="-128"/>
              </a:rPr>
              <a:t>dever</a:t>
            </a:r>
            <a:r>
              <a:rPr lang="en-GB" altLang="pt-BR" sz="2000" dirty="0" smtClean="0">
                <a:ea typeface="Arial Unicode MS" panose="020B0604020202020204" pitchFamily="34" charset="-128"/>
                <a:cs typeface="Arial Unicode MS" panose="020B0604020202020204" pitchFamily="34" charset="-128"/>
              </a:rPr>
              <a:t> de </a:t>
            </a:r>
            <a:r>
              <a:rPr lang="en-GB" altLang="pt-BR" sz="2000" dirty="0" err="1" smtClean="0">
                <a:ea typeface="Arial Unicode MS" panose="020B0604020202020204" pitchFamily="34" charset="-128"/>
                <a:cs typeface="Arial Unicode MS" panose="020B0604020202020204" pitchFamily="34" charset="-128"/>
              </a:rPr>
              <a:t>diligência</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perpetrado</a:t>
            </a:r>
            <a:r>
              <a:rPr lang="en-GB" altLang="pt-BR" sz="2000" dirty="0" smtClean="0">
                <a:ea typeface="Arial Unicode MS" panose="020B0604020202020204" pitchFamily="34" charset="-128"/>
                <a:cs typeface="Arial Unicode MS" panose="020B0604020202020204" pitchFamily="34" charset="-128"/>
              </a:rPr>
              <a:t>. Desta forma, </a:t>
            </a:r>
            <a:r>
              <a:rPr lang="en-GB" altLang="pt-BR" sz="2000" dirty="0" err="1" smtClean="0">
                <a:ea typeface="Arial Unicode MS" panose="020B0604020202020204" pitchFamily="34" charset="-128"/>
                <a:cs typeface="Arial Unicode MS" panose="020B0604020202020204" pitchFamily="34" charset="-128"/>
              </a:rPr>
              <a:t>ainda</a:t>
            </a:r>
            <a:r>
              <a:rPr lang="en-GB" altLang="pt-BR" sz="2000" dirty="0" smtClean="0">
                <a:ea typeface="Arial Unicode MS" panose="020B0604020202020204" pitchFamily="34" charset="-128"/>
                <a:cs typeface="Arial Unicode MS" panose="020B0604020202020204" pitchFamily="34" charset="-128"/>
              </a:rPr>
              <a:t> que </a:t>
            </a:r>
            <a:r>
              <a:rPr lang="en-GB" altLang="pt-BR" sz="2000" dirty="0" err="1" smtClean="0">
                <a:ea typeface="Arial Unicode MS" panose="020B0604020202020204" pitchFamily="34" charset="-128"/>
                <a:cs typeface="Arial Unicode MS" panose="020B0604020202020204" pitchFamily="34" charset="-128"/>
              </a:rPr>
              <a:t>relevante</a:t>
            </a:r>
            <a:r>
              <a:rPr lang="en-GB" altLang="pt-BR" sz="2000" dirty="0" smtClean="0">
                <a:ea typeface="Arial Unicode MS" panose="020B0604020202020204" pitchFamily="34" charset="-128"/>
                <a:cs typeface="Arial Unicode MS" panose="020B0604020202020204" pitchFamily="34" charset="-128"/>
              </a:rPr>
              <a:t> a </a:t>
            </a:r>
            <a:r>
              <a:rPr lang="en-GB" altLang="pt-BR" sz="2000" dirty="0" err="1" smtClean="0">
                <a:ea typeface="Arial Unicode MS" panose="020B0604020202020204" pitchFamily="34" charset="-128"/>
                <a:cs typeface="Arial Unicode MS" panose="020B0604020202020204" pitchFamily="34" charset="-128"/>
              </a:rPr>
              <a:t>classificação</a:t>
            </a:r>
            <a:r>
              <a:rPr lang="en-GB" altLang="pt-BR" sz="2000" dirty="0" smtClean="0">
                <a:ea typeface="Arial Unicode MS" panose="020B0604020202020204" pitchFamily="34" charset="-128"/>
                <a:cs typeface="Arial Unicode MS" panose="020B0604020202020204" pitchFamily="34" charset="-128"/>
              </a:rPr>
              <a:t> das </a:t>
            </a:r>
            <a:r>
              <a:rPr lang="en-GB" altLang="pt-BR" sz="2000" dirty="0" err="1" smtClean="0">
                <a:ea typeface="Arial Unicode MS" panose="020B0604020202020204" pitchFamily="34" charset="-128"/>
                <a:cs typeface="Arial Unicode MS" panose="020B0604020202020204" pitchFamily="34" charset="-128"/>
              </a:rPr>
              <a:t>obrigações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quanto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ao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conteúdo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deve</a:t>
            </a:r>
            <a:r>
              <a:rPr lang="en-GB" altLang="pt-BR" sz="2000" dirty="0" smtClean="0">
                <a:ea typeface="Arial Unicode MS" panose="020B0604020202020204" pitchFamily="34" charset="-128"/>
                <a:cs typeface="Arial Unicode MS" panose="020B0604020202020204" pitchFamily="34" charset="-128"/>
              </a:rPr>
              <a:t>-se </a:t>
            </a:r>
            <a:r>
              <a:rPr lang="en-GB" altLang="pt-BR" sz="2000" dirty="0" err="1" smtClean="0">
                <a:ea typeface="Arial Unicode MS" panose="020B0604020202020204" pitchFamily="34" charset="-128"/>
                <a:cs typeface="Arial Unicode MS" panose="020B0604020202020204" pitchFamily="34" charset="-128"/>
              </a:rPr>
              <a:t>prestigiar</a:t>
            </a:r>
            <a:r>
              <a:rPr lang="en-GB" altLang="pt-BR" sz="2000" dirty="0" smtClean="0">
                <a:ea typeface="Arial Unicode MS" panose="020B0604020202020204" pitchFamily="34" charset="-128"/>
                <a:cs typeface="Arial Unicode MS" panose="020B0604020202020204" pitchFamily="34" charset="-128"/>
              </a:rPr>
              <a:t> a </a:t>
            </a:r>
            <a:r>
              <a:rPr lang="en-GB" altLang="pt-BR" sz="2000" dirty="0" err="1" smtClean="0">
                <a:ea typeface="Arial Unicode MS" panose="020B0604020202020204" pitchFamily="34" charset="-128"/>
                <a:cs typeface="Arial Unicode MS" panose="020B0604020202020204" pitchFamily="34" charset="-128"/>
              </a:rPr>
              <a:t>análise</a:t>
            </a:r>
            <a:r>
              <a:rPr lang="en-GB" altLang="pt-BR" sz="2000" dirty="0" smtClean="0">
                <a:ea typeface="Arial Unicode MS" panose="020B0604020202020204" pitchFamily="34" charset="-128"/>
                <a:cs typeface="Arial Unicode MS" panose="020B0604020202020204" pitchFamily="34" charset="-128"/>
              </a:rPr>
              <a:t> das </a:t>
            </a:r>
            <a:r>
              <a:rPr lang="en-GB" altLang="pt-BR" sz="2000" dirty="0" err="1" smtClean="0">
                <a:ea typeface="Arial Unicode MS" panose="020B0604020202020204" pitchFamily="34" charset="-128"/>
                <a:cs typeface="Arial Unicode MS" panose="020B0604020202020204" pitchFamily="34" charset="-128"/>
              </a:rPr>
              <a:t>circunstâncias</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caso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concreto</a:t>
            </a:r>
            <a:r>
              <a:rPr lang="en-GB" altLang="pt-BR" sz="2000" dirty="0" smtClean="0">
                <a:ea typeface="Arial Unicode MS" panose="020B0604020202020204" pitchFamily="34" charset="-128"/>
                <a:cs typeface="Arial Unicode MS" panose="020B0604020202020204" pitchFamily="34" charset="-128"/>
              </a:rPr>
              <a:t>.</a:t>
            </a:r>
          </a:p>
          <a:p>
            <a:pPr marL="0" indent="0" algn="just" eaLnBrk="1" hangingPunct="1">
              <a:buNone/>
              <a:defRPr/>
            </a:pPr>
            <a:endParaRPr lang="en-GB" altLang="pt-BR" sz="2000" dirty="0">
              <a:solidFill>
                <a:srgbClr val="CCECFF"/>
              </a:solidFill>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b="1" dirty="0" err="1" smtClean="0">
                <a:solidFill>
                  <a:srgbClr val="CCECFF"/>
                </a:solidFill>
                <a:ea typeface="Arial Unicode MS" panose="020B0604020202020204" pitchFamily="34" charset="-128"/>
                <a:cs typeface="Arial Unicode MS" panose="020B0604020202020204" pitchFamily="34" charset="-128"/>
              </a:rPr>
              <a:t>Obrigações</a:t>
            </a:r>
            <a:r>
              <a:rPr lang="en-GB" altLang="pt-BR" sz="2000" b="1" dirty="0" smtClean="0">
                <a:solidFill>
                  <a:srgbClr val="CCECFF"/>
                </a:solidFill>
                <a:ea typeface="Arial Unicode MS" panose="020B0604020202020204" pitchFamily="34" charset="-128"/>
                <a:cs typeface="Arial Unicode MS" panose="020B0604020202020204" pitchFamily="34" charset="-128"/>
              </a:rPr>
              <a:t> de </a:t>
            </a:r>
            <a:r>
              <a:rPr lang="en-GB" altLang="pt-BR" sz="2000" b="1" dirty="0" err="1" smtClean="0">
                <a:solidFill>
                  <a:srgbClr val="CCECFF"/>
                </a:solidFill>
                <a:ea typeface="Arial Unicode MS" panose="020B0604020202020204" pitchFamily="34" charset="-128"/>
                <a:cs typeface="Arial Unicode MS" panose="020B0604020202020204" pitchFamily="34" charset="-128"/>
              </a:rPr>
              <a:t>meio</a:t>
            </a:r>
            <a:r>
              <a:rPr lang="en-GB" altLang="pt-BR" sz="2000" b="1" dirty="0" smtClean="0">
                <a:solidFill>
                  <a:srgbClr val="CCECFF"/>
                </a:solidFill>
                <a:ea typeface="Arial Unicode MS" panose="020B0604020202020204" pitchFamily="34" charset="-128"/>
                <a:cs typeface="Arial Unicode MS" panose="020B0604020202020204" pitchFamily="34" charset="-128"/>
              </a:rPr>
              <a:t> e </a:t>
            </a:r>
            <a:r>
              <a:rPr lang="en-GB" altLang="pt-BR" sz="2000" b="1" dirty="0" err="1" smtClean="0">
                <a:solidFill>
                  <a:srgbClr val="CCECFF"/>
                </a:solidFill>
                <a:ea typeface="Arial Unicode MS" panose="020B0604020202020204" pitchFamily="34" charset="-128"/>
                <a:cs typeface="Arial Unicode MS" panose="020B0604020202020204" pitchFamily="34" charset="-128"/>
              </a:rPr>
              <a:t>resultado</a:t>
            </a:r>
            <a:r>
              <a:rPr lang="en-GB" altLang="pt-BR" sz="2000" b="1" dirty="0" smtClean="0">
                <a:solidFill>
                  <a:srgbClr val="CCECFF"/>
                </a:solidFill>
                <a:ea typeface="Arial Unicode MS" panose="020B0604020202020204" pitchFamily="34" charset="-128"/>
                <a:cs typeface="Arial Unicode MS" panose="020B0604020202020204" pitchFamily="34" charset="-128"/>
              </a:rPr>
              <a:t> no CDC</a:t>
            </a:r>
          </a:p>
          <a:p>
            <a:pPr marL="0" indent="0" algn="just" eaLnBrk="1" hangingPunct="1">
              <a:buNone/>
              <a:defRPr/>
            </a:pPr>
            <a:endParaRPr lang="en-GB" altLang="pt-BR" sz="2000" dirty="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O CDC </a:t>
            </a:r>
            <a:r>
              <a:rPr lang="en-GB" altLang="pt-BR" sz="2000" dirty="0" err="1" smtClean="0">
                <a:ea typeface="Arial Unicode MS" panose="020B0604020202020204" pitchFamily="34" charset="-128"/>
                <a:cs typeface="Arial Unicode MS" panose="020B0604020202020204" pitchFamily="34" charset="-128"/>
              </a:rPr>
              <a:t>considerou</a:t>
            </a:r>
            <a:r>
              <a:rPr lang="en-GB" altLang="pt-BR" sz="2000" dirty="0" smtClean="0">
                <a:ea typeface="Arial Unicode MS" panose="020B0604020202020204" pitchFamily="34" charset="-128"/>
                <a:cs typeface="Arial Unicode MS" panose="020B0604020202020204" pitchFamily="34" charset="-128"/>
              </a:rPr>
              <a:t> a </a:t>
            </a:r>
            <a:r>
              <a:rPr lang="en-GB" altLang="pt-BR" sz="2000" dirty="0" err="1" smtClean="0">
                <a:ea typeface="Arial Unicode MS" panose="020B0604020202020204" pitchFamily="34" charset="-128"/>
                <a:cs typeface="Arial Unicode MS" panose="020B0604020202020204" pitchFamily="34" charset="-128"/>
              </a:rPr>
              <a:t>responsabilidade</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independente</a:t>
            </a:r>
            <a:r>
              <a:rPr lang="en-GB" altLang="pt-BR" sz="2000" dirty="0" smtClean="0">
                <a:ea typeface="Arial Unicode MS" panose="020B0604020202020204" pitchFamily="34" charset="-128"/>
                <a:cs typeface="Arial Unicode MS" panose="020B0604020202020204" pitchFamily="34" charset="-128"/>
              </a:rPr>
              <a:t> da </a:t>
            </a:r>
            <a:r>
              <a:rPr lang="en-GB" altLang="pt-BR" sz="2000" dirty="0" err="1" smtClean="0">
                <a:ea typeface="Arial Unicode MS" panose="020B0604020202020204" pitchFamily="34" charset="-128"/>
                <a:cs typeface="Arial Unicode MS" panose="020B0604020202020204" pitchFamily="34" charset="-128"/>
              </a:rPr>
              <a:t>existência</a:t>
            </a:r>
            <a:r>
              <a:rPr lang="en-GB" altLang="pt-BR" sz="2000" dirty="0" smtClean="0">
                <a:ea typeface="Arial Unicode MS" panose="020B0604020202020204" pitchFamily="34" charset="-128"/>
                <a:cs typeface="Arial Unicode MS" panose="020B0604020202020204" pitchFamily="34" charset="-128"/>
              </a:rPr>
              <a:t> de culpa, como </a:t>
            </a:r>
            <a:r>
              <a:rPr lang="en-GB" altLang="pt-BR" sz="2000" b="1" dirty="0" err="1" smtClean="0">
                <a:ea typeface="Arial Unicode MS" panose="020B0604020202020204" pitchFamily="34" charset="-128"/>
                <a:cs typeface="Arial Unicode MS" panose="020B0604020202020204" pitchFamily="34" charset="-128"/>
              </a:rPr>
              <a:t>obrigação</a:t>
            </a:r>
            <a:r>
              <a:rPr lang="en-GB" altLang="pt-BR" sz="2000" b="1" dirty="0" smtClean="0">
                <a:ea typeface="Arial Unicode MS" panose="020B0604020202020204" pitchFamily="34" charset="-128"/>
                <a:cs typeface="Arial Unicode MS" panose="020B0604020202020204" pitchFamily="34" charset="-128"/>
              </a:rPr>
              <a:t> </a:t>
            </a:r>
            <a:r>
              <a:rPr lang="en-GB" altLang="pt-BR" sz="2000" b="1" dirty="0" err="1" smtClean="0">
                <a:ea typeface="Arial Unicode MS" panose="020B0604020202020204" pitchFamily="34" charset="-128"/>
                <a:cs typeface="Arial Unicode MS" panose="020B0604020202020204" pitchFamily="34" charset="-128"/>
              </a:rPr>
              <a:t>objetiva</a:t>
            </a:r>
            <a:r>
              <a:rPr lang="en-GB" altLang="pt-BR" sz="2000" b="1" dirty="0" smtClean="0">
                <a:ea typeface="Arial Unicode MS" panose="020B0604020202020204" pitchFamily="34" charset="-128"/>
                <a:cs typeface="Arial Unicode MS" panose="020B0604020202020204" pitchFamily="34" charset="-128"/>
              </a:rPr>
              <a:t> de </a:t>
            </a:r>
            <a:r>
              <a:rPr lang="en-GB" altLang="pt-BR" sz="2000" b="1" dirty="0" err="1" smtClean="0">
                <a:ea typeface="Arial Unicode MS" panose="020B0604020202020204" pitchFamily="34" charset="-128"/>
                <a:cs typeface="Arial Unicode MS" panose="020B0604020202020204" pitchFamily="34" charset="-128"/>
              </a:rPr>
              <a:t>indenizar</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bastando</a:t>
            </a:r>
            <a:r>
              <a:rPr lang="en-GB" altLang="pt-BR" sz="2000" dirty="0" smtClean="0">
                <a:ea typeface="Arial Unicode MS" panose="020B0604020202020204" pitchFamily="34" charset="-128"/>
                <a:cs typeface="Arial Unicode MS" panose="020B0604020202020204" pitchFamily="34" charset="-128"/>
              </a:rPr>
              <a:t> a </a:t>
            </a:r>
            <a:r>
              <a:rPr lang="en-GB" altLang="pt-BR" sz="2000" dirty="0" err="1" smtClean="0">
                <a:ea typeface="Arial Unicode MS" panose="020B0604020202020204" pitchFamily="34" charset="-128"/>
                <a:cs typeface="Arial Unicode MS" panose="020B0604020202020204" pitchFamily="34" charset="-128"/>
              </a:rPr>
              <a:t>aferição</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nexo</a:t>
            </a:r>
            <a:r>
              <a:rPr lang="en-GB" altLang="pt-BR" sz="2000" dirty="0" smtClean="0">
                <a:ea typeface="Arial Unicode MS" panose="020B0604020202020204" pitchFamily="34" charset="-128"/>
                <a:cs typeface="Arial Unicode MS" panose="020B0604020202020204" pitchFamily="34" charset="-128"/>
              </a:rPr>
              <a:t> causal entre o </a:t>
            </a:r>
            <a:r>
              <a:rPr lang="en-GB" altLang="pt-BR" sz="2000" dirty="0" err="1" smtClean="0">
                <a:ea typeface="Arial Unicode MS" panose="020B0604020202020204" pitchFamily="34" charset="-128"/>
                <a:cs typeface="Arial Unicode MS" panose="020B0604020202020204" pitchFamily="34" charset="-128"/>
              </a:rPr>
              <a:t>defeito</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serviço</a:t>
            </a:r>
            <a:r>
              <a:rPr lang="en-GB" altLang="pt-BR" sz="2000" dirty="0" smtClean="0">
                <a:ea typeface="Arial Unicode MS" panose="020B0604020202020204" pitchFamily="34" charset="-128"/>
                <a:cs typeface="Arial Unicode MS" panose="020B0604020202020204" pitchFamily="34" charset="-128"/>
              </a:rPr>
              <a:t> e o </a:t>
            </a:r>
            <a:r>
              <a:rPr lang="en-GB" altLang="pt-BR" sz="2000" dirty="0" err="1" smtClean="0">
                <a:ea typeface="Arial Unicode MS" panose="020B0604020202020204" pitchFamily="34" charset="-128"/>
                <a:cs typeface="Arial Unicode MS" panose="020B0604020202020204" pitchFamily="34" charset="-128"/>
              </a:rPr>
              <a:t>dano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sofrido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pelo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consumidor</a:t>
            </a:r>
            <a:r>
              <a:rPr lang="en-GB" altLang="pt-BR" sz="2000" dirty="0" smtClean="0">
                <a:ea typeface="Arial Unicode MS" panose="020B0604020202020204" pitchFamily="34" charset="-128"/>
                <a:cs typeface="Arial Unicode MS" panose="020B0604020202020204" pitchFamily="34" charset="-128"/>
              </a:rPr>
              <a:t>. </a:t>
            </a:r>
          </a:p>
          <a:p>
            <a:pPr marL="0" indent="0" algn="just" eaLnBrk="1" hangingPunct="1">
              <a:buNone/>
              <a:defRPr/>
            </a:pPr>
            <a:endParaRPr lang="en-GB" altLang="pt-BR" sz="2000" dirty="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dirty="0" smtClean="0">
                <a:solidFill>
                  <a:srgbClr val="CCECFF"/>
                </a:solidFill>
                <a:ea typeface="Arial Unicode MS" panose="020B0604020202020204" pitchFamily="34" charset="-128"/>
                <a:cs typeface="Arial Unicode MS" panose="020B0604020202020204" pitchFamily="34" charset="-128"/>
              </a:rPr>
              <a:t>Art. 14, CDC: “O </a:t>
            </a:r>
            <a:r>
              <a:rPr lang="en-GB" altLang="pt-BR" sz="2000" dirty="0" err="1" smtClean="0">
                <a:solidFill>
                  <a:srgbClr val="CCECFF"/>
                </a:solidFill>
                <a:ea typeface="Arial Unicode MS" panose="020B0604020202020204" pitchFamily="34" charset="-128"/>
                <a:cs typeface="Arial Unicode MS" panose="020B0604020202020204" pitchFamily="34" charset="-128"/>
              </a:rPr>
              <a:t>fornecedor</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smtClean="0">
                <a:solidFill>
                  <a:srgbClr val="CCECFF"/>
                </a:solidFill>
                <a:ea typeface="Arial Unicode MS" panose="020B0604020202020204" pitchFamily="34" charset="-128"/>
                <a:cs typeface="Arial Unicode MS" panose="020B0604020202020204" pitchFamily="34" charset="-128"/>
              </a:rPr>
              <a:t>de </a:t>
            </a:r>
            <a:r>
              <a:rPr lang="en-GB" altLang="pt-BR" sz="2000" dirty="0" err="1" smtClean="0">
                <a:solidFill>
                  <a:srgbClr val="CCECFF"/>
                </a:solidFill>
                <a:ea typeface="Arial Unicode MS" panose="020B0604020202020204" pitchFamily="34" charset="-128"/>
                <a:cs typeface="Arial Unicode MS" panose="020B0604020202020204" pitchFamily="34" charset="-128"/>
              </a:rPr>
              <a:t>serviços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responde</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independentemente</a:t>
            </a:r>
            <a:r>
              <a:rPr lang="en-GB" altLang="pt-BR" sz="2000" dirty="0" smtClean="0">
                <a:solidFill>
                  <a:srgbClr val="CCECFF"/>
                </a:solidFill>
                <a:ea typeface="Arial Unicode MS" panose="020B0604020202020204" pitchFamily="34" charset="-128"/>
                <a:cs typeface="Arial Unicode MS" panose="020B0604020202020204" pitchFamily="34" charset="-128"/>
              </a:rPr>
              <a:t> da </a:t>
            </a:r>
            <a:r>
              <a:rPr lang="en-GB" altLang="pt-BR" sz="2000" dirty="0" err="1" smtClean="0">
                <a:solidFill>
                  <a:srgbClr val="CCECFF"/>
                </a:solidFill>
                <a:ea typeface="Arial Unicode MS" panose="020B0604020202020204" pitchFamily="34" charset="-128"/>
                <a:cs typeface="Arial Unicode MS" panose="020B0604020202020204" pitchFamily="34" charset="-128"/>
              </a:rPr>
              <a:t>existência</a:t>
            </a:r>
            <a:r>
              <a:rPr lang="en-GB" altLang="pt-BR" sz="2000" dirty="0" smtClean="0">
                <a:solidFill>
                  <a:srgbClr val="CCECFF"/>
                </a:solidFill>
                <a:ea typeface="Arial Unicode MS" panose="020B0604020202020204" pitchFamily="34" charset="-128"/>
                <a:cs typeface="Arial Unicode MS" panose="020B0604020202020204" pitchFamily="34" charset="-128"/>
              </a:rPr>
              <a:t> de culpa, pela </a:t>
            </a:r>
            <a:r>
              <a:rPr lang="en-GB" altLang="pt-BR" sz="2000" dirty="0" err="1" smtClean="0">
                <a:solidFill>
                  <a:srgbClr val="CCECFF"/>
                </a:solidFill>
                <a:ea typeface="Arial Unicode MS" panose="020B0604020202020204" pitchFamily="34" charset="-128"/>
                <a:cs typeface="Arial Unicode MS" panose="020B0604020202020204" pitchFamily="34" charset="-128"/>
              </a:rPr>
              <a:t>reparação</a:t>
            </a:r>
            <a:r>
              <a:rPr lang="en-GB" altLang="pt-BR" sz="2000" dirty="0" smtClean="0">
                <a:solidFill>
                  <a:srgbClr val="CCECFF"/>
                </a:solidFill>
                <a:ea typeface="Arial Unicode MS" panose="020B0604020202020204" pitchFamily="34" charset="-128"/>
                <a:cs typeface="Arial Unicode MS" panose="020B0604020202020204" pitchFamily="34" charset="-128"/>
              </a:rPr>
              <a:t> dos </a:t>
            </a:r>
            <a:r>
              <a:rPr lang="en-GB" altLang="pt-BR" sz="2000" dirty="0" err="1" smtClean="0">
                <a:solidFill>
                  <a:srgbClr val="CCECFF"/>
                </a:solidFill>
                <a:ea typeface="Arial Unicode MS" panose="020B0604020202020204" pitchFamily="34" charset="-128"/>
                <a:cs typeface="Arial Unicode MS" panose="020B0604020202020204" pitchFamily="34" charset="-128"/>
              </a:rPr>
              <a:t>danos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causados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aos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consumidores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por</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defeitos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relativos</a:t>
            </a:r>
            <a:r>
              <a:rPr lang="en-GB" altLang="pt-BR" sz="2000" dirty="0" smtClean="0">
                <a:solidFill>
                  <a:srgbClr val="CCECFF"/>
                </a:solidFill>
                <a:ea typeface="Arial Unicode MS" panose="020B0604020202020204" pitchFamily="34" charset="-128"/>
                <a:cs typeface="Arial Unicode MS" panose="020B0604020202020204" pitchFamily="34" charset="-128"/>
              </a:rPr>
              <a:t> à </a:t>
            </a:r>
            <a:r>
              <a:rPr lang="en-GB" altLang="pt-BR" sz="2000" dirty="0" err="1" smtClean="0">
                <a:solidFill>
                  <a:srgbClr val="CCECFF"/>
                </a:solidFill>
                <a:ea typeface="Arial Unicode MS" panose="020B0604020202020204" pitchFamily="34" charset="-128"/>
                <a:cs typeface="Arial Unicode MS" panose="020B0604020202020204" pitchFamily="34" charset="-128"/>
              </a:rPr>
              <a:t>prestação</a:t>
            </a:r>
            <a:r>
              <a:rPr lang="en-GB" altLang="pt-BR" sz="2000" dirty="0" smtClean="0">
                <a:solidFill>
                  <a:srgbClr val="CCECFF"/>
                </a:solidFill>
                <a:ea typeface="Arial Unicode MS" panose="020B0604020202020204" pitchFamily="34" charset="-128"/>
                <a:cs typeface="Arial Unicode MS" panose="020B0604020202020204" pitchFamily="34" charset="-128"/>
              </a:rPr>
              <a:t> dos </a:t>
            </a:r>
            <a:r>
              <a:rPr lang="en-GB" altLang="pt-BR" sz="2000" dirty="0" err="1" smtClean="0">
                <a:solidFill>
                  <a:srgbClr val="CCECFF"/>
                </a:solidFill>
                <a:ea typeface="Arial Unicode MS" panose="020B0604020202020204" pitchFamily="34" charset="-128"/>
                <a:cs typeface="Arial Unicode MS" panose="020B0604020202020204" pitchFamily="34" charset="-128"/>
              </a:rPr>
              <a:t>serviços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bem</a:t>
            </a:r>
            <a:r>
              <a:rPr lang="en-GB" altLang="pt-BR" sz="2000" dirty="0" smtClean="0">
                <a:solidFill>
                  <a:srgbClr val="CCECFF"/>
                </a:solidFill>
                <a:ea typeface="Arial Unicode MS" panose="020B0604020202020204" pitchFamily="34" charset="-128"/>
                <a:cs typeface="Arial Unicode MS" panose="020B0604020202020204" pitchFamily="34" charset="-128"/>
              </a:rPr>
              <a:t> como </a:t>
            </a:r>
            <a:r>
              <a:rPr lang="en-GB" altLang="pt-BR" sz="2000" dirty="0" err="1" smtClean="0">
                <a:solidFill>
                  <a:srgbClr val="CCECFF"/>
                </a:solidFill>
                <a:ea typeface="Arial Unicode MS" panose="020B0604020202020204" pitchFamily="34" charset="-128"/>
                <a:cs typeface="Arial Unicode MS" panose="020B0604020202020204" pitchFamily="34" charset="-128"/>
              </a:rPr>
              <a:t>por</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informações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insuficientes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ou</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inadequadas</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sobre</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sua</a:t>
            </a:r>
            <a:r>
              <a:rPr lang="en-GB" altLang="pt-BR" sz="2000" dirty="0" smtClean="0">
                <a:solidFill>
                  <a:srgbClr val="CCECFF"/>
                </a:solidFill>
                <a:ea typeface="Arial Unicode MS" panose="020B0604020202020204" pitchFamily="34" charset="-128"/>
                <a:cs typeface="Arial Unicode MS" panose="020B0604020202020204" pitchFamily="34" charset="-128"/>
              </a:rPr>
              <a:t> </a:t>
            </a:r>
            <a:r>
              <a:rPr lang="en-GB" altLang="pt-BR" sz="2000" dirty="0" err="1" smtClean="0">
                <a:solidFill>
                  <a:srgbClr val="CCECFF"/>
                </a:solidFill>
                <a:ea typeface="Arial Unicode MS" panose="020B0604020202020204" pitchFamily="34" charset="-128"/>
                <a:cs typeface="Arial Unicode MS" panose="020B0604020202020204" pitchFamily="34" charset="-128"/>
              </a:rPr>
              <a:t>fruição</a:t>
            </a:r>
            <a:r>
              <a:rPr lang="en-GB" altLang="pt-BR" sz="2000" dirty="0" smtClean="0">
                <a:solidFill>
                  <a:srgbClr val="CCECFF"/>
                </a:solidFill>
                <a:ea typeface="Arial Unicode MS" panose="020B0604020202020204" pitchFamily="34" charset="-128"/>
                <a:cs typeface="Arial Unicode MS" panose="020B0604020202020204" pitchFamily="34" charset="-128"/>
              </a:rPr>
              <a:t> e </a:t>
            </a:r>
            <a:r>
              <a:rPr lang="en-GB" altLang="pt-BR" sz="2000" dirty="0" err="1" smtClean="0">
                <a:solidFill>
                  <a:srgbClr val="CCECFF"/>
                </a:solidFill>
                <a:ea typeface="Arial Unicode MS" panose="020B0604020202020204" pitchFamily="34" charset="-128"/>
                <a:cs typeface="Arial Unicode MS" panose="020B0604020202020204" pitchFamily="34" charset="-128"/>
              </a:rPr>
              <a:t>riscos</a:t>
            </a:r>
            <a:r>
              <a:rPr lang="en-GB" altLang="pt-BR" sz="2000" dirty="0" smtClean="0">
                <a:solidFill>
                  <a:srgbClr val="CCECFF"/>
                </a:solidFill>
                <a:ea typeface="Arial Unicode MS" panose="020B0604020202020204" pitchFamily="34" charset="-128"/>
                <a:cs typeface="Arial Unicode MS" panose="020B0604020202020204" pitchFamily="34" charset="-128"/>
              </a:rPr>
              <a:t>”. </a:t>
            </a:r>
          </a:p>
        </p:txBody>
      </p:sp>
    </p:spTree>
  </p:cSld>
  <p:clrMapOvr>
    <a:masterClrMapping/>
  </p:clrMapOvr>
  <p:transition>
    <p:comb/>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228600"/>
            <a:ext cx="8686800" cy="6872808"/>
          </a:xfrm>
          <a:prstGeom prst="rect">
            <a:avLst/>
          </a:prstGeom>
          <a:noFill/>
          <a:ln w="9525">
            <a:noFill/>
            <a:miter lim="800000"/>
            <a:headEnd/>
            <a:tailEnd/>
          </a:ln>
          <a:effectLst/>
        </p:spPr>
        <p:txBody>
          <a:bodyPr anchor="t"/>
          <a:lstStyle/>
          <a:p>
            <a:pPr algn="just" eaLnBrk="1" hangingPunct="1">
              <a:defRPr/>
            </a:pPr>
            <a:endParaRPr lang="pt-BR" sz="2000" dirty="0" smtClean="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Contudo, o acidente de serviço prestado por </a:t>
            </a:r>
            <a:r>
              <a:rPr lang="pt-BR" sz="2000" b="1" u="sng" dirty="0" smtClean="0">
                <a:ea typeface="Tahoma" panose="020B0604030504040204" pitchFamily="34" charset="0"/>
                <a:cs typeface="Tahoma" panose="020B0604030504040204" pitchFamily="34" charset="0"/>
              </a:rPr>
              <a:t>profissional liberal </a:t>
            </a:r>
            <a:r>
              <a:rPr lang="pt-BR" sz="2000" dirty="0" smtClean="0">
                <a:ea typeface="Tahoma" panose="020B0604030504040204" pitchFamily="34" charset="0"/>
                <a:cs typeface="Tahoma" panose="020B0604030504040204" pitchFamily="34" charset="0"/>
              </a:rPr>
              <a:t>que atue </a:t>
            </a:r>
            <a:r>
              <a:rPr lang="pt-BR" sz="2000" b="1" u="sng" dirty="0" smtClean="0">
                <a:ea typeface="Tahoma" panose="020B0604030504040204" pitchFamily="34" charset="0"/>
                <a:cs typeface="Tahoma" panose="020B0604030504040204" pitchFamily="34" charset="0"/>
              </a:rPr>
              <a:t>com pessoalidade </a:t>
            </a:r>
            <a:r>
              <a:rPr lang="pt-BR" sz="2000" dirty="0" smtClean="0">
                <a:ea typeface="Tahoma" panose="020B0604030504040204" pitchFamily="34" charset="0"/>
                <a:cs typeface="Tahoma" panose="020B0604030504040204" pitchFamily="34" charset="0"/>
              </a:rPr>
              <a:t>está submetido à regra do art. 14, §4º, CDC, imputando a teoria subjetiva.</a:t>
            </a:r>
          </a:p>
          <a:p>
            <a:pPr algn="just" eaLnBrk="1" hangingPunct="1">
              <a:defRPr/>
            </a:pPr>
            <a:endParaRPr lang="pt-BR" sz="2000" dirty="0">
              <a:solidFill>
                <a:srgbClr val="CCECFF"/>
              </a:solidFill>
              <a:ea typeface="Tahoma" panose="020B0604030504040204" pitchFamily="34" charset="0"/>
              <a:cs typeface="Tahoma" panose="020B0604030504040204" pitchFamily="34" charset="0"/>
            </a:endParaRPr>
          </a:p>
          <a:p>
            <a:pPr algn="just" eaLnBrk="1" hangingPunct="1">
              <a:defRPr/>
            </a:pPr>
            <a:r>
              <a:rPr lang="pt-BR" sz="2000" dirty="0" smtClean="0">
                <a:solidFill>
                  <a:srgbClr val="CCECFF"/>
                </a:solidFill>
                <a:ea typeface="Tahoma" panose="020B0604030504040204" pitchFamily="34" charset="0"/>
                <a:cs typeface="Tahoma" panose="020B0604030504040204" pitchFamily="34" charset="0"/>
              </a:rPr>
              <a:t>Art. 14, §4º, CDC: “A responsabilidade pessoal dos profissionais liberais será apurada mediante a verificação de culpa”. </a:t>
            </a:r>
          </a:p>
          <a:p>
            <a:pPr algn="just" eaLnBrk="1" hangingPunct="1">
              <a:defRPr/>
            </a:pPr>
            <a:endParaRPr lang="pt-BR" sz="2000" dirty="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Ressalve-se, porém, que mesmo na obrigação de meio caberá a inversão do ônus da prova (art. 6º, VIII, CDC), desde que se considere verossímil a alegação ou tenha-se o consumidor como hipossuficiente, cabendo ao réu demonstrar a inexistência de culpa. </a:t>
            </a:r>
          </a:p>
          <a:p>
            <a:pPr algn="just" eaLnBrk="1" hangingPunct="1">
              <a:defRPr/>
            </a:pPr>
            <a:endParaRPr lang="pt-BR" sz="2000" dirty="0">
              <a:solidFill>
                <a:srgbClr val="CCECFF"/>
              </a:solidFill>
              <a:ea typeface="Tahoma" panose="020B0604030504040204" pitchFamily="34" charset="0"/>
              <a:cs typeface="Tahoma" panose="020B0604030504040204" pitchFamily="34" charset="0"/>
            </a:endParaRPr>
          </a:p>
          <a:p>
            <a:pPr algn="just" eaLnBrk="1" hangingPunct="1">
              <a:defRPr/>
            </a:pPr>
            <a:r>
              <a:rPr lang="pt-BR" sz="2000" dirty="0" smtClean="0">
                <a:solidFill>
                  <a:srgbClr val="CCECFF"/>
                </a:solidFill>
                <a:ea typeface="Tahoma" panose="020B0604030504040204" pitchFamily="34" charset="0"/>
                <a:cs typeface="Tahoma" panose="020B0604030504040204" pitchFamily="34" charset="0"/>
              </a:rPr>
              <a:t>Art. 6º, CDC: “São direitos básicos do consumidor: VIII - a facilitação da defesa de seus direitos, inclusive com a inversão do ônus da prova, a seu favor, no processo civil, quando, a critério do juiz, for verossímil a alegação ou quando for ele hipossuficiente, segundo as regras ordinárias de experiência”. </a:t>
            </a:r>
          </a:p>
          <a:p>
            <a:pPr algn="just" eaLnBrk="1" hangingPunct="1">
              <a:defRPr/>
            </a:pPr>
            <a:endParaRPr lang="pt-BR" sz="2000" dirty="0" smtClean="0">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228600"/>
            <a:ext cx="8686800" cy="6512768"/>
          </a:xfrm>
          <a:prstGeom prst="rect">
            <a:avLst/>
          </a:prstGeom>
          <a:noFill/>
          <a:ln w="9525">
            <a:noFill/>
            <a:miter lim="800000"/>
            <a:headEnd/>
            <a:tailEnd/>
          </a:ln>
          <a:effectLst/>
        </p:spPr>
        <p:txBody>
          <a:bodyPr anchor="t"/>
          <a:lstStyle/>
          <a:p>
            <a:pPr marL="0" indent="0" algn="just" eaLnBrk="1" hangingPunct="1">
              <a:buNone/>
              <a:defRPr/>
            </a:pPr>
            <a:r>
              <a:rPr lang="pt-BR" sz="2000" dirty="0" smtClean="0"/>
              <a:t>“DIREITO </a:t>
            </a:r>
            <a:r>
              <a:rPr lang="pt-BR" sz="2000" dirty="0"/>
              <a:t>CIVIL. RESPONSABILIDADE CIVIL DO MÉDICO. </a:t>
            </a:r>
            <a:r>
              <a:rPr lang="pt-BR" sz="2000" b="1" dirty="0"/>
              <a:t>CIRURGIA PLÁSTICA. OBRIGAÇÃO DE RESULTADO</a:t>
            </a:r>
            <a:r>
              <a:rPr lang="pt-BR" sz="2000" dirty="0"/>
              <a:t>. SUPERVENIÊNCIA DE PROCESSO ALÉRGICO. CASO FORTUITO. ROMPIMENTO DO NEXO DE CAUSALIDADE. </a:t>
            </a:r>
            <a:endParaRPr lang="pt-BR" sz="2000" dirty="0" smtClean="0"/>
          </a:p>
          <a:p>
            <a:pPr marL="0" indent="0" algn="just" eaLnBrk="1" hangingPunct="1">
              <a:buNone/>
              <a:defRPr/>
            </a:pPr>
            <a:r>
              <a:rPr lang="pt-BR" sz="2000" dirty="0" smtClean="0"/>
              <a:t>1. O </a:t>
            </a:r>
            <a:r>
              <a:rPr lang="pt-BR" sz="2000" dirty="0"/>
              <a:t>requisito do prequestionamento é indispensável, por isso inviável a apreciação, em sede de recurso especial, de matéria sobre a qual não se pronunciou o Tribunal de origem, incidindo, por analogia, o óbice das Súmulas 282 e 356 do STF. </a:t>
            </a:r>
            <a:endParaRPr lang="pt-BR" sz="2000" dirty="0" smtClean="0"/>
          </a:p>
          <a:p>
            <a:pPr marL="0" indent="0" algn="just" eaLnBrk="1" hangingPunct="1">
              <a:buNone/>
              <a:defRPr/>
            </a:pPr>
            <a:r>
              <a:rPr lang="pt-BR" sz="2000" dirty="0" smtClean="0"/>
              <a:t>2</a:t>
            </a:r>
            <a:r>
              <a:rPr lang="pt-BR" sz="2000" dirty="0"/>
              <a:t>. </a:t>
            </a:r>
            <a:r>
              <a:rPr lang="pt-BR" sz="2000" u="sng" dirty="0"/>
              <a:t>Em </a:t>
            </a:r>
            <a:r>
              <a:rPr lang="pt-BR" sz="2000" u="sng" dirty="0">
                <a:solidFill>
                  <a:srgbClr val="FFC000"/>
                </a:solidFill>
              </a:rPr>
              <a:t>procedimento cirúrgico para fins estéticos, conquanto a obrigação seja de resultado, não se vislumbra responsabilidade objetiva pelo insucesso da cirurgia, mas mera presunção de culpa médica</a:t>
            </a:r>
            <a:r>
              <a:rPr lang="pt-BR" sz="2000" u="sng" dirty="0"/>
              <a:t>, o que importa a inversão do ônus da prova, cabendo ao profissional elidi-la de modo a exonerar-se da responsabilidade contratual pelos danos causados ao paciente, em razão do ato cirúrgico</a:t>
            </a:r>
            <a:r>
              <a:rPr lang="pt-BR" sz="2000" dirty="0"/>
              <a:t>. </a:t>
            </a:r>
            <a:endParaRPr lang="pt-BR" sz="2000" dirty="0" smtClean="0"/>
          </a:p>
          <a:p>
            <a:pPr marL="0" indent="0" algn="just" eaLnBrk="1" hangingPunct="1">
              <a:buNone/>
              <a:defRPr/>
            </a:pPr>
            <a:r>
              <a:rPr lang="pt-BR" sz="2000" dirty="0" smtClean="0"/>
              <a:t>3</a:t>
            </a:r>
            <a:r>
              <a:rPr lang="pt-BR" sz="2000" dirty="0"/>
              <a:t>. No caso, o Tribunal a quo concluiu que não houve advertência a paciente quanto aos riscos da cirurgia, e também que o médico não provou a ocorrência de caso fortuito, tudo a ensejar a aplicação da súmula 7/STJ, porque inviável a análise dos fatos e provas produzidas no âmbito do recurso especial. 4. Recurso especial não </a:t>
            </a:r>
            <a:r>
              <a:rPr lang="pt-BR" sz="2000" dirty="0" smtClean="0"/>
              <a:t>conhecido”. (STJ, </a:t>
            </a:r>
            <a:r>
              <a:rPr lang="pt-BR" sz="2000" dirty="0" err="1" smtClean="0"/>
              <a:t>REsp</a:t>
            </a:r>
            <a:r>
              <a:rPr lang="pt-BR" sz="2000" dirty="0" smtClean="0"/>
              <a:t>  985888/SP, 4ª Turma, Min. Rel. </a:t>
            </a:r>
            <a:r>
              <a:rPr lang="pt-BR" sz="2000" dirty="0" err="1" smtClean="0"/>
              <a:t>Luis</a:t>
            </a:r>
            <a:r>
              <a:rPr lang="pt-BR" sz="2000" dirty="0" smtClean="0"/>
              <a:t> Felipe Salomão, D.J. 16/02/2012). </a:t>
            </a:r>
            <a:endParaRPr lang="en-GB" altLang="pt-BR" sz="2000" dirty="0">
              <a:ea typeface="Arial Unicode MS" panose="020B0604020202020204" pitchFamily="34" charset="-128"/>
              <a:cs typeface="Arial Unicode MS" panose="020B0604020202020204" pitchFamily="34" charset="-128"/>
            </a:endParaRPr>
          </a:p>
          <a:p>
            <a:pPr algn="just" eaLnBrk="1" hangingPunct="1">
              <a:defRPr/>
            </a:pPr>
            <a:endParaRPr lang="pt-BR" sz="2000" b="1" dirty="0">
              <a:ea typeface="Tahoma" panose="020B0604030504040204" pitchFamily="34" charset="0"/>
              <a:cs typeface="Tahoma" panose="020B0604030504040204" pitchFamily="34" charset="0"/>
            </a:endParaRPr>
          </a:p>
          <a:p>
            <a:pPr algn="just" eaLnBrk="1" hangingPunct="1">
              <a:defRPr/>
            </a:pPr>
            <a:endParaRPr lang="pt-BR" sz="2000" b="1" dirty="0" smtClean="0">
              <a:ea typeface="Tahoma" panose="020B0604030504040204" pitchFamily="34" charset="0"/>
              <a:cs typeface="Tahoma" panose="020B0604030504040204" pitchFamily="34" charset="0"/>
            </a:endParaRPr>
          </a:p>
          <a:p>
            <a:pPr algn="just" eaLnBrk="1" hangingPunct="1">
              <a:defRPr/>
            </a:pPr>
            <a:endParaRPr lang="pt-BR" sz="2000" b="1" dirty="0">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205472"/>
            <a:ext cx="8640960" cy="6555641"/>
          </a:xfrm>
          <a:prstGeom prst="rect">
            <a:avLst/>
          </a:prstGeom>
          <a:noFill/>
        </p:spPr>
        <p:txBody>
          <a:bodyPr wrap="square" rtlCol="0">
            <a:spAutoFit/>
          </a:bodyPr>
          <a:lstStyle/>
          <a:p>
            <a:pPr algn="just" eaLnBrk="1" hangingPunct="1">
              <a:defRPr/>
            </a:pPr>
            <a:r>
              <a:rPr lang="pt-BR" sz="2000" dirty="0" smtClean="0"/>
              <a:t>3.2. Obrigações de garantia</a:t>
            </a:r>
          </a:p>
          <a:p>
            <a:pPr algn="just" eaLnBrk="1" hangingPunct="1">
              <a:defRPr/>
            </a:pPr>
            <a:endParaRPr lang="pt-BR" sz="2000" dirty="0"/>
          </a:p>
          <a:p>
            <a:pPr algn="just" eaLnBrk="1" hangingPunct="1">
              <a:defRPr/>
            </a:pPr>
            <a:r>
              <a:rPr lang="pt-BR" sz="2000" dirty="0" smtClean="0"/>
              <a:t>O conteúdo de tal modalidade </a:t>
            </a:r>
            <a:r>
              <a:rPr lang="pt-BR" sz="2000" b="1" dirty="0" smtClean="0"/>
              <a:t>obrigacional tem por objetivo eliminar um risco que recai ao credor</a:t>
            </a:r>
            <a:r>
              <a:rPr lang="pt-BR" sz="2000" dirty="0" smtClean="0"/>
              <a:t>, reparando suas consequências, e propiciando </a:t>
            </a:r>
            <a:r>
              <a:rPr lang="pt-BR" sz="2000" b="1" dirty="0" smtClean="0"/>
              <a:t>maior segurança por meio da célere satisfação de seus interesses. </a:t>
            </a:r>
          </a:p>
          <a:p>
            <a:pPr algn="just" eaLnBrk="1" hangingPunct="1">
              <a:defRPr/>
            </a:pPr>
            <a:endParaRPr lang="pt-BR" sz="2000" dirty="0"/>
          </a:p>
          <a:p>
            <a:pPr algn="just" eaLnBrk="1" hangingPunct="1">
              <a:defRPr/>
            </a:pPr>
            <a:r>
              <a:rPr lang="pt-BR" sz="2000" b="1" dirty="0" smtClean="0">
                <a:solidFill>
                  <a:srgbClr val="CCECFF"/>
                </a:solidFill>
              </a:rPr>
              <a:t>O garante obriga-se a realizar uma prestação pecuniária no caso de eventual frustração obrigacional. </a:t>
            </a:r>
          </a:p>
          <a:p>
            <a:pPr algn="just" eaLnBrk="1" hangingPunct="1">
              <a:defRPr/>
            </a:pPr>
            <a:r>
              <a:rPr lang="pt-BR" sz="2000" dirty="0" smtClean="0"/>
              <a:t> </a:t>
            </a:r>
            <a:endParaRPr lang="pt-BR" sz="2000" dirty="0" smtClean="0"/>
          </a:p>
          <a:p>
            <a:pPr algn="just" eaLnBrk="1" hangingPunct="1">
              <a:defRPr/>
            </a:pPr>
            <a:r>
              <a:rPr lang="pt-BR" sz="2000" dirty="0" smtClean="0">
                <a:solidFill>
                  <a:srgbClr val="CCECFF"/>
                </a:solidFill>
              </a:rPr>
              <a:t>Art. 757, CCB: “Pelo contrato de seguro, o segurador se obriga, mediante o pagamento do prêmio, </a:t>
            </a:r>
            <a:r>
              <a:rPr lang="pt-BR" sz="2000" u="sng" dirty="0" smtClean="0">
                <a:solidFill>
                  <a:srgbClr val="CCECFF"/>
                </a:solidFill>
              </a:rPr>
              <a:t>a garantir interesse legítimo do segurado, relativo a pessoa ou a coisa, contra riscos predeterminados</a:t>
            </a:r>
            <a:r>
              <a:rPr lang="pt-BR" sz="2000" dirty="0" smtClean="0">
                <a:solidFill>
                  <a:srgbClr val="CCECFF"/>
                </a:solidFill>
              </a:rPr>
              <a:t>”. </a:t>
            </a:r>
          </a:p>
          <a:p>
            <a:pPr algn="just" eaLnBrk="1" hangingPunct="1">
              <a:defRPr/>
            </a:pPr>
            <a:endParaRPr lang="pt-BR" sz="2000" dirty="0"/>
          </a:p>
          <a:p>
            <a:pPr algn="just" eaLnBrk="1" hangingPunct="1">
              <a:defRPr/>
            </a:pPr>
            <a:r>
              <a:rPr lang="pt-BR" sz="2000" dirty="0" smtClean="0"/>
              <a:t>Gustavo </a:t>
            </a:r>
            <a:r>
              <a:rPr lang="pt-BR" sz="2000" dirty="0" err="1" smtClean="0"/>
              <a:t>Tepedino</a:t>
            </a:r>
            <a:r>
              <a:rPr lang="pt-BR" sz="2000" dirty="0" smtClean="0"/>
              <a:t>, Heloisa Helena Barbosa e Maria Celina </a:t>
            </a:r>
            <a:r>
              <a:rPr lang="pt-BR" sz="2000" dirty="0" err="1" smtClean="0"/>
              <a:t>Bodin</a:t>
            </a:r>
            <a:r>
              <a:rPr lang="pt-BR" sz="2000" dirty="0" smtClean="0"/>
              <a:t> comentam: “(...) o seguro não perde o caráter bilateral na hipótese de não implemento do risco previsto na apólice, uma vez que a obrigação do segurador é de garantia, e não de simples pagamento eventual de indenização, esta que tem por antecedente lógico o implemento do risco previsto na apólice, por definição nem sempre ocorrente”. (</a:t>
            </a:r>
            <a:r>
              <a:rPr lang="pt-BR" sz="2000" i="1" dirty="0" smtClean="0"/>
              <a:t>Código Civil Interpretado</a:t>
            </a:r>
            <a:r>
              <a:rPr lang="pt-BR" sz="2000" dirty="0" smtClean="0"/>
              <a:t> , v. II, p. 561). </a:t>
            </a:r>
          </a:p>
        </p:txBody>
      </p:sp>
    </p:spTree>
    <p:extLst>
      <p:ext uri="{BB962C8B-B14F-4D97-AF65-F5344CB8AC3E}">
        <p14:creationId xmlns:p14="http://schemas.microsoft.com/office/powerpoint/2010/main" val="1065439890"/>
      </p:ext>
    </p:extLst>
  </p:cSld>
  <p:clrMapOvr>
    <a:masterClrMapping/>
  </p:clrMapOvr>
  <p:transition>
    <p:comb/>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8424936" cy="6555641"/>
          </a:xfrm>
          <a:prstGeom prst="rect">
            <a:avLst/>
          </a:prstGeom>
          <a:noFill/>
        </p:spPr>
        <p:txBody>
          <a:bodyPr wrap="square" rtlCol="0">
            <a:spAutoFit/>
          </a:bodyPr>
          <a:lstStyle/>
          <a:p>
            <a:pPr algn="just"/>
            <a:r>
              <a:rPr lang="pt-BR" sz="2000" b="1" u="sng" dirty="0" smtClean="0">
                <a:solidFill>
                  <a:srgbClr val="FFC000"/>
                </a:solidFill>
              </a:rPr>
              <a:t>Transmissão das Obrigações</a:t>
            </a:r>
          </a:p>
          <a:p>
            <a:pPr algn="just"/>
            <a:endParaRPr lang="pt-BR" sz="2000" b="1" u="sng" dirty="0">
              <a:solidFill>
                <a:srgbClr val="FFC000"/>
              </a:solidFill>
            </a:endParaRPr>
          </a:p>
          <a:p>
            <a:pPr algn="just"/>
            <a:r>
              <a:rPr lang="pt-BR" sz="2000" b="1" dirty="0" smtClean="0"/>
              <a:t>1) Cessão de crédito (art. 286 a 298, CCB)</a:t>
            </a:r>
          </a:p>
          <a:p>
            <a:pPr algn="just"/>
            <a:endParaRPr lang="pt-BR" sz="2000" b="1" u="sng" dirty="0" smtClean="0"/>
          </a:p>
          <a:p>
            <a:pPr algn="just"/>
            <a:r>
              <a:rPr lang="pt-BR" sz="2000" dirty="0" smtClean="0"/>
              <a:t>Trata-se de negócio jurídico bilateral pelo qual </a:t>
            </a:r>
            <a:r>
              <a:rPr lang="pt-BR" sz="2000" u="sng" dirty="0" smtClean="0"/>
              <a:t>o credor transfere a terceiro a sua posição patrimonial na relação obrigacional</a:t>
            </a:r>
            <a:r>
              <a:rPr lang="pt-BR" sz="2000" dirty="0" smtClean="0"/>
              <a:t>, </a:t>
            </a:r>
            <a:r>
              <a:rPr lang="pt-BR" sz="2000" b="1" dirty="0" smtClean="0"/>
              <a:t>sem que se crie uma nova relação jurídica. </a:t>
            </a:r>
            <a:endParaRPr lang="pt-BR" sz="2000" b="1" dirty="0"/>
          </a:p>
          <a:p>
            <a:pPr algn="just"/>
            <a:endParaRPr lang="pt-BR" sz="2000" dirty="0" smtClean="0"/>
          </a:p>
          <a:p>
            <a:pPr algn="just"/>
            <a:r>
              <a:rPr lang="pt-BR" sz="2000" dirty="0" smtClean="0"/>
              <a:t>Três atores:</a:t>
            </a:r>
          </a:p>
          <a:p>
            <a:pPr algn="just"/>
            <a:endParaRPr lang="pt-BR" sz="2000" dirty="0"/>
          </a:p>
          <a:p>
            <a:pPr algn="just"/>
            <a:r>
              <a:rPr lang="pt-BR" sz="2000" dirty="0" smtClean="0"/>
              <a:t>- Cedente: aquele que transfere total ou parcialmente o seu crédito. </a:t>
            </a:r>
          </a:p>
          <a:p>
            <a:pPr algn="just"/>
            <a:endParaRPr lang="pt-BR" sz="2000" dirty="0" smtClean="0"/>
          </a:p>
          <a:p>
            <a:pPr algn="just"/>
            <a:r>
              <a:rPr lang="pt-BR" sz="2000" dirty="0" smtClean="0"/>
              <a:t>- Cessionário: aquele que adquire o crédito, preservando a mesma posição do cedente. </a:t>
            </a:r>
          </a:p>
          <a:p>
            <a:pPr algn="just"/>
            <a:endParaRPr lang="pt-BR" sz="2000" dirty="0" smtClean="0"/>
          </a:p>
          <a:p>
            <a:pPr algn="just"/>
            <a:r>
              <a:rPr lang="pt-BR" sz="2000" dirty="0" smtClean="0"/>
              <a:t>- Cedido: o devedor, que passará a ter o dever de adimplir a obrigação em favor do cessionário. </a:t>
            </a:r>
          </a:p>
          <a:p>
            <a:pPr algn="just"/>
            <a:endParaRPr lang="pt-BR" sz="2000" dirty="0" smtClean="0"/>
          </a:p>
          <a:p>
            <a:pPr algn="just"/>
            <a:r>
              <a:rPr lang="pt-BR" sz="2000" dirty="0" smtClean="0">
                <a:solidFill>
                  <a:srgbClr val="FFC000"/>
                </a:solidFill>
              </a:rPr>
              <a:t>A vontade do cedido não constitui elemento de validade do negócio</a:t>
            </a:r>
            <a:r>
              <a:rPr lang="pt-BR" sz="2000" dirty="0" smtClean="0"/>
              <a:t>, pois não pode se opor à cessão do crédito, até porque a obrigação se mantem idêntica. </a:t>
            </a:r>
            <a:endParaRPr lang="pt-BR" sz="2000" dirty="0"/>
          </a:p>
        </p:txBody>
      </p:sp>
    </p:spTree>
    <p:extLst>
      <p:ext uri="{BB962C8B-B14F-4D97-AF65-F5344CB8AC3E}">
        <p14:creationId xmlns:p14="http://schemas.microsoft.com/office/powerpoint/2010/main" val="288021699"/>
      </p:ext>
    </p:extLst>
  </p:cSld>
  <p:clrMapOvr>
    <a:masterClrMapping/>
  </p:clrMapOvr>
  <p:transition>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260648"/>
            <a:ext cx="8352928" cy="4832092"/>
          </a:xfrm>
          <a:prstGeom prst="rect">
            <a:avLst/>
          </a:prstGeom>
          <a:noFill/>
        </p:spPr>
        <p:txBody>
          <a:bodyPr wrap="square" rtlCol="0">
            <a:spAutoFit/>
          </a:bodyPr>
          <a:lstStyle/>
          <a:p>
            <a:pPr algn="just"/>
            <a:r>
              <a:rPr lang="pt-BR" sz="2000" b="1" dirty="0" smtClean="0">
                <a:solidFill>
                  <a:srgbClr val="FFC000"/>
                </a:solidFill>
              </a:rPr>
              <a:t>O que seria a responsabilidade executória secundária? </a:t>
            </a:r>
          </a:p>
          <a:p>
            <a:pPr algn="just"/>
            <a:r>
              <a:rPr lang="pt-BR" dirty="0" smtClean="0">
                <a:solidFill>
                  <a:srgbClr val="FFFFFF"/>
                </a:solidFill>
              </a:rPr>
              <a:t/>
            </a:r>
            <a:br>
              <a:rPr lang="pt-BR" dirty="0" smtClean="0">
                <a:solidFill>
                  <a:srgbClr val="FFFFFF"/>
                </a:solidFill>
              </a:rPr>
            </a:br>
            <a:r>
              <a:rPr lang="pt-BR" sz="2000" dirty="0" smtClean="0">
                <a:solidFill>
                  <a:srgbClr val="FFFFFF"/>
                </a:solidFill>
              </a:rPr>
              <a:t>Quando a responsabilidade recai sobre o patrimônio de pessoas (terceiros) que não têm a qualidade jurídica de obrigadas. </a:t>
            </a:r>
          </a:p>
          <a:p>
            <a:pPr algn="just"/>
            <a:endParaRPr lang="pt-BR" sz="2000" dirty="0">
              <a:solidFill>
                <a:srgbClr val="FFFFFF"/>
              </a:solidFill>
            </a:endParaRPr>
          </a:p>
          <a:p>
            <a:pPr algn="just"/>
            <a:r>
              <a:rPr lang="pt-BR" sz="2000" dirty="0" smtClean="0">
                <a:solidFill>
                  <a:srgbClr val="FFFFFF"/>
                </a:solidFill>
              </a:rPr>
              <a:t>Ex. Desconsideração da personalidade jurídica (art. 790, VII, NCPC): supera-se a separação patrimonial entre a pessoa natural e a pessoa jurídica que agiu abusiva ou fraudulentamente. </a:t>
            </a:r>
          </a:p>
          <a:p>
            <a:pPr algn="just"/>
            <a:endParaRPr lang="pt-BR" sz="2000" dirty="0">
              <a:solidFill>
                <a:srgbClr val="FFFFFF"/>
              </a:solidFill>
            </a:endParaRPr>
          </a:p>
          <a:p>
            <a:pPr algn="just"/>
            <a:r>
              <a:rPr lang="pt-BR" sz="2000" dirty="0" smtClean="0">
                <a:solidFill>
                  <a:srgbClr val="FFFFFF"/>
                </a:solidFill>
              </a:rPr>
              <a:t>Ex.2. Sujeita-se à execução os bens do cônjuge quando suportam a execução da dívida contraída pelo outro, em benefício da família (art. 1643 e 1644, CC). </a:t>
            </a:r>
          </a:p>
          <a:p>
            <a:pPr algn="just"/>
            <a:endParaRPr lang="pt-BR" sz="2000">
              <a:solidFill>
                <a:srgbClr val="FFFFFF"/>
              </a:solidFill>
            </a:endParaRPr>
          </a:p>
          <a:p>
            <a:pPr algn="just"/>
            <a:endParaRPr lang="pt-BR" sz="2000" dirty="0" smtClean="0">
              <a:solidFill>
                <a:srgbClr val="FFFFFF"/>
              </a:solidFill>
            </a:endParaRPr>
          </a:p>
          <a:p>
            <a:pPr algn="just"/>
            <a:endParaRPr lang="pt-BR" dirty="0">
              <a:solidFill>
                <a:srgbClr val="FFFFFF"/>
              </a:solidFill>
            </a:endParaRPr>
          </a:p>
        </p:txBody>
      </p:sp>
    </p:spTree>
    <p:extLst>
      <p:ext uri="{BB962C8B-B14F-4D97-AF65-F5344CB8AC3E}">
        <p14:creationId xmlns:p14="http://schemas.microsoft.com/office/powerpoint/2010/main" val="2768719588"/>
      </p:ext>
    </p:extLst>
  </p:cSld>
  <p:clrMapOvr>
    <a:masterClrMapping/>
  </p:clrMapOvr>
  <p:transition>
    <p:comb/>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6247864"/>
          </a:xfrm>
          <a:prstGeom prst="rect">
            <a:avLst/>
          </a:prstGeom>
          <a:noFill/>
        </p:spPr>
        <p:txBody>
          <a:bodyPr wrap="square" rtlCol="0">
            <a:spAutoFit/>
          </a:bodyPr>
          <a:lstStyle/>
          <a:p>
            <a:pPr algn="just"/>
            <a:r>
              <a:rPr lang="pt-BR" sz="2000" dirty="0" smtClean="0"/>
              <a:t>É fundamental, no entanto, </a:t>
            </a:r>
            <a:r>
              <a:rPr lang="pt-BR" sz="2000" dirty="0" smtClean="0">
                <a:solidFill>
                  <a:srgbClr val="FFC000"/>
                </a:solidFill>
              </a:rPr>
              <a:t>a ciência do devedor (cedido) da cessão para fins de eficácia e oponibilidade do negócio</a:t>
            </a:r>
            <a:r>
              <a:rPr lang="pt-BR" sz="2000" dirty="0" smtClean="0"/>
              <a:t>, à luz do princípio da boa-fé, revestido pelo dever anexo ao negócio, a informação.</a:t>
            </a:r>
          </a:p>
          <a:p>
            <a:pPr algn="just"/>
            <a:endParaRPr lang="pt-BR" sz="2000" dirty="0">
              <a:solidFill>
                <a:srgbClr val="CCECFF"/>
              </a:solidFill>
            </a:endParaRPr>
          </a:p>
          <a:p>
            <a:pPr algn="just"/>
            <a:r>
              <a:rPr lang="pt-BR" sz="2000" dirty="0" smtClean="0">
                <a:solidFill>
                  <a:srgbClr val="CCECFF"/>
                </a:solidFill>
              </a:rPr>
              <a:t>Art. 290, CC: “A cessão do crédito </a:t>
            </a:r>
            <a:r>
              <a:rPr lang="pt-BR" sz="2000" b="1" dirty="0" smtClean="0">
                <a:solidFill>
                  <a:srgbClr val="CCECFF"/>
                </a:solidFill>
              </a:rPr>
              <a:t>não tem eficácia </a:t>
            </a:r>
            <a:r>
              <a:rPr lang="pt-BR" sz="2000" dirty="0" smtClean="0">
                <a:solidFill>
                  <a:srgbClr val="CCECFF"/>
                </a:solidFill>
              </a:rPr>
              <a:t>em relação ao devedor, </a:t>
            </a:r>
            <a:r>
              <a:rPr lang="pt-BR" sz="2000" b="1" dirty="0" smtClean="0">
                <a:solidFill>
                  <a:srgbClr val="CCECFF"/>
                </a:solidFill>
              </a:rPr>
              <a:t>senão quando a este notificada</a:t>
            </a:r>
            <a:r>
              <a:rPr lang="pt-BR" sz="2000" dirty="0" smtClean="0">
                <a:solidFill>
                  <a:srgbClr val="CCECFF"/>
                </a:solidFill>
              </a:rPr>
              <a:t>; mas por notificado se tem o devedor que, em </a:t>
            </a:r>
            <a:r>
              <a:rPr lang="pt-BR" sz="2000" b="1" dirty="0" smtClean="0">
                <a:solidFill>
                  <a:srgbClr val="CCECFF"/>
                </a:solidFill>
              </a:rPr>
              <a:t>escrito público ou particular, se declarou ciente </a:t>
            </a:r>
            <a:r>
              <a:rPr lang="pt-BR" sz="2000" dirty="0" smtClean="0">
                <a:solidFill>
                  <a:srgbClr val="CCECFF"/>
                </a:solidFill>
              </a:rPr>
              <a:t>da cessão feita”.</a:t>
            </a:r>
          </a:p>
          <a:p>
            <a:pPr algn="just"/>
            <a:endParaRPr lang="pt-BR" sz="2000" dirty="0">
              <a:solidFill>
                <a:srgbClr val="CCECFF"/>
              </a:solidFill>
            </a:endParaRPr>
          </a:p>
          <a:p>
            <a:pPr algn="just"/>
            <a:r>
              <a:rPr lang="pt-BR" sz="2000" dirty="0" smtClean="0"/>
              <a:t>Ex. Crédito originário de R$1000,00. O devedor não pagou a dívida no vencimento, e o credor precisa de dinheiro de pronto. Ao invés de demandar judicialmente e aguardar o pagamento pelo devedor, um terceiro oferece o pagamento ao credor de R$900,00 imediatamente, e em contrapartida assume o polo do credor, a título de pagamento, no valor de R$1000,00, a título de cessão de crédito. </a:t>
            </a:r>
          </a:p>
          <a:p>
            <a:pPr algn="just"/>
            <a:endParaRPr lang="pt-BR" sz="2000" dirty="0"/>
          </a:p>
          <a:p>
            <a:pPr algn="just"/>
            <a:r>
              <a:rPr lang="pt-BR" sz="2000" dirty="0" smtClean="0"/>
              <a:t>A cessão de crédito, em regra, é negócio jurídico oneroso, mas é possível que seja convencionada de forma gratuita. Se oneroso incidem as regras de validade do contrato de compra e venda; se gratuito, será </a:t>
            </a:r>
            <a:r>
              <a:rPr lang="pt-BR" sz="2000" dirty="0" smtClean="0"/>
              <a:t>regulada </a:t>
            </a:r>
            <a:r>
              <a:rPr lang="pt-BR" sz="2000" dirty="0" smtClean="0"/>
              <a:t>pelas regras de validade do contrato de doação. </a:t>
            </a:r>
          </a:p>
        </p:txBody>
      </p:sp>
    </p:spTree>
    <p:extLst>
      <p:ext uri="{BB962C8B-B14F-4D97-AF65-F5344CB8AC3E}">
        <p14:creationId xmlns:p14="http://schemas.microsoft.com/office/powerpoint/2010/main" val="226567005"/>
      </p:ext>
    </p:extLst>
  </p:cSld>
  <p:clrMapOvr>
    <a:masterClrMapping/>
  </p:clrMapOvr>
  <p:transition>
    <p:comb/>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188640"/>
            <a:ext cx="8208912" cy="6555641"/>
          </a:xfrm>
          <a:prstGeom prst="rect">
            <a:avLst/>
          </a:prstGeom>
          <a:noFill/>
        </p:spPr>
        <p:txBody>
          <a:bodyPr wrap="square" rtlCol="0">
            <a:spAutoFit/>
          </a:bodyPr>
          <a:lstStyle/>
          <a:p>
            <a:pPr algn="just"/>
            <a:r>
              <a:rPr lang="pt-BR" sz="2000" dirty="0" smtClean="0"/>
              <a:t>Regra geral: o credor pode ceder o seu crédito (todo ou parcialmente), salvo se a isso se opuser a </a:t>
            </a:r>
            <a:r>
              <a:rPr lang="pt-BR" sz="2000" b="1" u="sng" dirty="0" smtClean="0"/>
              <a:t>natureza</a:t>
            </a:r>
            <a:r>
              <a:rPr lang="pt-BR" sz="2000" b="1" dirty="0" smtClean="0"/>
              <a:t> </a:t>
            </a:r>
            <a:r>
              <a:rPr lang="pt-BR" sz="2000" dirty="0" smtClean="0"/>
              <a:t>da obrigação, </a:t>
            </a:r>
            <a:r>
              <a:rPr lang="pt-BR" sz="2000" b="1" u="sng" dirty="0" smtClean="0"/>
              <a:t>a lei </a:t>
            </a:r>
            <a:r>
              <a:rPr lang="pt-BR" sz="2000" dirty="0" smtClean="0"/>
              <a:t>ou a </a:t>
            </a:r>
            <a:r>
              <a:rPr lang="pt-BR" sz="2000" b="1" u="sng" dirty="0" smtClean="0"/>
              <a:t>convenção com o devedor</a:t>
            </a:r>
            <a:r>
              <a:rPr lang="pt-BR" sz="2000" dirty="0" smtClean="0"/>
              <a:t>. </a:t>
            </a:r>
          </a:p>
          <a:p>
            <a:pPr algn="just"/>
            <a:endParaRPr lang="pt-BR" sz="2000" dirty="0"/>
          </a:p>
          <a:p>
            <a:pPr algn="just"/>
            <a:r>
              <a:rPr lang="pt-BR" sz="2000" dirty="0" smtClean="0"/>
              <a:t>*</a:t>
            </a:r>
            <a:r>
              <a:rPr lang="pt-BR" sz="2000" u="sng" dirty="0" smtClean="0"/>
              <a:t>Vedação pela natureza da obrigação</a:t>
            </a:r>
            <a:r>
              <a:rPr lang="pt-BR" sz="2000" dirty="0" smtClean="0"/>
              <a:t>: ex. a cessão do direito a alimentos é vedada pela sua natureza </a:t>
            </a:r>
            <a:r>
              <a:rPr lang="pt-BR" sz="2000" i="1" dirty="0" err="1" smtClean="0"/>
              <a:t>intuitu</a:t>
            </a:r>
            <a:r>
              <a:rPr lang="pt-BR" sz="2000" i="1" dirty="0" smtClean="0"/>
              <a:t> personae</a:t>
            </a:r>
            <a:r>
              <a:rPr lang="pt-BR" sz="2000" dirty="0" smtClean="0"/>
              <a:t>. </a:t>
            </a:r>
          </a:p>
          <a:p>
            <a:pPr algn="just"/>
            <a:endParaRPr lang="pt-BR" sz="2000" dirty="0" smtClean="0"/>
          </a:p>
          <a:p>
            <a:pPr algn="just"/>
            <a:r>
              <a:rPr lang="pt-BR" sz="2000" dirty="0" smtClean="0">
                <a:solidFill>
                  <a:srgbClr val="CCECFF"/>
                </a:solidFill>
              </a:rPr>
              <a:t>Art. 1707, CC: “Pode o credor não exercer, porém lhe </a:t>
            </a:r>
            <a:r>
              <a:rPr lang="pt-BR" sz="2000" u="sng" dirty="0" smtClean="0">
                <a:solidFill>
                  <a:srgbClr val="CCECFF"/>
                </a:solidFill>
              </a:rPr>
              <a:t>é vedado renunciar o direito a alimentos, sendo o respectivo crédito insuscetível de cessão</a:t>
            </a:r>
            <a:r>
              <a:rPr lang="pt-BR" sz="2000" dirty="0" smtClean="0">
                <a:solidFill>
                  <a:srgbClr val="CCECFF"/>
                </a:solidFill>
              </a:rPr>
              <a:t>, compensação ou penhora”. </a:t>
            </a:r>
          </a:p>
          <a:p>
            <a:pPr algn="just"/>
            <a:endParaRPr lang="pt-BR" sz="2000" dirty="0">
              <a:solidFill>
                <a:srgbClr val="CCECFF"/>
              </a:solidFill>
            </a:endParaRPr>
          </a:p>
          <a:p>
            <a:pPr algn="just"/>
            <a:r>
              <a:rPr lang="pt-BR" sz="2000" dirty="0"/>
              <a:t>P</a:t>
            </a:r>
            <a:r>
              <a:rPr lang="pt-BR" sz="2000" dirty="0" smtClean="0"/>
              <a:t>arte da doutrina entende que, com relação às prestações vencidas ou pretéritas, que já estão integradas ao patrimônio do alimentando, e uma vez que já sobreviveu sem elas, poderiam ser objeto de cessão. </a:t>
            </a:r>
          </a:p>
          <a:p>
            <a:pPr algn="just"/>
            <a:endParaRPr lang="pt-BR" sz="2000" dirty="0"/>
          </a:p>
          <a:p>
            <a:pPr algn="just"/>
            <a:r>
              <a:rPr lang="pt-BR" sz="2000" dirty="0" smtClean="0"/>
              <a:t>*</a:t>
            </a:r>
            <a:r>
              <a:rPr lang="pt-BR" sz="2000" u="sng" dirty="0" smtClean="0"/>
              <a:t>Vedação pela lei</a:t>
            </a:r>
            <a:r>
              <a:rPr lang="pt-BR" sz="2000" dirty="0" smtClean="0"/>
              <a:t>: ex. art. 1749,III, CCB. O ordenamento buscou impedir que a cessão seja praticada suscitando conflito de interesses. </a:t>
            </a:r>
          </a:p>
          <a:p>
            <a:pPr algn="just"/>
            <a:endParaRPr lang="pt-BR" sz="2000" dirty="0"/>
          </a:p>
          <a:p>
            <a:pPr algn="just"/>
            <a:r>
              <a:rPr lang="pt-BR" sz="2000" dirty="0" smtClean="0">
                <a:solidFill>
                  <a:srgbClr val="CCECFF"/>
                </a:solidFill>
              </a:rPr>
              <a:t>Art. 1749, CC: “Ainda com a autorização judicial, não pode o tutor, sob pena de nulidade: III – constituir-se cessionário de crédito ou de direito contra o menor”. </a:t>
            </a:r>
            <a:endParaRPr lang="pt-BR" sz="2000" dirty="0">
              <a:solidFill>
                <a:srgbClr val="CCECFF"/>
              </a:solidFill>
            </a:endParaRPr>
          </a:p>
        </p:txBody>
      </p:sp>
    </p:spTree>
    <p:extLst>
      <p:ext uri="{BB962C8B-B14F-4D97-AF65-F5344CB8AC3E}">
        <p14:creationId xmlns:p14="http://schemas.microsoft.com/office/powerpoint/2010/main" val="908356521"/>
      </p:ext>
    </p:extLst>
  </p:cSld>
  <p:clrMapOvr>
    <a:masterClrMapping/>
  </p:clrMapOvr>
  <p:transition>
    <p:comb/>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7920880" cy="6247864"/>
          </a:xfrm>
          <a:prstGeom prst="rect">
            <a:avLst/>
          </a:prstGeom>
          <a:noFill/>
        </p:spPr>
        <p:txBody>
          <a:bodyPr wrap="square" rtlCol="0">
            <a:spAutoFit/>
          </a:bodyPr>
          <a:lstStyle/>
          <a:p>
            <a:pPr algn="just"/>
            <a:r>
              <a:rPr lang="pt-BR" sz="2000" dirty="0" smtClean="0"/>
              <a:t>*</a:t>
            </a:r>
            <a:r>
              <a:rPr lang="pt-BR" sz="2000" u="sng" dirty="0" smtClean="0"/>
              <a:t>Convenção com o devedor:</a:t>
            </a:r>
            <a:r>
              <a:rPr lang="pt-BR" sz="2000" dirty="0" smtClean="0"/>
              <a:t> nada impede que o contrato estabeleça a proibição da cessão de crédito proveniente da relação jurídica. Tal cláusula denomina-se </a:t>
            </a:r>
            <a:r>
              <a:rPr lang="pt-BR" sz="2000" i="1" dirty="0" smtClean="0">
                <a:solidFill>
                  <a:srgbClr val="FFC000"/>
                </a:solidFill>
              </a:rPr>
              <a:t>pacto de non cedendo</a:t>
            </a:r>
            <a:r>
              <a:rPr lang="pt-BR" sz="2000" dirty="0" smtClean="0"/>
              <a:t>. </a:t>
            </a:r>
          </a:p>
          <a:p>
            <a:pPr algn="just"/>
            <a:endParaRPr lang="pt-BR" sz="2000" dirty="0"/>
          </a:p>
          <a:p>
            <a:pPr algn="just"/>
            <a:r>
              <a:rPr lang="pt-BR" sz="2000" b="1" dirty="0" smtClean="0"/>
              <a:t>Qual o alcance da cessão de crédito?</a:t>
            </a:r>
          </a:p>
          <a:p>
            <a:pPr algn="just"/>
            <a:endParaRPr lang="pt-BR" sz="2000" dirty="0">
              <a:solidFill>
                <a:srgbClr val="CCECFF"/>
              </a:solidFill>
            </a:endParaRPr>
          </a:p>
          <a:p>
            <a:pPr algn="just"/>
            <a:r>
              <a:rPr lang="pt-BR" sz="2000" dirty="0" smtClean="0">
                <a:solidFill>
                  <a:srgbClr val="CCECFF"/>
                </a:solidFill>
              </a:rPr>
              <a:t>Art. 287, CC: “Salvo disposição em contrário, na cessão de um crédito </a:t>
            </a:r>
            <a:r>
              <a:rPr lang="pt-BR" sz="2000" u="sng" dirty="0" smtClean="0">
                <a:solidFill>
                  <a:srgbClr val="CCECFF"/>
                </a:solidFill>
              </a:rPr>
              <a:t>abrangem-se todos os seus acessórios</a:t>
            </a:r>
            <a:r>
              <a:rPr lang="pt-BR" sz="2000" dirty="0" smtClean="0">
                <a:solidFill>
                  <a:srgbClr val="CCECFF"/>
                </a:solidFill>
              </a:rPr>
              <a:t>”. </a:t>
            </a:r>
          </a:p>
          <a:p>
            <a:pPr algn="just"/>
            <a:endParaRPr lang="pt-BR" sz="2000" dirty="0" smtClean="0"/>
          </a:p>
          <a:p>
            <a:pPr algn="just"/>
            <a:r>
              <a:rPr lang="pt-BR" sz="2000" dirty="0" smtClean="0"/>
              <a:t>Aplica-se, portanto, o </a:t>
            </a:r>
            <a:r>
              <a:rPr lang="pt-BR" sz="2000" b="1" dirty="0" smtClean="0"/>
              <a:t>princípio da gravitação jurídica</a:t>
            </a:r>
            <a:r>
              <a:rPr lang="pt-BR" sz="2000" dirty="0" smtClean="0"/>
              <a:t>, pelo qual o acessório acompanha o principal. </a:t>
            </a:r>
            <a:r>
              <a:rPr lang="pt-BR" sz="2000" u="sng" dirty="0" smtClean="0"/>
              <a:t>A obrigação se transfere com todos os vícios e vantagens</a:t>
            </a:r>
            <a:r>
              <a:rPr lang="pt-BR" sz="2000" dirty="0" smtClean="0"/>
              <a:t>. Acompanham, portanto, as cauções reais, pessoais, juros, cláusula penal, etc. </a:t>
            </a:r>
          </a:p>
          <a:p>
            <a:pPr algn="just"/>
            <a:endParaRPr lang="pt-BR" sz="2000" dirty="0"/>
          </a:p>
          <a:p>
            <a:pPr algn="just"/>
            <a:r>
              <a:rPr lang="pt-BR" sz="2000" dirty="0" err="1" smtClean="0"/>
              <a:t>Mairna</a:t>
            </a:r>
            <a:r>
              <a:rPr lang="pt-BR" sz="2000" dirty="0" smtClean="0"/>
              <a:t> </a:t>
            </a:r>
            <a:r>
              <a:rPr lang="pt-BR" sz="2000" dirty="0" smtClean="0"/>
              <a:t>Maia ressalta que “a questão se põe </a:t>
            </a:r>
            <a:r>
              <a:rPr lang="pt-BR" sz="2000" u="sng" dirty="0" smtClean="0"/>
              <a:t>quando a garantia</a:t>
            </a:r>
            <a:r>
              <a:rPr lang="pt-BR" sz="2000" dirty="0" smtClean="0"/>
              <a:t>, </a:t>
            </a:r>
            <a:r>
              <a:rPr lang="pt-BR" sz="2000" u="sng" dirty="0" smtClean="0"/>
              <a:t>pessoal ou real</a:t>
            </a:r>
            <a:r>
              <a:rPr lang="pt-BR" sz="2000" dirty="0" smtClean="0"/>
              <a:t>, </a:t>
            </a:r>
            <a:r>
              <a:rPr lang="pt-BR" sz="2000" u="sng" dirty="0" smtClean="0">
                <a:solidFill>
                  <a:srgbClr val="FFC000"/>
                </a:solidFill>
              </a:rPr>
              <a:t>é oferecida por terceiro</a:t>
            </a:r>
            <a:r>
              <a:rPr lang="pt-BR" sz="2000" dirty="0" smtClean="0">
                <a:solidFill>
                  <a:srgbClr val="FFC000"/>
                </a:solidFill>
              </a:rPr>
              <a:t>, caso em que deve o garantidor ser também notificado da cessão, pois tem interesse em saber a quem deverá pagar</a:t>
            </a:r>
            <a:r>
              <a:rPr lang="pt-BR" sz="2000" dirty="0" smtClean="0"/>
              <a:t>, na hipótese de ser dele exigido o pagamento da dívida”. (</a:t>
            </a:r>
            <a:r>
              <a:rPr lang="pt-BR" sz="2000" i="1" dirty="0" smtClean="0"/>
              <a:t>Comentários ao Código Civil brasileiro</a:t>
            </a:r>
            <a:r>
              <a:rPr lang="pt-BR" sz="2000" dirty="0" smtClean="0"/>
              <a:t>, v. III, p. 211). </a:t>
            </a:r>
          </a:p>
        </p:txBody>
      </p:sp>
    </p:spTree>
    <p:extLst>
      <p:ext uri="{BB962C8B-B14F-4D97-AF65-F5344CB8AC3E}">
        <p14:creationId xmlns:p14="http://schemas.microsoft.com/office/powerpoint/2010/main" val="3325635857"/>
      </p:ext>
    </p:extLst>
  </p:cSld>
  <p:clrMapOvr>
    <a:masterClrMapping/>
  </p:clrMapOvr>
  <p:transition>
    <p:comb/>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280920" cy="6247864"/>
          </a:xfrm>
          <a:prstGeom prst="rect">
            <a:avLst/>
          </a:prstGeom>
          <a:noFill/>
        </p:spPr>
        <p:txBody>
          <a:bodyPr wrap="square" rtlCol="0">
            <a:spAutoFit/>
          </a:bodyPr>
          <a:lstStyle/>
          <a:p>
            <a:pPr algn="just"/>
            <a:r>
              <a:rPr lang="pt-BR" sz="2000" dirty="0" smtClean="0">
                <a:solidFill>
                  <a:srgbClr val="CCECFF"/>
                </a:solidFill>
              </a:rPr>
              <a:t>Art. 292, CC: “Fica </a:t>
            </a:r>
            <a:r>
              <a:rPr lang="pt-BR" sz="2000" b="1" dirty="0" smtClean="0">
                <a:solidFill>
                  <a:srgbClr val="CCECFF"/>
                </a:solidFill>
              </a:rPr>
              <a:t>desobrigado o devedor</a:t>
            </a:r>
            <a:r>
              <a:rPr lang="pt-BR" sz="2000" dirty="0" smtClean="0">
                <a:solidFill>
                  <a:srgbClr val="CCECFF"/>
                </a:solidFill>
              </a:rPr>
              <a:t> que, </a:t>
            </a:r>
            <a:r>
              <a:rPr lang="pt-BR" sz="2000" u="sng" dirty="0" smtClean="0">
                <a:solidFill>
                  <a:srgbClr val="CCECFF"/>
                </a:solidFill>
              </a:rPr>
              <a:t>antes de ter conhecimento da cessão, paga ao credor primitivo</a:t>
            </a:r>
            <a:r>
              <a:rPr lang="pt-BR" sz="2000" dirty="0" smtClean="0">
                <a:solidFill>
                  <a:srgbClr val="CCECFF"/>
                </a:solidFill>
              </a:rPr>
              <a:t>, ou que, </a:t>
            </a:r>
            <a:r>
              <a:rPr lang="pt-BR" sz="2000" u="sng" dirty="0" smtClean="0">
                <a:solidFill>
                  <a:srgbClr val="CCECFF"/>
                </a:solidFill>
              </a:rPr>
              <a:t>no caso de mais de uma cessão notificada</a:t>
            </a:r>
            <a:r>
              <a:rPr lang="pt-BR" sz="2000" dirty="0" smtClean="0">
                <a:solidFill>
                  <a:srgbClr val="CCECFF"/>
                </a:solidFill>
              </a:rPr>
              <a:t>, </a:t>
            </a:r>
            <a:r>
              <a:rPr lang="pt-BR" sz="2000" u="sng" dirty="0" smtClean="0">
                <a:solidFill>
                  <a:srgbClr val="CCECFF"/>
                </a:solidFill>
              </a:rPr>
              <a:t>paga ao cessionário que lhe apresenta</a:t>
            </a:r>
            <a:r>
              <a:rPr lang="pt-BR" sz="2000" dirty="0" smtClean="0">
                <a:solidFill>
                  <a:srgbClr val="CCECFF"/>
                </a:solidFill>
              </a:rPr>
              <a:t>, com o título de cessão, </a:t>
            </a:r>
            <a:r>
              <a:rPr lang="pt-BR" sz="2000" u="sng" dirty="0" smtClean="0">
                <a:solidFill>
                  <a:srgbClr val="CCECFF"/>
                </a:solidFill>
              </a:rPr>
              <a:t>o da obrigação cedida</a:t>
            </a:r>
            <a:r>
              <a:rPr lang="pt-BR" sz="2000" dirty="0" smtClean="0">
                <a:solidFill>
                  <a:srgbClr val="CCECFF"/>
                </a:solidFill>
              </a:rPr>
              <a:t>; quando o crédito constar de escritura pública, prevalecerá a prioridade da notificação”. </a:t>
            </a:r>
          </a:p>
          <a:p>
            <a:pPr algn="just"/>
            <a:endParaRPr lang="pt-BR" sz="2000" dirty="0">
              <a:solidFill>
                <a:srgbClr val="CCECFF"/>
              </a:solidFill>
            </a:endParaRPr>
          </a:p>
          <a:p>
            <a:pPr algn="just"/>
            <a:r>
              <a:rPr lang="pt-BR" sz="2000" dirty="0" smtClean="0"/>
              <a:t>O devedor de boa-fé ficará desonerado da obrigação, restando ao cessionário o direito de regresso em face do cedente para evitar seu enriquecimento sem causa. </a:t>
            </a:r>
          </a:p>
          <a:p>
            <a:pPr algn="just"/>
            <a:endParaRPr lang="pt-BR" sz="2000" dirty="0"/>
          </a:p>
          <a:p>
            <a:pPr algn="just"/>
            <a:r>
              <a:rPr lang="pt-BR" sz="2000" dirty="0" smtClean="0">
                <a:solidFill>
                  <a:srgbClr val="CCECFF"/>
                </a:solidFill>
              </a:rPr>
              <a:t>Art. 291, CC: “Ocorrendo várias cessões do mesmo crédito, </a:t>
            </a:r>
            <a:r>
              <a:rPr lang="pt-BR" sz="2000" u="sng" dirty="0" smtClean="0">
                <a:solidFill>
                  <a:srgbClr val="CCECFF"/>
                </a:solidFill>
              </a:rPr>
              <a:t>prevalece a que se completar com a tradição do título do crédito cedido</a:t>
            </a:r>
            <a:r>
              <a:rPr lang="pt-BR" sz="2000" dirty="0" smtClean="0">
                <a:solidFill>
                  <a:srgbClr val="CCECFF"/>
                </a:solidFill>
              </a:rPr>
              <a:t>”. </a:t>
            </a:r>
          </a:p>
          <a:p>
            <a:pPr algn="just"/>
            <a:endParaRPr lang="pt-BR" sz="2000" dirty="0">
              <a:solidFill>
                <a:srgbClr val="CCECFF"/>
              </a:solidFill>
            </a:endParaRPr>
          </a:p>
          <a:p>
            <a:pPr algn="just"/>
            <a:r>
              <a:rPr lang="pt-BR" sz="2000" dirty="0" smtClean="0"/>
              <a:t>Deverá o cedido pagar àquele credor que apresentar o título da cessão. Evidente que os demais cessionários de boa-fé poderão ajuizar ação de indenização contra o cedente que tenha praticado ato ilícito. </a:t>
            </a:r>
          </a:p>
          <a:p>
            <a:pPr algn="just"/>
            <a:endParaRPr lang="pt-BR" sz="2000" dirty="0"/>
          </a:p>
          <a:p>
            <a:pPr algn="just"/>
            <a:r>
              <a:rPr lang="pt-BR" sz="2000" dirty="0" smtClean="0"/>
              <a:t>Caso o cedido, diante de cessões múltiplas, fique em dúvida sobre a quem pagar, cabe a ele demandar ação de consignação em pagamento (art. 335, IV, CC). </a:t>
            </a:r>
            <a:endParaRPr lang="pt-BR" sz="2000" dirty="0"/>
          </a:p>
        </p:txBody>
      </p:sp>
    </p:spTree>
    <p:extLst>
      <p:ext uri="{BB962C8B-B14F-4D97-AF65-F5344CB8AC3E}">
        <p14:creationId xmlns:p14="http://schemas.microsoft.com/office/powerpoint/2010/main" val="453191219"/>
      </p:ext>
    </p:extLst>
  </p:cSld>
  <p:clrMapOvr>
    <a:masterClrMapping/>
  </p:clrMapOvr>
  <p:transition>
    <p:comb/>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8424936" cy="6555641"/>
          </a:xfrm>
          <a:prstGeom prst="rect">
            <a:avLst/>
          </a:prstGeom>
          <a:noFill/>
        </p:spPr>
        <p:txBody>
          <a:bodyPr wrap="square" rtlCol="0">
            <a:spAutoFit/>
          </a:bodyPr>
          <a:lstStyle/>
          <a:p>
            <a:pPr algn="just"/>
            <a:r>
              <a:rPr lang="pt-BR" sz="2000" dirty="0" smtClean="0">
                <a:solidFill>
                  <a:srgbClr val="CCECFF"/>
                </a:solidFill>
              </a:rPr>
              <a:t>Art. 294, CC: “O devedor </a:t>
            </a:r>
            <a:r>
              <a:rPr lang="pt-BR" sz="2000" dirty="0" smtClean="0">
                <a:solidFill>
                  <a:srgbClr val="CCECFF"/>
                </a:solidFill>
              </a:rPr>
              <a:t>pode </a:t>
            </a:r>
            <a:r>
              <a:rPr lang="pt-BR" sz="2000" dirty="0" smtClean="0">
                <a:solidFill>
                  <a:srgbClr val="CCECFF"/>
                </a:solidFill>
              </a:rPr>
              <a:t>opor ao cessionário as exceções </a:t>
            </a:r>
            <a:r>
              <a:rPr lang="pt-BR" sz="2000" dirty="0" smtClean="0">
                <a:solidFill>
                  <a:srgbClr val="CCECFF"/>
                </a:solidFill>
              </a:rPr>
              <a:t>que lhe </a:t>
            </a:r>
            <a:r>
              <a:rPr lang="pt-BR" sz="2000" dirty="0" smtClean="0">
                <a:solidFill>
                  <a:srgbClr val="CCECFF"/>
                </a:solidFill>
              </a:rPr>
              <a:t>competirem, bem como as que, </a:t>
            </a:r>
            <a:r>
              <a:rPr lang="pt-BR" sz="2000" u="sng" dirty="0" smtClean="0">
                <a:solidFill>
                  <a:srgbClr val="CCECFF"/>
                </a:solidFill>
              </a:rPr>
              <a:t>no momento em que veio a ter conhecimento da cessão, tinha contra o cedente</a:t>
            </a:r>
            <a:r>
              <a:rPr lang="pt-BR" sz="2000" dirty="0" smtClean="0">
                <a:solidFill>
                  <a:srgbClr val="CCECFF"/>
                </a:solidFill>
              </a:rPr>
              <a:t>”. </a:t>
            </a:r>
          </a:p>
          <a:p>
            <a:pPr algn="just"/>
            <a:endParaRPr lang="pt-BR" sz="2000" dirty="0"/>
          </a:p>
          <a:p>
            <a:pPr algn="just"/>
            <a:r>
              <a:rPr lang="pt-BR" sz="2000" dirty="0" smtClean="0"/>
              <a:t>Assim que notificado, o cedido deverá opor suas exceções pessoais em face do cedente, sob pena de preclusão. Tais exceções devem ser afirmadas na primeira oportunidade, à luz da boa-fé objetiva.</a:t>
            </a:r>
          </a:p>
          <a:p>
            <a:pPr algn="just"/>
            <a:endParaRPr lang="pt-BR" sz="2000" dirty="0"/>
          </a:p>
          <a:p>
            <a:pPr algn="just"/>
            <a:r>
              <a:rPr lang="pt-BR" sz="2000" dirty="0" smtClean="0"/>
              <a:t>Já as exceções pessoais contra a pessoa do cessionário poderão ser invocadas a partir da notificação </a:t>
            </a:r>
            <a:r>
              <a:rPr lang="pt-BR" sz="2000" u="sng" dirty="0" smtClean="0"/>
              <a:t>até o momento do adimplemento</a:t>
            </a:r>
            <a:r>
              <a:rPr lang="pt-BR" sz="2000" dirty="0" smtClean="0"/>
              <a:t>. </a:t>
            </a:r>
          </a:p>
          <a:p>
            <a:pPr algn="just"/>
            <a:endParaRPr lang="pt-BR" sz="2000" dirty="0"/>
          </a:p>
          <a:p>
            <a:pPr algn="just"/>
            <a:r>
              <a:rPr lang="pt-BR" sz="2000" dirty="0" smtClean="0">
                <a:solidFill>
                  <a:srgbClr val="CCECFF"/>
                </a:solidFill>
              </a:rPr>
              <a:t>Qual a extensão da garantia do crédito cedido?</a:t>
            </a:r>
          </a:p>
          <a:p>
            <a:pPr algn="just"/>
            <a:endParaRPr lang="pt-BR" sz="2000" b="1" dirty="0"/>
          </a:p>
          <a:p>
            <a:pPr algn="just"/>
            <a:r>
              <a:rPr lang="pt-BR" sz="2000" dirty="0" smtClean="0"/>
              <a:t>Via de regra, </a:t>
            </a:r>
            <a:r>
              <a:rPr lang="pt-BR" sz="2000" b="1" u="sng" dirty="0" smtClean="0"/>
              <a:t>o cedente apenas se responsabiliza perante o cessionário pela existência do crédito</a:t>
            </a:r>
            <a:r>
              <a:rPr lang="pt-BR" sz="2000" b="1" dirty="0" smtClean="0"/>
              <a:t> </a:t>
            </a:r>
            <a:r>
              <a:rPr lang="pt-BR" sz="2000" dirty="0" smtClean="0"/>
              <a:t>ao tempo da cessão, </a:t>
            </a:r>
            <a:r>
              <a:rPr lang="pt-BR" sz="2000" b="1" u="sng" dirty="0" smtClean="0"/>
              <a:t>mas não pela solvabilidade do devedor</a:t>
            </a:r>
            <a:r>
              <a:rPr lang="pt-BR" sz="2000" b="1" dirty="0" smtClean="0"/>
              <a:t>. </a:t>
            </a:r>
          </a:p>
          <a:p>
            <a:pPr algn="just"/>
            <a:endParaRPr lang="pt-BR" sz="2000" dirty="0">
              <a:solidFill>
                <a:srgbClr val="CCECFF"/>
              </a:solidFill>
            </a:endParaRPr>
          </a:p>
          <a:p>
            <a:pPr algn="just"/>
            <a:r>
              <a:rPr lang="pt-BR" sz="2000" dirty="0" smtClean="0">
                <a:solidFill>
                  <a:srgbClr val="CCECFF"/>
                </a:solidFill>
              </a:rPr>
              <a:t>Art. 295, CC: “Na cessão por </a:t>
            </a:r>
            <a:r>
              <a:rPr lang="pt-BR" sz="2000" u="sng" dirty="0" smtClean="0">
                <a:solidFill>
                  <a:srgbClr val="CCECFF"/>
                </a:solidFill>
              </a:rPr>
              <a:t>título oneroso</a:t>
            </a:r>
            <a:r>
              <a:rPr lang="pt-BR" sz="2000" dirty="0" smtClean="0">
                <a:solidFill>
                  <a:srgbClr val="CCECFF"/>
                </a:solidFill>
              </a:rPr>
              <a:t>, o cedente, ainda que não se responsabilize, </a:t>
            </a:r>
            <a:r>
              <a:rPr lang="pt-BR" sz="2000" u="sng" dirty="0" smtClean="0">
                <a:solidFill>
                  <a:srgbClr val="CCECFF"/>
                </a:solidFill>
              </a:rPr>
              <a:t>fica responsável ao cessionário pela existência do crédito ao tempo em que lhe cedeu</a:t>
            </a:r>
            <a:r>
              <a:rPr lang="pt-BR" sz="2000" dirty="0" smtClean="0">
                <a:solidFill>
                  <a:srgbClr val="CCECFF"/>
                </a:solidFill>
              </a:rPr>
              <a:t>; a mesma responsabilidade lhe cabe nas cessões por </a:t>
            </a:r>
            <a:r>
              <a:rPr lang="pt-BR" sz="2000" u="sng" dirty="0" smtClean="0">
                <a:solidFill>
                  <a:srgbClr val="CCECFF"/>
                </a:solidFill>
              </a:rPr>
              <a:t>título gratuito, se tiver procedido de má-fé</a:t>
            </a:r>
            <a:r>
              <a:rPr lang="pt-BR" sz="2000" dirty="0" smtClean="0">
                <a:solidFill>
                  <a:srgbClr val="CCECFF"/>
                </a:solidFill>
              </a:rPr>
              <a:t>”. </a:t>
            </a:r>
            <a:endParaRPr lang="pt-BR" sz="2000" dirty="0">
              <a:solidFill>
                <a:srgbClr val="CCECFF"/>
              </a:solidFill>
            </a:endParaRPr>
          </a:p>
        </p:txBody>
      </p:sp>
    </p:spTree>
    <p:extLst>
      <p:ext uri="{BB962C8B-B14F-4D97-AF65-F5344CB8AC3E}">
        <p14:creationId xmlns:p14="http://schemas.microsoft.com/office/powerpoint/2010/main" val="2446298032"/>
      </p:ext>
    </p:extLst>
  </p:cSld>
  <p:clrMapOvr>
    <a:masterClrMapping/>
  </p:clrMapOvr>
  <p:transition>
    <p:comb/>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280920" cy="5016758"/>
          </a:xfrm>
          <a:prstGeom prst="rect">
            <a:avLst/>
          </a:prstGeom>
          <a:noFill/>
        </p:spPr>
        <p:txBody>
          <a:bodyPr wrap="square" rtlCol="0">
            <a:spAutoFit/>
          </a:bodyPr>
          <a:lstStyle/>
          <a:p>
            <a:pPr algn="just"/>
            <a:r>
              <a:rPr lang="pt-BR" sz="2000" dirty="0" smtClean="0">
                <a:solidFill>
                  <a:srgbClr val="CCECFF"/>
                </a:solidFill>
              </a:rPr>
              <a:t>*</a:t>
            </a:r>
            <a:r>
              <a:rPr lang="pt-BR" sz="2000" b="1" dirty="0" smtClean="0">
                <a:solidFill>
                  <a:srgbClr val="CCECFF"/>
                </a:solidFill>
              </a:rPr>
              <a:t>Cessão </a:t>
            </a:r>
            <a:r>
              <a:rPr lang="pt-BR" sz="2000" b="1" i="1" dirty="0" smtClean="0">
                <a:solidFill>
                  <a:srgbClr val="CCECFF"/>
                </a:solidFill>
              </a:rPr>
              <a:t>pro soluto</a:t>
            </a:r>
            <a:r>
              <a:rPr lang="pt-BR" sz="2000" dirty="0" smtClean="0"/>
              <a:t>: </a:t>
            </a:r>
            <a:r>
              <a:rPr lang="pt-BR" sz="2000" b="1" dirty="0" smtClean="0"/>
              <a:t>exonera o cedente da responsabilidade pelo adimplemento do crédito</a:t>
            </a:r>
            <a:r>
              <a:rPr lang="pt-BR" sz="2000" dirty="0" smtClean="0"/>
              <a:t>, não respondendo, posteriormente, </a:t>
            </a:r>
            <a:r>
              <a:rPr lang="pt-BR" sz="2000" dirty="0" smtClean="0"/>
              <a:t>pela </a:t>
            </a:r>
            <a:r>
              <a:rPr lang="pt-BR" sz="2000" dirty="0" smtClean="0"/>
              <a:t>liquidação ou </a:t>
            </a:r>
            <a:r>
              <a:rPr lang="pt-BR" sz="2000" dirty="0" smtClean="0"/>
              <a:t>não </a:t>
            </a:r>
            <a:r>
              <a:rPr lang="pt-BR" sz="2000" dirty="0" smtClean="0"/>
              <a:t>da prestação. </a:t>
            </a:r>
            <a:r>
              <a:rPr lang="pt-BR" sz="2000" b="1" dirty="0" smtClean="0"/>
              <a:t>Neste caso, o cessionário assume o risco do adimplemento do crédito.</a:t>
            </a:r>
            <a:r>
              <a:rPr lang="pt-BR" sz="2000" dirty="0" smtClean="0"/>
              <a:t> Trata-se do risco do negócio. </a:t>
            </a:r>
          </a:p>
          <a:p>
            <a:pPr algn="just"/>
            <a:endParaRPr lang="pt-BR" sz="2000" dirty="0"/>
          </a:p>
          <a:p>
            <a:pPr algn="just"/>
            <a:r>
              <a:rPr lang="pt-BR" sz="2000" dirty="0" smtClean="0">
                <a:solidFill>
                  <a:srgbClr val="CCECFF"/>
                </a:solidFill>
              </a:rPr>
              <a:t>*</a:t>
            </a:r>
            <a:r>
              <a:rPr lang="pt-BR" sz="2000" b="1" dirty="0" smtClean="0">
                <a:solidFill>
                  <a:srgbClr val="CCECFF"/>
                </a:solidFill>
              </a:rPr>
              <a:t>Cessão </a:t>
            </a:r>
            <a:r>
              <a:rPr lang="pt-BR" sz="2000" b="1" i="1" dirty="0" smtClean="0">
                <a:solidFill>
                  <a:srgbClr val="CCECFF"/>
                </a:solidFill>
              </a:rPr>
              <a:t>pro solvendo</a:t>
            </a:r>
            <a:r>
              <a:rPr lang="pt-BR" sz="2000" dirty="0" smtClean="0"/>
              <a:t>: excepcionalmente, as partes podem derrogar a regra geral, estipulando que </a:t>
            </a:r>
            <a:r>
              <a:rPr lang="pt-BR" sz="2000" b="1" dirty="0" smtClean="0"/>
              <a:t>o cedente assumirá o risco pela insolvência do cedido. </a:t>
            </a:r>
          </a:p>
          <a:p>
            <a:pPr algn="just"/>
            <a:endParaRPr lang="pt-BR" sz="2000" dirty="0">
              <a:solidFill>
                <a:srgbClr val="CCECFF"/>
              </a:solidFill>
            </a:endParaRPr>
          </a:p>
          <a:p>
            <a:pPr algn="just"/>
            <a:r>
              <a:rPr lang="pt-BR" sz="2000" dirty="0" smtClean="0">
                <a:solidFill>
                  <a:srgbClr val="CCECFF"/>
                </a:solidFill>
              </a:rPr>
              <a:t>Art. 297, CC: “O cedente, responsável ao cessionário pela solvência do devedor, </a:t>
            </a:r>
            <a:r>
              <a:rPr lang="pt-BR" sz="2000" u="sng" dirty="0" smtClean="0">
                <a:solidFill>
                  <a:srgbClr val="CCECFF"/>
                </a:solidFill>
              </a:rPr>
              <a:t>não responde por mais do que daquele recebeu</a:t>
            </a:r>
            <a:r>
              <a:rPr lang="pt-BR" sz="2000" dirty="0" smtClean="0">
                <a:solidFill>
                  <a:srgbClr val="CCECFF"/>
                </a:solidFill>
              </a:rPr>
              <a:t>, com os respectivos juros; mas tem de ressarcir-lhe as despesas da cessão e as que o cessionário houver feito com a cobrança”. </a:t>
            </a:r>
          </a:p>
          <a:p>
            <a:pPr algn="just"/>
            <a:endParaRPr lang="pt-BR" sz="2000" dirty="0">
              <a:solidFill>
                <a:srgbClr val="CCECFF"/>
              </a:solidFill>
            </a:endParaRPr>
          </a:p>
          <a:p>
            <a:pPr algn="just"/>
            <a:endParaRPr lang="pt-BR" sz="2000" dirty="0">
              <a:solidFill>
                <a:srgbClr val="CCECFF"/>
              </a:solidFill>
            </a:endParaRPr>
          </a:p>
        </p:txBody>
      </p:sp>
    </p:spTree>
    <p:extLst>
      <p:ext uri="{BB962C8B-B14F-4D97-AF65-F5344CB8AC3E}">
        <p14:creationId xmlns:p14="http://schemas.microsoft.com/office/powerpoint/2010/main" val="1384445174"/>
      </p:ext>
    </p:extLst>
  </p:cSld>
  <p:clrMapOvr>
    <a:masterClrMapping/>
  </p:clrMapOvr>
  <p:transition>
    <p:comb/>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76672"/>
            <a:ext cx="8208912" cy="6247864"/>
          </a:xfrm>
          <a:prstGeom prst="rect">
            <a:avLst/>
          </a:prstGeom>
          <a:noFill/>
        </p:spPr>
        <p:txBody>
          <a:bodyPr wrap="square" rtlCol="0">
            <a:spAutoFit/>
          </a:bodyPr>
          <a:lstStyle/>
          <a:p>
            <a:pPr algn="just"/>
            <a:r>
              <a:rPr lang="pt-BR" sz="2000" b="1" dirty="0" smtClean="0"/>
              <a:t>2) Assunção de dívida (art. 299 a 303, CC)</a:t>
            </a:r>
          </a:p>
          <a:p>
            <a:pPr algn="just"/>
            <a:endParaRPr lang="pt-BR" sz="2000" b="1" dirty="0"/>
          </a:p>
          <a:p>
            <a:pPr algn="just"/>
            <a:r>
              <a:rPr lang="pt-BR" sz="2000" dirty="0" smtClean="0"/>
              <a:t>Ocorre quando um terceiro, estranho à relação jurídica, nela ingressa, assumindo a posição do devedor originário, com anuência do credor. A substituição no polo passivo não é capaz de extinguir a obrigação, subsistindo integralmente com os seus acessórios. </a:t>
            </a:r>
          </a:p>
          <a:p>
            <a:pPr algn="just"/>
            <a:endParaRPr lang="pt-BR" sz="2000" dirty="0"/>
          </a:p>
          <a:p>
            <a:pPr algn="just"/>
            <a:r>
              <a:rPr lang="pt-BR" sz="2000" dirty="0" smtClean="0">
                <a:solidFill>
                  <a:srgbClr val="CCECFF"/>
                </a:solidFill>
              </a:rPr>
              <a:t>Art. 299, CC: “É facultado a terceiro assumir a obrigação, </a:t>
            </a:r>
            <a:r>
              <a:rPr lang="pt-BR" sz="2000" u="sng" dirty="0" smtClean="0">
                <a:solidFill>
                  <a:srgbClr val="CCECFF"/>
                </a:solidFill>
              </a:rPr>
              <a:t>com consentimento expresso do credor</a:t>
            </a:r>
            <a:r>
              <a:rPr lang="pt-BR" sz="2000" dirty="0" smtClean="0">
                <a:solidFill>
                  <a:srgbClr val="CCECFF"/>
                </a:solidFill>
              </a:rPr>
              <a:t>, ficando exonerado o devedor primitivo, salvo se aquele, ao tempo da assunção era insolvente e o credor o ignorava. Parágrafo único: Qualquer das partes pode assinar prazo ao credor para que consinta na assunção da dívida, </a:t>
            </a:r>
            <a:r>
              <a:rPr lang="pt-BR" sz="2000" u="sng" dirty="0" smtClean="0">
                <a:solidFill>
                  <a:srgbClr val="CCECFF"/>
                </a:solidFill>
              </a:rPr>
              <a:t>interpretando-se o seu silêncio como recusa</a:t>
            </a:r>
            <a:r>
              <a:rPr lang="pt-BR" sz="2000" dirty="0" smtClean="0">
                <a:solidFill>
                  <a:srgbClr val="CCECFF"/>
                </a:solidFill>
              </a:rPr>
              <a:t>”. </a:t>
            </a:r>
          </a:p>
          <a:p>
            <a:pPr algn="just"/>
            <a:endParaRPr lang="pt-BR" sz="2000" dirty="0"/>
          </a:p>
          <a:p>
            <a:pPr algn="just"/>
            <a:r>
              <a:rPr lang="pt-BR" sz="2000" dirty="0" smtClean="0"/>
              <a:t>Ex. “A” está devendo R$2000,00 para a universidade particular que estuda. O pai de “A” o substitui, assumindo a dívida, com a concordância da universidade. </a:t>
            </a:r>
          </a:p>
          <a:p>
            <a:pPr algn="just"/>
            <a:endParaRPr lang="pt-BR" sz="2000" dirty="0" smtClean="0"/>
          </a:p>
          <a:p>
            <a:pPr algn="just"/>
            <a:r>
              <a:rPr lang="pt-BR" sz="2000" dirty="0" smtClean="0"/>
              <a:t>A anuência do credor tem que ser expressa, e seu silêncio será interpretado como recusa.</a:t>
            </a:r>
            <a:endParaRPr lang="pt-BR" sz="2000" b="1" dirty="0"/>
          </a:p>
        </p:txBody>
      </p:sp>
    </p:spTree>
    <p:extLst>
      <p:ext uri="{BB962C8B-B14F-4D97-AF65-F5344CB8AC3E}">
        <p14:creationId xmlns:p14="http://schemas.microsoft.com/office/powerpoint/2010/main" val="3775350435"/>
      </p:ext>
    </p:extLst>
  </p:cSld>
  <p:clrMapOvr>
    <a:masterClrMapping/>
  </p:clrMapOvr>
  <p:transition>
    <p:comb/>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04664"/>
            <a:ext cx="8424936" cy="5940088"/>
          </a:xfrm>
          <a:prstGeom prst="rect">
            <a:avLst/>
          </a:prstGeom>
          <a:noFill/>
        </p:spPr>
        <p:txBody>
          <a:bodyPr wrap="square" rtlCol="0">
            <a:spAutoFit/>
          </a:bodyPr>
          <a:lstStyle/>
          <a:p>
            <a:pPr algn="just"/>
            <a:r>
              <a:rPr lang="pt-BR" sz="2000" b="1" dirty="0" smtClean="0">
                <a:solidFill>
                  <a:srgbClr val="CCECFF"/>
                </a:solidFill>
              </a:rPr>
              <a:t>Modalidades de assunção da dívida:</a:t>
            </a:r>
          </a:p>
          <a:p>
            <a:pPr algn="just"/>
            <a:endParaRPr lang="pt-BR" sz="2000" b="1" dirty="0"/>
          </a:p>
          <a:p>
            <a:pPr algn="just"/>
            <a:r>
              <a:rPr lang="pt-BR" sz="2000" dirty="0" smtClean="0"/>
              <a:t>*</a:t>
            </a:r>
            <a:r>
              <a:rPr lang="pt-BR" sz="2000" u="sng" dirty="0" err="1" smtClean="0"/>
              <a:t>Expromissória</a:t>
            </a:r>
            <a:r>
              <a:rPr lang="pt-BR" sz="2000" dirty="0" smtClean="0"/>
              <a:t>: trata-se de negócio jurídico bilateral, pois a avença é celebrada diretamente entre o credor e o novo devedor, mesmo sem a anuência ou participação do devedor originário. </a:t>
            </a:r>
          </a:p>
          <a:p>
            <a:pPr algn="just"/>
            <a:endParaRPr lang="pt-BR" sz="2000" dirty="0"/>
          </a:p>
          <a:p>
            <a:pPr algn="just"/>
            <a:r>
              <a:rPr lang="pt-BR" sz="2000" dirty="0" smtClean="0"/>
              <a:t>*</a:t>
            </a:r>
            <a:r>
              <a:rPr lang="pt-BR" sz="2000" u="sng" dirty="0" smtClean="0"/>
              <a:t>Delegatória</a:t>
            </a:r>
            <a:r>
              <a:rPr lang="pt-BR" sz="2000" dirty="0" smtClean="0"/>
              <a:t>: implica negócio jurídico trilateral, eis que, inicialmente, há um acordo transmissivo entre o antigo e o novo devedor, pois aquele delega a este o débito. Tal delegação não aperfeiçoa a assunção da dívida, que exige, ainda, o expresso consentimento do credor. </a:t>
            </a:r>
          </a:p>
          <a:p>
            <a:pPr algn="just"/>
            <a:endParaRPr lang="pt-BR" sz="2000" dirty="0"/>
          </a:p>
          <a:p>
            <a:pPr algn="just"/>
            <a:r>
              <a:rPr lang="pt-BR" sz="2000" dirty="0" smtClean="0"/>
              <a:t>O efeito da assunção da dívida, independente da modalidade adotada, será o mesmo, a transmissão do débito com a anuência do credor. </a:t>
            </a:r>
          </a:p>
          <a:p>
            <a:pPr algn="just"/>
            <a:endParaRPr lang="pt-BR" sz="2000" dirty="0" smtClean="0"/>
          </a:p>
          <a:p>
            <a:pPr algn="just"/>
            <a:r>
              <a:rPr lang="pt-BR" sz="2000" dirty="0" smtClean="0"/>
              <a:t>Na cessão de crédito a substituição do antigo pelo novo credor aperfeiçoa-se independentemente da intervenção do devedor. Sua </a:t>
            </a:r>
            <a:r>
              <a:rPr lang="pt-BR" sz="2000" dirty="0" err="1" smtClean="0"/>
              <a:t>cientificação</a:t>
            </a:r>
            <a:r>
              <a:rPr lang="pt-BR" sz="2000" dirty="0" smtClean="0"/>
              <a:t> é apenas fator de eficácia e não de validade jurídica. Em contrapartida, não se cogita de assunção da dívida sem o consentimento do credor, sendo este requisito de validade do negócio. </a:t>
            </a:r>
            <a:endParaRPr lang="pt-BR" sz="2000" dirty="0"/>
          </a:p>
        </p:txBody>
      </p:sp>
    </p:spTree>
    <p:extLst>
      <p:ext uri="{BB962C8B-B14F-4D97-AF65-F5344CB8AC3E}">
        <p14:creationId xmlns:p14="http://schemas.microsoft.com/office/powerpoint/2010/main" val="1426166827"/>
      </p:ext>
    </p:extLst>
  </p:cSld>
  <p:clrMapOvr>
    <a:masterClrMapping/>
  </p:clrMapOvr>
  <p:transition>
    <p:comb/>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76672"/>
            <a:ext cx="8496944" cy="5632311"/>
          </a:xfrm>
          <a:prstGeom prst="rect">
            <a:avLst/>
          </a:prstGeom>
          <a:noFill/>
        </p:spPr>
        <p:txBody>
          <a:bodyPr wrap="square" rtlCol="0">
            <a:spAutoFit/>
          </a:bodyPr>
          <a:lstStyle/>
          <a:p>
            <a:pPr algn="just"/>
            <a:r>
              <a:rPr lang="pt-BR" sz="2000" dirty="0" smtClean="0">
                <a:solidFill>
                  <a:srgbClr val="CCECFF"/>
                </a:solidFill>
              </a:rPr>
              <a:t>Art. 301, CC: “Se a substituição do devedor vier a ser anulada, restaura-se o débito com todas as suas garantias, salvo as garantias prestadas por terceiros, exceto se este conhecia o vício que inquinava a obrigação”. </a:t>
            </a:r>
          </a:p>
          <a:p>
            <a:pPr algn="just"/>
            <a:endParaRPr lang="pt-BR" sz="2000" dirty="0"/>
          </a:p>
          <a:p>
            <a:pPr algn="just"/>
            <a:r>
              <a:rPr lang="pt-BR" sz="2000" dirty="0" smtClean="0"/>
              <a:t>Tem-se, neste caso, um retorno ao </a:t>
            </a:r>
            <a:r>
              <a:rPr lang="pt-BR" sz="2000" i="1" dirty="0" smtClean="0"/>
              <a:t>status quo ante</a:t>
            </a:r>
            <a:r>
              <a:rPr lang="pt-BR" sz="2000" dirty="0"/>
              <a:t> </a:t>
            </a:r>
            <a:r>
              <a:rPr lang="pt-BR" sz="2000" dirty="0" smtClean="0"/>
              <a:t>para desfazer a modificação subjetiva. </a:t>
            </a:r>
          </a:p>
          <a:p>
            <a:pPr algn="just"/>
            <a:endParaRPr lang="pt-BR" sz="2000" dirty="0"/>
          </a:p>
          <a:p>
            <a:pPr algn="just"/>
            <a:r>
              <a:rPr lang="pt-BR" sz="2000" dirty="0" smtClean="0"/>
              <a:t>Contudo, não serão revigoradas as garantias prestadas por terceiros que não conheciam o vício que gerou a anulação, à luz da boa-fé objetiva. Contudo, se o terceiro tinha ciência do vício, será restabelecida a garantia prestada por ele. </a:t>
            </a:r>
          </a:p>
          <a:p>
            <a:pPr algn="just"/>
            <a:endParaRPr lang="pt-BR" sz="2000" dirty="0"/>
          </a:p>
          <a:p>
            <a:pPr algn="just"/>
            <a:r>
              <a:rPr lang="pt-BR" sz="2000" dirty="0" smtClean="0"/>
              <a:t>Qualquer tipo de obrigação é passível de assunção de dívida, exceto aquelas consideradas </a:t>
            </a:r>
            <a:r>
              <a:rPr lang="pt-BR" sz="2000" i="1" dirty="0" err="1" smtClean="0"/>
              <a:t>intuitu</a:t>
            </a:r>
            <a:r>
              <a:rPr lang="pt-BR" sz="2000" i="1" dirty="0" smtClean="0"/>
              <a:t> personae</a:t>
            </a:r>
            <a:r>
              <a:rPr lang="pt-BR" sz="2000" dirty="0" smtClean="0"/>
              <a:t>. Ex. obrigação alimentar, que só pode ser satisfeita pelo devedor originário. </a:t>
            </a:r>
          </a:p>
          <a:p>
            <a:pPr algn="just"/>
            <a:endParaRPr lang="pt-BR" sz="2000" dirty="0"/>
          </a:p>
          <a:p>
            <a:pPr algn="just"/>
            <a:r>
              <a:rPr lang="pt-BR" sz="2000" dirty="0" smtClean="0"/>
              <a:t>A transmissão subjetiva do débito em nada alterará a prestação, seguindo com ela os acessórios, como juros, clausula penal, etc. </a:t>
            </a:r>
            <a:endParaRPr lang="pt-BR" sz="2000" dirty="0"/>
          </a:p>
        </p:txBody>
      </p:sp>
    </p:spTree>
    <p:extLst>
      <p:ext uri="{BB962C8B-B14F-4D97-AF65-F5344CB8AC3E}">
        <p14:creationId xmlns:p14="http://schemas.microsoft.com/office/powerpoint/2010/main" val="2974318605"/>
      </p:ext>
    </p:extLst>
  </p:cSld>
  <p:clrMapOvr>
    <a:masterClrMapping/>
  </p:clrMapOvr>
  <p:transition>
    <p:comb/>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352928" cy="5632311"/>
          </a:xfrm>
          <a:prstGeom prst="rect">
            <a:avLst/>
          </a:prstGeom>
          <a:noFill/>
        </p:spPr>
        <p:txBody>
          <a:bodyPr wrap="square" rtlCol="0">
            <a:spAutoFit/>
          </a:bodyPr>
          <a:lstStyle/>
          <a:p>
            <a:pPr algn="just"/>
            <a:r>
              <a:rPr lang="pt-BR" sz="2000" dirty="0" smtClean="0">
                <a:solidFill>
                  <a:srgbClr val="CCECFF"/>
                </a:solidFill>
              </a:rPr>
              <a:t>Art. 300, CC: “Salvo assentimento expresso do devedor primitivo, consideram-se </a:t>
            </a:r>
            <a:r>
              <a:rPr lang="pt-BR" sz="2000" u="sng" dirty="0" smtClean="0">
                <a:solidFill>
                  <a:srgbClr val="CCECFF"/>
                </a:solidFill>
              </a:rPr>
              <a:t>extintas, a partir da assunção da dívida, as garantias especiais</a:t>
            </a:r>
            <a:r>
              <a:rPr lang="pt-BR" sz="2000" dirty="0" smtClean="0">
                <a:solidFill>
                  <a:srgbClr val="CCECFF"/>
                </a:solidFill>
              </a:rPr>
              <a:t> por ele originariamente dadas ao credor”.</a:t>
            </a:r>
          </a:p>
          <a:p>
            <a:pPr algn="just"/>
            <a:endParaRPr lang="pt-BR" sz="2000" dirty="0"/>
          </a:p>
          <a:p>
            <a:pPr algn="just"/>
            <a:r>
              <a:rPr lang="pt-BR" sz="2000" u="sng" dirty="0" smtClean="0"/>
              <a:t>Enunciado 421, Jornada</a:t>
            </a:r>
            <a:r>
              <a:rPr lang="pt-BR" sz="2000" dirty="0" smtClean="0"/>
              <a:t>: “a expressão ‘garantias especiais’ constante do art. 300, CC refere-se a todas as garantias, quaisquer delas, reais ou fidejussórias,, que tenham sido prestadas voluntária e originariamente pelo devedor primitivo ou por terceiro, vale dizer, aquelas que dependeram da vontade do garantidor, devedor ou terceiro para se constituírem”. </a:t>
            </a:r>
          </a:p>
          <a:p>
            <a:pPr algn="just"/>
            <a:endParaRPr lang="pt-BR" sz="2000" dirty="0"/>
          </a:p>
          <a:p>
            <a:pPr algn="just"/>
            <a:r>
              <a:rPr lang="pt-BR" sz="2000" dirty="0" smtClean="0"/>
              <a:t>Somente com o expresso consentimento do garantidos (devedor ou terceiro) subsistirão as garantias especiais por ele prestadas. </a:t>
            </a:r>
          </a:p>
          <a:p>
            <a:pPr algn="just"/>
            <a:endParaRPr lang="pt-BR" sz="2000" dirty="0"/>
          </a:p>
          <a:p>
            <a:pPr algn="just"/>
            <a:r>
              <a:rPr lang="pt-BR" sz="2000" u="sng" dirty="0" smtClean="0"/>
              <a:t>Enunciado 352, Jornadas</a:t>
            </a:r>
            <a:r>
              <a:rPr lang="pt-BR" sz="2000" dirty="0" smtClean="0"/>
              <a:t>: “Salvo expressa concordância dos terceiros, as garantias por eles prestadas se extinguem com a assunção da dívida; já as garantias prestadas pelo devedor primitivo somente serão mantidas no caso em que este concorde com a assunção”. </a:t>
            </a:r>
            <a:endParaRPr lang="pt-BR" sz="2000" dirty="0"/>
          </a:p>
        </p:txBody>
      </p:sp>
    </p:spTree>
    <p:extLst>
      <p:ext uri="{BB962C8B-B14F-4D97-AF65-F5344CB8AC3E}">
        <p14:creationId xmlns:p14="http://schemas.microsoft.com/office/powerpoint/2010/main" val="544859558"/>
      </p:ext>
    </p:extLst>
  </p:cSld>
  <p:clrMapOvr>
    <a:masterClrMapping/>
  </p:clrMapOvr>
  <p:transition>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8424936" cy="7171194"/>
          </a:xfrm>
          <a:prstGeom prst="rect">
            <a:avLst/>
          </a:prstGeom>
          <a:noFill/>
        </p:spPr>
        <p:txBody>
          <a:bodyPr wrap="square" rtlCol="0">
            <a:spAutoFit/>
          </a:bodyPr>
          <a:lstStyle/>
          <a:p>
            <a:pPr algn="just"/>
            <a:r>
              <a:rPr lang="pt-BR" sz="2000" b="1" dirty="0" smtClean="0">
                <a:solidFill>
                  <a:srgbClr val="FFC000"/>
                </a:solidFill>
              </a:rPr>
              <a:t>Conceito moderno do direito obrigacional</a:t>
            </a:r>
          </a:p>
          <a:p>
            <a:pPr algn="just"/>
            <a:endParaRPr lang="pt-BR" sz="2000" b="1" dirty="0">
              <a:solidFill>
                <a:srgbClr val="FFC000"/>
              </a:solidFill>
            </a:endParaRPr>
          </a:p>
          <a:p>
            <a:pPr algn="just"/>
            <a:r>
              <a:rPr lang="pt-BR" sz="2000" dirty="0"/>
              <a:t>Em toda relação obrigacional há uma série de direitos e deveres recíprocos entre as partes, conferindo um </a:t>
            </a:r>
            <a:r>
              <a:rPr lang="pt-BR" sz="2000" b="1" dirty="0">
                <a:solidFill>
                  <a:srgbClr val="CCECFF"/>
                </a:solidFill>
              </a:rPr>
              <a:t>caráter dinâmico </a:t>
            </a:r>
            <a:r>
              <a:rPr lang="pt-BR" sz="2000" dirty="0"/>
              <a:t>ao instituto. </a:t>
            </a:r>
          </a:p>
          <a:p>
            <a:pPr algn="just"/>
            <a:endParaRPr lang="pt-BR" sz="2000" dirty="0" smtClean="0"/>
          </a:p>
          <a:p>
            <a:pPr algn="just"/>
            <a:r>
              <a:rPr lang="pt-BR" sz="2000" dirty="0" smtClean="0"/>
              <a:t>Credor e devedor não devem ser enxergados de forma apartada. </a:t>
            </a:r>
            <a:endParaRPr lang="pt-BR" sz="2000" dirty="0"/>
          </a:p>
          <a:p>
            <a:pPr algn="just"/>
            <a:endParaRPr lang="pt-BR" sz="2000" b="1" dirty="0" smtClean="0">
              <a:solidFill>
                <a:srgbClr val="FFC000"/>
              </a:solidFill>
            </a:endParaRPr>
          </a:p>
          <a:p>
            <a:pPr algn="just"/>
            <a:r>
              <a:rPr lang="pt-BR" sz="2000" dirty="0"/>
              <a:t>Ex. no contrato de compra e venda, enquanto impõe-se ao comprador a obrigação de pagar, o devedor tem o ônus de entregar a coisa (objeto do contrato).</a:t>
            </a:r>
          </a:p>
          <a:p>
            <a:pPr algn="just"/>
            <a:endParaRPr lang="pt-BR" sz="2000" b="1" dirty="0" smtClean="0">
              <a:solidFill>
                <a:srgbClr val="CCECFF"/>
              </a:solidFill>
            </a:endParaRPr>
          </a:p>
          <a:p>
            <a:pPr algn="just"/>
            <a:r>
              <a:rPr lang="pt-BR" sz="2000" dirty="0" smtClean="0"/>
              <a:t>A partir da nova leitura do direito obrigacional, </a:t>
            </a:r>
            <a:r>
              <a:rPr lang="pt-BR" sz="2000" u="sng" dirty="0" smtClean="0"/>
              <a:t>novos elementos </a:t>
            </a:r>
            <a:r>
              <a:rPr lang="pt-BR" sz="2000" dirty="0" smtClean="0"/>
              <a:t>devem ser considerados, à luz da boa-fé e da função social dos contratos:</a:t>
            </a:r>
          </a:p>
          <a:p>
            <a:pPr algn="just"/>
            <a:endParaRPr lang="pt-BR" sz="2000" b="1" dirty="0" smtClean="0">
              <a:solidFill>
                <a:srgbClr val="CCECFF"/>
              </a:solidFill>
            </a:endParaRPr>
          </a:p>
          <a:p>
            <a:pPr marL="457200" indent="-457200" algn="just">
              <a:buAutoNum type="alphaLcParenR"/>
            </a:pPr>
            <a:r>
              <a:rPr lang="pt-BR" sz="2000" dirty="0" smtClean="0">
                <a:solidFill>
                  <a:srgbClr val="CCECFF"/>
                </a:solidFill>
              </a:rPr>
              <a:t>Dever de cooperação entre as partes;</a:t>
            </a:r>
          </a:p>
          <a:p>
            <a:pPr algn="just"/>
            <a:endParaRPr lang="pt-BR" sz="2000" dirty="0" smtClean="0">
              <a:solidFill>
                <a:srgbClr val="CCECFF"/>
              </a:solidFill>
            </a:endParaRPr>
          </a:p>
          <a:p>
            <a:pPr algn="just"/>
            <a:r>
              <a:rPr lang="pt-BR" sz="2000" dirty="0" smtClean="0">
                <a:solidFill>
                  <a:srgbClr val="CCECFF"/>
                </a:solidFill>
              </a:rPr>
              <a:t>b) Deveres anexos ao contrato;</a:t>
            </a:r>
          </a:p>
          <a:p>
            <a:pPr algn="just"/>
            <a:endParaRPr lang="pt-BR" sz="2000" dirty="0" smtClean="0">
              <a:solidFill>
                <a:srgbClr val="CCECFF"/>
              </a:solidFill>
            </a:endParaRPr>
          </a:p>
          <a:p>
            <a:pPr algn="just"/>
            <a:r>
              <a:rPr lang="pt-BR" sz="2000" dirty="0" smtClean="0">
                <a:solidFill>
                  <a:srgbClr val="CCECFF"/>
                </a:solidFill>
              </a:rPr>
              <a:t>c) O adimplemento obrigacional abrange não apenas os deveres nos termos contratuais. </a:t>
            </a:r>
            <a:endParaRPr lang="pt-BR" sz="2000" dirty="0">
              <a:solidFill>
                <a:srgbClr val="CCECFF"/>
              </a:solidFill>
            </a:endParaRPr>
          </a:p>
          <a:p>
            <a:pPr algn="just"/>
            <a:endParaRPr lang="pt-BR" sz="2000" b="1" dirty="0">
              <a:solidFill>
                <a:srgbClr val="CCECFF"/>
              </a:solidFill>
            </a:endParaRPr>
          </a:p>
          <a:p>
            <a:pPr algn="just"/>
            <a:endParaRPr lang="pt-BR" sz="2000" dirty="0"/>
          </a:p>
        </p:txBody>
      </p:sp>
    </p:spTree>
    <p:extLst>
      <p:ext uri="{BB962C8B-B14F-4D97-AF65-F5344CB8AC3E}">
        <p14:creationId xmlns:p14="http://schemas.microsoft.com/office/powerpoint/2010/main" val="3897394242"/>
      </p:ext>
    </p:extLst>
  </p:cSld>
  <p:clrMapOvr>
    <a:masterClrMapping/>
  </p:clrMapOvr>
  <p:transition>
    <p:comb/>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2246769"/>
          </a:xfrm>
          <a:prstGeom prst="rect">
            <a:avLst/>
          </a:prstGeom>
          <a:noFill/>
        </p:spPr>
        <p:txBody>
          <a:bodyPr wrap="square" rtlCol="0">
            <a:spAutoFit/>
          </a:bodyPr>
          <a:lstStyle/>
          <a:p>
            <a:pPr algn="just"/>
            <a:r>
              <a:rPr lang="pt-BR" sz="2000" dirty="0" smtClean="0">
                <a:solidFill>
                  <a:srgbClr val="CCECFF"/>
                </a:solidFill>
              </a:rPr>
              <a:t>Art. 302, CC: “O novo devedor não pode opor ao credor as exceções pessoais que competiam ao devedor primitivo”. </a:t>
            </a:r>
          </a:p>
          <a:p>
            <a:pPr algn="just"/>
            <a:endParaRPr lang="pt-BR" sz="2000" dirty="0"/>
          </a:p>
          <a:p>
            <a:pPr algn="just"/>
            <a:r>
              <a:rPr lang="pt-BR" sz="2000" dirty="0" smtClean="0"/>
              <a:t>Ao devedor que sucedeu o originário recai somente o direito de opor suas próprias exceções, bem como de exceções concernentes à relação obrigacional que lhe foi transmitida ou ao próprio débito. Ex. pagamento, prescrição.  </a:t>
            </a:r>
            <a:endParaRPr lang="pt-BR" sz="2000" dirty="0"/>
          </a:p>
        </p:txBody>
      </p:sp>
    </p:spTree>
    <p:extLst>
      <p:ext uri="{BB962C8B-B14F-4D97-AF65-F5344CB8AC3E}">
        <p14:creationId xmlns:p14="http://schemas.microsoft.com/office/powerpoint/2010/main" val="725242882"/>
      </p:ext>
    </p:extLst>
  </p:cSld>
  <p:clrMapOvr>
    <a:masterClrMapping/>
  </p:clrMapOvr>
  <p:transition>
    <p:comb/>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89178" y="260647"/>
            <a:ext cx="8424936" cy="6924973"/>
          </a:xfrm>
          <a:prstGeom prst="rect">
            <a:avLst/>
          </a:prstGeom>
          <a:noFill/>
        </p:spPr>
        <p:txBody>
          <a:bodyPr wrap="square" rtlCol="0">
            <a:spAutoFit/>
          </a:bodyPr>
          <a:lstStyle/>
          <a:p>
            <a:pPr algn="just"/>
            <a:r>
              <a:rPr lang="pt-BR" sz="2000" b="1" dirty="0" smtClean="0">
                <a:solidFill>
                  <a:srgbClr val="FFC000"/>
                </a:solidFill>
              </a:rPr>
              <a:t>Questão FCC - DPE/BA (2016)</a:t>
            </a:r>
          </a:p>
          <a:p>
            <a:pPr algn="just"/>
            <a:endParaRPr lang="pt-BR" sz="2000" dirty="0">
              <a:solidFill>
                <a:srgbClr val="FFC000"/>
              </a:solidFill>
            </a:endParaRPr>
          </a:p>
          <a:p>
            <a:pPr algn="just"/>
            <a:r>
              <a:rPr lang="pt-BR" sz="2000" dirty="0" smtClean="0"/>
              <a:t>Sobre </a:t>
            </a:r>
            <a:r>
              <a:rPr lang="pt-BR" sz="2000" dirty="0"/>
              <a:t>a cessão de crédito e a assunção de dívida, é correto afirmar:</a:t>
            </a:r>
          </a:p>
          <a:p>
            <a:pPr algn="just"/>
            <a:endParaRPr lang="pt-BR" sz="2000" dirty="0" smtClean="0"/>
          </a:p>
          <a:p>
            <a:pPr algn="just"/>
            <a:r>
              <a:rPr lang="pt-BR" sz="2000" dirty="0" smtClean="0"/>
              <a:t>a) terceiro </a:t>
            </a:r>
            <a:r>
              <a:rPr lang="pt-BR" sz="2000" dirty="0"/>
              <a:t>pode assumir a obrigação do devedor com o consentimento expresso do credor, exonerando o devedor primitivo, ainda que o credor ignorasse que o </a:t>
            </a:r>
            <a:r>
              <a:rPr lang="pt-BR" sz="2000" dirty="0" err="1"/>
              <a:t>assuntor</a:t>
            </a:r>
            <a:r>
              <a:rPr lang="pt-BR" sz="2000" dirty="0"/>
              <a:t> fosse insolvente ao tempo da assunção de dívida.</a:t>
            </a:r>
          </a:p>
          <a:p>
            <a:pPr algn="just"/>
            <a:endParaRPr lang="pt-BR" sz="2000" dirty="0" smtClean="0"/>
          </a:p>
          <a:p>
            <a:pPr algn="just"/>
            <a:r>
              <a:rPr lang="pt-BR" sz="2000" dirty="0" smtClean="0"/>
              <a:t>b) o </a:t>
            </a:r>
            <a:r>
              <a:rPr lang="pt-BR" sz="2000" dirty="0"/>
              <a:t>fiador do devedor originário segue responsável pela dívida em caso de assunção por terceiro.</a:t>
            </a:r>
          </a:p>
          <a:p>
            <a:pPr algn="just"/>
            <a:endParaRPr lang="pt-BR" sz="2000" dirty="0" smtClean="0"/>
          </a:p>
          <a:p>
            <a:pPr algn="just"/>
            <a:r>
              <a:rPr lang="pt-BR" sz="2000" dirty="0" smtClean="0"/>
              <a:t>c) na </a:t>
            </a:r>
            <a:r>
              <a:rPr lang="pt-BR" sz="2000" dirty="0"/>
              <a:t>cessão de crédito há novação subjetiva passiva em relação à relação obrigacional originária.</a:t>
            </a:r>
          </a:p>
          <a:p>
            <a:pPr algn="just"/>
            <a:endParaRPr lang="pt-BR" sz="2000" dirty="0" smtClean="0"/>
          </a:p>
          <a:p>
            <a:pPr algn="just"/>
            <a:r>
              <a:rPr lang="pt-BR" sz="2000" dirty="0" smtClean="0"/>
              <a:t>d) com </a:t>
            </a:r>
            <a:r>
              <a:rPr lang="pt-BR" sz="2000" dirty="0"/>
              <a:t>a cessão de crédito, cessam as garantias reais e pessoais da dívida.</a:t>
            </a:r>
          </a:p>
          <a:p>
            <a:pPr algn="just"/>
            <a:endParaRPr lang="pt-BR" sz="2000" dirty="0" smtClean="0"/>
          </a:p>
          <a:p>
            <a:pPr algn="just"/>
            <a:r>
              <a:rPr lang="pt-BR" sz="2000" dirty="0" smtClean="0"/>
              <a:t>e) a </a:t>
            </a:r>
            <a:r>
              <a:rPr lang="pt-BR" sz="2000" dirty="0"/>
              <a:t>cessão de crédito não depende da anuência do devedor para que seja válida.</a:t>
            </a:r>
          </a:p>
          <a:p>
            <a:endParaRPr lang="pt-BR" sz="2000" dirty="0"/>
          </a:p>
          <a:p>
            <a:endParaRPr lang="pt-BR" dirty="0"/>
          </a:p>
        </p:txBody>
      </p:sp>
    </p:spTree>
    <p:extLst>
      <p:ext uri="{BB962C8B-B14F-4D97-AF65-F5344CB8AC3E}">
        <p14:creationId xmlns:p14="http://schemas.microsoft.com/office/powerpoint/2010/main" val="1150742690"/>
      </p:ext>
    </p:extLst>
  </p:cSld>
  <p:clrMapOvr>
    <a:masterClrMapping/>
  </p:clrMapOvr>
  <p:transition>
    <p:comb/>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404664"/>
            <a:ext cx="8496944" cy="6617196"/>
          </a:xfrm>
          <a:prstGeom prst="rect">
            <a:avLst/>
          </a:prstGeom>
          <a:noFill/>
        </p:spPr>
        <p:txBody>
          <a:bodyPr wrap="square" rtlCol="0">
            <a:spAutoFit/>
          </a:bodyPr>
          <a:lstStyle/>
          <a:p>
            <a:pPr algn="just"/>
            <a:r>
              <a:rPr lang="pt-BR" sz="2000" b="1" dirty="0">
                <a:solidFill>
                  <a:srgbClr val="FFC000"/>
                </a:solidFill>
              </a:rPr>
              <a:t>Questão FCC - DPE/BA (2016)</a:t>
            </a:r>
          </a:p>
          <a:p>
            <a:pPr algn="just"/>
            <a:endParaRPr lang="pt-BR" sz="2000" dirty="0">
              <a:solidFill>
                <a:srgbClr val="FFC000"/>
              </a:solidFill>
            </a:endParaRPr>
          </a:p>
          <a:p>
            <a:pPr algn="just"/>
            <a:r>
              <a:rPr lang="pt-BR" sz="2000" dirty="0"/>
              <a:t>Sobre a cessão de crédito e a assunção de dívida, é correto afirmar:</a:t>
            </a:r>
          </a:p>
          <a:p>
            <a:pPr algn="just"/>
            <a:endParaRPr lang="pt-BR" sz="2000" dirty="0"/>
          </a:p>
          <a:p>
            <a:pPr algn="just"/>
            <a:r>
              <a:rPr lang="pt-BR" sz="2000" dirty="0"/>
              <a:t>a) terceiro pode assumir a obrigação do devedor com o consentimento expresso do credor, exonerando o devedor primitivo, ainda que o credor ignorasse que o </a:t>
            </a:r>
            <a:r>
              <a:rPr lang="pt-BR" sz="2000" dirty="0" err="1"/>
              <a:t>assuntor</a:t>
            </a:r>
            <a:r>
              <a:rPr lang="pt-BR" sz="2000" dirty="0"/>
              <a:t> fosse insolvente ao tempo da assunção de dívida.</a:t>
            </a:r>
          </a:p>
          <a:p>
            <a:pPr algn="just"/>
            <a:endParaRPr lang="pt-BR" sz="2000" dirty="0"/>
          </a:p>
          <a:p>
            <a:pPr algn="just"/>
            <a:r>
              <a:rPr lang="pt-BR" sz="2000" dirty="0"/>
              <a:t>b) o fiador do devedor originário segue responsável pela dívida em caso de assunção por terceiro.</a:t>
            </a:r>
          </a:p>
          <a:p>
            <a:pPr algn="just"/>
            <a:endParaRPr lang="pt-BR" sz="2000" dirty="0"/>
          </a:p>
          <a:p>
            <a:pPr algn="just"/>
            <a:r>
              <a:rPr lang="pt-BR" sz="2000" dirty="0"/>
              <a:t>c) na cessão de crédito há novação subjetiva passiva em relação à relação obrigacional originária.</a:t>
            </a:r>
          </a:p>
          <a:p>
            <a:pPr algn="just"/>
            <a:endParaRPr lang="pt-BR" sz="2000" dirty="0"/>
          </a:p>
          <a:p>
            <a:pPr algn="just"/>
            <a:r>
              <a:rPr lang="pt-BR" sz="2000" dirty="0"/>
              <a:t>d) com a cessão de crédito, cessam as garantias reais e pessoais da dívida.</a:t>
            </a:r>
          </a:p>
          <a:p>
            <a:pPr algn="just"/>
            <a:endParaRPr lang="pt-BR" sz="2000" dirty="0"/>
          </a:p>
          <a:p>
            <a:pPr algn="just"/>
            <a:r>
              <a:rPr lang="pt-BR" sz="2000" dirty="0">
                <a:solidFill>
                  <a:srgbClr val="FFC000"/>
                </a:solidFill>
              </a:rPr>
              <a:t>e) a cessão de crédito não depende da anuência do devedor para que seja válida.</a:t>
            </a:r>
          </a:p>
          <a:p>
            <a:endParaRPr lang="pt-BR" dirty="0"/>
          </a:p>
        </p:txBody>
      </p:sp>
    </p:spTree>
    <p:extLst>
      <p:ext uri="{BB962C8B-B14F-4D97-AF65-F5344CB8AC3E}">
        <p14:creationId xmlns:p14="http://schemas.microsoft.com/office/powerpoint/2010/main" val="2547442583"/>
      </p:ext>
    </p:extLst>
  </p:cSld>
  <p:clrMapOvr>
    <a:masterClrMapping/>
  </p:clrMapOvr>
  <p:transition>
    <p:comb/>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16473" y="188640"/>
            <a:ext cx="8424936" cy="6940361"/>
          </a:xfrm>
          <a:prstGeom prst="rect">
            <a:avLst/>
          </a:prstGeom>
          <a:noFill/>
        </p:spPr>
        <p:txBody>
          <a:bodyPr wrap="square" rtlCol="0">
            <a:spAutoFit/>
          </a:bodyPr>
          <a:lstStyle/>
          <a:p>
            <a:pPr algn="just"/>
            <a:r>
              <a:rPr lang="pt-BR" sz="1900" b="1" dirty="0" smtClean="0">
                <a:solidFill>
                  <a:srgbClr val="FFC000"/>
                </a:solidFill>
              </a:rPr>
              <a:t>Questão – FCC (DPE/SP – 2015)</a:t>
            </a:r>
          </a:p>
          <a:p>
            <a:pPr algn="just"/>
            <a:endParaRPr lang="pt-BR" sz="1850" dirty="0" smtClean="0"/>
          </a:p>
          <a:p>
            <a:pPr algn="just"/>
            <a:r>
              <a:rPr lang="pt-BR" sz="1850" dirty="0" smtClean="0"/>
              <a:t>Sobre </a:t>
            </a:r>
            <a:r>
              <a:rPr lang="pt-BR" sz="1850" dirty="0"/>
              <a:t>a teoria geral das obrigações, é correto afirmar:</a:t>
            </a:r>
          </a:p>
          <a:p>
            <a:pPr algn="just"/>
            <a:endParaRPr lang="pt-BR" sz="1850" dirty="0" smtClean="0"/>
          </a:p>
          <a:p>
            <a:pPr algn="just"/>
            <a:r>
              <a:rPr lang="pt-BR" sz="1850" dirty="0" smtClean="0"/>
              <a:t>a) Não </a:t>
            </a:r>
            <a:r>
              <a:rPr lang="pt-BR" sz="1850" dirty="0"/>
              <a:t>pode ser considerado em mora o credor que não quiser receber o pagamento no lugar estabelecido contratualmente, mesmo que o devedor comprove que o pagamento se faz reiteradamente em outro lugar.</a:t>
            </a:r>
          </a:p>
          <a:p>
            <a:pPr algn="just"/>
            <a:r>
              <a:rPr lang="pt-BR" sz="1850" dirty="0" smtClean="0"/>
              <a:t>b) Nas </a:t>
            </a:r>
            <a:r>
              <a:rPr lang="pt-BR" sz="1850" dirty="0"/>
              <a:t>obrigações alternativas, caso uma das prestações torne-se inexequível antes da concentração, sem culpa do devedor, este poderá escolher entre adimplir com a prestação restante ou pagar em dinheiro o valor daquela que pereceu.</a:t>
            </a:r>
          </a:p>
          <a:p>
            <a:pPr algn="just"/>
            <a:r>
              <a:rPr lang="pt-BR" sz="1850" dirty="0" smtClean="0"/>
              <a:t>c) Quando </a:t>
            </a:r>
            <a:r>
              <a:rPr lang="pt-BR" sz="1850" dirty="0"/>
              <a:t>uma obrigação indivisível se converte em perdas e danos, ela se torna uma obrigação divisível. Pelo equivalente em dinheiro devido em razão do inadimplemento respondem todos os devedores, assim como pelas perdas e danos. No entanto, os devedores que não deram causa à impossibilidade da prestação podem reaver do culpado o que pagaram ao credor.</a:t>
            </a:r>
          </a:p>
          <a:p>
            <a:pPr algn="just"/>
            <a:r>
              <a:rPr lang="pt-BR" sz="1850" dirty="0" smtClean="0"/>
              <a:t>d) Ocorrendo </a:t>
            </a:r>
            <a:r>
              <a:rPr lang="pt-BR" sz="1850" dirty="0"/>
              <a:t>a chamada novação subjetiva por </a:t>
            </a:r>
            <a:r>
              <a:rPr lang="pt-BR" sz="1850" dirty="0" err="1"/>
              <a:t>expromissão</a:t>
            </a:r>
            <a:r>
              <a:rPr lang="pt-BR" sz="1850" dirty="0"/>
              <a:t>, mesmo sendo o novo devedor insolvente, não tem o credor ação regressiva contra o primeiro devedor.</a:t>
            </a:r>
          </a:p>
          <a:p>
            <a:pPr algn="just"/>
            <a:r>
              <a:rPr lang="pt-BR" sz="1850" dirty="0" smtClean="0"/>
              <a:t>e) A </a:t>
            </a:r>
            <a:r>
              <a:rPr lang="pt-BR" sz="1850" dirty="0"/>
              <a:t>cessão de crédito é um negócio jurídico bilateral pelo qual o credor transfere a outrem seus direitos na relação obrigacional, responsabilizando-se não só pela existência da dívida como pela solvência do cedido, por força de lei.</a:t>
            </a:r>
          </a:p>
          <a:p>
            <a:endParaRPr lang="pt-BR" sz="1900" dirty="0"/>
          </a:p>
        </p:txBody>
      </p:sp>
    </p:spTree>
    <p:extLst>
      <p:ext uri="{BB962C8B-B14F-4D97-AF65-F5344CB8AC3E}">
        <p14:creationId xmlns:p14="http://schemas.microsoft.com/office/powerpoint/2010/main" val="2247688042"/>
      </p:ext>
    </p:extLst>
  </p:cSld>
  <p:clrMapOvr>
    <a:masterClrMapping/>
  </p:clrMapOvr>
  <p:transition>
    <p:comb/>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188640"/>
            <a:ext cx="8496944" cy="6894195"/>
          </a:xfrm>
          <a:prstGeom prst="rect">
            <a:avLst/>
          </a:prstGeom>
          <a:noFill/>
        </p:spPr>
        <p:txBody>
          <a:bodyPr wrap="square" rtlCol="0">
            <a:spAutoFit/>
          </a:bodyPr>
          <a:lstStyle/>
          <a:p>
            <a:pPr algn="just"/>
            <a:r>
              <a:rPr lang="pt-BR" sz="2000" b="1" dirty="0">
                <a:solidFill>
                  <a:srgbClr val="FFC000"/>
                </a:solidFill>
              </a:rPr>
              <a:t>Questão – FCC (DPE/SP – 2015)</a:t>
            </a:r>
          </a:p>
          <a:p>
            <a:pPr algn="just"/>
            <a:endParaRPr lang="pt-BR" dirty="0"/>
          </a:p>
          <a:p>
            <a:pPr algn="just"/>
            <a:r>
              <a:rPr lang="pt-BR" sz="1850" dirty="0"/>
              <a:t>Sobre a teoria geral das obrigações, é correto afirmar:</a:t>
            </a:r>
          </a:p>
          <a:p>
            <a:pPr algn="just"/>
            <a:endParaRPr lang="pt-BR" sz="1850" dirty="0"/>
          </a:p>
          <a:p>
            <a:pPr algn="just"/>
            <a:r>
              <a:rPr lang="pt-BR" sz="1850" dirty="0" smtClean="0"/>
              <a:t>a) </a:t>
            </a:r>
            <a:r>
              <a:rPr lang="pt-BR" sz="1850" dirty="0"/>
              <a:t>Não pode ser considerado em mora o credor que não quiser receber o pagamento no lugar estabelecido contratualmente, mesmo que o devedor comprove que o pagamento se faz reiteradamente em outro lugar.</a:t>
            </a:r>
          </a:p>
          <a:p>
            <a:pPr algn="just"/>
            <a:r>
              <a:rPr lang="pt-BR" sz="1850" dirty="0"/>
              <a:t>b) Nas obrigações alternativas, caso uma das prestações torne-se inexequível antes da concentração, sem culpa do devedor, este poderá escolher entre adimplir com a prestação restante ou pagar em dinheiro o valor daquela que pereceu.</a:t>
            </a:r>
          </a:p>
          <a:p>
            <a:pPr algn="just"/>
            <a:r>
              <a:rPr lang="pt-BR" sz="1850" dirty="0"/>
              <a:t>c) Quando uma obrigação indivisível se converte em perdas e danos, ela se torna uma obrigação divisível. Pelo equivalente em dinheiro devido em razão do inadimplemento respondem todos os devedores, assim como pelas perdas e danos. No entanto, os devedores que não deram causa à impossibilidade da prestação podem reaver do culpado o que pagaram ao credor.</a:t>
            </a:r>
          </a:p>
          <a:p>
            <a:pPr algn="just"/>
            <a:r>
              <a:rPr lang="pt-BR" sz="1850" dirty="0">
                <a:solidFill>
                  <a:srgbClr val="FFC000"/>
                </a:solidFill>
              </a:rPr>
              <a:t>d) Ocorrendo a chamada novação subjetiva por </a:t>
            </a:r>
            <a:r>
              <a:rPr lang="pt-BR" sz="1850" dirty="0" err="1">
                <a:solidFill>
                  <a:srgbClr val="FFC000"/>
                </a:solidFill>
              </a:rPr>
              <a:t>expromissão</a:t>
            </a:r>
            <a:r>
              <a:rPr lang="pt-BR" sz="1850" dirty="0">
                <a:solidFill>
                  <a:srgbClr val="FFC000"/>
                </a:solidFill>
              </a:rPr>
              <a:t>, mesmo sendo o novo devedor insolvente, não tem o credor ação regressiva contra o primeiro devedor.</a:t>
            </a:r>
          </a:p>
          <a:p>
            <a:pPr algn="just"/>
            <a:r>
              <a:rPr lang="pt-BR" sz="1850" dirty="0"/>
              <a:t>e) A cessão de crédito é um negócio jurídico bilateral pelo qual o credor transfere a outrem seus direitos na relação obrigacional, responsabilizando-se não só pela existência da dívida como pela solvência do cedido, por força de lei.</a:t>
            </a:r>
          </a:p>
          <a:p>
            <a:endParaRPr lang="pt-BR" dirty="0"/>
          </a:p>
        </p:txBody>
      </p:sp>
    </p:spTree>
    <p:extLst>
      <p:ext uri="{BB962C8B-B14F-4D97-AF65-F5344CB8AC3E}">
        <p14:creationId xmlns:p14="http://schemas.microsoft.com/office/powerpoint/2010/main" val="1455654617"/>
      </p:ext>
    </p:extLst>
  </p:cSld>
  <p:clrMapOvr>
    <a:masterClrMapping/>
  </p:clrMapOvr>
  <p:transition>
    <p:comb/>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6109402"/>
      </p:ext>
    </p:extLst>
  </p:cSld>
  <p:clrMapOvr>
    <a:masterClrMapping/>
  </p:clrMapOvr>
  <p:transition>
    <p:comb/>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ndição">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undição">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undição">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Office2\Templates\Presentation Designs\Blends.pot</Template>
  <TotalTime>43106</TotalTime>
  <Words>14689</Words>
  <Application>Microsoft Office PowerPoint</Application>
  <PresentationFormat>Apresentação na tela (4:3)</PresentationFormat>
  <Paragraphs>966</Paragraphs>
  <Slides>95</Slides>
  <Notes>0</Notes>
  <HiddenSlides>0</HiddenSlides>
  <MMClips>0</MMClips>
  <ScaleCrop>false</ScaleCrop>
  <HeadingPairs>
    <vt:vector size="4" baseType="variant">
      <vt:variant>
        <vt:lpstr>Tema</vt:lpstr>
      </vt:variant>
      <vt:variant>
        <vt:i4>1</vt:i4>
      </vt:variant>
      <vt:variant>
        <vt:lpstr>Títulos de slides</vt:lpstr>
      </vt:variant>
      <vt:variant>
        <vt:i4>95</vt:i4>
      </vt:variant>
    </vt:vector>
  </HeadingPairs>
  <TitlesOfParts>
    <vt:vector size="96" baseType="lpstr">
      <vt:lpstr>Fundição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Ministério Público - RS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Controle Externo</dc:title>
  <dc:creator>PGJ001</dc:creator>
  <cp:lastModifiedBy>Daniella</cp:lastModifiedBy>
  <cp:revision>1273</cp:revision>
  <cp:lastPrinted>2015-09-01T16:56:40Z</cp:lastPrinted>
  <dcterms:created xsi:type="dcterms:W3CDTF">2002-06-18T12:30:57Z</dcterms:created>
  <dcterms:modified xsi:type="dcterms:W3CDTF">2016-11-23T15:18:00Z</dcterms:modified>
</cp:coreProperties>
</file>