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313"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314" r:id="rId44"/>
    <p:sldId id="297" r:id="rId45"/>
    <p:sldId id="298" r:id="rId46"/>
    <p:sldId id="316" r:id="rId47"/>
    <p:sldId id="315" r:id="rId48"/>
    <p:sldId id="299" r:id="rId49"/>
    <p:sldId id="300" r:id="rId50"/>
    <p:sldId id="301" r:id="rId51"/>
    <p:sldId id="302" r:id="rId52"/>
    <p:sldId id="303" r:id="rId53"/>
    <p:sldId id="304" r:id="rId54"/>
    <p:sldId id="318" r:id="rId55"/>
    <p:sldId id="305" r:id="rId56"/>
    <p:sldId id="306" r:id="rId57"/>
    <p:sldId id="307" r:id="rId58"/>
    <p:sldId id="308" r:id="rId59"/>
    <p:sldId id="309" r:id="rId60"/>
    <p:sldId id="317" r:id="rId61"/>
    <p:sldId id="310" r:id="rId62"/>
    <p:sldId id="311" r:id="rId63"/>
    <p:sldId id="312"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19" r:id="rId77"/>
    <p:sldId id="356"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7" r:id="rId102"/>
    <p:sldId id="358" r:id="rId103"/>
    <p:sldId id="359" r:id="rId104"/>
    <p:sldId id="360" r:id="rId105"/>
    <p:sldId id="355" r:id="rId106"/>
    <p:sldId id="362" r:id="rId107"/>
    <p:sldId id="363" r:id="rId108"/>
    <p:sldId id="364" r:id="rId109"/>
    <p:sldId id="365" r:id="rId110"/>
    <p:sldId id="366" r:id="rId111"/>
    <p:sldId id="367" r:id="rId112"/>
    <p:sldId id="368" r:id="rId113"/>
    <p:sldId id="361" r:id="rId114"/>
    <p:sldId id="369" r:id="rId115"/>
    <p:sldId id="370" r:id="rId1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1D811CC3-696E-499A-AA59-09E755825FA9}" type="datetimeFigureOut">
              <a:rPr lang="pt-BR" smtClean="0"/>
              <a:t>28/02/2020</a:t>
            </a:fld>
            <a:endParaRPr lang="pt-BR"/>
          </a:p>
        </p:txBody>
      </p:sp>
      <p:sp>
        <p:nvSpPr>
          <p:cNvPr id="5" name="Footer Placeholder 4"/>
          <p:cNvSpPr>
            <a:spLocks noGrp="1"/>
          </p:cNvSpPr>
          <p:nvPr>
            <p:ph type="ftr" sz="quarter" idx="11"/>
          </p:nvPr>
        </p:nvSpPr>
        <p:spPr/>
        <p:txBody>
          <a:bodyPr/>
          <a:lstStyle/>
          <a:p>
            <a:endParaRPr lang="pt-B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4E27F34-79B8-41D1-91AE-63D7BED1D102}"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D811CC3-696E-499A-AA59-09E755825FA9}" type="datetimeFigureOut">
              <a:rPr lang="pt-BR" smtClean="0"/>
              <a:t>28/02/2020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D811CC3-696E-499A-AA59-09E755825FA9}" type="datetimeFigureOut">
              <a:rPr lang="pt-BR" smtClean="0"/>
              <a:t>28/02/2020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1D811CC3-696E-499A-AA59-09E755825FA9}" type="datetimeFigureOut">
              <a:rPr lang="pt-BR" smtClean="0"/>
              <a:t>28/02/2020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7" name="Date Placeholder 6"/>
          <p:cNvSpPr>
            <a:spLocks noGrp="1"/>
          </p:cNvSpPr>
          <p:nvPr>
            <p:ph type="dt" sz="half" idx="10"/>
          </p:nvPr>
        </p:nvSpPr>
        <p:spPr/>
        <p:txBody>
          <a:bodyPr/>
          <a:lstStyle/>
          <a:p>
            <a:fld id="{1D811CC3-696E-499A-AA59-09E755825FA9}" type="datetimeFigureOut">
              <a:rPr lang="pt-BR" smtClean="0"/>
              <a:t>28/02/2020</a:t>
            </a:fld>
            <a:endParaRPr lang="pt-BR"/>
          </a:p>
        </p:txBody>
      </p:sp>
      <p:sp>
        <p:nvSpPr>
          <p:cNvPr id="8" name="Slide Number Placeholder 7"/>
          <p:cNvSpPr>
            <a:spLocks noGrp="1"/>
          </p:cNvSpPr>
          <p:nvPr>
            <p:ph type="sldNum" sz="quarter" idx="11"/>
          </p:nvPr>
        </p:nvSpPr>
        <p:spPr/>
        <p:txBody>
          <a:bodyPr/>
          <a:lstStyle/>
          <a:p>
            <a:fld id="{D4E27F34-79B8-41D1-91AE-63D7BED1D102}" type="slidenum">
              <a:rPr lang="pt-BR" smtClean="0"/>
              <a:t>‹nº›</a:t>
            </a:fld>
            <a:endParaRPr lang="pt-BR"/>
          </a:p>
        </p:txBody>
      </p:sp>
      <p:sp>
        <p:nvSpPr>
          <p:cNvPr id="9" name="Footer Placeholder 8"/>
          <p:cNvSpPr>
            <a:spLocks noGrp="1"/>
          </p:cNvSpPr>
          <p:nvPr>
            <p:ph type="ftr" sz="quarter" idx="12"/>
          </p:nvPr>
        </p:nvSpPr>
        <p:spPr/>
        <p:txBody>
          <a:bodyPr/>
          <a:lstStyle/>
          <a:p>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1D811CC3-696E-499A-AA59-09E755825FA9}" type="datetimeFigureOut">
              <a:rPr lang="pt-BR" smtClean="0"/>
              <a:t>28/02/2020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pt-BR" smtClean="0"/>
              <a:t>Clique para editar o texto mestre</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1D811CC3-696E-499A-AA59-09E755825FA9}" type="datetimeFigureOut">
              <a:rPr lang="pt-BR" smtClean="0"/>
              <a:t>28/02/2020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1D811CC3-696E-499A-AA59-09E755825FA9}" type="datetimeFigureOut">
              <a:rPr lang="pt-BR" smtClean="0"/>
              <a:t>28/02/2020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11CC3-696E-499A-AA59-09E755825FA9}" type="datetimeFigureOut">
              <a:rPr lang="pt-BR" smtClean="0"/>
              <a:t>28/02/2020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D4E27F34-79B8-41D1-91AE-63D7BED1D102}"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1D811CC3-696E-499A-AA59-09E755825FA9}" type="datetimeFigureOut">
              <a:rPr lang="pt-BR" smtClean="0"/>
              <a:t>28/02/2020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4E27F34-79B8-41D1-91AE-63D7BED1D102}" type="slidenum">
              <a:rPr lang="pt-BR" smtClean="0"/>
              <a:t>‹nº›</a:t>
            </a:fld>
            <a:endParaRPr lang="pt-BR"/>
          </a:p>
        </p:txBody>
      </p:sp>
      <p:sp>
        <p:nvSpPr>
          <p:cNvPr id="8" name="Title 7"/>
          <p:cNvSpPr>
            <a:spLocks noGrp="1"/>
          </p:cNvSpPr>
          <p:nvPr>
            <p:ph type="title"/>
          </p:nvPr>
        </p:nvSpPr>
        <p:spPr/>
        <p:txBody>
          <a:bodyPr/>
          <a:lstStyle/>
          <a:p>
            <a:r>
              <a:rPr lang="pt-BR" smtClean="0"/>
              <a:t>Clique para editar o título mestre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1D811CC3-696E-499A-AA59-09E755825FA9}" type="datetimeFigureOut">
              <a:rPr lang="pt-BR" smtClean="0"/>
              <a:t>28/02/2020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D4E27F34-79B8-41D1-91AE-63D7BED1D102}" type="slidenum">
              <a:rPr lang="pt-BR" smtClean="0"/>
              <a:t>‹nº›</a:t>
            </a:fld>
            <a:endParaRPr lang="pt-B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pt-BR" smtClean="0"/>
              <a:t>Clique para editar o título mestre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D811CC3-696E-499A-AA59-09E755825FA9}" type="datetimeFigureOut">
              <a:rPr lang="pt-BR" smtClean="0"/>
              <a:t>28/02/2020</a:t>
            </a:fld>
            <a:endParaRPr lang="pt-B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pt-B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D4E27F34-79B8-41D1-91AE-63D7BED1D102}" type="slidenum">
              <a:rPr lang="pt-BR" smtClean="0"/>
              <a:t>‹nº›</a:t>
            </a:fld>
            <a:endParaRPr lang="pt-B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6000" dirty="0" smtClean="0"/>
              <a:t>Fundamentos do direito para administração</a:t>
            </a:r>
            <a:endParaRPr lang="pt-BR" sz="6000" dirty="0"/>
          </a:p>
        </p:txBody>
      </p:sp>
      <p:sp>
        <p:nvSpPr>
          <p:cNvPr id="3" name="Subtítulo 2"/>
          <p:cNvSpPr>
            <a:spLocks noGrp="1"/>
          </p:cNvSpPr>
          <p:nvPr>
            <p:ph type="subTitle" idx="1"/>
          </p:nvPr>
        </p:nvSpPr>
        <p:spPr/>
        <p:txBody>
          <a:bodyPr/>
          <a:lstStyle/>
          <a:p>
            <a:r>
              <a:rPr lang="pt-BR" dirty="0" smtClean="0"/>
              <a:t>Prof. </a:t>
            </a:r>
            <a:r>
              <a:rPr lang="pt-BR" dirty="0" err="1" smtClean="0"/>
              <a:t>Ms</a:t>
            </a:r>
            <a:r>
              <a:rPr lang="pt-BR" dirty="0" smtClean="0"/>
              <a:t>. Mario </a:t>
            </a:r>
            <a:r>
              <a:rPr lang="pt-BR" dirty="0" err="1" smtClean="0"/>
              <a:t>moreira</a:t>
            </a:r>
            <a:endParaRPr lang="pt-BR" dirty="0"/>
          </a:p>
        </p:txBody>
      </p:sp>
    </p:spTree>
    <p:extLst>
      <p:ext uri="{BB962C8B-B14F-4D97-AF65-F5344CB8AC3E}">
        <p14:creationId xmlns:p14="http://schemas.microsoft.com/office/powerpoint/2010/main" val="3997506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268760"/>
            <a:ext cx="8424936" cy="5589240"/>
          </a:xfrm>
        </p:spPr>
        <p:txBody>
          <a:bodyPr>
            <a:normAutofit fontScale="85000" lnSpcReduction="20000"/>
          </a:bodyPr>
          <a:lstStyle/>
          <a:p>
            <a:pPr algn="just"/>
            <a:r>
              <a:rPr lang="pt-BR" u="sng" dirty="0"/>
              <a:t>Não aplicação do CDC pelo STJ</a:t>
            </a:r>
            <a:r>
              <a:rPr lang="pt-BR" dirty="0"/>
              <a:t>: </a:t>
            </a:r>
            <a:endParaRPr lang="pt-BR" dirty="0" smtClean="0"/>
          </a:p>
          <a:p>
            <a:pPr marL="457200" indent="-457200" algn="just">
              <a:buAutoNum type="arabicParenBoth"/>
            </a:pPr>
            <a:r>
              <a:rPr lang="pt-BR" b="0" i="1" u="sng" dirty="0" smtClean="0"/>
              <a:t>Crédito </a:t>
            </a:r>
            <a:r>
              <a:rPr lang="pt-BR" b="0" i="1" u="sng" dirty="0"/>
              <a:t>educativo</a:t>
            </a:r>
            <a:r>
              <a:rPr lang="pt-BR" b="0" dirty="0"/>
              <a:t> (</a:t>
            </a:r>
            <a:r>
              <a:rPr lang="pt-BR" b="0" dirty="0" err="1"/>
              <a:t>Resp</a:t>
            </a:r>
            <a:r>
              <a:rPr lang="pt-BR" b="0" dirty="0"/>
              <a:t> 479863); </a:t>
            </a:r>
            <a:endParaRPr lang="pt-BR" b="0" dirty="0" smtClean="0"/>
          </a:p>
          <a:p>
            <a:pPr marL="457200" indent="-457200" algn="just">
              <a:buAutoNum type="arabicParenBoth"/>
            </a:pPr>
            <a:r>
              <a:rPr lang="pt-BR" b="0" i="1" u="sng" dirty="0" smtClean="0"/>
              <a:t>Condômino </a:t>
            </a:r>
            <a:r>
              <a:rPr lang="pt-BR" b="0" i="1" u="sng" dirty="0"/>
              <a:t>e condomínio</a:t>
            </a:r>
            <a:r>
              <a:rPr lang="pt-BR" b="0" dirty="0"/>
              <a:t> (</a:t>
            </a:r>
            <a:r>
              <a:rPr lang="pt-BR" b="0" dirty="0" err="1"/>
              <a:t>Resp</a:t>
            </a:r>
            <a:r>
              <a:rPr lang="pt-BR" b="0" dirty="0"/>
              <a:t> 187502); </a:t>
            </a:r>
            <a:endParaRPr lang="pt-BR" b="0" dirty="0" smtClean="0"/>
          </a:p>
          <a:p>
            <a:pPr marL="457200" indent="-457200" algn="just">
              <a:buAutoNum type="arabicParenBoth"/>
            </a:pPr>
            <a:r>
              <a:rPr lang="pt-BR" b="0" i="1" u="sng" dirty="0" smtClean="0"/>
              <a:t>Locação </a:t>
            </a:r>
            <a:r>
              <a:rPr lang="pt-BR" b="0" i="1" u="sng" dirty="0"/>
              <a:t>predial urbana</a:t>
            </a:r>
            <a:r>
              <a:rPr lang="pt-BR" b="0" dirty="0"/>
              <a:t> (</a:t>
            </a:r>
            <a:r>
              <a:rPr lang="pt-BR" b="0" dirty="0" err="1"/>
              <a:t>Resp</a:t>
            </a:r>
            <a:r>
              <a:rPr lang="pt-BR" b="0" dirty="0"/>
              <a:t> 280577); </a:t>
            </a:r>
            <a:endParaRPr lang="pt-BR" b="0" dirty="0" smtClean="0"/>
          </a:p>
          <a:p>
            <a:pPr marL="457200" indent="-457200" algn="just">
              <a:buAutoNum type="arabicParenBoth"/>
            </a:pPr>
            <a:r>
              <a:rPr lang="pt-BR" b="0" dirty="0" smtClean="0"/>
              <a:t>Transporte </a:t>
            </a:r>
            <a:r>
              <a:rPr lang="pt-BR" b="0" i="1" u="sng" dirty="0"/>
              <a:t>internacional de mercadoria destinada a incrementar</a:t>
            </a:r>
            <a:r>
              <a:rPr lang="pt-BR" b="0" dirty="0"/>
              <a:t> a atividade comercial da contratante (</a:t>
            </a:r>
            <a:r>
              <a:rPr lang="pt-BR" b="0" dirty="0" err="1"/>
              <a:t>Resp</a:t>
            </a:r>
            <a:r>
              <a:rPr lang="pt-BR" b="0" dirty="0"/>
              <a:t> 1162649/SP); </a:t>
            </a:r>
            <a:endParaRPr lang="pt-BR" b="0" dirty="0" smtClean="0"/>
          </a:p>
          <a:p>
            <a:pPr marL="457200" indent="-457200" algn="just">
              <a:buAutoNum type="arabicParenBoth"/>
            </a:pPr>
            <a:r>
              <a:rPr lang="pt-BR" b="0" i="1" u="sng" dirty="0" smtClean="0"/>
              <a:t>Franquia</a:t>
            </a:r>
            <a:r>
              <a:rPr lang="pt-BR" b="0" dirty="0" smtClean="0"/>
              <a:t> </a:t>
            </a:r>
            <a:r>
              <a:rPr lang="pt-BR" b="0" dirty="0"/>
              <a:t>(</a:t>
            </a:r>
            <a:r>
              <a:rPr lang="pt-BR" b="0" dirty="0" smtClean="0"/>
              <a:t>687322); </a:t>
            </a:r>
            <a:endParaRPr lang="pt-BR" b="0" dirty="0" smtClean="0"/>
          </a:p>
          <a:p>
            <a:pPr marL="457200" indent="-457200" algn="just">
              <a:buAutoNum type="arabicParenBoth"/>
            </a:pPr>
            <a:r>
              <a:rPr lang="pt-BR" b="0" i="1" u="sng" dirty="0" smtClean="0"/>
              <a:t>Execução </a:t>
            </a:r>
            <a:r>
              <a:rPr lang="pt-BR" b="0" i="1" u="sng" dirty="0"/>
              <a:t>Fiscal</a:t>
            </a:r>
            <a:r>
              <a:rPr lang="pt-BR" b="0" dirty="0"/>
              <a:t> (</a:t>
            </a:r>
            <a:r>
              <a:rPr lang="pt-BR" b="0" dirty="0" err="1"/>
              <a:t>Resp</a:t>
            </a:r>
            <a:r>
              <a:rPr lang="pt-BR" b="0" dirty="0"/>
              <a:t> 641541); Beneficiários da </a:t>
            </a:r>
            <a:r>
              <a:rPr lang="pt-BR" b="0" i="1" u="sng" dirty="0"/>
              <a:t>Previdência Social</a:t>
            </a:r>
            <a:r>
              <a:rPr lang="pt-BR" b="0" dirty="0"/>
              <a:t> (</a:t>
            </a:r>
            <a:r>
              <a:rPr lang="pt-BR" b="0" dirty="0" err="1"/>
              <a:t>Resp</a:t>
            </a:r>
            <a:r>
              <a:rPr lang="pt-BR" b="0" dirty="0"/>
              <a:t> 143092); </a:t>
            </a:r>
            <a:endParaRPr lang="pt-BR" b="0" dirty="0" smtClean="0"/>
          </a:p>
          <a:p>
            <a:pPr marL="457200" indent="-457200" algn="just">
              <a:buAutoNum type="arabicParenBoth"/>
            </a:pPr>
            <a:r>
              <a:rPr lang="pt-BR" b="0" dirty="0" smtClean="0"/>
              <a:t>Aquisição </a:t>
            </a:r>
            <a:r>
              <a:rPr lang="pt-BR" b="0" dirty="0"/>
              <a:t>de bens ou utilização de serviços para </a:t>
            </a:r>
            <a:r>
              <a:rPr lang="pt-BR" b="0" i="1" u="sng" dirty="0"/>
              <a:t>implemento ou incremento de sua atividade comercial</a:t>
            </a:r>
            <a:r>
              <a:rPr lang="pt-BR" b="0" dirty="0"/>
              <a:t> (</a:t>
            </a:r>
            <a:r>
              <a:rPr lang="pt-BR" b="0" dirty="0" err="1"/>
              <a:t>Resp</a:t>
            </a:r>
            <a:r>
              <a:rPr lang="pt-BR" b="0" dirty="0"/>
              <a:t> 1014960/RS); </a:t>
            </a:r>
            <a:endParaRPr lang="pt-BR" b="0" dirty="0" smtClean="0"/>
          </a:p>
          <a:p>
            <a:pPr marL="457200" indent="-457200" algn="just">
              <a:buAutoNum type="arabicParenBoth"/>
            </a:pPr>
            <a:r>
              <a:rPr lang="pt-BR" b="0" dirty="0" smtClean="0"/>
              <a:t>Relação </a:t>
            </a:r>
            <a:r>
              <a:rPr lang="pt-BR" b="0" dirty="0"/>
              <a:t>entre </a:t>
            </a:r>
            <a:r>
              <a:rPr lang="pt-BR" b="0" i="1" u="sng" dirty="0"/>
              <a:t>contador e condômino</a:t>
            </a:r>
            <a:r>
              <a:rPr lang="pt-BR" b="0" dirty="0"/>
              <a:t>; </a:t>
            </a:r>
            <a:endParaRPr lang="pt-BR" b="0" dirty="0" smtClean="0"/>
          </a:p>
          <a:p>
            <a:pPr marL="457200" indent="-457200" algn="just">
              <a:buAutoNum type="arabicParenBoth"/>
            </a:pPr>
            <a:r>
              <a:rPr lang="pt-BR" b="0" i="1" u="sng" dirty="0" smtClean="0"/>
              <a:t>Relação </a:t>
            </a:r>
            <a:r>
              <a:rPr lang="pt-BR" b="0" i="1" u="sng" dirty="0"/>
              <a:t>tributária</a:t>
            </a:r>
            <a:r>
              <a:rPr lang="pt-BR" b="0" dirty="0"/>
              <a:t>; </a:t>
            </a:r>
            <a:endParaRPr lang="pt-BR" b="0" dirty="0" smtClean="0"/>
          </a:p>
          <a:p>
            <a:pPr marL="457200" indent="-457200" algn="just">
              <a:buAutoNum type="arabicParenBoth"/>
            </a:pPr>
            <a:r>
              <a:rPr lang="pt-BR" b="0" i="1" u="sng" dirty="0" smtClean="0"/>
              <a:t>Representante </a:t>
            </a:r>
            <a:r>
              <a:rPr lang="pt-BR" b="0" i="1" u="sng" dirty="0"/>
              <a:t>comercial autônomo e a sociedade</a:t>
            </a:r>
            <a:r>
              <a:rPr lang="pt-BR" b="0" dirty="0"/>
              <a:t> representada (</a:t>
            </a:r>
            <a:r>
              <a:rPr lang="pt-BR" b="0" dirty="0" err="1"/>
              <a:t>Resp</a:t>
            </a:r>
            <a:r>
              <a:rPr lang="pt-BR" b="0" dirty="0"/>
              <a:t> 761557); </a:t>
            </a:r>
            <a:endParaRPr lang="pt-BR" b="0" dirty="0" smtClean="0"/>
          </a:p>
          <a:p>
            <a:pPr marL="457200" indent="-457200" algn="just">
              <a:buAutoNum type="arabicParenBoth"/>
            </a:pPr>
            <a:r>
              <a:rPr lang="pt-BR" b="0" dirty="0" smtClean="0"/>
              <a:t>Contratos </a:t>
            </a:r>
            <a:r>
              <a:rPr lang="pt-BR" b="0" dirty="0"/>
              <a:t>firmados entre </a:t>
            </a:r>
            <a:r>
              <a:rPr lang="pt-BR" b="0" i="1" u="sng" dirty="0"/>
              <a:t>postos e distribuidores</a:t>
            </a:r>
            <a:r>
              <a:rPr lang="pt-BR" b="0" dirty="0"/>
              <a:t> de combustíveis (</a:t>
            </a:r>
            <a:r>
              <a:rPr lang="pt-BR" b="0" dirty="0" err="1"/>
              <a:t>Resp</a:t>
            </a:r>
            <a:r>
              <a:rPr lang="pt-BR" b="0" dirty="0"/>
              <a:t> 782852/SC); </a:t>
            </a:r>
            <a:endParaRPr lang="pt-BR" b="0" dirty="0" smtClean="0"/>
          </a:p>
          <a:p>
            <a:pPr marL="457200" indent="-457200" algn="just">
              <a:buAutoNum type="arabicParenBoth"/>
            </a:pPr>
            <a:r>
              <a:rPr lang="pt-BR" b="0" i="1" u="sng" dirty="0" smtClean="0"/>
              <a:t>Lojistas </a:t>
            </a:r>
            <a:r>
              <a:rPr lang="pt-BR" b="0" i="1" u="sng" dirty="0"/>
              <a:t>e Administradores</a:t>
            </a:r>
            <a:r>
              <a:rPr lang="pt-BR" b="0" dirty="0"/>
              <a:t> de Shopping Center (</a:t>
            </a:r>
            <a:r>
              <a:rPr lang="pt-BR" b="0" dirty="0" err="1"/>
              <a:t>Resp</a:t>
            </a:r>
            <a:r>
              <a:rPr lang="pt-BR" b="0" dirty="0"/>
              <a:t> 1259210/RJ); </a:t>
            </a:r>
            <a:endParaRPr lang="pt-BR" b="0" dirty="0" smtClean="0"/>
          </a:p>
          <a:p>
            <a:pPr marL="457200" indent="-457200" algn="just">
              <a:buAutoNum type="arabicParenBoth"/>
            </a:pPr>
            <a:r>
              <a:rPr lang="pt-BR" b="0" i="1" u="sng" dirty="0" smtClean="0"/>
              <a:t>Serviços </a:t>
            </a:r>
            <a:r>
              <a:rPr lang="pt-BR" b="0" i="1" u="sng" dirty="0"/>
              <a:t>Advocatícios</a:t>
            </a:r>
            <a:r>
              <a:rPr lang="pt-BR" b="0" dirty="0"/>
              <a:t> (</a:t>
            </a:r>
            <a:r>
              <a:rPr lang="pt-BR" b="0" dirty="0" err="1"/>
              <a:t>Resp</a:t>
            </a:r>
            <a:r>
              <a:rPr lang="pt-BR" b="0" dirty="0"/>
              <a:t> 1228104/PR</a:t>
            </a:r>
            <a:r>
              <a:rPr lang="pt-BR" b="0" dirty="0" smtClean="0"/>
              <a:t>);</a:t>
            </a:r>
            <a:endParaRPr lang="pt-BR" b="0" dirty="0"/>
          </a:p>
        </p:txBody>
      </p:sp>
    </p:spTree>
    <p:extLst>
      <p:ext uri="{BB962C8B-B14F-4D97-AF65-F5344CB8AC3E}">
        <p14:creationId xmlns:p14="http://schemas.microsoft.com/office/powerpoint/2010/main" val="8703544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a:bodyPr>
          <a:lstStyle/>
          <a:p>
            <a:pPr algn="just"/>
            <a:r>
              <a:rPr lang="pt-BR" dirty="0"/>
              <a:t>Caso: João foi vítima de um acidente de carro no qual sofreu traumatismo craniano, ficando com algumas sequelas neurológicas (tremores no braço direito). Cerca de um ano depois do acidente, ele procurou o setor de neurologia de um dos melhores hospitais do país. O neurocirurgião que o atendeu recomendou a realização de uma cirurgia na cabeça, chamada de </a:t>
            </a:r>
            <a:r>
              <a:rPr lang="pt-BR" dirty="0" err="1"/>
              <a:t>talamotomia</a:t>
            </a:r>
            <a:r>
              <a:rPr lang="pt-BR" dirty="0"/>
              <a:t>, a fim de melhorar a função cerebral do paciente. João foi submetido à cirurgia. </a:t>
            </a:r>
            <a:endParaRPr lang="pt-BR" dirty="0" smtClean="0"/>
          </a:p>
          <a:p>
            <a:pPr algn="just"/>
            <a:r>
              <a:rPr lang="pt-BR" dirty="0" smtClean="0"/>
              <a:t>No </a:t>
            </a:r>
            <a:r>
              <a:rPr lang="pt-BR" dirty="0"/>
              <a:t>entanto, em vez de melhorar, ele piorou bastante, perdendo a capacidade de andar. Diante disso, foi ajuizada ação de indenização por danos morais contra o hospital e o médico. O principal fundamento da ação não foi eventual erro médico, mas sim ausência de informação. O autor comprovou que o médico não explicou que a cirurgia que seria realizada era extremamente arriscada e que havia uma alta probabilidade de apresentar sequelas, como de fato ocorreu. Ao contrário, o médico teria dito que era uma intervenção simples, com anestesia local e duração máxima de 2 horas.</a:t>
            </a:r>
            <a:endParaRPr lang="pt-BR"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dirty="0"/>
              <a:t>- ATUALIZADO </a:t>
            </a:r>
            <a:r>
              <a:rPr lang="pt-BR" i="1" dirty="0"/>
              <a:t>Concessionária de transporte ferroviário deve pagar indenização à passageira que sofreu assédio sexual praticado por outro usuário no interior do trem? O STJ está dividido sobre o tema: </a:t>
            </a:r>
            <a:endParaRPr lang="pt-BR" dirty="0"/>
          </a:p>
          <a:p>
            <a:pPr algn="just"/>
            <a:r>
              <a:rPr lang="pt-BR" i="1" dirty="0"/>
              <a:t>• 3ª Turma do STJ: SIM: A concessionária de transporte ferroviário pode responder por dano moral sofrido por passageira, vítima de assédio sexual, praticado por outro usuário no interior do trem. STJ. 3ª Turma. </a:t>
            </a:r>
            <a:r>
              <a:rPr lang="pt-BR" i="1" dirty="0" err="1"/>
              <a:t>REsp</a:t>
            </a:r>
            <a:r>
              <a:rPr lang="pt-BR" i="1" dirty="0"/>
              <a:t> 1.662.551-SP, Rel. Min. Nancy </a:t>
            </a:r>
            <a:r>
              <a:rPr lang="pt-BR" i="1" dirty="0" err="1"/>
              <a:t>Andrighi</a:t>
            </a:r>
            <a:r>
              <a:rPr lang="pt-BR" i="1" dirty="0"/>
              <a:t>, julgado em 15/05/2018 (Info 628). </a:t>
            </a:r>
            <a:endParaRPr lang="pt-BR" dirty="0"/>
          </a:p>
          <a:p>
            <a:pPr algn="just"/>
            <a:r>
              <a:rPr lang="pt-BR" i="1" dirty="0"/>
              <a:t>• 4ª Turma do STJ: NÃO. A concessionária de transporte ferroviário não responde por ato ilícito cometido por terceiro e estranho ao contrato de transporte. STJ. 4ª Turma. </a:t>
            </a:r>
            <a:r>
              <a:rPr lang="pt-BR" i="1" dirty="0" err="1"/>
              <a:t>REsp</a:t>
            </a:r>
            <a:r>
              <a:rPr lang="pt-BR" i="1" dirty="0"/>
              <a:t> 1.748.295-SP, Rel. Min. </a:t>
            </a:r>
            <a:r>
              <a:rPr lang="pt-BR" i="1" dirty="0" err="1"/>
              <a:t>Luis</a:t>
            </a:r>
            <a:r>
              <a:rPr lang="pt-BR" i="1" dirty="0"/>
              <a:t> Felipe Salomão, Rel. </a:t>
            </a:r>
            <a:r>
              <a:rPr lang="pt-BR" i="1" dirty="0" err="1"/>
              <a:t>Acd</a:t>
            </a:r>
            <a:r>
              <a:rPr lang="pt-BR" i="1" dirty="0"/>
              <a:t>. Min. Marco </a:t>
            </a:r>
            <a:r>
              <a:rPr lang="pt-BR" i="1" dirty="0" err="1"/>
              <a:t>Buzzi</a:t>
            </a:r>
            <a:r>
              <a:rPr lang="pt-BR" i="1" dirty="0"/>
              <a:t>, julgado em 13/12/2018 (Info 642).</a:t>
            </a:r>
            <a:endParaRPr lang="pt-BR" dirty="0"/>
          </a:p>
          <a:p>
            <a:pPr algn="just"/>
            <a:r>
              <a:rPr lang="pt-BR" dirty="0" smtClean="0"/>
              <a:t>Existe </a:t>
            </a:r>
            <a:r>
              <a:rPr lang="pt-BR" dirty="0"/>
              <a:t>uma cláusula que está implícita nos contratos de transporte. Trata-se da chamada “</a:t>
            </a:r>
            <a:r>
              <a:rPr lang="pt-BR" i="1" u="sng" dirty="0"/>
              <a:t>cláusula de incolumidade</a:t>
            </a:r>
            <a:r>
              <a:rPr lang="pt-BR" dirty="0"/>
              <a:t>”, segundo a qual se impõe ao transportador, mesmo que implicitamente, o dever de zelar pela incolumidade do passageiro, levando-o, a salvo e em segurança, até o local de destino. </a:t>
            </a:r>
            <a:endParaRPr lang="pt-BR" b="0" dirty="0"/>
          </a:p>
        </p:txBody>
      </p:sp>
    </p:spTree>
    <p:extLst>
      <p:ext uri="{BB962C8B-B14F-4D97-AF65-F5344CB8AC3E}">
        <p14:creationId xmlns:p14="http://schemas.microsoft.com/office/powerpoint/2010/main" val="58793712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77500" lnSpcReduction="20000"/>
          </a:bodyPr>
          <a:lstStyle/>
          <a:p>
            <a:pPr algn="just"/>
            <a:r>
              <a:rPr lang="pt-BR" i="1" u="sng" dirty="0">
                <a:solidFill>
                  <a:srgbClr val="FF0000"/>
                </a:solidFill>
              </a:rPr>
              <a:t>O atraso na entrega do imóvel enseja pagamento de indenização por lucros cessantes durante o período de mora do promitente vendedor, sendo presumido o prejuízo do promitente comprador</a:t>
            </a:r>
            <a:r>
              <a:rPr lang="pt-BR" dirty="0"/>
              <a:t>. Os lucros cessantes serão devidos ainda que não fique demonstrado que o promitente comprador tinha finalidade negocial na transação. STJ. 2ª Seção. </a:t>
            </a:r>
            <a:r>
              <a:rPr lang="pt-BR" dirty="0" err="1"/>
              <a:t>EREsp</a:t>
            </a:r>
            <a:r>
              <a:rPr lang="pt-BR" dirty="0"/>
              <a:t> 1.341.138-SP, Rel. Min. Maria Isabel </a:t>
            </a:r>
            <a:r>
              <a:rPr lang="pt-BR" dirty="0" err="1"/>
              <a:t>Gallotti</a:t>
            </a:r>
            <a:r>
              <a:rPr lang="pt-BR" dirty="0"/>
              <a:t>, julgado em 09/05/2018 (Info 626).</a:t>
            </a:r>
          </a:p>
          <a:p>
            <a:pPr algn="just"/>
            <a:r>
              <a:rPr lang="pt-BR" dirty="0"/>
              <a:t>A jurisprudência considera que, havendo atraso, os lucros cessantes devem ser calculados como sendo o valor do aluguel do imóvel atrasado. Isso porque: • o adquirente está morando em um imóvel alugado, enquanto aguarda o seu. Neste caso, ele está perdendo “dinheiro” pagando aluguel em virtude do atraso; ou • o adquirente não está morando de aluguel e comprou o novo imóvel apenas como investimento. Neste caso, ele também está perdendo “dinheiro” </a:t>
            </a:r>
            <a:r>
              <a:rPr lang="pt-BR" dirty="0" err="1"/>
              <a:t>porque,se</a:t>
            </a:r>
            <a:r>
              <a:rPr lang="pt-BR" dirty="0"/>
              <a:t> o imóvel tivesse sido entregue no prazo, ele estaria alugando para alguém e aferindo renda com isso. Em suma, em um ou no outro caso, o adquirente deixa de ganhar dinheiro (“deixa ter um lucro”) porque houve atraso na entrega do imóvel. Para o STJ, essa “perda de dinheiro” (lucros cessantes) é óbvia e, portanto, deve ser presumida, salvo se a construtora/incorporadora provar algo em sentido contrário (o que é muito difícil de acontecer).</a:t>
            </a:r>
          </a:p>
          <a:p>
            <a:pPr algn="just"/>
            <a:r>
              <a:rPr lang="pt-BR" u="sng" dirty="0"/>
              <a:t>Quando já foi reconhecido dano moral</a:t>
            </a:r>
            <a:r>
              <a:rPr lang="pt-BR" dirty="0"/>
              <a:t>: 1) Atraso muito grande na entrega do imóvel (no caso concreto, foram 2 anos de atraso). Nesta hipótese foi reconhecido o direito à indenização: STJ. 3ª Turma. </a:t>
            </a:r>
            <a:r>
              <a:rPr lang="pt-BR" dirty="0" err="1"/>
              <a:t>AgRg</a:t>
            </a:r>
            <a:r>
              <a:rPr lang="pt-BR" dirty="0"/>
              <a:t> no </a:t>
            </a:r>
            <a:r>
              <a:rPr lang="pt-BR" dirty="0" err="1"/>
              <a:t>AREsp</a:t>
            </a:r>
            <a:r>
              <a:rPr lang="pt-BR" dirty="0"/>
              <a:t> 693.206/RJ, Rel. Min. Ricardo Villas </a:t>
            </a:r>
            <a:r>
              <a:rPr lang="pt-BR" dirty="0" err="1"/>
              <a:t>Bôas</a:t>
            </a:r>
            <a:r>
              <a:rPr lang="pt-BR" dirty="0"/>
              <a:t> </a:t>
            </a:r>
            <a:r>
              <a:rPr lang="pt-BR" dirty="0" err="1"/>
              <a:t>Cueva</a:t>
            </a:r>
            <a:r>
              <a:rPr lang="pt-BR" dirty="0"/>
              <a:t>, julgado em 13/03/2018. 2) Atraso na entrega que gerou o adiamento do casamento dos adquirentes, que já estavam com data marcada: STJ. 3ª Turma. </a:t>
            </a:r>
            <a:r>
              <a:rPr lang="pt-BR" dirty="0" err="1"/>
              <a:t>REsp</a:t>
            </a:r>
            <a:r>
              <a:rPr lang="pt-BR" dirty="0"/>
              <a:t> 1662322/RJ, Rel. Min. Nancy </a:t>
            </a:r>
            <a:r>
              <a:rPr lang="pt-BR" dirty="0" err="1"/>
              <a:t>Andrighi</a:t>
            </a:r>
            <a:r>
              <a:rPr lang="pt-BR" dirty="0"/>
              <a:t>, julgado em 10/10/2017.</a:t>
            </a:r>
          </a:p>
        </p:txBody>
      </p:sp>
    </p:spTree>
    <p:extLst>
      <p:ext uri="{BB962C8B-B14F-4D97-AF65-F5344CB8AC3E}">
        <p14:creationId xmlns:p14="http://schemas.microsoft.com/office/powerpoint/2010/main" val="58793712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628800"/>
            <a:ext cx="8280920" cy="5040560"/>
          </a:xfrm>
        </p:spPr>
        <p:txBody>
          <a:bodyPr/>
          <a:lstStyle/>
          <a:p>
            <a:pPr algn="just"/>
            <a:r>
              <a:rPr lang="pt-BR" dirty="0"/>
              <a:t>É </a:t>
            </a:r>
            <a:r>
              <a:rPr lang="pt-BR" i="1" dirty="0"/>
              <a:t>possível a limitação, por legislação internacional especial, do direito do passageiro à indenização por danos materiais decorrentes de extravio de bagagem</a:t>
            </a:r>
            <a:r>
              <a:rPr lang="pt-BR" dirty="0"/>
              <a:t>. STJ. 3ª Turma. </a:t>
            </a:r>
            <a:r>
              <a:rPr lang="pt-BR" dirty="0" err="1"/>
              <a:t>REsp</a:t>
            </a:r>
            <a:r>
              <a:rPr lang="pt-BR" dirty="0"/>
              <a:t> 673.048-RS, Rel. Min. Marco Aurélio </a:t>
            </a:r>
            <a:r>
              <a:rPr lang="pt-BR" dirty="0" err="1"/>
              <a:t>Bellizze</a:t>
            </a:r>
            <a:r>
              <a:rPr lang="pt-BR" dirty="0"/>
              <a:t>, julgado em 08/05/2018 (Info 626). Nos termos do art. 178 da Constituição da República, as normas e os tratados internacionais limitadores da responsabilidade das transportadoras aéreas de passageiros, especialmente as Convenções de Varsóvia e Montreal, têm prevalência em relação ao Código de Defesa do Consumidor. STF. Plenário. RE 636331/RJ, Rel. Min. Gilmar Mendes e ARE 766618/SP, Rel. Min. Roberto Barroso, julgados em 25/05/2017 (repercussão geral) (Info 866).</a:t>
            </a:r>
          </a:p>
        </p:txBody>
      </p:sp>
    </p:spTree>
    <p:extLst>
      <p:ext uri="{BB962C8B-B14F-4D97-AF65-F5344CB8AC3E}">
        <p14:creationId xmlns:p14="http://schemas.microsoft.com/office/powerpoint/2010/main" val="58793712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Súmula 608-STJ: </a:t>
            </a:r>
            <a:r>
              <a:rPr lang="pt-BR" i="1" dirty="0"/>
              <a:t>Aplica-se o Código de Defesa do Consumidor aos contratos de plano de saúde, salvo os administrados por entidades de autogestão</a:t>
            </a:r>
            <a:r>
              <a:rPr lang="pt-BR" dirty="0"/>
              <a:t>. STJ. 2ª Seção. Aprovada em 11/04/2018, </a:t>
            </a:r>
            <a:r>
              <a:rPr lang="pt-BR" dirty="0" err="1"/>
              <a:t>DJe</a:t>
            </a:r>
            <a:r>
              <a:rPr lang="pt-BR" dirty="0"/>
              <a:t> 17/04/2018.</a:t>
            </a:r>
            <a:endParaRPr lang="pt-BR" b="0" dirty="0"/>
          </a:p>
        </p:txBody>
      </p:sp>
    </p:spTree>
    <p:extLst>
      <p:ext uri="{BB962C8B-B14F-4D97-AF65-F5344CB8AC3E}">
        <p14:creationId xmlns:p14="http://schemas.microsoft.com/office/powerpoint/2010/main" val="587937121"/>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i="1" u="sng" dirty="0">
                <a:solidFill>
                  <a:srgbClr val="FF0000"/>
                </a:solidFill>
              </a:rPr>
              <a:t>A ação de indenização por danos materiais proposta por consumidor contra construtora em virtude de vícios de qualidade e de quantidade do imóvel adquirido tem prazo prescricional de 10 anos, com fundamento no art. 205 do CC/2002</a:t>
            </a:r>
            <a:r>
              <a:rPr lang="pt-BR" dirty="0"/>
              <a:t>. Não se aplica o prazo decadencial do art. 26 do CDC. O art. 26 trata do prazo que o consumidor possui para exigir uma das alternativas previstas no art. 20 do CDC. Não se trata de prazo prescricional. Não se aplica o prazo do art. 27 do CDC porque este se refere apenas a fato do produto. STJ. 3ª Turma. </a:t>
            </a:r>
            <a:r>
              <a:rPr lang="pt-BR" dirty="0" err="1"/>
              <a:t>REsp</a:t>
            </a:r>
            <a:r>
              <a:rPr lang="pt-BR" dirty="0"/>
              <a:t> 1.534.831-DF, Rel. Min. Ricardo Villas </a:t>
            </a:r>
            <a:r>
              <a:rPr lang="pt-BR" dirty="0" err="1"/>
              <a:t>Bôas</a:t>
            </a:r>
            <a:r>
              <a:rPr lang="pt-BR" dirty="0"/>
              <a:t> </a:t>
            </a:r>
            <a:r>
              <a:rPr lang="pt-BR" dirty="0" err="1"/>
              <a:t>Cueva</a:t>
            </a:r>
            <a:r>
              <a:rPr lang="pt-BR" dirty="0"/>
              <a:t>, Rel. </a:t>
            </a:r>
            <a:r>
              <a:rPr lang="pt-BR" dirty="0" err="1"/>
              <a:t>Acd</a:t>
            </a:r>
            <a:r>
              <a:rPr lang="pt-BR" dirty="0"/>
              <a:t>. Min. Nancy </a:t>
            </a:r>
            <a:r>
              <a:rPr lang="pt-BR" dirty="0" err="1"/>
              <a:t>Andrighi</a:t>
            </a:r>
            <a:r>
              <a:rPr lang="pt-BR" dirty="0"/>
              <a:t>, julgado em 20/02/2018 (Info 620).</a:t>
            </a:r>
          </a:p>
          <a:p>
            <a:pPr algn="just"/>
            <a:r>
              <a:rPr lang="pt-BR" dirty="0"/>
              <a:t>O art. 26 não se aplica para pretensões de natureza indenizatória Quando, porém, a pretensão do consumidor é de natureza indenizatória (isto é, de ser ressarcido pelo prejuízo decorrente dos vícios do imóvel), não há incidência de prazo decadencial. A ação, tipicamente condenatória, sujeita-se a prazo de prescrição. E qual é este prazo de prescrição? O CDC não tem um dispositivo que trata especificamente sobre o prazo prescricional para indenização decorrente de inadimplemento contratual.</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Se o produto que o consumidor comprou apresenta um vício, ele tem o direito de ter esse vício sanado no prazo de 30 dias (art. 18, § 1º do CDC). Para tanto, o consumidor pode escolher para quem levará o produto a fim de ser consertado: a) para o comerciante; b) para a assistência técnica ou c) para o fabricante. </a:t>
            </a:r>
            <a:r>
              <a:rPr lang="pt-BR" i="1" u="sng" dirty="0">
                <a:solidFill>
                  <a:srgbClr val="FF0000"/>
                </a:solidFill>
              </a:rPr>
              <a:t>Em outras palavras, cabe ao consumidor a escolha para exercer seu direito de ter sanado o vício do produto em 30 dias: levar o produto ao comerciante, à assistência técnica ou diretamente ao fabricante</a:t>
            </a:r>
            <a:r>
              <a:rPr lang="pt-BR" i="1" dirty="0"/>
              <a:t>.</a:t>
            </a:r>
            <a:r>
              <a:rPr lang="pt-BR" dirty="0"/>
              <a:t> STJ. 3ª Turma. </a:t>
            </a:r>
            <a:r>
              <a:rPr lang="pt-BR" dirty="0" err="1"/>
              <a:t>REsp</a:t>
            </a:r>
            <a:r>
              <a:rPr lang="pt-BR" dirty="0"/>
              <a:t> 1.634.851-RJ, Rel. Min. Nancy </a:t>
            </a:r>
            <a:r>
              <a:rPr lang="pt-BR" dirty="0" err="1"/>
              <a:t>Andrighi</a:t>
            </a:r>
            <a:r>
              <a:rPr lang="pt-BR" dirty="0"/>
              <a:t>, julgado em 12/09/2017 (Info 619).</a:t>
            </a:r>
          </a:p>
          <a:p>
            <a:pPr algn="just"/>
            <a:r>
              <a:rPr lang="pt-BR" dirty="0"/>
              <a:t>(No </a:t>
            </a:r>
            <a:r>
              <a:rPr lang="pt-BR" i="1" dirty="0"/>
              <a:t>Informativo 557 do STJ</a:t>
            </a:r>
            <a:r>
              <a:rPr lang="pt-BR" dirty="0"/>
              <a:t> há entendimento em sentido contrário)</a:t>
            </a:r>
          </a:p>
        </p:txBody>
      </p:sp>
    </p:spTree>
    <p:extLst>
      <p:ext uri="{BB962C8B-B14F-4D97-AF65-F5344CB8AC3E}">
        <p14:creationId xmlns:p14="http://schemas.microsoft.com/office/powerpoint/2010/main" val="3174132764"/>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dirty="0"/>
              <a:t>Súmula 603-STJ: </a:t>
            </a:r>
            <a:r>
              <a:rPr lang="pt-BR" i="1" u="sng" dirty="0">
                <a:solidFill>
                  <a:srgbClr val="FF0000"/>
                </a:solidFill>
              </a:rPr>
              <a:t>É vedado ao banco mutuante reter, em qualquer extensão, os salários, vencimentos e/ou proventos de correntista para adimplir o mútuo (comum) contraído, ainda que haja cláusula contratual autorizativa, excluído o empréstimo garantido por margem salarial consignável, com desconto em folha de pagamento, que possui regramento legal específico e admite a retenção de percentual</a:t>
            </a:r>
            <a:r>
              <a:rPr lang="pt-BR" dirty="0"/>
              <a:t>. STJ. 2ª Seção. Aprovada em 22/2/2018, </a:t>
            </a:r>
            <a:r>
              <a:rPr lang="pt-BR" dirty="0" err="1"/>
              <a:t>DJe</a:t>
            </a:r>
            <a:r>
              <a:rPr lang="pt-BR" dirty="0"/>
              <a:t> 26/2/2018.</a:t>
            </a:r>
          </a:p>
          <a:p>
            <a:pPr algn="just"/>
            <a:r>
              <a:rPr lang="pt-BR" dirty="0"/>
              <a:t>No empréstimo consignado, o mutuário autoriza o desconto dos valores da sua folha de pagamento. Antes mesmo de a pessoa receber sua remuneração/proventos, já há o desconto da quantia, o que é efetuado pelo próprio órgão ou entidade pagadora. Em outras palavras, há um desconto direto no salário, remuneração ou aposentadoria, com a participação do empregador/órgão público. No empréstimo consignado em folha de pagamento, se é depositada na conta do devedor uma quantia referente a outra fonte de renda (</a:t>
            </a:r>
            <a:r>
              <a:rPr lang="pt-BR" dirty="0" err="1"/>
              <a:t>ex</a:t>
            </a:r>
            <a:r>
              <a:rPr lang="pt-BR" dirty="0"/>
              <a:t>: um “bico” feito pelo mutuário) ou a doação de amigo, tal quantia não entrará no desconto. O empréstimo consignado é autorizado pelo art. 45 da Lei nº 8.112/90 e pela Lei nº 10.820/2003. </a:t>
            </a:r>
            <a:r>
              <a:rPr lang="pt-BR" dirty="0" err="1"/>
              <a:t>Tratase</a:t>
            </a:r>
            <a:r>
              <a:rPr lang="pt-BR" dirty="0"/>
              <a:t>, portanto, de prática permitida (lícita).</a:t>
            </a:r>
          </a:p>
        </p:txBody>
      </p:sp>
    </p:spTree>
    <p:extLst>
      <p:ext uri="{BB962C8B-B14F-4D97-AF65-F5344CB8AC3E}">
        <p14:creationId xmlns:p14="http://schemas.microsoft.com/office/powerpoint/2010/main" val="317413276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Súmula 602-STJ: </a:t>
            </a:r>
            <a:r>
              <a:rPr lang="pt-BR" i="1" dirty="0"/>
              <a:t>O Código de Defesa do Consumidor é aplicável aos empreendimentos habitacionais promovidos pelas sociedades cooperativas</a:t>
            </a:r>
            <a:r>
              <a:rPr lang="pt-BR" dirty="0"/>
              <a:t>. STJ. 2ª Seção. Aprovada em 22/2/2018, </a:t>
            </a:r>
            <a:r>
              <a:rPr lang="pt-BR" dirty="0" err="1"/>
              <a:t>DJe</a:t>
            </a:r>
            <a:r>
              <a:rPr lang="pt-BR" dirty="0"/>
              <a:t> 26/2/2018.</a:t>
            </a:r>
            <a:endParaRPr lang="pt-BR" b="0" dirty="0"/>
          </a:p>
        </p:txBody>
      </p:sp>
    </p:spTree>
    <p:extLst>
      <p:ext uri="{BB962C8B-B14F-4D97-AF65-F5344CB8AC3E}">
        <p14:creationId xmlns:p14="http://schemas.microsoft.com/office/powerpoint/2010/main" val="3174132764"/>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Súmula 597-STJ: </a:t>
            </a:r>
            <a:r>
              <a:rPr lang="pt-BR" i="1" dirty="0"/>
              <a:t>A cláusula contratual de plano de saúde que prevê carência para utilização dos serviços de assistência médica nas situações de emergência ou de urgência é considerada abusiva se ultrapassado o prazo máximo de 24 horas contado da data da contratação</a:t>
            </a:r>
            <a:r>
              <a:rPr lang="pt-BR" dirty="0"/>
              <a:t>. STJ. 2ª Seção. Aprovada em 08/10/2017.</a:t>
            </a:r>
            <a:endParaRPr lang="pt-BR" b="0" dirty="0"/>
          </a:p>
        </p:txBody>
      </p:sp>
    </p:spTree>
    <p:extLst>
      <p:ext uri="{BB962C8B-B14F-4D97-AF65-F5344CB8AC3E}">
        <p14:creationId xmlns:p14="http://schemas.microsoft.com/office/powerpoint/2010/main" val="3174132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859216" cy="4700736"/>
          </a:xfrm>
        </p:spPr>
        <p:txBody>
          <a:bodyPr>
            <a:normAutofit fontScale="92500" lnSpcReduction="10000"/>
          </a:bodyPr>
          <a:lstStyle/>
          <a:p>
            <a:pPr algn="just"/>
            <a:r>
              <a:rPr lang="pt-BR" b="0" u="sng" dirty="0"/>
              <a:t>DIREITOS BÁSICOS DO CONSUMIDOR</a:t>
            </a:r>
            <a:endParaRPr lang="pt-BR" b="0" dirty="0"/>
          </a:p>
          <a:p>
            <a:pPr algn="just"/>
            <a:r>
              <a:rPr lang="pt-BR" b="0" dirty="0"/>
              <a:t> </a:t>
            </a:r>
          </a:p>
          <a:p>
            <a:pPr algn="just"/>
            <a:r>
              <a:rPr lang="pt-BR" b="0" u="sng" dirty="0"/>
              <a:t>Natureza do Rol do art. 6º do CDC</a:t>
            </a:r>
            <a:r>
              <a:rPr lang="pt-BR" b="0" dirty="0"/>
              <a:t>: O rol do art. 6º do CDC é </a:t>
            </a:r>
            <a:r>
              <a:rPr lang="pt-BR" b="0" i="1" dirty="0"/>
              <a:t>exemplificativo</a:t>
            </a:r>
            <a:r>
              <a:rPr lang="pt-BR" b="0" dirty="0"/>
              <a:t>.</a:t>
            </a:r>
          </a:p>
          <a:p>
            <a:pPr algn="just"/>
            <a:r>
              <a:rPr lang="pt-BR" b="0" dirty="0"/>
              <a:t>Art. 6º São direitos básicos do consumidor:</a:t>
            </a:r>
          </a:p>
          <a:p>
            <a:pPr algn="just"/>
            <a:r>
              <a:rPr lang="pt-BR" b="0" dirty="0"/>
              <a:t>I - a </a:t>
            </a:r>
            <a:r>
              <a:rPr lang="pt-BR" u="sng" dirty="0"/>
              <a:t>proteção da vida, saúde e segurança</a:t>
            </a:r>
            <a:r>
              <a:rPr lang="pt-BR" b="0" dirty="0"/>
              <a:t> contra os riscos provocados por práticas no fornecimento de produtos e serviços considerados perigosos ou nocivos;</a:t>
            </a:r>
          </a:p>
          <a:p>
            <a:pPr algn="just"/>
            <a:r>
              <a:rPr lang="pt-BR" b="0" dirty="0"/>
              <a:t>II - a </a:t>
            </a:r>
            <a:r>
              <a:rPr lang="pt-BR" u="sng" dirty="0"/>
              <a:t>educação e divulgação</a:t>
            </a:r>
            <a:r>
              <a:rPr lang="pt-BR" b="0" dirty="0"/>
              <a:t> sobre o consumo adequado dos produtos e serviços, asseguradas a liberdade de escolha e a igualdade nas contratações;</a:t>
            </a:r>
          </a:p>
          <a:p>
            <a:pPr algn="just"/>
            <a:r>
              <a:rPr lang="pt-BR" b="0" u="sng" dirty="0"/>
              <a:t>Direito de Informação</a:t>
            </a:r>
            <a:r>
              <a:rPr lang="pt-BR" b="0" dirty="0"/>
              <a:t>: Previsto no art. 6º, III do CDC prevê que o consumidor tem direito à informação adequada e clara sobre os produtos e serviços, em todas as especificidades.</a:t>
            </a:r>
          </a:p>
          <a:p>
            <a:pPr algn="just"/>
            <a:endParaRPr lang="pt-BR" b="0" dirty="0"/>
          </a:p>
        </p:txBody>
      </p:sp>
    </p:spTree>
    <p:extLst>
      <p:ext uri="{BB962C8B-B14F-4D97-AF65-F5344CB8AC3E}">
        <p14:creationId xmlns:p14="http://schemas.microsoft.com/office/powerpoint/2010/main" val="39396069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Súmula 595-STJ: </a:t>
            </a:r>
            <a:r>
              <a:rPr lang="pt-BR" i="1" dirty="0"/>
              <a:t>As instituições de ensino superior respondem objetivamente pelos danos suportados pelo aluno/consumidor pela realização de curso não reconhecido pelo Ministério da Educação, sobre o qual não lhe tenha sido dada prévia e adequada informação</a:t>
            </a:r>
            <a:r>
              <a:rPr lang="pt-BR" dirty="0"/>
              <a:t>. STJ. 2ª Seção. Aprovada em 25/10/2017, </a:t>
            </a:r>
            <a:r>
              <a:rPr lang="pt-BR" dirty="0" err="1"/>
              <a:t>DJe</a:t>
            </a:r>
            <a:r>
              <a:rPr lang="pt-BR" dirty="0"/>
              <a:t> 06/11/2017.</a:t>
            </a:r>
            <a:endParaRPr lang="pt-BR" b="0" dirty="0"/>
          </a:p>
        </p:txBody>
      </p:sp>
    </p:spTree>
    <p:extLst>
      <p:ext uri="{BB962C8B-B14F-4D97-AF65-F5344CB8AC3E}">
        <p14:creationId xmlns:p14="http://schemas.microsoft.com/office/powerpoint/2010/main" val="125783520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O CDC prevê que é causa obstativa da decadência a reclamação comprovadamente formulada pelo consumidor perante o fornecedor de produtos e serviços até a resposta negativa correspondente, que deve ser transmitida de forma inequívoca, nos termos do art. 26, § 2º, I: Art. 26 (...) § 2º Obstam a decadência: I - a reclamação comprovadamente formulada pelo consumidor perante o fornecedor de produtos e serviços até a resposta negativa correspondente, que deve ser transmitida de forma inequívoca; </a:t>
            </a:r>
            <a:r>
              <a:rPr lang="pt-BR" i="1" u="sng" dirty="0">
                <a:solidFill>
                  <a:srgbClr val="FF0000"/>
                </a:solidFill>
              </a:rPr>
              <a:t>De que forma tem que ocorrer essa “reclamação”? Pode ser verbal? SIM. A reclamação obstativa da decadência, prevista no art. 26, § 2º, I, do CDC, pode ser feita documentalmente ou verbalmente</a:t>
            </a:r>
            <a:r>
              <a:rPr lang="pt-BR" dirty="0"/>
              <a:t>. STJ. 3ª Turma. </a:t>
            </a:r>
            <a:r>
              <a:rPr lang="pt-BR" dirty="0" err="1"/>
              <a:t>REsp</a:t>
            </a:r>
            <a:r>
              <a:rPr lang="pt-BR" dirty="0"/>
              <a:t> 1.442.597-DF, Rel. Min. Nancy </a:t>
            </a:r>
            <a:r>
              <a:rPr lang="pt-BR" dirty="0" err="1"/>
              <a:t>Andrighi</a:t>
            </a:r>
            <a:r>
              <a:rPr lang="pt-BR" dirty="0"/>
              <a:t>, julgado em 24/10/2017 (Info 614).</a:t>
            </a:r>
            <a:endParaRPr lang="pt-BR" b="0" dirty="0"/>
          </a:p>
        </p:txBody>
      </p:sp>
    </p:spTree>
    <p:extLst>
      <p:ext uri="{BB962C8B-B14F-4D97-AF65-F5344CB8AC3E}">
        <p14:creationId xmlns:p14="http://schemas.microsoft.com/office/powerpoint/2010/main" val="125783520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dirty="0"/>
              <a:t>A limitação de desconto ao empréstimo consignado, em percentual estabelecido pelo art. 45 da Lei nº 8.112/90 e pelo art. 1º da Lei nº 10.820/2003, não se aplica aos contratos de mútuo bancário em que o cliente autoriza o débito das prestações em </a:t>
            </a:r>
            <a:r>
              <a:rPr lang="pt-BR" dirty="0" err="1"/>
              <a:t>conta-corrente</a:t>
            </a:r>
            <a:r>
              <a:rPr lang="pt-BR" dirty="0"/>
              <a:t>. Empréstimo consignado é diferente de débito das prestações do empréstimo em </a:t>
            </a:r>
            <a:r>
              <a:rPr lang="pt-BR" dirty="0" err="1"/>
              <a:t>contacorrente</a:t>
            </a:r>
            <a:r>
              <a:rPr lang="pt-BR" dirty="0"/>
              <a:t> autorizado pelo cliente. Na consignação em folha de pagamento, antes mesmo de a pessoa receber sua remuneração, já há o desconto da quantia, o que é efetuado pelo próprio empregador/órgão pagador. No segundo caso, o devedor faz um empréstimo e autoriza que o credor desconte as parcelas do valor que ele tiver na </a:t>
            </a:r>
            <a:r>
              <a:rPr lang="pt-BR" dirty="0" err="1"/>
              <a:t>conta-corrente</a:t>
            </a:r>
            <a:r>
              <a:rPr lang="pt-BR" dirty="0"/>
              <a:t>. </a:t>
            </a:r>
            <a:r>
              <a:rPr lang="pt-BR" i="1" dirty="0"/>
              <a:t>Os </a:t>
            </a:r>
            <a:r>
              <a:rPr lang="pt-BR" i="1" dirty="0" err="1"/>
              <a:t>arts</a:t>
            </a:r>
            <a:r>
              <a:rPr lang="pt-BR" i="1" dirty="0"/>
              <a:t>. 45 da Lei nº 8.112/1990 e 1º da Lei nº 10.820/2003 preveem que o limite de desconto das parcelas do empréstimo consignado é de 30%. Tal limite, contudo, não vale para os contratos de mútuo bancário em que o cliente autoriza o débito das prestações em </a:t>
            </a:r>
            <a:r>
              <a:rPr lang="pt-BR" i="1" dirty="0" err="1"/>
              <a:t>conta-corrente</a:t>
            </a:r>
            <a:r>
              <a:rPr lang="pt-BR" dirty="0"/>
              <a:t>. STJ. 4ª Turma. </a:t>
            </a:r>
            <a:r>
              <a:rPr lang="pt-BR" dirty="0" err="1"/>
              <a:t>REsp</a:t>
            </a:r>
            <a:r>
              <a:rPr lang="pt-BR" dirty="0"/>
              <a:t> 1.586.910-SP, Rel. Min. </a:t>
            </a:r>
            <a:r>
              <a:rPr lang="pt-BR" dirty="0" err="1"/>
              <a:t>Luis</a:t>
            </a:r>
            <a:r>
              <a:rPr lang="pt-BR" dirty="0"/>
              <a:t> Felipe Salomão, julgado em 29/08/2017 (Info 612).</a:t>
            </a:r>
            <a:endParaRPr lang="pt-BR" b="0" dirty="0"/>
          </a:p>
        </p:txBody>
      </p:sp>
    </p:spTree>
    <p:extLst>
      <p:ext uri="{BB962C8B-B14F-4D97-AF65-F5344CB8AC3E}">
        <p14:creationId xmlns:p14="http://schemas.microsoft.com/office/powerpoint/2010/main" val="125783520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No contrato de promessa de compra e venda de imóvel em construção (“imóvel na planta”), além do período previsto para o término do empreendimento, há, comumente, uma cláusula prevendo a possibilidade de prorrogação excepcional do prazo de entrega da unidade ou de conclusão da obra por um prazo que varia entre 90 e 180 dias. Isso é chamado de “cláusula de tolerância”. </a:t>
            </a:r>
            <a:r>
              <a:rPr lang="pt-BR" i="1" u="sng" dirty="0">
                <a:solidFill>
                  <a:srgbClr val="FF0000"/>
                </a:solidFill>
              </a:rPr>
              <a:t>Não é abusiva a cláusula de tolerância nos contratos de promessa de compra e venda de imóvel em construção, desde que o prazo máximo de prorrogação seja de até 180 dias</a:t>
            </a:r>
            <a:r>
              <a:rPr lang="pt-BR" dirty="0"/>
              <a:t>. STJ. 3ª Turma. </a:t>
            </a:r>
            <a:r>
              <a:rPr lang="pt-BR" dirty="0" err="1"/>
              <a:t>REsp</a:t>
            </a:r>
            <a:r>
              <a:rPr lang="pt-BR" dirty="0"/>
              <a:t> 1.582.318-RJ, Rel. Min. Ricardo Villas </a:t>
            </a:r>
            <a:r>
              <a:rPr lang="pt-BR" dirty="0" err="1"/>
              <a:t>Bôas</a:t>
            </a:r>
            <a:r>
              <a:rPr lang="pt-BR" dirty="0"/>
              <a:t> </a:t>
            </a:r>
            <a:r>
              <a:rPr lang="pt-BR" dirty="0" err="1"/>
              <a:t>Cueva</a:t>
            </a:r>
            <a:r>
              <a:rPr lang="pt-BR" dirty="0"/>
              <a:t>, julgado em 12/9/2017 (Info 612).</a:t>
            </a:r>
            <a:endParaRPr lang="pt-BR" b="0" dirty="0"/>
          </a:p>
        </p:txBody>
      </p:sp>
    </p:spTree>
    <p:extLst>
      <p:ext uri="{BB962C8B-B14F-4D97-AF65-F5344CB8AC3E}">
        <p14:creationId xmlns:p14="http://schemas.microsoft.com/office/powerpoint/2010/main" val="281773518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85000" lnSpcReduction="20000"/>
          </a:bodyPr>
          <a:lstStyle/>
          <a:p>
            <a:pPr algn="just"/>
            <a:r>
              <a:rPr lang="pt-BR" dirty="0"/>
              <a:t>O que acontece se o órgão mantenedor do cadastro restritivo (</a:t>
            </a:r>
            <a:r>
              <a:rPr lang="pt-BR" dirty="0" err="1"/>
              <a:t>ex</a:t>
            </a:r>
            <a:r>
              <a:rPr lang="pt-BR" dirty="0"/>
              <a:t>: SERASA) enviar a notificação para um endereço errado, ou seja, um endereço que não seja o do consumidor? Neste caso, o consumidor terá que ser indenizado, mas quem pagará a indenização? </a:t>
            </a:r>
            <a:r>
              <a:rPr lang="pt-BR" i="1" dirty="0"/>
              <a:t>O consumidor deverá propor a ação contra o credor (</a:t>
            </a:r>
            <a:r>
              <a:rPr lang="pt-BR" i="1" dirty="0" err="1"/>
              <a:t>ex</a:t>
            </a:r>
            <a:r>
              <a:rPr lang="pt-BR" i="1" dirty="0"/>
              <a:t>: loja onde foi feita a compra) ou contra o órgão mantenedor do cadastro e que enviou a notificação? Depende: </a:t>
            </a:r>
            <a:endParaRPr lang="pt-BR" i="1" dirty="0" smtClean="0"/>
          </a:p>
          <a:p>
            <a:pPr algn="just"/>
            <a:r>
              <a:rPr lang="pt-BR" i="1" dirty="0" smtClean="0"/>
              <a:t>• </a:t>
            </a:r>
            <a:r>
              <a:rPr lang="pt-BR" i="1" dirty="0"/>
              <a:t>Se o credor informou o endereço certo para o órgão mantenedor do cadastro e este foi quem errou: a responsabilidade será do órgão mantenedor. </a:t>
            </a:r>
            <a:endParaRPr lang="pt-BR" i="1" dirty="0" smtClean="0"/>
          </a:p>
          <a:p>
            <a:pPr algn="just"/>
            <a:r>
              <a:rPr lang="pt-BR" i="1" dirty="0" smtClean="0"/>
              <a:t>• </a:t>
            </a:r>
            <a:r>
              <a:rPr lang="pt-BR" i="1" dirty="0"/>
              <a:t>Se o credor comunicou o endereço errado do consumidor para o órgão mantenedor do cadastro e este enviou exatamente para o local informado: a responsabilidade será do credor.</a:t>
            </a:r>
            <a:r>
              <a:rPr lang="pt-BR" dirty="0"/>
              <a:t> </a:t>
            </a:r>
            <a:endParaRPr lang="pt-BR" dirty="0" smtClean="0"/>
          </a:p>
          <a:p>
            <a:pPr algn="just"/>
            <a:r>
              <a:rPr lang="pt-BR" dirty="0" smtClean="0"/>
              <a:t>Veja</a:t>
            </a:r>
            <a:r>
              <a:rPr lang="pt-BR" dirty="0"/>
              <a:t>, no entanto, uma situação diferente julgada pelo STJ: É passível de gerar responsabilização civil a atuação do órgão mantenedor de cadastro de proteção ao crédito que, a despeito da prévia comunicação do consumidor solicitando que futuras notificações fossem remetidas ao endereço por ele indicado, envia a notificação de inscrição para endereço diverso. Neste caso concreto, o consumidor informou ao órgão mantenedor do cadastro que seu endereço estava errado no banco de dados e pediu para ser comunicado no endereço certo em futuras notificações. Apesar disso, o órgão mandou novamente para o endereço errado. STJ. 3ª Turma. </a:t>
            </a:r>
            <a:r>
              <a:rPr lang="pt-BR" dirty="0" err="1"/>
              <a:t>REsp</a:t>
            </a:r>
            <a:r>
              <a:rPr lang="pt-BR" dirty="0"/>
              <a:t> 1.620.394-SP, Rel. Min. Paulo de Tarso </a:t>
            </a:r>
            <a:r>
              <a:rPr lang="pt-BR" dirty="0" err="1"/>
              <a:t>Sanseverino</a:t>
            </a:r>
            <a:r>
              <a:rPr lang="pt-BR" dirty="0"/>
              <a:t>, julgado em 15/12/2016 (Info 597).</a:t>
            </a:r>
          </a:p>
        </p:txBody>
      </p:sp>
    </p:spTree>
    <p:extLst>
      <p:ext uri="{BB962C8B-B14F-4D97-AF65-F5344CB8AC3E}">
        <p14:creationId xmlns:p14="http://schemas.microsoft.com/office/powerpoint/2010/main" val="4212895993"/>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i="1" u="sng" dirty="0">
                <a:solidFill>
                  <a:srgbClr val="FF0000"/>
                </a:solidFill>
              </a:rPr>
              <a:t>As empresas de TV a cabo podem estipular um contrato de permanência mínima, ou seja, uma cláusula de fidelização segundo a qual se o consumidor desistir do serviço antes do término do prazo combinado (máximo de 12 meses) ele deverá pagar uma multa</a:t>
            </a:r>
            <a:r>
              <a:rPr lang="pt-BR" i="1" dirty="0"/>
              <a:t>. Isso é considerado válido pelo STJ</a:t>
            </a:r>
            <a:r>
              <a:rPr lang="pt-BR" dirty="0"/>
              <a:t>. Vale ressaltar, no entanto, que a cobrança da </a:t>
            </a:r>
            <a:r>
              <a:rPr lang="pt-BR" i="1" dirty="0"/>
              <a:t>multa de fidelidade pela prestadora de serviço de TV a cabo deve ser proporcional ao tempo faltante para o término</a:t>
            </a:r>
            <a:r>
              <a:rPr lang="pt-BR" dirty="0"/>
              <a:t> da relação de fidelização, não podendo ser um valor fixo. </a:t>
            </a:r>
            <a:r>
              <a:rPr lang="pt-BR" dirty="0" err="1"/>
              <a:t>Ex</a:t>
            </a:r>
            <a:r>
              <a:rPr lang="pt-BR" dirty="0"/>
              <a:t>: se o consumidor desistir no 1º mês, paga R$ 300,00, no entanto, se rescindir somente no penúltimo mês, paga R$ 100,00. A Resolução nº 632/2014 da ANATEL veio reforçar a ideia de que a multa pela quebra da fidelização deve ser proporcional. No entanto, pode-se dizer que, mesmo antes da Resolução, a jurisprudência já considerava abusiva a cobrança de uma multa fixa, ou seja, que não levasse em consideração o tempo que faltava para terminar o contrato. (STJ. 4ª Turma. </a:t>
            </a:r>
            <a:r>
              <a:rPr lang="pt-BR" dirty="0" err="1"/>
              <a:t>REsp</a:t>
            </a:r>
            <a:r>
              <a:rPr lang="pt-BR" dirty="0"/>
              <a:t> 1.362.084-RJ, Rel. Min. </a:t>
            </a:r>
            <a:r>
              <a:rPr lang="pt-BR" dirty="0" err="1"/>
              <a:t>Luis</a:t>
            </a:r>
            <a:r>
              <a:rPr lang="pt-BR" dirty="0"/>
              <a:t> Felipe Salomão, julgado em 16/5/2017 - Info 608).</a:t>
            </a:r>
            <a:endParaRPr lang="pt-BR" b="0" dirty="0"/>
          </a:p>
        </p:txBody>
      </p:sp>
    </p:spTree>
    <p:extLst>
      <p:ext uri="{BB962C8B-B14F-4D97-AF65-F5344CB8AC3E}">
        <p14:creationId xmlns:p14="http://schemas.microsoft.com/office/powerpoint/2010/main" val="4212895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8003232" cy="4844752"/>
          </a:xfrm>
        </p:spPr>
        <p:txBody>
          <a:bodyPr>
            <a:normAutofit fontScale="92500" lnSpcReduction="20000"/>
          </a:bodyPr>
          <a:lstStyle/>
          <a:p>
            <a:pPr algn="just"/>
            <a:r>
              <a:rPr lang="pt-BR" b="0" u="sng" dirty="0"/>
              <a:t>Princípio da Acessibilidade das Informações</a:t>
            </a:r>
            <a:r>
              <a:rPr lang="pt-BR" b="0" dirty="0"/>
              <a:t>: Amplo acesso ao Direito de Informação: Em decorrência do Estatuto da Pessoa com Deficiência, foi acrescido o parágrafo único que dispõe que tais informações devem ser acessíveis às pessoas com deficiência, em todas as suas modalidades</a:t>
            </a:r>
            <a:r>
              <a:rPr lang="pt-BR" b="0" dirty="0" smtClean="0"/>
              <a:t>.</a:t>
            </a:r>
          </a:p>
          <a:p>
            <a:pPr algn="just"/>
            <a:endParaRPr lang="pt-BR" b="0" dirty="0"/>
          </a:p>
          <a:p>
            <a:pPr algn="just"/>
            <a:r>
              <a:rPr lang="pt-BR" b="0" dirty="0"/>
              <a:t>III - a informação adequada e clara sobre os diferentes produtos e serviços, com especificação correta de quantidade, características, composição, qualidade, tributos incidentes e preço, bem como sobre os riscos que apresentem;</a:t>
            </a:r>
          </a:p>
          <a:p>
            <a:pPr algn="just"/>
            <a:r>
              <a:rPr lang="pt-BR" b="0" dirty="0"/>
              <a:t>IV - a proteção contra a publicidade enganosa e abusiva, métodos comerciais coercitivos ou desleais, bem como contra práticas e cláusulas abusivas ou impostas no fornecimento de produtos e serviços;</a:t>
            </a:r>
          </a:p>
          <a:p>
            <a:pPr algn="just"/>
            <a:endParaRPr lang="pt-BR" b="0" u="sng" dirty="0" smtClean="0"/>
          </a:p>
          <a:p>
            <a:pPr algn="just"/>
            <a:r>
              <a:rPr lang="pt-BR" u="sng" dirty="0" smtClean="0"/>
              <a:t>Teoria </a:t>
            </a:r>
            <a:r>
              <a:rPr lang="pt-BR" u="sng" dirty="0"/>
              <a:t>da Base Objetiva do Negócio Jurídico</a:t>
            </a:r>
            <a:r>
              <a:rPr lang="pt-BR" dirty="0"/>
              <a:t>:</a:t>
            </a:r>
            <a:r>
              <a:rPr lang="pt-BR" b="0" dirty="0"/>
              <a:t> Direito à Modificação ou Revisão de cláusulas que estabeleçam prestações desproporcionais que pode ocorrer também em razão de fatos supervenientes que as tornem excessivamente onerosas</a:t>
            </a:r>
            <a:r>
              <a:rPr lang="pt-BR" b="0" dirty="0" smtClean="0"/>
              <a:t>.</a:t>
            </a:r>
            <a:endParaRPr lang="pt-BR" b="0" dirty="0"/>
          </a:p>
        </p:txBody>
      </p:sp>
    </p:spTree>
    <p:extLst>
      <p:ext uri="{BB962C8B-B14F-4D97-AF65-F5344CB8AC3E}">
        <p14:creationId xmlns:p14="http://schemas.microsoft.com/office/powerpoint/2010/main" val="11594777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77500" lnSpcReduction="20000"/>
          </a:bodyPr>
          <a:lstStyle/>
          <a:p>
            <a:pPr algn="just"/>
            <a:r>
              <a:rPr lang="pt-BR" b="0" dirty="0"/>
              <a:t>V - a modificação das cláusulas contratuais que estabeleçam prestações desproporcionais ou sua revisão </a:t>
            </a:r>
            <a:r>
              <a:rPr lang="pt-BR" i="1" u="sng" dirty="0">
                <a:solidFill>
                  <a:srgbClr val="FF0000"/>
                </a:solidFill>
              </a:rPr>
              <a:t>em razão de fatos supervenientes que as tornem excessivamente onerosas</a:t>
            </a:r>
            <a:r>
              <a:rPr lang="pt-BR" b="0" dirty="0"/>
              <a:t>;</a:t>
            </a:r>
          </a:p>
          <a:p>
            <a:pPr algn="just"/>
            <a:endParaRPr lang="pt-BR" b="0" u="sng" dirty="0" smtClean="0"/>
          </a:p>
          <a:p>
            <a:pPr algn="just"/>
            <a:r>
              <a:rPr lang="pt-BR" b="0" u="sng" dirty="0" smtClean="0"/>
              <a:t>Direito </a:t>
            </a:r>
            <a:r>
              <a:rPr lang="pt-BR" b="0" u="sng" dirty="0"/>
              <a:t>à Reparação Integral do Dano</a:t>
            </a:r>
            <a:r>
              <a:rPr lang="pt-BR" b="0" dirty="0"/>
              <a:t>: Impede indenizações por tabelamento.</a:t>
            </a:r>
          </a:p>
          <a:p>
            <a:pPr algn="just"/>
            <a:r>
              <a:rPr lang="pt-BR" b="0" dirty="0"/>
              <a:t>VI - a efetiva prevenção e reparação de danos patrimoniais e morais, individuais, coletivos e difusos</a:t>
            </a:r>
            <a:r>
              <a:rPr lang="pt-BR" b="0" dirty="0" smtClean="0"/>
              <a:t>;</a:t>
            </a:r>
          </a:p>
          <a:p>
            <a:pPr algn="just"/>
            <a:endParaRPr lang="pt-BR" b="0" dirty="0"/>
          </a:p>
          <a:p>
            <a:pPr algn="just"/>
            <a:r>
              <a:rPr lang="pt-BR" b="0" u="sng" dirty="0"/>
              <a:t>Dano Moral Coletivo</a:t>
            </a:r>
            <a:r>
              <a:rPr lang="pt-BR" b="0" dirty="0"/>
              <a:t>: Cabe Dano Moral Coletivo (menção ao Dano Social, nomenclatura de Antônio Junqueira de Azevedo).</a:t>
            </a:r>
          </a:p>
          <a:p>
            <a:pPr algn="just"/>
            <a:r>
              <a:rPr lang="pt-BR" b="0" dirty="0"/>
              <a:t>VII - o acesso aos órgãos judiciários e administrativos com vistas à prevenção ou reparação de danos patrimoniais e morais, individuais, coletivos ou difusos, assegurada a proteção Jurídica, administrativa e técnica aos necessitados</a:t>
            </a:r>
            <a:r>
              <a:rPr lang="pt-BR" b="0" dirty="0" smtClean="0"/>
              <a:t>;</a:t>
            </a:r>
          </a:p>
          <a:p>
            <a:pPr algn="just"/>
            <a:endParaRPr lang="pt-BR" b="0" dirty="0" smtClean="0"/>
          </a:p>
          <a:p>
            <a:pPr algn="just"/>
            <a:r>
              <a:rPr lang="pt-BR" b="0" i="1" dirty="0" smtClean="0"/>
              <a:t>QUESTÃO = </a:t>
            </a:r>
            <a:r>
              <a:rPr lang="pt-BR" b="0" i="1" dirty="0" smtClean="0"/>
              <a:t>ACESSO À JUSTIÇA – PLATAFORMA DO CONSUMIDOR E PROCON</a:t>
            </a:r>
            <a:endParaRPr lang="pt-BR" b="0" i="1" dirty="0"/>
          </a:p>
          <a:p>
            <a:pPr algn="just"/>
            <a:endParaRPr lang="pt-BR" b="0" dirty="0"/>
          </a:p>
        </p:txBody>
      </p:sp>
    </p:spTree>
    <p:extLst>
      <p:ext uri="{BB962C8B-B14F-4D97-AF65-F5344CB8AC3E}">
        <p14:creationId xmlns:p14="http://schemas.microsoft.com/office/powerpoint/2010/main" val="2155328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859216" cy="4700736"/>
          </a:xfrm>
        </p:spPr>
        <p:txBody>
          <a:bodyPr>
            <a:normAutofit fontScale="85000" lnSpcReduction="10000"/>
          </a:bodyPr>
          <a:lstStyle/>
          <a:p>
            <a:pPr algn="just"/>
            <a:r>
              <a:rPr lang="pt-BR" b="0" u="sng" dirty="0" smtClean="0"/>
              <a:t>Súmula </a:t>
            </a:r>
            <a:r>
              <a:rPr lang="pt-BR" b="0" u="sng" dirty="0"/>
              <a:t>370 do STJ</a:t>
            </a:r>
            <a:r>
              <a:rPr lang="pt-BR" b="0" dirty="0"/>
              <a:t>: Caracteriza dano moral a </a:t>
            </a:r>
            <a:r>
              <a:rPr lang="pt-BR" b="0" u="sng" dirty="0"/>
              <a:t>apresentação antecipada de cheque</a:t>
            </a:r>
            <a:r>
              <a:rPr lang="pt-BR" b="0" dirty="0"/>
              <a:t> pré-datado</a:t>
            </a:r>
            <a:r>
              <a:rPr lang="pt-BR" b="0" dirty="0" smtClean="0"/>
              <a:t>.</a:t>
            </a:r>
          </a:p>
          <a:p>
            <a:pPr algn="just"/>
            <a:endParaRPr lang="pt-BR" b="0" dirty="0"/>
          </a:p>
          <a:p>
            <a:pPr algn="just"/>
            <a:r>
              <a:rPr lang="pt-BR" b="0" u="sng" dirty="0"/>
              <a:t>Súmula 387 do STJ</a:t>
            </a:r>
            <a:r>
              <a:rPr lang="pt-BR" b="0" dirty="0"/>
              <a:t>: É lícita a cumulação das indenizações de </a:t>
            </a:r>
            <a:r>
              <a:rPr lang="pt-BR" b="0" u="sng" dirty="0"/>
              <a:t>dano estético e dano moral</a:t>
            </a:r>
            <a:r>
              <a:rPr lang="pt-BR" b="0" dirty="0"/>
              <a:t>.</a:t>
            </a:r>
          </a:p>
          <a:p>
            <a:pPr algn="just"/>
            <a:endParaRPr lang="pt-BR" b="0" u="sng" dirty="0" smtClean="0"/>
          </a:p>
          <a:p>
            <a:pPr algn="just"/>
            <a:r>
              <a:rPr lang="pt-BR" b="0" u="sng" dirty="0" smtClean="0"/>
              <a:t>Súmula </a:t>
            </a:r>
            <a:r>
              <a:rPr lang="pt-BR" b="0" u="sng" dirty="0"/>
              <a:t>388 do STJ</a:t>
            </a:r>
            <a:r>
              <a:rPr lang="pt-BR" b="0" dirty="0"/>
              <a:t>: A simples </a:t>
            </a:r>
            <a:r>
              <a:rPr lang="pt-BR" b="0" u="sng" dirty="0"/>
              <a:t>devolução indevida de cheque</a:t>
            </a:r>
            <a:r>
              <a:rPr lang="pt-BR" b="0" dirty="0"/>
              <a:t> caracteriza dano moral, independentemente de prova do prejuízo sofrido pela vítima.</a:t>
            </a:r>
          </a:p>
          <a:p>
            <a:pPr algn="just"/>
            <a:endParaRPr lang="pt-BR" b="0" u="sng" dirty="0" smtClean="0"/>
          </a:p>
          <a:p>
            <a:pPr algn="just"/>
            <a:r>
              <a:rPr lang="pt-BR" b="0" u="sng" dirty="0" smtClean="0"/>
              <a:t>Súmula </a:t>
            </a:r>
            <a:r>
              <a:rPr lang="pt-BR" b="0" u="sng" dirty="0"/>
              <a:t>385 do STJ</a:t>
            </a:r>
            <a:r>
              <a:rPr lang="pt-BR" b="0" dirty="0"/>
              <a:t>: Da anotação irregular em cadastro de proteção ao crédito, não cabe indenização por dano moral quando preexistente legítima inscrição, ressalvado o direito ao cancelamento.</a:t>
            </a:r>
          </a:p>
          <a:p>
            <a:pPr algn="just"/>
            <a:endParaRPr lang="pt-BR" b="0" u="sng" dirty="0" smtClean="0"/>
          </a:p>
          <a:p>
            <a:pPr algn="just"/>
            <a:r>
              <a:rPr lang="pt-BR" b="0" u="sng" dirty="0" smtClean="0"/>
              <a:t>Súmula </a:t>
            </a:r>
            <a:r>
              <a:rPr lang="pt-BR" b="0" u="sng" dirty="0"/>
              <a:t>402 do STJ</a:t>
            </a:r>
            <a:r>
              <a:rPr lang="pt-BR" b="0" dirty="0"/>
              <a:t>: O contrato de seguro por danos pessoais compreende os danos morais, salvo cláusula expressa de exclusão.</a:t>
            </a:r>
          </a:p>
          <a:p>
            <a:pPr algn="just"/>
            <a:endParaRPr lang="pt-BR" b="0" dirty="0"/>
          </a:p>
        </p:txBody>
      </p:sp>
    </p:spTree>
    <p:extLst>
      <p:ext uri="{BB962C8B-B14F-4D97-AF65-F5344CB8AC3E}">
        <p14:creationId xmlns:p14="http://schemas.microsoft.com/office/powerpoint/2010/main" val="7093441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u="sng" dirty="0"/>
              <a:t>Princípio da Solidariedade</a:t>
            </a:r>
            <a:r>
              <a:rPr lang="pt-BR" dirty="0"/>
              <a:t>: </a:t>
            </a:r>
            <a:r>
              <a:rPr lang="pt-BR" b="0" dirty="0"/>
              <a:t>Trata-se de princípio que rege a responsabilidade em casos de Direito do Consumidor. A reparação dos danos será efetuada por qualquer um dos autores da ofensa, que respondem de forma solidária</a:t>
            </a:r>
            <a:r>
              <a:rPr lang="pt-BR" b="0" dirty="0" smtClean="0"/>
              <a:t>.</a:t>
            </a:r>
          </a:p>
          <a:p>
            <a:pPr algn="just"/>
            <a:endParaRPr lang="pt-BR" b="0" dirty="0"/>
          </a:p>
          <a:p>
            <a:pPr algn="just"/>
            <a:r>
              <a:rPr lang="pt-BR" b="0" i="1" u="sng" dirty="0"/>
              <a:t>Exemplo</a:t>
            </a:r>
            <a:r>
              <a:rPr lang="pt-BR" b="0" i="1" dirty="0"/>
              <a:t>: No caso de vício do produto, o CDC fala em responsabilidade do FORNECEDOR, o que demonstra a solidariedade entre os membros da cadeia de produção e consumo. </a:t>
            </a:r>
            <a:endParaRPr lang="pt-BR" b="0" i="1" dirty="0" smtClean="0"/>
          </a:p>
          <a:p>
            <a:pPr algn="just"/>
            <a:r>
              <a:rPr lang="pt-BR" b="0" i="1" dirty="0" smtClean="0"/>
              <a:t>Um </a:t>
            </a:r>
            <a:r>
              <a:rPr lang="pt-BR" b="0" i="1" dirty="0"/>
              <a:t>exemplo é a agência de turismo que responde por danos causados pelo serviço prestado pela companhia aérea, hotel, entre outros fornecedores que foram intermediados pela agência de turismo</a:t>
            </a:r>
            <a:r>
              <a:rPr lang="pt-BR" b="0" i="1" dirty="0" smtClean="0"/>
              <a:t>.</a:t>
            </a:r>
            <a:endParaRPr lang="pt-BR" b="0" dirty="0"/>
          </a:p>
        </p:txBody>
      </p:sp>
    </p:spTree>
    <p:extLst>
      <p:ext uri="{BB962C8B-B14F-4D97-AF65-F5344CB8AC3E}">
        <p14:creationId xmlns:p14="http://schemas.microsoft.com/office/powerpoint/2010/main" val="4178838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lstStyle/>
          <a:p>
            <a:pPr algn="just"/>
            <a:r>
              <a:rPr lang="pt-BR" b="0" dirty="0"/>
              <a:t> </a:t>
            </a:r>
          </a:p>
          <a:p>
            <a:pPr algn="just"/>
            <a:r>
              <a:rPr lang="pt-BR" u="sng" dirty="0"/>
              <a:t>RESPONSABILIDADE PELO FATO E PELO VÍCIO DO PRODUTO E SERVIÇO</a:t>
            </a:r>
            <a:endParaRPr lang="pt-BR" dirty="0"/>
          </a:p>
          <a:p>
            <a:pPr algn="just"/>
            <a:r>
              <a:rPr lang="pt-BR" b="0" dirty="0"/>
              <a:t> </a:t>
            </a:r>
          </a:p>
          <a:p>
            <a:pPr algn="just"/>
            <a:r>
              <a:rPr lang="pt-BR" b="0" u="sng" dirty="0"/>
              <a:t>Exemplo geral</a:t>
            </a:r>
            <a:r>
              <a:rPr lang="pt-BR" b="0" dirty="0"/>
              <a:t>: Se compra uma televisão e ela não funciona, haverá um </a:t>
            </a:r>
            <a:r>
              <a:rPr lang="pt-BR" b="0" i="1" dirty="0"/>
              <a:t>VÍCIO DO PRODUTO</a:t>
            </a:r>
            <a:r>
              <a:rPr lang="pt-BR" b="0" dirty="0"/>
              <a:t> na televisão. </a:t>
            </a:r>
            <a:endParaRPr lang="pt-BR" b="0" dirty="0" smtClean="0"/>
          </a:p>
          <a:p>
            <a:pPr algn="just"/>
            <a:r>
              <a:rPr lang="pt-BR" b="0" dirty="0" smtClean="0"/>
              <a:t>Contudo</a:t>
            </a:r>
            <a:r>
              <a:rPr lang="pt-BR" b="0" dirty="0"/>
              <a:t>, se a televisão explode e causa danos à saúde do consumidor haverá um </a:t>
            </a:r>
            <a:r>
              <a:rPr lang="pt-BR" b="0" i="1" dirty="0"/>
              <a:t>FATO DO PRODUTO</a:t>
            </a:r>
            <a:r>
              <a:rPr lang="pt-BR" b="0" dirty="0"/>
              <a:t> (que é o vício acrescentado de um dano, ou um vício exteriorizado).</a:t>
            </a:r>
          </a:p>
        </p:txBody>
      </p:sp>
    </p:spTree>
    <p:extLst>
      <p:ext uri="{BB962C8B-B14F-4D97-AF65-F5344CB8AC3E}">
        <p14:creationId xmlns:p14="http://schemas.microsoft.com/office/powerpoint/2010/main" val="3239029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174408625"/>
              </p:ext>
            </p:extLst>
          </p:nvPr>
        </p:nvGraphicFramePr>
        <p:xfrm>
          <a:off x="1115616" y="2276872"/>
          <a:ext cx="6768752" cy="3528395"/>
        </p:xfrm>
        <a:graphic>
          <a:graphicData uri="http://schemas.openxmlformats.org/drawingml/2006/table">
            <a:tbl>
              <a:tblPr firstRow="1" firstCol="1" bandRow="1">
                <a:tableStyleId>{5C22544A-7EE6-4342-B048-85BDC9FD1C3A}</a:tableStyleId>
              </a:tblPr>
              <a:tblGrid>
                <a:gridCol w="3384376"/>
                <a:gridCol w="3384376"/>
              </a:tblGrid>
              <a:tr h="493523">
                <a:tc>
                  <a:txBody>
                    <a:bodyPr/>
                    <a:lstStyle/>
                    <a:p>
                      <a:pPr algn="ctr">
                        <a:lnSpc>
                          <a:spcPct val="115000"/>
                        </a:lnSpc>
                        <a:spcAft>
                          <a:spcPts val="0"/>
                        </a:spcAft>
                      </a:pPr>
                      <a:r>
                        <a:rPr lang="en-US" sz="2000" dirty="0">
                          <a:effectLst/>
                        </a:rPr>
                        <a:t>FATO (art. 12 a 14)</a:t>
                      </a:r>
                      <a:endParaRPr lang="pt-B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2000">
                          <a:effectLst/>
                        </a:rPr>
                        <a:t>VÍCIO (art. 18 a 20)</a:t>
                      </a:r>
                      <a:endParaRPr lang="pt-BR" sz="1800">
                        <a:effectLst/>
                        <a:latin typeface="Calibri"/>
                        <a:ea typeface="Calibri"/>
                        <a:cs typeface="Times New Roman"/>
                      </a:endParaRPr>
                    </a:p>
                  </a:txBody>
                  <a:tcPr marL="68580" marR="68580" marT="0" marB="0"/>
                </a:tc>
              </a:tr>
              <a:tr h="777152">
                <a:tc>
                  <a:txBody>
                    <a:bodyPr/>
                    <a:lstStyle/>
                    <a:p>
                      <a:pPr algn="just">
                        <a:lnSpc>
                          <a:spcPct val="115000"/>
                        </a:lnSpc>
                        <a:spcAft>
                          <a:spcPts val="0"/>
                        </a:spcAft>
                      </a:pPr>
                      <a:r>
                        <a:rPr lang="pt-BR" sz="2000">
                          <a:effectLst/>
                        </a:rPr>
                        <a:t>Prejuízo extrínseco ao bem.</a:t>
                      </a:r>
                      <a:endParaRPr lang="pt-BR" sz="18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2000">
                          <a:effectLst/>
                        </a:rPr>
                        <a:t>Prejuízo intrínseco ao bem.</a:t>
                      </a:r>
                      <a:endParaRPr lang="pt-BR" sz="1800">
                        <a:effectLst/>
                        <a:latin typeface="Calibri"/>
                        <a:ea typeface="Calibri"/>
                        <a:cs typeface="Times New Roman"/>
                      </a:endParaRPr>
                    </a:p>
                  </a:txBody>
                  <a:tcPr marL="68580" marR="68580" marT="0" marB="0"/>
                </a:tc>
              </a:tr>
              <a:tr h="1480568">
                <a:tc>
                  <a:txBody>
                    <a:bodyPr/>
                    <a:lstStyle/>
                    <a:p>
                      <a:pPr algn="just">
                        <a:lnSpc>
                          <a:spcPct val="115000"/>
                        </a:lnSpc>
                        <a:spcAft>
                          <a:spcPts val="0"/>
                        </a:spcAft>
                      </a:pPr>
                      <a:r>
                        <a:rPr lang="pt-BR" sz="2000" dirty="0">
                          <a:effectLst/>
                        </a:rPr>
                        <a:t>Incolumidade físico-psíquica do consumidor, sua saúde e segurança.</a:t>
                      </a:r>
                      <a:endParaRPr lang="pt-BR"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2000">
                          <a:effectLst/>
                        </a:rPr>
                        <a:t>Incolumidade econômica do consumidor.</a:t>
                      </a:r>
                      <a:endParaRPr lang="pt-BR" sz="1800">
                        <a:effectLst/>
                        <a:latin typeface="Calibri"/>
                        <a:ea typeface="Calibri"/>
                        <a:cs typeface="Times New Roman"/>
                      </a:endParaRPr>
                    </a:p>
                  </a:txBody>
                  <a:tcPr marL="68580" marR="68580" marT="0" marB="0"/>
                </a:tc>
              </a:tr>
              <a:tr h="777152">
                <a:tc>
                  <a:txBody>
                    <a:bodyPr/>
                    <a:lstStyle/>
                    <a:p>
                      <a:pPr algn="just">
                        <a:lnSpc>
                          <a:spcPct val="115000"/>
                        </a:lnSpc>
                        <a:spcAft>
                          <a:spcPts val="0"/>
                        </a:spcAft>
                      </a:pPr>
                      <a:r>
                        <a:rPr lang="pt-BR" sz="2000">
                          <a:effectLst/>
                        </a:rPr>
                        <a:t>Prescrição (art. 27 do CDC).</a:t>
                      </a:r>
                      <a:endParaRPr lang="pt-BR" sz="18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2000" dirty="0">
                          <a:effectLst/>
                        </a:rPr>
                        <a:t>Decadência (art. 26 do CDC).</a:t>
                      </a:r>
                      <a:endParaRPr lang="pt-BR"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365188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95536" y="1556792"/>
            <a:ext cx="8064896" cy="4896544"/>
          </a:xfrm>
        </p:spPr>
        <p:txBody>
          <a:bodyPr>
            <a:normAutofit lnSpcReduction="10000"/>
          </a:bodyPr>
          <a:lstStyle/>
          <a:p>
            <a:pPr algn="just"/>
            <a:r>
              <a:rPr lang="pt-BR" b="0" dirty="0"/>
              <a:t>(1) </a:t>
            </a:r>
            <a:r>
              <a:rPr lang="pt-BR" b="0" u="sng" dirty="0"/>
              <a:t>RESPONSABILIDADE PELO FATO DO PRODUTO</a:t>
            </a:r>
            <a:r>
              <a:rPr lang="pt-BR" b="0" dirty="0"/>
              <a:t>:</a:t>
            </a:r>
          </a:p>
          <a:p>
            <a:pPr algn="just"/>
            <a:endParaRPr lang="pt-BR" b="0" dirty="0" smtClean="0"/>
          </a:p>
          <a:p>
            <a:pPr algn="just"/>
            <a:r>
              <a:rPr lang="pt-BR" b="0" dirty="0" smtClean="0"/>
              <a:t>Art</a:t>
            </a:r>
            <a:r>
              <a:rPr lang="pt-BR" b="0" dirty="0"/>
              <a:t>. 12. O fabricante, o produtor, o construtor, nacional ou estrangeiro, e o importador respondem, independentemente da existência de culpa, pela reparação dos danos causados aos consumidores por defeitos decorrentes de projeto, fabricação, construção, montagem, fórmulas, manipulação, apresentação ou acondicionamento de seus produtos, bem como por informações insuficientes ou inadequadas sobre sua utilização e riscos.</a:t>
            </a:r>
          </a:p>
          <a:p>
            <a:pPr algn="just"/>
            <a:endParaRPr lang="pt-BR" b="0" u="sng" dirty="0" smtClean="0"/>
          </a:p>
          <a:p>
            <a:pPr algn="just"/>
            <a:r>
              <a:rPr lang="pt-BR" b="0" u="sng" dirty="0" smtClean="0"/>
              <a:t>Exclusão </a:t>
            </a:r>
            <a:r>
              <a:rPr lang="pt-BR" b="0" u="sng" dirty="0"/>
              <a:t>do Comerciante</a:t>
            </a:r>
            <a:r>
              <a:rPr lang="pt-BR" b="0" dirty="0"/>
              <a:t>: Responde apenas em algumas hipóteses, segundo o art. 13 do CDC. Isso porque, o consenso legislativo foi no sentido que o comerciante não estaria vinculado nas causas do fato do produto, portanto, não poderia responder de maneira solidária.</a:t>
            </a:r>
          </a:p>
          <a:p>
            <a:pPr algn="just"/>
            <a:endParaRPr lang="pt-BR" b="0" dirty="0"/>
          </a:p>
        </p:txBody>
      </p:sp>
    </p:spTree>
    <p:extLst>
      <p:ext uri="{BB962C8B-B14F-4D97-AF65-F5344CB8AC3E}">
        <p14:creationId xmlns:p14="http://schemas.microsoft.com/office/powerpoint/2010/main" val="18424868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b="0" u="sng" dirty="0"/>
              <a:t>Responsabilidade pelo Fato do Produto ou Serviço</a:t>
            </a:r>
            <a:r>
              <a:rPr lang="pt-BR" b="0" dirty="0"/>
              <a:t>:</a:t>
            </a:r>
          </a:p>
          <a:p>
            <a:pPr algn="just"/>
            <a:r>
              <a:rPr lang="pt-BR" b="0" dirty="0"/>
              <a:t> </a:t>
            </a:r>
          </a:p>
          <a:p>
            <a:pPr algn="just"/>
            <a:r>
              <a:rPr lang="pt-BR" b="0" u="sng" dirty="0"/>
              <a:t>Necessidade do Defeito</a:t>
            </a:r>
            <a:r>
              <a:rPr lang="pt-BR" b="0" dirty="0"/>
              <a:t>: O defeito é o vício que se exterioriza. Deve ocorrer o defeito para que haja responsabilidade pelo fato do produto. Não é esse o caso, por exemplo, de produto que foi superado pela tecnologia de um novo produto que foi colocado no mercado.</a:t>
            </a:r>
          </a:p>
          <a:p>
            <a:pPr algn="just"/>
            <a:r>
              <a:rPr lang="pt-BR" b="0" i="1" dirty="0"/>
              <a:t>§1° O produto é defeituoso quando não oferece a segurança que dele legitimamente se espera, levando-se em consideração as circunstâncias relevantes, entre as quais: I - sua apresentação; II - o uso e os riscos que razoavelmente dele se esperam; III - a época em que foi colocado em circulação.</a:t>
            </a:r>
          </a:p>
          <a:p>
            <a:pPr algn="just"/>
            <a:r>
              <a:rPr lang="pt-BR" b="0" i="1" dirty="0"/>
              <a:t>§2º O produto não é considerado defeituoso pelo fato de outro de melhor qualidade ter sido colocado no mercado.</a:t>
            </a:r>
          </a:p>
          <a:p>
            <a:pPr algn="just"/>
            <a:endParaRPr lang="pt-BR" b="0" dirty="0"/>
          </a:p>
        </p:txBody>
      </p:sp>
    </p:spTree>
    <p:extLst>
      <p:ext uri="{BB962C8B-B14F-4D97-AF65-F5344CB8AC3E}">
        <p14:creationId xmlns:p14="http://schemas.microsoft.com/office/powerpoint/2010/main" val="1035645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5400" dirty="0" smtClean="0"/>
              <a:t>Direito do consumidor</a:t>
            </a:r>
            <a:endParaRPr lang="pt-BR" sz="5400" dirty="0"/>
          </a:p>
        </p:txBody>
      </p:sp>
      <p:sp>
        <p:nvSpPr>
          <p:cNvPr id="3" name="Subtítulo 2"/>
          <p:cNvSpPr>
            <a:spLocks noGrp="1"/>
          </p:cNvSpPr>
          <p:nvPr>
            <p:ph type="subTitle" idx="1"/>
          </p:nvPr>
        </p:nvSpPr>
        <p:spPr/>
        <p:txBody>
          <a:bodyPr/>
          <a:lstStyle/>
          <a:p>
            <a:r>
              <a:rPr lang="pt-BR" dirty="0" smtClean="0"/>
              <a:t>Prof. </a:t>
            </a:r>
            <a:r>
              <a:rPr lang="pt-BR" dirty="0" err="1" smtClean="0"/>
              <a:t>Ms</a:t>
            </a:r>
            <a:r>
              <a:rPr lang="pt-BR" dirty="0" smtClean="0"/>
              <a:t>. Mario </a:t>
            </a:r>
            <a:r>
              <a:rPr lang="pt-BR" dirty="0" err="1" smtClean="0"/>
              <a:t>moreira</a:t>
            </a:r>
            <a:endParaRPr lang="pt-BR" dirty="0"/>
          </a:p>
        </p:txBody>
      </p:sp>
    </p:spTree>
    <p:extLst>
      <p:ext uri="{BB962C8B-B14F-4D97-AF65-F5344CB8AC3E}">
        <p14:creationId xmlns:p14="http://schemas.microsoft.com/office/powerpoint/2010/main" val="22897305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064896" cy="4968552"/>
          </a:xfrm>
        </p:spPr>
        <p:txBody>
          <a:bodyPr>
            <a:normAutofit fontScale="92500" lnSpcReduction="20000"/>
          </a:bodyPr>
          <a:lstStyle/>
          <a:p>
            <a:pPr algn="just"/>
            <a:r>
              <a:rPr lang="pt-BR" b="0" u="sng" dirty="0"/>
              <a:t>Excludentes de Responsabilidade</a:t>
            </a:r>
            <a:r>
              <a:rPr lang="pt-BR" b="0" dirty="0"/>
              <a:t>: Não se trata de responsabilidade pela teoria do risco integral. O caso do art. 12, §3º do CDC trata de inversão do ônus da prova </a:t>
            </a:r>
            <a:r>
              <a:rPr lang="pt-BR" b="0" i="1" dirty="0" err="1"/>
              <a:t>ope</a:t>
            </a:r>
            <a:r>
              <a:rPr lang="pt-BR" b="0" i="1" dirty="0"/>
              <a:t> legis</a:t>
            </a:r>
            <a:r>
              <a:rPr lang="pt-BR" b="0" dirty="0"/>
              <a:t>. Aqui ocorre uma </a:t>
            </a:r>
            <a:r>
              <a:rPr lang="pt-BR" b="0" i="1" dirty="0"/>
              <a:t>distribuição do ônus da prova</a:t>
            </a:r>
            <a:r>
              <a:rPr lang="pt-BR" b="0" dirty="0"/>
              <a:t> diversa do que estava previsto no </a:t>
            </a:r>
            <a:r>
              <a:rPr lang="pt-BR" b="0" dirty="0" smtClean="0"/>
              <a:t>CPC. </a:t>
            </a:r>
            <a:r>
              <a:rPr lang="pt-BR" b="0" dirty="0"/>
              <a:t>Perceba-se que, diante dessa formatação, o consumidor não precisa provar o defeito, que é ônus do fabricante, construtor, produtor ou importador</a:t>
            </a:r>
            <a:r>
              <a:rPr lang="pt-BR" b="0" dirty="0" smtClean="0"/>
              <a:t>.</a:t>
            </a:r>
          </a:p>
          <a:p>
            <a:pPr algn="just"/>
            <a:endParaRPr lang="pt-BR" b="0" dirty="0"/>
          </a:p>
          <a:p>
            <a:pPr algn="just"/>
            <a:r>
              <a:rPr lang="pt-BR" b="0" i="1" dirty="0"/>
              <a:t>§3° O fabricante, o construtor, o produtor ou importador só </a:t>
            </a:r>
            <a:r>
              <a:rPr lang="pt-BR" b="0" i="1" u="sng" dirty="0"/>
              <a:t>não será responsabilizado</a:t>
            </a:r>
            <a:r>
              <a:rPr lang="pt-BR" b="0" i="1" dirty="0"/>
              <a:t> quando provar:</a:t>
            </a:r>
          </a:p>
          <a:p>
            <a:pPr algn="just"/>
            <a:r>
              <a:rPr lang="pt-BR" b="0" i="1" dirty="0"/>
              <a:t>I - que não colocou o produto no mercado;</a:t>
            </a:r>
          </a:p>
          <a:p>
            <a:pPr algn="just"/>
            <a:r>
              <a:rPr lang="pt-BR" b="0" i="1" dirty="0"/>
              <a:t>II - que, embora haja colocado o produto no mercado, o defeito inexiste;</a:t>
            </a:r>
          </a:p>
          <a:p>
            <a:pPr algn="just"/>
            <a:r>
              <a:rPr lang="pt-BR" b="0" i="1" dirty="0"/>
              <a:t>III - a culpa exclusiva do consumidor ou de terceiro.</a:t>
            </a:r>
          </a:p>
          <a:p>
            <a:pPr algn="just"/>
            <a:endParaRPr lang="pt-BR" b="0" u="sng" dirty="0" smtClean="0"/>
          </a:p>
          <a:p>
            <a:pPr algn="just"/>
            <a:r>
              <a:rPr lang="pt-BR" b="0" u="sng" dirty="0" smtClean="0"/>
              <a:t>Culpa </a:t>
            </a:r>
            <a:r>
              <a:rPr lang="pt-BR" b="0" u="sng" dirty="0"/>
              <a:t>exclusiva de terceiro</a:t>
            </a:r>
            <a:r>
              <a:rPr lang="pt-BR" b="0" dirty="0"/>
              <a:t>: Poderia ser terceiro o comerciante, que não é previsto no rol do §3º e do art. 12 do CDC? Para o STJ, o comerciante não pode ser terceiro, pois é um dos fornecedores e terá responsabilidade própria no caso do art. 13 do CDC</a:t>
            </a:r>
            <a:r>
              <a:rPr lang="pt-BR" b="0" dirty="0" smtClean="0"/>
              <a:t>.</a:t>
            </a:r>
            <a:endParaRPr lang="pt-BR" b="0" dirty="0"/>
          </a:p>
        </p:txBody>
      </p:sp>
    </p:spTree>
    <p:extLst>
      <p:ext uri="{BB962C8B-B14F-4D97-AF65-F5344CB8AC3E}">
        <p14:creationId xmlns:p14="http://schemas.microsoft.com/office/powerpoint/2010/main" val="37035734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772744"/>
          </a:xfrm>
        </p:spPr>
        <p:txBody>
          <a:bodyPr>
            <a:normAutofit/>
          </a:bodyPr>
          <a:lstStyle/>
          <a:p>
            <a:pPr algn="just"/>
            <a:r>
              <a:rPr lang="pt-BR" b="0" u="sng" dirty="0"/>
              <a:t>Caso Fortuito e Força Maior</a:t>
            </a:r>
            <a:r>
              <a:rPr lang="pt-BR" b="0" dirty="0"/>
              <a:t>: Embora o CDC não tenha previsto, o STJ entende que </a:t>
            </a:r>
            <a:r>
              <a:rPr lang="pt-BR" b="0" i="1" dirty="0"/>
              <a:t>cabe a alegação do Caso Fortuito e Força Maior</a:t>
            </a:r>
            <a:r>
              <a:rPr lang="pt-BR" b="0" dirty="0"/>
              <a:t> nos casos de responsabilidade pelo fato do produto. A doutrina divide em caso fortuito interno e externo (não chama de força maior</a:t>
            </a:r>
            <a:r>
              <a:rPr lang="pt-BR" b="0" dirty="0" smtClean="0"/>
              <a:t>):</a:t>
            </a:r>
          </a:p>
          <a:p>
            <a:pPr algn="just"/>
            <a:endParaRPr lang="pt-BR" b="0" dirty="0"/>
          </a:p>
          <a:p>
            <a:pPr algn="just"/>
            <a:r>
              <a:rPr lang="pt-BR" b="0" dirty="0"/>
              <a:t>(1) </a:t>
            </a:r>
            <a:r>
              <a:rPr lang="pt-BR" b="0" u="sng" dirty="0"/>
              <a:t>CASO FORTUITO INTERNO</a:t>
            </a:r>
            <a:r>
              <a:rPr lang="pt-BR" b="0" dirty="0"/>
              <a:t>: Evento imprevisível e inevitável, mas que se </a:t>
            </a:r>
            <a:r>
              <a:rPr lang="pt-BR" b="0" i="1" dirty="0"/>
              <a:t>ligue à atividade da empresa</a:t>
            </a:r>
            <a:r>
              <a:rPr lang="pt-BR" b="0" dirty="0"/>
              <a:t>. Nesse caso, haverá responsabilidade.</a:t>
            </a:r>
          </a:p>
          <a:p>
            <a:pPr algn="just"/>
            <a:endParaRPr lang="pt-BR" b="0" dirty="0" smtClean="0"/>
          </a:p>
          <a:p>
            <a:pPr algn="just"/>
            <a:r>
              <a:rPr lang="pt-BR" b="0" dirty="0" smtClean="0"/>
              <a:t>(</a:t>
            </a:r>
            <a:r>
              <a:rPr lang="pt-BR" b="0" dirty="0"/>
              <a:t>2) </a:t>
            </a:r>
            <a:r>
              <a:rPr lang="pt-BR" b="0" u="sng" dirty="0"/>
              <a:t>CASO FORTUITO EXTERNO</a:t>
            </a:r>
            <a:r>
              <a:rPr lang="pt-BR" b="0" dirty="0"/>
              <a:t>: Evento imprevisível e inevitável </a:t>
            </a:r>
            <a:r>
              <a:rPr lang="pt-BR" b="0" i="1" dirty="0"/>
              <a:t>sem qualquer ligação com a atividade da empresa</a:t>
            </a:r>
            <a:r>
              <a:rPr lang="pt-BR" b="0" dirty="0"/>
              <a:t>. Nesse caso não haverá responsabilidade.</a:t>
            </a:r>
          </a:p>
          <a:p>
            <a:pPr algn="just"/>
            <a:endParaRPr lang="pt-BR" b="0" dirty="0"/>
          </a:p>
        </p:txBody>
      </p:sp>
    </p:spTree>
    <p:extLst>
      <p:ext uri="{BB962C8B-B14F-4D97-AF65-F5344CB8AC3E}">
        <p14:creationId xmlns:p14="http://schemas.microsoft.com/office/powerpoint/2010/main" val="36079201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84784"/>
            <a:ext cx="8352928" cy="5184576"/>
          </a:xfrm>
        </p:spPr>
        <p:txBody>
          <a:bodyPr>
            <a:normAutofit fontScale="92500" lnSpcReduction="10000"/>
          </a:bodyPr>
          <a:lstStyle/>
          <a:p>
            <a:pPr algn="just"/>
            <a:r>
              <a:rPr lang="pt-BR" u="sng" dirty="0"/>
              <a:t>Casos segundo a jurisprudência do STJ</a:t>
            </a:r>
            <a:r>
              <a:rPr lang="pt-BR" dirty="0"/>
              <a:t>: </a:t>
            </a:r>
            <a:endParaRPr lang="pt-BR" dirty="0" smtClean="0"/>
          </a:p>
          <a:p>
            <a:pPr algn="just"/>
            <a:r>
              <a:rPr lang="pt-BR" b="0" dirty="0" smtClean="0"/>
              <a:t>(</a:t>
            </a:r>
            <a:r>
              <a:rPr lang="pt-BR" b="0" dirty="0"/>
              <a:t>i) É caso fortuito interno a situação de banco que contrata carro forte para a entrega de talões de cheque. No trajeto, há o roubo dos talões por um grupo de assaltantes. O STJ decidiu que o banco responde pelos cheques que foram passados na praça até o momento em que o cheque é entregue ao consumidor (até a entrega é caso de caso fortuito interno, pois decorre da atividade da empresa); </a:t>
            </a:r>
          </a:p>
          <a:p>
            <a:pPr algn="just"/>
            <a:r>
              <a:rPr lang="pt-BR" b="0" dirty="0"/>
              <a:t>(</a:t>
            </a:r>
            <a:r>
              <a:rPr lang="pt-BR" b="0" dirty="0" err="1"/>
              <a:t>ii</a:t>
            </a:r>
            <a:r>
              <a:rPr lang="pt-BR" b="0" dirty="0"/>
              <a:t>) Segundo o STJ, é caso fortuito externo o assalto em viagens de ônibus intermunicipais. Nesse caso, estaria fora da responsabilidade da empresa de ônibus. Há tribunais que entendem de maneira diversa.</a:t>
            </a:r>
          </a:p>
          <a:p>
            <a:pPr algn="just"/>
            <a:r>
              <a:rPr lang="pt-BR" b="0" dirty="0"/>
              <a:t>(</a:t>
            </a:r>
            <a:r>
              <a:rPr lang="pt-BR" b="0" dirty="0" err="1"/>
              <a:t>iii</a:t>
            </a:r>
            <a:r>
              <a:rPr lang="pt-BR" b="0" dirty="0"/>
              <a:t>) Quando consumidor saca o dinheiro e é assaltado dentro da agência, será caso fortuito interno. Se for assaltado no estacionamento do banco, será caso fortuito interno. Se for assaltado na rua ou em estacionamento particular, não será caso fortuito interno.</a:t>
            </a:r>
          </a:p>
          <a:p>
            <a:pPr algn="just"/>
            <a:r>
              <a:rPr lang="pt-BR" b="0" u="sng" dirty="0"/>
              <a:t>Súmula 479 do STJ</a:t>
            </a:r>
            <a:r>
              <a:rPr lang="pt-BR" b="0" dirty="0"/>
              <a:t>: As instituições financeiras respondem objetivamente pelos danos gerados por fortuito interno relativo a fraudes e delitos praticados por terceiros no âmbito de operações bancárias.</a:t>
            </a:r>
          </a:p>
          <a:p>
            <a:pPr algn="just"/>
            <a:endParaRPr lang="pt-BR" b="0" dirty="0"/>
          </a:p>
        </p:txBody>
      </p:sp>
    </p:spTree>
    <p:extLst>
      <p:ext uri="{BB962C8B-B14F-4D97-AF65-F5344CB8AC3E}">
        <p14:creationId xmlns:p14="http://schemas.microsoft.com/office/powerpoint/2010/main" val="4706204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844752"/>
          </a:xfrm>
        </p:spPr>
        <p:txBody>
          <a:bodyPr>
            <a:normAutofit fontScale="92500" lnSpcReduction="10000"/>
          </a:bodyPr>
          <a:lstStyle/>
          <a:p>
            <a:pPr algn="just"/>
            <a:r>
              <a:rPr lang="pt-BR" b="0" u="sng" dirty="0"/>
              <a:t>Culpa Concorrente</a:t>
            </a:r>
            <a:r>
              <a:rPr lang="pt-BR" b="0" dirty="0"/>
              <a:t>: Utilizada para diminuir o </a:t>
            </a:r>
            <a:r>
              <a:rPr lang="pt-BR" b="0" i="1" dirty="0"/>
              <a:t>quantum</a:t>
            </a:r>
            <a:r>
              <a:rPr lang="pt-BR" b="0" dirty="0"/>
              <a:t> indenizatório. O STJ entende cabível aplicar a culpa concorrente, para diminuir o </a:t>
            </a:r>
            <a:r>
              <a:rPr lang="pt-BR" b="0" i="1" dirty="0"/>
              <a:t>quantum </a:t>
            </a:r>
            <a:r>
              <a:rPr lang="pt-BR" b="0" dirty="0"/>
              <a:t>indenizatório em caso de culpa concorrente da vítima</a:t>
            </a:r>
            <a:r>
              <a:rPr lang="pt-BR" b="0" dirty="0" smtClean="0"/>
              <a:t>.</a:t>
            </a:r>
          </a:p>
          <a:p>
            <a:pPr algn="just"/>
            <a:endParaRPr lang="pt-BR" b="0" dirty="0"/>
          </a:p>
          <a:p>
            <a:pPr algn="just"/>
            <a:r>
              <a:rPr lang="pt-BR" b="0" u="sng" dirty="0"/>
              <a:t>Risco do Desenvolvimento</a:t>
            </a:r>
            <a:r>
              <a:rPr lang="pt-BR" b="0" dirty="0"/>
              <a:t>: Quando o fornecedor produziu um determinado produto, não havia estudo que demonstrasse que causava danos. Com o avanço dos estudos, percebe-se que o produto causa danos ao consumidor e então ele é retirado do mercado. Segundo o risco do desenvolvimento, não seria possível responsabilidade se, à época, o produto não apresentava contraindicações (seria uma excludente de responsabilidade). </a:t>
            </a:r>
          </a:p>
          <a:p>
            <a:pPr algn="just"/>
            <a:endParaRPr lang="pt-BR" b="0" dirty="0" smtClean="0"/>
          </a:p>
          <a:p>
            <a:pPr algn="just"/>
            <a:r>
              <a:rPr lang="pt-BR" b="0" dirty="0" smtClean="0"/>
              <a:t>O </a:t>
            </a:r>
            <a:r>
              <a:rPr lang="pt-BR" b="0" u="sng" dirty="0"/>
              <a:t>CDC não tratou desse ponto, não tendo sido contemplado essa excludente</a:t>
            </a:r>
            <a:r>
              <a:rPr lang="pt-BR" b="0" dirty="0"/>
              <a:t>. O STJ já entendeu que não cabe excludente por risco do desenvolvimento (a doutrina, notadamente a ligada à questões empresariais, entende de maneira diversa</a:t>
            </a:r>
            <a:r>
              <a:rPr lang="pt-BR" b="0" dirty="0" smtClean="0"/>
              <a:t>).</a:t>
            </a:r>
            <a:endParaRPr lang="pt-BR" b="0" dirty="0"/>
          </a:p>
        </p:txBody>
      </p:sp>
    </p:spTree>
    <p:extLst>
      <p:ext uri="{BB962C8B-B14F-4D97-AF65-F5344CB8AC3E}">
        <p14:creationId xmlns:p14="http://schemas.microsoft.com/office/powerpoint/2010/main" val="33047298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92500"/>
          </a:bodyPr>
          <a:lstStyle/>
          <a:p>
            <a:pPr algn="just"/>
            <a:r>
              <a:rPr lang="pt-BR" b="0" u="sng" dirty="0"/>
              <a:t>Responsabilidade do Comerciante pelo Fato do Produto</a:t>
            </a:r>
            <a:r>
              <a:rPr lang="pt-BR" b="0" dirty="0"/>
              <a:t>:</a:t>
            </a:r>
          </a:p>
          <a:p>
            <a:pPr algn="just"/>
            <a:endParaRPr lang="pt-BR" b="0" u="sng" dirty="0" smtClean="0"/>
          </a:p>
          <a:p>
            <a:pPr algn="just"/>
            <a:r>
              <a:rPr lang="pt-BR" b="0" u="sng" dirty="0" smtClean="0"/>
              <a:t>Art</a:t>
            </a:r>
            <a:r>
              <a:rPr lang="pt-BR" b="0" u="sng" dirty="0"/>
              <a:t>. 13</a:t>
            </a:r>
            <a:r>
              <a:rPr lang="pt-BR" b="0" dirty="0"/>
              <a:t>. O comerciante é igualmente responsável, nos termos do artigo anterior, quando:</a:t>
            </a:r>
          </a:p>
          <a:p>
            <a:pPr algn="just"/>
            <a:r>
              <a:rPr lang="pt-BR" b="0" dirty="0"/>
              <a:t>I - o fabricante, o construtor, o produtor ou o importador não puderem ser identificados;</a:t>
            </a:r>
          </a:p>
          <a:p>
            <a:pPr algn="just"/>
            <a:r>
              <a:rPr lang="pt-BR" b="0" dirty="0"/>
              <a:t>II - o produto for fornecido sem identificação clara do seu fabricante, produtor, construtor ou importador;</a:t>
            </a:r>
          </a:p>
          <a:p>
            <a:pPr algn="just"/>
            <a:r>
              <a:rPr lang="pt-BR" b="0" dirty="0"/>
              <a:t>III - não conservar adequadamente os produtos perecíveis.</a:t>
            </a:r>
          </a:p>
          <a:p>
            <a:pPr algn="just"/>
            <a:r>
              <a:rPr lang="pt-BR" b="0" dirty="0"/>
              <a:t>Parágrafo único. Aquele que efetivar o pagamento ao prejudicado poderá exercer o direito de regresso contra os demais responsáveis, segundo sua participação na causação do evento danoso</a:t>
            </a:r>
            <a:r>
              <a:rPr lang="pt-BR" b="0" dirty="0" smtClean="0"/>
              <a:t>.</a:t>
            </a:r>
            <a:endParaRPr lang="pt-BR" b="0" dirty="0"/>
          </a:p>
        </p:txBody>
      </p:sp>
    </p:spTree>
    <p:extLst>
      <p:ext uri="{BB962C8B-B14F-4D97-AF65-F5344CB8AC3E}">
        <p14:creationId xmlns:p14="http://schemas.microsoft.com/office/powerpoint/2010/main" val="6755627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12776"/>
            <a:ext cx="8136904" cy="5040560"/>
          </a:xfrm>
        </p:spPr>
        <p:txBody>
          <a:bodyPr>
            <a:normAutofit fontScale="85000" lnSpcReduction="10000"/>
          </a:bodyPr>
          <a:lstStyle/>
          <a:p>
            <a:pPr algn="just"/>
            <a:r>
              <a:rPr lang="pt-BR" u="sng" dirty="0"/>
              <a:t>Histórico sobre a inclusão do fato do serviço</a:t>
            </a:r>
            <a:r>
              <a:rPr lang="pt-BR" dirty="0"/>
              <a:t>:</a:t>
            </a:r>
            <a:r>
              <a:rPr lang="pt-BR" b="0" dirty="0"/>
              <a:t> A diretiva europeia, que influenciou o CDC brasileiro, só tratava do fato do produto. Como o legislador brasileiro busca uma tutela integral do direito do consumidor, foram feitas adaptações para a </a:t>
            </a:r>
            <a:r>
              <a:rPr lang="pt-BR" b="0" i="1" dirty="0"/>
              <a:t>inclusão do fato do serviço</a:t>
            </a:r>
            <a:r>
              <a:rPr lang="pt-BR" b="0" dirty="0" smtClean="0"/>
              <a:t>.</a:t>
            </a:r>
          </a:p>
          <a:p>
            <a:pPr algn="just"/>
            <a:endParaRPr lang="pt-BR" b="0" dirty="0"/>
          </a:p>
          <a:p>
            <a:pPr algn="just"/>
            <a:r>
              <a:rPr lang="pt-BR" b="0" i="1" dirty="0"/>
              <a:t>Art. 14. O fornecedor de serviços responde, independentemente da existência de culpa, pela reparação dos danos causados aos consumidores por defeitos relativos à prestação dos serviços, bem como por informações insuficientes ou inadequadas sobre sua fruição e riscos.</a:t>
            </a:r>
          </a:p>
          <a:p>
            <a:pPr algn="just"/>
            <a:r>
              <a:rPr lang="pt-BR" b="0" i="1" dirty="0"/>
              <a:t>§1° O serviço é defeituoso quando não fornece a segurança que o consumidor dele pode esperar, levando-se em consideração as circunstâncias relevantes, entre as </a:t>
            </a:r>
            <a:r>
              <a:rPr lang="pt-BR" b="0" i="1" dirty="0" smtClean="0"/>
              <a:t>quais: I </a:t>
            </a:r>
            <a:r>
              <a:rPr lang="pt-BR" b="0" i="1" dirty="0"/>
              <a:t>- o modo de seu </a:t>
            </a:r>
            <a:r>
              <a:rPr lang="pt-BR" b="0" i="1" dirty="0" smtClean="0"/>
              <a:t>fornecimento; II </a:t>
            </a:r>
            <a:r>
              <a:rPr lang="pt-BR" b="0" i="1" dirty="0"/>
              <a:t>- o resultado e os riscos que razoavelmente dele se </a:t>
            </a:r>
            <a:r>
              <a:rPr lang="pt-BR" b="0" i="1" dirty="0" smtClean="0"/>
              <a:t>esperam; III </a:t>
            </a:r>
            <a:r>
              <a:rPr lang="pt-BR" b="0" i="1" dirty="0"/>
              <a:t>- a época em que foi fornecido.</a:t>
            </a:r>
          </a:p>
          <a:p>
            <a:pPr algn="just"/>
            <a:r>
              <a:rPr lang="pt-BR" b="0" i="1" dirty="0"/>
              <a:t>§2º O serviço não é considerado defeituoso pela adoção de novas técnicas.</a:t>
            </a:r>
          </a:p>
          <a:p>
            <a:pPr algn="just"/>
            <a:r>
              <a:rPr lang="pt-BR" b="0" i="1" dirty="0" smtClean="0"/>
              <a:t>§</a:t>
            </a:r>
            <a:r>
              <a:rPr lang="pt-BR" b="0" i="1" dirty="0"/>
              <a:t>3° O fornecedor de serviços só não será responsabilizado quando </a:t>
            </a:r>
            <a:r>
              <a:rPr lang="pt-BR" b="0" i="1" dirty="0" smtClean="0"/>
              <a:t>provar: I </a:t>
            </a:r>
            <a:r>
              <a:rPr lang="pt-BR" b="0" i="1" dirty="0"/>
              <a:t>- que, tendo prestado o serviço, o defeito </a:t>
            </a:r>
            <a:r>
              <a:rPr lang="pt-BR" b="0" i="1" dirty="0" smtClean="0"/>
              <a:t>inexiste; II </a:t>
            </a:r>
            <a:r>
              <a:rPr lang="pt-BR" b="0" i="1" dirty="0"/>
              <a:t>- a culpa exclusiva do consumidor ou de terceiro.</a:t>
            </a:r>
          </a:p>
          <a:p>
            <a:pPr algn="just"/>
            <a:endParaRPr lang="pt-BR" b="0" dirty="0"/>
          </a:p>
        </p:txBody>
      </p:sp>
    </p:spTree>
    <p:extLst>
      <p:ext uri="{BB962C8B-B14F-4D97-AF65-F5344CB8AC3E}">
        <p14:creationId xmlns:p14="http://schemas.microsoft.com/office/powerpoint/2010/main" val="20943700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496944" cy="5184576"/>
          </a:xfrm>
        </p:spPr>
        <p:txBody>
          <a:bodyPr>
            <a:normAutofit fontScale="92500" lnSpcReduction="10000"/>
          </a:bodyPr>
          <a:lstStyle/>
          <a:p>
            <a:pPr algn="just"/>
            <a:r>
              <a:rPr lang="pt-BR" b="0" u="sng" dirty="0"/>
              <a:t>Responsabilidade do Profissional Liberal</a:t>
            </a:r>
            <a:r>
              <a:rPr lang="pt-BR" b="0" dirty="0"/>
              <a:t>: Será, em regra, responsabilidade subjetiva. Deve-se analisar a responsabilidade por meio e por resultado.</a:t>
            </a:r>
          </a:p>
          <a:p>
            <a:pPr algn="just"/>
            <a:r>
              <a:rPr lang="pt-BR" b="0" dirty="0" smtClean="0"/>
              <a:t> </a:t>
            </a:r>
          </a:p>
          <a:p>
            <a:pPr marL="457200" indent="-457200" algn="just">
              <a:buAutoNum type="arabicParenBoth"/>
            </a:pPr>
            <a:r>
              <a:rPr lang="pt-BR" b="0" u="sng" dirty="0" smtClean="0"/>
              <a:t>OBRIGAÇÃO </a:t>
            </a:r>
            <a:r>
              <a:rPr lang="pt-BR" b="0" u="sng" dirty="0"/>
              <a:t>DE MEIO</a:t>
            </a:r>
            <a:r>
              <a:rPr lang="pt-BR" b="0" dirty="0"/>
              <a:t>: Deve garantir o meio, a técnica, o melhor modo de agir naquela situação. Será caso de responsabilidade subjetiva. Aqui haveria culpa provada (tem que provar negligência, imprudência ou imperícia</a:t>
            </a:r>
            <a:r>
              <a:rPr lang="pt-BR" b="0" dirty="0" smtClean="0"/>
              <a:t>).</a:t>
            </a:r>
          </a:p>
          <a:p>
            <a:pPr marL="457200" indent="-457200" algn="just">
              <a:buAutoNum type="arabicParenBoth"/>
            </a:pPr>
            <a:endParaRPr lang="pt-BR" b="0" u="sng" dirty="0"/>
          </a:p>
          <a:p>
            <a:pPr marL="457200" indent="-457200" algn="just">
              <a:buAutoNum type="arabicParenBoth"/>
            </a:pPr>
            <a:r>
              <a:rPr lang="pt-BR" b="0" u="sng" dirty="0" smtClean="0"/>
              <a:t>OBRIGAÇÃO </a:t>
            </a:r>
            <a:r>
              <a:rPr lang="pt-BR" b="0" u="sng" dirty="0"/>
              <a:t>DE RESULTADO</a:t>
            </a:r>
            <a:r>
              <a:rPr lang="pt-BR" b="0" dirty="0"/>
              <a:t>: Deve garantir o resultado, situações nas quais o profissional liberal pode garantir o resultado. Aqui haveria culpa presumida (há inversão do ônus da prova, o profissional deve se desincumbir do ônus e provar que não teve culpa).</a:t>
            </a:r>
          </a:p>
          <a:p>
            <a:pPr algn="just"/>
            <a:endParaRPr lang="pt-BR" b="0" i="1" u="sng" dirty="0" smtClean="0"/>
          </a:p>
          <a:p>
            <a:pPr algn="just"/>
            <a:r>
              <a:rPr lang="pt-BR" b="0" i="1" u="sng" dirty="0" smtClean="0"/>
              <a:t>Exemplo</a:t>
            </a:r>
            <a:r>
              <a:rPr lang="pt-BR" b="0" i="1" dirty="0"/>
              <a:t>: Cirurgião plástico em caso de estética ou embelezadora (não cabe em caso de cirurgia plástica reparadora). Também é caso do tratamento ortodôntico</a:t>
            </a:r>
            <a:r>
              <a:rPr lang="pt-BR" b="0" i="1" dirty="0" smtClean="0"/>
              <a:t>.</a:t>
            </a:r>
            <a:endParaRPr lang="pt-BR" b="0" dirty="0"/>
          </a:p>
        </p:txBody>
      </p:sp>
    </p:spTree>
    <p:extLst>
      <p:ext uri="{BB962C8B-B14F-4D97-AF65-F5344CB8AC3E}">
        <p14:creationId xmlns:p14="http://schemas.microsoft.com/office/powerpoint/2010/main" val="41226384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84784"/>
            <a:ext cx="8424936" cy="5112568"/>
          </a:xfrm>
        </p:spPr>
        <p:txBody>
          <a:bodyPr>
            <a:normAutofit lnSpcReduction="10000"/>
          </a:bodyPr>
          <a:lstStyle/>
          <a:p>
            <a:pPr algn="just"/>
            <a:r>
              <a:rPr lang="pt-BR" u="sng" dirty="0" smtClean="0"/>
              <a:t>Questão </a:t>
            </a:r>
            <a:r>
              <a:rPr lang="pt-BR" u="sng" dirty="0"/>
              <a:t>do Médico e do Hospital</a:t>
            </a:r>
            <a:r>
              <a:rPr lang="pt-BR" dirty="0"/>
              <a:t>: </a:t>
            </a:r>
            <a:r>
              <a:rPr lang="pt-BR" b="0" dirty="0"/>
              <a:t>No caso de hospitais, haverá responsabilidade objetiva, pois se trata de fornecedor nos moldes do art. 13 do CDC. Já o médico é profissional liberal e responde, em regra, através da responsabilidade subjetiva. Para o STJ, a questão ficou assim definida: </a:t>
            </a:r>
            <a:endParaRPr lang="pt-BR" b="0" dirty="0" smtClean="0"/>
          </a:p>
          <a:p>
            <a:pPr marL="514350" indent="-514350" algn="just">
              <a:buAutoNum type="romanLcParenBoth"/>
            </a:pPr>
            <a:r>
              <a:rPr lang="pt-BR" dirty="0" smtClean="0"/>
              <a:t>Se </a:t>
            </a:r>
            <a:r>
              <a:rPr lang="pt-BR" dirty="0"/>
              <a:t>o ato que causou dano foi um ato exclusivo do hospital (</a:t>
            </a:r>
            <a:r>
              <a:rPr lang="pt-BR" i="1" u="sng" dirty="0"/>
              <a:t>exemplo</a:t>
            </a:r>
            <a:r>
              <a:rPr lang="pt-BR" i="1" dirty="0"/>
              <a:t>: infecção hospitalar, má administração dos remédios</a:t>
            </a:r>
            <a:r>
              <a:rPr lang="pt-BR" dirty="0"/>
              <a:t>) será responsabilidade do hospital; </a:t>
            </a:r>
            <a:endParaRPr lang="pt-BR" dirty="0" smtClean="0"/>
          </a:p>
          <a:p>
            <a:pPr marL="514350" indent="-514350" algn="just">
              <a:buAutoNum type="romanLcParenBoth"/>
            </a:pPr>
            <a:r>
              <a:rPr lang="pt-BR" dirty="0" smtClean="0"/>
              <a:t>Se </a:t>
            </a:r>
            <a:r>
              <a:rPr lang="pt-BR" dirty="0"/>
              <a:t>houve atuação médica no ato que causou o dano podem ser duas possibilidades: se o médico não tinha vínculo com o hospital (só usou para fazer a cirurgia) haverá responsabilidade exclusiva do médico; se o médico tinha vínculo com o hospital (era contratado, dava plantões, havia subordinação), a responsabilidade é subjetiva do médico e o hospital responde de maneira solidária pela culpa (o hospital responde de maneira solidária e desde que haja culpa do médico</a:t>
            </a:r>
            <a:r>
              <a:rPr lang="pt-BR" dirty="0" smtClean="0"/>
              <a:t>).</a:t>
            </a:r>
            <a:endParaRPr lang="pt-BR" dirty="0"/>
          </a:p>
        </p:txBody>
      </p:sp>
    </p:spTree>
    <p:extLst>
      <p:ext uri="{BB962C8B-B14F-4D97-AF65-F5344CB8AC3E}">
        <p14:creationId xmlns:p14="http://schemas.microsoft.com/office/powerpoint/2010/main" val="32174828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8147248" cy="4916760"/>
          </a:xfrm>
        </p:spPr>
        <p:txBody>
          <a:bodyPr>
            <a:normAutofit fontScale="85000" lnSpcReduction="10000"/>
          </a:bodyPr>
          <a:lstStyle/>
          <a:p>
            <a:pPr algn="just"/>
            <a:r>
              <a:rPr lang="pt-BR" b="0" u="sng" dirty="0"/>
              <a:t>RESPONSABILIDADE PELO VÍCIO DO PRODUTO OU SERVIÇO</a:t>
            </a:r>
            <a:endParaRPr lang="pt-BR" b="0" dirty="0"/>
          </a:p>
          <a:p>
            <a:pPr algn="just"/>
            <a:r>
              <a:rPr lang="pt-BR" b="0" dirty="0"/>
              <a:t> </a:t>
            </a:r>
          </a:p>
          <a:p>
            <a:pPr algn="just"/>
            <a:r>
              <a:rPr lang="pt-BR" b="0" dirty="0"/>
              <a:t>Art. 18. Os </a:t>
            </a:r>
            <a:r>
              <a:rPr lang="pt-BR" i="1" u="sng" dirty="0"/>
              <a:t>fornecedores de produtos de consumo duráveis ou não duráveis respondem solidariamente pelos vícios de qualidade ou quantidade</a:t>
            </a:r>
            <a:r>
              <a:rPr lang="pt-BR" b="0" dirty="0"/>
              <a:t> que os tornem impróprios ou inadequados ao consumo a que se destinam ou lhes diminuam o valor, assim como por aqueles decorrentes da disparidade, com a indicações constantes do recipiente, da embalagem, rotulagem ou mensagem publicitária, respeitadas as variações decorrentes de sua natureza, podendo o consumidor exigir a substituição das partes viciadas.</a:t>
            </a:r>
          </a:p>
          <a:p>
            <a:pPr algn="just"/>
            <a:r>
              <a:rPr lang="pt-BR" b="0" u="sng" dirty="0"/>
              <a:t>Direito Potestativo do Fornecedor</a:t>
            </a:r>
            <a:r>
              <a:rPr lang="pt-BR" b="0" dirty="0"/>
              <a:t>: </a:t>
            </a:r>
            <a:r>
              <a:rPr lang="pt-BR" i="1" u="sng" dirty="0">
                <a:solidFill>
                  <a:srgbClr val="FF0000"/>
                </a:solidFill>
              </a:rPr>
              <a:t>Pode sanar o vício no prazo de 30 dias</a:t>
            </a:r>
            <a:r>
              <a:rPr lang="pt-BR" b="0" dirty="0"/>
              <a:t>. Se não o fizer, o consumidor pode escolher três opções (substituição, devolução do dinheiro, abatimento proporcional).</a:t>
            </a:r>
          </a:p>
          <a:p>
            <a:pPr algn="just"/>
            <a:r>
              <a:rPr lang="pt-BR" b="0" i="1" dirty="0"/>
              <a:t>§1° Não sendo o vício sanado no prazo máximo de trinta dias, pode o consumidor exigir, alternativamente e à sua </a:t>
            </a:r>
            <a:r>
              <a:rPr lang="pt-BR" b="0" i="1" dirty="0" smtClean="0"/>
              <a:t>escolha: I </a:t>
            </a:r>
            <a:r>
              <a:rPr lang="pt-BR" b="0" i="1" dirty="0"/>
              <a:t>- a substituição do produto por outro da mesma espécie, em perfeitas condições de </a:t>
            </a:r>
            <a:r>
              <a:rPr lang="pt-BR" b="0" i="1" dirty="0" smtClean="0"/>
              <a:t>uso; II </a:t>
            </a:r>
            <a:r>
              <a:rPr lang="pt-BR" b="0" i="1" dirty="0"/>
              <a:t>- a restituição imediata da quantia paga, monetariamente atualizada, sem prejuízo de eventuais perdas e </a:t>
            </a:r>
            <a:r>
              <a:rPr lang="pt-BR" b="0" i="1" dirty="0" smtClean="0"/>
              <a:t>danos; III </a:t>
            </a:r>
            <a:r>
              <a:rPr lang="pt-BR" b="0" i="1" dirty="0"/>
              <a:t>- o abatimento proporcional do preço</a:t>
            </a:r>
            <a:r>
              <a:rPr lang="pt-BR" b="0" i="1" dirty="0" smtClean="0"/>
              <a:t>.</a:t>
            </a:r>
            <a:endParaRPr lang="pt-BR" b="0" i="1" dirty="0"/>
          </a:p>
        </p:txBody>
      </p:sp>
    </p:spTree>
    <p:extLst>
      <p:ext uri="{BB962C8B-B14F-4D97-AF65-F5344CB8AC3E}">
        <p14:creationId xmlns:p14="http://schemas.microsoft.com/office/powerpoint/2010/main" val="20762739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280920" cy="5328592"/>
          </a:xfrm>
        </p:spPr>
        <p:txBody>
          <a:bodyPr>
            <a:normAutofit fontScale="77500" lnSpcReduction="20000"/>
          </a:bodyPr>
          <a:lstStyle/>
          <a:p>
            <a:pPr algn="just"/>
            <a:r>
              <a:rPr lang="pt-BR" b="0" u="sng" dirty="0"/>
              <a:t>Convenção do prazo entre as partes</a:t>
            </a:r>
            <a:r>
              <a:rPr lang="pt-BR" b="0" dirty="0"/>
              <a:t>: Segundo o §2º do art. 18 do CDC, as partes podem convencionar um prazo </a:t>
            </a:r>
            <a:r>
              <a:rPr lang="pt-BR" b="0" i="1" dirty="0"/>
              <a:t>entre 7 (sete) e 180 (cento e oitenta) dias</a:t>
            </a:r>
            <a:r>
              <a:rPr lang="pt-BR" b="0" dirty="0"/>
              <a:t>.</a:t>
            </a:r>
          </a:p>
          <a:p>
            <a:pPr algn="just"/>
            <a:r>
              <a:rPr lang="pt-BR" b="0" i="1" dirty="0"/>
              <a:t>§2° Poderão as partes convencionar a redução ou ampliação do prazo previsto no parágrafo anterior, não podendo ser inferior a sete nem superior a cento e oitenta dias. Nos contratos de adesão, a cláusula de prazo deverá ser convencionada em separado, por meio de manifestação expressa do consumidor.</a:t>
            </a:r>
          </a:p>
          <a:p>
            <a:pPr algn="just"/>
            <a:endParaRPr lang="pt-BR" b="0" u="sng" dirty="0" smtClean="0"/>
          </a:p>
          <a:p>
            <a:pPr algn="just"/>
            <a:r>
              <a:rPr lang="pt-BR" b="0" u="sng" dirty="0" smtClean="0"/>
              <a:t>Inaplicabilidade </a:t>
            </a:r>
            <a:r>
              <a:rPr lang="pt-BR" b="0" u="sng" dirty="0"/>
              <a:t>do prazo de 30 dias ou convencionado</a:t>
            </a:r>
            <a:r>
              <a:rPr lang="pt-BR" b="0" dirty="0"/>
              <a:t>: em caso de vício no qual a substituição das partes </a:t>
            </a:r>
          </a:p>
          <a:p>
            <a:pPr algn="just"/>
            <a:r>
              <a:rPr lang="pt-BR" b="0" dirty="0"/>
              <a:t>(i) a substituição das partes viciadas puder </a:t>
            </a:r>
            <a:r>
              <a:rPr lang="pt-BR" b="0" i="1" u="sng" dirty="0"/>
              <a:t>comprometer a qualidade ou características</a:t>
            </a:r>
            <a:r>
              <a:rPr lang="pt-BR" b="0" dirty="0"/>
              <a:t> do produto;</a:t>
            </a:r>
          </a:p>
          <a:p>
            <a:pPr algn="just"/>
            <a:r>
              <a:rPr lang="pt-BR" b="0" dirty="0"/>
              <a:t>(</a:t>
            </a:r>
            <a:r>
              <a:rPr lang="pt-BR" b="0" dirty="0" err="1"/>
              <a:t>ii</a:t>
            </a:r>
            <a:r>
              <a:rPr lang="pt-BR" b="0" dirty="0"/>
              <a:t>) a substituição das partes viciadas possam </a:t>
            </a:r>
            <a:r>
              <a:rPr lang="pt-BR" b="0" i="1" u="sng" dirty="0"/>
              <a:t>diminuir o valor</a:t>
            </a:r>
            <a:r>
              <a:rPr lang="pt-BR" b="0" dirty="0"/>
              <a:t>;</a:t>
            </a:r>
          </a:p>
          <a:p>
            <a:pPr algn="just"/>
            <a:r>
              <a:rPr lang="pt-BR" b="0" dirty="0"/>
              <a:t>(</a:t>
            </a:r>
            <a:r>
              <a:rPr lang="pt-BR" b="0" dirty="0" err="1"/>
              <a:t>iii</a:t>
            </a:r>
            <a:r>
              <a:rPr lang="pt-BR" b="0" dirty="0"/>
              <a:t>) ou caso de </a:t>
            </a:r>
            <a:r>
              <a:rPr lang="pt-BR" b="0" i="1" u="sng" dirty="0"/>
              <a:t>produto essencial</a:t>
            </a:r>
            <a:r>
              <a:rPr lang="pt-BR" b="0" dirty="0"/>
              <a:t>. (</a:t>
            </a:r>
            <a:r>
              <a:rPr lang="pt-BR" b="0" i="1" u="sng" dirty="0"/>
              <a:t>exemplo</a:t>
            </a:r>
            <a:r>
              <a:rPr lang="pt-BR" b="0" i="1" dirty="0"/>
              <a:t>: não dá para esperar 30 dias pelo produto</a:t>
            </a:r>
            <a:r>
              <a:rPr lang="pt-BR" b="0" dirty="0"/>
              <a:t>).</a:t>
            </a:r>
          </a:p>
          <a:p>
            <a:pPr algn="just"/>
            <a:r>
              <a:rPr lang="pt-BR" u="sng" dirty="0">
                <a:solidFill>
                  <a:srgbClr val="FF0000"/>
                </a:solidFill>
              </a:rPr>
              <a:t>Nota Técnica da Secretaria do Consumidor</a:t>
            </a:r>
            <a:r>
              <a:rPr lang="pt-BR" dirty="0">
                <a:solidFill>
                  <a:srgbClr val="FF0000"/>
                </a:solidFill>
              </a:rPr>
              <a:t>: Passou a considerar o celular como um produto essencial, logo, deve resolver o problema de imediato.</a:t>
            </a:r>
          </a:p>
          <a:p>
            <a:pPr algn="just"/>
            <a:endParaRPr lang="pt-BR" b="0" i="1" dirty="0" smtClean="0"/>
          </a:p>
          <a:p>
            <a:pPr algn="just"/>
            <a:r>
              <a:rPr lang="pt-BR" b="0" i="1" dirty="0" smtClean="0"/>
              <a:t>§</a:t>
            </a:r>
            <a:r>
              <a:rPr lang="pt-BR" b="0" i="1" dirty="0"/>
              <a:t>3° O consumidor poderá fazer uso imediato das alternativas do § 1° deste artigo sempre que, em razão da extensão do vício, a substituição das partes viciadas puder comprometer a qualidade ou características do produto, diminuir-lhe o valor ou se tratar de produto essencial</a:t>
            </a:r>
            <a:r>
              <a:rPr lang="pt-BR" b="0" i="1" dirty="0" smtClean="0"/>
              <a:t>.</a:t>
            </a:r>
            <a:endParaRPr lang="pt-BR" b="0" i="1" dirty="0"/>
          </a:p>
        </p:txBody>
      </p:sp>
    </p:spTree>
    <p:extLst>
      <p:ext uri="{BB962C8B-B14F-4D97-AF65-F5344CB8AC3E}">
        <p14:creationId xmlns:p14="http://schemas.microsoft.com/office/powerpoint/2010/main" val="3845545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a:bodyPr>
          <a:lstStyle/>
          <a:p>
            <a:pPr algn="just"/>
            <a:endParaRPr lang="pt-BR" dirty="0" smtClean="0"/>
          </a:p>
          <a:p>
            <a:pPr algn="just"/>
            <a:endParaRPr lang="pt-BR" dirty="0"/>
          </a:p>
          <a:p>
            <a:pPr algn="just"/>
            <a:endParaRPr lang="pt-BR" dirty="0" smtClean="0"/>
          </a:p>
          <a:p>
            <a:pPr algn="just"/>
            <a:r>
              <a:rPr lang="pt-BR" dirty="0" smtClean="0"/>
              <a:t>Art</a:t>
            </a:r>
            <a:r>
              <a:rPr lang="pt-BR" dirty="0"/>
              <a:t>. 1° O presente código estabelece </a:t>
            </a:r>
            <a:r>
              <a:rPr lang="pt-BR" u="sng" dirty="0"/>
              <a:t>normas de proteção e defesa do consumidor</a:t>
            </a:r>
            <a:r>
              <a:rPr lang="pt-BR" dirty="0"/>
              <a:t>, de ordem pública e interesse social, nos termos dos arts. 5°, inciso XXXII, 170, inciso V, da Constituição Federal e art. 48 de suas Disposições Transitórias</a:t>
            </a:r>
            <a:r>
              <a:rPr lang="pt-BR" dirty="0" smtClean="0"/>
              <a:t>.</a:t>
            </a:r>
            <a:endParaRPr lang="pt-BR" dirty="0"/>
          </a:p>
        </p:txBody>
      </p:sp>
    </p:spTree>
    <p:extLst>
      <p:ext uri="{BB962C8B-B14F-4D97-AF65-F5344CB8AC3E}">
        <p14:creationId xmlns:p14="http://schemas.microsoft.com/office/powerpoint/2010/main" val="27304851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556792"/>
            <a:ext cx="8352928" cy="4968552"/>
          </a:xfrm>
        </p:spPr>
        <p:txBody>
          <a:bodyPr>
            <a:normAutofit fontScale="85000" lnSpcReduction="10000"/>
          </a:bodyPr>
          <a:lstStyle/>
          <a:p>
            <a:pPr algn="just"/>
            <a:r>
              <a:rPr lang="pt-BR" b="0" u="sng" dirty="0"/>
              <a:t>Assistência Técnica</a:t>
            </a:r>
            <a:r>
              <a:rPr lang="pt-BR" b="0" dirty="0"/>
              <a:t>: É um terceiro, logo, o fornecedor não pode impor que o consumidor vá à assistência técnica. </a:t>
            </a:r>
            <a:r>
              <a:rPr lang="pt-BR" u="sng" dirty="0">
                <a:solidFill>
                  <a:srgbClr val="FF0000"/>
                </a:solidFill>
              </a:rPr>
              <a:t>Contudo, segundo o STJ, quando a Assistência Técnica existir na Comarca do consumidor, poderá aquela ser imposta/exigida</a:t>
            </a:r>
            <a:r>
              <a:rPr lang="pt-BR" b="0" dirty="0"/>
              <a:t>. Quando a assistência técnica ficar em outra Comarca, o comerciante deve encaminhar à assistência técnica. </a:t>
            </a:r>
          </a:p>
          <a:p>
            <a:pPr algn="just"/>
            <a:endParaRPr lang="pt-BR" b="0" u="sng" dirty="0" smtClean="0"/>
          </a:p>
          <a:p>
            <a:pPr algn="just"/>
            <a:r>
              <a:rPr lang="pt-BR" b="0" u="sng" dirty="0" smtClean="0"/>
              <a:t>Vício </a:t>
            </a:r>
            <a:r>
              <a:rPr lang="pt-BR" b="0" u="sng" dirty="0"/>
              <a:t>de Quantidade do Produto</a:t>
            </a:r>
            <a:r>
              <a:rPr lang="pt-BR" b="0" dirty="0"/>
              <a:t>: Nesse caso não tem o prazo de 30 dias, nem convencionado entre as partes. Já pode fazer uso imediato das alternativas de reparação (</a:t>
            </a:r>
            <a:r>
              <a:rPr lang="pt-BR" b="0" i="1" dirty="0"/>
              <a:t>abatimento, complementação, substituição</a:t>
            </a:r>
            <a:r>
              <a:rPr lang="pt-BR" b="0" dirty="0"/>
              <a:t>).</a:t>
            </a:r>
          </a:p>
          <a:p>
            <a:pPr algn="just"/>
            <a:r>
              <a:rPr lang="pt-BR" b="0" i="1" dirty="0"/>
              <a:t>Art. 19. Os fornecedores respondem solidariamente pelos vícios de quantidade do produto sempre que, respeitadas as variações decorrentes de sua natureza, seu conteúdo líquido for inferior às indicações constantes do recipiente, da embalagem, rotulagem ou de mensagem publicitária, podendo o consumidor exigir, alternativamente e à sua </a:t>
            </a:r>
            <a:r>
              <a:rPr lang="pt-BR" b="0" i="1" dirty="0" smtClean="0"/>
              <a:t>escolha: I </a:t>
            </a:r>
            <a:r>
              <a:rPr lang="pt-BR" b="0" i="1" dirty="0"/>
              <a:t>- o abatimento proporcional do </a:t>
            </a:r>
            <a:r>
              <a:rPr lang="pt-BR" b="0" i="1" dirty="0" smtClean="0"/>
              <a:t>preço; II </a:t>
            </a:r>
            <a:r>
              <a:rPr lang="pt-BR" b="0" i="1" dirty="0"/>
              <a:t>- complementação do peso ou </a:t>
            </a:r>
            <a:r>
              <a:rPr lang="pt-BR" b="0" i="1" dirty="0" smtClean="0"/>
              <a:t>medida; III </a:t>
            </a:r>
            <a:r>
              <a:rPr lang="pt-BR" b="0" i="1" dirty="0"/>
              <a:t>- a substituição do produto por outro da mesma espécie, marca ou modelo, sem os aludidos </a:t>
            </a:r>
            <a:r>
              <a:rPr lang="pt-BR" b="0" i="1" dirty="0" smtClean="0"/>
              <a:t>vícios; IV </a:t>
            </a:r>
            <a:r>
              <a:rPr lang="pt-BR" b="0" i="1" dirty="0"/>
              <a:t>- a restituição imediata da quantia paga, monetariamente atualizada, sem prejuízo de eventuais perdas e danos</a:t>
            </a:r>
            <a:r>
              <a:rPr lang="pt-BR" b="0" i="1" dirty="0" smtClean="0"/>
              <a:t>. §</a:t>
            </a:r>
            <a:r>
              <a:rPr lang="pt-BR" b="0" i="1" dirty="0"/>
              <a:t>1° Aplica-se a este artigo o disposto no §4° do artigo anterior.</a:t>
            </a:r>
          </a:p>
          <a:p>
            <a:pPr algn="just"/>
            <a:endParaRPr lang="pt-BR" b="0" dirty="0"/>
          </a:p>
        </p:txBody>
      </p:sp>
    </p:spTree>
    <p:extLst>
      <p:ext uri="{BB962C8B-B14F-4D97-AF65-F5344CB8AC3E}">
        <p14:creationId xmlns:p14="http://schemas.microsoft.com/office/powerpoint/2010/main" val="37606494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179512" y="1340768"/>
            <a:ext cx="8424936" cy="5328592"/>
          </a:xfrm>
        </p:spPr>
        <p:txBody>
          <a:bodyPr>
            <a:normAutofit fontScale="70000" lnSpcReduction="20000"/>
          </a:bodyPr>
          <a:lstStyle/>
          <a:p>
            <a:pPr algn="just"/>
            <a:r>
              <a:rPr lang="pt-BR" b="0" u="sng" dirty="0"/>
              <a:t>Responsabilidade do Fornecedor Imediato</a:t>
            </a:r>
            <a:r>
              <a:rPr lang="pt-BR" b="0" dirty="0"/>
              <a:t>: Não é caso de responsabilidade solidária, mas apenas do fornecedor imediato, no caso de instrumento de medição ou pesagem não aferido nos padrões oficiais.</a:t>
            </a:r>
          </a:p>
          <a:p>
            <a:pPr algn="just"/>
            <a:r>
              <a:rPr lang="pt-BR" b="0" i="1" dirty="0"/>
              <a:t>§2° O fornecedor imediato será responsável quando fizer a pesagem ou a medição e o instrumento utilizado não estiver aferido segundo os padrões oficiais.</a:t>
            </a:r>
          </a:p>
          <a:p>
            <a:pPr algn="just"/>
            <a:endParaRPr lang="pt-BR" b="0" u="sng" dirty="0" smtClean="0"/>
          </a:p>
          <a:p>
            <a:pPr algn="just"/>
            <a:r>
              <a:rPr lang="pt-BR" b="0" u="sng" dirty="0" smtClean="0"/>
              <a:t>Vício </a:t>
            </a:r>
            <a:r>
              <a:rPr lang="pt-BR" b="0" u="sng" dirty="0"/>
              <a:t>de Qualidade do Serviço</a:t>
            </a:r>
            <a:r>
              <a:rPr lang="pt-BR" b="0" dirty="0"/>
              <a:t>:</a:t>
            </a:r>
          </a:p>
          <a:p>
            <a:pPr algn="just"/>
            <a:r>
              <a:rPr lang="pt-BR" b="0" i="1" dirty="0"/>
              <a:t>Art. 20. O fornecedor de serviços responde pelos vícios de qualidade que os tornem impróprios ao consumo ou lhes diminuam o valor, assim como por aqueles decorrentes da disparidade com as indicações constantes da oferta ou mensagem publicitária, podendo o consumidor exigir, alternativamente e à sua </a:t>
            </a:r>
            <a:r>
              <a:rPr lang="pt-BR" b="0" i="1" dirty="0" smtClean="0"/>
              <a:t>escolha: I </a:t>
            </a:r>
            <a:r>
              <a:rPr lang="pt-BR" b="0" i="1" dirty="0"/>
              <a:t>- a reexecução dos serviços, sem custo adicional e quando </a:t>
            </a:r>
            <a:r>
              <a:rPr lang="pt-BR" b="0" i="1" dirty="0" smtClean="0"/>
              <a:t>cabível; II </a:t>
            </a:r>
            <a:r>
              <a:rPr lang="pt-BR" b="0" i="1" dirty="0"/>
              <a:t>- a restituição imediata da quantia paga, monetariamente atualizada, sem prejuízo de eventuais perdas e </a:t>
            </a:r>
            <a:r>
              <a:rPr lang="pt-BR" b="0" i="1" dirty="0" smtClean="0"/>
              <a:t>danos; III </a:t>
            </a:r>
            <a:r>
              <a:rPr lang="pt-BR" b="0" i="1" dirty="0"/>
              <a:t>- o abatimento proporcional do preço.</a:t>
            </a:r>
          </a:p>
          <a:p>
            <a:pPr algn="just"/>
            <a:r>
              <a:rPr lang="pt-BR" b="0" i="1" dirty="0"/>
              <a:t>§1° A reexecução dos serviços poderá ser confiada a terceiros devidamente capacitados, por conta e risco do fornecedor.</a:t>
            </a:r>
          </a:p>
          <a:p>
            <a:pPr algn="just"/>
            <a:r>
              <a:rPr lang="pt-BR" b="0" i="1" dirty="0"/>
              <a:t>§2° São impróprios os serviços que se mostrem inadequados para os fins que razoavelmente deles se esperam, bem como aqueles que não atendam as normas regulamentares de </a:t>
            </a:r>
            <a:r>
              <a:rPr lang="pt-BR" b="0" i="1" dirty="0" err="1"/>
              <a:t>prestabilidade</a:t>
            </a:r>
            <a:r>
              <a:rPr lang="pt-BR" b="0" i="1" dirty="0"/>
              <a:t>.</a:t>
            </a:r>
          </a:p>
          <a:p>
            <a:pPr algn="just"/>
            <a:endParaRPr lang="pt-BR" b="0" u="sng" dirty="0" smtClean="0"/>
          </a:p>
          <a:p>
            <a:pPr algn="just"/>
            <a:r>
              <a:rPr lang="pt-BR" b="0" u="sng" dirty="0" smtClean="0"/>
              <a:t>Vício </a:t>
            </a:r>
            <a:r>
              <a:rPr lang="pt-BR" b="0" u="sng" dirty="0"/>
              <a:t>de Quantidade do Serviço</a:t>
            </a:r>
            <a:r>
              <a:rPr lang="pt-BR" b="0" dirty="0"/>
              <a:t>: Aplicar por analogia o art. 19 do CDC.</a:t>
            </a:r>
          </a:p>
          <a:p>
            <a:pPr algn="just"/>
            <a:r>
              <a:rPr lang="pt-BR" b="0" i="1" dirty="0"/>
              <a:t>Art. 21. No fornecimento de serviços que tenham por objetivo a reparação de qualquer produto considerar-se-á implícita a obrigação do fornecedor de empregar componentes de reposição originais adequados e novos, ou que mantenham as especificações técnicas do fabricante, salvo, quanto a estes últimos, autorização em contrário </a:t>
            </a:r>
            <a:r>
              <a:rPr lang="pt-BR" b="0" i="1" dirty="0" smtClean="0"/>
              <a:t>do </a:t>
            </a:r>
            <a:r>
              <a:rPr lang="pt-BR" b="0" i="1" dirty="0"/>
              <a:t>consumidor</a:t>
            </a:r>
            <a:r>
              <a:rPr lang="pt-BR" b="0" i="1" dirty="0" smtClean="0"/>
              <a:t>.</a:t>
            </a:r>
            <a:endParaRPr lang="pt-BR" b="0" i="1" dirty="0"/>
          </a:p>
        </p:txBody>
      </p:sp>
    </p:spTree>
    <p:extLst>
      <p:ext uri="{BB962C8B-B14F-4D97-AF65-F5344CB8AC3E}">
        <p14:creationId xmlns:p14="http://schemas.microsoft.com/office/powerpoint/2010/main" val="38039237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144016" y="1124744"/>
            <a:ext cx="8748464" cy="5688632"/>
          </a:xfrm>
        </p:spPr>
        <p:txBody>
          <a:bodyPr>
            <a:normAutofit fontScale="77500" lnSpcReduction="20000"/>
          </a:bodyPr>
          <a:lstStyle/>
          <a:p>
            <a:pPr algn="just"/>
            <a:r>
              <a:rPr lang="pt-BR" b="0" u="sng" dirty="0"/>
              <a:t>Serviços Públicos</a:t>
            </a:r>
            <a:r>
              <a:rPr lang="pt-BR" b="0" dirty="0"/>
              <a:t>:</a:t>
            </a:r>
          </a:p>
          <a:p>
            <a:pPr algn="just"/>
            <a:r>
              <a:rPr lang="pt-BR" dirty="0"/>
              <a:t>1. </a:t>
            </a:r>
            <a:r>
              <a:rPr lang="pt-BR" u="sng" dirty="0"/>
              <a:t>Quais os serviços públicos são tutelados pelo CDC</a:t>
            </a:r>
            <a:r>
              <a:rPr lang="pt-BR" dirty="0"/>
              <a:t>?</a:t>
            </a:r>
            <a:r>
              <a:rPr lang="pt-BR" b="0" dirty="0"/>
              <a:t> Não são todos os serviços públicos que podem ser tutelados pelo CDC. Apenas nos casos de relação contratual entre o consumidor e a concessionária. Deve haver uma </a:t>
            </a:r>
            <a:r>
              <a:rPr lang="pt-BR" b="0" i="1" dirty="0"/>
              <a:t>CONTRAPRESTAÇÃO</a:t>
            </a:r>
            <a:r>
              <a:rPr lang="pt-BR" b="0" dirty="0"/>
              <a:t> (paga na medida em que utiliza).</a:t>
            </a:r>
          </a:p>
          <a:p>
            <a:pPr algn="just"/>
            <a:r>
              <a:rPr lang="pt-BR" b="0" i="1" u="sng" dirty="0"/>
              <a:t>Exemplos</a:t>
            </a:r>
            <a:r>
              <a:rPr lang="pt-BR" b="0" i="1" dirty="0"/>
              <a:t>: Energia elétrica, agua, gás, telefonia</a:t>
            </a:r>
            <a:r>
              <a:rPr lang="pt-BR" b="0" i="1" dirty="0" smtClean="0"/>
              <a:t>.</a:t>
            </a:r>
          </a:p>
          <a:p>
            <a:pPr algn="just"/>
            <a:endParaRPr lang="pt-BR" b="0" dirty="0"/>
          </a:p>
          <a:p>
            <a:pPr algn="just"/>
            <a:r>
              <a:rPr lang="pt-BR" dirty="0"/>
              <a:t>2. </a:t>
            </a:r>
            <a:r>
              <a:rPr lang="pt-BR" u="sng" dirty="0"/>
              <a:t>Pode-se interromper o serviço público de energia elétrica em caso de inadimplemento</a:t>
            </a:r>
            <a:r>
              <a:rPr lang="pt-BR" dirty="0"/>
              <a:t>?</a:t>
            </a:r>
          </a:p>
          <a:p>
            <a:pPr algn="just"/>
            <a:r>
              <a:rPr lang="pt-BR" b="0" dirty="0"/>
              <a:t>Lei 8987/95 – Lei sobre regime de concessão e permissão da prestação de serviços públicos.  [</a:t>
            </a:r>
            <a:r>
              <a:rPr lang="pt-BR" b="0" i="1" dirty="0"/>
              <a:t>Art. 6º Toda concessão ou permissão pressupõe a prestação de serviço adequado ao pleno atendimento dos usuários, conforme estabelecido nesta Lei, nas normas pertinentes e no respectivo contrato. §1o Serviço adequado é o que satisfaz as condições de regularidade, continuidade, eficiência, segurança, atualidade, generalidade, cortesia na sua prestação e modicidade das tarifas. §2o A atualidade compreende a modernidade das técnicas, do equipamento e das instalações e a sua conservação, bem como a melhoria e expansão do serviço. </a:t>
            </a:r>
            <a:endParaRPr lang="pt-BR" b="0" i="1" dirty="0" smtClean="0"/>
          </a:p>
          <a:p>
            <a:pPr algn="just"/>
            <a:r>
              <a:rPr lang="pt-BR" b="0" i="1" dirty="0" smtClean="0"/>
              <a:t>§</a:t>
            </a:r>
            <a:r>
              <a:rPr lang="pt-BR" b="0" i="1" dirty="0"/>
              <a:t>3o Não se caracteriza como descontinuidade do serviço a sua interrupção em situação de emergência ou após prévio aviso, quando: I - motivada por razões de ordem técnica ou de segurança das instalações; e, II - por inadimplemento do usuário, considerado o interesse da coletividade</a:t>
            </a:r>
            <a:r>
              <a:rPr lang="pt-BR" b="0" dirty="0"/>
              <a:t>].</a:t>
            </a:r>
          </a:p>
          <a:p>
            <a:pPr algn="just"/>
            <a:r>
              <a:rPr lang="pt-BR" b="0" dirty="0"/>
              <a:t>Note-se que, em casos específicos de miserabilidade e necessidade (precisa manter aparelho para tratamento ligado) o STJ entende que cabe manter a prestação do serviço, ainda que haja inadimplemento</a:t>
            </a:r>
            <a:r>
              <a:rPr lang="pt-BR" b="0" dirty="0" smtClean="0"/>
              <a:t>.</a:t>
            </a:r>
            <a:endParaRPr lang="pt-BR" b="0" dirty="0"/>
          </a:p>
        </p:txBody>
      </p:sp>
    </p:spTree>
    <p:extLst>
      <p:ext uri="{BB962C8B-B14F-4D97-AF65-F5344CB8AC3E}">
        <p14:creationId xmlns:p14="http://schemas.microsoft.com/office/powerpoint/2010/main" val="35915816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628728"/>
          </a:xfrm>
        </p:spPr>
        <p:txBody>
          <a:bodyPr>
            <a:normAutofit fontScale="92500" lnSpcReduction="10000"/>
          </a:bodyPr>
          <a:lstStyle/>
          <a:p>
            <a:pPr algn="just"/>
            <a:r>
              <a:rPr lang="pt-BR" b="0" u="sng" dirty="0"/>
              <a:t>É possível corte em fornecimento aos Estados</a:t>
            </a:r>
            <a:r>
              <a:rPr lang="pt-BR" b="0" dirty="0"/>
              <a:t>? Em regra é possível, salvo nos casos de serviços essenciais, não deve ocorrer interrupção, devido à essa essencialidade. </a:t>
            </a:r>
            <a:endParaRPr lang="pt-BR" b="0" dirty="0" smtClean="0"/>
          </a:p>
          <a:p>
            <a:pPr algn="just"/>
            <a:r>
              <a:rPr lang="pt-BR" b="0" dirty="0" smtClean="0"/>
              <a:t>São </a:t>
            </a:r>
            <a:r>
              <a:rPr lang="pt-BR" b="0" dirty="0"/>
              <a:t>serviços públicos essenciais aqueles previstos no art. 10 da Lei de Greve: [</a:t>
            </a:r>
            <a:r>
              <a:rPr lang="pt-BR" b="0" i="1" dirty="0"/>
              <a:t>Art. 10 São considerados serviços ou atividades essenciais: I - tratamento e abastecimento de água; produção e distribuição de energia elétrica, gás e combustíveis; II - assistência médica e hospitalar; III - distribuição e comercialização de medicamentos e alimentos; IV - funerários; V - transporte coletivo; VI - captação e tratamento de esgoto e lixo; VII - telecomunicações; VIII - guarda, uso e controle de substâncias radioativas, equipamentos e materiais nucleares; IX - processamento de dados ligados a serviços essenciais; X - controle de tráfego aéreo; XI compensação bancária</a:t>
            </a:r>
            <a:r>
              <a:rPr lang="pt-BR" b="0" dirty="0"/>
              <a:t>].</a:t>
            </a:r>
          </a:p>
          <a:p>
            <a:pPr algn="just"/>
            <a:r>
              <a:rPr lang="pt-BR" b="0" i="1" u="sng" dirty="0"/>
              <a:t>Exemplo</a:t>
            </a:r>
            <a:r>
              <a:rPr lang="pt-BR" b="0" i="1" dirty="0"/>
              <a:t>: Não pode cortar energia elétrica da prefeitura, mas pode cortar do ginásio de esportes.</a:t>
            </a:r>
            <a:endParaRPr lang="pt-BR" b="0" dirty="0"/>
          </a:p>
          <a:p>
            <a:pPr algn="just"/>
            <a:endParaRPr lang="pt-BR" b="0" dirty="0"/>
          </a:p>
        </p:txBody>
      </p:sp>
    </p:spTree>
    <p:extLst>
      <p:ext uri="{BB962C8B-B14F-4D97-AF65-F5344CB8AC3E}">
        <p14:creationId xmlns:p14="http://schemas.microsoft.com/office/powerpoint/2010/main" val="3123706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a:bodyPr>
          <a:lstStyle/>
          <a:p>
            <a:pPr algn="just"/>
            <a:r>
              <a:rPr lang="pt-BR" b="0" dirty="0"/>
              <a:t>3. </a:t>
            </a:r>
            <a:r>
              <a:rPr lang="pt-BR" b="0" u="sng" dirty="0"/>
              <a:t>Súmulas e entendimentos do STJ</a:t>
            </a:r>
            <a:r>
              <a:rPr lang="pt-BR" b="0" dirty="0"/>
              <a:t>:</a:t>
            </a:r>
          </a:p>
          <a:p>
            <a:pPr algn="just"/>
            <a:r>
              <a:rPr lang="pt-BR" b="0" dirty="0"/>
              <a:t>(a) O corte só pode </a:t>
            </a:r>
            <a:r>
              <a:rPr lang="pt-BR" b="0" i="1" dirty="0"/>
              <a:t>ocorrer frente ao inadimplemento atual</a:t>
            </a:r>
            <a:r>
              <a:rPr lang="pt-BR" b="0" dirty="0"/>
              <a:t>. Não pode ser perante inadimplemento de meses anteriores. Terá que cobrar pelas vias ordinárias.</a:t>
            </a:r>
          </a:p>
          <a:p>
            <a:pPr algn="just"/>
            <a:endParaRPr lang="pt-BR" b="0" dirty="0" smtClean="0"/>
          </a:p>
          <a:p>
            <a:pPr algn="just"/>
            <a:r>
              <a:rPr lang="pt-BR" b="0" dirty="0" smtClean="0"/>
              <a:t>(</a:t>
            </a:r>
            <a:r>
              <a:rPr lang="pt-BR" b="0" dirty="0"/>
              <a:t>b) </a:t>
            </a:r>
            <a:r>
              <a:rPr lang="pt-BR" b="0" u="sng" dirty="0" smtClean="0"/>
              <a:t>Súmula </a:t>
            </a:r>
            <a:r>
              <a:rPr lang="pt-BR" b="0" u="sng" dirty="0"/>
              <a:t>356 do STJ</a:t>
            </a:r>
            <a:r>
              <a:rPr lang="pt-BR" b="0" dirty="0"/>
              <a:t>: É legítima a cobrança de tarifa básica pelo uso dos serviços de telefonia fixa.</a:t>
            </a:r>
          </a:p>
          <a:p>
            <a:pPr algn="just"/>
            <a:endParaRPr lang="pt-BR" b="0" dirty="0" smtClean="0"/>
          </a:p>
          <a:p>
            <a:pPr algn="just"/>
            <a:r>
              <a:rPr lang="pt-BR" b="0" dirty="0" smtClean="0"/>
              <a:t>(c) </a:t>
            </a:r>
            <a:r>
              <a:rPr lang="pt-BR" b="0" u="sng" dirty="0" smtClean="0"/>
              <a:t>Súmula </a:t>
            </a:r>
            <a:r>
              <a:rPr lang="pt-BR" b="0" u="sng" dirty="0"/>
              <a:t>407 do STJ</a:t>
            </a:r>
            <a:r>
              <a:rPr lang="pt-BR" b="0" dirty="0"/>
              <a:t>: É legítima a cobrança da tarifa de água, fixada de acordo com as categorias de usuários e as faixas de consumo.</a:t>
            </a:r>
          </a:p>
          <a:p>
            <a:pPr algn="just"/>
            <a:endParaRPr lang="pt-BR" b="0" dirty="0"/>
          </a:p>
        </p:txBody>
      </p:sp>
    </p:spTree>
    <p:extLst>
      <p:ext uri="{BB962C8B-B14F-4D97-AF65-F5344CB8AC3E}">
        <p14:creationId xmlns:p14="http://schemas.microsoft.com/office/powerpoint/2010/main" val="24449542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8003232" cy="4916760"/>
          </a:xfrm>
        </p:spPr>
        <p:txBody>
          <a:bodyPr>
            <a:normAutofit fontScale="92500" lnSpcReduction="20000"/>
          </a:bodyPr>
          <a:lstStyle/>
          <a:p>
            <a:pPr algn="just"/>
            <a:r>
              <a:rPr lang="pt-BR" b="0" u="sng" dirty="0"/>
              <a:t>PRAZOS DECADENCIAS</a:t>
            </a:r>
            <a:r>
              <a:rPr lang="pt-BR" b="0" dirty="0"/>
              <a:t>: </a:t>
            </a:r>
            <a:r>
              <a:rPr lang="pt-BR" b="0" dirty="0" smtClean="0"/>
              <a:t>É </a:t>
            </a:r>
            <a:r>
              <a:rPr lang="pt-BR" b="0" dirty="0"/>
              <a:t>o prazo para reclamar que o vício seja sanado. Passado o prazo, perde o direito potestativo de solução do vício.</a:t>
            </a:r>
          </a:p>
          <a:p>
            <a:pPr algn="just"/>
            <a:r>
              <a:rPr lang="pt-BR" b="0" i="1" dirty="0"/>
              <a:t>Art. 26. O direito de reclamar pelos vícios aparentes ou de fácil constatação caduca em:</a:t>
            </a:r>
          </a:p>
          <a:p>
            <a:pPr algn="just"/>
            <a:r>
              <a:rPr lang="pt-BR" b="0" i="1" dirty="0"/>
              <a:t>I - trinta dias, tratando-se de fornecimento de serviço e de produtos não duráveis;</a:t>
            </a:r>
          </a:p>
          <a:p>
            <a:pPr algn="just"/>
            <a:r>
              <a:rPr lang="pt-BR" b="0" i="1" dirty="0"/>
              <a:t>II - noventa dias, tratando-se de fornecimento de serviço e de produtos duráveis.</a:t>
            </a:r>
          </a:p>
          <a:p>
            <a:pPr algn="just"/>
            <a:endParaRPr lang="pt-BR" b="0" u="sng" dirty="0" smtClean="0"/>
          </a:p>
          <a:p>
            <a:pPr algn="just"/>
            <a:r>
              <a:rPr lang="pt-BR" b="0" u="sng" dirty="0" smtClean="0"/>
              <a:t>Início </a:t>
            </a:r>
            <a:r>
              <a:rPr lang="pt-BR" b="0" u="sng" dirty="0"/>
              <a:t>da contagem do prazo</a:t>
            </a:r>
            <a:r>
              <a:rPr lang="pt-BR" b="0" dirty="0"/>
              <a:t>: (a) Se vício aparente ou de fácil constatação é a partir da entrega efetiva; (b) Se </a:t>
            </a:r>
            <a:r>
              <a:rPr lang="pt-BR" b="0" i="1" dirty="0"/>
              <a:t>vício oculto</a:t>
            </a:r>
            <a:r>
              <a:rPr lang="pt-BR" b="0" dirty="0"/>
              <a:t> (vício não aparente ou de difícil constatação), será a partir do conhecimento do vício.</a:t>
            </a:r>
          </a:p>
          <a:p>
            <a:pPr algn="just"/>
            <a:r>
              <a:rPr lang="pt-BR" b="0" dirty="0"/>
              <a:t>§1° Inicia-se a contagem do prazo decadencial a partir da entrega efetiva do produto ou do término da execução dos serviços.</a:t>
            </a:r>
          </a:p>
          <a:p>
            <a:pPr algn="just"/>
            <a:endParaRPr lang="pt-BR" b="0" dirty="0"/>
          </a:p>
        </p:txBody>
      </p:sp>
    </p:spTree>
    <p:extLst>
      <p:ext uri="{BB962C8B-B14F-4D97-AF65-F5344CB8AC3E}">
        <p14:creationId xmlns:p14="http://schemas.microsoft.com/office/powerpoint/2010/main" val="34625536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268760"/>
            <a:ext cx="8568952" cy="5400600"/>
          </a:xfrm>
        </p:spPr>
        <p:txBody>
          <a:bodyPr>
            <a:normAutofit fontScale="77500" lnSpcReduction="20000"/>
          </a:bodyPr>
          <a:lstStyle/>
          <a:p>
            <a:pPr algn="just"/>
            <a:r>
              <a:rPr lang="pt-BR" b="0" u="sng" dirty="0"/>
              <a:t>PRAZO PRESCRICIONAL</a:t>
            </a:r>
            <a:r>
              <a:rPr lang="pt-BR" b="0" dirty="0"/>
              <a:t>: Prescrição da pretensão à reparação em casos de acidente de consumo ou fato do produto ou serviço.</a:t>
            </a:r>
          </a:p>
          <a:p>
            <a:pPr algn="just"/>
            <a:r>
              <a:rPr lang="pt-BR" b="0" dirty="0"/>
              <a:t>Art. 27. Prescreve em cinco anos a pretensão à reparação pelos danos causados por fato do produto ou do serviço prevista na Seção II deste Capítulo, iniciando-se a contagem do prazo a partir do conhecimento do dano e de sua autoria</a:t>
            </a:r>
            <a:r>
              <a:rPr lang="pt-BR" b="0" dirty="0" smtClean="0"/>
              <a:t>.</a:t>
            </a:r>
          </a:p>
          <a:p>
            <a:pPr algn="just"/>
            <a:endParaRPr lang="pt-BR" b="0" dirty="0"/>
          </a:p>
          <a:p>
            <a:pPr algn="just"/>
            <a:r>
              <a:rPr lang="pt-BR" u="sng" dirty="0"/>
              <a:t>Casuística do prazo prescricional</a:t>
            </a:r>
            <a:r>
              <a:rPr lang="pt-BR" dirty="0"/>
              <a:t>:</a:t>
            </a:r>
          </a:p>
          <a:p>
            <a:pPr algn="just"/>
            <a:r>
              <a:rPr lang="pt-BR" b="0" dirty="0"/>
              <a:t>(a) Ação de Cobrança em caso de Indenização do Segurado: É caso de aplicação da prescrição de ação de cobrança, não é caso de fato do produto frente à </a:t>
            </a:r>
            <a:r>
              <a:rPr lang="pt-BR" b="0" dirty="0" smtClean="0"/>
              <a:t>seguradora. </a:t>
            </a:r>
            <a:r>
              <a:rPr lang="pt-BR" b="0" u="sng" dirty="0" smtClean="0"/>
              <a:t>Súmula </a:t>
            </a:r>
            <a:r>
              <a:rPr lang="pt-BR" b="0" u="sng" dirty="0"/>
              <a:t>101 do STJ</a:t>
            </a:r>
            <a:r>
              <a:rPr lang="pt-BR" b="0" dirty="0"/>
              <a:t>: A ação de indenização do segurado em grupo contra a seguradora prescreve em um ano.</a:t>
            </a:r>
          </a:p>
          <a:p>
            <a:pPr algn="just"/>
            <a:r>
              <a:rPr lang="pt-BR" b="0" dirty="0"/>
              <a:t>(b) Ação de Cobrança de Repetição de Indébito também não é caso de aplicação do prazo do art. 27 do CDC, pois não é fato do </a:t>
            </a:r>
            <a:r>
              <a:rPr lang="pt-BR" b="0" dirty="0" smtClean="0"/>
              <a:t>produto. </a:t>
            </a:r>
            <a:r>
              <a:rPr lang="pt-BR" b="0" u="sng" dirty="0" smtClean="0"/>
              <a:t>Súmula </a:t>
            </a:r>
            <a:r>
              <a:rPr lang="pt-BR" b="0" u="sng" dirty="0"/>
              <a:t>412 do STJ</a:t>
            </a:r>
            <a:r>
              <a:rPr lang="pt-BR" b="0" dirty="0"/>
              <a:t>: A ação de repetição de indébito de tarifas de água e esgoto sujeita-se ao prazo prescricional estabelecido no Código Civil.</a:t>
            </a:r>
          </a:p>
          <a:p>
            <a:pPr algn="just"/>
            <a:r>
              <a:rPr lang="pt-BR" b="0" dirty="0"/>
              <a:t>(c) </a:t>
            </a:r>
            <a:r>
              <a:rPr lang="pt-BR" b="0" u="sng" dirty="0"/>
              <a:t>Ação de Danos Causados por Cigarro</a:t>
            </a:r>
            <a:r>
              <a:rPr lang="pt-BR" b="0" dirty="0"/>
              <a:t>: Aplica-se o art. 27 do CDC, pois causa um dano ao consumidor. Para o STJ não cabe indenização nesses casos.</a:t>
            </a:r>
          </a:p>
          <a:p>
            <a:pPr algn="just"/>
            <a:r>
              <a:rPr lang="pt-BR" b="0" dirty="0"/>
              <a:t>(d) </a:t>
            </a:r>
            <a:r>
              <a:rPr lang="pt-BR" b="0" u="sng" dirty="0"/>
              <a:t>Abusividade em contratos</a:t>
            </a:r>
            <a:r>
              <a:rPr lang="pt-BR" b="0" dirty="0"/>
              <a:t>: Prazo para discutir abusividades em contratos é do CC (10 anos), pois não tem prazo específico no CDC. O que se discute é a abusividade não um fato do produto ou serviço.</a:t>
            </a:r>
          </a:p>
          <a:p>
            <a:pPr algn="just"/>
            <a:r>
              <a:rPr lang="pt-BR" b="0" dirty="0"/>
              <a:t>(e) </a:t>
            </a:r>
            <a:r>
              <a:rPr lang="pt-BR" b="0" u="sng" dirty="0"/>
              <a:t>Acidente Aéreo</a:t>
            </a:r>
            <a:r>
              <a:rPr lang="pt-BR" b="0" dirty="0"/>
              <a:t>: É caso de acidente de consumo, que gera fato do produto ou serviço. Assim, aplica-se o prazo do art. 27 do CDC</a:t>
            </a:r>
            <a:r>
              <a:rPr lang="pt-BR" b="0" dirty="0" smtClean="0"/>
              <a:t>.</a:t>
            </a:r>
            <a:endParaRPr lang="pt-BR" b="0" dirty="0"/>
          </a:p>
        </p:txBody>
      </p:sp>
    </p:spTree>
    <p:extLst>
      <p:ext uri="{BB962C8B-B14F-4D97-AF65-F5344CB8AC3E}">
        <p14:creationId xmlns:p14="http://schemas.microsoft.com/office/powerpoint/2010/main" val="17580670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8003232" cy="4844752"/>
          </a:xfrm>
        </p:spPr>
        <p:txBody>
          <a:bodyPr>
            <a:normAutofit/>
          </a:bodyPr>
          <a:lstStyle/>
          <a:p>
            <a:pPr algn="just"/>
            <a:r>
              <a:rPr lang="pt-BR" u="sng" dirty="0"/>
              <a:t>DESCONSIDERAÇÃO DA PERSONALIDADE JURÍDICA</a:t>
            </a:r>
            <a:endParaRPr lang="pt-BR" dirty="0"/>
          </a:p>
          <a:p>
            <a:pPr algn="just"/>
            <a:endParaRPr lang="pt-BR" b="0" dirty="0" smtClean="0"/>
          </a:p>
          <a:p>
            <a:pPr algn="just"/>
            <a:r>
              <a:rPr lang="pt-BR" b="0" dirty="0" smtClean="0"/>
              <a:t>A </a:t>
            </a:r>
            <a:r>
              <a:rPr lang="pt-BR" b="0" dirty="0"/>
              <a:t>regra geral é o princípio da autonomia patrimonial da pessoa jurídica, contudo, será caso de mitigação quando da desconsideração da personalidade jurídica.</a:t>
            </a:r>
          </a:p>
          <a:p>
            <a:pPr algn="just"/>
            <a:r>
              <a:rPr lang="pt-BR" b="0" dirty="0"/>
              <a:t>No Código Civil, a previsão da desconsideração da personalidade jurídica ocorre no art. 50: [</a:t>
            </a:r>
            <a:r>
              <a:rPr lang="pt-BR" b="0" i="1" dirty="0"/>
              <a:t>Art. 50. Em caso de </a:t>
            </a:r>
            <a:r>
              <a:rPr lang="pt-BR" b="0" i="1" u="sng" dirty="0"/>
              <a:t>abuso da personalidade jurídica</a:t>
            </a:r>
            <a:r>
              <a:rPr lang="pt-BR" b="0" i="1" dirty="0"/>
              <a:t>, caracterizado pelo </a:t>
            </a:r>
            <a:r>
              <a:rPr lang="pt-BR" b="0" i="1" u="sng" dirty="0"/>
              <a:t>desvio de finalidade</a:t>
            </a:r>
            <a:r>
              <a:rPr lang="pt-BR" b="0" i="1" dirty="0"/>
              <a:t>, ou pela </a:t>
            </a:r>
            <a:r>
              <a:rPr lang="pt-BR" b="0" i="1" u="sng" dirty="0"/>
              <a:t>confusão patrimonial</a:t>
            </a:r>
            <a:r>
              <a:rPr lang="pt-BR" b="0" i="1" dirty="0"/>
              <a:t>, pode o juiz decidir, a </a:t>
            </a:r>
            <a:r>
              <a:rPr lang="pt-BR" b="0" i="1" u="sng" dirty="0"/>
              <a:t>requerimento da parte, ou do Ministério Público</a:t>
            </a:r>
            <a:r>
              <a:rPr lang="pt-BR" b="0" i="1" dirty="0"/>
              <a:t> quando lhe couber intervir no processo, que os efeitos de certas e determinadas relações de obrigações sejam estendidos aos bens particulares dos administradores ou sócios da pessoa jurídica</a:t>
            </a:r>
            <a:r>
              <a:rPr lang="pt-BR" b="0" dirty="0"/>
              <a:t>]. Juiz não poderá conhecer de ofício.</a:t>
            </a:r>
          </a:p>
        </p:txBody>
      </p:sp>
    </p:spTree>
    <p:extLst>
      <p:ext uri="{BB962C8B-B14F-4D97-AF65-F5344CB8AC3E}">
        <p14:creationId xmlns:p14="http://schemas.microsoft.com/office/powerpoint/2010/main" val="35051711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1981011887"/>
              </p:ext>
            </p:extLst>
          </p:nvPr>
        </p:nvGraphicFramePr>
        <p:xfrm>
          <a:off x="899592" y="2276869"/>
          <a:ext cx="7128792" cy="3600402"/>
        </p:xfrm>
        <a:graphic>
          <a:graphicData uri="http://schemas.openxmlformats.org/drawingml/2006/table">
            <a:tbl>
              <a:tblPr firstRow="1" firstCol="1" bandRow="1">
                <a:tableStyleId>{5C22544A-7EE6-4342-B048-85BDC9FD1C3A}</a:tableStyleId>
              </a:tblPr>
              <a:tblGrid>
                <a:gridCol w="3564396"/>
                <a:gridCol w="3564396"/>
              </a:tblGrid>
              <a:tr h="391315">
                <a:tc>
                  <a:txBody>
                    <a:bodyPr/>
                    <a:lstStyle/>
                    <a:p>
                      <a:pPr algn="ctr">
                        <a:lnSpc>
                          <a:spcPct val="115000"/>
                        </a:lnSpc>
                        <a:spcAft>
                          <a:spcPts val="0"/>
                        </a:spcAft>
                      </a:pPr>
                      <a:r>
                        <a:rPr lang="pt-BR" sz="1800" dirty="0">
                          <a:effectLst/>
                        </a:rPr>
                        <a:t>Desconsideração no CC</a:t>
                      </a:r>
                      <a:endParaRPr lang="pt-B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800">
                          <a:effectLst/>
                        </a:rPr>
                        <a:t>Desconsideração no CDC</a:t>
                      </a:r>
                      <a:endParaRPr lang="pt-BR" sz="1600">
                        <a:effectLst/>
                        <a:latin typeface="Calibri"/>
                        <a:ea typeface="Calibri"/>
                        <a:cs typeface="Times New Roman"/>
                      </a:endParaRPr>
                    </a:p>
                  </a:txBody>
                  <a:tcPr marL="68580" marR="68580" marT="0" marB="0"/>
                </a:tc>
              </a:tr>
              <a:tr h="2035142">
                <a:tc>
                  <a:txBody>
                    <a:bodyPr/>
                    <a:lstStyle/>
                    <a:p>
                      <a:pPr algn="just">
                        <a:lnSpc>
                          <a:spcPct val="115000"/>
                        </a:lnSpc>
                        <a:spcAft>
                          <a:spcPts val="0"/>
                        </a:spcAft>
                      </a:pPr>
                      <a:r>
                        <a:rPr lang="pt-BR" sz="1800">
                          <a:effectLst/>
                        </a:rPr>
                        <a:t>Tem que haver abuso da personalidade jurídica, seja por desvio de finalidade, seja por confusão patrimonial.</a:t>
                      </a:r>
                      <a:endParaRPr lang="pt-BR"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800" dirty="0">
                          <a:effectLst/>
                        </a:rPr>
                        <a:t>Abuso de direito, excesso de poder, infração da lei, falência, insolvência, encerramento por má administração </a:t>
                      </a:r>
                      <a:r>
                        <a:rPr lang="pt-BR" sz="1800" b="1" i="1" dirty="0">
                          <a:solidFill>
                            <a:srgbClr val="FF0000"/>
                          </a:solidFill>
                          <a:effectLst/>
                        </a:rPr>
                        <a:t>ou se for obstáculo ao ressarcimento de prejuízos causados.</a:t>
                      </a:r>
                      <a:endParaRPr lang="pt-BR" sz="1600" b="1" i="1" dirty="0">
                        <a:solidFill>
                          <a:srgbClr val="FF0000"/>
                        </a:solidFill>
                        <a:effectLst/>
                        <a:latin typeface="Calibri"/>
                        <a:ea typeface="Calibri"/>
                        <a:cs typeface="Times New Roman"/>
                      </a:endParaRPr>
                    </a:p>
                  </a:txBody>
                  <a:tcPr marL="68580" marR="68580" marT="0" marB="0"/>
                </a:tc>
              </a:tr>
              <a:tr h="782630">
                <a:tc>
                  <a:txBody>
                    <a:bodyPr/>
                    <a:lstStyle/>
                    <a:p>
                      <a:pPr algn="just">
                        <a:lnSpc>
                          <a:spcPct val="115000"/>
                        </a:lnSpc>
                        <a:spcAft>
                          <a:spcPts val="0"/>
                        </a:spcAft>
                      </a:pPr>
                      <a:r>
                        <a:rPr lang="pt-BR" sz="1800">
                          <a:effectLst/>
                        </a:rPr>
                        <a:t>Requerida pela parte ou pelo MP.</a:t>
                      </a:r>
                      <a:endParaRPr lang="pt-BR"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800">
                          <a:effectLst/>
                        </a:rPr>
                        <a:t>Pode ser concedida de ofício. (é norma de ordem pública).</a:t>
                      </a:r>
                      <a:endParaRPr lang="pt-BR" sz="1600">
                        <a:effectLst/>
                        <a:latin typeface="Calibri"/>
                        <a:ea typeface="Calibri"/>
                        <a:cs typeface="Times New Roman"/>
                      </a:endParaRPr>
                    </a:p>
                  </a:txBody>
                  <a:tcPr marL="68580" marR="68580" marT="0" marB="0"/>
                </a:tc>
              </a:tr>
              <a:tr h="391315">
                <a:tc>
                  <a:txBody>
                    <a:bodyPr/>
                    <a:lstStyle/>
                    <a:p>
                      <a:pPr algn="just">
                        <a:lnSpc>
                          <a:spcPct val="115000"/>
                        </a:lnSpc>
                        <a:spcAft>
                          <a:spcPts val="0"/>
                        </a:spcAft>
                      </a:pPr>
                      <a:r>
                        <a:rPr lang="pt-BR" sz="1800">
                          <a:effectLst/>
                        </a:rPr>
                        <a:t>Trata-se da TEORIA MAIOR.</a:t>
                      </a:r>
                      <a:endParaRPr lang="pt-BR"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800" dirty="0">
                          <a:effectLst/>
                        </a:rPr>
                        <a:t>Trata-se da TEORIA MENOR.</a:t>
                      </a:r>
                      <a:endParaRPr lang="pt-BR"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6115699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08912" cy="5040560"/>
          </a:xfrm>
        </p:spPr>
        <p:txBody>
          <a:bodyPr>
            <a:normAutofit fontScale="85000" lnSpcReduction="20000"/>
          </a:bodyPr>
          <a:lstStyle/>
          <a:p>
            <a:pPr algn="just"/>
            <a:r>
              <a:rPr lang="pt-BR" b="0" i="1" dirty="0" smtClean="0"/>
              <a:t>Art</a:t>
            </a:r>
            <a:r>
              <a:rPr lang="pt-BR" b="0" i="1" dirty="0"/>
              <a:t>. 28. O juiz poderá desconsiderar a personalidade jurídica da sociedade quando, em detrimento do consumidor, houver abuso de direito, excesso de poder, infração da lei, fato ou ato ilícito ou violação dos estatutos ou contrato social. A desconsideração também será efetivada quando houver falência, estado de insolvência, encerramento ou inatividade da pessoa jurídica provocados por má administração.</a:t>
            </a:r>
          </a:p>
          <a:p>
            <a:pPr algn="just"/>
            <a:r>
              <a:rPr lang="pt-BR" b="0" i="1" dirty="0"/>
              <a:t>§2° As sociedades integrantes dos grupos societários e as sociedades controladas, são subsidiariamente responsáveis pelas obrigações decorrentes deste código.</a:t>
            </a:r>
          </a:p>
          <a:p>
            <a:pPr algn="just"/>
            <a:r>
              <a:rPr lang="pt-BR" b="0" i="1" dirty="0"/>
              <a:t>§3° As sociedades consorciadas são solidariamente responsáveis pelas obrigações decorrentes deste código.</a:t>
            </a:r>
          </a:p>
          <a:p>
            <a:pPr algn="just"/>
            <a:r>
              <a:rPr lang="pt-BR" b="0" i="1" dirty="0"/>
              <a:t>§4° As sociedades coligadas só responderão por culpa.</a:t>
            </a:r>
          </a:p>
          <a:p>
            <a:pPr algn="just"/>
            <a:r>
              <a:rPr lang="pt-BR" b="0" i="1" dirty="0"/>
              <a:t>§5° Também poderá ser desconsiderada a pessoa jurídica sempre que sua personalidade for, de alguma forma, obstáculo ao ressarcimento de prejuízos causados aos consumidores</a:t>
            </a:r>
            <a:r>
              <a:rPr lang="pt-BR" b="0" i="1" dirty="0" smtClean="0"/>
              <a:t>.</a:t>
            </a:r>
          </a:p>
          <a:p>
            <a:pPr algn="just"/>
            <a:endParaRPr lang="pt-BR" b="0" u="sng" dirty="0" smtClean="0"/>
          </a:p>
          <a:p>
            <a:pPr algn="just"/>
            <a:r>
              <a:rPr lang="pt-BR" u="sng" dirty="0" smtClean="0"/>
              <a:t>Desconsideração </a:t>
            </a:r>
            <a:r>
              <a:rPr lang="pt-BR" u="sng" dirty="0"/>
              <a:t>Inversa da Personalidade Jurídica</a:t>
            </a:r>
            <a:r>
              <a:rPr lang="pt-BR" dirty="0"/>
              <a:t>:</a:t>
            </a:r>
            <a:r>
              <a:rPr lang="pt-BR" b="0" dirty="0"/>
              <a:t> Possibilidade trazida pelo STJ na qual busca-se bens da pessoa jurídica para adimplir débitos da pessoa física. </a:t>
            </a:r>
            <a:r>
              <a:rPr lang="pt-BR" b="0" i="1" dirty="0"/>
              <a:t>Caso </a:t>
            </a:r>
            <a:r>
              <a:rPr lang="pt-BR" b="0" i="1" dirty="0" err="1"/>
              <a:t>Bateau</a:t>
            </a:r>
            <a:r>
              <a:rPr lang="pt-BR" b="0" i="1" dirty="0"/>
              <a:t> </a:t>
            </a:r>
            <a:r>
              <a:rPr lang="pt-BR" b="0" i="1" dirty="0" err="1"/>
              <a:t>Mouche</a:t>
            </a:r>
            <a:r>
              <a:rPr lang="pt-BR" b="0" dirty="0"/>
              <a:t> e </a:t>
            </a:r>
            <a:r>
              <a:rPr lang="pt-BR" b="0" i="1" dirty="0"/>
              <a:t>Caso CAOA</a:t>
            </a:r>
            <a:r>
              <a:rPr lang="pt-BR" b="0" dirty="0"/>
              <a:t>. O CPC/16 trouxe expressamente a previsão da desconsideração inversa da personalidade jurídica</a:t>
            </a:r>
            <a:r>
              <a:rPr lang="pt-BR" b="0" dirty="0" smtClean="0"/>
              <a:t>.</a:t>
            </a:r>
            <a:endParaRPr lang="pt-BR" b="0" dirty="0"/>
          </a:p>
          <a:p>
            <a:pPr algn="just"/>
            <a:endParaRPr lang="pt-BR" b="0" dirty="0"/>
          </a:p>
        </p:txBody>
      </p:sp>
    </p:spTree>
    <p:extLst>
      <p:ext uri="{BB962C8B-B14F-4D97-AF65-F5344CB8AC3E}">
        <p14:creationId xmlns:p14="http://schemas.microsoft.com/office/powerpoint/2010/main" val="3581364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95536" y="1484784"/>
            <a:ext cx="7992888" cy="5112568"/>
          </a:xfrm>
        </p:spPr>
        <p:txBody>
          <a:bodyPr>
            <a:normAutofit fontScale="92500" lnSpcReduction="10000"/>
          </a:bodyPr>
          <a:lstStyle/>
          <a:p>
            <a:pPr algn="just"/>
            <a:r>
              <a:rPr lang="pt-BR" b="0" u="sng" dirty="0"/>
              <a:t>Elementos da Relação de Consumo</a:t>
            </a:r>
            <a:r>
              <a:rPr lang="pt-BR" b="0" dirty="0"/>
              <a:t>:</a:t>
            </a:r>
          </a:p>
          <a:p>
            <a:pPr marL="457200" indent="-457200" algn="just">
              <a:buAutoNum type="alphaUcParenBoth"/>
            </a:pPr>
            <a:r>
              <a:rPr lang="pt-BR" b="0" i="1" u="sng" dirty="0" smtClean="0"/>
              <a:t>CONSUMIDOR </a:t>
            </a:r>
            <a:r>
              <a:rPr lang="pt-BR" b="0" i="1" u="sng" dirty="0"/>
              <a:t>STANDART</a:t>
            </a:r>
            <a:r>
              <a:rPr lang="pt-BR" b="0" dirty="0"/>
              <a:t> (ou </a:t>
            </a:r>
            <a:r>
              <a:rPr lang="pt-BR" b="0" i="1" dirty="0"/>
              <a:t>stricto sensu</a:t>
            </a:r>
            <a:r>
              <a:rPr lang="pt-BR" b="0" dirty="0"/>
              <a:t>) que é pessoa física ou jurídica que adquire ou utiliza produto ou serviço como </a:t>
            </a:r>
            <a:r>
              <a:rPr lang="pt-BR" b="0" i="1" dirty="0"/>
              <a:t>destinatário final</a:t>
            </a:r>
            <a:r>
              <a:rPr lang="pt-BR" b="0" dirty="0"/>
              <a:t>. </a:t>
            </a:r>
            <a:endParaRPr lang="pt-BR" b="0" dirty="0" smtClean="0"/>
          </a:p>
          <a:p>
            <a:pPr marL="457200" indent="-457200" algn="just">
              <a:buAutoNum type="alphaUcParenBoth"/>
            </a:pPr>
            <a:r>
              <a:rPr lang="pt-BR" b="0" dirty="0" smtClean="0"/>
              <a:t>Também </a:t>
            </a:r>
            <a:r>
              <a:rPr lang="pt-BR" b="0" dirty="0"/>
              <a:t>existem consumidores equiparados, a saber</a:t>
            </a:r>
            <a:r>
              <a:rPr lang="pt-BR" b="0" dirty="0" smtClean="0"/>
              <a:t>:</a:t>
            </a:r>
            <a:r>
              <a:rPr lang="pt-BR" b="0" i="1" dirty="0" smtClean="0"/>
              <a:t> </a:t>
            </a:r>
            <a:r>
              <a:rPr lang="pt-BR" b="0" i="1" u="sng" dirty="0"/>
              <a:t>COLETIVIDADE DE PESSOAS</a:t>
            </a:r>
            <a:r>
              <a:rPr lang="pt-BR" b="0" dirty="0"/>
              <a:t> (art. 2º, parágrafo único do CDC - </a:t>
            </a:r>
            <a:r>
              <a:rPr lang="pt-BR" b="0" i="1" dirty="0"/>
              <a:t>Parágrafo único. Equipara-se a consumidor a coletividade de pessoas, ainda que indetermináveis, que haja intervindo nas relações de </a:t>
            </a:r>
            <a:r>
              <a:rPr lang="pt-BR" b="0" i="1" dirty="0" smtClean="0"/>
              <a:t>consumo</a:t>
            </a:r>
            <a:r>
              <a:rPr lang="pt-BR" b="0" dirty="0" smtClean="0"/>
              <a:t>).</a:t>
            </a:r>
            <a:endParaRPr lang="pt-BR" b="0" dirty="0" smtClean="0"/>
          </a:p>
          <a:p>
            <a:pPr marL="457200" indent="-457200" algn="just">
              <a:buAutoNum type="alphaUcParenBoth"/>
            </a:pPr>
            <a:r>
              <a:rPr lang="pt-BR" b="0" i="1" u="sng" dirty="0" smtClean="0"/>
              <a:t>CONSUMIDOR </a:t>
            </a:r>
            <a:r>
              <a:rPr lang="pt-BR" b="0" i="1" u="sng" dirty="0"/>
              <a:t>BYSTANDERS</a:t>
            </a:r>
            <a:r>
              <a:rPr lang="pt-BR" b="0" dirty="0"/>
              <a:t> (art. 17 do CDC -    </a:t>
            </a:r>
            <a:r>
              <a:rPr lang="pt-BR" b="0" i="1" dirty="0"/>
              <a:t>Art. 17. Para os efeitos desta Seção, equiparam-se aos consumidores todas as vítimas do evento.</a:t>
            </a:r>
            <a:r>
              <a:rPr lang="pt-BR" b="0" dirty="0"/>
              <a:t>) e </a:t>
            </a:r>
            <a:endParaRPr lang="pt-BR" b="0" dirty="0" smtClean="0"/>
          </a:p>
          <a:p>
            <a:pPr marL="457200" indent="-457200" algn="just">
              <a:buAutoNum type="alphaUcParenBoth"/>
            </a:pPr>
            <a:r>
              <a:rPr lang="pt-BR" b="0" i="1" u="sng" dirty="0" smtClean="0"/>
              <a:t>CONSUMIDOR </a:t>
            </a:r>
            <a:r>
              <a:rPr lang="pt-BR" b="0" i="1" u="sng" dirty="0"/>
              <a:t>EM PRÁTICAS COMERCIAIS OU CONTRATUAIS ABUSIVAS</a:t>
            </a:r>
            <a:r>
              <a:rPr lang="pt-BR" b="0" dirty="0"/>
              <a:t> (art. 29 do CDC - </a:t>
            </a:r>
            <a:r>
              <a:rPr lang="pt-BR" b="0" i="1" dirty="0"/>
              <a:t>Art. 29. Para os fins deste Capítulo e do seguinte, equiparam-se aos consumidores todas as pessoas determináveis ou não, expostas às práticas nele previstas</a:t>
            </a:r>
            <a:r>
              <a:rPr lang="pt-BR" b="0" i="1" dirty="0" smtClean="0"/>
              <a:t>.</a:t>
            </a:r>
            <a:r>
              <a:rPr lang="pt-BR" b="0" dirty="0" smtClean="0"/>
              <a:t>).</a:t>
            </a:r>
            <a:endParaRPr lang="pt-BR" b="0" dirty="0"/>
          </a:p>
        </p:txBody>
      </p:sp>
    </p:spTree>
    <p:extLst>
      <p:ext uri="{BB962C8B-B14F-4D97-AF65-F5344CB8AC3E}">
        <p14:creationId xmlns:p14="http://schemas.microsoft.com/office/powerpoint/2010/main" val="33632271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85000" lnSpcReduction="10000"/>
          </a:bodyPr>
          <a:lstStyle/>
          <a:p>
            <a:pPr algn="just"/>
            <a:r>
              <a:rPr lang="pt-BR" b="0" u="sng" dirty="0"/>
              <a:t>DAS PRÁTICAS COMERCIAIS</a:t>
            </a:r>
            <a:endParaRPr lang="pt-BR" b="0" dirty="0"/>
          </a:p>
          <a:p>
            <a:pPr algn="just"/>
            <a:r>
              <a:rPr lang="pt-BR" b="0" dirty="0"/>
              <a:t> </a:t>
            </a:r>
          </a:p>
          <a:p>
            <a:pPr algn="just"/>
            <a:r>
              <a:rPr lang="pt-BR" b="0" u="sng" dirty="0"/>
              <a:t>Conceito</a:t>
            </a:r>
            <a:r>
              <a:rPr lang="pt-BR" b="0" dirty="0"/>
              <a:t>: No CDC, qualquer oferta, publicidade ou informação prestada vincula o fornecedor como oferta dirigida ao consumidor. Basta que o consumidor aceite a oferta.</a:t>
            </a:r>
          </a:p>
          <a:p>
            <a:pPr algn="just"/>
            <a:r>
              <a:rPr lang="pt-BR" b="0" dirty="0"/>
              <a:t> </a:t>
            </a:r>
          </a:p>
          <a:p>
            <a:pPr algn="just"/>
            <a:r>
              <a:rPr lang="pt-BR" b="0" u="sng" dirty="0"/>
              <a:t>Princípios</a:t>
            </a:r>
            <a:r>
              <a:rPr lang="pt-BR" b="0" dirty="0"/>
              <a:t>:</a:t>
            </a:r>
          </a:p>
          <a:p>
            <a:pPr algn="just"/>
            <a:r>
              <a:rPr lang="pt-BR" b="0" dirty="0"/>
              <a:t>(A) </a:t>
            </a:r>
            <a:r>
              <a:rPr lang="pt-BR" b="0" u="sng" dirty="0"/>
              <a:t>Princípio da Vinculação Contratual da Oferta</a:t>
            </a:r>
            <a:r>
              <a:rPr lang="pt-BR" b="0" dirty="0"/>
              <a:t>: Toda informação ou publicidade obriga o fornecedor que a fizer vincular ou dela se beneficiar.</a:t>
            </a:r>
          </a:p>
          <a:p>
            <a:pPr algn="just"/>
            <a:r>
              <a:rPr lang="pt-BR" b="0" i="1" dirty="0"/>
              <a:t>Art. 36. A publicidade deve ser veiculada de tal forma que o consumidor, fácil e imediatamente, a identifique como tal.</a:t>
            </a:r>
          </a:p>
          <a:p>
            <a:pPr algn="just"/>
            <a:r>
              <a:rPr lang="pt-BR" b="0" i="1" dirty="0"/>
              <a:t>Parágrafo único. O fornecedor, na publicidade de seus produtos ou serviços, manterá, em seu poder, para informação dos legítimos interessados, os dados fáticos, técnicos e científicos que dão sustentação à mensagem.</a:t>
            </a:r>
          </a:p>
          <a:p>
            <a:pPr algn="just"/>
            <a:endParaRPr lang="pt-BR" b="0" dirty="0"/>
          </a:p>
        </p:txBody>
      </p:sp>
    </p:spTree>
    <p:extLst>
      <p:ext uri="{BB962C8B-B14F-4D97-AF65-F5344CB8AC3E}">
        <p14:creationId xmlns:p14="http://schemas.microsoft.com/office/powerpoint/2010/main" val="9564595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84784"/>
            <a:ext cx="8136904" cy="5112568"/>
          </a:xfrm>
        </p:spPr>
        <p:txBody>
          <a:bodyPr>
            <a:normAutofit fontScale="85000" lnSpcReduction="20000"/>
          </a:bodyPr>
          <a:lstStyle/>
          <a:p>
            <a:pPr algn="just"/>
            <a:r>
              <a:rPr lang="pt-BR" dirty="0" smtClean="0"/>
              <a:t>(</a:t>
            </a:r>
            <a:r>
              <a:rPr lang="pt-BR" dirty="0"/>
              <a:t>B) </a:t>
            </a:r>
            <a:r>
              <a:rPr lang="pt-BR" u="sng" dirty="0"/>
              <a:t>Princípio da Identificação Obrigatória</a:t>
            </a:r>
            <a:r>
              <a:rPr lang="pt-BR" dirty="0"/>
              <a:t>:</a:t>
            </a:r>
            <a:r>
              <a:rPr lang="pt-BR" b="0" dirty="0"/>
              <a:t> A publicidade deve ser facilmente e imediatamente identificada como tal.</a:t>
            </a:r>
          </a:p>
          <a:p>
            <a:pPr algn="just"/>
            <a:r>
              <a:rPr lang="pt-BR" b="0" u="sng" dirty="0"/>
              <a:t>Publicidade Dissimulada</a:t>
            </a:r>
            <a:r>
              <a:rPr lang="pt-BR" b="0" dirty="0"/>
              <a:t>: Matéria jornalística que foi paga pelo fornecedor para que seja veiculada. É vedada, salvo se identificada.</a:t>
            </a:r>
          </a:p>
          <a:p>
            <a:pPr algn="just"/>
            <a:r>
              <a:rPr lang="pt-BR" b="0" u="sng" dirty="0"/>
              <a:t>Merchandising</a:t>
            </a:r>
            <a:r>
              <a:rPr lang="pt-BR" b="0" dirty="0"/>
              <a:t>: Insere produtos e serviços dentro de um contexto, programa, série. Não é proibido, mas deve ser informado (aparece no final do programa o que era merchandising).</a:t>
            </a:r>
          </a:p>
          <a:p>
            <a:pPr algn="just"/>
            <a:r>
              <a:rPr lang="pt-BR" b="0" u="sng" dirty="0"/>
              <a:t>Publicidade Subliminar</a:t>
            </a:r>
            <a:r>
              <a:rPr lang="pt-BR" b="0" dirty="0"/>
              <a:t>: Está abaixo do limiar de cognição do ser humano. Trabalha o inconsciente do indivíduo. Trata-se de prática proibida. </a:t>
            </a:r>
          </a:p>
          <a:p>
            <a:pPr algn="just"/>
            <a:endParaRPr lang="pt-BR" b="0" dirty="0" smtClean="0"/>
          </a:p>
          <a:p>
            <a:pPr algn="just"/>
            <a:r>
              <a:rPr lang="pt-BR" dirty="0" smtClean="0"/>
              <a:t>(</a:t>
            </a:r>
            <a:r>
              <a:rPr lang="pt-BR" dirty="0"/>
              <a:t>C) </a:t>
            </a:r>
            <a:r>
              <a:rPr lang="pt-BR" u="sng" dirty="0"/>
              <a:t>Princípio da Transparência da Publicidade (ou da Veracidade)</a:t>
            </a:r>
            <a:r>
              <a:rPr lang="pt-BR" dirty="0"/>
              <a:t>:</a:t>
            </a:r>
            <a:r>
              <a:rPr lang="pt-BR" b="0" dirty="0"/>
              <a:t> Os dados veiculados devem estar comprovados. Deve ter os dados que fundamentem a publicidade para que sejam averiguados.</a:t>
            </a:r>
          </a:p>
          <a:p>
            <a:pPr algn="just"/>
            <a:endParaRPr lang="pt-BR" b="0" dirty="0" smtClean="0"/>
          </a:p>
          <a:p>
            <a:pPr algn="just"/>
            <a:r>
              <a:rPr lang="pt-BR" dirty="0" smtClean="0"/>
              <a:t>(</a:t>
            </a:r>
            <a:r>
              <a:rPr lang="pt-BR" dirty="0"/>
              <a:t>D) </a:t>
            </a:r>
            <a:r>
              <a:rPr lang="pt-BR" u="sng" dirty="0"/>
              <a:t>Princípio da Veracidade da Publicidade</a:t>
            </a:r>
            <a:r>
              <a:rPr lang="pt-BR" dirty="0"/>
              <a:t>:</a:t>
            </a:r>
            <a:r>
              <a:rPr lang="pt-BR" b="0" dirty="0"/>
              <a:t> Deve ser verdadeira, não pode ser enganosa. A publicidade enganosa é aquele que não exprime a realidade, seja por conteúdo inteiro ou parcialmente falso ou mesmo em caso de omissão seja capaz de </a:t>
            </a:r>
            <a:r>
              <a:rPr lang="pt-BR" b="0" i="1" dirty="0"/>
              <a:t>induzir em erro</a:t>
            </a:r>
            <a:r>
              <a:rPr lang="pt-BR" b="0" dirty="0"/>
              <a:t> o consumidor</a:t>
            </a:r>
            <a:r>
              <a:rPr lang="pt-BR" b="0" dirty="0" smtClean="0"/>
              <a:t>.</a:t>
            </a:r>
            <a:endParaRPr lang="pt-BR" b="0" dirty="0"/>
          </a:p>
        </p:txBody>
      </p:sp>
    </p:spTree>
    <p:extLst>
      <p:ext uri="{BB962C8B-B14F-4D97-AF65-F5344CB8AC3E}">
        <p14:creationId xmlns:p14="http://schemas.microsoft.com/office/powerpoint/2010/main" val="27660147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844752"/>
          </a:xfrm>
        </p:spPr>
        <p:txBody>
          <a:bodyPr>
            <a:normAutofit fontScale="85000" lnSpcReduction="20000"/>
          </a:bodyPr>
          <a:lstStyle/>
          <a:p>
            <a:pPr algn="just"/>
            <a:r>
              <a:rPr lang="pt-BR" b="0" i="1" dirty="0"/>
              <a:t>Art. 37. É proibida toda publicidade enganosa ou abusiva. §1° É enganosa qualquer modalidade de informação ou comunicação de caráter publicitário, inteira ou parcialmente falsa, ou, por qualquer outro modo, mesmo por omissão, capaz de induzir em erro o consumidor a respeito da natureza, características, qualidade, quantidade, propriedades, origem, preço e quaisquer outros dados sobre produtos e serviços.</a:t>
            </a:r>
          </a:p>
          <a:p>
            <a:pPr algn="just"/>
            <a:endParaRPr lang="pt-BR" b="0" dirty="0" smtClean="0"/>
          </a:p>
          <a:p>
            <a:pPr algn="just"/>
            <a:r>
              <a:rPr lang="pt-BR" b="0" dirty="0" smtClean="0"/>
              <a:t>(</a:t>
            </a:r>
            <a:r>
              <a:rPr lang="pt-BR" b="0" dirty="0"/>
              <a:t>E) </a:t>
            </a:r>
            <a:r>
              <a:rPr lang="pt-BR" b="0" u="sng" dirty="0"/>
              <a:t>Princípio da Não Abusividade da Publicidade</a:t>
            </a:r>
            <a:r>
              <a:rPr lang="pt-BR" b="0" dirty="0"/>
              <a:t>: Ofende valores da sociedade.</a:t>
            </a:r>
          </a:p>
          <a:p>
            <a:pPr algn="just"/>
            <a:r>
              <a:rPr lang="pt-BR" b="0" dirty="0"/>
              <a:t>Art. 37, §2° É abusiva, dentre outras a publicidade discriminatória de qualquer natureza, a que incite à violência, explore o medo ou a superstição, se aproveite da deficiência de julgamento e experiência da criança, desrespeita valores ambientais, ou que seja capaz de induzir o consumidor a se comportar de forma prejudicial ou perigosa à sua saúde ou segurança.</a:t>
            </a:r>
          </a:p>
          <a:p>
            <a:pPr algn="just"/>
            <a:endParaRPr lang="pt-BR" b="0" dirty="0" smtClean="0"/>
          </a:p>
          <a:p>
            <a:pPr algn="just"/>
            <a:r>
              <a:rPr lang="pt-BR" b="0" dirty="0" smtClean="0"/>
              <a:t>(</a:t>
            </a:r>
            <a:r>
              <a:rPr lang="pt-BR" b="0" dirty="0"/>
              <a:t>F) </a:t>
            </a:r>
            <a:r>
              <a:rPr lang="pt-BR" b="0" u="sng" dirty="0"/>
              <a:t>Princípio da inversão do ônus da prova da veracidade</a:t>
            </a:r>
            <a:r>
              <a:rPr lang="pt-BR" b="0" dirty="0"/>
              <a:t>: A prova da veracidade e correção das informações prestadas deve ser realizada pelo fornecedor que as patrocinam.</a:t>
            </a:r>
          </a:p>
          <a:p>
            <a:pPr algn="just"/>
            <a:r>
              <a:rPr lang="pt-BR" b="0" dirty="0"/>
              <a:t>Art. 38. O ônus da prova da veracidade e correção da informação ou comunicação publicitária </a:t>
            </a:r>
            <a:r>
              <a:rPr lang="pt-BR" i="1" u="sng" dirty="0">
                <a:solidFill>
                  <a:srgbClr val="FF0000"/>
                </a:solidFill>
              </a:rPr>
              <a:t>cabe a quem as patrocina</a:t>
            </a:r>
            <a:r>
              <a:rPr lang="pt-BR" b="0" dirty="0" smtClean="0"/>
              <a:t>.</a:t>
            </a:r>
            <a:endParaRPr lang="pt-BR" b="0" dirty="0"/>
          </a:p>
        </p:txBody>
      </p:sp>
    </p:spTree>
    <p:extLst>
      <p:ext uri="{BB962C8B-B14F-4D97-AF65-F5344CB8AC3E}">
        <p14:creationId xmlns:p14="http://schemas.microsoft.com/office/powerpoint/2010/main" val="15227283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84784"/>
            <a:ext cx="8568952" cy="5184576"/>
          </a:xfrm>
        </p:spPr>
        <p:txBody>
          <a:bodyPr>
            <a:normAutofit fontScale="92500" lnSpcReduction="20000"/>
          </a:bodyPr>
          <a:lstStyle/>
          <a:p>
            <a:pPr algn="just"/>
            <a:r>
              <a:rPr lang="pt-BR" dirty="0" smtClean="0"/>
              <a:t>(</a:t>
            </a:r>
            <a:r>
              <a:rPr lang="pt-BR" dirty="0"/>
              <a:t>G) </a:t>
            </a:r>
            <a:r>
              <a:rPr lang="pt-BR" u="sng" dirty="0"/>
              <a:t>Princípio da correção do desvio publicitário (ou Contrapropaganda)</a:t>
            </a:r>
            <a:r>
              <a:rPr lang="pt-BR" dirty="0"/>
              <a:t>:</a:t>
            </a:r>
            <a:r>
              <a:rPr lang="pt-BR" b="0" dirty="0"/>
              <a:t> Nos casos em que fornecedor incorrer em publicidade enganosa ou abusiva, será imposta contrapropaganda, divulgada nos mesmos moldes da propaganda anterior, a fim que desfaça o malefício. </a:t>
            </a:r>
          </a:p>
          <a:p>
            <a:pPr algn="just"/>
            <a:r>
              <a:rPr lang="pt-BR" b="0" i="1" dirty="0"/>
              <a:t>Art. 60. A imposição de contrapropaganda será cominada quando o fornecedor incorrer na prática de publicidade enganosa ou abusiva, nos termos do art. 36 e seus parágrafos, sempre às expensas do infrator.</a:t>
            </a:r>
          </a:p>
          <a:p>
            <a:pPr algn="just"/>
            <a:r>
              <a:rPr lang="pt-BR" b="0" i="1" dirty="0"/>
              <a:t>§1º A contrapropaganda será divulgada pelo responsável da mesma forma, frequência e dimensão e, preferencialmente no mesmo veículo, local, espaço e horário, de forma capaz de desfazer o malefício da publicidade enganosa ou abusiva</a:t>
            </a:r>
            <a:r>
              <a:rPr lang="pt-BR" b="0" i="1" dirty="0" smtClean="0"/>
              <a:t>.</a:t>
            </a:r>
          </a:p>
          <a:p>
            <a:pPr algn="just"/>
            <a:endParaRPr lang="pt-BR" b="0" dirty="0"/>
          </a:p>
          <a:p>
            <a:pPr algn="just"/>
            <a:r>
              <a:rPr lang="pt-BR" dirty="0"/>
              <a:t>(H) </a:t>
            </a:r>
            <a:r>
              <a:rPr lang="pt-BR" u="sng" dirty="0"/>
              <a:t>Princípio da Lealdade Publicitária</a:t>
            </a:r>
            <a:r>
              <a:rPr lang="pt-BR" dirty="0"/>
              <a:t>:</a:t>
            </a:r>
            <a:r>
              <a:rPr lang="pt-BR" b="0" dirty="0"/>
              <a:t> Não cabe a utilização indevida de signos e marcas, causando prejuízo aos consumidores.</a:t>
            </a:r>
          </a:p>
          <a:p>
            <a:pPr algn="just"/>
            <a:r>
              <a:rPr lang="pt-BR" b="0" u="sng" dirty="0"/>
              <a:t>Publicidade Comparativa</a:t>
            </a:r>
            <a:r>
              <a:rPr lang="pt-BR" b="0" dirty="0"/>
              <a:t>: No Brasil, ela é possível, desde que sejam </a:t>
            </a:r>
            <a:r>
              <a:rPr lang="pt-BR" b="0" i="1" dirty="0"/>
              <a:t>comparações objetivas</a:t>
            </a:r>
            <a:r>
              <a:rPr lang="pt-BR" b="0" dirty="0"/>
              <a:t> (quantidades, preços, entre outros). Não pode servir para denegrir a imagem do concorrente</a:t>
            </a:r>
            <a:r>
              <a:rPr lang="pt-BR" b="0" dirty="0" smtClean="0"/>
              <a:t>.</a:t>
            </a:r>
            <a:endParaRPr lang="pt-BR" b="0" dirty="0"/>
          </a:p>
        </p:txBody>
      </p:sp>
    </p:spTree>
    <p:extLst>
      <p:ext uri="{BB962C8B-B14F-4D97-AF65-F5344CB8AC3E}">
        <p14:creationId xmlns:p14="http://schemas.microsoft.com/office/powerpoint/2010/main" val="10318210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179512" y="1484784"/>
            <a:ext cx="8208912" cy="5112568"/>
          </a:xfrm>
        </p:spPr>
        <p:txBody>
          <a:bodyPr>
            <a:normAutofit fontScale="85000" lnSpcReduction="20000"/>
          </a:bodyPr>
          <a:lstStyle/>
          <a:p>
            <a:pPr algn="just"/>
            <a:r>
              <a:rPr lang="pt-BR" b="0" u="sng" dirty="0"/>
              <a:t>Prática Abusiva</a:t>
            </a:r>
            <a:r>
              <a:rPr lang="pt-BR" b="0" dirty="0"/>
              <a:t>: São aqueles que violam a boa-fé objetiva que consagra as relações consumeristas</a:t>
            </a:r>
            <a:r>
              <a:rPr lang="pt-BR" b="0" dirty="0" smtClean="0"/>
              <a:t>.</a:t>
            </a:r>
          </a:p>
          <a:p>
            <a:pPr algn="just"/>
            <a:endParaRPr lang="pt-BR" b="0" dirty="0"/>
          </a:p>
          <a:p>
            <a:pPr algn="just"/>
            <a:r>
              <a:rPr lang="pt-BR" b="0" u="sng" dirty="0"/>
              <a:t>Art. 39</a:t>
            </a:r>
            <a:r>
              <a:rPr lang="pt-BR" b="0" dirty="0"/>
              <a:t>. É vedado ao fornecedor de produtos ou serviços, dentre outras práticas abusivas: </a:t>
            </a:r>
          </a:p>
          <a:p>
            <a:pPr algn="just"/>
            <a:r>
              <a:rPr lang="pt-BR" b="0" dirty="0"/>
              <a:t>I - </a:t>
            </a:r>
            <a:r>
              <a:rPr lang="pt-BR" i="1" u="sng" dirty="0">
                <a:solidFill>
                  <a:srgbClr val="FF0000"/>
                </a:solidFill>
              </a:rPr>
              <a:t>condicionar o fornecimento</a:t>
            </a:r>
            <a:r>
              <a:rPr lang="pt-BR" b="0" dirty="0"/>
              <a:t> de produto ou de serviço ao fornecimento de outro produto ou serviço, bem como, sem justa causa, a limites quantitativos;</a:t>
            </a:r>
          </a:p>
          <a:p>
            <a:pPr algn="just"/>
            <a:r>
              <a:rPr lang="pt-BR" b="0" dirty="0" smtClean="0"/>
              <a:t>II </a:t>
            </a:r>
            <a:r>
              <a:rPr lang="pt-BR" b="0" dirty="0"/>
              <a:t>- </a:t>
            </a:r>
            <a:r>
              <a:rPr lang="pt-BR" i="1" u="sng" dirty="0">
                <a:solidFill>
                  <a:srgbClr val="FF0000"/>
                </a:solidFill>
              </a:rPr>
              <a:t>recusar atendimento</a:t>
            </a:r>
            <a:r>
              <a:rPr lang="pt-BR" b="0" dirty="0"/>
              <a:t> às demandas dos consumidores, na exata medida de suas disponibilidades de estoque, e, ainda, de conformidade com os usos e costumes;</a:t>
            </a:r>
          </a:p>
          <a:p>
            <a:pPr algn="just"/>
            <a:r>
              <a:rPr lang="pt-BR" b="0" dirty="0"/>
              <a:t>III - enviar ou entregar ao consumidor, sem solicitação prévia, qualquer produto, ou fornecer qualquer serviço;</a:t>
            </a:r>
          </a:p>
          <a:p>
            <a:pPr algn="just"/>
            <a:r>
              <a:rPr lang="pt-BR" b="0" i="1" u="sng" dirty="0" smtClean="0"/>
              <a:t>Súmula </a:t>
            </a:r>
            <a:r>
              <a:rPr lang="pt-BR" b="0" i="1" u="sng" dirty="0"/>
              <a:t>532 do STJ</a:t>
            </a:r>
            <a:r>
              <a:rPr lang="pt-BR" b="0" i="1" dirty="0"/>
              <a:t>: Constitui prática comercial abusiva o envio de cartão de crédito sem prévia e expressa solicitação do consumidor, configurando-se ato ilícito indenizável e sujeito à aplicação de multa administrativa.</a:t>
            </a:r>
          </a:p>
          <a:p>
            <a:pPr algn="just"/>
            <a:r>
              <a:rPr lang="pt-BR" b="0" dirty="0"/>
              <a:t>IV - prevalecer-se da fraqueza ou ignorância do consumidor, tendo em vista sua idade, saúde, conhecimento ou condição social, para impingir-lhe seus produtos ou serviços;</a:t>
            </a:r>
          </a:p>
          <a:p>
            <a:pPr algn="just"/>
            <a:r>
              <a:rPr lang="pt-BR" b="0" dirty="0"/>
              <a:t>V - exigir do consumidor vantagem manifestamente excessiva</a:t>
            </a:r>
            <a:r>
              <a:rPr lang="pt-BR" b="0" dirty="0" smtClean="0"/>
              <a:t>;</a:t>
            </a:r>
            <a:endParaRPr lang="pt-BR" b="0" dirty="0"/>
          </a:p>
        </p:txBody>
      </p:sp>
    </p:spTree>
    <p:extLst>
      <p:ext uri="{BB962C8B-B14F-4D97-AF65-F5344CB8AC3E}">
        <p14:creationId xmlns:p14="http://schemas.microsoft.com/office/powerpoint/2010/main" val="25565518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179512" y="1124744"/>
            <a:ext cx="8712968" cy="5760640"/>
          </a:xfrm>
        </p:spPr>
        <p:txBody>
          <a:bodyPr>
            <a:normAutofit fontScale="92500" lnSpcReduction="20000"/>
          </a:bodyPr>
          <a:lstStyle/>
          <a:p>
            <a:pPr algn="just"/>
            <a:r>
              <a:rPr lang="pt-BR" u="sng" dirty="0"/>
              <a:t>Questão do pagamento de valores diferentes para compra em cartão ou em dinheiro</a:t>
            </a:r>
            <a:r>
              <a:rPr lang="pt-BR" dirty="0"/>
              <a:t>: </a:t>
            </a:r>
            <a:r>
              <a:rPr lang="pt-BR" b="0" dirty="0"/>
              <a:t>Segundo o STJ (em 2 julgados) é prática abusiva o estabelecimento de valores diferentes para compra no cartão ou no dinheiro</a:t>
            </a:r>
            <a:r>
              <a:rPr lang="pt-BR" b="0" dirty="0" smtClean="0"/>
              <a:t>. </a:t>
            </a:r>
            <a:r>
              <a:rPr lang="pt-BR" i="1" u="sng" dirty="0" smtClean="0"/>
              <a:t>Nova lei em sentido diverso</a:t>
            </a:r>
            <a:r>
              <a:rPr lang="pt-BR" b="0" dirty="0" smtClean="0"/>
              <a:t>.</a:t>
            </a:r>
            <a:endParaRPr lang="pt-BR" b="0" dirty="0"/>
          </a:p>
          <a:p>
            <a:pPr algn="just"/>
            <a:r>
              <a:rPr lang="pt-BR" b="0" i="1" u="sng" dirty="0"/>
              <a:t>Crítica</a:t>
            </a:r>
            <a:r>
              <a:rPr lang="pt-BR" b="0" i="1" dirty="0"/>
              <a:t>: A compra no cartão apresenta outros custos, logo, permitiria um valor mais alto (não está cobrando diferente pelo mesmo serviço, mas sim está cobrando de maneira diferente, serviços diferentes).</a:t>
            </a:r>
            <a:endParaRPr lang="pt-BR" b="0" dirty="0"/>
          </a:p>
          <a:p>
            <a:pPr algn="just"/>
            <a:endParaRPr lang="pt-BR" b="0" dirty="0" smtClean="0"/>
          </a:p>
          <a:p>
            <a:pPr algn="just"/>
            <a:r>
              <a:rPr lang="pt-BR" b="0" dirty="0" smtClean="0"/>
              <a:t>VI </a:t>
            </a:r>
            <a:r>
              <a:rPr lang="pt-BR" b="0" dirty="0"/>
              <a:t>- executar serviços sem a prévia elaboração de orçamento e autorização expressa do consumidor, ressalvadas as decorrentes de práticas anteriores entre as partes;</a:t>
            </a:r>
          </a:p>
          <a:p>
            <a:pPr algn="just"/>
            <a:endParaRPr lang="pt-BR" b="0" dirty="0" smtClean="0"/>
          </a:p>
          <a:p>
            <a:pPr algn="just"/>
            <a:r>
              <a:rPr lang="pt-BR" b="0" dirty="0" smtClean="0"/>
              <a:t>VII </a:t>
            </a:r>
            <a:r>
              <a:rPr lang="pt-BR" b="0" dirty="0"/>
              <a:t>- repassar informação depreciativa, referente a ato praticado pelo consumidor no exercício de seus direitos;</a:t>
            </a:r>
          </a:p>
          <a:p>
            <a:pPr algn="just"/>
            <a:endParaRPr lang="pt-BR" b="0" dirty="0" smtClean="0"/>
          </a:p>
          <a:p>
            <a:pPr algn="just"/>
            <a:r>
              <a:rPr lang="pt-BR" b="0" dirty="0" smtClean="0"/>
              <a:t>VIII </a:t>
            </a:r>
            <a:r>
              <a:rPr lang="pt-BR" b="0" dirty="0"/>
              <a:t>- colocar, no mercado de consumo, qualquer produto ou serviço em desacordo com as normas expedidas pelos órgãos oficiais competentes ou, se normas específicas não existirem, pela Associação Brasileira de Normas Técnicas ou outra entidade credenciada pelo Conselho Nacional de Metrologia, Normalização e Qualidade Industrial (</a:t>
            </a:r>
            <a:r>
              <a:rPr lang="pt-BR" b="0" dirty="0" err="1"/>
              <a:t>Conmetro</a:t>
            </a:r>
            <a:r>
              <a:rPr lang="pt-BR" b="0" dirty="0" smtClean="0"/>
              <a:t>);</a:t>
            </a:r>
            <a:endParaRPr lang="pt-BR" b="0" dirty="0"/>
          </a:p>
        </p:txBody>
      </p:sp>
    </p:spTree>
    <p:extLst>
      <p:ext uri="{BB962C8B-B14F-4D97-AF65-F5344CB8AC3E}">
        <p14:creationId xmlns:p14="http://schemas.microsoft.com/office/powerpoint/2010/main" val="312121320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352928" cy="5184576"/>
          </a:xfrm>
        </p:spPr>
        <p:txBody>
          <a:bodyPr>
            <a:normAutofit lnSpcReduction="10000"/>
          </a:bodyPr>
          <a:lstStyle/>
          <a:p>
            <a:pPr algn="just"/>
            <a:r>
              <a:rPr lang="pt-BR" b="0" dirty="0" smtClean="0"/>
              <a:t>IX </a:t>
            </a:r>
            <a:r>
              <a:rPr lang="pt-BR" b="0" dirty="0"/>
              <a:t>- recusar a venda de bens ou a prestação de serviços, diretamente a quem se disponha a adquiri-los mediante pronto pagamento, ressalvados os casos de intermediação regulados em leis especiais;</a:t>
            </a:r>
          </a:p>
          <a:p>
            <a:pPr algn="just"/>
            <a:endParaRPr lang="pt-BR" b="0" dirty="0" smtClean="0"/>
          </a:p>
          <a:p>
            <a:pPr algn="just"/>
            <a:r>
              <a:rPr lang="pt-BR" b="0" dirty="0" smtClean="0"/>
              <a:t>X </a:t>
            </a:r>
            <a:r>
              <a:rPr lang="pt-BR" b="0" dirty="0"/>
              <a:t>- elevar sem justa causa o preço de produtos ou serviços.</a:t>
            </a:r>
          </a:p>
          <a:p>
            <a:pPr algn="just"/>
            <a:endParaRPr lang="pt-BR" b="0" dirty="0" smtClean="0"/>
          </a:p>
          <a:p>
            <a:pPr algn="just"/>
            <a:r>
              <a:rPr lang="pt-BR" b="0" dirty="0" smtClean="0"/>
              <a:t>XII </a:t>
            </a:r>
            <a:r>
              <a:rPr lang="pt-BR" b="0" dirty="0"/>
              <a:t>- deixar de estipular prazo para o cumprimento de sua obrigação ou deixar a fixação de seu termo inicial a seu exclusivo critério.</a:t>
            </a:r>
          </a:p>
          <a:p>
            <a:pPr algn="just"/>
            <a:endParaRPr lang="pt-BR" b="0" dirty="0" smtClean="0"/>
          </a:p>
          <a:p>
            <a:pPr algn="just"/>
            <a:r>
              <a:rPr lang="pt-BR" b="0" dirty="0" smtClean="0"/>
              <a:t>XIII </a:t>
            </a:r>
            <a:r>
              <a:rPr lang="pt-BR" b="0" dirty="0"/>
              <a:t>- aplicar fórmula ou índice de reajuste diverso do legal ou contratualmente estabelecido.</a:t>
            </a:r>
          </a:p>
          <a:p>
            <a:pPr algn="just"/>
            <a:r>
              <a:rPr lang="pt-BR" b="0" dirty="0"/>
              <a:t>Parágrafo único. Os serviços prestados e os produtos remetidos ou entregues ao consumidor, na hipótese prevista no inciso III, equiparam-se às amostras grátis, inexistindo obrigação de pagamento</a:t>
            </a:r>
            <a:r>
              <a:rPr lang="pt-BR" b="0" dirty="0" smtClean="0"/>
              <a:t>.</a:t>
            </a:r>
            <a:endParaRPr lang="pt-BR" b="0" dirty="0"/>
          </a:p>
        </p:txBody>
      </p:sp>
    </p:spTree>
    <p:extLst>
      <p:ext uri="{BB962C8B-B14F-4D97-AF65-F5344CB8AC3E}">
        <p14:creationId xmlns:p14="http://schemas.microsoft.com/office/powerpoint/2010/main" val="28419154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568952" cy="5328592"/>
          </a:xfrm>
        </p:spPr>
        <p:txBody>
          <a:bodyPr>
            <a:normAutofit fontScale="70000" lnSpcReduction="20000"/>
          </a:bodyPr>
          <a:lstStyle/>
          <a:p>
            <a:pPr algn="ctr"/>
            <a:r>
              <a:rPr lang="pt-BR" u="sng" dirty="0" smtClean="0"/>
              <a:t>REAÇÃO LEGISLATIVA </a:t>
            </a:r>
          </a:p>
          <a:p>
            <a:pPr algn="just"/>
            <a:r>
              <a:rPr lang="pt-BR" b="0" dirty="0" smtClean="0"/>
              <a:t>LEI </a:t>
            </a:r>
            <a:r>
              <a:rPr lang="pt-BR" b="0" dirty="0"/>
              <a:t>Nº 13.455, DE 26 DE JUNHO DE </a:t>
            </a:r>
            <a:r>
              <a:rPr lang="pt-BR" b="0" dirty="0" smtClean="0"/>
              <a:t>2017 - Dispõe </a:t>
            </a:r>
            <a:r>
              <a:rPr lang="pt-BR" b="0" dirty="0"/>
              <a:t>sobre a diferenciação de preços de bens e serviços oferecidos ao público em função do prazo ou do instrumento de pagamento utilizado, e altera a Lei no 10.962, de 11 de outubro de 2004.</a:t>
            </a:r>
          </a:p>
          <a:p>
            <a:pPr algn="just"/>
            <a:r>
              <a:rPr lang="pt-BR" b="0" dirty="0" smtClean="0"/>
              <a:t>O </a:t>
            </a:r>
            <a:r>
              <a:rPr lang="pt-BR" b="0" dirty="0"/>
              <a:t>PRESIDENTE DA REPÚBLICA Faço saber que o Congresso Nacional decreta e eu sanciono a seguinte Lei: </a:t>
            </a:r>
          </a:p>
          <a:p>
            <a:pPr algn="just"/>
            <a:endParaRPr lang="pt-BR" b="0" dirty="0"/>
          </a:p>
          <a:p>
            <a:pPr algn="just"/>
            <a:r>
              <a:rPr lang="pt-BR" b="0" dirty="0"/>
              <a:t>Art. 1o  </a:t>
            </a:r>
            <a:r>
              <a:rPr lang="pt-BR" i="1" u="sng" dirty="0">
                <a:solidFill>
                  <a:srgbClr val="FF0000"/>
                </a:solidFill>
              </a:rPr>
              <a:t>Fica autorizada a diferenciação de preços de bens e serviços oferecidos ao público em função do prazo ou do instrumento de pagamento utilizado</a:t>
            </a:r>
            <a:r>
              <a:rPr lang="pt-BR" b="0" dirty="0"/>
              <a:t>. </a:t>
            </a:r>
          </a:p>
          <a:p>
            <a:pPr algn="just"/>
            <a:r>
              <a:rPr lang="pt-BR" b="0" dirty="0" smtClean="0"/>
              <a:t>Parágrafo </a:t>
            </a:r>
            <a:r>
              <a:rPr lang="pt-BR" b="0" dirty="0"/>
              <a:t>único. É nula a cláusula contratual, estabelecida no âmbito de arranjos de pagamento ou de outros acordos para prestação de serviço de pagamento, que proíba ou restrinja a diferenciação de preços facultada no caput deste artigo. </a:t>
            </a:r>
          </a:p>
          <a:p>
            <a:pPr algn="just"/>
            <a:endParaRPr lang="pt-BR" b="0" dirty="0"/>
          </a:p>
          <a:p>
            <a:pPr algn="just"/>
            <a:r>
              <a:rPr lang="pt-BR" b="0" dirty="0"/>
              <a:t>Art. 2o  A Lei no 10.962, de 11 de outubro de 2004, passa a vigorar acrescida do seguinte art. 5o-A: </a:t>
            </a:r>
          </a:p>
          <a:p>
            <a:pPr algn="just"/>
            <a:r>
              <a:rPr lang="pt-BR" b="0" dirty="0" smtClean="0"/>
              <a:t>“</a:t>
            </a:r>
            <a:r>
              <a:rPr lang="pt-BR" b="0" dirty="0"/>
              <a:t>Art. 5º-A.  O fornecedor deve informar, em local e formato visíveis ao consumidor, eventuais </a:t>
            </a:r>
            <a:r>
              <a:rPr lang="pt-BR" b="0" dirty="0" smtClean="0"/>
              <a:t>descontos oferecidos </a:t>
            </a:r>
            <a:r>
              <a:rPr lang="pt-BR" b="0" dirty="0"/>
              <a:t>em função do prazo ou do instrumento de pagamento utilizado. </a:t>
            </a:r>
          </a:p>
          <a:p>
            <a:pPr algn="just"/>
            <a:r>
              <a:rPr lang="pt-BR" b="0" dirty="0" smtClean="0"/>
              <a:t>Parágrafo </a:t>
            </a:r>
            <a:r>
              <a:rPr lang="pt-BR" b="0" dirty="0"/>
              <a:t>único. Aplicam-se às infrações a este artigo as sanções previstas na Lei no 8.078, de 11 de setembro de 1990.” </a:t>
            </a:r>
          </a:p>
          <a:p>
            <a:pPr algn="just"/>
            <a:endParaRPr lang="pt-BR" b="0" dirty="0"/>
          </a:p>
          <a:p>
            <a:pPr algn="just"/>
            <a:r>
              <a:rPr lang="pt-BR" b="0" dirty="0"/>
              <a:t>Art. 3o  Esta Lei entra em vigor na data de sua publicação. </a:t>
            </a:r>
          </a:p>
          <a:p>
            <a:pPr algn="just"/>
            <a:r>
              <a:rPr lang="pt-BR" b="0" dirty="0" smtClean="0"/>
              <a:t>Brasília</a:t>
            </a:r>
            <a:r>
              <a:rPr lang="pt-BR" b="0" dirty="0"/>
              <a:t>, 26 de junho de 2017; 196o da Independência e 129o da República. </a:t>
            </a:r>
          </a:p>
        </p:txBody>
      </p:sp>
    </p:spTree>
    <p:extLst>
      <p:ext uri="{BB962C8B-B14F-4D97-AF65-F5344CB8AC3E}">
        <p14:creationId xmlns:p14="http://schemas.microsoft.com/office/powerpoint/2010/main" val="31532290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844752"/>
          </a:xfrm>
        </p:spPr>
        <p:txBody>
          <a:bodyPr>
            <a:normAutofit fontScale="85000" lnSpcReduction="20000"/>
          </a:bodyPr>
          <a:lstStyle/>
          <a:p>
            <a:pPr algn="just"/>
            <a:r>
              <a:rPr lang="pt-BR" b="0" u="sng" dirty="0"/>
              <a:t>Cobrança Abusiva</a:t>
            </a:r>
            <a:r>
              <a:rPr lang="pt-BR" b="0" dirty="0"/>
              <a:t>: Trata-se de limitação aos atos de cobrança do fornecedor. Baseado na teoria do abuso de direito, que gera ilícito.</a:t>
            </a:r>
          </a:p>
          <a:p>
            <a:pPr algn="just"/>
            <a:endParaRPr lang="pt-BR" b="0" u="sng" dirty="0" smtClean="0"/>
          </a:p>
          <a:p>
            <a:pPr algn="just"/>
            <a:r>
              <a:rPr lang="pt-BR" b="0" u="sng" dirty="0" smtClean="0"/>
              <a:t>Lista </a:t>
            </a:r>
            <a:r>
              <a:rPr lang="pt-BR" b="0" u="sng" dirty="0"/>
              <a:t>de Devedores em Condomínio</a:t>
            </a:r>
            <a:r>
              <a:rPr lang="pt-BR" b="0" dirty="0"/>
              <a:t>: Não é relação de consumo, mas aplica as regras básicas de abuso de direito. Tem direito de saber quem não paga o condomínio, mas não cabe uma exposição vexatória.</a:t>
            </a:r>
          </a:p>
          <a:p>
            <a:pPr algn="just"/>
            <a:r>
              <a:rPr lang="pt-BR" b="0" dirty="0"/>
              <a:t>Art. 42. Na cobrança de débitos, o consumidor inadimplente não será exposto a ridículo, nem será submetido a qualquer tipo de constrangimento ou ameaça.</a:t>
            </a:r>
          </a:p>
          <a:p>
            <a:pPr algn="just"/>
            <a:endParaRPr lang="pt-BR" b="0" u="sng" dirty="0" smtClean="0"/>
          </a:p>
          <a:p>
            <a:pPr algn="just"/>
            <a:r>
              <a:rPr lang="pt-BR" b="0" u="sng" dirty="0" smtClean="0"/>
              <a:t>Direito </a:t>
            </a:r>
            <a:r>
              <a:rPr lang="pt-BR" b="0" u="sng" dirty="0"/>
              <a:t>à Repetição do Indébito</a:t>
            </a:r>
            <a:r>
              <a:rPr lang="pt-BR" b="0" dirty="0"/>
              <a:t>: Nos casos de cobrança em quantia indevida, o consumidor tem direito à repetição do indébito, por </a:t>
            </a:r>
            <a:r>
              <a:rPr lang="pt-BR" i="1" u="sng" dirty="0">
                <a:solidFill>
                  <a:srgbClr val="FF0000"/>
                </a:solidFill>
              </a:rPr>
              <a:t>valor igual ao dobro do que pagou em excesso</a:t>
            </a:r>
            <a:r>
              <a:rPr lang="pt-BR" b="0" dirty="0"/>
              <a:t>. Logo, tem direito ao valor que pagou em excesso, em dobro. São ressalvados os casos de </a:t>
            </a:r>
            <a:r>
              <a:rPr lang="pt-BR" b="0" i="1" dirty="0"/>
              <a:t>engano justificável</a:t>
            </a:r>
            <a:r>
              <a:rPr lang="pt-BR" b="0" dirty="0"/>
              <a:t>.</a:t>
            </a:r>
          </a:p>
          <a:p>
            <a:pPr algn="just"/>
            <a:r>
              <a:rPr lang="pt-BR" b="0" i="1" u="sng" dirty="0"/>
              <a:t>Exemplo</a:t>
            </a:r>
            <a:r>
              <a:rPr lang="pt-BR" b="0" i="1" dirty="0"/>
              <a:t>: Tinha que pagar 100,00. Foi cobrado 170,00. A repetição do indébito será de 140,00. </a:t>
            </a:r>
            <a:endParaRPr lang="pt-BR" b="0" i="1" dirty="0" smtClean="0"/>
          </a:p>
          <a:p>
            <a:pPr algn="just"/>
            <a:r>
              <a:rPr lang="pt-BR" b="0" u="sng" dirty="0"/>
              <a:t>Necessidade de comprovar o dolo do fornecedor</a:t>
            </a:r>
            <a:r>
              <a:rPr lang="pt-BR" b="0" dirty="0"/>
              <a:t>: O STJ tem exigido a má-fé do fornecedor, o que não é disposto no art. 42, parágrafo único do CDC. Contudo, esse é o entendimento do STJ e de alguns Tribunais de Justiça.</a:t>
            </a:r>
          </a:p>
          <a:p>
            <a:pPr algn="just"/>
            <a:endParaRPr lang="pt-BR" b="0" dirty="0"/>
          </a:p>
          <a:p>
            <a:pPr algn="just"/>
            <a:endParaRPr lang="pt-BR" b="0" dirty="0"/>
          </a:p>
        </p:txBody>
      </p:sp>
    </p:spTree>
    <p:extLst>
      <p:ext uri="{BB962C8B-B14F-4D97-AF65-F5344CB8AC3E}">
        <p14:creationId xmlns:p14="http://schemas.microsoft.com/office/powerpoint/2010/main" val="315892932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3799351793"/>
              </p:ext>
            </p:extLst>
          </p:nvPr>
        </p:nvGraphicFramePr>
        <p:xfrm>
          <a:off x="971600" y="2564904"/>
          <a:ext cx="6912768" cy="2520280"/>
        </p:xfrm>
        <a:graphic>
          <a:graphicData uri="http://schemas.openxmlformats.org/drawingml/2006/table">
            <a:tbl>
              <a:tblPr firstRow="1" firstCol="1" bandRow="1">
                <a:tableStyleId>{5C22544A-7EE6-4342-B048-85BDC9FD1C3A}</a:tableStyleId>
              </a:tblPr>
              <a:tblGrid>
                <a:gridCol w="3456384"/>
                <a:gridCol w="3456384"/>
              </a:tblGrid>
              <a:tr h="630070">
                <a:tc>
                  <a:txBody>
                    <a:bodyPr/>
                    <a:lstStyle/>
                    <a:p>
                      <a:pPr algn="ctr">
                        <a:lnSpc>
                          <a:spcPct val="115000"/>
                        </a:lnSpc>
                        <a:spcAft>
                          <a:spcPts val="0"/>
                        </a:spcAft>
                      </a:pPr>
                      <a:r>
                        <a:rPr lang="pt-BR" sz="2000" dirty="0">
                          <a:effectLst/>
                        </a:rPr>
                        <a:t>Cadastro</a:t>
                      </a:r>
                      <a:endParaRPr lang="pt-B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2000">
                          <a:effectLst/>
                        </a:rPr>
                        <a:t>Banco de Dados</a:t>
                      </a:r>
                      <a:endParaRPr lang="pt-BR" sz="1800">
                        <a:effectLst/>
                        <a:latin typeface="Calibri"/>
                        <a:ea typeface="Calibri"/>
                        <a:cs typeface="Times New Roman"/>
                      </a:endParaRPr>
                    </a:p>
                  </a:txBody>
                  <a:tcPr marL="68580" marR="68580" marT="0" marB="0"/>
                </a:tc>
              </a:tr>
              <a:tr h="1890210">
                <a:tc>
                  <a:txBody>
                    <a:bodyPr/>
                    <a:lstStyle/>
                    <a:p>
                      <a:pPr algn="just">
                        <a:lnSpc>
                          <a:spcPct val="115000"/>
                        </a:lnSpc>
                        <a:spcAft>
                          <a:spcPts val="0"/>
                        </a:spcAft>
                      </a:pPr>
                      <a:r>
                        <a:rPr lang="pt-BR" sz="2000" dirty="0">
                          <a:effectLst/>
                        </a:rPr>
                        <a:t>É específico, feito pelo fornecedor para seu controle interno. </a:t>
                      </a:r>
                      <a:r>
                        <a:rPr lang="pt-BR" sz="2000" i="1" u="sng" dirty="0">
                          <a:effectLst/>
                        </a:rPr>
                        <a:t>Só inclui se o consumidor quiser</a:t>
                      </a:r>
                      <a:r>
                        <a:rPr lang="pt-BR" sz="2000" dirty="0">
                          <a:effectLst/>
                        </a:rPr>
                        <a:t>.</a:t>
                      </a:r>
                      <a:endParaRPr lang="pt-BR"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2000" dirty="0">
                          <a:effectLst/>
                        </a:rPr>
                        <a:t>É genérico, serve para informações quando requisitadas. Pode incluir sem anuência do consumidor.</a:t>
                      </a:r>
                      <a:endParaRPr lang="pt-BR"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0447792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916760"/>
          </a:xfrm>
        </p:spPr>
        <p:txBody>
          <a:bodyPr>
            <a:normAutofit fontScale="92500" lnSpcReduction="20000"/>
          </a:bodyPr>
          <a:lstStyle/>
          <a:p>
            <a:pPr algn="just"/>
            <a:r>
              <a:rPr lang="pt-BR" b="0" u="sng" dirty="0"/>
              <a:t>Questão do Destinatário Final</a:t>
            </a:r>
            <a:r>
              <a:rPr lang="pt-BR" b="0" dirty="0"/>
              <a:t>: Trata-se da verdadeira problemática do conceito de consumidor. Foram estabelecidas algumas teorias: </a:t>
            </a:r>
            <a:endParaRPr lang="pt-BR" b="0" dirty="0" smtClean="0"/>
          </a:p>
          <a:p>
            <a:pPr marL="514350" indent="-514350" algn="just">
              <a:buAutoNum type="romanLcParenBoth"/>
            </a:pPr>
            <a:r>
              <a:rPr lang="pt-BR" b="0" i="1" u="sng" dirty="0" smtClean="0"/>
              <a:t>TEORIA </a:t>
            </a:r>
            <a:r>
              <a:rPr lang="pt-BR" b="0" i="1" u="sng" dirty="0"/>
              <a:t>MAXIMALISTA</a:t>
            </a:r>
            <a:r>
              <a:rPr lang="pt-BR" b="0" dirty="0"/>
              <a:t> que entende que o destinatário final é o destinatário fático, ou seja, é aquele que retira o produto ou serviço de circulação (não está mais a venda), pouco importando para que será usado; </a:t>
            </a:r>
            <a:endParaRPr lang="pt-BR" b="0" dirty="0" smtClean="0"/>
          </a:p>
          <a:p>
            <a:pPr marL="514350" indent="-514350" algn="just">
              <a:buAutoNum type="romanLcParenBoth"/>
            </a:pPr>
            <a:r>
              <a:rPr lang="pt-BR" b="0" i="1" dirty="0" smtClean="0"/>
              <a:t>(</a:t>
            </a:r>
            <a:r>
              <a:rPr lang="pt-BR" b="0" i="1" dirty="0" err="1"/>
              <a:t>ii</a:t>
            </a:r>
            <a:r>
              <a:rPr lang="pt-BR" b="0" i="1" dirty="0"/>
              <a:t>) </a:t>
            </a:r>
            <a:r>
              <a:rPr lang="pt-BR" b="0" i="1" u="sng" dirty="0"/>
              <a:t>TEORIA FINALISTA</a:t>
            </a:r>
            <a:r>
              <a:rPr lang="pt-BR" b="0" i="1" dirty="0"/>
              <a:t> (ou Subjetiva)</a:t>
            </a:r>
            <a:r>
              <a:rPr lang="pt-BR" b="0" dirty="0"/>
              <a:t> que entende que o destinatário final é o destinatário fático e econômico, ou seja, é preciso indagar para que está sendo utilizado o produto ou serviço, assim se alguém adquire algo para incrementar a atividade produtiva não será caso de destinação final econômica, pois não esgotou o produto ou serviço; </a:t>
            </a:r>
            <a:endParaRPr lang="pt-BR" b="0" dirty="0" smtClean="0"/>
          </a:p>
          <a:p>
            <a:pPr marL="514350" indent="-514350" algn="just">
              <a:buAutoNum type="romanLcParenBoth"/>
            </a:pPr>
            <a:r>
              <a:rPr lang="pt-BR" b="0" i="1" dirty="0" smtClean="0"/>
              <a:t>(</a:t>
            </a:r>
            <a:r>
              <a:rPr lang="pt-BR" b="0" i="1" dirty="0" err="1"/>
              <a:t>iii</a:t>
            </a:r>
            <a:r>
              <a:rPr lang="pt-BR" b="0" i="1" dirty="0"/>
              <a:t>) </a:t>
            </a:r>
            <a:r>
              <a:rPr lang="pt-BR" b="0" i="1" u="sng" dirty="0"/>
              <a:t>TEORIA FINALISTA MITIGADA</a:t>
            </a:r>
            <a:r>
              <a:rPr lang="pt-BR" b="0" dirty="0"/>
              <a:t> </a:t>
            </a:r>
            <a:r>
              <a:rPr lang="pt-BR" b="0" i="1" dirty="0"/>
              <a:t>(ou Aprofundada)</a:t>
            </a:r>
            <a:r>
              <a:rPr lang="pt-BR" b="0" dirty="0"/>
              <a:t> que parte do </a:t>
            </a:r>
            <a:r>
              <a:rPr lang="pt-BR" b="0" i="1" dirty="0"/>
              <a:t>PRINCÍPIO DA VULNERABILIDADE DO CONSUMIDOR</a:t>
            </a:r>
            <a:r>
              <a:rPr lang="pt-BR" b="0" dirty="0"/>
              <a:t> e, ao reconhecê-lo, deve ser analisado se o agente é vulnerável ou não para que seja aplicado o conceito de consumidor. Assim poderá ser considerado consumidor o destinatário fático, mas não econômico quando for vulnerável em alguns dos aspectos levantados pela doutrina</a:t>
            </a:r>
            <a:r>
              <a:rPr lang="pt-BR" b="0" dirty="0" smtClean="0"/>
              <a:t>.</a:t>
            </a:r>
            <a:endParaRPr lang="pt-BR" b="0" dirty="0"/>
          </a:p>
        </p:txBody>
      </p:sp>
    </p:spTree>
    <p:extLst>
      <p:ext uri="{BB962C8B-B14F-4D97-AF65-F5344CB8AC3E}">
        <p14:creationId xmlns:p14="http://schemas.microsoft.com/office/powerpoint/2010/main" val="4811433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136904" cy="5256584"/>
          </a:xfrm>
        </p:spPr>
        <p:txBody>
          <a:bodyPr>
            <a:normAutofit fontScale="77500" lnSpcReduction="20000"/>
          </a:bodyPr>
          <a:lstStyle/>
          <a:p>
            <a:pPr algn="just"/>
            <a:r>
              <a:rPr lang="pt-BR" b="0" u="sng" dirty="0"/>
              <a:t>Direito de Acesso</a:t>
            </a:r>
            <a:r>
              <a:rPr lang="pt-BR" b="0" dirty="0"/>
              <a:t>: Previsto no art. 43 caput e §6º do CDC. Deve ter acesso aos cadastros e banco de dados, para ter conhecimento do conteúdo dos cadastros e banco de dados, pois estes influem em aspectos fáticos da vida do indivíduo.</a:t>
            </a:r>
          </a:p>
          <a:p>
            <a:pPr algn="just"/>
            <a:r>
              <a:rPr lang="pt-BR" b="0" u="sng" dirty="0"/>
              <a:t>Art. 43</a:t>
            </a:r>
            <a:r>
              <a:rPr lang="pt-BR" b="0" dirty="0"/>
              <a:t>. O consumidor, sem prejuízo do disposto no art. 86, terá acesso às informações existentes em cadastros, fichas, registros e dados pessoais e de consumo arquivados sobre ele, bem como sobre as suas respectivas fontes.</a:t>
            </a:r>
          </a:p>
          <a:p>
            <a:pPr algn="just"/>
            <a:r>
              <a:rPr lang="pt-BR" b="0" dirty="0"/>
              <a:t>Art. 43 (...) §6º Todas as informações de que trata o caput deste artigo devem ser disponibilizadas em formatos acessíveis, inclusive para a pessoa com deficiência, mediante solicitação do consumidor</a:t>
            </a:r>
            <a:r>
              <a:rPr lang="pt-BR" b="0" dirty="0" smtClean="0"/>
              <a:t>.</a:t>
            </a:r>
          </a:p>
          <a:p>
            <a:pPr algn="just"/>
            <a:endParaRPr lang="pt-BR" b="0" dirty="0"/>
          </a:p>
          <a:p>
            <a:pPr algn="just"/>
            <a:r>
              <a:rPr lang="pt-BR" b="0" u="sng" dirty="0"/>
              <a:t>Direito à Informação</a:t>
            </a:r>
            <a:r>
              <a:rPr lang="pt-BR" b="0" dirty="0"/>
              <a:t>: Direito do consumidor ser informado sobre abertura de cadastros e demais instrumentos. A </a:t>
            </a:r>
            <a:r>
              <a:rPr lang="pt-BR" b="0" i="1" u="sng" dirty="0"/>
              <a:t>comunicação deve ser realizada pelo órgão mantenedor</a:t>
            </a:r>
            <a:r>
              <a:rPr lang="pt-BR" b="0" dirty="0"/>
              <a:t> do cadastro de proteção ao crédito. </a:t>
            </a:r>
            <a:endParaRPr lang="pt-BR" b="0" dirty="0" smtClean="0"/>
          </a:p>
          <a:p>
            <a:pPr algn="just"/>
            <a:r>
              <a:rPr lang="pt-BR" b="0" dirty="0" smtClean="0"/>
              <a:t>Para </a:t>
            </a:r>
            <a:r>
              <a:rPr lang="pt-BR" b="0" dirty="0"/>
              <a:t>o STJ a responsabilidade é exclusiva dos arquivos de consumo, conforme súmula 359 do STJ. </a:t>
            </a:r>
            <a:endParaRPr lang="pt-BR" b="0" dirty="0" smtClean="0"/>
          </a:p>
          <a:p>
            <a:pPr algn="just"/>
            <a:r>
              <a:rPr lang="pt-BR" b="0" dirty="0" smtClean="0"/>
              <a:t>Ademais</a:t>
            </a:r>
            <a:r>
              <a:rPr lang="pt-BR" b="0" dirty="0"/>
              <a:t>, </a:t>
            </a:r>
            <a:r>
              <a:rPr lang="pt-BR" b="0" i="1" u="sng" dirty="0"/>
              <a:t>não é necessária carta com aviso de recebimento</a:t>
            </a:r>
            <a:r>
              <a:rPr lang="pt-BR" b="0" dirty="0"/>
              <a:t>, segundo a súmula 404 do STJ. Por fim, se já está negativado por outros casos, a falta de notificação não gera dano moral.</a:t>
            </a:r>
          </a:p>
          <a:p>
            <a:pPr algn="just"/>
            <a:r>
              <a:rPr lang="pt-BR" b="0" dirty="0"/>
              <a:t>Art. 43 (...) §2° A abertura de cadastro, ficha, registro e dados pessoais e de consumo deverá ser comunicada por escrito ao consumidor, quando não solicitada por ele</a:t>
            </a:r>
            <a:r>
              <a:rPr lang="pt-BR" b="0" dirty="0" smtClean="0"/>
              <a:t>.</a:t>
            </a:r>
            <a:endParaRPr lang="pt-BR" b="0" dirty="0"/>
          </a:p>
        </p:txBody>
      </p:sp>
    </p:spTree>
    <p:extLst>
      <p:ext uri="{BB962C8B-B14F-4D97-AF65-F5344CB8AC3E}">
        <p14:creationId xmlns:p14="http://schemas.microsoft.com/office/powerpoint/2010/main" val="74761278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12776"/>
            <a:ext cx="8136904" cy="5112568"/>
          </a:xfrm>
        </p:spPr>
        <p:txBody>
          <a:bodyPr>
            <a:normAutofit fontScale="85000" lnSpcReduction="20000"/>
          </a:bodyPr>
          <a:lstStyle/>
          <a:p>
            <a:pPr algn="just"/>
            <a:r>
              <a:rPr lang="pt-BR" b="0" u="sng" dirty="0"/>
              <a:t>Súmula 359 do STJ</a:t>
            </a:r>
            <a:r>
              <a:rPr lang="pt-BR" b="0" dirty="0"/>
              <a:t>: Cabe ao órgão mantenedor do cadastro de proteção ao crédito a notificação do devedor antes de proceder à inscrição.</a:t>
            </a:r>
          </a:p>
          <a:p>
            <a:pPr algn="just"/>
            <a:r>
              <a:rPr lang="pt-BR" b="0" u="sng" dirty="0"/>
              <a:t>Súmula 404 do STJ</a:t>
            </a:r>
            <a:r>
              <a:rPr lang="pt-BR" b="0" dirty="0"/>
              <a:t>: É dispensável o Aviso de Recebimento (AR) na carta de comunicação ao consumidor sobre a negativação de seu nome em bancos de dados e cadastros.</a:t>
            </a:r>
          </a:p>
          <a:p>
            <a:pPr algn="just"/>
            <a:r>
              <a:rPr lang="pt-BR" b="0" u="sng" dirty="0"/>
              <a:t>Súmula 385 do STJ</a:t>
            </a:r>
            <a:r>
              <a:rPr lang="pt-BR" b="0" dirty="0"/>
              <a:t>: Da anotação irregular em cadastro de proteção ao crédito, não cabe indenização por dano moral, quando preexistente legítima inscrição, ressalvado o direito ao cancelamento.</a:t>
            </a:r>
          </a:p>
          <a:p>
            <a:pPr algn="just"/>
            <a:endParaRPr lang="pt-BR" b="0" u="sng" dirty="0" smtClean="0"/>
          </a:p>
          <a:p>
            <a:pPr algn="just"/>
            <a:r>
              <a:rPr lang="pt-BR" b="0" u="sng" dirty="0" smtClean="0"/>
              <a:t>Direito </a:t>
            </a:r>
            <a:r>
              <a:rPr lang="pt-BR" b="0" u="sng" dirty="0"/>
              <a:t>à Retificação</a:t>
            </a:r>
            <a:r>
              <a:rPr lang="pt-BR" b="0" dirty="0"/>
              <a:t>: Caberá ao credor a </a:t>
            </a:r>
            <a:r>
              <a:rPr lang="pt-BR" b="0" i="1" dirty="0"/>
              <a:t>exclusão do registro da dívida, em até 5 dias úteis</a:t>
            </a:r>
            <a:r>
              <a:rPr lang="pt-BR" b="0" dirty="0"/>
              <a:t>, a partir do pagamento do débito. A ação cabível para retificação, caso haja negativa do credor, será o </a:t>
            </a:r>
            <a:r>
              <a:rPr lang="pt-BR" b="0" i="1" dirty="0"/>
              <a:t>Habeas Data</a:t>
            </a:r>
            <a:r>
              <a:rPr lang="pt-BR" b="0" dirty="0"/>
              <a:t>. </a:t>
            </a:r>
          </a:p>
          <a:p>
            <a:pPr algn="just"/>
            <a:r>
              <a:rPr lang="pt-BR" b="0" dirty="0"/>
              <a:t>Art. 43 (...) §3° O consumidor, sempre que encontrar inexatidão nos seus dados e cadastros, poderá exigir sua imediata correção, </a:t>
            </a:r>
            <a:r>
              <a:rPr lang="pt-BR" b="0" i="1" dirty="0"/>
              <a:t>devendo o arquivista, no prazo de cinco dias úteis, comunicar a alteração aos eventuais destinatários das informações incorretas</a:t>
            </a:r>
            <a:r>
              <a:rPr lang="pt-BR" b="0" dirty="0"/>
              <a:t>.</a:t>
            </a:r>
          </a:p>
          <a:p>
            <a:pPr algn="just"/>
            <a:r>
              <a:rPr lang="pt-BR" b="0" dirty="0"/>
              <a:t>Súmula 548-STJ: Incumbe ao credor a exclusão do registro da dívida em nome do devedor no cadastro de inadimplentes no prazo de cinco dias úteis, a partir do integral e efetivo pagamento do débito</a:t>
            </a:r>
            <a:r>
              <a:rPr lang="pt-BR" b="0" dirty="0" smtClean="0"/>
              <a:t>.</a:t>
            </a:r>
            <a:endParaRPr lang="pt-BR" b="0" dirty="0"/>
          </a:p>
        </p:txBody>
      </p:sp>
    </p:spTree>
    <p:extLst>
      <p:ext uri="{BB962C8B-B14F-4D97-AF65-F5344CB8AC3E}">
        <p14:creationId xmlns:p14="http://schemas.microsoft.com/office/powerpoint/2010/main" val="133358925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84784"/>
            <a:ext cx="8208912" cy="5112568"/>
          </a:xfrm>
        </p:spPr>
        <p:txBody>
          <a:bodyPr>
            <a:normAutofit fontScale="77500" lnSpcReduction="20000"/>
          </a:bodyPr>
          <a:lstStyle/>
          <a:p>
            <a:pPr algn="just"/>
            <a:r>
              <a:rPr lang="pt-BR" b="0" u="sng" dirty="0"/>
              <a:t>Direito de Ser Excluído</a:t>
            </a:r>
            <a:r>
              <a:rPr lang="pt-BR" b="0" dirty="0"/>
              <a:t>: A informação negativa não pode ser utilizada </a:t>
            </a:r>
            <a:r>
              <a:rPr lang="pt-BR" b="0" i="1" dirty="0"/>
              <a:t>ad </a:t>
            </a:r>
            <a:r>
              <a:rPr lang="pt-BR" b="0" i="1" dirty="0" err="1"/>
              <a:t>infinitum</a:t>
            </a:r>
            <a:r>
              <a:rPr lang="pt-BR" b="0" dirty="0"/>
              <a:t>, sob pena de se estabilizar uma sanção perpétua, que ofenderia a dignidade da pessoa humana. Mesmo que tenha prescrito a forma executiva o prazo ainda será de 5 anos (pois a prescrição extingue a pretensão de ajuizar ação para tutela do direito, mas não extingue o direito</a:t>
            </a:r>
            <a:r>
              <a:rPr lang="pt-BR" b="0" dirty="0" smtClean="0"/>
              <a:t>).</a:t>
            </a:r>
          </a:p>
          <a:p>
            <a:pPr algn="just"/>
            <a:endParaRPr lang="pt-BR" b="0" dirty="0"/>
          </a:p>
          <a:p>
            <a:pPr algn="just"/>
            <a:r>
              <a:rPr lang="pt-BR" b="0" dirty="0"/>
              <a:t>Art. 43 (...) §1° Os cadastros e dados de consumidores devem ser objetivos, claros, verdadeiros e em linguagem de fácil compreensão, não podendo conter informações negativas referentes a período superior a cinco anos.</a:t>
            </a:r>
          </a:p>
          <a:p>
            <a:pPr algn="just"/>
            <a:r>
              <a:rPr lang="pt-BR" b="0" dirty="0"/>
              <a:t>Art. 43 (...) §5° Consumada a prescrição relativa à cobrança de débitos do consumidor, não serão fornecidas, pelos respectivos Sistemas de Proteção ao Crédito, quaisquer informações que possam impedir ou dificultar novo acesso ao crédito junto aos fornecedores.</a:t>
            </a:r>
          </a:p>
          <a:p>
            <a:pPr algn="just"/>
            <a:endParaRPr lang="pt-BR" b="0" u="sng" dirty="0" smtClean="0"/>
          </a:p>
          <a:p>
            <a:pPr algn="just"/>
            <a:r>
              <a:rPr lang="pt-BR" b="0" u="sng" dirty="0" smtClean="0"/>
              <a:t>Súmula </a:t>
            </a:r>
            <a:r>
              <a:rPr lang="pt-BR" b="0" u="sng" dirty="0"/>
              <a:t>323 do STJ:</a:t>
            </a:r>
            <a:r>
              <a:rPr lang="pt-BR" b="0" dirty="0"/>
              <a:t> A inscrição do nome do devedor pode ser mantida nos serviços de proteção ao crédito </a:t>
            </a:r>
            <a:r>
              <a:rPr lang="pt-BR" i="1" u="sng" dirty="0">
                <a:solidFill>
                  <a:srgbClr val="FF0000"/>
                </a:solidFill>
              </a:rPr>
              <a:t>até o prazo máximo de cinco anos</a:t>
            </a:r>
            <a:r>
              <a:rPr lang="pt-BR" b="0" dirty="0"/>
              <a:t>, independentemente da prescrição da execução.</a:t>
            </a:r>
          </a:p>
          <a:p>
            <a:pPr algn="just"/>
            <a:endParaRPr lang="pt-BR" b="0" u="sng" dirty="0" smtClean="0"/>
          </a:p>
          <a:p>
            <a:pPr algn="just"/>
            <a:r>
              <a:rPr lang="pt-BR" b="0" u="sng" dirty="0" smtClean="0"/>
              <a:t>Entidades </a:t>
            </a:r>
            <a:r>
              <a:rPr lang="pt-BR" b="0" u="sng" dirty="0"/>
              <a:t>de Caráter Público</a:t>
            </a:r>
            <a:r>
              <a:rPr lang="pt-BR" b="0" dirty="0"/>
              <a:t>: Os bancos de dados e cadastros e serviços de proteção ao crédito são considerados entidades de caráter público. Nesse tocante, cabe concessão de </a:t>
            </a:r>
            <a:r>
              <a:rPr lang="pt-BR" b="0" i="1" dirty="0"/>
              <a:t>Habeas Data</a:t>
            </a:r>
            <a:r>
              <a:rPr lang="pt-BR" b="0" dirty="0"/>
              <a:t> (preenche o requisito do art. 5º, LXXII da CF</a:t>
            </a:r>
            <a:r>
              <a:rPr lang="pt-BR" b="0" dirty="0" smtClean="0"/>
              <a:t>).</a:t>
            </a:r>
            <a:endParaRPr lang="pt-BR" b="0" dirty="0"/>
          </a:p>
        </p:txBody>
      </p:sp>
    </p:spTree>
    <p:extLst>
      <p:ext uri="{BB962C8B-B14F-4D97-AF65-F5344CB8AC3E}">
        <p14:creationId xmlns:p14="http://schemas.microsoft.com/office/powerpoint/2010/main" val="28243719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12776"/>
            <a:ext cx="8280920" cy="5184576"/>
          </a:xfrm>
        </p:spPr>
        <p:txBody>
          <a:bodyPr>
            <a:normAutofit/>
          </a:bodyPr>
          <a:lstStyle/>
          <a:p>
            <a:pPr algn="just"/>
            <a:r>
              <a:rPr lang="pt-BR" b="0" dirty="0" smtClean="0"/>
              <a:t>Ação </a:t>
            </a:r>
            <a:r>
              <a:rPr lang="pt-BR" b="0" dirty="0"/>
              <a:t>Revisional de Contrato não inibe caracterizar a mora do autor, não impedindo a inscrição nos bancos de dados. Nesse sentido, a súmula 380 do STJ.</a:t>
            </a:r>
          </a:p>
          <a:p>
            <a:pPr algn="just"/>
            <a:r>
              <a:rPr lang="pt-BR" b="0" dirty="0"/>
              <a:t>Contudo, STJ permite que em certos casos de Ação Revisional haja a retirada do nome dos bancos de dados, desde que </a:t>
            </a:r>
            <a:r>
              <a:rPr lang="pt-BR" b="0" u="sng" dirty="0"/>
              <a:t>preencha três requisitos</a:t>
            </a:r>
            <a:r>
              <a:rPr lang="pt-BR" b="0" dirty="0"/>
              <a:t>: (i) Ajuizar a ação; (</a:t>
            </a:r>
            <a:r>
              <a:rPr lang="pt-BR" b="0" dirty="0" err="1"/>
              <a:t>ii</a:t>
            </a:r>
            <a:r>
              <a:rPr lang="pt-BR" b="0" dirty="0"/>
              <a:t>) A causa de pedir deve ter um fundamento plausível; (</a:t>
            </a:r>
            <a:r>
              <a:rPr lang="pt-BR" b="0" dirty="0" err="1"/>
              <a:t>iii</a:t>
            </a:r>
            <a:r>
              <a:rPr lang="pt-BR" b="0" dirty="0"/>
              <a:t>) deve haver boa-fé do consumidor (prestando caução da quantia ou pagando a quantia incontroversa).</a:t>
            </a:r>
          </a:p>
          <a:p>
            <a:pPr algn="just"/>
            <a:endParaRPr lang="pt-BR" b="0" dirty="0" smtClean="0"/>
          </a:p>
          <a:p>
            <a:pPr algn="just"/>
            <a:r>
              <a:rPr lang="pt-BR" b="0" dirty="0" smtClean="0"/>
              <a:t>Súmula </a:t>
            </a:r>
            <a:r>
              <a:rPr lang="pt-BR" b="0" dirty="0"/>
              <a:t>380 do STJ: A simples propositura da ação de revisão de contrato não inibe a caracterização da mora do autor. </a:t>
            </a:r>
            <a:r>
              <a:rPr lang="pt-BR" b="0" i="1" dirty="0"/>
              <a:t>(a simples propositura não inibe, mas se preencher os 3 requisitos, caberá a retirada).</a:t>
            </a:r>
            <a:endParaRPr lang="pt-BR" b="0" dirty="0"/>
          </a:p>
          <a:p>
            <a:pPr algn="just"/>
            <a:endParaRPr lang="pt-BR" b="0" dirty="0"/>
          </a:p>
        </p:txBody>
      </p:sp>
    </p:spTree>
    <p:extLst>
      <p:ext uri="{BB962C8B-B14F-4D97-AF65-F5344CB8AC3E}">
        <p14:creationId xmlns:p14="http://schemas.microsoft.com/office/powerpoint/2010/main" val="273896000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412776"/>
            <a:ext cx="8280920" cy="5184576"/>
          </a:xfrm>
        </p:spPr>
        <p:txBody>
          <a:bodyPr>
            <a:normAutofit/>
          </a:bodyPr>
          <a:lstStyle/>
          <a:p>
            <a:pPr algn="just"/>
            <a:r>
              <a:rPr lang="pt-BR" u="sng" dirty="0" smtClean="0"/>
              <a:t>Método </a:t>
            </a:r>
            <a:r>
              <a:rPr lang="pt-BR" u="sng" dirty="0"/>
              <a:t>do </a:t>
            </a:r>
            <a:r>
              <a:rPr lang="pt-BR" u="sng" dirty="0" err="1"/>
              <a:t>Credit</a:t>
            </a:r>
            <a:r>
              <a:rPr lang="pt-BR" u="sng" dirty="0"/>
              <a:t> </a:t>
            </a:r>
            <a:r>
              <a:rPr lang="pt-BR" u="sng" dirty="0" err="1"/>
              <a:t>Scoring</a:t>
            </a:r>
            <a:r>
              <a:rPr lang="pt-BR" dirty="0"/>
              <a:t>:</a:t>
            </a:r>
            <a:r>
              <a:rPr lang="pt-BR" b="0" dirty="0"/>
              <a:t> </a:t>
            </a:r>
            <a:endParaRPr lang="pt-BR" b="0" dirty="0" smtClean="0"/>
          </a:p>
          <a:p>
            <a:pPr algn="just"/>
            <a:endParaRPr lang="pt-BR" b="0" dirty="0"/>
          </a:p>
          <a:p>
            <a:pPr algn="just"/>
            <a:r>
              <a:rPr lang="pt-BR" b="0" dirty="0" smtClean="0"/>
              <a:t>Trata-se </a:t>
            </a:r>
            <a:r>
              <a:rPr lang="pt-BR" b="0" dirty="0"/>
              <a:t>de sistema que analisa uma série de dados e avalia o risco de contratar com o consumidor específico. Avalia uma série de estatísticas e o consumidor não necessariamente está elencado em lista de bancos de dados. </a:t>
            </a:r>
            <a:r>
              <a:rPr lang="pt-BR" i="1" u="sng" dirty="0">
                <a:solidFill>
                  <a:srgbClr val="FF0000"/>
                </a:solidFill>
              </a:rPr>
              <a:t>Para o STJ esse sistema é legal, mas se o consumidor exigir as fontes das informações pessoais, haverá direito de esclarecimento</a:t>
            </a:r>
            <a:r>
              <a:rPr lang="pt-BR" b="0" dirty="0"/>
              <a:t>.</a:t>
            </a:r>
          </a:p>
          <a:p>
            <a:pPr algn="just"/>
            <a:endParaRPr lang="pt-BR" b="0" dirty="0" smtClean="0"/>
          </a:p>
          <a:p>
            <a:pPr algn="just"/>
            <a:r>
              <a:rPr lang="pt-BR" b="0" dirty="0" smtClean="0"/>
              <a:t>Súmula </a:t>
            </a:r>
            <a:r>
              <a:rPr lang="pt-BR" b="0" dirty="0"/>
              <a:t>550-STJ: A utilização de escore de crédito, método estatístico de avaliação de risco que não constitui banco de dados, dispensa o consentimento do consumidor, que terá o direito de solicitar esclarecimentos sobre as informações pessoais valoradas e as fontes dos dados considerados no respectivo cálculo</a:t>
            </a:r>
            <a:r>
              <a:rPr lang="pt-BR" b="0" dirty="0" smtClean="0"/>
              <a:t>.</a:t>
            </a:r>
            <a:endParaRPr lang="pt-BR" b="0" dirty="0"/>
          </a:p>
        </p:txBody>
      </p:sp>
    </p:spTree>
    <p:extLst>
      <p:ext uri="{BB962C8B-B14F-4D97-AF65-F5344CB8AC3E}">
        <p14:creationId xmlns:p14="http://schemas.microsoft.com/office/powerpoint/2010/main" val="34399448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lstStyle/>
          <a:p>
            <a:pPr algn="just"/>
            <a:r>
              <a:rPr lang="pt-BR" b="0" u="sng" dirty="0"/>
              <a:t>Lei 12414/11 que regula o cadastro positivo dos bons pagadores</a:t>
            </a:r>
            <a:r>
              <a:rPr lang="pt-BR" b="0" dirty="0"/>
              <a:t>: </a:t>
            </a:r>
            <a:endParaRPr lang="pt-BR" b="0" dirty="0" smtClean="0"/>
          </a:p>
          <a:p>
            <a:pPr algn="just"/>
            <a:endParaRPr lang="pt-BR" b="0" dirty="0" smtClean="0"/>
          </a:p>
          <a:p>
            <a:pPr marL="342900" indent="-342900" algn="just">
              <a:buFontTx/>
              <a:buChar char="-"/>
            </a:pPr>
            <a:r>
              <a:rPr lang="pt-BR" b="0" dirty="0" smtClean="0"/>
              <a:t>Depende </a:t>
            </a:r>
            <a:r>
              <a:rPr lang="pt-BR" b="0" dirty="0"/>
              <a:t>do consentimento do consumidor. É ele quem presta as informações. </a:t>
            </a:r>
            <a:endParaRPr lang="pt-BR" b="0" dirty="0"/>
          </a:p>
          <a:p>
            <a:pPr marL="342900" indent="-342900" algn="just">
              <a:buFontTx/>
              <a:buChar char="-"/>
            </a:pPr>
            <a:r>
              <a:rPr lang="pt-BR" b="0" dirty="0" smtClean="0"/>
              <a:t>O </a:t>
            </a:r>
            <a:r>
              <a:rPr lang="pt-BR" b="0" dirty="0"/>
              <a:t>prazo máximo de permanência nesse cadastro será de </a:t>
            </a:r>
            <a:r>
              <a:rPr lang="pt-BR" b="0" i="1" dirty="0"/>
              <a:t>15 ANOS</a:t>
            </a:r>
            <a:r>
              <a:rPr lang="pt-BR" b="0" dirty="0"/>
              <a:t>. </a:t>
            </a:r>
            <a:endParaRPr lang="pt-BR" b="0" dirty="0" smtClean="0"/>
          </a:p>
          <a:p>
            <a:pPr marL="342900" indent="-342900" algn="just">
              <a:buFontTx/>
              <a:buChar char="-"/>
            </a:pPr>
            <a:r>
              <a:rPr lang="pt-BR" b="0" dirty="0" smtClean="0"/>
              <a:t>Ademais</a:t>
            </a:r>
            <a:r>
              <a:rPr lang="pt-BR" b="0" dirty="0"/>
              <a:t>, não podem ser relacionadas informações muito pessoais do consumidor.</a:t>
            </a:r>
          </a:p>
          <a:p>
            <a:pPr algn="just"/>
            <a:endParaRPr lang="pt-BR" b="0" dirty="0" smtClean="0"/>
          </a:p>
          <a:p>
            <a:pPr algn="just"/>
            <a:r>
              <a:rPr lang="pt-BR" b="0" dirty="0" smtClean="0"/>
              <a:t>Art</a:t>
            </a:r>
            <a:r>
              <a:rPr lang="pt-BR" b="0" dirty="0"/>
              <a:t>. 14.  As informações de adimplemento não poderão constar de bancos de dados por período superior a 15 (quinze) anos.</a:t>
            </a:r>
          </a:p>
          <a:p>
            <a:pPr algn="just"/>
            <a:endParaRPr lang="pt-BR" b="0" dirty="0"/>
          </a:p>
        </p:txBody>
      </p:sp>
    </p:spTree>
    <p:extLst>
      <p:ext uri="{BB962C8B-B14F-4D97-AF65-F5344CB8AC3E}">
        <p14:creationId xmlns:p14="http://schemas.microsoft.com/office/powerpoint/2010/main" val="178757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95536" y="1628800"/>
            <a:ext cx="8208912" cy="4968552"/>
          </a:xfrm>
        </p:spPr>
        <p:txBody>
          <a:bodyPr>
            <a:normAutofit fontScale="92500" lnSpcReduction="20000"/>
          </a:bodyPr>
          <a:lstStyle/>
          <a:p>
            <a:pPr algn="ctr"/>
            <a:r>
              <a:rPr lang="pt-BR" u="sng" dirty="0"/>
              <a:t>PROTEÇÃO CONTRATUAL</a:t>
            </a:r>
            <a:endParaRPr lang="pt-BR" dirty="0"/>
          </a:p>
          <a:p>
            <a:pPr algn="just"/>
            <a:r>
              <a:rPr lang="pt-BR" b="0" dirty="0"/>
              <a:t> </a:t>
            </a:r>
          </a:p>
          <a:p>
            <a:pPr algn="just"/>
            <a:r>
              <a:rPr lang="pt-BR" b="0" dirty="0" smtClean="0"/>
              <a:t>Art</a:t>
            </a:r>
            <a:r>
              <a:rPr lang="pt-BR" b="0" dirty="0"/>
              <a:t>. 46. Os contratos que regulam as relações de consumo não obrigarão os consumidores, se não lhes for dada a oportunidade de tomar conhecimento prévio de seu conteúdo, ou se os respectivos instrumentos forem redigidos de modo a dificultar a compreensão de seu sentido e alcance.</a:t>
            </a:r>
          </a:p>
          <a:p>
            <a:pPr algn="just"/>
            <a:endParaRPr lang="pt-BR" b="0" u="sng" dirty="0" smtClean="0"/>
          </a:p>
          <a:p>
            <a:pPr algn="just"/>
            <a:r>
              <a:rPr lang="pt-BR" b="0" u="sng" dirty="0" smtClean="0"/>
              <a:t>Interpretação </a:t>
            </a:r>
            <a:r>
              <a:rPr lang="pt-BR" b="0" u="sng" dirty="0"/>
              <a:t>mais favorável ao consumidor</a:t>
            </a:r>
            <a:r>
              <a:rPr lang="pt-BR" b="0" dirty="0"/>
              <a:t>: as cláusulas contratuais devem ser interpretadas de maneira mais favorável ao consumidor.</a:t>
            </a:r>
          </a:p>
          <a:p>
            <a:pPr algn="just"/>
            <a:r>
              <a:rPr lang="pt-BR" b="0" dirty="0"/>
              <a:t>Art. 47. As cláusulas contratuais serão interpretadas de maneira mais favorável ao consumidor.</a:t>
            </a:r>
          </a:p>
          <a:p>
            <a:pPr algn="just"/>
            <a:r>
              <a:rPr lang="pt-BR" b="0" dirty="0"/>
              <a:t>Art. 48. As declarações de vontade constantes de escritos particulares, recibos e pré-contratos relativos às relações de consumo vinculam o fornecedor, ensejando inclusive execução específica, nos termos do art. 84 e parágrafos</a:t>
            </a:r>
            <a:r>
              <a:rPr lang="pt-BR" b="0" dirty="0" smtClean="0"/>
              <a:t>.</a:t>
            </a:r>
            <a:endParaRPr lang="pt-BR" b="0" dirty="0"/>
          </a:p>
        </p:txBody>
      </p:sp>
    </p:spTree>
    <p:extLst>
      <p:ext uri="{BB962C8B-B14F-4D97-AF65-F5344CB8AC3E}">
        <p14:creationId xmlns:p14="http://schemas.microsoft.com/office/powerpoint/2010/main" val="77044771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352928" cy="5112568"/>
          </a:xfrm>
        </p:spPr>
        <p:txBody>
          <a:bodyPr>
            <a:normAutofit fontScale="85000" lnSpcReduction="10000"/>
          </a:bodyPr>
          <a:lstStyle/>
          <a:p>
            <a:pPr algn="just"/>
            <a:r>
              <a:rPr lang="pt-BR" u="sng" dirty="0"/>
              <a:t>Direito de Arrependimento</a:t>
            </a:r>
            <a:r>
              <a:rPr lang="pt-BR" dirty="0"/>
              <a:t>:</a:t>
            </a:r>
            <a:r>
              <a:rPr lang="pt-BR" b="0" dirty="0"/>
              <a:t> Nos casos em que há compra fora do estabelecimento comercial. Todos os valores devem ser restituídos e atualizados monetariamente.</a:t>
            </a:r>
          </a:p>
          <a:p>
            <a:pPr algn="just"/>
            <a:r>
              <a:rPr lang="pt-BR" b="0" dirty="0"/>
              <a:t>Art. 49. O consumidor pode desistir do contrato, no prazo de 7 dias a contar de sua assinatura ou do ato de recebimento do produto ou serviço, sempre que a contratação de fornecimento de produtos e serviços ocorrer fora do estabelecimento comercial, especialmente por telefone ou a domicílio.</a:t>
            </a:r>
          </a:p>
          <a:p>
            <a:pPr algn="just"/>
            <a:r>
              <a:rPr lang="pt-BR" b="0" dirty="0"/>
              <a:t>Parágrafo único. Se o consumidor exercitar o direito de arrependimento previsto neste artigo, os valores eventualmente pagos, a qualquer título, durante o prazo de reflexão, serão devolvidos, de imediato, monetariamente atualizados.</a:t>
            </a:r>
          </a:p>
          <a:p>
            <a:pPr algn="just"/>
            <a:endParaRPr lang="pt-BR" b="0" dirty="0" smtClean="0"/>
          </a:p>
          <a:p>
            <a:pPr algn="just"/>
            <a:r>
              <a:rPr lang="pt-BR" dirty="0" smtClean="0"/>
              <a:t>Art</a:t>
            </a:r>
            <a:r>
              <a:rPr lang="pt-BR" dirty="0"/>
              <a:t>. 50. A garantia contratual é complementar à legal e será conferida mediante termo escrito.</a:t>
            </a:r>
          </a:p>
          <a:p>
            <a:pPr algn="just"/>
            <a:r>
              <a:rPr lang="pt-BR" b="0" dirty="0"/>
              <a:t>Parágrafo único. O termo de garantia ou equivalente deve ser padronizado e esclarecer, de maneira adequada em que consiste a mesma garantia, bem como a forma, o prazo e o lugar em que pode ser exercitada e os ônus a cargo do consumidor, devendo ser-lhe entregue, devidamente preenchido pelo fornecedor, no ato do fornecimento, acompanhado de manual de instrução, de instalação e uso do produto em linguagem didática, com ilustrações.</a:t>
            </a:r>
          </a:p>
          <a:p>
            <a:pPr algn="just"/>
            <a:endParaRPr lang="pt-BR" b="0" dirty="0"/>
          </a:p>
        </p:txBody>
      </p:sp>
    </p:spTree>
    <p:extLst>
      <p:ext uri="{BB962C8B-B14F-4D97-AF65-F5344CB8AC3E}">
        <p14:creationId xmlns:p14="http://schemas.microsoft.com/office/powerpoint/2010/main" val="302384982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352928" cy="5256584"/>
          </a:xfrm>
        </p:spPr>
        <p:txBody>
          <a:bodyPr>
            <a:normAutofit fontScale="77500" lnSpcReduction="20000"/>
          </a:bodyPr>
          <a:lstStyle/>
          <a:p>
            <a:pPr algn="just"/>
            <a:r>
              <a:rPr lang="pt-BR" u="sng" dirty="0"/>
              <a:t>CLÁUSULAS ABUSIVAS</a:t>
            </a:r>
            <a:r>
              <a:rPr lang="pt-BR" dirty="0"/>
              <a:t>:</a:t>
            </a:r>
            <a:r>
              <a:rPr lang="pt-BR" b="0" dirty="0"/>
              <a:t> São consideradas nula de pleno direito, podendo ser declaradas de ofício, salvo nos casos de instituição financeira, que apresenta súmula impeditiva (</a:t>
            </a:r>
            <a:r>
              <a:rPr lang="pt-BR" b="0" i="1" dirty="0"/>
              <a:t>lobby</a:t>
            </a:r>
            <a:r>
              <a:rPr lang="pt-BR" b="0" dirty="0" smtClean="0"/>
              <a:t>).</a:t>
            </a:r>
          </a:p>
          <a:p>
            <a:pPr algn="just"/>
            <a:endParaRPr lang="pt-BR" b="0" dirty="0"/>
          </a:p>
          <a:p>
            <a:pPr algn="just"/>
            <a:r>
              <a:rPr lang="pt-BR" b="0" dirty="0"/>
              <a:t>Art. 51. São nulas de pleno direito, entre outras, as cláusulas contratuais relativas ao fornecimento de produtos e serviços que:</a:t>
            </a:r>
          </a:p>
          <a:p>
            <a:pPr algn="just"/>
            <a:r>
              <a:rPr lang="pt-BR" b="0" dirty="0"/>
              <a:t>I - impossibilitem, exonerem ou atenuem a responsabilidade do fornecedor por vícios de qualquer natureza dos produtos e serviços ou impliquem renúncia ou disposição de direitos. Nas relações de consumo entre o fornecedor e o consumidor pessoa jurídica, a indenização poderá ser limitada, em situações justificáveis;</a:t>
            </a:r>
          </a:p>
          <a:p>
            <a:pPr algn="just"/>
            <a:r>
              <a:rPr lang="pt-BR" b="0" dirty="0"/>
              <a:t>II - subtraiam ao consumidor a opção de reembolso da quantia já paga, nos casos previstos neste código;</a:t>
            </a:r>
          </a:p>
          <a:p>
            <a:pPr algn="just"/>
            <a:r>
              <a:rPr lang="pt-BR" b="0" dirty="0"/>
              <a:t>III - transfiram responsabilidades a terceiros;</a:t>
            </a:r>
          </a:p>
          <a:p>
            <a:pPr algn="just"/>
            <a:r>
              <a:rPr lang="pt-BR" b="0" dirty="0"/>
              <a:t>IV - estabeleçam obrigações consideradas iníquas, abusivas, que coloquem o consumidor em desvantagem exagerada, ou sejam incompatíveis com a boa-fé ou a </a:t>
            </a:r>
            <a:r>
              <a:rPr lang="pt-BR" b="0" dirty="0" err="1"/>
              <a:t>eqüidade</a:t>
            </a:r>
            <a:r>
              <a:rPr lang="pt-BR" b="0" dirty="0"/>
              <a:t>;</a:t>
            </a:r>
          </a:p>
          <a:p>
            <a:pPr algn="just"/>
            <a:r>
              <a:rPr lang="pt-BR" b="0" dirty="0"/>
              <a:t>VI - estabeleçam inversão do ônus da prova em prejuízo do consumidor;</a:t>
            </a:r>
          </a:p>
          <a:p>
            <a:pPr algn="just"/>
            <a:r>
              <a:rPr lang="pt-BR" b="0" dirty="0"/>
              <a:t>Por óbvio, não cabe inversão do ônus da prova em prejuízo ao consumidor, por violar o sentido dado pelo CDC.</a:t>
            </a:r>
          </a:p>
          <a:p>
            <a:pPr algn="just"/>
            <a:r>
              <a:rPr lang="pt-BR" b="0" dirty="0"/>
              <a:t>VII - determinem a utilização compulsória de arbitragem</a:t>
            </a:r>
            <a:r>
              <a:rPr lang="pt-BR" b="0" dirty="0" smtClean="0"/>
              <a:t>;</a:t>
            </a:r>
            <a:endParaRPr lang="pt-BR" b="0" dirty="0"/>
          </a:p>
        </p:txBody>
      </p:sp>
    </p:spTree>
    <p:extLst>
      <p:ext uri="{BB962C8B-B14F-4D97-AF65-F5344CB8AC3E}">
        <p14:creationId xmlns:p14="http://schemas.microsoft.com/office/powerpoint/2010/main" val="12424497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b="0" dirty="0"/>
              <a:t>VIII - imponham representante para concluir ou realizar outro negócio jurídico pelo consumidor;</a:t>
            </a:r>
          </a:p>
          <a:p>
            <a:pPr algn="just"/>
            <a:r>
              <a:rPr lang="pt-BR" b="0" dirty="0"/>
              <a:t>IX - deixem ao fornecedor a opção de concluir ou não o contrato, embora obrigando o consumidor;</a:t>
            </a:r>
          </a:p>
          <a:p>
            <a:pPr algn="just"/>
            <a:r>
              <a:rPr lang="pt-BR" b="0" dirty="0"/>
              <a:t>X - permitam ao fornecedor, direta ou indiretamente, variação do preço de maneira unilateral;</a:t>
            </a:r>
          </a:p>
          <a:p>
            <a:pPr algn="just"/>
            <a:r>
              <a:rPr lang="pt-BR" b="0" dirty="0"/>
              <a:t>XI - autorizem o fornecedor a cancelar o contrato unilateralmente, sem que igual direito seja conferido ao consumidor;</a:t>
            </a:r>
          </a:p>
          <a:p>
            <a:pPr algn="just"/>
            <a:r>
              <a:rPr lang="pt-BR" b="0" dirty="0"/>
              <a:t>XII - obriguem o consumidor a ressarcir os custos de cobrança de sua obrigação, sem que igual direito lhe seja conferido contra o fornecedor;</a:t>
            </a:r>
          </a:p>
          <a:p>
            <a:pPr algn="just"/>
            <a:r>
              <a:rPr lang="pt-BR" b="0" dirty="0"/>
              <a:t>XIII - autorizem o fornecedor a modificar unilateralmente o conteúdo ou a qualidade do contrato, após sua celebração;</a:t>
            </a:r>
          </a:p>
          <a:p>
            <a:pPr algn="just"/>
            <a:endParaRPr lang="pt-BR" b="0" dirty="0"/>
          </a:p>
        </p:txBody>
      </p:sp>
    </p:spTree>
    <p:extLst>
      <p:ext uri="{BB962C8B-B14F-4D97-AF65-F5344CB8AC3E}">
        <p14:creationId xmlns:p14="http://schemas.microsoft.com/office/powerpoint/2010/main" val="2876586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772744"/>
          </a:xfrm>
        </p:spPr>
        <p:txBody>
          <a:bodyPr>
            <a:normAutofit fontScale="92500"/>
          </a:bodyPr>
          <a:lstStyle/>
          <a:p>
            <a:pPr algn="just"/>
            <a:r>
              <a:rPr lang="pt-BR" b="0" u="sng" dirty="0"/>
              <a:t>Espécies de Vulnerabilidade</a:t>
            </a:r>
            <a:r>
              <a:rPr lang="pt-BR" b="0" dirty="0"/>
              <a:t>: Cláudia Lima Marques estabelece os critérios para estabelecer a vulnerabilidade, através de alguns tipos: </a:t>
            </a:r>
            <a:endParaRPr lang="pt-BR" b="0" dirty="0" smtClean="0"/>
          </a:p>
          <a:p>
            <a:pPr marL="457200" indent="-457200" algn="just">
              <a:buAutoNum type="alphaLcParenBoth"/>
            </a:pPr>
            <a:r>
              <a:rPr lang="pt-BR" b="0" i="1" u="sng" dirty="0" smtClean="0"/>
              <a:t>VULNERABILIDADE </a:t>
            </a:r>
            <a:r>
              <a:rPr lang="pt-BR" b="0" i="1" u="sng" dirty="0"/>
              <a:t>TÉCNICA</a:t>
            </a:r>
            <a:r>
              <a:rPr lang="pt-BR" b="0" dirty="0"/>
              <a:t> que é a falta de conhecimentos sobre o produto ou serviço, não apresenta </a:t>
            </a:r>
            <a:r>
              <a:rPr lang="pt-BR" b="0" i="1" dirty="0" err="1"/>
              <a:t>know</a:t>
            </a:r>
            <a:r>
              <a:rPr lang="pt-BR" b="0" i="1" dirty="0"/>
              <a:t> </a:t>
            </a:r>
            <a:r>
              <a:rPr lang="pt-BR" b="0" i="1" dirty="0" err="1"/>
              <a:t>how</a:t>
            </a:r>
            <a:r>
              <a:rPr lang="pt-BR" b="0" dirty="0"/>
              <a:t> e </a:t>
            </a:r>
            <a:r>
              <a:rPr lang="pt-BR" b="0" i="1" dirty="0"/>
              <a:t>expertise</a:t>
            </a:r>
            <a:r>
              <a:rPr lang="pt-BR" b="0" dirty="0"/>
              <a:t>; </a:t>
            </a:r>
            <a:endParaRPr lang="pt-BR" b="0" dirty="0" smtClean="0"/>
          </a:p>
          <a:p>
            <a:pPr marL="457200" indent="-457200" algn="just">
              <a:buAutoNum type="alphaLcParenBoth"/>
            </a:pPr>
            <a:r>
              <a:rPr lang="pt-BR" b="0" i="1" u="sng" dirty="0" smtClean="0"/>
              <a:t>VULNERABILDIADE </a:t>
            </a:r>
            <a:r>
              <a:rPr lang="pt-BR" b="0" i="1" u="sng" dirty="0"/>
              <a:t>JURÍDICA</a:t>
            </a:r>
            <a:r>
              <a:rPr lang="pt-BR" b="0" dirty="0"/>
              <a:t> que é a falta de conhecimento de alguma área, como a jurídica, mas também se aplica à ausência de conhecimento de contabilidade e economia, por exemplo; </a:t>
            </a:r>
            <a:endParaRPr lang="pt-BR" b="0" dirty="0" smtClean="0"/>
          </a:p>
          <a:p>
            <a:pPr marL="457200" indent="-457200" algn="just">
              <a:buAutoNum type="alphaLcParenBoth"/>
            </a:pPr>
            <a:r>
              <a:rPr lang="pt-BR" b="0" i="1" u="sng" dirty="0" smtClean="0"/>
              <a:t>VULNERABILIDADE </a:t>
            </a:r>
            <a:r>
              <a:rPr lang="pt-BR" b="0" i="1" u="sng" dirty="0"/>
              <a:t>ECONÔMICA</a:t>
            </a:r>
            <a:r>
              <a:rPr lang="pt-BR" b="0" dirty="0"/>
              <a:t> que é a ausência de recursos financeiros em comparação com o fornecedor ou nos casos em que haja dependência na utilização daquele produto ou serviço (por exemplo, num regime de monopólio); </a:t>
            </a:r>
            <a:endParaRPr lang="pt-BR" b="0" dirty="0" smtClean="0"/>
          </a:p>
          <a:p>
            <a:pPr marL="457200" indent="-457200" algn="just">
              <a:buAutoNum type="alphaLcParenBoth"/>
            </a:pPr>
            <a:r>
              <a:rPr lang="pt-BR" b="0" i="1" u="sng" dirty="0" smtClean="0"/>
              <a:t>VULNERABILIDADE </a:t>
            </a:r>
            <a:r>
              <a:rPr lang="pt-BR" b="0" i="1" u="sng" dirty="0"/>
              <a:t>INFORMACIONAL</a:t>
            </a:r>
            <a:r>
              <a:rPr lang="pt-BR" b="0" dirty="0"/>
              <a:t> que é a falta de conhecimentos acerca do contexto que envolve a relação de consumo em todos os aspectos</a:t>
            </a:r>
            <a:r>
              <a:rPr lang="pt-BR" b="0" dirty="0" smtClean="0"/>
              <a:t>.</a:t>
            </a:r>
            <a:endParaRPr lang="pt-BR" b="0" dirty="0"/>
          </a:p>
        </p:txBody>
      </p:sp>
    </p:spTree>
    <p:extLst>
      <p:ext uri="{BB962C8B-B14F-4D97-AF65-F5344CB8AC3E}">
        <p14:creationId xmlns:p14="http://schemas.microsoft.com/office/powerpoint/2010/main" val="420247605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b="0" dirty="0" smtClean="0"/>
              <a:t>XIV </a:t>
            </a:r>
            <a:r>
              <a:rPr lang="pt-BR" b="0" dirty="0"/>
              <a:t>- infrinjam ou possibilitem a violação de normas ambientais;</a:t>
            </a:r>
          </a:p>
          <a:p>
            <a:pPr algn="just"/>
            <a:r>
              <a:rPr lang="pt-BR" b="0" dirty="0"/>
              <a:t>XV - estejam em desacordo com o sistema de proteção ao consumidor;</a:t>
            </a:r>
          </a:p>
          <a:p>
            <a:pPr algn="just"/>
            <a:r>
              <a:rPr lang="pt-BR" b="0" dirty="0"/>
              <a:t>XVI - possibilitem a renúncia do direito de indenização por benfeitorias necessárias.</a:t>
            </a:r>
          </a:p>
          <a:p>
            <a:pPr algn="just"/>
            <a:r>
              <a:rPr lang="pt-BR" b="0" dirty="0"/>
              <a:t>§1º Presume-se exagerada, entre outros casos, a vantagem que:</a:t>
            </a:r>
          </a:p>
          <a:p>
            <a:pPr algn="just"/>
            <a:r>
              <a:rPr lang="pt-BR" b="0" dirty="0"/>
              <a:t>I - ofende os princípios fundamentais do sistema jurídico a que pertence;</a:t>
            </a:r>
          </a:p>
          <a:p>
            <a:pPr algn="just"/>
            <a:r>
              <a:rPr lang="pt-BR" b="0" dirty="0"/>
              <a:t>II - restringe direitos ou obrigações fundamentais inerentes à natureza do contrato, de tal modo a ameaçar seu objeto ou equilíbrio contratual;</a:t>
            </a:r>
          </a:p>
          <a:p>
            <a:pPr algn="just"/>
            <a:r>
              <a:rPr lang="pt-BR" b="0" dirty="0"/>
              <a:t>III - se mostra excessivamente onerosa para o consumidor, considerando-se a natureza e conteúdo do contrato, o interesse das partes e outras circunstâncias peculiares ao caso.</a:t>
            </a:r>
          </a:p>
          <a:p>
            <a:pPr algn="just"/>
            <a:endParaRPr lang="pt-BR" b="0" dirty="0"/>
          </a:p>
        </p:txBody>
      </p:sp>
    </p:spTree>
    <p:extLst>
      <p:ext uri="{BB962C8B-B14F-4D97-AF65-F5344CB8AC3E}">
        <p14:creationId xmlns:p14="http://schemas.microsoft.com/office/powerpoint/2010/main" val="263639640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457200" y="1752600"/>
            <a:ext cx="7931224" cy="4700736"/>
          </a:xfrm>
        </p:spPr>
        <p:txBody>
          <a:bodyPr>
            <a:normAutofit/>
          </a:bodyPr>
          <a:lstStyle/>
          <a:p>
            <a:pPr algn="just"/>
            <a:r>
              <a:rPr lang="pt-BR" u="sng" dirty="0"/>
              <a:t>Princípio da Conservação dos Contratos</a:t>
            </a:r>
            <a:r>
              <a:rPr lang="pt-BR" dirty="0"/>
              <a:t>:</a:t>
            </a:r>
            <a:r>
              <a:rPr lang="pt-BR" b="0" dirty="0"/>
              <a:t> Deve tentar manter o contrato, salvo se a nulidade gera um ônus excessivo à uma das partes</a:t>
            </a:r>
            <a:r>
              <a:rPr lang="pt-BR" b="0" dirty="0" smtClean="0"/>
              <a:t>.</a:t>
            </a:r>
          </a:p>
          <a:p>
            <a:pPr algn="just"/>
            <a:endParaRPr lang="pt-BR" b="0" dirty="0"/>
          </a:p>
          <a:p>
            <a:pPr algn="just"/>
            <a:r>
              <a:rPr lang="pt-BR" b="0" dirty="0"/>
              <a:t>§2° A nulidade de uma cláusula contratual abusiva não invalida o contrato, exceto quando de sua ausência, apesar dos esforços de integração, decorrer ônus excessivo a qualquer das partes.</a:t>
            </a:r>
          </a:p>
          <a:p>
            <a:pPr algn="just"/>
            <a:r>
              <a:rPr lang="pt-BR" b="0" dirty="0"/>
              <a:t>§4° É facultado a qualquer consumidor ou entidade que o represente requerer ao Ministério Público que ajuíze a competente ação para ser declarada a nulidade de cláusula contratual que contrarie o disposto neste código ou de qualquer forma não assegure o justo equilíbrio entre direitos e obrigações das partes</a:t>
            </a:r>
            <a:r>
              <a:rPr lang="pt-BR" b="0" dirty="0" smtClean="0"/>
              <a:t>.</a:t>
            </a:r>
            <a:endParaRPr lang="pt-BR" b="0" dirty="0"/>
          </a:p>
        </p:txBody>
      </p:sp>
    </p:spTree>
    <p:extLst>
      <p:ext uri="{BB962C8B-B14F-4D97-AF65-F5344CB8AC3E}">
        <p14:creationId xmlns:p14="http://schemas.microsoft.com/office/powerpoint/2010/main" val="32039530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208912" cy="5112568"/>
          </a:xfrm>
        </p:spPr>
        <p:txBody>
          <a:bodyPr>
            <a:normAutofit fontScale="92500" lnSpcReduction="10000"/>
          </a:bodyPr>
          <a:lstStyle/>
          <a:p>
            <a:pPr algn="just"/>
            <a:r>
              <a:rPr lang="pt-BR" u="sng" dirty="0"/>
              <a:t>Cláusula de Decaimento</a:t>
            </a:r>
            <a:r>
              <a:rPr lang="pt-BR" dirty="0"/>
              <a:t>:</a:t>
            </a:r>
            <a:r>
              <a:rPr lang="pt-BR" b="0" dirty="0"/>
              <a:t> A cláusula de decaimento estabelecia que o consumidor perderia as parcelas até então pagas em benefício ao credor em casos de inadimplemento. Essa cláusula é nula de pleno direito, podendo ser fixado um valor a ser </a:t>
            </a:r>
            <a:r>
              <a:rPr lang="pt-BR" b="0" dirty="0" smtClean="0"/>
              <a:t>retido.</a:t>
            </a:r>
            <a:endParaRPr lang="pt-BR" b="0" dirty="0"/>
          </a:p>
          <a:p>
            <a:pPr algn="just"/>
            <a:endParaRPr lang="pt-BR" b="0" dirty="0" smtClean="0"/>
          </a:p>
          <a:p>
            <a:pPr algn="just"/>
            <a:r>
              <a:rPr lang="pt-BR" b="0" dirty="0" smtClean="0"/>
              <a:t>Art</a:t>
            </a:r>
            <a:r>
              <a:rPr lang="pt-BR" b="0" dirty="0"/>
              <a:t>. 53. Nos </a:t>
            </a:r>
            <a:r>
              <a:rPr lang="pt-BR" b="0" i="1" dirty="0"/>
              <a:t>contratos de compra e venda de móveis ou imóveis mediante pagamento em prestações, bem como nas alienações fiduciárias em garantia, </a:t>
            </a:r>
            <a:r>
              <a:rPr lang="pt-BR" i="1" u="sng" dirty="0">
                <a:solidFill>
                  <a:srgbClr val="FF0000"/>
                </a:solidFill>
              </a:rPr>
              <a:t>consideram-se nulas de pleno direito as cláusulas que estabeleçam a perda total das prestações pagas em benefício do credor que, em razão do inadimplemento</a:t>
            </a:r>
            <a:r>
              <a:rPr lang="pt-BR" b="0" i="1" dirty="0"/>
              <a:t>, pleitear a resolução do contrato e a retomada do produto alienado</a:t>
            </a:r>
            <a:r>
              <a:rPr lang="pt-BR" b="0" dirty="0"/>
              <a:t>.</a:t>
            </a:r>
          </a:p>
          <a:p>
            <a:pPr algn="just"/>
            <a:r>
              <a:rPr lang="pt-BR" b="0" dirty="0"/>
              <a:t>§2º Nos contratos do sistema de consórcio de produtos duráveis, a compensação ou a restituição das parcelas quitadas, na forma deste artigo, terá descontada, além da vantagem econômica auferida com a fruição, os prejuízos que o desistente ou inadimplente causar ao grupo.</a:t>
            </a:r>
          </a:p>
          <a:p>
            <a:pPr algn="just"/>
            <a:r>
              <a:rPr lang="pt-BR" b="0" dirty="0"/>
              <a:t>§3° Os contratos de que trata o caput deste artigo serão expressos em moeda corrente nacional</a:t>
            </a:r>
            <a:r>
              <a:rPr lang="pt-BR" b="0" dirty="0" smtClean="0"/>
              <a:t>.</a:t>
            </a:r>
            <a:endParaRPr lang="pt-BR" b="0" dirty="0"/>
          </a:p>
        </p:txBody>
      </p:sp>
    </p:spTree>
    <p:extLst>
      <p:ext uri="{BB962C8B-B14F-4D97-AF65-F5344CB8AC3E}">
        <p14:creationId xmlns:p14="http://schemas.microsoft.com/office/powerpoint/2010/main" val="153457423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endParaRPr lang="pt-BR" b="0" u="sng" dirty="0" smtClean="0"/>
          </a:p>
          <a:p>
            <a:pPr algn="just"/>
            <a:r>
              <a:rPr lang="pt-BR" b="0" u="sng" dirty="0" smtClean="0"/>
              <a:t>Súmula </a:t>
            </a:r>
            <a:r>
              <a:rPr lang="pt-BR" b="0" u="sng" dirty="0"/>
              <a:t>543 do STJ</a:t>
            </a:r>
            <a:r>
              <a:rPr lang="pt-BR" b="0" dirty="0"/>
              <a:t>: Na hipótese de resolução de contrato de promessa de compra e venda de imóvel submetido ao Código de Defesa do Consumidor, deve ocorrer a imediata restituição das parcelas pagas pelo promitente comprador - integralmente, em caso de culpa exclusiva do promitente vendedor/construtor, </a:t>
            </a:r>
            <a:r>
              <a:rPr lang="pt-BR" i="1" u="sng" dirty="0">
                <a:solidFill>
                  <a:srgbClr val="FF0000"/>
                </a:solidFill>
              </a:rPr>
              <a:t>ou parcialmente, caso tenha sido o comprador quem deu causa ao desfazimento</a:t>
            </a:r>
            <a:r>
              <a:rPr lang="pt-BR" b="0" dirty="0" smtClean="0"/>
              <a:t>.</a:t>
            </a:r>
          </a:p>
          <a:p>
            <a:pPr algn="just"/>
            <a:endParaRPr lang="pt-BR" b="0" dirty="0"/>
          </a:p>
          <a:p>
            <a:pPr algn="just"/>
            <a:r>
              <a:rPr lang="pt-BR" b="0" u="sng" dirty="0"/>
              <a:t>Súmula 538 do STJ</a:t>
            </a:r>
            <a:r>
              <a:rPr lang="pt-BR" b="0" dirty="0"/>
              <a:t>: As administradoras de consórcio têm liberdade para estabelecer a respectiva taxa de administração, ainda que fixada em percentual superior a dez por cento</a:t>
            </a:r>
            <a:r>
              <a:rPr lang="pt-BR" b="0" dirty="0" smtClean="0"/>
              <a:t>.</a:t>
            </a:r>
            <a:endParaRPr lang="pt-BR" b="0" dirty="0"/>
          </a:p>
        </p:txBody>
      </p:sp>
    </p:spTree>
    <p:extLst>
      <p:ext uri="{BB962C8B-B14F-4D97-AF65-F5344CB8AC3E}">
        <p14:creationId xmlns:p14="http://schemas.microsoft.com/office/powerpoint/2010/main" val="140277189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77500" lnSpcReduction="20000"/>
          </a:bodyPr>
          <a:lstStyle/>
          <a:p>
            <a:pPr algn="just"/>
            <a:r>
              <a:rPr lang="pt-BR" b="0" dirty="0"/>
              <a:t>- serviço de fornecimento de energia elétrica:</a:t>
            </a:r>
          </a:p>
          <a:p>
            <a:pPr algn="just"/>
            <a:r>
              <a:rPr lang="pt-BR" b="0" dirty="0"/>
              <a:t>É serviço público? Aplica CDC?</a:t>
            </a:r>
          </a:p>
          <a:p>
            <a:pPr algn="just"/>
            <a:r>
              <a:rPr lang="pt-BR" b="0" dirty="0"/>
              <a:t>Pode ser interrompido</a:t>
            </a:r>
          </a:p>
          <a:p>
            <a:pPr algn="just"/>
            <a:r>
              <a:rPr lang="pt-BR" b="0" dirty="0"/>
              <a:t>Por falta de pagamento?</a:t>
            </a:r>
          </a:p>
          <a:p>
            <a:pPr algn="just"/>
            <a:r>
              <a:rPr lang="pt-BR" b="0" dirty="0"/>
              <a:t>Pode ser interrompido se usa para manter aparelho de saúde?</a:t>
            </a:r>
          </a:p>
          <a:p>
            <a:pPr algn="just"/>
            <a:r>
              <a:rPr lang="pt-BR" b="0" dirty="0"/>
              <a:t>Pode ser desligado para cobrar dívidas antigas?</a:t>
            </a:r>
          </a:p>
          <a:p>
            <a:pPr algn="just"/>
            <a:r>
              <a:rPr lang="pt-BR" b="0" dirty="0"/>
              <a:t>Boa fé objetiva,</a:t>
            </a:r>
          </a:p>
          <a:p>
            <a:pPr algn="just"/>
            <a:r>
              <a:rPr lang="pt-BR" b="0" dirty="0"/>
              <a:t>Princípio da prestação continua dos serviços essenciais</a:t>
            </a:r>
          </a:p>
          <a:p>
            <a:pPr algn="just"/>
            <a:r>
              <a:rPr lang="pt-BR" b="0" dirty="0"/>
              <a:t>Atualidade da cobrança</a:t>
            </a:r>
          </a:p>
          <a:p>
            <a:pPr algn="just"/>
            <a:r>
              <a:rPr lang="pt-BR" b="0" dirty="0"/>
              <a:t>Se não estava marcando o consumo, pode cobrar pela média?</a:t>
            </a:r>
          </a:p>
          <a:p>
            <a:pPr algn="just"/>
            <a:r>
              <a:rPr lang="pt-BR" b="0" dirty="0"/>
              <a:t>Ordem pública, diálogo das fontes.</a:t>
            </a:r>
          </a:p>
          <a:p>
            <a:pPr algn="just"/>
            <a:r>
              <a:rPr lang="pt-BR" b="0" dirty="0"/>
              <a:t>O que é o corre cruzado? É admitido?</a:t>
            </a:r>
          </a:p>
          <a:p>
            <a:pPr algn="just"/>
            <a:r>
              <a:rPr lang="pt-BR" b="0" dirty="0"/>
              <a:t>Débito </a:t>
            </a:r>
            <a:r>
              <a:rPr lang="pt-BR" b="0" dirty="0" err="1"/>
              <a:t>irrisorio</a:t>
            </a:r>
            <a:r>
              <a:rPr lang="pt-BR" b="0" dirty="0"/>
              <a:t> permite corte?</a:t>
            </a:r>
          </a:p>
          <a:p>
            <a:pPr algn="just"/>
            <a:r>
              <a:rPr lang="pt-BR" b="0" dirty="0"/>
              <a:t>Fraude do medidor pode gerar corte?</a:t>
            </a:r>
          </a:p>
          <a:p>
            <a:pPr algn="just"/>
            <a:r>
              <a:rPr lang="pt-BR" b="0" dirty="0"/>
              <a:t>Pode cortar se o débito é de morador anterior?  Aplica obrigação </a:t>
            </a:r>
            <a:r>
              <a:rPr lang="pt-BR" b="0" dirty="0" err="1"/>
              <a:t>propter</a:t>
            </a:r>
            <a:r>
              <a:rPr lang="pt-BR" b="0" dirty="0"/>
              <a:t> rem? Não aplica, pois é relação obrigacional, não é real.</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55000" lnSpcReduction="20000"/>
          </a:bodyPr>
          <a:lstStyle/>
          <a:p>
            <a:pPr algn="just"/>
            <a:r>
              <a:rPr lang="pt-BR" b="0" dirty="0"/>
              <a:t>- responsabilidade do consumidor</a:t>
            </a:r>
          </a:p>
          <a:p>
            <a:pPr algn="just"/>
            <a:r>
              <a:rPr lang="pt-BR" b="0" dirty="0"/>
              <a:t>Vicio do produto - solidária</a:t>
            </a:r>
          </a:p>
          <a:p>
            <a:pPr algn="just"/>
            <a:r>
              <a:rPr lang="pt-BR" b="0" dirty="0"/>
              <a:t>Fato do produto - subsidiária (carne estragada por </a:t>
            </a:r>
            <a:r>
              <a:rPr lang="pt-BR" b="0" dirty="0" err="1"/>
              <a:t>ma</a:t>
            </a:r>
            <a:r>
              <a:rPr lang="pt-BR" b="0" dirty="0"/>
              <a:t> conservação - é solidária)</a:t>
            </a:r>
          </a:p>
          <a:p>
            <a:pPr algn="just"/>
            <a:r>
              <a:rPr lang="pt-BR" b="0" dirty="0" err="1"/>
              <a:t>Pq</a:t>
            </a:r>
            <a:r>
              <a:rPr lang="pt-BR" b="0" dirty="0"/>
              <a:t> o código fala primeiro do fato?</a:t>
            </a:r>
          </a:p>
          <a:p>
            <a:pPr algn="just"/>
            <a:r>
              <a:rPr lang="pt-BR" b="0" dirty="0"/>
              <a:t>Quando o fornecedor não responde?</a:t>
            </a:r>
          </a:p>
          <a:p>
            <a:pPr algn="just"/>
            <a:r>
              <a:rPr lang="pt-BR" b="0" dirty="0"/>
              <a:t>Não colocou o produto, defeito inexiste, culpa exclusiva do consumidor ou terceiro</a:t>
            </a:r>
          </a:p>
          <a:p>
            <a:pPr algn="just"/>
            <a:endParaRPr lang="pt-BR" b="0" dirty="0"/>
          </a:p>
          <a:p>
            <a:pPr algn="just"/>
            <a:r>
              <a:rPr lang="pt-BR" b="0" dirty="0"/>
              <a:t>E no caso de agência de viagens, responde pelo fato do serviço em caso de atraso de voo?</a:t>
            </a:r>
          </a:p>
          <a:p>
            <a:pPr algn="just"/>
            <a:r>
              <a:rPr lang="pt-BR" b="0" dirty="0"/>
              <a:t>Nesse caso é solidária, há diferença entre fato do serviço e fato do produto (no qual o comerciante é subsidiário)</a:t>
            </a:r>
          </a:p>
          <a:p>
            <a:pPr algn="just"/>
            <a:endParaRPr lang="pt-BR" b="0" dirty="0"/>
          </a:p>
          <a:p>
            <a:pPr algn="just"/>
            <a:r>
              <a:rPr lang="pt-BR" b="0" dirty="0"/>
              <a:t>Compra em camelo produto original.</a:t>
            </a:r>
          </a:p>
          <a:p>
            <a:pPr algn="just"/>
            <a:r>
              <a:rPr lang="pt-BR" b="0" dirty="0"/>
              <a:t>Quem tem que provar? "Só não será responsabilizado quando provar"</a:t>
            </a:r>
          </a:p>
          <a:p>
            <a:pPr algn="just"/>
            <a:r>
              <a:rPr lang="pt-BR" b="0" dirty="0"/>
              <a:t>O camelo é fornecedor?</a:t>
            </a:r>
          </a:p>
          <a:p>
            <a:pPr algn="just"/>
            <a:r>
              <a:rPr lang="pt-BR" b="0" dirty="0"/>
              <a:t>Qual a teoria adotada para consumidor?</a:t>
            </a:r>
          </a:p>
          <a:p>
            <a:pPr algn="just"/>
            <a:r>
              <a:rPr lang="pt-BR" b="0" dirty="0"/>
              <a:t>E para consumidor?</a:t>
            </a:r>
          </a:p>
          <a:p>
            <a:pPr algn="just"/>
            <a:endParaRPr lang="pt-BR" b="0" dirty="0"/>
          </a:p>
          <a:p>
            <a:pPr algn="just"/>
            <a:r>
              <a:rPr lang="pt-BR" b="0" dirty="0"/>
              <a:t>- </a:t>
            </a:r>
            <a:r>
              <a:rPr lang="pt-BR" b="0" dirty="0" err="1"/>
              <a:t>reparacao</a:t>
            </a:r>
            <a:r>
              <a:rPr lang="pt-BR" b="0" dirty="0"/>
              <a:t> do dano?</a:t>
            </a:r>
          </a:p>
          <a:p>
            <a:pPr algn="just"/>
            <a:r>
              <a:rPr lang="pt-BR" b="0" dirty="0"/>
              <a:t>Teoria da </a:t>
            </a:r>
            <a:r>
              <a:rPr lang="pt-BR" b="0" dirty="0" err="1"/>
              <a:t>reparacao</a:t>
            </a:r>
            <a:r>
              <a:rPr lang="pt-BR" b="0" dirty="0"/>
              <a:t> integral (material, moral, social, cumulados)</a:t>
            </a:r>
          </a:p>
          <a:p>
            <a:pPr algn="just"/>
            <a:r>
              <a:rPr lang="pt-BR" b="0" dirty="0"/>
              <a:t>Tarifado nas convenções internacionais para voos internacionais</a:t>
            </a:r>
          </a:p>
          <a:p>
            <a:pPr algn="just"/>
            <a:r>
              <a:rPr lang="pt-BR" b="0" dirty="0"/>
              <a:t>Qual aplica - CDC ou tratado internacional?</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b="0" dirty="0" smtClean="0"/>
              <a:t>(DPE/SP – 2019) Márcia </a:t>
            </a:r>
            <a:r>
              <a:rPr lang="pt-BR" b="0" dirty="0"/>
              <a:t>adquiriu um apartamento da construtora Felizes S/A, ainda na fase de construção. Entregue o apartamento e passados 03 meses, os azulejos de sua cozinha começam a cair e ela nota algumas rachaduras na parede. Neste mesmo período, sua mãe é internada e Márcia somente entra em contato com a construtora para reclamar 08 meses após a constatação dos defeitos. Nesse </a:t>
            </a:r>
            <a:r>
              <a:rPr lang="pt-BR" b="0" dirty="0" smtClean="0"/>
              <a:t>caso, decaiu </a:t>
            </a:r>
            <a:r>
              <a:rPr lang="pt-BR" b="0" dirty="0"/>
              <a:t>o direito de Márcia de reclamar nos termos do art. 26 do CDC, mas terá direito à indenização.</a:t>
            </a:r>
          </a:p>
          <a:p>
            <a:pPr algn="just"/>
            <a:endParaRPr lang="pt-BR" b="0" dirty="0"/>
          </a:p>
          <a:p>
            <a:pPr algn="just"/>
            <a:r>
              <a:rPr lang="pt-BR" b="0" dirty="0" smtClean="0"/>
              <a:t>A </a:t>
            </a:r>
            <a:r>
              <a:rPr lang="pt-BR" b="0" dirty="0"/>
              <a:t>ação de indenização por danos materiais proposta por consumidor contra construtora em virtude de </a:t>
            </a:r>
            <a:r>
              <a:rPr lang="pt-BR" dirty="0"/>
              <a:t>vícios de qualidade e de quantidade do imóvel adquirido</a:t>
            </a:r>
            <a:r>
              <a:rPr lang="pt-BR" b="0" dirty="0"/>
              <a:t> </a:t>
            </a:r>
            <a:r>
              <a:rPr lang="pt-BR" dirty="0"/>
              <a:t>tem </a:t>
            </a:r>
            <a:r>
              <a:rPr lang="pt-BR" u="sng" dirty="0"/>
              <a:t>prazo prescricional de 10 ANOS</a:t>
            </a:r>
            <a:r>
              <a:rPr lang="pt-BR" b="0" dirty="0"/>
              <a:t>, com fundamento no art. </a:t>
            </a:r>
            <a:r>
              <a:rPr lang="pt-BR" u="sng" dirty="0"/>
              <a:t>205 do CC/2002</a:t>
            </a:r>
            <a:r>
              <a:rPr lang="pt-BR" dirty="0"/>
              <a:t>.</a:t>
            </a:r>
            <a:r>
              <a:rPr lang="pt-BR" b="0" dirty="0"/>
              <a:t> Não se aplica o prazo decadencial do art. 26 do CDC (VÍCIO). O art. 26 trata do prazo que o consumidor possui para exigir uma das alternativas previstas no art. 20 do CDC. Não se trata de prazo prescricional. </a:t>
            </a:r>
            <a:r>
              <a:rPr lang="pt-BR" dirty="0"/>
              <a:t>Não se aplica o prazo do art. 27 do CDC porque este se refere apenas a fato do produto. </a:t>
            </a:r>
            <a:r>
              <a:rPr lang="pt-BR" b="0" dirty="0"/>
              <a:t>STJ. 3ª Turma. </a:t>
            </a:r>
            <a:r>
              <a:rPr lang="pt-BR" b="0" dirty="0" err="1"/>
              <a:t>REsp</a:t>
            </a:r>
            <a:r>
              <a:rPr lang="pt-BR" b="0" dirty="0"/>
              <a:t> 1.534.831-DF, Rel. Min. Ricardo Villas </a:t>
            </a:r>
            <a:r>
              <a:rPr lang="pt-BR" b="0" dirty="0" err="1"/>
              <a:t>Bôas</a:t>
            </a:r>
            <a:r>
              <a:rPr lang="pt-BR" b="0" dirty="0"/>
              <a:t> </a:t>
            </a:r>
            <a:r>
              <a:rPr lang="pt-BR" b="0" dirty="0" err="1"/>
              <a:t>Cueva</a:t>
            </a:r>
            <a:r>
              <a:rPr lang="pt-BR" b="0" dirty="0"/>
              <a:t>, Rel. </a:t>
            </a:r>
            <a:r>
              <a:rPr lang="pt-BR" b="0" dirty="0" err="1"/>
              <a:t>Acd</a:t>
            </a:r>
            <a:r>
              <a:rPr lang="pt-BR" b="0" dirty="0"/>
              <a:t>. Min. Nancy </a:t>
            </a:r>
            <a:r>
              <a:rPr lang="pt-BR" b="0" dirty="0" err="1"/>
              <a:t>Andrighi</a:t>
            </a:r>
            <a:r>
              <a:rPr lang="pt-BR" b="0" dirty="0"/>
              <a:t>, julgado em 20/02/2018 (Info 620).</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b="0" dirty="0" smtClean="0"/>
              <a:t>(DPE/MA – 2018) Em </a:t>
            </a:r>
            <a:r>
              <a:rPr lang="pt-BR" b="0" dirty="0"/>
              <a:t>relação a prescrição e decadência no Código de Defesa do Consumidor, é correto afirmar:</a:t>
            </a:r>
          </a:p>
          <a:p>
            <a:pPr algn="just"/>
            <a:r>
              <a:rPr lang="pt-BR" b="0" dirty="0" smtClean="0"/>
              <a:t>A - A </a:t>
            </a:r>
            <a:r>
              <a:rPr lang="pt-BR" b="0" dirty="0"/>
              <a:t>prescrição da pretensão pelos danos causados inicia-se a partir do conhecimento do dano e de sua autoria, e extingue-se em 05 (cinco) anos.</a:t>
            </a:r>
          </a:p>
          <a:p>
            <a:pPr algn="just"/>
            <a:r>
              <a:rPr lang="pt-BR" b="0" dirty="0" smtClean="0"/>
              <a:t>B - O </a:t>
            </a:r>
            <a:r>
              <a:rPr lang="pt-BR" b="0" dirty="0"/>
              <a:t>prazo de decadência é de 30 (trinta) dias, seja para vícios aparentes em produtos duráveis, como vícios aparentes para produtos não duráveis, contados do conhecimento do vício ou defeito.</a:t>
            </a:r>
          </a:p>
          <a:p>
            <a:pPr algn="just"/>
            <a:r>
              <a:rPr lang="pt-BR" b="0" dirty="0" smtClean="0"/>
              <a:t>C - Não </a:t>
            </a:r>
            <a:r>
              <a:rPr lang="pt-BR" b="0" dirty="0"/>
              <a:t>é possível a paralisação da contagem do prazo de decadência, sendo cabível, contudo, a interrupção da prescrição.</a:t>
            </a:r>
          </a:p>
          <a:p>
            <a:pPr algn="just"/>
            <a:r>
              <a:rPr lang="pt-BR" b="0" dirty="0" smtClean="0"/>
              <a:t>D - Tratando-se </a:t>
            </a:r>
            <a:r>
              <a:rPr lang="pt-BR" b="0" dirty="0"/>
              <a:t>de vício oculto, o prazo inicia-se com a entrega do produto ou execução do serviço.</a:t>
            </a:r>
          </a:p>
          <a:p>
            <a:pPr algn="just"/>
            <a:r>
              <a:rPr lang="pt-BR" b="0" dirty="0" smtClean="0"/>
              <a:t>E - A </a:t>
            </a:r>
            <a:r>
              <a:rPr lang="pt-BR" b="0" dirty="0"/>
              <a:t>reclamação realizada pelo consumidor perante o fornecedor não impede a contagem do prazo de decadência.</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marL="342900" indent="-342900" algn="just">
              <a:buFontTx/>
              <a:buChar char="-"/>
            </a:pPr>
            <a:r>
              <a:rPr lang="pt-BR" b="0" dirty="0" smtClean="0"/>
              <a:t>Súmula </a:t>
            </a:r>
            <a:r>
              <a:rPr lang="pt-BR" b="0" dirty="0"/>
              <a:t>297 do Superior Tribunal de Justiça, </a:t>
            </a:r>
            <a:r>
              <a:rPr lang="pt-BR" b="0" dirty="0" smtClean="0"/>
              <a:t>in </a:t>
            </a:r>
            <a:r>
              <a:rPr lang="pt-BR" b="0" dirty="0" err="1" smtClean="0"/>
              <a:t>verbis</a:t>
            </a:r>
            <a:r>
              <a:rPr lang="pt-BR" b="0" dirty="0"/>
              <a:t>: “O Código de Defesa do Consumidor é aplicável às instituições financeiras</a:t>
            </a:r>
            <a:r>
              <a:rPr lang="pt-BR" b="0" dirty="0" smtClean="0"/>
              <a:t>”.</a:t>
            </a:r>
          </a:p>
          <a:p>
            <a:pPr marL="342900" indent="-342900" algn="just">
              <a:buFontTx/>
              <a:buChar char="-"/>
            </a:pPr>
            <a:endParaRPr lang="pt-BR" b="0" dirty="0"/>
          </a:p>
          <a:p>
            <a:pPr algn="just"/>
            <a:r>
              <a:rPr lang="pt-BR" u="sng" dirty="0"/>
              <a:t>Há grupos de pessoas mais vulneráveis no direito do consumidor?</a:t>
            </a:r>
          </a:p>
          <a:p>
            <a:pPr algn="just"/>
            <a:r>
              <a:rPr lang="pt-BR" b="0" dirty="0"/>
              <a:t>Sim, os </a:t>
            </a:r>
            <a:r>
              <a:rPr lang="pt-BR" i="1" u="sng" dirty="0" err="1">
                <a:solidFill>
                  <a:srgbClr val="FF0000"/>
                </a:solidFill>
              </a:rPr>
              <a:t>hipervulneráveis</a:t>
            </a:r>
            <a:r>
              <a:rPr lang="pt-BR" i="1" u="sng" dirty="0">
                <a:solidFill>
                  <a:srgbClr val="FF0000"/>
                </a:solidFill>
              </a:rPr>
              <a:t> por doença, idade e necessidades especiais. Produtos </a:t>
            </a:r>
            <a:r>
              <a:rPr lang="pt-BR" i="1" u="sng" dirty="0" smtClean="0">
                <a:solidFill>
                  <a:srgbClr val="FF0000"/>
                </a:solidFill>
              </a:rPr>
              <a:t>e serviços </a:t>
            </a:r>
            <a:r>
              <a:rPr lang="pt-BR" i="1" u="sng" dirty="0">
                <a:solidFill>
                  <a:srgbClr val="FF0000"/>
                </a:solidFill>
              </a:rPr>
              <a:t>destinados a estes consumidores, assim como a publicidade a eles destinada </a:t>
            </a:r>
            <a:r>
              <a:rPr lang="pt-BR" i="1" u="sng" dirty="0" smtClean="0">
                <a:solidFill>
                  <a:srgbClr val="FF0000"/>
                </a:solidFill>
              </a:rPr>
              <a:t>deve guardar </a:t>
            </a:r>
            <a:r>
              <a:rPr lang="pt-BR" i="1" u="sng" dirty="0">
                <a:solidFill>
                  <a:srgbClr val="FF0000"/>
                </a:solidFill>
              </a:rPr>
              <a:t>parâmetros mais qualificados</a:t>
            </a:r>
            <a:r>
              <a:rPr lang="pt-BR" b="0" dirty="0"/>
              <a:t> (art. 37, § 2.º e art. 39, IV) ou, além do abuso pode </a:t>
            </a:r>
            <a:r>
              <a:rPr lang="pt-BR" b="0" dirty="0" smtClean="0"/>
              <a:t>dar azo </a:t>
            </a:r>
            <a:r>
              <a:rPr lang="pt-BR" b="0" dirty="0"/>
              <a:t>a danos morais. O Superior Tribunal de Justiça afirmou que “o fornecedor tem o dever </a:t>
            </a:r>
            <a:r>
              <a:rPr lang="pt-BR" b="0" dirty="0" smtClean="0"/>
              <a:t>de informar </a:t>
            </a:r>
            <a:r>
              <a:rPr lang="pt-BR" b="0" dirty="0"/>
              <a:t>que o produto ou serviço pode causar malefícios a um grupo de pessoas (glúten</a:t>
            </a:r>
            <a:r>
              <a:rPr lang="pt-BR" b="0" dirty="0" smtClean="0"/>
              <a:t>), embora </a:t>
            </a:r>
            <a:r>
              <a:rPr lang="pt-BR" b="0" dirty="0"/>
              <a:t>não seja prejudicial à generalidade da população, pois o que o ordenamento </a:t>
            </a:r>
            <a:r>
              <a:rPr lang="pt-BR" b="0" dirty="0" smtClean="0"/>
              <a:t>pretende resguardar </a:t>
            </a:r>
            <a:r>
              <a:rPr lang="pt-BR" b="0" dirty="0"/>
              <a:t>não é somente a vida de muitos, mas também a vida de pouco”.</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77500" lnSpcReduction="20000"/>
          </a:bodyPr>
          <a:lstStyle/>
          <a:p>
            <a:pPr algn="just"/>
            <a:r>
              <a:rPr lang="pt-BR" u="sng" dirty="0"/>
              <a:t>A política nacional das relações de consumo segue alguns princípios </a:t>
            </a:r>
            <a:r>
              <a:rPr lang="pt-BR" u="sng" dirty="0" smtClean="0"/>
              <a:t>previstos no </a:t>
            </a:r>
            <a:r>
              <a:rPr lang="pt-BR" u="sng" dirty="0"/>
              <a:t>art. 4º do CDC. Você sabe me dizer alguns?</a:t>
            </a:r>
          </a:p>
          <a:p>
            <a:pPr algn="just"/>
            <a:r>
              <a:rPr lang="pt-BR" b="0" dirty="0"/>
              <a:t>Os princípios a serem atendidos são:</a:t>
            </a:r>
          </a:p>
          <a:p>
            <a:pPr algn="just"/>
            <a:r>
              <a:rPr lang="pt-BR" b="0" dirty="0"/>
              <a:t>- reconhecimento da vulnerabilidade do consumidor no mercado de consumo;</a:t>
            </a:r>
          </a:p>
          <a:p>
            <a:pPr algn="just"/>
            <a:r>
              <a:rPr lang="pt-BR" b="0" dirty="0"/>
              <a:t>- ação governamental no sentido de proteger efetivamente o consumidor;</a:t>
            </a:r>
          </a:p>
          <a:p>
            <a:pPr algn="just"/>
            <a:r>
              <a:rPr lang="pt-BR" b="0" dirty="0"/>
              <a:t>- harmonização dos interesses dos participantes das relações de </a:t>
            </a:r>
            <a:r>
              <a:rPr lang="pt-BR" b="0" dirty="0" smtClean="0"/>
              <a:t>consumo, compatibilização </a:t>
            </a:r>
            <a:r>
              <a:rPr lang="pt-BR" b="0" dirty="0"/>
              <a:t>da proteção do consumidor com a necessidade de </a:t>
            </a:r>
            <a:r>
              <a:rPr lang="pt-BR" b="0" dirty="0" smtClean="0"/>
              <a:t>desenvolvimento econômico </a:t>
            </a:r>
            <a:r>
              <a:rPr lang="pt-BR" b="0" dirty="0"/>
              <a:t>e tecnológico, de modo a viabilizar os princípios em que se funda a </a:t>
            </a:r>
            <a:r>
              <a:rPr lang="pt-BR" b="0" dirty="0" smtClean="0"/>
              <a:t>ordem econômica </a:t>
            </a:r>
            <a:r>
              <a:rPr lang="pt-BR" b="0" dirty="0"/>
              <a:t>(art. 170, CF), sempre com base na boa-fé e equilíbrio nas relações </a:t>
            </a:r>
            <a:r>
              <a:rPr lang="pt-BR" b="0" dirty="0" smtClean="0"/>
              <a:t>entre consumidores </a:t>
            </a:r>
            <a:r>
              <a:rPr lang="pt-BR" b="0" dirty="0"/>
              <a:t>e fornecedores;</a:t>
            </a:r>
          </a:p>
          <a:p>
            <a:pPr algn="just"/>
            <a:r>
              <a:rPr lang="pt-BR" b="0" dirty="0"/>
              <a:t>- educação e informação dos fornecedores e consumidores, quanto aos seus direitos </a:t>
            </a:r>
            <a:r>
              <a:rPr lang="pt-BR" b="0" dirty="0" smtClean="0"/>
              <a:t>e deveres</a:t>
            </a:r>
            <a:r>
              <a:rPr lang="pt-BR" b="0" dirty="0"/>
              <a:t>;</a:t>
            </a:r>
          </a:p>
          <a:p>
            <a:pPr algn="just"/>
            <a:r>
              <a:rPr lang="pt-BR" b="0" dirty="0"/>
              <a:t>- incentivo à criação pelos fornecedores de meios eficientes de controle de qualidade </a:t>
            </a:r>
            <a:r>
              <a:rPr lang="pt-BR" b="0" dirty="0" smtClean="0"/>
              <a:t>e segurança</a:t>
            </a:r>
            <a:r>
              <a:rPr lang="pt-BR" b="0" dirty="0"/>
              <a:t>, bem como mecanismos alternativos de solução de conflitos;</a:t>
            </a:r>
          </a:p>
          <a:p>
            <a:pPr algn="just"/>
            <a:r>
              <a:rPr lang="pt-BR" b="0" dirty="0"/>
              <a:t>- coibição e repressão eficientes aos abusos perpetrados no mercado de </a:t>
            </a:r>
            <a:r>
              <a:rPr lang="pt-BR" b="0" dirty="0" smtClean="0"/>
              <a:t>consumo (inclusive </a:t>
            </a:r>
            <a:r>
              <a:rPr lang="pt-BR" b="0" dirty="0"/>
              <a:t>concorrência desleal e utilização indevida de inventos e criações industriais, </a:t>
            </a:r>
            <a:r>
              <a:rPr lang="pt-BR" b="0" dirty="0" smtClean="0"/>
              <a:t>que possam </a:t>
            </a:r>
            <a:r>
              <a:rPr lang="pt-BR" b="0" dirty="0"/>
              <a:t>causar prejuízos aos consumidores);</a:t>
            </a:r>
          </a:p>
          <a:p>
            <a:pPr algn="just"/>
            <a:r>
              <a:rPr lang="pt-BR" b="0" dirty="0"/>
              <a:t>- racionalização e melhoria dos serviços públicos;</a:t>
            </a:r>
          </a:p>
          <a:p>
            <a:pPr algn="just"/>
            <a:r>
              <a:rPr lang="pt-BR" b="0" dirty="0"/>
              <a:t>- estudo constante das modificações do mercado de consumo.</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b="0" dirty="0"/>
              <a:t>Art. 2° Consumidor é toda pessoa física ou jurídica que adquire ou utiliza produto ou serviço como destinatário final.</a:t>
            </a:r>
          </a:p>
          <a:p>
            <a:pPr algn="just"/>
            <a:r>
              <a:rPr lang="pt-BR" b="0" dirty="0"/>
              <a:t>Parágrafo único. Equipara-se a consumidor a </a:t>
            </a:r>
            <a:r>
              <a:rPr lang="pt-BR" b="0" i="1" u="sng" dirty="0"/>
              <a:t>coletividade de pessoas</a:t>
            </a:r>
            <a:r>
              <a:rPr lang="pt-BR" b="0" dirty="0"/>
              <a:t>, ainda que indetermináveis, que haja intervindo nas relações de consumo.</a:t>
            </a:r>
          </a:p>
          <a:p>
            <a:pPr algn="just"/>
            <a:r>
              <a:rPr lang="pt-BR" b="0" dirty="0"/>
              <a:t> </a:t>
            </a:r>
          </a:p>
          <a:p>
            <a:pPr algn="just"/>
            <a:r>
              <a:rPr lang="pt-BR" b="0" dirty="0"/>
              <a:t>(B) </a:t>
            </a:r>
            <a:r>
              <a:rPr lang="pt-BR" b="0" u="sng" dirty="0"/>
              <a:t>FORNECEDOR</a:t>
            </a:r>
            <a:r>
              <a:rPr lang="pt-BR" b="0" dirty="0"/>
              <a:t>: Apresenta um conceito amplo. Qualquer ente que atue na </a:t>
            </a:r>
            <a:r>
              <a:rPr lang="pt-BR" b="0" i="1" dirty="0"/>
              <a:t>cadeia de produção</a:t>
            </a:r>
            <a:r>
              <a:rPr lang="pt-BR" b="0" dirty="0"/>
              <a:t>, desenvolvendo atividade dentro dessa cadeia. Deve haver, portanto, </a:t>
            </a:r>
            <a:r>
              <a:rPr lang="pt-BR" b="0" i="1" dirty="0"/>
              <a:t>HABITUALIDADE</a:t>
            </a:r>
            <a:r>
              <a:rPr lang="pt-BR" b="0" dirty="0"/>
              <a:t>.</a:t>
            </a:r>
          </a:p>
          <a:p>
            <a:pPr algn="just"/>
            <a:r>
              <a:rPr lang="pt-BR" b="0" dirty="0"/>
              <a:t>Art. 3° Fornecedor é toda pessoa física ou jurídica, pública ou privada, nacional ou estrangeira, bem como os entes despersonalizados, que desenvolvem atividade de produção, montagem, criação, construção, transformação, importação, exportação, distribuição ou comercialização de produtos ou prestação de serviços.</a:t>
            </a:r>
          </a:p>
          <a:p>
            <a:pPr algn="just"/>
            <a:endParaRPr lang="pt-BR" b="0" dirty="0"/>
          </a:p>
        </p:txBody>
      </p:sp>
    </p:spTree>
    <p:extLst>
      <p:ext uri="{BB962C8B-B14F-4D97-AF65-F5344CB8AC3E}">
        <p14:creationId xmlns:p14="http://schemas.microsoft.com/office/powerpoint/2010/main" val="57216650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a:bodyPr>
          <a:lstStyle/>
          <a:p>
            <a:pPr algn="just"/>
            <a:r>
              <a:rPr lang="pt-BR" dirty="0"/>
              <a:t>Diferencie vulnerabilidade e hipossuficiência em relação ao consumidor.</a:t>
            </a:r>
          </a:p>
          <a:p>
            <a:pPr algn="just"/>
            <a:endParaRPr lang="pt-BR" b="0" dirty="0" smtClean="0"/>
          </a:p>
          <a:p>
            <a:pPr algn="just"/>
            <a:r>
              <a:rPr lang="pt-BR" b="0" dirty="0" smtClean="0"/>
              <a:t>Todo </a:t>
            </a:r>
            <a:r>
              <a:rPr lang="pt-BR" b="0" dirty="0"/>
              <a:t>consumidor é sempre vulnerável, característica intrínseca à própria condição </a:t>
            </a:r>
            <a:r>
              <a:rPr lang="pt-BR" b="0" dirty="0" smtClean="0"/>
              <a:t>do destinatário </a:t>
            </a:r>
            <a:r>
              <a:rPr lang="pt-BR" b="0" dirty="0"/>
              <a:t>final do produto ou serviço, sendo um fenômeno de direito material </a:t>
            </a:r>
            <a:r>
              <a:rPr lang="pt-BR" b="0" dirty="0" smtClean="0"/>
              <a:t>com presunção </a:t>
            </a:r>
            <a:r>
              <a:rPr lang="pt-BR" b="0" dirty="0"/>
              <a:t>absoluta.</a:t>
            </a:r>
          </a:p>
          <a:p>
            <a:pPr algn="just"/>
            <a:r>
              <a:rPr lang="pt-BR" b="0" dirty="0"/>
              <a:t>Por sua vez, a hipossuficiência é um fenômeno de índole processual que deverá </a:t>
            </a:r>
            <a:r>
              <a:rPr lang="pt-BR" b="0" dirty="0" smtClean="0"/>
              <a:t>ser analisado </a:t>
            </a:r>
            <a:r>
              <a:rPr lang="pt-BR" b="0" dirty="0"/>
              <a:t>casuisticamente, no sentido de reconhecer a disparidade técnica ou </a:t>
            </a:r>
            <a:r>
              <a:rPr lang="pt-BR" b="0" dirty="0" smtClean="0"/>
              <a:t>informacional, diante </a:t>
            </a:r>
            <a:r>
              <a:rPr lang="pt-BR" b="0" dirty="0"/>
              <a:t>de uma situação de desconhecimento. Decorrência direta da hipossuficiência </a:t>
            </a:r>
            <a:r>
              <a:rPr lang="pt-BR" b="0" dirty="0" smtClean="0"/>
              <a:t>do consumidor </a:t>
            </a:r>
            <a:r>
              <a:rPr lang="pt-BR" b="0" dirty="0"/>
              <a:t>é o direito à inversão do ônus da prova.</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a:bodyPr>
          <a:lstStyle/>
          <a:p>
            <a:pPr algn="just"/>
            <a:r>
              <a:rPr lang="pt-BR" dirty="0"/>
              <a:t>A que outros princípios o direito à informação está ligado? O CDC previu </a:t>
            </a:r>
            <a:r>
              <a:rPr lang="pt-BR" dirty="0" smtClean="0"/>
              <a:t>o princípio </a:t>
            </a:r>
            <a:r>
              <a:rPr lang="pt-BR" dirty="0"/>
              <a:t>da confiança? Dê exemplos de aplicação da boa-fé objetiva, em </a:t>
            </a:r>
            <a:r>
              <a:rPr lang="pt-BR" dirty="0" smtClean="0"/>
              <a:t>suas funções </a:t>
            </a:r>
            <a:r>
              <a:rPr lang="pt-BR" dirty="0"/>
              <a:t>consagradas na doutrina, para casos de direito do consumidor e explique </a:t>
            </a:r>
            <a:r>
              <a:rPr lang="pt-BR" dirty="0" smtClean="0"/>
              <a:t>a </a:t>
            </a:r>
            <a:r>
              <a:rPr lang="en-US" dirty="0" err="1" smtClean="0"/>
              <a:t>teoria</a:t>
            </a:r>
            <a:r>
              <a:rPr lang="en-US" dirty="0" smtClean="0"/>
              <a:t> </a:t>
            </a:r>
            <a:r>
              <a:rPr lang="en-US" dirty="0"/>
              <a:t>do duty to mitigate the loss.</a:t>
            </a:r>
          </a:p>
          <a:p>
            <a:pPr algn="just"/>
            <a:r>
              <a:rPr lang="pt-BR" b="0" dirty="0"/>
              <a:t>O direito à informação, abrigado no art. 5º, XIV, CF, é uma das formas de </a:t>
            </a:r>
            <a:r>
              <a:rPr lang="pt-BR" b="0" dirty="0" smtClean="0"/>
              <a:t>expressão concreta </a:t>
            </a:r>
            <a:r>
              <a:rPr lang="pt-BR" b="0" dirty="0"/>
              <a:t>do princípio da transparência, sendo também corolário do princípio da </a:t>
            </a:r>
            <a:r>
              <a:rPr lang="pt-BR" b="0" dirty="0" smtClean="0"/>
              <a:t>boa-fé objetiva </a:t>
            </a:r>
            <a:r>
              <a:rPr lang="pt-BR" b="0" dirty="0"/>
              <a:t>e do princípio da confiança, encampados pelo CDC. </a:t>
            </a:r>
            <a:r>
              <a:rPr lang="pt-BR" i="1" u="sng" dirty="0">
                <a:solidFill>
                  <a:srgbClr val="FF0000"/>
                </a:solidFill>
              </a:rPr>
              <a:t>Ressalte-se que o princípio </a:t>
            </a:r>
            <a:r>
              <a:rPr lang="pt-BR" i="1" u="sng" dirty="0" smtClean="0">
                <a:solidFill>
                  <a:srgbClr val="FF0000"/>
                </a:solidFill>
              </a:rPr>
              <a:t>da confiança </a:t>
            </a:r>
            <a:r>
              <a:rPr lang="pt-BR" i="1" u="sng" dirty="0">
                <a:solidFill>
                  <a:srgbClr val="FF0000"/>
                </a:solidFill>
              </a:rPr>
              <a:t>não foi expressamente previsto no CDC, mas é decorrência natural da estrutura </a:t>
            </a:r>
            <a:r>
              <a:rPr lang="pt-BR" i="1" u="sng" dirty="0" smtClean="0">
                <a:solidFill>
                  <a:srgbClr val="FF0000"/>
                </a:solidFill>
              </a:rPr>
              <a:t>de proteção </a:t>
            </a:r>
            <a:r>
              <a:rPr lang="pt-BR" i="1" u="sng" dirty="0">
                <a:solidFill>
                  <a:srgbClr val="FF0000"/>
                </a:solidFill>
              </a:rPr>
              <a:t>ao vulnerável</a:t>
            </a:r>
            <a:r>
              <a:rPr lang="pt-BR" b="0" dirty="0"/>
              <a:t>.</a:t>
            </a:r>
          </a:p>
          <a:p>
            <a:pPr algn="just"/>
            <a:r>
              <a:rPr lang="pt-BR" b="0" dirty="0"/>
              <a:t>A boa-fé objetiva estabelece um dever de conduta entre fornecedores e consumidores </a:t>
            </a:r>
            <a:r>
              <a:rPr lang="pt-BR" b="0" dirty="0" smtClean="0"/>
              <a:t>no sentido </a:t>
            </a:r>
            <a:r>
              <a:rPr lang="pt-BR" b="0" dirty="0"/>
              <a:t>de agirem com lealdade na busca do fim comum. Ou seja, constitui um conjunto </a:t>
            </a:r>
            <a:r>
              <a:rPr lang="pt-BR" b="0" dirty="0" smtClean="0"/>
              <a:t>de padrões </a:t>
            </a:r>
            <a:r>
              <a:rPr lang="pt-BR" b="0" dirty="0"/>
              <a:t>éticos de comportamento, aferíveis objetivamente, que devem ser seguidos </a:t>
            </a:r>
            <a:r>
              <a:rPr lang="pt-BR" b="0" dirty="0" smtClean="0"/>
              <a:t>pelas partes </a:t>
            </a:r>
            <a:r>
              <a:rPr lang="pt-BR" b="0" dirty="0"/>
              <a:t>contratantes em todas as fases da existência contratual. </a:t>
            </a:r>
            <a:r>
              <a:rPr lang="pt-BR" i="1" u="sng" dirty="0">
                <a:solidFill>
                  <a:srgbClr val="FF0000"/>
                </a:solidFill>
              </a:rPr>
              <a:t>As três funções da </a:t>
            </a:r>
            <a:r>
              <a:rPr lang="pt-BR" i="1" u="sng" dirty="0" smtClean="0">
                <a:solidFill>
                  <a:srgbClr val="FF0000"/>
                </a:solidFill>
              </a:rPr>
              <a:t>boa-fé objetiva </a:t>
            </a:r>
            <a:r>
              <a:rPr lang="pt-BR" i="1" u="sng" dirty="0">
                <a:solidFill>
                  <a:srgbClr val="FF0000"/>
                </a:solidFill>
              </a:rPr>
              <a:t>são</a:t>
            </a:r>
            <a:r>
              <a:rPr lang="pt-BR" i="1" u="sng" dirty="0" smtClean="0">
                <a:solidFill>
                  <a:srgbClr val="FF0000"/>
                </a:solidFill>
              </a:rPr>
              <a:t>: Interpretativa, Integrativa e de Controle</a:t>
            </a:r>
            <a:r>
              <a:rPr lang="pt-BR" b="0" dirty="0" smtClean="0"/>
              <a:t>.</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10000"/>
          </a:bodyPr>
          <a:lstStyle/>
          <a:p>
            <a:pPr algn="just"/>
            <a:r>
              <a:rPr lang="pt-BR" dirty="0"/>
              <a:t>Quais são os instrumentos de execução da política nacional das relações </a:t>
            </a:r>
            <a:r>
              <a:rPr lang="pt-BR" dirty="0" smtClean="0"/>
              <a:t>de consumo</a:t>
            </a:r>
            <a:r>
              <a:rPr lang="pt-BR" dirty="0"/>
              <a:t>? Relacione com a atuação da Defensoria.</a:t>
            </a:r>
          </a:p>
          <a:p>
            <a:pPr algn="just"/>
            <a:endParaRPr lang="pt-BR" b="0" dirty="0" smtClean="0"/>
          </a:p>
          <a:p>
            <a:pPr algn="just"/>
            <a:r>
              <a:rPr lang="pt-BR" b="0" dirty="0" smtClean="0"/>
              <a:t>O </a:t>
            </a:r>
            <a:r>
              <a:rPr lang="pt-BR" b="0" dirty="0"/>
              <a:t>art. 5º elenca os instrumentos com os quais o Poder Público poderá contar:</a:t>
            </a:r>
          </a:p>
          <a:p>
            <a:pPr algn="just"/>
            <a:r>
              <a:rPr lang="pt-BR" b="0" dirty="0"/>
              <a:t>i. manutenção de assistência, jurídica integral e gratuita para o consumidor carente;</a:t>
            </a:r>
          </a:p>
          <a:p>
            <a:pPr algn="just"/>
            <a:r>
              <a:rPr lang="pt-BR" b="0" dirty="0" err="1"/>
              <a:t>ii</a:t>
            </a:r>
            <a:r>
              <a:rPr lang="pt-BR" b="0" dirty="0"/>
              <a:t>. instituição de promotorias de justiça para defesa do consumidor, no âmbito do MP;</a:t>
            </a:r>
          </a:p>
          <a:p>
            <a:pPr algn="just"/>
            <a:r>
              <a:rPr lang="pt-BR" b="0" dirty="0" err="1"/>
              <a:t>iii</a:t>
            </a:r>
            <a:r>
              <a:rPr lang="pt-BR" b="0" dirty="0"/>
              <a:t>. criação de delegacias de polícia especializadas no atendimento de </a:t>
            </a:r>
            <a:r>
              <a:rPr lang="pt-BR" b="0" dirty="0" smtClean="0"/>
              <a:t>consumidores vítimas </a:t>
            </a:r>
            <a:r>
              <a:rPr lang="pt-BR" b="0" dirty="0"/>
              <a:t>de infrações penais de consumo;</a:t>
            </a:r>
          </a:p>
          <a:p>
            <a:pPr algn="just"/>
            <a:r>
              <a:rPr lang="pt-BR" b="0" dirty="0" err="1"/>
              <a:t>iv</a:t>
            </a:r>
            <a:r>
              <a:rPr lang="pt-BR" b="0" dirty="0"/>
              <a:t>. criação de juizados especiais de pequenas causas e varas especializadas para </a:t>
            </a:r>
            <a:r>
              <a:rPr lang="pt-BR" b="0" dirty="0" smtClean="0"/>
              <a:t>a solução </a:t>
            </a:r>
            <a:r>
              <a:rPr lang="pt-BR" b="0" dirty="0"/>
              <a:t>de litígios de consumo;</a:t>
            </a:r>
          </a:p>
          <a:p>
            <a:pPr algn="just"/>
            <a:r>
              <a:rPr lang="pt-BR" b="0" dirty="0"/>
              <a:t>v. concessão de estímulos à criação e desenvolvimento das associações de defesa </a:t>
            </a:r>
            <a:r>
              <a:rPr lang="pt-BR" b="0" dirty="0" smtClean="0"/>
              <a:t>do Consumidor.</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u="sng" dirty="0"/>
              <a:t>Quais são as categorias de informação no CDC?</a:t>
            </a:r>
          </a:p>
          <a:p>
            <a:pPr algn="just"/>
            <a:endParaRPr lang="pt-BR" b="0" dirty="0" smtClean="0"/>
          </a:p>
          <a:p>
            <a:pPr algn="just"/>
            <a:r>
              <a:rPr lang="pt-BR" b="0" dirty="0" smtClean="0"/>
              <a:t>A</a:t>
            </a:r>
            <a:r>
              <a:rPr lang="pt-BR" b="0" dirty="0"/>
              <a:t>) Informação conteúdo: características intrínsecas do produto e serviço</a:t>
            </a:r>
          </a:p>
          <a:p>
            <a:pPr algn="just"/>
            <a:r>
              <a:rPr lang="pt-BR" b="0" dirty="0"/>
              <a:t>B) Informação utilização: como se usa o produto ou serviço</a:t>
            </a:r>
          </a:p>
          <a:p>
            <a:pPr algn="just"/>
            <a:r>
              <a:rPr lang="pt-BR" b="0" dirty="0"/>
              <a:t>C) Informação-preço: custo, formas e condições de pagamento</a:t>
            </a:r>
          </a:p>
          <a:p>
            <a:pPr algn="just"/>
            <a:r>
              <a:rPr lang="pt-BR" b="0" dirty="0"/>
              <a:t>D) Informação advertência: riscos do produto ou serviço</a:t>
            </a:r>
          </a:p>
          <a:p>
            <a:pPr algn="just"/>
            <a:endParaRPr lang="pt-BR" b="0" dirty="0" smtClean="0"/>
          </a:p>
          <a:p>
            <a:pPr algn="just"/>
            <a:r>
              <a:rPr lang="pt-BR" b="0" dirty="0" smtClean="0"/>
              <a:t>O </a:t>
            </a:r>
            <a:r>
              <a:rPr lang="pt-BR" b="0" dirty="0"/>
              <a:t>STJ destacou, ainda, a necessidade de aplicação simultânea e coerente da </a:t>
            </a:r>
            <a:r>
              <a:rPr lang="pt-BR" b="0" dirty="0" smtClean="0"/>
              <a:t>legislação especial</a:t>
            </a:r>
            <a:r>
              <a:rPr lang="pt-BR" b="0" dirty="0"/>
              <a:t>, alimentar e de saúde, que impõe deveres de informação, complementarmente </a:t>
            </a:r>
            <a:r>
              <a:rPr lang="pt-BR" b="0" dirty="0" smtClean="0"/>
              <a:t>ao CDC</a:t>
            </a:r>
            <a:r>
              <a:rPr lang="pt-BR" b="0" dirty="0"/>
              <a:t>.</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a:bodyPr>
          <a:lstStyle/>
          <a:p>
            <a:pPr algn="just"/>
            <a:r>
              <a:rPr lang="pt-BR" u="sng" dirty="0"/>
              <a:t>Diferencie vício de </a:t>
            </a:r>
            <a:r>
              <a:rPr lang="pt-BR" u="sng" dirty="0" smtClean="0"/>
              <a:t>defeito</a:t>
            </a:r>
            <a:r>
              <a:rPr lang="pt-BR" dirty="0" smtClean="0"/>
              <a:t>:</a:t>
            </a:r>
            <a:endParaRPr lang="pt-BR" dirty="0"/>
          </a:p>
          <a:p>
            <a:pPr algn="just"/>
            <a:endParaRPr lang="pt-BR" b="0" dirty="0" smtClean="0"/>
          </a:p>
          <a:p>
            <a:pPr algn="just"/>
            <a:r>
              <a:rPr lang="pt-BR" b="0" dirty="0" smtClean="0"/>
              <a:t>(</a:t>
            </a:r>
            <a:r>
              <a:rPr lang="pt-BR" b="0" dirty="0"/>
              <a:t>i) Defeito: falha de segurança que insere no produto ou serviço uma </a:t>
            </a:r>
            <a:r>
              <a:rPr lang="pt-BR" b="0" dirty="0" smtClean="0"/>
              <a:t>potencialidade danosa </a:t>
            </a:r>
            <a:r>
              <a:rPr lang="pt-BR" b="0" dirty="0"/>
              <a:t>por ele normalmente não possuída e, assim, inesperada para o </a:t>
            </a:r>
            <a:r>
              <a:rPr lang="pt-BR" b="0" dirty="0" smtClean="0"/>
              <a:t>consumidor – </a:t>
            </a:r>
            <a:r>
              <a:rPr lang="pt-BR" i="1" u="sng" dirty="0" smtClean="0"/>
              <a:t>qualidade-segurança</a:t>
            </a:r>
            <a:r>
              <a:rPr lang="pt-BR" b="0" dirty="0" smtClean="0"/>
              <a:t>; </a:t>
            </a:r>
            <a:r>
              <a:rPr lang="pt-BR" b="0" dirty="0"/>
              <a:t>(</a:t>
            </a:r>
            <a:r>
              <a:rPr lang="pt-BR" b="0" dirty="0" err="1"/>
              <a:t>ii</a:t>
            </a:r>
            <a:r>
              <a:rPr lang="pt-BR" b="0" dirty="0"/>
              <a:t>) </a:t>
            </a:r>
            <a:r>
              <a:rPr lang="pt-BR" b="0" dirty="0" smtClean="0"/>
              <a:t>Vício: </a:t>
            </a:r>
            <a:r>
              <a:rPr lang="pt-BR" i="1" u="sng" dirty="0" smtClean="0">
                <a:solidFill>
                  <a:srgbClr val="FF0000"/>
                </a:solidFill>
              </a:rPr>
              <a:t>inadequação </a:t>
            </a:r>
            <a:r>
              <a:rPr lang="pt-BR" i="1" u="sng" dirty="0">
                <a:solidFill>
                  <a:srgbClr val="FF0000"/>
                </a:solidFill>
              </a:rPr>
              <a:t>do produto ou serviço ao fim a que se destina</a:t>
            </a:r>
            <a:r>
              <a:rPr lang="pt-BR" b="0" dirty="0"/>
              <a:t>, decorrente do </a:t>
            </a:r>
            <a:r>
              <a:rPr lang="pt-BR" b="0" dirty="0" smtClean="0"/>
              <a:t>descumprimento do </a:t>
            </a:r>
            <a:r>
              <a:rPr lang="pt-BR" b="0" dirty="0"/>
              <a:t>dever de </a:t>
            </a:r>
            <a:r>
              <a:rPr lang="pt-BR" i="1" u="sng" dirty="0"/>
              <a:t>qualidade-adequação</a:t>
            </a:r>
            <a:r>
              <a:rPr lang="pt-BR" b="0" dirty="0"/>
              <a:t>.</a:t>
            </a:r>
          </a:p>
          <a:p>
            <a:pPr algn="just"/>
            <a:r>
              <a:rPr lang="pt-BR" b="0" dirty="0"/>
              <a:t>Para uma completa diferenciação entre defeito e vício, a teoria da qualidade deve </a:t>
            </a:r>
            <a:r>
              <a:rPr lang="pt-BR" b="0" dirty="0" smtClean="0"/>
              <a:t>ser complementada </a:t>
            </a:r>
            <a:r>
              <a:rPr lang="pt-BR" b="0" dirty="0"/>
              <a:t>pela teoria da quantidade, segundo a qual o produto ou serviço também </a:t>
            </a:r>
            <a:r>
              <a:rPr lang="pt-BR" b="0" dirty="0" smtClean="0"/>
              <a:t>será considerado </a:t>
            </a:r>
            <a:r>
              <a:rPr lang="pt-BR" b="0" dirty="0"/>
              <a:t>viciado quando não corresponder às informações quantitativas constantes </a:t>
            </a:r>
            <a:r>
              <a:rPr lang="pt-BR" b="0" dirty="0" smtClean="0"/>
              <a:t>do recipiente</a:t>
            </a:r>
            <a:r>
              <a:rPr lang="pt-BR" b="0" dirty="0"/>
              <a:t>, da embalagem, rotulagem ou de mensagem publicitária.</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u="sng" dirty="0"/>
              <a:t>Segundo o art.14, § 4.º do CDC, a responsabilidade pessoal dos </a:t>
            </a:r>
            <a:r>
              <a:rPr lang="pt-BR" u="sng" dirty="0" smtClean="0"/>
              <a:t>profissionais liberais </a:t>
            </a:r>
            <a:r>
              <a:rPr lang="pt-BR" u="sng" dirty="0"/>
              <a:t>será apurada mediante a verificação de culpa. Quem pode ser </a:t>
            </a:r>
            <a:r>
              <a:rPr lang="pt-BR" u="sng" dirty="0" smtClean="0"/>
              <a:t>considerado profissional </a:t>
            </a:r>
            <a:r>
              <a:rPr lang="pt-BR" u="sng" dirty="0"/>
              <a:t>liberal?</a:t>
            </a:r>
          </a:p>
          <a:p>
            <a:pPr algn="just"/>
            <a:r>
              <a:rPr lang="pt-BR" b="0" dirty="0"/>
              <a:t>O profissional liberal é aquele que trabalha por conta própria, com autonomia, </a:t>
            </a:r>
            <a:r>
              <a:rPr lang="pt-BR" b="0" dirty="0" smtClean="0"/>
              <a:t>sem subordinação</a:t>
            </a:r>
            <a:r>
              <a:rPr lang="pt-BR" b="0" dirty="0"/>
              <a:t>, fazendo do seu conhecimento uma ferramenta de </a:t>
            </a:r>
            <a:r>
              <a:rPr lang="pt-BR" b="0" dirty="0" smtClean="0"/>
              <a:t>sobrevivência, independentemente </a:t>
            </a:r>
            <a:r>
              <a:rPr lang="pt-BR" b="0" dirty="0"/>
              <a:t>do seu grau de escolaridade. Assim, podem ser </a:t>
            </a:r>
            <a:r>
              <a:rPr lang="pt-BR" b="0" dirty="0" smtClean="0"/>
              <a:t>considerados profissionais </a:t>
            </a:r>
            <a:r>
              <a:rPr lang="pt-BR" b="0" dirty="0"/>
              <a:t>liberais, desde que prestem seus serviços pessoalmente, com autonomia e </a:t>
            </a:r>
            <a:r>
              <a:rPr lang="pt-BR" b="0" dirty="0" smtClean="0"/>
              <a:t>sem subordinação</a:t>
            </a:r>
            <a:r>
              <a:rPr lang="pt-BR" b="0" dirty="0"/>
              <a:t>: o médico, o advogado, o engenheiro, o arquiteto, o psicólogo, o dentista, </a:t>
            </a:r>
            <a:r>
              <a:rPr lang="pt-BR" b="0" dirty="0" smtClean="0"/>
              <a:t>o eletricista</a:t>
            </a:r>
            <a:r>
              <a:rPr lang="pt-BR" b="0" dirty="0"/>
              <a:t>, o pintor, o marceneiro, o cozinheiro, o sapateiro etc.</a:t>
            </a:r>
          </a:p>
          <a:p>
            <a:pPr algn="just"/>
            <a:endParaRPr lang="pt-BR" b="0" dirty="0" smtClean="0"/>
          </a:p>
          <a:p>
            <a:pPr algn="just"/>
            <a:r>
              <a:rPr lang="pt-BR" u="sng" dirty="0" smtClean="0"/>
              <a:t>Qual </a:t>
            </a:r>
            <a:r>
              <a:rPr lang="pt-BR" u="sng" dirty="0"/>
              <a:t>o regime de responsabilidade dos profissionais liberais no caso de vício </a:t>
            </a:r>
            <a:r>
              <a:rPr lang="pt-BR" u="sng" dirty="0" smtClean="0"/>
              <a:t>do serviço</a:t>
            </a:r>
            <a:r>
              <a:rPr lang="pt-BR" u="sng" dirty="0"/>
              <a:t>?</a:t>
            </a:r>
          </a:p>
          <a:p>
            <a:pPr algn="just"/>
            <a:r>
              <a:rPr lang="pt-BR" b="0" dirty="0"/>
              <a:t>Os </a:t>
            </a:r>
            <a:r>
              <a:rPr lang="pt-BR" i="1" u="sng" dirty="0">
                <a:solidFill>
                  <a:srgbClr val="FF0000"/>
                </a:solidFill>
              </a:rPr>
              <a:t>profissionais liberais respondem objetivamente pelos vícios dos serviços</a:t>
            </a:r>
            <a:r>
              <a:rPr lang="pt-BR" b="0" dirty="0"/>
              <a:t>, uma vez </a:t>
            </a:r>
            <a:r>
              <a:rPr lang="pt-BR" b="0" dirty="0" smtClean="0"/>
              <a:t>que o </a:t>
            </a:r>
            <a:r>
              <a:rPr lang="pt-BR" b="0" dirty="0"/>
              <a:t>Código, neste campo, não repetiu a ressalva do art. 14, § 4.º (verificação da culpa), </a:t>
            </a:r>
            <a:r>
              <a:rPr lang="pt-BR" b="0" dirty="0" smtClean="0"/>
              <a:t>prevista para </a:t>
            </a:r>
            <a:r>
              <a:rPr lang="pt-BR" b="0" dirty="0"/>
              <a:t>a responsabilidade pelo fato do serviço.</a:t>
            </a:r>
            <a:endParaRPr lang="pt-BR" b="0" dirty="0"/>
          </a:p>
        </p:txBody>
      </p:sp>
    </p:spTree>
    <p:extLst>
      <p:ext uri="{BB962C8B-B14F-4D97-AF65-F5344CB8AC3E}">
        <p14:creationId xmlns:p14="http://schemas.microsoft.com/office/powerpoint/2010/main" val="173599085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u="sng" dirty="0"/>
              <a:t>O provedor de rede social é efetivamente responsável pelo conteúdo </a:t>
            </a:r>
            <a:r>
              <a:rPr lang="pt-BR" u="sng" dirty="0" smtClean="0"/>
              <a:t>das informações </a:t>
            </a:r>
            <a:r>
              <a:rPr lang="pt-BR" u="sng" dirty="0"/>
              <a:t>veiculadas no respectivo site?</a:t>
            </a:r>
          </a:p>
          <a:p>
            <a:pPr algn="just"/>
            <a:endParaRPr lang="pt-BR" b="0" dirty="0" smtClean="0"/>
          </a:p>
          <a:p>
            <a:pPr algn="just"/>
            <a:r>
              <a:rPr lang="pt-BR" b="0" dirty="0" smtClean="0"/>
              <a:t>A </a:t>
            </a:r>
            <a:r>
              <a:rPr lang="pt-BR" i="1" u="sng" dirty="0">
                <a:solidFill>
                  <a:srgbClr val="FF0000"/>
                </a:solidFill>
              </a:rPr>
              <a:t>responsabilidade do provedor de rede social não é direta, sendo responsável apenas </a:t>
            </a:r>
            <a:r>
              <a:rPr lang="pt-BR" i="1" u="sng" dirty="0" smtClean="0">
                <a:solidFill>
                  <a:srgbClr val="FF0000"/>
                </a:solidFill>
              </a:rPr>
              <a:t>se for </a:t>
            </a:r>
            <a:r>
              <a:rPr lang="pt-BR" i="1" u="sng" dirty="0">
                <a:solidFill>
                  <a:srgbClr val="FF0000"/>
                </a:solidFill>
              </a:rPr>
              <a:t>omisso na averiguação de eventual ofensa</a:t>
            </a:r>
            <a:r>
              <a:rPr lang="pt-BR" b="0" dirty="0"/>
              <a:t>. Segundo entendimento firmado pelo STJ, </a:t>
            </a:r>
            <a:r>
              <a:rPr lang="pt-BR" b="0" dirty="0" smtClean="0"/>
              <a:t>ao ser </a:t>
            </a:r>
            <a:r>
              <a:rPr lang="pt-BR" b="0" dirty="0"/>
              <a:t>comunicado de que determinado texto ou imagem possui conteúdo ilícito, deve o </a:t>
            </a:r>
            <a:r>
              <a:rPr lang="pt-BR" b="0" dirty="0" smtClean="0"/>
              <a:t>provedor agir </a:t>
            </a:r>
            <a:r>
              <a:rPr lang="pt-BR" b="0" dirty="0"/>
              <a:t>de forma enérgica, retirando o material do ar imediatamente, sob pena de </a:t>
            </a:r>
            <a:r>
              <a:rPr lang="pt-BR" b="0" dirty="0" smtClean="0"/>
              <a:t>responder solidariamente </a:t>
            </a:r>
            <a:r>
              <a:rPr lang="pt-BR" b="0" dirty="0"/>
              <a:t>com o autor direto do dano, em virtude da omissão praticada. Uma </a:t>
            </a:r>
            <a:r>
              <a:rPr lang="pt-BR" b="0" dirty="0" smtClean="0"/>
              <a:t>vez notificado </a:t>
            </a:r>
            <a:r>
              <a:rPr lang="pt-BR" b="0" dirty="0"/>
              <a:t>de que determinado texto ou imagem possui conteúdo ilícito, o provedor deve </a:t>
            </a:r>
            <a:r>
              <a:rPr lang="pt-BR" b="0" dirty="0" smtClean="0"/>
              <a:t>retirar o </a:t>
            </a:r>
            <a:r>
              <a:rPr lang="pt-BR" b="0" dirty="0"/>
              <a:t>material do ar no prazo de 24 horas, sob pena de responder solidariamente com o </a:t>
            </a:r>
            <a:r>
              <a:rPr lang="pt-BR" b="0" dirty="0" smtClean="0"/>
              <a:t>autor direto </a:t>
            </a:r>
            <a:r>
              <a:rPr lang="pt-BR" b="0" dirty="0"/>
              <a:t>do dano, pela omissão praticada. Nesse prazo, o provedor não está obrigado a </a:t>
            </a:r>
            <a:r>
              <a:rPr lang="pt-BR" b="0" dirty="0" smtClean="0"/>
              <a:t>analisar o </a:t>
            </a:r>
            <a:r>
              <a:rPr lang="pt-BR" b="0" dirty="0"/>
              <a:t>teor da denúncia recebida, devendo apenas promover a suspensão preventiva </a:t>
            </a:r>
            <a:r>
              <a:rPr lang="pt-BR" b="0" dirty="0" smtClean="0"/>
              <a:t>das respectivas </a:t>
            </a:r>
            <a:r>
              <a:rPr lang="pt-BR" b="0" dirty="0"/>
              <a:t>páginas, até que tenha tempo hábil para apreciar a veracidade das alegações,</a:t>
            </a:r>
            <a:endParaRPr lang="pt-BR" b="0" dirty="0"/>
          </a:p>
        </p:txBody>
      </p:sp>
    </p:spTree>
    <p:extLst>
      <p:ext uri="{BB962C8B-B14F-4D97-AF65-F5344CB8AC3E}">
        <p14:creationId xmlns:p14="http://schemas.microsoft.com/office/powerpoint/2010/main" val="329563932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85000" lnSpcReduction="10000"/>
          </a:bodyPr>
          <a:lstStyle/>
          <a:p>
            <a:pPr algn="just"/>
            <a:r>
              <a:rPr lang="pt-BR" u="sng" dirty="0"/>
              <a:t>O provedor de portal de notícias via internet (ex.: UOL) é </a:t>
            </a:r>
            <a:r>
              <a:rPr lang="pt-BR" u="sng" dirty="0" smtClean="0"/>
              <a:t>efetivamente responsável </a:t>
            </a:r>
            <a:r>
              <a:rPr lang="pt-BR" u="sng" dirty="0"/>
              <a:t>pelo conteúdo dos comentários veiculados no respectivo site?</a:t>
            </a:r>
          </a:p>
          <a:p>
            <a:pPr algn="just"/>
            <a:endParaRPr lang="pt-BR" b="0" dirty="0" smtClean="0"/>
          </a:p>
          <a:p>
            <a:pPr algn="just"/>
            <a:r>
              <a:rPr lang="pt-BR" b="0" dirty="0" smtClean="0"/>
              <a:t>DIREITO </a:t>
            </a:r>
            <a:r>
              <a:rPr lang="pt-BR" b="0" dirty="0"/>
              <a:t>CIVIL E DO CONSUMIDOR. RESPONSABILIDADE POR </a:t>
            </a:r>
            <a:r>
              <a:rPr lang="pt-BR" b="0" dirty="0" smtClean="0"/>
              <a:t>OFENSAS PROFERIDAS </a:t>
            </a:r>
            <a:r>
              <a:rPr lang="pt-BR" b="0" dirty="0"/>
              <a:t>POR INTERNAUTA E VEICULADAS EM PORTAL DE NOTÍCIAS. </a:t>
            </a:r>
            <a:r>
              <a:rPr lang="pt-BR" b="0" dirty="0" smtClean="0"/>
              <a:t>A sociedade </a:t>
            </a:r>
            <a:r>
              <a:rPr lang="pt-BR" b="0" dirty="0"/>
              <a:t>empresária gestora de portal de notícias que disponibilize campo destinado </a:t>
            </a:r>
            <a:r>
              <a:rPr lang="pt-BR" b="0" dirty="0" smtClean="0"/>
              <a:t>a comentários </a:t>
            </a:r>
            <a:r>
              <a:rPr lang="pt-BR" b="0" dirty="0"/>
              <a:t>de internautas terá responsabilidade solidária por comentários, postados </a:t>
            </a:r>
            <a:r>
              <a:rPr lang="pt-BR" b="0" dirty="0" smtClean="0"/>
              <a:t>nesse campo</a:t>
            </a:r>
            <a:r>
              <a:rPr lang="pt-BR" b="0" dirty="0"/>
              <a:t>, que, mesmo relacionados à matéria jornalística veiculada, sejam ofensivos a </a:t>
            </a:r>
            <a:r>
              <a:rPr lang="pt-BR" b="0" dirty="0" smtClean="0"/>
              <a:t>terceiro e </a:t>
            </a:r>
            <a:r>
              <a:rPr lang="pt-BR" b="0" dirty="0"/>
              <a:t>que tenham ocorrido antes da entrada em vigor do marco civil da internet (Lei 12.965/2014).</a:t>
            </a:r>
          </a:p>
          <a:p>
            <a:pPr algn="just"/>
            <a:r>
              <a:rPr lang="pt-BR" i="1" u="sng" dirty="0">
                <a:solidFill>
                  <a:srgbClr val="FF0000"/>
                </a:solidFill>
              </a:rPr>
              <a:t>Inicialmente, cumpre registrar que, de acordo com a classificação dos provedores de </a:t>
            </a:r>
            <a:r>
              <a:rPr lang="pt-BR" i="1" u="sng" dirty="0" smtClean="0">
                <a:solidFill>
                  <a:srgbClr val="FF0000"/>
                </a:solidFill>
              </a:rPr>
              <a:t>serviços na </a:t>
            </a:r>
            <a:r>
              <a:rPr lang="pt-BR" i="1" u="sng" dirty="0">
                <a:solidFill>
                  <a:srgbClr val="FF0000"/>
                </a:solidFill>
              </a:rPr>
              <a:t>internet apresentada pela Min. Nancy </a:t>
            </a:r>
            <a:r>
              <a:rPr lang="pt-BR" i="1" u="sng" dirty="0" err="1">
                <a:solidFill>
                  <a:srgbClr val="FF0000"/>
                </a:solidFill>
              </a:rPr>
              <a:t>Andrighi</a:t>
            </a:r>
            <a:r>
              <a:rPr lang="pt-BR" i="1" u="sng" dirty="0">
                <a:solidFill>
                  <a:srgbClr val="FF0000"/>
                </a:solidFill>
              </a:rPr>
              <a:t> no </a:t>
            </a:r>
            <a:r>
              <a:rPr lang="pt-BR" i="1" u="sng" dirty="0" err="1">
                <a:solidFill>
                  <a:srgbClr val="FF0000"/>
                </a:solidFill>
              </a:rPr>
              <a:t>REsp</a:t>
            </a:r>
            <a:r>
              <a:rPr lang="pt-BR" i="1" u="sng" dirty="0">
                <a:solidFill>
                  <a:srgbClr val="FF0000"/>
                </a:solidFill>
              </a:rPr>
              <a:t> 1.381.610-RS, essa sociedade </a:t>
            </a:r>
            <a:r>
              <a:rPr lang="pt-BR" i="1" u="sng" dirty="0" smtClean="0">
                <a:solidFill>
                  <a:srgbClr val="FF0000"/>
                </a:solidFill>
              </a:rPr>
              <a:t>se enquadra </a:t>
            </a:r>
            <a:r>
              <a:rPr lang="pt-BR" i="1" u="sng" dirty="0">
                <a:solidFill>
                  <a:srgbClr val="FF0000"/>
                </a:solidFill>
              </a:rPr>
              <a:t>nas categorias: provedora de informação – que produz as informações </a:t>
            </a:r>
            <a:r>
              <a:rPr lang="pt-BR" i="1" u="sng" dirty="0" smtClean="0">
                <a:solidFill>
                  <a:srgbClr val="FF0000"/>
                </a:solidFill>
              </a:rPr>
              <a:t>divulgadas na </a:t>
            </a:r>
            <a:r>
              <a:rPr lang="pt-BR" i="1" u="sng" dirty="0">
                <a:solidFill>
                  <a:srgbClr val="FF0000"/>
                </a:solidFill>
              </a:rPr>
              <a:t>Internet – no que tange à matéria jornalística divulgada no site; e provedora de conteúdo </a:t>
            </a:r>
            <a:r>
              <a:rPr lang="pt-BR" i="1" u="sng" dirty="0" smtClean="0">
                <a:solidFill>
                  <a:srgbClr val="FF0000"/>
                </a:solidFill>
              </a:rPr>
              <a:t>– que </a:t>
            </a:r>
            <a:r>
              <a:rPr lang="pt-BR" i="1" u="sng" dirty="0">
                <a:solidFill>
                  <a:srgbClr val="FF0000"/>
                </a:solidFill>
              </a:rPr>
              <a:t>disponibiliza na rede as informações criadas ou desenvolvidas pelos provedores </a:t>
            </a:r>
            <a:r>
              <a:rPr lang="pt-BR" i="1" u="sng" dirty="0" smtClean="0">
                <a:solidFill>
                  <a:srgbClr val="FF0000"/>
                </a:solidFill>
              </a:rPr>
              <a:t>de informação </a:t>
            </a:r>
            <a:r>
              <a:rPr lang="pt-BR" i="1" u="sng" dirty="0">
                <a:solidFill>
                  <a:srgbClr val="FF0000"/>
                </a:solidFill>
              </a:rPr>
              <a:t>– no que tocante </a:t>
            </a:r>
            <a:r>
              <a:rPr lang="pt-BR" i="1" u="sng" dirty="0" smtClean="0">
                <a:solidFill>
                  <a:srgbClr val="FF0000"/>
                </a:solidFill>
              </a:rPr>
              <a:t>às </a:t>
            </a:r>
            <a:r>
              <a:rPr lang="pt-BR" i="1" u="sng" dirty="0">
                <a:solidFill>
                  <a:srgbClr val="FF0000"/>
                </a:solidFill>
              </a:rPr>
              <a:t>postagens dos usuários</a:t>
            </a:r>
            <a:r>
              <a:rPr lang="pt-BR" b="0" dirty="0"/>
              <a:t>.</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dirty="0"/>
              <a:t>Os provedores de busca de produtos à venda on-line podem </a:t>
            </a:r>
            <a:r>
              <a:rPr lang="pt-BR" dirty="0" smtClean="0"/>
              <a:t>ser responsabilizados </a:t>
            </a:r>
            <a:r>
              <a:rPr lang="pt-BR" dirty="0"/>
              <a:t>em casos de vício ou de inadimplemento contratual?</a:t>
            </a:r>
          </a:p>
          <a:p>
            <a:pPr algn="just"/>
            <a:r>
              <a:rPr lang="pt-BR" b="0" dirty="0"/>
              <a:t>(Info 593): O </a:t>
            </a:r>
            <a:r>
              <a:rPr lang="pt-BR" i="1" u="sng" dirty="0">
                <a:solidFill>
                  <a:srgbClr val="FF0000"/>
                </a:solidFill>
              </a:rPr>
              <a:t>provedor de buscas de produtos à venda on-line que não realiza </a:t>
            </a:r>
            <a:r>
              <a:rPr lang="pt-BR" i="1" u="sng" dirty="0" smtClean="0">
                <a:solidFill>
                  <a:srgbClr val="FF0000"/>
                </a:solidFill>
              </a:rPr>
              <a:t>qualquer intermediação </a:t>
            </a:r>
            <a:r>
              <a:rPr lang="pt-BR" i="1" u="sng" dirty="0">
                <a:solidFill>
                  <a:srgbClr val="FF0000"/>
                </a:solidFill>
              </a:rPr>
              <a:t>entre consumidor e vendedor não pode ser responsabilizado</a:t>
            </a:r>
            <a:r>
              <a:rPr lang="pt-BR" b="0" dirty="0"/>
              <a:t> por qualquer </a:t>
            </a:r>
            <a:r>
              <a:rPr lang="pt-BR" b="0" dirty="0" smtClean="0"/>
              <a:t>vício da </a:t>
            </a:r>
            <a:r>
              <a:rPr lang="pt-BR" b="0" dirty="0"/>
              <a:t>mercadoria ou inadimplemento contratual. Exemplos de provedores de buscas </a:t>
            </a:r>
            <a:r>
              <a:rPr lang="pt-BR" b="0" dirty="0" smtClean="0"/>
              <a:t>de produtos</a:t>
            </a:r>
            <a:r>
              <a:rPr lang="pt-BR" b="0" dirty="0"/>
              <a:t>: Shopping UOL, Buscapé, Bondfaro. STJ. 3ª Turma. </a:t>
            </a:r>
            <a:r>
              <a:rPr lang="pt-BR" b="0" dirty="0" err="1"/>
              <a:t>REsp</a:t>
            </a:r>
            <a:r>
              <a:rPr lang="pt-BR" b="0" dirty="0"/>
              <a:t> 1444008-RS, Rel. </a:t>
            </a:r>
            <a:r>
              <a:rPr lang="pt-BR" b="0" dirty="0" smtClean="0"/>
              <a:t>Min. Nancy </a:t>
            </a:r>
            <a:r>
              <a:rPr lang="pt-BR" b="0" dirty="0" err="1"/>
              <a:t>Andrighi</a:t>
            </a:r>
            <a:r>
              <a:rPr lang="pt-BR" b="0" dirty="0"/>
              <a:t>, julgado em 25/10/2016.</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77500" lnSpcReduction="20000"/>
          </a:bodyPr>
          <a:lstStyle/>
          <a:p>
            <a:pPr algn="just"/>
            <a:r>
              <a:rPr lang="pt-BR" u="sng" dirty="0"/>
              <a:t>E quando o consumidor inadimplente for pessoa jurídica de direito </a:t>
            </a:r>
            <a:r>
              <a:rPr lang="pt-BR" u="sng" dirty="0" smtClean="0"/>
              <a:t>público? Poderá </a:t>
            </a:r>
            <a:r>
              <a:rPr lang="pt-BR" u="sng" dirty="0"/>
              <a:t>haver interrupção do fornecimento do serviço?</a:t>
            </a:r>
          </a:p>
          <a:p>
            <a:pPr algn="just"/>
            <a:r>
              <a:rPr lang="pt-BR" b="0" dirty="0"/>
              <a:t>É legítimo o corte no fornecimento de serviços públicos essenciais quando </a:t>
            </a:r>
            <a:r>
              <a:rPr lang="pt-BR" b="0" dirty="0" smtClean="0"/>
              <a:t>inadimplente pessoa </a:t>
            </a:r>
            <a:r>
              <a:rPr lang="pt-BR" b="0" dirty="0"/>
              <a:t>jurídica de direito público, desde que precedido de notificação e a interrupção </a:t>
            </a:r>
            <a:r>
              <a:rPr lang="pt-BR" b="0" dirty="0" smtClean="0"/>
              <a:t>não atinja </a:t>
            </a:r>
            <a:r>
              <a:rPr lang="pt-BR" b="0" dirty="0"/>
              <a:t>as unidades prestadoras de serviços indispensáveis à população (</a:t>
            </a:r>
            <a:r>
              <a:rPr lang="pt-BR" b="0" dirty="0" err="1"/>
              <a:t>AgRg</a:t>
            </a:r>
            <a:r>
              <a:rPr lang="pt-BR" b="0" dirty="0"/>
              <a:t> no </a:t>
            </a:r>
            <a:r>
              <a:rPr lang="pt-BR" b="0" dirty="0" err="1"/>
              <a:t>AgRg</a:t>
            </a:r>
            <a:r>
              <a:rPr lang="pt-BR" b="0" dirty="0"/>
              <a:t> </a:t>
            </a:r>
            <a:r>
              <a:rPr lang="pt-BR" b="0" dirty="0" smtClean="0"/>
              <a:t>no </a:t>
            </a:r>
            <a:r>
              <a:rPr lang="pt-BR" b="0" dirty="0" err="1" smtClean="0"/>
              <a:t>AREsp</a:t>
            </a:r>
            <a:r>
              <a:rPr lang="pt-BR" b="0" dirty="0" smtClean="0"/>
              <a:t> </a:t>
            </a:r>
            <a:r>
              <a:rPr lang="pt-BR" b="0" dirty="0"/>
              <a:t>152296/AP, Rel. Ministro MAURO CAMPBELL MARQUES, SEGUNDA </a:t>
            </a:r>
            <a:r>
              <a:rPr lang="pt-BR" b="0" dirty="0" smtClean="0"/>
              <a:t>TURMA, julgado </a:t>
            </a:r>
            <a:r>
              <a:rPr lang="pt-BR" b="0" dirty="0"/>
              <a:t>em 15/08/2013, </a:t>
            </a:r>
            <a:r>
              <a:rPr lang="pt-BR" b="0" dirty="0" err="1"/>
              <a:t>DJe</a:t>
            </a:r>
            <a:r>
              <a:rPr lang="pt-BR" b="0" dirty="0"/>
              <a:t> 11/12/2013</a:t>
            </a:r>
            <a:r>
              <a:rPr lang="pt-BR" b="0" dirty="0" smtClean="0"/>
              <a:t>).</a:t>
            </a:r>
          </a:p>
          <a:p>
            <a:pPr algn="just"/>
            <a:endParaRPr lang="pt-BR" b="0" dirty="0"/>
          </a:p>
          <a:p>
            <a:pPr algn="just"/>
            <a:r>
              <a:rPr lang="pt-BR" u="sng" dirty="0" smtClean="0"/>
              <a:t>Mas </a:t>
            </a:r>
            <a:r>
              <a:rPr lang="pt-BR" u="sng" dirty="0"/>
              <a:t>o que dizer em relação aos hospitais particulares inadimplentes? É </a:t>
            </a:r>
            <a:r>
              <a:rPr lang="pt-BR" u="sng" dirty="0" smtClean="0"/>
              <a:t>possível o </a:t>
            </a:r>
            <a:r>
              <a:rPr lang="pt-BR" u="sng" dirty="0"/>
              <a:t>corte?</a:t>
            </a:r>
          </a:p>
          <a:p>
            <a:pPr algn="just"/>
            <a:r>
              <a:rPr lang="pt-BR" b="0" dirty="0"/>
              <a:t>Em decisão de 10.02.2010, a 2.ª Turma do STJ, por unanimidade, entendeu que </a:t>
            </a:r>
            <a:r>
              <a:rPr lang="pt-BR" b="0" dirty="0" smtClean="0"/>
              <a:t>é possível </a:t>
            </a:r>
            <a:r>
              <a:rPr lang="pt-BR" b="0" dirty="0"/>
              <a:t>o corte, desde que, naturalmente, precedido de aviso prévio (art. 6.º, § 3.º, II, da </a:t>
            </a:r>
            <a:r>
              <a:rPr lang="pt-BR" b="0" dirty="0" smtClean="0"/>
              <a:t>Lei 8.987/1995</a:t>
            </a:r>
            <a:r>
              <a:rPr lang="pt-BR" b="0" dirty="0"/>
              <a:t>). </a:t>
            </a:r>
            <a:r>
              <a:rPr lang="pt-BR" i="1" u="sng" dirty="0">
                <a:solidFill>
                  <a:srgbClr val="FF0000"/>
                </a:solidFill>
              </a:rPr>
              <a:t>No caso, entendeu-se que a situação de hospital particular que funciona </a:t>
            </a:r>
            <a:r>
              <a:rPr lang="pt-BR" i="1" u="sng" dirty="0" smtClean="0">
                <a:solidFill>
                  <a:srgbClr val="FF0000"/>
                </a:solidFill>
              </a:rPr>
              <a:t>como empresa</a:t>
            </a:r>
            <a:r>
              <a:rPr lang="pt-BR" i="1" u="sng" dirty="0">
                <a:solidFill>
                  <a:srgbClr val="FF0000"/>
                </a:solidFill>
              </a:rPr>
              <a:t>, com fins lucrativos, não se equipara à dos hospitais públicos (</a:t>
            </a:r>
            <a:r>
              <a:rPr lang="pt-BR" i="1" u="sng" dirty="0" err="1">
                <a:solidFill>
                  <a:srgbClr val="FF0000"/>
                </a:solidFill>
              </a:rPr>
              <a:t>REsp</a:t>
            </a:r>
            <a:r>
              <a:rPr lang="pt-BR" i="1" u="sng" dirty="0">
                <a:solidFill>
                  <a:srgbClr val="FF0000"/>
                </a:solidFill>
              </a:rPr>
              <a:t> 771853/MT, </a:t>
            </a:r>
            <a:r>
              <a:rPr lang="pt-BR" i="1" u="sng" dirty="0" smtClean="0">
                <a:solidFill>
                  <a:srgbClr val="FF0000"/>
                </a:solidFill>
              </a:rPr>
              <a:t>rel. Min</a:t>
            </a:r>
            <a:r>
              <a:rPr lang="pt-BR" i="1" u="sng" dirty="0">
                <a:solidFill>
                  <a:srgbClr val="FF0000"/>
                </a:solidFill>
              </a:rPr>
              <a:t>. Eliana Calmon, 2.ª Turma, j. 10.02.2010</a:t>
            </a:r>
            <a:r>
              <a:rPr lang="pt-BR" i="1" u="sng" dirty="0" smtClean="0">
                <a:solidFill>
                  <a:srgbClr val="FF0000"/>
                </a:solidFill>
              </a:rPr>
              <a:t>). </a:t>
            </a:r>
          </a:p>
          <a:p>
            <a:pPr algn="just"/>
            <a:r>
              <a:rPr lang="pt-BR" b="0" dirty="0" smtClean="0"/>
              <a:t>No </a:t>
            </a:r>
            <a:r>
              <a:rPr lang="pt-BR" b="0" dirty="0"/>
              <a:t>entanto, em caso de inadimplemento do consumidor, esse entendimento deve </a:t>
            </a:r>
            <a:r>
              <a:rPr lang="pt-BR" b="0" dirty="0" smtClean="0"/>
              <a:t>ser abrandada </a:t>
            </a:r>
            <a:r>
              <a:rPr lang="pt-BR" b="0" dirty="0"/>
              <a:t>se o corte puder causar lesões irreversíveis à integridade física do </a:t>
            </a:r>
            <a:r>
              <a:rPr lang="pt-BR" b="0" dirty="0" smtClean="0"/>
              <a:t>usuário, mormente </a:t>
            </a:r>
            <a:r>
              <a:rPr lang="pt-BR" b="0" dirty="0"/>
              <a:t>quando o indivíduo se encontra em estado de miserabilidade, isso em razão </a:t>
            </a:r>
            <a:r>
              <a:rPr lang="pt-BR" b="0" dirty="0" smtClean="0"/>
              <a:t>da supremacia </a:t>
            </a:r>
            <a:r>
              <a:rPr lang="pt-BR" b="0" dirty="0"/>
              <a:t>da cláusula de solidariedade prevista no art. 3.º, I, da CF/1988.</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p:txBody>
          <a:bodyPr/>
          <a:lstStyle/>
          <a:p>
            <a:pPr algn="just"/>
            <a:r>
              <a:rPr lang="pt-BR" dirty="0"/>
              <a:t>(C) </a:t>
            </a:r>
            <a:r>
              <a:rPr lang="pt-BR" u="sng" dirty="0"/>
              <a:t>PRODUTO</a:t>
            </a:r>
            <a:r>
              <a:rPr lang="pt-BR" dirty="0"/>
              <a:t> ou </a:t>
            </a:r>
            <a:r>
              <a:rPr lang="pt-BR" u="sng" dirty="0"/>
              <a:t>SERVIÇO</a:t>
            </a:r>
            <a:r>
              <a:rPr lang="pt-BR" dirty="0"/>
              <a:t>: </a:t>
            </a:r>
            <a:endParaRPr lang="pt-BR" dirty="0" smtClean="0"/>
          </a:p>
          <a:p>
            <a:pPr algn="just"/>
            <a:endParaRPr lang="pt-BR" dirty="0"/>
          </a:p>
          <a:p>
            <a:pPr algn="just"/>
            <a:r>
              <a:rPr lang="pt-BR" dirty="0" smtClean="0"/>
              <a:t>Produto </a:t>
            </a:r>
            <a:r>
              <a:rPr lang="pt-BR" dirty="0"/>
              <a:t>é bem móvel ou imóvel, material ou imaterial. </a:t>
            </a:r>
            <a:endParaRPr lang="pt-BR" dirty="0" smtClean="0"/>
          </a:p>
          <a:p>
            <a:pPr algn="just"/>
            <a:endParaRPr lang="pt-BR" dirty="0"/>
          </a:p>
          <a:p>
            <a:pPr algn="just"/>
            <a:r>
              <a:rPr lang="pt-BR" dirty="0" smtClean="0"/>
              <a:t>Serviço </a:t>
            </a:r>
            <a:r>
              <a:rPr lang="pt-BR" dirty="0"/>
              <a:t>é atividade fornecida no mercado de consumo mediante remuneração, que pode ser </a:t>
            </a:r>
            <a:r>
              <a:rPr lang="pt-BR" i="1" dirty="0"/>
              <a:t>DIRETA</a:t>
            </a:r>
            <a:r>
              <a:rPr lang="pt-BR" dirty="0"/>
              <a:t> ou </a:t>
            </a:r>
            <a:r>
              <a:rPr lang="pt-BR" i="1" dirty="0"/>
              <a:t>INDIRETA</a:t>
            </a:r>
            <a:r>
              <a:rPr lang="pt-BR" dirty="0" smtClean="0"/>
              <a:t>.</a:t>
            </a:r>
            <a:endParaRPr lang="pt-BR" dirty="0"/>
          </a:p>
        </p:txBody>
      </p:sp>
    </p:spTree>
    <p:extLst>
      <p:ext uri="{BB962C8B-B14F-4D97-AF65-F5344CB8AC3E}">
        <p14:creationId xmlns:p14="http://schemas.microsoft.com/office/powerpoint/2010/main" val="115468667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u="sng" dirty="0"/>
              <a:t>Quais as formas de publicidade? Conceitue-as. Há diferença entre publicidade </a:t>
            </a:r>
            <a:r>
              <a:rPr lang="pt-BR" u="sng" dirty="0" smtClean="0"/>
              <a:t>e propaganda</a:t>
            </a:r>
            <a:r>
              <a:rPr lang="pt-BR" u="sng" dirty="0"/>
              <a:t>? E o que seria </a:t>
            </a:r>
            <a:r>
              <a:rPr lang="pt-BR" u="sng" dirty="0" err="1"/>
              <a:t>puffing</a:t>
            </a:r>
            <a:r>
              <a:rPr lang="pt-BR" u="sng" dirty="0"/>
              <a:t>?</a:t>
            </a:r>
          </a:p>
          <a:p>
            <a:pPr algn="just"/>
            <a:r>
              <a:rPr lang="pt-BR" b="0" dirty="0"/>
              <a:t>Existe a publicidade enganosa e a publicidade abusiva. A publicidade enganosa é </a:t>
            </a:r>
            <a:r>
              <a:rPr lang="pt-BR" b="0" dirty="0" smtClean="0"/>
              <a:t>aquela comunicação </a:t>
            </a:r>
            <a:r>
              <a:rPr lang="pt-BR" b="0" dirty="0"/>
              <a:t>parcial ou inteiramente falsa, que possa de alguma forma induzir a erro </a:t>
            </a:r>
            <a:r>
              <a:rPr lang="pt-BR" b="0" dirty="0" smtClean="0"/>
              <a:t>o consumidor</a:t>
            </a:r>
            <a:r>
              <a:rPr lang="pt-BR" b="0" dirty="0"/>
              <a:t>. A publicidade abusiva é aquela que explora o medo, incita a violência ou </a:t>
            </a:r>
            <a:r>
              <a:rPr lang="pt-BR" b="0" dirty="0" smtClean="0"/>
              <a:t>se aproveita </a:t>
            </a:r>
            <a:r>
              <a:rPr lang="pt-BR" b="0" dirty="0"/>
              <a:t>da deficiência de julgamento, induzindo o consumidor a se comportar de </a:t>
            </a:r>
            <a:r>
              <a:rPr lang="pt-BR" b="0" dirty="0" smtClean="0"/>
              <a:t>forma prejudicial </a:t>
            </a:r>
            <a:r>
              <a:rPr lang="pt-BR" b="0" dirty="0"/>
              <a:t>ou perigosa à sua saúde ou segurança. Note-se que o denominado </a:t>
            </a:r>
            <a:r>
              <a:rPr lang="pt-BR" b="0" dirty="0" err="1" smtClean="0"/>
              <a:t>puffing</a:t>
            </a:r>
            <a:r>
              <a:rPr lang="pt-BR" b="0" dirty="0" smtClean="0"/>
              <a:t> (exagero </a:t>
            </a:r>
            <a:r>
              <a:rPr lang="pt-BR" b="0" dirty="0"/>
              <a:t>tolerável) é admitido, desde que não se façam promessas concretas mirabolantes. </a:t>
            </a:r>
            <a:r>
              <a:rPr lang="pt-BR" b="0" dirty="0" smtClean="0"/>
              <a:t>O órgão </a:t>
            </a:r>
            <a:r>
              <a:rPr lang="pt-BR" b="0" dirty="0"/>
              <a:t>administrativo responsável pela análise da publicidade é o CONAR (Conselho </a:t>
            </a:r>
            <a:r>
              <a:rPr lang="pt-BR" b="0" dirty="0" smtClean="0"/>
              <a:t>Nacional de </a:t>
            </a:r>
            <a:r>
              <a:rPr lang="pt-BR" b="0" dirty="0"/>
              <a:t>Regulamentação Publicitária).</a:t>
            </a:r>
          </a:p>
          <a:p>
            <a:pPr algn="just"/>
            <a:r>
              <a:rPr lang="pt-BR" b="0" dirty="0"/>
              <a:t>Ainda que no dia a dia do mercado, os dois termos, publicidade e propaganda, </a:t>
            </a:r>
            <a:r>
              <a:rPr lang="pt-BR" b="0" dirty="0" smtClean="0"/>
              <a:t>sejam utilizados </a:t>
            </a:r>
            <a:r>
              <a:rPr lang="pt-BR" b="0" dirty="0"/>
              <a:t>como sinônimos, para a doutrina não se confundem. A publicidade tem </a:t>
            </a:r>
            <a:r>
              <a:rPr lang="pt-BR" b="0" dirty="0" smtClean="0"/>
              <a:t>objetivo comercial</a:t>
            </a:r>
            <a:r>
              <a:rPr lang="pt-BR" b="0" dirty="0"/>
              <a:t>, enquanto a propaganda visa um fim ideológico, religioso, filosófico, </a:t>
            </a:r>
            <a:r>
              <a:rPr lang="pt-BR" b="0" dirty="0" smtClean="0"/>
              <a:t>político, econômico </a:t>
            </a:r>
            <a:r>
              <a:rPr lang="pt-BR" b="0" dirty="0"/>
              <a:t>ou social. Ademais, a propaganda não tem o intuito de lucro, e nem sempre </a:t>
            </a:r>
            <a:r>
              <a:rPr lang="pt-BR" b="0" dirty="0" smtClean="0"/>
              <a:t>tem um </a:t>
            </a:r>
            <a:r>
              <a:rPr lang="pt-BR" b="0" dirty="0"/>
              <a:t>patrocinador (Flávio </a:t>
            </a:r>
            <a:r>
              <a:rPr lang="pt-BR" b="0" dirty="0" err="1"/>
              <a:t>Tartuce</a:t>
            </a:r>
            <a:r>
              <a:rPr lang="pt-BR" b="0" dirty="0"/>
              <a:t>, Manual de Direito do Consumidor).</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u="sng" dirty="0"/>
              <a:t>Há prazo máximo para o nome do consumidor permanecer nesses cadastros?</a:t>
            </a:r>
          </a:p>
          <a:p>
            <a:pPr algn="just"/>
            <a:endParaRPr lang="pt-BR" b="0" dirty="0" smtClean="0"/>
          </a:p>
          <a:p>
            <a:pPr algn="just"/>
            <a:r>
              <a:rPr lang="pt-BR" b="0" dirty="0" smtClean="0"/>
              <a:t>Sim</a:t>
            </a:r>
            <a:r>
              <a:rPr lang="pt-BR" b="0" dirty="0"/>
              <a:t>. O nome do consumidor não poderá permanecer no cadastro depreciativo por </a:t>
            </a:r>
            <a:r>
              <a:rPr lang="pt-BR" b="0" dirty="0" smtClean="0"/>
              <a:t>prazo superior </a:t>
            </a:r>
            <a:r>
              <a:rPr lang="pt-BR" i="1" u="sng" dirty="0">
                <a:solidFill>
                  <a:srgbClr val="FF0000"/>
                </a:solidFill>
              </a:rPr>
              <a:t>há 5 anos, tendo a jurisprudência entendido que tal prazo se inicia do vencimento da dívida</a:t>
            </a:r>
            <a:r>
              <a:rPr lang="pt-BR" b="0" dirty="0"/>
              <a:t>, e não da inclusão no cadastro (</a:t>
            </a:r>
            <a:r>
              <a:rPr lang="pt-BR" b="0" dirty="0" err="1"/>
              <a:t>REsp</a:t>
            </a:r>
            <a:r>
              <a:rPr lang="pt-BR" b="0" dirty="0"/>
              <a:t> 1.316.117/SC). Ademais, dívidas prescritas </a:t>
            </a:r>
            <a:r>
              <a:rPr lang="pt-BR" b="0" dirty="0" smtClean="0"/>
              <a:t>não poderão </a:t>
            </a:r>
            <a:r>
              <a:rPr lang="pt-BR" b="0" dirty="0"/>
              <a:t>gerar informações depreciativas.</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a:bodyPr>
          <a:lstStyle/>
          <a:p>
            <a:pPr algn="just"/>
            <a:r>
              <a:rPr lang="pt-BR" u="sng" dirty="0"/>
              <a:t>Qual o conceito de </a:t>
            </a:r>
            <a:r>
              <a:rPr lang="pt-BR" u="sng" dirty="0" err="1"/>
              <a:t>superendividamento</a:t>
            </a:r>
            <a:r>
              <a:rPr lang="pt-BR" u="sng" dirty="0"/>
              <a:t>? E quais suas formas?</a:t>
            </a:r>
          </a:p>
          <a:p>
            <a:pPr algn="just"/>
            <a:endParaRPr lang="pt-BR" b="0" dirty="0" smtClean="0"/>
          </a:p>
          <a:p>
            <a:pPr algn="just"/>
            <a:r>
              <a:rPr lang="pt-BR" b="0" dirty="0" smtClean="0"/>
              <a:t>É </a:t>
            </a:r>
            <a:r>
              <a:rPr lang="pt-BR" b="0" dirty="0"/>
              <a:t>a impossibilidade global do devedor pessoa física, consumidor, leigo e de boa-fé, </a:t>
            </a:r>
            <a:r>
              <a:rPr lang="pt-BR" b="0" dirty="0" smtClean="0"/>
              <a:t>de pagar</a:t>
            </a:r>
            <a:r>
              <a:rPr lang="pt-BR" b="0" dirty="0"/>
              <a:t>, sem comprometimento do mínimo existencial, todas suas dívidas atuais e futuras </a:t>
            </a:r>
            <a:r>
              <a:rPr lang="pt-BR" b="0" dirty="0" smtClean="0"/>
              <a:t>de consumo</a:t>
            </a:r>
            <a:r>
              <a:rPr lang="pt-BR" b="0" dirty="0"/>
              <a:t>, excluídas as dívidas com o Fisco, ou oriundas de delitos ou dívidas alimentares. </a:t>
            </a:r>
            <a:r>
              <a:rPr lang="pt-BR" b="0" dirty="0" smtClean="0"/>
              <a:t>Ele poderá </a:t>
            </a:r>
            <a:r>
              <a:rPr lang="pt-BR" b="0" dirty="0"/>
              <a:t>ser ativo ou passivo. </a:t>
            </a:r>
            <a:endParaRPr lang="pt-BR" b="0" dirty="0" smtClean="0"/>
          </a:p>
          <a:p>
            <a:pPr algn="just"/>
            <a:r>
              <a:rPr lang="pt-BR" b="0" dirty="0" smtClean="0"/>
              <a:t>No </a:t>
            </a:r>
            <a:r>
              <a:rPr lang="pt-BR" b="0" dirty="0" err="1"/>
              <a:t>superendividamento</a:t>
            </a:r>
            <a:r>
              <a:rPr lang="pt-BR" b="0" dirty="0"/>
              <a:t> ativo, o consumidor por sua </a:t>
            </a:r>
            <a:r>
              <a:rPr lang="pt-BR" b="0" dirty="0" smtClean="0"/>
              <a:t>atuação exerceu </a:t>
            </a:r>
            <a:r>
              <a:rPr lang="pt-BR" b="0" dirty="0"/>
              <a:t>a atividade de endividamento. </a:t>
            </a:r>
            <a:endParaRPr lang="pt-BR" b="0" dirty="0" smtClean="0"/>
          </a:p>
          <a:p>
            <a:pPr algn="just"/>
            <a:r>
              <a:rPr lang="pt-BR" b="0" dirty="0" smtClean="0"/>
              <a:t>No </a:t>
            </a:r>
            <a:r>
              <a:rPr lang="pt-BR" b="0" dirty="0"/>
              <a:t>passivo, houve causa alheia à sua vontade, como </a:t>
            </a:r>
            <a:r>
              <a:rPr lang="pt-BR" b="0" dirty="0" smtClean="0"/>
              <a:t>o caso </a:t>
            </a:r>
            <a:r>
              <a:rPr lang="pt-BR" b="0" dirty="0"/>
              <a:t>de desemprego ou </a:t>
            </a:r>
            <a:r>
              <a:rPr lang="pt-BR" b="0" dirty="0" smtClean="0"/>
              <a:t>doença.</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85000" lnSpcReduction="20000"/>
          </a:bodyPr>
          <a:lstStyle/>
          <a:p>
            <a:pPr algn="just"/>
            <a:r>
              <a:rPr lang="pt-BR" b="0" dirty="0"/>
              <a:t>- A instituição financeira responde por vício na qualidade do produto ao emitir comprovantes de suas operações por meio de papel </a:t>
            </a:r>
            <a:r>
              <a:rPr lang="pt-BR" b="0" dirty="0" err="1"/>
              <a:t>termossensível</a:t>
            </a:r>
            <a:r>
              <a:rPr lang="pt-BR" b="0" dirty="0"/>
              <a:t> </a:t>
            </a:r>
            <a:r>
              <a:rPr lang="pt-BR" i="1" u="sng" dirty="0">
                <a:solidFill>
                  <a:srgbClr val="FF0000"/>
                </a:solidFill>
              </a:rPr>
              <a:t>A instituição financeira, ao emitir comprovantes de suas operações por meio de papel </a:t>
            </a:r>
            <a:r>
              <a:rPr lang="pt-BR" i="1" u="sng" dirty="0" err="1">
                <a:solidFill>
                  <a:srgbClr val="FF0000"/>
                </a:solidFill>
              </a:rPr>
              <a:t>termossensível</a:t>
            </a:r>
            <a:r>
              <a:rPr lang="pt-BR" i="1" u="sng" dirty="0">
                <a:solidFill>
                  <a:srgbClr val="FF0000"/>
                </a:solidFill>
              </a:rPr>
              <a:t>, acabou atraindo para si a responsabilidade pelo vício de qualidade do produto. Isso porque, por sua própria escolha, em troca do aumento dos lucros - já que a impressão no papel térmico é mais rápida e bem mais em conta </a:t>
            </a:r>
            <a:r>
              <a:rPr lang="pt-BR" b="0" dirty="0"/>
              <a:t>-, passou a ofertar o serviço de forma inadequada, emitindo comprovantes cuja durabilidade não atendem as exigências e as necessidades do consumidor, vulnerando o princípio da confiança. É da natureza específica do tipo de serviço prestado emitir documentos de longa vida útil, a fim de permitir que os consumidores possam, quando lhes for exigido, comprovar as operações realizadas. A “fragilidade” dos documentos emitidos em papel </a:t>
            </a:r>
            <a:r>
              <a:rPr lang="pt-BR" b="0" dirty="0" err="1"/>
              <a:t>termossensível</a:t>
            </a:r>
            <a:r>
              <a:rPr lang="pt-BR" b="0" dirty="0"/>
              <a:t> acaba por ampliar o desequilíbrio na relação de consumo, em vista da dificuldade que o consumidor terá em comprovar o seu direito pelo desbotamento das informações no comprovante. STJ. 4ª Turma. </a:t>
            </a:r>
            <a:r>
              <a:rPr lang="pt-BR" b="0" dirty="0" err="1"/>
              <a:t>REsp</a:t>
            </a:r>
            <a:r>
              <a:rPr lang="pt-BR" b="0" dirty="0"/>
              <a:t> 1414774/RJ, Rel. Min. </a:t>
            </a:r>
            <a:r>
              <a:rPr lang="pt-BR" b="0" dirty="0" err="1"/>
              <a:t>Luis</a:t>
            </a:r>
            <a:r>
              <a:rPr lang="pt-BR" b="0" dirty="0"/>
              <a:t> Felipe Salomão, julgado em 16/05/2019 (Info 650).</a:t>
            </a:r>
          </a:p>
          <a:p>
            <a:pPr algn="just"/>
            <a:r>
              <a:rPr lang="pt-BR" b="0" dirty="0"/>
              <a:t>Exemplos de vícios de qualidade do serviço • instalação elétrica com curto-circuito; • bloqueio injustificado do cartão de crédito; • conta corrente bloqueada ou encerrada indevidamente; • lançamento indevido na fatura do cartão de crédito; • pintura de automóvel que ficou manchada; • qualquer serviço de eletrônicos mal executado. (RIZZATTO, Nunes. Curso de direito do consumidor. São Paulo: Saraiva, 2018, p. 297-298).</a:t>
            </a:r>
          </a:p>
          <a:p>
            <a:pPr algn="just"/>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85000" lnSpcReduction="20000"/>
          </a:bodyPr>
          <a:lstStyle/>
          <a:p>
            <a:pPr algn="just"/>
            <a:r>
              <a:rPr lang="pt-BR" b="0" dirty="0"/>
              <a:t>A Súmula 130 do STJ prevê o seguinte: a empresa responde, perante o cliente, pela reparação de DANO ou FURTO de veículo ocorridos em seu estacionamento. Em casos de roubo, o STJ tem admitido a interpretação extensiva da Súmula 130 do STJ, para entender que há o dever do fornecedor de serviços de indenizar, mesmo que o prejuízo tenha sido causado por roubo, se este foi praticado no estacionamento de empresas destinadas à exploração econômica direta da referida atividade (empresas de estacionamento pago) ou quando o estacionamento era de um grande shopping center ou de uma rede de hipermercado. Por outro lado, não se aplica a Súmula 130 do STJ em caso de roubo de cliente de lanchonete </a:t>
            </a:r>
            <a:r>
              <a:rPr lang="pt-BR" b="0" dirty="0" err="1"/>
              <a:t>fast-food</a:t>
            </a:r>
            <a:r>
              <a:rPr lang="pt-BR" b="0" dirty="0"/>
              <a:t>, se o fato ocorreu no estacionamento externo e gratuito por ela oferecido. Nesta situação, tem-se hipótese de caso fortuito (ou motivo de força maior), que afasta do estabelecimento comercial proprietário da mencionada área o dever de indenizar. </a:t>
            </a:r>
            <a:endParaRPr lang="pt-BR" b="0" dirty="0" smtClean="0"/>
          </a:p>
          <a:p>
            <a:pPr algn="just"/>
            <a:r>
              <a:rPr lang="pt-BR" i="1" u="sng" dirty="0" smtClean="0">
                <a:solidFill>
                  <a:srgbClr val="FF0000"/>
                </a:solidFill>
              </a:rPr>
              <a:t>Logo</a:t>
            </a:r>
            <a:r>
              <a:rPr lang="pt-BR" i="1" u="sng" dirty="0">
                <a:solidFill>
                  <a:srgbClr val="FF0000"/>
                </a:solidFill>
              </a:rPr>
              <a:t>, a incidência do disposto na Súmula 130 do STJ não alcança as hipóteses de crime de roubo a cliente de lanchonete praticado mediante grave ameaça e com emprego de arma de fogo ocorrido no estacionamento externo e gratuito oferecido pelo estabelecimento comercial</a:t>
            </a:r>
            <a:r>
              <a:rPr lang="pt-BR" i="1" dirty="0"/>
              <a:t>.</a:t>
            </a:r>
            <a:r>
              <a:rPr lang="pt-BR" dirty="0"/>
              <a:t> </a:t>
            </a:r>
            <a:endParaRPr lang="pt-BR" dirty="0" smtClean="0"/>
          </a:p>
          <a:p>
            <a:pPr algn="just"/>
            <a:endParaRPr lang="pt-BR" dirty="0"/>
          </a:p>
          <a:p>
            <a:pPr algn="just"/>
            <a:r>
              <a:rPr lang="pt-BR" dirty="0" smtClean="0"/>
              <a:t>STJ</a:t>
            </a:r>
            <a:r>
              <a:rPr lang="pt-BR" dirty="0"/>
              <a:t>. 3ª Turma. </a:t>
            </a:r>
            <a:r>
              <a:rPr lang="pt-BR" dirty="0" err="1"/>
              <a:t>REsp</a:t>
            </a:r>
            <a:r>
              <a:rPr lang="pt-BR" dirty="0"/>
              <a:t> 1.431.606-SP, Rel. Min. Paulo de Tarso </a:t>
            </a:r>
            <a:r>
              <a:rPr lang="pt-BR" dirty="0" err="1"/>
              <a:t>Sanseverino</a:t>
            </a:r>
            <a:r>
              <a:rPr lang="pt-BR" dirty="0"/>
              <a:t>, Rel. </a:t>
            </a:r>
            <a:r>
              <a:rPr lang="pt-BR" dirty="0" err="1"/>
              <a:t>Acd</a:t>
            </a:r>
            <a:r>
              <a:rPr lang="pt-BR" dirty="0"/>
              <a:t>. Min. Ricardo Villas </a:t>
            </a:r>
            <a:r>
              <a:rPr lang="pt-BR" dirty="0" err="1"/>
              <a:t>Bôas</a:t>
            </a:r>
            <a:r>
              <a:rPr lang="pt-BR" dirty="0"/>
              <a:t> </a:t>
            </a:r>
            <a:r>
              <a:rPr lang="pt-BR" dirty="0" err="1"/>
              <a:t>Cueva</a:t>
            </a:r>
            <a:r>
              <a:rPr lang="pt-BR" dirty="0"/>
              <a:t>, julgado em 15/08/2017 (Info 613). STJ. 2ª Seção. </a:t>
            </a:r>
            <a:r>
              <a:rPr lang="pt-BR" dirty="0" err="1"/>
              <a:t>EREsp</a:t>
            </a:r>
            <a:r>
              <a:rPr lang="pt-BR" dirty="0"/>
              <a:t> 1.431.606/SP, Rel. Min. Maria Isabel </a:t>
            </a:r>
            <a:r>
              <a:rPr lang="pt-BR" dirty="0" err="1"/>
              <a:t>Gallotti</a:t>
            </a:r>
            <a:r>
              <a:rPr lang="pt-BR" dirty="0"/>
              <a:t>, julgado em 27/03/2019 (Info 648).</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b="0" dirty="0"/>
              <a:t>A instituição financeira se recusa a fazer empréstimo consignado caso a idade do cliente somada com o prazo do contrato for maior que 80 anos. </a:t>
            </a:r>
            <a:r>
              <a:rPr lang="pt-BR" b="0" dirty="0" err="1"/>
              <a:t>Ex</a:t>
            </a:r>
            <a:r>
              <a:rPr lang="pt-BR" b="0" dirty="0"/>
              <a:t>: cliente tem 78 anos e o contrato de empréstimo teria prazo de pagamento de 3 anos. Neste caso, a instituição financeira não aceita celebrar o pacto. Essa restrição não representa uma discriminação abusiva contra os idosos. </a:t>
            </a:r>
            <a:endParaRPr lang="pt-BR" b="0" dirty="0" smtClean="0"/>
          </a:p>
          <a:p>
            <a:pPr algn="just"/>
            <a:r>
              <a:rPr lang="pt-BR" i="1" u="sng" dirty="0" smtClean="0">
                <a:solidFill>
                  <a:srgbClr val="FF0000"/>
                </a:solidFill>
              </a:rPr>
              <a:t>A </a:t>
            </a:r>
            <a:r>
              <a:rPr lang="pt-BR" i="1" u="sng" dirty="0">
                <a:solidFill>
                  <a:srgbClr val="FF0000"/>
                </a:solidFill>
              </a:rPr>
              <a:t>adoção de critério etário para distinguir o tratamento da população em geral é válida quando adequadamente justificada e fundamentada no ordenamento jurídico, sempre atentando-se para a sua razoabilidade diante dos princípios da igualdade e da dignidade da pessoa humana</a:t>
            </a:r>
            <a:r>
              <a:rPr lang="pt-BR" i="1" dirty="0"/>
              <a:t>.</a:t>
            </a:r>
            <a:r>
              <a:rPr lang="pt-BR" dirty="0"/>
              <a:t> </a:t>
            </a:r>
            <a:r>
              <a:rPr lang="pt-BR" b="0" dirty="0"/>
              <a:t>Esse critério de vedação ao crédito consignado para tais hipóteses não representa discriminação negativa que coloque em desvantagem exagerada a população idosa, considerando que esta poderá se valer de outras modalidades de crédito bancário. </a:t>
            </a:r>
            <a:endParaRPr lang="pt-BR" b="0" dirty="0" smtClean="0"/>
          </a:p>
          <a:p>
            <a:pPr algn="just"/>
            <a:r>
              <a:rPr lang="pt-BR" b="0" dirty="0" smtClean="0"/>
              <a:t>STJ</a:t>
            </a:r>
            <a:r>
              <a:rPr lang="pt-BR" b="0" dirty="0"/>
              <a:t>. 3ª Turma. </a:t>
            </a:r>
            <a:r>
              <a:rPr lang="pt-BR" b="0" dirty="0" err="1"/>
              <a:t>REsp</a:t>
            </a:r>
            <a:r>
              <a:rPr lang="pt-BR" b="0" dirty="0"/>
              <a:t> 1.783.731-PR, Rel. Min. Nancy </a:t>
            </a:r>
            <a:r>
              <a:rPr lang="pt-BR" b="0" dirty="0" err="1"/>
              <a:t>Andrighi</a:t>
            </a:r>
            <a:r>
              <a:rPr lang="pt-BR" b="0" dirty="0"/>
              <a:t>, julgado em 23/04/2019 (Info 647).</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i="1" u="sng" dirty="0">
                <a:solidFill>
                  <a:srgbClr val="FF0000"/>
                </a:solidFill>
              </a:rPr>
              <a:t>Não é abusiva a cobrança de uma diária completa de 24 horas em hotéis</a:t>
            </a:r>
            <a:r>
              <a:rPr lang="pt-BR" b="0" dirty="0"/>
              <a:t> que adotam a prática de check-in às 15:00h e de </a:t>
            </a:r>
            <a:r>
              <a:rPr lang="pt-BR" b="0" dirty="0" err="1"/>
              <a:t>check</a:t>
            </a:r>
            <a:r>
              <a:rPr lang="pt-BR" b="0" dirty="0"/>
              <a:t>-out às 12:00h do dia de término da hospedagem. </a:t>
            </a:r>
            <a:endParaRPr lang="pt-BR" b="0" dirty="0" smtClean="0"/>
          </a:p>
          <a:p>
            <a:pPr algn="just"/>
            <a:endParaRPr lang="pt-BR" b="0" dirty="0"/>
          </a:p>
          <a:p>
            <a:pPr algn="just"/>
            <a:r>
              <a:rPr lang="pt-BR" b="0" dirty="0" smtClean="0"/>
              <a:t>STJ</a:t>
            </a:r>
            <a:r>
              <a:rPr lang="pt-BR" b="0" dirty="0"/>
              <a:t>. 3ª Turma. </a:t>
            </a:r>
            <a:r>
              <a:rPr lang="pt-BR" b="0" dirty="0" err="1"/>
              <a:t>REsp</a:t>
            </a:r>
            <a:r>
              <a:rPr lang="pt-BR" b="0" dirty="0"/>
              <a:t> 1.717.111-SP, Rel. Min. Paulo de Tarso </a:t>
            </a:r>
            <a:r>
              <a:rPr lang="pt-BR" b="0" dirty="0" err="1"/>
              <a:t>Sanseverino</a:t>
            </a:r>
            <a:r>
              <a:rPr lang="pt-BR" b="0" dirty="0"/>
              <a:t>, julgado em 12/03/2019 (Info 644).</a:t>
            </a:r>
          </a:p>
          <a:p>
            <a:pPr algn="just"/>
            <a:endParaRPr lang="pt-BR" b="0" dirty="0" smtClean="0"/>
          </a:p>
          <a:p>
            <a:pPr algn="just"/>
            <a:r>
              <a:rPr lang="pt-BR" b="0" dirty="0" smtClean="0"/>
              <a:t>Lei </a:t>
            </a:r>
            <a:r>
              <a:rPr lang="pt-BR" b="0" dirty="0"/>
              <a:t>nº 11.771/2008 (Lei da Política Nacional de Turismo) Art. 23 (...) § 4º Entende-se por diária o preço de hospedagem correspondente à utilização da unidade habitacional e dos serviços incluídos, no período de 24 (vinte e quatro) horas, compreendido nos horários fixados para entrada e saída de hóspedes.</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i="1" dirty="0"/>
              <a:t>É </a:t>
            </a:r>
            <a:r>
              <a:rPr lang="pt-BR" i="1" u="sng" dirty="0">
                <a:solidFill>
                  <a:srgbClr val="FF0000"/>
                </a:solidFill>
              </a:rPr>
              <a:t>abusiva a venda de ingressos em meio virtual (internet) vinculada a uma única intermediadora e mediante o pagamento de taxa de conveniência</a:t>
            </a:r>
            <a:r>
              <a:rPr lang="pt-BR" dirty="0"/>
              <a:t>. </a:t>
            </a:r>
            <a:endParaRPr lang="pt-BR" dirty="0" smtClean="0"/>
          </a:p>
          <a:p>
            <a:pPr algn="just"/>
            <a:endParaRPr lang="pt-BR" dirty="0"/>
          </a:p>
          <a:p>
            <a:pPr algn="just"/>
            <a:r>
              <a:rPr lang="pt-BR" dirty="0" smtClean="0"/>
              <a:t>STJ</a:t>
            </a:r>
            <a:r>
              <a:rPr lang="pt-BR" dirty="0"/>
              <a:t>. 3ª Turma. </a:t>
            </a:r>
            <a:r>
              <a:rPr lang="pt-BR" dirty="0" err="1"/>
              <a:t>REsp</a:t>
            </a:r>
            <a:r>
              <a:rPr lang="pt-BR" dirty="0"/>
              <a:t> 1.737.428-RS, Rel. Min. Nancy </a:t>
            </a:r>
            <a:r>
              <a:rPr lang="pt-BR" dirty="0" err="1"/>
              <a:t>Andrighi</a:t>
            </a:r>
            <a:r>
              <a:rPr lang="pt-BR" dirty="0"/>
              <a:t>, julgado em 12/03/2019 (Info 644).</a:t>
            </a:r>
          </a:p>
          <a:p>
            <a:pPr algn="just"/>
            <a:endParaRPr lang="pt-BR" dirty="0" smtClean="0"/>
          </a:p>
          <a:p>
            <a:pPr algn="just"/>
            <a:r>
              <a:rPr lang="pt-BR" dirty="0" smtClean="0"/>
              <a:t>Produtor </a:t>
            </a:r>
            <a:r>
              <a:rPr lang="pt-BR" dirty="0"/>
              <a:t>do espetáculo que for vender seus ingressos na internet deverá fazer isso por meio de mais de uma empresa e não poderá cobrar valor taxa extra por estar vendendo online.</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i="1" dirty="0"/>
              <a:t>A sociedade empresária atuante no ramo da aviação civil possui a obrigação de providenciar a acessibilidade do cadeirante no processo de embarque quando indisponível ponte de conexão ao terminal aeroportuário (“</a:t>
            </a:r>
            <a:r>
              <a:rPr lang="pt-BR" i="1" dirty="0" err="1"/>
              <a:t>finger</a:t>
            </a:r>
            <a:r>
              <a:rPr lang="pt-BR" i="1" dirty="0"/>
              <a:t>”). </a:t>
            </a:r>
            <a:endParaRPr lang="pt-BR" i="1" dirty="0" smtClean="0"/>
          </a:p>
          <a:p>
            <a:pPr algn="just"/>
            <a:r>
              <a:rPr lang="pt-BR" i="1" u="sng" dirty="0" smtClean="0">
                <a:solidFill>
                  <a:srgbClr val="FF0000"/>
                </a:solidFill>
              </a:rPr>
              <a:t>Se </a:t>
            </a:r>
            <a:r>
              <a:rPr lang="pt-BR" i="1" u="sng" dirty="0">
                <a:solidFill>
                  <a:srgbClr val="FF0000"/>
                </a:solidFill>
              </a:rPr>
              <a:t>não houver meio adequado (com segurança e dignidade) para o acesso do cadeirante ao interior da aeronave, isso configura defeito na prestação do serviço, ensejando reparação por danos morais</a:t>
            </a:r>
            <a:r>
              <a:rPr lang="pt-BR" u="sng" dirty="0">
                <a:solidFill>
                  <a:srgbClr val="FF0000"/>
                </a:solidFill>
              </a:rPr>
              <a:t>. Assim, caso a pessoa com deficiência (“cadeirante”) tenha que ser carregado pelos funcionários da companhia aérea para entrar no avião, este fato configura defeito na prestação do serviço, gerando indenização por danos morais</a:t>
            </a:r>
            <a:r>
              <a:rPr lang="pt-BR" dirty="0"/>
              <a:t>. A companhia aérea não se exime do pagamento da indenização alegando que o dever de fornecer o equipamento para a entrada da pessoa com deficiência na aeronave seria da ANAC. </a:t>
            </a:r>
            <a:endParaRPr lang="pt-BR" dirty="0" smtClean="0"/>
          </a:p>
          <a:p>
            <a:pPr algn="just"/>
            <a:r>
              <a:rPr lang="pt-BR" dirty="0" smtClean="0"/>
              <a:t>Isso </a:t>
            </a:r>
            <a:r>
              <a:rPr lang="pt-BR" dirty="0"/>
              <a:t>porque a companhia aérea integra a cadeia de fornecimento, de forma que possui responsabilidade solidária em caso de fato do serviço, nos termos do art. 14 do CDC. Ademais, tal alegação não se amolda à excludente de responsabilidade por fato de terceiro (art. 14, § 3º, II, do CDC). STJ. 4ª Turma. </a:t>
            </a:r>
            <a:r>
              <a:rPr lang="pt-BR" dirty="0" err="1"/>
              <a:t>REsp</a:t>
            </a:r>
            <a:r>
              <a:rPr lang="pt-BR" dirty="0"/>
              <a:t> 1.611.915-RS, Rel. Min. Marco </a:t>
            </a:r>
            <a:r>
              <a:rPr lang="pt-BR" dirty="0" err="1"/>
              <a:t>Buzzi</a:t>
            </a:r>
            <a:r>
              <a:rPr lang="pt-BR" dirty="0"/>
              <a:t>, julgado em 06/12/2018 (Info 642).</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i="1" dirty="0"/>
              <a:t>O </a:t>
            </a:r>
            <a:r>
              <a:rPr lang="pt-BR" i="1" u="sng" dirty="0">
                <a:solidFill>
                  <a:srgbClr val="FF0000"/>
                </a:solidFill>
              </a:rPr>
              <a:t>conceito legal de “fornecedor” previsto no art. 3º do CDC abrange também a figura do “fornecedor aparente”, que consiste naquele que, embora não tendo participado diretamente do processo de fabricação</a:t>
            </a:r>
            <a:r>
              <a:rPr lang="pt-BR" i="1" dirty="0"/>
              <a:t>, apresenta-se como tal por ostentar nome, marca ou outro sinal de identificação em comum com o bem que foi fabricado por um terceiro, assumindo a posição de real fabricante do produto perante o mercado consumidor</a:t>
            </a:r>
            <a:r>
              <a:rPr lang="pt-BR" dirty="0"/>
              <a:t>. </a:t>
            </a:r>
            <a:endParaRPr lang="pt-BR" dirty="0" smtClean="0"/>
          </a:p>
          <a:p>
            <a:pPr algn="just"/>
            <a:r>
              <a:rPr lang="pt-BR" u="sng" dirty="0" smtClean="0">
                <a:solidFill>
                  <a:srgbClr val="FF0000"/>
                </a:solidFill>
              </a:rPr>
              <a:t>O </a:t>
            </a:r>
            <a:r>
              <a:rPr lang="pt-BR" u="sng" dirty="0">
                <a:solidFill>
                  <a:srgbClr val="FF0000"/>
                </a:solidFill>
              </a:rPr>
              <a:t>fornecedor aparente, em prol das vantagens da utilização de marca internacionalmente reconhecida, não pode se eximir dos ônus daí decorrentes, em atenção à teoria do risco da atividade adotada pelo CDC</a:t>
            </a:r>
            <a:r>
              <a:rPr lang="pt-BR" dirty="0"/>
              <a:t>. </a:t>
            </a:r>
            <a:endParaRPr lang="pt-BR" dirty="0" smtClean="0"/>
          </a:p>
          <a:p>
            <a:pPr algn="just"/>
            <a:r>
              <a:rPr lang="pt-BR" dirty="0" smtClean="0"/>
              <a:t>Dessa </a:t>
            </a:r>
            <a:r>
              <a:rPr lang="pt-BR" dirty="0"/>
              <a:t>forma, reconhece-se a responsabilidade solidária do fornecedor aparente para arcar com os danos causados pelos bens comercializados sob a mesma identificação (nome/marca), de modo que resta configurada sua legitimidade passiva para a respectiva ação de indenização em razão do fato ou vício do produto ou serviço. STJ. 4ª Turma. </a:t>
            </a:r>
            <a:r>
              <a:rPr lang="pt-BR" dirty="0" err="1"/>
              <a:t>REsp</a:t>
            </a:r>
            <a:r>
              <a:rPr lang="pt-BR" dirty="0"/>
              <a:t> 1.580.432-SP, Rel. Min. Marco </a:t>
            </a:r>
            <a:r>
              <a:rPr lang="pt-BR" dirty="0" err="1"/>
              <a:t>Buzzi</a:t>
            </a:r>
            <a:r>
              <a:rPr lang="pt-BR" dirty="0"/>
              <a:t>, julgado em 06/12/2018 (Info 642</a:t>
            </a:r>
            <a:r>
              <a:rPr lang="pt-BR" dirty="0" smtClean="0"/>
              <a:t>).</a:t>
            </a:r>
          </a:p>
          <a:p>
            <a:pPr algn="just"/>
            <a:r>
              <a:rPr lang="pt-BR" b="0" dirty="0" smtClean="0"/>
              <a:t>(COMPROU PRODUTO IMPORTADO)</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251520" y="1412776"/>
            <a:ext cx="8136904" cy="5256584"/>
          </a:xfrm>
        </p:spPr>
        <p:txBody>
          <a:bodyPr>
            <a:normAutofit fontScale="85000" lnSpcReduction="20000"/>
          </a:bodyPr>
          <a:lstStyle/>
          <a:p>
            <a:pPr algn="just"/>
            <a:r>
              <a:rPr lang="pt-BR" u="sng" dirty="0"/>
              <a:t>Aplicação do CDC pelo STJ</a:t>
            </a:r>
            <a:r>
              <a:rPr lang="pt-BR" dirty="0"/>
              <a:t>: </a:t>
            </a:r>
            <a:endParaRPr lang="pt-BR" dirty="0" smtClean="0"/>
          </a:p>
          <a:p>
            <a:pPr marL="457200" indent="-457200" algn="just">
              <a:buAutoNum type="arabicParenBoth"/>
            </a:pPr>
            <a:r>
              <a:rPr lang="pt-BR" b="0" dirty="0" smtClean="0"/>
              <a:t>Aplica </a:t>
            </a:r>
            <a:r>
              <a:rPr lang="pt-BR" b="0" dirty="0"/>
              <a:t>em </a:t>
            </a:r>
            <a:r>
              <a:rPr lang="pt-BR" b="0" i="1" u="sng" dirty="0"/>
              <a:t>previdência privada</a:t>
            </a:r>
            <a:r>
              <a:rPr lang="pt-BR" b="0" dirty="0"/>
              <a:t> (Súmula 321 do STJ: O Código de Defesa do Consumidor é aplicável à relação jurídica entre a entidade de previdência privada e seus participantes – </a:t>
            </a:r>
            <a:r>
              <a:rPr lang="pt-BR" b="0" i="1" dirty="0"/>
              <a:t>hoje já tem a exceção que diferencia previdência privada aberta e previdência privada fechada</a:t>
            </a:r>
            <a:r>
              <a:rPr lang="pt-BR" b="0" dirty="0"/>
              <a:t>); </a:t>
            </a:r>
            <a:endParaRPr lang="pt-BR" b="0" dirty="0" smtClean="0"/>
          </a:p>
          <a:p>
            <a:pPr marL="457200" indent="-457200" algn="just">
              <a:buAutoNum type="arabicParenBoth"/>
            </a:pPr>
            <a:r>
              <a:rPr lang="pt-BR" b="0" i="1" u="sng" dirty="0" smtClean="0"/>
              <a:t>Plano </a:t>
            </a:r>
            <a:r>
              <a:rPr lang="pt-BR" b="0" i="1" u="sng" dirty="0"/>
              <a:t>de saúde</a:t>
            </a:r>
            <a:r>
              <a:rPr lang="pt-BR" b="0" dirty="0"/>
              <a:t> (sumula 469 do STJ) STJ entende que não se aplica o CDC nos contratos coletivos de plano de saúde. (</a:t>
            </a:r>
            <a:r>
              <a:rPr lang="pt-BR" b="0" dirty="0" err="1"/>
              <a:t>Resp</a:t>
            </a:r>
            <a:r>
              <a:rPr lang="pt-BR" b="0" dirty="0"/>
              <a:t> 1477859/SP); </a:t>
            </a:r>
            <a:endParaRPr lang="pt-BR" b="0" dirty="0" smtClean="0"/>
          </a:p>
          <a:p>
            <a:pPr marL="457200" indent="-457200" algn="just">
              <a:buAutoNum type="arabicParenBoth"/>
            </a:pPr>
            <a:r>
              <a:rPr lang="pt-BR" b="0" i="1" u="sng" dirty="0" smtClean="0"/>
              <a:t>Taxistas </a:t>
            </a:r>
            <a:r>
              <a:rPr lang="pt-BR" b="0" dirty="0"/>
              <a:t>(financiamento e reclamação por vício) (</a:t>
            </a:r>
            <a:r>
              <a:rPr lang="pt-BR" b="0" dirty="0" err="1"/>
              <a:t>Resp</a:t>
            </a:r>
            <a:r>
              <a:rPr lang="pt-BR" b="0" dirty="0"/>
              <a:t> 231208/PE); </a:t>
            </a:r>
            <a:endParaRPr lang="pt-BR" b="0" dirty="0" smtClean="0"/>
          </a:p>
          <a:p>
            <a:pPr marL="457200" indent="-457200" algn="just">
              <a:buAutoNum type="arabicParenBoth"/>
            </a:pPr>
            <a:r>
              <a:rPr lang="pt-BR" b="0" i="1" u="sng" dirty="0" smtClean="0"/>
              <a:t>Sistema </a:t>
            </a:r>
            <a:r>
              <a:rPr lang="pt-BR" b="0" i="1" u="sng" dirty="0"/>
              <a:t>Financeiro de Habitação</a:t>
            </a:r>
            <a:r>
              <a:rPr lang="pt-BR" b="0" dirty="0"/>
              <a:t> aplica CDC. Quando SFH tiver cláusula de FCVS (Fundo de Compensação de Variação Salarial), por importar a presença da garantia do governo em relação ao saldo devedor, não se aplica o CDC (</a:t>
            </a:r>
            <a:r>
              <a:rPr lang="pt-BR" b="0" dirty="0" err="1"/>
              <a:t>Resp</a:t>
            </a:r>
            <a:r>
              <a:rPr lang="pt-BR" b="0" dirty="0"/>
              <a:t> 489701/SP); </a:t>
            </a:r>
            <a:endParaRPr lang="pt-BR" b="0" dirty="0" smtClean="0"/>
          </a:p>
          <a:p>
            <a:pPr marL="457200" indent="-457200" algn="just">
              <a:buAutoNum type="arabicParenBoth"/>
            </a:pPr>
            <a:r>
              <a:rPr lang="pt-BR" b="0" i="1" u="sng" dirty="0" smtClean="0"/>
              <a:t>Sociedades </a:t>
            </a:r>
            <a:r>
              <a:rPr lang="pt-BR" b="0" i="1" u="sng" dirty="0"/>
              <a:t>e associações sem fins lucrativos</a:t>
            </a:r>
            <a:r>
              <a:rPr lang="pt-BR" b="0" dirty="0"/>
              <a:t> quando fornecem produtos ou prestam serviços remunerados (</a:t>
            </a:r>
            <a:r>
              <a:rPr lang="pt-BR" b="0" dirty="0" err="1"/>
              <a:t>Resp</a:t>
            </a:r>
            <a:r>
              <a:rPr lang="pt-BR" b="0" dirty="0"/>
              <a:t> 436815/DF); </a:t>
            </a:r>
            <a:endParaRPr lang="pt-BR" b="0" dirty="0" smtClean="0"/>
          </a:p>
          <a:p>
            <a:pPr marL="457200" indent="-457200" algn="just">
              <a:buAutoNum type="arabicParenBoth"/>
            </a:pPr>
            <a:r>
              <a:rPr lang="pt-BR" b="0" dirty="0" smtClean="0"/>
              <a:t>Relação </a:t>
            </a:r>
            <a:r>
              <a:rPr lang="pt-BR" b="0" dirty="0"/>
              <a:t>entre </a:t>
            </a:r>
            <a:r>
              <a:rPr lang="pt-BR" b="0" i="1" u="sng" dirty="0"/>
              <a:t>condomínio e concessionária de serviço</a:t>
            </a:r>
            <a:r>
              <a:rPr lang="pt-BR" b="0" dirty="0"/>
              <a:t> público (</a:t>
            </a:r>
            <a:r>
              <a:rPr lang="pt-BR" b="0" dirty="0" err="1"/>
              <a:t>Resp</a:t>
            </a:r>
            <a:r>
              <a:rPr lang="pt-BR" b="0" dirty="0"/>
              <a:t> 650791/RJ); </a:t>
            </a:r>
            <a:endParaRPr lang="pt-BR" b="0" dirty="0" smtClean="0"/>
          </a:p>
          <a:p>
            <a:pPr marL="457200" indent="-457200" algn="just">
              <a:buAutoNum type="arabicParenBoth"/>
            </a:pPr>
            <a:r>
              <a:rPr lang="pt-BR" b="0" i="1" u="sng" dirty="0" smtClean="0"/>
              <a:t>Cooperativa </a:t>
            </a:r>
            <a:r>
              <a:rPr lang="pt-BR" b="0" i="1" u="sng" dirty="0"/>
              <a:t>de crédito</a:t>
            </a:r>
            <a:r>
              <a:rPr lang="pt-BR" b="0" dirty="0"/>
              <a:t> (</a:t>
            </a:r>
            <a:r>
              <a:rPr lang="pt-BR" b="0" dirty="0" err="1"/>
              <a:t>AgRg</a:t>
            </a:r>
            <a:r>
              <a:rPr lang="pt-BR" b="0" dirty="0"/>
              <a:t> no Ag 1224838); </a:t>
            </a:r>
            <a:endParaRPr lang="pt-BR" b="0" dirty="0" smtClean="0"/>
          </a:p>
          <a:p>
            <a:pPr marL="457200" indent="-457200" algn="just">
              <a:buAutoNum type="arabicParenBoth"/>
            </a:pPr>
            <a:r>
              <a:rPr lang="pt-BR" b="0" i="1" u="sng" dirty="0" smtClean="0"/>
              <a:t>Serviços </a:t>
            </a:r>
            <a:r>
              <a:rPr lang="pt-BR" b="0" i="1" u="sng" dirty="0"/>
              <a:t>funerários</a:t>
            </a:r>
            <a:r>
              <a:rPr lang="pt-BR" b="0" dirty="0"/>
              <a:t>; </a:t>
            </a:r>
            <a:endParaRPr lang="pt-BR" b="0" dirty="0" smtClean="0"/>
          </a:p>
          <a:p>
            <a:pPr marL="457200" indent="-457200" algn="just">
              <a:buAutoNum type="arabicParenBoth"/>
            </a:pPr>
            <a:r>
              <a:rPr lang="pt-BR" b="0" i="1" u="sng" dirty="0" smtClean="0"/>
              <a:t>Correios </a:t>
            </a:r>
            <a:r>
              <a:rPr lang="pt-BR" b="0" i="1" u="sng" dirty="0"/>
              <a:t>e usuários</a:t>
            </a:r>
            <a:r>
              <a:rPr lang="pt-BR" b="0" dirty="0"/>
              <a:t> (</a:t>
            </a:r>
            <a:r>
              <a:rPr lang="pt-BR" b="0" dirty="0" err="1"/>
              <a:t>Resp</a:t>
            </a:r>
            <a:r>
              <a:rPr lang="pt-BR" b="0" dirty="0"/>
              <a:t> 527137</a:t>
            </a:r>
            <a:r>
              <a:rPr lang="pt-BR" b="0" dirty="0" smtClean="0"/>
              <a:t>).</a:t>
            </a:r>
            <a:endParaRPr lang="pt-BR" b="0" dirty="0"/>
          </a:p>
        </p:txBody>
      </p:sp>
    </p:spTree>
    <p:extLst>
      <p:ext uri="{BB962C8B-B14F-4D97-AF65-F5344CB8AC3E}">
        <p14:creationId xmlns:p14="http://schemas.microsoft.com/office/powerpoint/2010/main" val="321642792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lnSpcReduction="10000"/>
          </a:bodyPr>
          <a:lstStyle/>
          <a:p>
            <a:pPr algn="just"/>
            <a:r>
              <a:rPr lang="pt-BR" i="1" dirty="0"/>
              <a:t>O “cadastro de passagem” ou “cadastro de consultas anteriores” é um banco de dados de consumo no qual os comerciantes registram consultas feitas a respeito do histórico de crédito de consumidores que com eles tenham realizado tratativas ou solicitado informações gerais sobre condições de financiamento ou crediário</a:t>
            </a:r>
            <a:r>
              <a:rPr lang="pt-BR" dirty="0"/>
              <a:t>. É lícita a manutenção do “cadastro de passagem”, ou seja, ele pode existir. No entanto, assim como ocorre com todo e qualquer banco de dados ou cadastro de consumo, o “cadastro de passagem” deve cumprir às exigências previstas no art. 43 do CDC. </a:t>
            </a:r>
            <a:r>
              <a:rPr lang="pt-BR" i="1" u="sng" dirty="0">
                <a:solidFill>
                  <a:srgbClr val="FF0000"/>
                </a:solidFill>
              </a:rPr>
              <a:t>Assim, somente poderão constar no “cadastro de passagem” informações dos consumidores se essa inclusão tiver sido previamente comunicada ao respectivo consumidor. A inserção de informações dos consumidores no “cadastro de passagem” sem prévia comunicação é prática ilícita</a:t>
            </a:r>
            <a:r>
              <a:rPr lang="pt-BR" dirty="0"/>
              <a:t>. Vale ressaltar, no entanto, que a prática é que é ilícita, não o cadastro em si. STJ. 3ª Turma. </a:t>
            </a:r>
            <a:r>
              <a:rPr lang="pt-BR" dirty="0" err="1"/>
              <a:t>REsp</a:t>
            </a:r>
            <a:r>
              <a:rPr lang="pt-BR" dirty="0"/>
              <a:t> 1.726.270-BA, Rel. Min. Nancy </a:t>
            </a:r>
            <a:r>
              <a:rPr lang="pt-BR" dirty="0" err="1"/>
              <a:t>Andrighi</a:t>
            </a:r>
            <a:r>
              <a:rPr lang="pt-BR" dirty="0"/>
              <a:t>, Rel. </a:t>
            </a:r>
            <a:r>
              <a:rPr lang="pt-BR" dirty="0" err="1"/>
              <a:t>Acd</a:t>
            </a:r>
            <a:r>
              <a:rPr lang="pt-BR" dirty="0"/>
              <a:t>. Min. Ricardo Villas </a:t>
            </a:r>
            <a:r>
              <a:rPr lang="pt-BR" dirty="0" err="1"/>
              <a:t>Bôas</a:t>
            </a:r>
            <a:r>
              <a:rPr lang="pt-BR" dirty="0"/>
              <a:t> </a:t>
            </a:r>
            <a:r>
              <a:rPr lang="pt-BR" dirty="0" err="1"/>
              <a:t>Cueva</a:t>
            </a:r>
            <a:r>
              <a:rPr lang="pt-BR" dirty="0"/>
              <a:t>, julgado em 27/11/2018 (Info 641</a:t>
            </a:r>
            <a:r>
              <a:rPr lang="pt-BR" dirty="0" smtClean="0"/>
              <a:t>).</a:t>
            </a:r>
            <a:endParaRPr lang="pt-BR"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2000247749"/>
              </p:ext>
            </p:extLst>
          </p:nvPr>
        </p:nvGraphicFramePr>
        <p:xfrm>
          <a:off x="1403648" y="2134593"/>
          <a:ext cx="6217622" cy="3310631"/>
        </p:xfrm>
        <a:graphic>
          <a:graphicData uri="http://schemas.openxmlformats.org/drawingml/2006/table">
            <a:tbl>
              <a:tblPr firstRow="1" firstCol="1" bandRow="1">
                <a:tableStyleId>{5C22544A-7EE6-4342-B048-85BDC9FD1C3A}</a:tableStyleId>
              </a:tblPr>
              <a:tblGrid>
                <a:gridCol w="2072301"/>
                <a:gridCol w="2072301"/>
                <a:gridCol w="2073020"/>
              </a:tblGrid>
              <a:tr h="592978">
                <a:tc>
                  <a:txBody>
                    <a:bodyPr/>
                    <a:lstStyle/>
                    <a:p>
                      <a:pPr algn="ctr">
                        <a:lnSpc>
                          <a:spcPct val="115000"/>
                        </a:lnSpc>
                        <a:spcAft>
                          <a:spcPts val="0"/>
                        </a:spcAft>
                      </a:pPr>
                      <a:r>
                        <a:rPr lang="pt-BR" sz="1200">
                          <a:effectLst/>
                        </a:rPr>
                        <a:t>Cadastro negativo (devedor)</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Cadastro positivo</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Cadastro de passagem</a:t>
                      </a:r>
                      <a:endParaRPr lang="pt-BR" sz="1100">
                        <a:effectLst/>
                        <a:latin typeface="Calibri"/>
                        <a:ea typeface="Calibri"/>
                        <a:cs typeface="Times New Roman"/>
                      </a:endParaRPr>
                    </a:p>
                  </a:txBody>
                  <a:tcPr marL="68580" marR="68580" marT="0" marB="0"/>
                </a:tc>
              </a:tr>
              <a:tr h="2431014">
                <a:tc>
                  <a:txBody>
                    <a:bodyPr/>
                    <a:lstStyle/>
                    <a:p>
                      <a:pPr algn="just">
                        <a:lnSpc>
                          <a:spcPct val="115000"/>
                        </a:lnSpc>
                        <a:spcAft>
                          <a:spcPts val="0"/>
                        </a:spcAft>
                      </a:pPr>
                      <a:r>
                        <a:rPr lang="pt-BR" sz="1200">
                          <a:effectLst/>
                        </a:rPr>
                        <a:t>Registra os consumidores que estão inadimplentes.</a:t>
                      </a:r>
                      <a:endParaRPr lang="pt-BR"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200">
                          <a:effectLst/>
                        </a:rPr>
                        <a:t>Registra as situações em que a pessoa foi adimplente (cumpriu sua obrigação) a fim de fazer um histórico positivo de crédito. Regido pela Lei nº 12.414/2011.</a:t>
                      </a:r>
                      <a:endParaRPr lang="pt-BR"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200">
                          <a:effectLst/>
                        </a:rPr>
                        <a:t>Registra se outros comerciantes já fizeram consultas a respeito do histórico de crédito daquele consumidor, ou seja, se tal consumidor já negociou crédito com outros fornecedores.</a:t>
                      </a:r>
                      <a:endParaRPr lang="pt-BR" sz="1100">
                        <a:effectLst/>
                        <a:latin typeface="Calibri"/>
                        <a:ea typeface="Calibri"/>
                        <a:cs typeface="Times New Roman"/>
                      </a:endParaRPr>
                    </a:p>
                  </a:txBody>
                  <a:tcPr marL="68580" marR="68580" marT="0" marB="0"/>
                </a:tc>
              </a:tr>
              <a:tr h="286639">
                <a:tc>
                  <a:txBody>
                    <a:bodyPr/>
                    <a:lstStyle/>
                    <a:p>
                      <a:pPr algn="just">
                        <a:lnSpc>
                          <a:spcPct val="115000"/>
                        </a:lnSpc>
                        <a:spcAft>
                          <a:spcPts val="0"/>
                        </a:spcAft>
                      </a:pPr>
                      <a:r>
                        <a:rPr lang="pt-BR" sz="1200">
                          <a:effectLst/>
                        </a:rPr>
                        <a:t>Natureza negativa.</a:t>
                      </a:r>
                      <a:endParaRPr lang="pt-BR"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200">
                          <a:effectLst/>
                        </a:rPr>
                        <a:t>Natureza positiva.</a:t>
                      </a:r>
                      <a:endParaRPr lang="pt-BR"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pt-BR" sz="1200" dirty="0">
                          <a:effectLst/>
                        </a:rPr>
                        <a:t>Natureza neutra.</a:t>
                      </a:r>
                      <a:endParaRPr lang="pt-BR"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a:bodyPr>
          <a:lstStyle/>
          <a:p>
            <a:pPr algn="just"/>
            <a:r>
              <a:rPr lang="pt-BR" i="1" dirty="0"/>
              <a:t>TEORIA DO DESVIO PRODUTIVO A mera invocação de legislação municipal que estabelece tempo máximo de espera em fila de banco não é suficiente para ensejar o direito à indenização.</a:t>
            </a:r>
            <a:r>
              <a:rPr lang="pt-BR" dirty="0"/>
              <a:t> </a:t>
            </a:r>
            <a:endParaRPr lang="pt-BR" dirty="0" smtClean="0"/>
          </a:p>
          <a:p>
            <a:pPr algn="just"/>
            <a:r>
              <a:rPr lang="pt-BR" dirty="0" smtClean="0"/>
              <a:t>Em </a:t>
            </a:r>
            <a:r>
              <a:rPr lang="pt-BR" dirty="0"/>
              <a:t>outras palavras, o simples fato de a pessoa ter esperado por atendimento bancário por tempo superior ao previsto na legislação municipal não enseja indenização por danos morais. </a:t>
            </a:r>
            <a:r>
              <a:rPr lang="pt-BR" dirty="0" err="1"/>
              <a:t>Ex</a:t>
            </a:r>
            <a:r>
              <a:rPr lang="pt-BR" dirty="0"/>
              <a:t>: a lei estipulava o máximo de 15 minutos e o consumidor foi atendido em 25 minutos. </a:t>
            </a:r>
            <a:r>
              <a:rPr lang="pt-BR" i="1" u="sng" dirty="0">
                <a:solidFill>
                  <a:srgbClr val="FF0000"/>
                </a:solidFill>
              </a:rPr>
              <a:t>No entanto, se a espera por atendimento na fila de banco for excessiva ou associada a outros constrangimentos, pode ser reconhecida como provocadora de sofrimento moral e ensejar condenação por dano moral</a:t>
            </a:r>
            <a:r>
              <a:rPr lang="pt-BR" dirty="0"/>
              <a:t>. </a:t>
            </a:r>
            <a:endParaRPr lang="pt-BR" dirty="0" smtClean="0"/>
          </a:p>
          <a:p>
            <a:pPr algn="just"/>
            <a:r>
              <a:rPr lang="pt-BR" dirty="0" smtClean="0"/>
              <a:t>STJ</a:t>
            </a:r>
            <a:r>
              <a:rPr lang="pt-BR" dirty="0"/>
              <a:t>. 3ª Turma. </a:t>
            </a:r>
            <a:r>
              <a:rPr lang="pt-BR" dirty="0" err="1"/>
              <a:t>REsp</a:t>
            </a:r>
            <a:r>
              <a:rPr lang="pt-BR" dirty="0"/>
              <a:t> 1662808/MT, Rel. Min. Nancy </a:t>
            </a:r>
            <a:r>
              <a:rPr lang="pt-BR" dirty="0" err="1"/>
              <a:t>Andrighi</a:t>
            </a:r>
            <a:r>
              <a:rPr lang="pt-BR" dirty="0"/>
              <a:t>, julgado em 02/05/2017. STJ. 4ª Turma. </a:t>
            </a:r>
            <a:r>
              <a:rPr lang="pt-BR" dirty="0" err="1"/>
              <a:t>REsp</a:t>
            </a:r>
            <a:r>
              <a:rPr lang="pt-BR" dirty="0"/>
              <a:t> 1647452/RO, Rel. Min. </a:t>
            </a:r>
            <a:r>
              <a:rPr lang="pt-BR" dirty="0" err="1"/>
              <a:t>Luis</a:t>
            </a:r>
            <a:r>
              <a:rPr lang="pt-BR" dirty="0"/>
              <a:t> Felipe Salomão, julgado em 26/02/2019. </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6632"/>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107504" y="836712"/>
            <a:ext cx="8856984" cy="6021288"/>
          </a:xfrm>
        </p:spPr>
        <p:txBody>
          <a:bodyPr>
            <a:normAutofit fontScale="77500" lnSpcReduction="20000"/>
          </a:bodyPr>
          <a:lstStyle/>
          <a:p>
            <a:pPr algn="just"/>
            <a:r>
              <a:rPr lang="pt-BR" i="1" dirty="0"/>
              <a:t>O descumprimento da lei municipal que estabelece parâmetros para a adequada prestação do serviço de atendimento presencial em agências bancárias é capaz de configurar dano moral de natureza coletiva.</a:t>
            </a:r>
            <a:r>
              <a:rPr lang="pt-BR" dirty="0"/>
              <a:t> </a:t>
            </a:r>
            <a:endParaRPr lang="pt-BR" dirty="0" smtClean="0"/>
          </a:p>
          <a:p>
            <a:pPr algn="just"/>
            <a:r>
              <a:rPr lang="pt-BR" dirty="0" smtClean="0"/>
              <a:t>A </a:t>
            </a:r>
            <a:r>
              <a:rPr lang="pt-BR" dirty="0"/>
              <a:t>violação aos deveres de qualidade do atendimento presencial, exigindo do consumidor tempo muito superior aos limites fixados pela legislação municipal pertinente, afronta valores essenciais da sociedade, sendo conduta grave e intolerável, de forma que se mostra suficiente para a configuração do dano moral coletivo. </a:t>
            </a:r>
            <a:endParaRPr lang="pt-BR" dirty="0" smtClean="0"/>
          </a:p>
          <a:p>
            <a:pPr algn="just"/>
            <a:r>
              <a:rPr lang="pt-BR" dirty="0" smtClean="0"/>
              <a:t>A </a:t>
            </a:r>
            <a:r>
              <a:rPr lang="pt-BR" dirty="0"/>
              <a:t>instituição financeira optou por não adequar seu serviço aos padrões de qualidade previstos em lei municipal e federal, impondo à sociedade o desperdício de tempo útil e acarretando violação injusta e intolerável ao interesse social de máximo aproveitamento dos recursos produtivos, o que é suficiente para a configuração do dano moral coletivo. A condenação em danos morais coletivos cumprirá sua função de sancionar o ofensor, inibir referida prática ilícita e, ainda, de oferecer reparação indireta à sociedade, por meio da repartição social dos lucros obtidos com a prática ilegal com a destinação do valor da compensação ao fundo do art. 13 da Lei nº 7.347/85. </a:t>
            </a:r>
            <a:endParaRPr lang="pt-BR" dirty="0" smtClean="0"/>
          </a:p>
          <a:p>
            <a:pPr algn="just"/>
            <a:r>
              <a:rPr lang="pt-BR" dirty="0" smtClean="0"/>
              <a:t>STJ</a:t>
            </a:r>
            <a:r>
              <a:rPr lang="pt-BR" dirty="0"/>
              <a:t>. 2ª Turma. </a:t>
            </a:r>
            <a:r>
              <a:rPr lang="pt-BR" dirty="0" err="1"/>
              <a:t>REsp</a:t>
            </a:r>
            <a:r>
              <a:rPr lang="pt-BR" dirty="0"/>
              <a:t> 1402475/SE, Rel. Min. Herman Benjamin, julgado em 09/05/2017. STJ. 3ª Turma. </a:t>
            </a:r>
            <a:r>
              <a:rPr lang="pt-BR" dirty="0" err="1"/>
              <a:t>REsp</a:t>
            </a:r>
            <a:r>
              <a:rPr lang="pt-BR" dirty="0"/>
              <a:t> 1.737.412/SE, Rel. Min. Nancy </a:t>
            </a:r>
            <a:r>
              <a:rPr lang="pt-BR" dirty="0" err="1"/>
              <a:t>Andrighi</a:t>
            </a:r>
            <a:r>
              <a:rPr lang="pt-BR" dirty="0"/>
              <a:t>, julgado em 05/02/2019 (Info 641).</a:t>
            </a:r>
          </a:p>
          <a:p>
            <a:pPr algn="just"/>
            <a:r>
              <a:rPr lang="pt-BR" u="sng" dirty="0"/>
              <a:t>Teoria do desvio produtivo do consumidor</a:t>
            </a:r>
            <a:r>
              <a:rPr lang="pt-BR" dirty="0"/>
              <a:t>: No voto e na ementa do </a:t>
            </a:r>
            <a:r>
              <a:rPr lang="pt-BR" dirty="0" err="1"/>
              <a:t>REsp</a:t>
            </a:r>
            <a:r>
              <a:rPr lang="pt-BR" dirty="0"/>
              <a:t> 1737412/SE, a Min. Nancy </a:t>
            </a:r>
            <a:r>
              <a:rPr lang="pt-BR" dirty="0" err="1"/>
              <a:t>Andrighi</a:t>
            </a:r>
            <a:r>
              <a:rPr lang="pt-BR" dirty="0"/>
              <a:t> mencionou a “Teoria do desvio produtivo do consumidor”. O que vem a ser isso? Trata-se de uma teoria desenvolvida por Marcos </a:t>
            </a:r>
            <a:r>
              <a:rPr lang="pt-BR" dirty="0" err="1"/>
              <a:t>Dessaune</a:t>
            </a:r>
            <a:r>
              <a:rPr lang="pt-BR" dirty="0"/>
              <a:t>, autor do livro Desvio Produtivo do Consumidor – O Prejuízo do Tempo Desperdiçado. São Paulo: RT, 2011). Segundo o autor, “o desvio produtivo caracteriza-se quando o consumidor, diante de uma situação de mau atendimento, precisa desperdiçar o seu tempo e desviar as suas competências — de uma atividade necessária ou por ele preferida — para tentar resolver um problema criado pelo fornecedor, a um custo de oportunidade indesejado, de natureza irrecuperável”.</a:t>
            </a:r>
            <a:endParaRPr lang="pt-BR"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10000"/>
          </a:bodyPr>
          <a:lstStyle/>
          <a:p>
            <a:pPr algn="just"/>
            <a:r>
              <a:rPr lang="pt-BR" dirty="0"/>
              <a:t>- </a:t>
            </a:r>
            <a:r>
              <a:rPr lang="pt-BR" i="1" u="sng" dirty="0">
                <a:solidFill>
                  <a:srgbClr val="FF0000"/>
                </a:solidFill>
              </a:rPr>
              <a:t>Nos contratos bancários em geral, o consumidor não pode ser compelido a contratar seguro com a instituição financeira ou com seguradora por ela indicada</a:t>
            </a:r>
            <a:r>
              <a:rPr lang="pt-BR" dirty="0"/>
              <a:t>. STJ. 2ª Seção. </a:t>
            </a:r>
            <a:r>
              <a:rPr lang="pt-BR" dirty="0" err="1"/>
              <a:t>REsp</a:t>
            </a:r>
            <a:r>
              <a:rPr lang="pt-BR" dirty="0"/>
              <a:t> 1.639.259-SP, Rel. Min. Paulo de Tarso </a:t>
            </a:r>
            <a:r>
              <a:rPr lang="pt-BR" dirty="0" err="1"/>
              <a:t>Sanseverino</a:t>
            </a:r>
            <a:r>
              <a:rPr lang="pt-BR" dirty="0"/>
              <a:t>, julgado em 12/12/2018 (recurso repetitivo) (Info 639).</a:t>
            </a:r>
          </a:p>
          <a:p>
            <a:pPr algn="just"/>
            <a:r>
              <a:rPr lang="pt-BR" u="sng" dirty="0"/>
              <a:t>Seguro de proteção financeira</a:t>
            </a:r>
            <a:r>
              <a:rPr lang="pt-BR" dirty="0"/>
              <a:t>: O seguro de proteção financeira é um seguro oferecido pelas instituições financeiras ao indivíduo que vai fazer um financiamento bancário. Por meio desse seguro, o contratante paga determinado valor a título de prêmio à seguradora e, se antes de ele terminar de pagar as parcelas do financiamento, ocorrer algum imprevisto combinado no contrato (</a:t>
            </a:r>
            <a:r>
              <a:rPr lang="pt-BR" dirty="0" err="1"/>
              <a:t>ex</a:t>
            </a:r>
            <a:r>
              <a:rPr lang="pt-BR" dirty="0"/>
              <a:t>: despedida involuntária do emprego, perda da renda, invalidez etc.), a seguradora tem a obrigação de quitar (total ou parcialmente, conforme o que for previsto no ajuste) a dívida com o banco. Trata-se, portanto, de um pacto acessório oferecido junto com o contrato principal. O seguro é o contrato acessório e o financiamento é o contrato principal. É uma espécie de seguro prestamista.</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92500" lnSpcReduction="20000"/>
          </a:bodyPr>
          <a:lstStyle/>
          <a:p>
            <a:pPr algn="just"/>
            <a:r>
              <a:rPr lang="pt-BR" dirty="0"/>
              <a:t>- </a:t>
            </a:r>
            <a:r>
              <a:rPr lang="pt-BR" i="1" u="sng" dirty="0">
                <a:solidFill>
                  <a:srgbClr val="FF0000"/>
                </a:solidFill>
              </a:rPr>
              <a:t>As operadoras de plano de saúde não estão obrigadas a fornecer medicamento não registrado pela ANVISA</a:t>
            </a:r>
            <a:r>
              <a:rPr lang="pt-BR" dirty="0"/>
              <a:t>. STJ. 2ª Seção. </a:t>
            </a:r>
            <a:r>
              <a:rPr lang="pt-BR" dirty="0" err="1"/>
              <a:t>REsp</a:t>
            </a:r>
            <a:r>
              <a:rPr lang="pt-BR" dirty="0"/>
              <a:t> 1.712.163-SP, Rel. Min. Moura Ribeiro, julgado em 08/11/2018 (recurso repetitivo) (Info 638).</a:t>
            </a:r>
          </a:p>
          <a:p>
            <a:pPr algn="just"/>
            <a:r>
              <a:rPr lang="pt-BR" dirty="0"/>
              <a:t>Foram realizadas diversas audiências públicas sobre o tema no STF e o CNJ expediu a Recomendação nº 31/2010, na qual resolve: I. Recomendar aos Tribunais de Justiça dos Estados e aos Tribunais Regionais Federais que: (...) b.2) evitem autorizar o fornecimento de medicamentos ainda não registrados pela ANVISA, ou em fase experimental, ressalvadas as exceções expressamente previstas em lei.</a:t>
            </a:r>
          </a:p>
          <a:p>
            <a:pPr algn="just"/>
            <a:r>
              <a:rPr lang="pt-BR" u="sng" dirty="0"/>
              <a:t>Não confundir com este outro tema</a:t>
            </a:r>
            <a:r>
              <a:rPr lang="pt-BR" dirty="0"/>
              <a:t>: </a:t>
            </a:r>
            <a:r>
              <a:rPr lang="pt-BR" i="1" u="sng" dirty="0">
                <a:solidFill>
                  <a:srgbClr val="FF0000"/>
                </a:solidFill>
              </a:rPr>
              <a:t>Plano de saúde não pode negar tratamento prescrito por médico sob o fundamento de que sua utilização está fora das indicações descritas na bula (uso off-</a:t>
            </a:r>
            <a:r>
              <a:rPr lang="pt-BR" i="1" u="sng" dirty="0" err="1">
                <a:solidFill>
                  <a:srgbClr val="FF0000"/>
                </a:solidFill>
              </a:rPr>
              <a:t>label</a:t>
            </a:r>
            <a:r>
              <a:rPr lang="pt-BR" i="1" u="sng" dirty="0">
                <a:solidFill>
                  <a:srgbClr val="FF0000"/>
                </a:solidFill>
              </a:rPr>
              <a:t>)</a:t>
            </a:r>
            <a:r>
              <a:rPr lang="pt-BR" dirty="0"/>
              <a:t> A operadora de plano de saúde não pode negar o fornecimento de tratamento prescrito pelo médico sob o pretexto de que a sua utilização em favor do paciente está fora das indicações descritas na bula/manual registrado na ANVISA (uso off-</a:t>
            </a:r>
            <a:r>
              <a:rPr lang="pt-BR" dirty="0" err="1"/>
              <a:t>label</a:t>
            </a:r>
            <a:r>
              <a:rPr lang="pt-BR" dirty="0"/>
              <a:t>). STJ. 3ª Turma. </a:t>
            </a:r>
            <a:r>
              <a:rPr lang="pt-BR" dirty="0" err="1"/>
              <a:t>REsp</a:t>
            </a:r>
            <a:r>
              <a:rPr lang="pt-BR" dirty="0"/>
              <a:t> 1.721.705-SP, Rel. Min. Nancy </a:t>
            </a:r>
            <a:r>
              <a:rPr lang="pt-BR" dirty="0" err="1"/>
              <a:t>Andrighi</a:t>
            </a:r>
            <a:r>
              <a:rPr lang="pt-BR" dirty="0"/>
              <a:t>, julgado em 28/08/2018 (Info 632).</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i="1" u="sng" dirty="0">
                <a:solidFill>
                  <a:srgbClr val="FF0000"/>
                </a:solidFill>
              </a:rPr>
              <a:t>A lanchonete responde pela reparação de danos sofridos pelo consumidor que foi vítima de crime ocorrido no drive-</a:t>
            </a:r>
            <a:r>
              <a:rPr lang="pt-BR" i="1" u="sng" dirty="0" err="1">
                <a:solidFill>
                  <a:srgbClr val="FF0000"/>
                </a:solidFill>
              </a:rPr>
              <a:t>thru</a:t>
            </a:r>
            <a:r>
              <a:rPr lang="pt-BR" i="1" u="sng" dirty="0">
                <a:solidFill>
                  <a:srgbClr val="FF0000"/>
                </a:solidFill>
              </a:rPr>
              <a:t> do estabelecimento comercial</a:t>
            </a:r>
            <a:r>
              <a:rPr lang="pt-BR" dirty="0"/>
              <a:t>. A lanchonete, ao disponibilizar o serviço de drive-</a:t>
            </a:r>
            <a:r>
              <a:rPr lang="pt-BR" dirty="0" err="1"/>
              <a:t>thru</a:t>
            </a:r>
            <a:r>
              <a:rPr lang="pt-BR" dirty="0"/>
              <a:t> em troca dos benefícios financeiros indiretos decorrentes desse acréscimo de conforto aos consumidores, assumiu o dever implícito de lealdade e segurança. A empresa, ao oferecer essa modalidade de compra, aumentou os seus ganhos, mas, por outro lado, chamou para si o ônus de fornecer a segurança legitimamente esperada em razão dessa nova atividade. </a:t>
            </a:r>
            <a:endParaRPr lang="pt-BR" dirty="0" smtClean="0"/>
          </a:p>
          <a:p>
            <a:pPr algn="just"/>
            <a:endParaRPr lang="pt-BR" dirty="0"/>
          </a:p>
          <a:p>
            <a:pPr algn="just"/>
            <a:r>
              <a:rPr lang="pt-BR" dirty="0" smtClean="0"/>
              <a:t>STJ</a:t>
            </a:r>
            <a:r>
              <a:rPr lang="pt-BR" dirty="0"/>
              <a:t>. 4ª Turma. </a:t>
            </a:r>
            <a:r>
              <a:rPr lang="pt-BR" dirty="0" err="1"/>
              <a:t>REsp</a:t>
            </a:r>
            <a:r>
              <a:rPr lang="pt-BR" dirty="0"/>
              <a:t> 1.450.434-SP, Rel. Min. </a:t>
            </a:r>
            <a:r>
              <a:rPr lang="pt-BR" dirty="0" err="1"/>
              <a:t>Luis</a:t>
            </a:r>
            <a:r>
              <a:rPr lang="pt-BR" dirty="0"/>
              <a:t> Felipe Salomão, julgado em 18/09/2018 (Info 637).</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lstStyle/>
          <a:p>
            <a:pPr algn="just"/>
            <a:r>
              <a:rPr lang="pt-BR" i="1" dirty="0"/>
              <a:t>Não é abusiva a cláusula de coparticipação expressamente contratada e informada ao consumidor para a hipótese de internação superior a 30 (trinta) dias decorrentes de transtornos psiquiátricos</a:t>
            </a:r>
            <a:r>
              <a:rPr lang="pt-BR" dirty="0"/>
              <a:t>. Não há abusividade porque o objetivo dessa cobrança é manter o equilíbrio entre as prestações e contraprestações que envolvem a gestão dos custos dos contratos de planos de saúde. </a:t>
            </a:r>
            <a:endParaRPr lang="pt-BR" dirty="0" smtClean="0"/>
          </a:p>
          <a:p>
            <a:pPr algn="just"/>
            <a:endParaRPr lang="pt-BR" dirty="0"/>
          </a:p>
          <a:p>
            <a:pPr algn="just"/>
            <a:r>
              <a:rPr lang="pt-BR" dirty="0" smtClean="0"/>
              <a:t>STJ</a:t>
            </a:r>
            <a:r>
              <a:rPr lang="pt-BR" dirty="0"/>
              <a:t>. 2ª Seção. </a:t>
            </a:r>
            <a:r>
              <a:rPr lang="pt-BR" dirty="0" err="1"/>
              <a:t>EAREsp</a:t>
            </a:r>
            <a:r>
              <a:rPr lang="pt-BR" dirty="0"/>
              <a:t> 793.323-RJ, Rel. Min. Nancy </a:t>
            </a:r>
            <a:r>
              <a:rPr lang="pt-BR" dirty="0" err="1"/>
              <a:t>Andrighi</a:t>
            </a:r>
            <a:r>
              <a:rPr lang="pt-BR" dirty="0"/>
              <a:t>, julgado em 10/10/2018 (Info 635).</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556792"/>
            <a:ext cx="8280920" cy="5040560"/>
          </a:xfrm>
        </p:spPr>
        <p:txBody>
          <a:bodyPr>
            <a:normAutofit fontScale="85000" lnSpcReduction="20000"/>
          </a:bodyPr>
          <a:lstStyle/>
          <a:p>
            <a:pPr algn="just"/>
            <a:r>
              <a:rPr lang="pt-BR" dirty="0"/>
              <a:t>Qual é o termo inicial do prazo máximo de 5 anos que o nome de devedor pode ficar inscrito em órgão de proteção ao crédito? Os cadastros e bancos de dados não poderão conter informações negativas do consumidor referentes a período superior a 5 anos (art. 43, § 1º do CDC). Passado esse prazo, o próprio órgão de cadastro deve retirar a anotação negativa, independentemente de como esteja a situação da dívida (não importa se ainda está sendo cobrada em juízo ou se ainda não foi prescrita). Qual é o termo inicial deste prazo de 5 anos? A partir de quando ele começa a ser contado: do dia em que venceu a dívida ou da data em que o nome do consumidor foi inserido no cadastro? </a:t>
            </a:r>
            <a:r>
              <a:rPr lang="pt-BR" i="1" u="sng" dirty="0">
                <a:solidFill>
                  <a:srgbClr val="FF0000"/>
                </a:solidFill>
              </a:rPr>
              <a:t>O termo inicial do prazo máximo de cinco anos que o nome de devedor pode ficar inscrito em órgão de proteção ao crédito é o dia seguinte à data de vencimento da dívida</a:t>
            </a:r>
            <a:r>
              <a:rPr lang="pt-BR" i="1" dirty="0"/>
              <a:t>.</a:t>
            </a:r>
            <a:r>
              <a:rPr lang="pt-BR" dirty="0"/>
              <a:t> STJ. 3ª Turma. </a:t>
            </a:r>
            <a:r>
              <a:rPr lang="pt-BR" dirty="0" err="1"/>
              <a:t>REsp</a:t>
            </a:r>
            <a:r>
              <a:rPr lang="pt-BR" dirty="0"/>
              <a:t> 1.630.889-DF, Rel. Min. Nancy </a:t>
            </a:r>
            <a:r>
              <a:rPr lang="pt-BR" dirty="0" err="1"/>
              <a:t>Andrighi</a:t>
            </a:r>
            <a:r>
              <a:rPr lang="pt-BR" dirty="0"/>
              <a:t>, julgado em 11/09/2018 (Info 633). </a:t>
            </a:r>
          </a:p>
          <a:p>
            <a:pPr algn="just"/>
            <a:r>
              <a:rPr lang="pt-BR" i="1" dirty="0"/>
              <a:t>SPC/SERASA, quando forem inserir títulos que estão protestados, deverão incluir a data de vencimento e controlar os prazos máximos que poderão ficar nos bancos de dados</a:t>
            </a:r>
            <a:r>
              <a:rPr lang="pt-BR" dirty="0"/>
              <a:t> As entidades mantenedoras de cadastros de proteção ao crédito não devem incluir em sua base de dados informações coletadas dos cartórios de protestos sem a informação do prazo de vencimento da dívida, sendo responsáveis pelo controle de ambos os limites temporais estabelecidos no art. 43 da Lei nº 8.078/90. STJ. 3ª Turma. </a:t>
            </a:r>
            <a:r>
              <a:rPr lang="pt-BR" dirty="0" err="1"/>
              <a:t>REsp</a:t>
            </a:r>
            <a:r>
              <a:rPr lang="pt-BR" dirty="0"/>
              <a:t> 1.630.889-DF, Rel. Min. Nancy </a:t>
            </a:r>
            <a:r>
              <a:rPr lang="pt-BR" dirty="0" err="1"/>
              <a:t>Andrighi</a:t>
            </a:r>
            <a:r>
              <a:rPr lang="pt-BR" dirty="0"/>
              <a:t>, julgado em 11/09/2018 (Info 633).</a:t>
            </a:r>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8075240" cy="615598"/>
          </a:xfrm>
        </p:spPr>
        <p:txBody>
          <a:bodyPr>
            <a:normAutofit fontScale="90000"/>
          </a:bodyPr>
          <a:lstStyle/>
          <a:p>
            <a:r>
              <a:rPr lang="pt-BR" dirty="0" smtClean="0"/>
              <a:t>Direito do consumidor</a:t>
            </a:r>
            <a:endParaRPr lang="pt-BR" dirty="0"/>
          </a:p>
        </p:txBody>
      </p:sp>
      <p:sp>
        <p:nvSpPr>
          <p:cNvPr id="3" name="Espaço Reservado para Conteúdo 2"/>
          <p:cNvSpPr>
            <a:spLocks noGrp="1"/>
          </p:cNvSpPr>
          <p:nvPr>
            <p:ph idx="1"/>
          </p:nvPr>
        </p:nvSpPr>
        <p:spPr>
          <a:xfrm>
            <a:off x="323528" y="1268760"/>
            <a:ext cx="8352928" cy="5328592"/>
          </a:xfrm>
        </p:spPr>
        <p:txBody>
          <a:bodyPr>
            <a:normAutofit fontScale="77500" lnSpcReduction="20000"/>
          </a:bodyPr>
          <a:lstStyle/>
          <a:p>
            <a:pPr algn="just"/>
            <a:r>
              <a:rPr lang="pt-BR" b="0" i="1" dirty="0"/>
              <a:t>O médico deverá ser condenado a pagar indenização por danos morais ao paciente que teve sequelas em virtude de complicações ocorridas durante a cirurgia caso ele não tenha explicado ao paciente os riscos do procedimento. O dever de informar é dever de conduta decorrente da boa-fé objetiva e sua simples inobservância caracteriza inadimplemento contratual, fonte de responsabilidade civil per se. </a:t>
            </a:r>
            <a:r>
              <a:rPr lang="pt-BR" i="1" u="sng" dirty="0">
                <a:solidFill>
                  <a:srgbClr val="FF0000"/>
                </a:solidFill>
              </a:rPr>
              <a:t>A indenização, nesses casos, é devida pela privação sofrida pelo paciente em sua autodeterminação</a:t>
            </a:r>
            <a:r>
              <a:rPr lang="pt-BR" u="sng" dirty="0">
                <a:solidFill>
                  <a:srgbClr val="FF0000"/>
                </a:solidFill>
              </a:rPr>
              <a:t>, por lhe ter sido retirada a oportunidade de ponderar os riscos e vantagens de determinado tratamento que, ao final, lhe causou danos que poderiam não ter sido causados caso não fosse realizado o procedimento, por opção do paciente</a:t>
            </a:r>
            <a:r>
              <a:rPr lang="pt-BR" b="0" dirty="0"/>
              <a:t>. </a:t>
            </a:r>
            <a:endParaRPr lang="pt-BR" b="0" dirty="0" smtClean="0"/>
          </a:p>
          <a:p>
            <a:pPr algn="just"/>
            <a:r>
              <a:rPr lang="pt-BR" b="0" dirty="0" smtClean="0"/>
              <a:t>O </a:t>
            </a:r>
            <a:r>
              <a:rPr lang="pt-BR" b="0" dirty="0"/>
              <a:t>dever de informação é a obrigação que possui o médico de esclarecer o paciente sobre os riscos do tratamento, suas vantagens e desvantagens, as possíveis técnicas a serem empregadas, bem como a revelação quanto aos prognósticos e aos quadros clínico e cirúrgico, salvo quando tal informação possa afetá-lo psicologicamente, ocasião em que a comunicação será feita a seu representante legal. Para que seja cumprido o dever de informação, os esclarecimentos deverão ser prestados de forma individualizada em relação ao caso do paciente, não se mostrando suficiente a informação genérica (</a:t>
            </a:r>
            <a:r>
              <a:rPr lang="pt-BR" b="0" dirty="0" err="1"/>
              <a:t>blanket</a:t>
            </a:r>
            <a:r>
              <a:rPr lang="pt-BR" b="0" dirty="0"/>
              <a:t> </a:t>
            </a:r>
            <a:r>
              <a:rPr lang="pt-BR" b="0" dirty="0" err="1"/>
              <a:t>consent</a:t>
            </a:r>
            <a:r>
              <a:rPr lang="pt-BR" b="0" dirty="0"/>
              <a:t>). </a:t>
            </a:r>
            <a:endParaRPr lang="pt-BR" b="0" dirty="0" smtClean="0"/>
          </a:p>
          <a:p>
            <a:pPr algn="just"/>
            <a:r>
              <a:rPr lang="pt-BR" b="0" dirty="0" smtClean="0"/>
              <a:t>O </a:t>
            </a:r>
            <a:r>
              <a:rPr lang="pt-BR" b="0" dirty="0"/>
              <a:t>ônus da prova quanto ao cumprimento do dever de informar e obter o consentimento informado do paciente é do médico ou do hospital, orientado pelo princípio da colaboração processual, em que cada parte deve contribuir com os elementos probatórios que mais facilmente lhe possam ser exigidos. </a:t>
            </a:r>
            <a:endParaRPr lang="pt-BR" b="0" dirty="0" smtClean="0"/>
          </a:p>
          <a:p>
            <a:pPr algn="just"/>
            <a:r>
              <a:rPr lang="pt-BR" b="0" dirty="0" smtClean="0"/>
              <a:t>STJ</a:t>
            </a:r>
            <a:r>
              <a:rPr lang="pt-BR" b="0" dirty="0"/>
              <a:t>. 4ª Turma. </a:t>
            </a:r>
            <a:r>
              <a:rPr lang="pt-BR" b="0" dirty="0" err="1"/>
              <a:t>REsp</a:t>
            </a:r>
            <a:r>
              <a:rPr lang="pt-BR" b="0" dirty="0"/>
              <a:t> 1.540.580-DF, Rel. Min. Lázaro Guimarães (Desembargador Convocado do TRF 5ª Região), Rel. </a:t>
            </a:r>
            <a:r>
              <a:rPr lang="pt-BR" b="0" dirty="0" err="1"/>
              <a:t>Acd</a:t>
            </a:r>
            <a:r>
              <a:rPr lang="pt-BR" b="0" dirty="0"/>
              <a:t>. Min. </a:t>
            </a:r>
            <a:r>
              <a:rPr lang="pt-BR" b="0" dirty="0" err="1"/>
              <a:t>Luis</a:t>
            </a:r>
            <a:r>
              <a:rPr lang="pt-BR" b="0" dirty="0"/>
              <a:t> Felipe Salomão, julgado em 02/08/2018 (Info 632</a:t>
            </a:r>
            <a:r>
              <a:rPr lang="pt-BR" b="0" dirty="0" smtClean="0"/>
              <a:t>).</a:t>
            </a:r>
            <a:endParaRPr lang="pt-BR" b="0" dirty="0"/>
          </a:p>
        </p:txBody>
      </p:sp>
    </p:spTree>
    <p:extLst>
      <p:ext uri="{BB962C8B-B14F-4D97-AF65-F5344CB8AC3E}">
        <p14:creationId xmlns:p14="http://schemas.microsoft.com/office/powerpoint/2010/main" val="13137026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cial">
  <a:themeElements>
    <a:clrScheme name="Es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c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c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267</TotalTime>
  <Words>17688</Words>
  <Application>Microsoft Office PowerPoint</Application>
  <PresentationFormat>Apresentação na tela (4:3)</PresentationFormat>
  <Paragraphs>726</Paragraphs>
  <Slides>115</Slides>
  <Notes>0</Notes>
  <HiddenSlides>0</HiddenSlides>
  <MMClips>0</MMClips>
  <ScaleCrop>false</ScaleCrop>
  <HeadingPairs>
    <vt:vector size="4" baseType="variant">
      <vt:variant>
        <vt:lpstr>Tema</vt:lpstr>
      </vt:variant>
      <vt:variant>
        <vt:i4>1</vt:i4>
      </vt:variant>
      <vt:variant>
        <vt:lpstr>Títulos de slides</vt:lpstr>
      </vt:variant>
      <vt:variant>
        <vt:i4>115</vt:i4>
      </vt:variant>
    </vt:vector>
  </HeadingPairs>
  <TitlesOfParts>
    <vt:vector size="116" baseType="lpstr">
      <vt:lpstr>Essencial</vt:lpstr>
      <vt:lpstr>Fundamentos do direito para administração</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lpstr>Direito do consumidor</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do direito para administração</dc:title>
  <dc:creator>Moreira</dc:creator>
  <cp:lastModifiedBy>Mario</cp:lastModifiedBy>
  <cp:revision>20</cp:revision>
  <dcterms:created xsi:type="dcterms:W3CDTF">2017-08-30T15:17:34Z</dcterms:created>
  <dcterms:modified xsi:type="dcterms:W3CDTF">2020-02-28T20:09:41Z</dcterms:modified>
</cp:coreProperties>
</file>