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3" r:id="rId11"/>
    <p:sldId id="266" r:id="rId12"/>
    <p:sldId id="267" r:id="rId13"/>
    <p:sldId id="268" r:id="rId14"/>
    <p:sldId id="275" r:id="rId15"/>
    <p:sldId id="274" r:id="rId16"/>
    <p:sldId id="269" r:id="rId17"/>
    <p:sldId id="276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ron Augusto Silva" userId="1e639a511f494d8a" providerId="LiveId" clId="{F4FDC4FB-D0CF-4290-865E-C836A0E4486B}"/>
    <pc:docChg chg="undo custSel addSld delSld modSld">
      <pc:chgData name="Mairon Augusto Silva" userId="1e639a511f494d8a" providerId="LiveId" clId="{F4FDC4FB-D0CF-4290-865E-C836A0E4486B}" dt="2024-02-28T21:29:06.371" v="3454" actId="2696"/>
      <pc:docMkLst>
        <pc:docMk/>
      </pc:docMkLst>
      <pc:sldChg chg="modSp mod">
        <pc:chgData name="Mairon Augusto Silva" userId="1e639a511f494d8a" providerId="LiveId" clId="{F4FDC4FB-D0CF-4290-865E-C836A0E4486B}" dt="2024-02-28T21:23:41.036" v="3452" actId="27636"/>
        <pc:sldMkLst>
          <pc:docMk/>
          <pc:sldMk cId="4069268820" sldId="256"/>
        </pc:sldMkLst>
        <pc:spChg chg="mod">
          <ac:chgData name="Mairon Augusto Silva" userId="1e639a511f494d8a" providerId="LiveId" clId="{F4FDC4FB-D0CF-4290-865E-C836A0E4486B}" dt="2024-02-28T21:23:41.036" v="3452" actId="27636"/>
          <ac:spMkLst>
            <pc:docMk/>
            <pc:sldMk cId="4069268820" sldId="256"/>
            <ac:spMk id="3" creationId="{E2EF4619-9B6A-025B-1640-D993E0CFB14A}"/>
          </ac:spMkLst>
        </pc:spChg>
      </pc:sldChg>
      <pc:sldChg chg="modSp mod">
        <pc:chgData name="Mairon Augusto Silva" userId="1e639a511f494d8a" providerId="LiveId" clId="{F4FDC4FB-D0CF-4290-865E-C836A0E4486B}" dt="2024-02-28T20:01:36.043" v="3420" actId="14100"/>
        <pc:sldMkLst>
          <pc:docMk/>
          <pc:sldMk cId="2865446061" sldId="258"/>
        </pc:sldMkLst>
        <pc:spChg chg="mod">
          <ac:chgData name="Mairon Augusto Silva" userId="1e639a511f494d8a" providerId="LiveId" clId="{F4FDC4FB-D0CF-4290-865E-C836A0E4486B}" dt="2024-02-28T20:01:36.043" v="3420" actId="14100"/>
          <ac:spMkLst>
            <pc:docMk/>
            <pc:sldMk cId="2865446061" sldId="258"/>
            <ac:spMk id="3" creationId="{7579B6AB-FFEA-1FF7-7E01-C432609C695E}"/>
          </ac:spMkLst>
        </pc:spChg>
      </pc:sldChg>
      <pc:sldChg chg="modSp mod">
        <pc:chgData name="Mairon Augusto Silva" userId="1e639a511f494d8a" providerId="LiveId" clId="{F4FDC4FB-D0CF-4290-865E-C836A0E4486B}" dt="2024-02-28T21:18:00.184" v="3422" actId="207"/>
        <pc:sldMkLst>
          <pc:docMk/>
          <pc:sldMk cId="181235106" sldId="261"/>
        </pc:sldMkLst>
        <pc:spChg chg="mod">
          <ac:chgData name="Mairon Augusto Silva" userId="1e639a511f494d8a" providerId="LiveId" clId="{F4FDC4FB-D0CF-4290-865E-C836A0E4486B}" dt="2024-02-28T21:17:56.722" v="3421" actId="207"/>
          <ac:spMkLst>
            <pc:docMk/>
            <pc:sldMk cId="181235106" sldId="261"/>
            <ac:spMk id="26" creationId="{25B6801B-5713-1188-9C79-C2FC272CB6F2}"/>
          </ac:spMkLst>
        </pc:spChg>
        <pc:spChg chg="mod">
          <ac:chgData name="Mairon Augusto Silva" userId="1e639a511f494d8a" providerId="LiveId" clId="{F4FDC4FB-D0CF-4290-865E-C836A0E4486B}" dt="2024-02-28T21:18:00.184" v="3422" actId="207"/>
          <ac:spMkLst>
            <pc:docMk/>
            <pc:sldMk cId="181235106" sldId="261"/>
            <ac:spMk id="27" creationId="{B6A1C519-4405-A069-5C88-818DF8E991F5}"/>
          </ac:spMkLst>
        </pc:spChg>
      </pc:sldChg>
      <pc:sldChg chg="del">
        <pc:chgData name="Mairon Augusto Silva" userId="1e639a511f494d8a" providerId="LiveId" clId="{F4FDC4FB-D0CF-4290-865E-C836A0E4486B}" dt="2024-02-28T21:19:51.683" v="3423" actId="2696"/>
        <pc:sldMkLst>
          <pc:docMk/>
          <pc:sldMk cId="3079668698" sldId="263"/>
        </pc:sldMkLst>
      </pc:sldChg>
      <pc:sldChg chg="modSp mod">
        <pc:chgData name="Mairon Augusto Silva" userId="1e639a511f494d8a" providerId="LiveId" clId="{F4FDC4FB-D0CF-4290-865E-C836A0E4486B}" dt="2024-02-28T12:14:42.186" v="73" actId="207"/>
        <pc:sldMkLst>
          <pc:docMk/>
          <pc:sldMk cId="332507615" sldId="264"/>
        </pc:sldMkLst>
        <pc:spChg chg="mod">
          <ac:chgData name="Mairon Augusto Silva" userId="1e639a511f494d8a" providerId="LiveId" clId="{F4FDC4FB-D0CF-4290-865E-C836A0E4486B}" dt="2024-02-28T12:10:49.190" v="35" actId="20577"/>
          <ac:spMkLst>
            <pc:docMk/>
            <pc:sldMk cId="332507615" sldId="264"/>
            <ac:spMk id="2" creationId="{7D2885DA-DEE2-F3D9-F2B0-2747308820EA}"/>
          </ac:spMkLst>
        </pc:spChg>
        <pc:spChg chg="mod">
          <ac:chgData name="Mairon Augusto Silva" userId="1e639a511f494d8a" providerId="LiveId" clId="{F4FDC4FB-D0CF-4290-865E-C836A0E4486B}" dt="2024-02-28T12:14:42.186" v="73" actId="207"/>
          <ac:spMkLst>
            <pc:docMk/>
            <pc:sldMk cId="332507615" sldId="264"/>
            <ac:spMk id="3" creationId="{23F80252-0ADF-E798-C41F-890AE7CC12D3}"/>
          </ac:spMkLst>
        </pc:spChg>
      </pc:sldChg>
      <pc:sldChg chg="add del">
        <pc:chgData name="Mairon Augusto Silva" userId="1e639a511f494d8a" providerId="LiveId" clId="{F4FDC4FB-D0CF-4290-865E-C836A0E4486B}" dt="2024-02-28T12:09:05.260" v="1" actId="2696"/>
        <pc:sldMkLst>
          <pc:docMk/>
          <pc:sldMk cId="968314182" sldId="265"/>
        </pc:sldMkLst>
      </pc:sldChg>
      <pc:sldChg chg="modSp new mod">
        <pc:chgData name="Mairon Augusto Silva" userId="1e639a511f494d8a" providerId="LiveId" clId="{F4FDC4FB-D0CF-4290-865E-C836A0E4486B}" dt="2024-02-28T12:19:06.650" v="161" actId="20577"/>
        <pc:sldMkLst>
          <pc:docMk/>
          <pc:sldMk cId="1712354432" sldId="265"/>
        </pc:sldMkLst>
        <pc:spChg chg="mod">
          <ac:chgData name="Mairon Augusto Silva" userId="1e639a511f494d8a" providerId="LiveId" clId="{F4FDC4FB-D0CF-4290-865E-C836A0E4486B}" dt="2024-02-28T12:17:27.984" v="92" actId="20577"/>
          <ac:spMkLst>
            <pc:docMk/>
            <pc:sldMk cId="1712354432" sldId="265"/>
            <ac:spMk id="2" creationId="{3DBA340A-C498-8834-FB8B-6B01E1D99D1B}"/>
          </ac:spMkLst>
        </pc:spChg>
        <pc:spChg chg="mod">
          <ac:chgData name="Mairon Augusto Silva" userId="1e639a511f494d8a" providerId="LiveId" clId="{F4FDC4FB-D0CF-4290-865E-C836A0E4486B}" dt="2024-02-28T12:19:06.650" v="161" actId="20577"/>
          <ac:spMkLst>
            <pc:docMk/>
            <pc:sldMk cId="1712354432" sldId="265"/>
            <ac:spMk id="3" creationId="{214DBED4-7474-ABE6-AC7C-7BCB4B0B2446}"/>
          </ac:spMkLst>
        </pc:spChg>
      </pc:sldChg>
      <pc:sldChg chg="modSp new mod">
        <pc:chgData name="Mairon Augusto Silva" userId="1e639a511f494d8a" providerId="LiveId" clId="{F4FDC4FB-D0CF-4290-865E-C836A0E4486B}" dt="2024-02-28T12:22:46.364" v="238" actId="20577"/>
        <pc:sldMkLst>
          <pc:docMk/>
          <pc:sldMk cId="1504887442" sldId="266"/>
        </pc:sldMkLst>
        <pc:spChg chg="mod">
          <ac:chgData name="Mairon Augusto Silva" userId="1e639a511f494d8a" providerId="LiveId" clId="{F4FDC4FB-D0CF-4290-865E-C836A0E4486B}" dt="2024-02-28T12:19:28.989" v="179" actId="20577"/>
          <ac:spMkLst>
            <pc:docMk/>
            <pc:sldMk cId="1504887442" sldId="266"/>
            <ac:spMk id="2" creationId="{2BFD78AA-9683-89B2-21F7-AE11998E97B8}"/>
          </ac:spMkLst>
        </pc:spChg>
        <pc:spChg chg="mod">
          <ac:chgData name="Mairon Augusto Silva" userId="1e639a511f494d8a" providerId="LiveId" clId="{F4FDC4FB-D0CF-4290-865E-C836A0E4486B}" dt="2024-02-28T12:22:46.364" v="238" actId="20577"/>
          <ac:spMkLst>
            <pc:docMk/>
            <pc:sldMk cId="1504887442" sldId="266"/>
            <ac:spMk id="3" creationId="{6EF929C4-71FF-8C93-815A-71E3F6B1212C}"/>
          </ac:spMkLst>
        </pc:spChg>
      </pc:sldChg>
      <pc:sldChg chg="modSp new mod">
        <pc:chgData name="Mairon Augusto Silva" userId="1e639a511f494d8a" providerId="LiveId" clId="{F4FDC4FB-D0CF-4290-865E-C836A0E4486B}" dt="2024-02-28T12:27:23.466" v="363" actId="313"/>
        <pc:sldMkLst>
          <pc:docMk/>
          <pc:sldMk cId="968103643" sldId="267"/>
        </pc:sldMkLst>
        <pc:spChg chg="mod">
          <ac:chgData name="Mairon Augusto Silva" userId="1e639a511f494d8a" providerId="LiveId" clId="{F4FDC4FB-D0CF-4290-865E-C836A0E4486B}" dt="2024-02-28T12:25:28.374" v="264" actId="20577"/>
          <ac:spMkLst>
            <pc:docMk/>
            <pc:sldMk cId="968103643" sldId="267"/>
            <ac:spMk id="2" creationId="{3836754E-22F1-0695-5209-E390888AD6E7}"/>
          </ac:spMkLst>
        </pc:spChg>
        <pc:spChg chg="mod">
          <ac:chgData name="Mairon Augusto Silva" userId="1e639a511f494d8a" providerId="LiveId" clId="{F4FDC4FB-D0CF-4290-865E-C836A0E4486B}" dt="2024-02-28T12:27:23.466" v="363" actId="313"/>
          <ac:spMkLst>
            <pc:docMk/>
            <pc:sldMk cId="968103643" sldId="267"/>
            <ac:spMk id="3" creationId="{D5BE5F73-EE3C-FABA-43AF-8B1097D0FBD5}"/>
          </ac:spMkLst>
        </pc:spChg>
      </pc:sldChg>
      <pc:sldChg chg="modSp new mod">
        <pc:chgData name="Mairon Augusto Silva" userId="1e639a511f494d8a" providerId="LiveId" clId="{F4FDC4FB-D0CF-4290-865E-C836A0E4486B}" dt="2024-02-28T18:23:53.864" v="492" actId="113"/>
        <pc:sldMkLst>
          <pc:docMk/>
          <pc:sldMk cId="3703678650" sldId="268"/>
        </pc:sldMkLst>
        <pc:spChg chg="mod">
          <ac:chgData name="Mairon Augusto Silva" userId="1e639a511f494d8a" providerId="LiveId" clId="{F4FDC4FB-D0CF-4290-865E-C836A0E4486B}" dt="2024-02-28T18:20:45.946" v="398" actId="20577"/>
          <ac:spMkLst>
            <pc:docMk/>
            <pc:sldMk cId="3703678650" sldId="268"/>
            <ac:spMk id="2" creationId="{18DDD6F1-1E22-740B-9BD9-3B644D179DD7}"/>
          </ac:spMkLst>
        </pc:spChg>
        <pc:spChg chg="mod">
          <ac:chgData name="Mairon Augusto Silva" userId="1e639a511f494d8a" providerId="LiveId" clId="{F4FDC4FB-D0CF-4290-865E-C836A0E4486B}" dt="2024-02-28T18:23:53.864" v="492" actId="113"/>
          <ac:spMkLst>
            <pc:docMk/>
            <pc:sldMk cId="3703678650" sldId="268"/>
            <ac:spMk id="3" creationId="{169A6396-5D64-AEF0-690E-62A6F84B22BF}"/>
          </ac:spMkLst>
        </pc:spChg>
      </pc:sldChg>
      <pc:sldChg chg="modSp new mod">
        <pc:chgData name="Mairon Augusto Silva" userId="1e639a511f494d8a" providerId="LiveId" clId="{F4FDC4FB-D0CF-4290-865E-C836A0E4486B}" dt="2024-02-28T18:28:09.038" v="699" actId="207"/>
        <pc:sldMkLst>
          <pc:docMk/>
          <pc:sldMk cId="2518673676" sldId="269"/>
        </pc:sldMkLst>
        <pc:spChg chg="mod">
          <ac:chgData name="Mairon Augusto Silva" userId="1e639a511f494d8a" providerId="LiveId" clId="{F4FDC4FB-D0CF-4290-865E-C836A0E4486B}" dt="2024-02-28T18:25:19.420" v="550" actId="20577"/>
          <ac:spMkLst>
            <pc:docMk/>
            <pc:sldMk cId="2518673676" sldId="269"/>
            <ac:spMk id="2" creationId="{3DE6E302-1710-02BA-0322-DE2419936770}"/>
          </ac:spMkLst>
        </pc:spChg>
        <pc:spChg chg="mod">
          <ac:chgData name="Mairon Augusto Silva" userId="1e639a511f494d8a" providerId="LiveId" clId="{F4FDC4FB-D0CF-4290-865E-C836A0E4486B}" dt="2024-02-28T18:28:09.038" v="699" actId="207"/>
          <ac:spMkLst>
            <pc:docMk/>
            <pc:sldMk cId="2518673676" sldId="269"/>
            <ac:spMk id="3" creationId="{04E28829-0EFE-5A72-D001-AACC72313F18}"/>
          </ac:spMkLst>
        </pc:spChg>
      </pc:sldChg>
      <pc:sldChg chg="modSp new mod">
        <pc:chgData name="Mairon Augusto Silva" userId="1e639a511f494d8a" providerId="LiveId" clId="{F4FDC4FB-D0CF-4290-865E-C836A0E4486B}" dt="2024-02-28T18:31:41.702" v="864" actId="2711"/>
        <pc:sldMkLst>
          <pc:docMk/>
          <pc:sldMk cId="2750137038" sldId="270"/>
        </pc:sldMkLst>
        <pc:spChg chg="mod">
          <ac:chgData name="Mairon Augusto Silva" userId="1e639a511f494d8a" providerId="LiveId" clId="{F4FDC4FB-D0CF-4290-865E-C836A0E4486B}" dt="2024-02-28T18:25:44.049" v="610" actId="20577"/>
          <ac:spMkLst>
            <pc:docMk/>
            <pc:sldMk cId="2750137038" sldId="270"/>
            <ac:spMk id="2" creationId="{4B5919CA-E525-ECB1-9B8F-E4DED980547D}"/>
          </ac:spMkLst>
        </pc:spChg>
        <pc:spChg chg="mod">
          <ac:chgData name="Mairon Augusto Silva" userId="1e639a511f494d8a" providerId="LiveId" clId="{F4FDC4FB-D0CF-4290-865E-C836A0E4486B}" dt="2024-02-28T18:31:41.702" v="864" actId="2711"/>
          <ac:spMkLst>
            <pc:docMk/>
            <pc:sldMk cId="2750137038" sldId="270"/>
            <ac:spMk id="3" creationId="{94C3A517-8A8E-4ABF-1A4A-D92AC066EDF8}"/>
          </ac:spMkLst>
        </pc:spChg>
      </pc:sldChg>
      <pc:sldChg chg="modSp new mod">
        <pc:chgData name="Mairon Augusto Silva" userId="1e639a511f494d8a" providerId="LiveId" clId="{F4FDC4FB-D0CF-4290-865E-C836A0E4486B}" dt="2024-02-28T18:32:37.239" v="871" actId="113"/>
        <pc:sldMkLst>
          <pc:docMk/>
          <pc:sldMk cId="558426188" sldId="271"/>
        </pc:sldMkLst>
        <pc:spChg chg="mod">
          <ac:chgData name="Mairon Augusto Silva" userId="1e639a511f494d8a" providerId="LiveId" clId="{F4FDC4FB-D0CF-4290-865E-C836A0E4486B}" dt="2024-02-28T18:30:22.205" v="762" actId="20577"/>
          <ac:spMkLst>
            <pc:docMk/>
            <pc:sldMk cId="558426188" sldId="271"/>
            <ac:spMk id="2" creationId="{0B9F15C4-5E30-94F3-96F1-8282B310036F}"/>
          </ac:spMkLst>
        </pc:spChg>
        <pc:spChg chg="mod">
          <ac:chgData name="Mairon Augusto Silva" userId="1e639a511f494d8a" providerId="LiveId" clId="{F4FDC4FB-D0CF-4290-865E-C836A0E4486B}" dt="2024-02-28T18:32:37.239" v="871" actId="113"/>
          <ac:spMkLst>
            <pc:docMk/>
            <pc:sldMk cId="558426188" sldId="271"/>
            <ac:spMk id="3" creationId="{218465F1-0C23-6F6F-5286-6FEA14C0D7F1}"/>
          </ac:spMkLst>
        </pc:spChg>
      </pc:sldChg>
      <pc:sldChg chg="modSp new mod">
        <pc:chgData name="Mairon Augusto Silva" userId="1e639a511f494d8a" providerId="LiveId" clId="{F4FDC4FB-D0CF-4290-865E-C836A0E4486B}" dt="2024-02-28T18:46:47.742" v="1355" actId="20577"/>
        <pc:sldMkLst>
          <pc:docMk/>
          <pc:sldMk cId="2357651683" sldId="272"/>
        </pc:sldMkLst>
        <pc:spChg chg="mod">
          <ac:chgData name="Mairon Augusto Silva" userId="1e639a511f494d8a" providerId="LiveId" clId="{F4FDC4FB-D0CF-4290-865E-C836A0E4486B}" dt="2024-02-28T18:46:47.742" v="1355" actId="20577"/>
          <ac:spMkLst>
            <pc:docMk/>
            <pc:sldMk cId="2357651683" sldId="272"/>
            <ac:spMk id="2" creationId="{2FF9A9D5-FB2F-1186-527D-7FD9A39D1DE9}"/>
          </ac:spMkLst>
        </pc:spChg>
        <pc:spChg chg="mod">
          <ac:chgData name="Mairon Augusto Silva" userId="1e639a511f494d8a" providerId="LiveId" clId="{F4FDC4FB-D0CF-4290-865E-C836A0E4486B}" dt="2024-02-28T18:40:18.301" v="1340" actId="20577"/>
          <ac:spMkLst>
            <pc:docMk/>
            <pc:sldMk cId="2357651683" sldId="272"/>
            <ac:spMk id="3" creationId="{CBFE4B4B-7938-E04C-B4DF-413599F3598A}"/>
          </ac:spMkLst>
        </pc:spChg>
      </pc:sldChg>
      <pc:sldChg chg="modSp new mod">
        <pc:chgData name="Mairon Augusto Silva" userId="1e639a511f494d8a" providerId="LiveId" clId="{F4FDC4FB-D0CF-4290-865E-C836A0E4486B}" dt="2024-02-28T18:50:36.881" v="1895" actId="113"/>
        <pc:sldMkLst>
          <pc:docMk/>
          <pc:sldMk cId="3138185543" sldId="273"/>
        </pc:sldMkLst>
        <pc:spChg chg="mod">
          <ac:chgData name="Mairon Augusto Silva" userId="1e639a511f494d8a" providerId="LiveId" clId="{F4FDC4FB-D0CF-4290-865E-C836A0E4486B}" dt="2024-02-28T18:47:09.852" v="1379" actId="20577"/>
          <ac:spMkLst>
            <pc:docMk/>
            <pc:sldMk cId="3138185543" sldId="273"/>
            <ac:spMk id="2" creationId="{57973EB4-2B13-7D4E-AB73-1789D772E382}"/>
          </ac:spMkLst>
        </pc:spChg>
        <pc:spChg chg="mod">
          <ac:chgData name="Mairon Augusto Silva" userId="1e639a511f494d8a" providerId="LiveId" clId="{F4FDC4FB-D0CF-4290-865E-C836A0E4486B}" dt="2024-02-28T18:50:36.881" v="1895" actId="113"/>
          <ac:spMkLst>
            <pc:docMk/>
            <pc:sldMk cId="3138185543" sldId="273"/>
            <ac:spMk id="3" creationId="{60B241EC-D216-E815-61D0-8B1AEB7C2E90}"/>
          </ac:spMkLst>
        </pc:spChg>
      </pc:sldChg>
      <pc:sldChg chg="modSp new mod">
        <pc:chgData name="Mairon Augusto Silva" userId="1e639a511f494d8a" providerId="LiveId" clId="{F4FDC4FB-D0CF-4290-865E-C836A0E4486B}" dt="2024-02-28T18:56:30.281" v="2418" actId="20577"/>
        <pc:sldMkLst>
          <pc:docMk/>
          <pc:sldMk cId="2654806385" sldId="274"/>
        </pc:sldMkLst>
        <pc:spChg chg="mod">
          <ac:chgData name="Mairon Augusto Silva" userId="1e639a511f494d8a" providerId="LiveId" clId="{F4FDC4FB-D0CF-4290-865E-C836A0E4486B}" dt="2024-02-28T18:52:46.932" v="1916" actId="20577"/>
          <ac:spMkLst>
            <pc:docMk/>
            <pc:sldMk cId="2654806385" sldId="274"/>
            <ac:spMk id="2" creationId="{85E2CA1A-DF55-2EF3-B643-DEABE14D6CD9}"/>
          </ac:spMkLst>
        </pc:spChg>
        <pc:spChg chg="mod">
          <ac:chgData name="Mairon Augusto Silva" userId="1e639a511f494d8a" providerId="LiveId" clId="{F4FDC4FB-D0CF-4290-865E-C836A0E4486B}" dt="2024-02-28T18:56:30.281" v="2418" actId="20577"/>
          <ac:spMkLst>
            <pc:docMk/>
            <pc:sldMk cId="2654806385" sldId="274"/>
            <ac:spMk id="3" creationId="{CA3D4A65-866E-E673-C400-64D7561F7619}"/>
          </ac:spMkLst>
        </pc:spChg>
      </pc:sldChg>
      <pc:sldChg chg="modSp new del mod">
        <pc:chgData name="Mairon Augusto Silva" userId="1e639a511f494d8a" providerId="LiveId" clId="{F4FDC4FB-D0CF-4290-865E-C836A0E4486B}" dt="2024-02-28T18:58:00.817" v="2591" actId="2696"/>
        <pc:sldMkLst>
          <pc:docMk/>
          <pc:sldMk cId="1597709413" sldId="275"/>
        </pc:sldMkLst>
        <pc:spChg chg="mod">
          <ac:chgData name="Mairon Augusto Silva" userId="1e639a511f494d8a" providerId="LiveId" clId="{F4FDC4FB-D0CF-4290-865E-C836A0E4486B}" dt="2024-02-28T18:57:10.904" v="2429" actId="20577"/>
          <ac:spMkLst>
            <pc:docMk/>
            <pc:sldMk cId="1597709413" sldId="275"/>
            <ac:spMk id="2" creationId="{2AF3C8CF-346B-455A-108F-3ADBFE766CBD}"/>
          </ac:spMkLst>
        </pc:spChg>
        <pc:spChg chg="mod">
          <ac:chgData name="Mairon Augusto Silva" userId="1e639a511f494d8a" providerId="LiveId" clId="{F4FDC4FB-D0CF-4290-865E-C836A0E4486B}" dt="2024-02-28T18:57:49.798" v="2590" actId="5793"/>
          <ac:spMkLst>
            <pc:docMk/>
            <pc:sldMk cId="1597709413" sldId="275"/>
            <ac:spMk id="3" creationId="{4F664A11-D0FA-E9D3-9338-FFF0AA6662CA}"/>
          </ac:spMkLst>
        </pc:spChg>
      </pc:sldChg>
      <pc:sldChg chg="modSp new mod">
        <pc:chgData name="Mairon Augusto Silva" userId="1e639a511f494d8a" providerId="LiveId" clId="{F4FDC4FB-D0CF-4290-865E-C836A0E4486B}" dt="2024-02-28T19:08:49.550" v="2996" actId="20577"/>
        <pc:sldMkLst>
          <pc:docMk/>
          <pc:sldMk cId="3554205971" sldId="275"/>
        </pc:sldMkLst>
        <pc:spChg chg="mod">
          <ac:chgData name="Mairon Augusto Silva" userId="1e639a511f494d8a" providerId="LiveId" clId="{F4FDC4FB-D0CF-4290-865E-C836A0E4486B}" dt="2024-02-28T18:59:29.438" v="2629" actId="20577"/>
          <ac:spMkLst>
            <pc:docMk/>
            <pc:sldMk cId="3554205971" sldId="275"/>
            <ac:spMk id="2" creationId="{5D0927C7-E964-8CD8-5CAA-5F3A109E705D}"/>
          </ac:spMkLst>
        </pc:spChg>
        <pc:spChg chg="mod">
          <ac:chgData name="Mairon Augusto Silva" userId="1e639a511f494d8a" providerId="LiveId" clId="{F4FDC4FB-D0CF-4290-865E-C836A0E4486B}" dt="2024-02-28T19:08:49.550" v="2996" actId="20577"/>
          <ac:spMkLst>
            <pc:docMk/>
            <pc:sldMk cId="3554205971" sldId="275"/>
            <ac:spMk id="3" creationId="{E7410922-F446-BDB2-498F-7FB5568C3B55}"/>
          </ac:spMkLst>
        </pc:spChg>
      </pc:sldChg>
      <pc:sldChg chg="modSp new mod">
        <pc:chgData name="Mairon Augusto Silva" userId="1e639a511f494d8a" providerId="LiveId" clId="{F4FDC4FB-D0CF-4290-865E-C836A0E4486B}" dt="2024-02-28T19:42:53.129" v="3417" actId="20577"/>
        <pc:sldMkLst>
          <pc:docMk/>
          <pc:sldMk cId="3001522767" sldId="276"/>
        </pc:sldMkLst>
        <pc:spChg chg="mod">
          <ac:chgData name="Mairon Augusto Silva" userId="1e639a511f494d8a" providerId="LiveId" clId="{F4FDC4FB-D0CF-4290-865E-C836A0E4486B}" dt="2024-02-28T19:39:38.538" v="3006" actId="20577"/>
          <ac:spMkLst>
            <pc:docMk/>
            <pc:sldMk cId="3001522767" sldId="276"/>
            <ac:spMk id="2" creationId="{7B005DA0-48EA-7E70-0011-ED48D323E482}"/>
          </ac:spMkLst>
        </pc:spChg>
        <pc:spChg chg="mod">
          <ac:chgData name="Mairon Augusto Silva" userId="1e639a511f494d8a" providerId="LiveId" clId="{F4FDC4FB-D0CF-4290-865E-C836A0E4486B}" dt="2024-02-28T19:42:53.129" v="3417" actId="20577"/>
          <ac:spMkLst>
            <pc:docMk/>
            <pc:sldMk cId="3001522767" sldId="276"/>
            <ac:spMk id="3" creationId="{6E167166-63F6-D761-0D06-CDED2EE0391B}"/>
          </ac:spMkLst>
        </pc:spChg>
      </pc:sldChg>
      <pc:sldChg chg="new del">
        <pc:chgData name="Mairon Augusto Silva" userId="1e639a511f494d8a" providerId="LiveId" clId="{F4FDC4FB-D0CF-4290-865E-C836A0E4486B}" dt="2024-02-28T19:57:03.445" v="3419" actId="680"/>
        <pc:sldMkLst>
          <pc:docMk/>
          <pc:sldMk cId="481023052" sldId="277"/>
        </pc:sldMkLst>
      </pc:sldChg>
      <pc:sldChg chg="new del">
        <pc:chgData name="Mairon Augusto Silva" userId="1e639a511f494d8a" providerId="LiveId" clId="{F4FDC4FB-D0CF-4290-865E-C836A0E4486B}" dt="2024-02-28T21:29:06.371" v="3454" actId="2696"/>
        <pc:sldMkLst>
          <pc:docMk/>
          <pc:sldMk cId="1762374148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158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43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34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29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8985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21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54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0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1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115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936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919E6FB-7A42-467A-9A5A-5CABD25DFC10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09E1CD3-3888-4C9F-8639-12796D7B966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626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8564C-A9E7-E1DC-F997-D9AA2F2238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Curso de direito tributário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EF4619-9B6A-025B-1640-D993E0CFB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336157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Aula 01 - conceito; direito tributário v.s. desigualdade social; natureza jurídica; fontes, vigência, aplicação e integração e interpretação</a:t>
            </a:r>
          </a:p>
          <a:p>
            <a:r>
              <a:rPr lang="pt-BR" dirty="0"/>
              <a:t>da lei tributária.</a:t>
            </a:r>
          </a:p>
        </p:txBody>
      </p:sp>
    </p:spTree>
    <p:extLst>
      <p:ext uri="{BB962C8B-B14F-4D97-AF65-F5344CB8AC3E}">
        <p14:creationId xmlns:p14="http://schemas.microsoft.com/office/powerpoint/2010/main" val="406926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73EB4-2B13-7D4E-AB73-1789D772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B241EC-D216-E815-61D0-8B1AEB7C2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“Uma norma tributária pode ter vigência fora dos limites de um determinado município desde que isso, por exemplo, conste de convênio firmado com outro ente da federação”</a:t>
            </a:r>
          </a:p>
          <a:p>
            <a:pPr marL="0" indent="0">
              <a:buNone/>
            </a:pPr>
            <a:r>
              <a:rPr lang="pt-BR" dirty="0"/>
              <a:t>COTEC/</a:t>
            </a:r>
            <a:r>
              <a:rPr lang="pt-BR" dirty="0" err="1"/>
              <a:t>Unimontes</a:t>
            </a:r>
            <a:r>
              <a:rPr lang="pt-BR" dirty="0"/>
              <a:t>, para o cargo de Advogado da Prefeitura de </a:t>
            </a:r>
            <a:r>
              <a:rPr lang="pt-BR" dirty="0" err="1"/>
              <a:t>Bocaiuba</a:t>
            </a:r>
            <a:r>
              <a:rPr lang="pt-BR" dirty="0"/>
              <a:t>/MG.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“A legislação tributária do município nunca vigora fora do respectivo território”</a:t>
            </a:r>
          </a:p>
          <a:p>
            <a:pPr marL="0" indent="0">
              <a:buNone/>
            </a:pPr>
            <a:r>
              <a:rPr lang="pt-BR" dirty="0"/>
              <a:t>Instituto AOCP, para o cargo de Advogado da Companhia Catarinense de Águas e Saneamento –CASAN.</a:t>
            </a:r>
          </a:p>
        </p:txBody>
      </p:sp>
    </p:spTree>
    <p:extLst>
      <p:ext uri="{BB962C8B-B14F-4D97-AF65-F5344CB8AC3E}">
        <p14:creationId xmlns:p14="http://schemas.microsoft.com/office/powerpoint/2010/main" val="313818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D78AA-9683-89B2-21F7-AE11998E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Vigência no Tempo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F929C4-71FF-8C93-815A-71E3F6B12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effectLst/>
                <a:latin typeface="Franklin Gothic Book (Corpo)"/>
              </a:rPr>
              <a:t>Art. 101. A vigência, no espaço e no tempo, da legislação tributária rege-se pelas disposições legais aplicáveis às </a:t>
            </a:r>
            <a:r>
              <a:rPr lang="pt-BR" b="1" i="0" dirty="0">
                <a:effectLst/>
                <a:latin typeface="Franklin Gothic Book (Corpo)"/>
              </a:rPr>
              <a:t>normas jurídicas em geral</a:t>
            </a:r>
            <a:r>
              <a:rPr lang="pt-BR" b="0" i="0" dirty="0">
                <a:effectLst/>
                <a:latin typeface="Franklin Gothic Book (Corpo)"/>
              </a:rPr>
              <a:t>, ressalvado o previsto neste Capítulo.</a:t>
            </a:r>
          </a:p>
          <a:p>
            <a:endParaRPr lang="pt-BR" dirty="0">
              <a:latin typeface="Franklin Gothic Book (Corpo)"/>
            </a:endParaRPr>
          </a:p>
          <a:p>
            <a:endParaRPr lang="pt-BR" dirty="0">
              <a:latin typeface="Franklin Gothic Book (Corpo)"/>
            </a:endParaRPr>
          </a:p>
          <a:p>
            <a:endParaRPr lang="pt-BR" dirty="0">
              <a:latin typeface="Franklin Gothic Book (Corpo)"/>
            </a:endParaRPr>
          </a:p>
          <a:p>
            <a:r>
              <a:rPr lang="pt-BR" b="0" i="0" dirty="0">
                <a:effectLst/>
                <a:latin typeface="Franklin Gothic Book (Corpo)"/>
              </a:rPr>
              <a:t>Art. 1</a:t>
            </a:r>
            <a:r>
              <a:rPr lang="pt-BR" b="0" i="0" u="sng" baseline="30000" dirty="0">
                <a:effectLst/>
                <a:latin typeface="Franklin Gothic Book (Corpo)"/>
              </a:rPr>
              <a:t>o</a:t>
            </a:r>
            <a:r>
              <a:rPr lang="pt-BR" b="0" i="0" dirty="0">
                <a:effectLst/>
                <a:latin typeface="Franklin Gothic Book (Corpo)"/>
              </a:rPr>
              <a:t>, </a:t>
            </a:r>
            <a:r>
              <a:rPr lang="pt-BR" dirty="0">
                <a:latin typeface="Franklin Gothic Book (Corpo)"/>
              </a:rPr>
              <a:t>da LINDB: </a:t>
            </a:r>
            <a:r>
              <a:rPr lang="pt-BR" b="0" i="0" dirty="0">
                <a:effectLst/>
                <a:latin typeface="Franklin Gothic Book (Corpo)"/>
              </a:rPr>
              <a:t>Salvo disposição contrária, a lei começa a vigorar em todo o país </a:t>
            </a:r>
            <a:r>
              <a:rPr lang="pt-BR" b="1" i="0" dirty="0">
                <a:solidFill>
                  <a:srgbClr val="FF0000"/>
                </a:solidFill>
                <a:effectLst/>
                <a:latin typeface="Franklin Gothic Book (Corpo)"/>
              </a:rPr>
              <a:t>quarenta e cinco dias </a:t>
            </a:r>
            <a:r>
              <a:rPr lang="pt-BR" b="0" i="0" dirty="0">
                <a:effectLst/>
                <a:latin typeface="Franklin Gothic Book (Corpo)"/>
              </a:rPr>
              <a:t>depois de oficialmente </a:t>
            </a:r>
            <a:r>
              <a:rPr lang="pt-BR" b="1" i="0" dirty="0">
                <a:effectLst/>
                <a:latin typeface="Franklin Gothic Book (Corpo)"/>
              </a:rPr>
              <a:t>publicada</a:t>
            </a:r>
            <a:r>
              <a:rPr lang="pt-BR" b="0" i="0" dirty="0">
                <a:effectLst/>
                <a:latin typeface="Franklin Gothic Book (Corpo)"/>
              </a:rPr>
              <a:t>.</a:t>
            </a:r>
            <a:endParaRPr lang="pt-BR" dirty="0">
              <a:latin typeface="Franklin Gothic Book (Corpo)"/>
            </a:endParaRPr>
          </a:p>
        </p:txBody>
      </p:sp>
    </p:spTree>
    <p:extLst>
      <p:ext uri="{BB962C8B-B14F-4D97-AF65-F5344CB8AC3E}">
        <p14:creationId xmlns:p14="http://schemas.microsoft.com/office/powerpoint/2010/main" val="1504887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6754E-22F1-0695-5209-E390888A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Vigência no Tempo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BE5F73-EE3C-FABA-43AF-8B1097D0F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6418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Art. 103. Salvo disposição em contrário, entram em vigor: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 - os </a:t>
            </a:r>
            <a:r>
              <a:rPr lang="pt-BR" b="1" i="0" dirty="0">
                <a:effectLst/>
                <a:latin typeface="Franklin Gothic Book (Corpo)"/>
              </a:rPr>
              <a:t>atos</a:t>
            </a:r>
            <a:r>
              <a:rPr lang="pt-BR" b="0" i="0" dirty="0">
                <a:effectLst/>
                <a:latin typeface="Franklin Gothic Book (Corpo)"/>
              </a:rPr>
              <a:t> </a:t>
            </a:r>
            <a:r>
              <a:rPr lang="pt-BR" b="1" i="0" dirty="0">
                <a:effectLst/>
                <a:latin typeface="Franklin Gothic Book (Corpo)"/>
              </a:rPr>
              <a:t>administrativos</a:t>
            </a:r>
            <a:r>
              <a:rPr lang="pt-BR" b="0" i="0" dirty="0">
                <a:effectLst/>
                <a:latin typeface="Franklin Gothic Book (Corpo)"/>
              </a:rPr>
              <a:t> a que se refere o inciso I do art. 100, na data da sua </a:t>
            </a:r>
            <a:r>
              <a:rPr lang="pt-BR" b="1" i="0" dirty="0">
                <a:effectLst/>
                <a:latin typeface="Franklin Gothic Book (Corpo)"/>
              </a:rPr>
              <a:t>publicação</a:t>
            </a:r>
            <a:r>
              <a:rPr lang="pt-BR" b="0" i="0" dirty="0">
                <a:effectLst/>
                <a:latin typeface="Franklin Gothic Book (Corpo)"/>
              </a:rPr>
              <a:t>;</a:t>
            </a:r>
            <a:endParaRPr lang="pt-BR" dirty="0">
              <a:latin typeface="Franklin Gothic Book (Corpo)"/>
            </a:endParaRP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 - as </a:t>
            </a:r>
            <a:r>
              <a:rPr lang="pt-BR" b="1" i="0" dirty="0">
                <a:effectLst/>
                <a:latin typeface="Franklin Gothic Book (Corpo)"/>
              </a:rPr>
              <a:t>decisões</a:t>
            </a:r>
            <a:r>
              <a:rPr lang="pt-BR" b="0" i="0" dirty="0">
                <a:effectLst/>
                <a:latin typeface="Franklin Gothic Book (Corpo)"/>
              </a:rPr>
              <a:t> a que se refere o inciso II do art. 100, quanto a seus efeitos normativos, </a:t>
            </a:r>
            <a:r>
              <a:rPr lang="pt-BR" b="1" i="0" dirty="0">
                <a:effectLst/>
                <a:latin typeface="Franklin Gothic Book (Corpo)"/>
              </a:rPr>
              <a:t>30 (trinta) dias após a data da sua publicação</a:t>
            </a:r>
            <a:r>
              <a:rPr lang="pt-BR" b="0" i="0" dirty="0">
                <a:effectLst/>
                <a:latin typeface="Franklin Gothic Book (Corpo)"/>
              </a:rPr>
              <a:t>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III - os </a:t>
            </a:r>
            <a:r>
              <a:rPr lang="pt-BR" b="1" i="0" dirty="0">
                <a:effectLst/>
                <a:latin typeface="Franklin Gothic Book (Corpo)"/>
              </a:rPr>
              <a:t>convênios</a:t>
            </a:r>
            <a:r>
              <a:rPr lang="pt-BR" b="0" i="0" dirty="0">
                <a:effectLst/>
                <a:latin typeface="Franklin Gothic Book (Corpo)"/>
              </a:rPr>
              <a:t> a que se refere o inciso IV do art. 100, na </a:t>
            </a:r>
            <a:r>
              <a:rPr lang="pt-BR" b="1" i="0" dirty="0">
                <a:effectLst/>
                <a:latin typeface="Franklin Gothic Book (Corpo)"/>
              </a:rPr>
              <a:t>data neles prevista</a:t>
            </a:r>
            <a:r>
              <a:rPr lang="pt-BR" b="0" i="0" dirty="0">
                <a:effectLst/>
                <a:latin typeface="Franklin Gothic Book (Corpo)"/>
              </a:rPr>
              <a:t>.</a:t>
            </a:r>
          </a:p>
          <a:p>
            <a:pPr marL="0" indent="0" algn="just">
              <a:buNone/>
            </a:pPr>
            <a:endParaRPr lang="pt-BR" b="0" i="0" dirty="0">
              <a:effectLst/>
              <a:latin typeface="Franklin Gothic Book (Corpo)"/>
            </a:endParaRP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Art. 104. Entram em vigor no primeiro dia do exercício seguinte àquele em que ocorra a sua publicação os dispositivos de lei, referentes a impostos sobre o patrimônio ou a renda: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 - que instituem ou majoram tais impostos;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 - que definem novas hipóteses de incidência;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III - que extinguem ou reduzem isenções, salvo se a lei dispuser de maneira mais favorável ao contribuinte, e observado o disposto no artigo 178.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810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DD6F1-1E22-740B-9BD9-3B644D179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Aplicação da Legislação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9A6396-5D64-AEF0-690E-62A6F84B2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686300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pt-BR" b="0" i="0" dirty="0">
                <a:effectLst/>
                <a:latin typeface="Franklin Gothic Book (Corpo)"/>
              </a:rPr>
              <a:t>Art. 105. A legislação tributária aplica-se imediatamente aos fatos geradores </a:t>
            </a:r>
            <a:r>
              <a:rPr lang="pt-BR" b="1" i="0" dirty="0">
                <a:effectLst/>
                <a:latin typeface="Franklin Gothic Book (Corpo)"/>
              </a:rPr>
              <a:t>futuros</a:t>
            </a:r>
            <a:r>
              <a:rPr lang="pt-BR" b="0" i="0" dirty="0">
                <a:effectLst/>
                <a:latin typeface="Franklin Gothic Book (Corpo)"/>
              </a:rPr>
              <a:t> e aos </a:t>
            </a:r>
            <a:r>
              <a:rPr lang="pt-BR" b="1" i="0" dirty="0">
                <a:effectLst/>
                <a:latin typeface="Franklin Gothic Book (Corpo)"/>
              </a:rPr>
              <a:t>pendentes</a:t>
            </a:r>
            <a:r>
              <a:rPr lang="pt-BR" b="0" i="0" dirty="0">
                <a:effectLst/>
                <a:latin typeface="Franklin Gothic Book (Corpo)"/>
              </a:rPr>
              <a:t>, assim entendidos aqueles cuja ocorrência tenha tido início mas não esteja completa nos termos do artigo 116.</a:t>
            </a:r>
          </a:p>
          <a:p>
            <a:pPr marL="0" indent="0" algn="l">
              <a:buNone/>
            </a:pPr>
            <a:endParaRPr lang="pt-BR" b="0" i="0" dirty="0">
              <a:effectLst/>
              <a:latin typeface="Franklin Gothic Book (Corpo)"/>
            </a:endParaRPr>
          </a:p>
          <a:p>
            <a:pPr marL="0" indent="0" algn="l">
              <a:buNone/>
            </a:pPr>
            <a:r>
              <a:rPr lang="pt-BR" b="0" i="0" dirty="0">
                <a:effectLst/>
                <a:latin typeface="Franklin Gothic Book (Corpo)"/>
              </a:rPr>
              <a:t>Art. 106. A lei aplica-se a ato ou fato </a:t>
            </a:r>
            <a:r>
              <a:rPr lang="pt-BR" b="1" i="0" dirty="0">
                <a:solidFill>
                  <a:srgbClr val="FF0000"/>
                </a:solidFill>
                <a:effectLst/>
                <a:latin typeface="Franklin Gothic Book (Corpo)"/>
              </a:rPr>
              <a:t>pretérito</a:t>
            </a:r>
            <a:r>
              <a:rPr lang="pt-BR" b="0" i="0" dirty="0">
                <a:effectLst/>
                <a:latin typeface="Franklin Gothic Book (Corpo)"/>
              </a:rPr>
              <a:t>: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 - em qualquer caso, quando seja </a:t>
            </a:r>
            <a:r>
              <a:rPr lang="pt-BR" b="1" i="0" dirty="0">
                <a:solidFill>
                  <a:srgbClr val="FF0000"/>
                </a:solidFill>
                <a:effectLst/>
                <a:latin typeface="Franklin Gothic Book (Corpo)"/>
              </a:rPr>
              <a:t>expressamente interpretativa</a:t>
            </a:r>
            <a:r>
              <a:rPr lang="pt-BR" b="0" i="0" dirty="0">
                <a:effectLst/>
                <a:latin typeface="Franklin Gothic Book (Corpo)"/>
              </a:rPr>
              <a:t>, </a:t>
            </a:r>
            <a:r>
              <a:rPr lang="pt-BR" b="1" i="0" dirty="0">
                <a:effectLst/>
                <a:latin typeface="Franklin Gothic Book (Corpo)"/>
              </a:rPr>
              <a:t>excluída a aplicação de penalidade</a:t>
            </a:r>
            <a:r>
              <a:rPr lang="pt-BR" b="0" i="0" dirty="0">
                <a:effectLst/>
                <a:latin typeface="Franklin Gothic Book (Corpo)"/>
              </a:rPr>
              <a:t> à infração dos dispositivos interpretados;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 - tratando-se de ato </a:t>
            </a:r>
            <a:r>
              <a:rPr lang="pt-BR" b="1" i="0" dirty="0">
                <a:solidFill>
                  <a:srgbClr val="FF0000"/>
                </a:solidFill>
                <a:effectLst/>
                <a:latin typeface="Franklin Gothic Book (Corpo)"/>
              </a:rPr>
              <a:t>não</a:t>
            </a:r>
            <a:r>
              <a:rPr lang="pt-BR" b="0" i="0" dirty="0">
                <a:effectLst/>
                <a:latin typeface="Franklin Gothic Book (Corpo)"/>
              </a:rPr>
              <a:t> definitivamente julgado:</a:t>
            </a:r>
          </a:p>
          <a:p>
            <a:pPr marL="457200" indent="-457200" algn="just">
              <a:buAutoNum type="alphaLcParenR"/>
            </a:pPr>
            <a:r>
              <a:rPr lang="pt-BR" b="0" i="0" dirty="0">
                <a:effectLst/>
                <a:latin typeface="Franklin Gothic Book (Corpo)"/>
              </a:rPr>
              <a:t>quando </a:t>
            </a:r>
            <a:r>
              <a:rPr lang="pt-BR" b="1" i="0" dirty="0">
                <a:effectLst/>
                <a:latin typeface="Franklin Gothic Book (Corpo)"/>
              </a:rPr>
              <a:t>deixe de defini-lo como infração</a:t>
            </a:r>
            <a:r>
              <a:rPr lang="pt-BR" b="0" i="0" dirty="0">
                <a:effectLst/>
                <a:latin typeface="Franklin Gothic Book (Corpo)"/>
              </a:rPr>
              <a:t>;</a:t>
            </a:r>
          </a:p>
          <a:p>
            <a:pPr marL="457200" indent="-457200" algn="just">
              <a:buAutoNum type="alphaLcParenR"/>
            </a:pPr>
            <a:r>
              <a:rPr lang="pt-BR" b="0" i="0" dirty="0">
                <a:effectLst/>
                <a:latin typeface="Franklin Gothic Book (Corpo)"/>
              </a:rPr>
              <a:t>b) quando deixe de tratá-lo como contrário a qualquer exigência de ação ou omissão, desde que não tenha sido fraudulento e não tenha implicado em falta de pagamento de tributo;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c) quando lhe comine </a:t>
            </a:r>
            <a:r>
              <a:rPr lang="pt-BR" b="1" i="0" dirty="0">
                <a:effectLst/>
                <a:latin typeface="Franklin Gothic Book (Corpo)"/>
              </a:rPr>
              <a:t>penalidade</a:t>
            </a:r>
            <a:r>
              <a:rPr lang="pt-BR" b="0" i="0" dirty="0">
                <a:effectLst/>
                <a:latin typeface="Franklin Gothic Book (Corpo)"/>
              </a:rPr>
              <a:t> </a:t>
            </a:r>
            <a:r>
              <a:rPr lang="pt-BR" b="1" i="0" dirty="0">
                <a:effectLst/>
                <a:latin typeface="Franklin Gothic Book (Corpo)"/>
              </a:rPr>
              <a:t>menos</a:t>
            </a:r>
            <a:r>
              <a:rPr lang="pt-BR" b="0" i="0" dirty="0">
                <a:effectLst/>
                <a:latin typeface="Franklin Gothic Book (Corpo)"/>
              </a:rPr>
              <a:t> </a:t>
            </a:r>
            <a:r>
              <a:rPr lang="pt-BR" b="1" i="0" dirty="0">
                <a:effectLst/>
                <a:latin typeface="Franklin Gothic Book (Corpo)"/>
              </a:rPr>
              <a:t>severa</a:t>
            </a:r>
            <a:r>
              <a:rPr lang="pt-BR" b="0" i="0" dirty="0">
                <a:effectLst/>
                <a:latin typeface="Franklin Gothic Book (Corpo)"/>
              </a:rPr>
              <a:t> que a prevista na lei vigente ao tempo da sua prática.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367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927C7-E964-8CD8-5CAA-5F3A109E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Aplicação da Legislação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410922-F446-BDB2-498F-7FB5568C3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364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latin typeface="Franklin Gothic Book (Corpo)"/>
              </a:rPr>
              <a:t>Justamente pelo fato da irretroatividade ser repelida no direito pátrio, pode haver a </a:t>
            </a:r>
            <a:r>
              <a:rPr lang="pt-BR" b="1" dirty="0">
                <a:solidFill>
                  <a:srgbClr val="FF0000"/>
                </a:solidFill>
                <a:latin typeface="Franklin Gothic Book (Corpo)"/>
              </a:rPr>
              <a:t>ultratividade</a:t>
            </a:r>
            <a:r>
              <a:rPr lang="pt-BR" dirty="0">
                <a:latin typeface="Franklin Gothic Book (Corpo)"/>
              </a:rPr>
              <a:t> da norma, ou seja, </a:t>
            </a:r>
            <a:r>
              <a:rPr lang="pt-BR" b="1" dirty="0">
                <a:latin typeface="Franklin Gothic Book (Corpo)"/>
              </a:rPr>
              <a:t>aplicação posterior de uma norma já revogada a fatos ocorridos durante sua vigência</a:t>
            </a:r>
            <a:r>
              <a:rPr lang="pt-BR" dirty="0">
                <a:latin typeface="Franklin Gothic Book (Corpo)"/>
              </a:rPr>
              <a:t>. Veja-se:</a:t>
            </a:r>
          </a:p>
          <a:p>
            <a:pPr marL="0" indent="0">
              <a:buNone/>
            </a:pPr>
            <a:endParaRPr lang="pt-BR" dirty="0">
              <a:latin typeface="Franklin Gothic Book (Corpo)"/>
            </a:endParaRPr>
          </a:p>
          <a:p>
            <a:pPr marL="0" indent="0">
              <a:buNone/>
            </a:pPr>
            <a:r>
              <a:rPr lang="pt-BR" b="0" i="0" dirty="0">
                <a:effectLst/>
                <a:latin typeface="Franklin Gothic Book (Corpo)"/>
              </a:rPr>
              <a:t>“Art. 144. O lançamento reporta-se à data da ocorrência do fato gerador da obrigação e </a:t>
            </a:r>
            <a:r>
              <a:rPr lang="pt-BR" b="1" i="0" dirty="0">
                <a:effectLst/>
                <a:latin typeface="Franklin Gothic Book (Corpo)"/>
              </a:rPr>
              <a:t>rege-se pela lei então vigente</a:t>
            </a:r>
            <a:r>
              <a:rPr lang="pt-BR" b="0" i="0" dirty="0">
                <a:effectLst/>
                <a:latin typeface="Franklin Gothic Book (Corpo)"/>
              </a:rPr>
              <a:t>, ainda que posteriormente modificada ou revogada.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§ 1º Aplica-se ao lançamento a legislação que, posteriormente à ocorrência do fato gerador da obrigação, tenha instituído novos </a:t>
            </a:r>
            <a:r>
              <a:rPr lang="pt-BR" b="1" i="0" dirty="0">
                <a:effectLst/>
                <a:latin typeface="Franklin Gothic Book (Corpo)"/>
              </a:rPr>
              <a:t>critérios de apuração ou processos de fiscalização</a:t>
            </a:r>
            <a:r>
              <a:rPr lang="pt-BR" b="0" i="0" dirty="0">
                <a:effectLst/>
                <a:latin typeface="Franklin Gothic Book (Corpo)"/>
              </a:rPr>
              <a:t>, ampliado os poderes de investigação das autoridades administrativas, ou outorgado ao crédito maiores garantias ou privilégios, exceto, neste último caso, para o efeito de atribuir responsabilidade tributária a terceiros.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§ 2º O disposto neste artigo não se aplica aos impostos lançados por períodos certos de tempo, desde que a respectiva lei fixe expressamente a data em que o fato gerador se considera ocorrido.”</a:t>
            </a:r>
            <a:endParaRPr lang="pt-BR" dirty="0">
              <a:latin typeface="Franklin Gothic Book (Corpo)"/>
            </a:endParaRPr>
          </a:p>
        </p:txBody>
      </p:sp>
    </p:spTree>
    <p:extLst>
      <p:ext uri="{BB962C8B-B14F-4D97-AF65-F5344CB8AC3E}">
        <p14:creationId xmlns:p14="http://schemas.microsoft.com/office/powerpoint/2010/main" val="355420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2CA1A-DF55-2EF3-B643-DEABE14D6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3D4A65-866E-E673-C400-64D7561F7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“A legislação tributária somente se aplica imediatamente aos fatos geradores futuros, sob pena de violação do princípio da irretroatividade”</a:t>
            </a:r>
          </a:p>
          <a:p>
            <a:pPr marL="0" indent="0">
              <a:buNone/>
            </a:pPr>
            <a:r>
              <a:rPr lang="pt-BR" dirty="0" err="1"/>
              <a:t>Fundatec</a:t>
            </a:r>
            <a:r>
              <a:rPr lang="pt-BR" dirty="0"/>
              <a:t>, para o cargo Técnico da Receita Estadual (SEFAZ/RS).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“A legislação tributária aplica-se imediatamente aos fatos geradores futuros, excluída a sua aplicação aos atos denominados pendentes”</a:t>
            </a:r>
          </a:p>
          <a:p>
            <a:pPr marL="0" indent="0">
              <a:buNone/>
            </a:pPr>
            <a:r>
              <a:rPr lang="pt-BR" dirty="0"/>
              <a:t>FEPESE, para o cargo de Procurador da Prefeitura de Lages.</a:t>
            </a:r>
          </a:p>
        </p:txBody>
      </p:sp>
    </p:spTree>
    <p:extLst>
      <p:ext uri="{BB962C8B-B14F-4D97-AF65-F5344CB8AC3E}">
        <p14:creationId xmlns:p14="http://schemas.microsoft.com/office/powerpoint/2010/main" val="2654806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6E302-1710-02BA-0322-DE241993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Integração da Legislação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E28829-0EFE-5A72-D001-AACC72313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Art. 108. Na </a:t>
            </a:r>
            <a:r>
              <a:rPr lang="pt-BR" b="1" i="0" dirty="0">
                <a:effectLst/>
                <a:latin typeface="Franklin Gothic Book (Corpo)"/>
              </a:rPr>
              <a:t>ausência de disposição expressa</a:t>
            </a:r>
            <a:r>
              <a:rPr lang="pt-BR" b="0" i="0" dirty="0">
                <a:effectLst/>
                <a:latin typeface="Franklin Gothic Book (Corpo)"/>
              </a:rPr>
              <a:t>, a autoridade competente para aplicar a legislação tributária utilizará sucessivamente, na ordem indicada: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 - a analogia;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 - os princípios gerais de direito tributário;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III - os princípios gerais de direito público;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IV - a equidade.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§ 1º O emprego da </a:t>
            </a:r>
            <a:r>
              <a:rPr lang="pt-BR" b="1" i="0" dirty="0">
                <a:effectLst/>
                <a:latin typeface="Franklin Gothic Book (Corpo)"/>
              </a:rPr>
              <a:t>analogia</a:t>
            </a:r>
            <a:r>
              <a:rPr lang="pt-BR" b="0" i="0" dirty="0">
                <a:effectLst/>
                <a:latin typeface="Franklin Gothic Book (Corpo)"/>
              </a:rPr>
              <a:t> </a:t>
            </a:r>
            <a:r>
              <a:rPr lang="pt-BR" b="1" i="0" dirty="0">
                <a:solidFill>
                  <a:srgbClr val="FF0000"/>
                </a:solidFill>
                <a:effectLst/>
                <a:latin typeface="Franklin Gothic Book (Corpo)"/>
              </a:rPr>
              <a:t>não</a:t>
            </a:r>
            <a:r>
              <a:rPr lang="pt-BR" b="0" i="0" dirty="0">
                <a:effectLst/>
                <a:latin typeface="Franklin Gothic Book (Corpo)"/>
              </a:rPr>
              <a:t> poderá resultar na </a:t>
            </a:r>
            <a:r>
              <a:rPr lang="pt-BR" b="1" i="0" dirty="0">
                <a:effectLst/>
                <a:latin typeface="Franklin Gothic Book (Corpo)"/>
              </a:rPr>
              <a:t>exigência de tributo não previsto em lei</a:t>
            </a:r>
            <a:r>
              <a:rPr lang="pt-BR" b="0" i="0" dirty="0">
                <a:effectLst/>
                <a:latin typeface="Franklin Gothic Book (Corpo)"/>
              </a:rPr>
              <a:t>.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§ 2º O emprego da </a:t>
            </a:r>
            <a:r>
              <a:rPr lang="pt-BR" b="1" i="0" dirty="0">
                <a:effectLst/>
                <a:latin typeface="Franklin Gothic Book (Corpo)"/>
              </a:rPr>
              <a:t>equidade</a:t>
            </a:r>
            <a:r>
              <a:rPr lang="pt-BR" b="0" i="0" dirty="0">
                <a:effectLst/>
                <a:latin typeface="Franklin Gothic Book (Corpo)"/>
              </a:rPr>
              <a:t> </a:t>
            </a:r>
            <a:r>
              <a:rPr lang="pt-BR" b="1" i="0" dirty="0">
                <a:solidFill>
                  <a:srgbClr val="FF0000"/>
                </a:solidFill>
                <a:effectLst/>
                <a:latin typeface="Franklin Gothic Book (Corpo)"/>
              </a:rPr>
              <a:t>não</a:t>
            </a:r>
            <a:r>
              <a:rPr lang="pt-BR" b="0" i="0" dirty="0">
                <a:effectLst/>
                <a:latin typeface="Franklin Gothic Book (Corpo)"/>
              </a:rPr>
              <a:t> poderá resultar na </a:t>
            </a:r>
            <a:r>
              <a:rPr lang="pt-BR" b="1" i="0" dirty="0">
                <a:effectLst/>
                <a:latin typeface="Franklin Gothic Book (Corpo)"/>
              </a:rPr>
              <a:t>dispensa do pagamento de tributo devido.</a:t>
            </a:r>
            <a:r>
              <a:rPr lang="pt-BR" b="0" i="0" dirty="0">
                <a:effectLst/>
                <a:latin typeface="Franklin Gothic Book (Corpo)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8673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05DA0-48EA-7E70-0011-ED48D323E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167166-63F6-D761-0D06-CDED2EE03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“Na ausência de disposição expressa, a autoridade competente para aplicar a legislação tributária utilizará sucessivamente, na ordem indicada: os princípios gerais de direito tributário, os princípios ferais de direito público, a analogia e a equidade”.</a:t>
            </a:r>
          </a:p>
          <a:p>
            <a:pPr marL="0" indent="0">
              <a:buNone/>
            </a:pPr>
            <a:r>
              <a:rPr lang="pt-BR" dirty="0"/>
              <a:t>VUNESP, para o cargo de Fiscal Tributário da Prefeitura de São José dos Campos/SP.</a:t>
            </a:r>
          </a:p>
        </p:txBody>
      </p:sp>
    </p:spTree>
    <p:extLst>
      <p:ext uri="{BB962C8B-B14F-4D97-AF65-F5344CB8AC3E}">
        <p14:creationId xmlns:p14="http://schemas.microsoft.com/office/powerpoint/2010/main" val="3001522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919CA-E525-ECB1-9B8F-E4DED9805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Interpretação da Legislação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C3A517-8A8E-4ABF-1A4A-D92AC066E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11782"/>
          </a:xfrm>
        </p:spPr>
        <p:txBody>
          <a:bodyPr/>
          <a:lstStyle/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Art. 109. Os princípios gerais de direito privado utilizam-se para pesquisa da definição, do conteúdo e do alcance de seus institutos, conceitos e formas, mas não para definição dos respectivos efeitos tributários.</a:t>
            </a:r>
          </a:p>
          <a:p>
            <a:pPr algn="just"/>
            <a:endParaRPr lang="pt-BR" b="0" i="0" dirty="0">
              <a:effectLst/>
              <a:latin typeface="Franklin Gothic Book (Corpo)"/>
            </a:endParaRPr>
          </a:p>
          <a:p>
            <a:pPr algn="just"/>
            <a:endParaRPr lang="pt-BR" b="0" i="0" dirty="0">
              <a:effectLst/>
              <a:latin typeface="Franklin Gothic Book (Corpo)"/>
            </a:endParaRP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Art. 110. A lei tributária </a:t>
            </a:r>
            <a:r>
              <a:rPr lang="pt-BR" b="1" i="0" dirty="0">
                <a:solidFill>
                  <a:srgbClr val="FF0000"/>
                </a:solidFill>
                <a:effectLst/>
                <a:latin typeface="Franklin Gothic Book (Corpo)"/>
              </a:rPr>
              <a:t>não pode alterar</a:t>
            </a:r>
            <a:r>
              <a:rPr lang="pt-BR" b="0" i="0" dirty="0">
                <a:effectLst/>
                <a:latin typeface="Franklin Gothic Book (Corpo)"/>
              </a:rPr>
              <a:t> a definição, o conteúdo e o alcance de institutos, </a:t>
            </a:r>
            <a:r>
              <a:rPr lang="pt-BR" b="1" i="0" dirty="0">
                <a:solidFill>
                  <a:srgbClr val="FF0000"/>
                </a:solidFill>
                <a:effectLst/>
                <a:latin typeface="Franklin Gothic Book (Corpo)"/>
              </a:rPr>
              <a:t>conceitos e formas de direito privado</a:t>
            </a:r>
            <a:r>
              <a:rPr lang="pt-BR" b="0" i="0" dirty="0">
                <a:effectLst/>
                <a:latin typeface="Franklin Gothic Book (Corpo)"/>
              </a:rPr>
              <a:t>, utilizados, expressa ou implicitamente, pela Constituição Federal, pelas Constituições dos Estados, ou pelas Leis Orgânicas do Distrito Federal ou dos Municípios, para definir ou limitar competências tributárias.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0137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F15C4-5E30-94F3-96F1-8282B3100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Interpretação da Legislação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8465F1-0C23-6F6F-5286-6FEA14C0D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087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effectLst/>
                <a:latin typeface="Franklin Gothic Book (Corpo)"/>
              </a:rPr>
              <a:t>Art. 111. Interpreta-se </a:t>
            </a:r>
            <a:r>
              <a:rPr lang="pt-BR" b="1" i="0" dirty="0">
                <a:effectLst/>
                <a:latin typeface="Franklin Gothic Book (Corpo)"/>
              </a:rPr>
              <a:t>literalmente</a:t>
            </a:r>
            <a:r>
              <a:rPr lang="pt-BR" b="0" i="0" dirty="0">
                <a:effectLst/>
                <a:latin typeface="Franklin Gothic Book (Corpo)"/>
              </a:rPr>
              <a:t> a legislação tributária que disponha sobre: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 - </a:t>
            </a:r>
            <a:r>
              <a:rPr lang="pt-BR" b="1" i="0" dirty="0">
                <a:effectLst/>
                <a:latin typeface="Franklin Gothic Book (Corpo)"/>
              </a:rPr>
              <a:t>suspensão</a:t>
            </a:r>
            <a:r>
              <a:rPr lang="pt-BR" b="0" i="0" dirty="0">
                <a:effectLst/>
                <a:latin typeface="Franklin Gothic Book (Corpo)"/>
              </a:rPr>
              <a:t> ou </a:t>
            </a:r>
            <a:r>
              <a:rPr lang="pt-BR" b="1" i="0" dirty="0">
                <a:effectLst/>
                <a:latin typeface="Franklin Gothic Book (Corpo)"/>
              </a:rPr>
              <a:t>exclusão</a:t>
            </a:r>
            <a:r>
              <a:rPr lang="pt-BR" b="0" i="0" dirty="0">
                <a:effectLst/>
                <a:latin typeface="Franklin Gothic Book (Corpo)"/>
              </a:rPr>
              <a:t> do crédito tributário;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 - outorga de isenção;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III - </a:t>
            </a:r>
            <a:r>
              <a:rPr lang="pt-BR" b="1" i="0" dirty="0">
                <a:effectLst/>
                <a:latin typeface="Franklin Gothic Book (Corpo)"/>
              </a:rPr>
              <a:t>dispensa</a:t>
            </a:r>
            <a:r>
              <a:rPr lang="pt-BR" b="0" i="0" dirty="0">
                <a:effectLst/>
                <a:latin typeface="Franklin Gothic Book (Corpo)"/>
              </a:rPr>
              <a:t> do cumprimento de </a:t>
            </a:r>
            <a:r>
              <a:rPr lang="pt-BR" b="1" i="0" dirty="0">
                <a:effectLst/>
                <a:latin typeface="Franklin Gothic Book (Corpo)"/>
              </a:rPr>
              <a:t>obrigações</a:t>
            </a:r>
            <a:r>
              <a:rPr lang="pt-BR" b="0" i="0" dirty="0">
                <a:effectLst/>
                <a:latin typeface="Franklin Gothic Book (Corpo)"/>
              </a:rPr>
              <a:t> tributárias acessórias.</a:t>
            </a:r>
          </a:p>
          <a:p>
            <a:pPr marL="0" indent="0" algn="just">
              <a:buNone/>
            </a:pPr>
            <a:endParaRPr lang="pt-BR" b="0" i="0" dirty="0">
              <a:effectLst/>
              <a:latin typeface="Franklin Gothic Book (Corpo)"/>
            </a:endParaRP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Art. 112. A lei tributária que define </a:t>
            </a:r>
            <a:r>
              <a:rPr lang="pt-BR" b="1" i="0" dirty="0">
                <a:effectLst/>
                <a:latin typeface="Franklin Gothic Book (Corpo)"/>
              </a:rPr>
              <a:t>infrações</a:t>
            </a:r>
            <a:r>
              <a:rPr lang="pt-BR" b="0" i="0" dirty="0">
                <a:effectLst/>
                <a:latin typeface="Franklin Gothic Book (Corpo)"/>
              </a:rPr>
              <a:t>, ou lhe comina </a:t>
            </a:r>
            <a:r>
              <a:rPr lang="pt-BR" b="1" i="0" dirty="0">
                <a:effectLst/>
                <a:latin typeface="Franklin Gothic Book (Corpo)"/>
              </a:rPr>
              <a:t>penalidades</a:t>
            </a:r>
            <a:r>
              <a:rPr lang="pt-BR" b="0" i="0" dirty="0">
                <a:effectLst/>
                <a:latin typeface="Franklin Gothic Book (Corpo)"/>
              </a:rPr>
              <a:t>, interpreta-se da maneira </a:t>
            </a:r>
            <a:r>
              <a:rPr lang="pt-BR" b="1" i="0" dirty="0">
                <a:effectLst/>
                <a:latin typeface="Franklin Gothic Book (Corpo)"/>
              </a:rPr>
              <a:t>mais favorável ao acusado</a:t>
            </a:r>
            <a:r>
              <a:rPr lang="pt-BR" b="0" i="0" dirty="0">
                <a:effectLst/>
                <a:latin typeface="Franklin Gothic Book (Corpo)"/>
              </a:rPr>
              <a:t>, em caso de dúvida quanto: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 - à </a:t>
            </a:r>
            <a:r>
              <a:rPr lang="pt-BR" i="0" dirty="0">
                <a:effectLst/>
                <a:latin typeface="Franklin Gothic Book (Corpo)"/>
              </a:rPr>
              <a:t>capitulação</a:t>
            </a:r>
            <a:r>
              <a:rPr lang="pt-BR" b="0" i="0" dirty="0">
                <a:effectLst/>
                <a:latin typeface="Franklin Gothic Book (Corpo)"/>
              </a:rPr>
              <a:t> legal do fato;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 - à natureza ou às circunstâncias materiais do fato, ou à natureza ou extensão dos seus efeitos;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III - à autoria, imputabilidade, ou punibilidade;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IV - à natureza da penalidade aplicável, ou à sua graduação.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42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AEC96-F3C4-510D-8343-AABF1D01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 Tributário: Conceito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506959-A556-28B2-3A87-999580A00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“O Direito Tributário é o ramo didaticamente autônomo do Direito, integrado pelo </a:t>
            </a:r>
            <a:r>
              <a:rPr lang="pt-BR" b="1" dirty="0"/>
              <a:t>conjunto de proposições jurídico-normativas</a:t>
            </a:r>
            <a:r>
              <a:rPr lang="pt-BR" dirty="0"/>
              <a:t>, que correspondem, direta ou indiretamente, à </a:t>
            </a:r>
            <a:r>
              <a:rPr lang="pt-BR" b="1" dirty="0"/>
              <a:t>instituição</a:t>
            </a:r>
            <a:r>
              <a:rPr lang="pt-BR" dirty="0"/>
              <a:t>, </a:t>
            </a:r>
            <a:r>
              <a:rPr lang="pt-BR" b="1" dirty="0"/>
              <a:t>arrecadação</a:t>
            </a:r>
            <a:r>
              <a:rPr lang="pt-BR" dirty="0"/>
              <a:t> e </a:t>
            </a:r>
            <a:r>
              <a:rPr lang="pt-BR" b="1" dirty="0"/>
              <a:t>fiscalização</a:t>
            </a:r>
            <a:r>
              <a:rPr lang="pt-BR" dirty="0"/>
              <a:t> dos tributos.” Paulo de B. Carvalho.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“O Direito Tributário é o ramo do Direito que se ocupa das relações entre Fisco e as pessoas sujeitas a imposições tributárias de qualquer espécie, </a:t>
            </a:r>
            <a:r>
              <a:rPr lang="pt-BR" b="1" dirty="0"/>
              <a:t>limitando o poder de tributar e protegendo o cidadão</a:t>
            </a:r>
            <a:r>
              <a:rPr lang="pt-BR" dirty="0"/>
              <a:t> contra os abusos desse poder.” Hugo de Brito Machado.</a:t>
            </a:r>
          </a:p>
        </p:txBody>
      </p:sp>
      <p:pic>
        <p:nvPicPr>
          <p:cNvPr id="5" name="Gráfico 4" descr="Livros na prateleira com preenchimento sólido">
            <a:extLst>
              <a:ext uri="{FF2B5EF4-FFF2-40B4-BE49-F238E27FC236}">
                <a16:creationId xmlns:a16="http://schemas.microsoft.com/office/drawing/2014/main" id="{CE881604-4D68-62E2-58F4-C665AD870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800" y="2286000"/>
            <a:ext cx="914400" cy="914400"/>
          </a:xfrm>
          <a:prstGeom prst="rect">
            <a:avLst/>
          </a:prstGeom>
        </p:spPr>
      </p:pic>
      <p:pic>
        <p:nvPicPr>
          <p:cNvPr id="7" name="Gráfico 6" descr="Na mosca com preenchimento sólido">
            <a:extLst>
              <a:ext uri="{FF2B5EF4-FFF2-40B4-BE49-F238E27FC236}">
                <a16:creationId xmlns:a16="http://schemas.microsoft.com/office/drawing/2014/main" id="{81C31BBF-B6B5-6925-B45A-454CB45FFF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2800" y="45235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72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9A9D5-FB2F-1186-527D-7FD9A39D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Julgado do CARF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FE4B4B-7938-E04C-B4DF-413599F35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ASSUNTO: NORMAS GERAIS DE DIREITO TRIBUTÁRIO</a:t>
            </a:r>
          </a:p>
          <a:p>
            <a:pPr marL="0" indent="0">
              <a:buNone/>
            </a:pPr>
            <a:r>
              <a:rPr lang="pt-BR" dirty="0"/>
              <a:t>Ano-calendário: 2004.</a:t>
            </a:r>
          </a:p>
          <a:p>
            <a:pPr marL="0" indent="0">
              <a:buNone/>
            </a:pPr>
            <a:r>
              <a:rPr lang="pt-BR" i="1" dirty="0"/>
              <a:t>IN DUBIO PRO </a:t>
            </a:r>
            <a:r>
              <a:rPr lang="pt-BR" dirty="0"/>
              <a:t>CONTRIBUINTE.</a:t>
            </a:r>
          </a:p>
          <a:p>
            <a:pPr marL="0" indent="0">
              <a:buNone/>
            </a:pPr>
            <a:r>
              <a:rPr lang="pt-BR" dirty="0"/>
              <a:t>Havendo dúvida razoável quanto à prática da infração apontada pela fiscalização deve-se afastar a exigência, a teor do disposto no art. 112,II, do CTN.</a:t>
            </a:r>
          </a:p>
          <a:p>
            <a:pPr marL="0" indent="0">
              <a:buNone/>
            </a:pPr>
            <a:r>
              <a:rPr lang="pt-BR" dirty="0"/>
              <a:t>Acórdão nº 1201-00.726 – 2ª Câmara / 1ª Turma Ordinária – Primeira Seção de Julgamentos. Sessão de 4 de julho de 2012.</a:t>
            </a:r>
          </a:p>
        </p:txBody>
      </p:sp>
    </p:spTree>
    <p:extLst>
      <p:ext uri="{BB962C8B-B14F-4D97-AF65-F5344CB8AC3E}">
        <p14:creationId xmlns:p14="http://schemas.microsoft.com/office/powerpoint/2010/main" val="235765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DA313-832B-8CF1-F6B5-3176BEBC4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o papel do Direito Tributário no combate à desigualdade social?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79B6AB-FFEA-1FF7-7E01-C432609C6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91891"/>
          </a:xfrm>
        </p:spPr>
        <p:txBody>
          <a:bodyPr/>
          <a:lstStyle/>
          <a:p>
            <a:r>
              <a:rPr lang="pt-BR" dirty="0"/>
              <a:t>Classificação da CF quanto ao conteúdo ideológico: Liberal X Social;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Mecanismos de erradicação da desigualdade social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Direito Tributário como agente viabilizador de medidas sociais  </a:t>
            </a:r>
          </a:p>
        </p:txBody>
      </p:sp>
    </p:spTree>
    <p:extLst>
      <p:ext uri="{BB962C8B-B14F-4D97-AF65-F5344CB8AC3E}">
        <p14:creationId xmlns:p14="http://schemas.microsoft.com/office/powerpoint/2010/main" val="286544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ED680-8130-7D8D-3282-C2D09534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Natureza Jurídica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7449E1-2FFE-9132-A828-472F29B93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Características balizadoras do Direito Público VS Direito Privado:</a:t>
            </a:r>
          </a:p>
          <a:p>
            <a:endParaRPr lang="pt-BR" dirty="0"/>
          </a:p>
          <a:p>
            <a:r>
              <a:rPr lang="pt-BR" dirty="0"/>
              <a:t>Aspecto subjetivo das relações jurídicas</a:t>
            </a:r>
          </a:p>
          <a:p>
            <a:endParaRPr lang="pt-BR" dirty="0"/>
          </a:p>
          <a:p>
            <a:r>
              <a:rPr lang="pt-BR" dirty="0"/>
              <a:t>Coatividade VS Faculdade;</a:t>
            </a:r>
          </a:p>
          <a:p>
            <a:endParaRPr lang="pt-BR" dirty="0"/>
          </a:p>
          <a:p>
            <a:r>
              <a:rPr lang="pt-BR" dirty="0"/>
              <a:t>Verticalidade VS Horizontalidade</a:t>
            </a:r>
          </a:p>
          <a:p>
            <a:endParaRPr lang="pt-BR" dirty="0"/>
          </a:p>
          <a:p>
            <a:r>
              <a:rPr lang="pt-BR" dirty="0"/>
              <a:t>Legalidade e Interesse Público VS Autonomia da Vontade</a:t>
            </a:r>
          </a:p>
        </p:txBody>
      </p:sp>
    </p:spTree>
    <p:extLst>
      <p:ext uri="{BB962C8B-B14F-4D97-AF65-F5344CB8AC3E}">
        <p14:creationId xmlns:p14="http://schemas.microsoft.com/office/powerpoint/2010/main" val="426705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392CF-8B9C-A5AB-7388-234A88B8F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pt-BR" dirty="0"/>
              <a:t>Fontes do Direito Tributário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067782-B580-7F16-4FEB-D3BFFB6B6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pt-BR" dirty="0"/>
              <a:t>O que são fontes do Direito?</a:t>
            </a:r>
          </a:p>
          <a:p>
            <a:endParaRPr lang="pt-BR" dirty="0"/>
          </a:p>
          <a:p>
            <a:r>
              <a:rPr lang="pt-BR" dirty="0"/>
              <a:t>Fontes Reais e Fontes Formais</a:t>
            </a:r>
          </a:p>
          <a:p>
            <a:endParaRPr lang="pt-BR" dirty="0"/>
          </a:p>
          <a:p>
            <a:r>
              <a:rPr lang="pt-BR" dirty="0"/>
              <a:t>Art. 96, do CTN: As expressões “</a:t>
            </a:r>
            <a:r>
              <a:rPr lang="pt-BR" b="1" dirty="0"/>
              <a:t>legislação tributária” compreende as leis, os tratados e as convenções internacionais, os decretos e as normas complementares </a:t>
            </a:r>
            <a:r>
              <a:rPr lang="pt-BR" dirty="0"/>
              <a:t>que versem, no todo ou em parte, sobre tributos e relações jurídicas a eles pertinentes.</a:t>
            </a:r>
          </a:p>
        </p:txBody>
      </p:sp>
    </p:spTree>
    <p:extLst>
      <p:ext uri="{BB962C8B-B14F-4D97-AF65-F5344CB8AC3E}">
        <p14:creationId xmlns:p14="http://schemas.microsoft.com/office/powerpoint/2010/main" val="169739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E90A8-1F8C-9115-2046-892CA78B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Fontes do Direito Tributário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D01315-3D12-EA05-094D-B5531A7FF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5597236" cy="3581400"/>
          </a:xfrm>
        </p:spPr>
        <p:txBody>
          <a:bodyPr>
            <a:normAutofit/>
          </a:bodyPr>
          <a:lstStyle/>
          <a:p>
            <a:r>
              <a:rPr lang="pt-BR" b="1" dirty="0"/>
              <a:t>São normas primárias:</a:t>
            </a:r>
          </a:p>
          <a:p>
            <a:r>
              <a:rPr lang="pt-BR" dirty="0"/>
              <a:t>Constituição Federal e suas emendas;</a:t>
            </a:r>
          </a:p>
          <a:p>
            <a:r>
              <a:rPr lang="pt-BR" dirty="0"/>
              <a:t>Tratados Internacionais;</a:t>
            </a:r>
          </a:p>
          <a:p>
            <a:r>
              <a:rPr lang="pt-BR" dirty="0"/>
              <a:t>Leis Ordinárias, Complementares e Delegadas;</a:t>
            </a:r>
          </a:p>
          <a:p>
            <a:r>
              <a:rPr lang="pt-BR" dirty="0"/>
              <a:t>Medidas Provisórias;</a:t>
            </a:r>
          </a:p>
          <a:p>
            <a:r>
              <a:rPr lang="pt-BR" dirty="0"/>
              <a:t>Decretos Regulamentares;</a:t>
            </a:r>
          </a:p>
          <a:p>
            <a:r>
              <a:rPr lang="pt-BR" dirty="0"/>
              <a:t>Decretos Legislativos</a:t>
            </a:r>
          </a:p>
          <a:p>
            <a:r>
              <a:rPr lang="pt-BR" dirty="0"/>
              <a:t>Resoluções do Senado Federal</a:t>
            </a:r>
          </a:p>
          <a:p>
            <a:endParaRPr lang="pt-BR" dirty="0"/>
          </a:p>
        </p:txBody>
      </p:sp>
      <p:pic>
        <p:nvPicPr>
          <p:cNvPr id="5" name="Gráfico 4" descr="Uma lâmpada">
            <a:extLst>
              <a:ext uri="{FF2B5EF4-FFF2-40B4-BE49-F238E27FC236}">
                <a16:creationId xmlns:a16="http://schemas.microsoft.com/office/drawing/2014/main" id="{5C7D5273-4FED-AD4E-40AA-219DA5A05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1020" y="1700646"/>
            <a:ext cx="1170708" cy="1170708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25B6801B-5713-1188-9C79-C2FC272CB6F2}"/>
              </a:ext>
            </a:extLst>
          </p:cNvPr>
          <p:cNvSpPr txBox="1"/>
          <p:nvPr/>
        </p:nvSpPr>
        <p:spPr>
          <a:xfrm>
            <a:off x="7723910" y="1552031"/>
            <a:ext cx="43711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ATENÇÃO:</a:t>
            </a:r>
            <a:r>
              <a:rPr lang="pt-BR" sz="2000" b="1" dirty="0">
                <a:solidFill>
                  <a:schemeClr val="tx2"/>
                </a:solidFill>
              </a:rPr>
              <a:t> </a:t>
            </a:r>
            <a:r>
              <a:rPr lang="pt-BR" sz="2000" dirty="0"/>
              <a:t>Algumas bancas adotam o entendimento de que a menção, no Art. 96, à decretos, refere-se aos legislativos, classificando os decretos regulamentares como normas secundárias.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6A1C519-4405-A069-5C88-818DF8E991F5}"/>
              </a:ext>
            </a:extLst>
          </p:cNvPr>
          <p:cNvSpPr txBox="1"/>
          <p:nvPr/>
        </p:nvSpPr>
        <p:spPr>
          <a:xfrm>
            <a:off x="7723911" y="3973383"/>
            <a:ext cx="43711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Resposta considerada </a:t>
            </a:r>
            <a:r>
              <a:rPr lang="pt-BR" b="1" dirty="0">
                <a:solidFill>
                  <a:srgbClr val="FF0000"/>
                </a:solidFill>
              </a:rPr>
              <a:t>CORRETA</a:t>
            </a:r>
            <a:r>
              <a:rPr lang="pt-BR" dirty="0"/>
              <a:t> em prova realizada pela </a:t>
            </a:r>
            <a:r>
              <a:rPr lang="pt-BR" dirty="0" err="1"/>
              <a:t>Vunesp</a:t>
            </a:r>
            <a:r>
              <a:rPr lang="pt-BR" dirty="0"/>
              <a:t> para o Cargo de Procurador Jurídico Legislativo da Câmara Municipal de Sertãozinho/SP, em 2014: “</a:t>
            </a:r>
            <a:r>
              <a:rPr lang="pt-BR" i="1" dirty="0"/>
              <a:t>São fontes secundárias do direito tributário os decretos regulamentares e as normas complementares.”</a:t>
            </a:r>
            <a:endParaRPr lang="pt-BR" dirty="0"/>
          </a:p>
        </p:txBody>
      </p:sp>
      <p:pic>
        <p:nvPicPr>
          <p:cNvPr id="29" name="Gráfico 28" descr="Bloco de papel para gráficos com lápis">
            <a:extLst>
              <a:ext uri="{FF2B5EF4-FFF2-40B4-BE49-F238E27FC236}">
                <a16:creationId xmlns:a16="http://schemas.microsoft.com/office/drawing/2014/main" id="{64DB18E6-2AEC-A24E-C1C7-12F9DB5263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26208" y="4197926"/>
            <a:ext cx="1705519" cy="170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D9032-6D93-5E42-D9D2-F8A6C0492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 Sobre Normas Primárias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64C553-9E34-1F2A-40DC-D8190FC81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doutrina majoritária entende que decretos regulamentares são espécies de atos normativos que compõe o conjunto das fontes primárias do direito tributário.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 resoluções, sobretudo as expedidas pelo Senado Federal, conquanto não sejam entendidas como leis em sentido estrito, são importantes instrumentos de introdução de normas tributárias.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“Art. 98. Os tratados e as convenções internacionais </a:t>
            </a:r>
            <a:r>
              <a:rPr lang="pt-BR" b="1" dirty="0">
                <a:solidFill>
                  <a:srgbClr val="FF0000"/>
                </a:solidFill>
              </a:rPr>
              <a:t>revogam</a:t>
            </a:r>
            <a:r>
              <a:rPr lang="pt-BR" dirty="0"/>
              <a:t> ou modificam a legislação tributária interna, e serão observados pela que lhes sobrevenha.”</a:t>
            </a:r>
          </a:p>
        </p:txBody>
      </p:sp>
    </p:spTree>
    <p:extLst>
      <p:ext uri="{BB962C8B-B14F-4D97-AF65-F5344CB8AC3E}">
        <p14:creationId xmlns:p14="http://schemas.microsoft.com/office/powerpoint/2010/main" val="206919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885DA-DEE2-F3D9-F2B0-274730882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Normas Secundárias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F80252-0ADF-E798-C41F-890AE7CC1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Art. 100. São normas complementares das leis, dos tratados e das convenções internacionais e dos decretos: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 - os </a:t>
            </a:r>
            <a:r>
              <a:rPr lang="pt-BR" b="1" i="0" dirty="0">
                <a:effectLst/>
                <a:latin typeface="Franklin Gothic Book (Corpo)"/>
              </a:rPr>
              <a:t>atos normativos </a:t>
            </a:r>
            <a:r>
              <a:rPr lang="pt-BR" b="0" i="0" dirty="0">
                <a:effectLst/>
                <a:latin typeface="Franklin Gothic Book (Corpo)"/>
              </a:rPr>
              <a:t>expedidos pelas autoridades administrativas;</a:t>
            </a:r>
            <a:endParaRPr lang="pt-BR" dirty="0">
              <a:latin typeface="Franklin Gothic Book (Corpo)"/>
            </a:endParaRP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 - as </a:t>
            </a:r>
            <a:r>
              <a:rPr lang="pt-BR" b="1" i="0" dirty="0">
                <a:effectLst/>
                <a:latin typeface="Franklin Gothic Book (Corpo)"/>
              </a:rPr>
              <a:t>decisões</a:t>
            </a:r>
            <a:r>
              <a:rPr lang="pt-BR" b="0" i="0" dirty="0">
                <a:effectLst/>
                <a:latin typeface="Franklin Gothic Book (Corpo)"/>
              </a:rPr>
              <a:t> dos órgãos singulares ou coletivos de jurisdição administrativa, a que a lei atribua </a:t>
            </a:r>
            <a:r>
              <a:rPr lang="pt-BR" b="1" i="0" dirty="0">
                <a:effectLst/>
                <a:latin typeface="Franklin Gothic Book (Corpo)"/>
              </a:rPr>
              <a:t>eficácia normativa</a:t>
            </a:r>
            <a:r>
              <a:rPr lang="pt-BR" b="0" i="0" dirty="0">
                <a:effectLst/>
                <a:latin typeface="Franklin Gothic Book (Corpo)"/>
              </a:rPr>
              <a:t>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III - as </a:t>
            </a:r>
            <a:r>
              <a:rPr lang="pt-BR" b="1" i="0" dirty="0">
                <a:effectLst/>
                <a:latin typeface="Franklin Gothic Book (Corpo)"/>
              </a:rPr>
              <a:t>práticas</a:t>
            </a:r>
            <a:r>
              <a:rPr lang="pt-BR" b="0" i="0" dirty="0">
                <a:effectLst/>
                <a:latin typeface="Franklin Gothic Book (Corpo)"/>
              </a:rPr>
              <a:t> reiteradamente observadas pelas autoridades administrativas;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IV - os </a:t>
            </a:r>
            <a:r>
              <a:rPr lang="pt-BR" b="1" i="0" dirty="0">
                <a:effectLst/>
                <a:latin typeface="Franklin Gothic Book (Corpo)"/>
              </a:rPr>
              <a:t>convênios</a:t>
            </a:r>
            <a:r>
              <a:rPr lang="pt-BR" b="0" i="0" dirty="0">
                <a:effectLst/>
                <a:latin typeface="Franklin Gothic Book (Corpo)"/>
              </a:rPr>
              <a:t> que entre si celebrem a União, os Estados, o Distrito Federal e os Municípios.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Franklin Gothic Book (Corpo)"/>
              </a:rPr>
              <a:t>Parágrafo único. A observância das normas referidas neste artigo </a:t>
            </a:r>
            <a:r>
              <a:rPr lang="pt-BR" b="1" i="0" dirty="0">
                <a:solidFill>
                  <a:srgbClr val="FF0000"/>
                </a:solidFill>
                <a:effectLst/>
                <a:latin typeface="Franklin Gothic Book (Corpo)"/>
              </a:rPr>
              <a:t>exclui</a:t>
            </a:r>
            <a:r>
              <a:rPr lang="pt-BR" b="1" i="0" dirty="0">
                <a:effectLst/>
                <a:latin typeface="Franklin Gothic Book (Corpo)"/>
              </a:rPr>
              <a:t> a imposição de penalidades, a cobrança de juros de mora e a atualização do valor monetário</a:t>
            </a:r>
            <a:r>
              <a:rPr lang="pt-BR" b="0" i="0" dirty="0">
                <a:effectLst/>
                <a:latin typeface="Franklin Gothic Book (Corpo)"/>
              </a:rPr>
              <a:t> da base de cálculo do tributo.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50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A340A-C498-8834-FB8B-6B01E1D99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Vigência no Espaço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4DBED4-7474-ABE6-AC7C-7BCB4B0B2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effectLst/>
                <a:latin typeface="Franklin Gothic Book (Corpo)"/>
              </a:rPr>
              <a:t>Regra: territorialidade.</a:t>
            </a:r>
          </a:p>
          <a:p>
            <a:endParaRPr lang="pt-BR" dirty="0">
              <a:latin typeface="Franklin Gothic Book (Corpo)"/>
            </a:endParaRPr>
          </a:p>
          <a:p>
            <a:r>
              <a:rPr lang="pt-BR" b="0" i="0" dirty="0">
                <a:effectLst/>
                <a:latin typeface="Franklin Gothic Book (Corpo)"/>
              </a:rPr>
              <a:t>Exceção: extraterritorialidade.</a:t>
            </a:r>
          </a:p>
          <a:p>
            <a:endParaRPr lang="pt-BR" dirty="0">
              <a:latin typeface="Franklin Gothic Book (Corpo)"/>
            </a:endParaRPr>
          </a:p>
          <a:p>
            <a:r>
              <a:rPr lang="pt-BR" b="0" i="0" dirty="0">
                <a:effectLst/>
                <a:latin typeface="Franklin Gothic Book (Corpo)"/>
              </a:rPr>
              <a:t>Art. 102. A legislação tributária dos Estados, do Distrito Federal e dos Municípios vigora, no País, fora dos respectivos territórios, nos </a:t>
            </a:r>
            <a:r>
              <a:rPr lang="pt-BR" b="1" i="0" dirty="0">
                <a:effectLst/>
                <a:latin typeface="Franklin Gothic Book (Corpo)"/>
              </a:rPr>
              <a:t>limites em que lhe reconheçam extraterritorialidade os convênios </a:t>
            </a:r>
            <a:r>
              <a:rPr lang="pt-BR" b="0" i="0" dirty="0">
                <a:effectLst/>
                <a:latin typeface="Franklin Gothic Book (Corpo)"/>
              </a:rPr>
              <a:t>de que participem, ou do que disponham esta ou outras leis de normas gerais expedidas pela União.</a:t>
            </a:r>
          </a:p>
          <a:p>
            <a:endParaRPr lang="pt-BR" dirty="0">
              <a:latin typeface="Franklin Gothic Book (Corpo)"/>
            </a:endParaRPr>
          </a:p>
          <a:p>
            <a:endParaRPr lang="pt-BR" dirty="0">
              <a:latin typeface="Franklin Gothic Book (Corpo)"/>
            </a:endParaRPr>
          </a:p>
        </p:txBody>
      </p:sp>
    </p:spTree>
    <p:extLst>
      <p:ext uri="{BB962C8B-B14F-4D97-AF65-F5344CB8AC3E}">
        <p14:creationId xmlns:p14="http://schemas.microsoft.com/office/powerpoint/2010/main" val="1712354432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Cortar</Template>
  <TotalTime>3540</TotalTime>
  <Words>1790</Words>
  <Application>Microsoft Office PowerPoint</Application>
  <PresentationFormat>Widescreen</PresentationFormat>
  <Paragraphs>138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Franklin Gothic Book</vt:lpstr>
      <vt:lpstr>Franklin Gothic Book (Corpo)</vt:lpstr>
      <vt:lpstr>Cortar</vt:lpstr>
      <vt:lpstr>Curso de direito tributário</vt:lpstr>
      <vt:lpstr>Direito Tributário: Conceito</vt:lpstr>
      <vt:lpstr>Qual o papel do Direito Tributário no combate à desigualdade social?</vt:lpstr>
      <vt:lpstr>Natureza Jurídica</vt:lpstr>
      <vt:lpstr>Fontes do Direito Tributário</vt:lpstr>
      <vt:lpstr>Fontes do Direito Tributário</vt:lpstr>
      <vt:lpstr>Observações Sobre Normas Primárias</vt:lpstr>
      <vt:lpstr>Normas Secundárias</vt:lpstr>
      <vt:lpstr>Vigência no Espaço</vt:lpstr>
      <vt:lpstr>Questão</vt:lpstr>
      <vt:lpstr>Vigência no Tempo</vt:lpstr>
      <vt:lpstr>Vigência no Tempo</vt:lpstr>
      <vt:lpstr>Aplicação da Legislação Tributária</vt:lpstr>
      <vt:lpstr>Aplicação da Legislação Tributária</vt:lpstr>
      <vt:lpstr>Questões</vt:lpstr>
      <vt:lpstr>Integração da Legislação Tributária</vt:lpstr>
      <vt:lpstr>Questão</vt:lpstr>
      <vt:lpstr>Interpretação da Legislação Tributária</vt:lpstr>
      <vt:lpstr>Interpretação da Legislação Tributária</vt:lpstr>
      <vt:lpstr>Julgado do CARF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direito tributário</dc:title>
  <dc:creator>Mairon Augusto Silva</dc:creator>
  <cp:lastModifiedBy>Mairon Augusto Silva</cp:lastModifiedBy>
  <cp:revision>1</cp:revision>
  <dcterms:created xsi:type="dcterms:W3CDTF">2024-02-26T12:53:22Z</dcterms:created>
  <dcterms:modified xsi:type="dcterms:W3CDTF">2024-02-28T23:54:07Z</dcterms:modified>
</cp:coreProperties>
</file>