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5">
  <p:sldMasterIdLst>
    <p:sldMasterId id="2147483855" r:id="rId4"/>
    <p:sldMasterId id="2147483867" r:id="rId5"/>
  </p:sld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71" r:id="rId18"/>
    <p:sldId id="272" r:id="rId19"/>
    <p:sldId id="268" r:id="rId20"/>
    <p:sldId id="269" r:id="rId21"/>
    <p:sldId id="273" r:id="rId22"/>
    <p:sldId id="274" r:id="rId23"/>
    <p:sldId id="279" r:id="rId24"/>
    <p:sldId id="280" r:id="rId25"/>
    <p:sldId id="275" r:id="rId26"/>
    <p:sldId id="276" r:id="rId27"/>
    <p:sldId id="277" r:id="rId28"/>
    <p:sldId id="278" r:id="rId29"/>
    <p:sldId id="281" r:id="rId30"/>
    <p:sldId id="282" r:id="rId31"/>
    <p:sldId id="310" r:id="rId32"/>
    <p:sldId id="283" r:id="rId33"/>
    <p:sldId id="284" r:id="rId34"/>
    <p:sldId id="286" r:id="rId35"/>
    <p:sldId id="285" r:id="rId36"/>
    <p:sldId id="287" r:id="rId37"/>
    <p:sldId id="288" r:id="rId38"/>
    <p:sldId id="289" r:id="rId39"/>
    <p:sldId id="290" r:id="rId40"/>
    <p:sldId id="291" r:id="rId41"/>
    <p:sldId id="292" r:id="rId42"/>
    <p:sldId id="296" r:id="rId43"/>
    <p:sldId id="293" r:id="rId44"/>
    <p:sldId id="294" r:id="rId45"/>
    <p:sldId id="295" r:id="rId46"/>
    <p:sldId id="297" r:id="rId47"/>
    <p:sldId id="300" r:id="rId48"/>
    <p:sldId id="301" r:id="rId49"/>
    <p:sldId id="298" r:id="rId50"/>
    <p:sldId id="304" r:id="rId51"/>
    <p:sldId id="305" r:id="rId52"/>
    <p:sldId id="306" r:id="rId53"/>
    <p:sldId id="307" r:id="rId54"/>
    <p:sldId id="308" r:id="rId55"/>
    <p:sldId id="309" r:id="rId5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3" autoAdjust="0"/>
    <p:restoredTop sz="94660"/>
  </p:normalViewPr>
  <p:slideViewPr>
    <p:cSldViewPr snapToGrid="0">
      <p:cViewPr varScale="1">
        <p:scale>
          <a:sx n="68" d="100"/>
          <a:sy n="68" d="100"/>
        </p:scale>
        <p:origin x="72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slide" Target="slides/slide42.xml"/><Relationship Id="rId50" Type="http://schemas.openxmlformats.org/officeDocument/2006/relationships/slide" Target="slides/slide45.xml"/><Relationship Id="rId55" Type="http://schemas.openxmlformats.org/officeDocument/2006/relationships/slide" Target="slides/slide50.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59"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slide" Target="slides/slide36.xml"/><Relationship Id="rId54" Type="http://schemas.openxmlformats.org/officeDocument/2006/relationships/slide" Target="slides/slide49.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slide" Target="slides/slide48.xml"/><Relationship Id="rId58"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slide" Target="slides/slide47.xml"/><Relationship Id="rId6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slide" Target="slides/slide51.xml"/><Relationship Id="rId8" Type="http://schemas.openxmlformats.org/officeDocument/2006/relationships/slide" Target="slides/slide3.xml"/><Relationship Id="rId51" Type="http://schemas.openxmlformats.org/officeDocument/2006/relationships/slide" Target="slides/slide46.xml"/><Relationship Id="rId3" Type="http://schemas.openxmlformats.org/officeDocument/2006/relationships/customXml" Target="../customXml/item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pt-BR"/>
              <a:t>Clique para editar o título Mestre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endParaRPr lang="en-US" dirty="0"/>
          </a:p>
        </p:txBody>
      </p:sp>
      <p:sp>
        <p:nvSpPr>
          <p:cNvPr id="4" name="Date Placeholder 3"/>
          <p:cNvSpPr>
            <a:spLocks noGrp="1"/>
          </p:cNvSpPr>
          <p:nvPr>
            <p:ph type="dt" sz="half" idx="10"/>
          </p:nvPr>
        </p:nvSpPr>
        <p:spPr/>
        <p:txBody>
          <a:bodyPr/>
          <a:lstStyle/>
          <a:p>
            <a:fld id="{5F16375A-DD5E-414C-9E19-62A3BCB03E75}" type="datetimeFigureOut">
              <a:rPr lang="pt-BR" smtClean="0"/>
              <a:t>02/07/2020</a:t>
            </a:fld>
            <a:endParaRPr lang="pt-BR"/>
          </a:p>
        </p:txBody>
      </p:sp>
      <p:sp>
        <p:nvSpPr>
          <p:cNvPr id="5" name="Footer Placeholder 4"/>
          <p:cNvSpPr>
            <a:spLocks noGrp="1"/>
          </p:cNvSpPr>
          <p:nvPr>
            <p:ph type="ftr" sz="quarter" idx="11"/>
          </p:nvPr>
        </p:nvSpPr>
        <p:spPr>
          <a:xfrm>
            <a:off x="2416500" y="329307"/>
            <a:ext cx="4973915" cy="309201"/>
          </a:xfrm>
        </p:spPr>
        <p:txBody>
          <a:bodyPr/>
          <a:lstStyle/>
          <a:p>
            <a:endParaRPr lang="pt-BR"/>
          </a:p>
        </p:txBody>
      </p:sp>
      <p:sp>
        <p:nvSpPr>
          <p:cNvPr id="6" name="Slide Number Placeholder 5"/>
          <p:cNvSpPr>
            <a:spLocks noGrp="1"/>
          </p:cNvSpPr>
          <p:nvPr>
            <p:ph type="sldNum" sz="quarter" idx="12"/>
          </p:nvPr>
        </p:nvSpPr>
        <p:spPr>
          <a:xfrm>
            <a:off x="1437664" y="798973"/>
            <a:ext cx="811019" cy="503578"/>
          </a:xfrm>
        </p:spPr>
        <p:txBody>
          <a:bodyPr/>
          <a:lstStyle/>
          <a:p>
            <a:fld id="{EA6C73AE-D621-4B1D-BC2C-402E32B9ADE0}" type="slidenum">
              <a:rPr lang="pt-BR" smtClean="0"/>
              <a:t>‹nº›</a:t>
            </a:fld>
            <a:endParaRPr lang="pt-BR"/>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131671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Vertical Text Placeholder 2"/>
          <p:cNvSpPr>
            <a:spLocks noGrp="1"/>
          </p:cNvSpPr>
          <p:nvPr>
            <p:ph type="body" orient="vert" idx="1"/>
          </p:nvPr>
        </p:nvSpPr>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5F16375A-DD5E-414C-9E19-62A3BCB03E75}" type="datetimeFigureOut">
              <a:rPr lang="pt-BR" smtClean="0"/>
              <a:t>02/07/2020</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EA6C73AE-D621-4B1D-BC2C-402E32B9ADE0}" type="slidenum">
              <a:rPr lang="pt-BR" smtClean="0"/>
              <a:t>‹nº›</a:t>
            </a:fld>
            <a:endParaRPr lang="pt-BR"/>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6017257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pt-BR"/>
              <a:t>Clique para editar o título Mestre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5F16375A-DD5E-414C-9E19-62A3BCB03E75}" type="datetimeFigureOut">
              <a:rPr lang="pt-BR" smtClean="0"/>
              <a:t>02/07/2020</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EA6C73AE-D621-4B1D-BC2C-402E32B9ADE0}" type="slidenum">
              <a:rPr lang="pt-BR" smtClean="0"/>
              <a:t>‹nº›</a:t>
            </a:fld>
            <a:endParaRPr lang="pt-BR"/>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6440139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5C96A85-73E7-4553-B2F2-83844B7BB8BE}"/>
              </a:ext>
            </a:extLst>
          </p:cNvPr>
          <p:cNvSpPr>
            <a:spLocks noGrp="1"/>
          </p:cNvSpPr>
          <p:nvPr>
            <p:ph type="ctrTitle"/>
          </p:nvPr>
        </p:nvSpPr>
        <p:spPr>
          <a:xfrm>
            <a:off x="1524000" y="1122363"/>
            <a:ext cx="9144000" cy="2387600"/>
          </a:xfrm>
        </p:spPr>
        <p:txBody>
          <a:bodyPr anchor="b"/>
          <a:lstStyle>
            <a:lvl1pPr algn="ctr">
              <a:defRPr sz="6000"/>
            </a:lvl1pPr>
          </a:lstStyle>
          <a:p>
            <a:r>
              <a:rPr lang="pt-BR"/>
              <a:t>Clique para editar o título Mestre</a:t>
            </a:r>
          </a:p>
        </p:txBody>
      </p:sp>
      <p:sp>
        <p:nvSpPr>
          <p:cNvPr id="3" name="Subtítulo 2">
            <a:extLst>
              <a:ext uri="{FF2B5EF4-FFF2-40B4-BE49-F238E27FC236}">
                <a16:creationId xmlns:a16="http://schemas.microsoft.com/office/drawing/2014/main" id="{02AEE8F3-938E-452B-AE60-28B8C2B45B6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p>
        </p:txBody>
      </p:sp>
      <p:sp>
        <p:nvSpPr>
          <p:cNvPr id="4" name="Espaço Reservado para Data 3">
            <a:extLst>
              <a:ext uri="{FF2B5EF4-FFF2-40B4-BE49-F238E27FC236}">
                <a16:creationId xmlns:a16="http://schemas.microsoft.com/office/drawing/2014/main" id="{8EAF439C-09D4-4E2E-A819-24D56436713F}"/>
              </a:ext>
            </a:extLst>
          </p:cNvPr>
          <p:cNvSpPr>
            <a:spLocks noGrp="1"/>
          </p:cNvSpPr>
          <p:nvPr>
            <p:ph type="dt" sz="half" idx="10"/>
          </p:nvPr>
        </p:nvSpPr>
        <p:spPr/>
        <p:txBody>
          <a:bodyPr/>
          <a:lstStyle/>
          <a:p>
            <a:fld id="{5F16375A-DD5E-414C-9E19-62A3BCB03E75}" type="datetimeFigureOut">
              <a:rPr lang="pt-BR" smtClean="0"/>
              <a:t>02/07/2020</a:t>
            </a:fld>
            <a:endParaRPr lang="pt-BR"/>
          </a:p>
        </p:txBody>
      </p:sp>
      <p:sp>
        <p:nvSpPr>
          <p:cNvPr id="5" name="Espaço Reservado para Rodapé 4">
            <a:extLst>
              <a:ext uri="{FF2B5EF4-FFF2-40B4-BE49-F238E27FC236}">
                <a16:creationId xmlns:a16="http://schemas.microsoft.com/office/drawing/2014/main" id="{5029A94A-3FD4-4B0F-BD18-89EB93670B80}"/>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51458148-947B-47ED-AA33-38A8DFC29422}"/>
              </a:ext>
            </a:extLst>
          </p:cNvPr>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5015790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E5D4C31-2CB2-42B6-9207-FF84E22941F8}"/>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8D680C7D-61F3-46CB-8C7B-C1088884E245}"/>
              </a:ext>
            </a:extLst>
          </p:cNvPr>
          <p:cNvSpPr>
            <a:spLocks noGrp="1"/>
          </p:cNvSpPr>
          <p:nvPr>
            <p:ph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8D6A4428-1AF0-45B9-9E41-3B1A2E38544F}"/>
              </a:ext>
            </a:extLst>
          </p:cNvPr>
          <p:cNvSpPr>
            <a:spLocks noGrp="1"/>
          </p:cNvSpPr>
          <p:nvPr>
            <p:ph type="dt" sz="half" idx="10"/>
          </p:nvPr>
        </p:nvSpPr>
        <p:spPr/>
        <p:txBody>
          <a:bodyPr/>
          <a:lstStyle/>
          <a:p>
            <a:fld id="{5F16375A-DD5E-414C-9E19-62A3BCB03E75}" type="datetimeFigureOut">
              <a:rPr lang="pt-BR" smtClean="0"/>
              <a:t>02/07/2020</a:t>
            </a:fld>
            <a:endParaRPr lang="pt-BR"/>
          </a:p>
        </p:txBody>
      </p:sp>
      <p:sp>
        <p:nvSpPr>
          <p:cNvPr id="5" name="Espaço Reservado para Rodapé 4">
            <a:extLst>
              <a:ext uri="{FF2B5EF4-FFF2-40B4-BE49-F238E27FC236}">
                <a16:creationId xmlns:a16="http://schemas.microsoft.com/office/drawing/2014/main" id="{A8A51CAD-5A17-42E4-97B1-CA3AA7F30F63}"/>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44416CF6-CA92-4350-81C4-AA5353A44890}"/>
              </a:ext>
            </a:extLst>
          </p:cNvPr>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14857176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F5B57D1-E957-4BC9-A792-ED862CC5007C}"/>
              </a:ext>
            </a:extLst>
          </p:cNvPr>
          <p:cNvSpPr>
            <a:spLocks noGrp="1"/>
          </p:cNvSpPr>
          <p:nvPr>
            <p:ph type="title"/>
          </p:nvPr>
        </p:nvSpPr>
        <p:spPr>
          <a:xfrm>
            <a:off x="831850" y="1709738"/>
            <a:ext cx="10515600" cy="2852737"/>
          </a:xfrm>
        </p:spPr>
        <p:txBody>
          <a:bodyPr anchor="b"/>
          <a:lstStyle>
            <a:lvl1pPr>
              <a:defRPr sz="6000"/>
            </a:lvl1pPr>
          </a:lstStyle>
          <a:p>
            <a:r>
              <a:rPr lang="pt-BR"/>
              <a:t>Clique para editar o título Mestre</a:t>
            </a:r>
          </a:p>
        </p:txBody>
      </p:sp>
      <p:sp>
        <p:nvSpPr>
          <p:cNvPr id="3" name="Espaço Reservado para Texto 2">
            <a:extLst>
              <a:ext uri="{FF2B5EF4-FFF2-40B4-BE49-F238E27FC236}">
                <a16:creationId xmlns:a16="http://schemas.microsoft.com/office/drawing/2014/main" id="{E6027275-9D1A-404E-882F-DCA74540560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a:t>Clique para editar os estilos de texto Mestres</a:t>
            </a:r>
          </a:p>
        </p:txBody>
      </p:sp>
      <p:sp>
        <p:nvSpPr>
          <p:cNvPr id="4" name="Espaço Reservado para Data 3">
            <a:extLst>
              <a:ext uri="{FF2B5EF4-FFF2-40B4-BE49-F238E27FC236}">
                <a16:creationId xmlns:a16="http://schemas.microsoft.com/office/drawing/2014/main" id="{35B394A5-6FA8-4872-AD23-D89E1C9F8F6F}"/>
              </a:ext>
            </a:extLst>
          </p:cNvPr>
          <p:cNvSpPr>
            <a:spLocks noGrp="1"/>
          </p:cNvSpPr>
          <p:nvPr>
            <p:ph type="dt" sz="half" idx="10"/>
          </p:nvPr>
        </p:nvSpPr>
        <p:spPr/>
        <p:txBody>
          <a:bodyPr/>
          <a:lstStyle/>
          <a:p>
            <a:fld id="{5F16375A-DD5E-414C-9E19-62A3BCB03E75}" type="datetimeFigureOut">
              <a:rPr lang="pt-BR" smtClean="0"/>
              <a:t>02/07/2020</a:t>
            </a:fld>
            <a:endParaRPr lang="pt-BR"/>
          </a:p>
        </p:txBody>
      </p:sp>
      <p:sp>
        <p:nvSpPr>
          <p:cNvPr id="5" name="Espaço Reservado para Rodapé 4">
            <a:extLst>
              <a:ext uri="{FF2B5EF4-FFF2-40B4-BE49-F238E27FC236}">
                <a16:creationId xmlns:a16="http://schemas.microsoft.com/office/drawing/2014/main" id="{4D662196-4954-4FCA-9F4B-7F7D5B50239B}"/>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0C830119-FCC1-4A88-AE22-BE72AEA99E07}"/>
              </a:ext>
            </a:extLst>
          </p:cNvPr>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198150691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BC72916-0F2E-471E-A9BB-14AD6D3B876A}"/>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03C3FF81-C8F2-4E7B-8AB6-A05D871AC7A2}"/>
              </a:ext>
            </a:extLst>
          </p:cNvPr>
          <p:cNvSpPr>
            <a:spLocks noGrp="1"/>
          </p:cNvSpPr>
          <p:nvPr>
            <p:ph sz="half" idx="1"/>
          </p:nvPr>
        </p:nvSpPr>
        <p:spPr>
          <a:xfrm>
            <a:off x="838200" y="1825625"/>
            <a:ext cx="5181600" cy="435133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a:extLst>
              <a:ext uri="{FF2B5EF4-FFF2-40B4-BE49-F238E27FC236}">
                <a16:creationId xmlns:a16="http://schemas.microsoft.com/office/drawing/2014/main" id="{6FE875C9-C267-4BAC-A667-08BBBCE0F73C}"/>
              </a:ext>
            </a:extLst>
          </p:cNvPr>
          <p:cNvSpPr>
            <a:spLocks noGrp="1"/>
          </p:cNvSpPr>
          <p:nvPr>
            <p:ph sz="half" idx="2"/>
          </p:nvPr>
        </p:nvSpPr>
        <p:spPr>
          <a:xfrm>
            <a:off x="6172200" y="1825625"/>
            <a:ext cx="5181600" cy="435133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a:extLst>
              <a:ext uri="{FF2B5EF4-FFF2-40B4-BE49-F238E27FC236}">
                <a16:creationId xmlns:a16="http://schemas.microsoft.com/office/drawing/2014/main" id="{EA806A13-85DF-4897-BFF9-1EE67818C7AA}"/>
              </a:ext>
            </a:extLst>
          </p:cNvPr>
          <p:cNvSpPr>
            <a:spLocks noGrp="1"/>
          </p:cNvSpPr>
          <p:nvPr>
            <p:ph type="dt" sz="half" idx="10"/>
          </p:nvPr>
        </p:nvSpPr>
        <p:spPr/>
        <p:txBody>
          <a:bodyPr/>
          <a:lstStyle/>
          <a:p>
            <a:fld id="{5F16375A-DD5E-414C-9E19-62A3BCB03E75}" type="datetimeFigureOut">
              <a:rPr lang="pt-BR" smtClean="0"/>
              <a:t>02/07/2020</a:t>
            </a:fld>
            <a:endParaRPr lang="pt-BR"/>
          </a:p>
        </p:txBody>
      </p:sp>
      <p:sp>
        <p:nvSpPr>
          <p:cNvPr id="6" name="Espaço Reservado para Rodapé 5">
            <a:extLst>
              <a:ext uri="{FF2B5EF4-FFF2-40B4-BE49-F238E27FC236}">
                <a16:creationId xmlns:a16="http://schemas.microsoft.com/office/drawing/2014/main" id="{48D98D5D-DBCA-4AC0-A245-CDF080A1246A}"/>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A84DDE18-A4CE-4B47-8406-1A1D6F89AB20}"/>
              </a:ext>
            </a:extLst>
          </p:cNvPr>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1789098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E877E5F-24C4-4DCE-BFBC-3E1D31F18765}"/>
              </a:ext>
            </a:extLst>
          </p:cNvPr>
          <p:cNvSpPr>
            <a:spLocks noGrp="1"/>
          </p:cNvSpPr>
          <p:nvPr>
            <p:ph type="title"/>
          </p:nvPr>
        </p:nvSpPr>
        <p:spPr>
          <a:xfrm>
            <a:off x="839788" y="365125"/>
            <a:ext cx="10515600" cy="1325563"/>
          </a:xfrm>
        </p:spPr>
        <p:txBody>
          <a:bodyPr/>
          <a:lstStyle/>
          <a:p>
            <a:r>
              <a:rPr lang="pt-BR"/>
              <a:t>Clique para editar o título Mestre</a:t>
            </a:r>
          </a:p>
        </p:txBody>
      </p:sp>
      <p:sp>
        <p:nvSpPr>
          <p:cNvPr id="3" name="Espaço Reservado para Texto 2">
            <a:extLst>
              <a:ext uri="{FF2B5EF4-FFF2-40B4-BE49-F238E27FC236}">
                <a16:creationId xmlns:a16="http://schemas.microsoft.com/office/drawing/2014/main" id="{A29296B4-0A0F-4DB8-945F-FF513CD62C2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4" name="Espaço Reservado para Conteúdo 3">
            <a:extLst>
              <a:ext uri="{FF2B5EF4-FFF2-40B4-BE49-F238E27FC236}">
                <a16:creationId xmlns:a16="http://schemas.microsoft.com/office/drawing/2014/main" id="{E9F6569C-6798-43B5-B9EF-7A9715E5A8D0}"/>
              </a:ext>
            </a:extLst>
          </p:cNvPr>
          <p:cNvSpPr>
            <a:spLocks noGrp="1"/>
          </p:cNvSpPr>
          <p:nvPr>
            <p:ph sz="half" idx="2"/>
          </p:nvPr>
        </p:nvSpPr>
        <p:spPr>
          <a:xfrm>
            <a:off x="839788" y="2505075"/>
            <a:ext cx="5157787"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a:extLst>
              <a:ext uri="{FF2B5EF4-FFF2-40B4-BE49-F238E27FC236}">
                <a16:creationId xmlns:a16="http://schemas.microsoft.com/office/drawing/2014/main" id="{CF9EED66-3B2B-4C3C-A309-246ACDE30AC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6" name="Espaço Reservado para Conteúdo 5">
            <a:extLst>
              <a:ext uri="{FF2B5EF4-FFF2-40B4-BE49-F238E27FC236}">
                <a16:creationId xmlns:a16="http://schemas.microsoft.com/office/drawing/2014/main" id="{73BF71E2-D2E5-440A-81D1-2A54833E99E1}"/>
              </a:ext>
            </a:extLst>
          </p:cNvPr>
          <p:cNvSpPr>
            <a:spLocks noGrp="1"/>
          </p:cNvSpPr>
          <p:nvPr>
            <p:ph sz="quarter" idx="4"/>
          </p:nvPr>
        </p:nvSpPr>
        <p:spPr>
          <a:xfrm>
            <a:off x="6172200" y="2505075"/>
            <a:ext cx="5183188"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a:extLst>
              <a:ext uri="{FF2B5EF4-FFF2-40B4-BE49-F238E27FC236}">
                <a16:creationId xmlns:a16="http://schemas.microsoft.com/office/drawing/2014/main" id="{17027B3D-CDAC-4C8B-85B6-460641959FE6}"/>
              </a:ext>
            </a:extLst>
          </p:cNvPr>
          <p:cNvSpPr>
            <a:spLocks noGrp="1"/>
          </p:cNvSpPr>
          <p:nvPr>
            <p:ph type="dt" sz="half" idx="10"/>
          </p:nvPr>
        </p:nvSpPr>
        <p:spPr/>
        <p:txBody>
          <a:bodyPr/>
          <a:lstStyle/>
          <a:p>
            <a:fld id="{5F16375A-DD5E-414C-9E19-62A3BCB03E75}" type="datetimeFigureOut">
              <a:rPr lang="pt-BR" smtClean="0"/>
              <a:t>02/07/2020</a:t>
            </a:fld>
            <a:endParaRPr lang="pt-BR"/>
          </a:p>
        </p:txBody>
      </p:sp>
      <p:sp>
        <p:nvSpPr>
          <p:cNvPr id="8" name="Espaço Reservado para Rodapé 7">
            <a:extLst>
              <a:ext uri="{FF2B5EF4-FFF2-40B4-BE49-F238E27FC236}">
                <a16:creationId xmlns:a16="http://schemas.microsoft.com/office/drawing/2014/main" id="{8E774F60-39FF-4722-AD14-4B36683DCA8B}"/>
              </a:ext>
            </a:extLst>
          </p:cNvPr>
          <p:cNvSpPr>
            <a:spLocks noGrp="1"/>
          </p:cNvSpPr>
          <p:nvPr>
            <p:ph type="ftr" sz="quarter" idx="11"/>
          </p:nvPr>
        </p:nvSpPr>
        <p:spPr/>
        <p:txBody>
          <a:bodyPr/>
          <a:lstStyle/>
          <a:p>
            <a:endParaRPr lang="pt-BR"/>
          </a:p>
        </p:txBody>
      </p:sp>
      <p:sp>
        <p:nvSpPr>
          <p:cNvPr id="9" name="Espaço Reservado para Número de Slide 8">
            <a:extLst>
              <a:ext uri="{FF2B5EF4-FFF2-40B4-BE49-F238E27FC236}">
                <a16:creationId xmlns:a16="http://schemas.microsoft.com/office/drawing/2014/main" id="{0A3702EE-473A-428A-9AB4-CBC1873B8CC4}"/>
              </a:ext>
            </a:extLst>
          </p:cNvPr>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198242946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32B3036-ACDA-4358-A228-681777C7BAAE}"/>
              </a:ext>
            </a:extLst>
          </p:cNvPr>
          <p:cNvSpPr>
            <a:spLocks noGrp="1"/>
          </p:cNvSpPr>
          <p:nvPr>
            <p:ph type="title"/>
          </p:nvPr>
        </p:nvSpPr>
        <p:spPr/>
        <p:txBody>
          <a:bodyPr/>
          <a:lstStyle/>
          <a:p>
            <a:r>
              <a:rPr lang="pt-BR"/>
              <a:t>Clique para editar o título Mestre</a:t>
            </a:r>
          </a:p>
        </p:txBody>
      </p:sp>
      <p:sp>
        <p:nvSpPr>
          <p:cNvPr id="3" name="Espaço Reservado para Data 2">
            <a:extLst>
              <a:ext uri="{FF2B5EF4-FFF2-40B4-BE49-F238E27FC236}">
                <a16:creationId xmlns:a16="http://schemas.microsoft.com/office/drawing/2014/main" id="{28793E31-2174-4E4F-976D-7CA3A042383E}"/>
              </a:ext>
            </a:extLst>
          </p:cNvPr>
          <p:cNvSpPr>
            <a:spLocks noGrp="1"/>
          </p:cNvSpPr>
          <p:nvPr>
            <p:ph type="dt" sz="half" idx="10"/>
          </p:nvPr>
        </p:nvSpPr>
        <p:spPr/>
        <p:txBody>
          <a:bodyPr/>
          <a:lstStyle/>
          <a:p>
            <a:fld id="{5F16375A-DD5E-414C-9E19-62A3BCB03E75}" type="datetimeFigureOut">
              <a:rPr lang="pt-BR" smtClean="0"/>
              <a:t>02/07/2020</a:t>
            </a:fld>
            <a:endParaRPr lang="pt-BR"/>
          </a:p>
        </p:txBody>
      </p:sp>
      <p:sp>
        <p:nvSpPr>
          <p:cNvPr id="4" name="Espaço Reservado para Rodapé 3">
            <a:extLst>
              <a:ext uri="{FF2B5EF4-FFF2-40B4-BE49-F238E27FC236}">
                <a16:creationId xmlns:a16="http://schemas.microsoft.com/office/drawing/2014/main" id="{288381BD-2FC3-41BC-A02F-C3B80F8FC818}"/>
              </a:ext>
            </a:extLst>
          </p:cNvPr>
          <p:cNvSpPr>
            <a:spLocks noGrp="1"/>
          </p:cNvSpPr>
          <p:nvPr>
            <p:ph type="ftr" sz="quarter" idx="11"/>
          </p:nvPr>
        </p:nvSpPr>
        <p:spPr/>
        <p:txBody>
          <a:bodyPr/>
          <a:lstStyle/>
          <a:p>
            <a:endParaRPr lang="pt-BR"/>
          </a:p>
        </p:txBody>
      </p:sp>
      <p:sp>
        <p:nvSpPr>
          <p:cNvPr id="5" name="Espaço Reservado para Número de Slide 4">
            <a:extLst>
              <a:ext uri="{FF2B5EF4-FFF2-40B4-BE49-F238E27FC236}">
                <a16:creationId xmlns:a16="http://schemas.microsoft.com/office/drawing/2014/main" id="{769A2B20-6723-4B1F-A1CE-C733BB409273}"/>
              </a:ext>
            </a:extLst>
          </p:cNvPr>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12036803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a:extLst>
              <a:ext uri="{FF2B5EF4-FFF2-40B4-BE49-F238E27FC236}">
                <a16:creationId xmlns:a16="http://schemas.microsoft.com/office/drawing/2014/main" id="{0C1DC3D3-7FB0-4385-B6FF-EE2914D39B94}"/>
              </a:ext>
            </a:extLst>
          </p:cNvPr>
          <p:cNvSpPr>
            <a:spLocks noGrp="1"/>
          </p:cNvSpPr>
          <p:nvPr>
            <p:ph type="dt" sz="half" idx="10"/>
          </p:nvPr>
        </p:nvSpPr>
        <p:spPr/>
        <p:txBody>
          <a:bodyPr/>
          <a:lstStyle/>
          <a:p>
            <a:fld id="{5F16375A-DD5E-414C-9E19-62A3BCB03E75}" type="datetimeFigureOut">
              <a:rPr lang="pt-BR" smtClean="0"/>
              <a:t>02/07/2020</a:t>
            </a:fld>
            <a:endParaRPr lang="pt-BR"/>
          </a:p>
        </p:txBody>
      </p:sp>
      <p:sp>
        <p:nvSpPr>
          <p:cNvPr id="3" name="Espaço Reservado para Rodapé 2">
            <a:extLst>
              <a:ext uri="{FF2B5EF4-FFF2-40B4-BE49-F238E27FC236}">
                <a16:creationId xmlns:a16="http://schemas.microsoft.com/office/drawing/2014/main" id="{6AF535FB-4159-4464-A3BD-629D2738FE99}"/>
              </a:ext>
            </a:extLst>
          </p:cNvPr>
          <p:cNvSpPr>
            <a:spLocks noGrp="1"/>
          </p:cNvSpPr>
          <p:nvPr>
            <p:ph type="ftr" sz="quarter" idx="11"/>
          </p:nvPr>
        </p:nvSpPr>
        <p:spPr/>
        <p:txBody>
          <a:bodyPr/>
          <a:lstStyle/>
          <a:p>
            <a:endParaRPr lang="pt-BR"/>
          </a:p>
        </p:txBody>
      </p:sp>
      <p:sp>
        <p:nvSpPr>
          <p:cNvPr id="4" name="Espaço Reservado para Número de Slide 3">
            <a:extLst>
              <a:ext uri="{FF2B5EF4-FFF2-40B4-BE49-F238E27FC236}">
                <a16:creationId xmlns:a16="http://schemas.microsoft.com/office/drawing/2014/main" id="{AA0EEFC0-494A-46BA-98AB-7BDE3455047E}"/>
              </a:ext>
            </a:extLst>
          </p:cNvPr>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128490082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9AA7FF5-D9DA-4DC2-A86B-59CF5CCED032}"/>
              </a:ext>
            </a:extLst>
          </p:cNvPr>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Conteúdo 2">
            <a:extLst>
              <a:ext uri="{FF2B5EF4-FFF2-40B4-BE49-F238E27FC236}">
                <a16:creationId xmlns:a16="http://schemas.microsoft.com/office/drawing/2014/main" id="{DA1C51BE-9820-4829-BEAB-961FF88F6B3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a:extLst>
              <a:ext uri="{FF2B5EF4-FFF2-40B4-BE49-F238E27FC236}">
                <a16:creationId xmlns:a16="http://schemas.microsoft.com/office/drawing/2014/main" id="{2796C0D3-D7CD-4A78-896F-A728B33BC6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id="{08EF29B6-2D33-424F-94B2-E939DA019C10}"/>
              </a:ext>
            </a:extLst>
          </p:cNvPr>
          <p:cNvSpPr>
            <a:spLocks noGrp="1"/>
          </p:cNvSpPr>
          <p:nvPr>
            <p:ph type="dt" sz="half" idx="10"/>
          </p:nvPr>
        </p:nvSpPr>
        <p:spPr/>
        <p:txBody>
          <a:bodyPr/>
          <a:lstStyle/>
          <a:p>
            <a:fld id="{5F16375A-DD5E-414C-9E19-62A3BCB03E75}" type="datetimeFigureOut">
              <a:rPr lang="pt-BR" smtClean="0"/>
              <a:t>02/07/2020</a:t>
            </a:fld>
            <a:endParaRPr lang="pt-BR"/>
          </a:p>
        </p:txBody>
      </p:sp>
      <p:sp>
        <p:nvSpPr>
          <p:cNvPr id="6" name="Espaço Reservado para Rodapé 5">
            <a:extLst>
              <a:ext uri="{FF2B5EF4-FFF2-40B4-BE49-F238E27FC236}">
                <a16:creationId xmlns:a16="http://schemas.microsoft.com/office/drawing/2014/main" id="{30F3E47D-94B6-43D5-BC74-FEDCDC223C0C}"/>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2344985F-D64C-472F-99F3-BDEC51526935}"/>
              </a:ext>
            </a:extLst>
          </p:cNvPr>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33108213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idx="1"/>
          </p:nvPr>
        </p:nvSpPr>
        <p:spPr/>
        <p:txBody>
          <a:bodyPr ancho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5F16375A-DD5E-414C-9E19-62A3BCB03E75}" type="datetimeFigureOut">
              <a:rPr lang="pt-BR" smtClean="0"/>
              <a:t>02/07/2020</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EA6C73AE-D621-4B1D-BC2C-402E32B9ADE0}" type="slidenum">
              <a:rPr lang="pt-BR" smtClean="0"/>
              <a:t>‹nº›</a:t>
            </a:fld>
            <a:endParaRPr lang="pt-BR"/>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2790488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B363298-8745-4B4F-B0AA-7AB9ED8D026F}"/>
              </a:ext>
            </a:extLst>
          </p:cNvPr>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Imagem 2">
            <a:extLst>
              <a:ext uri="{FF2B5EF4-FFF2-40B4-BE49-F238E27FC236}">
                <a16:creationId xmlns:a16="http://schemas.microsoft.com/office/drawing/2014/main" id="{A9E5A32A-A27F-4D49-8B39-F7DC50D271C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a:extLst>
              <a:ext uri="{FF2B5EF4-FFF2-40B4-BE49-F238E27FC236}">
                <a16:creationId xmlns:a16="http://schemas.microsoft.com/office/drawing/2014/main" id="{FA6BEB9C-5DA8-4470-9EC3-5154D469402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id="{CBA7C275-463A-4CD3-A23A-4723209AB56E}"/>
              </a:ext>
            </a:extLst>
          </p:cNvPr>
          <p:cNvSpPr>
            <a:spLocks noGrp="1"/>
          </p:cNvSpPr>
          <p:nvPr>
            <p:ph type="dt" sz="half" idx="10"/>
          </p:nvPr>
        </p:nvSpPr>
        <p:spPr/>
        <p:txBody>
          <a:bodyPr/>
          <a:lstStyle/>
          <a:p>
            <a:fld id="{5F16375A-DD5E-414C-9E19-62A3BCB03E75}" type="datetimeFigureOut">
              <a:rPr lang="pt-BR" smtClean="0"/>
              <a:t>02/07/2020</a:t>
            </a:fld>
            <a:endParaRPr lang="pt-BR"/>
          </a:p>
        </p:txBody>
      </p:sp>
      <p:sp>
        <p:nvSpPr>
          <p:cNvPr id="6" name="Espaço Reservado para Rodapé 5">
            <a:extLst>
              <a:ext uri="{FF2B5EF4-FFF2-40B4-BE49-F238E27FC236}">
                <a16:creationId xmlns:a16="http://schemas.microsoft.com/office/drawing/2014/main" id="{E12152A9-F66F-4837-B301-E782C5DA54E6}"/>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562CFD7E-FD94-4491-B901-281A20DE56D5}"/>
              </a:ext>
            </a:extLst>
          </p:cNvPr>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427677446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A2798C8-6EDD-4E27-8C88-C1A8B61009D0}"/>
              </a:ext>
            </a:extLst>
          </p:cNvPr>
          <p:cNvSpPr>
            <a:spLocks noGrp="1"/>
          </p:cNvSpPr>
          <p:nvPr>
            <p:ph type="title"/>
          </p:nvPr>
        </p:nvSpPr>
        <p:spPr/>
        <p:txBody>
          <a:bodyPr/>
          <a:lstStyle/>
          <a:p>
            <a:r>
              <a:rPr lang="pt-BR"/>
              <a:t>Clique para editar o título Mestre</a:t>
            </a:r>
          </a:p>
        </p:txBody>
      </p:sp>
      <p:sp>
        <p:nvSpPr>
          <p:cNvPr id="3" name="Espaço Reservado para Texto Vertical 2">
            <a:extLst>
              <a:ext uri="{FF2B5EF4-FFF2-40B4-BE49-F238E27FC236}">
                <a16:creationId xmlns:a16="http://schemas.microsoft.com/office/drawing/2014/main" id="{57FF0077-B23B-4AC6-81A8-9165A1C13EFC}"/>
              </a:ext>
            </a:extLst>
          </p:cNvPr>
          <p:cNvSpPr>
            <a:spLocks noGrp="1"/>
          </p:cNvSpPr>
          <p:nvPr>
            <p:ph type="body" orient="vert" idx="1"/>
          </p:nvPr>
        </p:nvSpPr>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17BAD14B-A502-4EE3-900E-7A26019F9770}"/>
              </a:ext>
            </a:extLst>
          </p:cNvPr>
          <p:cNvSpPr>
            <a:spLocks noGrp="1"/>
          </p:cNvSpPr>
          <p:nvPr>
            <p:ph type="dt" sz="half" idx="10"/>
          </p:nvPr>
        </p:nvSpPr>
        <p:spPr/>
        <p:txBody>
          <a:bodyPr/>
          <a:lstStyle/>
          <a:p>
            <a:fld id="{5F16375A-DD5E-414C-9E19-62A3BCB03E75}" type="datetimeFigureOut">
              <a:rPr lang="pt-BR" smtClean="0"/>
              <a:t>02/07/2020</a:t>
            </a:fld>
            <a:endParaRPr lang="pt-BR"/>
          </a:p>
        </p:txBody>
      </p:sp>
      <p:sp>
        <p:nvSpPr>
          <p:cNvPr id="5" name="Espaço Reservado para Rodapé 4">
            <a:extLst>
              <a:ext uri="{FF2B5EF4-FFF2-40B4-BE49-F238E27FC236}">
                <a16:creationId xmlns:a16="http://schemas.microsoft.com/office/drawing/2014/main" id="{91A6F02B-62FE-4F20-862B-8DD0A2F0C3B4}"/>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046882F8-B99A-4ADF-99E6-CF4DD6D4570D}"/>
              </a:ext>
            </a:extLst>
          </p:cNvPr>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24947866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95675091-C77A-4995-B411-FC16150AB645}"/>
              </a:ext>
            </a:extLst>
          </p:cNvPr>
          <p:cNvSpPr>
            <a:spLocks noGrp="1"/>
          </p:cNvSpPr>
          <p:nvPr>
            <p:ph type="title" orient="vert"/>
          </p:nvPr>
        </p:nvSpPr>
        <p:spPr>
          <a:xfrm>
            <a:off x="8724900" y="365125"/>
            <a:ext cx="2628900" cy="5811838"/>
          </a:xfrm>
        </p:spPr>
        <p:txBody>
          <a:bodyPr vert="eaVert"/>
          <a:lstStyle/>
          <a:p>
            <a:r>
              <a:rPr lang="pt-BR"/>
              <a:t>Clique para editar o título Mestre</a:t>
            </a:r>
          </a:p>
        </p:txBody>
      </p:sp>
      <p:sp>
        <p:nvSpPr>
          <p:cNvPr id="3" name="Espaço Reservado para Texto Vertical 2">
            <a:extLst>
              <a:ext uri="{FF2B5EF4-FFF2-40B4-BE49-F238E27FC236}">
                <a16:creationId xmlns:a16="http://schemas.microsoft.com/office/drawing/2014/main" id="{026E69F0-F06A-42D6-B561-45742256EBBD}"/>
              </a:ext>
            </a:extLst>
          </p:cNvPr>
          <p:cNvSpPr>
            <a:spLocks noGrp="1"/>
          </p:cNvSpPr>
          <p:nvPr>
            <p:ph type="body" orient="vert" idx="1"/>
          </p:nvPr>
        </p:nvSpPr>
        <p:spPr>
          <a:xfrm>
            <a:off x="838200" y="365125"/>
            <a:ext cx="7734300" cy="5811838"/>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9C0F9C86-B489-455C-B0E6-0984AC54A6A5}"/>
              </a:ext>
            </a:extLst>
          </p:cNvPr>
          <p:cNvSpPr>
            <a:spLocks noGrp="1"/>
          </p:cNvSpPr>
          <p:nvPr>
            <p:ph type="dt" sz="half" idx="10"/>
          </p:nvPr>
        </p:nvSpPr>
        <p:spPr/>
        <p:txBody>
          <a:bodyPr/>
          <a:lstStyle/>
          <a:p>
            <a:fld id="{5F16375A-DD5E-414C-9E19-62A3BCB03E75}" type="datetimeFigureOut">
              <a:rPr lang="pt-BR" smtClean="0"/>
              <a:t>02/07/2020</a:t>
            </a:fld>
            <a:endParaRPr lang="pt-BR"/>
          </a:p>
        </p:txBody>
      </p:sp>
      <p:sp>
        <p:nvSpPr>
          <p:cNvPr id="5" name="Espaço Reservado para Rodapé 4">
            <a:extLst>
              <a:ext uri="{FF2B5EF4-FFF2-40B4-BE49-F238E27FC236}">
                <a16:creationId xmlns:a16="http://schemas.microsoft.com/office/drawing/2014/main" id="{86B0D02D-22B1-46BF-BF39-46F214C799B7}"/>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3ACE219F-2256-4B1C-974C-9D78F82496E4}"/>
              </a:ext>
            </a:extLst>
          </p:cNvPr>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41307926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pt-BR"/>
              <a:t>Clique para editar o título Mestre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a:t>Clique para editar os estilos de texto Mestres</a:t>
            </a:r>
          </a:p>
        </p:txBody>
      </p:sp>
      <p:sp>
        <p:nvSpPr>
          <p:cNvPr id="4" name="Date Placeholder 3"/>
          <p:cNvSpPr>
            <a:spLocks noGrp="1"/>
          </p:cNvSpPr>
          <p:nvPr>
            <p:ph type="dt" sz="half" idx="10"/>
          </p:nvPr>
        </p:nvSpPr>
        <p:spPr/>
        <p:txBody>
          <a:bodyPr/>
          <a:lstStyle/>
          <a:p>
            <a:fld id="{5F16375A-DD5E-414C-9E19-62A3BCB03E75}" type="datetimeFigureOut">
              <a:rPr lang="pt-BR" smtClean="0"/>
              <a:t>02/07/2020</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EA6C73AE-D621-4B1D-BC2C-402E32B9ADE0}" type="slidenum">
              <a:rPr lang="pt-BR" smtClean="0"/>
              <a:t>‹nº›</a:t>
            </a:fld>
            <a:endParaRPr lang="pt-BR"/>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5552896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pt-BR"/>
              <a:t>Clique para editar o título Mestre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Date Placeholder 4"/>
          <p:cNvSpPr>
            <a:spLocks noGrp="1"/>
          </p:cNvSpPr>
          <p:nvPr>
            <p:ph type="dt" sz="half" idx="10"/>
          </p:nvPr>
        </p:nvSpPr>
        <p:spPr/>
        <p:txBody>
          <a:bodyPr/>
          <a:lstStyle/>
          <a:p>
            <a:fld id="{5F16375A-DD5E-414C-9E19-62A3BCB03E75}" type="datetimeFigureOut">
              <a:rPr lang="pt-BR" smtClean="0"/>
              <a:t>02/07/2020</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EA6C73AE-D621-4B1D-BC2C-402E32B9ADE0}" type="slidenum">
              <a:rPr lang="pt-BR" smtClean="0"/>
              <a:t>‹nº›</a:t>
            </a:fld>
            <a:endParaRPr lang="pt-BR"/>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019970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pt-BR"/>
              <a:t>Clique para editar o título Mestre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4" name="Content Placeholder 3"/>
          <p:cNvSpPr>
            <a:spLocks noGrp="1"/>
          </p:cNvSpPr>
          <p:nvPr>
            <p:ph sz="half" idx="2"/>
          </p:nvPr>
        </p:nvSpPr>
        <p:spPr>
          <a:xfrm>
            <a:off x="1447191" y="2824269"/>
            <a:ext cx="4645152" cy="2644457"/>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6" name="Content Placeholder 5"/>
          <p:cNvSpPr>
            <a:spLocks noGrp="1"/>
          </p:cNvSpPr>
          <p:nvPr>
            <p:ph sz="quarter" idx="4"/>
          </p:nvPr>
        </p:nvSpPr>
        <p:spPr>
          <a:xfrm>
            <a:off x="6412362" y="2821491"/>
            <a:ext cx="4645152" cy="2637371"/>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7" name="Date Placeholder 6"/>
          <p:cNvSpPr>
            <a:spLocks noGrp="1"/>
          </p:cNvSpPr>
          <p:nvPr>
            <p:ph type="dt" sz="half" idx="10"/>
          </p:nvPr>
        </p:nvSpPr>
        <p:spPr/>
        <p:txBody>
          <a:bodyPr/>
          <a:lstStyle/>
          <a:p>
            <a:fld id="{5F16375A-DD5E-414C-9E19-62A3BCB03E75}" type="datetimeFigureOut">
              <a:rPr lang="pt-BR" smtClean="0"/>
              <a:t>02/07/2020</a:t>
            </a:fld>
            <a:endParaRPr lang="pt-BR"/>
          </a:p>
        </p:txBody>
      </p:sp>
      <p:sp>
        <p:nvSpPr>
          <p:cNvPr id="8" name="Footer Placeholder 7"/>
          <p:cNvSpPr>
            <a:spLocks noGrp="1"/>
          </p:cNvSpPr>
          <p:nvPr>
            <p:ph type="ftr" sz="quarter" idx="11"/>
          </p:nvPr>
        </p:nvSpPr>
        <p:spPr/>
        <p:txBody>
          <a:bodyPr/>
          <a:lstStyle/>
          <a:p>
            <a:endParaRPr lang="pt-BR"/>
          </a:p>
        </p:txBody>
      </p:sp>
      <p:sp>
        <p:nvSpPr>
          <p:cNvPr id="9" name="Slide Number Placeholder 8"/>
          <p:cNvSpPr>
            <a:spLocks noGrp="1"/>
          </p:cNvSpPr>
          <p:nvPr>
            <p:ph type="sldNum" sz="quarter" idx="12"/>
          </p:nvPr>
        </p:nvSpPr>
        <p:spPr/>
        <p:txBody>
          <a:bodyPr/>
          <a:lstStyle/>
          <a:p>
            <a:fld id="{EA6C73AE-D621-4B1D-BC2C-402E32B9ADE0}" type="slidenum">
              <a:rPr lang="pt-BR" smtClean="0"/>
              <a:t>‹nº›</a:t>
            </a:fld>
            <a:endParaRPr lang="pt-BR"/>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261228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Date Placeholder 2"/>
          <p:cNvSpPr>
            <a:spLocks noGrp="1"/>
          </p:cNvSpPr>
          <p:nvPr>
            <p:ph type="dt" sz="half" idx="10"/>
          </p:nvPr>
        </p:nvSpPr>
        <p:spPr/>
        <p:txBody>
          <a:bodyPr/>
          <a:lstStyle/>
          <a:p>
            <a:fld id="{5F16375A-DD5E-414C-9E19-62A3BCB03E75}" type="datetimeFigureOut">
              <a:rPr lang="pt-BR" smtClean="0"/>
              <a:t>02/07/2020</a:t>
            </a:fld>
            <a:endParaRPr lang="pt-BR"/>
          </a:p>
        </p:txBody>
      </p:sp>
      <p:sp>
        <p:nvSpPr>
          <p:cNvPr id="4" name="Footer Placeholder 3"/>
          <p:cNvSpPr>
            <a:spLocks noGrp="1"/>
          </p:cNvSpPr>
          <p:nvPr>
            <p:ph type="ftr" sz="quarter" idx="11"/>
          </p:nvPr>
        </p:nvSpPr>
        <p:spPr/>
        <p:txBody>
          <a:bodyPr/>
          <a:lstStyle/>
          <a:p>
            <a:endParaRPr lang="pt-BR"/>
          </a:p>
        </p:txBody>
      </p:sp>
      <p:sp>
        <p:nvSpPr>
          <p:cNvPr id="5" name="Slide Number Placeholder 4"/>
          <p:cNvSpPr>
            <a:spLocks noGrp="1"/>
          </p:cNvSpPr>
          <p:nvPr>
            <p:ph type="sldNum" sz="quarter" idx="12"/>
          </p:nvPr>
        </p:nvSpPr>
        <p:spPr/>
        <p:txBody>
          <a:bodyPr/>
          <a:lstStyle/>
          <a:p>
            <a:fld id="{EA6C73AE-D621-4B1D-BC2C-402E32B9ADE0}" type="slidenum">
              <a:rPr lang="pt-BR" smtClean="0"/>
              <a:t>‹nº›</a:t>
            </a:fld>
            <a:endParaRPr lang="pt-BR"/>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1725759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F16375A-DD5E-414C-9E19-62A3BCB03E75}" type="datetimeFigureOut">
              <a:rPr lang="pt-BR" smtClean="0"/>
              <a:t>02/07/2020</a:t>
            </a:fld>
            <a:endParaRPr lang="pt-BR"/>
          </a:p>
        </p:txBody>
      </p:sp>
      <p:sp>
        <p:nvSpPr>
          <p:cNvPr id="3" name="Footer Placeholder 2"/>
          <p:cNvSpPr>
            <a:spLocks noGrp="1"/>
          </p:cNvSpPr>
          <p:nvPr>
            <p:ph type="ftr" sz="quarter" idx="11"/>
          </p:nvPr>
        </p:nvSpPr>
        <p:spPr/>
        <p:txBody>
          <a:bodyPr/>
          <a:lstStyle/>
          <a:p>
            <a:endParaRPr lang="pt-BR"/>
          </a:p>
        </p:txBody>
      </p:sp>
      <p:sp>
        <p:nvSpPr>
          <p:cNvPr id="4" name="Slide Number Placeholder 3"/>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16732481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pt-BR"/>
              <a:t>Clique para editar o título Mestre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Date Placeholder 4"/>
          <p:cNvSpPr>
            <a:spLocks noGrp="1"/>
          </p:cNvSpPr>
          <p:nvPr>
            <p:ph type="dt" sz="half" idx="10"/>
          </p:nvPr>
        </p:nvSpPr>
        <p:spPr/>
        <p:txBody>
          <a:bodyPr/>
          <a:lstStyle/>
          <a:p>
            <a:fld id="{5F16375A-DD5E-414C-9E19-62A3BCB03E75}" type="datetimeFigureOut">
              <a:rPr lang="pt-BR" smtClean="0"/>
              <a:t>02/07/2020</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EA6C73AE-D621-4B1D-BC2C-402E32B9ADE0}" type="slidenum">
              <a:rPr lang="pt-BR" smtClean="0"/>
              <a:t>‹nº›</a:t>
            </a:fld>
            <a:endParaRPr lang="pt-BR"/>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5999730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t-BR"/>
              <a:t>Clique no ícone para adicionar uma imagem</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5F16375A-DD5E-414C-9E19-62A3BCB03E75}" type="datetimeFigureOut">
              <a:rPr lang="pt-BR" smtClean="0"/>
              <a:t>02/07/2020</a:t>
            </a:fld>
            <a:endParaRPr lang="pt-BR"/>
          </a:p>
        </p:txBody>
      </p:sp>
      <p:sp>
        <p:nvSpPr>
          <p:cNvPr id="6" name="Footer Placeholder 5"/>
          <p:cNvSpPr>
            <a:spLocks noGrp="1"/>
          </p:cNvSpPr>
          <p:nvPr>
            <p:ph type="ftr" sz="quarter" idx="11"/>
          </p:nvPr>
        </p:nvSpPr>
        <p:spPr>
          <a:xfrm>
            <a:off x="1447382" y="318640"/>
            <a:ext cx="5541004" cy="320931"/>
          </a:xfrm>
        </p:spPr>
        <p:txBody>
          <a:bodyPr/>
          <a:lstStyle/>
          <a:p>
            <a:endParaRPr lang="pt-BR"/>
          </a:p>
        </p:txBody>
      </p:sp>
      <p:sp>
        <p:nvSpPr>
          <p:cNvPr id="7" name="Slide Number Placeholder 6"/>
          <p:cNvSpPr>
            <a:spLocks noGrp="1"/>
          </p:cNvSpPr>
          <p:nvPr>
            <p:ph type="sldNum" sz="quarter" idx="12"/>
          </p:nvPr>
        </p:nvSpPr>
        <p:spPr/>
        <p:txBody>
          <a:bodyPr/>
          <a:lstStyle/>
          <a:p>
            <a:fld id="{EA6C73AE-D621-4B1D-BC2C-402E32B9ADE0}" type="slidenum">
              <a:rPr lang="pt-BR" smtClean="0"/>
              <a:t>‹nº›</a:t>
            </a:fld>
            <a:endParaRPr lang="pt-BR"/>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0695874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pt-BR"/>
              <a:t>Clique para editar o título Mestre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5F16375A-DD5E-414C-9E19-62A3BCB03E75}" type="datetimeFigureOut">
              <a:rPr lang="pt-BR" smtClean="0"/>
              <a:t>02/07/2020</a:t>
            </a:fld>
            <a:endParaRPr lang="pt-BR"/>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pt-BR"/>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EA6C73AE-D621-4B1D-BC2C-402E32B9ADE0}" type="slidenum">
              <a:rPr lang="pt-BR" smtClean="0"/>
              <a:t>‹nº›</a:t>
            </a:fld>
            <a:endParaRPr lang="pt-BR"/>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86058243"/>
      </p:ext>
    </p:extLst>
  </p:cSld>
  <p:clrMap bg1="lt1" tx1="dk1" bg2="lt2" tx2="dk2" accent1="accent1" accent2="accent2" accent3="accent3" accent4="accent4" accent5="accent5" accent6="accent6" hlink="hlink" folHlink="folHlink"/>
  <p:sldLayoutIdLst>
    <p:sldLayoutId id="2147483856" r:id="rId1"/>
    <p:sldLayoutId id="2147483857" r:id="rId2"/>
    <p:sldLayoutId id="2147483858" r:id="rId3"/>
    <p:sldLayoutId id="2147483859" r:id="rId4"/>
    <p:sldLayoutId id="2147483860" r:id="rId5"/>
    <p:sldLayoutId id="2147483861" r:id="rId6"/>
    <p:sldLayoutId id="2147483862" r:id="rId7"/>
    <p:sldLayoutId id="2147483863" r:id="rId8"/>
    <p:sldLayoutId id="2147483864" r:id="rId9"/>
    <p:sldLayoutId id="2147483865" r:id="rId10"/>
    <p:sldLayoutId id="2147483866"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a:extLst>
              <a:ext uri="{FF2B5EF4-FFF2-40B4-BE49-F238E27FC236}">
                <a16:creationId xmlns:a16="http://schemas.microsoft.com/office/drawing/2014/main" id="{0BF5C84F-1C95-4AF3-AB6A-8BDCDDD94EF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t-BR"/>
              <a:t>Clique para editar o título Mestre</a:t>
            </a:r>
          </a:p>
        </p:txBody>
      </p:sp>
      <p:sp>
        <p:nvSpPr>
          <p:cNvPr id="3" name="Espaço Reservado para Texto 2">
            <a:extLst>
              <a:ext uri="{FF2B5EF4-FFF2-40B4-BE49-F238E27FC236}">
                <a16:creationId xmlns:a16="http://schemas.microsoft.com/office/drawing/2014/main" id="{34D0D450-E362-422A-9A56-75184B82321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94EA42BB-FA3F-4E54-B0A0-3F51A5D8D3F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F16375A-DD5E-414C-9E19-62A3BCB03E75}" type="datetimeFigureOut">
              <a:rPr lang="pt-BR" smtClean="0"/>
              <a:t>02/07/2020</a:t>
            </a:fld>
            <a:endParaRPr lang="pt-BR"/>
          </a:p>
        </p:txBody>
      </p:sp>
      <p:sp>
        <p:nvSpPr>
          <p:cNvPr id="5" name="Espaço Reservado para Rodapé 4">
            <a:extLst>
              <a:ext uri="{FF2B5EF4-FFF2-40B4-BE49-F238E27FC236}">
                <a16:creationId xmlns:a16="http://schemas.microsoft.com/office/drawing/2014/main" id="{66309BA4-1223-4749-A56C-077C6D8B40F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a:extLst>
              <a:ext uri="{FF2B5EF4-FFF2-40B4-BE49-F238E27FC236}">
                <a16:creationId xmlns:a16="http://schemas.microsoft.com/office/drawing/2014/main" id="{E1F470EC-84FC-4F31-813B-AABD850E15D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6C73AE-D621-4B1D-BC2C-402E32B9ADE0}" type="slidenum">
              <a:rPr lang="pt-BR" smtClean="0"/>
              <a:t>‹nº›</a:t>
            </a:fld>
            <a:endParaRPr lang="pt-BR"/>
          </a:p>
        </p:txBody>
      </p:sp>
    </p:spTree>
    <p:extLst>
      <p:ext uri="{BB962C8B-B14F-4D97-AF65-F5344CB8AC3E}">
        <p14:creationId xmlns:p14="http://schemas.microsoft.com/office/powerpoint/2010/main" val="2313748114"/>
      </p:ext>
    </p:extLst>
  </p:cSld>
  <p:clrMap bg1="lt1" tx1="dk1" bg2="lt2" tx2="dk2" accent1="accent1" accent2="accent2" accent3="accent3" accent4="accent4" accent5="accent5" accent6="accent6" hlink="hlink" folHlink="folHlink"/>
  <p:sldLayoutIdLst>
    <p:sldLayoutId id="2147483868" r:id="rId1"/>
    <p:sldLayoutId id="2147483869" r:id="rId2"/>
    <p:sldLayoutId id="2147483870" r:id="rId3"/>
    <p:sldLayoutId id="2147483871" r:id="rId4"/>
    <p:sldLayoutId id="2147483872" r:id="rId5"/>
    <p:sldLayoutId id="2147483873" r:id="rId6"/>
    <p:sldLayoutId id="2147483874" r:id="rId7"/>
    <p:sldLayoutId id="2147483875" r:id="rId8"/>
    <p:sldLayoutId id="2147483876" r:id="rId9"/>
    <p:sldLayoutId id="2147483877" r:id="rId10"/>
    <p:sldLayoutId id="214748387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4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4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4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4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4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4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4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4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4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5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5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1889090" y="4005941"/>
            <a:ext cx="9083710" cy="1759353"/>
          </a:xfrm>
          <a:prstGeom prst="rect">
            <a:avLst/>
          </a:prstGeom>
        </p:spPr>
        <p:txBody>
          <a:bodyPr vert="horz" lIns="91440" tIns="45720" rIns="91440" bIns="45720" rtlCol="0" anchor="b">
            <a:normAutofit fontScale="85000" lnSpcReduction="20000"/>
          </a:bodyPr>
          <a:lstStyle/>
          <a:p>
            <a:pPr algn="ctr">
              <a:lnSpc>
                <a:spcPct val="90000"/>
              </a:lnSpc>
              <a:spcBef>
                <a:spcPct val="0"/>
              </a:spcBef>
              <a:spcAft>
                <a:spcPts val="600"/>
              </a:spcAft>
            </a:pPr>
            <a:r>
              <a:rPr lang="pt-BR" sz="5400" b="1">
                <a:effectLst>
                  <a:outerShdw blurRad="38100" dist="38100" dir="2700000" algn="tl">
                    <a:srgbClr val="000000">
                      <a:alpha val="43137"/>
                    </a:srgbClr>
                  </a:outerShdw>
                </a:effectLst>
                <a:latin typeface="Garamond" panose="02020404030301010803" pitchFamily="18" charset="0"/>
              </a:rPr>
              <a:t>Profª. Fernanda Rocha Martins</a:t>
            </a:r>
            <a:br>
              <a:rPr lang="pt-BR" sz="5400" b="1">
                <a:effectLst>
                  <a:outerShdw blurRad="38100" dist="38100" dir="2700000" algn="tl">
                    <a:srgbClr val="000000">
                      <a:alpha val="43137"/>
                    </a:srgbClr>
                  </a:outerShdw>
                </a:effectLst>
                <a:latin typeface="Garamond" panose="02020404030301010803" pitchFamily="18" charset="0"/>
              </a:rPr>
            </a:br>
            <a:r>
              <a:rPr lang="pt-BR" sz="3200" b="1">
                <a:effectLst>
                  <a:outerShdw blurRad="38100" dist="38100" dir="2700000" algn="tl">
                    <a:srgbClr val="000000">
                      <a:alpha val="43137"/>
                    </a:srgbClr>
                  </a:outerShdw>
                </a:effectLst>
                <a:latin typeface="Garamond" panose="02020404030301010803" pitchFamily="18" charset="0"/>
              </a:rPr>
              <a:t>@fequintao</a:t>
            </a:r>
            <a:br>
              <a:rPr lang="pt-BR" sz="3200" b="1">
                <a:effectLst>
                  <a:outerShdw blurRad="38100" dist="38100" dir="2700000" algn="tl">
                    <a:srgbClr val="000000">
                      <a:alpha val="43137"/>
                    </a:srgbClr>
                  </a:outerShdw>
                </a:effectLst>
                <a:latin typeface="Garamond" panose="02020404030301010803" pitchFamily="18" charset="0"/>
              </a:rPr>
            </a:br>
            <a:br>
              <a:rPr lang="pt-BR" sz="3200" b="1">
                <a:effectLst>
                  <a:outerShdw blurRad="38100" dist="38100" dir="2700000" algn="tl">
                    <a:srgbClr val="000000">
                      <a:alpha val="43137"/>
                    </a:srgbClr>
                  </a:outerShdw>
                </a:effectLst>
                <a:latin typeface="Garamond" panose="02020404030301010803" pitchFamily="18" charset="0"/>
              </a:rPr>
            </a:b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4804227" y="609601"/>
            <a:ext cx="1872343" cy="1654628"/>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175168" y="2793727"/>
            <a:ext cx="5841664" cy="397032"/>
          </a:xfrm>
          <a:prstGeom prst="rect">
            <a:avLst/>
          </a:prstGeom>
        </p:spPr>
        <p:txBody>
          <a:bodyPr wrap="none">
            <a:spAutoFit/>
          </a:bodyPr>
          <a:lstStyle/>
          <a:p>
            <a:pPr algn="ctr">
              <a:lnSpc>
                <a:spcPct val="90000"/>
              </a:lnSpc>
              <a:spcBef>
                <a:spcPct val="0"/>
              </a:spcBef>
              <a:spcAft>
                <a:spcPts val="600"/>
              </a:spcAft>
            </a:pPr>
            <a:r>
              <a:rPr lang="en-US" sz="2200" b="1" dirty="0">
                <a:solidFill>
                  <a:srgbClr val="FFFFFF"/>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Legislação penal extravagante – Lei 9.605/1998</a:t>
            </a:r>
            <a:endParaRPr lang="en-US" sz="2200" dirty="0">
              <a:solidFill>
                <a:srgbClr val="FFFFFF"/>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26753186"/>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175168" y="328080"/>
            <a:ext cx="5841664"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Legislação penal extravagante – Lei 9.605/1998</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597302"/>
          </a:xfrm>
          <a:prstGeom prst="rect">
            <a:avLst/>
          </a:prstGeom>
        </p:spPr>
        <p:txBody>
          <a:bodyPr wrap="square">
            <a:spAutoFit/>
          </a:bodyPr>
          <a:lstStyle/>
          <a:p>
            <a:pPr algn="just">
              <a:lnSpc>
                <a:spcPct val="150000"/>
              </a:lnSpc>
              <a:spcBef>
                <a:spcPts val="0"/>
              </a:spcBef>
            </a:pPr>
            <a:endParaRPr lang="pt-BR" sz="1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100" dirty="0">
                <a:latin typeface="Times New Roman" panose="02020603050405020304" pitchFamily="18" charset="0"/>
                <a:cs typeface="Times New Roman" panose="02020603050405020304" pitchFamily="18" charset="0"/>
              </a:rPr>
              <a:t>III - a situação econômica do infrator, no caso de multa.</a:t>
            </a:r>
          </a:p>
          <a:p>
            <a:pPr algn="just">
              <a:lnSpc>
                <a:spcPct val="150000"/>
              </a:lnSpc>
              <a:spcBef>
                <a:spcPts val="0"/>
              </a:spcBef>
            </a:pPr>
            <a:endParaRPr lang="pt-BR" sz="15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100" b="1" dirty="0">
                <a:latin typeface="Times New Roman" panose="02020603050405020304" pitchFamily="18" charset="0"/>
                <a:cs typeface="Times New Roman" panose="02020603050405020304" pitchFamily="18" charset="0"/>
              </a:rPr>
              <a:t>Art. 7º </a:t>
            </a:r>
            <a:r>
              <a:rPr lang="pt-BR" sz="2100" dirty="0">
                <a:latin typeface="Times New Roman" panose="02020603050405020304" pitchFamily="18" charset="0"/>
                <a:cs typeface="Times New Roman" panose="02020603050405020304" pitchFamily="18" charset="0"/>
              </a:rPr>
              <a:t>As penas restritivas de direitos são autônomas e substituem as privativas de liberdade quando:</a:t>
            </a:r>
          </a:p>
          <a:p>
            <a:pPr algn="just">
              <a:lnSpc>
                <a:spcPct val="150000"/>
              </a:lnSpc>
              <a:spcBef>
                <a:spcPts val="0"/>
              </a:spcBef>
            </a:pPr>
            <a:r>
              <a:rPr lang="pt-BR" sz="2100" dirty="0">
                <a:latin typeface="Times New Roman" panose="02020603050405020304" pitchFamily="18" charset="0"/>
                <a:cs typeface="Times New Roman" panose="02020603050405020304" pitchFamily="18" charset="0"/>
              </a:rPr>
              <a:t>I - tratar-se de </a:t>
            </a:r>
            <a:r>
              <a:rPr lang="pt-BR" sz="2100" dirty="0">
                <a:highlight>
                  <a:srgbClr val="FFFF00"/>
                </a:highlight>
                <a:latin typeface="Times New Roman" panose="02020603050405020304" pitchFamily="18" charset="0"/>
                <a:cs typeface="Times New Roman" panose="02020603050405020304" pitchFamily="18" charset="0"/>
              </a:rPr>
              <a:t>crime culposo</a:t>
            </a:r>
            <a:r>
              <a:rPr lang="pt-BR" sz="2100" dirty="0">
                <a:latin typeface="Times New Roman" panose="02020603050405020304" pitchFamily="18" charset="0"/>
                <a:cs typeface="Times New Roman" panose="02020603050405020304" pitchFamily="18" charset="0"/>
              </a:rPr>
              <a:t> ou for aplicada a pena privativa de liberdade </a:t>
            </a:r>
            <a:r>
              <a:rPr lang="pt-BR" sz="2100" dirty="0">
                <a:highlight>
                  <a:srgbClr val="00FF00"/>
                </a:highlight>
                <a:latin typeface="Times New Roman" panose="02020603050405020304" pitchFamily="18" charset="0"/>
                <a:cs typeface="Times New Roman" panose="02020603050405020304" pitchFamily="18" charset="0"/>
              </a:rPr>
              <a:t>inferior a quatro anos</a:t>
            </a:r>
            <a:r>
              <a:rPr lang="pt-BR" sz="2100" dirty="0">
                <a:latin typeface="Times New Roman" panose="02020603050405020304" pitchFamily="18" charset="0"/>
                <a:cs typeface="Times New Roman" panose="02020603050405020304" pitchFamily="18" charset="0"/>
              </a:rPr>
              <a:t>;</a:t>
            </a:r>
          </a:p>
          <a:p>
            <a:pPr marL="365125" algn="just">
              <a:lnSpc>
                <a:spcPct val="150000"/>
              </a:lnSpc>
              <a:spcBef>
                <a:spcPts val="0"/>
              </a:spcBef>
            </a:pPr>
            <a:endParaRPr lang="pt-BR" sz="1500" b="1" dirty="0">
              <a:latin typeface="Times New Roman" panose="02020603050405020304" pitchFamily="18" charset="0"/>
              <a:cs typeface="Times New Roman" panose="02020603050405020304" pitchFamily="18" charset="0"/>
            </a:endParaRPr>
          </a:p>
          <a:p>
            <a:pPr marL="365125" algn="just">
              <a:lnSpc>
                <a:spcPct val="150000"/>
              </a:lnSpc>
              <a:spcBef>
                <a:spcPts val="0"/>
              </a:spcBef>
            </a:pPr>
            <a:r>
              <a:rPr lang="pt-BR" sz="2000" b="1" dirty="0">
                <a:latin typeface="Times New Roman" panose="02020603050405020304" pitchFamily="18" charset="0"/>
                <a:cs typeface="Times New Roman" panose="02020603050405020304" pitchFamily="18" charset="0"/>
              </a:rPr>
              <a:t>Atenção: </a:t>
            </a:r>
            <a:r>
              <a:rPr lang="pt-BR" sz="2000" dirty="0">
                <a:latin typeface="Times New Roman" panose="02020603050405020304" pitchFamily="18" charset="0"/>
                <a:cs typeface="Times New Roman" panose="02020603050405020304" pitchFamily="18" charset="0"/>
              </a:rPr>
              <a:t>no Código Penal, o tratamento é distinto:</a:t>
            </a:r>
          </a:p>
          <a:p>
            <a:pPr marL="365125" algn="just">
              <a:lnSpc>
                <a:spcPct val="150000"/>
              </a:lnSpc>
              <a:spcBef>
                <a:spcPts val="0"/>
              </a:spcBef>
            </a:pPr>
            <a:r>
              <a:rPr lang="pt-BR" sz="2000" dirty="0">
                <a:latin typeface="Times New Roman" panose="02020603050405020304" pitchFamily="18" charset="0"/>
                <a:cs typeface="Times New Roman" panose="02020603050405020304" pitchFamily="18" charset="0"/>
              </a:rPr>
              <a:t>Art. 44 (...) I – aplicada pena privativa de liberdade </a:t>
            </a:r>
            <a:r>
              <a:rPr lang="pt-BR" sz="2000" dirty="0">
                <a:highlight>
                  <a:srgbClr val="00FF00"/>
                </a:highlight>
                <a:latin typeface="Times New Roman" panose="02020603050405020304" pitchFamily="18" charset="0"/>
                <a:cs typeface="Times New Roman" panose="02020603050405020304" pitchFamily="18" charset="0"/>
              </a:rPr>
              <a:t>não superior a quatro anos </a:t>
            </a:r>
            <a:r>
              <a:rPr lang="pt-BR" sz="2000" dirty="0">
                <a:latin typeface="Times New Roman" panose="02020603050405020304" pitchFamily="18" charset="0"/>
                <a:cs typeface="Times New Roman" panose="02020603050405020304" pitchFamily="18" charset="0"/>
              </a:rPr>
              <a:t>e o </a:t>
            </a:r>
            <a:r>
              <a:rPr lang="pt-BR" sz="2000" dirty="0">
                <a:highlight>
                  <a:srgbClr val="C0C0C0"/>
                </a:highlight>
                <a:latin typeface="Times New Roman" panose="02020603050405020304" pitchFamily="18" charset="0"/>
                <a:cs typeface="Times New Roman" panose="02020603050405020304" pitchFamily="18" charset="0"/>
              </a:rPr>
              <a:t>crime não for cometido com violência ou grave ameaça à pessoa </a:t>
            </a:r>
            <a:r>
              <a:rPr lang="pt-BR" sz="2000" dirty="0">
                <a:latin typeface="Times New Roman" panose="02020603050405020304" pitchFamily="18" charset="0"/>
                <a:cs typeface="Times New Roman" panose="02020603050405020304" pitchFamily="18" charset="0"/>
              </a:rPr>
              <a:t>ou, qualquer que seja a pena aplicada, se o </a:t>
            </a:r>
            <a:r>
              <a:rPr lang="pt-BR" sz="2000" dirty="0">
                <a:highlight>
                  <a:srgbClr val="FFFF00"/>
                </a:highlight>
                <a:latin typeface="Times New Roman" panose="02020603050405020304" pitchFamily="18" charset="0"/>
                <a:cs typeface="Times New Roman" panose="02020603050405020304" pitchFamily="18" charset="0"/>
              </a:rPr>
              <a:t>crime for culposo</a:t>
            </a:r>
            <a:r>
              <a:rPr lang="pt-BR" sz="2000" b="1" dirty="0">
                <a:highlight>
                  <a:srgbClr val="FFFF00"/>
                </a:highlight>
                <a:latin typeface="Times New Roman" panose="02020603050405020304" pitchFamily="18" charset="0"/>
                <a:cs typeface="Times New Roman" panose="02020603050405020304" pitchFamily="18" charset="0"/>
              </a:rPr>
              <a:t> </a:t>
            </a:r>
          </a:p>
          <a:p>
            <a:pPr marL="365125" algn="just">
              <a:lnSpc>
                <a:spcPct val="150000"/>
              </a:lnSpc>
              <a:spcBef>
                <a:spcPts val="0"/>
              </a:spcBef>
            </a:pPr>
            <a:endParaRPr lang="pt-BR" sz="1500" b="1"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100" dirty="0">
                <a:latin typeface="Times New Roman" panose="02020603050405020304" pitchFamily="18" charset="0"/>
                <a:cs typeface="Times New Roman" panose="02020603050405020304" pitchFamily="18" charset="0"/>
              </a:rPr>
              <a:t>II - a culpabilidade, os antecedentes, a conduta social e a personalidade do condenado, bem como os motivos e as circunstâncias do crime indicarem que a substituição seja suficiente para efeitos de reprovação e prevenção do crime.</a:t>
            </a:r>
          </a:p>
        </p:txBody>
      </p:sp>
    </p:spTree>
    <p:extLst>
      <p:ext uri="{BB962C8B-B14F-4D97-AF65-F5344CB8AC3E}">
        <p14:creationId xmlns:p14="http://schemas.microsoft.com/office/powerpoint/2010/main" val="3062630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175168" y="328080"/>
            <a:ext cx="5841664"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Legislação penal extravagante – Lei 9.605/1998</a:t>
            </a:r>
            <a:endParaRPr lang="en-US" sz="2200" dirty="0">
              <a:latin typeface="Times New Roman" panose="02020603050405020304" pitchFamily="18" charset="0"/>
              <a:cs typeface="Times New Roman" panose="02020603050405020304" pitchFamily="18" charset="0"/>
            </a:endParaRPr>
          </a:p>
        </p:txBody>
      </p:sp>
      <p:sp>
        <p:nvSpPr>
          <p:cNvPr id="4" name="Retângulo 3">
            <a:extLst>
              <a:ext uri="{FF2B5EF4-FFF2-40B4-BE49-F238E27FC236}">
                <a16:creationId xmlns:a16="http://schemas.microsoft.com/office/drawing/2014/main" id="{31F2AC5F-F48B-478B-8051-37365CF8336B}"/>
              </a:ext>
            </a:extLst>
          </p:cNvPr>
          <p:cNvSpPr/>
          <p:nvPr/>
        </p:nvSpPr>
        <p:spPr>
          <a:xfrm>
            <a:off x="225084" y="1244785"/>
            <a:ext cx="11741834" cy="5416868"/>
          </a:xfrm>
          <a:prstGeom prst="rect">
            <a:avLst/>
          </a:prstGeom>
        </p:spPr>
        <p:txBody>
          <a:bodyPr wrap="square">
            <a:spAutoFit/>
          </a:bodyPr>
          <a:lstStyle/>
          <a:p>
            <a:endParaRPr lang="pt-BR" sz="1000" dirty="0">
              <a:solidFill>
                <a:srgbClr val="000000"/>
              </a:solidFill>
              <a:latin typeface="Times New Roman" panose="02020603050405020304" pitchFamily="18" charset="0"/>
              <a:cs typeface="Times New Roman" panose="02020603050405020304" pitchFamily="18" charset="0"/>
            </a:endParaRPr>
          </a:p>
          <a:p>
            <a:pPr marL="365125" algn="just">
              <a:lnSpc>
                <a:spcPct val="150000"/>
              </a:lnSpc>
              <a:spcBef>
                <a:spcPts val="0"/>
              </a:spcBef>
            </a:pPr>
            <a:r>
              <a:rPr lang="pt-BR" sz="2000" b="1" dirty="0">
                <a:latin typeface="Times New Roman" panose="02020603050405020304" pitchFamily="18" charset="0"/>
                <a:cs typeface="Times New Roman" panose="02020603050405020304" pitchFamily="18" charset="0"/>
              </a:rPr>
              <a:t>Atenção: </a:t>
            </a:r>
            <a:r>
              <a:rPr lang="pt-BR" sz="2000" dirty="0">
                <a:latin typeface="Times New Roman" panose="02020603050405020304" pitchFamily="18" charset="0"/>
                <a:cs typeface="Times New Roman" panose="02020603050405020304" pitchFamily="18" charset="0"/>
              </a:rPr>
              <a:t>no Código Penal, o tratamento é distinto:</a:t>
            </a:r>
          </a:p>
          <a:p>
            <a:pPr marL="365125" algn="just">
              <a:lnSpc>
                <a:spcPct val="150000"/>
              </a:lnSpc>
              <a:spcBef>
                <a:spcPts val="0"/>
              </a:spcBef>
            </a:pPr>
            <a:r>
              <a:rPr lang="pt-BR" sz="2000" dirty="0">
                <a:latin typeface="Times New Roman" panose="02020603050405020304" pitchFamily="18" charset="0"/>
                <a:cs typeface="Times New Roman" panose="02020603050405020304" pitchFamily="18" charset="0"/>
              </a:rPr>
              <a:t>- Além das circunstâncias judiciais favoráveis (art. 44, III), o CP exige que o réu </a:t>
            </a:r>
            <a:r>
              <a:rPr lang="pt-BR" sz="2000" b="1" dirty="0">
                <a:latin typeface="Times New Roman" panose="02020603050405020304" pitchFamily="18" charset="0"/>
                <a:cs typeface="Times New Roman" panose="02020603050405020304" pitchFamily="18" charset="0"/>
              </a:rPr>
              <a:t>não </a:t>
            </a:r>
            <a:r>
              <a:rPr lang="pt-BR" sz="2000" dirty="0">
                <a:latin typeface="Times New Roman" panose="02020603050405020304" pitchFamily="18" charset="0"/>
                <a:cs typeface="Times New Roman" panose="02020603050405020304" pitchFamily="18" charset="0"/>
              </a:rPr>
              <a:t>seja reincidente em crime doloso (art. 44, II). O §3º do art. 44 do CP permite que este último requisito seja superado se a reincidência não for especifica e se a medida for socialmente recomendável.</a:t>
            </a:r>
            <a:endParaRPr lang="pt-BR" dirty="0">
              <a:solidFill>
                <a:srgbClr val="000000"/>
              </a:solidFill>
              <a:latin typeface="Arial" panose="020B0604020202020204" pitchFamily="34" charset="0"/>
            </a:endParaRPr>
          </a:p>
          <a:p>
            <a:pPr algn="just">
              <a:lnSpc>
                <a:spcPct val="150000"/>
              </a:lnSpc>
            </a:pPr>
            <a:endParaRPr lang="pt-BR" sz="2200" dirty="0">
              <a:solidFill>
                <a:srgbClr val="000000"/>
              </a:solidFill>
              <a:latin typeface="Times New Roman" panose="02020603050405020304" pitchFamily="18" charset="0"/>
              <a:cs typeface="Times New Roman" panose="02020603050405020304" pitchFamily="18" charset="0"/>
            </a:endParaRPr>
          </a:p>
          <a:p>
            <a:pPr algn="just">
              <a:lnSpc>
                <a:spcPct val="150000"/>
              </a:lnSpc>
            </a:pPr>
            <a:r>
              <a:rPr lang="pt-BR" sz="2200" dirty="0">
                <a:solidFill>
                  <a:srgbClr val="000000"/>
                </a:solidFill>
                <a:latin typeface="Times New Roman" panose="02020603050405020304" pitchFamily="18" charset="0"/>
                <a:cs typeface="Times New Roman" panose="02020603050405020304" pitchFamily="18" charset="0"/>
              </a:rPr>
              <a:t>Parágrafo único. As penas restritivas de direitos a que se refere este artigo terão a mesma duração da pena privativa de liberdade substituída.</a:t>
            </a:r>
          </a:p>
          <a:p>
            <a:pPr>
              <a:lnSpc>
                <a:spcPct val="150000"/>
              </a:lnSpc>
            </a:pPr>
            <a:endParaRPr lang="pt-BR" sz="2200" dirty="0">
              <a:solidFill>
                <a:srgbClr val="000000"/>
              </a:solidFill>
              <a:latin typeface="Times New Roman" panose="02020603050405020304" pitchFamily="18" charset="0"/>
              <a:cs typeface="Times New Roman" panose="02020603050405020304" pitchFamily="18" charset="0"/>
            </a:endParaRPr>
          </a:p>
          <a:p>
            <a:pPr>
              <a:lnSpc>
                <a:spcPct val="150000"/>
              </a:lnSpc>
            </a:pPr>
            <a:r>
              <a:rPr lang="pt-BR" sz="2200" b="1" dirty="0">
                <a:latin typeface="Times New Roman" panose="02020603050405020304" pitchFamily="18" charset="0"/>
                <a:cs typeface="Times New Roman" panose="02020603050405020304" pitchFamily="18" charset="0"/>
              </a:rPr>
              <a:t>Art. 8º </a:t>
            </a:r>
            <a:r>
              <a:rPr lang="pt-BR" sz="2200" dirty="0">
                <a:latin typeface="Times New Roman" panose="02020603050405020304" pitchFamily="18" charset="0"/>
                <a:cs typeface="Times New Roman" panose="02020603050405020304" pitchFamily="18" charset="0"/>
              </a:rPr>
              <a:t>As penas restritivas de direito são:</a:t>
            </a:r>
          </a:p>
          <a:p>
            <a:pPr>
              <a:lnSpc>
                <a:spcPct val="150000"/>
              </a:lnSpc>
            </a:pPr>
            <a:r>
              <a:rPr lang="pt-BR" sz="2200" dirty="0">
                <a:latin typeface="Times New Roman" panose="02020603050405020304" pitchFamily="18" charset="0"/>
                <a:cs typeface="Times New Roman" panose="02020603050405020304" pitchFamily="18" charset="0"/>
              </a:rPr>
              <a:t>I - prestação de serviços à comunidade;</a:t>
            </a:r>
            <a:endParaRPr lang="pt-BR" dirty="0">
              <a:solidFill>
                <a:srgbClr val="000000"/>
              </a:solidFill>
              <a:latin typeface="Arial" panose="020B0604020202020204" pitchFamily="34" charset="0"/>
            </a:endParaRPr>
          </a:p>
          <a:p>
            <a:endParaRPr lang="pt-BR" dirty="0">
              <a:solidFill>
                <a:srgbClr val="000000"/>
              </a:solidFill>
              <a:latin typeface="Arial" panose="020B0604020202020204" pitchFamily="34" charset="0"/>
            </a:endParaRPr>
          </a:p>
        </p:txBody>
      </p:sp>
    </p:spTree>
    <p:extLst>
      <p:ext uri="{BB962C8B-B14F-4D97-AF65-F5344CB8AC3E}">
        <p14:creationId xmlns:p14="http://schemas.microsoft.com/office/powerpoint/2010/main" val="29383794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175168" y="328080"/>
            <a:ext cx="5841664"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Legislação penal extravagante – Lei 9.605/1998</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397888"/>
          </a:xfrm>
          <a:prstGeom prst="rect">
            <a:avLst/>
          </a:prstGeom>
        </p:spPr>
        <p:txBody>
          <a:bodyPr wrap="square">
            <a:spAutoFit/>
          </a:bodyPr>
          <a:lstStyle/>
          <a:p>
            <a:pPr marL="365125" algn="just">
              <a:lnSpc>
                <a:spcPct val="150000"/>
              </a:lnSpc>
              <a:spcBef>
                <a:spcPts val="0"/>
              </a:spcBef>
            </a:pPr>
            <a:endParaRPr lang="pt-BR" sz="1000" b="1" u="sng" dirty="0">
              <a:latin typeface="Times New Roman" panose="02020603050405020304" pitchFamily="18" charset="0"/>
              <a:cs typeface="Times New Roman" panose="02020603050405020304" pitchFamily="18" charset="0"/>
            </a:endParaRPr>
          </a:p>
          <a:p>
            <a:pPr marL="365125" algn="just">
              <a:lnSpc>
                <a:spcPct val="150000"/>
              </a:lnSpc>
              <a:spcBef>
                <a:spcPts val="0"/>
              </a:spcBef>
            </a:pPr>
            <a:r>
              <a:rPr lang="pt-BR" sz="2000" b="1" u="sng" dirty="0">
                <a:latin typeface="Times New Roman" panose="02020603050405020304" pitchFamily="18" charset="0"/>
                <a:cs typeface="Times New Roman" panose="02020603050405020304" pitchFamily="18" charset="0"/>
              </a:rPr>
              <a:t>Atenção</a:t>
            </a:r>
            <a:r>
              <a:rPr lang="pt-BR" sz="2000" dirty="0">
                <a:latin typeface="Times New Roman" panose="02020603050405020304" pitchFamily="18" charset="0"/>
                <a:cs typeface="Times New Roman" panose="02020603050405020304" pitchFamily="18" charset="0"/>
              </a:rPr>
              <a:t>: segundo artigo 9º da própria lei, a prestação de serviços à comunidade consiste na atribuição ao condenado de tarefas gratuitas junto a parques e jardins públicos e unidades de conservação, e, no caso de dano da coisa particular, pública ou tombada, na restauração desta, se possível. </a:t>
            </a:r>
          </a:p>
          <a:p>
            <a:pPr marL="365125" algn="just">
              <a:lnSpc>
                <a:spcPct val="150000"/>
              </a:lnSpc>
              <a:spcBef>
                <a:spcPts val="0"/>
              </a:spcBef>
            </a:pPr>
            <a:endParaRPr lang="pt-BR" sz="2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II - interdição temporária de direitos;</a:t>
            </a:r>
          </a:p>
          <a:p>
            <a:pPr algn="just">
              <a:lnSpc>
                <a:spcPct val="150000"/>
              </a:lnSpc>
              <a:spcBef>
                <a:spcPts val="0"/>
              </a:spcBef>
            </a:pPr>
            <a:endParaRPr lang="pt-BR" sz="2200" dirty="0">
              <a:latin typeface="Times New Roman" panose="02020603050405020304" pitchFamily="18" charset="0"/>
              <a:cs typeface="Times New Roman" panose="02020603050405020304" pitchFamily="18" charset="0"/>
            </a:endParaRPr>
          </a:p>
          <a:p>
            <a:pPr marL="365125" algn="just">
              <a:lnSpc>
                <a:spcPct val="150000"/>
              </a:lnSpc>
              <a:spcBef>
                <a:spcPts val="0"/>
              </a:spcBef>
            </a:pPr>
            <a:r>
              <a:rPr lang="pt-BR" sz="2000" b="1" u="sng" dirty="0">
                <a:latin typeface="Times New Roman" panose="02020603050405020304" pitchFamily="18" charset="0"/>
                <a:cs typeface="Times New Roman" panose="02020603050405020304" pitchFamily="18" charset="0"/>
              </a:rPr>
              <a:t>Atenção</a:t>
            </a:r>
            <a:r>
              <a:rPr lang="pt-BR" sz="2000" dirty="0">
                <a:latin typeface="Times New Roman" panose="02020603050405020304" pitchFamily="18" charset="0"/>
                <a:cs typeface="Times New Roman" panose="02020603050405020304" pitchFamily="18" charset="0"/>
              </a:rPr>
              <a:t>: o artigo 10º da lei estabelece que as penas de interdição temporária de direito são a proibição de o condenado contratar com o Poder Público, de receber incentivos fiscais ou quaisquer outros benefícios, bem como de participar de licitações, </a:t>
            </a:r>
            <a:r>
              <a:rPr lang="pt-BR" sz="2000" dirty="0">
                <a:highlight>
                  <a:srgbClr val="FFFF00"/>
                </a:highlight>
                <a:latin typeface="Times New Roman" panose="02020603050405020304" pitchFamily="18" charset="0"/>
                <a:cs typeface="Times New Roman" panose="02020603050405020304" pitchFamily="18" charset="0"/>
              </a:rPr>
              <a:t>pelo prazo de cinco anos, no caso de crimes dolosos</a:t>
            </a:r>
            <a:r>
              <a:rPr lang="pt-BR" sz="2000" dirty="0">
                <a:latin typeface="Times New Roman" panose="02020603050405020304" pitchFamily="18" charset="0"/>
                <a:cs typeface="Times New Roman" panose="02020603050405020304" pitchFamily="18" charset="0"/>
              </a:rPr>
              <a:t>, e de </a:t>
            </a:r>
            <a:r>
              <a:rPr lang="pt-BR" sz="2000" dirty="0">
                <a:highlight>
                  <a:srgbClr val="00FF00"/>
                </a:highlight>
                <a:latin typeface="Times New Roman" panose="02020603050405020304" pitchFamily="18" charset="0"/>
                <a:cs typeface="Times New Roman" panose="02020603050405020304" pitchFamily="18" charset="0"/>
              </a:rPr>
              <a:t>três anos, no de crimes culposos</a:t>
            </a:r>
            <a:r>
              <a:rPr lang="pt-BR" sz="2000" dirty="0">
                <a:latin typeface="Times New Roman" panose="02020603050405020304" pitchFamily="18" charset="0"/>
                <a:cs typeface="Times New Roman" panose="02020603050405020304" pitchFamily="18" charset="0"/>
              </a:rPr>
              <a:t>.</a:t>
            </a:r>
          </a:p>
          <a:p>
            <a:pPr algn="just">
              <a:lnSpc>
                <a:spcPct val="150000"/>
              </a:lnSpc>
              <a:spcBef>
                <a:spcPts val="0"/>
              </a:spcBef>
            </a:pPr>
            <a:endParaRPr lang="pt-B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116624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175168" y="328080"/>
            <a:ext cx="5841664"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Legislação penal extravagante – Lei 9.605/1998</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513304"/>
          </a:xfrm>
          <a:prstGeom prst="rect">
            <a:avLst/>
          </a:prstGeom>
        </p:spPr>
        <p:txBody>
          <a:bodyPr wrap="square">
            <a:spAutoFit/>
          </a:bodyPr>
          <a:lstStyle/>
          <a:p>
            <a:pPr marL="365125" algn="just">
              <a:lnSpc>
                <a:spcPct val="150000"/>
              </a:lnSpc>
              <a:spcBef>
                <a:spcPts val="0"/>
              </a:spcBef>
            </a:pPr>
            <a:endParaRPr lang="pt-BR" sz="1000" b="1" u="sng"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III - suspensão parcial ou total de atividade;</a:t>
            </a:r>
          </a:p>
          <a:p>
            <a:pPr algn="just">
              <a:lnSpc>
                <a:spcPct val="150000"/>
              </a:lnSpc>
              <a:spcBef>
                <a:spcPts val="0"/>
              </a:spcBef>
            </a:pPr>
            <a:endParaRPr lang="pt-BR" sz="1500" dirty="0">
              <a:latin typeface="Times New Roman" panose="02020603050405020304" pitchFamily="18" charset="0"/>
              <a:cs typeface="Times New Roman" panose="02020603050405020304" pitchFamily="18" charset="0"/>
            </a:endParaRPr>
          </a:p>
          <a:p>
            <a:pPr marL="365125" algn="just">
              <a:lnSpc>
                <a:spcPct val="150000"/>
              </a:lnSpc>
              <a:spcBef>
                <a:spcPts val="0"/>
              </a:spcBef>
            </a:pPr>
            <a:r>
              <a:rPr lang="pt-BR" sz="2000" b="1" u="sng" dirty="0">
                <a:latin typeface="Times New Roman" panose="02020603050405020304" pitchFamily="18" charset="0"/>
                <a:cs typeface="Times New Roman" panose="02020603050405020304" pitchFamily="18" charset="0"/>
              </a:rPr>
              <a:t>Atenção</a:t>
            </a:r>
            <a:r>
              <a:rPr lang="pt-BR" sz="2000" dirty="0">
                <a:latin typeface="Times New Roman" panose="02020603050405020304" pitchFamily="18" charset="0"/>
                <a:cs typeface="Times New Roman" panose="02020603050405020304" pitchFamily="18" charset="0"/>
              </a:rPr>
              <a:t>: o artigo 11º da lei estabelece que a suspensão de atividades será aplicada quando estas não estiverem obedecendo às prescrições legais.</a:t>
            </a:r>
          </a:p>
          <a:p>
            <a:pPr marL="365125" algn="just">
              <a:lnSpc>
                <a:spcPct val="150000"/>
              </a:lnSpc>
              <a:spcBef>
                <a:spcPts val="0"/>
              </a:spcBef>
            </a:pPr>
            <a:endParaRPr lang="pt-BR" sz="15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IV - prestação pecuniária;</a:t>
            </a:r>
          </a:p>
          <a:p>
            <a:pPr marL="365125" algn="just">
              <a:lnSpc>
                <a:spcPct val="150000"/>
              </a:lnSpc>
              <a:spcBef>
                <a:spcPts val="0"/>
              </a:spcBef>
            </a:pPr>
            <a:endParaRPr lang="pt-BR" sz="1500" b="1" u="sng" dirty="0">
              <a:latin typeface="Times New Roman" panose="02020603050405020304" pitchFamily="18" charset="0"/>
              <a:cs typeface="Times New Roman" panose="02020603050405020304" pitchFamily="18" charset="0"/>
            </a:endParaRPr>
          </a:p>
          <a:p>
            <a:pPr marL="365125" algn="just">
              <a:lnSpc>
                <a:spcPct val="150000"/>
              </a:lnSpc>
              <a:spcBef>
                <a:spcPts val="0"/>
              </a:spcBef>
            </a:pPr>
            <a:r>
              <a:rPr lang="pt-BR" sz="2000" b="1" u="sng" dirty="0">
                <a:latin typeface="Times New Roman" panose="02020603050405020304" pitchFamily="18" charset="0"/>
                <a:cs typeface="Times New Roman" panose="02020603050405020304" pitchFamily="18" charset="0"/>
              </a:rPr>
              <a:t>Atenção</a:t>
            </a:r>
            <a:r>
              <a:rPr lang="pt-BR" sz="2000" dirty="0">
                <a:latin typeface="Times New Roman" panose="02020603050405020304" pitchFamily="18" charset="0"/>
                <a:cs typeface="Times New Roman" panose="02020603050405020304" pitchFamily="18" charset="0"/>
              </a:rPr>
              <a:t>: o artigo 12º da lei dispõe que a prestação pecuniária consiste no pagamento em dinheiro à vítima ou à entidade pública ou privada com fim social, de importância, fixada pelo juiz, não inferior a um salário mínimo nem superior a trezentos e sessenta salários mínimos. O valor pago será deduzido do montante de eventual reparação civil a que for condenado o infrator.</a:t>
            </a:r>
          </a:p>
          <a:p>
            <a:pPr algn="just">
              <a:lnSpc>
                <a:spcPct val="150000"/>
              </a:lnSpc>
              <a:spcBef>
                <a:spcPts val="0"/>
              </a:spcBef>
            </a:pPr>
            <a:endParaRPr lang="pt-B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867046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175168" y="328080"/>
            <a:ext cx="5841664"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Legislação penal extravagante – Lei 9.605/1998</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456109"/>
          </a:xfrm>
          <a:prstGeom prst="rect">
            <a:avLst/>
          </a:prstGeom>
        </p:spPr>
        <p:txBody>
          <a:bodyPr wrap="square">
            <a:spAutoFit/>
          </a:bodyPr>
          <a:lstStyle/>
          <a:p>
            <a:pPr marL="365125" algn="just">
              <a:lnSpc>
                <a:spcPct val="150000"/>
              </a:lnSpc>
              <a:spcBef>
                <a:spcPts val="0"/>
              </a:spcBef>
            </a:pPr>
            <a:endParaRPr lang="pt-BR" sz="1000" b="1" u="sng"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V - recolhimento domiciliar.</a:t>
            </a:r>
          </a:p>
          <a:p>
            <a:pPr marL="365125" algn="just">
              <a:lnSpc>
                <a:spcPct val="150000"/>
              </a:lnSpc>
              <a:spcBef>
                <a:spcPts val="0"/>
              </a:spcBef>
            </a:pPr>
            <a:endParaRPr lang="pt-BR" sz="1500" b="1" u="sng" dirty="0">
              <a:latin typeface="Times New Roman" panose="02020603050405020304" pitchFamily="18" charset="0"/>
              <a:cs typeface="Times New Roman" panose="02020603050405020304" pitchFamily="18" charset="0"/>
            </a:endParaRPr>
          </a:p>
          <a:p>
            <a:pPr marL="365125" algn="just">
              <a:lnSpc>
                <a:spcPct val="150000"/>
              </a:lnSpc>
              <a:spcBef>
                <a:spcPts val="0"/>
              </a:spcBef>
            </a:pPr>
            <a:r>
              <a:rPr lang="pt-BR" sz="2000" b="1" u="sng" dirty="0">
                <a:latin typeface="Times New Roman" panose="02020603050405020304" pitchFamily="18" charset="0"/>
                <a:cs typeface="Times New Roman" panose="02020603050405020304" pitchFamily="18" charset="0"/>
              </a:rPr>
              <a:t>Atenção</a:t>
            </a:r>
            <a:r>
              <a:rPr lang="pt-BR" sz="2000" dirty="0">
                <a:latin typeface="Times New Roman" panose="02020603050405020304" pitchFamily="18" charset="0"/>
                <a:cs typeface="Times New Roman" panose="02020603050405020304" pitchFamily="18" charset="0"/>
              </a:rPr>
              <a:t>: o artigo 13º da lei estabelece que o recolhimento domiciliar baseia-se na autodisciplina e senso de responsabilidade do condenado, que deverá, sem vigilância, trabalhar, frequentar curso ou exercer atividade autorizada, permanecendo recolhido nos dias e horários de folga em residência ou em qualquer local destinado a sua moradia habitual, conforme estabelecido na sentença condenatória.</a:t>
            </a:r>
          </a:p>
          <a:p>
            <a:pPr marL="365125" algn="just">
              <a:lnSpc>
                <a:spcPct val="150000"/>
              </a:lnSpc>
              <a:spcBef>
                <a:spcPts val="0"/>
              </a:spcBef>
            </a:pPr>
            <a:endParaRPr lang="pt-BR" sz="2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b="1" dirty="0">
                <a:latin typeface="Times New Roman" panose="02020603050405020304" pitchFamily="18" charset="0"/>
                <a:cs typeface="Times New Roman" panose="02020603050405020304" pitchFamily="18" charset="0"/>
              </a:rPr>
              <a:t>Art. 14</a:t>
            </a:r>
            <a:r>
              <a:rPr lang="pt-BR" sz="2200" dirty="0">
                <a:latin typeface="Times New Roman" panose="02020603050405020304" pitchFamily="18" charset="0"/>
                <a:cs typeface="Times New Roman" panose="02020603050405020304" pitchFamily="18" charset="0"/>
              </a:rPr>
              <a:t>. São circunstâncias que </a:t>
            </a:r>
            <a:r>
              <a:rPr lang="pt-BR" sz="2200" dirty="0">
                <a:highlight>
                  <a:srgbClr val="FFFF00"/>
                </a:highlight>
                <a:latin typeface="Times New Roman" panose="02020603050405020304" pitchFamily="18" charset="0"/>
                <a:cs typeface="Times New Roman" panose="02020603050405020304" pitchFamily="18" charset="0"/>
              </a:rPr>
              <a:t>atenuam</a:t>
            </a:r>
            <a:r>
              <a:rPr lang="pt-BR" sz="2200" dirty="0">
                <a:latin typeface="Times New Roman" panose="02020603050405020304" pitchFamily="18" charset="0"/>
                <a:cs typeface="Times New Roman" panose="02020603050405020304" pitchFamily="18" charset="0"/>
              </a:rPr>
              <a:t> a pena:</a:t>
            </a: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I - baixo grau de instrução ou escolaridade do agente;</a:t>
            </a: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II - arrependimento do infrator, manifestado pela espontânea reparação do dano, ou limitação significativa da degradação ambiental causada;</a:t>
            </a:r>
          </a:p>
        </p:txBody>
      </p:sp>
    </p:spTree>
    <p:extLst>
      <p:ext uri="{BB962C8B-B14F-4D97-AF65-F5344CB8AC3E}">
        <p14:creationId xmlns:p14="http://schemas.microsoft.com/office/powerpoint/2010/main" val="12002691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175168" y="328080"/>
            <a:ext cx="5841664"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Legislação penal extravagante – Lei 9.605/1998</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458802"/>
          </a:xfrm>
          <a:prstGeom prst="rect">
            <a:avLst/>
          </a:prstGeom>
        </p:spPr>
        <p:txBody>
          <a:bodyPr wrap="square">
            <a:spAutoFit/>
          </a:bodyPr>
          <a:lstStyle/>
          <a:p>
            <a:pPr algn="just">
              <a:lnSpc>
                <a:spcPct val="150000"/>
              </a:lnSpc>
              <a:spcBef>
                <a:spcPts val="0"/>
              </a:spcBef>
            </a:pPr>
            <a:endParaRPr lang="pt-BR" sz="1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100" dirty="0">
                <a:latin typeface="Times New Roman" panose="02020603050405020304" pitchFamily="18" charset="0"/>
                <a:cs typeface="Times New Roman" panose="02020603050405020304" pitchFamily="18" charset="0"/>
              </a:rPr>
              <a:t>III - comunicação prévia pelo agente do perigo iminente de degradação ambiental;</a:t>
            </a:r>
          </a:p>
          <a:p>
            <a:pPr algn="just">
              <a:lnSpc>
                <a:spcPct val="150000"/>
              </a:lnSpc>
              <a:spcBef>
                <a:spcPts val="0"/>
              </a:spcBef>
            </a:pPr>
            <a:r>
              <a:rPr lang="pt-BR" sz="2100" dirty="0">
                <a:latin typeface="Times New Roman" panose="02020603050405020304" pitchFamily="18" charset="0"/>
                <a:cs typeface="Times New Roman" panose="02020603050405020304" pitchFamily="18" charset="0"/>
              </a:rPr>
              <a:t>IV - colaboração com os agentes encarregados da vigilância e do controle ambiental.</a:t>
            </a:r>
          </a:p>
          <a:p>
            <a:pPr algn="just">
              <a:lnSpc>
                <a:spcPct val="150000"/>
              </a:lnSpc>
              <a:spcBef>
                <a:spcPts val="0"/>
              </a:spcBef>
            </a:pPr>
            <a:endParaRPr lang="pt-BR" sz="15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100" dirty="0">
                <a:latin typeface="Times New Roman" panose="02020603050405020304" pitchFamily="18" charset="0"/>
                <a:cs typeface="Times New Roman" panose="02020603050405020304" pitchFamily="18" charset="0"/>
              </a:rPr>
              <a:t>(FCC - DPE-AM - 2018 - Defensor Público) São circunstâncias que atenuam a pena nos crimes ambientais:</a:t>
            </a:r>
          </a:p>
          <a:p>
            <a:pPr algn="just">
              <a:lnSpc>
                <a:spcPct val="150000"/>
              </a:lnSpc>
              <a:spcBef>
                <a:spcPts val="0"/>
              </a:spcBef>
            </a:pPr>
            <a:r>
              <a:rPr lang="pt-BR" sz="2100" dirty="0">
                <a:latin typeface="Times New Roman" panose="02020603050405020304" pitchFamily="18" charset="0"/>
                <a:cs typeface="Times New Roman" panose="02020603050405020304" pitchFamily="18" charset="0"/>
              </a:rPr>
              <a:t>a) a não obtenção de vantagem pecuniária e a colaboração com os agentes encarregados da vigilância e do controle ambiental.</a:t>
            </a:r>
          </a:p>
          <a:p>
            <a:pPr algn="just">
              <a:lnSpc>
                <a:spcPct val="150000"/>
              </a:lnSpc>
              <a:spcBef>
                <a:spcPts val="0"/>
              </a:spcBef>
            </a:pPr>
            <a:r>
              <a:rPr lang="pt-BR" sz="2100" dirty="0">
                <a:latin typeface="Times New Roman" panose="02020603050405020304" pitchFamily="18" charset="0"/>
                <a:cs typeface="Times New Roman" panose="02020603050405020304" pitchFamily="18" charset="0"/>
              </a:rPr>
              <a:t>b) a prática do crime fora do período de defeso à fauna e o baixo impacto ambiental da conduta.</a:t>
            </a:r>
          </a:p>
          <a:p>
            <a:pPr algn="just">
              <a:lnSpc>
                <a:spcPct val="150000"/>
              </a:lnSpc>
              <a:spcBef>
                <a:spcPts val="0"/>
              </a:spcBef>
            </a:pPr>
            <a:r>
              <a:rPr lang="pt-BR" sz="2100" dirty="0">
                <a:latin typeface="Times New Roman" panose="02020603050405020304" pitchFamily="18" charset="0"/>
                <a:cs typeface="Times New Roman" panose="02020603050405020304" pitchFamily="18" charset="0"/>
              </a:rPr>
              <a:t>c) o emprego de métodos não cruéis para captura de animais e o arrependimento do infrator.</a:t>
            </a:r>
          </a:p>
          <a:p>
            <a:pPr algn="just">
              <a:lnSpc>
                <a:spcPct val="150000"/>
              </a:lnSpc>
              <a:spcBef>
                <a:spcPts val="0"/>
              </a:spcBef>
            </a:pPr>
            <a:r>
              <a:rPr lang="pt-BR" sz="2100" dirty="0">
                <a:latin typeface="Times New Roman" panose="02020603050405020304" pitchFamily="18" charset="0"/>
                <a:cs typeface="Times New Roman" panose="02020603050405020304" pitchFamily="18" charset="0"/>
              </a:rPr>
              <a:t>d) a confissão e o dano restrito à área urbana.</a:t>
            </a:r>
          </a:p>
          <a:p>
            <a:pPr algn="just">
              <a:lnSpc>
                <a:spcPct val="150000"/>
              </a:lnSpc>
              <a:spcBef>
                <a:spcPts val="0"/>
              </a:spcBef>
            </a:pPr>
            <a:r>
              <a:rPr lang="pt-BR" sz="2100" dirty="0">
                <a:latin typeface="Times New Roman" panose="02020603050405020304" pitchFamily="18" charset="0"/>
                <a:cs typeface="Times New Roman" panose="02020603050405020304" pitchFamily="18" charset="0"/>
              </a:rPr>
              <a:t>e) o baixo grau de instrução ou escolaridade do agente e a comunicação prévia pelo agente do perigo iminente de degradação ambiental.</a:t>
            </a:r>
            <a:endParaRPr lang="pt-B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414975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175168" y="328080"/>
            <a:ext cx="5841664"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Legislação penal extravagante – Lei 9.605/1998</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617692"/>
          </a:xfrm>
          <a:prstGeom prst="rect">
            <a:avLst/>
          </a:prstGeom>
        </p:spPr>
        <p:txBody>
          <a:bodyPr wrap="square">
            <a:spAutoFit/>
          </a:bodyPr>
          <a:lstStyle/>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Art. 15. São circunstâncias que </a:t>
            </a:r>
            <a:r>
              <a:rPr lang="pt-BR" sz="2200" dirty="0">
                <a:highlight>
                  <a:srgbClr val="00FF00"/>
                </a:highlight>
                <a:latin typeface="Times New Roman" panose="02020603050405020304" pitchFamily="18" charset="0"/>
                <a:cs typeface="Times New Roman" panose="02020603050405020304" pitchFamily="18" charset="0"/>
              </a:rPr>
              <a:t>agravam</a:t>
            </a:r>
            <a:r>
              <a:rPr lang="pt-BR" sz="2200" dirty="0">
                <a:latin typeface="Times New Roman" panose="02020603050405020304" pitchFamily="18" charset="0"/>
                <a:cs typeface="Times New Roman" panose="02020603050405020304" pitchFamily="18" charset="0"/>
              </a:rPr>
              <a:t> a pena, quando não constituem ou qualificam o crime:</a:t>
            </a: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I - reincidência </a:t>
            </a:r>
            <a:r>
              <a:rPr lang="pt-BR" sz="2200" dirty="0">
                <a:highlight>
                  <a:srgbClr val="FFFF00"/>
                </a:highlight>
                <a:latin typeface="Times New Roman" panose="02020603050405020304" pitchFamily="18" charset="0"/>
                <a:cs typeface="Times New Roman" panose="02020603050405020304" pitchFamily="18" charset="0"/>
              </a:rPr>
              <a:t>nos crimes de natureza ambiental</a:t>
            </a:r>
            <a:r>
              <a:rPr lang="pt-BR" sz="2200" dirty="0">
                <a:latin typeface="Times New Roman" panose="02020603050405020304" pitchFamily="18" charset="0"/>
                <a:cs typeface="Times New Roman" panose="02020603050405020304" pitchFamily="18" charset="0"/>
              </a:rPr>
              <a:t>;</a:t>
            </a: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II - ter o agente cometido a infração:</a:t>
            </a:r>
          </a:p>
          <a:p>
            <a:pPr marL="342900" indent="-342900" algn="just">
              <a:lnSpc>
                <a:spcPct val="150000"/>
              </a:lnSpc>
              <a:spcBef>
                <a:spcPts val="0"/>
              </a:spcBef>
              <a:buAutoNum type="alphaLcParenR"/>
            </a:pPr>
            <a:r>
              <a:rPr lang="pt-BR" sz="2200" dirty="0">
                <a:latin typeface="Times New Roman" panose="02020603050405020304" pitchFamily="18" charset="0"/>
                <a:cs typeface="Times New Roman" panose="02020603050405020304" pitchFamily="18" charset="0"/>
              </a:rPr>
              <a:t>para obter vantagem pecuniária;</a:t>
            </a:r>
          </a:p>
          <a:p>
            <a:pPr marL="342900" indent="-342900" algn="just">
              <a:lnSpc>
                <a:spcPct val="150000"/>
              </a:lnSpc>
              <a:spcBef>
                <a:spcPts val="0"/>
              </a:spcBef>
              <a:buAutoNum type="alphaLcParenR"/>
            </a:pPr>
            <a:r>
              <a:rPr lang="pt-BR" sz="2200" dirty="0">
                <a:latin typeface="Times New Roman" panose="02020603050405020304" pitchFamily="18" charset="0"/>
                <a:cs typeface="Times New Roman" panose="02020603050405020304" pitchFamily="18" charset="0"/>
              </a:rPr>
              <a:t> coagindo outrem para a execução material da infração;</a:t>
            </a:r>
          </a:p>
          <a:p>
            <a:pPr marL="342900" indent="-342900" algn="just">
              <a:lnSpc>
                <a:spcPct val="150000"/>
              </a:lnSpc>
              <a:spcBef>
                <a:spcPts val="0"/>
              </a:spcBef>
              <a:buAutoNum type="alphaLcParenR"/>
            </a:pPr>
            <a:r>
              <a:rPr lang="pt-BR" sz="2200" dirty="0">
                <a:latin typeface="Times New Roman" panose="02020603050405020304" pitchFamily="18" charset="0"/>
                <a:cs typeface="Times New Roman" panose="02020603050405020304" pitchFamily="18" charset="0"/>
              </a:rPr>
              <a:t>afetando ou expondo a perigo, de maneira grave, a saúde pública ou o meio ambiente;</a:t>
            </a:r>
          </a:p>
          <a:p>
            <a:pPr marL="342900" indent="-342900" algn="just">
              <a:lnSpc>
                <a:spcPct val="150000"/>
              </a:lnSpc>
              <a:spcBef>
                <a:spcPts val="0"/>
              </a:spcBef>
              <a:buAutoNum type="alphaLcParenR"/>
            </a:pPr>
            <a:r>
              <a:rPr lang="pt-BR" sz="2200" dirty="0">
                <a:latin typeface="Times New Roman" panose="02020603050405020304" pitchFamily="18" charset="0"/>
                <a:cs typeface="Times New Roman" panose="02020603050405020304" pitchFamily="18" charset="0"/>
              </a:rPr>
              <a:t>concorrendo para danos à propriedade alheia;</a:t>
            </a:r>
          </a:p>
          <a:p>
            <a:pPr marL="342900" indent="-342900" algn="just">
              <a:lnSpc>
                <a:spcPct val="150000"/>
              </a:lnSpc>
              <a:spcBef>
                <a:spcPts val="0"/>
              </a:spcBef>
              <a:buAutoNum type="alphaLcParenR"/>
            </a:pPr>
            <a:r>
              <a:rPr lang="pt-BR" sz="2200" dirty="0">
                <a:latin typeface="Times New Roman" panose="02020603050405020304" pitchFamily="18" charset="0"/>
                <a:cs typeface="Times New Roman" panose="02020603050405020304" pitchFamily="18" charset="0"/>
              </a:rPr>
              <a:t>atingindo áreas de unidades de conservação ou áreas sujeitas, por ato do Poder Público, a regime especial de uso;</a:t>
            </a:r>
          </a:p>
          <a:p>
            <a:pPr marL="342900" indent="-342900" algn="just">
              <a:lnSpc>
                <a:spcPct val="150000"/>
              </a:lnSpc>
              <a:spcBef>
                <a:spcPts val="0"/>
              </a:spcBef>
              <a:buAutoNum type="alphaLcParenR"/>
            </a:pPr>
            <a:r>
              <a:rPr lang="pt-BR" sz="2200" dirty="0">
                <a:latin typeface="Times New Roman" panose="02020603050405020304" pitchFamily="18" charset="0"/>
                <a:cs typeface="Times New Roman" panose="02020603050405020304" pitchFamily="18" charset="0"/>
              </a:rPr>
              <a:t> atingindo áreas urbanas ou quaisquer assentamentos humanos;</a:t>
            </a:r>
          </a:p>
          <a:p>
            <a:pPr marL="342900" indent="-342900" algn="just">
              <a:lnSpc>
                <a:spcPct val="150000"/>
              </a:lnSpc>
              <a:spcBef>
                <a:spcPts val="0"/>
              </a:spcBef>
              <a:buAutoNum type="alphaLcParenR"/>
            </a:pPr>
            <a:r>
              <a:rPr lang="pt-BR" sz="2200" dirty="0">
                <a:latin typeface="Times New Roman" panose="02020603050405020304" pitchFamily="18" charset="0"/>
                <a:cs typeface="Times New Roman" panose="02020603050405020304" pitchFamily="18" charset="0"/>
              </a:rPr>
              <a:t>em período de defeso à fauna;</a:t>
            </a:r>
          </a:p>
        </p:txBody>
      </p:sp>
    </p:spTree>
    <p:extLst>
      <p:ext uri="{BB962C8B-B14F-4D97-AF65-F5344CB8AC3E}">
        <p14:creationId xmlns:p14="http://schemas.microsoft.com/office/powerpoint/2010/main" val="7510025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175168" y="328080"/>
            <a:ext cx="5841664"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Legislação penal extravagante – Lei 9.605/1998</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617692"/>
          </a:xfrm>
          <a:prstGeom prst="rect">
            <a:avLst/>
          </a:prstGeom>
        </p:spPr>
        <p:txBody>
          <a:bodyPr wrap="square">
            <a:spAutoFit/>
          </a:bodyPr>
          <a:lstStyle/>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h) em </a:t>
            </a:r>
            <a:r>
              <a:rPr lang="pt-BR" sz="2200" dirty="0">
                <a:highlight>
                  <a:srgbClr val="FFFF00"/>
                </a:highlight>
                <a:latin typeface="Times New Roman" panose="02020603050405020304" pitchFamily="18" charset="0"/>
                <a:cs typeface="Times New Roman" panose="02020603050405020304" pitchFamily="18" charset="0"/>
              </a:rPr>
              <a:t>domingos</a:t>
            </a:r>
            <a:r>
              <a:rPr lang="pt-BR" sz="2200" dirty="0">
                <a:latin typeface="Times New Roman" panose="02020603050405020304" pitchFamily="18" charset="0"/>
                <a:cs typeface="Times New Roman" panose="02020603050405020304" pitchFamily="18" charset="0"/>
              </a:rPr>
              <a:t> ou </a:t>
            </a:r>
            <a:r>
              <a:rPr lang="pt-BR" sz="2200" dirty="0">
                <a:highlight>
                  <a:srgbClr val="00FF00"/>
                </a:highlight>
                <a:latin typeface="Times New Roman" panose="02020603050405020304" pitchFamily="18" charset="0"/>
                <a:cs typeface="Times New Roman" panose="02020603050405020304" pitchFamily="18" charset="0"/>
              </a:rPr>
              <a:t>feriados</a:t>
            </a:r>
            <a:r>
              <a:rPr lang="pt-BR" sz="2200" dirty="0">
                <a:latin typeface="Times New Roman" panose="02020603050405020304" pitchFamily="18" charset="0"/>
                <a:cs typeface="Times New Roman" panose="02020603050405020304" pitchFamily="18" charset="0"/>
              </a:rPr>
              <a:t>;</a:t>
            </a: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i) à </a:t>
            </a:r>
            <a:r>
              <a:rPr lang="pt-BR" sz="2200" dirty="0">
                <a:highlight>
                  <a:srgbClr val="C0C0C0"/>
                </a:highlight>
                <a:latin typeface="Times New Roman" panose="02020603050405020304" pitchFamily="18" charset="0"/>
                <a:cs typeface="Times New Roman" panose="02020603050405020304" pitchFamily="18" charset="0"/>
              </a:rPr>
              <a:t>noite</a:t>
            </a:r>
            <a:r>
              <a:rPr lang="pt-BR" sz="2200" dirty="0">
                <a:latin typeface="Times New Roman" panose="02020603050405020304" pitchFamily="18" charset="0"/>
                <a:cs typeface="Times New Roman" panose="02020603050405020304" pitchFamily="18" charset="0"/>
              </a:rPr>
              <a:t>;</a:t>
            </a: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j) em épocas de seca ou inundações;</a:t>
            </a: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l) no interior do espaço territorial especialmente protegido;</a:t>
            </a: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m) com o emprego de métodos cruéis para abate ou captura de animais;</a:t>
            </a: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n) mediante fraude ou abuso de confiança;</a:t>
            </a: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o) mediante abuso do direito de licença, permissão ou autorização ambiental;</a:t>
            </a: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p) no interesse de pessoa jurídica mantida, total ou parcialmente, por verbas públicas ou beneficiada por incentivos fiscais;</a:t>
            </a: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q) atingindo espécies ameaçadas, listadas em relatórios oficiais das autoridades competentes;</a:t>
            </a: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r) facilitada por funcionário público no exercício de suas funções.</a:t>
            </a:r>
          </a:p>
        </p:txBody>
      </p:sp>
    </p:spTree>
    <p:extLst>
      <p:ext uri="{BB962C8B-B14F-4D97-AF65-F5344CB8AC3E}">
        <p14:creationId xmlns:p14="http://schemas.microsoft.com/office/powerpoint/2010/main" val="4594703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175168" y="328080"/>
            <a:ext cx="5841664"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Legislação penal extravagante – Lei 9.605/1998</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525359"/>
          </a:xfrm>
          <a:prstGeom prst="rect">
            <a:avLst/>
          </a:prstGeom>
        </p:spPr>
        <p:txBody>
          <a:bodyPr wrap="square">
            <a:spAutoFit/>
          </a:bodyPr>
          <a:lstStyle/>
          <a:p>
            <a:pPr algn="just">
              <a:lnSpc>
                <a:spcPct val="150000"/>
              </a:lnSpc>
              <a:spcBef>
                <a:spcPts val="0"/>
              </a:spcBef>
            </a:pPr>
            <a:r>
              <a:rPr lang="pt-BR" sz="2200" b="1" dirty="0">
                <a:latin typeface="Times New Roman" panose="02020603050405020304" pitchFamily="18" charset="0"/>
                <a:cs typeface="Times New Roman" panose="02020603050405020304" pitchFamily="18" charset="0"/>
              </a:rPr>
              <a:t>Art. 16. </a:t>
            </a:r>
            <a:r>
              <a:rPr lang="pt-BR" sz="2200" dirty="0">
                <a:latin typeface="Times New Roman" panose="02020603050405020304" pitchFamily="18" charset="0"/>
                <a:cs typeface="Times New Roman" panose="02020603050405020304" pitchFamily="18" charset="0"/>
              </a:rPr>
              <a:t>Nos crimes previstos nesta Lei, a suspensão condicional da pena pode ser aplicada nos casos de condenação a pena privativa de liberdade </a:t>
            </a:r>
            <a:r>
              <a:rPr lang="pt-BR" sz="2200" dirty="0">
                <a:highlight>
                  <a:srgbClr val="FFFF00"/>
                </a:highlight>
                <a:latin typeface="Times New Roman" panose="02020603050405020304" pitchFamily="18" charset="0"/>
                <a:cs typeface="Times New Roman" panose="02020603050405020304" pitchFamily="18" charset="0"/>
              </a:rPr>
              <a:t>não superior a três anos</a:t>
            </a:r>
            <a:r>
              <a:rPr lang="pt-BR" sz="2200" dirty="0">
                <a:latin typeface="Times New Roman" panose="02020603050405020304" pitchFamily="18" charset="0"/>
                <a:cs typeface="Times New Roman" panose="02020603050405020304" pitchFamily="18" charset="0"/>
              </a:rPr>
              <a:t>.</a:t>
            </a:r>
          </a:p>
          <a:p>
            <a:pPr marL="365125" algn="just">
              <a:lnSpc>
                <a:spcPct val="150000"/>
              </a:lnSpc>
              <a:spcBef>
                <a:spcPts val="0"/>
              </a:spcBef>
            </a:pPr>
            <a:endParaRPr lang="pt-BR" sz="1500" b="1" u="sng" dirty="0">
              <a:latin typeface="Times New Roman" panose="02020603050405020304" pitchFamily="18" charset="0"/>
              <a:cs typeface="Times New Roman" panose="02020603050405020304" pitchFamily="18" charset="0"/>
            </a:endParaRPr>
          </a:p>
          <a:p>
            <a:pPr marL="365125" algn="just">
              <a:lnSpc>
                <a:spcPct val="150000"/>
              </a:lnSpc>
              <a:spcBef>
                <a:spcPts val="0"/>
              </a:spcBef>
            </a:pPr>
            <a:r>
              <a:rPr lang="pt-BR" sz="2000" b="1" u="sng" dirty="0">
                <a:latin typeface="Times New Roman" panose="02020603050405020304" pitchFamily="18" charset="0"/>
                <a:cs typeface="Times New Roman" panose="02020603050405020304" pitchFamily="18" charset="0"/>
              </a:rPr>
              <a:t>Atenção</a:t>
            </a:r>
            <a:r>
              <a:rPr lang="pt-BR" sz="2000" dirty="0">
                <a:latin typeface="Times New Roman" panose="02020603050405020304" pitchFamily="18" charset="0"/>
                <a:cs typeface="Times New Roman" panose="02020603050405020304" pitchFamily="18" charset="0"/>
              </a:rPr>
              <a:t>: o CP, no artigo 77, disciplina o </a:t>
            </a:r>
            <a:r>
              <a:rPr lang="pt-BR" sz="2000" i="1" dirty="0">
                <a:latin typeface="Times New Roman" panose="02020603050405020304" pitchFamily="18" charset="0"/>
                <a:cs typeface="Times New Roman" panose="02020603050405020304" pitchFamily="18" charset="0"/>
              </a:rPr>
              <a:t>sursis </a:t>
            </a:r>
            <a:r>
              <a:rPr lang="pt-BR" sz="2000" dirty="0">
                <a:latin typeface="Times New Roman" panose="02020603050405020304" pitchFamily="18" charset="0"/>
                <a:cs typeface="Times New Roman" panose="02020603050405020304" pitchFamily="18" charset="0"/>
              </a:rPr>
              <a:t>de maneira distinta. </a:t>
            </a:r>
          </a:p>
          <a:p>
            <a:pPr marL="365125" algn="just">
              <a:lnSpc>
                <a:spcPct val="150000"/>
              </a:lnSpc>
              <a:spcBef>
                <a:spcPts val="0"/>
              </a:spcBef>
            </a:pPr>
            <a:r>
              <a:rPr lang="pt-BR" sz="2000" dirty="0">
                <a:latin typeface="Times New Roman" panose="02020603050405020304" pitchFamily="18" charset="0"/>
                <a:cs typeface="Times New Roman" panose="02020603050405020304" pitchFamily="18" charset="0"/>
              </a:rPr>
              <a:t>Art. 77 - A execução da pena privativa de liberdade, </a:t>
            </a:r>
            <a:r>
              <a:rPr lang="pt-BR" sz="2000" dirty="0">
                <a:highlight>
                  <a:srgbClr val="00FF00"/>
                </a:highlight>
                <a:latin typeface="Times New Roman" panose="02020603050405020304" pitchFamily="18" charset="0"/>
                <a:cs typeface="Times New Roman" panose="02020603050405020304" pitchFamily="18" charset="0"/>
              </a:rPr>
              <a:t>não superior a 2 (dois) anos</a:t>
            </a:r>
            <a:r>
              <a:rPr lang="pt-BR" sz="2000" dirty="0">
                <a:latin typeface="Times New Roman" panose="02020603050405020304" pitchFamily="18" charset="0"/>
                <a:cs typeface="Times New Roman" panose="02020603050405020304" pitchFamily="18" charset="0"/>
              </a:rPr>
              <a:t>, poderá ser suspensa, por 2 (dois) a 4 (quatro) anos, desde que: SURSIS SIMPLES</a:t>
            </a:r>
          </a:p>
          <a:p>
            <a:pPr marL="365125" algn="just">
              <a:lnSpc>
                <a:spcPct val="150000"/>
              </a:lnSpc>
              <a:spcBef>
                <a:spcPts val="0"/>
              </a:spcBef>
            </a:pPr>
            <a:r>
              <a:rPr lang="pt-BR" sz="2000" dirty="0">
                <a:latin typeface="Times New Roman" panose="02020603050405020304" pitchFamily="18" charset="0"/>
                <a:cs typeface="Times New Roman" panose="02020603050405020304" pitchFamily="18" charset="0"/>
              </a:rPr>
              <a:t>§ 2</a:t>
            </a:r>
            <a:r>
              <a:rPr lang="pt-BR" sz="2000" u="sng" baseline="30000" dirty="0">
                <a:latin typeface="Times New Roman" panose="02020603050405020304" pitchFamily="18" charset="0"/>
                <a:cs typeface="Times New Roman" panose="02020603050405020304" pitchFamily="18" charset="0"/>
              </a:rPr>
              <a:t>o</a:t>
            </a:r>
            <a:r>
              <a:rPr lang="pt-BR" sz="2000" dirty="0">
                <a:latin typeface="Times New Roman" panose="02020603050405020304" pitchFamily="18" charset="0"/>
                <a:cs typeface="Times New Roman" panose="02020603050405020304" pitchFamily="18" charset="0"/>
              </a:rPr>
              <a:t> A execução da pena privativa de liberdade, </a:t>
            </a:r>
            <a:r>
              <a:rPr lang="pt-BR" sz="2000" dirty="0">
                <a:highlight>
                  <a:srgbClr val="00FF00"/>
                </a:highlight>
                <a:latin typeface="Times New Roman" panose="02020603050405020304" pitchFamily="18" charset="0"/>
                <a:cs typeface="Times New Roman" panose="02020603050405020304" pitchFamily="18" charset="0"/>
              </a:rPr>
              <a:t>não superior a quatro anos</a:t>
            </a:r>
            <a:r>
              <a:rPr lang="pt-BR" sz="2000" dirty="0">
                <a:latin typeface="Times New Roman" panose="02020603050405020304" pitchFamily="18" charset="0"/>
                <a:cs typeface="Times New Roman" panose="02020603050405020304" pitchFamily="18" charset="0"/>
              </a:rPr>
              <a:t>, poderá ser suspensa, por quatro a seis anos, desde que o condenado seja maior de setenta anos de idade, ou razões de saúde justifiquem a suspensão. SURSIS ETÁRIO/ HUMANITÁRIO.  </a:t>
            </a:r>
          </a:p>
          <a:p>
            <a:pPr marL="365125" algn="just">
              <a:lnSpc>
                <a:spcPct val="150000"/>
              </a:lnSpc>
              <a:spcBef>
                <a:spcPts val="0"/>
              </a:spcBef>
            </a:pPr>
            <a:endParaRPr lang="pt-BR" sz="15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(FCC - DPE-MA - 2018 - Defensor Público)</a:t>
            </a:r>
            <a:r>
              <a:rPr lang="pt-BR" dirty="0"/>
              <a:t> </a:t>
            </a:r>
            <a:r>
              <a:rPr lang="pt-BR" sz="2200" dirty="0">
                <a:latin typeface="Times New Roman" panose="02020603050405020304" pitchFamily="18" charset="0"/>
                <a:cs typeface="Times New Roman" panose="02020603050405020304" pitchFamily="18" charset="0"/>
              </a:rPr>
              <a:t>Sobre a aplicação da pena na Lei de Crimes Ambientais (Lei n° 9.605/98), é correto afirmar que:</a:t>
            </a:r>
          </a:p>
        </p:txBody>
      </p:sp>
    </p:spTree>
    <p:extLst>
      <p:ext uri="{BB962C8B-B14F-4D97-AF65-F5344CB8AC3E}">
        <p14:creationId xmlns:p14="http://schemas.microsoft.com/office/powerpoint/2010/main" val="16270272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175168" y="328080"/>
            <a:ext cx="5841664"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Legislação penal extravagante – Lei 9.605/1998</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475410"/>
          </a:xfrm>
          <a:prstGeom prst="rect">
            <a:avLst/>
          </a:prstGeom>
        </p:spPr>
        <p:txBody>
          <a:bodyPr wrap="square">
            <a:spAutoFit/>
          </a:bodyPr>
          <a:lstStyle/>
          <a:p>
            <a:pPr algn="just">
              <a:lnSpc>
                <a:spcPct val="150000"/>
              </a:lnSpc>
              <a:spcBef>
                <a:spcPts val="0"/>
              </a:spcBef>
            </a:pPr>
            <a:endParaRPr lang="pt-BR" sz="2200" b="1" dirty="0">
              <a:latin typeface="Times New Roman" panose="02020603050405020304" pitchFamily="18" charset="0"/>
              <a:cs typeface="Times New Roman" panose="02020603050405020304" pitchFamily="18" charset="0"/>
            </a:endParaRPr>
          </a:p>
          <a:p>
            <a:pPr marL="342900" indent="-342900" algn="just">
              <a:lnSpc>
                <a:spcPct val="150000"/>
              </a:lnSpc>
              <a:spcBef>
                <a:spcPts val="0"/>
              </a:spcBef>
              <a:buAutoNum type="alphaLcParenR"/>
            </a:pPr>
            <a:r>
              <a:rPr lang="pt-BR" sz="2200" dirty="0">
                <a:latin typeface="Times New Roman" panose="02020603050405020304" pitchFamily="18" charset="0"/>
                <a:cs typeface="Times New Roman" panose="02020603050405020304" pitchFamily="18" charset="0"/>
              </a:rPr>
              <a:t>a pena privativa de liberdade de até quatro anos pode ser substituída por pena restritiva de direitos.</a:t>
            </a:r>
          </a:p>
          <a:p>
            <a:pPr marL="342900" indent="-342900" algn="just">
              <a:lnSpc>
                <a:spcPct val="150000"/>
              </a:lnSpc>
              <a:spcBef>
                <a:spcPts val="0"/>
              </a:spcBef>
              <a:buAutoNum type="alphaLcParenR"/>
            </a:pPr>
            <a:r>
              <a:rPr lang="pt-BR" sz="2200" dirty="0">
                <a:latin typeface="Times New Roman" panose="02020603050405020304" pitchFamily="18" charset="0"/>
                <a:cs typeface="Times New Roman" panose="02020603050405020304" pitchFamily="18" charset="0"/>
              </a:rPr>
              <a:t>são circunstâncias atenuantes a prática do crime em período noturno e a colaboração com os agentes encarregados da vigilância e do controle ambiental.</a:t>
            </a:r>
          </a:p>
          <a:p>
            <a:pPr marL="342900" indent="-342900" algn="just">
              <a:lnSpc>
                <a:spcPct val="150000"/>
              </a:lnSpc>
              <a:spcBef>
                <a:spcPts val="0"/>
              </a:spcBef>
              <a:buAutoNum type="alphaLcParenR"/>
            </a:pPr>
            <a:r>
              <a:rPr lang="pt-BR" sz="2200" dirty="0">
                <a:latin typeface="Times New Roman" panose="02020603050405020304" pitchFamily="18" charset="0"/>
                <a:cs typeface="Times New Roman" panose="02020603050405020304" pitchFamily="18" charset="0"/>
              </a:rPr>
              <a:t>são circunstâncias agravantes a prática do crime em domingos e o baixo grau de instrução do agente.</a:t>
            </a:r>
          </a:p>
          <a:p>
            <a:pPr marL="342900" indent="-342900" algn="just">
              <a:lnSpc>
                <a:spcPct val="150000"/>
              </a:lnSpc>
              <a:spcBef>
                <a:spcPts val="0"/>
              </a:spcBef>
              <a:buAutoNum type="alphaLcParenR"/>
            </a:pPr>
            <a:r>
              <a:rPr lang="pt-BR" sz="2200" dirty="0">
                <a:latin typeface="Times New Roman" panose="02020603050405020304" pitchFamily="18" charset="0"/>
                <a:cs typeface="Times New Roman" panose="02020603050405020304" pitchFamily="18" charset="0"/>
              </a:rPr>
              <a:t>o recolhimento domiciliar é espécie de pena restritiva de direitos e não se confunde com a prisão domiciliar aplicável em caso de regime aberto.</a:t>
            </a:r>
          </a:p>
          <a:p>
            <a:pPr marL="342900" indent="-342900" algn="just">
              <a:lnSpc>
                <a:spcPct val="150000"/>
              </a:lnSpc>
              <a:spcBef>
                <a:spcPts val="0"/>
              </a:spcBef>
              <a:buAutoNum type="alphaLcParenR"/>
            </a:pPr>
            <a:r>
              <a:rPr lang="pt-BR" sz="2200" dirty="0">
                <a:latin typeface="Times New Roman" panose="02020603050405020304" pitchFamily="18" charset="0"/>
                <a:cs typeface="Times New Roman" panose="02020603050405020304" pitchFamily="18" charset="0"/>
              </a:rPr>
              <a:t>a suspensão condicional da pena pode ser aplicada nos casos de condenação a pena privativa de liberdade não superior a quatro anos.</a:t>
            </a:r>
          </a:p>
          <a:p>
            <a:pPr marL="365125" algn="just">
              <a:lnSpc>
                <a:spcPct val="150000"/>
              </a:lnSpc>
              <a:spcBef>
                <a:spcPts val="0"/>
              </a:spcBef>
            </a:pPr>
            <a:endParaRPr lang="pt-BR" sz="15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867580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175168" y="328080"/>
            <a:ext cx="5841664"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Legislação penal extravagante – Lei 9.605/1998</a:t>
            </a:r>
            <a:endParaRPr lang="en-US" sz="2200" dirty="0">
              <a:latin typeface="Times New Roman" panose="02020603050405020304" pitchFamily="18" charset="0"/>
              <a:cs typeface="Times New Roman" panose="02020603050405020304" pitchFamily="18" charset="0"/>
            </a:endParaRPr>
          </a:p>
        </p:txBody>
      </p:sp>
      <p:graphicFrame>
        <p:nvGraphicFramePr>
          <p:cNvPr id="7" name="Tabela 6">
            <a:extLst>
              <a:ext uri="{FF2B5EF4-FFF2-40B4-BE49-F238E27FC236}">
                <a16:creationId xmlns:a16="http://schemas.microsoft.com/office/drawing/2014/main" id="{FDBDFB3A-BC72-457C-B566-3AAD4D6CD049}"/>
              </a:ext>
            </a:extLst>
          </p:cNvPr>
          <p:cNvGraphicFramePr>
            <a:graphicFrameLocks noGrp="1"/>
          </p:cNvGraphicFramePr>
          <p:nvPr>
            <p:extLst>
              <p:ext uri="{D42A27DB-BD31-4B8C-83A1-F6EECF244321}">
                <p14:modId xmlns:p14="http://schemas.microsoft.com/office/powerpoint/2010/main" val="2464894685"/>
              </p:ext>
            </p:extLst>
          </p:nvPr>
        </p:nvGraphicFramePr>
        <p:xfrm>
          <a:off x="1298917" y="1705441"/>
          <a:ext cx="9594166" cy="4427220"/>
        </p:xfrm>
        <a:graphic>
          <a:graphicData uri="http://schemas.openxmlformats.org/drawingml/2006/table">
            <a:tbl>
              <a:tblPr firstRow="1" firstCol="1" bandRow="1">
                <a:tableStyleId>{5C22544A-7EE6-4342-B048-85BDC9FD1C3A}</a:tableStyleId>
              </a:tblPr>
              <a:tblGrid>
                <a:gridCol w="4797083">
                  <a:extLst>
                    <a:ext uri="{9D8B030D-6E8A-4147-A177-3AD203B41FA5}">
                      <a16:colId xmlns:a16="http://schemas.microsoft.com/office/drawing/2014/main" val="518914194"/>
                    </a:ext>
                  </a:extLst>
                </a:gridCol>
                <a:gridCol w="4797083">
                  <a:extLst>
                    <a:ext uri="{9D8B030D-6E8A-4147-A177-3AD203B41FA5}">
                      <a16:colId xmlns:a16="http://schemas.microsoft.com/office/drawing/2014/main" val="2676468255"/>
                    </a:ext>
                  </a:extLst>
                </a:gridCol>
              </a:tblGrid>
              <a:tr h="357319">
                <a:tc>
                  <a:txBody>
                    <a:bodyPr/>
                    <a:lstStyle/>
                    <a:p>
                      <a:pPr marL="457200" indent="-457200" algn="just">
                        <a:lnSpc>
                          <a:spcPct val="150000"/>
                        </a:lnSpc>
                        <a:spcAft>
                          <a:spcPts val="0"/>
                        </a:spcAft>
                      </a:pPr>
                      <a:r>
                        <a:rPr lang="pt-BR" sz="2200">
                          <a:solidFill>
                            <a:schemeClr val="bg1"/>
                          </a:solidFill>
                          <a:effectLst/>
                          <a:latin typeface="Times New Roman" panose="02020603050405020304" pitchFamily="18" charset="0"/>
                          <a:cs typeface="Times New Roman" panose="02020603050405020304" pitchFamily="18" charset="0"/>
                        </a:rPr>
                        <a:t>Certame</a:t>
                      </a:r>
                      <a:endParaRPr lang="pt-BR" sz="220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457200" indent="-457200" algn="just">
                        <a:lnSpc>
                          <a:spcPct val="150000"/>
                        </a:lnSpc>
                        <a:spcAft>
                          <a:spcPts val="0"/>
                        </a:spcAft>
                      </a:pPr>
                      <a:r>
                        <a:rPr lang="pt-BR" sz="2200" dirty="0">
                          <a:effectLst/>
                          <a:latin typeface="Times New Roman" panose="02020603050405020304" pitchFamily="18" charset="0"/>
                          <a:cs typeface="Times New Roman" panose="02020603050405020304" pitchFamily="18" charset="0"/>
                        </a:rPr>
                        <a:t>Cobrança</a:t>
                      </a:r>
                      <a:endParaRPr lang="pt-BR"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11896367"/>
                  </a:ext>
                </a:extLst>
              </a:tr>
              <a:tr h="357319">
                <a:tc>
                  <a:txBody>
                    <a:bodyPr/>
                    <a:lstStyle/>
                    <a:p>
                      <a:pPr marL="457200" indent="-457200" algn="just">
                        <a:lnSpc>
                          <a:spcPct val="150000"/>
                        </a:lnSpc>
                        <a:spcAft>
                          <a:spcPts val="0"/>
                        </a:spcAft>
                      </a:pPr>
                      <a:r>
                        <a:rPr lang="pt-BR" sz="2200" b="0" dirty="0">
                          <a:solidFill>
                            <a:schemeClr val="tx1"/>
                          </a:solidFill>
                          <a:effectLst/>
                          <a:latin typeface="Times New Roman" panose="02020603050405020304" pitchFamily="18" charset="0"/>
                          <a:cs typeface="Times New Roman" panose="02020603050405020304" pitchFamily="18" charset="0"/>
                        </a:rPr>
                        <a:t>1- FCC – DPE/MA – 2018</a:t>
                      </a:r>
                      <a:endParaRPr lang="pt-BR" sz="2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457200" indent="-457200" algn="just">
                        <a:lnSpc>
                          <a:spcPct val="150000"/>
                        </a:lnSpc>
                        <a:spcAft>
                          <a:spcPts val="0"/>
                        </a:spcAft>
                      </a:pPr>
                      <a:r>
                        <a:rPr lang="pt-BR" sz="2200" dirty="0">
                          <a:effectLst/>
                          <a:latin typeface="Times New Roman" panose="02020603050405020304" pitchFamily="18" charset="0"/>
                          <a:cs typeface="Times New Roman" panose="02020603050405020304" pitchFamily="18" charset="0"/>
                        </a:rPr>
                        <a:t>Lei </a:t>
                      </a:r>
                      <a:endParaRPr lang="pt-BR"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80957205"/>
                  </a:ext>
                </a:extLst>
              </a:tr>
              <a:tr h="357319">
                <a:tc>
                  <a:txBody>
                    <a:bodyPr/>
                    <a:lstStyle/>
                    <a:p>
                      <a:pPr marL="457200" indent="-457200" algn="just">
                        <a:lnSpc>
                          <a:spcPct val="150000"/>
                        </a:lnSpc>
                        <a:spcAft>
                          <a:spcPts val="0"/>
                        </a:spcAft>
                      </a:pPr>
                      <a:r>
                        <a:rPr lang="pt-BR" sz="2200" b="0" dirty="0">
                          <a:solidFill>
                            <a:schemeClr val="tx1"/>
                          </a:solidFill>
                          <a:effectLst/>
                          <a:latin typeface="Times New Roman" panose="02020603050405020304" pitchFamily="18" charset="0"/>
                          <a:cs typeface="Times New Roman" panose="02020603050405020304" pitchFamily="18" charset="0"/>
                        </a:rPr>
                        <a:t>2- FCC – DPE/AM – 2018</a:t>
                      </a:r>
                      <a:endParaRPr lang="pt-BR" sz="2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457200" indent="-457200" algn="just">
                        <a:lnSpc>
                          <a:spcPct val="150000"/>
                        </a:lnSpc>
                        <a:spcAft>
                          <a:spcPts val="0"/>
                        </a:spcAft>
                      </a:pPr>
                      <a:r>
                        <a:rPr lang="pt-BR" sz="2200" dirty="0">
                          <a:effectLst/>
                          <a:latin typeface="Times New Roman" panose="02020603050405020304" pitchFamily="18" charset="0"/>
                          <a:cs typeface="Times New Roman" panose="02020603050405020304" pitchFamily="18" charset="0"/>
                        </a:rPr>
                        <a:t>Lei </a:t>
                      </a:r>
                      <a:endParaRPr lang="pt-BR"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05050547"/>
                  </a:ext>
                </a:extLst>
              </a:tr>
              <a:tr h="357319">
                <a:tc>
                  <a:txBody>
                    <a:bodyPr/>
                    <a:lstStyle/>
                    <a:p>
                      <a:pPr marL="457200" indent="-457200" algn="just">
                        <a:lnSpc>
                          <a:spcPct val="150000"/>
                        </a:lnSpc>
                        <a:spcAft>
                          <a:spcPts val="0"/>
                        </a:spcAft>
                      </a:pPr>
                      <a:r>
                        <a:rPr lang="pt-BR" sz="2200" b="0" dirty="0">
                          <a:solidFill>
                            <a:schemeClr val="tx1"/>
                          </a:solidFill>
                          <a:effectLst/>
                          <a:latin typeface="Times New Roman" panose="02020603050405020304" pitchFamily="18" charset="0"/>
                          <a:cs typeface="Times New Roman" panose="02020603050405020304" pitchFamily="18" charset="0"/>
                        </a:rPr>
                        <a:t>3- VUNESP – DPE/RR – 2017</a:t>
                      </a:r>
                      <a:endParaRPr lang="pt-BR" sz="2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457200" indent="-457200" algn="just">
                        <a:lnSpc>
                          <a:spcPct val="150000"/>
                        </a:lnSpc>
                        <a:spcAft>
                          <a:spcPts val="0"/>
                        </a:spcAft>
                      </a:pPr>
                      <a:r>
                        <a:rPr lang="pt-BR" sz="2200" dirty="0">
                          <a:effectLst/>
                          <a:latin typeface="Times New Roman" panose="02020603050405020304" pitchFamily="18" charset="0"/>
                          <a:cs typeface="Times New Roman" panose="02020603050405020304" pitchFamily="18" charset="0"/>
                        </a:rPr>
                        <a:t>Lei</a:t>
                      </a:r>
                      <a:endParaRPr lang="pt-BR"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87086365"/>
                  </a:ext>
                </a:extLst>
              </a:tr>
              <a:tr h="357319">
                <a:tc>
                  <a:txBody>
                    <a:bodyPr/>
                    <a:lstStyle/>
                    <a:p>
                      <a:pPr marL="457200" indent="-457200" algn="just">
                        <a:lnSpc>
                          <a:spcPct val="150000"/>
                        </a:lnSpc>
                        <a:spcAft>
                          <a:spcPts val="0"/>
                        </a:spcAft>
                      </a:pPr>
                      <a:r>
                        <a:rPr lang="pt-BR" sz="2200" b="0" dirty="0">
                          <a:solidFill>
                            <a:schemeClr val="tx1"/>
                          </a:solidFill>
                          <a:effectLst/>
                          <a:latin typeface="Times New Roman" panose="02020603050405020304" pitchFamily="18" charset="0"/>
                          <a:cs typeface="Times New Roman" panose="02020603050405020304" pitchFamily="18" charset="0"/>
                        </a:rPr>
                        <a:t>4- Cespe/Cebraspe – DPE/AC – 2017</a:t>
                      </a:r>
                      <a:endParaRPr lang="pt-BR" sz="2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457200" indent="-457200" algn="just">
                        <a:lnSpc>
                          <a:spcPct val="150000"/>
                        </a:lnSpc>
                        <a:spcAft>
                          <a:spcPts val="0"/>
                        </a:spcAft>
                      </a:pPr>
                      <a:r>
                        <a:rPr lang="pt-BR" sz="2200" dirty="0">
                          <a:effectLst/>
                          <a:latin typeface="Times New Roman" panose="02020603050405020304" pitchFamily="18" charset="0"/>
                          <a:cs typeface="Times New Roman" panose="02020603050405020304" pitchFamily="18" charset="0"/>
                        </a:rPr>
                        <a:t>Lei e juris</a:t>
                      </a:r>
                      <a:endParaRPr lang="pt-BR"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81730108"/>
                  </a:ext>
                </a:extLst>
              </a:tr>
              <a:tr h="357319">
                <a:tc>
                  <a:txBody>
                    <a:bodyPr/>
                    <a:lstStyle/>
                    <a:p>
                      <a:pPr marL="457200" indent="-457200" algn="just">
                        <a:lnSpc>
                          <a:spcPct val="150000"/>
                        </a:lnSpc>
                        <a:spcAft>
                          <a:spcPts val="0"/>
                        </a:spcAft>
                      </a:pPr>
                      <a:r>
                        <a:rPr lang="pt-BR" sz="2200" b="0" dirty="0">
                          <a:solidFill>
                            <a:schemeClr val="tx1"/>
                          </a:solidFill>
                          <a:effectLst/>
                          <a:latin typeface="Times New Roman" panose="02020603050405020304" pitchFamily="18" charset="0"/>
                          <a:cs typeface="Times New Roman" panose="02020603050405020304" pitchFamily="18" charset="0"/>
                        </a:rPr>
                        <a:t>5- Cespe/Cebraspe – DPU– 2017</a:t>
                      </a:r>
                      <a:endParaRPr lang="pt-BR" sz="2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457200" indent="-457200" algn="just">
                        <a:lnSpc>
                          <a:spcPct val="150000"/>
                        </a:lnSpc>
                        <a:spcAft>
                          <a:spcPts val="0"/>
                        </a:spcAft>
                      </a:pPr>
                      <a:r>
                        <a:rPr lang="pt-BR" sz="2200" dirty="0">
                          <a:effectLst/>
                          <a:latin typeface="Times New Roman" panose="02020603050405020304" pitchFamily="18" charset="0"/>
                          <a:cs typeface="Times New Roman" panose="02020603050405020304" pitchFamily="18" charset="0"/>
                        </a:rPr>
                        <a:t>Juris e conhecimentos doutrinários</a:t>
                      </a:r>
                      <a:endParaRPr lang="pt-BR"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56701345"/>
                  </a:ext>
                </a:extLst>
              </a:tr>
              <a:tr h="357319">
                <a:tc>
                  <a:txBody>
                    <a:bodyPr/>
                    <a:lstStyle/>
                    <a:p>
                      <a:pPr marL="457200" indent="-457200" algn="just">
                        <a:lnSpc>
                          <a:spcPct val="150000"/>
                        </a:lnSpc>
                        <a:spcAft>
                          <a:spcPts val="0"/>
                        </a:spcAft>
                      </a:pPr>
                      <a:r>
                        <a:rPr lang="pt-BR" sz="2200" b="0" dirty="0">
                          <a:solidFill>
                            <a:schemeClr val="tx1"/>
                          </a:solidFill>
                          <a:effectLst/>
                          <a:latin typeface="Times New Roman" panose="02020603050405020304" pitchFamily="18" charset="0"/>
                          <a:cs typeface="Times New Roman" panose="02020603050405020304" pitchFamily="18" charset="0"/>
                        </a:rPr>
                        <a:t>6- Cespe/Cebraspe – DPU– 2017</a:t>
                      </a:r>
                      <a:endParaRPr lang="pt-BR" sz="2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457200" indent="-457200" algn="just">
                        <a:lnSpc>
                          <a:spcPct val="150000"/>
                        </a:lnSpc>
                        <a:spcAft>
                          <a:spcPts val="0"/>
                        </a:spcAft>
                      </a:pPr>
                      <a:r>
                        <a:rPr lang="pt-BR" sz="2200" dirty="0">
                          <a:effectLst/>
                          <a:latin typeface="Times New Roman" panose="02020603050405020304" pitchFamily="18" charset="0"/>
                          <a:cs typeface="Times New Roman" panose="02020603050405020304" pitchFamily="18" charset="0"/>
                        </a:rPr>
                        <a:t>Lei </a:t>
                      </a:r>
                      <a:endParaRPr lang="pt-BR"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3488255"/>
                  </a:ext>
                </a:extLst>
              </a:tr>
              <a:tr h="357319">
                <a:tc>
                  <a:txBody>
                    <a:bodyPr/>
                    <a:lstStyle/>
                    <a:p>
                      <a:pPr marL="457200" indent="-457200" algn="just">
                        <a:lnSpc>
                          <a:spcPct val="150000"/>
                        </a:lnSpc>
                        <a:spcAft>
                          <a:spcPts val="0"/>
                        </a:spcAft>
                      </a:pPr>
                      <a:r>
                        <a:rPr lang="pt-BR" sz="2200" b="0" dirty="0">
                          <a:solidFill>
                            <a:schemeClr val="tx1"/>
                          </a:solidFill>
                          <a:effectLst/>
                          <a:latin typeface="Times New Roman" panose="02020603050405020304" pitchFamily="18" charset="0"/>
                          <a:cs typeface="Times New Roman" panose="02020603050405020304" pitchFamily="18" charset="0"/>
                        </a:rPr>
                        <a:t>7- FMP Concursos – DPE/PA – 2015</a:t>
                      </a:r>
                      <a:endParaRPr lang="pt-BR" sz="2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457200" indent="-457200" algn="just">
                        <a:lnSpc>
                          <a:spcPct val="150000"/>
                        </a:lnSpc>
                        <a:spcAft>
                          <a:spcPts val="0"/>
                        </a:spcAft>
                      </a:pPr>
                      <a:r>
                        <a:rPr lang="pt-BR" sz="2200" dirty="0">
                          <a:effectLst/>
                          <a:latin typeface="Times New Roman" panose="02020603050405020304" pitchFamily="18" charset="0"/>
                          <a:cs typeface="Times New Roman" panose="02020603050405020304" pitchFamily="18" charset="0"/>
                        </a:rPr>
                        <a:t>Lei (2 questões)</a:t>
                      </a:r>
                      <a:endParaRPr lang="pt-BR"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46606238"/>
                  </a:ext>
                </a:extLst>
              </a:tr>
              <a:tr h="357319">
                <a:tc>
                  <a:txBody>
                    <a:bodyPr/>
                    <a:lstStyle/>
                    <a:p>
                      <a:pPr marL="457200" indent="-457200" algn="just">
                        <a:lnSpc>
                          <a:spcPct val="150000"/>
                        </a:lnSpc>
                        <a:spcAft>
                          <a:spcPts val="0"/>
                        </a:spcAft>
                      </a:pPr>
                      <a:r>
                        <a:rPr lang="pt-BR" sz="2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8- </a:t>
                      </a:r>
                      <a:r>
                        <a:rPr lang="pt-BR" sz="2200" b="0" dirty="0">
                          <a:solidFill>
                            <a:schemeClr val="tx1"/>
                          </a:solidFill>
                          <a:effectLst/>
                          <a:latin typeface="Times New Roman" panose="02020603050405020304" pitchFamily="18" charset="0"/>
                          <a:cs typeface="Times New Roman" panose="02020603050405020304" pitchFamily="18" charset="0"/>
                        </a:rPr>
                        <a:t>Cespe/Cebraspe – DPU– 2015</a:t>
                      </a:r>
                      <a:endParaRPr lang="pt-BR" sz="2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457200" indent="-457200" algn="just">
                        <a:lnSpc>
                          <a:spcPct val="150000"/>
                        </a:lnSpc>
                        <a:spcAft>
                          <a:spcPts val="0"/>
                        </a:spcAft>
                      </a:pPr>
                      <a:r>
                        <a:rPr lang="pt-BR" sz="2200" dirty="0">
                          <a:effectLst/>
                          <a:latin typeface="Times New Roman" panose="02020603050405020304" pitchFamily="18" charset="0"/>
                          <a:cs typeface="Times New Roman" panose="02020603050405020304" pitchFamily="18" charset="0"/>
                        </a:rPr>
                        <a:t>Lei</a:t>
                      </a:r>
                      <a:endParaRPr lang="pt-BR"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65471291"/>
                  </a:ext>
                </a:extLst>
              </a:tr>
              <a:tr h="357319">
                <a:tc>
                  <a:txBody>
                    <a:bodyPr/>
                    <a:lstStyle/>
                    <a:p>
                      <a:pPr marL="457200" indent="-457200" algn="just">
                        <a:lnSpc>
                          <a:spcPct val="150000"/>
                        </a:lnSpc>
                        <a:spcAft>
                          <a:spcPts val="0"/>
                        </a:spcAft>
                      </a:pPr>
                      <a:r>
                        <a:rPr lang="pt-BR" sz="2200" b="0" dirty="0">
                          <a:solidFill>
                            <a:schemeClr val="tx1"/>
                          </a:solidFill>
                          <a:effectLst/>
                          <a:latin typeface="Times New Roman" panose="02020603050405020304" pitchFamily="18" charset="0"/>
                          <a:cs typeface="Times New Roman" panose="02020603050405020304" pitchFamily="18" charset="0"/>
                        </a:rPr>
                        <a:t>9- FCC – DPE/AM – 2013</a:t>
                      </a:r>
                      <a:endParaRPr lang="pt-BR" sz="2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457200" indent="-457200" algn="just">
                        <a:lnSpc>
                          <a:spcPct val="150000"/>
                        </a:lnSpc>
                        <a:spcAft>
                          <a:spcPts val="0"/>
                        </a:spcAft>
                      </a:pPr>
                      <a:r>
                        <a:rPr lang="pt-BR" sz="2200" dirty="0">
                          <a:effectLst/>
                          <a:latin typeface="Times New Roman" panose="02020603050405020304" pitchFamily="18" charset="0"/>
                          <a:cs typeface="Times New Roman" panose="02020603050405020304" pitchFamily="18" charset="0"/>
                        </a:rPr>
                        <a:t>Lei </a:t>
                      </a:r>
                      <a:endParaRPr lang="pt-BR"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04951539"/>
                  </a:ext>
                </a:extLst>
              </a:tr>
            </a:tbl>
          </a:graphicData>
        </a:graphic>
      </p:graphicFrame>
    </p:spTree>
    <p:extLst>
      <p:ext uri="{BB962C8B-B14F-4D97-AF65-F5344CB8AC3E}">
        <p14:creationId xmlns:p14="http://schemas.microsoft.com/office/powerpoint/2010/main" val="61326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175168" y="328080"/>
            <a:ext cx="5841664"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Legislação penal extravagante – Lei 9.605/1998</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904928"/>
          </a:xfrm>
          <a:prstGeom prst="rect">
            <a:avLst/>
          </a:prstGeom>
        </p:spPr>
        <p:txBody>
          <a:bodyPr wrap="square">
            <a:spAutoFit/>
          </a:bodyPr>
          <a:lstStyle/>
          <a:p>
            <a:pPr algn="just">
              <a:lnSpc>
                <a:spcPct val="150000"/>
              </a:lnSpc>
              <a:spcBef>
                <a:spcPts val="0"/>
              </a:spcBef>
            </a:pPr>
            <a:endParaRPr lang="pt-BR" sz="2200" b="1" dirty="0">
              <a:latin typeface="Times New Roman" panose="02020603050405020304" pitchFamily="18" charset="0"/>
              <a:cs typeface="Times New Roman" panose="02020603050405020304" pitchFamily="18" charset="0"/>
            </a:endParaRPr>
          </a:p>
          <a:p>
            <a:pPr marL="365125" algn="just">
              <a:lnSpc>
                <a:spcPct val="150000"/>
              </a:lnSpc>
              <a:spcBef>
                <a:spcPts val="0"/>
              </a:spcBef>
            </a:pPr>
            <a:endParaRPr lang="pt-BR" sz="1500" dirty="0">
              <a:latin typeface="Times New Roman" panose="02020603050405020304" pitchFamily="18" charset="0"/>
              <a:cs typeface="Times New Roman" panose="02020603050405020304" pitchFamily="18" charset="0"/>
            </a:endParaRPr>
          </a:p>
        </p:txBody>
      </p:sp>
      <p:sp>
        <p:nvSpPr>
          <p:cNvPr id="3" name="Retângulo 2">
            <a:extLst>
              <a:ext uri="{FF2B5EF4-FFF2-40B4-BE49-F238E27FC236}">
                <a16:creationId xmlns:a16="http://schemas.microsoft.com/office/drawing/2014/main" id="{943C670E-B02E-4386-824D-BC14489F0C94}"/>
              </a:ext>
            </a:extLst>
          </p:cNvPr>
          <p:cNvSpPr/>
          <p:nvPr/>
        </p:nvSpPr>
        <p:spPr>
          <a:xfrm>
            <a:off x="225083" y="1519310"/>
            <a:ext cx="11966917" cy="5109860"/>
          </a:xfrm>
          <a:prstGeom prst="rect">
            <a:avLst/>
          </a:prstGeom>
        </p:spPr>
        <p:txBody>
          <a:bodyPr wrap="square">
            <a:spAutoFit/>
          </a:bodyPr>
          <a:lstStyle/>
          <a:p>
            <a:pPr algn="just">
              <a:lnSpc>
                <a:spcPct val="150000"/>
              </a:lnSpc>
            </a:pPr>
            <a:r>
              <a:rPr lang="pt-BR" sz="2200" b="1" u="sng" dirty="0">
                <a:latin typeface="Times New Roman" panose="02020603050405020304" pitchFamily="18" charset="0"/>
                <a:cs typeface="Times New Roman" panose="02020603050405020304" pitchFamily="18" charset="0"/>
              </a:rPr>
              <a:t>Atenção</a:t>
            </a:r>
            <a:r>
              <a:rPr lang="pt-BR" sz="2200" dirty="0">
                <a:latin typeface="Times New Roman" panose="02020603050405020304" pitchFamily="18" charset="0"/>
                <a:cs typeface="Times New Roman" panose="02020603050405020304" pitchFamily="18" charset="0"/>
              </a:rPr>
              <a:t>: é necessário observar o tratamento conferido ao recolhimento/ prisão domiciliar pela legislação:</a:t>
            </a:r>
          </a:p>
          <a:p>
            <a:pPr algn="just">
              <a:lnSpc>
                <a:spcPct val="150000"/>
              </a:lnSpc>
            </a:pPr>
            <a:r>
              <a:rPr lang="pt-BR" sz="2200" dirty="0">
                <a:latin typeface="Times New Roman" panose="02020603050405020304" pitchFamily="18" charset="0"/>
                <a:cs typeface="Times New Roman" panose="02020603050405020304" pitchFamily="18" charset="0"/>
              </a:rPr>
              <a:t>1) Lei de Crimes ambientais – artigo 13:  o recolhimento domiciliar é previsto como </a:t>
            </a:r>
            <a:r>
              <a:rPr lang="pt-BR" sz="2200" u="sng" dirty="0">
                <a:latin typeface="Times New Roman" panose="02020603050405020304" pitchFamily="18" charset="0"/>
                <a:cs typeface="Times New Roman" panose="02020603050405020304" pitchFamily="18" charset="0"/>
              </a:rPr>
              <a:t>pena restritiva de direitos</a:t>
            </a:r>
            <a:r>
              <a:rPr lang="pt-BR" sz="2200" b="1" dirty="0">
                <a:latin typeface="Times New Roman" panose="02020603050405020304" pitchFamily="18" charset="0"/>
                <a:cs typeface="Times New Roman" panose="02020603050405020304" pitchFamily="18" charset="0"/>
              </a:rPr>
              <a:t>;</a:t>
            </a:r>
          </a:p>
          <a:p>
            <a:pPr algn="just">
              <a:lnSpc>
                <a:spcPct val="150000"/>
              </a:lnSpc>
            </a:pPr>
            <a:r>
              <a:rPr lang="pt-BR" sz="2200" dirty="0">
                <a:latin typeface="Times New Roman" panose="02020603050405020304" pitchFamily="18" charset="0"/>
                <a:cs typeface="Times New Roman" panose="02020603050405020304" pitchFamily="18" charset="0"/>
              </a:rPr>
              <a:t>2) Código de Processo Penal – artigo 318: o recolhimento domiciliar é </a:t>
            </a:r>
            <a:r>
              <a:rPr lang="pt-BR" sz="2200" u="sng" dirty="0">
                <a:latin typeface="Times New Roman" panose="02020603050405020304" pitchFamily="18" charset="0"/>
                <a:cs typeface="Times New Roman" panose="02020603050405020304" pitchFamily="18" charset="0"/>
              </a:rPr>
              <a:t>medida cautelar</a:t>
            </a:r>
            <a:r>
              <a:rPr lang="pt-BR" sz="2200" dirty="0">
                <a:latin typeface="Times New Roman" panose="02020603050405020304" pitchFamily="18" charset="0"/>
                <a:cs typeface="Times New Roman" panose="02020603050405020304" pitchFamily="18" charset="0"/>
              </a:rPr>
              <a:t> alternativa à prisão preventiva (art. 318 do CPP: poderá o juiz substituir a prisão preventiva pela domiciliar quando o agente for....).</a:t>
            </a:r>
          </a:p>
          <a:p>
            <a:pPr algn="just">
              <a:lnSpc>
                <a:spcPct val="150000"/>
              </a:lnSpc>
            </a:pPr>
            <a:r>
              <a:rPr lang="pt-BR" sz="2200" dirty="0">
                <a:latin typeface="Times New Roman" panose="02020603050405020304" pitchFamily="18" charset="0"/>
                <a:cs typeface="Times New Roman" panose="02020603050405020304" pitchFamily="18" charset="0"/>
              </a:rPr>
              <a:t>3) Lei de Execução Penal – artigo 117: possibilita o recolhimento domiciliar aos presos em </a:t>
            </a:r>
            <a:r>
              <a:rPr lang="pt-BR" sz="2200" u="sng" dirty="0">
                <a:latin typeface="Times New Roman" panose="02020603050405020304" pitchFamily="18" charset="0"/>
                <a:cs typeface="Times New Roman" panose="02020603050405020304" pitchFamily="18" charset="0"/>
              </a:rPr>
              <a:t>regime aberto</a:t>
            </a:r>
            <a:r>
              <a:rPr lang="pt-BR" sz="2200" dirty="0">
                <a:latin typeface="Times New Roman" panose="02020603050405020304" pitchFamily="18" charset="0"/>
                <a:cs typeface="Times New Roman" panose="02020603050405020304" pitchFamily="18" charset="0"/>
              </a:rPr>
              <a:t> desde que preenchidas as condições que estabelece em seus incisos (art. 117 da LEP: somente se admitirá o recolhimento do beneficiário de regime aberto em residência particular quando se tratar de:).</a:t>
            </a:r>
            <a:endParaRPr lang="pt-BR" sz="2200" i="0" dirty="0">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130553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175168" y="328080"/>
            <a:ext cx="5841664"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Legislação penal extravagante – Lei 9.605/1998</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484643"/>
          </a:xfrm>
          <a:prstGeom prst="rect">
            <a:avLst/>
          </a:prstGeom>
        </p:spPr>
        <p:txBody>
          <a:bodyPr wrap="square">
            <a:spAutoFit/>
          </a:bodyPr>
          <a:lstStyle/>
          <a:p>
            <a:pPr algn="just">
              <a:lnSpc>
                <a:spcPct val="150000"/>
              </a:lnSpc>
              <a:spcBef>
                <a:spcPts val="0"/>
              </a:spcBef>
            </a:pPr>
            <a:endParaRPr lang="pt-BR" sz="1000" dirty="0">
              <a:latin typeface="Times New Roman" panose="02020603050405020304" pitchFamily="18" charset="0"/>
              <a:cs typeface="Times New Roman" panose="02020603050405020304" pitchFamily="18" charset="0"/>
            </a:endParaRPr>
          </a:p>
          <a:p>
            <a:pPr algn="just">
              <a:lnSpc>
                <a:spcPct val="150000"/>
              </a:lnSpc>
            </a:pPr>
            <a:r>
              <a:rPr lang="pt-BR" sz="2200" b="1" dirty="0">
                <a:latin typeface="Times New Roman" panose="02020603050405020304" pitchFamily="18" charset="0"/>
                <a:cs typeface="Times New Roman" panose="02020603050405020304" pitchFamily="18" charset="0"/>
              </a:rPr>
              <a:t>Art. 17. </a:t>
            </a:r>
            <a:r>
              <a:rPr lang="pt-BR" sz="2200" dirty="0">
                <a:latin typeface="Times New Roman" panose="02020603050405020304" pitchFamily="18" charset="0"/>
                <a:cs typeface="Times New Roman" panose="02020603050405020304" pitchFamily="18" charset="0"/>
              </a:rPr>
              <a:t>A verificação da reparação a que se refere o § 2º do art. 78 do Código Penal será feita mediante </a:t>
            </a:r>
            <a:r>
              <a:rPr lang="pt-BR" sz="2200" dirty="0">
                <a:highlight>
                  <a:srgbClr val="FFFF00"/>
                </a:highlight>
                <a:latin typeface="Times New Roman" panose="02020603050405020304" pitchFamily="18" charset="0"/>
                <a:cs typeface="Times New Roman" panose="02020603050405020304" pitchFamily="18" charset="0"/>
              </a:rPr>
              <a:t>laudo de reparação do dano ambiental</a:t>
            </a:r>
            <a:r>
              <a:rPr lang="pt-BR" sz="2200" dirty="0">
                <a:latin typeface="Times New Roman" panose="02020603050405020304" pitchFamily="18" charset="0"/>
                <a:cs typeface="Times New Roman" panose="02020603050405020304" pitchFamily="18" charset="0"/>
              </a:rPr>
              <a:t>, e as </a:t>
            </a:r>
            <a:r>
              <a:rPr lang="pt-BR" sz="2200" dirty="0">
                <a:highlight>
                  <a:srgbClr val="00FF00"/>
                </a:highlight>
                <a:latin typeface="Times New Roman" panose="02020603050405020304" pitchFamily="18" charset="0"/>
                <a:cs typeface="Times New Roman" panose="02020603050405020304" pitchFamily="18" charset="0"/>
              </a:rPr>
              <a:t>condições</a:t>
            </a:r>
            <a:r>
              <a:rPr lang="pt-BR" sz="2200" dirty="0">
                <a:latin typeface="Times New Roman" panose="02020603050405020304" pitchFamily="18" charset="0"/>
                <a:cs typeface="Times New Roman" panose="02020603050405020304" pitchFamily="18" charset="0"/>
              </a:rPr>
              <a:t> a serem impostas pelo juiz </a:t>
            </a:r>
            <a:r>
              <a:rPr lang="pt-BR" sz="2200" dirty="0">
                <a:highlight>
                  <a:srgbClr val="00FF00"/>
                </a:highlight>
                <a:latin typeface="Times New Roman" panose="02020603050405020304" pitchFamily="18" charset="0"/>
                <a:cs typeface="Times New Roman" panose="02020603050405020304" pitchFamily="18" charset="0"/>
              </a:rPr>
              <a:t>deverão relacionar-se com a proteção ao meio ambiente</a:t>
            </a:r>
            <a:r>
              <a:rPr lang="pt-BR" sz="2200" dirty="0">
                <a:latin typeface="Times New Roman" panose="02020603050405020304" pitchFamily="18" charset="0"/>
                <a:cs typeface="Times New Roman" panose="02020603050405020304" pitchFamily="18" charset="0"/>
              </a:rPr>
              <a:t>.</a:t>
            </a:r>
          </a:p>
          <a:p>
            <a:pPr marL="365125" algn="just">
              <a:lnSpc>
                <a:spcPct val="150000"/>
              </a:lnSpc>
              <a:spcBef>
                <a:spcPts val="0"/>
              </a:spcBef>
            </a:pPr>
            <a:endParaRPr lang="pt-BR" sz="2000" dirty="0">
              <a:latin typeface="Times New Roman" panose="02020603050405020304" pitchFamily="18" charset="0"/>
              <a:cs typeface="Times New Roman" panose="02020603050405020304" pitchFamily="18" charset="0"/>
            </a:endParaRPr>
          </a:p>
          <a:p>
            <a:pPr marL="365125" algn="just">
              <a:lnSpc>
                <a:spcPct val="150000"/>
              </a:lnSpc>
              <a:spcBef>
                <a:spcPts val="0"/>
              </a:spcBef>
            </a:pPr>
            <a:r>
              <a:rPr lang="pt-BR" sz="2000" dirty="0">
                <a:latin typeface="Times New Roman" panose="02020603050405020304" pitchFamily="18" charset="0"/>
                <a:cs typeface="Times New Roman" panose="02020603050405020304" pitchFamily="18" charset="0"/>
              </a:rPr>
              <a:t>Art. 78 do CP - § 2° Se o condenado houver reparado o dano, salvo impossibilidade de fazê-lo, e se as circunstâncias do art. 59 deste Código lhe forem inteiramente favoráveis, o juiz poderá substituir a exigência do parágrafo anterior pelas seguintes condições, aplicadas cumulativamente:</a:t>
            </a:r>
          </a:p>
          <a:p>
            <a:pPr marL="708025" indent="-342900" algn="just">
              <a:lnSpc>
                <a:spcPct val="150000"/>
              </a:lnSpc>
              <a:spcBef>
                <a:spcPts val="0"/>
              </a:spcBef>
              <a:buAutoNum type="alphaLcParenR"/>
            </a:pPr>
            <a:r>
              <a:rPr lang="pt-BR" sz="2000" dirty="0">
                <a:latin typeface="Times New Roman" panose="02020603050405020304" pitchFamily="18" charset="0"/>
                <a:cs typeface="Times New Roman" panose="02020603050405020304" pitchFamily="18" charset="0"/>
              </a:rPr>
              <a:t>proibição de frequentar determinados lugares;</a:t>
            </a:r>
          </a:p>
          <a:p>
            <a:pPr marL="708025" indent="-342900" algn="just">
              <a:lnSpc>
                <a:spcPct val="150000"/>
              </a:lnSpc>
              <a:spcBef>
                <a:spcPts val="0"/>
              </a:spcBef>
              <a:buAutoNum type="alphaLcParenR"/>
            </a:pPr>
            <a:r>
              <a:rPr lang="pt-BR" sz="2000" dirty="0">
                <a:latin typeface="Times New Roman" panose="02020603050405020304" pitchFamily="18" charset="0"/>
                <a:cs typeface="Times New Roman" panose="02020603050405020304" pitchFamily="18" charset="0"/>
              </a:rPr>
              <a:t>proibição de ausentar-se da comarca onde reside, sem autorização do juiz;</a:t>
            </a:r>
          </a:p>
          <a:p>
            <a:pPr marL="708025" indent="-342900" algn="just">
              <a:lnSpc>
                <a:spcPct val="150000"/>
              </a:lnSpc>
              <a:spcBef>
                <a:spcPts val="0"/>
              </a:spcBef>
              <a:buAutoNum type="alphaLcParenR"/>
            </a:pPr>
            <a:r>
              <a:rPr lang="pt-BR" sz="2000" dirty="0">
                <a:latin typeface="Times New Roman" panose="02020603050405020304" pitchFamily="18" charset="0"/>
                <a:cs typeface="Times New Roman" panose="02020603050405020304" pitchFamily="18" charset="0"/>
              </a:rPr>
              <a:t>comparecimento pessoal e obrigatório a juízo, mensalmente, para informar e justificar suas atividades. </a:t>
            </a:r>
          </a:p>
          <a:p>
            <a:pPr marL="822325" indent="-457200" algn="just">
              <a:lnSpc>
                <a:spcPct val="150000"/>
              </a:lnSpc>
              <a:spcBef>
                <a:spcPts val="0"/>
              </a:spcBef>
              <a:buAutoNum type="alphaLcParenR"/>
            </a:pPr>
            <a:endParaRPr lang="pt-B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880806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175168" y="328080"/>
            <a:ext cx="5841664"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Legislação penal extravagante – Lei 9.605/1998</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574218"/>
          </a:xfrm>
          <a:prstGeom prst="rect">
            <a:avLst/>
          </a:prstGeom>
        </p:spPr>
        <p:txBody>
          <a:bodyPr wrap="square">
            <a:spAutoFit/>
          </a:bodyPr>
          <a:lstStyle/>
          <a:p>
            <a:pPr algn="just">
              <a:lnSpc>
                <a:spcPct val="150000"/>
              </a:lnSpc>
              <a:spcBef>
                <a:spcPts val="0"/>
              </a:spcBef>
            </a:pPr>
            <a:endParaRPr lang="pt-BR" sz="1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100" b="1" dirty="0">
                <a:latin typeface="Times New Roman" panose="02020603050405020304" pitchFamily="18" charset="0"/>
                <a:cs typeface="Times New Roman" panose="02020603050405020304" pitchFamily="18" charset="0"/>
              </a:rPr>
              <a:t>Art. 18. </a:t>
            </a:r>
            <a:r>
              <a:rPr lang="pt-BR" sz="2100" dirty="0">
                <a:latin typeface="Times New Roman" panose="02020603050405020304" pitchFamily="18" charset="0"/>
                <a:cs typeface="Times New Roman" panose="02020603050405020304" pitchFamily="18" charset="0"/>
              </a:rPr>
              <a:t>A multa será calculada segundo os critérios do Código Penal; se revelar-se ineficaz, ainda que aplicada no valor máximo, poderá ser </a:t>
            </a:r>
            <a:r>
              <a:rPr lang="pt-BR" sz="2100" dirty="0">
                <a:highlight>
                  <a:srgbClr val="FFFF00"/>
                </a:highlight>
                <a:latin typeface="Times New Roman" panose="02020603050405020304" pitchFamily="18" charset="0"/>
                <a:cs typeface="Times New Roman" panose="02020603050405020304" pitchFamily="18" charset="0"/>
              </a:rPr>
              <a:t>aumentada até três vezes</a:t>
            </a:r>
            <a:r>
              <a:rPr lang="pt-BR" sz="2100" dirty="0">
                <a:latin typeface="Times New Roman" panose="02020603050405020304" pitchFamily="18" charset="0"/>
                <a:cs typeface="Times New Roman" panose="02020603050405020304" pitchFamily="18" charset="0"/>
              </a:rPr>
              <a:t>, tendo em vista o valor da vantagem econômica auferida.</a:t>
            </a:r>
          </a:p>
          <a:p>
            <a:pPr algn="just">
              <a:lnSpc>
                <a:spcPct val="150000"/>
              </a:lnSpc>
              <a:spcBef>
                <a:spcPts val="0"/>
              </a:spcBef>
            </a:pPr>
            <a:endParaRPr lang="pt-BR" sz="2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100" b="1" dirty="0">
                <a:latin typeface="Times New Roman" panose="02020603050405020304" pitchFamily="18" charset="0"/>
                <a:cs typeface="Times New Roman" panose="02020603050405020304" pitchFamily="18" charset="0"/>
              </a:rPr>
              <a:t>Art. 19. </a:t>
            </a:r>
            <a:r>
              <a:rPr lang="pt-BR" sz="2100" dirty="0">
                <a:latin typeface="Times New Roman" panose="02020603050405020304" pitchFamily="18" charset="0"/>
                <a:cs typeface="Times New Roman" panose="02020603050405020304" pitchFamily="18" charset="0"/>
              </a:rPr>
              <a:t>A perícia de constatação do dano ambiental, sempre que possível, fixará o montante do prejuízo causado para efeitos de prestação de fiança e cálculo de multa.</a:t>
            </a:r>
          </a:p>
          <a:p>
            <a:pPr algn="just">
              <a:lnSpc>
                <a:spcPct val="150000"/>
              </a:lnSpc>
              <a:spcBef>
                <a:spcPts val="0"/>
              </a:spcBef>
            </a:pPr>
            <a:r>
              <a:rPr lang="pt-BR" sz="2100" dirty="0">
                <a:latin typeface="Times New Roman" panose="02020603050405020304" pitchFamily="18" charset="0"/>
                <a:cs typeface="Times New Roman" panose="02020603050405020304" pitchFamily="18" charset="0"/>
              </a:rPr>
              <a:t>Parágrafo único. A perícia produzida no inquérito civil ou no juízo cível poderá ser aproveitada no processo penal, instaurando-se o contraditório.</a:t>
            </a:r>
          </a:p>
          <a:p>
            <a:pPr algn="just">
              <a:lnSpc>
                <a:spcPct val="150000"/>
              </a:lnSpc>
              <a:spcBef>
                <a:spcPts val="0"/>
              </a:spcBef>
            </a:pPr>
            <a:endParaRPr lang="pt-BR" sz="2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100" b="1" dirty="0">
                <a:latin typeface="Times New Roman" panose="02020603050405020304" pitchFamily="18" charset="0"/>
                <a:cs typeface="Times New Roman" panose="02020603050405020304" pitchFamily="18" charset="0"/>
              </a:rPr>
              <a:t>Art. 20</a:t>
            </a:r>
            <a:r>
              <a:rPr lang="pt-BR" sz="2100" dirty="0">
                <a:latin typeface="Times New Roman" panose="02020603050405020304" pitchFamily="18" charset="0"/>
                <a:cs typeface="Times New Roman" panose="02020603050405020304" pitchFamily="18" charset="0"/>
              </a:rPr>
              <a:t>. A sentença penal condenatória, sempre que possível, fixará o valor mínimo para reparação dos danos causados pela infração, considerando os prejuízos sofridos pelo ofendido ou pelo meio ambiente.</a:t>
            </a:r>
          </a:p>
        </p:txBody>
      </p:sp>
    </p:spTree>
    <p:extLst>
      <p:ext uri="{BB962C8B-B14F-4D97-AF65-F5344CB8AC3E}">
        <p14:creationId xmlns:p14="http://schemas.microsoft.com/office/powerpoint/2010/main" val="5470408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175168" y="328080"/>
            <a:ext cx="5841664"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Legislação penal extravagante – Lei 9.605/1998</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156027"/>
          </a:xfrm>
          <a:prstGeom prst="rect">
            <a:avLst/>
          </a:prstGeom>
        </p:spPr>
        <p:txBody>
          <a:bodyPr wrap="square">
            <a:spAutoFit/>
          </a:bodyPr>
          <a:lstStyle/>
          <a:p>
            <a:pPr algn="just">
              <a:lnSpc>
                <a:spcPct val="150000"/>
              </a:lnSpc>
              <a:spcBef>
                <a:spcPts val="0"/>
              </a:spcBef>
            </a:pPr>
            <a:endParaRPr lang="pt-BR" sz="1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Parágrafo único. Transitada em julgado a sentença condenatória, a execução poderá efetuar-se pelo valor fixado nos termos do </a:t>
            </a:r>
            <a:r>
              <a:rPr lang="pt-BR" sz="2200" i="1" dirty="0">
                <a:latin typeface="Times New Roman" panose="02020603050405020304" pitchFamily="18" charset="0"/>
                <a:cs typeface="Times New Roman" panose="02020603050405020304" pitchFamily="18" charset="0"/>
              </a:rPr>
              <a:t>caput</a:t>
            </a:r>
            <a:r>
              <a:rPr lang="pt-BR" sz="2200" dirty="0">
                <a:latin typeface="Times New Roman" panose="02020603050405020304" pitchFamily="18" charset="0"/>
                <a:cs typeface="Times New Roman" panose="02020603050405020304" pitchFamily="18" charset="0"/>
              </a:rPr>
              <a:t>, sem prejuízo da liquidação para apuração do dano efetivamente sofrido.</a:t>
            </a:r>
          </a:p>
          <a:p>
            <a:pPr algn="just">
              <a:lnSpc>
                <a:spcPct val="150000"/>
              </a:lnSpc>
              <a:spcBef>
                <a:spcPts val="0"/>
              </a:spcBef>
            </a:pPr>
            <a:endParaRPr lang="pt-BR" sz="2000" b="1" u="sng" dirty="0">
              <a:latin typeface="Times New Roman" panose="02020603050405020304" pitchFamily="18" charset="0"/>
              <a:cs typeface="Times New Roman" panose="02020603050405020304" pitchFamily="18" charset="0"/>
            </a:endParaRPr>
          </a:p>
          <a:p>
            <a:pPr marL="365125" algn="just">
              <a:lnSpc>
                <a:spcPct val="150000"/>
              </a:lnSpc>
              <a:spcBef>
                <a:spcPts val="0"/>
              </a:spcBef>
            </a:pPr>
            <a:r>
              <a:rPr lang="pt-BR" sz="2000" b="1" u="sng" dirty="0">
                <a:latin typeface="Times New Roman" panose="02020603050405020304" pitchFamily="18" charset="0"/>
                <a:cs typeface="Times New Roman" panose="02020603050405020304" pitchFamily="18" charset="0"/>
              </a:rPr>
              <a:t>Atenção</a:t>
            </a:r>
            <a:r>
              <a:rPr lang="pt-BR" sz="2000" dirty="0">
                <a:latin typeface="Times New Roman" panose="02020603050405020304" pitchFamily="18" charset="0"/>
                <a:cs typeface="Times New Roman" panose="02020603050405020304" pitchFamily="18" charset="0"/>
              </a:rPr>
              <a:t>: ao artigo 387 do CPP que também trata da possibilidade de o Juiz fixar valor mínimo para reparação dos danos. Esse valor mínimo pode se referir ao dano </a:t>
            </a:r>
            <a:r>
              <a:rPr lang="pt-BR" sz="2000" dirty="0">
                <a:highlight>
                  <a:srgbClr val="00FF00"/>
                </a:highlight>
                <a:latin typeface="Times New Roman" panose="02020603050405020304" pitchFamily="18" charset="0"/>
                <a:cs typeface="Times New Roman" panose="02020603050405020304" pitchFamily="18" charset="0"/>
              </a:rPr>
              <a:t>moral</a:t>
            </a:r>
            <a:r>
              <a:rPr lang="pt-BR" sz="2000" dirty="0">
                <a:latin typeface="Times New Roman" panose="02020603050405020304" pitchFamily="18" charset="0"/>
                <a:cs typeface="Times New Roman" panose="02020603050405020304" pitchFamily="18" charset="0"/>
              </a:rPr>
              <a:t> (STJ – 6ª Turma – </a:t>
            </a:r>
            <a:r>
              <a:rPr lang="pt-BR" sz="2000" dirty="0" err="1">
                <a:latin typeface="Times New Roman" panose="02020603050405020304" pitchFamily="18" charset="0"/>
                <a:cs typeface="Times New Roman" panose="02020603050405020304" pitchFamily="18" charset="0"/>
              </a:rPr>
              <a:t>Resp</a:t>
            </a:r>
            <a:r>
              <a:rPr lang="pt-BR" sz="2000" dirty="0">
                <a:latin typeface="Times New Roman" panose="02020603050405020304" pitchFamily="18" charset="0"/>
                <a:cs typeface="Times New Roman" panose="02020603050405020304" pitchFamily="18" charset="0"/>
              </a:rPr>
              <a:t> 1585684/DF – rel. Ministra Maria Thereza de Assis Moura, j. 09.08.2016 – inf. 588). </a:t>
            </a:r>
          </a:p>
          <a:p>
            <a:pPr marL="365125" algn="just">
              <a:lnSpc>
                <a:spcPct val="150000"/>
              </a:lnSpc>
              <a:spcBef>
                <a:spcPts val="0"/>
              </a:spcBef>
            </a:pPr>
            <a:endParaRPr lang="pt-BR" sz="2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b="1" dirty="0">
                <a:latin typeface="Times New Roman" panose="02020603050405020304" pitchFamily="18" charset="0"/>
                <a:cs typeface="Times New Roman" panose="02020603050405020304" pitchFamily="18" charset="0"/>
              </a:rPr>
              <a:t>Art. 21</a:t>
            </a:r>
            <a:r>
              <a:rPr lang="pt-BR" sz="2200" dirty="0">
                <a:latin typeface="Times New Roman" panose="02020603050405020304" pitchFamily="18" charset="0"/>
                <a:cs typeface="Times New Roman" panose="02020603050405020304" pitchFamily="18" charset="0"/>
              </a:rPr>
              <a:t>. As penas aplicáveis isolada, cumulativa ou alternativamente às </a:t>
            </a:r>
            <a:r>
              <a:rPr lang="pt-BR" sz="2200" dirty="0">
                <a:highlight>
                  <a:srgbClr val="FFFF00"/>
                </a:highlight>
                <a:latin typeface="Times New Roman" panose="02020603050405020304" pitchFamily="18" charset="0"/>
                <a:cs typeface="Times New Roman" panose="02020603050405020304" pitchFamily="18" charset="0"/>
              </a:rPr>
              <a:t>pessoas jurídicas</a:t>
            </a:r>
            <a:r>
              <a:rPr lang="pt-BR" sz="2200" dirty="0">
                <a:latin typeface="Times New Roman" panose="02020603050405020304" pitchFamily="18" charset="0"/>
                <a:cs typeface="Times New Roman" panose="02020603050405020304" pitchFamily="18" charset="0"/>
              </a:rPr>
              <a:t>, de acordo com o disposto no art. 3º, são:</a:t>
            </a:r>
          </a:p>
        </p:txBody>
      </p:sp>
    </p:spTree>
    <p:extLst>
      <p:ext uri="{BB962C8B-B14F-4D97-AF65-F5344CB8AC3E}">
        <p14:creationId xmlns:p14="http://schemas.microsoft.com/office/powerpoint/2010/main" val="33552615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175168" y="328080"/>
            <a:ext cx="5841664"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Legislação penal extravagante – Lei 9.605/1998</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409943"/>
          </a:xfrm>
          <a:prstGeom prst="rect">
            <a:avLst/>
          </a:prstGeom>
        </p:spPr>
        <p:txBody>
          <a:bodyPr wrap="square">
            <a:spAutoFit/>
          </a:bodyPr>
          <a:lstStyle/>
          <a:p>
            <a:pPr algn="just">
              <a:lnSpc>
                <a:spcPct val="150000"/>
              </a:lnSpc>
              <a:spcBef>
                <a:spcPts val="0"/>
              </a:spcBef>
            </a:pPr>
            <a:endParaRPr lang="pt-BR" sz="1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I- multa;</a:t>
            </a:r>
          </a:p>
          <a:p>
            <a:pPr algn="just">
              <a:lnSpc>
                <a:spcPct val="150000"/>
              </a:lnSpc>
              <a:spcBef>
                <a:spcPts val="0"/>
              </a:spcBef>
            </a:pPr>
            <a:endParaRPr lang="pt-BR" sz="1500" dirty="0">
              <a:latin typeface="Times New Roman" panose="02020603050405020304" pitchFamily="18" charset="0"/>
              <a:cs typeface="Times New Roman" panose="02020603050405020304" pitchFamily="18" charset="0"/>
            </a:endParaRPr>
          </a:p>
          <a:p>
            <a:pPr marL="365125" algn="just">
              <a:lnSpc>
                <a:spcPct val="150000"/>
              </a:lnSpc>
            </a:pPr>
            <a:r>
              <a:rPr lang="pt-BR" sz="2000" dirty="0">
                <a:latin typeface="Times New Roman" panose="02020603050405020304" pitchFamily="18" charset="0"/>
                <a:cs typeface="Times New Roman" panose="02020603050405020304" pitchFamily="18" charset="0"/>
              </a:rPr>
              <a:t>• A multa será calculada segundo os critérios do Código Penal (art. 18 da Lei);</a:t>
            </a:r>
          </a:p>
          <a:p>
            <a:pPr marL="365125" algn="just">
              <a:lnSpc>
                <a:spcPct val="150000"/>
              </a:lnSpc>
              <a:spcBef>
                <a:spcPts val="0"/>
              </a:spcBef>
            </a:pPr>
            <a:r>
              <a:rPr lang="pt-BR" sz="2000" dirty="0">
                <a:latin typeface="Times New Roman" panose="02020603050405020304" pitchFamily="18" charset="0"/>
                <a:cs typeface="Times New Roman" panose="02020603050405020304" pitchFamily="18" charset="0"/>
              </a:rPr>
              <a:t>• No caso de se revelar ineficaz, ainda que aplicada no valor máximo, poderá ser aumentada até três vezes, tendo em vista o valor da vantagem econômica auferida (art. 18 da Lei);</a:t>
            </a:r>
          </a:p>
          <a:p>
            <a:pPr marL="365125" algn="just">
              <a:lnSpc>
                <a:spcPct val="150000"/>
              </a:lnSpc>
              <a:spcBef>
                <a:spcPts val="0"/>
              </a:spcBef>
            </a:pPr>
            <a:r>
              <a:rPr lang="pt-BR" sz="2000" dirty="0">
                <a:latin typeface="Times New Roman" panose="02020603050405020304" pitchFamily="18" charset="0"/>
                <a:cs typeface="Times New Roman" panose="02020603050405020304" pitchFamily="18" charset="0"/>
              </a:rPr>
              <a:t>• Para a fixação do valor da multa deverá ser levada em conta a situação econômica do infrator, conforme dispõe o art. 6, III desta Lei;</a:t>
            </a:r>
          </a:p>
          <a:p>
            <a:pPr marL="365125" algn="just">
              <a:lnSpc>
                <a:spcPct val="150000"/>
              </a:lnSpc>
              <a:spcBef>
                <a:spcPts val="0"/>
              </a:spcBef>
            </a:pPr>
            <a:endParaRPr lang="pt-BR" sz="2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II- restritivas de direitos;</a:t>
            </a:r>
          </a:p>
          <a:p>
            <a:pPr algn="just">
              <a:lnSpc>
                <a:spcPct val="150000"/>
              </a:lnSpc>
              <a:spcBef>
                <a:spcPts val="0"/>
              </a:spcBef>
            </a:pPr>
            <a:endParaRPr lang="pt-BR" sz="22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III- prestação de serviços à comunidade;</a:t>
            </a:r>
          </a:p>
        </p:txBody>
      </p:sp>
    </p:spTree>
    <p:extLst>
      <p:ext uri="{BB962C8B-B14F-4D97-AF65-F5344CB8AC3E}">
        <p14:creationId xmlns:p14="http://schemas.microsoft.com/office/powerpoint/2010/main" val="240941606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175168" y="328080"/>
            <a:ext cx="5841664"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Legislação penal extravagante – Lei 9.605/1998</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346144"/>
          </a:xfrm>
          <a:prstGeom prst="rect">
            <a:avLst/>
          </a:prstGeom>
        </p:spPr>
        <p:txBody>
          <a:bodyPr wrap="square">
            <a:spAutoFit/>
          </a:bodyPr>
          <a:lstStyle/>
          <a:p>
            <a:pPr algn="just">
              <a:lnSpc>
                <a:spcPct val="150000"/>
              </a:lnSpc>
              <a:spcBef>
                <a:spcPts val="0"/>
              </a:spcBef>
            </a:pPr>
            <a:endParaRPr lang="pt-BR" sz="1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b="1" dirty="0">
                <a:latin typeface="Times New Roman" panose="02020603050405020304" pitchFamily="18" charset="0"/>
                <a:cs typeface="Times New Roman" panose="02020603050405020304" pitchFamily="18" charset="0"/>
              </a:rPr>
              <a:t>Art. 22. </a:t>
            </a:r>
            <a:r>
              <a:rPr lang="pt-BR" sz="2200" dirty="0">
                <a:latin typeface="Times New Roman" panose="02020603050405020304" pitchFamily="18" charset="0"/>
                <a:cs typeface="Times New Roman" panose="02020603050405020304" pitchFamily="18" charset="0"/>
              </a:rPr>
              <a:t>As penas restritivas de direitos da </a:t>
            </a:r>
            <a:r>
              <a:rPr lang="pt-BR" sz="2200" dirty="0">
                <a:highlight>
                  <a:srgbClr val="FFFF00"/>
                </a:highlight>
                <a:latin typeface="Times New Roman" panose="02020603050405020304" pitchFamily="18" charset="0"/>
                <a:cs typeface="Times New Roman" panose="02020603050405020304" pitchFamily="18" charset="0"/>
              </a:rPr>
              <a:t>pessoa jurídica</a:t>
            </a:r>
            <a:r>
              <a:rPr lang="pt-BR" sz="2200" dirty="0">
                <a:latin typeface="Times New Roman" panose="02020603050405020304" pitchFamily="18" charset="0"/>
                <a:cs typeface="Times New Roman" panose="02020603050405020304" pitchFamily="18" charset="0"/>
              </a:rPr>
              <a:t> são:</a:t>
            </a:r>
          </a:p>
          <a:p>
            <a:pPr algn="just">
              <a:lnSpc>
                <a:spcPct val="150000"/>
              </a:lnSpc>
              <a:spcBef>
                <a:spcPts val="0"/>
              </a:spcBef>
            </a:pPr>
            <a:endParaRPr lang="pt-BR" sz="22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I - suspensão parcial ou total de atividades;</a:t>
            </a:r>
          </a:p>
          <a:p>
            <a:pPr marL="365125" algn="just">
              <a:lnSpc>
                <a:spcPct val="150000"/>
              </a:lnSpc>
              <a:spcBef>
                <a:spcPts val="0"/>
              </a:spcBef>
            </a:pPr>
            <a:endParaRPr lang="pt-BR" sz="1500" dirty="0">
              <a:latin typeface="Times New Roman" panose="02020603050405020304" pitchFamily="18" charset="0"/>
              <a:cs typeface="Times New Roman" panose="02020603050405020304" pitchFamily="18" charset="0"/>
            </a:endParaRPr>
          </a:p>
          <a:p>
            <a:pPr marL="365125" algn="just">
              <a:lnSpc>
                <a:spcPct val="150000"/>
              </a:lnSpc>
              <a:spcBef>
                <a:spcPts val="0"/>
              </a:spcBef>
            </a:pPr>
            <a:r>
              <a:rPr lang="pt-BR" sz="2000" dirty="0">
                <a:latin typeface="Times New Roman" panose="02020603050405020304" pitchFamily="18" charset="0"/>
                <a:cs typeface="Times New Roman" panose="02020603050405020304" pitchFamily="18" charset="0"/>
              </a:rPr>
              <a:t>§ 1º A suspensão de atividades será aplicada quando estas não estiverem obedecendo às disposições legais ou regulamentares, relativas à proteção do meio ambiente.</a:t>
            </a:r>
          </a:p>
          <a:p>
            <a:pPr marL="365125" algn="just">
              <a:lnSpc>
                <a:spcPct val="150000"/>
              </a:lnSpc>
              <a:spcBef>
                <a:spcPts val="0"/>
              </a:spcBef>
            </a:pPr>
            <a:endParaRPr lang="pt-BR" sz="15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II - interdição temporária de estabelecimento, obra ou atividade;</a:t>
            </a:r>
          </a:p>
          <a:p>
            <a:pPr algn="just">
              <a:lnSpc>
                <a:spcPct val="150000"/>
              </a:lnSpc>
              <a:spcBef>
                <a:spcPts val="0"/>
              </a:spcBef>
            </a:pPr>
            <a:endParaRPr lang="pt-BR" sz="1500" dirty="0">
              <a:latin typeface="Times New Roman" panose="02020603050405020304" pitchFamily="18" charset="0"/>
              <a:cs typeface="Times New Roman" panose="02020603050405020304" pitchFamily="18" charset="0"/>
            </a:endParaRPr>
          </a:p>
          <a:p>
            <a:pPr marL="365125" algn="just">
              <a:lnSpc>
                <a:spcPct val="150000"/>
              </a:lnSpc>
              <a:spcBef>
                <a:spcPts val="0"/>
              </a:spcBef>
            </a:pPr>
            <a:r>
              <a:rPr lang="pt-BR" sz="2000" dirty="0">
                <a:latin typeface="Times New Roman" panose="02020603050405020304" pitchFamily="18" charset="0"/>
                <a:cs typeface="Times New Roman" panose="02020603050405020304" pitchFamily="18" charset="0"/>
              </a:rPr>
              <a:t>§ 2º A interdição será aplicada quando o estabelecimento, obra ou atividade estiver funcionando sem a devida autorização, ou em desacordo com a concedida, ou com violação de disposição legal ou regulamentar. </a:t>
            </a:r>
          </a:p>
        </p:txBody>
      </p:sp>
    </p:spTree>
    <p:extLst>
      <p:ext uri="{BB962C8B-B14F-4D97-AF65-F5344CB8AC3E}">
        <p14:creationId xmlns:p14="http://schemas.microsoft.com/office/powerpoint/2010/main" val="17561294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175168" y="328080"/>
            <a:ext cx="5841664"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Legislação penal extravagante – Lei 9.605/1998</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433026"/>
          </a:xfrm>
          <a:prstGeom prst="rect">
            <a:avLst/>
          </a:prstGeom>
        </p:spPr>
        <p:txBody>
          <a:bodyPr wrap="square">
            <a:spAutoFit/>
          </a:bodyPr>
          <a:lstStyle/>
          <a:p>
            <a:pPr algn="just">
              <a:lnSpc>
                <a:spcPct val="150000"/>
              </a:lnSpc>
              <a:spcBef>
                <a:spcPts val="0"/>
              </a:spcBef>
            </a:pPr>
            <a:endParaRPr lang="pt-BR" sz="1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III - proibição de contratar com o Poder Público, bem como dele obter subsídios, subvenções ou doações.</a:t>
            </a:r>
          </a:p>
          <a:p>
            <a:pPr marL="365125" algn="just">
              <a:lnSpc>
                <a:spcPct val="150000"/>
              </a:lnSpc>
              <a:spcBef>
                <a:spcPts val="0"/>
              </a:spcBef>
            </a:pPr>
            <a:endParaRPr lang="pt-BR" sz="1500" dirty="0">
              <a:latin typeface="Times New Roman" panose="02020603050405020304" pitchFamily="18" charset="0"/>
              <a:cs typeface="Times New Roman" panose="02020603050405020304" pitchFamily="18" charset="0"/>
            </a:endParaRPr>
          </a:p>
          <a:p>
            <a:pPr marL="365125" algn="just">
              <a:lnSpc>
                <a:spcPct val="150000"/>
              </a:lnSpc>
              <a:spcBef>
                <a:spcPts val="0"/>
              </a:spcBef>
            </a:pPr>
            <a:r>
              <a:rPr lang="pt-BR" sz="2000" dirty="0">
                <a:latin typeface="Times New Roman" panose="02020603050405020304" pitchFamily="18" charset="0"/>
                <a:cs typeface="Times New Roman" panose="02020603050405020304" pitchFamily="18" charset="0"/>
              </a:rPr>
              <a:t>§ 3º A proibição de contratar com o Poder Público e dele obter subsídios, subvenções ou doações </a:t>
            </a:r>
            <a:r>
              <a:rPr lang="pt-BR" sz="2000" dirty="0">
                <a:highlight>
                  <a:srgbClr val="FFFF00"/>
                </a:highlight>
                <a:latin typeface="Times New Roman" panose="02020603050405020304" pitchFamily="18" charset="0"/>
                <a:cs typeface="Times New Roman" panose="02020603050405020304" pitchFamily="18" charset="0"/>
              </a:rPr>
              <a:t>não poderá exceder o prazo de dez anos</a:t>
            </a:r>
            <a:r>
              <a:rPr lang="pt-BR" sz="2000" dirty="0">
                <a:latin typeface="Times New Roman" panose="02020603050405020304" pitchFamily="18" charset="0"/>
                <a:cs typeface="Times New Roman" panose="02020603050405020304" pitchFamily="18" charset="0"/>
              </a:rPr>
              <a:t>.</a:t>
            </a:r>
          </a:p>
          <a:p>
            <a:pPr algn="just">
              <a:lnSpc>
                <a:spcPct val="150000"/>
              </a:lnSpc>
              <a:spcBef>
                <a:spcPts val="0"/>
              </a:spcBef>
            </a:pPr>
            <a:endParaRPr lang="pt-BR" sz="15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b="1" dirty="0">
                <a:latin typeface="Times New Roman" panose="02020603050405020304" pitchFamily="18" charset="0"/>
                <a:cs typeface="Times New Roman" panose="02020603050405020304" pitchFamily="18" charset="0"/>
              </a:rPr>
              <a:t>Art. 23</a:t>
            </a:r>
            <a:r>
              <a:rPr lang="pt-BR" sz="2200" dirty="0">
                <a:latin typeface="Times New Roman" panose="02020603050405020304" pitchFamily="18" charset="0"/>
                <a:cs typeface="Times New Roman" panose="02020603050405020304" pitchFamily="18" charset="0"/>
              </a:rPr>
              <a:t>. A prestação de serviços à comunidade pela pessoa jurídica consistirá em:</a:t>
            </a: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I - custeio de programas e de projetos ambientais;</a:t>
            </a: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II - execução de obras de recuperação de áreas degradadas;</a:t>
            </a: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III - manutenção de espaços públicos;</a:t>
            </a: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IV - contribuições a entidades ambientais ou culturais públicas.</a:t>
            </a:r>
          </a:p>
        </p:txBody>
      </p:sp>
    </p:spTree>
    <p:extLst>
      <p:ext uri="{BB962C8B-B14F-4D97-AF65-F5344CB8AC3E}">
        <p14:creationId xmlns:p14="http://schemas.microsoft.com/office/powerpoint/2010/main" val="344775208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175168" y="328080"/>
            <a:ext cx="5841664"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Legislação penal extravagante – Lei 9.605/1998</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433026"/>
          </a:xfrm>
          <a:prstGeom prst="rect">
            <a:avLst/>
          </a:prstGeom>
        </p:spPr>
        <p:txBody>
          <a:bodyPr wrap="square">
            <a:spAutoFit/>
          </a:bodyPr>
          <a:lstStyle/>
          <a:p>
            <a:pPr algn="just">
              <a:lnSpc>
                <a:spcPct val="150000"/>
              </a:lnSpc>
              <a:spcBef>
                <a:spcPts val="0"/>
              </a:spcBef>
            </a:pPr>
            <a:endParaRPr lang="pt-BR" sz="1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b="1" dirty="0">
                <a:latin typeface="Times New Roman" panose="02020603050405020304" pitchFamily="18" charset="0"/>
                <a:cs typeface="Times New Roman" panose="02020603050405020304" pitchFamily="18" charset="0"/>
              </a:rPr>
              <a:t>Art. 24. </a:t>
            </a:r>
            <a:r>
              <a:rPr lang="pt-BR" sz="2200" dirty="0">
                <a:latin typeface="Times New Roman" panose="02020603050405020304" pitchFamily="18" charset="0"/>
                <a:cs typeface="Times New Roman" panose="02020603050405020304" pitchFamily="18" charset="0"/>
              </a:rPr>
              <a:t>A pessoa jurídica constituída ou utilizada, </a:t>
            </a:r>
            <a:r>
              <a:rPr lang="pt-BR" sz="2200" dirty="0">
                <a:highlight>
                  <a:srgbClr val="FFFF00"/>
                </a:highlight>
                <a:latin typeface="Times New Roman" panose="02020603050405020304" pitchFamily="18" charset="0"/>
                <a:cs typeface="Times New Roman" panose="02020603050405020304" pitchFamily="18" charset="0"/>
              </a:rPr>
              <a:t>preponderantemente</a:t>
            </a:r>
            <a:r>
              <a:rPr lang="pt-BR" sz="2200" dirty="0">
                <a:latin typeface="Times New Roman" panose="02020603050405020304" pitchFamily="18" charset="0"/>
                <a:cs typeface="Times New Roman" panose="02020603050405020304" pitchFamily="18" charset="0"/>
              </a:rPr>
              <a:t>, com o fim de permitir, facilitar ou ocultar a prática de crime definido nesta Lei terá decretada sua liquidação forçada, seu patrimônio será considerado instrumento do crime e como tal perdido em favor do Fundo Penitenciário Nacional.</a:t>
            </a:r>
          </a:p>
          <a:p>
            <a:pPr algn="just">
              <a:lnSpc>
                <a:spcPct val="150000"/>
              </a:lnSpc>
              <a:spcBef>
                <a:spcPts val="0"/>
              </a:spcBef>
            </a:pPr>
            <a:endParaRPr lang="pt-BR" sz="2200" dirty="0">
              <a:latin typeface="Times New Roman" panose="02020603050405020304" pitchFamily="18" charset="0"/>
              <a:cs typeface="Times New Roman" panose="02020603050405020304" pitchFamily="18" charset="0"/>
            </a:endParaRPr>
          </a:p>
          <a:p>
            <a:pPr algn="ctr">
              <a:lnSpc>
                <a:spcPct val="150000"/>
              </a:lnSpc>
            </a:pPr>
            <a:r>
              <a:rPr lang="pt-BR" sz="2400" b="1" dirty="0">
                <a:solidFill>
                  <a:schemeClr val="accent2">
                    <a:lumMod val="75000"/>
                  </a:schemeClr>
                </a:solidFill>
                <a:latin typeface="Times New Roman" panose="02020603050405020304" pitchFamily="18" charset="0"/>
                <a:cs typeface="Times New Roman" panose="02020603050405020304" pitchFamily="18" charset="0"/>
              </a:rPr>
              <a:t>DA APREENSÃO DO PRODUTO E </a:t>
            </a:r>
          </a:p>
          <a:p>
            <a:pPr algn="ctr">
              <a:lnSpc>
                <a:spcPct val="150000"/>
              </a:lnSpc>
            </a:pPr>
            <a:r>
              <a:rPr lang="pt-BR" sz="2400" b="1" dirty="0">
                <a:solidFill>
                  <a:schemeClr val="accent2">
                    <a:lumMod val="75000"/>
                  </a:schemeClr>
                </a:solidFill>
                <a:latin typeface="Times New Roman" panose="02020603050405020304" pitchFamily="18" charset="0"/>
                <a:cs typeface="Times New Roman" panose="02020603050405020304" pitchFamily="18" charset="0"/>
              </a:rPr>
              <a:t>DO INSTRUMENTO DO CRIME</a:t>
            </a:r>
          </a:p>
          <a:p>
            <a:pPr algn="just">
              <a:lnSpc>
                <a:spcPct val="150000"/>
              </a:lnSpc>
              <a:spcBef>
                <a:spcPts val="0"/>
              </a:spcBef>
            </a:pPr>
            <a:endParaRPr lang="pt-BR" sz="22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b="1" dirty="0">
                <a:latin typeface="Times New Roman" panose="02020603050405020304" pitchFamily="18" charset="0"/>
                <a:cs typeface="Times New Roman" panose="02020603050405020304" pitchFamily="18" charset="0"/>
              </a:rPr>
              <a:t>Art. 25. </a:t>
            </a:r>
            <a:r>
              <a:rPr lang="pt-BR" sz="2200" dirty="0">
                <a:latin typeface="Times New Roman" panose="02020603050405020304" pitchFamily="18" charset="0"/>
                <a:cs typeface="Times New Roman" panose="02020603050405020304" pitchFamily="18" charset="0"/>
              </a:rPr>
              <a:t>Verificada a infração, serão apreendidos seus produtos e instrumentos, lavrando-se os respectivos autos.</a:t>
            </a:r>
          </a:p>
        </p:txBody>
      </p:sp>
    </p:spTree>
    <p:extLst>
      <p:ext uri="{BB962C8B-B14F-4D97-AF65-F5344CB8AC3E}">
        <p14:creationId xmlns:p14="http://schemas.microsoft.com/office/powerpoint/2010/main" val="24117534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175168" y="328080"/>
            <a:ext cx="5841664"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Legislação penal extravagante – Lei 9.605/1998</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576976"/>
          </a:xfrm>
          <a:prstGeom prst="rect">
            <a:avLst/>
          </a:prstGeom>
        </p:spPr>
        <p:txBody>
          <a:bodyPr wrap="square">
            <a:spAutoFit/>
          </a:bodyPr>
          <a:lstStyle/>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1</a:t>
            </a:r>
            <a:r>
              <a:rPr lang="pt-BR" sz="2000" u="sng" baseline="30000" dirty="0">
                <a:latin typeface="Times New Roman" panose="02020603050405020304" pitchFamily="18" charset="0"/>
                <a:cs typeface="Times New Roman" panose="02020603050405020304" pitchFamily="18" charset="0"/>
              </a:rPr>
              <a:t>o</a:t>
            </a:r>
            <a:r>
              <a:rPr lang="pt-BR" sz="2000" dirty="0">
                <a:latin typeface="Times New Roman" panose="02020603050405020304" pitchFamily="18" charset="0"/>
                <a:cs typeface="Times New Roman" panose="02020603050405020304" pitchFamily="18" charset="0"/>
              </a:rPr>
              <a:t> Os animais serão </a:t>
            </a:r>
            <a:r>
              <a:rPr lang="pt-BR" sz="2000" dirty="0">
                <a:highlight>
                  <a:srgbClr val="FFFF00"/>
                </a:highlight>
                <a:latin typeface="Times New Roman" panose="02020603050405020304" pitchFamily="18" charset="0"/>
                <a:cs typeface="Times New Roman" panose="02020603050405020304" pitchFamily="18" charset="0"/>
              </a:rPr>
              <a:t>prioritariamente</a:t>
            </a:r>
            <a:r>
              <a:rPr lang="pt-BR" sz="2000" dirty="0">
                <a:latin typeface="Times New Roman" panose="02020603050405020304" pitchFamily="18" charset="0"/>
                <a:cs typeface="Times New Roman" panose="02020603050405020304" pitchFamily="18" charset="0"/>
              </a:rPr>
              <a:t> libertados em seu habitat</a:t>
            </a:r>
            <a:r>
              <a:rPr lang="pt-BR" sz="2000" i="1" dirty="0">
                <a:latin typeface="Times New Roman" panose="02020603050405020304" pitchFamily="18" charset="0"/>
                <a:cs typeface="Times New Roman" panose="02020603050405020304" pitchFamily="18" charset="0"/>
              </a:rPr>
              <a:t> </a:t>
            </a:r>
            <a:r>
              <a:rPr lang="pt-BR" sz="2000" dirty="0">
                <a:latin typeface="Times New Roman" panose="02020603050405020304" pitchFamily="18" charset="0"/>
                <a:cs typeface="Times New Roman" panose="02020603050405020304" pitchFamily="18" charset="0"/>
              </a:rPr>
              <a:t>ou, sendo tal medida inviável ou não recomendável por questões sanitárias, entregues a jardins zoológicos, fundações ou entidades assemelhadas, para guarda e cuidados sob a responsabilidade de técnicos habilitados. </a:t>
            </a: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 2</a:t>
            </a:r>
            <a:r>
              <a:rPr lang="pt-BR" sz="2000" u="sng" baseline="30000" dirty="0">
                <a:latin typeface="Times New Roman" panose="02020603050405020304" pitchFamily="18" charset="0"/>
                <a:cs typeface="Times New Roman" panose="02020603050405020304" pitchFamily="18" charset="0"/>
              </a:rPr>
              <a:t>o</a:t>
            </a:r>
            <a:r>
              <a:rPr lang="pt-BR" sz="2000" dirty="0">
                <a:latin typeface="Times New Roman" panose="02020603050405020304" pitchFamily="18" charset="0"/>
                <a:cs typeface="Times New Roman" panose="02020603050405020304" pitchFamily="18" charset="0"/>
              </a:rPr>
              <a:t>  Até que os animais sejam entregues às instituições mencionadas no § 1</a:t>
            </a:r>
            <a:r>
              <a:rPr lang="pt-BR" sz="2000" u="sng" baseline="30000" dirty="0">
                <a:latin typeface="Times New Roman" panose="02020603050405020304" pitchFamily="18" charset="0"/>
                <a:cs typeface="Times New Roman" panose="02020603050405020304" pitchFamily="18" charset="0"/>
              </a:rPr>
              <a:t>o</a:t>
            </a:r>
            <a:r>
              <a:rPr lang="pt-BR" sz="2000" dirty="0">
                <a:latin typeface="Times New Roman" panose="02020603050405020304" pitchFamily="18" charset="0"/>
                <a:cs typeface="Times New Roman" panose="02020603050405020304" pitchFamily="18" charset="0"/>
              </a:rPr>
              <a:t> deste artigo, o órgão autuante zelará para que eles sejam mantidos em condições adequadas de acondicionamento e transporte que garantam o seu bem-estar físico.   </a:t>
            </a: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 3º Tratando-se de </a:t>
            </a:r>
            <a:r>
              <a:rPr lang="pt-BR" sz="2000" dirty="0">
                <a:highlight>
                  <a:srgbClr val="00FF00"/>
                </a:highlight>
                <a:latin typeface="Times New Roman" panose="02020603050405020304" pitchFamily="18" charset="0"/>
                <a:cs typeface="Times New Roman" panose="02020603050405020304" pitchFamily="18" charset="0"/>
              </a:rPr>
              <a:t>produtos perecíveis </a:t>
            </a:r>
            <a:r>
              <a:rPr lang="pt-BR" sz="2000" dirty="0">
                <a:latin typeface="Times New Roman" panose="02020603050405020304" pitchFamily="18" charset="0"/>
                <a:cs typeface="Times New Roman" panose="02020603050405020304" pitchFamily="18" charset="0"/>
              </a:rPr>
              <a:t>ou </a:t>
            </a:r>
            <a:r>
              <a:rPr lang="pt-BR" sz="2000" dirty="0">
                <a:highlight>
                  <a:srgbClr val="00FF00"/>
                </a:highlight>
                <a:latin typeface="Times New Roman" panose="02020603050405020304" pitchFamily="18" charset="0"/>
                <a:cs typeface="Times New Roman" panose="02020603050405020304" pitchFamily="18" charset="0"/>
              </a:rPr>
              <a:t>madeiras</a:t>
            </a:r>
            <a:r>
              <a:rPr lang="pt-BR" sz="2000" dirty="0">
                <a:latin typeface="Times New Roman" panose="02020603050405020304" pitchFamily="18" charset="0"/>
                <a:cs typeface="Times New Roman" panose="02020603050405020304" pitchFamily="18" charset="0"/>
              </a:rPr>
              <a:t>, serão estes avaliados e doados a instituições científicas, hospitalares, penais e outras com fins beneficentes.</a:t>
            </a: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 4° Os produtos e subprodutos da fauna </a:t>
            </a:r>
            <a:r>
              <a:rPr lang="pt-BR" sz="2000" dirty="0">
                <a:highlight>
                  <a:srgbClr val="00FFFF"/>
                </a:highlight>
                <a:latin typeface="Times New Roman" panose="02020603050405020304" pitchFamily="18" charset="0"/>
                <a:cs typeface="Times New Roman" panose="02020603050405020304" pitchFamily="18" charset="0"/>
              </a:rPr>
              <a:t>não perecíveis</a:t>
            </a:r>
            <a:r>
              <a:rPr lang="pt-BR" sz="2000" dirty="0">
                <a:latin typeface="Times New Roman" panose="02020603050405020304" pitchFamily="18" charset="0"/>
                <a:cs typeface="Times New Roman" panose="02020603050405020304" pitchFamily="18" charset="0"/>
              </a:rPr>
              <a:t> serão destruídos ou doados a instituições científicas, culturais ou educacionais.   </a:t>
            </a: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 5º Os instrumentos utilizados na prática da infração serão vendidos, garantida a sua descaracterização por meio da reciclagem. </a:t>
            </a:r>
          </a:p>
        </p:txBody>
      </p:sp>
    </p:spTree>
    <p:extLst>
      <p:ext uri="{BB962C8B-B14F-4D97-AF65-F5344CB8AC3E}">
        <p14:creationId xmlns:p14="http://schemas.microsoft.com/office/powerpoint/2010/main" val="328325554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175168" y="328080"/>
            <a:ext cx="5841664"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Legislação penal extravagante – Lei 9.605/1998</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6587188"/>
          </a:xfrm>
          <a:prstGeom prst="rect">
            <a:avLst/>
          </a:prstGeom>
        </p:spPr>
        <p:txBody>
          <a:bodyPr wrap="square">
            <a:spAutoFit/>
          </a:bodyPr>
          <a:lstStyle/>
          <a:p>
            <a:pPr algn="ctr">
              <a:lnSpc>
                <a:spcPct val="150000"/>
              </a:lnSpc>
            </a:pPr>
            <a:r>
              <a:rPr lang="pt-BR" sz="2400" b="1" dirty="0">
                <a:solidFill>
                  <a:schemeClr val="accent2">
                    <a:lumMod val="75000"/>
                  </a:schemeClr>
                </a:solidFill>
                <a:latin typeface="Times New Roman" panose="02020603050405020304" pitchFamily="18" charset="0"/>
                <a:cs typeface="Times New Roman" panose="02020603050405020304" pitchFamily="18" charset="0"/>
              </a:rPr>
              <a:t>DA AÇÃO PENAL E DO PROCESSO PENAL</a:t>
            </a:r>
          </a:p>
          <a:p>
            <a:pPr algn="ctr">
              <a:lnSpc>
                <a:spcPct val="150000"/>
              </a:lnSpc>
            </a:pPr>
            <a:endParaRPr lang="pt-BR" sz="1500" b="1" dirty="0">
              <a:solidFill>
                <a:schemeClr val="accent2">
                  <a:lumMod val="75000"/>
                </a:schemeClr>
              </a:solidFill>
              <a:latin typeface="Times New Roman" panose="02020603050405020304" pitchFamily="18" charset="0"/>
              <a:cs typeface="Times New Roman" panose="02020603050405020304" pitchFamily="18" charset="0"/>
            </a:endParaRPr>
          </a:p>
          <a:p>
            <a:pPr marL="457200" indent="-457200" algn="just">
              <a:lnSpc>
                <a:spcPct val="150000"/>
              </a:lnSpc>
              <a:buAutoNum type="arabicParenR"/>
            </a:pPr>
            <a:r>
              <a:rPr lang="pt-BR" sz="2200" b="1" dirty="0">
                <a:solidFill>
                  <a:srgbClr val="0070C0"/>
                </a:solidFill>
                <a:latin typeface="Times New Roman" panose="02020603050405020304" pitchFamily="18" charset="0"/>
                <a:cs typeface="Times New Roman" panose="02020603050405020304" pitchFamily="18" charset="0"/>
              </a:rPr>
              <a:t>Ação penal: </a:t>
            </a:r>
            <a:r>
              <a:rPr lang="pt-BR" sz="2200" dirty="0">
                <a:latin typeface="Times New Roman" panose="02020603050405020304" pitchFamily="18" charset="0"/>
                <a:cs typeface="Times New Roman" panose="02020603050405020304" pitchFamily="18" charset="0"/>
              </a:rPr>
              <a:t>Nos termos do artigo 26 é pública incondicionada.</a:t>
            </a:r>
          </a:p>
          <a:p>
            <a:pPr marL="457200" indent="-457200" algn="just">
              <a:lnSpc>
                <a:spcPct val="150000"/>
              </a:lnSpc>
              <a:buAutoNum type="arabicParenR"/>
            </a:pPr>
            <a:endParaRPr lang="pt-BR" sz="1500" b="1" dirty="0">
              <a:solidFill>
                <a:srgbClr val="0070C0"/>
              </a:solidFill>
              <a:latin typeface="Times New Roman" panose="02020603050405020304" pitchFamily="18" charset="0"/>
              <a:cs typeface="Times New Roman" panose="02020603050405020304" pitchFamily="18" charset="0"/>
            </a:endParaRPr>
          </a:p>
          <a:p>
            <a:pPr marL="457200" indent="-457200" algn="just">
              <a:lnSpc>
                <a:spcPct val="150000"/>
              </a:lnSpc>
              <a:buAutoNum type="arabicParenR"/>
            </a:pPr>
            <a:r>
              <a:rPr lang="pt-BR" sz="2200" b="1" dirty="0">
                <a:solidFill>
                  <a:srgbClr val="0070C0"/>
                </a:solidFill>
                <a:latin typeface="Times New Roman" panose="02020603050405020304" pitchFamily="18" charset="0"/>
                <a:cs typeface="Times New Roman" panose="02020603050405020304" pitchFamily="18" charset="0"/>
              </a:rPr>
              <a:t>Competência: </a:t>
            </a:r>
            <a:r>
              <a:rPr lang="pt-BR" sz="2200" dirty="0">
                <a:latin typeface="Times New Roman" panose="02020603050405020304" pitchFamily="18" charset="0"/>
                <a:cs typeface="Times New Roman" panose="02020603050405020304" pitchFamily="18" charset="0"/>
              </a:rPr>
              <a:t>Será determinada de acordo com o bem ambiental afetado.</a:t>
            </a:r>
          </a:p>
          <a:p>
            <a:pPr marL="457200" indent="-457200" algn="just">
              <a:lnSpc>
                <a:spcPct val="150000"/>
              </a:lnSpc>
              <a:buAutoNum type="arabicParenR"/>
            </a:pPr>
            <a:endParaRPr lang="pt-BR" sz="1500" dirty="0">
              <a:latin typeface="Times New Roman" panose="02020603050405020304" pitchFamily="18" charset="0"/>
              <a:cs typeface="Times New Roman" panose="02020603050405020304" pitchFamily="18" charset="0"/>
            </a:endParaRPr>
          </a:p>
          <a:p>
            <a:pPr algn="just">
              <a:lnSpc>
                <a:spcPct val="150000"/>
              </a:lnSpc>
            </a:pPr>
            <a:r>
              <a:rPr lang="pt-BR" sz="2200" b="1" u="sng" dirty="0">
                <a:latin typeface="Times New Roman" panose="02020603050405020304" pitchFamily="18" charset="0"/>
                <a:cs typeface="Times New Roman" panose="02020603050405020304" pitchFamily="18" charset="0"/>
              </a:rPr>
              <a:t>Atenção</a:t>
            </a:r>
            <a:r>
              <a:rPr lang="pt-BR" sz="2200" dirty="0">
                <a:latin typeface="Times New Roman" panose="02020603050405020304" pitchFamily="18" charset="0"/>
                <a:cs typeface="Times New Roman" panose="02020603050405020304" pitchFamily="18" charset="0"/>
              </a:rPr>
              <a:t>: a Súmula 91 do STJ está revogada.</a:t>
            </a:r>
          </a:p>
          <a:p>
            <a:pPr algn="just">
              <a:lnSpc>
                <a:spcPct val="150000"/>
              </a:lnSpc>
            </a:pPr>
            <a:endParaRPr lang="pt-BR" sz="1500" dirty="0">
              <a:latin typeface="Times New Roman" panose="02020603050405020304" pitchFamily="18" charset="0"/>
              <a:cs typeface="Times New Roman" panose="02020603050405020304" pitchFamily="18" charset="0"/>
            </a:endParaRPr>
          </a:p>
          <a:p>
            <a:pPr algn="just">
              <a:lnSpc>
                <a:spcPct val="150000"/>
              </a:lnSpc>
            </a:pPr>
            <a:r>
              <a:rPr lang="pt-BR" sz="2200" b="1" u="sng" dirty="0">
                <a:latin typeface="Times New Roman" panose="02020603050405020304" pitchFamily="18" charset="0"/>
                <a:cs typeface="Times New Roman" panose="02020603050405020304" pitchFamily="18" charset="0"/>
              </a:rPr>
              <a:t>Competência Federal</a:t>
            </a:r>
            <a:r>
              <a:rPr lang="pt-BR" sz="2200" b="1" dirty="0">
                <a:latin typeface="Times New Roman" panose="02020603050405020304" pitchFamily="18" charset="0"/>
                <a:cs typeface="Times New Roman" panose="02020603050405020304" pitchFamily="18" charset="0"/>
              </a:rPr>
              <a:t>: </a:t>
            </a:r>
            <a:r>
              <a:rPr lang="pt-BR" sz="2200" dirty="0">
                <a:latin typeface="Times New Roman" panose="02020603050405020304" pitchFamily="18" charset="0"/>
                <a:cs typeface="Times New Roman" panose="02020603050405020304" pitchFamily="18" charset="0"/>
              </a:rPr>
              <a:t>está prevista no artigo 109, IV da Constituição Federal, nos seguintes termos:</a:t>
            </a:r>
          </a:p>
          <a:p>
            <a:pPr algn="just">
              <a:lnSpc>
                <a:spcPct val="150000"/>
              </a:lnSpc>
            </a:pPr>
            <a:r>
              <a:rPr lang="pt-BR" sz="2200" dirty="0">
                <a:latin typeface="Times New Roman" panose="02020603050405020304" pitchFamily="18" charset="0"/>
                <a:cs typeface="Times New Roman" panose="02020603050405020304" pitchFamily="18" charset="0"/>
              </a:rPr>
              <a:t>IV - os crimes políticos e as infrações penais praticadas em detrimento de bens, serviços ou interesse da União ou de suas entidades autárquicas ou empresas públicas, excluídas as contravenções e ressalvada a competência da Justiça Militar e da Justiça Eleitoral;</a:t>
            </a:r>
            <a:endParaRPr lang="pt-BR" sz="2200" b="1" dirty="0">
              <a:solidFill>
                <a:schemeClr val="accent2">
                  <a:lumMod val="75000"/>
                </a:schemeClr>
              </a:solidFill>
              <a:latin typeface="Times New Roman" panose="02020603050405020304" pitchFamily="18" charset="0"/>
              <a:cs typeface="Times New Roman" panose="02020603050405020304" pitchFamily="18" charset="0"/>
            </a:endParaRPr>
          </a:p>
          <a:p>
            <a:pPr algn="ctr">
              <a:lnSpc>
                <a:spcPct val="150000"/>
              </a:lnSpc>
            </a:pPr>
            <a:endParaRPr lang="pt-BR" sz="2400" b="1" dirty="0">
              <a:solidFill>
                <a:schemeClr val="accent2">
                  <a:lumMod val="75000"/>
                </a:schemeClr>
              </a:solidFill>
              <a:latin typeface="Times New Roman" panose="02020603050405020304" pitchFamily="18" charset="0"/>
              <a:cs typeface="Times New Roman" panose="02020603050405020304" pitchFamily="18" charset="0"/>
            </a:endParaRPr>
          </a:p>
          <a:p>
            <a:pPr algn="just">
              <a:lnSpc>
                <a:spcPct val="150000"/>
              </a:lnSpc>
            </a:pPr>
            <a:endParaRPr lang="pt-BR"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222964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175168" y="328080"/>
            <a:ext cx="5841664"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Legislação penal extravagante – Lei 9.605/1998</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2" y="1244785"/>
            <a:ext cx="11741835" cy="5525359"/>
          </a:xfrm>
          <a:prstGeom prst="rect">
            <a:avLst/>
          </a:prstGeom>
        </p:spPr>
        <p:txBody>
          <a:bodyPr wrap="square">
            <a:spAutoFit/>
          </a:bodyPr>
          <a:lstStyle/>
          <a:p>
            <a:pPr algn="ctr">
              <a:lnSpc>
                <a:spcPct val="150000"/>
              </a:lnSpc>
              <a:spcBef>
                <a:spcPts val="0"/>
              </a:spcBef>
            </a:pPr>
            <a:r>
              <a:rPr lang="pt-BR" sz="2000" b="1" dirty="0">
                <a:solidFill>
                  <a:schemeClr val="accent2">
                    <a:lumMod val="75000"/>
                  </a:schemeClr>
                </a:solidFill>
                <a:latin typeface="Times New Roman" panose="02020603050405020304" pitchFamily="18" charset="0"/>
                <a:cs typeface="Times New Roman" panose="02020603050405020304" pitchFamily="18" charset="0"/>
              </a:rPr>
              <a:t>PARTE GERAL DA LEI DE CRIMES AMBIENTAIS</a:t>
            </a:r>
          </a:p>
          <a:p>
            <a:pPr>
              <a:lnSpc>
                <a:spcPct val="150000"/>
              </a:lnSpc>
              <a:spcBef>
                <a:spcPts val="0"/>
              </a:spcBef>
            </a:pPr>
            <a:endParaRPr lang="pt-BR" sz="2000" b="1" dirty="0">
              <a:solidFill>
                <a:srgbClr val="0070C0"/>
              </a:solidFill>
              <a:latin typeface="Times New Roman" panose="02020603050405020304" pitchFamily="18" charset="0"/>
              <a:cs typeface="Times New Roman" panose="02020603050405020304" pitchFamily="18" charset="0"/>
            </a:endParaRPr>
          </a:p>
          <a:p>
            <a:pPr marL="457200" indent="-457200" algn="just">
              <a:lnSpc>
                <a:spcPct val="150000"/>
              </a:lnSpc>
              <a:spcBef>
                <a:spcPts val="0"/>
              </a:spcBef>
              <a:buAutoNum type="arabicParenR"/>
            </a:pPr>
            <a:r>
              <a:rPr lang="pt-BR" sz="2200" b="1" dirty="0">
                <a:solidFill>
                  <a:srgbClr val="0070C0"/>
                </a:solidFill>
                <a:latin typeface="Times New Roman" panose="02020603050405020304" pitchFamily="18" charset="0"/>
                <a:cs typeface="Times New Roman" panose="02020603050405020304" pitchFamily="18" charset="0"/>
              </a:rPr>
              <a:t>Fundamento: </a:t>
            </a:r>
            <a:r>
              <a:rPr lang="pt-BR" sz="2200" dirty="0">
                <a:latin typeface="Times New Roman" panose="02020603050405020304" pitchFamily="18" charset="0"/>
                <a:cs typeface="Times New Roman" panose="02020603050405020304" pitchFamily="18" charset="0"/>
              </a:rPr>
              <a:t>artigo 225, §3º da CF e Lei 9.605/1998</a:t>
            </a:r>
          </a:p>
          <a:p>
            <a:pPr marL="457200" indent="-457200" algn="just">
              <a:lnSpc>
                <a:spcPct val="150000"/>
              </a:lnSpc>
              <a:spcBef>
                <a:spcPts val="0"/>
              </a:spcBef>
              <a:buAutoNum type="arabicParenR"/>
            </a:pPr>
            <a:endParaRPr lang="pt-BR" sz="22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Definição de Meio Ambiente - art. 3, I da Lei 6.938/81 - Meio ambiente é o conjunto de condições, leis, influências e interações de ordem física, química e biológica, que permite, abriga e rege a vida em todas as suas formas.</a:t>
            </a:r>
          </a:p>
          <a:p>
            <a:pPr algn="just">
              <a:lnSpc>
                <a:spcPct val="150000"/>
              </a:lnSpc>
              <a:spcBef>
                <a:spcPts val="0"/>
              </a:spcBef>
            </a:pPr>
            <a:endParaRPr lang="pt-BR" sz="22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b="1" dirty="0">
                <a:solidFill>
                  <a:srgbClr val="0070C0"/>
                </a:solidFill>
                <a:latin typeface="Times New Roman" panose="02020603050405020304" pitchFamily="18" charset="0"/>
                <a:cs typeface="Times New Roman" panose="02020603050405020304" pitchFamily="18" charset="0"/>
              </a:rPr>
              <a:t>2) Responsabilidade ambiental</a:t>
            </a:r>
            <a:r>
              <a:rPr lang="pt-BR" sz="2200" b="1" dirty="0">
                <a:latin typeface="Times New Roman" panose="02020603050405020304" pitchFamily="18" charset="0"/>
                <a:cs typeface="Times New Roman" panose="02020603050405020304" pitchFamily="18" charset="0"/>
              </a:rPr>
              <a:t>: </a:t>
            </a:r>
            <a:r>
              <a:rPr lang="pt-BR" sz="2200" dirty="0">
                <a:latin typeface="Times New Roman" panose="02020603050405020304" pitchFamily="18" charset="0"/>
                <a:cs typeface="Times New Roman" panose="02020603050405020304" pitchFamily="18" charset="0"/>
              </a:rPr>
              <a:t>a Lei de Crimes Ambientais, além de trazer a regra geral insculpida no artigo 29, </a:t>
            </a:r>
            <a:r>
              <a:rPr lang="pt-BR" sz="2200" i="1" dirty="0">
                <a:latin typeface="Times New Roman" panose="02020603050405020304" pitchFamily="18" charset="0"/>
                <a:cs typeface="Times New Roman" panose="02020603050405020304" pitchFamily="18" charset="0"/>
              </a:rPr>
              <a:t>caput </a:t>
            </a:r>
            <a:r>
              <a:rPr lang="pt-BR" sz="2200" dirty="0">
                <a:latin typeface="Times New Roman" panose="02020603050405020304" pitchFamily="18" charset="0"/>
                <a:cs typeface="Times New Roman" panose="02020603050405020304" pitchFamily="18" charset="0"/>
              </a:rPr>
              <a:t>do Código Penal, que trata do concurso de pessoas, cria a figura de um garantidor específico, relativo às pessoas físicas que mantenham vínculo com as pessoas jurídicas.</a:t>
            </a:r>
            <a:endParaRPr lang="pt-B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378402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175168" y="328080"/>
            <a:ext cx="5841664"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Legislação penal extravagante – Lei 9.605/1998</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807808"/>
          </a:xfrm>
          <a:prstGeom prst="rect">
            <a:avLst/>
          </a:prstGeom>
        </p:spPr>
        <p:txBody>
          <a:bodyPr wrap="square">
            <a:spAutoFit/>
          </a:bodyPr>
          <a:lstStyle/>
          <a:p>
            <a:pPr algn="just">
              <a:lnSpc>
                <a:spcPct val="150000"/>
              </a:lnSpc>
              <a:spcBef>
                <a:spcPts val="0"/>
              </a:spcBef>
            </a:pPr>
            <a:endParaRPr lang="pt-BR" sz="1000" dirty="0">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Assim, pode-se dizer que são de competência da Justiça Federal: </a:t>
            </a:r>
          </a:p>
          <a:p>
            <a:pPr marL="514350" indent="-514350" algn="just">
              <a:lnSpc>
                <a:spcPct val="150000"/>
              </a:lnSpc>
              <a:buAutoNum type="romanLcParenBoth"/>
            </a:pPr>
            <a:r>
              <a:rPr lang="pt-BR" sz="2000" dirty="0">
                <a:latin typeface="Times New Roman" panose="02020603050405020304" pitchFamily="18" charset="0"/>
                <a:cs typeface="Times New Roman" panose="02020603050405020304" pitchFamily="18" charset="0"/>
              </a:rPr>
              <a:t>Delito praticado em Unidades de Conservação  criada por decreto federal desde que a fiscalização e a administração </a:t>
            </a:r>
            <a:r>
              <a:rPr lang="pt-BR" sz="2000" b="1" dirty="0">
                <a:latin typeface="Times New Roman" panose="02020603050405020304" pitchFamily="18" charset="0"/>
                <a:cs typeface="Times New Roman" panose="02020603050405020304" pitchFamily="18" charset="0"/>
              </a:rPr>
              <a:t>não </a:t>
            </a:r>
            <a:r>
              <a:rPr lang="pt-BR" sz="2000" dirty="0">
                <a:latin typeface="Times New Roman" panose="02020603050405020304" pitchFamily="18" charset="0"/>
                <a:cs typeface="Times New Roman" panose="02020603050405020304" pitchFamily="18" charset="0"/>
              </a:rPr>
              <a:t>tenham sido delegadas a outro ente federativo; </a:t>
            </a:r>
          </a:p>
          <a:p>
            <a:pPr marL="514350" indent="-514350" algn="just">
              <a:lnSpc>
                <a:spcPct val="150000"/>
              </a:lnSpc>
              <a:buAutoNum type="romanLcParenBoth"/>
            </a:pPr>
            <a:endParaRPr lang="pt-BR" sz="1500" dirty="0">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“1. A orientação jurisprudencial desta Corte é de que se o crime ambiental for cometido em unidade de conservação criada por decreto federal, evidencia-se o interesse federal na manutenção e preservação da região, ante a possível lesão a bens, serviços ou interesses da União, nos termos do art. 109, IV, da Constituição Federal. Precedentes da Terceira Seção. 2. No caso, embora o local do dano ambiental esteja inserido na Área de Proteção Ambiental da Bacia do Rio São Bartolomeu, criada pelo Decreto Federal n. 88.940/1993, não há falar em interesse da União no crime ambiental sob apuração, já que lei federal subsequente delegou a fiscalização e administração da APA para o Distrito Federal (art. 1º da Lei n. 9.262/1996)” (STJ – 3ª Seção. CC 158.747/DF. Rel. Min. Sebastião Reis Júnior, j. 13.06.18).</a:t>
            </a:r>
          </a:p>
        </p:txBody>
      </p:sp>
    </p:spTree>
    <p:extLst>
      <p:ext uri="{BB962C8B-B14F-4D97-AF65-F5344CB8AC3E}">
        <p14:creationId xmlns:p14="http://schemas.microsoft.com/office/powerpoint/2010/main" val="277213469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175168" y="328080"/>
            <a:ext cx="5841664"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Legislação penal extravagante – Lei 9.605/1998</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617692"/>
          </a:xfrm>
          <a:prstGeom prst="rect">
            <a:avLst/>
          </a:prstGeom>
        </p:spPr>
        <p:txBody>
          <a:bodyPr wrap="square">
            <a:spAutoFit/>
          </a:bodyPr>
          <a:lstStyle/>
          <a:p>
            <a:pPr algn="just">
              <a:lnSpc>
                <a:spcPct val="150000"/>
              </a:lnSpc>
              <a:spcBef>
                <a:spcPts val="0"/>
              </a:spcBef>
            </a:pPr>
            <a:endParaRPr lang="pt-BR" sz="22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a:t>
            </a:r>
            <a:r>
              <a:rPr lang="pt-BR" sz="2200" dirty="0" err="1">
                <a:latin typeface="Times New Roman" panose="02020603050405020304" pitchFamily="18" charset="0"/>
                <a:cs typeface="Times New Roman" panose="02020603050405020304" pitchFamily="18" charset="0"/>
              </a:rPr>
              <a:t>ii</a:t>
            </a:r>
            <a:r>
              <a:rPr lang="pt-BR" sz="2200" dirty="0">
                <a:latin typeface="Times New Roman" panose="02020603050405020304" pitchFamily="18" charset="0"/>
                <a:cs typeface="Times New Roman" panose="02020603050405020304" pitchFamily="18" charset="0"/>
              </a:rPr>
              <a:t>) Delito praticado no interior de bens da União; </a:t>
            </a: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a:t>
            </a:r>
            <a:r>
              <a:rPr lang="pt-BR" sz="2200" dirty="0" err="1">
                <a:latin typeface="Times New Roman" panose="02020603050405020304" pitchFamily="18" charset="0"/>
                <a:cs typeface="Times New Roman" panose="02020603050405020304" pitchFamily="18" charset="0"/>
              </a:rPr>
              <a:t>iii</a:t>
            </a:r>
            <a:r>
              <a:rPr lang="pt-BR" sz="2200" dirty="0">
                <a:latin typeface="Times New Roman" panose="02020603050405020304" pitchFamily="18" charset="0"/>
                <a:cs typeface="Times New Roman" panose="02020603050405020304" pitchFamily="18" charset="0"/>
              </a:rPr>
              <a:t>) Tráfico Internacional de animais silvestres; e </a:t>
            </a: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a:t>
            </a:r>
            <a:r>
              <a:rPr lang="pt-BR" sz="2200" dirty="0" err="1">
                <a:latin typeface="Times New Roman" panose="02020603050405020304" pitchFamily="18" charset="0"/>
                <a:cs typeface="Times New Roman" panose="02020603050405020304" pitchFamily="18" charset="0"/>
              </a:rPr>
              <a:t>iv</a:t>
            </a:r>
            <a:r>
              <a:rPr lang="pt-BR" sz="2200" dirty="0">
                <a:latin typeface="Times New Roman" panose="02020603050405020304" pitchFamily="18" charset="0"/>
                <a:cs typeface="Times New Roman" panose="02020603050405020304" pitchFamily="18" charset="0"/>
              </a:rPr>
              <a:t>) Delito a bordo de navios ou aeronaves.</a:t>
            </a:r>
          </a:p>
          <a:p>
            <a:pPr algn="just">
              <a:lnSpc>
                <a:spcPct val="150000"/>
              </a:lnSpc>
              <a:spcBef>
                <a:spcPts val="0"/>
              </a:spcBef>
            </a:pPr>
            <a:endParaRPr lang="pt-BR" sz="22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b="1" u="sng" dirty="0">
                <a:latin typeface="Times New Roman" panose="02020603050405020304" pitchFamily="18" charset="0"/>
                <a:cs typeface="Times New Roman" panose="02020603050405020304" pitchFamily="18" charset="0"/>
              </a:rPr>
              <a:t>Competência Estadual</a:t>
            </a:r>
            <a:r>
              <a:rPr lang="pt-BR" sz="2200" dirty="0">
                <a:latin typeface="Times New Roman" panose="02020603050405020304" pitchFamily="18" charset="0"/>
                <a:cs typeface="Times New Roman" panose="02020603050405020304" pitchFamily="18" charset="0"/>
              </a:rPr>
              <a:t>: Será sempre que o bem afetado pertencer ao Estado ou ao Município. Ressalta-se que o simples interesse genérico e indireto na União não dá competência a Justiça Federal. </a:t>
            </a:r>
          </a:p>
          <a:p>
            <a:pPr algn="just">
              <a:lnSpc>
                <a:spcPct val="150000"/>
              </a:lnSpc>
              <a:spcBef>
                <a:spcPts val="0"/>
              </a:spcBef>
            </a:pPr>
            <a:r>
              <a:rPr lang="pt-BR" sz="2200" b="1" dirty="0">
                <a:latin typeface="Times New Roman" panose="02020603050405020304" pitchFamily="18" charset="0"/>
                <a:cs typeface="Times New Roman" panose="02020603050405020304" pitchFamily="18" charset="0"/>
              </a:rPr>
              <a:t>Atenção: </a:t>
            </a:r>
            <a:r>
              <a:rPr lang="pt-BR" sz="2200" dirty="0">
                <a:latin typeface="Times New Roman" panose="02020603050405020304" pitchFamily="18" charset="0"/>
                <a:cs typeface="Times New Roman" panose="02020603050405020304" pitchFamily="18" charset="0"/>
              </a:rPr>
              <a:t>em regra, os crimes contra a fauna são de competência da Justiça Estadual. </a:t>
            </a:r>
          </a:p>
          <a:p>
            <a:pPr algn="just">
              <a:lnSpc>
                <a:spcPct val="150000"/>
              </a:lnSpc>
              <a:spcBef>
                <a:spcPts val="0"/>
              </a:spcBef>
            </a:pPr>
            <a:endParaRPr lang="pt-BR" sz="22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b="1" u="sng" dirty="0">
                <a:latin typeface="Times New Roman" panose="02020603050405020304" pitchFamily="18" charset="0"/>
                <a:cs typeface="Times New Roman" panose="02020603050405020304" pitchFamily="18" charset="0"/>
              </a:rPr>
              <a:t>Juizados Especiais Criminais</a:t>
            </a:r>
            <a:r>
              <a:rPr lang="pt-BR" sz="2200" dirty="0">
                <a:latin typeface="Times New Roman" panose="02020603050405020304" pitchFamily="18" charset="0"/>
                <a:cs typeface="Times New Roman" panose="02020603050405020304" pitchFamily="18" charset="0"/>
              </a:rPr>
              <a:t>: aplica-se a Lei 9099/95 aos crimes ambientais de menor potencial ofensivo, observadas algumas peculiaridades:</a:t>
            </a:r>
          </a:p>
        </p:txBody>
      </p:sp>
    </p:spTree>
    <p:extLst>
      <p:ext uri="{BB962C8B-B14F-4D97-AF65-F5344CB8AC3E}">
        <p14:creationId xmlns:p14="http://schemas.microsoft.com/office/powerpoint/2010/main" val="241653779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175168" y="328080"/>
            <a:ext cx="5841664"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Legislação penal extravagante – Lei 9.605/1998</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1047210"/>
          </a:xfrm>
          <a:prstGeom prst="rect">
            <a:avLst/>
          </a:prstGeom>
        </p:spPr>
        <p:txBody>
          <a:bodyPr wrap="square">
            <a:spAutoFit/>
          </a:bodyPr>
          <a:lstStyle/>
          <a:p>
            <a:pPr algn="just">
              <a:lnSpc>
                <a:spcPct val="150000"/>
              </a:lnSpc>
              <a:spcBef>
                <a:spcPts val="0"/>
              </a:spcBef>
            </a:pPr>
            <a:endParaRPr lang="pt-BR" sz="2200" dirty="0">
              <a:latin typeface="Times New Roman" panose="02020603050405020304" pitchFamily="18" charset="0"/>
              <a:cs typeface="Times New Roman" panose="02020603050405020304" pitchFamily="18" charset="0"/>
            </a:endParaRPr>
          </a:p>
          <a:p>
            <a:pPr algn="just">
              <a:lnSpc>
                <a:spcPct val="150000"/>
              </a:lnSpc>
              <a:spcBef>
                <a:spcPts val="0"/>
              </a:spcBef>
            </a:pPr>
            <a:endParaRPr lang="pt-BR" sz="2200" dirty="0">
              <a:latin typeface="Times New Roman" panose="02020603050405020304" pitchFamily="18" charset="0"/>
              <a:cs typeface="Times New Roman" panose="02020603050405020304" pitchFamily="18" charset="0"/>
            </a:endParaRPr>
          </a:p>
        </p:txBody>
      </p:sp>
      <p:sp>
        <p:nvSpPr>
          <p:cNvPr id="7" name="Retângulo 6">
            <a:extLst>
              <a:ext uri="{FF2B5EF4-FFF2-40B4-BE49-F238E27FC236}">
                <a16:creationId xmlns:a16="http://schemas.microsoft.com/office/drawing/2014/main" id="{AE8B5F7E-21E8-441C-9EE6-C3A3E53D936B}"/>
              </a:ext>
            </a:extLst>
          </p:cNvPr>
          <p:cNvSpPr/>
          <p:nvPr/>
        </p:nvSpPr>
        <p:spPr>
          <a:xfrm>
            <a:off x="225084" y="1244786"/>
            <a:ext cx="11741834" cy="5520357"/>
          </a:xfrm>
          <a:prstGeom prst="rect">
            <a:avLst/>
          </a:prstGeom>
        </p:spPr>
        <p:txBody>
          <a:bodyPr wrap="square">
            <a:spAutoFit/>
          </a:bodyPr>
          <a:lstStyle/>
          <a:p>
            <a:endParaRPr lang="pt-BR" sz="1000" dirty="0">
              <a:latin typeface="Times New Roman" panose="02020603050405020304" pitchFamily="18" charset="0"/>
              <a:cs typeface="Times New Roman" panose="02020603050405020304" pitchFamily="18" charset="0"/>
            </a:endParaRPr>
          </a:p>
          <a:p>
            <a:pPr algn="just">
              <a:lnSpc>
                <a:spcPct val="150000"/>
              </a:lnSpc>
            </a:pPr>
            <a:r>
              <a:rPr lang="pt-BR" sz="2100" b="1" dirty="0">
                <a:latin typeface="Times New Roman" panose="02020603050405020304" pitchFamily="18" charset="0"/>
                <a:cs typeface="Times New Roman" panose="02020603050405020304" pitchFamily="18" charset="0"/>
              </a:rPr>
              <a:t>art. 27. </a:t>
            </a:r>
            <a:r>
              <a:rPr lang="pt-BR" sz="2100" dirty="0">
                <a:latin typeface="Times New Roman" panose="02020603050405020304" pitchFamily="18" charset="0"/>
                <a:cs typeface="Times New Roman" panose="02020603050405020304" pitchFamily="18" charset="0"/>
              </a:rPr>
              <a:t>Nos crimes ambientais de menor potencial ofensivo, a proposta de aplicação imediata de pena restritiva de direitos ou multa </a:t>
            </a:r>
            <a:r>
              <a:rPr lang="pt-BR" sz="2100" dirty="0">
                <a:solidFill>
                  <a:srgbClr val="FF0000"/>
                </a:solidFill>
                <a:latin typeface="Times New Roman" panose="02020603050405020304" pitchFamily="18" charset="0"/>
                <a:cs typeface="Times New Roman" panose="02020603050405020304" pitchFamily="18" charset="0"/>
              </a:rPr>
              <a:t>(TRANSAÇÃO PENAL)</a:t>
            </a:r>
            <a:r>
              <a:rPr lang="pt-BR" sz="2100" dirty="0">
                <a:latin typeface="Times New Roman" panose="02020603050405020304" pitchFamily="18" charset="0"/>
                <a:cs typeface="Times New Roman" panose="02020603050405020304" pitchFamily="18" charset="0"/>
              </a:rPr>
              <a:t>, prevista no art. 76 da lei nº 9.099, de 26 de setembro de 1995, somente poderá ser formulada desde que tenha havido a prévia composição do </a:t>
            </a:r>
            <a:r>
              <a:rPr lang="pt-BR" sz="2100" dirty="0">
                <a:highlight>
                  <a:srgbClr val="FFFF00"/>
                </a:highlight>
                <a:latin typeface="Times New Roman" panose="02020603050405020304" pitchFamily="18" charset="0"/>
                <a:cs typeface="Times New Roman" panose="02020603050405020304" pitchFamily="18" charset="0"/>
              </a:rPr>
              <a:t>dano ambiental</a:t>
            </a:r>
            <a:r>
              <a:rPr lang="pt-BR" sz="2100" dirty="0">
                <a:latin typeface="Times New Roman" panose="02020603050405020304" pitchFamily="18" charset="0"/>
                <a:cs typeface="Times New Roman" panose="02020603050405020304" pitchFamily="18" charset="0"/>
              </a:rPr>
              <a:t>, de que trata o art. 74 da mesma lei, salvo em caso de comprovada impossibilidade.</a:t>
            </a:r>
          </a:p>
          <a:p>
            <a:pPr algn="just">
              <a:lnSpc>
                <a:spcPct val="150000"/>
              </a:lnSpc>
            </a:pPr>
            <a:endParaRPr lang="pt-BR" sz="2100" dirty="0">
              <a:latin typeface="Times New Roman" panose="02020603050405020304" pitchFamily="18" charset="0"/>
              <a:cs typeface="Times New Roman" panose="02020603050405020304" pitchFamily="18" charset="0"/>
            </a:endParaRPr>
          </a:p>
          <a:p>
            <a:pPr algn="just">
              <a:lnSpc>
                <a:spcPct val="150000"/>
              </a:lnSpc>
            </a:pPr>
            <a:r>
              <a:rPr lang="pt-BR" sz="2100" b="1" dirty="0">
                <a:latin typeface="Times New Roman" panose="02020603050405020304" pitchFamily="18" charset="0"/>
                <a:cs typeface="Times New Roman" panose="02020603050405020304" pitchFamily="18" charset="0"/>
              </a:rPr>
              <a:t>Art. 28.</a:t>
            </a:r>
            <a:r>
              <a:rPr lang="pt-BR" sz="2100" dirty="0">
                <a:latin typeface="Times New Roman" panose="02020603050405020304" pitchFamily="18" charset="0"/>
                <a:cs typeface="Times New Roman" panose="02020603050405020304" pitchFamily="18" charset="0"/>
              </a:rPr>
              <a:t> As disposições do art. 89 da Lei nº 9.099, de 26 de setembro de 1995 </a:t>
            </a:r>
            <a:r>
              <a:rPr lang="pt-BR" sz="2100" dirty="0">
                <a:solidFill>
                  <a:srgbClr val="FF0000"/>
                </a:solidFill>
                <a:latin typeface="Times New Roman" panose="02020603050405020304" pitchFamily="18" charset="0"/>
                <a:cs typeface="Times New Roman" panose="02020603050405020304" pitchFamily="18" charset="0"/>
              </a:rPr>
              <a:t>(SUSPENSÃO CONDICIONAL DO PROCESSO)</a:t>
            </a:r>
            <a:r>
              <a:rPr lang="pt-BR" sz="2100" dirty="0">
                <a:latin typeface="Times New Roman" panose="02020603050405020304" pitchFamily="18" charset="0"/>
                <a:cs typeface="Times New Roman" panose="02020603050405020304" pitchFamily="18" charset="0"/>
              </a:rPr>
              <a:t>, aplicam-se aos crimes de menor potencial ofensivo definidos nesta Lei, com as seguintes modificações:</a:t>
            </a:r>
          </a:p>
          <a:p>
            <a:pPr algn="just">
              <a:lnSpc>
                <a:spcPct val="150000"/>
              </a:lnSpc>
            </a:pPr>
            <a:r>
              <a:rPr lang="pt-BR" sz="2100" dirty="0">
                <a:latin typeface="Times New Roman" panose="02020603050405020304" pitchFamily="18" charset="0"/>
                <a:cs typeface="Times New Roman" panose="02020603050405020304" pitchFamily="18" charset="0"/>
              </a:rPr>
              <a:t>I - a declaração de extinção de punibilidade, de que trata o § 5° do artigo referido no </a:t>
            </a:r>
            <a:r>
              <a:rPr lang="pt-BR" sz="2100" i="1" dirty="0">
                <a:latin typeface="Times New Roman" panose="02020603050405020304" pitchFamily="18" charset="0"/>
                <a:cs typeface="Times New Roman" panose="02020603050405020304" pitchFamily="18" charset="0"/>
              </a:rPr>
              <a:t>caput</a:t>
            </a:r>
            <a:r>
              <a:rPr lang="pt-BR" sz="2100" dirty="0">
                <a:latin typeface="Times New Roman" panose="02020603050405020304" pitchFamily="18" charset="0"/>
                <a:cs typeface="Times New Roman" panose="02020603050405020304" pitchFamily="18" charset="0"/>
              </a:rPr>
              <a:t>, dependerá de </a:t>
            </a:r>
            <a:r>
              <a:rPr lang="pt-BR" sz="2100" dirty="0">
                <a:highlight>
                  <a:srgbClr val="FFFF00"/>
                </a:highlight>
                <a:latin typeface="Times New Roman" panose="02020603050405020304" pitchFamily="18" charset="0"/>
                <a:cs typeface="Times New Roman" panose="02020603050405020304" pitchFamily="18" charset="0"/>
              </a:rPr>
              <a:t>laudo de constatação de reparação do dano ambiental</a:t>
            </a:r>
            <a:r>
              <a:rPr lang="pt-BR" sz="2100" dirty="0">
                <a:latin typeface="Times New Roman" panose="02020603050405020304" pitchFamily="18" charset="0"/>
                <a:cs typeface="Times New Roman" panose="02020603050405020304" pitchFamily="18" charset="0"/>
              </a:rPr>
              <a:t>, ressalvada a impossibilidade prevista no inciso I do § 1° do mesmo artigo;</a:t>
            </a:r>
            <a:endParaRPr lang="pt-BR"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4710342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175168" y="328080"/>
            <a:ext cx="5841664"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Legislação penal extravagante – Lei 9.605/1998</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525359"/>
          </a:xfrm>
          <a:prstGeom prst="rect">
            <a:avLst/>
          </a:prstGeom>
        </p:spPr>
        <p:txBody>
          <a:bodyPr wrap="square">
            <a:spAutoFit/>
          </a:bodyPr>
          <a:lstStyle/>
          <a:p>
            <a:pPr algn="just">
              <a:lnSpc>
                <a:spcPct val="150000"/>
              </a:lnSpc>
              <a:spcBef>
                <a:spcPts val="0"/>
              </a:spcBef>
            </a:pPr>
            <a:endParaRPr lang="pt-BR" sz="1000" dirty="0">
              <a:latin typeface="Times New Roman" panose="02020603050405020304" pitchFamily="18" charset="0"/>
              <a:cs typeface="Times New Roman" panose="02020603050405020304" pitchFamily="18" charset="0"/>
            </a:endParaRPr>
          </a:p>
          <a:p>
            <a:pPr marL="365125" algn="just">
              <a:lnSpc>
                <a:spcPct val="150000"/>
              </a:lnSpc>
              <a:spcBef>
                <a:spcPts val="0"/>
              </a:spcBef>
            </a:pPr>
            <a:r>
              <a:rPr lang="pt-BR" sz="2000" dirty="0">
                <a:latin typeface="Times New Roman" panose="02020603050405020304" pitchFamily="18" charset="0"/>
                <a:cs typeface="Times New Roman" panose="02020603050405020304" pitchFamily="18" charset="0"/>
              </a:rPr>
              <a:t>Art. 89, §5º da Lei 9099/95: Expirado o prazo sem revogação, o Juiz declarará extinta a punibilidade. </a:t>
            </a:r>
          </a:p>
          <a:p>
            <a:pPr algn="just">
              <a:lnSpc>
                <a:spcPct val="150000"/>
              </a:lnSpc>
              <a:spcBef>
                <a:spcPts val="0"/>
              </a:spcBef>
            </a:pPr>
            <a:endParaRPr lang="pt-BR" sz="22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II - na hipótese de o laudo de constatação comprovar não ter sido completa a reparação, o prazo de suspensão do processo será prorrogado, até o </a:t>
            </a:r>
            <a:r>
              <a:rPr lang="pt-BR" sz="2200" dirty="0">
                <a:highlight>
                  <a:srgbClr val="00FF00"/>
                </a:highlight>
                <a:latin typeface="Times New Roman" panose="02020603050405020304" pitchFamily="18" charset="0"/>
                <a:cs typeface="Times New Roman" panose="02020603050405020304" pitchFamily="18" charset="0"/>
              </a:rPr>
              <a:t>período máximo</a:t>
            </a:r>
            <a:r>
              <a:rPr lang="pt-BR" sz="2200" dirty="0">
                <a:latin typeface="Times New Roman" panose="02020603050405020304" pitchFamily="18" charset="0"/>
                <a:cs typeface="Times New Roman" panose="02020603050405020304" pitchFamily="18" charset="0"/>
              </a:rPr>
              <a:t> previsto no artigo referido no </a:t>
            </a:r>
            <a:r>
              <a:rPr lang="pt-BR" sz="2200" i="1" dirty="0">
                <a:latin typeface="Times New Roman" panose="02020603050405020304" pitchFamily="18" charset="0"/>
                <a:cs typeface="Times New Roman" panose="02020603050405020304" pitchFamily="18" charset="0"/>
              </a:rPr>
              <a:t>caput</a:t>
            </a:r>
            <a:r>
              <a:rPr lang="pt-BR" sz="2200" dirty="0">
                <a:latin typeface="Times New Roman" panose="02020603050405020304" pitchFamily="18" charset="0"/>
                <a:cs typeface="Times New Roman" panose="02020603050405020304" pitchFamily="18" charset="0"/>
              </a:rPr>
              <a:t>, </a:t>
            </a:r>
            <a:r>
              <a:rPr lang="pt-BR" sz="2200" dirty="0">
                <a:highlight>
                  <a:srgbClr val="00FF00"/>
                </a:highlight>
                <a:latin typeface="Times New Roman" panose="02020603050405020304" pitchFamily="18" charset="0"/>
                <a:cs typeface="Times New Roman" panose="02020603050405020304" pitchFamily="18" charset="0"/>
              </a:rPr>
              <a:t>acrescido de mais um ano</a:t>
            </a:r>
            <a:r>
              <a:rPr lang="pt-BR" sz="2200" dirty="0">
                <a:latin typeface="Times New Roman" panose="02020603050405020304" pitchFamily="18" charset="0"/>
                <a:cs typeface="Times New Roman" panose="02020603050405020304" pitchFamily="18" charset="0"/>
              </a:rPr>
              <a:t>, com suspensão do prazo da prescrição;</a:t>
            </a:r>
          </a:p>
          <a:p>
            <a:pPr marL="365125" algn="just">
              <a:lnSpc>
                <a:spcPct val="150000"/>
              </a:lnSpc>
              <a:spcBef>
                <a:spcPts val="0"/>
              </a:spcBef>
            </a:pPr>
            <a:endParaRPr lang="pt-BR" dirty="0">
              <a:latin typeface="Times New Roman" panose="02020603050405020304" pitchFamily="18" charset="0"/>
              <a:cs typeface="Times New Roman" panose="02020603050405020304" pitchFamily="18" charset="0"/>
            </a:endParaRPr>
          </a:p>
          <a:p>
            <a:pPr marL="365125" algn="just">
              <a:lnSpc>
                <a:spcPct val="150000"/>
              </a:lnSpc>
              <a:spcBef>
                <a:spcPts val="0"/>
              </a:spcBef>
            </a:pPr>
            <a:r>
              <a:rPr lang="pt-BR" sz="2000" dirty="0">
                <a:latin typeface="Times New Roman" panose="02020603050405020304" pitchFamily="18" charset="0"/>
                <a:cs typeface="Times New Roman" panose="02020603050405020304" pitchFamily="18" charset="0"/>
              </a:rPr>
              <a:t>Art. 89, </a:t>
            </a:r>
            <a:r>
              <a:rPr lang="pt-BR" sz="2000" i="1" dirty="0">
                <a:latin typeface="Times New Roman" panose="02020603050405020304" pitchFamily="18" charset="0"/>
                <a:cs typeface="Times New Roman" panose="02020603050405020304" pitchFamily="18" charset="0"/>
              </a:rPr>
              <a:t>caput</a:t>
            </a:r>
            <a:r>
              <a:rPr lang="pt-BR" sz="2000" dirty="0">
                <a:latin typeface="Times New Roman" panose="02020603050405020304" pitchFamily="18" charset="0"/>
                <a:cs typeface="Times New Roman" panose="02020603050405020304" pitchFamily="18" charset="0"/>
              </a:rPr>
              <a:t> da Lei 9099/95: Nos crimes em que a pena mínima cominada for igual ou inferior a um ano, abrangidas ou não por esta Lei, o Ministério Público, ao oferecer a denúncia, poderá propor a suspensão do processo, por </a:t>
            </a:r>
            <a:r>
              <a:rPr lang="pt-BR" sz="2000" dirty="0">
                <a:highlight>
                  <a:srgbClr val="FFFF00"/>
                </a:highlight>
                <a:latin typeface="Times New Roman" panose="02020603050405020304" pitchFamily="18" charset="0"/>
                <a:cs typeface="Times New Roman" panose="02020603050405020304" pitchFamily="18" charset="0"/>
              </a:rPr>
              <a:t>dois a quatro anos</a:t>
            </a:r>
            <a:r>
              <a:rPr lang="pt-BR" sz="2000" dirty="0">
                <a:latin typeface="Times New Roman" panose="02020603050405020304" pitchFamily="18" charset="0"/>
                <a:cs typeface="Times New Roman" panose="02020603050405020304" pitchFamily="18" charset="0"/>
              </a:rPr>
              <a:t>, desde que o acusado não esteja sendo processado ou não tenha sido condenado por outro crime, presentes os demais requisitos que autorizariam a suspensão condicional da pena</a:t>
            </a:r>
          </a:p>
          <a:p>
            <a:pPr algn="just">
              <a:lnSpc>
                <a:spcPct val="150000"/>
              </a:lnSpc>
              <a:spcBef>
                <a:spcPts val="0"/>
              </a:spcBef>
            </a:pPr>
            <a:endParaRPr lang="pt-BR"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6392799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175168" y="328080"/>
            <a:ext cx="5841664"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Legislação penal extravagante – Lei 9.605/1998</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4976812"/>
          </a:xfrm>
          <a:prstGeom prst="rect">
            <a:avLst/>
          </a:prstGeom>
        </p:spPr>
        <p:txBody>
          <a:bodyPr wrap="square">
            <a:spAutoFit/>
          </a:bodyPr>
          <a:lstStyle/>
          <a:p>
            <a:pPr algn="just">
              <a:lnSpc>
                <a:spcPct val="150000"/>
              </a:lnSpc>
              <a:spcBef>
                <a:spcPts val="0"/>
              </a:spcBef>
            </a:pPr>
            <a:endParaRPr lang="pt-BR" sz="1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III - no período de prorrogação, </a:t>
            </a:r>
            <a:r>
              <a:rPr lang="pt-BR" sz="2200" dirty="0">
                <a:highlight>
                  <a:srgbClr val="FF0000"/>
                </a:highlight>
                <a:latin typeface="Times New Roman" panose="02020603050405020304" pitchFamily="18" charset="0"/>
                <a:cs typeface="Times New Roman" panose="02020603050405020304" pitchFamily="18" charset="0"/>
              </a:rPr>
              <a:t>não</a:t>
            </a:r>
            <a:r>
              <a:rPr lang="pt-BR" sz="2200" dirty="0">
                <a:latin typeface="Times New Roman" panose="02020603050405020304" pitchFamily="18" charset="0"/>
                <a:cs typeface="Times New Roman" panose="02020603050405020304" pitchFamily="18" charset="0"/>
              </a:rPr>
              <a:t> se aplicarão as condições dos incisos II, III e IV do § 1° do artigo mencionado no </a:t>
            </a:r>
            <a:r>
              <a:rPr lang="pt-BR" sz="2200" i="1" dirty="0">
                <a:latin typeface="Times New Roman" panose="02020603050405020304" pitchFamily="18" charset="0"/>
                <a:cs typeface="Times New Roman" panose="02020603050405020304" pitchFamily="18" charset="0"/>
              </a:rPr>
              <a:t>caput</a:t>
            </a:r>
            <a:r>
              <a:rPr lang="pt-BR" sz="2200" dirty="0">
                <a:latin typeface="Times New Roman" panose="02020603050405020304" pitchFamily="18" charset="0"/>
                <a:cs typeface="Times New Roman" panose="02020603050405020304" pitchFamily="18" charset="0"/>
              </a:rPr>
              <a:t>;</a:t>
            </a:r>
          </a:p>
          <a:p>
            <a:pPr marL="365125" algn="just">
              <a:lnSpc>
                <a:spcPct val="150000"/>
              </a:lnSpc>
              <a:spcBef>
                <a:spcPts val="0"/>
              </a:spcBef>
            </a:pPr>
            <a:endParaRPr lang="pt-BR" sz="2000" dirty="0">
              <a:latin typeface="Times New Roman" panose="02020603050405020304" pitchFamily="18" charset="0"/>
              <a:cs typeface="Times New Roman" panose="02020603050405020304" pitchFamily="18" charset="0"/>
            </a:endParaRPr>
          </a:p>
          <a:p>
            <a:pPr marL="365125" algn="just">
              <a:lnSpc>
                <a:spcPct val="150000"/>
              </a:lnSpc>
              <a:spcBef>
                <a:spcPts val="0"/>
              </a:spcBef>
            </a:pPr>
            <a:r>
              <a:rPr lang="pt-BR" sz="2000" dirty="0">
                <a:latin typeface="Times New Roman" panose="02020603050405020304" pitchFamily="18" charset="0"/>
                <a:cs typeface="Times New Roman" panose="02020603050405020304" pitchFamily="18" charset="0"/>
              </a:rPr>
              <a:t>Art. 89, §1º da Lei 9099/95: Aceita a proposta pelo acusado e seu defensor, na presença do Juiz, este, recebendo a denúncia, poderá suspender o processo, submetendo o acusado a período de prova, sob as seguintes condições:</a:t>
            </a:r>
          </a:p>
          <a:p>
            <a:pPr marL="365125" algn="just">
              <a:lnSpc>
                <a:spcPct val="150000"/>
              </a:lnSpc>
              <a:spcBef>
                <a:spcPts val="0"/>
              </a:spcBef>
            </a:pPr>
            <a:r>
              <a:rPr lang="pt-BR" sz="2000" dirty="0">
                <a:highlight>
                  <a:srgbClr val="FFFF00"/>
                </a:highlight>
                <a:latin typeface="Times New Roman" panose="02020603050405020304" pitchFamily="18" charset="0"/>
                <a:cs typeface="Times New Roman" panose="02020603050405020304" pitchFamily="18" charset="0"/>
              </a:rPr>
              <a:t>I - reparação do dano</a:t>
            </a:r>
            <a:r>
              <a:rPr lang="pt-BR" sz="2000" dirty="0">
                <a:latin typeface="Times New Roman" panose="02020603050405020304" pitchFamily="18" charset="0"/>
                <a:cs typeface="Times New Roman" panose="02020603050405020304" pitchFamily="18" charset="0"/>
              </a:rPr>
              <a:t>, salvo impossibilidade de fazê-lo;</a:t>
            </a:r>
          </a:p>
          <a:p>
            <a:pPr marL="365125" algn="just">
              <a:lnSpc>
                <a:spcPct val="150000"/>
              </a:lnSpc>
              <a:spcBef>
                <a:spcPts val="0"/>
              </a:spcBef>
            </a:pPr>
            <a:r>
              <a:rPr lang="pt-BR" sz="2000" strike="sngStrike" dirty="0">
                <a:latin typeface="Times New Roman" panose="02020603050405020304" pitchFamily="18" charset="0"/>
                <a:cs typeface="Times New Roman" panose="02020603050405020304" pitchFamily="18" charset="0"/>
              </a:rPr>
              <a:t>II - proibição de frequentar determinados lugares;</a:t>
            </a:r>
          </a:p>
          <a:p>
            <a:pPr marL="365125" algn="just">
              <a:lnSpc>
                <a:spcPct val="150000"/>
              </a:lnSpc>
              <a:spcBef>
                <a:spcPts val="0"/>
              </a:spcBef>
            </a:pPr>
            <a:r>
              <a:rPr lang="pt-BR" sz="2000" strike="sngStrike" dirty="0">
                <a:latin typeface="Times New Roman" panose="02020603050405020304" pitchFamily="18" charset="0"/>
                <a:cs typeface="Times New Roman" panose="02020603050405020304" pitchFamily="18" charset="0"/>
              </a:rPr>
              <a:t>III - proibição de ausentar-se da comarca onde reside, sem autorização do Juiz;</a:t>
            </a:r>
          </a:p>
          <a:p>
            <a:pPr marL="365125" algn="just">
              <a:lnSpc>
                <a:spcPct val="150000"/>
              </a:lnSpc>
              <a:spcBef>
                <a:spcPts val="0"/>
              </a:spcBef>
            </a:pPr>
            <a:r>
              <a:rPr lang="pt-BR" sz="2000" strike="sngStrike" dirty="0">
                <a:latin typeface="Times New Roman" panose="02020603050405020304" pitchFamily="18" charset="0"/>
                <a:cs typeface="Times New Roman" panose="02020603050405020304" pitchFamily="18" charset="0"/>
              </a:rPr>
              <a:t>IV - comparecimento pessoal e obrigatório a juízo, mensalmente, para informar e justificar suas atividades.</a:t>
            </a:r>
          </a:p>
        </p:txBody>
      </p:sp>
    </p:spTree>
    <p:extLst>
      <p:ext uri="{BB962C8B-B14F-4D97-AF65-F5344CB8AC3E}">
        <p14:creationId xmlns:p14="http://schemas.microsoft.com/office/powerpoint/2010/main" val="37186544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175168" y="328080"/>
            <a:ext cx="5841664"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Legislação penal extravagante – Lei 9.605/1998</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594608"/>
          </a:xfrm>
          <a:prstGeom prst="rect">
            <a:avLst/>
          </a:prstGeom>
        </p:spPr>
        <p:txBody>
          <a:bodyPr wrap="square">
            <a:spAutoFit/>
          </a:bodyPr>
          <a:lstStyle/>
          <a:p>
            <a:pPr algn="just">
              <a:lnSpc>
                <a:spcPct val="150000"/>
              </a:lnSpc>
              <a:spcBef>
                <a:spcPts val="0"/>
              </a:spcBef>
            </a:pPr>
            <a:endParaRPr lang="pt-BR" sz="1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100" dirty="0">
                <a:latin typeface="Times New Roman" panose="02020603050405020304" pitchFamily="18" charset="0"/>
                <a:cs typeface="Times New Roman" panose="02020603050405020304" pitchFamily="18" charset="0"/>
              </a:rPr>
              <a:t>IV - findo o prazo de prorrogação, proceder-se-á à lavratura de novo laudo de constatação de reparação do dano ambiental, podendo, conforme seu resultado, ser </a:t>
            </a:r>
            <a:r>
              <a:rPr lang="pt-BR" sz="2100" dirty="0">
                <a:highlight>
                  <a:srgbClr val="FFFF00"/>
                </a:highlight>
                <a:latin typeface="Times New Roman" panose="02020603050405020304" pitchFamily="18" charset="0"/>
                <a:cs typeface="Times New Roman" panose="02020603050405020304" pitchFamily="18" charset="0"/>
              </a:rPr>
              <a:t>novamente prorrogado</a:t>
            </a:r>
            <a:r>
              <a:rPr lang="pt-BR" sz="2100" dirty="0">
                <a:latin typeface="Times New Roman" panose="02020603050405020304" pitchFamily="18" charset="0"/>
                <a:cs typeface="Times New Roman" panose="02020603050405020304" pitchFamily="18" charset="0"/>
              </a:rPr>
              <a:t> o período de suspensão, até o máximo previsto no inciso II deste artigo, observado o disposto no inciso III;</a:t>
            </a:r>
          </a:p>
          <a:p>
            <a:pPr algn="just">
              <a:lnSpc>
                <a:spcPct val="150000"/>
              </a:lnSpc>
              <a:spcBef>
                <a:spcPts val="0"/>
              </a:spcBef>
            </a:pPr>
            <a:endParaRPr lang="pt-BR" sz="15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100" dirty="0">
                <a:latin typeface="Times New Roman" panose="02020603050405020304" pitchFamily="18" charset="0"/>
                <a:cs typeface="Times New Roman" panose="02020603050405020304" pitchFamily="18" charset="0"/>
              </a:rPr>
              <a:t>V - esgotado o prazo máximo de prorrogação, a declaração de extinção de punibilidade dependerá de laudo de constatação que comprove ter o acusado tomado as providências necessárias à reparação integral do dano.</a:t>
            </a:r>
          </a:p>
          <a:p>
            <a:pPr algn="just">
              <a:lnSpc>
                <a:spcPct val="150000"/>
              </a:lnSpc>
              <a:spcBef>
                <a:spcPts val="0"/>
              </a:spcBef>
            </a:pPr>
            <a:endParaRPr lang="pt-BR" sz="1500" dirty="0">
              <a:latin typeface="Times New Roman" panose="02020603050405020304" pitchFamily="18" charset="0"/>
              <a:cs typeface="Times New Roman" panose="02020603050405020304" pitchFamily="18" charset="0"/>
            </a:endParaRPr>
          </a:p>
          <a:p>
            <a:pPr algn="ctr">
              <a:lnSpc>
                <a:spcPct val="150000"/>
              </a:lnSpc>
            </a:pPr>
            <a:r>
              <a:rPr lang="pt-BR" sz="2400" b="1" dirty="0">
                <a:solidFill>
                  <a:schemeClr val="accent2">
                    <a:lumMod val="75000"/>
                  </a:schemeClr>
                </a:solidFill>
                <a:latin typeface="Times New Roman" panose="02020603050405020304" pitchFamily="18" charset="0"/>
                <a:cs typeface="Times New Roman" panose="02020603050405020304" pitchFamily="18" charset="0"/>
              </a:rPr>
              <a:t>DOS CRIMES CONTRA O MEIO AMBIENTE</a:t>
            </a:r>
          </a:p>
          <a:p>
            <a:pPr algn="just">
              <a:lnSpc>
                <a:spcPct val="150000"/>
              </a:lnSpc>
              <a:spcBef>
                <a:spcPts val="0"/>
              </a:spcBef>
            </a:pPr>
            <a:endParaRPr lang="pt-BR" sz="22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 É essencial a leitura dos artigos 29 a 60-A (crimes em espécie) da Lei de Crimes Ambientais.</a:t>
            </a:r>
          </a:p>
        </p:txBody>
      </p:sp>
    </p:spTree>
    <p:extLst>
      <p:ext uri="{BB962C8B-B14F-4D97-AF65-F5344CB8AC3E}">
        <p14:creationId xmlns:p14="http://schemas.microsoft.com/office/powerpoint/2010/main" val="15294201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175168" y="328080"/>
            <a:ext cx="5841664"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Legislação penal extravagante – Lei 9.605/1998</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594608"/>
          </a:xfrm>
          <a:prstGeom prst="rect">
            <a:avLst/>
          </a:prstGeom>
        </p:spPr>
        <p:txBody>
          <a:bodyPr wrap="square">
            <a:spAutoFit/>
          </a:bodyPr>
          <a:lstStyle/>
          <a:p>
            <a:pPr algn="just">
              <a:lnSpc>
                <a:spcPct val="150000"/>
              </a:lnSpc>
              <a:spcBef>
                <a:spcPts val="0"/>
              </a:spcBef>
            </a:pPr>
            <a:endParaRPr lang="pt-BR" sz="1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100" dirty="0">
                <a:latin typeface="Times New Roman" panose="02020603050405020304" pitchFamily="18" charset="0"/>
                <a:cs typeface="Times New Roman" panose="02020603050405020304" pitchFamily="18" charset="0"/>
              </a:rPr>
              <a:t>IV - findo o prazo de prorrogação, proceder-se-á à lavratura de novo laudo de constatação de reparação do dano ambiental, podendo, conforme seu resultado, ser </a:t>
            </a:r>
            <a:r>
              <a:rPr lang="pt-BR" sz="2100" dirty="0">
                <a:highlight>
                  <a:srgbClr val="FFFF00"/>
                </a:highlight>
                <a:latin typeface="Times New Roman" panose="02020603050405020304" pitchFamily="18" charset="0"/>
                <a:cs typeface="Times New Roman" panose="02020603050405020304" pitchFamily="18" charset="0"/>
              </a:rPr>
              <a:t>novamente prorrogado</a:t>
            </a:r>
            <a:r>
              <a:rPr lang="pt-BR" sz="2100" dirty="0">
                <a:latin typeface="Times New Roman" panose="02020603050405020304" pitchFamily="18" charset="0"/>
                <a:cs typeface="Times New Roman" panose="02020603050405020304" pitchFamily="18" charset="0"/>
              </a:rPr>
              <a:t> o período de suspensão, até o máximo previsto no inciso II deste artigo, observado o disposto no inciso III;</a:t>
            </a:r>
          </a:p>
          <a:p>
            <a:pPr algn="just">
              <a:lnSpc>
                <a:spcPct val="150000"/>
              </a:lnSpc>
              <a:spcBef>
                <a:spcPts val="0"/>
              </a:spcBef>
            </a:pPr>
            <a:endParaRPr lang="pt-BR" sz="15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100" dirty="0">
                <a:latin typeface="Times New Roman" panose="02020603050405020304" pitchFamily="18" charset="0"/>
                <a:cs typeface="Times New Roman" panose="02020603050405020304" pitchFamily="18" charset="0"/>
              </a:rPr>
              <a:t>V - esgotado o prazo máximo de prorrogação, a declaração de extinção de punibilidade dependerá de laudo de constatação que comprove ter o acusado tomado as providências necessárias à reparação integral do dano.</a:t>
            </a:r>
          </a:p>
          <a:p>
            <a:pPr algn="just">
              <a:lnSpc>
                <a:spcPct val="150000"/>
              </a:lnSpc>
              <a:spcBef>
                <a:spcPts val="0"/>
              </a:spcBef>
            </a:pPr>
            <a:endParaRPr lang="pt-BR" sz="1500" dirty="0">
              <a:latin typeface="Times New Roman" panose="02020603050405020304" pitchFamily="18" charset="0"/>
              <a:cs typeface="Times New Roman" panose="02020603050405020304" pitchFamily="18" charset="0"/>
            </a:endParaRPr>
          </a:p>
          <a:p>
            <a:pPr algn="ctr">
              <a:lnSpc>
                <a:spcPct val="150000"/>
              </a:lnSpc>
            </a:pPr>
            <a:r>
              <a:rPr lang="pt-BR" sz="2400" b="1" dirty="0">
                <a:solidFill>
                  <a:schemeClr val="accent2">
                    <a:lumMod val="75000"/>
                  </a:schemeClr>
                </a:solidFill>
                <a:latin typeface="Times New Roman" panose="02020603050405020304" pitchFamily="18" charset="0"/>
                <a:cs typeface="Times New Roman" panose="02020603050405020304" pitchFamily="18" charset="0"/>
              </a:rPr>
              <a:t>DOS CRIMES CONTRA O MEIO AMBIENTE</a:t>
            </a:r>
          </a:p>
          <a:p>
            <a:pPr algn="just">
              <a:lnSpc>
                <a:spcPct val="150000"/>
              </a:lnSpc>
              <a:spcBef>
                <a:spcPts val="0"/>
              </a:spcBef>
            </a:pPr>
            <a:endParaRPr lang="pt-BR" sz="22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 É essencial a leitura dos artigos 29 a 60-A (crimes em espécie) da Lei de Crimes Ambientais.</a:t>
            </a:r>
          </a:p>
        </p:txBody>
      </p:sp>
    </p:spTree>
    <p:extLst>
      <p:ext uri="{BB962C8B-B14F-4D97-AF65-F5344CB8AC3E}">
        <p14:creationId xmlns:p14="http://schemas.microsoft.com/office/powerpoint/2010/main" val="260924281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175168" y="328080"/>
            <a:ext cx="5841664"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Legislação penal extravagante – Lei 9.605/1998</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340693"/>
          </a:xfrm>
          <a:prstGeom prst="rect">
            <a:avLst/>
          </a:prstGeom>
        </p:spPr>
        <p:txBody>
          <a:bodyPr wrap="square">
            <a:spAutoFit/>
          </a:bodyPr>
          <a:lstStyle/>
          <a:p>
            <a:pPr algn="just">
              <a:lnSpc>
                <a:spcPct val="150000"/>
              </a:lnSpc>
              <a:spcBef>
                <a:spcPts val="0"/>
              </a:spcBef>
            </a:pPr>
            <a:endParaRPr lang="pt-BR" sz="1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(CESPE - DPU - 2015 - Defensor Público) Em relação aos crimes contra a fé pública, aos crimes contra a administração pública, aos crimes de tortura e aos crimes contra o meio ambiente, julgue o item a seguir.</a:t>
            </a: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Exportar para o exterior peles e couros de </a:t>
            </a:r>
            <a:r>
              <a:rPr lang="pt-BR" sz="2200" dirty="0">
                <a:highlight>
                  <a:srgbClr val="00FF00"/>
                </a:highlight>
                <a:latin typeface="Times New Roman" panose="02020603050405020304" pitchFamily="18" charset="0"/>
                <a:cs typeface="Times New Roman" panose="02020603050405020304" pitchFamily="18" charset="0"/>
              </a:rPr>
              <a:t>mamíferos</a:t>
            </a:r>
            <a:r>
              <a:rPr lang="pt-BR" sz="2200" dirty="0">
                <a:latin typeface="Times New Roman" panose="02020603050405020304" pitchFamily="18" charset="0"/>
                <a:cs typeface="Times New Roman" panose="02020603050405020304" pitchFamily="18" charset="0"/>
              </a:rPr>
              <a:t>, em estado bruto, sem a autorização da autoridade competente caracteriza crime ambiental, devendo o autor desse crime ser processado e julgado pela justiça federal. ERRADO</a:t>
            </a:r>
          </a:p>
          <a:p>
            <a:pPr algn="just">
              <a:lnSpc>
                <a:spcPct val="150000"/>
              </a:lnSpc>
              <a:spcBef>
                <a:spcPts val="0"/>
              </a:spcBef>
            </a:pPr>
            <a:endParaRPr lang="pt-BR" sz="22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b="1" dirty="0">
                <a:latin typeface="Times New Roman" panose="02020603050405020304" pitchFamily="18" charset="0"/>
                <a:cs typeface="Times New Roman" panose="02020603050405020304" pitchFamily="18" charset="0"/>
              </a:rPr>
              <a:t>Art. 30. </a:t>
            </a:r>
            <a:r>
              <a:rPr lang="pt-BR" sz="2200" dirty="0">
                <a:latin typeface="Times New Roman" panose="02020603050405020304" pitchFamily="18" charset="0"/>
                <a:cs typeface="Times New Roman" panose="02020603050405020304" pitchFamily="18" charset="0"/>
              </a:rPr>
              <a:t>Exportar para o exterior peles e couros de </a:t>
            </a:r>
            <a:r>
              <a:rPr lang="pt-BR" sz="2200" dirty="0">
                <a:highlight>
                  <a:srgbClr val="FFFF00"/>
                </a:highlight>
                <a:latin typeface="Times New Roman" panose="02020603050405020304" pitchFamily="18" charset="0"/>
                <a:cs typeface="Times New Roman" panose="02020603050405020304" pitchFamily="18" charset="0"/>
              </a:rPr>
              <a:t>anfíbios e répteis</a:t>
            </a:r>
            <a:r>
              <a:rPr lang="pt-BR" sz="2200" dirty="0">
                <a:latin typeface="Times New Roman" panose="02020603050405020304" pitchFamily="18" charset="0"/>
                <a:cs typeface="Times New Roman" panose="02020603050405020304" pitchFamily="18" charset="0"/>
              </a:rPr>
              <a:t> em bruto, sem a autorização da autoridade ambiental competente:</a:t>
            </a: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Pena - reclusão, de um a três anos, e multa.</a:t>
            </a:r>
          </a:p>
        </p:txBody>
      </p:sp>
    </p:spTree>
    <p:extLst>
      <p:ext uri="{BB962C8B-B14F-4D97-AF65-F5344CB8AC3E}">
        <p14:creationId xmlns:p14="http://schemas.microsoft.com/office/powerpoint/2010/main" val="390197537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175168" y="328080"/>
            <a:ext cx="5841664"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Legislação penal extravagante – Lei 9.605/1998</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109860"/>
          </a:xfrm>
          <a:prstGeom prst="rect">
            <a:avLst/>
          </a:prstGeom>
        </p:spPr>
        <p:txBody>
          <a:bodyPr wrap="square">
            <a:spAutoFit/>
          </a:bodyPr>
          <a:lstStyle/>
          <a:p>
            <a:pPr algn="just">
              <a:lnSpc>
                <a:spcPct val="150000"/>
              </a:lnSpc>
              <a:spcBef>
                <a:spcPts val="0"/>
              </a:spcBef>
            </a:pPr>
            <a:endParaRPr lang="pt-BR" sz="22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(FCC - DPE-AM - 2013 - Defensor Público) Pedro, em estado de necessidade, para saciar sua fome e de sua família, composta por esposa e cinco filhos, abateu animal da fauna amazônica. Segundo a Lei Federal n</a:t>
            </a:r>
            <a:r>
              <a:rPr lang="pt-BR" sz="2200" baseline="30000" dirty="0">
                <a:latin typeface="Times New Roman" panose="02020603050405020304" pitchFamily="18" charset="0"/>
                <a:cs typeface="Times New Roman" panose="02020603050405020304" pitchFamily="18" charset="0"/>
              </a:rPr>
              <a:t>o </a:t>
            </a:r>
            <a:r>
              <a:rPr lang="pt-BR" sz="2200" dirty="0">
                <a:latin typeface="Times New Roman" panose="02020603050405020304" pitchFamily="18" charset="0"/>
                <a:cs typeface="Times New Roman" panose="02020603050405020304" pitchFamily="18" charset="0"/>
              </a:rPr>
              <a:t>9.605/98, que dispõe sobre as sanções penais e administrativas derivadas de condutas e atividades lesivas ao meio ambiente, tal fato:</a:t>
            </a:r>
          </a:p>
          <a:p>
            <a:pPr marL="342900" indent="-342900" algn="just">
              <a:lnSpc>
                <a:spcPct val="150000"/>
              </a:lnSpc>
              <a:spcBef>
                <a:spcPts val="0"/>
              </a:spcBef>
              <a:buAutoNum type="alphaLcParenR"/>
            </a:pPr>
            <a:r>
              <a:rPr lang="pt-BR" sz="2200" dirty="0">
                <a:latin typeface="Times New Roman" panose="02020603050405020304" pitchFamily="18" charset="0"/>
                <a:cs typeface="Times New Roman" panose="02020603050405020304" pitchFamily="18" charset="0"/>
              </a:rPr>
              <a:t>é tipificado como crime.</a:t>
            </a:r>
          </a:p>
          <a:p>
            <a:pPr marL="342900" indent="-342900" algn="just">
              <a:lnSpc>
                <a:spcPct val="150000"/>
              </a:lnSpc>
              <a:spcBef>
                <a:spcPts val="0"/>
              </a:spcBef>
              <a:buAutoNum type="alphaLcParenR"/>
            </a:pPr>
            <a:r>
              <a:rPr lang="pt-BR" sz="2200" dirty="0">
                <a:latin typeface="Times New Roman" panose="02020603050405020304" pitchFamily="18" charset="0"/>
                <a:cs typeface="Times New Roman" panose="02020603050405020304" pitchFamily="18" charset="0"/>
              </a:rPr>
              <a:t>é tipificado como contravenção penal. </a:t>
            </a:r>
          </a:p>
          <a:p>
            <a:pPr marL="342900" indent="-342900" algn="just">
              <a:lnSpc>
                <a:spcPct val="150000"/>
              </a:lnSpc>
              <a:spcBef>
                <a:spcPts val="0"/>
              </a:spcBef>
              <a:buAutoNum type="alphaLcParenR"/>
            </a:pPr>
            <a:r>
              <a:rPr lang="pt-BR" sz="2200" dirty="0">
                <a:latin typeface="Times New Roman" panose="02020603050405020304" pitchFamily="18" charset="0"/>
                <a:cs typeface="Times New Roman" panose="02020603050405020304" pitchFamily="18" charset="0"/>
              </a:rPr>
              <a:t>é tipificado como crime, sendo a situação descrita circunstância atenuante da pena. </a:t>
            </a:r>
          </a:p>
          <a:p>
            <a:pPr marL="342900" indent="-342900" algn="just">
              <a:lnSpc>
                <a:spcPct val="150000"/>
              </a:lnSpc>
              <a:spcBef>
                <a:spcPts val="0"/>
              </a:spcBef>
              <a:buAutoNum type="alphaLcParenR"/>
            </a:pPr>
            <a:r>
              <a:rPr lang="pt-BR" sz="2200" dirty="0">
                <a:latin typeface="Times New Roman" panose="02020603050405020304" pitchFamily="18" charset="0"/>
                <a:cs typeface="Times New Roman" panose="02020603050405020304" pitchFamily="18" charset="0"/>
              </a:rPr>
              <a:t>não é considerado crime.</a:t>
            </a:r>
          </a:p>
          <a:p>
            <a:pPr marL="342900" indent="-342900" algn="just">
              <a:lnSpc>
                <a:spcPct val="150000"/>
              </a:lnSpc>
              <a:spcBef>
                <a:spcPts val="0"/>
              </a:spcBef>
              <a:buAutoNum type="alphaLcParenR"/>
            </a:pPr>
            <a:r>
              <a:rPr lang="pt-BR" sz="2200" dirty="0">
                <a:latin typeface="Times New Roman" panose="02020603050405020304" pitchFamily="18" charset="0"/>
                <a:cs typeface="Times New Roman" panose="02020603050405020304" pitchFamily="18" charset="0"/>
              </a:rPr>
              <a:t>é tipificado como crime, sendo a ação penal neste caso pública condicionada à representação.</a:t>
            </a:r>
          </a:p>
        </p:txBody>
      </p:sp>
    </p:spTree>
    <p:extLst>
      <p:ext uri="{BB962C8B-B14F-4D97-AF65-F5344CB8AC3E}">
        <p14:creationId xmlns:p14="http://schemas.microsoft.com/office/powerpoint/2010/main" val="7566298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175168" y="328080"/>
            <a:ext cx="5841664"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Legislação penal extravagante – Lei 9.605/1998</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4832861"/>
          </a:xfrm>
          <a:prstGeom prst="rect">
            <a:avLst/>
          </a:prstGeom>
        </p:spPr>
        <p:txBody>
          <a:bodyPr wrap="square">
            <a:spAutoFit/>
          </a:bodyPr>
          <a:lstStyle/>
          <a:p>
            <a:pPr algn="just">
              <a:lnSpc>
                <a:spcPct val="150000"/>
              </a:lnSpc>
              <a:spcBef>
                <a:spcPts val="0"/>
              </a:spcBef>
            </a:pPr>
            <a:endParaRPr lang="pt-BR" sz="1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b="1" dirty="0">
                <a:latin typeface="Times New Roman" panose="02020603050405020304" pitchFamily="18" charset="0"/>
                <a:cs typeface="Times New Roman" panose="02020603050405020304" pitchFamily="18" charset="0"/>
              </a:rPr>
              <a:t>Art. 37.</a:t>
            </a:r>
            <a:r>
              <a:rPr lang="pt-BR" sz="2200" dirty="0">
                <a:latin typeface="Times New Roman" panose="02020603050405020304" pitchFamily="18" charset="0"/>
                <a:cs typeface="Times New Roman" panose="02020603050405020304" pitchFamily="18" charset="0"/>
              </a:rPr>
              <a:t> Não é crime o abate de animal, quando realizado:</a:t>
            </a: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I - em estado de necessidade, para saciar a fome do agente ou de sua família;</a:t>
            </a: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II - para proteger lavouras, pomares e rebanhos da ação predatória ou destruidora de animais, desde que legal e expressamente autorizado pela autoridade competente;</a:t>
            </a: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III – (VETADO).</a:t>
            </a: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IV - por ser nocivo o animal, desde que assim caracterizado pelo órgão competente.</a:t>
            </a:r>
          </a:p>
          <a:p>
            <a:pPr algn="just">
              <a:lnSpc>
                <a:spcPct val="150000"/>
              </a:lnSpc>
              <a:spcBef>
                <a:spcPts val="0"/>
              </a:spcBef>
            </a:pPr>
            <a:endParaRPr lang="pt-BR" sz="22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b="1" dirty="0">
                <a:latin typeface="Times New Roman" panose="02020603050405020304" pitchFamily="18" charset="0"/>
                <a:cs typeface="Times New Roman" panose="02020603050405020304" pitchFamily="18" charset="0"/>
              </a:rPr>
              <a:t>Art. 48.</a:t>
            </a:r>
            <a:r>
              <a:rPr lang="pt-BR" sz="2200" dirty="0">
                <a:latin typeface="Times New Roman" panose="02020603050405020304" pitchFamily="18" charset="0"/>
                <a:cs typeface="Times New Roman" panose="02020603050405020304" pitchFamily="18" charset="0"/>
              </a:rPr>
              <a:t> Impedir ou dificultar a regeneração natural de florestas e demais formas de vegetação:</a:t>
            </a: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Pena - detenção, de seis meses a um ano, e multa.</a:t>
            </a:r>
          </a:p>
        </p:txBody>
      </p:sp>
    </p:spTree>
    <p:extLst>
      <p:ext uri="{BB962C8B-B14F-4D97-AF65-F5344CB8AC3E}">
        <p14:creationId xmlns:p14="http://schemas.microsoft.com/office/powerpoint/2010/main" val="23741453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175168" y="328080"/>
            <a:ext cx="5841664"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Legislação penal extravagante – Lei 9.605/1998</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294526"/>
          </a:xfrm>
          <a:prstGeom prst="rect">
            <a:avLst/>
          </a:prstGeom>
        </p:spPr>
        <p:txBody>
          <a:bodyPr wrap="square">
            <a:spAutoFit/>
          </a:bodyPr>
          <a:lstStyle/>
          <a:p>
            <a:pPr algn="just">
              <a:lnSpc>
                <a:spcPct val="150000"/>
              </a:lnSpc>
              <a:spcBef>
                <a:spcPts val="0"/>
              </a:spcBef>
            </a:pPr>
            <a:r>
              <a:rPr lang="pt-BR" sz="2200" b="1" dirty="0">
                <a:latin typeface="Times New Roman" panose="02020603050405020304" pitchFamily="18" charset="0"/>
                <a:cs typeface="Times New Roman" panose="02020603050405020304" pitchFamily="18" charset="0"/>
              </a:rPr>
              <a:t>Art. 2º </a:t>
            </a:r>
            <a:r>
              <a:rPr lang="pt-BR" sz="2200" dirty="0">
                <a:latin typeface="Times New Roman" panose="02020603050405020304" pitchFamily="18" charset="0"/>
                <a:cs typeface="Times New Roman" panose="02020603050405020304" pitchFamily="18" charset="0"/>
              </a:rPr>
              <a:t>Quem, de qualquer forma, concorre para a prática dos crimes previstos nesta Lei, incide nas penas a estes cominadas, na medida da sua culpabilidade, bem como </a:t>
            </a:r>
            <a:r>
              <a:rPr lang="pt-BR" sz="2200" u="sng" dirty="0">
                <a:latin typeface="Times New Roman" panose="02020603050405020304" pitchFamily="18" charset="0"/>
                <a:cs typeface="Times New Roman" panose="02020603050405020304" pitchFamily="18" charset="0"/>
              </a:rPr>
              <a:t>o diretor, o administrador, o membro de conselho e de órgão técnico, o auditor, o gerente, o preposto ou mandatário de pessoa jurídica</a:t>
            </a:r>
            <a:r>
              <a:rPr lang="pt-BR" sz="2200" dirty="0">
                <a:latin typeface="Times New Roman" panose="02020603050405020304" pitchFamily="18" charset="0"/>
                <a:cs typeface="Times New Roman" panose="02020603050405020304" pitchFamily="18" charset="0"/>
              </a:rPr>
              <a:t>, que, </a:t>
            </a:r>
            <a:r>
              <a:rPr lang="pt-BR" sz="2200" dirty="0">
                <a:highlight>
                  <a:srgbClr val="FFFF00"/>
                </a:highlight>
                <a:latin typeface="Times New Roman" panose="02020603050405020304" pitchFamily="18" charset="0"/>
                <a:cs typeface="Times New Roman" panose="02020603050405020304" pitchFamily="18" charset="0"/>
              </a:rPr>
              <a:t>sabendo da conduta criminosa de outrem</a:t>
            </a:r>
            <a:r>
              <a:rPr lang="pt-BR" sz="2200" dirty="0">
                <a:latin typeface="Times New Roman" panose="02020603050405020304" pitchFamily="18" charset="0"/>
                <a:cs typeface="Times New Roman" panose="02020603050405020304" pitchFamily="18" charset="0"/>
              </a:rPr>
              <a:t>, </a:t>
            </a:r>
            <a:r>
              <a:rPr lang="pt-BR" sz="2200" dirty="0">
                <a:highlight>
                  <a:srgbClr val="00FF00"/>
                </a:highlight>
                <a:latin typeface="Times New Roman" panose="02020603050405020304" pitchFamily="18" charset="0"/>
                <a:cs typeface="Times New Roman" panose="02020603050405020304" pitchFamily="18" charset="0"/>
              </a:rPr>
              <a:t>deixar de impedir a sua prática</a:t>
            </a:r>
            <a:r>
              <a:rPr lang="pt-BR" sz="2200" dirty="0">
                <a:latin typeface="Times New Roman" panose="02020603050405020304" pitchFamily="18" charset="0"/>
                <a:cs typeface="Times New Roman" panose="02020603050405020304" pitchFamily="18" charset="0"/>
              </a:rPr>
              <a:t>, </a:t>
            </a:r>
            <a:r>
              <a:rPr lang="pt-BR" sz="2200" dirty="0">
                <a:highlight>
                  <a:srgbClr val="FFFF00"/>
                </a:highlight>
                <a:latin typeface="Times New Roman" panose="02020603050405020304" pitchFamily="18" charset="0"/>
                <a:cs typeface="Times New Roman" panose="02020603050405020304" pitchFamily="18" charset="0"/>
              </a:rPr>
              <a:t>quando podia agir para evitá-la</a:t>
            </a:r>
            <a:r>
              <a:rPr lang="pt-BR" sz="2200" dirty="0">
                <a:latin typeface="Times New Roman" panose="02020603050405020304" pitchFamily="18" charset="0"/>
                <a:cs typeface="Times New Roman" panose="02020603050405020304" pitchFamily="18" charset="0"/>
              </a:rPr>
              <a:t>.</a:t>
            </a:r>
          </a:p>
          <a:p>
            <a:pPr algn="just">
              <a:lnSpc>
                <a:spcPct val="150000"/>
              </a:lnSpc>
              <a:spcBef>
                <a:spcPts val="0"/>
              </a:spcBef>
            </a:pPr>
            <a:endParaRPr lang="pt-BR" sz="15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b="1" dirty="0">
                <a:solidFill>
                  <a:srgbClr val="0070C0"/>
                </a:solidFill>
                <a:latin typeface="Times New Roman" panose="02020603050405020304" pitchFamily="18" charset="0"/>
                <a:cs typeface="Times New Roman" panose="02020603050405020304" pitchFamily="18" charset="0"/>
              </a:rPr>
              <a:t>3) Bem jurídico tutelado:</a:t>
            </a:r>
            <a:r>
              <a:rPr lang="pt-BR" sz="2200" b="1" dirty="0">
                <a:latin typeface="Times New Roman" panose="02020603050405020304" pitchFamily="18" charset="0"/>
                <a:cs typeface="Times New Roman" panose="02020603050405020304" pitchFamily="18" charset="0"/>
              </a:rPr>
              <a:t> </a:t>
            </a:r>
            <a:r>
              <a:rPr lang="pt-BR" sz="2200" dirty="0">
                <a:latin typeface="Times New Roman" panose="02020603050405020304" pitchFamily="18" charset="0"/>
                <a:cs typeface="Times New Roman" panose="02020603050405020304" pitchFamily="18" charset="0"/>
              </a:rPr>
              <a:t>é o meio ambiente como um todo. Assim, é um bem difuso, atingindo um número indeterminado de pessoas. Ressalta-se que a lei também tutela a probidade administrativa no crimes contra a administração publica ambiental.</a:t>
            </a:r>
          </a:p>
          <a:p>
            <a:pPr algn="just">
              <a:lnSpc>
                <a:spcPct val="150000"/>
              </a:lnSpc>
              <a:spcBef>
                <a:spcPts val="0"/>
              </a:spcBef>
            </a:pPr>
            <a:endParaRPr lang="pt-BR" sz="15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b="1" dirty="0">
                <a:solidFill>
                  <a:srgbClr val="0070C0"/>
                </a:solidFill>
                <a:latin typeface="Times New Roman" panose="02020603050405020304" pitchFamily="18" charset="0"/>
                <a:cs typeface="Times New Roman" panose="02020603050405020304" pitchFamily="18" charset="0"/>
              </a:rPr>
              <a:t>4) Responsabilidade da pessoa jurídica:</a:t>
            </a:r>
            <a:endParaRPr lang="pt-BR"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1513441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175168" y="328080"/>
            <a:ext cx="5841664"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Legislação penal extravagante – Lei 9.605/1998</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340693"/>
          </a:xfrm>
          <a:prstGeom prst="rect">
            <a:avLst/>
          </a:prstGeom>
        </p:spPr>
        <p:txBody>
          <a:bodyPr wrap="square">
            <a:spAutoFit/>
          </a:bodyPr>
          <a:lstStyle/>
          <a:p>
            <a:pPr algn="just">
              <a:lnSpc>
                <a:spcPct val="150000"/>
              </a:lnSpc>
              <a:spcBef>
                <a:spcPts val="0"/>
              </a:spcBef>
            </a:pPr>
            <a:endParaRPr lang="pt-BR" sz="1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“A tipificação da conduta descrita no art. 48 da Lei 9.605/98 prescinde de a área ser de preservação permanente. Isso porque o referido tipo penal descreve como conduta criminosa o simples fato de ‘impedir ou dificultar a regeneração natural de florestas e demais formas de vegetação’” - STJ. 5ª Turma. </a:t>
            </a:r>
            <a:r>
              <a:rPr lang="pt-BR" sz="2200" dirty="0" err="1">
                <a:latin typeface="Times New Roman" panose="02020603050405020304" pitchFamily="18" charset="0"/>
                <a:cs typeface="Times New Roman" panose="02020603050405020304" pitchFamily="18" charset="0"/>
              </a:rPr>
              <a:t>AgRg</a:t>
            </a:r>
            <a:r>
              <a:rPr lang="pt-BR" sz="2200" dirty="0">
                <a:latin typeface="Times New Roman" panose="02020603050405020304" pitchFamily="18" charset="0"/>
                <a:cs typeface="Times New Roman" panose="02020603050405020304" pitchFamily="18" charset="0"/>
              </a:rPr>
              <a:t> no </a:t>
            </a:r>
            <a:r>
              <a:rPr lang="pt-BR" sz="2200" dirty="0" err="1">
                <a:latin typeface="Times New Roman" panose="02020603050405020304" pitchFamily="18" charset="0"/>
                <a:cs typeface="Times New Roman" panose="02020603050405020304" pitchFamily="18" charset="0"/>
              </a:rPr>
              <a:t>REsp</a:t>
            </a:r>
            <a:r>
              <a:rPr lang="pt-BR" sz="2200" dirty="0">
                <a:latin typeface="Times New Roman" panose="02020603050405020304" pitchFamily="18" charset="0"/>
                <a:cs typeface="Times New Roman" panose="02020603050405020304" pitchFamily="18" charset="0"/>
              </a:rPr>
              <a:t> 1498059-RS, Rel. Min. Leopoldo de Arruda Raposo (Desembargador Convocado do TJ/PE), j. 17.9.2015 (Info 570).</a:t>
            </a:r>
          </a:p>
          <a:p>
            <a:pPr algn="just">
              <a:lnSpc>
                <a:spcPct val="150000"/>
              </a:lnSpc>
              <a:spcBef>
                <a:spcPts val="0"/>
              </a:spcBef>
            </a:pPr>
            <a:endParaRPr lang="pt-BR" sz="22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b="1" dirty="0">
                <a:latin typeface="Times New Roman" panose="02020603050405020304" pitchFamily="18" charset="0"/>
                <a:cs typeface="Times New Roman" panose="02020603050405020304" pitchFamily="18" charset="0"/>
              </a:rPr>
              <a:t>Art. 54. </a:t>
            </a:r>
            <a:r>
              <a:rPr lang="pt-BR" sz="2200" dirty="0">
                <a:latin typeface="Times New Roman" panose="02020603050405020304" pitchFamily="18" charset="0"/>
                <a:cs typeface="Times New Roman" panose="02020603050405020304" pitchFamily="18" charset="0"/>
              </a:rPr>
              <a:t>Causar poluição de qualquer natureza em níveis tais que resultem ou possam resultar em danos à saúde humana, ou que provoquem a mortandade de animais ou a destruição significativa da flora:</a:t>
            </a: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Pena - reclusão, de um a quatro anos, e multa.</a:t>
            </a:r>
          </a:p>
        </p:txBody>
      </p:sp>
    </p:spTree>
    <p:extLst>
      <p:ext uri="{BB962C8B-B14F-4D97-AF65-F5344CB8AC3E}">
        <p14:creationId xmlns:p14="http://schemas.microsoft.com/office/powerpoint/2010/main" val="137851201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175168" y="328080"/>
            <a:ext cx="5841664"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Legislação penal extravagante – Lei 9.605/1998</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502275"/>
          </a:xfrm>
          <a:prstGeom prst="rect">
            <a:avLst/>
          </a:prstGeom>
        </p:spPr>
        <p:txBody>
          <a:bodyPr wrap="square">
            <a:spAutoFit/>
          </a:bodyPr>
          <a:lstStyle/>
          <a:p>
            <a:pPr algn="just">
              <a:lnSpc>
                <a:spcPct val="150000"/>
              </a:lnSpc>
              <a:spcBef>
                <a:spcPts val="0"/>
              </a:spcBef>
            </a:pPr>
            <a:endParaRPr lang="pt-BR" sz="1000" dirty="0">
              <a:latin typeface="Times New Roman" panose="02020603050405020304" pitchFamily="18" charset="0"/>
              <a:cs typeface="Times New Roman" panose="02020603050405020304" pitchFamily="18" charset="0"/>
            </a:endParaRPr>
          </a:p>
          <a:p>
            <a:pPr marL="365125" algn="just">
              <a:lnSpc>
                <a:spcPct val="150000"/>
              </a:lnSpc>
              <a:spcBef>
                <a:spcPts val="0"/>
              </a:spcBef>
            </a:pPr>
            <a:r>
              <a:rPr lang="pt-BR" sz="2000" dirty="0">
                <a:latin typeface="Times New Roman" panose="02020603050405020304" pitchFamily="18" charset="0"/>
                <a:cs typeface="Times New Roman" panose="02020603050405020304" pitchFamily="18" charset="0"/>
              </a:rPr>
              <a:t>“O delito previsto na primeira parte do art. 54 da Lei nº 9.605/98 possui natureza formal, sendo suficiente a potencialidade de dano à saúde humana para configuração da conduta delitiva, não se exigindo, portanto, a realização de perícia” - STJ. 3ª Seção. </a:t>
            </a:r>
            <a:r>
              <a:rPr lang="pt-BR" sz="2000" dirty="0" err="1">
                <a:latin typeface="Times New Roman" panose="02020603050405020304" pitchFamily="18" charset="0"/>
                <a:cs typeface="Times New Roman" panose="02020603050405020304" pitchFamily="18" charset="0"/>
              </a:rPr>
              <a:t>EREsp</a:t>
            </a:r>
            <a:r>
              <a:rPr lang="pt-BR" sz="2000" dirty="0">
                <a:latin typeface="Times New Roman" panose="02020603050405020304" pitchFamily="18" charset="0"/>
                <a:cs typeface="Times New Roman" panose="02020603050405020304" pitchFamily="18" charset="0"/>
              </a:rPr>
              <a:t> 1417279-SC, Rel. Min. Joel Ilan </a:t>
            </a:r>
            <a:r>
              <a:rPr lang="pt-BR" sz="2000" dirty="0" err="1">
                <a:latin typeface="Times New Roman" panose="02020603050405020304" pitchFamily="18" charset="0"/>
                <a:cs typeface="Times New Roman" panose="02020603050405020304" pitchFamily="18" charset="0"/>
              </a:rPr>
              <a:t>Paciornik</a:t>
            </a:r>
            <a:r>
              <a:rPr lang="pt-BR" sz="2000" dirty="0">
                <a:latin typeface="Times New Roman" panose="02020603050405020304" pitchFamily="18" charset="0"/>
                <a:cs typeface="Times New Roman" panose="02020603050405020304" pitchFamily="18" charset="0"/>
              </a:rPr>
              <a:t>, julgado em 11/04/2018 (Info 624).</a:t>
            </a:r>
          </a:p>
          <a:p>
            <a:pPr algn="just">
              <a:lnSpc>
                <a:spcPct val="150000"/>
              </a:lnSpc>
              <a:spcBef>
                <a:spcPts val="0"/>
              </a:spcBef>
            </a:pPr>
            <a:endParaRPr lang="pt-BR" sz="15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 1º Se o crime é culposo:</a:t>
            </a: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Pena - detenção, de seis meses a um ano, e multa.</a:t>
            </a: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 2º Se o crime:</a:t>
            </a: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I - tornar uma área, urbana ou rural, imprópria para a ocupação humana;</a:t>
            </a: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II - causar poluição atmosférica que provoque a retirada, ainda que momentânea, dos habitantes das áreas afetadas, ou que cause danos diretos à saúde da população;</a:t>
            </a:r>
          </a:p>
        </p:txBody>
      </p:sp>
    </p:spTree>
    <p:extLst>
      <p:ext uri="{BB962C8B-B14F-4D97-AF65-F5344CB8AC3E}">
        <p14:creationId xmlns:p14="http://schemas.microsoft.com/office/powerpoint/2010/main" val="5475869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175168" y="328080"/>
            <a:ext cx="5841664"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Legislação penal extravagante – Lei 9.605/1998</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617692"/>
          </a:xfrm>
          <a:prstGeom prst="rect">
            <a:avLst/>
          </a:prstGeom>
        </p:spPr>
        <p:txBody>
          <a:bodyPr wrap="square">
            <a:spAutoFit/>
          </a:bodyPr>
          <a:lstStyle/>
          <a:p>
            <a:pPr algn="just">
              <a:lnSpc>
                <a:spcPct val="150000"/>
              </a:lnSpc>
              <a:spcBef>
                <a:spcPts val="0"/>
              </a:spcBef>
            </a:pPr>
            <a:endParaRPr lang="pt-BR" sz="22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III - causar poluição hídrica que torne necessária a interrupção do abastecimento público de água de uma comunidade;</a:t>
            </a: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IV - dificultar ou impedir o uso público das praias;</a:t>
            </a: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V - ocorrer por lançamento de resíduos sólidos, líquidos ou gasosos, ou detritos, óleos ou substâncias oleosas, em desacordo com as exigências estabelecidas em leis ou regulamentos:</a:t>
            </a: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Pena - reclusão, de um a cinco anos.</a:t>
            </a: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 3º Incorre nas mesmas penas previstas no parágrafo anterior quem deixar de adotar, quando assim o exigir a autoridade competente, medidas de precaução em caso de risco de dano ambiental grave ou irreversível.</a:t>
            </a:r>
          </a:p>
          <a:p>
            <a:pPr algn="just">
              <a:lnSpc>
                <a:spcPct val="150000"/>
              </a:lnSpc>
              <a:spcBef>
                <a:spcPts val="0"/>
              </a:spcBef>
            </a:pPr>
            <a:endParaRPr lang="pt-BR"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7341190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175168" y="328080"/>
            <a:ext cx="5841664"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Legislação penal extravagante – Lei 9.605/1998</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346144"/>
          </a:xfrm>
          <a:prstGeom prst="rect">
            <a:avLst/>
          </a:prstGeom>
        </p:spPr>
        <p:txBody>
          <a:bodyPr wrap="square">
            <a:spAutoFit/>
          </a:bodyPr>
          <a:lstStyle/>
          <a:p>
            <a:pPr algn="just">
              <a:lnSpc>
                <a:spcPct val="150000"/>
              </a:lnSpc>
              <a:spcBef>
                <a:spcPts val="0"/>
              </a:spcBef>
            </a:pPr>
            <a:endParaRPr lang="pt-BR" sz="1000" b="1"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b="1" dirty="0">
                <a:latin typeface="Times New Roman" panose="02020603050405020304" pitchFamily="18" charset="0"/>
                <a:cs typeface="Times New Roman" panose="02020603050405020304" pitchFamily="18" charset="0"/>
              </a:rPr>
              <a:t>Art. 56</a:t>
            </a:r>
            <a:r>
              <a:rPr lang="pt-BR" sz="2000" dirty="0">
                <a:latin typeface="Times New Roman" panose="02020603050405020304" pitchFamily="18" charset="0"/>
                <a:cs typeface="Times New Roman" panose="02020603050405020304" pitchFamily="18" charset="0"/>
              </a:rPr>
              <a:t>. Produzir, processar, embalar, importar, exportar, comercializar, fornecer, transportar, armazenar, guardar, ter em depósito ou usar produto ou substância tóxica, perigosa ou nociva à saúde humana ou ao meio ambiente, em desacordo com as exigências estabelecidas em leis ou nos seus regulamentos: (</a:t>
            </a:r>
            <a:r>
              <a:rPr lang="pt-BR" sz="2000" dirty="0">
                <a:solidFill>
                  <a:srgbClr val="FF0000"/>
                </a:solidFill>
                <a:latin typeface="Times New Roman" panose="02020603050405020304" pitchFamily="18" charset="0"/>
                <a:cs typeface="Times New Roman" panose="02020603050405020304" pitchFamily="18" charset="0"/>
              </a:rPr>
              <a:t>CRIME DE PERIGO ABSTRATO</a:t>
            </a:r>
            <a:r>
              <a:rPr lang="pt-BR" sz="2000" dirty="0">
                <a:latin typeface="Times New Roman" panose="02020603050405020304" pitchFamily="18" charset="0"/>
                <a:cs typeface="Times New Roman" panose="02020603050405020304" pitchFamily="18" charset="0"/>
              </a:rPr>
              <a:t> – Dispensa prova pericial para atestar a nocividade ou periculosidade, bastando estar elencado na resolução 420 da ANTT – inf. 613 STJ).</a:t>
            </a: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Pena - reclusão, de um a quatro anos, e multa.</a:t>
            </a: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 1</a:t>
            </a:r>
            <a:r>
              <a:rPr lang="pt-BR" sz="2000" u="sng" baseline="30000" dirty="0">
                <a:latin typeface="Times New Roman" panose="02020603050405020304" pitchFamily="18" charset="0"/>
                <a:cs typeface="Times New Roman" panose="02020603050405020304" pitchFamily="18" charset="0"/>
              </a:rPr>
              <a:t>o</a:t>
            </a:r>
            <a:r>
              <a:rPr lang="pt-BR" sz="2000" dirty="0">
                <a:latin typeface="Times New Roman" panose="02020603050405020304" pitchFamily="18" charset="0"/>
                <a:cs typeface="Times New Roman" panose="02020603050405020304" pitchFamily="18" charset="0"/>
              </a:rPr>
              <a:t>  Nas mesmas penas incorre quem:  </a:t>
            </a: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I - abandona os produtos ou substâncias referidos no </a:t>
            </a:r>
            <a:r>
              <a:rPr lang="pt-BR" sz="2000" b="1" dirty="0">
                <a:latin typeface="Times New Roman" panose="02020603050405020304" pitchFamily="18" charset="0"/>
                <a:cs typeface="Times New Roman" panose="02020603050405020304" pitchFamily="18" charset="0"/>
              </a:rPr>
              <a:t>caput</a:t>
            </a:r>
            <a:r>
              <a:rPr lang="pt-BR" sz="2000" dirty="0">
                <a:latin typeface="Times New Roman" panose="02020603050405020304" pitchFamily="18" charset="0"/>
                <a:cs typeface="Times New Roman" panose="02020603050405020304" pitchFamily="18" charset="0"/>
              </a:rPr>
              <a:t> ou os utiliza em desacordo com as normas ambientais ou de segurança; </a:t>
            </a: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II - manipula, acondiciona, armazena, coleta, transporta, reutiliza, recicla ou dá destinação final a resíduos perigosos de forma diversa da estabelecida em lei ou regulamento. </a:t>
            </a:r>
          </a:p>
        </p:txBody>
      </p:sp>
    </p:spTree>
    <p:extLst>
      <p:ext uri="{BB962C8B-B14F-4D97-AF65-F5344CB8AC3E}">
        <p14:creationId xmlns:p14="http://schemas.microsoft.com/office/powerpoint/2010/main" val="309646573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175168" y="328080"/>
            <a:ext cx="5841664"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Legislação penal extravagante – Lei 9.605/1998</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597302"/>
          </a:xfrm>
          <a:prstGeom prst="rect">
            <a:avLst/>
          </a:prstGeom>
        </p:spPr>
        <p:txBody>
          <a:bodyPr wrap="square">
            <a:spAutoFit/>
          </a:bodyPr>
          <a:lstStyle/>
          <a:p>
            <a:pPr algn="just">
              <a:lnSpc>
                <a:spcPct val="150000"/>
              </a:lnSpc>
              <a:spcBef>
                <a:spcPts val="0"/>
              </a:spcBef>
            </a:pPr>
            <a:endParaRPr lang="pt-BR" sz="1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100" dirty="0">
                <a:latin typeface="Times New Roman" panose="02020603050405020304" pitchFamily="18" charset="0"/>
                <a:cs typeface="Times New Roman" panose="02020603050405020304" pitchFamily="18" charset="0"/>
              </a:rPr>
              <a:t>§ 2º Se o produto ou a substância for nuclear ou radioativa, a pena é aumentada de um sexto a um terço.</a:t>
            </a:r>
          </a:p>
          <a:p>
            <a:pPr algn="just">
              <a:lnSpc>
                <a:spcPct val="150000"/>
              </a:lnSpc>
              <a:spcBef>
                <a:spcPts val="0"/>
              </a:spcBef>
            </a:pPr>
            <a:r>
              <a:rPr lang="pt-BR" sz="2100" dirty="0">
                <a:latin typeface="Times New Roman" panose="02020603050405020304" pitchFamily="18" charset="0"/>
                <a:cs typeface="Times New Roman" panose="02020603050405020304" pitchFamily="18" charset="0"/>
              </a:rPr>
              <a:t>§ 3º Se o crime é culposo:</a:t>
            </a:r>
          </a:p>
          <a:p>
            <a:pPr algn="just">
              <a:lnSpc>
                <a:spcPct val="150000"/>
              </a:lnSpc>
              <a:spcBef>
                <a:spcPts val="0"/>
              </a:spcBef>
            </a:pPr>
            <a:r>
              <a:rPr lang="pt-BR" sz="2100" dirty="0">
                <a:latin typeface="Times New Roman" panose="02020603050405020304" pitchFamily="18" charset="0"/>
                <a:cs typeface="Times New Roman" panose="02020603050405020304" pitchFamily="18" charset="0"/>
              </a:rPr>
              <a:t>Pena - detenção, de seis meses a um ano, e multa.</a:t>
            </a:r>
          </a:p>
          <a:p>
            <a:pPr algn="just">
              <a:lnSpc>
                <a:spcPct val="150000"/>
              </a:lnSpc>
              <a:spcBef>
                <a:spcPts val="0"/>
              </a:spcBef>
            </a:pPr>
            <a:endParaRPr lang="pt-BR" sz="15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100" b="1" dirty="0">
                <a:latin typeface="Times New Roman" panose="02020603050405020304" pitchFamily="18" charset="0"/>
                <a:cs typeface="Times New Roman" panose="02020603050405020304" pitchFamily="18" charset="0"/>
              </a:rPr>
              <a:t>Art. 58. </a:t>
            </a:r>
            <a:r>
              <a:rPr lang="pt-BR" sz="2100" dirty="0">
                <a:latin typeface="Times New Roman" panose="02020603050405020304" pitchFamily="18" charset="0"/>
                <a:cs typeface="Times New Roman" panose="02020603050405020304" pitchFamily="18" charset="0"/>
              </a:rPr>
              <a:t>Nos crimes dolosos previstos nesta Seção (Da poluição e outros crimes ambientais), as penas serão aumentadas:</a:t>
            </a:r>
          </a:p>
          <a:p>
            <a:pPr algn="just">
              <a:lnSpc>
                <a:spcPct val="150000"/>
              </a:lnSpc>
              <a:spcBef>
                <a:spcPts val="0"/>
              </a:spcBef>
            </a:pPr>
            <a:r>
              <a:rPr lang="pt-BR" sz="2100" dirty="0">
                <a:latin typeface="Times New Roman" panose="02020603050405020304" pitchFamily="18" charset="0"/>
                <a:cs typeface="Times New Roman" panose="02020603050405020304" pitchFamily="18" charset="0"/>
              </a:rPr>
              <a:t>I - de um sexto a um terço, se resulta dano irreversível à flora ou ao meio ambiente em geral;</a:t>
            </a:r>
          </a:p>
          <a:p>
            <a:pPr algn="just">
              <a:lnSpc>
                <a:spcPct val="150000"/>
              </a:lnSpc>
              <a:spcBef>
                <a:spcPts val="0"/>
              </a:spcBef>
            </a:pPr>
            <a:r>
              <a:rPr lang="pt-BR" sz="2100" dirty="0">
                <a:latin typeface="Times New Roman" panose="02020603050405020304" pitchFamily="18" charset="0"/>
                <a:cs typeface="Times New Roman" panose="02020603050405020304" pitchFamily="18" charset="0"/>
              </a:rPr>
              <a:t>II - de um terço até a metade, se resulta lesão corporal de natureza grave em outrem;</a:t>
            </a:r>
          </a:p>
          <a:p>
            <a:pPr algn="just">
              <a:lnSpc>
                <a:spcPct val="150000"/>
              </a:lnSpc>
              <a:spcBef>
                <a:spcPts val="0"/>
              </a:spcBef>
            </a:pPr>
            <a:r>
              <a:rPr lang="pt-BR" sz="2100" dirty="0">
                <a:latin typeface="Times New Roman" panose="02020603050405020304" pitchFamily="18" charset="0"/>
                <a:cs typeface="Times New Roman" panose="02020603050405020304" pitchFamily="18" charset="0"/>
              </a:rPr>
              <a:t>III - até o dobro, se resultar a morte de outrem.</a:t>
            </a:r>
          </a:p>
          <a:p>
            <a:pPr algn="just">
              <a:lnSpc>
                <a:spcPct val="150000"/>
              </a:lnSpc>
              <a:spcBef>
                <a:spcPts val="0"/>
              </a:spcBef>
            </a:pPr>
            <a:r>
              <a:rPr lang="pt-BR" sz="2100" dirty="0">
                <a:latin typeface="Times New Roman" panose="02020603050405020304" pitchFamily="18" charset="0"/>
                <a:cs typeface="Times New Roman" panose="02020603050405020304" pitchFamily="18" charset="0"/>
              </a:rPr>
              <a:t>Parágrafo único. As penalidades previstas neste artigo somente serão aplicadas se do fato não resultar crime mais grave.</a:t>
            </a:r>
          </a:p>
        </p:txBody>
      </p:sp>
    </p:spTree>
    <p:extLst>
      <p:ext uri="{BB962C8B-B14F-4D97-AF65-F5344CB8AC3E}">
        <p14:creationId xmlns:p14="http://schemas.microsoft.com/office/powerpoint/2010/main" val="333795116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175168" y="328080"/>
            <a:ext cx="5841664"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Legislação penal extravagante – Lei 9.605/1998</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346144"/>
          </a:xfrm>
          <a:prstGeom prst="rect">
            <a:avLst/>
          </a:prstGeom>
        </p:spPr>
        <p:txBody>
          <a:bodyPr wrap="square">
            <a:spAutoFit/>
          </a:bodyPr>
          <a:lstStyle/>
          <a:p>
            <a:pPr algn="just">
              <a:lnSpc>
                <a:spcPct val="150000"/>
              </a:lnSpc>
              <a:spcBef>
                <a:spcPts val="0"/>
              </a:spcBef>
            </a:pPr>
            <a:endParaRPr lang="pt-BR" sz="1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b="1" dirty="0">
                <a:latin typeface="Times New Roman" panose="02020603050405020304" pitchFamily="18" charset="0"/>
                <a:cs typeface="Times New Roman" panose="02020603050405020304" pitchFamily="18" charset="0"/>
              </a:rPr>
              <a:t>Atenção: </a:t>
            </a:r>
            <a:r>
              <a:rPr lang="pt-BR" sz="2000" dirty="0">
                <a:latin typeface="Times New Roman" panose="02020603050405020304" pitchFamily="18" charset="0"/>
                <a:cs typeface="Times New Roman" panose="02020603050405020304" pitchFamily="18" charset="0"/>
              </a:rPr>
              <a:t>Os delitos previstos no art. 54, § 2º, I, II, III e IV e § 3º e art. 56, § 1º, I e II,  cumulados com a causa de aumento de pena do art. 58, I, da Lei nº 9.605/98, que se resumem na ação de causar poluição ambiental que provoque danos à população e ao próprio ambiente, em desacordo com as exigências estabelecidas na legislação de proteção, e na omissão em adotar medidas de precaução nos casos de risco de dano grave ou irreversível ao ecossistema, são crimes de natureza permanente, para fins de aferição da prescrição. </a:t>
            </a:r>
          </a:p>
          <a:p>
            <a:pPr algn="just">
              <a:lnSpc>
                <a:spcPct val="150000"/>
              </a:lnSpc>
              <a:spcBef>
                <a:spcPts val="0"/>
              </a:spcBef>
            </a:pPr>
            <a:r>
              <a:rPr lang="pt-BR" sz="2000" u="sng" dirty="0">
                <a:latin typeface="Times New Roman" panose="02020603050405020304" pitchFamily="18" charset="0"/>
                <a:cs typeface="Times New Roman" panose="02020603050405020304" pitchFamily="18" charset="0"/>
              </a:rPr>
              <a:t>Caso concreto</a:t>
            </a:r>
            <a:r>
              <a:rPr lang="pt-BR" sz="2000" dirty="0">
                <a:latin typeface="Times New Roman" panose="02020603050405020304" pitchFamily="18" charset="0"/>
                <a:cs typeface="Times New Roman" panose="02020603050405020304" pitchFamily="18" charset="0"/>
              </a:rPr>
              <a:t>: a empresa ré armazenou inadequadamente causando grave poluição da área degradada, sendo que, até o momento de prolação do julgado, não havia tomado providências para reparar o dano, caracterizando a continuidade da prática infracional. Desse modo, constata-se que o crime de poluição qualificada é permanente, ainda que por omissão da ré, que foi prontamente notificada a reparar o dano causado, mas não o fez. - STJ. 5ª Turma. </a:t>
            </a:r>
            <a:r>
              <a:rPr lang="pt-BR" sz="2000" dirty="0" err="1">
                <a:latin typeface="Times New Roman" panose="02020603050405020304" pitchFamily="18" charset="0"/>
                <a:cs typeface="Times New Roman" panose="02020603050405020304" pitchFamily="18" charset="0"/>
              </a:rPr>
              <a:t>AgRg</a:t>
            </a:r>
            <a:r>
              <a:rPr lang="pt-BR" sz="2000" dirty="0">
                <a:latin typeface="Times New Roman" panose="02020603050405020304" pitchFamily="18" charset="0"/>
                <a:cs typeface="Times New Roman" panose="02020603050405020304" pitchFamily="18" charset="0"/>
              </a:rPr>
              <a:t> no </a:t>
            </a:r>
            <a:r>
              <a:rPr lang="pt-BR" sz="2000" dirty="0" err="1">
                <a:latin typeface="Times New Roman" panose="02020603050405020304" pitchFamily="18" charset="0"/>
                <a:cs typeface="Times New Roman" panose="02020603050405020304" pitchFamily="18" charset="0"/>
              </a:rPr>
              <a:t>REsp</a:t>
            </a:r>
            <a:r>
              <a:rPr lang="pt-BR" sz="2000" dirty="0">
                <a:latin typeface="Times New Roman" panose="02020603050405020304" pitchFamily="18" charset="0"/>
                <a:cs typeface="Times New Roman" panose="02020603050405020304" pitchFamily="18" charset="0"/>
              </a:rPr>
              <a:t> 1.847.097-PA, Rel. Min. Joel Ilan </a:t>
            </a:r>
            <a:r>
              <a:rPr lang="pt-BR" sz="2000" dirty="0" err="1">
                <a:latin typeface="Times New Roman" panose="02020603050405020304" pitchFamily="18" charset="0"/>
                <a:cs typeface="Times New Roman" panose="02020603050405020304" pitchFamily="18" charset="0"/>
              </a:rPr>
              <a:t>Paciornik</a:t>
            </a:r>
            <a:r>
              <a:rPr lang="pt-BR" sz="2000" dirty="0">
                <a:latin typeface="Times New Roman" panose="02020603050405020304" pitchFamily="18" charset="0"/>
                <a:cs typeface="Times New Roman" panose="02020603050405020304" pitchFamily="18" charset="0"/>
              </a:rPr>
              <a:t>, julgado em 05/03/2020 (Info 667). Fonte: Dizer o direito – Informativo comentado 667.</a:t>
            </a:r>
          </a:p>
        </p:txBody>
      </p:sp>
    </p:spTree>
    <p:extLst>
      <p:ext uri="{BB962C8B-B14F-4D97-AF65-F5344CB8AC3E}">
        <p14:creationId xmlns:p14="http://schemas.microsoft.com/office/powerpoint/2010/main" val="384359428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175168" y="328080"/>
            <a:ext cx="5841664"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Legislação penal extravagante – Lei 9.605/1998</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669309"/>
          </a:xfrm>
          <a:prstGeom prst="rect">
            <a:avLst/>
          </a:prstGeom>
        </p:spPr>
        <p:txBody>
          <a:bodyPr wrap="square">
            <a:spAutoFit/>
          </a:bodyPr>
          <a:lstStyle/>
          <a:p>
            <a:pPr algn="just">
              <a:lnSpc>
                <a:spcPct val="150000"/>
              </a:lnSpc>
              <a:spcBef>
                <a:spcPts val="0"/>
              </a:spcBef>
            </a:pPr>
            <a:endParaRPr lang="pt-BR" sz="1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b="1" dirty="0">
                <a:latin typeface="Times New Roman" panose="02020603050405020304" pitchFamily="18" charset="0"/>
                <a:cs typeface="Times New Roman" panose="02020603050405020304" pitchFamily="18" charset="0"/>
              </a:rPr>
              <a:t>Art. 64. </a:t>
            </a:r>
            <a:r>
              <a:rPr lang="pt-BR" sz="2200" dirty="0">
                <a:latin typeface="Times New Roman" panose="02020603050405020304" pitchFamily="18" charset="0"/>
                <a:cs typeface="Times New Roman" panose="02020603050405020304" pitchFamily="18" charset="0"/>
              </a:rPr>
              <a:t>Promover construção em solo não edificável, ou no seu entorno, assim considerado em razão de seu valor paisagístico, ecológico, artístico, turístico, histórico, cultural, religioso, arqueológico, etnográfico ou monumental, sem autorização da autoridade competente ou em desacordo com a concedida:</a:t>
            </a: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Pena - detenção, de seis meses a um ano, e multa.</a:t>
            </a:r>
          </a:p>
          <a:p>
            <a:pPr algn="just">
              <a:lnSpc>
                <a:spcPct val="150000"/>
              </a:lnSpc>
              <a:spcBef>
                <a:spcPts val="0"/>
              </a:spcBef>
            </a:pPr>
            <a:endParaRPr lang="pt-BR" sz="2000" dirty="0">
              <a:latin typeface="Times New Roman" panose="02020603050405020304" pitchFamily="18" charset="0"/>
              <a:cs typeface="Times New Roman" panose="02020603050405020304" pitchFamily="18" charset="0"/>
            </a:endParaRPr>
          </a:p>
          <a:p>
            <a:pPr marL="365125" algn="just">
              <a:lnSpc>
                <a:spcPct val="150000"/>
              </a:lnSpc>
              <a:spcBef>
                <a:spcPts val="0"/>
              </a:spcBef>
            </a:pPr>
            <a:r>
              <a:rPr lang="pt-BR" sz="2100" b="1" u="sng" dirty="0">
                <a:latin typeface="Times New Roman" panose="02020603050405020304" pitchFamily="18" charset="0"/>
                <a:cs typeface="Times New Roman" panose="02020603050405020304" pitchFamily="18" charset="0"/>
              </a:rPr>
              <a:t>Atenção:</a:t>
            </a:r>
            <a:r>
              <a:rPr lang="pt-BR" sz="2100" dirty="0">
                <a:latin typeface="Times New Roman" panose="02020603050405020304" pitchFamily="18" charset="0"/>
                <a:cs typeface="Times New Roman" panose="02020603050405020304" pitchFamily="18" charset="0"/>
              </a:rPr>
              <a:t> O crime de edificação proibida (art. 64 da Lei 9.605/98) absorve o crime de destruição de vegetação (art. 48 da mesma lei) quando a conduta do agente se realiza com o único intento de construir em local não edificável - STJ. 6ª Turma. </a:t>
            </a:r>
            <a:r>
              <a:rPr lang="pt-BR" sz="2100" dirty="0" err="1">
                <a:latin typeface="Times New Roman" panose="02020603050405020304" pitchFamily="18" charset="0"/>
                <a:cs typeface="Times New Roman" panose="02020603050405020304" pitchFamily="18" charset="0"/>
              </a:rPr>
              <a:t>REsp</a:t>
            </a:r>
            <a:r>
              <a:rPr lang="pt-BR" sz="2100" dirty="0">
                <a:latin typeface="Times New Roman" panose="02020603050405020304" pitchFamily="18" charset="0"/>
                <a:cs typeface="Times New Roman" panose="02020603050405020304" pitchFamily="18" charset="0"/>
              </a:rPr>
              <a:t> 1639723- PR, Rel. Min. </a:t>
            </a:r>
            <a:r>
              <a:rPr lang="pt-BR" sz="2100" dirty="0" err="1">
                <a:latin typeface="Times New Roman" panose="02020603050405020304" pitchFamily="18" charset="0"/>
                <a:cs typeface="Times New Roman" panose="02020603050405020304" pitchFamily="18" charset="0"/>
              </a:rPr>
              <a:t>Nefi</a:t>
            </a:r>
            <a:r>
              <a:rPr lang="pt-BR" sz="2100" dirty="0">
                <a:latin typeface="Times New Roman" panose="02020603050405020304" pitchFamily="18" charset="0"/>
                <a:cs typeface="Times New Roman" panose="02020603050405020304" pitchFamily="18" charset="0"/>
              </a:rPr>
              <a:t> Cordeiro, julgado em 7/2/2017 (Info 597).</a:t>
            </a:r>
          </a:p>
          <a:p>
            <a:pPr algn="just">
              <a:lnSpc>
                <a:spcPct val="150000"/>
              </a:lnSpc>
              <a:spcBef>
                <a:spcPts val="0"/>
              </a:spcBef>
            </a:pPr>
            <a:endParaRPr lang="pt-B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0697733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175168" y="328080"/>
            <a:ext cx="5841664"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Legislação penal extravagante – Lei 9.605/1998</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669309"/>
          </a:xfrm>
          <a:prstGeom prst="rect">
            <a:avLst/>
          </a:prstGeom>
        </p:spPr>
        <p:txBody>
          <a:bodyPr wrap="square">
            <a:spAutoFit/>
          </a:bodyPr>
          <a:lstStyle/>
          <a:p>
            <a:pPr algn="just">
              <a:lnSpc>
                <a:spcPct val="150000"/>
              </a:lnSpc>
              <a:spcBef>
                <a:spcPts val="0"/>
              </a:spcBef>
            </a:pPr>
            <a:endParaRPr lang="pt-BR" sz="1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b="1" dirty="0">
                <a:latin typeface="Times New Roman" panose="02020603050405020304" pitchFamily="18" charset="0"/>
                <a:cs typeface="Times New Roman" panose="02020603050405020304" pitchFamily="18" charset="0"/>
              </a:rPr>
              <a:t>Art. 64. </a:t>
            </a:r>
            <a:r>
              <a:rPr lang="pt-BR" sz="2200" dirty="0">
                <a:latin typeface="Times New Roman" panose="02020603050405020304" pitchFamily="18" charset="0"/>
                <a:cs typeface="Times New Roman" panose="02020603050405020304" pitchFamily="18" charset="0"/>
              </a:rPr>
              <a:t>Promover construção em solo não edificável, ou no seu entorno, assim considerado em razão de seu valor paisagístico, ecológico, artístico, turístico, histórico, cultural, religioso, arqueológico, etnográfico ou monumental, sem autorização da autoridade competente ou em desacordo com a concedida:</a:t>
            </a: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Pena - detenção, de seis meses a um ano, e multa.</a:t>
            </a:r>
          </a:p>
          <a:p>
            <a:pPr algn="just">
              <a:lnSpc>
                <a:spcPct val="150000"/>
              </a:lnSpc>
              <a:spcBef>
                <a:spcPts val="0"/>
              </a:spcBef>
            </a:pPr>
            <a:endParaRPr lang="pt-BR" sz="2000" dirty="0">
              <a:latin typeface="Times New Roman" panose="02020603050405020304" pitchFamily="18" charset="0"/>
              <a:cs typeface="Times New Roman" panose="02020603050405020304" pitchFamily="18" charset="0"/>
            </a:endParaRPr>
          </a:p>
          <a:p>
            <a:pPr marL="365125" algn="just">
              <a:lnSpc>
                <a:spcPct val="150000"/>
              </a:lnSpc>
              <a:spcBef>
                <a:spcPts val="0"/>
              </a:spcBef>
            </a:pPr>
            <a:r>
              <a:rPr lang="pt-BR" sz="2100" b="1" u="sng" dirty="0">
                <a:latin typeface="Times New Roman" panose="02020603050405020304" pitchFamily="18" charset="0"/>
                <a:cs typeface="Times New Roman" panose="02020603050405020304" pitchFamily="18" charset="0"/>
              </a:rPr>
              <a:t>Atenção:</a:t>
            </a:r>
            <a:r>
              <a:rPr lang="pt-BR" sz="2100" dirty="0">
                <a:latin typeface="Times New Roman" panose="02020603050405020304" pitchFamily="18" charset="0"/>
                <a:cs typeface="Times New Roman" panose="02020603050405020304" pitchFamily="18" charset="0"/>
              </a:rPr>
              <a:t> O crime de edificação proibida (art. 64 da Lei 9.605/98) absorve o crime de destruição de vegetação (art. 48 da mesma lei) quando a conduta do agente se realiza com o único intento de construir em local não edificável - STJ. 6ª Turma. </a:t>
            </a:r>
            <a:r>
              <a:rPr lang="pt-BR" sz="2100" dirty="0" err="1">
                <a:latin typeface="Times New Roman" panose="02020603050405020304" pitchFamily="18" charset="0"/>
                <a:cs typeface="Times New Roman" panose="02020603050405020304" pitchFamily="18" charset="0"/>
              </a:rPr>
              <a:t>REsp</a:t>
            </a:r>
            <a:r>
              <a:rPr lang="pt-BR" sz="2100" dirty="0">
                <a:latin typeface="Times New Roman" panose="02020603050405020304" pitchFamily="18" charset="0"/>
                <a:cs typeface="Times New Roman" panose="02020603050405020304" pitchFamily="18" charset="0"/>
              </a:rPr>
              <a:t> 1639723- PR, Rel. Min. </a:t>
            </a:r>
            <a:r>
              <a:rPr lang="pt-BR" sz="2100" dirty="0" err="1">
                <a:latin typeface="Times New Roman" panose="02020603050405020304" pitchFamily="18" charset="0"/>
                <a:cs typeface="Times New Roman" panose="02020603050405020304" pitchFamily="18" charset="0"/>
              </a:rPr>
              <a:t>Nefi</a:t>
            </a:r>
            <a:r>
              <a:rPr lang="pt-BR" sz="2100" dirty="0">
                <a:latin typeface="Times New Roman" panose="02020603050405020304" pitchFamily="18" charset="0"/>
                <a:cs typeface="Times New Roman" panose="02020603050405020304" pitchFamily="18" charset="0"/>
              </a:rPr>
              <a:t> Cordeiro, julgado em 7/2/2017 (Info 597).</a:t>
            </a:r>
          </a:p>
          <a:p>
            <a:pPr algn="just">
              <a:lnSpc>
                <a:spcPct val="150000"/>
              </a:lnSpc>
              <a:spcBef>
                <a:spcPts val="0"/>
              </a:spcBef>
            </a:pPr>
            <a:endParaRPr lang="pt-B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0677044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175168" y="328080"/>
            <a:ext cx="5841664"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Legislação penal extravagante – Lei 9.605/1998</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340693"/>
          </a:xfrm>
          <a:prstGeom prst="rect">
            <a:avLst/>
          </a:prstGeom>
        </p:spPr>
        <p:txBody>
          <a:bodyPr wrap="square">
            <a:spAutoFit/>
          </a:bodyPr>
          <a:lstStyle/>
          <a:p>
            <a:pPr algn="just">
              <a:lnSpc>
                <a:spcPct val="150000"/>
              </a:lnSpc>
              <a:spcBef>
                <a:spcPts val="0"/>
              </a:spcBef>
            </a:pPr>
            <a:endParaRPr lang="pt-BR" sz="1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b="1" dirty="0">
                <a:solidFill>
                  <a:srgbClr val="0070C0"/>
                </a:solidFill>
                <a:latin typeface="Times New Roman" panose="02020603050405020304" pitchFamily="18" charset="0"/>
                <a:cs typeface="Times New Roman" panose="02020603050405020304" pitchFamily="18" charset="0"/>
              </a:rPr>
              <a:t>Termo de ajustamento de conduta e ação penal:</a:t>
            </a: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“A assinatura do termo de ajustamento de conduta com órgão ambiental não impede a instauração de ação penal. Isso porque vigora em nosso ordenamento jurídico o princípio da independência das instâncias penal e administrativa” - STJ. Corte Especial. </a:t>
            </a:r>
            <a:r>
              <a:rPr lang="pt-BR" sz="2200" dirty="0" err="1">
                <a:latin typeface="Times New Roman" panose="02020603050405020304" pitchFamily="18" charset="0"/>
                <a:cs typeface="Times New Roman" panose="02020603050405020304" pitchFamily="18" charset="0"/>
              </a:rPr>
              <a:t>APn</a:t>
            </a:r>
            <a:r>
              <a:rPr lang="pt-BR" sz="2200" dirty="0">
                <a:latin typeface="Times New Roman" panose="02020603050405020304" pitchFamily="18" charset="0"/>
                <a:cs typeface="Times New Roman" panose="02020603050405020304" pitchFamily="18" charset="0"/>
              </a:rPr>
              <a:t> 888-DF, Rel. Min. Nancy </a:t>
            </a:r>
            <a:r>
              <a:rPr lang="pt-BR" sz="2200" dirty="0" err="1">
                <a:latin typeface="Times New Roman" panose="02020603050405020304" pitchFamily="18" charset="0"/>
                <a:cs typeface="Times New Roman" panose="02020603050405020304" pitchFamily="18" charset="0"/>
              </a:rPr>
              <a:t>Andrighi</a:t>
            </a:r>
            <a:r>
              <a:rPr lang="pt-BR" sz="2200" dirty="0">
                <a:latin typeface="Times New Roman" panose="02020603050405020304" pitchFamily="18" charset="0"/>
                <a:cs typeface="Times New Roman" panose="02020603050405020304" pitchFamily="18" charset="0"/>
              </a:rPr>
              <a:t>, julgado em 02/05/2018 (Info 625).</a:t>
            </a:r>
          </a:p>
          <a:p>
            <a:pPr algn="just">
              <a:lnSpc>
                <a:spcPct val="150000"/>
              </a:lnSpc>
              <a:spcBef>
                <a:spcPts val="0"/>
              </a:spcBef>
            </a:pPr>
            <a:endParaRPr lang="pt-BR" sz="2200" b="1"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b="1" dirty="0">
                <a:solidFill>
                  <a:srgbClr val="0070C0"/>
                </a:solidFill>
                <a:latin typeface="Times New Roman" panose="02020603050405020304" pitchFamily="18" charset="0"/>
                <a:cs typeface="Times New Roman" panose="02020603050405020304" pitchFamily="18" charset="0"/>
              </a:rPr>
              <a:t>Princípio da insignificância:</a:t>
            </a:r>
          </a:p>
          <a:p>
            <a:pPr algn="just">
              <a:lnSpc>
                <a:spcPct val="150000"/>
              </a:lnSpc>
              <a:spcBef>
                <a:spcPts val="0"/>
              </a:spcBef>
            </a:pPr>
            <a:r>
              <a:rPr lang="pt-BR" sz="2200" b="1" dirty="0">
                <a:latin typeface="Times New Roman" panose="02020603050405020304" pitchFamily="18" charset="0"/>
                <a:cs typeface="Times New Roman" panose="02020603050405020304" pitchFamily="18" charset="0"/>
              </a:rPr>
              <a:t>Corrente Minoritária:</a:t>
            </a:r>
            <a:r>
              <a:rPr lang="pt-BR" sz="2200" dirty="0">
                <a:latin typeface="Times New Roman" panose="02020603050405020304" pitchFamily="18" charset="0"/>
                <a:cs typeface="Times New Roman" panose="02020603050405020304" pitchFamily="18" charset="0"/>
              </a:rPr>
              <a:t> Entende que não se aplica o princípio da insignificância, pois o bem jurídico tutelado é indisponível.</a:t>
            </a:r>
            <a:endParaRPr lang="pt-BR" sz="2200" b="1" dirty="0">
              <a:latin typeface="Times New Roman" panose="02020603050405020304" pitchFamily="18" charset="0"/>
              <a:cs typeface="Times New Roman" panose="02020603050405020304" pitchFamily="18" charset="0"/>
            </a:endParaRPr>
          </a:p>
          <a:p>
            <a:pPr algn="just">
              <a:lnSpc>
                <a:spcPct val="150000"/>
              </a:lnSpc>
              <a:spcBef>
                <a:spcPts val="0"/>
              </a:spcBef>
            </a:pPr>
            <a:endParaRPr lang="pt-BR" sz="2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506489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175168" y="328080"/>
            <a:ext cx="5841664"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Legislação penal extravagante – Lei 9.605/1998</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340693"/>
          </a:xfrm>
          <a:prstGeom prst="rect">
            <a:avLst/>
          </a:prstGeom>
        </p:spPr>
        <p:txBody>
          <a:bodyPr wrap="square">
            <a:spAutoFit/>
          </a:bodyPr>
          <a:lstStyle/>
          <a:p>
            <a:pPr algn="just">
              <a:lnSpc>
                <a:spcPct val="150000"/>
              </a:lnSpc>
              <a:spcBef>
                <a:spcPts val="0"/>
              </a:spcBef>
            </a:pPr>
            <a:endParaRPr lang="pt-BR" sz="1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b="1" dirty="0">
                <a:latin typeface="Times New Roman" panose="02020603050405020304" pitchFamily="18" charset="0"/>
                <a:cs typeface="Times New Roman" panose="02020603050405020304" pitchFamily="18" charset="0"/>
              </a:rPr>
              <a:t>Corrente Majoritária, bem como STJ e STF: </a:t>
            </a:r>
            <a:r>
              <a:rPr lang="pt-BR" sz="2200" dirty="0">
                <a:latin typeface="Times New Roman" panose="02020603050405020304" pitchFamily="18" charset="0"/>
                <a:cs typeface="Times New Roman" panose="02020603050405020304" pitchFamily="18" charset="0"/>
              </a:rPr>
              <a:t>Entende que é possível a aplicação do princípio da insignificância, desde que o dano ocasionado não gere uma lesão ao bem jurídico coletivo.</a:t>
            </a:r>
          </a:p>
          <a:p>
            <a:pPr algn="just">
              <a:lnSpc>
                <a:spcPct val="150000"/>
              </a:lnSpc>
              <a:spcBef>
                <a:spcPts val="0"/>
              </a:spcBef>
            </a:pPr>
            <a:endParaRPr lang="pt-BR" sz="2200" b="1"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“Não se configura o crime previsto no art. 34 da Lei nº 9.605/98 na hipótese em há a devolução do único peixe – ainda vivo – ao rio em que foi pescado” - STJ. 6ª Turma. </a:t>
            </a:r>
            <a:r>
              <a:rPr lang="pt-BR" sz="2200" dirty="0" err="1">
                <a:latin typeface="Times New Roman" panose="02020603050405020304" pitchFamily="18" charset="0"/>
                <a:cs typeface="Times New Roman" panose="02020603050405020304" pitchFamily="18" charset="0"/>
              </a:rPr>
              <a:t>REsp</a:t>
            </a:r>
            <a:r>
              <a:rPr lang="pt-BR" sz="2200" dirty="0">
                <a:latin typeface="Times New Roman" panose="02020603050405020304" pitchFamily="18" charset="0"/>
                <a:cs typeface="Times New Roman" panose="02020603050405020304" pitchFamily="18" charset="0"/>
              </a:rPr>
              <a:t> 1.409.051-SC, Rel. Min. </a:t>
            </a:r>
            <a:r>
              <a:rPr lang="pt-BR" sz="2200" dirty="0" err="1">
                <a:latin typeface="Times New Roman" panose="02020603050405020304" pitchFamily="18" charset="0"/>
                <a:cs typeface="Times New Roman" panose="02020603050405020304" pitchFamily="18" charset="0"/>
              </a:rPr>
              <a:t>Nefi</a:t>
            </a:r>
            <a:r>
              <a:rPr lang="pt-BR" sz="2200" dirty="0">
                <a:latin typeface="Times New Roman" panose="02020603050405020304" pitchFamily="18" charset="0"/>
                <a:cs typeface="Times New Roman" panose="02020603050405020304" pitchFamily="18" charset="0"/>
              </a:rPr>
              <a:t> Cordeiro, julgado em 20/4/2017 (Info 602).</a:t>
            </a:r>
          </a:p>
          <a:p>
            <a:pPr algn="just">
              <a:lnSpc>
                <a:spcPct val="150000"/>
              </a:lnSpc>
              <a:spcBef>
                <a:spcPts val="0"/>
              </a:spcBef>
            </a:pPr>
            <a:endParaRPr lang="pt-BR" sz="2200" b="1"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“O princípio da bagatela não se aplica ao crime previsto no art. 34, caput c/c parágrafo único, II, da Lei 9.605/98” - STF. 1ª Turma. HC 122560/SC, Rel. Min. Marco Aurélio, julgado em 8/5/2018 (Info 901).</a:t>
            </a:r>
          </a:p>
          <a:p>
            <a:pPr algn="just">
              <a:lnSpc>
                <a:spcPct val="150000"/>
              </a:lnSpc>
              <a:spcBef>
                <a:spcPts val="0"/>
              </a:spcBef>
            </a:pPr>
            <a:r>
              <a:rPr lang="pt-BR" sz="2200" u="sng" dirty="0">
                <a:latin typeface="Times New Roman" panose="02020603050405020304" pitchFamily="18" charset="0"/>
                <a:cs typeface="Times New Roman" panose="02020603050405020304" pitchFamily="18" charset="0"/>
              </a:rPr>
              <a:t>Atenção:</a:t>
            </a:r>
            <a:r>
              <a:rPr lang="pt-BR" sz="2200" dirty="0">
                <a:latin typeface="Times New Roman" panose="02020603050405020304" pitchFamily="18" charset="0"/>
                <a:cs typeface="Times New Roman" panose="02020603050405020304" pitchFamily="18" charset="0"/>
              </a:rPr>
              <a:t> apesar de a redação utilizada no informativo original ter sido bem incisiva, existem julgados </a:t>
            </a:r>
            <a:endParaRPr lang="pt-BR" sz="2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463278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175168" y="328080"/>
            <a:ext cx="5841664"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Legislação penal extravagante – Lei 9.605/1998</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294526"/>
          </a:xfrm>
          <a:prstGeom prst="rect">
            <a:avLst/>
          </a:prstGeom>
        </p:spPr>
        <p:txBody>
          <a:bodyPr wrap="square">
            <a:spAutoFit/>
          </a:bodyPr>
          <a:lstStyle/>
          <a:p>
            <a:pPr algn="just">
              <a:lnSpc>
                <a:spcPct val="150000"/>
              </a:lnSpc>
              <a:spcBef>
                <a:spcPts val="0"/>
              </a:spcBef>
            </a:pPr>
            <a:r>
              <a:rPr lang="pt-BR" sz="2200" b="1" dirty="0">
                <a:latin typeface="Times New Roman" panose="02020603050405020304" pitchFamily="18" charset="0"/>
                <a:cs typeface="Times New Roman" panose="02020603050405020304" pitchFamily="18" charset="0"/>
              </a:rPr>
              <a:t>Art. 3º </a:t>
            </a:r>
            <a:r>
              <a:rPr lang="pt-BR" sz="2200" dirty="0">
                <a:latin typeface="Times New Roman" panose="02020603050405020304" pitchFamily="18" charset="0"/>
                <a:cs typeface="Times New Roman" panose="02020603050405020304" pitchFamily="18" charset="0"/>
              </a:rPr>
              <a:t>As pessoas jurídicas serão responsabilizadas administrativa, civil e penalmente conforme o disposto nesta Lei, nos casos em que a infração seja cometida por decisão de seu representante legal ou contratual, ou de seu órgão colegiado, no interesse ou benefício da sua entidade.</a:t>
            </a: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Parágrafo único. A responsabilidade das pessoas jurídicas não exclui a das pessoas físicas, autoras, coautoras ou partícipes do mesmo fato.</a:t>
            </a:r>
          </a:p>
          <a:p>
            <a:pPr algn="just">
              <a:lnSpc>
                <a:spcPct val="150000"/>
              </a:lnSpc>
              <a:spcBef>
                <a:spcPts val="0"/>
              </a:spcBef>
            </a:pPr>
            <a:endParaRPr lang="pt-BR" sz="15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b="1" dirty="0">
                <a:latin typeface="Times New Roman" panose="02020603050405020304" pitchFamily="18" charset="0"/>
                <a:cs typeface="Times New Roman" panose="02020603050405020304" pitchFamily="18" charset="0"/>
              </a:rPr>
              <a:t>Atenção: </a:t>
            </a:r>
            <a:r>
              <a:rPr lang="pt-BR" sz="2200" dirty="0">
                <a:latin typeface="Times New Roman" panose="02020603050405020304" pitchFamily="18" charset="0"/>
                <a:cs typeface="Times New Roman" panose="02020603050405020304" pitchFamily="18" charset="0"/>
              </a:rPr>
              <a:t>o artigo 3º da Lei de Crimes Ambientais encontra fundamento no §3º do artigo 225 da CF.</a:t>
            </a:r>
          </a:p>
          <a:p>
            <a:pPr algn="just">
              <a:lnSpc>
                <a:spcPct val="150000"/>
              </a:lnSpc>
              <a:spcBef>
                <a:spcPts val="0"/>
              </a:spcBef>
            </a:pPr>
            <a:endParaRPr lang="pt-BR" sz="1500" b="1"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b="1" dirty="0">
                <a:latin typeface="Times New Roman" panose="02020603050405020304" pitchFamily="18" charset="0"/>
                <a:cs typeface="Times New Roman" panose="02020603050405020304" pitchFamily="18" charset="0"/>
              </a:rPr>
              <a:t>Teorias Sobre a Responsabilidade da Pessoa Jurídica: </a:t>
            </a:r>
          </a:p>
          <a:p>
            <a:pPr algn="just">
              <a:lnSpc>
                <a:spcPct val="150000"/>
              </a:lnSpc>
              <a:spcBef>
                <a:spcPts val="0"/>
              </a:spcBef>
            </a:pPr>
            <a:r>
              <a:rPr lang="pt-BR" sz="2200" b="1" dirty="0">
                <a:latin typeface="Times New Roman" panose="02020603050405020304" pitchFamily="18" charset="0"/>
                <a:cs typeface="Times New Roman" panose="02020603050405020304" pitchFamily="18" charset="0"/>
              </a:rPr>
              <a:t>a) Teoria da Ficção (</a:t>
            </a:r>
            <a:r>
              <a:rPr lang="pt-BR" sz="2200" b="1" dirty="0" err="1">
                <a:latin typeface="Times New Roman" panose="02020603050405020304" pitchFamily="18" charset="0"/>
                <a:cs typeface="Times New Roman" panose="02020603050405020304" pitchFamily="18" charset="0"/>
              </a:rPr>
              <a:t>Savigny</a:t>
            </a:r>
            <a:r>
              <a:rPr lang="pt-BR" sz="2200" b="1" dirty="0">
                <a:latin typeface="Times New Roman" panose="02020603050405020304" pitchFamily="18" charset="0"/>
                <a:cs typeface="Times New Roman" panose="02020603050405020304" pitchFamily="18" charset="0"/>
              </a:rPr>
              <a:t>) </a:t>
            </a:r>
            <a:r>
              <a:rPr lang="pt-BR" sz="2200" dirty="0">
                <a:latin typeface="Times New Roman" panose="02020603050405020304" pitchFamily="18" charset="0"/>
                <a:cs typeface="Times New Roman" panose="02020603050405020304" pitchFamily="18" charset="0"/>
              </a:rPr>
              <a:t>– Diz que pessoas jurídicas são pura abstração, carecendo de vontade própria, consciência e finalidade, imprescindíveis para o fato típico, bem como de imputabilidade e</a:t>
            </a:r>
          </a:p>
        </p:txBody>
      </p:sp>
    </p:spTree>
    <p:extLst>
      <p:ext uri="{BB962C8B-B14F-4D97-AF65-F5344CB8AC3E}">
        <p14:creationId xmlns:p14="http://schemas.microsoft.com/office/powerpoint/2010/main" val="301311753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175168" y="328080"/>
            <a:ext cx="5841664"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Legislação penal extravagante – Lei 9.605/1998</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340693"/>
          </a:xfrm>
          <a:prstGeom prst="rect">
            <a:avLst/>
          </a:prstGeom>
        </p:spPr>
        <p:txBody>
          <a:bodyPr wrap="square">
            <a:spAutoFit/>
          </a:bodyPr>
          <a:lstStyle/>
          <a:p>
            <a:pPr algn="just">
              <a:lnSpc>
                <a:spcPct val="150000"/>
              </a:lnSpc>
              <a:spcBef>
                <a:spcPts val="0"/>
              </a:spcBef>
            </a:pPr>
            <a:endParaRPr lang="pt-BR" sz="1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tanto do STF como do STJ aplicando, excepcionalmente, o princípio da insignificância para o delito de pesca ilegal. Nesse caso em que houve a negativa, verificou-se a realização de pesca de 7kg de camarão em período de defeso com o uso de método não permitido.</a:t>
            </a:r>
          </a:p>
          <a:p>
            <a:pPr algn="just">
              <a:lnSpc>
                <a:spcPct val="150000"/>
              </a:lnSpc>
              <a:spcBef>
                <a:spcPts val="0"/>
              </a:spcBef>
            </a:pPr>
            <a:endParaRPr lang="pt-BR" sz="22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Se a pessoa é flagrada sem nenhum peixe, mas portando consigo equipamentos de pesca, em um local onde esta atividade é proibida, ela poderá ser absolvida do delito do art. 34 da Lei de Crimes com base no princípio da insignificância? </a:t>
            </a: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A 2ª Turma do STF possui decisões conflitantes sobre o tema: </a:t>
            </a: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SIM. </a:t>
            </a:r>
            <a:r>
              <a:rPr lang="pt-BR" sz="2200" dirty="0" err="1">
                <a:latin typeface="Times New Roman" panose="02020603050405020304" pitchFamily="18" charset="0"/>
                <a:cs typeface="Times New Roman" panose="02020603050405020304" pitchFamily="18" charset="0"/>
              </a:rPr>
              <a:t>Inq</a:t>
            </a:r>
            <a:r>
              <a:rPr lang="pt-BR" sz="2200" dirty="0">
                <a:latin typeface="Times New Roman" panose="02020603050405020304" pitchFamily="18" charset="0"/>
                <a:cs typeface="Times New Roman" panose="02020603050405020304" pitchFamily="18" charset="0"/>
              </a:rPr>
              <a:t> 3788/DF, Rel. Min. </a:t>
            </a:r>
            <a:r>
              <a:rPr lang="pt-BR" sz="2200" dirty="0" err="1">
                <a:latin typeface="Times New Roman" panose="02020603050405020304" pitchFamily="18" charset="0"/>
                <a:cs typeface="Times New Roman" panose="02020603050405020304" pitchFamily="18" charset="0"/>
              </a:rPr>
              <a:t>Cármen</a:t>
            </a:r>
            <a:r>
              <a:rPr lang="pt-BR" sz="2200" dirty="0">
                <a:latin typeface="Times New Roman" panose="02020603050405020304" pitchFamily="18" charset="0"/>
                <a:cs typeface="Times New Roman" panose="02020603050405020304" pitchFamily="18" charset="0"/>
              </a:rPr>
              <a:t> Lúcia, julgado em 1°/3/2016 (Info 816). </a:t>
            </a: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NÃO. RHC 125566/PR e HC 127926/SC, Rel. Min. Dias Toffoli, julgados em 26/10/2016 (Info 845).</a:t>
            </a:r>
            <a:endParaRPr lang="pt-BR" sz="2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5495163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175168" y="328080"/>
            <a:ext cx="5841664"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Legislação penal extravagante – Lei 9.605/1998</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4832861"/>
          </a:xfrm>
          <a:prstGeom prst="rect">
            <a:avLst/>
          </a:prstGeom>
        </p:spPr>
        <p:txBody>
          <a:bodyPr wrap="square">
            <a:spAutoFit/>
          </a:bodyPr>
          <a:lstStyle/>
          <a:p>
            <a:pPr algn="just">
              <a:lnSpc>
                <a:spcPct val="150000"/>
              </a:lnSpc>
              <a:spcBef>
                <a:spcPts val="0"/>
              </a:spcBef>
            </a:pPr>
            <a:endParaRPr lang="pt-BR" sz="1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b="1" dirty="0">
                <a:latin typeface="Times New Roman" panose="02020603050405020304" pitchFamily="18" charset="0"/>
                <a:cs typeface="Times New Roman" panose="02020603050405020304" pitchFamily="18" charset="0"/>
              </a:rPr>
              <a:t>Jurisprudência em tese STJ – edição nº 30 – 18.03.2015.</a:t>
            </a:r>
          </a:p>
          <a:p>
            <a:pPr algn="just">
              <a:lnSpc>
                <a:spcPct val="150000"/>
              </a:lnSpc>
              <a:spcBef>
                <a:spcPts val="0"/>
              </a:spcBef>
            </a:pPr>
            <a:endParaRPr lang="pt-BR" sz="2200" b="1"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5) É defeso ao IBAMA impor penalidade decorrente de ato tipificado como crime ou contravenção, cabendo ao Poder Judiciário referida medida.</a:t>
            </a:r>
          </a:p>
          <a:p>
            <a:pPr algn="just">
              <a:lnSpc>
                <a:spcPct val="150000"/>
              </a:lnSpc>
              <a:spcBef>
                <a:spcPts val="0"/>
              </a:spcBef>
            </a:pPr>
            <a:endParaRPr lang="pt-BR" sz="2200" b="1"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11) Prescreve em cinco anos, contados do término do processo administrativo, a pretensão da Administração Pública de promover a execução da multa por infração ambiental. (Súmula 467/STJ)(Tese julgada sob o rito do art. 543-C).</a:t>
            </a:r>
          </a:p>
          <a:p>
            <a:pPr algn="just">
              <a:lnSpc>
                <a:spcPct val="150000"/>
              </a:lnSpc>
              <a:spcBef>
                <a:spcPts val="0"/>
              </a:spcBef>
            </a:pPr>
            <a:endParaRPr lang="pt-BR" sz="2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982336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175168" y="328080"/>
            <a:ext cx="5841664"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Legislação penal extravagante – Lei 9.605/1998</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617692"/>
          </a:xfrm>
          <a:prstGeom prst="rect">
            <a:avLst/>
          </a:prstGeom>
        </p:spPr>
        <p:txBody>
          <a:bodyPr wrap="square">
            <a:spAutoFit/>
          </a:bodyPr>
          <a:lstStyle/>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capacidade para ser culpáveis. São, por isso, incapazes de delinquir. Para tal afirmação dizem os defensores dessa teoria que aos entes coletivos faltam: (i) capacidade de ação no sentido estrito do direito penal, pois a pessoa jurídica não tem consciência e vontade; (</a:t>
            </a:r>
            <a:r>
              <a:rPr lang="pt-BR" sz="2200" dirty="0" err="1">
                <a:latin typeface="Times New Roman" panose="02020603050405020304" pitchFamily="18" charset="0"/>
                <a:cs typeface="Times New Roman" panose="02020603050405020304" pitchFamily="18" charset="0"/>
              </a:rPr>
              <a:t>ii</a:t>
            </a:r>
            <a:r>
              <a:rPr lang="pt-BR" sz="2200" dirty="0">
                <a:latin typeface="Times New Roman" panose="02020603050405020304" pitchFamily="18" charset="0"/>
                <a:cs typeface="Times New Roman" panose="02020603050405020304" pitchFamily="18" charset="0"/>
              </a:rPr>
              <a:t>) capacidade de culpabilidade, vez que a culpabilidade se funda em um juízo de censura pessoal pela realização do injusto típico, só podendo, portanto, ser endereçada a uma pessoa humana; (</a:t>
            </a:r>
            <a:r>
              <a:rPr lang="pt-BR" sz="2200" dirty="0" err="1">
                <a:latin typeface="Times New Roman" panose="02020603050405020304" pitchFamily="18" charset="0"/>
                <a:cs typeface="Times New Roman" panose="02020603050405020304" pitchFamily="18" charset="0"/>
              </a:rPr>
              <a:t>iii</a:t>
            </a:r>
            <a:r>
              <a:rPr lang="pt-BR" sz="2200" dirty="0">
                <a:latin typeface="Times New Roman" panose="02020603050405020304" pitchFamily="18" charset="0"/>
                <a:cs typeface="Times New Roman" panose="02020603050405020304" pitchFamily="18" charset="0"/>
              </a:rPr>
              <a:t>) capacidade de pena, a qual deve recair somente sobre o autor do delito e não sobre todos os membros da corporação.</a:t>
            </a:r>
          </a:p>
          <a:p>
            <a:pPr>
              <a:lnSpc>
                <a:spcPct val="150000"/>
              </a:lnSpc>
              <a:spcBef>
                <a:spcPts val="0"/>
              </a:spcBef>
            </a:pPr>
            <a:endParaRPr lang="pt-BR" sz="2200" dirty="0">
              <a:latin typeface="Times New Roman" panose="02020603050405020304" pitchFamily="18" charset="0"/>
              <a:cs typeface="Times New Roman" panose="02020603050405020304" pitchFamily="18" charset="0"/>
            </a:endParaRPr>
          </a:p>
          <a:p>
            <a:pPr>
              <a:lnSpc>
                <a:spcPct val="150000"/>
              </a:lnSpc>
              <a:spcBef>
                <a:spcPts val="0"/>
              </a:spcBef>
            </a:pPr>
            <a:r>
              <a:rPr lang="pt-BR" sz="2200" b="1" dirty="0">
                <a:latin typeface="Times New Roman" panose="02020603050405020304" pitchFamily="18" charset="0"/>
                <a:cs typeface="Times New Roman" panose="02020603050405020304" pitchFamily="18" charset="0"/>
              </a:rPr>
              <a:t>b) Teoria da Realidade ou Personalidade Real (Otto </a:t>
            </a:r>
            <a:r>
              <a:rPr lang="pt-BR" sz="2200" b="1" dirty="0" err="1">
                <a:latin typeface="Times New Roman" panose="02020603050405020304" pitchFamily="18" charset="0"/>
                <a:cs typeface="Times New Roman" panose="02020603050405020304" pitchFamily="18" charset="0"/>
              </a:rPr>
              <a:t>Gierke</a:t>
            </a:r>
            <a:r>
              <a:rPr lang="pt-BR" sz="2200" b="1" dirty="0">
                <a:latin typeface="Times New Roman" panose="02020603050405020304" pitchFamily="18" charset="0"/>
                <a:cs typeface="Times New Roman" panose="02020603050405020304" pitchFamily="18" charset="0"/>
              </a:rPr>
              <a:t>)</a:t>
            </a:r>
            <a:r>
              <a:rPr lang="pt-BR" sz="2200" dirty="0">
                <a:latin typeface="Times New Roman" panose="02020603050405020304" pitchFamily="18" charset="0"/>
                <a:cs typeface="Times New Roman" panose="02020603050405020304" pitchFamily="18" charset="0"/>
              </a:rPr>
              <a:t> - Para essa teoria, a pessoa jurídica não é um ser artificial, criado pelo Estado, mas sim um ente real, independente dos indivíduos que a compõem. Sustenta que a pessoa coletiva possui uma personalidade real, dotada de vontade própria, com capacidade de ação e de praticar ilícitos penais.</a:t>
            </a:r>
          </a:p>
        </p:txBody>
      </p:sp>
    </p:spTree>
    <p:extLst>
      <p:ext uri="{BB962C8B-B14F-4D97-AF65-F5344CB8AC3E}">
        <p14:creationId xmlns:p14="http://schemas.microsoft.com/office/powerpoint/2010/main" val="5101759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175168" y="328080"/>
            <a:ext cx="5841664"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Legislação penal extravagante – Lei 9.605/1998</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525359"/>
          </a:xfrm>
          <a:prstGeom prst="rect">
            <a:avLst/>
          </a:prstGeom>
        </p:spPr>
        <p:txBody>
          <a:bodyPr wrap="square">
            <a:spAutoFit/>
          </a:bodyPr>
          <a:lstStyle/>
          <a:p>
            <a:pPr>
              <a:lnSpc>
                <a:spcPct val="150000"/>
              </a:lnSpc>
              <a:spcBef>
                <a:spcPts val="0"/>
              </a:spcBef>
            </a:pPr>
            <a:endParaRPr lang="pt-BR" sz="1000" dirty="0">
              <a:latin typeface="Times New Roman" panose="02020603050405020304" pitchFamily="18" charset="0"/>
              <a:cs typeface="Times New Roman" panose="02020603050405020304" pitchFamily="18" charset="0"/>
            </a:endParaRPr>
          </a:p>
          <a:p>
            <a:pPr>
              <a:lnSpc>
                <a:spcPct val="150000"/>
              </a:lnSpc>
              <a:spcBef>
                <a:spcPts val="0"/>
              </a:spcBef>
            </a:pPr>
            <a:r>
              <a:rPr lang="pt-BR" sz="2200" dirty="0">
                <a:latin typeface="Times New Roman" panose="02020603050405020304" pitchFamily="18" charset="0"/>
                <a:cs typeface="Times New Roman" panose="02020603050405020304" pitchFamily="18" charset="0"/>
              </a:rPr>
              <a:t>Assim, a pessoa jurídica é capaz de dupla responsabilidade: civil e penal. Esta foi a teoria adotada no direito brasileiro.</a:t>
            </a:r>
          </a:p>
          <a:p>
            <a:pPr>
              <a:lnSpc>
                <a:spcPct val="150000"/>
              </a:lnSpc>
              <a:spcBef>
                <a:spcPts val="0"/>
              </a:spcBef>
            </a:pPr>
            <a:endParaRPr lang="pt-BR" sz="15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b="1" dirty="0">
                <a:latin typeface="Times New Roman" panose="02020603050405020304" pitchFamily="18" charset="0"/>
                <a:cs typeface="Times New Roman" panose="02020603050405020304" pitchFamily="18" charset="0"/>
              </a:rPr>
              <a:t>c) Teoria da Dupla Imputação:</a:t>
            </a:r>
            <a:r>
              <a:rPr lang="pt-BR" sz="2200" dirty="0">
                <a:latin typeface="Times New Roman" panose="02020603050405020304" pitchFamily="18" charset="0"/>
                <a:cs typeface="Times New Roman" panose="02020603050405020304" pitchFamily="18" charset="0"/>
              </a:rPr>
              <a:t> A teoria da dupla imputação trata da chamada responsabilidade por ricochete. Dessa forma, somente é possível responsabilizar a pessoa jurídica se também forem responsabilizadas as pessoas físicas responsáveis pelo crime ambiental. Dessa forma, deve haver ação penal tanto em face da pessoa jurídica como da pessoa física.</a:t>
            </a:r>
          </a:p>
          <a:p>
            <a:pPr>
              <a:lnSpc>
                <a:spcPct val="150000"/>
              </a:lnSpc>
              <a:spcBef>
                <a:spcPts val="0"/>
              </a:spcBef>
            </a:pPr>
            <a:endParaRPr lang="pt-BR" sz="1500" dirty="0">
              <a:latin typeface="Times New Roman" panose="02020603050405020304" pitchFamily="18" charset="0"/>
              <a:cs typeface="Times New Roman" panose="02020603050405020304" pitchFamily="18" charset="0"/>
            </a:endParaRPr>
          </a:p>
          <a:p>
            <a:pPr>
              <a:lnSpc>
                <a:spcPct val="150000"/>
              </a:lnSpc>
              <a:spcBef>
                <a:spcPts val="0"/>
              </a:spcBef>
            </a:pPr>
            <a:r>
              <a:rPr lang="pt-BR" sz="2200" b="1" dirty="0">
                <a:latin typeface="Times New Roman" panose="02020603050405020304" pitchFamily="18" charset="0"/>
                <a:cs typeface="Times New Roman" panose="02020603050405020304" pitchFamily="18" charset="0"/>
              </a:rPr>
              <a:t>Atenção: </a:t>
            </a:r>
            <a:r>
              <a:rPr lang="pt-BR" sz="2200" dirty="0">
                <a:latin typeface="Times New Roman" panose="02020603050405020304" pitchFamily="18" charset="0"/>
                <a:cs typeface="Times New Roman" panose="02020603050405020304" pitchFamily="18" charset="0"/>
              </a:rPr>
              <a:t>O atual entendimento do STF e do STJ é de que </a:t>
            </a:r>
            <a:r>
              <a:rPr lang="pt-BR" sz="2200" b="1" dirty="0">
                <a:latin typeface="Times New Roman" panose="02020603050405020304" pitchFamily="18" charset="0"/>
                <a:cs typeface="Times New Roman" panose="02020603050405020304" pitchFamily="18" charset="0"/>
              </a:rPr>
              <a:t>não</a:t>
            </a:r>
            <a:r>
              <a:rPr lang="pt-BR" sz="2200" dirty="0">
                <a:latin typeface="Times New Roman" panose="02020603050405020304" pitchFamily="18" charset="0"/>
                <a:cs typeface="Times New Roman" panose="02020603050405020304" pitchFamily="18" charset="0"/>
              </a:rPr>
              <a:t> se aplica a teoria da dupla imputação:</a:t>
            </a: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a:t>
            </a:r>
            <a:r>
              <a:rPr lang="pt-BR" sz="2200" i="1" dirty="0">
                <a:latin typeface="Times New Roman" panose="02020603050405020304" pitchFamily="18" charset="0"/>
                <a:cs typeface="Times New Roman" panose="02020603050405020304" pitchFamily="18" charset="0"/>
              </a:rPr>
              <a:t>2. Tem-se, assim, que é possível a responsabilização penal da pessoa jurídica por delitos ambientais independentemente da responsabilização concomitante da pessoa física que agia em seu nome. </a:t>
            </a:r>
          </a:p>
        </p:txBody>
      </p:sp>
    </p:spTree>
    <p:extLst>
      <p:ext uri="{BB962C8B-B14F-4D97-AF65-F5344CB8AC3E}">
        <p14:creationId xmlns:p14="http://schemas.microsoft.com/office/powerpoint/2010/main" val="736368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175168" y="328080"/>
            <a:ext cx="5841664"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Legislação penal extravagante – Lei 9.605/1998</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536387"/>
          </a:xfrm>
          <a:prstGeom prst="rect">
            <a:avLst/>
          </a:prstGeom>
        </p:spPr>
        <p:txBody>
          <a:bodyPr wrap="square">
            <a:spAutoFit/>
          </a:bodyPr>
          <a:lstStyle/>
          <a:p>
            <a:pPr algn="just">
              <a:lnSpc>
                <a:spcPct val="150000"/>
              </a:lnSpc>
              <a:spcBef>
                <a:spcPts val="0"/>
              </a:spcBef>
            </a:pPr>
            <a:r>
              <a:rPr lang="pt-BR" sz="2200" i="1" dirty="0">
                <a:latin typeface="Times New Roman" panose="02020603050405020304" pitchFamily="18" charset="0"/>
                <a:cs typeface="Times New Roman" panose="02020603050405020304" pitchFamily="18" charset="0"/>
              </a:rPr>
              <a:t>Precedentes desta Corte. 3. A personalidade fictícia atribuída à pessoa jurídica não pode servir de artifício para a prática de condutas espúrias por parte das pessoas naturais responsáveis pela sua condução”</a:t>
            </a:r>
            <a:r>
              <a:rPr lang="pt-BR" sz="2200" dirty="0">
                <a:latin typeface="Times New Roman" panose="02020603050405020304" pitchFamily="18" charset="0"/>
                <a:cs typeface="Times New Roman" panose="02020603050405020304" pitchFamily="18" charset="0"/>
              </a:rPr>
              <a:t> (STJ – 5ª Turma – RMS 39173/BA – rel. Ministro Reynaldo Soares da Fonseca, j. 06.08.15). No mesmo sentido, STF – RE 548.181/PR, rel. Min Rosa Weber, j. 06.08.2013. </a:t>
            </a:r>
          </a:p>
          <a:p>
            <a:pPr algn="just">
              <a:lnSpc>
                <a:spcPct val="150000"/>
              </a:lnSpc>
              <a:spcBef>
                <a:spcPts val="0"/>
              </a:spcBef>
            </a:pPr>
            <a:endParaRPr lang="pt-BR" sz="22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b="1" dirty="0">
                <a:latin typeface="Times New Roman" panose="02020603050405020304" pitchFamily="18" charset="0"/>
                <a:cs typeface="Times New Roman" panose="02020603050405020304" pitchFamily="18" charset="0"/>
              </a:rPr>
              <a:t>d) Pessoa jurídica de direito público: </a:t>
            </a:r>
            <a:r>
              <a:rPr lang="pt-BR" sz="2200" dirty="0">
                <a:latin typeface="Times New Roman" panose="02020603050405020304" pitchFamily="18" charset="0"/>
                <a:cs typeface="Times New Roman" panose="02020603050405020304" pitchFamily="18" charset="0"/>
              </a:rPr>
              <a:t>doutrina majoritária, entende que a União, Estados, DF e Municípios não podem praticar crimes ambientais. Isto porque, ao se penalizar a pessoa jurídica de direito público se estará condenando a própria população. Além disso, a pena alternativa aplicada e a obrigação de reparar é inócua, afinal o Estado já tem a obrigação de reparar o meio ambiente e de protegê-lo. </a:t>
            </a:r>
            <a:r>
              <a:rPr lang="pt-BR" sz="2200" b="1" dirty="0">
                <a:latin typeface="Times New Roman" panose="02020603050405020304" pitchFamily="18" charset="0"/>
                <a:cs typeface="Times New Roman" panose="02020603050405020304" pitchFamily="18" charset="0"/>
              </a:rPr>
              <a:t>Atenção: </a:t>
            </a:r>
            <a:r>
              <a:rPr lang="pt-BR" sz="2200" dirty="0">
                <a:latin typeface="Times New Roman" panose="02020603050405020304" pitchFamily="18" charset="0"/>
                <a:cs typeface="Times New Roman" panose="02020603050405020304" pitchFamily="18" charset="0"/>
              </a:rPr>
              <a:t>A lei não faz qualquer diferenciação.</a:t>
            </a:r>
          </a:p>
          <a:p>
            <a:pPr algn="just">
              <a:lnSpc>
                <a:spcPct val="150000"/>
              </a:lnSpc>
              <a:spcBef>
                <a:spcPts val="0"/>
              </a:spcBef>
            </a:pPr>
            <a:endParaRPr lang="pt-B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699518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175168" y="328080"/>
            <a:ext cx="5841664"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Legislação penal extravagante – Lei 9.605/1998</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433026"/>
          </a:xfrm>
          <a:prstGeom prst="rect">
            <a:avLst/>
          </a:prstGeom>
        </p:spPr>
        <p:txBody>
          <a:bodyPr wrap="square">
            <a:spAutoFit/>
          </a:bodyPr>
          <a:lstStyle/>
          <a:p>
            <a:pPr algn="just">
              <a:lnSpc>
                <a:spcPct val="150000"/>
              </a:lnSpc>
              <a:spcBef>
                <a:spcPts val="0"/>
              </a:spcBef>
            </a:pPr>
            <a:endParaRPr lang="pt-BR" sz="1000" b="1"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b="1" dirty="0">
                <a:solidFill>
                  <a:srgbClr val="0070C0"/>
                </a:solidFill>
                <a:latin typeface="Times New Roman" panose="02020603050405020304" pitchFamily="18" charset="0"/>
                <a:cs typeface="Times New Roman" panose="02020603050405020304" pitchFamily="18" charset="0"/>
              </a:rPr>
              <a:t>5) Desconsideração da personalidade jurídica:</a:t>
            </a:r>
          </a:p>
          <a:p>
            <a:pPr algn="just">
              <a:lnSpc>
                <a:spcPct val="150000"/>
              </a:lnSpc>
              <a:spcBef>
                <a:spcPts val="0"/>
              </a:spcBef>
            </a:pPr>
            <a:r>
              <a:rPr lang="pt-BR" sz="2200" b="1" dirty="0">
                <a:latin typeface="Times New Roman" panose="02020603050405020304" pitchFamily="18" charset="0"/>
                <a:cs typeface="Times New Roman" panose="02020603050405020304" pitchFamily="18" charset="0"/>
              </a:rPr>
              <a:t>Art. 4º</a:t>
            </a:r>
            <a:r>
              <a:rPr lang="pt-BR" sz="2200" dirty="0">
                <a:latin typeface="Times New Roman" panose="02020603050405020304" pitchFamily="18" charset="0"/>
                <a:cs typeface="Times New Roman" panose="02020603050405020304" pitchFamily="18" charset="0"/>
              </a:rPr>
              <a:t> Poderá ser desconsiderada a pessoa jurídica sempre que sua personalidade for obstáculo ao ressarcimento de prejuízos causados à qualidade do meio ambiente. TEORIA MENOR.</a:t>
            </a:r>
          </a:p>
          <a:p>
            <a:pPr algn="ctr">
              <a:lnSpc>
                <a:spcPct val="150000"/>
              </a:lnSpc>
            </a:pPr>
            <a:endParaRPr lang="pt-BR" sz="2400" b="1" dirty="0">
              <a:solidFill>
                <a:schemeClr val="accent2">
                  <a:lumMod val="75000"/>
                </a:schemeClr>
              </a:solidFill>
              <a:latin typeface="Times New Roman" panose="02020603050405020304" pitchFamily="18" charset="0"/>
              <a:cs typeface="Times New Roman" panose="02020603050405020304" pitchFamily="18" charset="0"/>
            </a:endParaRPr>
          </a:p>
          <a:p>
            <a:pPr algn="ctr">
              <a:lnSpc>
                <a:spcPct val="150000"/>
              </a:lnSpc>
            </a:pPr>
            <a:r>
              <a:rPr lang="pt-BR" sz="2400" b="1" dirty="0">
                <a:solidFill>
                  <a:schemeClr val="accent2">
                    <a:lumMod val="75000"/>
                  </a:schemeClr>
                </a:solidFill>
                <a:latin typeface="Times New Roman" panose="02020603050405020304" pitchFamily="18" charset="0"/>
                <a:cs typeface="Times New Roman" panose="02020603050405020304" pitchFamily="18" charset="0"/>
              </a:rPr>
              <a:t>APLICAÇÃO DA PENA</a:t>
            </a:r>
          </a:p>
          <a:p>
            <a:pPr algn="just">
              <a:lnSpc>
                <a:spcPct val="150000"/>
              </a:lnSpc>
              <a:spcBef>
                <a:spcPts val="0"/>
              </a:spcBef>
            </a:pPr>
            <a:endParaRPr lang="pt-BR" sz="2200" b="1"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b="1" dirty="0">
                <a:latin typeface="Times New Roman" panose="02020603050405020304" pitchFamily="18" charset="0"/>
                <a:cs typeface="Times New Roman" panose="02020603050405020304" pitchFamily="18" charset="0"/>
              </a:rPr>
              <a:t>Art. 6º </a:t>
            </a:r>
            <a:r>
              <a:rPr lang="pt-BR" sz="2200" dirty="0">
                <a:latin typeface="Times New Roman" panose="02020603050405020304" pitchFamily="18" charset="0"/>
                <a:cs typeface="Times New Roman" panose="02020603050405020304" pitchFamily="18" charset="0"/>
              </a:rPr>
              <a:t>Para imposição e gradação da penalidade, a autoridade competente observará:</a:t>
            </a: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I - a gravidade do fato, tendo em vista os motivos da infração e suas consequências para a saúde pública e para o meio ambiente</a:t>
            </a:r>
            <a:endParaRPr lang="pt-BR" sz="2200" b="1"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II - os antecedentes do infrator quanto ao cumprimento da legislação de interesse ambiental;</a:t>
            </a:r>
          </a:p>
        </p:txBody>
      </p:sp>
    </p:spTree>
    <p:extLst>
      <p:ext uri="{BB962C8B-B14F-4D97-AF65-F5344CB8AC3E}">
        <p14:creationId xmlns:p14="http://schemas.microsoft.com/office/powerpoint/2010/main" val="934135928"/>
      </p:ext>
    </p:extLst>
  </p:cSld>
  <p:clrMapOvr>
    <a:masterClrMapping/>
  </p:clrMapOvr>
</p:sld>
</file>

<file path=ppt/theme/theme1.xml><?xml version="1.0" encoding="utf-8"?>
<a:theme xmlns:a="http://schemas.openxmlformats.org/drawingml/2006/main" name="1_Galeria">
  <a:themeElements>
    <a:clrScheme name="Galeria">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eria">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eria">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F5ED35F41B505D46BF9B04FD84D10126" ma:contentTypeVersion="5" ma:contentTypeDescription="Crie um novo documento." ma:contentTypeScope="" ma:versionID="c0d10477b26f7d1a79050caeecb6fe0d">
  <xsd:schema xmlns:xsd="http://www.w3.org/2001/XMLSchema" xmlns:xs="http://www.w3.org/2001/XMLSchema" xmlns:p="http://schemas.microsoft.com/office/2006/metadata/properties" xmlns:ns3="95271425-bb6a-421a-99be-8bbb50d2958e" xmlns:ns4="cd16391d-0c4d-4e24-a5e0-03d9f58d3cef" targetNamespace="http://schemas.microsoft.com/office/2006/metadata/properties" ma:root="true" ma:fieldsID="26c11ae5bc1ff05d11e9f41d42a5d374" ns3:_="" ns4:_="">
    <xsd:import namespace="95271425-bb6a-421a-99be-8bbb50d2958e"/>
    <xsd:import namespace="cd16391d-0c4d-4e24-a5e0-03d9f58d3cef"/>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5271425-bb6a-421a-99be-8bbb50d2958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d16391d-0c4d-4e24-a5e0-03d9f58d3cef" elementFormDefault="qualified">
    <xsd:import namespace="http://schemas.microsoft.com/office/2006/documentManagement/types"/>
    <xsd:import namespace="http://schemas.microsoft.com/office/infopath/2007/PartnerControls"/>
    <xsd:element name="SharedWithUsers" ma:index="10" nillable="true" ma:displayName="Compartilhado com"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Detalhes de Compartilhado Com" ma:internalName="SharedWithDetails" ma:readOnly="true">
      <xsd:simpleType>
        <xsd:restriction base="dms:Note">
          <xsd:maxLength value="255"/>
        </xsd:restriction>
      </xsd:simpleType>
    </xsd:element>
    <xsd:element name="SharingHintHash" ma:index="12" nillable="true" ma:displayName="Hash de Dica de Compartilhamento"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ú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B250EBD1-500D-4EA7-981A-FE6E6DF8A05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5271425-bb6a-421a-99be-8bbb50d2958e"/>
    <ds:schemaRef ds:uri="cd16391d-0c4d-4e24-a5e0-03d9f58d3ce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97B98E4-3DB8-4C37-AC17-04EA3E8B0189}">
  <ds:schemaRefs>
    <ds:schemaRef ds:uri="http://schemas.microsoft.com/sharepoint/v3/contenttype/forms"/>
  </ds:schemaRefs>
</ds:datastoreItem>
</file>

<file path=customXml/itemProps3.xml><?xml version="1.0" encoding="utf-8"?>
<ds:datastoreItem xmlns:ds="http://schemas.openxmlformats.org/officeDocument/2006/customXml" ds:itemID="{D65EE862-836B-42F7-AC0E-9775B265F355}">
  <ds:schemaRefs>
    <ds:schemaRef ds:uri="http://purl.org/dc/elements/1.1/"/>
    <ds:schemaRef ds:uri="http://purl.org/dc/terms/"/>
    <ds:schemaRef ds:uri="http://schemas.microsoft.com/office/2006/documentManagement/types"/>
    <ds:schemaRef ds:uri="http://schemas.openxmlformats.org/package/2006/metadata/core-properties"/>
    <ds:schemaRef ds:uri="http://purl.org/dc/dcmitype/"/>
    <ds:schemaRef ds:uri="http://schemas.microsoft.com/office/infopath/2007/PartnerControls"/>
    <ds:schemaRef ds:uri="cd16391d-0c4d-4e24-a5e0-03d9f58d3cef"/>
    <ds:schemaRef ds:uri="95271425-bb6a-421a-99be-8bbb50d2958e"/>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Gallery</Template>
  <TotalTime>318</TotalTime>
  <Words>5854</Words>
  <Application>Microsoft Office PowerPoint</Application>
  <PresentationFormat>Widescreen</PresentationFormat>
  <Paragraphs>417</Paragraphs>
  <Slides>51</Slides>
  <Notes>0</Notes>
  <HiddenSlides>0</HiddenSlides>
  <MMClips>0</MMClips>
  <ScaleCrop>false</ScaleCrop>
  <HeadingPairs>
    <vt:vector size="6" baseType="variant">
      <vt:variant>
        <vt:lpstr>Fontes usadas</vt:lpstr>
      </vt:variant>
      <vt:variant>
        <vt:i4>6</vt:i4>
      </vt:variant>
      <vt:variant>
        <vt:lpstr>Tema</vt:lpstr>
      </vt:variant>
      <vt:variant>
        <vt:i4>2</vt:i4>
      </vt:variant>
      <vt:variant>
        <vt:lpstr>Títulos de slides</vt:lpstr>
      </vt:variant>
      <vt:variant>
        <vt:i4>51</vt:i4>
      </vt:variant>
    </vt:vector>
  </HeadingPairs>
  <TitlesOfParts>
    <vt:vector size="59" baseType="lpstr">
      <vt:lpstr>Arial</vt:lpstr>
      <vt:lpstr>Calibri</vt:lpstr>
      <vt:lpstr>Calibri Light</vt:lpstr>
      <vt:lpstr>Garamond</vt:lpstr>
      <vt:lpstr>Gill Sans MT</vt:lpstr>
      <vt:lpstr>Times New Roman</vt:lpstr>
      <vt:lpstr>1_Galeria</vt:lpstr>
      <vt:lpstr>Tema do Office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FERNANDA ROCHA MARTINS</dc:creator>
  <cp:lastModifiedBy>FERNANDA ROCHA MARTINS</cp:lastModifiedBy>
  <cp:revision>29</cp:revision>
  <dcterms:created xsi:type="dcterms:W3CDTF">2020-07-02T14:17:31Z</dcterms:created>
  <dcterms:modified xsi:type="dcterms:W3CDTF">2020-07-02T19:36:19Z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0x010100F5ED35F41B505D46BF9B04FD84D10126</vt:lpwstr>
  </property>
</Properties>
</file>