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57" r:id="rId4"/>
    <p:sldId id="258" r:id="rId5"/>
    <p:sldId id="259" r:id="rId6"/>
    <p:sldId id="261" r:id="rId7"/>
    <p:sldId id="264" r:id="rId8"/>
    <p:sldId id="275" r:id="rId9"/>
    <p:sldId id="265" r:id="rId10"/>
    <p:sldId id="260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D1324AD-CBC6-410A-8589-C674367D9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492781-7CCA-4770-8D51-B0F10F6657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7C460-0F78-4D98-88A3-7B64572C8F87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391284-58B5-4562-9AD9-8C08CC740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Juliana Vecchia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5BAD63-537A-47A9-BCD8-FAC318AAC2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A024C-144C-4712-B82D-CF59FBB0E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0243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021D-BFA7-4DF0-A43F-C2E9A9625AAA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Juliana Vecchia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9A750-094E-454D-BAB6-FDE4746168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88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571-3353-4710-B007-439117ED744A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8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5354-DE73-4281-8DF1-961B00ED4202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016B-BD11-4BF5-8654-50F5DA062FEE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13DB-071F-4184-8DE7-8317B6E8243C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0734-B3BF-4809-BF98-993524DF6FE2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9D2F-2EF6-4250-8C88-6EE0B48A0B5C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9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70AB-A896-454B-B217-80BCB44B64CF}" type="datetime1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8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1FD1-4DCE-4412-8B4E-D8F309C96B1E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ACF5-872D-4958-867E-24C922F555F9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3F33-7741-435C-8BF5-ECBAE4A3B77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2BB5-4003-4405-A9AA-3433DB0E224B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DCA346E2-90C4-4AF6-B5A0-2327842019B2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Juliana Vecchia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3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topicos/28892026/inciso-iii-do-artigo-487-da-lei-n-13105-de-16-de-marco-de-2015" TargetMode="External"/><Relationship Id="rId2" Type="http://schemas.openxmlformats.org/officeDocument/2006/relationships/hyperlink" Target="https://www.jusbrasil.com.br/topicos/28892031/artigo-487-da-lei-n-13105-de-16-de-marco-de-201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sbrasil.com.br/legislacao/174276278/lei-13105-15" TargetMode="External"/><Relationship Id="rId4" Type="http://schemas.openxmlformats.org/officeDocument/2006/relationships/hyperlink" Target="https://www.jusbrasil.com.br/topicos/28892022/alinea-b-do-inciso-iii-do-artigo-487-da-lei-n-13105-de-16-de-marco-de-201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legislacao/174276278/lei-13105-15" TargetMode="External"/><Relationship Id="rId2" Type="http://schemas.openxmlformats.org/officeDocument/2006/relationships/hyperlink" Target="https://www.jusbrasil.com.br/topicos/28892075/artigo-485-da-lei-n-13105-de-16-de-marco-de-2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sbrasil.com.br/topicos/28893622/artigo-332-da-lei-n-13105-de-16-de-marco-de-201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1911D-C960-EE77-FC79-689ED2D2E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323" b="6426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98FA35-B55D-44B7-9A7D-57C57A4A6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524000"/>
            <a:ext cx="9144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9D8788-746E-4C33-B612-0A905697F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20213"/>
            <a:ext cx="6095999" cy="1317493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PROCEDIMENTO COMUM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FC386-CAE4-423F-B286-D86FBB7F3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4" y="4249360"/>
            <a:ext cx="6041346" cy="688369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ARTIGOS 318 E SEGUINTES DO NCPC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2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D491C7-A571-49D3-A4AA-4EF9F684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</a:t>
            </a:fld>
            <a:endParaRPr lang="en-US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4F98C883-E9CE-4F1B-AB97-313F3658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316862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51CE025-AECA-4994-B01D-229AD1112C08}"/>
              </a:ext>
            </a:extLst>
          </p:cNvPr>
          <p:cNvSpPr txBox="1"/>
          <p:nvPr/>
        </p:nvSpPr>
        <p:spPr>
          <a:xfrm>
            <a:off x="539262" y="496614"/>
            <a:ext cx="11113476" cy="57325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Pedido subsidiário</a:t>
            </a:r>
          </a:p>
          <a:p>
            <a:pPr algn="just"/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Quando o autor formula um pedido principal e somente se este não puder ser acolhido, formula um pedido subsidiário/eventual. (art. 326).</a:t>
            </a:r>
          </a:p>
          <a:p>
            <a:pPr algn="just"/>
            <a:endParaRPr lang="pt-B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pt-B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Da alteração do pedido</a:t>
            </a:r>
          </a:p>
          <a:p>
            <a:pPr algn="just"/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Para que aja a alteração no pedido, após o ajuizamento da inicial deve ser observado o art. 329:</a:t>
            </a:r>
          </a:p>
          <a:p>
            <a:pPr algn="just"/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pt-BR" sz="1800" b="1" spc="10" dirty="0">
                <a:solidFill>
                  <a:srgbClr val="000000"/>
                </a:solidFill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Até a citação – sem qualquer restrição. Basta simples petição do autor.</a:t>
            </a:r>
            <a:endParaRPr lang="pt-BR" b="1" dirty="0">
              <a:highlight>
                <a:srgbClr val="00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pt-BR" sz="1800" b="1" spc="10" dirty="0">
                <a:solidFill>
                  <a:srgbClr val="000000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Após a citação - Desde que o réu concorde, no prazo mínimo de 15 dias</a:t>
            </a:r>
            <a:endParaRPr lang="pt-BR" sz="1800" b="1" dirty="0">
              <a:effectLst/>
              <a:highlight>
                <a:srgbClr val="FF00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B7740CB-FD4E-4E43-B0BF-43B73F66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848A0E-22FC-479F-99D8-670BCB02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34435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DA1715BE-B7FB-4B4C-B4F1-FAB5FFAFD673}"/>
              </a:ext>
            </a:extLst>
          </p:cNvPr>
          <p:cNvSpPr/>
          <p:nvPr/>
        </p:nvSpPr>
        <p:spPr>
          <a:xfrm>
            <a:off x="1268437" y="1213338"/>
            <a:ext cx="96551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23F5FA-1795-405D-A118-4F119074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AUDIÊNCIA DE CONCILIAÇÃO OU MEDIAÇÃO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A4B019-8415-4038-906F-3CCCCB1A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3" y="2908496"/>
            <a:ext cx="8811714" cy="273616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107000"/>
              </a:lnSpc>
              <a:spcAft>
                <a:spcPts val="2400"/>
              </a:spcAft>
              <a:buNone/>
            </a:pPr>
            <a:endParaRPr lang="pt-BR" sz="2400" spc="10" dirty="0">
              <a:solidFill>
                <a:schemeClr val="bg2">
                  <a:lumMod val="50000"/>
                </a:schemeClr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2400"/>
              </a:spcAft>
              <a:buNone/>
            </a:pPr>
            <a:r>
              <a:rPr lang="pt-BR" sz="2400" spc="1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Havendo </a:t>
            </a:r>
            <a:r>
              <a:rPr lang="pt-BR" sz="2400" spc="10" dirty="0">
                <a:solidFill>
                  <a:schemeClr val="bg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acordo durante a audiência, será reduzido a termo e homologado por sentença. Não realizado o acordo terá inicio o prazo para contestação.</a:t>
            </a:r>
            <a:endParaRPr lang="pt-BR" sz="24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E5BEE6-FD97-4874-9B48-653DB754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11</a:t>
            </a:fld>
            <a:endParaRPr lang="en-US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8E2BE71-6014-4378-90B6-5F2BB7B7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34391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Disposições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90A6C-201D-4D83-BA02-9122921A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929898"/>
            <a:ext cx="11183815" cy="418513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---- &gt; A petição inicial dá início ao procedimento comum.</a:t>
            </a:r>
          </a:p>
          <a:p>
            <a:pPr marL="0" lvl="0" indent="0" algn="just">
              <a:lnSpc>
                <a:spcPct val="107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endParaRPr lang="pt-BR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pt-BR" sz="2000" b="1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----- &gt; 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Após o seu recebimento, o réu é citado, para ter ciência do processo, e intimado para comparecer à audiência preliminar de conciliação ou sessão de mediação. </a:t>
            </a:r>
            <a:r>
              <a:rPr lang="pt-BR" sz="2000" b="1" spc="1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Se não houver interesse na audiência, após a citação abre-se o prazo para contestação.</a:t>
            </a:r>
          </a:p>
          <a:p>
            <a:pPr marL="0" lvl="0" indent="0" algn="just">
              <a:lnSpc>
                <a:spcPct val="107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endParaRPr lang="pt-BR" sz="2000" b="1" spc="1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---- &gt; Caso haja acordo, o juiz homologará por sentença e o processo será extinto, com resolução do mérito, nos termos do art. </a:t>
            </a:r>
            <a:r>
              <a:rPr lang="pt-BR" sz="2000" b="1" u="sng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 tooltip="Artigo 487 da Lei nº 13.105 de 16 de Março de 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487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pt-BR" sz="2000" b="1" u="sng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 tooltip="Inciso III do Artigo 487 da Lei nº 13.105 de 16 de Março de 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pt-BR" sz="2000" b="1" u="sng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 tooltip="Alínea &quot;b&quot; do Inciso III do Artigo 487 da Lei nº 13.105 de 16 de Março de 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do </a:t>
            </a:r>
            <a:r>
              <a:rPr lang="pt-BR" sz="2000" b="1" u="sng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 tooltip="LEI Nº 13.105, DE 16 DE MARÇO DE 2015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CPC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---- &gt; Nos casos em que não houver acordo, o prazo para a resposta do réu se iniciará (art. 335).</a:t>
            </a:r>
            <a:endParaRPr lang="pt-B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C7E5D0-B663-4727-9BBB-6EE3ECD1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89FD63-16D2-4A87-8087-9160CE7C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11873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Disposições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90A6C-201D-4D83-BA02-9122921A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929898"/>
            <a:ext cx="11183815" cy="418513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000" spc="1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---- &gt; Apresentada a contestação pelo réu, o juiz intimará o autor a se manifestar em réplica. Do ponto de vista técnico, a réplica somente ocorrerá nos casos 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 que o réu apresente uma defesa processual (art. 351) ou fatos nov</a:t>
            </a: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 (art. 350).</a:t>
            </a: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Porém, na praxe forense, após a juntada da defesa do réu, o autor é intimado para se manifestar, independentemente da defesa apontada pelo réu.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000" spc="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---- &gt; Estabelecido o contraditório, o processo avançará para etapa saneadora. Nessa fase, o juiz realizará, conforme o caso, atividades no sentido de preparar o processo para a fase instrutória, onde prevalece atos probatórios. O magistrado encaminhará as providências preliminares necessárias.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15D9B7-1A69-4E3E-9700-0C7347BD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56D13F-BC27-45B3-B328-1173E279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15869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Disposições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90A6C-201D-4D83-BA02-9122921A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929898"/>
            <a:ext cx="11183815" cy="418513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000" spc="1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o réu </a:t>
            </a:r>
            <a:r>
              <a:rPr lang="pt-BR" sz="2400" b="1" u="sng" spc="1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apresentou contestação, o juiz decretará a </a:t>
            </a:r>
            <a:r>
              <a:rPr lang="pt-BR" sz="2000" b="1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revelia</a:t>
            </a: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se for a hipótese.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pt-BR" sz="2000" b="1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Poderá extinguir o processo, </a:t>
            </a:r>
            <a:r>
              <a:rPr lang="pt-BR" sz="2000" b="1" spc="10" dirty="0">
                <a:solidFill>
                  <a:srgbClr val="000000"/>
                </a:solidFill>
                <a:effectLst/>
                <a:highlight>
                  <a:srgbClr val="FF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sem resolução do mérito</a:t>
            </a:r>
            <a:r>
              <a:rPr lang="pt-BR" sz="2000" b="1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se verificar, desde logo, que ocorreu uma das hipóteses do art. </a:t>
            </a:r>
            <a:r>
              <a:rPr lang="pt-BR" sz="2000" b="1" u="sng" spc="1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 tooltip="Artigo 485 da Lei nº 13.105 de 16 de Março de 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485</a:t>
            </a:r>
            <a:r>
              <a:rPr lang="pt-BR" sz="2000" b="1" spc="1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do </a:t>
            </a:r>
            <a:r>
              <a:rPr lang="pt-BR" sz="2000" b="1" u="sng" spc="1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 tooltip="LEI Nº 13.105, DE 16 DE MARÇO DE 2015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CPC</a:t>
            </a: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000" spc="1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pt-BR" sz="2000" b="1" spc="1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 extinguir o processo </a:t>
            </a:r>
            <a:r>
              <a:rPr lang="pt-BR" sz="2000" b="1" spc="10" dirty="0">
                <a:solidFill>
                  <a:srgbClr val="000000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com resolução do mérito</a:t>
            </a:r>
            <a:r>
              <a:rPr lang="pt-BR" sz="2000" spc="10" dirty="0">
                <a:solidFill>
                  <a:srgbClr val="000000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nas hipóteses de reconhecimento da prescrição e decadência (art. 487, II) ou nos casos em que há acordo (art. 487, III) e outros do </a:t>
            </a:r>
            <a:r>
              <a:rPr lang="pt-BR" sz="2000" spc="1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b="1" u="sng" spc="1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 tooltip="Artigo 332 da Lei nº 13.105 de 16 de Março de 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332</a:t>
            </a:r>
            <a:r>
              <a:rPr lang="pt-BR" sz="2000" b="1" spc="1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b="1" u="sng" spc="1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 tooltip="LEI Nº 13.105, DE 16 DE MARÇO DE 2015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cpc</a:t>
            </a:r>
            <a:r>
              <a:rPr lang="pt-BR" sz="200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22F7B0-ED86-400B-961D-835E05BE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843E16-B072-4277-AD61-E39826EC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9973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Disposições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90A6C-201D-4D83-BA02-9122921A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519312"/>
            <a:ext cx="11183815" cy="4595726"/>
          </a:xfr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000" spc="1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d) Poderá o juiz, além disso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b="1" spc="1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julgar antecipadamente o mérito</a:t>
            </a:r>
            <a:r>
              <a:rPr lang="pt-BR" sz="2000" spc="1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nos casos em que não houver necessidade de produção de provas ou nos quais a questão tratada seja exclusivamente de direito (art. 355, I) ou, ainda, nos casos em que a revelia aplicada ao réu enseje os efeitos do art. 344.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e) O juiz poderá, inclusive, 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julgar antecipadamente parte do mérito deduzido em juízo</a:t>
            </a: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Assim, nos casos em que o autor formula mais de um pedido e um deles restar 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incontroverso (incontestado)</a:t>
            </a: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ou pronto para julgamento, o juiz poderá dar uma sentença parcial, resolvendo parte da demanda antecipadamente (art. 356).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2400"/>
              </a:spcAft>
              <a:buNone/>
            </a:pP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Não sendo a hipótese de nenhuma das providências preliminares descritas acima, o juiz organizará o saneamento do processo (art. 357), isto é, verifica a existência de vícios processuais que possam inviabilizar o julgamento do mérito.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8837FD-06CF-4108-A917-9B40CFDF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D8E3A7-822C-42C0-B62E-3575CCC3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32614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Disposições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90A6C-201D-4D83-BA02-9122921A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519312"/>
            <a:ext cx="11183815" cy="4595726"/>
          </a:xfr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000" spc="1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spc="1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4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Uma vez realizado, o processo avança para</a:t>
            </a:r>
            <a:r>
              <a:rPr lang="pt-BR" sz="24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b="1" spc="1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fase probatória</a:t>
            </a:r>
            <a:r>
              <a:rPr lang="pt-BR" sz="24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4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A prova documental, em regra, é produzida no momento do ajuizamento da demanda ou da apresentação da defesa.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Nessa fase, o juiz conduzirá a produção da prova pericial, documental superveniente ou prova oral.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audiência de instrução e julgamento, enquanto ato processual, somente será realizada nas circunstâncias em que haja necessidade de produção de prova oral (testemunhas e depoimento pessoal) ou nos casos em que haja necessidade de se obter esclarecimentos do perito (art. 477, § 3º).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B32C6F-EE25-4AB9-B235-41CBB2FA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569B23-AB55-465C-8BEC-5C7C8034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36506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Disposições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90A6C-201D-4D83-BA02-9122921A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519312"/>
            <a:ext cx="11183815" cy="5092504"/>
          </a:xfr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t-BR" sz="2000" spc="1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disposições gerais do procedimento comum podem sofrer variações quando o juiz adaptar o procedimento (art. 139, VI) ou quando as próprias partes realizarem </a:t>
            </a:r>
            <a:r>
              <a:rPr lang="pt-BR" sz="2000" b="1" spc="10" dirty="0">
                <a:effectLst/>
                <a:highlight>
                  <a:srgbClr val="0000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negócio processual (art. 191).</a:t>
            </a:r>
            <a:endParaRPr lang="pt-BR" sz="2000" dirty="0">
              <a:effectLst/>
              <a:highlight>
                <a:srgbClr val="0000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b="1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10" dirty="0">
                <a:solidFill>
                  <a:schemeClr val="tx2">
                    <a:lumMod val="25000"/>
                  </a:schemeClr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Negócio processual</a:t>
            </a:r>
            <a:endParaRPr lang="pt-BR" sz="2000" dirty="0">
              <a:solidFill>
                <a:schemeClr val="tx2">
                  <a:lumMod val="25000"/>
                </a:schemeClr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</a:pPr>
            <a:r>
              <a:rPr lang="pt-BR" sz="20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Uma regra inovadora e sem precedentes em nossa cultura processual, mas que contribui muito para o bom funcionamento da administração da Justiça. As partes definem em comum acordo como seguirão os atos processuais, podendo excluir a prática de determinados prazos e reduzir ou ampliar prazos processuais. Ao juiz caberá somente homologar o negócio processual, assegurando que as garantias processuais constitucionais sejam preservadas. </a:t>
            </a:r>
            <a:r>
              <a:rPr lang="pt-BR" sz="2000" b="1" spc="1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Contudo, não se admite a realização do negócio processual sobre questões de ordem pública ou criação/extinção de recursos.</a:t>
            </a:r>
            <a:endParaRPr lang="pt-BR" sz="2000" b="1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8FC4D7-1D7D-4BD3-88A8-F702E79E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17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056202-F216-498E-A7BD-A895F908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9439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Negócio processual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90A6C-201D-4D83-BA02-9122921A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448972"/>
            <a:ext cx="11183815" cy="51628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2400"/>
              </a:spcAft>
              <a:buNone/>
            </a:pPr>
            <a:r>
              <a:rPr lang="pt-BR" sz="24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2400"/>
              </a:spcAft>
              <a:buNone/>
            </a:pPr>
            <a:r>
              <a:rPr lang="pt-BR" sz="24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pt-BR" sz="2000" spc="1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Também não se admite negócio processual sobre os seguintes assuntos: </a:t>
            </a:r>
            <a:r>
              <a:rPr lang="pt-BR" sz="2000" b="1" u="sng" spc="1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acordo para modificação da competência absoluta; acordo para supressão da primeira instância; acordo para afastar motivos de impedimento do juiz; acordo para criação de novas espécies recursais; acordo para ampliação das hipóteses de cabimento de recursos.</a:t>
            </a:r>
            <a:endParaRPr lang="pt-BR" sz="2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2400"/>
              </a:spcAft>
              <a:buNone/>
            </a:pPr>
            <a:r>
              <a:rPr lang="pt-BR" sz="2000" spc="1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O negócio processual poderá ser </a:t>
            </a:r>
            <a:r>
              <a:rPr lang="pt-BR" sz="2400" u="sng" spc="1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típico e atípico</a:t>
            </a:r>
            <a:r>
              <a:rPr lang="pt-BR" sz="2000" spc="1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 CPC, em seus dispositivos legais, regulamenta alguns negócios processuais em temas específicos, como suspensão do processo (art. 313, II); saneamento e organização do processo (art. 357, § 2º); distribuição dinâmica do ônus da prova (art. 373, § 3º); entre outros. </a:t>
            </a:r>
          </a:p>
          <a:p>
            <a:pPr marL="0" indent="0" algn="just">
              <a:lnSpc>
                <a:spcPct val="107000"/>
              </a:lnSpc>
              <a:spcAft>
                <a:spcPts val="2400"/>
              </a:spcAft>
              <a:buNone/>
            </a:pPr>
            <a:r>
              <a:rPr lang="pt-BR" sz="2000" spc="1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Esses negócios processuais previamente estabelecidos pelo código são denominados típicos. Entretanto, as partes também podem realizar negócios processuais que não tenham sido previstos pelo código, utilizando, para tanto, a regra do art. 190. São os denominados negócios processuais atípicos.</a:t>
            </a:r>
            <a:endParaRPr lang="pt-BR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B73488-79BA-470C-83F8-C9006FDD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613E0A-EFA6-458D-AD4A-63BF7387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14381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4D2A80B0-E9AE-4944-A887-B46719955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6" y="850279"/>
            <a:ext cx="4739148" cy="4739148"/>
          </a:xfr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1844C-A2AC-41E2-8CA3-A1C0F6B5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B2D228-7059-4088-B714-92DF98FE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8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6030A-5BA8-474D-8AA6-7C15FE53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762000"/>
            <a:ext cx="9238434" cy="85755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PROCEDIMENTO COMUM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56E0A4-79CA-448A-89FB-A6A90BF7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060812"/>
            <a:ext cx="9238434" cy="4035188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indent="0">
              <a:buNone/>
            </a:pPr>
            <a:endParaRPr lang="pt-B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Art. 318. Aplica-se a todas as causas o procedimento comum, salvo disposição em contrário deste Código ou de lei.</a:t>
            </a:r>
            <a:endParaRPr lang="pt-BR" sz="2400" dirty="0">
              <a:effectLst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pt-BR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Parágrafo único. </a:t>
            </a:r>
            <a:r>
              <a:rPr lang="pt-B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 procedimento comum aplica-se subsidiariamente aos demais procedimentos especiais e ao processo de execução.</a:t>
            </a:r>
            <a:endParaRPr lang="pt-BR" sz="2400" i="1" dirty="0">
              <a:effectLst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921E78-DCD1-46BD-92F0-771E685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84F394-FEB3-459B-BBD1-D3435AC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590F-DAD5-4D32-8122-0F7D2BA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429065"/>
            <a:ext cx="9238434" cy="85755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PRÓXIMAS AULAS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089FF2-B2E9-4A73-B160-98FE5A30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846985-2075-4767-A76B-3DDEAEBB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9F1FCA4-A0D9-4CD3-ACCF-E0C840F2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pt-BR" sz="24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Respostas do réu; contestação, reconvenção e revelia.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t-BR" sz="24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Providências preliminares.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t-BR" sz="24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Julgamento conforme o estado do processo.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t-BR" sz="24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Das provas; teoria geral das provas e provas em espécie.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t-BR" sz="24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Sentença e coisa julgada.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1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2E99D-52FB-4E98-A219-3CFA93FE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96" y="670827"/>
            <a:ext cx="9238434" cy="2243255"/>
          </a:xfrm>
        </p:spPr>
        <p:txBody>
          <a:bodyPr/>
          <a:lstStyle/>
          <a:p>
            <a:r>
              <a:rPr lang="pt-BR" sz="4000" dirty="0"/>
              <a:t>Obrigada!!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                                  Boa noite!!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BF2436-C80E-4B83-83E3-1822609F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18FD62-A999-49AB-A784-DDEC41D1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21</a:t>
            </a:fld>
            <a:endParaRPr lang="en-US"/>
          </a:p>
        </p:txBody>
      </p:sp>
      <p:pic>
        <p:nvPicPr>
          <p:cNvPr id="7" name="Imagem 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284603C-A47C-4956-A547-F3BDF674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55" y="2238825"/>
            <a:ext cx="2398249" cy="42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F2280-B386-4911-9F51-B2FF68C0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454602"/>
            <a:ext cx="9238434" cy="857559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PETIÇÃO INICIAL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525C1-E586-4C81-ADF8-85F6A5BC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800665"/>
            <a:ext cx="11085342" cy="4501661"/>
          </a:xfrm>
        </p:spPr>
        <p:txBody>
          <a:bodyPr>
            <a:normAutofit fontScale="92500" lnSpcReduction="10000"/>
          </a:bodyPr>
          <a:lstStyle/>
          <a:p>
            <a:pPr indent="333375"/>
            <a:r>
              <a:rPr lang="pt-BR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319. A petição inicial indicará:</a:t>
            </a:r>
            <a:endParaRPr lang="pt-BR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3375"/>
            <a:r>
              <a:rPr lang="pt-BR" sz="19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- o juízo a que é dirigida;</a:t>
            </a:r>
            <a:endParaRPr lang="pt-BR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3375"/>
            <a:r>
              <a:rPr lang="pt-BR" sz="19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 - os nomes, os prenomes, o estado civil, a existência de união estável, a profissão, o número de inscrição no Cadastro de Pessoas Físicas ou no Cadastro Nacional da Pessoa Jurídica, o endereço eletrônico, o domicílio e a residência do autor e do réu;</a:t>
            </a:r>
            <a:endParaRPr lang="pt-BR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3375"/>
            <a:r>
              <a:rPr lang="pt-BR" sz="19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 - o fato e os fundamentos jurídicos do pedido;</a:t>
            </a:r>
            <a:endParaRPr lang="pt-BR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3375"/>
            <a:r>
              <a:rPr lang="pt-BR" sz="19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 - o pedido com as suas especificações;</a:t>
            </a:r>
            <a:endParaRPr lang="pt-BR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3375"/>
            <a:r>
              <a:rPr lang="pt-BR" sz="19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- o valor da causa;</a:t>
            </a:r>
            <a:endParaRPr lang="pt-BR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3375"/>
            <a:r>
              <a:rPr lang="pt-BR" sz="19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 - as provas com que o autor pretende demonstrar a verdade dos fatos alegados;</a:t>
            </a:r>
            <a:endParaRPr lang="pt-BR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3375"/>
            <a:r>
              <a:rPr lang="pt-BR" sz="19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VII - a opção do autor pela realização ou não de audiência de conciliação ou de mediação.</a:t>
            </a:r>
            <a:endParaRPr lang="pt-BR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D4097F-67D5-43F5-91E5-606EDA97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FD3582-F9EB-4089-A3BA-7BA0FD15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20437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E638214-9FBA-489A-A671-FA4012B5FC4F}"/>
              </a:ext>
            </a:extLst>
          </p:cNvPr>
          <p:cNvSpPr/>
          <p:nvPr/>
        </p:nvSpPr>
        <p:spPr>
          <a:xfrm>
            <a:off x="342314" y="749105"/>
            <a:ext cx="11507372" cy="5359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spc="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petição inicial se apresenta como uma espécie de </a:t>
            </a:r>
            <a:r>
              <a:rPr lang="pt-BR" sz="2400" b="1" spc="1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"receita de bolo"</a:t>
            </a:r>
            <a:r>
              <a:rPr lang="pt-BR" sz="2400" b="1" spc="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um </a:t>
            </a:r>
            <a:r>
              <a:rPr lang="pt-BR" sz="2400" b="1" spc="10" dirty="0">
                <a:solidFill>
                  <a:schemeClr val="tx1"/>
                </a:solidFill>
                <a:effectLst/>
                <a:highlight>
                  <a:srgbClr val="00800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"passo a passo" </a:t>
            </a:r>
            <a:r>
              <a:rPr lang="pt-BR" sz="2400" b="1" spc="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ser seguido. Caso a petição não traga alguns dos requisitos , o juiz determina a emenda da inicial.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spc="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Contudo, se o autor não proceder com a emenda, haverá o indeferimento da inicial, com a extinção do processo sem a resolução do mérito.(</a:t>
            </a:r>
            <a:r>
              <a:rPr lang="pt-BR" sz="2400" b="1" spc="1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2400" b="1" spc="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485 I).</a:t>
            </a:r>
            <a:endParaRPr lang="pt-B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</a:pPr>
            <a:endParaRPr lang="pt-BR" sz="2400" b="1" spc="10" dirty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</a:pPr>
            <a:r>
              <a:rPr lang="pt-BR" sz="2400" b="1" spc="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 se o vício da inicial for grave ,e sequer permitir a emenda, poderá desde logo o magistrado extinguir o processo (</a:t>
            </a:r>
            <a:r>
              <a:rPr lang="pt-BR" sz="2400" b="1" spc="1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2400" b="1" spc="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330).</a:t>
            </a:r>
            <a:endParaRPr lang="pt-B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EC2300A-CEF2-4544-BF42-CB9F0E5A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F08DEC-7A74-439C-AAD9-7D11D9AD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9369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543F06-E897-49DB-A469-2F129208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7" y="956603"/>
            <a:ext cx="10705514" cy="45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A779EEA-92FB-45B9-B531-F0921EB02F77}"/>
              </a:ext>
            </a:extLst>
          </p:cNvPr>
          <p:cNvSpPr/>
          <p:nvPr/>
        </p:nvSpPr>
        <p:spPr>
          <a:xfrm>
            <a:off x="717452" y="548640"/>
            <a:ext cx="10916529" cy="5852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Nessa situação fala-se em </a:t>
            </a:r>
            <a:r>
              <a:rPr lang="pt-BR" sz="2800" u="sng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INDEFERIMENTO LIMINAR DA INICIAL</a:t>
            </a:r>
            <a:r>
              <a:rPr lang="pt-BR" sz="2800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Hipótese em que o procedimento é extinto </a:t>
            </a:r>
            <a:r>
              <a:rPr lang="pt-BR" sz="2800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 RESOLUÇÃO DE MÉRITO .</a:t>
            </a:r>
            <a:endParaRPr lang="pt-BR" sz="2800" dirty="0">
              <a:ln w="0"/>
              <a:solidFill>
                <a:schemeClr val="tx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41DA3F-FA97-4F59-8257-9A625DD3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F22436-CE2C-4C44-A553-7E559CF4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9442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F2280-B386-4911-9F51-B2FF68C0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285789"/>
            <a:ext cx="9238434" cy="92403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DO PEDIDO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525C1-E586-4C81-ADF8-85F6A5BC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364567"/>
            <a:ext cx="11085342" cy="49377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Art. 322. O pedido deve ser certo.</a:t>
            </a: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sz="2000" dirty="0"/>
              <a:t>É aquilo que o autor pede quando aciona o judiciário . Como regra deve ser certo e determinado. (</a:t>
            </a:r>
            <a:r>
              <a:rPr lang="pt-BR" sz="2000" dirty="0" err="1"/>
              <a:t>art</a:t>
            </a:r>
            <a:r>
              <a:rPr lang="pt-BR" sz="2000" dirty="0"/>
              <a:t> 322 e 324). Ainda que a parte não peça, compreende-se no pedido (por isso a doutrina </a:t>
            </a:r>
            <a:r>
              <a:rPr lang="pt-BR" sz="2000" b="1" dirty="0"/>
              <a:t>chama de implícito):</a:t>
            </a:r>
            <a:endParaRPr lang="pt-BR" sz="2000" dirty="0"/>
          </a:p>
          <a:p>
            <a:pPr lvl="0" algn="just"/>
            <a:r>
              <a:rPr lang="pt-BR" sz="2000" dirty="0"/>
              <a:t>(i) Juros legais</a:t>
            </a:r>
          </a:p>
          <a:p>
            <a:pPr lvl="0" algn="just"/>
            <a:r>
              <a:rPr lang="pt-BR" sz="2000" dirty="0"/>
              <a:t>(</a:t>
            </a:r>
            <a:r>
              <a:rPr lang="pt-BR" sz="2000" dirty="0" err="1"/>
              <a:t>ii</a:t>
            </a:r>
            <a:r>
              <a:rPr lang="pt-BR" sz="2000" dirty="0"/>
              <a:t>) Correção monetária</a:t>
            </a:r>
          </a:p>
          <a:p>
            <a:pPr lvl="0" algn="just"/>
            <a:r>
              <a:rPr lang="pt-BR" sz="2000" dirty="0"/>
              <a:t>(</a:t>
            </a:r>
            <a:r>
              <a:rPr lang="pt-BR" sz="2000" dirty="0" err="1"/>
              <a:t>iii</a:t>
            </a:r>
            <a:r>
              <a:rPr lang="pt-BR" sz="2000" dirty="0"/>
              <a:t>) Verbas de sucumbência, ou seja, custasse honorários</a:t>
            </a:r>
          </a:p>
          <a:p>
            <a:pPr lvl="0" algn="just"/>
            <a:r>
              <a:rPr lang="pt-BR" sz="2000" dirty="0"/>
              <a:t>(</a:t>
            </a:r>
            <a:r>
              <a:rPr lang="pt-BR" sz="2000" dirty="0" err="1"/>
              <a:t>iv</a:t>
            </a:r>
            <a:r>
              <a:rPr lang="pt-BR" sz="2000" dirty="0"/>
              <a:t>) Prestações sucessivas que se vencerem durante o processo enquanto durar a obrigação </a:t>
            </a:r>
            <a:r>
              <a:rPr lang="pt-BR" sz="2000" dirty="0" err="1"/>
              <a:t>art</a:t>
            </a:r>
            <a:r>
              <a:rPr lang="pt-BR" sz="2000" dirty="0"/>
              <a:t> 323</a:t>
            </a:r>
          </a:p>
          <a:p>
            <a:pPr lvl="0" algn="just"/>
            <a:r>
              <a:rPr lang="pt-BR" sz="2000" dirty="0"/>
              <a:t>(v) Multa diária nos casos específicos </a:t>
            </a:r>
            <a:r>
              <a:rPr lang="pt-BR" sz="2000" dirty="0" err="1"/>
              <a:t>art</a:t>
            </a:r>
            <a:r>
              <a:rPr lang="pt-BR" sz="2000" dirty="0"/>
              <a:t> 536 caput e $1º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1720EE-95FE-481C-9BFC-173CF4D8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1DAC9A-D79A-4094-9C56-2019664F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16404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F2280-B386-4911-9F51-B2FF68C0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783" y="398332"/>
            <a:ext cx="9238434" cy="85755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Causa de pedir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525C1-E586-4C81-ADF8-85F6A5BC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434905"/>
            <a:ext cx="11085342" cy="48674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/>
            <a:r>
              <a:rPr lang="pt-BR" sz="2000" dirty="0"/>
              <a:t>São os fatos e fundamentos jurídicos do pedido – </a:t>
            </a:r>
            <a:r>
              <a:rPr lang="pt-BR" sz="2400" b="1" dirty="0"/>
              <a:t>O autor pede em juízo determinada providencia</a:t>
            </a:r>
            <a:r>
              <a:rPr lang="pt-BR" sz="2000" dirty="0"/>
              <a:t>. Fundamentos jurídicos diferencia de fundamentos legais (base legal, artigo de lei). </a:t>
            </a:r>
          </a:p>
          <a:p>
            <a:pPr marL="0" indent="0" algn="just">
              <a:buNone/>
            </a:pPr>
            <a:r>
              <a:rPr lang="pt-BR" sz="2000" dirty="0"/>
              <a:t>     </a:t>
            </a:r>
            <a:r>
              <a:rPr lang="pt-BR" sz="2400" u="sng" dirty="0">
                <a:solidFill>
                  <a:srgbClr val="FFFF00"/>
                </a:solidFill>
              </a:rPr>
              <a:t>Para que haja a alteração na causa de pedir, após o ajuizamento da inicial deve ser observado o </a:t>
            </a:r>
            <a:r>
              <a:rPr lang="pt-BR" sz="2400" u="sng" dirty="0" err="1">
                <a:solidFill>
                  <a:srgbClr val="FFFF00"/>
                </a:solidFill>
              </a:rPr>
              <a:t>art</a:t>
            </a:r>
            <a:r>
              <a:rPr lang="pt-BR" sz="2400" u="sng" dirty="0">
                <a:solidFill>
                  <a:srgbClr val="FFFF00"/>
                </a:solidFill>
              </a:rPr>
              <a:t> 329:</a:t>
            </a:r>
            <a:endParaRPr lang="pt-BR" sz="2000" u="sng" dirty="0">
              <a:solidFill>
                <a:srgbClr val="FFFF00"/>
              </a:solidFill>
            </a:endParaRPr>
          </a:p>
          <a:p>
            <a:pPr lvl="0" algn="just"/>
            <a:endParaRPr lang="pt-BR" sz="2000" dirty="0"/>
          </a:p>
          <a:p>
            <a:pPr lvl="0" algn="just"/>
            <a:r>
              <a:rPr lang="pt-BR" sz="2000" dirty="0">
                <a:solidFill>
                  <a:schemeClr val="bg1"/>
                </a:solidFill>
                <a:highlight>
                  <a:srgbClr val="FFFF00"/>
                </a:highlight>
              </a:rPr>
              <a:t>Até a citação – sem qualquer restrição. Basta petição do autor.</a:t>
            </a:r>
          </a:p>
          <a:p>
            <a:pPr lvl="0" algn="just"/>
            <a:r>
              <a:rPr lang="pt-BR" sz="2000" dirty="0">
                <a:highlight>
                  <a:srgbClr val="0000FF"/>
                </a:highlight>
              </a:rPr>
              <a:t>Após a citação - Desde que o réu concorde, no prazo mínimo de 15 dias.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49BD3C-9964-4089-A9A7-1BE8CA61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7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DF5CE6-9FA5-47BC-BF96-5ABA12DE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41063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Ícone&#10;&#10;Descrição gerada automaticamente">
            <a:extLst>
              <a:ext uri="{FF2B5EF4-FFF2-40B4-BE49-F238E27FC236}">
                <a16:creationId xmlns:a16="http://schemas.microsoft.com/office/drawing/2014/main" id="{997BF1B3-B131-4939-B4D0-24E8BF41D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6" y="902140"/>
            <a:ext cx="4039092" cy="5048865"/>
          </a:xfr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E27AFF-1AB2-4534-9F6F-940B8E8D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A88C69-8420-44A8-BB5B-A3B790FF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F2280-B386-4911-9F51-B2FF68C0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454602"/>
            <a:ext cx="9238434" cy="85755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PEDIDO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525C1-E586-4C81-ADF8-85F6A5BC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589649"/>
            <a:ext cx="11085342" cy="4712677"/>
          </a:xfrm>
        </p:spPr>
        <p:txBody>
          <a:bodyPr>
            <a:normAutofit/>
          </a:bodyPr>
          <a:lstStyle/>
          <a:p>
            <a:r>
              <a:rPr lang="pt-BR" sz="2000" b="1" u="sng" dirty="0">
                <a:solidFill>
                  <a:srgbClr val="FFFF00"/>
                </a:solidFill>
              </a:rPr>
              <a:t>Da Interpretação do pedido: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Conforme art. 322 §2º , o juiz terá mais margem para interpretar o pedido – não considerando apenas o que esta sendo pedido na inicial e sim na peça como um todo.</a:t>
            </a:r>
          </a:p>
          <a:p>
            <a:r>
              <a:rPr lang="pt-BR" sz="2000" b="1" u="sng" dirty="0">
                <a:solidFill>
                  <a:srgbClr val="FFFF00"/>
                </a:solidFill>
              </a:rPr>
              <a:t>Da exceção do pedido certo e terminado</a:t>
            </a:r>
          </a:p>
          <a:p>
            <a:r>
              <a:rPr lang="pt-BR" dirty="0"/>
              <a:t>Apesar da regra ser a determinação do pedido, O CPC admite o pedido genérico em hipóteses especifica (art. 324 § 1º inciso I, II e III).</a:t>
            </a:r>
          </a:p>
          <a:p>
            <a:r>
              <a:rPr lang="pt-BR" sz="2000" b="1" u="sng" dirty="0">
                <a:solidFill>
                  <a:srgbClr val="FFFF00"/>
                </a:solidFill>
              </a:rPr>
              <a:t>Do pedido alternativo</a:t>
            </a:r>
          </a:p>
          <a:p>
            <a:r>
              <a:rPr lang="pt-BR" dirty="0"/>
              <a:t>Aquele em que o autor formula 2 pedidos para ter o acolhimento de um– Exemplo: pede-se o dinheiro de volta ou entrega do bem. (art. 325)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62DDB3-0035-4646-8606-20BC5923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579C03-628E-437F-8CDA-EA3B8B5B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Juliana Vecchia </a:t>
            </a:r>
          </a:p>
        </p:txBody>
      </p:sp>
    </p:spTree>
    <p:extLst>
      <p:ext uri="{BB962C8B-B14F-4D97-AF65-F5344CB8AC3E}">
        <p14:creationId xmlns:p14="http://schemas.microsoft.com/office/powerpoint/2010/main" val="33266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ortal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1773</Words>
  <Application>Microsoft Office PowerPoint</Application>
  <PresentationFormat>Widescreen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Georgia</vt:lpstr>
      <vt:lpstr>Times New Roman</vt:lpstr>
      <vt:lpstr>Trade Gothic Next Cond</vt:lpstr>
      <vt:lpstr>Trade Gothic Next Light</vt:lpstr>
      <vt:lpstr>PortalVTI</vt:lpstr>
      <vt:lpstr>PROCEDIMENTO COMUM</vt:lpstr>
      <vt:lpstr>PROCEDIMENTO COMUM</vt:lpstr>
      <vt:lpstr>PETIÇÃO INICIAL</vt:lpstr>
      <vt:lpstr>Apresentação do PowerPoint</vt:lpstr>
      <vt:lpstr>Apresentação do PowerPoint</vt:lpstr>
      <vt:lpstr>DO PEDIDO</vt:lpstr>
      <vt:lpstr>Causa de pedir</vt:lpstr>
      <vt:lpstr>Apresentação do PowerPoint</vt:lpstr>
      <vt:lpstr>TIPOS DE PEDIDO</vt:lpstr>
      <vt:lpstr>Apresentação do PowerPoint</vt:lpstr>
      <vt:lpstr>AUDIÊNCIA DE CONCILIAÇÃO OU MEDIAÇÃO</vt:lpstr>
      <vt:lpstr>Disposições gerais</vt:lpstr>
      <vt:lpstr>Disposições gerais</vt:lpstr>
      <vt:lpstr>Disposições gerais</vt:lpstr>
      <vt:lpstr>Disposições gerais</vt:lpstr>
      <vt:lpstr>Disposições gerais</vt:lpstr>
      <vt:lpstr>Disposições gerais</vt:lpstr>
      <vt:lpstr>Negócio processual</vt:lpstr>
      <vt:lpstr>Apresentação do PowerPoint</vt:lpstr>
      <vt:lpstr>PRÓXIMAS AULAS</vt:lpstr>
      <vt:lpstr>Obrigada!!                                    Boa noite!!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PROCEDIMENTO COMUM</dc:title>
  <dc:creator>Juliana Vecchia Moura Conceição</dc:creator>
  <cp:lastModifiedBy>Juliana Vecchia Moura Conceição</cp:lastModifiedBy>
  <cp:revision>15</cp:revision>
  <dcterms:created xsi:type="dcterms:W3CDTF">2022-04-05T16:23:32Z</dcterms:created>
  <dcterms:modified xsi:type="dcterms:W3CDTF">2022-04-07T21:47:15Z</dcterms:modified>
</cp:coreProperties>
</file>