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6" r:id="rId3"/>
    <p:sldId id="307" r:id="rId4"/>
    <p:sldId id="308" r:id="rId5"/>
    <p:sldId id="309" r:id="rId6"/>
    <p:sldId id="310" r:id="rId7"/>
    <p:sldId id="311" r:id="rId8"/>
    <p:sldId id="313" r:id="rId9"/>
    <p:sldId id="312" r:id="rId10"/>
    <p:sldId id="314" r:id="rId11"/>
    <p:sldId id="315" r:id="rId12"/>
    <p:sldId id="316" r:id="rId13"/>
    <p:sldId id="317" r:id="rId14"/>
    <p:sldId id="319" r:id="rId15"/>
    <p:sldId id="320" r:id="rId16"/>
    <p:sldId id="322" r:id="rId17"/>
    <p:sldId id="321" r:id="rId18"/>
    <p:sldId id="323" r:id="rId19"/>
    <p:sldId id="324" r:id="rId20"/>
    <p:sldId id="325" r:id="rId21"/>
    <p:sldId id="326" r:id="rId22"/>
    <p:sldId id="327" r:id="rId23"/>
    <p:sldId id="328" r:id="rId24"/>
    <p:sldId id="318" r:id="rId25"/>
    <p:sldId id="329" r:id="rId26"/>
    <p:sldId id="330" r:id="rId27"/>
    <p:sldId id="333" r:id="rId28"/>
    <p:sldId id="334" r:id="rId29"/>
    <p:sldId id="335" r:id="rId30"/>
    <p:sldId id="336" r:id="rId31"/>
    <p:sldId id="337" r:id="rId32"/>
    <p:sldId id="338" r:id="rId33"/>
    <p:sldId id="339" r:id="rId34"/>
    <p:sldId id="343" r:id="rId35"/>
    <p:sldId id="340" r:id="rId36"/>
    <p:sldId id="341" r:id="rId37"/>
    <p:sldId id="342" r:id="rId38"/>
    <p:sldId id="344" r:id="rId39"/>
    <p:sldId id="345" r:id="rId40"/>
    <p:sldId id="346" r:id="rId41"/>
    <p:sldId id="347" r:id="rId42"/>
    <p:sldId id="348" r:id="rId43"/>
    <p:sldId id="349" r:id="rId44"/>
    <p:sldId id="350" r:id="rId45"/>
    <p:sldId id="351" r:id="rId46"/>
    <p:sldId id="352" r:id="rId47"/>
    <p:sldId id="354" r:id="rId48"/>
    <p:sldId id="355" r:id="rId49"/>
    <p:sldId id="356" r:id="rId50"/>
    <p:sldId id="353" r:id="rId51"/>
    <p:sldId id="305" r:id="rId5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4038770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2770888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688687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3844068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231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4819094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10355105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98161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2750242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3581536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17037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8" name="Footer Placeholder 7"/>
          <p:cNvSpPr>
            <a:spLocks noGrp="1"/>
          </p:cNvSpPr>
          <p:nvPr>
            <p:ph type="ftr" sz="quarter" idx="11"/>
          </p:nvPr>
        </p:nvSpPr>
        <p:spPr/>
        <p:txBody>
          <a:bodyPr/>
          <a:lstStyle/>
          <a:p>
            <a:endParaRPr lang="pt-BR" dirty="0"/>
          </a:p>
        </p:txBody>
      </p:sp>
      <p:sp>
        <p:nvSpPr>
          <p:cNvPr id="9" name="Slide Number Placeholder 8"/>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2652215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4" name="Footer Placeholder 3"/>
          <p:cNvSpPr>
            <a:spLocks noGrp="1"/>
          </p:cNvSpPr>
          <p:nvPr>
            <p:ph type="ftr" sz="quarter" idx="11"/>
          </p:nvPr>
        </p:nvSpPr>
        <p:spPr/>
        <p:txBody>
          <a:bodyPr/>
          <a:lstStyle/>
          <a:p>
            <a:endParaRPr lang="pt-BR" dirty="0"/>
          </a:p>
        </p:txBody>
      </p:sp>
      <p:sp>
        <p:nvSpPr>
          <p:cNvPr id="5" name="Slide Number Placeholder 4"/>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2326008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3" name="Footer Placeholder 2"/>
          <p:cNvSpPr>
            <a:spLocks noGrp="1"/>
          </p:cNvSpPr>
          <p:nvPr>
            <p:ph type="ftr" sz="quarter" idx="11"/>
          </p:nvPr>
        </p:nvSpPr>
        <p:spPr/>
        <p:txBody>
          <a:bodyPr/>
          <a:lstStyle/>
          <a:p>
            <a:endParaRPr lang="pt-BR" dirty="0"/>
          </a:p>
        </p:txBody>
      </p:sp>
      <p:sp>
        <p:nvSpPr>
          <p:cNvPr id="4" name="Slide Number Placeholder 3"/>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1277914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Clique para editar o texto mestre</a:t>
            </a:r>
          </a:p>
        </p:txBody>
      </p:sp>
      <p:sp>
        <p:nvSpPr>
          <p:cNvPr id="5" name="Date Placeholder 4"/>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1280159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dirty="0"/>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9606FAE8-9134-4421-AB52-12182F32BC98}" type="datetimeFigureOut">
              <a:rPr lang="pt-BR" smtClean="0"/>
              <a:t>21/11/2019</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1391933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606FAE8-9134-4421-AB52-12182F32BC98}" type="datetimeFigureOut">
              <a:rPr lang="pt-BR" smtClean="0"/>
              <a:t>21/11/2019</a:t>
            </a:fld>
            <a:endParaRPr lang="pt-BR"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BR"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4AF3D8B-7567-43B1-9400-D0B200216F7A}" type="slidenum">
              <a:rPr lang="pt-BR" smtClean="0"/>
              <a:t>‹nº›</a:t>
            </a:fld>
            <a:endParaRPr lang="pt-BR" dirty="0"/>
          </a:p>
        </p:txBody>
      </p:sp>
    </p:spTree>
    <p:extLst>
      <p:ext uri="{BB962C8B-B14F-4D97-AF65-F5344CB8AC3E}">
        <p14:creationId xmlns:p14="http://schemas.microsoft.com/office/powerpoint/2010/main" val="28558166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763740" y="4978257"/>
            <a:ext cx="7766936" cy="1096899"/>
          </a:xfrm>
        </p:spPr>
        <p:txBody>
          <a:bodyPr>
            <a:noAutofit/>
          </a:bodyPr>
          <a:lstStyle/>
          <a:p>
            <a:pPr algn="ctr"/>
            <a:r>
              <a:rPr lang="pt-BR" sz="2400" b="1" dirty="0">
                <a:solidFill>
                  <a:schemeClr val="accent1"/>
                </a:solidFill>
              </a:rPr>
              <a:t>Processo Civil – Execução</a:t>
            </a:r>
          </a:p>
          <a:p>
            <a:pPr algn="ctr"/>
            <a:r>
              <a:rPr lang="pt-BR" sz="2400" dirty="0"/>
              <a:t>Jordana de Matos Nunes Rolim</a:t>
            </a:r>
          </a:p>
          <a:p>
            <a:pPr algn="ctr"/>
            <a:r>
              <a:rPr lang="pt-BR" sz="2400" dirty="0"/>
              <a:t>Defensora Pública de São Paulo </a:t>
            </a:r>
          </a:p>
        </p:txBody>
      </p:sp>
      <p:sp>
        <p:nvSpPr>
          <p:cNvPr id="4" name="Título 3"/>
          <p:cNvSpPr>
            <a:spLocks noGrp="1"/>
          </p:cNvSpPr>
          <p:nvPr>
            <p:ph type="ctrTitle"/>
          </p:nvPr>
        </p:nvSpPr>
        <p:spPr>
          <a:xfrm>
            <a:off x="1763740" y="3046220"/>
            <a:ext cx="7766936" cy="1646302"/>
          </a:xfrm>
        </p:spPr>
        <p:txBody>
          <a:bodyPr/>
          <a:lstStyle/>
          <a:p>
            <a:pPr algn="ctr"/>
            <a:r>
              <a:rPr lang="pt-BR" dirty="0">
                <a:latin typeface="Arial Narrow" panose="020B0606020202030204" pitchFamily="34" charset="0"/>
              </a:rPr>
              <a:t>4º CURSO POPULAR DE FORMAÇÃO DE DEFENSORAS E DEFENSORES PÚBLICOS</a:t>
            </a:r>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846" y="617800"/>
            <a:ext cx="1071754" cy="1594235"/>
          </a:xfrm>
          <a:prstGeom prst="rect">
            <a:avLst/>
          </a:prstGeom>
        </p:spPr>
      </p:pic>
    </p:spTree>
    <p:extLst>
      <p:ext uri="{BB962C8B-B14F-4D97-AF65-F5344CB8AC3E}">
        <p14:creationId xmlns:p14="http://schemas.microsoft.com/office/powerpoint/2010/main" val="18432712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622738"/>
            <a:ext cx="8596668" cy="4984123"/>
          </a:xfrm>
        </p:spPr>
        <p:txBody>
          <a:bodyPr>
            <a:normAutofit fontScale="92500" lnSpcReduction="20000"/>
          </a:bodyPr>
          <a:lstStyle/>
          <a:p>
            <a:pPr algn="just"/>
            <a:r>
              <a:rPr lang="pt-BR" sz="2800" b="1" u="sng" dirty="0"/>
              <a:t>Cumprimento Definitivo de Sentença que Reconhece a Exigibilidade de Obrigação de Pagar Quantia Certa:</a:t>
            </a:r>
          </a:p>
          <a:p>
            <a:pPr marL="0" indent="0" algn="just">
              <a:buNone/>
            </a:pPr>
            <a:endParaRPr lang="pt-BR" sz="2400" b="1" u="sng" dirty="0"/>
          </a:p>
          <a:p>
            <a:pPr lvl="1" algn="just"/>
            <a:r>
              <a:rPr lang="pt-BR" sz="2800" b="1" u="sng" dirty="0"/>
              <a:t>Interpretação das súmulas:</a:t>
            </a:r>
          </a:p>
          <a:p>
            <a:pPr marL="457200" lvl="1" indent="0" algn="just">
              <a:buNone/>
            </a:pPr>
            <a:endParaRPr lang="pt-BR" b="1" u="sng" dirty="0"/>
          </a:p>
          <a:p>
            <a:pPr lvl="2" algn="just"/>
            <a:r>
              <a:rPr lang="pt-BR" sz="1600" u="sng" dirty="0"/>
              <a:t>Situação 1:</a:t>
            </a:r>
            <a:r>
              <a:rPr lang="pt-BR" sz="1600" dirty="0"/>
              <a:t> No cumprimento de sentença, devedor é intimado e não faz o pagamento voluntário no prazo de 15 dias. Não interessa se houve ou não impugnação: a situação gera condenação em honorários, pois o devedor deu causa ao início do cumprimento de sentença (Súmula nº. 517 do STJ).</a:t>
            </a:r>
          </a:p>
          <a:p>
            <a:pPr lvl="2" algn="just"/>
            <a:r>
              <a:rPr lang="pt-BR" sz="1600" u="sng" dirty="0"/>
              <a:t>Situação 2:</a:t>
            </a:r>
            <a:r>
              <a:rPr lang="pt-BR" sz="1600" dirty="0"/>
              <a:t> No cumprimento de sentença, devedor apresenta impugnação e esta é rejeitada: o devedor, ao apresentar impugnação, iniciou um mero incidente no processo, sendo isso insuficiente para gerar novos honorários. Ele continua tendo que pagar os honorários por causa do cumprimento (Súmula nº. 519 do STJ).</a:t>
            </a:r>
          </a:p>
          <a:p>
            <a:pPr lvl="2" algn="just"/>
            <a:r>
              <a:rPr lang="pt-BR" sz="1600" u="sng" dirty="0"/>
              <a:t>Situação 3:</a:t>
            </a:r>
            <a:r>
              <a:rPr lang="pt-BR" sz="1600" dirty="0"/>
              <a:t> No cumprimento de sentença, devedor apresenta impugnação e esta é acolhida (ainda que parcialmente): a situação gera condenação em honorários em benefício do executado/impugnante. 	</a:t>
            </a:r>
          </a:p>
          <a:p>
            <a:pPr algn="just"/>
            <a:endParaRPr lang="pt-BR" dirty="0"/>
          </a:p>
        </p:txBody>
      </p:sp>
    </p:spTree>
    <p:extLst>
      <p:ext uri="{BB962C8B-B14F-4D97-AF65-F5344CB8AC3E}">
        <p14:creationId xmlns:p14="http://schemas.microsoft.com/office/powerpoint/2010/main" val="123826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326525"/>
            <a:ext cx="8596668" cy="5293216"/>
          </a:xfrm>
        </p:spPr>
        <p:txBody>
          <a:bodyPr>
            <a:normAutofit fontScale="55000" lnSpcReduction="20000"/>
          </a:bodyPr>
          <a:lstStyle/>
          <a:p>
            <a:pPr algn="just"/>
            <a:r>
              <a:rPr lang="pt-BR" sz="2200" b="1" u="sng" dirty="0"/>
              <a:t>Questão de Concurso (DPE/MT, 2016):</a:t>
            </a:r>
          </a:p>
          <a:p>
            <a:pPr marL="0" indent="0" algn="just">
              <a:buNone/>
            </a:pPr>
            <a:r>
              <a:rPr lang="pt-BR" sz="2200" dirty="0"/>
              <a:t>Considerando a execução no Código de Processo Civil (CPC/2015), analise as assertivas abaixo.</a:t>
            </a:r>
          </a:p>
          <a:p>
            <a:pPr marL="0" indent="0" algn="just">
              <a:buNone/>
            </a:pPr>
            <a:r>
              <a:rPr lang="pt-BR" sz="2200" dirty="0"/>
              <a:t>I - Na execução fundada em título executivo extrajudicial que contenha obrigação alimentar, se o executado não pagar o débito em 3 dias ou se a justificativa apresentada não for aceita, o juiz decretar-lhe-á a prisão pelo prazo de 1 (um) a 3 (três) meses.</a:t>
            </a:r>
          </a:p>
          <a:p>
            <a:pPr marL="0" indent="0" algn="just">
              <a:buNone/>
            </a:pPr>
            <a:r>
              <a:rPr lang="pt-BR" sz="2200" dirty="0"/>
              <a:t>II - No caso de condenação em quantia certa, o cumprimento definitivo da sentença far-se-á a requerimento do exequente, sendo o executado intimado para pagar o débito, no prazo de 15 (quinze) dias, acrescido de custas, se houver. Transcorrido o prazo mencionado, sem o pagamento voluntário, será novamente o executado intimado para, no prazo de 15 (quinze) dias, apresentar, nos próprios autos, sua impugnação, contado do termo de penhora.</a:t>
            </a:r>
          </a:p>
          <a:p>
            <a:pPr marL="0" indent="0" algn="just">
              <a:buNone/>
            </a:pPr>
            <a:r>
              <a:rPr lang="pt-BR" sz="2200" dirty="0"/>
              <a:t>III - A decisão judicial transitada em julgado poderá ser levada a protesto, nos termos da lei, depois de transcorrido o prazo para pagamento voluntário. A requerimento do executado, o protesto será cancelado por determinação do juiz, mediante ofício a ser expedido ao cartório, no prazo de 3 (três) dias, contado da data de protocolo do requerimento, desde que comprovada a satisfação integral da obrigação.</a:t>
            </a:r>
          </a:p>
          <a:p>
            <a:pPr marL="0" indent="0" algn="just">
              <a:buNone/>
            </a:pPr>
            <a:r>
              <a:rPr lang="pt-BR" sz="2200" dirty="0"/>
              <a:t>IV - Na execução de título extrajudicial, o executado, independentemente de penhora, depósito ou caução, poderá se opor à execução por meio de embargos, cujo prazo para oferecimento é 15 dias úteis.</a:t>
            </a:r>
          </a:p>
          <a:p>
            <a:pPr marL="0" indent="0" algn="just">
              <a:buNone/>
            </a:pPr>
            <a:r>
              <a:rPr lang="pt-BR" sz="2200" dirty="0"/>
              <a:t>V - No cumprimento de sentença e na execução de título extrajudicial, no prazo para impugnação ou embargos, reconhecendo o crédito do exequente e comprovando o depósito de trinta por cento do valor em execução, acrescido de custas e de honorários de advogado, o executado poderá requerer que lhe seja permitido pagar o restante em até 6 (seis) parcelas mensais, acrescidas de correção monetária e de juros de um por cento ao mês.</a:t>
            </a:r>
          </a:p>
          <a:p>
            <a:pPr marL="0" indent="0" algn="just">
              <a:buNone/>
            </a:pPr>
            <a:r>
              <a:rPr lang="pt-BR" sz="2200" dirty="0"/>
              <a:t>Estão corretas as assertivas:</a:t>
            </a:r>
          </a:p>
          <a:p>
            <a:pPr algn="just">
              <a:buAutoNum type="alphaUcParenR"/>
            </a:pPr>
            <a:r>
              <a:rPr lang="pt-BR" sz="2200" dirty="0"/>
              <a:t> I, II e III.</a:t>
            </a:r>
          </a:p>
          <a:p>
            <a:pPr algn="just">
              <a:buAutoNum type="alphaUcParenR"/>
            </a:pPr>
            <a:r>
              <a:rPr lang="pt-BR" sz="2200" dirty="0"/>
              <a:t>II, IV e V. </a:t>
            </a:r>
          </a:p>
          <a:p>
            <a:pPr algn="just">
              <a:buAutoNum type="alphaUcParenR"/>
            </a:pPr>
            <a:r>
              <a:rPr lang="pt-BR" sz="2200" dirty="0"/>
              <a:t>I, III e IV.</a:t>
            </a:r>
          </a:p>
          <a:p>
            <a:pPr algn="just">
              <a:buAutoNum type="alphaUcParenR"/>
            </a:pPr>
            <a:r>
              <a:rPr lang="pt-BR" sz="2200" dirty="0"/>
              <a:t>I, II e V.</a:t>
            </a:r>
          </a:p>
          <a:p>
            <a:pPr algn="just">
              <a:buAutoNum type="alphaUcParenR"/>
            </a:pPr>
            <a:r>
              <a:rPr lang="pt-BR" sz="2200" dirty="0"/>
              <a:t>III, IV e V.</a:t>
            </a:r>
          </a:p>
          <a:p>
            <a:pPr marL="0" indent="0">
              <a:buNone/>
            </a:pPr>
            <a:endParaRPr lang="pt-BR" dirty="0"/>
          </a:p>
        </p:txBody>
      </p:sp>
    </p:spTree>
    <p:extLst>
      <p:ext uri="{BB962C8B-B14F-4D97-AF65-F5344CB8AC3E}">
        <p14:creationId xmlns:p14="http://schemas.microsoft.com/office/powerpoint/2010/main" val="897897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a:bodyPr>
          <a:lstStyle/>
          <a:p>
            <a:r>
              <a:rPr lang="pt-BR" sz="2400" b="1" u="sng" dirty="0"/>
              <a:t>Resposta Correta: C</a:t>
            </a:r>
          </a:p>
          <a:p>
            <a:pPr marL="0" indent="0">
              <a:buNone/>
            </a:pPr>
            <a:endParaRPr lang="pt-BR" sz="2400" b="1" u="sng" dirty="0"/>
          </a:p>
          <a:p>
            <a:pPr lvl="1"/>
            <a:r>
              <a:rPr lang="pt-BR" sz="2200" b="1" u="sng" dirty="0"/>
              <a:t>Assertiva 1:</a:t>
            </a:r>
            <a:r>
              <a:rPr lang="pt-BR" sz="2200" dirty="0"/>
              <a:t> artigo 911 c/c 528, § 3º, do CPC;</a:t>
            </a:r>
          </a:p>
          <a:p>
            <a:pPr lvl="1"/>
            <a:r>
              <a:rPr lang="pt-BR" sz="2200" b="1" u="sng" dirty="0"/>
              <a:t>Assertiva 2:</a:t>
            </a:r>
            <a:r>
              <a:rPr lang="pt-BR" sz="2200" dirty="0"/>
              <a:t> artigo 525 do CPC;</a:t>
            </a:r>
          </a:p>
          <a:p>
            <a:pPr lvl="1"/>
            <a:r>
              <a:rPr lang="pt-BR" sz="2200" b="1" u="sng" dirty="0"/>
              <a:t>Assertiva 3:</a:t>
            </a:r>
            <a:r>
              <a:rPr lang="pt-BR" sz="2200" dirty="0"/>
              <a:t> artigo 517 do CPC;</a:t>
            </a:r>
          </a:p>
          <a:p>
            <a:pPr lvl="1"/>
            <a:r>
              <a:rPr lang="pt-BR" sz="2200" b="1" u="sng" dirty="0"/>
              <a:t>Assertiva 4:</a:t>
            </a:r>
            <a:r>
              <a:rPr lang="pt-BR" sz="2200" dirty="0"/>
              <a:t> artigo 914 do CPC;</a:t>
            </a:r>
          </a:p>
          <a:p>
            <a:pPr lvl="1"/>
            <a:r>
              <a:rPr lang="pt-BR" sz="2200" b="1" u="sng" dirty="0"/>
              <a:t>Assertiva 5:</a:t>
            </a:r>
            <a:r>
              <a:rPr lang="pt-BR" sz="2200" dirty="0"/>
              <a:t> artigo 916, caput e § 7º, do CPC.</a:t>
            </a:r>
          </a:p>
        </p:txBody>
      </p:sp>
    </p:spTree>
    <p:extLst>
      <p:ext uri="{BB962C8B-B14F-4D97-AF65-F5344CB8AC3E}">
        <p14:creationId xmlns:p14="http://schemas.microsoft.com/office/powerpoint/2010/main" val="1374293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lnSpcReduction="20000"/>
          </a:bodyPr>
          <a:lstStyle/>
          <a:p>
            <a:pPr algn="just"/>
            <a:r>
              <a:rPr lang="pt-BR" sz="2600" b="1" u="sng" dirty="0"/>
              <a:t>Cumprimento Definitivo de Sentença que Reconhece a Exigibilidade de Obrigação de Fazer ou Não Fazer:</a:t>
            </a:r>
          </a:p>
          <a:p>
            <a:pPr algn="just"/>
            <a:endParaRPr lang="pt-BR" sz="2400" b="1" u="sng" dirty="0"/>
          </a:p>
          <a:p>
            <a:pPr lvl="1"/>
            <a:r>
              <a:rPr lang="pt-BR" sz="2400" b="1" u="sng" dirty="0"/>
              <a:t>Características:</a:t>
            </a:r>
          </a:p>
          <a:p>
            <a:pPr lvl="3" algn="just"/>
            <a:r>
              <a:rPr lang="pt-BR" sz="2200" dirty="0"/>
              <a:t>Iniciada a requerimento do exequente;</a:t>
            </a:r>
          </a:p>
          <a:p>
            <a:pPr lvl="3" algn="just"/>
            <a:r>
              <a:rPr lang="pt-BR" sz="2200" dirty="0"/>
              <a:t>Fase procedimental decorrente da não satisfação espontânea de uma obrigação de fazer ou não fazer fixada em título executivo judicial transitado em julgado;</a:t>
            </a:r>
          </a:p>
          <a:p>
            <a:pPr lvl="3" algn="just"/>
            <a:r>
              <a:rPr lang="pt-BR" sz="2200" dirty="0"/>
              <a:t>Seu procedimento também se aplica ao cumprimento de sentença que reconheça deveres de fazer e de não fazer de natureza não obrigacional (artigo 536, § 5º, do CPC).</a:t>
            </a:r>
          </a:p>
          <a:p>
            <a:pPr lvl="3" algn="just"/>
            <a:endParaRPr lang="pt-BR" sz="2000" dirty="0"/>
          </a:p>
        </p:txBody>
      </p:sp>
    </p:spTree>
    <p:extLst>
      <p:ext uri="{BB962C8B-B14F-4D97-AF65-F5344CB8AC3E}">
        <p14:creationId xmlns:p14="http://schemas.microsoft.com/office/powerpoint/2010/main" val="1056580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lnSpcReduction="10000"/>
          </a:bodyPr>
          <a:lstStyle/>
          <a:p>
            <a:pPr algn="just"/>
            <a:r>
              <a:rPr lang="pt-BR" sz="2400" b="1" u="sng" dirty="0"/>
              <a:t>Cumprimento Definitivo de Sentença que Reconhece a Exigibilidade de Obrigação de Fazer ou Não Fazer:</a:t>
            </a:r>
          </a:p>
          <a:p>
            <a:pPr algn="just"/>
            <a:endParaRPr lang="pt-BR" sz="2400" b="1" u="sng" dirty="0"/>
          </a:p>
          <a:p>
            <a:r>
              <a:rPr lang="pt-BR" sz="2400" b="1" u="sng" dirty="0"/>
              <a:t>Procedimento:</a:t>
            </a:r>
          </a:p>
          <a:p>
            <a:pPr marL="457200" lvl="1" indent="0" algn="just">
              <a:buNone/>
            </a:pPr>
            <a:r>
              <a:rPr lang="pt-BR" sz="2400" dirty="0"/>
              <a:t>1. Requerimento do exequente;</a:t>
            </a:r>
          </a:p>
          <a:p>
            <a:pPr marL="457200" lvl="1" indent="0" algn="just">
              <a:buNone/>
            </a:pPr>
            <a:r>
              <a:rPr lang="pt-BR" sz="2400" dirty="0"/>
              <a:t>2. Intimação do executado para cumprir a tutela específica da obrigação contida no título;</a:t>
            </a:r>
            <a:endParaRPr lang="pt-BR" sz="2400" i="1" dirty="0"/>
          </a:p>
          <a:p>
            <a:pPr marL="457200" lvl="1" indent="0" algn="just">
              <a:buNone/>
            </a:pPr>
            <a:r>
              <a:rPr lang="pt-BR" sz="2400" dirty="0"/>
              <a:t>3. </a:t>
            </a:r>
            <a:r>
              <a:rPr lang="pt-BR" sz="2400" u="sng" dirty="0"/>
              <a:t>Caso o executado cumpra a obrigação:</a:t>
            </a:r>
            <a:r>
              <a:rPr lang="pt-BR" sz="2400" dirty="0"/>
              <a:t> o exequente será intimado para se manifestar. Em se confirmando o cumprimento, extingue-se o cumprimento de sentença.</a:t>
            </a:r>
          </a:p>
          <a:p>
            <a:endParaRPr lang="pt-BR" dirty="0"/>
          </a:p>
        </p:txBody>
      </p:sp>
    </p:spTree>
    <p:extLst>
      <p:ext uri="{BB962C8B-B14F-4D97-AF65-F5344CB8AC3E}">
        <p14:creationId xmlns:p14="http://schemas.microsoft.com/office/powerpoint/2010/main" val="291564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493949"/>
            <a:ext cx="8596668" cy="5035640"/>
          </a:xfrm>
        </p:spPr>
        <p:txBody>
          <a:bodyPr>
            <a:normAutofit fontScale="85000" lnSpcReduction="10000"/>
          </a:bodyPr>
          <a:lstStyle/>
          <a:p>
            <a:pPr algn="just"/>
            <a:r>
              <a:rPr lang="pt-BR" sz="2800" b="1" u="sng" dirty="0"/>
              <a:t>Cumprimento Definitivo de Sentença que Reconhece a Exigibilidade de Obrigação de Fazer ou Não Fazer:</a:t>
            </a:r>
          </a:p>
          <a:p>
            <a:pPr marL="0" indent="0" algn="just">
              <a:buNone/>
            </a:pPr>
            <a:endParaRPr lang="pt-BR" sz="2400" b="1" u="sng" dirty="0"/>
          </a:p>
          <a:p>
            <a:pPr lvl="1"/>
            <a:r>
              <a:rPr lang="pt-BR" sz="2400" b="1" u="sng" dirty="0"/>
              <a:t>Procedimento:</a:t>
            </a:r>
          </a:p>
          <a:p>
            <a:pPr marL="914400" lvl="2" indent="0" algn="just">
              <a:buNone/>
            </a:pPr>
            <a:r>
              <a:rPr lang="pt-BR" sz="2200" u="sng" dirty="0"/>
              <a:t>3. Caso o executado não cumpra a obrigação:</a:t>
            </a:r>
            <a:r>
              <a:rPr lang="pt-BR" sz="2200" dirty="0"/>
              <a:t> o juiz poderá, de ofício ou a requerimento, para a efetivação da tutela específica ou a obtenção do resultado prático equivalente, determinar as medidas necessárias à satisfação do exequente (artigo 536 do CPC). </a:t>
            </a:r>
          </a:p>
          <a:p>
            <a:pPr marL="914400" lvl="2" indent="0" algn="just">
              <a:buNone/>
            </a:pPr>
            <a:r>
              <a:rPr lang="pt-BR" sz="2200" dirty="0"/>
              <a:t>	3.1. Possibilidade de imposição de medidas ao executado </a:t>
            </a:r>
            <a:r>
              <a:rPr lang="pt-BR" sz="2200" u="sng" dirty="0"/>
              <a:t>de</a:t>
            </a:r>
            <a:r>
              <a:rPr lang="pt-BR" sz="2200" dirty="0"/>
              <a:t> 	</a:t>
            </a:r>
            <a:r>
              <a:rPr lang="pt-BR" sz="2200" u="sng" dirty="0"/>
              <a:t>ofício</a:t>
            </a:r>
            <a:r>
              <a:rPr lang="pt-BR" sz="2200" dirty="0"/>
              <a:t> pelo juiz, com base em seu poder geral de cautela 	(artigo 139, IV, do CPC);</a:t>
            </a:r>
          </a:p>
          <a:p>
            <a:pPr marL="914400" lvl="2" indent="0" algn="just">
              <a:buNone/>
            </a:pPr>
            <a:r>
              <a:rPr lang="pt-BR" sz="2200" dirty="0"/>
              <a:t>	3.2. Rol exemplificativo do artigo 536, § 1º, do CPC;</a:t>
            </a:r>
          </a:p>
          <a:p>
            <a:pPr marL="914400" lvl="2" indent="0" algn="just">
              <a:buNone/>
            </a:pPr>
            <a:r>
              <a:rPr lang="pt-BR" sz="2200" dirty="0"/>
              <a:t>	3.3. Litigância de má-fé e crime de desobediência em caso de 	descumprimento injustificado da ordem judicial pelo executado 	(artigo 536, § 3º, do CPC). </a:t>
            </a:r>
          </a:p>
        </p:txBody>
      </p:sp>
    </p:spTree>
    <p:extLst>
      <p:ext uri="{BB962C8B-B14F-4D97-AF65-F5344CB8AC3E}">
        <p14:creationId xmlns:p14="http://schemas.microsoft.com/office/powerpoint/2010/main" val="410003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lnSpcReduction="10000"/>
          </a:bodyPr>
          <a:lstStyle/>
          <a:p>
            <a:pPr algn="just"/>
            <a:r>
              <a:rPr lang="pt-BR" sz="2400" b="1" u="sng" dirty="0"/>
              <a:t>Cumprimento Definitivo de Sentença que Reconhece a Exigibilidade de Obrigação de Fazer ou Não Fazer:</a:t>
            </a:r>
          </a:p>
          <a:p>
            <a:pPr marL="0" indent="0" algn="just">
              <a:buNone/>
            </a:pPr>
            <a:endParaRPr lang="pt-BR" sz="2400" b="1" u="sng" dirty="0"/>
          </a:p>
          <a:p>
            <a:pPr lvl="1" algn="just"/>
            <a:r>
              <a:rPr lang="pt-BR" sz="2200" b="1" u="sng" dirty="0"/>
              <a:t>Procedimento:</a:t>
            </a:r>
          </a:p>
          <a:p>
            <a:pPr marL="457200" lvl="1" indent="0" algn="just">
              <a:buNone/>
            </a:pPr>
            <a:r>
              <a:rPr lang="pt-BR" sz="2200" dirty="0"/>
              <a:t>	4. </a:t>
            </a:r>
            <a:r>
              <a:rPr lang="pt-BR" sz="2400" dirty="0"/>
              <a:t>Transcorrido o prazo para cumprimento da tutela 	específica da obrigação, 	inicia-se o prazo de 15 dias 	para que o executado 	apresente impugnação ao 	cumprimento de sentença, que seguirá as mesmas 	regras do artigo 525 do CPC, no que couber (artigo 	536, § 4º, do CPC).</a:t>
            </a:r>
            <a:endParaRPr lang="pt-BR" sz="2200" dirty="0"/>
          </a:p>
          <a:p>
            <a:endParaRPr lang="pt-BR" dirty="0"/>
          </a:p>
        </p:txBody>
      </p:sp>
    </p:spTree>
    <p:extLst>
      <p:ext uri="{BB962C8B-B14F-4D97-AF65-F5344CB8AC3E}">
        <p14:creationId xmlns:p14="http://schemas.microsoft.com/office/powerpoint/2010/main" val="3958974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a:bodyPr>
          <a:lstStyle/>
          <a:p>
            <a:pPr algn="just"/>
            <a:r>
              <a:rPr lang="pt-BR" sz="2400" b="1" u="sng" dirty="0"/>
              <a:t>Cumprimento Definitivo de Sentença que Reconhece a Exigibilidade de Obrigação de Fazer ou Não Fazer:</a:t>
            </a:r>
          </a:p>
          <a:p>
            <a:pPr marL="0" indent="0" algn="just">
              <a:buNone/>
            </a:pPr>
            <a:endParaRPr lang="pt-BR" sz="2400" b="1" u="sng" dirty="0"/>
          </a:p>
          <a:p>
            <a:pPr lvl="1" algn="just"/>
            <a:r>
              <a:rPr lang="pt-BR" sz="2400" b="1" u="sng" dirty="0"/>
              <a:t>Multa Cominatória (</a:t>
            </a:r>
            <a:r>
              <a:rPr lang="pt-BR" sz="2400" b="1" u="sng" dirty="0" err="1"/>
              <a:t>Astreintes</a:t>
            </a:r>
            <a:r>
              <a:rPr lang="pt-BR" sz="2400" b="1" u="sng" dirty="0"/>
              <a:t>):</a:t>
            </a:r>
          </a:p>
          <a:p>
            <a:pPr lvl="2" algn="just"/>
            <a:r>
              <a:rPr lang="pt-BR" sz="2200" b="1" u="sng" dirty="0"/>
              <a:t>Natureza jurídica:</a:t>
            </a:r>
            <a:r>
              <a:rPr lang="pt-BR" sz="2200" dirty="0"/>
              <a:t> segundo o STJ (</a:t>
            </a:r>
            <a:r>
              <a:rPr lang="pt-BR" sz="2200" dirty="0" err="1"/>
              <a:t>Resp</a:t>
            </a:r>
            <a:r>
              <a:rPr lang="pt-BR" sz="2200" dirty="0"/>
              <a:t> nº. 770.753/RS), a multa é medida executiva, não possuindo natureza sancionatória ou reparatória.</a:t>
            </a:r>
          </a:p>
          <a:p>
            <a:pPr lvl="2" algn="just"/>
            <a:r>
              <a:rPr lang="pt-BR" sz="2200" b="1" u="sng" dirty="0"/>
              <a:t>Destinatário:</a:t>
            </a:r>
            <a:r>
              <a:rPr lang="pt-BR" sz="2200" dirty="0"/>
              <a:t> a multa será devida ao exequente (artigo 537, 2º, do CPC). </a:t>
            </a:r>
          </a:p>
          <a:p>
            <a:endParaRPr lang="pt-BR" dirty="0"/>
          </a:p>
        </p:txBody>
      </p:sp>
    </p:spTree>
    <p:extLst>
      <p:ext uri="{BB962C8B-B14F-4D97-AF65-F5344CB8AC3E}">
        <p14:creationId xmlns:p14="http://schemas.microsoft.com/office/powerpoint/2010/main" val="3722031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584101"/>
            <a:ext cx="8596668" cy="4457261"/>
          </a:xfrm>
        </p:spPr>
        <p:txBody>
          <a:bodyPr>
            <a:normAutofit fontScale="92500" lnSpcReduction="20000"/>
          </a:bodyPr>
          <a:lstStyle/>
          <a:p>
            <a:pPr algn="just"/>
            <a:r>
              <a:rPr lang="pt-BR" sz="2400" b="1" u="sng" dirty="0"/>
              <a:t>Cumprimento Definitivo de Sentença que Reconhece a Exigibilidade de Obrigação de Fazer ou Não Fazer:</a:t>
            </a:r>
          </a:p>
          <a:p>
            <a:pPr marL="0" indent="0" algn="just">
              <a:buNone/>
            </a:pPr>
            <a:endParaRPr lang="pt-BR" sz="2400" b="1" u="sng" dirty="0"/>
          </a:p>
          <a:p>
            <a:pPr lvl="1" algn="just"/>
            <a:r>
              <a:rPr lang="pt-BR" sz="2400" b="1" u="sng" dirty="0"/>
              <a:t>Multa Cominatória (</a:t>
            </a:r>
            <a:r>
              <a:rPr lang="pt-BR" sz="2400" b="1" u="sng" dirty="0" err="1"/>
              <a:t>Astreintes</a:t>
            </a:r>
            <a:r>
              <a:rPr lang="pt-BR" sz="2400" b="1" u="sng" dirty="0"/>
              <a:t>):</a:t>
            </a:r>
          </a:p>
          <a:p>
            <a:pPr lvl="2" algn="just"/>
            <a:r>
              <a:rPr lang="pt-BR" sz="2200" dirty="0"/>
              <a:t>Pode ser fixada de ofício, na fase de conhecimento, em tutela provisória ou na fase de execução (artigo 537 do CPC). </a:t>
            </a:r>
          </a:p>
          <a:p>
            <a:pPr lvl="2" algn="just"/>
            <a:r>
              <a:rPr lang="pt-BR" sz="2200" dirty="0"/>
              <a:t>De ofício, o juiz também pode modificar seu valor, sua periodicidade ou exclui-la, se verificar que: </a:t>
            </a:r>
            <a:r>
              <a:rPr lang="pt-BR" sz="2200" i="1" dirty="0"/>
              <a:t>i)</a:t>
            </a:r>
            <a:r>
              <a:rPr lang="pt-BR" sz="2200" dirty="0"/>
              <a:t> se tornou insuficiente ou excessiva ou </a:t>
            </a:r>
            <a:r>
              <a:rPr lang="pt-BR" sz="2200" i="1" dirty="0" err="1"/>
              <a:t>ii</a:t>
            </a:r>
            <a:r>
              <a:rPr lang="pt-BR" sz="2200" i="1" dirty="0"/>
              <a:t>)</a:t>
            </a:r>
            <a:r>
              <a:rPr lang="pt-BR" sz="2200" dirty="0"/>
              <a:t> o executado demonstrou cumprimento parcial superveniente da obrigação ou justa causa para o descumprimento (artigo 537, § 1º, do CPC).</a:t>
            </a:r>
          </a:p>
          <a:p>
            <a:pPr lvl="2" algn="just"/>
            <a:r>
              <a:rPr lang="pt-BR" sz="2200" dirty="0"/>
              <a:t>   Pode ser diminuída? CPC não fala expressamente, por isso há divergência, mas prevalece que sim, para evitar enriquecimento sem causa (STJ, </a:t>
            </a:r>
            <a:r>
              <a:rPr lang="pt-BR" sz="2200" dirty="0" err="1"/>
              <a:t>Resp</a:t>
            </a:r>
            <a:r>
              <a:rPr lang="pt-BR" sz="2200" dirty="0"/>
              <a:t> nº. 1.019.455/MT).</a:t>
            </a:r>
          </a:p>
          <a:p>
            <a:endParaRPr lang="pt-BR" dirty="0"/>
          </a:p>
        </p:txBody>
      </p:sp>
    </p:spTree>
    <p:extLst>
      <p:ext uri="{BB962C8B-B14F-4D97-AF65-F5344CB8AC3E}">
        <p14:creationId xmlns:p14="http://schemas.microsoft.com/office/powerpoint/2010/main" val="2077786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lstStyle/>
          <a:p>
            <a:pPr algn="just"/>
            <a:r>
              <a:rPr lang="pt-BR" sz="2400" b="1" u="sng" dirty="0"/>
              <a:t>Cumprimento Definitivo de Sentença que Reconhece a Exigibilidade de Obrigação de Fazer ou Não Fazer:</a:t>
            </a:r>
          </a:p>
          <a:p>
            <a:pPr marL="0" indent="0" algn="just">
              <a:buNone/>
            </a:pPr>
            <a:endParaRPr lang="pt-BR" sz="2400" b="1" u="sng" dirty="0"/>
          </a:p>
          <a:p>
            <a:pPr lvl="1" algn="just"/>
            <a:r>
              <a:rPr lang="pt-BR" sz="2400" b="1" u="sng" dirty="0"/>
              <a:t>Multa Cominatória (</a:t>
            </a:r>
            <a:r>
              <a:rPr lang="pt-BR" sz="2400" b="1" u="sng" dirty="0" err="1"/>
              <a:t>Astreintes</a:t>
            </a:r>
            <a:r>
              <a:rPr lang="pt-BR" sz="2400" b="1" u="sng" dirty="0"/>
              <a:t>):</a:t>
            </a:r>
          </a:p>
          <a:p>
            <a:pPr lvl="2" algn="just"/>
            <a:r>
              <a:rPr lang="pt-BR" sz="2200" u="sng" dirty="0"/>
              <a:t>Parâmetros:</a:t>
            </a:r>
            <a:r>
              <a:rPr lang="pt-BR" sz="2200" dirty="0"/>
              <a:t> não precisa ser diária, nem periódica. Pode ser fixa. O artigo 537 do CPC só determina que seja suficiente e compatível com a obrigação e que se determine prazo razoável para o cumprimento do preceito.</a:t>
            </a:r>
          </a:p>
          <a:p>
            <a:pPr algn="just"/>
            <a:endParaRPr lang="pt-BR" sz="2400" b="1" u="sng" dirty="0"/>
          </a:p>
          <a:p>
            <a:endParaRPr lang="pt-BR" dirty="0"/>
          </a:p>
        </p:txBody>
      </p:sp>
    </p:spTree>
    <p:extLst>
      <p:ext uri="{BB962C8B-B14F-4D97-AF65-F5344CB8AC3E}">
        <p14:creationId xmlns:p14="http://schemas.microsoft.com/office/powerpoint/2010/main" val="305712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a:bodyPr>
          <a:lstStyle/>
          <a:p>
            <a:pPr lvl="1" algn="just"/>
            <a:r>
              <a:rPr lang="pt-BR" sz="2400" b="1" u="sng" dirty="0"/>
              <a:t>Cumprimento Definitivo de Sentença que Reconhece a Exigibilidade de Obrigação de Pagar Quantia Certa:</a:t>
            </a:r>
          </a:p>
          <a:p>
            <a:pPr marL="457200" lvl="1" indent="0" algn="just">
              <a:buNone/>
            </a:pPr>
            <a:endParaRPr lang="pt-BR" sz="2400" b="1" u="sng" dirty="0"/>
          </a:p>
          <a:p>
            <a:pPr lvl="2" algn="just"/>
            <a:r>
              <a:rPr lang="pt-BR" sz="2200" b="1" u="sng" dirty="0"/>
              <a:t>Características:</a:t>
            </a:r>
          </a:p>
          <a:p>
            <a:pPr lvl="3" algn="just"/>
            <a:r>
              <a:rPr lang="pt-BR" sz="2000" dirty="0"/>
              <a:t> Princípio da inércia da jurisdição (sempre a requerimento do exequente);</a:t>
            </a:r>
          </a:p>
          <a:p>
            <a:pPr lvl="3" algn="just"/>
            <a:r>
              <a:rPr lang="pt-BR" sz="2000" dirty="0"/>
              <a:t>Fase procedimental decorrente da não satisfação espontânea de uma obrigação de pagar quantia fixada em título executivo judicial transitado em julgado.</a:t>
            </a:r>
          </a:p>
        </p:txBody>
      </p:sp>
    </p:spTree>
    <p:extLst>
      <p:ext uri="{BB962C8B-B14F-4D97-AF65-F5344CB8AC3E}">
        <p14:creationId xmlns:p14="http://schemas.microsoft.com/office/powerpoint/2010/main" val="2683854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622739"/>
            <a:ext cx="8596668" cy="4418624"/>
          </a:xfrm>
        </p:spPr>
        <p:txBody>
          <a:bodyPr>
            <a:normAutofit fontScale="77500" lnSpcReduction="20000"/>
          </a:bodyPr>
          <a:lstStyle/>
          <a:p>
            <a:pPr algn="just"/>
            <a:r>
              <a:rPr lang="pt-BR" sz="3100" b="1" u="sng" dirty="0"/>
              <a:t>Cumprimento Definitivo de Sentença que Reconhece a Exigibilidade de Obrigação de Fazer ou Não Fazer:</a:t>
            </a:r>
          </a:p>
          <a:p>
            <a:pPr marL="0" indent="0" algn="just">
              <a:buNone/>
            </a:pPr>
            <a:endParaRPr lang="pt-BR" sz="2400" b="1" u="sng" dirty="0"/>
          </a:p>
          <a:p>
            <a:pPr lvl="1" algn="just"/>
            <a:r>
              <a:rPr lang="pt-BR" sz="3100" b="1" u="sng" dirty="0"/>
              <a:t>Multa Cominatória (</a:t>
            </a:r>
            <a:r>
              <a:rPr lang="pt-BR" sz="3100" b="1" u="sng" dirty="0" err="1"/>
              <a:t>Astreintes</a:t>
            </a:r>
            <a:r>
              <a:rPr lang="pt-BR" sz="3100" b="1" u="sng" dirty="0"/>
              <a:t>):</a:t>
            </a:r>
          </a:p>
          <a:p>
            <a:pPr lvl="2" algn="just"/>
            <a:r>
              <a:rPr lang="pt-BR" sz="2200" b="1" u="sng" dirty="0"/>
              <a:t>Súmula nº. 410 do STJ:</a:t>
            </a:r>
            <a:r>
              <a:rPr lang="pt-BR" sz="2200" dirty="0"/>
              <a:t> </a:t>
            </a:r>
            <a:r>
              <a:rPr lang="pt-BR" sz="2200" i="1" dirty="0"/>
              <a:t>“</a:t>
            </a:r>
            <a:r>
              <a:rPr lang="pt-BR" sz="2400" i="1" dirty="0"/>
              <a:t>A prévia intimação pessoal do devedor constitui condição necessária para a cobrança de multa pelo descumprimento de obrigação de fazer ou não fazer.”</a:t>
            </a:r>
          </a:p>
          <a:p>
            <a:pPr lvl="2" algn="just"/>
            <a:r>
              <a:rPr lang="pt-BR" sz="2400" dirty="0"/>
              <a:t>Após a vigência do CPC/15 (artigo 513, § 2º), o STJ voltou a discutir a necessidade ou não de intimação pessoal do devedor nesse caso. Ainda não há um posicionamento firmado do tribunal.</a:t>
            </a:r>
          </a:p>
          <a:p>
            <a:pPr lvl="2" algn="just"/>
            <a:r>
              <a:rPr lang="pt-BR" sz="2400" dirty="0"/>
              <a:t>A intimação pessoal seria pra cumprimento da tutela específica da obrigação em um prazo razoável a ser fixado pelo juiz. O termo inicial da incidência da multa é o vencimento desse prazo (artigo 537, § 4º, do CPC).</a:t>
            </a:r>
            <a:endParaRPr lang="pt-BR" sz="2200" dirty="0"/>
          </a:p>
          <a:p>
            <a:endParaRPr lang="pt-BR" dirty="0"/>
          </a:p>
        </p:txBody>
      </p:sp>
    </p:spTree>
    <p:extLst>
      <p:ext uri="{BB962C8B-B14F-4D97-AF65-F5344CB8AC3E}">
        <p14:creationId xmlns:p14="http://schemas.microsoft.com/office/powerpoint/2010/main" val="437489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596981"/>
            <a:ext cx="8596668" cy="4444382"/>
          </a:xfrm>
        </p:spPr>
        <p:txBody>
          <a:bodyPr>
            <a:normAutofit fontScale="92500" lnSpcReduction="20000"/>
          </a:bodyPr>
          <a:lstStyle/>
          <a:p>
            <a:pPr algn="just"/>
            <a:r>
              <a:rPr lang="pt-BR" sz="2400" b="1" u="sng" dirty="0"/>
              <a:t>Cumprimento Definitivo de Sentença que Reconhece a Exigibilidade de Obrigação de Fazer ou Não Fazer:</a:t>
            </a:r>
          </a:p>
          <a:p>
            <a:pPr marL="0" indent="0" algn="just">
              <a:buNone/>
            </a:pPr>
            <a:endParaRPr lang="pt-BR" sz="2400" b="1" u="sng" dirty="0"/>
          </a:p>
          <a:p>
            <a:pPr lvl="1" algn="just"/>
            <a:r>
              <a:rPr lang="pt-BR" sz="2400" b="1" u="sng" dirty="0"/>
              <a:t>Multa Cominatória (</a:t>
            </a:r>
            <a:r>
              <a:rPr lang="pt-BR" sz="2400" b="1" u="sng" dirty="0" err="1"/>
              <a:t>Astreintes</a:t>
            </a:r>
            <a:r>
              <a:rPr lang="pt-BR" sz="2400" b="1" u="sng" dirty="0"/>
              <a:t>):</a:t>
            </a:r>
          </a:p>
          <a:p>
            <a:pPr lvl="2" algn="just"/>
            <a:r>
              <a:rPr lang="pt-BR" sz="2200" b="1" u="sng" dirty="0" err="1"/>
              <a:t>Executabilidade</a:t>
            </a:r>
            <a:r>
              <a:rPr lang="pt-BR" sz="2200" b="1" u="sng" dirty="0"/>
              <a:t> da decisão que fixa a multa:</a:t>
            </a:r>
            <a:r>
              <a:rPr lang="pt-BR" sz="2200" dirty="0"/>
              <a:t> no CPC/73, não havia previsão expressa a esse respeito, formando-se duas correntes:</a:t>
            </a:r>
          </a:p>
          <a:p>
            <a:pPr lvl="3" algn="just"/>
            <a:r>
              <a:rPr lang="pt-BR" sz="2000" b="1" u="sng" dirty="0" err="1"/>
              <a:t>Executabilidade</a:t>
            </a:r>
            <a:r>
              <a:rPr lang="pt-BR" sz="2000" b="1" u="sng" dirty="0"/>
              <a:t> imediata:</a:t>
            </a:r>
            <a:r>
              <a:rPr lang="pt-BR" sz="2000" dirty="0"/>
              <a:t> a multa poderia ser cobrada imediatamente, em razão de sua função persuasiva. Era o entendimento majoritário, inclusive no STJ (</a:t>
            </a:r>
            <a:r>
              <a:rPr lang="pt-BR" sz="2000" dirty="0" err="1"/>
              <a:t>Resp</a:t>
            </a:r>
            <a:r>
              <a:rPr lang="pt-BR" sz="2000" dirty="0"/>
              <a:t> nº. 1.098.028/SP).</a:t>
            </a:r>
          </a:p>
          <a:p>
            <a:pPr lvl="3" algn="just"/>
            <a:r>
              <a:rPr lang="pt-BR" sz="2000" b="1" u="sng" dirty="0" err="1"/>
              <a:t>Executabilidade</a:t>
            </a:r>
            <a:r>
              <a:rPr lang="pt-BR" sz="2000" b="1" u="sng" dirty="0"/>
              <a:t> somente após o trânsito em julgado:</a:t>
            </a:r>
            <a:r>
              <a:rPr lang="pt-BR" sz="2000" dirty="0"/>
              <a:t> a multa só poderia ser cobrada após o trânsito em julgado, em razão da segurança jurídica. Entendimento de </a:t>
            </a:r>
            <a:r>
              <a:rPr lang="pt-BR" sz="2000" dirty="0" err="1"/>
              <a:t>Marinoni</a:t>
            </a:r>
            <a:r>
              <a:rPr lang="pt-BR" sz="2000" dirty="0"/>
              <a:t>, minoritário.</a:t>
            </a:r>
          </a:p>
          <a:p>
            <a:pPr algn="just"/>
            <a:endParaRPr lang="pt-BR" sz="2400" b="1" u="sng" dirty="0"/>
          </a:p>
          <a:p>
            <a:endParaRPr lang="pt-BR" dirty="0"/>
          </a:p>
        </p:txBody>
      </p:sp>
    </p:spTree>
    <p:extLst>
      <p:ext uri="{BB962C8B-B14F-4D97-AF65-F5344CB8AC3E}">
        <p14:creationId xmlns:p14="http://schemas.microsoft.com/office/powerpoint/2010/main" val="24855963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lnSpcReduction="10000"/>
          </a:bodyPr>
          <a:lstStyle/>
          <a:p>
            <a:pPr algn="just"/>
            <a:r>
              <a:rPr lang="pt-BR" sz="2400" b="1" u="sng" dirty="0"/>
              <a:t>Cumprimento Definitivo de Sentença que Reconhece a Exigibilidade de Obrigação de Fazer ou Não Fazer:</a:t>
            </a:r>
          </a:p>
          <a:p>
            <a:pPr marL="0" indent="0" algn="just">
              <a:buNone/>
            </a:pPr>
            <a:endParaRPr lang="pt-BR" sz="2400" b="1" u="sng" dirty="0"/>
          </a:p>
          <a:p>
            <a:pPr lvl="1" algn="just"/>
            <a:r>
              <a:rPr lang="pt-BR" sz="2400" b="1" u="sng" dirty="0"/>
              <a:t>Multa Cominatória (</a:t>
            </a:r>
            <a:r>
              <a:rPr lang="pt-BR" sz="2400" b="1" u="sng" dirty="0" err="1"/>
              <a:t>Astreintes</a:t>
            </a:r>
            <a:r>
              <a:rPr lang="pt-BR" sz="2400" b="1" u="sng" dirty="0"/>
              <a:t>):</a:t>
            </a:r>
          </a:p>
          <a:p>
            <a:pPr lvl="2" algn="just"/>
            <a:r>
              <a:rPr lang="pt-BR" sz="2200" b="1" u="sng" dirty="0"/>
              <a:t>No CPC/15:</a:t>
            </a:r>
            <a:r>
              <a:rPr lang="pt-BR" sz="2200" dirty="0"/>
              <a:t> o artigo 537, § 3º prevê que a multa terá </a:t>
            </a:r>
            <a:r>
              <a:rPr lang="pt-BR" sz="2200" dirty="0" err="1"/>
              <a:t>executabilidade</a:t>
            </a:r>
            <a:r>
              <a:rPr lang="pt-BR" sz="2200" dirty="0"/>
              <a:t> imediata, mas o levantamento só poderá ocorrer após o trânsito em julgado da sentença favorável à parte. </a:t>
            </a:r>
          </a:p>
          <a:p>
            <a:pPr lvl="2" algn="just"/>
            <a:r>
              <a:rPr lang="pt-BR" sz="2200" dirty="0"/>
              <a:t>A solução dada pelo CPC/15 é intermediária às duas correntes, mas é alvo de críticas.</a:t>
            </a:r>
            <a:endParaRPr lang="pt-BR" sz="2400" b="1" u="sng" dirty="0"/>
          </a:p>
          <a:p>
            <a:endParaRPr lang="pt-BR" dirty="0"/>
          </a:p>
        </p:txBody>
      </p:sp>
    </p:spTree>
    <p:extLst>
      <p:ext uri="{BB962C8B-B14F-4D97-AF65-F5344CB8AC3E}">
        <p14:creationId xmlns:p14="http://schemas.microsoft.com/office/powerpoint/2010/main" val="2035471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lstStyle/>
          <a:p>
            <a:pPr algn="just"/>
            <a:r>
              <a:rPr lang="pt-BR" sz="2400" b="1" u="sng" dirty="0"/>
              <a:t>Cumprimento Definitivo de Sentença que Reconhece a Exigibilidade de Obrigação de Fazer ou Não Fazer:</a:t>
            </a:r>
          </a:p>
          <a:p>
            <a:pPr marL="0" indent="0" algn="just">
              <a:buNone/>
            </a:pPr>
            <a:endParaRPr lang="pt-BR" sz="2400" b="1" u="sng" dirty="0"/>
          </a:p>
          <a:p>
            <a:pPr lvl="1" algn="just"/>
            <a:r>
              <a:rPr lang="pt-BR" sz="2400" b="1" u="sng" dirty="0"/>
              <a:t>Multa Cominatória (</a:t>
            </a:r>
            <a:r>
              <a:rPr lang="pt-BR" sz="2400" b="1" u="sng" dirty="0" err="1"/>
              <a:t>Astreintes</a:t>
            </a:r>
            <a:r>
              <a:rPr lang="pt-BR" sz="2400" b="1" u="sng" dirty="0"/>
              <a:t>):</a:t>
            </a:r>
          </a:p>
          <a:p>
            <a:pPr lvl="2" algn="just"/>
            <a:r>
              <a:rPr lang="pt-BR" sz="2000" b="1" u="sng" dirty="0"/>
              <a:t>STJ, </a:t>
            </a:r>
            <a:r>
              <a:rPr lang="pt-BR" sz="2000" b="1" u="sng" dirty="0" err="1"/>
              <a:t>Resp</a:t>
            </a:r>
            <a:r>
              <a:rPr lang="pt-BR" sz="2000" b="1" u="sng" dirty="0"/>
              <a:t> nº. 1.367.212/RR, Julgado em 20/06/2017 (Informativo 608):</a:t>
            </a:r>
            <a:r>
              <a:rPr lang="pt-BR" sz="2000" dirty="0"/>
              <a:t> O valor da multa cominatória não integra a base de cálculo da verba honorária. </a:t>
            </a:r>
            <a:endParaRPr lang="pt-BR" sz="2400" b="1" u="sng" dirty="0"/>
          </a:p>
          <a:p>
            <a:pPr algn="just"/>
            <a:endParaRPr lang="pt-BR" sz="2400" b="1" u="sng" dirty="0"/>
          </a:p>
          <a:p>
            <a:pPr algn="just"/>
            <a:endParaRPr lang="pt-BR" sz="2400" b="1" u="sng" dirty="0"/>
          </a:p>
          <a:p>
            <a:endParaRPr lang="pt-BR" dirty="0"/>
          </a:p>
        </p:txBody>
      </p:sp>
    </p:spTree>
    <p:extLst>
      <p:ext uri="{BB962C8B-B14F-4D97-AF65-F5344CB8AC3E}">
        <p14:creationId xmlns:p14="http://schemas.microsoft.com/office/powerpoint/2010/main" val="38154406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596980"/>
            <a:ext cx="8596668" cy="4893971"/>
          </a:xfrm>
        </p:spPr>
        <p:txBody>
          <a:bodyPr>
            <a:normAutofit fontScale="85000" lnSpcReduction="20000"/>
          </a:bodyPr>
          <a:lstStyle/>
          <a:p>
            <a:pPr algn="just"/>
            <a:r>
              <a:rPr lang="pt-BR" sz="2800" b="1" u="sng" dirty="0"/>
              <a:t>Cumprimento Definitivo de Sentença que Reconhece a Exigibilidade de Obrigação de Entregar Coisa:</a:t>
            </a:r>
          </a:p>
          <a:p>
            <a:pPr marL="0" indent="0" algn="just">
              <a:buNone/>
            </a:pPr>
            <a:endParaRPr lang="pt-BR" sz="2400" b="1" u="sng" dirty="0"/>
          </a:p>
          <a:p>
            <a:pPr lvl="1"/>
            <a:r>
              <a:rPr lang="pt-BR" sz="2400" b="1" u="sng" dirty="0"/>
              <a:t>Características:</a:t>
            </a:r>
          </a:p>
          <a:p>
            <a:pPr lvl="3" algn="just"/>
            <a:r>
              <a:rPr lang="pt-BR" sz="2200" dirty="0"/>
              <a:t>Iniciada a requerimento do exequente;</a:t>
            </a:r>
          </a:p>
          <a:p>
            <a:pPr lvl="3" algn="just"/>
            <a:r>
              <a:rPr lang="pt-BR" sz="2200" dirty="0"/>
              <a:t>Fase procedimental decorrente da não satisfação espontânea de uma obrigação de entrega de coisa fixada em título executivo judicial transitado em julgado;</a:t>
            </a:r>
          </a:p>
          <a:p>
            <a:pPr lvl="3" algn="just"/>
            <a:r>
              <a:rPr lang="pt-BR" sz="2200" dirty="0"/>
              <a:t>As disposições sobre o cumprimento de obrigação de fazer ou não fazer aplicam-se no que couber ao cumprimento de sentença de obrigação de entrega de coisa (artigo 538, § 3º, do CPC);</a:t>
            </a:r>
          </a:p>
          <a:p>
            <a:pPr lvl="3" algn="just"/>
            <a:r>
              <a:rPr lang="pt-BR" sz="2200" dirty="0"/>
              <a:t>Seu procedimento também se aplica ao cumprimento de sentença que reconheça deveres de entregar coisa de natureza não obrigacional (artigo 538, § 3º, c/c artigo 536, § 5º, do CPC).</a:t>
            </a:r>
          </a:p>
          <a:p>
            <a:pPr marL="914400" lvl="2" indent="0" algn="just">
              <a:buNone/>
            </a:pPr>
            <a:endParaRPr lang="pt-BR" sz="2200" b="1" u="sng" dirty="0"/>
          </a:p>
          <a:p>
            <a:endParaRPr lang="pt-BR" dirty="0"/>
          </a:p>
        </p:txBody>
      </p:sp>
    </p:spTree>
    <p:extLst>
      <p:ext uri="{BB962C8B-B14F-4D97-AF65-F5344CB8AC3E}">
        <p14:creationId xmlns:p14="http://schemas.microsoft.com/office/powerpoint/2010/main" val="3730792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930401"/>
            <a:ext cx="8596668" cy="4110962"/>
          </a:xfrm>
        </p:spPr>
        <p:txBody>
          <a:bodyPr>
            <a:normAutofit fontScale="92500"/>
          </a:bodyPr>
          <a:lstStyle/>
          <a:p>
            <a:pPr algn="just"/>
            <a:r>
              <a:rPr lang="pt-BR" sz="2400" b="1" u="sng" dirty="0"/>
              <a:t>Cumprimento Definitivo de Sentença que Reconhece a Exigibilidade de Obrigação de Entregar Coisa:</a:t>
            </a:r>
          </a:p>
          <a:p>
            <a:pPr marL="0" indent="0" algn="just">
              <a:buNone/>
            </a:pPr>
            <a:endParaRPr lang="pt-BR" sz="2400" b="1" u="sng" dirty="0"/>
          </a:p>
          <a:p>
            <a:pPr lvl="1"/>
            <a:r>
              <a:rPr lang="pt-BR" sz="2400" b="1" u="sng" dirty="0"/>
              <a:t>Procedimento:</a:t>
            </a:r>
          </a:p>
          <a:p>
            <a:pPr marL="457200" lvl="1" indent="0" algn="just">
              <a:buNone/>
            </a:pPr>
            <a:r>
              <a:rPr lang="pt-BR" sz="2400" dirty="0"/>
              <a:t>	1. Requerimento do exequente;</a:t>
            </a:r>
          </a:p>
          <a:p>
            <a:pPr marL="457200" lvl="1" indent="0" algn="just">
              <a:buNone/>
            </a:pPr>
            <a:r>
              <a:rPr lang="pt-BR" sz="2400" dirty="0"/>
              <a:t>	2. Intimação do executado para cumprir a tutela específica 	da obrigação contida no título;</a:t>
            </a:r>
            <a:endParaRPr lang="pt-BR" sz="2400" i="1" dirty="0"/>
          </a:p>
          <a:p>
            <a:pPr marL="457200" lvl="1" indent="0" algn="just">
              <a:buNone/>
            </a:pPr>
            <a:r>
              <a:rPr lang="pt-BR" sz="2400" dirty="0"/>
              <a:t>	3. </a:t>
            </a:r>
            <a:r>
              <a:rPr lang="pt-BR" sz="2400" u="sng" dirty="0"/>
              <a:t>Caso o executado cumpra a obrigação:</a:t>
            </a:r>
            <a:r>
              <a:rPr lang="pt-BR" sz="2400" dirty="0"/>
              <a:t> o exequente será 	intimado para se manifestar. Em se confirmando o 	cumprimento, extingue-se o cumprimento de sentença.</a:t>
            </a:r>
          </a:p>
        </p:txBody>
      </p:sp>
    </p:spTree>
    <p:extLst>
      <p:ext uri="{BB962C8B-B14F-4D97-AF65-F5344CB8AC3E}">
        <p14:creationId xmlns:p14="http://schemas.microsoft.com/office/powerpoint/2010/main" val="41205144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a:bodyPr>
          <a:lstStyle/>
          <a:p>
            <a:pPr algn="just"/>
            <a:r>
              <a:rPr lang="pt-BR" sz="2600" b="1" u="sng" dirty="0"/>
              <a:t>Cumprimento Definitivo de Sentença que Reconhece a Exigibilidade de Obrigação de Entregar Coisa:</a:t>
            </a:r>
          </a:p>
          <a:p>
            <a:pPr marL="0" indent="0" algn="just">
              <a:buNone/>
            </a:pPr>
            <a:endParaRPr lang="pt-BR" sz="2400" b="1" u="sng" dirty="0"/>
          </a:p>
          <a:p>
            <a:pPr lvl="1"/>
            <a:r>
              <a:rPr lang="pt-BR" sz="2600" b="1" u="sng" dirty="0"/>
              <a:t>Procedimento:</a:t>
            </a:r>
          </a:p>
          <a:p>
            <a:pPr marL="457200" lvl="1" indent="0" algn="just">
              <a:buNone/>
            </a:pPr>
            <a:r>
              <a:rPr lang="pt-BR" sz="2600" dirty="0"/>
              <a:t>	3. </a:t>
            </a:r>
            <a:r>
              <a:rPr lang="pt-BR" sz="2600" u="sng" dirty="0"/>
              <a:t>Caso o executado NÃO cumpra a obrigação:</a:t>
            </a:r>
            <a:r>
              <a:rPr lang="pt-BR" sz="2600" dirty="0"/>
              <a:t> será 	expedido 	mandado de busca e apreensão (coisa 	móvel) ou de imissão na 	posse (coisa imóvel) em 	favor 	do credor (artigo 538 do CPC).</a:t>
            </a:r>
          </a:p>
          <a:p>
            <a:pPr marL="457200" lvl="1" indent="0" algn="just">
              <a:buNone/>
            </a:pPr>
            <a:r>
              <a:rPr lang="pt-BR" sz="2200" dirty="0"/>
              <a:t>	</a:t>
            </a:r>
            <a:endParaRPr lang="pt-BR" sz="2400" dirty="0"/>
          </a:p>
          <a:p>
            <a:pPr marL="457200" lvl="1" indent="0">
              <a:buNone/>
            </a:pPr>
            <a:endParaRPr lang="pt-BR" sz="2400" b="1" u="sng" dirty="0"/>
          </a:p>
          <a:p>
            <a:endParaRPr lang="pt-BR" dirty="0"/>
          </a:p>
        </p:txBody>
      </p:sp>
    </p:spTree>
    <p:extLst>
      <p:ext uri="{BB962C8B-B14F-4D97-AF65-F5344CB8AC3E}">
        <p14:creationId xmlns:p14="http://schemas.microsoft.com/office/powerpoint/2010/main" val="458592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609859"/>
            <a:ext cx="8596668" cy="4431503"/>
          </a:xfrm>
        </p:spPr>
        <p:txBody>
          <a:bodyPr>
            <a:normAutofit fontScale="92500" lnSpcReduction="20000"/>
          </a:bodyPr>
          <a:lstStyle/>
          <a:p>
            <a:pPr algn="just"/>
            <a:r>
              <a:rPr lang="pt-BR" sz="2400" b="1" u="sng" dirty="0"/>
              <a:t>Cumprimento Definitivo de Sentença que Reconhece a Exigibilidade de Obrigação de Entregar Coisa:</a:t>
            </a:r>
          </a:p>
          <a:p>
            <a:pPr marL="0" indent="0" algn="just">
              <a:buNone/>
            </a:pPr>
            <a:endParaRPr lang="pt-BR" sz="2400" b="1" u="sng" dirty="0"/>
          </a:p>
          <a:p>
            <a:pPr lvl="1" algn="just"/>
            <a:r>
              <a:rPr lang="pt-BR" sz="2400" b="1" u="sng" dirty="0"/>
              <a:t>Procedimento:</a:t>
            </a:r>
          </a:p>
          <a:p>
            <a:pPr marL="914400" lvl="2" indent="0" algn="just">
              <a:buNone/>
            </a:pPr>
            <a:r>
              <a:rPr lang="pt-BR" sz="2200" dirty="0"/>
              <a:t>4. Transcorrido o prazo para cumprimento da tutela específica da obrigação, 	inicia-se o prazo de 15 dias para que o executado apresente impugnação ao cumprimento de 	sentença, que seguirá as mesmas regras do artigo 525 do CPC, no que couber (artigo 538, § 3º, c/c artigo 536, § 4º, do CPC).</a:t>
            </a:r>
          </a:p>
          <a:p>
            <a:pPr marL="1371600" lvl="3" indent="0" algn="just">
              <a:buNone/>
            </a:pPr>
            <a:r>
              <a:rPr lang="pt-BR" sz="2200" dirty="0"/>
              <a:t>4.1. </a:t>
            </a:r>
            <a:r>
              <a:rPr lang="pt-BR" sz="2200" u="sng" dirty="0"/>
              <a:t>Benfeitorias:</a:t>
            </a:r>
            <a:r>
              <a:rPr lang="pt-BR" sz="2200" dirty="0"/>
              <a:t> sua existência e o direito de retenção devem ser alegados na fase de conhecimento, em contestação, de forma discriminada e, sempre que possível, com atribuição do respectivo valor (artigo 538, §§ 1º e 2º, do CPC). </a:t>
            </a:r>
          </a:p>
          <a:p>
            <a:pPr lvl="1" algn="just"/>
            <a:endParaRPr lang="pt-BR" sz="2400" b="1" u="sng" dirty="0"/>
          </a:p>
          <a:p>
            <a:pPr algn="just"/>
            <a:endParaRPr lang="pt-BR" sz="2400" b="1" u="sng" dirty="0"/>
          </a:p>
          <a:p>
            <a:endParaRPr lang="pt-BR" dirty="0"/>
          </a:p>
        </p:txBody>
      </p:sp>
    </p:spTree>
    <p:extLst>
      <p:ext uri="{BB962C8B-B14F-4D97-AF65-F5344CB8AC3E}">
        <p14:creationId xmlns:p14="http://schemas.microsoft.com/office/powerpoint/2010/main" val="5674314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712891"/>
            <a:ext cx="8596668" cy="4328472"/>
          </a:xfrm>
        </p:spPr>
        <p:txBody>
          <a:bodyPr>
            <a:normAutofit fontScale="85000" lnSpcReduction="20000"/>
          </a:bodyPr>
          <a:lstStyle/>
          <a:p>
            <a:pPr algn="just"/>
            <a:r>
              <a:rPr lang="pt-BR" sz="2400" b="1" u="sng" dirty="0"/>
              <a:t>Cumprimento de Sentença que Reconhece a Exigibilidade de Obrigação de Prestar Alimentos: </a:t>
            </a:r>
          </a:p>
          <a:p>
            <a:pPr marL="0" indent="0" algn="just">
              <a:buNone/>
            </a:pPr>
            <a:endParaRPr lang="pt-BR" sz="2400" b="1" u="sng" dirty="0"/>
          </a:p>
          <a:p>
            <a:pPr lvl="1" algn="just"/>
            <a:r>
              <a:rPr lang="pt-BR" sz="2400" b="1" u="sng" dirty="0"/>
              <a:t>Características:</a:t>
            </a:r>
          </a:p>
          <a:p>
            <a:pPr lvl="2" algn="just"/>
            <a:r>
              <a:rPr lang="pt-BR" sz="2200" dirty="0"/>
              <a:t>Atualmente, é a única hipótese de prisão de natureza civil admitida no ordenamento jurídico brasileiro (artigo 5º, LXVII, da CF/88);</a:t>
            </a:r>
          </a:p>
          <a:p>
            <a:pPr lvl="3" algn="just"/>
            <a:r>
              <a:rPr lang="pt-BR" sz="2000" b="1" u="sng" dirty="0"/>
              <a:t>Súmula Vinculante nº. 25:</a:t>
            </a:r>
            <a:r>
              <a:rPr lang="pt-BR" sz="2000" dirty="0"/>
              <a:t> </a:t>
            </a:r>
            <a:r>
              <a:rPr lang="pt-BR" sz="2000" i="1" dirty="0"/>
              <a:t>“É ilícita a prisão civil de depositário infiel, qualquer que seja a modalidade de depósito”.</a:t>
            </a:r>
          </a:p>
          <a:p>
            <a:pPr lvl="3" algn="just"/>
            <a:r>
              <a:rPr lang="pt-BR" sz="2000" dirty="0"/>
              <a:t>Ausência de previsão de prisão civil do depositário infiel na Convenção Americana sobre Direitos Humanos (Pacto de San José da Costa Rica). </a:t>
            </a:r>
          </a:p>
          <a:p>
            <a:pPr lvl="3" algn="just"/>
            <a:r>
              <a:rPr lang="pt-BR" sz="2000" dirty="0"/>
              <a:t>No julgamento do HC nº. 95.967 e do REXT nº. 466.343, o STF firmou o entendimento de que referida convenção possui </a:t>
            </a:r>
            <a:r>
              <a:rPr lang="pt-BR" sz="2000" i="1" dirty="0"/>
              <a:t>status</a:t>
            </a:r>
            <a:r>
              <a:rPr lang="pt-BR" sz="2000" dirty="0"/>
              <a:t> supralegal no ordenamento jurídico brasileiro.</a:t>
            </a:r>
          </a:p>
          <a:p>
            <a:pPr marL="457200" lvl="1" indent="0" algn="just">
              <a:buNone/>
            </a:pPr>
            <a:endParaRPr lang="pt-BR" sz="2400" b="1" u="sng" dirty="0"/>
          </a:p>
          <a:p>
            <a:pPr lvl="2" algn="just"/>
            <a:endParaRPr lang="pt-BR" sz="2200" b="1" u="sng" dirty="0"/>
          </a:p>
          <a:p>
            <a:pPr lvl="1" algn="just"/>
            <a:endParaRPr lang="pt-BR" sz="2400" b="1" u="sng" dirty="0"/>
          </a:p>
        </p:txBody>
      </p:sp>
    </p:spTree>
    <p:extLst>
      <p:ext uri="{BB962C8B-B14F-4D97-AF65-F5344CB8AC3E}">
        <p14:creationId xmlns:p14="http://schemas.microsoft.com/office/powerpoint/2010/main" val="32845626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lnSpcReduction="10000"/>
          </a:bodyPr>
          <a:lstStyle/>
          <a:p>
            <a:pPr algn="just"/>
            <a:r>
              <a:rPr lang="pt-BR" sz="2400" b="1" u="sng" dirty="0"/>
              <a:t>Cumprimento de Sentença que Reconhece a Exigibilidade de Obrigação de Prestar Alimentos: </a:t>
            </a:r>
          </a:p>
          <a:p>
            <a:pPr marL="0" indent="0">
              <a:buNone/>
            </a:pPr>
            <a:endParaRPr lang="pt-BR" dirty="0"/>
          </a:p>
          <a:p>
            <a:pPr lvl="1"/>
            <a:r>
              <a:rPr lang="pt-BR" sz="2400" b="1" u="sng" dirty="0"/>
              <a:t>Características:</a:t>
            </a:r>
          </a:p>
          <a:p>
            <a:pPr lvl="2" algn="just"/>
            <a:r>
              <a:rPr lang="pt-BR" sz="2400" dirty="0"/>
              <a:t>É cumprimento de sentença dotado de procedimento especial. Pode ser definitivo ou provisório, em ambos cabendo prisão civil;</a:t>
            </a:r>
          </a:p>
          <a:p>
            <a:pPr lvl="2" algn="just"/>
            <a:r>
              <a:rPr lang="pt-BR" sz="2400" dirty="0"/>
              <a:t>Sua instauração depende de requerimento do exequente. Da mesma forma, a decisão que decreta a prisão civil depende de requerimento do exequente, não podendo ser tomada de ofício (STJ, HC nº. 128.229/SP). </a:t>
            </a:r>
          </a:p>
        </p:txBody>
      </p:sp>
    </p:spTree>
    <p:extLst>
      <p:ext uri="{BB962C8B-B14F-4D97-AF65-F5344CB8AC3E}">
        <p14:creationId xmlns:p14="http://schemas.microsoft.com/office/powerpoint/2010/main" val="3147243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lnSpcReduction="20000"/>
          </a:bodyPr>
          <a:lstStyle/>
          <a:p>
            <a:pPr algn="just"/>
            <a:r>
              <a:rPr lang="pt-BR" sz="2600" b="1" u="sng" dirty="0"/>
              <a:t>Cumprimento Definitivo de Sentença que Reconhece a Exigibilidade de Obrigação de Pagar Quantia Certa:</a:t>
            </a:r>
          </a:p>
          <a:p>
            <a:pPr marL="0" indent="0" algn="just">
              <a:buNone/>
            </a:pPr>
            <a:endParaRPr lang="pt-BR" sz="2400" b="1" u="sng" dirty="0"/>
          </a:p>
          <a:p>
            <a:pPr lvl="1" algn="just"/>
            <a:r>
              <a:rPr lang="pt-BR" sz="2200" b="1" u="sng" dirty="0"/>
              <a:t>Procedimento:</a:t>
            </a:r>
          </a:p>
          <a:p>
            <a:pPr marL="914400" lvl="2" indent="0" algn="just">
              <a:buNone/>
            </a:pPr>
            <a:r>
              <a:rPr lang="pt-BR" sz="2000" dirty="0"/>
              <a:t>1. Requerimento do exequente, a ser necessariamente instruído com demonstrativo atualizado e discriminado do débito (artigo 524 do CPC);</a:t>
            </a:r>
          </a:p>
          <a:p>
            <a:pPr marL="914400" lvl="2" indent="0" algn="just">
              <a:buNone/>
            </a:pPr>
            <a:r>
              <a:rPr lang="pt-BR" sz="2000" dirty="0"/>
              <a:t>2. Intimação do executado para pagar o débito em 15 dias;</a:t>
            </a:r>
          </a:p>
          <a:p>
            <a:pPr marL="914400" lvl="2" indent="0" algn="just">
              <a:buNone/>
            </a:pPr>
            <a:r>
              <a:rPr lang="pt-BR" sz="2000" dirty="0"/>
              <a:t>	2.1. A intimação será realizada na forma do artigo 513, § 2º, do 	CPC, conforme estudado na aula passada.</a:t>
            </a:r>
          </a:p>
          <a:p>
            <a:pPr marL="914400" lvl="2" indent="0" algn="just">
              <a:buNone/>
            </a:pPr>
            <a:r>
              <a:rPr lang="pt-BR" sz="2000" dirty="0"/>
              <a:t>	2.2. A intimação depende de requerimento do exequente, não 	podendo ser realizada de ofício pelo juiz.</a:t>
            </a:r>
          </a:p>
          <a:p>
            <a:pPr marL="914400" lvl="2" indent="0" algn="just">
              <a:buNone/>
            </a:pPr>
            <a:endParaRPr lang="pt-BR" sz="2000" dirty="0"/>
          </a:p>
          <a:p>
            <a:pPr lvl="1" algn="just"/>
            <a:endParaRPr lang="pt-BR" sz="2200" b="1" u="sng" dirty="0"/>
          </a:p>
        </p:txBody>
      </p:sp>
    </p:spTree>
    <p:extLst>
      <p:ext uri="{BB962C8B-B14F-4D97-AF65-F5344CB8AC3E}">
        <p14:creationId xmlns:p14="http://schemas.microsoft.com/office/powerpoint/2010/main" val="19723433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lnSpcReduction="20000"/>
          </a:bodyPr>
          <a:lstStyle/>
          <a:p>
            <a:pPr algn="just"/>
            <a:r>
              <a:rPr lang="pt-BR" sz="2400" b="1" u="sng" dirty="0"/>
              <a:t>Cumprimento de Sentença que Reconhece a Exigibilidade de Obrigação de Prestar Alimentos: </a:t>
            </a:r>
          </a:p>
          <a:p>
            <a:pPr marL="0" indent="0" algn="just">
              <a:buNone/>
            </a:pPr>
            <a:endParaRPr lang="pt-BR" sz="2400" b="1" u="sng" dirty="0"/>
          </a:p>
          <a:p>
            <a:pPr lvl="1" algn="just"/>
            <a:r>
              <a:rPr lang="pt-BR" sz="2200" b="1" u="sng" dirty="0"/>
              <a:t>Características:</a:t>
            </a:r>
          </a:p>
          <a:p>
            <a:pPr lvl="2" algn="just"/>
            <a:r>
              <a:rPr lang="pt-BR" sz="2000" dirty="0"/>
              <a:t>A prisão civil é aplicável ao cumprimento de sentença e à execução de título extrajudicial (artigo 911, parágrafo único, do CPC), não se configurando meio de satisfação da obrigação, mas apenas medida coercitiva (artigo 528, §§ 5º e 6º, do CPC).</a:t>
            </a:r>
          </a:p>
          <a:p>
            <a:pPr lvl="2" algn="just"/>
            <a:r>
              <a:rPr lang="pt-BR" sz="2000" dirty="0"/>
              <a:t>O rito da prisão civil só é aplicável aos alimentos decorrentes de casamento, união estável e parentesco. Os débitos trabalhistas, os honorários advocatícios e os alimentos por responsabilidade civil possuem natureza alimentar, mas seu inadimplemento não autoriza prisão civil.</a:t>
            </a:r>
          </a:p>
          <a:p>
            <a:pPr marL="914400" lvl="2" indent="0" algn="just">
              <a:buNone/>
            </a:pPr>
            <a:endParaRPr lang="pt-BR" sz="2000" dirty="0"/>
          </a:p>
          <a:p>
            <a:pPr lvl="2" algn="just"/>
            <a:endParaRPr lang="pt-BR" sz="2000" dirty="0"/>
          </a:p>
          <a:p>
            <a:pPr marL="1371600" lvl="3" indent="0" algn="just">
              <a:buNone/>
            </a:pPr>
            <a:endParaRPr lang="pt-BR" sz="1800" b="1" u="sng" dirty="0"/>
          </a:p>
          <a:p>
            <a:pPr marL="0" indent="0" algn="just">
              <a:buNone/>
            </a:pPr>
            <a:endParaRPr lang="pt-BR" sz="2400" b="1" u="sng" dirty="0"/>
          </a:p>
          <a:p>
            <a:endParaRPr lang="pt-BR" dirty="0"/>
          </a:p>
        </p:txBody>
      </p:sp>
    </p:spTree>
    <p:extLst>
      <p:ext uri="{BB962C8B-B14F-4D97-AF65-F5344CB8AC3E}">
        <p14:creationId xmlns:p14="http://schemas.microsoft.com/office/powerpoint/2010/main" val="8748471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lnSpcReduction="10000"/>
          </a:bodyPr>
          <a:lstStyle/>
          <a:p>
            <a:pPr algn="just"/>
            <a:r>
              <a:rPr lang="pt-BR" sz="2400" b="1" u="sng" dirty="0"/>
              <a:t>Cumprimento de Sentença que Reconhece a Exigibilidade de Obrigação de Prestar Alimentos: </a:t>
            </a:r>
          </a:p>
          <a:p>
            <a:pPr marL="0" indent="0" algn="just">
              <a:buNone/>
            </a:pPr>
            <a:endParaRPr lang="pt-BR" sz="2400" b="1" u="sng" dirty="0"/>
          </a:p>
          <a:p>
            <a:pPr lvl="1" algn="just"/>
            <a:r>
              <a:rPr lang="pt-BR" sz="2200" b="1" u="sng" dirty="0"/>
              <a:t>Características:</a:t>
            </a:r>
          </a:p>
          <a:p>
            <a:pPr lvl="2" algn="just"/>
            <a:r>
              <a:rPr lang="pt-BR" sz="2000" b="1" u="sng" dirty="0"/>
              <a:t>Recurso cabível:</a:t>
            </a:r>
            <a:r>
              <a:rPr lang="pt-BR" sz="2000" dirty="0"/>
              <a:t> a decisão que decreta prisão civil possui natureza jurídica de decisão interlocutória e, como tal, é recorrível por agravo de instrumento (artigo 1.015, parágrafo único, do CPC). O </a:t>
            </a:r>
            <a:r>
              <a:rPr lang="pt-BR" sz="2000" i="1" dirty="0"/>
              <a:t>Habeas Corpus</a:t>
            </a:r>
            <a:r>
              <a:rPr lang="pt-BR" sz="2000" dirty="0"/>
              <a:t> também é cabível (artigo 5º, LXVIII, da CF/88), mas tem seu âmbito de abrangência limitado a questões de fato comprovadas documentalmente ou a questões exclusivamente de direito.</a:t>
            </a:r>
          </a:p>
          <a:p>
            <a:pPr marL="0" indent="0">
              <a:buNone/>
            </a:pPr>
            <a:endParaRPr lang="pt-BR" dirty="0"/>
          </a:p>
        </p:txBody>
      </p:sp>
    </p:spTree>
    <p:extLst>
      <p:ext uri="{BB962C8B-B14F-4D97-AF65-F5344CB8AC3E}">
        <p14:creationId xmlns:p14="http://schemas.microsoft.com/office/powerpoint/2010/main" val="35489449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lnSpcReduction="10000"/>
          </a:bodyPr>
          <a:lstStyle/>
          <a:p>
            <a:pPr algn="just"/>
            <a:r>
              <a:rPr lang="pt-BR" sz="2400" b="1" u="sng" dirty="0"/>
              <a:t>Cumprimento de Sentença que Reconhece a Exigibilidade de Obrigação de Prestar Alimentos: </a:t>
            </a:r>
          </a:p>
          <a:p>
            <a:pPr marL="0" indent="0" algn="just">
              <a:buNone/>
            </a:pPr>
            <a:endParaRPr lang="pt-BR" sz="2400" b="1" u="sng" dirty="0"/>
          </a:p>
          <a:p>
            <a:pPr lvl="1" algn="just"/>
            <a:r>
              <a:rPr lang="pt-BR" sz="2200" b="1" u="sng" dirty="0"/>
              <a:t>Características:</a:t>
            </a:r>
          </a:p>
          <a:p>
            <a:pPr lvl="2" algn="just"/>
            <a:r>
              <a:rPr lang="pt-BR" sz="2000" b="1" u="sng" dirty="0"/>
              <a:t>Prazo máximo de prisão civil pela mesma dívida:</a:t>
            </a:r>
            <a:r>
              <a:rPr lang="pt-BR" sz="2000" dirty="0"/>
              <a:t> de 1 a 3 meses (artigo 528, § 3º, do CPC). Havia divergência, pois a Lei de Alimentos (Lei nº. 5.478/68) prevê o prazo máximo de 60 dias, mas antes mesmo da vigência do CPC/15 o STJ já havia consolidado o entendimento de que prevalecia o prazo do CPC.</a:t>
            </a:r>
          </a:p>
          <a:p>
            <a:pPr lvl="2" algn="just"/>
            <a:r>
              <a:rPr lang="pt-BR" sz="2000" dirty="0"/>
              <a:t>Regime fechado, separado dos presos comuns (artigo 528, § 4º, do CPC).</a:t>
            </a:r>
          </a:p>
          <a:p>
            <a:endParaRPr lang="pt-BR" dirty="0"/>
          </a:p>
        </p:txBody>
      </p:sp>
    </p:spTree>
    <p:extLst>
      <p:ext uri="{BB962C8B-B14F-4D97-AF65-F5344CB8AC3E}">
        <p14:creationId xmlns:p14="http://schemas.microsoft.com/office/powerpoint/2010/main" val="29000829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a:bodyPr>
          <a:lstStyle/>
          <a:p>
            <a:pPr algn="just"/>
            <a:r>
              <a:rPr lang="pt-BR" sz="2400" b="1" u="sng" dirty="0"/>
              <a:t>Cumprimento de Sentença que Reconhece a Exigibilidade de Obrigação de Prestar Alimentos: </a:t>
            </a:r>
          </a:p>
          <a:p>
            <a:pPr marL="0" indent="0" algn="just">
              <a:buNone/>
            </a:pPr>
            <a:endParaRPr lang="pt-BR" sz="2400" b="1" u="sng" dirty="0"/>
          </a:p>
          <a:p>
            <a:pPr lvl="1" algn="just"/>
            <a:r>
              <a:rPr lang="pt-BR" sz="2200" b="1" u="sng" dirty="0"/>
              <a:t>Características:</a:t>
            </a:r>
          </a:p>
          <a:p>
            <a:pPr lvl="2" algn="just"/>
            <a:r>
              <a:rPr lang="pt-BR" sz="2000" b="1" u="sng" dirty="0"/>
              <a:t>Débito que autoriza a prisão civil:</a:t>
            </a:r>
            <a:r>
              <a:rPr lang="pt-BR" sz="2000" dirty="0"/>
              <a:t> é o que compreende até as três prestações anteriores ao ajuizamento da execução e as que se vencerem no curso do processo (artigo 528, § 7º, do CPC).</a:t>
            </a:r>
          </a:p>
          <a:p>
            <a:pPr lvl="3" algn="just"/>
            <a:r>
              <a:rPr lang="pt-BR" sz="1800" u="sng" dirty="0"/>
              <a:t>Súmula nº. 309 do STJ:</a:t>
            </a:r>
            <a:r>
              <a:rPr lang="pt-BR" sz="1800" dirty="0"/>
              <a:t> </a:t>
            </a:r>
            <a:r>
              <a:rPr lang="pt-BR" sz="1800" i="1" dirty="0"/>
              <a:t>“O débito alimentar que autoriza a prisão civil do alimentante é o que compreende as três prestações anteriores ao ajuizamento da execução e as que se vencerem no curso do processo.”</a:t>
            </a:r>
          </a:p>
          <a:p>
            <a:endParaRPr lang="pt-BR" dirty="0"/>
          </a:p>
        </p:txBody>
      </p:sp>
    </p:spTree>
    <p:extLst>
      <p:ext uri="{BB962C8B-B14F-4D97-AF65-F5344CB8AC3E}">
        <p14:creationId xmlns:p14="http://schemas.microsoft.com/office/powerpoint/2010/main" val="5879011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lstStyle/>
          <a:p>
            <a:pPr algn="just"/>
            <a:r>
              <a:rPr lang="pt-BR" sz="2400" b="1" u="sng" dirty="0"/>
              <a:t>Cumprimento de Sentença que Reconhece a Exigibilidade de Obrigação de Prestar Alimentos: </a:t>
            </a:r>
          </a:p>
          <a:p>
            <a:pPr marL="0" indent="0" algn="just">
              <a:buNone/>
            </a:pPr>
            <a:endParaRPr lang="pt-BR" sz="2400" b="1" u="sng" dirty="0"/>
          </a:p>
          <a:p>
            <a:pPr lvl="1" algn="just"/>
            <a:r>
              <a:rPr lang="pt-BR" sz="2200" b="1" u="sng" dirty="0"/>
              <a:t>Características:</a:t>
            </a:r>
          </a:p>
          <a:p>
            <a:pPr lvl="2" algn="just"/>
            <a:r>
              <a:rPr lang="pt-BR" sz="2000" u="sng" dirty="0"/>
              <a:t>Facultatividade do rito da prisão:</a:t>
            </a:r>
            <a:r>
              <a:rPr lang="pt-BR" sz="2000" dirty="0"/>
              <a:t> mesmo em se tratando de débito das três prestações anteriores ao ajuizamento da execução e das que se vencerem no curso do processo, que autorizariam a adoção do rito da prisão civil, o exequente pode optar por ajuizar o cumprimento de sentença sob o rito da penhora de bens (artigo 528, 8º, do CPC).</a:t>
            </a:r>
          </a:p>
          <a:p>
            <a:endParaRPr lang="pt-BR" dirty="0"/>
          </a:p>
        </p:txBody>
      </p:sp>
    </p:spTree>
    <p:extLst>
      <p:ext uri="{BB962C8B-B14F-4D97-AF65-F5344CB8AC3E}">
        <p14:creationId xmlns:p14="http://schemas.microsoft.com/office/powerpoint/2010/main" val="22739444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lnSpcReduction="10000"/>
          </a:bodyPr>
          <a:lstStyle/>
          <a:p>
            <a:pPr algn="just"/>
            <a:r>
              <a:rPr lang="pt-BR" sz="2400" b="1" u="sng" dirty="0"/>
              <a:t>Cumprimento de Sentença que Reconhece a Exigibilidade de Obrigação de Prestar Alimentos: </a:t>
            </a:r>
          </a:p>
          <a:p>
            <a:pPr marL="0" indent="0" algn="just">
              <a:buNone/>
            </a:pPr>
            <a:endParaRPr lang="pt-BR" sz="2400" b="1" u="sng" dirty="0"/>
          </a:p>
          <a:p>
            <a:pPr lvl="1" algn="just"/>
            <a:r>
              <a:rPr lang="pt-BR" sz="2200" b="1" u="sng" dirty="0"/>
              <a:t>Procedimento:</a:t>
            </a:r>
          </a:p>
          <a:p>
            <a:pPr marL="457200" lvl="1" indent="0" algn="just">
              <a:buNone/>
            </a:pPr>
            <a:r>
              <a:rPr lang="pt-BR" sz="2200" dirty="0"/>
              <a:t>	1. Requerimento do exequente;</a:t>
            </a:r>
          </a:p>
          <a:p>
            <a:pPr marL="457200" lvl="1" indent="0" algn="just">
              <a:buNone/>
            </a:pPr>
            <a:r>
              <a:rPr lang="pt-BR" sz="2200" dirty="0"/>
              <a:t>	2. Intimação </a:t>
            </a:r>
            <a:r>
              <a:rPr lang="pt-BR" sz="2200" u="sng" dirty="0"/>
              <a:t>pessoal</a:t>
            </a:r>
            <a:r>
              <a:rPr lang="pt-BR" sz="2200" dirty="0"/>
              <a:t> do executado para, em três dias, 	pagar o 	débito, provar que o fez ou justificar a 	impossibilidade de </a:t>
            </a:r>
            <a:r>
              <a:rPr lang="pt-BR" sz="2200" dirty="0" err="1"/>
              <a:t>fazê</a:t>
            </a:r>
            <a:r>
              <a:rPr lang="pt-BR" sz="2200" dirty="0"/>
              <a:t>-	</a:t>
            </a:r>
            <a:r>
              <a:rPr lang="pt-BR" sz="2200" dirty="0" err="1"/>
              <a:t>lo</a:t>
            </a:r>
            <a:r>
              <a:rPr lang="pt-BR" sz="2200" dirty="0"/>
              <a:t>;</a:t>
            </a:r>
          </a:p>
          <a:p>
            <a:pPr marL="457200" lvl="1" indent="0" algn="just">
              <a:buNone/>
            </a:pPr>
            <a:r>
              <a:rPr lang="pt-BR" sz="2200" dirty="0"/>
              <a:t>	3. </a:t>
            </a:r>
            <a:r>
              <a:rPr lang="pt-BR" sz="2000" u="sng" dirty="0"/>
              <a:t>Caso o executado efetue o pagamento:</a:t>
            </a:r>
            <a:r>
              <a:rPr lang="pt-BR" sz="2000" dirty="0"/>
              <a:t> o exequente será 	intimado para se manifestar. Em se confirmando o cumprimento, 	extingue-se 	o cumprimento de sentença.</a:t>
            </a:r>
          </a:p>
          <a:p>
            <a:pPr marL="457200" lvl="1" indent="0" algn="just">
              <a:buNone/>
            </a:pPr>
            <a:endParaRPr lang="pt-BR" sz="2200" dirty="0"/>
          </a:p>
          <a:p>
            <a:endParaRPr lang="pt-BR" dirty="0"/>
          </a:p>
        </p:txBody>
      </p:sp>
    </p:spTree>
    <p:extLst>
      <p:ext uri="{BB962C8B-B14F-4D97-AF65-F5344CB8AC3E}">
        <p14:creationId xmlns:p14="http://schemas.microsoft.com/office/powerpoint/2010/main" val="25972964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lnSpcReduction="20000"/>
          </a:bodyPr>
          <a:lstStyle/>
          <a:p>
            <a:pPr algn="just"/>
            <a:r>
              <a:rPr lang="pt-BR" sz="2400" b="1" u="sng" dirty="0"/>
              <a:t>Cumprimento de Sentença que Reconhece a Exigibilidade de Obrigação de Prestar Alimentos: </a:t>
            </a:r>
          </a:p>
          <a:p>
            <a:pPr marL="0" indent="0" algn="just">
              <a:buNone/>
            </a:pPr>
            <a:endParaRPr lang="pt-BR" sz="2400" b="1" u="sng" dirty="0"/>
          </a:p>
          <a:p>
            <a:pPr lvl="1" algn="just"/>
            <a:r>
              <a:rPr lang="pt-BR" sz="2200" b="1" u="sng" dirty="0"/>
              <a:t>Procedimento:</a:t>
            </a:r>
          </a:p>
          <a:p>
            <a:pPr marL="914400" lvl="2" indent="0" algn="just">
              <a:buNone/>
            </a:pPr>
            <a:r>
              <a:rPr lang="pt-BR" sz="1900" dirty="0"/>
              <a:t>3. </a:t>
            </a:r>
            <a:r>
              <a:rPr lang="pt-BR" sz="1900" u="sng" dirty="0"/>
              <a:t>Caso o executado NÃO efetue o pagamento e não apresente justificativa ou a apresente, mas ela não seja aceita:</a:t>
            </a:r>
            <a:r>
              <a:rPr lang="pt-BR" sz="1900" dirty="0"/>
              <a:t> o juiz mandará protestar o título e decretará a prisão civil do executado pelo prazo de 1 a 3 meses (artigo 528, §§ 1º, 2º e 3º, do CPC).</a:t>
            </a:r>
          </a:p>
          <a:p>
            <a:pPr marL="914400" lvl="2" indent="0" algn="just">
              <a:buNone/>
            </a:pPr>
            <a:r>
              <a:rPr lang="pt-BR" sz="1900" dirty="0"/>
              <a:t>	3.1. </a:t>
            </a:r>
            <a:r>
              <a:rPr lang="pt-BR" sz="1900" u="sng" dirty="0"/>
              <a:t>Justificativa:</a:t>
            </a:r>
            <a:r>
              <a:rPr lang="pt-BR" sz="1900" dirty="0"/>
              <a:t> é a defesa do executado no cumprimento de 	sentença de pagar alimentos pelo rito da prisão. Seu prazo é o 	mesmo do pagamento (três dias). Somente a comprovação de 	fato 	que gere a impossibilidade absoluta de pagar justificará o 	inadimplemento (artigo 528, § 2º, do CPC).  </a:t>
            </a:r>
          </a:p>
        </p:txBody>
      </p:sp>
    </p:spTree>
    <p:extLst>
      <p:ext uri="{BB962C8B-B14F-4D97-AF65-F5344CB8AC3E}">
        <p14:creationId xmlns:p14="http://schemas.microsoft.com/office/powerpoint/2010/main" val="5655695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lnSpcReduction="10000"/>
          </a:bodyPr>
          <a:lstStyle/>
          <a:p>
            <a:pPr algn="just"/>
            <a:r>
              <a:rPr lang="pt-BR" sz="2400" b="1" u="sng" dirty="0"/>
              <a:t>Cumprimento de Sentença que Reconhece a Exigibilidade de Obrigação de Prestar Alimentos: </a:t>
            </a:r>
          </a:p>
          <a:p>
            <a:pPr marL="0" indent="0" algn="just">
              <a:buNone/>
            </a:pPr>
            <a:endParaRPr lang="pt-BR" sz="2400" b="1" u="sng" dirty="0"/>
          </a:p>
          <a:p>
            <a:pPr lvl="1" algn="just"/>
            <a:r>
              <a:rPr lang="pt-BR" sz="2200" b="1" u="sng" dirty="0"/>
              <a:t>Procedimento:</a:t>
            </a:r>
            <a:endParaRPr lang="pt-BR" dirty="0"/>
          </a:p>
          <a:p>
            <a:pPr marL="914400" lvl="2" indent="0" algn="just">
              <a:buNone/>
            </a:pPr>
            <a:r>
              <a:rPr lang="pt-BR" sz="2000" dirty="0"/>
              <a:t>4. Após cumprido o prazo da prisão civil, se a dívida permanecer, haverá a conversão do rito para o rito da penhora de bens (artigo 530 do CPC).</a:t>
            </a:r>
          </a:p>
          <a:p>
            <a:pPr marL="914400" lvl="2" indent="0" algn="just">
              <a:buNone/>
            </a:pPr>
            <a:r>
              <a:rPr lang="pt-BR" sz="2000" dirty="0"/>
              <a:t>5. Inovação do CPC/15: possibilidade de desconto da dívida de alimentos dos rendimentos ou rendas do executado, de forma parcelada, contanto que, somado às prestações vincendas, não ultrapasse 50% de seus ganhos líquidos (artigo 529, § 3º, do CPC).</a:t>
            </a:r>
          </a:p>
        </p:txBody>
      </p:sp>
    </p:spTree>
    <p:extLst>
      <p:ext uri="{BB962C8B-B14F-4D97-AF65-F5344CB8AC3E}">
        <p14:creationId xmlns:p14="http://schemas.microsoft.com/office/powerpoint/2010/main" val="7361754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lstStyle/>
          <a:p>
            <a:pPr algn="just"/>
            <a:r>
              <a:rPr lang="pt-BR" sz="2400" b="1" u="sng" dirty="0"/>
              <a:t>Cumprimento de Sentença que Reconhece a Exigibilidade de Obrigação de Prestar Alimentos: </a:t>
            </a:r>
          </a:p>
          <a:p>
            <a:pPr marL="0" indent="0" algn="just">
              <a:buNone/>
            </a:pPr>
            <a:endParaRPr lang="pt-BR" sz="2400" b="1" u="sng" dirty="0"/>
          </a:p>
          <a:p>
            <a:pPr lvl="1" algn="just"/>
            <a:r>
              <a:rPr lang="pt-BR" sz="2200" b="1" u="sng" dirty="0"/>
              <a:t>Procedimento:</a:t>
            </a:r>
          </a:p>
          <a:p>
            <a:pPr marL="457200" lvl="1" indent="0" algn="just">
              <a:buNone/>
            </a:pPr>
            <a:r>
              <a:rPr lang="pt-BR" sz="2000" dirty="0"/>
              <a:t>	6. Inovação do CPC/15: possibilidade de ciência ao Ministério 	Público para instauração de inquérito policial para apuração do 	crime de abandono material, se o juiz verificar a conduta 	procrastinatória do 	executado (artigo 532 do CPC).</a:t>
            </a:r>
          </a:p>
          <a:p>
            <a:endParaRPr lang="pt-BR" dirty="0"/>
          </a:p>
        </p:txBody>
      </p:sp>
    </p:spTree>
    <p:extLst>
      <p:ext uri="{BB962C8B-B14F-4D97-AF65-F5344CB8AC3E}">
        <p14:creationId xmlns:p14="http://schemas.microsoft.com/office/powerpoint/2010/main" val="13183726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609859"/>
            <a:ext cx="8596668" cy="4431503"/>
          </a:xfrm>
        </p:spPr>
        <p:txBody>
          <a:bodyPr>
            <a:normAutofit fontScale="85000" lnSpcReduction="20000"/>
          </a:bodyPr>
          <a:lstStyle/>
          <a:p>
            <a:pPr algn="just"/>
            <a:r>
              <a:rPr lang="pt-BR" sz="2400" b="1" u="sng" dirty="0"/>
              <a:t>Cumprimento de Sentença que Reconhece a Exigibilidade de Obrigação de Prestar Alimentos: </a:t>
            </a:r>
          </a:p>
          <a:p>
            <a:pPr marL="0" indent="0" algn="just">
              <a:buNone/>
            </a:pPr>
            <a:endParaRPr lang="pt-BR" sz="2400" b="1" u="sng" dirty="0"/>
          </a:p>
          <a:p>
            <a:pPr lvl="1" algn="just"/>
            <a:r>
              <a:rPr lang="pt-BR" sz="2200" b="1" u="sng" dirty="0"/>
              <a:t>Constituição de capital em caso de cumprimento de sentença de alimentos decorrentes de indenização por ato ilícito (artigo 533 do CPC): </a:t>
            </a:r>
          </a:p>
          <a:p>
            <a:pPr lvl="2" algn="just"/>
            <a:r>
              <a:rPr lang="pt-BR" sz="2000" dirty="0"/>
              <a:t>Será realizada a requerimento do exequente; </a:t>
            </a:r>
          </a:p>
          <a:p>
            <a:pPr lvl="2" algn="just"/>
            <a:r>
              <a:rPr lang="pt-BR" sz="2000" dirty="0"/>
              <a:t>O capital será inalienável e impenhorável enquanto perdurar a obrigação;</a:t>
            </a:r>
          </a:p>
          <a:p>
            <a:pPr lvl="2" algn="just"/>
            <a:r>
              <a:rPr lang="pt-BR" sz="2000" dirty="0"/>
              <a:t>Poderá ser substituído por inclusão do exequente em folha de pagamento de pessoa jurídica ou por fiança bancária ou garantia real;</a:t>
            </a:r>
          </a:p>
          <a:p>
            <a:pPr lvl="2" algn="just"/>
            <a:r>
              <a:rPr lang="pt-BR" sz="2000" dirty="0"/>
              <a:t>A prestação alimentícia poderá ser revista se sobrevier mudança na situação fática presente no momento de sua fixação (</a:t>
            </a:r>
            <a:r>
              <a:rPr lang="pt-BR" sz="2000" i="1" dirty="0"/>
              <a:t>cláusula rebus sic stantibus</a:t>
            </a:r>
            <a:r>
              <a:rPr lang="pt-BR" sz="2000" dirty="0"/>
              <a:t>);</a:t>
            </a:r>
          </a:p>
          <a:p>
            <a:pPr lvl="2" algn="just"/>
            <a:r>
              <a:rPr lang="pt-BR" sz="2000" dirty="0"/>
              <a:t> A prestação alimentícia poderá ser fixada tomando-se por base o salário mínimo.</a:t>
            </a:r>
          </a:p>
          <a:p>
            <a:pPr lvl="2" algn="just"/>
            <a:endParaRPr lang="pt-BR" sz="2000" dirty="0"/>
          </a:p>
          <a:p>
            <a:endParaRPr lang="pt-BR" dirty="0"/>
          </a:p>
        </p:txBody>
      </p:sp>
    </p:spTree>
    <p:extLst>
      <p:ext uri="{BB962C8B-B14F-4D97-AF65-F5344CB8AC3E}">
        <p14:creationId xmlns:p14="http://schemas.microsoft.com/office/powerpoint/2010/main" val="389866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532587"/>
            <a:ext cx="8596668" cy="4508776"/>
          </a:xfrm>
        </p:spPr>
        <p:txBody>
          <a:bodyPr>
            <a:normAutofit fontScale="92500" lnSpcReduction="20000"/>
          </a:bodyPr>
          <a:lstStyle/>
          <a:p>
            <a:pPr algn="just"/>
            <a:r>
              <a:rPr lang="pt-BR" sz="2800" b="1" u="sng" dirty="0"/>
              <a:t>Cumprimento Definitivo de Sentença que Reconhece a Exigibilidade de Obrigação de Pagar Quantia Certa:</a:t>
            </a:r>
          </a:p>
          <a:p>
            <a:pPr marL="0" indent="0" algn="just">
              <a:buNone/>
            </a:pPr>
            <a:endParaRPr lang="pt-BR" sz="2400" b="1" u="sng" dirty="0"/>
          </a:p>
          <a:p>
            <a:pPr lvl="1" algn="just"/>
            <a:r>
              <a:rPr lang="pt-BR" sz="2200" b="1" u="sng" dirty="0"/>
              <a:t>Procedimento:</a:t>
            </a:r>
          </a:p>
          <a:p>
            <a:pPr marL="914400" lvl="2" indent="0" algn="just">
              <a:buNone/>
            </a:pPr>
            <a:r>
              <a:rPr lang="pt-BR" sz="2000" dirty="0"/>
              <a:t>3. </a:t>
            </a:r>
            <a:r>
              <a:rPr lang="pt-BR" sz="2000" u="sng" dirty="0"/>
              <a:t>Caso o executado efetue o pagamento:</a:t>
            </a:r>
            <a:r>
              <a:rPr lang="pt-BR" sz="2000" dirty="0"/>
              <a:t> o exequente será intimado para se manifestar. Estando correto o pagamento (principal atualizado + custas, em caso de executado não beneficiário da justiça gratuita), não haverá incidência de multa e honorários advocatícios em fase de cumprimento de sentença, extinguindo-se o cumprimento de sentença. Estando a menor o pagamento, incidirá multa e honorários advocatícios de 10% sobre a diferença (artigo 523, § 2º, do CPC). O mesmo regramento será seguido em caso de pagamento antes da intimação para o cumprimento de sentença (artigo 526 do CPC).</a:t>
            </a:r>
            <a:endParaRPr lang="pt-BR" sz="2400" b="1" u="sng" dirty="0"/>
          </a:p>
          <a:p>
            <a:endParaRPr lang="pt-BR" dirty="0"/>
          </a:p>
        </p:txBody>
      </p:sp>
    </p:spTree>
    <p:extLst>
      <p:ext uri="{BB962C8B-B14F-4D97-AF65-F5344CB8AC3E}">
        <p14:creationId xmlns:p14="http://schemas.microsoft.com/office/powerpoint/2010/main" val="40082338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365161"/>
            <a:ext cx="8596668" cy="4868214"/>
          </a:xfrm>
        </p:spPr>
        <p:txBody>
          <a:bodyPr>
            <a:normAutofit fontScale="92500" lnSpcReduction="20000"/>
          </a:bodyPr>
          <a:lstStyle/>
          <a:p>
            <a:r>
              <a:rPr lang="pt-BR" b="1" u="sng" dirty="0"/>
              <a:t>Questão de Concurso (DPE/ES, 2016):</a:t>
            </a:r>
          </a:p>
          <a:p>
            <a:pPr marL="0" indent="0" algn="just">
              <a:buNone/>
            </a:pPr>
            <a:r>
              <a:rPr lang="pt-BR" dirty="0"/>
              <a:t>Eduardo, maior e capaz, com 19 anos de idade, comparece à Defensoria Pública informando que seu genitor, que está desempregado mas tem recursos financeiros, não realizou o pagamento das duas últimas parcelas da pensão alimentícia fixada em sentença. Diante desta situação, o defensor público deverá:</a:t>
            </a:r>
          </a:p>
          <a:p>
            <a:pPr algn="just">
              <a:buAutoNum type="alphaUcParenR"/>
            </a:pPr>
            <a:r>
              <a:rPr lang="pt-BR" dirty="0"/>
              <a:t>orientar Eduardo sobre a impossibilidade de cobrar os alimentos após o atingimento da maioridade civil, pois a exoneração do devedor decorre de previsão legal expressa.</a:t>
            </a:r>
          </a:p>
          <a:p>
            <a:pPr algn="just">
              <a:buAutoNum type="alphaUcParenR"/>
            </a:pPr>
            <a:r>
              <a:rPr lang="pt-BR" dirty="0"/>
              <a:t>pedir o cumprimento da sentença, sob pena de prisão, uma vez que este débito autoriza a prisão civil do devedor de alimentos, sem prejuízo de outros meios coercitivos para o pagamento, tais como o protesto da sentença.</a:t>
            </a:r>
          </a:p>
          <a:p>
            <a:pPr algn="just">
              <a:buAutoNum type="alphaUcParenR"/>
            </a:pPr>
            <a:r>
              <a:rPr lang="pt-BR" dirty="0"/>
              <a:t>pedir o cumprimento da sentença, sob pena de penhora, uma vez que este débito não autoriza a prisão civil do devedor de alimentos.</a:t>
            </a:r>
          </a:p>
          <a:p>
            <a:pPr algn="just">
              <a:buAutoNum type="alphaUcParenR"/>
            </a:pPr>
            <a:r>
              <a:rPr lang="pt-BR" dirty="0"/>
              <a:t>orientar Eduardo para aguardar o próximo mês, uma vez que o pedido de prisão civil depende do inadimplemento das três prestações anteriores ao ajuizamento da execução.</a:t>
            </a:r>
          </a:p>
          <a:p>
            <a:pPr algn="just">
              <a:buAutoNum type="alphaUcParenR"/>
            </a:pPr>
            <a:r>
              <a:rPr lang="pt-BR" dirty="0"/>
              <a:t>pedir o cumprimento, sob pena de penhora, uma vez que, embora este débito autorize a prisão civil do devedor de alimentos, o desemprego do devedor justifica o inadimplemento.</a:t>
            </a:r>
          </a:p>
        </p:txBody>
      </p:sp>
    </p:spTree>
    <p:extLst>
      <p:ext uri="{BB962C8B-B14F-4D97-AF65-F5344CB8AC3E}">
        <p14:creationId xmlns:p14="http://schemas.microsoft.com/office/powerpoint/2010/main" val="7235066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a:bodyPr>
          <a:lstStyle/>
          <a:p>
            <a:r>
              <a:rPr lang="pt-BR" sz="2400" b="1" u="sng" dirty="0"/>
              <a:t>Resposta Correta: B</a:t>
            </a:r>
          </a:p>
          <a:p>
            <a:pPr marL="0" indent="0">
              <a:buNone/>
            </a:pPr>
            <a:endParaRPr lang="pt-BR" sz="2400" b="1" u="sng" dirty="0"/>
          </a:p>
          <a:p>
            <a:pPr lvl="1" algn="just"/>
            <a:r>
              <a:rPr lang="pt-BR" sz="2200" b="1" u="sng" dirty="0"/>
              <a:t>Alternativa A:</a:t>
            </a:r>
            <a:r>
              <a:rPr lang="pt-BR" sz="2200" dirty="0"/>
              <a:t> Súmula nº. 358 do STJ (“</a:t>
            </a:r>
            <a:r>
              <a:rPr lang="pt-BR" sz="2400" i="1" dirty="0"/>
              <a:t>O cancelamento de pensão alimentícia de filho que atingiu a maioridade está sujeito à decisão judicial, mediante contraditório, ainda que nos próprios autos”).</a:t>
            </a:r>
            <a:endParaRPr lang="pt-BR" sz="2200" b="1" i="1" u="sng" dirty="0"/>
          </a:p>
          <a:p>
            <a:pPr lvl="1" algn="just"/>
            <a:r>
              <a:rPr lang="pt-BR" sz="2200" b="1" u="sng" dirty="0"/>
              <a:t>Alternativas B, C E D:</a:t>
            </a:r>
            <a:r>
              <a:rPr lang="pt-BR" sz="2200" dirty="0"/>
              <a:t> artigo 528, § 7º, do CPC + Súmula nº. 309 do STJ.</a:t>
            </a:r>
          </a:p>
          <a:p>
            <a:pPr lvl="1" algn="just"/>
            <a:r>
              <a:rPr lang="pt-BR" sz="2200" b="1" u="sng" dirty="0"/>
              <a:t>Alternativa E:</a:t>
            </a:r>
            <a:r>
              <a:rPr lang="pt-BR" sz="2200" dirty="0"/>
              <a:t> artigo 528, § 2º, do CPC.</a:t>
            </a:r>
          </a:p>
        </p:txBody>
      </p:sp>
    </p:spTree>
    <p:extLst>
      <p:ext uri="{BB962C8B-B14F-4D97-AF65-F5344CB8AC3E}">
        <p14:creationId xmlns:p14="http://schemas.microsoft.com/office/powerpoint/2010/main" val="11329402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lnSpcReduction="20000"/>
          </a:bodyPr>
          <a:lstStyle/>
          <a:p>
            <a:pPr algn="just"/>
            <a:r>
              <a:rPr lang="pt-BR" sz="2400" b="1" u="sng" dirty="0"/>
              <a:t>Cumprimento de Sentença que Reconhece a Exigibilidade de Obrigação de Pagar Quantia Certa pela Fazenda Pública: </a:t>
            </a:r>
          </a:p>
          <a:p>
            <a:pPr marL="0" indent="0" algn="just">
              <a:buNone/>
            </a:pPr>
            <a:endParaRPr lang="pt-BR" sz="2400" b="1" u="sng" dirty="0"/>
          </a:p>
          <a:p>
            <a:pPr lvl="1" algn="just"/>
            <a:r>
              <a:rPr lang="pt-BR" sz="2200" b="1" u="sng" dirty="0"/>
              <a:t>Características:</a:t>
            </a:r>
          </a:p>
          <a:p>
            <a:pPr lvl="2" algn="just"/>
            <a:r>
              <a:rPr lang="pt-BR" sz="2000" dirty="0"/>
              <a:t>É cumprimento de sentença dotado de procedimento especial;</a:t>
            </a:r>
          </a:p>
          <a:p>
            <a:pPr lvl="2" algn="just"/>
            <a:r>
              <a:rPr lang="pt-BR" sz="2000" dirty="0"/>
              <a:t>Cabe apenas para cumprimento definitivo de sentença, segundo entendimento majoritário da doutrina e da jurisprudência (Didier diverge);</a:t>
            </a:r>
          </a:p>
          <a:p>
            <a:pPr lvl="2" algn="just"/>
            <a:r>
              <a:rPr lang="pt-BR" sz="2000" dirty="0"/>
              <a:t>Quando a obrigação contida no título for de fazer, não fazer ou entregar coisa, o cumprimento de sentença seguirá o procedimento normal aplicável a cada uma dessas obrigações, ainda que instaurado contra a Fazenda Pública.</a:t>
            </a:r>
          </a:p>
        </p:txBody>
      </p:sp>
    </p:spTree>
    <p:extLst>
      <p:ext uri="{BB962C8B-B14F-4D97-AF65-F5344CB8AC3E}">
        <p14:creationId xmlns:p14="http://schemas.microsoft.com/office/powerpoint/2010/main" val="25242762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fontScale="92500"/>
          </a:bodyPr>
          <a:lstStyle/>
          <a:p>
            <a:pPr algn="just"/>
            <a:r>
              <a:rPr lang="pt-BR" sz="2400" b="1" u="sng" dirty="0"/>
              <a:t>Cumprimento de Sentença que Reconhece a Exigibilidade de Obrigação de Pagar Quantia Certa pela Fazenda Pública: </a:t>
            </a:r>
          </a:p>
          <a:p>
            <a:pPr marL="0" indent="0" algn="just">
              <a:buNone/>
            </a:pPr>
            <a:endParaRPr lang="pt-BR" sz="2400" b="1" u="sng" dirty="0"/>
          </a:p>
          <a:p>
            <a:pPr lvl="1" algn="just"/>
            <a:r>
              <a:rPr lang="pt-BR" sz="2200" b="1" u="sng" dirty="0"/>
              <a:t>Procedimento:</a:t>
            </a:r>
          </a:p>
          <a:p>
            <a:pPr marL="914400" lvl="2" indent="0" algn="just">
              <a:buNone/>
            </a:pPr>
            <a:r>
              <a:rPr lang="pt-BR" sz="2200" dirty="0"/>
              <a:t>1. Instaurado a requerimento do exequente (requisitos da petição no artigo 534 do CPC).</a:t>
            </a:r>
          </a:p>
          <a:p>
            <a:pPr marL="914400" lvl="2" indent="0" algn="just">
              <a:buNone/>
            </a:pPr>
            <a:r>
              <a:rPr lang="pt-BR" sz="2200" dirty="0"/>
              <a:t>2. Intimação da Fazenda Pública na pessoa de seu representante judicial, por carga remessa ou meio eletrônico, para, querendo, impugnar a execução, nos próprios autos, no prazo de 30 dias (artigo 535, caput, do CPC).</a:t>
            </a:r>
          </a:p>
        </p:txBody>
      </p:sp>
    </p:spTree>
    <p:extLst>
      <p:ext uri="{BB962C8B-B14F-4D97-AF65-F5344CB8AC3E}">
        <p14:creationId xmlns:p14="http://schemas.microsoft.com/office/powerpoint/2010/main" val="28317085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481071"/>
            <a:ext cx="8596668" cy="4790940"/>
          </a:xfrm>
        </p:spPr>
        <p:txBody>
          <a:bodyPr>
            <a:normAutofit fontScale="85000" lnSpcReduction="10000"/>
          </a:bodyPr>
          <a:lstStyle/>
          <a:p>
            <a:pPr algn="just"/>
            <a:r>
              <a:rPr lang="pt-BR" sz="2400" b="1" u="sng" dirty="0"/>
              <a:t>Cumprimento de Sentença que Reconhece a Exigibilidade de Obrigação de Pagar Quantia Certa pela Fazenda Pública: </a:t>
            </a:r>
          </a:p>
          <a:p>
            <a:pPr marL="0" indent="0" algn="just">
              <a:buNone/>
            </a:pPr>
            <a:endParaRPr lang="pt-BR" sz="2400" b="1" u="sng" dirty="0"/>
          </a:p>
          <a:p>
            <a:pPr lvl="1" algn="just"/>
            <a:r>
              <a:rPr lang="pt-BR" sz="2200" b="1" u="sng" dirty="0"/>
              <a:t>Procedimento:</a:t>
            </a:r>
          </a:p>
          <a:p>
            <a:pPr marL="914400" lvl="2" indent="0" algn="just">
              <a:buNone/>
            </a:pPr>
            <a:r>
              <a:rPr lang="pt-BR" sz="2000" dirty="0"/>
              <a:t>3. </a:t>
            </a:r>
            <a:r>
              <a:rPr lang="pt-BR" sz="2000" u="sng" dirty="0"/>
              <a:t>Impugnação da Fazenda Pública:</a:t>
            </a:r>
            <a:r>
              <a:rPr lang="pt-BR" sz="2000" dirty="0"/>
              <a:t> poderá conter qualquer matéria elencada nos incisos I a VI do artigo 535. </a:t>
            </a:r>
          </a:p>
          <a:p>
            <a:pPr marL="914400" lvl="2" indent="0" algn="just">
              <a:buNone/>
            </a:pPr>
            <a:r>
              <a:rPr lang="pt-BR" sz="2000" dirty="0"/>
              <a:t>4. Não impugnada a execução ou rejeitada a impugnação, será expedido o precatório ou a RPV, que seguirão a ordem prevista no artigo 100 da CF/88.</a:t>
            </a:r>
          </a:p>
          <a:p>
            <a:pPr marL="914400" lvl="2" indent="0" algn="just">
              <a:buNone/>
            </a:pPr>
            <a:r>
              <a:rPr lang="pt-BR" sz="2000" dirty="0"/>
              <a:t>	4.1. </a:t>
            </a:r>
            <a:r>
              <a:rPr lang="pt-BR" sz="2000" u="sng" dirty="0"/>
              <a:t>Precatório:</a:t>
            </a:r>
            <a:r>
              <a:rPr lang="pt-BR" sz="2000" dirty="0"/>
              <a:t> é expedido após o trânsito em julgado da sentença 	condenatória, para condenações acima de 60 salários mínimos.</a:t>
            </a:r>
          </a:p>
          <a:p>
            <a:pPr marL="914400" lvl="2" indent="0" algn="just">
              <a:buNone/>
            </a:pPr>
            <a:r>
              <a:rPr lang="pt-BR" sz="2000" dirty="0"/>
              <a:t>	4.2. </a:t>
            </a:r>
            <a:r>
              <a:rPr lang="pt-BR" sz="2000" u="sng" dirty="0"/>
              <a:t>Requisições de Pequeno Valor (RPV):</a:t>
            </a:r>
            <a:r>
              <a:rPr lang="pt-BR" sz="2000" dirty="0"/>
              <a:t> são expedidas após o trânsito 	em julgado 	da sentença condenatória, para condenações iguais ou 	inferiores a: </a:t>
            </a:r>
            <a:r>
              <a:rPr lang="pt-BR" sz="2000" i="1" dirty="0"/>
              <a:t>i)</a:t>
            </a:r>
            <a:r>
              <a:rPr lang="pt-BR" sz="2000" dirty="0"/>
              <a:t> 60 salários 	mínimos perante a Fazenda Federal; </a:t>
            </a:r>
            <a:r>
              <a:rPr lang="pt-BR" sz="2000" i="1" dirty="0" err="1"/>
              <a:t>ii</a:t>
            </a:r>
            <a:r>
              <a:rPr lang="pt-BR" sz="2000" i="1" dirty="0"/>
              <a:t>)</a:t>
            </a:r>
            <a:r>
              <a:rPr lang="pt-BR" sz="2000" dirty="0"/>
              <a:t> 40 	salários mínimos ou outro valor definido em lei, perante a Fazenda 	Estadual ou do DF; </a:t>
            </a:r>
            <a:r>
              <a:rPr lang="pt-BR" sz="2000" i="1" dirty="0" err="1"/>
              <a:t>iii</a:t>
            </a:r>
            <a:r>
              <a:rPr lang="pt-BR" sz="2000" i="1" dirty="0"/>
              <a:t>)</a:t>
            </a:r>
            <a:r>
              <a:rPr lang="pt-BR" sz="2000" dirty="0"/>
              <a:t> 30 salários mínimos ou outro valor definido 	em lei, perante a Fazenda Municipal.</a:t>
            </a:r>
          </a:p>
          <a:p>
            <a:endParaRPr lang="pt-BR" dirty="0"/>
          </a:p>
        </p:txBody>
      </p:sp>
    </p:spTree>
    <p:extLst>
      <p:ext uri="{BB962C8B-B14F-4D97-AF65-F5344CB8AC3E}">
        <p14:creationId xmlns:p14="http://schemas.microsoft.com/office/powerpoint/2010/main" val="41348374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635617"/>
            <a:ext cx="8596668" cy="4765183"/>
          </a:xfrm>
        </p:spPr>
        <p:txBody>
          <a:bodyPr>
            <a:normAutofit fontScale="85000" lnSpcReduction="20000"/>
          </a:bodyPr>
          <a:lstStyle/>
          <a:p>
            <a:pPr algn="just"/>
            <a:r>
              <a:rPr lang="pt-BR" sz="2400" b="1" u="sng" dirty="0"/>
              <a:t>Cumprimento de Sentença que Reconhece a Exigibilidade de Obrigação de Pagar Quantia Certa pela Fazenda Pública: </a:t>
            </a:r>
          </a:p>
          <a:p>
            <a:pPr marL="0" indent="0" algn="just">
              <a:buNone/>
            </a:pPr>
            <a:endParaRPr lang="pt-BR" sz="2400" b="1" u="sng" dirty="0"/>
          </a:p>
          <a:p>
            <a:pPr lvl="1" algn="just"/>
            <a:r>
              <a:rPr lang="pt-BR" sz="2200" b="1" u="sng" dirty="0"/>
              <a:t>Procedimento:</a:t>
            </a:r>
          </a:p>
          <a:p>
            <a:pPr marL="914400" lvl="2" indent="0" algn="just">
              <a:buNone/>
            </a:pPr>
            <a:r>
              <a:rPr lang="pt-BR" sz="2200" dirty="0"/>
              <a:t>5. Inexigibilidade de obrigação reconhecida em título executivo judicial fundado em lei ou ato normativo considerado inconstitucional pelo Supremo Tribunal Federal, em controle de constitucionalidade concentrado ou difuso, em decisão proferida </a:t>
            </a:r>
            <a:r>
              <a:rPr lang="pt-BR" sz="2200" u="sng" dirty="0"/>
              <a:t>antes do trânsito em julgado da decisão exequenda</a:t>
            </a:r>
            <a:r>
              <a:rPr lang="pt-BR" sz="2200" dirty="0"/>
              <a:t> (artigo 535, §§ 5º e 7º, do CPC).</a:t>
            </a:r>
          </a:p>
          <a:p>
            <a:pPr marL="914400" lvl="2" indent="0" algn="just">
              <a:buNone/>
            </a:pPr>
            <a:r>
              <a:rPr lang="pt-BR" sz="2200" dirty="0"/>
              <a:t>	5.1. Se a decisão do STF for posterior ao trânsito em julgado 	da decisão 	exequenda, caberá ação rescisória, cujo prazo 	será contado do trânsito em julgado da decisão proferida pelo 	Supremo Tribunal Federal (artigo 535, § 8º, do CPC).</a:t>
            </a:r>
          </a:p>
          <a:p>
            <a:pPr marL="914400" lvl="2" indent="0" algn="just">
              <a:buNone/>
            </a:pPr>
            <a:r>
              <a:rPr lang="pt-BR" sz="2200" dirty="0"/>
              <a:t>6. Nas execuções contra a Fazenda Pública são devidos honorários advocatícios?</a:t>
            </a:r>
          </a:p>
          <a:p>
            <a:pPr lvl="1" algn="just"/>
            <a:endParaRPr lang="pt-BR" sz="2200" b="1" u="sng" dirty="0"/>
          </a:p>
          <a:p>
            <a:endParaRPr lang="pt-BR" dirty="0"/>
          </a:p>
        </p:txBody>
      </p:sp>
    </p:spTree>
    <p:extLst>
      <p:ext uri="{BB962C8B-B14F-4D97-AF65-F5344CB8AC3E}">
        <p14:creationId xmlns:p14="http://schemas.microsoft.com/office/powerpoint/2010/main" val="10119510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45967" y="1362098"/>
            <a:ext cx="6198022" cy="5386432"/>
          </a:xfrm>
        </p:spPr>
      </p:pic>
    </p:spTree>
    <p:extLst>
      <p:ext uri="{BB962C8B-B14F-4D97-AF65-F5344CB8AC3E}">
        <p14:creationId xmlns:p14="http://schemas.microsoft.com/office/powerpoint/2010/main" val="41053632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lnSpcReduction="10000"/>
          </a:bodyPr>
          <a:lstStyle/>
          <a:p>
            <a:pPr algn="just"/>
            <a:r>
              <a:rPr lang="pt-BR" sz="2400" b="1" u="sng" dirty="0"/>
              <a:t>Cumprimento de Sentença que Reconhece a Exigibilidade de Obrigação de Pagar Quantia Certa pela Fazenda Pública: </a:t>
            </a:r>
          </a:p>
          <a:p>
            <a:pPr marL="0" indent="0" algn="just">
              <a:buNone/>
            </a:pPr>
            <a:endParaRPr lang="pt-BR" sz="2400" b="1" u="sng" dirty="0"/>
          </a:p>
          <a:p>
            <a:pPr lvl="1" algn="just"/>
            <a:r>
              <a:rPr lang="pt-BR" sz="2400" dirty="0"/>
              <a:t>Se a Fazenda Pública é condenada a pagar uma dívida de “pequeno valor” (quitada por meio de RPV), ao contrário do que ocorre com os precatórios, ela não precisa esperar a execução para pagar. A RPV pode ser diretamente expedida e paga sem que haja processo de execução instaurado pelo credor.</a:t>
            </a:r>
          </a:p>
        </p:txBody>
      </p:sp>
    </p:spTree>
    <p:extLst>
      <p:ext uri="{BB962C8B-B14F-4D97-AF65-F5344CB8AC3E}">
        <p14:creationId xmlns:p14="http://schemas.microsoft.com/office/powerpoint/2010/main" val="23766628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700011"/>
            <a:ext cx="8596668" cy="4765183"/>
          </a:xfrm>
        </p:spPr>
        <p:txBody>
          <a:bodyPr/>
          <a:lstStyle/>
          <a:p>
            <a:pPr algn="just"/>
            <a:r>
              <a:rPr lang="pt-BR" sz="2400" b="1" u="sng" dirty="0"/>
              <a:t>Cumprimento de Sentença que Reconhece a Exigibilidade de Obrigação de Pagar Quantia Certa pela Fazenda Pública: </a:t>
            </a:r>
          </a:p>
          <a:p>
            <a:pPr marL="0" indent="0" algn="just">
              <a:buNone/>
            </a:pPr>
            <a:endParaRPr lang="pt-BR" sz="2400" b="1" u="sng" dirty="0"/>
          </a:p>
          <a:p>
            <a:pPr lvl="1" algn="just"/>
            <a:r>
              <a:rPr lang="pt-BR" dirty="0"/>
              <a:t>Desse modo, se a Fazenda Pública espera o credor iniciar a execução para, só então, pagar a RPV, pode-se concluir que ela, com a sua inércia, deu causa ao “trabalho extra” do credor (e de seu advogado) que tiveram que preparar a execução. Por conta disso, o Poder Público terá que pagar honorários advocatícios com base no princípio da causalidade.</a:t>
            </a:r>
          </a:p>
          <a:p>
            <a:pPr lvl="1" algn="just"/>
            <a:r>
              <a:rPr lang="pt-BR" dirty="0"/>
              <a:t>Assim, a Fazenda Pública é obrigada a pagar honorários advocatícios nas execuções envolvendo RPV, ainda que não embargadas, porque ela já poderia ter quitado antes do processo de execução ter sido iniciado.</a:t>
            </a:r>
          </a:p>
          <a:p>
            <a:endParaRPr lang="pt-BR" dirty="0"/>
          </a:p>
        </p:txBody>
      </p:sp>
    </p:spTree>
    <p:extLst>
      <p:ext uri="{BB962C8B-B14F-4D97-AF65-F5344CB8AC3E}">
        <p14:creationId xmlns:p14="http://schemas.microsoft.com/office/powerpoint/2010/main" val="12955140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661375"/>
            <a:ext cx="8596668" cy="4379987"/>
          </a:xfrm>
        </p:spPr>
        <p:txBody>
          <a:bodyPr>
            <a:normAutofit fontScale="77500" lnSpcReduction="20000"/>
          </a:bodyPr>
          <a:lstStyle/>
          <a:p>
            <a:pPr algn="just"/>
            <a:r>
              <a:rPr lang="pt-BR" sz="2400" b="1" u="sng" dirty="0"/>
              <a:t>Cumprimento de Sentença que Reconhece a Exigibilidade de Obrigação de Pagar Quantia Certa pela Fazenda Pública: </a:t>
            </a:r>
          </a:p>
          <a:p>
            <a:pPr marL="0" indent="0" algn="just">
              <a:buNone/>
            </a:pPr>
            <a:endParaRPr lang="pt-BR" sz="2400" b="1" u="sng" dirty="0"/>
          </a:p>
          <a:p>
            <a:pPr lvl="1" algn="just"/>
            <a:r>
              <a:rPr lang="pt-BR" sz="2200" b="1" u="sng" dirty="0"/>
              <a:t>“Execução Invertida”:</a:t>
            </a:r>
            <a:r>
              <a:rPr lang="pt-BR" sz="2200" dirty="0"/>
              <a:t> </a:t>
            </a:r>
          </a:p>
          <a:p>
            <a:pPr marL="457200" lvl="1" indent="0" algn="just">
              <a:buNone/>
            </a:pPr>
            <a:endParaRPr lang="pt-BR" sz="2200" dirty="0"/>
          </a:p>
          <a:p>
            <a:pPr lvl="2" algn="just"/>
            <a:r>
              <a:rPr lang="pt-BR" sz="2200" dirty="0"/>
              <a:t>É uma prática procedimental surgida no Rio Grande do Sul e que hoje é adotada por diversas Fazendas Públicas, inclusive pela União e pelo INSS.</a:t>
            </a:r>
          </a:p>
          <a:p>
            <a:pPr lvl="2" algn="just"/>
            <a:r>
              <a:rPr lang="pt-BR" sz="2200" dirty="0"/>
              <a:t>Havendo uma decisão transitada em julgado condenando a Fazenda Pública ao pagamento de uma quantia considerada como de “pequeno valor”, o próprio Poder Público (devedor) prepara uma planilha de cálculos com o valor que é devido e apresenta isso ao credor. Caso este concorde, haverá o pagamento voluntário da obrigação.</a:t>
            </a:r>
          </a:p>
          <a:p>
            <a:pPr lvl="2" algn="just"/>
            <a:r>
              <a:rPr lang="pt-BR" sz="2200" dirty="0"/>
              <a:t>Desse modo, a Fazenda Pública, em vez de aguardar que o credor proponha a execução, já se antecipa e apresenta os cálculos da quantia devida. O Poder Público, sem necessidade de processo de execução, cumpre voluntariamente o julgado.</a:t>
            </a:r>
            <a:endParaRPr lang="pt-BR" sz="2200" b="1" u="sng" dirty="0"/>
          </a:p>
          <a:p>
            <a:endParaRPr lang="pt-BR" dirty="0"/>
          </a:p>
        </p:txBody>
      </p:sp>
    </p:spTree>
    <p:extLst>
      <p:ext uri="{BB962C8B-B14F-4D97-AF65-F5344CB8AC3E}">
        <p14:creationId xmlns:p14="http://schemas.microsoft.com/office/powerpoint/2010/main" val="980295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429555"/>
            <a:ext cx="8596668" cy="5087155"/>
          </a:xfrm>
        </p:spPr>
        <p:txBody>
          <a:bodyPr>
            <a:normAutofit fontScale="55000" lnSpcReduction="20000"/>
          </a:bodyPr>
          <a:lstStyle/>
          <a:p>
            <a:pPr algn="just"/>
            <a:r>
              <a:rPr lang="pt-BR" sz="4400" b="1" u="sng" dirty="0"/>
              <a:t>Cumprimento Definitivo de Sentença que Reconhece a Exigibilidade de Obrigação de Pagar Quantia Certa:</a:t>
            </a:r>
          </a:p>
          <a:p>
            <a:pPr marL="0" indent="0" algn="just">
              <a:buNone/>
            </a:pPr>
            <a:endParaRPr lang="pt-BR" sz="2400" b="1" u="sng" dirty="0"/>
          </a:p>
          <a:p>
            <a:pPr lvl="1" algn="just"/>
            <a:r>
              <a:rPr lang="pt-BR" sz="3300" b="1" u="sng" dirty="0"/>
              <a:t>Procedimento:</a:t>
            </a:r>
          </a:p>
          <a:p>
            <a:pPr marL="457200" lvl="1" indent="0" algn="just">
              <a:buNone/>
            </a:pPr>
            <a:endParaRPr lang="pt-BR" sz="3300" b="1" u="sng" dirty="0"/>
          </a:p>
          <a:p>
            <a:pPr marL="914400" lvl="2" indent="0" algn="just">
              <a:buNone/>
            </a:pPr>
            <a:r>
              <a:rPr lang="pt-BR" sz="3300" dirty="0"/>
              <a:t>3. </a:t>
            </a:r>
            <a:r>
              <a:rPr lang="pt-BR" sz="3300" u="sng" dirty="0"/>
              <a:t>Caso o executado NÃO efetue o pagamento no prazo de 15 dias:</a:t>
            </a:r>
            <a:r>
              <a:rPr lang="pt-BR" sz="3300" dirty="0"/>
              <a:t> incidirá multa de 10% e honorários advocatícios de 10%, expedindo-se desde logo mandado de penhora e avaliação, seguindo-se os atos de expropriação (artigo 523, §§ 1º e 3º, do CPC).</a:t>
            </a:r>
          </a:p>
          <a:p>
            <a:pPr marL="914400" lvl="2" indent="0" algn="just">
              <a:buNone/>
            </a:pPr>
            <a:r>
              <a:rPr lang="pt-BR" sz="2900" dirty="0"/>
              <a:t>	3.1. Os honorários podem ser majorados posteriormente, chegando até 	20%, a depender da complexidade do cumprimento de 	sentença.</a:t>
            </a:r>
          </a:p>
          <a:p>
            <a:pPr marL="914400" lvl="2" indent="0" algn="just">
              <a:buNone/>
            </a:pPr>
            <a:r>
              <a:rPr lang="pt-BR" sz="2900" dirty="0"/>
              <a:t>	3.2. O prazo de 15 dias para pagamento deve ser contado em dias úteis, 	pois é prazo processual (artigo 219 do CPC). </a:t>
            </a:r>
          </a:p>
          <a:p>
            <a:pPr marL="914400" lvl="2" indent="0" algn="just">
              <a:buNone/>
            </a:pPr>
            <a:r>
              <a:rPr lang="pt-BR" sz="2900" dirty="0"/>
              <a:t>	3.3. </a:t>
            </a:r>
            <a:r>
              <a:rPr lang="pt-BR" sz="2900" u="sng" dirty="0"/>
              <a:t>STJ, </a:t>
            </a:r>
            <a:r>
              <a:rPr lang="pt-BR" sz="2900" u="sng" dirty="0" err="1"/>
              <a:t>Resp</a:t>
            </a:r>
            <a:r>
              <a:rPr lang="pt-BR" sz="2900" u="sng" dirty="0"/>
              <a:t> nº. 1.261.856/DF, Julgado em 22/11/2016, </a:t>
            </a:r>
            <a:r>
              <a:rPr lang="pt-BR" sz="2900" dirty="0"/>
              <a:t>	</a:t>
            </a:r>
            <a:r>
              <a:rPr lang="pt-BR" sz="2900" u="sng" dirty="0"/>
              <a:t>Informativo nº. </a:t>
            </a:r>
            <a:r>
              <a:rPr lang="pt-BR" sz="2900" dirty="0"/>
              <a:t>	</a:t>
            </a:r>
            <a:r>
              <a:rPr lang="pt-BR" sz="2900" u="sng" dirty="0"/>
              <a:t>594:</a:t>
            </a:r>
            <a:r>
              <a:rPr lang="pt-BR" sz="2900" dirty="0"/>
              <a:t> 	executados representados pela Defensoria Pública gozam de prazo 	em dobro para efetuar o pagamento do débito.</a:t>
            </a:r>
          </a:p>
          <a:p>
            <a:pPr lvl="2" algn="just"/>
            <a:endParaRPr lang="pt-BR" sz="2000" dirty="0"/>
          </a:p>
          <a:p>
            <a:pPr algn="just"/>
            <a:endParaRPr lang="pt-BR" sz="2400" b="1" u="sng" dirty="0"/>
          </a:p>
          <a:p>
            <a:endParaRPr lang="pt-BR" dirty="0"/>
          </a:p>
        </p:txBody>
      </p:sp>
    </p:spTree>
    <p:extLst>
      <p:ext uri="{BB962C8B-B14F-4D97-AF65-F5344CB8AC3E}">
        <p14:creationId xmlns:p14="http://schemas.microsoft.com/office/powerpoint/2010/main" val="20026363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lnSpcReduction="10000"/>
          </a:bodyPr>
          <a:lstStyle/>
          <a:p>
            <a:pPr algn="just"/>
            <a:r>
              <a:rPr lang="pt-BR" sz="2400" b="1" u="sng" dirty="0"/>
              <a:t>Cumprimento de Sentença que Reconhece a Exigibilidade de Obrigação de Pagar Quantia Certa pela Fazenda Pública: </a:t>
            </a:r>
          </a:p>
          <a:p>
            <a:pPr marL="0" indent="0" algn="just">
              <a:buNone/>
            </a:pPr>
            <a:endParaRPr lang="pt-BR" sz="2400" b="1" u="sng" dirty="0"/>
          </a:p>
          <a:p>
            <a:pPr lvl="1" algn="just"/>
            <a:r>
              <a:rPr lang="pt-BR" sz="2200" b="1" u="sng" dirty="0"/>
              <a:t>Súmula Vinculante nº. 47:</a:t>
            </a:r>
            <a:r>
              <a:rPr lang="pt-BR" sz="2200" dirty="0"/>
              <a:t> </a:t>
            </a:r>
            <a:r>
              <a:rPr lang="pt-BR" sz="2200" i="1" dirty="0"/>
              <a:t>“Os honorários advocatícios incluídos na condenação ou destacados do montante principal devido ao credor consubstanciam verba de natureza alimentar cuja satisfação ocorrerá com a expedição de precatório ou requisição de pequeno valor, observada ordem especial restrita aos créditos dessa natureza.”</a:t>
            </a:r>
          </a:p>
          <a:p>
            <a:endParaRPr lang="pt-BR" dirty="0"/>
          </a:p>
        </p:txBody>
      </p:sp>
    </p:spTree>
    <p:extLst>
      <p:ext uri="{BB962C8B-B14F-4D97-AF65-F5344CB8AC3E}">
        <p14:creationId xmlns:p14="http://schemas.microsoft.com/office/powerpoint/2010/main" val="17443581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Espaço Reservado para Conteúdo 2"/>
          <p:cNvSpPr>
            <a:spLocks noGrp="1"/>
          </p:cNvSpPr>
          <p:nvPr>
            <p:ph idx="1"/>
          </p:nvPr>
        </p:nvSpPr>
        <p:spPr/>
        <p:txBody>
          <a:bodyPr>
            <a:normAutofit/>
          </a:bodyPr>
          <a:lstStyle/>
          <a:p>
            <a:pPr marL="0" indent="0" algn="ctr">
              <a:buNone/>
            </a:pPr>
            <a:r>
              <a:rPr lang="pt-BR" sz="6000" dirty="0"/>
              <a:t>Obrigada e até a próxima aula!</a:t>
            </a:r>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99" y="796767"/>
            <a:ext cx="762106" cy="1133633"/>
          </a:xfrm>
          <a:prstGeom prst="rect">
            <a:avLst/>
          </a:prstGeom>
        </p:spPr>
      </p:pic>
    </p:spTree>
    <p:extLst>
      <p:ext uri="{BB962C8B-B14F-4D97-AF65-F5344CB8AC3E}">
        <p14:creationId xmlns:p14="http://schemas.microsoft.com/office/powerpoint/2010/main" val="183308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a:bodyPr>
          <a:lstStyle/>
          <a:p>
            <a:pPr algn="just"/>
            <a:r>
              <a:rPr lang="pt-BR" sz="2400" b="1" u="sng" dirty="0"/>
              <a:t>Cumprimento Definitivo de Sentença que Reconhece a Exigibilidade de Obrigação de Pagar Quantia Certa:</a:t>
            </a:r>
          </a:p>
          <a:p>
            <a:pPr marL="0" indent="0" algn="just">
              <a:buNone/>
            </a:pPr>
            <a:endParaRPr lang="pt-BR" sz="2400" b="1" u="sng" dirty="0"/>
          </a:p>
          <a:p>
            <a:pPr lvl="1" algn="just"/>
            <a:r>
              <a:rPr lang="pt-BR" sz="2200" b="1" u="sng" dirty="0"/>
              <a:t>Procedimento:</a:t>
            </a:r>
          </a:p>
          <a:p>
            <a:pPr marL="914400" lvl="2" indent="0" algn="just">
              <a:buNone/>
            </a:pPr>
            <a:r>
              <a:rPr lang="pt-BR" sz="2000" dirty="0"/>
              <a:t>4.  Transcorrido o prazo para pagamento voluntário, inicia-se o prazo de 15 dias para que o executado apresente impugnação ao cumprimento de sentença, que deverá ser oposta:</a:t>
            </a:r>
          </a:p>
          <a:p>
            <a:pPr marL="914400" lvl="2" indent="0" algn="just">
              <a:buNone/>
            </a:pPr>
            <a:r>
              <a:rPr lang="pt-BR" sz="2000" dirty="0"/>
              <a:t>	4.1. Nos próprios autos;</a:t>
            </a:r>
          </a:p>
          <a:p>
            <a:pPr marL="914400" lvl="2" indent="0" algn="just">
              <a:buNone/>
            </a:pPr>
            <a:r>
              <a:rPr lang="pt-BR" sz="2000" dirty="0"/>
              <a:t>	4.2. Independentemente de penhora ou nova intimação.</a:t>
            </a:r>
          </a:p>
          <a:p>
            <a:endParaRPr lang="pt-BR" dirty="0"/>
          </a:p>
        </p:txBody>
      </p:sp>
    </p:spTree>
    <p:extLst>
      <p:ext uri="{BB962C8B-B14F-4D97-AF65-F5344CB8AC3E}">
        <p14:creationId xmlns:p14="http://schemas.microsoft.com/office/powerpoint/2010/main" val="2964970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532587"/>
            <a:ext cx="8596668" cy="4971244"/>
          </a:xfrm>
        </p:spPr>
        <p:txBody>
          <a:bodyPr>
            <a:normAutofit fontScale="92500" lnSpcReduction="10000"/>
          </a:bodyPr>
          <a:lstStyle/>
          <a:p>
            <a:pPr algn="just"/>
            <a:r>
              <a:rPr lang="pt-BR" sz="2800" b="1" u="sng" dirty="0"/>
              <a:t>Cumprimento Definitivo de Sentença que Reconhece a Exigibilidade de Obrigação de Pagar Quantia Certa:</a:t>
            </a:r>
          </a:p>
          <a:p>
            <a:pPr marL="0" indent="0" algn="just">
              <a:buNone/>
            </a:pPr>
            <a:endParaRPr lang="pt-BR" sz="2400" b="1" u="sng" dirty="0"/>
          </a:p>
          <a:p>
            <a:pPr lvl="1"/>
            <a:r>
              <a:rPr lang="pt-BR" sz="2400" b="1" u="sng" dirty="0"/>
              <a:t>Procedimento:</a:t>
            </a:r>
          </a:p>
          <a:p>
            <a:pPr marL="914400" lvl="2" indent="0" algn="just">
              <a:buNone/>
            </a:pPr>
            <a:r>
              <a:rPr lang="pt-BR" sz="2200" dirty="0"/>
              <a:t>5. Impugnação ao cumprimento de sentença: será estudada detalhadamente na próxima aula, em que abordaremos as defesas do executado.</a:t>
            </a:r>
          </a:p>
          <a:p>
            <a:pPr marL="914400" lvl="2" indent="0" algn="just">
              <a:buNone/>
            </a:pPr>
            <a:r>
              <a:rPr lang="pt-BR" sz="2200" dirty="0"/>
              <a:t>	5.1. </a:t>
            </a:r>
            <a:r>
              <a:rPr lang="pt-BR" sz="2200" u="sng" dirty="0"/>
              <a:t>Natureza jurídica:</a:t>
            </a:r>
            <a:r>
              <a:rPr lang="pt-BR" sz="2200" dirty="0"/>
              <a:t> Há divergência, mas prevalece na 	doutrina e na jurisprudência que se trata de mero incidente 	processual, sem natureza jurídica de ação. </a:t>
            </a:r>
          </a:p>
          <a:p>
            <a:pPr marL="914400" lvl="2" indent="0" algn="just">
              <a:buNone/>
            </a:pPr>
            <a:r>
              <a:rPr lang="pt-BR" sz="2200" dirty="0"/>
              <a:t>	5.2. </a:t>
            </a:r>
            <a:r>
              <a:rPr lang="pt-BR" sz="2200" u="sng" dirty="0"/>
              <a:t>Matérias alegáveis:</a:t>
            </a:r>
            <a:r>
              <a:rPr lang="pt-BR" sz="2200" dirty="0"/>
              <a:t> artigo 525, § 1º, do CPC.</a:t>
            </a:r>
          </a:p>
          <a:p>
            <a:pPr marL="914400" lvl="2" indent="0" algn="just">
              <a:buNone/>
            </a:pPr>
            <a:r>
              <a:rPr lang="pt-BR" sz="2200" dirty="0"/>
              <a:t>	</a:t>
            </a:r>
            <a:endParaRPr lang="pt-BR" sz="2400" b="1" u="sng" dirty="0"/>
          </a:p>
        </p:txBody>
      </p:sp>
    </p:spTree>
    <p:extLst>
      <p:ext uri="{BB962C8B-B14F-4D97-AF65-F5344CB8AC3E}">
        <p14:creationId xmlns:p14="http://schemas.microsoft.com/office/powerpoint/2010/main" val="810614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622739"/>
            <a:ext cx="8596668" cy="4418624"/>
          </a:xfrm>
        </p:spPr>
        <p:txBody>
          <a:bodyPr>
            <a:normAutofit fontScale="85000" lnSpcReduction="20000"/>
          </a:bodyPr>
          <a:lstStyle/>
          <a:p>
            <a:pPr algn="just"/>
            <a:r>
              <a:rPr lang="pt-BR" sz="2800" b="1" u="sng" dirty="0"/>
              <a:t>Cumprimento Definitivo de Sentença que Reconhece a Exigibilidade de Obrigação de Pagar Quantia Certa:</a:t>
            </a:r>
          </a:p>
          <a:p>
            <a:pPr marL="0" indent="0" algn="just">
              <a:buNone/>
            </a:pPr>
            <a:endParaRPr lang="pt-BR" sz="2400" b="1" u="sng" dirty="0"/>
          </a:p>
          <a:p>
            <a:pPr lvl="1" algn="just"/>
            <a:r>
              <a:rPr lang="pt-BR" sz="2200" b="1" u="sng" dirty="0"/>
              <a:t>Procedimento:</a:t>
            </a:r>
          </a:p>
          <a:p>
            <a:pPr marL="457200" lvl="1" indent="0" algn="just">
              <a:buNone/>
            </a:pPr>
            <a:r>
              <a:rPr lang="pt-BR" sz="2200" dirty="0"/>
              <a:t>	5. Impugnação ao cumprimento de sentença (cont.):</a:t>
            </a:r>
          </a:p>
          <a:p>
            <a:pPr marL="914400" lvl="2" indent="0" algn="just">
              <a:buNone/>
            </a:pPr>
            <a:r>
              <a:rPr lang="pt-BR" sz="2200" dirty="0"/>
              <a:t>	5.3. </a:t>
            </a:r>
            <a:r>
              <a:rPr lang="pt-BR" sz="2200" u="sng" dirty="0"/>
              <a:t>Regra:</a:t>
            </a:r>
            <a:r>
              <a:rPr lang="pt-BR" sz="2200" dirty="0"/>
              <a:t> Ausência de efeito suspensivo (artigo 525, §6º, do 	CPC).</a:t>
            </a:r>
          </a:p>
          <a:p>
            <a:pPr marL="914400" lvl="2" indent="0" algn="just">
              <a:buNone/>
            </a:pPr>
            <a:r>
              <a:rPr lang="pt-BR" sz="2200" dirty="0"/>
              <a:t>	5.4. </a:t>
            </a:r>
            <a:r>
              <a:rPr lang="pt-BR" sz="2200" u="sng" dirty="0"/>
              <a:t>Exceção:</a:t>
            </a:r>
            <a:r>
              <a:rPr lang="pt-BR" sz="2200" dirty="0"/>
              <a:t> Possibilidade de atribuição de efeito 	suspensivo, a 	requerimento do executado, com garantia do 	juízo (artigo 525, § 6º, do CPC).</a:t>
            </a:r>
          </a:p>
          <a:p>
            <a:pPr marL="914400" lvl="2" indent="0" algn="just">
              <a:buNone/>
            </a:pPr>
            <a:r>
              <a:rPr lang="pt-BR" sz="2200" dirty="0"/>
              <a:t>	5.5. Possibilidade de superação do efeito suspensivo atribuído à 	impugnação, mediante caução arbitrada pelo juiz e prestada 	pelo 	exequente nos próprios autos (artigo 525, § 10, do 	CPC).</a:t>
            </a:r>
          </a:p>
          <a:p>
            <a:pPr marL="457200" lvl="1" indent="0" algn="just">
              <a:buNone/>
            </a:pPr>
            <a:endParaRPr lang="pt-BR" sz="2200" b="1" u="sng" dirty="0"/>
          </a:p>
          <a:p>
            <a:endParaRPr lang="pt-BR" dirty="0"/>
          </a:p>
        </p:txBody>
      </p:sp>
    </p:spTree>
    <p:extLst>
      <p:ext uri="{BB962C8B-B14F-4D97-AF65-F5344CB8AC3E}">
        <p14:creationId xmlns:p14="http://schemas.microsoft.com/office/powerpoint/2010/main" val="3343289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a:xfrm>
            <a:off x="677334" y="1596981"/>
            <a:ext cx="8596668" cy="4444382"/>
          </a:xfrm>
        </p:spPr>
        <p:txBody>
          <a:bodyPr>
            <a:normAutofit fontScale="85000" lnSpcReduction="20000"/>
          </a:bodyPr>
          <a:lstStyle/>
          <a:p>
            <a:pPr algn="just"/>
            <a:r>
              <a:rPr lang="pt-BR" sz="2800" b="1" u="sng" dirty="0"/>
              <a:t>Cumprimento Definitivo de Sentença que Reconhece a Exigibilidade de Obrigação de Pagar Quantia Certa:</a:t>
            </a:r>
          </a:p>
          <a:p>
            <a:pPr marL="0" indent="0" algn="just">
              <a:buNone/>
            </a:pPr>
            <a:endParaRPr lang="pt-BR" sz="2400" b="1" u="sng" dirty="0"/>
          </a:p>
          <a:p>
            <a:pPr lvl="1"/>
            <a:r>
              <a:rPr lang="pt-BR" sz="2400" b="1" u="sng" dirty="0"/>
              <a:t>Jurisprudência:</a:t>
            </a:r>
          </a:p>
          <a:p>
            <a:pPr marL="457200" lvl="1" indent="0">
              <a:buNone/>
            </a:pPr>
            <a:endParaRPr lang="pt-BR" sz="2400" b="1" u="sng" dirty="0"/>
          </a:p>
          <a:p>
            <a:pPr lvl="2" algn="just"/>
            <a:r>
              <a:rPr lang="pt-BR" sz="2200" b="1" u="sng" dirty="0"/>
              <a:t>Súmula nº. 517 do STJ:</a:t>
            </a:r>
            <a:r>
              <a:rPr lang="pt-BR" sz="2200" dirty="0"/>
              <a:t> </a:t>
            </a:r>
            <a:r>
              <a:rPr lang="pt-BR" sz="2200" i="1" dirty="0"/>
              <a:t>“</a:t>
            </a:r>
            <a:r>
              <a:rPr lang="pt-BR" sz="2400" i="1" dirty="0"/>
              <a:t>São devidos honorários advocatícios no cumprimento de sentença, haja ou não impugnação, depois de escoado o prazo para pagamento voluntário, que se inicia após a intimação do advogado da parte executada.</a:t>
            </a:r>
            <a:r>
              <a:rPr lang="pt-BR" sz="2200" i="1" dirty="0"/>
              <a:t>”</a:t>
            </a:r>
          </a:p>
          <a:p>
            <a:pPr marL="914400" lvl="2" indent="0" algn="just">
              <a:buNone/>
            </a:pPr>
            <a:endParaRPr lang="pt-BR" sz="2200" i="1" dirty="0"/>
          </a:p>
          <a:p>
            <a:pPr lvl="2" algn="just"/>
            <a:r>
              <a:rPr lang="pt-BR" sz="2200" b="1" u="sng" dirty="0"/>
              <a:t>Súmula nº. 519 do STJ:</a:t>
            </a:r>
            <a:r>
              <a:rPr lang="pt-BR" sz="2200" dirty="0"/>
              <a:t> </a:t>
            </a:r>
            <a:r>
              <a:rPr lang="pt-BR" sz="2200" i="1" dirty="0"/>
              <a:t>“</a:t>
            </a:r>
            <a:r>
              <a:rPr lang="pt-BR" sz="2400" i="1" dirty="0"/>
              <a:t>Na hipótese de rejeição da impugnação ao cumprimento de sentença, não são cabíveis honorários advocatícios.”</a:t>
            </a:r>
            <a:endParaRPr lang="pt-BR" sz="2200" i="1" dirty="0"/>
          </a:p>
        </p:txBody>
      </p:sp>
    </p:spTree>
    <p:extLst>
      <p:ext uri="{BB962C8B-B14F-4D97-AF65-F5344CB8AC3E}">
        <p14:creationId xmlns:p14="http://schemas.microsoft.com/office/powerpoint/2010/main" val="2708532198"/>
      </p:ext>
    </p:extLst>
  </p:cSld>
  <p:clrMapOvr>
    <a:masterClrMapping/>
  </p:clrMapOvr>
</p:sld>
</file>

<file path=ppt/theme/theme1.xml><?xml version="1.0" encoding="utf-8"?>
<a:theme xmlns:a="http://schemas.openxmlformats.org/drawingml/2006/main" name="Facetado">
  <a:themeElements>
    <a:clrScheme name="Facetado">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do">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d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1651</TotalTime>
  <Words>4356</Words>
  <Application>Microsoft Office PowerPoint</Application>
  <PresentationFormat>Widescreen</PresentationFormat>
  <Paragraphs>337</Paragraphs>
  <Slides>51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51</vt:i4>
      </vt:variant>
    </vt:vector>
  </HeadingPairs>
  <TitlesOfParts>
    <vt:vector size="56" baseType="lpstr">
      <vt:lpstr>Arial</vt:lpstr>
      <vt:lpstr>Arial Narrow</vt:lpstr>
      <vt:lpstr>Trebuchet MS</vt:lpstr>
      <vt:lpstr>Wingdings 3</vt:lpstr>
      <vt:lpstr>Facetado</vt:lpstr>
      <vt:lpstr>4º CURSO POPULAR DE FORMAÇÃO DE DEFENSORAS E DEFENSORES PÚBLICOS</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Popular de Formação de Defensoras e Defensores Públicos</dc:title>
  <dc:creator>Admin</dc:creator>
  <cp:lastModifiedBy>Jordana de Matos Nunes Rolim</cp:lastModifiedBy>
  <cp:revision>533</cp:revision>
  <dcterms:created xsi:type="dcterms:W3CDTF">2017-11-28T11:43:42Z</dcterms:created>
  <dcterms:modified xsi:type="dcterms:W3CDTF">2019-11-21T21:18:08Z</dcterms:modified>
</cp:coreProperties>
</file>