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8.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3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958">
          <p15:clr>
            <a:srgbClr val="A4A3A4"/>
          </p15:clr>
        </p15:guide>
        <p15:guide id="2" pos="3840">
          <p15:clr>
            <a:srgbClr val="A4A3A4"/>
          </p15:clr>
        </p15:guide>
      </p15:sldGuideLst>
    </p:ext>
    <p:ext uri="GoogleSlidesCustomDataVersion2">
      <go:slidesCustomData xmlns:go="http://customooxmlschemas.google.com/" r:id="rId56" roundtripDataSignature="AMtx7mjtBYWGBFg309Y/QufLVxFThLCzK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7E0E699D-ABFB-4B7B-98B6-8804E0343C7D}">
  <a:tblStyle styleId="{7E0E699D-ABFB-4B7B-98B6-8804E0343C7D}"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BF5"/>
          </a:solidFill>
        </a:fill>
      </a:tcStyle>
    </a:wholeTbl>
    <a:band1H>
      <a:tcTxStyle b="off" i="off"/>
      <a:tcStyle>
        <a:fill>
          <a:solidFill>
            <a:srgbClr val="CDD4EA"/>
          </a:solidFill>
        </a:fill>
      </a:tcStyle>
    </a:band1H>
    <a:band2H>
      <a:tcTxStyle b="off" i="off"/>
    </a:band2H>
    <a:band1V>
      <a:tcTxStyle b="off" i="off"/>
      <a:tcStyle>
        <a:fill>
          <a:solidFill>
            <a:srgbClr val="CDD4EA"/>
          </a:solidFill>
        </a:fill>
      </a:tcStyle>
    </a:band1V>
    <a:band2V>
      <a:tcTxStyle b="off" i="off"/>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b="off" i="off"/>
    </a:seCell>
    <a:swCell>
      <a:tcTxStyle b="off" i="off"/>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958" orient="horz"/>
        <p:guide pos="384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42" Type="http://schemas.openxmlformats.org/officeDocument/2006/relationships/slide" Target="slides/slide36.xml"/><Relationship Id="rId41" Type="http://schemas.openxmlformats.org/officeDocument/2006/relationships/slide" Target="slides/slide35.xml"/><Relationship Id="rId44" Type="http://schemas.openxmlformats.org/officeDocument/2006/relationships/slide" Target="slides/slide38.xml"/><Relationship Id="rId43" Type="http://schemas.openxmlformats.org/officeDocument/2006/relationships/slide" Target="slides/slide37.xml"/><Relationship Id="rId46" Type="http://schemas.openxmlformats.org/officeDocument/2006/relationships/slide" Target="slides/slide40.xml"/><Relationship Id="rId45" Type="http://schemas.openxmlformats.org/officeDocument/2006/relationships/slide" Target="slides/slide39.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48" Type="http://schemas.openxmlformats.org/officeDocument/2006/relationships/slide" Target="slides/slide42.xml"/><Relationship Id="rId47" Type="http://schemas.openxmlformats.org/officeDocument/2006/relationships/slide" Target="slides/slide41.xml"/><Relationship Id="rId49" Type="http://schemas.openxmlformats.org/officeDocument/2006/relationships/slide" Target="slides/slide4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33" Type="http://schemas.openxmlformats.org/officeDocument/2006/relationships/slide" Target="slides/slide27.xml"/><Relationship Id="rId32" Type="http://schemas.openxmlformats.org/officeDocument/2006/relationships/slide" Target="slides/slide26.xml"/><Relationship Id="rId35" Type="http://schemas.openxmlformats.org/officeDocument/2006/relationships/slide" Target="slides/slide29.xml"/><Relationship Id="rId34" Type="http://schemas.openxmlformats.org/officeDocument/2006/relationships/slide" Target="slides/slide28.xml"/><Relationship Id="rId37" Type="http://schemas.openxmlformats.org/officeDocument/2006/relationships/slide" Target="slides/slide31.xml"/><Relationship Id="rId36" Type="http://schemas.openxmlformats.org/officeDocument/2006/relationships/slide" Target="slides/slide30.xml"/><Relationship Id="rId39" Type="http://schemas.openxmlformats.org/officeDocument/2006/relationships/slide" Target="slides/slide33.xml"/><Relationship Id="rId38" Type="http://schemas.openxmlformats.org/officeDocument/2006/relationships/slide" Target="slides/slide32.xml"/><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29" Type="http://schemas.openxmlformats.org/officeDocument/2006/relationships/slide" Target="slides/slide23.xml"/><Relationship Id="rId51" Type="http://schemas.openxmlformats.org/officeDocument/2006/relationships/slide" Target="slides/slide45.xml"/><Relationship Id="rId50" Type="http://schemas.openxmlformats.org/officeDocument/2006/relationships/slide" Target="slides/slide44.xml"/><Relationship Id="rId53" Type="http://schemas.openxmlformats.org/officeDocument/2006/relationships/slide" Target="slides/slide47.xml"/><Relationship Id="rId52" Type="http://schemas.openxmlformats.org/officeDocument/2006/relationships/slide" Target="slides/slide46.xml"/><Relationship Id="rId11" Type="http://schemas.openxmlformats.org/officeDocument/2006/relationships/slide" Target="slides/slide5.xml"/><Relationship Id="rId55" Type="http://schemas.openxmlformats.org/officeDocument/2006/relationships/slide" Target="slides/slide49.xml"/><Relationship Id="rId10" Type="http://schemas.openxmlformats.org/officeDocument/2006/relationships/slide" Target="slides/slide4.xml"/><Relationship Id="rId54" Type="http://schemas.openxmlformats.org/officeDocument/2006/relationships/slide" Target="slides/slide48.xml"/><Relationship Id="rId13" Type="http://schemas.openxmlformats.org/officeDocument/2006/relationships/slide" Target="slides/slide7.xml"/><Relationship Id="rId12" Type="http://schemas.openxmlformats.org/officeDocument/2006/relationships/slide" Target="slides/slide6.xml"/><Relationship Id="rId56" Type="http://customschemas.google.com/relationships/presentationmetadata" Target="metadata"/><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2eb84f0148f_0_6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4" name="Google Shape;194;g2eb84f0148f_0_6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g2ecb1932962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6" name="Google Shape;206;g2ecb1932962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g2ecb1932962_0_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8" name="Google Shape;218;g2ecb1932962_0_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0" name="Google Shape;230;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2" name="Google Shape;242;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54" name="Google Shape;254;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5" name="Shape 265"/>
        <p:cNvGrpSpPr/>
        <p:nvPr/>
      </p:nvGrpSpPr>
      <p:grpSpPr>
        <a:xfrm>
          <a:off x="0" y="0"/>
          <a:ext cx="0" cy="0"/>
          <a:chOff x="0" y="0"/>
          <a:chExt cx="0" cy="0"/>
        </a:xfrm>
      </p:grpSpPr>
      <p:sp>
        <p:nvSpPr>
          <p:cNvPr id="266" name="Google Shape;266;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67" name="Google Shape;267;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p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79" name="Google Shape;279;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p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91" name="Google Shape;291;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1" name="Shape 301"/>
        <p:cNvGrpSpPr/>
        <p:nvPr/>
      </p:nvGrpSpPr>
      <p:grpSpPr>
        <a:xfrm>
          <a:off x="0" y="0"/>
          <a:ext cx="0" cy="0"/>
          <a:chOff x="0" y="0"/>
          <a:chExt cx="0" cy="0"/>
        </a:xfrm>
      </p:grpSpPr>
      <p:sp>
        <p:nvSpPr>
          <p:cNvPr id="302" name="Google Shape;302;p2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03" name="Google Shape;303;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2eb84f0148f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5" name="Google Shape;95;g2eb84f0148f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p2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15" name="Google Shape;315;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5" name="Shape 325"/>
        <p:cNvGrpSpPr/>
        <p:nvPr/>
      </p:nvGrpSpPr>
      <p:grpSpPr>
        <a:xfrm>
          <a:off x="0" y="0"/>
          <a:ext cx="0" cy="0"/>
          <a:chOff x="0" y="0"/>
          <a:chExt cx="0" cy="0"/>
        </a:xfrm>
      </p:grpSpPr>
      <p:sp>
        <p:nvSpPr>
          <p:cNvPr id="326" name="Google Shape;326;p3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27" name="Google Shape;327;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7" name="Shape 337"/>
        <p:cNvGrpSpPr/>
        <p:nvPr/>
      </p:nvGrpSpPr>
      <p:grpSpPr>
        <a:xfrm>
          <a:off x="0" y="0"/>
          <a:ext cx="0" cy="0"/>
          <a:chOff x="0" y="0"/>
          <a:chExt cx="0" cy="0"/>
        </a:xfrm>
      </p:grpSpPr>
      <p:sp>
        <p:nvSpPr>
          <p:cNvPr id="338" name="Google Shape;338;p3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39" name="Google Shape;339;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p3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51" name="Google Shape;351;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1" name="Shape 361"/>
        <p:cNvGrpSpPr/>
        <p:nvPr/>
      </p:nvGrpSpPr>
      <p:grpSpPr>
        <a:xfrm>
          <a:off x="0" y="0"/>
          <a:ext cx="0" cy="0"/>
          <a:chOff x="0" y="0"/>
          <a:chExt cx="0" cy="0"/>
        </a:xfrm>
      </p:grpSpPr>
      <p:sp>
        <p:nvSpPr>
          <p:cNvPr id="362" name="Google Shape;362;p3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63" name="Google Shape;363;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3" name="Shape 373"/>
        <p:cNvGrpSpPr/>
        <p:nvPr/>
      </p:nvGrpSpPr>
      <p:grpSpPr>
        <a:xfrm>
          <a:off x="0" y="0"/>
          <a:ext cx="0" cy="0"/>
          <a:chOff x="0" y="0"/>
          <a:chExt cx="0" cy="0"/>
        </a:xfrm>
      </p:grpSpPr>
      <p:sp>
        <p:nvSpPr>
          <p:cNvPr id="374" name="Google Shape;374;g2eb84f0148f_0_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75" name="Google Shape;375;g2eb84f0148f_0_2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5" name="Shape 385"/>
        <p:cNvGrpSpPr/>
        <p:nvPr/>
      </p:nvGrpSpPr>
      <p:grpSpPr>
        <a:xfrm>
          <a:off x="0" y="0"/>
          <a:ext cx="0" cy="0"/>
          <a:chOff x="0" y="0"/>
          <a:chExt cx="0" cy="0"/>
        </a:xfrm>
      </p:grpSpPr>
      <p:sp>
        <p:nvSpPr>
          <p:cNvPr id="386" name="Google Shape;386;p3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87" name="Google Shape;387;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7" name="Shape 397"/>
        <p:cNvGrpSpPr/>
        <p:nvPr/>
      </p:nvGrpSpPr>
      <p:grpSpPr>
        <a:xfrm>
          <a:off x="0" y="0"/>
          <a:ext cx="0" cy="0"/>
          <a:chOff x="0" y="0"/>
          <a:chExt cx="0" cy="0"/>
        </a:xfrm>
      </p:grpSpPr>
      <p:sp>
        <p:nvSpPr>
          <p:cNvPr id="398" name="Google Shape;398;p3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99" name="Google Shape;399;p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9" name="Shape 409"/>
        <p:cNvGrpSpPr/>
        <p:nvPr/>
      </p:nvGrpSpPr>
      <p:grpSpPr>
        <a:xfrm>
          <a:off x="0" y="0"/>
          <a:ext cx="0" cy="0"/>
          <a:chOff x="0" y="0"/>
          <a:chExt cx="0" cy="0"/>
        </a:xfrm>
      </p:grpSpPr>
      <p:sp>
        <p:nvSpPr>
          <p:cNvPr id="410" name="Google Shape;410;p3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11" name="Google Shape;411;p3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1" name="Shape 421"/>
        <p:cNvGrpSpPr/>
        <p:nvPr/>
      </p:nvGrpSpPr>
      <p:grpSpPr>
        <a:xfrm>
          <a:off x="0" y="0"/>
          <a:ext cx="0" cy="0"/>
          <a:chOff x="0" y="0"/>
          <a:chExt cx="0" cy="0"/>
        </a:xfrm>
      </p:grpSpPr>
      <p:sp>
        <p:nvSpPr>
          <p:cNvPr id="422" name="Google Shape;422;p4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23" name="Google Shape;423;p4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2eb84f0148f_0_3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8" name="Google Shape;108;g2eb84f0148f_0_3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3" name="Shape 433"/>
        <p:cNvGrpSpPr/>
        <p:nvPr/>
      </p:nvGrpSpPr>
      <p:grpSpPr>
        <a:xfrm>
          <a:off x="0" y="0"/>
          <a:ext cx="0" cy="0"/>
          <a:chOff x="0" y="0"/>
          <a:chExt cx="0" cy="0"/>
        </a:xfrm>
      </p:grpSpPr>
      <p:sp>
        <p:nvSpPr>
          <p:cNvPr id="434" name="Google Shape;434;p4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35" name="Google Shape;435;p4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5" name="Shape 445"/>
        <p:cNvGrpSpPr/>
        <p:nvPr/>
      </p:nvGrpSpPr>
      <p:grpSpPr>
        <a:xfrm>
          <a:off x="0" y="0"/>
          <a:ext cx="0" cy="0"/>
          <a:chOff x="0" y="0"/>
          <a:chExt cx="0" cy="0"/>
        </a:xfrm>
      </p:grpSpPr>
      <p:sp>
        <p:nvSpPr>
          <p:cNvPr id="446" name="Google Shape;446;p4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47" name="Google Shape;447;p4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7" name="Shape 457"/>
        <p:cNvGrpSpPr/>
        <p:nvPr/>
      </p:nvGrpSpPr>
      <p:grpSpPr>
        <a:xfrm>
          <a:off x="0" y="0"/>
          <a:ext cx="0" cy="0"/>
          <a:chOff x="0" y="0"/>
          <a:chExt cx="0" cy="0"/>
        </a:xfrm>
      </p:grpSpPr>
      <p:sp>
        <p:nvSpPr>
          <p:cNvPr id="458" name="Google Shape;458;p4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59" name="Google Shape;459;p4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9" name="Shape 469"/>
        <p:cNvGrpSpPr/>
        <p:nvPr/>
      </p:nvGrpSpPr>
      <p:grpSpPr>
        <a:xfrm>
          <a:off x="0" y="0"/>
          <a:ext cx="0" cy="0"/>
          <a:chOff x="0" y="0"/>
          <a:chExt cx="0" cy="0"/>
        </a:xfrm>
      </p:grpSpPr>
      <p:sp>
        <p:nvSpPr>
          <p:cNvPr id="470" name="Google Shape;470;p4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71" name="Google Shape;471;p4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1" name="Shape 481"/>
        <p:cNvGrpSpPr/>
        <p:nvPr/>
      </p:nvGrpSpPr>
      <p:grpSpPr>
        <a:xfrm>
          <a:off x="0" y="0"/>
          <a:ext cx="0" cy="0"/>
          <a:chOff x="0" y="0"/>
          <a:chExt cx="0" cy="0"/>
        </a:xfrm>
      </p:grpSpPr>
      <p:sp>
        <p:nvSpPr>
          <p:cNvPr id="482" name="Google Shape;482;p4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83" name="Google Shape;483;p4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3" name="Shape 493"/>
        <p:cNvGrpSpPr/>
        <p:nvPr/>
      </p:nvGrpSpPr>
      <p:grpSpPr>
        <a:xfrm>
          <a:off x="0" y="0"/>
          <a:ext cx="0" cy="0"/>
          <a:chOff x="0" y="0"/>
          <a:chExt cx="0" cy="0"/>
        </a:xfrm>
      </p:grpSpPr>
      <p:sp>
        <p:nvSpPr>
          <p:cNvPr id="494" name="Google Shape;494;p4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95" name="Google Shape;495;p4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5" name="Shape 505"/>
        <p:cNvGrpSpPr/>
        <p:nvPr/>
      </p:nvGrpSpPr>
      <p:grpSpPr>
        <a:xfrm>
          <a:off x="0" y="0"/>
          <a:ext cx="0" cy="0"/>
          <a:chOff x="0" y="0"/>
          <a:chExt cx="0" cy="0"/>
        </a:xfrm>
      </p:grpSpPr>
      <p:sp>
        <p:nvSpPr>
          <p:cNvPr id="506" name="Google Shape;506;p4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507" name="Google Shape;507;p4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7" name="Shape 517"/>
        <p:cNvGrpSpPr/>
        <p:nvPr/>
      </p:nvGrpSpPr>
      <p:grpSpPr>
        <a:xfrm>
          <a:off x="0" y="0"/>
          <a:ext cx="0" cy="0"/>
          <a:chOff x="0" y="0"/>
          <a:chExt cx="0" cy="0"/>
        </a:xfrm>
      </p:grpSpPr>
      <p:sp>
        <p:nvSpPr>
          <p:cNvPr id="518" name="Google Shape;518;p4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519" name="Google Shape;519;p4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9" name="Shape 529"/>
        <p:cNvGrpSpPr/>
        <p:nvPr/>
      </p:nvGrpSpPr>
      <p:grpSpPr>
        <a:xfrm>
          <a:off x="0" y="0"/>
          <a:ext cx="0" cy="0"/>
          <a:chOff x="0" y="0"/>
          <a:chExt cx="0" cy="0"/>
        </a:xfrm>
      </p:grpSpPr>
      <p:sp>
        <p:nvSpPr>
          <p:cNvPr id="530" name="Google Shape;530;p4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531" name="Google Shape;531;p4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1" name="Shape 541"/>
        <p:cNvGrpSpPr/>
        <p:nvPr/>
      </p:nvGrpSpPr>
      <p:grpSpPr>
        <a:xfrm>
          <a:off x="0" y="0"/>
          <a:ext cx="0" cy="0"/>
          <a:chOff x="0" y="0"/>
          <a:chExt cx="0" cy="0"/>
        </a:xfrm>
      </p:grpSpPr>
      <p:sp>
        <p:nvSpPr>
          <p:cNvPr id="542" name="Google Shape;542;p5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543" name="Google Shape;543;p5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1" name="Google Shape;121;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3" name="Shape 553"/>
        <p:cNvGrpSpPr/>
        <p:nvPr/>
      </p:nvGrpSpPr>
      <p:grpSpPr>
        <a:xfrm>
          <a:off x="0" y="0"/>
          <a:ext cx="0" cy="0"/>
          <a:chOff x="0" y="0"/>
          <a:chExt cx="0" cy="0"/>
        </a:xfrm>
      </p:grpSpPr>
      <p:sp>
        <p:nvSpPr>
          <p:cNvPr id="554" name="Google Shape;554;p5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555" name="Google Shape;555;p5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5" name="Shape 565"/>
        <p:cNvGrpSpPr/>
        <p:nvPr/>
      </p:nvGrpSpPr>
      <p:grpSpPr>
        <a:xfrm>
          <a:off x="0" y="0"/>
          <a:ext cx="0" cy="0"/>
          <a:chOff x="0" y="0"/>
          <a:chExt cx="0" cy="0"/>
        </a:xfrm>
      </p:grpSpPr>
      <p:sp>
        <p:nvSpPr>
          <p:cNvPr id="566" name="Google Shape;566;p5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567" name="Google Shape;567;p5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7" name="Shape 577"/>
        <p:cNvGrpSpPr/>
        <p:nvPr/>
      </p:nvGrpSpPr>
      <p:grpSpPr>
        <a:xfrm>
          <a:off x="0" y="0"/>
          <a:ext cx="0" cy="0"/>
          <a:chOff x="0" y="0"/>
          <a:chExt cx="0" cy="0"/>
        </a:xfrm>
      </p:grpSpPr>
      <p:sp>
        <p:nvSpPr>
          <p:cNvPr id="578" name="Google Shape;578;p5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579" name="Google Shape;579;p5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9" name="Shape 589"/>
        <p:cNvGrpSpPr/>
        <p:nvPr/>
      </p:nvGrpSpPr>
      <p:grpSpPr>
        <a:xfrm>
          <a:off x="0" y="0"/>
          <a:ext cx="0" cy="0"/>
          <a:chOff x="0" y="0"/>
          <a:chExt cx="0" cy="0"/>
        </a:xfrm>
      </p:grpSpPr>
      <p:sp>
        <p:nvSpPr>
          <p:cNvPr id="590" name="Google Shape;590;p5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591" name="Google Shape;591;p5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1" name="Shape 601"/>
        <p:cNvGrpSpPr/>
        <p:nvPr/>
      </p:nvGrpSpPr>
      <p:grpSpPr>
        <a:xfrm>
          <a:off x="0" y="0"/>
          <a:ext cx="0" cy="0"/>
          <a:chOff x="0" y="0"/>
          <a:chExt cx="0" cy="0"/>
        </a:xfrm>
      </p:grpSpPr>
      <p:sp>
        <p:nvSpPr>
          <p:cNvPr id="602" name="Google Shape;602;p5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603" name="Google Shape;603;p5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3" name="Shape 613"/>
        <p:cNvGrpSpPr/>
        <p:nvPr/>
      </p:nvGrpSpPr>
      <p:grpSpPr>
        <a:xfrm>
          <a:off x="0" y="0"/>
          <a:ext cx="0" cy="0"/>
          <a:chOff x="0" y="0"/>
          <a:chExt cx="0" cy="0"/>
        </a:xfrm>
      </p:grpSpPr>
      <p:sp>
        <p:nvSpPr>
          <p:cNvPr id="614" name="Google Shape;614;p5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615" name="Google Shape;615;p5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5" name="Shape 625"/>
        <p:cNvGrpSpPr/>
        <p:nvPr/>
      </p:nvGrpSpPr>
      <p:grpSpPr>
        <a:xfrm>
          <a:off x="0" y="0"/>
          <a:ext cx="0" cy="0"/>
          <a:chOff x="0" y="0"/>
          <a:chExt cx="0" cy="0"/>
        </a:xfrm>
      </p:grpSpPr>
      <p:sp>
        <p:nvSpPr>
          <p:cNvPr id="626" name="Google Shape;626;p5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627" name="Google Shape;627;p5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7" name="Shape 637"/>
        <p:cNvGrpSpPr/>
        <p:nvPr/>
      </p:nvGrpSpPr>
      <p:grpSpPr>
        <a:xfrm>
          <a:off x="0" y="0"/>
          <a:ext cx="0" cy="0"/>
          <a:chOff x="0" y="0"/>
          <a:chExt cx="0" cy="0"/>
        </a:xfrm>
      </p:grpSpPr>
      <p:sp>
        <p:nvSpPr>
          <p:cNvPr id="638" name="Google Shape;638;p5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639" name="Google Shape;639;p5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9" name="Shape 649"/>
        <p:cNvGrpSpPr/>
        <p:nvPr/>
      </p:nvGrpSpPr>
      <p:grpSpPr>
        <a:xfrm>
          <a:off x="0" y="0"/>
          <a:ext cx="0" cy="0"/>
          <a:chOff x="0" y="0"/>
          <a:chExt cx="0" cy="0"/>
        </a:xfrm>
      </p:grpSpPr>
      <p:sp>
        <p:nvSpPr>
          <p:cNvPr id="650" name="Google Shape;650;p5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651" name="Google Shape;651;p5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1" name="Shape 661"/>
        <p:cNvGrpSpPr/>
        <p:nvPr/>
      </p:nvGrpSpPr>
      <p:grpSpPr>
        <a:xfrm>
          <a:off x="0" y="0"/>
          <a:ext cx="0" cy="0"/>
          <a:chOff x="0" y="0"/>
          <a:chExt cx="0" cy="0"/>
        </a:xfrm>
      </p:grpSpPr>
      <p:sp>
        <p:nvSpPr>
          <p:cNvPr id="662" name="Google Shape;662;p6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663" name="Google Shape;663;p6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4" name="Google Shape;134;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2eb84f0148f_0_7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6" name="Google Shape;146;g2eb84f0148f_0_7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8" name="Google Shape;158;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1" name="Google Shape;171;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2" name="Google Shape;182;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m Branco" type="blank">
  <p:cSld name="BLANK">
    <p:spTree>
      <p:nvGrpSpPr>
        <p:cNvPr id="11" name="Shape 11"/>
        <p:cNvGrpSpPr/>
        <p:nvPr/>
      </p:nvGrpSpPr>
      <p:grpSpPr>
        <a:xfrm>
          <a:off x="0" y="0"/>
          <a:ext cx="0" cy="0"/>
          <a:chOff x="0" y="0"/>
          <a:chExt cx="0" cy="0"/>
        </a:xfrm>
      </p:grpSpPr>
      <p:sp>
        <p:nvSpPr>
          <p:cNvPr id="12" name="Google Shape;12;p10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10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 name="Google Shape;14;p10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Texto Vertical" type="vertTx">
  <p:cSld name="VERTICAL_TEXT">
    <p:spTree>
      <p:nvGrpSpPr>
        <p:cNvPr id="68" name="Shape 68"/>
        <p:cNvGrpSpPr/>
        <p:nvPr/>
      </p:nvGrpSpPr>
      <p:grpSpPr>
        <a:xfrm>
          <a:off x="0" y="0"/>
          <a:ext cx="0" cy="0"/>
          <a:chOff x="0" y="0"/>
          <a:chExt cx="0" cy="0"/>
        </a:xfrm>
      </p:grpSpPr>
      <p:sp>
        <p:nvSpPr>
          <p:cNvPr id="69" name="Google Shape;69;p1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14"/>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o e Título Vertical" type="vertTitleAndTx">
  <p:cSld name="VERTICAL_TITLE_AND_VERTICAL_TEXT">
    <p:spTree>
      <p:nvGrpSpPr>
        <p:cNvPr id="74" name="Shape 74"/>
        <p:cNvGrpSpPr/>
        <p:nvPr/>
      </p:nvGrpSpPr>
      <p:grpSpPr>
        <a:xfrm>
          <a:off x="0" y="0"/>
          <a:ext cx="0" cy="0"/>
          <a:chOff x="0" y="0"/>
          <a:chExt cx="0" cy="0"/>
        </a:xfrm>
      </p:grpSpPr>
      <p:sp>
        <p:nvSpPr>
          <p:cNvPr id="75" name="Google Shape;75;p115"/>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15"/>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de Título" type="title">
  <p:cSld name="TITLE">
    <p:spTree>
      <p:nvGrpSpPr>
        <p:cNvPr id="15" name="Shape 15"/>
        <p:cNvGrpSpPr/>
        <p:nvPr/>
      </p:nvGrpSpPr>
      <p:grpSpPr>
        <a:xfrm>
          <a:off x="0" y="0"/>
          <a:ext cx="0" cy="0"/>
          <a:chOff x="0" y="0"/>
          <a:chExt cx="0" cy="0"/>
        </a:xfrm>
      </p:grpSpPr>
      <p:sp>
        <p:nvSpPr>
          <p:cNvPr id="16" name="Google Shape;16;p106"/>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106"/>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10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0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10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Conteúdo" type="obj">
  <p:cSld name="OBJECT">
    <p:spTree>
      <p:nvGrpSpPr>
        <p:cNvPr id="21" name="Shape 21"/>
        <p:cNvGrpSpPr/>
        <p:nvPr/>
      </p:nvGrpSpPr>
      <p:grpSpPr>
        <a:xfrm>
          <a:off x="0" y="0"/>
          <a:ext cx="0" cy="0"/>
          <a:chOff x="0" y="0"/>
          <a:chExt cx="0" cy="0"/>
        </a:xfrm>
      </p:grpSpPr>
      <p:sp>
        <p:nvSpPr>
          <p:cNvPr id="22" name="Google Shape;22;p10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10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10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0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10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beçalho da Seção" type="secHead">
  <p:cSld name="SECTION_HEADER">
    <p:spTree>
      <p:nvGrpSpPr>
        <p:cNvPr id="27" name="Shape 27"/>
        <p:cNvGrpSpPr/>
        <p:nvPr/>
      </p:nvGrpSpPr>
      <p:grpSpPr>
        <a:xfrm>
          <a:off x="0" y="0"/>
          <a:ext cx="0" cy="0"/>
          <a:chOff x="0" y="0"/>
          <a:chExt cx="0" cy="0"/>
        </a:xfrm>
      </p:grpSpPr>
      <p:sp>
        <p:nvSpPr>
          <p:cNvPr id="28" name="Google Shape;28;p108"/>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108"/>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10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10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0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uas Partes de Conteúdo" type="twoObj">
  <p:cSld name="TWO_OBJECTS">
    <p:spTree>
      <p:nvGrpSpPr>
        <p:cNvPr id="33" name="Shape 33"/>
        <p:cNvGrpSpPr/>
        <p:nvPr/>
      </p:nvGrpSpPr>
      <p:grpSpPr>
        <a:xfrm>
          <a:off x="0" y="0"/>
          <a:ext cx="0" cy="0"/>
          <a:chOff x="0" y="0"/>
          <a:chExt cx="0" cy="0"/>
        </a:xfrm>
      </p:grpSpPr>
      <p:sp>
        <p:nvSpPr>
          <p:cNvPr id="34" name="Google Shape;34;p10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09"/>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109"/>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0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0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10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ção" type="twoTxTwoObj">
  <p:cSld name="TWO_OBJECTS_WITH_TEXT">
    <p:spTree>
      <p:nvGrpSpPr>
        <p:cNvPr id="40" name="Shape 40"/>
        <p:cNvGrpSpPr/>
        <p:nvPr/>
      </p:nvGrpSpPr>
      <p:grpSpPr>
        <a:xfrm>
          <a:off x="0" y="0"/>
          <a:ext cx="0" cy="0"/>
          <a:chOff x="0" y="0"/>
          <a:chExt cx="0" cy="0"/>
        </a:xfrm>
      </p:grpSpPr>
      <p:sp>
        <p:nvSpPr>
          <p:cNvPr id="41" name="Google Shape;41;p110"/>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110"/>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10"/>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10"/>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110"/>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mente Título" type="titleOnly">
  <p:cSld name="TITLE_ONLY">
    <p:spTree>
      <p:nvGrpSpPr>
        <p:cNvPr id="49" name="Shape 49"/>
        <p:cNvGrpSpPr/>
        <p:nvPr/>
      </p:nvGrpSpPr>
      <p:grpSpPr>
        <a:xfrm>
          <a:off x="0" y="0"/>
          <a:ext cx="0" cy="0"/>
          <a:chOff x="0" y="0"/>
          <a:chExt cx="0" cy="0"/>
        </a:xfrm>
      </p:grpSpPr>
      <p:sp>
        <p:nvSpPr>
          <p:cNvPr id="50" name="Google Shape;50;p1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1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údo com Legenda" type="objTx">
  <p:cSld name="OBJECT_WITH_CAPTION_TEXT">
    <p:spTree>
      <p:nvGrpSpPr>
        <p:cNvPr id="54" name="Shape 54"/>
        <p:cNvGrpSpPr/>
        <p:nvPr/>
      </p:nvGrpSpPr>
      <p:grpSpPr>
        <a:xfrm>
          <a:off x="0" y="0"/>
          <a:ext cx="0" cy="0"/>
          <a:chOff x="0" y="0"/>
          <a:chExt cx="0" cy="0"/>
        </a:xfrm>
      </p:grpSpPr>
      <p:sp>
        <p:nvSpPr>
          <p:cNvPr id="55" name="Google Shape;55;p11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12"/>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12"/>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m com Legenda" type="picTx">
  <p:cSld name="PICTURE_WITH_CAPTION_TEXT">
    <p:spTree>
      <p:nvGrpSpPr>
        <p:cNvPr id="61" name="Shape 61"/>
        <p:cNvGrpSpPr/>
        <p:nvPr/>
      </p:nvGrpSpPr>
      <p:grpSpPr>
        <a:xfrm>
          <a:off x="0" y="0"/>
          <a:ext cx="0" cy="0"/>
          <a:chOff x="0" y="0"/>
          <a:chExt cx="0" cy="0"/>
        </a:xfrm>
      </p:grpSpPr>
      <p:sp>
        <p:nvSpPr>
          <p:cNvPr id="62" name="Google Shape;62;p113"/>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13"/>
          <p:cNvSpPr/>
          <p:nvPr>
            <p:ph idx="2" type="pic"/>
          </p:nvPr>
        </p:nvSpPr>
        <p:spPr>
          <a:xfrm>
            <a:off x="5183188" y="987425"/>
            <a:ext cx="6172200" cy="4873625"/>
          </a:xfrm>
          <a:prstGeom prst="rect">
            <a:avLst/>
          </a:prstGeom>
          <a:noFill/>
          <a:ln>
            <a:noFill/>
          </a:ln>
        </p:spPr>
      </p:sp>
      <p:sp>
        <p:nvSpPr>
          <p:cNvPr id="64" name="Google Shape;64;p113"/>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0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10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0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10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10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1.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1.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1.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1.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1.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1.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1.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1.jp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image" Target="../media/image1.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image" Target="../media/image1.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image" Target="../media/image1.jp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1.jp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 Id="rId3" Type="http://schemas.openxmlformats.org/officeDocument/2006/relationships/image" Target="../media/image1.jp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 Id="rId3" Type="http://schemas.openxmlformats.org/officeDocument/2006/relationships/image" Target="../media/image1.jp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 Id="rId3" Type="http://schemas.openxmlformats.org/officeDocument/2006/relationships/image" Target="../media/image1.jp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 Id="rId3" Type="http://schemas.openxmlformats.org/officeDocument/2006/relationships/image" Target="../media/image1.jp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 Id="rId3" Type="http://schemas.openxmlformats.org/officeDocument/2006/relationships/image" Target="../media/image1.jp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 Id="rId3" Type="http://schemas.openxmlformats.org/officeDocument/2006/relationships/image" Target="../media/image1.jp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 Id="rId3" Type="http://schemas.openxmlformats.org/officeDocument/2006/relationships/image" Target="../media/image1.jp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 Id="rId3" Type="http://schemas.openxmlformats.org/officeDocument/2006/relationships/image" Target="../media/image1.jp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 Id="rId3" Type="http://schemas.openxmlformats.org/officeDocument/2006/relationships/image" Target="../media/image1.jp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 Id="rId3" Type="http://schemas.openxmlformats.org/officeDocument/2006/relationships/image" Target="../media/image1.jp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 Id="rId3"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jp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Relationship Id="rId3" Type="http://schemas.openxmlformats.org/officeDocument/2006/relationships/image" Target="../media/image1.jp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1.xml"/><Relationship Id="rId3" Type="http://schemas.openxmlformats.org/officeDocument/2006/relationships/image" Target="../media/image1.jp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2.xml"/><Relationship Id="rId3" Type="http://schemas.openxmlformats.org/officeDocument/2006/relationships/image" Target="../media/image1.jp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3.xml"/><Relationship Id="rId3" Type="http://schemas.openxmlformats.org/officeDocument/2006/relationships/image" Target="../media/image1.jp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4.xml"/><Relationship Id="rId3" Type="http://schemas.openxmlformats.org/officeDocument/2006/relationships/image" Target="../media/image1.jp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5.xml"/><Relationship Id="rId3" Type="http://schemas.openxmlformats.org/officeDocument/2006/relationships/image" Target="../media/image1.jp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6.xml"/><Relationship Id="rId3" Type="http://schemas.openxmlformats.org/officeDocument/2006/relationships/image" Target="../media/image1.jp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7.xml"/><Relationship Id="rId3" Type="http://schemas.openxmlformats.org/officeDocument/2006/relationships/image" Target="../media/image1.jp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8.xml"/><Relationship Id="rId3" Type="http://schemas.openxmlformats.org/officeDocument/2006/relationships/image" Target="../media/image1.jp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9.xml"/><Relationship Id="rId3"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grpSp>
        <p:nvGrpSpPr>
          <p:cNvPr id="84" name="Google Shape;84;p2"/>
          <p:cNvGrpSpPr/>
          <p:nvPr/>
        </p:nvGrpSpPr>
        <p:grpSpPr>
          <a:xfrm>
            <a:off x="362074" y="344073"/>
            <a:ext cx="11389663" cy="6190868"/>
            <a:chOff x="0" y="0"/>
            <a:chExt cx="19017929" cy="10337223"/>
          </a:xfrm>
        </p:grpSpPr>
        <p:sp>
          <p:nvSpPr>
            <p:cNvPr id="85" name="Google Shape;85;p2"/>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86" name="Google Shape;86;p2"/>
            <p:cNvSpPr/>
            <p:nvPr/>
          </p:nvSpPr>
          <p:spPr>
            <a:xfrm>
              <a:off x="0" y="0"/>
              <a:ext cx="19017929" cy="10337223"/>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87" name="Google Shape;87;p2"/>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88" name="Google Shape;88;p2"/>
          <p:cNvSpPr txBox="1"/>
          <p:nvPr/>
        </p:nvSpPr>
        <p:spPr>
          <a:xfrm>
            <a:off x="4689061" y="542818"/>
            <a:ext cx="1888199"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sng" cap="none" strike="noStrike">
                <a:solidFill>
                  <a:srgbClr val="03321A"/>
                </a:solidFill>
                <a:latin typeface="Arial"/>
                <a:ea typeface="Arial"/>
                <a:cs typeface="Arial"/>
                <a:sym typeface="Arial"/>
              </a:rPr>
              <a:t>TEMA B </a:t>
            </a:r>
            <a:endParaRPr b="0" i="0" sz="1400" u="none" cap="none" strike="noStrike">
              <a:solidFill>
                <a:srgbClr val="000000"/>
              </a:solidFill>
              <a:latin typeface="Arial"/>
              <a:ea typeface="Arial"/>
              <a:cs typeface="Arial"/>
              <a:sym typeface="Arial"/>
            </a:endParaRPr>
          </a:p>
        </p:txBody>
      </p:sp>
      <p:sp>
        <p:nvSpPr>
          <p:cNvPr id="89" name="Google Shape;89;p2"/>
          <p:cNvSpPr/>
          <p:nvPr/>
        </p:nvSpPr>
        <p:spPr>
          <a:xfrm>
            <a:off x="-2846" y="620665"/>
            <a:ext cx="8735102" cy="791233"/>
          </a:xfrm>
          <a:custGeom>
            <a:rect b="b" l="l" r="r" t="t"/>
            <a:pathLst>
              <a:path extrusionOk="0" h="350502" w="3869492">
                <a:moveTo>
                  <a:pt x="0" y="0"/>
                </a:moveTo>
                <a:lnTo>
                  <a:pt x="3869492" y="0"/>
                </a:lnTo>
                <a:lnTo>
                  <a:pt x="3869492" y="350502"/>
                </a:lnTo>
                <a:lnTo>
                  <a:pt x="0" y="350502"/>
                </a:lnTo>
                <a:close/>
              </a:path>
            </a:pathLst>
          </a:custGeom>
          <a:solidFill>
            <a:srgbClr val="03321A"/>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90" name="Google Shape;90;p2"/>
          <p:cNvSpPr txBox="1"/>
          <p:nvPr/>
        </p:nvSpPr>
        <p:spPr>
          <a:xfrm>
            <a:off x="620577" y="683280"/>
            <a:ext cx="4963165" cy="592278"/>
          </a:xfrm>
          <a:prstGeom prst="rect">
            <a:avLst/>
          </a:prstGeom>
          <a:noFill/>
          <a:ln>
            <a:noFill/>
          </a:ln>
        </p:spPr>
        <p:txBody>
          <a:bodyPr anchorCtr="0" anchor="t" bIns="0" lIns="0" spcFirstLastPara="1" rIns="0" wrap="square" tIns="0">
            <a:spAutoFit/>
          </a:bodyPr>
          <a:lstStyle/>
          <a:p>
            <a:pPr indent="0" lvl="0" marL="0" marR="0" rtl="0" algn="l">
              <a:lnSpc>
                <a:spcPct val="148571"/>
              </a:lnSpc>
              <a:spcBef>
                <a:spcPts val="0"/>
              </a:spcBef>
              <a:spcAft>
                <a:spcPts val="0"/>
              </a:spcAft>
              <a:buClr>
                <a:srgbClr val="000000"/>
              </a:buClr>
              <a:buSzPts val="3500"/>
              <a:buFont typeface="Arial"/>
              <a:buNone/>
            </a:pPr>
            <a:r>
              <a:rPr b="1" i="0" lang="pt-BR" sz="3500" u="none" cap="none" strike="noStrike">
                <a:solidFill>
                  <a:srgbClr val="FFFFFF"/>
                </a:solidFill>
                <a:latin typeface="Verdana"/>
                <a:ea typeface="Verdana"/>
                <a:cs typeface="Verdana"/>
                <a:sym typeface="Verdana"/>
              </a:rPr>
              <a:t>EXECUÇÃO PENAL</a:t>
            </a:r>
            <a:endParaRPr b="0" i="0" sz="1400" u="none" cap="none" strike="noStrike">
              <a:solidFill>
                <a:srgbClr val="000000"/>
              </a:solidFill>
              <a:latin typeface="Arial"/>
              <a:ea typeface="Arial"/>
              <a:cs typeface="Arial"/>
              <a:sym typeface="Arial"/>
            </a:endParaRPr>
          </a:p>
        </p:txBody>
      </p:sp>
      <p:sp>
        <p:nvSpPr>
          <p:cNvPr id="91" name="Google Shape;91;p2"/>
          <p:cNvSpPr txBox="1"/>
          <p:nvPr/>
        </p:nvSpPr>
        <p:spPr>
          <a:xfrm>
            <a:off x="1006764" y="1812818"/>
            <a:ext cx="7725600" cy="3879000"/>
          </a:xfrm>
          <a:prstGeom prst="rect">
            <a:avLst/>
          </a:prstGeom>
          <a:noFill/>
          <a:ln>
            <a:noFill/>
          </a:ln>
        </p:spPr>
        <p:txBody>
          <a:bodyPr anchorCtr="0" anchor="t" bIns="0" lIns="0" spcFirstLastPara="1" rIns="0" wrap="square" tIns="0">
            <a:spAutoFit/>
          </a:bodyPr>
          <a:lstStyle/>
          <a:p>
            <a:pPr indent="0" lvl="0" marL="0" marR="0" rtl="0" algn="l">
              <a:lnSpc>
                <a:spcPct val="173333"/>
              </a:lnSpc>
              <a:spcBef>
                <a:spcPts val="0"/>
              </a:spcBef>
              <a:spcAft>
                <a:spcPts val="0"/>
              </a:spcAft>
              <a:buClr>
                <a:srgbClr val="000000"/>
              </a:buClr>
              <a:buSzPts val="3000"/>
              <a:buFont typeface="Arial"/>
              <a:buNone/>
            </a:pPr>
            <a:r>
              <a:rPr b="1" lang="pt-BR" sz="3000">
                <a:solidFill>
                  <a:srgbClr val="03321A"/>
                </a:solidFill>
                <a:latin typeface="Verdana"/>
                <a:ea typeface="Verdana"/>
                <a:cs typeface="Verdana"/>
                <a:sym typeface="Verdana"/>
              </a:rPr>
              <a:t>Lara Teles Fernandes Falcão</a:t>
            </a:r>
            <a:r>
              <a:rPr b="1" i="0" lang="pt-BR" sz="3000" u="none" cap="none" strike="noStrike">
                <a:solidFill>
                  <a:srgbClr val="03321A"/>
                </a:solidFill>
                <a:latin typeface="Verdana"/>
                <a:ea typeface="Verdana"/>
                <a:cs typeface="Verdana"/>
                <a:sym typeface="Verdana"/>
              </a:rPr>
              <a:t>:</a:t>
            </a:r>
            <a:endParaRPr b="0" i="0" sz="1400" u="none" cap="none" strike="noStrike">
              <a:solidFill>
                <a:srgbClr val="000000"/>
              </a:solidFill>
              <a:latin typeface="Arial"/>
              <a:ea typeface="Arial"/>
              <a:cs typeface="Arial"/>
              <a:sym typeface="Arial"/>
            </a:endParaRPr>
          </a:p>
          <a:p>
            <a:pPr indent="0" lvl="1" marL="374239" marR="0" rtl="0" algn="l">
              <a:lnSpc>
                <a:spcPct val="150000"/>
              </a:lnSpc>
              <a:spcBef>
                <a:spcPts val="0"/>
              </a:spcBef>
              <a:spcAft>
                <a:spcPts val="0"/>
              </a:spcAft>
              <a:buClr>
                <a:srgbClr val="000000"/>
              </a:buClr>
              <a:buSzPts val="1800"/>
              <a:buFont typeface="Arial"/>
              <a:buNone/>
            </a:pPr>
            <a:r>
              <a:rPr lang="pt-BR" sz="2000">
                <a:solidFill>
                  <a:srgbClr val="03321A"/>
                </a:solidFill>
                <a:latin typeface="Verdana"/>
                <a:ea typeface="Verdana"/>
                <a:cs typeface="Verdana"/>
                <a:sym typeface="Verdana"/>
              </a:rPr>
              <a:t>Defensora Pública desde 2016. Mestra em Direito pela Universidade Federal do Ceará. Autora da obra Prova Testemunhal no Processo Penal (EMAIS, 2019, 2020, 2023) Professora de Pós-Graduação no Curso CEI. Professora para concursos de Defensoria Pública há mais de 10 anos, estando atualmente no @cursosduo. Instagram: @prof.larateles</a:t>
            </a:r>
            <a:endParaRPr b="0" i="0" sz="1600" u="none" cap="none" strike="noStrike">
              <a:solidFill>
                <a:srgbClr val="000000"/>
              </a:solidFill>
              <a:latin typeface="Arial"/>
              <a:ea typeface="Arial"/>
              <a:cs typeface="Arial"/>
              <a:sym typeface="Arial"/>
            </a:endParaRPr>
          </a:p>
        </p:txBody>
      </p:sp>
      <p:sp>
        <p:nvSpPr>
          <p:cNvPr id="92" name="Google Shape;92;p2"/>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grpSp>
        <p:nvGrpSpPr>
          <p:cNvPr id="196" name="Google Shape;196;g2eb84f0148f_0_62"/>
          <p:cNvGrpSpPr/>
          <p:nvPr/>
        </p:nvGrpSpPr>
        <p:grpSpPr>
          <a:xfrm>
            <a:off x="362074" y="344073"/>
            <a:ext cx="11389838" cy="6190962"/>
            <a:chOff x="0" y="0"/>
            <a:chExt cx="19017929" cy="10337222"/>
          </a:xfrm>
        </p:grpSpPr>
        <p:sp>
          <p:nvSpPr>
            <p:cNvPr id="197" name="Google Shape;197;g2eb84f0148f_0_62"/>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98" name="Google Shape;198;g2eb84f0148f_0_62"/>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199" name="Google Shape;199;g2eb84f0148f_0_62"/>
          <p:cNvSpPr txBox="1"/>
          <p:nvPr/>
        </p:nvSpPr>
        <p:spPr>
          <a:xfrm>
            <a:off x="685801" y="647420"/>
            <a:ext cx="3442200" cy="533400"/>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200" name="Google Shape;200;g2eb84f0148f_0_62"/>
          <p:cNvSpPr txBox="1"/>
          <p:nvPr/>
        </p:nvSpPr>
        <p:spPr>
          <a:xfrm>
            <a:off x="1062672" y="1771808"/>
            <a:ext cx="2268900" cy="1227000"/>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201" name="Google Shape;201;g2eb84f0148f_0_62"/>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202" name="Google Shape;202;g2eb84f0148f_0_62"/>
          <p:cNvSpPr txBox="1"/>
          <p:nvPr/>
        </p:nvSpPr>
        <p:spPr>
          <a:xfrm>
            <a:off x="699650" y="1094500"/>
            <a:ext cx="10116300" cy="4078800"/>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Clr>
                <a:srgbClr val="000000"/>
              </a:buClr>
              <a:buSzPts val="1600"/>
              <a:buFont typeface="Arial"/>
              <a:buNone/>
            </a:pPr>
            <a:r>
              <a:rPr b="1" lang="pt-BR" sz="1800">
                <a:solidFill>
                  <a:srgbClr val="FF0000"/>
                </a:solidFill>
                <a:latin typeface="Verdana"/>
                <a:ea typeface="Verdana"/>
                <a:cs typeface="Verdana"/>
                <a:sym typeface="Verdana"/>
              </a:rPr>
              <a:t>Ainda sobre independência das guias:</a:t>
            </a:r>
            <a:r>
              <a:rPr b="1" lang="pt-BR" sz="1800">
                <a:solidFill>
                  <a:schemeClr val="dk1"/>
                </a:solidFill>
                <a:latin typeface="Verdana"/>
                <a:ea typeface="Verdana"/>
                <a:cs typeface="Verdana"/>
                <a:sym typeface="Verdana"/>
              </a:rPr>
              <a:t> Não configura combinação de leis a aplicação do requisito objetivo para a progressão de regime previsto na antiga redação do art. 112 da Lei de Execução Penal, em relação ao crime comum, e a aplicação retroativa do Pacote Anticrime para reger apenas a progressão do crime hediondo, quando ambos os delitos compõem uma mesma execução penal e foram praticados em momento anterior à edição da Lei n. 13.964/2019. REsp 2.026.837-SC, Rel. Ministro Messod Azulay Neto, Quinta Turma, por unanimidade, julgado em 7/11/2023.</a:t>
            </a:r>
            <a:endParaRPr>
              <a:solidFill>
                <a:schemeClr val="dk1"/>
              </a:solidFill>
            </a:endParaRPr>
          </a:p>
          <a:p>
            <a:pPr indent="0" lvl="0" marL="0" marR="0" rtl="0" algn="just">
              <a:lnSpc>
                <a:spcPct val="150000"/>
              </a:lnSpc>
              <a:spcBef>
                <a:spcPts val="0"/>
              </a:spcBef>
              <a:spcAft>
                <a:spcPts val="0"/>
              </a:spcAft>
              <a:buClr>
                <a:srgbClr val="000000"/>
              </a:buClr>
              <a:buSzPts val="1600"/>
              <a:buFont typeface="Arial"/>
              <a:buNone/>
            </a:pPr>
            <a:r>
              <a:t/>
            </a:r>
            <a:endParaRPr sz="1800">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p:txBody>
      </p:sp>
      <p:sp>
        <p:nvSpPr>
          <p:cNvPr id="203" name="Google Shape;203;g2eb84f0148f_0_62"/>
          <p:cNvSpPr/>
          <p:nvPr/>
        </p:nvSpPr>
        <p:spPr>
          <a:xfrm>
            <a:off x="10972870" y="75528"/>
            <a:ext cx="1143000" cy="1142995"/>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9" r="-439"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grpSp>
        <p:nvGrpSpPr>
          <p:cNvPr id="208" name="Google Shape;208;g2ecb1932962_0_0"/>
          <p:cNvGrpSpPr/>
          <p:nvPr/>
        </p:nvGrpSpPr>
        <p:grpSpPr>
          <a:xfrm>
            <a:off x="362074" y="344073"/>
            <a:ext cx="11389838" cy="6190962"/>
            <a:chOff x="0" y="0"/>
            <a:chExt cx="19017929" cy="10337222"/>
          </a:xfrm>
        </p:grpSpPr>
        <p:sp>
          <p:nvSpPr>
            <p:cNvPr id="209" name="Google Shape;209;g2ecb1932962_0_0"/>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10" name="Google Shape;210;g2ecb1932962_0_0"/>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211" name="Google Shape;211;g2ecb1932962_0_0"/>
          <p:cNvSpPr txBox="1"/>
          <p:nvPr/>
        </p:nvSpPr>
        <p:spPr>
          <a:xfrm>
            <a:off x="685801" y="647420"/>
            <a:ext cx="3442200" cy="533400"/>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212" name="Google Shape;212;g2ecb1932962_0_0"/>
          <p:cNvSpPr txBox="1"/>
          <p:nvPr/>
        </p:nvSpPr>
        <p:spPr>
          <a:xfrm>
            <a:off x="1062672" y="1771808"/>
            <a:ext cx="2268900" cy="1227000"/>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213" name="Google Shape;213;g2ecb1932962_0_0"/>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214" name="Google Shape;214;g2ecb1932962_0_0"/>
          <p:cNvSpPr txBox="1"/>
          <p:nvPr/>
        </p:nvSpPr>
        <p:spPr>
          <a:xfrm>
            <a:off x="699650" y="1094500"/>
            <a:ext cx="10116300" cy="6156900"/>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Clr>
                <a:srgbClr val="000000"/>
              </a:buClr>
              <a:buSzPts val="1600"/>
              <a:buFont typeface="Arial"/>
              <a:buNone/>
            </a:pPr>
            <a:r>
              <a:rPr b="1" lang="pt-BR" sz="1800">
                <a:solidFill>
                  <a:srgbClr val="FF0000"/>
                </a:solidFill>
                <a:latin typeface="Verdana"/>
                <a:ea typeface="Verdana"/>
                <a:cs typeface="Verdana"/>
                <a:sym typeface="Verdana"/>
              </a:rPr>
              <a:t>Vamos treinar?</a:t>
            </a:r>
            <a:endParaRPr b="1" sz="1800">
              <a:solidFill>
                <a:srgbClr val="FF0000"/>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rPr b="1" lang="pt-BR" sz="1800">
                <a:solidFill>
                  <a:schemeClr val="dk1"/>
                </a:solidFill>
                <a:latin typeface="Verdana"/>
                <a:ea typeface="Verdana"/>
                <a:cs typeface="Verdana"/>
                <a:sym typeface="Verdana"/>
              </a:rPr>
              <a:t>Em 02 de dezembro de 2019, João foi preso em flagrante pelo delito de roubo majorado, com emprego de arma de fogo. No mesmo dia, porém, foi solto em audiência de custódia, pois o magistrado entendeu que as medidas cautelares diversas da prisão seriam suficientes para o caso, dada a primariedade de João, dentre outros fatores. Em 09 de setembro de 2020, foi sentenciado e condenado a 6 anos de reclusão em regime semiaberto. O processo transitou em julgado em 20 de outubro de 2020. No dia seguinte, 21 de outubro de 2020, antes do início da execução da pena, João foi novamente preso em flagrante pelo delito de tráfico de drogas. Ficou preso durante todo o processo e foi condenado a 10 anos de reclusão em regime fechado. A sentença transitou em julgado em 14 de outubro de 2021. Em que mês e ano fará jus à progressão de regime?</a:t>
            </a:r>
            <a:endParaRPr b="1" sz="1800">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t/>
            </a:r>
            <a:endParaRPr sz="1800">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p:txBody>
      </p:sp>
      <p:sp>
        <p:nvSpPr>
          <p:cNvPr id="215" name="Google Shape;215;g2ecb1932962_0_0"/>
          <p:cNvSpPr/>
          <p:nvPr/>
        </p:nvSpPr>
        <p:spPr>
          <a:xfrm>
            <a:off x="10972870" y="75528"/>
            <a:ext cx="1143000" cy="1142995"/>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9" r="-439"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grpSp>
        <p:nvGrpSpPr>
          <p:cNvPr id="220" name="Google Shape;220;g2ecb1932962_0_11"/>
          <p:cNvGrpSpPr/>
          <p:nvPr/>
        </p:nvGrpSpPr>
        <p:grpSpPr>
          <a:xfrm>
            <a:off x="362074" y="344073"/>
            <a:ext cx="11389838" cy="6190962"/>
            <a:chOff x="0" y="0"/>
            <a:chExt cx="19017929" cy="10337222"/>
          </a:xfrm>
        </p:grpSpPr>
        <p:sp>
          <p:nvSpPr>
            <p:cNvPr id="221" name="Google Shape;221;g2ecb1932962_0_11"/>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22" name="Google Shape;222;g2ecb1932962_0_11"/>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223" name="Google Shape;223;g2ecb1932962_0_11"/>
          <p:cNvSpPr txBox="1"/>
          <p:nvPr/>
        </p:nvSpPr>
        <p:spPr>
          <a:xfrm>
            <a:off x="685801" y="647420"/>
            <a:ext cx="3442200" cy="533400"/>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224" name="Google Shape;224;g2ecb1932962_0_11"/>
          <p:cNvSpPr txBox="1"/>
          <p:nvPr/>
        </p:nvSpPr>
        <p:spPr>
          <a:xfrm>
            <a:off x="1062672" y="1771808"/>
            <a:ext cx="2268900" cy="1227000"/>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225" name="Google Shape;225;g2ecb1932962_0_11"/>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226" name="Google Shape;226;g2ecb1932962_0_11"/>
          <p:cNvSpPr txBox="1"/>
          <p:nvPr/>
        </p:nvSpPr>
        <p:spPr>
          <a:xfrm>
            <a:off x="699650" y="1094500"/>
            <a:ext cx="10116300" cy="4910100"/>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Clr>
                <a:srgbClr val="000000"/>
              </a:buClr>
              <a:buSzPts val="1600"/>
              <a:buFont typeface="Arial"/>
              <a:buNone/>
            </a:pPr>
            <a:r>
              <a:rPr b="1" lang="pt-BR" sz="1800">
                <a:solidFill>
                  <a:srgbClr val="FF0000"/>
                </a:solidFill>
                <a:latin typeface="Verdana"/>
                <a:ea typeface="Verdana"/>
                <a:cs typeface="Verdana"/>
                <a:sym typeface="Verdana"/>
              </a:rPr>
              <a:t>Vamos treinar?</a:t>
            </a:r>
            <a:endParaRPr b="1" sz="1800">
              <a:solidFill>
                <a:srgbClr val="FF0000"/>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rPr b="1" lang="pt-BR" sz="1800">
                <a:solidFill>
                  <a:schemeClr val="dk1"/>
                </a:solidFill>
                <a:latin typeface="Verdana"/>
                <a:ea typeface="Verdana"/>
                <a:cs typeface="Verdana"/>
                <a:sym typeface="Verdana"/>
              </a:rPr>
              <a:t>Guias independentes:</a:t>
            </a:r>
            <a:endParaRPr b="1" sz="1800">
              <a:solidFill>
                <a:schemeClr val="dk1"/>
              </a:solidFill>
              <a:latin typeface="Verdana"/>
              <a:ea typeface="Verdana"/>
              <a:cs typeface="Verdana"/>
              <a:sym typeface="Verdana"/>
            </a:endParaRPr>
          </a:p>
          <a:p>
            <a:pPr indent="-342900" lvl="0" marL="457200" marR="0" rtl="0" algn="just">
              <a:lnSpc>
                <a:spcPct val="150000"/>
              </a:lnSpc>
              <a:spcBef>
                <a:spcPts val="0"/>
              </a:spcBef>
              <a:spcAft>
                <a:spcPts val="0"/>
              </a:spcAft>
              <a:buClr>
                <a:schemeClr val="dk1"/>
              </a:buClr>
              <a:buSzPts val="1800"/>
              <a:buFont typeface="Verdana"/>
              <a:buChar char="-"/>
            </a:pPr>
            <a:r>
              <a:rPr b="1" lang="pt-BR" sz="1800">
                <a:solidFill>
                  <a:schemeClr val="dk1"/>
                </a:solidFill>
                <a:latin typeface="Verdana"/>
                <a:ea typeface="Verdana"/>
                <a:cs typeface="Verdana"/>
                <a:sym typeface="Verdana"/>
              </a:rPr>
              <a:t>Roubo majorado por arma antes da Lei Anticrime (crime comum) + primário = 1/ 6 de 6 anos = 1 ano</a:t>
            </a:r>
            <a:endParaRPr b="1" sz="1800">
              <a:solidFill>
                <a:schemeClr val="dk1"/>
              </a:solidFill>
              <a:latin typeface="Verdana"/>
              <a:ea typeface="Verdana"/>
              <a:cs typeface="Verdana"/>
              <a:sym typeface="Verdana"/>
            </a:endParaRPr>
          </a:p>
          <a:p>
            <a:pPr indent="-342900" lvl="0" marL="457200" marR="0" rtl="0" algn="just">
              <a:lnSpc>
                <a:spcPct val="150000"/>
              </a:lnSpc>
              <a:spcBef>
                <a:spcPts val="0"/>
              </a:spcBef>
              <a:spcAft>
                <a:spcPts val="0"/>
              </a:spcAft>
              <a:buClr>
                <a:schemeClr val="dk1"/>
              </a:buClr>
              <a:buSzPts val="1800"/>
              <a:buFont typeface="Verdana"/>
              <a:buChar char="-"/>
            </a:pPr>
            <a:r>
              <a:rPr b="1" lang="pt-BR" sz="1800">
                <a:solidFill>
                  <a:schemeClr val="dk1"/>
                </a:solidFill>
                <a:latin typeface="Verdana"/>
                <a:ea typeface="Verdana"/>
                <a:cs typeface="Verdana"/>
                <a:sym typeface="Verdana"/>
              </a:rPr>
              <a:t> </a:t>
            </a:r>
            <a:endParaRPr b="1" sz="1800">
              <a:solidFill>
                <a:schemeClr val="dk1"/>
              </a:solidFill>
              <a:latin typeface="Verdana"/>
              <a:ea typeface="Verdana"/>
              <a:cs typeface="Verdana"/>
              <a:sym typeface="Verdana"/>
            </a:endParaRPr>
          </a:p>
          <a:p>
            <a:pPr indent="-342900" lvl="0" marL="457200" marR="0" rtl="0" algn="just">
              <a:lnSpc>
                <a:spcPct val="150000"/>
              </a:lnSpc>
              <a:spcBef>
                <a:spcPts val="0"/>
              </a:spcBef>
              <a:spcAft>
                <a:spcPts val="0"/>
              </a:spcAft>
              <a:buClr>
                <a:schemeClr val="dk1"/>
              </a:buClr>
              <a:buSzPts val="1800"/>
              <a:buFont typeface="Verdana"/>
              <a:buChar char="-"/>
            </a:pPr>
            <a:r>
              <a:rPr b="1" lang="pt-BR" sz="1800">
                <a:solidFill>
                  <a:schemeClr val="dk1"/>
                </a:solidFill>
                <a:latin typeface="Verdana"/>
                <a:ea typeface="Verdana"/>
                <a:cs typeface="Verdana"/>
                <a:sym typeface="Verdana"/>
              </a:rPr>
              <a:t>Tráfico equiparado a hediondo + reincidente genérico (roubo nao era hedidondo antes da lei anticrime) sem resultado morte = 40% de 10 anos = 4 anos </a:t>
            </a:r>
            <a:endParaRPr b="1" sz="1800">
              <a:solidFill>
                <a:schemeClr val="dk1"/>
              </a:solidFill>
              <a:latin typeface="Verdana"/>
              <a:ea typeface="Verdana"/>
              <a:cs typeface="Verdana"/>
              <a:sym typeface="Verdana"/>
            </a:endParaRPr>
          </a:p>
          <a:p>
            <a:pPr indent="0" lvl="0" marL="457200" marR="0" rtl="0" algn="just">
              <a:lnSpc>
                <a:spcPct val="150000"/>
              </a:lnSpc>
              <a:spcBef>
                <a:spcPts val="0"/>
              </a:spcBef>
              <a:spcAft>
                <a:spcPts val="0"/>
              </a:spcAft>
              <a:buNone/>
            </a:pPr>
            <a:r>
              <a:t/>
            </a:r>
            <a:endParaRPr b="1" sz="1800">
              <a:solidFill>
                <a:schemeClr val="dk1"/>
              </a:solidFill>
              <a:latin typeface="Verdana"/>
              <a:ea typeface="Verdana"/>
              <a:cs typeface="Verdana"/>
              <a:sym typeface="Verdana"/>
            </a:endParaRPr>
          </a:p>
          <a:p>
            <a:pPr indent="-342900" lvl="0" marL="457200" marR="0" rtl="0" algn="just">
              <a:lnSpc>
                <a:spcPct val="150000"/>
              </a:lnSpc>
              <a:spcBef>
                <a:spcPts val="0"/>
              </a:spcBef>
              <a:spcAft>
                <a:spcPts val="0"/>
              </a:spcAft>
              <a:buClr>
                <a:schemeClr val="dk1"/>
              </a:buClr>
              <a:buSzPts val="1800"/>
              <a:buFont typeface="Verdana"/>
              <a:buChar char="-"/>
            </a:pPr>
            <a:r>
              <a:rPr b="1" lang="pt-BR" sz="1800">
                <a:solidFill>
                  <a:schemeClr val="dk1"/>
                </a:solidFill>
                <a:latin typeface="Verdana"/>
                <a:ea typeface="Verdana"/>
                <a:cs typeface="Verdana"/>
                <a:sym typeface="Verdana"/>
              </a:rPr>
              <a:t>5 anos - 21 de outubro de 2025. </a:t>
            </a:r>
            <a:endParaRPr b="1" sz="1800">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t/>
            </a:r>
            <a:endParaRPr sz="1800">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p:txBody>
      </p:sp>
      <p:sp>
        <p:nvSpPr>
          <p:cNvPr id="227" name="Google Shape;227;g2ecb1932962_0_11"/>
          <p:cNvSpPr/>
          <p:nvPr/>
        </p:nvSpPr>
        <p:spPr>
          <a:xfrm>
            <a:off x="10972870" y="75528"/>
            <a:ext cx="1143000" cy="1142995"/>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9" r="-439"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grpSp>
        <p:nvGrpSpPr>
          <p:cNvPr id="232" name="Google Shape;232;p22"/>
          <p:cNvGrpSpPr/>
          <p:nvPr/>
        </p:nvGrpSpPr>
        <p:grpSpPr>
          <a:xfrm>
            <a:off x="362074" y="344073"/>
            <a:ext cx="11389663" cy="6190868"/>
            <a:chOff x="0" y="0"/>
            <a:chExt cx="19017929" cy="10337222"/>
          </a:xfrm>
        </p:grpSpPr>
        <p:sp>
          <p:nvSpPr>
            <p:cNvPr id="233" name="Google Shape;233;p22"/>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34" name="Google Shape;234;p22"/>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235" name="Google Shape;235;p22"/>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236" name="Google Shape;236;p22"/>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237" name="Google Shape;237;p22"/>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238" name="Google Shape;238;p22"/>
          <p:cNvSpPr txBox="1"/>
          <p:nvPr/>
        </p:nvSpPr>
        <p:spPr>
          <a:xfrm>
            <a:off x="699648" y="1094500"/>
            <a:ext cx="10469100" cy="53256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 2º A decisão do juiz que determinar a progressão de regime será sempre motivada e precedida de manifestação do </a:t>
            </a:r>
            <a:r>
              <a:rPr b="1" i="0" lang="pt-BR" sz="1800" u="none" cap="none" strike="noStrike">
                <a:solidFill>
                  <a:schemeClr val="dk1"/>
                </a:solidFill>
                <a:latin typeface="Verdana"/>
                <a:ea typeface="Verdana"/>
                <a:cs typeface="Verdana"/>
                <a:sym typeface="Verdana"/>
              </a:rPr>
              <a:t>Ministério Público e do defensor</a:t>
            </a:r>
            <a:r>
              <a:rPr b="0" i="0" lang="pt-BR" sz="1800" u="none" cap="none" strike="noStrike">
                <a:solidFill>
                  <a:schemeClr val="dk1"/>
                </a:solidFill>
                <a:latin typeface="Verdana"/>
                <a:ea typeface="Verdana"/>
                <a:cs typeface="Verdana"/>
                <a:sym typeface="Verdana"/>
              </a:rPr>
              <a:t>, procedimento que também será adotado na </a:t>
            </a:r>
            <a:r>
              <a:rPr b="0" i="0" lang="pt-BR" sz="1800" u="none" cap="none" strike="noStrike">
                <a:solidFill>
                  <a:srgbClr val="FF0000"/>
                </a:solidFill>
                <a:latin typeface="Verdana"/>
                <a:ea typeface="Verdana"/>
                <a:cs typeface="Verdana"/>
                <a:sym typeface="Verdana"/>
              </a:rPr>
              <a:t>concessão de livramento condicional, indulto e comutação de penas, </a:t>
            </a:r>
            <a:r>
              <a:rPr b="0" i="0" lang="pt-BR" sz="1800" u="none" cap="none" strike="noStrike">
                <a:solidFill>
                  <a:schemeClr val="dk1"/>
                </a:solidFill>
                <a:latin typeface="Verdana"/>
                <a:ea typeface="Verdana"/>
                <a:cs typeface="Verdana"/>
                <a:sym typeface="Verdana"/>
              </a:rPr>
              <a:t>respeitados os prazos previstos nas normas vigentes.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 </a:t>
            </a:r>
            <a:r>
              <a:rPr b="1" i="0" lang="pt-BR" sz="1800" u="none" cap="none" strike="noStrike">
                <a:solidFill>
                  <a:schemeClr val="dk1"/>
                </a:solidFill>
                <a:latin typeface="Verdana"/>
                <a:ea typeface="Verdana"/>
                <a:cs typeface="Verdana"/>
                <a:sym typeface="Verdana"/>
              </a:rPr>
              <a:t>§ 3º No caso de mulher gestante ou que for mãe ou responsável por crianças ou pessoas com deficiência, os requisitos para progressão de regime são, cumulativamente:</a:t>
            </a:r>
            <a:endParaRPr b="0" i="0" sz="18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I - não ter cometido crime com violência ou grave ameaça a pessoa;</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II - não ter cometido o crime contra seu filho ou dependente;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III - ter cumprido ao menos 1/8 (um oitavo) da pena no regime anterior;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IV - ser primária e ter bom comportamento carcerário, comprovado pelo diretor do estabelecimento;</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V - não ter integrado organização criminosa.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 4º  O cometimento de novo crime doloso ou falta grave implicará a </a:t>
            </a:r>
            <a:r>
              <a:rPr b="0" i="0" lang="pt-BR" sz="1800" u="none" cap="none" strike="noStrike">
                <a:solidFill>
                  <a:srgbClr val="FF0000"/>
                </a:solidFill>
                <a:latin typeface="Verdana"/>
                <a:ea typeface="Verdana"/>
                <a:cs typeface="Verdana"/>
                <a:sym typeface="Verdana"/>
              </a:rPr>
              <a:t>revogação do benefício previsto no § 3º deste artigo.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1" i="0" lang="pt-BR" sz="1800" u="none" cap="none" strike="noStrike">
                <a:solidFill>
                  <a:schemeClr val="dk1"/>
                </a:solidFill>
                <a:latin typeface="Verdana"/>
                <a:ea typeface="Verdana"/>
                <a:cs typeface="Verdana"/>
                <a:sym typeface="Verdana"/>
              </a:rPr>
              <a:t>§ 5º Não se considera hediondo ou equiparado, para os fins deste artigo, o crime de tráfico de drogas previsto no § 4º do art. 33 da Lei nº 11.343, de 23 de agosto de 2006.       (Incluído pela Lei nº 13.964, de 2019)        (Vigência)</a:t>
            </a:r>
            <a:endParaRPr b="0" i="0" sz="1800" u="none" cap="none" strike="noStrike">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p:txBody>
      </p:sp>
      <p:sp>
        <p:nvSpPr>
          <p:cNvPr id="239" name="Google Shape;239;p22"/>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grpSp>
        <p:nvGrpSpPr>
          <p:cNvPr id="244" name="Google Shape;244;p23"/>
          <p:cNvGrpSpPr/>
          <p:nvPr/>
        </p:nvGrpSpPr>
        <p:grpSpPr>
          <a:xfrm>
            <a:off x="362074" y="344073"/>
            <a:ext cx="11389663" cy="6190868"/>
            <a:chOff x="0" y="0"/>
            <a:chExt cx="19017929" cy="10337222"/>
          </a:xfrm>
        </p:grpSpPr>
        <p:sp>
          <p:nvSpPr>
            <p:cNvPr id="245" name="Google Shape;245;p23"/>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46" name="Google Shape;246;p23"/>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247" name="Google Shape;247;p23"/>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248" name="Google Shape;248;p23"/>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249" name="Google Shape;249;p23"/>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250" name="Google Shape;250;p23"/>
          <p:cNvSpPr txBox="1"/>
          <p:nvPr/>
        </p:nvSpPr>
        <p:spPr>
          <a:xfrm>
            <a:off x="699650" y="1094500"/>
            <a:ext cx="10449600" cy="52950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600"/>
              <a:buFont typeface="Arial"/>
              <a:buNone/>
            </a:pPr>
            <a:r>
              <a:rPr b="0" i="0" lang="pt-BR" sz="2000" u="none" cap="none" strike="noStrike">
                <a:solidFill>
                  <a:schemeClr val="dk1"/>
                </a:solidFill>
                <a:latin typeface="Verdana"/>
                <a:ea typeface="Verdana"/>
                <a:cs typeface="Verdana"/>
                <a:sym typeface="Verdana"/>
              </a:rPr>
              <a:t>§ 6º O cometimento de falta grave durante a execução da pena privativa de liberdade </a:t>
            </a:r>
            <a:r>
              <a:rPr b="1" i="0" lang="pt-BR" sz="2000" u="none" cap="none" strike="noStrike">
                <a:solidFill>
                  <a:schemeClr val="dk1"/>
                </a:solidFill>
                <a:latin typeface="Verdana"/>
                <a:ea typeface="Verdana"/>
                <a:cs typeface="Verdana"/>
                <a:sym typeface="Verdana"/>
              </a:rPr>
              <a:t>interrompe o prazo para a obtenção da progressão no regime de cumprimento da pena</a:t>
            </a:r>
            <a:r>
              <a:rPr b="0" i="0" lang="pt-BR" sz="2000" u="none" cap="none" strike="noStrike">
                <a:solidFill>
                  <a:schemeClr val="dk1"/>
                </a:solidFill>
                <a:latin typeface="Verdana"/>
                <a:ea typeface="Verdana"/>
                <a:cs typeface="Verdana"/>
                <a:sym typeface="Verdana"/>
              </a:rPr>
              <a:t>, caso em que o reinício da contagem do requisito objetivo terá como base a pena remanescente.</a:t>
            </a:r>
            <a:endParaRPr b="0" i="0" sz="18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2000" u="none" cap="none" strike="noStrike">
                <a:solidFill>
                  <a:schemeClr val="dk1"/>
                </a:solidFill>
                <a:latin typeface="Verdana"/>
                <a:ea typeface="Verdana"/>
                <a:cs typeface="Verdana"/>
                <a:sym typeface="Verdana"/>
              </a:rPr>
              <a:t>§ 7º O bom comportamento é readquirido após 1 (um) ano da ocorrência do fato, ou antes, após o cumprimento do requisito temporal exigível para a obtenção do direito. </a:t>
            </a:r>
            <a:endParaRPr b="0" i="0" sz="18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br>
              <a:rPr b="0" i="0" lang="pt-BR" sz="2000" u="none" cap="none" strike="noStrike">
                <a:solidFill>
                  <a:schemeClr val="dk1"/>
                </a:solidFill>
                <a:latin typeface="Verdana"/>
                <a:ea typeface="Verdana"/>
                <a:cs typeface="Verdana"/>
                <a:sym typeface="Verdana"/>
              </a:rPr>
            </a:br>
            <a:r>
              <a:rPr b="1" i="0" lang="pt-BR" sz="2000" u="none" cap="none" strike="noStrike">
                <a:solidFill>
                  <a:schemeClr val="dk1"/>
                </a:solidFill>
                <a:latin typeface="Verdana"/>
                <a:ea typeface="Verdana"/>
                <a:cs typeface="Verdana"/>
                <a:sym typeface="Verdana"/>
              </a:rPr>
              <a:t>Atenção: relembrando os crimes hediondos:</a:t>
            </a:r>
            <a:endParaRPr b="0" i="0" sz="18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t/>
            </a:r>
            <a:endParaRPr b="1" i="0" sz="2000" u="none" cap="none" strike="noStrike">
              <a:solidFill>
                <a:schemeClr val="dk1"/>
              </a:solidFill>
              <a:latin typeface="Verdana"/>
              <a:ea typeface="Verdana"/>
              <a:cs typeface="Verdana"/>
              <a:sym typeface="Verdana"/>
            </a:endParaRPr>
          </a:p>
          <a:p>
            <a:pPr indent="-285750" lvl="0" marL="285750" marR="0" rtl="0" algn="just">
              <a:lnSpc>
                <a:spcPct val="100000"/>
              </a:lnSpc>
              <a:spcBef>
                <a:spcPts val="0"/>
              </a:spcBef>
              <a:spcAft>
                <a:spcPts val="0"/>
              </a:spcAft>
              <a:buClr>
                <a:schemeClr val="dk1"/>
              </a:buClr>
              <a:buSzPts val="1600"/>
              <a:buFont typeface="Noto Sans Symbols"/>
              <a:buChar char="⮚"/>
            </a:pPr>
            <a:r>
              <a:rPr b="1" i="0" lang="pt-BR" sz="2000" u="none" cap="none" strike="noStrike">
                <a:solidFill>
                  <a:schemeClr val="dk1"/>
                </a:solidFill>
                <a:latin typeface="Verdana"/>
                <a:ea typeface="Verdana"/>
                <a:cs typeface="Verdana"/>
                <a:sym typeface="Verdana"/>
              </a:rPr>
              <a:t>Novidades Pacote Anticrime: </a:t>
            </a:r>
            <a:r>
              <a:rPr b="0" i="0" lang="pt-BR" sz="2000" u="none" cap="none" strike="noStrike">
                <a:solidFill>
                  <a:schemeClr val="dk1"/>
                </a:solidFill>
                <a:latin typeface="Verdana"/>
                <a:ea typeface="Verdana"/>
                <a:cs typeface="Verdana"/>
                <a:sym typeface="Verdana"/>
              </a:rPr>
              <a:t>furto qualificado pelo </a:t>
            </a:r>
            <a:r>
              <a:rPr b="0" i="0" lang="pt-BR" sz="2000" u="none" cap="none" strike="noStrike">
                <a:solidFill>
                  <a:srgbClr val="FF0000"/>
                </a:solidFill>
                <a:latin typeface="Verdana"/>
                <a:ea typeface="Verdana"/>
                <a:cs typeface="Verdana"/>
                <a:sym typeface="Verdana"/>
              </a:rPr>
              <a:t>emprego de explosivo</a:t>
            </a:r>
            <a:r>
              <a:rPr b="0" i="0" lang="pt-BR" sz="2000" u="none" cap="none" strike="noStrike">
                <a:solidFill>
                  <a:schemeClr val="dk1"/>
                </a:solidFill>
                <a:latin typeface="Verdana"/>
                <a:ea typeface="Verdana"/>
                <a:cs typeface="Verdana"/>
                <a:sym typeface="Verdana"/>
              </a:rPr>
              <a:t>, roubo com emprego de arma de fogo (QUALQUER ARMA EFICAZ), com restrição de </a:t>
            </a:r>
            <a:r>
              <a:rPr lang="pt-BR" sz="2000">
                <a:solidFill>
                  <a:schemeClr val="dk1"/>
                </a:solidFill>
                <a:latin typeface="Verdana"/>
                <a:ea typeface="Verdana"/>
                <a:cs typeface="Verdana"/>
                <a:sym typeface="Verdana"/>
              </a:rPr>
              <a:t>liberdade e qualificado pela lesão corporal grave/</a:t>
            </a:r>
            <a:r>
              <a:rPr lang="pt-BR" sz="2000">
                <a:solidFill>
                  <a:srgbClr val="FF0000"/>
                </a:solidFill>
                <a:latin typeface="Verdana"/>
                <a:ea typeface="Verdana"/>
                <a:cs typeface="Verdana"/>
                <a:sym typeface="Verdana"/>
              </a:rPr>
              <a:t>morte</a:t>
            </a:r>
            <a:r>
              <a:rPr b="0" i="0" lang="pt-BR" sz="2000" u="none" cap="none" strike="noStrike">
                <a:solidFill>
                  <a:schemeClr val="dk1"/>
                </a:solidFill>
                <a:latin typeface="Verdana"/>
                <a:ea typeface="Verdana"/>
                <a:cs typeface="Verdana"/>
                <a:sym typeface="Verdana"/>
              </a:rPr>
              <a:t>, organização criminosa visando à prática de crimes hediondos ou equiparados, posse ou porte ilegal de arma de fogo de uso proibido </a:t>
            </a:r>
            <a:r>
              <a:rPr b="0" i="0" lang="pt-BR" sz="2000" u="none" cap="none" strike="noStrike">
                <a:solidFill>
                  <a:srgbClr val="FF0000"/>
                </a:solidFill>
                <a:latin typeface="Verdana"/>
                <a:ea typeface="Verdana"/>
                <a:cs typeface="Verdana"/>
                <a:sym typeface="Verdana"/>
              </a:rPr>
              <a:t>(SOMENTE PROIBIDO),</a:t>
            </a:r>
            <a:r>
              <a:rPr b="0" i="0" lang="pt-BR" sz="2000" u="none" cap="none" strike="noStrike">
                <a:solidFill>
                  <a:schemeClr val="dk1"/>
                </a:solidFill>
                <a:latin typeface="Verdana"/>
                <a:ea typeface="Verdana"/>
                <a:cs typeface="Verdana"/>
                <a:sym typeface="Verdana"/>
              </a:rPr>
              <a:t> comércio ilegal e tráfico internacional de armas de fogo.</a:t>
            </a:r>
            <a:r>
              <a:rPr b="0" i="0" lang="pt-BR" sz="1800" u="none" cap="none" strike="noStrike">
                <a:solidFill>
                  <a:schemeClr val="dk1"/>
                </a:solidFill>
                <a:latin typeface="Verdana"/>
                <a:ea typeface="Verdana"/>
                <a:cs typeface="Verdana"/>
                <a:sym typeface="Verdana"/>
              </a:rPr>
              <a:t> </a:t>
            </a:r>
            <a:endParaRPr b="0" i="0" sz="16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t/>
            </a:r>
            <a:endParaRPr b="0" i="0" sz="1800" u="none" cap="none" strike="noStrike">
              <a:solidFill>
                <a:schemeClr val="dk1"/>
              </a:solidFill>
              <a:latin typeface="Verdana"/>
              <a:ea typeface="Verdana"/>
              <a:cs typeface="Verdana"/>
              <a:sym typeface="Verdana"/>
            </a:endParaRPr>
          </a:p>
        </p:txBody>
      </p:sp>
      <p:sp>
        <p:nvSpPr>
          <p:cNvPr id="251" name="Google Shape;251;p23"/>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grpSp>
        <p:nvGrpSpPr>
          <p:cNvPr id="256" name="Google Shape;256;p24"/>
          <p:cNvGrpSpPr/>
          <p:nvPr/>
        </p:nvGrpSpPr>
        <p:grpSpPr>
          <a:xfrm>
            <a:off x="362074" y="344073"/>
            <a:ext cx="11389663" cy="6190868"/>
            <a:chOff x="0" y="0"/>
            <a:chExt cx="19017929" cy="10337222"/>
          </a:xfrm>
        </p:grpSpPr>
        <p:sp>
          <p:nvSpPr>
            <p:cNvPr id="257" name="Google Shape;257;p24"/>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58" name="Google Shape;258;p24"/>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259" name="Google Shape;259;p24"/>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260" name="Google Shape;260;p24"/>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261" name="Google Shape;261;p24"/>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262" name="Google Shape;262;p24"/>
          <p:cNvSpPr txBox="1"/>
          <p:nvPr/>
        </p:nvSpPr>
        <p:spPr>
          <a:xfrm>
            <a:off x="699648" y="1094500"/>
            <a:ext cx="10527900" cy="56028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304800" lvl="0" marL="285750" marR="0" rtl="0" algn="just">
              <a:lnSpc>
                <a:spcPct val="100000"/>
              </a:lnSpc>
              <a:spcBef>
                <a:spcPts val="0"/>
              </a:spcBef>
              <a:spcAft>
                <a:spcPts val="0"/>
              </a:spcAft>
              <a:buClr>
                <a:schemeClr val="dk1"/>
              </a:buClr>
              <a:buSzPts val="2100"/>
              <a:buFont typeface="Arial"/>
              <a:buChar char="•"/>
            </a:pPr>
            <a:r>
              <a:rPr b="1" lang="pt-BR" sz="1800">
                <a:solidFill>
                  <a:srgbClr val="202124"/>
                </a:solidFill>
                <a:highlight>
                  <a:srgbClr val="FFFFFF"/>
                </a:highlight>
              </a:rPr>
              <a:t>Súmula 668  STJ :</a:t>
            </a:r>
            <a:r>
              <a:rPr lang="pt-BR" sz="1800">
                <a:solidFill>
                  <a:srgbClr val="202124"/>
                </a:solidFill>
                <a:highlight>
                  <a:srgbClr val="FFFFFF"/>
                </a:highlight>
              </a:rPr>
              <a:t> </a:t>
            </a:r>
            <a:r>
              <a:rPr lang="pt-BR" sz="1800">
                <a:solidFill>
                  <a:srgbClr val="040C28"/>
                </a:solidFill>
                <a:highlight>
                  <a:srgbClr val="FFFFFF"/>
                </a:highlight>
              </a:rPr>
              <a:t>não é hediondo o delito de porte ou posse de arma de fogo de uso permitido, ainda que com numeração, marca ou qualquer outro sinal de identificação raspado, suprimido ou adulterado</a:t>
            </a:r>
            <a:r>
              <a:rPr lang="pt-BR" sz="1800">
                <a:solidFill>
                  <a:srgbClr val="202124"/>
                </a:solidFill>
                <a:highlight>
                  <a:srgbClr val="FFFFFF"/>
                </a:highlight>
              </a:rPr>
              <a:t>.</a:t>
            </a:r>
            <a:endParaRPr b="0" i="0" sz="1700" u="none" cap="none" strike="noStrike">
              <a:solidFill>
                <a:srgbClr val="000000"/>
              </a:solidFill>
              <a:latin typeface="Arial"/>
              <a:ea typeface="Arial"/>
              <a:cs typeface="Arial"/>
              <a:sym typeface="Arial"/>
            </a:endParaRPr>
          </a:p>
          <a:p>
            <a:pPr indent="-304800" lvl="0" marL="285750" marR="0" rtl="0" algn="just">
              <a:lnSpc>
                <a:spcPct val="100000"/>
              </a:lnSpc>
              <a:spcBef>
                <a:spcPts val="0"/>
              </a:spcBef>
              <a:spcAft>
                <a:spcPts val="0"/>
              </a:spcAft>
              <a:buClr>
                <a:schemeClr val="dk1"/>
              </a:buClr>
              <a:buSzPts val="2100"/>
              <a:buFont typeface="Arial"/>
              <a:buChar char="•"/>
            </a:pPr>
            <a:r>
              <a:rPr b="0" i="0" lang="pt-BR" sz="2100" u="none" cap="none" strike="noStrike">
                <a:solidFill>
                  <a:schemeClr val="dk1"/>
                </a:solidFill>
                <a:latin typeface="Calibri"/>
                <a:ea typeface="Calibri"/>
                <a:cs typeface="Calibri"/>
                <a:sym typeface="Calibri"/>
              </a:rPr>
              <a:t> As alterações providas pelo Pacote Anticrime (Lei n. 13.964/2019) apenas afastaram o caráter hediondo ou equiparado do tráfico privilegiado, previsto no art. 33, § 4º, da Lei n. 11.343/2006, nada dispondo sobre os demais dispositivos da Lei de Drogas. AgRg no HC 748.033-SC, Rel. Min. Jorge Mussi, Quinta Turma, por unanimidade, julgado em 27/09/2022, DJe 30/09/2022. </a:t>
            </a:r>
            <a:endParaRPr b="0" i="0" sz="17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800"/>
              <a:buFont typeface="Arial"/>
              <a:buNone/>
            </a:pPr>
            <a:r>
              <a:rPr b="0" i="0" lang="pt-BR" sz="2000" u="none" cap="none" strike="noStrike">
                <a:solidFill>
                  <a:schemeClr val="dk1"/>
                </a:solidFill>
                <a:latin typeface="Calibri"/>
                <a:ea typeface="Calibri"/>
                <a:cs typeface="Calibri"/>
                <a:sym typeface="Calibri"/>
              </a:rPr>
              <a:t> </a:t>
            </a:r>
            <a:endParaRPr b="0" i="0" sz="1600" u="none" cap="none" strike="noStrike">
              <a:solidFill>
                <a:srgbClr val="000000"/>
              </a:solidFill>
              <a:latin typeface="Arial"/>
              <a:ea typeface="Arial"/>
              <a:cs typeface="Arial"/>
              <a:sym typeface="Arial"/>
            </a:endParaRPr>
          </a:p>
        </p:txBody>
      </p:sp>
      <p:sp>
        <p:nvSpPr>
          <p:cNvPr id="263" name="Google Shape;263;p24"/>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aphicFrame>
        <p:nvGraphicFramePr>
          <p:cNvPr id="264" name="Google Shape;264;p24"/>
          <p:cNvGraphicFramePr/>
          <p:nvPr/>
        </p:nvGraphicFramePr>
        <p:xfrm>
          <a:off x="888090" y="1137865"/>
          <a:ext cx="3000000" cy="3000000"/>
        </p:xfrm>
        <a:graphic>
          <a:graphicData uri="http://schemas.openxmlformats.org/drawingml/2006/table">
            <a:tbl>
              <a:tblPr>
                <a:noFill/>
                <a:tableStyleId>{7E0E699D-ABFB-4B7B-98B6-8804E0343C7D}</a:tableStyleId>
              </a:tblPr>
              <a:tblGrid>
                <a:gridCol w="3986900"/>
                <a:gridCol w="4102750"/>
              </a:tblGrid>
              <a:tr h="600500">
                <a:tc>
                  <a:txBody>
                    <a:bodyPr/>
                    <a:lstStyle/>
                    <a:p>
                      <a:pPr indent="0" lvl="0" marL="0" marR="0" rtl="0" algn="ctr">
                        <a:lnSpc>
                          <a:spcPct val="120000"/>
                        </a:lnSpc>
                        <a:spcBef>
                          <a:spcPts val="0"/>
                        </a:spcBef>
                        <a:spcAft>
                          <a:spcPts val="0"/>
                        </a:spcAft>
                        <a:buClr>
                          <a:srgbClr val="000000"/>
                        </a:buClr>
                        <a:buSzPts val="1600"/>
                        <a:buFont typeface="Arial"/>
                        <a:buNone/>
                      </a:pPr>
                      <a:r>
                        <a:rPr b="1" lang="pt-BR" sz="1600" u="none" cap="none" strike="noStrike">
                          <a:solidFill>
                            <a:schemeClr val="lt1"/>
                          </a:solidFill>
                          <a:latin typeface="Verdana"/>
                          <a:ea typeface="Verdana"/>
                          <a:cs typeface="Verdana"/>
                          <a:sym typeface="Verdana"/>
                        </a:rPr>
                        <a:t>CRIME</a:t>
                      </a:r>
                      <a:endParaRPr b="1" sz="1600" u="none" cap="none" strike="noStrike">
                        <a:solidFill>
                          <a:schemeClr val="lt1"/>
                        </a:solidFill>
                        <a:latin typeface="Verdana"/>
                        <a:ea typeface="Verdana"/>
                        <a:cs typeface="Verdana"/>
                        <a:sym typeface="Verdana"/>
                      </a:endParaRPr>
                    </a:p>
                  </a:txBody>
                  <a:tcPr marT="47625" marB="47625" marR="95250" marL="95250" anchor="ctr">
                    <a:solidFill>
                      <a:srgbClr val="03321A"/>
                    </a:solidFill>
                  </a:tcPr>
                </a:tc>
                <a:tc>
                  <a:txBody>
                    <a:bodyPr/>
                    <a:lstStyle/>
                    <a:p>
                      <a:pPr indent="0" lvl="0" marL="0" marR="0" rtl="0" algn="ctr">
                        <a:lnSpc>
                          <a:spcPct val="120000"/>
                        </a:lnSpc>
                        <a:spcBef>
                          <a:spcPts val="0"/>
                        </a:spcBef>
                        <a:spcAft>
                          <a:spcPts val="0"/>
                        </a:spcAft>
                        <a:buClr>
                          <a:srgbClr val="000000"/>
                        </a:buClr>
                        <a:buSzPts val="1600"/>
                        <a:buFont typeface="Arial"/>
                        <a:buNone/>
                      </a:pPr>
                      <a:r>
                        <a:rPr b="1" lang="pt-BR" sz="1600" u="none" cap="none" strike="noStrike">
                          <a:solidFill>
                            <a:schemeClr val="lt1"/>
                          </a:solidFill>
                          <a:latin typeface="Verdana"/>
                          <a:ea typeface="Verdana"/>
                          <a:cs typeface="Verdana"/>
                          <a:sym typeface="Verdana"/>
                        </a:rPr>
                        <a:t>TIPO DE ARMA QUE O TORNA HEDIONDO</a:t>
                      </a:r>
                      <a:endParaRPr b="1" sz="1600" u="none" cap="none" strike="noStrike">
                        <a:solidFill>
                          <a:schemeClr val="lt1"/>
                        </a:solidFill>
                        <a:latin typeface="Verdana"/>
                        <a:ea typeface="Verdana"/>
                        <a:cs typeface="Verdana"/>
                        <a:sym typeface="Verdana"/>
                      </a:endParaRPr>
                    </a:p>
                  </a:txBody>
                  <a:tcPr marT="47625" marB="47625" marR="95250" marL="95250" anchor="ctr">
                    <a:solidFill>
                      <a:srgbClr val="03321A"/>
                    </a:solidFill>
                  </a:tcPr>
                </a:tc>
              </a:tr>
              <a:tr h="510325">
                <a:tc>
                  <a:txBody>
                    <a:bodyPr/>
                    <a:lstStyle/>
                    <a:p>
                      <a:pPr indent="0" lvl="0" marL="0" marR="0" rtl="0" algn="ctr">
                        <a:lnSpc>
                          <a:spcPct val="120000"/>
                        </a:lnSpc>
                        <a:spcBef>
                          <a:spcPts val="0"/>
                        </a:spcBef>
                        <a:spcAft>
                          <a:spcPts val="0"/>
                        </a:spcAft>
                        <a:buClr>
                          <a:srgbClr val="000000"/>
                        </a:buClr>
                        <a:buSzPts val="1600"/>
                        <a:buFont typeface="Arial"/>
                        <a:buNone/>
                      </a:pPr>
                      <a:r>
                        <a:rPr lang="pt-BR" sz="1900" u="none" cap="none" strike="noStrike">
                          <a:latin typeface="Verdana"/>
                          <a:ea typeface="Verdana"/>
                          <a:cs typeface="Verdana"/>
                          <a:sym typeface="Verdana"/>
                        </a:rPr>
                        <a:t>Porte e posse ilegal</a:t>
                      </a:r>
                      <a:endParaRPr sz="1900" u="none" cap="none" strike="noStrike">
                        <a:latin typeface="Verdana"/>
                        <a:ea typeface="Verdana"/>
                        <a:cs typeface="Verdana"/>
                        <a:sym typeface="Verdana"/>
                      </a:endParaRPr>
                    </a:p>
                  </a:txBody>
                  <a:tcPr marT="47625" marB="47625" marR="95250" marL="95250" anchor="ctr"/>
                </a:tc>
                <a:tc>
                  <a:txBody>
                    <a:bodyPr/>
                    <a:lstStyle/>
                    <a:p>
                      <a:pPr indent="0" lvl="0" marL="0" marR="0" rtl="0" algn="ctr">
                        <a:lnSpc>
                          <a:spcPct val="120000"/>
                        </a:lnSpc>
                        <a:spcBef>
                          <a:spcPts val="0"/>
                        </a:spcBef>
                        <a:spcAft>
                          <a:spcPts val="0"/>
                        </a:spcAft>
                        <a:buClr>
                          <a:srgbClr val="000000"/>
                        </a:buClr>
                        <a:buSzPts val="1600"/>
                        <a:buFont typeface="Arial"/>
                        <a:buNone/>
                      </a:pPr>
                      <a:r>
                        <a:rPr lang="pt-BR" sz="1900" u="none" cap="none" strike="noStrike">
                          <a:latin typeface="Verdana"/>
                          <a:ea typeface="Verdana"/>
                          <a:cs typeface="Verdana"/>
                          <a:sym typeface="Verdana"/>
                        </a:rPr>
                        <a:t>SOMENTE uso proibido</a:t>
                      </a:r>
                      <a:endParaRPr sz="1900" u="none" cap="none" strike="noStrike">
                        <a:latin typeface="Verdana"/>
                        <a:ea typeface="Verdana"/>
                        <a:cs typeface="Verdana"/>
                        <a:sym typeface="Verdana"/>
                      </a:endParaRPr>
                    </a:p>
                  </a:txBody>
                  <a:tcPr marT="47625" marB="47625" marR="95250" marL="95250" anchor="ctr"/>
                </a:tc>
              </a:tr>
              <a:tr h="510325">
                <a:tc>
                  <a:txBody>
                    <a:bodyPr/>
                    <a:lstStyle/>
                    <a:p>
                      <a:pPr indent="0" lvl="0" marL="0" marR="0" rtl="0" algn="ctr">
                        <a:lnSpc>
                          <a:spcPct val="120000"/>
                        </a:lnSpc>
                        <a:spcBef>
                          <a:spcPts val="0"/>
                        </a:spcBef>
                        <a:spcAft>
                          <a:spcPts val="0"/>
                        </a:spcAft>
                        <a:buClr>
                          <a:srgbClr val="000000"/>
                        </a:buClr>
                        <a:buSzPts val="1600"/>
                        <a:buFont typeface="Arial"/>
                        <a:buNone/>
                      </a:pPr>
                      <a:r>
                        <a:rPr lang="pt-BR" sz="1900" u="none" cap="none" strike="noStrike">
                          <a:latin typeface="Verdana"/>
                          <a:ea typeface="Verdana"/>
                          <a:cs typeface="Verdana"/>
                          <a:sym typeface="Verdana"/>
                        </a:rPr>
                        <a:t>Homicídio</a:t>
                      </a:r>
                      <a:endParaRPr sz="1900" u="none" cap="none" strike="noStrike">
                        <a:latin typeface="Verdana"/>
                        <a:ea typeface="Verdana"/>
                        <a:cs typeface="Verdana"/>
                        <a:sym typeface="Verdana"/>
                      </a:endParaRPr>
                    </a:p>
                  </a:txBody>
                  <a:tcPr marT="47625" marB="47625" marR="95250" marL="95250" anchor="ctr"/>
                </a:tc>
                <a:tc>
                  <a:txBody>
                    <a:bodyPr/>
                    <a:lstStyle/>
                    <a:p>
                      <a:pPr indent="0" lvl="0" marL="0" marR="0" rtl="0" algn="ctr">
                        <a:lnSpc>
                          <a:spcPct val="120000"/>
                        </a:lnSpc>
                        <a:spcBef>
                          <a:spcPts val="0"/>
                        </a:spcBef>
                        <a:spcAft>
                          <a:spcPts val="0"/>
                        </a:spcAft>
                        <a:buClr>
                          <a:srgbClr val="000000"/>
                        </a:buClr>
                        <a:buSzPts val="1600"/>
                        <a:buFont typeface="Arial"/>
                        <a:buNone/>
                      </a:pPr>
                      <a:r>
                        <a:rPr lang="pt-BR" sz="1900" u="none" cap="none" strike="noStrike">
                          <a:latin typeface="Verdana"/>
                          <a:ea typeface="Verdana"/>
                          <a:cs typeface="Verdana"/>
                          <a:sym typeface="Verdana"/>
                        </a:rPr>
                        <a:t>Uso restrito OU proibido</a:t>
                      </a:r>
                      <a:endParaRPr sz="1900" u="none" cap="none" strike="noStrike">
                        <a:latin typeface="Verdana"/>
                        <a:ea typeface="Verdana"/>
                        <a:cs typeface="Verdana"/>
                        <a:sym typeface="Verdana"/>
                      </a:endParaRPr>
                    </a:p>
                  </a:txBody>
                  <a:tcPr marT="47625" marB="47625" marR="95250" marL="95250" anchor="ctr"/>
                </a:tc>
              </a:tr>
              <a:tr h="884700">
                <a:tc>
                  <a:txBody>
                    <a:bodyPr/>
                    <a:lstStyle/>
                    <a:p>
                      <a:pPr indent="0" lvl="0" marL="0" marR="0" rtl="0" algn="ctr">
                        <a:lnSpc>
                          <a:spcPct val="120000"/>
                        </a:lnSpc>
                        <a:spcBef>
                          <a:spcPts val="0"/>
                        </a:spcBef>
                        <a:spcAft>
                          <a:spcPts val="0"/>
                        </a:spcAft>
                        <a:buClr>
                          <a:srgbClr val="000000"/>
                        </a:buClr>
                        <a:buSzPts val="1600"/>
                        <a:buFont typeface="Arial"/>
                        <a:buNone/>
                      </a:pPr>
                      <a:r>
                        <a:rPr lang="pt-BR" sz="1900" u="none" cap="none" strike="noStrike">
                          <a:latin typeface="Verdana"/>
                          <a:ea typeface="Verdana"/>
                          <a:cs typeface="Verdana"/>
                          <a:sym typeface="Verdana"/>
                        </a:rPr>
                        <a:t>Roubo com emprego de arma</a:t>
                      </a:r>
                      <a:endParaRPr sz="1900" u="none" cap="none" strike="noStrike">
                        <a:latin typeface="Verdana"/>
                        <a:ea typeface="Verdana"/>
                        <a:cs typeface="Verdana"/>
                        <a:sym typeface="Verdana"/>
                      </a:endParaRPr>
                    </a:p>
                  </a:txBody>
                  <a:tcPr marT="47625" marB="47625" marR="95250" marL="95250" anchor="ctr"/>
                </a:tc>
                <a:tc>
                  <a:txBody>
                    <a:bodyPr/>
                    <a:lstStyle/>
                    <a:p>
                      <a:pPr indent="0" lvl="0" marL="0" marR="0" rtl="0" algn="just">
                        <a:lnSpc>
                          <a:spcPct val="120000"/>
                        </a:lnSpc>
                        <a:spcBef>
                          <a:spcPts val="0"/>
                        </a:spcBef>
                        <a:spcAft>
                          <a:spcPts val="0"/>
                        </a:spcAft>
                        <a:buClr>
                          <a:srgbClr val="000000"/>
                        </a:buClr>
                        <a:buSzPts val="1600"/>
                        <a:buFont typeface="Arial"/>
                        <a:buNone/>
                      </a:pPr>
                      <a:r>
                        <a:rPr lang="pt-BR" sz="1900" u="none" cap="none" strike="noStrike">
                          <a:latin typeface="Verdana"/>
                          <a:ea typeface="Verdana"/>
                          <a:cs typeface="Verdana"/>
                          <a:sym typeface="Verdana"/>
                        </a:rPr>
                        <a:t> Qualquer arma de fogo eficaz, mesmo de uso permitido</a:t>
                      </a:r>
                      <a:endParaRPr sz="1900" u="none" cap="none" strike="noStrike">
                        <a:latin typeface="Verdana"/>
                        <a:ea typeface="Verdana"/>
                        <a:cs typeface="Verdana"/>
                        <a:sym typeface="Verdana"/>
                      </a:endParaRPr>
                    </a:p>
                  </a:txBody>
                  <a:tcPr marT="47625" marB="47625" marR="95250" marL="95250" anchor="ct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grpSp>
        <p:nvGrpSpPr>
          <p:cNvPr id="269" name="Google Shape;269;p25"/>
          <p:cNvGrpSpPr/>
          <p:nvPr/>
        </p:nvGrpSpPr>
        <p:grpSpPr>
          <a:xfrm>
            <a:off x="362074" y="344073"/>
            <a:ext cx="11389663" cy="6190868"/>
            <a:chOff x="0" y="0"/>
            <a:chExt cx="19017929" cy="10337222"/>
          </a:xfrm>
        </p:grpSpPr>
        <p:sp>
          <p:nvSpPr>
            <p:cNvPr id="270" name="Google Shape;270;p25"/>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71" name="Google Shape;271;p25"/>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272" name="Google Shape;272;p25"/>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273" name="Google Shape;273;p25"/>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274" name="Google Shape;274;p25"/>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275" name="Google Shape;275;p25"/>
          <p:cNvSpPr txBox="1"/>
          <p:nvPr/>
        </p:nvSpPr>
        <p:spPr>
          <a:xfrm>
            <a:off x="699650" y="1094500"/>
            <a:ext cx="10273200" cy="53565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600"/>
              <a:buFont typeface="Arial"/>
              <a:buNone/>
            </a:pPr>
            <a:r>
              <a:rPr b="1" i="0" lang="pt-BR" sz="1800" u="none" cap="none" strike="noStrike">
                <a:solidFill>
                  <a:schemeClr val="dk1"/>
                </a:solidFill>
                <a:latin typeface="Verdana"/>
                <a:ea typeface="Verdana"/>
                <a:cs typeface="Verdana"/>
                <a:sym typeface="Verdana"/>
              </a:rPr>
              <a:t>Homicídio privilegiado-qualificado: “</a:t>
            </a:r>
            <a:r>
              <a:rPr b="0" i="0" lang="pt-BR" sz="1800" u="none" cap="none" strike="noStrike">
                <a:solidFill>
                  <a:schemeClr val="dk1"/>
                </a:solidFill>
                <a:latin typeface="Verdana"/>
                <a:ea typeface="Verdana"/>
                <a:cs typeface="Verdana"/>
                <a:sym typeface="Verdana"/>
              </a:rPr>
              <a:t>Por incompatibilidade axiológica e por falta de previsão legal, o homicídio qualificado-privilegiado não integra o rol dos denominados crimes hediondos (Precedentes)” (HC 153.728/SP, Rel. Min. Felix Fischer, 5a Turma, julgado em 13/04/2010, DJe 31/05/2010)</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1" i="0" lang="pt-BR" sz="1800" u="none" cap="none" strike="noStrike">
                <a:solidFill>
                  <a:schemeClr val="dk1"/>
                </a:solidFill>
                <a:latin typeface="Verdana"/>
                <a:ea typeface="Verdana"/>
                <a:cs typeface="Verdana"/>
                <a:sym typeface="Verdana"/>
              </a:rPr>
              <a:t>Observações sobre roubo: </a:t>
            </a:r>
            <a:endParaRPr b="0" i="0" sz="18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Roubo HEDIONDO:</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a) circunstanciado pela restrição da liberdade da vítima (art. 157, § 2o, inciso V);</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b) circunstanciado pelo emprego de arma de fogo (art. 157, § 2o-A, inciso I) ou pelo emprego de arma de fogo de uso proibido ou restrito (art. 157, § 2o-B);</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c) qualificado pelo resultado lesão corporal grave ou morte (art. 157, § 3o).</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t/>
            </a:r>
            <a:endParaRPr b="0" i="0" sz="1800" u="none" cap="none" strike="noStrike">
              <a:solidFill>
                <a:schemeClr val="dk1"/>
              </a:solidFill>
              <a:latin typeface="Verdana"/>
              <a:ea typeface="Verdana"/>
              <a:cs typeface="Verdana"/>
              <a:sym typeface="Verdana"/>
            </a:endParaRPr>
          </a:p>
          <a:p>
            <a:pPr indent="-298450" lvl="0" marL="285750" marR="0" rtl="0" algn="just">
              <a:lnSpc>
                <a:spcPct val="100000"/>
              </a:lnSpc>
              <a:spcBef>
                <a:spcPts val="0"/>
              </a:spcBef>
              <a:spcAft>
                <a:spcPts val="0"/>
              </a:spcAft>
              <a:buClr>
                <a:schemeClr val="dk1"/>
              </a:buClr>
              <a:buSzPts val="1800"/>
              <a:buFont typeface="Noto Sans Symbols"/>
              <a:buChar char="⮚"/>
            </a:pPr>
            <a:r>
              <a:rPr b="1" i="0" lang="pt-BR" sz="1800" u="none" cap="none" strike="noStrike">
                <a:solidFill>
                  <a:schemeClr val="dk1"/>
                </a:solidFill>
                <a:latin typeface="Verdana"/>
                <a:ea typeface="Verdana"/>
                <a:cs typeface="Verdana"/>
                <a:sym typeface="Verdana"/>
              </a:rPr>
              <a:t>OLHA A PEGADINHA DO ROUBO COM EXPLOSIVO!</a:t>
            </a:r>
            <a:endParaRPr b="0" i="0" sz="18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1" i="0" lang="pt-BR" sz="1800" u="none" cap="none" strike="noStrike">
                <a:solidFill>
                  <a:schemeClr val="dk1"/>
                </a:solidFill>
                <a:latin typeface="Verdana"/>
                <a:ea typeface="Verdana"/>
                <a:cs typeface="Verdana"/>
                <a:sym typeface="Verdana"/>
              </a:rPr>
              <a:t>Ainda sobre progressão de regime:</a:t>
            </a:r>
            <a:r>
              <a:rPr b="0" i="0" lang="pt-BR" sz="1800" u="none" cap="none" strike="noStrike">
                <a:solidFill>
                  <a:schemeClr val="dk1"/>
                </a:solidFill>
                <a:latin typeface="Verdana"/>
                <a:ea typeface="Verdana"/>
                <a:cs typeface="Verdana"/>
                <a:sym typeface="Verdana"/>
              </a:rPr>
              <a:t>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MAIS UM REQUISITO:  Obs: Art. 2 § 9º da Lei de OCCRIM: O condenado expressamente em sentença por integrar organização criminosa ou por crime praticado por meio de organização criminosa não poderá progredir de regime de cumprimento de pena ou obter livramento condicional ou outros benefícios prisionais </a:t>
            </a:r>
            <a:r>
              <a:rPr b="1" i="0" lang="pt-BR" sz="1800" u="none" cap="none" strike="noStrike">
                <a:solidFill>
                  <a:srgbClr val="FF0000"/>
                </a:solidFill>
                <a:latin typeface="Verdana"/>
                <a:ea typeface="Verdana"/>
                <a:cs typeface="Verdana"/>
                <a:sym typeface="Verdana"/>
              </a:rPr>
              <a:t>se houver elementos probatórios que indiquem a manutenção do vínculo associativo.</a:t>
            </a:r>
            <a:endParaRPr b="1" i="0" sz="1600" u="none" cap="none" strike="noStrike">
              <a:solidFill>
                <a:srgbClr val="000000"/>
              </a:solidFill>
            </a:endParaRPr>
          </a:p>
          <a:p>
            <a:pPr indent="0" lvl="0" marL="0" marR="0" rtl="0" algn="just">
              <a:lnSpc>
                <a:spcPct val="100000"/>
              </a:lnSpc>
              <a:spcBef>
                <a:spcPts val="0"/>
              </a:spcBef>
              <a:spcAft>
                <a:spcPts val="0"/>
              </a:spcAft>
              <a:buClr>
                <a:srgbClr val="000000"/>
              </a:buClr>
              <a:buSzPts val="1800"/>
              <a:buFont typeface="Arial"/>
              <a:buNone/>
            </a:pPr>
            <a:r>
              <a:rPr b="0" i="0" lang="pt-BR" sz="1800" u="none" cap="none" strike="noStrike">
                <a:solidFill>
                  <a:schemeClr val="dk1"/>
                </a:solidFill>
                <a:latin typeface="Calibri"/>
                <a:ea typeface="Calibri"/>
                <a:cs typeface="Calibri"/>
                <a:sym typeface="Calibri"/>
              </a:rPr>
              <a:t> </a:t>
            </a:r>
            <a:endParaRPr b="0" i="0" sz="1400" u="none" cap="none" strike="noStrike">
              <a:solidFill>
                <a:srgbClr val="000000"/>
              </a:solidFill>
              <a:latin typeface="Arial"/>
              <a:ea typeface="Arial"/>
              <a:cs typeface="Arial"/>
              <a:sym typeface="Arial"/>
            </a:endParaRPr>
          </a:p>
        </p:txBody>
      </p:sp>
      <p:sp>
        <p:nvSpPr>
          <p:cNvPr id="276" name="Google Shape;276;p25"/>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0" name="Shape 280"/>
        <p:cNvGrpSpPr/>
        <p:nvPr/>
      </p:nvGrpSpPr>
      <p:grpSpPr>
        <a:xfrm>
          <a:off x="0" y="0"/>
          <a:ext cx="0" cy="0"/>
          <a:chOff x="0" y="0"/>
          <a:chExt cx="0" cy="0"/>
        </a:xfrm>
      </p:grpSpPr>
      <p:grpSp>
        <p:nvGrpSpPr>
          <p:cNvPr id="281" name="Google Shape;281;p26"/>
          <p:cNvGrpSpPr/>
          <p:nvPr/>
        </p:nvGrpSpPr>
        <p:grpSpPr>
          <a:xfrm>
            <a:off x="362074" y="344073"/>
            <a:ext cx="11389663" cy="6190868"/>
            <a:chOff x="0" y="0"/>
            <a:chExt cx="19017929" cy="10337222"/>
          </a:xfrm>
        </p:grpSpPr>
        <p:sp>
          <p:nvSpPr>
            <p:cNvPr id="282" name="Google Shape;282;p26"/>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83" name="Google Shape;283;p26"/>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284" name="Google Shape;284;p26"/>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285" name="Google Shape;285;p26"/>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286" name="Google Shape;286;p26"/>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287" name="Google Shape;287;p26"/>
          <p:cNvSpPr txBox="1"/>
          <p:nvPr/>
        </p:nvSpPr>
        <p:spPr>
          <a:xfrm>
            <a:off x="699649" y="1094500"/>
            <a:ext cx="10273200" cy="56337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600"/>
              <a:buFont typeface="Arial"/>
              <a:buNone/>
            </a:pPr>
            <a:r>
              <a:rPr b="1" i="0" lang="pt-BR" sz="1800" u="sng" cap="none" strike="noStrike">
                <a:solidFill>
                  <a:srgbClr val="FF0000"/>
                </a:solidFill>
                <a:latin typeface="Verdana"/>
                <a:ea typeface="Verdana"/>
                <a:cs typeface="Verdana"/>
                <a:sym typeface="Verdana"/>
              </a:rPr>
              <a:t>CUIDADO:</a:t>
            </a:r>
            <a:r>
              <a:rPr b="0" i="0" lang="pt-BR" sz="1800" u="none" cap="none" strike="noStrike">
                <a:solidFill>
                  <a:schemeClr val="dk1"/>
                </a:solidFill>
                <a:latin typeface="Verdana"/>
                <a:ea typeface="Verdana"/>
                <a:cs typeface="Verdana"/>
                <a:sym typeface="Verdana"/>
              </a:rPr>
              <a:t> </a:t>
            </a:r>
            <a:r>
              <a:rPr b="1" i="0" lang="pt-BR" sz="1800" u="none" cap="none" strike="noStrike">
                <a:solidFill>
                  <a:schemeClr val="dk1"/>
                </a:solidFill>
                <a:latin typeface="Verdana"/>
                <a:ea typeface="Verdana"/>
                <a:cs typeface="Verdana"/>
                <a:sym typeface="Verdana"/>
              </a:rPr>
              <a:t>NÃO É REQUISITO </a:t>
            </a:r>
            <a:r>
              <a:rPr b="0" i="0" lang="pt-BR" sz="1800" u="none" cap="none" strike="noStrike">
                <a:solidFill>
                  <a:schemeClr val="dk1"/>
                </a:solidFill>
                <a:latin typeface="Verdana"/>
                <a:ea typeface="Verdana"/>
                <a:cs typeface="Verdana"/>
                <a:sym typeface="Verdana"/>
              </a:rPr>
              <a:t>Não havendo na sentença condenatória transitada em julgado determinação expressa de </a:t>
            </a:r>
            <a:r>
              <a:rPr b="0" i="0" lang="pt-BR" sz="1800" u="none" cap="none" strike="noStrike">
                <a:solidFill>
                  <a:srgbClr val="FF0000"/>
                </a:solidFill>
                <a:latin typeface="Verdana"/>
                <a:ea typeface="Verdana"/>
                <a:cs typeface="Verdana"/>
                <a:sym typeface="Verdana"/>
              </a:rPr>
              <a:t>reparação do dano ou de devolução do produto do ilícito</a:t>
            </a:r>
            <a:r>
              <a:rPr b="1" i="0" lang="pt-BR" sz="1800" u="none" cap="none" strike="noStrike">
                <a:solidFill>
                  <a:schemeClr val="dk1"/>
                </a:solidFill>
                <a:latin typeface="Verdana"/>
                <a:ea typeface="Verdana"/>
                <a:cs typeface="Verdana"/>
                <a:sym typeface="Verdana"/>
              </a:rPr>
              <a:t>, não pode o juízo das execuções inserir referida condição para fins de progressão de regime</a:t>
            </a:r>
            <a:r>
              <a:rPr b="0" i="0" lang="pt-BR" sz="1800" u="none" cap="none" strike="noStrike">
                <a:solidFill>
                  <a:schemeClr val="dk1"/>
                </a:solidFill>
                <a:latin typeface="Verdana"/>
                <a:ea typeface="Verdana"/>
                <a:cs typeface="Verdana"/>
                <a:sym typeface="Verdana"/>
              </a:rPr>
              <a:t>. HC 686.334-PE, Rel. Min. Reynaldo Soares da Fonseca, Quinta Turma, por unanimidade, julgado em 14/09/2021, DJe 20/09/2021.</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1" i="0" lang="pt-BR" sz="1800" u="none" cap="none" strike="noStrike">
                <a:solidFill>
                  <a:schemeClr val="dk1"/>
                </a:solidFill>
                <a:latin typeface="Verdana"/>
                <a:ea typeface="Verdana"/>
                <a:cs typeface="Verdana"/>
                <a:sym typeface="Verdana"/>
              </a:rPr>
              <a:t>Súmula Vinculante 56: A falta de estabelecimento penal adequado não autoriza a manutenção do condenado em regime prisional mais gravoso</a:t>
            </a:r>
            <a:r>
              <a:rPr b="0" i="0" lang="pt-BR" sz="1800" u="none" cap="none" strike="noStrike">
                <a:solidFill>
                  <a:schemeClr val="dk1"/>
                </a:solidFill>
                <a:latin typeface="Verdana"/>
                <a:ea typeface="Verdana"/>
                <a:cs typeface="Verdana"/>
                <a:sym typeface="Verdana"/>
              </a:rPr>
              <a:t>, devendo-se observar, nessa hipótese, os parâmetros fixados no RE 641.320/RS. </a:t>
            </a:r>
            <a:endParaRPr b="0" i="0" sz="1800" u="none" cap="none" strike="noStrike">
              <a:solidFill>
                <a:schemeClr val="dk1"/>
              </a:solidFill>
              <a:latin typeface="Verdana"/>
              <a:ea typeface="Verdana"/>
              <a:cs typeface="Verdana"/>
              <a:sym typeface="Verdana"/>
            </a:endParaRPr>
          </a:p>
          <a:p>
            <a:pPr indent="-342900" lvl="0" marL="457200" marR="0" rtl="0" algn="just">
              <a:lnSpc>
                <a:spcPct val="100000"/>
              </a:lnSpc>
              <a:spcBef>
                <a:spcPts val="0"/>
              </a:spcBef>
              <a:spcAft>
                <a:spcPts val="0"/>
              </a:spcAft>
              <a:buClr>
                <a:schemeClr val="dk1"/>
              </a:buClr>
              <a:buSzPts val="1800"/>
              <a:buFont typeface="Verdana"/>
              <a:buChar char="-"/>
            </a:pPr>
            <a:r>
              <a:rPr b="1" lang="pt-BR" sz="1800">
                <a:solidFill>
                  <a:schemeClr val="dk1"/>
                </a:solidFill>
                <a:latin typeface="Verdana"/>
                <a:ea typeface="Verdana"/>
                <a:cs typeface="Verdana"/>
                <a:sym typeface="Verdana"/>
              </a:rPr>
              <a:t>Princípio do Numerus Clausus</a:t>
            </a:r>
            <a:endParaRPr b="1" sz="1800">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t/>
            </a:r>
            <a:endParaRPr sz="1800">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RE 641320 – Acórdão:</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I - A falta de estabelecimento penal adequado não autoriza a manutenção do condenado em regime prisional mais gravoso;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II - Os juízes da execução penal poderão avaliar os estabelecimentos destinados aos regimes semiaberto e aberto, para qualificação como adequados a tais regimes. São aceitáveis estabelecimentos que não se qualifiquem como “colônia agrícola, industrial” (regime semiaberto) ou “casa de albergado ou estabelecimento adequado” (regime aberto) (art. 33, §1º, alíneas “b” e “c”);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800"/>
              <a:buFont typeface="Arial"/>
              <a:buNone/>
            </a:pPr>
            <a:r>
              <a:rPr b="0" i="0" lang="pt-BR" sz="1800" u="none" cap="none" strike="noStrike">
                <a:solidFill>
                  <a:schemeClr val="dk1"/>
                </a:solidFill>
                <a:latin typeface="Calibri"/>
                <a:ea typeface="Calibri"/>
                <a:cs typeface="Calibri"/>
                <a:sym typeface="Calibri"/>
              </a:rPr>
              <a:t> </a:t>
            </a:r>
            <a:endParaRPr b="0" i="0" sz="1400" u="none" cap="none" strike="noStrike">
              <a:solidFill>
                <a:srgbClr val="000000"/>
              </a:solidFill>
              <a:latin typeface="Arial"/>
              <a:ea typeface="Arial"/>
              <a:cs typeface="Arial"/>
              <a:sym typeface="Arial"/>
            </a:endParaRPr>
          </a:p>
        </p:txBody>
      </p:sp>
      <p:sp>
        <p:nvSpPr>
          <p:cNvPr id="288" name="Google Shape;288;p26"/>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2" name="Shape 292"/>
        <p:cNvGrpSpPr/>
        <p:nvPr/>
      </p:nvGrpSpPr>
      <p:grpSpPr>
        <a:xfrm>
          <a:off x="0" y="0"/>
          <a:ext cx="0" cy="0"/>
          <a:chOff x="0" y="0"/>
          <a:chExt cx="0" cy="0"/>
        </a:xfrm>
      </p:grpSpPr>
      <p:grpSp>
        <p:nvGrpSpPr>
          <p:cNvPr id="293" name="Google Shape;293;p27"/>
          <p:cNvGrpSpPr/>
          <p:nvPr/>
        </p:nvGrpSpPr>
        <p:grpSpPr>
          <a:xfrm>
            <a:off x="362074" y="344073"/>
            <a:ext cx="11389663" cy="6190868"/>
            <a:chOff x="0" y="0"/>
            <a:chExt cx="19017929" cy="10337222"/>
          </a:xfrm>
        </p:grpSpPr>
        <p:sp>
          <p:nvSpPr>
            <p:cNvPr id="294" name="Google Shape;294;p27"/>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95" name="Google Shape;295;p27"/>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296" name="Google Shape;296;p27"/>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297" name="Google Shape;297;p27"/>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298" name="Google Shape;298;p27"/>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299" name="Google Shape;299;p27"/>
          <p:cNvSpPr txBox="1"/>
          <p:nvPr/>
        </p:nvSpPr>
        <p:spPr>
          <a:xfrm>
            <a:off x="699648" y="1094500"/>
            <a:ext cx="10723800" cy="59259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rgbClr val="FF0000"/>
                </a:solidFill>
                <a:latin typeface="Verdana"/>
                <a:ea typeface="Verdana"/>
                <a:cs typeface="Verdana"/>
                <a:sym typeface="Verdana"/>
              </a:rPr>
              <a:t>III - Havendo déficit de vagas, deverá determinar-se: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(i) a saída antecipada de sentenciado no regime com falta de vagas;</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(ii) a liberdade eletronicamente </a:t>
            </a:r>
            <a:r>
              <a:rPr b="1" i="0" lang="pt-BR" sz="1800" u="none" cap="none" strike="noStrike">
                <a:solidFill>
                  <a:schemeClr val="dk1"/>
                </a:solidFill>
                <a:latin typeface="Verdana"/>
                <a:ea typeface="Verdana"/>
                <a:cs typeface="Verdana"/>
                <a:sym typeface="Verdana"/>
              </a:rPr>
              <a:t>monitorada</a:t>
            </a:r>
            <a:r>
              <a:rPr b="0" i="0" lang="pt-BR" sz="1800" u="none" cap="none" strike="noStrike">
                <a:solidFill>
                  <a:schemeClr val="dk1"/>
                </a:solidFill>
                <a:latin typeface="Verdana"/>
                <a:ea typeface="Verdana"/>
                <a:cs typeface="Verdana"/>
                <a:sym typeface="Verdana"/>
              </a:rPr>
              <a:t> ao sentenciado que sai antecipadamente ou é posto em </a:t>
            </a:r>
            <a:r>
              <a:rPr b="1" i="0" lang="pt-BR" sz="1800" u="none" cap="none" strike="noStrike">
                <a:solidFill>
                  <a:schemeClr val="dk1"/>
                </a:solidFill>
                <a:latin typeface="Verdana"/>
                <a:ea typeface="Verdana"/>
                <a:cs typeface="Verdana"/>
                <a:sym typeface="Verdana"/>
              </a:rPr>
              <a:t>prisão domiciliar </a:t>
            </a:r>
            <a:r>
              <a:rPr b="0" i="0" lang="pt-BR" sz="1800" u="none" cap="none" strike="noStrike">
                <a:solidFill>
                  <a:schemeClr val="dk1"/>
                </a:solidFill>
                <a:latin typeface="Verdana"/>
                <a:ea typeface="Verdana"/>
                <a:cs typeface="Verdana"/>
                <a:sym typeface="Verdana"/>
              </a:rPr>
              <a:t>por falta de vagas;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(iii) o cumprimento de penas restritivas de direito e/ou estudo ao sentenciado que progride ao regime aberto. Até que sejam estruturadas as medidas alternativas propostas, poderá ser deferida a prisão domiciliar ao sentenciado.</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1" i="0" lang="pt-BR" sz="1800" u="none" cap="none" strike="noStrike">
                <a:solidFill>
                  <a:srgbClr val="FF0000"/>
                </a:solidFill>
                <a:latin typeface="Verdana"/>
                <a:ea typeface="Verdana"/>
                <a:cs typeface="Verdana"/>
                <a:sym typeface="Verdana"/>
              </a:rPr>
              <a:t>Obs: </a:t>
            </a:r>
            <a:r>
              <a:rPr b="0" i="0" lang="pt-BR" sz="1800" u="none" cap="none" strike="noStrike">
                <a:solidFill>
                  <a:schemeClr val="dk1"/>
                </a:solidFill>
                <a:latin typeface="Verdana"/>
                <a:ea typeface="Verdana"/>
                <a:cs typeface="Verdana"/>
                <a:sym typeface="Verdana"/>
              </a:rPr>
              <a:t>A manutenção do monitoramento eletrônico ao apenado agraciado com a progressão ao regime aberto não implica constrangimento ilegal, pois atende aos parâmetros referenciados na Súmula Vinculante 56. HC 691.963-RS, Rel. Min. Sebastião Reis Júnior, Sexta Turma, por unanimidade, julgado em 19/10/2021, DJe de 22/10/2021.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800"/>
              <a:buFont typeface="Arial"/>
              <a:buNone/>
            </a:pPr>
            <a:r>
              <a:rPr b="0" i="0" lang="pt-BR" sz="2000" u="none" cap="none" strike="noStrike">
                <a:solidFill>
                  <a:schemeClr val="dk1"/>
                </a:solidFill>
                <a:latin typeface="Verdana"/>
                <a:ea typeface="Verdana"/>
                <a:cs typeface="Verdana"/>
                <a:sym typeface="Verdana"/>
              </a:rPr>
              <a:t> </a:t>
            </a:r>
            <a:endParaRPr b="0" i="0" sz="1600" u="none" cap="none" strike="noStrike">
              <a:solidFill>
                <a:srgbClr val="000000"/>
              </a:solidFill>
              <a:latin typeface="Arial"/>
              <a:ea typeface="Arial"/>
              <a:cs typeface="Arial"/>
              <a:sym typeface="Arial"/>
            </a:endParaRPr>
          </a:p>
          <a:p>
            <a:pPr indent="-298450" lvl="0" marL="285750" marR="0" rtl="0" algn="just">
              <a:lnSpc>
                <a:spcPct val="100000"/>
              </a:lnSpc>
              <a:spcBef>
                <a:spcPts val="0"/>
              </a:spcBef>
              <a:spcAft>
                <a:spcPts val="0"/>
              </a:spcAft>
              <a:buClr>
                <a:schemeClr val="dk1"/>
              </a:buClr>
              <a:buSzPts val="1800"/>
              <a:buFont typeface="Arial"/>
              <a:buChar char="•"/>
            </a:pPr>
            <a:r>
              <a:rPr b="1" i="0" lang="pt-BR" sz="1800" u="none" cap="none" strike="noStrike">
                <a:solidFill>
                  <a:schemeClr val="dk1"/>
                </a:solidFill>
                <a:latin typeface="Verdana"/>
                <a:ea typeface="Verdana"/>
                <a:cs typeface="Verdana"/>
                <a:sym typeface="Verdana"/>
              </a:rPr>
              <a:t>Natureza da decisão DA PROGRESSÃO DE REGIME: </a:t>
            </a:r>
            <a:r>
              <a:rPr b="0" i="0" lang="pt-BR" sz="1800" u="sng" cap="none" strike="noStrike">
                <a:solidFill>
                  <a:schemeClr val="dk1"/>
                </a:solidFill>
                <a:latin typeface="Verdana"/>
                <a:ea typeface="Verdana"/>
                <a:cs typeface="Verdana"/>
                <a:sym typeface="Verdana"/>
              </a:rPr>
              <a:t>declaratória.</a:t>
            </a:r>
            <a:r>
              <a:rPr b="0" i="0" lang="pt-BR" sz="1800" u="none" cap="none" strike="noStrike">
                <a:solidFill>
                  <a:schemeClr val="dk1"/>
                </a:solidFill>
                <a:latin typeface="Verdana"/>
                <a:ea typeface="Verdana"/>
                <a:cs typeface="Verdana"/>
                <a:sym typeface="Verdana"/>
              </a:rPr>
              <a:t> </a:t>
            </a:r>
            <a:endParaRPr b="0" i="0" sz="1600" u="none" cap="none" strike="noStrike">
              <a:solidFill>
                <a:srgbClr val="000000"/>
              </a:solidFill>
              <a:latin typeface="Arial"/>
              <a:ea typeface="Arial"/>
              <a:cs typeface="Arial"/>
              <a:sym typeface="Arial"/>
            </a:endParaRPr>
          </a:p>
          <a:p>
            <a:pPr indent="-298450" lvl="0" marL="285750" marR="0" rtl="0" algn="just">
              <a:lnSpc>
                <a:spcPct val="100000"/>
              </a:lnSpc>
              <a:spcBef>
                <a:spcPts val="0"/>
              </a:spcBef>
              <a:spcAft>
                <a:spcPts val="0"/>
              </a:spcAft>
              <a:buClr>
                <a:schemeClr val="dk1"/>
              </a:buClr>
              <a:buSzPts val="1800"/>
              <a:buFont typeface="Arial"/>
              <a:buChar char="•"/>
            </a:pPr>
            <a:r>
              <a:rPr b="1" i="0" lang="pt-BR" sz="1800" u="none" cap="none" strike="noStrike">
                <a:solidFill>
                  <a:schemeClr val="dk1"/>
                </a:solidFill>
                <a:latin typeface="Verdana"/>
                <a:ea typeface="Verdana"/>
                <a:cs typeface="Verdana"/>
                <a:sym typeface="Verdana"/>
              </a:rPr>
              <a:t> Data-base: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t/>
            </a:r>
            <a:endParaRPr b="1" i="0" sz="18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700" u="none" cap="none" strike="noStrike">
                <a:solidFill>
                  <a:schemeClr val="dk1"/>
                </a:solidFill>
                <a:latin typeface="Verdana"/>
                <a:ea typeface="Verdana"/>
                <a:cs typeface="Verdana"/>
                <a:sym typeface="Verdana"/>
              </a:rPr>
              <a:t> - PRIMEIRA PROGRESSÃO: data da prisão (conta preventiva) (</a:t>
            </a:r>
            <a:r>
              <a:rPr b="0" i="0" lang="pt-BR" sz="1700" u="sng" cap="none" strike="noStrike">
                <a:solidFill>
                  <a:schemeClr val="dk1"/>
                </a:solidFill>
                <a:latin typeface="Verdana"/>
                <a:ea typeface="Verdana"/>
                <a:cs typeface="Verdana"/>
                <a:sym typeface="Verdana"/>
              </a:rPr>
              <a:t>*Súmula 716 STF: </a:t>
            </a:r>
            <a:r>
              <a:rPr b="0" i="0" lang="pt-BR" sz="1700" u="none" cap="none" strike="noStrike">
                <a:solidFill>
                  <a:schemeClr val="dk1"/>
                </a:solidFill>
                <a:latin typeface="Verdana"/>
                <a:ea typeface="Verdana"/>
                <a:cs typeface="Verdana"/>
                <a:sym typeface="Verdana"/>
              </a:rPr>
              <a:t>Admite-se a progressão de regime de cumprimento da pena ou a aplicação imediata de regime menos severo nela determinada, </a:t>
            </a:r>
            <a:r>
              <a:rPr b="1" i="0" lang="pt-BR" sz="1700" u="none" cap="none" strike="noStrike">
                <a:solidFill>
                  <a:schemeClr val="dk1"/>
                </a:solidFill>
                <a:latin typeface="Verdana"/>
                <a:ea typeface="Verdana"/>
                <a:cs typeface="Verdana"/>
                <a:sym typeface="Verdana"/>
              </a:rPr>
              <a:t>antes do trânsito em julgado da sentença condenatória. </a:t>
            </a:r>
            <a:r>
              <a:rPr b="0" i="0" lang="pt-BR" sz="1700" u="none" cap="none" strike="noStrike">
                <a:solidFill>
                  <a:schemeClr val="dk1"/>
                </a:solidFill>
                <a:latin typeface="Verdana"/>
                <a:ea typeface="Verdana"/>
                <a:cs typeface="Verdana"/>
                <a:sym typeface="Verdana"/>
              </a:rPr>
              <a:t>)</a:t>
            </a:r>
            <a:endParaRPr b="0" i="0" sz="15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pt-BR" sz="2000" u="none" cap="none" strike="noStrike">
                <a:solidFill>
                  <a:schemeClr val="dk1"/>
                </a:solidFill>
                <a:latin typeface="Calibri"/>
                <a:ea typeface="Calibri"/>
                <a:cs typeface="Calibri"/>
                <a:sym typeface="Calibri"/>
              </a:rPr>
              <a:t>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300" name="Google Shape;300;p27"/>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4" name="Shape 304"/>
        <p:cNvGrpSpPr/>
        <p:nvPr/>
      </p:nvGrpSpPr>
      <p:grpSpPr>
        <a:xfrm>
          <a:off x="0" y="0"/>
          <a:ext cx="0" cy="0"/>
          <a:chOff x="0" y="0"/>
          <a:chExt cx="0" cy="0"/>
        </a:xfrm>
      </p:grpSpPr>
      <p:grpSp>
        <p:nvGrpSpPr>
          <p:cNvPr id="305" name="Google Shape;305;p28"/>
          <p:cNvGrpSpPr/>
          <p:nvPr/>
        </p:nvGrpSpPr>
        <p:grpSpPr>
          <a:xfrm>
            <a:off x="362074" y="344073"/>
            <a:ext cx="11389663" cy="6190868"/>
            <a:chOff x="0" y="0"/>
            <a:chExt cx="19017929" cy="10337222"/>
          </a:xfrm>
        </p:grpSpPr>
        <p:sp>
          <p:nvSpPr>
            <p:cNvPr id="306" name="Google Shape;306;p28"/>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307" name="Google Shape;307;p28"/>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308" name="Google Shape;308;p28"/>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309" name="Google Shape;309;p28"/>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310" name="Google Shape;310;p28"/>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311" name="Google Shape;311;p28"/>
          <p:cNvSpPr txBox="1"/>
          <p:nvPr/>
        </p:nvSpPr>
        <p:spPr>
          <a:xfrm>
            <a:off x="699649" y="1094500"/>
            <a:ext cx="9724500" cy="5079600"/>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Clr>
                <a:srgbClr val="000000"/>
              </a:buClr>
              <a:buSzPts val="1600"/>
              <a:buFont typeface="Arial"/>
              <a:buNone/>
            </a:pPr>
            <a:r>
              <a:rPr b="0" i="0" lang="pt-BR" sz="1800" u="none" cap="none" strike="noStrike">
                <a:solidFill>
                  <a:srgbClr val="FF0000"/>
                </a:solidFill>
                <a:latin typeface="Verdana"/>
                <a:ea typeface="Verdana"/>
                <a:cs typeface="Verdana"/>
                <a:sym typeface="Verdana"/>
              </a:rPr>
              <a:t>- PARA AS SUBSEQUENTES: Para as subsequentes: </a:t>
            </a:r>
            <a:r>
              <a:rPr b="0" i="0" lang="pt-BR" sz="1800" u="sng" cap="none" strike="noStrike">
                <a:solidFill>
                  <a:srgbClr val="FF0000"/>
                </a:solidFill>
                <a:latin typeface="Verdana"/>
                <a:ea typeface="Verdana"/>
                <a:cs typeface="Verdana"/>
                <a:sym typeface="Verdana"/>
              </a:rPr>
              <a:t>A data-base para subsequente progressão de regime é </a:t>
            </a:r>
            <a:r>
              <a:rPr b="1" i="0" lang="pt-BR" sz="1800" u="sng" cap="none" strike="noStrike">
                <a:solidFill>
                  <a:srgbClr val="FF0000"/>
                </a:solidFill>
                <a:latin typeface="Verdana"/>
                <a:ea typeface="Verdana"/>
                <a:cs typeface="Verdana"/>
                <a:sym typeface="Verdana"/>
              </a:rPr>
              <a:t>aquela em que o reeducando preencheu os requisitos do art. 112 da LEP e não aquela em que o Juízo das Execuções deferiu o benefício.</a:t>
            </a:r>
            <a:endParaRPr b="0" i="0" sz="1800" u="none" cap="none" strike="noStrike">
              <a:solidFill>
                <a:srgbClr val="FF0000"/>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1" i="0" lang="pt-BR" sz="1800" u="sng" cap="none" strike="noStrike">
                <a:solidFill>
                  <a:srgbClr val="FF0000"/>
                </a:solidFill>
                <a:latin typeface="Verdana"/>
                <a:ea typeface="Verdana"/>
                <a:cs typeface="Verdana"/>
                <a:sym typeface="Verdana"/>
              </a:rPr>
              <a:t>- SE COMETE FALTA GRAVE: dia da falta grave, e não o dia do seu reconhecimento</a:t>
            </a:r>
            <a:endParaRPr b="0" i="0" sz="1800" u="none" cap="none" strike="noStrike">
              <a:solidFill>
                <a:srgbClr val="FF0000"/>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Obs: </a:t>
            </a:r>
            <a:r>
              <a:rPr b="1" i="0" lang="pt-BR" sz="1800" u="sng" cap="none" strike="noStrike">
                <a:solidFill>
                  <a:schemeClr val="dk1"/>
                </a:solidFill>
                <a:latin typeface="Verdana"/>
                <a:ea typeface="Verdana"/>
                <a:cs typeface="Verdana"/>
                <a:sym typeface="Verdana"/>
              </a:rPr>
              <a:t>Calcula pela pena remanescente:</a:t>
            </a:r>
            <a:r>
              <a:rPr b="0" i="0" lang="pt-BR" sz="1800" u="none" cap="none" strike="noStrike">
                <a:solidFill>
                  <a:schemeClr val="dk1"/>
                </a:solidFill>
                <a:latin typeface="Verdana"/>
                <a:ea typeface="Verdana"/>
                <a:cs typeface="Verdana"/>
                <a:sym typeface="Verdana"/>
              </a:rPr>
              <a:t> ART 112 § 6º O cometimento de falta grave durante a execução da pena privativa de liberdade interrompe o prazo para a obtenção da progressão no regime de cumprimento da pena, caso em que o reinício da contagem do requisito objetivo terá como base a </a:t>
            </a:r>
            <a:r>
              <a:rPr b="0" i="0" lang="pt-BR" sz="1800" u="sng" cap="none" strike="noStrike">
                <a:solidFill>
                  <a:schemeClr val="dk1"/>
                </a:solidFill>
                <a:latin typeface="Verdana"/>
                <a:ea typeface="Verdana"/>
                <a:cs typeface="Verdana"/>
                <a:sym typeface="Verdana"/>
              </a:rPr>
              <a:t>pena remanescente. </a:t>
            </a:r>
            <a:endParaRPr b="0" i="0" sz="18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br>
              <a:rPr b="0" i="0" lang="pt-BR" sz="1800" u="none" cap="none" strike="noStrike">
                <a:solidFill>
                  <a:schemeClr val="dk1"/>
                </a:solidFill>
                <a:latin typeface="Verdana"/>
                <a:ea typeface="Verdana"/>
                <a:cs typeface="Verdana"/>
                <a:sym typeface="Verdana"/>
              </a:rPr>
            </a:br>
            <a:r>
              <a:rPr b="0" i="0" lang="pt-BR" sz="1800" u="none" cap="none" strike="noStrike">
                <a:solidFill>
                  <a:schemeClr val="dk1"/>
                </a:solidFill>
                <a:latin typeface="Verdana"/>
                <a:ea typeface="Verdana"/>
                <a:cs typeface="Verdana"/>
                <a:sym typeface="Verdana"/>
              </a:rPr>
              <a:t>Obs: A Unificação de penas não gera alteração de data-base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312" name="Google Shape;312;p28"/>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grpSp>
        <p:nvGrpSpPr>
          <p:cNvPr id="97" name="Google Shape;97;g2eb84f0148f_0_0"/>
          <p:cNvGrpSpPr/>
          <p:nvPr/>
        </p:nvGrpSpPr>
        <p:grpSpPr>
          <a:xfrm>
            <a:off x="362074" y="344073"/>
            <a:ext cx="11389838" cy="6190962"/>
            <a:chOff x="0" y="0"/>
            <a:chExt cx="19017929" cy="10337222"/>
          </a:xfrm>
        </p:grpSpPr>
        <p:sp>
          <p:nvSpPr>
            <p:cNvPr id="98" name="Google Shape;98;g2eb84f0148f_0_0"/>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99" name="Google Shape;99;g2eb84f0148f_0_0"/>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100" name="Google Shape;100;g2eb84f0148f_0_0"/>
          <p:cNvSpPr txBox="1"/>
          <p:nvPr/>
        </p:nvSpPr>
        <p:spPr>
          <a:xfrm>
            <a:off x="685801" y="647420"/>
            <a:ext cx="3442200" cy="533400"/>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101" name="Google Shape;101;g2eb84f0148f_0_0"/>
          <p:cNvSpPr txBox="1"/>
          <p:nvPr/>
        </p:nvSpPr>
        <p:spPr>
          <a:xfrm>
            <a:off x="4689061" y="542818"/>
            <a:ext cx="1888200" cy="533400"/>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sng" cap="none" strike="noStrike">
                <a:solidFill>
                  <a:srgbClr val="03321A"/>
                </a:solidFill>
                <a:latin typeface="Arial"/>
                <a:ea typeface="Arial"/>
                <a:cs typeface="Arial"/>
                <a:sym typeface="Arial"/>
              </a:rPr>
              <a:t>TEMA B </a:t>
            </a:r>
            <a:endParaRPr b="0" i="0" sz="1400" u="none" cap="none" strike="noStrike">
              <a:solidFill>
                <a:srgbClr val="000000"/>
              </a:solidFill>
              <a:latin typeface="Arial"/>
              <a:ea typeface="Arial"/>
              <a:cs typeface="Arial"/>
              <a:sym typeface="Arial"/>
            </a:endParaRPr>
          </a:p>
        </p:txBody>
      </p:sp>
      <p:sp>
        <p:nvSpPr>
          <p:cNvPr id="102" name="Google Shape;102;g2eb84f0148f_0_0"/>
          <p:cNvSpPr/>
          <p:nvPr/>
        </p:nvSpPr>
        <p:spPr>
          <a:xfrm>
            <a:off x="-2846" y="620665"/>
            <a:ext cx="8735378" cy="791258"/>
          </a:xfrm>
          <a:custGeom>
            <a:rect b="b" l="l" r="r" t="t"/>
            <a:pathLst>
              <a:path extrusionOk="0" h="350502" w="3869492">
                <a:moveTo>
                  <a:pt x="0" y="0"/>
                </a:moveTo>
                <a:lnTo>
                  <a:pt x="3869492" y="0"/>
                </a:lnTo>
                <a:lnTo>
                  <a:pt x="3869492" y="350502"/>
                </a:lnTo>
                <a:lnTo>
                  <a:pt x="0" y="350502"/>
                </a:lnTo>
                <a:close/>
              </a:path>
            </a:pathLst>
          </a:custGeom>
          <a:solidFill>
            <a:srgbClr val="03321A"/>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03" name="Google Shape;103;g2eb84f0148f_0_0"/>
          <p:cNvSpPr txBox="1"/>
          <p:nvPr/>
        </p:nvSpPr>
        <p:spPr>
          <a:xfrm>
            <a:off x="620577" y="683280"/>
            <a:ext cx="4963200" cy="538800"/>
          </a:xfrm>
          <a:prstGeom prst="rect">
            <a:avLst/>
          </a:prstGeom>
          <a:noFill/>
          <a:ln>
            <a:noFill/>
          </a:ln>
        </p:spPr>
        <p:txBody>
          <a:bodyPr anchorCtr="0" anchor="t" bIns="0" lIns="0" spcFirstLastPara="1" rIns="0" wrap="square" tIns="0">
            <a:spAutoFit/>
          </a:bodyPr>
          <a:lstStyle/>
          <a:p>
            <a:pPr indent="0" lvl="0" marL="0" marR="0" rtl="0" algn="l">
              <a:lnSpc>
                <a:spcPct val="148571"/>
              </a:lnSpc>
              <a:spcBef>
                <a:spcPts val="0"/>
              </a:spcBef>
              <a:spcAft>
                <a:spcPts val="0"/>
              </a:spcAft>
              <a:buClr>
                <a:srgbClr val="000000"/>
              </a:buClr>
              <a:buSzPts val="3500"/>
              <a:buFont typeface="Arial"/>
              <a:buNone/>
            </a:pPr>
            <a:r>
              <a:rPr b="1" i="0" lang="pt-BR" sz="3500" u="none" cap="none" strike="noStrike">
                <a:solidFill>
                  <a:srgbClr val="FFFFFF"/>
                </a:solidFill>
                <a:latin typeface="Verdana"/>
                <a:ea typeface="Verdana"/>
                <a:cs typeface="Verdana"/>
                <a:sym typeface="Verdana"/>
              </a:rPr>
              <a:t>EXECUÇÃO PENAL</a:t>
            </a:r>
            <a:endParaRPr b="0" i="0" sz="1400" u="none" cap="none" strike="noStrike">
              <a:solidFill>
                <a:srgbClr val="000000"/>
              </a:solidFill>
              <a:latin typeface="Arial"/>
              <a:ea typeface="Arial"/>
              <a:cs typeface="Arial"/>
              <a:sym typeface="Arial"/>
            </a:endParaRPr>
          </a:p>
        </p:txBody>
      </p:sp>
      <p:sp>
        <p:nvSpPr>
          <p:cNvPr id="104" name="Google Shape;104;g2eb84f0148f_0_0"/>
          <p:cNvSpPr txBox="1"/>
          <p:nvPr/>
        </p:nvSpPr>
        <p:spPr>
          <a:xfrm>
            <a:off x="1006778" y="1812825"/>
            <a:ext cx="10181700" cy="2324400"/>
          </a:xfrm>
          <a:prstGeom prst="rect">
            <a:avLst/>
          </a:prstGeom>
          <a:noFill/>
          <a:ln>
            <a:noFill/>
          </a:ln>
        </p:spPr>
        <p:txBody>
          <a:bodyPr anchorCtr="0" anchor="t" bIns="0" lIns="0" spcFirstLastPara="1" rIns="0" wrap="square" tIns="0">
            <a:spAutoFit/>
          </a:bodyPr>
          <a:lstStyle/>
          <a:p>
            <a:pPr indent="0" lvl="0" marL="0" marR="0" rtl="0" algn="l">
              <a:lnSpc>
                <a:spcPct val="173333"/>
              </a:lnSpc>
              <a:spcBef>
                <a:spcPts val="0"/>
              </a:spcBef>
              <a:spcAft>
                <a:spcPts val="0"/>
              </a:spcAft>
              <a:buClr>
                <a:srgbClr val="000000"/>
              </a:buClr>
              <a:buSzPts val="3000"/>
              <a:buFont typeface="Arial"/>
              <a:buNone/>
            </a:pPr>
            <a:r>
              <a:rPr b="1" i="0" lang="pt-BR" sz="3000" u="none" cap="none" strike="noStrike">
                <a:solidFill>
                  <a:srgbClr val="03321A"/>
                </a:solidFill>
                <a:latin typeface="Verdana"/>
                <a:ea typeface="Verdana"/>
                <a:cs typeface="Verdana"/>
                <a:sym typeface="Verdana"/>
              </a:rPr>
              <a:t>EMENTA DE TEMAS:</a:t>
            </a:r>
            <a:endParaRPr b="0" i="0" sz="1400" u="none" cap="none" strike="noStrike">
              <a:solidFill>
                <a:srgbClr val="000000"/>
              </a:solidFill>
              <a:latin typeface="Arial"/>
              <a:ea typeface="Arial"/>
              <a:cs typeface="Arial"/>
              <a:sym typeface="Arial"/>
            </a:endParaRPr>
          </a:p>
          <a:p>
            <a:pPr indent="0" lvl="1" marL="374238" marR="0" rtl="0" algn="l">
              <a:lnSpc>
                <a:spcPct val="150000"/>
              </a:lnSpc>
              <a:spcBef>
                <a:spcPts val="0"/>
              </a:spcBef>
              <a:spcAft>
                <a:spcPts val="0"/>
              </a:spcAft>
              <a:buClr>
                <a:srgbClr val="000000"/>
              </a:buClr>
              <a:buSzPts val="1800"/>
              <a:buFont typeface="Arial"/>
              <a:buNone/>
            </a:pPr>
            <a:r>
              <a:rPr lang="pt-BR" sz="1800">
                <a:solidFill>
                  <a:srgbClr val="03321A"/>
                </a:solidFill>
                <a:latin typeface="Verdana"/>
                <a:ea typeface="Verdana"/>
                <a:cs typeface="Verdana"/>
                <a:sym typeface="Verdana"/>
              </a:rPr>
              <a:t>1</a:t>
            </a:r>
            <a:r>
              <a:rPr b="0" i="0" lang="pt-BR" sz="1800" u="none" cap="none" strike="noStrike">
                <a:solidFill>
                  <a:srgbClr val="03321A"/>
                </a:solidFill>
                <a:latin typeface="Verdana"/>
                <a:ea typeface="Verdana"/>
                <a:cs typeface="Verdana"/>
                <a:sym typeface="Verdana"/>
              </a:rPr>
              <a:t>- PROGRESSÃO DE REGIME</a:t>
            </a:r>
            <a:endParaRPr b="0" i="0" sz="1400" u="none" cap="none" strike="noStrike">
              <a:solidFill>
                <a:srgbClr val="000000"/>
              </a:solidFill>
              <a:latin typeface="Arial"/>
              <a:ea typeface="Arial"/>
              <a:cs typeface="Arial"/>
              <a:sym typeface="Arial"/>
            </a:endParaRPr>
          </a:p>
          <a:p>
            <a:pPr indent="0" lvl="1" marL="374238" marR="0" rtl="0" algn="l">
              <a:lnSpc>
                <a:spcPct val="150000"/>
              </a:lnSpc>
              <a:spcBef>
                <a:spcPts val="0"/>
              </a:spcBef>
              <a:spcAft>
                <a:spcPts val="0"/>
              </a:spcAft>
              <a:buClr>
                <a:srgbClr val="000000"/>
              </a:buClr>
              <a:buSzPts val="1800"/>
              <a:buFont typeface="Arial"/>
              <a:buNone/>
            </a:pPr>
            <a:r>
              <a:rPr lang="pt-BR" sz="1800">
                <a:solidFill>
                  <a:srgbClr val="03321A"/>
                </a:solidFill>
                <a:latin typeface="Verdana"/>
                <a:ea typeface="Verdana"/>
                <a:cs typeface="Verdana"/>
                <a:sym typeface="Verdana"/>
              </a:rPr>
              <a:t>2</a:t>
            </a:r>
            <a:r>
              <a:rPr b="0" i="0" lang="pt-BR" sz="1800" u="none" cap="none" strike="noStrike">
                <a:solidFill>
                  <a:srgbClr val="03321A"/>
                </a:solidFill>
                <a:latin typeface="Verdana"/>
                <a:ea typeface="Verdana"/>
                <a:cs typeface="Verdana"/>
                <a:sym typeface="Verdana"/>
              </a:rPr>
              <a:t>- LIVRAMENTO CONDICIONAL</a:t>
            </a:r>
            <a:endParaRPr b="0" i="0" sz="1800" u="none" cap="none" strike="noStrike">
              <a:solidFill>
                <a:srgbClr val="03321A"/>
              </a:solidFill>
              <a:latin typeface="Verdana"/>
              <a:ea typeface="Verdana"/>
              <a:cs typeface="Verdana"/>
              <a:sym typeface="Verdana"/>
            </a:endParaRPr>
          </a:p>
          <a:p>
            <a:pPr indent="0" lvl="1" marL="374238" marR="0" rtl="0" algn="l">
              <a:lnSpc>
                <a:spcPct val="150000"/>
              </a:lnSpc>
              <a:spcBef>
                <a:spcPts val="0"/>
              </a:spcBef>
              <a:spcAft>
                <a:spcPts val="0"/>
              </a:spcAft>
              <a:buClr>
                <a:srgbClr val="000000"/>
              </a:buClr>
              <a:buSzPts val="1800"/>
              <a:buFont typeface="Arial"/>
              <a:buNone/>
            </a:pPr>
            <a:r>
              <a:t/>
            </a:r>
            <a:endParaRPr sz="1800">
              <a:solidFill>
                <a:srgbClr val="03321A"/>
              </a:solidFill>
              <a:latin typeface="Verdana"/>
              <a:ea typeface="Verdana"/>
              <a:cs typeface="Verdana"/>
              <a:sym typeface="Verdana"/>
            </a:endParaRPr>
          </a:p>
          <a:p>
            <a:pPr indent="0" lvl="1" marL="374238" marR="0" rtl="0" algn="l">
              <a:lnSpc>
                <a:spcPct val="150000"/>
              </a:lnSpc>
              <a:spcBef>
                <a:spcPts val="0"/>
              </a:spcBef>
              <a:spcAft>
                <a:spcPts val="0"/>
              </a:spcAft>
              <a:buClr>
                <a:srgbClr val="000000"/>
              </a:buClr>
              <a:buSzPts val="1800"/>
              <a:buFont typeface="Arial"/>
              <a:buNone/>
            </a:pPr>
            <a:r>
              <a:t/>
            </a:r>
            <a:endParaRPr sz="1800">
              <a:solidFill>
                <a:srgbClr val="03321A"/>
              </a:solidFill>
              <a:latin typeface="Verdana"/>
              <a:ea typeface="Verdana"/>
              <a:cs typeface="Verdana"/>
              <a:sym typeface="Verdana"/>
            </a:endParaRPr>
          </a:p>
        </p:txBody>
      </p:sp>
      <p:sp>
        <p:nvSpPr>
          <p:cNvPr id="105" name="Google Shape;105;g2eb84f0148f_0_0"/>
          <p:cNvSpPr/>
          <p:nvPr/>
        </p:nvSpPr>
        <p:spPr>
          <a:xfrm>
            <a:off x="10972870" y="75528"/>
            <a:ext cx="1143000" cy="1142995"/>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9" r="-439"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6" name="Shape 316"/>
        <p:cNvGrpSpPr/>
        <p:nvPr/>
      </p:nvGrpSpPr>
      <p:grpSpPr>
        <a:xfrm>
          <a:off x="0" y="0"/>
          <a:ext cx="0" cy="0"/>
          <a:chOff x="0" y="0"/>
          <a:chExt cx="0" cy="0"/>
        </a:xfrm>
      </p:grpSpPr>
      <p:grpSp>
        <p:nvGrpSpPr>
          <p:cNvPr id="317" name="Google Shape;317;p29"/>
          <p:cNvGrpSpPr/>
          <p:nvPr/>
        </p:nvGrpSpPr>
        <p:grpSpPr>
          <a:xfrm>
            <a:off x="362074" y="344073"/>
            <a:ext cx="11389663" cy="6190868"/>
            <a:chOff x="0" y="0"/>
            <a:chExt cx="19017929" cy="10337222"/>
          </a:xfrm>
        </p:grpSpPr>
        <p:sp>
          <p:nvSpPr>
            <p:cNvPr id="318" name="Google Shape;318;p29"/>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319" name="Google Shape;319;p29"/>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320" name="Google Shape;320;p29"/>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321" name="Google Shape;321;p29"/>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322" name="Google Shape;322;p29"/>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323" name="Google Shape;323;p29"/>
          <p:cNvSpPr txBox="1"/>
          <p:nvPr/>
        </p:nvSpPr>
        <p:spPr>
          <a:xfrm>
            <a:off x="699650" y="1094500"/>
            <a:ext cx="10567200" cy="5579700"/>
          </a:xfrm>
          <a:prstGeom prst="rect">
            <a:avLst/>
          </a:prstGeom>
          <a:noFill/>
          <a:ln>
            <a:noFill/>
          </a:ln>
        </p:spPr>
        <p:txBody>
          <a:bodyPr anchorCtr="0" anchor="t" bIns="45700" lIns="91425" spcFirstLastPara="1" rIns="91425" wrap="square" tIns="45700">
            <a:spAutoFit/>
          </a:bodyPr>
          <a:lstStyle/>
          <a:p>
            <a:pPr indent="-292100" lvl="0" marL="285750" marR="0" rtl="0" algn="just">
              <a:lnSpc>
                <a:spcPct val="100000"/>
              </a:lnSpc>
              <a:spcBef>
                <a:spcPts val="0"/>
              </a:spcBef>
              <a:spcAft>
                <a:spcPts val="0"/>
              </a:spcAft>
              <a:buClr>
                <a:schemeClr val="dk1"/>
              </a:buClr>
              <a:buSzPts val="1700"/>
              <a:buFont typeface="Arial"/>
              <a:buChar char="•"/>
            </a:pPr>
            <a:r>
              <a:rPr b="0" i="0" lang="pt-BR" sz="1700" u="none" cap="none" strike="noStrike">
                <a:solidFill>
                  <a:schemeClr val="dk1"/>
                </a:solidFill>
                <a:latin typeface="Verdana"/>
                <a:ea typeface="Verdana"/>
                <a:cs typeface="Verdana"/>
                <a:sym typeface="Verdana"/>
              </a:rPr>
              <a:t>A alteração da data-base para concessão de novos benefícios executórios, em razão da unificação das penas, não encontra respaldo legal. Portanto, a desconsideração do período de cumprimento de pena desde a última prisão ou desde a última infração disciplinar, seja por delito ocorrido antes do início da execução da pena, seja por crime praticado depois e já apontado como falta disciplinar grave, configura excesso de execução. (ProAfR no REsp 1753509/PR, Rel. Ministro ROGERIO SCHIETTI CRUZ, TERCEIRA SEÇÃO, julgado em 18/12/2018, DJe 11/03/2019)</a:t>
            </a:r>
            <a:endParaRPr b="0" i="0" sz="1500" u="none" cap="none" strike="noStrike">
              <a:solidFill>
                <a:srgbClr val="000000"/>
              </a:solidFill>
              <a:latin typeface="Arial"/>
              <a:ea typeface="Arial"/>
              <a:cs typeface="Arial"/>
              <a:sym typeface="Arial"/>
            </a:endParaRPr>
          </a:p>
          <a:p>
            <a:pPr indent="-184150" lvl="0" marL="285750" marR="0" rtl="0" algn="just">
              <a:lnSpc>
                <a:spcPct val="100000"/>
              </a:lnSpc>
              <a:spcBef>
                <a:spcPts val="0"/>
              </a:spcBef>
              <a:spcAft>
                <a:spcPts val="0"/>
              </a:spcAft>
              <a:buClr>
                <a:schemeClr val="dk1"/>
              </a:buClr>
              <a:buSzPts val="1600"/>
              <a:buFont typeface="Arial"/>
              <a:buNone/>
            </a:pPr>
            <a:r>
              <a:t/>
            </a:r>
            <a:endParaRPr b="0" i="0" sz="1700" u="none" cap="none" strike="noStrike">
              <a:solidFill>
                <a:schemeClr val="dk1"/>
              </a:solidFill>
              <a:latin typeface="Verdana"/>
              <a:ea typeface="Verdana"/>
              <a:cs typeface="Verdana"/>
              <a:sym typeface="Verdana"/>
            </a:endParaRPr>
          </a:p>
          <a:p>
            <a:pPr indent="-292100" lvl="0" marL="285750" marR="0" rtl="0" algn="l">
              <a:lnSpc>
                <a:spcPct val="100000"/>
              </a:lnSpc>
              <a:spcBef>
                <a:spcPts val="0"/>
              </a:spcBef>
              <a:spcAft>
                <a:spcPts val="0"/>
              </a:spcAft>
              <a:buClr>
                <a:schemeClr val="dk1"/>
              </a:buClr>
              <a:buSzPts val="1700"/>
              <a:buFont typeface="Arial"/>
              <a:buChar char="•"/>
            </a:pPr>
            <a:r>
              <a:rPr b="1" i="0" lang="pt-BR" sz="1700" u="none" cap="none" strike="noStrike">
                <a:solidFill>
                  <a:schemeClr val="dk1"/>
                </a:solidFill>
                <a:latin typeface="Verdana"/>
                <a:ea typeface="Verdana"/>
                <a:cs typeface="Verdana"/>
                <a:sym typeface="Verdana"/>
              </a:rPr>
              <a:t>Unificação pode gerar a regressão de regime:</a:t>
            </a:r>
            <a:endParaRPr b="0" i="0" sz="15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pt-BR" sz="1700" u="none" cap="none" strike="noStrike">
                <a:solidFill>
                  <a:schemeClr val="dk1"/>
                </a:solidFill>
                <a:latin typeface="Verdana"/>
                <a:ea typeface="Verdana"/>
                <a:cs typeface="Verdana"/>
                <a:sym typeface="Verdana"/>
              </a:rPr>
              <a:t>Art. 118. A execução da pena privativa de liberdade ficará sujeita à forma regressiva, com a transferência para qualquer dos regimes mais rigorosos, quando o condenado:</a:t>
            </a:r>
            <a:endParaRPr b="0" i="0" sz="15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pt-BR" sz="1700" u="none" cap="none" strike="noStrike">
                <a:solidFill>
                  <a:schemeClr val="dk1"/>
                </a:solidFill>
                <a:latin typeface="Verdana"/>
                <a:ea typeface="Verdana"/>
                <a:cs typeface="Verdana"/>
                <a:sym typeface="Verdana"/>
              </a:rPr>
              <a:t>I - praticar fato definido como crime doloso ou falta grave;</a:t>
            </a:r>
            <a:endParaRPr b="0" i="0" sz="15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pt-BR" sz="1700" u="sng" cap="none" strike="noStrike">
                <a:solidFill>
                  <a:schemeClr val="dk1"/>
                </a:solidFill>
                <a:latin typeface="Verdana"/>
                <a:ea typeface="Verdana"/>
                <a:cs typeface="Verdana"/>
                <a:sym typeface="Verdana"/>
              </a:rPr>
              <a:t>II - sofrer condenação, por crime anterior, cuja pena, somada ao restante da pena em execução, torne incabível o regime (artigo 111).</a:t>
            </a:r>
            <a:endParaRPr b="0" i="0" sz="1700" u="none" cap="none" strike="noStrike">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rPr b="0" i="0" lang="pt-BR" sz="1700" u="none" cap="none" strike="noStrike">
                <a:solidFill>
                  <a:schemeClr val="dk1"/>
                </a:solidFill>
                <a:latin typeface="Verdana"/>
                <a:ea typeface="Verdana"/>
                <a:cs typeface="Verdana"/>
                <a:sym typeface="Verdana"/>
              </a:rPr>
              <a:t>Art. 111. Quando houver condenação por mais de um crime, no mesmo processo ou em processos distintos, a determinação do regime de cumprimento será feita pelo resultado da soma ou unificação das penas, observada, quando for o caso, a detração ou remição.</a:t>
            </a:r>
            <a:endParaRPr b="0" i="0" sz="15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324" name="Google Shape;324;p29"/>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grpSp>
        <p:nvGrpSpPr>
          <p:cNvPr id="329" name="Google Shape;329;p30"/>
          <p:cNvGrpSpPr/>
          <p:nvPr/>
        </p:nvGrpSpPr>
        <p:grpSpPr>
          <a:xfrm>
            <a:off x="362074" y="344073"/>
            <a:ext cx="11389663" cy="6190868"/>
            <a:chOff x="0" y="0"/>
            <a:chExt cx="19017929" cy="10337222"/>
          </a:xfrm>
        </p:grpSpPr>
        <p:sp>
          <p:nvSpPr>
            <p:cNvPr id="330" name="Google Shape;330;p30"/>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331" name="Google Shape;331;p30"/>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332" name="Google Shape;332;p30"/>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333" name="Google Shape;333;p30"/>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334" name="Google Shape;334;p30"/>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335" name="Google Shape;335;p30"/>
          <p:cNvSpPr txBox="1"/>
          <p:nvPr/>
        </p:nvSpPr>
        <p:spPr>
          <a:xfrm>
            <a:off x="699656" y="1094509"/>
            <a:ext cx="8292000" cy="5795100"/>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Clr>
                <a:srgbClr val="000000"/>
              </a:buClr>
              <a:buSzPts val="1600"/>
              <a:buFont typeface="Arial"/>
              <a:buNone/>
            </a:pPr>
            <a:r>
              <a:rPr b="0" i="0" lang="pt-BR" sz="1900" u="none" cap="none" strike="noStrike">
                <a:solidFill>
                  <a:schemeClr val="dk1"/>
                </a:solidFill>
                <a:latin typeface="Verdana"/>
                <a:ea typeface="Verdana"/>
                <a:cs typeface="Verdana"/>
                <a:sym typeface="Verdana"/>
              </a:rPr>
              <a:t>Parágrafo único. Sobrevindo condenação no curso da execução, somar-se-á a pena ao restante da que está sendo cumprida, para determinação do regime.</a:t>
            </a:r>
            <a:endParaRPr b="0" i="0" sz="17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t/>
            </a:r>
            <a:endParaRPr b="0" i="0" sz="1900" u="none" cap="none" strike="noStrike">
              <a:solidFill>
                <a:schemeClr val="dk1"/>
              </a:solidFill>
              <a:latin typeface="Verdana"/>
              <a:ea typeface="Verdana"/>
              <a:cs typeface="Verdana"/>
              <a:sym typeface="Verdana"/>
            </a:endParaRPr>
          </a:p>
          <a:p>
            <a:pPr indent="-304800" lvl="0" marL="285750" marR="0" rtl="0" algn="just">
              <a:lnSpc>
                <a:spcPct val="150000"/>
              </a:lnSpc>
              <a:spcBef>
                <a:spcPts val="0"/>
              </a:spcBef>
              <a:spcAft>
                <a:spcPts val="0"/>
              </a:spcAft>
              <a:buClr>
                <a:schemeClr val="dk1"/>
              </a:buClr>
              <a:buSzPts val="1900"/>
              <a:buFont typeface="Noto Sans Symbols"/>
              <a:buChar char="⮚"/>
            </a:pPr>
            <a:r>
              <a:rPr b="1" i="0" lang="pt-BR" sz="1900" u="none" cap="none" strike="noStrike">
                <a:solidFill>
                  <a:schemeClr val="dk1"/>
                </a:solidFill>
                <a:latin typeface="Verdana"/>
                <a:ea typeface="Verdana"/>
                <a:cs typeface="Verdana"/>
                <a:sym typeface="Verdana"/>
              </a:rPr>
              <a:t>FALANDO EM REGRESSÃO: </a:t>
            </a:r>
            <a:r>
              <a:rPr b="0" i="0" lang="pt-BR" sz="1900" u="none" cap="none" strike="noStrike">
                <a:solidFill>
                  <a:schemeClr val="dk1"/>
                </a:solidFill>
                <a:latin typeface="Verdana"/>
                <a:ea typeface="Verdana"/>
                <a:cs typeface="Verdana"/>
                <a:sym typeface="Verdana"/>
              </a:rPr>
              <a:t>A prática de falta grave durante a execução permite a regressão de </a:t>
            </a:r>
            <a:r>
              <a:rPr b="1" i="0" lang="pt-BR" sz="1900" u="none" cap="none" strike="noStrike">
                <a:solidFill>
                  <a:schemeClr val="dk1"/>
                </a:solidFill>
                <a:latin typeface="Verdana"/>
                <a:ea typeface="Verdana"/>
                <a:cs typeface="Verdana"/>
                <a:sym typeface="Verdana"/>
              </a:rPr>
              <a:t>regime de pena per saltum </a:t>
            </a:r>
            <a:r>
              <a:rPr b="0" i="0" lang="pt-BR" sz="1900" u="none" cap="none" strike="noStrike">
                <a:solidFill>
                  <a:schemeClr val="dk1"/>
                </a:solidFill>
                <a:latin typeface="Verdana"/>
                <a:ea typeface="Verdana"/>
                <a:cs typeface="Verdana"/>
                <a:sym typeface="Verdana"/>
              </a:rPr>
              <a:t>(art. 118, I, da LEP), sendo desnecessária a observância da forma progressiva estabelecida no art. 112 da mesma lei. (Juris em Teses)</a:t>
            </a:r>
            <a:endParaRPr b="0" i="0" sz="17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336" name="Google Shape;336;p30"/>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grpSp>
        <p:nvGrpSpPr>
          <p:cNvPr id="341" name="Google Shape;341;p33"/>
          <p:cNvGrpSpPr/>
          <p:nvPr/>
        </p:nvGrpSpPr>
        <p:grpSpPr>
          <a:xfrm>
            <a:off x="362074" y="344073"/>
            <a:ext cx="11389663" cy="6190868"/>
            <a:chOff x="0" y="0"/>
            <a:chExt cx="19017929" cy="10337222"/>
          </a:xfrm>
        </p:grpSpPr>
        <p:sp>
          <p:nvSpPr>
            <p:cNvPr id="342" name="Google Shape;342;p33"/>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343" name="Google Shape;343;p33"/>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344" name="Google Shape;344;p33"/>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345" name="Google Shape;345;p33"/>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346" name="Google Shape;346;p33"/>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347" name="Google Shape;347;p33"/>
          <p:cNvSpPr txBox="1"/>
          <p:nvPr/>
        </p:nvSpPr>
        <p:spPr>
          <a:xfrm>
            <a:off x="699648" y="1094500"/>
            <a:ext cx="10390800" cy="7142100"/>
          </a:xfrm>
          <a:prstGeom prst="rect">
            <a:avLst/>
          </a:prstGeom>
          <a:noFill/>
          <a:ln>
            <a:noFill/>
          </a:ln>
        </p:spPr>
        <p:txBody>
          <a:bodyPr anchorCtr="0" anchor="t" bIns="45700" lIns="91425" spcFirstLastPara="1" rIns="91425" wrap="square" tIns="45700">
            <a:spAutoFit/>
          </a:bodyPr>
          <a:lstStyle/>
          <a:p>
            <a:pPr indent="-298450" lvl="0" marL="285750" marR="0" rtl="0" algn="just">
              <a:lnSpc>
                <a:spcPct val="100000"/>
              </a:lnSpc>
              <a:spcBef>
                <a:spcPts val="0"/>
              </a:spcBef>
              <a:spcAft>
                <a:spcPts val="0"/>
              </a:spcAft>
              <a:buClr>
                <a:schemeClr val="dk1"/>
              </a:buClr>
              <a:buSzPts val="1900"/>
              <a:buFont typeface="Noto Sans Symbols"/>
              <a:buChar char="⮚"/>
            </a:pPr>
            <a:r>
              <a:rPr b="1" i="0" lang="pt-BR" sz="1900" u="none" cap="none" strike="noStrike">
                <a:solidFill>
                  <a:schemeClr val="dk1"/>
                </a:solidFill>
                <a:latin typeface="Verdana"/>
                <a:ea typeface="Verdana"/>
                <a:cs typeface="Verdana"/>
                <a:sym typeface="Verdana"/>
              </a:rPr>
              <a:t>AINDA SOBRE UNIFICAÇÃO DE PENAS:</a:t>
            </a:r>
            <a:endParaRPr b="0" i="0" sz="19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700"/>
              <a:buFont typeface="Arial"/>
              <a:buNone/>
            </a:pPr>
            <a:r>
              <a:rPr b="1" i="0" lang="pt-BR" sz="1900" u="none" cap="none" strike="noStrike">
                <a:solidFill>
                  <a:schemeClr val="dk1"/>
                </a:solidFill>
                <a:latin typeface="Verdana"/>
                <a:ea typeface="Verdana"/>
                <a:cs typeface="Verdana"/>
                <a:sym typeface="Verdana"/>
              </a:rPr>
              <a:t> </a:t>
            </a:r>
            <a:r>
              <a:rPr b="0" i="0" lang="pt-BR" sz="1800" u="none" cap="none" strike="noStrike">
                <a:solidFill>
                  <a:schemeClr val="dk1"/>
                </a:solidFill>
                <a:latin typeface="Verdana"/>
                <a:ea typeface="Verdana"/>
                <a:cs typeface="Verdana"/>
                <a:sym typeface="Verdana"/>
              </a:rPr>
              <a:t>Nos termos do art. 111 da Lei de Execução Penal, </a:t>
            </a:r>
            <a:r>
              <a:rPr b="1" i="0" lang="pt-BR" sz="1800" u="none" cap="none" strike="noStrike">
                <a:solidFill>
                  <a:schemeClr val="dk1"/>
                </a:solidFill>
                <a:latin typeface="Verdana"/>
                <a:ea typeface="Verdana"/>
                <a:cs typeface="Verdana"/>
                <a:sym typeface="Verdana"/>
              </a:rPr>
              <a:t>as penas de reclusão e de detenção devem ser consideradas cumulativamente</a:t>
            </a:r>
            <a:r>
              <a:rPr b="0" i="0" lang="pt-BR" sz="1800" u="none" cap="none" strike="noStrike">
                <a:solidFill>
                  <a:schemeClr val="dk1"/>
                </a:solidFill>
                <a:latin typeface="Verdana"/>
                <a:ea typeface="Verdana"/>
                <a:cs typeface="Verdana"/>
                <a:sym typeface="Verdana"/>
              </a:rPr>
              <a:t>, já que ambas são da mesma espécie, ou seja, penas privativas de liberdade AgRg no REsp 1.991.853-MG, Rel. Ministro Messod Azulay Neto, Quinta Turma, por unanimidade, julgado em 17/4/2023, DJe 20/4/2023.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t/>
            </a:r>
            <a:endParaRPr b="0" i="0" sz="18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 1. O período de recolhimento obrigatório noturno e nos dias de folga, por comprometer o status libertatis do acusado deve ser reconhecido como período a ser detraído da pena privativa de liberdade e da medida de segurança, em homenagem aos princípios da proporcionalidade e do non bis in idem. 2. O monitoramento eletrônico associado, atribuição do Estado, não é condição indeclinável para a detração dos períodos de submissão a essas medidas cautelares, não se justificando distinção de tratamento ao investigado ao qual não é determinado e disponibilizado o aparelhamento. 3. A soma das horas de recolhimento domiciliar a que o réu foi submetido devem ser convertidas em dias para contagem da detração da pena. Se no cômputo total remanescer período menor que vinte e quatro horas, essa fração de dia deverá ser desprezada. REsp 1.977.135-SC, Rel. Min. Joel Ilan Paciornik, Terceira Seção, por unanimidade, julgado em 23/11/2022, DJe 28/11/2022. </a:t>
            </a:r>
            <a:r>
              <a:rPr b="1" i="0" lang="pt-BR" sz="1800" u="none" cap="none" strike="noStrike">
                <a:solidFill>
                  <a:schemeClr val="dk1"/>
                </a:solidFill>
                <a:latin typeface="Verdana"/>
                <a:ea typeface="Verdana"/>
                <a:cs typeface="Verdana"/>
                <a:sym typeface="Verdana"/>
              </a:rPr>
              <a:t>(Tema 1155)</a:t>
            </a:r>
            <a:endParaRPr b="0" i="0" sz="16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348" name="Google Shape;348;p33"/>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2" name="Shape 352"/>
        <p:cNvGrpSpPr/>
        <p:nvPr/>
      </p:nvGrpSpPr>
      <p:grpSpPr>
        <a:xfrm>
          <a:off x="0" y="0"/>
          <a:ext cx="0" cy="0"/>
          <a:chOff x="0" y="0"/>
          <a:chExt cx="0" cy="0"/>
        </a:xfrm>
      </p:grpSpPr>
      <p:grpSp>
        <p:nvGrpSpPr>
          <p:cNvPr id="353" name="Google Shape;353;p34"/>
          <p:cNvGrpSpPr/>
          <p:nvPr/>
        </p:nvGrpSpPr>
        <p:grpSpPr>
          <a:xfrm>
            <a:off x="362074" y="344073"/>
            <a:ext cx="11389663" cy="6190868"/>
            <a:chOff x="0" y="0"/>
            <a:chExt cx="19017929" cy="10337222"/>
          </a:xfrm>
        </p:grpSpPr>
        <p:sp>
          <p:nvSpPr>
            <p:cNvPr id="354" name="Google Shape;354;p34"/>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355" name="Google Shape;355;p34"/>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356" name="Google Shape;356;p34"/>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357" name="Google Shape;357;p34"/>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358" name="Google Shape;358;p34"/>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359" name="Google Shape;359;p34"/>
          <p:cNvSpPr txBox="1"/>
          <p:nvPr/>
        </p:nvSpPr>
        <p:spPr>
          <a:xfrm>
            <a:off x="699650" y="1094500"/>
            <a:ext cx="10743300" cy="6895800"/>
          </a:xfrm>
          <a:prstGeom prst="rect">
            <a:avLst/>
          </a:prstGeom>
          <a:noFill/>
          <a:ln>
            <a:noFill/>
          </a:ln>
        </p:spPr>
        <p:txBody>
          <a:bodyPr anchorCtr="0" anchor="t" bIns="45700" lIns="91425" spcFirstLastPara="1" rIns="91425" wrap="square" tIns="45700">
            <a:spAutoFit/>
          </a:bodyPr>
          <a:lstStyle/>
          <a:p>
            <a:pPr indent="-298450" lvl="0" marL="285750" marR="0" rtl="0" algn="just">
              <a:lnSpc>
                <a:spcPct val="100000"/>
              </a:lnSpc>
              <a:spcBef>
                <a:spcPts val="0"/>
              </a:spcBef>
              <a:spcAft>
                <a:spcPts val="0"/>
              </a:spcAft>
              <a:buClr>
                <a:schemeClr val="dk1"/>
              </a:buClr>
              <a:buSzPts val="1800"/>
              <a:buFont typeface="Arial"/>
              <a:buChar char="•"/>
            </a:pPr>
            <a:r>
              <a:rPr b="0" i="0" lang="pt-BR" sz="1800" u="none" cap="none" strike="noStrike">
                <a:solidFill>
                  <a:schemeClr val="dk1"/>
                </a:solidFill>
                <a:latin typeface="Verdana"/>
                <a:ea typeface="Verdana"/>
                <a:cs typeface="Verdana"/>
                <a:sym typeface="Verdana"/>
              </a:rPr>
              <a:t>Sobrevindo condenação por pena privativa de liberdade no curso da execução de pena restritiva de direitos, as penas serão objeto de unificação, </a:t>
            </a:r>
            <a:r>
              <a:rPr b="1" i="0" lang="pt-BR" sz="1800" u="sng" cap="none" strike="noStrike">
                <a:solidFill>
                  <a:schemeClr val="dk1"/>
                </a:solidFill>
                <a:latin typeface="Verdana"/>
                <a:ea typeface="Verdana"/>
                <a:cs typeface="Verdana"/>
                <a:sym typeface="Verdana"/>
              </a:rPr>
              <a:t>com a reconversão da pena alternativa em privativa de liberdade, </a:t>
            </a:r>
            <a:r>
              <a:rPr b="0" i="0" lang="pt-BR" sz="1800" u="none" cap="none" strike="noStrike">
                <a:solidFill>
                  <a:schemeClr val="dk1"/>
                </a:solidFill>
                <a:latin typeface="Verdana"/>
                <a:ea typeface="Verdana"/>
                <a:cs typeface="Verdana"/>
                <a:sym typeface="Verdana"/>
              </a:rPr>
              <a:t>ressalvada a possibilidade de </a:t>
            </a:r>
            <a:r>
              <a:rPr b="0" i="0" lang="pt-BR" sz="1800" u="sng" cap="none" strike="noStrike">
                <a:solidFill>
                  <a:schemeClr val="dk1"/>
                </a:solidFill>
                <a:latin typeface="Verdana"/>
                <a:ea typeface="Verdana"/>
                <a:cs typeface="Verdana"/>
                <a:sym typeface="Verdana"/>
              </a:rPr>
              <a:t>cumprimento simultâneo aos apenados em regime aberto</a:t>
            </a:r>
            <a:r>
              <a:rPr b="0" i="0" lang="pt-BR" sz="1800" u="none" cap="none" strike="noStrike">
                <a:solidFill>
                  <a:schemeClr val="dk1"/>
                </a:solidFill>
                <a:latin typeface="Verdana"/>
                <a:ea typeface="Verdana"/>
                <a:cs typeface="Verdana"/>
                <a:sym typeface="Verdana"/>
              </a:rPr>
              <a:t> e vedada a unificação automática nos casos em que a condenação substituída por pena alternativa é superveniente. REsp 1.918.287-MG, Rel. Min. Sebastião Reis Júnior, Rel. Acd. Min. Laurita Vaz, Terceira Seção, por maioria, julgado em 27/04/2022. </a:t>
            </a:r>
            <a:r>
              <a:rPr b="1" i="0" lang="pt-BR" sz="1800" u="none" cap="none" strike="noStrike">
                <a:solidFill>
                  <a:schemeClr val="dk1"/>
                </a:solidFill>
                <a:latin typeface="Verdana"/>
                <a:ea typeface="Verdana"/>
                <a:cs typeface="Verdana"/>
                <a:sym typeface="Verdana"/>
              </a:rPr>
              <a:t>(Tema 1106)  </a:t>
            </a:r>
            <a:r>
              <a:rPr b="0" i="0" lang="pt-BR" sz="1800" u="none" cap="none" strike="noStrike">
                <a:solidFill>
                  <a:schemeClr val="dk1"/>
                </a:solidFill>
                <a:latin typeface="Verdana"/>
                <a:ea typeface="Verdana"/>
                <a:cs typeface="Verdana"/>
                <a:sym typeface="Verdana"/>
              </a:rPr>
              <a:t>A pena restritiva de direitos serve como uma alternativa ao cárcere. Logo, se o julgador reputou adequada a concessão do benefício, a situação do condenado não pode ser agravada por meio de interpretação que amplia o alcance do § 5º do art. 44 do Código Penal em seu prejuízo, </a:t>
            </a:r>
            <a:r>
              <a:rPr b="1" i="0" lang="pt-BR" sz="1800" u="sng" cap="none" strike="noStrike">
                <a:solidFill>
                  <a:schemeClr val="dk1"/>
                </a:solidFill>
                <a:latin typeface="Verdana"/>
                <a:ea typeface="Verdana"/>
                <a:cs typeface="Verdana"/>
                <a:sym typeface="Verdana"/>
              </a:rPr>
              <a:t>notadamente à vista da possibilidade de cumprimento sucessivo das penas. </a:t>
            </a:r>
            <a:endParaRPr b="0" i="0" sz="1600" u="none" cap="none" strike="noStrike">
              <a:solidFill>
                <a:srgbClr val="000000"/>
              </a:solidFill>
              <a:latin typeface="Arial"/>
              <a:ea typeface="Arial"/>
              <a:cs typeface="Arial"/>
              <a:sym typeface="Arial"/>
            </a:endParaRPr>
          </a:p>
          <a:p>
            <a:pPr indent="-184150" lvl="0" marL="285750" marR="0" rtl="0" algn="just">
              <a:lnSpc>
                <a:spcPct val="100000"/>
              </a:lnSpc>
              <a:spcBef>
                <a:spcPts val="0"/>
              </a:spcBef>
              <a:spcAft>
                <a:spcPts val="0"/>
              </a:spcAft>
              <a:buClr>
                <a:schemeClr val="dk1"/>
              </a:buClr>
              <a:buSzPts val="1600"/>
              <a:buFont typeface="Arial"/>
              <a:buNone/>
            </a:pPr>
            <a:r>
              <a:t/>
            </a:r>
            <a:endParaRPr b="0" i="0" sz="1800" u="none" cap="none" strike="noStrike">
              <a:solidFill>
                <a:schemeClr val="dk1"/>
              </a:solidFill>
              <a:latin typeface="Verdana"/>
              <a:ea typeface="Verdana"/>
              <a:cs typeface="Verdana"/>
              <a:sym typeface="Verdana"/>
            </a:endParaRPr>
          </a:p>
          <a:p>
            <a:pPr indent="-285750" lvl="0" marL="285750" marR="0" rtl="0" algn="just">
              <a:lnSpc>
                <a:spcPct val="100000"/>
              </a:lnSpc>
              <a:spcBef>
                <a:spcPts val="0"/>
              </a:spcBef>
              <a:spcAft>
                <a:spcPts val="0"/>
              </a:spcAft>
              <a:buClr>
                <a:schemeClr val="dk1"/>
              </a:buClr>
              <a:buSzPts val="1600"/>
              <a:buFont typeface="Arial"/>
              <a:buChar char="•"/>
            </a:pPr>
            <a:r>
              <a:rPr b="0" i="0" lang="pt-BR" sz="1600" u="none" cap="none" strike="noStrike">
                <a:solidFill>
                  <a:schemeClr val="dk1"/>
                </a:solidFill>
                <a:latin typeface="Verdana"/>
                <a:ea typeface="Verdana"/>
                <a:cs typeface="Verdana"/>
                <a:sym typeface="Verdana"/>
              </a:rPr>
              <a:t>A pena integralmente cumprida não interfere nos cálculos de benefícios em nova execução penal. HC 762.729-SP, Rel. Ministro Rogerio Schietti Cruz, Sexta Turma, por unanimidade, julgado em 04/10/2022, DJe 10/10/2022. </a:t>
            </a:r>
            <a:endParaRPr b="0" i="0" u="none" cap="none" strike="noStrike">
              <a:solidFill>
                <a:srgbClr val="000000"/>
              </a:solidFill>
              <a:latin typeface="Arial"/>
              <a:ea typeface="Arial"/>
              <a:cs typeface="Arial"/>
              <a:sym typeface="Arial"/>
            </a:endParaRPr>
          </a:p>
          <a:p>
            <a:pPr indent="-184150" lvl="0" marL="285750" marR="0" rtl="0" algn="just">
              <a:lnSpc>
                <a:spcPct val="100000"/>
              </a:lnSpc>
              <a:spcBef>
                <a:spcPts val="0"/>
              </a:spcBef>
              <a:spcAft>
                <a:spcPts val="0"/>
              </a:spcAft>
              <a:buClr>
                <a:schemeClr val="dk1"/>
              </a:buClr>
              <a:buSzPts val="1600"/>
              <a:buFont typeface="Arial"/>
              <a:buNone/>
            </a:pPr>
            <a:r>
              <a:t/>
            </a:r>
            <a:endParaRPr b="0" i="0" sz="1600" u="none" cap="none" strike="noStrike">
              <a:solidFill>
                <a:schemeClr val="dk1"/>
              </a:solidFill>
              <a:latin typeface="Verdana"/>
              <a:ea typeface="Verdana"/>
              <a:cs typeface="Verdana"/>
              <a:sym typeface="Verdana"/>
            </a:endParaRPr>
          </a:p>
          <a:p>
            <a:pPr indent="-285750" lvl="0" marL="285750" marR="0" rtl="0" algn="just">
              <a:lnSpc>
                <a:spcPct val="100000"/>
              </a:lnSpc>
              <a:spcBef>
                <a:spcPts val="0"/>
              </a:spcBef>
              <a:spcAft>
                <a:spcPts val="0"/>
              </a:spcAft>
              <a:buClr>
                <a:schemeClr val="dk1"/>
              </a:buClr>
              <a:buSzPts val="1600"/>
              <a:buFont typeface="Arial"/>
              <a:buChar char="•"/>
            </a:pPr>
            <a:r>
              <a:rPr b="0" i="0" lang="pt-BR" sz="1600" u="none" cap="none" strike="noStrike">
                <a:solidFill>
                  <a:schemeClr val="dk1"/>
                </a:solidFill>
                <a:latin typeface="Verdana"/>
                <a:ea typeface="Verdana"/>
                <a:cs typeface="Verdana"/>
                <a:sym typeface="Verdana"/>
              </a:rPr>
              <a:t>O período de suspensão do dever de apresentação mensal em juízo, em razão da pandemia de Covid-19, pode ser reconhecido como pena efetivamente cumprida. HC 657.382/SC, Rel. Min. Laurita Vaz, Sexta Turma, por unanimidade, julgado em 27/04/2021</a:t>
            </a:r>
            <a:endParaRPr b="0" i="0" u="none" cap="none" strike="noStrike">
              <a:solidFill>
                <a:srgbClr val="000000"/>
              </a:solidFill>
              <a:latin typeface="Arial"/>
              <a:ea typeface="Arial"/>
              <a:cs typeface="Arial"/>
              <a:sym typeface="Arial"/>
            </a:endParaRPr>
          </a:p>
          <a:p>
            <a:pPr indent="-184150" lvl="0" marL="285750" marR="0" rtl="0" algn="just">
              <a:lnSpc>
                <a:spcPct val="150000"/>
              </a:lnSpc>
              <a:spcBef>
                <a:spcPts val="0"/>
              </a:spcBef>
              <a:spcAft>
                <a:spcPts val="0"/>
              </a:spcAft>
              <a:buClr>
                <a:schemeClr val="dk1"/>
              </a:buClr>
              <a:buSzPts val="1600"/>
              <a:buFont typeface="Arial"/>
              <a:buNone/>
            </a:pPr>
            <a:r>
              <a:t/>
            </a:r>
            <a:endParaRPr b="0" i="0" sz="1600" u="none" cap="none" strike="noStrike">
              <a:solidFill>
                <a:schemeClr val="dk1"/>
              </a:solidFill>
              <a:latin typeface="Verdana"/>
              <a:ea typeface="Verdana"/>
              <a:cs typeface="Verdana"/>
              <a:sym typeface="Verdana"/>
            </a:endParaRPr>
          </a:p>
          <a:p>
            <a:pPr indent="-184150" lvl="0" marL="285750" marR="0" rtl="0" algn="just">
              <a:lnSpc>
                <a:spcPct val="150000"/>
              </a:lnSpc>
              <a:spcBef>
                <a:spcPts val="0"/>
              </a:spcBef>
              <a:spcAft>
                <a:spcPts val="0"/>
              </a:spcAft>
              <a:buClr>
                <a:schemeClr val="dk1"/>
              </a:buClr>
              <a:buSzPts val="1600"/>
              <a:buFont typeface="Arial"/>
              <a:buNone/>
            </a:pPr>
            <a:r>
              <a:t/>
            </a:r>
            <a:endParaRPr b="0" i="0" sz="1600" u="none" cap="none" strike="noStrike">
              <a:solidFill>
                <a:schemeClr val="dk1"/>
              </a:solidFill>
              <a:latin typeface="Verdana"/>
              <a:ea typeface="Verdana"/>
              <a:cs typeface="Verdana"/>
              <a:sym typeface="Verdana"/>
            </a:endParaRPr>
          </a:p>
          <a:p>
            <a:pPr indent="-184150" lvl="0" marL="285750" marR="0" rtl="0" algn="just">
              <a:lnSpc>
                <a:spcPct val="150000"/>
              </a:lnSpc>
              <a:spcBef>
                <a:spcPts val="0"/>
              </a:spcBef>
              <a:spcAft>
                <a:spcPts val="0"/>
              </a:spcAft>
              <a:buClr>
                <a:schemeClr val="dk1"/>
              </a:buClr>
              <a:buSzPts val="1600"/>
              <a:buFont typeface="Arial"/>
              <a:buNone/>
            </a:pPr>
            <a:r>
              <a:t/>
            </a:r>
            <a:endParaRPr b="0" i="0" sz="1600" u="none" cap="none" strike="noStrike">
              <a:solidFill>
                <a:schemeClr val="dk1"/>
              </a:solidFill>
              <a:latin typeface="Verdana"/>
              <a:ea typeface="Verdana"/>
              <a:cs typeface="Verdana"/>
              <a:sym typeface="Verdana"/>
            </a:endParaRPr>
          </a:p>
          <a:p>
            <a:pPr indent="-184150" lvl="0" marL="285750" marR="0" rtl="0" algn="just">
              <a:lnSpc>
                <a:spcPct val="150000"/>
              </a:lnSpc>
              <a:spcBef>
                <a:spcPts val="0"/>
              </a:spcBef>
              <a:spcAft>
                <a:spcPts val="0"/>
              </a:spcAft>
              <a:buClr>
                <a:schemeClr val="dk1"/>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360" name="Google Shape;360;p34"/>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4" name="Shape 364"/>
        <p:cNvGrpSpPr/>
        <p:nvPr/>
      </p:nvGrpSpPr>
      <p:grpSpPr>
        <a:xfrm>
          <a:off x="0" y="0"/>
          <a:ext cx="0" cy="0"/>
          <a:chOff x="0" y="0"/>
          <a:chExt cx="0" cy="0"/>
        </a:xfrm>
      </p:grpSpPr>
      <p:grpSp>
        <p:nvGrpSpPr>
          <p:cNvPr id="365" name="Google Shape;365;p35"/>
          <p:cNvGrpSpPr/>
          <p:nvPr/>
        </p:nvGrpSpPr>
        <p:grpSpPr>
          <a:xfrm>
            <a:off x="362074" y="344073"/>
            <a:ext cx="11389663" cy="6190868"/>
            <a:chOff x="0" y="0"/>
            <a:chExt cx="19017929" cy="10337222"/>
          </a:xfrm>
        </p:grpSpPr>
        <p:sp>
          <p:nvSpPr>
            <p:cNvPr id="366" name="Google Shape;366;p35"/>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367" name="Google Shape;367;p35"/>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368" name="Google Shape;368;p35"/>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369" name="Google Shape;369;p35"/>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370" name="Google Shape;370;p35"/>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371" name="Google Shape;371;p35"/>
          <p:cNvSpPr txBox="1"/>
          <p:nvPr/>
        </p:nvSpPr>
        <p:spPr>
          <a:xfrm>
            <a:off x="699650" y="1094500"/>
            <a:ext cx="10626000" cy="6857400"/>
          </a:xfrm>
          <a:prstGeom prst="rect">
            <a:avLst/>
          </a:prstGeom>
          <a:noFill/>
          <a:ln>
            <a:noFill/>
          </a:ln>
        </p:spPr>
        <p:txBody>
          <a:bodyPr anchorCtr="0" anchor="t" bIns="45700" lIns="91425" spcFirstLastPara="1" rIns="91425" wrap="square" tIns="45700">
            <a:spAutoFit/>
          </a:bodyPr>
          <a:lstStyle/>
          <a:p>
            <a:pPr indent="-298450" lvl="0" marL="285750" marR="0" rtl="0" algn="just">
              <a:lnSpc>
                <a:spcPct val="100000"/>
              </a:lnSpc>
              <a:spcBef>
                <a:spcPts val="0"/>
              </a:spcBef>
              <a:spcAft>
                <a:spcPts val="0"/>
              </a:spcAft>
              <a:buClr>
                <a:schemeClr val="dk1"/>
              </a:buClr>
              <a:buSzPts val="1800"/>
              <a:buFont typeface="Noto Sans Symbols"/>
              <a:buChar char="⮚"/>
            </a:pPr>
            <a:r>
              <a:rPr b="1" i="0" lang="pt-BR" sz="1800" u="none" cap="none" strike="noStrike">
                <a:solidFill>
                  <a:schemeClr val="dk1"/>
                </a:solidFill>
                <a:latin typeface="Verdana"/>
                <a:ea typeface="Verdana"/>
                <a:cs typeface="Verdana"/>
                <a:sym typeface="Verdana"/>
              </a:rPr>
              <a:t>EM RELAÇÃO AO REQUISITO SUBJETIVO (art. 112):</a:t>
            </a:r>
            <a:endParaRPr b="0" i="0" sz="18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 1º </a:t>
            </a:r>
            <a:r>
              <a:rPr lang="pt-BR" sz="1800">
                <a:solidFill>
                  <a:schemeClr val="dk1"/>
                </a:solidFill>
                <a:latin typeface="Verdana"/>
                <a:ea typeface="Verdana"/>
                <a:cs typeface="Verdana"/>
                <a:sym typeface="Verdana"/>
              </a:rPr>
              <a:t>§ 1º Em todos os casos, o apenado somente terá direito à progressão de regime se ostentar boa conduta carcerária, comprovada pelo diretor do estabelecimento,</a:t>
            </a:r>
            <a:r>
              <a:rPr b="1" lang="pt-BR" sz="1800">
                <a:solidFill>
                  <a:schemeClr val="dk1"/>
                </a:solidFill>
                <a:latin typeface="Verdana"/>
                <a:ea typeface="Verdana"/>
                <a:cs typeface="Verdana"/>
                <a:sym typeface="Verdana"/>
              </a:rPr>
              <a:t> e pelos resultados do exame criminológico</a:t>
            </a:r>
            <a:r>
              <a:rPr lang="pt-BR" sz="1800">
                <a:solidFill>
                  <a:schemeClr val="dk1"/>
                </a:solidFill>
                <a:latin typeface="Verdana"/>
                <a:ea typeface="Verdana"/>
                <a:cs typeface="Verdana"/>
                <a:sym typeface="Verdana"/>
              </a:rPr>
              <a:t>, respeitadas as normas que vedam a progressão.    (Redação dada pela Lei nº 14.843, de 2024)</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br>
              <a:rPr b="0" i="0" lang="pt-BR" sz="1800" u="none" cap="none" strike="noStrike">
                <a:solidFill>
                  <a:schemeClr val="dk1"/>
                </a:solidFill>
                <a:latin typeface="Verdana"/>
                <a:ea typeface="Verdana"/>
                <a:cs typeface="Verdana"/>
                <a:sym typeface="Verdana"/>
              </a:rPr>
            </a:br>
            <a:r>
              <a:rPr b="0" i="0" lang="pt-BR" sz="1800" u="none" cap="none" strike="noStrike">
                <a:solidFill>
                  <a:schemeClr val="dk1"/>
                </a:solidFill>
                <a:latin typeface="Verdana"/>
                <a:ea typeface="Verdana"/>
                <a:cs typeface="Verdana"/>
                <a:sym typeface="Verdana"/>
              </a:rPr>
              <a:t>§ 7º O bom comportamento é readquirido </a:t>
            </a:r>
            <a:r>
              <a:rPr b="0" i="0" lang="pt-BR" sz="1800" u="sng" cap="none" strike="noStrike">
                <a:solidFill>
                  <a:schemeClr val="dk1"/>
                </a:solidFill>
                <a:latin typeface="Verdana"/>
                <a:ea typeface="Verdana"/>
                <a:cs typeface="Verdana"/>
                <a:sym typeface="Verdana"/>
              </a:rPr>
              <a:t>após 1 (um) ano da ocorrência do fato</a:t>
            </a:r>
            <a:r>
              <a:rPr b="0" i="0" lang="pt-BR" sz="1800" u="none" cap="none" strike="noStrike">
                <a:solidFill>
                  <a:schemeClr val="dk1"/>
                </a:solidFill>
                <a:latin typeface="Verdana"/>
                <a:ea typeface="Verdana"/>
                <a:cs typeface="Verdana"/>
                <a:sym typeface="Verdana"/>
              </a:rPr>
              <a:t>, </a:t>
            </a:r>
            <a:r>
              <a:rPr b="0" i="0" lang="pt-BR" sz="1800" u="sng" cap="none" strike="noStrike">
                <a:solidFill>
                  <a:schemeClr val="dk1"/>
                </a:solidFill>
                <a:latin typeface="Verdana"/>
                <a:ea typeface="Verdana"/>
                <a:cs typeface="Verdana"/>
                <a:sym typeface="Verdana"/>
              </a:rPr>
              <a:t>ou antes</a:t>
            </a:r>
            <a:r>
              <a:rPr b="0" i="0" lang="pt-BR" sz="1800" u="none" cap="none" strike="noStrike">
                <a:solidFill>
                  <a:schemeClr val="dk1"/>
                </a:solidFill>
                <a:latin typeface="Verdana"/>
                <a:ea typeface="Verdana"/>
                <a:cs typeface="Verdana"/>
                <a:sym typeface="Verdana"/>
              </a:rPr>
              <a:t>, após o cumprimento do </a:t>
            </a:r>
            <a:r>
              <a:rPr b="0" i="0" lang="pt-BR" sz="1800" u="sng" cap="none" strike="noStrike">
                <a:solidFill>
                  <a:schemeClr val="dk1"/>
                </a:solidFill>
                <a:latin typeface="Verdana"/>
                <a:ea typeface="Verdana"/>
                <a:cs typeface="Verdana"/>
                <a:sym typeface="Verdana"/>
              </a:rPr>
              <a:t>requisito temporal </a:t>
            </a:r>
            <a:r>
              <a:rPr b="0" i="0" lang="pt-BR" sz="1800" u="none" cap="none" strike="noStrike">
                <a:solidFill>
                  <a:schemeClr val="dk1"/>
                </a:solidFill>
                <a:latin typeface="Verdana"/>
                <a:ea typeface="Verdana"/>
                <a:cs typeface="Verdana"/>
                <a:sym typeface="Verdana"/>
              </a:rPr>
              <a:t>exigível para a obtenção do direito.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 </a:t>
            </a:r>
            <a:endParaRPr b="0" i="0" sz="1600" u="none" cap="none" strike="noStrike">
              <a:solidFill>
                <a:srgbClr val="000000"/>
              </a:solidFill>
              <a:latin typeface="Arial"/>
              <a:ea typeface="Arial"/>
              <a:cs typeface="Arial"/>
              <a:sym typeface="Arial"/>
            </a:endParaRPr>
          </a:p>
          <a:p>
            <a:pPr indent="-298450" lvl="0" marL="285750" marR="0" rtl="0" algn="just">
              <a:lnSpc>
                <a:spcPct val="150000"/>
              </a:lnSpc>
              <a:spcBef>
                <a:spcPts val="0"/>
              </a:spcBef>
              <a:spcAft>
                <a:spcPts val="0"/>
              </a:spcAft>
              <a:buClr>
                <a:schemeClr val="dk1"/>
              </a:buClr>
              <a:buSzPts val="1800"/>
              <a:buFont typeface="Arial"/>
              <a:buChar char="•"/>
            </a:pPr>
            <a:r>
              <a:rPr b="1" i="0" lang="pt-BR" sz="1800" u="none" cap="none" strike="noStrike">
                <a:solidFill>
                  <a:schemeClr val="dk1"/>
                </a:solidFill>
                <a:latin typeface="Verdana"/>
                <a:ea typeface="Verdana"/>
                <a:cs typeface="Verdana"/>
                <a:sym typeface="Verdana"/>
              </a:rPr>
              <a:t>Exame criminológico para progressão</a:t>
            </a:r>
            <a:endParaRPr b="0" i="0" sz="1800" u="none" cap="none" strike="noStrike">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 resquício do positivismo criminológico</a:t>
            </a:r>
            <a:endParaRPr b="0" i="0" sz="16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 </a:t>
            </a:r>
            <a:r>
              <a:rPr lang="pt-BR" sz="1800">
                <a:solidFill>
                  <a:schemeClr val="dk1"/>
                </a:solidFill>
                <a:latin typeface="Verdana"/>
                <a:ea typeface="Verdana"/>
                <a:cs typeface="Verdana"/>
                <a:sym typeface="Verdana"/>
              </a:rPr>
              <a:t>Alteração recente pela Lei 14.843/2024</a:t>
            </a:r>
            <a:endParaRPr b="0" i="0" sz="16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 Não confundir c o exame do art. 8º da LEP</a:t>
            </a:r>
            <a:endParaRPr b="0" i="0" sz="16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rPr b="1" lang="pt-BR" sz="1800">
                <a:solidFill>
                  <a:schemeClr val="dk1"/>
                </a:solidFill>
                <a:latin typeface="Verdana"/>
                <a:ea typeface="Verdana"/>
                <a:cs typeface="Verdana"/>
                <a:sym typeface="Verdana"/>
              </a:rPr>
              <a:t>- Crítica pelo Conselho Federal de Psicologia (atecnia do conceito periculosidade)</a:t>
            </a:r>
            <a:endParaRPr b="0" i="0" sz="16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t/>
            </a:r>
            <a:endParaRPr b="0" i="0" sz="1700" u="none" cap="none" strike="noStrike">
              <a:solidFill>
                <a:schemeClr val="dk1"/>
              </a:solidFill>
              <a:latin typeface="Verdana"/>
              <a:ea typeface="Verdana"/>
              <a:cs typeface="Verdana"/>
              <a:sym typeface="Verdana"/>
            </a:endParaRPr>
          </a:p>
          <a:p>
            <a:pPr indent="-184150" lvl="0" marL="285750" marR="0" rtl="0" algn="just">
              <a:lnSpc>
                <a:spcPct val="150000"/>
              </a:lnSpc>
              <a:spcBef>
                <a:spcPts val="0"/>
              </a:spcBef>
              <a:spcAft>
                <a:spcPts val="0"/>
              </a:spcAft>
              <a:buClr>
                <a:schemeClr val="dk1"/>
              </a:buClr>
              <a:buSzPts val="1600"/>
              <a:buFont typeface="Arial"/>
              <a:buNone/>
            </a:pPr>
            <a:r>
              <a:t/>
            </a:r>
            <a:endParaRPr b="0" i="0" sz="1600" u="none" cap="none" strike="noStrike">
              <a:solidFill>
                <a:schemeClr val="dk1"/>
              </a:solidFill>
              <a:latin typeface="Verdana"/>
              <a:ea typeface="Verdana"/>
              <a:cs typeface="Verdana"/>
              <a:sym typeface="Verdana"/>
            </a:endParaRPr>
          </a:p>
          <a:p>
            <a:pPr indent="-184150" lvl="0" marL="285750" marR="0" rtl="0" algn="just">
              <a:lnSpc>
                <a:spcPct val="150000"/>
              </a:lnSpc>
              <a:spcBef>
                <a:spcPts val="0"/>
              </a:spcBef>
              <a:spcAft>
                <a:spcPts val="0"/>
              </a:spcAft>
              <a:buClr>
                <a:schemeClr val="dk1"/>
              </a:buClr>
              <a:buSzPts val="1600"/>
              <a:buFont typeface="Arial"/>
              <a:buNone/>
            </a:pPr>
            <a:r>
              <a:t/>
            </a:r>
            <a:endParaRPr b="0" i="0" sz="1600" u="none" cap="none" strike="noStrike">
              <a:solidFill>
                <a:schemeClr val="dk1"/>
              </a:solidFill>
              <a:latin typeface="Verdana"/>
              <a:ea typeface="Verdana"/>
              <a:cs typeface="Verdana"/>
              <a:sym typeface="Verdana"/>
            </a:endParaRPr>
          </a:p>
          <a:p>
            <a:pPr indent="-184150" lvl="0" marL="285750" marR="0" rtl="0" algn="just">
              <a:lnSpc>
                <a:spcPct val="150000"/>
              </a:lnSpc>
              <a:spcBef>
                <a:spcPts val="0"/>
              </a:spcBef>
              <a:spcAft>
                <a:spcPts val="0"/>
              </a:spcAft>
              <a:buClr>
                <a:schemeClr val="dk1"/>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372" name="Google Shape;372;p35"/>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6" name="Shape 376"/>
        <p:cNvGrpSpPr/>
        <p:nvPr/>
      </p:nvGrpSpPr>
      <p:grpSpPr>
        <a:xfrm>
          <a:off x="0" y="0"/>
          <a:ext cx="0" cy="0"/>
          <a:chOff x="0" y="0"/>
          <a:chExt cx="0" cy="0"/>
        </a:xfrm>
      </p:grpSpPr>
      <p:grpSp>
        <p:nvGrpSpPr>
          <p:cNvPr id="377" name="Google Shape;377;g2eb84f0148f_0_24"/>
          <p:cNvGrpSpPr/>
          <p:nvPr/>
        </p:nvGrpSpPr>
        <p:grpSpPr>
          <a:xfrm>
            <a:off x="362074" y="344073"/>
            <a:ext cx="11389838" cy="6190962"/>
            <a:chOff x="0" y="0"/>
            <a:chExt cx="19017929" cy="10337222"/>
          </a:xfrm>
        </p:grpSpPr>
        <p:sp>
          <p:nvSpPr>
            <p:cNvPr id="378" name="Google Shape;378;g2eb84f0148f_0_24"/>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379" name="Google Shape;379;g2eb84f0148f_0_24"/>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380" name="Google Shape;380;g2eb84f0148f_0_24"/>
          <p:cNvSpPr txBox="1"/>
          <p:nvPr/>
        </p:nvSpPr>
        <p:spPr>
          <a:xfrm>
            <a:off x="685801" y="647420"/>
            <a:ext cx="3442200" cy="533400"/>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381" name="Google Shape;381;g2eb84f0148f_0_24"/>
          <p:cNvSpPr txBox="1"/>
          <p:nvPr/>
        </p:nvSpPr>
        <p:spPr>
          <a:xfrm>
            <a:off x="1062672" y="1771808"/>
            <a:ext cx="2268900" cy="1227000"/>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382" name="Google Shape;382;g2eb84f0148f_0_24"/>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383" name="Google Shape;383;g2eb84f0148f_0_24"/>
          <p:cNvSpPr txBox="1"/>
          <p:nvPr/>
        </p:nvSpPr>
        <p:spPr>
          <a:xfrm>
            <a:off x="699649" y="1094500"/>
            <a:ext cx="10057500" cy="6118500"/>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Clr>
                <a:srgbClr val="000000"/>
              </a:buClr>
              <a:buSzPts val="1600"/>
              <a:buFont typeface="Arial"/>
              <a:buNone/>
            </a:pPr>
            <a:r>
              <a:t/>
            </a:r>
            <a:endParaRPr b="0" i="0" sz="1600" u="none" cap="none" strike="noStrike">
              <a:solidFill>
                <a:srgbClr val="000000"/>
              </a:solidFill>
              <a:latin typeface="Arial"/>
              <a:ea typeface="Arial"/>
              <a:cs typeface="Arial"/>
              <a:sym typeface="Arial"/>
            </a:endParaRPr>
          </a:p>
          <a:p>
            <a:pPr indent="-298450" lvl="0" marL="285750" marR="0" rtl="0" algn="just">
              <a:lnSpc>
                <a:spcPct val="150000"/>
              </a:lnSpc>
              <a:spcBef>
                <a:spcPts val="0"/>
              </a:spcBef>
              <a:spcAft>
                <a:spcPts val="0"/>
              </a:spcAft>
              <a:buClr>
                <a:schemeClr val="dk1"/>
              </a:buClr>
              <a:buSzPts val="1800"/>
              <a:buFont typeface="Arial"/>
              <a:buChar char="•"/>
            </a:pPr>
            <a:r>
              <a:rPr b="1" i="0" lang="pt-BR" sz="1800" u="none" cap="none" strike="noStrike">
                <a:solidFill>
                  <a:schemeClr val="dk1"/>
                </a:solidFill>
                <a:latin typeface="Verdana"/>
                <a:ea typeface="Verdana"/>
                <a:cs typeface="Verdana"/>
                <a:sym typeface="Verdana"/>
              </a:rPr>
              <a:t>Súmulas do tema:</a:t>
            </a:r>
            <a:endParaRPr b="0" i="0" sz="16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Súmula 439 do STJ: Admite-se o exame criminológico pelas peculiaridades do caso, desde que em </a:t>
            </a:r>
            <a:r>
              <a:rPr b="1" i="0" lang="pt-BR" sz="1800" u="sng" cap="none" strike="noStrike">
                <a:solidFill>
                  <a:schemeClr val="dk1"/>
                </a:solidFill>
                <a:latin typeface="Verdana"/>
                <a:ea typeface="Verdana"/>
                <a:cs typeface="Verdana"/>
                <a:sym typeface="Verdana"/>
              </a:rPr>
              <a:t>decisão motivada</a:t>
            </a:r>
            <a:r>
              <a:rPr b="0" i="0" lang="pt-BR" sz="1800" u="none" cap="none" strike="noStrike">
                <a:solidFill>
                  <a:schemeClr val="dk1"/>
                </a:solidFill>
                <a:latin typeface="Verdana"/>
                <a:ea typeface="Verdana"/>
                <a:cs typeface="Verdana"/>
                <a:sym typeface="Verdana"/>
              </a:rPr>
              <a:t>. (QUALQUER CRIME)</a:t>
            </a:r>
            <a:endParaRPr b="0" i="0" sz="1800" u="none" cap="none" strike="noStrike">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t/>
            </a:r>
            <a:endParaRPr sz="1800">
              <a:solidFill>
                <a:schemeClr val="dk1"/>
              </a:solidFill>
              <a:latin typeface="Verdana"/>
              <a:ea typeface="Verdana"/>
              <a:cs typeface="Verdana"/>
              <a:sym typeface="Verdana"/>
            </a:endParaRPr>
          </a:p>
          <a:p>
            <a:pPr indent="0" lvl="0" marL="0" rtl="0" algn="just">
              <a:spcBef>
                <a:spcPts val="0"/>
              </a:spcBef>
              <a:spcAft>
                <a:spcPts val="0"/>
              </a:spcAft>
              <a:buClr>
                <a:schemeClr val="dk1"/>
              </a:buClr>
              <a:buSzPts val="1600"/>
              <a:buFont typeface="Arial"/>
              <a:buNone/>
            </a:pPr>
            <a:r>
              <a:rPr b="1" lang="pt-BR" sz="1800">
                <a:solidFill>
                  <a:schemeClr val="dk1"/>
                </a:solidFill>
                <a:latin typeface="Verdana"/>
                <a:ea typeface="Verdana"/>
                <a:cs typeface="Verdana"/>
                <a:sym typeface="Verdana"/>
              </a:rPr>
              <a:t>Súmula Vinculante 26 do STF: </a:t>
            </a:r>
            <a:r>
              <a:rPr lang="pt-BR" sz="1800">
                <a:solidFill>
                  <a:schemeClr val="dk1"/>
                </a:solidFill>
                <a:latin typeface="Verdana"/>
                <a:ea typeface="Verdana"/>
                <a:cs typeface="Verdana"/>
                <a:sym typeface="Verdana"/>
              </a:rPr>
              <a:t>Para efeito de progressão de regime no cumprimento de pena por crime hediondo, ou equiparado, o juízo da execução observará a inconstitucionalidade do art. 2º da Lei n. 8.072, de 25 de julho de 1990, sem prejuízo de avaliar se o condenado preenche, ou não, os requisitos objetivos e subjetivos do benefício, podendo determinar, para tal fim, de modo fundamentado, a realização de exame criminológico .</a:t>
            </a:r>
            <a:endParaRPr sz="1800">
              <a:solidFill>
                <a:schemeClr val="dk1"/>
              </a:solidFill>
              <a:latin typeface="Verdana"/>
              <a:ea typeface="Verdana"/>
              <a:cs typeface="Verdana"/>
              <a:sym typeface="Verdana"/>
            </a:endParaRPr>
          </a:p>
          <a:p>
            <a:pPr indent="0" lvl="0" marL="0" rtl="0" algn="just">
              <a:spcBef>
                <a:spcPts val="0"/>
              </a:spcBef>
              <a:spcAft>
                <a:spcPts val="0"/>
              </a:spcAft>
              <a:buClr>
                <a:schemeClr val="dk1"/>
              </a:buClr>
              <a:buSzPts val="1600"/>
              <a:buFont typeface="Arial"/>
              <a:buNone/>
            </a:pPr>
            <a:r>
              <a:t/>
            </a:r>
            <a:endParaRPr sz="1800">
              <a:solidFill>
                <a:schemeClr val="dk1"/>
              </a:solidFill>
              <a:latin typeface="Verdana"/>
              <a:ea typeface="Verdana"/>
              <a:cs typeface="Verdana"/>
              <a:sym typeface="Verdana"/>
            </a:endParaRPr>
          </a:p>
          <a:p>
            <a:pPr indent="0" lvl="0" marL="0" rtl="0" algn="just">
              <a:spcBef>
                <a:spcPts val="0"/>
              </a:spcBef>
              <a:spcAft>
                <a:spcPts val="0"/>
              </a:spcAft>
              <a:buClr>
                <a:schemeClr val="dk1"/>
              </a:buClr>
              <a:buSzPts val="1600"/>
              <a:buFont typeface="Arial"/>
              <a:buNone/>
            </a:pPr>
            <a:r>
              <a:rPr b="1" lang="pt-BR" sz="1800">
                <a:solidFill>
                  <a:schemeClr val="dk1"/>
                </a:solidFill>
                <a:latin typeface="Verdana"/>
                <a:ea typeface="Verdana"/>
                <a:cs typeface="Verdana"/>
                <a:sym typeface="Verdana"/>
              </a:rPr>
              <a:t>(ADI) 7663 - STF - OFENSA AO P. DA INDIVIDUALIZAÇÃO DA PENA.</a:t>
            </a:r>
            <a:endParaRPr b="1" sz="1800">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t/>
            </a:r>
            <a:endParaRPr b="0" i="0" sz="1700" u="none" cap="none" strike="noStrike">
              <a:solidFill>
                <a:schemeClr val="dk1"/>
              </a:solidFill>
              <a:latin typeface="Verdana"/>
              <a:ea typeface="Verdana"/>
              <a:cs typeface="Verdana"/>
              <a:sym typeface="Verdana"/>
            </a:endParaRPr>
          </a:p>
          <a:p>
            <a:pPr indent="-184150" lvl="0" marL="285750" marR="0" rtl="0" algn="just">
              <a:lnSpc>
                <a:spcPct val="150000"/>
              </a:lnSpc>
              <a:spcBef>
                <a:spcPts val="0"/>
              </a:spcBef>
              <a:spcAft>
                <a:spcPts val="0"/>
              </a:spcAft>
              <a:buClr>
                <a:schemeClr val="dk1"/>
              </a:buClr>
              <a:buSzPts val="1600"/>
              <a:buFont typeface="Arial"/>
              <a:buNone/>
            </a:pPr>
            <a:r>
              <a:t/>
            </a:r>
            <a:endParaRPr b="0" i="0" sz="1600" u="none" cap="none" strike="noStrike">
              <a:solidFill>
                <a:schemeClr val="dk1"/>
              </a:solidFill>
              <a:latin typeface="Verdana"/>
              <a:ea typeface="Verdana"/>
              <a:cs typeface="Verdana"/>
              <a:sym typeface="Verdana"/>
            </a:endParaRPr>
          </a:p>
          <a:p>
            <a:pPr indent="-184150" lvl="0" marL="285750" marR="0" rtl="0" algn="just">
              <a:lnSpc>
                <a:spcPct val="150000"/>
              </a:lnSpc>
              <a:spcBef>
                <a:spcPts val="0"/>
              </a:spcBef>
              <a:spcAft>
                <a:spcPts val="0"/>
              </a:spcAft>
              <a:buClr>
                <a:schemeClr val="dk1"/>
              </a:buClr>
              <a:buSzPts val="1600"/>
              <a:buFont typeface="Arial"/>
              <a:buNone/>
            </a:pPr>
            <a:r>
              <a:t/>
            </a:r>
            <a:endParaRPr b="0" i="0" sz="1600" u="none" cap="none" strike="noStrike">
              <a:solidFill>
                <a:schemeClr val="dk1"/>
              </a:solidFill>
              <a:latin typeface="Verdana"/>
              <a:ea typeface="Verdana"/>
              <a:cs typeface="Verdana"/>
              <a:sym typeface="Verdana"/>
            </a:endParaRPr>
          </a:p>
          <a:p>
            <a:pPr indent="-184150" lvl="0" marL="285750" marR="0" rtl="0" algn="just">
              <a:lnSpc>
                <a:spcPct val="150000"/>
              </a:lnSpc>
              <a:spcBef>
                <a:spcPts val="0"/>
              </a:spcBef>
              <a:spcAft>
                <a:spcPts val="0"/>
              </a:spcAft>
              <a:buClr>
                <a:schemeClr val="dk1"/>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384" name="Google Shape;384;g2eb84f0148f_0_24"/>
          <p:cNvSpPr/>
          <p:nvPr/>
        </p:nvSpPr>
        <p:spPr>
          <a:xfrm>
            <a:off x="10972870" y="75528"/>
            <a:ext cx="1143000" cy="1142995"/>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9" r="-439"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8" name="Shape 388"/>
        <p:cNvGrpSpPr/>
        <p:nvPr/>
      </p:nvGrpSpPr>
      <p:grpSpPr>
        <a:xfrm>
          <a:off x="0" y="0"/>
          <a:ext cx="0" cy="0"/>
          <a:chOff x="0" y="0"/>
          <a:chExt cx="0" cy="0"/>
        </a:xfrm>
      </p:grpSpPr>
      <p:grpSp>
        <p:nvGrpSpPr>
          <p:cNvPr id="389" name="Google Shape;389;p37"/>
          <p:cNvGrpSpPr/>
          <p:nvPr/>
        </p:nvGrpSpPr>
        <p:grpSpPr>
          <a:xfrm>
            <a:off x="362074" y="344073"/>
            <a:ext cx="11389663" cy="6190868"/>
            <a:chOff x="0" y="0"/>
            <a:chExt cx="19017929" cy="10337222"/>
          </a:xfrm>
        </p:grpSpPr>
        <p:sp>
          <p:nvSpPr>
            <p:cNvPr id="390" name="Google Shape;390;p37"/>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391" name="Google Shape;391;p37"/>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392" name="Google Shape;392;p37"/>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393" name="Google Shape;393;p37"/>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394" name="Google Shape;394;p37"/>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395" name="Google Shape;395;p37"/>
          <p:cNvSpPr txBox="1"/>
          <p:nvPr/>
        </p:nvSpPr>
        <p:spPr>
          <a:xfrm>
            <a:off x="699648" y="1094500"/>
            <a:ext cx="10508400" cy="67419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600"/>
              <a:buFont typeface="Arial"/>
              <a:buNone/>
            </a:pPr>
            <a:r>
              <a:rPr b="1" lang="pt-BR" sz="1800">
                <a:solidFill>
                  <a:srgbClr val="FF0000"/>
                </a:solidFill>
                <a:latin typeface="Verdana"/>
                <a:ea typeface="Verdana"/>
                <a:cs typeface="Verdana"/>
                <a:sym typeface="Verdana"/>
              </a:rPr>
              <a:t>ANTES DA NOVEL LEI, NÃO ERA</a:t>
            </a:r>
            <a:r>
              <a:rPr b="1" i="0" lang="pt-BR" sz="1800" u="none" cap="none" strike="noStrike">
                <a:solidFill>
                  <a:srgbClr val="FF0000"/>
                </a:solidFill>
                <a:latin typeface="Verdana"/>
                <a:ea typeface="Verdana"/>
                <a:cs typeface="Verdana"/>
                <a:sym typeface="Verdana"/>
              </a:rPr>
              <a:t> OBRIGATÓRIO!</a:t>
            </a:r>
            <a:r>
              <a:rPr b="1" i="0" lang="pt-BR" sz="1800" u="none" cap="none" strike="noStrike">
                <a:solidFill>
                  <a:schemeClr val="dk1"/>
                </a:solidFill>
                <a:latin typeface="Verdana"/>
                <a:ea typeface="Verdana"/>
                <a:cs typeface="Verdana"/>
                <a:sym typeface="Verdana"/>
              </a:rPr>
              <a:t> </a:t>
            </a:r>
            <a:r>
              <a:rPr b="0" i="0" lang="pt-BR" sz="1800" u="none" cap="none" strike="noStrike">
                <a:solidFill>
                  <a:schemeClr val="dk1"/>
                </a:solidFill>
                <a:latin typeface="Verdana"/>
                <a:ea typeface="Verdana"/>
                <a:cs typeface="Verdana"/>
                <a:sym typeface="Verdana"/>
              </a:rPr>
              <a:t>Nos termos da jurisprudência desta Corte, </a:t>
            </a:r>
            <a:r>
              <a:rPr b="1" i="0" lang="pt-BR" sz="1800" u="sng" cap="none" strike="noStrike">
                <a:solidFill>
                  <a:schemeClr val="dk1"/>
                </a:solidFill>
                <a:latin typeface="Verdana"/>
                <a:ea typeface="Verdana"/>
                <a:cs typeface="Verdana"/>
                <a:sym typeface="Verdana"/>
              </a:rPr>
              <a:t>desde a Lei n. 10.793/2003, que conferiu nova redação ao art. 112 da Lei de Execução Penal, aboliu-se a obrigatoriedade do exame criminológico como requisito para a concessão da progressão de regim</a:t>
            </a:r>
            <a:r>
              <a:rPr b="0" i="0" lang="pt-BR" sz="1800" u="none" cap="none" strike="noStrike">
                <a:solidFill>
                  <a:schemeClr val="dk1"/>
                </a:solidFill>
                <a:latin typeface="Verdana"/>
                <a:ea typeface="Verdana"/>
                <a:cs typeface="Verdana"/>
                <a:sym typeface="Verdana"/>
              </a:rPr>
              <a:t>e, cumprindo ao julgador verificar, em cada caso, acerca da necessidade ou não de sua realização, desde que mediante decisão concretamente fundamentada. (S. 439 STJ) 2. Mesmo que inexigível, uma vez realizado o exame criminológico, nada obsta sua utilização pelo magistrado como fundamento válido para o indeferimento do pedido de progressão de regime.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br>
              <a:rPr b="0" i="0" lang="pt-BR" sz="1800" u="none" cap="none" strike="noStrike">
                <a:solidFill>
                  <a:schemeClr val="dk1"/>
                </a:solidFill>
                <a:latin typeface="Verdana"/>
                <a:ea typeface="Verdana"/>
                <a:cs typeface="Verdana"/>
                <a:sym typeface="Verdana"/>
              </a:rPr>
            </a:br>
            <a:r>
              <a:rPr b="0" i="0" lang="pt-BR" sz="1800" u="none" cap="none" strike="noStrike">
                <a:solidFill>
                  <a:schemeClr val="dk1"/>
                </a:solidFill>
                <a:latin typeface="Verdana"/>
                <a:ea typeface="Verdana"/>
                <a:cs typeface="Verdana"/>
                <a:sym typeface="Verdana"/>
              </a:rPr>
              <a:t>3. A elaboração do laudo criminológico por </a:t>
            </a:r>
            <a:r>
              <a:rPr b="1" i="0" lang="pt-BR" sz="1800" u="none" cap="none" strike="noStrike">
                <a:solidFill>
                  <a:schemeClr val="dk1"/>
                </a:solidFill>
                <a:latin typeface="Verdana"/>
                <a:ea typeface="Verdana"/>
                <a:cs typeface="Verdana"/>
                <a:sym typeface="Verdana"/>
              </a:rPr>
              <a:t>psiquiatra, psicólogo ou assistente psicossocial </a:t>
            </a:r>
            <a:r>
              <a:rPr b="0" i="0" lang="pt-BR" sz="1800" u="none" cap="none" strike="noStrike">
                <a:solidFill>
                  <a:schemeClr val="dk1"/>
                </a:solidFill>
                <a:latin typeface="Verdana"/>
                <a:ea typeface="Verdana"/>
                <a:cs typeface="Verdana"/>
                <a:sym typeface="Verdana"/>
              </a:rPr>
              <a:t>não traz qualquer mácula ou ilegalidade à decisão que indeferiu a progressão de regime com base em tal documento, mormente porque qualquer destes profissionais está habilitado a realizar perícia técnica compatível com o que se busca saber para a concessão do benefício de progressão de regime. (AgRg no HC 451.804/MS, Rel. Ministro NEFI CORDEIRO, SEXTA TURMA, julgado em 18/09/2018, DJe 25/09/2018) –</a:t>
            </a:r>
            <a:endParaRPr b="0" i="0" sz="1600" u="none" cap="none" strike="noStrike">
              <a:solidFill>
                <a:srgbClr val="000000"/>
              </a:solidFill>
              <a:latin typeface="Arial"/>
              <a:ea typeface="Arial"/>
              <a:cs typeface="Arial"/>
              <a:sym typeface="Arial"/>
            </a:endParaRPr>
          </a:p>
          <a:p>
            <a:pPr indent="-298450" lvl="0" marL="285750" marR="0" rtl="0" algn="just">
              <a:lnSpc>
                <a:spcPct val="150000"/>
              </a:lnSpc>
              <a:spcBef>
                <a:spcPts val="0"/>
              </a:spcBef>
              <a:spcAft>
                <a:spcPts val="0"/>
              </a:spcAft>
              <a:buClr>
                <a:schemeClr val="dk1"/>
              </a:buClr>
              <a:buSzPts val="1800"/>
              <a:buFont typeface="Arial"/>
              <a:buChar char="•"/>
            </a:pPr>
            <a:r>
              <a:rPr b="1" i="0" lang="pt-BR" sz="1800" u="none" cap="none" strike="noStrike">
                <a:solidFill>
                  <a:schemeClr val="dk1"/>
                </a:solidFill>
                <a:latin typeface="Verdana"/>
                <a:ea typeface="Verdana"/>
                <a:cs typeface="Verdana"/>
                <a:sym typeface="Verdana"/>
              </a:rPr>
              <a:t> Falta grave autoriza determinação de exame criminológico. (AgRg no HC 396.439/SP).</a:t>
            </a:r>
            <a:endParaRPr b="0" i="0" sz="1600" u="none" cap="none" strike="noStrike">
              <a:solidFill>
                <a:srgbClr val="000000"/>
              </a:solidFill>
              <a:latin typeface="Arial"/>
              <a:ea typeface="Arial"/>
              <a:cs typeface="Arial"/>
              <a:sym typeface="Arial"/>
            </a:endParaRPr>
          </a:p>
          <a:p>
            <a:pPr indent="-184150" lvl="0" marL="285750" marR="0" rtl="0" algn="just">
              <a:lnSpc>
                <a:spcPct val="150000"/>
              </a:lnSpc>
              <a:spcBef>
                <a:spcPts val="0"/>
              </a:spcBef>
              <a:spcAft>
                <a:spcPts val="0"/>
              </a:spcAft>
              <a:buClr>
                <a:schemeClr val="dk1"/>
              </a:buClr>
              <a:buSzPts val="1600"/>
              <a:buFont typeface="Arial"/>
              <a:buNone/>
            </a:pPr>
            <a:r>
              <a:t/>
            </a:r>
            <a:endParaRPr b="0" i="0" sz="1600" u="none" cap="none" strike="noStrike">
              <a:solidFill>
                <a:schemeClr val="dk1"/>
              </a:solidFill>
              <a:latin typeface="Verdana"/>
              <a:ea typeface="Verdana"/>
              <a:cs typeface="Verdana"/>
              <a:sym typeface="Verdana"/>
            </a:endParaRPr>
          </a:p>
          <a:p>
            <a:pPr indent="-184150" lvl="0" marL="285750" marR="0" rtl="0" algn="just">
              <a:lnSpc>
                <a:spcPct val="150000"/>
              </a:lnSpc>
              <a:spcBef>
                <a:spcPts val="0"/>
              </a:spcBef>
              <a:spcAft>
                <a:spcPts val="0"/>
              </a:spcAft>
              <a:buClr>
                <a:schemeClr val="dk1"/>
              </a:buClr>
              <a:buSzPts val="1600"/>
              <a:buFont typeface="Arial"/>
              <a:buNone/>
            </a:pPr>
            <a:r>
              <a:t/>
            </a:r>
            <a:endParaRPr b="0" i="0" sz="1600" u="none" cap="none" strike="noStrike">
              <a:solidFill>
                <a:schemeClr val="dk1"/>
              </a:solidFill>
              <a:latin typeface="Verdana"/>
              <a:ea typeface="Verdana"/>
              <a:cs typeface="Verdana"/>
              <a:sym typeface="Verdana"/>
            </a:endParaRPr>
          </a:p>
          <a:p>
            <a:pPr indent="-184150" lvl="0" marL="285750" marR="0" rtl="0" algn="just">
              <a:lnSpc>
                <a:spcPct val="150000"/>
              </a:lnSpc>
              <a:spcBef>
                <a:spcPts val="0"/>
              </a:spcBef>
              <a:spcAft>
                <a:spcPts val="0"/>
              </a:spcAft>
              <a:buClr>
                <a:schemeClr val="dk1"/>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396" name="Google Shape;396;p37"/>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0" name="Shape 400"/>
        <p:cNvGrpSpPr/>
        <p:nvPr/>
      </p:nvGrpSpPr>
      <p:grpSpPr>
        <a:xfrm>
          <a:off x="0" y="0"/>
          <a:ext cx="0" cy="0"/>
          <a:chOff x="0" y="0"/>
          <a:chExt cx="0" cy="0"/>
        </a:xfrm>
      </p:grpSpPr>
      <p:grpSp>
        <p:nvGrpSpPr>
          <p:cNvPr id="401" name="Google Shape;401;p38"/>
          <p:cNvGrpSpPr/>
          <p:nvPr/>
        </p:nvGrpSpPr>
        <p:grpSpPr>
          <a:xfrm>
            <a:off x="362074" y="344073"/>
            <a:ext cx="11389663" cy="6190868"/>
            <a:chOff x="0" y="0"/>
            <a:chExt cx="19017929" cy="10337222"/>
          </a:xfrm>
        </p:grpSpPr>
        <p:sp>
          <p:nvSpPr>
            <p:cNvPr id="402" name="Google Shape;402;p38"/>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403" name="Google Shape;403;p38"/>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404" name="Google Shape;404;p38"/>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405" name="Google Shape;405;p38"/>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406" name="Google Shape;406;p38"/>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407" name="Google Shape;407;p38"/>
          <p:cNvSpPr txBox="1"/>
          <p:nvPr/>
        </p:nvSpPr>
        <p:spPr>
          <a:xfrm>
            <a:off x="699649" y="1094500"/>
            <a:ext cx="10273200" cy="6234000"/>
          </a:xfrm>
          <a:prstGeom prst="rect">
            <a:avLst/>
          </a:prstGeom>
          <a:noFill/>
          <a:ln>
            <a:noFill/>
          </a:ln>
        </p:spPr>
        <p:txBody>
          <a:bodyPr anchorCtr="0" anchor="t" bIns="45700" lIns="91425" spcFirstLastPara="1" rIns="91425" wrap="square" tIns="45700">
            <a:spAutoFit/>
          </a:bodyPr>
          <a:lstStyle/>
          <a:p>
            <a:pPr indent="-298450" lvl="0" marL="285750" marR="0" rtl="0" algn="just">
              <a:lnSpc>
                <a:spcPct val="100000"/>
              </a:lnSpc>
              <a:spcBef>
                <a:spcPts val="0"/>
              </a:spcBef>
              <a:spcAft>
                <a:spcPts val="0"/>
              </a:spcAft>
              <a:buClr>
                <a:schemeClr val="dk1"/>
              </a:buClr>
              <a:buSzPts val="1800"/>
              <a:buFont typeface="Arial"/>
              <a:buChar char="•"/>
            </a:pPr>
            <a:r>
              <a:rPr b="0" i="0" lang="pt-BR" sz="1800" u="none" cap="none" strike="noStrike">
                <a:solidFill>
                  <a:schemeClr val="dk1"/>
                </a:solidFill>
                <a:latin typeface="Verdana"/>
                <a:ea typeface="Verdana"/>
                <a:cs typeface="Verdana"/>
                <a:sym typeface="Verdana"/>
              </a:rPr>
              <a:t>Apesar de o atestado de bom comportamento carcerário e o laudo criminológico favorável não serem vinculativos, a negativa do benefício de progressão de regime deve efetivamente lastrear-se em elementos concretos e robustos que desabonem o comportamento carcerário do paciente, e não apenas em argumentos genéricos. Dessa forma, </a:t>
            </a:r>
            <a:r>
              <a:rPr b="1" i="0" lang="pt-BR" sz="1800" u="sng" cap="none" strike="noStrike">
                <a:solidFill>
                  <a:schemeClr val="dk1"/>
                </a:solidFill>
                <a:latin typeface="Verdana"/>
                <a:ea typeface="Verdana"/>
                <a:cs typeface="Verdana"/>
                <a:sym typeface="Verdana"/>
              </a:rPr>
              <a:t>o magistrado da execução penal deve utilizar fundamentos concretos, relacionados ao cumprimento da pena corporal, para justificar o indeferimento da progressão (requisito subjetivo). </a:t>
            </a:r>
            <a:r>
              <a:rPr b="0" i="0" lang="pt-BR" sz="1800" u="none" cap="none" strike="noStrike">
                <a:solidFill>
                  <a:schemeClr val="dk1"/>
                </a:solidFill>
                <a:latin typeface="Verdana"/>
                <a:ea typeface="Verdana"/>
                <a:cs typeface="Verdana"/>
                <a:sym typeface="Verdana"/>
              </a:rPr>
              <a:t>STF. 1 Turma. HC 206.077, Rel. Min. Edson Fachin, decisão monocrática, julgado em 24/09/2021</a:t>
            </a:r>
            <a:endParaRPr b="0" i="0" sz="1600" u="none" cap="none" strike="noStrike">
              <a:solidFill>
                <a:srgbClr val="000000"/>
              </a:solidFill>
              <a:latin typeface="Arial"/>
              <a:ea typeface="Arial"/>
              <a:cs typeface="Arial"/>
              <a:sym typeface="Arial"/>
            </a:endParaRPr>
          </a:p>
          <a:p>
            <a:pPr indent="-298450" lvl="0" marL="285750" marR="0" rtl="0" algn="just">
              <a:lnSpc>
                <a:spcPct val="150000"/>
              </a:lnSpc>
              <a:spcBef>
                <a:spcPts val="0"/>
              </a:spcBef>
              <a:spcAft>
                <a:spcPts val="0"/>
              </a:spcAft>
              <a:buClr>
                <a:schemeClr val="dk1"/>
              </a:buClr>
              <a:buSzPts val="1800"/>
              <a:buFont typeface="Arial"/>
              <a:buChar char="•"/>
            </a:pPr>
            <a:r>
              <a:rPr b="0" i="0" lang="pt-BR" sz="1800" u="none" cap="none" strike="noStrike">
                <a:solidFill>
                  <a:schemeClr val="dk1"/>
                </a:solidFill>
                <a:latin typeface="Verdana"/>
                <a:ea typeface="Verdana"/>
                <a:cs typeface="Verdana"/>
                <a:sym typeface="Verdana"/>
              </a:rPr>
              <a:t>STJ: A ordem judicial que determina que a progressão de regime de cumprimento de pena </a:t>
            </a:r>
            <a:r>
              <a:rPr b="1" i="0" lang="pt-BR" sz="1800" u="none" cap="none" strike="noStrike">
                <a:solidFill>
                  <a:schemeClr val="dk1"/>
                </a:solidFill>
                <a:latin typeface="Verdana"/>
                <a:ea typeface="Verdana"/>
                <a:cs typeface="Verdana"/>
                <a:sym typeface="Verdana"/>
              </a:rPr>
              <a:t>seja analisada sem a necessidade do exame criminológico não pode ser sobreposta pelo posterior laudo, ainda que o resultado seja negativo para as pretensões do preso </a:t>
            </a:r>
            <a:r>
              <a:rPr b="0" i="0" lang="pt-BR" sz="1800" u="none" cap="none" strike="noStrike">
                <a:solidFill>
                  <a:schemeClr val="dk1"/>
                </a:solidFill>
                <a:latin typeface="Verdana"/>
                <a:ea typeface="Verdana"/>
                <a:cs typeface="Verdana"/>
                <a:sym typeface="Verdana"/>
              </a:rPr>
              <a:t>Ementa: RECLAMAÇÃO. JULGADO DESTA CORTE EM HABEAS CORPUS QUE DETERMINOU ANÁLISE DE PEDIDO DE PROGRESSÃO DE REGIME, SEM A REALIZAÇÃO DE EXAME CRIMINOLÓGICO. REALIZAÇÃO SUPERVENIENTE DO EXAME </a:t>
            </a:r>
            <a:endParaRPr b="0" i="0" sz="1600" u="none" cap="none" strike="noStrike">
              <a:solidFill>
                <a:srgbClr val="000000"/>
              </a:solidFill>
              <a:latin typeface="Arial"/>
              <a:ea typeface="Arial"/>
              <a:cs typeface="Arial"/>
              <a:sym typeface="Arial"/>
            </a:endParaRPr>
          </a:p>
          <a:p>
            <a:pPr indent="-184150" lvl="0" marL="285750" marR="0" rtl="0" algn="just">
              <a:lnSpc>
                <a:spcPct val="150000"/>
              </a:lnSpc>
              <a:spcBef>
                <a:spcPts val="0"/>
              </a:spcBef>
              <a:spcAft>
                <a:spcPts val="0"/>
              </a:spcAft>
              <a:buClr>
                <a:schemeClr val="dk1"/>
              </a:buClr>
              <a:buSzPts val="1600"/>
              <a:buFont typeface="Arial"/>
              <a:buNone/>
            </a:pPr>
            <a:r>
              <a:t/>
            </a:r>
            <a:endParaRPr b="0" i="0" sz="1600" u="none" cap="none" strike="noStrike">
              <a:solidFill>
                <a:schemeClr val="dk1"/>
              </a:solidFill>
              <a:latin typeface="Verdana"/>
              <a:ea typeface="Verdana"/>
              <a:cs typeface="Verdana"/>
              <a:sym typeface="Verdana"/>
            </a:endParaRPr>
          </a:p>
          <a:p>
            <a:pPr indent="-184150" lvl="0" marL="285750" marR="0" rtl="0" algn="just">
              <a:lnSpc>
                <a:spcPct val="150000"/>
              </a:lnSpc>
              <a:spcBef>
                <a:spcPts val="0"/>
              </a:spcBef>
              <a:spcAft>
                <a:spcPts val="0"/>
              </a:spcAft>
              <a:buClr>
                <a:schemeClr val="dk1"/>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408" name="Google Shape;408;p38"/>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2" name="Shape 412"/>
        <p:cNvGrpSpPr/>
        <p:nvPr/>
      </p:nvGrpSpPr>
      <p:grpSpPr>
        <a:xfrm>
          <a:off x="0" y="0"/>
          <a:ext cx="0" cy="0"/>
          <a:chOff x="0" y="0"/>
          <a:chExt cx="0" cy="0"/>
        </a:xfrm>
      </p:grpSpPr>
      <p:grpSp>
        <p:nvGrpSpPr>
          <p:cNvPr id="413" name="Google Shape;413;p39"/>
          <p:cNvGrpSpPr/>
          <p:nvPr/>
        </p:nvGrpSpPr>
        <p:grpSpPr>
          <a:xfrm>
            <a:off x="362074" y="344073"/>
            <a:ext cx="11389663" cy="6190868"/>
            <a:chOff x="0" y="0"/>
            <a:chExt cx="19017929" cy="10337222"/>
          </a:xfrm>
        </p:grpSpPr>
        <p:sp>
          <p:nvSpPr>
            <p:cNvPr id="414" name="Google Shape;414;p39"/>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415" name="Google Shape;415;p39"/>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416" name="Google Shape;416;p39"/>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417" name="Google Shape;417;p39"/>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418" name="Google Shape;418;p39"/>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419" name="Google Shape;419;p39"/>
          <p:cNvSpPr txBox="1"/>
          <p:nvPr/>
        </p:nvSpPr>
        <p:spPr>
          <a:xfrm>
            <a:off x="699648" y="1094500"/>
            <a:ext cx="10723800" cy="5048700"/>
          </a:xfrm>
          <a:prstGeom prst="rect">
            <a:avLst/>
          </a:prstGeom>
          <a:noFill/>
          <a:ln>
            <a:noFill/>
          </a:ln>
        </p:spPr>
        <p:txBody>
          <a:bodyPr anchorCtr="0" anchor="t" bIns="45700" lIns="91425" spcFirstLastPara="1" rIns="91425" wrap="square" tIns="45700">
            <a:spAutoFit/>
          </a:bodyPr>
          <a:lstStyle/>
          <a:p>
            <a:pPr indent="-285750" lvl="0" marL="285750" marR="0" rtl="0" algn="just">
              <a:lnSpc>
                <a:spcPct val="100000"/>
              </a:lnSpc>
              <a:spcBef>
                <a:spcPts val="0"/>
              </a:spcBef>
              <a:spcAft>
                <a:spcPts val="0"/>
              </a:spcAft>
              <a:buClr>
                <a:schemeClr val="dk1"/>
              </a:buClr>
              <a:buSzPts val="1600"/>
              <a:buFont typeface="Arial"/>
              <a:buChar char="•"/>
            </a:pPr>
            <a:r>
              <a:rPr b="0" i="0" lang="pt-BR" sz="1600" u="none" cap="none" strike="noStrike">
                <a:solidFill>
                  <a:schemeClr val="dk1"/>
                </a:solidFill>
                <a:latin typeface="Verdana"/>
                <a:ea typeface="Verdana"/>
                <a:cs typeface="Verdana"/>
                <a:sym typeface="Verdana"/>
              </a:rPr>
              <a:t>CRIMINOLÓGICO. DECISÃO DE 1º GRAU QUE INDEFERIU O PEDIDO ANCORADA EXCLUSIVAMENTE NO RESULTADO DESFAVORÁVEL DO EXAME. RECLAMAÇÃO PROCEDENTE. 1. É de se reconhecer a existência de descumprimento de julgado desta Corte quando o Juízo das execuções admite que, mesmo tendo prévio conhecimento de decisão deste Tribunal Superior determinando a análise de pedido de progressão de regime sem a necessidade de realização de exame criminológico, optou por valer-se do resultado (desfavorável) superveniente do exame para indeferir o pedido do reeducando. 2. Reclamação julgada procedente, para cassar a decisão reclamada, determinando seja proferida nova decisão desconsiderando o exame criminológico, nos moldes do que foi decidido no Habeas Corpus n. 726.482/SP. (STJ, Rcl 43.137/SP, Rel. Min. REYNALDO SOARES DA FONSECA, TERCEIRA SEÇÃO, por unanimidade, julgado em 24/08/2022, DJe 26/08/2022) </a:t>
            </a:r>
            <a:endParaRPr b="0" i="0" sz="1400" u="none" cap="none" strike="noStrike">
              <a:solidFill>
                <a:srgbClr val="000000"/>
              </a:solidFill>
              <a:latin typeface="Arial"/>
              <a:ea typeface="Arial"/>
              <a:cs typeface="Arial"/>
              <a:sym typeface="Arial"/>
            </a:endParaRPr>
          </a:p>
          <a:p>
            <a:pPr indent="-184150" lvl="0" marL="285750" marR="0" rtl="0" algn="just">
              <a:lnSpc>
                <a:spcPct val="100000"/>
              </a:lnSpc>
              <a:spcBef>
                <a:spcPts val="0"/>
              </a:spcBef>
              <a:spcAft>
                <a:spcPts val="0"/>
              </a:spcAft>
              <a:buClr>
                <a:schemeClr val="dk1"/>
              </a:buClr>
              <a:buSzPts val="1600"/>
              <a:buFont typeface="Arial"/>
              <a:buNone/>
            </a:pPr>
            <a:r>
              <a:t/>
            </a:r>
            <a:endParaRPr b="0" i="0" sz="2000" u="none" cap="none" strike="noStrike">
              <a:solidFill>
                <a:schemeClr val="dk1"/>
              </a:solidFill>
              <a:latin typeface="Verdana"/>
              <a:ea typeface="Verdana"/>
              <a:cs typeface="Verdana"/>
              <a:sym typeface="Verdana"/>
            </a:endParaRPr>
          </a:p>
          <a:p>
            <a:pPr indent="-311150" lvl="0" marL="285750" marR="0" rtl="0" algn="just">
              <a:lnSpc>
                <a:spcPct val="100000"/>
              </a:lnSpc>
              <a:spcBef>
                <a:spcPts val="0"/>
              </a:spcBef>
              <a:spcAft>
                <a:spcPts val="0"/>
              </a:spcAft>
              <a:buClr>
                <a:schemeClr val="dk1"/>
              </a:buClr>
              <a:buSzPts val="2000"/>
              <a:buFont typeface="Noto Sans Symbols"/>
              <a:buChar char="⮚"/>
            </a:pPr>
            <a:r>
              <a:rPr b="1" i="0" lang="pt-BR" sz="2000" u="none" cap="none" strike="noStrike">
                <a:solidFill>
                  <a:schemeClr val="dk1"/>
                </a:solidFill>
                <a:latin typeface="Verdana"/>
                <a:ea typeface="Verdana"/>
                <a:cs typeface="Verdana"/>
                <a:sym typeface="Verdana"/>
              </a:rPr>
              <a:t>Direitos das mulheres e execução penal</a:t>
            </a:r>
            <a:endParaRPr b="1" i="0" sz="1800" u="none" cap="none" strike="noStrike">
              <a:solidFill>
                <a:srgbClr val="000000"/>
              </a:solidFill>
            </a:endParaRPr>
          </a:p>
          <a:p>
            <a:pPr indent="-184150" lvl="0" marL="285750" marR="0" rtl="0" algn="just">
              <a:lnSpc>
                <a:spcPct val="100000"/>
              </a:lnSpc>
              <a:spcBef>
                <a:spcPts val="0"/>
              </a:spcBef>
              <a:spcAft>
                <a:spcPts val="0"/>
              </a:spcAft>
              <a:buClr>
                <a:schemeClr val="dk1"/>
              </a:buClr>
              <a:buSzPts val="1600"/>
              <a:buFont typeface="Noto Sans Symbols"/>
              <a:buNone/>
            </a:pPr>
            <a:r>
              <a:t/>
            </a:r>
            <a:endParaRPr b="0" i="0" sz="20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1" i="0" lang="pt-BR" sz="2000" u="none" cap="none" strike="noStrike">
                <a:solidFill>
                  <a:schemeClr val="dk1"/>
                </a:solidFill>
                <a:latin typeface="Verdana"/>
                <a:ea typeface="Verdana"/>
                <a:cs typeface="Verdana"/>
                <a:sym typeface="Verdana"/>
              </a:rPr>
              <a:t>NÃO SE LIMITA AO PERCENTUAL ESPECIAL DE PROGRESSÃO.</a:t>
            </a:r>
            <a:endParaRPr b="0" i="0" sz="20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2000" u="none" cap="none" strike="noStrike">
                <a:solidFill>
                  <a:schemeClr val="dk1"/>
                </a:solidFill>
                <a:latin typeface="Verdana"/>
                <a:ea typeface="Verdana"/>
                <a:cs typeface="Verdana"/>
                <a:sym typeface="Verdana"/>
              </a:rPr>
              <a:t>Art. 14. A assistência à saúde do preso e do internado de caráter preventivo e curativo, compreenderá </a:t>
            </a:r>
            <a:r>
              <a:rPr b="0" i="0" lang="pt-BR" sz="2000" u="sng" cap="none" strike="noStrike">
                <a:solidFill>
                  <a:schemeClr val="dk1"/>
                </a:solidFill>
                <a:latin typeface="Verdana"/>
                <a:ea typeface="Verdana"/>
                <a:cs typeface="Verdana"/>
                <a:sym typeface="Verdana"/>
              </a:rPr>
              <a:t>atendimento médico, farmacêutico e odontológico</a:t>
            </a:r>
            <a:endParaRPr b="0" i="0" sz="2000" u="none" cap="none" strike="noStrike">
              <a:solidFill>
                <a:schemeClr val="dk1"/>
              </a:solidFill>
              <a:latin typeface="Verdana"/>
              <a:ea typeface="Verdana"/>
              <a:cs typeface="Verdana"/>
              <a:sym typeface="Verdana"/>
            </a:endParaRPr>
          </a:p>
          <a:p>
            <a:pPr indent="-184150" lvl="0" marL="285750" marR="0" rtl="0" algn="just">
              <a:lnSpc>
                <a:spcPct val="150000"/>
              </a:lnSpc>
              <a:spcBef>
                <a:spcPts val="0"/>
              </a:spcBef>
              <a:spcAft>
                <a:spcPts val="0"/>
              </a:spcAft>
              <a:buClr>
                <a:schemeClr val="dk1"/>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420" name="Google Shape;420;p39"/>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4" name="Shape 424"/>
        <p:cNvGrpSpPr/>
        <p:nvPr/>
      </p:nvGrpSpPr>
      <p:grpSpPr>
        <a:xfrm>
          <a:off x="0" y="0"/>
          <a:ext cx="0" cy="0"/>
          <a:chOff x="0" y="0"/>
          <a:chExt cx="0" cy="0"/>
        </a:xfrm>
      </p:grpSpPr>
      <p:grpSp>
        <p:nvGrpSpPr>
          <p:cNvPr id="425" name="Google Shape;425;p40"/>
          <p:cNvGrpSpPr/>
          <p:nvPr/>
        </p:nvGrpSpPr>
        <p:grpSpPr>
          <a:xfrm>
            <a:off x="362074" y="344073"/>
            <a:ext cx="11389838" cy="6190962"/>
            <a:chOff x="0" y="0"/>
            <a:chExt cx="19017929" cy="10337222"/>
          </a:xfrm>
        </p:grpSpPr>
        <p:sp>
          <p:nvSpPr>
            <p:cNvPr id="426" name="Google Shape;426;p40"/>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427" name="Google Shape;427;p40"/>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428" name="Google Shape;428;p40"/>
          <p:cNvSpPr txBox="1"/>
          <p:nvPr/>
        </p:nvSpPr>
        <p:spPr>
          <a:xfrm>
            <a:off x="685801" y="647420"/>
            <a:ext cx="3442200" cy="601500"/>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429" name="Google Shape;429;p40"/>
          <p:cNvSpPr txBox="1"/>
          <p:nvPr/>
        </p:nvSpPr>
        <p:spPr>
          <a:xfrm>
            <a:off x="1062672" y="1771808"/>
            <a:ext cx="2268900" cy="1116300"/>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430" name="Google Shape;430;p40"/>
          <p:cNvSpPr txBox="1"/>
          <p:nvPr/>
        </p:nvSpPr>
        <p:spPr>
          <a:xfrm>
            <a:off x="685801" y="465298"/>
            <a:ext cx="8292000" cy="6291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2- PROGRESSÃO DE REGIME </a:t>
            </a:r>
            <a:endParaRPr b="0" i="0" sz="1400" u="none" cap="none" strike="noStrike">
              <a:solidFill>
                <a:srgbClr val="000000"/>
              </a:solidFill>
              <a:latin typeface="Arial"/>
              <a:ea typeface="Arial"/>
              <a:cs typeface="Arial"/>
              <a:sym typeface="Arial"/>
            </a:endParaRPr>
          </a:p>
        </p:txBody>
      </p:sp>
      <p:sp>
        <p:nvSpPr>
          <p:cNvPr id="431" name="Google Shape;431;p40"/>
          <p:cNvSpPr txBox="1"/>
          <p:nvPr/>
        </p:nvSpPr>
        <p:spPr>
          <a:xfrm>
            <a:off x="699648" y="1094500"/>
            <a:ext cx="10449600" cy="5171700"/>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Clr>
                <a:srgbClr val="000000"/>
              </a:buClr>
              <a:buSzPts val="1600"/>
              <a:buFont typeface="Arial"/>
              <a:buNone/>
            </a:pPr>
            <a:r>
              <a:rPr b="0" i="0" lang="pt-BR" sz="1600" u="none" cap="none" strike="noStrike">
                <a:solidFill>
                  <a:srgbClr val="FF0000"/>
                </a:solidFill>
                <a:latin typeface="Verdana"/>
                <a:ea typeface="Verdana"/>
                <a:cs typeface="Verdana"/>
                <a:sym typeface="Verdana"/>
              </a:rPr>
              <a:t>§ 4º Será assegurado tratamento humanitário à mulher grávida durante os atos médico-hospitalares preparatórios para a realização do parto e durante o trabalho de parto, bem como à mulher no período de puerpério, cabendo ao poder público promover a assistência integral à sua saúde e à do recém-nascido.(Incluído pela Lei nº 14.326, de 2022)</a:t>
            </a:r>
            <a:endParaRPr b="0" i="0" sz="14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rPr b="1" i="0" lang="pt-BR" sz="1600" u="none" cap="none" strike="noStrike">
                <a:solidFill>
                  <a:schemeClr val="dk1"/>
                </a:solidFill>
                <a:latin typeface="Verdana"/>
                <a:ea typeface="Verdana"/>
                <a:cs typeface="Verdana"/>
                <a:sym typeface="Verdana"/>
              </a:rPr>
              <a:t>Art. 89. </a:t>
            </a:r>
            <a:r>
              <a:rPr b="0" i="0" lang="pt-BR" sz="1600" u="none" cap="none" strike="noStrike">
                <a:solidFill>
                  <a:schemeClr val="dk1"/>
                </a:solidFill>
                <a:latin typeface="Verdana"/>
                <a:ea typeface="Verdana"/>
                <a:cs typeface="Verdana"/>
                <a:sym typeface="Verdana"/>
              </a:rPr>
              <a:t>Além dos requisitos referidos no art. 88, a penitenciária de mulheres será dotada de seção para gestante e parturiente e de </a:t>
            </a:r>
            <a:r>
              <a:rPr b="1" i="0" lang="pt-BR" sz="1600" u="none" cap="none" strike="noStrike">
                <a:solidFill>
                  <a:srgbClr val="FF0000"/>
                </a:solidFill>
                <a:latin typeface="Verdana"/>
                <a:ea typeface="Verdana"/>
                <a:cs typeface="Verdana"/>
                <a:sym typeface="Verdana"/>
              </a:rPr>
              <a:t>creche</a:t>
            </a:r>
            <a:r>
              <a:rPr b="0" i="0" lang="pt-BR" sz="1600" u="none" cap="none" strike="noStrike">
                <a:solidFill>
                  <a:schemeClr val="dk1"/>
                </a:solidFill>
                <a:latin typeface="Verdana"/>
                <a:ea typeface="Verdana"/>
                <a:cs typeface="Verdana"/>
                <a:sym typeface="Verdana"/>
              </a:rPr>
              <a:t> para abrigar crianças </a:t>
            </a:r>
            <a:r>
              <a:rPr b="1" i="0" lang="pt-BR" sz="1600" u="none" cap="none" strike="noStrike">
                <a:solidFill>
                  <a:srgbClr val="FF0000"/>
                </a:solidFill>
                <a:latin typeface="Verdana"/>
                <a:ea typeface="Verdana"/>
                <a:cs typeface="Verdana"/>
                <a:sym typeface="Verdana"/>
              </a:rPr>
              <a:t>maiores de 6 (seis) meses e menores de 7 (sete) anos</a:t>
            </a:r>
            <a:r>
              <a:rPr b="0" i="0" lang="pt-BR" sz="1600" u="none" cap="none" strike="noStrike">
                <a:solidFill>
                  <a:schemeClr val="dk1"/>
                </a:solidFill>
                <a:latin typeface="Verdana"/>
                <a:ea typeface="Verdana"/>
                <a:cs typeface="Verdana"/>
                <a:sym typeface="Verdana"/>
              </a:rPr>
              <a:t>, com a finalidade de assistir a criança desamparada cuja responsável estiver presa.   </a:t>
            </a:r>
            <a:endParaRPr b="0" i="0" sz="14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Art. 152. Poderão ser ministrados ao condenado, durante o tempo de permanência, cursos e palestras, ou atribuídas atividades educativas.</a:t>
            </a:r>
            <a:endParaRPr b="0" i="0" sz="14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rPr b="0" i="0" lang="pt-BR" sz="1600" u="none" cap="none" strike="noStrike">
                <a:solidFill>
                  <a:srgbClr val="FF0000"/>
                </a:solidFill>
                <a:latin typeface="Verdana"/>
                <a:ea typeface="Verdana"/>
                <a:cs typeface="Verdana"/>
                <a:sym typeface="Verdana"/>
              </a:rPr>
              <a:t>Parágrafo único. Nos casos de violência doméstica e familiar contra a criança, o adolescente e a mulher e de tratamento cruel ou degradante, ou de uso de formas violentas de educação, correção ou disciplina contra a criança e o</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432" name="Google Shape;432;p40"/>
          <p:cNvSpPr/>
          <p:nvPr/>
        </p:nvSpPr>
        <p:spPr>
          <a:xfrm>
            <a:off x="10972870" y="75528"/>
            <a:ext cx="1143000" cy="1142995"/>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9" r="-439"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grpSp>
        <p:nvGrpSpPr>
          <p:cNvPr id="110" name="Google Shape;110;g2eb84f0148f_0_38"/>
          <p:cNvGrpSpPr/>
          <p:nvPr/>
        </p:nvGrpSpPr>
        <p:grpSpPr>
          <a:xfrm>
            <a:off x="362074" y="344073"/>
            <a:ext cx="11389838" cy="6190962"/>
            <a:chOff x="0" y="0"/>
            <a:chExt cx="19017929" cy="10337222"/>
          </a:xfrm>
        </p:grpSpPr>
        <p:sp>
          <p:nvSpPr>
            <p:cNvPr id="111" name="Google Shape;111;g2eb84f0148f_0_38"/>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12" name="Google Shape;112;g2eb84f0148f_0_38"/>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113" name="Google Shape;113;g2eb84f0148f_0_38"/>
          <p:cNvSpPr txBox="1"/>
          <p:nvPr/>
        </p:nvSpPr>
        <p:spPr>
          <a:xfrm>
            <a:off x="685801" y="647420"/>
            <a:ext cx="3442200" cy="533400"/>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114" name="Google Shape;114;g2eb84f0148f_0_38"/>
          <p:cNvSpPr txBox="1"/>
          <p:nvPr/>
        </p:nvSpPr>
        <p:spPr>
          <a:xfrm>
            <a:off x="4689061" y="542818"/>
            <a:ext cx="1888200" cy="533400"/>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sng" cap="none" strike="noStrike">
                <a:solidFill>
                  <a:srgbClr val="03321A"/>
                </a:solidFill>
                <a:latin typeface="Arial"/>
                <a:ea typeface="Arial"/>
                <a:cs typeface="Arial"/>
                <a:sym typeface="Arial"/>
              </a:rPr>
              <a:t>TEMA B </a:t>
            </a:r>
            <a:endParaRPr b="0" i="0" sz="1400" u="none" cap="none" strike="noStrike">
              <a:solidFill>
                <a:srgbClr val="000000"/>
              </a:solidFill>
              <a:latin typeface="Arial"/>
              <a:ea typeface="Arial"/>
              <a:cs typeface="Arial"/>
              <a:sym typeface="Arial"/>
            </a:endParaRPr>
          </a:p>
        </p:txBody>
      </p:sp>
      <p:sp>
        <p:nvSpPr>
          <p:cNvPr id="115" name="Google Shape;115;g2eb84f0148f_0_38"/>
          <p:cNvSpPr/>
          <p:nvPr/>
        </p:nvSpPr>
        <p:spPr>
          <a:xfrm>
            <a:off x="-2846" y="620665"/>
            <a:ext cx="8735378" cy="791258"/>
          </a:xfrm>
          <a:custGeom>
            <a:rect b="b" l="l" r="r" t="t"/>
            <a:pathLst>
              <a:path extrusionOk="0" h="350502" w="3869492">
                <a:moveTo>
                  <a:pt x="0" y="0"/>
                </a:moveTo>
                <a:lnTo>
                  <a:pt x="3869492" y="0"/>
                </a:lnTo>
                <a:lnTo>
                  <a:pt x="3869492" y="350502"/>
                </a:lnTo>
                <a:lnTo>
                  <a:pt x="0" y="350502"/>
                </a:lnTo>
                <a:close/>
              </a:path>
            </a:pathLst>
          </a:custGeom>
          <a:solidFill>
            <a:srgbClr val="03321A"/>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16" name="Google Shape;116;g2eb84f0148f_0_38"/>
          <p:cNvSpPr txBox="1"/>
          <p:nvPr/>
        </p:nvSpPr>
        <p:spPr>
          <a:xfrm>
            <a:off x="620577" y="683280"/>
            <a:ext cx="4963200" cy="538800"/>
          </a:xfrm>
          <a:prstGeom prst="rect">
            <a:avLst/>
          </a:prstGeom>
          <a:noFill/>
          <a:ln>
            <a:noFill/>
          </a:ln>
        </p:spPr>
        <p:txBody>
          <a:bodyPr anchorCtr="0" anchor="t" bIns="0" lIns="0" spcFirstLastPara="1" rIns="0" wrap="square" tIns="0">
            <a:spAutoFit/>
          </a:bodyPr>
          <a:lstStyle/>
          <a:p>
            <a:pPr indent="0" lvl="0" marL="0" marR="0" rtl="0" algn="l">
              <a:lnSpc>
                <a:spcPct val="148571"/>
              </a:lnSpc>
              <a:spcBef>
                <a:spcPts val="0"/>
              </a:spcBef>
              <a:spcAft>
                <a:spcPts val="0"/>
              </a:spcAft>
              <a:buClr>
                <a:srgbClr val="000000"/>
              </a:buClr>
              <a:buSzPts val="3500"/>
              <a:buFont typeface="Arial"/>
              <a:buNone/>
            </a:pPr>
            <a:r>
              <a:rPr b="1" i="0" lang="pt-BR" sz="3500" u="none" cap="none" strike="noStrike">
                <a:solidFill>
                  <a:srgbClr val="FFFFFF"/>
                </a:solidFill>
                <a:latin typeface="Verdana"/>
                <a:ea typeface="Verdana"/>
                <a:cs typeface="Verdana"/>
                <a:sym typeface="Verdana"/>
              </a:rPr>
              <a:t>EXECUÇÃO PENAL</a:t>
            </a:r>
            <a:endParaRPr b="0" i="0" sz="1400" u="none" cap="none" strike="noStrike">
              <a:solidFill>
                <a:srgbClr val="000000"/>
              </a:solidFill>
              <a:latin typeface="Arial"/>
              <a:ea typeface="Arial"/>
              <a:cs typeface="Arial"/>
              <a:sym typeface="Arial"/>
            </a:endParaRPr>
          </a:p>
        </p:txBody>
      </p:sp>
      <p:sp>
        <p:nvSpPr>
          <p:cNvPr id="117" name="Google Shape;117;g2eb84f0148f_0_38"/>
          <p:cNvSpPr txBox="1"/>
          <p:nvPr/>
        </p:nvSpPr>
        <p:spPr>
          <a:xfrm>
            <a:off x="542300" y="1754050"/>
            <a:ext cx="10704900" cy="5910600"/>
          </a:xfrm>
          <a:prstGeom prst="rect">
            <a:avLst/>
          </a:prstGeom>
          <a:noFill/>
          <a:ln>
            <a:noFill/>
          </a:ln>
        </p:spPr>
        <p:txBody>
          <a:bodyPr anchorCtr="0" anchor="t" bIns="0" lIns="0" spcFirstLastPara="1" rIns="0" wrap="square" tIns="0">
            <a:spAutoFit/>
          </a:bodyPr>
          <a:lstStyle/>
          <a:p>
            <a:pPr indent="0" lvl="1" marL="374238" rtl="0" algn="l">
              <a:lnSpc>
                <a:spcPct val="150000"/>
              </a:lnSpc>
              <a:spcBef>
                <a:spcPts val="0"/>
              </a:spcBef>
              <a:spcAft>
                <a:spcPts val="0"/>
              </a:spcAft>
              <a:buClr>
                <a:schemeClr val="dk1"/>
              </a:buClr>
              <a:buSzPts val="1800"/>
              <a:buFont typeface="Arial"/>
              <a:buNone/>
            </a:pPr>
            <a:r>
              <a:rPr b="1" lang="pt-BR" sz="1800">
                <a:solidFill>
                  <a:srgbClr val="03321A"/>
                </a:solidFill>
                <a:latin typeface="Verdana"/>
                <a:ea typeface="Verdana"/>
                <a:cs typeface="Verdana"/>
                <a:sym typeface="Verdana"/>
              </a:rPr>
              <a:t>Premissa básica: </a:t>
            </a:r>
            <a:r>
              <a:rPr lang="pt-BR" sz="1800">
                <a:solidFill>
                  <a:srgbClr val="03321A"/>
                </a:solidFill>
                <a:latin typeface="Verdana"/>
                <a:ea typeface="Verdana"/>
                <a:cs typeface="Verdana"/>
                <a:sym typeface="Verdana"/>
              </a:rPr>
              <a:t>estado de coisas inconstitucional do sistema carcerário brasileiro ADPF nº 347</a:t>
            </a:r>
            <a:endParaRPr sz="1800">
              <a:solidFill>
                <a:srgbClr val="03321A"/>
              </a:solidFill>
              <a:latin typeface="Verdana"/>
              <a:ea typeface="Verdana"/>
              <a:cs typeface="Verdana"/>
              <a:sym typeface="Verdana"/>
            </a:endParaRPr>
          </a:p>
          <a:p>
            <a:pPr indent="0" lvl="1" marL="374238" rtl="0" algn="l">
              <a:lnSpc>
                <a:spcPct val="150000"/>
              </a:lnSpc>
              <a:spcBef>
                <a:spcPts val="0"/>
              </a:spcBef>
              <a:spcAft>
                <a:spcPts val="0"/>
              </a:spcAft>
              <a:buClr>
                <a:schemeClr val="dk1"/>
              </a:buClr>
              <a:buSzPts val="1800"/>
              <a:buFont typeface="Arial"/>
              <a:buNone/>
            </a:pPr>
            <a:r>
              <a:rPr lang="pt-BR" sz="1600">
                <a:solidFill>
                  <a:srgbClr val="03321A"/>
                </a:solidFill>
                <a:latin typeface="Verdana"/>
                <a:ea typeface="Verdana"/>
                <a:cs typeface="Verdana"/>
                <a:sym typeface="Verdana"/>
              </a:rPr>
              <a:t>Tese: “1. Há um estado de coisas inconstitucional no sistema carcerário brasileiro, responsável pela violação massiva de direitos fundamentais dos presos. Tal estado de coisas demanda a atuação cooperativa das diversas autoridades, instituições e comunidade para a construção de uma solução satisfatória. 2. Diante disso, União, Estados e Distrito Federal, em conjunto com o Departamento de Monitoramento e Fiscalização do Conselho Nacional de Justiça (DMF/CNJ), deverão elaborar planos a serem submetidos à homologação do Supremo Tribunal Federal, nos prazos e observadas as diretrizes e finalidades expostas no presente voto, devendo tais planos ser especialmente voltados para o </a:t>
            </a:r>
            <a:r>
              <a:rPr b="1" lang="pt-BR" sz="1600">
                <a:solidFill>
                  <a:srgbClr val="03321A"/>
                </a:solidFill>
                <a:latin typeface="Verdana"/>
                <a:ea typeface="Verdana"/>
                <a:cs typeface="Verdana"/>
                <a:sym typeface="Verdana"/>
              </a:rPr>
              <a:t>controle da superlotação carcerária, da má qualidade das vagas existentes e da entrada e saída dos presos</a:t>
            </a:r>
            <a:r>
              <a:rPr lang="pt-BR" sz="1600">
                <a:solidFill>
                  <a:srgbClr val="03321A"/>
                </a:solidFill>
                <a:latin typeface="Verdana"/>
                <a:ea typeface="Verdana"/>
                <a:cs typeface="Verdana"/>
                <a:sym typeface="Verdana"/>
              </a:rPr>
              <a:t>. 3. O CNJ realizará estudo e regulará a criação de número de varas de execução proporcional ao número de varas criminais e ao quantitativo de presos”</a:t>
            </a:r>
            <a:endParaRPr sz="1600">
              <a:solidFill>
                <a:srgbClr val="03321A"/>
              </a:solidFill>
              <a:latin typeface="Verdana"/>
              <a:ea typeface="Verdana"/>
              <a:cs typeface="Verdana"/>
              <a:sym typeface="Verdana"/>
            </a:endParaRPr>
          </a:p>
          <a:p>
            <a:pPr indent="0" lvl="1" marL="374238" marR="0" rtl="0" algn="l">
              <a:lnSpc>
                <a:spcPct val="150000"/>
              </a:lnSpc>
              <a:spcBef>
                <a:spcPts val="0"/>
              </a:spcBef>
              <a:spcAft>
                <a:spcPts val="0"/>
              </a:spcAft>
              <a:buClr>
                <a:srgbClr val="000000"/>
              </a:buClr>
              <a:buSzPts val="1800"/>
              <a:buFont typeface="Arial"/>
              <a:buNone/>
            </a:pPr>
            <a:r>
              <a:t/>
            </a:r>
            <a:endParaRPr b="1" sz="3000">
              <a:solidFill>
                <a:srgbClr val="03321A"/>
              </a:solidFill>
              <a:latin typeface="Verdana"/>
              <a:ea typeface="Verdana"/>
              <a:cs typeface="Verdana"/>
              <a:sym typeface="Verdana"/>
            </a:endParaRPr>
          </a:p>
          <a:p>
            <a:pPr indent="0" lvl="1" marL="374238" marR="0" rtl="0" algn="l">
              <a:lnSpc>
                <a:spcPct val="150000"/>
              </a:lnSpc>
              <a:spcBef>
                <a:spcPts val="0"/>
              </a:spcBef>
              <a:spcAft>
                <a:spcPts val="0"/>
              </a:spcAft>
              <a:buClr>
                <a:srgbClr val="000000"/>
              </a:buClr>
              <a:buSzPts val="1800"/>
              <a:buFont typeface="Arial"/>
              <a:buNone/>
            </a:pPr>
            <a:r>
              <a:t/>
            </a:r>
            <a:endParaRPr sz="1800">
              <a:solidFill>
                <a:srgbClr val="03321A"/>
              </a:solidFill>
              <a:latin typeface="Verdana"/>
              <a:ea typeface="Verdana"/>
              <a:cs typeface="Verdana"/>
              <a:sym typeface="Verdana"/>
            </a:endParaRPr>
          </a:p>
          <a:p>
            <a:pPr indent="0" lvl="1" marL="374238" marR="0" rtl="0" algn="l">
              <a:lnSpc>
                <a:spcPct val="150000"/>
              </a:lnSpc>
              <a:spcBef>
                <a:spcPts val="0"/>
              </a:spcBef>
              <a:spcAft>
                <a:spcPts val="0"/>
              </a:spcAft>
              <a:buClr>
                <a:srgbClr val="000000"/>
              </a:buClr>
              <a:buSzPts val="1800"/>
              <a:buFont typeface="Arial"/>
              <a:buNone/>
            </a:pPr>
            <a:r>
              <a:t/>
            </a:r>
            <a:endParaRPr sz="1800">
              <a:solidFill>
                <a:srgbClr val="03321A"/>
              </a:solidFill>
              <a:latin typeface="Verdana"/>
              <a:ea typeface="Verdana"/>
              <a:cs typeface="Verdana"/>
              <a:sym typeface="Verdana"/>
            </a:endParaRPr>
          </a:p>
        </p:txBody>
      </p:sp>
      <p:sp>
        <p:nvSpPr>
          <p:cNvPr id="118" name="Google Shape;118;g2eb84f0148f_0_38"/>
          <p:cNvSpPr/>
          <p:nvPr/>
        </p:nvSpPr>
        <p:spPr>
          <a:xfrm>
            <a:off x="10972870" y="75528"/>
            <a:ext cx="1143000" cy="1142995"/>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9" r="-439"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6" name="Shape 436"/>
        <p:cNvGrpSpPr/>
        <p:nvPr/>
      </p:nvGrpSpPr>
      <p:grpSpPr>
        <a:xfrm>
          <a:off x="0" y="0"/>
          <a:ext cx="0" cy="0"/>
          <a:chOff x="0" y="0"/>
          <a:chExt cx="0" cy="0"/>
        </a:xfrm>
      </p:grpSpPr>
      <p:grpSp>
        <p:nvGrpSpPr>
          <p:cNvPr id="437" name="Google Shape;437;p41"/>
          <p:cNvGrpSpPr/>
          <p:nvPr/>
        </p:nvGrpSpPr>
        <p:grpSpPr>
          <a:xfrm>
            <a:off x="362074" y="344073"/>
            <a:ext cx="11389663" cy="6190868"/>
            <a:chOff x="0" y="0"/>
            <a:chExt cx="19017929" cy="10337222"/>
          </a:xfrm>
        </p:grpSpPr>
        <p:sp>
          <p:nvSpPr>
            <p:cNvPr id="438" name="Google Shape;438;p41"/>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439" name="Google Shape;439;p41"/>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440" name="Google Shape;440;p41"/>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441" name="Google Shape;441;p41"/>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442" name="Google Shape;442;p41"/>
          <p:cNvSpPr txBox="1"/>
          <p:nvPr/>
        </p:nvSpPr>
        <p:spPr>
          <a:xfrm>
            <a:off x="685801" y="465298"/>
            <a:ext cx="8291943" cy="62921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2- PROGRESSÃO DE REGIME </a:t>
            </a:r>
            <a:endParaRPr b="0" i="0" sz="1400" u="none" cap="none" strike="noStrike">
              <a:solidFill>
                <a:srgbClr val="000000"/>
              </a:solidFill>
              <a:latin typeface="Arial"/>
              <a:ea typeface="Arial"/>
              <a:cs typeface="Arial"/>
              <a:sym typeface="Arial"/>
            </a:endParaRPr>
          </a:p>
        </p:txBody>
      </p:sp>
      <p:sp>
        <p:nvSpPr>
          <p:cNvPr id="443" name="Google Shape;443;p41"/>
          <p:cNvSpPr txBox="1"/>
          <p:nvPr/>
        </p:nvSpPr>
        <p:spPr>
          <a:xfrm>
            <a:off x="699648" y="1094500"/>
            <a:ext cx="10469100" cy="5310300"/>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Clr>
                <a:srgbClr val="000000"/>
              </a:buClr>
              <a:buSzPts val="1600"/>
              <a:buFont typeface="Arial"/>
              <a:buNone/>
            </a:pPr>
            <a:r>
              <a:rPr b="0" i="0" lang="pt-BR" sz="1600" u="none" cap="none" strike="noStrike">
                <a:solidFill>
                  <a:srgbClr val="FF0000"/>
                </a:solidFill>
                <a:latin typeface="Verdana"/>
                <a:ea typeface="Verdana"/>
                <a:cs typeface="Verdana"/>
                <a:sym typeface="Verdana"/>
              </a:rPr>
              <a:t>adolescente, o juiz poderá determinar o comparecimento obrigatório do agressor a programas de recuperação e reeducação.      (Redação dada pela Lei nº 14.344, de 2022) </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1" i="0" lang="pt-BR" sz="1600" u="none" cap="none" strike="noStrike">
                <a:solidFill>
                  <a:schemeClr val="dk1"/>
                </a:solidFill>
                <a:latin typeface="Verdana"/>
                <a:ea typeface="Verdana"/>
                <a:cs typeface="Verdana"/>
                <a:sym typeface="Verdana"/>
              </a:rPr>
              <a:t>CPP: art. 292, Parágrafo único. </a:t>
            </a:r>
            <a:r>
              <a:rPr b="0" i="0" lang="pt-BR" sz="1600" u="none" cap="none" strike="noStrike">
                <a:solidFill>
                  <a:schemeClr val="dk1"/>
                </a:solidFill>
                <a:latin typeface="Verdana"/>
                <a:ea typeface="Verdana"/>
                <a:cs typeface="Verdana"/>
                <a:sym typeface="Verdana"/>
              </a:rPr>
              <a:t>É vedado o uso de algemas em mulheres grávidas durante os atos médico-hospitalares preparatórios para a realização do parto e durante o trabalho de parto, bem como em </a:t>
            </a:r>
            <a:r>
              <a:rPr b="1" i="0" lang="pt-BR" sz="1600" u="none" cap="none" strike="noStrike">
                <a:solidFill>
                  <a:schemeClr val="dk1"/>
                </a:solidFill>
                <a:latin typeface="Verdana"/>
                <a:ea typeface="Verdana"/>
                <a:cs typeface="Verdana"/>
                <a:sym typeface="Verdana"/>
              </a:rPr>
              <a:t>mulheres durante o período de puerpério imediato.</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304800" lvl="0" marL="285750" marR="0" rtl="0" algn="just">
              <a:lnSpc>
                <a:spcPct val="100000"/>
              </a:lnSpc>
              <a:spcBef>
                <a:spcPts val="0"/>
              </a:spcBef>
              <a:spcAft>
                <a:spcPts val="0"/>
              </a:spcAft>
              <a:buClr>
                <a:schemeClr val="dk1"/>
              </a:buClr>
              <a:buSzPts val="1900"/>
              <a:buFont typeface="Arial"/>
              <a:buChar char="•"/>
            </a:pPr>
            <a:r>
              <a:rPr b="1" i="0" lang="pt-BR" sz="1900" u="none" cap="none" strike="noStrike">
                <a:solidFill>
                  <a:schemeClr val="dk1"/>
                </a:solidFill>
                <a:latin typeface="Verdana"/>
                <a:ea typeface="Verdana"/>
                <a:cs typeface="Verdana"/>
                <a:sym typeface="Verdana"/>
              </a:rPr>
              <a:t>Juris em Teses: </a:t>
            </a:r>
            <a:r>
              <a:rPr b="0" i="0" lang="pt-BR" sz="1900" u="none" cap="none" strike="noStrike">
                <a:solidFill>
                  <a:schemeClr val="dk1"/>
                </a:solidFill>
                <a:latin typeface="Verdana"/>
                <a:ea typeface="Verdana"/>
                <a:cs typeface="Verdana"/>
                <a:sym typeface="Verdana"/>
              </a:rPr>
              <a:t>É possível substituir a pena privativa de liberdade, </a:t>
            </a:r>
            <a:r>
              <a:rPr b="1" i="0" lang="pt-BR" sz="1900" u="none" cap="none" strike="noStrike">
                <a:solidFill>
                  <a:schemeClr val="dk1"/>
                </a:solidFill>
                <a:latin typeface="Verdana"/>
                <a:ea typeface="Verdana"/>
                <a:cs typeface="Verdana"/>
                <a:sym typeface="Verdana"/>
              </a:rPr>
              <a:t>em regime fechado ou semiaberto, por prisão domiciliar para as presas gestantes ou mães de menor ou de pessoa com deficiência, durante a execução provisória ou definitiva da pena.</a:t>
            </a:r>
            <a:endParaRPr b="0" i="0" sz="17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900" u="none" cap="none" strike="noStrike">
                <a:solidFill>
                  <a:schemeClr val="dk1"/>
                </a:solidFill>
                <a:latin typeface="Verdana"/>
                <a:ea typeface="Verdana"/>
                <a:cs typeface="Verdana"/>
                <a:sym typeface="Verdana"/>
              </a:rPr>
              <a:t>Excepcionalmente, admite-se a concessão da prisão domiciliar às presas dos regimes fechado quando verificado pelo juízo da execução penal, no caso concreto, a proporcionalidade, adequação e necessidade da medida, e que a presença da mãe seja imprescindível para os cuidados da criança ou pessoa com deficiência, não sendo caso de crimes praticados por ela mediante violência ou grave ameaça OU contra seus descendentes. RHC 145.931-MG, Rel. Min. Sebastião Reis Júnior, Terceira Seção, por unanimidade, julgado em 09/03/2022. </a:t>
            </a:r>
            <a:endParaRPr b="0" i="0" sz="17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444" name="Google Shape;444;p41"/>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8" name="Shape 448"/>
        <p:cNvGrpSpPr/>
        <p:nvPr/>
      </p:nvGrpSpPr>
      <p:grpSpPr>
        <a:xfrm>
          <a:off x="0" y="0"/>
          <a:ext cx="0" cy="0"/>
          <a:chOff x="0" y="0"/>
          <a:chExt cx="0" cy="0"/>
        </a:xfrm>
      </p:grpSpPr>
      <p:grpSp>
        <p:nvGrpSpPr>
          <p:cNvPr id="449" name="Google Shape;449;p42"/>
          <p:cNvGrpSpPr/>
          <p:nvPr/>
        </p:nvGrpSpPr>
        <p:grpSpPr>
          <a:xfrm>
            <a:off x="362074" y="344073"/>
            <a:ext cx="11389663" cy="6190868"/>
            <a:chOff x="0" y="0"/>
            <a:chExt cx="19017929" cy="10337222"/>
          </a:xfrm>
        </p:grpSpPr>
        <p:sp>
          <p:nvSpPr>
            <p:cNvPr id="450" name="Google Shape;450;p42"/>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451" name="Google Shape;451;p42"/>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452" name="Google Shape;452;p42"/>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453" name="Google Shape;453;p42"/>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454" name="Google Shape;454;p42"/>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455" name="Google Shape;455;p42"/>
          <p:cNvSpPr txBox="1"/>
          <p:nvPr/>
        </p:nvSpPr>
        <p:spPr>
          <a:xfrm>
            <a:off x="699649" y="1094500"/>
            <a:ext cx="9509100" cy="6187800"/>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Clr>
                <a:srgbClr val="000000"/>
              </a:buClr>
              <a:buSzPts val="1800"/>
              <a:buFont typeface="Arial"/>
              <a:buNone/>
            </a:pPr>
            <a:r>
              <a:rPr b="0" i="0" lang="pt-BR" sz="1800" u="none" cap="none" strike="noStrike">
                <a:solidFill>
                  <a:schemeClr val="dk1"/>
                </a:solidFill>
                <a:latin typeface="Calibri"/>
                <a:ea typeface="Calibri"/>
                <a:cs typeface="Calibri"/>
                <a:sym typeface="Calibri"/>
              </a:rPr>
              <a:t>Obs: Art. 117. Somente se admitirá o recolhimento do beneficiário de </a:t>
            </a:r>
            <a:r>
              <a:rPr b="1" i="0" lang="pt-BR" sz="1800" u="sng" cap="none" strike="noStrike">
                <a:solidFill>
                  <a:schemeClr val="dk1"/>
                </a:solidFill>
                <a:latin typeface="Calibri"/>
                <a:ea typeface="Calibri"/>
                <a:cs typeface="Calibri"/>
                <a:sym typeface="Calibri"/>
              </a:rPr>
              <a:t>regime aberto </a:t>
            </a:r>
            <a:r>
              <a:rPr b="0" i="0" lang="pt-BR" sz="1800" u="none" cap="none" strike="noStrike">
                <a:solidFill>
                  <a:schemeClr val="dk1"/>
                </a:solidFill>
                <a:latin typeface="Calibri"/>
                <a:ea typeface="Calibri"/>
                <a:cs typeface="Calibri"/>
                <a:sym typeface="Calibri"/>
              </a:rPr>
              <a:t>em residência particular quando se tratar de:</a:t>
            </a:r>
            <a:endParaRPr b="0"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800"/>
              <a:buFont typeface="Arial"/>
              <a:buNone/>
            </a:pPr>
            <a:r>
              <a:rPr b="0" i="0" lang="pt-BR" sz="1800" u="none" cap="none" strike="noStrike">
                <a:solidFill>
                  <a:schemeClr val="dk1"/>
                </a:solidFill>
                <a:latin typeface="Calibri"/>
                <a:ea typeface="Calibri"/>
                <a:cs typeface="Calibri"/>
                <a:sym typeface="Calibri"/>
              </a:rPr>
              <a:t>I - condenado </a:t>
            </a:r>
            <a:r>
              <a:rPr b="0" i="0" lang="pt-BR" sz="1800" u="none" cap="none" strike="noStrike">
                <a:solidFill>
                  <a:srgbClr val="FF0000"/>
                </a:solidFill>
                <a:latin typeface="Calibri"/>
                <a:ea typeface="Calibri"/>
                <a:cs typeface="Calibri"/>
                <a:sym typeface="Calibri"/>
              </a:rPr>
              <a:t>maior de 70 (setenta) anos</a:t>
            </a:r>
            <a:r>
              <a:rPr b="0" i="0" lang="pt-BR" sz="1800" u="none" cap="none" strike="noStrike">
                <a:solidFill>
                  <a:schemeClr val="dk1"/>
                </a:solidFill>
                <a:latin typeface="Calibri"/>
                <a:ea typeface="Calibri"/>
                <a:cs typeface="Calibri"/>
                <a:sym typeface="Calibri"/>
              </a:rPr>
              <a:t>;</a:t>
            </a:r>
            <a:endParaRPr b="0"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800"/>
              <a:buFont typeface="Arial"/>
              <a:buNone/>
            </a:pPr>
            <a:r>
              <a:rPr b="0" i="0" lang="pt-BR" sz="1800" u="none" cap="none" strike="noStrike">
                <a:solidFill>
                  <a:schemeClr val="dk1"/>
                </a:solidFill>
                <a:latin typeface="Calibri"/>
                <a:ea typeface="Calibri"/>
                <a:cs typeface="Calibri"/>
                <a:sym typeface="Calibri"/>
              </a:rPr>
              <a:t>II - condenado acometido de </a:t>
            </a:r>
            <a:r>
              <a:rPr b="0" i="0" lang="pt-BR" sz="1800" u="none" cap="none" strike="noStrike">
                <a:solidFill>
                  <a:srgbClr val="FF0000"/>
                </a:solidFill>
                <a:latin typeface="Calibri"/>
                <a:ea typeface="Calibri"/>
                <a:cs typeface="Calibri"/>
                <a:sym typeface="Calibri"/>
              </a:rPr>
              <a:t>doença grave</a:t>
            </a:r>
            <a:r>
              <a:rPr b="0" i="0" lang="pt-BR" sz="1800" u="none" cap="none" strike="noStrike">
                <a:solidFill>
                  <a:schemeClr val="dk1"/>
                </a:solidFill>
                <a:latin typeface="Calibri"/>
                <a:ea typeface="Calibri"/>
                <a:cs typeface="Calibri"/>
                <a:sym typeface="Calibri"/>
              </a:rPr>
              <a:t>;</a:t>
            </a:r>
            <a:endParaRPr b="0"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800"/>
              <a:buFont typeface="Arial"/>
              <a:buNone/>
            </a:pPr>
            <a:r>
              <a:rPr b="0" i="0" lang="pt-BR" sz="1800" u="none" cap="none" strike="noStrike">
                <a:solidFill>
                  <a:schemeClr val="dk1"/>
                </a:solidFill>
                <a:latin typeface="Calibri"/>
                <a:ea typeface="Calibri"/>
                <a:cs typeface="Calibri"/>
                <a:sym typeface="Calibri"/>
              </a:rPr>
              <a:t>III - condenada com </a:t>
            </a:r>
            <a:r>
              <a:rPr b="0" i="0" lang="pt-BR" sz="1800" u="none" cap="none" strike="noStrike">
                <a:solidFill>
                  <a:srgbClr val="FF0000"/>
                </a:solidFill>
                <a:latin typeface="Calibri"/>
                <a:ea typeface="Calibri"/>
                <a:cs typeface="Calibri"/>
                <a:sym typeface="Calibri"/>
              </a:rPr>
              <a:t>filho menor ou deficiente físico ou mental</a:t>
            </a:r>
            <a:r>
              <a:rPr b="0" i="0" lang="pt-BR" sz="1800" u="none" cap="none" strike="noStrike">
                <a:solidFill>
                  <a:schemeClr val="dk1"/>
                </a:solidFill>
                <a:latin typeface="Calibri"/>
                <a:ea typeface="Calibri"/>
                <a:cs typeface="Calibri"/>
                <a:sym typeface="Calibri"/>
              </a:rPr>
              <a:t>;</a:t>
            </a:r>
            <a:endParaRPr b="0"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800"/>
              <a:buFont typeface="Arial"/>
              <a:buNone/>
            </a:pPr>
            <a:r>
              <a:rPr b="1" i="0" lang="pt-BR" sz="1800" u="none" cap="none" strike="noStrike">
                <a:solidFill>
                  <a:schemeClr val="dk1"/>
                </a:solidFill>
                <a:latin typeface="Calibri"/>
                <a:ea typeface="Calibri"/>
                <a:cs typeface="Calibri"/>
                <a:sym typeface="Calibri"/>
              </a:rPr>
              <a:t>IV - condenada gestante.</a:t>
            </a:r>
            <a:endParaRPr b="0" i="0" sz="1400" u="none" cap="none" strike="noStrike">
              <a:solidFill>
                <a:srgbClr val="000000"/>
              </a:solidFill>
              <a:latin typeface="Arial"/>
              <a:ea typeface="Arial"/>
              <a:cs typeface="Arial"/>
              <a:sym typeface="Arial"/>
            </a:endParaRPr>
          </a:p>
          <a:p>
            <a:pPr indent="-285750" lvl="0" marL="285750" marR="0" rtl="0" algn="l">
              <a:lnSpc>
                <a:spcPct val="150000"/>
              </a:lnSpc>
              <a:spcBef>
                <a:spcPts val="0"/>
              </a:spcBef>
              <a:spcAft>
                <a:spcPts val="0"/>
              </a:spcAft>
              <a:buClr>
                <a:schemeClr val="dk1"/>
              </a:buClr>
              <a:buSzPts val="1800"/>
              <a:buFont typeface="Arial"/>
              <a:buChar char="•"/>
            </a:pPr>
            <a:r>
              <a:rPr b="1" i="0" lang="pt-BR" sz="1800" u="none" cap="none" strike="noStrike">
                <a:solidFill>
                  <a:schemeClr val="dk1"/>
                </a:solidFill>
                <a:latin typeface="Calibri"/>
                <a:ea typeface="Calibri"/>
                <a:cs typeface="Calibri"/>
                <a:sym typeface="Calibri"/>
              </a:rPr>
              <a:t>Juris em Teses: </a:t>
            </a:r>
            <a:r>
              <a:rPr b="0" i="0" lang="pt-BR" sz="1800" u="none" cap="none" strike="noStrike">
                <a:solidFill>
                  <a:schemeClr val="dk1"/>
                </a:solidFill>
                <a:latin typeface="Calibri"/>
                <a:ea typeface="Calibri"/>
                <a:cs typeface="Calibri"/>
                <a:sym typeface="Calibri"/>
              </a:rPr>
              <a:t>A concessão de prisão domiciliar à mulher com filho de até 12 anos incompletos não está condicionada à comprovação da </a:t>
            </a:r>
            <a:r>
              <a:rPr b="1" i="0" lang="pt-BR" sz="1800" u="none" cap="none" strike="noStrike">
                <a:solidFill>
                  <a:schemeClr val="dk1"/>
                </a:solidFill>
                <a:latin typeface="Calibri"/>
                <a:ea typeface="Calibri"/>
                <a:cs typeface="Calibri"/>
                <a:sym typeface="Calibri"/>
              </a:rPr>
              <a:t>imprescindibilidade de cuidados maternos</a:t>
            </a:r>
            <a:r>
              <a:rPr b="0" i="0" lang="pt-BR" sz="1800" u="none" cap="none" strike="noStrike">
                <a:solidFill>
                  <a:schemeClr val="dk1"/>
                </a:solidFill>
                <a:latin typeface="Calibri"/>
                <a:ea typeface="Calibri"/>
                <a:cs typeface="Calibri"/>
                <a:sym typeface="Calibri"/>
              </a:rPr>
              <a:t>, que é legalmente </a:t>
            </a:r>
            <a:r>
              <a:rPr b="1" i="0" lang="pt-BR" sz="1800" u="none" cap="none" strike="noStrike">
                <a:solidFill>
                  <a:schemeClr val="dk1"/>
                </a:solidFill>
                <a:latin typeface="Calibri"/>
                <a:ea typeface="Calibri"/>
                <a:cs typeface="Calibri"/>
                <a:sym typeface="Calibri"/>
              </a:rPr>
              <a:t>presumida. </a:t>
            </a:r>
            <a:endParaRPr b="0" i="0" sz="1400" u="none" cap="none" strike="noStrike">
              <a:solidFill>
                <a:srgbClr val="000000"/>
              </a:solidFill>
              <a:latin typeface="Arial"/>
              <a:ea typeface="Arial"/>
              <a:cs typeface="Arial"/>
              <a:sym typeface="Arial"/>
            </a:endParaRPr>
          </a:p>
          <a:p>
            <a:pPr indent="-285750" lvl="0" marL="285750" marR="0" rtl="0" algn="l">
              <a:lnSpc>
                <a:spcPct val="150000"/>
              </a:lnSpc>
              <a:spcBef>
                <a:spcPts val="0"/>
              </a:spcBef>
              <a:spcAft>
                <a:spcPts val="0"/>
              </a:spcAft>
              <a:buClr>
                <a:schemeClr val="dk1"/>
              </a:buClr>
              <a:buSzPts val="1800"/>
              <a:buFont typeface="Arial"/>
              <a:buChar char="•"/>
            </a:pPr>
            <a:r>
              <a:rPr b="1" i="0" lang="pt-BR" sz="1800" u="none" cap="none" strike="noStrike">
                <a:solidFill>
                  <a:schemeClr val="dk1"/>
                </a:solidFill>
                <a:latin typeface="Calibri"/>
                <a:ea typeface="Calibri"/>
                <a:cs typeface="Calibri"/>
                <a:sym typeface="Calibri"/>
              </a:rPr>
              <a:t>Juris em Teses: </a:t>
            </a:r>
            <a:r>
              <a:rPr b="0" i="0" lang="pt-BR" sz="1800" u="none" cap="none" strike="noStrike">
                <a:solidFill>
                  <a:schemeClr val="dk1"/>
                </a:solidFill>
                <a:latin typeface="Calibri"/>
                <a:ea typeface="Calibri"/>
                <a:cs typeface="Calibri"/>
                <a:sym typeface="Calibri"/>
              </a:rPr>
              <a:t>É possível o indeferimento da prisão domiciliar às presas gestantes, mães de menor ou responsáveis por pessoa com deficiência, após juízo de </a:t>
            </a:r>
            <a:r>
              <a:rPr b="1" i="0" lang="pt-BR" sz="1800" u="none" cap="none" strike="noStrike">
                <a:solidFill>
                  <a:schemeClr val="dk1"/>
                </a:solidFill>
                <a:latin typeface="Calibri"/>
                <a:ea typeface="Calibri"/>
                <a:cs typeface="Calibri"/>
                <a:sym typeface="Calibri"/>
              </a:rPr>
              <a:t>ponderação entre o direito à segurança pública e a aplicação dos princípios da proteção integral da criança e da pessoa com deficiência. </a:t>
            </a:r>
            <a:endParaRPr b="0" i="0" sz="1800" u="none" cap="none" strike="noStrike">
              <a:solidFill>
                <a:schemeClr val="dk1"/>
              </a:solidFill>
              <a:latin typeface="Calibri"/>
              <a:ea typeface="Calibri"/>
              <a:cs typeface="Calibri"/>
              <a:sym typeface="Calibri"/>
            </a:endParaRPr>
          </a:p>
          <a:p>
            <a:pPr indent="-171450" lvl="0" marL="285750" marR="0" rtl="0" algn="l">
              <a:lnSpc>
                <a:spcPct val="150000"/>
              </a:lnSpc>
              <a:spcBef>
                <a:spcPts val="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456" name="Google Shape;456;p42"/>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0" name="Shape 460"/>
        <p:cNvGrpSpPr/>
        <p:nvPr/>
      </p:nvGrpSpPr>
      <p:grpSpPr>
        <a:xfrm>
          <a:off x="0" y="0"/>
          <a:ext cx="0" cy="0"/>
          <a:chOff x="0" y="0"/>
          <a:chExt cx="0" cy="0"/>
        </a:xfrm>
      </p:grpSpPr>
      <p:grpSp>
        <p:nvGrpSpPr>
          <p:cNvPr id="461" name="Google Shape;461;p43"/>
          <p:cNvGrpSpPr/>
          <p:nvPr/>
        </p:nvGrpSpPr>
        <p:grpSpPr>
          <a:xfrm>
            <a:off x="362074" y="344073"/>
            <a:ext cx="11389663" cy="6190868"/>
            <a:chOff x="0" y="0"/>
            <a:chExt cx="19017929" cy="10337222"/>
          </a:xfrm>
        </p:grpSpPr>
        <p:sp>
          <p:nvSpPr>
            <p:cNvPr id="462" name="Google Shape;462;p43"/>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463" name="Google Shape;463;p43"/>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464" name="Google Shape;464;p43"/>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465" name="Google Shape;465;p43"/>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466" name="Google Shape;466;p43"/>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467" name="Google Shape;467;p43"/>
          <p:cNvSpPr txBox="1"/>
          <p:nvPr/>
        </p:nvSpPr>
        <p:spPr>
          <a:xfrm>
            <a:off x="699649" y="1094500"/>
            <a:ext cx="10273200" cy="5818200"/>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Clr>
                <a:srgbClr val="000000"/>
              </a:buClr>
              <a:buSzPts val="1800"/>
              <a:buFont typeface="Arial"/>
              <a:buNone/>
            </a:pPr>
            <a:r>
              <a:rPr b="1" i="0" lang="pt-BR" sz="2000" u="none" cap="none" strike="noStrike">
                <a:solidFill>
                  <a:schemeClr val="dk1"/>
                </a:solidFill>
                <a:latin typeface="Calibri"/>
                <a:ea typeface="Calibri"/>
                <a:cs typeface="Calibri"/>
                <a:sym typeface="Calibri"/>
              </a:rPr>
              <a:t>Parecer Consultivo OC-29/22:</a:t>
            </a:r>
            <a:endParaRPr b="0" i="0" sz="2000" u="none" cap="none" strike="noStrike">
              <a:solidFill>
                <a:schemeClr val="dk1"/>
              </a:solidFill>
              <a:latin typeface="Calibri"/>
              <a:ea typeface="Calibri"/>
              <a:cs typeface="Calibri"/>
              <a:sym typeface="Calibri"/>
            </a:endParaRPr>
          </a:p>
          <a:p>
            <a:pPr indent="0" lvl="0" marL="0" marR="0" rtl="0" algn="just">
              <a:lnSpc>
                <a:spcPct val="150000"/>
              </a:lnSpc>
              <a:spcBef>
                <a:spcPts val="0"/>
              </a:spcBef>
              <a:spcAft>
                <a:spcPts val="0"/>
              </a:spcAft>
              <a:buClr>
                <a:srgbClr val="000000"/>
              </a:buClr>
              <a:buSzPts val="1800"/>
              <a:buFont typeface="Arial"/>
              <a:buNone/>
            </a:pPr>
            <a:r>
              <a:rPr b="0" i="0" lang="pt-BR" sz="2200" u="none" cap="none" strike="noStrike">
                <a:solidFill>
                  <a:schemeClr val="dk1"/>
                </a:solidFill>
                <a:latin typeface="Calibri"/>
                <a:ea typeface="Calibri"/>
                <a:cs typeface="Calibri"/>
                <a:sym typeface="Calibri"/>
              </a:rPr>
              <a:t>A CIDH identificou as obrigações específicas em matéria de tratamento digno que devem ser impostas aos grupos de pessoas privadas da liberdade objeto de consulta pela Comissão, a saber: </a:t>
            </a:r>
            <a:endParaRPr b="0" i="0" sz="18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800"/>
              <a:buFont typeface="Arial"/>
              <a:buNone/>
            </a:pPr>
            <a:r>
              <a:rPr b="1" i="0" lang="pt-BR" sz="2200" u="none" cap="none" strike="noStrike">
                <a:solidFill>
                  <a:schemeClr val="dk1"/>
                </a:solidFill>
                <a:latin typeface="Calibri"/>
                <a:ea typeface="Calibri"/>
                <a:cs typeface="Calibri"/>
                <a:sym typeface="Calibri"/>
              </a:rPr>
              <a:t>A) mulheres grávidas, em período de parto, pós-parto e amamentação, assim como responsáveis legais; </a:t>
            </a:r>
            <a:endParaRPr b="0" i="0" sz="18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800"/>
              <a:buFont typeface="Arial"/>
              <a:buNone/>
            </a:pPr>
            <a:r>
              <a:rPr b="0" i="0" lang="pt-BR" sz="2200" u="none" cap="none" strike="noStrike">
                <a:solidFill>
                  <a:schemeClr val="dk1"/>
                </a:solidFill>
                <a:latin typeface="Calibri"/>
                <a:ea typeface="Calibri"/>
                <a:cs typeface="Calibri"/>
                <a:sym typeface="Calibri"/>
              </a:rPr>
              <a:t>B) crianças que vivem em centros de detenção com as suas mães ou responsáveis legais; </a:t>
            </a:r>
            <a:endParaRPr b="0" i="0" sz="18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800"/>
              <a:buFont typeface="Arial"/>
              <a:buNone/>
            </a:pPr>
            <a:r>
              <a:rPr b="0" i="0" lang="pt-BR" sz="2200" u="none" cap="none" strike="noStrike">
                <a:solidFill>
                  <a:schemeClr val="dk1"/>
                </a:solidFill>
                <a:latin typeface="Calibri"/>
                <a:ea typeface="Calibri"/>
                <a:cs typeface="Calibri"/>
                <a:sym typeface="Calibri"/>
              </a:rPr>
              <a:t>C) pessoas LGBTI (sic);</a:t>
            </a:r>
            <a:endParaRPr b="0" i="0" sz="18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800"/>
              <a:buFont typeface="Arial"/>
              <a:buNone/>
            </a:pPr>
            <a:r>
              <a:rPr b="0" i="0" lang="pt-BR" sz="2200" u="none" cap="none" strike="noStrike">
                <a:solidFill>
                  <a:schemeClr val="dk1"/>
                </a:solidFill>
                <a:latin typeface="Calibri"/>
                <a:ea typeface="Calibri"/>
                <a:cs typeface="Calibri"/>
                <a:sym typeface="Calibri"/>
              </a:rPr>
              <a:t>D) pessoas pertencentes às populações indígenas;</a:t>
            </a:r>
            <a:endParaRPr b="0" i="0" sz="18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800"/>
              <a:buFont typeface="Arial"/>
              <a:buNone/>
            </a:pPr>
            <a:r>
              <a:rPr b="0" i="0" lang="pt-BR" sz="2200" u="none" cap="none" strike="noStrike">
                <a:solidFill>
                  <a:schemeClr val="dk1"/>
                </a:solidFill>
                <a:latin typeface="Calibri"/>
                <a:ea typeface="Calibri"/>
                <a:cs typeface="Calibri"/>
                <a:sym typeface="Calibri"/>
              </a:rPr>
              <a:t>E) pessoas idosas. </a:t>
            </a:r>
            <a:endParaRPr b="0" i="0" sz="1800" u="none" cap="none" strike="noStrike">
              <a:solidFill>
                <a:srgbClr val="000000"/>
              </a:solidFill>
              <a:latin typeface="Arial"/>
              <a:ea typeface="Arial"/>
              <a:cs typeface="Arial"/>
              <a:sym typeface="Arial"/>
            </a:endParaRPr>
          </a:p>
          <a:p>
            <a:pPr indent="-171450" lvl="0" marL="285750" marR="0" rtl="0" algn="l">
              <a:lnSpc>
                <a:spcPct val="150000"/>
              </a:lnSpc>
              <a:spcBef>
                <a:spcPts val="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468" name="Google Shape;468;p43"/>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2" name="Shape 472"/>
        <p:cNvGrpSpPr/>
        <p:nvPr/>
      </p:nvGrpSpPr>
      <p:grpSpPr>
        <a:xfrm>
          <a:off x="0" y="0"/>
          <a:ext cx="0" cy="0"/>
          <a:chOff x="0" y="0"/>
          <a:chExt cx="0" cy="0"/>
        </a:xfrm>
      </p:grpSpPr>
      <p:grpSp>
        <p:nvGrpSpPr>
          <p:cNvPr id="473" name="Google Shape;473;p44"/>
          <p:cNvGrpSpPr/>
          <p:nvPr/>
        </p:nvGrpSpPr>
        <p:grpSpPr>
          <a:xfrm>
            <a:off x="362074" y="344073"/>
            <a:ext cx="11389663" cy="6190868"/>
            <a:chOff x="0" y="0"/>
            <a:chExt cx="19017929" cy="10337222"/>
          </a:xfrm>
        </p:grpSpPr>
        <p:sp>
          <p:nvSpPr>
            <p:cNvPr id="474" name="Google Shape;474;p44"/>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475" name="Google Shape;475;p44"/>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476" name="Google Shape;476;p44"/>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477" name="Google Shape;477;p44"/>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478" name="Google Shape;478;p44"/>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479" name="Google Shape;479;p44"/>
          <p:cNvSpPr txBox="1"/>
          <p:nvPr/>
        </p:nvSpPr>
        <p:spPr>
          <a:xfrm>
            <a:off x="699648" y="1094500"/>
            <a:ext cx="10449600" cy="54798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600"/>
              <a:buFont typeface="Arial"/>
              <a:buNone/>
            </a:pPr>
            <a:r>
              <a:rPr b="0" i="0" lang="pt-BR" sz="1700" u="none" cap="none" strike="noStrike">
                <a:solidFill>
                  <a:schemeClr val="dk1"/>
                </a:solidFill>
                <a:latin typeface="Verdana"/>
                <a:ea typeface="Verdana"/>
                <a:cs typeface="Verdana"/>
                <a:sym typeface="Verdana"/>
              </a:rPr>
              <a:t>A Corte determinou que os Estados devem aplicar um enfoque diferenciado no atendimento às necessidades especiais dos diferentes grupos populacionais privados de liberdade, a fim de garantir que a sentença respeite sua dignidade humana. A Corte considerou que a aplicação de um enfoque diferenciado na política penitenciária permite identificar como as características do grupo populacional e do ambiente carcerário condicionam a garantia dos direitos de certos grupos de pessoas privadas de liberdade, minorias e marginalizadas no ambiente prisional, bem como determinar os riscos específicos de violação de direitos, de acordo com as suas características e necessidades particulares, com vista à definição e implementação de um conjunto de medidas concretas que visem a superação da discriminação (estrutural e interseccional) que os afeta. </a:t>
            </a:r>
            <a:r>
              <a:rPr b="1" i="0" lang="pt-BR" sz="1700" u="none" cap="none" strike="noStrike">
                <a:solidFill>
                  <a:schemeClr val="dk1"/>
                </a:solidFill>
                <a:latin typeface="Verdana"/>
                <a:ea typeface="Verdana"/>
                <a:cs typeface="Verdana"/>
                <a:sym typeface="Verdana"/>
              </a:rPr>
              <a:t>Deixar de fazê-lo violaria as disposições do artigo 5.2 da Convenção Americana sobre Direitos Humanos e outros tratados específicos, e poderia levar a um tratamento contrário à proibição da tortura e outros tratamentos ou penas cruéis, desumanos ou degradantes.</a:t>
            </a:r>
            <a:endParaRPr b="0" i="0" sz="17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700" u="none" cap="none" strike="noStrike">
                <a:solidFill>
                  <a:schemeClr val="dk1"/>
                </a:solidFill>
                <a:latin typeface="Verdana"/>
                <a:ea typeface="Verdana"/>
                <a:cs typeface="Verdana"/>
                <a:sym typeface="Verdana"/>
              </a:rPr>
              <a:t> </a:t>
            </a:r>
            <a:endParaRPr b="0" i="0" sz="17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700" u="none" cap="none" strike="noStrike">
                <a:solidFill>
                  <a:schemeClr val="dk1"/>
                </a:solidFill>
                <a:latin typeface="Verdana"/>
                <a:ea typeface="Verdana"/>
                <a:cs typeface="Verdana"/>
                <a:sym typeface="Verdana"/>
              </a:rPr>
              <a:t> </a:t>
            </a:r>
            <a:endParaRPr b="0" i="0" sz="1700" u="none" cap="none" strike="noStrike">
              <a:solidFill>
                <a:schemeClr val="dk1"/>
              </a:solidFill>
              <a:latin typeface="Verdana"/>
              <a:ea typeface="Verdana"/>
              <a:cs typeface="Verdana"/>
              <a:sym typeface="Verdana"/>
            </a:endParaRPr>
          </a:p>
          <a:p>
            <a:pPr indent="-292100" lvl="0" marL="285750" marR="0" rtl="0" algn="just">
              <a:lnSpc>
                <a:spcPct val="100000"/>
              </a:lnSpc>
              <a:spcBef>
                <a:spcPts val="0"/>
              </a:spcBef>
              <a:spcAft>
                <a:spcPts val="0"/>
              </a:spcAft>
              <a:buClr>
                <a:schemeClr val="dk1"/>
              </a:buClr>
              <a:buSzPts val="1700"/>
              <a:buFont typeface="Courier New"/>
              <a:buChar char="o"/>
            </a:pPr>
            <a:r>
              <a:rPr b="0" i="0" lang="pt-BR" sz="1700" u="sng" cap="none" strike="noStrike">
                <a:solidFill>
                  <a:schemeClr val="dk1"/>
                </a:solidFill>
                <a:latin typeface="Verdana"/>
                <a:ea typeface="Verdana"/>
                <a:cs typeface="Verdana"/>
                <a:sym typeface="Verdana"/>
              </a:rPr>
              <a:t>Abordagens diferenciadas aplicáveis ​​às gestantes, no período do parto, puerpério e lactação, bem como aos cuidadores principais, privados de liberdade</a:t>
            </a:r>
            <a:endParaRPr b="0" i="0" sz="17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 </a:t>
            </a:r>
            <a:endParaRPr b="0" i="0" sz="1400" u="none" cap="none" strike="noStrike">
              <a:solidFill>
                <a:srgbClr val="000000"/>
              </a:solidFill>
              <a:latin typeface="Arial"/>
              <a:ea typeface="Arial"/>
              <a:cs typeface="Arial"/>
              <a:sym typeface="Arial"/>
            </a:endParaRPr>
          </a:p>
          <a:p>
            <a:pPr indent="-171450" lvl="0" marL="285750" marR="0" rtl="0" algn="l">
              <a:lnSpc>
                <a:spcPct val="150000"/>
              </a:lnSpc>
              <a:spcBef>
                <a:spcPts val="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480" name="Google Shape;480;p44"/>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4" name="Shape 484"/>
        <p:cNvGrpSpPr/>
        <p:nvPr/>
      </p:nvGrpSpPr>
      <p:grpSpPr>
        <a:xfrm>
          <a:off x="0" y="0"/>
          <a:ext cx="0" cy="0"/>
          <a:chOff x="0" y="0"/>
          <a:chExt cx="0" cy="0"/>
        </a:xfrm>
      </p:grpSpPr>
      <p:grpSp>
        <p:nvGrpSpPr>
          <p:cNvPr id="485" name="Google Shape;485;p45"/>
          <p:cNvGrpSpPr/>
          <p:nvPr/>
        </p:nvGrpSpPr>
        <p:grpSpPr>
          <a:xfrm>
            <a:off x="362074" y="344073"/>
            <a:ext cx="11389663" cy="6190868"/>
            <a:chOff x="0" y="0"/>
            <a:chExt cx="19017929" cy="10337222"/>
          </a:xfrm>
        </p:grpSpPr>
        <p:sp>
          <p:nvSpPr>
            <p:cNvPr id="486" name="Google Shape;486;p45"/>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487" name="Google Shape;487;p45"/>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488" name="Google Shape;488;p45"/>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489" name="Google Shape;489;p45"/>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490" name="Google Shape;490;p45"/>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491" name="Google Shape;491;p45"/>
          <p:cNvSpPr txBox="1"/>
          <p:nvPr/>
        </p:nvSpPr>
        <p:spPr>
          <a:xfrm>
            <a:off x="699656" y="1094509"/>
            <a:ext cx="8291943" cy="6324808"/>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A) a necessidade de adotar medidas especiais para efetivar os direitos das mulheres grávidas, puérperas e lactantes ou cuidadoras primárias privadas de liberdade; </a:t>
            </a:r>
            <a:endParaRPr b="0" i="0" sz="1600" u="none" cap="none" strike="noStrike">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B) prioridade no uso de medidas alternativas ou substitutivas na aplicação e execução da pena no caso de mulheres durante a gravidez, parto e puerpério e lactação, bem como quando forem cuidadoras principais; </a:t>
            </a:r>
            <a:endParaRPr b="0" i="0" sz="1600" u="none" cap="none" strike="noStrike">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C</a:t>
            </a:r>
            <a:r>
              <a:rPr b="1" i="0" lang="pt-BR" sz="1600" u="none" cap="none" strike="noStrike">
                <a:solidFill>
                  <a:schemeClr val="dk1"/>
                </a:solidFill>
                <a:latin typeface="Verdana"/>
                <a:ea typeface="Verdana"/>
                <a:cs typeface="Verdana"/>
                <a:sym typeface="Verdana"/>
              </a:rPr>
              <a:t>) princípio da separação entre mulheres e homens e instalações adequadas </a:t>
            </a:r>
            <a:r>
              <a:rPr b="0" i="0" lang="pt-BR" sz="1600" u="none" cap="none" strike="noStrike">
                <a:solidFill>
                  <a:schemeClr val="dk1"/>
                </a:solidFill>
                <a:latin typeface="Verdana"/>
                <a:ea typeface="Verdana"/>
                <a:cs typeface="Verdana"/>
                <a:sym typeface="Verdana"/>
              </a:rPr>
              <a:t>para mulheres grávidas, puérperas e lactantes, bem como quando são cuidadoras principais; </a:t>
            </a:r>
            <a:endParaRPr b="0" i="0" sz="1600" u="none" cap="none" strike="noStrike">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D) proibição de medidas de </a:t>
            </a:r>
            <a:r>
              <a:rPr b="1" i="0" lang="pt-BR" sz="1600" u="none" cap="none" strike="noStrike">
                <a:solidFill>
                  <a:schemeClr val="dk1"/>
                </a:solidFill>
                <a:latin typeface="Verdana"/>
                <a:ea typeface="Verdana"/>
                <a:cs typeface="Verdana"/>
                <a:sym typeface="Verdana"/>
              </a:rPr>
              <a:t>isolamento e coação física</a:t>
            </a:r>
            <a:r>
              <a:rPr b="0" i="0" lang="pt-BR" sz="1600" u="none" cap="none" strike="noStrike">
                <a:solidFill>
                  <a:schemeClr val="dk1"/>
                </a:solidFill>
                <a:latin typeface="Verdana"/>
                <a:ea typeface="Verdana"/>
                <a:cs typeface="Verdana"/>
                <a:sym typeface="Verdana"/>
              </a:rPr>
              <a:t>; </a:t>
            </a:r>
            <a:endParaRPr b="0" i="0" sz="1600" u="none" cap="none" strike="noStrike">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E) acesso à saúde sexual e reprodutiva sem discriminação; </a:t>
            </a:r>
            <a:endParaRPr b="0" i="0" sz="14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F) </a:t>
            </a:r>
            <a:r>
              <a:rPr b="1" i="0" lang="pt-BR" sz="1600" u="none" cap="none" strike="noStrike">
                <a:solidFill>
                  <a:schemeClr val="dk1"/>
                </a:solidFill>
                <a:latin typeface="Verdana"/>
                <a:ea typeface="Verdana"/>
                <a:cs typeface="Verdana"/>
                <a:sym typeface="Verdana"/>
              </a:rPr>
              <a:t>nutrição adequada </a:t>
            </a:r>
            <a:r>
              <a:rPr b="0" i="0" lang="pt-BR" sz="1600" u="none" cap="none" strike="noStrike">
                <a:solidFill>
                  <a:schemeClr val="dk1"/>
                </a:solidFill>
                <a:latin typeface="Verdana"/>
                <a:ea typeface="Verdana"/>
                <a:cs typeface="Verdana"/>
                <a:sym typeface="Verdana"/>
              </a:rPr>
              <a:t>e atenção especializada à saúde física e psicológica durante a gravidez, parto e puerpério; </a:t>
            </a:r>
            <a:endParaRPr b="0" i="0" sz="14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G) prevenção, investigação e erradicação da </a:t>
            </a:r>
            <a:r>
              <a:rPr b="1" i="0" lang="pt-BR" sz="1600" u="none" cap="none" strike="noStrike">
                <a:solidFill>
                  <a:schemeClr val="dk1"/>
                </a:solidFill>
                <a:latin typeface="Verdana"/>
                <a:ea typeface="Verdana"/>
                <a:cs typeface="Verdana"/>
                <a:sym typeface="Verdana"/>
              </a:rPr>
              <a:t>violência obstétrica </a:t>
            </a:r>
            <a:r>
              <a:rPr b="0" i="0" lang="pt-BR" sz="1600" u="none" cap="none" strike="noStrike">
                <a:solidFill>
                  <a:schemeClr val="dk1"/>
                </a:solidFill>
                <a:latin typeface="Verdana"/>
                <a:ea typeface="Verdana"/>
                <a:cs typeface="Verdana"/>
                <a:sym typeface="Verdana"/>
              </a:rPr>
              <a:t>no contexto  </a:t>
            </a:r>
            <a:endParaRPr b="0" i="0" sz="1400" u="none" cap="none" strike="noStrike">
              <a:solidFill>
                <a:srgbClr val="000000"/>
              </a:solidFill>
              <a:latin typeface="Arial"/>
              <a:ea typeface="Arial"/>
              <a:cs typeface="Arial"/>
              <a:sym typeface="Arial"/>
            </a:endParaRPr>
          </a:p>
          <a:p>
            <a:pPr indent="-171450" lvl="0" marL="285750" marR="0" rtl="0" algn="l">
              <a:lnSpc>
                <a:spcPct val="150000"/>
              </a:lnSpc>
              <a:spcBef>
                <a:spcPts val="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492" name="Google Shape;492;p45"/>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6" name="Shape 496"/>
        <p:cNvGrpSpPr/>
        <p:nvPr/>
      </p:nvGrpSpPr>
      <p:grpSpPr>
        <a:xfrm>
          <a:off x="0" y="0"/>
          <a:ext cx="0" cy="0"/>
          <a:chOff x="0" y="0"/>
          <a:chExt cx="0" cy="0"/>
        </a:xfrm>
      </p:grpSpPr>
      <p:grpSp>
        <p:nvGrpSpPr>
          <p:cNvPr id="497" name="Google Shape;497;p46"/>
          <p:cNvGrpSpPr/>
          <p:nvPr/>
        </p:nvGrpSpPr>
        <p:grpSpPr>
          <a:xfrm>
            <a:off x="362074" y="344073"/>
            <a:ext cx="11389663" cy="6190868"/>
            <a:chOff x="0" y="0"/>
            <a:chExt cx="19017929" cy="10337222"/>
          </a:xfrm>
        </p:grpSpPr>
        <p:sp>
          <p:nvSpPr>
            <p:cNvPr id="498" name="Google Shape;498;p46"/>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499" name="Google Shape;499;p46"/>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500" name="Google Shape;500;p46"/>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501" name="Google Shape;501;p46"/>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502" name="Google Shape;502;p46"/>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503" name="Google Shape;503;p46"/>
          <p:cNvSpPr txBox="1"/>
          <p:nvPr/>
        </p:nvSpPr>
        <p:spPr>
          <a:xfrm>
            <a:off x="699656" y="1094509"/>
            <a:ext cx="8291943" cy="6447919"/>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prisional; </a:t>
            </a:r>
            <a:endParaRPr b="0" i="0" sz="14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H) acesso à higiene e vestuário adequado, e </a:t>
            </a:r>
            <a:endParaRPr b="0" i="0" sz="1400" u="none" cap="none" strike="noStrike">
              <a:solidFill>
                <a:srgbClr val="000000"/>
              </a:solidFill>
              <a:latin typeface="Arial"/>
              <a:ea typeface="Arial"/>
              <a:cs typeface="Arial"/>
              <a:sym typeface="Arial"/>
            </a:endParaRPr>
          </a:p>
          <a:p>
            <a:pPr indent="-400050" lvl="0" marL="400050" marR="0" rtl="0" algn="just">
              <a:lnSpc>
                <a:spcPct val="150000"/>
              </a:lnSpc>
              <a:spcBef>
                <a:spcPts val="0"/>
              </a:spcBef>
              <a:spcAft>
                <a:spcPts val="0"/>
              </a:spcAft>
              <a:buClr>
                <a:schemeClr val="dk1"/>
              </a:buClr>
              <a:buSzPts val="1600"/>
              <a:buFont typeface="Verdana"/>
              <a:buAutoNum type="romanUcParenR"/>
            </a:pPr>
            <a:r>
              <a:rPr b="0" i="0" lang="pt-BR" sz="1600" u="none" cap="none" strike="noStrike">
                <a:solidFill>
                  <a:schemeClr val="dk1"/>
                </a:solidFill>
                <a:latin typeface="Verdana"/>
                <a:ea typeface="Verdana"/>
                <a:cs typeface="Verdana"/>
                <a:sym typeface="Verdana"/>
              </a:rPr>
              <a:t>garantir que os vínculos da mulher ou cuidador principal privado de liberdade se desenvolvam </a:t>
            </a:r>
            <a:r>
              <a:rPr b="1" i="0" lang="pt-BR" sz="1600" u="none" cap="none" strike="noStrike">
                <a:solidFill>
                  <a:schemeClr val="dk1"/>
                </a:solidFill>
                <a:latin typeface="Verdana"/>
                <a:ea typeface="Verdana"/>
                <a:cs typeface="Verdana"/>
                <a:sym typeface="Verdana"/>
              </a:rPr>
              <a:t>em ambiente adequado com seus filhos e filhas que se encontrem fora dos muros</a:t>
            </a:r>
            <a:endParaRPr b="0" i="0" sz="14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285750" lvl="0" marL="285750" marR="0" rtl="0" algn="l">
              <a:lnSpc>
                <a:spcPct val="100000"/>
              </a:lnSpc>
              <a:spcBef>
                <a:spcPts val="0"/>
              </a:spcBef>
              <a:spcAft>
                <a:spcPts val="0"/>
              </a:spcAft>
              <a:buClr>
                <a:schemeClr val="dk1"/>
              </a:buClr>
              <a:buSzPts val="1600"/>
              <a:buFont typeface="Courier New"/>
              <a:buChar char="o"/>
            </a:pPr>
            <a:r>
              <a:rPr b="0" i="0" lang="pt-BR" sz="1600" u="sng" cap="none" strike="noStrike">
                <a:solidFill>
                  <a:schemeClr val="dk1"/>
                </a:solidFill>
                <a:latin typeface="Verdana"/>
                <a:ea typeface="Verdana"/>
                <a:cs typeface="Verdana"/>
                <a:sym typeface="Verdana"/>
              </a:rPr>
              <a:t>Abordagens diferenciadas aplicáveis ​​a meninos e meninas que vivem em centros de detenção com suas mães ou cuidadoras primárias :</a:t>
            </a:r>
            <a:endParaRPr b="0" i="0" sz="1400" u="none" cap="none" strike="noStrike">
              <a:solidFill>
                <a:srgbClr val="000000"/>
              </a:solidFill>
              <a:latin typeface="Arial"/>
              <a:ea typeface="Arial"/>
              <a:cs typeface="Arial"/>
              <a:sym typeface="Arial"/>
            </a:endParaRPr>
          </a:p>
          <a:p>
            <a:pPr indent="-184150" lvl="0" marL="285750" marR="0" rtl="0" algn="l">
              <a:lnSpc>
                <a:spcPct val="100000"/>
              </a:lnSpc>
              <a:spcBef>
                <a:spcPts val="0"/>
              </a:spcBef>
              <a:spcAft>
                <a:spcPts val="0"/>
              </a:spcAft>
              <a:buClr>
                <a:schemeClr val="dk1"/>
              </a:buClr>
              <a:buSzPts val="1600"/>
              <a:buFont typeface="Courier New"/>
              <a:buNone/>
            </a:pPr>
            <a:r>
              <a:t/>
            </a:r>
            <a:endParaRPr b="0" i="0" sz="1600" u="none" cap="none" strike="noStrike">
              <a:solidFill>
                <a:schemeClr val="dk1"/>
              </a:solidFill>
              <a:latin typeface="Verdana"/>
              <a:ea typeface="Verdana"/>
              <a:cs typeface="Verdana"/>
              <a:sym typeface="Verdana"/>
            </a:endParaRPr>
          </a:p>
          <a:p>
            <a:pPr indent="0" lvl="0" marL="0" marR="0" rtl="0" algn="l">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  A) considerações gerais sobre os princípios orientadores leis aplicáveis ​​e o direito à igualdade e não discriminação; </a:t>
            </a:r>
            <a:endParaRPr b="0" i="0" sz="1600" u="none" cap="none" strike="noStrike">
              <a:solidFill>
                <a:schemeClr val="dk1"/>
              </a:solidFill>
              <a:latin typeface="Verdana"/>
              <a:ea typeface="Verdana"/>
              <a:cs typeface="Verdana"/>
              <a:sym typeface="Verdana"/>
            </a:endParaRPr>
          </a:p>
          <a:p>
            <a:pPr indent="0" lvl="0" marL="0" marR="0" rtl="0" algn="l">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 B</a:t>
            </a:r>
            <a:r>
              <a:rPr b="1" i="0" lang="pt-BR" sz="1600" u="none" cap="none" strike="noStrike">
                <a:solidFill>
                  <a:schemeClr val="dk1"/>
                </a:solidFill>
                <a:latin typeface="Verdana"/>
                <a:ea typeface="Verdana"/>
                <a:cs typeface="Verdana"/>
                <a:sym typeface="Verdana"/>
              </a:rPr>
              <a:t>) o direito à convivência familiar de meninas e meninos em relação a seus pais e/ou referências adultas privadas de liberdade; </a:t>
            </a:r>
            <a:endParaRPr b="1" i="0" sz="1600" u="none" cap="none" strike="noStrike">
              <a:solidFill>
                <a:schemeClr val="dk1"/>
              </a:solidFill>
              <a:latin typeface="Verdana"/>
              <a:ea typeface="Verdana"/>
              <a:cs typeface="Verdana"/>
              <a:sym typeface="Verdana"/>
            </a:endParaRPr>
          </a:p>
          <a:p>
            <a:pPr indent="0" lvl="0" marL="0" marR="0" rtl="0" algn="l">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 C) acesso ao direito à saúde e alimentação das crianças que vivem em centros de internação, e </a:t>
            </a:r>
            <a:endParaRPr b="0" i="0" sz="1600" u="none" cap="none" strike="noStrike">
              <a:solidFill>
                <a:schemeClr val="dk1"/>
              </a:solidFill>
              <a:latin typeface="Verdana"/>
              <a:ea typeface="Verdana"/>
              <a:cs typeface="Verdana"/>
              <a:sym typeface="Verdana"/>
            </a:endParaRPr>
          </a:p>
          <a:p>
            <a:pPr indent="0" lvl="0" marL="0" marR="0" rtl="0" algn="l">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 D) o desenvolvimento adequado e integral das crianças, com atenção especial à integração comunitária, socialização, educação e recreação.</a:t>
            </a:r>
            <a:endParaRPr b="0" i="0" sz="1600" u="none" cap="none" strike="noStrike">
              <a:solidFill>
                <a:schemeClr val="dk1"/>
              </a:solidFill>
              <a:latin typeface="Verdana"/>
              <a:ea typeface="Verdana"/>
              <a:cs typeface="Verdana"/>
              <a:sym typeface="Verdana"/>
            </a:endParaRPr>
          </a:p>
          <a:p>
            <a:pPr indent="-298450" lvl="0" marL="400050" marR="0" rtl="0" algn="just">
              <a:lnSpc>
                <a:spcPct val="150000"/>
              </a:lnSpc>
              <a:spcBef>
                <a:spcPts val="0"/>
              </a:spcBef>
              <a:spcAft>
                <a:spcPts val="0"/>
              </a:spcAft>
              <a:buClr>
                <a:schemeClr val="dk1"/>
              </a:buClr>
              <a:buSzPts val="1600"/>
              <a:buFont typeface="Calibri"/>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 </a:t>
            </a:r>
            <a:endParaRPr b="0" i="0" sz="1400" u="none" cap="none" strike="noStrike">
              <a:solidFill>
                <a:srgbClr val="000000"/>
              </a:solidFill>
              <a:latin typeface="Arial"/>
              <a:ea typeface="Arial"/>
              <a:cs typeface="Arial"/>
              <a:sym typeface="Arial"/>
            </a:endParaRPr>
          </a:p>
          <a:p>
            <a:pPr indent="-171450" lvl="0" marL="285750" marR="0" rtl="0" algn="l">
              <a:lnSpc>
                <a:spcPct val="150000"/>
              </a:lnSpc>
              <a:spcBef>
                <a:spcPts val="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504" name="Google Shape;504;p46"/>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8" name="Shape 508"/>
        <p:cNvGrpSpPr/>
        <p:nvPr/>
      </p:nvGrpSpPr>
      <p:grpSpPr>
        <a:xfrm>
          <a:off x="0" y="0"/>
          <a:ext cx="0" cy="0"/>
          <a:chOff x="0" y="0"/>
          <a:chExt cx="0" cy="0"/>
        </a:xfrm>
      </p:grpSpPr>
      <p:grpSp>
        <p:nvGrpSpPr>
          <p:cNvPr id="509" name="Google Shape;509;p47"/>
          <p:cNvGrpSpPr/>
          <p:nvPr/>
        </p:nvGrpSpPr>
        <p:grpSpPr>
          <a:xfrm>
            <a:off x="362074" y="344073"/>
            <a:ext cx="11389663" cy="6190868"/>
            <a:chOff x="0" y="0"/>
            <a:chExt cx="19017929" cy="10337222"/>
          </a:xfrm>
        </p:grpSpPr>
        <p:sp>
          <p:nvSpPr>
            <p:cNvPr id="510" name="Google Shape;510;p47"/>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511" name="Google Shape;511;p47"/>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512" name="Google Shape;512;p47"/>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513" name="Google Shape;513;p47"/>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514" name="Google Shape;514;p47"/>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515" name="Google Shape;515;p47"/>
          <p:cNvSpPr txBox="1"/>
          <p:nvPr/>
        </p:nvSpPr>
        <p:spPr>
          <a:xfrm>
            <a:off x="699656" y="1094509"/>
            <a:ext cx="8291943" cy="6201698"/>
          </a:xfrm>
          <a:prstGeom prst="rect">
            <a:avLst/>
          </a:prstGeom>
          <a:noFill/>
          <a:ln>
            <a:noFill/>
          </a:ln>
        </p:spPr>
        <p:txBody>
          <a:bodyPr anchorCtr="0" anchor="t" bIns="45700" lIns="91425" spcFirstLastPara="1" rIns="91425" wrap="square" tIns="45700">
            <a:spAutoFit/>
          </a:bodyPr>
          <a:lstStyle/>
          <a:p>
            <a:pPr indent="-285750" lvl="0" marL="285750" marR="0" rtl="0" algn="just">
              <a:lnSpc>
                <a:spcPct val="100000"/>
              </a:lnSpc>
              <a:spcBef>
                <a:spcPts val="0"/>
              </a:spcBef>
              <a:spcAft>
                <a:spcPts val="0"/>
              </a:spcAft>
              <a:buClr>
                <a:schemeClr val="dk1"/>
              </a:buClr>
              <a:buSzPts val="1600"/>
              <a:buFont typeface="Courier New"/>
              <a:buChar char="o"/>
            </a:pPr>
            <a:r>
              <a:rPr b="0" i="0" lang="pt-BR" sz="1600" u="sng" cap="none" strike="noStrike">
                <a:solidFill>
                  <a:schemeClr val="dk1"/>
                </a:solidFill>
                <a:latin typeface="Verdana"/>
                <a:ea typeface="Verdana"/>
                <a:cs typeface="Verdana"/>
                <a:sym typeface="Verdana"/>
              </a:rPr>
              <a:t>Abordagens diferenciadas aplicáveis ​​às pessoas LGBTI privadas de liberdade</a:t>
            </a:r>
            <a:r>
              <a:rPr b="0" i="0" lang="pt-BR" sz="1600" u="none" cap="none" strike="noStrike">
                <a:solidFill>
                  <a:schemeClr val="dk1"/>
                </a:solidFill>
                <a:latin typeface="Verdana"/>
                <a:ea typeface="Verdana"/>
                <a:cs typeface="Verdana"/>
                <a:sym typeface="Verdana"/>
              </a:rPr>
              <a:t>:</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 A) considerações gerais sobre o direito à igualdade e não discriminação e a situação das pessoas LGBTI privadas de liberdade;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B) o princípio da separação e a determinação da localização da pessoa LGBTI nas prisões;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C) a prevenção, investigação e registro da violência contra pessoas LGBTI privadas de liberdade;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D) o direito à saúde das pessoas trans privadas de liberdade em relação ao início ou continuação de um processo de transição, e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1" i="0" lang="pt-BR" sz="1600" u="none" cap="none" strike="noStrike">
                <a:solidFill>
                  <a:schemeClr val="dk1"/>
                </a:solidFill>
                <a:latin typeface="Verdana"/>
                <a:ea typeface="Verdana"/>
                <a:cs typeface="Verdana"/>
                <a:sym typeface="Verdana"/>
              </a:rPr>
              <a:t>E) a visita íntima de pessoas LGBTI privadas de liberdade.</a:t>
            </a:r>
            <a:endParaRPr b="1" i="0" sz="1600" u="none" cap="none" strike="noStrike">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a:p>
            <a:pPr indent="-285750" lvl="0" marL="285750" marR="0" rtl="0" algn="l">
              <a:lnSpc>
                <a:spcPct val="100000"/>
              </a:lnSpc>
              <a:spcBef>
                <a:spcPts val="0"/>
              </a:spcBef>
              <a:spcAft>
                <a:spcPts val="0"/>
              </a:spcAft>
              <a:buClr>
                <a:schemeClr val="dk1"/>
              </a:buClr>
              <a:buSzPts val="1600"/>
              <a:buFont typeface="Courier New"/>
              <a:buChar char="o"/>
            </a:pPr>
            <a:r>
              <a:rPr b="0" i="0" lang="pt-BR" sz="1600" u="sng" cap="none" strike="noStrike">
                <a:solidFill>
                  <a:schemeClr val="dk1"/>
                </a:solidFill>
                <a:latin typeface="Verdana"/>
                <a:ea typeface="Verdana"/>
                <a:cs typeface="Verdana"/>
                <a:sym typeface="Verdana"/>
              </a:rPr>
              <a:t>Abordagens diferenciadas aplicáveis ​​às pessoas pertencentes a povos indígenas privados de liberdade</a:t>
            </a:r>
            <a:endParaRPr b="0" i="0" sz="1600" u="none" cap="none" strike="noStrike">
              <a:solidFill>
                <a:schemeClr val="dk1"/>
              </a:solidFill>
              <a:latin typeface="Verdana"/>
              <a:ea typeface="Verdana"/>
              <a:cs typeface="Verdana"/>
              <a:sym typeface="Verdana"/>
            </a:endParaRPr>
          </a:p>
          <a:p>
            <a:pPr indent="0" lvl="0" marL="0" marR="0" rtl="0" algn="l">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A) considerações gerais sobre o direito à igualdade e não discriminação e a situação dos indígenas privados de liberdade; </a:t>
            </a:r>
            <a:endParaRPr b="0" i="0" sz="1600" u="none" cap="none" strike="noStrike">
              <a:solidFill>
                <a:schemeClr val="dk1"/>
              </a:solidFill>
              <a:latin typeface="Verdana"/>
              <a:ea typeface="Verdana"/>
              <a:cs typeface="Verdana"/>
              <a:sym typeface="Verdana"/>
            </a:endParaRPr>
          </a:p>
          <a:p>
            <a:pPr indent="0" lvl="0" marL="0" marR="0" rtl="0" algn="l">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B) a preferência por penas alternativas à prisão em relação aos indígenas; </a:t>
            </a:r>
            <a:endParaRPr b="0" i="0" sz="1600" u="none" cap="none" strike="noStrike">
              <a:solidFill>
                <a:schemeClr val="dk1"/>
              </a:solidFill>
              <a:latin typeface="Verdana"/>
              <a:ea typeface="Verdana"/>
              <a:cs typeface="Verdana"/>
              <a:sym typeface="Verdana"/>
            </a:endParaRPr>
          </a:p>
          <a:p>
            <a:pPr indent="0" lvl="0" marL="0" marR="0" rtl="0" algn="l">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C) a preservação da identidade cultural dos indígenas privados de liberdade; </a:t>
            </a:r>
            <a:endParaRPr b="0" i="0" sz="1600" u="none" cap="none" strike="noStrike">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 </a:t>
            </a:r>
            <a:endParaRPr b="0" i="0" sz="1400" u="none" cap="none" strike="noStrike">
              <a:solidFill>
                <a:srgbClr val="000000"/>
              </a:solidFill>
              <a:latin typeface="Arial"/>
              <a:ea typeface="Arial"/>
              <a:cs typeface="Arial"/>
              <a:sym typeface="Arial"/>
            </a:endParaRPr>
          </a:p>
          <a:p>
            <a:pPr indent="-171450" lvl="0" marL="285750" marR="0" rtl="0" algn="l">
              <a:lnSpc>
                <a:spcPct val="150000"/>
              </a:lnSpc>
              <a:spcBef>
                <a:spcPts val="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516" name="Google Shape;516;p47"/>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0" name="Shape 520"/>
        <p:cNvGrpSpPr/>
        <p:nvPr/>
      </p:nvGrpSpPr>
      <p:grpSpPr>
        <a:xfrm>
          <a:off x="0" y="0"/>
          <a:ext cx="0" cy="0"/>
          <a:chOff x="0" y="0"/>
          <a:chExt cx="0" cy="0"/>
        </a:xfrm>
      </p:grpSpPr>
      <p:grpSp>
        <p:nvGrpSpPr>
          <p:cNvPr id="521" name="Google Shape;521;p48"/>
          <p:cNvGrpSpPr/>
          <p:nvPr/>
        </p:nvGrpSpPr>
        <p:grpSpPr>
          <a:xfrm>
            <a:off x="362074" y="344073"/>
            <a:ext cx="11389663" cy="6190868"/>
            <a:chOff x="0" y="0"/>
            <a:chExt cx="19017929" cy="10337222"/>
          </a:xfrm>
        </p:grpSpPr>
        <p:sp>
          <p:nvSpPr>
            <p:cNvPr id="522" name="Google Shape;522;p48"/>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523" name="Google Shape;523;p48"/>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524" name="Google Shape;524;p48"/>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525" name="Google Shape;525;p48"/>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526" name="Google Shape;526;p48"/>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527" name="Google Shape;527;p48"/>
          <p:cNvSpPr txBox="1"/>
          <p:nvPr/>
        </p:nvSpPr>
        <p:spPr>
          <a:xfrm>
            <a:off x="699656" y="1094509"/>
            <a:ext cx="9113647" cy="4478149"/>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D) o uso da língua indígena durante a privação de liberdade e a adoção de medidas de reinserção e integração culturalmente adequadas, e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E) a prevenção da violência contra os indígenas privados de liberdade.</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 </a:t>
            </a:r>
            <a:endParaRPr b="0" i="0" sz="1400" u="none" cap="none" strike="noStrike">
              <a:solidFill>
                <a:srgbClr val="000000"/>
              </a:solidFill>
              <a:latin typeface="Arial"/>
              <a:ea typeface="Arial"/>
              <a:cs typeface="Arial"/>
              <a:sym typeface="Arial"/>
            </a:endParaRPr>
          </a:p>
          <a:p>
            <a:pPr indent="-285750" lvl="0" marL="285750" marR="0" rtl="0" algn="just">
              <a:lnSpc>
                <a:spcPct val="100000"/>
              </a:lnSpc>
              <a:spcBef>
                <a:spcPts val="0"/>
              </a:spcBef>
              <a:spcAft>
                <a:spcPts val="0"/>
              </a:spcAft>
              <a:buClr>
                <a:schemeClr val="dk1"/>
              </a:buClr>
              <a:buSzPts val="1600"/>
              <a:buFont typeface="Courier New"/>
              <a:buChar char="o"/>
            </a:pPr>
            <a:r>
              <a:rPr b="0" i="0" lang="pt-BR" sz="1600" u="sng" cap="none" strike="noStrike">
                <a:solidFill>
                  <a:schemeClr val="dk1"/>
                </a:solidFill>
                <a:latin typeface="Verdana"/>
                <a:ea typeface="Verdana"/>
                <a:cs typeface="Verdana"/>
                <a:sym typeface="Verdana"/>
              </a:rPr>
              <a:t>Abordagens diferenciadas aplicáveis ​​a pessoas idosas privadas de liberdade</a:t>
            </a:r>
            <a:r>
              <a:rPr b="0" i="0" lang="pt-BR" sz="1600" u="none" cap="none" strike="noStrike">
                <a:solidFill>
                  <a:schemeClr val="dk1"/>
                </a:solidFill>
                <a:latin typeface="Verdana"/>
                <a:ea typeface="Verdana"/>
                <a:cs typeface="Verdana"/>
                <a:sym typeface="Verdana"/>
              </a:rPr>
              <a:t>:</a:t>
            </a:r>
            <a:endParaRPr b="0" i="0" sz="1400" u="none" cap="none" strike="noStrike">
              <a:solidFill>
                <a:srgbClr val="000000"/>
              </a:solidFill>
              <a:latin typeface="Arial"/>
              <a:ea typeface="Arial"/>
              <a:cs typeface="Arial"/>
              <a:sym typeface="Arial"/>
            </a:endParaRPr>
          </a:p>
          <a:p>
            <a:pPr indent="-184150" lvl="0" marL="285750" marR="0" rtl="0" algn="just">
              <a:lnSpc>
                <a:spcPct val="100000"/>
              </a:lnSpc>
              <a:spcBef>
                <a:spcPts val="0"/>
              </a:spcBef>
              <a:spcAft>
                <a:spcPts val="0"/>
              </a:spcAft>
              <a:buClr>
                <a:schemeClr val="dk1"/>
              </a:buClr>
              <a:buSzPts val="1600"/>
              <a:buFont typeface="Courier New"/>
              <a:buNone/>
            </a:pPr>
            <a:r>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 A) a necessidade de adotar medidas especiais para fazer valer os direitos dos idosos privados de liberdade;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B) a admissibilidade de medidas substitutivas ou alternativas à execução de penas privativas de liberdade em favor de idosos;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C) os direitos de acessibilidade e mobilidade do idoso privado de liberdade;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D) o direito à saúde do idoso privado de liberdade;</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 E) o direito dos idosos privados de liberdade ao contato estrangeiro com as suas famílias, e </a:t>
            </a:r>
            <a:endParaRPr b="0" i="0" sz="16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F) a reinserção  e reintegração social dos idosos privados de liberdade.</a:t>
            </a:r>
            <a:endParaRPr b="0" i="0" sz="1400" u="none" cap="none" strike="noStrike">
              <a:solidFill>
                <a:srgbClr val="000000"/>
              </a:solidFill>
              <a:latin typeface="Arial"/>
              <a:ea typeface="Arial"/>
              <a:cs typeface="Arial"/>
              <a:sym typeface="Arial"/>
            </a:endParaRPr>
          </a:p>
          <a:p>
            <a:pPr indent="-171450" lvl="0" marL="285750" marR="0" rtl="0" algn="l">
              <a:lnSpc>
                <a:spcPct val="150000"/>
              </a:lnSpc>
              <a:spcBef>
                <a:spcPts val="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528" name="Google Shape;528;p48"/>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2" name="Shape 532"/>
        <p:cNvGrpSpPr/>
        <p:nvPr/>
      </p:nvGrpSpPr>
      <p:grpSpPr>
        <a:xfrm>
          <a:off x="0" y="0"/>
          <a:ext cx="0" cy="0"/>
          <a:chOff x="0" y="0"/>
          <a:chExt cx="0" cy="0"/>
        </a:xfrm>
      </p:grpSpPr>
      <p:grpSp>
        <p:nvGrpSpPr>
          <p:cNvPr id="533" name="Google Shape;533;p49"/>
          <p:cNvGrpSpPr/>
          <p:nvPr/>
        </p:nvGrpSpPr>
        <p:grpSpPr>
          <a:xfrm>
            <a:off x="362074" y="344073"/>
            <a:ext cx="11389663" cy="6190868"/>
            <a:chOff x="0" y="0"/>
            <a:chExt cx="19017929" cy="10337222"/>
          </a:xfrm>
        </p:grpSpPr>
        <p:sp>
          <p:nvSpPr>
            <p:cNvPr id="534" name="Google Shape;534;p49"/>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535" name="Google Shape;535;p49"/>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536" name="Google Shape;536;p49"/>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537" name="Google Shape;537;p49"/>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538" name="Google Shape;538;p49"/>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LIVRAMENTO CONDICIONAL </a:t>
            </a:r>
            <a:endParaRPr b="0" i="0" sz="1400" u="none" cap="none" strike="noStrike">
              <a:solidFill>
                <a:srgbClr val="000000"/>
              </a:solidFill>
              <a:latin typeface="Arial"/>
              <a:ea typeface="Arial"/>
              <a:cs typeface="Arial"/>
              <a:sym typeface="Arial"/>
            </a:endParaRPr>
          </a:p>
        </p:txBody>
      </p:sp>
      <p:sp>
        <p:nvSpPr>
          <p:cNvPr id="539" name="Google Shape;539;p49"/>
          <p:cNvSpPr txBox="1"/>
          <p:nvPr/>
        </p:nvSpPr>
        <p:spPr>
          <a:xfrm>
            <a:off x="699649" y="1094500"/>
            <a:ext cx="10175100" cy="59106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600"/>
              <a:buFont typeface="Arial"/>
              <a:buNone/>
            </a:pPr>
            <a:r>
              <a:rPr b="1" i="0" lang="pt-BR" sz="1800" u="none" cap="none" strike="noStrike">
                <a:solidFill>
                  <a:schemeClr val="dk1"/>
                </a:solidFill>
                <a:latin typeface="Verdana"/>
                <a:ea typeface="Verdana"/>
                <a:cs typeface="Verdana"/>
                <a:sym typeface="Verdana"/>
              </a:rPr>
              <a:t>LIVRAMENTO CONDICIONAL: </a:t>
            </a:r>
            <a:endParaRPr b="0" i="0" sz="18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t/>
            </a:r>
            <a:endParaRPr b="0" i="0" sz="1800" u="none" cap="none" strike="noStrike">
              <a:solidFill>
                <a:schemeClr val="dk1"/>
              </a:solidFill>
              <a:latin typeface="Verdana"/>
              <a:ea typeface="Verdana"/>
              <a:cs typeface="Verdana"/>
              <a:sym typeface="Verdana"/>
            </a:endParaRPr>
          </a:p>
          <a:p>
            <a:pPr indent="-298450" lvl="0" marL="285750" marR="0" rtl="0" algn="just">
              <a:lnSpc>
                <a:spcPct val="150000"/>
              </a:lnSpc>
              <a:spcBef>
                <a:spcPts val="0"/>
              </a:spcBef>
              <a:spcAft>
                <a:spcPts val="0"/>
              </a:spcAft>
              <a:buClr>
                <a:schemeClr val="dk1"/>
              </a:buClr>
              <a:buSzPts val="1800"/>
              <a:buFont typeface="Noto Sans Symbols"/>
              <a:buChar char="▪"/>
            </a:pPr>
            <a:r>
              <a:rPr b="1" i="0" lang="pt-BR" sz="1800" u="sng" cap="none" strike="noStrike">
                <a:solidFill>
                  <a:schemeClr val="dk1"/>
                </a:solidFill>
                <a:latin typeface="Verdana"/>
                <a:ea typeface="Verdana"/>
                <a:cs typeface="Verdana"/>
                <a:sym typeface="Verdana"/>
              </a:rPr>
              <a:t>Requisitos</a:t>
            </a:r>
            <a:endParaRPr b="0" i="0" sz="1800" u="none" cap="none" strike="noStrike">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Art. 83 - O juiz poderá conceder livramento condicional ao condenado </a:t>
            </a:r>
            <a:r>
              <a:rPr b="1" i="0" lang="pt-BR" sz="1800" u="sng" cap="none" strike="noStrike">
                <a:solidFill>
                  <a:schemeClr val="dk1"/>
                </a:solidFill>
                <a:latin typeface="Verdana"/>
                <a:ea typeface="Verdana"/>
                <a:cs typeface="Verdana"/>
                <a:sym typeface="Verdana"/>
              </a:rPr>
              <a:t>a pena privativa de liberdade igual ou superior a 2 (dois) anos, </a:t>
            </a:r>
            <a:r>
              <a:rPr b="0" i="0" lang="pt-BR" sz="1800" u="none" cap="none" strike="noStrike">
                <a:solidFill>
                  <a:schemeClr val="dk1"/>
                </a:solidFill>
                <a:latin typeface="Verdana"/>
                <a:ea typeface="Verdana"/>
                <a:cs typeface="Verdana"/>
                <a:sym typeface="Verdana"/>
              </a:rPr>
              <a:t>desde que:</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 I - cumprida </a:t>
            </a:r>
            <a:r>
              <a:rPr b="1" i="0" lang="pt-BR" sz="1800" u="none" cap="none" strike="noStrike">
                <a:solidFill>
                  <a:schemeClr val="dk1"/>
                </a:solidFill>
                <a:latin typeface="Verdana"/>
                <a:ea typeface="Verdana"/>
                <a:cs typeface="Verdana"/>
                <a:sym typeface="Verdana"/>
              </a:rPr>
              <a:t>mais de um terço </a:t>
            </a:r>
            <a:r>
              <a:rPr b="0" i="0" lang="pt-BR" sz="1800" u="none" cap="none" strike="noStrike">
                <a:solidFill>
                  <a:schemeClr val="dk1"/>
                </a:solidFill>
                <a:latin typeface="Verdana"/>
                <a:ea typeface="Verdana"/>
                <a:cs typeface="Verdana"/>
                <a:sym typeface="Verdana"/>
              </a:rPr>
              <a:t>da pena se o condenado </a:t>
            </a:r>
            <a:r>
              <a:rPr b="1" i="0" lang="pt-BR" sz="1800" u="none" cap="none" strike="noStrike">
                <a:solidFill>
                  <a:schemeClr val="dk1"/>
                </a:solidFill>
                <a:latin typeface="Verdana"/>
                <a:ea typeface="Verdana"/>
                <a:cs typeface="Verdana"/>
                <a:sym typeface="Verdana"/>
              </a:rPr>
              <a:t>não for reincidente em crime doloso e tiver bons antecedentes; </a:t>
            </a:r>
            <a:endParaRPr b="0" i="0" sz="18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II - cumprida </a:t>
            </a:r>
            <a:r>
              <a:rPr b="1" i="0" lang="pt-BR" sz="1800" u="none" cap="none" strike="noStrike">
                <a:solidFill>
                  <a:schemeClr val="dk1"/>
                </a:solidFill>
                <a:latin typeface="Verdana"/>
                <a:ea typeface="Verdana"/>
                <a:cs typeface="Verdana"/>
                <a:sym typeface="Verdana"/>
              </a:rPr>
              <a:t>mais da metade </a:t>
            </a:r>
            <a:r>
              <a:rPr b="0" i="0" lang="pt-BR" sz="1800" u="none" cap="none" strike="noStrike">
                <a:solidFill>
                  <a:schemeClr val="dk1"/>
                </a:solidFill>
                <a:latin typeface="Verdana"/>
                <a:ea typeface="Verdana"/>
                <a:cs typeface="Verdana"/>
                <a:sym typeface="Verdana"/>
              </a:rPr>
              <a:t>se o condenado for </a:t>
            </a:r>
            <a:r>
              <a:rPr b="1" i="0" lang="pt-BR" sz="1800" u="none" cap="none" strike="noStrike">
                <a:solidFill>
                  <a:schemeClr val="dk1"/>
                </a:solidFill>
                <a:latin typeface="Verdana"/>
                <a:ea typeface="Verdana"/>
                <a:cs typeface="Verdana"/>
                <a:sym typeface="Verdana"/>
              </a:rPr>
              <a:t>reincidente em crime doloso</a:t>
            </a:r>
            <a:r>
              <a:rPr b="0" i="0" lang="pt-BR" sz="1800" u="none" cap="none" strike="noStrike">
                <a:solidFill>
                  <a:schemeClr val="dk1"/>
                </a:solidFill>
                <a:latin typeface="Verdana"/>
                <a:ea typeface="Verdana"/>
                <a:cs typeface="Verdana"/>
                <a:sym typeface="Verdana"/>
              </a:rPr>
              <a:t>;</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 III - comprovado: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A) bom comportamento durante a execução da pena</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1" i="0" lang="pt-BR" sz="1800" u="none" cap="none" strike="noStrike">
                <a:solidFill>
                  <a:schemeClr val="dk1"/>
                </a:solidFill>
                <a:latin typeface="Verdana"/>
                <a:ea typeface="Verdana"/>
                <a:cs typeface="Verdana"/>
                <a:sym typeface="Verdana"/>
              </a:rPr>
              <a:t>b) não cometimento de falta grave nos últimos 12 (doze) meses;</a:t>
            </a:r>
            <a:r>
              <a:rPr b="0" i="0" lang="pt-BR" sz="1800" u="none" cap="none" strike="noStrike">
                <a:solidFill>
                  <a:schemeClr val="dk1"/>
                </a:solidFill>
                <a:latin typeface="Verdana"/>
                <a:ea typeface="Verdana"/>
                <a:cs typeface="Verdana"/>
                <a:sym typeface="Verdana"/>
              </a:rPr>
              <a:t>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c) bom desempenho no trabalho que lhe foi atribuído; e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d) aptidão para prover a própria subsistência mediante trabalho honesto; (Incluído pela Lei nº 13.964, de 2019.</a:t>
            </a:r>
            <a:endParaRPr b="0" i="0" sz="16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IV - tenha reparado, salvo efetiva impossibilidade de fazê-lo, o dano causado pela infração;</a:t>
            </a:r>
            <a:endParaRPr b="0" i="0" sz="1600" u="none" cap="none" strike="noStrike">
              <a:solidFill>
                <a:srgbClr val="000000"/>
              </a:solidFill>
              <a:latin typeface="Arial"/>
              <a:ea typeface="Arial"/>
              <a:cs typeface="Arial"/>
              <a:sym typeface="Arial"/>
            </a:endParaRPr>
          </a:p>
          <a:p>
            <a:pPr indent="-171450" lvl="0" marL="285750" marR="0" rtl="0" algn="l">
              <a:lnSpc>
                <a:spcPct val="150000"/>
              </a:lnSpc>
              <a:spcBef>
                <a:spcPts val="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540" name="Google Shape;540;p49"/>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4" name="Shape 544"/>
        <p:cNvGrpSpPr/>
        <p:nvPr/>
      </p:nvGrpSpPr>
      <p:grpSpPr>
        <a:xfrm>
          <a:off x="0" y="0"/>
          <a:ext cx="0" cy="0"/>
          <a:chOff x="0" y="0"/>
          <a:chExt cx="0" cy="0"/>
        </a:xfrm>
      </p:grpSpPr>
      <p:grpSp>
        <p:nvGrpSpPr>
          <p:cNvPr id="545" name="Google Shape;545;p50"/>
          <p:cNvGrpSpPr/>
          <p:nvPr/>
        </p:nvGrpSpPr>
        <p:grpSpPr>
          <a:xfrm>
            <a:off x="362074" y="344073"/>
            <a:ext cx="11389663" cy="6190868"/>
            <a:chOff x="0" y="0"/>
            <a:chExt cx="19017929" cy="10337222"/>
          </a:xfrm>
        </p:grpSpPr>
        <p:sp>
          <p:nvSpPr>
            <p:cNvPr id="546" name="Google Shape;546;p50"/>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547" name="Google Shape;547;p50"/>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548" name="Google Shape;548;p50"/>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549" name="Google Shape;549;p50"/>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550" name="Google Shape;550;p50"/>
          <p:cNvSpPr txBox="1"/>
          <p:nvPr/>
        </p:nvSpPr>
        <p:spPr>
          <a:xfrm>
            <a:off x="685801" y="465298"/>
            <a:ext cx="8292000" cy="1169700"/>
          </a:xfrm>
          <a:prstGeom prst="rect">
            <a:avLst/>
          </a:prstGeom>
          <a:noFill/>
          <a:ln>
            <a:noFill/>
          </a:ln>
        </p:spPr>
        <p:txBody>
          <a:bodyPr anchorCtr="0" anchor="t" bIns="45700" lIns="91425" spcFirstLastPara="1" rIns="91425" wrap="square" tIns="45700">
            <a:spAutoFit/>
          </a:bodyPr>
          <a:lstStyle/>
          <a:p>
            <a:pPr indent="0" lvl="0" marL="0" rtl="0" algn="ctr">
              <a:spcBef>
                <a:spcPts val="0"/>
              </a:spcBef>
              <a:spcAft>
                <a:spcPts val="0"/>
              </a:spcAft>
              <a:buClr>
                <a:schemeClr val="dk1"/>
              </a:buClr>
              <a:buSzPts val="3500"/>
              <a:buFont typeface="Arial"/>
              <a:buNone/>
            </a:pPr>
            <a:r>
              <a:rPr b="1" lang="pt-BR" sz="3500" u="sng">
                <a:solidFill>
                  <a:srgbClr val="03321A"/>
                </a:solidFill>
                <a:latin typeface="Verdana"/>
                <a:ea typeface="Verdana"/>
                <a:cs typeface="Verdana"/>
                <a:sym typeface="Verdana"/>
              </a:rPr>
              <a:t>LIVRAMENTO CONDICIONAL </a:t>
            </a:r>
            <a:endParaRPr>
              <a:solidFill>
                <a:schemeClr val="dk1"/>
              </a:solidFill>
            </a:endParaRPr>
          </a:p>
          <a:p>
            <a:pPr indent="0" lvl="0" marL="0" marR="0" rtl="0" algn="ctr">
              <a:lnSpc>
                <a:spcPct val="100000"/>
              </a:lnSpc>
              <a:spcBef>
                <a:spcPts val="0"/>
              </a:spcBef>
              <a:spcAft>
                <a:spcPts val="0"/>
              </a:spcAft>
              <a:buClr>
                <a:srgbClr val="000000"/>
              </a:buClr>
              <a:buSzPts val="3500"/>
              <a:buFont typeface="Arial"/>
              <a:buNone/>
            </a:pPr>
            <a:r>
              <a:t/>
            </a:r>
            <a:endParaRPr b="1" sz="3500" u="sng">
              <a:solidFill>
                <a:srgbClr val="03321A"/>
              </a:solidFill>
              <a:latin typeface="Verdana"/>
              <a:ea typeface="Verdana"/>
              <a:cs typeface="Verdana"/>
              <a:sym typeface="Verdana"/>
            </a:endParaRPr>
          </a:p>
        </p:txBody>
      </p:sp>
      <p:sp>
        <p:nvSpPr>
          <p:cNvPr id="551" name="Google Shape;551;p50"/>
          <p:cNvSpPr txBox="1"/>
          <p:nvPr/>
        </p:nvSpPr>
        <p:spPr>
          <a:xfrm>
            <a:off x="699648" y="1094500"/>
            <a:ext cx="10880700" cy="60492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 V - cumpridos </a:t>
            </a:r>
            <a:r>
              <a:rPr b="1" i="0" lang="pt-BR" sz="1800" u="none" cap="none" strike="noStrike">
                <a:solidFill>
                  <a:schemeClr val="dk1"/>
                </a:solidFill>
                <a:latin typeface="Verdana"/>
                <a:ea typeface="Verdana"/>
                <a:cs typeface="Verdana"/>
                <a:sym typeface="Verdana"/>
              </a:rPr>
              <a:t>mais de dois terços da pena</a:t>
            </a:r>
            <a:r>
              <a:rPr b="0" i="0" lang="pt-BR" sz="1800" u="none" cap="none" strike="noStrike">
                <a:solidFill>
                  <a:schemeClr val="dk1"/>
                </a:solidFill>
                <a:latin typeface="Verdana"/>
                <a:ea typeface="Verdana"/>
                <a:cs typeface="Verdana"/>
                <a:sym typeface="Verdana"/>
              </a:rPr>
              <a:t>, nos casos de condenação por crime hediondo, prática de tortura, tráfico ilícito de entorpecentes e drogas afins, tráfico de pessoas e terrorismo, </a:t>
            </a:r>
            <a:r>
              <a:rPr b="1" i="0" lang="pt-BR" sz="1800" u="none" cap="none" strike="noStrike">
                <a:solidFill>
                  <a:schemeClr val="dk1"/>
                </a:solidFill>
                <a:latin typeface="Verdana"/>
                <a:ea typeface="Verdana"/>
                <a:cs typeface="Verdana"/>
                <a:sym typeface="Verdana"/>
              </a:rPr>
              <a:t>se o apenado não for reincidente </a:t>
            </a:r>
            <a:r>
              <a:rPr b="1" i="0" lang="pt-BR" sz="1800" u="sng" cap="none" strike="noStrike">
                <a:solidFill>
                  <a:schemeClr val="dk1"/>
                </a:solidFill>
                <a:latin typeface="Verdana"/>
                <a:ea typeface="Verdana"/>
                <a:cs typeface="Verdana"/>
                <a:sym typeface="Verdana"/>
              </a:rPr>
              <a:t>específico </a:t>
            </a:r>
            <a:r>
              <a:rPr b="1" i="0" lang="pt-BR" sz="1800" u="none" cap="none" strike="noStrike">
                <a:solidFill>
                  <a:schemeClr val="dk1"/>
                </a:solidFill>
                <a:latin typeface="Verdana"/>
                <a:ea typeface="Verdana"/>
                <a:cs typeface="Verdana"/>
                <a:sym typeface="Verdana"/>
              </a:rPr>
              <a:t>em crimes dessa natureza. </a:t>
            </a:r>
            <a:endParaRPr b="0" i="0" sz="18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Parágrafo único - Para o condenado por crime doloso, cometido com violência ou grave ameaça à pessoa, a concessão do livramento ficará também subordinada à constatação de condições pessoais que façam presumir que o liberado não voltará a delinqüir. -</a:t>
            </a:r>
            <a:r>
              <a:rPr b="1" i="0" lang="pt-BR" sz="1800" u="none" cap="none" strike="noStrike">
                <a:solidFill>
                  <a:schemeClr val="dk1"/>
                </a:solidFill>
                <a:latin typeface="Verdana"/>
                <a:ea typeface="Verdana"/>
                <a:cs typeface="Verdana"/>
                <a:sym typeface="Verdana"/>
              </a:rPr>
              <a:t>Vedado em crime hediondo com resultado morte</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t/>
            </a:r>
            <a:endParaRPr b="1" i="0" sz="1800" u="none" cap="none" strike="noStrike">
              <a:solidFill>
                <a:schemeClr val="dk1"/>
              </a:solidFill>
              <a:latin typeface="Verdana"/>
              <a:ea typeface="Verdana"/>
              <a:cs typeface="Verdana"/>
              <a:sym typeface="Verdana"/>
            </a:endParaRPr>
          </a:p>
          <a:p>
            <a:pPr indent="-298450" lvl="0" marL="285750" marR="0" rtl="0" algn="just">
              <a:lnSpc>
                <a:spcPct val="100000"/>
              </a:lnSpc>
              <a:spcBef>
                <a:spcPts val="0"/>
              </a:spcBef>
              <a:spcAft>
                <a:spcPts val="0"/>
              </a:spcAft>
              <a:buClr>
                <a:schemeClr val="dk1"/>
              </a:buClr>
              <a:buSzPts val="1800"/>
              <a:buFont typeface="Noto Sans Symbols"/>
              <a:buChar char="⮚"/>
            </a:pPr>
            <a:r>
              <a:rPr b="1" i="0" lang="pt-BR" sz="1800" u="none" cap="none" strike="noStrike">
                <a:solidFill>
                  <a:schemeClr val="dk1"/>
                </a:solidFill>
                <a:latin typeface="Verdana"/>
                <a:ea typeface="Verdana"/>
                <a:cs typeface="Verdana"/>
                <a:sym typeface="Verdana"/>
              </a:rPr>
              <a:t>GRANDE NOVIDADE: FALTA GRAVE INFLUENCIANDO O REQUISITO </a:t>
            </a:r>
            <a:r>
              <a:rPr b="1" i="0" lang="pt-BR" sz="1800" u="sng" cap="none" strike="noStrike">
                <a:solidFill>
                  <a:schemeClr val="dk1"/>
                </a:solidFill>
                <a:latin typeface="Verdana"/>
                <a:ea typeface="Verdana"/>
                <a:cs typeface="Verdana"/>
                <a:sym typeface="Verdana"/>
              </a:rPr>
              <a:t>OBJETIVO</a:t>
            </a:r>
            <a:r>
              <a:rPr b="1" i="0" lang="pt-BR" sz="1800" u="none" cap="none" strike="noStrike">
                <a:solidFill>
                  <a:schemeClr val="dk1"/>
                </a:solidFill>
                <a:latin typeface="Verdana"/>
                <a:ea typeface="Verdana"/>
                <a:cs typeface="Verdana"/>
                <a:sym typeface="Verdana"/>
              </a:rPr>
              <a:t> DO LC: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t/>
            </a:r>
            <a:endParaRPr b="1" i="0" sz="18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O requisito previsto no art. 83, III, b, do Código Penal, inserido pela Lei n. 13.964/2019 </a:t>
            </a:r>
            <a:r>
              <a:rPr b="1" i="0" lang="pt-BR" sz="1800" u="sng" cap="none" strike="noStrike">
                <a:solidFill>
                  <a:schemeClr val="dk1"/>
                </a:solidFill>
                <a:latin typeface="Verdana"/>
                <a:ea typeface="Verdana"/>
                <a:cs typeface="Verdana"/>
                <a:sym typeface="Verdana"/>
              </a:rPr>
              <a:t>(não cometimento de falta grave nos últimos 12 meses) é pressuposto objetivo para a concessão de livramento condicional</a:t>
            </a:r>
            <a:r>
              <a:rPr b="0" i="0" lang="pt-BR" sz="1800" u="none" cap="none" strike="noStrike">
                <a:solidFill>
                  <a:schemeClr val="dk1"/>
                </a:solidFill>
                <a:latin typeface="Verdana"/>
                <a:ea typeface="Verdana"/>
                <a:cs typeface="Verdana"/>
                <a:sym typeface="Verdana"/>
              </a:rPr>
              <a:t>, e não limita a valoração do </a:t>
            </a:r>
            <a:r>
              <a:rPr b="1" i="0" lang="pt-BR" sz="1800" u="none" cap="none" strike="noStrike">
                <a:solidFill>
                  <a:schemeClr val="dk1"/>
                </a:solidFill>
                <a:latin typeface="Verdana"/>
                <a:ea typeface="Verdana"/>
                <a:cs typeface="Verdana"/>
                <a:sym typeface="Verdana"/>
              </a:rPr>
              <a:t>requisito subjetivo</a:t>
            </a:r>
            <a:r>
              <a:rPr b="0" i="0" lang="pt-BR" sz="1800" u="none" cap="none" strike="noStrike">
                <a:solidFill>
                  <a:schemeClr val="dk1"/>
                </a:solidFill>
                <a:latin typeface="Verdana"/>
                <a:ea typeface="Verdana"/>
                <a:cs typeface="Verdana"/>
                <a:sym typeface="Verdana"/>
              </a:rPr>
              <a:t>, inclusive quanto a fatos anteriores à vigência do Pacote Anticrime, de forma que somente haverá fundamento inválido quando consideradas faltas disciplinares muito antigas. (Juris em Teses)</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a:p>
            <a:pPr indent="-171450" lvl="0" marL="285750" marR="0" rtl="0" algn="l">
              <a:lnSpc>
                <a:spcPct val="150000"/>
              </a:lnSpc>
              <a:spcBef>
                <a:spcPts val="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552" name="Google Shape;552;p50"/>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grpSp>
        <p:nvGrpSpPr>
          <p:cNvPr id="123" name="Google Shape;123;p17"/>
          <p:cNvGrpSpPr/>
          <p:nvPr/>
        </p:nvGrpSpPr>
        <p:grpSpPr>
          <a:xfrm>
            <a:off x="362074" y="344073"/>
            <a:ext cx="11389663" cy="6190868"/>
            <a:chOff x="0" y="0"/>
            <a:chExt cx="19017929" cy="10337222"/>
          </a:xfrm>
        </p:grpSpPr>
        <p:sp>
          <p:nvSpPr>
            <p:cNvPr id="124" name="Google Shape;124;p17"/>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25" name="Google Shape;125;p17"/>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126" name="Google Shape;126;p17"/>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127" name="Google Shape;127;p17"/>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128" name="Google Shape;128;p17"/>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129" name="Google Shape;129;p17"/>
          <p:cNvSpPr txBox="1"/>
          <p:nvPr/>
        </p:nvSpPr>
        <p:spPr>
          <a:xfrm>
            <a:off x="699656" y="1094509"/>
            <a:ext cx="8291943" cy="900246"/>
          </a:xfrm>
          <a:prstGeom prst="rect">
            <a:avLst/>
          </a:prstGeom>
          <a:noFill/>
          <a:ln>
            <a:noFill/>
          </a:ln>
        </p:spPr>
        <p:txBody>
          <a:bodyPr anchorCtr="0" anchor="t" bIns="45700" lIns="91425" spcFirstLastPara="1" rIns="91425" wrap="square" tIns="45700">
            <a:spAutoFit/>
          </a:bodyPr>
          <a:lstStyle/>
          <a:p>
            <a:pPr indent="-285750" lvl="0" marL="285750" marR="0" rtl="0" algn="just">
              <a:lnSpc>
                <a:spcPct val="150000"/>
              </a:lnSpc>
              <a:spcBef>
                <a:spcPts val="0"/>
              </a:spcBef>
              <a:spcAft>
                <a:spcPts val="0"/>
              </a:spcAft>
              <a:buClr>
                <a:schemeClr val="dk1"/>
              </a:buClr>
              <a:buSzPts val="1700"/>
              <a:buFont typeface="Arial"/>
              <a:buChar char="•"/>
            </a:pPr>
            <a:r>
              <a:rPr b="1" i="0" lang="pt-BR" sz="1700" u="none" cap="none" strike="noStrike">
                <a:solidFill>
                  <a:schemeClr val="dk1"/>
                </a:solidFill>
                <a:latin typeface="Verdana"/>
                <a:ea typeface="Verdana"/>
                <a:cs typeface="Verdana"/>
                <a:sym typeface="Verdana"/>
              </a:rPr>
              <a:t>Direito Intemporal da progressão de regime</a:t>
            </a:r>
            <a:endParaRPr b="0" i="0" sz="14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130" name="Google Shape;130;p17"/>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aphicFrame>
        <p:nvGraphicFramePr>
          <p:cNvPr id="131" name="Google Shape;131;p17"/>
          <p:cNvGraphicFramePr/>
          <p:nvPr/>
        </p:nvGraphicFramePr>
        <p:xfrm>
          <a:off x="1016758" y="1553879"/>
          <a:ext cx="3000000" cy="3000000"/>
        </p:xfrm>
        <a:graphic>
          <a:graphicData uri="http://schemas.openxmlformats.org/drawingml/2006/table">
            <a:tbl>
              <a:tblPr>
                <a:noFill/>
                <a:tableStyleId>{7E0E699D-ABFB-4B7B-98B6-8804E0343C7D}</a:tableStyleId>
              </a:tblPr>
              <a:tblGrid>
                <a:gridCol w="3613300"/>
                <a:gridCol w="3890475"/>
              </a:tblGrid>
              <a:tr h="390075">
                <a:tc>
                  <a:txBody>
                    <a:bodyPr/>
                    <a:lstStyle/>
                    <a:p>
                      <a:pPr indent="0" lvl="0" marL="0" marR="0" rtl="0" algn="ctr">
                        <a:lnSpc>
                          <a:spcPct val="120000"/>
                        </a:lnSpc>
                        <a:spcBef>
                          <a:spcPts val="0"/>
                        </a:spcBef>
                        <a:spcAft>
                          <a:spcPts val="0"/>
                        </a:spcAft>
                        <a:buClr>
                          <a:srgbClr val="000000"/>
                        </a:buClr>
                        <a:buSzPts val="1400"/>
                        <a:buFont typeface="Arial"/>
                        <a:buNone/>
                      </a:pPr>
                      <a:r>
                        <a:rPr b="1" lang="pt-BR" sz="1400" u="none" cap="none" strike="noStrike">
                          <a:solidFill>
                            <a:schemeClr val="lt1"/>
                          </a:solidFill>
                          <a:latin typeface="Verdana"/>
                          <a:ea typeface="Verdana"/>
                          <a:cs typeface="Verdana"/>
                          <a:sym typeface="Verdana"/>
                        </a:rPr>
                        <a:t>ESPÉCIE DE CRIME</a:t>
                      </a:r>
                      <a:endParaRPr b="1" sz="1400" u="none" cap="none" strike="noStrike">
                        <a:solidFill>
                          <a:schemeClr val="lt1"/>
                        </a:solidFill>
                        <a:latin typeface="Verdana"/>
                        <a:ea typeface="Verdana"/>
                        <a:cs typeface="Verdana"/>
                        <a:sym typeface="Verdana"/>
                      </a:endParaRPr>
                    </a:p>
                  </a:txBody>
                  <a:tcPr marT="47625" marB="47625" marR="95250" marL="95250" anchor="ctr">
                    <a:solidFill>
                      <a:srgbClr val="03321A"/>
                    </a:solidFill>
                  </a:tcPr>
                </a:tc>
                <a:tc>
                  <a:txBody>
                    <a:bodyPr/>
                    <a:lstStyle/>
                    <a:p>
                      <a:pPr indent="0" lvl="0" marL="0" marR="0" rtl="0" algn="ctr">
                        <a:lnSpc>
                          <a:spcPct val="120000"/>
                        </a:lnSpc>
                        <a:spcBef>
                          <a:spcPts val="0"/>
                        </a:spcBef>
                        <a:spcAft>
                          <a:spcPts val="0"/>
                        </a:spcAft>
                        <a:buClr>
                          <a:srgbClr val="000000"/>
                        </a:buClr>
                        <a:buSzPts val="1400"/>
                        <a:buFont typeface="Arial"/>
                        <a:buNone/>
                      </a:pPr>
                      <a:r>
                        <a:rPr b="1" lang="pt-BR" sz="1400" u="none" cap="none" strike="noStrike">
                          <a:solidFill>
                            <a:schemeClr val="lt1"/>
                          </a:solidFill>
                          <a:latin typeface="Verdana"/>
                          <a:ea typeface="Verdana"/>
                          <a:cs typeface="Verdana"/>
                          <a:sym typeface="Verdana"/>
                        </a:rPr>
                        <a:t> PERCENTUAL DE PROGRESSÃO</a:t>
                      </a:r>
                      <a:endParaRPr b="1" sz="1400" u="none" cap="none" strike="noStrike">
                        <a:solidFill>
                          <a:schemeClr val="lt1"/>
                        </a:solidFill>
                        <a:latin typeface="Verdana"/>
                        <a:ea typeface="Verdana"/>
                        <a:cs typeface="Verdana"/>
                        <a:sym typeface="Verdana"/>
                      </a:endParaRPr>
                    </a:p>
                  </a:txBody>
                  <a:tcPr marT="47625" marB="47625" marR="95250" marL="95250" anchor="ctr">
                    <a:solidFill>
                      <a:srgbClr val="03321A"/>
                    </a:solidFill>
                  </a:tcPr>
                </a:tc>
              </a:tr>
              <a:tr h="1221150">
                <a:tc>
                  <a:txBody>
                    <a:bodyPr/>
                    <a:lstStyle/>
                    <a:p>
                      <a:pPr indent="0" lvl="0" marL="0" marR="0" rtl="0" algn="just">
                        <a:lnSpc>
                          <a:spcPct val="120000"/>
                        </a:lnSpc>
                        <a:spcBef>
                          <a:spcPts val="0"/>
                        </a:spcBef>
                        <a:spcAft>
                          <a:spcPts val="0"/>
                        </a:spcAft>
                        <a:buClr>
                          <a:srgbClr val="000000"/>
                        </a:buClr>
                        <a:buSzPts val="1400"/>
                        <a:buFont typeface="Arial"/>
                        <a:buNone/>
                      </a:pPr>
                      <a:r>
                        <a:rPr lang="pt-BR" sz="1400" u="none" cap="none" strike="noStrike">
                          <a:latin typeface="Verdana"/>
                          <a:ea typeface="Verdana"/>
                          <a:cs typeface="Verdana"/>
                          <a:sym typeface="Verdana"/>
                        </a:rPr>
                        <a:t>Crimes hediondos/equiparados cometidos antes da Lei 11.464/07 (29 de março de 2007)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pt-BR" sz="1400" u="none" cap="none" strike="noStrike">
                          <a:latin typeface="Verdana"/>
                          <a:ea typeface="Verdana"/>
                          <a:cs typeface="Verdana"/>
                          <a:sym typeface="Verdana"/>
                        </a:rPr>
                        <a:t> </a:t>
                      </a:r>
                      <a:endParaRPr sz="1400" u="none" cap="none" strike="noStrike">
                        <a:latin typeface="Verdana"/>
                        <a:ea typeface="Verdana"/>
                        <a:cs typeface="Verdana"/>
                        <a:sym typeface="Verdana"/>
                      </a:endParaRPr>
                    </a:p>
                  </a:txBody>
                  <a:tcPr marT="47625" marB="47625" marR="95250" marL="95250" anchor="ctr"/>
                </a:tc>
                <a:tc>
                  <a:txBody>
                    <a:bodyPr/>
                    <a:lstStyle/>
                    <a:p>
                      <a:pPr indent="0" lvl="0" marL="0" marR="0" rtl="0" algn="ctr">
                        <a:lnSpc>
                          <a:spcPct val="120000"/>
                        </a:lnSpc>
                        <a:spcBef>
                          <a:spcPts val="0"/>
                        </a:spcBef>
                        <a:spcAft>
                          <a:spcPts val="0"/>
                        </a:spcAft>
                        <a:buClr>
                          <a:srgbClr val="000000"/>
                        </a:buClr>
                        <a:buSzPts val="1400"/>
                        <a:buFont typeface="Arial"/>
                        <a:buNone/>
                      </a:pPr>
                      <a:r>
                        <a:rPr lang="pt-BR" sz="1400" u="none" cap="none" strike="noStrike">
                          <a:latin typeface="Verdana"/>
                          <a:ea typeface="Verdana"/>
                          <a:cs typeface="Verdana"/>
                          <a:sym typeface="Verdana"/>
                        </a:rPr>
                        <a:t>1/6 (16%)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pt-BR" sz="1400" u="none" cap="none" strike="noStrike">
                          <a:latin typeface="Verdana"/>
                          <a:ea typeface="Verdana"/>
                          <a:cs typeface="Verdana"/>
                          <a:sym typeface="Verdana"/>
                        </a:rPr>
                        <a:t> </a:t>
                      </a:r>
                      <a:endParaRPr sz="1400" u="none" cap="none" strike="noStrike">
                        <a:latin typeface="Verdana"/>
                        <a:ea typeface="Verdana"/>
                        <a:cs typeface="Verdana"/>
                        <a:sym typeface="Verdana"/>
                      </a:endParaRPr>
                    </a:p>
                  </a:txBody>
                  <a:tcPr marT="47625" marB="47625" marR="95250" marL="95250" anchor="ctr"/>
                </a:tc>
              </a:tr>
              <a:tr h="676225">
                <a:tc>
                  <a:txBody>
                    <a:bodyPr/>
                    <a:lstStyle/>
                    <a:p>
                      <a:pPr indent="0" lvl="0" marL="0" marR="0" rtl="0" algn="l">
                        <a:lnSpc>
                          <a:spcPct val="120000"/>
                        </a:lnSpc>
                        <a:spcBef>
                          <a:spcPts val="0"/>
                        </a:spcBef>
                        <a:spcAft>
                          <a:spcPts val="0"/>
                        </a:spcAft>
                        <a:buClr>
                          <a:srgbClr val="000000"/>
                        </a:buClr>
                        <a:buSzPts val="1400"/>
                        <a:buFont typeface="Arial"/>
                        <a:buNone/>
                      </a:pPr>
                      <a:r>
                        <a:rPr lang="pt-BR" sz="1400" u="none" cap="none" strike="noStrike">
                          <a:latin typeface="Verdana"/>
                          <a:ea typeface="Verdana"/>
                          <a:cs typeface="Verdana"/>
                          <a:sym typeface="Verdana"/>
                        </a:rPr>
                        <a:t>Crimes comuns cometidos antes da Lei 13.964/2019 (23 de janeiro de 2020)</a:t>
                      </a:r>
                      <a:endParaRPr sz="1400" u="none" cap="none" strike="noStrike">
                        <a:latin typeface="Verdana"/>
                        <a:ea typeface="Verdana"/>
                        <a:cs typeface="Verdana"/>
                        <a:sym typeface="Verdana"/>
                      </a:endParaRPr>
                    </a:p>
                  </a:txBody>
                  <a:tcPr marT="47625" marB="47625" marR="95250" marL="95250" anchor="ctr"/>
                </a:tc>
                <a:tc>
                  <a:txBody>
                    <a:bodyPr/>
                    <a:lstStyle/>
                    <a:p>
                      <a:pPr indent="0" lvl="0" marL="0" marR="0" rtl="0" algn="ctr">
                        <a:lnSpc>
                          <a:spcPct val="120000"/>
                        </a:lnSpc>
                        <a:spcBef>
                          <a:spcPts val="0"/>
                        </a:spcBef>
                        <a:spcAft>
                          <a:spcPts val="0"/>
                        </a:spcAft>
                        <a:buClr>
                          <a:srgbClr val="000000"/>
                        </a:buClr>
                        <a:buSzPts val="1400"/>
                        <a:buFont typeface="Arial"/>
                        <a:buNone/>
                      </a:pPr>
                      <a:r>
                        <a:rPr lang="pt-BR" sz="1400" u="none" cap="none" strike="noStrike">
                          <a:latin typeface="Verdana"/>
                          <a:ea typeface="Verdana"/>
                          <a:cs typeface="Verdana"/>
                          <a:sym typeface="Verdana"/>
                        </a:rPr>
                        <a:t>1/6 (16%)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pt-BR" sz="1400" u="none" cap="none" strike="noStrike">
                          <a:latin typeface="Verdana"/>
                          <a:ea typeface="Verdana"/>
                          <a:cs typeface="Verdana"/>
                          <a:sym typeface="Verdana"/>
                        </a:rPr>
                        <a:t> </a:t>
                      </a:r>
                      <a:endParaRPr sz="1400" u="none" cap="none" strike="noStrike">
                        <a:latin typeface="Verdana"/>
                        <a:ea typeface="Verdana"/>
                        <a:cs typeface="Verdana"/>
                        <a:sym typeface="Verdana"/>
                      </a:endParaRPr>
                    </a:p>
                  </a:txBody>
                  <a:tcPr marT="47625" marB="47625" marR="95250" marL="95250" anchor="ctr"/>
                </a:tc>
              </a:tr>
              <a:tr h="2393200">
                <a:tc>
                  <a:txBody>
                    <a:bodyPr/>
                    <a:lstStyle/>
                    <a:p>
                      <a:pPr indent="0" lvl="0" marL="0" marR="0" rtl="0" algn="l">
                        <a:lnSpc>
                          <a:spcPct val="120000"/>
                        </a:lnSpc>
                        <a:spcBef>
                          <a:spcPts val="0"/>
                        </a:spcBef>
                        <a:spcAft>
                          <a:spcPts val="0"/>
                        </a:spcAft>
                        <a:buClr>
                          <a:srgbClr val="000000"/>
                        </a:buClr>
                        <a:buSzPts val="1400"/>
                        <a:buFont typeface="Arial"/>
                        <a:buNone/>
                      </a:pPr>
                      <a:r>
                        <a:rPr lang="pt-BR" sz="1400" u="none" cap="none" strike="noStrike">
                          <a:latin typeface="Verdana"/>
                          <a:ea typeface="Verdana"/>
                          <a:cs typeface="Verdana"/>
                          <a:sym typeface="Verdana"/>
                        </a:rPr>
                        <a:t>Crimes hediondos cometidos entre a Lei 11.464/07 e a Lei 13.964/2019</a:t>
                      </a:r>
                      <a:endParaRPr sz="1400" u="none" cap="none" strike="noStrike">
                        <a:latin typeface="Verdana"/>
                        <a:ea typeface="Verdana"/>
                        <a:cs typeface="Verdana"/>
                        <a:sym typeface="Verdana"/>
                      </a:endParaRPr>
                    </a:p>
                  </a:txBody>
                  <a:tcPr marT="47625" marB="47625" marR="95250" marL="95250" anchor="ctr"/>
                </a:tc>
                <a:tc>
                  <a:txBody>
                    <a:bodyPr/>
                    <a:lstStyle/>
                    <a:p>
                      <a:pPr indent="0" lvl="0" marL="0" marR="0" rtl="0" algn="l">
                        <a:lnSpc>
                          <a:spcPct val="120000"/>
                        </a:lnSpc>
                        <a:spcBef>
                          <a:spcPts val="0"/>
                        </a:spcBef>
                        <a:spcAft>
                          <a:spcPts val="0"/>
                        </a:spcAft>
                        <a:buClr>
                          <a:srgbClr val="000000"/>
                        </a:buClr>
                        <a:buSzPts val="1400"/>
                        <a:buFont typeface="Arial"/>
                        <a:buNone/>
                      </a:pPr>
                      <a:r>
                        <a:rPr lang="pt-BR" sz="1400" u="none" cap="none" strike="noStrike">
                          <a:latin typeface="Verdana"/>
                          <a:ea typeface="Verdana"/>
                          <a:cs typeface="Verdana"/>
                          <a:sym typeface="Verdana"/>
                        </a:rPr>
                        <a:t>Primário (com/sem resultado morte) = 40% (2/5)</a:t>
                      </a:r>
                      <a:endParaRPr sz="1400" u="none" cap="none" strike="noStrike"/>
                    </a:p>
                    <a:p>
                      <a:pPr indent="0" lvl="0" marL="0" marR="0" rtl="0" algn="l">
                        <a:lnSpc>
                          <a:spcPct val="120000"/>
                        </a:lnSpc>
                        <a:spcBef>
                          <a:spcPts val="0"/>
                        </a:spcBef>
                        <a:spcAft>
                          <a:spcPts val="0"/>
                        </a:spcAft>
                        <a:buClr>
                          <a:srgbClr val="000000"/>
                        </a:buClr>
                        <a:buSzPts val="1400"/>
                        <a:buFont typeface="Arial"/>
                        <a:buNone/>
                      </a:pPr>
                      <a:r>
                        <a:rPr lang="pt-BR" sz="1400" u="none" cap="none" strike="noStrike">
                          <a:latin typeface="Verdana"/>
                          <a:ea typeface="Verdana"/>
                          <a:cs typeface="Verdana"/>
                          <a:sym typeface="Verdana"/>
                        </a:rPr>
                        <a:t>Reincidente genérico sem resultado morte  = 40% (2/5)</a:t>
                      </a:r>
                      <a:endParaRPr sz="1400" u="none" cap="none" strike="noStrike"/>
                    </a:p>
                    <a:p>
                      <a:pPr indent="0" lvl="0" marL="0" marR="0" rtl="0" algn="l">
                        <a:lnSpc>
                          <a:spcPct val="120000"/>
                        </a:lnSpc>
                        <a:spcBef>
                          <a:spcPts val="0"/>
                        </a:spcBef>
                        <a:spcAft>
                          <a:spcPts val="0"/>
                        </a:spcAft>
                        <a:buClr>
                          <a:srgbClr val="000000"/>
                        </a:buClr>
                        <a:buSzPts val="1400"/>
                        <a:buFont typeface="Arial"/>
                        <a:buNone/>
                      </a:pPr>
                      <a:r>
                        <a:rPr lang="pt-BR" sz="1400" u="none" cap="none" strike="noStrike">
                          <a:latin typeface="Verdana"/>
                          <a:ea typeface="Verdana"/>
                          <a:cs typeface="Verdana"/>
                          <a:sym typeface="Verdana"/>
                        </a:rPr>
                        <a:t>Reincidente genérico com resultado morte = 50%</a:t>
                      </a:r>
                      <a:endParaRPr sz="1400" u="none" cap="none" strike="noStrike"/>
                    </a:p>
                    <a:p>
                      <a:pPr indent="0" lvl="0" marL="0" marR="0" rtl="0" algn="l">
                        <a:lnSpc>
                          <a:spcPct val="120000"/>
                        </a:lnSpc>
                        <a:spcBef>
                          <a:spcPts val="0"/>
                        </a:spcBef>
                        <a:spcAft>
                          <a:spcPts val="0"/>
                        </a:spcAft>
                        <a:buClr>
                          <a:srgbClr val="000000"/>
                        </a:buClr>
                        <a:buSzPts val="1400"/>
                        <a:buFont typeface="Arial"/>
                        <a:buNone/>
                      </a:pPr>
                      <a:r>
                        <a:rPr lang="pt-BR" sz="1400" u="none" cap="none" strike="noStrike">
                          <a:latin typeface="Verdana"/>
                          <a:ea typeface="Verdana"/>
                          <a:cs typeface="Verdana"/>
                          <a:sym typeface="Verdana"/>
                        </a:rPr>
                        <a:t>Reincidente específico (com/sem resultado morte)  = 60% (3/5)</a:t>
                      </a:r>
                      <a:endParaRPr sz="1400" u="none" cap="none" strike="noStrike">
                        <a:latin typeface="Verdana"/>
                        <a:ea typeface="Verdana"/>
                        <a:cs typeface="Verdana"/>
                        <a:sym typeface="Verdana"/>
                      </a:endParaRPr>
                    </a:p>
                  </a:txBody>
                  <a:tcPr marT="47625" marB="47625" marR="95250" marL="95250" anchor="ctr"/>
                </a:tc>
              </a:tr>
            </a:tbl>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6" name="Shape 556"/>
        <p:cNvGrpSpPr/>
        <p:nvPr/>
      </p:nvGrpSpPr>
      <p:grpSpPr>
        <a:xfrm>
          <a:off x="0" y="0"/>
          <a:ext cx="0" cy="0"/>
          <a:chOff x="0" y="0"/>
          <a:chExt cx="0" cy="0"/>
        </a:xfrm>
      </p:grpSpPr>
      <p:grpSp>
        <p:nvGrpSpPr>
          <p:cNvPr id="557" name="Google Shape;557;p51"/>
          <p:cNvGrpSpPr/>
          <p:nvPr/>
        </p:nvGrpSpPr>
        <p:grpSpPr>
          <a:xfrm>
            <a:off x="362074" y="344073"/>
            <a:ext cx="11389838" cy="6190962"/>
            <a:chOff x="0" y="0"/>
            <a:chExt cx="19017929" cy="10337222"/>
          </a:xfrm>
        </p:grpSpPr>
        <p:sp>
          <p:nvSpPr>
            <p:cNvPr id="558" name="Google Shape;558;p51"/>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559" name="Google Shape;559;p51"/>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560" name="Google Shape;560;p51"/>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561" name="Google Shape;561;p51"/>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562" name="Google Shape;562;p51"/>
          <p:cNvSpPr txBox="1"/>
          <p:nvPr/>
        </p:nvSpPr>
        <p:spPr>
          <a:xfrm>
            <a:off x="685801" y="465298"/>
            <a:ext cx="8292000" cy="1169700"/>
          </a:xfrm>
          <a:prstGeom prst="rect">
            <a:avLst/>
          </a:prstGeom>
          <a:noFill/>
          <a:ln>
            <a:noFill/>
          </a:ln>
        </p:spPr>
        <p:txBody>
          <a:bodyPr anchorCtr="0" anchor="t" bIns="45700" lIns="91425" spcFirstLastPara="1" rIns="91425" wrap="square" tIns="45700">
            <a:spAutoFit/>
          </a:bodyPr>
          <a:lstStyle/>
          <a:p>
            <a:pPr indent="0" lvl="0" marL="0" rtl="0" algn="ctr">
              <a:spcBef>
                <a:spcPts val="0"/>
              </a:spcBef>
              <a:spcAft>
                <a:spcPts val="0"/>
              </a:spcAft>
              <a:buClr>
                <a:schemeClr val="dk1"/>
              </a:buClr>
              <a:buSzPts val="3500"/>
              <a:buFont typeface="Arial"/>
              <a:buNone/>
            </a:pPr>
            <a:r>
              <a:rPr b="1" lang="pt-BR" sz="3500" u="sng">
                <a:solidFill>
                  <a:srgbClr val="03321A"/>
                </a:solidFill>
                <a:latin typeface="Verdana"/>
                <a:ea typeface="Verdana"/>
                <a:cs typeface="Verdana"/>
                <a:sym typeface="Verdana"/>
              </a:rPr>
              <a:t>LIVRAMENTO CONDICIONAL </a:t>
            </a:r>
            <a:endParaRPr>
              <a:solidFill>
                <a:schemeClr val="dk1"/>
              </a:solidFill>
            </a:endParaRPr>
          </a:p>
          <a:p>
            <a:pPr indent="0" lvl="0" marL="0" marR="0" rtl="0" algn="ctr">
              <a:lnSpc>
                <a:spcPct val="100000"/>
              </a:lnSpc>
              <a:spcBef>
                <a:spcPts val="0"/>
              </a:spcBef>
              <a:spcAft>
                <a:spcPts val="0"/>
              </a:spcAft>
              <a:buClr>
                <a:srgbClr val="000000"/>
              </a:buClr>
              <a:buSzPts val="3500"/>
              <a:buFont typeface="Arial"/>
              <a:buNone/>
            </a:pPr>
            <a:r>
              <a:t/>
            </a:r>
            <a:endParaRPr b="1" sz="3500" u="sng">
              <a:solidFill>
                <a:srgbClr val="03321A"/>
              </a:solidFill>
              <a:latin typeface="Verdana"/>
              <a:ea typeface="Verdana"/>
              <a:cs typeface="Verdana"/>
              <a:sym typeface="Verdana"/>
            </a:endParaRPr>
          </a:p>
        </p:txBody>
      </p:sp>
      <p:sp>
        <p:nvSpPr>
          <p:cNvPr id="563" name="Google Shape;563;p51"/>
          <p:cNvSpPr txBox="1"/>
          <p:nvPr/>
        </p:nvSpPr>
        <p:spPr>
          <a:xfrm>
            <a:off x="699649" y="1094500"/>
            <a:ext cx="9979200" cy="39711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600"/>
              <a:buFont typeface="Arial"/>
              <a:buNone/>
            </a:pPr>
            <a:r>
              <a:rPr b="1" i="0" lang="pt-BR" sz="2200" u="none" cap="none" strike="noStrike">
                <a:solidFill>
                  <a:schemeClr val="dk1"/>
                </a:solidFill>
                <a:latin typeface="Verdana"/>
                <a:ea typeface="Verdana"/>
                <a:cs typeface="Verdana"/>
                <a:sym typeface="Verdana"/>
              </a:rPr>
              <a:t>AINDA SOBRE O REQUISITO SUBJETIVO DO LC: </a:t>
            </a:r>
            <a:r>
              <a:rPr b="0" i="0" lang="pt-BR" sz="2200" u="none" cap="none" strike="noStrike">
                <a:solidFill>
                  <a:schemeClr val="dk1"/>
                </a:solidFill>
                <a:latin typeface="Verdana"/>
                <a:ea typeface="Verdana"/>
                <a:cs typeface="Verdana"/>
                <a:sym typeface="Verdana"/>
              </a:rPr>
              <a:t>A valoração do requisito subjetivo para concessão do livramento condicional - bom comportamento durante a execução da pena (art. 83, inciso III, alínea a, do Código Penal) - </a:t>
            </a:r>
            <a:r>
              <a:rPr b="1" i="0" lang="pt-BR" sz="2200" u="sng" cap="none" strike="noStrike">
                <a:solidFill>
                  <a:schemeClr val="dk1"/>
                </a:solidFill>
                <a:latin typeface="Verdana"/>
                <a:ea typeface="Verdana"/>
                <a:cs typeface="Verdana"/>
                <a:sym typeface="Verdana"/>
              </a:rPr>
              <a:t>deve considerar todo o histórico prisional</a:t>
            </a:r>
            <a:r>
              <a:rPr b="0" i="0" lang="pt-BR" sz="2200" u="none" cap="none" strike="noStrike">
                <a:solidFill>
                  <a:schemeClr val="dk1"/>
                </a:solidFill>
                <a:latin typeface="Verdana"/>
                <a:ea typeface="Verdana"/>
                <a:cs typeface="Verdana"/>
                <a:sym typeface="Verdana"/>
              </a:rPr>
              <a:t>, não se limitando ao período de 12 meses referido na alínea b do mesmo inciso III do art. 83 do Código Penal. REsp 1.970.217-MG, Rel. Ministro Ribeiro Dantas, Terceira Seção, por maioria, julgado em 24/5/2023. </a:t>
            </a:r>
            <a:r>
              <a:rPr b="1" i="0" lang="pt-BR" sz="2200" u="sng" cap="none" strike="noStrike">
                <a:solidFill>
                  <a:schemeClr val="dk1"/>
                </a:solidFill>
                <a:latin typeface="Verdana"/>
                <a:ea typeface="Verdana"/>
                <a:cs typeface="Verdana"/>
                <a:sym typeface="Verdana"/>
              </a:rPr>
              <a:t>(Tema 1161). </a:t>
            </a:r>
            <a:endParaRPr b="0" i="0" sz="20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t/>
            </a:r>
            <a:endParaRPr b="0" i="0" sz="2200" u="none" cap="none" strike="noStrike">
              <a:solidFill>
                <a:schemeClr val="dk1"/>
              </a:solidFill>
              <a:latin typeface="Verdana"/>
              <a:ea typeface="Verdana"/>
              <a:cs typeface="Verdana"/>
              <a:sym typeface="Verdana"/>
            </a:endParaRPr>
          </a:p>
          <a:p>
            <a:pPr indent="-171450" lvl="0" marL="285750" marR="0" rtl="0" algn="l">
              <a:lnSpc>
                <a:spcPct val="150000"/>
              </a:lnSpc>
              <a:spcBef>
                <a:spcPts val="0"/>
              </a:spcBef>
              <a:spcAft>
                <a:spcPts val="0"/>
              </a:spcAft>
              <a:buClr>
                <a:schemeClr val="dk1"/>
              </a:buClr>
              <a:buSzPts val="1800"/>
              <a:buFont typeface="Arial"/>
              <a:buNone/>
            </a:pPr>
            <a:r>
              <a:t/>
            </a:r>
            <a:endParaRPr b="0" i="0" sz="24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564" name="Google Shape;564;p51"/>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8" name="Shape 568"/>
        <p:cNvGrpSpPr/>
        <p:nvPr/>
      </p:nvGrpSpPr>
      <p:grpSpPr>
        <a:xfrm>
          <a:off x="0" y="0"/>
          <a:ext cx="0" cy="0"/>
          <a:chOff x="0" y="0"/>
          <a:chExt cx="0" cy="0"/>
        </a:xfrm>
      </p:grpSpPr>
      <p:grpSp>
        <p:nvGrpSpPr>
          <p:cNvPr id="569" name="Google Shape;569;p52"/>
          <p:cNvGrpSpPr/>
          <p:nvPr/>
        </p:nvGrpSpPr>
        <p:grpSpPr>
          <a:xfrm>
            <a:off x="362074" y="344073"/>
            <a:ext cx="11389663" cy="6190868"/>
            <a:chOff x="0" y="0"/>
            <a:chExt cx="19017929" cy="10337222"/>
          </a:xfrm>
        </p:grpSpPr>
        <p:sp>
          <p:nvSpPr>
            <p:cNvPr id="570" name="Google Shape;570;p52"/>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571" name="Google Shape;571;p52"/>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572" name="Google Shape;572;p52"/>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573" name="Google Shape;573;p52"/>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574" name="Google Shape;574;p52"/>
          <p:cNvSpPr txBox="1"/>
          <p:nvPr/>
        </p:nvSpPr>
        <p:spPr>
          <a:xfrm>
            <a:off x="685801" y="465298"/>
            <a:ext cx="8292000" cy="1169700"/>
          </a:xfrm>
          <a:prstGeom prst="rect">
            <a:avLst/>
          </a:prstGeom>
          <a:noFill/>
          <a:ln>
            <a:noFill/>
          </a:ln>
        </p:spPr>
        <p:txBody>
          <a:bodyPr anchorCtr="0" anchor="t" bIns="45700" lIns="91425" spcFirstLastPara="1" rIns="91425" wrap="square" tIns="45700">
            <a:spAutoFit/>
          </a:bodyPr>
          <a:lstStyle/>
          <a:p>
            <a:pPr indent="0" lvl="0" marL="0" rtl="0" algn="ctr">
              <a:spcBef>
                <a:spcPts val="0"/>
              </a:spcBef>
              <a:spcAft>
                <a:spcPts val="0"/>
              </a:spcAft>
              <a:buClr>
                <a:schemeClr val="dk1"/>
              </a:buClr>
              <a:buSzPts val="3500"/>
              <a:buFont typeface="Arial"/>
              <a:buNone/>
            </a:pPr>
            <a:r>
              <a:rPr b="1" lang="pt-BR" sz="3500" u="sng">
                <a:solidFill>
                  <a:srgbClr val="03321A"/>
                </a:solidFill>
                <a:latin typeface="Verdana"/>
                <a:ea typeface="Verdana"/>
                <a:cs typeface="Verdana"/>
                <a:sym typeface="Verdana"/>
              </a:rPr>
              <a:t>LIVRAMENTO CONDICIONAL </a:t>
            </a:r>
            <a:endParaRPr>
              <a:solidFill>
                <a:schemeClr val="dk1"/>
              </a:solidFill>
            </a:endParaRPr>
          </a:p>
          <a:p>
            <a:pPr indent="0" lvl="0" marL="0" marR="0" rtl="0" algn="ctr">
              <a:lnSpc>
                <a:spcPct val="100000"/>
              </a:lnSpc>
              <a:spcBef>
                <a:spcPts val="0"/>
              </a:spcBef>
              <a:spcAft>
                <a:spcPts val="0"/>
              </a:spcAft>
              <a:buClr>
                <a:srgbClr val="000000"/>
              </a:buClr>
              <a:buSzPts val="3500"/>
              <a:buFont typeface="Arial"/>
              <a:buNone/>
            </a:pPr>
            <a:r>
              <a:t/>
            </a:r>
            <a:endParaRPr b="1" sz="3500" u="sng">
              <a:solidFill>
                <a:srgbClr val="03321A"/>
              </a:solidFill>
              <a:latin typeface="Verdana"/>
              <a:ea typeface="Verdana"/>
              <a:cs typeface="Verdana"/>
              <a:sym typeface="Verdana"/>
            </a:endParaRPr>
          </a:p>
        </p:txBody>
      </p:sp>
      <p:sp>
        <p:nvSpPr>
          <p:cNvPr id="575" name="Google Shape;575;p52"/>
          <p:cNvSpPr txBox="1"/>
          <p:nvPr/>
        </p:nvSpPr>
        <p:spPr>
          <a:xfrm>
            <a:off x="699648" y="1094500"/>
            <a:ext cx="10802100" cy="6272400"/>
          </a:xfrm>
          <a:prstGeom prst="rect">
            <a:avLst/>
          </a:prstGeom>
          <a:noFill/>
          <a:ln>
            <a:noFill/>
          </a:ln>
        </p:spPr>
        <p:txBody>
          <a:bodyPr anchorCtr="0" anchor="t" bIns="45700" lIns="91425" spcFirstLastPara="1" rIns="91425" wrap="square" tIns="45700">
            <a:spAutoFit/>
          </a:bodyPr>
          <a:lstStyle/>
          <a:p>
            <a:pPr indent="-292100" lvl="0" marL="285750" marR="0" rtl="0" algn="just">
              <a:lnSpc>
                <a:spcPct val="100000"/>
              </a:lnSpc>
              <a:spcBef>
                <a:spcPts val="0"/>
              </a:spcBef>
              <a:spcAft>
                <a:spcPts val="0"/>
              </a:spcAft>
              <a:buClr>
                <a:schemeClr val="dk1"/>
              </a:buClr>
              <a:buSzPts val="1700"/>
              <a:buFont typeface="Arial"/>
              <a:buChar char="•"/>
            </a:pPr>
            <a:r>
              <a:rPr b="1" i="0" lang="pt-BR" sz="1700" u="none" cap="none" strike="noStrike">
                <a:solidFill>
                  <a:schemeClr val="dk1"/>
                </a:solidFill>
                <a:latin typeface="Verdana"/>
                <a:ea typeface="Verdana"/>
                <a:cs typeface="Verdana"/>
                <a:sym typeface="Verdana"/>
              </a:rPr>
              <a:t>O histórico prisional conturbado do apenado, somado ao crime praticado com violência ou grave ameaça </a:t>
            </a:r>
            <a:r>
              <a:rPr b="0" i="0" lang="pt-BR" sz="1700" u="none" cap="none" strike="noStrike">
                <a:solidFill>
                  <a:schemeClr val="dk1"/>
                </a:solidFill>
                <a:latin typeface="Verdana"/>
                <a:ea typeface="Verdana"/>
                <a:cs typeface="Verdana"/>
                <a:sym typeface="Verdana"/>
              </a:rPr>
              <a:t>(uma condição legal do atual art. 83, parágrafo único, do Código Penal), afasta a constatação inequívoca do requisito subjetivo para a concessão do livramento condicional. HC 734.064-SP, Rel. Min. Jesuíno Rissato (Desembargador convocado do TJDFT), Quinta Turma, por unanimidade, julgado em 03/05/2022, DJe 09/05/2022. </a:t>
            </a:r>
            <a:endParaRPr b="0" i="0" sz="15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t/>
            </a:r>
            <a:endParaRPr b="0" i="0" sz="1700" u="none" cap="none" strike="noStrike">
              <a:solidFill>
                <a:schemeClr val="dk1"/>
              </a:solidFill>
              <a:latin typeface="Verdana"/>
              <a:ea typeface="Verdana"/>
              <a:cs typeface="Verdana"/>
              <a:sym typeface="Verdana"/>
            </a:endParaRPr>
          </a:p>
          <a:p>
            <a:pPr indent="-292100" lvl="0" marL="285750" marR="0" rtl="0" algn="just">
              <a:lnSpc>
                <a:spcPct val="100000"/>
              </a:lnSpc>
              <a:spcBef>
                <a:spcPts val="0"/>
              </a:spcBef>
              <a:spcAft>
                <a:spcPts val="0"/>
              </a:spcAft>
              <a:buClr>
                <a:schemeClr val="dk1"/>
              </a:buClr>
              <a:buSzPts val="1700"/>
              <a:buFont typeface="Arial"/>
              <a:buChar char="•"/>
            </a:pPr>
            <a:r>
              <a:rPr b="0" i="0" lang="pt-BR" sz="1700" u="none" cap="none" strike="noStrike">
                <a:solidFill>
                  <a:schemeClr val="dk1"/>
                </a:solidFill>
                <a:latin typeface="Verdana"/>
                <a:ea typeface="Verdana"/>
                <a:cs typeface="Verdana"/>
                <a:sym typeface="Verdana"/>
              </a:rPr>
              <a:t>A ausência de falta grave nos últimos 12 (doze) meses não é suficiente para satisfazer o requisito subjetivo exigido para a concessão do livramento condicional. AgRg no HC 776.645-SP, Rel. Min. Laurita Vaz, Sexta Turma, por unanimidade, julgado em 25/10/2022, DJe 03/11/2022. </a:t>
            </a:r>
            <a:endParaRPr b="0" i="0" sz="1500" u="none" cap="none" strike="noStrike">
              <a:solidFill>
                <a:srgbClr val="000000"/>
              </a:solidFill>
              <a:latin typeface="Arial"/>
              <a:ea typeface="Arial"/>
              <a:cs typeface="Arial"/>
              <a:sym typeface="Arial"/>
            </a:endParaRPr>
          </a:p>
          <a:p>
            <a:pPr indent="-184150" lvl="0" marL="285750" marR="0" rtl="0" algn="just">
              <a:lnSpc>
                <a:spcPct val="100000"/>
              </a:lnSpc>
              <a:spcBef>
                <a:spcPts val="0"/>
              </a:spcBef>
              <a:spcAft>
                <a:spcPts val="0"/>
              </a:spcAft>
              <a:buClr>
                <a:schemeClr val="dk1"/>
              </a:buClr>
              <a:buSzPts val="1600"/>
              <a:buFont typeface="Arial"/>
              <a:buNone/>
            </a:pPr>
            <a:r>
              <a:t/>
            </a:r>
            <a:endParaRPr b="0" i="0" sz="1700" u="none" cap="none" strike="noStrike">
              <a:solidFill>
                <a:schemeClr val="dk1"/>
              </a:solidFill>
              <a:latin typeface="Verdana"/>
              <a:ea typeface="Verdana"/>
              <a:cs typeface="Verdana"/>
              <a:sym typeface="Verdana"/>
            </a:endParaRPr>
          </a:p>
          <a:p>
            <a:pPr indent="-292100" lvl="0" marL="285750" marR="0" rtl="0" algn="l">
              <a:lnSpc>
                <a:spcPct val="150000"/>
              </a:lnSpc>
              <a:spcBef>
                <a:spcPts val="0"/>
              </a:spcBef>
              <a:spcAft>
                <a:spcPts val="0"/>
              </a:spcAft>
              <a:buClr>
                <a:schemeClr val="dk1"/>
              </a:buClr>
              <a:buSzPts val="1900"/>
              <a:buFont typeface="Noto Sans Symbols"/>
              <a:buChar char="⮚"/>
            </a:pPr>
            <a:r>
              <a:rPr b="1" i="0" lang="pt-BR" sz="1900" u="none" cap="none" strike="noStrike">
                <a:solidFill>
                  <a:schemeClr val="dk1"/>
                </a:solidFill>
                <a:latin typeface="Calibri"/>
                <a:ea typeface="Calibri"/>
                <a:cs typeface="Calibri"/>
                <a:sym typeface="Calibri"/>
              </a:rPr>
              <a:t>SITUAÇÕES QUE NÃO OBSTAM A CONCESSÃO DO LIVRAMENTO </a:t>
            </a:r>
            <a:endParaRPr b="0" i="0" sz="15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800"/>
              <a:buFont typeface="Arial"/>
              <a:buNone/>
            </a:pPr>
            <a:r>
              <a:rPr b="0" i="0" lang="pt-BR" sz="1900" u="none" cap="none" strike="noStrike">
                <a:solidFill>
                  <a:schemeClr val="dk1"/>
                </a:solidFill>
                <a:latin typeface="Calibri"/>
                <a:ea typeface="Calibri"/>
                <a:cs typeface="Calibri"/>
                <a:sym typeface="Calibri"/>
              </a:rPr>
              <a:t>-GRAVIDADE DO CRIME</a:t>
            </a:r>
            <a:endParaRPr b="0" i="0" sz="15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800"/>
              <a:buFont typeface="Arial"/>
              <a:buNone/>
            </a:pPr>
            <a:r>
              <a:rPr b="0" i="0" lang="pt-BR" sz="1900" u="none" cap="none" strike="noStrike">
                <a:solidFill>
                  <a:schemeClr val="dk1"/>
                </a:solidFill>
                <a:latin typeface="Calibri"/>
                <a:ea typeface="Calibri"/>
                <a:cs typeface="Calibri"/>
                <a:sym typeface="Calibri"/>
              </a:rPr>
              <a:t>- AUSÊNCIA DE PASSAGEM PELO SEMIABERTO</a:t>
            </a:r>
            <a:endParaRPr b="0" i="0" sz="15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800"/>
              <a:buFont typeface="Arial"/>
              <a:buNone/>
            </a:pPr>
            <a:r>
              <a:rPr b="0" i="0" lang="pt-BR" sz="1900" u="none" cap="none" strike="noStrike">
                <a:solidFill>
                  <a:schemeClr val="dk1"/>
                </a:solidFill>
                <a:latin typeface="Calibri"/>
                <a:ea typeface="Calibri"/>
                <a:cs typeface="Calibri"/>
                <a:sym typeface="Calibri"/>
              </a:rPr>
              <a:t>- FALTAS GRAVES ANTIGAS</a:t>
            </a:r>
            <a:endParaRPr b="0" i="0" sz="15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800"/>
              <a:buFont typeface="Arial"/>
              <a:buNone/>
            </a:pPr>
            <a:r>
              <a:rPr b="0" i="0" lang="pt-BR" sz="1900" u="none" cap="none" strike="noStrike">
                <a:solidFill>
                  <a:schemeClr val="dk1"/>
                </a:solidFill>
                <a:latin typeface="Calibri"/>
                <a:ea typeface="Calibri"/>
                <a:cs typeface="Calibri"/>
                <a:sym typeface="Calibri"/>
              </a:rPr>
              <a:t>- LONGA PENA A CUMPRIR</a:t>
            </a:r>
            <a:endParaRPr b="0" i="0" sz="1500" u="none" cap="none" strike="noStrike">
              <a:solidFill>
                <a:srgbClr val="000000"/>
              </a:solidFill>
              <a:latin typeface="Arial"/>
              <a:ea typeface="Arial"/>
              <a:cs typeface="Arial"/>
              <a:sym typeface="Arial"/>
            </a:endParaRPr>
          </a:p>
          <a:p>
            <a:pPr indent="-171450" lvl="0" marL="285750" marR="0" rtl="0" algn="l">
              <a:lnSpc>
                <a:spcPct val="150000"/>
              </a:lnSpc>
              <a:spcBef>
                <a:spcPts val="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a:p>
            <a:pPr indent="-171450" lvl="0" marL="285750" marR="0" rtl="0" algn="l">
              <a:lnSpc>
                <a:spcPct val="150000"/>
              </a:lnSpc>
              <a:spcBef>
                <a:spcPts val="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576" name="Google Shape;576;p52"/>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0" name="Shape 580"/>
        <p:cNvGrpSpPr/>
        <p:nvPr/>
      </p:nvGrpSpPr>
      <p:grpSpPr>
        <a:xfrm>
          <a:off x="0" y="0"/>
          <a:ext cx="0" cy="0"/>
          <a:chOff x="0" y="0"/>
          <a:chExt cx="0" cy="0"/>
        </a:xfrm>
      </p:grpSpPr>
      <p:grpSp>
        <p:nvGrpSpPr>
          <p:cNvPr id="581" name="Google Shape;581;p53"/>
          <p:cNvGrpSpPr/>
          <p:nvPr/>
        </p:nvGrpSpPr>
        <p:grpSpPr>
          <a:xfrm>
            <a:off x="362074" y="344073"/>
            <a:ext cx="11389663" cy="6190868"/>
            <a:chOff x="0" y="0"/>
            <a:chExt cx="19017929" cy="10337222"/>
          </a:xfrm>
        </p:grpSpPr>
        <p:sp>
          <p:nvSpPr>
            <p:cNvPr id="582" name="Google Shape;582;p53"/>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583" name="Google Shape;583;p53"/>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584" name="Google Shape;584;p53"/>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585" name="Google Shape;585;p53"/>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586" name="Google Shape;586;p53"/>
          <p:cNvSpPr txBox="1"/>
          <p:nvPr/>
        </p:nvSpPr>
        <p:spPr>
          <a:xfrm>
            <a:off x="685801" y="465298"/>
            <a:ext cx="8292000" cy="1169700"/>
          </a:xfrm>
          <a:prstGeom prst="rect">
            <a:avLst/>
          </a:prstGeom>
          <a:noFill/>
          <a:ln>
            <a:noFill/>
          </a:ln>
        </p:spPr>
        <p:txBody>
          <a:bodyPr anchorCtr="0" anchor="t" bIns="45700" lIns="91425" spcFirstLastPara="1" rIns="91425" wrap="square" tIns="45700">
            <a:spAutoFit/>
          </a:bodyPr>
          <a:lstStyle/>
          <a:p>
            <a:pPr indent="0" lvl="0" marL="0" rtl="0" algn="ctr">
              <a:spcBef>
                <a:spcPts val="0"/>
              </a:spcBef>
              <a:spcAft>
                <a:spcPts val="0"/>
              </a:spcAft>
              <a:buClr>
                <a:schemeClr val="dk1"/>
              </a:buClr>
              <a:buSzPts val="3500"/>
              <a:buFont typeface="Arial"/>
              <a:buNone/>
            </a:pPr>
            <a:r>
              <a:rPr b="1" lang="pt-BR" sz="3500" u="sng">
                <a:solidFill>
                  <a:srgbClr val="03321A"/>
                </a:solidFill>
                <a:latin typeface="Verdana"/>
                <a:ea typeface="Verdana"/>
                <a:cs typeface="Verdana"/>
                <a:sym typeface="Verdana"/>
              </a:rPr>
              <a:t>LIVRAMENTO CONDICIONAL </a:t>
            </a:r>
            <a:endParaRPr>
              <a:solidFill>
                <a:schemeClr val="dk1"/>
              </a:solidFill>
            </a:endParaRPr>
          </a:p>
          <a:p>
            <a:pPr indent="0" lvl="0" marL="0" marR="0" rtl="0" algn="ctr">
              <a:lnSpc>
                <a:spcPct val="100000"/>
              </a:lnSpc>
              <a:spcBef>
                <a:spcPts val="0"/>
              </a:spcBef>
              <a:spcAft>
                <a:spcPts val="0"/>
              </a:spcAft>
              <a:buClr>
                <a:srgbClr val="000000"/>
              </a:buClr>
              <a:buSzPts val="3500"/>
              <a:buFont typeface="Arial"/>
              <a:buNone/>
            </a:pPr>
            <a:r>
              <a:t/>
            </a:r>
            <a:endParaRPr b="1" sz="3500" u="sng">
              <a:solidFill>
                <a:srgbClr val="03321A"/>
              </a:solidFill>
              <a:latin typeface="Verdana"/>
              <a:ea typeface="Verdana"/>
              <a:cs typeface="Verdana"/>
              <a:sym typeface="Verdana"/>
            </a:endParaRPr>
          </a:p>
        </p:txBody>
      </p:sp>
      <p:sp>
        <p:nvSpPr>
          <p:cNvPr id="587" name="Google Shape;587;p53"/>
          <p:cNvSpPr txBox="1"/>
          <p:nvPr/>
        </p:nvSpPr>
        <p:spPr>
          <a:xfrm>
            <a:off x="699656" y="1094509"/>
            <a:ext cx="8291943" cy="5709255"/>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STJ: A gravidade do crime e a ausência de prévia passagem do apenado pelo regime semiaberto não constituem fundamentos idôneos para o indeferimento de livramento condicional Decisão monocrática: Trata-se de habeas corpus, com pedido liminar, impetrado contra acórdão assim ementado (fl. 15): AGRAVO DE EXECUÇÃO PENAL LIVRAMENTO CONDICIONAL. CONCESSÃO NÃO RECOMENDADA. Em que pese inexistir previsãolegal expressa que determine ser obrigatória a prévia passagem dosentenciado por regimes intermediários antes de ser beneficiado com o livramento condicional, não há elementos seguros nos autos que permitam a concessão do almejado benefício. RECURSO NÃO PROVIDO. (...) Como se observa, as instâncias ordinárias indeferiram o pedido de livramento condicional ao entendimento de que a gravidade dos delitos praticados e a necessidade de prévia passagem do sentenciado por regimeintermediário são fundamentos válidos para se afirmar a ausência do requisito subjetivo. Contudo, fatores relacionados ao crime praticado são determinantes da pena aplicada, mas não justificam diferenciado tratamento para a progressão de regime ou livramento condicional, de modo que o indeferimento a um ou outro 543 somente poderá fundar-se em fatos ocorridos no curso da própria execução penal. A propósito: (...) (HC 304885 / SP, Relator(a) Ministro NEFI CORDEIRO, SEXTA TURMA, julgado em 14/04/2015, DJe 24/04/2015.) </a:t>
            </a:r>
            <a:endParaRPr b="0" i="0" sz="1400" u="none" cap="none" strike="noStrike">
              <a:solidFill>
                <a:srgbClr val="000000"/>
              </a:solidFill>
              <a:latin typeface="Arial"/>
              <a:ea typeface="Arial"/>
              <a:cs typeface="Arial"/>
              <a:sym typeface="Arial"/>
            </a:endParaRPr>
          </a:p>
          <a:p>
            <a:pPr indent="-171450" lvl="0" marL="285750" marR="0" rtl="0" algn="l">
              <a:lnSpc>
                <a:spcPct val="150000"/>
              </a:lnSpc>
              <a:spcBef>
                <a:spcPts val="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588" name="Google Shape;588;p53"/>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2" name="Shape 592"/>
        <p:cNvGrpSpPr/>
        <p:nvPr/>
      </p:nvGrpSpPr>
      <p:grpSpPr>
        <a:xfrm>
          <a:off x="0" y="0"/>
          <a:ext cx="0" cy="0"/>
          <a:chOff x="0" y="0"/>
          <a:chExt cx="0" cy="0"/>
        </a:xfrm>
      </p:grpSpPr>
      <p:grpSp>
        <p:nvGrpSpPr>
          <p:cNvPr id="593" name="Google Shape;593;p54"/>
          <p:cNvGrpSpPr/>
          <p:nvPr/>
        </p:nvGrpSpPr>
        <p:grpSpPr>
          <a:xfrm>
            <a:off x="362074" y="344073"/>
            <a:ext cx="11389663" cy="6190868"/>
            <a:chOff x="0" y="0"/>
            <a:chExt cx="19017929" cy="10337222"/>
          </a:xfrm>
        </p:grpSpPr>
        <p:sp>
          <p:nvSpPr>
            <p:cNvPr id="594" name="Google Shape;594;p54"/>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595" name="Google Shape;595;p54"/>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596" name="Google Shape;596;p54"/>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597" name="Google Shape;597;p54"/>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598" name="Google Shape;598;p54"/>
          <p:cNvSpPr txBox="1"/>
          <p:nvPr/>
        </p:nvSpPr>
        <p:spPr>
          <a:xfrm>
            <a:off x="685801" y="465298"/>
            <a:ext cx="8292000" cy="1169700"/>
          </a:xfrm>
          <a:prstGeom prst="rect">
            <a:avLst/>
          </a:prstGeom>
          <a:noFill/>
          <a:ln>
            <a:noFill/>
          </a:ln>
        </p:spPr>
        <p:txBody>
          <a:bodyPr anchorCtr="0" anchor="t" bIns="45700" lIns="91425" spcFirstLastPara="1" rIns="91425" wrap="square" tIns="45700">
            <a:spAutoFit/>
          </a:bodyPr>
          <a:lstStyle/>
          <a:p>
            <a:pPr indent="0" lvl="0" marL="0" rtl="0" algn="ctr">
              <a:spcBef>
                <a:spcPts val="0"/>
              </a:spcBef>
              <a:spcAft>
                <a:spcPts val="0"/>
              </a:spcAft>
              <a:buClr>
                <a:schemeClr val="dk1"/>
              </a:buClr>
              <a:buSzPts val="3500"/>
              <a:buFont typeface="Arial"/>
              <a:buNone/>
            </a:pPr>
            <a:r>
              <a:rPr b="1" lang="pt-BR" sz="3500" u="sng">
                <a:solidFill>
                  <a:srgbClr val="03321A"/>
                </a:solidFill>
                <a:latin typeface="Verdana"/>
                <a:ea typeface="Verdana"/>
                <a:cs typeface="Verdana"/>
                <a:sym typeface="Verdana"/>
              </a:rPr>
              <a:t>LIVRAMENTO CONDICIONAL </a:t>
            </a:r>
            <a:endParaRPr>
              <a:solidFill>
                <a:schemeClr val="dk1"/>
              </a:solidFill>
            </a:endParaRPr>
          </a:p>
          <a:p>
            <a:pPr indent="0" lvl="0" marL="0" marR="0" rtl="0" algn="ctr">
              <a:lnSpc>
                <a:spcPct val="100000"/>
              </a:lnSpc>
              <a:spcBef>
                <a:spcPts val="0"/>
              </a:spcBef>
              <a:spcAft>
                <a:spcPts val="0"/>
              </a:spcAft>
              <a:buClr>
                <a:srgbClr val="000000"/>
              </a:buClr>
              <a:buSzPts val="3500"/>
              <a:buFont typeface="Arial"/>
              <a:buNone/>
            </a:pPr>
            <a:r>
              <a:t/>
            </a:r>
            <a:endParaRPr b="1" sz="3500" u="sng">
              <a:solidFill>
                <a:srgbClr val="03321A"/>
              </a:solidFill>
              <a:latin typeface="Verdana"/>
              <a:ea typeface="Verdana"/>
              <a:cs typeface="Verdana"/>
              <a:sym typeface="Verdana"/>
            </a:endParaRPr>
          </a:p>
        </p:txBody>
      </p:sp>
      <p:sp>
        <p:nvSpPr>
          <p:cNvPr id="599" name="Google Shape;599;p54"/>
          <p:cNvSpPr txBox="1"/>
          <p:nvPr/>
        </p:nvSpPr>
        <p:spPr>
          <a:xfrm>
            <a:off x="699656" y="1094509"/>
            <a:ext cx="8291943" cy="5262979"/>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No caso, consta da decisão de primeira instância a menção ao bom comportamento carcerário, assentando o magistrado que "o reeducando descontou parcela superior ao lapso temporal legalmente exigido e possui bom comportamento carcerário", além de se registrar que "[n]ão há notícia quanto à prática de falta disciplinar recente". Ademais, a necessidade de o sentenciado vivenciar, primeiramente, o regime semiaberto, antes de pretender o livramento condicional, consoante precedentes deste Tribunal, não constitui argumento apto a fundamentar a sua denegação, notadamente porque inexiste similitude entre os requisitos exigidos para o livramento condicional e para aprogressão de regime. Nesse sentido: (...) (HC 360.252/SP, Rel. Ministra MARIA THEREZA DE ASSIS MOURA, SEXTA TURMA, julgado em 22/11/2016, DJe 6/12/2016.) Ante o exposto, concedo o habeas corpus para deferir ao paciente o benefício do livramento condicional, consoante a fundamentação acima, a ser providenciado pelo juízo das execuções. (STJ, HC 733.588/SP, Rel. Min. OLINDO MENEZES, Desembargador convocado do TRF 1ª Região, decisão monocrática, julgado em 01/08/2022, DJe 02/08/2022, grifos nossos) STJ: A gravidade do delito, as faltas graves antigas, a longa pena a cumprir e a impossibilidade da chamada progressão per saltum de regime prisional não constituem fundamentos idôneos para o indeferimento do livramento condicional Observação: decisão obtida pela DPRJ, em HC de autoria da Defensora</a:t>
            </a:r>
            <a:endParaRPr b="0" i="0" sz="1800" u="none" cap="none" strike="noStrike">
              <a:solidFill>
                <a:schemeClr val="dk1"/>
              </a:solidFill>
              <a:latin typeface="Verdana"/>
              <a:ea typeface="Verdana"/>
              <a:cs typeface="Verdana"/>
              <a:sym typeface="Verdana"/>
            </a:endParaRPr>
          </a:p>
        </p:txBody>
      </p:sp>
      <p:sp>
        <p:nvSpPr>
          <p:cNvPr id="600" name="Google Shape;600;p54"/>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4" name="Shape 604"/>
        <p:cNvGrpSpPr/>
        <p:nvPr/>
      </p:nvGrpSpPr>
      <p:grpSpPr>
        <a:xfrm>
          <a:off x="0" y="0"/>
          <a:ext cx="0" cy="0"/>
          <a:chOff x="0" y="0"/>
          <a:chExt cx="0" cy="0"/>
        </a:xfrm>
      </p:grpSpPr>
      <p:grpSp>
        <p:nvGrpSpPr>
          <p:cNvPr id="605" name="Google Shape;605;p55"/>
          <p:cNvGrpSpPr/>
          <p:nvPr/>
        </p:nvGrpSpPr>
        <p:grpSpPr>
          <a:xfrm>
            <a:off x="362074" y="344073"/>
            <a:ext cx="11389663" cy="6190868"/>
            <a:chOff x="0" y="0"/>
            <a:chExt cx="19017929" cy="10337222"/>
          </a:xfrm>
        </p:grpSpPr>
        <p:sp>
          <p:nvSpPr>
            <p:cNvPr id="606" name="Google Shape;606;p55"/>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607" name="Google Shape;607;p55"/>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608" name="Google Shape;608;p55"/>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609" name="Google Shape;609;p55"/>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610" name="Google Shape;610;p55"/>
          <p:cNvSpPr txBox="1"/>
          <p:nvPr/>
        </p:nvSpPr>
        <p:spPr>
          <a:xfrm>
            <a:off x="685801" y="465298"/>
            <a:ext cx="8292000" cy="1169700"/>
          </a:xfrm>
          <a:prstGeom prst="rect">
            <a:avLst/>
          </a:prstGeom>
          <a:noFill/>
          <a:ln>
            <a:noFill/>
          </a:ln>
        </p:spPr>
        <p:txBody>
          <a:bodyPr anchorCtr="0" anchor="t" bIns="45700" lIns="91425" spcFirstLastPara="1" rIns="91425" wrap="square" tIns="45700">
            <a:spAutoFit/>
          </a:bodyPr>
          <a:lstStyle/>
          <a:p>
            <a:pPr indent="0" lvl="0" marL="0" rtl="0" algn="ctr">
              <a:spcBef>
                <a:spcPts val="0"/>
              </a:spcBef>
              <a:spcAft>
                <a:spcPts val="0"/>
              </a:spcAft>
              <a:buClr>
                <a:schemeClr val="dk1"/>
              </a:buClr>
              <a:buSzPts val="3500"/>
              <a:buFont typeface="Arial"/>
              <a:buNone/>
            </a:pPr>
            <a:r>
              <a:rPr b="1" lang="pt-BR" sz="3500" u="sng">
                <a:solidFill>
                  <a:srgbClr val="03321A"/>
                </a:solidFill>
                <a:latin typeface="Verdana"/>
                <a:ea typeface="Verdana"/>
                <a:cs typeface="Verdana"/>
                <a:sym typeface="Verdana"/>
              </a:rPr>
              <a:t>LIVRAMENTO CONDICIONAL </a:t>
            </a:r>
            <a:endParaRPr>
              <a:solidFill>
                <a:schemeClr val="dk1"/>
              </a:solidFill>
            </a:endParaRPr>
          </a:p>
          <a:p>
            <a:pPr indent="0" lvl="0" marL="0" marR="0" rtl="0" algn="ctr">
              <a:lnSpc>
                <a:spcPct val="100000"/>
              </a:lnSpc>
              <a:spcBef>
                <a:spcPts val="0"/>
              </a:spcBef>
              <a:spcAft>
                <a:spcPts val="0"/>
              </a:spcAft>
              <a:buClr>
                <a:srgbClr val="000000"/>
              </a:buClr>
              <a:buSzPts val="3500"/>
              <a:buFont typeface="Arial"/>
              <a:buNone/>
            </a:pPr>
            <a:r>
              <a:t/>
            </a:r>
            <a:endParaRPr b="1" sz="3500" u="sng">
              <a:solidFill>
                <a:srgbClr val="03321A"/>
              </a:solidFill>
              <a:latin typeface="Verdana"/>
              <a:ea typeface="Verdana"/>
              <a:cs typeface="Verdana"/>
              <a:sym typeface="Verdana"/>
            </a:endParaRPr>
          </a:p>
        </p:txBody>
      </p:sp>
      <p:sp>
        <p:nvSpPr>
          <p:cNvPr id="611" name="Google Shape;611;p55"/>
          <p:cNvSpPr txBox="1"/>
          <p:nvPr/>
        </p:nvSpPr>
        <p:spPr>
          <a:xfrm>
            <a:off x="699656" y="1094509"/>
            <a:ext cx="8291943" cy="5262979"/>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Pública Mariangela Benedetto Giusti. Decisão monocrática: DAMIÃO DE ABREU alega sofrer constrangimento ilegal em decorrência de acórdão proferido pelo Tribunal a quo no Agravo em Execução n. 5010237- 26.2021.8.19.0500, em que foi cassada a benesse do livramento condicional. A defesa alega que “a transcrição de ficha disciplinar não anota nenhuma falta grave praticada ao longo da execução da pena. O indeferimento do livramento condicional não pode ter como fundamento evasão ocorrida em 2011” (fl. 7). Na hipótese, a Corte de origem, ao cassar a benesse, salientou que, “anteriormente, quando em liberdade, o agravado aproveitou para cometer novos crimes (CES 0435115-68.2007.8.19.0001, 0360274- 342009.8.19.0001,0025055- 67.2008.8.19.0001 e 0059199- 86.2016.8.19.0001). Ressalte-se que, conforme Transcrição de sua Ficha Disciplinar, fls. 04/05, consta uma evasão de cárcere no ano de 2011” (fl. 49). Com efeito, a preocupação em torno da readaptação do indivíduo censurado circunda, antes mesmo da execução penal, a própria dosimetria da reprimenda 544 imposta, a qual se considera necessária à satisfação de uma concepção preventiva da pena. “Para as teorias relativas a pena se justifica, não para retribuir o fato delitivo cometido, mas, sim, para prevenir a sua prática. [...] a pena deixa de ser concebida como um fim em si mesmo, [...] e passa a ser concebida como meio para o alcance de fins futuros e a estar justificada pela sua necessidade: a prevenção de delitos” (BITTENCOURT, Cezar Roberto. </a:t>
            </a:r>
            <a:endParaRPr b="0" i="0" sz="1600" u="none" cap="none" strike="noStrike">
              <a:solidFill>
                <a:schemeClr val="dk1"/>
              </a:solidFill>
              <a:latin typeface="Calibri"/>
              <a:ea typeface="Calibri"/>
              <a:cs typeface="Calibri"/>
              <a:sym typeface="Calibri"/>
            </a:endParaRPr>
          </a:p>
        </p:txBody>
      </p:sp>
      <p:sp>
        <p:nvSpPr>
          <p:cNvPr id="612" name="Google Shape;612;p55"/>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6" name="Shape 616"/>
        <p:cNvGrpSpPr/>
        <p:nvPr/>
      </p:nvGrpSpPr>
      <p:grpSpPr>
        <a:xfrm>
          <a:off x="0" y="0"/>
          <a:ext cx="0" cy="0"/>
          <a:chOff x="0" y="0"/>
          <a:chExt cx="0" cy="0"/>
        </a:xfrm>
      </p:grpSpPr>
      <p:grpSp>
        <p:nvGrpSpPr>
          <p:cNvPr id="617" name="Google Shape;617;p56"/>
          <p:cNvGrpSpPr/>
          <p:nvPr/>
        </p:nvGrpSpPr>
        <p:grpSpPr>
          <a:xfrm>
            <a:off x="362074" y="344073"/>
            <a:ext cx="11389663" cy="6190868"/>
            <a:chOff x="0" y="0"/>
            <a:chExt cx="19017929" cy="10337222"/>
          </a:xfrm>
        </p:grpSpPr>
        <p:sp>
          <p:nvSpPr>
            <p:cNvPr id="618" name="Google Shape;618;p56"/>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619" name="Google Shape;619;p56"/>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620" name="Google Shape;620;p56"/>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621" name="Google Shape;621;p56"/>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622" name="Google Shape;622;p56"/>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LIVRAMENTO CONDICIONAL </a:t>
            </a:r>
            <a:endParaRPr b="0" i="0" sz="1400" u="none" cap="none" strike="noStrike">
              <a:solidFill>
                <a:srgbClr val="000000"/>
              </a:solidFill>
              <a:latin typeface="Arial"/>
              <a:ea typeface="Arial"/>
              <a:cs typeface="Arial"/>
              <a:sym typeface="Arial"/>
            </a:endParaRPr>
          </a:p>
        </p:txBody>
      </p:sp>
      <p:sp>
        <p:nvSpPr>
          <p:cNvPr id="623" name="Google Shape;623;p56"/>
          <p:cNvSpPr txBox="1"/>
          <p:nvPr/>
        </p:nvSpPr>
        <p:spPr>
          <a:xfrm>
            <a:off x="699656" y="1094509"/>
            <a:ext cx="8291943" cy="5262979"/>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Tratado de direito penal: parte geral. 17. ed. rev., ampl. e atual. São Paulo: Saraiva, 2012, p. 141). A esse respeito, destaco que a gravidade em abstrato dos delitos pelos quaisfoi condenado o paciente, bem como a longa pena a cumprir, sem maiores detalhamentos, não justificam a negativa da benesse ou a produção de prova pericial, uma vez que não refletem a avaliação do efetivo cumprimento da pena pelo condenado. Confira-se: (...) (HC n. 508.784/SP, Rel. Ministro Reynaldo Soares da Fonseca, 5ª T., DJe 22/8/2019, destaquei).</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Da mesma forma, “[s]egundo a jurisprudência deste Superior Tribunal de Justiça, não há obrigatoriedade de o sentenciado vivenciar primeiramente o regime intermediário para que obtenha o benefício do livramento condicional, em razão da inexistência de tal previsão no art. 83 do Código Penal” (HC n. 482.168/SP, Rel. Ministro Felix Fischer, 5ª T., DJe 19/2/2019). Outra sorte não socorre o fundamento atrelado ao histórico disciplinar, porquanto o último delito por que condenado o paciente foi praticado em 24/2/2016 (fl. 24), de modo que não macula, per si, o preenchimento do requisito de ordem subjetiva. Consoante o entendimento do Superior Tribunal de Justiça, [...] 3. A jurisprudência deste Superior Tribunal de Justiça tem se manifestado no sentido de que a gravidade do delito, as faltas graves antigas, a longa penaa cumprir e a impossibilidade da chamada progressão per saltum de regime prisional não constituem fundamentos idôneos para o indeferimento do benefício do livramento condicional. </a:t>
            </a:r>
            <a:endParaRPr b="0" i="0" sz="1400" u="none" cap="none" strike="noStrike">
              <a:solidFill>
                <a:srgbClr val="000000"/>
              </a:solidFill>
              <a:latin typeface="Arial"/>
              <a:ea typeface="Arial"/>
              <a:cs typeface="Arial"/>
              <a:sym typeface="Arial"/>
            </a:endParaRPr>
          </a:p>
        </p:txBody>
      </p:sp>
      <p:sp>
        <p:nvSpPr>
          <p:cNvPr id="624" name="Google Shape;624;p56"/>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8" name="Shape 628"/>
        <p:cNvGrpSpPr/>
        <p:nvPr/>
      </p:nvGrpSpPr>
      <p:grpSpPr>
        <a:xfrm>
          <a:off x="0" y="0"/>
          <a:ext cx="0" cy="0"/>
          <a:chOff x="0" y="0"/>
          <a:chExt cx="0" cy="0"/>
        </a:xfrm>
      </p:grpSpPr>
      <p:grpSp>
        <p:nvGrpSpPr>
          <p:cNvPr id="629" name="Google Shape;629;p57"/>
          <p:cNvGrpSpPr/>
          <p:nvPr/>
        </p:nvGrpSpPr>
        <p:grpSpPr>
          <a:xfrm>
            <a:off x="362074" y="344073"/>
            <a:ext cx="11389663" cy="6190868"/>
            <a:chOff x="0" y="0"/>
            <a:chExt cx="19017929" cy="10337222"/>
          </a:xfrm>
        </p:grpSpPr>
        <p:sp>
          <p:nvSpPr>
            <p:cNvPr id="630" name="Google Shape;630;p57"/>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631" name="Google Shape;631;p57"/>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632" name="Google Shape;632;p57"/>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633" name="Google Shape;633;p57"/>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634" name="Google Shape;634;p57"/>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LIVRAMENTO CONDICIONAL </a:t>
            </a:r>
            <a:endParaRPr b="0" i="0" sz="1400" u="none" cap="none" strike="noStrike">
              <a:solidFill>
                <a:srgbClr val="000000"/>
              </a:solidFill>
              <a:latin typeface="Arial"/>
              <a:ea typeface="Arial"/>
              <a:cs typeface="Arial"/>
              <a:sym typeface="Arial"/>
            </a:endParaRPr>
          </a:p>
        </p:txBody>
      </p:sp>
      <p:sp>
        <p:nvSpPr>
          <p:cNvPr id="635" name="Google Shape;635;p57"/>
          <p:cNvSpPr txBox="1"/>
          <p:nvPr/>
        </p:nvSpPr>
        <p:spPr>
          <a:xfrm>
            <a:off x="699656" y="1094509"/>
            <a:ext cx="8291943" cy="353943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O Superior Tribunal de Justiça possui entendimento de que não há obrigatoriedade de o sentenciado passar por regime intermediário para que obtenha o benefício do livramento condicional, ante a inexistência de tal previsão no art. 83 do Código Penal. Habeas corpus não conhecido. Ordem concedida, de ofício, para cassar as decisões das instâncias ordinárias e determinar que o Juiz da execução aprecie o pleito do benefício do livramento condicional, nos estritos termos da lei (HC n. 384.838/SP, Rel. Ministro Ribeiro Dantas, 5ª T., DJe 7/4/2017, sublinhei). Portanto, o que se percebe é que foi indeferida a benesse sem a devida fundamentação, a impor ao paciente patente constrangimento ilegal, dado o preenchimento dos requisitos legais. À vista do exposto, com fundamento no art. 34, XX, do RISTJ, concedo, in limine, a ordem restabelecer a decisão que concedeu ao paciente o livramento condicional. (STJ, HC 732.434/RJ, Rel. Min. ROGERIO SCHIETTI CRUZ, decisão monocrática, julgado em 05/04/2022, DJe 06/04/2022, grifos nossos) </a:t>
            </a:r>
            <a:endParaRPr b="0" i="0" sz="1400" u="none" cap="none" strike="noStrike">
              <a:solidFill>
                <a:srgbClr val="000000"/>
              </a:solidFill>
              <a:latin typeface="Arial"/>
              <a:ea typeface="Arial"/>
              <a:cs typeface="Arial"/>
              <a:sym typeface="Arial"/>
            </a:endParaRPr>
          </a:p>
        </p:txBody>
      </p:sp>
      <p:sp>
        <p:nvSpPr>
          <p:cNvPr id="636" name="Google Shape;636;p57"/>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0" name="Shape 640"/>
        <p:cNvGrpSpPr/>
        <p:nvPr/>
      </p:nvGrpSpPr>
      <p:grpSpPr>
        <a:xfrm>
          <a:off x="0" y="0"/>
          <a:ext cx="0" cy="0"/>
          <a:chOff x="0" y="0"/>
          <a:chExt cx="0" cy="0"/>
        </a:xfrm>
      </p:grpSpPr>
      <p:grpSp>
        <p:nvGrpSpPr>
          <p:cNvPr id="641" name="Google Shape;641;p58"/>
          <p:cNvGrpSpPr/>
          <p:nvPr/>
        </p:nvGrpSpPr>
        <p:grpSpPr>
          <a:xfrm>
            <a:off x="362074" y="344073"/>
            <a:ext cx="11389663" cy="6190868"/>
            <a:chOff x="0" y="0"/>
            <a:chExt cx="19017929" cy="10337222"/>
          </a:xfrm>
        </p:grpSpPr>
        <p:sp>
          <p:nvSpPr>
            <p:cNvPr id="642" name="Google Shape;642;p58"/>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643" name="Google Shape;643;p58"/>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644" name="Google Shape;644;p58"/>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645" name="Google Shape;645;p58"/>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646" name="Google Shape;646;p58"/>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LIVRAMENTO CONDICIONAL </a:t>
            </a:r>
            <a:endParaRPr b="0" i="0" sz="1400" u="none" cap="none" strike="noStrike">
              <a:solidFill>
                <a:srgbClr val="000000"/>
              </a:solidFill>
              <a:latin typeface="Arial"/>
              <a:ea typeface="Arial"/>
              <a:cs typeface="Arial"/>
              <a:sym typeface="Arial"/>
            </a:endParaRPr>
          </a:p>
        </p:txBody>
      </p:sp>
      <p:sp>
        <p:nvSpPr>
          <p:cNvPr id="647" name="Google Shape;647;p58"/>
          <p:cNvSpPr txBox="1"/>
          <p:nvPr/>
        </p:nvSpPr>
        <p:spPr>
          <a:xfrm>
            <a:off x="699648" y="1094500"/>
            <a:ext cx="10429800" cy="5602800"/>
          </a:xfrm>
          <a:prstGeom prst="rect">
            <a:avLst/>
          </a:prstGeom>
          <a:noFill/>
          <a:ln>
            <a:noFill/>
          </a:ln>
        </p:spPr>
        <p:txBody>
          <a:bodyPr anchorCtr="0" anchor="t" bIns="45700" lIns="91425" spcFirstLastPara="1" rIns="91425" wrap="square" tIns="45700">
            <a:spAutoFit/>
          </a:bodyPr>
          <a:lstStyle/>
          <a:p>
            <a:pPr indent="-292100" lvl="0" marL="285750" marR="0" rtl="0" algn="just">
              <a:lnSpc>
                <a:spcPct val="100000"/>
              </a:lnSpc>
              <a:spcBef>
                <a:spcPts val="0"/>
              </a:spcBef>
              <a:spcAft>
                <a:spcPts val="0"/>
              </a:spcAft>
              <a:buClr>
                <a:schemeClr val="dk1"/>
              </a:buClr>
              <a:buSzPts val="1700"/>
              <a:buFont typeface="Noto Sans Symbols"/>
              <a:buChar char="▪"/>
            </a:pPr>
            <a:r>
              <a:rPr b="1" i="0" lang="pt-BR" sz="1700" u="none" cap="none" strike="noStrike">
                <a:solidFill>
                  <a:schemeClr val="dk1"/>
                </a:solidFill>
                <a:latin typeface="Verdana"/>
                <a:ea typeface="Verdana"/>
                <a:cs typeface="Verdana"/>
                <a:sym typeface="Verdana"/>
              </a:rPr>
              <a:t>Revogação do livramento:</a:t>
            </a:r>
            <a:endParaRPr b="0" i="0" sz="1700" u="none" cap="none" strike="noStrike">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rPr b="1" i="0" lang="pt-BR" sz="1700" u="none" cap="none" strike="noStrike">
                <a:solidFill>
                  <a:schemeClr val="dk1"/>
                </a:solidFill>
                <a:latin typeface="Verdana"/>
                <a:ea typeface="Verdana"/>
                <a:cs typeface="Verdana"/>
                <a:sym typeface="Verdana"/>
              </a:rPr>
              <a:t>a) Crime anterior ao livramento: </a:t>
            </a:r>
            <a:r>
              <a:rPr b="0" i="0" lang="pt-BR" sz="1700" u="none" cap="none" strike="noStrike">
                <a:solidFill>
                  <a:schemeClr val="dk1"/>
                </a:solidFill>
                <a:latin typeface="Verdana"/>
                <a:ea typeface="Verdana"/>
                <a:cs typeface="Verdana"/>
                <a:sym typeface="Verdana"/>
              </a:rPr>
              <a:t>o período de prova é contado como pena cumprida e pode ter direito a novo livramento </a:t>
            </a:r>
            <a:endParaRPr b="0" i="0" sz="15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rPr b="1" i="0" lang="pt-BR" sz="1700" u="none" cap="none" strike="noStrike">
                <a:solidFill>
                  <a:schemeClr val="dk1"/>
                </a:solidFill>
                <a:latin typeface="Verdana"/>
                <a:ea typeface="Verdana"/>
                <a:cs typeface="Verdana"/>
                <a:sym typeface="Verdana"/>
              </a:rPr>
              <a:t>b) Crime posterior ao livramento: </a:t>
            </a:r>
            <a:r>
              <a:rPr b="0" i="0" lang="pt-BR" sz="1700" u="none" cap="none" strike="noStrike">
                <a:solidFill>
                  <a:schemeClr val="dk1"/>
                </a:solidFill>
                <a:latin typeface="Verdana"/>
                <a:ea typeface="Verdana"/>
                <a:cs typeface="Verdana"/>
                <a:sym typeface="Verdana"/>
              </a:rPr>
              <a:t>não conta como pena cumprida e não faz jus a novo livramento, em relação à mesma pena </a:t>
            </a:r>
            <a:endParaRPr b="0" i="0" sz="15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t/>
            </a:r>
            <a:endParaRPr b="0" i="0" sz="17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1" i="0" lang="pt-BR" sz="1700" u="none" cap="none" strike="noStrike">
                <a:solidFill>
                  <a:schemeClr val="dk1"/>
                </a:solidFill>
                <a:latin typeface="Verdana"/>
                <a:ea typeface="Verdana"/>
                <a:cs typeface="Verdana"/>
                <a:sym typeface="Verdana"/>
              </a:rPr>
              <a:t>REVOGAÇÃO FACULTATIVA: </a:t>
            </a:r>
            <a:r>
              <a:rPr b="0" i="0" lang="pt-BR" sz="1700" u="none" cap="none" strike="noStrike">
                <a:solidFill>
                  <a:schemeClr val="dk1"/>
                </a:solidFill>
                <a:latin typeface="Verdana"/>
                <a:ea typeface="Verdana"/>
                <a:cs typeface="Verdana"/>
                <a:sym typeface="Verdana"/>
              </a:rPr>
              <a:t>Art. 87 - O juiz poderá, também, revogar o livramento, se o liberado deixar de cumprir qualquer das obrigações constantes da sentença, ou for irrecorrivelmente condenado, </a:t>
            </a:r>
            <a:r>
              <a:rPr b="1" i="0" lang="pt-BR" sz="1700" u="sng" cap="none" strike="noStrike">
                <a:solidFill>
                  <a:schemeClr val="dk1"/>
                </a:solidFill>
                <a:latin typeface="Verdana"/>
                <a:ea typeface="Verdana"/>
                <a:cs typeface="Verdana"/>
                <a:sym typeface="Verdana"/>
              </a:rPr>
              <a:t>por crime ou contravenção, a pena que não seja privativa de liberdade</a:t>
            </a:r>
            <a:r>
              <a:rPr b="0" i="0" lang="pt-BR" sz="1700" u="none" cap="none" strike="noStrike">
                <a:solidFill>
                  <a:schemeClr val="dk1"/>
                </a:solidFill>
                <a:latin typeface="Verdana"/>
                <a:ea typeface="Verdana"/>
                <a:cs typeface="Verdana"/>
                <a:sym typeface="Verdana"/>
              </a:rPr>
              <a:t> </a:t>
            </a:r>
            <a:endParaRPr b="0" i="0" sz="15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pt-BR" sz="1700" u="none" cap="none" strike="noStrike">
                <a:solidFill>
                  <a:schemeClr val="dk1"/>
                </a:solidFill>
                <a:latin typeface="Verdana"/>
                <a:ea typeface="Verdana"/>
                <a:cs typeface="Verdana"/>
                <a:sym typeface="Verdana"/>
              </a:rPr>
              <a:t> </a:t>
            </a:r>
            <a:endParaRPr b="0" i="0" sz="15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1" i="0" lang="pt-BR" sz="1700" u="none" cap="none" strike="noStrike">
                <a:solidFill>
                  <a:schemeClr val="dk1"/>
                </a:solidFill>
                <a:latin typeface="Verdana"/>
                <a:ea typeface="Verdana"/>
                <a:cs typeface="Verdana"/>
                <a:sym typeface="Verdana"/>
              </a:rPr>
              <a:t>Art. 145 LEP. </a:t>
            </a:r>
            <a:r>
              <a:rPr b="0" i="0" lang="pt-BR" sz="1700" u="none" cap="none" strike="noStrike">
                <a:solidFill>
                  <a:schemeClr val="dk1"/>
                </a:solidFill>
                <a:latin typeface="Verdana"/>
                <a:ea typeface="Verdana"/>
                <a:cs typeface="Verdana"/>
                <a:sym typeface="Verdana"/>
              </a:rPr>
              <a:t>Praticada pelo liberado outra infração penal, o Juiz poderá ordenar a sua prisão, ouvidos o Conselho Penitenciário e o Ministério Público, </a:t>
            </a:r>
            <a:r>
              <a:rPr b="1" i="0" lang="pt-BR" sz="1700" u="sng" cap="none" strike="noStrike">
                <a:solidFill>
                  <a:schemeClr val="dk1"/>
                </a:solidFill>
                <a:latin typeface="Verdana"/>
                <a:ea typeface="Verdana"/>
                <a:cs typeface="Verdana"/>
                <a:sym typeface="Verdana"/>
              </a:rPr>
              <a:t>suspendendo</a:t>
            </a:r>
            <a:r>
              <a:rPr b="0" i="0" lang="pt-BR" sz="1700" u="none" cap="none" strike="noStrike">
                <a:solidFill>
                  <a:schemeClr val="dk1"/>
                </a:solidFill>
                <a:latin typeface="Verdana"/>
                <a:ea typeface="Verdana"/>
                <a:cs typeface="Verdana"/>
                <a:sym typeface="Verdana"/>
              </a:rPr>
              <a:t> o curso do livramento condicional, cuja revogação, entretanto, </a:t>
            </a:r>
            <a:r>
              <a:rPr b="1" i="0" lang="pt-BR" sz="1700" u="none" cap="none" strike="noStrike">
                <a:solidFill>
                  <a:schemeClr val="dk1"/>
                </a:solidFill>
                <a:latin typeface="Verdana"/>
                <a:ea typeface="Verdana"/>
                <a:cs typeface="Verdana"/>
                <a:sym typeface="Verdana"/>
              </a:rPr>
              <a:t>ficará dependendo da decisão final.</a:t>
            </a:r>
            <a:endParaRPr b="1" i="0" sz="1700" u="none" cap="none" strike="noStrike">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t/>
            </a:r>
            <a:endParaRPr b="1" sz="1700">
              <a:solidFill>
                <a:schemeClr val="dk1"/>
              </a:solidFill>
              <a:latin typeface="Verdana"/>
              <a:ea typeface="Verdana"/>
              <a:cs typeface="Verdana"/>
              <a:sym typeface="Verdana"/>
            </a:endParaRPr>
          </a:p>
          <a:p>
            <a:pPr indent="0" lvl="0" marL="0" marR="0" rtl="0" algn="just">
              <a:lnSpc>
                <a:spcPct val="100000"/>
              </a:lnSpc>
              <a:spcBef>
                <a:spcPts val="0"/>
              </a:spcBef>
              <a:spcAft>
                <a:spcPts val="0"/>
              </a:spcAft>
              <a:buClr>
                <a:srgbClr val="000000"/>
              </a:buClr>
              <a:buSzPts val="1600"/>
              <a:buFont typeface="Arial"/>
              <a:buNone/>
            </a:pPr>
            <a:r>
              <a:rPr b="1" i="0" lang="pt-BR" sz="1700" u="none" cap="none" strike="noStrike">
                <a:solidFill>
                  <a:schemeClr val="dk1"/>
                </a:solidFill>
                <a:latin typeface="Verdana"/>
                <a:ea typeface="Verdana"/>
                <a:cs typeface="Verdana"/>
                <a:sym typeface="Verdana"/>
              </a:rPr>
              <a:t>Súmula 617-STJ: A ausência de suspensão ou revogação do livramento condicional antes do término do período de prova enseja a extinção da punibilidade pelo integral cumprimento da pena.</a:t>
            </a:r>
            <a:endParaRPr b="0" i="0" sz="1700" u="none" cap="none" strike="noStrike">
              <a:solidFill>
                <a:schemeClr val="dk1"/>
              </a:solidFill>
              <a:latin typeface="Verdana"/>
              <a:ea typeface="Verdana"/>
              <a:cs typeface="Verdana"/>
              <a:sym typeface="Verdana"/>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648" name="Google Shape;648;p58"/>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2" name="Shape 652"/>
        <p:cNvGrpSpPr/>
        <p:nvPr/>
      </p:nvGrpSpPr>
      <p:grpSpPr>
        <a:xfrm>
          <a:off x="0" y="0"/>
          <a:ext cx="0" cy="0"/>
          <a:chOff x="0" y="0"/>
          <a:chExt cx="0" cy="0"/>
        </a:xfrm>
      </p:grpSpPr>
      <p:grpSp>
        <p:nvGrpSpPr>
          <p:cNvPr id="653" name="Google Shape;653;p59"/>
          <p:cNvGrpSpPr/>
          <p:nvPr/>
        </p:nvGrpSpPr>
        <p:grpSpPr>
          <a:xfrm>
            <a:off x="362074" y="344073"/>
            <a:ext cx="11389663" cy="6190868"/>
            <a:chOff x="0" y="0"/>
            <a:chExt cx="19017929" cy="10337222"/>
          </a:xfrm>
        </p:grpSpPr>
        <p:sp>
          <p:nvSpPr>
            <p:cNvPr id="654" name="Google Shape;654;p59"/>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655" name="Google Shape;655;p59"/>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656" name="Google Shape;656;p59"/>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657" name="Google Shape;657;p59"/>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658" name="Google Shape;658;p59"/>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LIVRAMENTO CONDICIONAL </a:t>
            </a:r>
            <a:endParaRPr b="0" i="0" sz="1400" u="none" cap="none" strike="noStrike">
              <a:solidFill>
                <a:srgbClr val="000000"/>
              </a:solidFill>
              <a:latin typeface="Arial"/>
              <a:ea typeface="Arial"/>
              <a:cs typeface="Arial"/>
              <a:sym typeface="Arial"/>
            </a:endParaRPr>
          </a:p>
        </p:txBody>
      </p:sp>
      <p:sp>
        <p:nvSpPr>
          <p:cNvPr id="659" name="Google Shape;659;p59"/>
          <p:cNvSpPr txBox="1"/>
          <p:nvPr/>
        </p:nvSpPr>
        <p:spPr>
          <a:xfrm>
            <a:off x="699656" y="1094509"/>
            <a:ext cx="8291943" cy="5539978"/>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Clr>
                <a:srgbClr val="000000"/>
              </a:buClr>
              <a:buSzPts val="1600"/>
              <a:buFont typeface="Arial"/>
              <a:buNone/>
            </a:pPr>
            <a:r>
              <a:rPr b="1" i="0" lang="pt-BR" sz="1600" u="none" cap="none" strike="noStrike">
                <a:solidFill>
                  <a:schemeClr val="dk1"/>
                </a:solidFill>
                <a:latin typeface="Verdana"/>
                <a:ea typeface="Verdana"/>
                <a:cs typeface="Verdana"/>
                <a:sym typeface="Verdana"/>
              </a:rPr>
              <a:t>•	O PERÍODO DE PROVA ATÉ O LIMITE DO ART. 75 DO CP. (VER DATA DO CRIME). STJ. 5ª Turma.REsp 1922012-RS, Rel. Min. Joel Ilan Paciornik, julgado em 05/10/2021 (Info 712).</a:t>
            </a:r>
            <a:endParaRPr b="0" i="0" sz="14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t/>
            </a:r>
            <a:endParaRPr b="1" i="0" sz="1600" u="none" cap="none" strike="noStrike">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 Art. 75. O tempo de cumprimento das penas privativas de liberdade não pode ser superior a 40 (quarenta) anos.            (Redação dada pela Lei nº 13.964, de 2019)</a:t>
            </a:r>
            <a:endParaRPr b="0" i="0" sz="14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        § 1º Quando o agente for condenado a penas privativas de liberdade cuja soma seja superior a 40 (quarenta) anos, devem elas ser unificadas para atender ao limite máximo deste artigo.             (Redação dada pela Lei nº 13.964, de 2019)</a:t>
            </a:r>
            <a:endParaRPr b="0" i="0" sz="14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rPr b="0" i="0" lang="pt-BR" sz="1600" u="none" cap="none" strike="noStrike">
                <a:solidFill>
                  <a:schemeClr val="dk1"/>
                </a:solidFill>
                <a:latin typeface="Verdana"/>
                <a:ea typeface="Verdana"/>
                <a:cs typeface="Verdana"/>
                <a:sym typeface="Verdana"/>
              </a:rPr>
              <a:t>        § 2º - Sobrevindo condenação por fato posterior ao início do cumprimento da pena, far-se-á nova unificação, desprezando-se, para esse fim, o período de pena já cumprido.</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660" name="Google Shape;660;p59"/>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4" name="Shape 664"/>
        <p:cNvGrpSpPr/>
        <p:nvPr/>
      </p:nvGrpSpPr>
      <p:grpSpPr>
        <a:xfrm>
          <a:off x="0" y="0"/>
          <a:ext cx="0" cy="0"/>
          <a:chOff x="0" y="0"/>
          <a:chExt cx="0" cy="0"/>
        </a:xfrm>
      </p:grpSpPr>
      <p:grpSp>
        <p:nvGrpSpPr>
          <p:cNvPr id="665" name="Google Shape;665;p60"/>
          <p:cNvGrpSpPr/>
          <p:nvPr/>
        </p:nvGrpSpPr>
        <p:grpSpPr>
          <a:xfrm>
            <a:off x="362074" y="344073"/>
            <a:ext cx="11389663" cy="6190868"/>
            <a:chOff x="0" y="0"/>
            <a:chExt cx="19017929" cy="10337222"/>
          </a:xfrm>
        </p:grpSpPr>
        <p:sp>
          <p:nvSpPr>
            <p:cNvPr id="666" name="Google Shape;666;p60"/>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667" name="Google Shape;667;p60"/>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668" name="Google Shape;668;p60"/>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669" name="Google Shape;669;p60"/>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670" name="Google Shape;670;p60"/>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LIVRAMENTO CONDICIONAL </a:t>
            </a:r>
            <a:endParaRPr b="0" i="0" sz="1400" u="none" cap="none" strike="noStrike">
              <a:solidFill>
                <a:srgbClr val="000000"/>
              </a:solidFill>
              <a:latin typeface="Arial"/>
              <a:ea typeface="Arial"/>
              <a:cs typeface="Arial"/>
              <a:sym typeface="Arial"/>
            </a:endParaRPr>
          </a:p>
        </p:txBody>
      </p:sp>
      <p:sp>
        <p:nvSpPr>
          <p:cNvPr id="671" name="Google Shape;671;p60"/>
          <p:cNvSpPr txBox="1"/>
          <p:nvPr/>
        </p:nvSpPr>
        <p:spPr>
          <a:xfrm>
            <a:off x="699656" y="1094509"/>
            <a:ext cx="8292000" cy="5295000"/>
          </a:xfrm>
          <a:prstGeom prst="rect">
            <a:avLst/>
          </a:prstGeom>
          <a:noFill/>
          <a:ln>
            <a:noFill/>
          </a:ln>
        </p:spPr>
        <p:txBody>
          <a:bodyPr anchorCtr="0" anchor="t" bIns="45700" lIns="91425" spcFirstLastPara="1" rIns="91425" wrap="square" tIns="45700">
            <a:spAutoFit/>
          </a:bodyPr>
          <a:lstStyle/>
          <a:p>
            <a:pPr indent="-298450" lvl="0" marL="285750" marR="0" rtl="0" algn="just">
              <a:lnSpc>
                <a:spcPct val="150000"/>
              </a:lnSpc>
              <a:spcBef>
                <a:spcPts val="0"/>
              </a:spcBef>
              <a:spcAft>
                <a:spcPts val="0"/>
              </a:spcAft>
              <a:buClr>
                <a:schemeClr val="dk1"/>
              </a:buClr>
              <a:buSzPts val="1800"/>
              <a:buFont typeface="Noto Sans Symbols"/>
              <a:buChar char="⮚"/>
            </a:pPr>
            <a:r>
              <a:rPr b="1" i="0" lang="pt-BR" sz="1800" u="none" cap="none" strike="noStrike">
                <a:solidFill>
                  <a:schemeClr val="dk1"/>
                </a:solidFill>
                <a:latin typeface="Verdana"/>
                <a:ea typeface="Verdana"/>
                <a:cs typeface="Verdana"/>
                <a:sym typeface="Verdana"/>
              </a:rPr>
              <a:t>PARA CALCULAR DIREITO AO LC, UTILIZA-SE A PENA TODA E NÃO O LIMITE DO 75!</a:t>
            </a:r>
            <a:endParaRPr b="0" i="0" sz="16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rPr b="1" i="0" lang="pt-BR" sz="1800" u="none" cap="none" strike="noStrike">
                <a:solidFill>
                  <a:schemeClr val="dk1"/>
                </a:solidFill>
                <a:latin typeface="Verdana"/>
                <a:ea typeface="Verdana"/>
                <a:cs typeface="Verdana"/>
                <a:sym typeface="Verdana"/>
              </a:rPr>
              <a:t>•	Efeito na reincidência: </a:t>
            </a:r>
            <a:endParaRPr b="0" i="0" sz="16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Art. 64 - Para efeito de reincidência:            </a:t>
            </a:r>
            <a:endParaRPr b="0" i="0" sz="16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rPr b="0" i="0" lang="pt-BR" sz="1800" u="none" cap="none" strike="noStrike">
                <a:solidFill>
                  <a:schemeClr val="dk1"/>
                </a:solidFill>
                <a:latin typeface="Verdana"/>
                <a:ea typeface="Verdana"/>
                <a:cs typeface="Verdana"/>
                <a:sym typeface="Verdana"/>
              </a:rPr>
              <a:t>I - não prevalece a condenação anterior, se entre a data do cumprimento ou extinção da pena e a infração posterior tiver decorrido período de tempo </a:t>
            </a:r>
            <a:r>
              <a:rPr b="0" i="0" lang="pt-BR" sz="1800" u="sng" cap="none" strike="noStrike">
                <a:solidFill>
                  <a:schemeClr val="dk1"/>
                </a:solidFill>
                <a:latin typeface="Verdana"/>
                <a:ea typeface="Verdana"/>
                <a:cs typeface="Verdana"/>
                <a:sym typeface="Verdana"/>
              </a:rPr>
              <a:t>superior a 5 (cinco) anos, computado o período de prova da suspensão ou do livramento condicional, se não ocorrer revogação</a:t>
            </a:r>
            <a:r>
              <a:rPr b="0" i="0" lang="pt-BR" sz="1800" u="none" cap="none" strike="noStrike">
                <a:solidFill>
                  <a:schemeClr val="dk1"/>
                </a:solidFill>
                <a:latin typeface="Verdana"/>
                <a:ea typeface="Verdana"/>
                <a:cs typeface="Verdana"/>
                <a:sym typeface="Verdana"/>
              </a:rPr>
              <a:t>;   </a:t>
            </a:r>
            <a:endParaRPr b="0" i="0" sz="16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Clr>
                <a:srgbClr val="000000"/>
              </a:buClr>
              <a:buSzPts val="1600"/>
              <a:buFont typeface="Arial"/>
              <a:buNone/>
            </a:pPr>
            <a:r>
              <a:rPr b="1" i="0" lang="pt-BR" sz="1800" u="none" cap="none" strike="noStrike">
                <a:solidFill>
                  <a:schemeClr val="dk1"/>
                </a:solidFill>
                <a:latin typeface="Verdana"/>
                <a:ea typeface="Verdana"/>
                <a:cs typeface="Verdana"/>
                <a:sym typeface="Verdana"/>
              </a:rPr>
              <a:t>ALERTA PARA A COMPROVAÇÃO DA REINCIDÊNCIA: (SUMULA 636 “a folha de antecedentes criminais é documento suficiente a comprovar os maus antecedentes e a reincidência”.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400" u="none" cap="none" strike="noStrike">
              <a:solidFill>
                <a:srgbClr val="000000"/>
              </a:solidFill>
              <a:latin typeface="Arial"/>
              <a:ea typeface="Arial"/>
              <a:cs typeface="Arial"/>
              <a:sym typeface="Arial"/>
            </a:endParaRPr>
          </a:p>
        </p:txBody>
      </p:sp>
      <p:sp>
        <p:nvSpPr>
          <p:cNvPr id="672" name="Google Shape;672;p60"/>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grpSp>
        <p:nvGrpSpPr>
          <p:cNvPr id="136" name="Google Shape;136;p18"/>
          <p:cNvGrpSpPr/>
          <p:nvPr/>
        </p:nvGrpSpPr>
        <p:grpSpPr>
          <a:xfrm>
            <a:off x="362074" y="344073"/>
            <a:ext cx="11389663" cy="6190868"/>
            <a:chOff x="0" y="0"/>
            <a:chExt cx="19017929" cy="10337222"/>
          </a:xfrm>
        </p:grpSpPr>
        <p:sp>
          <p:nvSpPr>
            <p:cNvPr id="137" name="Google Shape;137;p18"/>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38" name="Google Shape;138;p18"/>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139" name="Google Shape;139;p18"/>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140" name="Google Shape;140;p18"/>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141" name="Google Shape;141;p18"/>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a:t>
            </a:r>
            <a:r>
              <a:rPr b="1" i="0" lang="pt-BR" sz="3500" u="sng" cap="none" strike="noStrike">
                <a:solidFill>
                  <a:srgbClr val="03321A"/>
                </a:solidFill>
                <a:latin typeface="Verdana"/>
                <a:ea typeface="Verdana"/>
                <a:cs typeface="Verdana"/>
                <a:sym typeface="Verdana"/>
              </a:rPr>
              <a:t>ROGRESSÃO DE REGIME </a:t>
            </a:r>
            <a:endParaRPr b="0" i="0" sz="1400" u="none" cap="none" strike="noStrike">
              <a:solidFill>
                <a:srgbClr val="000000"/>
              </a:solidFill>
              <a:latin typeface="Arial"/>
              <a:ea typeface="Arial"/>
              <a:cs typeface="Arial"/>
              <a:sym typeface="Arial"/>
            </a:endParaRPr>
          </a:p>
        </p:txBody>
      </p:sp>
      <p:sp>
        <p:nvSpPr>
          <p:cNvPr id="142" name="Google Shape;142;p18"/>
          <p:cNvSpPr txBox="1"/>
          <p:nvPr/>
        </p:nvSpPr>
        <p:spPr>
          <a:xfrm>
            <a:off x="699656" y="1094509"/>
            <a:ext cx="8291943" cy="4606774"/>
          </a:xfrm>
          <a:prstGeom prst="rect">
            <a:avLst/>
          </a:prstGeom>
          <a:noFill/>
          <a:ln>
            <a:noFill/>
          </a:ln>
        </p:spPr>
        <p:txBody>
          <a:bodyPr anchorCtr="0" anchor="t" bIns="45700" lIns="91425" spcFirstLastPara="1" rIns="91425" wrap="square" tIns="45700">
            <a:spAutoFit/>
          </a:bodyPr>
          <a:lstStyle/>
          <a:p>
            <a:pPr indent="-285750" lvl="0" marL="285750" marR="0" rtl="0" algn="just">
              <a:lnSpc>
                <a:spcPct val="100000"/>
              </a:lnSpc>
              <a:spcBef>
                <a:spcPts val="0"/>
              </a:spcBef>
              <a:spcAft>
                <a:spcPts val="0"/>
              </a:spcAft>
              <a:buClr>
                <a:schemeClr val="dk1"/>
              </a:buClr>
              <a:buSzPts val="1800"/>
              <a:buFont typeface="Arial"/>
              <a:buChar char="•"/>
            </a:pPr>
            <a:r>
              <a:rPr b="0" i="0" lang="pt-BR" sz="1800" u="none" cap="none" strike="noStrike">
                <a:solidFill>
                  <a:schemeClr val="dk1"/>
                </a:solidFill>
                <a:latin typeface="Verdana"/>
                <a:ea typeface="Verdana"/>
                <a:cs typeface="Verdana"/>
                <a:sym typeface="Verdana"/>
              </a:rPr>
              <a:t>Aplica-se se o percentual previsto no art. 112, inciso VI, alínea "a", da Lei n. 7.210/1984 (Lei de Execução Penal) para a progressão de regime ao condenado por crime hediondo com resultado morte e reincidente genérico, quando a condenação tenha ocorrido antes da entrada em vigor da Lei n. 13.964/2019 (Pacote Anticrime). AgRg no REsp 2.015.414-MG, Rel. Min. Reynaldo Soares da Fonseca, Quinta Turma, por unanimidade, julgado em 25/10/2022. </a:t>
            </a:r>
            <a:endParaRPr b="0" i="0" sz="1400" u="none" cap="none" strike="noStrike">
              <a:solidFill>
                <a:srgbClr val="000000"/>
              </a:solidFill>
              <a:latin typeface="Arial"/>
              <a:ea typeface="Arial"/>
              <a:cs typeface="Arial"/>
              <a:sym typeface="Arial"/>
            </a:endParaRPr>
          </a:p>
          <a:p>
            <a:pPr indent="-285750" lvl="0" marL="285750" marR="0" rtl="0" algn="just">
              <a:lnSpc>
                <a:spcPct val="100000"/>
              </a:lnSpc>
              <a:spcBef>
                <a:spcPts val="0"/>
              </a:spcBef>
              <a:spcAft>
                <a:spcPts val="0"/>
              </a:spcAft>
              <a:buClr>
                <a:schemeClr val="dk1"/>
              </a:buClr>
              <a:buSzPts val="1800"/>
              <a:buFont typeface="Arial"/>
              <a:buChar char="•"/>
            </a:pPr>
            <a:r>
              <a:rPr b="0" i="0" lang="pt-BR" sz="1800" u="none" cap="none" strike="noStrike">
                <a:solidFill>
                  <a:schemeClr val="dk1"/>
                </a:solidFill>
                <a:latin typeface="Verdana"/>
                <a:ea typeface="Verdana"/>
                <a:cs typeface="Verdana"/>
                <a:sym typeface="Verdana"/>
              </a:rPr>
              <a:t> </a:t>
            </a:r>
            <a:endParaRPr b="0" i="0" sz="1400" u="none" cap="none" strike="noStrike">
              <a:solidFill>
                <a:srgbClr val="000000"/>
              </a:solidFill>
              <a:latin typeface="Arial"/>
              <a:ea typeface="Arial"/>
              <a:cs typeface="Arial"/>
              <a:sym typeface="Arial"/>
            </a:endParaRPr>
          </a:p>
          <a:p>
            <a:pPr indent="-285750" lvl="0" marL="285750" marR="0" rtl="0" algn="just">
              <a:lnSpc>
                <a:spcPct val="100000"/>
              </a:lnSpc>
              <a:spcBef>
                <a:spcPts val="0"/>
              </a:spcBef>
              <a:spcAft>
                <a:spcPts val="0"/>
              </a:spcAft>
              <a:buClr>
                <a:schemeClr val="dk1"/>
              </a:buClr>
              <a:buSzPts val="1800"/>
              <a:buFont typeface="Arial"/>
              <a:buChar char="•"/>
            </a:pPr>
            <a:r>
              <a:rPr b="1" i="0" lang="pt-BR" sz="1800" u="none" cap="none" strike="noStrike">
                <a:solidFill>
                  <a:schemeClr val="dk1"/>
                </a:solidFill>
                <a:latin typeface="Verdana"/>
                <a:ea typeface="Verdana"/>
                <a:cs typeface="Verdana"/>
                <a:sym typeface="Verdana"/>
              </a:rPr>
              <a:t>É reconhecida a retroatividade do patamar estabelecido no art. 112, V, da Lei n. 13.964/2019, àqueles apenados que, embora tenham cometido crime hediondo ou equiparado sem resultado morte, não sejam reincidentes em delito de natureza semelhante. REsp 1.910.240-MG, Rel. Min. Rogerio Schietti Cruz, Terceira Seção, julgado em 26/05/2021, DJe 31/05/2021. (Tema 1084) </a:t>
            </a:r>
            <a:endParaRPr b="0" i="0" sz="1800" u="none" cap="none" strike="noStrike">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143" name="Google Shape;143;p18"/>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grpSp>
        <p:nvGrpSpPr>
          <p:cNvPr id="148" name="Google Shape;148;g2eb84f0148f_0_75"/>
          <p:cNvGrpSpPr/>
          <p:nvPr/>
        </p:nvGrpSpPr>
        <p:grpSpPr>
          <a:xfrm>
            <a:off x="362074" y="344073"/>
            <a:ext cx="11389838" cy="6190962"/>
            <a:chOff x="0" y="0"/>
            <a:chExt cx="19017929" cy="10337222"/>
          </a:xfrm>
        </p:grpSpPr>
        <p:sp>
          <p:nvSpPr>
            <p:cNvPr id="149" name="Google Shape;149;g2eb84f0148f_0_75"/>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50" name="Google Shape;150;g2eb84f0148f_0_75"/>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151" name="Google Shape;151;g2eb84f0148f_0_75"/>
          <p:cNvSpPr txBox="1"/>
          <p:nvPr/>
        </p:nvSpPr>
        <p:spPr>
          <a:xfrm>
            <a:off x="685801" y="647420"/>
            <a:ext cx="3442200" cy="533400"/>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152" name="Google Shape;152;g2eb84f0148f_0_75"/>
          <p:cNvSpPr txBox="1"/>
          <p:nvPr/>
        </p:nvSpPr>
        <p:spPr>
          <a:xfrm>
            <a:off x="1062672" y="1771808"/>
            <a:ext cx="2268900" cy="1227000"/>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153" name="Google Shape;153;g2eb84f0148f_0_75"/>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154" name="Google Shape;154;g2eb84f0148f_0_75"/>
          <p:cNvSpPr txBox="1"/>
          <p:nvPr/>
        </p:nvSpPr>
        <p:spPr>
          <a:xfrm>
            <a:off x="699656" y="1094509"/>
            <a:ext cx="8292000" cy="3694200"/>
          </a:xfrm>
          <a:prstGeom prst="rect">
            <a:avLst/>
          </a:prstGeom>
          <a:noFill/>
          <a:ln>
            <a:noFill/>
          </a:ln>
        </p:spPr>
        <p:txBody>
          <a:bodyPr anchorCtr="0" anchor="t" bIns="45700" lIns="91425" spcFirstLastPara="1" rIns="91425" wrap="square" tIns="45700">
            <a:spAutoFit/>
          </a:bodyPr>
          <a:lstStyle/>
          <a:p>
            <a:pPr indent="-285750" lvl="0" marL="285750" marR="0" rtl="0" algn="just">
              <a:lnSpc>
                <a:spcPct val="100000"/>
              </a:lnSpc>
              <a:spcBef>
                <a:spcPts val="0"/>
              </a:spcBef>
              <a:spcAft>
                <a:spcPts val="0"/>
              </a:spcAft>
              <a:buClr>
                <a:schemeClr val="dk1"/>
              </a:buClr>
              <a:buSzPts val="1800"/>
              <a:buFont typeface="Arial"/>
              <a:buChar char="•"/>
            </a:pPr>
            <a:r>
              <a:t/>
            </a:r>
            <a:endParaRPr b="0" i="0" sz="1400" u="none" cap="none" strike="noStrike">
              <a:solidFill>
                <a:srgbClr val="000000"/>
              </a:solidFill>
              <a:latin typeface="Arial"/>
              <a:ea typeface="Arial"/>
              <a:cs typeface="Arial"/>
              <a:sym typeface="Arial"/>
            </a:endParaRPr>
          </a:p>
          <a:p>
            <a:pPr indent="0" lvl="0" marL="457200" marR="0" rtl="0" algn="just">
              <a:lnSpc>
                <a:spcPct val="100000"/>
              </a:lnSpc>
              <a:spcBef>
                <a:spcPts val="0"/>
              </a:spcBef>
              <a:spcAft>
                <a:spcPts val="0"/>
              </a:spcAft>
              <a:buNone/>
            </a:pPr>
            <a:r>
              <a:rPr lang="pt-BR" sz="1800">
                <a:solidFill>
                  <a:schemeClr val="dk1"/>
                </a:solidFill>
                <a:latin typeface="Verdana"/>
                <a:ea typeface="Verdana"/>
                <a:cs typeface="Verdana"/>
                <a:sym typeface="Verdana"/>
              </a:rPr>
              <a:t> </a:t>
            </a:r>
            <a:endParaRPr sz="1800">
              <a:solidFill>
                <a:schemeClr val="dk1"/>
              </a:solidFill>
              <a:latin typeface="Verdana"/>
              <a:ea typeface="Verdana"/>
              <a:cs typeface="Verdana"/>
              <a:sym typeface="Verdana"/>
            </a:endParaRPr>
          </a:p>
          <a:p>
            <a:pPr indent="-285750" lvl="0" marL="285750" marR="0" rtl="0" algn="just">
              <a:lnSpc>
                <a:spcPct val="100000"/>
              </a:lnSpc>
              <a:spcBef>
                <a:spcPts val="0"/>
              </a:spcBef>
              <a:spcAft>
                <a:spcPts val="0"/>
              </a:spcAft>
              <a:buClr>
                <a:schemeClr val="dk1"/>
              </a:buClr>
              <a:buSzPts val="1800"/>
              <a:buFont typeface="Arial"/>
              <a:buChar char="•"/>
            </a:pPr>
            <a:r>
              <a:rPr lang="pt-BR" sz="1800">
                <a:solidFill>
                  <a:schemeClr val="dk1"/>
                </a:solidFill>
                <a:latin typeface="Verdana"/>
                <a:ea typeface="Verdana"/>
                <a:cs typeface="Verdana"/>
                <a:sym typeface="Verdana"/>
              </a:rPr>
              <a:t>É válida a aplicação retroativa do percentual de 50% (cinquenta por cento), para fins de progressão de regime, a condenado por crime hediondo, com resultado morte, que seja reincidente genérico, nos moldes da alteração legal promovida pela Lei n. 13.964/2019 no art. 112, inc. VI, alínea a, da Lei n. 7.210/84 (Lei de Execução Penal), </a:t>
            </a:r>
            <a:r>
              <a:rPr b="1" lang="pt-BR" sz="1800">
                <a:solidFill>
                  <a:schemeClr val="dk1"/>
                </a:solidFill>
                <a:latin typeface="Verdana"/>
                <a:ea typeface="Verdana"/>
                <a:cs typeface="Verdana"/>
                <a:sym typeface="Verdana"/>
              </a:rPr>
              <a:t>bem como a posterior concessão do livramento condicional, podendo ser formulado posteriormente com base no art. 83, inc. V, do Código Penal, o que não configura combinação de</a:t>
            </a:r>
            <a:r>
              <a:rPr lang="pt-BR" sz="1800">
                <a:solidFill>
                  <a:schemeClr val="dk1"/>
                </a:solidFill>
                <a:latin typeface="Verdana"/>
                <a:ea typeface="Verdana"/>
                <a:cs typeface="Verdana"/>
                <a:sym typeface="Verdana"/>
              </a:rPr>
              <a:t> leis na aplicação retroativa de norma penal material mais benéfica. </a:t>
            </a:r>
            <a:r>
              <a:rPr b="1" lang="pt-BR" sz="1800">
                <a:solidFill>
                  <a:schemeClr val="dk1"/>
                </a:solidFill>
                <a:latin typeface="Verdana"/>
                <a:ea typeface="Verdana"/>
                <a:cs typeface="Verdana"/>
                <a:sym typeface="Verdana"/>
              </a:rPr>
              <a:t>(TEMA 1196 STJ)</a:t>
            </a:r>
            <a:endParaRPr b="1" sz="1800">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155" name="Google Shape;155;g2eb84f0148f_0_75"/>
          <p:cNvSpPr/>
          <p:nvPr/>
        </p:nvSpPr>
        <p:spPr>
          <a:xfrm>
            <a:off x="10972870" y="75528"/>
            <a:ext cx="1143000" cy="1142995"/>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9" r="-439"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grpSp>
        <p:nvGrpSpPr>
          <p:cNvPr id="160" name="Google Shape;160;p19"/>
          <p:cNvGrpSpPr/>
          <p:nvPr/>
        </p:nvGrpSpPr>
        <p:grpSpPr>
          <a:xfrm>
            <a:off x="362074" y="344073"/>
            <a:ext cx="11389663" cy="6190868"/>
            <a:chOff x="0" y="0"/>
            <a:chExt cx="19017929" cy="10337222"/>
          </a:xfrm>
        </p:grpSpPr>
        <p:sp>
          <p:nvSpPr>
            <p:cNvPr id="161" name="Google Shape;161;p19"/>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62" name="Google Shape;162;p19"/>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163" name="Google Shape;163;p19"/>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164" name="Google Shape;164;p19"/>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165" name="Google Shape;165;p19"/>
          <p:cNvSpPr txBox="1"/>
          <p:nvPr/>
        </p:nvSpPr>
        <p:spPr>
          <a:xfrm>
            <a:off x="685801" y="465298"/>
            <a:ext cx="8291943" cy="62921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2- PROGRESSÃO DE REGIME </a:t>
            </a:r>
            <a:endParaRPr b="0" i="0" sz="1400" u="none" cap="none" strike="noStrike">
              <a:solidFill>
                <a:srgbClr val="000000"/>
              </a:solidFill>
              <a:latin typeface="Arial"/>
              <a:ea typeface="Arial"/>
              <a:cs typeface="Arial"/>
              <a:sym typeface="Arial"/>
            </a:endParaRPr>
          </a:p>
        </p:txBody>
      </p:sp>
      <p:sp>
        <p:nvSpPr>
          <p:cNvPr id="166" name="Google Shape;166;p19"/>
          <p:cNvSpPr txBox="1"/>
          <p:nvPr/>
        </p:nvSpPr>
        <p:spPr>
          <a:xfrm>
            <a:off x="699656" y="1094509"/>
            <a:ext cx="8291943" cy="646331"/>
          </a:xfrm>
          <a:prstGeom prst="rect">
            <a:avLst/>
          </a:prstGeom>
          <a:noFill/>
          <a:ln>
            <a:noFill/>
          </a:ln>
        </p:spPr>
        <p:txBody>
          <a:bodyPr anchorCtr="0" anchor="t" bIns="45700" lIns="91425" spcFirstLastPara="1" rIns="91425" wrap="square" tIns="45700">
            <a:spAutoFit/>
          </a:bodyPr>
          <a:lstStyle/>
          <a:p>
            <a:pPr indent="-285750" lvl="0" marL="285750" marR="0" rtl="0" algn="just">
              <a:lnSpc>
                <a:spcPct val="100000"/>
              </a:lnSpc>
              <a:spcBef>
                <a:spcPts val="0"/>
              </a:spcBef>
              <a:spcAft>
                <a:spcPts val="0"/>
              </a:spcAft>
              <a:buClr>
                <a:schemeClr val="dk1"/>
              </a:buClr>
              <a:buSzPts val="1800"/>
              <a:buFont typeface="Arial"/>
              <a:buChar char="•"/>
            </a:pPr>
            <a:r>
              <a:rPr b="1" i="0" lang="pt-BR" sz="1800" u="none" cap="none" strike="noStrike">
                <a:solidFill>
                  <a:schemeClr val="dk1"/>
                </a:solidFill>
                <a:latin typeface="Verdana"/>
                <a:ea typeface="Verdana"/>
                <a:cs typeface="Verdana"/>
                <a:sym typeface="Verdana"/>
              </a:rPr>
              <a:t>Prazos de progressão (art. 112 LEP) – </a:t>
            </a:r>
            <a:r>
              <a:rPr b="0" i="0" lang="pt-BR" sz="1800" u="none" cap="none" strike="noStrike">
                <a:solidFill>
                  <a:schemeClr val="dk1"/>
                </a:solidFill>
                <a:latin typeface="Verdana"/>
                <a:ea typeface="Verdana"/>
                <a:cs typeface="Verdana"/>
                <a:sym typeface="Verdana"/>
              </a:rPr>
              <a:t>Atenção à data do crime </a:t>
            </a:r>
            <a:endParaRPr b="0" i="0" sz="1400" u="none" cap="none" strike="noStrike">
              <a:solidFill>
                <a:srgbClr val="000000"/>
              </a:solidFill>
              <a:latin typeface="Arial"/>
              <a:ea typeface="Arial"/>
              <a:cs typeface="Arial"/>
              <a:sym typeface="Arial"/>
            </a:endParaRPr>
          </a:p>
          <a:p>
            <a:pPr indent="-171450" lvl="0" marL="285750" marR="0" rtl="0" algn="just">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Verdana"/>
              <a:ea typeface="Verdana"/>
              <a:cs typeface="Verdana"/>
              <a:sym typeface="Verdana"/>
            </a:endParaRPr>
          </a:p>
        </p:txBody>
      </p:sp>
      <p:sp>
        <p:nvSpPr>
          <p:cNvPr id="167" name="Google Shape;167;p19"/>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aphicFrame>
        <p:nvGraphicFramePr>
          <p:cNvPr id="168" name="Google Shape;168;p19"/>
          <p:cNvGraphicFramePr/>
          <p:nvPr/>
        </p:nvGraphicFramePr>
        <p:xfrm>
          <a:off x="1062672" y="1564474"/>
          <a:ext cx="3000000" cy="3000000"/>
        </p:xfrm>
        <a:graphic>
          <a:graphicData uri="http://schemas.openxmlformats.org/drawingml/2006/table">
            <a:tbl>
              <a:tblPr>
                <a:noFill/>
                <a:tableStyleId>{7E0E699D-ABFB-4B7B-98B6-8804E0343C7D}</a:tableStyleId>
              </a:tblPr>
              <a:tblGrid>
                <a:gridCol w="3674200"/>
                <a:gridCol w="4240875"/>
              </a:tblGrid>
              <a:tr h="396500">
                <a:tc>
                  <a:txBody>
                    <a:bodyPr/>
                    <a:lstStyle/>
                    <a:p>
                      <a:pPr indent="0" lvl="0" marL="0" marR="0" rtl="0" algn="ctr">
                        <a:lnSpc>
                          <a:spcPct val="127000"/>
                        </a:lnSpc>
                        <a:spcBef>
                          <a:spcPts val="0"/>
                        </a:spcBef>
                        <a:spcAft>
                          <a:spcPts val="0"/>
                        </a:spcAft>
                        <a:buClr>
                          <a:srgbClr val="000000"/>
                        </a:buClr>
                        <a:buSzPts val="1600"/>
                        <a:buFont typeface="Arial"/>
                        <a:buNone/>
                      </a:pPr>
                      <a:r>
                        <a:rPr b="1" lang="pt-BR" sz="1600" u="none" cap="none" strike="noStrike">
                          <a:solidFill>
                            <a:schemeClr val="lt1"/>
                          </a:solidFill>
                          <a:latin typeface="Verdana"/>
                          <a:ea typeface="Verdana"/>
                          <a:cs typeface="Verdana"/>
                          <a:sym typeface="Verdana"/>
                        </a:rPr>
                        <a:t>%</a:t>
                      </a:r>
                      <a:endParaRPr b="1" sz="1600" u="none" cap="none" strike="noStrike">
                        <a:solidFill>
                          <a:schemeClr val="lt1"/>
                        </a:solidFill>
                        <a:latin typeface="Verdana"/>
                        <a:ea typeface="Verdana"/>
                        <a:cs typeface="Verdana"/>
                        <a:sym typeface="Verdana"/>
                      </a:endParaRPr>
                    </a:p>
                  </a:txBody>
                  <a:tcPr marT="17775" marB="17775" marR="66675" marL="66675" anchor="ctr">
                    <a:solidFill>
                      <a:srgbClr val="03321A"/>
                    </a:solidFill>
                  </a:tcPr>
                </a:tc>
                <a:tc>
                  <a:txBody>
                    <a:bodyPr/>
                    <a:lstStyle/>
                    <a:p>
                      <a:pPr indent="0" lvl="0" marL="0" marR="0" rtl="0" algn="ctr">
                        <a:lnSpc>
                          <a:spcPct val="127000"/>
                        </a:lnSpc>
                        <a:spcBef>
                          <a:spcPts val="0"/>
                        </a:spcBef>
                        <a:spcAft>
                          <a:spcPts val="0"/>
                        </a:spcAft>
                        <a:buClr>
                          <a:srgbClr val="000000"/>
                        </a:buClr>
                        <a:buSzPts val="1600"/>
                        <a:buFont typeface="Arial"/>
                        <a:buNone/>
                      </a:pPr>
                      <a:r>
                        <a:rPr b="1" lang="pt-BR" sz="1600" u="none" cap="none" strike="noStrike">
                          <a:solidFill>
                            <a:schemeClr val="lt1"/>
                          </a:solidFill>
                          <a:latin typeface="Verdana"/>
                          <a:ea typeface="Verdana"/>
                          <a:cs typeface="Verdana"/>
                          <a:sym typeface="Verdana"/>
                        </a:rPr>
                        <a:t>CRIME</a:t>
                      </a:r>
                      <a:endParaRPr b="1" sz="1600" u="none" cap="none" strike="noStrike">
                        <a:solidFill>
                          <a:schemeClr val="lt1"/>
                        </a:solidFill>
                        <a:latin typeface="Verdana"/>
                        <a:ea typeface="Verdana"/>
                        <a:cs typeface="Verdana"/>
                        <a:sym typeface="Verdana"/>
                      </a:endParaRPr>
                    </a:p>
                  </a:txBody>
                  <a:tcPr marT="17775" marB="17775" marR="66675" marL="66675" anchor="ctr">
                    <a:solidFill>
                      <a:srgbClr val="03321A"/>
                    </a:solidFill>
                  </a:tcPr>
                </a:tc>
              </a:tr>
              <a:tr h="836025">
                <a:tc>
                  <a:txBody>
                    <a:bodyPr/>
                    <a:lstStyle/>
                    <a:p>
                      <a:pPr indent="0" lvl="0" marL="0" marR="0" rtl="0" algn="ctr">
                        <a:lnSpc>
                          <a:spcPct val="127000"/>
                        </a:lnSpc>
                        <a:spcBef>
                          <a:spcPts val="0"/>
                        </a:spcBef>
                        <a:spcAft>
                          <a:spcPts val="0"/>
                        </a:spcAft>
                        <a:buClr>
                          <a:srgbClr val="000000"/>
                        </a:buClr>
                        <a:buSzPts val="1600"/>
                        <a:buFont typeface="Arial"/>
                        <a:buNone/>
                      </a:pPr>
                      <a:r>
                        <a:rPr b="1" lang="pt-BR" sz="1600" u="none" cap="none" strike="noStrike">
                          <a:solidFill>
                            <a:schemeClr val="lt1"/>
                          </a:solidFill>
                          <a:latin typeface="Verdana"/>
                          <a:ea typeface="Verdana"/>
                          <a:cs typeface="Verdana"/>
                          <a:sym typeface="Verdana"/>
                        </a:rPr>
                        <a:t>16 %</a:t>
                      </a:r>
                      <a:endParaRPr b="1" sz="1600" u="none" cap="none" strike="noStrike">
                        <a:solidFill>
                          <a:schemeClr val="lt1"/>
                        </a:solidFill>
                        <a:latin typeface="Verdana"/>
                        <a:ea typeface="Verdana"/>
                        <a:cs typeface="Verdana"/>
                        <a:sym typeface="Verdana"/>
                      </a:endParaRPr>
                    </a:p>
                  </a:txBody>
                  <a:tcPr marT="17775" marB="17775" marR="66675" marL="66675" anchor="ctr">
                    <a:solidFill>
                      <a:srgbClr val="03321A"/>
                    </a:solidFill>
                  </a:tcPr>
                </a:tc>
                <a:tc>
                  <a:txBody>
                    <a:bodyPr/>
                    <a:lstStyle/>
                    <a:p>
                      <a:pPr indent="0" lvl="0" marL="0" marR="0" rtl="0" algn="ctr">
                        <a:lnSpc>
                          <a:spcPct val="127000"/>
                        </a:lnSpc>
                        <a:spcBef>
                          <a:spcPts val="0"/>
                        </a:spcBef>
                        <a:spcAft>
                          <a:spcPts val="0"/>
                        </a:spcAft>
                        <a:buClr>
                          <a:srgbClr val="000000"/>
                        </a:buClr>
                        <a:buSzPts val="1600"/>
                        <a:buFont typeface="Arial"/>
                        <a:buNone/>
                      </a:pPr>
                      <a:r>
                        <a:rPr lang="pt-BR" sz="1600" u="none" cap="none" strike="noStrike">
                          <a:latin typeface="Verdana"/>
                          <a:ea typeface="Verdana"/>
                          <a:cs typeface="Verdana"/>
                          <a:sym typeface="Verdana"/>
                        </a:rPr>
                        <a:t>PRIMÁRIO + crime SEM violência/grave ameaça</a:t>
                      </a:r>
                      <a:endParaRPr sz="1600" u="none" cap="none" strike="noStrike">
                        <a:latin typeface="Verdana"/>
                        <a:ea typeface="Verdana"/>
                        <a:cs typeface="Verdana"/>
                        <a:sym typeface="Verdana"/>
                      </a:endParaRPr>
                    </a:p>
                  </a:txBody>
                  <a:tcPr marT="17775" marB="17775" marR="66675" marL="66675" anchor="ctr"/>
                </a:tc>
              </a:tr>
              <a:tr h="836025">
                <a:tc>
                  <a:txBody>
                    <a:bodyPr/>
                    <a:lstStyle/>
                    <a:p>
                      <a:pPr indent="0" lvl="0" marL="0" marR="0" rtl="0" algn="ctr">
                        <a:lnSpc>
                          <a:spcPct val="127000"/>
                        </a:lnSpc>
                        <a:spcBef>
                          <a:spcPts val="0"/>
                        </a:spcBef>
                        <a:spcAft>
                          <a:spcPts val="0"/>
                        </a:spcAft>
                        <a:buClr>
                          <a:srgbClr val="000000"/>
                        </a:buClr>
                        <a:buSzPts val="1600"/>
                        <a:buFont typeface="Arial"/>
                        <a:buNone/>
                      </a:pPr>
                      <a:r>
                        <a:rPr b="1" lang="pt-BR" sz="1600" u="none" cap="none" strike="noStrike">
                          <a:solidFill>
                            <a:schemeClr val="lt1"/>
                          </a:solidFill>
                          <a:latin typeface="Verdana"/>
                          <a:ea typeface="Verdana"/>
                          <a:cs typeface="Verdana"/>
                          <a:sym typeface="Verdana"/>
                        </a:rPr>
                        <a:t>20 %</a:t>
                      </a:r>
                      <a:endParaRPr b="1" sz="1600" u="none" cap="none" strike="noStrike">
                        <a:solidFill>
                          <a:schemeClr val="lt1"/>
                        </a:solidFill>
                        <a:latin typeface="Verdana"/>
                        <a:ea typeface="Verdana"/>
                        <a:cs typeface="Verdana"/>
                        <a:sym typeface="Verdana"/>
                      </a:endParaRPr>
                    </a:p>
                  </a:txBody>
                  <a:tcPr marT="17775" marB="17775" marR="66675" marL="66675" anchor="ctr">
                    <a:solidFill>
                      <a:srgbClr val="03321A"/>
                    </a:solidFill>
                  </a:tcPr>
                </a:tc>
                <a:tc>
                  <a:txBody>
                    <a:bodyPr/>
                    <a:lstStyle/>
                    <a:p>
                      <a:pPr indent="0" lvl="0" marL="0" marR="0" rtl="0" algn="ctr">
                        <a:lnSpc>
                          <a:spcPct val="127000"/>
                        </a:lnSpc>
                        <a:spcBef>
                          <a:spcPts val="0"/>
                        </a:spcBef>
                        <a:spcAft>
                          <a:spcPts val="0"/>
                        </a:spcAft>
                        <a:buClr>
                          <a:srgbClr val="000000"/>
                        </a:buClr>
                        <a:buSzPts val="1600"/>
                        <a:buFont typeface="Arial"/>
                        <a:buNone/>
                      </a:pPr>
                      <a:r>
                        <a:rPr lang="pt-BR" sz="1600" u="none" cap="none" strike="noStrike">
                          <a:latin typeface="Verdana"/>
                          <a:ea typeface="Verdana"/>
                          <a:cs typeface="Verdana"/>
                          <a:sym typeface="Verdana"/>
                        </a:rPr>
                        <a:t>REINCIDENTE + crime SEM violência/grave ameaça</a:t>
                      </a:r>
                      <a:endParaRPr sz="1600" u="none" cap="none" strike="noStrike">
                        <a:latin typeface="Verdana"/>
                        <a:ea typeface="Verdana"/>
                        <a:cs typeface="Verdana"/>
                        <a:sym typeface="Verdana"/>
                      </a:endParaRPr>
                    </a:p>
                  </a:txBody>
                  <a:tcPr marT="17775" marB="17775" marR="66675" marL="66675" anchor="ctr"/>
                </a:tc>
              </a:tr>
              <a:tr h="836025">
                <a:tc>
                  <a:txBody>
                    <a:bodyPr/>
                    <a:lstStyle/>
                    <a:p>
                      <a:pPr indent="0" lvl="0" marL="0" marR="0" rtl="0" algn="ctr">
                        <a:lnSpc>
                          <a:spcPct val="127000"/>
                        </a:lnSpc>
                        <a:spcBef>
                          <a:spcPts val="0"/>
                        </a:spcBef>
                        <a:spcAft>
                          <a:spcPts val="0"/>
                        </a:spcAft>
                        <a:buClr>
                          <a:srgbClr val="000000"/>
                        </a:buClr>
                        <a:buSzPts val="1600"/>
                        <a:buFont typeface="Arial"/>
                        <a:buNone/>
                      </a:pPr>
                      <a:r>
                        <a:rPr b="1" lang="pt-BR" sz="1600" u="none" cap="none" strike="noStrike">
                          <a:solidFill>
                            <a:schemeClr val="lt1"/>
                          </a:solidFill>
                          <a:latin typeface="Verdana"/>
                          <a:ea typeface="Verdana"/>
                          <a:cs typeface="Verdana"/>
                          <a:sym typeface="Verdana"/>
                        </a:rPr>
                        <a:t>25 %</a:t>
                      </a:r>
                      <a:endParaRPr b="1" sz="1600" u="none" cap="none" strike="noStrike">
                        <a:solidFill>
                          <a:schemeClr val="lt1"/>
                        </a:solidFill>
                        <a:latin typeface="Verdana"/>
                        <a:ea typeface="Verdana"/>
                        <a:cs typeface="Verdana"/>
                        <a:sym typeface="Verdana"/>
                      </a:endParaRPr>
                    </a:p>
                  </a:txBody>
                  <a:tcPr marT="17775" marB="17775" marR="66675" marL="66675" anchor="ctr">
                    <a:solidFill>
                      <a:srgbClr val="03321A"/>
                    </a:solidFill>
                  </a:tcPr>
                </a:tc>
                <a:tc>
                  <a:txBody>
                    <a:bodyPr/>
                    <a:lstStyle/>
                    <a:p>
                      <a:pPr indent="0" lvl="0" marL="0" marR="0" rtl="0" algn="ctr">
                        <a:lnSpc>
                          <a:spcPct val="127000"/>
                        </a:lnSpc>
                        <a:spcBef>
                          <a:spcPts val="0"/>
                        </a:spcBef>
                        <a:spcAft>
                          <a:spcPts val="0"/>
                        </a:spcAft>
                        <a:buClr>
                          <a:srgbClr val="000000"/>
                        </a:buClr>
                        <a:buSzPts val="1600"/>
                        <a:buFont typeface="Arial"/>
                        <a:buNone/>
                      </a:pPr>
                      <a:r>
                        <a:rPr lang="pt-BR" sz="1600" u="none" cap="none" strike="noStrike">
                          <a:latin typeface="Verdana"/>
                          <a:ea typeface="Verdana"/>
                          <a:cs typeface="Verdana"/>
                          <a:sym typeface="Verdana"/>
                        </a:rPr>
                        <a:t>PRIMÁRIO/Reincidente </a:t>
                      </a:r>
                      <a:r>
                        <a:rPr lang="pt-BR" sz="1600" u="none" cap="none" strike="noStrike">
                          <a:highlight>
                            <a:srgbClr val="FFFF00"/>
                          </a:highlight>
                          <a:latin typeface="Verdana"/>
                          <a:ea typeface="Verdana"/>
                          <a:cs typeface="Verdana"/>
                          <a:sym typeface="Verdana"/>
                        </a:rPr>
                        <a:t>GENÉRICO</a:t>
                      </a:r>
                      <a:r>
                        <a:rPr lang="pt-BR" sz="1600" u="none" cap="none" strike="noStrike">
                          <a:latin typeface="Verdana"/>
                          <a:ea typeface="Verdana"/>
                          <a:cs typeface="Verdana"/>
                          <a:sym typeface="Verdana"/>
                        </a:rPr>
                        <a:t>  + crime COM violência/grave ameaça</a:t>
                      </a:r>
                      <a:endParaRPr sz="1600" u="none" cap="none" strike="noStrike">
                        <a:latin typeface="Verdana"/>
                        <a:ea typeface="Verdana"/>
                        <a:cs typeface="Verdana"/>
                        <a:sym typeface="Verdana"/>
                      </a:endParaRPr>
                    </a:p>
                  </a:txBody>
                  <a:tcPr marT="17775" marB="17775" marR="66675" marL="66675" anchor="ctr"/>
                </a:tc>
              </a:tr>
              <a:tr h="836025">
                <a:tc>
                  <a:txBody>
                    <a:bodyPr/>
                    <a:lstStyle/>
                    <a:p>
                      <a:pPr indent="0" lvl="0" marL="0" marR="0" rtl="0" algn="ctr">
                        <a:lnSpc>
                          <a:spcPct val="127000"/>
                        </a:lnSpc>
                        <a:spcBef>
                          <a:spcPts val="0"/>
                        </a:spcBef>
                        <a:spcAft>
                          <a:spcPts val="0"/>
                        </a:spcAft>
                        <a:buClr>
                          <a:srgbClr val="000000"/>
                        </a:buClr>
                        <a:buSzPts val="1600"/>
                        <a:buFont typeface="Arial"/>
                        <a:buNone/>
                      </a:pPr>
                      <a:r>
                        <a:rPr b="1" lang="pt-BR" sz="1600" u="none" cap="none" strike="noStrike">
                          <a:solidFill>
                            <a:schemeClr val="lt1"/>
                          </a:solidFill>
                          <a:latin typeface="Verdana"/>
                          <a:ea typeface="Verdana"/>
                          <a:cs typeface="Verdana"/>
                          <a:sym typeface="Verdana"/>
                        </a:rPr>
                        <a:t>30 %</a:t>
                      </a:r>
                      <a:endParaRPr b="1" sz="1600" u="none" cap="none" strike="noStrike">
                        <a:solidFill>
                          <a:schemeClr val="lt1"/>
                        </a:solidFill>
                        <a:latin typeface="Verdana"/>
                        <a:ea typeface="Verdana"/>
                        <a:cs typeface="Verdana"/>
                        <a:sym typeface="Verdana"/>
                      </a:endParaRPr>
                    </a:p>
                  </a:txBody>
                  <a:tcPr marT="17775" marB="17775" marR="66675" marL="66675" anchor="ctr">
                    <a:solidFill>
                      <a:srgbClr val="03321A"/>
                    </a:solidFill>
                  </a:tcPr>
                </a:tc>
                <a:tc>
                  <a:txBody>
                    <a:bodyPr/>
                    <a:lstStyle/>
                    <a:p>
                      <a:pPr indent="0" lvl="0" marL="0" marR="0" rtl="0" algn="ctr">
                        <a:lnSpc>
                          <a:spcPct val="127000"/>
                        </a:lnSpc>
                        <a:spcBef>
                          <a:spcPts val="0"/>
                        </a:spcBef>
                        <a:spcAft>
                          <a:spcPts val="0"/>
                        </a:spcAft>
                        <a:buClr>
                          <a:srgbClr val="000000"/>
                        </a:buClr>
                        <a:buSzPts val="1600"/>
                        <a:buFont typeface="Arial"/>
                        <a:buNone/>
                      </a:pPr>
                      <a:r>
                        <a:rPr lang="pt-BR" sz="1600" u="none" cap="none" strike="noStrike">
                          <a:latin typeface="Verdana"/>
                          <a:ea typeface="Verdana"/>
                          <a:cs typeface="Verdana"/>
                          <a:sym typeface="Verdana"/>
                        </a:rPr>
                        <a:t>REINCIDENTE </a:t>
                      </a:r>
                      <a:r>
                        <a:rPr lang="pt-BR" sz="1600" u="none" cap="none" strike="noStrike">
                          <a:highlight>
                            <a:srgbClr val="FFFF00"/>
                          </a:highlight>
                          <a:latin typeface="Verdana"/>
                          <a:ea typeface="Verdana"/>
                          <a:cs typeface="Verdana"/>
                          <a:sym typeface="Verdana"/>
                        </a:rPr>
                        <a:t>ESPECÍFICO</a:t>
                      </a:r>
                      <a:r>
                        <a:rPr lang="pt-BR" sz="1600" u="none" cap="none" strike="noStrike">
                          <a:latin typeface="Verdana"/>
                          <a:ea typeface="Verdana"/>
                          <a:cs typeface="Verdana"/>
                          <a:sym typeface="Verdana"/>
                        </a:rPr>
                        <a:t> + crime COM violência/grave ameaça</a:t>
                      </a:r>
                      <a:endParaRPr sz="1600" u="none" cap="none" strike="noStrike">
                        <a:latin typeface="Verdana"/>
                        <a:ea typeface="Verdana"/>
                        <a:cs typeface="Verdana"/>
                        <a:sym typeface="Verdana"/>
                      </a:endParaRPr>
                    </a:p>
                  </a:txBody>
                  <a:tcPr marT="17775" marB="17775" marR="66675" marL="66675" anchor="ctr"/>
                </a:tc>
              </a:tr>
              <a:tr h="836025">
                <a:tc>
                  <a:txBody>
                    <a:bodyPr/>
                    <a:lstStyle/>
                    <a:p>
                      <a:pPr indent="0" lvl="0" marL="0" marR="0" rtl="0" algn="ctr">
                        <a:lnSpc>
                          <a:spcPct val="127000"/>
                        </a:lnSpc>
                        <a:spcBef>
                          <a:spcPts val="0"/>
                        </a:spcBef>
                        <a:spcAft>
                          <a:spcPts val="0"/>
                        </a:spcAft>
                        <a:buClr>
                          <a:srgbClr val="000000"/>
                        </a:buClr>
                        <a:buSzPts val="1600"/>
                        <a:buFont typeface="Arial"/>
                        <a:buNone/>
                      </a:pPr>
                      <a:r>
                        <a:rPr b="1" lang="pt-BR" sz="1600" u="none" cap="none" strike="noStrike">
                          <a:solidFill>
                            <a:schemeClr val="lt1"/>
                          </a:solidFill>
                          <a:latin typeface="Verdana"/>
                          <a:ea typeface="Verdana"/>
                          <a:cs typeface="Verdana"/>
                          <a:sym typeface="Verdana"/>
                        </a:rPr>
                        <a:t>40 %</a:t>
                      </a:r>
                      <a:endParaRPr b="1" sz="1600" u="none" cap="none" strike="noStrike">
                        <a:solidFill>
                          <a:schemeClr val="lt1"/>
                        </a:solidFill>
                        <a:latin typeface="Verdana"/>
                        <a:ea typeface="Verdana"/>
                        <a:cs typeface="Verdana"/>
                        <a:sym typeface="Verdana"/>
                      </a:endParaRPr>
                    </a:p>
                  </a:txBody>
                  <a:tcPr marT="17775" marB="17775" marR="66675" marL="66675" anchor="ctr">
                    <a:solidFill>
                      <a:srgbClr val="03321A"/>
                    </a:solidFill>
                  </a:tcPr>
                </a:tc>
                <a:tc>
                  <a:txBody>
                    <a:bodyPr/>
                    <a:lstStyle/>
                    <a:p>
                      <a:pPr indent="0" lvl="0" marL="0" marR="0" rtl="0" algn="ctr">
                        <a:lnSpc>
                          <a:spcPct val="127000"/>
                        </a:lnSpc>
                        <a:spcBef>
                          <a:spcPts val="0"/>
                        </a:spcBef>
                        <a:spcAft>
                          <a:spcPts val="0"/>
                        </a:spcAft>
                        <a:buClr>
                          <a:srgbClr val="000000"/>
                        </a:buClr>
                        <a:buSzPts val="1600"/>
                        <a:buFont typeface="Arial"/>
                        <a:buNone/>
                      </a:pPr>
                      <a:r>
                        <a:rPr lang="pt-BR" sz="1600" u="none" cap="none" strike="noStrike">
                          <a:latin typeface="Verdana"/>
                          <a:ea typeface="Verdana"/>
                          <a:cs typeface="Verdana"/>
                          <a:sym typeface="Verdana"/>
                        </a:rPr>
                        <a:t>PRIMÁRIO/Reincidente </a:t>
                      </a:r>
                      <a:r>
                        <a:rPr lang="pt-BR" sz="1600" u="none" cap="none" strike="noStrike">
                          <a:highlight>
                            <a:srgbClr val="FFFF00"/>
                          </a:highlight>
                          <a:latin typeface="Verdana"/>
                          <a:ea typeface="Verdana"/>
                          <a:cs typeface="Verdana"/>
                          <a:sym typeface="Verdana"/>
                        </a:rPr>
                        <a:t>GENÉRICO</a:t>
                      </a:r>
                      <a:r>
                        <a:rPr lang="pt-BR" sz="1600" u="none" cap="none" strike="noStrike">
                          <a:latin typeface="Verdana"/>
                          <a:ea typeface="Verdana"/>
                          <a:cs typeface="Verdana"/>
                          <a:sym typeface="Verdana"/>
                        </a:rPr>
                        <a:t> + HEDIONDO/EQUIPARADO </a:t>
                      </a:r>
                      <a:endParaRPr sz="1600" u="none" cap="none" strike="noStrike">
                        <a:latin typeface="Verdana"/>
                        <a:ea typeface="Verdana"/>
                        <a:cs typeface="Verdana"/>
                        <a:sym typeface="Verdana"/>
                      </a:endParaRPr>
                    </a:p>
                  </a:txBody>
                  <a:tcPr marT="17775" marB="17775" marR="66675" marL="66675" anchor="ct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grpSp>
        <p:nvGrpSpPr>
          <p:cNvPr id="173" name="Google Shape;173;p20"/>
          <p:cNvGrpSpPr/>
          <p:nvPr/>
        </p:nvGrpSpPr>
        <p:grpSpPr>
          <a:xfrm>
            <a:off x="362074" y="344073"/>
            <a:ext cx="11389663" cy="6190868"/>
            <a:chOff x="0" y="0"/>
            <a:chExt cx="19017929" cy="10337222"/>
          </a:xfrm>
        </p:grpSpPr>
        <p:sp>
          <p:nvSpPr>
            <p:cNvPr id="174" name="Google Shape;174;p20"/>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75" name="Google Shape;175;p20"/>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176" name="Google Shape;176;p20"/>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177" name="Google Shape;177;p20"/>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178" name="Google Shape;178;p20"/>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aphicFrame>
        <p:nvGraphicFramePr>
          <p:cNvPr id="179" name="Google Shape;179;p20"/>
          <p:cNvGraphicFramePr/>
          <p:nvPr/>
        </p:nvGraphicFramePr>
        <p:xfrm>
          <a:off x="685808" y="647425"/>
          <a:ext cx="3000000" cy="3000000"/>
        </p:xfrm>
        <a:graphic>
          <a:graphicData uri="http://schemas.openxmlformats.org/drawingml/2006/table">
            <a:tbl>
              <a:tblPr>
                <a:noFill/>
                <a:tableStyleId>{7E0E699D-ABFB-4B7B-98B6-8804E0343C7D}</a:tableStyleId>
              </a:tblPr>
              <a:tblGrid>
                <a:gridCol w="3024800"/>
                <a:gridCol w="7519700"/>
              </a:tblGrid>
              <a:tr h="249450">
                <a:tc>
                  <a:txBody>
                    <a:bodyPr/>
                    <a:lstStyle/>
                    <a:p>
                      <a:pPr indent="0" lvl="0" marL="0" marR="0" rtl="0" algn="ctr">
                        <a:lnSpc>
                          <a:spcPct val="127000"/>
                        </a:lnSpc>
                        <a:spcBef>
                          <a:spcPts val="0"/>
                        </a:spcBef>
                        <a:spcAft>
                          <a:spcPts val="0"/>
                        </a:spcAft>
                        <a:buClr>
                          <a:srgbClr val="000000"/>
                        </a:buClr>
                        <a:buSzPts val="1200"/>
                        <a:buFont typeface="Arial"/>
                        <a:buNone/>
                      </a:pPr>
                      <a:r>
                        <a:rPr b="1" lang="pt-BR" sz="1200" u="none" cap="none" strike="noStrike">
                          <a:solidFill>
                            <a:schemeClr val="lt1"/>
                          </a:solidFill>
                          <a:latin typeface="Verdana"/>
                          <a:ea typeface="Verdana"/>
                          <a:cs typeface="Verdana"/>
                          <a:sym typeface="Verdana"/>
                        </a:rPr>
                        <a:t>%</a:t>
                      </a:r>
                      <a:endParaRPr b="1" sz="1200" u="none" cap="none" strike="noStrike">
                        <a:solidFill>
                          <a:schemeClr val="lt1"/>
                        </a:solidFill>
                        <a:latin typeface="Verdana"/>
                        <a:ea typeface="Verdana"/>
                        <a:cs typeface="Verdana"/>
                        <a:sym typeface="Verdana"/>
                      </a:endParaRPr>
                    </a:p>
                  </a:txBody>
                  <a:tcPr marT="13775" marB="13775" marR="51650" marL="51650" anchor="ctr">
                    <a:solidFill>
                      <a:srgbClr val="03321A"/>
                    </a:solidFill>
                  </a:tcPr>
                </a:tc>
                <a:tc>
                  <a:txBody>
                    <a:bodyPr/>
                    <a:lstStyle/>
                    <a:p>
                      <a:pPr indent="0" lvl="0" marL="0" marR="0" rtl="0" algn="ctr">
                        <a:lnSpc>
                          <a:spcPct val="127000"/>
                        </a:lnSpc>
                        <a:spcBef>
                          <a:spcPts val="0"/>
                        </a:spcBef>
                        <a:spcAft>
                          <a:spcPts val="0"/>
                        </a:spcAft>
                        <a:buClr>
                          <a:srgbClr val="000000"/>
                        </a:buClr>
                        <a:buSzPts val="1200"/>
                        <a:buFont typeface="Arial"/>
                        <a:buNone/>
                      </a:pPr>
                      <a:r>
                        <a:rPr b="1" lang="pt-BR" sz="1200" u="none" cap="none" strike="noStrike">
                          <a:solidFill>
                            <a:schemeClr val="lt1"/>
                          </a:solidFill>
                          <a:latin typeface="Verdana"/>
                          <a:ea typeface="Verdana"/>
                          <a:cs typeface="Verdana"/>
                          <a:sym typeface="Verdana"/>
                        </a:rPr>
                        <a:t>CRIME</a:t>
                      </a:r>
                      <a:endParaRPr b="1" sz="1200" u="none" cap="none" strike="noStrike">
                        <a:solidFill>
                          <a:schemeClr val="lt1"/>
                        </a:solidFill>
                        <a:latin typeface="Verdana"/>
                        <a:ea typeface="Verdana"/>
                        <a:cs typeface="Verdana"/>
                        <a:sym typeface="Verdana"/>
                      </a:endParaRPr>
                    </a:p>
                  </a:txBody>
                  <a:tcPr marT="13775" marB="13775" marR="51650" marL="51650" anchor="ctr">
                    <a:solidFill>
                      <a:srgbClr val="03321A"/>
                    </a:solidFill>
                  </a:tcPr>
                </a:tc>
              </a:tr>
              <a:tr h="2013175">
                <a:tc>
                  <a:txBody>
                    <a:bodyPr/>
                    <a:lstStyle/>
                    <a:p>
                      <a:pPr indent="0" lvl="0" marL="0" marR="0" rtl="0" algn="ctr">
                        <a:lnSpc>
                          <a:spcPct val="127000"/>
                        </a:lnSpc>
                        <a:spcBef>
                          <a:spcPts val="0"/>
                        </a:spcBef>
                        <a:spcAft>
                          <a:spcPts val="0"/>
                        </a:spcAft>
                        <a:buClr>
                          <a:srgbClr val="000000"/>
                        </a:buClr>
                        <a:buSzPts val="1200"/>
                        <a:buFont typeface="Arial"/>
                        <a:buNone/>
                      </a:pPr>
                      <a:r>
                        <a:rPr b="1" lang="pt-BR" sz="1200" u="none" cap="none" strike="noStrike">
                          <a:solidFill>
                            <a:schemeClr val="lt1"/>
                          </a:solidFill>
                          <a:latin typeface="Verdana"/>
                          <a:ea typeface="Verdana"/>
                          <a:cs typeface="Verdana"/>
                          <a:sym typeface="Verdana"/>
                        </a:rPr>
                        <a:t>50 %</a:t>
                      </a:r>
                      <a:endParaRPr b="1" sz="1200" u="none" cap="none" strike="noStrike">
                        <a:solidFill>
                          <a:schemeClr val="lt1"/>
                        </a:solidFill>
                        <a:latin typeface="Verdana"/>
                        <a:ea typeface="Verdana"/>
                        <a:cs typeface="Verdana"/>
                        <a:sym typeface="Verdana"/>
                      </a:endParaRPr>
                    </a:p>
                  </a:txBody>
                  <a:tcPr marT="13775" marB="13775" marR="51650" marL="51650" anchor="ctr">
                    <a:solidFill>
                      <a:srgbClr val="03321A"/>
                    </a:solidFill>
                  </a:tcPr>
                </a:tc>
                <a:tc>
                  <a:txBody>
                    <a:bodyPr/>
                    <a:lstStyle/>
                    <a:p>
                      <a:pPr indent="0" lvl="0" marL="0" marR="0" rtl="0" algn="ctr">
                        <a:lnSpc>
                          <a:spcPct val="178000"/>
                        </a:lnSpc>
                        <a:spcBef>
                          <a:spcPts val="0"/>
                        </a:spcBef>
                        <a:spcAft>
                          <a:spcPts val="0"/>
                        </a:spcAft>
                        <a:buClr>
                          <a:srgbClr val="000000"/>
                        </a:buClr>
                        <a:buSzPts val="1200"/>
                        <a:buFont typeface="Arial"/>
                        <a:buNone/>
                      </a:pPr>
                      <a:r>
                        <a:rPr lang="pt-BR" sz="1500" u="none" cap="none" strike="noStrike">
                          <a:latin typeface="Verdana"/>
                          <a:ea typeface="Verdana"/>
                          <a:cs typeface="Verdana"/>
                          <a:sym typeface="Verdana"/>
                        </a:rPr>
                        <a:t>a) Primário/Reincidente GENÉRICO +  CRIME HEDIONDO/EQUIPARADO + resultado MORTE </a:t>
                      </a:r>
                      <a:r>
                        <a:rPr lang="pt-BR" sz="1500" u="none" cap="none" strike="noStrike">
                          <a:highlight>
                            <a:srgbClr val="FF0000"/>
                          </a:highlight>
                          <a:latin typeface="Verdana"/>
                          <a:ea typeface="Verdana"/>
                          <a:cs typeface="Verdana"/>
                          <a:sym typeface="Verdana"/>
                        </a:rPr>
                        <a:t>(sem direito a livramento)</a:t>
                      </a:r>
                      <a:endParaRPr sz="1500" u="none" cap="none" strike="noStrike">
                        <a:latin typeface="Verdana"/>
                        <a:ea typeface="Verdana"/>
                        <a:cs typeface="Verdana"/>
                        <a:sym typeface="Verdana"/>
                      </a:endParaRPr>
                    </a:p>
                    <a:p>
                      <a:pPr indent="0" lvl="0" marL="0" marR="0" rtl="0" algn="ctr">
                        <a:lnSpc>
                          <a:spcPct val="178000"/>
                        </a:lnSpc>
                        <a:spcBef>
                          <a:spcPts val="0"/>
                        </a:spcBef>
                        <a:spcAft>
                          <a:spcPts val="0"/>
                        </a:spcAft>
                        <a:buClr>
                          <a:srgbClr val="000000"/>
                        </a:buClr>
                        <a:buSzPts val="1200"/>
                        <a:buFont typeface="Arial"/>
                        <a:buNone/>
                      </a:pPr>
                      <a:r>
                        <a:rPr lang="pt-BR" sz="1500" u="none" cap="none" strike="noStrike">
                          <a:latin typeface="Verdana"/>
                          <a:ea typeface="Verdana"/>
                          <a:cs typeface="Verdana"/>
                          <a:sym typeface="Verdana"/>
                        </a:rPr>
                        <a:t>b) Condenado por exercer comando de OCCRIM hedionda</a:t>
                      </a:r>
                      <a:endParaRPr sz="1700" u="none" cap="none" strike="noStrike"/>
                    </a:p>
                    <a:p>
                      <a:pPr indent="0" lvl="0" marL="0" marR="0" rtl="0" algn="ctr">
                        <a:lnSpc>
                          <a:spcPct val="178000"/>
                        </a:lnSpc>
                        <a:spcBef>
                          <a:spcPts val="0"/>
                        </a:spcBef>
                        <a:spcAft>
                          <a:spcPts val="0"/>
                        </a:spcAft>
                        <a:buClr>
                          <a:srgbClr val="000000"/>
                        </a:buClr>
                        <a:buSzPts val="1200"/>
                        <a:buFont typeface="Arial"/>
                        <a:buNone/>
                      </a:pPr>
                      <a:r>
                        <a:rPr lang="pt-BR" sz="1500" u="none" cap="none" strike="noStrike">
                          <a:latin typeface="Verdana"/>
                          <a:ea typeface="Verdana"/>
                          <a:cs typeface="Verdana"/>
                          <a:sym typeface="Verdana"/>
                        </a:rPr>
                        <a:t>c) Condenado por crime de milícia privada</a:t>
                      </a:r>
                      <a:endParaRPr sz="1500" u="none" cap="none" strike="noStrike">
                        <a:latin typeface="Verdana"/>
                        <a:ea typeface="Verdana"/>
                        <a:cs typeface="Verdana"/>
                        <a:sym typeface="Verdana"/>
                      </a:endParaRPr>
                    </a:p>
                  </a:txBody>
                  <a:tcPr marT="13775" marB="13775" marR="51650" marL="51650" anchor="ctr"/>
                </a:tc>
              </a:tr>
              <a:tr h="652850">
                <a:tc>
                  <a:txBody>
                    <a:bodyPr/>
                    <a:lstStyle/>
                    <a:p>
                      <a:pPr indent="0" lvl="0" marL="0" marR="0" rtl="0" algn="ctr">
                        <a:lnSpc>
                          <a:spcPct val="127000"/>
                        </a:lnSpc>
                        <a:spcBef>
                          <a:spcPts val="0"/>
                        </a:spcBef>
                        <a:spcAft>
                          <a:spcPts val="0"/>
                        </a:spcAft>
                        <a:buClr>
                          <a:srgbClr val="000000"/>
                        </a:buClr>
                        <a:buSzPts val="1200"/>
                        <a:buFont typeface="Arial"/>
                        <a:buNone/>
                      </a:pPr>
                      <a:r>
                        <a:rPr b="1" lang="pt-BR" sz="1200" u="none" cap="none" strike="noStrike">
                          <a:solidFill>
                            <a:schemeClr val="lt1"/>
                          </a:solidFill>
                          <a:latin typeface="Verdana"/>
                          <a:ea typeface="Verdana"/>
                          <a:cs typeface="Verdana"/>
                          <a:sym typeface="Verdana"/>
                        </a:rPr>
                        <a:t>60 %</a:t>
                      </a:r>
                      <a:endParaRPr b="1" sz="1200" u="none" cap="none" strike="noStrike">
                        <a:solidFill>
                          <a:schemeClr val="lt1"/>
                        </a:solidFill>
                        <a:latin typeface="Verdana"/>
                        <a:ea typeface="Verdana"/>
                        <a:cs typeface="Verdana"/>
                        <a:sym typeface="Verdana"/>
                      </a:endParaRPr>
                    </a:p>
                  </a:txBody>
                  <a:tcPr marT="13775" marB="13775" marR="51650" marL="51650" anchor="ctr">
                    <a:solidFill>
                      <a:srgbClr val="03321A"/>
                    </a:solidFill>
                  </a:tcPr>
                </a:tc>
                <a:tc>
                  <a:txBody>
                    <a:bodyPr/>
                    <a:lstStyle/>
                    <a:p>
                      <a:pPr indent="0" lvl="0" marL="0" marR="0" rtl="0" algn="ctr">
                        <a:lnSpc>
                          <a:spcPct val="178000"/>
                        </a:lnSpc>
                        <a:spcBef>
                          <a:spcPts val="0"/>
                        </a:spcBef>
                        <a:spcAft>
                          <a:spcPts val="0"/>
                        </a:spcAft>
                        <a:buClr>
                          <a:srgbClr val="000000"/>
                        </a:buClr>
                        <a:buSzPts val="1200"/>
                        <a:buFont typeface="Arial"/>
                        <a:buNone/>
                      </a:pPr>
                      <a:r>
                        <a:rPr lang="pt-BR" sz="1500" u="none" cap="none" strike="noStrike">
                          <a:latin typeface="Verdana"/>
                          <a:ea typeface="Verdana"/>
                          <a:cs typeface="Verdana"/>
                          <a:sym typeface="Verdana"/>
                        </a:rPr>
                        <a:t>Reincidente </a:t>
                      </a:r>
                      <a:r>
                        <a:rPr lang="pt-BR" sz="1500" u="none" cap="none" strike="noStrike">
                          <a:highlight>
                            <a:srgbClr val="FFFF00"/>
                          </a:highlight>
                          <a:latin typeface="Verdana"/>
                          <a:ea typeface="Verdana"/>
                          <a:cs typeface="Verdana"/>
                          <a:sym typeface="Verdana"/>
                        </a:rPr>
                        <a:t>ESPECÍFICO</a:t>
                      </a:r>
                      <a:r>
                        <a:rPr lang="pt-BR" sz="1500" u="none" cap="none" strike="noStrike">
                          <a:latin typeface="Verdana"/>
                          <a:ea typeface="Verdana"/>
                          <a:cs typeface="Verdana"/>
                          <a:sym typeface="Verdana"/>
                        </a:rPr>
                        <a:t> em CRIME HEDIONDO/EQUIPARADO </a:t>
                      </a:r>
                      <a:endParaRPr sz="1500" u="none" cap="none" strike="noStrike">
                        <a:latin typeface="Verdana"/>
                        <a:ea typeface="Verdana"/>
                        <a:cs typeface="Verdana"/>
                        <a:sym typeface="Verdana"/>
                      </a:endParaRPr>
                    </a:p>
                  </a:txBody>
                  <a:tcPr marT="13775" marB="13775" marR="51650" marL="51650" anchor="ctr"/>
                </a:tc>
              </a:tr>
              <a:tr h="992925">
                <a:tc>
                  <a:txBody>
                    <a:bodyPr/>
                    <a:lstStyle/>
                    <a:p>
                      <a:pPr indent="0" lvl="0" marL="0" marR="0" rtl="0" algn="ctr">
                        <a:lnSpc>
                          <a:spcPct val="127000"/>
                        </a:lnSpc>
                        <a:spcBef>
                          <a:spcPts val="0"/>
                        </a:spcBef>
                        <a:spcAft>
                          <a:spcPts val="0"/>
                        </a:spcAft>
                        <a:buClr>
                          <a:srgbClr val="000000"/>
                        </a:buClr>
                        <a:buSzPts val="1200"/>
                        <a:buFont typeface="Arial"/>
                        <a:buNone/>
                      </a:pPr>
                      <a:r>
                        <a:rPr b="1" lang="pt-BR" sz="1200" u="none" cap="none" strike="noStrike">
                          <a:solidFill>
                            <a:schemeClr val="lt1"/>
                          </a:solidFill>
                          <a:latin typeface="Verdana"/>
                          <a:ea typeface="Verdana"/>
                          <a:cs typeface="Verdana"/>
                          <a:sym typeface="Verdana"/>
                        </a:rPr>
                        <a:t>70 %</a:t>
                      </a:r>
                      <a:endParaRPr b="1" sz="1200" u="none" cap="none" strike="noStrike">
                        <a:solidFill>
                          <a:schemeClr val="lt1"/>
                        </a:solidFill>
                        <a:latin typeface="Verdana"/>
                        <a:ea typeface="Verdana"/>
                        <a:cs typeface="Verdana"/>
                        <a:sym typeface="Verdana"/>
                      </a:endParaRPr>
                    </a:p>
                  </a:txBody>
                  <a:tcPr marT="13775" marB="13775" marR="51650" marL="51650" anchor="ctr">
                    <a:solidFill>
                      <a:srgbClr val="03321A"/>
                    </a:solidFill>
                  </a:tcPr>
                </a:tc>
                <a:tc>
                  <a:txBody>
                    <a:bodyPr/>
                    <a:lstStyle/>
                    <a:p>
                      <a:pPr indent="0" lvl="0" marL="0" marR="0" rtl="0" algn="ctr">
                        <a:lnSpc>
                          <a:spcPct val="178000"/>
                        </a:lnSpc>
                        <a:spcBef>
                          <a:spcPts val="0"/>
                        </a:spcBef>
                        <a:spcAft>
                          <a:spcPts val="0"/>
                        </a:spcAft>
                        <a:buClr>
                          <a:srgbClr val="000000"/>
                        </a:buClr>
                        <a:buSzPts val="1200"/>
                        <a:buFont typeface="Arial"/>
                        <a:buNone/>
                      </a:pPr>
                      <a:r>
                        <a:rPr lang="pt-BR" sz="1500" u="none" cap="none" strike="noStrike">
                          <a:latin typeface="Verdana"/>
                          <a:ea typeface="Verdana"/>
                          <a:cs typeface="Verdana"/>
                          <a:sym typeface="Verdana"/>
                        </a:rPr>
                        <a:t>REINCIDENTE </a:t>
                      </a:r>
                      <a:r>
                        <a:rPr lang="pt-BR" sz="1500" u="none" cap="none" strike="noStrike">
                          <a:highlight>
                            <a:srgbClr val="FFFF00"/>
                          </a:highlight>
                          <a:latin typeface="Verdana"/>
                          <a:ea typeface="Verdana"/>
                          <a:cs typeface="Verdana"/>
                          <a:sym typeface="Verdana"/>
                        </a:rPr>
                        <a:t>ESPECÍFICO</a:t>
                      </a:r>
                      <a:r>
                        <a:rPr lang="pt-BR" sz="1500" u="none" cap="none" strike="noStrike">
                          <a:latin typeface="Verdana"/>
                          <a:ea typeface="Verdana"/>
                          <a:cs typeface="Verdana"/>
                          <a:sym typeface="Verdana"/>
                        </a:rPr>
                        <a:t>  em CRIME HEDIONDO/EQUIPARADO + resultado MORTE </a:t>
                      </a:r>
                      <a:r>
                        <a:rPr lang="pt-BR" sz="1500" u="none" cap="none" strike="noStrike">
                          <a:highlight>
                            <a:srgbClr val="FF0000"/>
                          </a:highlight>
                          <a:latin typeface="Verdana"/>
                          <a:ea typeface="Verdana"/>
                          <a:cs typeface="Verdana"/>
                          <a:sym typeface="Verdana"/>
                        </a:rPr>
                        <a:t>(sem direito a livramento)</a:t>
                      </a:r>
                      <a:endParaRPr sz="1500" u="none" cap="none" strike="noStrike">
                        <a:latin typeface="Verdana"/>
                        <a:ea typeface="Verdana"/>
                        <a:cs typeface="Verdana"/>
                        <a:sym typeface="Verdana"/>
                      </a:endParaRPr>
                    </a:p>
                  </a:txBody>
                  <a:tcPr marT="13775" marB="13775" marR="51650" marL="51650" anchor="ctr"/>
                </a:tc>
              </a:tr>
              <a:tr h="1673100">
                <a:tc>
                  <a:txBody>
                    <a:bodyPr/>
                    <a:lstStyle/>
                    <a:p>
                      <a:pPr indent="0" lvl="0" marL="0" marR="0" rtl="0" algn="ctr">
                        <a:lnSpc>
                          <a:spcPct val="127000"/>
                        </a:lnSpc>
                        <a:spcBef>
                          <a:spcPts val="0"/>
                        </a:spcBef>
                        <a:spcAft>
                          <a:spcPts val="0"/>
                        </a:spcAft>
                        <a:buClr>
                          <a:srgbClr val="000000"/>
                        </a:buClr>
                        <a:buSzPts val="1200"/>
                        <a:buFont typeface="Arial"/>
                        <a:buNone/>
                      </a:pPr>
                      <a:r>
                        <a:rPr b="1" lang="pt-BR" sz="1200" u="none" cap="none" strike="noStrike">
                          <a:solidFill>
                            <a:schemeClr val="lt1"/>
                          </a:solidFill>
                          <a:latin typeface="Verdana"/>
                          <a:ea typeface="Verdana"/>
                          <a:cs typeface="Verdana"/>
                          <a:sym typeface="Verdana"/>
                        </a:rPr>
                        <a:t>1/8</a:t>
                      </a:r>
                      <a:endParaRPr b="1" sz="1200" u="none" cap="none" strike="noStrike">
                        <a:solidFill>
                          <a:schemeClr val="lt1"/>
                        </a:solidFill>
                        <a:latin typeface="Verdana"/>
                        <a:ea typeface="Verdana"/>
                        <a:cs typeface="Verdana"/>
                        <a:sym typeface="Verdana"/>
                      </a:endParaRPr>
                    </a:p>
                  </a:txBody>
                  <a:tcPr marT="13775" marB="13775" marR="51650" marL="51650" anchor="ctr">
                    <a:solidFill>
                      <a:srgbClr val="03321A"/>
                    </a:solidFill>
                  </a:tcPr>
                </a:tc>
                <a:tc>
                  <a:txBody>
                    <a:bodyPr/>
                    <a:lstStyle/>
                    <a:p>
                      <a:pPr indent="0" lvl="0" marL="0" marR="0" rtl="0" algn="ctr">
                        <a:lnSpc>
                          <a:spcPct val="178000"/>
                        </a:lnSpc>
                        <a:spcBef>
                          <a:spcPts val="0"/>
                        </a:spcBef>
                        <a:spcAft>
                          <a:spcPts val="0"/>
                        </a:spcAft>
                        <a:buClr>
                          <a:srgbClr val="000000"/>
                        </a:buClr>
                        <a:buSzPts val="1200"/>
                        <a:buFont typeface="Arial"/>
                        <a:buNone/>
                      </a:pPr>
                      <a:r>
                        <a:rPr lang="pt-BR" sz="1500" u="none" cap="none" strike="noStrike">
                          <a:highlight>
                            <a:srgbClr val="FFFF00"/>
                          </a:highlight>
                          <a:latin typeface="Verdana"/>
                          <a:ea typeface="Verdana"/>
                          <a:cs typeface="Verdana"/>
                          <a:sym typeface="Verdana"/>
                        </a:rPr>
                        <a:t>Mulher gestante</a:t>
                      </a:r>
                      <a:r>
                        <a:rPr lang="pt-BR" sz="1500" u="none" cap="none" strike="noStrike">
                          <a:latin typeface="Verdana"/>
                          <a:ea typeface="Verdana"/>
                          <a:cs typeface="Verdana"/>
                          <a:sym typeface="Verdana"/>
                        </a:rPr>
                        <a:t> ou responsável por criança ou PCD + crime </a:t>
                      </a:r>
                      <a:r>
                        <a:rPr lang="pt-BR" sz="1500" u="sng" cap="none" strike="noStrike">
                          <a:latin typeface="Verdana"/>
                          <a:ea typeface="Verdana"/>
                          <a:cs typeface="Verdana"/>
                          <a:sym typeface="Verdana"/>
                        </a:rPr>
                        <a:t>sem violência ou grave ameaça </a:t>
                      </a:r>
                      <a:r>
                        <a:rPr lang="pt-BR" sz="1500" u="none" cap="none" strike="noStrike">
                          <a:latin typeface="Verdana"/>
                          <a:ea typeface="Verdana"/>
                          <a:cs typeface="Verdana"/>
                          <a:sym typeface="Verdana"/>
                        </a:rPr>
                        <a:t>+ primária e bom comportamento + não ser de </a:t>
                      </a:r>
                      <a:r>
                        <a:rPr lang="pt-BR" sz="1500" u="sng" cap="none" strike="noStrike">
                          <a:latin typeface="Verdana"/>
                          <a:ea typeface="Verdana"/>
                          <a:cs typeface="Verdana"/>
                          <a:sym typeface="Verdana"/>
                        </a:rPr>
                        <a:t>OCCRIM</a:t>
                      </a:r>
                      <a:r>
                        <a:rPr lang="pt-BR" sz="1500" u="none" cap="none" strike="noStrike">
                          <a:latin typeface="Verdana"/>
                          <a:ea typeface="Verdana"/>
                          <a:cs typeface="Verdana"/>
                          <a:sym typeface="Verdana"/>
                        </a:rPr>
                        <a:t> + crime não ser contra o filho</a:t>
                      </a:r>
                      <a:endParaRPr sz="1500" u="none" cap="none" strike="noStrike">
                        <a:latin typeface="Verdana"/>
                        <a:ea typeface="Verdana"/>
                        <a:cs typeface="Verdana"/>
                        <a:sym typeface="Verdana"/>
                      </a:endParaRPr>
                    </a:p>
                  </a:txBody>
                  <a:tcPr marT="13775" marB="13775" marR="51650" marL="51650" anchor="ct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grpSp>
        <p:nvGrpSpPr>
          <p:cNvPr id="184" name="Google Shape;184;p21"/>
          <p:cNvGrpSpPr/>
          <p:nvPr/>
        </p:nvGrpSpPr>
        <p:grpSpPr>
          <a:xfrm>
            <a:off x="362074" y="344073"/>
            <a:ext cx="11389663" cy="6190868"/>
            <a:chOff x="0" y="0"/>
            <a:chExt cx="19017929" cy="10337222"/>
          </a:xfrm>
        </p:grpSpPr>
        <p:sp>
          <p:nvSpPr>
            <p:cNvPr id="185" name="Google Shape;185;p21"/>
            <p:cNvSpPr/>
            <p:nvPr/>
          </p:nvSpPr>
          <p:spPr>
            <a:xfrm>
              <a:off x="72390" y="72390"/>
              <a:ext cx="18873150" cy="10192442"/>
            </a:xfrm>
            <a:custGeom>
              <a:rect b="b" l="l" r="r" t="t"/>
              <a:pathLst>
                <a:path extrusionOk="0" h="10192442" w="18873150">
                  <a:moveTo>
                    <a:pt x="0" y="0"/>
                  </a:moveTo>
                  <a:lnTo>
                    <a:pt x="18873150" y="0"/>
                  </a:lnTo>
                  <a:lnTo>
                    <a:pt x="18873150" y="10192442"/>
                  </a:lnTo>
                  <a:lnTo>
                    <a:pt x="0" y="10192442"/>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86" name="Google Shape;186;p21"/>
            <p:cNvSpPr/>
            <p:nvPr/>
          </p:nvSpPr>
          <p:spPr>
            <a:xfrm>
              <a:off x="0" y="0"/>
              <a:ext cx="19017929" cy="10337222"/>
            </a:xfrm>
            <a:custGeom>
              <a:rect b="b" l="l" r="r" t="t"/>
              <a:pathLst>
                <a:path extrusionOk="0" h="10337222" w="19017929">
                  <a:moveTo>
                    <a:pt x="18873149" y="10192441"/>
                  </a:moveTo>
                  <a:lnTo>
                    <a:pt x="19017929" y="10192441"/>
                  </a:lnTo>
                  <a:lnTo>
                    <a:pt x="19017929" y="10337222"/>
                  </a:lnTo>
                  <a:lnTo>
                    <a:pt x="18873149" y="10337222"/>
                  </a:lnTo>
                  <a:lnTo>
                    <a:pt x="18873149" y="10192441"/>
                  </a:lnTo>
                  <a:close/>
                  <a:moveTo>
                    <a:pt x="0" y="144780"/>
                  </a:moveTo>
                  <a:lnTo>
                    <a:pt x="144780" y="144780"/>
                  </a:lnTo>
                  <a:lnTo>
                    <a:pt x="144780" y="10192441"/>
                  </a:lnTo>
                  <a:lnTo>
                    <a:pt x="0" y="10192441"/>
                  </a:lnTo>
                  <a:lnTo>
                    <a:pt x="0" y="144780"/>
                  </a:lnTo>
                  <a:close/>
                  <a:moveTo>
                    <a:pt x="0" y="10192441"/>
                  </a:moveTo>
                  <a:lnTo>
                    <a:pt x="144780" y="10192441"/>
                  </a:lnTo>
                  <a:lnTo>
                    <a:pt x="144780" y="10337222"/>
                  </a:lnTo>
                  <a:lnTo>
                    <a:pt x="0" y="10337222"/>
                  </a:lnTo>
                  <a:lnTo>
                    <a:pt x="0" y="10192441"/>
                  </a:lnTo>
                  <a:close/>
                  <a:moveTo>
                    <a:pt x="18873149" y="144780"/>
                  </a:moveTo>
                  <a:lnTo>
                    <a:pt x="19017929" y="144780"/>
                  </a:lnTo>
                  <a:lnTo>
                    <a:pt x="19017929" y="10192441"/>
                  </a:lnTo>
                  <a:lnTo>
                    <a:pt x="18873149" y="10192441"/>
                  </a:lnTo>
                  <a:lnTo>
                    <a:pt x="18873149" y="144780"/>
                  </a:lnTo>
                  <a:close/>
                  <a:moveTo>
                    <a:pt x="144780" y="10192441"/>
                  </a:moveTo>
                  <a:lnTo>
                    <a:pt x="18873149" y="10192441"/>
                  </a:lnTo>
                  <a:lnTo>
                    <a:pt x="18873149" y="10337222"/>
                  </a:lnTo>
                  <a:lnTo>
                    <a:pt x="144780" y="10337222"/>
                  </a:lnTo>
                  <a:lnTo>
                    <a:pt x="144780" y="10192441"/>
                  </a:lnTo>
                  <a:close/>
                  <a:moveTo>
                    <a:pt x="18873149" y="0"/>
                  </a:moveTo>
                  <a:lnTo>
                    <a:pt x="19017929" y="0"/>
                  </a:lnTo>
                  <a:lnTo>
                    <a:pt x="19017929" y="144780"/>
                  </a:lnTo>
                  <a:lnTo>
                    <a:pt x="18873149" y="144780"/>
                  </a:lnTo>
                  <a:lnTo>
                    <a:pt x="18873149" y="0"/>
                  </a:lnTo>
                  <a:close/>
                  <a:moveTo>
                    <a:pt x="0" y="0"/>
                  </a:moveTo>
                  <a:lnTo>
                    <a:pt x="144780" y="0"/>
                  </a:lnTo>
                  <a:lnTo>
                    <a:pt x="144780" y="144780"/>
                  </a:lnTo>
                  <a:lnTo>
                    <a:pt x="0" y="144780"/>
                  </a:lnTo>
                  <a:lnTo>
                    <a:pt x="0" y="0"/>
                  </a:lnTo>
                  <a:close/>
                  <a:moveTo>
                    <a:pt x="144780" y="0"/>
                  </a:moveTo>
                  <a:lnTo>
                    <a:pt x="18873149" y="0"/>
                  </a:lnTo>
                  <a:lnTo>
                    <a:pt x="18873149" y="144780"/>
                  </a:lnTo>
                  <a:lnTo>
                    <a:pt x="144780" y="144780"/>
                  </a:lnTo>
                  <a:lnTo>
                    <a:pt x="144780" y="0"/>
                  </a:lnTo>
                  <a:close/>
                </a:path>
              </a:pathLst>
            </a:custGeom>
            <a:solidFill>
              <a:srgbClr val="0332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187" name="Google Shape;187;p21"/>
          <p:cNvSpPr txBox="1"/>
          <p:nvPr/>
        </p:nvSpPr>
        <p:spPr>
          <a:xfrm>
            <a:off x="685801" y="647420"/>
            <a:ext cx="3442163" cy="601383"/>
          </a:xfrm>
          <a:prstGeom prst="rect">
            <a:avLst/>
          </a:prstGeom>
          <a:noFill/>
          <a:ln>
            <a:noFill/>
          </a:ln>
        </p:spPr>
        <p:txBody>
          <a:bodyPr anchorCtr="0" anchor="t" bIns="0" lIns="0" spcFirstLastPara="1" rIns="0" wrap="square" tIns="0">
            <a:spAutoFit/>
          </a:bodyPr>
          <a:lstStyle/>
          <a:p>
            <a:pPr indent="0" lvl="0" marL="0" marR="0" rtl="0" algn="l">
              <a:lnSpc>
                <a:spcPct val="150028"/>
              </a:lnSpc>
              <a:spcBef>
                <a:spcPts val="0"/>
              </a:spcBef>
              <a:spcAft>
                <a:spcPts val="0"/>
              </a:spcAft>
              <a:buClr>
                <a:srgbClr val="000000"/>
              </a:buClr>
              <a:buSzPts val="3466"/>
              <a:buFont typeface="Arial"/>
              <a:buNone/>
            </a:pPr>
            <a:r>
              <a:rPr b="0" i="0" lang="pt-BR" sz="3466" u="none" cap="none" strike="noStrike">
                <a:solidFill>
                  <a:srgbClr val="FFFFFF"/>
                </a:solidFill>
                <a:latin typeface="Arial"/>
                <a:ea typeface="Arial"/>
                <a:cs typeface="Arial"/>
                <a:sym typeface="Arial"/>
              </a:rPr>
              <a:t>CRIMINOLOGIA</a:t>
            </a:r>
            <a:endParaRPr b="0" i="0" sz="1400" u="none" cap="none" strike="noStrike">
              <a:solidFill>
                <a:srgbClr val="000000"/>
              </a:solidFill>
              <a:latin typeface="Arial"/>
              <a:ea typeface="Arial"/>
              <a:cs typeface="Arial"/>
              <a:sym typeface="Arial"/>
            </a:endParaRPr>
          </a:p>
        </p:txBody>
      </p:sp>
      <p:sp>
        <p:nvSpPr>
          <p:cNvPr id="188" name="Google Shape;188;p21"/>
          <p:cNvSpPr txBox="1"/>
          <p:nvPr/>
        </p:nvSpPr>
        <p:spPr>
          <a:xfrm>
            <a:off x="1062672" y="1771808"/>
            <a:ext cx="2268865" cy="1116203"/>
          </a:xfrm>
          <a:prstGeom prst="rect">
            <a:avLst/>
          </a:prstGeom>
          <a:noFill/>
          <a:ln>
            <a:noFill/>
          </a:ln>
        </p:spPr>
        <p:txBody>
          <a:bodyPr anchorCtr="0" anchor="t" bIns="0" lIns="0" spcFirstLastPara="1" rIns="0" wrap="square" tIns="0">
            <a:spAutoFit/>
          </a:bodyPr>
          <a:lstStyle/>
          <a:p>
            <a:pPr indent="0" lvl="0" marL="0" marR="0" rtl="0" algn="l">
              <a:lnSpc>
                <a:spcPct val="149974"/>
              </a:lnSpc>
              <a:spcBef>
                <a:spcPts val="0"/>
              </a:spcBef>
              <a:spcAft>
                <a:spcPts val="0"/>
              </a:spcAft>
              <a:buClr>
                <a:srgbClr val="000000"/>
              </a:buClr>
              <a:buSzPts val="1993"/>
              <a:buFont typeface="Arial"/>
              <a:buNone/>
            </a:pPr>
            <a:r>
              <a:rPr b="0" i="0" lang="pt-BR" sz="1993" u="sng" cap="none" strike="noStrike">
                <a:solidFill>
                  <a:srgbClr val="FFFFFF"/>
                </a:solidFill>
                <a:latin typeface="Arial"/>
                <a:ea typeface="Arial"/>
                <a:cs typeface="Arial"/>
                <a:sym typeface="Arial"/>
              </a:rPr>
              <a:t>Fonte pro conteúdo</a:t>
            </a:r>
            <a:endParaRPr b="0" i="0" sz="1400" u="none" cap="none" strike="noStrike">
              <a:solidFill>
                <a:srgbClr val="000000"/>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t/>
            </a:r>
            <a:endParaRPr b="0" i="0" sz="1993" u="sng" cap="none" strike="noStrike">
              <a:solidFill>
                <a:srgbClr val="FFFFFF"/>
              </a:solidFill>
              <a:latin typeface="Arial"/>
              <a:ea typeface="Arial"/>
              <a:cs typeface="Arial"/>
              <a:sym typeface="Arial"/>
            </a:endParaRPr>
          </a:p>
          <a:p>
            <a:pPr indent="0" lvl="0" marL="0" marR="0" rtl="0" algn="l">
              <a:lnSpc>
                <a:spcPct val="149974"/>
              </a:lnSpc>
              <a:spcBef>
                <a:spcPts val="0"/>
              </a:spcBef>
              <a:spcAft>
                <a:spcPts val="0"/>
              </a:spcAft>
              <a:buClr>
                <a:srgbClr val="000000"/>
              </a:buClr>
              <a:buSzPts val="1993"/>
              <a:buFont typeface="Arial"/>
              <a:buNone/>
            </a:pPr>
            <a:r>
              <a:rPr b="0" i="0" lang="pt-BR" sz="1993" u="none" cap="none" strike="noStrike">
                <a:solidFill>
                  <a:srgbClr val="FFFFFF"/>
                </a:solidFill>
                <a:latin typeface="Arial"/>
                <a:ea typeface="Arial"/>
                <a:cs typeface="Arial"/>
                <a:sym typeface="Arial"/>
              </a:rPr>
              <a:t>não-destaque</a:t>
            </a:r>
            <a:endParaRPr b="0" i="0" sz="1400" u="none" cap="none" strike="noStrike">
              <a:solidFill>
                <a:srgbClr val="000000"/>
              </a:solidFill>
              <a:latin typeface="Arial"/>
              <a:ea typeface="Arial"/>
              <a:cs typeface="Arial"/>
              <a:sym typeface="Arial"/>
            </a:endParaRPr>
          </a:p>
        </p:txBody>
      </p:sp>
      <p:sp>
        <p:nvSpPr>
          <p:cNvPr id="189" name="Google Shape;189;p21"/>
          <p:cNvSpPr txBox="1"/>
          <p:nvPr/>
        </p:nvSpPr>
        <p:spPr>
          <a:xfrm>
            <a:off x="685801" y="465298"/>
            <a:ext cx="8292000" cy="630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500"/>
              <a:buFont typeface="Arial"/>
              <a:buNone/>
            </a:pPr>
            <a:r>
              <a:rPr b="1" i="0" lang="pt-BR" sz="3500" u="sng" cap="none" strike="noStrike">
                <a:solidFill>
                  <a:srgbClr val="03321A"/>
                </a:solidFill>
                <a:latin typeface="Verdana"/>
                <a:ea typeface="Verdana"/>
                <a:cs typeface="Verdana"/>
                <a:sym typeface="Verdana"/>
              </a:rPr>
              <a:t>PROGRESSÃO DE REGIME </a:t>
            </a:r>
            <a:endParaRPr b="0" i="0" sz="1400" u="none" cap="none" strike="noStrike">
              <a:solidFill>
                <a:srgbClr val="000000"/>
              </a:solidFill>
              <a:latin typeface="Arial"/>
              <a:ea typeface="Arial"/>
              <a:cs typeface="Arial"/>
              <a:sym typeface="Arial"/>
            </a:endParaRPr>
          </a:p>
        </p:txBody>
      </p:sp>
      <p:sp>
        <p:nvSpPr>
          <p:cNvPr id="190" name="Google Shape;190;p21"/>
          <p:cNvSpPr txBox="1"/>
          <p:nvPr/>
        </p:nvSpPr>
        <p:spPr>
          <a:xfrm>
            <a:off x="699650" y="1094500"/>
            <a:ext cx="10116300" cy="6156900"/>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Clr>
                <a:srgbClr val="000000"/>
              </a:buClr>
              <a:buSzPts val="1600"/>
              <a:buFont typeface="Arial"/>
              <a:buNone/>
            </a:pPr>
            <a:r>
              <a:rPr b="1" i="0" lang="pt-BR" sz="1800" u="none" cap="none" strike="noStrike">
                <a:solidFill>
                  <a:srgbClr val="FF0000"/>
                </a:solidFill>
                <a:latin typeface="Verdana"/>
                <a:ea typeface="Verdana"/>
                <a:cs typeface="Verdana"/>
                <a:sym typeface="Verdana"/>
              </a:rPr>
              <a:t>CUIDADO: </a:t>
            </a:r>
            <a:r>
              <a:rPr b="1" i="0" lang="pt-BR" sz="1800" u="none" cap="none" strike="noStrike">
                <a:solidFill>
                  <a:schemeClr val="dk1"/>
                </a:solidFill>
                <a:latin typeface="Verdana"/>
                <a:ea typeface="Verdana"/>
                <a:cs typeface="Verdana"/>
                <a:sym typeface="Verdana"/>
              </a:rPr>
              <a:t>Após as alterações promovidas pela Lei n. 13.964/2019, é possível a execução em separado de cada uma das guias de execução, de modo que o cálculo para obtenção de benefícios que dizem respeito à execução penal deve considerar a primariedade em parte da pena, a reincidência comum em outra e a reincidência específica apenas nas guias que dizem respeito a crimes de mesma natureza. HC 654.870-MG, Rel. Ministro Rogerio Schietti Cruz, Sexta Turma, por unanimidade, julgado em 20/9/2022, DJe 30/9/2022. </a:t>
            </a:r>
            <a:endParaRPr b="0" i="0" sz="1800" u="none" cap="none" strike="noStrike">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rPr b="1" i="0" lang="pt-BR" sz="1800" u="none" cap="none" strike="noStrike">
                <a:solidFill>
                  <a:schemeClr val="dk1"/>
                </a:solidFill>
                <a:latin typeface="Verdana"/>
                <a:ea typeface="Verdana"/>
                <a:cs typeface="Verdana"/>
                <a:sym typeface="Verdana"/>
              </a:rPr>
              <a:t> Art. 112.</a:t>
            </a:r>
            <a:endParaRPr b="0" i="0" sz="1800" u="none" cap="none" strike="noStrike">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t/>
            </a:r>
            <a:endParaRPr b="1" sz="1800">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rPr b="1" lang="pt-BR" sz="1800">
                <a:solidFill>
                  <a:schemeClr val="dk1"/>
                </a:solidFill>
                <a:latin typeface="Verdana"/>
                <a:ea typeface="Verdana"/>
                <a:cs typeface="Verdana"/>
                <a:sym typeface="Verdana"/>
              </a:rPr>
              <a:t>Tema 1208 STJ:</a:t>
            </a:r>
            <a:r>
              <a:rPr lang="pt-BR" sz="1800">
                <a:solidFill>
                  <a:schemeClr val="dk1"/>
                </a:solidFill>
                <a:latin typeface="Verdana"/>
                <a:ea typeface="Verdana"/>
                <a:cs typeface="Verdana"/>
                <a:sym typeface="Verdana"/>
              </a:rPr>
              <a:t> A r</a:t>
            </a:r>
            <a:r>
              <a:rPr b="1" lang="pt-BR" sz="1800">
                <a:solidFill>
                  <a:schemeClr val="dk1"/>
                </a:solidFill>
                <a:latin typeface="Verdana"/>
                <a:ea typeface="Verdana"/>
                <a:cs typeface="Verdana"/>
                <a:sym typeface="Verdana"/>
              </a:rPr>
              <a:t>eincidência pode ser admitida pelo juízo das execuções penais para análise da concessão de benefícios</a:t>
            </a:r>
            <a:r>
              <a:rPr lang="pt-BR" sz="1800">
                <a:solidFill>
                  <a:schemeClr val="dk1"/>
                </a:solidFill>
                <a:latin typeface="Verdana"/>
                <a:ea typeface="Verdana"/>
                <a:cs typeface="Verdana"/>
                <a:sym typeface="Verdana"/>
              </a:rPr>
              <a:t>, ainda que não reconhecida pelo juízo que prolatou a sentença condenatória.</a:t>
            </a:r>
            <a:endParaRPr>
              <a:solidFill>
                <a:schemeClr val="dk1"/>
              </a:solidFill>
            </a:endParaRPr>
          </a:p>
          <a:p>
            <a:pPr indent="0" lvl="0" marL="0" marR="0" rtl="0" algn="just">
              <a:lnSpc>
                <a:spcPct val="150000"/>
              </a:lnSpc>
              <a:spcBef>
                <a:spcPts val="0"/>
              </a:spcBef>
              <a:spcAft>
                <a:spcPts val="0"/>
              </a:spcAft>
              <a:buClr>
                <a:srgbClr val="000000"/>
              </a:buClr>
              <a:buSzPts val="1600"/>
              <a:buFont typeface="Arial"/>
              <a:buNone/>
            </a:pPr>
            <a:r>
              <a:t/>
            </a:r>
            <a:endParaRPr sz="1800">
              <a:solidFill>
                <a:schemeClr val="dk1"/>
              </a:solidFill>
              <a:latin typeface="Verdana"/>
              <a:ea typeface="Verdana"/>
              <a:cs typeface="Verdana"/>
              <a:sym typeface="Verdana"/>
            </a:endParaRPr>
          </a:p>
          <a:p>
            <a:pPr indent="0" lvl="0" marL="0" marR="0" rtl="0" algn="just">
              <a:lnSpc>
                <a:spcPct val="150000"/>
              </a:lnSpc>
              <a:spcBef>
                <a:spcPts val="0"/>
              </a:spcBef>
              <a:spcAft>
                <a:spcPts val="0"/>
              </a:spcAft>
              <a:buClr>
                <a:srgbClr val="000000"/>
              </a:buClr>
              <a:buSzPts val="1600"/>
              <a:buFont typeface="Arial"/>
              <a:buNone/>
            </a:pPr>
            <a:r>
              <a:t/>
            </a:r>
            <a:endParaRPr b="0" i="0" sz="1600" u="none" cap="none" strike="noStrike">
              <a:solidFill>
                <a:schemeClr val="dk1"/>
              </a:solidFill>
              <a:latin typeface="Verdana"/>
              <a:ea typeface="Verdana"/>
              <a:cs typeface="Verdana"/>
              <a:sym typeface="Verdana"/>
            </a:endParaRPr>
          </a:p>
        </p:txBody>
      </p:sp>
      <p:sp>
        <p:nvSpPr>
          <p:cNvPr id="191" name="Google Shape;191;p21"/>
          <p:cNvSpPr/>
          <p:nvPr/>
        </p:nvSpPr>
        <p:spPr>
          <a:xfrm>
            <a:off x="10972870" y="75528"/>
            <a:ext cx="1143787" cy="1143783"/>
          </a:xfrm>
          <a:custGeom>
            <a:rect b="b" l="l" r="r" t="t"/>
            <a:pathLst>
              <a:path extrusionOk="0" h="6349974" w="6350000">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rotWithShape="1">
            <a:blip r:embed="rId3">
              <a:alphaModFix/>
            </a:blip>
            <a:stretch>
              <a:fillRect b="0" l="-438" r="-437" t="0"/>
            </a:stretch>
          </a:blip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Tema do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2022-08-14T01:48:44Z</dcterms:created>
  <dc:creator>Bruno</dc:creator>
</cp:coreProperties>
</file>