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309" r:id="rId3"/>
    <p:sldId id="290" r:id="rId4"/>
    <p:sldId id="291" r:id="rId5"/>
    <p:sldId id="292" r:id="rId6"/>
    <p:sldId id="295" r:id="rId7"/>
    <p:sldId id="294" r:id="rId8"/>
    <p:sldId id="267" r:id="rId9"/>
    <p:sldId id="272" r:id="rId10"/>
    <p:sldId id="273" r:id="rId11"/>
    <p:sldId id="289" r:id="rId12"/>
    <p:sldId id="275" r:id="rId13"/>
    <p:sldId id="276" r:id="rId14"/>
    <p:sldId id="261" r:id="rId15"/>
    <p:sldId id="262" r:id="rId16"/>
    <p:sldId id="264" r:id="rId17"/>
    <p:sldId id="260" r:id="rId18"/>
    <p:sldId id="263" r:id="rId19"/>
    <p:sldId id="270" r:id="rId20"/>
    <p:sldId id="271" r:id="rId21"/>
    <p:sldId id="286" r:id="rId22"/>
    <p:sldId id="287" r:id="rId23"/>
    <p:sldId id="266" r:id="rId24"/>
    <p:sldId id="278" r:id="rId25"/>
    <p:sldId id="279" r:id="rId26"/>
    <p:sldId id="282" r:id="rId27"/>
    <p:sldId id="281" r:id="rId28"/>
    <p:sldId id="283" r:id="rId29"/>
    <p:sldId id="284" r:id="rId30"/>
    <p:sldId id="268" r:id="rId31"/>
    <p:sldId id="285" r:id="rId32"/>
    <p:sldId id="288" r:id="rId33"/>
    <p:sldId id="296" r:id="rId34"/>
    <p:sldId id="297" r:id="rId35"/>
    <p:sldId id="302" r:id="rId36"/>
    <p:sldId id="298" r:id="rId37"/>
    <p:sldId id="299" r:id="rId38"/>
    <p:sldId id="300" r:id="rId39"/>
    <p:sldId id="301" r:id="rId40"/>
    <p:sldId id="307" r:id="rId41"/>
    <p:sldId id="304" r:id="rId42"/>
    <p:sldId id="303" r:id="rId43"/>
    <p:sldId id="306" r:id="rId44"/>
    <p:sldId id="314" r:id="rId45"/>
    <p:sldId id="308" r:id="rId46"/>
    <p:sldId id="319" r:id="rId47"/>
    <p:sldId id="320" r:id="rId48"/>
    <p:sldId id="321" r:id="rId49"/>
    <p:sldId id="322" r:id="rId50"/>
    <p:sldId id="323" r:id="rId51"/>
    <p:sldId id="316" r:id="rId52"/>
    <p:sldId id="317" r:id="rId53"/>
    <p:sldId id="315" r:id="rId54"/>
    <p:sldId id="310" r:id="rId55"/>
    <p:sldId id="326" r:id="rId56"/>
    <p:sldId id="313" r:id="rId57"/>
    <p:sldId id="324" r:id="rId58"/>
    <p:sldId id="325" r:id="rId59"/>
    <p:sldId id="327" r:id="rId60"/>
    <p:sldId id="311" r:id="rId61"/>
    <p:sldId id="328" r:id="rId62"/>
    <p:sldId id="329"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D1939C-D9B3-45A4-B9DC-D0811EA907B1}" v="2471" dt="2019-05-02T02:54:37.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249" autoAdjust="0"/>
  </p:normalViewPr>
  <p:slideViewPr>
    <p:cSldViewPr snapToGrid="0">
      <p:cViewPr varScale="1">
        <p:scale>
          <a:sx n="68" d="100"/>
          <a:sy n="68" d="100"/>
        </p:scale>
        <p:origin x="8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uan Carvalho Gomes da Silva" userId="6687cac8031fdb70" providerId="LiveId" clId="{D9D1939C-D9B3-45A4-B9DC-D0811EA907B1}"/>
    <pc:docChg chg="undo custSel addSld delSld modSld sldOrd">
      <pc:chgData name="Theuan Carvalho Gomes da Silva" userId="6687cac8031fdb70" providerId="LiveId" clId="{D9D1939C-D9B3-45A4-B9DC-D0811EA907B1}" dt="2019-05-02T02:55:17.746" v="2850" actId="20577"/>
      <pc:docMkLst>
        <pc:docMk/>
      </pc:docMkLst>
      <pc:sldChg chg="modSp modAnim">
        <pc:chgData name="Theuan Carvalho Gomes da Silva" userId="6687cac8031fdb70" providerId="LiveId" clId="{D9D1939C-D9B3-45A4-B9DC-D0811EA907B1}" dt="2019-05-01T23:23:33.559" v="23" actId="6549"/>
        <pc:sldMkLst>
          <pc:docMk/>
          <pc:sldMk cId="95929459" sldId="288"/>
        </pc:sldMkLst>
        <pc:spChg chg="mod">
          <ac:chgData name="Theuan Carvalho Gomes da Silva" userId="6687cac8031fdb70" providerId="LiveId" clId="{D9D1939C-D9B3-45A4-B9DC-D0811EA907B1}" dt="2019-05-01T23:23:33.559" v="23" actId="6549"/>
          <ac:spMkLst>
            <pc:docMk/>
            <pc:sldMk cId="95929459" sldId="288"/>
            <ac:spMk id="5" creationId="{5A07DE9B-08C1-49EB-BDE8-DDAE57449176}"/>
          </ac:spMkLst>
        </pc:spChg>
      </pc:sldChg>
      <pc:sldChg chg="add del">
        <pc:chgData name="Theuan Carvalho Gomes da Silva" userId="6687cac8031fdb70" providerId="LiveId" clId="{D9D1939C-D9B3-45A4-B9DC-D0811EA907B1}" dt="2019-05-02T02:52:53.085" v="2739" actId="2696"/>
        <pc:sldMkLst>
          <pc:docMk/>
          <pc:sldMk cId="1006622663" sldId="290"/>
        </pc:sldMkLst>
      </pc:sldChg>
      <pc:sldChg chg="modSp modAnim">
        <pc:chgData name="Theuan Carvalho Gomes da Silva" userId="6687cac8031fdb70" providerId="LiveId" clId="{D9D1939C-D9B3-45A4-B9DC-D0811EA907B1}" dt="2019-05-01T23:24:37.995" v="115" actId="20577"/>
        <pc:sldMkLst>
          <pc:docMk/>
          <pc:sldMk cId="1333141400" sldId="296"/>
        </pc:sldMkLst>
        <pc:spChg chg="mod">
          <ac:chgData name="Theuan Carvalho Gomes da Silva" userId="6687cac8031fdb70" providerId="LiveId" clId="{D9D1939C-D9B3-45A4-B9DC-D0811EA907B1}" dt="2019-05-01T23:24:37.995" v="115" actId="20577"/>
          <ac:spMkLst>
            <pc:docMk/>
            <pc:sldMk cId="1333141400" sldId="296"/>
            <ac:spMk id="8" creationId="{8FB3918B-AF79-4F12-A8A2-3F679BFAAB0A}"/>
          </ac:spMkLst>
        </pc:spChg>
      </pc:sldChg>
      <pc:sldChg chg="modSp modAnim">
        <pc:chgData name="Theuan Carvalho Gomes da Silva" userId="6687cac8031fdb70" providerId="LiveId" clId="{D9D1939C-D9B3-45A4-B9DC-D0811EA907B1}" dt="2019-05-01T23:35:54.804" v="544" actId="113"/>
        <pc:sldMkLst>
          <pc:docMk/>
          <pc:sldMk cId="2349026721" sldId="297"/>
        </pc:sldMkLst>
        <pc:spChg chg="mod">
          <ac:chgData name="Theuan Carvalho Gomes da Silva" userId="6687cac8031fdb70" providerId="LiveId" clId="{D9D1939C-D9B3-45A4-B9DC-D0811EA907B1}" dt="2019-05-01T23:35:54.804" v="544" actId="113"/>
          <ac:spMkLst>
            <pc:docMk/>
            <pc:sldMk cId="2349026721" sldId="297"/>
            <ac:spMk id="8" creationId="{8FB3918B-AF79-4F12-A8A2-3F679BFAAB0A}"/>
          </ac:spMkLst>
        </pc:spChg>
        <pc:cxnChg chg="mod">
          <ac:chgData name="Theuan Carvalho Gomes da Silva" userId="6687cac8031fdb70" providerId="LiveId" clId="{D9D1939C-D9B3-45A4-B9DC-D0811EA907B1}" dt="2019-05-01T23:25:10.876" v="117" actId="1076"/>
          <ac:cxnSpMkLst>
            <pc:docMk/>
            <pc:sldMk cId="2349026721" sldId="297"/>
            <ac:cxnSpMk id="6" creationId="{15A26B22-3659-4792-8ECD-D5A201641BE1}"/>
          </ac:cxnSpMkLst>
        </pc:cxnChg>
      </pc:sldChg>
      <pc:sldChg chg="modSp">
        <pc:chgData name="Theuan Carvalho Gomes da Silva" userId="6687cac8031fdb70" providerId="LiveId" clId="{D9D1939C-D9B3-45A4-B9DC-D0811EA907B1}" dt="2019-05-01T23:38:35.477" v="619" actId="20577"/>
        <pc:sldMkLst>
          <pc:docMk/>
          <pc:sldMk cId="292954053" sldId="298"/>
        </pc:sldMkLst>
        <pc:spChg chg="mod">
          <ac:chgData name="Theuan Carvalho Gomes da Silva" userId="6687cac8031fdb70" providerId="LiveId" clId="{D9D1939C-D9B3-45A4-B9DC-D0811EA907B1}" dt="2019-05-01T23:38:35.477" v="619" actId="20577"/>
          <ac:spMkLst>
            <pc:docMk/>
            <pc:sldMk cId="292954053" sldId="298"/>
            <ac:spMk id="8" creationId="{8FB3918B-AF79-4F12-A8A2-3F679BFAAB0A}"/>
          </ac:spMkLst>
        </pc:spChg>
      </pc:sldChg>
      <pc:sldChg chg="modSp">
        <pc:chgData name="Theuan Carvalho Gomes da Silva" userId="6687cac8031fdb70" providerId="LiveId" clId="{D9D1939C-D9B3-45A4-B9DC-D0811EA907B1}" dt="2019-05-01T23:39:28.085" v="638" actId="20577"/>
        <pc:sldMkLst>
          <pc:docMk/>
          <pc:sldMk cId="927485938" sldId="299"/>
        </pc:sldMkLst>
        <pc:spChg chg="mod">
          <ac:chgData name="Theuan Carvalho Gomes da Silva" userId="6687cac8031fdb70" providerId="LiveId" clId="{D9D1939C-D9B3-45A4-B9DC-D0811EA907B1}" dt="2019-05-01T23:39:28.085" v="638" actId="20577"/>
          <ac:spMkLst>
            <pc:docMk/>
            <pc:sldMk cId="927485938" sldId="299"/>
            <ac:spMk id="8" creationId="{8FB3918B-AF79-4F12-A8A2-3F679BFAAB0A}"/>
          </ac:spMkLst>
        </pc:spChg>
      </pc:sldChg>
      <pc:sldChg chg="modSp modAnim">
        <pc:chgData name="Theuan Carvalho Gomes da Silva" userId="6687cac8031fdb70" providerId="LiveId" clId="{D9D1939C-D9B3-45A4-B9DC-D0811EA907B1}" dt="2019-05-01T23:41:07.642" v="715" actId="6549"/>
        <pc:sldMkLst>
          <pc:docMk/>
          <pc:sldMk cId="763234052" sldId="300"/>
        </pc:sldMkLst>
        <pc:spChg chg="mod">
          <ac:chgData name="Theuan Carvalho Gomes da Silva" userId="6687cac8031fdb70" providerId="LiveId" clId="{D9D1939C-D9B3-45A4-B9DC-D0811EA907B1}" dt="2019-05-01T23:41:07.642" v="715" actId="6549"/>
          <ac:spMkLst>
            <pc:docMk/>
            <pc:sldMk cId="763234052" sldId="300"/>
            <ac:spMk id="8" creationId="{8FB3918B-AF79-4F12-A8A2-3F679BFAAB0A}"/>
          </ac:spMkLst>
        </pc:spChg>
      </pc:sldChg>
      <pc:sldChg chg="modAnim">
        <pc:chgData name="Theuan Carvalho Gomes da Silva" userId="6687cac8031fdb70" providerId="LiveId" clId="{D9D1939C-D9B3-45A4-B9DC-D0811EA907B1}" dt="2019-05-01T23:41:45.793" v="722"/>
        <pc:sldMkLst>
          <pc:docMk/>
          <pc:sldMk cId="1975310815" sldId="301"/>
        </pc:sldMkLst>
      </pc:sldChg>
      <pc:sldChg chg="modSp add modAnim">
        <pc:chgData name="Theuan Carvalho Gomes da Silva" userId="6687cac8031fdb70" providerId="LiveId" clId="{D9D1939C-D9B3-45A4-B9DC-D0811EA907B1}" dt="2019-05-01T23:31:50.029" v="537" actId="113"/>
        <pc:sldMkLst>
          <pc:docMk/>
          <pc:sldMk cId="2817797393" sldId="302"/>
        </pc:sldMkLst>
        <pc:spChg chg="mod">
          <ac:chgData name="Theuan Carvalho Gomes da Silva" userId="6687cac8031fdb70" providerId="LiveId" clId="{D9D1939C-D9B3-45A4-B9DC-D0811EA907B1}" dt="2019-05-01T23:31:50.029" v="537" actId="113"/>
          <ac:spMkLst>
            <pc:docMk/>
            <pc:sldMk cId="2817797393" sldId="302"/>
            <ac:spMk id="8" creationId="{8FB3918B-AF79-4F12-A8A2-3F679BFAAB0A}"/>
          </ac:spMkLst>
        </pc:spChg>
      </pc:sldChg>
      <pc:sldChg chg="addSp delSp modSp add delAnim modAnim">
        <pc:chgData name="Theuan Carvalho Gomes da Silva" userId="6687cac8031fdb70" providerId="LiveId" clId="{D9D1939C-D9B3-45A4-B9DC-D0811EA907B1}" dt="2019-05-02T02:05:04.230" v="830"/>
        <pc:sldMkLst>
          <pc:docMk/>
          <pc:sldMk cId="1900287198" sldId="303"/>
        </pc:sldMkLst>
        <pc:spChg chg="del mod">
          <ac:chgData name="Theuan Carvalho Gomes da Silva" userId="6687cac8031fdb70" providerId="LiveId" clId="{D9D1939C-D9B3-45A4-B9DC-D0811EA907B1}" dt="2019-05-02T02:01:59.088" v="812" actId="478"/>
          <ac:spMkLst>
            <pc:docMk/>
            <pc:sldMk cId="1900287198" sldId="303"/>
            <ac:spMk id="2" creationId="{12BEC255-1BC6-4D0C-A3CF-F88108A8B621}"/>
          </ac:spMkLst>
        </pc:spChg>
        <pc:spChg chg="mod">
          <ac:chgData name="Theuan Carvalho Gomes da Silva" userId="6687cac8031fdb70" providerId="LiveId" clId="{D9D1939C-D9B3-45A4-B9DC-D0811EA907B1}" dt="2019-05-02T00:34:14.226" v="795" actId="20577"/>
          <ac:spMkLst>
            <pc:docMk/>
            <pc:sldMk cId="1900287198" sldId="303"/>
            <ac:spMk id="8" creationId="{8FB3918B-AF79-4F12-A8A2-3F679BFAAB0A}"/>
          </ac:spMkLst>
        </pc:spChg>
        <pc:picChg chg="add mod">
          <ac:chgData name="Theuan Carvalho Gomes da Silva" userId="6687cac8031fdb70" providerId="LiveId" clId="{D9D1939C-D9B3-45A4-B9DC-D0811EA907B1}" dt="2019-05-02T02:02:16.755" v="819" actId="1076"/>
          <ac:picMkLst>
            <pc:docMk/>
            <pc:sldMk cId="1900287198" sldId="303"/>
            <ac:picMk id="3" creationId="{E2C889D2-D069-4B45-9182-D991C5D0A473}"/>
          </ac:picMkLst>
        </pc:picChg>
        <pc:cxnChg chg="del">
          <ac:chgData name="Theuan Carvalho Gomes da Silva" userId="6687cac8031fdb70" providerId="LiveId" clId="{D9D1939C-D9B3-45A4-B9DC-D0811EA907B1}" dt="2019-05-02T02:02:02.642" v="813" actId="478"/>
          <ac:cxnSpMkLst>
            <pc:docMk/>
            <pc:sldMk cId="1900287198" sldId="303"/>
            <ac:cxnSpMk id="6" creationId="{15A26B22-3659-4792-8ECD-D5A201641BE1}"/>
          </ac:cxnSpMkLst>
        </pc:cxnChg>
      </pc:sldChg>
      <pc:sldChg chg="addSp delSp modSp add modAnim">
        <pc:chgData name="Theuan Carvalho Gomes da Silva" userId="6687cac8031fdb70" providerId="LiveId" clId="{D9D1939C-D9B3-45A4-B9DC-D0811EA907B1}" dt="2019-05-02T02:04:58.664" v="829"/>
        <pc:sldMkLst>
          <pc:docMk/>
          <pc:sldMk cId="1899048558" sldId="304"/>
        </pc:sldMkLst>
        <pc:picChg chg="del">
          <ac:chgData name="Theuan Carvalho Gomes da Silva" userId="6687cac8031fdb70" providerId="LiveId" clId="{D9D1939C-D9B3-45A4-B9DC-D0811EA907B1}" dt="2019-05-02T02:01:48.187" v="810" actId="478"/>
          <ac:picMkLst>
            <pc:docMk/>
            <pc:sldMk cId="1899048558" sldId="304"/>
            <ac:picMk id="3" creationId="{E2C889D2-D069-4B45-9182-D991C5D0A473}"/>
          </ac:picMkLst>
        </pc:picChg>
        <pc:picChg chg="add mod">
          <ac:chgData name="Theuan Carvalho Gomes da Silva" userId="6687cac8031fdb70" providerId="LiveId" clId="{D9D1939C-D9B3-45A4-B9DC-D0811EA907B1}" dt="2019-05-02T02:04:49.104" v="828" actId="1076"/>
          <ac:picMkLst>
            <pc:docMk/>
            <pc:sldMk cId="1899048558" sldId="304"/>
            <ac:picMk id="4" creationId="{CF3AE8DC-918A-4460-945D-9BF271B04E1A}"/>
          </ac:picMkLst>
        </pc:picChg>
      </pc:sldChg>
      <pc:sldChg chg="modSp add del">
        <pc:chgData name="Theuan Carvalho Gomes da Silva" userId="6687cac8031fdb70" providerId="LiveId" clId="{D9D1939C-D9B3-45A4-B9DC-D0811EA907B1}" dt="2019-05-02T00:34:21.865" v="796" actId="2696"/>
        <pc:sldMkLst>
          <pc:docMk/>
          <pc:sldMk cId="3718424896" sldId="304"/>
        </pc:sldMkLst>
        <pc:spChg chg="mod">
          <ac:chgData name="Theuan Carvalho Gomes da Silva" userId="6687cac8031fdb70" providerId="LiveId" clId="{D9D1939C-D9B3-45A4-B9DC-D0811EA907B1}" dt="2019-05-01T23:45:12.255" v="768" actId="20577"/>
          <ac:spMkLst>
            <pc:docMk/>
            <pc:sldMk cId="3718424896" sldId="304"/>
            <ac:spMk id="8" creationId="{8FB3918B-AF79-4F12-A8A2-3F679BFAAB0A}"/>
          </ac:spMkLst>
        </pc:spChg>
      </pc:sldChg>
      <pc:sldChg chg="add del">
        <pc:chgData name="Theuan Carvalho Gomes da Silva" userId="6687cac8031fdb70" providerId="LiveId" clId="{D9D1939C-D9B3-45A4-B9DC-D0811EA907B1}" dt="2019-05-02T02:05:57.658" v="832" actId="2696"/>
        <pc:sldMkLst>
          <pc:docMk/>
          <pc:sldMk cId="1843976546" sldId="305"/>
        </pc:sldMkLst>
      </pc:sldChg>
      <pc:sldChg chg="addSp delSp modSp add del delAnim modAnim">
        <pc:chgData name="Theuan Carvalho Gomes da Silva" userId="6687cac8031fdb70" providerId="LiveId" clId="{D9D1939C-D9B3-45A4-B9DC-D0811EA907B1}" dt="2019-05-02T02:25:22.686" v="1100" actId="2696"/>
        <pc:sldMkLst>
          <pc:docMk/>
          <pc:sldMk cId="3686917658" sldId="305"/>
        </pc:sldMkLst>
        <pc:spChg chg="add mod">
          <ac:chgData name="Theuan Carvalho Gomes da Silva" userId="6687cac8031fdb70" providerId="LiveId" clId="{D9D1939C-D9B3-45A4-B9DC-D0811EA907B1}" dt="2019-05-02T02:18:12.787" v="1003" actId="20577"/>
          <ac:spMkLst>
            <pc:docMk/>
            <pc:sldMk cId="3686917658" sldId="305"/>
            <ac:spMk id="9" creationId="{378144A0-9CDC-4749-9AAA-342C01CE131B}"/>
          </ac:spMkLst>
        </pc:spChg>
        <pc:picChg chg="del">
          <ac:chgData name="Theuan Carvalho Gomes da Silva" userId="6687cac8031fdb70" providerId="LiveId" clId="{D9D1939C-D9B3-45A4-B9DC-D0811EA907B1}" dt="2019-05-02T02:06:03.206" v="834" actId="478"/>
          <ac:picMkLst>
            <pc:docMk/>
            <pc:sldMk cId="3686917658" sldId="305"/>
            <ac:picMk id="4" creationId="{CF3AE8DC-918A-4460-945D-9BF271B04E1A}"/>
          </ac:picMkLst>
        </pc:picChg>
      </pc:sldChg>
      <pc:sldChg chg="addSp delSp modSp add modAnim">
        <pc:chgData name="Theuan Carvalho Gomes da Silva" userId="6687cac8031fdb70" providerId="LiveId" clId="{D9D1939C-D9B3-45A4-B9DC-D0811EA907B1}" dt="2019-05-02T02:37:36.609" v="2248" actId="1076"/>
        <pc:sldMkLst>
          <pc:docMk/>
          <pc:sldMk cId="665455252" sldId="306"/>
        </pc:sldMkLst>
        <pc:spChg chg="mod">
          <ac:chgData name="Theuan Carvalho Gomes da Silva" userId="6687cac8031fdb70" providerId="LiveId" clId="{D9D1939C-D9B3-45A4-B9DC-D0811EA907B1}" dt="2019-05-02T02:20:32.996" v="1034" actId="1076"/>
          <ac:spMkLst>
            <pc:docMk/>
            <pc:sldMk cId="665455252" sldId="306"/>
            <ac:spMk id="2" creationId="{12BEC255-1BC6-4D0C-A3CF-F88108A8B621}"/>
          </ac:spMkLst>
        </pc:spChg>
        <pc:spChg chg="add del mod">
          <ac:chgData name="Theuan Carvalho Gomes da Silva" userId="6687cac8031fdb70" providerId="LiveId" clId="{D9D1939C-D9B3-45A4-B9DC-D0811EA907B1}" dt="2019-05-02T02:18:29.286" v="1008"/>
          <ac:spMkLst>
            <pc:docMk/>
            <pc:sldMk cId="665455252" sldId="306"/>
            <ac:spMk id="3" creationId="{035011C0-DCC3-4AEA-8A36-15941FF2400E}"/>
          </ac:spMkLst>
        </pc:spChg>
        <pc:spChg chg="add mod">
          <ac:chgData name="Theuan Carvalho Gomes da Silva" userId="6687cac8031fdb70" providerId="LiveId" clId="{D9D1939C-D9B3-45A4-B9DC-D0811EA907B1}" dt="2019-05-02T02:37:14.099" v="2233" actId="1076"/>
          <ac:spMkLst>
            <pc:docMk/>
            <pc:sldMk cId="665455252" sldId="306"/>
            <ac:spMk id="3" creationId="{E20517CA-C7AB-4ACD-A68F-E582174FAE18}"/>
          </ac:spMkLst>
        </pc:spChg>
        <pc:spChg chg="add mod">
          <ac:chgData name="Theuan Carvalho Gomes da Silva" userId="6687cac8031fdb70" providerId="LiveId" clId="{D9D1939C-D9B3-45A4-B9DC-D0811EA907B1}" dt="2019-05-02T02:37:36.609" v="2248" actId="1076"/>
          <ac:spMkLst>
            <pc:docMk/>
            <pc:sldMk cId="665455252" sldId="306"/>
            <ac:spMk id="4" creationId="{CD619ED8-7B40-4D66-B055-ADFA4CEFD3B1}"/>
          </ac:spMkLst>
        </pc:spChg>
        <pc:spChg chg="mod">
          <ac:chgData name="Theuan Carvalho Gomes da Silva" userId="6687cac8031fdb70" providerId="LiveId" clId="{D9D1939C-D9B3-45A4-B9DC-D0811EA907B1}" dt="2019-05-02T02:18:20.136" v="1005" actId="6549"/>
          <ac:spMkLst>
            <pc:docMk/>
            <pc:sldMk cId="665455252" sldId="306"/>
            <ac:spMk id="9" creationId="{378144A0-9CDC-4749-9AAA-342C01CE131B}"/>
          </ac:spMkLst>
        </pc:spChg>
        <pc:spChg chg="add mod">
          <ac:chgData name="Theuan Carvalho Gomes da Silva" userId="6687cac8031fdb70" providerId="LiveId" clId="{D9D1939C-D9B3-45A4-B9DC-D0811EA907B1}" dt="2019-05-02T02:37:23.748" v="2238" actId="1076"/>
          <ac:spMkLst>
            <pc:docMk/>
            <pc:sldMk cId="665455252" sldId="306"/>
            <ac:spMk id="10" creationId="{A803BE5F-4F85-4A1D-9AA9-B43A0474C076}"/>
          </ac:spMkLst>
        </pc:spChg>
        <pc:spChg chg="add mod">
          <ac:chgData name="Theuan Carvalho Gomes da Silva" userId="6687cac8031fdb70" providerId="LiveId" clId="{D9D1939C-D9B3-45A4-B9DC-D0811EA907B1}" dt="2019-05-02T02:37:25.293" v="2239" actId="1076"/>
          <ac:spMkLst>
            <pc:docMk/>
            <pc:sldMk cId="665455252" sldId="306"/>
            <ac:spMk id="11" creationId="{4AC62AB1-BE5E-442B-B486-A4350E01406E}"/>
          </ac:spMkLst>
        </pc:spChg>
        <pc:spChg chg="add del mod">
          <ac:chgData name="Theuan Carvalho Gomes da Silva" userId="6687cac8031fdb70" providerId="LiveId" clId="{D9D1939C-D9B3-45A4-B9DC-D0811EA907B1}" dt="2019-05-02T02:35:44.468" v="2025" actId="478"/>
          <ac:spMkLst>
            <pc:docMk/>
            <pc:sldMk cId="665455252" sldId="306"/>
            <ac:spMk id="12" creationId="{641D64E5-85C4-45F5-B01D-E58442C4D62B}"/>
          </ac:spMkLst>
        </pc:spChg>
        <pc:spChg chg="add mod">
          <ac:chgData name="Theuan Carvalho Gomes da Silva" userId="6687cac8031fdb70" providerId="LiveId" clId="{D9D1939C-D9B3-45A4-B9DC-D0811EA907B1}" dt="2019-05-02T02:37:35.140" v="2247" actId="20577"/>
          <ac:spMkLst>
            <pc:docMk/>
            <pc:sldMk cId="665455252" sldId="306"/>
            <ac:spMk id="13" creationId="{3D6488A6-D6A5-43E9-99B2-4AA1BBB0B758}"/>
          </ac:spMkLst>
        </pc:spChg>
      </pc:sldChg>
      <pc:sldChg chg="addSp delSp modSp add ord delAnim modAnim">
        <pc:chgData name="Theuan Carvalho Gomes da Silva" userId="6687cac8031fdb70" providerId="LiveId" clId="{D9D1939C-D9B3-45A4-B9DC-D0811EA907B1}" dt="2019-05-02T02:45:34.018" v="2549" actId="1076"/>
        <pc:sldMkLst>
          <pc:docMk/>
          <pc:sldMk cId="326161538" sldId="307"/>
        </pc:sldMkLst>
        <pc:spChg chg="del">
          <ac:chgData name="Theuan Carvalho Gomes da Silva" userId="6687cac8031fdb70" providerId="LiveId" clId="{D9D1939C-D9B3-45A4-B9DC-D0811EA907B1}" dt="2019-05-02T02:27:52.580" v="1172" actId="478"/>
          <ac:spMkLst>
            <pc:docMk/>
            <pc:sldMk cId="326161538" sldId="307"/>
            <ac:spMk id="3" creationId="{E20517CA-C7AB-4ACD-A68F-E582174FAE18}"/>
          </ac:spMkLst>
        </pc:spChg>
        <pc:spChg chg="del">
          <ac:chgData name="Theuan Carvalho Gomes da Silva" userId="6687cac8031fdb70" providerId="LiveId" clId="{D9D1939C-D9B3-45A4-B9DC-D0811EA907B1}" dt="2019-05-02T02:27:54.480" v="1173" actId="478"/>
          <ac:spMkLst>
            <pc:docMk/>
            <pc:sldMk cId="326161538" sldId="307"/>
            <ac:spMk id="4" creationId="{CD619ED8-7B40-4D66-B055-ADFA4CEFD3B1}"/>
          </ac:spMkLst>
        </pc:spChg>
        <pc:spChg chg="mod">
          <ac:chgData name="Theuan Carvalho Gomes da Silva" userId="6687cac8031fdb70" providerId="LiveId" clId="{D9D1939C-D9B3-45A4-B9DC-D0811EA907B1}" dt="2019-05-02T02:44:20.444" v="2504" actId="1076"/>
          <ac:spMkLst>
            <pc:docMk/>
            <pc:sldMk cId="326161538" sldId="307"/>
            <ac:spMk id="9" creationId="{378144A0-9CDC-4749-9AAA-342C01CE131B}"/>
          </ac:spMkLst>
        </pc:spChg>
        <pc:spChg chg="del">
          <ac:chgData name="Theuan Carvalho Gomes da Silva" userId="6687cac8031fdb70" providerId="LiveId" clId="{D9D1939C-D9B3-45A4-B9DC-D0811EA907B1}" dt="2019-05-02T02:27:56.315" v="1174" actId="478"/>
          <ac:spMkLst>
            <pc:docMk/>
            <pc:sldMk cId="326161538" sldId="307"/>
            <ac:spMk id="10" creationId="{A803BE5F-4F85-4A1D-9AA9-B43A0474C076}"/>
          </ac:spMkLst>
        </pc:spChg>
        <pc:spChg chg="del">
          <ac:chgData name="Theuan Carvalho Gomes da Silva" userId="6687cac8031fdb70" providerId="LiveId" clId="{D9D1939C-D9B3-45A4-B9DC-D0811EA907B1}" dt="2019-05-02T02:27:57.465" v="1175" actId="478"/>
          <ac:spMkLst>
            <pc:docMk/>
            <pc:sldMk cId="326161538" sldId="307"/>
            <ac:spMk id="11" creationId="{4AC62AB1-BE5E-442B-B486-A4350E01406E}"/>
          </ac:spMkLst>
        </pc:spChg>
        <pc:spChg chg="del">
          <ac:chgData name="Theuan Carvalho Gomes da Silva" userId="6687cac8031fdb70" providerId="LiveId" clId="{D9D1939C-D9B3-45A4-B9DC-D0811EA907B1}" dt="2019-05-02T02:32:19.359" v="2016" actId="478"/>
          <ac:spMkLst>
            <pc:docMk/>
            <pc:sldMk cId="326161538" sldId="307"/>
            <ac:spMk id="12" creationId="{641D64E5-85C4-45F5-B01D-E58442C4D62B}"/>
          </ac:spMkLst>
        </pc:spChg>
        <pc:spChg chg="add mod">
          <ac:chgData name="Theuan Carvalho Gomes da Silva" userId="6687cac8031fdb70" providerId="LiveId" clId="{D9D1939C-D9B3-45A4-B9DC-D0811EA907B1}" dt="2019-05-02T02:45:34.018" v="2549" actId="1076"/>
          <ac:spMkLst>
            <pc:docMk/>
            <pc:sldMk cId="326161538" sldId="307"/>
            <ac:spMk id="13" creationId="{0014C2AC-BF7E-46CD-B561-160BF9B22FA3}"/>
          </ac:spMkLst>
        </pc:spChg>
      </pc:sldChg>
      <pc:sldChg chg="modSp add modAnim">
        <pc:chgData name="Theuan Carvalho Gomes da Silva" userId="6687cac8031fdb70" providerId="LiveId" clId="{D9D1939C-D9B3-45A4-B9DC-D0811EA907B1}" dt="2019-05-02T02:48:31.496" v="2676" actId="20577"/>
        <pc:sldMkLst>
          <pc:docMk/>
          <pc:sldMk cId="2951677899" sldId="308"/>
        </pc:sldMkLst>
        <pc:spChg chg="mod">
          <ac:chgData name="Theuan Carvalho Gomes da Silva" userId="6687cac8031fdb70" providerId="LiveId" clId="{D9D1939C-D9B3-45A4-B9DC-D0811EA907B1}" dt="2019-05-02T02:48:31.496" v="2676" actId="20577"/>
          <ac:spMkLst>
            <pc:docMk/>
            <pc:sldMk cId="2951677899" sldId="308"/>
            <ac:spMk id="13" creationId="{0014C2AC-BF7E-46CD-B561-160BF9B22FA3}"/>
          </ac:spMkLst>
        </pc:spChg>
      </pc:sldChg>
      <pc:sldChg chg="addSp delSp modSp add del">
        <pc:chgData name="Theuan Carvalho Gomes da Silva" userId="6687cac8031fdb70" providerId="LiveId" clId="{D9D1939C-D9B3-45A4-B9DC-D0811EA907B1}" dt="2019-05-02T02:52:53.398" v="2740" actId="2696"/>
        <pc:sldMkLst>
          <pc:docMk/>
          <pc:sldMk cId="3167689153" sldId="309"/>
        </pc:sldMkLst>
        <pc:spChg chg="del">
          <ac:chgData name="Theuan Carvalho Gomes da Silva" userId="6687cac8031fdb70" providerId="LiveId" clId="{D9D1939C-D9B3-45A4-B9DC-D0811EA907B1}" dt="2019-05-02T02:50:43.869" v="2692" actId="478"/>
          <ac:spMkLst>
            <pc:docMk/>
            <pc:sldMk cId="3167689153" sldId="309"/>
            <ac:spMk id="2" creationId="{408DE4F8-ACAB-459B-AEE8-07CAD206CC1F}"/>
          </ac:spMkLst>
        </pc:spChg>
        <pc:spChg chg="mod">
          <ac:chgData name="Theuan Carvalho Gomes da Silva" userId="6687cac8031fdb70" providerId="LiveId" clId="{D9D1939C-D9B3-45A4-B9DC-D0811EA907B1}" dt="2019-05-02T02:52:23.778" v="2736" actId="1076"/>
          <ac:spMkLst>
            <pc:docMk/>
            <pc:sldMk cId="3167689153" sldId="309"/>
            <ac:spMk id="3" creationId="{3CF4EE30-8367-4354-938B-90624C701964}"/>
          </ac:spMkLst>
        </pc:spChg>
        <pc:spChg chg="del">
          <ac:chgData name="Theuan Carvalho Gomes da Silva" userId="6687cac8031fdb70" providerId="LiveId" clId="{D9D1939C-D9B3-45A4-B9DC-D0811EA907B1}" dt="2019-05-02T02:50:29.746" v="2679" actId="478"/>
          <ac:spMkLst>
            <pc:docMk/>
            <pc:sldMk cId="3167689153" sldId="309"/>
            <ac:spMk id="4" creationId="{6165A478-6E36-44E7-AFB0-BD50DA0C324F}"/>
          </ac:spMkLst>
        </pc:spChg>
        <pc:spChg chg="add del mod">
          <ac:chgData name="Theuan Carvalho Gomes da Silva" userId="6687cac8031fdb70" providerId="LiveId" clId="{D9D1939C-D9B3-45A4-B9DC-D0811EA907B1}" dt="2019-05-02T02:50:46.933" v="2693" actId="478"/>
          <ac:spMkLst>
            <pc:docMk/>
            <pc:sldMk cId="3167689153" sldId="309"/>
            <ac:spMk id="6" creationId="{0A229FC3-B3AC-4325-928B-3D101DAD49DE}"/>
          </ac:spMkLst>
        </pc:spChg>
        <pc:spChg chg="del">
          <ac:chgData name="Theuan Carvalho Gomes da Silva" userId="6687cac8031fdb70" providerId="LiveId" clId="{D9D1939C-D9B3-45A4-B9DC-D0811EA907B1}" dt="2019-05-02T02:50:30.831" v="2680" actId="478"/>
          <ac:spMkLst>
            <pc:docMk/>
            <pc:sldMk cId="3167689153" sldId="309"/>
            <ac:spMk id="8" creationId="{08B513E7-3A58-4CBA-8693-F3090323840B}"/>
          </ac:spMkLst>
        </pc:spChg>
        <pc:spChg chg="del">
          <ac:chgData name="Theuan Carvalho Gomes da Silva" userId="6687cac8031fdb70" providerId="LiveId" clId="{D9D1939C-D9B3-45A4-B9DC-D0811EA907B1}" dt="2019-05-02T02:50:28.523" v="2678" actId="478"/>
          <ac:spMkLst>
            <pc:docMk/>
            <pc:sldMk cId="3167689153" sldId="309"/>
            <ac:spMk id="9" creationId="{1F0FCFAD-F0CA-4388-B5D2-08615A743620}"/>
          </ac:spMkLst>
        </pc:spChg>
        <pc:spChg chg="add mod">
          <ac:chgData name="Theuan Carvalho Gomes da Silva" userId="6687cac8031fdb70" providerId="LiveId" clId="{D9D1939C-D9B3-45A4-B9DC-D0811EA907B1}" dt="2019-05-02T02:52:12.653" v="2734" actId="1076"/>
          <ac:spMkLst>
            <pc:docMk/>
            <pc:sldMk cId="3167689153" sldId="309"/>
            <ac:spMk id="10" creationId="{F0DF8657-B729-4453-B713-EAD3760D8AA5}"/>
          </ac:spMkLst>
        </pc:spChg>
      </pc:sldChg>
      <pc:sldChg chg="modSp add">
        <pc:chgData name="Theuan Carvalho Gomes da Silva" userId="6687cac8031fdb70" providerId="LiveId" clId="{D9D1939C-D9B3-45A4-B9DC-D0811EA907B1}" dt="2019-05-02T02:54:00.076" v="2805" actId="1076"/>
        <pc:sldMkLst>
          <pc:docMk/>
          <pc:sldMk cId="960373948" sldId="310"/>
        </pc:sldMkLst>
        <pc:spChg chg="mod">
          <ac:chgData name="Theuan Carvalho Gomes da Silva" userId="6687cac8031fdb70" providerId="LiveId" clId="{D9D1939C-D9B3-45A4-B9DC-D0811EA907B1}" dt="2019-05-02T02:54:00.076" v="2805" actId="1076"/>
          <ac:spMkLst>
            <pc:docMk/>
            <pc:sldMk cId="960373948" sldId="310"/>
            <ac:spMk id="3" creationId="{3CF4EE30-8367-4354-938B-90624C701964}"/>
          </ac:spMkLst>
        </pc:spChg>
        <pc:spChg chg="mod">
          <ac:chgData name="Theuan Carvalho Gomes da Silva" userId="6687cac8031fdb70" providerId="LiveId" clId="{D9D1939C-D9B3-45A4-B9DC-D0811EA907B1}" dt="2019-05-02T02:53:39.177" v="2789" actId="20577"/>
          <ac:spMkLst>
            <pc:docMk/>
            <pc:sldMk cId="960373948" sldId="310"/>
            <ac:spMk id="10" creationId="{F0DF8657-B729-4453-B713-EAD3760D8AA5}"/>
          </ac:spMkLst>
        </pc:spChg>
      </pc:sldChg>
      <pc:sldChg chg="modSp add">
        <pc:chgData name="Theuan Carvalho Gomes da Silva" userId="6687cac8031fdb70" providerId="LiveId" clId="{D9D1939C-D9B3-45A4-B9DC-D0811EA907B1}" dt="2019-05-02T02:55:17.746" v="2850" actId="20577"/>
        <pc:sldMkLst>
          <pc:docMk/>
          <pc:sldMk cId="3223037822" sldId="311"/>
        </pc:sldMkLst>
        <pc:spChg chg="mod">
          <ac:chgData name="Theuan Carvalho Gomes da Silva" userId="6687cac8031fdb70" providerId="LiveId" clId="{D9D1939C-D9B3-45A4-B9DC-D0811EA907B1}" dt="2019-05-02T02:54:35.181" v="2835" actId="1076"/>
          <ac:spMkLst>
            <pc:docMk/>
            <pc:sldMk cId="3223037822" sldId="311"/>
            <ac:spMk id="3" creationId="{3CF4EE30-8367-4354-938B-90624C701964}"/>
          </ac:spMkLst>
        </pc:spChg>
        <pc:spChg chg="mod">
          <ac:chgData name="Theuan Carvalho Gomes da Silva" userId="6687cac8031fdb70" providerId="LiveId" clId="{D9D1939C-D9B3-45A4-B9DC-D0811EA907B1}" dt="2019-05-02T02:55:17.746" v="2850" actId="20577"/>
          <ac:spMkLst>
            <pc:docMk/>
            <pc:sldMk cId="3223037822" sldId="311"/>
            <ac:spMk id="10" creationId="{F0DF8657-B729-4453-B713-EAD3760D8AA5}"/>
          </ac:spMkLst>
        </pc:spChg>
      </pc:sldChg>
      <pc:sldChg chg="modSp add">
        <pc:chgData name="Theuan Carvalho Gomes da Silva" userId="6687cac8031fdb70" providerId="LiveId" clId="{D9D1939C-D9B3-45A4-B9DC-D0811EA907B1}" dt="2019-05-02T02:55:04.385" v="2848" actId="20577"/>
        <pc:sldMkLst>
          <pc:docMk/>
          <pc:sldMk cId="2104319932" sldId="312"/>
        </pc:sldMkLst>
        <pc:spChg chg="mod">
          <ac:chgData name="Theuan Carvalho Gomes da Silva" userId="6687cac8031fdb70" providerId="LiveId" clId="{D9D1939C-D9B3-45A4-B9DC-D0811EA907B1}" dt="2019-05-02T02:54:44.927" v="2842" actId="20577"/>
          <ac:spMkLst>
            <pc:docMk/>
            <pc:sldMk cId="2104319932" sldId="312"/>
            <ac:spMk id="3" creationId="{3CF4EE30-8367-4354-938B-90624C701964}"/>
          </ac:spMkLst>
        </pc:spChg>
        <pc:spChg chg="mod">
          <ac:chgData name="Theuan Carvalho Gomes da Silva" userId="6687cac8031fdb70" providerId="LiveId" clId="{D9D1939C-D9B3-45A4-B9DC-D0811EA907B1}" dt="2019-05-02T02:55:04.385" v="2848" actId="20577"/>
          <ac:spMkLst>
            <pc:docMk/>
            <pc:sldMk cId="2104319932" sldId="312"/>
            <ac:spMk id="10" creationId="{F0DF8657-B729-4453-B713-EAD3760D8AA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231D341-1A75-461E-8B2D-8D2241F0564A}" type="datetimeFigureOut">
              <a:rPr lang="pt-BR" smtClean="0"/>
              <a:t>17/05/2019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FBC8DE0-9300-4B55-BB82-1CB013E9338D}"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74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31D341-1A75-461E-8B2D-8D2241F0564A}" type="datetimeFigureOut">
              <a:rPr lang="pt-BR" smtClean="0"/>
              <a:t>17/05/2019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FBC8DE0-9300-4B55-BB82-1CB013E9338D}" type="slidenum">
              <a:rPr lang="pt-BR" smtClean="0"/>
              <a:t>‹nº›</a:t>
            </a:fld>
            <a:endParaRPr lang="pt-BR"/>
          </a:p>
        </p:txBody>
      </p:sp>
    </p:spTree>
    <p:extLst>
      <p:ext uri="{BB962C8B-B14F-4D97-AF65-F5344CB8AC3E}">
        <p14:creationId xmlns:p14="http://schemas.microsoft.com/office/powerpoint/2010/main" val="227214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31D341-1A75-461E-8B2D-8D2241F0564A}" type="datetimeFigureOut">
              <a:rPr lang="pt-BR" smtClean="0"/>
              <a:t>17/05/2019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FBC8DE0-9300-4B55-BB82-1CB013E9338D}" type="slidenum">
              <a:rPr lang="pt-BR" smtClean="0"/>
              <a:t>‹nº›</a:t>
            </a:fld>
            <a:endParaRPr lang="pt-BR"/>
          </a:p>
        </p:txBody>
      </p:sp>
    </p:spTree>
    <p:extLst>
      <p:ext uri="{BB962C8B-B14F-4D97-AF65-F5344CB8AC3E}">
        <p14:creationId xmlns:p14="http://schemas.microsoft.com/office/powerpoint/2010/main" val="190681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31D341-1A75-461E-8B2D-8D2241F0564A}" type="datetimeFigureOut">
              <a:rPr lang="pt-BR" smtClean="0"/>
              <a:t>17/05/2019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FBC8DE0-9300-4B55-BB82-1CB013E9338D}" type="slidenum">
              <a:rPr lang="pt-BR" smtClean="0"/>
              <a:t>‹nº›</a:t>
            </a:fld>
            <a:endParaRPr lang="pt-BR"/>
          </a:p>
        </p:txBody>
      </p:sp>
    </p:spTree>
    <p:extLst>
      <p:ext uri="{BB962C8B-B14F-4D97-AF65-F5344CB8AC3E}">
        <p14:creationId xmlns:p14="http://schemas.microsoft.com/office/powerpoint/2010/main" val="219903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231D341-1A75-461E-8B2D-8D2241F0564A}" type="datetimeFigureOut">
              <a:rPr lang="pt-BR" smtClean="0"/>
              <a:t>17/05/2019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FBC8DE0-9300-4B55-BB82-1CB013E9338D}"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472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231D341-1A75-461E-8B2D-8D2241F0564A}" type="datetimeFigureOut">
              <a:rPr lang="pt-BR" smtClean="0"/>
              <a:t>17/05/2019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FBC8DE0-9300-4B55-BB82-1CB013E9338D}" type="slidenum">
              <a:rPr lang="pt-BR" smtClean="0"/>
              <a:t>‹nº›</a:t>
            </a:fld>
            <a:endParaRPr lang="pt-BR"/>
          </a:p>
        </p:txBody>
      </p:sp>
    </p:spTree>
    <p:extLst>
      <p:ext uri="{BB962C8B-B14F-4D97-AF65-F5344CB8AC3E}">
        <p14:creationId xmlns:p14="http://schemas.microsoft.com/office/powerpoint/2010/main" val="1402100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097280" y="2582334"/>
            <a:ext cx="4937760" cy="33782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217920" y="2582334"/>
            <a:ext cx="4937760" cy="33782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231D341-1A75-461E-8B2D-8D2241F0564A}" type="datetimeFigureOut">
              <a:rPr lang="pt-BR" smtClean="0"/>
              <a:t>17/05/2019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FBC8DE0-9300-4B55-BB82-1CB013E9338D}" type="slidenum">
              <a:rPr lang="pt-BR" smtClean="0"/>
              <a:t>‹nº›</a:t>
            </a:fld>
            <a:endParaRPr lang="pt-BR"/>
          </a:p>
        </p:txBody>
      </p:sp>
    </p:spTree>
    <p:extLst>
      <p:ext uri="{BB962C8B-B14F-4D97-AF65-F5344CB8AC3E}">
        <p14:creationId xmlns:p14="http://schemas.microsoft.com/office/powerpoint/2010/main" val="3145103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231D341-1A75-461E-8B2D-8D2241F0564A}" type="datetimeFigureOut">
              <a:rPr lang="pt-BR" smtClean="0"/>
              <a:t>17/05/2019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FBC8DE0-9300-4B55-BB82-1CB013E9338D}" type="slidenum">
              <a:rPr lang="pt-BR" smtClean="0"/>
              <a:t>‹nº›</a:t>
            </a:fld>
            <a:endParaRPr lang="pt-BR"/>
          </a:p>
        </p:txBody>
      </p:sp>
    </p:spTree>
    <p:extLst>
      <p:ext uri="{BB962C8B-B14F-4D97-AF65-F5344CB8AC3E}">
        <p14:creationId xmlns:p14="http://schemas.microsoft.com/office/powerpoint/2010/main" val="245767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231D341-1A75-461E-8B2D-8D2241F0564A}" type="datetimeFigureOut">
              <a:rPr lang="pt-BR" smtClean="0"/>
              <a:t>17/05/2019</a:t>
            </a:fld>
            <a:endParaRPr lang="pt-B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BR"/>
          </a:p>
        </p:txBody>
      </p:sp>
      <p:sp>
        <p:nvSpPr>
          <p:cNvPr id="9" name="Slide Number Placeholder 8"/>
          <p:cNvSpPr>
            <a:spLocks noGrp="1"/>
          </p:cNvSpPr>
          <p:nvPr>
            <p:ph type="sldNum" sz="quarter" idx="12"/>
          </p:nvPr>
        </p:nvSpPr>
        <p:spPr/>
        <p:txBody>
          <a:bodyPr/>
          <a:lstStyle/>
          <a:p>
            <a:fld id="{4FBC8DE0-9300-4B55-BB82-1CB013E9338D}" type="slidenum">
              <a:rPr lang="pt-BR" smtClean="0"/>
              <a:t>‹nº›</a:t>
            </a:fld>
            <a:endParaRPr lang="pt-BR"/>
          </a:p>
        </p:txBody>
      </p:sp>
    </p:spTree>
    <p:extLst>
      <p:ext uri="{BB962C8B-B14F-4D97-AF65-F5344CB8AC3E}">
        <p14:creationId xmlns:p14="http://schemas.microsoft.com/office/powerpoint/2010/main" val="2715648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31D341-1A75-461E-8B2D-8D2241F0564A}" type="datetimeFigureOut">
              <a:rPr lang="pt-BR" smtClean="0"/>
              <a:t>17/05/2019</a:t>
            </a:fld>
            <a:endParaRPr lang="pt-B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BC8DE0-9300-4B55-BB82-1CB013E9338D}" type="slidenum">
              <a:rPr lang="pt-BR" smtClean="0"/>
              <a:t>‹nº›</a:t>
            </a:fld>
            <a:endParaRPr lang="pt-BR"/>
          </a:p>
        </p:txBody>
      </p:sp>
    </p:spTree>
    <p:extLst>
      <p:ext uri="{BB962C8B-B14F-4D97-AF65-F5344CB8AC3E}">
        <p14:creationId xmlns:p14="http://schemas.microsoft.com/office/powerpoint/2010/main" val="367439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6231D341-1A75-461E-8B2D-8D2241F0564A}" type="datetimeFigureOut">
              <a:rPr lang="pt-BR" smtClean="0"/>
              <a:t>17/05/2019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FBC8DE0-9300-4B55-BB82-1CB013E9338D}" type="slidenum">
              <a:rPr lang="pt-BR" smtClean="0"/>
              <a:t>‹nº›</a:t>
            </a:fld>
            <a:endParaRPr lang="pt-BR"/>
          </a:p>
        </p:txBody>
      </p:sp>
    </p:spTree>
    <p:extLst>
      <p:ext uri="{BB962C8B-B14F-4D97-AF65-F5344CB8AC3E}">
        <p14:creationId xmlns:p14="http://schemas.microsoft.com/office/powerpoint/2010/main" val="162401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31D341-1A75-461E-8B2D-8D2241F0564A}" type="datetimeFigureOut">
              <a:rPr lang="pt-BR" smtClean="0"/>
              <a:t>17/05/2019</a:t>
            </a:fld>
            <a:endParaRPr lang="pt-B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B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BC8DE0-9300-4B55-BB82-1CB013E9338D}" type="slidenum">
              <a:rPr lang="pt-BR" smtClean="0"/>
              <a:t>‹nº›</a:t>
            </a:fld>
            <a:endParaRPr lang="pt-B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84969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heuan@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8DE4F8-ACAB-459B-AEE8-07CAD206CC1F}"/>
              </a:ext>
            </a:extLst>
          </p:cNvPr>
          <p:cNvSpPr>
            <a:spLocks noGrp="1"/>
          </p:cNvSpPr>
          <p:nvPr>
            <p:ph type="ctrTitle"/>
          </p:nvPr>
        </p:nvSpPr>
        <p:spPr>
          <a:xfrm>
            <a:off x="2428452" y="1455013"/>
            <a:ext cx="6911011" cy="986626"/>
          </a:xfrm>
        </p:spPr>
        <p:txBody>
          <a:bodyPr>
            <a:normAutofit fontScale="90000"/>
          </a:bodyPr>
          <a:lstStyle/>
          <a:p>
            <a:pPr algn="ctr"/>
            <a:r>
              <a:rPr lang="pt-BR" sz="7200" b="1" dirty="0"/>
              <a:t>Crimes contra a vida</a:t>
            </a:r>
          </a:p>
        </p:txBody>
      </p:sp>
      <p:sp>
        <p:nvSpPr>
          <p:cNvPr id="3" name="Subtítulo 2">
            <a:extLst>
              <a:ext uri="{FF2B5EF4-FFF2-40B4-BE49-F238E27FC236}">
                <a16:creationId xmlns:a16="http://schemas.microsoft.com/office/drawing/2014/main" id="{3CF4EE30-8367-4354-938B-90624C701964}"/>
              </a:ext>
            </a:extLst>
          </p:cNvPr>
          <p:cNvSpPr>
            <a:spLocks noGrp="1"/>
          </p:cNvSpPr>
          <p:nvPr>
            <p:ph type="subTitle" idx="1"/>
          </p:nvPr>
        </p:nvSpPr>
        <p:spPr>
          <a:xfrm>
            <a:off x="1709530" y="2688411"/>
            <a:ext cx="8772939" cy="1126283"/>
          </a:xfrm>
        </p:spPr>
        <p:txBody>
          <a:bodyPr>
            <a:normAutofit fontScale="92500"/>
          </a:bodyPr>
          <a:lstStyle/>
          <a:p>
            <a:pPr algn="ctr"/>
            <a:r>
              <a:rPr lang="pt-BR" sz="4600" dirty="0">
                <a:solidFill>
                  <a:schemeClr val="accent2"/>
                </a:solidFill>
              </a:rPr>
              <a:t>DIREITO PENAL – PARTE ESPECIAL</a:t>
            </a:r>
          </a:p>
        </p:txBody>
      </p:sp>
      <p:sp>
        <p:nvSpPr>
          <p:cNvPr id="8" name="Subtítulo 2">
            <a:extLst>
              <a:ext uri="{FF2B5EF4-FFF2-40B4-BE49-F238E27FC236}">
                <a16:creationId xmlns:a16="http://schemas.microsoft.com/office/drawing/2014/main" id="{08B513E7-3A58-4CBA-8693-F3090323840B}"/>
              </a:ext>
            </a:extLst>
          </p:cNvPr>
          <p:cNvSpPr txBox="1">
            <a:spLocks/>
          </p:cNvSpPr>
          <p:nvPr/>
        </p:nvSpPr>
        <p:spPr>
          <a:xfrm>
            <a:off x="4970186" y="3654731"/>
            <a:ext cx="1827541" cy="477055"/>
          </a:xfrm>
          <a:prstGeom prst="rect">
            <a:avLst/>
          </a:prstGeom>
        </p:spPr>
        <p:txBody>
          <a:bodyPr vert="horz" lIns="91440" tIns="45720" rIns="91440" bIns="45720" rtlCol="0" anchor="t">
            <a:normAutofit fontScale="32500" lnSpcReduction="2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pt-BR" sz="8800" dirty="0"/>
              <a:t>abril/2019</a:t>
            </a:r>
          </a:p>
        </p:txBody>
      </p:sp>
      <p:sp>
        <p:nvSpPr>
          <p:cNvPr id="4" name="CaixaDeTexto 3">
            <a:extLst>
              <a:ext uri="{FF2B5EF4-FFF2-40B4-BE49-F238E27FC236}">
                <a16:creationId xmlns:a16="http://schemas.microsoft.com/office/drawing/2014/main" id="{6165A478-6E36-44E7-AFB0-BD50DA0C324F}"/>
              </a:ext>
            </a:extLst>
          </p:cNvPr>
          <p:cNvSpPr txBox="1"/>
          <p:nvPr/>
        </p:nvSpPr>
        <p:spPr>
          <a:xfrm>
            <a:off x="3949138" y="5224643"/>
            <a:ext cx="3869634" cy="430887"/>
          </a:xfrm>
          <a:prstGeom prst="rect">
            <a:avLst/>
          </a:prstGeom>
          <a:noFill/>
        </p:spPr>
        <p:txBody>
          <a:bodyPr wrap="square" rtlCol="0">
            <a:spAutoFit/>
          </a:bodyPr>
          <a:lstStyle/>
          <a:p>
            <a:pPr algn="ctr"/>
            <a:r>
              <a:rPr lang="pt-BR" sz="2200" dirty="0">
                <a:hlinkClick r:id="rId2"/>
              </a:rPr>
              <a:t>theuan@gmail.com</a:t>
            </a:r>
            <a:r>
              <a:rPr lang="pt-BR" sz="2200" dirty="0"/>
              <a:t> </a:t>
            </a:r>
          </a:p>
        </p:txBody>
      </p:sp>
      <p:sp>
        <p:nvSpPr>
          <p:cNvPr id="9" name="CaixaDeTexto 8">
            <a:extLst>
              <a:ext uri="{FF2B5EF4-FFF2-40B4-BE49-F238E27FC236}">
                <a16:creationId xmlns:a16="http://schemas.microsoft.com/office/drawing/2014/main" id="{1F0FCFAD-F0CA-4388-B5D2-08615A743620}"/>
              </a:ext>
            </a:extLst>
          </p:cNvPr>
          <p:cNvSpPr txBox="1"/>
          <p:nvPr/>
        </p:nvSpPr>
        <p:spPr>
          <a:xfrm>
            <a:off x="3711978" y="4724985"/>
            <a:ext cx="4343955" cy="477054"/>
          </a:xfrm>
          <a:prstGeom prst="rect">
            <a:avLst/>
          </a:prstGeom>
          <a:noFill/>
        </p:spPr>
        <p:txBody>
          <a:bodyPr wrap="square" rtlCol="0">
            <a:spAutoFit/>
          </a:bodyPr>
          <a:lstStyle/>
          <a:p>
            <a:pPr algn="ctr"/>
            <a:r>
              <a:rPr lang="pt-BR" sz="2500" b="1" cap="small" dirty="0"/>
              <a:t>Theuan Carvalho Gomes</a:t>
            </a:r>
          </a:p>
        </p:txBody>
      </p:sp>
    </p:spTree>
    <p:extLst>
      <p:ext uri="{BB962C8B-B14F-4D97-AF65-F5344CB8AC3E}">
        <p14:creationId xmlns:p14="http://schemas.microsoft.com/office/powerpoint/2010/main" val="2628792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20868" y="848518"/>
            <a:ext cx="11785601" cy="56642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600" dirty="0">
                <a:solidFill>
                  <a:schemeClr val="tx1"/>
                </a:solidFill>
              </a:rPr>
              <a:t> O Código Penal nos traz qualificadoras e privilégios, agravantes e atenuantes, causas de aumento e de diminuição.</a:t>
            </a:r>
          </a:p>
          <a:p>
            <a:pPr algn="just">
              <a:buFont typeface="Wingdings" panose="05000000000000000000" pitchFamily="2" charset="2"/>
              <a:buChar char="§"/>
            </a:pPr>
            <a:r>
              <a:rPr lang="pt-BR" sz="2600" dirty="0">
                <a:solidFill>
                  <a:schemeClr val="tx1"/>
                </a:solidFill>
              </a:rPr>
              <a:t> </a:t>
            </a:r>
            <a:r>
              <a:rPr lang="pt-BR" sz="2600" b="1" dirty="0">
                <a:solidFill>
                  <a:schemeClr val="tx1"/>
                </a:solidFill>
              </a:rPr>
              <a:t>Qualificadoras e privilégios </a:t>
            </a:r>
            <a:r>
              <a:rPr lang="pt-BR" sz="2600" dirty="0">
                <a:solidFill>
                  <a:schemeClr val="tx1"/>
                </a:solidFill>
              </a:rPr>
              <a:t>modificam o preceito secundário do tipo penal, isto é, alteram o ponto de partida da pena aplicável ao crime. As qualificadoras incidem na primeira fase da dosimetria. </a:t>
            </a:r>
            <a:r>
              <a:rPr lang="pt-BR" sz="2600" dirty="0" err="1">
                <a:solidFill>
                  <a:schemeClr val="tx1"/>
                </a:solidFill>
              </a:rPr>
              <a:t>Ex</a:t>
            </a:r>
            <a:r>
              <a:rPr lang="pt-BR" sz="2600" dirty="0">
                <a:solidFill>
                  <a:schemeClr val="tx1"/>
                </a:solidFill>
              </a:rPr>
              <a:t>: homicídio simples, pena de 6 a 20 anos; homicídio qualificado, pena de 12 a 30 anos;</a:t>
            </a:r>
          </a:p>
          <a:p>
            <a:pPr algn="just">
              <a:buFont typeface="Wingdings" panose="05000000000000000000" pitchFamily="2" charset="2"/>
              <a:buChar char="§"/>
            </a:pPr>
            <a:r>
              <a:rPr lang="pt-BR" sz="2600" dirty="0">
                <a:solidFill>
                  <a:schemeClr val="tx1"/>
                </a:solidFill>
              </a:rPr>
              <a:t> </a:t>
            </a:r>
            <a:r>
              <a:rPr lang="pt-BR" sz="2600" b="1" dirty="0">
                <a:solidFill>
                  <a:schemeClr val="tx1"/>
                </a:solidFill>
              </a:rPr>
              <a:t>Agravantes</a:t>
            </a:r>
            <a:r>
              <a:rPr lang="pt-BR" sz="2600" dirty="0">
                <a:solidFill>
                  <a:schemeClr val="tx1"/>
                </a:solidFill>
              </a:rPr>
              <a:t> (</a:t>
            </a:r>
            <a:r>
              <a:rPr lang="pt-BR" sz="2600" dirty="0" err="1">
                <a:solidFill>
                  <a:schemeClr val="tx1"/>
                </a:solidFill>
              </a:rPr>
              <a:t>arts</a:t>
            </a:r>
            <a:r>
              <a:rPr lang="pt-BR" sz="2600" dirty="0">
                <a:solidFill>
                  <a:schemeClr val="tx1"/>
                </a:solidFill>
              </a:rPr>
              <a:t>. 61 e 62, CP) e </a:t>
            </a:r>
            <a:r>
              <a:rPr lang="pt-BR" sz="2600" b="1" dirty="0">
                <a:solidFill>
                  <a:schemeClr val="tx1"/>
                </a:solidFill>
              </a:rPr>
              <a:t>atenuantes</a:t>
            </a:r>
            <a:r>
              <a:rPr lang="pt-BR" sz="2600" dirty="0">
                <a:solidFill>
                  <a:schemeClr val="tx1"/>
                </a:solidFill>
              </a:rPr>
              <a:t> (</a:t>
            </a:r>
            <a:r>
              <a:rPr lang="pt-BR" sz="2600" dirty="0" err="1">
                <a:solidFill>
                  <a:schemeClr val="tx1"/>
                </a:solidFill>
              </a:rPr>
              <a:t>arts</a:t>
            </a:r>
            <a:r>
              <a:rPr lang="pt-BR" sz="2600" dirty="0">
                <a:solidFill>
                  <a:schemeClr val="tx1"/>
                </a:solidFill>
              </a:rPr>
              <a:t>. 65, 66, CP) estão previstas no previstas na parte geral do Código Penal. As agravantes incidem na segunda fase da dosimetria.</a:t>
            </a:r>
          </a:p>
          <a:p>
            <a:pPr algn="just">
              <a:buFont typeface="Wingdings" panose="05000000000000000000" pitchFamily="2" charset="2"/>
              <a:buChar char="§"/>
            </a:pPr>
            <a:r>
              <a:rPr lang="pt-BR" sz="2600" dirty="0">
                <a:solidFill>
                  <a:schemeClr val="tx1"/>
                </a:solidFill>
              </a:rPr>
              <a:t> Já as </a:t>
            </a:r>
            <a:r>
              <a:rPr lang="pt-BR" sz="2600" b="1" dirty="0">
                <a:solidFill>
                  <a:schemeClr val="tx1"/>
                </a:solidFill>
              </a:rPr>
              <a:t>causas de aumento e de diminuição </a:t>
            </a:r>
            <a:r>
              <a:rPr lang="pt-BR" sz="2600" dirty="0">
                <a:solidFill>
                  <a:schemeClr val="tx1"/>
                </a:solidFill>
              </a:rPr>
              <a:t>incidem na terceira fase da dosimetria, e está espalhadas pelo Código Penal. </a:t>
            </a:r>
            <a:r>
              <a:rPr lang="pt-BR" sz="2600" dirty="0" err="1">
                <a:solidFill>
                  <a:schemeClr val="tx1"/>
                </a:solidFill>
              </a:rPr>
              <a:t>Ex</a:t>
            </a:r>
            <a:r>
              <a:rPr lang="pt-BR" sz="2600" dirty="0">
                <a:solidFill>
                  <a:schemeClr val="tx1"/>
                </a:solidFill>
              </a:rPr>
              <a:t>: tentativa (art. 14, II, §ú: -1/3 até 2/3; roubo majorado (art. 157, §2º, CP: + 1/3 até 1/2)</a:t>
            </a:r>
          </a:p>
          <a:p>
            <a:pPr marL="0" indent="0" algn="just">
              <a:buNone/>
            </a:pPr>
            <a:endParaRPr lang="pt-BR"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ítulo 1">
            <a:extLst>
              <a:ext uri="{FF2B5EF4-FFF2-40B4-BE49-F238E27FC236}">
                <a16:creationId xmlns:a16="http://schemas.microsoft.com/office/drawing/2014/main" id="{E8EB93F3-E509-40E4-9C5B-1C08DF46DDAA}"/>
              </a:ext>
            </a:extLst>
          </p:cNvPr>
          <p:cNvSpPr txBox="1">
            <a:spLocks/>
          </p:cNvSpPr>
          <p:nvPr/>
        </p:nvSpPr>
        <p:spPr>
          <a:xfrm>
            <a:off x="393700" y="345282"/>
            <a:ext cx="3175000" cy="40003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pt-BR" sz="2800" b="1" dirty="0">
                <a:solidFill>
                  <a:schemeClr val="bg1">
                    <a:lumMod val="50000"/>
                  </a:schemeClr>
                </a:solidFill>
              </a:rPr>
              <a:t>1. INTRODUÇÃO</a:t>
            </a:r>
            <a:endParaRPr lang="pt-BR" sz="2800" dirty="0">
              <a:solidFill>
                <a:schemeClr val="bg1">
                  <a:lumMod val="50000"/>
                </a:schemeClr>
              </a:solidFill>
            </a:endParaRPr>
          </a:p>
        </p:txBody>
      </p:sp>
      <p:sp>
        <p:nvSpPr>
          <p:cNvPr id="4" name="CaixaDeTexto 3">
            <a:extLst>
              <a:ext uri="{FF2B5EF4-FFF2-40B4-BE49-F238E27FC236}">
                <a16:creationId xmlns:a16="http://schemas.microsoft.com/office/drawing/2014/main" id="{48867F70-51FD-4328-B55F-DB35A5E0C090}"/>
              </a:ext>
            </a:extLst>
          </p:cNvPr>
          <p:cNvSpPr txBox="1"/>
          <p:nvPr/>
        </p:nvSpPr>
        <p:spPr>
          <a:xfrm rot="20508935">
            <a:off x="733594" y="2792589"/>
            <a:ext cx="9773277" cy="1569660"/>
          </a:xfrm>
          <a:prstGeom prst="rect">
            <a:avLst/>
          </a:prstGeom>
          <a:noFill/>
        </p:spPr>
        <p:txBody>
          <a:bodyPr wrap="square" rtlCol="0">
            <a:spAutoFit/>
          </a:bodyPr>
          <a:lstStyle/>
          <a:p>
            <a:pPr algn="ctr"/>
            <a:r>
              <a:rPr lang="pt-BR" sz="3200" b="1" dirty="0">
                <a:solidFill>
                  <a:schemeClr val="bg1"/>
                </a:solidFill>
                <a:highlight>
                  <a:srgbClr val="FF0000"/>
                </a:highlight>
                <a:latin typeface="Courier New" panose="02070309020205020404" pitchFamily="49" charset="0"/>
                <a:cs typeface="Courier New" panose="02070309020205020404" pitchFamily="49" charset="0"/>
              </a:rPr>
              <a:t>Atenção</a:t>
            </a:r>
            <a:r>
              <a:rPr lang="pt-BR" sz="3200" dirty="0">
                <a:solidFill>
                  <a:schemeClr val="bg1"/>
                </a:solidFill>
                <a:highlight>
                  <a:srgbClr val="FF0000"/>
                </a:highlight>
                <a:latin typeface="Courier New" panose="02070309020205020404" pitchFamily="49" charset="0"/>
                <a:cs typeface="Courier New" panose="02070309020205020404" pitchFamily="49" charset="0"/>
              </a:rPr>
              <a:t>: muitas qualificadoras do homicídio também são agravantes genéricas!</a:t>
            </a:r>
          </a:p>
        </p:txBody>
      </p:sp>
    </p:spTree>
    <p:extLst>
      <p:ext uri="{BB962C8B-B14F-4D97-AF65-F5344CB8AC3E}">
        <p14:creationId xmlns:p14="http://schemas.microsoft.com/office/powerpoint/2010/main" val="43705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03199" y="3394086"/>
            <a:ext cx="11785601" cy="2523813"/>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400" dirty="0">
                <a:solidFill>
                  <a:schemeClr val="tx1"/>
                </a:solidFill>
              </a:rPr>
              <a:t> “É bastante comum, no âmbito do Tribunal do Júri, afirmar a presença de um crime duplamente qualificado. Dogmaticamente, no entanto, isso, se mostra equivocado, pois, a partir da primeira situação, objetiva ou subjetiva, que expressa uma qualificadora, o crime passa da órbita do homicídio comum à órbita do homicídio qualificado. [...] Assim, muito embora se possa considerar que o homicídio se dê por múltiplas qualificadoras, tem-se que a primeira há de ser utilizada para a consideração do crime qualificado – pena de 12 (doze) a 30 (trinta) anos de reclusão - , enquanto as demais figuram como causas genéricas de causa de aumento de pena, majorando, assim, a sanção dentro da moldura penal imposta (REALE </a:t>
            </a:r>
            <a:r>
              <a:rPr lang="pt-BR" sz="2400" i="1" dirty="0">
                <a:solidFill>
                  <a:schemeClr val="tx1"/>
                </a:solidFill>
              </a:rPr>
              <a:t>et al.</a:t>
            </a:r>
            <a:r>
              <a:rPr lang="pt-BR" sz="2400" dirty="0">
                <a:solidFill>
                  <a:schemeClr val="tx1"/>
                </a:solidFill>
              </a:rPr>
              <a:t>, 2017, p. 359)</a:t>
            </a:r>
            <a:endParaRPr lang="pt-BR" sz="2400"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ítulo 1">
            <a:extLst>
              <a:ext uri="{FF2B5EF4-FFF2-40B4-BE49-F238E27FC236}">
                <a16:creationId xmlns:a16="http://schemas.microsoft.com/office/drawing/2014/main" id="{E8EB93F3-E509-40E4-9C5B-1C08DF46DDAA}"/>
              </a:ext>
            </a:extLst>
          </p:cNvPr>
          <p:cNvSpPr txBox="1">
            <a:spLocks/>
          </p:cNvSpPr>
          <p:nvPr/>
        </p:nvSpPr>
        <p:spPr>
          <a:xfrm>
            <a:off x="393700" y="345282"/>
            <a:ext cx="3175000" cy="40003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pt-BR" sz="2800" b="1" dirty="0">
                <a:solidFill>
                  <a:schemeClr val="bg1">
                    <a:lumMod val="50000"/>
                  </a:schemeClr>
                </a:solidFill>
              </a:rPr>
              <a:t>1. INTRODUÇÃO</a:t>
            </a:r>
            <a:endParaRPr lang="pt-BR" sz="2800" dirty="0">
              <a:solidFill>
                <a:schemeClr val="bg1">
                  <a:lumMod val="50000"/>
                </a:schemeClr>
              </a:solidFill>
            </a:endParaRPr>
          </a:p>
        </p:txBody>
      </p:sp>
      <p:sp>
        <p:nvSpPr>
          <p:cNvPr id="8" name="Espaço Reservado para Conteúdo 2">
            <a:extLst>
              <a:ext uri="{FF2B5EF4-FFF2-40B4-BE49-F238E27FC236}">
                <a16:creationId xmlns:a16="http://schemas.microsoft.com/office/drawing/2014/main" id="{7D5EBC49-77C1-4E1C-B5F7-552F91CC2063}"/>
              </a:ext>
            </a:extLst>
          </p:cNvPr>
          <p:cNvSpPr txBox="1">
            <a:spLocks/>
          </p:cNvSpPr>
          <p:nvPr/>
        </p:nvSpPr>
        <p:spPr>
          <a:xfrm>
            <a:off x="2269986" y="1072516"/>
            <a:ext cx="7302500" cy="134619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pt-BR" sz="3800" b="1" dirty="0">
                <a:solidFill>
                  <a:schemeClr val="accent1">
                    <a:lumMod val="75000"/>
                  </a:schemeClr>
                </a:solidFill>
              </a:rPr>
              <a:t>É possível que um homicídio “duplamente” qualificado?</a:t>
            </a:r>
          </a:p>
          <a:p>
            <a:pPr marL="0" indent="0">
              <a:buNone/>
            </a:pPr>
            <a:endParaRPr lang="pt-BR" sz="2400" dirty="0"/>
          </a:p>
          <a:p>
            <a:pPr algn="just">
              <a:buFont typeface="Wingdings" panose="05000000000000000000" pitchFamily="2" charset="2"/>
              <a:buChar char="§"/>
            </a:pPr>
            <a:endParaRPr lang="pt-BR" dirty="0"/>
          </a:p>
        </p:txBody>
      </p:sp>
      <p:sp>
        <p:nvSpPr>
          <p:cNvPr id="9" name="Espaço Reservado para Conteúdo 2">
            <a:extLst>
              <a:ext uri="{FF2B5EF4-FFF2-40B4-BE49-F238E27FC236}">
                <a16:creationId xmlns:a16="http://schemas.microsoft.com/office/drawing/2014/main" id="{D26122E3-D530-4ED5-B92D-9B1652702EE3}"/>
              </a:ext>
            </a:extLst>
          </p:cNvPr>
          <p:cNvSpPr txBox="1">
            <a:spLocks/>
          </p:cNvSpPr>
          <p:nvPr/>
        </p:nvSpPr>
        <p:spPr>
          <a:xfrm>
            <a:off x="2269986" y="2539510"/>
            <a:ext cx="7302500" cy="73377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pt-BR" sz="3800" b="1" dirty="0">
                <a:solidFill>
                  <a:schemeClr val="accent1">
                    <a:lumMod val="75000"/>
                  </a:schemeClr>
                </a:solidFill>
              </a:rPr>
              <a:t>E triplamente qualificado?</a:t>
            </a:r>
          </a:p>
          <a:p>
            <a:pPr marL="0" indent="0">
              <a:buNone/>
            </a:pPr>
            <a:endParaRPr lang="pt-BR" sz="2400" dirty="0"/>
          </a:p>
          <a:p>
            <a:pPr algn="just">
              <a:buFont typeface="Wingdings" panose="05000000000000000000" pitchFamily="2" charset="2"/>
              <a:buChar char="§"/>
            </a:pPr>
            <a:endParaRPr lang="pt-BR" dirty="0"/>
          </a:p>
        </p:txBody>
      </p:sp>
    </p:spTree>
    <p:extLst>
      <p:ext uri="{BB962C8B-B14F-4D97-AF65-F5344CB8AC3E}">
        <p14:creationId xmlns:p14="http://schemas.microsoft.com/office/powerpoint/2010/main" val="361549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p:cTn id="25"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800" dirty="0">
                <a:solidFill>
                  <a:schemeClr val="tx1"/>
                </a:solidFill>
              </a:rPr>
              <a:t> É possível o homicídio ser qualificado e privilegiado ao mesmo tempo?</a:t>
            </a:r>
          </a:p>
          <a:p>
            <a:pPr algn="just">
              <a:buFont typeface="Wingdings" panose="05000000000000000000" pitchFamily="2" charset="2"/>
              <a:buChar char="§"/>
            </a:pPr>
            <a:r>
              <a:rPr lang="pt-BR" sz="2800" dirty="0">
                <a:solidFill>
                  <a:schemeClr val="tx1"/>
                </a:solidFill>
              </a:rPr>
              <a:t> Sim, desde que a qualificadora não seja subjetiva, isto é, relacionada ao motivo do crime, pois o homicídio privilegiado depende de “relevante valor social ou moral”, ou que agente tenha agido “dominado de violenta emoção”, “logo em seguida a injusta provocação da vítima”. </a:t>
            </a:r>
          </a:p>
          <a:p>
            <a:pPr algn="just">
              <a:buFont typeface="Wingdings" panose="05000000000000000000" pitchFamily="2" charset="2"/>
              <a:buChar char="§"/>
            </a:pPr>
            <a:r>
              <a:rPr lang="pt-BR" sz="2800" dirty="0">
                <a:solidFill>
                  <a:schemeClr val="tx1"/>
                </a:solidFill>
              </a:rPr>
              <a:t> Exemplo: pai chega em casa e descobre que sua filha acabou de ser estuprada pelo vizinho. Logo em seguida, ele se arma com um maçarico e vai até a casa do vizinho e o queima até a morte (qualificadora objetiva do emprego de fogo).</a:t>
            </a:r>
          </a:p>
          <a:p>
            <a:pPr algn="just">
              <a:buFont typeface="Wingdings" panose="05000000000000000000" pitchFamily="2" charset="2"/>
              <a:buChar char="§"/>
            </a:pPr>
            <a:r>
              <a:rPr lang="pt-BR" sz="2800" dirty="0">
                <a:solidFill>
                  <a:schemeClr val="tx1"/>
                </a:solidFill>
              </a:rPr>
              <a:t> Esse homicídio qualificado-privilegiado é crime hediondo? </a:t>
            </a:r>
          </a:p>
          <a:p>
            <a:pPr algn="just">
              <a:buFont typeface="Wingdings" panose="05000000000000000000" pitchFamily="2" charset="2"/>
              <a:buChar char="§"/>
            </a:pPr>
            <a:r>
              <a:rPr lang="pt-BR" sz="2800" dirty="0">
                <a:solidFill>
                  <a:schemeClr val="tx1"/>
                </a:solidFill>
              </a:rPr>
              <a:t> “Por incompatibilidade axiológica e por falta de previsão legal, o homicídio qualificado-privilegiado não integra o rol dos denominados crimes hediondos (Precedentes)”. (STJ, HC 153.728/SP, Rel. Min. Felix Fischer, </a:t>
            </a:r>
            <a:r>
              <a:rPr lang="pt-BR" sz="2800" dirty="0" err="1">
                <a:solidFill>
                  <a:schemeClr val="tx1"/>
                </a:solidFill>
              </a:rPr>
              <a:t>DJe</a:t>
            </a:r>
            <a:r>
              <a:rPr lang="pt-BR" sz="2800" dirty="0">
                <a:solidFill>
                  <a:schemeClr val="tx1"/>
                </a:solidFill>
              </a:rPr>
              <a:t>. 31.5.2010).</a:t>
            </a:r>
            <a:endParaRPr lang="pt-BR" sz="2800"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ítulo 1">
            <a:extLst>
              <a:ext uri="{FF2B5EF4-FFF2-40B4-BE49-F238E27FC236}">
                <a16:creationId xmlns:a16="http://schemas.microsoft.com/office/drawing/2014/main" id="{E8EB93F3-E509-40E4-9C5B-1C08DF46DDAA}"/>
              </a:ext>
            </a:extLst>
          </p:cNvPr>
          <p:cNvSpPr txBox="1">
            <a:spLocks/>
          </p:cNvSpPr>
          <p:nvPr/>
        </p:nvSpPr>
        <p:spPr>
          <a:xfrm>
            <a:off x="393700" y="345282"/>
            <a:ext cx="3175000" cy="40003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pt-BR" sz="2800" b="1" dirty="0">
                <a:solidFill>
                  <a:schemeClr val="bg1">
                    <a:lumMod val="50000"/>
                  </a:schemeClr>
                </a:solidFill>
              </a:rPr>
              <a:t>1. INTRODUÇÃO</a:t>
            </a:r>
            <a:endParaRPr lang="pt-BR" sz="2800" dirty="0">
              <a:solidFill>
                <a:schemeClr val="bg1">
                  <a:lumMod val="50000"/>
                </a:schemeClr>
              </a:solidFill>
            </a:endParaRPr>
          </a:p>
        </p:txBody>
      </p:sp>
    </p:spTree>
    <p:extLst>
      <p:ext uri="{BB962C8B-B14F-4D97-AF65-F5344CB8AC3E}">
        <p14:creationId xmlns:p14="http://schemas.microsoft.com/office/powerpoint/2010/main" val="228844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800" dirty="0">
                <a:solidFill>
                  <a:schemeClr val="tx1"/>
                </a:solidFill>
              </a:rPr>
              <a:t> Art. 1o São considerados hediondos os seguintes crimes, todos tipificados no Decreto-Lei no 2.848, de 7 de dezembro de 1940 - Código Penal, consumados ou tentados: </a:t>
            </a:r>
          </a:p>
          <a:p>
            <a:pPr marL="0" indent="0" algn="just">
              <a:buNone/>
            </a:pPr>
            <a:r>
              <a:rPr lang="pt-BR" sz="2800" dirty="0">
                <a:solidFill>
                  <a:schemeClr val="tx1"/>
                </a:solidFill>
              </a:rPr>
              <a:t> I – homicídio (art. 121), quando praticado em atividade típica de grupo de extermínio, ainda que cometido por um só agente, e homicídio qualificado (art. 121, § 2o, incisos I, II, III, IV, V, VI e VII).</a:t>
            </a:r>
          </a:p>
          <a:p>
            <a:pPr algn="just">
              <a:buFont typeface="Wingdings" panose="05000000000000000000" pitchFamily="2" charset="2"/>
              <a:buChar char="§"/>
            </a:pPr>
            <a:r>
              <a:rPr lang="pt-BR" sz="2800" dirty="0">
                <a:solidFill>
                  <a:schemeClr val="tx1"/>
                </a:solidFill>
              </a:rPr>
              <a:t> Conclusão: </a:t>
            </a:r>
          </a:p>
          <a:p>
            <a:pPr marL="749808" lvl="1" indent="-457200" algn="just">
              <a:buFont typeface="Wingdings" panose="05000000000000000000" pitchFamily="2" charset="2"/>
              <a:buChar char="ü"/>
            </a:pPr>
            <a:r>
              <a:rPr lang="pt-BR" sz="2600" dirty="0">
                <a:solidFill>
                  <a:schemeClr val="tx1"/>
                </a:solidFill>
              </a:rPr>
              <a:t>o homicídio qualificado propriamente dito </a:t>
            </a:r>
            <a:r>
              <a:rPr lang="pt-BR" sz="2600" b="1" dirty="0">
                <a:solidFill>
                  <a:srgbClr val="FF0000"/>
                </a:solidFill>
              </a:rPr>
              <a:t>é hediondo.</a:t>
            </a:r>
          </a:p>
          <a:p>
            <a:pPr marL="749808" lvl="1" indent="-457200" algn="just">
              <a:buFont typeface="Wingdings" panose="05000000000000000000" pitchFamily="2" charset="2"/>
              <a:buChar char="ü"/>
            </a:pPr>
            <a:r>
              <a:rPr lang="pt-BR" sz="2600" dirty="0">
                <a:solidFill>
                  <a:schemeClr val="tx1"/>
                </a:solidFill>
              </a:rPr>
              <a:t>o homicídio qualificado-privilegiado </a:t>
            </a:r>
            <a:r>
              <a:rPr lang="pt-BR" sz="2600" b="1" dirty="0">
                <a:solidFill>
                  <a:schemeClr val="tx1"/>
                </a:solidFill>
              </a:rPr>
              <a:t>não é hediondo. </a:t>
            </a:r>
          </a:p>
          <a:p>
            <a:pPr marL="749808" lvl="1" indent="-457200" algn="just">
              <a:buFont typeface="Wingdings" panose="05000000000000000000" pitchFamily="2" charset="2"/>
              <a:buChar char="ü"/>
            </a:pPr>
            <a:r>
              <a:rPr lang="pt-BR" sz="2600" dirty="0">
                <a:solidFill>
                  <a:schemeClr val="tx1"/>
                </a:solidFill>
              </a:rPr>
              <a:t>o homicídio simples propriamente dito </a:t>
            </a:r>
            <a:r>
              <a:rPr lang="pt-BR" sz="2600" b="1" dirty="0">
                <a:solidFill>
                  <a:schemeClr val="tx1"/>
                </a:solidFill>
              </a:rPr>
              <a:t>não é hediondo.</a:t>
            </a:r>
          </a:p>
          <a:p>
            <a:pPr marL="749808" lvl="1" indent="-457200" algn="just">
              <a:buFont typeface="Wingdings" panose="05000000000000000000" pitchFamily="2" charset="2"/>
              <a:buChar char="ü"/>
            </a:pPr>
            <a:r>
              <a:rPr lang="pt-BR" sz="2600" dirty="0">
                <a:solidFill>
                  <a:schemeClr val="tx1"/>
                </a:solidFill>
              </a:rPr>
              <a:t>o homicídio simples, em atividade típica de grupo de extermínio, </a:t>
            </a:r>
            <a:r>
              <a:rPr lang="pt-BR" sz="2600" b="1" dirty="0">
                <a:solidFill>
                  <a:srgbClr val="FF0000"/>
                </a:solidFill>
              </a:rPr>
              <a:t>é hediondo.</a:t>
            </a:r>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ítulo 1">
            <a:extLst>
              <a:ext uri="{FF2B5EF4-FFF2-40B4-BE49-F238E27FC236}">
                <a16:creationId xmlns:a16="http://schemas.microsoft.com/office/drawing/2014/main" id="{E8EB93F3-E509-40E4-9C5B-1C08DF46DDAA}"/>
              </a:ext>
            </a:extLst>
          </p:cNvPr>
          <p:cNvSpPr txBox="1">
            <a:spLocks/>
          </p:cNvSpPr>
          <p:nvPr/>
        </p:nvSpPr>
        <p:spPr>
          <a:xfrm>
            <a:off x="393700" y="345282"/>
            <a:ext cx="3175000" cy="40003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pt-BR" sz="2800" b="1" dirty="0">
                <a:solidFill>
                  <a:schemeClr val="bg1">
                    <a:lumMod val="50000"/>
                  </a:schemeClr>
                </a:solidFill>
              </a:rPr>
              <a:t>1. INTRODUÇÃO</a:t>
            </a:r>
            <a:endParaRPr lang="pt-BR" sz="2800" dirty="0">
              <a:solidFill>
                <a:schemeClr val="bg1">
                  <a:lumMod val="50000"/>
                </a:schemeClr>
              </a:solidFill>
            </a:endParaRPr>
          </a:p>
        </p:txBody>
      </p:sp>
    </p:spTree>
    <p:extLst>
      <p:ext uri="{BB962C8B-B14F-4D97-AF65-F5344CB8AC3E}">
        <p14:creationId xmlns:p14="http://schemas.microsoft.com/office/powerpoint/2010/main" val="117638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076700" cy="391306"/>
          </a:xfrm>
        </p:spPr>
        <p:txBody>
          <a:bodyPr>
            <a:noAutofit/>
          </a:bodyPr>
          <a:lstStyle/>
          <a:p>
            <a:r>
              <a:rPr lang="pt-BR" sz="2800" b="1" dirty="0">
                <a:solidFill>
                  <a:schemeClr val="bg1">
                    <a:lumMod val="50000"/>
                  </a:schemeClr>
                </a:solidFill>
              </a:rPr>
              <a:t>2. CRIME DE HOMICÍDIO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393700" y="1064339"/>
            <a:ext cx="3352800" cy="50315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pt-BR" sz="2400" dirty="0"/>
          </a:p>
          <a:p>
            <a:pPr marL="0" indent="0">
              <a:buNone/>
            </a:pPr>
            <a:endParaRPr lang="pt-BR" sz="2400" b="1" dirty="0"/>
          </a:p>
          <a:p>
            <a:pPr algn="just">
              <a:buFont typeface="Wingdings" panose="05000000000000000000" pitchFamily="2" charset="2"/>
              <a:buChar char="§"/>
            </a:pPr>
            <a:endParaRPr lang="pt-BR" sz="2400"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Espaço Reservado para Conteúdo 2">
            <a:extLst>
              <a:ext uri="{FF2B5EF4-FFF2-40B4-BE49-F238E27FC236}">
                <a16:creationId xmlns:a16="http://schemas.microsoft.com/office/drawing/2014/main" id="{42B5B41E-67BE-4C80-8C03-4CBE0E4CE7F1}"/>
              </a:ext>
            </a:extLst>
          </p:cNvPr>
          <p:cNvSpPr txBox="1">
            <a:spLocks/>
          </p:cNvSpPr>
          <p:nvPr/>
        </p:nvSpPr>
        <p:spPr>
          <a:xfrm>
            <a:off x="2349500" y="2755902"/>
            <a:ext cx="7302500" cy="134619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pt-BR" sz="3800" b="1" dirty="0">
                <a:solidFill>
                  <a:schemeClr val="accent1">
                    <a:lumMod val="75000"/>
                  </a:schemeClr>
                </a:solidFill>
              </a:rPr>
              <a:t>QUANDO COMEÇA E QUANDO TERMINA A VIDA HUMANA?</a:t>
            </a:r>
          </a:p>
          <a:p>
            <a:pPr marL="0" indent="0">
              <a:buNone/>
            </a:pPr>
            <a:endParaRPr lang="pt-BR" sz="2400" dirty="0"/>
          </a:p>
          <a:p>
            <a:pPr algn="just">
              <a:buFont typeface="Wingdings" panose="05000000000000000000" pitchFamily="2" charset="2"/>
              <a:buChar char="§"/>
            </a:pPr>
            <a:endParaRPr lang="pt-BR" dirty="0"/>
          </a:p>
        </p:txBody>
      </p:sp>
    </p:spTree>
    <p:extLst>
      <p:ext uri="{BB962C8B-B14F-4D97-AF65-F5344CB8AC3E}">
        <p14:creationId xmlns:p14="http://schemas.microsoft.com/office/powerpoint/2010/main" val="60175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2.1. Bem jurídico e objeto material</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400" dirty="0">
                <a:solidFill>
                  <a:schemeClr val="tx1"/>
                </a:solidFill>
              </a:rPr>
              <a:t> Para incidência do tipo penal de homicídio, considera-se como marco inicial para existência da </a:t>
            </a:r>
            <a:r>
              <a:rPr lang="pt-BR" sz="2400" b="1" dirty="0">
                <a:solidFill>
                  <a:schemeClr val="tx1"/>
                </a:solidFill>
              </a:rPr>
              <a:t>pessoa</a:t>
            </a:r>
            <a:r>
              <a:rPr lang="pt-BR" sz="2400" dirty="0">
                <a:solidFill>
                  <a:schemeClr val="tx1"/>
                </a:solidFill>
              </a:rPr>
              <a:t> humana o seu </a:t>
            </a:r>
            <a:r>
              <a:rPr lang="pt-BR" sz="2400" b="1" dirty="0">
                <a:solidFill>
                  <a:schemeClr val="tx1"/>
                </a:solidFill>
              </a:rPr>
              <a:t>nascimento</a:t>
            </a:r>
            <a:r>
              <a:rPr lang="pt-BR" sz="2400" dirty="0">
                <a:solidFill>
                  <a:schemeClr val="tx1"/>
                </a:solidFill>
              </a:rPr>
              <a:t>, isto é, a independência da vida extrauterina.</a:t>
            </a:r>
          </a:p>
          <a:p>
            <a:pPr algn="just">
              <a:buFont typeface="Wingdings" panose="05000000000000000000" pitchFamily="2" charset="2"/>
              <a:buChar char="§"/>
            </a:pPr>
            <a:r>
              <a:rPr lang="pt-BR" sz="2400" dirty="0">
                <a:solidFill>
                  <a:schemeClr val="tx1"/>
                </a:solidFill>
              </a:rPr>
              <a:t> Homicídio (assassinato) significa eliminar a vida de alguém. Embora a vida seja um bem fundamental do ser individual-social, que é o homem, sua proteção legal constitui um interesse compartido do indivíduo e do Estado.</a:t>
            </a:r>
          </a:p>
          <a:p>
            <a:pPr algn="just">
              <a:buFont typeface="Wingdings" panose="05000000000000000000" pitchFamily="2" charset="2"/>
              <a:buChar char="§"/>
            </a:pPr>
            <a:r>
              <a:rPr lang="pt-BR" sz="2400" dirty="0">
                <a:solidFill>
                  <a:schemeClr val="tx1"/>
                </a:solidFill>
              </a:rPr>
              <a:t> Evidentemente, antes do nascimento com vida, não haverá homicídio, mas sim aborto.</a:t>
            </a:r>
          </a:p>
          <a:p>
            <a:pPr algn="just">
              <a:buFont typeface="Wingdings" panose="05000000000000000000" pitchFamily="2" charset="2"/>
              <a:buChar char="§"/>
            </a:pPr>
            <a:r>
              <a:rPr lang="pt-BR" sz="2400" dirty="0">
                <a:solidFill>
                  <a:schemeClr val="tx1"/>
                </a:solidFill>
              </a:rPr>
              <a:t> Embora alguma controvérsia quanto ao marco final da vida, o art. 3º, Lei 9.434/97 permite a retirada de órgãos e tecidos para doações após o diagnóstico de </a:t>
            </a:r>
            <a:r>
              <a:rPr lang="pt-BR" sz="2400" b="1" dirty="0">
                <a:solidFill>
                  <a:schemeClr val="tx1"/>
                </a:solidFill>
              </a:rPr>
              <a:t>morte encefálica</a:t>
            </a:r>
            <a:r>
              <a:rPr lang="pt-BR" sz="2400" dirty="0">
                <a:solidFill>
                  <a:schemeClr val="tx1"/>
                </a:solidFill>
              </a:rPr>
              <a:t>.</a:t>
            </a:r>
          </a:p>
          <a:p>
            <a:pPr algn="just">
              <a:buFont typeface="Wingdings" panose="05000000000000000000" pitchFamily="2" charset="2"/>
              <a:buChar char="§"/>
            </a:pPr>
            <a:r>
              <a:rPr lang="pt-BR" sz="2400" dirty="0">
                <a:solidFill>
                  <a:schemeClr val="tx1"/>
                </a:solidFill>
              </a:rPr>
              <a:t> O bem juridicamente protegido é a pessoa e, num sentido mais amplo, a vida. </a:t>
            </a:r>
          </a:p>
          <a:p>
            <a:pPr algn="just">
              <a:buFont typeface="Wingdings" panose="05000000000000000000" pitchFamily="2" charset="2"/>
              <a:buChar char="§"/>
            </a:pPr>
            <a:r>
              <a:rPr lang="pt-BR" sz="2400" dirty="0">
                <a:solidFill>
                  <a:schemeClr val="tx1"/>
                </a:solidFill>
              </a:rPr>
              <a:t> “O CP inicia sua Parte Especial tratando do título ‘Dos crimes contra a pessoa’. Assim, trata a pessoa humana, à sua inteireza, como o bem jurídico mais importante do firmamento penal, cabendo-lhe o papel introdutório dos demais crimes” (REALE </a:t>
            </a:r>
            <a:r>
              <a:rPr lang="pt-BR" sz="2400" i="1" dirty="0">
                <a:solidFill>
                  <a:schemeClr val="tx1"/>
                </a:solidFill>
              </a:rPr>
              <a:t>et al</a:t>
            </a:r>
            <a:r>
              <a:rPr lang="pt-BR" sz="2400" dirty="0">
                <a:solidFill>
                  <a:schemeClr val="tx1"/>
                </a:solidFill>
              </a:rPr>
              <a:t>, 2017, p. 247).</a:t>
            </a:r>
          </a:p>
          <a:p>
            <a:pPr algn="just">
              <a:buFont typeface="Wingdings" panose="05000000000000000000" pitchFamily="2" charset="2"/>
              <a:buChar char="§"/>
            </a:pPr>
            <a:r>
              <a:rPr lang="pt-BR" sz="2400" dirty="0">
                <a:solidFill>
                  <a:schemeClr val="tx1"/>
                </a:solidFill>
              </a:rPr>
              <a:t> Objeto material do delito é o ser humano com vida extrauterina.</a:t>
            </a:r>
          </a:p>
          <a:p>
            <a:pPr marL="0" indent="0">
              <a:buNone/>
            </a:pPr>
            <a:endParaRPr lang="pt-BR" sz="2400" b="1" dirty="0"/>
          </a:p>
          <a:p>
            <a:pPr algn="just">
              <a:buFont typeface="Wingdings" panose="05000000000000000000" pitchFamily="2" charset="2"/>
              <a:buChar char="§"/>
            </a:pPr>
            <a:endParaRPr lang="pt-BR" sz="2400"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6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393700" y="1064339"/>
            <a:ext cx="3352800" cy="50315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pt-BR" sz="2400" dirty="0"/>
          </a:p>
          <a:p>
            <a:pPr marL="0" indent="0">
              <a:buNone/>
            </a:pPr>
            <a:endParaRPr lang="pt-BR" sz="2400" b="1" dirty="0"/>
          </a:p>
          <a:p>
            <a:pPr algn="just">
              <a:buFont typeface="Wingdings" panose="05000000000000000000" pitchFamily="2" charset="2"/>
              <a:buChar char="§"/>
            </a:pPr>
            <a:endParaRPr lang="pt-BR" sz="2400"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Espaço Reservado para Conteúdo 2">
            <a:extLst>
              <a:ext uri="{FF2B5EF4-FFF2-40B4-BE49-F238E27FC236}">
                <a16:creationId xmlns:a16="http://schemas.microsoft.com/office/drawing/2014/main" id="{42B5B41E-67BE-4C80-8C03-4CBE0E4CE7F1}"/>
              </a:ext>
            </a:extLst>
          </p:cNvPr>
          <p:cNvSpPr txBox="1">
            <a:spLocks/>
          </p:cNvSpPr>
          <p:nvPr/>
        </p:nvSpPr>
        <p:spPr>
          <a:xfrm>
            <a:off x="2330450" y="1110214"/>
            <a:ext cx="7302500" cy="134619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pt-BR" sz="3800" b="1" dirty="0">
                <a:solidFill>
                  <a:schemeClr val="tx1"/>
                </a:solidFill>
              </a:rPr>
              <a:t>“Homicídio é a eliminação da vida de alguém levada a efeito por outrem. Embora a vida seja um bem fundamental do ser individual-social, que é o homem, sua proteção legal constitui um interesse compartido do indivíduo e do Estado”</a:t>
            </a:r>
          </a:p>
          <a:p>
            <a:pPr marL="0" indent="0" algn="ctr">
              <a:buNone/>
            </a:pPr>
            <a:r>
              <a:rPr lang="pt-BR" sz="2200" b="1" dirty="0">
                <a:solidFill>
                  <a:schemeClr val="tx1"/>
                </a:solidFill>
              </a:rPr>
              <a:t>(BITENCOURT, 2012, p. 506)</a:t>
            </a:r>
            <a:endParaRPr lang="pt-BR" sz="2200" dirty="0">
              <a:solidFill>
                <a:schemeClr val="tx1"/>
              </a:solidFill>
            </a:endParaRPr>
          </a:p>
          <a:p>
            <a:pPr algn="just">
              <a:buFont typeface="Wingdings" panose="05000000000000000000" pitchFamily="2" charset="2"/>
              <a:buChar char="§"/>
            </a:pPr>
            <a:endParaRPr lang="pt-BR" dirty="0">
              <a:solidFill>
                <a:schemeClr val="tx1">
                  <a:lumMod val="50000"/>
                  <a:lumOff val="50000"/>
                </a:schemeClr>
              </a:solidFill>
            </a:endParaRPr>
          </a:p>
        </p:txBody>
      </p:sp>
      <p:sp>
        <p:nvSpPr>
          <p:cNvPr id="10" name="Título 1">
            <a:extLst>
              <a:ext uri="{FF2B5EF4-FFF2-40B4-BE49-F238E27FC236}">
                <a16:creationId xmlns:a16="http://schemas.microsoft.com/office/drawing/2014/main" id="{3446E8EB-830E-4EFF-9D5A-0AB3008EEBDD}"/>
              </a:ext>
            </a:extLst>
          </p:cNvPr>
          <p:cNvSpPr txBox="1">
            <a:spLocks/>
          </p:cNvSpPr>
          <p:nvPr/>
        </p:nvSpPr>
        <p:spPr>
          <a:xfrm>
            <a:off x="393700" y="345282"/>
            <a:ext cx="4953000" cy="48021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pt-BR" sz="2800" b="1" dirty="0">
                <a:solidFill>
                  <a:schemeClr val="bg1">
                    <a:lumMod val="50000"/>
                  </a:schemeClr>
                </a:solidFill>
              </a:rPr>
              <a:t>2.1. Bem jurídico e objeto material</a:t>
            </a:r>
            <a:endParaRPr lang="pt-BR" sz="2800" dirty="0">
              <a:solidFill>
                <a:schemeClr val="bg1">
                  <a:lumMod val="50000"/>
                </a:schemeClr>
              </a:solidFill>
            </a:endParaRPr>
          </a:p>
        </p:txBody>
      </p:sp>
    </p:spTree>
    <p:extLst>
      <p:ext uri="{BB962C8B-B14F-4D97-AF65-F5344CB8AC3E}">
        <p14:creationId xmlns:p14="http://schemas.microsoft.com/office/powerpoint/2010/main" val="195633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2.2. Sujeito ativo e passivo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dirty="0">
                <a:solidFill>
                  <a:schemeClr val="tx1"/>
                </a:solidFill>
              </a:rPr>
              <a:t> </a:t>
            </a:r>
            <a:r>
              <a:rPr lang="pt-BR" sz="2400" dirty="0">
                <a:solidFill>
                  <a:schemeClr val="tx1"/>
                </a:solidFill>
              </a:rPr>
              <a:t>Quanto ao sujeito ativo, trata-se de crime comum, ou seja, qualquer um pode cometer homicídio, não se exigindo qualquer qualificação especial.</a:t>
            </a:r>
          </a:p>
          <a:p>
            <a:pPr algn="just">
              <a:buFont typeface="Wingdings" panose="05000000000000000000" pitchFamily="2" charset="2"/>
              <a:buChar char="§"/>
            </a:pPr>
            <a:r>
              <a:rPr lang="pt-BR" sz="2400" dirty="0">
                <a:solidFill>
                  <a:schemeClr val="tx1"/>
                </a:solidFill>
              </a:rPr>
              <a:t> Já o sujeito passivo é o ser humano com vida (“ser vivo nascido de mulher”), que surge </a:t>
            </a:r>
            <a:r>
              <a:rPr lang="pt-BR" sz="2400" i="1" dirty="0">
                <a:solidFill>
                  <a:schemeClr val="tx1"/>
                </a:solidFill>
              </a:rPr>
              <a:t>a partir dos procedimentos de parto</a:t>
            </a:r>
            <a:r>
              <a:rPr lang="pt-BR" sz="2400" dirty="0">
                <a:solidFill>
                  <a:schemeClr val="tx1"/>
                </a:solidFill>
              </a:rPr>
              <a:t>, independentemente da respiração do recém-nascido. Dessa forma, pode ocorrer homicídio (e não aborto) inclusive com o feto ainda dentro do ventre materno, desde que já tenham começado as contrações expulsivas, ou o início da operação, caso seja cesariana (incisão abdominal).</a:t>
            </a:r>
          </a:p>
          <a:p>
            <a:pPr algn="just">
              <a:buFont typeface="Wingdings" panose="05000000000000000000" pitchFamily="2" charset="2"/>
              <a:buChar char="§"/>
            </a:pPr>
            <a:r>
              <a:rPr lang="pt-BR" sz="2400" dirty="0">
                <a:solidFill>
                  <a:schemeClr val="tx1"/>
                </a:solidFill>
              </a:rPr>
              <a:t> O limite máximo é a morte da pessoa, que ocorre com a cessação definitiva das atividades cerebrais.</a:t>
            </a:r>
          </a:p>
          <a:p>
            <a:pPr algn="just">
              <a:buFont typeface="Wingdings" panose="05000000000000000000" pitchFamily="2" charset="2"/>
              <a:buChar char="§"/>
            </a:pPr>
            <a:r>
              <a:rPr lang="pt-BR" sz="2400" b="1" i="1" dirty="0">
                <a:solidFill>
                  <a:schemeClr val="tx1"/>
                </a:solidFill>
              </a:rPr>
              <a:t> </a:t>
            </a:r>
            <a:r>
              <a:rPr lang="pt-BR" sz="2400" b="1" dirty="0">
                <a:solidFill>
                  <a:schemeClr val="tx1"/>
                </a:solidFill>
              </a:rPr>
              <a:t>OBS</a:t>
            </a:r>
            <a:r>
              <a:rPr lang="pt-BR" sz="2400" b="1" i="1" dirty="0">
                <a:solidFill>
                  <a:schemeClr val="tx1"/>
                </a:solidFill>
              </a:rPr>
              <a:t>:</a:t>
            </a:r>
            <a:r>
              <a:rPr lang="pt-BR" sz="2400" dirty="0">
                <a:solidFill>
                  <a:schemeClr val="tx1"/>
                </a:solidFill>
              </a:rPr>
              <a:t> Caso o homicídio seja praticado contra o Presidente da República e outras autoridades específicas, caberá a disciplina à Lei nº 7.170/83, que prevê pena ainda mais grave (15 a 30 anos).</a:t>
            </a:r>
          </a:p>
          <a:p>
            <a:pPr marL="0" indent="0" algn="just">
              <a:buNone/>
            </a:pPr>
            <a:r>
              <a:rPr lang="pt-BR" sz="2400" dirty="0">
                <a:solidFill>
                  <a:schemeClr val="tx1"/>
                </a:solidFill>
              </a:rPr>
              <a:t>Art. 29 - Matar qualquer das autoridades referidas no art. 26 (Presidente da República, Câmara, Senado e STF). Pena: reclusão, de 15 a 30 anos – </a:t>
            </a:r>
            <a:r>
              <a:rPr lang="pt-BR" sz="2400" b="1" dirty="0">
                <a:solidFill>
                  <a:schemeClr val="tx1"/>
                </a:solidFill>
              </a:rPr>
              <a:t>sujeito passivo especial.</a:t>
            </a:r>
            <a:endParaRPr lang="pt-BR" sz="2400" dirty="0">
              <a:solidFill>
                <a:schemeClr val="tx1"/>
              </a:solidFill>
            </a:endParaRPr>
          </a:p>
          <a:p>
            <a:pPr algn="just">
              <a:buFont typeface="Wingdings" panose="05000000000000000000" pitchFamily="2" charset="2"/>
              <a:buChar char="§"/>
            </a:pPr>
            <a:endParaRPr lang="pt-BR" sz="2400" dirty="0"/>
          </a:p>
          <a:p>
            <a:pPr>
              <a:buFont typeface="Wingdings" panose="05000000000000000000" pitchFamily="2" charset="2"/>
              <a:buChar char="§"/>
            </a:pPr>
            <a:endParaRPr lang="pt-BR" sz="2400" b="1" dirty="0"/>
          </a:p>
          <a:p>
            <a:pPr algn="just">
              <a:buFont typeface="Wingdings" panose="05000000000000000000" pitchFamily="2" charset="2"/>
              <a:buChar char="§"/>
            </a:pPr>
            <a:endParaRPr lang="pt-BR" sz="2400"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65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2.3. Tipicidade objetiva</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400" dirty="0">
                <a:solidFill>
                  <a:schemeClr val="tx1"/>
                </a:solidFill>
              </a:rPr>
              <a:t> O tipo objetivo é matar alguém, que não o próprio agente, por qualquer meio (delito de forma livre), desde que idôneo a provocar a morte da vítima. </a:t>
            </a:r>
          </a:p>
          <a:p>
            <a:pPr algn="just">
              <a:buFont typeface="Wingdings" panose="05000000000000000000" pitchFamily="2" charset="2"/>
              <a:buChar char="§"/>
            </a:pPr>
            <a:r>
              <a:rPr lang="pt-BR" sz="2400" dirty="0">
                <a:solidFill>
                  <a:schemeClr val="tx1"/>
                </a:solidFill>
              </a:rPr>
              <a:t> </a:t>
            </a:r>
            <a:r>
              <a:rPr lang="pt-BR" sz="2400" i="1" dirty="0">
                <a:solidFill>
                  <a:schemeClr val="tx1"/>
                </a:solidFill>
              </a:rPr>
              <a:t>Matar </a:t>
            </a:r>
            <a:r>
              <a:rPr lang="pt-BR" sz="2400" dirty="0">
                <a:solidFill>
                  <a:schemeClr val="tx1"/>
                </a:solidFill>
              </a:rPr>
              <a:t>significa impor a antecipação temporal da vida alheia.</a:t>
            </a:r>
          </a:p>
          <a:p>
            <a:pPr algn="just">
              <a:buFont typeface="Wingdings" panose="05000000000000000000" pitchFamily="2" charset="2"/>
              <a:buChar char="§"/>
            </a:pPr>
            <a:r>
              <a:rPr lang="pt-BR" sz="2400" dirty="0">
                <a:solidFill>
                  <a:schemeClr val="tx1"/>
                </a:solidFill>
              </a:rPr>
              <a:t> A elementar </a:t>
            </a:r>
            <a:r>
              <a:rPr lang="pt-BR" sz="2400" i="1" dirty="0">
                <a:solidFill>
                  <a:schemeClr val="tx1"/>
                </a:solidFill>
              </a:rPr>
              <a:t>alguém </a:t>
            </a:r>
            <a:r>
              <a:rPr lang="pt-BR" sz="2400" dirty="0">
                <a:solidFill>
                  <a:schemeClr val="tx1"/>
                </a:solidFill>
              </a:rPr>
              <a:t>significa todos os seres humanos exceto o agente.</a:t>
            </a:r>
          </a:p>
          <a:p>
            <a:pPr algn="just">
              <a:buFont typeface="Wingdings" panose="05000000000000000000" pitchFamily="2" charset="2"/>
              <a:buChar char="§"/>
            </a:pPr>
            <a:r>
              <a:rPr lang="pt-BR" sz="2400" dirty="0">
                <a:solidFill>
                  <a:schemeClr val="tx1"/>
                </a:solidFill>
              </a:rPr>
              <a:t> A doutrina aponta algumas classificações desses meios para se cometer um homicídio:</a:t>
            </a:r>
          </a:p>
          <a:p>
            <a:pPr marL="0" indent="0" algn="just">
              <a:buNone/>
            </a:pPr>
            <a:r>
              <a:rPr lang="pt-BR" sz="2400" u="sng" dirty="0">
                <a:solidFill>
                  <a:schemeClr val="tx1"/>
                </a:solidFill>
              </a:rPr>
              <a:t>Meios diretos</a:t>
            </a:r>
            <a:r>
              <a:rPr lang="pt-BR" sz="2400" dirty="0">
                <a:solidFill>
                  <a:schemeClr val="tx1"/>
                </a:solidFill>
              </a:rPr>
              <a:t>: aqueles em que o agente usa para, pessoalmente, atingir a vítima (</a:t>
            </a:r>
            <a:r>
              <a:rPr lang="pt-BR" sz="2400" dirty="0" err="1">
                <a:solidFill>
                  <a:schemeClr val="tx1"/>
                </a:solidFill>
              </a:rPr>
              <a:t>ex</a:t>
            </a:r>
            <a:r>
              <a:rPr lang="pt-BR" sz="2400" dirty="0">
                <a:solidFill>
                  <a:schemeClr val="tx1"/>
                </a:solidFill>
              </a:rPr>
              <a:t>: disparos, esganadura, punhalada). </a:t>
            </a:r>
          </a:p>
          <a:p>
            <a:pPr marL="0" indent="0" algn="just">
              <a:buNone/>
            </a:pPr>
            <a:r>
              <a:rPr lang="pt-BR" sz="2400" u="sng" dirty="0">
                <a:solidFill>
                  <a:schemeClr val="tx1"/>
                </a:solidFill>
              </a:rPr>
              <a:t>Meios indiretos</a:t>
            </a:r>
            <a:r>
              <a:rPr lang="pt-BR" sz="2400" dirty="0">
                <a:solidFill>
                  <a:schemeClr val="tx1"/>
                </a:solidFill>
              </a:rPr>
              <a:t>: são os que conduzem à morte de modo mediato (</a:t>
            </a:r>
            <a:r>
              <a:rPr lang="pt-BR" sz="2400" dirty="0" err="1">
                <a:solidFill>
                  <a:schemeClr val="tx1"/>
                </a:solidFill>
              </a:rPr>
              <a:t>ex</a:t>
            </a:r>
            <a:r>
              <a:rPr lang="pt-BR" sz="2400" dirty="0">
                <a:solidFill>
                  <a:schemeClr val="tx1"/>
                </a:solidFill>
              </a:rPr>
              <a:t>: ataque de animal, armadilha).</a:t>
            </a:r>
          </a:p>
          <a:p>
            <a:pPr marL="0" indent="0" algn="just">
              <a:buNone/>
            </a:pPr>
            <a:r>
              <a:rPr lang="pt-BR" sz="2400" u="sng" dirty="0">
                <a:solidFill>
                  <a:schemeClr val="tx1"/>
                </a:solidFill>
              </a:rPr>
              <a:t>Meios materiais</a:t>
            </a:r>
            <a:r>
              <a:rPr lang="pt-BR" sz="2400" dirty="0">
                <a:solidFill>
                  <a:schemeClr val="tx1"/>
                </a:solidFill>
              </a:rPr>
              <a:t>: químicos, mecânicos, patológicos.</a:t>
            </a:r>
          </a:p>
          <a:p>
            <a:pPr marL="0" indent="0" algn="just">
              <a:buNone/>
            </a:pPr>
            <a:r>
              <a:rPr lang="pt-BR" sz="2400" u="sng" dirty="0">
                <a:solidFill>
                  <a:schemeClr val="tx1"/>
                </a:solidFill>
              </a:rPr>
              <a:t>Meios morais</a:t>
            </a:r>
            <a:r>
              <a:rPr lang="pt-BR" sz="2400" dirty="0">
                <a:solidFill>
                  <a:schemeClr val="tx1"/>
                </a:solidFill>
              </a:rPr>
              <a:t>: é que se encaixa o susto, ou seja, pode-se matar uma pessoa de susto, desde que haja nexo causal entre o susto e a morte da pessoa, uma condição pré-existente conhecida pelo sujeito ativo e a caracterização do elemento subjetivo dolo ou culpa quanto ao resultado.</a:t>
            </a:r>
          </a:p>
          <a:p>
            <a:pPr>
              <a:buFont typeface="Wingdings" panose="05000000000000000000" pitchFamily="2" charset="2"/>
              <a:buChar char="§"/>
            </a:pPr>
            <a:endParaRPr lang="pt-BR" sz="2400" dirty="0"/>
          </a:p>
          <a:p>
            <a:pPr>
              <a:buFont typeface="Wingdings" panose="05000000000000000000" pitchFamily="2" charset="2"/>
              <a:buChar char="§"/>
            </a:pPr>
            <a:endParaRPr lang="pt-BR" sz="2400" b="1" dirty="0"/>
          </a:p>
          <a:p>
            <a:pPr algn="just">
              <a:buFont typeface="Wingdings" panose="05000000000000000000" pitchFamily="2" charset="2"/>
              <a:buChar char="§"/>
            </a:pPr>
            <a:endParaRPr lang="pt-BR" sz="2400"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39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fade">
                                      <p:cBhvr>
                                        <p:cTn id="4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2.4. Tipicidade Subjetiva</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400" dirty="0">
                <a:solidFill>
                  <a:schemeClr val="tx1"/>
                </a:solidFill>
              </a:rPr>
              <a:t> No crime de homicídio simples (art. 121, </a:t>
            </a:r>
            <a:r>
              <a:rPr lang="pt-BR" sz="2400" i="1" dirty="0">
                <a:solidFill>
                  <a:schemeClr val="tx1"/>
                </a:solidFill>
              </a:rPr>
              <a:t>caput</a:t>
            </a:r>
            <a:r>
              <a:rPr lang="pt-BR" sz="2400" dirty="0">
                <a:solidFill>
                  <a:schemeClr val="tx1"/>
                </a:solidFill>
              </a:rPr>
              <a:t>) o tipo subjetivo é como pelo dolo (direto ou eventual), chamado de </a:t>
            </a:r>
            <a:r>
              <a:rPr lang="pt-BR" sz="2400" b="1" i="1" dirty="0">
                <a:solidFill>
                  <a:schemeClr val="tx1"/>
                </a:solidFill>
              </a:rPr>
              <a:t>animus necandi</a:t>
            </a:r>
            <a:r>
              <a:rPr lang="pt-BR" sz="2400" dirty="0">
                <a:solidFill>
                  <a:schemeClr val="tx1"/>
                </a:solidFill>
              </a:rPr>
              <a:t>, além de também ser possível a sua forma culposa (art. 121, §3º, CP).</a:t>
            </a:r>
          </a:p>
          <a:p>
            <a:pPr algn="just">
              <a:buFont typeface="Wingdings" panose="05000000000000000000" pitchFamily="2" charset="2"/>
              <a:buChar char="§"/>
            </a:pPr>
            <a:r>
              <a:rPr lang="pt-BR" sz="2400" dirty="0">
                <a:solidFill>
                  <a:schemeClr val="tx1"/>
                </a:solidFill>
              </a:rPr>
              <a:t> Lembrando que </a:t>
            </a:r>
            <a:r>
              <a:rPr lang="pt-BR" sz="2400" i="1" dirty="0">
                <a:solidFill>
                  <a:schemeClr val="tx1"/>
                </a:solidFill>
              </a:rPr>
              <a:t>dolo </a:t>
            </a:r>
            <a:r>
              <a:rPr lang="pt-BR" sz="2400" dirty="0">
                <a:solidFill>
                  <a:schemeClr val="tx1"/>
                </a:solidFill>
              </a:rPr>
              <a:t>significa consciência e vontade de realizar a conduta descrita no tipo. Portanto, no caso do homicídio, o dolo significa vontade consciente de matar alguém.</a:t>
            </a:r>
          </a:p>
          <a:p>
            <a:pPr algn="just">
              <a:buFont typeface="Wingdings" panose="05000000000000000000" pitchFamily="2" charset="2"/>
              <a:buChar char="§"/>
            </a:pPr>
            <a:r>
              <a:rPr lang="pt-BR" sz="2400" dirty="0">
                <a:solidFill>
                  <a:schemeClr val="tx1"/>
                </a:solidFill>
              </a:rPr>
              <a:t> A doutrina clássica como dolo de </a:t>
            </a:r>
            <a:r>
              <a:rPr lang="pt-BR" sz="2400" i="1" dirty="0">
                <a:solidFill>
                  <a:schemeClr val="tx1"/>
                </a:solidFill>
              </a:rPr>
              <a:t>dano, </a:t>
            </a:r>
            <a:r>
              <a:rPr lang="pt-BR" sz="2400" dirty="0">
                <a:solidFill>
                  <a:schemeClr val="tx1"/>
                </a:solidFill>
              </a:rPr>
              <a:t>e não de perigo, pois exige lesão efetiva ao bem jurídico tutelado (eliminação da vida).</a:t>
            </a:r>
          </a:p>
          <a:p>
            <a:pPr algn="just">
              <a:buFont typeface="Wingdings" panose="05000000000000000000" pitchFamily="2" charset="2"/>
              <a:buChar char="§"/>
            </a:pPr>
            <a:r>
              <a:rPr lang="pt-BR" sz="2400" dirty="0">
                <a:solidFill>
                  <a:schemeClr val="tx1"/>
                </a:solidFill>
              </a:rPr>
              <a:t> O dolo direto ou de primeiro grau, no caso do homicídio, significa que a consciência e vontade do agente engloba imediatamente o fim proposto e os meios escolhidos para tanto.</a:t>
            </a:r>
          </a:p>
          <a:p>
            <a:pPr algn="just">
              <a:buFont typeface="Wingdings" panose="05000000000000000000" pitchFamily="2" charset="2"/>
              <a:buChar char="§"/>
            </a:pPr>
            <a:r>
              <a:rPr lang="pt-BR" sz="2400" dirty="0">
                <a:solidFill>
                  <a:schemeClr val="tx1"/>
                </a:solidFill>
              </a:rPr>
              <a:t> Já o dolo indireto ou de segundo grau, os efeitos colaterais da conduta são abrangidos mediatamente pela vontade consciente do agente, mas sua produção necessária é abarcada como objeto do dolo. </a:t>
            </a:r>
            <a:r>
              <a:rPr lang="pt-BR" sz="2400" dirty="0" err="1">
                <a:solidFill>
                  <a:schemeClr val="tx1"/>
                </a:solidFill>
              </a:rPr>
              <a:t>Ex</a:t>
            </a:r>
            <a:r>
              <a:rPr lang="pt-BR" sz="2400" dirty="0">
                <a:solidFill>
                  <a:schemeClr val="tx1"/>
                </a:solidFill>
              </a:rPr>
              <a:t>: bomba no motor do carro do inimigo que sempre é conduzido por um motorista seu – haverá dolo de segundo grau com relação ao motorista.</a:t>
            </a:r>
          </a:p>
          <a:p>
            <a:pPr algn="just">
              <a:buFont typeface="Wingdings" panose="05000000000000000000" pitchFamily="2" charset="2"/>
              <a:buChar char="§"/>
            </a:pPr>
            <a:r>
              <a:rPr lang="pt-BR" sz="2400" dirty="0">
                <a:solidFill>
                  <a:schemeClr val="tx1"/>
                </a:solidFill>
              </a:rPr>
              <a:t> Dolo eventual: o agente prevê o resultado e aceita o risco de produzi-lo.</a:t>
            </a:r>
            <a:endParaRPr lang="pt-BR"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45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CF4EE30-8367-4354-938B-90624C701964}"/>
              </a:ext>
            </a:extLst>
          </p:cNvPr>
          <p:cNvSpPr>
            <a:spLocks noGrp="1"/>
          </p:cNvSpPr>
          <p:nvPr>
            <p:ph type="subTitle" idx="1"/>
          </p:nvPr>
        </p:nvSpPr>
        <p:spPr>
          <a:xfrm>
            <a:off x="3172569" y="2865424"/>
            <a:ext cx="5211775" cy="848447"/>
          </a:xfrm>
        </p:spPr>
        <p:txBody>
          <a:bodyPr>
            <a:noAutofit/>
          </a:bodyPr>
          <a:lstStyle/>
          <a:p>
            <a:pPr algn="ctr"/>
            <a:r>
              <a:rPr lang="pt-BR" sz="6800" dirty="0">
                <a:solidFill>
                  <a:schemeClr val="accent2"/>
                </a:solidFill>
              </a:rPr>
              <a:t>Homicídio</a:t>
            </a:r>
          </a:p>
        </p:txBody>
      </p:sp>
      <p:sp>
        <p:nvSpPr>
          <p:cNvPr id="10" name="Título 1">
            <a:extLst>
              <a:ext uri="{FF2B5EF4-FFF2-40B4-BE49-F238E27FC236}">
                <a16:creationId xmlns:a16="http://schemas.microsoft.com/office/drawing/2014/main" id="{F0DF8657-B729-4453-B713-EAD3760D8AA5}"/>
              </a:ext>
            </a:extLst>
          </p:cNvPr>
          <p:cNvSpPr>
            <a:spLocks noGrp="1"/>
          </p:cNvSpPr>
          <p:nvPr>
            <p:ph type="ctrTitle"/>
          </p:nvPr>
        </p:nvSpPr>
        <p:spPr>
          <a:xfrm>
            <a:off x="1886113" y="4747847"/>
            <a:ext cx="8066040" cy="986626"/>
          </a:xfrm>
        </p:spPr>
        <p:txBody>
          <a:bodyPr>
            <a:normAutofit/>
          </a:bodyPr>
          <a:lstStyle/>
          <a:p>
            <a:pPr algn="ctr"/>
            <a:r>
              <a:rPr lang="pt-BR" sz="5500" b="1" dirty="0"/>
              <a:t>Art. 121 – Código Penal</a:t>
            </a:r>
          </a:p>
        </p:txBody>
      </p:sp>
    </p:spTree>
    <p:extLst>
      <p:ext uri="{BB962C8B-B14F-4D97-AF65-F5344CB8AC3E}">
        <p14:creationId xmlns:p14="http://schemas.microsoft.com/office/powerpoint/2010/main" val="316768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2.4. Tipicidade Subjetiva</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400" dirty="0">
                <a:solidFill>
                  <a:schemeClr val="tx1"/>
                </a:solidFill>
              </a:rPr>
              <a:t> Será justamente o elemento dolo que diferenciará o homicídio do crime de lesão corporal seguida de morte, ou do crime de tortura com resultado morte. Esses dois últimos são crimes preterdolosos</a:t>
            </a:r>
          </a:p>
          <a:p>
            <a:pPr algn="just">
              <a:buFont typeface="Wingdings" panose="05000000000000000000" pitchFamily="2" charset="2"/>
              <a:buChar char="§"/>
            </a:pPr>
            <a:r>
              <a:rPr lang="pt-BR" sz="2400" dirty="0">
                <a:solidFill>
                  <a:schemeClr val="tx1"/>
                </a:solidFill>
              </a:rPr>
              <a:t> </a:t>
            </a:r>
            <a:r>
              <a:rPr lang="pt-BR" sz="2400" dirty="0">
                <a:solidFill>
                  <a:srgbClr val="FF0000"/>
                </a:solidFill>
              </a:rPr>
              <a:t>ATENÇÃO: </a:t>
            </a:r>
            <a:r>
              <a:rPr lang="pt-BR" sz="2400" dirty="0">
                <a:solidFill>
                  <a:schemeClr val="tx1"/>
                </a:solidFill>
              </a:rPr>
              <a:t>poderá haver </a:t>
            </a:r>
            <a:r>
              <a:rPr lang="pt-BR" sz="2400" b="1" dirty="0">
                <a:solidFill>
                  <a:schemeClr val="tx1"/>
                </a:solidFill>
              </a:rPr>
              <a:t>homicídio qualificado pela tortura </a:t>
            </a:r>
            <a:r>
              <a:rPr lang="pt-BR" sz="2400" dirty="0">
                <a:solidFill>
                  <a:schemeClr val="tx1"/>
                </a:solidFill>
              </a:rPr>
              <a:t>e o crime de </a:t>
            </a:r>
            <a:r>
              <a:rPr lang="pt-BR" sz="2400" b="1" dirty="0">
                <a:solidFill>
                  <a:schemeClr val="tx1"/>
                </a:solidFill>
              </a:rPr>
              <a:t>tortura com resultado morte</a:t>
            </a:r>
            <a:r>
              <a:rPr lang="pt-BR" sz="2400" dirty="0">
                <a:solidFill>
                  <a:schemeClr val="tx1"/>
                </a:solidFill>
              </a:rPr>
              <a:t> – que são coisas diferentes. A distinção entre eles se dá justamente em razão do dolo. Se o dolo era de matar e o modo de execução foi a tortura, essas circunstâncias caracterizam o crime de homicídio qualificado. Se o dolo era de torturar, mas houve o resultado morte, haverá uma tortura preterdolosa.</a:t>
            </a:r>
          </a:p>
          <a:p>
            <a:pPr algn="just">
              <a:buFont typeface="Wingdings" panose="05000000000000000000" pitchFamily="2" charset="2"/>
              <a:buChar char="§"/>
            </a:pPr>
            <a:r>
              <a:rPr lang="pt-BR" sz="2400" dirty="0">
                <a:solidFill>
                  <a:schemeClr val="tx1"/>
                </a:solidFill>
              </a:rPr>
              <a:t> </a:t>
            </a:r>
            <a:r>
              <a:rPr lang="pt-BR" sz="2400" dirty="0">
                <a:solidFill>
                  <a:srgbClr val="FF0000"/>
                </a:solidFill>
              </a:rPr>
              <a:t>ATENÇÃO: </a:t>
            </a:r>
            <a:r>
              <a:rPr lang="pt-BR" sz="2400" dirty="0">
                <a:solidFill>
                  <a:schemeClr val="tx1"/>
                </a:solidFill>
              </a:rPr>
              <a:t>“</a:t>
            </a:r>
            <a:r>
              <a:rPr lang="pt-BR" sz="2400" b="1" dirty="0">
                <a:solidFill>
                  <a:schemeClr val="tx1"/>
                </a:solidFill>
              </a:rPr>
              <a:t>homicídio</a:t>
            </a:r>
            <a:r>
              <a:rPr lang="pt-BR" sz="2400" dirty="0">
                <a:solidFill>
                  <a:schemeClr val="tx1"/>
                </a:solidFill>
              </a:rPr>
              <a:t> </a:t>
            </a:r>
            <a:r>
              <a:rPr lang="pt-BR" sz="2400" b="1" dirty="0">
                <a:solidFill>
                  <a:schemeClr val="tx1"/>
                </a:solidFill>
              </a:rPr>
              <a:t>preterdoloso”</a:t>
            </a:r>
            <a:r>
              <a:rPr lang="pt-BR" sz="2400" dirty="0">
                <a:solidFill>
                  <a:schemeClr val="tx1"/>
                </a:solidFill>
              </a:rPr>
              <a:t> não é sequer crime contra a vida. O que chamamos de homicídio preterdoloso é a lesão corporal com resultado morte (art. 129, §3º, CP).</a:t>
            </a:r>
          </a:p>
          <a:p>
            <a:pPr marL="292608" lvl="1" indent="0" algn="just">
              <a:buNone/>
            </a:pPr>
            <a:r>
              <a:rPr lang="pt-BR" sz="2200" i="1" dirty="0">
                <a:solidFill>
                  <a:schemeClr val="tx1"/>
                </a:solidFill>
              </a:rPr>
              <a:t>Art. 129. Ofender a integridade corporal ou a saúde de outrem: § 3° Se resulta morte e as circunstâncias evidenciam que o agente não </a:t>
            </a:r>
            <a:r>
              <a:rPr lang="pt-BR" sz="2200" i="1" dirty="0" err="1">
                <a:solidFill>
                  <a:schemeClr val="tx1"/>
                </a:solidFill>
              </a:rPr>
              <a:t>quís</a:t>
            </a:r>
            <a:r>
              <a:rPr lang="pt-BR" sz="2200" i="1" dirty="0">
                <a:solidFill>
                  <a:schemeClr val="tx1"/>
                </a:solidFill>
              </a:rPr>
              <a:t> o resultado, nem assumiu o risco de </a:t>
            </a:r>
            <a:r>
              <a:rPr lang="pt-BR" sz="2200" i="1" dirty="0" err="1">
                <a:solidFill>
                  <a:schemeClr val="tx1"/>
                </a:solidFill>
              </a:rPr>
              <a:t>produzí-lo</a:t>
            </a:r>
            <a:r>
              <a:rPr lang="pt-BR" sz="2200" i="1" dirty="0">
                <a:solidFill>
                  <a:schemeClr val="tx1"/>
                </a:solidFill>
              </a:rPr>
              <a:t>: Pena: reclusão, de quatro a doze anos. </a:t>
            </a:r>
          </a:p>
          <a:p>
            <a:pPr>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3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2.4. Tipicidade Subjetiva</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200" dirty="0">
                <a:solidFill>
                  <a:schemeClr val="tx1"/>
                </a:solidFill>
              </a:rPr>
              <a:t> A tipicidade subjetiva (dolo) deve abarcar, inclusive, o especial fim de agir.</a:t>
            </a:r>
          </a:p>
          <a:p>
            <a:pPr algn="just">
              <a:buFont typeface="Wingdings" panose="05000000000000000000" pitchFamily="2" charset="2"/>
              <a:buChar char="§"/>
            </a:pPr>
            <a:r>
              <a:rPr lang="pt-BR" sz="2200" i="1" dirty="0">
                <a:solidFill>
                  <a:schemeClr val="tx1"/>
                </a:solidFill>
              </a:rPr>
              <a:t> </a:t>
            </a:r>
            <a:r>
              <a:rPr lang="pt-BR" sz="2200" dirty="0">
                <a:solidFill>
                  <a:schemeClr val="tx1"/>
                </a:solidFill>
              </a:rPr>
              <a:t>Vale dizer que na </a:t>
            </a:r>
            <a:r>
              <a:rPr lang="pt-BR" sz="2200" i="1" dirty="0" err="1">
                <a:solidFill>
                  <a:schemeClr val="tx1"/>
                </a:solidFill>
              </a:rPr>
              <a:t>aberractio</a:t>
            </a:r>
            <a:r>
              <a:rPr lang="pt-BR" sz="2200" i="1" dirty="0">
                <a:solidFill>
                  <a:schemeClr val="tx1"/>
                </a:solidFill>
              </a:rPr>
              <a:t> ictus </a:t>
            </a:r>
            <a:r>
              <a:rPr lang="pt-BR" sz="2200" dirty="0">
                <a:solidFill>
                  <a:schemeClr val="tx1"/>
                </a:solidFill>
              </a:rPr>
              <a:t>(bala perdida) e no erro sobre a pessoa (irmão gêmeo), prevalece o elemento subjetivo (ficção jurídica) aos aspectos objetivos do homicídio para efeitos de aplicação das circunstâncias, já que, de acordo com a lei, o agente responde pelo homicídio com todas as características e como se tivesse atingido quem pretendia. </a:t>
            </a:r>
          </a:p>
          <a:p>
            <a:pPr algn="just">
              <a:buFont typeface="Wingdings" panose="05000000000000000000" pitchFamily="2" charset="2"/>
              <a:buChar char="§"/>
            </a:pPr>
            <a:r>
              <a:rPr lang="pt-BR" sz="2200" dirty="0">
                <a:solidFill>
                  <a:schemeClr val="tx1"/>
                </a:solidFill>
              </a:rPr>
              <a:t> Ex.: o agente pretende matar o pai e se mantém em campana atrás da porta de casa. No horário que o pai costuma chegar do trabalho, um homem da mesma estatura entra na casa e o agente atira imaginando matar o próprio pai, quando, na verdade, descobre se tratar do tio. Nesse caso, será possível a imputação de </a:t>
            </a:r>
            <a:r>
              <a:rPr lang="pt-BR" sz="2200" i="1" dirty="0">
                <a:solidFill>
                  <a:schemeClr val="tx1"/>
                </a:solidFill>
              </a:rPr>
              <a:t>parricídio </a:t>
            </a:r>
            <a:r>
              <a:rPr lang="pt-BR" sz="2200" b="1" dirty="0">
                <a:solidFill>
                  <a:schemeClr val="tx1"/>
                </a:solidFill>
              </a:rPr>
              <a:t>consumado </a:t>
            </a:r>
            <a:r>
              <a:rPr lang="pt-BR" sz="2200" dirty="0">
                <a:solidFill>
                  <a:schemeClr val="tx1"/>
                </a:solidFill>
              </a:rPr>
              <a:t>mesmo o pai do agente não ter sofrido sequer tentativa e evidentemente estar vivo.</a:t>
            </a:r>
          </a:p>
          <a:p>
            <a:pPr lvl="1"/>
            <a:r>
              <a:rPr lang="pt-BR" sz="2000" b="1" dirty="0">
                <a:solidFill>
                  <a:schemeClr val="tx1"/>
                </a:solidFill>
              </a:rPr>
              <a:t>Art. 20, § 3º</a:t>
            </a:r>
            <a:r>
              <a:rPr lang="pt-BR" sz="2000" dirty="0">
                <a:solidFill>
                  <a:schemeClr val="tx1"/>
                </a:solidFill>
              </a:rPr>
              <a:t>. O erro quanto à pessoa contra a qual o crime é praticado não isenta de pena. Não se consideram, neste caso, as condições ou qualidades da vítima, senão as da pessoa contra quem o agente queria praticar o crime.</a:t>
            </a:r>
          </a:p>
          <a:p>
            <a:pPr lvl="1"/>
            <a:r>
              <a:rPr lang="pt-BR" sz="2000" b="1" dirty="0">
                <a:solidFill>
                  <a:schemeClr val="tx1"/>
                </a:solidFill>
              </a:rPr>
              <a:t>Art. 73 </a:t>
            </a:r>
            <a:r>
              <a:rPr lang="pt-BR" sz="2000" b="1" i="1" dirty="0">
                <a:solidFill>
                  <a:schemeClr val="tx1"/>
                </a:solidFill>
              </a:rPr>
              <a:t>(aberratio ictus</a:t>
            </a:r>
            <a:r>
              <a:rPr lang="pt-BR" sz="2000" b="1" dirty="0">
                <a:solidFill>
                  <a:schemeClr val="tx1"/>
                </a:solidFill>
              </a:rPr>
              <a:t>)</a:t>
            </a:r>
            <a:r>
              <a:rPr lang="pt-BR" sz="2000" b="1" i="1" dirty="0">
                <a:solidFill>
                  <a:schemeClr val="tx1"/>
                </a:solidFill>
              </a:rPr>
              <a:t>.</a:t>
            </a:r>
            <a:r>
              <a:rPr lang="pt-BR" sz="2000" b="1" dirty="0">
                <a:solidFill>
                  <a:schemeClr val="tx1"/>
                </a:solidFill>
              </a:rPr>
              <a:t> </a:t>
            </a:r>
            <a:r>
              <a:rPr lang="pt-BR" sz="2000" dirty="0">
                <a:solidFill>
                  <a:schemeClr val="tx1"/>
                </a:solidFill>
              </a:rPr>
              <a:t>Quando, por acidente ou erro no uso dos meios de execução, o agente, ao invés de atingir a pessoa que pretendia ofender, atinge pessoa diversa, responde como se tivesse praticado o crime contra aquela, atendendo-se ao disposto no § 3º do art. 20 deste Código. No caso de ser também atingida a pessoa que o agente pretendia ofender, aplica-se a regra do art. 70 deste Código.</a:t>
            </a:r>
          </a:p>
          <a:p>
            <a:pPr algn="just">
              <a:buFont typeface="Wingdings" panose="05000000000000000000" pitchFamily="2" charset="2"/>
              <a:buChar char="§"/>
            </a:pPr>
            <a:endParaRPr lang="pt-BR" sz="2400" dirty="0">
              <a:solidFill>
                <a:schemeClr val="tx1"/>
              </a:solidFill>
            </a:endParaRPr>
          </a:p>
          <a:p>
            <a:pPr marL="0" indent="0" algn="just">
              <a:buNone/>
            </a:pPr>
            <a:endParaRPr lang="pt-BR" sz="2200" i="1" dirty="0">
              <a:solidFill>
                <a:schemeClr val="tx1"/>
              </a:solidFill>
            </a:endParaRPr>
          </a:p>
          <a:p>
            <a:pPr>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92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2.4. Tipicidade Subjetiva</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600" dirty="0">
                <a:solidFill>
                  <a:schemeClr val="tx1"/>
                </a:solidFill>
              </a:rPr>
              <a:t> Já na </a:t>
            </a:r>
            <a:r>
              <a:rPr lang="pt-BR" sz="2600" i="1" dirty="0" err="1">
                <a:solidFill>
                  <a:schemeClr val="tx1"/>
                </a:solidFill>
              </a:rPr>
              <a:t>aberractio</a:t>
            </a:r>
            <a:r>
              <a:rPr lang="pt-BR" sz="2600" i="1" dirty="0">
                <a:solidFill>
                  <a:schemeClr val="tx1"/>
                </a:solidFill>
              </a:rPr>
              <a:t> causae</a:t>
            </a:r>
            <a:r>
              <a:rPr lang="pt-BR" sz="2600" dirty="0">
                <a:solidFill>
                  <a:schemeClr val="tx1"/>
                </a:solidFill>
              </a:rPr>
              <a:t>, circunstâncias de caráter objetivo são afetadas, e não serão aplicadas caso deixem de ocorrer na situação concreta, independentemente do dolo do autor quanto ao cometimento do crime de determinadas formas. Já as circunstâncias subjetivas não são afetadas, e permanecem sendo aplicadas independentemente da aberração causal. </a:t>
            </a:r>
          </a:p>
          <a:p>
            <a:pPr algn="just">
              <a:buFont typeface="Wingdings" panose="05000000000000000000" pitchFamily="2" charset="2"/>
              <a:buChar char="§"/>
            </a:pPr>
            <a:r>
              <a:rPr lang="pt-BR" sz="2600" dirty="0">
                <a:solidFill>
                  <a:schemeClr val="tx1"/>
                </a:solidFill>
              </a:rPr>
              <a:t> Ex.: sujeito atira no outro e enterra achando que está morto, mas a vítima morre pela asfixia debaixo da terra. O agente responde por homicídio simples, independente da asfixia. É a ideia de dolo geral.</a:t>
            </a:r>
          </a:p>
          <a:p>
            <a:pPr algn="just">
              <a:buFont typeface="Wingdings" panose="05000000000000000000" pitchFamily="2" charset="2"/>
              <a:buChar char="§"/>
            </a:pPr>
            <a:r>
              <a:rPr lang="pt-BR" sz="2600" dirty="0">
                <a:solidFill>
                  <a:schemeClr val="tx1"/>
                </a:solidFill>
              </a:rPr>
              <a:t> Pode ainda ocorrer situação chamada de dolo alternativo, por exemplo, quando o dolo direto do agente é de lesão corporal, mas é produzido resultado morte, que foi devido a um dolo eventual, e por isso não se aplica a lesão corporal seguida de morte, mas sim homicídio doloso. </a:t>
            </a:r>
          </a:p>
          <a:p>
            <a:pPr algn="just">
              <a:buFont typeface="Wingdings" panose="05000000000000000000" pitchFamily="2" charset="2"/>
              <a:buChar char="§"/>
            </a:pPr>
            <a:r>
              <a:rPr lang="pt-BR" sz="2600" dirty="0">
                <a:solidFill>
                  <a:schemeClr val="tx1"/>
                </a:solidFill>
              </a:rPr>
              <a:t> Ex.: Torcedor joga cadeira da arquibancada para acertar outro na geral. O dolo direto é de lesar, mas há dolo eventual de matar (dolo alternativo).</a:t>
            </a:r>
          </a:p>
          <a:p>
            <a:pPr algn="just">
              <a:buFont typeface="Wingdings" panose="05000000000000000000" pitchFamily="2" charset="2"/>
              <a:buChar char="§"/>
            </a:pPr>
            <a:endParaRPr lang="pt-BR" sz="2400" dirty="0">
              <a:solidFill>
                <a:schemeClr val="tx1"/>
              </a:solidFill>
            </a:endParaRPr>
          </a:p>
          <a:p>
            <a:pPr marL="0" indent="0" algn="just">
              <a:buNone/>
            </a:pPr>
            <a:endParaRPr lang="pt-BR" sz="2200" i="1" dirty="0">
              <a:solidFill>
                <a:schemeClr val="tx1"/>
              </a:solidFill>
            </a:endParaRPr>
          </a:p>
          <a:p>
            <a:pPr>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29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2.5. Consumação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800" dirty="0">
                <a:solidFill>
                  <a:schemeClr val="tx1"/>
                </a:solidFill>
              </a:rPr>
              <a:t> O homicídio estará consumado com o resultado morte, isto é, com o fim da vida humana, que ocorre por meio da morte encefálica.</a:t>
            </a:r>
          </a:p>
          <a:p>
            <a:pPr algn="just">
              <a:buFont typeface="Wingdings" panose="05000000000000000000" pitchFamily="2" charset="2"/>
              <a:buChar char="§"/>
            </a:pPr>
            <a:r>
              <a:rPr lang="pt-BR" sz="2800" dirty="0">
                <a:solidFill>
                  <a:schemeClr val="tx1"/>
                </a:solidFill>
              </a:rPr>
              <a:t> Em regra, o fim da vida é atestado por meio de laudo necroscópico (ou exame cadavérico), o que prova a materialidade do crime de homicídio.</a:t>
            </a:r>
          </a:p>
          <a:p>
            <a:pPr algn="just">
              <a:buFont typeface="Wingdings" panose="05000000000000000000" pitchFamily="2" charset="2"/>
              <a:buChar char="§"/>
            </a:pPr>
            <a:r>
              <a:rPr lang="pt-BR" sz="2800" dirty="0">
                <a:solidFill>
                  <a:schemeClr val="tx1"/>
                </a:solidFill>
              </a:rPr>
              <a:t> Na impossibilidade do exame de corpo de delito direto, é possível atestar a morte por meio indireto (art. 158, CPP e art. 167, CPP). Caso contrário, bastaria ocultar o cadáver para que nunca se imputasse a alguém o crime de homicídio – mesmo assim, é difícil o Júri reconhecer o crime de homicídio sem o cadáver.</a:t>
            </a:r>
          </a:p>
          <a:p>
            <a:pPr marL="0" indent="0" algn="just">
              <a:buNone/>
            </a:pPr>
            <a:r>
              <a:rPr lang="pt-BR" sz="2800" b="1" dirty="0">
                <a:solidFill>
                  <a:schemeClr val="tx1"/>
                </a:solidFill>
              </a:rPr>
              <a:t>OBS</a:t>
            </a:r>
            <a:r>
              <a:rPr lang="pt-BR" sz="2800" dirty="0">
                <a:solidFill>
                  <a:schemeClr val="tx1"/>
                </a:solidFill>
              </a:rPr>
              <a:t>: a prova testemunhal supletiva somente será possível quando o até mesmo o exame de corpo de delito indireto for possível.</a:t>
            </a:r>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44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2.6. Tentativa</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400" dirty="0"/>
              <a:t> </a:t>
            </a:r>
            <a:r>
              <a:rPr lang="pt-BR" sz="2400" u="sng" dirty="0">
                <a:solidFill>
                  <a:schemeClr val="tx1"/>
                </a:solidFill>
              </a:rPr>
              <a:t>Tentativa perfeita</a:t>
            </a:r>
            <a:r>
              <a:rPr lang="pt-BR" sz="2400" dirty="0">
                <a:solidFill>
                  <a:schemeClr val="tx1"/>
                </a:solidFill>
              </a:rPr>
              <a:t>: hipótese em que todos os atos de execução foram praticados, mas mesmo assim a vítima não morreu. </a:t>
            </a:r>
            <a:r>
              <a:rPr lang="pt-BR" sz="2400" dirty="0" err="1">
                <a:solidFill>
                  <a:schemeClr val="tx1"/>
                </a:solidFill>
              </a:rPr>
              <a:t>Ex</a:t>
            </a:r>
            <a:r>
              <a:rPr lang="pt-BR" sz="2400" dirty="0">
                <a:solidFill>
                  <a:schemeClr val="tx1"/>
                </a:solidFill>
              </a:rPr>
              <a:t>: o agente descarrega a arma na vítima, acertei alguns tiros, mas ainda assim ela sobreviveu. </a:t>
            </a:r>
          </a:p>
          <a:p>
            <a:pPr algn="just">
              <a:buFont typeface="Wingdings" panose="05000000000000000000" pitchFamily="2" charset="2"/>
              <a:buChar char="§"/>
            </a:pPr>
            <a:r>
              <a:rPr lang="pt-BR" sz="2400" dirty="0">
                <a:solidFill>
                  <a:schemeClr val="tx1"/>
                </a:solidFill>
              </a:rPr>
              <a:t> </a:t>
            </a:r>
            <a:r>
              <a:rPr lang="pt-BR" sz="2400" u="sng" dirty="0">
                <a:solidFill>
                  <a:schemeClr val="tx1"/>
                </a:solidFill>
              </a:rPr>
              <a:t>Tentativa imperfeita</a:t>
            </a:r>
            <a:r>
              <a:rPr lang="pt-BR" sz="2400" dirty="0">
                <a:solidFill>
                  <a:schemeClr val="tx1"/>
                </a:solidFill>
              </a:rPr>
              <a:t>: quando a ação for interrompida por circunstâncias alheias à vontade do agente durante a execução. </a:t>
            </a:r>
            <a:r>
              <a:rPr lang="pt-BR" sz="2400" dirty="0" err="1">
                <a:solidFill>
                  <a:schemeClr val="tx1"/>
                </a:solidFill>
              </a:rPr>
              <a:t>Ex</a:t>
            </a:r>
            <a:r>
              <a:rPr lang="pt-BR" sz="2400" dirty="0">
                <a:solidFill>
                  <a:schemeClr val="tx1"/>
                </a:solidFill>
              </a:rPr>
              <a:t>: atirador mira na vítima, mas assim que dispara uma terceira pessoa lhe empurra de modo a evitar o tiro acertasse o alvo.</a:t>
            </a:r>
          </a:p>
          <a:p>
            <a:pPr algn="just">
              <a:buFont typeface="Wingdings" panose="05000000000000000000" pitchFamily="2" charset="2"/>
              <a:buChar char="§"/>
            </a:pPr>
            <a:r>
              <a:rPr lang="pt-BR" sz="2400" dirty="0">
                <a:solidFill>
                  <a:schemeClr val="tx1"/>
                </a:solidFill>
              </a:rPr>
              <a:t> </a:t>
            </a:r>
            <a:r>
              <a:rPr lang="pt-BR" sz="2400" u="sng" dirty="0">
                <a:solidFill>
                  <a:schemeClr val="tx1"/>
                </a:solidFill>
              </a:rPr>
              <a:t>Tentativa cruenta</a:t>
            </a:r>
            <a:r>
              <a:rPr lang="pt-BR" sz="2400" dirty="0">
                <a:solidFill>
                  <a:schemeClr val="tx1"/>
                </a:solidFill>
              </a:rPr>
              <a:t>: é aquela que deixa lesões na vítima (sangrenta). </a:t>
            </a:r>
            <a:r>
              <a:rPr lang="pt-BR" sz="2400" dirty="0" err="1">
                <a:solidFill>
                  <a:schemeClr val="tx1"/>
                </a:solidFill>
              </a:rPr>
              <a:t>Ex</a:t>
            </a:r>
            <a:r>
              <a:rPr lang="pt-BR" sz="2400" dirty="0">
                <a:solidFill>
                  <a:schemeClr val="tx1"/>
                </a:solidFill>
              </a:rPr>
              <a:t>: agente acerta um tiro na vítima, mas ela sobrevive.</a:t>
            </a:r>
          </a:p>
          <a:p>
            <a:pPr algn="just">
              <a:buFont typeface="Wingdings" panose="05000000000000000000" pitchFamily="2" charset="2"/>
              <a:buChar char="§"/>
            </a:pPr>
            <a:r>
              <a:rPr lang="pt-BR" sz="2400" dirty="0">
                <a:solidFill>
                  <a:schemeClr val="tx1"/>
                </a:solidFill>
              </a:rPr>
              <a:t> </a:t>
            </a:r>
            <a:r>
              <a:rPr lang="pt-BR" sz="2400" u="sng" dirty="0">
                <a:solidFill>
                  <a:schemeClr val="tx1"/>
                </a:solidFill>
              </a:rPr>
              <a:t>Tentativa branca</a:t>
            </a:r>
            <a:r>
              <a:rPr lang="pt-BR" sz="2400" dirty="0">
                <a:solidFill>
                  <a:schemeClr val="tx1"/>
                </a:solidFill>
              </a:rPr>
              <a:t>: é aquela que não deixa lesões na vítima. </a:t>
            </a:r>
            <a:r>
              <a:rPr lang="pt-BR" sz="2400" dirty="0" err="1">
                <a:solidFill>
                  <a:schemeClr val="tx1"/>
                </a:solidFill>
              </a:rPr>
              <a:t>Ex</a:t>
            </a:r>
            <a:r>
              <a:rPr lang="pt-BR" sz="2400" dirty="0">
                <a:solidFill>
                  <a:schemeClr val="tx1"/>
                </a:solidFill>
              </a:rPr>
              <a:t>: agente dispara contra a vítima, mas não lhe acerta nenhum tiro.</a:t>
            </a:r>
          </a:p>
          <a:p>
            <a:pPr marL="0" indent="0" algn="just">
              <a:buNone/>
            </a:pPr>
            <a:r>
              <a:rPr lang="pt-BR" sz="2400" dirty="0">
                <a:solidFill>
                  <a:schemeClr val="tx1"/>
                </a:solidFill>
              </a:rPr>
              <a:t>O grau e a forma da tentativa nos orientam quanto a redução de pena na forma do art. 14, II, §ú. Uma tentativa branca certamente comporta maior grau de redução de pena do que uma tentativa cruenta. Uma tentativa imperfeita certamente comporta maior grau de redução de pena do que uma tentativa perfeita.</a:t>
            </a:r>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68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2.6. Homicídio privilegiado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3DCD2901-3D4C-4F0F-8764-2FD9951B935F}"/>
              </a:ext>
            </a:extLst>
          </p:cNvPr>
          <p:cNvSpPr txBox="1">
            <a:spLocks/>
          </p:cNvSpPr>
          <p:nvPr/>
        </p:nvSpPr>
        <p:spPr>
          <a:xfrm>
            <a:off x="234121" y="871916"/>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400" dirty="0"/>
              <a:t> </a:t>
            </a:r>
            <a:r>
              <a:rPr lang="pt-BR" sz="2400" dirty="0">
                <a:solidFill>
                  <a:schemeClr val="tx1"/>
                </a:solidFill>
              </a:rPr>
              <a:t>Art. 121, § 1º Se o agente comete o crime impelido por motivo de </a:t>
            </a:r>
            <a:r>
              <a:rPr lang="pt-BR" sz="2400" b="1" dirty="0">
                <a:solidFill>
                  <a:schemeClr val="tx1"/>
                </a:solidFill>
              </a:rPr>
              <a:t> </a:t>
            </a:r>
            <a:r>
              <a:rPr lang="pt-BR" sz="2400" b="1" dirty="0">
                <a:solidFill>
                  <a:srgbClr val="00B050"/>
                </a:solidFill>
              </a:rPr>
              <a:t>(i) relevante valor social </a:t>
            </a:r>
            <a:r>
              <a:rPr lang="pt-BR" sz="2400" dirty="0">
                <a:solidFill>
                  <a:schemeClr val="tx1"/>
                </a:solidFill>
              </a:rPr>
              <a:t>ou</a:t>
            </a:r>
            <a:r>
              <a:rPr lang="pt-BR" sz="2400" dirty="0"/>
              <a:t> </a:t>
            </a:r>
            <a:r>
              <a:rPr lang="pt-BR" sz="2400" b="1" dirty="0">
                <a:solidFill>
                  <a:srgbClr val="0070C0"/>
                </a:solidFill>
              </a:rPr>
              <a:t>(</a:t>
            </a:r>
            <a:r>
              <a:rPr lang="pt-BR" sz="2400" b="1" dirty="0" err="1">
                <a:solidFill>
                  <a:srgbClr val="0070C0"/>
                </a:solidFill>
              </a:rPr>
              <a:t>ii</a:t>
            </a:r>
            <a:r>
              <a:rPr lang="pt-BR" sz="2400" b="1" dirty="0">
                <a:solidFill>
                  <a:srgbClr val="0070C0"/>
                </a:solidFill>
              </a:rPr>
              <a:t>) moral</a:t>
            </a:r>
            <a:r>
              <a:rPr lang="pt-BR" sz="2400" dirty="0"/>
              <a:t>, </a:t>
            </a:r>
            <a:r>
              <a:rPr lang="pt-BR" sz="2400" dirty="0">
                <a:solidFill>
                  <a:schemeClr val="tx1"/>
                </a:solidFill>
              </a:rPr>
              <a:t>ou sob o </a:t>
            </a:r>
            <a:r>
              <a:rPr lang="pt-BR" sz="2400" b="1" dirty="0">
                <a:solidFill>
                  <a:srgbClr val="7030A0"/>
                </a:solidFill>
              </a:rPr>
              <a:t>(</a:t>
            </a:r>
            <a:r>
              <a:rPr lang="pt-BR" sz="2400" b="1" dirty="0" err="1">
                <a:solidFill>
                  <a:srgbClr val="7030A0"/>
                </a:solidFill>
              </a:rPr>
              <a:t>iii</a:t>
            </a:r>
            <a:r>
              <a:rPr lang="pt-BR" sz="2400" b="1" dirty="0">
                <a:solidFill>
                  <a:srgbClr val="7030A0"/>
                </a:solidFill>
              </a:rPr>
              <a:t>) domínio de violenta emoção</a:t>
            </a:r>
            <a:r>
              <a:rPr lang="pt-BR" sz="2400" dirty="0"/>
              <a:t>, </a:t>
            </a:r>
            <a:r>
              <a:rPr lang="pt-BR" sz="2400" dirty="0">
                <a:solidFill>
                  <a:srgbClr val="FF0000"/>
                </a:solidFill>
              </a:rPr>
              <a:t>logo em seguida a injusta provocação da vítima</a:t>
            </a:r>
            <a:r>
              <a:rPr lang="pt-BR" sz="2400" dirty="0"/>
              <a:t>, </a:t>
            </a:r>
            <a:r>
              <a:rPr lang="pt-BR" sz="2400" dirty="0">
                <a:solidFill>
                  <a:schemeClr val="tx1"/>
                </a:solidFill>
              </a:rPr>
              <a:t>ou juiz pode reduzir a pena de um sexto a um terço. É o chamado </a:t>
            </a:r>
            <a:r>
              <a:rPr lang="pt-BR" sz="2400" b="1" dirty="0">
                <a:solidFill>
                  <a:schemeClr val="tx1"/>
                </a:solidFill>
              </a:rPr>
              <a:t>homicídio compassivo.</a:t>
            </a:r>
          </a:p>
          <a:p>
            <a:pPr algn="just">
              <a:buFont typeface="Wingdings" panose="05000000000000000000" pitchFamily="2" charset="2"/>
              <a:buChar char="§"/>
            </a:pPr>
            <a:r>
              <a:rPr lang="pt-BR" sz="2400" dirty="0">
                <a:solidFill>
                  <a:schemeClr val="tx1"/>
                </a:solidFill>
              </a:rPr>
              <a:t> </a:t>
            </a:r>
            <a:r>
              <a:rPr lang="pt-BR" sz="2400" u="sng" dirty="0">
                <a:solidFill>
                  <a:schemeClr val="tx1"/>
                </a:solidFill>
              </a:rPr>
              <a:t>Relevante valor social</a:t>
            </a:r>
            <a:r>
              <a:rPr lang="pt-BR" sz="2400" dirty="0">
                <a:solidFill>
                  <a:schemeClr val="tx1"/>
                </a:solidFill>
              </a:rPr>
              <a:t>: é um valor curativo, não pertence apenas ao indivíduo (é um valor do meio em que ele vive, é um valor compartilhado com outras pessoas). Ex.: aquele que mata, num </a:t>
            </a:r>
            <a:r>
              <a:rPr lang="pt-BR" sz="2400" dirty="0" err="1">
                <a:solidFill>
                  <a:schemeClr val="tx1"/>
                </a:solidFill>
              </a:rPr>
              <a:t>raptus</a:t>
            </a:r>
            <a:r>
              <a:rPr lang="pt-BR" sz="2400" dirty="0">
                <a:solidFill>
                  <a:schemeClr val="tx1"/>
                </a:solidFill>
              </a:rPr>
              <a:t> de indignação cívica, mata um vil traidor da pátria.</a:t>
            </a:r>
          </a:p>
          <a:p>
            <a:pPr algn="just">
              <a:buFont typeface="Wingdings" panose="05000000000000000000" pitchFamily="2" charset="2"/>
              <a:buChar char="§"/>
            </a:pPr>
            <a:r>
              <a:rPr lang="pt-BR" sz="2400" dirty="0">
                <a:solidFill>
                  <a:schemeClr val="tx1"/>
                </a:solidFill>
              </a:rPr>
              <a:t> </a:t>
            </a:r>
            <a:r>
              <a:rPr lang="pt-BR" sz="2400" u="sng" dirty="0">
                <a:solidFill>
                  <a:schemeClr val="tx1"/>
                </a:solidFill>
              </a:rPr>
              <a:t>Relevante valor moral</a:t>
            </a:r>
            <a:r>
              <a:rPr lang="pt-BR" sz="2400" dirty="0">
                <a:solidFill>
                  <a:schemeClr val="tx1"/>
                </a:solidFill>
              </a:rPr>
              <a:t>: é um valor individual. A melhor hipótese lembrada pela doutrina é a eutanásia. Ex.: agente sabia que a vítima estava em estágio terminal da doença e quer aliviar seu sofrimento.</a:t>
            </a:r>
          </a:p>
          <a:p>
            <a:pPr algn="just">
              <a:buFont typeface="Wingdings" panose="05000000000000000000" pitchFamily="2" charset="2"/>
              <a:buChar char="§"/>
            </a:pPr>
            <a:r>
              <a:rPr lang="pt-BR" sz="2400" u="sng" dirty="0">
                <a:solidFill>
                  <a:schemeClr val="tx1"/>
                </a:solidFill>
              </a:rPr>
              <a:t> Violenta emoção</a:t>
            </a:r>
            <a:r>
              <a:rPr lang="pt-BR" sz="2400" dirty="0">
                <a:solidFill>
                  <a:schemeClr val="tx1"/>
                </a:solidFill>
              </a:rPr>
              <a:t>: não é qualquer emoção, é uma emoção que se destaca, é algo além do natural. A violenta emoção deve vir acompanhada do elemento temporal. Não é uma emoção a destempo, ela deve ter sido provocada por injusta provocação da vítima. </a:t>
            </a:r>
          </a:p>
        </p:txBody>
      </p:sp>
    </p:spTree>
    <p:extLst>
      <p:ext uri="{BB962C8B-B14F-4D97-AF65-F5344CB8AC3E}">
        <p14:creationId xmlns:p14="http://schemas.microsoft.com/office/powerpoint/2010/main" val="381746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2.6. Homicídio privilegiado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3DCD2901-3D4C-4F0F-8764-2FD9951B935F}"/>
              </a:ext>
            </a:extLst>
          </p:cNvPr>
          <p:cNvSpPr txBox="1">
            <a:spLocks/>
          </p:cNvSpPr>
          <p:nvPr/>
        </p:nvSpPr>
        <p:spPr>
          <a:xfrm>
            <a:off x="234121" y="871916"/>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sz="2400" dirty="0">
              <a:solidFill>
                <a:schemeClr val="tx1"/>
              </a:solidFill>
            </a:endParaRPr>
          </a:p>
          <a:p>
            <a:pPr marL="0" indent="0" algn="ctr">
              <a:buNone/>
            </a:pPr>
            <a:r>
              <a:rPr lang="pt-BR" sz="2800" dirty="0">
                <a:solidFill>
                  <a:schemeClr val="tx1"/>
                </a:solidFill>
              </a:rPr>
              <a:t>“Entendemos que a emoção, quando atinge o seu auge, reduz quase totalmente a </a:t>
            </a:r>
            <a:r>
              <a:rPr lang="pt-BR" sz="2800" i="1" dirty="0">
                <a:solidFill>
                  <a:schemeClr val="tx1"/>
                </a:solidFill>
              </a:rPr>
              <a:t>vis </a:t>
            </a:r>
            <a:r>
              <a:rPr lang="pt-BR" sz="2800" i="1" dirty="0" err="1">
                <a:solidFill>
                  <a:schemeClr val="tx1"/>
                </a:solidFill>
              </a:rPr>
              <a:t>electiva</a:t>
            </a:r>
            <a:r>
              <a:rPr lang="pt-BR" sz="2800" i="1" dirty="0">
                <a:solidFill>
                  <a:schemeClr val="tx1"/>
                </a:solidFill>
              </a:rPr>
              <a:t> </a:t>
            </a:r>
            <a:r>
              <a:rPr lang="pt-BR" sz="2800" dirty="0">
                <a:solidFill>
                  <a:schemeClr val="tx1"/>
                </a:solidFill>
              </a:rPr>
              <a:t>em face dos motivos e a possibilidade do </a:t>
            </a:r>
            <a:r>
              <a:rPr lang="pt-BR" sz="2800" i="1" dirty="0">
                <a:solidFill>
                  <a:schemeClr val="tx1"/>
                </a:solidFill>
              </a:rPr>
              <a:t>self-</a:t>
            </a:r>
            <a:r>
              <a:rPr lang="pt-BR" sz="2800" i="1" dirty="0" err="1">
                <a:solidFill>
                  <a:schemeClr val="tx1"/>
                </a:solidFill>
              </a:rPr>
              <a:t>control</a:t>
            </a:r>
            <a:r>
              <a:rPr lang="pt-BR" sz="2800" i="1" dirty="0">
                <a:solidFill>
                  <a:schemeClr val="tx1"/>
                </a:solidFill>
              </a:rPr>
              <a:t>. </a:t>
            </a:r>
            <a:r>
              <a:rPr lang="pt-BR" sz="2800" dirty="0">
                <a:solidFill>
                  <a:schemeClr val="tx1"/>
                </a:solidFill>
              </a:rPr>
              <a:t>Já alguém comparou o homem sob o influxo da emoção violenta a um carro tirado por bons cavalos, mas tendo à </a:t>
            </a:r>
            <a:r>
              <a:rPr lang="pt-BR" sz="2800" dirty="0" err="1">
                <a:solidFill>
                  <a:schemeClr val="tx1"/>
                </a:solidFill>
              </a:rPr>
              <a:t>boléia</a:t>
            </a:r>
            <a:r>
              <a:rPr lang="pt-BR" sz="2800" dirty="0">
                <a:solidFill>
                  <a:schemeClr val="tx1"/>
                </a:solidFill>
              </a:rPr>
              <a:t> um cocheiro bêbedo. Na crise aguda da emoção, os motivos inibitórios tornam-se inócuos freios sem rédea,  e são deixados a si mesmos os centros motores de pura execução. Dá-se a desintegração da personalidade psíquica. Dissocia-se o jogo das funções cerebrais.”</a:t>
            </a:r>
          </a:p>
          <a:p>
            <a:pPr marL="0" indent="0" algn="ctr">
              <a:buNone/>
            </a:pPr>
            <a:br>
              <a:rPr lang="pt-BR" sz="2800" dirty="0">
                <a:solidFill>
                  <a:schemeClr val="tx1"/>
                </a:solidFill>
              </a:rPr>
            </a:br>
            <a:r>
              <a:rPr lang="pt-BR" sz="2800" dirty="0">
                <a:solidFill>
                  <a:schemeClr val="tx1"/>
                </a:solidFill>
              </a:rPr>
              <a:t>(HUNGRIA, 1958, p. 133)</a:t>
            </a:r>
          </a:p>
        </p:txBody>
      </p:sp>
    </p:spTree>
    <p:extLst>
      <p:ext uri="{BB962C8B-B14F-4D97-AF65-F5344CB8AC3E}">
        <p14:creationId xmlns:p14="http://schemas.microsoft.com/office/powerpoint/2010/main" val="325012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2.6. Homicídio privilegiado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3DCD2901-3D4C-4F0F-8764-2FD9951B935F}"/>
              </a:ext>
            </a:extLst>
          </p:cNvPr>
          <p:cNvSpPr txBox="1">
            <a:spLocks/>
          </p:cNvSpPr>
          <p:nvPr/>
        </p:nvSpPr>
        <p:spPr>
          <a:xfrm>
            <a:off x="234121" y="871916"/>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400" dirty="0">
                <a:solidFill>
                  <a:schemeClr val="tx1"/>
                </a:solidFill>
              </a:rPr>
              <a:t> </a:t>
            </a:r>
            <a:r>
              <a:rPr lang="pt-BR" sz="2400" u="sng" dirty="0">
                <a:solidFill>
                  <a:schemeClr val="tx1"/>
                </a:solidFill>
              </a:rPr>
              <a:t>Logo após</a:t>
            </a:r>
            <a:r>
              <a:rPr lang="pt-BR" sz="2400" dirty="0">
                <a:solidFill>
                  <a:schemeClr val="tx1"/>
                </a:solidFill>
              </a:rPr>
              <a:t>: deve ser imediatamente. Não se admite intervalo. A mora da reação exclui o privilégio – busca evitar o ódio guardado.</a:t>
            </a:r>
          </a:p>
          <a:p>
            <a:pPr algn="just">
              <a:buFont typeface="Wingdings" panose="05000000000000000000" pitchFamily="2" charset="2"/>
              <a:buChar char="§"/>
            </a:pPr>
            <a:r>
              <a:rPr lang="pt-BR" sz="2400" u="sng" dirty="0">
                <a:solidFill>
                  <a:schemeClr val="tx1"/>
                </a:solidFill>
              </a:rPr>
              <a:t> Injusta provocação</a:t>
            </a:r>
            <a:r>
              <a:rPr lang="pt-BR" sz="2400" dirty="0">
                <a:solidFill>
                  <a:schemeClr val="tx1"/>
                </a:solidFill>
              </a:rPr>
              <a:t>: “a injustiça da provocação deve ser apreciada objetivamente, isto é, não segundo a opinião de quem reage, mas segundo a opinião geral, sem se perder de vista, entretanto, a qualidade ou condição das pessoas dos contendores, seu nível de educação, seus legítimos melindres. [...] O provocante deve ser pessoa consciente e responsável, pois, com crianças e loucos, ouvidos moucos” (HUNGRIA, 1956, p. 150/151).</a:t>
            </a:r>
          </a:p>
          <a:p>
            <a:pPr algn="just">
              <a:buFont typeface="Wingdings" panose="05000000000000000000" pitchFamily="2" charset="2"/>
              <a:buChar char="§"/>
            </a:pPr>
            <a:r>
              <a:rPr lang="pt-BR" sz="2400" dirty="0">
                <a:solidFill>
                  <a:schemeClr val="tx1"/>
                </a:solidFill>
              </a:rPr>
              <a:t> Se a vítima causar agressão, provavelmente não será hipótese de privilégio, mas sim de legítima defesa (excludente de antijuridicidade e que afasta o crime).</a:t>
            </a:r>
          </a:p>
          <a:p>
            <a:pPr algn="just">
              <a:buFont typeface="Wingdings" panose="05000000000000000000" pitchFamily="2" charset="2"/>
              <a:buChar char="§"/>
            </a:pPr>
            <a:r>
              <a:rPr lang="pt-BR" sz="2400" dirty="0">
                <a:solidFill>
                  <a:schemeClr val="tx1"/>
                </a:solidFill>
              </a:rPr>
              <a:t> O privilégio não justifica a prática do crime. Na verdade, o privilégio aqui é uma causa obrigatória de redução da pena. O privilégio (assim como as causas de aumento e as qualificadoras) deve ser submetido à </a:t>
            </a:r>
            <a:r>
              <a:rPr lang="pt-BR" sz="2400" dirty="0" err="1">
                <a:solidFill>
                  <a:schemeClr val="tx1"/>
                </a:solidFill>
              </a:rPr>
              <a:t>quesitação</a:t>
            </a:r>
            <a:r>
              <a:rPr lang="pt-BR" sz="2400" dirty="0">
                <a:solidFill>
                  <a:schemeClr val="tx1"/>
                </a:solidFill>
              </a:rPr>
              <a:t>. É um poder-dever do juiz aplicar a redução oriunda ao privilégio se o júri reconhecê-la.</a:t>
            </a:r>
          </a:p>
          <a:p>
            <a:pPr algn="just">
              <a:buFont typeface="Wingdings" panose="05000000000000000000" pitchFamily="2" charset="2"/>
              <a:buChar char="§"/>
            </a:pPr>
            <a:endParaRPr lang="pt-BR" sz="2400" dirty="0">
              <a:solidFill>
                <a:schemeClr val="tx1"/>
              </a:solidFill>
            </a:endParaRPr>
          </a:p>
        </p:txBody>
      </p:sp>
    </p:spTree>
    <p:extLst>
      <p:ext uri="{BB962C8B-B14F-4D97-AF65-F5344CB8AC3E}">
        <p14:creationId xmlns:p14="http://schemas.microsoft.com/office/powerpoint/2010/main" val="53416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2.6. Homicídio privilegiado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3DCD2901-3D4C-4F0F-8764-2FD9951B935F}"/>
              </a:ext>
            </a:extLst>
          </p:cNvPr>
          <p:cNvSpPr txBox="1">
            <a:spLocks/>
          </p:cNvSpPr>
          <p:nvPr/>
        </p:nvSpPr>
        <p:spPr>
          <a:xfrm>
            <a:off x="234121" y="871916"/>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600" dirty="0">
                <a:solidFill>
                  <a:schemeClr val="tx1"/>
                </a:solidFill>
              </a:rPr>
              <a:t>“O punhal do </a:t>
            </a:r>
            <a:r>
              <a:rPr lang="pt-BR" sz="2600" i="1" dirty="0">
                <a:solidFill>
                  <a:schemeClr val="tx1"/>
                </a:solidFill>
              </a:rPr>
              <a:t>Mouro de Veneza </a:t>
            </a:r>
            <a:r>
              <a:rPr lang="pt-BR" sz="2600" dirty="0">
                <a:solidFill>
                  <a:schemeClr val="tx1"/>
                </a:solidFill>
              </a:rPr>
              <a:t>só é brandido  por aqueles que asselvajam o amor na febre alta dos sentidos e, à menor suspeita de infidelidade  da criatura a que vivem </a:t>
            </a:r>
            <a:r>
              <a:rPr lang="pt-BR" sz="2600" dirty="0" err="1">
                <a:solidFill>
                  <a:schemeClr val="tx1"/>
                </a:solidFill>
              </a:rPr>
              <a:t>enranichados</a:t>
            </a:r>
            <a:r>
              <a:rPr lang="pt-BR" sz="2600" dirty="0">
                <a:solidFill>
                  <a:schemeClr val="tx1"/>
                </a:solidFill>
              </a:rPr>
              <a:t> (o termos é brutal, mas é exato), desvairam, </a:t>
            </a:r>
            <a:r>
              <a:rPr lang="pt-BR" sz="2600" dirty="0" err="1">
                <a:solidFill>
                  <a:schemeClr val="tx1"/>
                </a:solidFill>
              </a:rPr>
              <a:t>estuantes</a:t>
            </a:r>
            <a:r>
              <a:rPr lang="pt-BR" sz="2600" dirty="0">
                <a:solidFill>
                  <a:schemeClr val="tx1"/>
                </a:solidFill>
              </a:rPr>
              <a:t> de animalidade assanhada. O protagonista do crime passional é, em noventa casos sobre cem, o </a:t>
            </a:r>
            <a:r>
              <a:rPr lang="pt-BR" sz="2600" i="1" dirty="0">
                <a:solidFill>
                  <a:schemeClr val="tx1"/>
                </a:solidFill>
              </a:rPr>
              <a:t>ciumento sensual. </a:t>
            </a:r>
            <a:r>
              <a:rPr lang="pt-BR" sz="2600" dirty="0">
                <a:solidFill>
                  <a:schemeClr val="tx1"/>
                </a:solidFill>
              </a:rPr>
              <a:t>É o ciumento que, como diz </a:t>
            </a:r>
            <a:r>
              <a:rPr lang="pt-BR" sz="2600" dirty="0" err="1">
                <a:solidFill>
                  <a:schemeClr val="tx1"/>
                </a:solidFill>
              </a:rPr>
              <a:t>Rabinowicz</a:t>
            </a:r>
            <a:r>
              <a:rPr lang="pt-BR" sz="2600" dirty="0">
                <a:solidFill>
                  <a:schemeClr val="tx1"/>
                </a:solidFill>
              </a:rPr>
              <a:t>, invocando Espinosa, estruge de despeito e de cólera porque vê, pela imaginação, o corpo da amante enlaçado pelos braços de outro que não </a:t>
            </a:r>
            <a:r>
              <a:rPr lang="pt-BR" sz="2600" dirty="0" err="1">
                <a:solidFill>
                  <a:schemeClr val="tx1"/>
                </a:solidFill>
              </a:rPr>
              <a:t>êle</a:t>
            </a:r>
            <a:r>
              <a:rPr lang="pt-BR" sz="2600" dirty="0">
                <a:solidFill>
                  <a:schemeClr val="tx1"/>
                </a:solidFill>
              </a:rPr>
              <a:t>, a imagem </a:t>
            </a:r>
            <a:r>
              <a:rPr lang="pt-BR" sz="2600" i="1" dirty="0">
                <a:solidFill>
                  <a:schemeClr val="tx1"/>
                </a:solidFill>
              </a:rPr>
              <a:t>daquilo </a:t>
            </a:r>
            <a:r>
              <a:rPr lang="pt-BR" sz="2600" dirty="0">
                <a:solidFill>
                  <a:schemeClr val="tx1"/>
                </a:solidFill>
              </a:rPr>
              <a:t>que ama unida à imagem do sexo </a:t>
            </a:r>
            <a:r>
              <a:rPr lang="pt-BR" sz="2600" dirty="0" err="1">
                <a:solidFill>
                  <a:schemeClr val="tx1"/>
                </a:solidFill>
              </a:rPr>
              <a:t>dêsse</a:t>
            </a:r>
            <a:r>
              <a:rPr lang="pt-BR" sz="2600" dirty="0">
                <a:solidFill>
                  <a:schemeClr val="tx1"/>
                </a:solidFill>
              </a:rPr>
              <a:t> outro, </a:t>
            </a:r>
            <a:r>
              <a:rPr lang="pt-BR" sz="2600" dirty="0" err="1">
                <a:solidFill>
                  <a:schemeClr val="tx1"/>
                </a:solidFill>
              </a:rPr>
              <a:t>adescarag</a:t>
            </a:r>
            <a:r>
              <a:rPr lang="pt-BR" sz="2600" dirty="0">
                <a:solidFill>
                  <a:schemeClr val="tx1"/>
                </a:solidFill>
              </a:rPr>
              <a:t> espasmódica do </a:t>
            </a:r>
            <a:r>
              <a:rPr lang="pt-BR" sz="2600" i="1" dirty="0">
                <a:solidFill>
                  <a:schemeClr val="tx1"/>
                </a:solidFill>
              </a:rPr>
              <a:t>tertius, </a:t>
            </a:r>
            <a:r>
              <a:rPr lang="pt-BR" sz="2600" dirty="0">
                <a:solidFill>
                  <a:schemeClr val="tx1"/>
                </a:solidFill>
              </a:rPr>
              <a:t>a sua </a:t>
            </a:r>
            <a:r>
              <a:rPr lang="pt-BR" sz="2600" dirty="0" err="1">
                <a:solidFill>
                  <a:schemeClr val="tx1"/>
                </a:solidFill>
              </a:rPr>
              <a:t>virtilidade</a:t>
            </a:r>
            <a:r>
              <a:rPr lang="pt-BR" sz="2600" dirty="0">
                <a:solidFill>
                  <a:schemeClr val="tx1"/>
                </a:solidFill>
              </a:rPr>
              <a:t>, as suas ejaculações... Fixada com rude franqueza, é essa a verdadeira psicologia dos sicários passionais. Para esses gorilas derrabados só haveria um meio de se </a:t>
            </a:r>
            <a:r>
              <a:rPr lang="pt-BR" sz="2600" dirty="0" err="1">
                <a:solidFill>
                  <a:schemeClr val="tx1"/>
                </a:solidFill>
              </a:rPr>
              <a:t>amaninarem</a:t>
            </a:r>
            <a:r>
              <a:rPr lang="pt-BR" sz="2600" dirty="0">
                <a:solidFill>
                  <a:schemeClr val="tx1"/>
                </a:solidFill>
              </a:rPr>
              <a:t> do seu sensualismo inquieto e exasperado: recolherem-se, enrodilhados, ao desvão vaginal da fêmea preferida e aí montarem guarda à fidelidade que julgam periclitante. Como isso não é possível, atribuem-se o </a:t>
            </a:r>
            <a:r>
              <a:rPr lang="pt-BR" sz="2600" i="1" dirty="0">
                <a:solidFill>
                  <a:schemeClr val="tx1"/>
                </a:solidFill>
              </a:rPr>
              <a:t>direito de matar </a:t>
            </a:r>
            <a:r>
              <a:rPr lang="pt-BR" sz="2600" dirty="0">
                <a:solidFill>
                  <a:schemeClr val="tx1"/>
                </a:solidFill>
              </a:rPr>
              <a:t>e, finda a </a:t>
            </a:r>
            <a:r>
              <a:rPr lang="pt-BR" sz="2600" dirty="0" err="1">
                <a:solidFill>
                  <a:schemeClr val="tx1"/>
                </a:solidFill>
              </a:rPr>
              <a:t>magarejada</a:t>
            </a:r>
            <a:r>
              <a:rPr lang="pt-BR" sz="2600" dirty="0">
                <a:solidFill>
                  <a:schemeClr val="tx1"/>
                </a:solidFill>
              </a:rPr>
              <a:t>, repetem o herói de Shakespeare: ‘Dizei, se o quiserdes, que sou um assassino, mas por honra, porque fiz tudo pela honra e nada por ódio’.” (HUNGRIA, 1956, v. V, p. 154).</a:t>
            </a:r>
          </a:p>
        </p:txBody>
      </p:sp>
    </p:spTree>
    <p:extLst>
      <p:ext uri="{BB962C8B-B14F-4D97-AF65-F5344CB8AC3E}">
        <p14:creationId xmlns:p14="http://schemas.microsoft.com/office/powerpoint/2010/main" val="98307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0" end="0"/>
                                            </p:txEl>
                                          </p:spTgt>
                                        </p:tgtEl>
                                      </p:cBhvr>
                                    </p:animEffect>
                                    <p:animScale>
                                      <p:cBhvr>
                                        <p:cTn id="12"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2.6. Homicídio privilegiado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3DCD2901-3D4C-4F0F-8764-2FD9951B935F}"/>
              </a:ext>
            </a:extLst>
          </p:cNvPr>
          <p:cNvSpPr txBox="1">
            <a:spLocks/>
          </p:cNvSpPr>
          <p:nvPr/>
        </p:nvSpPr>
        <p:spPr>
          <a:xfrm>
            <a:off x="1825210" y="965811"/>
            <a:ext cx="7742858" cy="120866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pt-BR" sz="2800" b="1" dirty="0">
                <a:solidFill>
                  <a:schemeClr val="accent2"/>
                </a:solidFill>
                <a:latin typeface="+mj-lt"/>
                <a:cs typeface="Courier New" panose="02070309020205020404" pitchFamily="49" charset="0"/>
              </a:rPr>
              <a:t>É possível sustentar a tese da legítima defesa da honra em pleno século XXI? Defensora ou Defensor pode ser impedido de sustentar alguma tese?</a:t>
            </a:r>
          </a:p>
        </p:txBody>
      </p:sp>
      <p:sp>
        <p:nvSpPr>
          <p:cNvPr id="3" name="CaixaDeTexto 2">
            <a:extLst>
              <a:ext uri="{FF2B5EF4-FFF2-40B4-BE49-F238E27FC236}">
                <a16:creationId xmlns:a16="http://schemas.microsoft.com/office/drawing/2014/main" id="{CA6F7D58-BBEC-4FEF-B2D2-524F8AE7A432}"/>
              </a:ext>
            </a:extLst>
          </p:cNvPr>
          <p:cNvSpPr txBox="1"/>
          <p:nvPr/>
        </p:nvSpPr>
        <p:spPr>
          <a:xfrm>
            <a:off x="234121" y="2193053"/>
            <a:ext cx="11723758" cy="3816429"/>
          </a:xfrm>
          <a:prstGeom prst="rect">
            <a:avLst/>
          </a:prstGeom>
          <a:noFill/>
        </p:spPr>
        <p:txBody>
          <a:bodyPr wrap="square" rtlCol="0">
            <a:spAutoFit/>
          </a:bodyPr>
          <a:lstStyle/>
          <a:p>
            <a:pPr marL="342900" indent="-342900" algn="just">
              <a:buFont typeface="Wingdings" panose="05000000000000000000" pitchFamily="2" charset="2"/>
              <a:buChar char="§"/>
            </a:pPr>
            <a:r>
              <a:rPr lang="pt-BR" sz="2200" dirty="0"/>
              <a:t>Muitos sustentam um confronto entre objetivos da Defensoria Pública: de um lado, a primazia da dignidade da pessoa humana e a prevalência e efetividade dos direitos humanos; de outro, a garantia dos princípios constitucionais da ampla defesa e do contraditório.</a:t>
            </a:r>
          </a:p>
          <a:p>
            <a:pPr marL="342900" indent="-342900" algn="just">
              <a:buFont typeface="Wingdings" panose="05000000000000000000" pitchFamily="2" charset="2"/>
              <a:buChar char="§"/>
            </a:pPr>
            <a:r>
              <a:rPr lang="pt-BR" sz="2200" dirty="0"/>
              <a:t>A liberdade de argumento é indissociável de uma defesa criminal efetiva, logo, quando muito, poderia haver apenas uma recomendação, mas jamais uma proibição de utilização da tese.</a:t>
            </a:r>
          </a:p>
          <a:p>
            <a:pPr marL="342900" indent="-342900" algn="just">
              <a:buFont typeface="Wingdings" panose="05000000000000000000" pitchFamily="2" charset="2"/>
              <a:buChar char="§"/>
            </a:pPr>
            <a:r>
              <a:rPr lang="pt-BR" sz="2200" dirty="0"/>
              <a:t>Caio Paiva defende que: “o defensor poderá se valer de sua prerrogativa de deixar de patrocinar a ação (no que se insere também a defesa) por considerá-la manifestamente incabível ou inconveniente aos interesses da parte (artigos 44, XII, 89, XII, e 128, XII, da LC 80/94)”.</a:t>
            </a:r>
          </a:p>
          <a:p>
            <a:pPr marL="342900" indent="-342900" algn="just">
              <a:buFont typeface="Wingdings" panose="05000000000000000000" pitchFamily="2" charset="2"/>
              <a:buChar char="§"/>
            </a:pPr>
            <a:r>
              <a:rPr lang="pt-BR" sz="2200" dirty="0"/>
              <a:t>Renata Paiva entende que “o argumento da legitima defesa da honra nos casos no Feminicídio no Tribunal de Júri deve ser substituído pelo argumento da cultura de discriminação produzida uma serie de omissões estatais que fazem o agressor uma espécie de vítima cultural”</a:t>
            </a:r>
          </a:p>
        </p:txBody>
      </p:sp>
    </p:spTree>
    <p:extLst>
      <p:ext uri="{BB962C8B-B14F-4D97-AF65-F5344CB8AC3E}">
        <p14:creationId xmlns:p14="http://schemas.microsoft.com/office/powerpoint/2010/main" val="332008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3175000" cy="400038"/>
          </a:xfrm>
        </p:spPr>
        <p:txBody>
          <a:bodyPr>
            <a:noAutofit/>
          </a:bodyPr>
          <a:lstStyle/>
          <a:p>
            <a:r>
              <a:rPr lang="pt-BR" sz="2800" b="1" dirty="0">
                <a:solidFill>
                  <a:schemeClr val="bg1">
                    <a:lumMod val="50000"/>
                  </a:schemeClr>
                </a:solidFill>
              </a:rPr>
              <a:t>1. INTRODUÇÃO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a:p>
          <a:p>
            <a:pPr algn="just">
              <a:buFont typeface="Wingdings" panose="05000000000000000000" pitchFamily="2" charset="2"/>
              <a:buChar char="§"/>
            </a:pPr>
            <a:endParaRPr lang="pt-BR"/>
          </a:p>
          <a:p>
            <a:pPr algn="just">
              <a:buFont typeface="Wingdings" panose="05000000000000000000" pitchFamily="2" charset="2"/>
              <a:buChar char="§"/>
            </a:pPr>
            <a:endParaRPr lang="pt-BR"/>
          </a:p>
          <a:p>
            <a:pPr algn="just">
              <a:buFont typeface="Wingdings" panose="05000000000000000000" pitchFamily="2" charset="2"/>
              <a:buChar char="§"/>
            </a:pPr>
            <a:endParaRPr lang="pt-BR"/>
          </a:p>
          <a:p>
            <a:pPr algn="just">
              <a:buFont typeface="Wingdings" panose="05000000000000000000" pitchFamily="2" charset="2"/>
              <a:buChar char="§"/>
            </a:pPr>
            <a:endParaRPr lang="pt-BR"/>
          </a:p>
          <a:p>
            <a:pPr algn="just">
              <a:buFont typeface="Wingdings" panose="05000000000000000000" pitchFamily="2" charset="2"/>
              <a:buChar char="§"/>
            </a:pPr>
            <a:endParaRPr lang="pt-BR"/>
          </a:p>
          <a:p>
            <a:pPr algn="just">
              <a:buFont typeface="Wingdings" panose="05000000000000000000" pitchFamily="2" charset="2"/>
              <a:buChar char="§"/>
            </a:pPr>
            <a:endParaRPr lang="pt-BR"/>
          </a:p>
          <a:p>
            <a:pPr algn="just">
              <a:buFont typeface="Wingdings" panose="05000000000000000000" pitchFamily="2" charset="2"/>
              <a:buChar char="§"/>
            </a:pPr>
            <a:endParaRPr lang="pt-BR"/>
          </a:p>
          <a:p>
            <a:pPr algn="just">
              <a:buFont typeface="Wingdings" panose="05000000000000000000" pitchFamily="2" charset="2"/>
              <a:buChar char="§"/>
            </a:pPr>
            <a:endParaRPr lang="pt-BR"/>
          </a:p>
          <a:p>
            <a:pPr algn="just">
              <a:buFont typeface="Wingdings" panose="05000000000000000000" pitchFamily="2" charset="2"/>
              <a:buChar char="§"/>
            </a:pPr>
            <a:endParaRPr lang="pt-BR"/>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2FD546B6-4996-48C0-8C38-3CC98379B2EC}"/>
              </a:ext>
            </a:extLst>
          </p:cNvPr>
          <p:cNvPicPr>
            <a:picLocks noChangeAspect="1"/>
          </p:cNvPicPr>
          <p:nvPr/>
        </p:nvPicPr>
        <p:blipFill>
          <a:blip r:embed="rId2"/>
          <a:stretch>
            <a:fillRect/>
          </a:stretch>
        </p:blipFill>
        <p:spPr>
          <a:xfrm>
            <a:off x="13252" y="879610"/>
            <a:ext cx="8090452" cy="5336256"/>
          </a:xfrm>
          <a:prstGeom prst="rect">
            <a:avLst/>
          </a:prstGeom>
        </p:spPr>
      </p:pic>
      <p:sp>
        <p:nvSpPr>
          <p:cNvPr id="10" name="CaixaDeTexto 9">
            <a:extLst>
              <a:ext uri="{FF2B5EF4-FFF2-40B4-BE49-F238E27FC236}">
                <a16:creationId xmlns:a16="http://schemas.microsoft.com/office/drawing/2014/main" id="{6BB9D612-3E95-485D-8A77-D3A1FAB4AAE1}"/>
              </a:ext>
            </a:extLst>
          </p:cNvPr>
          <p:cNvSpPr txBox="1"/>
          <p:nvPr/>
        </p:nvSpPr>
        <p:spPr>
          <a:xfrm>
            <a:off x="8652566" y="3105833"/>
            <a:ext cx="2704547" cy="954107"/>
          </a:xfrm>
          <a:prstGeom prst="rect">
            <a:avLst/>
          </a:prstGeom>
          <a:noFill/>
        </p:spPr>
        <p:txBody>
          <a:bodyPr wrap="square" rtlCol="0">
            <a:spAutoFit/>
          </a:bodyPr>
          <a:lstStyle/>
          <a:p>
            <a:pPr algn="ctr"/>
            <a:r>
              <a:rPr lang="pt-BR" sz="2800" b="1" dirty="0">
                <a:solidFill>
                  <a:schemeClr val="accent1"/>
                </a:solidFill>
              </a:rPr>
              <a:t>Fonte: Atlas da Violência, 2018.</a:t>
            </a:r>
          </a:p>
        </p:txBody>
      </p:sp>
    </p:spTree>
    <p:extLst>
      <p:ext uri="{BB962C8B-B14F-4D97-AF65-F5344CB8AC3E}">
        <p14:creationId xmlns:p14="http://schemas.microsoft.com/office/powerpoint/2010/main" val="100662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2.7. Eutanásia</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Espaço Reservado para Conteúdo 2">
            <a:extLst>
              <a:ext uri="{FF2B5EF4-FFF2-40B4-BE49-F238E27FC236}">
                <a16:creationId xmlns:a16="http://schemas.microsoft.com/office/drawing/2014/main" id="{8F7BCCAB-D57A-49C3-905E-16E004197421}"/>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400" dirty="0">
                <a:solidFill>
                  <a:schemeClr val="tx1"/>
                </a:solidFill>
              </a:rPr>
              <a:t> A exposição de motivos da Parte Especial de 1940 faz uma interpretação autêntica do que seria um motivo de relevante valor moral: “o projeto entende significa o motivo que, em si mesmo, é aprovado pela moral prática, como, por exemplo, a compaixão ante o remediável sofrimento da vítima (caso do homicídio </a:t>
            </a:r>
            <a:r>
              <a:rPr lang="pt-BR" sz="2400" dirty="0" err="1">
                <a:solidFill>
                  <a:schemeClr val="tx1"/>
                </a:solidFill>
              </a:rPr>
              <a:t>eutanásico</a:t>
            </a:r>
            <a:r>
              <a:rPr lang="pt-BR" sz="2400" dirty="0">
                <a:solidFill>
                  <a:schemeClr val="tx1"/>
                </a:solidFill>
              </a:rPr>
              <a:t>), a indignação contra um traidor da pátria, etc.”</a:t>
            </a:r>
          </a:p>
          <a:p>
            <a:pPr algn="just">
              <a:buFont typeface="Wingdings" panose="05000000000000000000" pitchFamily="2" charset="2"/>
              <a:buChar char="§"/>
            </a:pPr>
            <a:r>
              <a:rPr lang="pt-BR" sz="2400" dirty="0">
                <a:solidFill>
                  <a:schemeClr val="tx1"/>
                </a:solidFill>
              </a:rPr>
              <a:t> </a:t>
            </a:r>
            <a:r>
              <a:rPr lang="pt-BR" sz="2400" u="sng" dirty="0">
                <a:solidFill>
                  <a:schemeClr val="tx1"/>
                </a:solidFill>
              </a:rPr>
              <a:t>Eutanásia</a:t>
            </a:r>
            <a:r>
              <a:rPr lang="pt-BR" sz="2400" dirty="0">
                <a:solidFill>
                  <a:schemeClr val="tx1"/>
                </a:solidFill>
              </a:rPr>
              <a:t>: é a morte provocada por sentimento de piedade à pessoa que sofre. Ao invés de deixar acontecer, o agente abrevia a vida do moribundo para que este não sofra mais. Não previsão legal para prática de eutanásia no Brasil, em que pese um movimento nesse sentido.</a:t>
            </a:r>
          </a:p>
          <a:p>
            <a:pPr algn="just">
              <a:buFont typeface="Wingdings" panose="05000000000000000000" pitchFamily="2" charset="2"/>
              <a:buChar char="§"/>
            </a:pPr>
            <a:r>
              <a:rPr lang="pt-BR" sz="2400" dirty="0">
                <a:solidFill>
                  <a:schemeClr val="tx1"/>
                </a:solidFill>
              </a:rPr>
              <a:t> </a:t>
            </a:r>
            <a:r>
              <a:rPr lang="pt-BR" sz="2400" u="sng" dirty="0">
                <a:solidFill>
                  <a:schemeClr val="tx1"/>
                </a:solidFill>
              </a:rPr>
              <a:t>Ortotanásia</a:t>
            </a:r>
            <a:r>
              <a:rPr lang="pt-BR" sz="2400" dirty="0">
                <a:solidFill>
                  <a:schemeClr val="tx1"/>
                </a:solidFill>
              </a:rPr>
              <a:t>: deixa-se que a morte se desenvolva naturalmente, sem que procedimentos médicos de salvação </a:t>
            </a:r>
          </a:p>
          <a:p>
            <a:pPr algn="just">
              <a:buFont typeface="Wingdings" panose="05000000000000000000" pitchFamily="2" charset="2"/>
              <a:buChar char="§"/>
            </a:pPr>
            <a:r>
              <a:rPr lang="pt-BR" sz="2400" dirty="0">
                <a:solidFill>
                  <a:schemeClr val="tx1"/>
                </a:solidFill>
              </a:rPr>
              <a:t> </a:t>
            </a:r>
            <a:r>
              <a:rPr lang="pt-BR" sz="2400" u="sng" dirty="0">
                <a:solidFill>
                  <a:schemeClr val="tx1"/>
                </a:solidFill>
              </a:rPr>
              <a:t>Distanásia</a:t>
            </a:r>
            <a:r>
              <a:rPr lang="pt-BR" sz="2400" dirty="0">
                <a:solidFill>
                  <a:schemeClr val="tx1"/>
                </a:solidFill>
              </a:rPr>
              <a:t>: significa prolongamento artificial da vida. O paciente terminal é mantido vivo por meio da tecnologia médica. Para Maria Helena Diniz, "trata-se do prolongamento exagerado da morte de um paciente terminal ou tratamento inútil. Não visa prolongar a vida, mas sim o processo de morte" (DINIZ, Maria Helena. O estado atual do </a:t>
            </a:r>
            <a:r>
              <a:rPr lang="pt-BR" sz="2400" dirty="0" err="1">
                <a:solidFill>
                  <a:schemeClr val="tx1"/>
                </a:solidFill>
              </a:rPr>
              <a:t>biodireito</a:t>
            </a:r>
            <a:r>
              <a:rPr lang="pt-BR" sz="2400" dirty="0">
                <a:solidFill>
                  <a:schemeClr val="tx1"/>
                </a:solidFill>
              </a:rPr>
              <a:t>. São Paulo: Saraiva, 2001).</a:t>
            </a:r>
            <a:endParaRPr lang="pt-BR" dirty="0"/>
          </a:p>
        </p:txBody>
      </p:sp>
    </p:spTree>
    <p:extLst>
      <p:ext uri="{BB962C8B-B14F-4D97-AF65-F5344CB8AC3E}">
        <p14:creationId xmlns:p14="http://schemas.microsoft.com/office/powerpoint/2010/main" val="76382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2.7. Eutanásia</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Espaço Reservado para Conteúdo 2">
            <a:extLst>
              <a:ext uri="{FF2B5EF4-FFF2-40B4-BE49-F238E27FC236}">
                <a16:creationId xmlns:a16="http://schemas.microsoft.com/office/drawing/2014/main" id="{8F7BCCAB-D57A-49C3-905E-16E004197421}"/>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600" dirty="0">
                <a:solidFill>
                  <a:schemeClr val="tx1"/>
                </a:solidFill>
              </a:rPr>
              <a:t> O código de Ética Médica, prevê, em seu art. 1º, XXII, que “nas situações clínicas irreversíveis e terminais, o médico evitará a realização de procedimentos diagnósticos e terapêuticos desnecessários e propiciará aos pacientes sob sua atenção todos os cuidados paliativos apropriados”.</a:t>
            </a:r>
          </a:p>
          <a:p>
            <a:pPr algn="just">
              <a:buFont typeface="Wingdings" panose="05000000000000000000" pitchFamily="2" charset="2"/>
              <a:buChar char="§"/>
            </a:pPr>
            <a:r>
              <a:rPr lang="pt-BR" sz="2600" dirty="0">
                <a:solidFill>
                  <a:schemeClr val="tx1"/>
                </a:solidFill>
              </a:rPr>
              <a:t> O art. 41, do mesmo Código, diz que é vedado ao médico “abreviar a vida do paciente, ainda que a pedido deste ou de seu representante legal”. O parágrafo único do mesmo artigo diz que “nos casos de doença incurável e terminal deve o médio oferecer todos os cuidados paliativos disponíveis sem empreender ações diagnósticas ou terapêuticas inúteis ou obstinadas, levando sempre em consideração a vontade expressa do paciente, ou na sua impossibilidade, a de seu representante legal”.</a:t>
            </a:r>
          </a:p>
          <a:p>
            <a:pPr algn="just">
              <a:buFont typeface="Wingdings" panose="05000000000000000000" pitchFamily="2" charset="2"/>
              <a:buChar char="§"/>
            </a:pPr>
            <a:r>
              <a:rPr lang="pt-BR" sz="2600" dirty="0">
                <a:solidFill>
                  <a:schemeClr val="tx1"/>
                </a:solidFill>
              </a:rPr>
              <a:t> O que fica claro é que o Código Médico pretende autorizar a distanásia.</a:t>
            </a:r>
          </a:p>
          <a:p>
            <a:pPr algn="just">
              <a:buFont typeface="Wingdings" panose="05000000000000000000" pitchFamily="2" charset="2"/>
              <a:buChar char="§"/>
            </a:pPr>
            <a:r>
              <a:rPr lang="pt-BR" sz="2600" dirty="0">
                <a:solidFill>
                  <a:schemeClr val="tx1"/>
                </a:solidFill>
              </a:rPr>
              <a:t> Em regra, eutanásia é exemplo de homicídio privilegiado.</a:t>
            </a:r>
          </a:p>
        </p:txBody>
      </p:sp>
    </p:spTree>
    <p:extLst>
      <p:ext uri="{BB962C8B-B14F-4D97-AF65-F5344CB8AC3E}">
        <p14:creationId xmlns:p14="http://schemas.microsoft.com/office/powerpoint/2010/main" val="199028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2.8. Homicídio qualificado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800" dirty="0">
                <a:solidFill>
                  <a:schemeClr val="tx1"/>
                </a:solidFill>
              </a:rPr>
              <a:t> As circunstâncias que qualificam o homicídio dividem-se:</a:t>
            </a:r>
          </a:p>
          <a:p>
            <a:pPr marL="0" indent="0" algn="just">
              <a:buNone/>
            </a:pPr>
            <a:r>
              <a:rPr lang="pt-BR" sz="2800" u="sng" dirty="0">
                <a:solidFill>
                  <a:schemeClr val="tx1"/>
                </a:solidFill>
              </a:rPr>
              <a:t>Motivos</a:t>
            </a:r>
            <a:r>
              <a:rPr lang="pt-BR" sz="2800" dirty="0">
                <a:solidFill>
                  <a:schemeClr val="tx1"/>
                </a:solidFill>
              </a:rPr>
              <a:t>: paga, promessa de recompensa ou outro motivo torpe ou fútil;</a:t>
            </a:r>
          </a:p>
          <a:p>
            <a:pPr marL="0" indent="0" algn="just">
              <a:buNone/>
            </a:pPr>
            <a:r>
              <a:rPr lang="pt-BR" sz="2800" u="sng" dirty="0">
                <a:solidFill>
                  <a:schemeClr val="tx1"/>
                </a:solidFill>
              </a:rPr>
              <a:t>Meios</a:t>
            </a:r>
            <a:r>
              <a:rPr lang="pt-BR" sz="2800" dirty="0">
                <a:solidFill>
                  <a:schemeClr val="tx1"/>
                </a:solidFill>
              </a:rPr>
              <a:t>: veneno, fogo, explosivo, asfixia, tortura ou outro meio de que possa resultar perigo comum;</a:t>
            </a:r>
          </a:p>
          <a:p>
            <a:pPr marL="0" indent="0" algn="just">
              <a:buNone/>
            </a:pPr>
            <a:r>
              <a:rPr lang="pt-BR" sz="2800" u="sng" dirty="0">
                <a:solidFill>
                  <a:schemeClr val="tx1"/>
                </a:solidFill>
              </a:rPr>
              <a:t>Modos</a:t>
            </a:r>
            <a:r>
              <a:rPr lang="pt-BR" sz="2800" dirty="0">
                <a:solidFill>
                  <a:schemeClr val="tx1"/>
                </a:solidFill>
              </a:rPr>
              <a:t>: traição, emboscada, mediante dissimulação ou outro recurso que dificulte ou torne impossível a defesa da vítima;</a:t>
            </a:r>
          </a:p>
          <a:p>
            <a:pPr marL="0" indent="0" algn="just">
              <a:buNone/>
            </a:pPr>
            <a:r>
              <a:rPr lang="pt-BR" sz="2800" u="sng" dirty="0">
                <a:solidFill>
                  <a:schemeClr val="tx1"/>
                </a:solidFill>
              </a:rPr>
              <a:t>Fins</a:t>
            </a:r>
            <a:r>
              <a:rPr lang="pt-BR" sz="2800" dirty="0">
                <a:solidFill>
                  <a:schemeClr val="tx1"/>
                </a:solidFill>
              </a:rPr>
              <a:t>: para assegurar a execução, ocultação, impunidade ou vantagem de outro crime</a:t>
            </a:r>
            <a:r>
              <a:rPr lang="pt-BR" sz="2600" dirty="0">
                <a:solidFill>
                  <a:schemeClr val="tx1"/>
                </a:solidFill>
              </a:rPr>
              <a:t>.</a:t>
            </a:r>
          </a:p>
          <a:p>
            <a:pPr marL="0" indent="0" algn="just">
              <a:buNone/>
            </a:pPr>
            <a:r>
              <a:rPr lang="pt-BR" sz="2600" u="sng" dirty="0">
                <a:solidFill>
                  <a:schemeClr val="tx1"/>
                </a:solidFill>
              </a:rPr>
              <a:t>Pessoas</a:t>
            </a:r>
            <a:r>
              <a:rPr lang="pt-BR" sz="2600" dirty="0">
                <a:solidFill>
                  <a:schemeClr val="tx1"/>
                </a:solidFill>
              </a:rPr>
              <a:t>: contra mulher, no âmbito de violência doméstica e/ou menosprezo pela condição gênero; contra autoridades policiais, no exercício de sua função ou em razão dela.</a:t>
            </a:r>
          </a:p>
          <a:p>
            <a:pPr marL="0" indent="0" algn="just">
              <a:buNone/>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Tree>
    <p:extLst>
      <p:ext uri="{BB962C8B-B14F-4D97-AF65-F5344CB8AC3E}">
        <p14:creationId xmlns:p14="http://schemas.microsoft.com/office/powerpoint/2010/main" val="9592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2.8. Homicídio qualificado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94553"/>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AutoNum type="alphaUcParenR"/>
            </a:pPr>
            <a:r>
              <a:rPr lang="pt-BR" b="1" cap="all" dirty="0">
                <a:solidFill>
                  <a:schemeClr val="tx1"/>
                </a:solidFill>
              </a:rPr>
              <a:t>Mediante paga ou promessa de recompensa, ou outro motivo torpe</a:t>
            </a:r>
          </a:p>
          <a:p>
            <a:pPr algn="just">
              <a:buFont typeface="Wingdings" panose="05000000000000000000" pitchFamily="2" charset="2"/>
              <a:buChar char="§"/>
            </a:pPr>
            <a:r>
              <a:rPr lang="pt-BR" sz="2100" dirty="0">
                <a:solidFill>
                  <a:schemeClr val="tx1"/>
                </a:solidFill>
              </a:rPr>
              <a:t> “</a:t>
            </a:r>
            <a:r>
              <a:rPr lang="pt-BR" dirty="0">
                <a:solidFill>
                  <a:schemeClr val="tx1"/>
                </a:solidFill>
              </a:rPr>
              <a:t>Torpe é o motivo que mais vivamente ofende a moralidade média ou o sentimento ético-social comum. É o motivo </a:t>
            </a:r>
            <a:r>
              <a:rPr lang="pt-BR" u="sng" dirty="0">
                <a:solidFill>
                  <a:schemeClr val="tx1"/>
                </a:solidFill>
              </a:rPr>
              <a:t>abjeto</a:t>
            </a:r>
            <a:r>
              <a:rPr lang="pt-BR" dirty="0">
                <a:solidFill>
                  <a:schemeClr val="tx1"/>
                </a:solidFill>
              </a:rPr>
              <a:t>, </a:t>
            </a:r>
            <a:r>
              <a:rPr lang="pt-BR" u="sng" dirty="0">
                <a:solidFill>
                  <a:schemeClr val="tx1"/>
                </a:solidFill>
              </a:rPr>
              <a:t>ignóbil</a:t>
            </a:r>
            <a:r>
              <a:rPr lang="pt-BR" dirty="0">
                <a:solidFill>
                  <a:schemeClr val="tx1"/>
                </a:solidFill>
              </a:rPr>
              <a:t>, </a:t>
            </a:r>
            <a:r>
              <a:rPr lang="pt-BR" u="sng" dirty="0">
                <a:solidFill>
                  <a:schemeClr val="tx1"/>
                </a:solidFill>
              </a:rPr>
              <a:t>repugnante</a:t>
            </a:r>
            <a:r>
              <a:rPr lang="pt-BR" dirty="0">
                <a:solidFill>
                  <a:schemeClr val="tx1"/>
                </a:solidFill>
              </a:rPr>
              <a:t>, que imprime ao crime um caráter de extrema vileza ou imoralidade. Tais são, </a:t>
            </a:r>
            <a:r>
              <a:rPr lang="pt-BR" i="1" dirty="0">
                <a:solidFill>
                  <a:schemeClr val="tx1"/>
                </a:solidFill>
              </a:rPr>
              <a:t>in </a:t>
            </a:r>
            <a:r>
              <a:rPr lang="pt-BR" i="1" dirty="0" err="1">
                <a:solidFill>
                  <a:schemeClr val="tx1"/>
                </a:solidFill>
              </a:rPr>
              <a:t>exemplis</a:t>
            </a:r>
            <a:r>
              <a:rPr lang="pt-BR" dirty="0">
                <a:solidFill>
                  <a:schemeClr val="tx1"/>
                </a:solidFill>
              </a:rPr>
              <a:t>, o fim de lucro ou cupidez, o prazer do mal, o desenfreio da lascívia, a vaidade criminal, o despeito da imoralidade contrariada.” (HUNGRIA, 1958, v. 5, p. 163/164). Exemplo: homicídio mercenário.</a:t>
            </a:r>
          </a:p>
          <a:p>
            <a:pPr algn="just">
              <a:buFont typeface="Wingdings" panose="05000000000000000000" pitchFamily="2" charset="2"/>
              <a:buChar char="§"/>
            </a:pPr>
            <a:r>
              <a:rPr lang="pt-BR" sz="2100" dirty="0">
                <a:solidFill>
                  <a:schemeClr val="tx1"/>
                </a:solidFill>
              </a:rPr>
              <a:t> A paga é o valor ou outra vantagem recebida antecipadamente para que o agente leve a efeito a empreitada criminosa. Já na promessa de recompensa o agente não recebe antecipadamente, mas existe uma promessa de pagamento futuro. Exemplo: assassinar um familiar para receber o seguro de vida.</a:t>
            </a:r>
          </a:p>
          <a:p>
            <a:pPr algn="just">
              <a:buFont typeface="Wingdings" panose="05000000000000000000" pitchFamily="2" charset="2"/>
              <a:buChar char="§"/>
            </a:pPr>
            <a:r>
              <a:rPr lang="pt-BR" sz="2100" dirty="0">
                <a:solidFill>
                  <a:schemeClr val="tx1"/>
                </a:solidFill>
              </a:rPr>
              <a:t> Existe controvérsia na doutrina se a recompensa deve ou não possuir natureza patrimonial. Para alguns (Greco e Damásio), não há a necessidade de natureza patrimonial para que se configure recompensa, podendo ser a promessa de casamento ou mesmo uma relação sexual. Todavia, para a maioria da doutrina (Régis Prado, Mirabete e Hungria), a paga ou promessa de recompensa devem ter conteúdo econômico, e favores de outra natureza poderiam configurar, no caso concreto, outro motivo torpe.</a:t>
            </a:r>
          </a:p>
          <a:p>
            <a:pPr algn="just">
              <a:buFont typeface="Wingdings" panose="05000000000000000000" pitchFamily="2" charset="2"/>
              <a:buChar char="§"/>
            </a:pPr>
            <a:r>
              <a:rPr lang="pt-BR" sz="2100" dirty="0">
                <a:solidFill>
                  <a:schemeClr val="tx1"/>
                </a:solidFill>
              </a:rPr>
              <a:t> É  majoritária a posição de que </a:t>
            </a:r>
            <a:r>
              <a:rPr lang="pt-BR" sz="2100" b="1" dirty="0">
                <a:solidFill>
                  <a:schemeClr val="tx1"/>
                </a:solidFill>
              </a:rPr>
              <a:t>o mandante do crime não responderá por essa qualificadora</a:t>
            </a:r>
            <a:r>
              <a:rPr lang="pt-BR" sz="2100" dirty="0">
                <a:solidFill>
                  <a:schemeClr val="tx1"/>
                </a:solidFill>
              </a:rPr>
              <a:t>, que diz respeito somente ao executor, já que nem sempre o mandante terá torpeza ao contratar um executor, como no caso de eutanásia praticada por um enfermeiro a pedido de um parente que lhe paga para isso.</a:t>
            </a:r>
            <a:endParaRPr lang="pt-BR" dirty="0"/>
          </a:p>
          <a:p>
            <a:pPr algn="just"/>
            <a:endParaRPr lang="pt-BR" dirty="0"/>
          </a:p>
          <a:p>
            <a:pPr algn="just"/>
            <a:endParaRPr lang="pt-BR" dirty="0"/>
          </a:p>
          <a:p>
            <a:pPr marL="457200" indent="-457200" algn="just">
              <a:buAutoNum type="alphaUcParenR"/>
            </a:pPr>
            <a:endParaRPr lang="pt-BR"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Tree>
    <p:extLst>
      <p:ext uri="{BB962C8B-B14F-4D97-AF65-F5344CB8AC3E}">
        <p14:creationId xmlns:p14="http://schemas.microsoft.com/office/powerpoint/2010/main" val="133314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2.8. Homicídio qualificado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400" b="1" cap="all" dirty="0">
                <a:solidFill>
                  <a:schemeClr val="accent1">
                    <a:lumMod val="60000"/>
                    <a:lumOff val="40000"/>
                  </a:schemeClr>
                </a:solidFill>
              </a:rPr>
              <a:t>b) </a:t>
            </a:r>
            <a:r>
              <a:rPr lang="pt-BR" sz="2400" b="1" cap="all" dirty="0">
                <a:solidFill>
                  <a:schemeClr val="tx1"/>
                </a:solidFill>
              </a:rPr>
              <a:t>MOTIVO FÚTIL</a:t>
            </a:r>
          </a:p>
          <a:p>
            <a:pPr algn="just">
              <a:buFont typeface="Wingdings" panose="05000000000000000000" pitchFamily="2" charset="2"/>
              <a:buChar char="§"/>
            </a:pPr>
            <a:r>
              <a:rPr lang="pt-BR" sz="2400" dirty="0">
                <a:solidFill>
                  <a:schemeClr val="tx1"/>
                </a:solidFill>
              </a:rPr>
              <a:t>  Motivo fútil é o motivo insignificante, que faz com que o comportamento do agente seja desproporcional, tendo-se em vista a sensibilidade moral média. </a:t>
            </a:r>
          </a:p>
          <a:p>
            <a:pPr algn="just">
              <a:buFont typeface="Wingdings" panose="05000000000000000000" pitchFamily="2" charset="2"/>
              <a:buChar char="§"/>
            </a:pPr>
            <a:r>
              <a:rPr lang="pt-BR" sz="2400" dirty="0">
                <a:solidFill>
                  <a:schemeClr val="tx1"/>
                </a:solidFill>
              </a:rPr>
              <a:t> Segundo a Exposição de Motivos, é aquele que, “pela sua mínima importância, não é causa suficiente para o crime”.</a:t>
            </a:r>
          </a:p>
          <a:p>
            <a:pPr algn="just">
              <a:buFont typeface="Wingdings" panose="05000000000000000000" pitchFamily="2" charset="2"/>
              <a:buChar char="§"/>
            </a:pPr>
            <a:r>
              <a:rPr lang="pt-BR" sz="2400" dirty="0">
                <a:solidFill>
                  <a:schemeClr val="tx1"/>
                </a:solidFill>
              </a:rPr>
              <a:t> “O motivo é fútil quando notavelmente desproporcionado ou inadequado, do ponto de vista do </a:t>
            </a:r>
            <a:r>
              <a:rPr lang="pt-BR" sz="2400" i="1" dirty="0">
                <a:solidFill>
                  <a:schemeClr val="tx1"/>
                </a:solidFill>
              </a:rPr>
              <a:t>homo </a:t>
            </a:r>
            <a:r>
              <a:rPr lang="pt-BR" sz="2400" i="1" dirty="0" err="1">
                <a:solidFill>
                  <a:schemeClr val="tx1"/>
                </a:solidFill>
              </a:rPr>
              <a:t>medius</a:t>
            </a:r>
            <a:r>
              <a:rPr lang="pt-BR" sz="2400" i="1" dirty="0">
                <a:solidFill>
                  <a:schemeClr val="tx1"/>
                </a:solidFill>
              </a:rPr>
              <a:t> </a:t>
            </a:r>
            <a:r>
              <a:rPr lang="pt-BR" sz="2400" dirty="0">
                <a:solidFill>
                  <a:schemeClr val="tx1"/>
                </a:solidFill>
              </a:rPr>
              <a:t>e em relação ao crime de que se trata. Se o motivo torpe revela um grau particular de perversidade, o motivo fútil traduz o egoísmo intolerante, prepotente, mesquinho, que vai até a insensibilidade moral” (HUNGRIA, 1958, v. V, p. 164)</a:t>
            </a:r>
          </a:p>
          <a:p>
            <a:pPr algn="just">
              <a:buFont typeface="Wingdings" panose="05000000000000000000" pitchFamily="2" charset="2"/>
              <a:buChar char="§"/>
            </a:pPr>
            <a:r>
              <a:rPr lang="pt-BR" sz="2400" dirty="0">
                <a:solidFill>
                  <a:schemeClr val="tx1"/>
                </a:solidFill>
              </a:rPr>
              <a:t> Exemplo clássico: a briga de trânsito ou a discussão de futebol.</a:t>
            </a:r>
          </a:p>
          <a:p>
            <a:pPr algn="just">
              <a:buFont typeface="Wingdings" panose="05000000000000000000" pitchFamily="2" charset="2"/>
              <a:buChar char="§"/>
            </a:pPr>
            <a:r>
              <a:rPr lang="pt-BR" sz="2400" dirty="0">
                <a:solidFill>
                  <a:schemeClr val="tx1"/>
                </a:solidFill>
              </a:rPr>
              <a:t> De acordo com a jurisprudência, o </a:t>
            </a:r>
            <a:r>
              <a:rPr lang="pt-BR" sz="2400" b="1" dirty="0">
                <a:solidFill>
                  <a:schemeClr val="tx1"/>
                </a:solidFill>
              </a:rPr>
              <a:t>ciúme</a:t>
            </a:r>
            <a:r>
              <a:rPr lang="pt-BR" sz="2400" dirty="0">
                <a:solidFill>
                  <a:schemeClr val="tx1"/>
                </a:solidFill>
              </a:rPr>
              <a:t>, em regra, não é motivo fútil, mas um sentimento humano, ainda que altamente perigoso, pois impede a ação lúcida e por ele a pessoa pode ser levada a violenta emoção ao ver a vítima com o </a:t>
            </a:r>
            <a:r>
              <a:rPr lang="pt-BR" sz="2400" dirty="0" err="1">
                <a:solidFill>
                  <a:schemeClr val="tx1"/>
                </a:solidFill>
              </a:rPr>
              <a:t>ex-companheiro</a:t>
            </a:r>
            <a:r>
              <a:rPr lang="pt-BR" sz="2400" dirty="0">
                <a:solidFill>
                  <a:schemeClr val="tx1"/>
                </a:solidFill>
              </a:rPr>
              <a:t> – pode até configurar o privilégio.</a:t>
            </a:r>
            <a:endParaRPr lang="pt-BR" sz="2400" dirty="0"/>
          </a:p>
          <a:p>
            <a:pPr algn="just">
              <a:buFont typeface="Wingdings" panose="05000000000000000000" pitchFamily="2" charset="2"/>
              <a:buChar char="§"/>
            </a:pPr>
            <a:endParaRPr lang="pt-BR" dirty="0"/>
          </a:p>
          <a:p>
            <a:pPr algn="just"/>
            <a:endParaRPr lang="pt-BR" dirty="0"/>
          </a:p>
          <a:p>
            <a:pPr marL="457200" indent="-457200" algn="just">
              <a:buAutoNum type="alphaUcParenR"/>
            </a:pPr>
            <a:endParaRPr lang="pt-BR"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Tree>
    <p:extLst>
      <p:ext uri="{BB962C8B-B14F-4D97-AF65-F5344CB8AC3E}">
        <p14:creationId xmlns:p14="http://schemas.microsoft.com/office/powerpoint/2010/main" val="234902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2.8. Homicídio qualificado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400" b="1" cap="all" dirty="0">
                <a:solidFill>
                  <a:schemeClr val="accent1">
                    <a:lumMod val="60000"/>
                    <a:lumOff val="40000"/>
                  </a:schemeClr>
                </a:solidFill>
              </a:rPr>
              <a:t>b) </a:t>
            </a:r>
            <a:r>
              <a:rPr lang="pt-BR" sz="2400" b="1" cap="all" dirty="0">
                <a:solidFill>
                  <a:schemeClr val="tx1"/>
                </a:solidFill>
              </a:rPr>
              <a:t>MOTIVO FÚTIL</a:t>
            </a:r>
          </a:p>
          <a:p>
            <a:pPr marL="0" indent="0" algn="just">
              <a:buNone/>
            </a:pPr>
            <a:endParaRPr lang="pt-BR" sz="2400" dirty="0">
              <a:solidFill>
                <a:schemeClr val="tx1"/>
              </a:solidFill>
            </a:endParaRPr>
          </a:p>
          <a:p>
            <a:pPr marL="0" indent="0" algn="ctr">
              <a:buNone/>
            </a:pPr>
            <a:r>
              <a:rPr lang="pt-BR" sz="2800" dirty="0">
                <a:solidFill>
                  <a:schemeClr val="accent1">
                    <a:lumMod val="75000"/>
                  </a:schemeClr>
                </a:solidFill>
              </a:rPr>
              <a:t>E se o homicídio for praticado </a:t>
            </a:r>
            <a:r>
              <a:rPr lang="pt-BR" sz="2800" b="1" dirty="0">
                <a:solidFill>
                  <a:schemeClr val="accent1">
                    <a:lumMod val="75000"/>
                  </a:schemeClr>
                </a:solidFill>
              </a:rPr>
              <a:t>sem motivo? </a:t>
            </a:r>
            <a:r>
              <a:rPr lang="pt-BR" sz="2800" dirty="0">
                <a:solidFill>
                  <a:schemeClr val="accent1">
                    <a:lumMod val="75000"/>
                  </a:schemeClr>
                </a:solidFill>
              </a:rPr>
              <a:t>Pode</a:t>
            </a:r>
            <a:r>
              <a:rPr lang="pt-BR" sz="2800" b="1" dirty="0">
                <a:solidFill>
                  <a:schemeClr val="accent1">
                    <a:lumMod val="75000"/>
                  </a:schemeClr>
                </a:solidFill>
              </a:rPr>
              <a:t> </a:t>
            </a:r>
            <a:r>
              <a:rPr lang="pt-BR" sz="2800" dirty="0">
                <a:solidFill>
                  <a:schemeClr val="accent1">
                    <a:lumMod val="75000"/>
                  </a:schemeClr>
                </a:solidFill>
              </a:rPr>
              <a:t>se equiparar a um motivo fútil? </a:t>
            </a:r>
          </a:p>
          <a:p>
            <a:pPr algn="just"/>
            <a:endParaRPr lang="pt-BR" dirty="0"/>
          </a:p>
          <a:p>
            <a:pPr marL="0" indent="0" algn="ctr">
              <a:buNone/>
            </a:pPr>
            <a:r>
              <a:rPr lang="pt-BR" sz="3200" b="1" dirty="0">
                <a:solidFill>
                  <a:schemeClr val="tx1">
                    <a:lumMod val="85000"/>
                    <a:lumOff val="15000"/>
                  </a:schemeClr>
                </a:solidFill>
              </a:rPr>
              <a:t>“A ausência de motivo não caracteriza a qualificadora do inciso II do parágrafo 2º do artigo 121 do Código Penal (por motivo fútil), sob pena de violação ao princípio da reserva legal.” </a:t>
            </a:r>
          </a:p>
          <a:p>
            <a:pPr marL="0" indent="0" algn="ctr">
              <a:buNone/>
            </a:pPr>
            <a:endParaRPr lang="pt-BR" sz="3200" b="1" dirty="0">
              <a:solidFill>
                <a:schemeClr val="tx1">
                  <a:lumMod val="85000"/>
                  <a:lumOff val="15000"/>
                </a:schemeClr>
              </a:solidFill>
            </a:endParaRPr>
          </a:p>
          <a:p>
            <a:pPr marL="0" indent="0" algn="ctr">
              <a:buNone/>
            </a:pPr>
            <a:r>
              <a:rPr lang="pt-BR" dirty="0">
                <a:solidFill>
                  <a:schemeClr val="tx1">
                    <a:lumMod val="85000"/>
                    <a:lumOff val="15000"/>
                  </a:schemeClr>
                </a:solidFill>
              </a:rPr>
              <a:t>STJ. </a:t>
            </a:r>
            <a:r>
              <a:rPr lang="pt-BR" dirty="0" err="1">
                <a:solidFill>
                  <a:schemeClr val="tx1">
                    <a:lumMod val="85000"/>
                    <a:lumOff val="15000"/>
                  </a:schemeClr>
                </a:solidFill>
              </a:rPr>
              <a:t>AgRg</a:t>
            </a:r>
            <a:r>
              <a:rPr lang="pt-BR" dirty="0">
                <a:solidFill>
                  <a:schemeClr val="tx1">
                    <a:lumMod val="85000"/>
                    <a:lumOff val="15000"/>
                  </a:schemeClr>
                </a:solidFill>
              </a:rPr>
              <a:t> no </a:t>
            </a:r>
            <a:r>
              <a:rPr lang="pt-BR" dirty="0" err="1">
                <a:solidFill>
                  <a:schemeClr val="tx1">
                    <a:lumMod val="85000"/>
                    <a:lumOff val="15000"/>
                  </a:schemeClr>
                </a:solidFill>
              </a:rPr>
              <a:t>REsp</a:t>
            </a:r>
            <a:r>
              <a:rPr lang="pt-BR" dirty="0">
                <a:solidFill>
                  <a:schemeClr val="tx1">
                    <a:lumMod val="85000"/>
                    <a:lumOff val="15000"/>
                  </a:schemeClr>
                </a:solidFill>
              </a:rPr>
              <a:t> 1.718.055/GO Rel. Min. Maria Thereza de Assis Moura, Sexta Turma, </a:t>
            </a:r>
            <a:r>
              <a:rPr lang="pt-BR" dirty="0" err="1">
                <a:solidFill>
                  <a:schemeClr val="tx1">
                    <a:lumMod val="85000"/>
                    <a:lumOff val="15000"/>
                  </a:schemeClr>
                </a:solidFill>
              </a:rPr>
              <a:t>DJe</a:t>
            </a:r>
            <a:r>
              <a:rPr lang="pt-BR" dirty="0">
                <a:solidFill>
                  <a:schemeClr val="tx1">
                    <a:lumMod val="85000"/>
                    <a:lumOff val="15000"/>
                  </a:schemeClr>
                </a:solidFill>
              </a:rPr>
              <a:t> 30.8.2018</a:t>
            </a:r>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Tree>
    <p:extLst>
      <p:ext uri="{BB962C8B-B14F-4D97-AF65-F5344CB8AC3E}">
        <p14:creationId xmlns:p14="http://schemas.microsoft.com/office/powerpoint/2010/main" val="281779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2.8. Homicídio qualificado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400" b="1" cap="all" dirty="0">
                <a:solidFill>
                  <a:schemeClr val="accent1">
                    <a:lumMod val="60000"/>
                    <a:lumOff val="40000"/>
                  </a:schemeClr>
                </a:solidFill>
              </a:rPr>
              <a:t>c)	</a:t>
            </a:r>
            <a:r>
              <a:rPr lang="pt-BR" sz="2400" b="1" cap="all" dirty="0">
                <a:solidFill>
                  <a:schemeClr val="tx1"/>
                </a:solidFill>
              </a:rPr>
              <a:t>EMPREGO DE VENENO, FOGO, EXPLOSIVO, ASFIXIA, TORTURA OU OUTRO MEIO INSIDIOSO OU CRUEL, OU DE QUE POSSA RESULTAR PERIGO COMUM</a:t>
            </a:r>
          </a:p>
          <a:p>
            <a:pPr marL="0" indent="0" algn="just">
              <a:buNone/>
            </a:pPr>
            <a:r>
              <a:rPr lang="pt-BR" sz="2400" u="sng" dirty="0">
                <a:solidFill>
                  <a:schemeClr val="tx1"/>
                </a:solidFill>
              </a:rPr>
              <a:t>Insidioso</a:t>
            </a:r>
            <a:r>
              <a:rPr lang="pt-BR" sz="2400" dirty="0">
                <a:solidFill>
                  <a:schemeClr val="tx1"/>
                </a:solidFill>
              </a:rPr>
              <a:t>: o meio utilizado pelo agente sem que a vítima tome dele conhecimento, ou seja, aquele meio oculto, desconhecido, um estratagema, uma cilada.</a:t>
            </a:r>
          </a:p>
          <a:p>
            <a:pPr marL="0" indent="0" algn="just">
              <a:buNone/>
            </a:pPr>
            <a:r>
              <a:rPr lang="pt-BR" sz="2400" u="sng" dirty="0">
                <a:solidFill>
                  <a:schemeClr val="tx1"/>
                </a:solidFill>
              </a:rPr>
              <a:t>Cruel</a:t>
            </a:r>
            <a:r>
              <a:rPr lang="pt-BR" sz="2400" dirty="0">
                <a:solidFill>
                  <a:schemeClr val="tx1"/>
                </a:solidFill>
              </a:rPr>
              <a:t>: meio que causa um sofrimento excessivo e desnecessário à vítima. </a:t>
            </a:r>
          </a:p>
          <a:p>
            <a:pPr marL="0" indent="0" algn="just">
              <a:buNone/>
            </a:pPr>
            <a:r>
              <a:rPr lang="pt-BR" sz="2400" u="sng" dirty="0">
                <a:solidFill>
                  <a:schemeClr val="tx1"/>
                </a:solidFill>
              </a:rPr>
              <a:t>Perigo comum</a:t>
            </a:r>
            <a:r>
              <a:rPr lang="pt-BR" sz="2400" dirty="0">
                <a:solidFill>
                  <a:schemeClr val="tx1"/>
                </a:solidFill>
              </a:rPr>
              <a:t>: é aquele meio capaz de afetar número indeterminado de pessoas (</a:t>
            </a:r>
            <a:r>
              <a:rPr lang="pt-BR" sz="2400" dirty="0" err="1">
                <a:solidFill>
                  <a:schemeClr val="tx1"/>
                </a:solidFill>
              </a:rPr>
              <a:t>ex</a:t>
            </a:r>
            <a:r>
              <a:rPr lang="pt-BR" sz="2400" dirty="0">
                <a:solidFill>
                  <a:schemeClr val="tx1"/>
                </a:solidFill>
              </a:rPr>
              <a:t>: inundação, explosivo).</a:t>
            </a:r>
          </a:p>
          <a:p>
            <a:pPr marL="0" indent="0" algn="just">
              <a:buNone/>
            </a:pPr>
            <a:r>
              <a:rPr lang="pt-BR" sz="2400" u="sng" dirty="0">
                <a:solidFill>
                  <a:schemeClr val="tx1"/>
                </a:solidFill>
              </a:rPr>
              <a:t>Veneno:</a:t>
            </a:r>
            <a:r>
              <a:rPr lang="pt-BR" sz="2400" dirty="0">
                <a:solidFill>
                  <a:schemeClr val="tx1"/>
                </a:solidFill>
              </a:rPr>
              <a:t> para qualificar o homicídio, deve ser ministrado de forma insidiosa, dissimulada, como cilada desconhecida pela vítima. Em tese, dependendo dos efeitos do veneno, mesmo se conhecido pela vítima poderá configurar meio cruel, mas o veneno referido expressamente deve ser ministrado por meio insidioso. Majoritariamente, entende-se que a substância tóxica para certas pessoas e inócuas para outras podem gerar a qualificação pelo veneno, desde que ministradas de forma insidiosa. </a:t>
            </a:r>
            <a:r>
              <a:rPr lang="pt-BR" sz="2400" b="1" dirty="0" err="1">
                <a:solidFill>
                  <a:schemeClr val="tx1"/>
                </a:solidFill>
              </a:rPr>
              <a:t>Ex</a:t>
            </a:r>
            <a:r>
              <a:rPr lang="pt-BR" sz="2400" b="1" dirty="0">
                <a:solidFill>
                  <a:schemeClr val="tx1"/>
                </a:solidFill>
              </a:rPr>
              <a:t>:</a:t>
            </a:r>
            <a:r>
              <a:rPr lang="pt-BR" sz="2400" dirty="0">
                <a:solidFill>
                  <a:schemeClr val="tx1"/>
                </a:solidFill>
              </a:rPr>
              <a:t> Colocar no copo de refrigerante de uma pessoa alérgica camarão moído.</a:t>
            </a:r>
          </a:p>
          <a:p>
            <a:pPr marL="0" indent="0" algn="just">
              <a:buNone/>
            </a:pPr>
            <a:endParaRPr lang="pt-BR" sz="2600" dirty="0">
              <a:solidFill>
                <a:schemeClr val="tx1"/>
              </a:solidFill>
            </a:endParaRPr>
          </a:p>
        </p:txBody>
      </p:sp>
    </p:spTree>
    <p:extLst>
      <p:ext uri="{BB962C8B-B14F-4D97-AF65-F5344CB8AC3E}">
        <p14:creationId xmlns:p14="http://schemas.microsoft.com/office/powerpoint/2010/main" val="29295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2.8. Homicídio qualificado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400" b="1" cap="all" dirty="0">
                <a:solidFill>
                  <a:schemeClr val="accent1">
                    <a:lumMod val="60000"/>
                    <a:lumOff val="40000"/>
                  </a:schemeClr>
                </a:solidFill>
              </a:rPr>
              <a:t>c)	</a:t>
            </a:r>
            <a:r>
              <a:rPr lang="pt-BR" sz="2400" b="1" cap="all" dirty="0">
                <a:solidFill>
                  <a:schemeClr val="tx1"/>
                </a:solidFill>
              </a:rPr>
              <a:t>EMPREGO DE VENENO, FOGO, EXPLOSIVO, ASFIXIA, TORTURA OU OUTRO MEIO INSIDIOSO OU CRUEL, OU DE QUE POSSA RESULTAR PERIGO COMUM</a:t>
            </a:r>
          </a:p>
          <a:p>
            <a:pPr marL="0" indent="0" algn="just">
              <a:buNone/>
            </a:pPr>
            <a:r>
              <a:rPr lang="pt-BR" sz="2200" u="sng" dirty="0">
                <a:solidFill>
                  <a:schemeClr val="tx1"/>
                </a:solidFill>
              </a:rPr>
              <a:t>Fogo</a:t>
            </a:r>
            <a:r>
              <a:rPr lang="pt-BR" sz="2200" dirty="0">
                <a:solidFill>
                  <a:schemeClr val="tx1"/>
                </a:solidFill>
              </a:rPr>
              <a:t>: meio extremamente cruel à execução do homicídio. </a:t>
            </a:r>
            <a:r>
              <a:rPr lang="pt-BR" sz="2200" b="1" dirty="0" err="1">
                <a:solidFill>
                  <a:schemeClr val="tx1"/>
                </a:solidFill>
              </a:rPr>
              <a:t>Ex</a:t>
            </a:r>
            <a:r>
              <a:rPr lang="pt-BR" sz="2200" dirty="0">
                <a:solidFill>
                  <a:schemeClr val="tx1"/>
                </a:solidFill>
              </a:rPr>
              <a:t>: atear fogo em mendigos. </a:t>
            </a:r>
            <a:r>
              <a:rPr lang="pt-BR" sz="2200" b="1" dirty="0">
                <a:solidFill>
                  <a:schemeClr val="tx1"/>
                </a:solidFill>
              </a:rPr>
              <a:t>OBS</a:t>
            </a:r>
            <a:r>
              <a:rPr lang="pt-BR" sz="2200" dirty="0">
                <a:solidFill>
                  <a:schemeClr val="tx1"/>
                </a:solidFill>
              </a:rPr>
              <a:t>: cuidado com incêndio seguido de morte.</a:t>
            </a:r>
          </a:p>
          <a:p>
            <a:pPr marL="0" indent="0" algn="just">
              <a:buNone/>
            </a:pPr>
            <a:r>
              <a:rPr lang="pt-BR" sz="2200" u="sng" dirty="0">
                <a:solidFill>
                  <a:schemeClr val="tx1"/>
                </a:solidFill>
              </a:rPr>
              <a:t>Explosivo:</a:t>
            </a:r>
            <a:r>
              <a:rPr lang="pt-BR" sz="2200" dirty="0">
                <a:solidFill>
                  <a:schemeClr val="tx1"/>
                </a:solidFill>
              </a:rPr>
              <a:t> é o meio utilizado pelo agente que qualifica o homicídio devido ao perigo que traz para número indeterminado de pessoas (perigo comum), como é o caso de matar a vítima usando do arremesso de uma granada.</a:t>
            </a:r>
          </a:p>
          <a:p>
            <a:pPr marL="0" indent="0" algn="just">
              <a:buNone/>
            </a:pPr>
            <a:r>
              <a:rPr lang="pt-BR" sz="2200" u="sng" dirty="0">
                <a:solidFill>
                  <a:schemeClr val="tx1"/>
                </a:solidFill>
              </a:rPr>
              <a:t>Asfixia:</a:t>
            </a:r>
            <a:r>
              <a:rPr lang="pt-BR" sz="2200" dirty="0">
                <a:solidFill>
                  <a:schemeClr val="tx1"/>
                </a:solidFill>
              </a:rPr>
              <a:t> é a supressão da respiração, ou seja, uma </a:t>
            </a:r>
            <a:r>
              <a:rPr lang="pt-BR" sz="2200" dirty="0" err="1">
                <a:solidFill>
                  <a:schemeClr val="tx1"/>
                </a:solidFill>
              </a:rPr>
              <a:t>obstaculização</a:t>
            </a:r>
            <a:r>
              <a:rPr lang="pt-BR" sz="2200" dirty="0">
                <a:solidFill>
                  <a:schemeClr val="tx1"/>
                </a:solidFill>
              </a:rPr>
              <a:t> da função respiratória da vítima, dando-se por falta de oxigênio no sangue, causando um grande sofrimento à ela. Pode ser a asfixia mecânica, como enforcamento e afogamento, ou ainda tóxica, como o uso de gases.</a:t>
            </a:r>
          </a:p>
          <a:p>
            <a:pPr marL="0" indent="0" algn="just">
              <a:buNone/>
            </a:pPr>
            <a:r>
              <a:rPr lang="pt-BR" sz="2200" u="sng" dirty="0">
                <a:solidFill>
                  <a:schemeClr val="tx1"/>
                </a:solidFill>
              </a:rPr>
              <a:t>Tortura:</a:t>
            </a:r>
            <a:r>
              <a:rPr lang="pt-BR" sz="2200" dirty="0">
                <a:solidFill>
                  <a:schemeClr val="tx1"/>
                </a:solidFill>
              </a:rPr>
              <a:t> é a inflição de mal desnecessário, com o propósito de provocar dor e angústia na morte da pessoa. Trata-se essa qualificadora de um meio cruel para se alcançar o resultado morte pretendido pelo agente. Portanto, é o dolo que serve para diferenciar essa qualificadora do tipo autônomo tortura qualificada pela morte, previsto em lei especial, em que o dolo do agente é voltado para a tortura, e a morte é produto de culpa (</a:t>
            </a:r>
            <a:r>
              <a:rPr lang="pt-BR" sz="2200" dirty="0" err="1">
                <a:solidFill>
                  <a:schemeClr val="tx1"/>
                </a:solidFill>
              </a:rPr>
              <a:t>preterdolo</a:t>
            </a:r>
            <a:r>
              <a:rPr lang="pt-BR" sz="2200" dirty="0">
                <a:solidFill>
                  <a:schemeClr val="tx1"/>
                </a:solidFill>
              </a:rPr>
              <a:t>), ou seja, a tortura na legislação especial é um fim em si mesmo.</a:t>
            </a: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Tree>
    <p:extLst>
      <p:ext uri="{BB962C8B-B14F-4D97-AF65-F5344CB8AC3E}">
        <p14:creationId xmlns:p14="http://schemas.microsoft.com/office/powerpoint/2010/main" val="92748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2.8. Homicídio qualificado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400" b="1" cap="all" dirty="0">
                <a:solidFill>
                  <a:schemeClr val="accent1">
                    <a:lumMod val="60000"/>
                    <a:lumOff val="40000"/>
                  </a:schemeClr>
                </a:solidFill>
              </a:rPr>
              <a:t>d) </a:t>
            </a:r>
            <a:r>
              <a:rPr lang="pt-BR" sz="2400" b="1" cap="all" dirty="0">
                <a:solidFill>
                  <a:schemeClr val="tx1"/>
                </a:solidFill>
              </a:rPr>
              <a:t>A TRAIÇÃO, DE EMBOSCADA, OU MEDIANTE DISSIMULAÇÃO OU OUTRO RECURSO QUE DIFICULTE OU TORN IMPOSSÍVEL A DEFESA DO OFENDIDO</a:t>
            </a:r>
          </a:p>
          <a:p>
            <a:pPr marL="0" indent="0" algn="just">
              <a:buNone/>
            </a:pPr>
            <a:r>
              <a:rPr lang="pt-BR" sz="2200" u="sng" dirty="0">
                <a:solidFill>
                  <a:schemeClr val="tx1"/>
                </a:solidFill>
              </a:rPr>
              <a:t>Traição:</a:t>
            </a:r>
            <a:r>
              <a:rPr lang="pt-BR" sz="2200" dirty="0">
                <a:solidFill>
                  <a:schemeClr val="tx1"/>
                </a:solidFill>
              </a:rPr>
              <a:t> significa enganar, ser infiel, de modo que, no contexto do homicídio, é a ação do agente que colhe a vítima por trás, desprevenida, sem ter esta qualquer visualização do ataque. O ataque súbito, pela frente, pode constituir surpresa, mas não traição. </a:t>
            </a:r>
            <a:r>
              <a:rPr lang="pt-BR" sz="2200" dirty="0" err="1">
                <a:solidFill>
                  <a:schemeClr val="tx1"/>
                </a:solidFill>
              </a:rPr>
              <a:t>Ex</a:t>
            </a:r>
            <a:r>
              <a:rPr lang="pt-BR" sz="2200" dirty="0">
                <a:solidFill>
                  <a:schemeClr val="tx1"/>
                </a:solidFill>
              </a:rPr>
              <a:t>: tira pelas costas – que não se confunde com tiro nas costas.</a:t>
            </a:r>
          </a:p>
          <a:p>
            <a:pPr marL="0" indent="0" algn="just">
              <a:buNone/>
            </a:pPr>
            <a:r>
              <a:rPr lang="pt-BR" sz="2200" u="sng" dirty="0">
                <a:solidFill>
                  <a:schemeClr val="tx1"/>
                </a:solidFill>
              </a:rPr>
              <a:t>Emboscada</a:t>
            </a:r>
            <a:r>
              <a:rPr lang="pt-BR" sz="2200" dirty="0">
                <a:solidFill>
                  <a:schemeClr val="tx1"/>
                </a:solidFill>
              </a:rPr>
              <a:t>: pode ser entendida como uma espécie de traição. Nela, contudo, o agente se coloca de tocaia, escondido, aguardando a vítima passar para que então ataque e obtenha sucesso.</a:t>
            </a:r>
          </a:p>
          <a:p>
            <a:pPr marL="0" indent="0" algn="just">
              <a:buNone/>
            </a:pPr>
            <a:r>
              <a:rPr lang="pt-BR" sz="2200" u="sng" dirty="0">
                <a:solidFill>
                  <a:schemeClr val="tx1"/>
                </a:solidFill>
              </a:rPr>
              <a:t>Dissimular</a:t>
            </a:r>
            <a:r>
              <a:rPr lang="pt-BR" sz="2200" dirty="0">
                <a:solidFill>
                  <a:schemeClr val="tx1"/>
                </a:solidFill>
              </a:rPr>
              <a:t>: significa ocultar a intenção homicida, fazendo-se passar por amigo ou pessoa de confiança, a fim de facilitar o cometimento do delito</a:t>
            </a:r>
          </a:p>
          <a:p>
            <a:pPr marL="0" indent="0" algn="just">
              <a:buNone/>
            </a:pPr>
            <a:r>
              <a:rPr lang="pt-BR" sz="2200" b="1" dirty="0">
                <a:solidFill>
                  <a:schemeClr val="tx1"/>
                </a:solidFill>
              </a:rPr>
              <a:t>Inf. 618 STF</a:t>
            </a:r>
            <a:r>
              <a:rPr lang="pt-BR" sz="2200" dirty="0">
                <a:solidFill>
                  <a:schemeClr val="tx1"/>
                </a:solidFill>
              </a:rPr>
              <a:t>. </a:t>
            </a:r>
            <a:r>
              <a:rPr lang="pt-BR" sz="2200" u="sng" dirty="0">
                <a:solidFill>
                  <a:schemeClr val="tx1"/>
                </a:solidFill>
              </a:rPr>
              <a:t>São incompatíveis o dolo eventual e a qualificadora prevista no inciso IV do § 2º do art. 121 do CP (à traição, de emboscada ou mediante dissimulação ou outro recurso que dificulte ou torne impossível a defesa do ofendido)</a:t>
            </a:r>
            <a:r>
              <a:rPr lang="pt-BR" sz="2200" dirty="0">
                <a:solidFill>
                  <a:schemeClr val="tx1"/>
                </a:solidFill>
              </a:rPr>
              <a:t>. Na espécie, o paciente fora pronunciado por dirigir veículo, em alta velocidade, e, ao avançar sobre a calçada, atropelara casal de transeuntes, evadindo-se sem prestar socorro às vítimas. </a:t>
            </a:r>
          </a:p>
          <a:p>
            <a:pPr algn="just">
              <a:buFont typeface="Wingdings" panose="05000000000000000000" pitchFamily="2" charset="2"/>
              <a:buChar char="§"/>
            </a:pPr>
            <a:endParaRPr lang="pt-BR" dirty="0"/>
          </a:p>
          <a:p>
            <a:pPr algn="just">
              <a:buFont typeface="Wingdings" panose="05000000000000000000" pitchFamily="2" charset="2"/>
              <a:buChar char="§"/>
            </a:pPr>
            <a:endParaRPr lang="pt-BR" sz="2400" b="1" cap="all" dirty="0">
              <a:solidFill>
                <a:schemeClr val="tx1"/>
              </a:solidFill>
            </a:endParaRPr>
          </a:p>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Tree>
    <p:extLst>
      <p:ext uri="{BB962C8B-B14F-4D97-AF65-F5344CB8AC3E}">
        <p14:creationId xmlns:p14="http://schemas.microsoft.com/office/powerpoint/2010/main" val="76323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2.8. Homicídio qualificado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400" b="1" cap="all" dirty="0">
                <a:solidFill>
                  <a:schemeClr val="accent1">
                    <a:lumMod val="60000"/>
                    <a:lumOff val="40000"/>
                  </a:schemeClr>
                </a:solidFill>
              </a:rPr>
              <a:t>E) </a:t>
            </a:r>
            <a:r>
              <a:rPr lang="pt-BR" sz="2400" b="1" cap="all" dirty="0">
                <a:solidFill>
                  <a:schemeClr val="tx1"/>
                </a:solidFill>
              </a:rPr>
              <a:t>Para assegurar a execução, a ocultação, a impunidade ou a vantagem de outro </a:t>
            </a:r>
            <a:r>
              <a:rPr lang="pt-BR" sz="2400" b="1" u="sng" cap="all" dirty="0">
                <a:solidFill>
                  <a:schemeClr val="tx1"/>
                </a:solidFill>
              </a:rPr>
              <a:t>crime</a:t>
            </a:r>
          </a:p>
          <a:p>
            <a:pPr algn="just"/>
            <a:r>
              <a:rPr lang="pt-BR" sz="2200" dirty="0">
                <a:solidFill>
                  <a:schemeClr val="tx1"/>
                </a:solidFill>
              </a:rPr>
              <a:t>O homicídio deverá ter relação com outro crime, havendo conexão. Pressupõe a existência de dois crimes. A conexão poderá ser teleológica ou consequencial.</a:t>
            </a:r>
          </a:p>
          <a:p>
            <a:pPr algn="just"/>
            <a:r>
              <a:rPr lang="pt-BR" sz="2200" u="sng" dirty="0">
                <a:solidFill>
                  <a:schemeClr val="tx1"/>
                </a:solidFill>
              </a:rPr>
              <a:t>Conexão teleológica: </a:t>
            </a:r>
            <a:r>
              <a:rPr lang="pt-BR" sz="2200" dirty="0">
                <a:solidFill>
                  <a:schemeClr val="tx1"/>
                </a:solidFill>
              </a:rPr>
              <a:t>é aquela em que se leva em consideração o fim em virtude do qual é praticado o homicídio. O homicídio é perpetrado como meio para executar outro crime, ou seja, a finalidade do homicídio é assegurar a execução de outro crime. Ex.: Matar o vigilante da agência bancária no dia anterior à prática do roubo. Homicídio para poder provocar incêndio.</a:t>
            </a:r>
          </a:p>
          <a:p>
            <a:pPr algn="just"/>
            <a:r>
              <a:rPr lang="pt-BR" sz="2200" u="sng" dirty="0">
                <a:solidFill>
                  <a:schemeClr val="tx1"/>
                </a:solidFill>
              </a:rPr>
              <a:t>Conexão consequencial:</a:t>
            </a:r>
            <a:r>
              <a:rPr lang="pt-BR" sz="2200" dirty="0">
                <a:solidFill>
                  <a:schemeClr val="tx1"/>
                </a:solidFill>
              </a:rPr>
              <a:t> é aquela em que o homicídio é cometido com a finalidade de assegurar a ocultação ou a vantagem de outro crime, ou mesmo assegurar a impunidade. O homicídio é cometido como a solução para que o agente não seja condenado por outro crime, ou ainda para garantir a vantagem de outro crime. Ex.: Homicídio contra perito que vai apurar apropriação indébita do agente. Homicídio da testemunha que pode identificar o agente como autor de um roubo (</a:t>
            </a:r>
            <a:r>
              <a:rPr lang="pt-BR" sz="2200" b="1" dirty="0">
                <a:solidFill>
                  <a:schemeClr val="tx1"/>
                </a:solidFill>
              </a:rPr>
              <a:t>queima de arquivo</a:t>
            </a:r>
            <a:r>
              <a:rPr lang="pt-BR" sz="2200" dirty="0">
                <a:solidFill>
                  <a:schemeClr val="tx1"/>
                </a:solidFill>
              </a:rPr>
              <a:t>). Agente que mata seu companheiro de roubo para que fique sozinho com o produto do crime.</a:t>
            </a:r>
          </a:p>
          <a:p>
            <a:pPr algn="just">
              <a:buFont typeface="Wingdings" panose="05000000000000000000" pitchFamily="2" charset="2"/>
              <a:buChar char="§"/>
            </a:pPr>
            <a:endParaRPr lang="pt-BR" sz="2400" b="1" cap="all" dirty="0">
              <a:solidFill>
                <a:schemeClr val="tx1"/>
              </a:solidFill>
            </a:endParaRPr>
          </a:p>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Tree>
    <p:extLst>
      <p:ext uri="{BB962C8B-B14F-4D97-AF65-F5344CB8AC3E}">
        <p14:creationId xmlns:p14="http://schemas.microsoft.com/office/powerpoint/2010/main" val="197531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3175000" cy="400038"/>
          </a:xfrm>
        </p:spPr>
        <p:txBody>
          <a:bodyPr>
            <a:noAutofit/>
          </a:bodyPr>
          <a:lstStyle/>
          <a:p>
            <a:r>
              <a:rPr lang="pt-BR" sz="2800" b="1" dirty="0">
                <a:solidFill>
                  <a:schemeClr val="bg1">
                    <a:lumMod val="50000"/>
                  </a:schemeClr>
                </a:solidFill>
              </a:rPr>
              <a:t>1. INTRODUÇÃO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5EB79A94-98BE-4857-8E90-5819EB580C83}"/>
              </a:ext>
            </a:extLst>
          </p:cNvPr>
          <p:cNvPicPr>
            <a:picLocks noChangeAspect="1"/>
          </p:cNvPicPr>
          <p:nvPr/>
        </p:nvPicPr>
        <p:blipFill>
          <a:blip r:embed="rId2"/>
          <a:stretch>
            <a:fillRect/>
          </a:stretch>
        </p:blipFill>
        <p:spPr>
          <a:xfrm>
            <a:off x="5088835" y="878612"/>
            <a:ext cx="5512903" cy="5455276"/>
          </a:xfrm>
          <a:prstGeom prst="rect">
            <a:avLst/>
          </a:prstGeom>
        </p:spPr>
      </p:pic>
      <p:sp>
        <p:nvSpPr>
          <p:cNvPr id="9" name="CaixaDeTexto 8">
            <a:extLst>
              <a:ext uri="{FF2B5EF4-FFF2-40B4-BE49-F238E27FC236}">
                <a16:creationId xmlns:a16="http://schemas.microsoft.com/office/drawing/2014/main" id="{FDF56DB3-712E-42FA-9F90-45EB66E3B4F7}"/>
              </a:ext>
            </a:extLst>
          </p:cNvPr>
          <p:cNvSpPr txBox="1"/>
          <p:nvPr/>
        </p:nvSpPr>
        <p:spPr>
          <a:xfrm>
            <a:off x="1120911" y="2900341"/>
            <a:ext cx="2704547" cy="954107"/>
          </a:xfrm>
          <a:prstGeom prst="rect">
            <a:avLst/>
          </a:prstGeom>
          <a:noFill/>
        </p:spPr>
        <p:txBody>
          <a:bodyPr wrap="square" rtlCol="0">
            <a:spAutoFit/>
          </a:bodyPr>
          <a:lstStyle/>
          <a:p>
            <a:pPr algn="ctr"/>
            <a:r>
              <a:rPr lang="pt-BR" sz="2800" b="1" dirty="0">
                <a:solidFill>
                  <a:schemeClr val="accent1"/>
                </a:solidFill>
              </a:rPr>
              <a:t>Fonte: Atlas da Violência, 2018.</a:t>
            </a:r>
          </a:p>
        </p:txBody>
      </p:sp>
    </p:spTree>
    <p:extLst>
      <p:ext uri="{BB962C8B-B14F-4D97-AF65-F5344CB8AC3E}">
        <p14:creationId xmlns:p14="http://schemas.microsoft.com/office/powerpoint/2010/main" val="37883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17146"/>
            <a:ext cx="4953000" cy="480218"/>
          </a:xfrm>
        </p:spPr>
        <p:txBody>
          <a:bodyPr>
            <a:noAutofit/>
          </a:bodyPr>
          <a:lstStyle/>
          <a:p>
            <a:r>
              <a:rPr lang="pt-BR" sz="2800" b="1" dirty="0">
                <a:solidFill>
                  <a:schemeClr val="bg1">
                    <a:lumMod val="50000"/>
                  </a:schemeClr>
                </a:solidFill>
              </a:rPr>
              <a:t>2.9. Feminicídio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sz="2400" b="1" cap="all" dirty="0">
              <a:solidFill>
                <a:schemeClr val="tx1"/>
              </a:solidFill>
            </a:endParaRPr>
          </a:p>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9" name="Espaço Reservado para Conteúdo 2">
            <a:extLst>
              <a:ext uri="{FF2B5EF4-FFF2-40B4-BE49-F238E27FC236}">
                <a16:creationId xmlns:a16="http://schemas.microsoft.com/office/drawing/2014/main" id="{378144A0-9CDC-4749-9AAA-342C01CE131B}"/>
              </a:ext>
            </a:extLst>
          </p:cNvPr>
          <p:cNvSpPr txBox="1">
            <a:spLocks/>
          </p:cNvSpPr>
          <p:nvPr/>
        </p:nvSpPr>
        <p:spPr>
          <a:xfrm>
            <a:off x="-39518" y="88833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13" name="Espaço Reservado para Conteúdo 2">
            <a:extLst>
              <a:ext uri="{FF2B5EF4-FFF2-40B4-BE49-F238E27FC236}">
                <a16:creationId xmlns:a16="http://schemas.microsoft.com/office/drawing/2014/main" id="{0014C2AC-BF7E-46CD-B561-160BF9B22FA3}"/>
              </a:ext>
            </a:extLst>
          </p:cNvPr>
          <p:cNvSpPr txBox="1">
            <a:spLocks/>
          </p:cNvSpPr>
          <p:nvPr/>
        </p:nvSpPr>
        <p:spPr>
          <a:xfrm>
            <a:off x="234121" y="92815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600" b="1" dirty="0">
                <a:solidFill>
                  <a:schemeClr val="tx1"/>
                </a:solidFill>
              </a:rPr>
              <a:t>2.9.1. Introdução </a:t>
            </a:r>
          </a:p>
          <a:p>
            <a:pPr algn="just">
              <a:buFont typeface="Wingdings" panose="05000000000000000000" pitchFamily="2" charset="2"/>
              <a:buChar char="§"/>
            </a:pPr>
            <a:r>
              <a:rPr lang="pt-BR" sz="2600" dirty="0">
                <a:solidFill>
                  <a:schemeClr val="tx1"/>
                </a:solidFill>
              </a:rPr>
              <a:t> A palavra feminicídio foi difundida na década de 70 pela socióloga sul-africana Diana Russel (“</a:t>
            </a:r>
            <a:r>
              <a:rPr lang="pt-BR" sz="2600" dirty="0" err="1">
                <a:solidFill>
                  <a:schemeClr val="tx1"/>
                </a:solidFill>
              </a:rPr>
              <a:t>femicide</a:t>
            </a:r>
            <a:r>
              <a:rPr lang="pt-BR" sz="2600" dirty="0">
                <a:solidFill>
                  <a:schemeClr val="tx1"/>
                </a:solidFill>
              </a:rPr>
              <a:t>”, em inglês).</a:t>
            </a:r>
          </a:p>
          <a:p>
            <a:pPr algn="just">
              <a:buFont typeface="Wingdings" panose="05000000000000000000" pitchFamily="2" charset="2"/>
              <a:buChar char="§"/>
            </a:pPr>
            <a:r>
              <a:rPr lang="pt-BR" sz="2600" dirty="0">
                <a:solidFill>
                  <a:schemeClr val="tx1"/>
                </a:solidFill>
              </a:rPr>
              <a:t> Russell contestou a neutralidade da expressão “homicídio”, que contribuiria para manter invisível a vulnerabilidade das mulheres.</a:t>
            </a:r>
          </a:p>
          <a:p>
            <a:pPr algn="just">
              <a:buFont typeface="Wingdings" panose="05000000000000000000" pitchFamily="2" charset="2"/>
              <a:buChar char="§"/>
            </a:pPr>
            <a:r>
              <a:rPr lang="pt-BR" sz="2600" dirty="0">
                <a:solidFill>
                  <a:schemeClr val="tx1"/>
                </a:solidFill>
              </a:rPr>
              <a:t> Russell entende que essas mortes não são casos isolados, mas que fazem parte de um cultura (patriarcal e machista) na qual a sociedade naturaliza (ou inviabiliza) a violência de gênero, o que limita o desenvolvimento livre e saudável de meninas e mulheres.</a:t>
            </a:r>
          </a:p>
          <a:p>
            <a:pPr algn="just">
              <a:buFont typeface="Wingdings" panose="05000000000000000000" pitchFamily="2" charset="2"/>
              <a:buChar char="§"/>
            </a:pPr>
            <a:r>
              <a:rPr lang="pt-BR" sz="2600" dirty="0">
                <a:solidFill>
                  <a:schemeClr val="tx1"/>
                </a:solidFill>
              </a:rPr>
              <a:t> Sociedade machistas favorecem as agressões violentas a mulheres. Fatores como classe social, etnia da vítima, a violência do entorno e outros contextos sociais também contribuem para a situação de risco e vulnerabilidade social de uma mulher.</a:t>
            </a:r>
          </a:p>
        </p:txBody>
      </p:sp>
    </p:spTree>
    <p:extLst>
      <p:ext uri="{BB962C8B-B14F-4D97-AF65-F5344CB8AC3E}">
        <p14:creationId xmlns:p14="http://schemas.microsoft.com/office/powerpoint/2010/main" val="32616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2.9. Feminicídio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sz="2400" b="1" cap="all" dirty="0">
              <a:solidFill>
                <a:schemeClr val="tx1"/>
              </a:solidFill>
            </a:endParaRPr>
          </a:p>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pic>
        <p:nvPicPr>
          <p:cNvPr id="4" name="Imagem 3">
            <a:extLst>
              <a:ext uri="{FF2B5EF4-FFF2-40B4-BE49-F238E27FC236}">
                <a16:creationId xmlns:a16="http://schemas.microsoft.com/office/drawing/2014/main" id="{CF3AE8DC-918A-4460-945D-9BF271B04E1A}"/>
              </a:ext>
            </a:extLst>
          </p:cNvPr>
          <p:cNvPicPr>
            <a:picLocks noChangeAspect="1"/>
          </p:cNvPicPr>
          <p:nvPr/>
        </p:nvPicPr>
        <p:blipFill>
          <a:blip r:embed="rId2"/>
          <a:stretch>
            <a:fillRect/>
          </a:stretch>
        </p:blipFill>
        <p:spPr>
          <a:xfrm>
            <a:off x="666255" y="865322"/>
            <a:ext cx="10859489" cy="5450508"/>
          </a:xfrm>
          <a:prstGeom prst="rect">
            <a:avLst/>
          </a:prstGeom>
        </p:spPr>
      </p:pic>
    </p:spTree>
    <p:extLst>
      <p:ext uri="{BB962C8B-B14F-4D97-AF65-F5344CB8AC3E}">
        <p14:creationId xmlns:p14="http://schemas.microsoft.com/office/powerpoint/2010/main" val="189904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sz="2400" b="1" cap="all" dirty="0">
              <a:solidFill>
                <a:schemeClr val="tx1"/>
              </a:solidFill>
            </a:endParaRPr>
          </a:p>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pic>
        <p:nvPicPr>
          <p:cNvPr id="3" name="Imagem 2">
            <a:extLst>
              <a:ext uri="{FF2B5EF4-FFF2-40B4-BE49-F238E27FC236}">
                <a16:creationId xmlns:a16="http://schemas.microsoft.com/office/drawing/2014/main" id="{E2C889D2-D069-4B45-9182-D991C5D0A473}"/>
              </a:ext>
            </a:extLst>
          </p:cNvPr>
          <p:cNvPicPr>
            <a:picLocks noChangeAspect="1"/>
          </p:cNvPicPr>
          <p:nvPr/>
        </p:nvPicPr>
        <p:blipFill>
          <a:blip r:embed="rId2"/>
          <a:stretch>
            <a:fillRect/>
          </a:stretch>
        </p:blipFill>
        <p:spPr>
          <a:xfrm>
            <a:off x="2282721" y="0"/>
            <a:ext cx="7754661" cy="6343546"/>
          </a:xfrm>
          <a:prstGeom prst="rect">
            <a:avLst/>
          </a:prstGeom>
        </p:spPr>
      </p:pic>
    </p:spTree>
    <p:extLst>
      <p:ext uri="{BB962C8B-B14F-4D97-AF65-F5344CB8AC3E}">
        <p14:creationId xmlns:p14="http://schemas.microsoft.com/office/powerpoint/2010/main" val="190028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17146"/>
            <a:ext cx="4953000" cy="480218"/>
          </a:xfrm>
        </p:spPr>
        <p:txBody>
          <a:bodyPr>
            <a:noAutofit/>
          </a:bodyPr>
          <a:lstStyle/>
          <a:p>
            <a:r>
              <a:rPr lang="pt-BR" sz="2800" b="1" dirty="0">
                <a:solidFill>
                  <a:schemeClr val="bg1">
                    <a:lumMod val="50000"/>
                  </a:schemeClr>
                </a:solidFill>
              </a:rPr>
              <a:t>2.9. Feminicídio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sz="2400" b="1" cap="all" dirty="0">
              <a:solidFill>
                <a:schemeClr val="tx1"/>
              </a:solidFill>
            </a:endParaRPr>
          </a:p>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9" name="Espaço Reservado para Conteúdo 2">
            <a:extLst>
              <a:ext uri="{FF2B5EF4-FFF2-40B4-BE49-F238E27FC236}">
                <a16:creationId xmlns:a16="http://schemas.microsoft.com/office/drawing/2014/main" id="{378144A0-9CDC-4749-9AAA-342C01CE131B}"/>
              </a:ext>
            </a:extLst>
          </p:cNvPr>
          <p:cNvSpPr txBox="1">
            <a:spLocks/>
          </p:cNvSpPr>
          <p:nvPr/>
        </p:nvSpPr>
        <p:spPr>
          <a:xfrm>
            <a:off x="170069" y="88833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4" name="CaixaDeTexto 3">
            <a:extLst>
              <a:ext uri="{FF2B5EF4-FFF2-40B4-BE49-F238E27FC236}">
                <a16:creationId xmlns:a16="http://schemas.microsoft.com/office/drawing/2014/main" id="{CD619ED8-7B40-4D66-B055-ADFA4CEFD3B1}"/>
              </a:ext>
            </a:extLst>
          </p:cNvPr>
          <p:cNvSpPr txBox="1"/>
          <p:nvPr/>
        </p:nvSpPr>
        <p:spPr>
          <a:xfrm>
            <a:off x="183034" y="1185917"/>
            <a:ext cx="5374332" cy="2523768"/>
          </a:xfrm>
          <a:prstGeom prst="rect">
            <a:avLst/>
          </a:prstGeom>
          <a:noFill/>
        </p:spPr>
        <p:txBody>
          <a:bodyPr wrap="square" rtlCol="0">
            <a:spAutoFit/>
          </a:bodyPr>
          <a:lstStyle/>
          <a:p>
            <a:pPr algn="ctr"/>
            <a:r>
              <a:rPr lang="pt-BR" sz="2000" b="1" cap="all" dirty="0">
                <a:solidFill>
                  <a:schemeClr val="bg1"/>
                </a:solidFill>
                <a:highlight>
                  <a:srgbClr val="FF0000"/>
                </a:highlight>
                <a:latin typeface="Courier New" panose="02070309020205020404" pitchFamily="49" charset="0"/>
                <a:cs typeface="Courier New" panose="02070309020205020404" pitchFamily="49" charset="0"/>
              </a:rPr>
              <a:t>Em 2013, o país passou para a 5ª posição com uma taxa de 4,8 homicídios de mulheres a cada 100 mil. aumento de 9% no número de assassinatos registrados. Em 2010, o Brasil ocupava a 7ª posição no ranking com uma taxa de 4,4/</a:t>
            </a:r>
            <a:r>
              <a:rPr lang="pt-BR" sz="2000" b="1" cap="all" dirty="0" err="1">
                <a:solidFill>
                  <a:schemeClr val="bg1"/>
                </a:solidFill>
                <a:highlight>
                  <a:srgbClr val="FF0000"/>
                </a:highlight>
                <a:latin typeface="Courier New" panose="02070309020205020404" pitchFamily="49" charset="0"/>
                <a:cs typeface="Courier New" panose="02070309020205020404" pitchFamily="49" charset="0"/>
              </a:rPr>
              <a:t>100K</a:t>
            </a:r>
            <a:r>
              <a:rPr lang="pt-BR" sz="2000" b="1" cap="all" dirty="0">
                <a:solidFill>
                  <a:schemeClr val="bg1"/>
                </a:solidFill>
                <a:highlight>
                  <a:srgbClr val="FF0000"/>
                </a:highlight>
                <a:latin typeface="Courier New" panose="02070309020205020404" pitchFamily="49" charset="0"/>
                <a:cs typeface="Courier New" panose="02070309020205020404" pitchFamily="49" charset="0"/>
              </a:rPr>
              <a:t>.</a:t>
            </a:r>
          </a:p>
          <a:p>
            <a:pPr algn="ctr"/>
            <a:endParaRPr lang="pt-BR" dirty="0"/>
          </a:p>
        </p:txBody>
      </p:sp>
      <p:sp>
        <p:nvSpPr>
          <p:cNvPr id="10" name="CaixaDeTexto 9">
            <a:extLst>
              <a:ext uri="{FF2B5EF4-FFF2-40B4-BE49-F238E27FC236}">
                <a16:creationId xmlns:a16="http://schemas.microsoft.com/office/drawing/2014/main" id="{A803BE5F-4F85-4A1D-9AA9-B43A0474C076}"/>
              </a:ext>
            </a:extLst>
          </p:cNvPr>
          <p:cNvSpPr txBox="1"/>
          <p:nvPr/>
        </p:nvSpPr>
        <p:spPr>
          <a:xfrm>
            <a:off x="6001381" y="1262891"/>
            <a:ext cx="5941921" cy="1292662"/>
          </a:xfrm>
          <a:prstGeom prst="rect">
            <a:avLst/>
          </a:prstGeom>
          <a:noFill/>
        </p:spPr>
        <p:txBody>
          <a:bodyPr wrap="square" rtlCol="0">
            <a:spAutoFit/>
          </a:bodyPr>
          <a:lstStyle/>
          <a:p>
            <a:pPr algn="ctr"/>
            <a:r>
              <a:rPr lang="pt-BR" sz="2000" b="1" cap="all" dirty="0">
                <a:solidFill>
                  <a:schemeClr val="bg1"/>
                </a:solidFill>
                <a:highlight>
                  <a:srgbClr val="FF0000"/>
                </a:highlight>
                <a:latin typeface="Courier New" panose="02070309020205020404" pitchFamily="49" charset="0"/>
                <a:cs typeface="Courier New" panose="02070309020205020404" pitchFamily="49" charset="0"/>
              </a:rPr>
              <a:t>Salvador, </a:t>
            </a:r>
            <a:r>
              <a:rPr lang="pt-BR" sz="2000" b="1" cap="all" dirty="0" err="1">
                <a:solidFill>
                  <a:schemeClr val="bg1"/>
                </a:solidFill>
                <a:highlight>
                  <a:srgbClr val="FF0000"/>
                </a:highlight>
                <a:latin typeface="Courier New" panose="02070309020205020404" pitchFamily="49" charset="0"/>
                <a:cs typeface="Courier New" panose="02070309020205020404" pitchFamily="49" charset="0"/>
              </a:rPr>
              <a:t>Colômbisó</a:t>
            </a:r>
            <a:r>
              <a:rPr lang="pt-BR" sz="2000" b="1" cap="all" dirty="0">
                <a:solidFill>
                  <a:schemeClr val="bg1"/>
                </a:solidFill>
                <a:highlight>
                  <a:srgbClr val="FF0000"/>
                </a:highlight>
                <a:latin typeface="Courier New" panose="02070309020205020404" pitchFamily="49" charset="0"/>
                <a:cs typeface="Courier New" panose="02070309020205020404" pitchFamily="49" charset="0"/>
              </a:rPr>
              <a:t> El a, Guatemala) e a Federação Russa evidenciam taxas superiores às do Brasil.</a:t>
            </a:r>
          </a:p>
          <a:p>
            <a:endParaRPr lang="pt-BR" dirty="0"/>
          </a:p>
        </p:txBody>
      </p:sp>
      <p:sp>
        <p:nvSpPr>
          <p:cNvPr id="3" name="CaixaDeTexto 2">
            <a:extLst>
              <a:ext uri="{FF2B5EF4-FFF2-40B4-BE49-F238E27FC236}">
                <a16:creationId xmlns:a16="http://schemas.microsoft.com/office/drawing/2014/main" id="{E20517CA-C7AB-4ACD-A68F-E582174FAE18}"/>
              </a:ext>
            </a:extLst>
          </p:cNvPr>
          <p:cNvSpPr txBox="1"/>
          <p:nvPr/>
        </p:nvSpPr>
        <p:spPr>
          <a:xfrm>
            <a:off x="-8224" y="3989010"/>
            <a:ext cx="5312262" cy="2123658"/>
          </a:xfrm>
          <a:prstGeom prst="rect">
            <a:avLst/>
          </a:prstGeom>
          <a:noFill/>
        </p:spPr>
        <p:txBody>
          <a:bodyPr wrap="square" rtlCol="0">
            <a:spAutoFit/>
          </a:bodyPr>
          <a:lstStyle/>
          <a:p>
            <a:pPr algn="ctr"/>
            <a:r>
              <a:rPr lang="pt-BR" sz="2200" b="1" cap="all" dirty="0">
                <a:solidFill>
                  <a:schemeClr val="bg1"/>
                </a:solidFill>
                <a:highlight>
                  <a:srgbClr val="FF0000"/>
                </a:highlight>
                <a:latin typeface="Courier New" panose="02070309020205020404" pitchFamily="49" charset="0"/>
                <a:cs typeface="Courier New" panose="02070309020205020404" pitchFamily="49" charset="0"/>
              </a:rPr>
              <a:t>O número de vítimas MULHERES cresceu de 3.937, em 2003, para 4.762 assassinatos registrados em 2013, ou seja, aumento de 21% em uma década</a:t>
            </a:r>
          </a:p>
          <a:p>
            <a:endParaRPr lang="pt-BR" sz="2200" dirty="0"/>
          </a:p>
        </p:txBody>
      </p:sp>
      <p:sp>
        <p:nvSpPr>
          <p:cNvPr id="11" name="CaixaDeTexto 10">
            <a:extLst>
              <a:ext uri="{FF2B5EF4-FFF2-40B4-BE49-F238E27FC236}">
                <a16:creationId xmlns:a16="http://schemas.microsoft.com/office/drawing/2014/main" id="{4AC62AB1-BE5E-442B-B486-A4350E01406E}"/>
              </a:ext>
            </a:extLst>
          </p:cNvPr>
          <p:cNvSpPr txBox="1"/>
          <p:nvPr/>
        </p:nvSpPr>
        <p:spPr>
          <a:xfrm>
            <a:off x="5648976" y="2521869"/>
            <a:ext cx="6490015" cy="1908215"/>
          </a:xfrm>
          <a:prstGeom prst="rect">
            <a:avLst/>
          </a:prstGeom>
          <a:noFill/>
        </p:spPr>
        <p:txBody>
          <a:bodyPr wrap="square" rtlCol="0">
            <a:spAutoFit/>
          </a:bodyPr>
          <a:lstStyle/>
          <a:p>
            <a:pPr algn="ctr"/>
            <a:r>
              <a:rPr lang="pt-BR" sz="2000" b="1" cap="all" dirty="0">
                <a:solidFill>
                  <a:schemeClr val="bg1"/>
                </a:solidFill>
                <a:highlight>
                  <a:srgbClr val="FF0000"/>
                </a:highlight>
                <a:latin typeface="Courier New" panose="02070309020205020404" pitchFamily="49" charset="0"/>
                <a:cs typeface="Courier New" panose="02070309020205020404" pitchFamily="49" charset="0"/>
              </a:rPr>
              <a:t>o número anual VÍTIMAS </a:t>
            </a:r>
            <a:r>
              <a:rPr lang="pt-BR" sz="2000" b="1" cap="all" dirty="0">
                <a:highlight>
                  <a:srgbClr val="FF0000"/>
                </a:highlight>
                <a:latin typeface="Courier New" panose="02070309020205020404" pitchFamily="49" charset="0"/>
                <a:cs typeface="Courier New" panose="02070309020205020404" pitchFamily="49" charset="0"/>
              </a:rPr>
              <a:t>mulheres</a:t>
            </a:r>
            <a:r>
              <a:rPr lang="pt-BR" sz="2000" b="1" cap="all" dirty="0">
                <a:solidFill>
                  <a:schemeClr val="bg1"/>
                </a:solidFill>
                <a:highlight>
                  <a:srgbClr val="FF0000"/>
                </a:highlight>
                <a:latin typeface="Courier New" panose="02070309020205020404" pitchFamily="49" charset="0"/>
                <a:cs typeface="Courier New" panose="02070309020205020404" pitchFamily="49" charset="0"/>
              </a:rPr>
              <a:t> </a:t>
            </a:r>
            <a:r>
              <a:rPr lang="pt-BR" sz="2000" b="1" cap="all" dirty="0">
                <a:highlight>
                  <a:srgbClr val="FF0000"/>
                </a:highlight>
                <a:latin typeface="Courier New" panose="02070309020205020404" pitchFamily="49" charset="0"/>
                <a:cs typeface="Courier New" panose="02070309020205020404" pitchFamily="49" charset="0"/>
              </a:rPr>
              <a:t>negras aumentou 54% em dez anos.</a:t>
            </a:r>
            <a:r>
              <a:rPr lang="pt-BR" sz="2000" b="1" cap="all" dirty="0">
                <a:solidFill>
                  <a:schemeClr val="bg1"/>
                </a:solidFill>
                <a:highlight>
                  <a:srgbClr val="FF0000"/>
                </a:highlight>
                <a:latin typeface="Courier New" panose="02070309020205020404" pitchFamily="49" charset="0"/>
                <a:cs typeface="Courier New" panose="02070309020205020404" pitchFamily="49" charset="0"/>
              </a:rPr>
              <a:t> Saltou de 1.864, em 2003, para 2.875, em 2013. no mesmo período, a quantidade de homicídios de mulheres brancas diminuiu 9,8%.</a:t>
            </a:r>
            <a:endParaRPr lang="pt-BR" sz="2000" b="1" dirty="0"/>
          </a:p>
          <a:p>
            <a:endParaRPr lang="pt-BR" dirty="0"/>
          </a:p>
        </p:txBody>
      </p:sp>
      <p:sp>
        <p:nvSpPr>
          <p:cNvPr id="13" name="CaixaDeTexto 12">
            <a:extLst>
              <a:ext uri="{FF2B5EF4-FFF2-40B4-BE49-F238E27FC236}">
                <a16:creationId xmlns:a16="http://schemas.microsoft.com/office/drawing/2014/main" id="{3D6488A6-D6A5-43E9-99B2-4AA1BBB0B758}"/>
              </a:ext>
            </a:extLst>
          </p:cNvPr>
          <p:cNvSpPr txBox="1"/>
          <p:nvPr/>
        </p:nvSpPr>
        <p:spPr>
          <a:xfrm>
            <a:off x="5692964" y="4527288"/>
            <a:ext cx="6250338" cy="1908215"/>
          </a:xfrm>
          <a:prstGeom prst="rect">
            <a:avLst/>
          </a:prstGeom>
          <a:noFill/>
        </p:spPr>
        <p:txBody>
          <a:bodyPr wrap="square" rtlCol="0">
            <a:spAutoFit/>
          </a:bodyPr>
          <a:lstStyle/>
          <a:p>
            <a:pPr algn="ctr"/>
            <a:r>
              <a:rPr lang="pt-BR" sz="2000" b="1" cap="all" dirty="0">
                <a:solidFill>
                  <a:schemeClr val="bg1"/>
                </a:solidFill>
                <a:highlight>
                  <a:srgbClr val="FF0000"/>
                </a:highlight>
                <a:latin typeface="Courier New" panose="02070309020205020404" pitchFamily="49" charset="0"/>
                <a:cs typeface="Courier New" panose="02070309020205020404" pitchFamily="49" charset="0"/>
              </a:rPr>
              <a:t>Em comparação com países desenvolvidos, no brasil se mata 48 vezes mais que mulheres que no reino unido, 24 vezes mais que a Dinamarca e 16 vezes mais que o </a:t>
            </a:r>
            <a:r>
              <a:rPr lang="pt-BR" sz="2000" b="1" cap="all" dirty="0" err="1">
                <a:solidFill>
                  <a:schemeClr val="bg1"/>
                </a:solidFill>
                <a:highlight>
                  <a:srgbClr val="FF0000"/>
                </a:highlight>
                <a:latin typeface="Courier New" panose="02070309020205020404" pitchFamily="49" charset="0"/>
                <a:cs typeface="Courier New" panose="02070309020205020404" pitchFamily="49" charset="0"/>
              </a:rPr>
              <a:t>japão</a:t>
            </a:r>
            <a:r>
              <a:rPr lang="pt-BR" sz="2000" b="1" cap="all" dirty="0">
                <a:solidFill>
                  <a:schemeClr val="bg1"/>
                </a:solidFill>
                <a:highlight>
                  <a:srgbClr val="FF0000"/>
                </a:highlight>
                <a:latin typeface="Courier New" panose="02070309020205020404" pitchFamily="49" charset="0"/>
                <a:cs typeface="Courier New" panose="02070309020205020404" pitchFamily="49" charset="0"/>
              </a:rPr>
              <a:t> ou </a:t>
            </a:r>
            <a:r>
              <a:rPr lang="pt-BR" sz="2000" b="1" cap="all" dirty="0" err="1">
                <a:solidFill>
                  <a:schemeClr val="bg1"/>
                </a:solidFill>
                <a:highlight>
                  <a:srgbClr val="FF0000"/>
                </a:highlight>
                <a:latin typeface="Courier New" panose="02070309020205020404" pitchFamily="49" charset="0"/>
                <a:cs typeface="Courier New" panose="02070309020205020404" pitchFamily="49" charset="0"/>
              </a:rPr>
              <a:t>escócia</a:t>
            </a:r>
            <a:endParaRPr lang="pt-BR" sz="2000" b="1" cap="all" dirty="0">
              <a:solidFill>
                <a:schemeClr val="bg1"/>
              </a:solidFill>
              <a:highlight>
                <a:srgbClr val="FF0000"/>
              </a:highlight>
              <a:latin typeface="Courier New" panose="02070309020205020404" pitchFamily="49" charset="0"/>
              <a:cs typeface="Courier New" panose="02070309020205020404" pitchFamily="49" charset="0"/>
            </a:endParaRPr>
          </a:p>
          <a:p>
            <a:endParaRPr lang="pt-BR" dirty="0"/>
          </a:p>
        </p:txBody>
      </p:sp>
    </p:spTree>
    <p:extLst>
      <p:ext uri="{BB962C8B-B14F-4D97-AF65-F5344CB8AC3E}">
        <p14:creationId xmlns:p14="http://schemas.microsoft.com/office/powerpoint/2010/main" val="66545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P spid="3" grpId="0"/>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17146"/>
            <a:ext cx="4953000" cy="480218"/>
          </a:xfrm>
        </p:spPr>
        <p:txBody>
          <a:bodyPr>
            <a:noAutofit/>
          </a:bodyPr>
          <a:lstStyle/>
          <a:p>
            <a:r>
              <a:rPr lang="pt-BR" sz="2800" b="1" dirty="0">
                <a:solidFill>
                  <a:schemeClr val="bg1">
                    <a:lumMod val="50000"/>
                  </a:schemeClr>
                </a:solidFill>
              </a:rPr>
              <a:t>2.9. Feminicídio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sz="2400" b="1" cap="all" dirty="0">
              <a:solidFill>
                <a:schemeClr val="tx1"/>
              </a:solidFill>
            </a:endParaRPr>
          </a:p>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9" name="Espaço Reservado para Conteúdo 2">
            <a:extLst>
              <a:ext uri="{FF2B5EF4-FFF2-40B4-BE49-F238E27FC236}">
                <a16:creationId xmlns:a16="http://schemas.microsoft.com/office/drawing/2014/main" id="{378144A0-9CDC-4749-9AAA-342C01CE131B}"/>
              </a:ext>
            </a:extLst>
          </p:cNvPr>
          <p:cNvSpPr txBox="1">
            <a:spLocks/>
          </p:cNvSpPr>
          <p:nvPr/>
        </p:nvSpPr>
        <p:spPr>
          <a:xfrm>
            <a:off x="-39518" y="88833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13" name="Espaço Reservado para Conteúdo 2">
            <a:extLst>
              <a:ext uri="{FF2B5EF4-FFF2-40B4-BE49-F238E27FC236}">
                <a16:creationId xmlns:a16="http://schemas.microsoft.com/office/drawing/2014/main" id="{0014C2AC-BF7E-46CD-B561-160BF9B22FA3}"/>
              </a:ext>
            </a:extLst>
          </p:cNvPr>
          <p:cNvSpPr txBox="1">
            <a:spLocks/>
          </p:cNvSpPr>
          <p:nvPr/>
        </p:nvSpPr>
        <p:spPr>
          <a:xfrm>
            <a:off x="234121" y="928160"/>
            <a:ext cx="4619233" cy="49267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600" b="1" dirty="0">
                <a:solidFill>
                  <a:schemeClr val="tx1"/>
                </a:solidFill>
              </a:rPr>
              <a:t>2.9.2. Debate de Política Criminal</a:t>
            </a:r>
          </a:p>
        </p:txBody>
      </p:sp>
      <p:sp>
        <p:nvSpPr>
          <p:cNvPr id="3" name="CaixaDeTexto 2">
            <a:extLst>
              <a:ext uri="{FF2B5EF4-FFF2-40B4-BE49-F238E27FC236}">
                <a16:creationId xmlns:a16="http://schemas.microsoft.com/office/drawing/2014/main" id="{6A01D85F-14EC-4CE1-8D4D-3FB70BABD94E}"/>
              </a:ext>
            </a:extLst>
          </p:cNvPr>
          <p:cNvSpPr txBox="1"/>
          <p:nvPr/>
        </p:nvSpPr>
        <p:spPr>
          <a:xfrm>
            <a:off x="170069" y="1194911"/>
            <a:ext cx="5861879" cy="5663089"/>
          </a:xfrm>
          <a:prstGeom prst="rect">
            <a:avLst/>
          </a:prstGeom>
          <a:noFill/>
        </p:spPr>
        <p:txBody>
          <a:bodyPr wrap="square" rtlCol="0">
            <a:spAutoFit/>
          </a:bodyPr>
          <a:lstStyle/>
          <a:p>
            <a:pPr algn="just"/>
            <a:r>
              <a:rPr lang="pt-BR" sz="2100" b="1" dirty="0"/>
              <a:t>Posição contrária</a:t>
            </a:r>
          </a:p>
          <a:p>
            <a:pPr algn="just"/>
            <a:r>
              <a:rPr lang="pt-BR" sz="2100" b="1" dirty="0"/>
              <a:t>- </a:t>
            </a:r>
            <a:r>
              <a:rPr lang="pt-BR" sz="2100" dirty="0"/>
              <a:t>O direito penal não é uma ferramenta aliada ao processo de superação da violência. Ao contrário.</a:t>
            </a:r>
          </a:p>
          <a:p>
            <a:pPr algn="just"/>
            <a:r>
              <a:rPr lang="pt-BR" sz="2100" dirty="0"/>
              <a:t>- O rigor punitivo não é um método para solucionar problemas sociais.</a:t>
            </a:r>
          </a:p>
          <a:p>
            <a:pPr algn="just"/>
            <a:r>
              <a:rPr lang="pt-BR" sz="2100" dirty="0"/>
              <a:t>- A lei usa o conceito de feminino ao invés de gênero.</a:t>
            </a:r>
          </a:p>
          <a:p>
            <a:pPr algn="just"/>
            <a:r>
              <a:rPr lang="pt-BR" sz="2100" dirty="0"/>
              <a:t>- O assassinato de mulheres no âmbito familiar ocorre porque a rede de proteção à mulher, fortalecida formalmente com a Lei Maria da Penha, falhou.</a:t>
            </a:r>
          </a:p>
          <a:p>
            <a:pPr algn="just"/>
            <a:r>
              <a:rPr lang="pt-BR" sz="2100" dirty="0"/>
              <a:t>- Segundo Instituto Anis, 97% das mortes de mulheres entre 2006 e 2011 no contexto de violência doméstica foi aplicada pena acima de 15 anos.</a:t>
            </a:r>
          </a:p>
          <a:p>
            <a:pPr algn="just"/>
            <a:r>
              <a:rPr lang="pt-BR" sz="2100" dirty="0"/>
              <a:t>- A seletividade do direito penal será reforçada.</a:t>
            </a:r>
          </a:p>
          <a:p>
            <a:pPr marL="457200" indent="-457200" algn="ctr">
              <a:buFont typeface="Wingdings" panose="05000000000000000000" pitchFamily="2" charset="2"/>
              <a:buChar char="Ø"/>
            </a:pPr>
            <a:endParaRPr lang="pt-BR" sz="2600" b="1" dirty="0"/>
          </a:p>
        </p:txBody>
      </p:sp>
      <p:sp>
        <p:nvSpPr>
          <p:cNvPr id="14" name="CaixaDeTexto 13">
            <a:extLst>
              <a:ext uri="{FF2B5EF4-FFF2-40B4-BE49-F238E27FC236}">
                <a16:creationId xmlns:a16="http://schemas.microsoft.com/office/drawing/2014/main" id="{1AF9E8B6-07E7-40F5-81BE-B67BBBCFE117}"/>
              </a:ext>
            </a:extLst>
          </p:cNvPr>
          <p:cNvSpPr txBox="1"/>
          <p:nvPr/>
        </p:nvSpPr>
        <p:spPr>
          <a:xfrm>
            <a:off x="6067525" y="854733"/>
            <a:ext cx="5861879" cy="5586145"/>
          </a:xfrm>
          <a:prstGeom prst="rect">
            <a:avLst/>
          </a:prstGeom>
          <a:noFill/>
        </p:spPr>
        <p:txBody>
          <a:bodyPr wrap="square" rtlCol="0">
            <a:spAutoFit/>
          </a:bodyPr>
          <a:lstStyle/>
          <a:p>
            <a:pPr algn="just"/>
            <a:r>
              <a:rPr lang="pt-BR" sz="2100" b="1" dirty="0"/>
              <a:t>Posição favorável</a:t>
            </a:r>
          </a:p>
          <a:p>
            <a:pPr algn="just"/>
            <a:r>
              <a:rPr lang="pt-BR" sz="2100" b="1" dirty="0"/>
              <a:t>- </a:t>
            </a:r>
            <a:r>
              <a:rPr lang="pt-BR" sz="2100" dirty="0"/>
              <a:t>- Convenção Interamericana para Prevenir, Punir e Erradicar a Violência contra a Mulher, concluída em Belém do Pará,</a:t>
            </a:r>
            <a:endParaRPr lang="pt-BR" sz="2100" b="1" dirty="0"/>
          </a:p>
          <a:p>
            <a:pPr algn="just"/>
            <a:r>
              <a:rPr lang="pt-BR" sz="2100" dirty="0"/>
              <a:t>- Não se trata de Direito Penal simbólico, mas do aperfeiçoamento da norma para incidir em condutas que antes eram acolhidas.</a:t>
            </a:r>
          </a:p>
          <a:p>
            <a:pPr algn="just"/>
            <a:r>
              <a:rPr lang="pt-BR" sz="2100" dirty="0"/>
              <a:t>- Visa destacar do conjunto de homicídios aqueles em que a motivação decorre da condição feminina, de modo a permitir a produção de estatística e políticas de enfrentamento.</a:t>
            </a:r>
          </a:p>
          <a:p>
            <a:pPr algn="just"/>
            <a:r>
              <a:rPr lang="pt-BR" sz="2100" dirty="0"/>
              <a:t>- É justificável a causa de aumento relativa à condição de gravidez ou do período pós-parto, dada a maior reprovabilidade do injusto.</a:t>
            </a:r>
          </a:p>
          <a:p>
            <a:pPr algn="just"/>
            <a:r>
              <a:rPr lang="pt-BR" sz="2100" dirty="0"/>
              <a:t>- Enfraquece a legítima defesa da honra e o homicídio privilegiado em caso que reproduz violência estrutural.</a:t>
            </a:r>
          </a:p>
        </p:txBody>
      </p:sp>
    </p:spTree>
    <p:extLst>
      <p:ext uri="{BB962C8B-B14F-4D97-AF65-F5344CB8AC3E}">
        <p14:creationId xmlns:p14="http://schemas.microsoft.com/office/powerpoint/2010/main" val="346989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17146"/>
            <a:ext cx="4953000" cy="480218"/>
          </a:xfrm>
        </p:spPr>
        <p:txBody>
          <a:bodyPr>
            <a:noAutofit/>
          </a:bodyPr>
          <a:lstStyle/>
          <a:p>
            <a:r>
              <a:rPr lang="pt-BR" sz="2800" b="1" dirty="0">
                <a:solidFill>
                  <a:schemeClr val="bg1">
                    <a:lumMod val="50000"/>
                  </a:schemeClr>
                </a:solidFill>
              </a:rPr>
              <a:t>2.9. Feminicídio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sz="2400" b="1" cap="all" dirty="0">
              <a:solidFill>
                <a:schemeClr val="tx1"/>
              </a:solidFill>
            </a:endParaRPr>
          </a:p>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9" name="Espaço Reservado para Conteúdo 2">
            <a:extLst>
              <a:ext uri="{FF2B5EF4-FFF2-40B4-BE49-F238E27FC236}">
                <a16:creationId xmlns:a16="http://schemas.microsoft.com/office/drawing/2014/main" id="{378144A0-9CDC-4749-9AAA-342C01CE131B}"/>
              </a:ext>
            </a:extLst>
          </p:cNvPr>
          <p:cNvSpPr txBox="1">
            <a:spLocks/>
          </p:cNvSpPr>
          <p:nvPr/>
        </p:nvSpPr>
        <p:spPr>
          <a:xfrm>
            <a:off x="-39518" y="88833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13" name="Espaço Reservado para Conteúdo 2">
            <a:extLst>
              <a:ext uri="{FF2B5EF4-FFF2-40B4-BE49-F238E27FC236}">
                <a16:creationId xmlns:a16="http://schemas.microsoft.com/office/drawing/2014/main" id="{0014C2AC-BF7E-46CD-B561-160BF9B22FA3}"/>
              </a:ext>
            </a:extLst>
          </p:cNvPr>
          <p:cNvSpPr txBox="1">
            <a:spLocks/>
          </p:cNvSpPr>
          <p:nvPr/>
        </p:nvSpPr>
        <p:spPr>
          <a:xfrm>
            <a:off x="234121" y="92815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400" b="1" dirty="0">
                <a:solidFill>
                  <a:schemeClr val="tx1"/>
                </a:solidFill>
              </a:rPr>
              <a:t>2.9.3. As elementares da qualificadora</a:t>
            </a:r>
          </a:p>
          <a:p>
            <a:pPr algn="just">
              <a:buFont typeface="Wingdings" panose="05000000000000000000" pitchFamily="2" charset="2"/>
              <a:buChar char="§"/>
            </a:pPr>
            <a:r>
              <a:rPr lang="pt-BR" sz="2400" dirty="0">
                <a:solidFill>
                  <a:schemeClr val="tx1"/>
                </a:solidFill>
              </a:rPr>
              <a:t> Não basta ser mulher. Nem todo assassinato de uma mulher tipificará feminicídio.</a:t>
            </a:r>
          </a:p>
          <a:p>
            <a:pPr algn="just">
              <a:buFont typeface="Wingdings" panose="05000000000000000000" pitchFamily="2" charset="2"/>
              <a:buChar char="§"/>
            </a:pPr>
            <a:r>
              <a:rPr lang="pt-BR" sz="2400" dirty="0">
                <a:solidFill>
                  <a:schemeClr val="tx1"/>
                </a:solidFill>
              </a:rPr>
              <a:t> É necessário que o homicídio discriminatório seja praticado em situação caracterizadora de (i) violência doméstica </a:t>
            </a:r>
            <a:r>
              <a:rPr lang="pt-BR" sz="2400" b="1" dirty="0">
                <a:solidFill>
                  <a:srgbClr val="FF0000"/>
                </a:solidFill>
              </a:rPr>
              <a:t>e</a:t>
            </a:r>
            <a:r>
              <a:rPr lang="pt-BR" sz="2400" dirty="0">
                <a:solidFill>
                  <a:schemeClr val="tx1"/>
                </a:solidFill>
              </a:rPr>
              <a:t> familiar, ou motivado por (</a:t>
            </a:r>
            <a:r>
              <a:rPr lang="pt-BR" sz="2400" dirty="0" err="1">
                <a:solidFill>
                  <a:schemeClr val="tx1"/>
                </a:solidFill>
              </a:rPr>
              <a:t>ii</a:t>
            </a:r>
            <a:r>
              <a:rPr lang="pt-BR" sz="2400" dirty="0">
                <a:solidFill>
                  <a:schemeClr val="tx1"/>
                </a:solidFill>
              </a:rPr>
              <a:t>) menosprezo ou discriminação à condição de mulher.</a:t>
            </a:r>
          </a:p>
          <a:p>
            <a:pPr algn="just">
              <a:buFont typeface="Wingdings" panose="05000000000000000000" pitchFamily="2" charset="2"/>
              <a:buChar char="§"/>
            </a:pPr>
            <a:r>
              <a:rPr lang="pt-BR" sz="2400" dirty="0">
                <a:solidFill>
                  <a:schemeClr val="tx1"/>
                </a:solidFill>
              </a:rPr>
              <a:t> Na primeira hipótese, há presunção do menosprezo ou discriminação. Na segunda, é o próprio menosprezo ou discriminação que qualifica. </a:t>
            </a:r>
          </a:p>
          <a:p>
            <a:pPr algn="just">
              <a:buFont typeface="Wingdings" panose="05000000000000000000" pitchFamily="2" charset="2"/>
              <a:buChar char="§"/>
            </a:pPr>
            <a:r>
              <a:rPr lang="pt-BR" sz="2400" dirty="0">
                <a:solidFill>
                  <a:schemeClr val="tx1"/>
                </a:solidFill>
              </a:rPr>
              <a:t> A preposição aditiva “e”, poderá gerar intermináveis discussões sobre a necessidade de a referida violência abranger as duas circunstâncias, “doméstica e familiar”.</a:t>
            </a:r>
          </a:p>
          <a:p>
            <a:pPr algn="just">
              <a:buFont typeface="Wingdings" panose="05000000000000000000" pitchFamily="2" charset="2"/>
              <a:buChar char="§"/>
            </a:pPr>
            <a:r>
              <a:rPr lang="pt-BR" sz="2400" dirty="0">
                <a:solidFill>
                  <a:schemeClr val="tx1"/>
                </a:solidFill>
              </a:rPr>
              <a:t> </a:t>
            </a:r>
            <a:r>
              <a:rPr lang="pt-BR" sz="2400" b="1" dirty="0">
                <a:solidFill>
                  <a:schemeClr val="tx1"/>
                </a:solidFill>
              </a:rPr>
              <a:t>OBS</a:t>
            </a:r>
            <a:r>
              <a:rPr lang="pt-BR" sz="2400" dirty="0">
                <a:solidFill>
                  <a:schemeClr val="tx1"/>
                </a:solidFill>
              </a:rPr>
              <a:t>: nem toda violência doméstica é familiar e vice-versa. </a:t>
            </a:r>
            <a:r>
              <a:rPr lang="pt-BR" sz="2400" b="1" dirty="0" err="1">
                <a:solidFill>
                  <a:schemeClr val="tx1"/>
                </a:solidFill>
              </a:rPr>
              <a:t>Ex</a:t>
            </a:r>
            <a:r>
              <a:rPr lang="pt-BR" sz="2400" dirty="0">
                <a:solidFill>
                  <a:schemeClr val="tx1"/>
                </a:solidFill>
              </a:rPr>
              <a:t>: alguém estranho a relação familiar que, por alguma razão, esteja coabitando com o agressor, ou então, que a violência recaia sobre um empregado ou empregada que presta serviços à família. </a:t>
            </a:r>
          </a:p>
          <a:p>
            <a:pPr algn="just">
              <a:buFont typeface="Wingdings" panose="05000000000000000000" pitchFamily="2" charset="2"/>
              <a:buChar char="§"/>
            </a:pPr>
            <a:endParaRPr lang="pt-BR" sz="2600" dirty="0">
              <a:solidFill>
                <a:schemeClr val="tx1"/>
              </a:solidFill>
            </a:endParaRPr>
          </a:p>
        </p:txBody>
      </p:sp>
    </p:spTree>
    <p:extLst>
      <p:ext uri="{BB962C8B-B14F-4D97-AF65-F5344CB8AC3E}">
        <p14:creationId xmlns:p14="http://schemas.microsoft.com/office/powerpoint/2010/main" val="295167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Effect transition="in" filter="fade">
                                      <p:cBhvr>
                                        <p:cTn id="37"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17146"/>
            <a:ext cx="4953000" cy="480218"/>
          </a:xfrm>
        </p:spPr>
        <p:txBody>
          <a:bodyPr>
            <a:noAutofit/>
          </a:bodyPr>
          <a:lstStyle/>
          <a:p>
            <a:r>
              <a:rPr lang="pt-BR" sz="2800" b="1" dirty="0">
                <a:solidFill>
                  <a:schemeClr val="bg1">
                    <a:lumMod val="50000"/>
                  </a:schemeClr>
                </a:solidFill>
              </a:rPr>
              <a:t>2.9. Feminicídio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sz="2400" b="1" cap="all" dirty="0">
              <a:solidFill>
                <a:schemeClr val="tx1"/>
              </a:solidFill>
            </a:endParaRPr>
          </a:p>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9" name="Espaço Reservado para Conteúdo 2">
            <a:extLst>
              <a:ext uri="{FF2B5EF4-FFF2-40B4-BE49-F238E27FC236}">
                <a16:creationId xmlns:a16="http://schemas.microsoft.com/office/drawing/2014/main" id="{378144A0-9CDC-4749-9AAA-342C01CE131B}"/>
              </a:ext>
            </a:extLst>
          </p:cNvPr>
          <p:cNvSpPr txBox="1">
            <a:spLocks/>
          </p:cNvSpPr>
          <p:nvPr/>
        </p:nvSpPr>
        <p:spPr>
          <a:xfrm>
            <a:off x="2142232" y="1559035"/>
            <a:ext cx="7691084" cy="373993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pt-BR" sz="2800" dirty="0">
                <a:solidFill>
                  <a:schemeClr val="tx1"/>
                </a:solidFill>
              </a:rPr>
              <a:t>“[...] é o menosprezo ou a discriminação à condição de mulher, mas é, igualmente, a vulnerabilidade da mulher tida, física e psicologicamente, como mais frágil, que encoraja a prática da violência por homens covardes, na presumível certeza de sua dificuldade em oferecer resistência ao agressor machista.”</a:t>
            </a:r>
          </a:p>
          <a:p>
            <a:pPr marL="0" indent="0" algn="ctr">
              <a:buNone/>
            </a:pPr>
            <a:r>
              <a:rPr lang="pt-BR" sz="2800" dirty="0">
                <a:solidFill>
                  <a:schemeClr val="tx1"/>
                </a:solidFill>
              </a:rPr>
              <a:t>(BITENCOURT, 2017)</a:t>
            </a:r>
          </a:p>
        </p:txBody>
      </p:sp>
      <p:sp>
        <p:nvSpPr>
          <p:cNvPr id="13" name="Espaço Reservado para Conteúdo 2">
            <a:extLst>
              <a:ext uri="{FF2B5EF4-FFF2-40B4-BE49-F238E27FC236}">
                <a16:creationId xmlns:a16="http://schemas.microsoft.com/office/drawing/2014/main" id="{0014C2AC-BF7E-46CD-B561-160BF9B22FA3}"/>
              </a:ext>
            </a:extLst>
          </p:cNvPr>
          <p:cNvSpPr txBox="1">
            <a:spLocks/>
          </p:cNvSpPr>
          <p:nvPr/>
        </p:nvSpPr>
        <p:spPr>
          <a:xfrm>
            <a:off x="234121" y="92815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400" dirty="0">
                <a:solidFill>
                  <a:schemeClr val="tx1"/>
                </a:solidFill>
              </a:rPr>
              <a:t> </a:t>
            </a:r>
          </a:p>
          <a:p>
            <a:pPr algn="just">
              <a:buFont typeface="Wingdings" panose="05000000000000000000" pitchFamily="2" charset="2"/>
              <a:buChar char="§"/>
            </a:pPr>
            <a:endParaRPr lang="pt-BR" sz="2600" dirty="0">
              <a:solidFill>
                <a:schemeClr val="tx1"/>
              </a:solidFill>
            </a:endParaRPr>
          </a:p>
        </p:txBody>
      </p:sp>
    </p:spTree>
    <p:extLst>
      <p:ext uri="{BB962C8B-B14F-4D97-AF65-F5344CB8AC3E}">
        <p14:creationId xmlns:p14="http://schemas.microsoft.com/office/powerpoint/2010/main" val="196827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17146"/>
            <a:ext cx="4953000" cy="480218"/>
          </a:xfrm>
        </p:spPr>
        <p:txBody>
          <a:bodyPr>
            <a:noAutofit/>
          </a:bodyPr>
          <a:lstStyle/>
          <a:p>
            <a:r>
              <a:rPr lang="pt-BR" sz="2800" b="1" dirty="0">
                <a:solidFill>
                  <a:schemeClr val="bg1">
                    <a:lumMod val="50000"/>
                  </a:schemeClr>
                </a:solidFill>
              </a:rPr>
              <a:t>2.9. Feminicídio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sz="2400" b="1" cap="all" dirty="0">
              <a:solidFill>
                <a:schemeClr val="tx1"/>
              </a:solidFill>
            </a:endParaRPr>
          </a:p>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algn="just">
              <a:buFont typeface="Wingdings" panose="05000000000000000000" pitchFamily="2" charset="2"/>
              <a:buChar char="§"/>
            </a:pPr>
            <a:r>
              <a:rPr lang="pt-BR" sz="2600" dirty="0">
                <a:solidFill>
                  <a:schemeClr val="tx1"/>
                </a:solidFill>
              </a:rPr>
              <a:t> Apenas a pessoa nascida com aparelho reprodutor feminino?</a:t>
            </a:r>
          </a:p>
          <a:p>
            <a:pPr algn="just">
              <a:buFont typeface="Wingdings" panose="05000000000000000000" pitchFamily="2" charset="2"/>
              <a:buChar char="§"/>
            </a:pPr>
            <a:r>
              <a:rPr lang="pt-BR" sz="2600" dirty="0">
                <a:solidFill>
                  <a:schemeClr val="tx1"/>
                </a:solidFill>
              </a:rPr>
              <a:t> A pessoa transformada cirurgicamente pode ser vítima de feminicídio?</a:t>
            </a:r>
          </a:p>
          <a:p>
            <a:pPr algn="just">
              <a:buFont typeface="Wingdings" panose="05000000000000000000" pitchFamily="2" charset="2"/>
              <a:buChar char="§"/>
            </a:pPr>
            <a:r>
              <a:rPr lang="pt-BR" sz="2600" dirty="0">
                <a:solidFill>
                  <a:schemeClr val="tx1"/>
                </a:solidFill>
              </a:rPr>
              <a:t> A pessoa que nasceu com aparelho reprodutor másculo, mas que se traveste de mulher pode ser vítima de feminicídio?</a:t>
            </a:r>
          </a:p>
          <a:p>
            <a:pPr algn="just">
              <a:buFont typeface="Wingdings" panose="05000000000000000000" pitchFamily="2" charset="2"/>
              <a:buChar char="§"/>
            </a:pPr>
            <a:r>
              <a:rPr lang="pt-BR" sz="2600" dirty="0">
                <a:solidFill>
                  <a:schemeClr val="tx1"/>
                </a:solidFill>
              </a:rPr>
              <a:t> Numa relação homoafetiva masculina, aquele que se identifica com “a função da mulher” poderá ser vítima de feminicídio?</a:t>
            </a:r>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p:txBody>
      </p:sp>
      <p:sp>
        <p:nvSpPr>
          <p:cNvPr id="9" name="Espaço Reservado para Conteúdo 2">
            <a:extLst>
              <a:ext uri="{FF2B5EF4-FFF2-40B4-BE49-F238E27FC236}">
                <a16:creationId xmlns:a16="http://schemas.microsoft.com/office/drawing/2014/main" id="{378144A0-9CDC-4749-9AAA-342C01CE131B}"/>
              </a:ext>
            </a:extLst>
          </p:cNvPr>
          <p:cNvSpPr txBox="1">
            <a:spLocks/>
          </p:cNvSpPr>
          <p:nvPr/>
        </p:nvSpPr>
        <p:spPr>
          <a:xfrm>
            <a:off x="-39518" y="88833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13" name="Espaço Reservado para Conteúdo 2">
            <a:extLst>
              <a:ext uri="{FF2B5EF4-FFF2-40B4-BE49-F238E27FC236}">
                <a16:creationId xmlns:a16="http://schemas.microsoft.com/office/drawing/2014/main" id="{0014C2AC-BF7E-46CD-B561-160BF9B22FA3}"/>
              </a:ext>
            </a:extLst>
          </p:cNvPr>
          <p:cNvSpPr txBox="1">
            <a:spLocks/>
          </p:cNvSpPr>
          <p:nvPr/>
        </p:nvSpPr>
        <p:spPr>
          <a:xfrm>
            <a:off x="2386477" y="1263469"/>
            <a:ext cx="6237017" cy="142346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pt-BR" sz="4800" b="1" dirty="0">
                <a:solidFill>
                  <a:schemeClr val="accent1"/>
                </a:solidFill>
              </a:rPr>
              <a:t>Quem poderá ser vítima de feminicídio?</a:t>
            </a:r>
          </a:p>
          <a:p>
            <a:pPr marL="0" indent="0" algn="just">
              <a:buNone/>
            </a:pPr>
            <a:endParaRPr lang="pt-BR" sz="2600" dirty="0">
              <a:solidFill>
                <a:schemeClr val="tx1"/>
              </a:solidFill>
            </a:endParaRPr>
          </a:p>
        </p:txBody>
      </p:sp>
      <p:sp>
        <p:nvSpPr>
          <p:cNvPr id="10" name="Espaço Reservado para Conteúdo 2">
            <a:extLst>
              <a:ext uri="{FF2B5EF4-FFF2-40B4-BE49-F238E27FC236}">
                <a16:creationId xmlns:a16="http://schemas.microsoft.com/office/drawing/2014/main" id="{A8865685-F3D9-4400-A1D2-2DD4BB2007D6}"/>
              </a:ext>
            </a:extLst>
          </p:cNvPr>
          <p:cNvSpPr txBox="1">
            <a:spLocks/>
          </p:cNvSpPr>
          <p:nvPr/>
        </p:nvSpPr>
        <p:spPr>
          <a:xfrm>
            <a:off x="393701" y="3429000"/>
            <a:ext cx="11418644" cy="294366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4800" b="1" dirty="0">
              <a:solidFill>
                <a:schemeClr val="accent1"/>
              </a:solidFill>
            </a:endParaRPr>
          </a:p>
          <a:p>
            <a:pPr marL="0" indent="0" algn="just">
              <a:buNone/>
            </a:pPr>
            <a:endParaRPr lang="pt-BR" sz="2600" dirty="0">
              <a:solidFill>
                <a:schemeClr val="tx1"/>
              </a:solidFill>
            </a:endParaRPr>
          </a:p>
        </p:txBody>
      </p:sp>
    </p:spTree>
    <p:extLst>
      <p:ext uri="{BB962C8B-B14F-4D97-AF65-F5344CB8AC3E}">
        <p14:creationId xmlns:p14="http://schemas.microsoft.com/office/powerpoint/2010/main" val="127312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nodePh="1">
                                  <p:stCondLst>
                                    <p:cond delay="0"/>
                                  </p:stCondLst>
                                  <p:endCondLst>
                                    <p:cond evt="begin" delay="0">
                                      <p:tn val="15"/>
                                    </p:cond>
                                  </p:end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17146"/>
            <a:ext cx="4953000" cy="480218"/>
          </a:xfrm>
        </p:spPr>
        <p:txBody>
          <a:bodyPr>
            <a:noAutofit/>
          </a:bodyPr>
          <a:lstStyle/>
          <a:p>
            <a:r>
              <a:rPr lang="pt-BR" sz="2800" b="1" dirty="0">
                <a:solidFill>
                  <a:schemeClr val="bg1">
                    <a:lumMod val="50000"/>
                  </a:schemeClr>
                </a:solidFill>
              </a:rPr>
              <a:t>2.9. Feminicídio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sz="2400" b="1" cap="all" dirty="0">
              <a:solidFill>
                <a:schemeClr val="tx1"/>
              </a:solidFill>
            </a:endParaRPr>
          </a:p>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9" name="Espaço Reservado para Conteúdo 2">
            <a:extLst>
              <a:ext uri="{FF2B5EF4-FFF2-40B4-BE49-F238E27FC236}">
                <a16:creationId xmlns:a16="http://schemas.microsoft.com/office/drawing/2014/main" id="{378144A0-9CDC-4749-9AAA-342C01CE131B}"/>
              </a:ext>
            </a:extLst>
          </p:cNvPr>
          <p:cNvSpPr txBox="1">
            <a:spLocks/>
          </p:cNvSpPr>
          <p:nvPr/>
        </p:nvSpPr>
        <p:spPr>
          <a:xfrm>
            <a:off x="-39518" y="88833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13" name="Espaço Reservado para Conteúdo 2">
            <a:extLst>
              <a:ext uri="{FF2B5EF4-FFF2-40B4-BE49-F238E27FC236}">
                <a16:creationId xmlns:a16="http://schemas.microsoft.com/office/drawing/2014/main" id="{0014C2AC-BF7E-46CD-B561-160BF9B22FA3}"/>
              </a:ext>
            </a:extLst>
          </p:cNvPr>
          <p:cNvSpPr txBox="1">
            <a:spLocks/>
          </p:cNvSpPr>
          <p:nvPr/>
        </p:nvSpPr>
        <p:spPr>
          <a:xfrm>
            <a:off x="234121" y="92815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400" b="1" dirty="0">
                <a:solidFill>
                  <a:schemeClr val="tx1"/>
                </a:solidFill>
              </a:rPr>
              <a:t>2.9.4. Quem poderá ser vítima de feminicídio</a:t>
            </a:r>
          </a:p>
          <a:p>
            <a:pPr algn="just">
              <a:buFont typeface="Wingdings" panose="05000000000000000000" pitchFamily="2" charset="2"/>
              <a:buChar char="§"/>
            </a:pPr>
            <a:r>
              <a:rPr lang="pt-BR" sz="2400" dirty="0">
                <a:solidFill>
                  <a:schemeClr val="tx1"/>
                </a:solidFill>
              </a:rPr>
              <a:t> Pelo critério biológico, identifica-se uma mulher em sua concepção genética ou cromossômica que resulta nas característica genitais e reprodutoras.</a:t>
            </a:r>
          </a:p>
          <a:p>
            <a:pPr algn="just">
              <a:buFont typeface="Wingdings" panose="05000000000000000000" pitchFamily="2" charset="2"/>
              <a:buChar char="§"/>
            </a:pPr>
            <a:r>
              <a:rPr lang="pt-BR" sz="2400" dirty="0">
                <a:solidFill>
                  <a:schemeClr val="tx1"/>
                </a:solidFill>
              </a:rPr>
              <a:t> Pode ser que alguém mesmo sendo do sexo masculino acredita pertencer ao sexo feminino. Psicologicamente essa pessoa se identifica como do sexo feminino.</a:t>
            </a:r>
          </a:p>
          <a:p>
            <a:pPr algn="just">
              <a:buFont typeface="Wingdings" panose="05000000000000000000" pitchFamily="2" charset="2"/>
              <a:buChar char="§"/>
            </a:pPr>
            <a:r>
              <a:rPr lang="pt-BR" sz="2400" dirty="0">
                <a:solidFill>
                  <a:schemeClr val="tx1"/>
                </a:solidFill>
              </a:rPr>
              <a:t> Bitencourt, por exemplo, defende que a pessoa transexual, desde que transformada cirurgicamente em mulher, poderá ser vítima de feminicídio, pois identificada socialmente e juridicamente como mulher.</a:t>
            </a:r>
          </a:p>
          <a:p>
            <a:pPr algn="just">
              <a:buFont typeface="Wingdings" panose="05000000000000000000" pitchFamily="2" charset="2"/>
              <a:buChar char="§"/>
            </a:pPr>
            <a:r>
              <a:rPr lang="pt-BR" sz="2400" dirty="0">
                <a:solidFill>
                  <a:schemeClr val="tx1"/>
                </a:solidFill>
              </a:rPr>
              <a:t> Por outro lado, homossexual masculino, independentemente de ser ativo ou passivo, via de regra, não quer ser mulher, não se porta como mulher, não é mulher, mas apenas tem como opção sexual a preferência por pessoa do mesmo sexo. Eventual homicídio, nesse caso, seria homofobia, e não discriminação em razão da condição feminina.</a:t>
            </a:r>
          </a:p>
          <a:p>
            <a:pPr marL="0" indent="0" algn="just">
              <a:buNone/>
            </a:pPr>
            <a:endParaRPr lang="pt-BR" sz="2400" dirty="0">
              <a:solidFill>
                <a:schemeClr val="tx1"/>
              </a:solidFill>
            </a:endParaRPr>
          </a:p>
          <a:p>
            <a:pPr algn="just">
              <a:buFont typeface="Wingdings" panose="05000000000000000000" pitchFamily="2" charset="2"/>
              <a:buChar char="§"/>
            </a:pPr>
            <a:endParaRPr lang="pt-BR" sz="2600" dirty="0">
              <a:solidFill>
                <a:schemeClr val="tx1"/>
              </a:solidFill>
            </a:endParaRPr>
          </a:p>
        </p:txBody>
      </p:sp>
    </p:spTree>
    <p:extLst>
      <p:ext uri="{BB962C8B-B14F-4D97-AF65-F5344CB8AC3E}">
        <p14:creationId xmlns:p14="http://schemas.microsoft.com/office/powerpoint/2010/main" val="409704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17146"/>
            <a:ext cx="4953000" cy="480218"/>
          </a:xfrm>
        </p:spPr>
        <p:txBody>
          <a:bodyPr>
            <a:noAutofit/>
          </a:bodyPr>
          <a:lstStyle/>
          <a:p>
            <a:r>
              <a:rPr lang="pt-BR" sz="2800" b="1" dirty="0">
                <a:solidFill>
                  <a:schemeClr val="bg1">
                    <a:lumMod val="50000"/>
                  </a:schemeClr>
                </a:solidFill>
              </a:rPr>
              <a:t>2.9. Feminicídio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sz="2400" b="1" cap="all" dirty="0">
              <a:solidFill>
                <a:schemeClr val="tx1"/>
              </a:solidFill>
            </a:endParaRPr>
          </a:p>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9" name="Espaço Reservado para Conteúdo 2">
            <a:extLst>
              <a:ext uri="{FF2B5EF4-FFF2-40B4-BE49-F238E27FC236}">
                <a16:creationId xmlns:a16="http://schemas.microsoft.com/office/drawing/2014/main" id="{378144A0-9CDC-4749-9AAA-342C01CE131B}"/>
              </a:ext>
            </a:extLst>
          </p:cNvPr>
          <p:cNvSpPr txBox="1">
            <a:spLocks/>
          </p:cNvSpPr>
          <p:nvPr/>
        </p:nvSpPr>
        <p:spPr>
          <a:xfrm>
            <a:off x="-39518" y="88833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13" name="Espaço Reservado para Conteúdo 2">
            <a:extLst>
              <a:ext uri="{FF2B5EF4-FFF2-40B4-BE49-F238E27FC236}">
                <a16:creationId xmlns:a16="http://schemas.microsoft.com/office/drawing/2014/main" id="{0014C2AC-BF7E-46CD-B561-160BF9B22FA3}"/>
              </a:ext>
            </a:extLst>
          </p:cNvPr>
          <p:cNvSpPr txBox="1">
            <a:spLocks/>
          </p:cNvSpPr>
          <p:nvPr/>
        </p:nvSpPr>
        <p:spPr>
          <a:xfrm>
            <a:off x="234121" y="92815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400" b="1" dirty="0">
                <a:solidFill>
                  <a:schemeClr val="tx1"/>
                </a:solidFill>
              </a:rPr>
              <a:t>2.9.4. Quem poderá ser vítima de feminicídio</a:t>
            </a:r>
          </a:p>
          <a:p>
            <a:pPr marL="0" indent="0" algn="just">
              <a:buNone/>
            </a:pPr>
            <a:endParaRPr lang="pt-BR" sz="2400" dirty="0">
              <a:solidFill>
                <a:schemeClr val="tx1"/>
              </a:solidFill>
            </a:endParaRPr>
          </a:p>
          <a:p>
            <a:pPr algn="just">
              <a:buFont typeface="Wingdings" panose="05000000000000000000" pitchFamily="2" charset="2"/>
              <a:buChar char="§"/>
            </a:pPr>
            <a:endParaRPr lang="pt-BR" sz="2600" dirty="0">
              <a:solidFill>
                <a:schemeClr val="tx1"/>
              </a:solidFill>
            </a:endParaRPr>
          </a:p>
        </p:txBody>
      </p:sp>
      <p:sp>
        <p:nvSpPr>
          <p:cNvPr id="3" name="Retângulo 2">
            <a:extLst>
              <a:ext uri="{FF2B5EF4-FFF2-40B4-BE49-F238E27FC236}">
                <a16:creationId xmlns:a16="http://schemas.microsoft.com/office/drawing/2014/main" id="{2DCACB14-2D7E-421A-A0B4-5ACEAFCC60FD}"/>
              </a:ext>
            </a:extLst>
          </p:cNvPr>
          <p:cNvSpPr/>
          <p:nvPr/>
        </p:nvSpPr>
        <p:spPr>
          <a:xfrm>
            <a:off x="2021058" y="2104997"/>
            <a:ext cx="8149883" cy="3108543"/>
          </a:xfrm>
          <a:prstGeom prst="rect">
            <a:avLst/>
          </a:prstGeom>
        </p:spPr>
        <p:txBody>
          <a:bodyPr wrap="square">
            <a:spAutoFit/>
          </a:bodyPr>
          <a:lstStyle/>
          <a:p>
            <a:pPr algn="ctr"/>
            <a:r>
              <a:rPr lang="pt-BR" sz="2800" dirty="0">
                <a:solidFill>
                  <a:srgbClr val="1A1A1A"/>
                </a:solidFill>
                <a:latin typeface="Droid Serif"/>
              </a:rPr>
              <a:t>“[...] somente quem for oficialmente identificado como mulher (certidão do registro de nascimento, identidade civil ou passaporte), isto é, apresentar sua documentação civil identificando-a como mulher, poderá ser sujeito passivo dessa qualificadora.”</a:t>
            </a:r>
          </a:p>
          <a:p>
            <a:pPr algn="ctr"/>
            <a:endParaRPr lang="pt-BR" sz="2800" dirty="0">
              <a:solidFill>
                <a:srgbClr val="1A1A1A"/>
              </a:solidFill>
              <a:latin typeface="Droid Serif"/>
            </a:endParaRPr>
          </a:p>
          <a:p>
            <a:pPr algn="ctr"/>
            <a:r>
              <a:rPr lang="pt-BR" sz="2800" dirty="0">
                <a:solidFill>
                  <a:srgbClr val="1A1A1A"/>
                </a:solidFill>
                <a:latin typeface="Droid Serif"/>
              </a:rPr>
              <a:t>(BITENCOURT, 2017)</a:t>
            </a:r>
            <a:endParaRPr lang="pt-BR" sz="2800" dirty="0"/>
          </a:p>
        </p:txBody>
      </p:sp>
    </p:spTree>
    <p:extLst>
      <p:ext uri="{BB962C8B-B14F-4D97-AF65-F5344CB8AC3E}">
        <p14:creationId xmlns:p14="http://schemas.microsoft.com/office/powerpoint/2010/main" val="346349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3175000" cy="400038"/>
          </a:xfrm>
        </p:spPr>
        <p:txBody>
          <a:bodyPr>
            <a:noAutofit/>
          </a:bodyPr>
          <a:lstStyle/>
          <a:p>
            <a:r>
              <a:rPr lang="pt-BR" sz="2800" b="1" dirty="0">
                <a:solidFill>
                  <a:schemeClr val="bg1">
                    <a:lumMod val="50000"/>
                  </a:schemeClr>
                </a:solidFill>
              </a:rPr>
              <a:t>1. INTRODUÇÃO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99392" y="848518"/>
            <a:ext cx="11723758" cy="5264150"/>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marL="0" indent="0" algn="ctr">
              <a:buNone/>
            </a:pPr>
            <a:r>
              <a:rPr lang="pt-BR" dirty="0">
                <a:solidFill>
                  <a:schemeClr val="tx1"/>
                </a:solidFill>
              </a:rPr>
              <a:t>.</a:t>
            </a:r>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m 7">
            <a:extLst>
              <a:ext uri="{FF2B5EF4-FFF2-40B4-BE49-F238E27FC236}">
                <a16:creationId xmlns:a16="http://schemas.microsoft.com/office/drawing/2014/main" id="{085C0587-1EAD-4B7F-9041-8333ACB85844}"/>
              </a:ext>
            </a:extLst>
          </p:cNvPr>
          <p:cNvPicPr>
            <a:picLocks noChangeAspect="1"/>
          </p:cNvPicPr>
          <p:nvPr/>
        </p:nvPicPr>
        <p:blipFill>
          <a:blip r:embed="rId2"/>
          <a:stretch>
            <a:fillRect/>
          </a:stretch>
        </p:blipFill>
        <p:spPr>
          <a:xfrm>
            <a:off x="99392" y="866131"/>
            <a:ext cx="9479170" cy="5297106"/>
          </a:xfrm>
          <a:prstGeom prst="rect">
            <a:avLst/>
          </a:prstGeom>
        </p:spPr>
      </p:pic>
      <p:sp>
        <p:nvSpPr>
          <p:cNvPr id="9" name="CaixaDeTexto 8">
            <a:extLst>
              <a:ext uri="{FF2B5EF4-FFF2-40B4-BE49-F238E27FC236}">
                <a16:creationId xmlns:a16="http://schemas.microsoft.com/office/drawing/2014/main" id="{E5D8262A-C95E-440E-8C15-C7069EA93C09}"/>
              </a:ext>
            </a:extLst>
          </p:cNvPr>
          <p:cNvSpPr txBox="1"/>
          <p:nvPr/>
        </p:nvSpPr>
        <p:spPr>
          <a:xfrm>
            <a:off x="9217995" y="3037630"/>
            <a:ext cx="2704547" cy="954107"/>
          </a:xfrm>
          <a:prstGeom prst="rect">
            <a:avLst/>
          </a:prstGeom>
          <a:noFill/>
        </p:spPr>
        <p:txBody>
          <a:bodyPr wrap="square" rtlCol="0">
            <a:spAutoFit/>
          </a:bodyPr>
          <a:lstStyle/>
          <a:p>
            <a:pPr algn="ctr"/>
            <a:r>
              <a:rPr lang="pt-BR" sz="2800" b="1" dirty="0">
                <a:solidFill>
                  <a:schemeClr val="accent1"/>
                </a:solidFill>
              </a:rPr>
              <a:t>Fonte: Atlas da Violência, 2018.</a:t>
            </a:r>
          </a:p>
        </p:txBody>
      </p:sp>
    </p:spTree>
    <p:extLst>
      <p:ext uri="{BB962C8B-B14F-4D97-AF65-F5344CB8AC3E}">
        <p14:creationId xmlns:p14="http://schemas.microsoft.com/office/powerpoint/2010/main" val="208576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1" end="11"/>
                                            </p:txEl>
                                          </p:spTgt>
                                        </p:tgtEl>
                                        <p:attrNameLst>
                                          <p:attrName>style.visibility</p:attrName>
                                        </p:attrNameLst>
                                      </p:cBhvr>
                                      <p:to>
                                        <p:strVal val="visible"/>
                                      </p:to>
                                    </p:set>
                                    <p:animEffect transition="in" filter="fade">
                                      <p:cBhvr>
                                        <p:cTn id="12" dur="500"/>
                                        <p:tgtEl>
                                          <p:spTgt spid="7">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sz="2400" b="1" cap="all" dirty="0">
              <a:solidFill>
                <a:schemeClr val="tx1"/>
              </a:solidFill>
            </a:endParaRPr>
          </a:p>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9" name="Espaço Reservado para Conteúdo 2">
            <a:extLst>
              <a:ext uri="{FF2B5EF4-FFF2-40B4-BE49-F238E27FC236}">
                <a16:creationId xmlns:a16="http://schemas.microsoft.com/office/drawing/2014/main" id="{378144A0-9CDC-4749-9AAA-342C01CE131B}"/>
              </a:ext>
            </a:extLst>
          </p:cNvPr>
          <p:cNvSpPr txBox="1">
            <a:spLocks/>
          </p:cNvSpPr>
          <p:nvPr/>
        </p:nvSpPr>
        <p:spPr>
          <a:xfrm>
            <a:off x="170069" y="88833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400" b="1" dirty="0">
                <a:solidFill>
                  <a:schemeClr val="tx1"/>
                </a:solidFill>
              </a:rPr>
              <a:t>2.9.4. Quem poderá ser vítima de feminicídio</a:t>
            </a:r>
          </a:p>
        </p:txBody>
      </p:sp>
      <p:sp>
        <p:nvSpPr>
          <p:cNvPr id="11" name="Retângulo 10">
            <a:extLst>
              <a:ext uri="{FF2B5EF4-FFF2-40B4-BE49-F238E27FC236}">
                <a16:creationId xmlns:a16="http://schemas.microsoft.com/office/drawing/2014/main" id="{046AE7C9-AB6E-4C60-8FC1-23388FFD05B0}"/>
              </a:ext>
            </a:extLst>
          </p:cNvPr>
          <p:cNvSpPr/>
          <p:nvPr/>
        </p:nvSpPr>
        <p:spPr>
          <a:xfrm>
            <a:off x="170068" y="1338964"/>
            <a:ext cx="11723757" cy="4093428"/>
          </a:xfrm>
          <a:prstGeom prst="rect">
            <a:avLst/>
          </a:prstGeom>
        </p:spPr>
        <p:txBody>
          <a:bodyPr wrap="square">
            <a:spAutoFit/>
          </a:bodyPr>
          <a:lstStyle/>
          <a:p>
            <a:pPr algn="just"/>
            <a:endParaRPr lang="pt-BR" sz="2600" u="sng" dirty="0"/>
          </a:p>
          <a:p>
            <a:pPr algn="ctr"/>
            <a:r>
              <a:rPr lang="pt-BR" sz="2600" u="sng" dirty="0"/>
              <a:t>“A pessoa transgênero que comprove sua identidade de gênero dissonante daquela que lhe foi designada ao nascer por </a:t>
            </a:r>
            <a:r>
              <a:rPr lang="pt-BR" sz="2600" u="sng" dirty="0" err="1"/>
              <a:t>autoidentificação</a:t>
            </a:r>
            <a:r>
              <a:rPr lang="pt-BR" sz="2600" u="sng" dirty="0"/>
              <a:t> firmada em declaração escrita desta sua vontade dispõe do direito fundamental subjetivo à alteração do prenome e da classificação de gênero no registro civil pela via administrativa ou judicial, independentemente de procedimento cirúrgico e laudos de terceiros,</a:t>
            </a:r>
            <a:r>
              <a:rPr lang="pt-BR" sz="2600" dirty="0"/>
              <a:t> por se tratar de tema relativo ao direito fundamental ao livre desenvolvimento da personalidade. 4. Ação direta julgada procedente”</a:t>
            </a:r>
          </a:p>
          <a:p>
            <a:pPr algn="ctr"/>
            <a:endParaRPr lang="pt-BR" sz="2600" dirty="0"/>
          </a:p>
          <a:p>
            <a:pPr algn="ctr"/>
            <a:r>
              <a:rPr lang="pt-BR" sz="2600" dirty="0"/>
              <a:t>STF, ADI 4.275, Rel. Min. Marco Aurélio, Plenário,  7.2.2019.</a:t>
            </a:r>
          </a:p>
        </p:txBody>
      </p:sp>
      <p:sp>
        <p:nvSpPr>
          <p:cNvPr id="14" name="Título 1">
            <a:extLst>
              <a:ext uri="{FF2B5EF4-FFF2-40B4-BE49-F238E27FC236}">
                <a16:creationId xmlns:a16="http://schemas.microsoft.com/office/drawing/2014/main" id="{FC2AE370-1900-43D3-A546-E75E7A9848AD}"/>
              </a:ext>
            </a:extLst>
          </p:cNvPr>
          <p:cNvSpPr txBox="1">
            <a:spLocks/>
          </p:cNvSpPr>
          <p:nvPr/>
        </p:nvSpPr>
        <p:spPr>
          <a:xfrm>
            <a:off x="393700" y="317146"/>
            <a:ext cx="4953000" cy="48021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pt-BR" sz="2800" b="1">
                <a:solidFill>
                  <a:schemeClr val="bg1">
                    <a:lumMod val="50000"/>
                  </a:schemeClr>
                </a:solidFill>
              </a:rPr>
              <a:t>2.9. Feminicídio</a:t>
            </a:r>
            <a:endParaRPr lang="pt-BR" sz="2800" dirty="0">
              <a:solidFill>
                <a:schemeClr val="bg1">
                  <a:lumMod val="50000"/>
                </a:schemeClr>
              </a:solidFill>
            </a:endParaRPr>
          </a:p>
        </p:txBody>
      </p:sp>
    </p:spTree>
    <p:extLst>
      <p:ext uri="{BB962C8B-B14F-4D97-AF65-F5344CB8AC3E}">
        <p14:creationId xmlns:p14="http://schemas.microsoft.com/office/powerpoint/2010/main" val="344131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17146"/>
            <a:ext cx="4953000" cy="480218"/>
          </a:xfrm>
        </p:spPr>
        <p:txBody>
          <a:bodyPr>
            <a:noAutofit/>
          </a:bodyPr>
          <a:lstStyle/>
          <a:p>
            <a:r>
              <a:rPr lang="pt-BR" sz="2800" b="1" dirty="0">
                <a:solidFill>
                  <a:schemeClr val="bg1">
                    <a:lumMod val="50000"/>
                  </a:schemeClr>
                </a:solidFill>
              </a:rPr>
              <a:t>2.11. Homicídio Culposo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sz="2400" b="1" cap="all" dirty="0">
              <a:solidFill>
                <a:schemeClr val="tx1"/>
              </a:solidFill>
            </a:endParaRPr>
          </a:p>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9" name="Espaço Reservado para Conteúdo 2">
            <a:extLst>
              <a:ext uri="{FF2B5EF4-FFF2-40B4-BE49-F238E27FC236}">
                <a16:creationId xmlns:a16="http://schemas.microsoft.com/office/drawing/2014/main" id="{378144A0-9CDC-4749-9AAA-342C01CE131B}"/>
              </a:ext>
            </a:extLst>
          </p:cNvPr>
          <p:cNvSpPr txBox="1">
            <a:spLocks/>
          </p:cNvSpPr>
          <p:nvPr/>
        </p:nvSpPr>
        <p:spPr>
          <a:xfrm>
            <a:off x="-39518" y="88833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13" name="Espaço Reservado para Conteúdo 2">
            <a:extLst>
              <a:ext uri="{FF2B5EF4-FFF2-40B4-BE49-F238E27FC236}">
                <a16:creationId xmlns:a16="http://schemas.microsoft.com/office/drawing/2014/main" id="{0014C2AC-BF7E-46CD-B561-160BF9B22FA3}"/>
              </a:ext>
            </a:extLst>
          </p:cNvPr>
          <p:cNvSpPr txBox="1">
            <a:spLocks/>
          </p:cNvSpPr>
          <p:nvPr/>
        </p:nvSpPr>
        <p:spPr>
          <a:xfrm>
            <a:off x="234121" y="92815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p:txBody>
      </p:sp>
      <p:sp>
        <p:nvSpPr>
          <p:cNvPr id="10" name="Espaço Reservado para Conteúdo 2">
            <a:extLst>
              <a:ext uri="{FF2B5EF4-FFF2-40B4-BE49-F238E27FC236}">
                <a16:creationId xmlns:a16="http://schemas.microsoft.com/office/drawing/2014/main" id="{E57B3629-D8D2-478C-9B78-4943E23193F9}"/>
              </a:ext>
            </a:extLst>
          </p:cNvPr>
          <p:cNvSpPr txBox="1">
            <a:spLocks/>
          </p:cNvSpPr>
          <p:nvPr/>
        </p:nvSpPr>
        <p:spPr>
          <a:xfrm>
            <a:off x="106017" y="984782"/>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600" dirty="0">
                <a:solidFill>
                  <a:schemeClr val="tx1"/>
                </a:solidFill>
              </a:rPr>
              <a:t> O agente produz o resultado morte mediante seu comportamento imprudente, negligente ou imperito. A pena, como sabido, é de 1 a 3 anos de detenção.</a:t>
            </a:r>
          </a:p>
          <a:p>
            <a:pPr algn="just">
              <a:buFont typeface="Wingdings" panose="05000000000000000000" pitchFamily="2" charset="2"/>
              <a:buChar char="§"/>
            </a:pPr>
            <a:r>
              <a:rPr lang="pt-BR" sz="2600" b="1" i="1" dirty="0">
                <a:solidFill>
                  <a:schemeClr val="tx1"/>
                </a:solidFill>
              </a:rPr>
              <a:t> </a:t>
            </a:r>
            <a:r>
              <a:rPr lang="pt-BR" sz="2600" dirty="0">
                <a:solidFill>
                  <a:schemeClr val="tx1"/>
                </a:solidFill>
              </a:rPr>
              <a:t>Causa de aumento (1/3): (i) se o crime resulta de inobservância de regra técnica de profissão, arte ou ofício; (</a:t>
            </a:r>
            <a:r>
              <a:rPr lang="pt-BR" sz="2600" dirty="0" err="1">
                <a:solidFill>
                  <a:schemeClr val="tx1"/>
                </a:solidFill>
              </a:rPr>
              <a:t>ii</a:t>
            </a:r>
            <a:r>
              <a:rPr lang="pt-BR" sz="2600" dirty="0">
                <a:solidFill>
                  <a:schemeClr val="tx1"/>
                </a:solidFill>
              </a:rPr>
              <a:t>) se o agente deixa de prestar imediato socorro à vítima, não procura diminuir as consequências do seu ato, ou foge para evitar a prisão em flagrante (discutível).</a:t>
            </a:r>
          </a:p>
          <a:p>
            <a:pPr algn="just">
              <a:buFont typeface="Wingdings" panose="05000000000000000000" pitchFamily="2" charset="2"/>
              <a:buChar char="§"/>
            </a:pPr>
            <a:r>
              <a:rPr lang="pt-BR" sz="2600" b="1" i="1" dirty="0">
                <a:solidFill>
                  <a:schemeClr val="tx1"/>
                </a:solidFill>
              </a:rPr>
              <a:t> </a:t>
            </a:r>
            <a:r>
              <a:rPr lang="pt-BR" sz="2600" dirty="0">
                <a:solidFill>
                  <a:schemeClr val="tx1"/>
                </a:solidFill>
              </a:rPr>
              <a:t>No primeiro caso temos o exemplo do erro médico, sendo maior o juízo de reprovação de sua conduta. Difere da imperícia, porque aqui ele sabe o que deve fazer, mas o faz de forma equivocada.</a:t>
            </a:r>
          </a:p>
          <a:p>
            <a:pPr algn="just">
              <a:buFont typeface="Wingdings" panose="05000000000000000000" pitchFamily="2" charset="2"/>
              <a:buChar char="§"/>
            </a:pPr>
            <a:r>
              <a:rPr lang="pt-BR" sz="2600" b="1" i="1" dirty="0">
                <a:solidFill>
                  <a:schemeClr val="tx1"/>
                </a:solidFill>
              </a:rPr>
              <a:t> </a:t>
            </a:r>
            <a:r>
              <a:rPr lang="pt-BR" sz="2600" dirty="0">
                <a:solidFill>
                  <a:schemeClr val="tx1"/>
                </a:solidFill>
              </a:rPr>
              <a:t>Na segundo caso o agente demonstraria uma </a:t>
            </a:r>
            <a:r>
              <a:rPr lang="pt-BR" sz="2600" i="1" dirty="0">
                <a:solidFill>
                  <a:schemeClr val="tx1"/>
                </a:solidFill>
              </a:rPr>
              <a:t>insensibilidade </a:t>
            </a:r>
            <a:r>
              <a:rPr lang="pt-BR" sz="2600" dirty="0">
                <a:solidFill>
                  <a:schemeClr val="tx1"/>
                </a:solidFill>
              </a:rPr>
              <a:t>e </a:t>
            </a:r>
            <a:r>
              <a:rPr lang="pt-BR" sz="2600" i="1" dirty="0">
                <a:solidFill>
                  <a:schemeClr val="tx1"/>
                </a:solidFill>
              </a:rPr>
              <a:t>descaso </a:t>
            </a:r>
            <a:r>
              <a:rPr lang="pt-BR" sz="2600" dirty="0">
                <a:solidFill>
                  <a:schemeClr val="tx1"/>
                </a:solidFill>
              </a:rPr>
              <a:t>com o sofrimento alheio. Em tese, aquele que culposamente, ofende a saúde de alguém deve fazer o possível para que se evite a produção do resultado mais gravoso.</a:t>
            </a:r>
            <a:endParaRPr lang="pt-BR" sz="2600" b="1" i="1" dirty="0">
              <a:solidFill>
                <a:schemeClr val="tx1"/>
              </a:solidFill>
            </a:endParaRPr>
          </a:p>
        </p:txBody>
      </p:sp>
    </p:spTree>
    <p:extLst>
      <p:ext uri="{BB962C8B-B14F-4D97-AF65-F5344CB8AC3E}">
        <p14:creationId xmlns:p14="http://schemas.microsoft.com/office/powerpoint/2010/main" val="396748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nodePh="1">
                                  <p:stCondLst>
                                    <p:cond delay="0"/>
                                  </p:stCondLst>
                                  <p:endCondLst>
                                    <p:cond evt="begin" delay="0">
                                      <p:tn val="10"/>
                                    </p:cond>
                                  </p:end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fade">
                                      <p:cBhvr>
                                        <p:cTn id="3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17146"/>
            <a:ext cx="4953000" cy="480218"/>
          </a:xfrm>
        </p:spPr>
        <p:txBody>
          <a:bodyPr>
            <a:noAutofit/>
          </a:bodyPr>
          <a:lstStyle/>
          <a:p>
            <a:r>
              <a:rPr lang="pt-BR" sz="2800" b="1" dirty="0">
                <a:solidFill>
                  <a:schemeClr val="bg1">
                    <a:lumMod val="50000"/>
                  </a:schemeClr>
                </a:solidFill>
              </a:rPr>
              <a:t>2.10. Homicídio Culposo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sz="2400" b="1" cap="all" dirty="0">
              <a:solidFill>
                <a:schemeClr val="tx1"/>
              </a:solidFill>
            </a:endParaRPr>
          </a:p>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9" name="Espaço Reservado para Conteúdo 2">
            <a:extLst>
              <a:ext uri="{FF2B5EF4-FFF2-40B4-BE49-F238E27FC236}">
                <a16:creationId xmlns:a16="http://schemas.microsoft.com/office/drawing/2014/main" id="{378144A0-9CDC-4749-9AAA-342C01CE131B}"/>
              </a:ext>
            </a:extLst>
          </p:cNvPr>
          <p:cNvSpPr txBox="1">
            <a:spLocks/>
          </p:cNvSpPr>
          <p:nvPr/>
        </p:nvSpPr>
        <p:spPr>
          <a:xfrm>
            <a:off x="-39518" y="88833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13" name="Espaço Reservado para Conteúdo 2">
            <a:extLst>
              <a:ext uri="{FF2B5EF4-FFF2-40B4-BE49-F238E27FC236}">
                <a16:creationId xmlns:a16="http://schemas.microsoft.com/office/drawing/2014/main" id="{0014C2AC-BF7E-46CD-B561-160BF9B22FA3}"/>
              </a:ext>
            </a:extLst>
          </p:cNvPr>
          <p:cNvSpPr txBox="1">
            <a:spLocks/>
          </p:cNvSpPr>
          <p:nvPr/>
        </p:nvSpPr>
        <p:spPr>
          <a:xfrm>
            <a:off x="234121" y="92815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p:txBody>
      </p:sp>
      <p:sp>
        <p:nvSpPr>
          <p:cNvPr id="3" name="CaixaDeTexto 2">
            <a:extLst>
              <a:ext uri="{FF2B5EF4-FFF2-40B4-BE49-F238E27FC236}">
                <a16:creationId xmlns:a16="http://schemas.microsoft.com/office/drawing/2014/main" id="{520F7F0E-1929-4427-98E5-7CDF0FE0779A}"/>
              </a:ext>
            </a:extLst>
          </p:cNvPr>
          <p:cNvSpPr txBox="1"/>
          <p:nvPr/>
        </p:nvSpPr>
        <p:spPr>
          <a:xfrm>
            <a:off x="6008108" y="1235673"/>
            <a:ext cx="6155770" cy="1661993"/>
          </a:xfrm>
          <a:prstGeom prst="rect">
            <a:avLst/>
          </a:prstGeom>
          <a:noFill/>
        </p:spPr>
        <p:txBody>
          <a:bodyPr wrap="square" rtlCol="0">
            <a:spAutoFit/>
          </a:bodyPr>
          <a:lstStyle/>
          <a:p>
            <a:pPr algn="ctr"/>
            <a:r>
              <a:rPr lang="pt-BR" sz="2800" b="1" dirty="0">
                <a:solidFill>
                  <a:schemeClr val="accent1"/>
                </a:solidFill>
              </a:rPr>
              <a:t>Art. 302. Homicídio culposo na condução de veículo automotor: pena de 2 a 4 anos.</a:t>
            </a:r>
          </a:p>
          <a:p>
            <a:endParaRPr lang="pt-BR" dirty="0"/>
          </a:p>
        </p:txBody>
      </p:sp>
      <p:sp>
        <p:nvSpPr>
          <p:cNvPr id="11" name="CaixaDeTexto 10">
            <a:extLst>
              <a:ext uri="{FF2B5EF4-FFF2-40B4-BE49-F238E27FC236}">
                <a16:creationId xmlns:a16="http://schemas.microsoft.com/office/drawing/2014/main" id="{9462D0AC-8637-4C23-83D5-9E7445C26120}"/>
              </a:ext>
            </a:extLst>
          </p:cNvPr>
          <p:cNvSpPr txBox="1"/>
          <p:nvPr/>
        </p:nvSpPr>
        <p:spPr>
          <a:xfrm>
            <a:off x="379656" y="1289542"/>
            <a:ext cx="4842974" cy="1231106"/>
          </a:xfrm>
          <a:prstGeom prst="rect">
            <a:avLst/>
          </a:prstGeom>
          <a:noFill/>
        </p:spPr>
        <p:txBody>
          <a:bodyPr wrap="square" rtlCol="0">
            <a:spAutoFit/>
          </a:bodyPr>
          <a:lstStyle/>
          <a:p>
            <a:pPr algn="ctr"/>
            <a:r>
              <a:rPr lang="pt-BR" sz="2800" b="1" dirty="0">
                <a:solidFill>
                  <a:schemeClr val="accent1"/>
                </a:solidFill>
              </a:rPr>
              <a:t>Art. 121, §3º. Homicídio culposo: pena de 1 a 3 anos.</a:t>
            </a:r>
          </a:p>
          <a:p>
            <a:endParaRPr lang="pt-BR" dirty="0"/>
          </a:p>
        </p:txBody>
      </p:sp>
      <p:sp>
        <p:nvSpPr>
          <p:cNvPr id="4" name="CaixaDeTexto 3">
            <a:extLst>
              <a:ext uri="{FF2B5EF4-FFF2-40B4-BE49-F238E27FC236}">
                <a16:creationId xmlns:a16="http://schemas.microsoft.com/office/drawing/2014/main" id="{73214EB8-50DD-44FE-95DD-A14928EBD0EC}"/>
              </a:ext>
            </a:extLst>
          </p:cNvPr>
          <p:cNvSpPr txBox="1"/>
          <p:nvPr/>
        </p:nvSpPr>
        <p:spPr>
          <a:xfrm>
            <a:off x="234121" y="2784734"/>
            <a:ext cx="11578223" cy="3277820"/>
          </a:xfrm>
          <a:prstGeom prst="rect">
            <a:avLst/>
          </a:prstGeom>
          <a:noFill/>
        </p:spPr>
        <p:txBody>
          <a:bodyPr wrap="square" rtlCol="0">
            <a:spAutoFit/>
          </a:bodyPr>
          <a:lstStyle/>
          <a:p>
            <a:pPr algn="just"/>
            <a:r>
              <a:rPr lang="pt-BR" sz="2300" b="1" dirty="0"/>
              <a:t>Inf. 524 STF</a:t>
            </a:r>
            <a:r>
              <a:rPr lang="pt-BR" sz="2300" dirty="0"/>
              <a:t>. Considerou-se que o princípio da isonomia não impede o tratamento diversificado das situações quando houver um elemento de </a:t>
            </a:r>
            <a:r>
              <a:rPr lang="pt-BR" sz="2300" dirty="0" err="1"/>
              <a:t>discrímen</a:t>
            </a:r>
            <a:r>
              <a:rPr lang="pt-BR" sz="2300" dirty="0"/>
              <a:t> razoável, pois inegável a existência de maior risco objetivo em decorrência da condução de veículos nas vias públicas. Enfatizou-se que a maior frequência de acidentes de trânsito, acidentes graves, com vítimas fatais, ensejou a aprovação de tal projeto de lei, inclusive com o tratamento mais rigoroso contido no art. 302, parágrafo único, do CTB. Destarte, a majoração das margens penais - comparativamente ao tratamento dado pelo art. 121, § 3º, do CP - demonstra o enfoque maior no desvalor do resultado, notadamente em razão da realidade brasileira, envolvendo os homicídios culposos, provocados por indivíduos na direção de veículos automotores.</a:t>
            </a:r>
          </a:p>
        </p:txBody>
      </p:sp>
      <p:pic>
        <p:nvPicPr>
          <p:cNvPr id="12" name="Imagem 11">
            <a:extLst>
              <a:ext uri="{FF2B5EF4-FFF2-40B4-BE49-F238E27FC236}">
                <a16:creationId xmlns:a16="http://schemas.microsoft.com/office/drawing/2014/main" id="{8D6AB954-527D-4AFB-8B67-5E7E55719D25}"/>
              </a:ext>
            </a:extLst>
          </p:cNvPr>
          <p:cNvPicPr>
            <a:picLocks noChangeAspect="1"/>
          </p:cNvPicPr>
          <p:nvPr/>
        </p:nvPicPr>
        <p:blipFill>
          <a:blip r:embed="rId2"/>
          <a:stretch>
            <a:fillRect/>
          </a:stretch>
        </p:blipFill>
        <p:spPr>
          <a:xfrm rot="21331158">
            <a:off x="5446298" y="1578723"/>
            <a:ext cx="472835" cy="652743"/>
          </a:xfrm>
          <a:prstGeom prst="rect">
            <a:avLst/>
          </a:prstGeom>
        </p:spPr>
      </p:pic>
    </p:spTree>
    <p:extLst>
      <p:ext uri="{BB962C8B-B14F-4D97-AF65-F5344CB8AC3E}">
        <p14:creationId xmlns:p14="http://schemas.microsoft.com/office/powerpoint/2010/main" val="427794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nodePh="1">
                                  <p:stCondLst>
                                    <p:cond delay="0"/>
                                  </p:stCondLst>
                                  <p:endCondLst>
                                    <p:cond evt="begin" delay="0">
                                      <p:tn val="10"/>
                                    </p:cond>
                                  </p:end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17146"/>
            <a:ext cx="4953000" cy="480218"/>
          </a:xfrm>
        </p:spPr>
        <p:txBody>
          <a:bodyPr>
            <a:noAutofit/>
          </a:bodyPr>
          <a:lstStyle/>
          <a:p>
            <a:r>
              <a:rPr lang="pt-BR" sz="2800" b="1" dirty="0">
                <a:solidFill>
                  <a:schemeClr val="bg1">
                    <a:lumMod val="50000"/>
                  </a:schemeClr>
                </a:solidFill>
              </a:rPr>
              <a:t>2.11. Perdão Judicial</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sz="2400" b="1" cap="all" dirty="0">
              <a:solidFill>
                <a:schemeClr val="tx1"/>
              </a:solidFill>
            </a:endParaRPr>
          </a:p>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9" name="Espaço Reservado para Conteúdo 2">
            <a:extLst>
              <a:ext uri="{FF2B5EF4-FFF2-40B4-BE49-F238E27FC236}">
                <a16:creationId xmlns:a16="http://schemas.microsoft.com/office/drawing/2014/main" id="{378144A0-9CDC-4749-9AAA-342C01CE131B}"/>
              </a:ext>
            </a:extLst>
          </p:cNvPr>
          <p:cNvSpPr txBox="1">
            <a:spLocks/>
          </p:cNvSpPr>
          <p:nvPr/>
        </p:nvSpPr>
        <p:spPr>
          <a:xfrm>
            <a:off x="-39518" y="88833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13" name="Espaço Reservado para Conteúdo 2">
            <a:extLst>
              <a:ext uri="{FF2B5EF4-FFF2-40B4-BE49-F238E27FC236}">
                <a16:creationId xmlns:a16="http://schemas.microsoft.com/office/drawing/2014/main" id="{0014C2AC-BF7E-46CD-B561-160BF9B22FA3}"/>
              </a:ext>
            </a:extLst>
          </p:cNvPr>
          <p:cNvSpPr txBox="1">
            <a:spLocks/>
          </p:cNvSpPr>
          <p:nvPr/>
        </p:nvSpPr>
        <p:spPr>
          <a:xfrm>
            <a:off x="234121" y="92815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600" dirty="0">
                <a:solidFill>
                  <a:schemeClr val="tx1"/>
                </a:solidFill>
              </a:rPr>
              <a:t> </a:t>
            </a:r>
            <a:r>
              <a:rPr lang="pt-BR" sz="2600" b="1" dirty="0">
                <a:solidFill>
                  <a:schemeClr val="tx1"/>
                </a:solidFill>
              </a:rPr>
              <a:t>Art. 121, § 5º </a:t>
            </a:r>
            <a:r>
              <a:rPr lang="pt-BR" sz="2600" dirty="0">
                <a:solidFill>
                  <a:schemeClr val="tx1"/>
                </a:solidFill>
              </a:rPr>
              <a:t>- Na hipótese de homicídio culposo, o juiz poderá deixar de aplicar a pena, se as </a:t>
            </a:r>
            <a:r>
              <a:rPr lang="pt-BR" sz="2600" dirty="0" err="1">
                <a:solidFill>
                  <a:schemeClr val="tx1"/>
                </a:solidFill>
              </a:rPr>
              <a:t>conseqüências</a:t>
            </a:r>
            <a:r>
              <a:rPr lang="pt-BR" sz="2600" dirty="0">
                <a:solidFill>
                  <a:schemeClr val="tx1"/>
                </a:solidFill>
              </a:rPr>
              <a:t> da infração </a:t>
            </a:r>
            <a:r>
              <a:rPr lang="pt-BR" sz="2600" i="1" u="sng" dirty="0">
                <a:solidFill>
                  <a:schemeClr val="tx1"/>
                </a:solidFill>
              </a:rPr>
              <a:t>atingirem o próprio agente de forma tão grave que a sanção penal se torne desnecessária </a:t>
            </a:r>
          </a:p>
          <a:p>
            <a:pPr algn="just">
              <a:buFont typeface="Wingdings" panose="05000000000000000000" pitchFamily="2" charset="2"/>
              <a:buChar char="§"/>
            </a:pPr>
            <a:r>
              <a:rPr lang="pt-BR" sz="2600" dirty="0">
                <a:solidFill>
                  <a:schemeClr val="tx1"/>
                </a:solidFill>
              </a:rPr>
              <a:t> Visa a afastar a punição pelo crime praticado, eis que o fato, por si só, pune o agente de tal forma que se mostra completamente desnecessária a intervenção do Direito Penal.</a:t>
            </a:r>
          </a:p>
          <a:p>
            <a:pPr algn="just">
              <a:buFont typeface="Wingdings" panose="05000000000000000000" pitchFamily="2" charset="2"/>
              <a:buChar char="§"/>
            </a:pPr>
            <a:r>
              <a:rPr lang="pt-BR" sz="2600" dirty="0">
                <a:solidFill>
                  <a:schemeClr val="tx1"/>
                </a:solidFill>
              </a:rPr>
              <a:t> É uma causa extintiva da punibilidade (art. 107, </a:t>
            </a:r>
            <a:r>
              <a:rPr lang="pt-BR" sz="2600" dirty="0" err="1">
                <a:solidFill>
                  <a:schemeClr val="tx1"/>
                </a:solidFill>
              </a:rPr>
              <a:t>IX</a:t>
            </a:r>
            <a:r>
              <a:rPr lang="pt-BR" sz="2600" dirty="0">
                <a:solidFill>
                  <a:schemeClr val="tx1"/>
                </a:solidFill>
              </a:rPr>
              <a:t>, CP).</a:t>
            </a:r>
          </a:p>
          <a:p>
            <a:pPr algn="just">
              <a:buFont typeface="Wingdings" panose="05000000000000000000" pitchFamily="2" charset="2"/>
              <a:buChar char="§"/>
            </a:pPr>
            <a:r>
              <a:rPr lang="pt-BR" sz="2600" dirty="0">
                <a:solidFill>
                  <a:schemeClr val="tx1"/>
                </a:solidFill>
              </a:rPr>
              <a:t> Súmula  18/STJ: A sentença concessiva do perdão judicial é declaratória da extinção da punibilidade, não subsistindo qualquer efeito condenatório. (NEM PENAL e NEM EXTRAPENAL)</a:t>
            </a:r>
          </a:p>
          <a:p>
            <a:pPr algn="just">
              <a:buFont typeface="Wingdings" panose="05000000000000000000" pitchFamily="2" charset="2"/>
              <a:buChar char="§"/>
            </a:pPr>
            <a:r>
              <a:rPr lang="pt-BR" sz="2600" dirty="0">
                <a:solidFill>
                  <a:schemeClr val="tx1"/>
                </a:solidFill>
              </a:rPr>
              <a:t> </a:t>
            </a:r>
            <a:r>
              <a:rPr lang="pt-BR" sz="2600" b="1" dirty="0">
                <a:solidFill>
                  <a:schemeClr val="tx1"/>
                </a:solidFill>
              </a:rPr>
              <a:t>Exemplo:</a:t>
            </a:r>
            <a:r>
              <a:rPr lang="pt-BR" sz="2600" dirty="0">
                <a:solidFill>
                  <a:schemeClr val="tx1"/>
                </a:solidFill>
              </a:rPr>
              <a:t> atriz da Christiane Torloni que atropelou e matou o próprio filho. </a:t>
            </a:r>
          </a:p>
          <a:p>
            <a:pPr algn="just">
              <a:buFont typeface="Wingdings" panose="05000000000000000000" pitchFamily="2" charset="2"/>
              <a:buChar char="§"/>
            </a:pPr>
            <a:r>
              <a:rPr lang="pt-BR" sz="2600" dirty="0">
                <a:solidFill>
                  <a:schemeClr val="tx1"/>
                </a:solidFill>
              </a:rPr>
              <a:t> Deve ser entendido, via de regra, como um direito </a:t>
            </a:r>
            <a:r>
              <a:rPr lang="pt-BR" sz="2600" b="1" i="1" dirty="0">
                <a:solidFill>
                  <a:schemeClr val="tx1"/>
                </a:solidFill>
              </a:rPr>
              <a:t>subjetivo do acusado</a:t>
            </a:r>
          </a:p>
        </p:txBody>
      </p:sp>
    </p:spTree>
    <p:extLst>
      <p:ext uri="{BB962C8B-B14F-4D97-AF65-F5344CB8AC3E}">
        <p14:creationId xmlns:p14="http://schemas.microsoft.com/office/powerpoint/2010/main" val="254085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fade">
                                      <p:cBhvr>
                                        <p:cTn id="32" dur="500"/>
                                        <p:tgtEl>
                                          <p:spTgt spid="1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Effect transition="in" filter="fade">
                                      <p:cBhvr>
                                        <p:cTn id="37"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CF4EE30-8367-4354-938B-90624C701964}"/>
              </a:ext>
            </a:extLst>
          </p:cNvPr>
          <p:cNvSpPr>
            <a:spLocks noGrp="1"/>
          </p:cNvSpPr>
          <p:nvPr>
            <p:ph type="subTitle" idx="1"/>
          </p:nvPr>
        </p:nvSpPr>
        <p:spPr>
          <a:xfrm>
            <a:off x="3093209" y="630214"/>
            <a:ext cx="6005581" cy="986626"/>
          </a:xfrm>
        </p:spPr>
        <p:txBody>
          <a:bodyPr>
            <a:noAutofit/>
          </a:bodyPr>
          <a:lstStyle/>
          <a:p>
            <a:pPr algn="ctr"/>
            <a:r>
              <a:rPr lang="pt-BR" sz="6800" dirty="0">
                <a:solidFill>
                  <a:schemeClr val="accent2"/>
                </a:solidFill>
              </a:rPr>
              <a:t>induzimento, INSTIGAÇÃO OU AUXÍLIO AO SUICÍDIO</a:t>
            </a:r>
          </a:p>
        </p:txBody>
      </p:sp>
      <p:sp>
        <p:nvSpPr>
          <p:cNvPr id="10" name="Título 1">
            <a:extLst>
              <a:ext uri="{FF2B5EF4-FFF2-40B4-BE49-F238E27FC236}">
                <a16:creationId xmlns:a16="http://schemas.microsoft.com/office/drawing/2014/main" id="{F0DF8657-B729-4453-B713-EAD3760D8AA5}"/>
              </a:ext>
            </a:extLst>
          </p:cNvPr>
          <p:cNvSpPr>
            <a:spLocks noGrp="1"/>
          </p:cNvSpPr>
          <p:nvPr>
            <p:ph type="ctrTitle"/>
          </p:nvPr>
        </p:nvSpPr>
        <p:spPr>
          <a:xfrm>
            <a:off x="1886113" y="4747847"/>
            <a:ext cx="8066040" cy="986626"/>
          </a:xfrm>
        </p:spPr>
        <p:txBody>
          <a:bodyPr>
            <a:normAutofit/>
          </a:bodyPr>
          <a:lstStyle/>
          <a:p>
            <a:pPr algn="ctr"/>
            <a:r>
              <a:rPr lang="pt-BR" sz="5500" b="1" dirty="0"/>
              <a:t>Art. 122 – Código Penal</a:t>
            </a:r>
          </a:p>
        </p:txBody>
      </p:sp>
    </p:spTree>
    <p:extLst>
      <p:ext uri="{BB962C8B-B14F-4D97-AF65-F5344CB8AC3E}">
        <p14:creationId xmlns:p14="http://schemas.microsoft.com/office/powerpoint/2010/main" val="960373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17146"/>
            <a:ext cx="4953000" cy="480218"/>
          </a:xfrm>
        </p:spPr>
        <p:txBody>
          <a:bodyPr>
            <a:noAutofit/>
          </a:bodyPr>
          <a:lstStyle/>
          <a:p>
            <a:r>
              <a:rPr lang="pt-BR" sz="2800" b="1" dirty="0">
                <a:solidFill>
                  <a:schemeClr val="bg1">
                    <a:lumMod val="50000"/>
                  </a:schemeClr>
                </a:solidFill>
              </a:rPr>
              <a:t>3. Tipo de induzimento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393700" y="1670287"/>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10" name="Espaço Reservado para Conteúdo 2">
            <a:extLst>
              <a:ext uri="{FF2B5EF4-FFF2-40B4-BE49-F238E27FC236}">
                <a16:creationId xmlns:a16="http://schemas.microsoft.com/office/drawing/2014/main" id="{65882518-A60C-4C83-A349-A737676F75DC}"/>
              </a:ext>
            </a:extLst>
          </p:cNvPr>
          <p:cNvSpPr txBox="1">
            <a:spLocks/>
          </p:cNvSpPr>
          <p:nvPr/>
        </p:nvSpPr>
        <p:spPr>
          <a:xfrm>
            <a:off x="234121" y="92815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800" dirty="0">
              <a:solidFill>
                <a:schemeClr val="tx1"/>
              </a:solidFill>
            </a:endParaRPr>
          </a:p>
          <a:p>
            <a:pPr marL="0" indent="0" algn="just">
              <a:buNone/>
            </a:pPr>
            <a:r>
              <a:rPr lang="pt-BR" sz="2800" b="1" dirty="0">
                <a:solidFill>
                  <a:schemeClr val="tx1"/>
                </a:solidFill>
              </a:rPr>
              <a:t>Art. 122 </a:t>
            </a:r>
            <a:r>
              <a:rPr lang="pt-BR" sz="2800" dirty="0">
                <a:solidFill>
                  <a:schemeClr val="tx1"/>
                </a:solidFill>
              </a:rPr>
              <a:t>- Induzir ou instigar alguém a suicidar-se ou prestar-lhe auxílio para que o faça: </a:t>
            </a:r>
          </a:p>
          <a:p>
            <a:pPr marL="0" indent="0" algn="just">
              <a:buNone/>
            </a:pPr>
            <a:r>
              <a:rPr lang="pt-BR" sz="2800" b="1" dirty="0">
                <a:solidFill>
                  <a:schemeClr val="tx1"/>
                </a:solidFill>
              </a:rPr>
              <a:t>Pena</a:t>
            </a:r>
            <a:r>
              <a:rPr lang="pt-BR" sz="2800" dirty="0">
                <a:solidFill>
                  <a:schemeClr val="tx1"/>
                </a:solidFill>
              </a:rPr>
              <a:t> - reclusão, de 2 a 6 anos, se o suicídio se consuma; ou reclusão, de 1 a 3 anos, se da tentativa de suicídio resulta lesão corporal de natureza grave. </a:t>
            </a:r>
          </a:p>
          <a:p>
            <a:r>
              <a:rPr lang="pt-BR" sz="2800" b="1" dirty="0">
                <a:solidFill>
                  <a:schemeClr val="tx1"/>
                </a:solidFill>
              </a:rPr>
              <a:t>Parágrafo único</a:t>
            </a:r>
            <a:r>
              <a:rPr lang="pt-BR" sz="2800" dirty="0">
                <a:solidFill>
                  <a:schemeClr val="tx1"/>
                </a:solidFill>
              </a:rPr>
              <a:t> - A pena é duplicada:</a:t>
            </a:r>
          </a:p>
          <a:p>
            <a:r>
              <a:rPr lang="pt-BR" sz="2800" dirty="0">
                <a:solidFill>
                  <a:schemeClr val="tx1"/>
                </a:solidFill>
              </a:rPr>
              <a:t>        I - se o crime é praticado por motivo egoístico; </a:t>
            </a:r>
          </a:p>
          <a:p>
            <a:r>
              <a:rPr lang="pt-BR" sz="2800" dirty="0">
                <a:solidFill>
                  <a:schemeClr val="tx1"/>
                </a:solidFill>
              </a:rPr>
              <a:t>        II - se a vítima é menor ou tem diminuída, por qualquer causa, a capacidade de resistência.</a:t>
            </a:r>
          </a:p>
        </p:txBody>
      </p:sp>
    </p:spTree>
    <p:extLst>
      <p:ext uri="{BB962C8B-B14F-4D97-AF65-F5344CB8AC3E}">
        <p14:creationId xmlns:p14="http://schemas.microsoft.com/office/powerpoint/2010/main" val="243721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17146"/>
            <a:ext cx="4953000" cy="480218"/>
          </a:xfrm>
        </p:spPr>
        <p:txBody>
          <a:bodyPr>
            <a:noAutofit/>
          </a:bodyPr>
          <a:lstStyle/>
          <a:p>
            <a:r>
              <a:rPr lang="pt-BR" sz="2800" b="1" dirty="0">
                <a:solidFill>
                  <a:schemeClr val="bg1">
                    <a:lumMod val="50000"/>
                  </a:schemeClr>
                </a:solidFill>
              </a:rPr>
              <a:t>3. Tipo de induzimento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393700" y="1670287"/>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10" name="Espaço Reservado para Conteúdo 2">
            <a:extLst>
              <a:ext uri="{FF2B5EF4-FFF2-40B4-BE49-F238E27FC236}">
                <a16:creationId xmlns:a16="http://schemas.microsoft.com/office/drawing/2014/main" id="{65882518-A60C-4C83-A349-A737676F75DC}"/>
              </a:ext>
            </a:extLst>
          </p:cNvPr>
          <p:cNvSpPr txBox="1">
            <a:spLocks/>
          </p:cNvSpPr>
          <p:nvPr/>
        </p:nvSpPr>
        <p:spPr>
          <a:xfrm>
            <a:off x="234121" y="92815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600" dirty="0">
                <a:solidFill>
                  <a:schemeClr val="tx1"/>
                </a:solidFill>
              </a:rPr>
              <a:t>Vale dizer que o concurso de pessoas (coautoria e participação) é possível. Se A e B prestam auxílio para que C se suicide, eles são coautores. Se A induz B a instigar C ao suicídio, A é partícipe e B é autor do crime. </a:t>
            </a:r>
          </a:p>
          <a:p>
            <a:pPr algn="just">
              <a:buFont typeface="Wingdings" panose="05000000000000000000" pitchFamily="2" charset="2"/>
              <a:buChar char="§"/>
            </a:pPr>
            <a:r>
              <a:rPr lang="pt-BR" sz="2600" dirty="0">
                <a:solidFill>
                  <a:schemeClr val="tx1"/>
                </a:solidFill>
              </a:rPr>
              <a:t> É crime comum. Portanto, pode ser praticado por qualquer pessoa.</a:t>
            </a:r>
          </a:p>
          <a:p>
            <a:pPr algn="just">
              <a:buFont typeface="Wingdings" panose="05000000000000000000" pitchFamily="2" charset="2"/>
              <a:buChar char="§"/>
            </a:pPr>
            <a:r>
              <a:rPr lang="pt-BR" sz="2600" dirty="0">
                <a:solidFill>
                  <a:schemeClr val="tx1"/>
                </a:solidFill>
              </a:rPr>
              <a:t> Se a vítima, por qualquer razão, não tiver </a:t>
            </a:r>
            <a:r>
              <a:rPr lang="pt-BR" sz="2600" i="1" dirty="0">
                <a:solidFill>
                  <a:schemeClr val="tx1"/>
                </a:solidFill>
              </a:rPr>
              <a:t>capacidade de discernimento</a:t>
            </a:r>
            <a:r>
              <a:rPr lang="pt-BR" sz="2600" dirty="0">
                <a:solidFill>
                  <a:schemeClr val="tx1"/>
                </a:solidFill>
              </a:rPr>
              <a:t>, autodeterminação, não será instigação, mas sim </a:t>
            </a:r>
            <a:r>
              <a:rPr lang="pt-BR" sz="2600" b="1" dirty="0">
                <a:solidFill>
                  <a:schemeClr val="tx1"/>
                </a:solidFill>
              </a:rPr>
              <a:t>homicídio, </a:t>
            </a:r>
            <a:r>
              <a:rPr lang="pt-BR" sz="2600" dirty="0">
                <a:solidFill>
                  <a:schemeClr val="tx1"/>
                </a:solidFill>
              </a:rPr>
              <a:t>já que a vítima não é capaz de entender a conduta que pratica. </a:t>
            </a:r>
          </a:p>
          <a:p>
            <a:pPr algn="just">
              <a:buFont typeface="Wingdings" panose="05000000000000000000" pitchFamily="2" charset="2"/>
              <a:buChar char="§"/>
            </a:pPr>
            <a:r>
              <a:rPr lang="pt-BR" sz="2600" dirty="0">
                <a:solidFill>
                  <a:schemeClr val="tx1"/>
                </a:solidFill>
              </a:rPr>
              <a:t> A causa de aumento só se aplica quando a vítima tiver entre 14 e 18 anos, pois se tiver menos de 14 anos será presumidamente vulnerável.</a:t>
            </a:r>
          </a:p>
        </p:txBody>
      </p:sp>
    </p:spTree>
    <p:extLst>
      <p:ext uri="{BB962C8B-B14F-4D97-AF65-F5344CB8AC3E}">
        <p14:creationId xmlns:p14="http://schemas.microsoft.com/office/powerpoint/2010/main" val="245787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17146"/>
            <a:ext cx="4953000" cy="480218"/>
          </a:xfrm>
        </p:spPr>
        <p:txBody>
          <a:bodyPr>
            <a:noAutofit/>
          </a:bodyPr>
          <a:lstStyle/>
          <a:p>
            <a:r>
              <a:rPr lang="pt-BR" sz="2800" b="1" dirty="0">
                <a:solidFill>
                  <a:schemeClr val="bg1">
                    <a:lumMod val="50000"/>
                  </a:schemeClr>
                </a:solidFill>
              </a:rPr>
              <a:t>3. Tipo de Induzimento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393700" y="1670287"/>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10" name="Espaço Reservado para Conteúdo 2">
            <a:extLst>
              <a:ext uri="{FF2B5EF4-FFF2-40B4-BE49-F238E27FC236}">
                <a16:creationId xmlns:a16="http://schemas.microsoft.com/office/drawing/2014/main" id="{65882518-A60C-4C83-A349-A737676F75DC}"/>
              </a:ext>
            </a:extLst>
          </p:cNvPr>
          <p:cNvSpPr txBox="1">
            <a:spLocks/>
          </p:cNvSpPr>
          <p:nvPr/>
        </p:nvSpPr>
        <p:spPr>
          <a:xfrm>
            <a:off x="234121" y="92815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600" dirty="0">
                <a:solidFill>
                  <a:schemeClr val="tx1"/>
                </a:solidFill>
              </a:rPr>
              <a:t> O crime se consuma com a prática dos atos, mas a punibilidade encontra-se condicionada à consumação do suicídio ou tentativa, quando desta resultar lesão corporal de natureza grave. </a:t>
            </a:r>
          </a:p>
          <a:p>
            <a:pPr algn="just">
              <a:buFont typeface="Wingdings" panose="05000000000000000000" pitchFamily="2" charset="2"/>
              <a:buChar char="§"/>
            </a:pPr>
            <a:r>
              <a:rPr lang="pt-BR" sz="2600" dirty="0">
                <a:solidFill>
                  <a:schemeClr val="tx1"/>
                </a:solidFill>
              </a:rPr>
              <a:t> Caso não ocorra a consumação ou a lesão grave, entende-se que o delito se consumou, mas impede-se a efetiva sanção penal. Essa é a posição </a:t>
            </a:r>
            <a:r>
              <a:rPr lang="pt-BR" sz="2600" u="sng" dirty="0">
                <a:solidFill>
                  <a:schemeClr val="tx1"/>
                </a:solidFill>
              </a:rPr>
              <a:t>majoritária </a:t>
            </a:r>
            <a:r>
              <a:rPr lang="pt-BR" sz="2600" dirty="0">
                <a:solidFill>
                  <a:schemeClr val="tx1"/>
                </a:solidFill>
              </a:rPr>
              <a:t>(Hungria, Régis Prado e Aníbal Bruno).</a:t>
            </a:r>
          </a:p>
          <a:p>
            <a:pPr algn="just">
              <a:buFont typeface="Wingdings" panose="05000000000000000000" pitchFamily="2" charset="2"/>
              <a:buChar char="§"/>
            </a:pPr>
            <a:r>
              <a:rPr lang="pt-BR" sz="2600" dirty="0">
                <a:solidFill>
                  <a:schemeClr val="tx1"/>
                </a:solidFill>
              </a:rPr>
              <a:t> Para uma </a:t>
            </a:r>
            <a:r>
              <a:rPr lang="pt-BR" sz="2600" u="sng" dirty="0">
                <a:solidFill>
                  <a:schemeClr val="tx1"/>
                </a:solidFill>
              </a:rPr>
              <a:t>corrente minoritária </a:t>
            </a:r>
            <a:r>
              <a:rPr lang="pt-BR" sz="2600" dirty="0">
                <a:solidFill>
                  <a:schemeClr val="tx1"/>
                </a:solidFill>
              </a:rPr>
              <a:t>(Rogério Greco, Damásio e Fragoso), o delito se consuma com a efetiva morte da vítima ou lesões graves, caso esta sobreviva. Assim, entendem se tratar de um crime material. Se não verificados esses resultados, consideram que o fato é atípico.</a:t>
            </a:r>
          </a:p>
          <a:p>
            <a:pPr algn="just">
              <a:buFont typeface="Wingdings" panose="05000000000000000000" pitchFamily="2" charset="2"/>
              <a:buChar char="§"/>
            </a:pPr>
            <a:r>
              <a:rPr lang="pt-BR" sz="2600" dirty="0">
                <a:solidFill>
                  <a:schemeClr val="tx1"/>
                </a:solidFill>
              </a:rPr>
              <a:t> Se a vítima, tentando contra a própria vida, não consegue produzir qualquer dano à sua integridade física, ou sendo as lesões de natureza leve, o fato será atípico, e não tentado, </a:t>
            </a:r>
            <a:r>
              <a:rPr lang="pt-BR" sz="2600" u="sng" dirty="0">
                <a:solidFill>
                  <a:schemeClr val="tx1"/>
                </a:solidFill>
              </a:rPr>
              <a:t>sendo inadmissível a tentativa</a:t>
            </a:r>
            <a:r>
              <a:rPr lang="pt-BR" sz="2600" dirty="0">
                <a:solidFill>
                  <a:schemeClr val="tx1"/>
                </a:solidFill>
              </a:rPr>
              <a:t>. </a:t>
            </a:r>
          </a:p>
        </p:txBody>
      </p:sp>
    </p:spTree>
    <p:extLst>
      <p:ext uri="{BB962C8B-B14F-4D97-AF65-F5344CB8AC3E}">
        <p14:creationId xmlns:p14="http://schemas.microsoft.com/office/powerpoint/2010/main" val="39606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17146"/>
            <a:ext cx="4953000" cy="480218"/>
          </a:xfrm>
        </p:spPr>
        <p:txBody>
          <a:bodyPr>
            <a:noAutofit/>
          </a:bodyPr>
          <a:lstStyle/>
          <a:p>
            <a:r>
              <a:rPr lang="pt-BR" sz="2800" b="1" dirty="0">
                <a:solidFill>
                  <a:schemeClr val="bg1">
                    <a:lumMod val="50000"/>
                  </a:schemeClr>
                </a:solidFill>
              </a:rPr>
              <a:t>3. Tipo de Induzimento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393700" y="1670287"/>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10" name="Espaço Reservado para Conteúdo 2">
            <a:extLst>
              <a:ext uri="{FF2B5EF4-FFF2-40B4-BE49-F238E27FC236}">
                <a16:creationId xmlns:a16="http://schemas.microsoft.com/office/drawing/2014/main" id="{65882518-A60C-4C83-A349-A737676F75DC}"/>
              </a:ext>
            </a:extLst>
          </p:cNvPr>
          <p:cNvSpPr txBox="1">
            <a:spLocks/>
          </p:cNvSpPr>
          <p:nvPr/>
        </p:nvSpPr>
        <p:spPr>
          <a:xfrm>
            <a:off x="234121" y="92815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600" u="sng" dirty="0">
                <a:solidFill>
                  <a:schemeClr val="tx1"/>
                </a:solidFill>
              </a:rPr>
              <a:t>- Suicídio Conjunto (Pacto de Morte):</a:t>
            </a:r>
            <a:endParaRPr lang="pt-BR" sz="2600" dirty="0">
              <a:solidFill>
                <a:schemeClr val="tx1"/>
              </a:solidFill>
            </a:endParaRPr>
          </a:p>
          <a:p>
            <a:pPr algn="just">
              <a:buFont typeface="Wingdings" panose="05000000000000000000" pitchFamily="2" charset="2"/>
              <a:buChar char="§"/>
            </a:pPr>
            <a:r>
              <a:rPr lang="pt-BR" sz="2600" dirty="0">
                <a:solidFill>
                  <a:schemeClr val="tx1"/>
                </a:solidFill>
              </a:rPr>
              <a:t> Theuan e Fernanda, namorados, inconformados com o fato de suas famílias não admitirem o seu romance, resolvem fazer um pacto de morte, optando por fazê-lo por asfixia de gás carbônico. Combinam, então, que Theuan deve abrir o bico de gás, enquanto Fernanda se responsabiliza pela vedação total do compartimento por eles utilizado.</a:t>
            </a:r>
          </a:p>
          <a:p>
            <a:pPr algn="just">
              <a:buFont typeface="Wingdings" panose="05000000000000000000" pitchFamily="2" charset="2"/>
              <a:buChar char="§"/>
            </a:pPr>
            <a:r>
              <a:rPr lang="pt-BR" sz="2600" dirty="0">
                <a:solidFill>
                  <a:schemeClr val="tx1"/>
                </a:solidFill>
              </a:rPr>
              <a:t> Se apenas um sobreviver, deverá responder por homicídio qualificado consumado, visto que concorreu materialmente no ato executivo da morte do outro.</a:t>
            </a:r>
          </a:p>
          <a:p>
            <a:pPr algn="just">
              <a:buFont typeface="Wingdings" panose="05000000000000000000" pitchFamily="2" charset="2"/>
              <a:buChar char="§"/>
            </a:pPr>
            <a:r>
              <a:rPr lang="pt-BR" sz="2600" dirty="0">
                <a:solidFill>
                  <a:schemeClr val="tx1"/>
                </a:solidFill>
              </a:rPr>
              <a:t> Se ambos sobreviverem, responderão os dois por tentativa de homicídio.</a:t>
            </a:r>
          </a:p>
          <a:p>
            <a:pPr algn="just">
              <a:buFont typeface="Wingdings" panose="05000000000000000000" pitchFamily="2" charset="2"/>
              <a:buChar char="§"/>
            </a:pPr>
            <a:r>
              <a:rPr lang="pt-BR" sz="2600" dirty="0">
                <a:solidFill>
                  <a:schemeClr val="tx1"/>
                </a:solidFill>
              </a:rPr>
              <a:t> Caso apenas Fernanda tivesse vedado o compartimento e aberto o bico de gás, responde apenas ela por tentativa de homicídio, caso ambos sobrevivam. Theuan responderá por instigação ao suicídio, caso Fernanda sofra, pelo menos, lesão grave.</a:t>
            </a:r>
          </a:p>
        </p:txBody>
      </p:sp>
    </p:spTree>
    <p:extLst>
      <p:ext uri="{BB962C8B-B14F-4D97-AF65-F5344CB8AC3E}">
        <p14:creationId xmlns:p14="http://schemas.microsoft.com/office/powerpoint/2010/main" val="314339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17146"/>
            <a:ext cx="4953000" cy="480218"/>
          </a:xfrm>
        </p:spPr>
        <p:txBody>
          <a:bodyPr>
            <a:noAutofit/>
          </a:bodyPr>
          <a:lstStyle/>
          <a:p>
            <a:r>
              <a:rPr lang="pt-BR" sz="2800" b="1" dirty="0">
                <a:solidFill>
                  <a:schemeClr val="bg1">
                    <a:lumMod val="50000"/>
                  </a:schemeClr>
                </a:solidFill>
              </a:rPr>
              <a:t>3. Tipo de Induzimento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393700" y="1670287"/>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10" name="Espaço Reservado para Conteúdo 2">
            <a:extLst>
              <a:ext uri="{FF2B5EF4-FFF2-40B4-BE49-F238E27FC236}">
                <a16:creationId xmlns:a16="http://schemas.microsoft.com/office/drawing/2014/main" id="{65882518-A60C-4C83-A349-A737676F75DC}"/>
              </a:ext>
            </a:extLst>
          </p:cNvPr>
          <p:cNvSpPr txBox="1">
            <a:spLocks/>
          </p:cNvSpPr>
          <p:nvPr/>
        </p:nvSpPr>
        <p:spPr>
          <a:xfrm>
            <a:off x="234121" y="92815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600" u="sng" dirty="0">
                <a:solidFill>
                  <a:schemeClr val="tx1"/>
                </a:solidFill>
              </a:rPr>
              <a:t>- Roleta Russa:</a:t>
            </a:r>
            <a:endParaRPr lang="pt-BR" sz="2600" dirty="0">
              <a:solidFill>
                <a:schemeClr val="tx1"/>
              </a:solidFill>
            </a:endParaRPr>
          </a:p>
          <a:p>
            <a:pPr algn="just">
              <a:buFont typeface="Wingdings" panose="05000000000000000000" pitchFamily="2" charset="2"/>
              <a:buChar char="§"/>
            </a:pPr>
            <a:r>
              <a:rPr lang="pt-BR" sz="2600" dirty="0">
                <a:solidFill>
                  <a:schemeClr val="tx1"/>
                </a:solidFill>
              </a:rPr>
              <a:t> É um jogo em que, quando a arma é municiada com um só projétil e, após o giro do tambor, cada participante dispara na própria direção. </a:t>
            </a:r>
          </a:p>
          <a:p>
            <a:pPr algn="just">
              <a:buFont typeface="Wingdings" panose="05000000000000000000" pitchFamily="2" charset="2"/>
              <a:buChar char="§"/>
            </a:pPr>
            <a:r>
              <a:rPr lang="pt-BR" sz="2600" dirty="0">
                <a:solidFill>
                  <a:schemeClr val="tx1"/>
                </a:solidFill>
              </a:rPr>
              <a:t> No caso, todos os sobreviventes envolvidos responderão em coautoria pelo crime do art. 122 do CP, desde que sobrevenha lesão grave ou morte de algum participante.</a:t>
            </a:r>
          </a:p>
          <a:p>
            <a:pPr algn="just">
              <a:buFont typeface="Wingdings" panose="05000000000000000000" pitchFamily="2" charset="2"/>
              <a:buChar char="§"/>
            </a:pPr>
            <a:r>
              <a:rPr lang="pt-BR" sz="2600" dirty="0">
                <a:solidFill>
                  <a:schemeClr val="tx1"/>
                </a:solidFill>
              </a:rPr>
              <a:t> Caso apenas um participante execute as condutas, responderá por homicídio consumado quanto ao participante que morreu (dolo eventual). </a:t>
            </a:r>
          </a:p>
          <a:p>
            <a:pPr algn="just">
              <a:buFont typeface="Wingdings" panose="05000000000000000000" pitchFamily="2" charset="2"/>
              <a:buChar char="§"/>
            </a:pPr>
            <a:r>
              <a:rPr lang="pt-BR" sz="2600" dirty="0">
                <a:solidFill>
                  <a:schemeClr val="tx1"/>
                </a:solidFill>
              </a:rPr>
              <a:t> Em relação aos participantes que nada sofreram, aquele que apertou o gatilho responderá apenas por exposição da vida ao perigo (art. 132), não sendo imputável a tentativa de homicídio, já que a entende-se não ser possível a tentativa em caso de dolo eventual, para parte da doutrina. </a:t>
            </a:r>
          </a:p>
          <a:p>
            <a:pPr algn="just">
              <a:buFont typeface="Wingdings" panose="05000000000000000000" pitchFamily="2" charset="2"/>
              <a:buChar char="§"/>
            </a:pPr>
            <a:r>
              <a:rPr lang="pt-BR" sz="2600" dirty="0">
                <a:solidFill>
                  <a:schemeClr val="tx1"/>
                </a:solidFill>
              </a:rPr>
              <a:t> Maioria entende possível, de modo que responderia pela tentativa.</a:t>
            </a:r>
          </a:p>
          <a:p>
            <a:pPr marL="0" indent="0" algn="just">
              <a:buNone/>
            </a:pPr>
            <a:endParaRPr lang="pt-BR" sz="2600" dirty="0">
              <a:solidFill>
                <a:schemeClr val="tx1"/>
              </a:solidFill>
            </a:endParaRPr>
          </a:p>
        </p:txBody>
      </p:sp>
    </p:spTree>
    <p:extLst>
      <p:ext uri="{BB962C8B-B14F-4D97-AF65-F5344CB8AC3E}">
        <p14:creationId xmlns:p14="http://schemas.microsoft.com/office/powerpoint/2010/main" val="211921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3175000" cy="400038"/>
          </a:xfrm>
        </p:spPr>
        <p:txBody>
          <a:bodyPr>
            <a:noAutofit/>
          </a:bodyPr>
          <a:lstStyle/>
          <a:p>
            <a:r>
              <a:rPr lang="pt-BR" sz="2800" b="1" dirty="0">
                <a:solidFill>
                  <a:schemeClr val="bg1">
                    <a:lumMod val="50000"/>
                  </a:schemeClr>
                </a:solidFill>
              </a:rPr>
              <a:t>1. INTRODUÇÃO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74542" y="642133"/>
            <a:ext cx="11723758" cy="5264150"/>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marL="0" indent="0" algn="ctr">
              <a:buNone/>
            </a:pPr>
            <a:r>
              <a:rPr lang="pt-BR" dirty="0">
                <a:solidFill>
                  <a:schemeClr val="tx1"/>
                </a:solidFill>
              </a:rPr>
              <a:t>.</a:t>
            </a:r>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2DCDEFA6-E7EF-4945-B899-FD0F23D41399}"/>
              </a:ext>
            </a:extLst>
          </p:cNvPr>
          <p:cNvPicPr>
            <a:picLocks noChangeAspect="1"/>
          </p:cNvPicPr>
          <p:nvPr/>
        </p:nvPicPr>
        <p:blipFill>
          <a:blip r:embed="rId2"/>
          <a:stretch>
            <a:fillRect/>
          </a:stretch>
        </p:blipFill>
        <p:spPr>
          <a:xfrm>
            <a:off x="538301" y="951705"/>
            <a:ext cx="4754084" cy="5232185"/>
          </a:xfrm>
          <a:prstGeom prst="rect">
            <a:avLst/>
          </a:prstGeom>
        </p:spPr>
      </p:pic>
      <p:sp>
        <p:nvSpPr>
          <p:cNvPr id="9" name="Retângulo 8">
            <a:extLst>
              <a:ext uri="{FF2B5EF4-FFF2-40B4-BE49-F238E27FC236}">
                <a16:creationId xmlns:a16="http://schemas.microsoft.com/office/drawing/2014/main" id="{FE96596D-B4DE-4D61-8C2A-08607FCFA4A6}"/>
              </a:ext>
            </a:extLst>
          </p:cNvPr>
          <p:cNvSpPr/>
          <p:nvPr/>
        </p:nvSpPr>
        <p:spPr>
          <a:xfrm>
            <a:off x="5683321" y="2090172"/>
            <a:ext cx="5970378" cy="2677656"/>
          </a:xfrm>
          <a:prstGeom prst="rect">
            <a:avLst/>
          </a:prstGeom>
        </p:spPr>
        <p:txBody>
          <a:bodyPr wrap="square">
            <a:spAutoFit/>
          </a:bodyPr>
          <a:lstStyle/>
          <a:p>
            <a:pPr algn="ctr"/>
            <a:r>
              <a:rPr lang="pt-BR" sz="2400" dirty="0">
                <a:latin typeface="+mj-lt"/>
                <a:cs typeface="Courier New" panose="02070309020205020404" pitchFamily="49" charset="0"/>
              </a:rPr>
              <a:t>“O índice de elucidação dos crimes homicídio é baixíssimo no Brasil. Estima-se, em pesquisas realizadas, inclusive a realizada pela Associação Brasileira de Criminalística, 2011, que varie entre 5% e 8%. Este percentual é de 65% nos Estados Unidos, no Reino Unido é de 90% e na França é de 80%.” (Fonte: CNMP, Meta 2, 2012)</a:t>
            </a:r>
          </a:p>
        </p:txBody>
      </p:sp>
    </p:spTree>
    <p:extLst>
      <p:ext uri="{BB962C8B-B14F-4D97-AF65-F5344CB8AC3E}">
        <p14:creationId xmlns:p14="http://schemas.microsoft.com/office/powerpoint/2010/main" val="415428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1" end="11"/>
                                            </p:txEl>
                                          </p:spTgt>
                                        </p:tgtEl>
                                        <p:attrNameLst>
                                          <p:attrName>style.visibility</p:attrName>
                                        </p:attrNameLst>
                                      </p:cBhvr>
                                      <p:to>
                                        <p:strVal val="visible"/>
                                      </p:to>
                                    </p:set>
                                    <p:animEffect transition="in" filter="fade">
                                      <p:cBhvr>
                                        <p:cTn id="12" dur="500"/>
                                        <p:tgtEl>
                                          <p:spTgt spid="7">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CF4EE30-8367-4354-938B-90624C701964}"/>
              </a:ext>
            </a:extLst>
          </p:cNvPr>
          <p:cNvSpPr>
            <a:spLocks noGrp="1"/>
          </p:cNvSpPr>
          <p:nvPr>
            <p:ph type="subTitle" idx="1"/>
          </p:nvPr>
        </p:nvSpPr>
        <p:spPr>
          <a:xfrm>
            <a:off x="2916342" y="2935687"/>
            <a:ext cx="6005581" cy="986626"/>
          </a:xfrm>
        </p:spPr>
        <p:txBody>
          <a:bodyPr>
            <a:noAutofit/>
          </a:bodyPr>
          <a:lstStyle/>
          <a:p>
            <a:pPr algn="ctr"/>
            <a:r>
              <a:rPr lang="pt-BR" sz="6800" dirty="0">
                <a:solidFill>
                  <a:schemeClr val="accent2"/>
                </a:solidFill>
              </a:rPr>
              <a:t>INFANTICÍDIO</a:t>
            </a:r>
          </a:p>
        </p:txBody>
      </p:sp>
      <p:sp>
        <p:nvSpPr>
          <p:cNvPr id="10" name="Título 1">
            <a:extLst>
              <a:ext uri="{FF2B5EF4-FFF2-40B4-BE49-F238E27FC236}">
                <a16:creationId xmlns:a16="http://schemas.microsoft.com/office/drawing/2014/main" id="{F0DF8657-B729-4453-B713-EAD3760D8AA5}"/>
              </a:ext>
            </a:extLst>
          </p:cNvPr>
          <p:cNvSpPr>
            <a:spLocks noGrp="1"/>
          </p:cNvSpPr>
          <p:nvPr>
            <p:ph type="ctrTitle"/>
          </p:nvPr>
        </p:nvSpPr>
        <p:spPr>
          <a:xfrm>
            <a:off x="1886113" y="4747847"/>
            <a:ext cx="8066040" cy="986626"/>
          </a:xfrm>
        </p:spPr>
        <p:txBody>
          <a:bodyPr>
            <a:normAutofit/>
          </a:bodyPr>
          <a:lstStyle/>
          <a:p>
            <a:pPr algn="ctr"/>
            <a:r>
              <a:rPr lang="pt-BR" sz="5500" b="1" dirty="0"/>
              <a:t>Art. 123 – Código Penal</a:t>
            </a:r>
          </a:p>
        </p:txBody>
      </p:sp>
    </p:spTree>
    <p:extLst>
      <p:ext uri="{BB962C8B-B14F-4D97-AF65-F5344CB8AC3E}">
        <p14:creationId xmlns:p14="http://schemas.microsoft.com/office/powerpoint/2010/main" val="32230378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17146"/>
            <a:ext cx="4953000" cy="480218"/>
          </a:xfrm>
        </p:spPr>
        <p:txBody>
          <a:bodyPr>
            <a:noAutofit/>
          </a:bodyPr>
          <a:lstStyle/>
          <a:p>
            <a:r>
              <a:rPr lang="pt-BR" sz="2800" b="1" dirty="0">
                <a:solidFill>
                  <a:schemeClr val="bg1">
                    <a:lumMod val="50000"/>
                  </a:schemeClr>
                </a:solidFill>
              </a:rPr>
              <a:t>4. Tipo de Infanticídio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10" name="Espaço Reservado para Conteúdo 2">
            <a:extLst>
              <a:ext uri="{FF2B5EF4-FFF2-40B4-BE49-F238E27FC236}">
                <a16:creationId xmlns:a16="http://schemas.microsoft.com/office/drawing/2014/main" id="{65882518-A60C-4C83-A349-A737676F75DC}"/>
              </a:ext>
            </a:extLst>
          </p:cNvPr>
          <p:cNvSpPr txBox="1">
            <a:spLocks/>
          </p:cNvSpPr>
          <p:nvPr/>
        </p:nvSpPr>
        <p:spPr>
          <a:xfrm>
            <a:off x="234121" y="92815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600" dirty="0">
                <a:solidFill>
                  <a:schemeClr val="tx1"/>
                </a:solidFill>
              </a:rPr>
              <a:t> É modalidade especial de homicídio, que é cometido em circunstâncias especiais, ou seja, possui traços marcantes que o distinguem do homicídio</a:t>
            </a:r>
          </a:p>
          <a:p>
            <a:pPr marL="806958" lvl="1" indent="-514350" algn="just">
              <a:buFont typeface="+mj-lt"/>
              <a:buAutoNum type="arabicPeriod"/>
            </a:pPr>
            <a:r>
              <a:rPr lang="pt-BR" sz="2400" dirty="0">
                <a:solidFill>
                  <a:schemeClr val="tx1"/>
                </a:solidFill>
              </a:rPr>
              <a:t>Que o delito seja cometido sob a influência do estado puerperal;</a:t>
            </a:r>
          </a:p>
          <a:p>
            <a:pPr marL="806958" lvl="1" indent="-514350" algn="just">
              <a:buFont typeface="+mj-lt"/>
              <a:buAutoNum type="arabicPeriod"/>
            </a:pPr>
            <a:r>
              <a:rPr lang="pt-BR" sz="2400" dirty="0">
                <a:solidFill>
                  <a:schemeClr val="tx1"/>
                </a:solidFill>
              </a:rPr>
              <a:t>Que tenha como objeto material o próprio filho da parturiente;</a:t>
            </a:r>
          </a:p>
          <a:p>
            <a:pPr marL="806958" lvl="1" indent="-514350" algn="just">
              <a:buFont typeface="+mj-lt"/>
              <a:buAutoNum type="arabicPeriod"/>
            </a:pPr>
            <a:r>
              <a:rPr lang="pt-BR" sz="2400" dirty="0">
                <a:solidFill>
                  <a:schemeClr val="tx1"/>
                </a:solidFill>
              </a:rPr>
              <a:t>Que seja cometido durante o parto ou, pelo menos, logo após.</a:t>
            </a:r>
          </a:p>
          <a:p>
            <a:pPr algn="just">
              <a:buFont typeface="Wingdings" panose="05000000000000000000" pitchFamily="2" charset="2"/>
              <a:buChar char="§"/>
            </a:pPr>
            <a:r>
              <a:rPr lang="pt-BR" sz="2600" dirty="0">
                <a:solidFill>
                  <a:schemeClr val="tx1"/>
                </a:solidFill>
              </a:rPr>
              <a:t> É uma forma de homicídio menos reprovável diante das peculiares desse tipo de caso. </a:t>
            </a:r>
          </a:p>
          <a:p>
            <a:pPr algn="just">
              <a:buFont typeface="Wingdings" panose="05000000000000000000" pitchFamily="2" charset="2"/>
              <a:buChar char="§"/>
            </a:pPr>
            <a:r>
              <a:rPr lang="pt-BR" sz="2600" dirty="0">
                <a:solidFill>
                  <a:schemeClr val="tx1"/>
                </a:solidFill>
              </a:rPr>
              <a:t> Estado puerperal consiste em um critério </a:t>
            </a:r>
            <a:r>
              <a:rPr lang="pt-BR" sz="2600" dirty="0" err="1">
                <a:solidFill>
                  <a:schemeClr val="tx1"/>
                </a:solidFill>
              </a:rPr>
              <a:t>fisiopsíquico</a:t>
            </a:r>
            <a:r>
              <a:rPr lang="pt-BR" sz="2600" dirty="0">
                <a:solidFill>
                  <a:schemeClr val="tx1"/>
                </a:solidFill>
              </a:rPr>
              <a:t>, exigindo-se a conjugação do estado puerperal com a influência por ele exercida na agente. Assim, a mãe deve agir guiada por estado de abalo psíquico oriundo do próprio parto.</a:t>
            </a:r>
          </a:p>
          <a:p>
            <a:pPr algn="just">
              <a:buFont typeface="Wingdings" panose="05000000000000000000" pitchFamily="2" charset="2"/>
              <a:buChar char="§"/>
            </a:pPr>
            <a:r>
              <a:rPr lang="pt-BR" sz="2600" dirty="0">
                <a:solidFill>
                  <a:schemeClr val="tx1"/>
                </a:solidFill>
              </a:rPr>
              <a:t> Existe uma presunção relativa de que a mulher no puerpério tenha perturbações psicológicas e físicas, geralmente normais</a:t>
            </a:r>
          </a:p>
        </p:txBody>
      </p:sp>
    </p:spTree>
    <p:extLst>
      <p:ext uri="{BB962C8B-B14F-4D97-AF65-F5344CB8AC3E}">
        <p14:creationId xmlns:p14="http://schemas.microsoft.com/office/powerpoint/2010/main" val="219693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fade">
                                      <p:cBhvr>
                                        <p:cTn id="4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17146"/>
            <a:ext cx="4953000" cy="480218"/>
          </a:xfrm>
        </p:spPr>
        <p:txBody>
          <a:bodyPr>
            <a:noAutofit/>
          </a:bodyPr>
          <a:lstStyle/>
          <a:p>
            <a:r>
              <a:rPr lang="pt-BR" sz="2800" b="1" dirty="0">
                <a:solidFill>
                  <a:schemeClr val="bg1">
                    <a:lumMod val="50000"/>
                  </a:schemeClr>
                </a:solidFill>
              </a:rPr>
              <a:t>4. Tipo de Infanticídio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10" name="Espaço Reservado para Conteúdo 2">
            <a:extLst>
              <a:ext uri="{FF2B5EF4-FFF2-40B4-BE49-F238E27FC236}">
                <a16:creationId xmlns:a16="http://schemas.microsoft.com/office/drawing/2014/main" id="{65882518-A60C-4C83-A349-A737676F75DC}"/>
              </a:ext>
            </a:extLst>
          </p:cNvPr>
          <p:cNvSpPr txBox="1">
            <a:spLocks/>
          </p:cNvSpPr>
          <p:nvPr/>
        </p:nvSpPr>
        <p:spPr>
          <a:xfrm>
            <a:off x="234121" y="92815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600" b="1" u="sng" dirty="0">
                <a:solidFill>
                  <a:schemeClr val="tx1"/>
                </a:solidFill>
              </a:rPr>
              <a:t> Atenção</a:t>
            </a:r>
            <a:r>
              <a:rPr lang="pt-BR" sz="2600" dirty="0">
                <a:solidFill>
                  <a:schemeClr val="tx1"/>
                </a:solidFill>
              </a:rPr>
              <a:t>: se a intensidade do estado puerperal é tamanha para perturbar completamente a parturiente em seu psicológico, tornando-a inteiramente incapaz de entender a gravidade de sua conduta, estamos diante de verdadeira inimputabilidade, afastando-se a culpabilidade e, consequentemente, o crime, aplicando-se medida de segurança. Da mesma forma, poderá ela ser considerada como </a:t>
            </a:r>
            <a:r>
              <a:rPr lang="pt-BR" sz="2600" dirty="0" err="1">
                <a:solidFill>
                  <a:schemeClr val="tx1"/>
                </a:solidFill>
              </a:rPr>
              <a:t>semi-imputável</a:t>
            </a:r>
            <a:r>
              <a:rPr lang="pt-BR" sz="2600" dirty="0">
                <a:solidFill>
                  <a:schemeClr val="tx1"/>
                </a:solidFill>
              </a:rPr>
              <a:t>, caso não seja tão extrema a falta de noção.</a:t>
            </a:r>
          </a:p>
          <a:p>
            <a:pPr algn="just">
              <a:buFont typeface="Wingdings" panose="05000000000000000000" pitchFamily="2" charset="2"/>
              <a:buChar char="§"/>
            </a:pPr>
            <a:r>
              <a:rPr lang="pt-BR" sz="2600" b="1" u="sng" dirty="0">
                <a:solidFill>
                  <a:schemeClr val="tx1"/>
                </a:solidFill>
              </a:rPr>
              <a:t> Atenção</a:t>
            </a:r>
            <a:r>
              <a:rPr lang="pt-BR" sz="2600" b="1" dirty="0">
                <a:solidFill>
                  <a:schemeClr val="tx1"/>
                </a:solidFill>
              </a:rPr>
              <a:t>: </a:t>
            </a:r>
            <a:r>
              <a:rPr lang="pt-BR" sz="2600" dirty="0">
                <a:solidFill>
                  <a:schemeClr val="tx1"/>
                </a:solidFill>
              </a:rPr>
              <a:t>é possível infanticídio de filho alheio. É a hipótese em que a parturiente desejava causar a morte de seu filho, mas, por erro, acaba matando o filho da colega de quarto. Nesse caso, a mãe responderá pelo infanticídio (vítima virtual), aplicando-se normalmente a regra do erro sobre a pessoa, visto que importa o seu dolo (art. 20, §3º, CP).</a:t>
            </a:r>
          </a:p>
          <a:p>
            <a:pPr algn="just">
              <a:buFont typeface="Wingdings" panose="05000000000000000000" pitchFamily="2" charset="2"/>
              <a:buChar char="§"/>
            </a:pPr>
            <a:endParaRPr lang="pt-BR" sz="2600" dirty="0">
              <a:solidFill>
                <a:schemeClr val="tx1"/>
              </a:solidFill>
            </a:endParaRPr>
          </a:p>
        </p:txBody>
      </p:sp>
    </p:spTree>
    <p:extLst>
      <p:ext uri="{BB962C8B-B14F-4D97-AF65-F5344CB8AC3E}">
        <p14:creationId xmlns:p14="http://schemas.microsoft.com/office/powerpoint/2010/main" val="55849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3175000" cy="400038"/>
          </a:xfrm>
        </p:spPr>
        <p:txBody>
          <a:bodyPr>
            <a:noAutofit/>
          </a:bodyPr>
          <a:lstStyle/>
          <a:p>
            <a:r>
              <a:rPr lang="pt-BR" sz="2800" b="1" dirty="0">
                <a:solidFill>
                  <a:schemeClr val="bg1">
                    <a:lumMod val="50000"/>
                  </a:schemeClr>
                </a:solidFill>
              </a:rPr>
              <a:t>1. INTRODUÇÃO</a:t>
            </a:r>
            <a:endParaRPr lang="pt-BR" sz="2800" dirty="0">
              <a:solidFill>
                <a:schemeClr val="bg1">
                  <a:lumMod val="50000"/>
                </a:schemeClr>
              </a:solidFill>
            </a:endParaRPr>
          </a:p>
        </p:txBody>
      </p:sp>
      <p:sp>
        <p:nvSpPr>
          <p:cNvPr id="5" name="CaixaDeTexto 4">
            <a:extLst>
              <a:ext uri="{FF2B5EF4-FFF2-40B4-BE49-F238E27FC236}">
                <a16:creationId xmlns:a16="http://schemas.microsoft.com/office/drawing/2014/main" id="{741BB25E-ED66-4F2F-9E2B-9450FB5746A8}"/>
              </a:ext>
            </a:extLst>
          </p:cNvPr>
          <p:cNvSpPr txBox="1"/>
          <p:nvPr/>
        </p:nvSpPr>
        <p:spPr>
          <a:xfrm>
            <a:off x="393700" y="1874728"/>
            <a:ext cx="11162196" cy="3108543"/>
          </a:xfrm>
          <a:prstGeom prst="rect">
            <a:avLst/>
          </a:prstGeom>
          <a:noFill/>
        </p:spPr>
        <p:txBody>
          <a:bodyPr wrap="square" rtlCol="0">
            <a:spAutoFit/>
          </a:bodyPr>
          <a:lstStyle/>
          <a:p>
            <a:pPr algn="ctr"/>
            <a:r>
              <a:rPr lang="pt-BR" sz="2800" b="1" dirty="0">
                <a:latin typeface="+mj-lt"/>
                <a:cs typeface="Courier New" panose="02070309020205020404" pitchFamily="49" charset="0"/>
              </a:rPr>
              <a:t>“A missão do criminólogo cautelar não será nada simpática: é sempre tétrico andar pelo necrotério levantando </a:t>
            </a:r>
            <a:r>
              <a:rPr lang="pt-BR" sz="2800" b="1" dirty="0" err="1">
                <a:latin typeface="+mj-lt"/>
                <a:cs typeface="Courier New" panose="02070309020205020404" pitchFamily="49" charset="0"/>
              </a:rPr>
              <a:t>lençois</a:t>
            </a:r>
            <a:r>
              <a:rPr lang="pt-BR" sz="2800" b="1" dirty="0">
                <a:latin typeface="+mj-lt"/>
                <a:cs typeface="Courier New" panose="02070309020205020404" pitchFamily="49" charset="0"/>
              </a:rPr>
              <a:t> e mostrando cadáveres produzidos pelo poder punitivo, mas muito pior é negar sua existência e, ademais, é suicida fazê-lo, pois, a qualquer momento, pode ser ele mesmo o que fica debaixo do lençol.</a:t>
            </a:r>
          </a:p>
          <a:p>
            <a:pPr algn="ctr"/>
            <a:endParaRPr lang="pt-BR" sz="2800" b="1" dirty="0">
              <a:latin typeface="+mj-lt"/>
              <a:cs typeface="Courier New" panose="02070309020205020404" pitchFamily="49" charset="0"/>
            </a:endParaRPr>
          </a:p>
          <a:p>
            <a:pPr algn="ctr"/>
            <a:r>
              <a:rPr lang="pt-BR" sz="2800" b="1" dirty="0">
                <a:latin typeface="+mj-lt"/>
                <a:cs typeface="Courier New" panose="02070309020205020404" pitchFamily="49" charset="0"/>
              </a:rPr>
              <a:t>(ZAFFARONI, 2013, p. 267)</a:t>
            </a:r>
          </a:p>
        </p:txBody>
      </p:sp>
    </p:spTree>
    <p:extLst>
      <p:ext uri="{BB962C8B-B14F-4D97-AF65-F5344CB8AC3E}">
        <p14:creationId xmlns:p14="http://schemas.microsoft.com/office/powerpoint/2010/main" val="353497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3175000" cy="400038"/>
          </a:xfrm>
        </p:spPr>
        <p:txBody>
          <a:bodyPr>
            <a:noAutofit/>
          </a:bodyPr>
          <a:lstStyle/>
          <a:p>
            <a:r>
              <a:rPr lang="pt-BR" sz="2800" b="1" dirty="0">
                <a:solidFill>
                  <a:schemeClr val="bg1">
                    <a:lumMod val="50000"/>
                  </a:schemeClr>
                </a:solidFill>
              </a:rPr>
              <a:t>1. INTRODUÇÃO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dirty="0">
                <a:solidFill>
                  <a:schemeClr val="tx1"/>
                </a:solidFill>
              </a:rPr>
              <a:t> A parte especial do CP está dividida de acordo com os </a:t>
            </a:r>
            <a:r>
              <a:rPr lang="pt-BR" b="1" dirty="0">
                <a:solidFill>
                  <a:schemeClr val="tx1"/>
                </a:solidFill>
              </a:rPr>
              <a:t>bens jurídicos </a:t>
            </a:r>
            <a:r>
              <a:rPr lang="pt-BR" dirty="0">
                <a:solidFill>
                  <a:schemeClr val="tx1"/>
                </a:solidFill>
              </a:rPr>
              <a:t>protegidos pelos tipos penais. </a:t>
            </a:r>
          </a:p>
          <a:p>
            <a:pPr algn="just">
              <a:buFont typeface="Wingdings" panose="05000000000000000000" pitchFamily="2" charset="2"/>
              <a:buChar char="§"/>
            </a:pPr>
            <a:r>
              <a:rPr lang="pt-BR" dirty="0">
                <a:solidFill>
                  <a:schemeClr val="tx1"/>
                </a:solidFill>
              </a:rPr>
              <a:t> “Pelo seu minucioso rigor sistemático, ressai a classificação proposta por Arturo Rocco. Partindo de um conceito de </a:t>
            </a:r>
            <a:r>
              <a:rPr lang="pt-BR" dirty="0" err="1">
                <a:solidFill>
                  <a:schemeClr val="tx1"/>
                </a:solidFill>
              </a:rPr>
              <a:t>Jhering</a:t>
            </a:r>
            <a:r>
              <a:rPr lang="pt-BR" dirty="0">
                <a:solidFill>
                  <a:schemeClr val="tx1"/>
                </a:solidFill>
              </a:rPr>
              <a:t> e de Von Liszt, o insigne penalista italiano acentua que a existência humana é o centro de irradiação de todos os bens ou interesses juridicamente protegidos (entendendo-se por bem tudo aquilo que pode satisfazer a uma necessidade humana e por interesses a avaliação subjetiva do bem como tal);” (HUNGRIA, 1958, p. 10).</a:t>
            </a:r>
          </a:p>
          <a:p>
            <a:pPr algn="just">
              <a:buFont typeface="Wingdings" panose="05000000000000000000" pitchFamily="2" charset="2"/>
              <a:buChar char="§"/>
            </a:pPr>
            <a:r>
              <a:rPr lang="pt-BR" dirty="0">
                <a:solidFill>
                  <a:schemeClr val="tx1"/>
                </a:solidFill>
              </a:rPr>
              <a:t> A parte especial, assim, divide-se em 11 títulos:</a:t>
            </a:r>
          </a:p>
          <a:p>
            <a:pPr marL="578358" lvl="1" indent="-285750" algn="just">
              <a:buFont typeface="Wingdings" panose="05000000000000000000" pitchFamily="2" charset="2"/>
              <a:buChar char="Ø"/>
            </a:pPr>
            <a:r>
              <a:rPr lang="pt-BR" dirty="0">
                <a:solidFill>
                  <a:schemeClr val="tx1"/>
                </a:solidFill>
              </a:rPr>
              <a:t>Dos crimes contra a pessoa</a:t>
            </a:r>
          </a:p>
          <a:p>
            <a:pPr marL="578358" lvl="1" indent="-285750" algn="just">
              <a:buFont typeface="Wingdings" panose="05000000000000000000" pitchFamily="2" charset="2"/>
              <a:buChar char="Ø"/>
            </a:pPr>
            <a:r>
              <a:rPr lang="pt-BR" dirty="0">
                <a:solidFill>
                  <a:schemeClr val="tx1"/>
                </a:solidFill>
              </a:rPr>
              <a:t>Dos crimes contra o patrimônio</a:t>
            </a:r>
          </a:p>
          <a:p>
            <a:pPr marL="578358" lvl="1" indent="-285750" algn="just">
              <a:buFont typeface="Wingdings" panose="05000000000000000000" pitchFamily="2" charset="2"/>
              <a:buChar char="Ø"/>
            </a:pPr>
            <a:r>
              <a:rPr lang="pt-BR" dirty="0">
                <a:solidFill>
                  <a:schemeClr val="tx1"/>
                </a:solidFill>
              </a:rPr>
              <a:t>Dos crimes contra a propriedade imaterial</a:t>
            </a:r>
          </a:p>
          <a:p>
            <a:pPr marL="578358" lvl="1" indent="-285750" algn="just">
              <a:buFont typeface="Wingdings" panose="05000000000000000000" pitchFamily="2" charset="2"/>
              <a:buChar char="Ø"/>
            </a:pPr>
            <a:r>
              <a:rPr lang="pt-BR" dirty="0">
                <a:solidFill>
                  <a:schemeClr val="tx1"/>
                </a:solidFill>
              </a:rPr>
              <a:t>Dos crimes contra a organização do trabalho</a:t>
            </a:r>
          </a:p>
          <a:p>
            <a:pPr marL="578358" lvl="1" indent="-285750" algn="just">
              <a:buFont typeface="Wingdings" panose="05000000000000000000" pitchFamily="2" charset="2"/>
              <a:buChar char="Ø"/>
            </a:pPr>
            <a:r>
              <a:rPr lang="pt-BR" dirty="0">
                <a:solidFill>
                  <a:schemeClr val="tx1"/>
                </a:solidFill>
              </a:rPr>
              <a:t>Dos crimes contra o sentimento religioso e contra o respeito aos mortos</a:t>
            </a:r>
          </a:p>
          <a:p>
            <a:pPr marL="578358" lvl="1" indent="-285750" algn="just">
              <a:buFont typeface="Wingdings" panose="05000000000000000000" pitchFamily="2" charset="2"/>
              <a:buChar char="Ø"/>
            </a:pPr>
            <a:r>
              <a:rPr lang="pt-BR" dirty="0">
                <a:solidFill>
                  <a:schemeClr val="tx1"/>
                </a:solidFill>
              </a:rPr>
              <a:t>Dos crimes contra os costumes</a:t>
            </a:r>
          </a:p>
          <a:p>
            <a:pPr marL="578358" lvl="1" indent="-285750" algn="just">
              <a:buFont typeface="Wingdings" panose="05000000000000000000" pitchFamily="2" charset="2"/>
              <a:buChar char="Ø"/>
            </a:pPr>
            <a:r>
              <a:rPr lang="pt-BR" dirty="0">
                <a:solidFill>
                  <a:schemeClr val="tx1"/>
                </a:solidFill>
              </a:rPr>
              <a:t>Dos crimes contra a família</a:t>
            </a:r>
          </a:p>
          <a:p>
            <a:pPr marL="578358" lvl="1" indent="-285750" algn="just">
              <a:buFont typeface="Wingdings" panose="05000000000000000000" pitchFamily="2" charset="2"/>
              <a:buChar char="Ø"/>
            </a:pPr>
            <a:r>
              <a:rPr lang="pt-BR" dirty="0">
                <a:solidFill>
                  <a:schemeClr val="tx1"/>
                </a:solidFill>
              </a:rPr>
              <a:t>Dos crimes contra a incolumidade pública</a:t>
            </a:r>
          </a:p>
          <a:p>
            <a:pPr marL="578358" lvl="1" indent="-285750" algn="just">
              <a:buFont typeface="Wingdings" panose="05000000000000000000" pitchFamily="2" charset="2"/>
              <a:buChar char="Ø"/>
            </a:pPr>
            <a:r>
              <a:rPr lang="pt-BR" dirty="0">
                <a:solidFill>
                  <a:schemeClr val="tx1"/>
                </a:solidFill>
              </a:rPr>
              <a:t>Dos crimes contra a fé pública</a:t>
            </a:r>
          </a:p>
          <a:p>
            <a:pPr marL="578358" lvl="1" indent="-285750" algn="just">
              <a:buFont typeface="Wingdings" panose="05000000000000000000" pitchFamily="2" charset="2"/>
              <a:buChar char="Ø"/>
            </a:pPr>
            <a:r>
              <a:rPr lang="pt-BR" dirty="0">
                <a:solidFill>
                  <a:schemeClr val="tx1"/>
                </a:solidFill>
              </a:rPr>
              <a:t>Dos crimes contra a administração pública</a:t>
            </a:r>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ixaDeTexto 10">
            <a:extLst>
              <a:ext uri="{FF2B5EF4-FFF2-40B4-BE49-F238E27FC236}">
                <a16:creationId xmlns:a16="http://schemas.microsoft.com/office/drawing/2014/main" id="{51527057-17E6-4F75-AB5D-CCE881E0A85D}"/>
              </a:ext>
            </a:extLst>
          </p:cNvPr>
          <p:cNvSpPr txBox="1"/>
          <p:nvPr/>
        </p:nvSpPr>
        <p:spPr>
          <a:xfrm>
            <a:off x="6096000" y="2967335"/>
            <a:ext cx="3911600" cy="923330"/>
          </a:xfrm>
          <a:prstGeom prst="rect">
            <a:avLst/>
          </a:prstGeom>
          <a:noFill/>
        </p:spPr>
        <p:txBody>
          <a:bodyPr wrap="square" rtlCol="0">
            <a:spAutoFit/>
          </a:bodyPr>
          <a:lstStyle/>
          <a:p>
            <a:r>
              <a:rPr lang="pt-BR" dirty="0"/>
              <a:t>Crimes contra a vida</a:t>
            </a:r>
          </a:p>
          <a:p>
            <a:r>
              <a:rPr lang="pt-BR" dirty="0"/>
              <a:t>Das lesões corporais</a:t>
            </a:r>
          </a:p>
          <a:p>
            <a:r>
              <a:rPr lang="pt-BR" dirty="0"/>
              <a:t>Da periclitação da vida e da saúde</a:t>
            </a:r>
          </a:p>
        </p:txBody>
      </p:sp>
      <p:cxnSp>
        <p:nvCxnSpPr>
          <p:cNvPr id="16" name="Conector reto 15">
            <a:extLst>
              <a:ext uri="{FF2B5EF4-FFF2-40B4-BE49-F238E27FC236}">
                <a16:creationId xmlns:a16="http://schemas.microsoft.com/office/drawing/2014/main" id="{854108F6-B202-4F30-AE26-5EC02B9EE3E6}"/>
              </a:ext>
            </a:extLst>
          </p:cNvPr>
          <p:cNvCxnSpPr>
            <a:cxnSpLocks/>
          </p:cNvCxnSpPr>
          <p:nvPr/>
        </p:nvCxnSpPr>
        <p:spPr>
          <a:xfrm>
            <a:off x="3479800" y="3314700"/>
            <a:ext cx="2527300" cy="575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2925FAE3-DA65-4F51-AAED-B7FF1FC6CDDB}"/>
              </a:ext>
            </a:extLst>
          </p:cNvPr>
          <p:cNvCxnSpPr>
            <a:cxnSpLocks/>
          </p:cNvCxnSpPr>
          <p:nvPr/>
        </p:nvCxnSpPr>
        <p:spPr>
          <a:xfrm flipV="1">
            <a:off x="3479800" y="2967336"/>
            <a:ext cx="2616200" cy="347364"/>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tângulo 20">
            <a:extLst>
              <a:ext uri="{FF2B5EF4-FFF2-40B4-BE49-F238E27FC236}">
                <a16:creationId xmlns:a16="http://schemas.microsoft.com/office/drawing/2014/main" id="{77B3BEF6-9E3D-4AD0-BE4D-E9CB3DFE3B50}"/>
              </a:ext>
            </a:extLst>
          </p:cNvPr>
          <p:cNvSpPr/>
          <p:nvPr/>
        </p:nvSpPr>
        <p:spPr>
          <a:xfrm>
            <a:off x="6007100" y="2967333"/>
            <a:ext cx="3454400" cy="9233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pt-BR"/>
          </a:p>
        </p:txBody>
      </p:sp>
    </p:spTree>
    <p:extLst>
      <p:ext uri="{BB962C8B-B14F-4D97-AF65-F5344CB8AC3E}">
        <p14:creationId xmlns:p14="http://schemas.microsoft.com/office/powerpoint/2010/main" val="292288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fade">
                                      <p:cBhvr>
                                        <p:cTn id="33" dur="500"/>
                                        <p:tgtEl>
                                          <p:spTgt spid="7">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fade">
                                      <p:cBhvr>
                                        <p:cTn id="36" dur="500"/>
                                        <p:tgtEl>
                                          <p:spTgt spid="7">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500"/>
                                        <p:tgtEl>
                                          <p:spTgt spid="7">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500"/>
                                        <p:tgtEl>
                                          <p:spTgt spid="7">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animEffect transition="in" filter="fade">
                                      <p:cBhvr>
                                        <p:cTn id="45" dur="500"/>
                                        <p:tgtEl>
                                          <p:spTgt spid="7">
                                            <p:txEl>
                                              <p:pRg st="9" end="9"/>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7">
                                            <p:txEl>
                                              <p:pRg st="10" end="10"/>
                                            </p:txEl>
                                          </p:spTgt>
                                        </p:tgtEl>
                                        <p:attrNameLst>
                                          <p:attrName>style.visibility</p:attrName>
                                        </p:attrNameLst>
                                      </p:cBhvr>
                                      <p:to>
                                        <p:strVal val="visible"/>
                                      </p:to>
                                    </p:set>
                                    <p:animEffect transition="in" filter="fade">
                                      <p:cBhvr>
                                        <p:cTn id="48" dur="500"/>
                                        <p:tgtEl>
                                          <p:spTgt spid="7">
                                            <p:txEl>
                                              <p:pRg st="10" end="1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Effect transition="in" filter="fade">
                                      <p:cBhvr>
                                        <p:cTn id="51" dur="500"/>
                                        <p:tgtEl>
                                          <p:spTgt spid="7">
                                            <p:txEl>
                                              <p:pRg st="11" end="1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7">
                                            <p:txEl>
                                              <p:pRg st="12" end="12"/>
                                            </p:txEl>
                                          </p:spTgt>
                                        </p:tgtEl>
                                        <p:attrNameLst>
                                          <p:attrName>style.visibility</p:attrName>
                                        </p:attrNameLst>
                                      </p:cBhvr>
                                      <p:to>
                                        <p:strVal val="visible"/>
                                      </p:to>
                                    </p:set>
                                    <p:animEffect transition="in" filter="fade">
                                      <p:cBhvr>
                                        <p:cTn id="54" dur="500"/>
                                        <p:tgtEl>
                                          <p:spTgt spid="7">
                                            <p:txEl>
                                              <p:pRg st="12" end="1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xEl>
                                              <p:pRg st="0" end="0"/>
                                            </p:txEl>
                                          </p:spTgt>
                                        </p:tgtEl>
                                        <p:attrNameLst>
                                          <p:attrName>style.visibility</p:attrName>
                                        </p:attrNameLst>
                                      </p:cBhvr>
                                      <p:to>
                                        <p:strVal val="visible"/>
                                      </p:to>
                                    </p:set>
                                    <p:animEffect transition="in" filter="fade">
                                      <p:cBhvr>
                                        <p:cTn id="69" dur="500"/>
                                        <p:tgtEl>
                                          <p:spTgt spid="11">
                                            <p:txEl>
                                              <p:pRg st="0" end="0"/>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11">
                                            <p:txEl>
                                              <p:pRg st="1" end="1"/>
                                            </p:txEl>
                                          </p:spTgt>
                                        </p:tgtEl>
                                        <p:attrNameLst>
                                          <p:attrName>style.visibility</p:attrName>
                                        </p:attrNameLst>
                                      </p:cBhvr>
                                      <p:to>
                                        <p:strVal val="visible"/>
                                      </p:to>
                                    </p:set>
                                    <p:animEffect transition="in" filter="fade">
                                      <p:cBhvr>
                                        <p:cTn id="72" dur="500"/>
                                        <p:tgtEl>
                                          <p:spTgt spid="11">
                                            <p:txEl>
                                              <p:pRg st="1" end="1"/>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11">
                                            <p:txEl>
                                              <p:pRg st="2" end="2"/>
                                            </p:txEl>
                                          </p:spTgt>
                                        </p:tgtEl>
                                        <p:attrNameLst>
                                          <p:attrName>style.visibility</p:attrName>
                                        </p:attrNameLst>
                                      </p:cBhvr>
                                      <p:to>
                                        <p:strVal val="visible"/>
                                      </p:to>
                                    </p:set>
                                    <p:animEffect transition="in" filter="fade">
                                      <p:cBhvr>
                                        <p:cTn id="75" dur="500"/>
                                        <p:tgtEl>
                                          <p:spTgt spid="11">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800" dirty="0">
                <a:solidFill>
                  <a:schemeClr val="tx1"/>
                </a:solidFill>
              </a:rPr>
              <a:t> Estrutura básica de análise dogmática do tipo penal:</a:t>
            </a:r>
          </a:p>
          <a:p>
            <a:pPr algn="just">
              <a:buFont typeface="Wingdings" panose="05000000000000000000" pitchFamily="2" charset="2"/>
              <a:buChar char="§"/>
            </a:pPr>
            <a:endParaRPr lang="pt-BR" dirty="0">
              <a:solidFill>
                <a:schemeClr val="tx1"/>
              </a:solidFill>
            </a:endParaRPr>
          </a:p>
          <a:p>
            <a:pPr marL="1465760" lvl="5" indent="-457200" algn="just">
              <a:buAutoNum type="arabicPeriod"/>
            </a:pPr>
            <a:r>
              <a:rPr lang="pt-BR" sz="2800" dirty="0">
                <a:solidFill>
                  <a:schemeClr val="tx1"/>
                </a:solidFill>
              </a:rPr>
              <a:t>Bem jurídico.</a:t>
            </a:r>
          </a:p>
          <a:p>
            <a:pPr marL="1465760" lvl="5" indent="-457200" algn="just">
              <a:buAutoNum type="arabicPeriod"/>
            </a:pPr>
            <a:r>
              <a:rPr lang="pt-BR" sz="2800" dirty="0">
                <a:solidFill>
                  <a:schemeClr val="tx1"/>
                </a:solidFill>
              </a:rPr>
              <a:t>Sujeito ativo e passivo.</a:t>
            </a:r>
          </a:p>
          <a:p>
            <a:pPr marL="1465760" lvl="5" indent="-457200" algn="just">
              <a:buAutoNum type="arabicPeriod"/>
            </a:pPr>
            <a:r>
              <a:rPr lang="pt-BR" sz="2800" dirty="0">
                <a:solidFill>
                  <a:schemeClr val="tx1"/>
                </a:solidFill>
              </a:rPr>
              <a:t>Tipicidade objetiva.</a:t>
            </a:r>
          </a:p>
          <a:p>
            <a:pPr marL="1465760" lvl="5" indent="-457200" algn="just">
              <a:buAutoNum type="arabicPeriod"/>
            </a:pPr>
            <a:r>
              <a:rPr lang="pt-BR" sz="2800" dirty="0">
                <a:solidFill>
                  <a:schemeClr val="tx1"/>
                </a:solidFill>
              </a:rPr>
              <a:t>Tipicidade subjetiva.</a:t>
            </a:r>
          </a:p>
          <a:p>
            <a:pPr marL="1465760" lvl="5" indent="-457200" algn="just">
              <a:buAutoNum type="arabicPeriod"/>
            </a:pPr>
            <a:r>
              <a:rPr lang="pt-BR" sz="2800" dirty="0">
                <a:solidFill>
                  <a:schemeClr val="tx1"/>
                </a:solidFill>
              </a:rPr>
              <a:t>Consumação e tentativa.</a:t>
            </a:r>
          </a:p>
          <a:p>
            <a:pPr marL="1465760" lvl="5" indent="-457200" algn="just">
              <a:buAutoNum type="arabicPeriod"/>
            </a:pPr>
            <a:r>
              <a:rPr lang="pt-BR" sz="2800" dirty="0">
                <a:solidFill>
                  <a:schemeClr val="tx1"/>
                </a:solidFill>
              </a:rPr>
              <a:t>Concurso de agentes.</a:t>
            </a:r>
          </a:p>
          <a:p>
            <a:pPr marL="1465760" lvl="5" indent="-457200" algn="just">
              <a:buAutoNum type="arabicPeriod"/>
            </a:pPr>
            <a:r>
              <a:rPr lang="pt-BR" sz="2800" dirty="0">
                <a:solidFill>
                  <a:schemeClr val="tx1"/>
                </a:solidFill>
              </a:rPr>
              <a:t>Privilégios e qualificadoras.</a:t>
            </a:r>
          </a:p>
          <a:p>
            <a:pPr marL="1008560" lvl="5" indent="0" algn="just">
              <a:buNone/>
            </a:pPr>
            <a:endParaRPr lang="pt-BR" sz="2800"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ítulo 1">
            <a:extLst>
              <a:ext uri="{FF2B5EF4-FFF2-40B4-BE49-F238E27FC236}">
                <a16:creationId xmlns:a16="http://schemas.microsoft.com/office/drawing/2014/main" id="{E8EB93F3-E509-40E4-9C5B-1C08DF46DDAA}"/>
              </a:ext>
            </a:extLst>
          </p:cNvPr>
          <p:cNvSpPr txBox="1">
            <a:spLocks/>
          </p:cNvSpPr>
          <p:nvPr/>
        </p:nvSpPr>
        <p:spPr>
          <a:xfrm>
            <a:off x="393700" y="345282"/>
            <a:ext cx="3175000" cy="40003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pt-BR" sz="2800" b="1" dirty="0">
                <a:solidFill>
                  <a:schemeClr val="bg1">
                    <a:lumMod val="50000"/>
                  </a:schemeClr>
                </a:solidFill>
              </a:rPr>
              <a:t>1. INTRODUÇÃO</a:t>
            </a:r>
            <a:endParaRPr lang="pt-BR" sz="2800" dirty="0">
              <a:solidFill>
                <a:schemeClr val="bg1">
                  <a:lumMod val="50000"/>
                </a:schemeClr>
              </a:solidFill>
            </a:endParaRPr>
          </a:p>
        </p:txBody>
      </p:sp>
    </p:spTree>
    <p:extLst>
      <p:ext uri="{BB962C8B-B14F-4D97-AF65-F5344CB8AC3E}">
        <p14:creationId xmlns:p14="http://schemas.microsoft.com/office/powerpoint/2010/main" val="255179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iva">
  <a:themeElements>
    <a:clrScheme name="Retrospec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1581</TotalTime>
  <Words>8331</Words>
  <Application>Microsoft Office PowerPoint</Application>
  <PresentationFormat>Widescreen</PresentationFormat>
  <Paragraphs>532</Paragraphs>
  <Slides>62</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62</vt:i4>
      </vt:variant>
    </vt:vector>
  </HeadingPairs>
  <TitlesOfParts>
    <vt:vector size="69" baseType="lpstr">
      <vt:lpstr>Calibri</vt:lpstr>
      <vt:lpstr>Calibri Light</vt:lpstr>
      <vt:lpstr>Courier New</vt:lpstr>
      <vt:lpstr>Droid Serif</vt:lpstr>
      <vt:lpstr>Wingdings</vt:lpstr>
      <vt:lpstr>Wingdings 3</vt:lpstr>
      <vt:lpstr>Retrospectiva</vt:lpstr>
      <vt:lpstr>Crimes contra a vida</vt:lpstr>
      <vt:lpstr>Art. 121 – Código Penal</vt:lpstr>
      <vt:lpstr>1. INTRODUÇÃO</vt:lpstr>
      <vt:lpstr>1. INTRODUÇÃO</vt:lpstr>
      <vt:lpstr>1. INTRODUÇÃO</vt:lpstr>
      <vt:lpstr>1. INTRODUÇÃO</vt:lpstr>
      <vt:lpstr>1. INTRODUÇÃO</vt:lpstr>
      <vt:lpstr>1. INTRODUÇÃO</vt:lpstr>
      <vt:lpstr>Apresentação do PowerPoint</vt:lpstr>
      <vt:lpstr>Apresentação do PowerPoint</vt:lpstr>
      <vt:lpstr>Apresentação do PowerPoint</vt:lpstr>
      <vt:lpstr>Apresentação do PowerPoint</vt:lpstr>
      <vt:lpstr>Apresentação do PowerPoint</vt:lpstr>
      <vt:lpstr>2. CRIME DE HOMICÍDIO</vt:lpstr>
      <vt:lpstr>2.1. Bem jurídico e objeto material</vt:lpstr>
      <vt:lpstr>Apresentação do PowerPoint</vt:lpstr>
      <vt:lpstr>2.2. Sujeito ativo e passivo</vt:lpstr>
      <vt:lpstr>2.3. Tipicidade objetiva</vt:lpstr>
      <vt:lpstr>2.4. Tipicidade Subjetiva</vt:lpstr>
      <vt:lpstr>2.4. Tipicidade Subjetiva</vt:lpstr>
      <vt:lpstr>2.4. Tipicidade Subjetiva</vt:lpstr>
      <vt:lpstr>2.4. Tipicidade Subjetiva</vt:lpstr>
      <vt:lpstr>2.5. Consumação</vt:lpstr>
      <vt:lpstr>2.6. Tentativa</vt:lpstr>
      <vt:lpstr>2.6. Homicídio privilegiado</vt:lpstr>
      <vt:lpstr>2.6. Homicídio privilegiado</vt:lpstr>
      <vt:lpstr>2.6. Homicídio privilegiado</vt:lpstr>
      <vt:lpstr>2.6. Homicídio privilegiado</vt:lpstr>
      <vt:lpstr>2.6. Homicídio privilegiado</vt:lpstr>
      <vt:lpstr>2.7. Eutanásia</vt:lpstr>
      <vt:lpstr>2.7. Eutanásia</vt:lpstr>
      <vt:lpstr>2.8. Homicídio qualificado</vt:lpstr>
      <vt:lpstr>2.8. Homicídio qualificado</vt:lpstr>
      <vt:lpstr>2.8. Homicídio qualificado</vt:lpstr>
      <vt:lpstr>2.8. Homicídio qualificado</vt:lpstr>
      <vt:lpstr>2.8. Homicídio qualificado</vt:lpstr>
      <vt:lpstr>2.8. Homicídio qualificado</vt:lpstr>
      <vt:lpstr>2.8. Homicídio qualificado</vt:lpstr>
      <vt:lpstr>2.8. Homicídio qualificado</vt:lpstr>
      <vt:lpstr>2.9. Feminicídio</vt:lpstr>
      <vt:lpstr>2.9. Feminicídio</vt:lpstr>
      <vt:lpstr>Apresentação do PowerPoint</vt:lpstr>
      <vt:lpstr>2.9. Feminicídio</vt:lpstr>
      <vt:lpstr>2.9. Feminicídio</vt:lpstr>
      <vt:lpstr>2.9. Feminicídio</vt:lpstr>
      <vt:lpstr>2.9. Feminicídio</vt:lpstr>
      <vt:lpstr>2.9. Feminicídio</vt:lpstr>
      <vt:lpstr>2.9. Feminicídio</vt:lpstr>
      <vt:lpstr>2.9. Feminicídio</vt:lpstr>
      <vt:lpstr>Apresentação do PowerPoint</vt:lpstr>
      <vt:lpstr>2.11. Homicídio Culposo</vt:lpstr>
      <vt:lpstr>2.10. Homicídio Culposo</vt:lpstr>
      <vt:lpstr>2.11. Perdão Judicial</vt:lpstr>
      <vt:lpstr>Art. 122 – Código Penal</vt:lpstr>
      <vt:lpstr>3. Tipo de induzimento</vt:lpstr>
      <vt:lpstr>3. Tipo de induzimento</vt:lpstr>
      <vt:lpstr>3. Tipo de Induzimento</vt:lpstr>
      <vt:lpstr>3. Tipo de Induzimento</vt:lpstr>
      <vt:lpstr>3. Tipo de Induzimento</vt:lpstr>
      <vt:lpstr>Art. 123 – Código Penal</vt:lpstr>
      <vt:lpstr>4. Tipo de Infanticídio</vt:lpstr>
      <vt:lpstr>4. Tipo de Infanticídio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Diageo Brasil Ltda.</dc:title>
  <dc:creator>Fernanda Oliveira</dc:creator>
  <cp:lastModifiedBy>Theuan Carvalho Gomes da Silva</cp:lastModifiedBy>
  <cp:revision>168</cp:revision>
  <dcterms:created xsi:type="dcterms:W3CDTF">2018-05-23T11:59:30Z</dcterms:created>
  <dcterms:modified xsi:type="dcterms:W3CDTF">2019-05-17T21:42:19Z</dcterms:modified>
</cp:coreProperties>
</file>