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7" r:id="rId3"/>
    <p:sldId id="258" r:id="rId4"/>
    <p:sldId id="321" r:id="rId5"/>
    <p:sldId id="278" r:id="rId6"/>
    <p:sldId id="286" r:id="rId7"/>
    <p:sldId id="304" r:id="rId8"/>
    <p:sldId id="259" r:id="rId9"/>
    <p:sldId id="260" r:id="rId10"/>
    <p:sldId id="315" r:id="rId11"/>
    <p:sldId id="262" r:id="rId12"/>
    <p:sldId id="264" r:id="rId13"/>
    <p:sldId id="265" r:id="rId14"/>
    <p:sldId id="266" r:id="rId15"/>
    <p:sldId id="319" r:id="rId16"/>
    <p:sldId id="305" r:id="rId17"/>
    <p:sldId id="313" r:id="rId18"/>
    <p:sldId id="322" r:id="rId19"/>
    <p:sldId id="297" r:id="rId20"/>
    <p:sldId id="320" r:id="rId21"/>
    <p:sldId id="300" r:id="rId22"/>
    <p:sldId id="283" r:id="rId23"/>
    <p:sldId id="284" r:id="rId24"/>
    <p:sldId id="268" r:id="rId25"/>
    <p:sldId id="292" r:id="rId26"/>
    <p:sldId id="306" r:id="rId27"/>
    <p:sldId id="267" r:id="rId28"/>
    <p:sldId id="269" r:id="rId29"/>
    <p:sldId id="310" r:id="rId30"/>
    <p:sldId id="270" r:id="rId31"/>
    <p:sldId id="309" r:id="rId32"/>
    <p:sldId id="311" r:id="rId33"/>
    <p:sldId id="296" r:id="rId34"/>
    <p:sldId id="293" r:id="rId35"/>
    <p:sldId id="272" r:id="rId36"/>
    <p:sldId id="318" r:id="rId37"/>
    <p:sldId id="287" r:id="rId38"/>
    <p:sldId id="273" r:id="rId39"/>
    <p:sldId id="275" r:id="rId40"/>
    <p:sldId id="276" r:id="rId41"/>
    <p:sldId id="279" r:id="rId42"/>
    <p:sldId id="280" r:id="rId43"/>
    <p:sldId id="281" r:id="rId44"/>
    <p:sldId id="282" r:id="rId45"/>
    <p:sldId id="307" r:id="rId46"/>
    <p:sldId id="308" r:id="rId47"/>
    <p:sldId id="288" r:id="rId48"/>
    <p:sldId id="289" r:id="rId49"/>
    <p:sldId id="290" r:id="rId50"/>
    <p:sldId id="314" r:id="rId51"/>
    <p:sldId id="316" r:id="rId52"/>
    <p:sldId id="303" r:id="rId53"/>
    <p:sldId id="312" r:id="rId54"/>
    <p:sldId id="291" r:id="rId55"/>
    <p:sldId id="317" r:id="rId56"/>
    <p:sldId id="298" r:id="rId57"/>
    <p:sldId id="299" r:id="rId58"/>
    <p:sldId id="294" r:id="rId59"/>
    <p:sldId id="295" r:id="rId6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7" d="100"/>
          <a:sy n="87" d="100"/>
        </p:scale>
        <p:origin x="-2088"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0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printerSettings" Target="printerSettings/printerSettings1.bin"/><Relationship Id="rId62"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p>
            <a:fld id="{5D74048C-C992-C643-B296-9B39E4052E14}" type="datetimeFigureOut">
              <a:rPr lang="en-US" smtClean="0"/>
              <a:t>01/10/16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1FB1B-3641-344B-9670-969D473B2D38}" type="slidenum">
              <a:rPr lang="en-US" smtClean="0"/>
              <a:t>‹#›</a:t>
            </a:fld>
            <a:endParaRPr lang="en-US"/>
          </a:p>
        </p:txBody>
      </p:sp>
    </p:spTree>
    <p:extLst>
      <p:ext uri="{BB962C8B-B14F-4D97-AF65-F5344CB8AC3E}">
        <p14:creationId xmlns:p14="http://schemas.microsoft.com/office/powerpoint/2010/main" val="1376220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5D74048C-C992-C643-B296-9B39E4052E14}" type="datetimeFigureOut">
              <a:rPr lang="en-US" smtClean="0"/>
              <a:t>01/10/16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1FB1B-3641-344B-9670-969D473B2D38}" type="slidenum">
              <a:rPr lang="en-US" smtClean="0"/>
              <a:t>‹#›</a:t>
            </a:fld>
            <a:endParaRPr lang="en-US"/>
          </a:p>
        </p:txBody>
      </p:sp>
    </p:spTree>
    <p:extLst>
      <p:ext uri="{BB962C8B-B14F-4D97-AF65-F5344CB8AC3E}">
        <p14:creationId xmlns:p14="http://schemas.microsoft.com/office/powerpoint/2010/main" val="150125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5D74048C-C992-C643-B296-9B39E4052E14}" type="datetimeFigureOut">
              <a:rPr lang="en-US" smtClean="0"/>
              <a:t>01/10/16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1FB1B-3641-344B-9670-969D473B2D38}" type="slidenum">
              <a:rPr lang="en-US" smtClean="0"/>
              <a:t>‹#›</a:t>
            </a:fld>
            <a:endParaRPr lang="en-US"/>
          </a:p>
        </p:txBody>
      </p:sp>
    </p:spTree>
    <p:extLst>
      <p:ext uri="{BB962C8B-B14F-4D97-AF65-F5344CB8AC3E}">
        <p14:creationId xmlns:p14="http://schemas.microsoft.com/office/powerpoint/2010/main" val="998975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5D74048C-C992-C643-B296-9B39E4052E14}" type="datetimeFigureOut">
              <a:rPr lang="en-US" smtClean="0"/>
              <a:t>01/10/16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1FB1B-3641-344B-9670-969D473B2D38}" type="slidenum">
              <a:rPr lang="en-US" smtClean="0"/>
              <a:t>‹#›</a:t>
            </a:fld>
            <a:endParaRPr lang="en-US"/>
          </a:p>
        </p:txBody>
      </p:sp>
    </p:spTree>
    <p:extLst>
      <p:ext uri="{BB962C8B-B14F-4D97-AF65-F5344CB8AC3E}">
        <p14:creationId xmlns:p14="http://schemas.microsoft.com/office/powerpoint/2010/main" val="2756524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5D74048C-C992-C643-B296-9B39E4052E14}" type="datetimeFigureOut">
              <a:rPr lang="en-US" smtClean="0"/>
              <a:t>01/10/16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1FB1B-3641-344B-9670-969D473B2D38}" type="slidenum">
              <a:rPr lang="en-US" smtClean="0"/>
              <a:t>‹#›</a:t>
            </a:fld>
            <a:endParaRPr lang="en-US"/>
          </a:p>
        </p:txBody>
      </p:sp>
    </p:spTree>
    <p:extLst>
      <p:ext uri="{BB962C8B-B14F-4D97-AF65-F5344CB8AC3E}">
        <p14:creationId xmlns:p14="http://schemas.microsoft.com/office/powerpoint/2010/main" val="1335405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5D74048C-C992-C643-B296-9B39E4052E14}" type="datetimeFigureOut">
              <a:rPr lang="en-US" smtClean="0"/>
              <a:t>01/10/16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1FB1B-3641-344B-9670-969D473B2D38}" type="slidenum">
              <a:rPr lang="en-US" smtClean="0"/>
              <a:t>‹#›</a:t>
            </a:fld>
            <a:endParaRPr lang="en-US"/>
          </a:p>
        </p:txBody>
      </p:sp>
    </p:spTree>
    <p:extLst>
      <p:ext uri="{BB962C8B-B14F-4D97-AF65-F5344CB8AC3E}">
        <p14:creationId xmlns:p14="http://schemas.microsoft.com/office/powerpoint/2010/main" val="2199581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5D74048C-C992-C643-B296-9B39E4052E14}" type="datetimeFigureOut">
              <a:rPr lang="en-US" smtClean="0"/>
              <a:t>01/10/16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71FB1B-3641-344B-9670-969D473B2D38}" type="slidenum">
              <a:rPr lang="en-US" smtClean="0"/>
              <a:t>‹#›</a:t>
            </a:fld>
            <a:endParaRPr lang="en-US"/>
          </a:p>
        </p:txBody>
      </p:sp>
    </p:spTree>
    <p:extLst>
      <p:ext uri="{BB962C8B-B14F-4D97-AF65-F5344CB8AC3E}">
        <p14:creationId xmlns:p14="http://schemas.microsoft.com/office/powerpoint/2010/main" val="2644462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5D74048C-C992-C643-B296-9B39E4052E14}" type="datetimeFigureOut">
              <a:rPr lang="en-US" smtClean="0"/>
              <a:t>01/10/16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71FB1B-3641-344B-9670-969D473B2D38}" type="slidenum">
              <a:rPr lang="en-US" smtClean="0"/>
              <a:t>‹#›</a:t>
            </a:fld>
            <a:endParaRPr lang="en-US"/>
          </a:p>
        </p:txBody>
      </p:sp>
    </p:spTree>
    <p:extLst>
      <p:ext uri="{BB962C8B-B14F-4D97-AF65-F5344CB8AC3E}">
        <p14:creationId xmlns:p14="http://schemas.microsoft.com/office/powerpoint/2010/main" val="3654852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74048C-C992-C643-B296-9B39E4052E14}" type="datetimeFigureOut">
              <a:rPr lang="en-US" smtClean="0"/>
              <a:t>01/10/16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71FB1B-3641-344B-9670-969D473B2D38}" type="slidenum">
              <a:rPr lang="en-US" smtClean="0"/>
              <a:t>‹#›</a:t>
            </a:fld>
            <a:endParaRPr lang="en-US"/>
          </a:p>
        </p:txBody>
      </p:sp>
    </p:spTree>
    <p:extLst>
      <p:ext uri="{BB962C8B-B14F-4D97-AF65-F5344CB8AC3E}">
        <p14:creationId xmlns:p14="http://schemas.microsoft.com/office/powerpoint/2010/main" val="863222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5D74048C-C992-C643-B296-9B39E4052E14}" type="datetimeFigureOut">
              <a:rPr lang="en-US" smtClean="0"/>
              <a:t>01/10/16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1FB1B-3641-344B-9670-969D473B2D38}" type="slidenum">
              <a:rPr lang="en-US" smtClean="0"/>
              <a:t>‹#›</a:t>
            </a:fld>
            <a:endParaRPr lang="en-US"/>
          </a:p>
        </p:txBody>
      </p:sp>
    </p:spTree>
    <p:extLst>
      <p:ext uri="{BB962C8B-B14F-4D97-AF65-F5344CB8AC3E}">
        <p14:creationId xmlns:p14="http://schemas.microsoft.com/office/powerpoint/2010/main" val="3005588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5D74048C-C992-C643-B296-9B39E4052E14}" type="datetimeFigureOut">
              <a:rPr lang="en-US" smtClean="0"/>
              <a:t>01/10/16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1FB1B-3641-344B-9670-969D473B2D38}" type="slidenum">
              <a:rPr lang="en-US" smtClean="0"/>
              <a:t>‹#›</a:t>
            </a:fld>
            <a:endParaRPr lang="en-US"/>
          </a:p>
        </p:txBody>
      </p:sp>
    </p:spTree>
    <p:extLst>
      <p:ext uri="{BB962C8B-B14F-4D97-AF65-F5344CB8AC3E}">
        <p14:creationId xmlns:p14="http://schemas.microsoft.com/office/powerpoint/2010/main" val="66948829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4048C-C992-C643-B296-9B39E4052E14}" type="datetimeFigureOut">
              <a:rPr lang="en-US" smtClean="0"/>
              <a:t>01/10/16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71FB1B-3641-344B-9670-969D473B2D38}" type="slidenum">
              <a:rPr lang="en-US" smtClean="0"/>
              <a:t>‹#›</a:t>
            </a:fld>
            <a:endParaRPr lang="en-US"/>
          </a:p>
        </p:txBody>
      </p:sp>
    </p:spTree>
    <p:extLst>
      <p:ext uri="{BB962C8B-B14F-4D97-AF65-F5344CB8AC3E}">
        <p14:creationId xmlns:p14="http://schemas.microsoft.com/office/powerpoint/2010/main" val="1568659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emini.stf.gov.br/cgi-bin/nph-brs?d=ADIN&amp;s1=869&amp;u=http://www.stf.gov.br/Processos/adi/default.asp&amp;Sect1=IMAGE&amp;Sect2=THESOFF&amp;Sect3=PLURON&amp;Sect6=ADINN&amp;p=1&amp;r=4&amp;f=G&amp;n=&amp;l=20"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planalto.gov.br/ccivil_03/_Ato2011-2014/2014/Lei/L13010.htm%23art1" TargetMode="Externa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planalto.gov.br/ccivil_03/constituicao/Emendas/Emc/emc20.htm%23art7xxxiii" TargetMode="Externa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3366FF"/>
                </a:solidFill>
              </a:rPr>
              <a:t>AULA – DIREITO DA CRIANÇA E DO ADOLESCENTE</a:t>
            </a:r>
            <a:endParaRPr lang="en-US" b="1" dirty="0">
              <a:solidFill>
                <a:srgbClr val="3366FF"/>
              </a:solidFill>
            </a:endParaRPr>
          </a:p>
        </p:txBody>
      </p:sp>
      <p:sp>
        <p:nvSpPr>
          <p:cNvPr id="3" name="Content Placeholder 2"/>
          <p:cNvSpPr>
            <a:spLocks noGrp="1"/>
          </p:cNvSpPr>
          <p:nvPr>
            <p:ph idx="1"/>
          </p:nvPr>
        </p:nvSpPr>
        <p:spPr/>
        <p:txBody>
          <a:bodyPr/>
          <a:lstStyle/>
          <a:p>
            <a:endParaRPr lang="en-US" dirty="0" smtClean="0"/>
          </a:p>
          <a:p>
            <a:endParaRPr lang="en-US" dirty="0"/>
          </a:p>
          <a:p>
            <a:pPr marL="0" indent="0">
              <a:buNone/>
            </a:pPr>
            <a:r>
              <a:rPr lang="en-US" dirty="0" smtClean="0"/>
              <a:t>TEMA I: TRATADOS INTERNACIONAIS</a:t>
            </a:r>
          </a:p>
          <a:p>
            <a:pPr marL="0" indent="0">
              <a:buNone/>
            </a:pPr>
            <a:endParaRPr lang="en-US" dirty="0" smtClean="0"/>
          </a:p>
          <a:p>
            <a:pPr marL="0" indent="0">
              <a:buNone/>
            </a:pPr>
            <a:r>
              <a:rPr lang="en-US" dirty="0" smtClean="0"/>
              <a:t>TEMA II: CONSTITUIÇÃO FEDERAL</a:t>
            </a:r>
          </a:p>
          <a:p>
            <a:pPr marL="0" indent="0">
              <a:buNone/>
            </a:pPr>
            <a:endParaRPr lang="en-US" dirty="0" smtClean="0"/>
          </a:p>
          <a:p>
            <a:pPr marL="0" indent="0">
              <a:buNone/>
            </a:pPr>
            <a:r>
              <a:rPr lang="en-US" dirty="0" smtClean="0"/>
              <a:t>TEMA III: DIREITOS EM ESPÉCIE</a:t>
            </a:r>
            <a:endParaRPr lang="en-US" dirty="0"/>
          </a:p>
        </p:txBody>
      </p:sp>
    </p:spTree>
    <p:extLst>
      <p:ext uri="{BB962C8B-B14F-4D97-AF65-F5344CB8AC3E}">
        <p14:creationId xmlns:p14="http://schemas.microsoft.com/office/powerpoint/2010/main" val="818977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9778"/>
            <a:ext cx="8229600" cy="5646385"/>
          </a:xfrm>
        </p:spPr>
        <p:txBody>
          <a:bodyPr>
            <a:normAutofit fontScale="47500" lnSpcReduction="20000"/>
          </a:bodyPr>
          <a:lstStyle/>
          <a:p>
            <a:pPr algn="just"/>
            <a:r>
              <a:rPr lang="pt-PT" dirty="0" smtClean="0"/>
              <a:t>Direito de usufruir da previdência social.</a:t>
            </a:r>
          </a:p>
          <a:p>
            <a:pPr algn="just"/>
            <a:r>
              <a:rPr lang="pt-PT" dirty="0" smtClean="0"/>
              <a:t>Direito a um nível de vida adequado ao seu desenvolvimento físico, mental, espiritual, moral e social.”</a:t>
            </a:r>
          </a:p>
          <a:p>
            <a:pPr algn="just"/>
            <a:r>
              <a:rPr lang="pt-PT" dirty="0" smtClean="0"/>
              <a:t>“Direito à educação.</a:t>
            </a:r>
          </a:p>
          <a:p>
            <a:pPr algn="just"/>
            <a:r>
              <a:rPr lang="pt-PT" dirty="0" smtClean="0"/>
              <a:t>• Direito de, em comunidade com os demais membros de seu grupo, ter sua própria cultura, professar e praticar sua própria religião ou utilizar seu próprio idioma (especialmente para crianças de Estados Partes onde existam minorias étnicas, religiosas ou linguísticas, ou pessoas de origem indígena).</a:t>
            </a:r>
          </a:p>
          <a:p>
            <a:pPr algn="just"/>
            <a:r>
              <a:rPr lang="pt-PT" dirty="0" smtClean="0"/>
              <a:t>Direito ao descanso e ao lazer, ao divertimento e às atividades recreativas próprias da idade, bem como à livre participação na vida cultural e artística.”</a:t>
            </a:r>
          </a:p>
          <a:p>
            <a:pPr algn="just"/>
            <a:r>
              <a:rPr lang="pt-PT" dirty="0" smtClean="0"/>
              <a:t>Direito de estar protegida contra a exploração econômica e contra o desempenho de qualquer trabalho que possa ser perigoso ou interferir em sua educação, ou que seja nocivo para sua saúde ou para seu desenvolvimento físico, mental, espiritual, moral ou social.</a:t>
            </a:r>
          </a:p>
          <a:p>
            <a:pPr algn="just"/>
            <a:r>
              <a:rPr lang="pt-PT" dirty="0" smtClean="0"/>
              <a:t>Direito à proteção contra todas as formas de exploração e abuso sexual.</a:t>
            </a:r>
          </a:p>
          <a:p>
            <a:pPr algn="just"/>
            <a:r>
              <a:rPr lang="pt-PT" dirty="0" smtClean="0"/>
              <a:t>Direito de não ser submetida a tortura ou a outros tratamentos ou penas cruéis, desumanos ou degradantes, nem à pena de morte ou à prisão perpétua sem possibilidade de livramento por delitos cometidos por menores de dezoito anos de idade.</a:t>
            </a:r>
          </a:p>
          <a:p>
            <a:pPr algn="just"/>
            <a:r>
              <a:rPr lang="pt-PT" dirty="0" smtClean="0"/>
              <a:t> Direito de não ser privada de sua liberdade de forma ilegal ou arbitrária.</a:t>
            </a:r>
          </a:p>
          <a:p>
            <a:pPr algn="just"/>
            <a:r>
              <a:rPr lang="pt-PT" dirty="0" smtClean="0"/>
              <a:t>Direito da criança privada da liberdade ser tratada com humanidade e respeito, e levando-se em consideração as necessidades de uma pessoa de sua idade; direito de manter contato com sua família por meio de correspondência ou de visitas; direito a assistência jurídica e a qualquer outra assistência adequada; direito a impugnar a legalidade da privação de sua liberdade perante autoridade competente, independente e imparcial e a uma rápida decisão a respeito de tal ação.</a:t>
            </a:r>
          </a:p>
          <a:p>
            <a:pPr algn="just"/>
            <a:r>
              <a:rPr lang="pt-PT" dirty="0" smtClean="0"/>
              <a:t> Direitos processuais.</a:t>
            </a:r>
          </a:p>
          <a:p>
            <a:pPr marL="0" indent="0" algn="just">
              <a:buNone/>
            </a:pPr>
            <a:endParaRPr lang="pt-PT" dirty="0" smtClean="0"/>
          </a:p>
          <a:p>
            <a:endParaRPr lang="en-US" dirty="0"/>
          </a:p>
        </p:txBody>
      </p:sp>
    </p:spTree>
    <p:extLst>
      <p:ext uri="{BB962C8B-B14F-4D97-AF65-F5344CB8AC3E}">
        <p14:creationId xmlns:p14="http://schemas.microsoft.com/office/powerpoint/2010/main" val="3680106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Autofit/>
          </a:bodyPr>
          <a:lstStyle/>
          <a:p>
            <a:r>
              <a:rPr lang="pt-BR" sz="2800" b="1" i="1" dirty="0" smtClean="0">
                <a:solidFill>
                  <a:srgbClr val="3366FF"/>
                </a:solidFill>
              </a:rPr>
              <a:t>Protocolo </a:t>
            </a:r>
            <a:r>
              <a:rPr lang="pt-BR" sz="2800" b="1" i="1" dirty="0">
                <a:solidFill>
                  <a:srgbClr val="3366FF"/>
                </a:solidFill>
              </a:rPr>
              <a:t>Facultativo à Convenção sobre os Direitos da Criança relativo ao envolvimento de crianças em conflitos armados </a:t>
            </a:r>
            <a:endParaRPr lang="en-US" sz="2800" b="1" i="1" dirty="0">
              <a:solidFill>
                <a:srgbClr val="3366FF"/>
              </a:solidFill>
            </a:endParaRPr>
          </a:p>
        </p:txBody>
      </p:sp>
      <p:sp>
        <p:nvSpPr>
          <p:cNvPr id="3" name="Content Placeholder 2"/>
          <p:cNvSpPr>
            <a:spLocks noGrp="1"/>
          </p:cNvSpPr>
          <p:nvPr>
            <p:ph idx="1"/>
          </p:nvPr>
        </p:nvSpPr>
        <p:spPr/>
        <p:txBody>
          <a:bodyPr>
            <a:normAutofit fontScale="92500"/>
          </a:bodyPr>
          <a:lstStyle/>
          <a:p>
            <a:pPr algn="just"/>
            <a:r>
              <a:rPr lang="pt-BR" dirty="0"/>
              <a:t>os Estados Partes devem adotar todas as medidas possíveis para assegurar que membros de suas forças armadas menores de 18 anos não participem diretamente de </a:t>
            </a:r>
            <a:r>
              <a:rPr lang="pt-BR" dirty="0" smtClean="0"/>
              <a:t>hostilidade</a:t>
            </a:r>
          </a:p>
          <a:p>
            <a:pPr algn="just"/>
            <a:r>
              <a:rPr lang="pt-BR" dirty="0" smtClean="0"/>
              <a:t>menores </a:t>
            </a:r>
            <a:r>
              <a:rPr lang="pt-BR" dirty="0"/>
              <a:t>de 18 anos não serão recrutados de maneira compulsória em suas forças armadas</a:t>
            </a:r>
            <a:r>
              <a:rPr lang="pt-BR" dirty="0" smtClean="0"/>
              <a:t>,</a:t>
            </a:r>
          </a:p>
          <a:p>
            <a:pPr algn="just"/>
            <a:r>
              <a:rPr lang="pt-BR" dirty="0" smtClean="0"/>
              <a:t>idade </a:t>
            </a:r>
            <a:r>
              <a:rPr lang="pt-BR" dirty="0"/>
              <a:t>mínima para o recrutamento </a:t>
            </a:r>
            <a:r>
              <a:rPr lang="pt-BR" dirty="0" smtClean="0"/>
              <a:t>voluntário: acima </a:t>
            </a:r>
            <a:r>
              <a:rPr lang="pt-BR" dirty="0"/>
              <a:t>de 15 anos</a:t>
            </a:r>
            <a:r>
              <a:rPr lang="pt-BR" dirty="0" smtClean="0"/>
              <a:t>.</a:t>
            </a:r>
          </a:p>
          <a:p>
            <a:pPr algn="just"/>
            <a:r>
              <a:rPr lang="pt-BR" dirty="0" smtClean="0"/>
              <a:t>mecanismo: relatório para o Comitê</a:t>
            </a:r>
            <a:endParaRPr lang="pt-BR" dirty="0"/>
          </a:p>
          <a:p>
            <a:endParaRPr lang="en-US" dirty="0"/>
          </a:p>
        </p:txBody>
      </p:sp>
    </p:spTree>
    <p:extLst>
      <p:ext uri="{BB962C8B-B14F-4D97-AF65-F5344CB8AC3E}">
        <p14:creationId xmlns:p14="http://schemas.microsoft.com/office/powerpoint/2010/main" val="248127591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Autofit/>
          </a:bodyPr>
          <a:lstStyle/>
          <a:p>
            <a:r>
              <a:rPr lang="pt-BR" sz="2800" b="1" i="1" dirty="0" smtClean="0">
                <a:solidFill>
                  <a:srgbClr val="3366FF"/>
                </a:solidFill>
              </a:rPr>
              <a:t>Protocolo Facultativo à Convenção sobre os Direitos da Criança relativo à venda de crianças, à prostituição infantil e à pornografia infantil (2000)</a:t>
            </a:r>
            <a:endParaRPr lang="en-US" sz="2800" b="1" i="1" dirty="0">
              <a:solidFill>
                <a:srgbClr val="3366FF"/>
              </a:solidFill>
            </a:endParaRPr>
          </a:p>
        </p:txBody>
      </p:sp>
      <p:sp>
        <p:nvSpPr>
          <p:cNvPr id="3" name="Content Placeholder 2"/>
          <p:cNvSpPr>
            <a:spLocks noGrp="1"/>
          </p:cNvSpPr>
          <p:nvPr>
            <p:ph idx="1"/>
          </p:nvPr>
        </p:nvSpPr>
        <p:spPr/>
        <p:txBody>
          <a:bodyPr>
            <a:normAutofit fontScale="77500" lnSpcReduction="20000"/>
          </a:bodyPr>
          <a:lstStyle/>
          <a:p>
            <a:pPr algn="just"/>
            <a:endParaRPr lang="pt-BR" b="1" dirty="0" smtClean="0"/>
          </a:p>
          <a:p>
            <a:pPr algn="just"/>
            <a:r>
              <a:rPr lang="pt-BR" b="1" dirty="0" smtClean="0"/>
              <a:t>venda </a:t>
            </a:r>
            <a:r>
              <a:rPr lang="pt-BR" b="1" dirty="0"/>
              <a:t>de crianças </a:t>
            </a:r>
            <a:r>
              <a:rPr lang="pt-BR" dirty="0"/>
              <a:t>= </a:t>
            </a:r>
            <a:r>
              <a:rPr lang="pt-BR" dirty="0" smtClean="0"/>
              <a:t>qualquer </a:t>
            </a:r>
            <a:r>
              <a:rPr lang="pt-BR" dirty="0"/>
              <a:t>ato ou transação pela qual uma criança é transferida por qualquer pessoa ou grupo de pessoas a outra pessoa ou grupo de pessoas, em troca de remuneração ou qualquer outra forma de compensação”;</a:t>
            </a:r>
          </a:p>
          <a:p>
            <a:pPr algn="just"/>
            <a:r>
              <a:rPr lang="pt-BR" b="1" dirty="0" smtClean="0"/>
              <a:t>prostituição </a:t>
            </a:r>
            <a:r>
              <a:rPr lang="pt-BR" b="1" dirty="0"/>
              <a:t>infantil </a:t>
            </a:r>
            <a:r>
              <a:rPr lang="pt-BR" dirty="0"/>
              <a:t>= </a:t>
            </a:r>
            <a:r>
              <a:rPr lang="pt-BR" dirty="0" smtClean="0"/>
              <a:t>o </a:t>
            </a:r>
            <a:r>
              <a:rPr lang="pt-BR" dirty="0"/>
              <a:t>uso de uma criança em atividades sexuais em troca de remuneração ou qualquer outra forma de compensação”;</a:t>
            </a:r>
          </a:p>
          <a:p>
            <a:pPr algn="just"/>
            <a:r>
              <a:rPr lang="pt-BR" b="1" dirty="0" smtClean="0"/>
              <a:t>pornografia </a:t>
            </a:r>
            <a:r>
              <a:rPr lang="pt-BR" b="1" dirty="0"/>
              <a:t>infantil </a:t>
            </a:r>
            <a:r>
              <a:rPr lang="pt-BR" dirty="0"/>
              <a:t>= </a:t>
            </a:r>
            <a:r>
              <a:rPr lang="pt-BR" dirty="0" smtClean="0"/>
              <a:t>qualquer </a:t>
            </a:r>
            <a:r>
              <a:rPr lang="pt-BR" dirty="0"/>
              <a:t>representação, por qualquer meio, de uma criança envolvida em atividades sexuais explícitas reais ou simuladas, ou qualquer representação dos órgãos sexuais de uma criança para fins primordialmente </a:t>
            </a:r>
            <a:r>
              <a:rPr lang="pt-BR" dirty="0" smtClean="0"/>
              <a:t>sexuais. </a:t>
            </a:r>
          </a:p>
          <a:p>
            <a:pPr algn="just"/>
            <a:endParaRPr lang="pt-BR" dirty="0"/>
          </a:p>
          <a:p>
            <a:pPr algn="just"/>
            <a:endParaRPr lang="pt-BR" dirty="0"/>
          </a:p>
          <a:p>
            <a:pPr marL="0" indent="0">
              <a:buNone/>
            </a:pPr>
            <a:endParaRPr lang="en-US" dirty="0"/>
          </a:p>
        </p:txBody>
      </p:sp>
    </p:spTree>
    <p:extLst>
      <p:ext uri="{BB962C8B-B14F-4D97-AF65-F5344CB8AC3E}">
        <p14:creationId xmlns:p14="http://schemas.microsoft.com/office/powerpoint/2010/main" val="328625835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1111"/>
            <a:ext cx="8229600" cy="1459089"/>
          </a:xfrm>
        </p:spPr>
        <p:txBody>
          <a:bodyPr>
            <a:noAutofit/>
          </a:bodyPr>
          <a:lstStyle/>
          <a:p>
            <a:r>
              <a:rPr lang="pt-BR" sz="2800" b="1" i="1" dirty="0">
                <a:solidFill>
                  <a:srgbClr val="3366FF"/>
                </a:solidFill>
              </a:rPr>
              <a:t>T</a:t>
            </a:r>
            <a:r>
              <a:rPr lang="pt-BR" sz="2800" b="1" i="1" dirty="0" smtClean="0">
                <a:solidFill>
                  <a:srgbClr val="3366FF"/>
                </a:solidFill>
              </a:rPr>
              <a:t>erceiro </a:t>
            </a:r>
            <a:r>
              <a:rPr lang="pt-BR" sz="2800" b="1" i="1" dirty="0">
                <a:solidFill>
                  <a:srgbClr val="3366FF"/>
                </a:solidFill>
              </a:rPr>
              <a:t>protocolo facultativo à Convenção dos direitos da </a:t>
            </a:r>
            <a:r>
              <a:rPr lang="pt-BR" sz="2800" b="1" i="1" dirty="0" smtClean="0">
                <a:solidFill>
                  <a:srgbClr val="3366FF"/>
                </a:solidFill>
              </a:rPr>
              <a:t>Criança</a:t>
            </a:r>
            <a:r>
              <a:rPr lang="pt-BR" sz="2800" b="1" i="1" dirty="0">
                <a:solidFill>
                  <a:srgbClr val="3366FF"/>
                </a:solidFill>
              </a:rPr>
              <a:t> </a:t>
            </a:r>
            <a:endParaRPr lang="en-US" sz="2800" b="1" i="1" dirty="0">
              <a:solidFill>
                <a:srgbClr val="3366FF"/>
              </a:solidFill>
            </a:endParaRPr>
          </a:p>
        </p:txBody>
      </p:sp>
      <p:sp>
        <p:nvSpPr>
          <p:cNvPr id="3" name="Content Placeholder 2"/>
          <p:cNvSpPr>
            <a:spLocks noGrp="1"/>
          </p:cNvSpPr>
          <p:nvPr>
            <p:ph idx="1"/>
          </p:nvPr>
        </p:nvSpPr>
        <p:spPr/>
        <p:txBody>
          <a:bodyPr>
            <a:normAutofit fontScale="92500" lnSpcReduction="10000"/>
          </a:bodyPr>
          <a:lstStyle/>
          <a:p>
            <a:pPr algn="just"/>
            <a:r>
              <a:rPr lang="pt-PT" dirty="0" smtClean="0"/>
              <a:t>Implementação do mecanismo de petição individual </a:t>
            </a:r>
            <a:endParaRPr lang="pt-PT" dirty="0"/>
          </a:p>
          <a:p>
            <a:pPr marL="0" indent="0" algn="just">
              <a:buNone/>
            </a:pPr>
            <a:endParaRPr lang="pt-PT" dirty="0" smtClean="0"/>
          </a:p>
          <a:p>
            <a:pPr algn="just"/>
            <a:r>
              <a:rPr lang="pt-PT" dirty="0" smtClean="0"/>
              <a:t>Necessidade de esgotamento dos recursos internos</a:t>
            </a:r>
          </a:p>
          <a:p>
            <a:pPr algn="just"/>
            <a:endParaRPr lang="pt-PT" dirty="0"/>
          </a:p>
          <a:p>
            <a:pPr algn="just"/>
            <a:r>
              <a:rPr lang="pt-PT" dirty="0" smtClean="0"/>
              <a:t>prevê medidas provisórias para evitar danos</a:t>
            </a:r>
          </a:p>
          <a:p>
            <a:pPr algn="just"/>
            <a:endParaRPr lang="pt-PT" dirty="0" smtClean="0"/>
          </a:p>
          <a:p>
            <a:pPr algn="just"/>
            <a:r>
              <a:rPr lang="pt-PT" dirty="0" smtClean="0"/>
              <a:t>Brasil não ratificou</a:t>
            </a:r>
          </a:p>
          <a:p>
            <a:pPr algn="just"/>
            <a:endParaRPr lang="en-US" dirty="0"/>
          </a:p>
        </p:txBody>
      </p:sp>
    </p:spTree>
    <p:extLst>
      <p:ext uri="{BB962C8B-B14F-4D97-AF65-F5344CB8AC3E}">
        <p14:creationId xmlns:p14="http://schemas.microsoft.com/office/powerpoint/2010/main" val="416065368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1111"/>
            <a:ext cx="8229600" cy="1459089"/>
          </a:xfrm>
        </p:spPr>
        <p:txBody>
          <a:bodyPr>
            <a:noAutofit/>
          </a:bodyPr>
          <a:lstStyle/>
          <a:p>
            <a:r>
              <a:rPr lang="pt-BR" sz="2800" b="1" u="sng" dirty="0">
                <a:solidFill>
                  <a:srgbClr val="3366FF"/>
                </a:solidFill>
              </a:rPr>
              <a:t>Convenção sobre os Aspectos Civis do Sequestro Internacional de Crianças – 1980</a:t>
            </a:r>
            <a:r>
              <a:rPr lang="pt-BR" sz="2800" dirty="0" smtClean="0">
                <a:solidFill>
                  <a:srgbClr val="3366FF"/>
                </a:solidFill>
                <a:effectLst/>
              </a:rPr>
              <a:t> </a:t>
            </a:r>
            <a:endParaRPr lang="en-US" sz="2800" b="1" i="1" dirty="0">
              <a:solidFill>
                <a:srgbClr val="3366FF"/>
              </a:solidFill>
            </a:endParaRPr>
          </a:p>
        </p:txBody>
      </p:sp>
      <p:sp>
        <p:nvSpPr>
          <p:cNvPr id="3" name="Content Placeholder 2"/>
          <p:cNvSpPr>
            <a:spLocks noGrp="1"/>
          </p:cNvSpPr>
          <p:nvPr>
            <p:ph idx="1"/>
          </p:nvPr>
        </p:nvSpPr>
        <p:spPr/>
        <p:txBody>
          <a:bodyPr>
            <a:normAutofit fontScale="77500" lnSpcReduction="20000"/>
          </a:bodyPr>
          <a:lstStyle/>
          <a:p>
            <a:pPr algn="just"/>
            <a:r>
              <a:rPr lang="pt-BR" dirty="0" smtClean="0"/>
              <a:t>objetivos são (</a:t>
            </a:r>
            <a:r>
              <a:rPr lang="pt-BR" dirty="0" err="1" smtClean="0"/>
              <a:t>i</a:t>
            </a:r>
            <a:r>
              <a:rPr lang="pt-BR" dirty="0" smtClean="0"/>
              <a:t>) assegurar o retorno imediato das crianças transferidas ilicitamente para qualquer Estado contratante ou nele retidas indevidamente; (</a:t>
            </a:r>
            <a:r>
              <a:rPr lang="pt-BR" dirty="0" err="1" smtClean="0"/>
              <a:t>ii</a:t>
            </a:r>
            <a:r>
              <a:rPr lang="pt-BR" dirty="0" smtClean="0"/>
              <a:t>) fazer respeitar de maneira efetiva os direitos de guarda e de visita. </a:t>
            </a:r>
          </a:p>
          <a:p>
            <a:pPr algn="just"/>
            <a:r>
              <a:rPr lang="pt-BR" dirty="0"/>
              <a:t>A Convenção aplica-se a qualquer criança que tenha residência habitual </a:t>
            </a:r>
            <a:r>
              <a:rPr lang="pt-BR" dirty="0" smtClean="0"/>
              <a:t>em </a:t>
            </a:r>
            <a:r>
              <a:rPr lang="pt-BR" dirty="0"/>
              <a:t>Estado Contratante, até atingir 16 anos.</a:t>
            </a:r>
          </a:p>
          <a:p>
            <a:pPr algn="just"/>
            <a:r>
              <a:rPr lang="pt-BR" dirty="0" smtClean="0"/>
              <a:t>Estabelece </a:t>
            </a:r>
            <a:r>
              <a:rPr lang="pt-BR" b="1" dirty="0"/>
              <a:t>cooperação jurídica </a:t>
            </a:r>
            <a:r>
              <a:rPr lang="pt-BR" b="1" dirty="0" smtClean="0"/>
              <a:t>internacional </a:t>
            </a:r>
            <a:r>
              <a:rPr lang="pt-BR" dirty="0" smtClean="0"/>
              <a:t>pode </a:t>
            </a:r>
            <a:r>
              <a:rPr lang="pt-BR" dirty="0"/>
              <a:t>ser definida como a prestação de auxílio mútuo entre Estados ou entre Estados e tribunais internacionais para a adoção de medidas que contribuam para o exercício da jurisdição</a:t>
            </a:r>
            <a:r>
              <a:rPr lang="pt-BR" dirty="0" smtClean="0"/>
              <a:t>. se dá por meio das </a:t>
            </a:r>
            <a:r>
              <a:rPr lang="pt-BR" b="1" dirty="0" smtClean="0"/>
              <a:t>AUTORIDADES CENTRAIS</a:t>
            </a:r>
          </a:p>
          <a:p>
            <a:pPr algn="just"/>
            <a:endParaRPr lang="pt-BR" dirty="0" smtClean="0"/>
          </a:p>
          <a:p>
            <a:pPr algn="just"/>
            <a:endParaRPr lang="pt-BR" dirty="0" smtClean="0"/>
          </a:p>
          <a:p>
            <a:pPr algn="just"/>
            <a:endParaRPr lang="pt-BR" dirty="0" smtClean="0"/>
          </a:p>
          <a:p>
            <a:pPr algn="just"/>
            <a:endParaRPr lang="pt-BR" dirty="0"/>
          </a:p>
          <a:p>
            <a:pPr algn="just"/>
            <a:endParaRPr lang="pt-BR" dirty="0" smtClean="0"/>
          </a:p>
          <a:p>
            <a:pPr algn="just"/>
            <a:endParaRPr lang="pt-BR" dirty="0" smtClean="0"/>
          </a:p>
          <a:p>
            <a:pPr algn="just"/>
            <a:endParaRPr lang="en-US" dirty="0"/>
          </a:p>
          <a:p>
            <a:pPr algn="just"/>
            <a:endParaRPr lang="en-US" dirty="0"/>
          </a:p>
        </p:txBody>
      </p:sp>
    </p:spTree>
    <p:extLst>
      <p:ext uri="{BB962C8B-B14F-4D97-AF65-F5344CB8AC3E}">
        <p14:creationId xmlns:p14="http://schemas.microsoft.com/office/powerpoint/2010/main" val="347636022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15174"/>
            <a:ext cx="8229600" cy="5710989"/>
          </a:xfrm>
        </p:spPr>
        <p:txBody>
          <a:bodyPr>
            <a:normAutofit fontScale="85000" lnSpcReduction="20000"/>
          </a:bodyPr>
          <a:lstStyle/>
          <a:p>
            <a:pPr algn="just"/>
            <a:r>
              <a:rPr lang="pt-BR" dirty="0" smtClean="0"/>
              <a:t>O conceito de guarda para a Convenção não necessariamente é compatível com a definição de guarda dada pelo ordenamento dos Estados signatários. Pela Convenção, direito de guarda “compreenderá os direitos relativos aos cuidados com a pessoa da criança, e, em particular, o direito de decidir sobre o lugar da sua residência”</a:t>
            </a:r>
          </a:p>
          <a:p>
            <a:pPr algn="just"/>
            <a:r>
              <a:rPr lang="pt-BR" b="1" dirty="0" smtClean="0"/>
              <a:t>Quando será considerada ilícita a transferência ou a retenção de uma criança?</a:t>
            </a:r>
            <a:r>
              <a:rPr lang="pt-BR" dirty="0" smtClean="0"/>
              <a:t> </a:t>
            </a:r>
            <a:r>
              <a:rPr lang="pt-BR" dirty="0" err="1" smtClean="0"/>
              <a:t>Transferencia</a:t>
            </a:r>
            <a:r>
              <a:rPr lang="pt-BR" dirty="0" smtClean="0"/>
              <a:t> ilícita ocorre quando há violação a direito de guarda pela lei do Estado onde a criança tivesse sua residência habitual imediatamente antes de sua transferência ou da sua retenção</a:t>
            </a:r>
            <a:r>
              <a:rPr lang="pt-BR" b="1" dirty="0" smtClean="0"/>
              <a:t>”. Ou seja, a violação do direito de guarda deve ser analisada tendo como parâmetro a lei do país de residência habitual da criança</a:t>
            </a:r>
            <a:r>
              <a:rPr lang="pt-BR" dirty="0" smtClean="0"/>
              <a:t> </a:t>
            </a:r>
            <a:endParaRPr lang="pt-BR" dirty="0"/>
          </a:p>
        </p:txBody>
      </p:sp>
    </p:spTree>
    <p:extLst>
      <p:ext uri="{BB962C8B-B14F-4D97-AF65-F5344CB8AC3E}">
        <p14:creationId xmlns:p14="http://schemas.microsoft.com/office/powerpoint/2010/main" val="1806173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63222"/>
            <a:ext cx="8229600" cy="5462941"/>
          </a:xfrm>
        </p:spPr>
        <p:txBody>
          <a:bodyPr>
            <a:normAutofit fontScale="77500" lnSpcReduction="20000"/>
          </a:bodyPr>
          <a:lstStyle/>
          <a:p>
            <a:pPr algn="just"/>
            <a:r>
              <a:rPr lang="pt-BR" dirty="0" smtClean="0"/>
              <a:t>Requisitos para aplicação da Convenção: requisitos</a:t>
            </a:r>
            <a:r>
              <a:rPr lang="pt-BR" dirty="0"/>
              <a:t>:1) os Estados envolvidos no pedido de retorno devem ser signatários; 2) a criança deve ter tido residência habitual no Estado requerente;3) essa residência habitual deve ter ocorrido imediatamente antes da violação do direito de guarda ou de visita;4) a criança não pode ter idade superior a 16 anos completos</a:t>
            </a:r>
            <a:r>
              <a:rPr lang="pt-BR" dirty="0" smtClean="0"/>
              <a:t>.</a:t>
            </a:r>
          </a:p>
          <a:p>
            <a:pPr algn="just"/>
            <a:r>
              <a:rPr lang="pt-BR" b="1" dirty="0"/>
              <a:t>Caso a guarda tenha sido deferida antes do pedido de retorno, há óbice para aplicação da Convenção</a:t>
            </a:r>
            <a:r>
              <a:rPr lang="pt-BR" b="1" dirty="0" smtClean="0"/>
              <a:t>?</a:t>
            </a:r>
            <a:r>
              <a:rPr lang="pt-BR" dirty="0"/>
              <a:t> </a:t>
            </a:r>
            <a:r>
              <a:rPr lang="pt-BR" dirty="0" smtClean="0"/>
              <a:t>Não</a:t>
            </a:r>
            <a:r>
              <a:rPr lang="pt-BR" dirty="0"/>
              <a:t>, segundo o art. 17 da Convenção: “O simples fato de que uma decisão relativa à guarda tenha sido tomada ou seja passível de reconhecimento no Estado requerido não poderá servir de base para justificar a recusa de fazer retornar a criança nos termos desta Convenção, mas as autoridades judiciais ou administrativas do Estado requerido poderão levar em consideração os motivos dessa decisão na aplicação da presente Convenção”.  </a:t>
            </a:r>
          </a:p>
          <a:p>
            <a:pPr algn="just"/>
            <a:endParaRPr lang="pt-BR" dirty="0"/>
          </a:p>
          <a:p>
            <a:endParaRPr lang="en-US" dirty="0"/>
          </a:p>
        </p:txBody>
      </p:sp>
    </p:spTree>
    <p:extLst>
      <p:ext uri="{BB962C8B-B14F-4D97-AF65-F5344CB8AC3E}">
        <p14:creationId xmlns:p14="http://schemas.microsoft.com/office/powerpoint/2010/main" val="360465761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9778"/>
            <a:ext cx="8229600" cy="5646385"/>
          </a:xfrm>
        </p:spPr>
        <p:txBody>
          <a:bodyPr/>
          <a:lstStyle/>
          <a:p>
            <a:pPr algn="just"/>
            <a:r>
              <a:rPr lang="pt-PT" dirty="0" smtClean="0"/>
              <a:t>O procedimento a ser adotado é: </a:t>
            </a:r>
          </a:p>
          <a:p>
            <a:pPr marL="0" indent="0" algn="just">
              <a:buNone/>
            </a:pPr>
            <a:r>
              <a:rPr lang="pt-PT" dirty="0" smtClean="0"/>
              <a:t>i. </a:t>
            </a:r>
            <a:r>
              <a:rPr lang="pt-PT" dirty="0" err="1" smtClean="0"/>
              <a:t>elaboração</a:t>
            </a:r>
            <a:r>
              <a:rPr lang="pt-PT" dirty="0" smtClean="0"/>
              <a:t> de um pedido pelo Estado para a Autoridade Central do outro Estado (no Brasil é a Secretaria Especial de Direitos Humanos; </a:t>
            </a:r>
          </a:p>
          <a:p>
            <a:pPr marL="0" indent="0" algn="just">
              <a:buNone/>
            </a:pPr>
            <a:r>
              <a:rPr lang="pt-PT" dirty="0" err="1" smtClean="0"/>
              <a:t>ii</a:t>
            </a:r>
            <a:r>
              <a:rPr lang="pt-PT" dirty="0" smtClean="0"/>
              <a:t>. tentativa de acordo; </a:t>
            </a:r>
          </a:p>
          <a:p>
            <a:pPr marL="0" indent="0" algn="just">
              <a:buNone/>
            </a:pPr>
            <a:r>
              <a:rPr lang="pt-PT" dirty="0" err="1" smtClean="0"/>
              <a:t>iii</a:t>
            </a:r>
            <a:r>
              <a:rPr lang="pt-PT" dirty="0" smtClean="0"/>
              <a:t>. se </a:t>
            </a:r>
            <a:r>
              <a:rPr lang="pt-PT" dirty="0" err="1" smtClean="0"/>
              <a:t>não</a:t>
            </a:r>
            <a:r>
              <a:rPr lang="pt-PT" dirty="0" smtClean="0"/>
              <a:t> houver o acordo, a Autoridade Central encaminha para a AGU (</a:t>
            </a:r>
            <a:r>
              <a:rPr lang="pt-PT" dirty="0" err="1" smtClean="0"/>
              <a:t>competencia</a:t>
            </a:r>
            <a:r>
              <a:rPr lang="pt-PT" dirty="0" smtClean="0"/>
              <a:t> é da Justiça Federal)</a:t>
            </a:r>
          </a:p>
          <a:p>
            <a:pPr algn="just"/>
            <a:endParaRPr lang="pt-PT" dirty="0"/>
          </a:p>
        </p:txBody>
      </p:sp>
    </p:spTree>
    <p:extLst>
      <p:ext uri="{BB962C8B-B14F-4D97-AF65-F5344CB8AC3E}">
        <p14:creationId xmlns:p14="http://schemas.microsoft.com/office/powerpoint/2010/main" val="6643103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8780"/>
            <a:ext cx="8229600" cy="5717384"/>
          </a:xfrm>
        </p:spPr>
        <p:txBody>
          <a:bodyPr>
            <a:normAutofit fontScale="55000" lnSpcReduction="20000"/>
          </a:bodyPr>
          <a:lstStyle/>
          <a:p>
            <a:pPr marL="0" indent="0">
              <a:buNone/>
            </a:pPr>
            <a:r>
              <a:rPr lang="pt-BR" b="1" dirty="0" smtClean="0"/>
              <a:t>N</a:t>
            </a:r>
            <a:r>
              <a:rPr lang="pt-BR" b="1" dirty="0" smtClean="0"/>
              <a:t>ão aplicação</a:t>
            </a:r>
            <a:r>
              <a:rPr lang="pt-BR" dirty="0" smtClean="0"/>
              <a:t>:</a:t>
            </a:r>
            <a:endParaRPr lang="pt-BR" dirty="0" smtClean="0"/>
          </a:p>
          <a:p>
            <a:pPr marL="0" indent="0">
              <a:buNone/>
            </a:pPr>
            <a:endParaRPr lang="pt-BR" dirty="0"/>
          </a:p>
          <a:p>
            <a:pPr marL="0" indent="0" algn="just">
              <a:buNone/>
            </a:pPr>
            <a:r>
              <a:rPr lang="pt-BR" dirty="0" smtClean="0"/>
              <a:t>A </a:t>
            </a:r>
            <a:r>
              <a:rPr lang="pt-BR" dirty="0"/>
              <a:t>Convenção não será aplicada em duas hipóteses: </a:t>
            </a:r>
            <a:endParaRPr lang="pt-BR" dirty="0" smtClean="0"/>
          </a:p>
          <a:p>
            <a:pPr marL="0" indent="0" algn="just">
              <a:buNone/>
            </a:pPr>
            <a:endParaRPr lang="pt-BR" dirty="0"/>
          </a:p>
          <a:p>
            <a:pPr marL="0" indent="0" algn="just">
              <a:buNone/>
            </a:pPr>
            <a:r>
              <a:rPr lang="pt-BR" dirty="0" smtClean="0"/>
              <a:t>(</a:t>
            </a:r>
            <a:r>
              <a:rPr lang="pt-BR" dirty="0"/>
              <a:t>a) quando a pessoa, instituição ou organismo que tinha a seu cuidado a criança não exercia efetivamente o direito de guarda na época da transferência ou da retenção, ou que havia consentido ou concordado posteriormente com esta transferência ou retenção </a:t>
            </a:r>
            <a:endParaRPr lang="pt-BR" dirty="0"/>
          </a:p>
          <a:p>
            <a:pPr marL="0" indent="0" algn="just">
              <a:buNone/>
            </a:pPr>
            <a:endParaRPr lang="pt-BR" dirty="0" smtClean="0"/>
          </a:p>
          <a:p>
            <a:pPr marL="0" indent="0" algn="just">
              <a:buNone/>
            </a:pPr>
            <a:r>
              <a:rPr lang="pt-BR" dirty="0" smtClean="0"/>
              <a:t>(</a:t>
            </a:r>
            <a:r>
              <a:rPr lang="pt-BR" dirty="0" err="1"/>
              <a:t>b</a:t>
            </a:r>
            <a:r>
              <a:rPr lang="pt-BR" dirty="0"/>
              <a:t>) o retorno da criança também não será possível quando houver riscos à sua integridade física e psíquica ou quando se constatar que a criança tem maturidade suficiente para manifestar oposição, em atenção ao princípio da proteção integral</a:t>
            </a:r>
            <a:r>
              <a:rPr lang="pt-BR" dirty="0"/>
              <a:t> </a:t>
            </a:r>
            <a:endParaRPr lang="pt-BR" dirty="0" smtClean="0"/>
          </a:p>
          <a:p>
            <a:pPr marL="0" indent="0" algn="just">
              <a:buNone/>
            </a:pPr>
            <a:endParaRPr lang="pt-BR" dirty="0" smtClean="0"/>
          </a:p>
          <a:p>
            <a:pPr marL="0" indent="0" algn="just">
              <a:buNone/>
            </a:pPr>
            <a:r>
              <a:rPr lang="pt-BR" dirty="0" smtClean="0"/>
              <a:t>De </a:t>
            </a:r>
            <a:r>
              <a:rPr lang="pt-BR" dirty="0"/>
              <a:t>acordo com o parágrafo 1º do art. 12, </a:t>
            </a:r>
            <a:r>
              <a:rPr lang="pt-BR" b="1" dirty="0"/>
              <a:t>se houver decorrido menos de um ano entre a data da transferência ilícita e o recebimento do pedido de cooperação jurídica internacional pela ACFC, o retorno da criança deve ser imediato</a:t>
            </a:r>
            <a:r>
              <a:rPr lang="pt-BR" dirty="0"/>
              <a:t>, sem necessidade de oitiva da parte contrária. Ou seja, antes de um ano há uma presunção que milita em favor do requisitante, no sentido de que não houve tempo hábil para a adaptação da criança. Após esse tempo, abre-se a possibilidade de demonstrar que a criança já se encontra integrada e que seu retorno pode causar danos irreparáveis. </a:t>
            </a:r>
          </a:p>
          <a:p>
            <a:pPr marL="0" indent="0" algn="just">
              <a:buNone/>
            </a:pPr>
            <a:endParaRPr lang="pt-BR" dirty="0" smtClean="0"/>
          </a:p>
          <a:p>
            <a:pPr marL="0" indent="0" algn="just">
              <a:buNone/>
            </a:pPr>
            <a:endParaRPr lang="pt-BR" dirty="0"/>
          </a:p>
          <a:p>
            <a:pPr marL="0" indent="0" algn="just">
              <a:buNone/>
            </a:pPr>
            <a:endParaRPr lang="en-US" dirty="0"/>
          </a:p>
        </p:txBody>
      </p:sp>
    </p:spTree>
    <p:extLst>
      <p:ext uri="{BB962C8B-B14F-4D97-AF65-F5344CB8AC3E}">
        <p14:creationId xmlns:p14="http://schemas.microsoft.com/office/powerpoint/2010/main" val="3130309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3366FF"/>
                </a:solidFill>
              </a:rPr>
              <a:t>Convenção de </a:t>
            </a:r>
            <a:r>
              <a:rPr lang="en-US" b="1" dirty="0" err="1">
                <a:solidFill>
                  <a:srgbClr val="3366FF"/>
                </a:solidFill>
              </a:rPr>
              <a:t>Haia</a:t>
            </a:r>
            <a:r>
              <a:rPr lang="en-US" b="1" dirty="0">
                <a:solidFill>
                  <a:srgbClr val="3366FF"/>
                </a:solidFill>
              </a:rPr>
              <a:t> - </a:t>
            </a:r>
            <a:r>
              <a:rPr lang="en-US" b="1" dirty="0" err="1">
                <a:solidFill>
                  <a:srgbClr val="3366FF"/>
                </a:solidFill>
              </a:rPr>
              <a:t>Adoção</a:t>
            </a:r>
            <a:r>
              <a:rPr lang="en-US" b="1" dirty="0">
                <a:solidFill>
                  <a:srgbClr val="3366FF"/>
                </a:solidFill>
              </a:rPr>
              <a:t> </a:t>
            </a:r>
            <a:r>
              <a:rPr lang="en-US" b="1" dirty="0" err="1">
                <a:solidFill>
                  <a:srgbClr val="3366FF"/>
                </a:solidFill>
              </a:rPr>
              <a:t>Internacional</a:t>
            </a:r>
            <a:r>
              <a:rPr lang="en-US" b="1" dirty="0">
                <a:solidFill>
                  <a:srgbClr val="3366FF"/>
                </a:solidFill>
              </a:rPr>
              <a:t> (1993)</a:t>
            </a:r>
            <a:endParaRPr lang="en-US" dirty="0">
              <a:solidFill>
                <a:srgbClr val="3366FF"/>
              </a:solidFill>
            </a:endParaRPr>
          </a:p>
        </p:txBody>
      </p:sp>
      <p:sp>
        <p:nvSpPr>
          <p:cNvPr id="3" name="Content Placeholder 2"/>
          <p:cNvSpPr>
            <a:spLocks noGrp="1"/>
          </p:cNvSpPr>
          <p:nvPr>
            <p:ph idx="1"/>
          </p:nvPr>
        </p:nvSpPr>
        <p:spPr/>
        <p:txBody>
          <a:bodyPr>
            <a:normAutofit fontScale="85000" lnSpcReduction="10000"/>
          </a:bodyPr>
          <a:lstStyle/>
          <a:p>
            <a:pPr algn="just"/>
            <a:r>
              <a:rPr lang="pt-BR" dirty="0"/>
              <a:t>São três objetivos: </a:t>
            </a:r>
            <a:endParaRPr lang="pt-BR" dirty="0" smtClean="0"/>
          </a:p>
          <a:p>
            <a:pPr marL="571500" indent="-571500" algn="just">
              <a:buAutoNum type="romanLcParenBoth"/>
            </a:pPr>
            <a:r>
              <a:rPr lang="pt-BR" dirty="0" smtClean="0"/>
              <a:t>estabelecer </a:t>
            </a:r>
            <a:r>
              <a:rPr lang="pt-BR" dirty="0"/>
              <a:t>garantias para que as adoções internacionais sejam feitas segundo o interesse superior da criança</a:t>
            </a:r>
            <a:r>
              <a:rPr lang="pt-BR" dirty="0" smtClean="0"/>
              <a:t>,</a:t>
            </a:r>
          </a:p>
          <a:p>
            <a:pPr marL="571500" indent="-571500" algn="just">
              <a:buAutoNum type="romanLcParenBoth"/>
            </a:pPr>
            <a:r>
              <a:rPr lang="pt-BR" dirty="0" smtClean="0"/>
              <a:t>instaurar </a:t>
            </a:r>
            <a:r>
              <a:rPr lang="pt-BR" dirty="0"/>
              <a:t>um sistema de cooperação entre os Estados contratantes que assegure o respeito às mencionadas garantias e, em consequência, previna o sequestro, a venda ou o tráfico de crianças; </a:t>
            </a:r>
            <a:endParaRPr lang="pt-BR" dirty="0" smtClean="0"/>
          </a:p>
          <a:p>
            <a:pPr marL="571500" indent="-571500" algn="just">
              <a:buAutoNum type="romanLcParenBoth"/>
            </a:pPr>
            <a:r>
              <a:rPr lang="pt-BR" dirty="0" smtClean="0"/>
              <a:t>assegurar </a:t>
            </a:r>
            <a:r>
              <a:rPr lang="pt-BR" dirty="0"/>
              <a:t>o reconhecimento nos Estados contratantes das adoções realizadas segundo a Convenção</a:t>
            </a:r>
            <a:r>
              <a:rPr lang="pt-BR" dirty="0" smtClean="0"/>
              <a:t>.</a:t>
            </a:r>
          </a:p>
          <a:p>
            <a:endParaRPr lang="pt-BR" dirty="0"/>
          </a:p>
          <a:p>
            <a:endParaRPr lang="pt-BR" dirty="0"/>
          </a:p>
          <a:p>
            <a:endParaRPr lang="en-US" dirty="0"/>
          </a:p>
        </p:txBody>
      </p:sp>
    </p:spTree>
    <p:extLst>
      <p:ext uri="{BB962C8B-B14F-4D97-AF65-F5344CB8AC3E}">
        <p14:creationId xmlns:p14="http://schemas.microsoft.com/office/powerpoint/2010/main" val="156779394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3366FF"/>
                </a:solidFill>
              </a:rPr>
              <a:t>ORGANIZAÇÃO INTERNACIONAL DO TRABALHO</a:t>
            </a:r>
            <a:endParaRPr lang="en-US" b="1" dirty="0">
              <a:solidFill>
                <a:srgbClr val="3366FF"/>
              </a:solidFill>
            </a:endParaRPr>
          </a:p>
        </p:txBody>
      </p:sp>
      <p:sp>
        <p:nvSpPr>
          <p:cNvPr id="3" name="Content Placeholder 2"/>
          <p:cNvSpPr>
            <a:spLocks noGrp="1"/>
          </p:cNvSpPr>
          <p:nvPr>
            <p:ph idx="1"/>
          </p:nvPr>
        </p:nvSpPr>
        <p:spPr/>
        <p:txBody>
          <a:bodyPr>
            <a:normAutofit/>
          </a:bodyPr>
          <a:lstStyle/>
          <a:p>
            <a:pPr marL="0" indent="0">
              <a:buNone/>
            </a:pPr>
            <a:endParaRPr lang="pt-BR" dirty="0"/>
          </a:p>
          <a:p>
            <a:r>
              <a:rPr lang="pt-BR" dirty="0" smtClean="0"/>
              <a:t>Larga utilização de mão de obra infantil</a:t>
            </a:r>
          </a:p>
          <a:p>
            <a:endParaRPr lang="pt-BR" dirty="0" smtClean="0"/>
          </a:p>
          <a:p>
            <a:r>
              <a:rPr lang="pt-BR" dirty="0" smtClean="0"/>
              <a:t>Convenção </a:t>
            </a:r>
            <a:r>
              <a:rPr lang="pt-BR" dirty="0"/>
              <a:t>138 e Convenção </a:t>
            </a:r>
            <a:r>
              <a:rPr lang="pt-BR" dirty="0" smtClean="0"/>
              <a:t>182</a:t>
            </a:r>
            <a:endParaRPr lang="en-US" dirty="0"/>
          </a:p>
        </p:txBody>
      </p:sp>
    </p:spTree>
    <p:extLst>
      <p:ext uri="{BB962C8B-B14F-4D97-AF65-F5344CB8AC3E}">
        <p14:creationId xmlns:p14="http://schemas.microsoft.com/office/powerpoint/2010/main" val="5644769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8000"/>
            <a:ext cx="8229600" cy="5618163"/>
          </a:xfrm>
        </p:spPr>
        <p:txBody>
          <a:bodyPr>
            <a:normAutofit fontScale="25000" lnSpcReduction="20000"/>
          </a:bodyPr>
          <a:lstStyle/>
          <a:p>
            <a:pPr marL="0" indent="0">
              <a:buNone/>
            </a:pPr>
            <a:r>
              <a:rPr lang="pt-BR" sz="6700" b="1" dirty="0"/>
              <a:t>Quais são as diferenças entre a Convenção e o ECA</a:t>
            </a:r>
            <a:r>
              <a:rPr lang="pt-BR" sz="6700" dirty="0"/>
              <a:t>?</a:t>
            </a:r>
          </a:p>
          <a:p>
            <a:pPr marL="0" indent="0">
              <a:buNone/>
            </a:pPr>
            <a:r>
              <a:rPr lang="pt-BR" sz="6700" dirty="0"/>
              <a:t> </a:t>
            </a:r>
          </a:p>
          <a:p>
            <a:r>
              <a:rPr lang="pt-BR" sz="6700" dirty="0"/>
              <a:t>a) Pela Convenção, o consentimento da criança é necessário, quando ela demonstrar grau de maturidade para tanto.  Segundo o ECA, o menor de 12 anos terá sua opinião considerada, contudo o consentimento somente é obrigatório para pessoas com 12 anos completos.   </a:t>
            </a:r>
          </a:p>
          <a:p>
            <a:endParaRPr lang="pt-BR" sz="6700" dirty="0"/>
          </a:p>
          <a:p>
            <a:r>
              <a:rPr lang="pt-BR" sz="6700" dirty="0" err="1"/>
              <a:t>b</a:t>
            </a:r>
            <a:r>
              <a:rPr lang="pt-BR" sz="6700" dirty="0"/>
              <a:t>) A Convenção admite que a adoção seja realizada no país de acolhida, o que não é admitido pelo ECA. A adoção internacional de criança brasileira deve ser realizada e processada no Brasil. </a:t>
            </a:r>
          </a:p>
          <a:p>
            <a:pPr marL="0" indent="0">
              <a:buNone/>
            </a:pPr>
            <a:r>
              <a:rPr lang="pt-BR" sz="6700" dirty="0"/>
              <a:t> </a:t>
            </a:r>
          </a:p>
          <a:p>
            <a:r>
              <a:rPr lang="pt-BR" sz="6700" dirty="0" err="1"/>
              <a:t>c</a:t>
            </a:r>
            <a:r>
              <a:rPr lang="pt-BR" sz="6700" dirty="0"/>
              <a:t>) A Convenção possibilita a saída para o país de acolhida antes do trânsito em julgado da sentença, o que é vedado pelo a art. 51, § 4º do ECA. </a:t>
            </a:r>
          </a:p>
          <a:p>
            <a:pPr marL="0" indent="0">
              <a:buNone/>
            </a:pPr>
            <a:r>
              <a:rPr lang="pt-BR" sz="6700" dirty="0"/>
              <a:t> </a:t>
            </a:r>
          </a:p>
          <a:p>
            <a:r>
              <a:rPr lang="pt-BR" sz="6700" dirty="0" err="1"/>
              <a:t>d</a:t>
            </a:r>
            <a:r>
              <a:rPr lang="pt-BR" sz="6700" dirty="0"/>
              <a:t>) A Convenção autoriza a manutenção do vínculo de filiação entre a criança e seus pais biológicos. A legislação brasileira determina que a adoção rompe com o vínculo entre o adotado e seus pais biológicos, mantendo-se apenas os impedimentos matrimoniais.  </a:t>
            </a:r>
          </a:p>
          <a:p>
            <a:endParaRPr lang="pt-BR" sz="6700" dirty="0"/>
          </a:p>
          <a:p>
            <a:r>
              <a:rPr lang="pt-BR" sz="6700" dirty="0"/>
              <a:t>e) A Convenção não prevê a obrigatoriedade do estágio de convivência. O art. 46, § 2º, do ECA determina que a adoção por estrangeiro residente ou domiciliado fora do País, o estágio de convivência, cumprido no território nacional, será de no mínimo 15 dias para crianças de até 2 anos de idade, e de mínimo 30 dias quando se tratar de adotando acima de 2 anos.</a:t>
            </a:r>
          </a:p>
          <a:p>
            <a:pPr marL="0" indent="0">
              <a:buNone/>
            </a:pPr>
            <a:r>
              <a:rPr lang="pt-BR" sz="6700" dirty="0"/>
              <a:t> </a:t>
            </a:r>
          </a:p>
          <a:p>
            <a:endParaRPr lang="en-US" dirty="0"/>
          </a:p>
        </p:txBody>
      </p:sp>
    </p:spTree>
    <p:extLst>
      <p:ext uri="{BB962C8B-B14F-4D97-AF65-F5344CB8AC3E}">
        <p14:creationId xmlns:p14="http://schemas.microsoft.com/office/powerpoint/2010/main" val="2098289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dirty="0" smtClean="0">
                <a:solidFill>
                  <a:srgbClr val="3366FF"/>
                </a:solidFill>
              </a:rPr>
              <a:t/>
            </a:r>
            <a:br>
              <a:rPr lang="en-US" dirty="0" smtClean="0">
                <a:solidFill>
                  <a:srgbClr val="3366FF"/>
                </a:solidFill>
              </a:rPr>
            </a:br>
            <a:r>
              <a:rPr lang="en-US" dirty="0" err="1" smtClean="0">
                <a:solidFill>
                  <a:srgbClr val="3366FF"/>
                </a:solidFill>
              </a:rPr>
              <a:t>Normativas</a:t>
            </a:r>
            <a:r>
              <a:rPr lang="en-US" dirty="0" smtClean="0">
                <a:solidFill>
                  <a:srgbClr val="3366FF"/>
                </a:solidFill>
              </a:rPr>
              <a:t> </a:t>
            </a:r>
            <a:r>
              <a:rPr lang="en-US" dirty="0" err="1" smtClean="0">
                <a:solidFill>
                  <a:srgbClr val="3366FF"/>
                </a:solidFill>
              </a:rPr>
              <a:t>internacioanais</a:t>
            </a:r>
            <a:r>
              <a:rPr lang="en-US" dirty="0" smtClean="0">
                <a:solidFill>
                  <a:srgbClr val="3366FF"/>
                </a:solidFill>
              </a:rPr>
              <a:t> </a:t>
            </a:r>
            <a:r>
              <a:rPr lang="en-US" dirty="0" err="1" smtClean="0">
                <a:solidFill>
                  <a:srgbClr val="3366FF"/>
                </a:solidFill>
              </a:rPr>
              <a:t>na</a:t>
            </a:r>
            <a:r>
              <a:rPr lang="en-US" dirty="0" smtClean="0">
                <a:solidFill>
                  <a:srgbClr val="3366FF"/>
                </a:solidFill>
              </a:rPr>
              <a:t>  </a:t>
            </a:r>
            <a:r>
              <a:rPr lang="en-US" dirty="0" err="1" smtClean="0">
                <a:solidFill>
                  <a:srgbClr val="3366FF"/>
                </a:solidFill>
              </a:rPr>
              <a:t>área</a:t>
            </a:r>
            <a:r>
              <a:rPr lang="en-US" dirty="0" smtClean="0">
                <a:solidFill>
                  <a:srgbClr val="3366FF"/>
                </a:solidFill>
              </a:rPr>
              <a:t> </a:t>
            </a:r>
            <a:r>
              <a:rPr lang="en-US" dirty="0" err="1" smtClean="0">
                <a:solidFill>
                  <a:srgbClr val="3366FF"/>
                </a:solidFill>
              </a:rPr>
              <a:t>infracional</a:t>
            </a:r>
            <a:r>
              <a:rPr lang="en-US" dirty="0" smtClean="0">
                <a:solidFill>
                  <a:srgbClr val="3366FF"/>
                </a:solidFill>
              </a:rPr>
              <a:t/>
            </a:r>
            <a:br>
              <a:rPr lang="en-US" dirty="0" smtClean="0">
                <a:solidFill>
                  <a:srgbClr val="3366FF"/>
                </a:solidFill>
              </a:rPr>
            </a:br>
            <a:endParaRPr lang="en-US" dirty="0">
              <a:solidFill>
                <a:srgbClr val="3366FF"/>
              </a:solidFill>
            </a:endParaRPr>
          </a:p>
        </p:txBody>
      </p:sp>
      <p:sp>
        <p:nvSpPr>
          <p:cNvPr id="3" name="Content Placeholder 2"/>
          <p:cNvSpPr>
            <a:spLocks noGrp="1"/>
          </p:cNvSpPr>
          <p:nvPr>
            <p:ph idx="1"/>
          </p:nvPr>
        </p:nvSpPr>
        <p:spPr/>
        <p:txBody>
          <a:bodyPr>
            <a:normAutofit fontScale="92500" lnSpcReduction="20000"/>
          </a:bodyPr>
          <a:lstStyle/>
          <a:p>
            <a:pPr algn="just"/>
            <a:r>
              <a:rPr lang="en-US" b="1" dirty="0" err="1"/>
              <a:t>Diretrizes</a:t>
            </a:r>
            <a:r>
              <a:rPr lang="en-US" b="1" dirty="0"/>
              <a:t> de </a:t>
            </a:r>
            <a:r>
              <a:rPr lang="en-US" b="1" dirty="0" err="1" smtClean="0"/>
              <a:t>Riad</a:t>
            </a:r>
            <a:r>
              <a:rPr lang="en-US" dirty="0" smtClean="0">
                <a:solidFill>
                  <a:srgbClr val="3366FF"/>
                </a:solidFill>
              </a:rPr>
              <a:t>: </a:t>
            </a:r>
            <a:r>
              <a:rPr lang="pt-PT" dirty="0" smtClean="0">
                <a:solidFill>
                  <a:prstClr val="black"/>
                </a:solidFill>
                <a:latin typeface="ArialMT"/>
              </a:rPr>
              <a:t>Prevenção </a:t>
            </a:r>
            <a:r>
              <a:rPr lang="pt-PT" dirty="0">
                <a:solidFill>
                  <a:prstClr val="black"/>
                </a:solidFill>
                <a:latin typeface="ArialMT"/>
              </a:rPr>
              <a:t>da </a:t>
            </a:r>
            <a:r>
              <a:rPr lang="pt-PT" dirty="0" err="1">
                <a:solidFill>
                  <a:prstClr val="black"/>
                </a:solidFill>
                <a:latin typeface="ArialMT"/>
              </a:rPr>
              <a:t>deliquencia</a:t>
            </a:r>
            <a:r>
              <a:rPr lang="pt-PT" dirty="0">
                <a:solidFill>
                  <a:prstClr val="black"/>
                </a:solidFill>
                <a:latin typeface="ArialMT"/>
              </a:rPr>
              <a:t> </a:t>
            </a:r>
            <a:r>
              <a:rPr lang="pt-PT" dirty="0" smtClean="0">
                <a:solidFill>
                  <a:prstClr val="black"/>
                </a:solidFill>
                <a:latin typeface="ArialMT"/>
              </a:rPr>
              <a:t>infantil</a:t>
            </a:r>
          </a:p>
          <a:p>
            <a:pPr algn="just"/>
            <a:endParaRPr lang="pt-PT" b="1" dirty="0" smtClean="0"/>
          </a:p>
          <a:p>
            <a:pPr algn="just"/>
            <a:r>
              <a:rPr lang="pt-PT" b="1" dirty="0" smtClean="0"/>
              <a:t>Regras </a:t>
            </a:r>
            <a:r>
              <a:rPr lang="pt-PT" b="1" dirty="0" err="1"/>
              <a:t>Mínimas</a:t>
            </a:r>
            <a:r>
              <a:rPr lang="pt-PT" b="1" dirty="0"/>
              <a:t> da ONU para a </a:t>
            </a:r>
            <a:r>
              <a:rPr lang="pt-PT" b="1" dirty="0" err="1"/>
              <a:t>Administração</a:t>
            </a:r>
            <a:r>
              <a:rPr lang="pt-PT" b="1" dirty="0"/>
              <a:t> da </a:t>
            </a:r>
            <a:r>
              <a:rPr lang="pt-PT" b="1" dirty="0" err="1"/>
              <a:t>Justiça</a:t>
            </a:r>
            <a:r>
              <a:rPr lang="pt-PT" b="1" dirty="0"/>
              <a:t>, da </a:t>
            </a:r>
            <a:r>
              <a:rPr lang="pt-PT" b="1" dirty="0" err="1"/>
              <a:t>Infância</a:t>
            </a:r>
            <a:r>
              <a:rPr lang="pt-PT" b="1" dirty="0"/>
              <a:t> e da Juventude </a:t>
            </a:r>
            <a:r>
              <a:rPr lang="pt-PT" dirty="0"/>
              <a:t>(Regras de </a:t>
            </a:r>
            <a:r>
              <a:rPr lang="pt-PT" dirty="0" err="1"/>
              <a:t>Beijing</a:t>
            </a:r>
            <a:r>
              <a:rPr lang="pt-PT" dirty="0"/>
              <a:t> ou Pequim) – 1985; </a:t>
            </a:r>
            <a:endParaRPr lang="pt-PT" dirty="0" smtClean="0"/>
          </a:p>
          <a:p>
            <a:pPr algn="just"/>
            <a:endParaRPr lang="pt-PT" b="1" dirty="0"/>
          </a:p>
          <a:p>
            <a:pPr algn="just"/>
            <a:r>
              <a:rPr lang="pt-PT" b="1" dirty="0" smtClean="0"/>
              <a:t>Regras </a:t>
            </a:r>
            <a:r>
              <a:rPr lang="pt-PT" b="1" dirty="0" err="1"/>
              <a:t>Mínimas</a:t>
            </a:r>
            <a:r>
              <a:rPr lang="pt-PT" b="1" dirty="0"/>
              <a:t> da ONU para a </a:t>
            </a:r>
            <a:r>
              <a:rPr lang="pt-PT" b="1" dirty="0" err="1"/>
              <a:t>proteção</a:t>
            </a:r>
            <a:r>
              <a:rPr lang="pt-PT" b="1" dirty="0"/>
              <a:t> de jovens privados de liberdade </a:t>
            </a:r>
            <a:r>
              <a:rPr lang="pt-PT" dirty="0"/>
              <a:t>(Regras de </a:t>
            </a:r>
            <a:r>
              <a:rPr lang="pt-PT" dirty="0" err="1"/>
              <a:t>Tóquio</a:t>
            </a:r>
            <a:r>
              <a:rPr lang="pt-PT" dirty="0"/>
              <a:t>) – 1990;</a:t>
            </a:r>
            <a:br>
              <a:rPr lang="pt-PT" dirty="0"/>
            </a:br>
            <a:endParaRPr lang="pt-PT" dirty="0"/>
          </a:p>
          <a:p>
            <a:pPr algn="just"/>
            <a:endParaRPr lang="pt-PT" dirty="0" smtClean="0">
              <a:solidFill>
                <a:prstClr val="black"/>
              </a:solidFill>
              <a:latin typeface="ArialMT"/>
            </a:endParaRPr>
          </a:p>
          <a:p>
            <a:pPr algn="just"/>
            <a:endParaRPr lang="pt-PT" dirty="0">
              <a:solidFill>
                <a:prstClr val="black"/>
              </a:solidFill>
              <a:latin typeface="ArialMT"/>
            </a:endParaRPr>
          </a:p>
          <a:p>
            <a:pPr algn="just"/>
            <a:endParaRPr lang="pt-PT" dirty="0">
              <a:solidFill>
                <a:prstClr val="black"/>
              </a:solidFill>
              <a:latin typeface="ArialMT"/>
            </a:endParaRPr>
          </a:p>
          <a:p>
            <a:pPr algn="just"/>
            <a:endParaRPr lang="pt-PT" dirty="0" smtClean="0"/>
          </a:p>
          <a:p>
            <a:endParaRPr lang="en-US" dirty="0"/>
          </a:p>
        </p:txBody>
      </p:sp>
    </p:spTree>
    <p:extLst>
      <p:ext uri="{BB962C8B-B14F-4D97-AF65-F5344CB8AC3E}">
        <p14:creationId xmlns:p14="http://schemas.microsoft.com/office/powerpoint/2010/main" val="266736775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PT" b="1" dirty="0" smtClean="0">
                <a:solidFill>
                  <a:srgbClr val="3366FF"/>
                </a:solidFill>
              </a:rPr>
              <a:t>Convenção Interamericana de Direitos Humanos</a:t>
            </a:r>
            <a:endParaRPr lang="pt-PT" b="1" dirty="0">
              <a:solidFill>
                <a:srgbClr val="3366FF"/>
              </a:solidFill>
            </a:endParaRPr>
          </a:p>
        </p:txBody>
      </p:sp>
      <p:sp>
        <p:nvSpPr>
          <p:cNvPr id="3" name="Content Placeholder 2"/>
          <p:cNvSpPr>
            <a:spLocks noGrp="1"/>
          </p:cNvSpPr>
          <p:nvPr>
            <p:ph idx="1"/>
          </p:nvPr>
        </p:nvSpPr>
        <p:spPr/>
        <p:txBody>
          <a:bodyPr>
            <a:normAutofit fontScale="32500" lnSpcReduction="20000"/>
          </a:bodyPr>
          <a:lstStyle/>
          <a:p>
            <a:pPr algn="just"/>
            <a:endParaRPr lang="pt-PT" sz="4900" dirty="0" smtClean="0"/>
          </a:p>
          <a:p>
            <a:pPr algn="just"/>
            <a:r>
              <a:rPr lang="pt-PT" sz="4900" b="1" dirty="0" err="1"/>
              <a:t>A</a:t>
            </a:r>
            <a:r>
              <a:rPr lang="pt-PT" sz="4900" b="1" dirty="0" err="1" smtClean="0"/>
              <a:t>rt</a:t>
            </a:r>
            <a:r>
              <a:rPr lang="pt-PT" sz="4900" b="1" dirty="0" smtClean="0"/>
              <a:t>: 4.1</a:t>
            </a:r>
            <a:r>
              <a:rPr lang="pt-PT" sz="4900" dirty="0" smtClean="0"/>
              <a:t>: “Toda pessoa tem o direito de que se respeite sua vida.  Esse direito deve ser</a:t>
            </a:r>
            <a:r>
              <a:rPr lang="pt-PT" sz="4900" b="1" dirty="0" smtClean="0"/>
              <a:t> protegido </a:t>
            </a:r>
            <a:r>
              <a:rPr lang="pt-PT" sz="4900" dirty="0" smtClean="0"/>
              <a:t>pela lei e, em geral, desde o </a:t>
            </a:r>
            <a:r>
              <a:rPr lang="pt-PT" sz="4900" u="sng" dirty="0" smtClean="0"/>
              <a:t>momento da concepção</a:t>
            </a:r>
            <a:r>
              <a:rPr lang="pt-PT" sz="4900" dirty="0" smtClean="0"/>
              <a:t>.  Ninguém pode ser privado da vida arbitrariamente.	</a:t>
            </a:r>
            <a:endParaRPr lang="pt-PT" sz="4900" dirty="0" smtClean="0"/>
          </a:p>
          <a:p>
            <a:pPr algn="just"/>
            <a:endParaRPr lang="pt-PT" sz="4900" dirty="0"/>
          </a:p>
          <a:p>
            <a:pPr marL="0" indent="0" algn="just">
              <a:buNone/>
            </a:pPr>
            <a:r>
              <a:rPr lang="en-US" sz="5000" dirty="0" smtClean="0"/>
              <a:t>	4.5 </a:t>
            </a:r>
            <a:r>
              <a:rPr lang="en-US" sz="5000" dirty="0" err="1" smtClean="0"/>
              <a:t>Não</a:t>
            </a:r>
            <a:r>
              <a:rPr lang="en-US" sz="5000" dirty="0" smtClean="0"/>
              <a:t> </a:t>
            </a:r>
            <a:r>
              <a:rPr lang="en-US" sz="5000" dirty="0"/>
              <a:t>se deve </a:t>
            </a:r>
            <a:r>
              <a:rPr lang="en-US" sz="5000" dirty="0" err="1"/>
              <a:t>impor</a:t>
            </a:r>
            <a:r>
              <a:rPr lang="en-US" sz="5000" dirty="0"/>
              <a:t> a </a:t>
            </a:r>
            <a:r>
              <a:rPr lang="en-US" sz="5000" dirty="0" err="1"/>
              <a:t>pena</a:t>
            </a:r>
            <a:r>
              <a:rPr lang="en-US" sz="5000" dirty="0"/>
              <a:t> de </a:t>
            </a:r>
            <a:r>
              <a:rPr lang="en-US" sz="5000" dirty="0" err="1"/>
              <a:t>morte</a:t>
            </a:r>
            <a:r>
              <a:rPr lang="en-US" sz="5000" dirty="0"/>
              <a:t> a </a:t>
            </a:r>
            <a:r>
              <a:rPr lang="en-US" sz="5000" dirty="0" err="1"/>
              <a:t>pessoa</a:t>
            </a:r>
            <a:r>
              <a:rPr lang="en-US" sz="5000" dirty="0"/>
              <a:t> </a:t>
            </a:r>
            <a:r>
              <a:rPr lang="en-US" sz="5000" dirty="0" err="1"/>
              <a:t>que</a:t>
            </a:r>
            <a:r>
              <a:rPr lang="en-US" sz="5000" dirty="0"/>
              <a:t>, no </a:t>
            </a:r>
            <a:r>
              <a:rPr lang="en-US" sz="5000" dirty="0" err="1"/>
              <a:t>momento</a:t>
            </a:r>
            <a:r>
              <a:rPr lang="en-US" sz="5000" dirty="0"/>
              <a:t> da </a:t>
            </a:r>
            <a:r>
              <a:rPr lang="en-US" sz="5000" dirty="0" err="1"/>
              <a:t>perpetração</a:t>
            </a:r>
            <a:r>
              <a:rPr lang="en-US" sz="5000" dirty="0"/>
              <a:t> do </a:t>
            </a:r>
            <a:r>
              <a:rPr lang="en-US" sz="5000" dirty="0" smtClean="0"/>
              <a:t>	</a:t>
            </a:r>
            <a:r>
              <a:rPr lang="en-US" sz="5000" dirty="0" err="1" smtClean="0"/>
              <a:t>delito</a:t>
            </a:r>
            <a:r>
              <a:rPr lang="en-US" sz="5000" dirty="0"/>
              <a:t>, for </a:t>
            </a:r>
            <a:r>
              <a:rPr lang="en-US" sz="5000" dirty="0" err="1"/>
              <a:t>menor</a:t>
            </a:r>
            <a:r>
              <a:rPr lang="en-US" sz="5000" dirty="0"/>
              <a:t> de </a:t>
            </a:r>
            <a:r>
              <a:rPr lang="en-US" sz="5000" dirty="0" err="1"/>
              <a:t>dezoito</a:t>
            </a:r>
            <a:r>
              <a:rPr lang="en-US" sz="5000" dirty="0"/>
              <a:t> </a:t>
            </a:r>
            <a:r>
              <a:rPr lang="en-US" sz="5000" dirty="0" err="1"/>
              <a:t>anos</a:t>
            </a:r>
            <a:r>
              <a:rPr lang="en-US" sz="5000" dirty="0"/>
              <a:t>, </a:t>
            </a:r>
            <a:r>
              <a:rPr lang="en-US" sz="5000" dirty="0" err="1"/>
              <a:t>ou</a:t>
            </a:r>
            <a:r>
              <a:rPr lang="en-US" sz="5000" dirty="0"/>
              <a:t> </a:t>
            </a:r>
            <a:r>
              <a:rPr lang="en-US" sz="5000" dirty="0" err="1"/>
              <a:t>maior</a:t>
            </a:r>
            <a:r>
              <a:rPr lang="en-US" sz="5000" dirty="0"/>
              <a:t> de </a:t>
            </a:r>
            <a:r>
              <a:rPr lang="en-US" sz="5000" dirty="0" err="1"/>
              <a:t>setenta</a:t>
            </a:r>
            <a:r>
              <a:rPr lang="en-US" sz="5000" dirty="0"/>
              <a:t>, </a:t>
            </a:r>
            <a:r>
              <a:rPr lang="en-US" sz="5000" dirty="0" err="1"/>
              <a:t>nem</a:t>
            </a:r>
            <a:r>
              <a:rPr lang="en-US" sz="5000" dirty="0"/>
              <a:t> </a:t>
            </a:r>
            <a:r>
              <a:rPr lang="en-US" sz="5000" dirty="0" err="1"/>
              <a:t>aplicá</a:t>
            </a:r>
            <a:r>
              <a:rPr lang="en-US" sz="5000" dirty="0"/>
              <a:t>-la a </a:t>
            </a:r>
            <a:r>
              <a:rPr lang="en-US" sz="5000" dirty="0" err="1"/>
              <a:t>mulher</a:t>
            </a:r>
            <a:r>
              <a:rPr lang="en-US" sz="5000" dirty="0"/>
              <a:t> </a:t>
            </a:r>
            <a:r>
              <a:rPr lang="en-US" sz="5000" dirty="0" err="1"/>
              <a:t>em</a:t>
            </a:r>
            <a:r>
              <a:rPr lang="en-US" sz="5000" dirty="0"/>
              <a:t> </a:t>
            </a:r>
            <a:r>
              <a:rPr lang="en-US" sz="5000" dirty="0" err="1"/>
              <a:t>estado</a:t>
            </a:r>
            <a:r>
              <a:rPr lang="en-US" sz="5000" dirty="0"/>
              <a:t> </a:t>
            </a:r>
            <a:r>
              <a:rPr lang="en-US" sz="5000" dirty="0" smtClean="0"/>
              <a:t>	de </a:t>
            </a:r>
            <a:r>
              <a:rPr lang="en-US" sz="5000" dirty="0" err="1"/>
              <a:t>gravidez</a:t>
            </a:r>
            <a:r>
              <a:rPr lang="en-US" sz="5000" dirty="0"/>
              <a:t>.</a:t>
            </a:r>
            <a:endParaRPr lang="pt-PT" sz="5000" dirty="0"/>
          </a:p>
          <a:p>
            <a:pPr marL="0" indent="0" algn="just">
              <a:buNone/>
            </a:pPr>
            <a:endParaRPr lang="pt-PT" sz="4900" b="1" dirty="0" smtClean="0"/>
          </a:p>
          <a:p>
            <a:pPr algn="just"/>
            <a:endParaRPr lang="pt-PT" sz="4900" b="1" dirty="0" smtClean="0"/>
          </a:p>
          <a:p>
            <a:pPr algn="just"/>
            <a:r>
              <a:rPr lang="pt-PT" sz="4900" b="1" dirty="0" smtClean="0"/>
              <a:t>Artigo 19: </a:t>
            </a:r>
            <a:r>
              <a:rPr lang="pt-PT" sz="4900" dirty="0" smtClean="0"/>
              <a:t>Toda criança tem direito às medidas de proteção que a sua condição de menor requer por parte da sua família, da sociedade e do Estado.</a:t>
            </a:r>
          </a:p>
          <a:p>
            <a:pPr algn="just"/>
            <a:endParaRPr lang="en-US" sz="4900" dirty="0"/>
          </a:p>
          <a:p>
            <a:pPr algn="just"/>
            <a:endParaRPr lang="en-US" sz="4900" dirty="0" smtClean="0"/>
          </a:p>
          <a:p>
            <a:pPr marL="0" indent="0">
              <a:buNone/>
            </a:pPr>
            <a:r>
              <a:rPr lang="en-US" sz="4900" dirty="0"/>
              <a:t> 	</a:t>
            </a:r>
          </a:p>
          <a:p>
            <a:endParaRPr lang="en-US" dirty="0"/>
          </a:p>
        </p:txBody>
      </p:sp>
    </p:spTree>
    <p:extLst>
      <p:ext uri="{BB962C8B-B14F-4D97-AF65-F5344CB8AC3E}">
        <p14:creationId xmlns:p14="http://schemas.microsoft.com/office/powerpoint/2010/main" val="294026687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3366FF"/>
                </a:solidFill>
              </a:rPr>
              <a:t>Protocolo de San </a:t>
            </a:r>
            <a:r>
              <a:rPr lang="en-US" b="1" dirty="0">
                <a:solidFill>
                  <a:srgbClr val="3366FF"/>
                </a:solidFill>
              </a:rPr>
              <a:t>S</a:t>
            </a:r>
            <a:r>
              <a:rPr lang="en-US" b="1" dirty="0" smtClean="0">
                <a:solidFill>
                  <a:srgbClr val="3366FF"/>
                </a:solidFill>
              </a:rPr>
              <a:t>alvador</a:t>
            </a:r>
            <a:endParaRPr lang="en-US" b="1" dirty="0">
              <a:solidFill>
                <a:srgbClr val="3366FF"/>
              </a:solidFill>
            </a:endParaRPr>
          </a:p>
        </p:txBody>
      </p:sp>
      <p:sp>
        <p:nvSpPr>
          <p:cNvPr id="3" name="Content Placeholder 2"/>
          <p:cNvSpPr>
            <a:spLocks noGrp="1"/>
          </p:cNvSpPr>
          <p:nvPr>
            <p:ph idx="1"/>
          </p:nvPr>
        </p:nvSpPr>
        <p:spPr/>
        <p:txBody>
          <a:bodyPr>
            <a:normAutofit fontScale="77500" lnSpcReduction="20000"/>
          </a:bodyPr>
          <a:lstStyle/>
          <a:p>
            <a:pPr algn="just"/>
            <a:endParaRPr lang="pt-PT" dirty="0" smtClean="0"/>
          </a:p>
          <a:p>
            <a:pPr algn="just"/>
            <a:r>
              <a:rPr lang="pt-PT" b="1" dirty="0" smtClean="0"/>
              <a:t>Artigo 16</a:t>
            </a:r>
            <a:r>
              <a:rPr lang="pt-PT" dirty="0" smtClean="0"/>
              <a:t> </a:t>
            </a:r>
            <a:r>
              <a:rPr lang="pt-PT" b="1" dirty="0" smtClean="0"/>
              <a:t>Direito da criança</a:t>
            </a:r>
          </a:p>
          <a:p>
            <a:pPr marL="0" indent="0" algn="just">
              <a:buNone/>
            </a:pPr>
            <a:r>
              <a:rPr lang="pt-PT" dirty="0" smtClean="0"/>
              <a:t> </a:t>
            </a:r>
          </a:p>
          <a:p>
            <a:pPr marL="0" indent="0" algn="just">
              <a:buNone/>
            </a:pPr>
            <a:r>
              <a:rPr lang="pt-PT" dirty="0" smtClean="0"/>
              <a:t>Toda criança, seja qual for sua filiação, tem direito às medidas de proteção que sua condição de menor requer por parte da sua família, da sociedade e do Estado. Toda criança tem direito de crescer ao amparo e sob a responsabilidade de seus pais; salvo em circunstâncias excepcionais, reconhecidas judicialmente, a criança de tenra idade não deve ser separada de sua mãe.  Toda criança tem direito à educação gratuita e obrigatória, pelo menos no nível básico, e a continuar sua formação em níveis mais elevados do sistema educacional.</a:t>
            </a:r>
          </a:p>
          <a:p>
            <a:pPr marL="0" indent="0" algn="just">
              <a:buNone/>
            </a:pPr>
            <a:r>
              <a:rPr lang="pt-PT" dirty="0" smtClean="0"/>
              <a:t> 	</a:t>
            </a:r>
            <a:endParaRPr lang="pt-PT" dirty="0"/>
          </a:p>
        </p:txBody>
      </p:sp>
    </p:spTree>
    <p:extLst>
      <p:ext uri="{BB962C8B-B14F-4D97-AF65-F5344CB8AC3E}">
        <p14:creationId xmlns:p14="http://schemas.microsoft.com/office/powerpoint/2010/main" val="34830588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1111"/>
            <a:ext cx="8229600" cy="1459089"/>
          </a:xfrm>
        </p:spPr>
        <p:txBody>
          <a:bodyPr>
            <a:noAutofit/>
          </a:bodyPr>
          <a:lstStyle/>
          <a:p>
            <a:r>
              <a:rPr lang="en-US" sz="3600" b="1" i="1" dirty="0" smtClean="0">
                <a:solidFill>
                  <a:srgbClr val="3366FF"/>
                </a:solidFill>
              </a:rPr>
              <a:t>Constituição Federal </a:t>
            </a:r>
            <a:endParaRPr lang="en-US" sz="3600" b="1" i="1" dirty="0">
              <a:solidFill>
                <a:srgbClr val="3366FF"/>
              </a:solidFill>
            </a:endParaRPr>
          </a:p>
        </p:txBody>
      </p:sp>
      <p:sp>
        <p:nvSpPr>
          <p:cNvPr id="3" name="Content Placeholder 2"/>
          <p:cNvSpPr>
            <a:spLocks noGrp="1"/>
          </p:cNvSpPr>
          <p:nvPr>
            <p:ph idx="1"/>
          </p:nvPr>
        </p:nvSpPr>
        <p:spPr>
          <a:xfrm>
            <a:off x="457200" y="1425222"/>
            <a:ext cx="8229600" cy="4700941"/>
          </a:xfrm>
        </p:spPr>
        <p:txBody>
          <a:bodyPr>
            <a:normAutofit fontScale="70000" lnSpcReduction="20000"/>
          </a:bodyPr>
          <a:lstStyle/>
          <a:p>
            <a:pPr algn="just"/>
            <a:r>
              <a:rPr lang="pt-BR" dirty="0" smtClean="0"/>
              <a:t>Transição da doutrina da situação irregular para proteção integral</a:t>
            </a:r>
          </a:p>
          <a:p>
            <a:pPr algn="just"/>
            <a:r>
              <a:rPr lang="pt-BR" b="1" dirty="0" smtClean="0"/>
              <a:t>Art. 6º</a:t>
            </a:r>
            <a:r>
              <a:rPr lang="pt-BR" dirty="0" smtClean="0"/>
              <a:t>: proteção à maternidade e infância é direito social</a:t>
            </a:r>
          </a:p>
          <a:p>
            <a:pPr algn="just"/>
            <a:r>
              <a:rPr lang="pt-BR" b="1" dirty="0" smtClean="0"/>
              <a:t>Art. 7º: XXXIII</a:t>
            </a:r>
            <a:r>
              <a:rPr lang="pt-BR" dirty="0" smtClean="0"/>
              <a:t> - proibição de trabalho noturno, perigoso ou insalubre a menores de dezoito e de qualquer trabalho a menores de dezesseis anos, salvo na condição de aprendiz, a partir de quatorze anos; </a:t>
            </a:r>
            <a:r>
              <a:rPr lang="pt-BR" u="sng" dirty="0" smtClean="0"/>
              <a:t>(Redação dada pela Emenda Constitucional nº 20, de 1998)</a:t>
            </a:r>
          </a:p>
          <a:p>
            <a:pPr algn="just"/>
            <a:r>
              <a:rPr lang="pt-BR" b="1" dirty="0" smtClean="0"/>
              <a:t>Art. 24, XV, CF</a:t>
            </a:r>
            <a:r>
              <a:rPr lang="pt-BR" dirty="0" smtClean="0"/>
              <a:t>: estabelece Competência legislativa concorrente sobre proteção à infância e juventude</a:t>
            </a:r>
          </a:p>
          <a:p>
            <a:pPr algn="just"/>
            <a:r>
              <a:rPr lang="pt-BR" b="1" dirty="0" smtClean="0"/>
              <a:t>Art. 203</a:t>
            </a:r>
            <a:r>
              <a:rPr lang="pt-BR" dirty="0" smtClean="0"/>
              <a:t>. A assistência social será prestada a quem dela necessitar, independentemente de contribuição à seguridade social, e tem por objetivos:</a:t>
            </a:r>
          </a:p>
          <a:p>
            <a:pPr marL="0" indent="0" algn="just">
              <a:buNone/>
            </a:pPr>
            <a:r>
              <a:rPr lang="pt-BR" dirty="0" smtClean="0"/>
              <a:t>     </a:t>
            </a:r>
            <a:r>
              <a:rPr lang="pt-BR" dirty="0" err="1" smtClean="0"/>
              <a:t>I</a:t>
            </a:r>
            <a:r>
              <a:rPr lang="pt-BR" dirty="0" smtClean="0"/>
              <a:t> - a proteção à família, à maternidade, à infância, à adolescência e    	à velhice;</a:t>
            </a:r>
          </a:p>
          <a:p>
            <a:pPr marL="0" indent="0" algn="just">
              <a:buNone/>
            </a:pPr>
            <a:r>
              <a:rPr lang="pt-BR" dirty="0" smtClean="0"/>
              <a:t>	II - o amparo às crianças e adolescentes carentes;</a:t>
            </a:r>
          </a:p>
          <a:p>
            <a:pPr algn="just"/>
            <a:endParaRPr lang="en-US" dirty="0" smtClean="0"/>
          </a:p>
          <a:p>
            <a:pPr algn="just"/>
            <a:endParaRPr lang="en-US" dirty="0" smtClean="0"/>
          </a:p>
          <a:p>
            <a:pPr algn="just"/>
            <a:endParaRPr lang="en-US" dirty="0"/>
          </a:p>
        </p:txBody>
      </p:sp>
    </p:spTree>
    <p:extLst>
      <p:ext uri="{BB962C8B-B14F-4D97-AF65-F5344CB8AC3E}">
        <p14:creationId xmlns:p14="http://schemas.microsoft.com/office/powerpoint/2010/main" val="11564832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65668"/>
            <a:ext cx="8229600" cy="5660496"/>
          </a:xfrm>
        </p:spPr>
        <p:txBody>
          <a:bodyPr>
            <a:normAutofit fontScale="55000" lnSpcReduction="20000"/>
          </a:bodyPr>
          <a:lstStyle/>
          <a:p>
            <a:pPr algn="just"/>
            <a:r>
              <a:rPr lang="pt-PT" b="1" dirty="0" smtClean="0"/>
              <a:t>Princípio da prioridade absoluta</a:t>
            </a:r>
            <a:r>
              <a:rPr lang="pt-PT" dirty="0" smtClean="0"/>
              <a:t>:</a:t>
            </a:r>
            <a:r>
              <a:rPr lang="pt-PT" dirty="0"/>
              <a:t> </a:t>
            </a:r>
            <a:r>
              <a:rPr lang="pt-PT" dirty="0" err="1" smtClean="0"/>
              <a:t>Art</a:t>
            </a:r>
            <a:r>
              <a:rPr lang="pt-PT" dirty="0" smtClean="0"/>
              <a:t>. 227. É dever da família, da sociedade e do Estado assegurar à criança, ao adolescente e ao jovem, </a:t>
            </a:r>
            <a:r>
              <a:rPr lang="pt-PT" b="1" u="sng" dirty="0"/>
              <a:t>com absoluta prioridade</a:t>
            </a:r>
            <a:r>
              <a:rPr lang="pt-PT" dirty="0" smtClean="0"/>
              <a:t>, o direito à vida, à saúde, à alimentação, à educação, ao lazer, à profissionalização, à cultura, à dignidade, ao respeito, à liberdade e à convivência familiar e comunitária, além de colocá-los a salvo de toda forma de negligência, discriminação, exploração, violência, crueldade e opressão. </a:t>
            </a:r>
            <a:r>
              <a:rPr lang="pt-PT" u="sng" dirty="0" smtClean="0"/>
              <a:t>(Redação dada Pela Emenda Constitucional nº 65, de 2010)</a:t>
            </a:r>
          </a:p>
          <a:p>
            <a:pPr algn="just"/>
            <a:endParaRPr lang="pt-PT" u="sng" dirty="0"/>
          </a:p>
          <a:p>
            <a:pPr algn="just"/>
            <a:r>
              <a:rPr lang="pt-PT" b="1" dirty="0" smtClean="0"/>
              <a:t>direito à saúde</a:t>
            </a:r>
            <a:r>
              <a:rPr lang="pt-PT" dirty="0" smtClean="0"/>
              <a:t>: </a:t>
            </a:r>
            <a:r>
              <a:rPr lang="pt-PT" dirty="0" err="1" smtClean="0"/>
              <a:t>art</a:t>
            </a:r>
            <a:r>
              <a:rPr lang="pt-PT" dirty="0" smtClean="0"/>
              <a:t>. 227§ 1º O Estado promoverá programas de assistência integral à saúde da criança, do adolescente e do jovem, admitida a participação de entidades não governamentais, mediante políticas específicas e obedecendo aos seguintes preceitos: </a:t>
            </a:r>
            <a:r>
              <a:rPr lang="pt-PT" u="sng" dirty="0" smtClean="0"/>
              <a:t>(Redação dada Pela Emenda Constitucional nº 65, de 2010)</a:t>
            </a:r>
          </a:p>
          <a:p>
            <a:pPr marL="0" indent="0" algn="just">
              <a:buNone/>
            </a:pPr>
            <a:r>
              <a:rPr lang="pt-PT" dirty="0" smtClean="0"/>
              <a:t>	I - aplicação de percentual dos recursos públicos destinados à saúde na 	assistência materno-infantil;</a:t>
            </a:r>
          </a:p>
          <a:p>
            <a:pPr marL="0" indent="0" algn="just">
              <a:buNone/>
            </a:pPr>
            <a:endParaRPr lang="pt-PT" dirty="0" smtClean="0"/>
          </a:p>
          <a:p>
            <a:pPr marL="0" indent="0" algn="just">
              <a:buNone/>
            </a:pPr>
            <a:r>
              <a:rPr lang="pt-PT" dirty="0" smtClean="0"/>
              <a:t>	II - criação de programas de prevenção e atendimento especializado para as 	pessoas portadoras de deficiência física, sensorial ou mental, bem como de 	integração social do </a:t>
            </a:r>
            <a:r>
              <a:rPr lang="pt-PT" b="1" dirty="0" smtClean="0"/>
              <a:t>adolescente e do jovem portador de deficiência</a:t>
            </a:r>
            <a:r>
              <a:rPr lang="pt-PT" dirty="0" smtClean="0"/>
              <a:t>, mediante o 	treinamento para o trabalho e a convivência, e a facilitação do acesso aos bens e 	serviços coletivos, com a eliminação de obstáculos </a:t>
            </a:r>
            <a:r>
              <a:rPr lang="pt-PT" dirty="0" err="1" smtClean="0"/>
              <a:t>arquitetônicos</a:t>
            </a:r>
            <a:r>
              <a:rPr lang="pt-PT" dirty="0" smtClean="0"/>
              <a:t> e de todas as 	formas de discriminação. </a:t>
            </a:r>
            <a:endParaRPr lang="pt-PT" dirty="0"/>
          </a:p>
          <a:p>
            <a:pPr marL="0" indent="0" algn="just">
              <a:buNone/>
            </a:pPr>
            <a:endParaRPr lang="pt-PT" dirty="0" smtClean="0"/>
          </a:p>
          <a:p>
            <a:pPr marL="0" indent="0" algn="just">
              <a:buNone/>
            </a:pPr>
            <a:r>
              <a:rPr lang="pt-PT" dirty="0"/>
              <a:t>	</a:t>
            </a:r>
            <a:r>
              <a:rPr lang="pt-PT" dirty="0" smtClean="0"/>
              <a:t>	</a:t>
            </a:r>
            <a:endParaRPr lang="pt-PT" dirty="0"/>
          </a:p>
        </p:txBody>
      </p:sp>
    </p:spTree>
    <p:extLst>
      <p:ext uri="{BB962C8B-B14F-4D97-AF65-F5344CB8AC3E}">
        <p14:creationId xmlns:p14="http://schemas.microsoft.com/office/powerpoint/2010/main" val="31446592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pPr algn="just"/>
            <a:r>
              <a:rPr lang="pt-PT" dirty="0" smtClean="0"/>
              <a:t>disposições sobre adolescente em conflito com a lei</a:t>
            </a:r>
          </a:p>
          <a:p>
            <a:pPr algn="just"/>
            <a:r>
              <a:rPr lang="pt-PT" dirty="0" smtClean="0"/>
              <a:t>princípios de brevidade, excepcionalidade e respeito à condição peculiar de pessoa em desenvolvimento, quando da aplicação de qualquer medida privativa da liberdade;</a:t>
            </a:r>
          </a:p>
          <a:p>
            <a:pPr algn="just"/>
            <a:r>
              <a:rPr lang="pt-PT" dirty="0" smtClean="0"/>
              <a:t>programas de prevenção e atendimento especializado à criança, ao adolescente e ao jovem dependente de entorpecentes e drogas afins</a:t>
            </a:r>
          </a:p>
          <a:p>
            <a:pPr algn="just"/>
            <a:r>
              <a:rPr lang="pt-PT" dirty="0" smtClean="0"/>
              <a:t>A lei punirá severamente o abuso, a violência e a exploração sexual da criança e do adolescente.</a:t>
            </a:r>
          </a:p>
          <a:p>
            <a:pPr algn="just"/>
            <a:endParaRPr lang="en-US" dirty="0" smtClean="0"/>
          </a:p>
          <a:p>
            <a:pPr algn="just"/>
            <a:endParaRPr lang="en-US" dirty="0" smtClean="0"/>
          </a:p>
          <a:p>
            <a:pPr algn="just"/>
            <a:endParaRPr lang="en-US" dirty="0" smtClean="0"/>
          </a:p>
          <a:p>
            <a:pPr algn="just"/>
            <a:endParaRPr lang="en-US" dirty="0" smtClean="0"/>
          </a:p>
        </p:txBody>
      </p:sp>
    </p:spTree>
    <p:extLst>
      <p:ext uri="{BB962C8B-B14F-4D97-AF65-F5344CB8AC3E}">
        <p14:creationId xmlns:p14="http://schemas.microsoft.com/office/powerpoint/2010/main" val="183932509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1111"/>
            <a:ext cx="8229600" cy="1459089"/>
          </a:xfrm>
        </p:spPr>
        <p:txBody>
          <a:bodyPr>
            <a:noAutofit/>
          </a:bodyPr>
          <a:lstStyle/>
          <a:p>
            <a:r>
              <a:rPr lang="en-US" sz="2800" b="1" i="1" dirty="0" smtClean="0">
                <a:solidFill>
                  <a:srgbClr val="3366FF"/>
                </a:solidFill>
              </a:rPr>
              <a:t>Questão da redução da </a:t>
            </a:r>
            <a:r>
              <a:rPr lang="en-US" sz="2800" b="1" i="1" dirty="0" err="1" smtClean="0">
                <a:solidFill>
                  <a:srgbClr val="3366FF"/>
                </a:solidFill>
              </a:rPr>
              <a:t>maioridade</a:t>
            </a:r>
            <a:r>
              <a:rPr lang="en-US" sz="2800" b="1" i="1" dirty="0" smtClean="0">
                <a:solidFill>
                  <a:srgbClr val="3366FF"/>
                </a:solidFill>
              </a:rPr>
              <a:t> penal</a:t>
            </a:r>
            <a:br>
              <a:rPr lang="en-US" sz="2800" b="1" i="1" dirty="0" smtClean="0">
                <a:solidFill>
                  <a:srgbClr val="3366FF"/>
                </a:solidFill>
              </a:rPr>
            </a:br>
            <a:r>
              <a:rPr lang="en-US" sz="2800" b="1" i="1" dirty="0">
                <a:solidFill>
                  <a:srgbClr val="3366FF"/>
                </a:solidFill>
              </a:rPr>
              <a:t/>
            </a:r>
            <a:br>
              <a:rPr lang="en-US" sz="2800" b="1" i="1" dirty="0">
                <a:solidFill>
                  <a:srgbClr val="3366FF"/>
                </a:solidFill>
              </a:rPr>
            </a:br>
            <a:endParaRPr lang="en-US" sz="2800" b="1" i="1" dirty="0">
              <a:solidFill>
                <a:srgbClr val="3366FF"/>
              </a:solidFill>
            </a:endParaRPr>
          </a:p>
        </p:txBody>
      </p:sp>
      <p:sp>
        <p:nvSpPr>
          <p:cNvPr id="3" name="Content Placeholder 2"/>
          <p:cNvSpPr>
            <a:spLocks noGrp="1"/>
          </p:cNvSpPr>
          <p:nvPr>
            <p:ph idx="1"/>
          </p:nvPr>
        </p:nvSpPr>
        <p:spPr>
          <a:xfrm>
            <a:off x="457200" y="1044222"/>
            <a:ext cx="8229600" cy="5081941"/>
          </a:xfrm>
        </p:spPr>
        <p:txBody>
          <a:bodyPr>
            <a:normAutofit fontScale="77500" lnSpcReduction="20000"/>
          </a:bodyPr>
          <a:lstStyle/>
          <a:p>
            <a:pPr marL="0" indent="0" algn="just">
              <a:buNone/>
            </a:pPr>
            <a:r>
              <a:rPr lang="en-US" i="1" dirty="0"/>
              <a:t>Art. 228. São </a:t>
            </a:r>
            <a:r>
              <a:rPr lang="en-US" i="1" dirty="0" err="1"/>
              <a:t>penalmente</a:t>
            </a:r>
            <a:r>
              <a:rPr lang="en-US" i="1" dirty="0"/>
              <a:t> </a:t>
            </a:r>
            <a:r>
              <a:rPr lang="en-US" i="1" dirty="0" err="1"/>
              <a:t>inimputáveis</a:t>
            </a:r>
            <a:r>
              <a:rPr lang="en-US" i="1" dirty="0"/>
              <a:t> </a:t>
            </a:r>
            <a:r>
              <a:rPr lang="en-US" i="1" dirty="0" err="1"/>
              <a:t>os</a:t>
            </a:r>
            <a:r>
              <a:rPr lang="en-US" i="1" dirty="0"/>
              <a:t> </a:t>
            </a:r>
            <a:r>
              <a:rPr lang="en-US" i="1" dirty="0" err="1"/>
              <a:t>menores</a:t>
            </a:r>
            <a:r>
              <a:rPr lang="en-US" i="1" dirty="0"/>
              <a:t> de </a:t>
            </a:r>
            <a:r>
              <a:rPr lang="en-US" i="1" dirty="0" err="1"/>
              <a:t>dezoito</a:t>
            </a:r>
            <a:r>
              <a:rPr lang="en-US" i="1" dirty="0"/>
              <a:t> </a:t>
            </a:r>
            <a:r>
              <a:rPr lang="en-US" i="1" dirty="0" err="1"/>
              <a:t>anos</a:t>
            </a:r>
            <a:r>
              <a:rPr lang="en-US" i="1" dirty="0"/>
              <a:t>, </a:t>
            </a:r>
            <a:r>
              <a:rPr lang="en-US" i="1" dirty="0" err="1"/>
              <a:t>sujeitos</a:t>
            </a:r>
            <a:r>
              <a:rPr lang="en-US" i="1" dirty="0"/>
              <a:t> </a:t>
            </a:r>
            <a:r>
              <a:rPr lang="en-US" i="1" dirty="0" err="1"/>
              <a:t>às</a:t>
            </a:r>
            <a:r>
              <a:rPr lang="en-US" i="1" dirty="0"/>
              <a:t> </a:t>
            </a:r>
            <a:r>
              <a:rPr lang="en-US" i="1" dirty="0" err="1"/>
              <a:t>normas</a:t>
            </a:r>
            <a:r>
              <a:rPr lang="en-US" i="1" dirty="0"/>
              <a:t> da </a:t>
            </a:r>
            <a:r>
              <a:rPr lang="en-US" i="1" dirty="0" err="1"/>
              <a:t>legislação</a:t>
            </a:r>
            <a:r>
              <a:rPr lang="en-US" i="1" dirty="0"/>
              <a:t> especial</a:t>
            </a:r>
            <a:endParaRPr lang="pt-PT" b="1" i="1" dirty="0" smtClean="0"/>
          </a:p>
          <a:p>
            <a:pPr marL="0" indent="0" algn="just">
              <a:buNone/>
            </a:pPr>
            <a:endParaRPr lang="pt-PT" b="1" dirty="0"/>
          </a:p>
          <a:p>
            <a:pPr algn="just"/>
            <a:r>
              <a:rPr lang="pt-PT" b="1" dirty="0" smtClean="0"/>
              <a:t>Argumentos da corrente favorável</a:t>
            </a:r>
            <a:r>
              <a:rPr lang="pt-PT" dirty="0" smtClean="0"/>
              <a:t>: não seria cláusula pétrea; voto aos 18 anos; necessidade de aumentar o rigor punitivo para prevenir envolvimento de adolescente com o crime.</a:t>
            </a:r>
          </a:p>
          <a:p>
            <a:pPr marL="0" indent="0" algn="just">
              <a:buNone/>
            </a:pPr>
            <a:endParaRPr lang="pt-PT" dirty="0" smtClean="0"/>
          </a:p>
          <a:p>
            <a:pPr algn="just"/>
            <a:r>
              <a:rPr lang="pt-PT" b="1" dirty="0" smtClean="0"/>
              <a:t>Argumentos contrários</a:t>
            </a:r>
            <a:r>
              <a:rPr lang="pt-PT" dirty="0" smtClean="0"/>
              <a:t>: é sim cláusula pétrea (STF já entendeu que direitos individuais não se limitam ao artigo 5º da CF); adolescente como pessoa em condição de desenvolvimento; vedação do retrocesso; existência de medida socioeducativa como forma de punição; como regra jovens são vítimas de violência e não autores;  </a:t>
            </a:r>
          </a:p>
          <a:p>
            <a:pPr algn="just"/>
            <a:endParaRPr lang="en-US" dirty="0" smtClean="0"/>
          </a:p>
          <a:p>
            <a:pPr algn="just"/>
            <a:endParaRPr lang="en-US" dirty="0"/>
          </a:p>
        </p:txBody>
      </p:sp>
    </p:spTree>
    <p:extLst>
      <p:ext uri="{BB962C8B-B14F-4D97-AF65-F5344CB8AC3E}">
        <p14:creationId xmlns:p14="http://schemas.microsoft.com/office/powerpoint/2010/main" val="214140995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1111"/>
            <a:ext cx="8229600" cy="1459089"/>
          </a:xfrm>
        </p:spPr>
        <p:txBody>
          <a:bodyPr>
            <a:noAutofit/>
          </a:bodyPr>
          <a:lstStyle/>
          <a:p>
            <a:r>
              <a:rPr lang="en-US" sz="2800" b="1" i="1" dirty="0" smtClean="0">
                <a:solidFill>
                  <a:srgbClr val="3366FF"/>
                </a:solidFill>
              </a:rPr>
              <a:t>Estatuto da Criança e do Adolescente </a:t>
            </a:r>
            <a:endParaRPr lang="en-US" sz="2800" b="1" i="1" dirty="0">
              <a:solidFill>
                <a:srgbClr val="3366FF"/>
              </a:solidFill>
            </a:endParaRPr>
          </a:p>
        </p:txBody>
      </p:sp>
      <p:sp>
        <p:nvSpPr>
          <p:cNvPr id="3" name="Content Placeholder 2"/>
          <p:cNvSpPr>
            <a:spLocks noGrp="1"/>
          </p:cNvSpPr>
          <p:nvPr>
            <p:ph idx="1"/>
          </p:nvPr>
        </p:nvSpPr>
        <p:spPr/>
        <p:txBody>
          <a:bodyPr>
            <a:normAutofit fontScale="62500" lnSpcReduction="20000"/>
          </a:bodyPr>
          <a:lstStyle/>
          <a:p>
            <a:pPr algn="just"/>
            <a:r>
              <a:rPr lang="pt-BR" b="1" dirty="0" smtClean="0"/>
              <a:t>Criança</a:t>
            </a:r>
            <a:r>
              <a:rPr lang="pt-BR" dirty="0" smtClean="0"/>
              <a:t>: até 12 anos incompletos</a:t>
            </a:r>
          </a:p>
          <a:p>
            <a:pPr algn="just"/>
            <a:endParaRPr lang="pt-BR" dirty="0" smtClean="0"/>
          </a:p>
          <a:p>
            <a:pPr algn="just"/>
            <a:r>
              <a:rPr lang="pt-BR" b="1" dirty="0" smtClean="0"/>
              <a:t>Adolescente</a:t>
            </a:r>
            <a:r>
              <a:rPr lang="pt-BR" dirty="0" smtClean="0"/>
              <a:t>: 12 anos até 18 incompletos</a:t>
            </a:r>
          </a:p>
          <a:p>
            <a:pPr algn="just">
              <a:buFont typeface="Wingdings" charset="2"/>
              <a:buChar char="Ø"/>
            </a:pPr>
            <a:endParaRPr lang="pt-BR" dirty="0" smtClean="0"/>
          </a:p>
          <a:p>
            <a:pPr algn="just">
              <a:buFont typeface="Wingdings" charset="2"/>
              <a:buChar char="Ø"/>
            </a:pPr>
            <a:r>
              <a:rPr lang="pt-BR" dirty="0" smtClean="0"/>
              <a:t>	aplicação excepcional do ECA, </a:t>
            </a:r>
            <a:r>
              <a:rPr lang="pt-BR" u="sng" dirty="0" smtClean="0"/>
              <a:t>nos casos expressos</a:t>
            </a:r>
            <a:r>
              <a:rPr lang="pt-BR" dirty="0" smtClean="0"/>
              <a:t>, às pessoas entre 18 a 21 anos.</a:t>
            </a:r>
          </a:p>
          <a:p>
            <a:pPr algn="just">
              <a:buFont typeface="Wingdings" charset="2"/>
              <a:buChar char="Ø"/>
            </a:pPr>
            <a:r>
              <a:rPr lang="pt-BR" dirty="0" smtClean="0"/>
              <a:t>Emancipação: não afasta proteção do ECA</a:t>
            </a:r>
          </a:p>
          <a:p>
            <a:pPr algn="just"/>
            <a:endParaRPr lang="pt-BR" b="1" dirty="0" smtClean="0"/>
          </a:p>
          <a:p>
            <a:pPr algn="just"/>
            <a:r>
              <a:rPr lang="pt-BR" b="1" dirty="0" smtClean="0"/>
              <a:t>Estatuto da Juventude (Lei 12.852/16)</a:t>
            </a:r>
            <a:r>
              <a:rPr lang="pt-BR" dirty="0" smtClean="0"/>
              <a:t>: jovem é pessoa de 15 aos 29 anos </a:t>
            </a:r>
          </a:p>
          <a:p>
            <a:pPr algn="just"/>
            <a:endParaRPr lang="pt-BR" b="1" dirty="0" smtClean="0"/>
          </a:p>
          <a:p>
            <a:pPr algn="just"/>
            <a:r>
              <a:rPr lang="pt-BR" b="1" dirty="0" smtClean="0"/>
              <a:t>Estatuto da Primeira Infância (Lei 13.257/2016). </a:t>
            </a:r>
            <a:r>
              <a:rPr lang="pt-BR" dirty="0" smtClean="0"/>
              <a:t>: 6 anos completos ou 72 meses de vida  </a:t>
            </a:r>
          </a:p>
          <a:p>
            <a:pPr algn="just"/>
            <a:endParaRPr lang="pt-BR" b="1" dirty="0" smtClean="0"/>
          </a:p>
          <a:p>
            <a:pPr algn="just"/>
            <a:r>
              <a:rPr lang="pt-BR" b="1" dirty="0" smtClean="0"/>
              <a:t>Observação</a:t>
            </a:r>
            <a:r>
              <a:rPr lang="pt-BR" dirty="0" smtClean="0"/>
              <a:t>: Jamais usar o termo “menor”!!</a:t>
            </a:r>
          </a:p>
          <a:p>
            <a:pPr algn="just">
              <a:buFont typeface="Wingdings" charset="2"/>
              <a:buChar char="Ø"/>
            </a:pPr>
            <a:endParaRPr lang="en-US" dirty="0" smtClean="0"/>
          </a:p>
          <a:p>
            <a:pPr algn="just">
              <a:buFont typeface="Wingdings" charset="2"/>
              <a:buChar char="Ø"/>
            </a:pPr>
            <a:endParaRPr lang="en-US" dirty="0" smtClean="0"/>
          </a:p>
          <a:p>
            <a:pPr algn="just"/>
            <a:endParaRPr lang="en-US" dirty="0" smtClean="0"/>
          </a:p>
          <a:p>
            <a:pPr algn="just"/>
            <a:endParaRPr lang="en-US" dirty="0"/>
          </a:p>
        </p:txBody>
      </p:sp>
    </p:spTree>
    <p:extLst>
      <p:ext uri="{BB962C8B-B14F-4D97-AF65-F5344CB8AC3E}">
        <p14:creationId xmlns:p14="http://schemas.microsoft.com/office/powerpoint/2010/main" val="11564832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5400" b="1" dirty="0">
                <a:solidFill>
                  <a:srgbClr val="3366FF"/>
                </a:solidFill>
              </a:rPr>
              <a:t>Do </a:t>
            </a:r>
            <a:r>
              <a:rPr lang="en-US" sz="5400" b="1" dirty="0" err="1">
                <a:solidFill>
                  <a:srgbClr val="3366FF"/>
                </a:solidFill>
              </a:rPr>
              <a:t>direito</a:t>
            </a:r>
            <a:r>
              <a:rPr lang="en-US" sz="5400" b="1" dirty="0">
                <a:solidFill>
                  <a:srgbClr val="3366FF"/>
                </a:solidFill>
              </a:rPr>
              <a:t> </a:t>
            </a:r>
            <a:r>
              <a:rPr lang="en-US" sz="5400" b="1" dirty="0" err="1">
                <a:solidFill>
                  <a:srgbClr val="3366FF"/>
                </a:solidFill>
              </a:rPr>
              <a:t>à</a:t>
            </a:r>
            <a:r>
              <a:rPr lang="en-US" sz="5400" b="1" dirty="0">
                <a:solidFill>
                  <a:srgbClr val="3366FF"/>
                </a:solidFill>
              </a:rPr>
              <a:t> vida e </a:t>
            </a:r>
            <a:r>
              <a:rPr lang="en-US" sz="5400" b="1" dirty="0" err="1">
                <a:solidFill>
                  <a:srgbClr val="3366FF"/>
                </a:solidFill>
              </a:rPr>
              <a:t>à</a:t>
            </a:r>
            <a:r>
              <a:rPr lang="en-US" sz="5400" b="1" dirty="0">
                <a:solidFill>
                  <a:srgbClr val="3366FF"/>
                </a:solidFill>
              </a:rPr>
              <a:t> </a:t>
            </a:r>
            <a:r>
              <a:rPr lang="en-US" sz="5400" b="1" dirty="0" err="1">
                <a:solidFill>
                  <a:srgbClr val="3366FF"/>
                </a:solidFill>
              </a:rPr>
              <a:t>saúde</a:t>
            </a:r>
            <a:endParaRPr lang="en-US" sz="5400" dirty="0"/>
          </a:p>
        </p:txBody>
      </p:sp>
    </p:spTree>
    <p:extLst>
      <p:ext uri="{BB962C8B-B14F-4D97-AF65-F5344CB8AC3E}">
        <p14:creationId xmlns:p14="http://schemas.microsoft.com/office/powerpoint/2010/main" val="313030271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3366FF"/>
                </a:solidFill>
              </a:rPr>
              <a:t>DECLARAÇÃO UNIVERSAL DOS DIREITOS HUMANOS (1948)</a:t>
            </a:r>
            <a:endParaRPr lang="en-US" dirty="0">
              <a:solidFill>
                <a:srgbClr val="3366FF"/>
              </a:solidFill>
            </a:endParaRPr>
          </a:p>
        </p:txBody>
      </p:sp>
      <p:sp>
        <p:nvSpPr>
          <p:cNvPr id="3" name="Content Placeholder 2"/>
          <p:cNvSpPr>
            <a:spLocks noGrp="1"/>
          </p:cNvSpPr>
          <p:nvPr>
            <p:ph idx="1"/>
          </p:nvPr>
        </p:nvSpPr>
        <p:spPr>
          <a:xfrm>
            <a:off x="457200" y="1538110"/>
            <a:ext cx="8229600" cy="4854223"/>
          </a:xfrm>
        </p:spPr>
        <p:txBody>
          <a:bodyPr>
            <a:normAutofit fontScale="92500" lnSpcReduction="20000"/>
          </a:bodyPr>
          <a:lstStyle/>
          <a:p>
            <a:endParaRPr lang="en-US" sz="1400" dirty="0"/>
          </a:p>
          <a:p>
            <a:pPr algn="just"/>
            <a:endParaRPr lang="pt-PT" sz="2800" dirty="0" smtClean="0"/>
          </a:p>
          <a:p>
            <a:pPr algn="just"/>
            <a:r>
              <a:rPr lang="pt-PT" sz="2800" b="1" dirty="0" smtClean="0"/>
              <a:t>Artigo XXV</a:t>
            </a:r>
            <a:endParaRPr lang="pt-PT" sz="2800" dirty="0" smtClean="0"/>
          </a:p>
          <a:p>
            <a:pPr marL="0" indent="0" algn="just">
              <a:buNone/>
            </a:pPr>
            <a:endParaRPr lang="pt-PT" sz="2800" dirty="0" smtClean="0"/>
          </a:p>
          <a:p>
            <a:pPr marL="0" indent="0" algn="just">
              <a:buNone/>
            </a:pPr>
            <a:r>
              <a:rPr lang="pt-PT" sz="2800" dirty="0" smtClean="0"/>
              <a:t>Toda pessoa tem direito a um padrão de vida capaz de assegurar a si e a sua família saúde e bem estar, inclusive alimentação, vestuário, habitação, cuidados médicos e os serviços sociais indispensáveis, e direito à segurança em caso de desemprego, doença, invalidez, viuvez, velhice ou outros casos de perda dos meios de subsistência fora de seu controle.   </a:t>
            </a:r>
          </a:p>
          <a:p>
            <a:pPr marL="0" indent="0" algn="just">
              <a:buNone/>
            </a:pPr>
            <a:r>
              <a:rPr lang="pt-PT" sz="2800" b="1" dirty="0" smtClean="0"/>
              <a:t>A maternidade e a infância têm direito a cuidados e assistência especiais. Todas as crianças nascidas dentro ou fora do matrimônio, gozarão da mesma proteção social</a:t>
            </a:r>
            <a:r>
              <a:rPr lang="pt-PT" sz="2800" dirty="0" smtClean="0"/>
              <a:t>.</a:t>
            </a:r>
          </a:p>
          <a:p>
            <a:pPr algn="just"/>
            <a:endParaRPr lang="pt-PT" sz="2800" dirty="0" smtClean="0"/>
          </a:p>
          <a:p>
            <a:endParaRPr lang="en-US" sz="2800" dirty="0"/>
          </a:p>
          <a:p>
            <a:endParaRPr lang="en-US" sz="2800" dirty="0"/>
          </a:p>
        </p:txBody>
      </p:sp>
    </p:spTree>
    <p:extLst>
      <p:ext uri="{BB962C8B-B14F-4D97-AF65-F5344CB8AC3E}">
        <p14:creationId xmlns:p14="http://schemas.microsoft.com/office/powerpoint/2010/main" val="39615050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667" y="310443"/>
            <a:ext cx="8475133" cy="6335889"/>
          </a:xfrm>
        </p:spPr>
        <p:txBody>
          <a:bodyPr>
            <a:normAutofit fontScale="55000" lnSpcReduction="20000"/>
          </a:bodyPr>
          <a:lstStyle/>
          <a:p>
            <a:pPr marL="0" indent="0" algn="just">
              <a:buNone/>
            </a:pPr>
            <a:r>
              <a:rPr lang="pt-PT" u="sng" dirty="0" smtClean="0">
                <a:solidFill>
                  <a:srgbClr val="3366FF"/>
                </a:solidFill>
              </a:rPr>
              <a:t>Normas de proteção à mulher (gestante/mãe)</a:t>
            </a:r>
            <a:r>
              <a:rPr lang="pt-PT" dirty="0" smtClean="0">
                <a:solidFill>
                  <a:srgbClr val="3366FF"/>
                </a:solidFill>
              </a:rPr>
              <a:t>:</a:t>
            </a:r>
          </a:p>
          <a:p>
            <a:pPr algn="just">
              <a:buFont typeface="Wingdings" charset="2"/>
              <a:buChar char="ü"/>
            </a:pPr>
            <a:endParaRPr lang="pt-PT" sz="3100" dirty="0" smtClean="0"/>
          </a:p>
          <a:p>
            <a:pPr algn="just">
              <a:buFont typeface="Wingdings" charset="2"/>
              <a:buChar char="ü"/>
            </a:pPr>
            <a:endParaRPr lang="pt-PT" sz="3100" dirty="0" smtClean="0"/>
          </a:p>
          <a:p>
            <a:pPr algn="just">
              <a:buFont typeface="Wingdings" charset="2"/>
              <a:buChar char="ü"/>
            </a:pPr>
            <a:r>
              <a:rPr lang="pt-PT" sz="3100" dirty="0" smtClean="0"/>
              <a:t>Acesso aos programas de saúde e atendimento especializado e humanizado</a:t>
            </a:r>
          </a:p>
          <a:p>
            <a:pPr algn="just">
              <a:buFont typeface="Wingdings" charset="2"/>
              <a:buChar char="ü"/>
            </a:pPr>
            <a:endParaRPr lang="pt-PT" dirty="0" smtClean="0"/>
          </a:p>
          <a:p>
            <a:pPr algn="just">
              <a:buFont typeface="Wingdings" charset="2"/>
              <a:buChar char="ü"/>
            </a:pPr>
            <a:r>
              <a:rPr lang="pt-PT" dirty="0" smtClean="0"/>
              <a:t>O atendimento pré-natal será realizado por profissionais da atenção primária (”porta de entrada para sistema de saúde”).   </a:t>
            </a:r>
          </a:p>
          <a:p>
            <a:pPr algn="just">
              <a:buFont typeface="Wingdings" charset="2"/>
              <a:buChar char="ü"/>
            </a:pPr>
            <a:endParaRPr lang="pt-PT" dirty="0" smtClean="0"/>
          </a:p>
          <a:p>
            <a:pPr algn="just">
              <a:buFont typeface="Wingdings" charset="2"/>
              <a:buChar char="ü"/>
            </a:pPr>
            <a:r>
              <a:rPr lang="pt-PT" dirty="0" smtClean="0"/>
              <a:t>Assistência psicológica para evitar o estado puerperal, para mulheres que manifestem vontade de entregar para adoção e mulheres presas.</a:t>
            </a:r>
          </a:p>
          <a:p>
            <a:pPr algn="just">
              <a:buFont typeface="Wingdings" charset="2"/>
              <a:buChar char="ü"/>
            </a:pPr>
            <a:endParaRPr lang="pt-PT" dirty="0" smtClean="0"/>
          </a:p>
          <a:p>
            <a:pPr algn="just">
              <a:buFont typeface="Wingdings" charset="2"/>
              <a:buChar char="ü"/>
            </a:pPr>
            <a:r>
              <a:rPr lang="pt-PT" dirty="0" smtClean="0"/>
              <a:t> Os profissionais de saúde de referência da gestante garantirão sua vinculação, no último trimestre da gestação, ao estabelecimento em que será realizado o parto, garantido o direito de opção da mulher.</a:t>
            </a:r>
          </a:p>
          <a:p>
            <a:pPr algn="just">
              <a:buFont typeface="Wingdings" charset="2"/>
              <a:buChar char="ü"/>
            </a:pPr>
            <a:endParaRPr lang="pt-PT" dirty="0" smtClean="0"/>
          </a:p>
          <a:p>
            <a:pPr algn="just">
              <a:buFont typeface="Wingdings" charset="2"/>
              <a:buChar char="ü"/>
            </a:pPr>
            <a:r>
              <a:rPr lang="pt-PT" dirty="0" smtClean="0"/>
              <a:t>Direito a um acompanhante no pré-natal, durante e após o parto</a:t>
            </a:r>
          </a:p>
          <a:p>
            <a:pPr algn="just">
              <a:buFont typeface="Wingdings" charset="2"/>
              <a:buChar char="ü"/>
            </a:pPr>
            <a:endParaRPr lang="pt-PT" dirty="0" smtClean="0"/>
          </a:p>
          <a:p>
            <a:pPr algn="just">
              <a:buFont typeface="Wingdings" charset="2"/>
              <a:buChar char="ü"/>
            </a:pPr>
            <a:r>
              <a:rPr lang="pt-PT" dirty="0" smtClean="0"/>
              <a:t>Preferência para o parto natural (cesariana em casos necessários)</a:t>
            </a:r>
          </a:p>
          <a:p>
            <a:pPr algn="just">
              <a:buFont typeface="Wingdings" charset="2"/>
              <a:buChar char="ü"/>
            </a:pPr>
            <a:endParaRPr lang="pt-PT" dirty="0" smtClean="0"/>
          </a:p>
          <a:p>
            <a:pPr algn="just">
              <a:buFont typeface="Wingdings" charset="2"/>
              <a:buChar char="ü"/>
            </a:pPr>
            <a:r>
              <a:rPr lang="pt-PT" dirty="0" smtClean="0"/>
              <a:t>Busca ativa em casos de não realização do pré-natal, abandono ou não comparecimento nas consultas pós-parto</a:t>
            </a:r>
          </a:p>
          <a:p>
            <a:pPr algn="just">
              <a:buFont typeface="Wingdings" charset="2"/>
              <a:buChar char="ü"/>
            </a:pPr>
            <a:endParaRPr lang="pt-PT" dirty="0" smtClean="0"/>
          </a:p>
          <a:p>
            <a:pPr algn="just">
              <a:buFont typeface="Wingdings" charset="2"/>
              <a:buChar char="ü"/>
            </a:pPr>
            <a:r>
              <a:rPr lang="pt-PT" dirty="0" smtClean="0"/>
              <a:t>Encaminhamento, sem constrangimentos, à Vara da Infância e Juventude quando manifestar interesse em entregar criança para adoção.</a:t>
            </a:r>
          </a:p>
          <a:p>
            <a:pPr algn="just">
              <a:buFont typeface="Wingdings" charset="2"/>
              <a:buChar char="ü"/>
            </a:pPr>
            <a:endParaRPr lang="pt-PT" dirty="0" smtClean="0"/>
          </a:p>
          <a:p>
            <a:pPr algn="just">
              <a:buFont typeface="Wingdings" charset="2"/>
              <a:buChar char="Ø"/>
            </a:pPr>
            <a:endParaRPr lang="pt-BR" dirty="0" smtClean="0"/>
          </a:p>
          <a:p>
            <a:pPr marL="0" indent="0" algn="just">
              <a:buNone/>
            </a:pPr>
            <a:endParaRPr lang="pt-BR" dirty="0" smtClean="0"/>
          </a:p>
          <a:p>
            <a:pPr>
              <a:buFont typeface="Wingdings" charset="2"/>
              <a:buChar char="Ø"/>
            </a:pPr>
            <a:endParaRPr lang="en-US" dirty="0"/>
          </a:p>
        </p:txBody>
      </p:sp>
    </p:spTree>
    <p:extLst>
      <p:ext uri="{BB962C8B-B14F-4D97-AF65-F5344CB8AC3E}">
        <p14:creationId xmlns:p14="http://schemas.microsoft.com/office/powerpoint/2010/main" val="1133811973"/>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24556"/>
            <a:ext cx="8229600" cy="5967723"/>
          </a:xfrm>
        </p:spPr>
        <p:txBody>
          <a:bodyPr>
            <a:normAutofit fontScale="55000" lnSpcReduction="20000"/>
          </a:bodyPr>
          <a:lstStyle/>
          <a:p>
            <a:pPr algn="just"/>
            <a:r>
              <a:rPr lang="pt-BR" b="1" dirty="0" smtClean="0"/>
              <a:t>Aleitamento materno</a:t>
            </a:r>
          </a:p>
          <a:p>
            <a:pPr algn="just"/>
            <a:endParaRPr lang="pt-BR" dirty="0" smtClean="0"/>
          </a:p>
          <a:p>
            <a:pPr algn="just"/>
            <a:r>
              <a:rPr lang="pt-BR" dirty="0" smtClean="0"/>
              <a:t>OMS: amamentação exclusiva nos seis primeiros meses de vida até 2 anos</a:t>
            </a:r>
          </a:p>
          <a:p>
            <a:pPr algn="just"/>
            <a:endParaRPr lang="pt-BR" dirty="0" smtClean="0"/>
          </a:p>
          <a:p>
            <a:pPr algn="just"/>
            <a:r>
              <a:rPr lang="pt-BR" dirty="0" smtClean="0"/>
              <a:t>Direito da presa amamentar: art. 5º, L, e art. 82, § 2o LEP (período mínimo de 6 meses e berçário)</a:t>
            </a:r>
          </a:p>
          <a:p>
            <a:pPr algn="just"/>
            <a:endParaRPr lang="pt-BR" dirty="0" smtClean="0"/>
          </a:p>
          <a:p>
            <a:pPr algn="just"/>
            <a:r>
              <a:rPr lang="pt-BR" dirty="0" smtClean="0"/>
              <a:t>A gestante deverá receber orientação sobre aleitamento materno, alimentação complementar saudável e crescimento e desenvolvimento infantil, bem como sobre formas de favorecer a criação de vínculos afetivos e de estimular o desenvolvimento integral da criança.</a:t>
            </a:r>
          </a:p>
          <a:p>
            <a:pPr algn="just"/>
            <a:endParaRPr lang="pt-BR" dirty="0" smtClean="0"/>
          </a:p>
          <a:p>
            <a:pPr algn="just"/>
            <a:r>
              <a:rPr lang="pt-BR" dirty="0" smtClean="0"/>
              <a:t>atenção básica de saúde deverá promover ações de promoção, proteção e apoio ao aleitamento materno e à alimentação complementar saudável, de forma contínua</a:t>
            </a:r>
          </a:p>
          <a:p>
            <a:pPr algn="just"/>
            <a:endParaRPr lang="pt-BR" dirty="0" smtClean="0"/>
          </a:p>
          <a:p>
            <a:pPr algn="just"/>
            <a:r>
              <a:rPr lang="pt-BR" dirty="0" smtClean="0"/>
              <a:t>banco de leite nas unidades neonatais </a:t>
            </a:r>
            <a:endParaRPr lang="pt-BR" dirty="0" smtClean="0"/>
          </a:p>
          <a:p>
            <a:pPr algn="just"/>
            <a:endParaRPr lang="pt-BR" dirty="0"/>
          </a:p>
          <a:p>
            <a:pPr algn="just"/>
            <a:r>
              <a:rPr lang="en-US" b="1" dirty="0" smtClean="0"/>
              <a:t>CLT: Art</a:t>
            </a:r>
            <a:r>
              <a:rPr lang="en-US" b="1" dirty="0"/>
              <a:t>. 396</a:t>
            </a:r>
            <a:r>
              <a:rPr lang="en-US" dirty="0"/>
              <a:t> </a:t>
            </a:r>
            <a:r>
              <a:rPr lang="pt-PT" dirty="0" smtClean="0"/>
              <a:t>- Para amamentar o próprio filho, até que este complete 6 (seis) meses de idade, a mulher terá direito, durante a jornada de trabalho, a 2 (dois) descansos especiais, de meia hora cada </a:t>
            </a:r>
            <a:r>
              <a:rPr lang="pt-PT" dirty="0" err="1" smtClean="0"/>
              <a:t>um.Parágrafo</a:t>
            </a:r>
            <a:r>
              <a:rPr lang="pt-PT" dirty="0" smtClean="0"/>
              <a:t> único - Quando o exigir a saúde do filho, o período de 6 (seis) meses poderá ser dilatado, a critério da autoridade competente. </a:t>
            </a:r>
          </a:p>
          <a:p>
            <a:pPr algn="just"/>
            <a:endParaRPr lang="en-US" b="1" dirty="0"/>
          </a:p>
        </p:txBody>
      </p:sp>
    </p:spTree>
    <p:extLst>
      <p:ext uri="{BB962C8B-B14F-4D97-AF65-F5344CB8AC3E}">
        <p14:creationId xmlns:p14="http://schemas.microsoft.com/office/powerpoint/2010/main" val="309897227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24556"/>
            <a:ext cx="8229600" cy="5801607"/>
          </a:xfrm>
        </p:spPr>
        <p:txBody>
          <a:bodyPr>
            <a:normAutofit fontScale="70000" lnSpcReduction="20000"/>
          </a:bodyPr>
          <a:lstStyle/>
          <a:p>
            <a:pPr marL="0" indent="0" algn="just">
              <a:buNone/>
            </a:pPr>
            <a:r>
              <a:rPr lang="pt-BR" b="1" dirty="0" smtClean="0">
                <a:solidFill>
                  <a:srgbClr val="3366FF"/>
                </a:solidFill>
              </a:rPr>
              <a:t>Normas voltadas à proteção da saúde da criança</a:t>
            </a:r>
          </a:p>
          <a:p>
            <a:pPr algn="just"/>
            <a:r>
              <a:rPr lang="pt-BR" dirty="0" smtClean="0"/>
              <a:t>Acesso integral ao SUS: prevenção e cura</a:t>
            </a:r>
          </a:p>
          <a:p>
            <a:pPr algn="just"/>
            <a:endParaRPr lang="pt-BR" dirty="0" smtClean="0"/>
          </a:p>
          <a:p>
            <a:pPr algn="just"/>
            <a:r>
              <a:rPr lang="pt-BR" dirty="0" smtClean="0"/>
              <a:t>Fornecimento gratuito de medicamentos, próteses e órteses</a:t>
            </a:r>
          </a:p>
          <a:p>
            <a:pPr algn="just"/>
            <a:endParaRPr lang="pt-BR" dirty="0" smtClean="0"/>
          </a:p>
          <a:p>
            <a:pPr algn="just"/>
            <a:r>
              <a:rPr lang="pt-BR" dirty="0" smtClean="0"/>
              <a:t>Permanência em tempo integral ao menos um dos pais em casos de internação</a:t>
            </a:r>
          </a:p>
          <a:p>
            <a:pPr algn="just"/>
            <a:endParaRPr lang="pt-BR" dirty="0" smtClean="0"/>
          </a:p>
          <a:p>
            <a:pPr algn="just"/>
            <a:r>
              <a:rPr lang="pt-BR" dirty="0" smtClean="0"/>
              <a:t>Saúde bucal     </a:t>
            </a:r>
          </a:p>
          <a:p>
            <a:pPr algn="just"/>
            <a:endParaRPr lang="pt-BR" b="1" dirty="0" smtClean="0"/>
          </a:p>
          <a:p>
            <a:pPr algn="just"/>
            <a:r>
              <a:rPr lang="pt-BR" dirty="0" smtClean="0"/>
              <a:t>Obrigatoriedade de vacinação</a:t>
            </a:r>
          </a:p>
          <a:p>
            <a:pPr algn="just"/>
            <a:endParaRPr lang="pt-BR" dirty="0" smtClean="0"/>
          </a:p>
          <a:p>
            <a:pPr algn="just"/>
            <a:r>
              <a:rPr lang="pt-BR" dirty="0" smtClean="0"/>
              <a:t>Acompanhamento pela rede de </a:t>
            </a:r>
            <a:r>
              <a:rPr lang="pt-BR" dirty="0" err="1" smtClean="0"/>
              <a:t>proteçao</a:t>
            </a:r>
            <a:r>
              <a:rPr lang="pt-BR" dirty="0" smtClean="0"/>
              <a:t> deverão conferir máxima prioridade ao atendimento das crianças na faixa etária da primeira infância com suspeita ou confirmação de violência de qualquer natureza, formulando projeto terapêutico singular que inclua intervenção em rede e, se necessário, acompanhamento domiciliar.   </a:t>
            </a:r>
          </a:p>
          <a:p>
            <a:endParaRPr lang="en-US" b="1" dirty="0"/>
          </a:p>
        </p:txBody>
      </p:sp>
    </p:spTree>
    <p:extLst>
      <p:ext uri="{BB962C8B-B14F-4D97-AF65-F5344CB8AC3E}">
        <p14:creationId xmlns:p14="http://schemas.microsoft.com/office/powerpoint/2010/main" val="2909369675"/>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311" y="381000"/>
            <a:ext cx="8229600" cy="5646385"/>
          </a:xfrm>
        </p:spPr>
        <p:txBody>
          <a:bodyPr>
            <a:normAutofit fontScale="70000" lnSpcReduction="20000"/>
          </a:bodyPr>
          <a:lstStyle/>
          <a:p>
            <a:pPr marL="0" indent="0" algn="just">
              <a:buNone/>
            </a:pPr>
            <a:r>
              <a:rPr lang="pt-BR" b="1" dirty="0" smtClean="0">
                <a:solidFill>
                  <a:srgbClr val="3366FF"/>
                </a:solidFill>
              </a:rPr>
              <a:t>SAÚDE MENTAL</a:t>
            </a:r>
          </a:p>
          <a:p>
            <a:pPr algn="just"/>
            <a:endParaRPr lang="pt-BR" dirty="0" smtClean="0"/>
          </a:p>
          <a:p>
            <a:pPr algn="just"/>
            <a:r>
              <a:rPr lang="pt-BR" dirty="0" smtClean="0"/>
              <a:t>Lei antimanicomial (Lei 10.216/01):superação do modelo de internação em manicômios. </a:t>
            </a:r>
          </a:p>
          <a:p>
            <a:pPr algn="just"/>
            <a:endParaRPr lang="pt-BR" dirty="0" smtClean="0"/>
          </a:p>
          <a:p>
            <a:pPr algn="just"/>
            <a:r>
              <a:rPr lang="pt-BR" dirty="0" smtClean="0"/>
              <a:t>Os CAPS, Centros de Atenção Psicossocial, </a:t>
            </a:r>
            <a:r>
              <a:rPr lang="pt-BR" dirty="0" err="1" smtClean="0"/>
              <a:t>são</a:t>
            </a:r>
            <a:r>
              <a:rPr lang="pt-BR" dirty="0" smtClean="0"/>
              <a:t> </a:t>
            </a:r>
            <a:r>
              <a:rPr lang="pt-BR" dirty="0" err="1" smtClean="0"/>
              <a:t>serviços</a:t>
            </a:r>
            <a:r>
              <a:rPr lang="pt-BR" dirty="0" smtClean="0"/>
              <a:t> </a:t>
            </a:r>
            <a:r>
              <a:rPr lang="pt-BR" dirty="0" err="1" smtClean="0"/>
              <a:t>públicos</a:t>
            </a:r>
            <a:r>
              <a:rPr lang="pt-BR" dirty="0" smtClean="0"/>
              <a:t> vinculados ao SUS que objetivam dar </a:t>
            </a:r>
            <a:r>
              <a:rPr lang="pt-BR" dirty="0" err="1" smtClean="0"/>
              <a:t>atenção</a:t>
            </a:r>
            <a:r>
              <a:rPr lang="pt-BR" dirty="0" smtClean="0"/>
              <a:t> integral e continuada </a:t>
            </a:r>
            <a:r>
              <a:rPr lang="pt-BR" dirty="0" err="1" smtClean="0"/>
              <a:t>às</a:t>
            </a:r>
            <a:r>
              <a:rPr lang="pt-BR" dirty="0" smtClean="0"/>
              <a:t> pessoas com transtornos mentais em geral. Eles foram </a:t>
            </a:r>
            <a:r>
              <a:rPr lang="pt-BR" dirty="0" err="1" smtClean="0"/>
              <a:t>instituídos</a:t>
            </a:r>
            <a:r>
              <a:rPr lang="pt-BR" dirty="0" smtClean="0"/>
              <a:t> pela Portaria 224/1992/SNS, posteriormente atualizada pela Portaria 336/2002/MS. Objetivo de proporcionar tratamento médico ambulatorial, evitando internações. </a:t>
            </a:r>
          </a:p>
          <a:p>
            <a:pPr algn="just"/>
            <a:endParaRPr lang="pt-BR" dirty="0"/>
          </a:p>
          <a:p>
            <a:pPr algn="just"/>
            <a:r>
              <a:rPr lang="pt-BR" dirty="0" smtClean="0"/>
              <a:t>CAPS </a:t>
            </a:r>
            <a:r>
              <a:rPr lang="pt-BR" dirty="0" err="1" smtClean="0"/>
              <a:t>i</a:t>
            </a:r>
            <a:r>
              <a:rPr lang="pt-BR" dirty="0" smtClean="0"/>
              <a:t>: é </a:t>
            </a:r>
            <a:r>
              <a:rPr lang="pt-BR" dirty="0" err="1" smtClean="0"/>
              <a:t>serviço</a:t>
            </a:r>
            <a:r>
              <a:rPr lang="pt-BR" dirty="0" smtClean="0"/>
              <a:t> especializado no atendimento de </a:t>
            </a:r>
            <a:r>
              <a:rPr lang="pt-BR" dirty="0" err="1" smtClean="0"/>
              <a:t>crianças</a:t>
            </a:r>
            <a:r>
              <a:rPr lang="pt-BR" dirty="0" smtClean="0"/>
              <a:t> e adolescentes com transtornos mentais, sendo geralmente </a:t>
            </a:r>
            <a:r>
              <a:rPr lang="pt-BR" dirty="0" err="1" smtClean="0"/>
              <a:t>necessários</a:t>
            </a:r>
            <a:r>
              <a:rPr lang="pt-BR" dirty="0" smtClean="0"/>
              <a:t> para em </a:t>
            </a:r>
            <a:r>
              <a:rPr lang="pt-BR" dirty="0" err="1" smtClean="0"/>
              <a:t>municípios</a:t>
            </a:r>
            <a:r>
              <a:rPr lang="pt-BR" dirty="0" smtClean="0"/>
              <a:t> com mais de 200.000 habitantes. </a:t>
            </a:r>
          </a:p>
          <a:p>
            <a:pPr algn="just"/>
            <a:endParaRPr lang="pt-BR" dirty="0"/>
          </a:p>
          <a:p>
            <a:pPr algn="just"/>
            <a:r>
              <a:rPr lang="pt-BR" dirty="0" smtClean="0"/>
              <a:t>problemas de internação em caso de uso problemático de drogas.</a:t>
            </a:r>
            <a:endParaRPr lang="pt-BR" dirty="0"/>
          </a:p>
        </p:txBody>
      </p:sp>
    </p:spTree>
    <p:extLst>
      <p:ext uri="{BB962C8B-B14F-4D97-AF65-F5344CB8AC3E}">
        <p14:creationId xmlns:p14="http://schemas.microsoft.com/office/powerpoint/2010/main" val="22842416"/>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8000"/>
            <a:ext cx="8229600" cy="5618163"/>
          </a:xfrm>
        </p:spPr>
        <p:txBody>
          <a:bodyPr>
            <a:normAutofit fontScale="70000" lnSpcReduction="20000"/>
          </a:bodyPr>
          <a:lstStyle/>
          <a:p>
            <a:pPr algn="just"/>
            <a:r>
              <a:rPr lang="en-US" b="1" dirty="0" smtClean="0"/>
              <a:t>Obrigações do estabelecimento e profissionais da saúde</a:t>
            </a:r>
          </a:p>
          <a:p>
            <a:pPr algn="just"/>
            <a:endParaRPr lang="en-US" b="1" dirty="0"/>
          </a:p>
          <a:p>
            <a:pPr algn="just">
              <a:buFont typeface="Wingdings" charset="2"/>
              <a:buChar char="ü"/>
            </a:pPr>
            <a:r>
              <a:rPr lang="pt-PT" dirty="0" smtClean="0"/>
              <a:t> manter registro das atividades desenvolvidas, através de prontuários individuais, pelo prazo de dezoito anos;</a:t>
            </a:r>
          </a:p>
          <a:p>
            <a:pPr algn="just">
              <a:buFont typeface="Wingdings" charset="2"/>
              <a:buChar char="ü"/>
            </a:pPr>
            <a:r>
              <a:rPr lang="pt-PT" dirty="0" smtClean="0"/>
              <a:t>identificar o recém-nascido mediante o registro de sua impressão plantar e digital e da impressão digital da mãe, sem prejuízo de outras formas normatizadas pela autoridade administrativa competente;</a:t>
            </a:r>
          </a:p>
          <a:p>
            <a:pPr algn="just">
              <a:buFont typeface="Wingdings" charset="2"/>
              <a:buChar char="ü"/>
            </a:pPr>
            <a:r>
              <a:rPr lang="pt-PT" dirty="0" smtClean="0"/>
              <a:t>proceder a exames visando ao diagnóstico e terapêutica de anormalidades no metabolismo do recém-nascido, bem como prestar orientação aos pais;</a:t>
            </a:r>
          </a:p>
          <a:p>
            <a:pPr algn="just">
              <a:buFont typeface="Wingdings" charset="2"/>
              <a:buChar char="ü"/>
            </a:pPr>
            <a:r>
              <a:rPr lang="pt-PT" dirty="0" smtClean="0"/>
              <a:t>fornecer declaração de nascimento onde constem necessariamente as intercorrências do parto e do desenvolvimento do neonato;</a:t>
            </a:r>
          </a:p>
          <a:p>
            <a:pPr algn="just">
              <a:buFont typeface="Wingdings" charset="2"/>
              <a:buChar char="ü"/>
            </a:pPr>
            <a:r>
              <a:rPr lang="pt-PT" dirty="0" smtClean="0"/>
              <a:t>manter alojamento conjunto, possibilitando ao neonato a permanência junto à mãe.</a:t>
            </a:r>
          </a:p>
          <a:p>
            <a:pPr algn="just">
              <a:buFont typeface="Wingdings" charset="2"/>
              <a:buChar char="ü"/>
            </a:pPr>
            <a:r>
              <a:rPr lang="en-US" dirty="0" err="1"/>
              <a:t>Os</a:t>
            </a:r>
            <a:r>
              <a:rPr lang="en-US" dirty="0"/>
              <a:t> </a:t>
            </a:r>
            <a:r>
              <a:rPr lang="en-US" dirty="0" err="1"/>
              <a:t>serviços</a:t>
            </a:r>
            <a:r>
              <a:rPr lang="en-US" dirty="0"/>
              <a:t> de </a:t>
            </a:r>
            <a:r>
              <a:rPr lang="en-US" dirty="0" err="1"/>
              <a:t>unidades</a:t>
            </a:r>
            <a:r>
              <a:rPr lang="en-US" dirty="0"/>
              <a:t> de </a:t>
            </a:r>
            <a:r>
              <a:rPr lang="en-US" dirty="0" err="1"/>
              <a:t>terapia</a:t>
            </a:r>
            <a:r>
              <a:rPr lang="en-US" dirty="0"/>
              <a:t> </a:t>
            </a:r>
            <a:r>
              <a:rPr lang="en-US" dirty="0" err="1"/>
              <a:t>intensiva</a:t>
            </a:r>
            <a:r>
              <a:rPr lang="en-US" dirty="0"/>
              <a:t> neonatal </a:t>
            </a:r>
            <a:r>
              <a:rPr lang="en-US" dirty="0" err="1"/>
              <a:t>deverão</a:t>
            </a:r>
            <a:r>
              <a:rPr lang="en-US" dirty="0"/>
              <a:t> </a:t>
            </a:r>
            <a:r>
              <a:rPr lang="en-US" dirty="0" err="1"/>
              <a:t>dispor</a:t>
            </a:r>
            <a:r>
              <a:rPr lang="en-US" dirty="0"/>
              <a:t> de </a:t>
            </a:r>
            <a:r>
              <a:rPr lang="en-US" dirty="0" err="1"/>
              <a:t>banco</a:t>
            </a:r>
            <a:r>
              <a:rPr lang="en-US" dirty="0"/>
              <a:t> de </a:t>
            </a:r>
            <a:r>
              <a:rPr lang="en-US" dirty="0" err="1"/>
              <a:t>leite</a:t>
            </a:r>
            <a:r>
              <a:rPr lang="en-US" dirty="0"/>
              <a:t> </a:t>
            </a:r>
            <a:r>
              <a:rPr lang="en-US" dirty="0" err="1"/>
              <a:t>humano</a:t>
            </a:r>
            <a:r>
              <a:rPr lang="en-US" dirty="0"/>
              <a:t> </a:t>
            </a:r>
            <a:r>
              <a:rPr lang="en-US" dirty="0" err="1"/>
              <a:t>ou</a:t>
            </a:r>
            <a:r>
              <a:rPr lang="en-US" dirty="0"/>
              <a:t> </a:t>
            </a:r>
            <a:r>
              <a:rPr lang="en-US" dirty="0" err="1"/>
              <a:t>unidade</a:t>
            </a:r>
            <a:r>
              <a:rPr lang="en-US" dirty="0"/>
              <a:t> de </a:t>
            </a:r>
            <a:r>
              <a:rPr lang="en-US" dirty="0" err="1"/>
              <a:t>coleta</a:t>
            </a:r>
            <a:r>
              <a:rPr lang="en-US" dirty="0"/>
              <a:t> de </a:t>
            </a:r>
            <a:r>
              <a:rPr lang="en-US" dirty="0" err="1"/>
              <a:t>leite</a:t>
            </a:r>
            <a:r>
              <a:rPr lang="en-US" dirty="0"/>
              <a:t> </a:t>
            </a:r>
            <a:r>
              <a:rPr lang="en-US" dirty="0" err="1"/>
              <a:t>humano</a:t>
            </a:r>
            <a:r>
              <a:rPr lang="en-US" dirty="0"/>
              <a:t>. </a:t>
            </a:r>
            <a:endParaRPr lang="pt-PT" b="1" dirty="0"/>
          </a:p>
        </p:txBody>
      </p:sp>
    </p:spTree>
    <p:extLst>
      <p:ext uri="{BB962C8B-B14F-4D97-AF65-F5344CB8AC3E}">
        <p14:creationId xmlns:p14="http://schemas.microsoft.com/office/powerpoint/2010/main" val="2815766409"/>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solidFill>
                  <a:srgbClr val="3366FF"/>
                </a:solidFill>
              </a:rPr>
              <a:t/>
            </a:r>
            <a:br>
              <a:rPr lang="en-US" dirty="0" smtClean="0">
                <a:solidFill>
                  <a:srgbClr val="3366FF"/>
                </a:solidFill>
              </a:rPr>
            </a:br>
            <a:r>
              <a:rPr lang="en-US" dirty="0" smtClean="0">
                <a:solidFill>
                  <a:srgbClr val="3366FF"/>
                </a:solidFill>
              </a:rPr>
              <a:t>Do Direito à Liberdade, </a:t>
            </a:r>
            <a:r>
              <a:rPr lang="en-US" dirty="0" err="1" smtClean="0">
                <a:solidFill>
                  <a:srgbClr val="3366FF"/>
                </a:solidFill>
              </a:rPr>
              <a:t>ao</a:t>
            </a:r>
            <a:r>
              <a:rPr lang="en-US" dirty="0" smtClean="0">
                <a:solidFill>
                  <a:srgbClr val="3366FF"/>
                </a:solidFill>
              </a:rPr>
              <a:t> Respeito e à </a:t>
            </a:r>
            <a:r>
              <a:rPr lang="en-US" dirty="0" err="1" smtClean="0">
                <a:solidFill>
                  <a:srgbClr val="3366FF"/>
                </a:solidFill>
              </a:rPr>
              <a:t>Dignidade</a:t>
            </a:r>
            <a:r>
              <a:rPr lang="en-US" dirty="0" smtClean="0">
                <a:solidFill>
                  <a:srgbClr val="3366FF"/>
                </a:solidFill>
              </a:rPr>
              <a:t/>
            </a:r>
            <a:br>
              <a:rPr lang="en-US" dirty="0" smtClean="0">
                <a:solidFill>
                  <a:srgbClr val="3366FF"/>
                </a:solidFill>
              </a:rPr>
            </a:br>
            <a:endParaRPr lang="en-US" b="1" dirty="0">
              <a:solidFill>
                <a:srgbClr val="3366FF"/>
              </a:solidFill>
            </a:endParaRPr>
          </a:p>
        </p:txBody>
      </p:sp>
      <p:sp>
        <p:nvSpPr>
          <p:cNvPr id="3" name="Content Placeholder 2"/>
          <p:cNvSpPr>
            <a:spLocks noGrp="1"/>
          </p:cNvSpPr>
          <p:nvPr>
            <p:ph idx="1"/>
          </p:nvPr>
        </p:nvSpPr>
        <p:spPr>
          <a:xfrm>
            <a:off x="146756" y="1492075"/>
            <a:ext cx="8229600" cy="4525963"/>
          </a:xfrm>
        </p:spPr>
        <p:txBody>
          <a:bodyPr>
            <a:normAutofit fontScale="62500" lnSpcReduction="20000"/>
          </a:bodyPr>
          <a:lstStyle/>
          <a:p>
            <a:pPr marL="0" indent="0" algn="just">
              <a:buNone/>
            </a:pPr>
            <a:r>
              <a:rPr lang="pt-BR" sz="2800" b="1" dirty="0" smtClean="0"/>
              <a:t>a) </a:t>
            </a:r>
            <a:r>
              <a:rPr lang="pt-BR" sz="2800" b="1" dirty="0" err="1" smtClean="0"/>
              <a:t>I</a:t>
            </a:r>
            <a:r>
              <a:rPr lang="pt-BR" sz="2800" b="1" dirty="0" smtClean="0"/>
              <a:t> - ir, vir e estar nos logradouros públicos e espaços comunitários, ressalvadas as restrições legais;</a:t>
            </a:r>
          </a:p>
          <a:p>
            <a:pPr algn="just">
              <a:buFont typeface="Wingdings" charset="2"/>
              <a:buChar char="Ø"/>
            </a:pPr>
            <a:endParaRPr lang="pt-BR" sz="2800" dirty="0" smtClean="0"/>
          </a:p>
          <a:p>
            <a:pPr marL="514350" indent="-514350" algn="just">
              <a:buAutoNum type="arabicPeriod"/>
            </a:pPr>
            <a:r>
              <a:rPr lang="pt-BR" sz="2800" b="1" u="sng" dirty="0" smtClean="0"/>
              <a:t>Toque de recolher</a:t>
            </a:r>
            <a:r>
              <a:rPr lang="pt-BR" sz="2800" dirty="0" smtClean="0"/>
              <a:t>: portarias judiciais proibindo a livre circulação em determinado horário. </a:t>
            </a:r>
          </a:p>
          <a:p>
            <a:pPr marL="514350" indent="-514350" algn="just">
              <a:buAutoNum type="arabicPeriod"/>
            </a:pPr>
            <a:endParaRPr lang="pt-BR" sz="2800" dirty="0" smtClean="0"/>
          </a:p>
          <a:p>
            <a:pPr marL="0" indent="0" algn="just">
              <a:buNone/>
            </a:pPr>
            <a:r>
              <a:rPr lang="pt-BR" sz="2800" dirty="0" smtClean="0"/>
              <a:t>Art. 149. Compete à </a:t>
            </a:r>
            <a:r>
              <a:rPr lang="pt-BR" sz="2800" dirty="0" err="1" smtClean="0"/>
              <a:t>autoridad</a:t>
            </a:r>
            <a:r>
              <a:rPr lang="pt-BR" sz="2800" dirty="0" smtClean="0"/>
              <a:t> judiciária disciplinar, através de portaria, ou autorizar, mediante alvará:</a:t>
            </a:r>
          </a:p>
          <a:p>
            <a:pPr marL="0" indent="0" algn="just">
              <a:buNone/>
            </a:pPr>
            <a:r>
              <a:rPr lang="pt-BR" sz="2800" dirty="0" err="1" smtClean="0"/>
              <a:t>I</a:t>
            </a:r>
            <a:r>
              <a:rPr lang="pt-BR" sz="2800" dirty="0" smtClean="0"/>
              <a:t> - a entrada e permanência de criança ou adolescente, desacompanhado dos pais ou responsável, em:</a:t>
            </a:r>
          </a:p>
          <a:p>
            <a:pPr marL="0" indent="0" algn="just">
              <a:buNone/>
            </a:pPr>
            <a:r>
              <a:rPr lang="pt-BR" sz="2800" dirty="0" smtClean="0"/>
              <a:t> a) estádio, ginásio e campo desportivo;</a:t>
            </a:r>
          </a:p>
          <a:p>
            <a:pPr marL="0" indent="0" algn="just">
              <a:buNone/>
            </a:pPr>
            <a:r>
              <a:rPr lang="pt-BR" sz="2800" dirty="0" err="1" smtClean="0"/>
              <a:t>b</a:t>
            </a:r>
            <a:r>
              <a:rPr lang="pt-BR" sz="2800" dirty="0" smtClean="0"/>
              <a:t>) bailes ou promoções dançantes;</a:t>
            </a:r>
          </a:p>
          <a:p>
            <a:pPr marL="0" indent="0" algn="just">
              <a:buNone/>
            </a:pPr>
            <a:r>
              <a:rPr lang="pt-BR" sz="2800" dirty="0" err="1" smtClean="0"/>
              <a:t>c</a:t>
            </a:r>
            <a:r>
              <a:rPr lang="pt-BR" sz="2800" dirty="0" smtClean="0"/>
              <a:t>) boate ou congêneres;</a:t>
            </a:r>
          </a:p>
          <a:p>
            <a:pPr marL="0" indent="0" algn="just">
              <a:buNone/>
            </a:pPr>
            <a:r>
              <a:rPr lang="pt-BR" sz="2800" dirty="0" err="1" smtClean="0"/>
              <a:t>d</a:t>
            </a:r>
            <a:r>
              <a:rPr lang="pt-BR" sz="2800" dirty="0" smtClean="0"/>
              <a:t>) casa que explore comercialmente diversões </a:t>
            </a:r>
            <a:r>
              <a:rPr lang="pt-BR" sz="2800" dirty="0" err="1" smtClean="0"/>
              <a:t>eletrônicas;e</a:t>
            </a:r>
            <a:r>
              <a:rPr lang="pt-BR" sz="2800" dirty="0" smtClean="0"/>
              <a:t>) estúdios cinematográficos, de teatro, rádio e televisão.</a:t>
            </a:r>
          </a:p>
          <a:p>
            <a:pPr marL="0" indent="0" algn="just">
              <a:buNone/>
            </a:pPr>
            <a:endParaRPr lang="pt-BR" sz="2800" dirty="0" smtClean="0"/>
          </a:p>
          <a:p>
            <a:pPr marL="0" indent="0" algn="just">
              <a:buNone/>
            </a:pPr>
            <a:r>
              <a:rPr lang="pt-BR" sz="2000" dirty="0" smtClean="0"/>
              <a:t>§ 2º As medidas adotadas na conformidade deste artigo deverão ser fundamentadas, caso a caso, vedadas as determinações de caráter geral.</a:t>
            </a:r>
          </a:p>
          <a:p>
            <a:pPr marL="514350" indent="-514350" algn="just">
              <a:buAutoNum type="arabicPeriod"/>
            </a:pPr>
            <a:endParaRPr lang="pt-BR" sz="2800" dirty="0"/>
          </a:p>
          <a:p>
            <a:pPr marL="514350" indent="-514350" algn="just">
              <a:buAutoNum type="arabicPeriod"/>
            </a:pPr>
            <a:endParaRPr lang="pt-BR" sz="2800" dirty="0" smtClean="0"/>
          </a:p>
          <a:p>
            <a:pPr marL="514350" indent="-514350" algn="just">
              <a:buAutoNum type="arabicPeriod"/>
            </a:pPr>
            <a:endParaRPr lang="pt-BR" sz="2800" dirty="0"/>
          </a:p>
          <a:p>
            <a:pPr marL="0" indent="0" algn="just">
              <a:buNone/>
            </a:pPr>
            <a:endParaRPr lang="pt-BR" sz="2800" dirty="0" smtClean="0"/>
          </a:p>
          <a:p>
            <a:pPr marL="0" indent="0" algn="just">
              <a:buNone/>
            </a:pPr>
            <a:endParaRPr lang="pt-BR" sz="2800" dirty="0"/>
          </a:p>
          <a:p>
            <a:pPr algn="just">
              <a:buFont typeface="Wingdings" charset="2"/>
              <a:buChar char="ü"/>
            </a:pPr>
            <a:endParaRPr lang="pt-BR" sz="2800" dirty="0"/>
          </a:p>
          <a:p>
            <a:pPr algn="just">
              <a:buFont typeface="Wingdings" charset="2"/>
              <a:buChar char="Ø"/>
            </a:pPr>
            <a:endParaRPr lang="pt-BR" sz="2800" dirty="0"/>
          </a:p>
          <a:p>
            <a:pPr algn="just">
              <a:buFont typeface="Wingdings" charset="2"/>
              <a:buChar char="Ø"/>
            </a:pPr>
            <a:endParaRPr lang="pt-BR" sz="2800" dirty="0" smtClean="0"/>
          </a:p>
          <a:p>
            <a:pPr lvl="2" algn="just">
              <a:buFont typeface="Wingdings" charset="2"/>
              <a:buChar char="Ø"/>
            </a:pPr>
            <a:endParaRPr lang="pt-BR" sz="900" dirty="0" smtClean="0"/>
          </a:p>
        </p:txBody>
      </p:sp>
    </p:spTree>
    <p:extLst>
      <p:ext uri="{BB962C8B-B14F-4D97-AF65-F5344CB8AC3E}">
        <p14:creationId xmlns:p14="http://schemas.microsoft.com/office/powerpoint/2010/main" val="1026977348"/>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04334"/>
            <a:ext cx="8229600" cy="5321830"/>
          </a:xfrm>
        </p:spPr>
        <p:txBody>
          <a:bodyPr>
            <a:normAutofit fontScale="85000" lnSpcReduction="20000"/>
          </a:bodyPr>
          <a:lstStyle/>
          <a:p>
            <a:pPr marL="514350" indent="-514350" algn="just">
              <a:buAutoNum type="arabicPeriod"/>
            </a:pPr>
            <a:endParaRPr lang="pt-BR" dirty="0"/>
          </a:p>
          <a:p>
            <a:pPr marL="514350" indent="-514350" algn="just">
              <a:buAutoNum type="arabicPeriod"/>
            </a:pPr>
            <a:r>
              <a:rPr lang="pt-BR" dirty="0" smtClean="0"/>
              <a:t>Argumentos </a:t>
            </a:r>
            <a:r>
              <a:rPr lang="pt-BR" dirty="0"/>
              <a:t> </a:t>
            </a:r>
            <a:r>
              <a:rPr lang="pt-BR" dirty="0" smtClean="0"/>
              <a:t>contrários ao toque de recolher: </a:t>
            </a:r>
            <a:endParaRPr lang="pt-BR" dirty="0"/>
          </a:p>
          <a:p>
            <a:pPr algn="just">
              <a:buFont typeface="Wingdings" charset="2"/>
              <a:buChar char="ü"/>
            </a:pPr>
            <a:endParaRPr lang="pt-BR" dirty="0"/>
          </a:p>
          <a:p>
            <a:pPr algn="just">
              <a:buFont typeface="Wingdings" charset="2"/>
              <a:buChar char="ü"/>
            </a:pPr>
            <a:r>
              <a:rPr lang="pt-BR" dirty="0"/>
              <a:t>reflexo da ótica </a:t>
            </a:r>
            <a:r>
              <a:rPr lang="pt-BR" dirty="0" err="1"/>
              <a:t>menorista</a:t>
            </a:r>
            <a:endParaRPr lang="pt-BR" dirty="0"/>
          </a:p>
          <a:p>
            <a:pPr algn="just">
              <a:buFont typeface="Wingdings" charset="2"/>
              <a:buChar char="ü"/>
            </a:pPr>
            <a:r>
              <a:rPr lang="pt-BR" dirty="0"/>
              <a:t>violação do direito de ir e vir</a:t>
            </a:r>
          </a:p>
          <a:p>
            <a:pPr algn="just">
              <a:buFont typeface="Wingdings" charset="2"/>
              <a:buChar char="ü"/>
            </a:pPr>
            <a:r>
              <a:rPr lang="pt-BR" dirty="0"/>
              <a:t>O ECA restringiu expressamente o poder do juiz de editar normas de caráter geral e abstrato, </a:t>
            </a:r>
            <a:r>
              <a:rPr lang="pt-BR" dirty="0" err="1"/>
              <a:t>não</a:t>
            </a:r>
            <a:r>
              <a:rPr lang="pt-BR" dirty="0"/>
              <a:t> contemplando a possibilidade de proibição de permanência em locais públicos abertos; </a:t>
            </a:r>
          </a:p>
          <a:p>
            <a:pPr algn="just">
              <a:buFont typeface="Wingdings" charset="2"/>
              <a:buChar char="ü"/>
            </a:pPr>
            <a:r>
              <a:rPr lang="pt-BR" dirty="0"/>
              <a:t>interferência do Estado na entidade familiar (princípio da responsabilidade parental).</a:t>
            </a:r>
          </a:p>
          <a:p>
            <a:pPr algn="just">
              <a:buFont typeface="Wingdings" charset="2"/>
              <a:buChar char="ü"/>
            </a:pPr>
            <a:r>
              <a:rPr lang="pt-BR" b="1" u="sng" dirty="0"/>
              <a:t>HC coletivo </a:t>
            </a:r>
            <a:r>
              <a:rPr lang="pt-BR" dirty="0"/>
              <a:t>é o instrumento processual utilizado para contestar as portarias.</a:t>
            </a:r>
          </a:p>
          <a:p>
            <a:endParaRPr lang="en-US" dirty="0"/>
          </a:p>
        </p:txBody>
      </p:sp>
    </p:spTree>
    <p:extLst>
      <p:ext uri="{BB962C8B-B14F-4D97-AF65-F5344CB8AC3E}">
        <p14:creationId xmlns:p14="http://schemas.microsoft.com/office/powerpoint/2010/main" val="19753341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93889"/>
            <a:ext cx="8229600" cy="5940777"/>
          </a:xfrm>
        </p:spPr>
        <p:txBody>
          <a:bodyPr>
            <a:normAutofit fontScale="62500" lnSpcReduction="20000"/>
          </a:bodyPr>
          <a:lstStyle/>
          <a:p>
            <a:pPr marL="0" indent="0" algn="just">
              <a:buNone/>
            </a:pPr>
            <a:r>
              <a:rPr lang="pt-BR" b="1" dirty="0" smtClean="0"/>
              <a:t>2. ROLEZINHO</a:t>
            </a:r>
            <a:r>
              <a:rPr lang="pt-BR" dirty="0" smtClean="0"/>
              <a:t>: </a:t>
            </a:r>
          </a:p>
          <a:p>
            <a:pPr algn="just">
              <a:buFont typeface="Wingdings" charset="2"/>
              <a:buChar char="Ø"/>
            </a:pPr>
            <a:endParaRPr lang="pt-BR" dirty="0" smtClean="0"/>
          </a:p>
          <a:p>
            <a:pPr algn="just">
              <a:buFont typeface="Wingdings" charset="2"/>
              <a:buChar char="§"/>
            </a:pPr>
            <a:r>
              <a:rPr lang="pt-BR" dirty="0" smtClean="0"/>
              <a:t>São encontros organizados por jovens pobres em shoppings</a:t>
            </a:r>
          </a:p>
          <a:p>
            <a:pPr algn="just">
              <a:buFont typeface="Wingdings" charset="2"/>
              <a:buChar char="§"/>
            </a:pPr>
            <a:r>
              <a:rPr lang="pt-BR" dirty="0" smtClean="0"/>
              <a:t>Judicialização por meio de Interdito proibitório </a:t>
            </a:r>
          </a:p>
          <a:p>
            <a:pPr algn="just">
              <a:buFont typeface="Wingdings" charset="2"/>
              <a:buChar char="§"/>
            </a:pPr>
            <a:r>
              <a:rPr lang="pt-BR" dirty="0" smtClean="0"/>
              <a:t>nestes processos, não havia pedido de indenização por danos, apenas a proibição de entrada dos jovens</a:t>
            </a:r>
          </a:p>
          <a:p>
            <a:pPr algn="just">
              <a:buFont typeface="Wingdings" charset="2"/>
              <a:buChar char="§"/>
            </a:pPr>
            <a:r>
              <a:rPr lang="pt-BR" dirty="0" smtClean="0"/>
              <a:t>Inexistência de contraditório nesses processos</a:t>
            </a:r>
          </a:p>
          <a:p>
            <a:pPr algn="just">
              <a:buFont typeface="Wingdings" charset="2"/>
              <a:buChar char="§"/>
            </a:pPr>
            <a:r>
              <a:rPr lang="pt-BR" dirty="0" smtClean="0"/>
              <a:t>Proibição por meio de portarias – de réus, os jovens passaram para “vítimas”</a:t>
            </a:r>
          </a:p>
          <a:p>
            <a:pPr algn="just">
              <a:buFont typeface="Wingdings" charset="2"/>
              <a:buChar char="§"/>
            </a:pPr>
            <a:r>
              <a:rPr lang="pt-BR" dirty="0" smtClean="0"/>
              <a:t>segregação dos maus consumidores e caráter </a:t>
            </a:r>
            <a:r>
              <a:rPr lang="pt-BR" dirty="0" err="1" smtClean="0"/>
              <a:t>segragacionista</a:t>
            </a:r>
            <a:r>
              <a:rPr lang="pt-BR" dirty="0" smtClean="0"/>
              <a:t> da juventude pobre</a:t>
            </a:r>
          </a:p>
          <a:p>
            <a:pPr algn="just">
              <a:buFont typeface="Wingdings" charset="2"/>
              <a:buChar char="§"/>
            </a:pPr>
            <a:r>
              <a:rPr lang="pt-BR" dirty="0" smtClean="0"/>
              <a:t>shoppings como espaço de lazer. </a:t>
            </a:r>
          </a:p>
          <a:p>
            <a:pPr algn="just">
              <a:buFont typeface="Wingdings" charset="2"/>
              <a:buChar char="§"/>
            </a:pPr>
            <a:r>
              <a:rPr lang="pt-BR" dirty="0" smtClean="0"/>
              <a:t>direitos violados: liberdade, direito de reunião, lazer, proteção integral</a:t>
            </a:r>
          </a:p>
          <a:p>
            <a:pPr algn="just">
              <a:buFont typeface="Wingdings" charset="2"/>
              <a:buChar char="§"/>
            </a:pPr>
            <a:r>
              <a:rPr lang="pt-BR" dirty="0" smtClean="0"/>
              <a:t>Ilegalidade das portarias</a:t>
            </a:r>
          </a:p>
          <a:p>
            <a:pPr marL="0" indent="0" algn="just">
              <a:buNone/>
            </a:pPr>
            <a:endParaRPr lang="pt-BR" dirty="0" smtClean="0"/>
          </a:p>
          <a:p>
            <a:pPr algn="just"/>
            <a:endParaRPr lang="pt-BR" dirty="0" smtClean="0"/>
          </a:p>
          <a:p>
            <a:pPr marL="0" indent="0" algn="just">
              <a:buNone/>
            </a:pPr>
            <a:r>
              <a:rPr lang="pt-BR" dirty="0" err="1" smtClean="0"/>
              <a:t>http</a:t>
            </a:r>
            <a:r>
              <a:rPr lang="pt-BR" dirty="0" smtClean="0"/>
              <a:t>://</a:t>
            </a:r>
            <a:r>
              <a:rPr lang="pt-BR" dirty="0" err="1" smtClean="0"/>
              <a:t>www.direitorp.usp.br</a:t>
            </a:r>
            <a:r>
              <a:rPr lang="pt-BR" dirty="0" smtClean="0"/>
              <a:t>/</a:t>
            </a:r>
            <a:r>
              <a:rPr lang="pt-BR" dirty="0" err="1" smtClean="0"/>
              <a:t>wp-content</a:t>
            </a:r>
            <a:r>
              <a:rPr lang="pt-BR" dirty="0" smtClean="0"/>
              <a:t>/uploads/2015/05/</a:t>
            </a:r>
            <a:r>
              <a:rPr lang="pt-BR" dirty="0" err="1" smtClean="0"/>
              <a:t>Dossie_rolezinho_isbn.pdf</a:t>
            </a:r>
            <a:endParaRPr lang="pt-BR" dirty="0" smtClean="0"/>
          </a:p>
          <a:p>
            <a:pPr>
              <a:buFont typeface="Wingdings" charset="2"/>
              <a:buChar char="Ø"/>
            </a:pPr>
            <a:endParaRPr lang="en-US" dirty="0" smtClean="0"/>
          </a:p>
          <a:p>
            <a:pPr>
              <a:buFont typeface="Wingdings" charset="2"/>
              <a:buChar char="Ø"/>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69016616"/>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76112"/>
            <a:ext cx="8229600" cy="5350052"/>
          </a:xfrm>
        </p:spPr>
        <p:txBody>
          <a:bodyPr>
            <a:normAutofit fontScale="70000" lnSpcReduction="20000"/>
          </a:bodyPr>
          <a:lstStyle/>
          <a:p>
            <a:pPr marL="0" indent="0" algn="just">
              <a:buNone/>
            </a:pPr>
            <a:r>
              <a:rPr lang="en-US" dirty="0" smtClean="0"/>
              <a:t> </a:t>
            </a:r>
            <a:r>
              <a:rPr lang="en-US" b="1" dirty="0"/>
              <a:t>II - opinião e </a:t>
            </a:r>
            <a:r>
              <a:rPr lang="en-US" b="1" dirty="0" smtClean="0"/>
              <a:t>expressão</a:t>
            </a:r>
            <a:endParaRPr lang="pt-BR" dirty="0" smtClean="0"/>
          </a:p>
          <a:p>
            <a:pPr algn="just">
              <a:buFont typeface="Wingdings" charset="2"/>
              <a:buChar char="Ø"/>
            </a:pPr>
            <a:endParaRPr lang="pt-BR" dirty="0" smtClean="0"/>
          </a:p>
          <a:p>
            <a:pPr algn="just">
              <a:buFont typeface="Wingdings" charset="2"/>
              <a:buChar char="Ø"/>
            </a:pPr>
            <a:r>
              <a:rPr lang="pt-BR" dirty="0" smtClean="0"/>
              <a:t>Legislação </a:t>
            </a:r>
            <a:r>
              <a:rPr lang="pt-BR" dirty="0"/>
              <a:t>internacional:</a:t>
            </a:r>
          </a:p>
          <a:p>
            <a:pPr algn="just">
              <a:buFont typeface="Wingdings" charset="2"/>
              <a:buChar char="Ø"/>
            </a:pPr>
            <a:endParaRPr lang="pt-BR" dirty="0"/>
          </a:p>
          <a:p>
            <a:pPr algn="just"/>
            <a:r>
              <a:rPr lang="pt-BR" dirty="0"/>
              <a:t>a) </a:t>
            </a:r>
            <a:r>
              <a:rPr lang="pt-BR" dirty="0" smtClean="0"/>
              <a:t>Convenção </a:t>
            </a:r>
            <a:r>
              <a:rPr lang="pt-BR" dirty="0"/>
              <a:t>sobre os Direitos da </a:t>
            </a:r>
            <a:r>
              <a:rPr lang="pt-BR" dirty="0" smtClean="0"/>
              <a:t>Criança: criança </a:t>
            </a:r>
            <a:r>
              <a:rPr lang="pt-BR" dirty="0"/>
              <a:t>tem direito de ser ouvida em todos assuntos que lhe dizem respeito, o que inclui processos judiciais e administrativos, e de participar da vida cultural, </a:t>
            </a:r>
            <a:r>
              <a:rPr lang="pt-BR" dirty="0" smtClean="0"/>
              <a:t>artística </a:t>
            </a:r>
            <a:r>
              <a:rPr lang="pt-BR" dirty="0"/>
              <a:t>e </a:t>
            </a:r>
            <a:r>
              <a:rPr lang="pt-BR" dirty="0" smtClean="0"/>
              <a:t>comunitária </a:t>
            </a:r>
            <a:r>
              <a:rPr lang="pt-BR" dirty="0"/>
              <a:t>(art. 12 e art. 31)</a:t>
            </a:r>
          </a:p>
          <a:p>
            <a:pPr algn="just"/>
            <a:r>
              <a:rPr lang="pt-BR" dirty="0" err="1"/>
              <a:t>b</a:t>
            </a:r>
            <a:r>
              <a:rPr lang="pt-BR" dirty="0"/>
              <a:t>) </a:t>
            </a:r>
            <a:r>
              <a:rPr lang="pt-BR" dirty="0" smtClean="0"/>
              <a:t>Convenção </a:t>
            </a:r>
            <a:r>
              <a:rPr lang="pt-BR" dirty="0"/>
              <a:t>de Haia relativa à </a:t>
            </a:r>
            <a:r>
              <a:rPr lang="pt-BR" dirty="0" smtClean="0"/>
              <a:t>Proteção </a:t>
            </a:r>
            <a:r>
              <a:rPr lang="pt-BR" dirty="0"/>
              <a:t>das </a:t>
            </a:r>
            <a:r>
              <a:rPr lang="pt-BR" dirty="0" smtClean="0"/>
              <a:t>Crianças </a:t>
            </a:r>
            <a:r>
              <a:rPr lang="pt-BR" dirty="0"/>
              <a:t>e à </a:t>
            </a:r>
            <a:r>
              <a:rPr lang="pt-BR" dirty="0" smtClean="0"/>
              <a:t>Cooperação </a:t>
            </a:r>
            <a:r>
              <a:rPr lang="pt-BR" dirty="0"/>
              <a:t>em </a:t>
            </a:r>
            <a:r>
              <a:rPr lang="pt-BR" dirty="0" smtClean="0"/>
              <a:t>matéria </a:t>
            </a:r>
            <a:r>
              <a:rPr lang="pt-BR" dirty="0"/>
              <a:t>de Adoção Internacional: adotando deve ser ouvido no processo internacional de </a:t>
            </a:r>
            <a:r>
              <a:rPr lang="pt-BR" dirty="0" smtClean="0"/>
              <a:t>adoção </a:t>
            </a:r>
            <a:r>
              <a:rPr lang="pt-BR" dirty="0"/>
              <a:t>(art. 4o) </a:t>
            </a:r>
          </a:p>
          <a:p>
            <a:pPr algn="just"/>
            <a:r>
              <a:rPr lang="pt-BR" dirty="0" err="1"/>
              <a:t>c</a:t>
            </a:r>
            <a:r>
              <a:rPr lang="pt-BR" dirty="0"/>
              <a:t>) </a:t>
            </a:r>
            <a:r>
              <a:rPr lang="pt-BR" dirty="0" smtClean="0"/>
              <a:t>Convenção </a:t>
            </a:r>
            <a:r>
              <a:rPr lang="pt-BR" dirty="0"/>
              <a:t>Internacional dos Direitos da Pessoa com </a:t>
            </a:r>
            <a:r>
              <a:rPr lang="pt-BR" dirty="0" smtClean="0"/>
              <a:t>Deficiência: </a:t>
            </a:r>
            <a:r>
              <a:rPr lang="pt-BR" dirty="0"/>
              <a:t>direito da </a:t>
            </a:r>
            <a:r>
              <a:rPr lang="pt-BR" dirty="0" smtClean="0"/>
              <a:t>criança </a:t>
            </a:r>
            <a:r>
              <a:rPr lang="pt-BR" dirty="0"/>
              <a:t>deficiente ser ouvida em </a:t>
            </a:r>
            <a:r>
              <a:rPr lang="pt-BR" dirty="0" smtClean="0"/>
              <a:t>condições </a:t>
            </a:r>
            <a:r>
              <a:rPr lang="pt-BR" dirty="0"/>
              <a:t>de igualdade (art. 7.3) </a:t>
            </a:r>
          </a:p>
          <a:p>
            <a:pPr algn="just"/>
            <a:r>
              <a:rPr lang="pt-BR" dirty="0" err="1"/>
              <a:t>d</a:t>
            </a:r>
            <a:r>
              <a:rPr lang="pt-BR" dirty="0"/>
              <a:t>) Protocolo Facultativo à </a:t>
            </a:r>
            <a:r>
              <a:rPr lang="pt-BR" dirty="0" err="1"/>
              <a:t>Convenção</a:t>
            </a:r>
            <a:r>
              <a:rPr lang="pt-BR" dirty="0"/>
              <a:t> sobre os Direitos da </a:t>
            </a:r>
            <a:r>
              <a:rPr lang="pt-BR" dirty="0" err="1"/>
              <a:t>Criança</a:t>
            </a:r>
            <a:r>
              <a:rPr lang="pt-BR" dirty="0"/>
              <a:t>: sistema de </a:t>
            </a:r>
            <a:r>
              <a:rPr lang="pt-BR" dirty="0" err="1"/>
              <a:t>petição</a:t>
            </a:r>
            <a:r>
              <a:rPr lang="pt-BR" dirty="0"/>
              <a:t> – assinada, mas </a:t>
            </a:r>
            <a:r>
              <a:rPr lang="pt-BR" dirty="0" err="1"/>
              <a:t>não</a:t>
            </a:r>
            <a:r>
              <a:rPr lang="pt-BR" dirty="0"/>
              <a:t> ratificada pelo Brasil. </a:t>
            </a:r>
          </a:p>
        </p:txBody>
      </p:sp>
    </p:spTree>
    <p:extLst>
      <p:ext uri="{BB962C8B-B14F-4D97-AF65-F5344CB8AC3E}">
        <p14:creationId xmlns:p14="http://schemas.microsoft.com/office/powerpoint/2010/main" val="2195142670"/>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667" y="451556"/>
            <a:ext cx="8475133" cy="6279444"/>
          </a:xfrm>
        </p:spPr>
        <p:txBody>
          <a:bodyPr>
            <a:normAutofit fontScale="25000" lnSpcReduction="20000"/>
          </a:bodyPr>
          <a:lstStyle/>
          <a:p>
            <a:pPr marL="0" indent="0" algn="just">
              <a:buNone/>
            </a:pPr>
            <a:endParaRPr lang="pt-PT" sz="5600" b="1" dirty="0" smtClean="0"/>
          </a:p>
          <a:p>
            <a:pPr algn="just">
              <a:buFont typeface="Wingdings" charset="2"/>
              <a:buChar char="Ø"/>
            </a:pPr>
            <a:r>
              <a:rPr lang="pt-PT" sz="5600" b="1" dirty="0" smtClean="0"/>
              <a:t>Legislação nacional:</a:t>
            </a:r>
          </a:p>
          <a:p>
            <a:pPr algn="just">
              <a:buFont typeface="Wingdings" charset="2"/>
              <a:buChar char="Ø"/>
            </a:pPr>
            <a:endParaRPr lang="pt-PT" sz="5600" dirty="0" smtClean="0"/>
          </a:p>
          <a:p>
            <a:pPr algn="just"/>
            <a:r>
              <a:rPr lang="pt-PT" sz="5600" dirty="0" smtClean="0"/>
              <a:t>b.1) CONADA: Sistema de Garantia Sistema procurará assegurar que as </a:t>
            </a:r>
            <a:r>
              <a:rPr lang="pt-PT" sz="5600" dirty="0" err="1" smtClean="0"/>
              <a:t>opiniões</a:t>
            </a:r>
            <a:r>
              <a:rPr lang="pt-PT" sz="5600" dirty="0" smtClean="0"/>
              <a:t> das </a:t>
            </a:r>
            <a:r>
              <a:rPr lang="pt-PT" sz="5600" dirty="0" err="1" smtClean="0"/>
              <a:t>crianças</a:t>
            </a:r>
            <a:r>
              <a:rPr lang="pt-PT" sz="5600" dirty="0" smtClean="0"/>
              <a:t> e dos adolescentes sejam levadas em devida consideração, em todos os processos que lhes digam respeito (</a:t>
            </a:r>
            <a:r>
              <a:rPr lang="pt-PT" sz="5600" dirty="0" err="1" smtClean="0"/>
              <a:t>art</a:t>
            </a:r>
            <a:r>
              <a:rPr lang="pt-PT" sz="5600" dirty="0" smtClean="0"/>
              <a:t>. 2o, § </a:t>
            </a:r>
            <a:r>
              <a:rPr lang="pt-PT" sz="5600" i="1" dirty="0" smtClean="0"/>
              <a:t>4) </a:t>
            </a:r>
            <a:endParaRPr lang="pt-PT" sz="5600" dirty="0" smtClean="0">
              <a:effectLst/>
            </a:endParaRPr>
          </a:p>
          <a:p>
            <a:pPr algn="just"/>
            <a:r>
              <a:rPr lang="pt-PT" sz="5600" dirty="0" smtClean="0"/>
              <a:t>b. 2) ECA: direito à liberdade (que abrange o direito de </a:t>
            </a:r>
            <a:r>
              <a:rPr lang="pt-PT" sz="5600" dirty="0" err="1" smtClean="0"/>
              <a:t>opinião</a:t>
            </a:r>
            <a:r>
              <a:rPr lang="pt-PT" sz="5600" dirty="0" smtClean="0"/>
              <a:t> e </a:t>
            </a:r>
            <a:r>
              <a:rPr lang="pt-PT" sz="5600" dirty="0" err="1" smtClean="0"/>
              <a:t>expressão</a:t>
            </a:r>
            <a:r>
              <a:rPr lang="pt-PT" sz="5600" dirty="0" smtClean="0"/>
              <a:t> e </a:t>
            </a:r>
            <a:r>
              <a:rPr lang="pt-PT" sz="5600" dirty="0" err="1" smtClean="0"/>
              <a:t>participação</a:t>
            </a:r>
            <a:r>
              <a:rPr lang="pt-PT" sz="5600" dirty="0" smtClean="0"/>
              <a:t> na vida </a:t>
            </a:r>
            <a:r>
              <a:rPr lang="pt-PT" sz="5600" dirty="0" err="1" smtClean="0"/>
              <a:t>política</a:t>
            </a:r>
            <a:r>
              <a:rPr lang="pt-PT" sz="5600" dirty="0" smtClean="0"/>
              <a:t>); </a:t>
            </a:r>
            <a:r>
              <a:rPr lang="pt-PT" sz="5600" dirty="0" err="1" smtClean="0"/>
              <a:t>oitiva</a:t>
            </a:r>
            <a:r>
              <a:rPr lang="pt-PT" sz="5600" dirty="0" smtClean="0"/>
              <a:t> da </a:t>
            </a:r>
            <a:r>
              <a:rPr lang="pt-PT" sz="5600" dirty="0" err="1" smtClean="0"/>
              <a:t>criança</a:t>
            </a:r>
            <a:r>
              <a:rPr lang="pt-PT" sz="5600" dirty="0" smtClean="0"/>
              <a:t> e consentimento do adolescente para </a:t>
            </a:r>
            <a:r>
              <a:rPr lang="pt-PT" sz="5600" dirty="0" err="1" smtClean="0"/>
              <a:t>colocação</a:t>
            </a:r>
            <a:r>
              <a:rPr lang="pt-PT" sz="5600" dirty="0" smtClean="0"/>
              <a:t> em </a:t>
            </a:r>
            <a:r>
              <a:rPr lang="pt-PT" sz="5600" dirty="0" err="1" smtClean="0"/>
              <a:t>família</a:t>
            </a:r>
            <a:r>
              <a:rPr lang="pt-PT" sz="5600" dirty="0" smtClean="0"/>
              <a:t> substituta; </a:t>
            </a:r>
            <a:r>
              <a:rPr lang="pt-PT" sz="5600" dirty="0" err="1" smtClean="0"/>
              <a:t>oitiva</a:t>
            </a:r>
            <a:r>
              <a:rPr lang="pt-PT" sz="5600" dirty="0" smtClean="0"/>
              <a:t> para </a:t>
            </a:r>
            <a:r>
              <a:rPr lang="pt-PT" sz="5600" dirty="0" err="1" smtClean="0"/>
              <a:t>aplicação</a:t>
            </a:r>
            <a:r>
              <a:rPr lang="pt-PT" sz="5600" dirty="0" smtClean="0"/>
              <a:t> de medida </a:t>
            </a:r>
            <a:r>
              <a:rPr lang="pt-PT" sz="5600" dirty="0" err="1" smtClean="0"/>
              <a:t>protetiva</a:t>
            </a:r>
            <a:r>
              <a:rPr lang="pt-PT" sz="5600" dirty="0" smtClean="0"/>
              <a:t> como um principio. Artigos citados: 3o, 15, 16, </a:t>
            </a:r>
            <a:r>
              <a:rPr lang="pt-PT" sz="5600" dirty="0" err="1" smtClean="0"/>
              <a:t>art</a:t>
            </a:r>
            <a:r>
              <a:rPr lang="pt-PT" sz="5600" dirty="0" smtClean="0"/>
              <a:t>. 28 e </a:t>
            </a:r>
            <a:r>
              <a:rPr lang="pt-PT" sz="5600" dirty="0" err="1" smtClean="0"/>
              <a:t>art</a:t>
            </a:r>
            <a:r>
              <a:rPr lang="pt-PT" sz="5600" dirty="0" smtClean="0"/>
              <a:t>. 100, p. </a:t>
            </a:r>
            <a:r>
              <a:rPr lang="pt-PT" sz="5600" dirty="0" err="1" smtClean="0"/>
              <a:t>único</a:t>
            </a:r>
            <a:r>
              <a:rPr lang="pt-PT" sz="5600" dirty="0" smtClean="0"/>
              <a:t>, </a:t>
            </a:r>
            <a:r>
              <a:rPr lang="pt-PT" sz="5600" dirty="0" err="1" smtClean="0"/>
              <a:t>inc</a:t>
            </a:r>
            <a:r>
              <a:rPr lang="pt-PT" sz="5600" dirty="0" smtClean="0"/>
              <a:t>. XII. </a:t>
            </a:r>
            <a:endParaRPr lang="pt-PT" sz="5600" dirty="0" smtClean="0">
              <a:effectLst/>
            </a:endParaRPr>
          </a:p>
          <a:p>
            <a:pPr algn="just"/>
            <a:r>
              <a:rPr lang="pt-PT" sz="5600" dirty="0" smtClean="0"/>
              <a:t>b.3) SINASE: </a:t>
            </a:r>
            <a:r>
              <a:rPr lang="pt-PT" sz="5600" dirty="0" err="1" smtClean="0"/>
              <a:t>estabeceu</a:t>
            </a:r>
            <a:r>
              <a:rPr lang="pt-PT" sz="5600" dirty="0" smtClean="0"/>
              <a:t> a “</a:t>
            </a:r>
            <a:r>
              <a:rPr lang="pt-PT" sz="5600" dirty="0" err="1" smtClean="0"/>
              <a:t>participação</a:t>
            </a:r>
            <a:r>
              <a:rPr lang="pt-PT" sz="5600" dirty="0" smtClean="0"/>
              <a:t> </a:t>
            </a:r>
            <a:r>
              <a:rPr lang="pt-PT" sz="5600" dirty="0" err="1" smtClean="0"/>
              <a:t>proativa</a:t>
            </a:r>
            <a:r>
              <a:rPr lang="pt-PT" sz="5600" dirty="0" smtClean="0"/>
              <a:t>”: adolescente deve participar ativamente do processo </a:t>
            </a:r>
            <a:r>
              <a:rPr lang="pt-PT" sz="5600" dirty="0" err="1" smtClean="0"/>
              <a:t>ressocializador</a:t>
            </a:r>
            <a:r>
              <a:rPr lang="pt-PT" sz="5600" dirty="0" smtClean="0"/>
              <a:t>: participa da </a:t>
            </a:r>
            <a:r>
              <a:rPr lang="pt-PT" sz="5600" dirty="0" err="1" smtClean="0"/>
              <a:t>elaboração</a:t>
            </a:r>
            <a:r>
              <a:rPr lang="pt-PT" sz="5600" dirty="0" smtClean="0"/>
              <a:t> do PIA; pode requerer, qualquer tempo, a </a:t>
            </a:r>
            <a:r>
              <a:rPr lang="pt-PT" sz="5600" dirty="0" err="1" smtClean="0"/>
              <a:t>revisão</a:t>
            </a:r>
            <a:r>
              <a:rPr lang="pt-PT" sz="5600" dirty="0" smtClean="0"/>
              <a:t>, </a:t>
            </a:r>
            <a:r>
              <a:rPr lang="pt-PT" sz="5600" dirty="0" err="1" smtClean="0"/>
              <a:t>substituição</a:t>
            </a:r>
            <a:r>
              <a:rPr lang="pt-PT" sz="5600" dirty="0" smtClean="0"/>
              <a:t> ou </a:t>
            </a:r>
            <a:r>
              <a:rPr lang="pt-PT" sz="5600" dirty="0" err="1" smtClean="0"/>
              <a:t>suspensão</a:t>
            </a:r>
            <a:r>
              <a:rPr lang="pt-PT" sz="5600" dirty="0" smtClean="0"/>
              <a:t> da MSE e do respectivo plano; pode peticionar diretamente a qualquer autoridade, pode requerer a </a:t>
            </a:r>
            <a:r>
              <a:rPr lang="pt-PT" sz="5600" dirty="0" err="1" smtClean="0"/>
              <a:t>revisão</a:t>
            </a:r>
            <a:r>
              <a:rPr lang="pt-PT" sz="5600" dirty="0" smtClean="0"/>
              <a:t> de </a:t>
            </a:r>
            <a:r>
              <a:rPr lang="pt-PT" sz="5600" dirty="0" err="1" smtClean="0"/>
              <a:t>sanção</a:t>
            </a:r>
            <a:r>
              <a:rPr lang="pt-PT" sz="5600" dirty="0" smtClean="0"/>
              <a:t> disciplinar). Citou: </a:t>
            </a:r>
            <a:r>
              <a:rPr lang="pt-PT" sz="5600" dirty="0" err="1" smtClean="0"/>
              <a:t>arts</a:t>
            </a:r>
            <a:r>
              <a:rPr lang="pt-PT" sz="5600" dirty="0" smtClean="0"/>
              <a:t>: 43, 48, 49, 52 e 53 do </a:t>
            </a:r>
            <a:r>
              <a:rPr lang="pt-PT" sz="5600" dirty="0" err="1" smtClean="0"/>
              <a:t>Sinase</a:t>
            </a:r>
            <a:r>
              <a:rPr lang="pt-PT" sz="5600" dirty="0" smtClean="0"/>
              <a:t>. </a:t>
            </a:r>
            <a:endParaRPr lang="pt-PT" sz="5600" dirty="0" smtClean="0">
              <a:effectLst/>
            </a:endParaRPr>
          </a:p>
          <a:p>
            <a:pPr algn="just"/>
            <a:r>
              <a:rPr lang="pt-PT" sz="5600" dirty="0" smtClean="0"/>
              <a:t>b.4) Res.109doCNS(tipificaçãodaassistênciasocial:qualificaçãotécnicaparaquesejaenaltecidoo respeito do direito de </a:t>
            </a:r>
            <a:r>
              <a:rPr lang="pt-PT" sz="5600" dirty="0" err="1" smtClean="0"/>
              <a:t>opinião</a:t>
            </a:r>
            <a:r>
              <a:rPr lang="pt-PT" sz="5600" dirty="0" smtClean="0"/>
              <a:t> da </a:t>
            </a:r>
            <a:r>
              <a:rPr lang="pt-PT" sz="5600" dirty="0" err="1" smtClean="0"/>
              <a:t>criança</a:t>
            </a:r>
            <a:r>
              <a:rPr lang="pt-PT" sz="5600" dirty="0" smtClean="0"/>
              <a:t> e adolescente) </a:t>
            </a:r>
            <a:endParaRPr lang="pt-PT" sz="5600" dirty="0" smtClean="0">
              <a:effectLst/>
            </a:endParaRPr>
          </a:p>
          <a:p>
            <a:pPr algn="just"/>
            <a:r>
              <a:rPr lang="pt-PT" sz="5600" dirty="0" smtClean="0"/>
              <a:t>b.5) No tocante à </a:t>
            </a:r>
            <a:r>
              <a:rPr lang="pt-PT" sz="5600" dirty="0" err="1" smtClean="0"/>
              <a:t>representação</a:t>
            </a:r>
            <a:r>
              <a:rPr lang="pt-PT" sz="5600" dirty="0" smtClean="0"/>
              <a:t> processual das </a:t>
            </a:r>
            <a:r>
              <a:rPr lang="pt-PT" sz="5600" dirty="0" err="1" smtClean="0"/>
              <a:t>crianças</a:t>
            </a:r>
            <a:r>
              <a:rPr lang="pt-PT" sz="5600" dirty="0" smtClean="0"/>
              <a:t> e dos adolescentes nos atos judicias e procedimentos administrativos, importante destacar a tese aprovada no 1° Congresso Nacional de Defensores </a:t>
            </a:r>
            <a:r>
              <a:rPr lang="pt-PT" sz="5600" dirty="0" err="1" smtClean="0"/>
              <a:t>Públicos</a:t>
            </a:r>
            <a:r>
              <a:rPr lang="pt-PT" sz="5600" dirty="0" smtClean="0"/>
              <a:t> da </a:t>
            </a:r>
            <a:r>
              <a:rPr lang="pt-PT" sz="5600" dirty="0" err="1" smtClean="0"/>
              <a:t>Infância</a:t>
            </a:r>
            <a:r>
              <a:rPr lang="pt-PT" sz="5600" dirty="0" smtClean="0"/>
              <a:t> e Juventude: </a:t>
            </a:r>
            <a:endParaRPr lang="pt-PT" sz="5600" dirty="0" smtClean="0">
              <a:effectLst/>
            </a:endParaRPr>
          </a:p>
          <a:p>
            <a:pPr algn="just"/>
            <a:r>
              <a:rPr lang="pt-PT" sz="5600" dirty="0" smtClean="0"/>
              <a:t>SÚMULA O Defensor </a:t>
            </a:r>
            <a:r>
              <a:rPr lang="pt-PT" sz="5600" dirty="0" err="1" smtClean="0"/>
              <a:t>Público</a:t>
            </a:r>
            <a:r>
              <a:rPr lang="pt-PT" sz="5600" dirty="0" smtClean="0"/>
              <a:t> deverá exercer o </a:t>
            </a:r>
            <a:r>
              <a:rPr lang="pt-PT" sz="5600" dirty="0" err="1" smtClean="0"/>
              <a:t>múnus</a:t>
            </a:r>
            <a:r>
              <a:rPr lang="pt-PT" sz="5600" dirty="0" smtClean="0"/>
              <a:t> de Curador Especial na defesa dos interesses individuais e coletivos de crianças e adolescentes, mormente nas </a:t>
            </a:r>
            <a:r>
              <a:rPr lang="pt-PT" sz="5600" dirty="0" err="1" smtClean="0"/>
              <a:t>hipóteses</a:t>
            </a:r>
            <a:r>
              <a:rPr lang="pt-PT" sz="5600" dirty="0" smtClean="0"/>
              <a:t> previstas no </a:t>
            </a:r>
            <a:r>
              <a:rPr lang="pt-PT" sz="5600" dirty="0" err="1" smtClean="0"/>
              <a:t>parágrafo</a:t>
            </a:r>
            <a:r>
              <a:rPr lang="pt-PT" sz="5600" dirty="0" smtClean="0"/>
              <a:t> </a:t>
            </a:r>
            <a:r>
              <a:rPr lang="pt-PT" sz="5600" dirty="0" err="1" smtClean="0"/>
              <a:t>único</a:t>
            </a:r>
            <a:r>
              <a:rPr lang="pt-PT" sz="5600" dirty="0" smtClean="0"/>
              <a:t> do </a:t>
            </a:r>
            <a:r>
              <a:rPr lang="pt-PT" sz="5600" dirty="0" err="1" smtClean="0"/>
              <a:t>art</a:t>
            </a:r>
            <a:r>
              <a:rPr lang="pt-PT" sz="5600" dirty="0" smtClean="0"/>
              <a:t>. 142 e letra “f”, do </a:t>
            </a:r>
            <a:r>
              <a:rPr lang="pt-PT" sz="5600" dirty="0" err="1" smtClean="0"/>
              <a:t>parágrafo</a:t>
            </a:r>
            <a:r>
              <a:rPr lang="pt-PT" sz="5600" dirty="0" smtClean="0"/>
              <a:t> </a:t>
            </a:r>
            <a:r>
              <a:rPr lang="pt-PT" sz="5600" dirty="0" err="1" smtClean="0"/>
              <a:t>único</a:t>
            </a:r>
            <a:r>
              <a:rPr lang="pt-PT" sz="5600" dirty="0" smtClean="0"/>
              <a:t>, do </a:t>
            </a:r>
            <a:r>
              <a:rPr lang="pt-PT" sz="5600" dirty="0" err="1" smtClean="0"/>
              <a:t>art</a:t>
            </a:r>
            <a:r>
              <a:rPr lang="pt-PT" sz="5600" dirty="0" smtClean="0"/>
              <a:t>. 148, c/c </a:t>
            </a:r>
            <a:r>
              <a:rPr lang="pt-PT" sz="5600" dirty="0" err="1" smtClean="0"/>
              <a:t>art</a:t>
            </a:r>
            <a:r>
              <a:rPr lang="pt-PT" sz="5600" dirty="0" smtClean="0"/>
              <a:t>. 98, todos da Lei 80.69/90, atuando como representante processual do infante nos autos dos processos em </a:t>
            </a:r>
            <a:r>
              <a:rPr lang="pt-PT" sz="5600" dirty="0" err="1" smtClean="0"/>
              <a:t>trâmite</a:t>
            </a:r>
            <a:r>
              <a:rPr lang="pt-PT" sz="5600" dirty="0" smtClean="0"/>
              <a:t>, bem como na qualidade de legitimado </a:t>
            </a:r>
            <a:r>
              <a:rPr lang="pt-PT" sz="5600" dirty="0" err="1" smtClean="0"/>
              <a:t>extraordinário</a:t>
            </a:r>
            <a:r>
              <a:rPr lang="pt-PT" sz="5600" dirty="0" smtClean="0"/>
              <a:t> para deflagrar qualquer </a:t>
            </a:r>
            <a:r>
              <a:rPr lang="pt-PT" sz="5600" dirty="0" err="1" smtClean="0"/>
              <a:t>ação</a:t>
            </a:r>
            <a:r>
              <a:rPr lang="pt-PT" sz="5600" dirty="0" smtClean="0"/>
              <a:t> que assegure os interesses destes sujeitos de direitos, garantindo-lhes o pleno acesso à </a:t>
            </a:r>
            <a:r>
              <a:rPr lang="pt-PT" sz="5600" dirty="0" err="1" smtClean="0"/>
              <a:t>justiça</a:t>
            </a:r>
            <a:r>
              <a:rPr lang="pt-PT" sz="5600" dirty="0" smtClean="0"/>
              <a:t> e igualdade na </a:t>
            </a:r>
            <a:r>
              <a:rPr lang="pt-PT" sz="5600" dirty="0" err="1" smtClean="0"/>
              <a:t>relação</a:t>
            </a:r>
            <a:r>
              <a:rPr lang="pt-PT" sz="5600" dirty="0" smtClean="0"/>
              <a:t> processual. </a:t>
            </a:r>
            <a:endParaRPr lang="pt-PT" sz="5600" dirty="0" smtClean="0">
              <a:effectLst/>
            </a:endParaRPr>
          </a:p>
          <a:p>
            <a:pPr algn="just"/>
            <a:r>
              <a:rPr lang="pt-PT" sz="5600" dirty="0" smtClean="0"/>
              <a:t>b.6) </a:t>
            </a:r>
            <a:r>
              <a:rPr lang="pt-PT" sz="5600" dirty="0" err="1" smtClean="0"/>
              <a:t>Participação</a:t>
            </a:r>
            <a:r>
              <a:rPr lang="pt-PT" sz="5600" dirty="0" smtClean="0"/>
              <a:t> </a:t>
            </a:r>
            <a:r>
              <a:rPr lang="pt-PT" sz="5600" dirty="0" err="1" smtClean="0"/>
              <a:t>política</a:t>
            </a:r>
            <a:r>
              <a:rPr lang="pt-PT" sz="5600" dirty="0" smtClean="0"/>
              <a:t>: </a:t>
            </a:r>
            <a:endParaRPr lang="pt-PT" sz="5600" dirty="0" smtClean="0">
              <a:effectLst/>
            </a:endParaRPr>
          </a:p>
          <a:p>
            <a:pPr algn="just"/>
            <a:r>
              <a:rPr lang="pt-PT" sz="5600" dirty="0" smtClean="0"/>
              <a:t>É salutar destacar ainda a participação </a:t>
            </a:r>
            <a:r>
              <a:rPr lang="pt-PT" sz="5600" dirty="0" err="1" smtClean="0"/>
              <a:t>política</a:t>
            </a:r>
            <a:r>
              <a:rPr lang="pt-PT" sz="5600" dirty="0" smtClean="0"/>
              <a:t> de adolescentes em </a:t>
            </a:r>
            <a:r>
              <a:rPr lang="pt-PT" sz="5600" dirty="0" err="1" smtClean="0"/>
              <a:t>grêmios</a:t>
            </a:r>
            <a:r>
              <a:rPr lang="pt-PT" sz="5600" dirty="0" smtClean="0"/>
              <a:t>, conselhos consultivos de adolescentes e jovens, </a:t>
            </a:r>
            <a:r>
              <a:rPr lang="pt-PT" sz="5600" dirty="0" err="1" smtClean="0"/>
              <a:t>conferências</a:t>
            </a:r>
            <a:r>
              <a:rPr lang="pt-PT" sz="5600" dirty="0" smtClean="0"/>
              <a:t> dos direitos das </a:t>
            </a:r>
            <a:r>
              <a:rPr lang="pt-PT" sz="5600" dirty="0" err="1" smtClean="0"/>
              <a:t>crianças</a:t>
            </a:r>
            <a:r>
              <a:rPr lang="pt-PT" sz="5600" dirty="0" smtClean="0"/>
              <a:t> e dos adolescentes, entre outros </a:t>
            </a:r>
            <a:r>
              <a:rPr lang="pt-PT" sz="5600" dirty="0" err="1" smtClean="0"/>
              <a:t>espaços</a:t>
            </a:r>
            <a:r>
              <a:rPr lang="pt-PT" sz="5600" dirty="0" smtClean="0"/>
              <a:t> estimulados pelo ECA, Lei de Diretrizes e Bases da Educação Nacional e </a:t>
            </a:r>
            <a:r>
              <a:rPr lang="pt-PT" sz="5600" dirty="0" err="1" smtClean="0"/>
              <a:t>Resoluções</a:t>
            </a:r>
            <a:r>
              <a:rPr lang="pt-PT" sz="5600" dirty="0" smtClean="0"/>
              <a:t> dos Conselhos dos Direitos das </a:t>
            </a:r>
            <a:r>
              <a:rPr lang="pt-PT" sz="5600" dirty="0" err="1" smtClean="0"/>
              <a:t>Crianças</a:t>
            </a:r>
            <a:r>
              <a:rPr lang="pt-PT" sz="5600" dirty="0" smtClean="0"/>
              <a:t> e dos Adolescentes. Como exemplo, no Brasil </a:t>
            </a:r>
            <a:r>
              <a:rPr lang="pt-PT" sz="5600" dirty="0" err="1" smtClean="0"/>
              <a:t>ja</a:t>
            </a:r>
            <a:r>
              <a:rPr lang="pt-PT" sz="5600" dirty="0" smtClean="0"/>
              <a:t>́ existe a </a:t>
            </a:r>
            <a:r>
              <a:rPr lang="pt-PT" sz="5600" dirty="0" err="1" smtClean="0"/>
              <a:t>experiência</a:t>
            </a:r>
            <a:r>
              <a:rPr lang="pt-PT" sz="5600" dirty="0" smtClean="0"/>
              <a:t> positiva da </a:t>
            </a:r>
            <a:r>
              <a:rPr lang="pt-PT" sz="5600" dirty="0" err="1" smtClean="0"/>
              <a:t>participação</a:t>
            </a:r>
            <a:r>
              <a:rPr lang="pt-PT" sz="5600" dirty="0" smtClean="0"/>
              <a:t> de adolescentes em conselhos dos direitos. </a:t>
            </a:r>
            <a:endParaRPr lang="pt-PT" sz="5600" dirty="0" smtClean="0">
              <a:effectLst/>
            </a:endParaRPr>
          </a:p>
          <a:p>
            <a:pPr algn="just">
              <a:buFont typeface="Wingdings" charset="2"/>
              <a:buChar char="Ø"/>
            </a:pPr>
            <a:endParaRPr lang="pt-BR" sz="5600" dirty="0" smtClean="0"/>
          </a:p>
          <a:p>
            <a:pPr marL="0" indent="0" algn="just">
              <a:buNone/>
            </a:pPr>
            <a:endParaRPr lang="pt-BR" sz="5600" dirty="0" smtClean="0">
              <a:effectLst/>
            </a:endParaRPr>
          </a:p>
          <a:p>
            <a:pPr>
              <a:buFont typeface="Wingdings" charset="2"/>
              <a:buChar char="Ø"/>
            </a:pPr>
            <a:endParaRPr lang="en-US" dirty="0" smtClean="0"/>
          </a:p>
          <a:p>
            <a:pPr>
              <a:buFont typeface="Wingdings" charset="2"/>
              <a:buChar char="Ø"/>
            </a:pPr>
            <a:endParaRPr lang="en-US" dirty="0" smtClean="0"/>
          </a:p>
        </p:txBody>
      </p:sp>
    </p:spTree>
    <p:extLst>
      <p:ext uri="{BB962C8B-B14F-4D97-AF65-F5344CB8AC3E}">
        <p14:creationId xmlns:p14="http://schemas.microsoft.com/office/powerpoint/2010/main" val="133880314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3366FF"/>
                </a:solidFill>
              </a:rPr>
              <a:t>DECLARAÇÃO DE GENEBRA (1924)</a:t>
            </a:r>
            <a:endParaRPr lang="en-US" dirty="0">
              <a:solidFill>
                <a:srgbClr val="3366FF"/>
              </a:solidFill>
            </a:endParaRPr>
          </a:p>
        </p:txBody>
      </p:sp>
      <p:sp>
        <p:nvSpPr>
          <p:cNvPr id="3" name="Content Placeholder 2"/>
          <p:cNvSpPr>
            <a:spLocks noGrp="1"/>
          </p:cNvSpPr>
          <p:nvPr>
            <p:ph idx="1"/>
          </p:nvPr>
        </p:nvSpPr>
        <p:spPr>
          <a:xfrm>
            <a:off x="330200" y="1247422"/>
            <a:ext cx="8229600" cy="4820356"/>
          </a:xfrm>
        </p:spPr>
        <p:txBody>
          <a:bodyPr>
            <a:noAutofit/>
          </a:bodyPr>
          <a:lstStyle/>
          <a:p>
            <a:pPr marL="0" indent="0">
              <a:buNone/>
            </a:pPr>
            <a:endParaRPr lang="en-US" sz="1400" dirty="0" smtClean="0"/>
          </a:p>
          <a:p>
            <a:pPr marL="0" indent="0">
              <a:buNone/>
            </a:pPr>
            <a:r>
              <a:rPr lang="en-US" sz="1400" dirty="0" smtClean="0"/>
              <a:t>A </a:t>
            </a:r>
            <a:r>
              <a:rPr lang="en-US" sz="1400" dirty="0" err="1"/>
              <a:t>primeira</a:t>
            </a:r>
            <a:r>
              <a:rPr lang="en-US" sz="1400" dirty="0"/>
              <a:t> </a:t>
            </a:r>
            <a:r>
              <a:rPr lang="en-US" sz="1400" dirty="0" err="1"/>
              <a:t>referência</a:t>
            </a:r>
            <a:r>
              <a:rPr lang="en-US" sz="1400" dirty="0"/>
              <a:t> a “</a:t>
            </a:r>
            <a:r>
              <a:rPr lang="en-US" sz="1400" dirty="0" err="1"/>
              <a:t>direitos</a:t>
            </a:r>
            <a:r>
              <a:rPr lang="en-US" sz="1400" dirty="0"/>
              <a:t> da </a:t>
            </a:r>
            <a:r>
              <a:rPr lang="en-US" sz="1400" dirty="0" err="1"/>
              <a:t>criança</a:t>
            </a:r>
            <a:r>
              <a:rPr lang="en-US" sz="1400" dirty="0"/>
              <a:t>” </a:t>
            </a:r>
            <a:r>
              <a:rPr lang="en-US" sz="1400" dirty="0" err="1"/>
              <a:t>num</a:t>
            </a:r>
            <a:r>
              <a:rPr lang="en-US" sz="1400" dirty="0"/>
              <a:t> </a:t>
            </a:r>
            <a:r>
              <a:rPr lang="en-US" sz="1400" dirty="0" err="1"/>
              <a:t>instrumento</a:t>
            </a:r>
            <a:r>
              <a:rPr lang="en-US" sz="1400" dirty="0"/>
              <a:t> </a:t>
            </a:r>
            <a:r>
              <a:rPr lang="en-US" sz="1400" dirty="0" err="1"/>
              <a:t>jurídico</a:t>
            </a:r>
            <a:r>
              <a:rPr lang="en-US" sz="1400" dirty="0"/>
              <a:t> </a:t>
            </a:r>
            <a:r>
              <a:rPr lang="en-US" sz="1400" dirty="0" err="1"/>
              <a:t>internacional</a:t>
            </a:r>
            <a:r>
              <a:rPr lang="en-US" sz="1400" dirty="0"/>
              <a:t> data de 1924, </a:t>
            </a:r>
            <a:r>
              <a:rPr lang="en-US" sz="1400" dirty="0" err="1"/>
              <a:t>quando</a:t>
            </a:r>
            <a:r>
              <a:rPr lang="en-US" sz="1400" dirty="0"/>
              <a:t> a Assembleia da </a:t>
            </a:r>
            <a:r>
              <a:rPr lang="en-US" sz="1400" dirty="0" err="1"/>
              <a:t>Sociedade</a:t>
            </a:r>
            <a:r>
              <a:rPr lang="en-US" sz="1400" dirty="0"/>
              <a:t> das </a:t>
            </a:r>
            <a:r>
              <a:rPr lang="en-US" sz="1400" dirty="0" err="1"/>
              <a:t>Nações</a:t>
            </a:r>
            <a:r>
              <a:rPr lang="en-US" sz="1400" dirty="0"/>
              <a:t> </a:t>
            </a:r>
            <a:r>
              <a:rPr lang="en-US" sz="1400" dirty="0" err="1"/>
              <a:t>adoptou</a:t>
            </a:r>
            <a:r>
              <a:rPr lang="en-US" sz="1400" dirty="0"/>
              <a:t> </a:t>
            </a:r>
            <a:r>
              <a:rPr lang="en-US" sz="1400" dirty="0" err="1"/>
              <a:t>uma</a:t>
            </a:r>
            <a:r>
              <a:rPr lang="en-US" sz="1400" dirty="0"/>
              <a:t> </a:t>
            </a:r>
            <a:r>
              <a:rPr lang="en-US" sz="1400" dirty="0" err="1"/>
              <a:t>resolução</a:t>
            </a:r>
            <a:r>
              <a:rPr lang="en-US" sz="1400" dirty="0"/>
              <a:t> </a:t>
            </a:r>
            <a:r>
              <a:rPr lang="en-US" sz="1400" dirty="0" err="1"/>
              <a:t>endossando</a:t>
            </a:r>
            <a:r>
              <a:rPr lang="en-US" sz="1400" dirty="0"/>
              <a:t> a </a:t>
            </a:r>
            <a:r>
              <a:rPr lang="en-US" sz="1400" dirty="0" err="1"/>
              <a:t>Declaração</a:t>
            </a:r>
            <a:r>
              <a:rPr lang="en-US" sz="1400" dirty="0"/>
              <a:t> dos </a:t>
            </a:r>
            <a:r>
              <a:rPr lang="en-US" sz="1400" dirty="0" err="1"/>
              <a:t>Direitos</a:t>
            </a:r>
            <a:r>
              <a:rPr lang="en-US" sz="1400" dirty="0"/>
              <a:t> da </a:t>
            </a:r>
            <a:r>
              <a:rPr lang="en-US" sz="1400" dirty="0" err="1"/>
              <a:t>Criança</a:t>
            </a:r>
            <a:r>
              <a:rPr lang="en-US" sz="1400" dirty="0"/>
              <a:t> </a:t>
            </a:r>
            <a:r>
              <a:rPr lang="en-US" sz="1400" dirty="0" err="1"/>
              <a:t>promulgada</a:t>
            </a:r>
            <a:r>
              <a:rPr lang="en-US" sz="1400" dirty="0"/>
              <a:t> no </a:t>
            </a:r>
            <a:r>
              <a:rPr lang="en-US" sz="1400" dirty="0" err="1"/>
              <a:t>ano</a:t>
            </a:r>
            <a:r>
              <a:rPr lang="en-US" sz="1400" dirty="0"/>
              <a:t> anterior </a:t>
            </a:r>
            <a:r>
              <a:rPr lang="en-US" sz="1400" dirty="0" err="1"/>
              <a:t>pelo</a:t>
            </a:r>
            <a:r>
              <a:rPr lang="en-US" sz="1400" dirty="0"/>
              <a:t> </a:t>
            </a:r>
            <a:r>
              <a:rPr lang="en-US" sz="1400" dirty="0" err="1"/>
              <a:t>Conselho</a:t>
            </a:r>
            <a:r>
              <a:rPr lang="en-US" sz="1400" dirty="0"/>
              <a:t> da </a:t>
            </a:r>
            <a:r>
              <a:rPr lang="en-US" sz="1400" dirty="0" err="1"/>
              <a:t>União</a:t>
            </a:r>
            <a:r>
              <a:rPr lang="en-US" sz="1400" dirty="0"/>
              <a:t> </a:t>
            </a:r>
            <a:r>
              <a:rPr lang="en-US" sz="1400" dirty="0" err="1"/>
              <a:t>Internacional</a:t>
            </a:r>
            <a:r>
              <a:rPr lang="en-US" sz="1400" dirty="0"/>
              <a:t> de </a:t>
            </a:r>
            <a:r>
              <a:rPr lang="en-US" sz="1400" dirty="0" err="1"/>
              <a:t>Protecção</a:t>
            </a:r>
            <a:r>
              <a:rPr lang="en-US" sz="1400" dirty="0"/>
              <a:t> </a:t>
            </a:r>
            <a:r>
              <a:rPr lang="en-US" sz="1400" dirty="0" err="1"/>
              <a:t>à</a:t>
            </a:r>
            <a:r>
              <a:rPr lang="en-US" sz="1400" dirty="0"/>
              <a:t> </a:t>
            </a:r>
            <a:r>
              <a:rPr lang="en-US" sz="1400" dirty="0" err="1"/>
              <a:t>Infância</a:t>
            </a:r>
            <a:r>
              <a:rPr lang="en-US" sz="1400" dirty="0"/>
              <a:t> (Save the Children International Union), </a:t>
            </a:r>
            <a:r>
              <a:rPr lang="en-US" sz="1400" dirty="0" err="1"/>
              <a:t>organização</a:t>
            </a:r>
            <a:r>
              <a:rPr lang="en-US" sz="1400" dirty="0"/>
              <a:t> de </a:t>
            </a:r>
            <a:r>
              <a:rPr lang="en-US" sz="1400" dirty="0" err="1"/>
              <a:t>carácter</a:t>
            </a:r>
            <a:r>
              <a:rPr lang="en-US" sz="1400" dirty="0"/>
              <a:t> </a:t>
            </a:r>
            <a:r>
              <a:rPr lang="en-US" sz="1400" dirty="0" err="1"/>
              <a:t>não-governamental</a:t>
            </a:r>
            <a:r>
              <a:rPr lang="en-US" sz="1400" dirty="0"/>
              <a:t>. </a:t>
            </a:r>
            <a:r>
              <a:rPr lang="en-US" sz="1400" dirty="0" err="1"/>
              <a:t>Nos</a:t>
            </a:r>
            <a:r>
              <a:rPr lang="en-US" sz="1400" dirty="0"/>
              <a:t> </a:t>
            </a:r>
            <a:r>
              <a:rPr lang="en-US" sz="1400" dirty="0" err="1"/>
              <a:t>termos</a:t>
            </a:r>
            <a:r>
              <a:rPr lang="en-US" sz="1400" dirty="0"/>
              <a:t> da </a:t>
            </a:r>
            <a:r>
              <a:rPr lang="en-US" sz="1400" dirty="0" err="1"/>
              <a:t>Declaração</a:t>
            </a:r>
            <a:r>
              <a:rPr lang="en-US" sz="1400" dirty="0"/>
              <a:t>, </a:t>
            </a:r>
            <a:r>
              <a:rPr lang="en-US" sz="1400" dirty="0" err="1"/>
              <a:t>os</a:t>
            </a:r>
            <a:r>
              <a:rPr lang="en-US" sz="1400" dirty="0"/>
              <a:t> </a:t>
            </a:r>
            <a:r>
              <a:rPr lang="en-US" sz="1400" dirty="0" err="1"/>
              <a:t>membros</a:t>
            </a:r>
            <a:r>
              <a:rPr lang="en-US" sz="1400" dirty="0"/>
              <a:t> da </a:t>
            </a:r>
            <a:r>
              <a:rPr lang="en-US" sz="1400" dirty="0" err="1"/>
              <a:t>Sociedade</a:t>
            </a:r>
            <a:r>
              <a:rPr lang="en-US" sz="1400" dirty="0"/>
              <a:t> das </a:t>
            </a:r>
            <a:r>
              <a:rPr lang="en-US" sz="1400" dirty="0" err="1"/>
              <a:t>Nações</a:t>
            </a:r>
            <a:r>
              <a:rPr lang="en-US" sz="1400" dirty="0"/>
              <a:t> </a:t>
            </a:r>
            <a:r>
              <a:rPr lang="en-US" sz="1400" dirty="0" err="1"/>
              <a:t>são</a:t>
            </a:r>
            <a:r>
              <a:rPr lang="en-US" sz="1400" dirty="0"/>
              <a:t> </a:t>
            </a:r>
            <a:r>
              <a:rPr lang="en-US" sz="1400" dirty="0" err="1"/>
              <a:t>chamados</a:t>
            </a:r>
            <a:r>
              <a:rPr lang="en-US" sz="1400" dirty="0"/>
              <a:t> a </a:t>
            </a:r>
            <a:r>
              <a:rPr lang="en-US" sz="1400" dirty="0" err="1"/>
              <a:t>guiar</a:t>
            </a:r>
            <a:r>
              <a:rPr lang="en-US" sz="1400" dirty="0"/>
              <a:t>-se </a:t>
            </a:r>
            <a:r>
              <a:rPr lang="en-US" sz="1400" dirty="0" err="1"/>
              <a:t>pelos</a:t>
            </a:r>
            <a:r>
              <a:rPr lang="en-US" sz="1400" dirty="0"/>
              <a:t> </a:t>
            </a:r>
            <a:r>
              <a:rPr lang="en-US" sz="1400" dirty="0" err="1"/>
              <a:t>princípios</a:t>
            </a:r>
            <a:r>
              <a:rPr lang="en-US" sz="1400" dirty="0"/>
              <a:t> </a:t>
            </a:r>
            <a:r>
              <a:rPr lang="en-US" sz="1400" dirty="0" err="1"/>
              <a:t>deste</a:t>
            </a:r>
            <a:r>
              <a:rPr lang="en-US" sz="1400" dirty="0"/>
              <a:t> </a:t>
            </a:r>
            <a:r>
              <a:rPr lang="en-US" sz="1400" dirty="0" err="1"/>
              <a:t>documento</a:t>
            </a:r>
            <a:r>
              <a:rPr lang="en-US" sz="1400" dirty="0"/>
              <a:t>, o </a:t>
            </a:r>
            <a:r>
              <a:rPr lang="en-US" sz="1400" dirty="0" err="1"/>
              <a:t>qual</a:t>
            </a:r>
            <a:r>
              <a:rPr lang="en-US" sz="1400" dirty="0"/>
              <a:t> </a:t>
            </a:r>
            <a:r>
              <a:rPr lang="en-US" sz="1400" dirty="0" err="1"/>
              <a:t>passou</a:t>
            </a:r>
            <a:r>
              <a:rPr lang="en-US" sz="1400" dirty="0"/>
              <a:t> a </a:t>
            </a:r>
            <a:r>
              <a:rPr lang="en-US" sz="1400" dirty="0" err="1"/>
              <a:t>ser</a:t>
            </a:r>
            <a:r>
              <a:rPr lang="en-US" sz="1400" dirty="0"/>
              <a:t> </a:t>
            </a:r>
            <a:r>
              <a:rPr lang="en-US" sz="1400" dirty="0" err="1"/>
              <a:t>conhecido</a:t>
            </a:r>
            <a:r>
              <a:rPr lang="en-US" sz="1400" dirty="0"/>
              <a:t> </a:t>
            </a:r>
            <a:r>
              <a:rPr lang="en-US" sz="1400" dirty="0" err="1"/>
              <a:t>por</a:t>
            </a:r>
            <a:r>
              <a:rPr lang="en-US" sz="1400" dirty="0"/>
              <a:t> </a:t>
            </a:r>
            <a:r>
              <a:rPr lang="en-US" sz="1400" dirty="0" err="1"/>
              <a:t>Declaração</a:t>
            </a:r>
            <a:r>
              <a:rPr lang="en-US" sz="1400" dirty="0"/>
              <a:t> de </a:t>
            </a:r>
            <a:r>
              <a:rPr lang="en-US" sz="1400" dirty="0" err="1" smtClean="0"/>
              <a:t>Genebra</a:t>
            </a:r>
            <a:r>
              <a:rPr lang="en-US" sz="1400" dirty="0" smtClean="0"/>
              <a:t>.</a:t>
            </a:r>
          </a:p>
          <a:p>
            <a:pPr marL="0" indent="0">
              <a:buNone/>
            </a:pPr>
            <a:endParaRPr lang="en-US" sz="1400" dirty="0"/>
          </a:p>
          <a:p>
            <a:pPr marL="0" indent="0">
              <a:buNone/>
            </a:pPr>
            <a:r>
              <a:rPr lang="en-US" sz="1400" dirty="0" smtClean="0"/>
              <a:t>A </a:t>
            </a:r>
            <a:r>
              <a:rPr lang="en-US" sz="1400" dirty="0" err="1"/>
              <a:t>Declaração</a:t>
            </a:r>
            <a:r>
              <a:rPr lang="en-US" sz="1400" dirty="0"/>
              <a:t> </a:t>
            </a:r>
            <a:r>
              <a:rPr lang="en-US" sz="1400" dirty="0" err="1"/>
              <a:t>reconhece</a:t>
            </a:r>
            <a:r>
              <a:rPr lang="en-US" sz="1400" dirty="0"/>
              <a:t> </a:t>
            </a:r>
            <a:r>
              <a:rPr lang="en-US" sz="1400" dirty="0" err="1"/>
              <a:t>que</a:t>
            </a:r>
            <a:r>
              <a:rPr lang="en-US" sz="1400" dirty="0"/>
              <a:t> a </a:t>
            </a:r>
            <a:r>
              <a:rPr lang="en-US" sz="1400" dirty="0" err="1"/>
              <a:t>criança</a:t>
            </a:r>
            <a:r>
              <a:rPr lang="en-US" sz="1400" dirty="0"/>
              <a:t> deve </a:t>
            </a:r>
            <a:r>
              <a:rPr lang="en-US" sz="1400" dirty="0" err="1"/>
              <a:t>ser</a:t>
            </a:r>
            <a:r>
              <a:rPr lang="en-US" sz="1400" dirty="0"/>
              <a:t> </a:t>
            </a:r>
            <a:r>
              <a:rPr lang="en-US" sz="1400" dirty="0" err="1"/>
              <a:t>protegida</a:t>
            </a:r>
            <a:r>
              <a:rPr lang="en-US" sz="1400" dirty="0"/>
              <a:t> </a:t>
            </a:r>
            <a:r>
              <a:rPr lang="en-US" sz="1400" dirty="0" err="1"/>
              <a:t>independentemente</a:t>
            </a:r>
            <a:r>
              <a:rPr lang="en-US" sz="1400" dirty="0"/>
              <a:t> de </a:t>
            </a:r>
            <a:r>
              <a:rPr lang="en-US" sz="1400" dirty="0" err="1"/>
              <a:t>qualquer</a:t>
            </a:r>
            <a:r>
              <a:rPr lang="en-US" sz="1400" dirty="0"/>
              <a:t> </a:t>
            </a:r>
            <a:r>
              <a:rPr lang="en-US" sz="1400" dirty="0" err="1"/>
              <a:t>consideração</a:t>
            </a:r>
            <a:r>
              <a:rPr lang="en-US" sz="1400" dirty="0"/>
              <a:t> de </a:t>
            </a:r>
            <a:r>
              <a:rPr lang="en-US" sz="1400" dirty="0" err="1"/>
              <a:t>raça</a:t>
            </a:r>
            <a:r>
              <a:rPr lang="en-US" sz="1400" dirty="0"/>
              <a:t>, </a:t>
            </a:r>
            <a:r>
              <a:rPr lang="en-US" sz="1400" dirty="0" err="1"/>
              <a:t>nacionalidade</a:t>
            </a:r>
            <a:r>
              <a:rPr lang="en-US" sz="1400" dirty="0"/>
              <a:t> </a:t>
            </a:r>
            <a:r>
              <a:rPr lang="en-US" sz="1400" dirty="0" err="1"/>
              <a:t>ou</a:t>
            </a:r>
            <a:r>
              <a:rPr lang="en-US" sz="1400" dirty="0"/>
              <a:t> </a:t>
            </a:r>
            <a:r>
              <a:rPr lang="en-US" sz="1400" dirty="0" err="1"/>
              <a:t>crença</a:t>
            </a:r>
            <a:r>
              <a:rPr lang="en-US" sz="1400" dirty="0"/>
              <a:t>, deve </a:t>
            </a:r>
            <a:r>
              <a:rPr lang="en-US" sz="1400" dirty="0" err="1"/>
              <a:t>ser</a:t>
            </a:r>
            <a:r>
              <a:rPr lang="en-US" sz="1400" dirty="0"/>
              <a:t> </a:t>
            </a:r>
            <a:r>
              <a:rPr lang="en-US" sz="1400" dirty="0" err="1"/>
              <a:t>auxiliada</a:t>
            </a:r>
            <a:r>
              <a:rPr lang="en-US" sz="1400" dirty="0"/>
              <a:t>, </a:t>
            </a:r>
            <a:r>
              <a:rPr lang="en-US" sz="1400" dirty="0" err="1"/>
              <a:t>respeitando</a:t>
            </a:r>
            <a:r>
              <a:rPr lang="en-US" sz="1400" dirty="0"/>
              <a:t>-se a </a:t>
            </a:r>
            <a:r>
              <a:rPr lang="en-US" sz="1400" dirty="0" err="1"/>
              <a:t>integridade</a:t>
            </a:r>
            <a:r>
              <a:rPr lang="en-US" sz="1400" dirty="0"/>
              <a:t> da </a:t>
            </a:r>
            <a:r>
              <a:rPr lang="en-US" sz="1400" dirty="0" err="1"/>
              <a:t>família</a:t>
            </a:r>
            <a:r>
              <a:rPr lang="en-US" sz="1400" dirty="0"/>
              <a:t> e deve </a:t>
            </a:r>
            <a:r>
              <a:rPr lang="en-US" sz="1400" dirty="0" err="1"/>
              <a:t>ser</a:t>
            </a:r>
            <a:r>
              <a:rPr lang="en-US" sz="1400" dirty="0"/>
              <a:t> </a:t>
            </a:r>
            <a:r>
              <a:rPr lang="en-US" sz="1400" dirty="0" err="1"/>
              <a:t>colocada</a:t>
            </a:r>
            <a:r>
              <a:rPr lang="en-US" sz="1400" dirty="0"/>
              <a:t> </a:t>
            </a:r>
            <a:r>
              <a:rPr lang="en-US" sz="1400" dirty="0" err="1"/>
              <a:t>em</a:t>
            </a:r>
            <a:r>
              <a:rPr lang="en-US" sz="1400" dirty="0"/>
              <a:t> </a:t>
            </a:r>
            <a:r>
              <a:rPr lang="en-US" sz="1400" dirty="0" err="1"/>
              <a:t>condições</a:t>
            </a:r>
            <a:r>
              <a:rPr lang="en-US" sz="1400" dirty="0"/>
              <a:t> de se </a:t>
            </a:r>
            <a:r>
              <a:rPr lang="en-US" sz="1400" dirty="0" err="1"/>
              <a:t>desenvolver</a:t>
            </a:r>
            <a:r>
              <a:rPr lang="en-US" sz="1400" dirty="0"/>
              <a:t> de </a:t>
            </a:r>
            <a:r>
              <a:rPr lang="en-US" sz="1400" dirty="0" err="1"/>
              <a:t>maneira</a:t>
            </a:r>
            <a:r>
              <a:rPr lang="en-US" sz="1400" dirty="0"/>
              <a:t> normal, </a:t>
            </a:r>
            <a:r>
              <a:rPr lang="en-US" sz="1400" dirty="0" err="1"/>
              <a:t>quer</a:t>
            </a:r>
            <a:r>
              <a:rPr lang="en-US" sz="1400" dirty="0"/>
              <a:t> material, </a:t>
            </a:r>
            <a:r>
              <a:rPr lang="en-US" sz="1400" dirty="0" err="1"/>
              <a:t>quer</a:t>
            </a:r>
            <a:r>
              <a:rPr lang="en-US" sz="1400" dirty="0"/>
              <a:t> moral, </a:t>
            </a:r>
            <a:r>
              <a:rPr lang="en-US" sz="1400" dirty="0" err="1"/>
              <a:t>quer</a:t>
            </a:r>
            <a:r>
              <a:rPr lang="en-US" sz="1400" dirty="0"/>
              <a:t> </a:t>
            </a:r>
            <a:r>
              <a:rPr lang="en-US" sz="1400" dirty="0" err="1"/>
              <a:t>espiritualmente</a:t>
            </a:r>
            <a:r>
              <a:rPr lang="en-US" sz="1400" dirty="0"/>
              <a:t>. </a:t>
            </a:r>
            <a:r>
              <a:rPr lang="en-US" sz="1400" dirty="0" err="1"/>
              <a:t>Nos</a:t>
            </a:r>
            <a:r>
              <a:rPr lang="en-US" sz="1400" dirty="0"/>
              <a:t> </a:t>
            </a:r>
            <a:r>
              <a:rPr lang="en-US" sz="1400" dirty="0" err="1"/>
              <a:t>termos</a:t>
            </a:r>
            <a:r>
              <a:rPr lang="en-US" sz="1400" dirty="0"/>
              <a:t> da </a:t>
            </a:r>
            <a:r>
              <a:rPr lang="en-US" sz="1400" dirty="0" err="1"/>
              <a:t>Declaração</a:t>
            </a:r>
            <a:r>
              <a:rPr lang="en-US" sz="1400" dirty="0"/>
              <a:t>, a </a:t>
            </a:r>
            <a:r>
              <a:rPr lang="en-US" sz="1400" dirty="0" err="1"/>
              <a:t>criança</a:t>
            </a:r>
            <a:r>
              <a:rPr lang="en-US" sz="1400" dirty="0"/>
              <a:t> deve </a:t>
            </a:r>
            <a:r>
              <a:rPr lang="en-US" sz="1400" dirty="0" err="1"/>
              <a:t>ser</a:t>
            </a:r>
            <a:r>
              <a:rPr lang="en-US" sz="1400" dirty="0"/>
              <a:t> </a:t>
            </a:r>
            <a:r>
              <a:rPr lang="en-US" sz="1400" dirty="0" err="1"/>
              <a:t>alimentada</a:t>
            </a:r>
            <a:r>
              <a:rPr lang="en-US" sz="1400" dirty="0"/>
              <a:t>, </a:t>
            </a:r>
            <a:r>
              <a:rPr lang="en-US" sz="1400" dirty="0" err="1"/>
              <a:t>tratada</a:t>
            </a:r>
            <a:r>
              <a:rPr lang="en-US" sz="1400" dirty="0"/>
              <a:t>, </a:t>
            </a:r>
            <a:r>
              <a:rPr lang="en-US" sz="1400" dirty="0" err="1"/>
              <a:t>auxiliada</a:t>
            </a:r>
            <a:r>
              <a:rPr lang="en-US" sz="1400" dirty="0"/>
              <a:t> e </a:t>
            </a:r>
            <a:r>
              <a:rPr lang="en-US" sz="1400" dirty="0" err="1"/>
              <a:t>reeducada</a:t>
            </a:r>
            <a:r>
              <a:rPr lang="en-US" sz="1400" dirty="0"/>
              <a:t>; o </a:t>
            </a:r>
            <a:r>
              <a:rPr lang="en-US" sz="1400" dirty="0" err="1"/>
              <a:t>órfão</a:t>
            </a:r>
            <a:r>
              <a:rPr lang="en-US" sz="1400" dirty="0"/>
              <a:t> e o </a:t>
            </a:r>
            <a:r>
              <a:rPr lang="en-US" sz="1400" dirty="0" err="1"/>
              <a:t>abandonado</a:t>
            </a:r>
            <a:r>
              <a:rPr lang="en-US" sz="1400" dirty="0"/>
              <a:t> </a:t>
            </a:r>
            <a:r>
              <a:rPr lang="en-US" sz="1400" dirty="0" err="1"/>
              <a:t>devem</a:t>
            </a:r>
            <a:r>
              <a:rPr lang="en-US" sz="1400" dirty="0"/>
              <a:t> </a:t>
            </a:r>
            <a:r>
              <a:rPr lang="en-US" sz="1400" dirty="0" err="1"/>
              <a:t>ser</a:t>
            </a:r>
            <a:r>
              <a:rPr lang="en-US" sz="1400" dirty="0"/>
              <a:t> </a:t>
            </a:r>
            <a:r>
              <a:rPr lang="en-US" sz="1400" dirty="0" err="1"/>
              <a:t>recolhidos</a:t>
            </a:r>
            <a:r>
              <a:rPr lang="en-US" sz="1400" dirty="0"/>
              <a:t>. </a:t>
            </a:r>
            <a:r>
              <a:rPr lang="en-US" sz="1400" dirty="0" err="1"/>
              <a:t>Em</a:t>
            </a:r>
            <a:r>
              <a:rPr lang="en-US" sz="1400" dirty="0"/>
              <a:t> tempos de </a:t>
            </a:r>
            <a:r>
              <a:rPr lang="en-US" sz="1400" dirty="0" err="1"/>
              <a:t>infortúnio</a:t>
            </a:r>
            <a:r>
              <a:rPr lang="en-US" sz="1400" dirty="0"/>
              <a:t>, a </a:t>
            </a:r>
            <a:r>
              <a:rPr lang="en-US" sz="1400" dirty="0" err="1"/>
              <a:t>criança</a:t>
            </a:r>
            <a:r>
              <a:rPr lang="en-US" sz="1400" dirty="0"/>
              <a:t> deve </a:t>
            </a:r>
            <a:r>
              <a:rPr lang="en-US" sz="1400" dirty="0" err="1"/>
              <a:t>ser</a:t>
            </a:r>
            <a:r>
              <a:rPr lang="en-US" sz="1400" dirty="0"/>
              <a:t> a </a:t>
            </a:r>
            <a:r>
              <a:rPr lang="en-US" sz="1400" dirty="0" err="1"/>
              <a:t>primeira</a:t>
            </a:r>
            <a:r>
              <a:rPr lang="en-US" sz="1400" dirty="0"/>
              <a:t> a </a:t>
            </a:r>
            <a:r>
              <a:rPr lang="en-US" sz="1400" dirty="0" err="1"/>
              <a:t>receber</a:t>
            </a:r>
            <a:r>
              <a:rPr lang="en-US" sz="1400" dirty="0"/>
              <a:t> </a:t>
            </a:r>
            <a:r>
              <a:rPr lang="en-US" sz="1400" dirty="0" err="1"/>
              <a:t>socorros</a:t>
            </a:r>
            <a:r>
              <a:rPr lang="en-US" sz="1400" dirty="0"/>
              <a:t>. A </a:t>
            </a:r>
            <a:r>
              <a:rPr lang="en-US" sz="1400" dirty="0" err="1"/>
              <a:t>criança</a:t>
            </a:r>
            <a:r>
              <a:rPr lang="en-US" sz="1400" dirty="0"/>
              <a:t> deve </a:t>
            </a:r>
            <a:r>
              <a:rPr lang="en-US" sz="1400" dirty="0" err="1"/>
              <a:t>ser</a:t>
            </a:r>
            <a:r>
              <a:rPr lang="en-US" sz="1400" dirty="0"/>
              <a:t> </a:t>
            </a:r>
            <a:r>
              <a:rPr lang="en-US" sz="1400" dirty="0" err="1"/>
              <a:t>colocada</a:t>
            </a:r>
            <a:r>
              <a:rPr lang="en-US" sz="1400" dirty="0"/>
              <a:t> </a:t>
            </a:r>
            <a:r>
              <a:rPr lang="en-US" sz="1400" dirty="0" err="1"/>
              <a:t>em</a:t>
            </a:r>
            <a:r>
              <a:rPr lang="en-US" sz="1400" dirty="0"/>
              <a:t> </a:t>
            </a:r>
            <a:r>
              <a:rPr lang="en-US" sz="1400" dirty="0" err="1"/>
              <a:t>condições</a:t>
            </a:r>
            <a:r>
              <a:rPr lang="en-US" sz="1400" dirty="0"/>
              <a:t> de, no </a:t>
            </a:r>
            <a:r>
              <a:rPr lang="en-US" sz="1400" dirty="0" err="1"/>
              <a:t>momento</a:t>
            </a:r>
            <a:r>
              <a:rPr lang="en-US" sz="1400" dirty="0"/>
              <a:t> </a:t>
            </a:r>
            <a:r>
              <a:rPr lang="en-US" sz="1400" dirty="0" err="1"/>
              <a:t>oportuno</a:t>
            </a:r>
            <a:r>
              <a:rPr lang="en-US" sz="1400" dirty="0"/>
              <a:t>, </a:t>
            </a:r>
            <a:r>
              <a:rPr lang="en-US" sz="1400" dirty="0" err="1"/>
              <a:t>ganhar</a:t>
            </a:r>
            <a:r>
              <a:rPr lang="en-US" sz="1400" dirty="0"/>
              <a:t> a </a:t>
            </a:r>
            <a:r>
              <a:rPr lang="en-US" sz="1400" dirty="0" err="1"/>
              <a:t>sua</a:t>
            </a:r>
            <a:r>
              <a:rPr lang="en-US" sz="1400" dirty="0"/>
              <a:t> vida, deve </a:t>
            </a:r>
            <a:r>
              <a:rPr lang="en-US" sz="1400" dirty="0" err="1"/>
              <a:t>ser</a:t>
            </a:r>
            <a:r>
              <a:rPr lang="en-US" sz="1400" dirty="0"/>
              <a:t> </a:t>
            </a:r>
            <a:r>
              <a:rPr lang="en-US" sz="1400" dirty="0" err="1"/>
              <a:t>protegida</a:t>
            </a:r>
            <a:r>
              <a:rPr lang="en-US" sz="1400" dirty="0"/>
              <a:t> contra </a:t>
            </a:r>
            <a:r>
              <a:rPr lang="en-US" sz="1400" dirty="0" err="1"/>
              <a:t>qualquer</a:t>
            </a:r>
            <a:r>
              <a:rPr lang="en-US" sz="1400" dirty="0"/>
              <a:t> </a:t>
            </a:r>
            <a:r>
              <a:rPr lang="en-US" sz="1400" dirty="0" err="1"/>
              <a:t>exploração</a:t>
            </a:r>
            <a:r>
              <a:rPr lang="en-US" sz="1400" dirty="0"/>
              <a:t> e deve </a:t>
            </a:r>
            <a:r>
              <a:rPr lang="en-US" sz="1400" dirty="0" err="1"/>
              <a:t>ser</a:t>
            </a:r>
            <a:r>
              <a:rPr lang="en-US" sz="1400" dirty="0"/>
              <a:t> </a:t>
            </a:r>
            <a:r>
              <a:rPr lang="en-US" sz="1400" dirty="0" err="1"/>
              <a:t>educada</a:t>
            </a:r>
            <a:r>
              <a:rPr lang="en-US" sz="1400" dirty="0"/>
              <a:t> no </a:t>
            </a:r>
            <a:r>
              <a:rPr lang="en-US" sz="1400" dirty="0" err="1"/>
              <a:t>sentimento</a:t>
            </a:r>
            <a:r>
              <a:rPr lang="en-US" sz="1400" dirty="0"/>
              <a:t> de </a:t>
            </a:r>
            <a:r>
              <a:rPr lang="en-US" sz="1400" dirty="0" err="1"/>
              <a:t>que</a:t>
            </a:r>
            <a:r>
              <a:rPr lang="en-US" sz="1400" dirty="0"/>
              <a:t> as </a:t>
            </a:r>
            <a:r>
              <a:rPr lang="en-US" sz="1400" dirty="0" err="1"/>
              <a:t>suas</a:t>
            </a:r>
            <a:r>
              <a:rPr lang="en-US" sz="1400" dirty="0"/>
              <a:t> </a:t>
            </a:r>
            <a:r>
              <a:rPr lang="en-US" sz="1400" dirty="0" err="1"/>
              <a:t>melhores</a:t>
            </a:r>
            <a:r>
              <a:rPr lang="en-US" sz="1400" dirty="0"/>
              <a:t> </a:t>
            </a:r>
            <a:r>
              <a:rPr lang="en-US" sz="1400" dirty="0" err="1"/>
              <a:t>qualidades</a:t>
            </a:r>
            <a:r>
              <a:rPr lang="en-US" sz="1400" dirty="0"/>
              <a:t> </a:t>
            </a:r>
            <a:r>
              <a:rPr lang="en-US" sz="1400" dirty="0" err="1"/>
              <a:t>devem</a:t>
            </a:r>
            <a:r>
              <a:rPr lang="en-US" sz="1400" dirty="0"/>
              <a:t> </a:t>
            </a:r>
            <a:r>
              <a:rPr lang="en-US" sz="1400" dirty="0" err="1"/>
              <a:t>ser</a:t>
            </a:r>
            <a:r>
              <a:rPr lang="en-US" sz="1400" dirty="0"/>
              <a:t> </a:t>
            </a:r>
            <a:r>
              <a:rPr lang="en-US" sz="1400" dirty="0" err="1"/>
              <a:t>postas</a:t>
            </a:r>
            <a:r>
              <a:rPr lang="en-US" sz="1400" dirty="0"/>
              <a:t> </a:t>
            </a:r>
            <a:r>
              <a:rPr lang="en-US" sz="1400" dirty="0" err="1"/>
              <a:t>ao</a:t>
            </a:r>
            <a:r>
              <a:rPr lang="en-US" sz="1400" dirty="0"/>
              <a:t> </a:t>
            </a:r>
            <a:r>
              <a:rPr lang="en-US" sz="1400" dirty="0" err="1"/>
              <a:t>serviço</a:t>
            </a:r>
            <a:r>
              <a:rPr lang="en-US" sz="1400" dirty="0"/>
              <a:t> do </a:t>
            </a:r>
            <a:r>
              <a:rPr lang="en-US" sz="1400" dirty="0" err="1"/>
              <a:t>próximo</a:t>
            </a:r>
            <a:r>
              <a:rPr lang="en-US" sz="1400" dirty="0"/>
              <a:t>.	</a:t>
            </a:r>
          </a:p>
          <a:p>
            <a:endParaRPr lang="pt-BR" sz="1400" dirty="0" smtClean="0"/>
          </a:p>
        </p:txBody>
      </p:sp>
    </p:spTree>
    <p:extLst>
      <p:ext uri="{BB962C8B-B14F-4D97-AF65-F5344CB8AC3E}">
        <p14:creationId xmlns:p14="http://schemas.microsoft.com/office/powerpoint/2010/main" val="14155905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1556"/>
            <a:ext cx="8229600" cy="5674607"/>
          </a:xfrm>
        </p:spPr>
        <p:txBody>
          <a:bodyPr>
            <a:normAutofit fontScale="92500" lnSpcReduction="20000"/>
          </a:bodyPr>
          <a:lstStyle/>
          <a:p>
            <a:pPr marL="0" indent="0" algn="just">
              <a:buNone/>
            </a:pPr>
            <a:r>
              <a:rPr lang="pt-PT" b="1" dirty="0" smtClean="0"/>
              <a:t>III - crença e culto religioso</a:t>
            </a:r>
          </a:p>
          <a:p>
            <a:pPr marL="0" indent="0" algn="just">
              <a:buNone/>
            </a:pPr>
            <a:endParaRPr lang="pt-PT" b="1" dirty="0" smtClean="0">
              <a:effectLst/>
            </a:endParaRPr>
          </a:p>
          <a:p>
            <a:pPr algn="just">
              <a:buFont typeface="Wingdings" charset="2"/>
              <a:buChar char="Ø"/>
            </a:pPr>
            <a:r>
              <a:rPr lang="pt-PT" dirty="0" smtClean="0"/>
              <a:t>SINASE, ART. VIII - não discriminação do adolescente, notadamente em razão de etnia, gênero, nacionalidade, classe social, orientação religiosa, política ou sexual, ou associação ou pertencimento a qualquer minoria ou </a:t>
            </a:r>
            <a:r>
              <a:rPr lang="pt-PT" b="1" dirty="0" smtClean="0"/>
              <a:t>status</a:t>
            </a:r>
            <a:r>
              <a:rPr lang="pt-PT" dirty="0" smtClean="0"/>
              <a:t>; </a:t>
            </a:r>
          </a:p>
          <a:p>
            <a:pPr algn="just">
              <a:buFont typeface="Wingdings" charset="2"/>
              <a:buChar char="Ø"/>
            </a:pPr>
            <a:r>
              <a:rPr lang="pt-PT" dirty="0" smtClean="0"/>
              <a:t>III - ser respeitado em sua personalidade, intimidade, liberdade de pensamento e religião e em todos os direitos não expressamente limitados na sentença; </a:t>
            </a:r>
          </a:p>
          <a:p>
            <a:pPr algn="just">
              <a:buFont typeface="Wingdings" charset="2"/>
              <a:buChar char="Ø"/>
            </a:pPr>
            <a:r>
              <a:rPr lang="pt-PT" dirty="0" smtClean="0"/>
              <a:t>Convenção dos Direitos da Criança: </a:t>
            </a:r>
            <a:r>
              <a:rPr lang="pt-PT" dirty="0" err="1" smtClean="0"/>
              <a:t>art</a:t>
            </a:r>
            <a:r>
              <a:rPr lang="pt-PT" dirty="0" smtClean="0"/>
              <a:t>. 14.3; </a:t>
            </a:r>
            <a:r>
              <a:rPr lang="pt-PT" dirty="0" err="1" smtClean="0"/>
              <a:t>art</a:t>
            </a:r>
            <a:r>
              <a:rPr lang="pt-PT" dirty="0" smtClean="0"/>
              <a:t>. 20.3 e </a:t>
            </a:r>
            <a:r>
              <a:rPr lang="pt-PT" dirty="0" err="1" smtClean="0"/>
              <a:t>art</a:t>
            </a:r>
            <a:r>
              <a:rPr lang="pt-PT" dirty="0" smtClean="0"/>
              <a:t>. 30.</a:t>
            </a:r>
            <a:endParaRPr lang="pt-BR" b="1" dirty="0" smtClean="0">
              <a:effectLst/>
            </a:endParaRPr>
          </a:p>
          <a:p>
            <a:pPr>
              <a:buFont typeface="Wingdings" charset="2"/>
              <a:buChar char="Ø"/>
            </a:pPr>
            <a:endParaRPr lang="en-US" dirty="0" smtClean="0"/>
          </a:p>
          <a:p>
            <a:pPr>
              <a:buFont typeface="Wingdings" charset="2"/>
              <a:buChar char="Ø"/>
            </a:pPr>
            <a:endParaRPr lang="en-US" dirty="0" smtClean="0"/>
          </a:p>
        </p:txBody>
      </p:sp>
    </p:spTree>
    <p:extLst>
      <p:ext uri="{BB962C8B-B14F-4D97-AF65-F5344CB8AC3E}">
        <p14:creationId xmlns:p14="http://schemas.microsoft.com/office/powerpoint/2010/main" val="1338803147"/>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92668"/>
            <a:ext cx="8229600" cy="5533496"/>
          </a:xfrm>
        </p:spPr>
        <p:txBody>
          <a:bodyPr>
            <a:normAutofit fontScale="92500"/>
          </a:bodyPr>
          <a:lstStyle/>
          <a:p>
            <a:pPr algn="just"/>
            <a:r>
              <a:rPr lang="pt-PT" b="1" dirty="0" smtClean="0"/>
              <a:t>IV - brincar, praticar esportes e divertir-se</a:t>
            </a:r>
            <a:r>
              <a:rPr lang="pt-PT" dirty="0" smtClean="0"/>
              <a:t>;</a:t>
            </a:r>
          </a:p>
          <a:p>
            <a:pPr marL="0" indent="0" algn="just">
              <a:buNone/>
            </a:pPr>
            <a:endParaRPr lang="pt-PT" dirty="0" smtClean="0"/>
          </a:p>
          <a:p>
            <a:pPr algn="just">
              <a:buFont typeface="Wingdings" charset="2"/>
              <a:buChar char="Ø"/>
            </a:pPr>
            <a:r>
              <a:rPr lang="pt-PT" dirty="0" smtClean="0"/>
              <a:t>Princípio VII da Declaração Universal dos Direitos da Criança: “</a:t>
            </a:r>
            <a:r>
              <a:rPr lang="pt-PT" i="1" dirty="0" smtClean="0"/>
              <a:t>a criança deve desfrutar plenamente de jogos e brincadeiras, os quais deverão estar dirigidos para a educação; a sociedade e as autoridades pública se esforçarão para promover o exercício desse direito”.</a:t>
            </a:r>
          </a:p>
          <a:p>
            <a:pPr algn="just">
              <a:buFont typeface="Wingdings" charset="2"/>
              <a:buChar char="Ø"/>
            </a:pPr>
            <a:endParaRPr lang="pt-PT" i="1" dirty="0" smtClean="0"/>
          </a:p>
          <a:p>
            <a:pPr algn="just">
              <a:buFont typeface="Wingdings" charset="2"/>
              <a:buChar char="Ø"/>
            </a:pPr>
            <a:r>
              <a:rPr lang="pt-PT" dirty="0" smtClean="0"/>
              <a:t>Importância da brincadeira para o desenvolvimento sadio</a:t>
            </a:r>
            <a:endParaRPr lang="pt-PT" dirty="0"/>
          </a:p>
        </p:txBody>
      </p:sp>
    </p:spTree>
    <p:extLst>
      <p:ext uri="{BB962C8B-B14F-4D97-AF65-F5344CB8AC3E}">
        <p14:creationId xmlns:p14="http://schemas.microsoft.com/office/powerpoint/2010/main" val="1269479646"/>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8556"/>
            <a:ext cx="8229600" cy="5547607"/>
          </a:xfrm>
        </p:spPr>
        <p:txBody>
          <a:bodyPr/>
          <a:lstStyle/>
          <a:p>
            <a:r>
              <a:rPr lang="en-US" b="1" dirty="0"/>
              <a:t>V - participar da vida familiar e comunitária, sem </a:t>
            </a:r>
            <a:r>
              <a:rPr lang="en-US" b="1" dirty="0" smtClean="0"/>
              <a:t>discriminação</a:t>
            </a:r>
            <a:endParaRPr lang="en-US" dirty="0"/>
          </a:p>
          <a:p>
            <a:endParaRPr lang="en-US" dirty="0" smtClean="0"/>
          </a:p>
          <a:p>
            <a:pPr>
              <a:buFont typeface="Wingdings" charset="2"/>
              <a:buChar char="Ø"/>
            </a:pPr>
            <a:r>
              <a:rPr lang="en-US" dirty="0" smtClean="0"/>
              <a:t>Declaração dos </a:t>
            </a:r>
            <a:r>
              <a:rPr lang="en-US" dirty="0" err="1" smtClean="0"/>
              <a:t>Direitos</a:t>
            </a:r>
            <a:r>
              <a:rPr lang="en-US" dirty="0" smtClean="0"/>
              <a:t> da Criança</a:t>
            </a:r>
          </a:p>
          <a:p>
            <a:pPr>
              <a:buFont typeface="Wingdings" charset="2"/>
              <a:buChar char="Ø"/>
            </a:pPr>
            <a:r>
              <a:rPr lang="en-US" dirty="0" smtClean="0"/>
              <a:t>Convenção sobre </a:t>
            </a:r>
            <a:r>
              <a:rPr lang="en-US" dirty="0" err="1" smtClean="0"/>
              <a:t>os</a:t>
            </a:r>
            <a:r>
              <a:rPr lang="en-US" dirty="0" smtClean="0"/>
              <a:t> </a:t>
            </a:r>
            <a:r>
              <a:rPr lang="en-US" dirty="0" err="1" smtClean="0"/>
              <a:t>Direitos</a:t>
            </a:r>
            <a:r>
              <a:rPr lang="en-US" dirty="0" smtClean="0"/>
              <a:t> da </a:t>
            </a:r>
            <a:r>
              <a:rPr lang="en-US" dirty="0" err="1" smtClean="0"/>
              <a:t>Criança</a:t>
            </a:r>
            <a:endParaRPr lang="en-US" dirty="0" smtClean="0"/>
          </a:p>
          <a:p>
            <a:pPr>
              <a:buFont typeface="Wingdings" charset="2"/>
              <a:buChar char="Ø"/>
            </a:pPr>
            <a:r>
              <a:rPr lang="en-US" dirty="0" smtClean="0"/>
              <a:t>Protocolo de San Salvador</a:t>
            </a:r>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1804638902"/>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8556"/>
            <a:ext cx="8229600" cy="5547607"/>
          </a:xfrm>
        </p:spPr>
        <p:txBody>
          <a:bodyPr>
            <a:normAutofit fontScale="92500" lnSpcReduction="20000"/>
          </a:bodyPr>
          <a:lstStyle/>
          <a:p>
            <a:pPr algn="just"/>
            <a:r>
              <a:rPr lang="en-US" dirty="0"/>
              <a:t> </a:t>
            </a:r>
            <a:r>
              <a:rPr lang="en-US" b="1" dirty="0"/>
              <a:t> </a:t>
            </a:r>
            <a:r>
              <a:rPr lang="pt-PT" b="1" dirty="0" smtClean="0"/>
              <a:t>VI - participar da vida política, na forma da lei</a:t>
            </a:r>
          </a:p>
          <a:p>
            <a:pPr algn="just"/>
            <a:endParaRPr lang="pt-PT" b="1" dirty="0" smtClean="0"/>
          </a:p>
          <a:p>
            <a:pPr algn="just">
              <a:buFont typeface="Wingdings" charset="2"/>
              <a:buChar char="Ø"/>
            </a:pPr>
            <a:r>
              <a:rPr lang="pt-PT" dirty="0" smtClean="0"/>
              <a:t>voto facultativo </a:t>
            </a:r>
            <a:r>
              <a:rPr lang="en-US" dirty="0" err="1"/>
              <a:t>os</a:t>
            </a:r>
            <a:r>
              <a:rPr lang="en-US" dirty="0"/>
              <a:t> </a:t>
            </a:r>
            <a:r>
              <a:rPr lang="en-US" dirty="0" err="1"/>
              <a:t>maiores</a:t>
            </a:r>
            <a:r>
              <a:rPr lang="en-US" dirty="0"/>
              <a:t> de </a:t>
            </a:r>
            <a:r>
              <a:rPr lang="en-US" dirty="0" err="1"/>
              <a:t>dezesseis</a:t>
            </a:r>
            <a:r>
              <a:rPr lang="en-US" dirty="0"/>
              <a:t> e </a:t>
            </a:r>
            <a:r>
              <a:rPr lang="en-US" dirty="0" err="1"/>
              <a:t>menores</a:t>
            </a:r>
            <a:r>
              <a:rPr lang="en-US" dirty="0"/>
              <a:t> de </a:t>
            </a:r>
            <a:r>
              <a:rPr lang="en-US" dirty="0" err="1"/>
              <a:t>dezoito</a:t>
            </a:r>
            <a:r>
              <a:rPr lang="en-US" dirty="0"/>
              <a:t> </a:t>
            </a:r>
            <a:r>
              <a:rPr lang="en-US" dirty="0" err="1" smtClean="0"/>
              <a:t>anos</a:t>
            </a:r>
            <a:r>
              <a:rPr lang="en-US" dirty="0"/>
              <a:t> </a:t>
            </a:r>
            <a:r>
              <a:rPr lang="en-US" dirty="0" smtClean="0"/>
              <a:t>(art. 14, </a:t>
            </a:r>
            <a:r>
              <a:rPr lang="es-ES_tradnl" dirty="0"/>
              <a:t>§ </a:t>
            </a:r>
            <a:r>
              <a:rPr lang="es-ES_tradnl" dirty="0" smtClean="0"/>
              <a:t>1º, c)</a:t>
            </a:r>
          </a:p>
          <a:p>
            <a:pPr marL="0" indent="0" algn="just">
              <a:buNone/>
            </a:pPr>
            <a:endParaRPr lang="pt-PT" dirty="0" smtClean="0"/>
          </a:p>
          <a:p>
            <a:pPr algn="just">
              <a:buFont typeface="Wingdings" charset="2"/>
              <a:buChar char="Ø"/>
            </a:pPr>
            <a:endParaRPr lang="pt-PT" dirty="0" smtClean="0"/>
          </a:p>
          <a:p>
            <a:pPr algn="just">
              <a:buFont typeface="Wingdings" charset="2"/>
              <a:buChar char="Ø"/>
            </a:pPr>
            <a:r>
              <a:rPr lang="pt-PT" dirty="0" smtClean="0"/>
              <a:t>Adolescentes em cumprimento de medida socioeducativa de internação: possibilidade de votação. DPSP já ajuizou ACP para garantia desse direito. Fundamento:  não há vedação pela CF (restrição apenas para adultos com </a:t>
            </a:r>
            <a:r>
              <a:rPr lang="en-US" dirty="0" err="1" smtClean="0"/>
              <a:t>condenação</a:t>
            </a:r>
            <a:r>
              <a:rPr lang="en-US" dirty="0" smtClean="0"/>
              <a:t> </a:t>
            </a:r>
            <a:r>
              <a:rPr lang="en-US" dirty="0"/>
              <a:t>criminal transitada </a:t>
            </a:r>
            <a:r>
              <a:rPr lang="en-US" dirty="0" err="1"/>
              <a:t>em</a:t>
            </a:r>
            <a:r>
              <a:rPr lang="en-US" dirty="0"/>
              <a:t> </a:t>
            </a:r>
            <a:r>
              <a:rPr lang="en-US" dirty="0" err="1" smtClean="0"/>
              <a:t>julgado</a:t>
            </a:r>
            <a:r>
              <a:rPr lang="pt-PT" dirty="0" smtClean="0"/>
              <a:t>) e reinserção social</a:t>
            </a:r>
          </a:p>
        </p:txBody>
      </p:sp>
    </p:spTree>
    <p:extLst>
      <p:ext uri="{BB962C8B-B14F-4D97-AF65-F5344CB8AC3E}">
        <p14:creationId xmlns:p14="http://schemas.microsoft.com/office/powerpoint/2010/main" val="2604785645"/>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8667"/>
            <a:ext cx="8229600" cy="6307666"/>
          </a:xfrm>
        </p:spPr>
        <p:txBody>
          <a:bodyPr>
            <a:noAutofit/>
          </a:bodyPr>
          <a:lstStyle/>
          <a:p>
            <a:pPr algn="just"/>
            <a:r>
              <a:rPr lang="pt-BR" sz="1600" b="1" dirty="0" smtClean="0"/>
              <a:t>Direito ao respeito </a:t>
            </a:r>
          </a:p>
          <a:p>
            <a:pPr algn="just"/>
            <a:endParaRPr lang="pt-BR" sz="1600" dirty="0" smtClean="0"/>
          </a:p>
          <a:p>
            <a:pPr algn="just">
              <a:buFont typeface="Wingdings" charset="2"/>
              <a:buChar char="Ø"/>
            </a:pPr>
            <a:r>
              <a:rPr lang="pt-BR" sz="1600" dirty="0" smtClean="0"/>
              <a:t>art. 17 ECA: “O direito ao respeito consiste na inviolabilidade da integridade física, psíquica e moral da criança e do adolescente, abrangendo a preservação da imagem, da identidade, da autonomia, dos valores, </a:t>
            </a:r>
            <a:r>
              <a:rPr lang="pt-BR" sz="1600" dirty="0" err="1" smtClean="0"/>
              <a:t>idéias</a:t>
            </a:r>
            <a:r>
              <a:rPr lang="pt-BR" sz="1600" dirty="0" smtClean="0"/>
              <a:t> e crenças, dos espaços e objetos pessoais”.</a:t>
            </a:r>
          </a:p>
          <a:p>
            <a:pPr algn="just">
              <a:buFont typeface="Wingdings" charset="2"/>
              <a:buChar char="Ø"/>
            </a:pPr>
            <a:endParaRPr lang="pt-BR" sz="1600" b="1" dirty="0" smtClean="0"/>
          </a:p>
          <a:p>
            <a:pPr algn="just">
              <a:buFont typeface="Wingdings" charset="2"/>
              <a:buChar char="Ø"/>
            </a:pPr>
            <a:r>
              <a:rPr lang="pt-BR" sz="1600" b="1" dirty="0" smtClean="0"/>
              <a:t>Preservação da imagem em caso de adolescente em conflito com a lei</a:t>
            </a:r>
            <a:r>
              <a:rPr lang="pt-BR" sz="1600" dirty="0" smtClean="0"/>
              <a:t>   </a:t>
            </a:r>
          </a:p>
          <a:p>
            <a:pPr algn="just"/>
            <a:endParaRPr lang="pt-BR" sz="1600" dirty="0" smtClean="0"/>
          </a:p>
          <a:p>
            <a:pPr marL="0" indent="0" algn="just">
              <a:buNone/>
            </a:pPr>
            <a:r>
              <a:rPr lang="pt-BR" sz="1600" dirty="0" smtClean="0"/>
              <a:t>ECA, Art. 247. Divulgar, total ou parcialmente, sem autorização devida, por qualquer meio de comunicação, nome, ato ou documento de procedimento policial, administrativo ou judicial relativo a criança ou adolescente a que se atribua ato infracional:</a:t>
            </a:r>
          </a:p>
          <a:p>
            <a:pPr marL="0" indent="0" algn="just">
              <a:buNone/>
            </a:pPr>
            <a:endParaRPr lang="pt-BR" sz="1600" dirty="0"/>
          </a:p>
          <a:p>
            <a:pPr marL="0" indent="0" algn="just">
              <a:buNone/>
            </a:pPr>
            <a:r>
              <a:rPr lang="pt-BR" sz="1600" dirty="0" smtClean="0"/>
              <a:t>Pena - multa de três a vinte salários de referência, aplicando-se o dobro em caso de reincidência.</a:t>
            </a:r>
          </a:p>
          <a:p>
            <a:pPr marL="0" indent="0" algn="just">
              <a:buNone/>
            </a:pPr>
            <a:endParaRPr lang="pt-BR" sz="1600" dirty="0"/>
          </a:p>
          <a:p>
            <a:pPr marL="0" indent="0" algn="just">
              <a:buNone/>
            </a:pPr>
            <a:r>
              <a:rPr lang="pt-BR" sz="1600" dirty="0" smtClean="0"/>
              <a:t>§ 1º Incorre na mesma pena quem exibe, total ou parcialmente, fotografia de criança ou adolescente envolvido em ato infracional, ou qualquer ilustração que lhe diga respeito ou se refira a atos que lhe sejam atribuídos, de forma a permitir sua identificação, direta ou indiretamente.</a:t>
            </a:r>
          </a:p>
          <a:p>
            <a:pPr marL="0" indent="0" algn="just">
              <a:buNone/>
            </a:pPr>
            <a:endParaRPr lang="pt-BR" sz="1600" dirty="0"/>
          </a:p>
          <a:p>
            <a:pPr marL="0" indent="0" algn="just">
              <a:buNone/>
            </a:pPr>
            <a:r>
              <a:rPr lang="pt-BR" sz="1600" dirty="0" smtClean="0"/>
              <a:t>§ 2º Se o fato for praticado por órgão de imprensa ou emissora de rádio ou televisão, além da pena prevista neste artigo, a autoridade judiciária poderá determinar a apreensão da publicação </a:t>
            </a:r>
            <a:r>
              <a:rPr lang="pt-BR" sz="1600" strike="sngStrike" dirty="0" smtClean="0"/>
              <a:t>ou a suspensão da programação da emissora até por dois dias, bem como da publicação do periódico até por dois números. </a:t>
            </a:r>
            <a:r>
              <a:rPr lang="pt-BR" sz="1600" dirty="0" smtClean="0"/>
              <a:t>          </a:t>
            </a:r>
            <a:r>
              <a:rPr lang="pt-BR" sz="1600" u="sng" dirty="0" smtClean="0">
                <a:hlinkClick r:id="rId2"/>
              </a:rPr>
              <a:t>(Expressão declara inconstitucional pela ADIN 869-2).</a:t>
            </a:r>
            <a:endParaRPr lang="pt-BR" sz="1600" u="sng" dirty="0" smtClean="0"/>
          </a:p>
          <a:p>
            <a:pPr marL="0" indent="0" algn="just">
              <a:buNone/>
            </a:pPr>
            <a:endParaRPr lang="pt-BR" sz="1600" b="1" u="sng" dirty="0"/>
          </a:p>
          <a:p>
            <a:pPr marL="0" indent="0" algn="just">
              <a:buNone/>
            </a:pPr>
            <a:endParaRPr lang="pt-BR" sz="1600" b="1" dirty="0" smtClean="0"/>
          </a:p>
        </p:txBody>
      </p:sp>
    </p:spTree>
    <p:extLst>
      <p:ext uri="{BB962C8B-B14F-4D97-AF65-F5344CB8AC3E}">
        <p14:creationId xmlns:p14="http://schemas.microsoft.com/office/powerpoint/2010/main" val="849688547"/>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9222"/>
            <a:ext cx="8229600" cy="5716941"/>
          </a:xfrm>
        </p:spPr>
        <p:txBody>
          <a:bodyPr>
            <a:normAutofit fontScale="85000" lnSpcReduction="20000"/>
          </a:bodyPr>
          <a:lstStyle/>
          <a:p>
            <a:r>
              <a:rPr lang="x-none" dirty="0" smtClean="0">
                <a:hlinkClick r:id="rId2"/>
              </a:rPr>
              <a:t>Da dignidade</a:t>
            </a:r>
          </a:p>
          <a:p>
            <a:pPr marL="0" indent="0" algn="just">
              <a:buNone/>
            </a:pPr>
            <a:endParaRPr lang="pt-BR" u="sng" dirty="0" smtClean="0">
              <a:hlinkClick r:id="rId2"/>
            </a:endParaRPr>
          </a:p>
          <a:p>
            <a:pPr algn="just"/>
            <a:r>
              <a:rPr lang="pt-BR" dirty="0" smtClean="0"/>
              <a:t>‘lei da palmada’: Lei </a:t>
            </a:r>
            <a:r>
              <a:rPr lang="pt-BR" dirty="0" err="1" smtClean="0"/>
              <a:t>n.°</a:t>
            </a:r>
            <a:r>
              <a:rPr lang="pt-BR" dirty="0" smtClean="0"/>
              <a:t> 13.010/2014. Estabelece que as </a:t>
            </a:r>
            <a:r>
              <a:rPr lang="pt-BR" dirty="0" err="1" smtClean="0"/>
              <a:t>crianças</a:t>
            </a:r>
            <a:r>
              <a:rPr lang="pt-BR" dirty="0" smtClean="0"/>
              <a:t> e os adolescentes </a:t>
            </a:r>
            <a:r>
              <a:rPr lang="pt-BR" dirty="0" err="1" smtClean="0"/>
              <a:t>têm</a:t>
            </a:r>
            <a:r>
              <a:rPr lang="pt-BR" dirty="0" smtClean="0"/>
              <a:t> o direito de serem educados e cuidados sem o uso de </a:t>
            </a:r>
            <a:r>
              <a:rPr lang="pt-BR" b="1" dirty="0" smtClean="0"/>
              <a:t>castigos </a:t>
            </a:r>
            <a:r>
              <a:rPr lang="pt-BR" b="1" dirty="0" err="1" smtClean="0"/>
              <a:t>físicos</a:t>
            </a:r>
            <a:r>
              <a:rPr lang="pt-BR" b="1" dirty="0" smtClean="0"/>
              <a:t> </a:t>
            </a:r>
            <a:r>
              <a:rPr lang="pt-BR" dirty="0" smtClean="0"/>
              <a:t>ou de </a:t>
            </a:r>
            <a:r>
              <a:rPr lang="pt-BR" b="1" dirty="0" smtClean="0"/>
              <a:t>tratamento cruel ou degradante</a:t>
            </a:r>
            <a:r>
              <a:rPr lang="pt-BR" dirty="0" smtClean="0"/>
              <a:t>. </a:t>
            </a:r>
          </a:p>
          <a:p>
            <a:pPr algn="just"/>
            <a:endParaRPr lang="pt-BR" dirty="0" smtClean="0"/>
          </a:p>
          <a:p>
            <a:pPr algn="just"/>
            <a:r>
              <a:rPr lang="pt-BR" b="1" dirty="0" smtClean="0"/>
              <a:t>Castigo </a:t>
            </a:r>
            <a:r>
              <a:rPr lang="pt-BR" b="1" dirty="0" err="1" smtClean="0"/>
              <a:t>físico</a:t>
            </a:r>
            <a:r>
              <a:rPr lang="pt-BR" b="1" dirty="0" smtClean="0"/>
              <a:t> </a:t>
            </a:r>
            <a:r>
              <a:rPr lang="pt-BR" dirty="0" smtClean="0"/>
              <a:t>é a </a:t>
            </a:r>
            <a:r>
              <a:rPr lang="pt-BR" dirty="0" err="1" smtClean="0"/>
              <a:t>ação</a:t>
            </a:r>
            <a:r>
              <a:rPr lang="pt-BR" dirty="0" smtClean="0"/>
              <a:t> de natureza disciplinar ou punitiva aplicada com o uso da </a:t>
            </a:r>
            <a:r>
              <a:rPr lang="pt-BR" dirty="0" err="1" smtClean="0"/>
              <a:t>força</a:t>
            </a:r>
            <a:r>
              <a:rPr lang="pt-BR" dirty="0" smtClean="0"/>
              <a:t> </a:t>
            </a:r>
            <a:r>
              <a:rPr lang="pt-BR" dirty="0" err="1" smtClean="0"/>
              <a:t>física</a:t>
            </a:r>
            <a:r>
              <a:rPr lang="pt-BR" dirty="0" smtClean="0"/>
              <a:t> que cause na </a:t>
            </a:r>
            <a:r>
              <a:rPr lang="pt-BR" dirty="0" err="1" smtClean="0"/>
              <a:t>criança</a:t>
            </a:r>
            <a:r>
              <a:rPr lang="pt-BR" dirty="0" smtClean="0"/>
              <a:t> ou adolescente: a) </a:t>
            </a:r>
            <a:r>
              <a:rPr lang="pt-BR" b="1" dirty="0" smtClean="0"/>
              <a:t>sofrimento </a:t>
            </a:r>
            <a:r>
              <a:rPr lang="pt-BR" b="1" dirty="0" err="1" smtClean="0"/>
              <a:t>físico</a:t>
            </a:r>
            <a:r>
              <a:rPr lang="pt-BR" dirty="0" smtClean="0"/>
              <a:t>;  ou </a:t>
            </a:r>
            <a:r>
              <a:rPr lang="pt-BR" dirty="0" err="1" smtClean="0"/>
              <a:t>b</a:t>
            </a:r>
            <a:r>
              <a:rPr lang="pt-BR" dirty="0" smtClean="0"/>
              <a:t>) </a:t>
            </a:r>
            <a:r>
              <a:rPr lang="pt-BR" dirty="0" err="1" smtClean="0"/>
              <a:t>lesão</a:t>
            </a:r>
            <a:r>
              <a:rPr lang="pt-BR" dirty="0" smtClean="0"/>
              <a:t>. </a:t>
            </a:r>
          </a:p>
          <a:p>
            <a:pPr algn="just"/>
            <a:endParaRPr lang="pt-BR" dirty="0" smtClean="0"/>
          </a:p>
          <a:p>
            <a:pPr algn="just"/>
            <a:r>
              <a:rPr lang="pt-BR" b="1" dirty="0" smtClean="0"/>
              <a:t>Tratamento cruel ou degradante </a:t>
            </a:r>
            <a:r>
              <a:rPr lang="pt-BR" dirty="0" smtClean="0"/>
              <a:t>é aquele que humilha, </a:t>
            </a:r>
            <a:r>
              <a:rPr lang="pt-BR" dirty="0" err="1" smtClean="0"/>
              <a:t>ameaça</a:t>
            </a:r>
            <a:r>
              <a:rPr lang="pt-BR" dirty="0" smtClean="0"/>
              <a:t>  gravemente ou ridiculariza a </a:t>
            </a:r>
            <a:r>
              <a:rPr lang="pt-BR" dirty="0" err="1" smtClean="0"/>
              <a:t>criança</a:t>
            </a:r>
            <a:r>
              <a:rPr lang="pt-BR" dirty="0" smtClean="0"/>
              <a:t> ou o adolescente. </a:t>
            </a:r>
          </a:p>
          <a:p>
            <a:pPr marL="0" indent="0">
              <a:buNone/>
            </a:pPr>
            <a:endParaRPr lang="pt-BR" u="sng" dirty="0">
              <a:hlinkClick r:id="rId2"/>
            </a:endParaRPr>
          </a:p>
          <a:p>
            <a:endParaRPr lang="en-US" dirty="0"/>
          </a:p>
        </p:txBody>
      </p:sp>
    </p:spTree>
    <p:extLst>
      <p:ext uri="{BB962C8B-B14F-4D97-AF65-F5344CB8AC3E}">
        <p14:creationId xmlns:p14="http://schemas.microsoft.com/office/powerpoint/2010/main" val="3013125496"/>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9778"/>
            <a:ext cx="8229600" cy="5646385"/>
          </a:xfrm>
        </p:spPr>
        <p:txBody>
          <a:bodyPr>
            <a:normAutofit fontScale="77500" lnSpcReduction="20000"/>
          </a:bodyPr>
          <a:lstStyle/>
          <a:p>
            <a:pPr algn="just"/>
            <a:r>
              <a:rPr lang="pt-BR" b="1" dirty="0" smtClean="0"/>
              <a:t>MEDIDAS</a:t>
            </a:r>
          </a:p>
          <a:p>
            <a:pPr algn="just"/>
            <a:endParaRPr lang="pt-BR" dirty="0" smtClean="0"/>
          </a:p>
          <a:p>
            <a:pPr algn="just">
              <a:buFont typeface="Wingdings" charset="2"/>
              <a:buChar char="ü"/>
            </a:pPr>
            <a:r>
              <a:rPr lang="pt-BR" dirty="0" smtClean="0"/>
              <a:t>encaminhamento a programa oficial ou comunitário de proteção à família; </a:t>
            </a:r>
          </a:p>
          <a:p>
            <a:pPr algn="just">
              <a:buFont typeface="Wingdings" charset="2"/>
              <a:buChar char="ü"/>
            </a:pPr>
            <a:r>
              <a:rPr lang="pt-BR" dirty="0" smtClean="0"/>
              <a:t>encaminhamento a tratamento psicológico ou psiquiátrico; </a:t>
            </a:r>
          </a:p>
          <a:p>
            <a:pPr algn="just">
              <a:buFont typeface="Wingdings" charset="2"/>
              <a:buChar char="ü"/>
            </a:pPr>
            <a:r>
              <a:rPr lang="pt-BR" dirty="0" smtClean="0"/>
              <a:t>encaminhamento a cursos ou programas de </a:t>
            </a:r>
            <a:r>
              <a:rPr lang="pt-BR" dirty="0" err="1" smtClean="0"/>
              <a:t>orientação</a:t>
            </a:r>
            <a:r>
              <a:rPr lang="pt-BR" dirty="0" smtClean="0"/>
              <a:t>; </a:t>
            </a:r>
          </a:p>
          <a:p>
            <a:pPr algn="just">
              <a:buFont typeface="Wingdings" charset="2"/>
              <a:buChar char="ü"/>
            </a:pPr>
            <a:r>
              <a:rPr lang="pt-BR" dirty="0" smtClean="0"/>
              <a:t>obrigação de encaminhar a criança a tratamento especializado; </a:t>
            </a:r>
          </a:p>
          <a:p>
            <a:pPr algn="just">
              <a:buFont typeface="Wingdings" charset="2"/>
              <a:buChar char="ü"/>
            </a:pPr>
            <a:r>
              <a:rPr lang="pt-BR" dirty="0" smtClean="0"/>
              <a:t>advertência. </a:t>
            </a:r>
          </a:p>
          <a:p>
            <a:pPr algn="just"/>
            <a:endParaRPr lang="pt-BR" dirty="0" smtClean="0"/>
          </a:p>
          <a:p>
            <a:pPr algn="just"/>
            <a:r>
              <a:rPr lang="pt-BR" dirty="0" smtClean="0"/>
              <a:t>caráter pedagógico</a:t>
            </a:r>
            <a:endParaRPr lang="pt-BR" dirty="0"/>
          </a:p>
          <a:p>
            <a:pPr algn="just"/>
            <a:endParaRPr lang="pt-BR" dirty="0" smtClean="0"/>
          </a:p>
          <a:p>
            <a:pPr algn="just"/>
            <a:r>
              <a:rPr lang="pt-BR" dirty="0" smtClean="0"/>
              <a:t>As medidas acima previstas </a:t>
            </a:r>
            <a:r>
              <a:rPr lang="pt-BR" dirty="0" err="1" smtClean="0"/>
              <a:t>serão</a:t>
            </a:r>
            <a:r>
              <a:rPr lang="pt-BR" dirty="0" smtClean="0"/>
              <a:t> aplicadas pelo Conselho Tutelar</a:t>
            </a:r>
            <a:endParaRPr lang="en-US" dirty="0"/>
          </a:p>
        </p:txBody>
      </p:sp>
    </p:spTree>
    <p:extLst>
      <p:ext uri="{BB962C8B-B14F-4D97-AF65-F5344CB8AC3E}">
        <p14:creationId xmlns:p14="http://schemas.microsoft.com/office/powerpoint/2010/main" val="2951588925"/>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9"/>
            <a:ext cx="8229600" cy="1143000"/>
          </a:xfrm>
        </p:spPr>
        <p:txBody>
          <a:bodyPr>
            <a:normAutofit fontScale="90000"/>
          </a:bodyPr>
          <a:lstStyle/>
          <a:p>
            <a:r>
              <a:rPr lang="pt-PT" dirty="0" smtClean="0">
                <a:solidFill>
                  <a:srgbClr val="3366FF"/>
                </a:solidFill>
              </a:rPr>
              <a:t/>
            </a:r>
            <a:br>
              <a:rPr lang="pt-PT" dirty="0" smtClean="0">
                <a:solidFill>
                  <a:srgbClr val="3366FF"/>
                </a:solidFill>
              </a:rPr>
            </a:br>
            <a:r>
              <a:rPr lang="pt-PT" sz="3100" dirty="0" smtClean="0">
                <a:solidFill>
                  <a:srgbClr val="3366FF"/>
                </a:solidFill>
              </a:rPr>
              <a:t>Do </a:t>
            </a:r>
            <a:r>
              <a:rPr lang="pt-PT" sz="3100" dirty="0">
                <a:solidFill>
                  <a:srgbClr val="3366FF"/>
                </a:solidFill>
              </a:rPr>
              <a:t>Direito à </a:t>
            </a:r>
            <a:r>
              <a:rPr lang="pt-PT" sz="3100" dirty="0" smtClean="0">
                <a:solidFill>
                  <a:srgbClr val="3366FF"/>
                </a:solidFill>
              </a:rPr>
              <a:t>Educação</a:t>
            </a:r>
            <a:r>
              <a:rPr lang="pt-BR" sz="3100" dirty="0">
                <a:solidFill>
                  <a:srgbClr val="3366FF"/>
                </a:solidFill>
              </a:rPr>
              <a:t/>
            </a:r>
            <a:br>
              <a:rPr lang="pt-BR" sz="3100" dirty="0">
                <a:solidFill>
                  <a:srgbClr val="3366FF"/>
                </a:solidFill>
              </a:rPr>
            </a:br>
            <a:endParaRPr lang="en-US" sz="3100" dirty="0">
              <a:solidFill>
                <a:srgbClr val="3366FF"/>
              </a:solidFill>
            </a:endParaRPr>
          </a:p>
        </p:txBody>
      </p:sp>
      <p:sp>
        <p:nvSpPr>
          <p:cNvPr id="3" name="Content Placeholder 2"/>
          <p:cNvSpPr>
            <a:spLocks noGrp="1"/>
          </p:cNvSpPr>
          <p:nvPr>
            <p:ph idx="1"/>
          </p:nvPr>
        </p:nvSpPr>
        <p:spPr>
          <a:xfrm>
            <a:off x="457200" y="1177750"/>
            <a:ext cx="8229600" cy="4948414"/>
          </a:xfrm>
        </p:spPr>
        <p:txBody>
          <a:bodyPr>
            <a:normAutofit fontScale="70000" lnSpcReduction="20000"/>
          </a:bodyPr>
          <a:lstStyle/>
          <a:p>
            <a:endParaRPr lang="pt-BR" dirty="0"/>
          </a:p>
          <a:p>
            <a:r>
              <a:rPr lang="pt-BR" dirty="0" smtClean="0"/>
              <a:t>Ensino obrigatório e gratuito é direito público subjetivo. Não oferecimento ou oferecimento irregular é </a:t>
            </a:r>
            <a:r>
              <a:rPr lang="pt-BR" b="1" dirty="0" smtClean="0"/>
              <a:t>crime de responsabilidade</a:t>
            </a:r>
          </a:p>
          <a:p>
            <a:endParaRPr lang="pt-BR" dirty="0" smtClean="0"/>
          </a:p>
          <a:p>
            <a:r>
              <a:rPr lang="pt-BR" b="1" dirty="0" smtClean="0"/>
              <a:t>Direitos assegurados pelo ECA</a:t>
            </a:r>
            <a:r>
              <a:rPr lang="pt-BR" dirty="0" smtClean="0"/>
              <a:t>:</a:t>
            </a:r>
          </a:p>
          <a:p>
            <a:endParaRPr lang="pt-PT" dirty="0" smtClean="0"/>
          </a:p>
          <a:p>
            <a:pPr marL="0" indent="0">
              <a:buNone/>
            </a:pPr>
            <a:r>
              <a:rPr lang="pt-PT" dirty="0"/>
              <a:t>I</a:t>
            </a:r>
            <a:r>
              <a:rPr lang="pt-PT" dirty="0" smtClean="0"/>
              <a:t>- igualdade </a:t>
            </a:r>
            <a:r>
              <a:rPr lang="pt-PT" dirty="0"/>
              <a:t>de condições para o acesso e permanência na escola;</a:t>
            </a:r>
            <a:endParaRPr lang="pt-BR" dirty="0"/>
          </a:p>
          <a:p>
            <a:pPr marL="0" indent="0">
              <a:buNone/>
            </a:pPr>
            <a:r>
              <a:rPr lang="pt-PT" dirty="0"/>
              <a:t>II - direito de ser respeitado por seus educadores;</a:t>
            </a:r>
            <a:endParaRPr lang="pt-BR" dirty="0"/>
          </a:p>
          <a:p>
            <a:pPr marL="0" indent="0">
              <a:buNone/>
            </a:pPr>
            <a:r>
              <a:rPr lang="pt-PT" dirty="0"/>
              <a:t>III - direito de contestar critérios avaliativos, podendo recorrer às instâncias escolares superiores;</a:t>
            </a:r>
            <a:endParaRPr lang="pt-BR" dirty="0"/>
          </a:p>
          <a:p>
            <a:pPr marL="0" indent="0">
              <a:buNone/>
            </a:pPr>
            <a:r>
              <a:rPr lang="pt-PT" dirty="0"/>
              <a:t>IV - direito de organização e participação em entidades estudantis;</a:t>
            </a:r>
            <a:endParaRPr lang="pt-BR" dirty="0"/>
          </a:p>
          <a:p>
            <a:pPr marL="0" indent="0">
              <a:buNone/>
            </a:pPr>
            <a:r>
              <a:rPr lang="pt-PT" dirty="0"/>
              <a:t>V - acesso à escola pública e gratuita próxima de sua residência</a:t>
            </a:r>
            <a:r>
              <a:rPr lang="pt-PT" dirty="0" smtClean="0"/>
              <a:t>.(</a:t>
            </a:r>
            <a:r>
              <a:rPr lang="pt-PT" u="sng" dirty="0" smtClean="0"/>
              <a:t>princípio do georreferenciamento</a:t>
            </a:r>
            <a:r>
              <a:rPr lang="pt-PT" dirty="0" smtClean="0"/>
              <a:t>)</a:t>
            </a:r>
            <a:endParaRPr lang="pt-BR" dirty="0"/>
          </a:p>
          <a:p>
            <a:endParaRPr lang="en-US" dirty="0"/>
          </a:p>
        </p:txBody>
      </p:sp>
    </p:spTree>
    <p:extLst>
      <p:ext uri="{BB962C8B-B14F-4D97-AF65-F5344CB8AC3E}">
        <p14:creationId xmlns:p14="http://schemas.microsoft.com/office/powerpoint/2010/main" val="2411780692"/>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8556"/>
            <a:ext cx="8229600" cy="5547607"/>
          </a:xfrm>
        </p:spPr>
        <p:txBody>
          <a:bodyPr>
            <a:normAutofit fontScale="92500" lnSpcReduction="20000"/>
          </a:bodyPr>
          <a:lstStyle/>
          <a:p>
            <a:pPr algn="just"/>
            <a:r>
              <a:rPr lang="pt-PT" dirty="0" smtClean="0"/>
              <a:t>Obrigatoriedade dos pais de matricular seus filhos na rede de ensino. Crime de abandono intelectual.</a:t>
            </a:r>
          </a:p>
          <a:p>
            <a:pPr algn="just"/>
            <a:endParaRPr lang="pt-PT" dirty="0"/>
          </a:p>
          <a:p>
            <a:pPr algn="just"/>
            <a:r>
              <a:rPr lang="pt-PT" dirty="0" smtClean="0"/>
              <a:t>ECA garante a participação dos pais de ter ciência e participar do processo pedagógico </a:t>
            </a:r>
            <a:endParaRPr lang="pt-PT" dirty="0"/>
          </a:p>
          <a:p>
            <a:pPr algn="just"/>
            <a:endParaRPr lang="pt-PT" dirty="0"/>
          </a:p>
          <a:p>
            <a:pPr algn="just"/>
            <a:r>
              <a:rPr lang="pt-PT" dirty="0" smtClean="0"/>
              <a:t> Não se admite o chamado ensino domiciliar</a:t>
            </a:r>
          </a:p>
          <a:p>
            <a:pPr algn="just"/>
            <a:endParaRPr lang="pt-PT" dirty="0" smtClean="0"/>
          </a:p>
          <a:p>
            <a:pPr algn="just"/>
            <a:r>
              <a:rPr lang="pt-PT" dirty="0" smtClean="0"/>
              <a:t>Dirigentes de escolas devem comunicar ao Conselho Tutelar suspeitas de maus tratos, evasão escolar e elevado nível de repetência</a:t>
            </a:r>
            <a:r>
              <a:rPr lang="en-US" dirty="0" smtClean="0"/>
              <a:t>.</a:t>
            </a:r>
          </a:p>
          <a:p>
            <a:pPr algn="just"/>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498514986"/>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3366FF"/>
                </a:solidFill>
              </a:rPr>
              <a:t>LEI DE DIRETRIZES E BASES DA EDUCAÇÃO </a:t>
            </a:r>
            <a:endParaRPr lang="en-US" b="1" dirty="0">
              <a:solidFill>
                <a:srgbClr val="3366FF"/>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0" indent="0">
              <a:buNone/>
            </a:pPr>
            <a:r>
              <a:rPr lang="pt-PT" sz="1800" b="1" dirty="0" smtClean="0"/>
              <a:t>Princípios</a:t>
            </a:r>
          </a:p>
          <a:p>
            <a:endParaRPr lang="pt-PT" sz="1800" dirty="0" smtClean="0"/>
          </a:p>
          <a:p>
            <a:pPr marL="0" indent="0">
              <a:buNone/>
            </a:pPr>
            <a:endParaRPr lang="pt-PT" sz="1800" dirty="0" smtClean="0"/>
          </a:p>
          <a:p>
            <a:pPr>
              <a:buFont typeface="Wingdings" charset="2"/>
              <a:buChar char="ü"/>
            </a:pPr>
            <a:r>
              <a:rPr lang="pt-PT" sz="1800" dirty="0" smtClean="0"/>
              <a:t>igualdade de condições para o acesso e permanência na escola;</a:t>
            </a:r>
          </a:p>
          <a:p>
            <a:pPr>
              <a:buFont typeface="Wingdings" charset="2"/>
              <a:buChar char="ü"/>
            </a:pPr>
            <a:r>
              <a:rPr lang="pt-PT" sz="1800" dirty="0" smtClean="0"/>
              <a:t> liberdade de aprender, ensinar, pesquisar e divulgar a cultura, o pensamento, a arte e o saber;</a:t>
            </a:r>
          </a:p>
          <a:p>
            <a:pPr>
              <a:buFont typeface="Wingdings" charset="2"/>
              <a:buChar char="ü"/>
            </a:pPr>
            <a:r>
              <a:rPr lang="pt-PT" sz="1800" dirty="0" smtClean="0"/>
              <a:t> pluralismo de </a:t>
            </a:r>
            <a:r>
              <a:rPr lang="pt-PT" sz="1800" dirty="0" err="1" smtClean="0"/>
              <a:t>idéias</a:t>
            </a:r>
            <a:r>
              <a:rPr lang="pt-PT" sz="1800" dirty="0" smtClean="0"/>
              <a:t> e de concepções pedagógicas;</a:t>
            </a:r>
          </a:p>
          <a:p>
            <a:pPr>
              <a:buFont typeface="Wingdings" charset="2"/>
              <a:buChar char="ü"/>
            </a:pPr>
            <a:r>
              <a:rPr lang="pt-PT" sz="1800" dirty="0" smtClean="0"/>
              <a:t>respeito à liberdade e apreço à tolerância;</a:t>
            </a:r>
          </a:p>
          <a:p>
            <a:pPr>
              <a:buFont typeface="Wingdings" charset="2"/>
              <a:buChar char="ü"/>
            </a:pPr>
            <a:r>
              <a:rPr lang="pt-PT" sz="1800" dirty="0" smtClean="0"/>
              <a:t>coexistência de instituições públicas e privadas de ensino;</a:t>
            </a:r>
          </a:p>
          <a:p>
            <a:pPr>
              <a:buFont typeface="Wingdings" charset="2"/>
              <a:buChar char="ü"/>
            </a:pPr>
            <a:r>
              <a:rPr lang="pt-PT" sz="1800" dirty="0" smtClean="0"/>
              <a:t>gratuidade do ensino público em estabelecimentos oficiais;</a:t>
            </a:r>
          </a:p>
          <a:p>
            <a:pPr>
              <a:buFont typeface="Wingdings" charset="2"/>
              <a:buChar char="ü"/>
            </a:pPr>
            <a:r>
              <a:rPr lang="pt-PT" sz="1800" dirty="0" smtClean="0"/>
              <a:t>valorização do profissional da educação escolar;</a:t>
            </a:r>
          </a:p>
          <a:p>
            <a:pPr>
              <a:buFont typeface="Wingdings" charset="2"/>
              <a:buChar char="ü"/>
            </a:pPr>
            <a:r>
              <a:rPr lang="pt-PT" sz="1800" dirty="0" smtClean="0"/>
              <a:t>gestão democrática do ensino público, na forma desta Lei e da legislação dos sistemas de ensino;</a:t>
            </a:r>
          </a:p>
          <a:p>
            <a:pPr>
              <a:buFont typeface="Wingdings" charset="2"/>
              <a:buChar char="ü"/>
            </a:pPr>
            <a:r>
              <a:rPr lang="pt-PT" sz="1800" dirty="0" smtClean="0"/>
              <a:t>garantia de padrão de qualidade;</a:t>
            </a:r>
          </a:p>
          <a:p>
            <a:pPr>
              <a:buFont typeface="Wingdings" charset="2"/>
              <a:buChar char="ü"/>
            </a:pPr>
            <a:r>
              <a:rPr lang="pt-PT" sz="1800" dirty="0" smtClean="0"/>
              <a:t>valorização da experiência </a:t>
            </a:r>
            <a:r>
              <a:rPr lang="pt-PT" sz="1800" dirty="0" err="1" smtClean="0"/>
              <a:t>extra-escolar</a:t>
            </a:r>
            <a:r>
              <a:rPr lang="pt-PT" sz="1800" dirty="0" smtClean="0"/>
              <a:t>;</a:t>
            </a:r>
          </a:p>
          <a:p>
            <a:pPr>
              <a:buFont typeface="Wingdings" charset="2"/>
              <a:buChar char="ü"/>
            </a:pPr>
            <a:r>
              <a:rPr lang="pt-PT" sz="1800" dirty="0" smtClean="0"/>
              <a:t>vinculação entre a educação escolar, o trabalho e as práticas sociais.</a:t>
            </a:r>
          </a:p>
          <a:p>
            <a:pPr>
              <a:buFont typeface="Wingdings" charset="2"/>
              <a:buChar char="ü"/>
            </a:pPr>
            <a:r>
              <a:rPr lang="pt-PT" sz="1800" dirty="0" smtClean="0"/>
              <a:t> consideração com a diversidade étnico-racial.  </a:t>
            </a:r>
            <a:endParaRPr lang="pt-PT" sz="1800" dirty="0"/>
          </a:p>
        </p:txBody>
      </p:sp>
    </p:spTree>
    <p:extLst>
      <p:ext uri="{BB962C8B-B14F-4D97-AF65-F5344CB8AC3E}">
        <p14:creationId xmlns:p14="http://schemas.microsoft.com/office/powerpoint/2010/main" val="351367703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3366FF"/>
                </a:solidFill>
              </a:rPr>
              <a:t>DECLARAÇÃO UNIVERSAL DOS DIREITOS DA CRIANÇA (1959)</a:t>
            </a:r>
            <a:endParaRPr lang="en-US" dirty="0">
              <a:solidFill>
                <a:srgbClr val="3366FF"/>
              </a:solidFill>
            </a:endParaRPr>
          </a:p>
        </p:txBody>
      </p:sp>
      <p:sp>
        <p:nvSpPr>
          <p:cNvPr id="3" name="Content Placeholder 2"/>
          <p:cNvSpPr>
            <a:spLocks noGrp="1"/>
          </p:cNvSpPr>
          <p:nvPr>
            <p:ph idx="1"/>
          </p:nvPr>
        </p:nvSpPr>
        <p:spPr>
          <a:xfrm>
            <a:off x="457200" y="1600200"/>
            <a:ext cx="8229600" cy="4820356"/>
          </a:xfrm>
        </p:spPr>
        <p:txBody>
          <a:bodyPr>
            <a:noAutofit/>
          </a:bodyPr>
          <a:lstStyle/>
          <a:p>
            <a:endParaRPr lang="pt-BR" sz="1400" dirty="0" smtClean="0"/>
          </a:p>
          <a:p>
            <a:r>
              <a:rPr lang="pt-BR" sz="1400" dirty="0" smtClean="0"/>
              <a:t>Princípio </a:t>
            </a:r>
            <a:r>
              <a:rPr lang="pt-BR" sz="1400" dirty="0" err="1" smtClean="0"/>
              <a:t>I</a:t>
            </a:r>
            <a:r>
              <a:rPr lang="pt-BR" sz="1400" dirty="0" smtClean="0"/>
              <a:t>: Direito à igualdade, sem distinção de raça religião ou nacionalidade.</a:t>
            </a:r>
          </a:p>
          <a:p>
            <a:r>
              <a:rPr lang="pt-BR" sz="1400" dirty="0" smtClean="0"/>
              <a:t>Princípio II: Direito a especial proteção para o seu desenvolvimento físico, mental e social – </a:t>
            </a:r>
            <a:r>
              <a:rPr lang="pt-BR" sz="1400" b="1" u="sng" dirty="0" smtClean="0"/>
              <a:t>INTERESSE SUPERIOR DA CRIANÇA</a:t>
            </a:r>
            <a:r>
              <a:rPr lang="pt-BR" sz="1400" dirty="0" smtClean="0"/>
              <a:t>.</a:t>
            </a:r>
          </a:p>
          <a:p>
            <a:r>
              <a:rPr lang="pt-BR" sz="1400" dirty="0" smtClean="0"/>
              <a:t>Princípio III: Direito a um nome e a uma nacionalidade, desde o nascimento.</a:t>
            </a:r>
          </a:p>
          <a:p>
            <a:r>
              <a:rPr lang="pt-BR" sz="1400" dirty="0" smtClean="0"/>
              <a:t>Princípio IV: Direito à alimentação, moradia e assistência médica adequadas para a criança e a mãe – benefícios da previdência social.</a:t>
            </a:r>
          </a:p>
          <a:p>
            <a:r>
              <a:rPr lang="pt-BR" sz="1400" dirty="0" smtClean="0"/>
              <a:t>Princípio V: Direito à educação e a cuidados especiais para a criança física ou mentalmente deficiente.</a:t>
            </a:r>
          </a:p>
          <a:p>
            <a:r>
              <a:rPr lang="pt-BR" sz="1400" dirty="0" smtClean="0"/>
              <a:t>Princípio VI: Direito ao </a:t>
            </a:r>
            <a:r>
              <a:rPr lang="pt-BR" sz="1400" b="1" dirty="0" smtClean="0"/>
              <a:t>AMOR</a:t>
            </a:r>
            <a:r>
              <a:rPr lang="pt-BR" sz="1400" dirty="0" smtClean="0"/>
              <a:t> e à compreensão por parte dos pais e da sociedade.</a:t>
            </a:r>
          </a:p>
          <a:p>
            <a:r>
              <a:rPr lang="pt-BR" sz="1400" dirty="0" smtClean="0"/>
              <a:t>Princípio VII: Direito á educação gratuita e ao lazer infantil. O interesse superior da criança deverá ser o interesse diretor daqueles que têm a responsabilidade por sua educação e orientação; tal responsabilidade incumbe, em primeira instância, a seus pais. </a:t>
            </a:r>
            <a:r>
              <a:rPr lang="pt-BR" sz="1400" b="1" dirty="0" smtClean="0"/>
              <a:t>Jogos e brincadeiras são direitos das crianças </a:t>
            </a:r>
            <a:r>
              <a:rPr lang="pt-BR" sz="1400" dirty="0" smtClean="0"/>
              <a:t>e deverão estar dirigidos para educação; a sociedade e as autoridades públicas se esforçarão para promover o exercício deste direito.</a:t>
            </a:r>
          </a:p>
          <a:p>
            <a:r>
              <a:rPr lang="pt-BR" sz="1400" dirty="0" smtClean="0"/>
              <a:t>Princípio VIII: </a:t>
            </a:r>
            <a:r>
              <a:rPr lang="pt-BR" sz="1400" b="1" dirty="0" smtClean="0"/>
              <a:t>Direito a ser socorrido em primeiro lugar</a:t>
            </a:r>
            <a:r>
              <a:rPr lang="pt-BR" sz="1400" dirty="0" smtClean="0"/>
              <a:t>, em caso de catástrofes. A criança deve - em todas as circunstâncias - figurar entre os primeiros a receber proteção e auxílio. </a:t>
            </a:r>
          </a:p>
          <a:p>
            <a:r>
              <a:rPr lang="pt-BR" sz="1400" dirty="0" smtClean="0"/>
              <a:t>Princípio IX: Direito a ser protegido contra o abandono e a exploração no trabalho. Não será objeto de nenhum tipo de tráfico. Não se deverá permitir que a criança trabalhe antes de uma idade mínima adequada. </a:t>
            </a:r>
          </a:p>
          <a:p>
            <a:r>
              <a:rPr lang="pt-BR" sz="1400" dirty="0" smtClean="0"/>
              <a:t>Princípio </a:t>
            </a:r>
            <a:r>
              <a:rPr lang="pt-BR" sz="1400" dirty="0" err="1" smtClean="0"/>
              <a:t>X</a:t>
            </a:r>
            <a:r>
              <a:rPr lang="pt-BR" sz="1400" dirty="0" smtClean="0"/>
              <a:t>: Direito a crescer dentro de um espírito de solidariedade, compreensão, amizade e justiça entre os povos</a:t>
            </a:r>
            <a:r>
              <a:rPr lang="pt-BR" sz="1400" dirty="0" smtClean="0">
                <a:effectLst/>
              </a:rPr>
              <a:t> </a:t>
            </a:r>
            <a:endParaRPr lang="en-US" sz="1400" dirty="0"/>
          </a:p>
        </p:txBody>
      </p:sp>
    </p:spTree>
    <p:extLst>
      <p:ext uri="{BB962C8B-B14F-4D97-AF65-F5344CB8AC3E}">
        <p14:creationId xmlns:p14="http://schemas.microsoft.com/office/powerpoint/2010/main" val="18389018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3366FF"/>
                </a:solidFill>
              </a:rPr>
              <a:t>Competência</a:t>
            </a:r>
            <a:r>
              <a:rPr lang="en-US" b="1" dirty="0" smtClean="0">
                <a:solidFill>
                  <a:srgbClr val="3366FF"/>
                </a:solidFill>
              </a:rPr>
              <a:t> de </a:t>
            </a:r>
            <a:r>
              <a:rPr lang="en-US" b="1" dirty="0" err="1" smtClean="0">
                <a:solidFill>
                  <a:srgbClr val="3366FF"/>
                </a:solidFill>
              </a:rPr>
              <a:t>entes</a:t>
            </a:r>
            <a:r>
              <a:rPr lang="en-US" b="1" dirty="0" smtClean="0">
                <a:solidFill>
                  <a:srgbClr val="3366FF"/>
                </a:solidFill>
              </a:rPr>
              <a:t> </a:t>
            </a:r>
            <a:r>
              <a:rPr lang="en-US" b="1" dirty="0" err="1" smtClean="0">
                <a:solidFill>
                  <a:srgbClr val="3366FF"/>
                </a:solidFill>
              </a:rPr>
              <a:t>federativos</a:t>
            </a:r>
            <a:endParaRPr lang="en-US" b="1" dirty="0">
              <a:solidFill>
                <a:srgbClr val="3366FF"/>
              </a:solidFill>
            </a:endParaRPr>
          </a:p>
        </p:txBody>
      </p:sp>
      <p:sp>
        <p:nvSpPr>
          <p:cNvPr id="3" name="Content Placeholder 2"/>
          <p:cNvSpPr>
            <a:spLocks noGrp="1"/>
          </p:cNvSpPr>
          <p:nvPr>
            <p:ph idx="1"/>
          </p:nvPr>
        </p:nvSpPr>
        <p:spPr/>
        <p:txBody>
          <a:bodyPr>
            <a:normAutofit fontScale="77500" lnSpcReduction="20000"/>
          </a:bodyPr>
          <a:lstStyle/>
          <a:p>
            <a:pPr algn="just"/>
            <a:r>
              <a:rPr lang="pt-BR" b="1" dirty="0" smtClean="0"/>
              <a:t>União</a:t>
            </a:r>
            <a:r>
              <a:rPr lang="pt-BR" dirty="0" smtClean="0"/>
              <a:t>: Caberá à União a coordenação da política nacional de educação, articulando os diferentes níveis e sistemas e exercendo função normativa, redistributiva e supletiva em relação às demais instâncias educacionais.</a:t>
            </a:r>
          </a:p>
          <a:p>
            <a:pPr algn="just"/>
            <a:endParaRPr lang="pt-BR" dirty="0" smtClean="0"/>
          </a:p>
          <a:p>
            <a:pPr algn="just"/>
            <a:r>
              <a:rPr lang="pt-BR" b="1" dirty="0" smtClean="0"/>
              <a:t>Estado: </a:t>
            </a:r>
            <a:r>
              <a:rPr lang="pt-BR" dirty="0"/>
              <a:t>Os Estados, por sua vez, incumbem-se de assegurar o ensino fundamental e oferecer, com prioridade, o ensino </a:t>
            </a:r>
            <a:r>
              <a:rPr lang="pt-BR" dirty="0" err="1"/>
              <a:t>médio</a:t>
            </a:r>
            <a:r>
              <a:rPr lang="pt-BR" dirty="0"/>
              <a:t> a todos que o demandarem (art. 10, VI da LDB e art. 211, §3o da CF). </a:t>
            </a:r>
          </a:p>
          <a:p>
            <a:pPr marL="0" indent="0" algn="just">
              <a:buNone/>
            </a:pPr>
            <a:endParaRPr lang="pt-BR" b="1" dirty="0" smtClean="0"/>
          </a:p>
          <a:p>
            <a:pPr algn="just"/>
            <a:r>
              <a:rPr lang="pt-BR" b="1" dirty="0" smtClean="0"/>
              <a:t>Município: </a:t>
            </a:r>
            <a:r>
              <a:rPr lang="pt-BR" dirty="0" smtClean="0"/>
              <a:t>oferecer a educação infantil em creches e pré-escolas, e, com prioridade, o ensino fundamental</a:t>
            </a:r>
            <a:endParaRPr lang="pt-BR" b="1" dirty="0"/>
          </a:p>
        </p:txBody>
      </p:sp>
    </p:spTree>
    <p:extLst>
      <p:ext uri="{BB962C8B-B14F-4D97-AF65-F5344CB8AC3E}">
        <p14:creationId xmlns:p14="http://schemas.microsoft.com/office/powerpoint/2010/main" val="18751608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9778"/>
            <a:ext cx="8229600" cy="5646385"/>
          </a:xfrm>
        </p:spPr>
        <p:txBody>
          <a:bodyPr>
            <a:normAutofit fontScale="70000" lnSpcReduction="20000"/>
          </a:bodyPr>
          <a:lstStyle/>
          <a:p>
            <a:pPr marL="0" indent="0" algn="just">
              <a:buNone/>
            </a:pPr>
            <a:r>
              <a:rPr lang="pt-PT" b="1" dirty="0" smtClean="0">
                <a:solidFill>
                  <a:srgbClr val="3366FF"/>
                </a:solidFill>
              </a:rPr>
              <a:t>Estruturação do ensino</a:t>
            </a:r>
          </a:p>
          <a:p>
            <a:pPr marL="0" indent="0" algn="just">
              <a:buNone/>
            </a:pPr>
            <a:endParaRPr lang="pt-PT" dirty="0" smtClean="0"/>
          </a:p>
          <a:p>
            <a:pPr algn="just"/>
            <a:r>
              <a:rPr lang="pt-PT" dirty="0" smtClean="0"/>
              <a:t>I - </a:t>
            </a:r>
            <a:r>
              <a:rPr lang="pt-PT" b="1" dirty="0" smtClean="0"/>
              <a:t>educação básica</a:t>
            </a:r>
            <a:r>
              <a:rPr lang="pt-PT" dirty="0" smtClean="0"/>
              <a:t>: formada pela educação infantil, ensino fundamental e ensino médio;</a:t>
            </a:r>
          </a:p>
          <a:p>
            <a:pPr algn="just"/>
            <a:endParaRPr lang="pt-PT" dirty="0" smtClean="0"/>
          </a:p>
          <a:p>
            <a:pPr algn="just">
              <a:buFont typeface="Wingdings" charset="2"/>
              <a:buChar char="Ø"/>
            </a:pPr>
            <a:r>
              <a:rPr lang="pt-PT" dirty="0" smtClean="0"/>
              <a:t>Educação Infantil: creche (0-3 anos ) e pré-escola ( 4 – 5 anos de idade)</a:t>
            </a:r>
          </a:p>
          <a:p>
            <a:pPr algn="just">
              <a:buFont typeface="Wingdings" charset="2"/>
              <a:buChar char="Ø"/>
            </a:pPr>
            <a:r>
              <a:rPr lang="pt-PT" dirty="0" smtClean="0"/>
              <a:t>Ensino fundamental: O ensino fundamental obrigatório, com duração de 9 (nove) anos, iniciando-se aos 6 (seis) anos de idade</a:t>
            </a:r>
          </a:p>
          <a:p>
            <a:pPr algn="just">
              <a:buFont typeface="Wingdings" charset="2"/>
              <a:buChar char="Ø"/>
            </a:pPr>
            <a:r>
              <a:rPr lang="pt-PT" dirty="0" smtClean="0"/>
              <a:t>Ensino médio: O ensino médio, etapa final da educação básica, com duração mínima de três anos</a:t>
            </a:r>
          </a:p>
          <a:p>
            <a:pPr marL="0" indent="0" algn="just">
              <a:buNone/>
            </a:pPr>
            <a:endParaRPr lang="pt-PT" dirty="0" smtClean="0"/>
          </a:p>
          <a:p>
            <a:pPr algn="just"/>
            <a:r>
              <a:rPr lang="pt-PT" dirty="0" smtClean="0"/>
              <a:t>II - </a:t>
            </a:r>
            <a:r>
              <a:rPr lang="pt-PT" b="1" dirty="0" smtClean="0"/>
              <a:t>educação superior</a:t>
            </a:r>
            <a:r>
              <a:rPr lang="pt-PT" dirty="0" smtClean="0"/>
              <a:t>.</a:t>
            </a:r>
          </a:p>
          <a:p>
            <a:pPr algn="just"/>
            <a:endParaRPr lang="pt-PT" dirty="0"/>
          </a:p>
          <a:p>
            <a:pPr algn="just"/>
            <a:r>
              <a:rPr lang="pt-PT" dirty="0" err="1" smtClean="0"/>
              <a:t>Obs</a:t>
            </a:r>
            <a:r>
              <a:rPr lang="pt-PT" dirty="0" smtClean="0"/>
              <a:t>: </a:t>
            </a:r>
            <a:r>
              <a:rPr lang="pt-PT" dirty="0"/>
              <a:t>A educação </a:t>
            </a:r>
            <a:r>
              <a:rPr lang="pt-PT" dirty="0" err="1"/>
              <a:t>básica</a:t>
            </a:r>
            <a:r>
              <a:rPr lang="pt-PT" dirty="0"/>
              <a:t> obrigatória e gratuita é garantida dos 4 aos 17 anos de idade, compreendendo </a:t>
            </a:r>
            <a:r>
              <a:rPr lang="pt-PT" dirty="0" err="1"/>
              <a:t>pre</a:t>
            </a:r>
            <a:r>
              <a:rPr lang="pt-PT" dirty="0"/>
              <a:t>́-escola, ensino fundamental e ensino </a:t>
            </a:r>
            <a:r>
              <a:rPr lang="pt-PT" dirty="0" err="1"/>
              <a:t>médio</a:t>
            </a:r>
            <a:r>
              <a:rPr lang="pt-PT" dirty="0"/>
              <a:t> (</a:t>
            </a:r>
            <a:r>
              <a:rPr lang="pt-PT" dirty="0" err="1"/>
              <a:t>art</a:t>
            </a:r>
            <a:r>
              <a:rPr lang="pt-PT" dirty="0"/>
              <a:t>. 4o, I da LDB). </a:t>
            </a:r>
          </a:p>
          <a:p>
            <a:pPr algn="just"/>
            <a:endParaRPr lang="pt-PT" dirty="0"/>
          </a:p>
        </p:txBody>
      </p:sp>
    </p:spTree>
    <p:extLst>
      <p:ext uri="{BB962C8B-B14F-4D97-AF65-F5344CB8AC3E}">
        <p14:creationId xmlns:p14="http://schemas.microsoft.com/office/powerpoint/2010/main" val="26131136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50334"/>
            <a:ext cx="8229600" cy="5575830"/>
          </a:xfrm>
        </p:spPr>
        <p:txBody>
          <a:bodyPr>
            <a:normAutofit/>
          </a:bodyPr>
          <a:lstStyle/>
          <a:p>
            <a:r>
              <a:rPr lang="pt-BR" b="1" dirty="0" smtClean="0"/>
              <a:t>Ações de vaga em creche</a:t>
            </a:r>
          </a:p>
          <a:p>
            <a:pPr>
              <a:buFont typeface="Wingdings" charset="2"/>
              <a:buChar char="ü"/>
            </a:pPr>
            <a:r>
              <a:rPr lang="pt-BR" dirty="0" smtClean="0"/>
              <a:t>Possibilidade de ajuizar ACP</a:t>
            </a:r>
          </a:p>
          <a:p>
            <a:pPr>
              <a:buFont typeface="Wingdings" charset="2"/>
              <a:buChar char="ü"/>
            </a:pPr>
            <a:r>
              <a:rPr lang="pt-BR" dirty="0" smtClean="0"/>
              <a:t>Direito subjetivo da criança que também é um direito da mulher trabalhadora (Art. 7º, XXV - assistência gratuita aos filhos e dependentes desde o nascimento até 5 (cinco) anos de idade em creches e pré-escolas)</a:t>
            </a:r>
          </a:p>
          <a:p>
            <a:pPr>
              <a:buFont typeface="Wingdings" charset="2"/>
              <a:buChar char="ü"/>
            </a:pPr>
            <a:r>
              <a:rPr lang="pt-BR" dirty="0" smtClean="0"/>
              <a:t>Ações individuais: ação de obrigação de fazer</a:t>
            </a:r>
            <a:endParaRPr lang="en-US" dirty="0"/>
          </a:p>
        </p:txBody>
      </p:sp>
    </p:spTree>
    <p:extLst>
      <p:ext uri="{BB962C8B-B14F-4D97-AF65-F5344CB8AC3E}">
        <p14:creationId xmlns:p14="http://schemas.microsoft.com/office/powerpoint/2010/main" val="46836941"/>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66890"/>
            <a:ext cx="8229600" cy="5759274"/>
          </a:xfrm>
        </p:spPr>
        <p:txBody>
          <a:bodyPr>
            <a:normAutofit fontScale="92500" lnSpcReduction="20000"/>
          </a:bodyPr>
          <a:lstStyle/>
          <a:p>
            <a:pPr marL="0" indent="0" algn="just">
              <a:buNone/>
            </a:pPr>
            <a:r>
              <a:rPr lang="pt-BR" b="1" dirty="0" smtClean="0">
                <a:solidFill>
                  <a:srgbClr val="3366FF"/>
                </a:solidFill>
              </a:rPr>
              <a:t>educação especial</a:t>
            </a:r>
            <a:r>
              <a:rPr lang="pt-BR" dirty="0" smtClean="0"/>
              <a:t>: a modalidade de educação escolar oferecida </a:t>
            </a:r>
            <a:r>
              <a:rPr lang="pt-BR" b="1" dirty="0" smtClean="0"/>
              <a:t>preferencialmente na rede regular de ensino</a:t>
            </a:r>
            <a:r>
              <a:rPr lang="pt-BR" dirty="0" smtClean="0"/>
              <a:t>, para educandos com deficiência, transtornos globais do desenvolvimento e altas habilidades o </a:t>
            </a:r>
            <a:r>
              <a:rPr lang="pt-BR" dirty="0" err="1" smtClean="0"/>
              <a:t>superdotação</a:t>
            </a:r>
            <a:r>
              <a:rPr lang="pt-BR" dirty="0" smtClean="0"/>
              <a:t>.           </a:t>
            </a:r>
          </a:p>
          <a:p>
            <a:pPr marL="0" indent="0" algn="just">
              <a:buNone/>
            </a:pPr>
            <a:endParaRPr lang="pt-BR" dirty="0" smtClean="0"/>
          </a:p>
          <a:p>
            <a:pPr algn="just">
              <a:buFontTx/>
              <a:buChar char="-"/>
            </a:pPr>
            <a:r>
              <a:rPr lang="pt-BR" dirty="0" smtClean="0"/>
              <a:t>Necessidade de apoio especializado, na escola regular, para atender às peculiaridades da clientela de educação especial.</a:t>
            </a:r>
          </a:p>
          <a:p>
            <a:pPr algn="just">
              <a:buFontTx/>
              <a:buChar char="-"/>
            </a:pPr>
            <a:r>
              <a:rPr lang="pt-BR" dirty="0" smtClean="0"/>
              <a:t>O atendimento educacional será feito em classes, escolas ou serviços especializados, sempre que, em função das condições específicas dos alunos, não for possível a sua integração nas classes comuns de ensino regular.</a:t>
            </a:r>
          </a:p>
          <a:p>
            <a:pPr marL="0" indent="0">
              <a:buNone/>
            </a:pPr>
            <a:endParaRPr lang="en-US" dirty="0"/>
          </a:p>
        </p:txBody>
      </p:sp>
    </p:spTree>
    <p:extLst>
      <p:ext uri="{BB962C8B-B14F-4D97-AF65-F5344CB8AC3E}">
        <p14:creationId xmlns:p14="http://schemas.microsoft.com/office/powerpoint/2010/main" val="932862214"/>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0444" y="1044222"/>
            <a:ext cx="8376356" cy="1417638"/>
          </a:xfrm>
        </p:spPr>
        <p:txBody>
          <a:bodyPr>
            <a:noAutofit/>
          </a:bodyPr>
          <a:lstStyle/>
          <a:p>
            <a:r>
              <a:rPr lang="en-US" sz="2400" dirty="0" smtClean="0">
                <a:solidFill>
                  <a:srgbClr val="3366FF"/>
                </a:solidFill>
              </a:rPr>
              <a:t/>
            </a:r>
            <a:br>
              <a:rPr lang="en-US" sz="2400" dirty="0" smtClean="0">
                <a:solidFill>
                  <a:srgbClr val="3366FF"/>
                </a:solidFill>
              </a:rPr>
            </a:br>
            <a:r>
              <a:rPr lang="en-US" sz="1800" b="1" dirty="0" smtClean="0">
                <a:solidFill>
                  <a:srgbClr val="3366FF"/>
                </a:solidFill>
              </a:rPr>
              <a:t>Do </a:t>
            </a:r>
            <a:r>
              <a:rPr lang="en-US" sz="1800" b="1" dirty="0">
                <a:solidFill>
                  <a:srgbClr val="3366FF"/>
                </a:solidFill>
              </a:rPr>
              <a:t>Direito </a:t>
            </a:r>
            <a:r>
              <a:rPr lang="en-US" sz="1800" b="1" dirty="0" err="1">
                <a:solidFill>
                  <a:srgbClr val="3366FF"/>
                </a:solidFill>
              </a:rPr>
              <a:t>à</a:t>
            </a:r>
            <a:r>
              <a:rPr lang="en-US" sz="1800" b="1" dirty="0">
                <a:solidFill>
                  <a:srgbClr val="3366FF"/>
                </a:solidFill>
              </a:rPr>
              <a:t> Profissionalização e </a:t>
            </a:r>
            <a:r>
              <a:rPr lang="en-US" sz="1800" b="1" dirty="0" err="1">
                <a:solidFill>
                  <a:srgbClr val="3366FF"/>
                </a:solidFill>
              </a:rPr>
              <a:t>à</a:t>
            </a:r>
            <a:r>
              <a:rPr lang="en-US" sz="1800" b="1" dirty="0">
                <a:solidFill>
                  <a:srgbClr val="3366FF"/>
                </a:solidFill>
              </a:rPr>
              <a:t> Proteção no Trabalho</a:t>
            </a:r>
            <a:br>
              <a:rPr lang="en-US" sz="1800" b="1" dirty="0">
                <a:solidFill>
                  <a:srgbClr val="3366FF"/>
                </a:solidFill>
              </a:rPr>
            </a:br>
            <a:r>
              <a:rPr lang="en-US" sz="2400" dirty="0" smtClean="0">
                <a:solidFill>
                  <a:srgbClr val="3366FF"/>
                </a:solidFill>
              </a:rPr>
              <a:t/>
            </a:r>
            <a:br>
              <a:rPr lang="en-US" sz="2400" dirty="0" smtClean="0">
                <a:solidFill>
                  <a:srgbClr val="3366FF"/>
                </a:solidFill>
              </a:rPr>
            </a:br>
            <a:r>
              <a:rPr lang="pt-BR" sz="2400" dirty="0" err="1" smtClean="0">
                <a:solidFill>
                  <a:srgbClr val="000000"/>
                </a:solidFill>
              </a:rPr>
              <a:t>art</a:t>
            </a:r>
            <a:r>
              <a:rPr lang="pt-BR" sz="2400" dirty="0" smtClean="0">
                <a:solidFill>
                  <a:srgbClr val="000000"/>
                </a:solidFill>
              </a:rPr>
              <a:t> 7º </a:t>
            </a:r>
            <a:r>
              <a:rPr lang="pt-BR" sz="2400" dirty="0" smtClean="0"/>
              <a:t>XXXIII - proibição de trabalho noturno, perigoso ou insalubre a menores de dezoito e de qualquer trabalho a menores de dezesseis anos, salvo na condição de aprendiz, a partir de quatorze anos; </a:t>
            </a:r>
            <a:r>
              <a:rPr lang="en-US" sz="2400" u="sng" dirty="0" smtClean="0">
                <a:hlinkClick r:id="rId2"/>
              </a:rPr>
              <a:t>(</a:t>
            </a:r>
            <a:r>
              <a:rPr lang="en-US" sz="2400" u="sng" dirty="0">
                <a:hlinkClick r:id="rId2"/>
              </a:rPr>
              <a:t>Redação dada pela Emenda Constitucional nº 20, de 1998)</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95567770"/>
              </p:ext>
            </p:extLst>
          </p:nvPr>
        </p:nvGraphicFramePr>
        <p:xfrm>
          <a:off x="310444" y="3903413"/>
          <a:ext cx="8229600" cy="2392679"/>
        </p:xfrm>
        <a:graphic>
          <a:graphicData uri="http://schemas.openxmlformats.org/drawingml/2006/table">
            <a:tbl>
              <a:tblPr firstRow="1" bandRow="1">
                <a:tableStyleId>{5C22544A-7EE6-4342-B048-85BDC9FD1C3A}</a:tableStyleId>
              </a:tblPr>
              <a:tblGrid>
                <a:gridCol w="4114800"/>
                <a:gridCol w="4114800"/>
              </a:tblGrid>
              <a:tr h="0">
                <a:tc>
                  <a:txBody>
                    <a:bodyPr/>
                    <a:lstStyle/>
                    <a:p>
                      <a:r>
                        <a:rPr lang="en-US" dirty="0" smtClean="0"/>
                        <a:t>IDADE</a:t>
                      </a:r>
                      <a:endParaRPr lang="en-US" dirty="0"/>
                    </a:p>
                  </a:txBody>
                  <a:tcPr/>
                </a:tc>
                <a:tc>
                  <a:txBody>
                    <a:bodyPr/>
                    <a:lstStyle/>
                    <a:p>
                      <a:r>
                        <a:rPr lang="en-US" dirty="0" smtClean="0"/>
                        <a:t>TRABALHO</a:t>
                      </a:r>
                      <a:endParaRPr lang="en-US" dirty="0"/>
                    </a:p>
                  </a:txBody>
                  <a:tcPr/>
                </a:tc>
              </a:tr>
              <a:tr h="370840">
                <a:tc>
                  <a:txBody>
                    <a:bodyPr/>
                    <a:lstStyle/>
                    <a:p>
                      <a:r>
                        <a:rPr lang="en-US" b="1" dirty="0" smtClean="0"/>
                        <a:t>MAIOR DE 14 ANOS</a:t>
                      </a:r>
                      <a:endParaRPr lang="en-US" b="1" dirty="0"/>
                    </a:p>
                  </a:txBody>
                  <a:tcPr/>
                </a:tc>
                <a:tc>
                  <a:txBody>
                    <a:bodyPr/>
                    <a:lstStyle/>
                    <a:p>
                      <a:r>
                        <a:rPr lang="en-US" dirty="0" smtClean="0"/>
                        <a:t>NÃO PODE TRABALHAR</a:t>
                      </a:r>
                      <a:endParaRPr lang="en-US" dirty="0"/>
                    </a:p>
                  </a:txBody>
                  <a:tcPr/>
                </a:tc>
              </a:tr>
              <a:tr h="370840">
                <a:tc>
                  <a:txBody>
                    <a:bodyPr/>
                    <a:lstStyle/>
                    <a:p>
                      <a:r>
                        <a:rPr lang="en-US" b="1" dirty="0" smtClean="0"/>
                        <a:t>DE 14 A 16 ANOS</a:t>
                      </a:r>
                      <a:r>
                        <a:rPr lang="en-US" b="1" baseline="0" dirty="0" smtClean="0"/>
                        <a:t> INCOMPLETOS</a:t>
                      </a:r>
                      <a:endParaRPr lang="en-US" b="1" dirty="0"/>
                    </a:p>
                  </a:txBody>
                  <a:tcPr/>
                </a:tc>
                <a:tc>
                  <a:txBody>
                    <a:bodyPr/>
                    <a:lstStyle/>
                    <a:p>
                      <a:r>
                        <a:rPr lang="en-US" b="1" dirty="0" smtClean="0"/>
                        <a:t>SÓ PODE TRABALHAR COMO APRENDIZ</a:t>
                      </a:r>
                      <a:endParaRPr lang="en-US" b="1" dirty="0"/>
                    </a:p>
                  </a:txBody>
                  <a:tcPr/>
                </a:tc>
              </a:tr>
              <a:tr h="370840">
                <a:tc>
                  <a:txBody>
                    <a:bodyPr/>
                    <a:lstStyle/>
                    <a:p>
                      <a:r>
                        <a:rPr lang="en-US" b="1" dirty="0" smtClean="0"/>
                        <a:t>DE 16 COMPLETOS A 18 INCOMPLETOS</a:t>
                      </a:r>
                      <a:endParaRPr lang="en-US" b="1" dirty="0"/>
                    </a:p>
                  </a:txBody>
                  <a:tcPr/>
                </a:tc>
                <a:tc>
                  <a:txBody>
                    <a:bodyPr/>
                    <a:lstStyle/>
                    <a:p>
                      <a:r>
                        <a:rPr lang="en-US" dirty="0" smtClean="0"/>
                        <a:t>PODE</a:t>
                      </a:r>
                      <a:r>
                        <a:rPr lang="en-US" baseline="0" dirty="0" smtClean="0"/>
                        <a:t> TRABALHAR NORMALMENTE, VEDADO TRABALHO NOTURNO E INSALUBRE </a:t>
                      </a:r>
                      <a:endParaRPr lang="en-US" dirty="0"/>
                    </a:p>
                  </a:txBody>
                  <a:tcPr/>
                </a:tc>
              </a:tr>
              <a:tr h="370840">
                <a:tc>
                  <a:txBody>
                    <a:bodyPr/>
                    <a:lstStyle/>
                    <a:p>
                      <a:r>
                        <a:rPr lang="en-US" b="1" dirty="0" smtClean="0"/>
                        <a:t>18 ANOS</a:t>
                      </a:r>
                      <a:endParaRPr lang="en-US" b="1" dirty="0"/>
                    </a:p>
                  </a:txBody>
                  <a:tcPr/>
                </a:tc>
                <a:tc>
                  <a:txBody>
                    <a:bodyPr/>
                    <a:lstStyle/>
                    <a:p>
                      <a:r>
                        <a:rPr lang="en-US" b="1" dirty="0" smtClean="0"/>
                        <a:t>QUALQUER TIPO</a:t>
                      </a:r>
                      <a:r>
                        <a:rPr lang="en-US" b="1" baseline="0" dirty="0" smtClean="0"/>
                        <a:t> DE TRABALHO</a:t>
                      </a:r>
                      <a:endParaRPr lang="en-US" b="1" dirty="0"/>
                    </a:p>
                  </a:txBody>
                  <a:tcPr/>
                </a:tc>
              </a:tr>
            </a:tbl>
          </a:graphicData>
        </a:graphic>
      </p:graphicFrame>
    </p:spTree>
    <p:extLst>
      <p:ext uri="{BB962C8B-B14F-4D97-AF65-F5344CB8AC3E}">
        <p14:creationId xmlns:p14="http://schemas.microsoft.com/office/powerpoint/2010/main" val="4080249530"/>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8112"/>
            <a:ext cx="8229600" cy="5858052"/>
          </a:xfrm>
        </p:spPr>
        <p:txBody>
          <a:bodyPr>
            <a:normAutofit fontScale="92500" lnSpcReduction="10000"/>
          </a:bodyPr>
          <a:lstStyle/>
          <a:p>
            <a:pPr algn="just"/>
            <a:r>
              <a:rPr lang="pt-BR" sz="2000" b="1" dirty="0">
                <a:solidFill>
                  <a:srgbClr val="3366FF"/>
                </a:solidFill>
              </a:rPr>
              <a:t>DA PREVEÇÃO – DISPOSIÇÕES GERAIS</a:t>
            </a:r>
          </a:p>
          <a:p>
            <a:pPr algn="just"/>
            <a:endParaRPr lang="pt-BR" sz="2000" dirty="0"/>
          </a:p>
          <a:p>
            <a:pPr algn="just"/>
            <a:r>
              <a:rPr lang="pt-BR" sz="2000" dirty="0"/>
              <a:t>dever de todos </a:t>
            </a:r>
            <a:r>
              <a:rPr lang="pt-BR" sz="2000" dirty="0" err="1"/>
              <a:t>previnir</a:t>
            </a:r>
            <a:r>
              <a:rPr lang="pt-BR" sz="2000" dirty="0"/>
              <a:t> a ameaça ou violação de direitos</a:t>
            </a:r>
          </a:p>
          <a:p>
            <a:pPr algn="just"/>
            <a:endParaRPr lang="pt-BR" sz="2000" dirty="0"/>
          </a:p>
          <a:p>
            <a:pPr algn="just"/>
            <a:r>
              <a:rPr lang="pt-BR" sz="2000" dirty="0"/>
              <a:t>Art. 70-A. A União, os Estados, o Distrito Federal e os Municípios deverão atuar de forma articulada na elaboração de políticas públicas e na execução de ações destinadas a coibir o uso de castigo físico ou de tratamento cruel ou degradante e difundir formas não violentas de educação de crianças e de adolescentes, tendo como principais ações:    II - a integração com os órgãos do Poder Judiciário, do Ministério Público e da Defensoria Pública, com o Conselho Tutelar, com os Conselhos de Direitos da Criança e do Adolescente e com as entidades não governamentais que atuam na promoção, proteção e defesa dos direitos da criança e do adolescente;    </a:t>
            </a:r>
          </a:p>
          <a:p>
            <a:pPr algn="just"/>
            <a:endParaRPr lang="pt-BR" sz="2000" dirty="0"/>
          </a:p>
          <a:p>
            <a:pPr algn="just"/>
            <a:r>
              <a:rPr lang="pt-BR" sz="2000" dirty="0"/>
              <a:t>  As famílias com crianças e adolescentes com deficiência terão prioridade de atendimento nas ações e políticas públicas de prevenção e proteção</a:t>
            </a:r>
          </a:p>
          <a:p>
            <a:pPr algn="just"/>
            <a:endParaRPr lang="pt-BR" sz="2000" dirty="0"/>
          </a:p>
          <a:p>
            <a:pPr algn="just"/>
            <a:r>
              <a:rPr lang="pt-BR" sz="2000" dirty="0"/>
              <a:t>garantia do acesso ao lazer, cultura, </a:t>
            </a:r>
            <a:r>
              <a:rPr lang="en-US" sz="2000" dirty="0" err="1"/>
              <a:t>informação</a:t>
            </a:r>
            <a:r>
              <a:rPr lang="en-US" sz="2000" dirty="0"/>
              <a:t>, </a:t>
            </a:r>
            <a:r>
              <a:rPr lang="en-US" sz="2000" dirty="0" err="1"/>
              <a:t>cultura</a:t>
            </a:r>
            <a:r>
              <a:rPr lang="en-US" sz="2000" dirty="0"/>
              <a:t>, </a:t>
            </a:r>
            <a:r>
              <a:rPr lang="en-US" sz="2000" dirty="0" err="1"/>
              <a:t>lazer</a:t>
            </a:r>
            <a:r>
              <a:rPr lang="en-US" sz="2000" dirty="0"/>
              <a:t>, </a:t>
            </a:r>
            <a:r>
              <a:rPr lang="en-US" sz="2000" dirty="0" err="1"/>
              <a:t>esportes</a:t>
            </a:r>
            <a:r>
              <a:rPr lang="en-US" sz="2000" dirty="0"/>
              <a:t>, </a:t>
            </a:r>
            <a:r>
              <a:rPr lang="en-US" sz="2000" dirty="0" err="1"/>
              <a:t>diversões</a:t>
            </a:r>
            <a:r>
              <a:rPr lang="en-US" sz="2000" dirty="0"/>
              <a:t>, </a:t>
            </a:r>
            <a:r>
              <a:rPr lang="en-US" sz="2000" dirty="0" err="1"/>
              <a:t>espetáculos</a:t>
            </a:r>
            <a:r>
              <a:rPr lang="en-US" sz="2000" dirty="0"/>
              <a:t> e </a:t>
            </a:r>
            <a:r>
              <a:rPr lang="en-US" sz="2000" dirty="0" err="1"/>
              <a:t>produtos</a:t>
            </a:r>
            <a:r>
              <a:rPr lang="en-US" sz="2000" dirty="0"/>
              <a:t> e </a:t>
            </a:r>
            <a:r>
              <a:rPr lang="en-US" sz="2000" dirty="0" err="1"/>
              <a:t>serviços</a:t>
            </a:r>
            <a:r>
              <a:rPr lang="en-US" sz="2000" dirty="0"/>
              <a:t> </a:t>
            </a:r>
            <a:r>
              <a:rPr lang="en-US" sz="2000" dirty="0" err="1"/>
              <a:t>que</a:t>
            </a:r>
            <a:r>
              <a:rPr lang="en-US" sz="2000" dirty="0"/>
              <a:t> </a:t>
            </a:r>
            <a:r>
              <a:rPr lang="en-US" sz="2000" dirty="0" err="1"/>
              <a:t>respeitem</a:t>
            </a:r>
            <a:r>
              <a:rPr lang="en-US" sz="2000" dirty="0"/>
              <a:t> </a:t>
            </a:r>
            <a:r>
              <a:rPr lang="en-US" sz="2000" dirty="0" err="1"/>
              <a:t>sua</a:t>
            </a:r>
            <a:r>
              <a:rPr lang="en-US" sz="2000" dirty="0"/>
              <a:t> </a:t>
            </a:r>
            <a:r>
              <a:rPr lang="en-US" sz="2000" dirty="0" err="1"/>
              <a:t>condição</a:t>
            </a:r>
            <a:r>
              <a:rPr lang="en-US" sz="2000" dirty="0"/>
              <a:t> peculiar de </a:t>
            </a:r>
            <a:r>
              <a:rPr lang="en-US" sz="2000" dirty="0" err="1"/>
              <a:t>pessoa</a:t>
            </a:r>
            <a:r>
              <a:rPr lang="en-US" sz="2000" dirty="0"/>
              <a:t> </a:t>
            </a:r>
            <a:r>
              <a:rPr lang="en-US" sz="2000" dirty="0" err="1"/>
              <a:t>em</a:t>
            </a:r>
            <a:r>
              <a:rPr lang="en-US" sz="2000" dirty="0"/>
              <a:t> </a:t>
            </a:r>
            <a:r>
              <a:rPr lang="en-US" sz="2000" dirty="0" err="1"/>
              <a:t>desenvolvimento</a:t>
            </a:r>
            <a:r>
              <a:rPr lang="en-US" sz="2000" dirty="0"/>
              <a:t>.</a:t>
            </a:r>
            <a:endParaRPr lang="pt-BR" sz="2000" dirty="0"/>
          </a:p>
        </p:txBody>
      </p:sp>
    </p:spTree>
    <p:extLst>
      <p:ext uri="{BB962C8B-B14F-4D97-AF65-F5344CB8AC3E}">
        <p14:creationId xmlns:p14="http://schemas.microsoft.com/office/powerpoint/2010/main" val="104682870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3366FF"/>
                </a:solidFill>
              </a:rPr>
              <a:t>DA PREVENÇÃO ESPECIAL</a:t>
            </a:r>
            <a:endParaRPr lang="en-US" dirty="0">
              <a:solidFill>
                <a:srgbClr val="3366FF"/>
              </a:solidFill>
            </a:endParaRPr>
          </a:p>
        </p:txBody>
      </p:sp>
      <p:sp>
        <p:nvSpPr>
          <p:cNvPr id="3" name="Content Placeholder 2"/>
          <p:cNvSpPr>
            <a:spLocks noGrp="1"/>
          </p:cNvSpPr>
          <p:nvPr>
            <p:ph idx="1"/>
          </p:nvPr>
        </p:nvSpPr>
        <p:spPr/>
        <p:txBody>
          <a:bodyPr>
            <a:normAutofit fontScale="70000" lnSpcReduction="20000"/>
          </a:bodyPr>
          <a:lstStyle/>
          <a:p>
            <a:pPr marL="0" indent="0" algn="just">
              <a:buNone/>
            </a:pPr>
            <a:r>
              <a:rPr lang="pt-PT" b="1" dirty="0" smtClean="0"/>
              <a:t>Da informação, Cultura, Lazer, </a:t>
            </a:r>
            <a:r>
              <a:rPr lang="pt-PT" b="1" dirty="0" err="1" smtClean="0"/>
              <a:t>Esportes</a:t>
            </a:r>
            <a:r>
              <a:rPr lang="pt-PT" b="1" dirty="0" smtClean="0"/>
              <a:t>, Diversões e Espetáculos</a:t>
            </a:r>
          </a:p>
          <a:p>
            <a:pPr marL="0" indent="0" algn="just">
              <a:buNone/>
            </a:pPr>
            <a:endParaRPr lang="pt-PT" dirty="0" smtClean="0"/>
          </a:p>
          <a:p>
            <a:pPr algn="just"/>
            <a:r>
              <a:rPr lang="pt-PT" dirty="0" smtClean="0"/>
              <a:t>Faixa etária de diversões e espetáculos públicos: fixados pelo órgão competente</a:t>
            </a:r>
          </a:p>
          <a:p>
            <a:pPr algn="just"/>
            <a:r>
              <a:rPr lang="pt-PT" dirty="0" smtClean="0"/>
              <a:t>Toda criança e adolescente terá acesso à diversões e espetáculos adequados para sua faixa etária </a:t>
            </a:r>
          </a:p>
          <a:p>
            <a:pPr algn="just"/>
            <a:r>
              <a:rPr lang="pt-PT" dirty="0" smtClean="0"/>
              <a:t>crianças menores de 10 anos não poderão ingressar em locais de exibição sem estarem acompanhadas </a:t>
            </a:r>
          </a:p>
          <a:p>
            <a:pPr algn="just"/>
            <a:r>
              <a:rPr lang="pt-PT" dirty="0" smtClean="0"/>
              <a:t>revistas e publicações com conteúdo impróprio devem ser comercializadas em embalagens lacradas e capas que contenham imagens obscenas devem ter embalagem opaca </a:t>
            </a:r>
          </a:p>
          <a:p>
            <a:pPr algn="just"/>
            <a:r>
              <a:rPr lang="pt-PT" dirty="0" smtClean="0"/>
              <a:t>revistas direcionadas para o público infantil não podem conter imagens ou anúncios de bebida, tabaco, armas e munições</a:t>
            </a:r>
          </a:p>
          <a:p>
            <a:pPr algn="just"/>
            <a:r>
              <a:rPr lang="pt-PT" dirty="0" smtClean="0"/>
              <a:t>bilhar, </a:t>
            </a:r>
            <a:r>
              <a:rPr lang="pt-PT" dirty="0" err="1" smtClean="0"/>
              <a:t>sinuca</a:t>
            </a:r>
            <a:r>
              <a:rPr lang="pt-PT" dirty="0" smtClean="0"/>
              <a:t> e casa de jogos: proibida a entrada </a:t>
            </a:r>
          </a:p>
          <a:p>
            <a:endParaRPr lang="en-US" dirty="0" smtClean="0"/>
          </a:p>
        </p:txBody>
      </p:sp>
    </p:spTree>
    <p:extLst>
      <p:ext uri="{BB962C8B-B14F-4D97-AF65-F5344CB8AC3E}">
        <p14:creationId xmlns:p14="http://schemas.microsoft.com/office/powerpoint/2010/main" val="237504202"/>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9222"/>
            <a:ext cx="8229600" cy="5716941"/>
          </a:xfrm>
        </p:spPr>
        <p:txBody>
          <a:bodyPr>
            <a:normAutofit fontScale="77500" lnSpcReduction="20000"/>
          </a:bodyPr>
          <a:lstStyle/>
          <a:p>
            <a:pPr algn="just"/>
            <a:r>
              <a:rPr lang="pt-BR" b="1" dirty="0" smtClean="0"/>
              <a:t>Dos Produtos e Serviços proibidos</a:t>
            </a:r>
            <a:endParaRPr lang="pt-BR" dirty="0" smtClean="0"/>
          </a:p>
          <a:p>
            <a:pPr marL="0" indent="0" algn="just">
              <a:buNone/>
            </a:pPr>
            <a:endParaRPr lang="pt-BR" dirty="0" smtClean="0"/>
          </a:p>
          <a:p>
            <a:pPr marL="0" indent="0" algn="just">
              <a:buNone/>
            </a:pPr>
            <a:r>
              <a:rPr lang="pt-BR" dirty="0" smtClean="0"/>
              <a:t> É proibida a venda à criança ou ao adolescente de:</a:t>
            </a:r>
          </a:p>
          <a:p>
            <a:pPr algn="just">
              <a:buFont typeface="Wingdings" charset="2"/>
              <a:buChar char="ü"/>
            </a:pPr>
            <a:r>
              <a:rPr lang="pt-BR" dirty="0" smtClean="0"/>
              <a:t>armas, munições e explosivos;</a:t>
            </a:r>
          </a:p>
          <a:p>
            <a:pPr algn="just">
              <a:buFont typeface="Wingdings" charset="2"/>
              <a:buChar char="ü"/>
            </a:pPr>
            <a:r>
              <a:rPr lang="pt-BR" dirty="0" smtClean="0"/>
              <a:t> bebidas alcoólicas;</a:t>
            </a:r>
          </a:p>
          <a:p>
            <a:pPr algn="just">
              <a:buFont typeface="Wingdings" charset="2"/>
              <a:buChar char="ü"/>
            </a:pPr>
            <a:r>
              <a:rPr lang="pt-BR" dirty="0" smtClean="0"/>
              <a:t>produtos cujos componentes possam causar dependência física ou psíquica ainda que por utilização indevida;</a:t>
            </a:r>
          </a:p>
          <a:p>
            <a:pPr algn="just">
              <a:buFont typeface="Wingdings" charset="2"/>
              <a:buChar char="ü"/>
            </a:pPr>
            <a:r>
              <a:rPr lang="pt-BR" dirty="0" smtClean="0"/>
              <a:t>fogos de estampido e de artifício, exceto aqueles que pelo seu reduzido potencial sejam incapazes de provocar qualquer dano físico em caso de utilização indevida;</a:t>
            </a:r>
          </a:p>
          <a:p>
            <a:pPr algn="just">
              <a:buFont typeface="Wingdings" charset="2"/>
              <a:buChar char="ü"/>
            </a:pPr>
            <a:r>
              <a:rPr lang="pt-BR" dirty="0" smtClean="0"/>
              <a:t>revistas e publicações a que alude o art. 78;</a:t>
            </a:r>
          </a:p>
          <a:p>
            <a:pPr algn="just">
              <a:buFont typeface="Wingdings" charset="2"/>
              <a:buChar char="ü"/>
            </a:pPr>
            <a:r>
              <a:rPr lang="pt-BR" dirty="0" smtClean="0"/>
              <a:t> bilhetes lotéricos e equivalentes.</a:t>
            </a:r>
          </a:p>
          <a:p>
            <a:pPr algn="just">
              <a:buFont typeface="Wingdings" charset="2"/>
              <a:buChar char="ü"/>
            </a:pPr>
            <a:r>
              <a:rPr lang="pt-BR" dirty="0" smtClean="0"/>
              <a:t> É proibida a hospedagem de criança ou adolescente em hotel, motel, pensão ou estabelecimento congênere, salvo se autorizado ou acompanhado pelos pais ou responsável.</a:t>
            </a:r>
            <a:endParaRPr lang="pt-BR" dirty="0"/>
          </a:p>
        </p:txBody>
      </p:sp>
    </p:spTree>
    <p:extLst>
      <p:ext uri="{BB962C8B-B14F-4D97-AF65-F5344CB8AC3E}">
        <p14:creationId xmlns:p14="http://schemas.microsoft.com/office/powerpoint/2010/main" val="3526173270"/>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96584"/>
          </a:xfrm>
        </p:spPr>
        <p:txBody>
          <a:bodyPr/>
          <a:lstStyle/>
          <a:p>
            <a:r>
              <a:rPr lang="en-US" dirty="0" err="1" smtClean="0">
                <a:solidFill>
                  <a:srgbClr val="3366FF"/>
                </a:solidFill>
              </a:rPr>
              <a:t>Autorização</a:t>
            </a:r>
            <a:r>
              <a:rPr lang="en-US" dirty="0" smtClean="0">
                <a:solidFill>
                  <a:srgbClr val="3366FF"/>
                </a:solidFill>
              </a:rPr>
              <a:t> de </a:t>
            </a:r>
            <a:r>
              <a:rPr lang="en-US" dirty="0" err="1" smtClean="0">
                <a:solidFill>
                  <a:srgbClr val="3366FF"/>
                </a:solidFill>
              </a:rPr>
              <a:t>viagem</a:t>
            </a:r>
            <a:endParaRPr lang="en-US" dirty="0">
              <a:solidFill>
                <a:srgbClr val="3366FF"/>
              </a:solidFill>
            </a:endParaRPr>
          </a:p>
        </p:txBody>
      </p:sp>
      <p:sp>
        <p:nvSpPr>
          <p:cNvPr id="3" name="Content Placeholder 2"/>
          <p:cNvSpPr>
            <a:spLocks noGrp="1"/>
          </p:cNvSpPr>
          <p:nvPr>
            <p:ph idx="1"/>
          </p:nvPr>
        </p:nvSpPr>
        <p:spPr/>
        <p:txBody>
          <a:bodyPr>
            <a:normAutofit fontScale="62500" lnSpcReduction="20000"/>
          </a:bodyPr>
          <a:lstStyle/>
          <a:p>
            <a:pPr algn="just"/>
            <a:r>
              <a:rPr lang="pt-BR" b="1" dirty="0" smtClean="0"/>
              <a:t>Viagem internacional</a:t>
            </a:r>
            <a:r>
              <a:rPr lang="pt-BR" dirty="0" smtClean="0"/>
              <a:t>:</a:t>
            </a:r>
          </a:p>
          <a:p>
            <a:pPr algn="just"/>
            <a:endParaRPr lang="pt-BR" dirty="0" smtClean="0"/>
          </a:p>
          <a:p>
            <a:pPr marL="0" indent="0" algn="just">
              <a:buNone/>
            </a:pPr>
            <a:r>
              <a:rPr lang="pt-BR" dirty="0" smtClean="0"/>
              <a:t>A autorização judicial é dispensada quando a criança ou adolescente:</a:t>
            </a:r>
          </a:p>
          <a:p>
            <a:pPr algn="just"/>
            <a:endParaRPr lang="pt-BR" dirty="0" smtClean="0"/>
          </a:p>
          <a:p>
            <a:pPr marL="0" indent="0" algn="just">
              <a:buNone/>
            </a:pPr>
            <a:r>
              <a:rPr lang="pt-BR" dirty="0" smtClean="0"/>
              <a:t> </a:t>
            </a:r>
            <a:r>
              <a:rPr lang="pt-BR" dirty="0" err="1" smtClean="0"/>
              <a:t>I</a:t>
            </a:r>
            <a:r>
              <a:rPr lang="pt-BR" dirty="0" smtClean="0"/>
              <a:t> - estiver acompanhado de ambos os pais ou responsável;</a:t>
            </a:r>
          </a:p>
          <a:p>
            <a:pPr marL="0" indent="0" algn="just">
              <a:buNone/>
            </a:pPr>
            <a:endParaRPr lang="pt-BR" dirty="0" smtClean="0"/>
          </a:p>
          <a:p>
            <a:pPr marL="0" indent="0" algn="just">
              <a:buNone/>
            </a:pPr>
            <a:r>
              <a:rPr lang="pt-BR" dirty="0" smtClean="0"/>
              <a:t>II - viajar na companhia de um dos pais, autorizado expressamente pelo outro através de documento com firma reconhecida.</a:t>
            </a:r>
          </a:p>
          <a:p>
            <a:pPr marL="0" indent="0" algn="just">
              <a:buNone/>
            </a:pPr>
            <a:endParaRPr lang="pt-BR" dirty="0"/>
          </a:p>
          <a:p>
            <a:pPr marL="0" indent="0" algn="just">
              <a:buNone/>
            </a:pPr>
            <a:r>
              <a:rPr lang="pt-BR" dirty="0" smtClean="0"/>
              <a:t>recusa injustificada de um dos pais: pode ser suprida por autorização judicial</a:t>
            </a:r>
          </a:p>
          <a:p>
            <a:pPr algn="just"/>
            <a:endParaRPr lang="pt-BR" dirty="0" smtClean="0"/>
          </a:p>
          <a:p>
            <a:pPr marL="0" indent="0" algn="just">
              <a:buNone/>
            </a:pPr>
            <a:r>
              <a:rPr lang="pt-BR" dirty="0" smtClean="0"/>
              <a:t>Sem prévia e expressa autorização judicial, nenhuma criança ou adolescente nascido em território nacional poderá sair do País em companhia de estrangeiro residente ou domiciliado no exterior.</a:t>
            </a:r>
          </a:p>
          <a:p>
            <a:endParaRPr lang="en-US" dirty="0"/>
          </a:p>
          <a:p>
            <a:endParaRPr lang="en-US" dirty="0" smtClean="0"/>
          </a:p>
        </p:txBody>
      </p:sp>
    </p:spTree>
    <p:extLst>
      <p:ext uri="{BB962C8B-B14F-4D97-AF65-F5344CB8AC3E}">
        <p14:creationId xmlns:p14="http://schemas.microsoft.com/office/powerpoint/2010/main" val="3497263516"/>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3334"/>
            <a:ext cx="8229600" cy="5702830"/>
          </a:xfrm>
        </p:spPr>
        <p:txBody>
          <a:bodyPr>
            <a:normAutofit fontScale="77500" lnSpcReduction="20000"/>
          </a:bodyPr>
          <a:lstStyle/>
          <a:p>
            <a:pPr algn="just"/>
            <a:r>
              <a:rPr lang="pt-BR" b="1" dirty="0" smtClean="0"/>
              <a:t>Viagem nacional</a:t>
            </a:r>
          </a:p>
          <a:p>
            <a:pPr algn="just"/>
            <a:endParaRPr lang="pt-BR" dirty="0" smtClean="0"/>
          </a:p>
          <a:p>
            <a:pPr algn="just">
              <a:buFontTx/>
              <a:buChar char="-"/>
            </a:pPr>
            <a:r>
              <a:rPr lang="pt-BR" b="1" dirty="0" smtClean="0"/>
              <a:t>adolescente</a:t>
            </a:r>
            <a:r>
              <a:rPr lang="pt-BR" dirty="0" smtClean="0"/>
              <a:t>: não necessita de autorização e pode viajar desacompanhado</a:t>
            </a:r>
          </a:p>
          <a:p>
            <a:pPr algn="just">
              <a:buFontTx/>
              <a:buChar char="-"/>
            </a:pPr>
            <a:endParaRPr lang="pt-BR" dirty="0" smtClean="0"/>
          </a:p>
          <a:p>
            <a:pPr algn="just">
              <a:buFontTx/>
              <a:buChar char="-"/>
            </a:pPr>
            <a:r>
              <a:rPr lang="pt-BR" b="1" dirty="0" smtClean="0"/>
              <a:t>Criança</a:t>
            </a:r>
            <a:r>
              <a:rPr lang="pt-BR" dirty="0" smtClean="0"/>
              <a:t>: Nenhuma criança pode viajar </a:t>
            </a:r>
            <a:r>
              <a:rPr lang="pt-BR" b="1" u="sng" dirty="0" smtClean="0"/>
              <a:t>fora</a:t>
            </a:r>
            <a:r>
              <a:rPr lang="pt-BR" dirty="0" smtClean="0"/>
              <a:t> da Comarca desacompahada dos pais ou responsável, sendo que a autorização não será exigida quando:</a:t>
            </a:r>
          </a:p>
          <a:p>
            <a:pPr algn="just">
              <a:buFontTx/>
              <a:buChar char="-"/>
            </a:pPr>
            <a:r>
              <a:rPr lang="pt-BR" dirty="0" smtClean="0"/>
              <a:t>(</a:t>
            </a:r>
            <a:r>
              <a:rPr lang="pt-BR" dirty="0" err="1" smtClean="0"/>
              <a:t>i</a:t>
            </a:r>
            <a:r>
              <a:rPr lang="pt-BR" dirty="0" smtClean="0"/>
              <a:t>) comarca contígua à da sua residência ou mesma região metropolitana</a:t>
            </a:r>
          </a:p>
          <a:p>
            <a:pPr algn="just">
              <a:buFontTx/>
              <a:buChar char="-"/>
            </a:pPr>
            <a:r>
              <a:rPr lang="pt-BR" dirty="0" smtClean="0"/>
              <a:t>(</a:t>
            </a:r>
            <a:r>
              <a:rPr lang="pt-BR" dirty="0" err="1" smtClean="0"/>
              <a:t>ii</a:t>
            </a:r>
            <a:r>
              <a:rPr lang="pt-BR" dirty="0" smtClean="0"/>
              <a:t>) criança estiver acompanhada: ascendente ou colateral maior, até 3º grau </a:t>
            </a:r>
            <a:r>
              <a:rPr lang="pt-BR" u="sng" dirty="0" smtClean="0"/>
              <a:t>OU</a:t>
            </a:r>
            <a:r>
              <a:rPr lang="pt-BR" dirty="0" smtClean="0"/>
              <a:t> por pessoa maior expressamente autorizada pelo pai, mãe ou responsável</a:t>
            </a:r>
          </a:p>
          <a:p>
            <a:pPr algn="just">
              <a:buFontTx/>
              <a:buChar char="-"/>
            </a:pPr>
            <a:endParaRPr lang="pt-BR" dirty="0"/>
          </a:p>
          <a:p>
            <a:pPr algn="just">
              <a:buFontTx/>
              <a:buChar char="-"/>
            </a:pPr>
            <a:r>
              <a:rPr lang="pt-BR" dirty="0" err="1" smtClean="0"/>
              <a:t>obs</a:t>
            </a:r>
            <a:r>
              <a:rPr lang="pt-BR" dirty="0" smtClean="0"/>
              <a:t>: juiz pode conceder autorização válida por dois anos</a:t>
            </a:r>
          </a:p>
          <a:p>
            <a:pPr algn="just">
              <a:buFontTx/>
              <a:buChar char="-"/>
            </a:pPr>
            <a:endParaRPr lang="pt-BR" dirty="0" smtClean="0"/>
          </a:p>
          <a:p>
            <a:pPr marL="0" indent="0">
              <a:buNone/>
            </a:pPr>
            <a:endParaRPr lang="en-US" dirty="0"/>
          </a:p>
        </p:txBody>
      </p:sp>
    </p:spTree>
    <p:extLst>
      <p:ext uri="{BB962C8B-B14F-4D97-AF65-F5344CB8AC3E}">
        <p14:creationId xmlns:p14="http://schemas.microsoft.com/office/powerpoint/2010/main" val="287079842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3366FF"/>
                </a:solidFill>
              </a:rPr>
              <a:t>PACTO INTERNACIONAL DOS DIREITOS POLÍTICOS (1966)</a:t>
            </a:r>
            <a:endParaRPr lang="en-US" b="1" dirty="0">
              <a:solidFill>
                <a:srgbClr val="3366FF"/>
              </a:solidFill>
            </a:endParaRPr>
          </a:p>
        </p:txBody>
      </p:sp>
      <p:sp>
        <p:nvSpPr>
          <p:cNvPr id="3" name="Content Placeholder 2"/>
          <p:cNvSpPr>
            <a:spLocks noGrp="1"/>
          </p:cNvSpPr>
          <p:nvPr>
            <p:ph idx="1"/>
          </p:nvPr>
        </p:nvSpPr>
        <p:spPr/>
        <p:txBody>
          <a:bodyPr>
            <a:normAutofit fontScale="77500" lnSpcReduction="20000"/>
          </a:bodyPr>
          <a:lstStyle/>
          <a:p>
            <a:pPr marL="0" indent="0" algn="just">
              <a:buNone/>
            </a:pPr>
            <a:r>
              <a:rPr lang="en-US" dirty="0"/>
              <a:t> </a:t>
            </a:r>
            <a:r>
              <a:rPr lang="en-US" u="sng" dirty="0"/>
              <a:t>ARTIGO 24</a:t>
            </a:r>
          </a:p>
          <a:p>
            <a:pPr marL="0" indent="0" algn="just">
              <a:buNone/>
            </a:pPr>
            <a:endParaRPr lang="pt-PT" dirty="0" smtClean="0"/>
          </a:p>
          <a:p>
            <a:pPr marL="0" indent="0" algn="just">
              <a:buNone/>
            </a:pPr>
            <a:r>
              <a:rPr lang="pt-PT" dirty="0" smtClean="0"/>
              <a:t>1.Toda criança terá direito, sem discriminação alguma por motivo de cor, sexo, língua, religião, origem nacional ou social, situação econômica ou nascimento, às medidas de proteção que a sua condição de menor requerer por parte de sua família, da sociedade e do Estado.</a:t>
            </a:r>
          </a:p>
          <a:p>
            <a:pPr marL="0" indent="0" algn="just">
              <a:buNone/>
            </a:pPr>
            <a:endParaRPr lang="pt-PT" dirty="0" smtClean="0"/>
          </a:p>
          <a:p>
            <a:pPr marL="0" indent="0" algn="just">
              <a:buNone/>
            </a:pPr>
            <a:r>
              <a:rPr lang="pt-PT" dirty="0" smtClean="0"/>
              <a:t>2. Toda criança deverá ser </a:t>
            </a:r>
            <a:r>
              <a:rPr lang="pt-PT" dirty="0" err="1" smtClean="0"/>
              <a:t>registrada</a:t>
            </a:r>
            <a:r>
              <a:rPr lang="pt-PT" dirty="0" smtClean="0"/>
              <a:t> imediatamente após seu nascimento e deverá receber um nome.</a:t>
            </a:r>
          </a:p>
          <a:p>
            <a:pPr marL="0" indent="0" algn="just">
              <a:buNone/>
            </a:pPr>
            <a:endParaRPr lang="pt-PT" dirty="0" smtClean="0"/>
          </a:p>
          <a:p>
            <a:pPr marL="0" indent="0" algn="just">
              <a:buNone/>
            </a:pPr>
            <a:r>
              <a:rPr lang="pt-PT" dirty="0" smtClean="0"/>
              <a:t>3. Toda criança terá o direito de adquirir uma nacionalidade.</a:t>
            </a:r>
            <a:endParaRPr lang="pt-PT" dirty="0"/>
          </a:p>
        </p:txBody>
      </p:sp>
    </p:spTree>
    <p:extLst>
      <p:ext uri="{BB962C8B-B14F-4D97-AF65-F5344CB8AC3E}">
        <p14:creationId xmlns:p14="http://schemas.microsoft.com/office/powerpoint/2010/main" val="238128051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667" y="98778"/>
            <a:ext cx="8475133" cy="1622778"/>
          </a:xfrm>
        </p:spPr>
        <p:txBody>
          <a:bodyPr>
            <a:normAutofit fontScale="90000"/>
          </a:bodyPr>
          <a:lstStyle/>
          <a:p>
            <a:r>
              <a:rPr lang="en-US" dirty="0" smtClean="0">
                <a:solidFill>
                  <a:srgbClr val="3366FF"/>
                </a:solidFill>
              </a:rPr>
              <a:t>PACTO INTERNACIONAL DOS DIREITOS ECONOMICOS, SOCIAIS E CULTURAIS (1966)</a:t>
            </a:r>
            <a:endParaRPr lang="en-US" dirty="0">
              <a:solidFill>
                <a:srgbClr val="3366FF"/>
              </a:solidFill>
            </a:endParaRPr>
          </a:p>
        </p:txBody>
      </p:sp>
      <p:sp>
        <p:nvSpPr>
          <p:cNvPr id="3" name="Content Placeholder 2"/>
          <p:cNvSpPr>
            <a:spLocks noGrp="1"/>
          </p:cNvSpPr>
          <p:nvPr>
            <p:ph idx="1"/>
          </p:nvPr>
        </p:nvSpPr>
        <p:spPr>
          <a:xfrm>
            <a:off x="457200" y="1905000"/>
            <a:ext cx="8229600" cy="4221163"/>
          </a:xfrm>
        </p:spPr>
        <p:txBody>
          <a:bodyPr/>
          <a:lstStyle/>
          <a:p>
            <a:r>
              <a:rPr lang="pt-BR" dirty="0"/>
              <a:t>lógica da </a:t>
            </a:r>
            <a:r>
              <a:rPr lang="pt-BR" dirty="0" smtClean="0"/>
              <a:t>progressividade: </a:t>
            </a:r>
            <a:r>
              <a:rPr lang="pt-BR" dirty="0"/>
              <a:t>DESC devem ser implementados progressivamente, utilizando o máximo de recursos disponíveis. Da ideia de progressividade se extrai a proibição do </a:t>
            </a:r>
            <a:r>
              <a:rPr lang="pt-BR" dirty="0" smtClean="0"/>
              <a:t>retrocesso. </a:t>
            </a:r>
            <a:endParaRPr lang="en-US" dirty="0" smtClean="0"/>
          </a:p>
          <a:p>
            <a:r>
              <a:rPr lang="en-US" dirty="0" smtClean="0"/>
              <a:t>garantia do mínimo existencial</a:t>
            </a:r>
          </a:p>
          <a:p>
            <a:r>
              <a:rPr lang="en-US" dirty="0" smtClean="0"/>
              <a:t>Art. 10 e art. 12: </a:t>
            </a:r>
            <a:r>
              <a:rPr lang="en-US" dirty="0" err="1" smtClean="0"/>
              <a:t>proteção</a:t>
            </a:r>
            <a:r>
              <a:rPr lang="en-US" dirty="0" smtClean="0"/>
              <a:t> </a:t>
            </a:r>
            <a:r>
              <a:rPr lang="en-US" dirty="0" err="1" smtClean="0"/>
              <a:t>à</a:t>
            </a:r>
            <a:r>
              <a:rPr lang="en-US" dirty="0" smtClean="0"/>
              <a:t> </a:t>
            </a:r>
            <a:r>
              <a:rPr lang="en-US" dirty="0" err="1" smtClean="0"/>
              <a:t>maternidade</a:t>
            </a:r>
            <a:r>
              <a:rPr lang="en-US" dirty="0" smtClean="0"/>
              <a:t> e </a:t>
            </a:r>
            <a:r>
              <a:rPr lang="en-US" dirty="0" err="1" smtClean="0"/>
              <a:t>à</a:t>
            </a:r>
            <a:r>
              <a:rPr lang="en-US" dirty="0" smtClean="0"/>
              <a:t> </a:t>
            </a:r>
            <a:r>
              <a:rPr lang="en-US" dirty="0" err="1" smtClean="0"/>
              <a:t>criança</a:t>
            </a:r>
            <a:r>
              <a:rPr lang="en-US" dirty="0" smtClean="0"/>
              <a:t>. </a:t>
            </a:r>
            <a:endParaRPr lang="en-US" dirty="0"/>
          </a:p>
        </p:txBody>
      </p:sp>
    </p:spTree>
    <p:extLst>
      <p:ext uri="{BB962C8B-B14F-4D97-AF65-F5344CB8AC3E}">
        <p14:creationId xmlns:p14="http://schemas.microsoft.com/office/powerpoint/2010/main" val="98542769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b="1" dirty="0">
                <a:solidFill>
                  <a:srgbClr val="3366FF"/>
                </a:solidFill>
              </a:rPr>
              <a:t>Convenção sobre os direitos da Criança (1989) </a:t>
            </a:r>
            <a:r>
              <a:rPr lang="pt-BR" b="1" dirty="0" smtClean="0">
                <a:solidFill>
                  <a:srgbClr val="3366FF"/>
                </a:solidFill>
              </a:rPr>
              <a:t>e protocolos </a:t>
            </a:r>
            <a:r>
              <a:rPr lang="pt-BR" b="1" dirty="0">
                <a:solidFill>
                  <a:srgbClr val="3366FF"/>
                </a:solidFill>
              </a:rPr>
              <a:t>facultativos </a:t>
            </a:r>
            <a:endParaRPr lang="en-US" dirty="0">
              <a:solidFill>
                <a:srgbClr val="3366FF"/>
              </a:solidFill>
            </a:endParaRPr>
          </a:p>
        </p:txBody>
      </p:sp>
      <p:sp>
        <p:nvSpPr>
          <p:cNvPr id="3" name="Content Placeholder 2"/>
          <p:cNvSpPr>
            <a:spLocks noGrp="1"/>
          </p:cNvSpPr>
          <p:nvPr>
            <p:ph idx="1"/>
          </p:nvPr>
        </p:nvSpPr>
        <p:spPr>
          <a:xfrm>
            <a:off x="457200" y="1843860"/>
            <a:ext cx="8229600" cy="4518068"/>
          </a:xfrm>
        </p:spPr>
        <p:txBody>
          <a:bodyPr>
            <a:normAutofit fontScale="85000" lnSpcReduction="20000"/>
          </a:bodyPr>
          <a:lstStyle/>
          <a:p>
            <a:pPr algn="just"/>
            <a:r>
              <a:rPr lang="pt-BR" dirty="0" smtClean="0"/>
              <a:t>Convenção com maior número de ratificações</a:t>
            </a:r>
          </a:p>
          <a:p>
            <a:pPr algn="just"/>
            <a:endParaRPr lang="pt-BR" dirty="0" smtClean="0"/>
          </a:p>
          <a:p>
            <a:pPr algn="just"/>
            <a:r>
              <a:rPr lang="pt-BR" dirty="0" smtClean="0"/>
              <a:t>Criança: todo indivíduo menor de 18 anos, </a:t>
            </a:r>
            <a:r>
              <a:rPr lang="en-US" dirty="0" smtClean="0"/>
              <a:t>a </a:t>
            </a:r>
            <a:r>
              <a:rPr lang="en-US" dirty="0" err="1"/>
              <a:t>não</a:t>
            </a:r>
            <a:r>
              <a:rPr lang="en-US" dirty="0"/>
              <a:t> </a:t>
            </a:r>
            <a:r>
              <a:rPr lang="en-US" dirty="0" err="1"/>
              <a:t>ser</a:t>
            </a:r>
            <a:r>
              <a:rPr lang="en-US" dirty="0"/>
              <a:t> </a:t>
            </a:r>
            <a:r>
              <a:rPr lang="en-US" dirty="0" err="1"/>
              <a:t>que</a:t>
            </a:r>
            <a:r>
              <a:rPr lang="en-US" dirty="0"/>
              <a:t>, </a:t>
            </a:r>
            <a:r>
              <a:rPr lang="en-US" dirty="0" err="1"/>
              <a:t>em</a:t>
            </a:r>
            <a:r>
              <a:rPr lang="en-US" dirty="0"/>
              <a:t> </a:t>
            </a:r>
            <a:r>
              <a:rPr lang="en-US" dirty="0" err="1"/>
              <a:t>conformidade</a:t>
            </a:r>
            <a:r>
              <a:rPr lang="en-US" dirty="0"/>
              <a:t> com a lei </a:t>
            </a:r>
            <a:r>
              <a:rPr lang="en-US" dirty="0" err="1"/>
              <a:t>aplicável</a:t>
            </a:r>
            <a:r>
              <a:rPr lang="en-US" dirty="0"/>
              <a:t> </a:t>
            </a:r>
            <a:r>
              <a:rPr lang="en-US" dirty="0" err="1"/>
              <a:t>à</a:t>
            </a:r>
            <a:r>
              <a:rPr lang="en-US" dirty="0"/>
              <a:t> </a:t>
            </a:r>
            <a:r>
              <a:rPr lang="en-US" dirty="0" err="1"/>
              <a:t>criança</a:t>
            </a:r>
            <a:r>
              <a:rPr lang="en-US" dirty="0"/>
              <a:t>, a </a:t>
            </a:r>
            <a:r>
              <a:rPr lang="en-US" dirty="0" err="1"/>
              <a:t>maioridade</a:t>
            </a:r>
            <a:r>
              <a:rPr lang="en-US" dirty="0"/>
              <a:t> </a:t>
            </a:r>
            <a:r>
              <a:rPr lang="en-US" dirty="0" err="1"/>
              <a:t>seja</a:t>
            </a:r>
            <a:r>
              <a:rPr lang="en-US" dirty="0"/>
              <a:t> </a:t>
            </a:r>
            <a:r>
              <a:rPr lang="en-US" dirty="0" err="1"/>
              <a:t>alcançada</a:t>
            </a:r>
            <a:r>
              <a:rPr lang="en-US" dirty="0"/>
              <a:t> </a:t>
            </a:r>
            <a:r>
              <a:rPr lang="en-US" dirty="0" smtClean="0"/>
              <a:t>antes.</a:t>
            </a:r>
            <a:r>
              <a:rPr lang="pt-BR" dirty="0" smtClean="0"/>
              <a:t>Não há diferenciação entre criança e adolescente.</a:t>
            </a:r>
          </a:p>
          <a:p>
            <a:pPr algn="just"/>
            <a:endParaRPr lang="pt-BR" dirty="0" smtClean="0"/>
          </a:p>
          <a:p>
            <a:pPr algn="just"/>
            <a:r>
              <a:rPr lang="pt-BR" dirty="0" smtClean="0"/>
              <a:t>Mecanismos de monitoramento: apenas relatórios ao Comitê sobre os Direitos da Criança</a:t>
            </a:r>
          </a:p>
          <a:p>
            <a:pPr algn="just"/>
            <a:endParaRPr lang="pt-BR" dirty="0" smtClean="0"/>
          </a:p>
          <a:p>
            <a:pPr algn="just"/>
            <a:r>
              <a:rPr lang="pt-BR" dirty="0" smtClean="0"/>
              <a:t>Direitos previstos na Convenção:</a:t>
            </a:r>
          </a:p>
          <a:p>
            <a:endParaRPr lang="en-US" dirty="0" smtClean="0"/>
          </a:p>
          <a:p>
            <a:pPr marL="0" indent="0">
              <a:buNone/>
            </a:pPr>
            <a:endParaRPr lang="en-US" dirty="0" smtClean="0"/>
          </a:p>
        </p:txBody>
      </p:sp>
    </p:spTree>
    <p:extLst>
      <p:ext uri="{BB962C8B-B14F-4D97-AF65-F5344CB8AC3E}">
        <p14:creationId xmlns:p14="http://schemas.microsoft.com/office/powerpoint/2010/main" val="196916749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8667" y="211667"/>
            <a:ext cx="8348133" cy="6646333"/>
          </a:xfrm>
        </p:spPr>
        <p:txBody>
          <a:bodyPr>
            <a:normAutofit fontScale="25000" lnSpcReduction="20000"/>
          </a:bodyPr>
          <a:lstStyle/>
          <a:p>
            <a:r>
              <a:rPr lang="pt-BR" sz="6400" dirty="0" smtClean="0"/>
              <a:t>direito </a:t>
            </a:r>
            <a:r>
              <a:rPr lang="pt-BR" sz="6400" dirty="0"/>
              <a:t>à vida;</a:t>
            </a:r>
          </a:p>
          <a:p>
            <a:r>
              <a:rPr lang="pt-BR" sz="6400" dirty="0" smtClean="0"/>
              <a:t>direito </a:t>
            </a:r>
            <a:r>
              <a:rPr lang="pt-BR" sz="6400" dirty="0"/>
              <a:t>de que seja registrada imediatamente após seu nascimento;</a:t>
            </a:r>
          </a:p>
          <a:p>
            <a:r>
              <a:rPr lang="pt-BR" sz="6400" dirty="0" smtClean="0"/>
              <a:t>direito </a:t>
            </a:r>
            <a:r>
              <a:rPr lang="pt-BR" sz="6400" dirty="0"/>
              <a:t>de ter, desde o momento do nascimento, um nome, uma nacionalidade e, na medida do possível, de conhecer seus pais e a ser cuidada por eles;</a:t>
            </a:r>
          </a:p>
          <a:p>
            <a:r>
              <a:rPr lang="pt-BR" sz="6400" dirty="0" smtClean="0"/>
              <a:t>direito </a:t>
            </a:r>
            <a:r>
              <a:rPr lang="pt-BR" sz="6400" dirty="0"/>
              <a:t>de preservar sua identidade;</a:t>
            </a:r>
          </a:p>
          <a:p>
            <a:r>
              <a:rPr lang="pt-BR" sz="6400" dirty="0" smtClean="0"/>
              <a:t>direito </a:t>
            </a:r>
            <a:r>
              <a:rPr lang="pt-BR" sz="6400" dirty="0"/>
              <a:t>de que não seja separada dos pais contra a vontade destes, salvo se a separação atender ao melhor interesse da criança;</a:t>
            </a:r>
          </a:p>
          <a:p>
            <a:r>
              <a:rPr lang="pt-BR" sz="6400" dirty="0" smtClean="0"/>
              <a:t>direito </a:t>
            </a:r>
            <a:r>
              <a:rPr lang="pt-BR" sz="6400" dirty="0"/>
              <a:t>de manter regularmente relações pessoais e contato direito com ambos os pais, a menos que isso seja contrário ao melhor interesse da criança;</a:t>
            </a:r>
          </a:p>
          <a:p>
            <a:r>
              <a:rPr lang="pt-BR" sz="6400" dirty="0" smtClean="0"/>
              <a:t>direito </a:t>
            </a:r>
            <a:r>
              <a:rPr lang="pt-BR" sz="6400" dirty="0"/>
              <a:t>de expressar suas opiniões livremente sobre todos os assuntos com ela relacionados;</a:t>
            </a:r>
          </a:p>
          <a:p>
            <a:r>
              <a:rPr lang="pt-BR" sz="6400" dirty="0" smtClean="0"/>
              <a:t>direito </a:t>
            </a:r>
            <a:r>
              <a:rPr lang="pt-BR" sz="6400" dirty="0"/>
              <a:t>à liberdade de expressão;</a:t>
            </a:r>
          </a:p>
          <a:p>
            <a:r>
              <a:rPr lang="pt-BR" sz="6400" dirty="0" smtClean="0"/>
              <a:t>direito </a:t>
            </a:r>
            <a:r>
              <a:rPr lang="pt-BR" sz="6400" dirty="0"/>
              <a:t>à liberdade de pensamento, de consciência e de crença;</a:t>
            </a:r>
          </a:p>
          <a:p>
            <a:r>
              <a:rPr lang="pt-BR" sz="6400" dirty="0" smtClean="0"/>
              <a:t>direitos </a:t>
            </a:r>
            <a:r>
              <a:rPr lang="pt-BR" sz="6400" dirty="0"/>
              <a:t>à liberdade de associação e à liberdade de realizar reuniões pacíficas;</a:t>
            </a:r>
          </a:p>
          <a:p>
            <a:r>
              <a:rPr lang="pt-BR" sz="6400" dirty="0" smtClean="0"/>
              <a:t>direito </a:t>
            </a:r>
            <a:r>
              <a:rPr lang="pt-BR" sz="6400" dirty="0"/>
              <a:t>à proteção da lei contra interferências arbitrárias ou ilegais em sua vida particular, sua família, seu domicílio ou sua correspondência, e contra atentados ilegais a sua honra e a sua reputação;</a:t>
            </a:r>
          </a:p>
          <a:p>
            <a:r>
              <a:rPr lang="pt-BR" sz="6400" dirty="0" smtClean="0"/>
              <a:t>direito </a:t>
            </a:r>
            <a:r>
              <a:rPr lang="pt-BR" sz="6400" dirty="0"/>
              <a:t>de acesso à informação;</a:t>
            </a:r>
          </a:p>
          <a:p>
            <a:r>
              <a:rPr lang="pt-BR" sz="6400" dirty="0" smtClean="0"/>
              <a:t>direito </a:t>
            </a:r>
            <a:r>
              <a:rPr lang="pt-BR" sz="6400" dirty="0"/>
              <a:t>à proteção e assistência especiais do Estado para crianças privadas temporária ou permanentemente do seu meio familiar, ou cujo melhor interesse exija que não permaneçam nesse meio;</a:t>
            </a:r>
          </a:p>
          <a:p>
            <a:r>
              <a:rPr lang="pt-BR" sz="6400" dirty="0" smtClean="0"/>
              <a:t>direito </a:t>
            </a:r>
            <a:r>
              <a:rPr lang="pt-BR" sz="6400" dirty="0"/>
              <a:t>à proteção e à assistência humanitária para crianças refugiadas;</a:t>
            </a:r>
          </a:p>
          <a:p>
            <a:r>
              <a:rPr lang="pt-BR" sz="6400" dirty="0" smtClean="0"/>
              <a:t>direitos </a:t>
            </a:r>
            <a:r>
              <a:rPr lang="pt-BR" sz="6400" dirty="0"/>
              <a:t>específicos da criança com deficiência física ou mental;</a:t>
            </a:r>
          </a:p>
          <a:p>
            <a:r>
              <a:rPr lang="pt-BR" sz="6400" dirty="0" smtClean="0"/>
              <a:t>direito </a:t>
            </a:r>
            <a:r>
              <a:rPr lang="pt-BR" sz="6400" dirty="0"/>
              <a:t>de gozar do melhor padrão possível de saúde e dos serviços destinados ao tratamento das doenças e à recuperação da saúde;</a:t>
            </a:r>
          </a:p>
          <a:p>
            <a:r>
              <a:rPr lang="pt-BR" sz="6400" dirty="0" smtClean="0"/>
              <a:t>direito </a:t>
            </a:r>
            <a:r>
              <a:rPr lang="pt-BR" sz="6400" dirty="0"/>
              <a:t>a um exame periódico de avaliação do tratamento e de toso os demais aspectos relativos à sua internação;</a:t>
            </a:r>
          </a:p>
          <a:p>
            <a:endParaRPr lang="pt-BR" sz="6400" dirty="0"/>
          </a:p>
          <a:p>
            <a:endParaRPr lang="en-US" dirty="0"/>
          </a:p>
        </p:txBody>
      </p:sp>
    </p:spTree>
    <p:extLst>
      <p:ext uri="{BB962C8B-B14F-4D97-AF65-F5344CB8AC3E}">
        <p14:creationId xmlns:p14="http://schemas.microsoft.com/office/powerpoint/2010/main" val="276367640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1607</TotalTime>
  <Words>5913</Words>
  <Application>Microsoft Macintosh PowerPoint</Application>
  <PresentationFormat>On-screen Show (4:3)</PresentationFormat>
  <Paragraphs>523</Paragraphs>
  <Slides>59</Slides>
  <Notes>0</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Office Theme</vt:lpstr>
      <vt:lpstr>AULA – DIREITO DA CRIANÇA E DO ADOLESCENTE</vt:lpstr>
      <vt:lpstr>ORGANIZAÇÃO INTERNACIONAL DO TRABALHO</vt:lpstr>
      <vt:lpstr>DECLARAÇÃO UNIVERSAL DOS DIREITOS HUMANOS (1948)</vt:lpstr>
      <vt:lpstr>DECLARAÇÃO DE GENEBRA (1924)</vt:lpstr>
      <vt:lpstr>DECLARAÇÃO UNIVERSAL DOS DIREITOS DA CRIANÇA (1959)</vt:lpstr>
      <vt:lpstr>PACTO INTERNACIONAL DOS DIREITOS POLÍTICOS (1966)</vt:lpstr>
      <vt:lpstr>PACTO INTERNACIONAL DOS DIREITOS ECONOMICOS, SOCIAIS E CULTURAIS (1966)</vt:lpstr>
      <vt:lpstr>Convenção sobre os direitos da Criança (1989) e protocolos facultativos </vt:lpstr>
      <vt:lpstr>PowerPoint Presentation</vt:lpstr>
      <vt:lpstr>PowerPoint Presentation</vt:lpstr>
      <vt:lpstr>Protocolo Facultativo à Convenção sobre os Direitos da Criança relativo ao envolvimento de crianças em conflitos armados </vt:lpstr>
      <vt:lpstr>Protocolo Facultativo à Convenção sobre os Direitos da Criança relativo à venda de crianças, à prostituição infantil e à pornografia infantil (2000)</vt:lpstr>
      <vt:lpstr>Terceiro protocolo facultativo à Convenção dos direitos da Criança </vt:lpstr>
      <vt:lpstr>Convenção sobre os Aspectos Civis do Sequestro Internacional de Crianças – 1980 </vt:lpstr>
      <vt:lpstr>PowerPoint Presentation</vt:lpstr>
      <vt:lpstr>PowerPoint Presentation</vt:lpstr>
      <vt:lpstr>PowerPoint Presentation</vt:lpstr>
      <vt:lpstr>PowerPoint Presentation</vt:lpstr>
      <vt:lpstr>Convenção de Haia - Adoção Internacional (1993)</vt:lpstr>
      <vt:lpstr>PowerPoint Presentation</vt:lpstr>
      <vt:lpstr> Normativas internacioanais na  área infracional </vt:lpstr>
      <vt:lpstr>Convenção Interamericana de Direitos Humanos</vt:lpstr>
      <vt:lpstr>Protocolo de San Salvador</vt:lpstr>
      <vt:lpstr>Constituição Federal </vt:lpstr>
      <vt:lpstr>PowerPoint Presentation</vt:lpstr>
      <vt:lpstr>PowerPoint Presentation</vt:lpstr>
      <vt:lpstr>Questão da redução da maioridade penal  </vt:lpstr>
      <vt:lpstr>Estatuto da Criança e do Adolescente </vt:lpstr>
      <vt:lpstr>PowerPoint Presentation</vt:lpstr>
      <vt:lpstr>PowerPoint Presentation</vt:lpstr>
      <vt:lpstr>PowerPoint Presentation</vt:lpstr>
      <vt:lpstr>PowerPoint Presentation</vt:lpstr>
      <vt:lpstr>PowerPoint Presentation</vt:lpstr>
      <vt:lpstr>PowerPoint Presentation</vt:lpstr>
      <vt:lpstr> Do Direito à Liberdade, ao Respeito e à Dignidade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Do Direito à Educação </vt:lpstr>
      <vt:lpstr>PowerPoint Presentation</vt:lpstr>
      <vt:lpstr>LEI DE DIRETRIZES E BASES DA EDUCAÇÃO </vt:lpstr>
      <vt:lpstr>Competência de entes federativos</vt:lpstr>
      <vt:lpstr>PowerPoint Presentation</vt:lpstr>
      <vt:lpstr>PowerPoint Presentation</vt:lpstr>
      <vt:lpstr>PowerPoint Presentation</vt:lpstr>
      <vt:lpstr> Do Direito à Profissionalização e à Proteção no Trabalho  art 7º XXXIII - proibição de trabalho noturno, perigoso ou insalubre a menores de dezoito e de qualquer trabalho a menores de dezesseis anos, salvo na condição de aprendiz, a partir de quatorze anos; (Redação dada pela Emenda Constitucional nº 20, de 1998)</vt:lpstr>
      <vt:lpstr>PowerPoint Presentation</vt:lpstr>
      <vt:lpstr>DA PREVENÇÃO ESPECIAL</vt:lpstr>
      <vt:lpstr>PowerPoint Presentation</vt:lpstr>
      <vt:lpstr>Autorização de viagem</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PROTEÇÃO INTERNACIONAL DA INFANCIA </dc:title>
  <dc:creator>Ligia Gusmao</dc:creator>
  <cp:lastModifiedBy>Ligia Gusmao</cp:lastModifiedBy>
  <cp:revision>159</cp:revision>
  <dcterms:created xsi:type="dcterms:W3CDTF">2016-09-27T00:57:02Z</dcterms:created>
  <dcterms:modified xsi:type="dcterms:W3CDTF">2016-10-01T11:10:13Z</dcterms:modified>
</cp:coreProperties>
</file>