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58"/>
  </p:notesMasterIdLst>
  <p:sldIdLst>
    <p:sldId id="375" r:id="rId2"/>
    <p:sldId id="370" r:id="rId3"/>
    <p:sldId id="400" r:id="rId4"/>
    <p:sldId id="401" r:id="rId5"/>
    <p:sldId id="402" r:id="rId6"/>
    <p:sldId id="403" r:id="rId7"/>
    <p:sldId id="404" r:id="rId8"/>
    <p:sldId id="406" r:id="rId9"/>
    <p:sldId id="409" r:id="rId10"/>
    <p:sldId id="407" r:id="rId11"/>
    <p:sldId id="378" r:id="rId12"/>
    <p:sldId id="410" r:id="rId13"/>
    <p:sldId id="411" r:id="rId14"/>
    <p:sldId id="412" r:id="rId15"/>
    <p:sldId id="413" r:id="rId16"/>
    <p:sldId id="379" r:id="rId17"/>
    <p:sldId id="408" r:id="rId18"/>
    <p:sldId id="380" r:id="rId19"/>
    <p:sldId id="414" r:id="rId20"/>
    <p:sldId id="415" r:id="rId21"/>
    <p:sldId id="416" r:id="rId22"/>
    <p:sldId id="417" r:id="rId23"/>
    <p:sldId id="418" r:id="rId24"/>
    <p:sldId id="419" r:id="rId25"/>
    <p:sldId id="420" r:id="rId26"/>
    <p:sldId id="421" r:id="rId27"/>
    <p:sldId id="382" r:id="rId28"/>
    <p:sldId id="383" r:id="rId29"/>
    <p:sldId id="385" r:id="rId30"/>
    <p:sldId id="386" r:id="rId31"/>
    <p:sldId id="387" r:id="rId32"/>
    <p:sldId id="422" r:id="rId33"/>
    <p:sldId id="423" r:id="rId34"/>
    <p:sldId id="424" r:id="rId35"/>
    <p:sldId id="425" r:id="rId36"/>
    <p:sldId id="388" r:id="rId37"/>
    <p:sldId id="389" r:id="rId38"/>
    <p:sldId id="390" r:id="rId39"/>
    <p:sldId id="391" r:id="rId40"/>
    <p:sldId id="392" r:id="rId41"/>
    <p:sldId id="393" r:id="rId42"/>
    <p:sldId id="432" r:id="rId43"/>
    <p:sldId id="394" r:id="rId44"/>
    <p:sldId id="426" r:id="rId45"/>
    <p:sldId id="395" r:id="rId46"/>
    <p:sldId id="396" r:id="rId47"/>
    <p:sldId id="397" r:id="rId48"/>
    <p:sldId id="427" r:id="rId49"/>
    <p:sldId id="398" r:id="rId50"/>
    <p:sldId id="433" r:id="rId51"/>
    <p:sldId id="428" r:id="rId52"/>
    <p:sldId id="429" r:id="rId53"/>
    <p:sldId id="430" r:id="rId54"/>
    <p:sldId id="431" r:id="rId55"/>
    <p:sldId id="399" r:id="rId56"/>
    <p:sldId id="377" r:id="rId57"/>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6" autoAdjust="0"/>
    <p:restoredTop sz="94624" autoAdjust="0"/>
  </p:normalViewPr>
  <p:slideViewPr>
    <p:cSldViewPr>
      <p:cViewPr varScale="1">
        <p:scale>
          <a:sx n="68" d="100"/>
          <a:sy n="68" d="100"/>
        </p:scale>
        <p:origin x="144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6AC798-B301-4653-BDA7-AE27059F9116}" type="datetimeFigureOut">
              <a:rPr lang="pt-BR" smtClean="0"/>
              <a:pPr/>
              <a:t>08/09/2020</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B4473C-E592-42F2-9E24-5CE80D9E96BA}" type="slidenum">
              <a:rPr lang="pt-BR" smtClean="0"/>
              <a:pPr/>
              <a:t>‹nº›</a:t>
            </a:fld>
            <a:endParaRPr lang="pt-BR"/>
          </a:p>
        </p:txBody>
      </p:sp>
    </p:spTree>
    <p:extLst>
      <p:ext uri="{BB962C8B-B14F-4D97-AF65-F5344CB8AC3E}">
        <p14:creationId xmlns:p14="http://schemas.microsoft.com/office/powerpoint/2010/main" val="260120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BBB4473C-E592-42F2-9E24-5CE80D9E96BA}" type="slidenum">
              <a:rPr lang="pt-BR" smtClean="0"/>
              <a:pPr/>
              <a:t>35</a:t>
            </a:fld>
            <a:endParaRPr lang="pt-BR"/>
          </a:p>
        </p:txBody>
      </p:sp>
    </p:spTree>
    <p:extLst>
      <p:ext uri="{BB962C8B-B14F-4D97-AF65-F5344CB8AC3E}">
        <p14:creationId xmlns:p14="http://schemas.microsoft.com/office/powerpoint/2010/main" val="3379693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estilo do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5D009F6D-8E9A-4C77-8D73-7E537A0CA58B}" type="datetimeFigureOut">
              <a:rPr lang="pt-BR" smtClean="0"/>
              <a:pPr/>
              <a:t>08/09/2020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D009F6D-8E9A-4C77-8D73-7E537A0CA58B}" type="datetimeFigureOut">
              <a:rPr lang="pt-BR" smtClean="0"/>
              <a:pPr/>
              <a:t>08/09/2020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D009F6D-8E9A-4C77-8D73-7E537A0CA58B}" type="datetimeFigureOut">
              <a:rPr lang="pt-BR" smtClean="0"/>
              <a:pPr/>
              <a:t>08/09/2020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D009F6D-8E9A-4C77-8D73-7E537A0CA58B}" type="datetimeFigureOut">
              <a:rPr lang="pt-BR" smtClean="0"/>
              <a:pPr/>
              <a:t>08/09/2020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estilo do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do texto mestre</a:t>
            </a:r>
          </a:p>
        </p:txBody>
      </p:sp>
      <p:sp>
        <p:nvSpPr>
          <p:cNvPr id="4" name="Espaço Reservado para Data 3"/>
          <p:cNvSpPr>
            <a:spLocks noGrp="1"/>
          </p:cNvSpPr>
          <p:nvPr>
            <p:ph type="dt" sz="half" idx="10"/>
          </p:nvPr>
        </p:nvSpPr>
        <p:spPr/>
        <p:txBody>
          <a:bodyPr/>
          <a:lstStyle/>
          <a:p>
            <a:fld id="{5D009F6D-8E9A-4C77-8D73-7E537A0CA58B}" type="datetimeFigureOut">
              <a:rPr lang="pt-BR" smtClean="0"/>
              <a:pPr/>
              <a:t>08/09/2020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5D009F6D-8E9A-4C77-8D73-7E537A0CA58B}" type="datetimeFigureOut">
              <a:rPr lang="pt-BR" smtClean="0"/>
              <a:pPr/>
              <a:t>08/09/2020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5D009F6D-8E9A-4C77-8D73-7E537A0CA58B}" type="datetimeFigureOut">
              <a:rPr lang="pt-BR" smtClean="0"/>
              <a:pPr/>
              <a:t>08/09/2020</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2"/>
          <p:cNvSpPr>
            <a:spLocks noGrp="1"/>
          </p:cNvSpPr>
          <p:nvPr>
            <p:ph type="dt" sz="half" idx="10"/>
          </p:nvPr>
        </p:nvSpPr>
        <p:spPr/>
        <p:txBody>
          <a:bodyPr/>
          <a:lstStyle/>
          <a:p>
            <a:fld id="{5D009F6D-8E9A-4C77-8D73-7E537A0CA58B}" type="datetimeFigureOut">
              <a:rPr lang="pt-BR" smtClean="0"/>
              <a:pPr/>
              <a:t>08/09/2020</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5D009F6D-8E9A-4C77-8D73-7E537A0CA58B}" type="datetimeFigureOut">
              <a:rPr lang="pt-BR" smtClean="0"/>
              <a:pPr/>
              <a:t>08/09/2020</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estilo do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5D009F6D-8E9A-4C77-8D73-7E537A0CA58B}" type="datetimeFigureOut">
              <a:rPr lang="pt-BR" smtClean="0"/>
              <a:pPr/>
              <a:t>08/09/2020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estilo do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5D009F6D-8E9A-4C77-8D73-7E537A0CA58B}" type="datetimeFigureOut">
              <a:rPr lang="pt-BR" smtClean="0"/>
              <a:pPr/>
              <a:t>08/09/2020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E926EDF-DB1F-411A-820A-178B9CA776C1}"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009F6D-8E9A-4C77-8D73-7E537A0CA58B}" type="datetimeFigureOut">
              <a:rPr lang="pt-BR" smtClean="0"/>
              <a:pPr/>
              <a:t>08/09/2020</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926EDF-DB1F-411A-820A-178B9CA776C1}"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planalto.gov.br/ccivil_03/_Ato2007-2010/2008/Msg/VEP-350-08.htm" TargetMode="External"/><Relationship Id="rId2" Type="http://schemas.openxmlformats.org/officeDocument/2006/relationships/hyperlink" Target="http://www.planalto.gov.br/ccivil_03/_Ato2007-2010/2008/Lei/L11690.htm#art1" TargetMode="External"/><Relationship Id="rId1" Type="http://schemas.openxmlformats.org/officeDocument/2006/relationships/slideLayout" Target="../slideLayouts/slideLayout2.xml"/><Relationship Id="rId4" Type="http://schemas.openxmlformats.org/officeDocument/2006/relationships/hyperlink" Target="http://www.planalto.gov.br/ccivil_03/_Ato2019-2022/2019/Lei/L13964.htm#art3"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planalto.gov.br/ccivil_03/decreto-lei/del3689.htm#art411."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planalto.gov.br/ccivil_03/decreto-lei/Del2848.htm#art25."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www.planalto.gov.br/ccivil_03/decreto-lei/del3689.htm#art41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planalto.gov.br/ccivil_03/decreto-lei/del3689.htm#art167"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www.planalto.gov.br/ccivil_03/decreto-lei/del3689.htm#art386" TargetMode="External"/><Relationship Id="rId2" Type="http://schemas.openxmlformats.org/officeDocument/2006/relationships/hyperlink" Target="http://www.planalto.gov.br/ccivil_03/decreto-lei/del3689.htm#art383." TargetMode="External"/><Relationship Id="rId1" Type="http://schemas.openxmlformats.org/officeDocument/2006/relationships/slideLayout" Target="../slideLayouts/slideLayout2.xml"/><Relationship Id="rId4" Type="http://schemas.openxmlformats.org/officeDocument/2006/relationships/hyperlink" Target="http://www.planalto.gov.br/ccivil_03/decreto-lei/del3689.htm#art387"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www.planalto.gov.br/ccivil_03/decreto-lei/Del2848.htm#art25."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www.planalto.gov.br/ccivil_03/decreto-lei/del3689.htm#art32"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planalto.gov.br/ccivil_03/_Ato2019-2022/2019/Lei/L13964.htm#art20" TargetMode="External"/><Relationship Id="rId2" Type="http://schemas.openxmlformats.org/officeDocument/2006/relationships/hyperlink" Target="http://www.planalto.gov.br/ccivil_03/_Ato2019-2022/2019/Lei/L13964.htm#art3"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planalto.gov.br/ccivil_03/decreto-lei/del3689.htm#art564"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BCC25B-CD9D-4310-B272-32C0C7AE7C55}"/>
              </a:ext>
            </a:extLst>
          </p:cNvPr>
          <p:cNvSpPr>
            <a:spLocks noGrp="1"/>
          </p:cNvSpPr>
          <p:nvPr>
            <p:ph type="title"/>
          </p:nvPr>
        </p:nvSpPr>
        <p:spPr/>
        <p:txBody>
          <a:bodyPr/>
          <a:lstStyle/>
          <a:p>
            <a:r>
              <a:rPr lang="pt-BR" dirty="0">
                <a:latin typeface="Tempus Sans ITC" panose="04020404030D07020202" pitchFamily="82" charset="0"/>
              </a:rPr>
              <a:t>BECA SURRADA</a:t>
            </a:r>
          </a:p>
        </p:txBody>
      </p:sp>
      <p:pic>
        <p:nvPicPr>
          <p:cNvPr id="4" name="Espaço Reservado para Conteúdo 7">
            <a:extLst>
              <a:ext uri="{FF2B5EF4-FFF2-40B4-BE49-F238E27FC236}">
                <a16:creationId xmlns:a16="http://schemas.microsoft.com/office/drawing/2014/main" id="{B34D1E89-F750-44FC-A460-30064DAAF993}"/>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55383" y="1600200"/>
            <a:ext cx="6033233" cy="4525963"/>
          </a:xfrm>
        </p:spPr>
      </p:pic>
    </p:spTree>
    <p:extLst>
      <p:ext uri="{BB962C8B-B14F-4D97-AF65-F5344CB8AC3E}">
        <p14:creationId xmlns:p14="http://schemas.microsoft.com/office/powerpoint/2010/main" val="1462261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B9B5B4-3650-45FD-A8F8-A467121FAE9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24CB5AA-42B3-4659-BB2C-4006ED9D97F9}"/>
              </a:ext>
            </a:extLst>
          </p:cNvPr>
          <p:cNvSpPr>
            <a:spLocks noGrp="1"/>
          </p:cNvSpPr>
          <p:nvPr>
            <p:ph idx="1"/>
          </p:nvPr>
        </p:nvSpPr>
        <p:spPr/>
        <p:txBody>
          <a:bodyPr>
            <a:normAutofit fontScale="47500" lnSpcReduction="20000"/>
          </a:bodyPr>
          <a:lstStyle/>
          <a:p>
            <a:pPr algn="just"/>
            <a:r>
              <a:rPr lang="pt-BR" sz="4800" b="0" i="0" dirty="0">
                <a:solidFill>
                  <a:srgbClr val="000000"/>
                </a:solidFill>
                <a:effectLst/>
              </a:rPr>
              <a:t>Art. 157.  São inadmissíveis, devendo ser desentranhadas do processo, as provas ilícitas, assim entendidas as obtidas em violação a normas constitucionais ou legais</a:t>
            </a:r>
            <a:r>
              <a:rPr lang="pt-BR" sz="4800" b="0" i="0" dirty="0">
                <a:effectLst/>
              </a:rPr>
              <a:t>.                    </a:t>
            </a:r>
            <a:r>
              <a:rPr lang="pt-BR" sz="4800" b="0" i="0" dirty="0">
                <a:effectLst/>
                <a:hlinkClick r:id="rId2">
                  <a:extLst>
                    <a:ext uri="{A12FA001-AC4F-418D-AE19-62706E023703}">
                      <ahyp:hlinkClr xmlns:ahyp="http://schemas.microsoft.com/office/drawing/2018/hyperlinkcolor" val="tx"/>
                    </a:ext>
                  </a:extLst>
                </a:hlinkClick>
              </a:rPr>
              <a:t>(Redação dada pela Lei nº 11.690, de 2008)</a:t>
            </a:r>
            <a:endParaRPr lang="pt-BR" sz="4800" b="0" i="0" dirty="0">
              <a:effectLst/>
            </a:endParaRPr>
          </a:p>
          <a:p>
            <a:pPr algn="just"/>
            <a:r>
              <a:rPr lang="pt-BR" sz="4800" b="0" i="0" dirty="0">
                <a:effectLst/>
              </a:rPr>
              <a:t>(...)</a:t>
            </a:r>
          </a:p>
          <a:p>
            <a:pPr algn="just"/>
            <a:r>
              <a:rPr lang="pt-BR" sz="4800" b="0" i="0" dirty="0">
                <a:effectLst/>
              </a:rPr>
              <a:t>§ 1</a:t>
            </a:r>
            <a:r>
              <a:rPr lang="pt-BR" sz="4800" b="0" i="0" u="sng" baseline="30000" dirty="0">
                <a:effectLst/>
              </a:rPr>
              <a:t>o</a:t>
            </a:r>
            <a:r>
              <a:rPr lang="pt-BR" sz="4800" b="0" i="0" dirty="0">
                <a:effectLst/>
              </a:rPr>
              <a:t>  São também inadmissíveis as provas derivadas das ilícitas, § 3</a:t>
            </a:r>
            <a:r>
              <a:rPr lang="pt-BR" sz="4800" b="0" i="0" u="sng" baseline="30000" dirty="0">
                <a:effectLst/>
              </a:rPr>
              <a:t>o</a:t>
            </a:r>
            <a:r>
              <a:rPr lang="pt-BR" sz="4800" b="0" i="0" dirty="0">
                <a:effectLst/>
              </a:rPr>
              <a:t>  Preclusa a decisão de desentranhamento da prova declarada inadmissível, esta será inutilizada por decisão judicial, facultado às partes acompanhar o incidente.                     </a:t>
            </a:r>
            <a:r>
              <a:rPr lang="pt-BR" sz="4800" b="0" i="0" dirty="0">
                <a:effectLst/>
                <a:hlinkClick r:id="rId2">
                  <a:extLst>
                    <a:ext uri="{A12FA001-AC4F-418D-AE19-62706E023703}">
                      <ahyp:hlinkClr xmlns:ahyp="http://schemas.microsoft.com/office/drawing/2018/hyperlinkcolor" val="tx"/>
                    </a:ext>
                  </a:extLst>
                </a:hlinkClick>
              </a:rPr>
              <a:t>(Incluído pela Lei nº 11.690, de 2008)</a:t>
            </a:r>
            <a:endParaRPr lang="pt-BR" sz="4800" b="0" i="0" dirty="0">
              <a:effectLst/>
            </a:endParaRPr>
          </a:p>
          <a:p>
            <a:pPr algn="just"/>
            <a:r>
              <a:rPr lang="pt-BR" sz="4800" b="0" i="0" dirty="0">
                <a:effectLst/>
              </a:rPr>
              <a:t>§ 4</a:t>
            </a:r>
            <a:r>
              <a:rPr lang="pt-BR" sz="4800" b="0" i="0" u="sng" baseline="30000" dirty="0">
                <a:effectLst/>
              </a:rPr>
              <a:t>o</a:t>
            </a:r>
            <a:r>
              <a:rPr lang="pt-BR" sz="4800" b="0" i="0" dirty="0">
                <a:effectLst/>
              </a:rPr>
              <a:t>  </a:t>
            </a:r>
            <a:r>
              <a:rPr lang="pt-BR" sz="4800" b="0" i="0" dirty="0">
                <a:effectLst/>
                <a:hlinkClick r:id="rId3">
                  <a:extLst>
                    <a:ext uri="{A12FA001-AC4F-418D-AE19-62706E023703}">
                      <ahyp:hlinkClr xmlns:ahyp="http://schemas.microsoft.com/office/drawing/2018/hyperlinkcolor" val="tx"/>
                    </a:ext>
                  </a:extLst>
                </a:hlinkClick>
              </a:rPr>
              <a:t>(VETADO)</a:t>
            </a:r>
            <a:r>
              <a:rPr lang="pt-BR" sz="4800" b="0" i="0" dirty="0">
                <a:effectLst/>
              </a:rPr>
              <a:t>                  </a:t>
            </a:r>
            <a:r>
              <a:rPr lang="pt-BR" sz="4800" b="0" i="0" dirty="0">
                <a:effectLst/>
                <a:hlinkClick r:id="rId2">
                  <a:extLst>
                    <a:ext uri="{A12FA001-AC4F-418D-AE19-62706E023703}">
                      <ahyp:hlinkClr xmlns:ahyp="http://schemas.microsoft.com/office/drawing/2018/hyperlinkcolor" val="tx"/>
                    </a:ext>
                  </a:extLst>
                </a:hlinkClick>
              </a:rPr>
              <a:t>(Incluído pela Lei nº 11.690, de 2008)</a:t>
            </a:r>
            <a:endParaRPr lang="pt-BR" sz="4800" b="0" i="0" dirty="0">
              <a:effectLst/>
            </a:endParaRPr>
          </a:p>
          <a:p>
            <a:pPr algn="just"/>
            <a:r>
              <a:rPr lang="pt-BR" sz="4800" b="0" i="0" dirty="0">
                <a:effectLst/>
              </a:rPr>
              <a:t>§ </a:t>
            </a:r>
            <a:r>
              <a:rPr lang="pt-BR" sz="4800" b="1" i="0" u="sng" dirty="0">
                <a:effectLst/>
              </a:rPr>
              <a:t>5º O juiz que conhecer do conteúdo da prova declarada </a:t>
            </a:r>
            <a:r>
              <a:rPr lang="pt-BR" sz="4800" b="1" i="0" u="sng" dirty="0">
                <a:effectLst>
                  <a:outerShdw blurRad="38100" dist="38100" dir="2700000" algn="tl">
                    <a:srgbClr val="000000">
                      <a:alpha val="43137"/>
                    </a:srgbClr>
                  </a:outerShdw>
                </a:effectLst>
              </a:rPr>
              <a:t>inadmissível não poderá proferir a sentença ou acórdão.  </a:t>
            </a:r>
            <a:r>
              <a:rPr lang="pt-BR" sz="4800" b="0" i="0" dirty="0">
                <a:effectLst>
                  <a:outerShdw blurRad="38100" dist="38100" dir="2700000" algn="tl">
                    <a:srgbClr val="000000">
                      <a:alpha val="43137"/>
                    </a:srgbClr>
                  </a:outerShdw>
                </a:effectLst>
              </a:rPr>
              <a:t>      </a:t>
            </a:r>
            <a:r>
              <a:rPr lang="pt-BR" sz="4800" b="0" i="0" dirty="0">
                <a:effectLst/>
                <a:hlinkClick r:id="rId4">
                  <a:extLst>
                    <a:ext uri="{A12FA001-AC4F-418D-AE19-62706E023703}">
                      <ahyp:hlinkClr xmlns:ahyp="http://schemas.microsoft.com/office/drawing/2018/hyperlinkcolor" val="tx"/>
                    </a:ext>
                  </a:extLst>
                </a:hlinkClick>
              </a:rPr>
              <a:t>(Incluído pela Lei nº 13.964, de 2019, Liminar FUX)</a:t>
            </a:r>
            <a:endParaRPr lang="pt-BR" sz="4800" b="0" i="0" dirty="0">
              <a:effectLst/>
            </a:endParaRPr>
          </a:p>
          <a:p>
            <a:endParaRPr lang="pt-BR" dirty="0"/>
          </a:p>
        </p:txBody>
      </p:sp>
    </p:spTree>
    <p:extLst>
      <p:ext uri="{BB962C8B-B14F-4D97-AF65-F5344CB8AC3E}">
        <p14:creationId xmlns:p14="http://schemas.microsoft.com/office/powerpoint/2010/main" val="3425686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A1B45D-0322-42D8-AF5D-A712044213B4}"/>
              </a:ext>
            </a:extLst>
          </p:cNvPr>
          <p:cNvSpPr>
            <a:spLocks noGrp="1"/>
          </p:cNvSpPr>
          <p:nvPr>
            <p:ph type="title"/>
          </p:nvPr>
        </p:nvSpPr>
        <p:spPr/>
        <p:txBody>
          <a:bodyPr/>
          <a:lstStyle/>
          <a:p>
            <a:r>
              <a:rPr lang="pt-BR" dirty="0"/>
              <a:t>Nulidades (doutrina):</a:t>
            </a:r>
          </a:p>
        </p:txBody>
      </p:sp>
      <p:sp>
        <p:nvSpPr>
          <p:cNvPr id="3" name="Espaço Reservado para Conteúdo 2">
            <a:extLst>
              <a:ext uri="{FF2B5EF4-FFF2-40B4-BE49-F238E27FC236}">
                <a16:creationId xmlns:a16="http://schemas.microsoft.com/office/drawing/2014/main" id="{FBEF3D5C-3E45-4934-802C-613215B07E89}"/>
              </a:ext>
            </a:extLst>
          </p:cNvPr>
          <p:cNvSpPr>
            <a:spLocks noGrp="1"/>
          </p:cNvSpPr>
          <p:nvPr>
            <p:ph idx="1"/>
          </p:nvPr>
        </p:nvSpPr>
        <p:spPr/>
        <p:txBody>
          <a:bodyPr>
            <a:normAutofit/>
          </a:bodyPr>
          <a:lstStyle/>
          <a:p>
            <a:pPr algn="just"/>
            <a:r>
              <a:rPr lang="pt-BR" sz="2400" dirty="0"/>
              <a:t>1. CORRENTE TRADICIONAL: Partindo da analogia com o processo civil, tradicionalmente a doutrina/jurisprudência brasileira tem classificado os atos processuais defeituosos nas seguintes categorias:</a:t>
            </a:r>
          </a:p>
          <a:p>
            <a:pPr algn="just"/>
            <a:r>
              <a:rPr lang="pt-BR" sz="2400" dirty="0"/>
              <a:t>→ Meras irregularidades: defeitos de mínima relevância, que em nada afetam a validade do ato. </a:t>
            </a:r>
          </a:p>
          <a:p>
            <a:pPr algn="just"/>
            <a:r>
              <a:rPr lang="pt-BR" sz="2400" dirty="0"/>
              <a:t>→ </a:t>
            </a:r>
            <a:r>
              <a:rPr lang="pt-BR" sz="2400" b="1" dirty="0">
                <a:effectLst>
                  <a:outerShdw blurRad="38100" dist="38100" dir="2700000" algn="tl">
                    <a:srgbClr val="000000">
                      <a:alpha val="43137"/>
                    </a:srgbClr>
                  </a:outerShdw>
                </a:effectLst>
              </a:rPr>
              <a:t>Nulidade relativa</a:t>
            </a:r>
            <a:r>
              <a:rPr lang="pt-BR" sz="2400" dirty="0"/>
              <a:t>: viola uma norma que tutela um interesse essencialmente da parte, não pode ser conhecida de ofício, convalida com a preclusão (precisa ser alegada no primeiro momento procedimental), o interessado deverá demonstrar “prejuízo” (art. 563).</a:t>
            </a:r>
          </a:p>
        </p:txBody>
      </p:sp>
    </p:spTree>
    <p:extLst>
      <p:ext uri="{BB962C8B-B14F-4D97-AF65-F5344CB8AC3E}">
        <p14:creationId xmlns:p14="http://schemas.microsoft.com/office/powerpoint/2010/main" val="1899642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BD1E20-4D95-44CF-AAAB-35E649B0D8F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05BD8D9-AA85-4DD6-9B1F-C074719A96C8}"/>
              </a:ext>
            </a:extLst>
          </p:cNvPr>
          <p:cNvSpPr>
            <a:spLocks noGrp="1"/>
          </p:cNvSpPr>
          <p:nvPr>
            <p:ph idx="1"/>
          </p:nvPr>
        </p:nvSpPr>
        <p:spPr>
          <a:xfrm>
            <a:off x="891985" y="1628800"/>
            <a:ext cx="8229600" cy="4525963"/>
          </a:xfrm>
        </p:spPr>
        <p:txBody>
          <a:bodyPr>
            <a:normAutofit fontScale="77500" lnSpcReduction="20000"/>
          </a:bodyPr>
          <a:lstStyle/>
          <a:p>
            <a:pPr algn="just"/>
            <a:r>
              <a:rPr lang="pt-BR" sz="2400" b="0" i="0" u="none" strike="noStrike" baseline="0" dirty="0">
                <a:solidFill>
                  <a:srgbClr val="000000"/>
                </a:solidFill>
              </a:rPr>
              <a:t>A doutrina costuma dizer que o art. 564 é exemplificativo e que deve ser lido junto com o art. 572, que define as nulidades relativas (pois se consideram sanadas). Partindo disso, alguns autores</a:t>
            </a:r>
            <a:r>
              <a:rPr lang="pt-BR" sz="2400" b="1" i="0" u="none" strike="noStrike" baseline="0" dirty="0">
                <a:solidFill>
                  <a:srgbClr val="FF0000"/>
                </a:solidFill>
              </a:rPr>
              <a:t> </a:t>
            </a:r>
            <a:r>
              <a:rPr lang="pt-BR" sz="2400" b="0" i="0" u="none" strike="noStrike" baseline="0" dirty="0">
                <a:solidFill>
                  <a:srgbClr val="000000"/>
                </a:solidFill>
              </a:rPr>
              <a:t>arriscam afirmar que existe nulidade absoluta nas situações descritas no art. 564, incisos I, II e III, letras “a”, “b”, “c”, “e” (primeira parte), “f”, “i”, “j”, “k”, “l”, “m”, “n”, “o”, e “p”; e relativas àquelas previstas no art. 564, III, “d” e “e” (segunda parte), “g”, e “h”, e inciso IV.</a:t>
            </a:r>
          </a:p>
          <a:p>
            <a:pPr algn="just"/>
            <a:endParaRPr lang="pt-BR" sz="2400" b="0" i="0" u="none" strike="noStrike" baseline="0" dirty="0">
              <a:solidFill>
                <a:srgbClr val="000000"/>
              </a:solidFill>
            </a:endParaRPr>
          </a:p>
          <a:p>
            <a:pPr algn="just"/>
            <a:r>
              <a:rPr lang="pt-BR" sz="2400" b="0" i="0" u="none" strike="noStrike" baseline="0" dirty="0">
                <a:solidFill>
                  <a:srgbClr val="000000"/>
                </a:solidFill>
              </a:rPr>
              <a:t>Essa posição da doutrina clássica precisa se revisada, não só pelo reforço constitucional do devido processo penal, mas também pelas posteriores alterações legislativas. Exemplo disso é a nova redação do art.564, V:  </a:t>
            </a:r>
          </a:p>
          <a:p>
            <a:pPr algn="just"/>
            <a:r>
              <a:rPr lang="pt-BR" sz="2400" b="0" i="0" u="none" strike="noStrike" baseline="0" dirty="0"/>
              <a:t>(...)</a:t>
            </a:r>
          </a:p>
          <a:p>
            <a:pPr algn="just"/>
            <a:r>
              <a:rPr lang="pt-BR" sz="2400" b="0" i="0" u="none" strike="noStrike" baseline="0" dirty="0"/>
              <a:t>V – em decorrência de decisão carente de fundamentação.</a:t>
            </a:r>
          </a:p>
          <a:p>
            <a:pPr algn="just"/>
            <a:r>
              <a:rPr lang="pt-BR" sz="2400" b="0" i="0" u="none" strike="noStrike" baseline="0" dirty="0"/>
              <a:t>(Incluído pela Lei n. 13.964, de 2019)</a:t>
            </a:r>
          </a:p>
          <a:p>
            <a:pPr algn="just"/>
            <a:r>
              <a:rPr lang="pt-BR" sz="2400" b="0" i="0" u="none" strike="noStrike" baseline="0" dirty="0"/>
              <a:t>Obviamente, essa nulidade é absoluta, pois viola ainda o art. 93, IX, da Constituição, não havendo espaço para se falar em nulidade relativa quando se viola uma norma constitucional e, como se não bastasse, existe uma nulidade de cominação expressa</a:t>
            </a:r>
            <a:r>
              <a:rPr lang="pt-BR" sz="1800" b="0" i="0" u="none" strike="noStrike" baseline="0" dirty="0">
                <a:latin typeface="LiberationSerif"/>
              </a:rPr>
              <a:t>.</a:t>
            </a:r>
            <a:endParaRPr lang="pt-BR" dirty="0"/>
          </a:p>
        </p:txBody>
      </p:sp>
    </p:spTree>
    <p:extLst>
      <p:ext uri="{BB962C8B-B14F-4D97-AF65-F5344CB8AC3E}">
        <p14:creationId xmlns:p14="http://schemas.microsoft.com/office/powerpoint/2010/main" val="29766899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3D4A87-C43B-49EF-82A8-6F1863A76D5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A4B1540-4F8D-4F6B-8C49-B15AA9C5C0C7}"/>
              </a:ext>
            </a:extLst>
          </p:cNvPr>
          <p:cNvSpPr>
            <a:spLocks noGrp="1"/>
          </p:cNvSpPr>
          <p:nvPr>
            <p:ph idx="1"/>
          </p:nvPr>
        </p:nvSpPr>
        <p:spPr/>
        <p:txBody>
          <a:bodyPr>
            <a:noAutofit/>
          </a:bodyPr>
          <a:lstStyle/>
          <a:p>
            <a:pPr algn="just"/>
            <a:r>
              <a:rPr lang="pt-BR" sz="2500" b="0" i="0" u="none" strike="noStrike" baseline="0" dirty="0">
                <a:latin typeface="+mj-lt"/>
              </a:rPr>
              <a:t>Dessarte, não concordamos com a posição doutrinária citada acima. E, mais do que isso: pensamos que o art. 564 é, atualmente, imprestável para qualquer tentativa de definição precisa em termos de invalidade processual, além de incorrer no erro de pretender estabelecer um rol de nulidades cominadas. Como muito, serve de indicativo, a apontar atos que merecem uma atenção maior em relação ao risco de defeitos.</a:t>
            </a:r>
          </a:p>
          <a:p>
            <a:pPr algn="just"/>
            <a:r>
              <a:rPr lang="pt-BR" sz="2500" b="0" i="0" u="none" strike="noStrike" baseline="0" dirty="0">
                <a:effectLst>
                  <a:outerShdw blurRad="38100" dist="38100" dir="2700000" algn="tl">
                    <a:srgbClr val="000000">
                      <a:alpha val="43137"/>
                    </a:srgbClr>
                  </a:outerShdw>
                </a:effectLst>
                <a:latin typeface="+mj-lt"/>
              </a:rPr>
              <a:t>A jurisprudência muda constantemente de humor nessa matéria, sendo extremamente arriscado definir, </a:t>
            </a:r>
            <a:r>
              <a:rPr lang="pt-BR" sz="2500" b="0" i="1" u="none" strike="noStrike" baseline="0" dirty="0">
                <a:effectLst>
                  <a:outerShdw blurRad="38100" dist="38100" dir="2700000" algn="tl">
                    <a:srgbClr val="000000">
                      <a:alpha val="43137"/>
                    </a:srgbClr>
                  </a:outerShdw>
                </a:effectLst>
                <a:latin typeface="+mj-lt"/>
              </a:rPr>
              <a:t>a priori</a:t>
            </a:r>
            <a:r>
              <a:rPr lang="pt-BR" sz="2500" b="0" i="0" u="none" strike="noStrike" baseline="0" dirty="0">
                <a:effectLst>
                  <a:outerShdw blurRad="38100" dist="38100" dir="2700000" algn="tl">
                    <a:srgbClr val="000000">
                      <a:alpha val="43137"/>
                    </a:srgbClr>
                  </a:outerShdw>
                </a:effectLst>
                <a:latin typeface="+mj-lt"/>
              </a:rPr>
              <a:t>, os casos de nulidade absoluta ou relativa a partir da estrutura do CPP.</a:t>
            </a:r>
          </a:p>
        </p:txBody>
      </p:sp>
    </p:spTree>
    <p:extLst>
      <p:ext uri="{BB962C8B-B14F-4D97-AF65-F5344CB8AC3E}">
        <p14:creationId xmlns:p14="http://schemas.microsoft.com/office/powerpoint/2010/main" val="2103638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DCA091-89D0-447C-BC5E-10ED207D7044}"/>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654591F8-605F-4715-A651-FFDF78107819}"/>
              </a:ext>
            </a:extLst>
          </p:cNvPr>
          <p:cNvSpPr>
            <a:spLocks noGrp="1"/>
          </p:cNvSpPr>
          <p:nvPr>
            <p:ph idx="1"/>
          </p:nvPr>
        </p:nvSpPr>
        <p:spPr/>
        <p:txBody>
          <a:bodyPr>
            <a:normAutofit fontScale="85000" lnSpcReduction="20000"/>
          </a:bodyPr>
          <a:lstStyle/>
          <a:p>
            <a:pPr algn="just"/>
            <a:r>
              <a:rPr lang="pt-BR" sz="3200" b="0" i="0" u="none" strike="noStrike" baseline="0" dirty="0"/>
              <a:t>Advertimos, ainda, quanto ao erro cometido na redação do art. 564 (e de tantos outros...), dispositivo que se inicia afirmando que “a nulidade ocorrerá nos seguintes casos”, como se a nulidade do ato fosse automática, pela mera adequação ao previsto na lei, o que não é verdade. Todo e qualquer ato defeituoso somente será elevado à categoria de “nulo” quando for verificada a violação do princípio por ele assegurado e não for passível de ser sanado pela repetição. Mas não basta isso: é necessária uma decisão judicial que reconheça a nulidade. Então, nulidade só existe após uma decisão judicial.</a:t>
            </a:r>
            <a:endParaRPr lang="pt-BR" dirty="0"/>
          </a:p>
          <a:p>
            <a:endParaRPr lang="pt-BR" dirty="0"/>
          </a:p>
        </p:txBody>
      </p:sp>
    </p:spTree>
    <p:extLst>
      <p:ext uri="{BB962C8B-B14F-4D97-AF65-F5344CB8AC3E}">
        <p14:creationId xmlns:p14="http://schemas.microsoft.com/office/powerpoint/2010/main" val="40766047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8F88F8-2241-405C-B5F7-CB18F37663E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DF4C17C-E005-4F9B-A713-F7574F4193A1}"/>
              </a:ext>
            </a:extLst>
          </p:cNvPr>
          <p:cNvSpPr>
            <a:spLocks noGrp="1"/>
          </p:cNvSpPr>
          <p:nvPr>
            <p:ph idx="1"/>
          </p:nvPr>
        </p:nvSpPr>
        <p:spPr/>
        <p:txBody>
          <a:bodyPr>
            <a:noAutofit/>
          </a:bodyPr>
          <a:lstStyle/>
          <a:p>
            <a:pPr algn="just"/>
            <a:r>
              <a:rPr lang="pt-BR" sz="2200" b="0" i="0" u="none" strike="noStrike" baseline="0" dirty="0">
                <a:latin typeface="+mj-lt"/>
              </a:rPr>
              <a:t>Outro erro diz respeito à inequívoca pretensão do CPP, de 1941, de estabelecer um rol de nulidades cominadas, que não é atenuado pela tentativa de alguma doutrina de salvá-lo, argumentando que o rol seria exemplificativo. Errado. Trata-se de uma clara tentativa de estabelecer um rol de nulidades cominadas.</a:t>
            </a:r>
          </a:p>
          <a:p>
            <a:pPr algn="just"/>
            <a:r>
              <a:rPr lang="pt-BR" sz="2200" b="0" i="0" u="sng" strike="noStrike" baseline="0" dirty="0">
                <a:effectLst>
                  <a:outerShdw blurRad="38100" dist="38100" dir="2700000" algn="tl">
                    <a:srgbClr val="000000">
                      <a:alpha val="43137"/>
                    </a:srgbClr>
                  </a:outerShdw>
                </a:effectLst>
                <a:latin typeface="+mj-lt"/>
              </a:rPr>
              <a:t>A classificação das nulidades em cominadas e não cominadas </a:t>
            </a:r>
            <a:r>
              <a:rPr lang="pt-BR" sz="2200" b="0" i="0" u="none" strike="noStrike" baseline="0" dirty="0">
                <a:latin typeface="+mj-lt"/>
              </a:rPr>
              <a:t>é infeliz, pois incide no erro da presunção de completude e legalidade das normas processuais penais. Significa crer na possibilidade de uma definição </a:t>
            </a:r>
            <a:r>
              <a:rPr lang="pt-BR" sz="2200" b="0" i="1" u="none" strike="noStrike" baseline="0" dirty="0">
                <a:latin typeface="+mj-lt"/>
              </a:rPr>
              <a:t>a priori </a:t>
            </a:r>
            <a:r>
              <a:rPr lang="pt-BR" sz="2200" b="0" i="0" u="none" strike="noStrike" baseline="0" dirty="0">
                <a:latin typeface="+mj-lt"/>
              </a:rPr>
              <a:t>(antes da experiência) de algo que é essencialmente casuístico. Mas o pior é a possibilidade de fechar-se os olhos para situações de grave ilegalidade que, ao não estarem previstas na lei, permanecerão inalteradas no processo, comprometendo-o</a:t>
            </a:r>
            <a:endParaRPr lang="pt-BR" sz="2200" dirty="0">
              <a:latin typeface="+mj-lt"/>
            </a:endParaRPr>
          </a:p>
        </p:txBody>
      </p:sp>
    </p:spTree>
    <p:extLst>
      <p:ext uri="{BB962C8B-B14F-4D97-AF65-F5344CB8AC3E}">
        <p14:creationId xmlns:p14="http://schemas.microsoft.com/office/powerpoint/2010/main" val="10702701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16582E-4EF7-4586-B7C1-1ABA87C3604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3D8A649-318D-449B-AC05-1D397D99B2DB}"/>
              </a:ext>
            </a:extLst>
          </p:cNvPr>
          <p:cNvSpPr>
            <a:spLocks noGrp="1"/>
          </p:cNvSpPr>
          <p:nvPr>
            <p:ph idx="1"/>
          </p:nvPr>
        </p:nvSpPr>
        <p:spPr/>
        <p:txBody>
          <a:bodyPr>
            <a:noAutofit/>
          </a:bodyPr>
          <a:lstStyle/>
          <a:p>
            <a:pPr algn="just"/>
            <a:endParaRPr lang="pt-BR" sz="2000" dirty="0"/>
          </a:p>
          <a:p>
            <a:pPr algn="just"/>
            <a:r>
              <a:rPr lang="pt-BR" sz="2000" b="0" i="0" u="none" strike="noStrike" baseline="0" dirty="0"/>
              <a:t>. Assim, contribui para a impossibilidade de taxatividade nessa matéria o fato de a teoria das nulidades estar umbilicalmente vinculada à oxigenação constitucional do processo penal. Não há como pensar um sistema de nulidade desconectado do sistema de garantias da Constituição, de modo que a simbiose é constante e incompatível com uma taxatividade na lei ordinária. Elementar, ainda, que a tipicidade do ato processual não se confunde com taxatividade das  nulidades (ou nulidades cominadas).</a:t>
            </a:r>
            <a:endParaRPr lang="pt-BR" sz="2000" dirty="0"/>
          </a:p>
          <a:p>
            <a:pPr algn="just"/>
            <a:r>
              <a:rPr lang="pt-BR" sz="2000" b="0" i="0" u="none" strike="noStrike" baseline="0" dirty="0"/>
              <a:t>O ponto nevrálgico nessa matéria é que nenhum defeito pode ser considerado sanável ou insanável sem uma análise concreta e à luz da principiologia constitucional. Daí por que qualquer tentativa de definição </a:t>
            </a:r>
            <a:r>
              <a:rPr lang="pt-BR" sz="2000" b="0" i="1" u="none" strike="noStrike" baseline="0" dirty="0"/>
              <a:t>a priori </a:t>
            </a:r>
            <a:r>
              <a:rPr lang="pt-BR" sz="2000" b="0" i="0" u="none" strike="noStrike" baseline="0" dirty="0"/>
              <a:t>é extremamente perigosa e reducionista. Isso, por si só, já fulmina a eficácia do art. 564 do CPP.</a:t>
            </a:r>
            <a:endParaRPr lang="pt-BR" sz="2000" dirty="0"/>
          </a:p>
          <a:p>
            <a:pPr algn="just"/>
            <a:endParaRPr lang="pt-BR" sz="2000" dirty="0"/>
          </a:p>
          <a:p>
            <a:pPr algn="just"/>
            <a:endParaRPr lang="pt-BR" sz="2000" dirty="0"/>
          </a:p>
          <a:p>
            <a:pPr algn="just"/>
            <a:r>
              <a:rPr lang="pt-BR" sz="2000" dirty="0"/>
              <a:t> </a:t>
            </a:r>
          </a:p>
        </p:txBody>
      </p:sp>
    </p:spTree>
    <p:extLst>
      <p:ext uri="{BB962C8B-B14F-4D97-AF65-F5344CB8AC3E}">
        <p14:creationId xmlns:p14="http://schemas.microsoft.com/office/powerpoint/2010/main" val="17321435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6D65BC-1707-48F7-8CDB-A497B5578F2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F685E9D-3063-4A18-84B8-22FAA8C7DC5A}"/>
              </a:ext>
            </a:extLst>
          </p:cNvPr>
          <p:cNvSpPr>
            <a:spLocks noGrp="1"/>
          </p:cNvSpPr>
          <p:nvPr>
            <p:ph idx="1"/>
          </p:nvPr>
        </p:nvSpPr>
        <p:spPr/>
        <p:txBody>
          <a:bodyPr>
            <a:normAutofit fontScale="70000" lnSpcReduction="20000"/>
          </a:bodyPr>
          <a:lstStyle/>
          <a:p>
            <a:pPr algn="just"/>
            <a:r>
              <a:rPr lang="pt-BR" sz="2800" dirty="0">
                <a:latin typeface="+mj-lt"/>
              </a:rPr>
              <a:t>→ </a:t>
            </a:r>
            <a:r>
              <a:rPr lang="pt-BR" sz="2800" b="1" dirty="0">
                <a:effectLst>
                  <a:outerShdw blurRad="38100" dist="38100" dir="2700000" algn="tl">
                    <a:srgbClr val="000000">
                      <a:alpha val="43137"/>
                    </a:srgbClr>
                  </a:outerShdw>
                </a:effectLst>
                <a:latin typeface="+mj-lt"/>
              </a:rPr>
              <a:t>Nulidade absoluta</a:t>
            </a:r>
            <a:r>
              <a:rPr lang="pt-BR" sz="2800" dirty="0">
                <a:latin typeface="+mj-lt"/>
              </a:rPr>
              <a:t>: violação de norma cogente que tutela interesse público ou princípio constitucional, pode ser declarada de ofício ou mediante invocação do interessado, o prejuízo é presumido, é insanável e não se convalida pela preclusão.</a:t>
            </a:r>
          </a:p>
          <a:p>
            <a:pPr algn="just"/>
            <a:endParaRPr lang="pt-BR" sz="2800" dirty="0">
              <a:latin typeface="+mj-lt"/>
            </a:endParaRPr>
          </a:p>
          <a:p>
            <a:pPr algn="just"/>
            <a:r>
              <a:rPr lang="pt-BR" sz="2800" b="0" i="0" u="none" strike="noStrike" baseline="0" dirty="0"/>
              <a:t>exemplos costumam conduzir à violação de princípios constitucionais, especialmente o direito de defesa e o contraditório. Nessa linha, é nulo o processo sem defensor; a ausência de alegações finais (ou dos debates orais); quando ocorre </a:t>
            </a:r>
            <a:r>
              <a:rPr lang="pt-BR" sz="2800" b="0" i="0" u="none" strike="noStrike" baseline="0" dirty="0" err="1"/>
              <a:t>colidência</a:t>
            </a:r>
            <a:r>
              <a:rPr lang="pt-BR" sz="2800" b="0" i="0" u="none" strike="noStrike" baseline="0" dirty="0"/>
              <a:t> de teses entre réus diferentes, mas com um mesmo advogado; a perícia feita por um único perito não oficial etc. Também entra no campo das nulidades absolutas a sentença (e todos os atos) proferida por juiz absolutamente incompetente, como vimos no estudo da competência.</a:t>
            </a:r>
          </a:p>
          <a:p>
            <a:pPr algn="just"/>
            <a:endParaRPr lang="pt-BR" sz="2900" dirty="0"/>
          </a:p>
          <a:p>
            <a:pPr algn="just"/>
            <a:r>
              <a:rPr lang="pt-BR" sz="2900" dirty="0"/>
              <a:t>→ Inexistência: é a “falta” e não o “defeito” de um ato, ou seja, é um não ato, quando o suporte fático é insuficiente para que ele ingresse no mundo jurídico;</a:t>
            </a:r>
          </a:p>
        </p:txBody>
      </p:sp>
    </p:spTree>
    <p:extLst>
      <p:ext uri="{BB962C8B-B14F-4D97-AF65-F5344CB8AC3E}">
        <p14:creationId xmlns:p14="http://schemas.microsoft.com/office/powerpoint/2010/main" val="734561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DF6062-F2F0-4352-AC3F-A7FF9F9B72D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D95B224-47DE-4987-9EB2-1F6A2F63C347}"/>
              </a:ext>
            </a:extLst>
          </p:cNvPr>
          <p:cNvSpPr>
            <a:spLocks noGrp="1"/>
          </p:cNvSpPr>
          <p:nvPr>
            <p:ph idx="1"/>
          </p:nvPr>
        </p:nvSpPr>
        <p:spPr/>
        <p:txBody>
          <a:bodyPr>
            <a:normAutofit fontScale="77500" lnSpcReduction="20000"/>
          </a:bodyPr>
          <a:lstStyle/>
          <a:p>
            <a:pPr algn="just"/>
            <a:r>
              <a:rPr lang="pt-BR" dirty="0"/>
              <a:t>2. CORRENTE CONSTITUCIONAL/PROCESSUAL PENAL: Partindo da necessária constitucionalização do direito processual penal e, principalmente, da recusa à teoria geral do processo e consequente observância das categorias jurídicas próprias do direito processual penal, vejamos como se estrutura a teoria das invalidades processuais.</a:t>
            </a:r>
          </a:p>
          <a:p>
            <a:pPr algn="just"/>
            <a:endParaRPr lang="pt-BR" dirty="0"/>
          </a:p>
          <a:p>
            <a:pPr algn="just"/>
            <a:r>
              <a:rPr lang="pt-BR" dirty="0"/>
              <a:t> → </a:t>
            </a:r>
            <a:r>
              <a:rPr lang="pt-BR" b="1" dirty="0">
                <a:effectLst>
                  <a:outerShdw blurRad="38100" dist="38100" dir="2700000" algn="tl">
                    <a:srgbClr val="000000">
                      <a:alpha val="43137"/>
                    </a:srgbClr>
                  </a:outerShdw>
                </a:effectLst>
              </a:rPr>
              <a:t>Premissa básica: forma é garantia</a:t>
            </a:r>
            <a:r>
              <a:rPr lang="pt-BR" dirty="0"/>
              <a:t>. Se existe uma forma processual, é porque a tipicidade é uma garantia e a atipicidade, uma ilegalidade. As nulidades estão a serviço da eficácia do sistema de garantias da Constituição. A observância da forma não é um fim, mas um meio para assegurar o cumprimento dos princípios constitucionais. </a:t>
            </a:r>
          </a:p>
        </p:txBody>
      </p:sp>
    </p:spTree>
    <p:extLst>
      <p:ext uri="{BB962C8B-B14F-4D97-AF65-F5344CB8AC3E}">
        <p14:creationId xmlns:p14="http://schemas.microsoft.com/office/powerpoint/2010/main" val="11396021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A51EF2-C071-4310-AB09-D0B92E0E776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23E5EA4-CEDE-4F36-8AE6-5E17559DD57B}"/>
              </a:ext>
            </a:extLst>
          </p:cNvPr>
          <p:cNvSpPr>
            <a:spLocks noGrp="1"/>
          </p:cNvSpPr>
          <p:nvPr>
            <p:ph idx="1"/>
          </p:nvPr>
        </p:nvSpPr>
        <p:spPr/>
        <p:txBody>
          <a:bodyPr>
            <a:noAutofit/>
          </a:bodyPr>
          <a:lstStyle/>
          <a:p>
            <a:pPr algn="just"/>
            <a:r>
              <a:rPr lang="pt-BR" sz="2500" b="0" i="0" u="none" strike="noStrike" baseline="0" dirty="0">
                <a:latin typeface="+mj-lt"/>
              </a:rPr>
              <a:t>O problema está na manipulação feita em torno dessa concepção, por parte de quem julga, que encontra um terreno fértil para legitimar o que bem entender. Basta começar pelo seguinte questionamento: o que se entende por finalidade do ato? Nós pensamos que a finalidade do ato processual cuja lei prevê uma forma, é dar eficácia ao princípio constitucional que ali se efetiva.</a:t>
            </a:r>
          </a:p>
          <a:p>
            <a:pPr algn="just"/>
            <a:r>
              <a:rPr lang="pt-BR" sz="2500" b="0" i="0" u="none" strike="noStrike" baseline="0" dirty="0">
                <a:latin typeface="+mj-lt"/>
              </a:rPr>
              <a:t>Logo, a forma é uma garantia de que haverá condições para a efetivação do princípio constitucional (nela contido).</a:t>
            </a:r>
          </a:p>
        </p:txBody>
      </p:sp>
    </p:spTree>
    <p:extLst>
      <p:ext uri="{BB962C8B-B14F-4D97-AF65-F5344CB8AC3E}">
        <p14:creationId xmlns:p14="http://schemas.microsoft.com/office/powerpoint/2010/main" val="258882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EC9436-E135-4661-9DD9-F6C7A8DD5BBF}"/>
              </a:ext>
            </a:extLst>
          </p:cNvPr>
          <p:cNvSpPr>
            <a:spLocks noGrp="1"/>
          </p:cNvSpPr>
          <p:nvPr>
            <p:ph type="title"/>
          </p:nvPr>
        </p:nvSpPr>
        <p:spPr/>
        <p:txBody>
          <a:bodyPr>
            <a:normAutofit fontScale="90000"/>
          </a:bodyPr>
          <a:lstStyle/>
          <a:p>
            <a:r>
              <a:rPr lang="pt-BR" dirty="0"/>
              <a:t>Nulidades e Teoria Geral dos Recursos:</a:t>
            </a:r>
          </a:p>
        </p:txBody>
      </p:sp>
      <p:sp>
        <p:nvSpPr>
          <p:cNvPr id="3" name="Espaço Reservado para Conteúdo 2">
            <a:extLst>
              <a:ext uri="{FF2B5EF4-FFF2-40B4-BE49-F238E27FC236}">
                <a16:creationId xmlns:a16="http://schemas.microsoft.com/office/drawing/2014/main" id="{781565D9-D8C4-4A96-810D-BC87C38E5DA5}"/>
              </a:ext>
            </a:extLst>
          </p:cNvPr>
          <p:cNvSpPr>
            <a:spLocks noGrp="1"/>
          </p:cNvSpPr>
          <p:nvPr>
            <p:ph idx="1"/>
          </p:nvPr>
        </p:nvSpPr>
        <p:spPr/>
        <p:txBody>
          <a:bodyPr>
            <a:normAutofit fontScale="85000" lnSpcReduction="10000"/>
          </a:bodyPr>
          <a:lstStyle/>
          <a:p>
            <a:pPr algn="just"/>
            <a:r>
              <a:rPr lang="pt-BR" dirty="0"/>
              <a:t>Livros Base: </a:t>
            </a:r>
          </a:p>
          <a:p>
            <a:pPr algn="just"/>
            <a:r>
              <a:rPr lang="pt-BR" dirty="0"/>
              <a:t>“Direito Processual Penal”, Professor </a:t>
            </a:r>
            <a:r>
              <a:rPr lang="pt-BR" dirty="0" err="1"/>
              <a:t>Aury</a:t>
            </a:r>
            <a:r>
              <a:rPr lang="pt-BR" dirty="0"/>
              <a:t> Lopes Júnior; </a:t>
            </a:r>
          </a:p>
          <a:p>
            <a:pPr algn="just"/>
            <a:r>
              <a:rPr lang="pt-BR" dirty="0"/>
              <a:t>“Nulidades no Processo Penal”, Ricardo </a:t>
            </a:r>
            <a:r>
              <a:rPr lang="pt-BR" dirty="0" err="1"/>
              <a:t>Jacobsen</a:t>
            </a:r>
            <a:r>
              <a:rPr lang="pt-BR" dirty="0"/>
              <a:t> </a:t>
            </a:r>
            <a:r>
              <a:rPr lang="pt-BR" dirty="0" err="1"/>
              <a:t>Gloeckner</a:t>
            </a:r>
            <a:r>
              <a:rPr lang="pt-BR" dirty="0"/>
              <a:t>; </a:t>
            </a:r>
          </a:p>
          <a:p>
            <a:pPr algn="just"/>
            <a:r>
              <a:rPr lang="pt-BR" dirty="0"/>
              <a:t>“Manual dos Recursos Penais”, Gustavo Badaró; </a:t>
            </a:r>
          </a:p>
          <a:p>
            <a:pPr algn="just"/>
            <a:r>
              <a:rPr lang="pt-BR" dirty="0"/>
              <a:t>“As Nulidades no Processo Penal”, Ada Pellegrini </a:t>
            </a:r>
            <a:r>
              <a:rPr lang="pt-BR" dirty="0" err="1"/>
              <a:t>Grinover</a:t>
            </a:r>
            <a:r>
              <a:rPr lang="pt-BR" dirty="0"/>
              <a:t>, </a:t>
            </a:r>
            <a:r>
              <a:rPr lang="pt-BR" dirty="0" err="1"/>
              <a:t>Antonio</a:t>
            </a:r>
            <a:r>
              <a:rPr lang="pt-BR" dirty="0"/>
              <a:t> Magalhães Gomes Filho e </a:t>
            </a:r>
            <a:r>
              <a:rPr lang="pt-BR" dirty="0" err="1"/>
              <a:t>Antonio</a:t>
            </a:r>
            <a:r>
              <a:rPr lang="pt-BR" dirty="0"/>
              <a:t> </a:t>
            </a:r>
            <a:r>
              <a:rPr lang="pt-BR" dirty="0" err="1"/>
              <a:t>Scarance</a:t>
            </a:r>
            <a:r>
              <a:rPr lang="pt-BR" dirty="0"/>
              <a:t> Fernandes, </a:t>
            </a:r>
          </a:p>
          <a:p>
            <a:pPr algn="just"/>
            <a:r>
              <a:rPr lang="pt-BR" b="1" dirty="0">
                <a:effectLst>
                  <a:outerShdw blurRad="38100" dist="38100" dir="2700000" algn="tl">
                    <a:srgbClr val="000000">
                      <a:alpha val="43137"/>
                    </a:srgbClr>
                  </a:outerShdw>
                </a:effectLst>
              </a:rPr>
              <a:t>*Material extraído com adaptações do Livro “Direito Processual Penal” do Professor </a:t>
            </a:r>
            <a:r>
              <a:rPr lang="pt-BR" b="1" dirty="0" err="1">
                <a:effectLst>
                  <a:outerShdw blurRad="38100" dist="38100" dir="2700000" algn="tl">
                    <a:srgbClr val="000000">
                      <a:alpha val="43137"/>
                    </a:srgbClr>
                  </a:outerShdw>
                </a:effectLst>
              </a:rPr>
              <a:t>Aury</a:t>
            </a:r>
            <a:r>
              <a:rPr lang="pt-BR" b="1" dirty="0">
                <a:effectLst>
                  <a:outerShdw blurRad="38100" dist="38100" dir="2700000" algn="tl">
                    <a:srgbClr val="000000">
                      <a:alpha val="43137"/>
                    </a:srgbClr>
                  </a:outerShdw>
                </a:effectLst>
              </a:rPr>
              <a:t> Lopes Júnior, </a:t>
            </a:r>
          </a:p>
        </p:txBody>
      </p:sp>
    </p:spTree>
    <p:extLst>
      <p:ext uri="{BB962C8B-B14F-4D97-AF65-F5344CB8AC3E}">
        <p14:creationId xmlns:p14="http://schemas.microsoft.com/office/powerpoint/2010/main" val="29186694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6349A2-4DD3-4E5B-B998-FCDB96C5B2D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41D9649E-7B90-4BB9-BF65-41892C41ADF6}"/>
              </a:ext>
            </a:extLst>
          </p:cNvPr>
          <p:cNvSpPr>
            <a:spLocks noGrp="1"/>
          </p:cNvSpPr>
          <p:nvPr>
            <p:ph idx="1"/>
          </p:nvPr>
        </p:nvSpPr>
        <p:spPr/>
        <p:txBody>
          <a:bodyPr>
            <a:normAutofit/>
          </a:bodyPr>
          <a:lstStyle/>
          <a:p>
            <a:pPr algn="just"/>
            <a:r>
              <a:rPr lang="pt-BR" sz="2700" b="0" i="0" u="none" strike="noStrike" baseline="0" dirty="0">
                <a:latin typeface="+mj-lt"/>
              </a:rPr>
              <a:t>Mas, é bastante comum encontrarmos decisões que, fazendo uma manipulação discursiva, partem da falaciosa premissa da verdade substancial (art. 566), por exemplo, para legitimar um ato defeituoso (cujo defeito impede a eficácia do princípio constitucional que está por detrás dele), sob esse argumento: o fim do processo é a verdade substancial (o que é isso?) e, portanto, ainda que defeituoso, o processo atingiu seu fim (que com certeza será uma sentença condenatória).</a:t>
            </a:r>
            <a:endParaRPr lang="pt-BR" sz="2700" dirty="0">
              <a:latin typeface="+mj-lt"/>
            </a:endParaRPr>
          </a:p>
          <a:p>
            <a:endParaRPr lang="pt-BR" dirty="0"/>
          </a:p>
        </p:txBody>
      </p:sp>
    </p:spTree>
    <p:extLst>
      <p:ext uri="{BB962C8B-B14F-4D97-AF65-F5344CB8AC3E}">
        <p14:creationId xmlns:p14="http://schemas.microsoft.com/office/powerpoint/2010/main" val="4032784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38C1AE-10D7-47A0-9018-F7561EC761E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D23B834-896F-473B-8C11-E1709AE6C911}"/>
              </a:ext>
            </a:extLst>
          </p:cNvPr>
          <p:cNvSpPr>
            <a:spLocks noGrp="1"/>
          </p:cNvSpPr>
          <p:nvPr>
            <p:ph idx="1"/>
          </p:nvPr>
        </p:nvSpPr>
        <p:spPr/>
        <p:txBody>
          <a:bodyPr>
            <a:noAutofit/>
          </a:bodyPr>
          <a:lstStyle/>
          <a:p>
            <a:pPr algn="just"/>
            <a:r>
              <a:rPr lang="pt-BR" sz="2200" b="0" i="0" u="none" strike="noStrike" baseline="0" dirty="0">
                <a:solidFill>
                  <a:srgbClr val="000000"/>
                </a:solidFill>
              </a:rPr>
              <a:t>Muito preocupante são os juízes que pensam ter um “compromisso </a:t>
            </a:r>
            <a:r>
              <a:rPr lang="pt-BR" sz="2200" b="0" i="0" u="none" strike="noStrike" baseline="0" dirty="0" err="1">
                <a:solidFill>
                  <a:srgbClr val="000000"/>
                </a:solidFill>
              </a:rPr>
              <a:t>personal</a:t>
            </a:r>
            <a:r>
              <a:rPr lang="pt-BR" sz="2200" b="0" i="0" u="none" strike="noStrike" baseline="0" dirty="0">
                <a:solidFill>
                  <a:srgbClr val="000000"/>
                </a:solidFill>
              </a:rPr>
              <a:t> </a:t>
            </a:r>
            <a:r>
              <a:rPr lang="pt-BR" sz="2200" b="0" i="0" u="none" strike="noStrike" baseline="0" dirty="0" err="1">
                <a:solidFill>
                  <a:srgbClr val="000000"/>
                </a:solidFill>
              </a:rPr>
              <a:t>con</a:t>
            </a:r>
            <a:r>
              <a:rPr lang="pt-BR" sz="2200" b="0" i="0" u="none" strike="noStrike" baseline="0" dirty="0">
                <a:solidFill>
                  <a:srgbClr val="000000"/>
                </a:solidFill>
              </a:rPr>
              <a:t> </a:t>
            </a:r>
            <a:r>
              <a:rPr lang="pt-BR" sz="2200" b="0" i="0" u="none" strike="noStrike" baseline="0" dirty="0" err="1">
                <a:solidFill>
                  <a:srgbClr val="000000"/>
                </a:solidFill>
              </a:rPr>
              <a:t>la</a:t>
            </a:r>
            <a:r>
              <a:rPr lang="pt-BR" sz="2200" b="0" i="0" u="none" strike="noStrike" baseline="0" dirty="0">
                <a:solidFill>
                  <a:srgbClr val="000000"/>
                </a:solidFill>
              </a:rPr>
              <a:t> </a:t>
            </a:r>
            <a:r>
              <a:rPr lang="pt-BR" sz="2200" b="0" i="0" u="none" strike="noStrike" baseline="0" dirty="0" err="1">
                <a:solidFill>
                  <a:srgbClr val="000000"/>
                </a:solidFill>
              </a:rPr>
              <a:t>verdad</a:t>
            </a:r>
            <a:r>
              <a:rPr lang="pt-BR" sz="2200" b="0" i="0" u="none" strike="noStrike" baseline="0" dirty="0">
                <a:solidFill>
                  <a:srgbClr val="000000"/>
                </a:solidFill>
              </a:rPr>
              <a:t>”, muitas vezes guardiões da moral e dos bons costumes, que no fundo, crendo-se do bem (quem nos protege dessa bondade?), não passam de inquisidores. Nada mais fazem do que, com maior ou menor requinte retórico, operar na lógica de que os fins justificam os meios.</a:t>
            </a:r>
          </a:p>
          <a:p>
            <a:pPr algn="just"/>
            <a:r>
              <a:rPr lang="pt-BR" sz="2200" b="0" i="0" u="none" strike="noStrike" baseline="0" dirty="0">
                <a:solidFill>
                  <a:srgbClr val="000000"/>
                </a:solidFill>
              </a:rPr>
              <a:t>Quando se trabalha na dimensão de finalidade do ato ou do processo, deve-se considerar que não estamos diante de um conceito sobre o qual paire uma paz dogmática... Todo o oposto, trata-se de terreno de tensão constante, sofrendo forte influxo ideológico. Daí o perigo de lidar-se com categorias dessa natureza para distinguir nulidade absoluta ou relativa.</a:t>
            </a:r>
            <a:endParaRPr lang="pt-BR" sz="2200" dirty="0"/>
          </a:p>
        </p:txBody>
      </p:sp>
    </p:spTree>
    <p:extLst>
      <p:ext uri="{BB962C8B-B14F-4D97-AF65-F5344CB8AC3E}">
        <p14:creationId xmlns:p14="http://schemas.microsoft.com/office/powerpoint/2010/main" val="7393054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BBB99B-3FF0-4834-B29B-284E01F75D3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193B8D2-D4CD-4B94-A8FD-8BB8C21C60FB}"/>
              </a:ext>
            </a:extLst>
          </p:cNvPr>
          <p:cNvSpPr>
            <a:spLocks noGrp="1"/>
          </p:cNvSpPr>
          <p:nvPr>
            <p:ph idx="1"/>
          </p:nvPr>
        </p:nvSpPr>
        <p:spPr/>
        <p:txBody>
          <a:bodyPr>
            <a:normAutofit/>
          </a:bodyPr>
          <a:lstStyle/>
          <a:p>
            <a:pPr algn="just"/>
            <a:r>
              <a:rPr lang="pt-BR" sz="2500" b="0" i="0" u="none" strike="noStrike" baseline="0" dirty="0">
                <a:latin typeface="+mj-lt"/>
              </a:rPr>
              <a:t>Quanto ao “prejuízo”, ou melhor, à ausência dele, como critério para distinção entre nulidades absolutas e relativas, igualmente problemático e impreciso, gerando amplo espaço de manipulação. Não é um critério adequado, mas vejamos alguns aspectos.</a:t>
            </a:r>
          </a:p>
          <a:p>
            <a:pPr algn="just"/>
            <a:r>
              <a:rPr lang="pt-BR" sz="2500" b="0" i="0" u="none" strike="noStrike" baseline="0" dirty="0">
                <a:latin typeface="+mj-lt"/>
              </a:rPr>
              <a:t>O primeiro problema surge, novamente, na equivocada transmissão de categorias do processo civil para o processo penal. O fenômeno da relativização das nulidades (absolutas) do processo civil está sendo utilizado (e manipulado) para, no processo penal, negar-se eficácia ao sistema constitucional de garantias.</a:t>
            </a:r>
            <a:endParaRPr lang="pt-BR" sz="2500" dirty="0">
              <a:latin typeface="+mj-lt"/>
            </a:endParaRPr>
          </a:p>
        </p:txBody>
      </p:sp>
    </p:spTree>
    <p:extLst>
      <p:ext uri="{BB962C8B-B14F-4D97-AF65-F5344CB8AC3E}">
        <p14:creationId xmlns:p14="http://schemas.microsoft.com/office/powerpoint/2010/main" val="39819352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9310DB-5480-491B-87BE-44D82F1A95A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AC76A5A-F4D3-4A87-A948-3F4F78B2E57A}"/>
              </a:ext>
            </a:extLst>
          </p:cNvPr>
          <p:cNvSpPr>
            <a:spLocks noGrp="1"/>
          </p:cNvSpPr>
          <p:nvPr>
            <p:ph idx="1"/>
          </p:nvPr>
        </p:nvSpPr>
        <p:spPr/>
        <p:txBody>
          <a:bodyPr>
            <a:noAutofit/>
          </a:bodyPr>
          <a:lstStyle/>
          <a:p>
            <a:pPr algn="just"/>
            <a:r>
              <a:rPr lang="pt-BR" sz="2500" b="0" i="0" u="none" strike="noStrike" baseline="0" dirty="0">
                <a:solidFill>
                  <a:srgbClr val="000000"/>
                </a:solidFill>
                <a:latin typeface="+mj-lt"/>
              </a:rPr>
              <a:t>Ainda que não concordemos com a classificação dos atos defeituosos em nulidades absolutas e relativas, importa destacar que a relativização implica negação de eficácia aos princípios constitucionais do processo penal. A título de ausência de prejuízo ou atingimento do fim, os tribunais brasileiros, diariamente, atropelam direitos e garantias fundamentais com uma postura utilitarista e que esconde, no fundo, uma manipulação discursiva.</a:t>
            </a:r>
          </a:p>
          <a:p>
            <a:pPr algn="l"/>
            <a:endParaRPr lang="pt-BR" sz="2300" dirty="0">
              <a:latin typeface="+mj-lt"/>
            </a:endParaRPr>
          </a:p>
        </p:txBody>
      </p:sp>
    </p:spTree>
    <p:extLst>
      <p:ext uri="{BB962C8B-B14F-4D97-AF65-F5344CB8AC3E}">
        <p14:creationId xmlns:p14="http://schemas.microsoft.com/office/powerpoint/2010/main" val="37450068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4D4CD5-6271-4903-A883-BF1ED4F4676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4A4335C-F9F0-4B13-8ED4-7DA784E828F5}"/>
              </a:ext>
            </a:extLst>
          </p:cNvPr>
          <p:cNvSpPr>
            <a:spLocks noGrp="1"/>
          </p:cNvSpPr>
          <p:nvPr>
            <p:ph idx="1"/>
          </p:nvPr>
        </p:nvSpPr>
        <p:spPr/>
        <p:txBody>
          <a:bodyPr>
            <a:normAutofit fontScale="92500"/>
          </a:bodyPr>
          <a:lstStyle/>
          <a:p>
            <a:pPr algn="just"/>
            <a:r>
              <a:rPr lang="pt-BR" sz="2400" b="0" i="0" u="none" strike="noStrike" baseline="0" dirty="0">
                <a:solidFill>
                  <a:srgbClr val="000000"/>
                </a:solidFill>
                <a:latin typeface="+mj-lt"/>
              </a:rPr>
              <a:t>Muitos são os julgados em que se invoca o pomposo (mas inadequado ao processo penal) </a:t>
            </a:r>
            <a:r>
              <a:rPr lang="pt-BR" sz="2400" b="0" i="1" u="none" strike="noStrike" baseline="0" dirty="0" err="1">
                <a:latin typeface="+mj-lt"/>
              </a:rPr>
              <a:t>pas</a:t>
            </a:r>
            <a:r>
              <a:rPr lang="pt-BR" sz="2400" b="0" i="1" u="none" strike="noStrike" baseline="0" dirty="0">
                <a:latin typeface="+mj-lt"/>
              </a:rPr>
              <a:t> de </a:t>
            </a:r>
            <a:r>
              <a:rPr lang="pt-BR" sz="2400" b="0" i="1" u="none" strike="noStrike" baseline="0" dirty="0" err="1">
                <a:latin typeface="+mj-lt"/>
              </a:rPr>
              <a:t>nullité</a:t>
            </a:r>
            <a:r>
              <a:rPr lang="pt-BR" sz="2400" b="0" i="1" u="none" strike="noStrike" baseline="0" dirty="0">
                <a:latin typeface="+mj-lt"/>
              </a:rPr>
              <a:t> </a:t>
            </a:r>
            <a:r>
              <a:rPr lang="pt-BR" sz="2400" b="0" i="1" u="none" strike="noStrike" baseline="0" dirty="0" err="1">
                <a:latin typeface="+mj-lt"/>
              </a:rPr>
              <a:t>sans</a:t>
            </a:r>
            <a:r>
              <a:rPr lang="pt-BR" sz="2400" b="0" i="1" u="none" strike="noStrike" baseline="0" dirty="0">
                <a:latin typeface="+mj-lt"/>
              </a:rPr>
              <a:t> </a:t>
            </a:r>
            <a:r>
              <a:rPr lang="pt-BR" sz="2400" b="0" i="1" u="none" strike="noStrike" baseline="0" dirty="0" err="1">
                <a:latin typeface="+mj-lt"/>
              </a:rPr>
              <a:t>grief</a:t>
            </a:r>
            <a:r>
              <a:rPr lang="pt-BR" sz="2400" b="0" i="0" u="none" strike="noStrike" baseline="0" dirty="0">
                <a:latin typeface="+mj-lt"/>
              </a:rPr>
              <a:t>, desprezando-se que a violação da forma </a:t>
            </a:r>
            <a:r>
              <a:rPr lang="pt-BR" sz="2400" b="0" i="0" u="none" strike="noStrike" baseline="0" dirty="0">
                <a:solidFill>
                  <a:srgbClr val="000000"/>
                </a:solidFill>
                <a:latin typeface="+mj-lt"/>
              </a:rPr>
              <a:t>processual implica grave lesão ao princípio constitucional que ela tutela, constituindo um defeito processual insanável (ou uma nulidade absoluta, se preferirem). O que importa é que a nulidade deve ser reconhecida, e determinada a ineficácia do ato; </a:t>
            </a:r>
          </a:p>
          <a:p>
            <a:pPr algn="just"/>
            <a:r>
              <a:rPr lang="pt-BR" sz="2400" b="0" i="0" u="sng" strike="noStrike" baseline="0" dirty="0">
                <a:effectLst>
                  <a:outerShdw blurRad="38100" dist="38100" dir="2700000" algn="tl">
                    <a:srgbClr val="000000">
                      <a:alpha val="43137"/>
                    </a:srgbClr>
                  </a:outerShdw>
                </a:effectLst>
                <a:latin typeface="+mj-lt"/>
              </a:rPr>
              <a:t>Além da imprecisão em torno do que seja “prejuízo”, há um agravamento no trato da questão no momento em que se exige que a parte prejudicada (geralmente a defesa, por evidente) faça prova dele. Como se faz essa prova? Ou, ainda, o que se entende por prejuízo? Somente a partir disso é que passamos para a dimensão mais problemática: como demonstrá-lo;</a:t>
            </a:r>
            <a:endParaRPr lang="pt-BR" sz="2400" u="sng"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4886065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920143-A8DC-44B4-AEE4-2D5AFC7F89C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FBA300B-3BFE-4C3B-B434-6B33C18AC8E2}"/>
              </a:ext>
            </a:extLst>
          </p:cNvPr>
          <p:cNvSpPr>
            <a:spLocks noGrp="1"/>
          </p:cNvSpPr>
          <p:nvPr>
            <p:ph idx="1"/>
          </p:nvPr>
        </p:nvSpPr>
        <p:spPr/>
        <p:txBody>
          <a:bodyPr>
            <a:normAutofit lnSpcReduction="10000"/>
          </a:bodyPr>
          <a:lstStyle/>
          <a:p>
            <a:pPr algn="just"/>
            <a:r>
              <a:rPr lang="pt-BR" sz="2500" b="0" i="0" u="none" strike="noStrike" baseline="0" dirty="0">
                <a:effectLst>
                  <a:outerShdw blurRad="38100" dist="38100" dir="2700000" algn="tl">
                    <a:srgbClr val="000000">
                      <a:alpha val="43137"/>
                    </a:srgbClr>
                  </a:outerShdw>
                </a:effectLst>
                <a:latin typeface="+mj-lt"/>
              </a:rPr>
              <a:t>Não é necessário maior esforço para compreender que uma nulidade somente será absoluta se o julgador (juiz ou tribunal) quiser... e esse tipo de incerteza é absolutamente incompatível com o processo penal contemporâneo.</a:t>
            </a:r>
          </a:p>
          <a:p>
            <a:pPr algn="just"/>
            <a:r>
              <a:rPr lang="pt-BR" sz="2500" dirty="0">
                <a:latin typeface="+mj-lt"/>
              </a:rPr>
              <a:t>→ A teoria do “prejuízo” (</a:t>
            </a:r>
            <a:r>
              <a:rPr lang="pt-BR" sz="2500" dirty="0" err="1">
                <a:latin typeface="+mj-lt"/>
              </a:rPr>
              <a:t>pas</a:t>
            </a:r>
            <a:r>
              <a:rPr lang="pt-BR" sz="2500" dirty="0">
                <a:latin typeface="+mj-lt"/>
              </a:rPr>
              <a:t> de </a:t>
            </a:r>
            <a:r>
              <a:rPr lang="pt-BR" sz="2500" dirty="0" err="1">
                <a:latin typeface="+mj-lt"/>
              </a:rPr>
              <a:t>nullité</a:t>
            </a:r>
            <a:r>
              <a:rPr lang="pt-BR" sz="2500" dirty="0">
                <a:latin typeface="+mj-lt"/>
              </a:rPr>
              <a:t> </a:t>
            </a:r>
            <a:r>
              <a:rPr lang="pt-BR" sz="2500" dirty="0" err="1">
                <a:latin typeface="+mj-lt"/>
              </a:rPr>
              <a:t>sans</a:t>
            </a:r>
            <a:r>
              <a:rPr lang="pt-BR" sz="2500" dirty="0">
                <a:latin typeface="+mj-lt"/>
              </a:rPr>
              <a:t> </a:t>
            </a:r>
            <a:r>
              <a:rPr lang="pt-BR" sz="2500" dirty="0" err="1">
                <a:latin typeface="+mj-lt"/>
              </a:rPr>
              <a:t>grief</a:t>
            </a:r>
            <a:r>
              <a:rPr lang="pt-BR" sz="2500" dirty="0">
                <a:latin typeface="+mj-lt"/>
              </a:rPr>
              <a:t>): é uma errônea transmissão de categorias do processo civil. Trata-se de um conceito genérico, aberto e indeterminado, que vai encontrar referencial semântico naquilo que entender o julgador, albergando, assim, o risco do decisionismo. Ademais, atribuir ao réu a carga de demonstração do prejuízo é incompatível com o sistema de garantias da Constituição, colidindo com o devido processo penal. </a:t>
            </a:r>
          </a:p>
          <a:p>
            <a:pPr algn="just"/>
            <a:endParaRPr lang="pt-BR" dirty="0"/>
          </a:p>
        </p:txBody>
      </p:sp>
    </p:spTree>
    <p:extLst>
      <p:ext uri="{BB962C8B-B14F-4D97-AF65-F5344CB8AC3E}">
        <p14:creationId xmlns:p14="http://schemas.microsoft.com/office/powerpoint/2010/main" val="20601796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8ACD31-8737-4A57-BA85-ECB9F927E89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2F31C59-E598-48DA-8886-2E2F2F2DDA13}"/>
              </a:ext>
            </a:extLst>
          </p:cNvPr>
          <p:cNvSpPr>
            <a:spLocks noGrp="1"/>
          </p:cNvSpPr>
          <p:nvPr>
            <p:ph idx="1"/>
          </p:nvPr>
        </p:nvSpPr>
        <p:spPr/>
        <p:txBody>
          <a:bodyPr>
            <a:normAutofit lnSpcReduction="10000"/>
          </a:bodyPr>
          <a:lstStyle/>
          <a:p>
            <a:pPr algn="just"/>
            <a:r>
              <a:rPr lang="pt-BR" sz="3200" dirty="0"/>
              <a:t>→</a:t>
            </a:r>
            <a:r>
              <a:rPr lang="pt-BR" sz="2900" dirty="0"/>
              <a:t> Crítica à classificação de nulidades absolutas e relativas: é uma distinção inadequada, que tem matriz no direito civil e na estrutura dos atos jurídicos, incompatível com o processo penal. A forma processual serve para dar eficácia aos direitos fundamentais e não atua no espaço normativo privado (direito civil/processual civil). A categoria “nulidade relativa” é inadequada para o processo penal, pois utiliza uma categoria (interesse) despida de significado. </a:t>
            </a:r>
          </a:p>
          <a:p>
            <a:endParaRPr lang="pt-BR" dirty="0"/>
          </a:p>
        </p:txBody>
      </p:sp>
    </p:spTree>
    <p:extLst>
      <p:ext uri="{BB962C8B-B14F-4D97-AF65-F5344CB8AC3E}">
        <p14:creationId xmlns:p14="http://schemas.microsoft.com/office/powerpoint/2010/main" val="22852511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5941EC-87F8-45E1-82F8-DDE410ECA71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762413D-95BB-4214-BA6D-904D7BAA0E6B}"/>
              </a:ext>
            </a:extLst>
          </p:cNvPr>
          <p:cNvSpPr>
            <a:spLocks noGrp="1"/>
          </p:cNvSpPr>
          <p:nvPr>
            <p:ph idx="1"/>
          </p:nvPr>
        </p:nvSpPr>
        <p:spPr/>
        <p:txBody>
          <a:bodyPr>
            <a:normAutofit/>
          </a:bodyPr>
          <a:lstStyle/>
          <a:p>
            <a:pPr algn="just"/>
            <a:r>
              <a:rPr lang="pt-BR" sz="2500" dirty="0"/>
              <a:t>→ </a:t>
            </a:r>
            <a:r>
              <a:rPr lang="pt-BR" sz="2500" dirty="0">
                <a:effectLst>
                  <a:outerShdw blurRad="38100" dist="38100" dir="2700000" algn="tl">
                    <a:srgbClr val="000000">
                      <a:alpha val="43137"/>
                    </a:srgbClr>
                  </a:outerShdw>
                </a:effectLst>
              </a:rPr>
              <a:t>Teoria da Inversão de Sinais: </a:t>
            </a:r>
            <a:r>
              <a:rPr lang="pt-BR" sz="2500" dirty="0"/>
              <a:t>ainda que não concordemos com a teoria do prejuízo, concordaríamos com sua aplicação desde que houvesse uma “inversão de sinais”, ou seja, desincumbir o réu da carga probatória do prejuízo atribuindo-a ao juiz. Significa dizer que a eficácia do ato (nulo) ficará na dependência da demonstração de que a atipicidade não causou prejuízo algum. Cabe ao juiz, para manter a eficácia do ato, expor as razões pelas quais a atipicidade não impediu que o ato atingisse sua finalidade (e não ao acusado).</a:t>
            </a:r>
          </a:p>
        </p:txBody>
      </p:sp>
    </p:spTree>
    <p:extLst>
      <p:ext uri="{BB962C8B-B14F-4D97-AF65-F5344CB8AC3E}">
        <p14:creationId xmlns:p14="http://schemas.microsoft.com/office/powerpoint/2010/main" val="1726201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37B36B-89E4-4CC4-B742-812AC9C9098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BF29A89-ED52-48A3-B441-7E2AC89E4DA6}"/>
              </a:ext>
            </a:extLst>
          </p:cNvPr>
          <p:cNvSpPr>
            <a:spLocks noGrp="1"/>
          </p:cNvSpPr>
          <p:nvPr>
            <p:ph idx="1"/>
          </p:nvPr>
        </p:nvSpPr>
        <p:spPr/>
        <p:txBody>
          <a:bodyPr>
            <a:normAutofit/>
          </a:bodyPr>
          <a:lstStyle/>
          <a:p>
            <a:pPr algn="just"/>
            <a:r>
              <a:rPr lang="pt-BR" sz="2500" dirty="0"/>
              <a:t>→ Convalidação e preclusão: o conceito de convalidação das nulidades relativas, como decorrência da preclusão, é inadequado para o processo penal, pois não se admite (à luz do interesse (sempre público) em jogo) que algo “se torne válido” pelo simples decurso de tempo. Noutra dimensão, poderá haver saneamento pela repetição ou prática de outros atos que supram a inicial lesão ao princípio constitucional. </a:t>
            </a:r>
          </a:p>
        </p:txBody>
      </p:sp>
    </p:spTree>
    <p:extLst>
      <p:ext uri="{BB962C8B-B14F-4D97-AF65-F5344CB8AC3E}">
        <p14:creationId xmlns:p14="http://schemas.microsoft.com/office/powerpoint/2010/main" val="5684080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231536-6670-4CA0-871B-A5943E0B8A8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F6F7BDD-9AE3-49DA-B607-5F2A8EBA1775}"/>
              </a:ext>
            </a:extLst>
          </p:cNvPr>
          <p:cNvSpPr>
            <a:spLocks noGrp="1"/>
          </p:cNvSpPr>
          <p:nvPr>
            <p:ph idx="1"/>
          </p:nvPr>
        </p:nvSpPr>
        <p:spPr/>
        <p:txBody>
          <a:bodyPr>
            <a:normAutofit/>
          </a:bodyPr>
          <a:lstStyle/>
          <a:p>
            <a:pPr algn="just"/>
            <a:r>
              <a:rPr lang="pt-BR" sz="2500" dirty="0"/>
              <a:t>→ (Re)Pensando Categorias: </a:t>
            </a:r>
            <a:r>
              <a:rPr lang="pt-BR" sz="2500" u="sng" dirty="0"/>
              <a:t>Ato defeituoso sanável ou insanável.</a:t>
            </a:r>
            <a:r>
              <a:rPr lang="pt-BR" sz="2500" dirty="0"/>
              <a:t> A forma dos atos processuais serve à tutela de um princípio constitucional. Diante de um ato defeituoso deve-se perquirir se a eficácia do princípio foi tolhida ou não. A divergência sobre a (in)eficácia violada deve ser resolvida através da teoria da inversão de sinais. Concluindo-se que houve a prática de um ato defeituoso, duas possibilidades surgem:</a:t>
            </a:r>
          </a:p>
          <a:p>
            <a:pPr algn="just"/>
            <a:r>
              <a:rPr lang="pt-BR" sz="2500" dirty="0"/>
              <a:t> </a:t>
            </a:r>
            <a:r>
              <a:rPr lang="pt-BR" sz="2500" dirty="0">
                <a:effectLst>
                  <a:outerShdw blurRad="38100" dist="38100" dir="2700000" algn="tl">
                    <a:srgbClr val="000000">
                      <a:alpha val="43137"/>
                    </a:srgbClr>
                  </a:outerShdw>
                </a:effectLst>
              </a:rPr>
              <a:t>a) defeito sanável</a:t>
            </a:r>
            <a:r>
              <a:rPr lang="pt-BR" sz="2500" dirty="0"/>
              <a:t>: o ato pode ser refeito sem defeito, resgatando a eficácia do princípio constitucional violado (resolve-se pela repetição);</a:t>
            </a:r>
          </a:p>
        </p:txBody>
      </p:sp>
    </p:spTree>
    <p:extLst>
      <p:ext uri="{BB962C8B-B14F-4D97-AF65-F5344CB8AC3E}">
        <p14:creationId xmlns:p14="http://schemas.microsoft.com/office/powerpoint/2010/main" val="3025951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80E049-299A-4E89-AE50-E5FF71C49D50}"/>
              </a:ext>
            </a:extLst>
          </p:cNvPr>
          <p:cNvSpPr>
            <a:spLocks noGrp="1"/>
          </p:cNvSpPr>
          <p:nvPr>
            <p:ph type="title"/>
          </p:nvPr>
        </p:nvSpPr>
        <p:spPr/>
        <p:txBody>
          <a:bodyPr/>
          <a:lstStyle/>
          <a:p>
            <a:r>
              <a:rPr lang="pt-BR" dirty="0"/>
              <a:t>Nulidades (texto legal): </a:t>
            </a:r>
          </a:p>
        </p:txBody>
      </p:sp>
      <p:sp>
        <p:nvSpPr>
          <p:cNvPr id="3" name="Espaço Reservado para Conteúdo 2">
            <a:extLst>
              <a:ext uri="{FF2B5EF4-FFF2-40B4-BE49-F238E27FC236}">
                <a16:creationId xmlns:a16="http://schemas.microsoft.com/office/drawing/2014/main" id="{F62476B8-7A8B-4D88-9DFA-8ED72E10AB78}"/>
              </a:ext>
            </a:extLst>
          </p:cNvPr>
          <p:cNvSpPr>
            <a:spLocks noGrp="1"/>
          </p:cNvSpPr>
          <p:nvPr>
            <p:ph idx="1"/>
          </p:nvPr>
        </p:nvSpPr>
        <p:spPr/>
        <p:txBody>
          <a:bodyPr>
            <a:normAutofit/>
          </a:bodyPr>
          <a:lstStyle/>
          <a:p>
            <a:pPr algn="just"/>
            <a:r>
              <a:rPr lang="pt-BR" sz="2500" b="0" i="0" dirty="0">
                <a:solidFill>
                  <a:srgbClr val="000000"/>
                </a:solidFill>
                <a:effectLst/>
              </a:rPr>
              <a:t>Art. 563.  Nenhum ato será declarado nulo, se da nulidade não resultar prejuízo para a acusação ou para a defesa.</a:t>
            </a:r>
          </a:p>
          <a:p>
            <a:pPr algn="just"/>
            <a:r>
              <a:rPr lang="pt-BR" sz="2500" b="0" i="0" dirty="0">
                <a:solidFill>
                  <a:srgbClr val="000000"/>
                </a:solidFill>
                <a:effectLst/>
              </a:rPr>
              <a:t>Art. 564.  A nulidade ocorrerá nos seguintes casos:</a:t>
            </a:r>
          </a:p>
          <a:p>
            <a:pPr algn="just"/>
            <a:r>
              <a:rPr lang="pt-BR" sz="2500" b="0" i="0" dirty="0">
                <a:solidFill>
                  <a:srgbClr val="000000"/>
                </a:solidFill>
                <a:effectLst/>
              </a:rPr>
              <a:t>I - por incompetência, suspeição ou suborno do juiz;</a:t>
            </a:r>
          </a:p>
          <a:p>
            <a:pPr algn="just"/>
            <a:r>
              <a:rPr lang="pt-BR" sz="2500" b="0" i="0" dirty="0">
                <a:solidFill>
                  <a:srgbClr val="000000"/>
                </a:solidFill>
                <a:effectLst/>
              </a:rPr>
              <a:t>II - por ilegitimidade de parte;</a:t>
            </a:r>
          </a:p>
          <a:p>
            <a:pPr algn="just"/>
            <a:r>
              <a:rPr lang="pt-BR" sz="2500" b="0" i="0" dirty="0">
                <a:solidFill>
                  <a:srgbClr val="000000"/>
                </a:solidFill>
                <a:effectLst/>
              </a:rPr>
              <a:t>III - por falta das fórmulas ou dos termos seguintes:</a:t>
            </a:r>
          </a:p>
          <a:p>
            <a:pPr algn="just"/>
            <a:r>
              <a:rPr lang="pt-BR" sz="2500" b="0" i="0" dirty="0">
                <a:solidFill>
                  <a:srgbClr val="000000"/>
                </a:solidFill>
                <a:effectLst/>
              </a:rPr>
              <a:t>a) a denúncia ou a queixa e a representação e, nos processos de contravenções penais, </a:t>
            </a:r>
            <a:r>
              <a:rPr lang="pt-BR" sz="2500" b="0" i="0" strike="sngStrike" dirty="0">
                <a:solidFill>
                  <a:srgbClr val="000000"/>
                </a:solidFill>
                <a:effectLst>
                  <a:outerShdw blurRad="38100" dist="38100" dir="2700000" algn="tl">
                    <a:srgbClr val="000000">
                      <a:alpha val="43137"/>
                    </a:srgbClr>
                  </a:outerShdw>
                </a:effectLst>
              </a:rPr>
              <a:t>a portaria ou o auto de prisão em flagrante</a:t>
            </a:r>
            <a:r>
              <a:rPr lang="pt-BR" sz="2500" b="0" i="0" dirty="0">
                <a:solidFill>
                  <a:srgbClr val="000000"/>
                </a:solidFill>
                <a:effectLst/>
              </a:rPr>
              <a:t>;</a:t>
            </a:r>
          </a:p>
          <a:p>
            <a:pPr marL="0" indent="0" algn="just">
              <a:buNone/>
            </a:pPr>
            <a:endParaRPr lang="pt-BR" sz="2900" b="0" i="0" dirty="0">
              <a:solidFill>
                <a:srgbClr val="000000"/>
              </a:solidFill>
              <a:effectLst/>
            </a:endParaRPr>
          </a:p>
          <a:p>
            <a:pPr algn="just"/>
            <a:endParaRPr lang="pt-BR" dirty="0"/>
          </a:p>
        </p:txBody>
      </p:sp>
    </p:spTree>
    <p:extLst>
      <p:ext uri="{BB962C8B-B14F-4D97-AF65-F5344CB8AC3E}">
        <p14:creationId xmlns:p14="http://schemas.microsoft.com/office/powerpoint/2010/main" val="362054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0B540B-692C-4BD3-81DB-2A300BCECE0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E1A84D0-7051-42B7-9DDC-921CDC2E29FA}"/>
              </a:ext>
            </a:extLst>
          </p:cNvPr>
          <p:cNvSpPr>
            <a:spLocks noGrp="1"/>
          </p:cNvSpPr>
          <p:nvPr>
            <p:ph idx="1"/>
          </p:nvPr>
        </p:nvSpPr>
        <p:spPr/>
        <p:txBody>
          <a:bodyPr>
            <a:normAutofit fontScale="70000" lnSpcReduction="20000"/>
          </a:bodyPr>
          <a:lstStyle/>
          <a:p>
            <a:pPr algn="just"/>
            <a:r>
              <a:rPr lang="pt-BR" dirty="0"/>
              <a:t>b) </a:t>
            </a:r>
            <a:r>
              <a:rPr lang="pt-BR" dirty="0">
                <a:effectLst>
                  <a:outerShdw blurRad="38100" dist="38100" dir="2700000" algn="tl">
                    <a:srgbClr val="000000">
                      <a:alpha val="43137"/>
                    </a:srgbClr>
                  </a:outerShdw>
                </a:effectLst>
              </a:rPr>
              <a:t>defeito insanável</a:t>
            </a:r>
            <a:r>
              <a:rPr lang="pt-BR" dirty="0"/>
              <a:t>: o ato não pode ser repetido ou isso não é suficiente para obter-se a eficácia principiológica, situação em que deverá ser decretada a nulidade, decidindo-se pela privação de efeitos do ato ou a proibição de valoração probatória, conforme o caso.</a:t>
            </a:r>
          </a:p>
          <a:p>
            <a:pPr algn="just"/>
            <a:r>
              <a:rPr lang="pt-BR" dirty="0"/>
              <a:t>. PRINCÍPIO DA CONTAMINAÇÃO: </a:t>
            </a:r>
            <a:r>
              <a:rPr lang="pt-BR" dirty="0" err="1"/>
              <a:t>arts</a:t>
            </a:r>
            <a:r>
              <a:rPr lang="pt-BR" dirty="0"/>
              <a:t>. 573 e 567. A nulidade de um ato, uma vez declarada, causará a dos atos que dele diretamente dependam ou sejam consequência. O problema está na aplicação excessivamente restritiva deste princípio. Sustentamos, com </a:t>
            </a:r>
            <a:r>
              <a:rPr lang="pt-BR" dirty="0" err="1"/>
              <a:t>Fazzalari</a:t>
            </a:r>
            <a:r>
              <a:rPr lang="pt-BR" dirty="0"/>
              <a:t>, que todos os atos do procedimento miram o provimento final (sentença) e estão geneticamente vinculados, de modo que existe uma relação de dependência quanto à regularidade ou irregularidade do ato que o precede e ainda influi sobre a eficácia dos atos que o seguem. </a:t>
            </a:r>
          </a:p>
        </p:txBody>
      </p:sp>
    </p:spTree>
    <p:extLst>
      <p:ext uri="{BB962C8B-B14F-4D97-AF65-F5344CB8AC3E}">
        <p14:creationId xmlns:p14="http://schemas.microsoft.com/office/powerpoint/2010/main" val="38645793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4C7D96-5184-4B8F-8F45-0BD28EE69B7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6AE1583-E0F3-4FA3-8BAA-0B98C25A0EF6}"/>
              </a:ext>
            </a:extLst>
          </p:cNvPr>
          <p:cNvSpPr>
            <a:spLocks noGrp="1"/>
          </p:cNvSpPr>
          <p:nvPr>
            <p:ph idx="1"/>
          </p:nvPr>
        </p:nvSpPr>
        <p:spPr/>
        <p:txBody>
          <a:bodyPr>
            <a:noAutofit/>
          </a:bodyPr>
          <a:lstStyle/>
          <a:p>
            <a:pPr algn="just"/>
            <a:r>
              <a:rPr lang="pt-BR" sz="2400" dirty="0"/>
              <a:t>→ Art. 567: à luz da garantia do juiz natural e do devido processo, o art. 567 tem que ser lido em conformidade com a Constituição, de modo que a incompetência do juiz, como regra, anula todo o processo e não apenas o ato decisório. Tratamos deste tema no capítulo da “Jurisdição e Competência”, para onde remetemos o leitor. </a:t>
            </a:r>
          </a:p>
          <a:p>
            <a:pPr algn="just"/>
            <a:r>
              <a:rPr lang="pt-BR" sz="2400" dirty="0"/>
              <a:t>4. ATOS DEFEITUOSOS NO INQUÉRITO POLICIAL: Constituiu reducionismo afirmar que os atos irregulares do inquérito não contaminam o processo. O próprio art. 7º da Lei n. 8.906/94 prevê expressamente a existência de nulidade absoluta no inquérito policial ou de qualquer investigação preliminar.</a:t>
            </a:r>
          </a:p>
        </p:txBody>
      </p:sp>
    </p:spTree>
    <p:extLst>
      <p:ext uri="{BB962C8B-B14F-4D97-AF65-F5344CB8AC3E}">
        <p14:creationId xmlns:p14="http://schemas.microsoft.com/office/powerpoint/2010/main" val="30825732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095C8F-7ECB-4BA6-84A3-11100F3EDFBE}"/>
              </a:ext>
            </a:extLst>
          </p:cNvPr>
          <p:cNvSpPr>
            <a:spLocks noGrp="1"/>
          </p:cNvSpPr>
          <p:nvPr>
            <p:ph type="title"/>
          </p:nvPr>
        </p:nvSpPr>
        <p:spPr/>
        <p:txBody>
          <a:bodyPr>
            <a:normAutofit fontScale="90000"/>
          </a:bodyPr>
          <a:lstStyle/>
          <a:p>
            <a:r>
              <a:rPr lang="pt-BR" dirty="0"/>
              <a:t>Teoria Geral dos Recursos (Legislação):</a:t>
            </a:r>
          </a:p>
        </p:txBody>
      </p:sp>
      <p:sp>
        <p:nvSpPr>
          <p:cNvPr id="3" name="Espaço Reservado para Conteúdo 2">
            <a:extLst>
              <a:ext uri="{FF2B5EF4-FFF2-40B4-BE49-F238E27FC236}">
                <a16:creationId xmlns:a16="http://schemas.microsoft.com/office/drawing/2014/main" id="{467FBA95-5629-402D-B8B6-038639F9F10A}"/>
              </a:ext>
            </a:extLst>
          </p:cNvPr>
          <p:cNvSpPr>
            <a:spLocks noGrp="1"/>
          </p:cNvSpPr>
          <p:nvPr>
            <p:ph idx="1"/>
          </p:nvPr>
        </p:nvSpPr>
        <p:spPr/>
        <p:txBody>
          <a:bodyPr>
            <a:normAutofit fontScale="40000" lnSpcReduction="20000"/>
          </a:bodyPr>
          <a:lstStyle/>
          <a:p>
            <a:pPr algn="just"/>
            <a:r>
              <a:rPr lang="pt-BR" sz="4600" b="0" i="0" dirty="0">
                <a:solidFill>
                  <a:srgbClr val="000000"/>
                </a:solidFill>
                <a:effectLst/>
              </a:rPr>
              <a:t>Art. 574.  Os recursos serão voluntários, excetuando-se os seguintes casos, em que deverão ser interpostos, de ofício, pelo juiz:</a:t>
            </a:r>
          </a:p>
          <a:p>
            <a:pPr algn="just"/>
            <a:endParaRPr lang="pt-BR" sz="4600" b="0" i="0" dirty="0">
              <a:solidFill>
                <a:srgbClr val="000000"/>
              </a:solidFill>
              <a:effectLst/>
            </a:endParaRPr>
          </a:p>
          <a:p>
            <a:pPr algn="just"/>
            <a:r>
              <a:rPr lang="pt-BR" sz="4600" b="0" i="0" dirty="0">
                <a:solidFill>
                  <a:srgbClr val="000000"/>
                </a:solidFill>
                <a:effectLst/>
              </a:rPr>
              <a:t>I - da sentença que conceder </a:t>
            </a:r>
            <a:r>
              <a:rPr lang="pt-BR" sz="4600" b="1" i="0" dirty="0">
                <a:solidFill>
                  <a:srgbClr val="000000"/>
                </a:solidFill>
                <a:effectLst/>
              </a:rPr>
              <a:t>habeas corpus</a:t>
            </a:r>
            <a:r>
              <a:rPr lang="pt-BR" sz="4600" b="0" i="0" dirty="0">
                <a:solidFill>
                  <a:srgbClr val="000000"/>
                </a:solidFill>
                <a:effectLst/>
              </a:rPr>
              <a:t>;</a:t>
            </a:r>
          </a:p>
          <a:p>
            <a:pPr algn="just"/>
            <a:r>
              <a:rPr lang="pt-BR" sz="4600" b="0" i="0" dirty="0">
                <a:solidFill>
                  <a:srgbClr val="000000"/>
                </a:solidFill>
                <a:effectLst/>
              </a:rPr>
              <a:t>II - da que absolver desde logo o réu com fundamento na existência de circunstância que exclua o crime ou isente o réu de pena, nos termos do </a:t>
            </a:r>
            <a:r>
              <a:rPr lang="pt-BR" sz="4600" b="0" i="0" dirty="0">
                <a:effectLst/>
                <a:hlinkClick r:id="rId2">
                  <a:extLst>
                    <a:ext uri="{A12FA001-AC4F-418D-AE19-62706E023703}">
                      <ahyp:hlinkClr xmlns:ahyp="http://schemas.microsoft.com/office/drawing/2018/hyperlinkcolor" val="tx"/>
                    </a:ext>
                  </a:extLst>
                </a:hlinkClick>
              </a:rPr>
              <a:t>art. 411</a:t>
            </a:r>
            <a:r>
              <a:rPr lang="pt-BR" sz="4600" b="0" i="0" dirty="0">
                <a:effectLst/>
              </a:rPr>
              <a:t>.</a:t>
            </a:r>
          </a:p>
          <a:p>
            <a:pPr algn="just"/>
            <a:endParaRPr lang="pt-BR" sz="4600" b="0" i="0" dirty="0">
              <a:effectLst/>
            </a:endParaRPr>
          </a:p>
          <a:p>
            <a:pPr algn="just"/>
            <a:r>
              <a:rPr lang="pt-BR" sz="4600" b="0" i="0" dirty="0">
                <a:solidFill>
                  <a:srgbClr val="000000"/>
                </a:solidFill>
                <a:effectLst/>
              </a:rPr>
              <a:t> Art. 746.  Da decisão que conceder a reabilitação haverá recurso de ofício.</a:t>
            </a:r>
          </a:p>
          <a:p>
            <a:pPr algn="just"/>
            <a:endParaRPr lang="pt-BR" sz="4600" b="0" i="0" dirty="0">
              <a:effectLst/>
            </a:endParaRPr>
          </a:p>
          <a:p>
            <a:pPr algn="just"/>
            <a:r>
              <a:rPr lang="pt-BR" sz="4600" b="0" i="0" dirty="0">
                <a:solidFill>
                  <a:srgbClr val="000000"/>
                </a:solidFill>
                <a:effectLst/>
              </a:rPr>
              <a:t>Art. 575.  Não serão prejudicados os recursos que, por erro, falta ou omissão dos funcionários, não tiverem seguimento ou não forem apresentados dentro do prazo.</a:t>
            </a:r>
          </a:p>
          <a:p>
            <a:pPr algn="just"/>
            <a:endParaRPr lang="pt-BR" sz="4600" b="0" i="0" dirty="0">
              <a:solidFill>
                <a:srgbClr val="000000"/>
              </a:solidFill>
              <a:effectLst/>
            </a:endParaRPr>
          </a:p>
          <a:p>
            <a:pPr algn="just"/>
            <a:r>
              <a:rPr lang="pt-BR" sz="4600" b="0" i="0" dirty="0">
                <a:solidFill>
                  <a:srgbClr val="000000"/>
                </a:solidFill>
                <a:effectLst/>
              </a:rPr>
              <a:t>  Art. 576.  O Ministério Público não poderá desistir de recurso que haja interposto</a:t>
            </a:r>
            <a:r>
              <a:rPr lang="pt-BR" b="0" i="0" dirty="0">
                <a:solidFill>
                  <a:srgbClr val="000000"/>
                </a:solidFill>
                <a:effectLst/>
              </a:rPr>
              <a:t>.</a:t>
            </a:r>
          </a:p>
          <a:p>
            <a:endParaRPr lang="pt-BR" dirty="0"/>
          </a:p>
        </p:txBody>
      </p:sp>
    </p:spTree>
    <p:extLst>
      <p:ext uri="{BB962C8B-B14F-4D97-AF65-F5344CB8AC3E}">
        <p14:creationId xmlns:p14="http://schemas.microsoft.com/office/powerpoint/2010/main" val="33510411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0FD59E-DFCC-445E-9868-845C96130AB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58222FE-0924-4486-8285-23A3845AFFAC}"/>
              </a:ext>
            </a:extLst>
          </p:cNvPr>
          <p:cNvSpPr>
            <a:spLocks noGrp="1"/>
          </p:cNvSpPr>
          <p:nvPr>
            <p:ph idx="1"/>
          </p:nvPr>
        </p:nvSpPr>
        <p:spPr/>
        <p:txBody>
          <a:bodyPr>
            <a:normAutofit lnSpcReduction="10000"/>
          </a:bodyPr>
          <a:lstStyle/>
          <a:p>
            <a:pPr algn="just"/>
            <a:r>
              <a:rPr lang="pt-BR" sz="2500" b="0" i="0" dirty="0">
                <a:solidFill>
                  <a:srgbClr val="000000"/>
                </a:solidFill>
                <a:effectLst/>
                <a:latin typeface="+mj-lt"/>
              </a:rPr>
              <a:t>Art. 577.  O recurso poderá ser interposto pelo Ministério Público, ou pelo querelante, ou pelo réu, seu procurador ou seu defensor.</a:t>
            </a:r>
          </a:p>
          <a:p>
            <a:pPr algn="just"/>
            <a:r>
              <a:rPr lang="pt-BR" sz="2500" b="0" i="0" dirty="0">
                <a:solidFill>
                  <a:srgbClr val="000000"/>
                </a:solidFill>
                <a:effectLst/>
                <a:latin typeface="+mj-lt"/>
              </a:rPr>
              <a:t>Parágrafo único.  Não se admitirá, entretanto, recurso da parte que não tiver interesse na reforma ou modificação da decisão.</a:t>
            </a:r>
          </a:p>
          <a:p>
            <a:pPr algn="just"/>
            <a:r>
              <a:rPr lang="pt-BR" sz="2500" b="0" i="0" dirty="0">
                <a:solidFill>
                  <a:srgbClr val="000000"/>
                </a:solidFill>
                <a:effectLst/>
                <a:latin typeface="+mj-lt"/>
              </a:rPr>
              <a:t>  Art. 578.  O recurso será interposto por petição ou por termo nos autos, assinado pelo recorrente ou por seu representante</a:t>
            </a:r>
          </a:p>
          <a:p>
            <a:pPr algn="just"/>
            <a:r>
              <a:rPr lang="pt-BR" sz="2700" b="0" i="0" dirty="0">
                <a:solidFill>
                  <a:srgbClr val="000000"/>
                </a:solidFill>
                <a:effectLst/>
              </a:rPr>
              <a:t>§ 1</a:t>
            </a:r>
            <a:r>
              <a:rPr lang="pt-BR" sz="2700" b="0" i="0" u="sng" baseline="30000" dirty="0">
                <a:solidFill>
                  <a:srgbClr val="000000"/>
                </a:solidFill>
                <a:effectLst/>
              </a:rPr>
              <a:t>o</a:t>
            </a:r>
            <a:r>
              <a:rPr lang="pt-BR" sz="2700" b="0" i="0" dirty="0">
                <a:solidFill>
                  <a:srgbClr val="000000"/>
                </a:solidFill>
                <a:effectLst/>
              </a:rPr>
              <a:t>  Não sabendo ou não podendo o réu assinar o nome, o termo será assinado por alguém, a seu rogo, na presença de duas testemunhas.</a:t>
            </a:r>
            <a:endParaRPr lang="pt-BR" sz="2700" dirty="0"/>
          </a:p>
        </p:txBody>
      </p:sp>
    </p:spTree>
    <p:extLst>
      <p:ext uri="{BB962C8B-B14F-4D97-AF65-F5344CB8AC3E}">
        <p14:creationId xmlns:p14="http://schemas.microsoft.com/office/powerpoint/2010/main" val="4521391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778757-77C2-40A9-86D2-ECF5043B288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4D170D3D-D7D1-4777-8AD1-696DB7E66509}"/>
              </a:ext>
            </a:extLst>
          </p:cNvPr>
          <p:cNvSpPr>
            <a:spLocks noGrp="1"/>
          </p:cNvSpPr>
          <p:nvPr>
            <p:ph idx="1"/>
          </p:nvPr>
        </p:nvSpPr>
        <p:spPr/>
        <p:txBody>
          <a:bodyPr>
            <a:normAutofit fontScale="92500" lnSpcReduction="20000"/>
          </a:bodyPr>
          <a:lstStyle/>
          <a:p>
            <a:pPr algn="just"/>
            <a:r>
              <a:rPr lang="pt-BR" b="0" i="0" dirty="0">
                <a:solidFill>
                  <a:srgbClr val="000000"/>
                </a:solidFill>
                <a:effectLst/>
              </a:rPr>
              <a:t>§ 2</a:t>
            </a:r>
            <a:r>
              <a:rPr lang="pt-BR" b="0" i="0" u="sng" baseline="30000" dirty="0">
                <a:solidFill>
                  <a:srgbClr val="000000"/>
                </a:solidFill>
                <a:effectLst/>
              </a:rPr>
              <a:t>o</a:t>
            </a:r>
            <a:r>
              <a:rPr lang="pt-BR" b="0" i="0" dirty="0">
                <a:solidFill>
                  <a:srgbClr val="000000"/>
                </a:solidFill>
                <a:effectLst/>
              </a:rPr>
              <a:t>  A petição de interposição de recurso, com o despacho do juiz, será, até o dia seguinte ao último do prazo, entregue ao escrivão, que certificará no termo da juntada a data da entrega.</a:t>
            </a:r>
          </a:p>
          <a:p>
            <a:pPr algn="just"/>
            <a:r>
              <a:rPr lang="pt-BR" b="0" i="0" dirty="0">
                <a:solidFill>
                  <a:srgbClr val="000000"/>
                </a:solidFill>
                <a:effectLst/>
              </a:rPr>
              <a:t>§ 3</a:t>
            </a:r>
            <a:r>
              <a:rPr lang="pt-BR" b="0" i="0" u="sng" baseline="30000" dirty="0">
                <a:solidFill>
                  <a:srgbClr val="000000"/>
                </a:solidFill>
                <a:effectLst/>
              </a:rPr>
              <a:t>o</a:t>
            </a:r>
            <a:r>
              <a:rPr lang="pt-BR" b="0" i="0" dirty="0">
                <a:solidFill>
                  <a:srgbClr val="000000"/>
                </a:solidFill>
                <a:effectLst/>
              </a:rPr>
              <a:t>  Interposto por termo o recurso, o escrivão, sob pena de suspensão por dez a trinta dias, fará conclusos os autos ao juiz, até o dia seguinte ao último do prazo.</a:t>
            </a:r>
          </a:p>
          <a:p>
            <a:pPr algn="just"/>
            <a:r>
              <a:rPr lang="pt-BR" b="0" i="0" dirty="0">
                <a:solidFill>
                  <a:srgbClr val="000000"/>
                </a:solidFill>
                <a:effectLst/>
              </a:rPr>
              <a:t>  Art. 579.  Salvo a hipótese de má-fé, a parte não será prejudicada pela interposição de um recurso por outro.</a:t>
            </a:r>
          </a:p>
          <a:p>
            <a:endParaRPr lang="pt-BR" dirty="0"/>
          </a:p>
        </p:txBody>
      </p:sp>
    </p:spTree>
    <p:extLst>
      <p:ext uri="{BB962C8B-B14F-4D97-AF65-F5344CB8AC3E}">
        <p14:creationId xmlns:p14="http://schemas.microsoft.com/office/powerpoint/2010/main" val="1335741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8F12F0-B01F-48AE-B6B2-78BB8671B87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EDB9D34-EAAF-4AAD-BC8A-219E9605EFF1}"/>
              </a:ext>
            </a:extLst>
          </p:cNvPr>
          <p:cNvSpPr>
            <a:spLocks noGrp="1"/>
          </p:cNvSpPr>
          <p:nvPr>
            <p:ph idx="1"/>
          </p:nvPr>
        </p:nvSpPr>
        <p:spPr/>
        <p:txBody>
          <a:bodyPr>
            <a:normAutofit/>
          </a:bodyPr>
          <a:lstStyle/>
          <a:p>
            <a:pPr algn="just"/>
            <a:r>
              <a:rPr lang="pt-BR" b="0" i="0" dirty="0">
                <a:solidFill>
                  <a:srgbClr val="000000"/>
                </a:solidFill>
                <a:effectLst/>
                <a:latin typeface="+mj-lt"/>
              </a:rPr>
              <a:t>P</a:t>
            </a:r>
            <a:r>
              <a:rPr lang="pt-BR" sz="2900" b="0" i="0" dirty="0">
                <a:solidFill>
                  <a:srgbClr val="000000"/>
                </a:solidFill>
                <a:effectLst/>
              </a:rPr>
              <a:t>arágrafo único.  Se o juiz, desde logo, reconhecer a impropriedade do recurso interposto pela parte, mandará processá-lo de acordo com o rito do recurso cabível.</a:t>
            </a:r>
          </a:p>
          <a:p>
            <a:pPr algn="just"/>
            <a:r>
              <a:rPr lang="pt-BR" sz="2900" b="0" i="0" dirty="0">
                <a:solidFill>
                  <a:srgbClr val="000000"/>
                </a:solidFill>
                <a:effectLst/>
              </a:rPr>
              <a:t>  Art. 580.  No caso de concurso de agentes </a:t>
            </a:r>
            <a:r>
              <a:rPr lang="pt-BR" sz="2900" b="0" i="0" dirty="0">
                <a:effectLst/>
              </a:rPr>
              <a:t>(</a:t>
            </a:r>
            <a:r>
              <a:rPr lang="pt-BR" sz="2900" b="0" i="0" dirty="0">
                <a:effectLst/>
                <a:hlinkClick r:id="rId3">
                  <a:extLst>
                    <a:ext uri="{A12FA001-AC4F-418D-AE19-62706E023703}">
                      <ahyp:hlinkClr xmlns:ahyp="http://schemas.microsoft.com/office/drawing/2018/hyperlinkcolor" val="tx"/>
                    </a:ext>
                  </a:extLst>
                </a:hlinkClick>
              </a:rPr>
              <a:t>Código Penal, art. 25</a:t>
            </a:r>
            <a:r>
              <a:rPr lang="pt-BR" sz="2900" b="0" i="0" dirty="0">
                <a:solidFill>
                  <a:srgbClr val="000000"/>
                </a:solidFill>
                <a:effectLst/>
              </a:rPr>
              <a:t>), a decisão do recurso interposto por um dos réus, se fundado em motivos que não sejam de caráter exclusivamente pessoal, aproveitará aos outros.</a:t>
            </a:r>
          </a:p>
          <a:p>
            <a:pPr algn="just"/>
            <a:endParaRPr lang="pt-BR" sz="3000" dirty="0"/>
          </a:p>
        </p:txBody>
      </p:sp>
    </p:spTree>
    <p:extLst>
      <p:ext uri="{BB962C8B-B14F-4D97-AF65-F5344CB8AC3E}">
        <p14:creationId xmlns:p14="http://schemas.microsoft.com/office/powerpoint/2010/main" val="13077299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4240FB-50C5-4584-9572-BC7BCDA18003}"/>
              </a:ext>
            </a:extLst>
          </p:cNvPr>
          <p:cNvSpPr>
            <a:spLocks noGrp="1"/>
          </p:cNvSpPr>
          <p:nvPr>
            <p:ph type="title"/>
          </p:nvPr>
        </p:nvSpPr>
        <p:spPr/>
        <p:txBody>
          <a:bodyPr>
            <a:normAutofit fontScale="90000"/>
          </a:bodyPr>
          <a:lstStyle/>
          <a:p>
            <a:r>
              <a:rPr lang="pt-BR" dirty="0"/>
              <a:t>Teoria Geral dos Recursos (Doutrina):</a:t>
            </a:r>
          </a:p>
        </p:txBody>
      </p:sp>
      <p:sp>
        <p:nvSpPr>
          <p:cNvPr id="3" name="Espaço Reservado para Conteúdo 2">
            <a:extLst>
              <a:ext uri="{FF2B5EF4-FFF2-40B4-BE49-F238E27FC236}">
                <a16:creationId xmlns:a16="http://schemas.microsoft.com/office/drawing/2014/main" id="{8C337A63-A5FB-4170-AAE7-32927918D4B5}"/>
              </a:ext>
            </a:extLst>
          </p:cNvPr>
          <p:cNvSpPr>
            <a:spLocks noGrp="1"/>
          </p:cNvSpPr>
          <p:nvPr>
            <p:ph idx="1"/>
          </p:nvPr>
        </p:nvSpPr>
        <p:spPr>
          <a:xfrm>
            <a:off x="457200" y="1711349"/>
            <a:ext cx="8229600" cy="4525963"/>
          </a:xfrm>
        </p:spPr>
        <p:txBody>
          <a:bodyPr>
            <a:normAutofit lnSpcReduction="10000"/>
          </a:bodyPr>
          <a:lstStyle/>
          <a:p>
            <a:pPr algn="just"/>
            <a:r>
              <a:rPr lang="pt-BR" sz="2700" dirty="0"/>
              <a:t>1. CONCEITO DE RECURSO: </a:t>
            </a:r>
            <a:r>
              <a:rPr lang="pt-BR" sz="2700" b="1" u="sng" dirty="0"/>
              <a:t>meio processual através do qual a parte que sofreu um gravame postula a modificação, no todo ou em parte, ou a anulação, de uma decisão judicial ainda não transitada em julgado, no mesmo processo em que ela foi proferida. </a:t>
            </a:r>
          </a:p>
          <a:p>
            <a:pPr algn="just"/>
            <a:r>
              <a:rPr lang="pt-BR" sz="2700" dirty="0"/>
              <a:t>2. NATUREZA JURÍDICA: o recurso é uma continuidade do processo, um retomar o curso, o desdobramento da pretensão acusatória ou da resistência (defesa) na mesma situação jurídica originária. É um desdobramento do processo existente e não um novo processo.</a:t>
            </a:r>
          </a:p>
        </p:txBody>
      </p:sp>
    </p:spTree>
    <p:extLst>
      <p:ext uri="{BB962C8B-B14F-4D97-AF65-F5344CB8AC3E}">
        <p14:creationId xmlns:p14="http://schemas.microsoft.com/office/powerpoint/2010/main" val="33298294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BD7326-A545-445B-98B7-1A202E3D62D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31C3D88-2D62-4B41-A387-D5A466201A7B}"/>
              </a:ext>
            </a:extLst>
          </p:cNvPr>
          <p:cNvSpPr>
            <a:spLocks noGrp="1"/>
          </p:cNvSpPr>
          <p:nvPr>
            <p:ph idx="1"/>
          </p:nvPr>
        </p:nvSpPr>
        <p:spPr/>
        <p:txBody>
          <a:bodyPr>
            <a:normAutofit fontScale="92500" lnSpcReduction="20000"/>
          </a:bodyPr>
          <a:lstStyle/>
          <a:p>
            <a:pPr algn="just"/>
            <a:r>
              <a:rPr lang="pt-BR" sz="2700" dirty="0"/>
              <a:t>3. </a:t>
            </a:r>
            <a:r>
              <a:rPr lang="pt-BR" sz="2700" b="1" u="sng" dirty="0"/>
              <a:t>DUPLO GRAU DE JURISDIÇÃO E COMPETÊNCIA ORIGINÁRIA</a:t>
            </a:r>
            <a:r>
              <a:rPr lang="pt-BR" sz="2700" dirty="0"/>
              <a:t>: o princípio do duplo grau assegura o direito de que o prejudicado pela decisão possa submetê-la à análise de outro órgão jurisdicional, hierarquicamente superior. Não foi expressamente consagrado pela Constituição, mas está no art. 8.2, h, da CADH (que, segundo o STF, tem status supralegal, ou seja, acima das leis ordinárias, mas abaixo da CF). Quando existe prerrogativa de função, há severas restrições a essa garantia. Contudo, predomina o entendimento de que a Constituição pode restringir a garantia do duplo grau de jurisdição e assim o faz, quando fixa os casos de julgamento originário pelos tribunais.</a:t>
            </a:r>
          </a:p>
        </p:txBody>
      </p:sp>
    </p:spTree>
    <p:extLst>
      <p:ext uri="{BB962C8B-B14F-4D97-AF65-F5344CB8AC3E}">
        <p14:creationId xmlns:p14="http://schemas.microsoft.com/office/powerpoint/2010/main" val="23981636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EEA1B9-551A-45EE-AB1B-D6883788CF3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3657718-6B09-4B8E-AF38-DDEF24CFD8D5}"/>
              </a:ext>
            </a:extLst>
          </p:cNvPr>
          <p:cNvSpPr>
            <a:spLocks noGrp="1"/>
          </p:cNvSpPr>
          <p:nvPr>
            <p:ph idx="1"/>
          </p:nvPr>
        </p:nvSpPr>
        <p:spPr/>
        <p:txBody>
          <a:bodyPr>
            <a:noAutofit/>
          </a:bodyPr>
          <a:lstStyle/>
          <a:p>
            <a:pPr algn="just"/>
            <a:r>
              <a:rPr lang="pt-BR" sz="2300" dirty="0"/>
              <a:t>4. </a:t>
            </a:r>
            <a:r>
              <a:rPr lang="pt-BR" sz="2300" b="1" u="sng" dirty="0"/>
              <a:t>CLASSIFICAÇÃO DOS RECURSOS</a:t>
            </a:r>
            <a:r>
              <a:rPr lang="pt-BR" sz="2300" dirty="0"/>
              <a:t>: existem diferentes formas e categorias para classificar os recursos, sendo as principais: </a:t>
            </a:r>
          </a:p>
          <a:p>
            <a:pPr algn="just"/>
            <a:r>
              <a:rPr lang="pt-BR" sz="2300" dirty="0"/>
              <a:t>→ </a:t>
            </a:r>
            <a:r>
              <a:rPr lang="pt-BR" sz="2300" b="1" u="sng" dirty="0"/>
              <a:t>recursos ordinários ou extraordinários</a:t>
            </a:r>
            <a:r>
              <a:rPr lang="pt-BR" sz="2300" dirty="0"/>
              <a:t>: conforme permitam a discussão das questões de fato e direito ou apenas de direito; </a:t>
            </a:r>
          </a:p>
          <a:p>
            <a:pPr algn="just"/>
            <a:r>
              <a:rPr lang="pt-BR" sz="2300" dirty="0"/>
              <a:t>→ </a:t>
            </a:r>
            <a:r>
              <a:rPr lang="pt-BR" sz="2300" b="1" u="sng" dirty="0"/>
              <a:t>recursos totais ou parciais</a:t>
            </a:r>
            <a:r>
              <a:rPr lang="pt-BR" sz="2300" dirty="0"/>
              <a:t>: conforme a extensão da matéria impugnada; </a:t>
            </a:r>
          </a:p>
          <a:p>
            <a:pPr algn="just"/>
            <a:r>
              <a:rPr lang="pt-BR" sz="2300" dirty="0"/>
              <a:t>→ </a:t>
            </a:r>
            <a:r>
              <a:rPr lang="pt-BR" sz="2300" b="1" u="sng" dirty="0"/>
              <a:t>recursos de fundamentação livre ou vinculada</a:t>
            </a:r>
            <a:r>
              <a:rPr lang="pt-BR" sz="2300" dirty="0"/>
              <a:t>: atendendo a existência ou não de restrição legal da fundamentação do recurso; </a:t>
            </a:r>
          </a:p>
          <a:p>
            <a:pPr algn="just"/>
            <a:r>
              <a:rPr lang="pt-BR" sz="2300" dirty="0"/>
              <a:t>→ </a:t>
            </a:r>
            <a:r>
              <a:rPr lang="pt-BR" sz="2300" b="1" u="sng" dirty="0"/>
              <a:t>recursos horizontais ou verticais</a:t>
            </a:r>
            <a:r>
              <a:rPr lang="pt-BR" sz="2300" dirty="0"/>
              <a:t>: segundo eles sejam julgados pelo mesmo órgão jurisdicional que proferiu a decisão ou por órgão superior; </a:t>
            </a:r>
          </a:p>
        </p:txBody>
      </p:sp>
    </p:spTree>
    <p:extLst>
      <p:ext uri="{BB962C8B-B14F-4D97-AF65-F5344CB8AC3E}">
        <p14:creationId xmlns:p14="http://schemas.microsoft.com/office/powerpoint/2010/main" val="6191590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49EFD0-8FCE-4253-946F-3072F28D104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156C899-2EE2-4488-924B-2F76285BA33F}"/>
              </a:ext>
            </a:extLst>
          </p:cNvPr>
          <p:cNvSpPr>
            <a:spLocks noGrp="1"/>
          </p:cNvSpPr>
          <p:nvPr>
            <p:ph idx="1"/>
          </p:nvPr>
        </p:nvSpPr>
        <p:spPr/>
        <p:txBody>
          <a:bodyPr>
            <a:normAutofit fontScale="55000" lnSpcReduction="20000"/>
          </a:bodyPr>
          <a:lstStyle/>
          <a:p>
            <a:pPr algn="just"/>
            <a:r>
              <a:rPr lang="pt-BR" dirty="0"/>
              <a:t>→ </a:t>
            </a:r>
            <a:r>
              <a:rPr lang="pt-BR" b="1" u="sng" dirty="0"/>
              <a:t>recursos voluntários ou obrigatórios</a:t>
            </a:r>
            <a:r>
              <a:rPr lang="pt-BR" dirty="0"/>
              <a:t>: conforme dependam de manifestação da parte interessada ou exijam um reexame obrigatório (essa modalidade é criticável). </a:t>
            </a:r>
          </a:p>
          <a:p>
            <a:pPr algn="just"/>
            <a:endParaRPr lang="pt-BR" dirty="0"/>
          </a:p>
          <a:p>
            <a:pPr algn="just"/>
            <a:r>
              <a:rPr lang="pt-BR" sz="3200" b="0" i="0" dirty="0">
                <a:solidFill>
                  <a:srgbClr val="000000"/>
                </a:solidFill>
                <a:effectLst/>
              </a:rPr>
              <a:t>Art. 574.  Os recursos serão voluntários, excetuando-se os seguintes casos, em que deverão ser interpostos, de ofício, pelo juiz:</a:t>
            </a:r>
          </a:p>
          <a:p>
            <a:pPr algn="just"/>
            <a:r>
              <a:rPr lang="pt-BR" sz="3200" b="0" i="0" dirty="0">
                <a:solidFill>
                  <a:srgbClr val="000000"/>
                </a:solidFill>
                <a:effectLst/>
              </a:rPr>
              <a:t>I - da sentença que conceder </a:t>
            </a:r>
            <a:r>
              <a:rPr lang="pt-BR" sz="3200" b="1" i="0" dirty="0">
                <a:solidFill>
                  <a:srgbClr val="000000"/>
                </a:solidFill>
                <a:effectLst/>
              </a:rPr>
              <a:t>habeas corpus</a:t>
            </a:r>
            <a:r>
              <a:rPr lang="pt-BR" sz="3200" b="0" i="0" dirty="0">
                <a:solidFill>
                  <a:srgbClr val="000000"/>
                </a:solidFill>
                <a:effectLst/>
              </a:rPr>
              <a:t>;</a:t>
            </a:r>
          </a:p>
          <a:p>
            <a:pPr algn="just"/>
            <a:r>
              <a:rPr lang="pt-BR" sz="3200" b="0" i="0" dirty="0">
                <a:solidFill>
                  <a:srgbClr val="000000"/>
                </a:solidFill>
                <a:effectLst/>
              </a:rPr>
              <a:t>II - da que absolver desde logo o réu com fundamento na existência de circunstância que exclua o crime ou isente o réu de pena, nos termos do </a:t>
            </a:r>
            <a:r>
              <a:rPr lang="pt-BR" sz="3200" b="0" i="0" dirty="0">
                <a:effectLst/>
                <a:hlinkClick r:id="rId2">
                  <a:extLst>
                    <a:ext uri="{A12FA001-AC4F-418D-AE19-62706E023703}">
                      <ahyp:hlinkClr xmlns:ahyp="http://schemas.microsoft.com/office/drawing/2018/hyperlinkcolor" val="tx"/>
                    </a:ext>
                  </a:extLst>
                </a:hlinkClick>
              </a:rPr>
              <a:t>art. 411</a:t>
            </a:r>
            <a:r>
              <a:rPr lang="pt-BR" sz="3200" b="0" i="0" dirty="0">
                <a:effectLst/>
              </a:rPr>
              <a:t>.</a:t>
            </a:r>
          </a:p>
          <a:p>
            <a:pPr algn="just"/>
            <a:endParaRPr lang="pt-BR" sz="3200" b="0" i="0" dirty="0">
              <a:effectLst/>
            </a:endParaRPr>
          </a:p>
          <a:p>
            <a:pPr algn="just"/>
            <a:r>
              <a:rPr lang="pt-BR" sz="3200" b="0" i="0" dirty="0">
                <a:solidFill>
                  <a:srgbClr val="000000"/>
                </a:solidFill>
                <a:effectLst/>
              </a:rPr>
              <a:t> Art. 746.  Da decisão que conceder a reabilitação haverá recurso de ofício; </a:t>
            </a:r>
          </a:p>
          <a:p>
            <a:pPr algn="just"/>
            <a:endParaRPr lang="pt-BR" dirty="0"/>
          </a:p>
          <a:p>
            <a:pPr algn="just"/>
            <a:r>
              <a:rPr lang="pt-BR" dirty="0"/>
              <a:t>5. EFEITOS: devolutivo (regressivo, reiterativo ou misto) e suspensivo. </a:t>
            </a:r>
          </a:p>
          <a:p>
            <a:pPr algn="just"/>
            <a:r>
              <a:rPr lang="pt-BR" dirty="0"/>
              <a:t>→ </a:t>
            </a:r>
            <a:r>
              <a:rPr lang="pt-BR" b="1" u="sng" dirty="0"/>
              <a:t>Efeito devolutivo</a:t>
            </a:r>
            <a:r>
              <a:rPr lang="pt-BR" dirty="0"/>
              <a:t>: atendendo ao tantum </a:t>
            </a:r>
            <a:r>
              <a:rPr lang="pt-BR" dirty="0" err="1"/>
              <a:t>devolutum</a:t>
            </a:r>
            <a:r>
              <a:rPr lang="pt-BR" dirty="0"/>
              <a:t> quantum </a:t>
            </a:r>
            <a:r>
              <a:rPr lang="pt-BR" dirty="0" err="1"/>
              <a:t>appellatum</a:t>
            </a:r>
            <a:r>
              <a:rPr lang="pt-BR" dirty="0"/>
              <a:t>, diz respeito ao quanto se devolve da matéria (total ou parcial) e a quem será devolvido o conhecimento (regressivo = mesmo órgão / reiterativo = tribunal ad quem / misto = regressivo no primeiro momento e reiterativo depois). </a:t>
            </a:r>
          </a:p>
        </p:txBody>
      </p:sp>
    </p:spTree>
    <p:extLst>
      <p:ext uri="{BB962C8B-B14F-4D97-AF65-F5344CB8AC3E}">
        <p14:creationId xmlns:p14="http://schemas.microsoft.com/office/powerpoint/2010/main" val="3082801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03B875-137A-4309-97F7-AE535FEEC553}"/>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D36D02C-BBA8-46C8-B6B5-6F7987E17EE4}"/>
              </a:ext>
            </a:extLst>
          </p:cNvPr>
          <p:cNvSpPr>
            <a:spLocks noGrp="1"/>
          </p:cNvSpPr>
          <p:nvPr>
            <p:ph idx="1"/>
          </p:nvPr>
        </p:nvSpPr>
        <p:spPr/>
        <p:txBody>
          <a:bodyPr>
            <a:normAutofit/>
          </a:bodyPr>
          <a:lstStyle/>
          <a:p>
            <a:pPr algn="just"/>
            <a:r>
              <a:rPr lang="pt-BR" sz="2500" dirty="0">
                <a:solidFill>
                  <a:srgbClr val="000000"/>
                </a:solidFill>
                <a:latin typeface="+mj-lt"/>
              </a:rPr>
              <a:t>b</a:t>
            </a:r>
            <a:r>
              <a:rPr lang="pt-BR" sz="2500" b="0" i="0" dirty="0">
                <a:solidFill>
                  <a:srgbClr val="000000"/>
                </a:solidFill>
                <a:effectLst/>
                <a:latin typeface="+mj-lt"/>
              </a:rPr>
              <a:t>) o exame do corpo de delito nos crimes que deixam vestígios, ressalvado o disposto no </a:t>
            </a:r>
            <a:r>
              <a:rPr lang="pt-BR" sz="2500" b="0" i="0" dirty="0">
                <a:effectLst/>
                <a:latin typeface="+mj-lt"/>
                <a:hlinkClick r:id="rId2">
                  <a:extLst>
                    <a:ext uri="{A12FA001-AC4F-418D-AE19-62706E023703}">
                      <ahyp:hlinkClr xmlns:ahyp="http://schemas.microsoft.com/office/drawing/2018/hyperlinkcolor" val="tx"/>
                    </a:ext>
                  </a:extLst>
                </a:hlinkClick>
              </a:rPr>
              <a:t>Art. 167</a:t>
            </a:r>
            <a:r>
              <a:rPr lang="pt-BR" sz="2500" b="0" i="0" dirty="0">
                <a:effectLst/>
                <a:latin typeface="+mj-lt"/>
              </a:rPr>
              <a:t>;</a:t>
            </a:r>
          </a:p>
          <a:p>
            <a:pPr algn="just"/>
            <a:r>
              <a:rPr lang="pt-BR" sz="2500" b="0" i="0" dirty="0">
                <a:solidFill>
                  <a:srgbClr val="000000"/>
                </a:solidFill>
                <a:effectLst/>
                <a:latin typeface="+mj-lt"/>
              </a:rPr>
              <a:t>c) a nomeação de defensor ao réu presente, que o não tiver, ou ao ausente, </a:t>
            </a:r>
            <a:r>
              <a:rPr lang="pt-BR" sz="2500" b="0" i="0" strike="sngStrike" dirty="0">
                <a:solidFill>
                  <a:srgbClr val="000000"/>
                </a:solidFill>
                <a:effectLst>
                  <a:outerShdw blurRad="38100" dist="38100" dir="2700000" algn="tl">
                    <a:srgbClr val="000000">
                      <a:alpha val="43137"/>
                    </a:srgbClr>
                  </a:outerShdw>
                </a:effectLst>
                <a:latin typeface="+mj-lt"/>
              </a:rPr>
              <a:t>e de curador ao menor de 21 anos (revogado)</a:t>
            </a:r>
            <a:r>
              <a:rPr lang="pt-BR" sz="2500" b="0" i="0" strike="sngStrike" dirty="0">
                <a:solidFill>
                  <a:srgbClr val="000000"/>
                </a:solidFill>
                <a:effectLst/>
                <a:latin typeface="+mj-lt"/>
              </a:rPr>
              <a:t>;</a:t>
            </a:r>
          </a:p>
          <a:p>
            <a:pPr algn="just"/>
            <a:r>
              <a:rPr lang="pt-BR" sz="2500" b="0" i="0" dirty="0">
                <a:solidFill>
                  <a:srgbClr val="000000"/>
                </a:solidFill>
                <a:effectLst/>
                <a:latin typeface="+mj-lt"/>
              </a:rPr>
              <a:t>d) a intervenção do Ministério Público em todos os termos da ação por ele intentada e nos da intentada pela parte ofendida, quando se tratar de crime de ação pública;</a:t>
            </a:r>
          </a:p>
          <a:p>
            <a:pPr algn="just"/>
            <a:r>
              <a:rPr lang="pt-BR" sz="2500" b="0" i="0" dirty="0">
                <a:solidFill>
                  <a:srgbClr val="000000"/>
                </a:solidFill>
                <a:effectLst/>
                <a:latin typeface="+mj-lt"/>
              </a:rPr>
              <a:t>e) a citação do réu para ver-se processar, o seu interrogatório, quando presente, e os prazos concedidos à acusação e à defesa;</a:t>
            </a:r>
          </a:p>
          <a:p>
            <a:endParaRPr lang="pt-BR" dirty="0"/>
          </a:p>
        </p:txBody>
      </p:sp>
    </p:spTree>
    <p:extLst>
      <p:ext uri="{BB962C8B-B14F-4D97-AF65-F5344CB8AC3E}">
        <p14:creationId xmlns:p14="http://schemas.microsoft.com/office/powerpoint/2010/main" val="8192729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16BCB0-D701-41D6-9119-694ED6FBE26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7DB500C-B5BB-4AA2-A221-08F78D44EF11}"/>
              </a:ext>
            </a:extLst>
          </p:cNvPr>
          <p:cNvSpPr>
            <a:spLocks noGrp="1"/>
          </p:cNvSpPr>
          <p:nvPr>
            <p:ph idx="1"/>
          </p:nvPr>
        </p:nvSpPr>
        <p:spPr/>
        <p:txBody>
          <a:bodyPr>
            <a:normAutofit lnSpcReduction="10000"/>
          </a:bodyPr>
          <a:lstStyle/>
          <a:p>
            <a:pPr algn="just"/>
            <a:r>
              <a:rPr lang="pt-BR" sz="2500" dirty="0"/>
              <a:t>→ </a:t>
            </a:r>
            <a:r>
              <a:rPr lang="pt-BR" sz="2500" b="1" u="sng" dirty="0"/>
              <a:t>Efeito suspensivo</a:t>
            </a:r>
            <a:r>
              <a:rPr lang="pt-BR" sz="2500" dirty="0"/>
              <a:t>: determina a possibilidade ou impossibilidade de a decisão surtir todos os seus efeitos antes do trânsito em julgado. O recurso da sentença absolutória nunca terá efeito suspensivo. Já em relação à sentença condenatória, diz respeito ao direito de recorrer ou não em liberdade, estando a discussão fundida com as regras da prisão cautelar (especialmente a “necessidade” ou não da prisão preventiva). Diz respeito à eficácia ou ineficácia da presunção constitucional de inocência. </a:t>
            </a:r>
          </a:p>
          <a:p>
            <a:pPr algn="just"/>
            <a:r>
              <a:rPr lang="pt-BR" sz="2000" b="0" i="0" dirty="0">
                <a:solidFill>
                  <a:srgbClr val="000000"/>
                </a:solidFill>
                <a:effectLst/>
                <a:latin typeface="+mj-lt"/>
              </a:rPr>
              <a:t>Art. 596. A apelação da sentença absolutória não impedirá que o réu seja posto imediatamente em liberdade.              </a:t>
            </a:r>
          </a:p>
          <a:p>
            <a:pPr algn="just"/>
            <a:r>
              <a:rPr lang="pt-BR" sz="2000" b="0" i="0" dirty="0">
                <a:solidFill>
                  <a:srgbClr val="000000"/>
                </a:solidFill>
                <a:effectLst/>
                <a:latin typeface="+mj-lt"/>
              </a:rPr>
              <a:t>Parágrafo único.  A apelação não suspenderá a execução da medida de segurança aplicada provisoriamente.    </a:t>
            </a:r>
          </a:p>
          <a:p>
            <a:pPr algn="just"/>
            <a:endParaRPr lang="pt-BR" sz="2500" dirty="0"/>
          </a:p>
          <a:p>
            <a:pPr algn="just"/>
            <a:endParaRPr lang="pt-BR" sz="2500" dirty="0"/>
          </a:p>
        </p:txBody>
      </p:sp>
    </p:spTree>
    <p:extLst>
      <p:ext uri="{BB962C8B-B14F-4D97-AF65-F5344CB8AC3E}">
        <p14:creationId xmlns:p14="http://schemas.microsoft.com/office/powerpoint/2010/main" val="35450762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E4E3D4-A57A-464B-AB37-49BAD804A29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E5C68BD-0A2D-4E8A-B604-341C94687223}"/>
              </a:ext>
            </a:extLst>
          </p:cNvPr>
          <p:cNvSpPr>
            <a:spLocks noGrp="1"/>
          </p:cNvSpPr>
          <p:nvPr>
            <p:ph idx="1"/>
          </p:nvPr>
        </p:nvSpPr>
        <p:spPr/>
        <p:txBody>
          <a:bodyPr>
            <a:normAutofit fontScale="77500" lnSpcReduction="20000"/>
          </a:bodyPr>
          <a:lstStyle/>
          <a:p>
            <a:r>
              <a:rPr lang="pt-BR" dirty="0"/>
              <a:t>6. REGRAS DO SISTEMA RECURSAL: </a:t>
            </a:r>
          </a:p>
          <a:p>
            <a:pPr algn="just"/>
            <a:r>
              <a:rPr lang="pt-BR" dirty="0"/>
              <a:t>→ </a:t>
            </a:r>
            <a:r>
              <a:rPr lang="pt-BR" b="1" u="sng" dirty="0"/>
              <a:t>Fungibilidade</a:t>
            </a:r>
            <a:r>
              <a:rPr lang="pt-BR" dirty="0"/>
              <a:t>: art. 579, possibilidade de um recurso (errado) ser conhecido no lugar de outro (correto). </a:t>
            </a:r>
            <a:r>
              <a:rPr lang="pt-BR" dirty="0" err="1"/>
              <a:t>Substitutividade</a:t>
            </a:r>
            <a:r>
              <a:rPr lang="pt-BR" dirty="0"/>
              <a:t> de um recurso por outro. Não será admitida a fungibilidade quando houver má-fé (erro grosseiro). Outra exigência: que o recurso errado seja interposto dentro do prazo do correto (essa exigência é criticável). </a:t>
            </a:r>
          </a:p>
          <a:p>
            <a:pPr algn="just"/>
            <a:r>
              <a:rPr lang="pt-BR" dirty="0"/>
              <a:t>→ </a:t>
            </a:r>
            <a:r>
              <a:rPr lang="pt-BR" b="1" u="sng" dirty="0" err="1"/>
              <a:t>Unirrecorribilidade</a:t>
            </a:r>
            <a:r>
              <a:rPr lang="pt-BR" dirty="0"/>
              <a:t>: art. 593, § 4º, ou seja, que a apelação absorve a matéria do recurso em sentido estrito. Como regra, diante de uma decisão, somente caberá a interposição de um recurso (de cada vez). Exceção: recurso especial e recurso extraordinário, em que será simultânea;</a:t>
            </a:r>
          </a:p>
        </p:txBody>
      </p:sp>
    </p:spTree>
    <p:extLst>
      <p:ext uri="{BB962C8B-B14F-4D97-AF65-F5344CB8AC3E}">
        <p14:creationId xmlns:p14="http://schemas.microsoft.com/office/powerpoint/2010/main" val="36760415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E11364-C81D-4D80-B000-0A046852B96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DD822C9-2A66-4F8E-A16B-0BB085A515B2}"/>
              </a:ext>
            </a:extLst>
          </p:cNvPr>
          <p:cNvSpPr>
            <a:spLocks noGrp="1"/>
          </p:cNvSpPr>
          <p:nvPr>
            <p:ph idx="1"/>
          </p:nvPr>
        </p:nvSpPr>
        <p:spPr/>
        <p:txBody>
          <a:bodyPr>
            <a:normAutofit fontScale="85000" lnSpcReduction="10000"/>
          </a:bodyPr>
          <a:lstStyle/>
          <a:p>
            <a:pPr algn="just"/>
            <a:r>
              <a:rPr lang="pt-BR" b="0" i="0" dirty="0">
                <a:solidFill>
                  <a:srgbClr val="000000"/>
                </a:solidFill>
                <a:effectLst/>
                <a:latin typeface="+mj-lt"/>
              </a:rPr>
              <a:t>Art. 579.  Salvo a hipótese de má-fé, a parte não será prejudicada pela interposição de um recurso por outro.</a:t>
            </a:r>
          </a:p>
          <a:p>
            <a:pPr algn="just"/>
            <a:r>
              <a:rPr lang="pt-BR" b="0" i="0" dirty="0">
                <a:solidFill>
                  <a:srgbClr val="000000"/>
                </a:solidFill>
                <a:effectLst/>
                <a:latin typeface="+mj-lt"/>
              </a:rPr>
              <a:t>Parágrafo único.  Se o juiz, desde logo, reconhecer a impropriedade do recurso interposto pela parte, mandará processá-lo de acordo com o rito do recurso cabível; </a:t>
            </a:r>
          </a:p>
          <a:p>
            <a:pPr algn="just"/>
            <a:r>
              <a:rPr lang="pt-BR" b="0" i="0" dirty="0">
                <a:solidFill>
                  <a:srgbClr val="000000"/>
                </a:solidFill>
                <a:effectLst/>
                <a:latin typeface="+mj-lt"/>
              </a:rPr>
              <a:t>Art. 593. Caberá apelação no prazo de 5 (cinco) dias:</a:t>
            </a:r>
          </a:p>
          <a:p>
            <a:pPr algn="just"/>
            <a:r>
              <a:rPr lang="pt-BR" b="0" i="0" dirty="0">
                <a:solidFill>
                  <a:srgbClr val="000000"/>
                </a:solidFill>
                <a:effectLst/>
                <a:latin typeface="+mj-lt"/>
              </a:rPr>
              <a:t>§ 4</a:t>
            </a:r>
            <a:r>
              <a:rPr lang="pt-BR" b="0" i="0" u="sng" baseline="30000" dirty="0">
                <a:solidFill>
                  <a:srgbClr val="000000"/>
                </a:solidFill>
                <a:effectLst/>
                <a:latin typeface="+mj-lt"/>
              </a:rPr>
              <a:t>o</a:t>
            </a:r>
            <a:r>
              <a:rPr lang="pt-BR" b="0" i="0" dirty="0">
                <a:solidFill>
                  <a:srgbClr val="000000"/>
                </a:solidFill>
                <a:effectLst/>
                <a:latin typeface="+mj-lt"/>
              </a:rPr>
              <a:t>  Quando cabível a apelação, não poderá ser usado o recurso em sentido estrito, ainda que somente de parte da decisão se recorra.   </a:t>
            </a:r>
          </a:p>
          <a:p>
            <a:endParaRPr lang="pt-BR" dirty="0"/>
          </a:p>
        </p:txBody>
      </p:sp>
    </p:spTree>
    <p:extLst>
      <p:ext uri="{BB962C8B-B14F-4D97-AF65-F5344CB8AC3E}">
        <p14:creationId xmlns:p14="http://schemas.microsoft.com/office/powerpoint/2010/main" val="8277573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9D87C2-F535-49D8-B81B-DCCCD213466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0B292A9-A78B-4B04-BC94-049C0AC93D57}"/>
              </a:ext>
            </a:extLst>
          </p:cNvPr>
          <p:cNvSpPr>
            <a:spLocks noGrp="1"/>
          </p:cNvSpPr>
          <p:nvPr>
            <p:ph idx="1"/>
          </p:nvPr>
        </p:nvSpPr>
        <p:spPr>
          <a:xfrm>
            <a:off x="457200" y="1628800"/>
            <a:ext cx="8229600" cy="4497363"/>
          </a:xfrm>
        </p:spPr>
        <p:txBody>
          <a:bodyPr>
            <a:normAutofit/>
          </a:bodyPr>
          <a:lstStyle/>
          <a:p>
            <a:pPr algn="just"/>
            <a:r>
              <a:rPr lang="pt-BR" sz="2500" dirty="0"/>
              <a:t>→ </a:t>
            </a:r>
            <a:r>
              <a:rPr lang="pt-BR" sz="2500" b="1" u="sng" dirty="0"/>
              <a:t>Motivação</a:t>
            </a:r>
            <a:r>
              <a:rPr lang="pt-BR" sz="2500" dirty="0"/>
              <a:t>: assim como as decisões, os recursos têm de ser motivados, fundamentados. </a:t>
            </a:r>
          </a:p>
          <a:p>
            <a:pPr algn="just"/>
            <a:r>
              <a:rPr lang="pt-BR" sz="2500" dirty="0"/>
              <a:t>→ </a:t>
            </a:r>
            <a:r>
              <a:rPr lang="pt-BR" sz="2500" b="1" u="sng" dirty="0"/>
              <a:t>Proibição da Reformatio in Pejus e a permissão da Reformatio in </a:t>
            </a:r>
            <a:r>
              <a:rPr lang="pt-BR" sz="2500" b="1" u="sng" dirty="0" err="1"/>
              <a:t>Mellius</a:t>
            </a:r>
            <a:r>
              <a:rPr lang="pt-BR" sz="2500" dirty="0"/>
              <a:t>: art. 617 e Súmula 160 do STF. Está vedada a reforma para pior, ou seja, diante de exclusivo recurso da defesa, não pode o tribunal piorar a situação jurídica do imputado. Por outro lado, sempre será permitida a reforma da decisão para melhorar a situação jurídica do réu, inclusive quando ele não recorre.</a:t>
            </a:r>
          </a:p>
        </p:txBody>
      </p:sp>
    </p:spTree>
    <p:extLst>
      <p:ext uri="{BB962C8B-B14F-4D97-AF65-F5344CB8AC3E}">
        <p14:creationId xmlns:p14="http://schemas.microsoft.com/office/powerpoint/2010/main" val="41562023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642272-5CB4-4C1F-9DCC-C9271B0088A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B57FAB7-7874-46FD-AA74-7EEEBC652883}"/>
              </a:ext>
            </a:extLst>
          </p:cNvPr>
          <p:cNvSpPr>
            <a:spLocks noGrp="1"/>
          </p:cNvSpPr>
          <p:nvPr>
            <p:ph idx="1"/>
          </p:nvPr>
        </p:nvSpPr>
        <p:spPr/>
        <p:txBody>
          <a:bodyPr/>
          <a:lstStyle/>
          <a:p>
            <a:pPr algn="just"/>
            <a:r>
              <a:rPr lang="pt-BR" b="0" i="0" dirty="0">
                <a:effectLst/>
              </a:rPr>
              <a:t>A</a:t>
            </a:r>
            <a:r>
              <a:rPr lang="pt-BR" sz="2500" b="0" i="0" dirty="0">
                <a:effectLst/>
              </a:rPr>
              <a:t>rt. 617.  O tribunal, câmara ou turma atenderá nas suas decisões ao disposto nos </a:t>
            </a:r>
            <a:r>
              <a:rPr lang="pt-BR" sz="2500" b="0" i="0" dirty="0" err="1">
                <a:effectLst/>
                <a:hlinkClick r:id="rId2">
                  <a:extLst>
                    <a:ext uri="{A12FA001-AC4F-418D-AE19-62706E023703}">
                      <ahyp:hlinkClr xmlns:ahyp="http://schemas.microsoft.com/office/drawing/2018/hyperlinkcolor" val="tx"/>
                    </a:ext>
                  </a:extLst>
                </a:hlinkClick>
              </a:rPr>
              <a:t>arts</a:t>
            </a:r>
            <a:r>
              <a:rPr lang="pt-BR" sz="2500" b="0" i="0" dirty="0">
                <a:effectLst/>
                <a:hlinkClick r:id="rId2">
                  <a:extLst>
                    <a:ext uri="{A12FA001-AC4F-418D-AE19-62706E023703}">
                      <ahyp:hlinkClr xmlns:ahyp="http://schemas.microsoft.com/office/drawing/2018/hyperlinkcolor" val="tx"/>
                    </a:ext>
                  </a:extLst>
                </a:hlinkClick>
              </a:rPr>
              <a:t>. 383</a:t>
            </a:r>
            <a:r>
              <a:rPr lang="pt-BR" sz="2500" b="0" i="0" dirty="0">
                <a:effectLst/>
              </a:rPr>
              <a:t>, </a:t>
            </a:r>
            <a:r>
              <a:rPr lang="pt-BR" sz="2500" b="0" i="0" dirty="0">
                <a:effectLst/>
                <a:hlinkClick r:id="rId3">
                  <a:extLst>
                    <a:ext uri="{A12FA001-AC4F-418D-AE19-62706E023703}">
                      <ahyp:hlinkClr xmlns:ahyp="http://schemas.microsoft.com/office/drawing/2018/hyperlinkcolor" val="tx"/>
                    </a:ext>
                  </a:extLst>
                </a:hlinkClick>
              </a:rPr>
              <a:t>386</a:t>
            </a:r>
            <a:r>
              <a:rPr lang="pt-BR" sz="2500" b="0" i="0" dirty="0">
                <a:effectLst/>
              </a:rPr>
              <a:t> e </a:t>
            </a:r>
            <a:r>
              <a:rPr lang="pt-BR" sz="2500" b="0" i="0" dirty="0">
                <a:effectLst/>
                <a:hlinkClick r:id="rId4">
                  <a:extLst>
                    <a:ext uri="{A12FA001-AC4F-418D-AE19-62706E023703}">
                      <ahyp:hlinkClr xmlns:ahyp="http://schemas.microsoft.com/office/drawing/2018/hyperlinkcolor" val="tx"/>
                    </a:ext>
                  </a:extLst>
                </a:hlinkClick>
              </a:rPr>
              <a:t>387</a:t>
            </a:r>
            <a:r>
              <a:rPr lang="pt-BR" sz="2500" b="0" i="0" dirty="0">
                <a:effectLst/>
              </a:rPr>
              <a:t>, no que for aplicável, não podendo, porém, ser agravada a pena, quando somente o réu houver apelado da sentença.</a:t>
            </a:r>
          </a:p>
          <a:p>
            <a:pPr algn="just" fontAlgn="t"/>
            <a:r>
              <a:rPr lang="pt-BR" sz="2500" b="1" i="0" dirty="0">
                <a:solidFill>
                  <a:srgbClr val="4F81BD"/>
                </a:solidFill>
                <a:effectLst/>
                <a:latin typeface="+mj-lt"/>
              </a:rPr>
              <a:t>Súmula 160</a:t>
            </a:r>
          </a:p>
          <a:p>
            <a:pPr algn="just" fontAlgn="t"/>
            <a:r>
              <a:rPr lang="pt-BR" sz="2500" b="0" i="0" dirty="0">
                <a:solidFill>
                  <a:srgbClr val="385260"/>
                </a:solidFill>
                <a:effectLst/>
                <a:latin typeface="+mj-lt"/>
              </a:rPr>
              <a:t>É nula a decisão do Tribunal que acolhe, contra o réu, nulidade não </a:t>
            </a:r>
            <a:r>
              <a:rPr lang="pt-BR" sz="2500" b="0" i="0" dirty="0" err="1">
                <a:solidFill>
                  <a:srgbClr val="385260"/>
                </a:solidFill>
                <a:effectLst/>
                <a:latin typeface="+mj-lt"/>
              </a:rPr>
              <a:t>argüida</a:t>
            </a:r>
            <a:r>
              <a:rPr lang="pt-BR" sz="2500" b="0" i="0" dirty="0">
                <a:solidFill>
                  <a:srgbClr val="385260"/>
                </a:solidFill>
                <a:effectLst/>
                <a:latin typeface="+mj-lt"/>
              </a:rPr>
              <a:t> no recurso da acusação, ressalvados os casos de recurso de ofício.</a:t>
            </a:r>
          </a:p>
          <a:p>
            <a:pPr algn="just"/>
            <a:endParaRPr lang="pt-BR" sz="2500" dirty="0"/>
          </a:p>
        </p:txBody>
      </p:sp>
    </p:spTree>
    <p:extLst>
      <p:ext uri="{BB962C8B-B14F-4D97-AF65-F5344CB8AC3E}">
        <p14:creationId xmlns:p14="http://schemas.microsoft.com/office/powerpoint/2010/main" val="14894981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CC10EA-C50F-417E-AA50-1934ACAAE00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ABBD8B3-15BE-47E0-B4E0-27610D8BB799}"/>
              </a:ext>
            </a:extLst>
          </p:cNvPr>
          <p:cNvSpPr>
            <a:spLocks noGrp="1"/>
          </p:cNvSpPr>
          <p:nvPr>
            <p:ph idx="1"/>
          </p:nvPr>
        </p:nvSpPr>
        <p:spPr/>
        <p:txBody>
          <a:bodyPr>
            <a:normAutofit/>
          </a:bodyPr>
          <a:lstStyle/>
          <a:p>
            <a:pPr algn="just"/>
            <a:r>
              <a:rPr lang="pt-BR" sz="2500" dirty="0"/>
              <a:t>Problemática é a situação da reformatio in pejus indireta nos julgamentos pelo Tribunal do Júri, em que, diante de um recurso exclusivo da defesa e a submissão a novo julgamento, o resultado não pode ser pior do que o do primeiro júri, independentemente de ter havido o reconhecimento de qualificadora antes afastada.</a:t>
            </a:r>
          </a:p>
          <a:p>
            <a:pPr algn="just"/>
            <a:r>
              <a:rPr lang="pt-BR" sz="2500" dirty="0"/>
              <a:t>→ </a:t>
            </a:r>
            <a:r>
              <a:rPr lang="pt-BR" sz="2500" b="1" u="sng" dirty="0"/>
              <a:t>Tantum </a:t>
            </a:r>
            <a:r>
              <a:rPr lang="pt-BR" sz="2500" b="1" u="sng" dirty="0" err="1"/>
              <a:t>devolutum</a:t>
            </a:r>
            <a:r>
              <a:rPr lang="pt-BR" sz="2500" b="1" u="sng" dirty="0"/>
              <a:t> quantum </a:t>
            </a:r>
            <a:r>
              <a:rPr lang="pt-BR" sz="2500" b="1" u="sng" dirty="0" err="1"/>
              <a:t>appellatum</a:t>
            </a:r>
            <a:r>
              <a:rPr lang="pt-BR" sz="2500" dirty="0"/>
              <a:t>: tanto se devolve quanto se apela. É uma limitação imposta pelo efeito devolutivo. Mas, diante da autorização da reformatio in </a:t>
            </a:r>
            <a:r>
              <a:rPr lang="pt-BR" sz="2500" dirty="0" err="1"/>
              <a:t>mellius</a:t>
            </a:r>
            <a:r>
              <a:rPr lang="pt-BR" sz="2500" dirty="0"/>
              <a:t>, esse princípio acaba sendo uma limitação recursal ao acusador. </a:t>
            </a:r>
          </a:p>
        </p:txBody>
      </p:sp>
    </p:spTree>
    <p:extLst>
      <p:ext uri="{BB962C8B-B14F-4D97-AF65-F5344CB8AC3E}">
        <p14:creationId xmlns:p14="http://schemas.microsoft.com/office/powerpoint/2010/main" val="28433841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CB2E4B-1C5D-424F-981C-ADCE0D988BD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4491675-58EE-4627-9DD5-3BBCEE547C42}"/>
              </a:ext>
            </a:extLst>
          </p:cNvPr>
          <p:cNvSpPr>
            <a:spLocks noGrp="1"/>
          </p:cNvSpPr>
          <p:nvPr>
            <p:ph idx="1"/>
          </p:nvPr>
        </p:nvSpPr>
        <p:spPr/>
        <p:txBody>
          <a:bodyPr>
            <a:normAutofit fontScale="92500" lnSpcReduction="20000"/>
          </a:bodyPr>
          <a:lstStyle/>
          <a:p>
            <a:pPr algn="just"/>
            <a:r>
              <a:rPr lang="pt-BR" dirty="0"/>
              <a:t>→</a:t>
            </a:r>
            <a:r>
              <a:rPr lang="pt-BR" sz="2900" dirty="0"/>
              <a:t> </a:t>
            </a:r>
            <a:r>
              <a:rPr lang="pt-BR" sz="2900" b="1" dirty="0"/>
              <a:t>Irrecorribilidade dos despachos e das decisões interlocutórias simples</a:t>
            </a:r>
            <a:r>
              <a:rPr lang="pt-BR" sz="2900" dirty="0"/>
              <a:t>: tais decisões não geram gravame e não contemplam recurso. Exceção: embargos declaratórios, que sempre têm cabimento diante de uma decisão (qualquer que seja) ou despacho, omissa, ambígua, contraditória ou obscura.</a:t>
            </a:r>
          </a:p>
          <a:p>
            <a:pPr algn="just"/>
            <a:r>
              <a:rPr lang="pt-BR" sz="2900" dirty="0"/>
              <a:t> → </a:t>
            </a:r>
            <a:r>
              <a:rPr lang="pt-BR" sz="2900" b="1" dirty="0"/>
              <a:t>Complementaridade Recursal</a:t>
            </a:r>
            <a:r>
              <a:rPr lang="pt-BR" sz="2900" dirty="0"/>
              <a:t>: havendo modificação superveniente na fundamentação da decisão, pode haver a complementação das razões recursais. Tampouco existe óbice aos “memoriais aditivos”, apresentados nos tribunais, para complementação da fundamentação jurídica ou mesmo fática (desde que a prova já esteja nos autos)</a:t>
            </a:r>
          </a:p>
        </p:txBody>
      </p:sp>
    </p:spTree>
    <p:extLst>
      <p:ext uri="{BB962C8B-B14F-4D97-AF65-F5344CB8AC3E}">
        <p14:creationId xmlns:p14="http://schemas.microsoft.com/office/powerpoint/2010/main" val="16195199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FE3408-254C-47AF-88AD-9D6B344C35A3}"/>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ACB1E2E-BAE5-45A4-9D1C-9EE8E5C24607}"/>
              </a:ext>
            </a:extLst>
          </p:cNvPr>
          <p:cNvSpPr>
            <a:spLocks noGrp="1"/>
          </p:cNvSpPr>
          <p:nvPr>
            <p:ph idx="1"/>
          </p:nvPr>
        </p:nvSpPr>
        <p:spPr/>
        <p:txBody>
          <a:bodyPr>
            <a:normAutofit fontScale="77500" lnSpcReduction="20000"/>
          </a:bodyPr>
          <a:lstStyle/>
          <a:p>
            <a:pPr algn="just"/>
            <a:r>
              <a:rPr lang="pt-BR" dirty="0"/>
              <a:t>→ (</a:t>
            </a:r>
            <a:r>
              <a:rPr lang="pt-BR" b="1" u="sng" dirty="0"/>
              <a:t>In)Disponibilidade dos Recursos</a:t>
            </a:r>
            <a:r>
              <a:rPr lang="pt-BR" dirty="0"/>
              <a:t>: na ação penal pública, o MP não está obrigado a recorrer, mas, uma vez interposto o recurso, não pode dele desistir (art. 576). Na ação penal de iniciativa privada, o querelante poderá desistir a qualquer momento, pois disponível. Quanto ao recurso da defesa, recomenda-se que a desistência ou renúncia seja firmada pelo réu e seu defensor (Súmulas 705 e 708 do STF). </a:t>
            </a:r>
          </a:p>
          <a:p>
            <a:pPr algn="just"/>
            <a:r>
              <a:rPr lang="pt-BR" dirty="0"/>
              <a:t>→ </a:t>
            </a:r>
            <a:r>
              <a:rPr lang="pt-BR" b="1" u="sng" dirty="0"/>
              <a:t>Extensão Subjetiva dos Efeitos dos Recursos</a:t>
            </a:r>
            <a:r>
              <a:rPr lang="pt-BR" dirty="0"/>
              <a:t>: art. 580. Significa a possibilidade de extensão dos efeitos da decisão favorável proferida no julgamento do recurso aos demais réus que não recorreram, mas em situação jurídica idêntica, desde que não se baseie em motivos de caráter pessoal (v.g., menoridade etc.). </a:t>
            </a:r>
          </a:p>
        </p:txBody>
      </p:sp>
    </p:spTree>
    <p:extLst>
      <p:ext uri="{BB962C8B-B14F-4D97-AF65-F5344CB8AC3E}">
        <p14:creationId xmlns:p14="http://schemas.microsoft.com/office/powerpoint/2010/main" val="347732091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10E49C-7370-4818-B3D6-523B483D89B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91AB72C-0CD9-4526-881C-6F24E1CC1457}"/>
              </a:ext>
            </a:extLst>
          </p:cNvPr>
          <p:cNvSpPr>
            <a:spLocks noGrp="1"/>
          </p:cNvSpPr>
          <p:nvPr>
            <p:ph idx="1"/>
          </p:nvPr>
        </p:nvSpPr>
        <p:spPr/>
        <p:txBody>
          <a:bodyPr>
            <a:normAutofit/>
          </a:bodyPr>
          <a:lstStyle/>
          <a:p>
            <a:r>
              <a:rPr lang="pt-BR" sz="2000" b="0" i="0" dirty="0">
                <a:solidFill>
                  <a:srgbClr val="000000"/>
                </a:solidFill>
                <a:effectLst/>
                <a:latin typeface="+mj-lt"/>
              </a:rPr>
              <a:t> Art. 576.  O Ministério Público não poderá desistir de recurso que haja interposto.</a:t>
            </a:r>
          </a:p>
          <a:p>
            <a:pPr algn="just" fontAlgn="t"/>
            <a:r>
              <a:rPr lang="pt-BR" sz="2000" b="1" i="0" dirty="0">
                <a:solidFill>
                  <a:srgbClr val="4F81BD"/>
                </a:solidFill>
                <a:effectLst/>
                <a:latin typeface="+mj-lt"/>
              </a:rPr>
              <a:t>Súmula 705</a:t>
            </a:r>
          </a:p>
          <a:p>
            <a:pPr algn="just" fontAlgn="t"/>
            <a:r>
              <a:rPr lang="pt-BR" sz="2000" b="0" i="0" dirty="0">
                <a:solidFill>
                  <a:srgbClr val="385260"/>
                </a:solidFill>
                <a:effectLst/>
                <a:latin typeface="+mj-lt"/>
              </a:rPr>
              <a:t>A renúncia do réu ao direito de apelação, manifestada sem a assistência do defensor, não impede o conhecimento da apelação por este interposta.</a:t>
            </a:r>
          </a:p>
          <a:p>
            <a:pPr algn="just" fontAlgn="t"/>
            <a:r>
              <a:rPr lang="pt-BR" sz="2000" b="1" i="0" dirty="0">
                <a:solidFill>
                  <a:srgbClr val="4F81BD"/>
                </a:solidFill>
                <a:effectLst/>
                <a:latin typeface="+mj-lt"/>
              </a:rPr>
              <a:t>Súmula 708</a:t>
            </a:r>
          </a:p>
          <a:p>
            <a:pPr algn="just" fontAlgn="t"/>
            <a:r>
              <a:rPr lang="pt-BR" sz="2000" b="0" i="0" dirty="0">
                <a:solidFill>
                  <a:srgbClr val="385260"/>
                </a:solidFill>
                <a:effectLst/>
                <a:latin typeface="+mj-lt"/>
              </a:rPr>
              <a:t>É nulo o julgamento da apelação se, após a manifestação nos autos da renúncia do único defensor, o réu não foi previamente intimado para constituir outro.</a:t>
            </a:r>
          </a:p>
          <a:p>
            <a:pPr algn="just" fontAlgn="t"/>
            <a:r>
              <a:rPr lang="pt-BR" sz="2000" b="0" i="0" dirty="0">
                <a:solidFill>
                  <a:srgbClr val="000000"/>
                </a:solidFill>
                <a:effectLst/>
                <a:latin typeface="+mj-lt"/>
              </a:rPr>
              <a:t> Art. 580.  No caso de concurso de agentes (</a:t>
            </a:r>
            <a:r>
              <a:rPr lang="pt-BR" sz="2000" b="0" i="0" dirty="0">
                <a:effectLst/>
                <a:latin typeface="+mj-lt"/>
                <a:hlinkClick r:id="rId2">
                  <a:extLst>
                    <a:ext uri="{A12FA001-AC4F-418D-AE19-62706E023703}">
                      <ahyp:hlinkClr xmlns:ahyp="http://schemas.microsoft.com/office/drawing/2018/hyperlinkcolor" val="tx"/>
                    </a:ext>
                  </a:extLst>
                </a:hlinkClick>
              </a:rPr>
              <a:t>Código Penal, art. 25</a:t>
            </a:r>
            <a:r>
              <a:rPr lang="pt-BR" sz="2000" b="0" i="0" dirty="0">
                <a:solidFill>
                  <a:srgbClr val="000000"/>
                </a:solidFill>
                <a:effectLst/>
                <a:latin typeface="+mj-lt"/>
              </a:rPr>
              <a:t>), a decisão do recurso interposto por um dos réus, se fundado em motivos que não sejam de caráter exclusivamente pessoal, aproveitará aos outros.</a:t>
            </a:r>
            <a:endParaRPr lang="pt-BR" sz="2000" b="0" i="0" dirty="0">
              <a:solidFill>
                <a:srgbClr val="385260"/>
              </a:solidFill>
              <a:effectLst/>
              <a:latin typeface="+mj-lt"/>
            </a:endParaRPr>
          </a:p>
          <a:p>
            <a:endParaRPr lang="pt-BR" dirty="0"/>
          </a:p>
        </p:txBody>
      </p:sp>
    </p:spTree>
    <p:extLst>
      <p:ext uri="{BB962C8B-B14F-4D97-AF65-F5344CB8AC3E}">
        <p14:creationId xmlns:p14="http://schemas.microsoft.com/office/powerpoint/2010/main" val="17284412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997B6A-37BB-4269-8EF2-E18DD0A35053}"/>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D7D2BE1-5BA1-487A-A98B-1A01777ADEC3}"/>
              </a:ext>
            </a:extLst>
          </p:cNvPr>
          <p:cNvSpPr>
            <a:spLocks noGrp="1"/>
          </p:cNvSpPr>
          <p:nvPr>
            <p:ph idx="1"/>
          </p:nvPr>
        </p:nvSpPr>
        <p:spPr/>
        <p:txBody>
          <a:bodyPr>
            <a:normAutofit fontScale="77500" lnSpcReduction="20000"/>
          </a:bodyPr>
          <a:lstStyle/>
          <a:p>
            <a:pPr algn="just"/>
            <a:r>
              <a:rPr lang="pt-BR" dirty="0"/>
              <a:t>7. INTERPOSIÇÃO. TEMPESTIVIDADE. PREPARO. DESERÇÃO:</a:t>
            </a:r>
          </a:p>
          <a:p>
            <a:pPr algn="just"/>
            <a:r>
              <a:rPr lang="pt-BR" dirty="0"/>
              <a:t>→ </a:t>
            </a:r>
            <a:r>
              <a:rPr lang="pt-BR" b="1" u="sng" dirty="0"/>
              <a:t>Interposição: </a:t>
            </a:r>
            <a:r>
              <a:rPr lang="pt-BR" dirty="0"/>
              <a:t>pode ser por escrito em petição ou, quando a lei admite (apelação e RSE), por termo nos autos. </a:t>
            </a:r>
          </a:p>
          <a:p>
            <a:pPr algn="just"/>
            <a:r>
              <a:rPr lang="pt-BR" dirty="0"/>
              <a:t>→ </a:t>
            </a:r>
            <a:r>
              <a:rPr lang="pt-BR" b="1" u="sng" dirty="0"/>
              <a:t>Tempestividade: </a:t>
            </a:r>
            <a:r>
              <a:rPr lang="pt-BR" dirty="0"/>
              <a:t>art. 798. Prazos fatais e peremptórios. Contagem: da data da intimação e não da juntada – Súmulas 310 e 710 do STF. Prazo em dobro para defensoria pública. </a:t>
            </a:r>
          </a:p>
          <a:p>
            <a:pPr algn="just"/>
            <a:r>
              <a:rPr lang="pt-BR" dirty="0"/>
              <a:t>→ </a:t>
            </a:r>
            <a:r>
              <a:rPr lang="pt-BR" b="1" u="sng" dirty="0"/>
              <a:t>Preparo: </a:t>
            </a:r>
            <a:r>
              <a:rPr lang="pt-BR" dirty="0"/>
              <a:t>é o pagamento das custas recursais, somente exigível nas ações penais de iniciativa privada, sob pena de deserção (art. 806). Súmula 187 do STJ. Não existe mais deserção por fuga do réu que apelou. </a:t>
            </a:r>
          </a:p>
        </p:txBody>
      </p:sp>
    </p:spTree>
    <p:extLst>
      <p:ext uri="{BB962C8B-B14F-4D97-AF65-F5344CB8AC3E}">
        <p14:creationId xmlns:p14="http://schemas.microsoft.com/office/powerpoint/2010/main" val="3647670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CC8929-3FD0-4D2A-9F11-D12E62A73DA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A48A2A1-91E2-491B-AC68-0FD45B8F5145}"/>
              </a:ext>
            </a:extLst>
          </p:cNvPr>
          <p:cNvSpPr>
            <a:spLocks noGrp="1"/>
          </p:cNvSpPr>
          <p:nvPr>
            <p:ph idx="1"/>
          </p:nvPr>
        </p:nvSpPr>
        <p:spPr/>
        <p:txBody>
          <a:bodyPr>
            <a:normAutofit fontScale="85000" lnSpcReduction="20000"/>
          </a:bodyPr>
          <a:lstStyle/>
          <a:p>
            <a:pPr algn="just"/>
            <a:r>
              <a:rPr lang="pt-BR" b="0" i="0" dirty="0">
                <a:solidFill>
                  <a:srgbClr val="000000"/>
                </a:solidFill>
                <a:effectLst/>
                <a:latin typeface="+mj-lt"/>
              </a:rPr>
              <a:t>f) a sentença de pronúncia, </a:t>
            </a:r>
            <a:r>
              <a:rPr lang="pt-BR" b="0" i="0" strike="sngStrike" dirty="0">
                <a:solidFill>
                  <a:srgbClr val="000000"/>
                </a:solidFill>
                <a:effectLst/>
                <a:latin typeface="+mj-lt"/>
              </a:rPr>
              <a:t>o libelo </a:t>
            </a:r>
            <a:r>
              <a:rPr lang="pt-BR" b="0" i="0" dirty="0">
                <a:solidFill>
                  <a:srgbClr val="000000"/>
                </a:solidFill>
                <a:effectLst/>
                <a:latin typeface="+mj-lt"/>
              </a:rPr>
              <a:t>e a entrega da respectiva cópia, com o rol de testemunhas, nos processos perante o Tribunal do Júri;</a:t>
            </a:r>
          </a:p>
          <a:p>
            <a:pPr algn="just"/>
            <a:r>
              <a:rPr lang="pt-BR" b="0" i="0" dirty="0">
                <a:solidFill>
                  <a:srgbClr val="000000"/>
                </a:solidFill>
                <a:effectLst/>
                <a:latin typeface="+mj-lt"/>
              </a:rPr>
              <a:t>g) a intimação do réu para a sessão de julgamento, pelo Tribunal do Júri, quando a lei não permitir o julgamento à revelia;</a:t>
            </a:r>
          </a:p>
          <a:p>
            <a:pPr algn="just"/>
            <a:r>
              <a:rPr lang="pt-BR" b="0" i="0" dirty="0">
                <a:solidFill>
                  <a:srgbClr val="000000"/>
                </a:solidFill>
                <a:effectLst/>
                <a:latin typeface="+mj-lt"/>
              </a:rPr>
              <a:t>h) a intimação das testemunhas arroladas </a:t>
            </a:r>
            <a:r>
              <a:rPr lang="pt-BR" b="0" i="0" strike="sngStrike" dirty="0">
                <a:solidFill>
                  <a:srgbClr val="000000"/>
                </a:solidFill>
                <a:effectLst/>
                <a:latin typeface="+mj-lt"/>
              </a:rPr>
              <a:t>no libelo </a:t>
            </a:r>
            <a:r>
              <a:rPr lang="pt-BR" b="0" i="0" dirty="0">
                <a:solidFill>
                  <a:srgbClr val="000000"/>
                </a:solidFill>
                <a:effectLst/>
                <a:latin typeface="+mj-lt"/>
              </a:rPr>
              <a:t>e na contrariedade, nos termos estabelecidos pela lei;</a:t>
            </a:r>
          </a:p>
          <a:p>
            <a:pPr algn="just"/>
            <a:r>
              <a:rPr lang="pt-BR" b="0" i="0" dirty="0">
                <a:solidFill>
                  <a:srgbClr val="000000"/>
                </a:solidFill>
                <a:effectLst/>
                <a:latin typeface="+mj-lt"/>
              </a:rPr>
              <a:t>i) a presença pelo menos de 15 jurados para a constituição do júri;</a:t>
            </a:r>
          </a:p>
          <a:p>
            <a:pPr algn="just"/>
            <a:r>
              <a:rPr lang="pt-BR" b="0" i="0" dirty="0">
                <a:solidFill>
                  <a:srgbClr val="000000"/>
                </a:solidFill>
                <a:effectLst/>
                <a:latin typeface="+mj-lt"/>
              </a:rPr>
              <a:t>j) o sorteio dos jurados do conselho de sentença em número legal e sua incomunicabilidade;</a:t>
            </a:r>
          </a:p>
          <a:p>
            <a:endParaRPr lang="pt-BR" dirty="0"/>
          </a:p>
        </p:txBody>
      </p:sp>
    </p:spTree>
    <p:extLst>
      <p:ext uri="{BB962C8B-B14F-4D97-AF65-F5344CB8AC3E}">
        <p14:creationId xmlns:p14="http://schemas.microsoft.com/office/powerpoint/2010/main" val="352838742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D7840B-241A-46E7-9487-27D966A1A7E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653E754-1B55-4381-95C2-37BBD59BECCE}"/>
              </a:ext>
            </a:extLst>
          </p:cNvPr>
          <p:cNvSpPr>
            <a:spLocks noGrp="1"/>
          </p:cNvSpPr>
          <p:nvPr>
            <p:ph idx="1"/>
          </p:nvPr>
        </p:nvSpPr>
        <p:spPr/>
        <p:txBody>
          <a:bodyPr>
            <a:normAutofit/>
          </a:bodyPr>
          <a:lstStyle/>
          <a:p>
            <a:pPr algn="just"/>
            <a:r>
              <a:rPr lang="pt-BR" sz="2500" b="0" i="0" dirty="0">
                <a:solidFill>
                  <a:srgbClr val="000000"/>
                </a:solidFill>
                <a:effectLst/>
                <a:latin typeface="+mj-lt"/>
              </a:rPr>
              <a:t>Lei Complementar nº 80/1994: </a:t>
            </a:r>
          </a:p>
          <a:p>
            <a:pPr algn="just"/>
            <a:r>
              <a:rPr lang="pt-BR" sz="2500" b="0" i="0" dirty="0">
                <a:solidFill>
                  <a:srgbClr val="000000"/>
                </a:solidFill>
                <a:effectLst/>
                <a:latin typeface="+mj-lt"/>
              </a:rPr>
              <a:t>Art. 128. São prerrogativas dos membros da Defensoria Pública do Estado, dentre outras que a lei local estabelecer:</a:t>
            </a:r>
          </a:p>
          <a:p>
            <a:pPr algn="just"/>
            <a:r>
              <a:rPr lang="pt-BR" sz="2500" b="0" i="0" dirty="0">
                <a:solidFill>
                  <a:srgbClr val="000000"/>
                </a:solidFill>
                <a:effectLst/>
                <a:latin typeface="+mj-lt"/>
              </a:rPr>
              <a:t>I – receber, inclusive quando necessário, mediante entrega dos autos com vista, intimação pessoal em qualquer processo e grau de jurisdição ou instância administrativa, </a:t>
            </a:r>
            <a:r>
              <a:rPr lang="pt-BR" sz="2500" b="1" i="0" u="sng" dirty="0" err="1">
                <a:solidFill>
                  <a:srgbClr val="000000"/>
                </a:solidFill>
                <a:effectLst/>
                <a:latin typeface="+mj-lt"/>
              </a:rPr>
              <a:t>contando-se-lhes</a:t>
            </a:r>
            <a:r>
              <a:rPr lang="pt-BR" sz="2500" b="1" i="0" u="sng" dirty="0">
                <a:solidFill>
                  <a:srgbClr val="000000"/>
                </a:solidFill>
                <a:effectLst/>
                <a:latin typeface="+mj-lt"/>
              </a:rPr>
              <a:t> em dobro todos os prazos;</a:t>
            </a:r>
            <a:endParaRPr lang="pt-BR" sz="2500" b="1" u="sng" dirty="0">
              <a:latin typeface="+mj-lt"/>
            </a:endParaRPr>
          </a:p>
        </p:txBody>
      </p:sp>
    </p:spTree>
    <p:extLst>
      <p:ext uri="{BB962C8B-B14F-4D97-AF65-F5344CB8AC3E}">
        <p14:creationId xmlns:p14="http://schemas.microsoft.com/office/powerpoint/2010/main" val="11448074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0B9AA8-4FE3-4144-AE88-02C629AF193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8B86F3B-2EAF-4CB1-8242-DB21706A3B22}"/>
              </a:ext>
            </a:extLst>
          </p:cNvPr>
          <p:cNvSpPr>
            <a:spLocks noGrp="1"/>
          </p:cNvSpPr>
          <p:nvPr>
            <p:ph idx="1"/>
          </p:nvPr>
        </p:nvSpPr>
        <p:spPr/>
        <p:txBody>
          <a:bodyPr>
            <a:normAutofit fontScale="70000" lnSpcReduction="20000"/>
          </a:bodyPr>
          <a:lstStyle/>
          <a:p>
            <a:pPr algn="just"/>
            <a:r>
              <a:rPr lang="pt-BR" b="0" i="0" dirty="0">
                <a:solidFill>
                  <a:srgbClr val="000000"/>
                </a:solidFill>
                <a:effectLst/>
                <a:latin typeface="Arial" panose="020B0604020202020204" pitchFamily="34" charset="0"/>
              </a:rPr>
              <a:t>Art. 798.  Todos os prazos correrão em cartório e serão contínuos e peremptórios, não se interrompendo por férias, domingo ou dia feriado.</a:t>
            </a:r>
            <a:endParaRPr lang="pt-BR" b="0" i="0" dirty="0">
              <a:solidFill>
                <a:srgbClr val="000000"/>
              </a:solidFill>
              <a:effectLst/>
              <a:latin typeface="Times New Roman" panose="02020603050405020304" pitchFamily="18" charset="0"/>
            </a:endParaRPr>
          </a:p>
          <a:p>
            <a:pPr algn="just"/>
            <a:r>
              <a:rPr lang="pt-BR" b="0" i="0" dirty="0">
                <a:solidFill>
                  <a:srgbClr val="000000"/>
                </a:solidFill>
                <a:effectLst/>
                <a:latin typeface="Arial" panose="020B0604020202020204" pitchFamily="34" charset="0"/>
              </a:rPr>
              <a:t>§ 1</a:t>
            </a:r>
            <a:r>
              <a:rPr lang="pt-BR" b="0" i="0" u="sng" baseline="30000" dirty="0">
                <a:solidFill>
                  <a:srgbClr val="000000"/>
                </a:solidFill>
                <a:effectLst/>
                <a:latin typeface="Arial" panose="020B0604020202020204" pitchFamily="34" charset="0"/>
              </a:rPr>
              <a:t>o</a:t>
            </a:r>
            <a:r>
              <a:rPr lang="pt-BR" b="0" i="0" dirty="0">
                <a:solidFill>
                  <a:srgbClr val="000000"/>
                </a:solidFill>
                <a:effectLst/>
                <a:latin typeface="Arial" panose="020B0604020202020204" pitchFamily="34" charset="0"/>
              </a:rPr>
              <a:t>  Não se computará no prazo o dia do começo, incluindo-se, porém, o do vencimento.</a:t>
            </a:r>
            <a:endParaRPr lang="pt-BR" b="0" i="0" dirty="0">
              <a:solidFill>
                <a:srgbClr val="000000"/>
              </a:solidFill>
              <a:effectLst/>
              <a:latin typeface="Times New Roman" panose="02020603050405020304" pitchFamily="18" charset="0"/>
            </a:endParaRPr>
          </a:p>
          <a:p>
            <a:pPr algn="just"/>
            <a:r>
              <a:rPr lang="pt-BR" b="0" i="0" dirty="0">
                <a:solidFill>
                  <a:srgbClr val="000000"/>
                </a:solidFill>
                <a:effectLst/>
                <a:latin typeface="Arial" panose="020B0604020202020204" pitchFamily="34" charset="0"/>
              </a:rPr>
              <a:t>§ 2</a:t>
            </a:r>
            <a:r>
              <a:rPr lang="pt-BR" b="0" i="0" u="sng" baseline="30000" dirty="0">
                <a:solidFill>
                  <a:srgbClr val="000000"/>
                </a:solidFill>
                <a:effectLst/>
                <a:latin typeface="Arial" panose="020B0604020202020204" pitchFamily="34" charset="0"/>
              </a:rPr>
              <a:t>o</a:t>
            </a:r>
            <a:r>
              <a:rPr lang="pt-BR" b="0" i="0" dirty="0">
                <a:solidFill>
                  <a:srgbClr val="000000"/>
                </a:solidFill>
                <a:effectLst/>
                <a:latin typeface="Arial" panose="020B0604020202020204" pitchFamily="34" charset="0"/>
              </a:rPr>
              <a:t>  A terminação dos prazos será certificada nos autos pelo escrivão; será, porém, considerado findo o prazo, ainda que omitida aquela formalidade, se feita a prova do dia em que começou a correr.</a:t>
            </a:r>
            <a:endParaRPr lang="pt-BR" b="0" i="0" dirty="0">
              <a:solidFill>
                <a:srgbClr val="000000"/>
              </a:solidFill>
              <a:effectLst/>
              <a:latin typeface="Times New Roman" panose="02020603050405020304" pitchFamily="18" charset="0"/>
            </a:endParaRPr>
          </a:p>
          <a:p>
            <a:pPr algn="just"/>
            <a:r>
              <a:rPr lang="pt-BR" b="0" i="0" dirty="0">
                <a:solidFill>
                  <a:srgbClr val="000000"/>
                </a:solidFill>
                <a:effectLst/>
                <a:latin typeface="Arial" panose="020B0604020202020204" pitchFamily="34" charset="0"/>
              </a:rPr>
              <a:t>§ 3</a:t>
            </a:r>
            <a:r>
              <a:rPr lang="pt-BR" b="0" i="0" u="sng" baseline="30000" dirty="0">
                <a:solidFill>
                  <a:srgbClr val="000000"/>
                </a:solidFill>
                <a:effectLst/>
                <a:latin typeface="Arial" panose="020B0604020202020204" pitchFamily="34" charset="0"/>
              </a:rPr>
              <a:t>o</a:t>
            </a:r>
            <a:r>
              <a:rPr lang="pt-BR" b="0" i="0" dirty="0">
                <a:solidFill>
                  <a:srgbClr val="000000"/>
                </a:solidFill>
                <a:effectLst/>
                <a:latin typeface="Arial" panose="020B0604020202020204" pitchFamily="34" charset="0"/>
              </a:rPr>
              <a:t>  O prazo que terminar em domingo ou dia feriado considerar-se-á prorrogado até o dia útil imediato.</a:t>
            </a:r>
            <a:endParaRPr lang="pt-BR" b="0" i="0" dirty="0">
              <a:solidFill>
                <a:srgbClr val="000000"/>
              </a:solidFill>
              <a:effectLst/>
              <a:latin typeface="Times New Roman" panose="02020603050405020304" pitchFamily="18" charset="0"/>
            </a:endParaRPr>
          </a:p>
          <a:p>
            <a:pPr algn="just"/>
            <a:r>
              <a:rPr lang="pt-BR" b="0" i="0" dirty="0">
                <a:solidFill>
                  <a:srgbClr val="000000"/>
                </a:solidFill>
                <a:effectLst/>
                <a:latin typeface="Arial" panose="020B0604020202020204" pitchFamily="34" charset="0"/>
              </a:rPr>
              <a:t>§ 4</a:t>
            </a:r>
            <a:r>
              <a:rPr lang="pt-BR" b="0" i="0" u="sng" baseline="30000" dirty="0">
                <a:solidFill>
                  <a:srgbClr val="000000"/>
                </a:solidFill>
                <a:effectLst/>
                <a:latin typeface="Arial" panose="020B0604020202020204" pitchFamily="34" charset="0"/>
              </a:rPr>
              <a:t>o</a:t>
            </a:r>
            <a:r>
              <a:rPr lang="pt-BR" b="0" i="0" dirty="0">
                <a:solidFill>
                  <a:srgbClr val="000000"/>
                </a:solidFill>
                <a:effectLst/>
                <a:latin typeface="Arial" panose="020B0604020202020204" pitchFamily="34" charset="0"/>
              </a:rPr>
              <a:t>  Não correrão os prazos, se houver impedimento do juiz, força maior, ou obstáculo judicial oposto pela parte contrária.</a:t>
            </a:r>
            <a:endParaRPr lang="pt-BR" b="0" i="0" dirty="0">
              <a:solidFill>
                <a:srgbClr val="000000"/>
              </a:solidFill>
              <a:effectLst/>
              <a:latin typeface="Times New Roman" panose="02020603050405020304" pitchFamily="18" charset="0"/>
            </a:endParaRPr>
          </a:p>
          <a:p>
            <a:pPr algn="just"/>
            <a:r>
              <a:rPr lang="pt-BR" b="0" i="0" dirty="0">
                <a:solidFill>
                  <a:srgbClr val="000000"/>
                </a:solidFill>
                <a:effectLst/>
                <a:latin typeface="Arial" panose="020B0604020202020204" pitchFamily="34" charset="0"/>
              </a:rPr>
              <a:t>§ 5</a:t>
            </a:r>
            <a:r>
              <a:rPr lang="pt-BR" b="0" i="0" u="sng" baseline="30000" dirty="0">
                <a:solidFill>
                  <a:srgbClr val="000000"/>
                </a:solidFill>
                <a:effectLst/>
                <a:latin typeface="Arial" panose="020B0604020202020204" pitchFamily="34" charset="0"/>
              </a:rPr>
              <a:t>o</a:t>
            </a:r>
            <a:r>
              <a:rPr lang="pt-BR" b="0" i="0" dirty="0">
                <a:solidFill>
                  <a:srgbClr val="000000"/>
                </a:solidFill>
                <a:effectLst/>
                <a:latin typeface="Arial" panose="020B0604020202020204" pitchFamily="34" charset="0"/>
              </a:rPr>
              <a:t>  Salvo os casos expressos, os prazos correrão:</a:t>
            </a:r>
            <a:endParaRPr lang="pt-BR" b="0" i="0" dirty="0">
              <a:solidFill>
                <a:srgbClr val="000000"/>
              </a:solidFill>
              <a:effectLst/>
              <a:latin typeface="Times New Roman" panose="02020603050405020304" pitchFamily="18" charset="0"/>
            </a:endParaRPr>
          </a:p>
          <a:p>
            <a:endParaRPr lang="pt-BR" dirty="0"/>
          </a:p>
        </p:txBody>
      </p:sp>
    </p:spTree>
    <p:extLst>
      <p:ext uri="{BB962C8B-B14F-4D97-AF65-F5344CB8AC3E}">
        <p14:creationId xmlns:p14="http://schemas.microsoft.com/office/powerpoint/2010/main" val="14871913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988952-6CFB-479D-9A48-AD088A1F566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79A9D0F-1050-40C2-A5FA-18F96410D764}"/>
              </a:ext>
            </a:extLst>
          </p:cNvPr>
          <p:cNvSpPr>
            <a:spLocks noGrp="1"/>
          </p:cNvSpPr>
          <p:nvPr>
            <p:ph idx="1"/>
          </p:nvPr>
        </p:nvSpPr>
        <p:spPr/>
        <p:txBody>
          <a:bodyPr>
            <a:normAutofit fontScale="85000" lnSpcReduction="10000"/>
          </a:bodyPr>
          <a:lstStyle/>
          <a:p>
            <a:pPr algn="just"/>
            <a:r>
              <a:rPr lang="pt-BR" b="0" i="0" dirty="0">
                <a:solidFill>
                  <a:srgbClr val="000000"/>
                </a:solidFill>
                <a:effectLst/>
                <a:latin typeface="+mj-lt"/>
              </a:rPr>
              <a:t>a) da intimação;</a:t>
            </a:r>
          </a:p>
          <a:p>
            <a:pPr algn="just"/>
            <a:r>
              <a:rPr lang="pt-BR" b="0" i="0" dirty="0">
                <a:solidFill>
                  <a:srgbClr val="000000"/>
                </a:solidFill>
                <a:effectLst/>
                <a:latin typeface="+mj-lt"/>
              </a:rPr>
              <a:t>b) da audiência ou sessão em que for proferida a decisão, se a ela estiver presente a parte;</a:t>
            </a:r>
          </a:p>
          <a:p>
            <a:pPr algn="just"/>
            <a:r>
              <a:rPr lang="pt-BR" b="0" i="0" dirty="0">
                <a:solidFill>
                  <a:srgbClr val="000000"/>
                </a:solidFill>
                <a:effectLst/>
                <a:latin typeface="+mj-lt"/>
              </a:rPr>
              <a:t>c) do dia em que a parte manifestar nos autos ciência inequívoca da sentença ou despacho.</a:t>
            </a:r>
          </a:p>
          <a:p>
            <a:pPr algn="just" fontAlgn="t"/>
            <a:r>
              <a:rPr lang="pt-BR" b="1" i="0" dirty="0">
                <a:solidFill>
                  <a:srgbClr val="4F81BD"/>
                </a:solidFill>
                <a:effectLst/>
                <a:latin typeface="+mj-lt"/>
              </a:rPr>
              <a:t>Súmula 310</a:t>
            </a:r>
          </a:p>
          <a:p>
            <a:pPr algn="just" fontAlgn="t"/>
            <a:r>
              <a:rPr lang="pt-BR" b="0" i="0" dirty="0">
                <a:solidFill>
                  <a:srgbClr val="385260"/>
                </a:solidFill>
                <a:effectLst/>
                <a:latin typeface="+mj-lt"/>
              </a:rPr>
              <a:t>Quando a intimação tiver lugar na sexta-feira, ou a publicação com efeito de intimação for feita nesse dia, o prazo judicial terá início na segunda-feira imediata, salvo se não houver expediente, caso em que começará no primeiro dia útil que se seguir.</a:t>
            </a:r>
          </a:p>
          <a:p>
            <a:pPr algn="just"/>
            <a:endParaRPr lang="pt-BR" b="0" i="0" dirty="0">
              <a:solidFill>
                <a:srgbClr val="000000"/>
              </a:solidFill>
              <a:effectLst/>
              <a:latin typeface="Times New Roman" panose="02020603050405020304" pitchFamily="18" charset="0"/>
            </a:endParaRPr>
          </a:p>
          <a:p>
            <a:endParaRPr lang="pt-BR" dirty="0"/>
          </a:p>
        </p:txBody>
      </p:sp>
    </p:spTree>
    <p:extLst>
      <p:ext uri="{BB962C8B-B14F-4D97-AF65-F5344CB8AC3E}">
        <p14:creationId xmlns:p14="http://schemas.microsoft.com/office/powerpoint/2010/main" val="337372289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DB5843-E730-481C-9C79-939ADC5801F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EC5AC44-F33B-4E9B-87D9-C4F2EA88AE23}"/>
              </a:ext>
            </a:extLst>
          </p:cNvPr>
          <p:cNvSpPr>
            <a:spLocks noGrp="1"/>
          </p:cNvSpPr>
          <p:nvPr>
            <p:ph idx="1"/>
          </p:nvPr>
        </p:nvSpPr>
        <p:spPr/>
        <p:txBody>
          <a:bodyPr>
            <a:normAutofit fontScale="70000" lnSpcReduction="20000"/>
          </a:bodyPr>
          <a:lstStyle/>
          <a:p>
            <a:pPr algn="just" fontAlgn="t"/>
            <a:r>
              <a:rPr lang="pt-BR" b="1" i="0" dirty="0">
                <a:solidFill>
                  <a:srgbClr val="4F81BD"/>
                </a:solidFill>
                <a:effectLst/>
                <a:latin typeface="+mj-lt"/>
              </a:rPr>
              <a:t>Súmula 710</a:t>
            </a:r>
          </a:p>
          <a:p>
            <a:pPr algn="just" fontAlgn="t"/>
            <a:r>
              <a:rPr lang="pt-BR" b="0" i="0" dirty="0">
                <a:solidFill>
                  <a:srgbClr val="385260"/>
                </a:solidFill>
                <a:effectLst/>
                <a:latin typeface="+mj-lt"/>
              </a:rPr>
              <a:t>No processo penal, contam-se os prazos da data da intimação, e não da juntada aos autos do mandado ou da carta precatória ou de ordem.</a:t>
            </a:r>
          </a:p>
          <a:p>
            <a:pPr algn="just"/>
            <a:r>
              <a:rPr lang="pt-BR" b="0" i="0" dirty="0">
                <a:solidFill>
                  <a:srgbClr val="000000"/>
                </a:solidFill>
                <a:effectLst/>
                <a:latin typeface="+mj-lt"/>
              </a:rPr>
              <a:t>Art. 806.  Salvo o caso do </a:t>
            </a:r>
            <a:r>
              <a:rPr lang="pt-BR" b="0" i="0" dirty="0">
                <a:solidFill>
                  <a:srgbClr val="000000"/>
                </a:solidFill>
                <a:effectLst/>
                <a:latin typeface="+mj-lt"/>
                <a:hlinkClick r:id="rId2"/>
              </a:rPr>
              <a:t>art. 32</a:t>
            </a:r>
            <a:r>
              <a:rPr lang="pt-BR" b="0" i="0" dirty="0">
                <a:solidFill>
                  <a:srgbClr val="000000"/>
                </a:solidFill>
                <a:effectLst/>
                <a:latin typeface="+mj-lt"/>
              </a:rPr>
              <a:t>, nas ações intentadas mediante queixa, nenhum ato ou diligência se realizará, sem que seja depositada em cartório a importância das custas.</a:t>
            </a:r>
          </a:p>
          <a:p>
            <a:pPr algn="just"/>
            <a:r>
              <a:rPr lang="pt-BR" b="0" i="0" dirty="0">
                <a:solidFill>
                  <a:srgbClr val="000000"/>
                </a:solidFill>
                <a:effectLst/>
                <a:latin typeface="+mj-lt"/>
              </a:rPr>
              <a:t>§ 1</a:t>
            </a:r>
            <a:r>
              <a:rPr lang="pt-BR" b="0" i="0" u="sng" baseline="30000" dirty="0">
                <a:solidFill>
                  <a:srgbClr val="000000"/>
                </a:solidFill>
                <a:effectLst/>
                <a:latin typeface="+mj-lt"/>
              </a:rPr>
              <a:t>o</a:t>
            </a:r>
            <a:r>
              <a:rPr lang="pt-BR" b="0" i="0" dirty="0">
                <a:solidFill>
                  <a:srgbClr val="000000"/>
                </a:solidFill>
                <a:effectLst/>
                <a:latin typeface="+mj-lt"/>
              </a:rPr>
              <a:t>  Igualmente, nenhum ato requerido no interesse da defesa será realizado, sem o prévio pagamento das custas, salvo se o acusado for pobre.</a:t>
            </a:r>
          </a:p>
          <a:p>
            <a:pPr algn="just"/>
            <a:r>
              <a:rPr lang="pt-BR" b="0" i="0" dirty="0">
                <a:solidFill>
                  <a:srgbClr val="000000"/>
                </a:solidFill>
                <a:effectLst/>
                <a:latin typeface="+mj-lt"/>
              </a:rPr>
              <a:t>§ 2</a:t>
            </a:r>
            <a:r>
              <a:rPr lang="pt-BR" b="0" i="0" u="sng" baseline="30000" dirty="0">
                <a:solidFill>
                  <a:srgbClr val="000000"/>
                </a:solidFill>
                <a:effectLst/>
                <a:latin typeface="+mj-lt"/>
              </a:rPr>
              <a:t>o</a:t>
            </a:r>
            <a:r>
              <a:rPr lang="pt-BR" b="0" i="0" dirty="0">
                <a:solidFill>
                  <a:srgbClr val="000000"/>
                </a:solidFill>
                <a:effectLst/>
                <a:latin typeface="+mj-lt"/>
              </a:rPr>
              <a:t>  A falta do pagamento das custas, nos prazos fixados em lei, ou marcados pelo juiz, importará renúncia à diligência requerida ou deserção do recurso interposto.</a:t>
            </a:r>
          </a:p>
          <a:p>
            <a:endParaRPr lang="pt-BR" dirty="0"/>
          </a:p>
        </p:txBody>
      </p:sp>
    </p:spTree>
    <p:extLst>
      <p:ext uri="{BB962C8B-B14F-4D97-AF65-F5344CB8AC3E}">
        <p14:creationId xmlns:p14="http://schemas.microsoft.com/office/powerpoint/2010/main" val="210316682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CD47D2-A805-446D-9963-E483FAA51F4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2DDF1C2-0163-45BB-B6CA-E5785887AB8C}"/>
              </a:ext>
            </a:extLst>
          </p:cNvPr>
          <p:cNvSpPr>
            <a:spLocks noGrp="1"/>
          </p:cNvSpPr>
          <p:nvPr>
            <p:ph idx="1"/>
          </p:nvPr>
        </p:nvSpPr>
        <p:spPr/>
        <p:txBody>
          <a:bodyPr>
            <a:normAutofit/>
          </a:bodyPr>
          <a:lstStyle/>
          <a:p>
            <a:pPr algn="just"/>
            <a:r>
              <a:rPr lang="pt-BR" sz="2500" b="0" i="0" dirty="0">
                <a:solidFill>
                  <a:srgbClr val="000000"/>
                </a:solidFill>
                <a:effectLst/>
                <a:latin typeface="+mj-lt"/>
              </a:rPr>
              <a:t>§ 3</a:t>
            </a:r>
            <a:r>
              <a:rPr lang="pt-BR" sz="2500" b="0" i="0" u="sng" baseline="30000" dirty="0">
                <a:solidFill>
                  <a:srgbClr val="000000"/>
                </a:solidFill>
                <a:effectLst/>
                <a:latin typeface="+mj-lt"/>
              </a:rPr>
              <a:t>o</a:t>
            </a:r>
            <a:r>
              <a:rPr lang="pt-BR" sz="2500" b="0" i="0" dirty="0">
                <a:solidFill>
                  <a:srgbClr val="000000"/>
                </a:solidFill>
                <a:effectLst/>
                <a:latin typeface="+mj-lt"/>
              </a:rPr>
              <a:t>  A falta de qualquer prova ou diligência que deixe de realizar-se em virtude do não-pagamento de custas não implicará a nulidade do processo, se a prova de pobreza do acusado só posteriormente foi feita.</a:t>
            </a:r>
          </a:p>
          <a:p>
            <a:pPr algn="just"/>
            <a:endParaRPr lang="pt-BR" sz="2500" b="0" i="0" dirty="0">
              <a:solidFill>
                <a:srgbClr val="000000"/>
              </a:solidFill>
              <a:effectLst/>
              <a:latin typeface="+mj-lt"/>
            </a:endParaRPr>
          </a:p>
          <a:p>
            <a:pPr algn="just"/>
            <a:r>
              <a:rPr lang="pt-BR" sz="2500" dirty="0">
                <a:latin typeface="+mj-lt"/>
              </a:rPr>
              <a:t>SÚMULA N. 187 É deserto o recurso interposto para o Superior Tribunal de Justiça, quando o recorrente não recolhe, na origem, a importância das despesas de remessa e retorno dos autos.</a:t>
            </a:r>
          </a:p>
        </p:txBody>
      </p:sp>
    </p:spTree>
    <p:extLst>
      <p:ext uri="{BB962C8B-B14F-4D97-AF65-F5344CB8AC3E}">
        <p14:creationId xmlns:p14="http://schemas.microsoft.com/office/powerpoint/2010/main" val="35286510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576C9F-1C46-498C-A252-6E8FC86C55F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180BA90-9162-4F7E-94CC-F50E6C336D64}"/>
              </a:ext>
            </a:extLst>
          </p:cNvPr>
          <p:cNvSpPr>
            <a:spLocks noGrp="1"/>
          </p:cNvSpPr>
          <p:nvPr>
            <p:ph idx="1"/>
          </p:nvPr>
        </p:nvSpPr>
        <p:spPr>
          <a:xfrm>
            <a:off x="457200" y="1340768"/>
            <a:ext cx="8229600" cy="4525963"/>
          </a:xfrm>
        </p:spPr>
        <p:txBody>
          <a:bodyPr>
            <a:normAutofit fontScale="85000" lnSpcReduction="20000"/>
          </a:bodyPr>
          <a:lstStyle/>
          <a:p>
            <a:pPr algn="just"/>
            <a:r>
              <a:rPr lang="pt-BR" dirty="0"/>
              <a:t>8. REQUISITOS OBJETIVOS E SUBJETIVOS: </a:t>
            </a:r>
          </a:p>
          <a:p>
            <a:pPr algn="just"/>
            <a:r>
              <a:rPr lang="pt-BR" dirty="0"/>
              <a:t>1. Requisitos objetivos: </a:t>
            </a:r>
          </a:p>
          <a:p>
            <a:pPr algn="just"/>
            <a:r>
              <a:rPr lang="pt-BR" dirty="0"/>
              <a:t>a) </a:t>
            </a:r>
            <a:r>
              <a:rPr lang="pt-BR" b="1" u="sng" dirty="0"/>
              <a:t>cabimento</a:t>
            </a:r>
            <a:r>
              <a:rPr lang="pt-BR" dirty="0"/>
              <a:t> (decisão recorrível e inexistência de preclusão) e adequação (compatibilidade do recurso usado com a decisão atacada);</a:t>
            </a:r>
          </a:p>
          <a:p>
            <a:pPr algn="just"/>
            <a:r>
              <a:rPr lang="pt-BR" dirty="0"/>
              <a:t> b) </a:t>
            </a:r>
            <a:r>
              <a:rPr lang="pt-BR" b="1" u="sng" dirty="0"/>
              <a:t>tempestividade; </a:t>
            </a:r>
          </a:p>
          <a:p>
            <a:pPr algn="just"/>
            <a:r>
              <a:rPr lang="pt-BR" dirty="0"/>
              <a:t>c) </a:t>
            </a:r>
            <a:r>
              <a:rPr lang="pt-BR" b="1" u="sng" dirty="0"/>
              <a:t>preparo</a:t>
            </a:r>
            <a:r>
              <a:rPr lang="pt-BR" dirty="0"/>
              <a:t> (apenas na ação penal privada). </a:t>
            </a:r>
          </a:p>
          <a:p>
            <a:pPr algn="just"/>
            <a:r>
              <a:rPr lang="pt-BR" dirty="0"/>
              <a:t>2. Requisitos subjetivos: </a:t>
            </a:r>
          </a:p>
          <a:p>
            <a:pPr algn="just"/>
            <a:r>
              <a:rPr lang="pt-BR" dirty="0"/>
              <a:t>a) l</a:t>
            </a:r>
            <a:r>
              <a:rPr lang="pt-BR" b="1" u="sng" dirty="0"/>
              <a:t>egitimidade</a:t>
            </a:r>
            <a:r>
              <a:rPr lang="pt-BR" dirty="0"/>
              <a:t> (acusador, réu e assistente da acusação); </a:t>
            </a:r>
          </a:p>
          <a:p>
            <a:pPr algn="just"/>
            <a:r>
              <a:rPr lang="pt-BR" dirty="0"/>
              <a:t>b) </a:t>
            </a:r>
            <a:r>
              <a:rPr lang="pt-BR" b="1" u="sng" dirty="0"/>
              <a:t>existência de gravame/interesse recursal.</a:t>
            </a:r>
          </a:p>
        </p:txBody>
      </p:sp>
    </p:spTree>
    <p:extLst>
      <p:ext uri="{BB962C8B-B14F-4D97-AF65-F5344CB8AC3E}">
        <p14:creationId xmlns:p14="http://schemas.microsoft.com/office/powerpoint/2010/main" val="307534769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BCC25B-CD9D-4310-B272-32C0C7AE7C55}"/>
              </a:ext>
            </a:extLst>
          </p:cNvPr>
          <p:cNvSpPr>
            <a:spLocks noGrp="1"/>
          </p:cNvSpPr>
          <p:nvPr>
            <p:ph type="title"/>
          </p:nvPr>
        </p:nvSpPr>
        <p:spPr/>
        <p:txBody>
          <a:bodyPr/>
          <a:lstStyle/>
          <a:p>
            <a:r>
              <a:rPr lang="pt-BR" dirty="0">
                <a:latin typeface="Tempus Sans ITC" panose="04020404030D07020202" pitchFamily="82" charset="0"/>
              </a:rPr>
              <a:t>BECA SURRADA</a:t>
            </a:r>
          </a:p>
        </p:txBody>
      </p:sp>
      <p:pic>
        <p:nvPicPr>
          <p:cNvPr id="4" name="Espaço Reservado para Conteúdo 7">
            <a:extLst>
              <a:ext uri="{FF2B5EF4-FFF2-40B4-BE49-F238E27FC236}">
                <a16:creationId xmlns:a16="http://schemas.microsoft.com/office/drawing/2014/main" id="{B34D1E89-F750-44FC-A460-30064DAAF993}"/>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55383" y="1600200"/>
            <a:ext cx="6033233" cy="4525963"/>
          </a:xfrm>
        </p:spPr>
      </p:pic>
    </p:spTree>
    <p:extLst>
      <p:ext uri="{BB962C8B-B14F-4D97-AF65-F5344CB8AC3E}">
        <p14:creationId xmlns:p14="http://schemas.microsoft.com/office/powerpoint/2010/main" val="967101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84C115-CDBA-4746-9C41-A98469F827D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5F4A33A-D5CE-407D-91BD-BB878116E28D}"/>
              </a:ext>
            </a:extLst>
          </p:cNvPr>
          <p:cNvSpPr>
            <a:spLocks noGrp="1"/>
          </p:cNvSpPr>
          <p:nvPr>
            <p:ph idx="1"/>
          </p:nvPr>
        </p:nvSpPr>
        <p:spPr/>
        <p:txBody>
          <a:bodyPr>
            <a:normAutofit fontScale="92500" lnSpcReduction="20000"/>
          </a:bodyPr>
          <a:lstStyle/>
          <a:p>
            <a:pPr algn="just"/>
            <a:r>
              <a:rPr lang="pt-BR" sz="2700" b="0" i="0" dirty="0">
                <a:solidFill>
                  <a:srgbClr val="000000"/>
                </a:solidFill>
                <a:effectLst/>
              </a:rPr>
              <a:t>k) </a:t>
            </a:r>
            <a:r>
              <a:rPr lang="pt-BR" b="0" i="0" dirty="0">
                <a:solidFill>
                  <a:srgbClr val="000000"/>
                </a:solidFill>
                <a:effectLst/>
              </a:rPr>
              <a:t>os quesitos e as respectivas respostas;</a:t>
            </a:r>
          </a:p>
          <a:p>
            <a:pPr algn="just"/>
            <a:r>
              <a:rPr lang="pt-BR" b="0" i="0" dirty="0">
                <a:solidFill>
                  <a:srgbClr val="000000"/>
                </a:solidFill>
                <a:effectLst/>
              </a:rPr>
              <a:t>l) a acusação e a defesa, na sessão de julgamento;</a:t>
            </a:r>
          </a:p>
          <a:p>
            <a:pPr algn="just"/>
            <a:r>
              <a:rPr lang="pt-BR" b="0" i="0" dirty="0">
                <a:solidFill>
                  <a:srgbClr val="000000"/>
                </a:solidFill>
                <a:effectLst/>
              </a:rPr>
              <a:t>m) a sentença;</a:t>
            </a:r>
          </a:p>
          <a:p>
            <a:pPr algn="just"/>
            <a:r>
              <a:rPr lang="pt-BR" b="0" i="0" dirty="0">
                <a:solidFill>
                  <a:srgbClr val="000000"/>
                </a:solidFill>
                <a:effectLst/>
              </a:rPr>
              <a:t>n) o recurso de oficio, nos casos em que a lei o tenha estabelecido;</a:t>
            </a:r>
          </a:p>
          <a:p>
            <a:pPr algn="just"/>
            <a:r>
              <a:rPr lang="pt-BR" b="0" i="0" dirty="0">
                <a:solidFill>
                  <a:srgbClr val="000000"/>
                </a:solidFill>
                <a:effectLst/>
              </a:rPr>
              <a:t>o) a intimação, nas condições estabelecidas pela lei, para ciência de sentenças e despachos de que caiba recurso;</a:t>
            </a:r>
          </a:p>
          <a:p>
            <a:pPr algn="just"/>
            <a:r>
              <a:rPr lang="pt-BR" b="0" i="0" dirty="0">
                <a:solidFill>
                  <a:srgbClr val="000000"/>
                </a:solidFill>
                <a:effectLst/>
              </a:rPr>
              <a:t>p) no Supremo Tribunal Federal e nos Tribunais de Apelação, o </a:t>
            </a:r>
            <a:r>
              <a:rPr lang="pt-BR" b="0" i="1" dirty="0" err="1">
                <a:solidFill>
                  <a:srgbClr val="000000"/>
                </a:solidFill>
                <a:effectLst/>
              </a:rPr>
              <a:t>quorum</a:t>
            </a:r>
            <a:r>
              <a:rPr lang="pt-BR" b="0" i="0" dirty="0">
                <a:solidFill>
                  <a:srgbClr val="000000"/>
                </a:solidFill>
                <a:effectLst/>
              </a:rPr>
              <a:t> legal para o julgamento;</a:t>
            </a:r>
          </a:p>
          <a:p>
            <a:endParaRPr lang="pt-BR" dirty="0"/>
          </a:p>
        </p:txBody>
      </p:sp>
    </p:spTree>
    <p:extLst>
      <p:ext uri="{BB962C8B-B14F-4D97-AF65-F5344CB8AC3E}">
        <p14:creationId xmlns:p14="http://schemas.microsoft.com/office/powerpoint/2010/main" val="1024900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B2D3E4-4F42-49FB-94AF-8845AAEF3D4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31AFFEC-2FF6-4AAA-80C3-EE51AEF3F40E}"/>
              </a:ext>
            </a:extLst>
          </p:cNvPr>
          <p:cNvSpPr>
            <a:spLocks noGrp="1"/>
          </p:cNvSpPr>
          <p:nvPr>
            <p:ph idx="1"/>
          </p:nvPr>
        </p:nvSpPr>
        <p:spPr/>
        <p:txBody>
          <a:bodyPr>
            <a:normAutofit lnSpcReduction="10000"/>
          </a:bodyPr>
          <a:lstStyle/>
          <a:p>
            <a:pPr algn="just"/>
            <a:r>
              <a:rPr lang="pt-BR" sz="2700" b="0" i="0" dirty="0">
                <a:solidFill>
                  <a:srgbClr val="000000"/>
                </a:solidFill>
                <a:effectLst/>
                <a:latin typeface="+mj-lt"/>
              </a:rPr>
              <a:t>IV - por omissão de formalidade que constitua elemento essencial do ato.</a:t>
            </a:r>
          </a:p>
          <a:p>
            <a:pPr algn="just"/>
            <a:r>
              <a:rPr lang="pt-BR" sz="2700" b="0" i="0" dirty="0">
                <a:solidFill>
                  <a:srgbClr val="000000"/>
                </a:solidFill>
                <a:effectLst/>
                <a:latin typeface="+mj-lt"/>
              </a:rPr>
              <a:t>V - em decorrência de decisão carente de fundamentação.   </a:t>
            </a:r>
            <a:r>
              <a:rPr lang="pt-BR" sz="2700" b="0" i="0" dirty="0">
                <a:effectLst/>
                <a:latin typeface="+mj-lt"/>
              </a:rPr>
              <a:t> </a:t>
            </a:r>
            <a:r>
              <a:rPr lang="pt-BR" sz="2700" b="0" i="0" dirty="0">
                <a:effectLst/>
                <a:latin typeface="+mj-lt"/>
                <a:hlinkClick r:id="rId2">
                  <a:extLst>
                    <a:ext uri="{A12FA001-AC4F-418D-AE19-62706E023703}">
                      <ahyp:hlinkClr xmlns:ahyp="http://schemas.microsoft.com/office/drawing/2018/hyperlinkcolor" val="tx"/>
                    </a:ext>
                  </a:extLst>
                </a:hlinkClick>
              </a:rPr>
              <a:t>(Incluído pela Lei nº 13.964, de 2019)</a:t>
            </a:r>
            <a:r>
              <a:rPr lang="pt-BR" sz="2700" b="0" i="0" dirty="0">
                <a:effectLst/>
                <a:latin typeface="+mj-lt"/>
              </a:rPr>
              <a:t>       </a:t>
            </a:r>
            <a:r>
              <a:rPr lang="pt-BR" sz="2700" b="0" i="0" dirty="0">
                <a:effectLst/>
                <a:latin typeface="+mj-lt"/>
                <a:hlinkClick r:id="rId3">
                  <a:extLst>
                    <a:ext uri="{A12FA001-AC4F-418D-AE19-62706E023703}">
                      <ahyp:hlinkClr xmlns:ahyp="http://schemas.microsoft.com/office/drawing/2018/hyperlinkcolor" val="tx"/>
                    </a:ext>
                  </a:extLst>
                </a:hlinkClick>
              </a:rPr>
              <a:t>(Vigência)</a:t>
            </a:r>
            <a:endParaRPr lang="pt-BR" sz="2700" b="0" i="0" dirty="0">
              <a:effectLst/>
              <a:latin typeface="+mj-lt"/>
            </a:endParaRPr>
          </a:p>
          <a:p>
            <a:pPr algn="just"/>
            <a:r>
              <a:rPr lang="pt-BR" sz="2700" b="0" i="0" dirty="0">
                <a:solidFill>
                  <a:srgbClr val="000000"/>
                </a:solidFill>
                <a:effectLst/>
                <a:latin typeface="+mj-lt"/>
              </a:rPr>
              <a:t>Parágrafo único.  Ocorrerá ainda a nulidade, por deficiência dos quesitos ou das suas respostas, e contradição entre estas.  </a:t>
            </a:r>
          </a:p>
          <a:p>
            <a:pPr algn="just"/>
            <a:r>
              <a:rPr lang="pt-BR" sz="2700" b="0" i="0" dirty="0">
                <a:solidFill>
                  <a:srgbClr val="000000"/>
                </a:solidFill>
                <a:effectLst/>
                <a:latin typeface="+mj-lt"/>
              </a:rPr>
              <a:t>Art. 566.  Não será declarada a nulidade de ato processual que </a:t>
            </a:r>
            <a:r>
              <a:rPr lang="pt-BR" sz="2700" b="1" i="0" u="sng" dirty="0">
                <a:solidFill>
                  <a:srgbClr val="000000"/>
                </a:solidFill>
                <a:effectLst/>
                <a:latin typeface="+mj-lt"/>
              </a:rPr>
              <a:t>não houver influído na apuração da verdade substancial ou na decisão da causa.</a:t>
            </a:r>
          </a:p>
          <a:p>
            <a:endParaRPr lang="pt-BR" dirty="0"/>
          </a:p>
        </p:txBody>
      </p:sp>
    </p:spTree>
    <p:extLst>
      <p:ext uri="{BB962C8B-B14F-4D97-AF65-F5344CB8AC3E}">
        <p14:creationId xmlns:p14="http://schemas.microsoft.com/office/powerpoint/2010/main" val="74213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40A20B-6394-4713-9499-3C0D0CB4B39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664FFA8D-EA6C-4427-B54A-7F560A5E30A1}"/>
              </a:ext>
            </a:extLst>
          </p:cNvPr>
          <p:cNvSpPr>
            <a:spLocks noGrp="1"/>
          </p:cNvSpPr>
          <p:nvPr>
            <p:ph idx="1"/>
          </p:nvPr>
        </p:nvSpPr>
        <p:spPr/>
        <p:txBody>
          <a:bodyPr>
            <a:normAutofit fontScale="92500" lnSpcReduction="20000"/>
          </a:bodyPr>
          <a:lstStyle/>
          <a:p>
            <a:pPr algn="just"/>
            <a:r>
              <a:rPr lang="pt-BR" sz="2900" b="0" i="0" dirty="0">
                <a:solidFill>
                  <a:srgbClr val="000000"/>
                </a:solidFill>
                <a:effectLst/>
              </a:rPr>
              <a:t> Art. 567.  A incompetência do juízo anula somente os atos decisórios, devendo o processo, quando for declarada a nulidade, ser remetido ao juiz competente.</a:t>
            </a:r>
          </a:p>
          <a:p>
            <a:pPr algn="just"/>
            <a:endParaRPr lang="pt-BR" sz="2900" b="0" i="0" dirty="0">
              <a:solidFill>
                <a:srgbClr val="000000"/>
              </a:solidFill>
              <a:effectLst/>
            </a:endParaRPr>
          </a:p>
          <a:p>
            <a:pPr algn="just"/>
            <a:r>
              <a:rPr lang="pt-BR" sz="2700" b="0" i="0" dirty="0">
                <a:solidFill>
                  <a:srgbClr val="000000"/>
                </a:solidFill>
                <a:effectLst/>
                <a:latin typeface="+mj-lt"/>
              </a:rPr>
              <a:t>  Art. 572.  As nulidades previstas no </a:t>
            </a:r>
            <a:r>
              <a:rPr lang="pt-BR" sz="2700" b="0" i="0" dirty="0">
                <a:solidFill>
                  <a:srgbClr val="000000"/>
                </a:solidFill>
                <a:effectLst/>
                <a:latin typeface="+mj-lt"/>
                <a:hlinkClick r:id="rId2"/>
              </a:rPr>
              <a:t>art. 564, </a:t>
            </a:r>
            <a:r>
              <a:rPr lang="pt-BR" sz="2700" b="0" i="0" dirty="0" err="1">
                <a:solidFill>
                  <a:srgbClr val="000000"/>
                </a:solidFill>
                <a:effectLst/>
                <a:latin typeface="+mj-lt"/>
                <a:hlinkClick r:id="rId2"/>
              </a:rPr>
              <a:t>Ill</a:t>
            </a:r>
            <a:r>
              <a:rPr lang="pt-BR" sz="2700" b="0" i="0" dirty="0">
                <a:solidFill>
                  <a:srgbClr val="000000"/>
                </a:solidFill>
                <a:effectLst/>
                <a:latin typeface="+mj-lt"/>
                <a:hlinkClick r:id="rId2"/>
              </a:rPr>
              <a:t>, </a:t>
            </a:r>
            <a:r>
              <a:rPr lang="pt-BR" sz="2700" b="0" i="1" dirty="0">
                <a:solidFill>
                  <a:srgbClr val="000000"/>
                </a:solidFill>
                <a:effectLst/>
                <a:latin typeface="+mj-lt"/>
                <a:hlinkClick r:id="rId2"/>
              </a:rPr>
              <a:t>d </a:t>
            </a:r>
            <a:r>
              <a:rPr lang="pt-BR" sz="2700" b="0" i="0" dirty="0">
                <a:solidFill>
                  <a:srgbClr val="000000"/>
                </a:solidFill>
                <a:effectLst/>
                <a:latin typeface="+mj-lt"/>
                <a:hlinkClick r:id="rId2"/>
              </a:rPr>
              <a:t>e </a:t>
            </a:r>
            <a:r>
              <a:rPr lang="pt-BR" sz="2700" b="0" i="1" dirty="0" err="1">
                <a:solidFill>
                  <a:srgbClr val="000000"/>
                </a:solidFill>
                <a:effectLst/>
                <a:latin typeface="+mj-lt"/>
                <a:hlinkClick r:id="rId2"/>
              </a:rPr>
              <a:t>e</a:t>
            </a:r>
            <a:r>
              <a:rPr lang="pt-BR" sz="2700" b="0" i="0" dirty="0">
                <a:solidFill>
                  <a:srgbClr val="000000"/>
                </a:solidFill>
                <a:effectLst/>
                <a:latin typeface="+mj-lt"/>
              </a:rPr>
              <a:t>, segunda parte, </a:t>
            </a:r>
            <a:r>
              <a:rPr lang="pt-BR" sz="2700" b="0" i="1" dirty="0">
                <a:solidFill>
                  <a:srgbClr val="000000"/>
                </a:solidFill>
                <a:effectLst/>
                <a:latin typeface="+mj-lt"/>
              </a:rPr>
              <a:t>g</a:t>
            </a:r>
            <a:r>
              <a:rPr lang="pt-BR" sz="2700" b="0" i="0" dirty="0">
                <a:solidFill>
                  <a:srgbClr val="000000"/>
                </a:solidFill>
                <a:effectLst/>
                <a:latin typeface="+mj-lt"/>
              </a:rPr>
              <a:t> e </a:t>
            </a:r>
            <a:r>
              <a:rPr lang="pt-BR" sz="2700" b="0" i="1" dirty="0">
                <a:solidFill>
                  <a:srgbClr val="000000"/>
                </a:solidFill>
                <a:effectLst/>
                <a:latin typeface="+mj-lt"/>
              </a:rPr>
              <a:t>h</a:t>
            </a:r>
            <a:r>
              <a:rPr lang="pt-BR" sz="2700" b="0" i="0" dirty="0">
                <a:solidFill>
                  <a:srgbClr val="000000"/>
                </a:solidFill>
                <a:effectLst/>
                <a:latin typeface="+mj-lt"/>
              </a:rPr>
              <a:t>, e IV, considerar-se-ão sanadas:</a:t>
            </a:r>
          </a:p>
          <a:p>
            <a:pPr algn="just"/>
            <a:r>
              <a:rPr lang="pt-BR" sz="2700" b="0" i="0" dirty="0">
                <a:solidFill>
                  <a:srgbClr val="000000"/>
                </a:solidFill>
                <a:effectLst/>
                <a:latin typeface="+mj-lt"/>
              </a:rPr>
              <a:t>I - se não forem </a:t>
            </a:r>
            <a:r>
              <a:rPr lang="pt-BR" sz="2700" b="0" i="0" dirty="0" err="1">
                <a:solidFill>
                  <a:srgbClr val="000000"/>
                </a:solidFill>
                <a:effectLst/>
                <a:latin typeface="+mj-lt"/>
              </a:rPr>
              <a:t>argüidas</a:t>
            </a:r>
            <a:r>
              <a:rPr lang="pt-BR" sz="2700" b="0" i="0" dirty="0">
                <a:solidFill>
                  <a:srgbClr val="000000"/>
                </a:solidFill>
                <a:effectLst/>
                <a:latin typeface="+mj-lt"/>
              </a:rPr>
              <a:t>, em tempo oportuno, de acordo com o disposto no artigo anterior;</a:t>
            </a:r>
          </a:p>
          <a:p>
            <a:pPr algn="just"/>
            <a:r>
              <a:rPr lang="pt-BR" sz="2700" b="0" i="0" dirty="0">
                <a:solidFill>
                  <a:srgbClr val="000000"/>
                </a:solidFill>
                <a:effectLst/>
                <a:latin typeface="+mj-lt"/>
              </a:rPr>
              <a:t>II - se, praticado por outra forma, o ato tiver atingido o seu fim;</a:t>
            </a:r>
          </a:p>
          <a:p>
            <a:pPr algn="just"/>
            <a:r>
              <a:rPr lang="pt-BR" sz="2700" b="0" i="0" dirty="0">
                <a:solidFill>
                  <a:srgbClr val="000000"/>
                </a:solidFill>
                <a:effectLst/>
                <a:latin typeface="+mj-lt"/>
              </a:rPr>
              <a:t>III - se a parte, ainda que tacitamente, tiver aceito os seus efeitos.</a:t>
            </a:r>
          </a:p>
        </p:txBody>
      </p:sp>
    </p:spTree>
    <p:extLst>
      <p:ext uri="{BB962C8B-B14F-4D97-AF65-F5344CB8AC3E}">
        <p14:creationId xmlns:p14="http://schemas.microsoft.com/office/powerpoint/2010/main" val="570494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789EDA-EBFE-46E4-B5C1-5EB82D6AA304}"/>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DB2037E-1720-4127-8339-2DB7C5251E9D}"/>
              </a:ext>
            </a:extLst>
          </p:cNvPr>
          <p:cNvSpPr>
            <a:spLocks noGrp="1"/>
          </p:cNvSpPr>
          <p:nvPr>
            <p:ph idx="1"/>
          </p:nvPr>
        </p:nvSpPr>
        <p:spPr/>
        <p:txBody>
          <a:bodyPr>
            <a:normAutofit/>
          </a:bodyPr>
          <a:lstStyle/>
          <a:p>
            <a:pPr algn="just"/>
            <a:r>
              <a:rPr lang="pt-BR" b="0" i="0" dirty="0">
                <a:solidFill>
                  <a:srgbClr val="000000"/>
                </a:solidFill>
                <a:effectLst/>
                <a:latin typeface="+mj-lt"/>
              </a:rPr>
              <a:t>A</a:t>
            </a:r>
            <a:r>
              <a:rPr lang="pt-BR" sz="2500" b="0" i="0" dirty="0">
                <a:solidFill>
                  <a:srgbClr val="000000"/>
                </a:solidFill>
                <a:effectLst/>
                <a:latin typeface="+mj-lt"/>
              </a:rPr>
              <a:t>rt. 573.  Os atos, cuja nulidade não tiver sido sanada, na forma dos artigos anteriores, serão renovados ou retificados.</a:t>
            </a:r>
          </a:p>
          <a:p>
            <a:pPr algn="just"/>
            <a:r>
              <a:rPr lang="pt-BR" sz="2500" b="0" i="0" dirty="0">
                <a:solidFill>
                  <a:srgbClr val="000000"/>
                </a:solidFill>
                <a:effectLst/>
                <a:latin typeface="+mj-lt"/>
              </a:rPr>
              <a:t>§ 1</a:t>
            </a:r>
            <a:r>
              <a:rPr lang="pt-BR" sz="2500" b="0" i="0" u="sng" baseline="30000" dirty="0">
                <a:solidFill>
                  <a:srgbClr val="000000"/>
                </a:solidFill>
                <a:effectLst/>
                <a:latin typeface="+mj-lt"/>
              </a:rPr>
              <a:t>o</a:t>
            </a:r>
            <a:r>
              <a:rPr lang="pt-BR" sz="2500" b="0" i="0" dirty="0">
                <a:solidFill>
                  <a:srgbClr val="000000"/>
                </a:solidFill>
                <a:effectLst/>
                <a:latin typeface="+mj-lt"/>
              </a:rPr>
              <a:t>  A nulidade de um ato, uma vez declarada, causará a dos atos que dele diretamente dependam ou sejam </a:t>
            </a:r>
            <a:r>
              <a:rPr lang="pt-BR" sz="2500" b="0" i="0" dirty="0" err="1">
                <a:solidFill>
                  <a:srgbClr val="000000"/>
                </a:solidFill>
                <a:effectLst/>
                <a:latin typeface="+mj-lt"/>
              </a:rPr>
              <a:t>conseqüência</a:t>
            </a:r>
            <a:r>
              <a:rPr lang="pt-BR" sz="2500" b="0" i="0" dirty="0">
                <a:solidFill>
                  <a:srgbClr val="000000"/>
                </a:solidFill>
                <a:effectLst/>
                <a:latin typeface="+mj-lt"/>
              </a:rPr>
              <a:t>.</a:t>
            </a:r>
          </a:p>
          <a:p>
            <a:pPr algn="just"/>
            <a:r>
              <a:rPr lang="pt-BR" sz="2500" b="0" i="0" dirty="0">
                <a:solidFill>
                  <a:srgbClr val="000000"/>
                </a:solidFill>
                <a:effectLst/>
                <a:latin typeface="+mj-lt"/>
              </a:rPr>
              <a:t>§ 2</a:t>
            </a:r>
            <a:r>
              <a:rPr lang="pt-BR" sz="2500" b="0" i="0" u="sng" baseline="30000" dirty="0">
                <a:solidFill>
                  <a:srgbClr val="000000"/>
                </a:solidFill>
                <a:effectLst/>
                <a:latin typeface="+mj-lt"/>
              </a:rPr>
              <a:t>o</a:t>
            </a:r>
            <a:r>
              <a:rPr lang="pt-BR" sz="2500" b="0" i="0" dirty="0">
                <a:solidFill>
                  <a:srgbClr val="000000"/>
                </a:solidFill>
                <a:effectLst/>
                <a:latin typeface="+mj-lt"/>
              </a:rPr>
              <a:t>  O juiz que pronunciar a nulidade declarará os atos a que ela se estende.</a:t>
            </a:r>
          </a:p>
          <a:p>
            <a:endParaRPr lang="pt-BR" dirty="0"/>
          </a:p>
        </p:txBody>
      </p:sp>
    </p:spTree>
    <p:extLst>
      <p:ext uri="{BB962C8B-B14F-4D97-AF65-F5344CB8AC3E}">
        <p14:creationId xmlns:p14="http://schemas.microsoft.com/office/powerpoint/2010/main" val="3740626835"/>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1910</TotalTime>
  <Words>5972</Words>
  <Application>Microsoft Office PowerPoint</Application>
  <PresentationFormat>Apresentação na tela (4:3)</PresentationFormat>
  <Paragraphs>201</Paragraphs>
  <Slides>56</Slides>
  <Notes>1</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56</vt:i4>
      </vt:variant>
    </vt:vector>
  </HeadingPairs>
  <TitlesOfParts>
    <vt:vector size="62" baseType="lpstr">
      <vt:lpstr>Arial</vt:lpstr>
      <vt:lpstr>Calibri</vt:lpstr>
      <vt:lpstr>LiberationSerif</vt:lpstr>
      <vt:lpstr>Tempus Sans ITC</vt:lpstr>
      <vt:lpstr>Times New Roman</vt:lpstr>
      <vt:lpstr>Tema do Office</vt:lpstr>
      <vt:lpstr>BECA SURRADA</vt:lpstr>
      <vt:lpstr>Nulidades e Teoria Geral dos Recursos:</vt:lpstr>
      <vt:lpstr>Nulidades (texto legal):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Nulidades (doutrina):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Teoria Geral dos Recursos (Legislação):</vt:lpstr>
      <vt:lpstr>Apresentação do PowerPoint</vt:lpstr>
      <vt:lpstr>Apresentação do PowerPoint</vt:lpstr>
      <vt:lpstr>Apresentação do PowerPoint</vt:lpstr>
      <vt:lpstr>Teoria Geral dos Recursos (Doutrina):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BECA SURRADA</vt:lpstr>
    </vt:vector>
  </TitlesOfParts>
  <Company>Defensoria Pública do Estado de SP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Debates no Tribunal do Júri</dc:title>
  <dc:creator>fsorge</dc:creator>
  <cp:lastModifiedBy>Fabio Sorge</cp:lastModifiedBy>
  <cp:revision>182</cp:revision>
  <dcterms:created xsi:type="dcterms:W3CDTF">2017-08-05T13:13:27Z</dcterms:created>
  <dcterms:modified xsi:type="dcterms:W3CDTF">2020-09-09T01:11:31Z</dcterms:modified>
</cp:coreProperties>
</file>