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87"/>
  </p:notesMasterIdLst>
  <p:sldIdLst>
    <p:sldId id="256" r:id="rId2"/>
    <p:sldId id="461" r:id="rId3"/>
    <p:sldId id="451" r:id="rId4"/>
    <p:sldId id="452" r:id="rId5"/>
    <p:sldId id="462" r:id="rId6"/>
    <p:sldId id="439" r:id="rId7"/>
    <p:sldId id="463" r:id="rId8"/>
    <p:sldId id="465" r:id="rId9"/>
    <p:sldId id="466" r:id="rId10"/>
    <p:sldId id="467" r:id="rId11"/>
    <p:sldId id="478" r:id="rId12"/>
    <p:sldId id="468" r:id="rId13"/>
    <p:sldId id="469" r:id="rId14"/>
    <p:sldId id="490" r:id="rId15"/>
    <p:sldId id="479" r:id="rId16"/>
    <p:sldId id="518" r:id="rId17"/>
    <p:sldId id="481" r:id="rId18"/>
    <p:sldId id="491" r:id="rId19"/>
    <p:sldId id="493" r:id="rId20"/>
    <p:sldId id="495" r:id="rId21"/>
    <p:sldId id="568" r:id="rId22"/>
    <p:sldId id="494" r:id="rId23"/>
    <p:sldId id="517" r:id="rId24"/>
    <p:sldId id="519" r:id="rId25"/>
    <p:sldId id="492" r:id="rId26"/>
    <p:sldId id="483" r:id="rId27"/>
    <p:sldId id="484" r:id="rId28"/>
    <p:sldId id="485" r:id="rId29"/>
    <p:sldId id="486" r:id="rId30"/>
    <p:sldId id="487" r:id="rId31"/>
    <p:sldId id="488" r:id="rId32"/>
    <p:sldId id="489" r:id="rId33"/>
    <p:sldId id="497" r:id="rId34"/>
    <p:sldId id="498" r:id="rId35"/>
    <p:sldId id="499" r:id="rId36"/>
    <p:sldId id="500" r:id="rId37"/>
    <p:sldId id="501" r:id="rId38"/>
    <p:sldId id="502" r:id="rId39"/>
    <p:sldId id="503" r:id="rId40"/>
    <p:sldId id="504" r:id="rId41"/>
    <p:sldId id="569" r:id="rId42"/>
    <p:sldId id="553" r:id="rId43"/>
    <p:sldId id="558" r:id="rId44"/>
    <p:sldId id="560" r:id="rId45"/>
    <p:sldId id="559" r:id="rId46"/>
    <p:sldId id="561" r:id="rId47"/>
    <p:sldId id="508" r:id="rId48"/>
    <p:sldId id="509" r:id="rId49"/>
    <p:sldId id="555" r:id="rId50"/>
    <p:sldId id="510" r:id="rId51"/>
    <p:sldId id="511" r:id="rId52"/>
    <p:sldId id="512" r:id="rId53"/>
    <p:sldId id="520" r:id="rId54"/>
    <p:sldId id="513" r:id="rId55"/>
    <p:sldId id="556" r:id="rId56"/>
    <p:sldId id="557" r:id="rId57"/>
    <p:sldId id="521" r:id="rId58"/>
    <p:sldId id="539" r:id="rId59"/>
    <p:sldId id="522" r:id="rId60"/>
    <p:sldId id="567" r:id="rId61"/>
    <p:sldId id="530" r:id="rId62"/>
    <p:sldId id="523" r:id="rId63"/>
    <p:sldId id="524" r:id="rId64"/>
    <p:sldId id="525" r:id="rId65"/>
    <p:sldId id="526" r:id="rId66"/>
    <p:sldId id="527" r:id="rId67"/>
    <p:sldId id="531" r:id="rId68"/>
    <p:sldId id="532" r:id="rId69"/>
    <p:sldId id="536" r:id="rId70"/>
    <p:sldId id="516" r:id="rId71"/>
    <p:sldId id="528" r:id="rId72"/>
    <p:sldId id="529" r:id="rId73"/>
    <p:sldId id="549" r:id="rId74"/>
    <p:sldId id="551" r:id="rId75"/>
    <p:sldId id="548" r:id="rId76"/>
    <p:sldId id="546" r:id="rId77"/>
    <p:sldId id="547" r:id="rId78"/>
    <p:sldId id="540" r:id="rId79"/>
    <p:sldId id="538" r:id="rId80"/>
    <p:sldId id="544" r:id="rId81"/>
    <p:sldId id="534" r:id="rId82"/>
    <p:sldId id="564" r:id="rId83"/>
    <p:sldId id="563" r:id="rId84"/>
    <p:sldId id="565" r:id="rId85"/>
    <p:sldId id="566"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9" autoAdjust="0"/>
    <p:restoredTop sz="99425" autoAdjust="0"/>
  </p:normalViewPr>
  <p:slideViewPr>
    <p:cSldViewPr snapToGrid="0">
      <p:cViewPr varScale="1">
        <p:scale>
          <a:sx n="60" d="100"/>
          <a:sy n="60" d="100"/>
        </p:scale>
        <p:origin x="-96" y="-12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1A2BB-5360-4FDA-BAD2-D02026D704EF}" type="doc">
      <dgm:prSet loTypeId="urn:microsoft.com/office/officeart/2005/8/layout/hChevron3" loCatId="process" qsTypeId="urn:microsoft.com/office/officeart/2005/8/quickstyle/simple1" qsCatId="simple" csTypeId="urn:microsoft.com/office/officeart/2005/8/colors/accent1_2" csCatId="accent1" phldr="1"/>
      <dgm:spPr/>
    </dgm:pt>
    <dgm:pt modelId="{9245E035-6A04-4B90-B658-D6D2D2E91008}">
      <dgm:prSet phldrT="[Texto]" custT="1"/>
      <dgm:spPr>
        <a:solidFill>
          <a:srgbClr val="92D050"/>
        </a:solidFill>
      </dgm:spPr>
      <dgm:t>
        <a:bodyPr/>
        <a:lstStyle/>
        <a:p>
          <a:r>
            <a:rPr lang="pt-BR" sz="1050" b="1" dirty="0"/>
            <a:t>Petição inicial</a:t>
          </a:r>
        </a:p>
      </dgm:t>
    </dgm:pt>
    <dgm:pt modelId="{5B980F82-FF5E-4D21-84D9-6BE91093A5C5}" type="parTrans" cxnId="{BB815B37-1596-4066-9730-2ED89ECD68DB}">
      <dgm:prSet/>
      <dgm:spPr/>
      <dgm:t>
        <a:bodyPr/>
        <a:lstStyle/>
        <a:p>
          <a:endParaRPr lang="pt-BR"/>
        </a:p>
      </dgm:t>
    </dgm:pt>
    <dgm:pt modelId="{499CBFE7-8ADB-4EC5-981A-CC4D5A0EA3DE}" type="sibTrans" cxnId="{BB815B37-1596-4066-9730-2ED89ECD68DB}">
      <dgm:prSet/>
      <dgm:spPr/>
      <dgm:t>
        <a:bodyPr/>
        <a:lstStyle/>
        <a:p>
          <a:endParaRPr lang="pt-BR"/>
        </a:p>
      </dgm:t>
    </dgm:pt>
    <dgm:pt modelId="{50D9956B-CA00-4603-9E80-7FD660895A21}">
      <dgm:prSet phldrT="[Texto]" custT="1"/>
      <dgm:spPr>
        <a:solidFill>
          <a:srgbClr val="92D050"/>
        </a:solidFill>
      </dgm:spPr>
      <dgm:t>
        <a:bodyPr/>
        <a:lstStyle/>
        <a:p>
          <a:r>
            <a:rPr lang="pt-BR" sz="1000" b="1" dirty="0"/>
            <a:t>Indeferimento ou improcedência </a:t>
          </a:r>
          <a:r>
            <a:rPr lang="pt-BR" sz="1000" b="1" dirty="0" smtClean="0"/>
            <a:t>liminar ou -&gt;</a:t>
          </a:r>
          <a:endParaRPr lang="pt-BR" sz="1000" b="1" dirty="0"/>
        </a:p>
      </dgm:t>
    </dgm:pt>
    <dgm:pt modelId="{03C914A1-ED67-4D9E-9EEC-46A42C96AB94}" type="parTrans" cxnId="{495F1232-7DC7-40EE-B93C-255109527AE6}">
      <dgm:prSet/>
      <dgm:spPr/>
      <dgm:t>
        <a:bodyPr/>
        <a:lstStyle/>
        <a:p>
          <a:endParaRPr lang="pt-BR"/>
        </a:p>
      </dgm:t>
    </dgm:pt>
    <dgm:pt modelId="{84F45ABA-D781-479C-A036-94540A4631F6}" type="sibTrans" cxnId="{495F1232-7DC7-40EE-B93C-255109527AE6}">
      <dgm:prSet/>
      <dgm:spPr/>
      <dgm:t>
        <a:bodyPr/>
        <a:lstStyle/>
        <a:p>
          <a:endParaRPr lang="pt-BR"/>
        </a:p>
      </dgm:t>
    </dgm:pt>
    <dgm:pt modelId="{B8DBF4B3-5481-4878-8DAA-8A6F717D46A8}">
      <dgm:prSet phldrT="[Texto]" custT="1"/>
      <dgm:spPr>
        <a:solidFill>
          <a:srgbClr val="92D050"/>
        </a:solidFill>
      </dgm:spPr>
      <dgm:t>
        <a:bodyPr/>
        <a:lstStyle/>
        <a:p>
          <a:r>
            <a:rPr lang="pt-BR" sz="900" b="1" dirty="0"/>
            <a:t>Julgamento conforme o estado do processo OU saneamento</a:t>
          </a:r>
        </a:p>
      </dgm:t>
    </dgm:pt>
    <dgm:pt modelId="{BB32CD9D-1D4C-4BD6-AEFC-E837F7AFCA9A}" type="parTrans" cxnId="{18387C11-DE7C-4FA3-81DD-21A98B4D58E4}">
      <dgm:prSet/>
      <dgm:spPr/>
      <dgm:t>
        <a:bodyPr/>
        <a:lstStyle/>
        <a:p>
          <a:endParaRPr lang="pt-BR"/>
        </a:p>
      </dgm:t>
    </dgm:pt>
    <dgm:pt modelId="{9441638C-08D7-48E3-B3A5-CB4FC2ABDC8F}" type="sibTrans" cxnId="{18387C11-DE7C-4FA3-81DD-21A98B4D58E4}">
      <dgm:prSet/>
      <dgm:spPr/>
      <dgm:t>
        <a:bodyPr/>
        <a:lstStyle/>
        <a:p>
          <a:endParaRPr lang="pt-BR"/>
        </a:p>
      </dgm:t>
    </dgm:pt>
    <dgm:pt modelId="{4B97C23C-CB56-4607-8EC9-C186A2B687EE}">
      <dgm:prSet custT="1"/>
      <dgm:spPr>
        <a:solidFill>
          <a:srgbClr val="92D050"/>
        </a:solidFill>
      </dgm:spPr>
      <dgm:t>
        <a:bodyPr/>
        <a:lstStyle/>
        <a:p>
          <a:r>
            <a:rPr lang="pt-BR" sz="1000" b="1" dirty="0"/>
            <a:t>Citação</a:t>
          </a:r>
          <a:endParaRPr lang="pt-BR" sz="900" b="1" dirty="0"/>
        </a:p>
      </dgm:t>
    </dgm:pt>
    <dgm:pt modelId="{7E60C807-3E53-48D0-B64C-7E34845923F2}" type="parTrans" cxnId="{6B46EB1B-94AD-42F5-BF05-D9C538578493}">
      <dgm:prSet/>
      <dgm:spPr/>
      <dgm:t>
        <a:bodyPr/>
        <a:lstStyle/>
        <a:p>
          <a:endParaRPr lang="pt-BR"/>
        </a:p>
      </dgm:t>
    </dgm:pt>
    <dgm:pt modelId="{81B15B53-7BF8-4E7B-A66D-CCA14AE5CACA}" type="sibTrans" cxnId="{6B46EB1B-94AD-42F5-BF05-D9C538578493}">
      <dgm:prSet/>
      <dgm:spPr/>
      <dgm:t>
        <a:bodyPr/>
        <a:lstStyle/>
        <a:p>
          <a:endParaRPr lang="pt-BR"/>
        </a:p>
      </dgm:t>
    </dgm:pt>
    <dgm:pt modelId="{5A936B3D-C9FA-4A09-A394-75F547F4EC91}">
      <dgm:prSet custT="1"/>
      <dgm:spPr>
        <a:solidFill>
          <a:srgbClr val="92D050"/>
        </a:solidFill>
      </dgm:spPr>
      <dgm:t>
        <a:bodyPr/>
        <a:lstStyle/>
        <a:p>
          <a:r>
            <a:rPr lang="pt-BR" sz="1050" b="1" dirty="0"/>
            <a:t>Audiência de Conciliação/Mediação</a:t>
          </a:r>
        </a:p>
      </dgm:t>
    </dgm:pt>
    <dgm:pt modelId="{11DCD619-13CB-4D46-95BD-08B870C23FE7}" type="parTrans" cxnId="{7419F500-163C-473B-8AFB-7E5E1EA920BC}">
      <dgm:prSet/>
      <dgm:spPr/>
      <dgm:t>
        <a:bodyPr/>
        <a:lstStyle/>
        <a:p>
          <a:endParaRPr lang="pt-BR"/>
        </a:p>
      </dgm:t>
    </dgm:pt>
    <dgm:pt modelId="{5C708C24-7508-49E9-9563-33DE57B5F459}" type="sibTrans" cxnId="{7419F500-163C-473B-8AFB-7E5E1EA920BC}">
      <dgm:prSet/>
      <dgm:spPr/>
      <dgm:t>
        <a:bodyPr/>
        <a:lstStyle/>
        <a:p>
          <a:endParaRPr lang="pt-BR"/>
        </a:p>
      </dgm:t>
    </dgm:pt>
    <dgm:pt modelId="{CBF1E91B-93E8-49C5-ACA9-8D8C133139BA}">
      <dgm:prSet custT="1"/>
      <dgm:spPr>
        <a:solidFill>
          <a:srgbClr val="00B050"/>
        </a:solidFill>
      </dgm:spPr>
      <dgm:t>
        <a:bodyPr/>
        <a:lstStyle/>
        <a:p>
          <a:r>
            <a:rPr lang="pt-BR" sz="1800" b="1" dirty="0"/>
            <a:t>Réplica</a:t>
          </a:r>
          <a:endParaRPr lang="pt-BR" sz="600" b="1" dirty="0"/>
        </a:p>
      </dgm:t>
    </dgm:pt>
    <dgm:pt modelId="{F5077B9E-A3C5-48F3-95C8-52167875DE70}" type="parTrans" cxnId="{2CF485A4-C60F-4C66-A1AB-66EC3C6ADA3C}">
      <dgm:prSet/>
      <dgm:spPr/>
      <dgm:t>
        <a:bodyPr/>
        <a:lstStyle/>
        <a:p>
          <a:endParaRPr lang="pt-BR"/>
        </a:p>
      </dgm:t>
    </dgm:pt>
    <dgm:pt modelId="{AF1377FB-DE47-473B-B9D2-F4EF05E61663}" type="sibTrans" cxnId="{2CF485A4-C60F-4C66-A1AB-66EC3C6ADA3C}">
      <dgm:prSet/>
      <dgm:spPr/>
      <dgm:t>
        <a:bodyPr/>
        <a:lstStyle/>
        <a:p>
          <a:endParaRPr lang="pt-BR"/>
        </a:p>
      </dgm:t>
    </dgm:pt>
    <dgm:pt modelId="{119A404D-FBF2-4C32-8958-4374E01609B0}">
      <dgm:prSet custT="1"/>
      <dgm:spPr>
        <a:solidFill>
          <a:srgbClr val="92D050"/>
        </a:solidFill>
      </dgm:spPr>
      <dgm:t>
        <a:bodyPr/>
        <a:lstStyle/>
        <a:p>
          <a:r>
            <a:rPr lang="pt-BR" sz="1050" b="1" dirty="0"/>
            <a:t>Resposta do Réu</a:t>
          </a:r>
        </a:p>
      </dgm:t>
    </dgm:pt>
    <dgm:pt modelId="{F9A0D6E6-452C-4958-BAD0-8CE1BA57F01C}" type="parTrans" cxnId="{12DB0034-9968-4C2F-91CE-3E49A6BFD1AF}">
      <dgm:prSet/>
      <dgm:spPr/>
      <dgm:t>
        <a:bodyPr/>
        <a:lstStyle/>
        <a:p>
          <a:endParaRPr lang="pt-BR"/>
        </a:p>
      </dgm:t>
    </dgm:pt>
    <dgm:pt modelId="{23A45132-CD78-4E02-8F2E-7B29741618CA}" type="sibTrans" cxnId="{12DB0034-9968-4C2F-91CE-3E49A6BFD1AF}">
      <dgm:prSet/>
      <dgm:spPr/>
      <dgm:t>
        <a:bodyPr/>
        <a:lstStyle/>
        <a:p>
          <a:endParaRPr lang="pt-BR"/>
        </a:p>
      </dgm:t>
    </dgm:pt>
    <dgm:pt modelId="{941E84EB-EB2A-4CAA-8BF8-AFC1BFC8804B}">
      <dgm:prSet custT="1"/>
      <dgm:spPr>
        <a:solidFill>
          <a:srgbClr val="92D050"/>
        </a:solidFill>
      </dgm:spPr>
      <dgm:t>
        <a:bodyPr/>
        <a:lstStyle/>
        <a:p>
          <a:r>
            <a:rPr lang="pt-BR" sz="1050" b="1" dirty="0"/>
            <a:t>Provas</a:t>
          </a:r>
          <a:endParaRPr lang="pt-BR" sz="600" b="1" dirty="0"/>
        </a:p>
      </dgm:t>
    </dgm:pt>
    <dgm:pt modelId="{A4704EB5-D7EC-4FCA-A03C-118278F5F07D}" type="parTrans" cxnId="{D138BC59-7E06-429F-8EFE-4099F960DD6C}">
      <dgm:prSet/>
      <dgm:spPr/>
      <dgm:t>
        <a:bodyPr/>
        <a:lstStyle/>
        <a:p>
          <a:endParaRPr lang="pt-BR"/>
        </a:p>
      </dgm:t>
    </dgm:pt>
    <dgm:pt modelId="{2B6EB329-98CD-4B12-917D-6624B5C1D520}" type="sibTrans" cxnId="{D138BC59-7E06-429F-8EFE-4099F960DD6C}">
      <dgm:prSet/>
      <dgm:spPr/>
      <dgm:t>
        <a:bodyPr/>
        <a:lstStyle/>
        <a:p>
          <a:endParaRPr lang="pt-BR"/>
        </a:p>
      </dgm:t>
    </dgm:pt>
    <dgm:pt modelId="{DACCE02C-346B-4262-9805-390F2B7E772B}">
      <dgm:prSet custT="1"/>
      <dgm:spPr>
        <a:solidFill>
          <a:srgbClr val="92D050"/>
        </a:solidFill>
      </dgm:spPr>
      <dgm:t>
        <a:bodyPr/>
        <a:lstStyle/>
        <a:p>
          <a:r>
            <a:rPr lang="pt-BR" sz="1050" b="1" dirty="0"/>
            <a:t>A.I.J</a:t>
          </a:r>
          <a:r>
            <a:rPr lang="pt-BR" sz="700" b="1" dirty="0"/>
            <a:t>.</a:t>
          </a:r>
        </a:p>
      </dgm:t>
    </dgm:pt>
    <dgm:pt modelId="{906618B0-9CDA-4E7F-9730-4670DC4CE831}" type="parTrans" cxnId="{76564A5C-5740-4C78-9892-D9046F438D12}">
      <dgm:prSet/>
      <dgm:spPr/>
      <dgm:t>
        <a:bodyPr/>
        <a:lstStyle/>
        <a:p>
          <a:endParaRPr lang="pt-BR"/>
        </a:p>
      </dgm:t>
    </dgm:pt>
    <dgm:pt modelId="{E4456E2C-2F97-4A68-8774-6C941F033FAA}" type="sibTrans" cxnId="{76564A5C-5740-4C78-9892-D9046F438D12}">
      <dgm:prSet/>
      <dgm:spPr/>
      <dgm:t>
        <a:bodyPr/>
        <a:lstStyle/>
        <a:p>
          <a:endParaRPr lang="pt-BR"/>
        </a:p>
      </dgm:t>
    </dgm:pt>
    <dgm:pt modelId="{E50D64F9-A776-4655-9B31-5672B6C0E58D}">
      <dgm:prSet custT="1"/>
      <dgm:spPr>
        <a:solidFill>
          <a:srgbClr val="92D050"/>
        </a:solidFill>
      </dgm:spPr>
      <dgm:t>
        <a:bodyPr/>
        <a:lstStyle/>
        <a:p>
          <a:r>
            <a:rPr lang="pt-BR" sz="1050" b="1" dirty="0"/>
            <a:t>Sentença</a:t>
          </a:r>
          <a:endParaRPr lang="pt-BR" sz="600" b="1" dirty="0"/>
        </a:p>
      </dgm:t>
    </dgm:pt>
    <dgm:pt modelId="{0974A4C7-8DD8-46FE-A851-0749A3BBE0AD}" type="parTrans" cxnId="{A2CF8914-701C-46B0-A9F0-C4B83B0F4298}">
      <dgm:prSet/>
      <dgm:spPr/>
      <dgm:t>
        <a:bodyPr/>
        <a:lstStyle/>
        <a:p>
          <a:endParaRPr lang="pt-BR"/>
        </a:p>
      </dgm:t>
    </dgm:pt>
    <dgm:pt modelId="{516F3A6D-827B-4364-98CB-210CC152BE5F}" type="sibTrans" cxnId="{A2CF8914-701C-46B0-A9F0-C4B83B0F4298}">
      <dgm:prSet/>
      <dgm:spPr/>
      <dgm:t>
        <a:bodyPr/>
        <a:lstStyle/>
        <a:p>
          <a:endParaRPr lang="pt-BR"/>
        </a:p>
      </dgm:t>
    </dgm:pt>
    <dgm:pt modelId="{1E8AEAE2-7CB9-44DE-BA36-6895AAB4D3F3}" type="pres">
      <dgm:prSet presAssocID="{B0C1A2BB-5360-4FDA-BAD2-D02026D704EF}" presName="Name0" presStyleCnt="0">
        <dgm:presLayoutVars>
          <dgm:dir/>
          <dgm:resizeHandles val="exact"/>
        </dgm:presLayoutVars>
      </dgm:prSet>
      <dgm:spPr/>
    </dgm:pt>
    <dgm:pt modelId="{881D6FB5-FBDF-4F59-927B-56E454B1ECB4}" type="pres">
      <dgm:prSet presAssocID="{9245E035-6A04-4B90-B658-D6D2D2E91008}" presName="parTxOnly" presStyleLbl="node1" presStyleIdx="0" presStyleCnt="10">
        <dgm:presLayoutVars>
          <dgm:bulletEnabled val="1"/>
        </dgm:presLayoutVars>
      </dgm:prSet>
      <dgm:spPr/>
      <dgm:t>
        <a:bodyPr/>
        <a:lstStyle/>
        <a:p>
          <a:endParaRPr lang="pt-BR"/>
        </a:p>
      </dgm:t>
    </dgm:pt>
    <dgm:pt modelId="{CE4549AD-5D57-4B19-B68C-04EC98B93DFF}" type="pres">
      <dgm:prSet presAssocID="{499CBFE7-8ADB-4EC5-981A-CC4D5A0EA3DE}" presName="parSpace" presStyleCnt="0"/>
      <dgm:spPr/>
    </dgm:pt>
    <dgm:pt modelId="{2B83AC46-DE16-4C82-96AA-5010502CCE98}" type="pres">
      <dgm:prSet presAssocID="{50D9956B-CA00-4603-9E80-7FD660895A21}" presName="parTxOnly" presStyleLbl="node1" presStyleIdx="1" presStyleCnt="10">
        <dgm:presLayoutVars>
          <dgm:bulletEnabled val="1"/>
        </dgm:presLayoutVars>
      </dgm:prSet>
      <dgm:spPr/>
      <dgm:t>
        <a:bodyPr/>
        <a:lstStyle/>
        <a:p>
          <a:endParaRPr lang="pt-BR"/>
        </a:p>
      </dgm:t>
    </dgm:pt>
    <dgm:pt modelId="{6419321C-6EE1-496F-8432-5B56F5383A53}" type="pres">
      <dgm:prSet presAssocID="{84F45ABA-D781-479C-A036-94540A4631F6}" presName="parSpace" presStyleCnt="0"/>
      <dgm:spPr/>
    </dgm:pt>
    <dgm:pt modelId="{E848CE08-CFAB-4D6F-8909-61E7D32F86AD}" type="pres">
      <dgm:prSet presAssocID="{4B97C23C-CB56-4607-8EC9-C186A2B687EE}" presName="parTxOnly" presStyleLbl="node1" presStyleIdx="2" presStyleCnt="10">
        <dgm:presLayoutVars>
          <dgm:bulletEnabled val="1"/>
        </dgm:presLayoutVars>
      </dgm:prSet>
      <dgm:spPr/>
      <dgm:t>
        <a:bodyPr/>
        <a:lstStyle/>
        <a:p>
          <a:endParaRPr lang="pt-BR"/>
        </a:p>
      </dgm:t>
    </dgm:pt>
    <dgm:pt modelId="{4EB1C33F-DFBC-4F93-8ADB-751DB25E0A40}" type="pres">
      <dgm:prSet presAssocID="{81B15B53-7BF8-4E7B-A66D-CCA14AE5CACA}" presName="parSpace" presStyleCnt="0"/>
      <dgm:spPr/>
    </dgm:pt>
    <dgm:pt modelId="{E6CCC3F6-A567-422C-964B-4C9BB9CC9EC4}" type="pres">
      <dgm:prSet presAssocID="{5A936B3D-C9FA-4A09-A394-75F547F4EC91}" presName="parTxOnly" presStyleLbl="node1" presStyleIdx="3" presStyleCnt="10" custLinFactNeighborX="-2744" custLinFactNeighborY="-823">
        <dgm:presLayoutVars>
          <dgm:bulletEnabled val="1"/>
        </dgm:presLayoutVars>
      </dgm:prSet>
      <dgm:spPr/>
      <dgm:t>
        <a:bodyPr/>
        <a:lstStyle/>
        <a:p>
          <a:endParaRPr lang="pt-BR"/>
        </a:p>
      </dgm:t>
    </dgm:pt>
    <dgm:pt modelId="{86C1B288-E51B-4D15-B846-685941C0FD68}" type="pres">
      <dgm:prSet presAssocID="{5C708C24-7508-49E9-9563-33DE57B5F459}" presName="parSpace" presStyleCnt="0"/>
      <dgm:spPr/>
    </dgm:pt>
    <dgm:pt modelId="{E4DDE7D0-49C3-40CD-AF87-8E9933ABF622}" type="pres">
      <dgm:prSet presAssocID="{119A404D-FBF2-4C32-8958-4374E01609B0}" presName="parTxOnly" presStyleLbl="node1" presStyleIdx="4" presStyleCnt="10">
        <dgm:presLayoutVars>
          <dgm:bulletEnabled val="1"/>
        </dgm:presLayoutVars>
      </dgm:prSet>
      <dgm:spPr/>
      <dgm:t>
        <a:bodyPr/>
        <a:lstStyle/>
        <a:p>
          <a:endParaRPr lang="pt-BR"/>
        </a:p>
      </dgm:t>
    </dgm:pt>
    <dgm:pt modelId="{89968C7A-32C6-4AA7-91AA-10F929668D5A}" type="pres">
      <dgm:prSet presAssocID="{23A45132-CD78-4E02-8F2E-7B29741618CA}" presName="parSpace" presStyleCnt="0"/>
      <dgm:spPr/>
    </dgm:pt>
    <dgm:pt modelId="{B99C707B-A542-4BC3-B9E4-AF87C5F257F0}" type="pres">
      <dgm:prSet presAssocID="{CBF1E91B-93E8-49C5-ACA9-8D8C133139BA}" presName="parTxOnly" presStyleLbl="node1" presStyleIdx="5" presStyleCnt="10">
        <dgm:presLayoutVars>
          <dgm:bulletEnabled val="1"/>
        </dgm:presLayoutVars>
      </dgm:prSet>
      <dgm:spPr/>
      <dgm:t>
        <a:bodyPr/>
        <a:lstStyle/>
        <a:p>
          <a:endParaRPr lang="pt-BR"/>
        </a:p>
      </dgm:t>
    </dgm:pt>
    <dgm:pt modelId="{A6E7B7C2-A370-4158-B9F6-A456204A0118}" type="pres">
      <dgm:prSet presAssocID="{AF1377FB-DE47-473B-B9D2-F4EF05E61663}" presName="parSpace" presStyleCnt="0"/>
      <dgm:spPr/>
    </dgm:pt>
    <dgm:pt modelId="{12F47AA9-9562-42A1-B42F-2FC11C862E95}" type="pres">
      <dgm:prSet presAssocID="{B8DBF4B3-5481-4878-8DAA-8A6F717D46A8}" presName="parTxOnly" presStyleLbl="node1" presStyleIdx="6" presStyleCnt="10">
        <dgm:presLayoutVars>
          <dgm:bulletEnabled val="1"/>
        </dgm:presLayoutVars>
      </dgm:prSet>
      <dgm:spPr/>
      <dgm:t>
        <a:bodyPr/>
        <a:lstStyle/>
        <a:p>
          <a:endParaRPr lang="pt-BR"/>
        </a:p>
      </dgm:t>
    </dgm:pt>
    <dgm:pt modelId="{423178A9-3063-439F-8F19-B3EAFB2B2D65}" type="pres">
      <dgm:prSet presAssocID="{9441638C-08D7-48E3-B3A5-CB4FC2ABDC8F}" presName="parSpace" presStyleCnt="0"/>
      <dgm:spPr/>
    </dgm:pt>
    <dgm:pt modelId="{1BA2A939-B891-4FF7-8D06-E1A47E988964}" type="pres">
      <dgm:prSet presAssocID="{941E84EB-EB2A-4CAA-8BF8-AFC1BFC8804B}" presName="parTxOnly" presStyleLbl="node1" presStyleIdx="7" presStyleCnt="10">
        <dgm:presLayoutVars>
          <dgm:bulletEnabled val="1"/>
        </dgm:presLayoutVars>
      </dgm:prSet>
      <dgm:spPr/>
      <dgm:t>
        <a:bodyPr/>
        <a:lstStyle/>
        <a:p>
          <a:endParaRPr lang="pt-BR"/>
        </a:p>
      </dgm:t>
    </dgm:pt>
    <dgm:pt modelId="{113CBB14-80DF-4163-B4BB-723244A4D84B}" type="pres">
      <dgm:prSet presAssocID="{2B6EB329-98CD-4B12-917D-6624B5C1D520}" presName="parSpace" presStyleCnt="0"/>
      <dgm:spPr/>
    </dgm:pt>
    <dgm:pt modelId="{E1A06828-ABD8-4D80-A817-36F42B9174B1}" type="pres">
      <dgm:prSet presAssocID="{DACCE02C-346B-4262-9805-390F2B7E772B}" presName="parTxOnly" presStyleLbl="node1" presStyleIdx="8" presStyleCnt="10">
        <dgm:presLayoutVars>
          <dgm:bulletEnabled val="1"/>
        </dgm:presLayoutVars>
      </dgm:prSet>
      <dgm:spPr/>
      <dgm:t>
        <a:bodyPr/>
        <a:lstStyle/>
        <a:p>
          <a:endParaRPr lang="pt-BR"/>
        </a:p>
      </dgm:t>
    </dgm:pt>
    <dgm:pt modelId="{EB9F7B02-AADD-43E2-BBEE-9E8521D8DFBF}" type="pres">
      <dgm:prSet presAssocID="{E4456E2C-2F97-4A68-8774-6C941F033FAA}" presName="parSpace" presStyleCnt="0"/>
      <dgm:spPr/>
    </dgm:pt>
    <dgm:pt modelId="{FD3A3A9B-EB5E-4954-8586-72C2B58E6C7E}" type="pres">
      <dgm:prSet presAssocID="{E50D64F9-A776-4655-9B31-5672B6C0E58D}" presName="parTxOnly" presStyleLbl="node1" presStyleIdx="9" presStyleCnt="10">
        <dgm:presLayoutVars>
          <dgm:bulletEnabled val="1"/>
        </dgm:presLayoutVars>
      </dgm:prSet>
      <dgm:spPr/>
      <dgm:t>
        <a:bodyPr/>
        <a:lstStyle/>
        <a:p>
          <a:endParaRPr lang="pt-BR"/>
        </a:p>
      </dgm:t>
    </dgm:pt>
  </dgm:ptLst>
  <dgm:cxnLst>
    <dgm:cxn modelId="{BA4BBB13-9B76-4325-923C-3AF64C9B8491}" type="presOf" srcId="{5A936B3D-C9FA-4A09-A394-75F547F4EC91}" destId="{E6CCC3F6-A567-422C-964B-4C9BB9CC9EC4}" srcOrd="0" destOrd="0" presId="urn:microsoft.com/office/officeart/2005/8/layout/hChevron3"/>
    <dgm:cxn modelId="{09E33129-0F07-4FED-82F0-1F9EABCB7DF9}" type="presOf" srcId="{B0C1A2BB-5360-4FDA-BAD2-D02026D704EF}" destId="{1E8AEAE2-7CB9-44DE-BA36-6895AAB4D3F3}" srcOrd="0" destOrd="0" presId="urn:microsoft.com/office/officeart/2005/8/layout/hChevron3"/>
    <dgm:cxn modelId="{2CF485A4-C60F-4C66-A1AB-66EC3C6ADA3C}" srcId="{B0C1A2BB-5360-4FDA-BAD2-D02026D704EF}" destId="{CBF1E91B-93E8-49C5-ACA9-8D8C133139BA}" srcOrd="5" destOrd="0" parTransId="{F5077B9E-A3C5-48F3-95C8-52167875DE70}" sibTransId="{AF1377FB-DE47-473B-B9D2-F4EF05E61663}"/>
    <dgm:cxn modelId="{A2CF8914-701C-46B0-A9F0-C4B83B0F4298}" srcId="{B0C1A2BB-5360-4FDA-BAD2-D02026D704EF}" destId="{E50D64F9-A776-4655-9B31-5672B6C0E58D}" srcOrd="9" destOrd="0" parTransId="{0974A4C7-8DD8-46FE-A851-0749A3BBE0AD}" sibTransId="{516F3A6D-827B-4364-98CB-210CC152BE5F}"/>
    <dgm:cxn modelId="{12DB0034-9968-4C2F-91CE-3E49A6BFD1AF}" srcId="{B0C1A2BB-5360-4FDA-BAD2-D02026D704EF}" destId="{119A404D-FBF2-4C32-8958-4374E01609B0}" srcOrd="4" destOrd="0" parTransId="{F9A0D6E6-452C-4958-BAD0-8CE1BA57F01C}" sibTransId="{23A45132-CD78-4E02-8F2E-7B29741618CA}"/>
    <dgm:cxn modelId="{0CD41B56-84C7-4C70-AC0E-D9296D82889E}" type="presOf" srcId="{4B97C23C-CB56-4607-8EC9-C186A2B687EE}" destId="{E848CE08-CFAB-4D6F-8909-61E7D32F86AD}" srcOrd="0" destOrd="0" presId="urn:microsoft.com/office/officeart/2005/8/layout/hChevron3"/>
    <dgm:cxn modelId="{BB815B37-1596-4066-9730-2ED89ECD68DB}" srcId="{B0C1A2BB-5360-4FDA-BAD2-D02026D704EF}" destId="{9245E035-6A04-4B90-B658-D6D2D2E91008}" srcOrd="0" destOrd="0" parTransId="{5B980F82-FF5E-4D21-84D9-6BE91093A5C5}" sibTransId="{499CBFE7-8ADB-4EC5-981A-CC4D5A0EA3DE}"/>
    <dgm:cxn modelId="{72464838-DB9D-4752-AA0F-8A50DBE21402}" type="presOf" srcId="{119A404D-FBF2-4C32-8958-4374E01609B0}" destId="{E4DDE7D0-49C3-40CD-AF87-8E9933ABF622}" srcOrd="0" destOrd="0" presId="urn:microsoft.com/office/officeart/2005/8/layout/hChevron3"/>
    <dgm:cxn modelId="{6B46EB1B-94AD-42F5-BF05-D9C538578493}" srcId="{B0C1A2BB-5360-4FDA-BAD2-D02026D704EF}" destId="{4B97C23C-CB56-4607-8EC9-C186A2B687EE}" srcOrd="2" destOrd="0" parTransId="{7E60C807-3E53-48D0-B64C-7E34845923F2}" sibTransId="{81B15B53-7BF8-4E7B-A66D-CCA14AE5CACA}"/>
    <dgm:cxn modelId="{7A5D4E00-3727-4127-BA79-7813982709B1}" type="presOf" srcId="{941E84EB-EB2A-4CAA-8BF8-AFC1BFC8804B}" destId="{1BA2A939-B891-4FF7-8D06-E1A47E988964}" srcOrd="0" destOrd="0" presId="urn:microsoft.com/office/officeart/2005/8/layout/hChevron3"/>
    <dgm:cxn modelId="{7419F500-163C-473B-8AFB-7E5E1EA920BC}" srcId="{B0C1A2BB-5360-4FDA-BAD2-D02026D704EF}" destId="{5A936B3D-C9FA-4A09-A394-75F547F4EC91}" srcOrd="3" destOrd="0" parTransId="{11DCD619-13CB-4D46-95BD-08B870C23FE7}" sibTransId="{5C708C24-7508-49E9-9563-33DE57B5F459}"/>
    <dgm:cxn modelId="{18387C11-DE7C-4FA3-81DD-21A98B4D58E4}" srcId="{B0C1A2BB-5360-4FDA-BAD2-D02026D704EF}" destId="{B8DBF4B3-5481-4878-8DAA-8A6F717D46A8}" srcOrd="6" destOrd="0" parTransId="{BB32CD9D-1D4C-4BD6-AEFC-E837F7AFCA9A}" sibTransId="{9441638C-08D7-48E3-B3A5-CB4FC2ABDC8F}"/>
    <dgm:cxn modelId="{7A008B6F-FD4F-44B8-A1BC-7F0E2FBC4EA5}" type="presOf" srcId="{9245E035-6A04-4B90-B658-D6D2D2E91008}" destId="{881D6FB5-FBDF-4F59-927B-56E454B1ECB4}" srcOrd="0" destOrd="0" presId="urn:microsoft.com/office/officeart/2005/8/layout/hChevron3"/>
    <dgm:cxn modelId="{A9103C5E-D55D-4326-A176-18C7064EDD30}" type="presOf" srcId="{DACCE02C-346B-4262-9805-390F2B7E772B}" destId="{E1A06828-ABD8-4D80-A817-36F42B9174B1}" srcOrd="0" destOrd="0" presId="urn:microsoft.com/office/officeart/2005/8/layout/hChevron3"/>
    <dgm:cxn modelId="{5287F7F4-0AAC-456D-BDB1-CAF3A32BBB30}" type="presOf" srcId="{CBF1E91B-93E8-49C5-ACA9-8D8C133139BA}" destId="{B99C707B-A542-4BC3-B9E4-AF87C5F257F0}" srcOrd="0" destOrd="0" presId="urn:microsoft.com/office/officeart/2005/8/layout/hChevron3"/>
    <dgm:cxn modelId="{495F1232-7DC7-40EE-B93C-255109527AE6}" srcId="{B0C1A2BB-5360-4FDA-BAD2-D02026D704EF}" destId="{50D9956B-CA00-4603-9E80-7FD660895A21}" srcOrd="1" destOrd="0" parTransId="{03C914A1-ED67-4D9E-9EEC-46A42C96AB94}" sibTransId="{84F45ABA-D781-479C-A036-94540A4631F6}"/>
    <dgm:cxn modelId="{93B1632E-2F86-4E8A-8C61-AE98441BAE7E}" type="presOf" srcId="{E50D64F9-A776-4655-9B31-5672B6C0E58D}" destId="{FD3A3A9B-EB5E-4954-8586-72C2B58E6C7E}" srcOrd="0" destOrd="0" presId="urn:microsoft.com/office/officeart/2005/8/layout/hChevron3"/>
    <dgm:cxn modelId="{D138BC59-7E06-429F-8EFE-4099F960DD6C}" srcId="{B0C1A2BB-5360-4FDA-BAD2-D02026D704EF}" destId="{941E84EB-EB2A-4CAA-8BF8-AFC1BFC8804B}" srcOrd="7" destOrd="0" parTransId="{A4704EB5-D7EC-4FCA-A03C-118278F5F07D}" sibTransId="{2B6EB329-98CD-4B12-917D-6624B5C1D520}"/>
    <dgm:cxn modelId="{76564A5C-5740-4C78-9892-D9046F438D12}" srcId="{B0C1A2BB-5360-4FDA-BAD2-D02026D704EF}" destId="{DACCE02C-346B-4262-9805-390F2B7E772B}" srcOrd="8" destOrd="0" parTransId="{906618B0-9CDA-4E7F-9730-4670DC4CE831}" sibTransId="{E4456E2C-2F97-4A68-8774-6C941F033FAA}"/>
    <dgm:cxn modelId="{BF2793C6-54FA-40EA-814C-C9F21767B8BD}" type="presOf" srcId="{50D9956B-CA00-4603-9E80-7FD660895A21}" destId="{2B83AC46-DE16-4C82-96AA-5010502CCE98}" srcOrd="0" destOrd="0" presId="urn:microsoft.com/office/officeart/2005/8/layout/hChevron3"/>
    <dgm:cxn modelId="{62BDF47D-C68C-4C7E-B7D8-210B28DAD721}" type="presOf" srcId="{B8DBF4B3-5481-4878-8DAA-8A6F717D46A8}" destId="{12F47AA9-9562-42A1-B42F-2FC11C862E95}" srcOrd="0" destOrd="0" presId="urn:microsoft.com/office/officeart/2005/8/layout/hChevron3"/>
    <dgm:cxn modelId="{55FC9EFB-4A1E-448D-B0FC-9EC13A79B6D0}" type="presParOf" srcId="{1E8AEAE2-7CB9-44DE-BA36-6895AAB4D3F3}" destId="{881D6FB5-FBDF-4F59-927B-56E454B1ECB4}" srcOrd="0" destOrd="0" presId="urn:microsoft.com/office/officeart/2005/8/layout/hChevron3"/>
    <dgm:cxn modelId="{DD080B27-DED9-4D3B-80F2-B7933D87F2BB}" type="presParOf" srcId="{1E8AEAE2-7CB9-44DE-BA36-6895AAB4D3F3}" destId="{CE4549AD-5D57-4B19-B68C-04EC98B93DFF}" srcOrd="1" destOrd="0" presId="urn:microsoft.com/office/officeart/2005/8/layout/hChevron3"/>
    <dgm:cxn modelId="{CCA8ADC8-B49A-46DA-8CFA-F1D18A3FB288}" type="presParOf" srcId="{1E8AEAE2-7CB9-44DE-BA36-6895AAB4D3F3}" destId="{2B83AC46-DE16-4C82-96AA-5010502CCE98}" srcOrd="2" destOrd="0" presId="urn:microsoft.com/office/officeart/2005/8/layout/hChevron3"/>
    <dgm:cxn modelId="{5A9A5C44-D4B2-46FD-8312-C26F20821C8D}" type="presParOf" srcId="{1E8AEAE2-7CB9-44DE-BA36-6895AAB4D3F3}" destId="{6419321C-6EE1-496F-8432-5B56F5383A53}" srcOrd="3" destOrd="0" presId="urn:microsoft.com/office/officeart/2005/8/layout/hChevron3"/>
    <dgm:cxn modelId="{3FAC6D06-C58D-4AD7-8BC6-6AC2026D849D}" type="presParOf" srcId="{1E8AEAE2-7CB9-44DE-BA36-6895AAB4D3F3}" destId="{E848CE08-CFAB-4D6F-8909-61E7D32F86AD}" srcOrd="4" destOrd="0" presId="urn:microsoft.com/office/officeart/2005/8/layout/hChevron3"/>
    <dgm:cxn modelId="{7C29034F-086E-40E8-AF2C-3E7A89817C73}" type="presParOf" srcId="{1E8AEAE2-7CB9-44DE-BA36-6895AAB4D3F3}" destId="{4EB1C33F-DFBC-4F93-8ADB-751DB25E0A40}" srcOrd="5" destOrd="0" presId="urn:microsoft.com/office/officeart/2005/8/layout/hChevron3"/>
    <dgm:cxn modelId="{C7D21525-8723-4837-994B-C773DA895CA5}" type="presParOf" srcId="{1E8AEAE2-7CB9-44DE-BA36-6895AAB4D3F3}" destId="{E6CCC3F6-A567-422C-964B-4C9BB9CC9EC4}" srcOrd="6" destOrd="0" presId="urn:microsoft.com/office/officeart/2005/8/layout/hChevron3"/>
    <dgm:cxn modelId="{C175A7CA-45CB-46D6-9334-3CF9E188EBAD}" type="presParOf" srcId="{1E8AEAE2-7CB9-44DE-BA36-6895AAB4D3F3}" destId="{86C1B288-E51B-4D15-B846-685941C0FD68}" srcOrd="7" destOrd="0" presId="urn:microsoft.com/office/officeart/2005/8/layout/hChevron3"/>
    <dgm:cxn modelId="{84D67B3F-3C75-43C9-BA4C-D0B68C55B6D7}" type="presParOf" srcId="{1E8AEAE2-7CB9-44DE-BA36-6895AAB4D3F3}" destId="{E4DDE7D0-49C3-40CD-AF87-8E9933ABF622}" srcOrd="8" destOrd="0" presId="urn:microsoft.com/office/officeart/2005/8/layout/hChevron3"/>
    <dgm:cxn modelId="{E47AD593-3D75-4E89-B083-7CDA566A42EB}" type="presParOf" srcId="{1E8AEAE2-7CB9-44DE-BA36-6895AAB4D3F3}" destId="{89968C7A-32C6-4AA7-91AA-10F929668D5A}" srcOrd="9" destOrd="0" presId="urn:microsoft.com/office/officeart/2005/8/layout/hChevron3"/>
    <dgm:cxn modelId="{284CE582-979D-4766-BB10-4A840BBFB6C7}" type="presParOf" srcId="{1E8AEAE2-7CB9-44DE-BA36-6895AAB4D3F3}" destId="{B99C707B-A542-4BC3-B9E4-AF87C5F257F0}" srcOrd="10" destOrd="0" presId="urn:microsoft.com/office/officeart/2005/8/layout/hChevron3"/>
    <dgm:cxn modelId="{335A2B40-B74C-40A5-85B6-690327CA0144}" type="presParOf" srcId="{1E8AEAE2-7CB9-44DE-BA36-6895AAB4D3F3}" destId="{A6E7B7C2-A370-4158-B9F6-A456204A0118}" srcOrd="11" destOrd="0" presId="urn:microsoft.com/office/officeart/2005/8/layout/hChevron3"/>
    <dgm:cxn modelId="{5F1CD827-169D-4294-AA99-9826D7C76D82}" type="presParOf" srcId="{1E8AEAE2-7CB9-44DE-BA36-6895AAB4D3F3}" destId="{12F47AA9-9562-42A1-B42F-2FC11C862E95}" srcOrd="12" destOrd="0" presId="urn:microsoft.com/office/officeart/2005/8/layout/hChevron3"/>
    <dgm:cxn modelId="{C986D27D-173B-4F5B-987D-D5AEEA6E2C04}" type="presParOf" srcId="{1E8AEAE2-7CB9-44DE-BA36-6895AAB4D3F3}" destId="{423178A9-3063-439F-8F19-B3EAFB2B2D65}" srcOrd="13" destOrd="0" presId="urn:microsoft.com/office/officeart/2005/8/layout/hChevron3"/>
    <dgm:cxn modelId="{EC9650BE-2EAE-46B7-866F-743BF5B9C7B3}" type="presParOf" srcId="{1E8AEAE2-7CB9-44DE-BA36-6895AAB4D3F3}" destId="{1BA2A939-B891-4FF7-8D06-E1A47E988964}" srcOrd="14" destOrd="0" presId="urn:microsoft.com/office/officeart/2005/8/layout/hChevron3"/>
    <dgm:cxn modelId="{329B0934-2762-4237-B152-6CD4AF84543C}" type="presParOf" srcId="{1E8AEAE2-7CB9-44DE-BA36-6895AAB4D3F3}" destId="{113CBB14-80DF-4163-B4BB-723244A4D84B}" srcOrd="15" destOrd="0" presId="urn:microsoft.com/office/officeart/2005/8/layout/hChevron3"/>
    <dgm:cxn modelId="{1BDA1367-8499-4D90-BED1-3967D23BCA8D}" type="presParOf" srcId="{1E8AEAE2-7CB9-44DE-BA36-6895AAB4D3F3}" destId="{E1A06828-ABD8-4D80-A817-36F42B9174B1}" srcOrd="16" destOrd="0" presId="urn:microsoft.com/office/officeart/2005/8/layout/hChevron3"/>
    <dgm:cxn modelId="{9DF4350D-61D6-4F34-BA52-EB0429EE2995}" type="presParOf" srcId="{1E8AEAE2-7CB9-44DE-BA36-6895AAB4D3F3}" destId="{EB9F7B02-AADD-43E2-BBEE-9E8521D8DFBF}" srcOrd="17" destOrd="0" presId="urn:microsoft.com/office/officeart/2005/8/layout/hChevron3"/>
    <dgm:cxn modelId="{03508E2A-E14D-42AA-B650-ABB8F0B08AE7}" type="presParOf" srcId="{1E8AEAE2-7CB9-44DE-BA36-6895AAB4D3F3}" destId="{FD3A3A9B-EB5E-4954-8586-72C2B58E6C7E}"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1A2BB-5360-4FDA-BAD2-D02026D704EF}" type="doc">
      <dgm:prSet loTypeId="urn:microsoft.com/office/officeart/2005/8/layout/hChevron3" loCatId="process" qsTypeId="urn:microsoft.com/office/officeart/2005/8/quickstyle/simple1" qsCatId="simple" csTypeId="urn:microsoft.com/office/officeart/2005/8/colors/accent1_2" csCatId="accent1" phldr="1"/>
      <dgm:spPr/>
    </dgm:pt>
    <dgm:pt modelId="{9245E035-6A04-4B90-B658-D6D2D2E91008}">
      <dgm:prSet phldrT="[Texto]" custT="1"/>
      <dgm:spPr>
        <a:solidFill>
          <a:srgbClr val="92D050"/>
        </a:solidFill>
      </dgm:spPr>
      <dgm:t>
        <a:bodyPr/>
        <a:lstStyle/>
        <a:p>
          <a:r>
            <a:rPr lang="pt-BR" sz="1050" b="1" dirty="0"/>
            <a:t>Petição inicial</a:t>
          </a:r>
        </a:p>
      </dgm:t>
    </dgm:pt>
    <dgm:pt modelId="{5B980F82-FF5E-4D21-84D9-6BE91093A5C5}" type="parTrans" cxnId="{BB815B37-1596-4066-9730-2ED89ECD68DB}">
      <dgm:prSet/>
      <dgm:spPr/>
      <dgm:t>
        <a:bodyPr/>
        <a:lstStyle/>
        <a:p>
          <a:endParaRPr lang="pt-BR"/>
        </a:p>
      </dgm:t>
    </dgm:pt>
    <dgm:pt modelId="{499CBFE7-8ADB-4EC5-981A-CC4D5A0EA3DE}" type="sibTrans" cxnId="{BB815B37-1596-4066-9730-2ED89ECD68DB}">
      <dgm:prSet/>
      <dgm:spPr/>
      <dgm:t>
        <a:bodyPr/>
        <a:lstStyle/>
        <a:p>
          <a:endParaRPr lang="pt-BR"/>
        </a:p>
      </dgm:t>
    </dgm:pt>
    <dgm:pt modelId="{50D9956B-CA00-4603-9E80-7FD660895A21}">
      <dgm:prSet phldrT="[Texto]" custT="1"/>
      <dgm:spPr>
        <a:solidFill>
          <a:srgbClr val="92D050"/>
        </a:solidFill>
      </dgm:spPr>
      <dgm:t>
        <a:bodyPr/>
        <a:lstStyle/>
        <a:p>
          <a:r>
            <a:rPr lang="pt-BR" sz="1000" b="1" dirty="0"/>
            <a:t>Indeferimento ou improcedência </a:t>
          </a:r>
          <a:r>
            <a:rPr lang="pt-BR" sz="1000" b="1" dirty="0" smtClean="0"/>
            <a:t>liminar ou -&gt;</a:t>
          </a:r>
          <a:endParaRPr lang="pt-BR" sz="1000" b="1" dirty="0"/>
        </a:p>
      </dgm:t>
    </dgm:pt>
    <dgm:pt modelId="{03C914A1-ED67-4D9E-9EEC-46A42C96AB94}" type="parTrans" cxnId="{495F1232-7DC7-40EE-B93C-255109527AE6}">
      <dgm:prSet/>
      <dgm:spPr/>
      <dgm:t>
        <a:bodyPr/>
        <a:lstStyle/>
        <a:p>
          <a:endParaRPr lang="pt-BR"/>
        </a:p>
      </dgm:t>
    </dgm:pt>
    <dgm:pt modelId="{84F45ABA-D781-479C-A036-94540A4631F6}" type="sibTrans" cxnId="{495F1232-7DC7-40EE-B93C-255109527AE6}">
      <dgm:prSet/>
      <dgm:spPr/>
      <dgm:t>
        <a:bodyPr/>
        <a:lstStyle/>
        <a:p>
          <a:endParaRPr lang="pt-BR"/>
        </a:p>
      </dgm:t>
    </dgm:pt>
    <dgm:pt modelId="{B8DBF4B3-5481-4878-8DAA-8A6F717D46A8}">
      <dgm:prSet phldrT="[Texto]" custT="1"/>
      <dgm:spPr>
        <a:solidFill>
          <a:srgbClr val="00B050"/>
        </a:solidFill>
      </dgm:spPr>
      <dgm:t>
        <a:bodyPr/>
        <a:lstStyle/>
        <a:p>
          <a:r>
            <a:rPr lang="pt-BR" sz="1200" b="1" dirty="0"/>
            <a:t>Julgamento conforme o estado do processo OU saneamento</a:t>
          </a:r>
        </a:p>
      </dgm:t>
    </dgm:pt>
    <dgm:pt modelId="{BB32CD9D-1D4C-4BD6-AEFC-E837F7AFCA9A}" type="parTrans" cxnId="{18387C11-DE7C-4FA3-81DD-21A98B4D58E4}">
      <dgm:prSet/>
      <dgm:spPr/>
      <dgm:t>
        <a:bodyPr/>
        <a:lstStyle/>
        <a:p>
          <a:endParaRPr lang="pt-BR"/>
        </a:p>
      </dgm:t>
    </dgm:pt>
    <dgm:pt modelId="{9441638C-08D7-48E3-B3A5-CB4FC2ABDC8F}" type="sibTrans" cxnId="{18387C11-DE7C-4FA3-81DD-21A98B4D58E4}">
      <dgm:prSet/>
      <dgm:spPr/>
      <dgm:t>
        <a:bodyPr/>
        <a:lstStyle/>
        <a:p>
          <a:endParaRPr lang="pt-BR"/>
        </a:p>
      </dgm:t>
    </dgm:pt>
    <dgm:pt modelId="{4B97C23C-CB56-4607-8EC9-C186A2B687EE}">
      <dgm:prSet custT="1"/>
      <dgm:spPr>
        <a:solidFill>
          <a:srgbClr val="92D050"/>
        </a:solidFill>
      </dgm:spPr>
      <dgm:t>
        <a:bodyPr/>
        <a:lstStyle/>
        <a:p>
          <a:r>
            <a:rPr lang="pt-BR" sz="1000" b="1" dirty="0"/>
            <a:t>Citação</a:t>
          </a:r>
          <a:endParaRPr lang="pt-BR" sz="900" b="1" dirty="0"/>
        </a:p>
      </dgm:t>
    </dgm:pt>
    <dgm:pt modelId="{7E60C807-3E53-48D0-B64C-7E34845923F2}" type="parTrans" cxnId="{6B46EB1B-94AD-42F5-BF05-D9C538578493}">
      <dgm:prSet/>
      <dgm:spPr/>
      <dgm:t>
        <a:bodyPr/>
        <a:lstStyle/>
        <a:p>
          <a:endParaRPr lang="pt-BR"/>
        </a:p>
      </dgm:t>
    </dgm:pt>
    <dgm:pt modelId="{81B15B53-7BF8-4E7B-A66D-CCA14AE5CACA}" type="sibTrans" cxnId="{6B46EB1B-94AD-42F5-BF05-D9C538578493}">
      <dgm:prSet/>
      <dgm:spPr/>
      <dgm:t>
        <a:bodyPr/>
        <a:lstStyle/>
        <a:p>
          <a:endParaRPr lang="pt-BR"/>
        </a:p>
      </dgm:t>
    </dgm:pt>
    <dgm:pt modelId="{5A936B3D-C9FA-4A09-A394-75F547F4EC91}">
      <dgm:prSet custT="1"/>
      <dgm:spPr>
        <a:solidFill>
          <a:srgbClr val="92D050"/>
        </a:solidFill>
      </dgm:spPr>
      <dgm:t>
        <a:bodyPr/>
        <a:lstStyle/>
        <a:p>
          <a:r>
            <a:rPr lang="pt-BR" sz="1050" b="1" dirty="0"/>
            <a:t>Audiência de Conciliação/Mediação</a:t>
          </a:r>
        </a:p>
      </dgm:t>
    </dgm:pt>
    <dgm:pt modelId="{11DCD619-13CB-4D46-95BD-08B870C23FE7}" type="parTrans" cxnId="{7419F500-163C-473B-8AFB-7E5E1EA920BC}">
      <dgm:prSet/>
      <dgm:spPr/>
      <dgm:t>
        <a:bodyPr/>
        <a:lstStyle/>
        <a:p>
          <a:endParaRPr lang="pt-BR"/>
        </a:p>
      </dgm:t>
    </dgm:pt>
    <dgm:pt modelId="{5C708C24-7508-49E9-9563-33DE57B5F459}" type="sibTrans" cxnId="{7419F500-163C-473B-8AFB-7E5E1EA920BC}">
      <dgm:prSet/>
      <dgm:spPr/>
      <dgm:t>
        <a:bodyPr/>
        <a:lstStyle/>
        <a:p>
          <a:endParaRPr lang="pt-BR"/>
        </a:p>
      </dgm:t>
    </dgm:pt>
    <dgm:pt modelId="{CBF1E91B-93E8-49C5-ACA9-8D8C133139BA}">
      <dgm:prSet custT="1"/>
      <dgm:spPr>
        <a:solidFill>
          <a:srgbClr val="92D050"/>
        </a:solidFill>
      </dgm:spPr>
      <dgm:t>
        <a:bodyPr/>
        <a:lstStyle/>
        <a:p>
          <a:r>
            <a:rPr lang="pt-BR" sz="1050" b="1" dirty="0"/>
            <a:t>Réplica</a:t>
          </a:r>
          <a:endParaRPr lang="pt-BR" sz="600" b="1" dirty="0"/>
        </a:p>
      </dgm:t>
    </dgm:pt>
    <dgm:pt modelId="{F5077B9E-A3C5-48F3-95C8-52167875DE70}" type="parTrans" cxnId="{2CF485A4-C60F-4C66-A1AB-66EC3C6ADA3C}">
      <dgm:prSet/>
      <dgm:spPr/>
      <dgm:t>
        <a:bodyPr/>
        <a:lstStyle/>
        <a:p>
          <a:endParaRPr lang="pt-BR"/>
        </a:p>
      </dgm:t>
    </dgm:pt>
    <dgm:pt modelId="{AF1377FB-DE47-473B-B9D2-F4EF05E61663}" type="sibTrans" cxnId="{2CF485A4-C60F-4C66-A1AB-66EC3C6ADA3C}">
      <dgm:prSet/>
      <dgm:spPr/>
      <dgm:t>
        <a:bodyPr/>
        <a:lstStyle/>
        <a:p>
          <a:endParaRPr lang="pt-BR"/>
        </a:p>
      </dgm:t>
    </dgm:pt>
    <dgm:pt modelId="{119A404D-FBF2-4C32-8958-4374E01609B0}">
      <dgm:prSet custT="1"/>
      <dgm:spPr>
        <a:solidFill>
          <a:srgbClr val="92D050"/>
        </a:solidFill>
      </dgm:spPr>
      <dgm:t>
        <a:bodyPr/>
        <a:lstStyle/>
        <a:p>
          <a:r>
            <a:rPr lang="pt-BR" sz="1050" b="1" dirty="0"/>
            <a:t>Resposta do Réu</a:t>
          </a:r>
        </a:p>
      </dgm:t>
    </dgm:pt>
    <dgm:pt modelId="{F9A0D6E6-452C-4958-BAD0-8CE1BA57F01C}" type="parTrans" cxnId="{12DB0034-9968-4C2F-91CE-3E49A6BFD1AF}">
      <dgm:prSet/>
      <dgm:spPr/>
      <dgm:t>
        <a:bodyPr/>
        <a:lstStyle/>
        <a:p>
          <a:endParaRPr lang="pt-BR"/>
        </a:p>
      </dgm:t>
    </dgm:pt>
    <dgm:pt modelId="{23A45132-CD78-4E02-8F2E-7B29741618CA}" type="sibTrans" cxnId="{12DB0034-9968-4C2F-91CE-3E49A6BFD1AF}">
      <dgm:prSet/>
      <dgm:spPr/>
      <dgm:t>
        <a:bodyPr/>
        <a:lstStyle/>
        <a:p>
          <a:endParaRPr lang="pt-BR"/>
        </a:p>
      </dgm:t>
    </dgm:pt>
    <dgm:pt modelId="{941E84EB-EB2A-4CAA-8BF8-AFC1BFC8804B}">
      <dgm:prSet custT="1"/>
      <dgm:spPr>
        <a:solidFill>
          <a:srgbClr val="92D050"/>
        </a:solidFill>
      </dgm:spPr>
      <dgm:t>
        <a:bodyPr/>
        <a:lstStyle/>
        <a:p>
          <a:r>
            <a:rPr lang="pt-BR" sz="1050" b="1" dirty="0"/>
            <a:t>Provas</a:t>
          </a:r>
          <a:endParaRPr lang="pt-BR" sz="600" b="1" dirty="0"/>
        </a:p>
      </dgm:t>
    </dgm:pt>
    <dgm:pt modelId="{A4704EB5-D7EC-4FCA-A03C-118278F5F07D}" type="parTrans" cxnId="{D138BC59-7E06-429F-8EFE-4099F960DD6C}">
      <dgm:prSet/>
      <dgm:spPr/>
      <dgm:t>
        <a:bodyPr/>
        <a:lstStyle/>
        <a:p>
          <a:endParaRPr lang="pt-BR"/>
        </a:p>
      </dgm:t>
    </dgm:pt>
    <dgm:pt modelId="{2B6EB329-98CD-4B12-917D-6624B5C1D520}" type="sibTrans" cxnId="{D138BC59-7E06-429F-8EFE-4099F960DD6C}">
      <dgm:prSet/>
      <dgm:spPr/>
      <dgm:t>
        <a:bodyPr/>
        <a:lstStyle/>
        <a:p>
          <a:endParaRPr lang="pt-BR"/>
        </a:p>
      </dgm:t>
    </dgm:pt>
    <dgm:pt modelId="{DACCE02C-346B-4262-9805-390F2B7E772B}">
      <dgm:prSet custT="1"/>
      <dgm:spPr>
        <a:solidFill>
          <a:srgbClr val="92D050"/>
        </a:solidFill>
      </dgm:spPr>
      <dgm:t>
        <a:bodyPr/>
        <a:lstStyle/>
        <a:p>
          <a:r>
            <a:rPr lang="pt-BR" sz="1050" b="1" dirty="0"/>
            <a:t>A.I.J</a:t>
          </a:r>
          <a:r>
            <a:rPr lang="pt-BR" sz="700" b="1" dirty="0"/>
            <a:t>.</a:t>
          </a:r>
        </a:p>
      </dgm:t>
    </dgm:pt>
    <dgm:pt modelId="{906618B0-9CDA-4E7F-9730-4670DC4CE831}" type="parTrans" cxnId="{76564A5C-5740-4C78-9892-D9046F438D12}">
      <dgm:prSet/>
      <dgm:spPr/>
      <dgm:t>
        <a:bodyPr/>
        <a:lstStyle/>
        <a:p>
          <a:endParaRPr lang="pt-BR"/>
        </a:p>
      </dgm:t>
    </dgm:pt>
    <dgm:pt modelId="{E4456E2C-2F97-4A68-8774-6C941F033FAA}" type="sibTrans" cxnId="{76564A5C-5740-4C78-9892-D9046F438D12}">
      <dgm:prSet/>
      <dgm:spPr/>
      <dgm:t>
        <a:bodyPr/>
        <a:lstStyle/>
        <a:p>
          <a:endParaRPr lang="pt-BR"/>
        </a:p>
      </dgm:t>
    </dgm:pt>
    <dgm:pt modelId="{E50D64F9-A776-4655-9B31-5672B6C0E58D}">
      <dgm:prSet custT="1"/>
      <dgm:spPr>
        <a:solidFill>
          <a:srgbClr val="92D050"/>
        </a:solidFill>
      </dgm:spPr>
      <dgm:t>
        <a:bodyPr/>
        <a:lstStyle/>
        <a:p>
          <a:r>
            <a:rPr lang="pt-BR" sz="1050" b="1" dirty="0"/>
            <a:t>Sentença</a:t>
          </a:r>
          <a:endParaRPr lang="pt-BR" sz="600" b="1" dirty="0"/>
        </a:p>
      </dgm:t>
    </dgm:pt>
    <dgm:pt modelId="{0974A4C7-8DD8-46FE-A851-0749A3BBE0AD}" type="parTrans" cxnId="{A2CF8914-701C-46B0-A9F0-C4B83B0F4298}">
      <dgm:prSet/>
      <dgm:spPr/>
      <dgm:t>
        <a:bodyPr/>
        <a:lstStyle/>
        <a:p>
          <a:endParaRPr lang="pt-BR"/>
        </a:p>
      </dgm:t>
    </dgm:pt>
    <dgm:pt modelId="{516F3A6D-827B-4364-98CB-210CC152BE5F}" type="sibTrans" cxnId="{A2CF8914-701C-46B0-A9F0-C4B83B0F4298}">
      <dgm:prSet/>
      <dgm:spPr/>
      <dgm:t>
        <a:bodyPr/>
        <a:lstStyle/>
        <a:p>
          <a:endParaRPr lang="pt-BR"/>
        </a:p>
      </dgm:t>
    </dgm:pt>
    <dgm:pt modelId="{1E8AEAE2-7CB9-44DE-BA36-6895AAB4D3F3}" type="pres">
      <dgm:prSet presAssocID="{B0C1A2BB-5360-4FDA-BAD2-D02026D704EF}" presName="Name0" presStyleCnt="0">
        <dgm:presLayoutVars>
          <dgm:dir/>
          <dgm:resizeHandles val="exact"/>
        </dgm:presLayoutVars>
      </dgm:prSet>
      <dgm:spPr/>
    </dgm:pt>
    <dgm:pt modelId="{881D6FB5-FBDF-4F59-927B-56E454B1ECB4}" type="pres">
      <dgm:prSet presAssocID="{9245E035-6A04-4B90-B658-D6D2D2E91008}" presName="parTxOnly" presStyleLbl="node1" presStyleIdx="0" presStyleCnt="10">
        <dgm:presLayoutVars>
          <dgm:bulletEnabled val="1"/>
        </dgm:presLayoutVars>
      </dgm:prSet>
      <dgm:spPr/>
      <dgm:t>
        <a:bodyPr/>
        <a:lstStyle/>
        <a:p>
          <a:endParaRPr lang="pt-BR"/>
        </a:p>
      </dgm:t>
    </dgm:pt>
    <dgm:pt modelId="{CE4549AD-5D57-4B19-B68C-04EC98B93DFF}" type="pres">
      <dgm:prSet presAssocID="{499CBFE7-8ADB-4EC5-981A-CC4D5A0EA3DE}" presName="parSpace" presStyleCnt="0"/>
      <dgm:spPr/>
    </dgm:pt>
    <dgm:pt modelId="{2B83AC46-DE16-4C82-96AA-5010502CCE98}" type="pres">
      <dgm:prSet presAssocID="{50D9956B-CA00-4603-9E80-7FD660895A21}" presName="parTxOnly" presStyleLbl="node1" presStyleIdx="1" presStyleCnt="10">
        <dgm:presLayoutVars>
          <dgm:bulletEnabled val="1"/>
        </dgm:presLayoutVars>
      </dgm:prSet>
      <dgm:spPr/>
      <dgm:t>
        <a:bodyPr/>
        <a:lstStyle/>
        <a:p>
          <a:endParaRPr lang="pt-BR"/>
        </a:p>
      </dgm:t>
    </dgm:pt>
    <dgm:pt modelId="{6419321C-6EE1-496F-8432-5B56F5383A53}" type="pres">
      <dgm:prSet presAssocID="{84F45ABA-D781-479C-A036-94540A4631F6}" presName="parSpace" presStyleCnt="0"/>
      <dgm:spPr/>
    </dgm:pt>
    <dgm:pt modelId="{E848CE08-CFAB-4D6F-8909-61E7D32F86AD}" type="pres">
      <dgm:prSet presAssocID="{4B97C23C-CB56-4607-8EC9-C186A2B687EE}" presName="parTxOnly" presStyleLbl="node1" presStyleIdx="2" presStyleCnt="10">
        <dgm:presLayoutVars>
          <dgm:bulletEnabled val="1"/>
        </dgm:presLayoutVars>
      </dgm:prSet>
      <dgm:spPr/>
      <dgm:t>
        <a:bodyPr/>
        <a:lstStyle/>
        <a:p>
          <a:endParaRPr lang="pt-BR"/>
        </a:p>
      </dgm:t>
    </dgm:pt>
    <dgm:pt modelId="{4EB1C33F-DFBC-4F93-8ADB-751DB25E0A40}" type="pres">
      <dgm:prSet presAssocID="{81B15B53-7BF8-4E7B-A66D-CCA14AE5CACA}" presName="parSpace" presStyleCnt="0"/>
      <dgm:spPr/>
    </dgm:pt>
    <dgm:pt modelId="{E6CCC3F6-A567-422C-964B-4C9BB9CC9EC4}" type="pres">
      <dgm:prSet presAssocID="{5A936B3D-C9FA-4A09-A394-75F547F4EC91}" presName="parTxOnly" presStyleLbl="node1" presStyleIdx="3" presStyleCnt="10" custLinFactNeighborX="-2744" custLinFactNeighborY="-823">
        <dgm:presLayoutVars>
          <dgm:bulletEnabled val="1"/>
        </dgm:presLayoutVars>
      </dgm:prSet>
      <dgm:spPr/>
      <dgm:t>
        <a:bodyPr/>
        <a:lstStyle/>
        <a:p>
          <a:endParaRPr lang="pt-BR"/>
        </a:p>
      </dgm:t>
    </dgm:pt>
    <dgm:pt modelId="{86C1B288-E51B-4D15-B846-685941C0FD68}" type="pres">
      <dgm:prSet presAssocID="{5C708C24-7508-49E9-9563-33DE57B5F459}" presName="parSpace" presStyleCnt="0"/>
      <dgm:spPr/>
    </dgm:pt>
    <dgm:pt modelId="{E4DDE7D0-49C3-40CD-AF87-8E9933ABF622}" type="pres">
      <dgm:prSet presAssocID="{119A404D-FBF2-4C32-8958-4374E01609B0}" presName="parTxOnly" presStyleLbl="node1" presStyleIdx="4" presStyleCnt="10">
        <dgm:presLayoutVars>
          <dgm:bulletEnabled val="1"/>
        </dgm:presLayoutVars>
      </dgm:prSet>
      <dgm:spPr/>
      <dgm:t>
        <a:bodyPr/>
        <a:lstStyle/>
        <a:p>
          <a:endParaRPr lang="pt-BR"/>
        </a:p>
      </dgm:t>
    </dgm:pt>
    <dgm:pt modelId="{89968C7A-32C6-4AA7-91AA-10F929668D5A}" type="pres">
      <dgm:prSet presAssocID="{23A45132-CD78-4E02-8F2E-7B29741618CA}" presName="parSpace" presStyleCnt="0"/>
      <dgm:spPr/>
    </dgm:pt>
    <dgm:pt modelId="{B99C707B-A542-4BC3-B9E4-AF87C5F257F0}" type="pres">
      <dgm:prSet presAssocID="{CBF1E91B-93E8-49C5-ACA9-8D8C133139BA}" presName="parTxOnly" presStyleLbl="node1" presStyleIdx="5" presStyleCnt="10">
        <dgm:presLayoutVars>
          <dgm:bulletEnabled val="1"/>
        </dgm:presLayoutVars>
      </dgm:prSet>
      <dgm:spPr/>
      <dgm:t>
        <a:bodyPr/>
        <a:lstStyle/>
        <a:p>
          <a:endParaRPr lang="pt-BR"/>
        </a:p>
      </dgm:t>
    </dgm:pt>
    <dgm:pt modelId="{A6E7B7C2-A370-4158-B9F6-A456204A0118}" type="pres">
      <dgm:prSet presAssocID="{AF1377FB-DE47-473B-B9D2-F4EF05E61663}" presName="parSpace" presStyleCnt="0"/>
      <dgm:spPr/>
    </dgm:pt>
    <dgm:pt modelId="{12F47AA9-9562-42A1-B42F-2FC11C862E95}" type="pres">
      <dgm:prSet presAssocID="{B8DBF4B3-5481-4878-8DAA-8A6F717D46A8}" presName="parTxOnly" presStyleLbl="node1" presStyleIdx="6" presStyleCnt="10" custScaleX="129059" custScaleY="161885">
        <dgm:presLayoutVars>
          <dgm:bulletEnabled val="1"/>
        </dgm:presLayoutVars>
      </dgm:prSet>
      <dgm:spPr/>
      <dgm:t>
        <a:bodyPr/>
        <a:lstStyle/>
        <a:p>
          <a:endParaRPr lang="pt-BR"/>
        </a:p>
      </dgm:t>
    </dgm:pt>
    <dgm:pt modelId="{423178A9-3063-439F-8F19-B3EAFB2B2D65}" type="pres">
      <dgm:prSet presAssocID="{9441638C-08D7-48E3-B3A5-CB4FC2ABDC8F}" presName="parSpace" presStyleCnt="0"/>
      <dgm:spPr/>
    </dgm:pt>
    <dgm:pt modelId="{1BA2A939-B891-4FF7-8D06-E1A47E988964}" type="pres">
      <dgm:prSet presAssocID="{941E84EB-EB2A-4CAA-8BF8-AFC1BFC8804B}" presName="parTxOnly" presStyleLbl="node1" presStyleIdx="7" presStyleCnt="10">
        <dgm:presLayoutVars>
          <dgm:bulletEnabled val="1"/>
        </dgm:presLayoutVars>
      </dgm:prSet>
      <dgm:spPr/>
      <dgm:t>
        <a:bodyPr/>
        <a:lstStyle/>
        <a:p>
          <a:endParaRPr lang="pt-BR"/>
        </a:p>
      </dgm:t>
    </dgm:pt>
    <dgm:pt modelId="{113CBB14-80DF-4163-B4BB-723244A4D84B}" type="pres">
      <dgm:prSet presAssocID="{2B6EB329-98CD-4B12-917D-6624B5C1D520}" presName="parSpace" presStyleCnt="0"/>
      <dgm:spPr/>
    </dgm:pt>
    <dgm:pt modelId="{E1A06828-ABD8-4D80-A817-36F42B9174B1}" type="pres">
      <dgm:prSet presAssocID="{DACCE02C-346B-4262-9805-390F2B7E772B}" presName="parTxOnly" presStyleLbl="node1" presStyleIdx="8" presStyleCnt="10">
        <dgm:presLayoutVars>
          <dgm:bulletEnabled val="1"/>
        </dgm:presLayoutVars>
      </dgm:prSet>
      <dgm:spPr/>
      <dgm:t>
        <a:bodyPr/>
        <a:lstStyle/>
        <a:p>
          <a:endParaRPr lang="pt-BR"/>
        </a:p>
      </dgm:t>
    </dgm:pt>
    <dgm:pt modelId="{EB9F7B02-AADD-43E2-BBEE-9E8521D8DFBF}" type="pres">
      <dgm:prSet presAssocID="{E4456E2C-2F97-4A68-8774-6C941F033FAA}" presName="parSpace" presStyleCnt="0"/>
      <dgm:spPr/>
    </dgm:pt>
    <dgm:pt modelId="{FD3A3A9B-EB5E-4954-8586-72C2B58E6C7E}" type="pres">
      <dgm:prSet presAssocID="{E50D64F9-A776-4655-9B31-5672B6C0E58D}" presName="parTxOnly" presStyleLbl="node1" presStyleIdx="9" presStyleCnt="10">
        <dgm:presLayoutVars>
          <dgm:bulletEnabled val="1"/>
        </dgm:presLayoutVars>
      </dgm:prSet>
      <dgm:spPr/>
      <dgm:t>
        <a:bodyPr/>
        <a:lstStyle/>
        <a:p>
          <a:endParaRPr lang="pt-BR"/>
        </a:p>
      </dgm:t>
    </dgm:pt>
  </dgm:ptLst>
  <dgm:cxnLst>
    <dgm:cxn modelId="{E3384663-0F41-4437-8051-AA93D60BAD82}" type="presOf" srcId="{9245E035-6A04-4B90-B658-D6D2D2E91008}" destId="{881D6FB5-FBDF-4F59-927B-56E454B1ECB4}" srcOrd="0" destOrd="0" presId="urn:microsoft.com/office/officeart/2005/8/layout/hChevron3"/>
    <dgm:cxn modelId="{73290046-B004-4C52-8968-4D44E167F35F}" type="presOf" srcId="{119A404D-FBF2-4C32-8958-4374E01609B0}" destId="{E4DDE7D0-49C3-40CD-AF87-8E9933ABF622}" srcOrd="0" destOrd="0" presId="urn:microsoft.com/office/officeart/2005/8/layout/hChevron3"/>
    <dgm:cxn modelId="{53D75A74-CED7-446A-A9FA-57DF5C9CE6CF}" type="presOf" srcId="{50D9956B-CA00-4603-9E80-7FD660895A21}" destId="{2B83AC46-DE16-4C82-96AA-5010502CCE98}" srcOrd="0" destOrd="0" presId="urn:microsoft.com/office/officeart/2005/8/layout/hChevron3"/>
    <dgm:cxn modelId="{2CF485A4-C60F-4C66-A1AB-66EC3C6ADA3C}" srcId="{B0C1A2BB-5360-4FDA-BAD2-D02026D704EF}" destId="{CBF1E91B-93E8-49C5-ACA9-8D8C133139BA}" srcOrd="5" destOrd="0" parTransId="{F5077B9E-A3C5-48F3-95C8-52167875DE70}" sibTransId="{AF1377FB-DE47-473B-B9D2-F4EF05E61663}"/>
    <dgm:cxn modelId="{A2CF8914-701C-46B0-A9F0-C4B83B0F4298}" srcId="{B0C1A2BB-5360-4FDA-BAD2-D02026D704EF}" destId="{E50D64F9-A776-4655-9B31-5672B6C0E58D}" srcOrd="9" destOrd="0" parTransId="{0974A4C7-8DD8-46FE-A851-0749A3BBE0AD}" sibTransId="{516F3A6D-827B-4364-98CB-210CC152BE5F}"/>
    <dgm:cxn modelId="{3FA952AE-AE43-4F7F-A121-9ADD3D915100}" type="presOf" srcId="{5A936B3D-C9FA-4A09-A394-75F547F4EC91}" destId="{E6CCC3F6-A567-422C-964B-4C9BB9CC9EC4}" srcOrd="0" destOrd="0" presId="urn:microsoft.com/office/officeart/2005/8/layout/hChevron3"/>
    <dgm:cxn modelId="{F5C5A5B3-216E-4792-BEA3-0C902FAE8162}" type="presOf" srcId="{DACCE02C-346B-4262-9805-390F2B7E772B}" destId="{E1A06828-ABD8-4D80-A817-36F42B9174B1}" srcOrd="0" destOrd="0" presId="urn:microsoft.com/office/officeart/2005/8/layout/hChevron3"/>
    <dgm:cxn modelId="{12DB0034-9968-4C2F-91CE-3E49A6BFD1AF}" srcId="{B0C1A2BB-5360-4FDA-BAD2-D02026D704EF}" destId="{119A404D-FBF2-4C32-8958-4374E01609B0}" srcOrd="4" destOrd="0" parTransId="{F9A0D6E6-452C-4958-BAD0-8CE1BA57F01C}" sibTransId="{23A45132-CD78-4E02-8F2E-7B29741618CA}"/>
    <dgm:cxn modelId="{BB815B37-1596-4066-9730-2ED89ECD68DB}" srcId="{B0C1A2BB-5360-4FDA-BAD2-D02026D704EF}" destId="{9245E035-6A04-4B90-B658-D6D2D2E91008}" srcOrd="0" destOrd="0" parTransId="{5B980F82-FF5E-4D21-84D9-6BE91093A5C5}" sibTransId="{499CBFE7-8ADB-4EC5-981A-CC4D5A0EA3DE}"/>
    <dgm:cxn modelId="{6B46EB1B-94AD-42F5-BF05-D9C538578493}" srcId="{B0C1A2BB-5360-4FDA-BAD2-D02026D704EF}" destId="{4B97C23C-CB56-4607-8EC9-C186A2B687EE}" srcOrd="2" destOrd="0" parTransId="{7E60C807-3E53-48D0-B64C-7E34845923F2}" sibTransId="{81B15B53-7BF8-4E7B-A66D-CCA14AE5CACA}"/>
    <dgm:cxn modelId="{7419F500-163C-473B-8AFB-7E5E1EA920BC}" srcId="{B0C1A2BB-5360-4FDA-BAD2-D02026D704EF}" destId="{5A936B3D-C9FA-4A09-A394-75F547F4EC91}" srcOrd="3" destOrd="0" parTransId="{11DCD619-13CB-4D46-95BD-08B870C23FE7}" sibTransId="{5C708C24-7508-49E9-9563-33DE57B5F459}"/>
    <dgm:cxn modelId="{18387C11-DE7C-4FA3-81DD-21A98B4D58E4}" srcId="{B0C1A2BB-5360-4FDA-BAD2-D02026D704EF}" destId="{B8DBF4B3-5481-4878-8DAA-8A6F717D46A8}" srcOrd="6" destOrd="0" parTransId="{BB32CD9D-1D4C-4BD6-AEFC-E837F7AFCA9A}" sibTransId="{9441638C-08D7-48E3-B3A5-CB4FC2ABDC8F}"/>
    <dgm:cxn modelId="{33A7CB79-B33A-4C8D-A5EC-4DF54805FEFC}" type="presOf" srcId="{B0C1A2BB-5360-4FDA-BAD2-D02026D704EF}" destId="{1E8AEAE2-7CB9-44DE-BA36-6895AAB4D3F3}" srcOrd="0" destOrd="0" presId="urn:microsoft.com/office/officeart/2005/8/layout/hChevron3"/>
    <dgm:cxn modelId="{C776772E-B3A3-4D21-B3A5-01DBA8D1D448}" type="presOf" srcId="{4B97C23C-CB56-4607-8EC9-C186A2B687EE}" destId="{E848CE08-CFAB-4D6F-8909-61E7D32F86AD}" srcOrd="0" destOrd="0" presId="urn:microsoft.com/office/officeart/2005/8/layout/hChevron3"/>
    <dgm:cxn modelId="{495F1232-7DC7-40EE-B93C-255109527AE6}" srcId="{B0C1A2BB-5360-4FDA-BAD2-D02026D704EF}" destId="{50D9956B-CA00-4603-9E80-7FD660895A21}" srcOrd="1" destOrd="0" parTransId="{03C914A1-ED67-4D9E-9EEC-46A42C96AB94}" sibTransId="{84F45ABA-D781-479C-A036-94540A4631F6}"/>
    <dgm:cxn modelId="{5D85CF89-5231-4777-94C7-9037C8AB1FE5}" type="presOf" srcId="{E50D64F9-A776-4655-9B31-5672B6C0E58D}" destId="{FD3A3A9B-EB5E-4954-8586-72C2B58E6C7E}" srcOrd="0" destOrd="0" presId="urn:microsoft.com/office/officeart/2005/8/layout/hChevron3"/>
    <dgm:cxn modelId="{D138BC59-7E06-429F-8EFE-4099F960DD6C}" srcId="{B0C1A2BB-5360-4FDA-BAD2-D02026D704EF}" destId="{941E84EB-EB2A-4CAA-8BF8-AFC1BFC8804B}" srcOrd="7" destOrd="0" parTransId="{A4704EB5-D7EC-4FCA-A03C-118278F5F07D}" sibTransId="{2B6EB329-98CD-4B12-917D-6624B5C1D520}"/>
    <dgm:cxn modelId="{76564A5C-5740-4C78-9892-D9046F438D12}" srcId="{B0C1A2BB-5360-4FDA-BAD2-D02026D704EF}" destId="{DACCE02C-346B-4262-9805-390F2B7E772B}" srcOrd="8" destOrd="0" parTransId="{906618B0-9CDA-4E7F-9730-4670DC4CE831}" sibTransId="{E4456E2C-2F97-4A68-8774-6C941F033FAA}"/>
    <dgm:cxn modelId="{96E2B257-7A72-4CE4-9396-D27BACCA0B8B}" type="presOf" srcId="{B8DBF4B3-5481-4878-8DAA-8A6F717D46A8}" destId="{12F47AA9-9562-42A1-B42F-2FC11C862E95}" srcOrd="0" destOrd="0" presId="urn:microsoft.com/office/officeart/2005/8/layout/hChevron3"/>
    <dgm:cxn modelId="{A86D8056-FD88-42F9-90AD-8C40F4B744EB}" type="presOf" srcId="{CBF1E91B-93E8-49C5-ACA9-8D8C133139BA}" destId="{B99C707B-A542-4BC3-B9E4-AF87C5F257F0}" srcOrd="0" destOrd="0" presId="urn:microsoft.com/office/officeart/2005/8/layout/hChevron3"/>
    <dgm:cxn modelId="{485E45A4-E34A-4015-82B5-39A60103A6FE}" type="presOf" srcId="{941E84EB-EB2A-4CAA-8BF8-AFC1BFC8804B}" destId="{1BA2A939-B891-4FF7-8D06-E1A47E988964}" srcOrd="0" destOrd="0" presId="urn:microsoft.com/office/officeart/2005/8/layout/hChevron3"/>
    <dgm:cxn modelId="{7C965DF1-9B18-413C-B765-60F2197F7E1D}" type="presParOf" srcId="{1E8AEAE2-7CB9-44DE-BA36-6895AAB4D3F3}" destId="{881D6FB5-FBDF-4F59-927B-56E454B1ECB4}" srcOrd="0" destOrd="0" presId="urn:microsoft.com/office/officeart/2005/8/layout/hChevron3"/>
    <dgm:cxn modelId="{9D8E803D-5B37-40DE-8B9F-84C11F57421A}" type="presParOf" srcId="{1E8AEAE2-7CB9-44DE-BA36-6895AAB4D3F3}" destId="{CE4549AD-5D57-4B19-B68C-04EC98B93DFF}" srcOrd="1" destOrd="0" presId="urn:microsoft.com/office/officeart/2005/8/layout/hChevron3"/>
    <dgm:cxn modelId="{FF77A51D-046F-4A95-A7EC-0976542BAFE9}" type="presParOf" srcId="{1E8AEAE2-7CB9-44DE-BA36-6895AAB4D3F3}" destId="{2B83AC46-DE16-4C82-96AA-5010502CCE98}" srcOrd="2" destOrd="0" presId="urn:microsoft.com/office/officeart/2005/8/layout/hChevron3"/>
    <dgm:cxn modelId="{8DD22320-13AE-4905-A27F-0F56AAED9247}" type="presParOf" srcId="{1E8AEAE2-7CB9-44DE-BA36-6895AAB4D3F3}" destId="{6419321C-6EE1-496F-8432-5B56F5383A53}" srcOrd="3" destOrd="0" presId="urn:microsoft.com/office/officeart/2005/8/layout/hChevron3"/>
    <dgm:cxn modelId="{B70256FF-66F5-4926-B436-C4803F91F052}" type="presParOf" srcId="{1E8AEAE2-7CB9-44DE-BA36-6895AAB4D3F3}" destId="{E848CE08-CFAB-4D6F-8909-61E7D32F86AD}" srcOrd="4" destOrd="0" presId="urn:microsoft.com/office/officeart/2005/8/layout/hChevron3"/>
    <dgm:cxn modelId="{FB5747FD-4238-4A98-A31D-C010AF682390}" type="presParOf" srcId="{1E8AEAE2-7CB9-44DE-BA36-6895AAB4D3F3}" destId="{4EB1C33F-DFBC-4F93-8ADB-751DB25E0A40}" srcOrd="5" destOrd="0" presId="urn:microsoft.com/office/officeart/2005/8/layout/hChevron3"/>
    <dgm:cxn modelId="{6B316554-7045-472F-9852-147B2AB4383B}" type="presParOf" srcId="{1E8AEAE2-7CB9-44DE-BA36-6895AAB4D3F3}" destId="{E6CCC3F6-A567-422C-964B-4C9BB9CC9EC4}" srcOrd="6" destOrd="0" presId="urn:microsoft.com/office/officeart/2005/8/layout/hChevron3"/>
    <dgm:cxn modelId="{D0953B72-D15B-4F84-B114-D977AAA8B950}" type="presParOf" srcId="{1E8AEAE2-7CB9-44DE-BA36-6895AAB4D3F3}" destId="{86C1B288-E51B-4D15-B846-685941C0FD68}" srcOrd="7" destOrd="0" presId="urn:microsoft.com/office/officeart/2005/8/layout/hChevron3"/>
    <dgm:cxn modelId="{99EB5DAF-1884-4621-B353-9E175362AD16}" type="presParOf" srcId="{1E8AEAE2-7CB9-44DE-BA36-6895AAB4D3F3}" destId="{E4DDE7D0-49C3-40CD-AF87-8E9933ABF622}" srcOrd="8" destOrd="0" presId="urn:microsoft.com/office/officeart/2005/8/layout/hChevron3"/>
    <dgm:cxn modelId="{3E309E11-B620-4D4E-B411-AF4BAC7ACBC6}" type="presParOf" srcId="{1E8AEAE2-7CB9-44DE-BA36-6895AAB4D3F3}" destId="{89968C7A-32C6-4AA7-91AA-10F929668D5A}" srcOrd="9" destOrd="0" presId="urn:microsoft.com/office/officeart/2005/8/layout/hChevron3"/>
    <dgm:cxn modelId="{B937B836-82DA-4D14-B9CD-335BA3207188}" type="presParOf" srcId="{1E8AEAE2-7CB9-44DE-BA36-6895AAB4D3F3}" destId="{B99C707B-A542-4BC3-B9E4-AF87C5F257F0}" srcOrd="10" destOrd="0" presId="urn:microsoft.com/office/officeart/2005/8/layout/hChevron3"/>
    <dgm:cxn modelId="{5BB28170-BED5-4FB0-8ECF-157F2C253CE4}" type="presParOf" srcId="{1E8AEAE2-7CB9-44DE-BA36-6895AAB4D3F3}" destId="{A6E7B7C2-A370-4158-B9F6-A456204A0118}" srcOrd="11" destOrd="0" presId="urn:microsoft.com/office/officeart/2005/8/layout/hChevron3"/>
    <dgm:cxn modelId="{935BEA18-BC5D-4A00-BBDF-70C49ACC98FC}" type="presParOf" srcId="{1E8AEAE2-7CB9-44DE-BA36-6895AAB4D3F3}" destId="{12F47AA9-9562-42A1-B42F-2FC11C862E95}" srcOrd="12" destOrd="0" presId="urn:microsoft.com/office/officeart/2005/8/layout/hChevron3"/>
    <dgm:cxn modelId="{F2546A1A-5272-45CD-AF4D-4E336AABDE05}" type="presParOf" srcId="{1E8AEAE2-7CB9-44DE-BA36-6895AAB4D3F3}" destId="{423178A9-3063-439F-8F19-B3EAFB2B2D65}" srcOrd="13" destOrd="0" presId="urn:microsoft.com/office/officeart/2005/8/layout/hChevron3"/>
    <dgm:cxn modelId="{6F291A32-2985-4BEC-8E2B-3CCA70339B77}" type="presParOf" srcId="{1E8AEAE2-7CB9-44DE-BA36-6895AAB4D3F3}" destId="{1BA2A939-B891-4FF7-8D06-E1A47E988964}" srcOrd="14" destOrd="0" presId="urn:microsoft.com/office/officeart/2005/8/layout/hChevron3"/>
    <dgm:cxn modelId="{F71B8FAD-E6B1-4002-B2B2-6206193433A1}" type="presParOf" srcId="{1E8AEAE2-7CB9-44DE-BA36-6895AAB4D3F3}" destId="{113CBB14-80DF-4163-B4BB-723244A4D84B}" srcOrd="15" destOrd="0" presId="urn:microsoft.com/office/officeart/2005/8/layout/hChevron3"/>
    <dgm:cxn modelId="{2D4EF92D-E794-4CC9-AE3A-B928F8EDB0B7}" type="presParOf" srcId="{1E8AEAE2-7CB9-44DE-BA36-6895AAB4D3F3}" destId="{E1A06828-ABD8-4D80-A817-36F42B9174B1}" srcOrd="16" destOrd="0" presId="urn:microsoft.com/office/officeart/2005/8/layout/hChevron3"/>
    <dgm:cxn modelId="{0FD7D8EA-D46F-47EF-9E40-FDB01DA22195}" type="presParOf" srcId="{1E8AEAE2-7CB9-44DE-BA36-6895AAB4D3F3}" destId="{EB9F7B02-AADD-43E2-BBEE-9E8521D8DFBF}" srcOrd="17" destOrd="0" presId="urn:microsoft.com/office/officeart/2005/8/layout/hChevron3"/>
    <dgm:cxn modelId="{AD403CAF-68D5-4FA4-96CE-A9E0E7C971AA}" type="presParOf" srcId="{1E8AEAE2-7CB9-44DE-BA36-6895AAB4D3F3}" destId="{FD3A3A9B-EB5E-4954-8586-72C2B58E6C7E}"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C1A2BB-5360-4FDA-BAD2-D02026D704EF}" type="doc">
      <dgm:prSet loTypeId="urn:microsoft.com/office/officeart/2005/8/layout/hChevron3" loCatId="process" qsTypeId="urn:microsoft.com/office/officeart/2005/8/quickstyle/simple1" qsCatId="simple" csTypeId="urn:microsoft.com/office/officeart/2005/8/colors/accent1_2" csCatId="accent1" phldr="1"/>
      <dgm:spPr/>
    </dgm:pt>
    <dgm:pt modelId="{9245E035-6A04-4B90-B658-D6D2D2E91008}">
      <dgm:prSet phldrT="[Texto]" custT="1"/>
      <dgm:spPr>
        <a:solidFill>
          <a:srgbClr val="92D050"/>
        </a:solidFill>
      </dgm:spPr>
      <dgm:t>
        <a:bodyPr/>
        <a:lstStyle/>
        <a:p>
          <a:r>
            <a:rPr lang="pt-BR" sz="1050" b="1" dirty="0"/>
            <a:t>Petição inicial</a:t>
          </a:r>
        </a:p>
      </dgm:t>
    </dgm:pt>
    <dgm:pt modelId="{5B980F82-FF5E-4D21-84D9-6BE91093A5C5}" type="parTrans" cxnId="{BB815B37-1596-4066-9730-2ED89ECD68DB}">
      <dgm:prSet/>
      <dgm:spPr/>
      <dgm:t>
        <a:bodyPr/>
        <a:lstStyle/>
        <a:p>
          <a:endParaRPr lang="pt-BR"/>
        </a:p>
      </dgm:t>
    </dgm:pt>
    <dgm:pt modelId="{499CBFE7-8ADB-4EC5-981A-CC4D5A0EA3DE}" type="sibTrans" cxnId="{BB815B37-1596-4066-9730-2ED89ECD68DB}">
      <dgm:prSet/>
      <dgm:spPr/>
      <dgm:t>
        <a:bodyPr/>
        <a:lstStyle/>
        <a:p>
          <a:endParaRPr lang="pt-BR"/>
        </a:p>
      </dgm:t>
    </dgm:pt>
    <dgm:pt modelId="{50D9956B-CA00-4603-9E80-7FD660895A21}">
      <dgm:prSet phldrT="[Texto]" custT="1"/>
      <dgm:spPr>
        <a:solidFill>
          <a:srgbClr val="92D050"/>
        </a:solidFill>
      </dgm:spPr>
      <dgm:t>
        <a:bodyPr/>
        <a:lstStyle/>
        <a:p>
          <a:r>
            <a:rPr lang="pt-BR" sz="1000" b="1" dirty="0"/>
            <a:t>Indeferimento ou improcedência </a:t>
          </a:r>
          <a:r>
            <a:rPr lang="pt-BR" sz="1000" b="1" dirty="0" smtClean="0"/>
            <a:t>liminar ou -&gt;</a:t>
          </a:r>
          <a:endParaRPr lang="pt-BR" sz="1000" b="1" dirty="0"/>
        </a:p>
      </dgm:t>
    </dgm:pt>
    <dgm:pt modelId="{03C914A1-ED67-4D9E-9EEC-46A42C96AB94}" type="parTrans" cxnId="{495F1232-7DC7-40EE-B93C-255109527AE6}">
      <dgm:prSet/>
      <dgm:spPr/>
      <dgm:t>
        <a:bodyPr/>
        <a:lstStyle/>
        <a:p>
          <a:endParaRPr lang="pt-BR"/>
        </a:p>
      </dgm:t>
    </dgm:pt>
    <dgm:pt modelId="{84F45ABA-D781-479C-A036-94540A4631F6}" type="sibTrans" cxnId="{495F1232-7DC7-40EE-B93C-255109527AE6}">
      <dgm:prSet/>
      <dgm:spPr/>
      <dgm:t>
        <a:bodyPr/>
        <a:lstStyle/>
        <a:p>
          <a:endParaRPr lang="pt-BR"/>
        </a:p>
      </dgm:t>
    </dgm:pt>
    <dgm:pt modelId="{B8DBF4B3-5481-4878-8DAA-8A6F717D46A8}">
      <dgm:prSet phldrT="[Texto]" custT="1"/>
      <dgm:spPr>
        <a:solidFill>
          <a:srgbClr val="92D050"/>
        </a:solidFill>
      </dgm:spPr>
      <dgm:t>
        <a:bodyPr/>
        <a:lstStyle/>
        <a:p>
          <a:r>
            <a:rPr lang="pt-BR" sz="900" b="1" dirty="0"/>
            <a:t>Julgamento conforme o estado do processo OU saneamento</a:t>
          </a:r>
        </a:p>
      </dgm:t>
    </dgm:pt>
    <dgm:pt modelId="{BB32CD9D-1D4C-4BD6-AEFC-E837F7AFCA9A}" type="parTrans" cxnId="{18387C11-DE7C-4FA3-81DD-21A98B4D58E4}">
      <dgm:prSet/>
      <dgm:spPr/>
      <dgm:t>
        <a:bodyPr/>
        <a:lstStyle/>
        <a:p>
          <a:endParaRPr lang="pt-BR"/>
        </a:p>
      </dgm:t>
    </dgm:pt>
    <dgm:pt modelId="{9441638C-08D7-48E3-B3A5-CB4FC2ABDC8F}" type="sibTrans" cxnId="{18387C11-DE7C-4FA3-81DD-21A98B4D58E4}">
      <dgm:prSet/>
      <dgm:spPr/>
      <dgm:t>
        <a:bodyPr/>
        <a:lstStyle/>
        <a:p>
          <a:endParaRPr lang="pt-BR"/>
        </a:p>
      </dgm:t>
    </dgm:pt>
    <dgm:pt modelId="{4B97C23C-CB56-4607-8EC9-C186A2B687EE}">
      <dgm:prSet custT="1"/>
      <dgm:spPr>
        <a:solidFill>
          <a:srgbClr val="92D050"/>
        </a:solidFill>
      </dgm:spPr>
      <dgm:t>
        <a:bodyPr/>
        <a:lstStyle/>
        <a:p>
          <a:r>
            <a:rPr lang="pt-BR" sz="1000" b="1" dirty="0"/>
            <a:t>Citação</a:t>
          </a:r>
          <a:endParaRPr lang="pt-BR" sz="900" b="1" dirty="0"/>
        </a:p>
      </dgm:t>
    </dgm:pt>
    <dgm:pt modelId="{7E60C807-3E53-48D0-B64C-7E34845923F2}" type="parTrans" cxnId="{6B46EB1B-94AD-42F5-BF05-D9C538578493}">
      <dgm:prSet/>
      <dgm:spPr/>
      <dgm:t>
        <a:bodyPr/>
        <a:lstStyle/>
        <a:p>
          <a:endParaRPr lang="pt-BR"/>
        </a:p>
      </dgm:t>
    </dgm:pt>
    <dgm:pt modelId="{81B15B53-7BF8-4E7B-A66D-CCA14AE5CACA}" type="sibTrans" cxnId="{6B46EB1B-94AD-42F5-BF05-D9C538578493}">
      <dgm:prSet/>
      <dgm:spPr/>
      <dgm:t>
        <a:bodyPr/>
        <a:lstStyle/>
        <a:p>
          <a:endParaRPr lang="pt-BR"/>
        </a:p>
      </dgm:t>
    </dgm:pt>
    <dgm:pt modelId="{5A936B3D-C9FA-4A09-A394-75F547F4EC91}">
      <dgm:prSet custT="1"/>
      <dgm:spPr>
        <a:solidFill>
          <a:srgbClr val="92D050"/>
        </a:solidFill>
      </dgm:spPr>
      <dgm:t>
        <a:bodyPr/>
        <a:lstStyle/>
        <a:p>
          <a:r>
            <a:rPr lang="pt-BR" sz="1050" b="1" dirty="0"/>
            <a:t>Audiência de Conciliação/Mediação</a:t>
          </a:r>
        </a:p>
      </dgm:t>
    </dgm:pt>
    <dgm:pt modelId="{11DCD619-13CB-4D46-95BD-08B870C23FE7}" type="parTrans" cxnId="{7419F500-163C-473B-8AFB-7E5E1EA920BC}">
      <dgm:prSet/>
      <dgm:spPr/>
      <dgm:t>
        <a:bodyPr/>
        <a:lstStyle/>
        <a:p>
          <a:endParaRPr lang="pt-BR"/>
        </a:p>
      </dgm:t>
    </dgm:pt>
    <dgm:pt modelId="{5C708C24-7508-49E9-9563-33DE57B5F459}" type="sibTrans" cxnId="{7419F500-163C-473B-8AFB-7E5E1EA920BC}">
      <dgm:prSet/>
      <dgm:spPr/>
      <dgm:t>
        <a:bodyPr/>
        <a:lstStyle/>
        <a:p>
          <a:endParaRPr lang="pt-BR"/>
        </a:p>
      </dgm:t>
    </dgm:pt>
    <dgm:pt modelId="{CBF1E91B-93E8-49C5-ACA9-8D8C133139BA}">
      <dgm:prSet custT="1"/>
      <dgm:spPr>
        <a:solidFill>
          <a:srgbClr val="92D050"/>
        </a:solidFill>
      </dgm:spPr>
      <dgm:t>
        <a:bodyPr/>
        <a:lstStyle/>
        <a:p>
          <a:r>
            <a:rPr lang="pt-BR" sz="1050" b="1" dirty="0"/>
            <a:t>Réplica</a:t>
          </a:r>
          <a:endParaRPr lang="pt-BR" sz="600" b="1" dirty="0"/>
        </a:p>
      </dgm:t>
    </dgm:pt>
    <dgm:pt modelId="{F5077B9E-A3C5-48F3-95C8-52167875DE70}" type="parTrans" cxnId="{2CF485A4-C60F-4C66-A1AB-66EC3C6ADA3C}">
      <dgm:prSet/>
      <dgm:spPr/>
      <dgm:t>
        <a:bodyPr/>
        <a:lstStyle/>
        <a:p>
          <a:endParaRPr lang="pt-BR"/>
        </a:p>
      </dgm:t>
    </dgm:pt>
    <dgm:pt modelId="{AF1377FB-DE47-473B-B9D2-F4EF05E61663}" type="sibTrans" cxnId="{2CF485A4-C60F-4C66-A1AB-66EC3C6ADA3C}">
      <dgm:prSet/>
      <dgm:spPr/>
      <dgm:t>
        <a:bodyPr/>
        <a:lstStyle/>
        <a:p>
          <a:endParaRPr lang="pt-BR"/>
        </a:p>
      </dgm:t>
    </dgm:pt>
    <dgm:pt modelId="{119A404D-FBF2-4C32-8958-4374E01609B0}">
      <dgm:prSet custT="1"/>
      <dgm:spPr>
        <a:solidFill>
          <a:srgbClr val="92D050"/>
        </a:solidFill>
      </dgm:spPr>
      <dgm:t>
        <a:bodyPr/>
        <a:lstStyle/>
        <a:p>
          <a:r>
            <a:rPr lang="pt-BR" sz="1050" b="1" dirty="0"/>
            <a:t>Resposta do Réu</a:t>
          </a:r>
        </a:p>
      </dgm:t>
    </dgm:pt>
    <dgm:pt modelId="{F9A0D6E6-452C-4958-BAD0-8CE1BA57F01C}" type="parTrans" cxnId="{12DB0034-9968-4C2F-91CE-3E49A6BFD1AF}">
      <dgm:prSet/>
      <dgm:spPr/>
      <dgm:t>
        <a:bodyPr/>
        <a:lstStyle/>
        <a:p>
          <a:endParaRPr lang="pt-BR"/>
        </a:p>
      </dgm:t>
    </dgm:pt>
    <dgm:pt modelId="{23A45132-CD78-4E02-8F2E-7B29741618CA}" type="sibTrans" cxnId="{12DB0034-9968-4C2F-91CE-3E49A6BFD1AF}">
      <dgm:prSet/>
      <dgm:spPr/>
      <dgm:t>
        <a:bodyPr/>
        <a:lstStyle/>
        <a:p>
          <a:endParaRPr lang="pt-BR"/>
        </a:p>
      </dgm:t>
    </dgm:pt>
    <dgm:pt modelId="{941E84EB-EB2A-4CAA-8BF8-AFC1BFC8804B}">
      <dgm:prSet custT="1"/>
      <dgm:spPr>
        <a:solidFill>
          <a:schemeClr val="bg1">
            <a:lumMod val="85000"/>
          </a:schemeClr>
        </a:solidFill>
      </dgm:spPr>
      <dgm:t>
        <a:bodyPr/>
        <a:lstStyle/>
        <a:p>
          <a:r>
            <a:rPr lang="pt-BR" sz="1400" b="1" dirty="0"/>
            <a:t>Provas</a:t>
          </a:r>
          <a:endParaRPr lang="pt-BR" sz="900" b="1" dirty="0"/>
        </a:p>
      </dgm:t>
    </dgm:pt>
    <dgm:pt modelId="{A4704EB5-D7EC-4FCA-A03C-118278F5F07D}" type="parTrans" cxnId="{D138BC59-7E06-429F-8EFE-4099F960DD6C}">
      <dgm:prSet/>
      <dgm:spPr/>
      <dgm:t>
        <a:bodyPr/>
        <a:lstStyle/>
        <a:p>
          <a:endParaRPr lang="pt-BR"/>
        </a:p>
      </dgm:t>
    </dgm:pt>
    <dgm:pt modelId="{2B6EB329-98CD-4B12-917D-6624B5C1D520}" type="sibTrans" cxnId="{D138BC59-7E06-429F-8EFE-4099F960DD6C}">
      <dgm:prSet/>
      <dgm:spPr/>
      <dgm:t>
        <a:bodyPr/>
        <a:lstStyle/>
        <a:p>
          <a:endParaRPr lang="pt-BR"/>
        </a:p>
      </dgm:t>
    </dgm:pt>
    <dgm:pt modelId="{DACCE02C-346B-4262-9805-390F2B7E772B}">
      <dgm:prSet custT="1"/>
      <dgm:spPr>
        <a:solidFill>
          <a:srgbClr val="00B050"/>
        </a:solidFill>
      </dgm:spPr>
      <dgm:t>
        <a:bodyPr/>
        <a:lstStyle/>
        <a:p>
          <a:r>
            <a:rPr lang="pt-BR" sz="1800" b="1" dirty="0"/>
            <a:t>A.I.J</a:t>
          </a:r>
          <a:r>
            <a:rPr lang="pt-BR" sz="700" b="1" dirty="0"/>
            <a:t>.</a:t>
          </a:r>
        </a:p>
      </dgm:t>
    </dgm:pt>
    <dgm:pt modelId="{906618B0-9CDA-4E7F-9730-4670DC4CE831}" type="parTrans" cxnId="{76564A5C-5740-4C78-9892-D9046F438D12}">
      <dgm:prSet/>
      <dgm:spPr/>
      <dgm:t>
        <a:bodyPr/>
        <a:lstStyle/>
        <a:p>
          <a:endParaRPr lang="pt-BR"/>
        </a:p>
      </dgm:t>
    </dgm:pt>
    <dgm:pt modelId="{E4456E2C-2F97-4A68-8774-6C941F033FAA}" type="sibTrans" cxnId="{76564A5C-5740-4C78-9892-D9046F438D12}">
      <dgm:prSet/>
      <dgm:spPr/>
      <dgm:t>
        <a:bodyPr/>
        <a:lstStyle/>
        <a:p>
          <a:endParaRPr lang="pt-BR"/>
        </a:p>
      </dgm:t>
    </dgm:pt>
    <dgm:pt modelId="{E50D64F9-A776-4655-9B31-5672B6C0E58D}">
      <dgm:prSet custT="1"/>
      <dgm:spPr>
        <a:solidFill>
          <a:srgbClr val="92D050"/>
        </a:solidFill>
      </dgm:spPr>
      <dgm:t>
        <a:bodyPr/>
        <a:lstStyle/>
        <a:p>
          <a:r>
            <a:rPr lang="pt-BR" sz="1050" b="1" dirty="0"/>
            <a:t>Sentença</a:t>
          </a:r>
          <a:endParaRPr lang="pt-BR" sz="600" b="1" dirty="0"/>
        </a:p>
      </dgm:t>
    </dgm:pt>
    <dgm:pt modelId="{0974A4C7-8DD8-46FE-A851-0749A3BBE0AD}" type="parTrans" cxnId="{A2CF8914-701C-46B0-A9F0-C4B83B0F4298}">
      <dgm:prSet/>
      <dgm:spPr/>
      <dgm:t>
        <a:bodyPr/>
        <a:lstStyle/>
        <a:p>
          <a:endParaRPr lang="pt-BR"/>
        </a:p>
      </dgm:t>
    </dgm:pt>
    <dgm:pt modelId="{516F3A6D-827B-4364-98CB-210CC152BE5F}" type="sibTrans" cxnId="{A2CF8914-701C-46B0-A9F0-C4B83B0F4298}">
      <dgm:prSet/>
      <dgm:spPr/>
      <dgm:t>
        <a:bodyPr/>
        <a:lstStyle/>
        <a:p>
          <a:endParaRPr lang="pt-BR"/>
        </a:p>
      </dgm:t>
    </dgm:pt>
    <dgm:pt modelId="{1E8AEAE2-7CB9-44DE-BA36-6895AAB4D3F3}" type="pres">
      <dgm:prSet presAssocID="{B0C1A2BB-5360-4FDA-BAD2-D02026D704EF}" presName="Name0" presStyleCnt="0">
        <dgm:presLayoutVars>
          <dgm:dir/>
          <dgm:resizeHandles val="exact"/>
        </dgm:presLayoutVars>
      </dgm:prSet>
      <dgm:spPr/>
    </dgm:pt>
    <dgm:pt modelId="{881D6FB5-FBDF-4F59-927B-56E454B1ECB4}" type="pres">
      <dgm:prSet presAssocID="{9245E035-6A04-4B90-B658-D6D2D2E91008}" presName="parTxOnly" presStyleLbl="node1" presStyleIdx="0" presStyleCnt="10">
        <dgm:presLayoutVars>
          <dgm:bulletEnabled val="1"/>
        </dgm:presLayoutVars>
      </dgm:prSet>
      <dgm:spPr/>
      <dgm:t>
        <a:bodyPr/>
        <a:lstStyle/>
        <a:p>
          <a:endParaRPr lang="pt-BR"/>
        </a:p>
      </dgm:t>
    </dgm:pt>
    <dgm:pt modelId="{CE4549AD-5D57-4B19-B68C-04EC98B93DFF}" type="pres">
      <dgm:prSet presAssocID="{499CBFE7-8ADB-4EC5-981A-CC4D5A0EA3DE}" presName="parSpace" presStyleCnt="0"/>
      <dgm:spPr/>
    </dgm:pt>
    <dgm:pt modelId="{2B83AC46-DE16-4C82-96AA-5010502CCE98}" type="pres">
      <dgm:prSet presAssocID="{50D9956B-CA00-4603-9E80-7FD660895A21}" presName="parTxOnly" presStyleLbl="node1" presStyleIdx="1" presStyleCnt="10">
        <dgm:presLayoutVars>
          <dgm:bulletEnabled val="1"/>
        </dgm:presLayoutVars>
      </dgm:prSet>
      <dgm:spPr/>
      <dgm:t>
        <a:bodyPr/>
        <a:lstStyle/>
        <a:p>
          <a:endParaRPr lang="pt-BR"/>
        </a:p>
      </dgm:t>
    </dgm:pt>
    <dgm:pt modelId="{6419321C-6EE1-496F-8432-5B56F5383A53}" type="pres">
      <dgm:prSet presAssocID="{84F45ABA-D781-479C-A036-94540A4631F6}" presName="parSpace" presStyleCnt="0"/>
      <dgm:spPr/>
    </dgm:pt>
    <dgm:pt modelId="{E848CE08-CFAB-4D6F-8909-61E7D32F86AD}" type="pres">
      <dgm:prSet presAssocID="{4B97C23C-CB56-4607-8EC9-C186A2B687EE}" presName="parTxOnly" presStyleLbl="node1" presStyleIdx="2" presStyleCnt="10">
        <dgm:presLayoutVars>
          <dgm:bulletEnabled val="1"/>
        </dgm:presLayoutVars>
      </dgm:prSet>
      <dgm:spPr/>
      <dgm:t>
        <a:bodyPr/>
        <a:lstStyle/>
        <a:p>
          <a:endParaRPr lang="pt-BR"/>
        </a:p>
      </dgm:t>
    </dgm:pt>
    <dgm:pt modelId="{4EB1C33F-DFBC-4F93-8ADB-751DB25E0A40}" type="pres">
      <dgm:prSet presAssocID="{81B15B53-7BF8-4E7B-A66D-CCA14AE5CACA}" presName="parSpace" presStyleCnt="0"/>
      <dgm:spPr/>
    </dgm:pt>
    <dgm:pt modelId="{E6CCC3F6-A567-422C-964B-4C9BB9CC9EC4}" type="pres">
      <dgm:prSet presAssocID="{5A936B3D-C9FA-4A09-A394-75F547F4EC91}" presName="parTxOnly" presStyleLbl="node1" presStyleIdx="3" presStyleCnt="10" custLinFactNeighborX="-2744" custLinFactNeighborY="-823">
        <dgm:presLayoutVars>
          <dgm:bulletEnabled val="1"/>
        </dgm:presLayoutVars>
      </dgm:prSet>
      <dgm:spPr/>
      <dgm:t>
        <a:bodyPr/>
        <a:lstStyle/>
        <a:p>
          <a:endParaRPr lang="pt-BR"/>
        </a:p>
      </dgm:t>
    </dgm:pt>
    <dgm:pt modelId="{86C1B288-E51B-4D15-B846-685941C0FD68}" type="pres">
      <dgm:prSet presAssocID="{5C708C24-7508-49E9-9563-33DE57B5F459}" presName="parSpace" presStyleCnt="0"/>
      <dgm:spPr/>
    </dgm:pt>
    <dgm:pt modelId="{E4DDE7D0-49C3-40CD-AF87-8E9933ABF622}" type="pres">
      <dgm:prSet presAssocID="{119A404D-FBF2-4C32-8958-4374E01609B0}" presName="parTxOnly" presStyleLbl="node1" presStyleIdx="4" presStyleCnt="10">
        <dgm:presLayoutVars>
          <dgm:bulletEnabled val="1"/>
        </dgm:presLayoutVars>
      </dgm:prSet>
      <dgm:spPr/>
      <dgm:t>
        <a:bodyPr/>
        <a:lstStyle/>
        <a:p>
          <a:endParaRPr lang="pt-BR"/>
        </a:p>
      </dgm:t>
    </dgm:pt>
    <dgm:pt modelId="{89968C7A-32C6-4AA7-91AA-10F929668D5A}" type="pres">
      <dgm:prSet presAssocID="{23A45132-CD78-4E02-8F2E-7B29741618CA}" presName="parSpace" presStyleCnt="0"/>
      <dgm:spPr/>
    </dgm:pt>
    <dgm:pt modelId="{B99C707B-A542-4BC3-B9E4-AF87C5F257F0}" type="pres">
      <dgm:prSet presAssocID="{CBF1E91B-93E8-49C5-ACA9-8D8C133139BA}" presName="parTxOnly" presStyleLbl="node1" presStyleIdx="5" presStyleCnt="10">
        <dgm:presLayoutVars>
          <dgm:bulletEnabled val="1"/>
        </dgm:presLayoutVars>
      </dgm:prSet>
      <dgm:spPr/>
      <dgm:t>
        <a:bodyPr/>
        <a:lstStyle/>
        <a:p>
          <a:endParaRPr lang="pt-BR"/>
        </a:p>
      </dgm:t>
    </dgm:pt>
    <dgm:pt modelId="{A6E7B7C2-A370-4158-B9F6-A456204A0118}" type="pres">
      <dgm:prSet presAssocID="{AF1377FB-DE47-473B-B9D2-F4EF05E61663}" presName="parSpace" presStyleCnt="0"/>
      <dgm:spPr/>
    </dgm:pt>
    <dgm:pt modelId="{12F47AA9-9562-42A1-B42F-2FC11C862E95}" type="pres">
      <dgm:prSet presAssocID="{B8DBF4B3-5481-4878-8DAA-8A6F717D46A8}" presName="parTxOnly" presStyleLbl="node1" presStyleIdx="6" presStyleCnt="10">
        <dgm:presLayoutVars>
          <dgm:bulletEnabled val="1"/>
        </dgm:presLayoutVars>
      </dgm:prSet>
      <dgm:spPr/>
      <dgm:t>
        <a:bodyPr/>
        <a:lstStyle/>
        <a:p>
          <a:endParaRPr lang="pt-BR"/>
        </a:p>
      </dgm:t>
    </dgm:pt>
    <dgm:pt modelId="{423178A9-3063-439F-8F19-B3EAFB2B2D65}" type="pres">
      <dgm:prSet presAssocID="{9441638C-08D7-48E3-B3A5-CB4FC2ABDC8F}" presName="parSpace" presStyleCnt="0"/>
      <dgm:spPr/>
    </dgm:pt>
    <dgm:pt modelId="{1BA2A939-B891-4FF7-8D06-E1A47E988964}" type="pres">
      <dgm:prSet presAssocID="{941E84EB-EB2A-4CAA-8BF8-AFC1BFC8804B}" presName="parTxOnly" presStyleLbl="node1" presStyleIdx="7" presStyleCnt="10">
        <dgm:presLayoutVars>
          <dgm:bulletEnabled val="1"/>
        </dgm:presLayoutVars>
      </dgm:prSet>
      <dgm:spPr/>
      <dgm:t>
        <a:bodyPr/>
        <a:lstStyle/>
        <a:p>
          <a:endParaRPr lang="pt-BR"/>
        </a:p>
      </dgm:t>
    </dgm:pt>
    <dgm:pt modelId="{113CBB14-80DF-4163-B4BB-723244A4D84B}" type="pres">
      <dgm:prSet presAssocID="{2B6EB329-98CD-4B12-917D-6624B5C1D520}" presName="parSpace" presStyleCnt="0"/>
      <dgm:spPr/>
    </dgm:pt>
    <dgm:pt modelId="{E1A06828-ABD8-4D80-A817-36F42B9174B1}" type="pres">
      <dgm:prSet presAssocID="{DACCE02C-346B-4262-9805-390F2B7E772B}" presName="parTxOnly" presStyleLbl="node1" presStyleIdx="8" presStyleCnt="10" custScaleY="150359">
        <dgm:presLayoutVars>
          <dgm:bulletEnabled val="1"/>
        </dgm:presLayoutVars>
      </dgm:prSet>
      <dgm:spPr/>
      <dgm:t>
        <a:bodyPr/>
        <a:lstStyle/>
        <a:p>
          <a:endParaRPr lang="pt-BR"/>
        </a:p>
      </dgm:t>
    </dgm:pt>
    <dgm:pt modelId="{EB9F7B02-AADD-43E2-BBEE-9E8521D8DFBF}" type="pres">
      <dgm:prSet presAssocID="{E4456E2C-2F97-4A68-8774-6C941F033FAA}" presName="parSpace" presStyleCnt="0"/>
      <dgm:spPr/>
    </dgm:pt>
    <dgm:pt modelId="{FD3A3A9B-EB5E-4954-8586-72C2B58E6C7E}" type="pres">
      <dgm:prSet presAssocID="{E50D64F9-A776-4655-9B31-5672B6C0E58D}" presName="parTxOnly" presStyleLbl="node1" presStyleIdx="9" presStyleCnt="10">
        <dgm:presLayoutVars>
          <dgm:bulletEnabled val="1"/>
        </dgm:presLayoutVars>
      </dgm:prSet>
      <dgm:spPr/>
      <dgm:t>
        <a:bodyPr/>
        <a:lstStyle/>
        <a:p>
          <a:endParaRPr lang="pt-BR"/>
        </a:p>
      </dgm:t>
    </dgm:pt>
  </dgm:ptLst>
  <dgm:cxnLst>
    <dgm:cxn modelId="{14FEEE3C-972F-42E6-A393-703BCC87D64B}" type="presOf" srcId="{CBF1E91B-93E8-49C5-ACA9-8D8C133139BA}" destId="{B99C707B-A542-4BC3-B9E4-AF87C5F257F0}" srcOrd="0" destOrd="0" presId="urn:microsoft.com/office/officeart/2005/8/layout/hChevron3"/>
    <dgm:cxn modelId="{6B46EB1B-94AD-42F5-BF05-D9C538578493}" srcId="{B0C1A2BB-5360-4FDA-BAD2-D02026D704EF}" destId="{4B97C23C-CB56-4607-8EC9-C186A2B687EE}" srcOrd="2" destOrd="0" parTransId="{7E60C807-3E53-48D0-B64C-7E34845923F2}" sibTransId="{81B15B53-7BF8-4E7B-A66D-CCA14AE5CACA}"/>
    <dgm:cxn modelId="{BB815B37-1596-4066-9730-2ED89ECD68DB}" srcId="{B0C1A2BB-5360-4FDA-BAD2-D02026D704EF}" destId="{9245E035-6A04-4B90-B658-D6D2D2E91008}" srcOrd="0" destOrd="0" parTransId="{5B980F82-FF5E-4D21-84D9-6BE91093A5C5}" sibTransId="{499CBFE7-8ADB-4EC5-981A-CC4D5A0EA3DE}"/>
    <dgm:cxn modelId="{2CF485A4-C60F-4C66-A1AB-66EC3C6ADA3C}" srcId="{B0C1A2BB-5360-4FDA-BAD2-D02026D704EF}" destId="{CBF1E91B-93E8-49C5-ACA9-8D8C133139BA}" srcOrd="5" destOrd="0" parTransId="{F5077B9E-A3C5-48F3-95C8-52167875DE70}" sibTransId="{AF1377FB-DE47-473B-B9D2-F4EF05E61663}"/>
    <dgm:cxn modelId="{C82FD228-2262-461D-93D9-121CE2F3EC59}" type="presOf" srcId="{119A404D-FBF2-4C32-8958-4374E01609B0}" destId="{E4DDE7D0-49C3-40CD-AF87-8E9933ABF622}" srcOrd="0" destOrd="0" presId="urn:microsoft.com/office/officeart/2005/8/layout/hChevron3"/>
    <dgm:cxn modelId="{19E2A2D8-6147-4A0E-A82C-ED6ED43D9BC9}" type="presOf" srcId="{DACCE02C-346B-4262-9805-390F2B7E772B}" destId="{E1A06828-ABD8-4D80-A817-36F42B9174B1}" srcOrd="0" destOrd="0" presId="urn:microsoft.com/office/officeart/2005/8/layout/hChevron3"/>
    <dgm:cxn modelId="{76564A5C-5740-4C78-9892-D9046F438D12}" srcId="{B0C1A2BB-5360-4FDA-BAD2-D02026D704EF}" destId="{DACCE02C-346B-4262-9805-390F2B7E772B}" srcOrd="8" destOrd="0" parTransId="{906618B0-9CDA-4E7F-9730-4670DC4CE831}" sibTransId="{E4456E2C-2F97-4A68-8774-6C941F033FAA}"/>
    <dgm:cxn modelId="{7419F500-163C-473B-8AFB-7E5E1EA920BC}" srcId="{B0C1A2BB-5360-4FDA-BAD2-D02026D704EF}" destId="{5A936B3D-C9FA-4A09-A394-75F547F4EC91}" srcOrd="3" destOrd="0" parTransId="{11DCD619-13CB-4D46-95BD-08B870C23FE7}" sibTransId="{5C708C24-7508-49E9-9563-33DE57B5F459}"/>
    <dgm:cxn modelId="{D138BC59-7E06-429F-8EFE-4099F960DD6C}" srcId="{B0C1A2BB-5360-4FDA-BAD2-D02026D704EF}" destId="{941E84EB-EB2A-4CAA-8BF8-AFC1BFC8804B}" srcOrd="7" destOrd="0" parTransId="{A4704EB5-D7EC-4FCA-A03C-118278F5F07D}" sibTransId="{2B6EB329-98CD-4B12-917D-6624B5C1D520}"/>
    <dgm:cxn modelId="{A181D703-77BC-42B8-A8B8-7ABA0D3B5BCF}" type="presOf" srcId="{B0C1A2BB-5360-4FDA-BAD2-D02026D704EF}" destId="{1E8AEAE2-7CB9-44DE-BA36-6895AAB4D3F3}" srcOrd="0" destOrd="0" presId="urn:microsoft.com/office/officeart/2005/8/layout/hChevron3"/>
    <dgm:cxn modelId="{1550D2B3-348D-49E4-B88F-60BBF7C33B67}" type="presOf" srcId="{4B97C23C-CB56-4607-8EC9-C186A2B687EE}" destId="{E848CE08-CFAB-4D6F-8909-61E7D32F86AD}" srcOrd="0" destOrd="0" presId="urn:microsoft.com/office/officeart/2005/8/layout/hChevron3"/>
    <dgm:cxn modelId="{495F1232-7DC7-40EE-B93C-255109527AE6}" srcId="{B0C1A2BB-5360-4FDA-BAD2-D02026D704EF}" destId="{50D9956B-CA00-4603-9E80-7FD660895A21}" srcOrd="1" destOrd="0" parTransId="{03C914A1-ED67-4D9E-9EEC-46A42C96AB94}" sibTransId="{84F45ABA-D781-479C-A036-94540A4631F6}"/>
    <dgm:cxn modelId="{6049D919-5020-47B1-A431-DCD8720CE49E}" type="presOf" srcId="{B8DBF4B3-5481-4878-8DAA-8A6F717D46A8}" destId="{12F47AA9-9562-42A1-B42F-2FC11C862E95}" srcOrd="0" destOrd="0" presId="urn:microsoft.com/office/officeart/2005/8/layout/hChevron3"/>
    <dgm:cxn modelId="{18387C11-DE7C-4FA3-81DD-21A98B4D58E4}" srcId="{B0C1A2BB-5360-4FDA-BAD2-D02026D704EF}" destId="{B8DBF4B3-5481-4878-8DAA-8A6F717D46A8}" srcOrd="6" destOrd="0" parTransId="{BB32CD9D-1D4C-4BD6-AEFC-E837F7AFCA9A}" sibTransId="{9441638C-08D7-48E3-B3A5-CB4FC2ABDC8F}"/>
    <dgm:cxn modelId="{A2CF8914-701C-46B0-A9F0-C4B83B0F4298}" srcId="{B0C1A2BB-5360-4FDA-BAD2-D02026D704EF}" destId="{E50D64F9-A776-4655-9B31-5672B6C0E58D}" srcOrd="9" destOrd="0" parTransId="{0974A4C7-8DD8-46FE-A851-0749A3BBE0AD}" sibTransId="{516F3A6D-827B-4364-98CB-210CC152BE5F}"/>
    <dgm:cxn modelId="{4537BB21-E501-47F7-B6CB-740A02E476C7}" type="presOf" srcId="{5A936B3D-C9FA-4A09-A394-75F547F4EC91}" destId="{E6CCC3F6-A567-422C-964B-4C9BB9CC9EC4}" srcOrd="0" destOrd="0" presId="urn:microsoft.com/office/officeart/2005/8/layout/hChevron3"/>
    <dgm:cxn modelId="{12DB0034-9968-4C2F-91CE-3E49A6BFD1AF}" srcId="{B0C1A2BB-5360-4FDA-BAD2-D02026D704EF}" destId="{119A404D-FBF2-4C32-8958-4374E01609B0}" srcOrd="4" destOrd="0" parTransId="{F9A0D6E6-452C-4958-BAD0-8CE1BA57F01C}" sibTransId="{23A45132-CD78-4E02-8F2E-7B29741618CA}"/>
    <dgm:cxn modelId="{D220C3C5-E260-4386-8468-06BD88B7689D}" type="presOf" srcId="{E50D64F9-A776-4655-9B31-5672B6C0E58D}" destId="{FD3A3A9B-EB5E-4954-8586-72C2B58E6C7E}" srcOrd="0" destOrd="0" presId="urn:microsoft.com/office/officeart/2005/8/layout/hChevron3"/>
    <dgm:cxn modelId="{C34EA6BE-BED0-44F3-9DA3-A0A041F2C94E}" type="presOf" srcId="{9245E035-6A04-4B90-B658-D6D2D2E91008}" destId="{881D6FB5-FBDF-4F59-927B-56E454B1ECB4}" srcOrd="0" destOrd="0" presId="urn:microsoft.com/office/officeart/2005/8/layout/hChevron3"/>
    <dgm:cxn modelId="{0EFEFA13-BBBE-4F87-A5C6-795F962640FD}" type="presOf" srcId="{941E84EB-EB2A-4CAA-8BF8-AFC1BFC8804B}" destId="{1BA2A939-B891-4FF7-8D06-E1A47E988964}" srcOrd="0" destOrd="0" presId="urn:microsoft.com/office/officeart/2005/8/layout/hChevron3"/>
    <dgm:cxn modelId="{D66DD3C2-69C9-4030-8068-6709A03BEE1B}" type="presOf" srcId="{50D9956B-CA00-4603-9E80-7FD660895A21}" destId="{2B83AC46-DE16-4C82-96AA-5010502CCE98}" srcOrd="0" destOrd="0" presId="urn:microsoft.com/office/officeart/2005/8/layout/hChevron3"/>
    <dgm:cxn modelId="{51309CBC-5214-457F-BF8A-C340283AFCB2}" type="presParOf" srcId="{1E8AEAE2-7CB9-44DE-BA36-6895AAB4D3F3}" destId="{881D6FB5-FBDF-4F59-927B-56E454B1ECB4}" srcOrd="0" destOrd="0" presId="urn:microsoft.com/office/officeart/2005/8/layout/hChevron3"/>
    <dgm:cxn modelId="{8FEA4603-052F-499C-9BF0-94A898A12B64}" type="presParOf" srcId="{1E8AEAE2-7CB9-44DE-BA36-6895AAB4D3F3}" destId="{CE4549AD-5D57-4B19-B68C-04EC98B93DFF}" srcOrd="1" destOrd="0" presId="urn:microsoft.com/office/officeart/2005/8/layout/hChevron3"/>
    <dgm:cxn modelId="{172200CA-513B-4544-B18F-DC6A97CBE233}" type="presParOf" srcId="{1E8AEAE2-7CB9-44DE-BA36-6895AAB4D3F3}" destId="{2B83AC46-DE16-4C82-96AA-5010502CCE98}" srcOrd="2" destOrd="0" presId="urn:microsoft.com/office/officeart/2005/8/layout/hChevron3"/>
    <dgm:cxn modelId="{4B14570F-E9B8-4205-A440-C8B9BD595B4B}" type="presParOf" srcId="{1E8AEAE2-7CB9-44DE-BA36-6895AAB4D3F3}" destId="{6419321C-6EE1-496F-8432-5B56F5383A53}" srcOrd="3" destOrd="0" presId="urn:microsoft.com/office/officeart/2005/8/layout/hChevron3"/>
    <dgm:cxn modelId="{4387A266-3F01-47F3-910D-3AEFDD93AD10}" type="presParOf" srcId="{1E8AEAE2-7CB9-44DE-BA36-6895AAB4D3F3}" destId="{E848CE08-CFAB-4D6F-8909-61E7D32F86AD}" srcOrd="4" destOrd="0" presId="urn:microsoft.com/office/officeart/2005/8/layout/hChevron3"/>
    <dgm:cxn modelId="{EF5404E3-4A37-4F18-A096-33376E8D2437}" type="presParOf" srcId="{1E8AEAE2-7CB9-44DE-BA36-6895AAB4D3F3}" destId="{4EB1C33F-DFBC-4F93-8ADB-751DB25E0A40}" srcOrd="5" destOrd="0" presId="urn:microsoft.com/office/officeart/2005/8/layout/hChevron3"/>
    <dgm:cxn modelId="{9B849941-1D90-4380-A546-0E8D67763B0B}" type="presParOf" srcId="{1E8AEAE2-7CB9-44DE-BA36-6895AAB4D3F3}" destId="{E6CCC3F6-A567-422C-964B-4C9BB9CC9EC4}" srcOrd="6" destOrd="0" presId="urn:microsoft.com/office/officeart/2005/8/layout/hChevron3"/>
    <dgm:cxn modelId="{B904E43D-5F74-4E59-BFBD-4C0A97AE7795}" type="presParOf" srcId="{1E8AEAE2-7CB9-44DE-BA36-6895AAB4D3F3}" destId="{86C1B288-E51B-4D15-B846-685941C0FD68}" srcOrd="7" destOrd="0" presId="urn:microsoft.com/office/officeart/2005/8/layout/hChevron3"/>
    <dgm:cxn modelId="{FFCEAA15-3D5C-4D58-A63C-D096806C228B}" type="presParOf" srcId="{1E8AEAE2-7CB9-44DE-BA36-6895AAB4D3F3}" destId="{E4DDE7D0-49C3-40CD-AF87-8E9933ABF622}" srcOrd="8" destOrd="0" presId="urn:microsoft.com/office/officeart/2005/8/layout/hChevron3"/>
    <dgm:cxn modelId="{11AB9D55-C2AC-4C1E-AE72-C7FE24C42CC0}" type="presParOf" srcId="{1E8AEAE2-7CB9-44DE-BA36-6895AAB4D3F3}" destId="{89968C7A-32C6-4AA7-91AA-10F929668D5A}" srcOrd="9" destOrd="0" presId="urn:microsoft.com/office/officeart/2005/8/layout/hChevron3"/>
    <dgm:cxn modelId="{824B473A-5F41-4CCA-B1E3-989421F12C43}" type="presParOf" srcId="{1E8AEAE2-7CB9-44DE-BA36-6895AAB4D3F3}" destId="{B99C707B-A542-4BC3-B9E4-AF87C5F257F0}" srcOrd="10" destOrd="0" presId="urn:microsoft.com/office/officeart/2005/8/layout/hChevron3"/>
    <dgm:cxn modelId="{FF717B94-4DD3-4E2E-8476-7F76350E0818}" type="presParOf" srcId="{1E8AEAE2-7CB9-44DE-BA36-6895AAB4D3F3}" destId="{A6E7B7C2-A370-4158-B9F6-A456204A0118}" srcOrd="11" destOrd="0" presId="urn:microsoft.com/office/officeart/2005/8/layout/hChevron3"/>
    <dgm:cxn modelId="{5040F0BF-59D4-4AF7-8413-A10BAA3A8E2C}" type="presParOf" srcId="{1E8AEAE2-7CB9-44DE-BA36-6895AAB4D3F3}" destId="{12F47AA9-9562-42A1-B42F-2FC11C862E95}" srcOrd="12" destOrd="0" presId="urn:microsoft.com/office/officeart/2005/8/layout/hChevron3"/>
    <dgm:cxn modelId="{ADC67D2B-529E-47B1-89FE-9C324C9E9B86}" type="presParOf" srcId="{1E8AEAE2-7CB9-44DE-BA36-6895AAB4D3F3}" destId="{423178A9-3063-439F-8F19-B3EAFB2B2D65}" srcOrd="13" destOrd="0" presId="urn:microsoft.com/office/officeart/2005/8/layout/hChevron3"/>
    <dgm:cxn modelId="{B0972787-ACE4-4960-86CE-3EA08178975A}" type="presParOf" srcId="{1E8AEAE2-7CB9-44DE-BA36-6895AAB4D3F3}" destId="{1BA2A939-B891-4FF7-8D06-E1A47E988964}" srcOrd="14" destOrd="0" presId="urn:microsoft.com/office/officeart/2005/8/layout/hChevron3"/>
    <dgm:cxn modelId="{6BAB7EA5-A2C7-4710-BBE3-4FC7E22899B3}" type="presParOf" srcId="{1E8AEAE2-7CB9-44DE-BA36-6895AAB4D3F3}" destId="{113CBB14-80DF-4163-B4BB-723244A4D84B}" srcOrd="15" destOrd="0" presId="urn:microsoft.com/office/officeart/2005/8/layout/hChevron3"/>
    <dgm:cxn modelId="{0D439E21-990C-44DB-B03B-26922E453E72}" type="presParOf" srcId="{1E8AEAE2-7CB9-44DE-BA36-6895AAB4D3F3}" destId="{E1A06828-ABD8-4D80-A817-36F42B9174B1}" srcOrd="16" destOrd="0" presId="urn:microsoft.com/office/officeart/2005/8/layout/hChevron3"/>
    <dgm:cxn modelId="{787158F4-2CFC-4258-9EB9-A242884883E8}" type="presParOf" srcId="{1E8AEAE2-7CB9-44DE-BA36-6895AAB4D3F3}" destId="{EB9F7B02-AADD-43E2-BBEE-9E8521D8DFBF}" srcOrd="17" destOrd="0" presId="urn:microsoft.com/office/officeart/2005/8/layout/hChevron3"/>
    <dgm:cxn modelId="{D2F66B97-CA82-4E4A-AB39-11C3CBF9263E}" type="presParOf" srcId="{1E8AEAE2-7CB9-44DE-BA36-6895AAB4D3F3}" destId="{FD3A3A9B-EB5E-4954-8586-72C2B58E6C7E}"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C1A2BB-5360-4FDA-BAD2-D02026D704EF}" type="doc">
      <dgm:prSet loTypeId="urn:microsoft.com/office/officeart/2005/8/layout/hChevron3" loCatId="process" qsTypeId="urn:microsoft.com/office/officeart/2005/8/quickstyle/simple1" qsCatId="simple" csTypeId="urn:microsoft.com/office/officeart/2005/8/colors/accent1_2" csCatId="accent1" phldr="1"/>
      <dgm:spPr/>
    </dgm:pt>
    <dgm:pt modelId="{9245E035-6A04-4B90-B658-D6D2D2E91008}">
      <dgm:prSet phldrT="[Texto]" custT="1"/>
      <dgm:spPr>
        <a:solidFill>
          <a:srgbClr val="92D050"/>
        </a:solidFill>
      </dgm:spPr>
      <dgm:t>
        <a:bodyPr/>
        <a:lstStyle/>
        <a:p>
          <a:r>
            <a:rPr lang="pt-BR" sz="1050" b="1" dirty="0"/>
            <a:t>Petição inicial</a:t>
          </a:r>
        </a:p>
      </dgm:t>
    </dgm:pt>
    <dgm:pt modelId="{5B980F82-FF5E-4D21-84D9-6BE91093A5C5}" type="parTrans" cxnId="{BB815B37-1596-4066-9730-2ED89ECD68DB}">
      <dgm:prSet/>
      <dgm:spPr/>
      <dgm:t>
        <a:bodyPr/>
        <a:lstStyle/>
        <a:p>
          <a:endParaRPr lang="pt-BR"/>
        </a:p>
      </dgm:t>
    </dgm:pt>
    <dgm:pt modelId="{499CBFE7-8ADB-4EC5-981A-CC4D5A0EA3DE}" type="sibTrans" cxnId="{BB815B37-1596-4066-9730-2ED89ECD68DB}">
      <dgm:prSet/>
      <dgm:spPr/>
      <dgm:t>
        <a:bodyPr/>
        <a:lstStyle/>
        <a:p>
          <a:endParaRPr lang="pt-BR"/>
        </a:p>
      </dgm:t>
    </dgm:pt>
    <dgm:pt modelId="{50D9956B-CA00-4603-9E80-7FD660895A21}">
      <dgm:prSet phldrT="[Texto]" custT="1"/>
      <dgm:spPr>
        <a:solidFill>
          <a:srgbClr val="92D050"/>
        </a:solidFill>
      </dgm:spPr>
      <dgm:t>
        <a:bodyPr/>
        <a:lstStyle/>
        <a:p>
          <a:r>
            <a:rPr lang="pt-BR" sz="1000" b="1" dirty="0"/>
            <a:t>Indeferimento ou improcedência </a:t>
          </a:r>
          <a:r>
            <a:rPr lang="pt-BR" sz="1000" b="1" dirty="0" smtClean="0"/>
            <a:t>liminar ou -&gt;</a:t>
          </a:r>
          <a:endParaRPr lang="pt-BR" sz="1000" b="1" dirty="0"/>
        </a:p>
      </dgm:t>
    </dgm:pt>
    <dgm:pt modelId="{03C914A1-ED67-4D9E-9EEC-46A42C96AB94}" type="parTrans" cxnId="{495F1232-7DC7-40EE-B93C-255109527AE6}">
      <dgm:prSet/>
      <dgm:spPr/>
      <dgm:t>
        <a:bodyPr/>
        <a:lstStyle/>
        <a:p>
          <a:endParaRPr lang="pt-BR"/>
        </a:p>
      </dgm:t>
    </dgm:pt>
    <dgm:pt modelId="{84F45ABA-D781-479C-A036-94540A4631F6}" type="sibTrans" cxnId="{495F1232-7DC7-40EE-B93C-255109527AE6}">
      <dgm:prSet/>
      <dgm:spPr/>
      <dgm:t>
        <a:bodyPr/>
        <a:lstStyle/>
        <a:p>
          <a:endParaRPr lang="pt-BR"/>
        </a:p>
      </dgm:t>
    </dgm:pt>
    <dgm:pt modelId="{B8DBF4B3-5481-4878-8DAA-8A6F717D46A8}">
      <dgm:prSet phldrT="[Texto]" custT="1"/>
      <dgm:spPr>
        <a:solidFill>
          <a:srgbClr val="92D050"/>
        </a:solidFill>
      </dgm:spPr>
      <dgm:t>
        <a:bodyPr/>
        <a:lstStyle/>
        <a:p>
          <a:r>
            <a:rPr lang="pt-BR" sz="900" b="1" dirty="0"/>
            <a:t>Julgamento conforme o estado do processo OU saneamento</a:t>
          </a:r>
        </a:p>
      </dgm:t>
    </dgm:pt>
    <dgm:pt modelId="{BB32CD9D-1D4C-4BD6-AEFC-E837F7AFCA9A}" type="parTrans" cxnId="{18387C11-DE7C-4FA3-81DD-21A98B4D58E4}">
      <dgm:prSet/>
      <dgm:spPr/>
      <dgm:t>
        <a:bodyPr/>
        <a:lstStyle/>
        <a:p>
          <a:endParaRPr lang="pt-BR"/>
        </a:p>
      </dgm:t>
    </dgm:pt>
    <dgm:pt modelId="{9441638C-08D7-48E3-B3A5-CB4FC2ABDC8F}" type="sibTrans" cxnId="{18387C11-DE7C-4FA3-81DD-21A98B4D58E4}">
      <dgm:prSet/>
      <dgm:spPr/>
      <dgm:t>
        <a:bodyPr/>
        <a:lstStyle/>
        <a:p>
          <a:endParaRPr lang="pt-BR"/>
        </a:p>
      </dgm:t>
    </dgm:pt>
    <dgm:pt modelId="{4B97C23C-CB56-4607-8EC9-C186A2B687EE}">
      <dgm:prSet custT="1"/>
      <dgm:spPr>
        <a:solidFill>
          <a:srgbClr val="92D050"/>
        </a:solidFill>
      </dgm:spPr>
      <dgm:t>
        <a:bodyPr/>
        <a:lstStyle/>
        <a:p>
          <a:r>
            <a:rPr lang="pt-BR" sz="1000" b="1" dirty="0"/>
            <a:t>Citação</a:t>
          </a:r>
          <a:endParaRPr lang="pt-BR" sz="900" b="1" dirty="0"/>
        </a:p>
      </dgm:t>
    </dgm:pt>
    <dgm:pt modelId="{7E60C807-3E53-48D0-B64C-7E34845923F2}" type="parTrans" cxnId="{6B46EB1B-94AD-42F5-BF05-D9C538578493}">
      <dgm:prSet/>
      <dgm:spPr/>
      <dgm:t>
        <a:bodyPr/>
        <a:lstStyle/>
        <a:p>
          <a:endParaRPr lang="pt-BR"/>
        </a:p>
      </dgm:t>
    </dgm:pt>
    <dgm:pt modelId="{81B15B53-7BF8-4E7B-A66D-CCA14AE5CACA}" type="sibTrans" cxnId="{6B46EB1B-94AD-42F5-BF05-D9C538578493}">
      <dgm:prSet/>
      <dgm:spPr/>
      <dgm:t>
        <a:bodyPr/>
        <a:lstStyle/>
        <a:p>
          <a:endParaRPr lang="pt-BR"/>
        </a:p>
      </dgm:t>
    </dgm:pt>
    <dgm:pt modelId="{5A936B3D-C9FA-4A09-A394-75F547F4EC91}">
      <dgm:prSet custT="1"/>
      <dgm:spPr>
        <a:solidFill>
          <a:srgbClr val="92D050"/>
        </a:solidFill>
      </dgm:spPr>
      <dgm:t>
        <a:bodyPr/>
        <a:lstStyle/>
        <a:p>
          <a:r>
            <a:rPr lang="pt-BR" sz="1050" b="1" dirty="0"/>
            <a:t>Audiência de Conciliação/Mediação</a:t>
          </a:r>
        </a:p>
      </dgm:t>
    </dgm:pt>
    <dgm:pt modelId="{11DCD619-13CB-4D46-95BD-08B870C23FE7}" type="parTrans" cxnId="{7419F500-163C-473B-8AFB-7E5E1EA920BC}">
      <dgm:prSet/>
      <dgm:spPr/>
      <dgm:t>
        <a:bodyPr/>
        <a:lstStyle/>
        <a:p>
          <a:endParaRPr lang="pt-BR"/>
        </a:p>
      </dgm:t>
    </dgm:pt>
    <dgm:pt modelId="{5C708C24-7508-49E9-9563-33DE57B5F459}" type="sibTrans" cxnId="{7419F500-163C-473B-8AFB-7E5E1EA920BC}">
      <dgm:prSet/>
      <dgm:spPr/>
      <dgm:t>
        <a:bodyPr/>
        <a:lstStyle/>
        <a:p>
          <a:endParaRPr lang="pt-BR"/>
        </a:p>
      </dgm:t>
    </dgm:pt>
    <dgm:pt modelId="{CBF1E91B-93E8-49C5-ACA9-8D8C133139BA}">
      <dgm:prSet custT="1"/>
      <dgm:spPr>
        <a:solidFill>
          <a:srgbClr val="92D050"/>
        </a:solidFill>
      </dgm:spPr>
      <dgm:t>
        <a:bodyPr/>
        <a:lstStyle/>
        <a:p>
          <a:r>
            <a:rPr lang="pt-BR" sz="1050" b="1" dirty="0"/>
            <a:t>Réplica</a:t>
          </a:r>
          <a:endParaRPr lang="pt-BR" sz="600" b="1" dirty="0"/>
        </a:p>
      </dgm:t>
    </dgm:pt>
    <dgm:pt modelId="{F5077B9E-A3C5-48F3-95C8-52167875DE70}" type="parTrans" cxnId="{2CF485A4-C60F-4C66-A1AB-66EC3C6ADA3C}">
      <dgm:prSet/>
      <dgm:spPr/>
      <dgm:t>
        <a:bodyPr/>
        <a:lstStyle/>
        <a:p>
          <a:endParaRPr lang="pt-BR"/>
        </a:p>
      </dgm:t>
    </dgm:pt>
    <dgm:pt modelId="{AF1377FB-DE47-473B-B9D2-F4EF05E61663}" type="sibTrans" cxnId="{2CF485A4-C60F-4C66-A1AB-66EC3C6ADA3C}">
      <dgm:prSet/>
      <dgm:spPr/>
      <dgm:t>
        <a:bodyPr/>
        <a:lstStyle/>
        <a:p>
          <a:endParaRPr lang="pt-BR"/>
        </a:p>
      </dgm:t>
    </dgm:pt>
    <dgm:pt modelId="{119A404D-FBF2-4C32-8958-4374E01609B0}">
      <dgm:prSet custT="1"/>
      <dgm:spPr>
        <a:solidFill>
          <a:srgbClr val="92D050"/>
        </a:solidFill>
      </dgm:spPr>
      <dgm:t>
        <a:bodyPr/>
        <a:lstStyle/>
        <a:p>
          <a:r>
            <a:rPr lang="pt-BR" sz="1050" b="1" dirty="0"/>
            <a:t>Resposta do Réu</a:t>
          </a:r>
        </a:p>
      </dgm:t>
    </dgm:pt>
    <dgm:pt modelId="{F9A0D6E6-452C-4958-BAD0-8CE1BA57F01C}" type="parTrans" cxnId="{12DB0034-9968-4C2F-91CE-3E49A6BFD1AF}">
      <dgm:prSet/>
      <dgm:spPr/>
      <dgm:t>
        <a:bodyPr/>
        <a:lstStyle/>
        <a:p>
          <a:endParaRPr lang="pt-BR"/>
        </a:p>
      </dgm:t>
    </dgm:pt>
    <dgm:pt modelId="{23A45132-CD78-4E02-8F2E-7B29741618CA}" type="sibTrans" cxnId="{12DB0034-9968-4C2F-91CE-3E49A6BFD1AF}">
      <dgm:prSet/>
      <dgm:spPr/>
      <dgm:t>
        <a:bodyPr/>
        <a:lstStyle/>
        <a:p>
          <a:endParaRPr lang="pt-BR"/>
        </a:p>
      </dgm:t>
    </dgm:pt>
    <dgm:pt modelId="{941E84EB-EB2A-4CAA-8BF8-AFC1BFC8804B}">
      <dgm:prSet custT="1"/>
      <dgm:spPr>
        <a:solidFill>
          <a:srgbClr val="92D050"/>
        </a:solidFill>
      </dgm:spPr>
      <dgm:t>
        <a:bodyPr/>
        <a:lstStyle/>
        <a:p>
          <a:r>
            <a:rPr lang="pt-BR" sz="1050" b="1" dirty="0"/>
            <a:t>Provas</a:t>
          </a:r>
          <a:endParaRPr lang="pt-BR" sz="600" b="1" dirty="0"/>
        </a:p>
      </dgm:t>
    </dgm:pt>
    <dgm:pt modelId="{A4704EB5-D7EC-4FCA-A03C-118278F5F07D}" type="parTrans" cxnId="{D138BC59-7E06-429F-8EFE-4099F960DD6C}">
      <dgm:prSet/>
      <dgm:spPr/>
      <dgm:t>
        <a:bodyPr/>
        <a:lstStyle/>
        <a:p>
          <a:endParaRPr lang="pt-BR"/>
        </a:p>
      </dgm:t>
    </dgm:pt>
    <dgm:pt modelId="{2B6EB329-98CD-4B12-917D-6624B5C1D520}" type="sibTrans" cxnId="{D138BC59-7E06-429F-8EFE-4099F960DD6C}">
      <dgm:prSet/>
      <dgm:spPr/>
      <dgm:t>
        <a:bodyPr/>
        <a:lstStyle/>
        <a:p>
          <a:endParaRPr lang="pt-BR"/>
        </a:p>
      </dgm:t>
    </dgm:pt>
    <dgm:pt modelId="{DACCE02C-346B-4262-9805-390F2B7E772B}">
      <dgm:prSet custT="1"/>
      <dgm:spPr>
        <a:solidFill>
          <a:srgbClr val="92D050"/>
        </a:solidFill>
      </dgm:spPr>
      <dgm:t>
        <a:bodyPr/>
        <a:lstStyle/>
        <a:p>
          <a:r>
            <a:rPr lang="pt-BR" sz="1050" b="1" dirty="0"/>
            <a:t>A.I.J</a:t>
          </a:r>
          <a:r>
            <a:rPr lang="pt-BR" sz="700" b="1" dirty="0"/>
            <a:t>.</a:t>
          </a:r>
        </a:p>
      </dgm:t>
    </dgm:pt>
    <dgm:pt modelId="{906618B0-9CDA-4E7F-9730-4670DC4CE831}" type="parTrans" cxnId="{76564A5C-5740-4C78-9892-D9046F438D12}">
      <dgm:prSet/>
      <dgm:spPr/>
      <dgm:t>
        <a:bodyPr/>
        <a:lstStyle/>
        <a:p>
          <a:endParaRPr lang="pt-BR"/>
        </a:p>
      </dgm:t>
    </dgm:pt>
    <dgm:pt modelId="{E4456E2C-2F97-4A68-8774-6C941F033FAA}" type="sibTrans" cxnId="{76564A5C-5740-4C78-9892-D9046F438D12}">
      <dgm:prSet/>
      <dgm:spPr/>
      <dgm:t>
        <a:bodyPr/>
        <a:lstStyle/>
        <a:p>
          <a:endParaRPr lang="pt-BR"/>
        </a:p>
      </dgm:t>
    </dgm:pt>
    <dgm:pt modelId="{E50D64F9-A776-4655-9B31-5672B6C0E58D}">
      <dgm:prSet custT="1"/>
      <dgm:spPr>
        <a:solidFill>
          <a:srgbClr val="00B050"/>
        </a:solidFill>
      </dgm:spPr>
      <dgm:t>
        <a:bodyPr/>
        <a:lstStyle/>
        <a:p>
          <a:r>
            <a:rPr lang="pt-BR" sz="2000" b="1" dirty="0"/>
            <a:t>Sentença</a:t>
          </a:r>
          <a:endParaRPr lang="pt-BR" sz="1100" b="1" dirty="0"/>
        </a:p>
      </dgm:t>
    </dgm:pt>
    <dgm:pt modelId="{0974A4C7-8DD8-46FE-A851-0749A3BBE0AD}" type="parTrans" cxnId="{A2CF8914-701C-46B0-A9F0-C4B83B0F4298}">
      <dgm:prSet/>
      <dgm:spPr/>
      <dgm:t>
        <a:bodyPr/>
        <a:lstStyle/>
        <a:p>
          <a:endParaRPr lang="pt-BR"/>
        </a:p>
      </dgm:t>
    </dgm:pt>
    <dgm:pt modelId="{516F3A6D-827B-4364-98CB-210CC152BE5F}" type="sibTrans" cxnId="{A2CF8914-701C-46B0-A9F0-C4B83B0F4298}">
      <dgm:prSet/>
      <dgm:spPr/>
      <dgm:t>
        <a:bodyPr/>
        <a:lstStyle/>
        <a:p>
          <a:endParaRPr lang="pt-BR"/>
        </a:p>
      </dgm:t>
    </dgm:pt>
    <dgm:pt modelId="{1E8AEAE2-7CB9-44DE-BA36-6895AAB4D3F3}" type="pres">
      <dgm:prSet presAssocID="{B0C1A2BB-5360-4FDA-BAD2-D02026D704EF}" presName="Name0" presStyleCnt="0">
        <dgm:presLayoutVars>
          <dgm:dir/>
          <dgm:resizeHandles val="exact"/>
        </dgm:presLayoutVars>
      </dgm:prSet>
      <dgm:spPr/>
    </dgm:pt>
    <dgm:pt modelId="{881D6FB5-FBDF-4F59-927B-56E454B1ECB4}" type="pres">
      <dgm:prSet presAssocID="{9245E035-6A04-4B90-B658-D6D2D2E91008}" presName="parTxOnly" presStyleLbl="node1" presStyleIdx="0" presStyleCnt="10">
        <dgm:presLayoutVars>
          <dgm:bulletEnabled val="1"/>
        </dgm:presLayoutVars>
      </dgm:prSet>
      <dgm:spPr/>
      <dgm:t>
        <a:bodyPr/>
        <a:lstStyle/>
        <a:p>
          <a:endParaRPr lang="pt-BR"/>
        </a:p>
      </dgm:t>
    </dgm:pt>
    <dgm:pt modelId="{CE4549AD-5D57-4B19-B68C-04EC98B93DFF}" type="pres">
      <dgm:prSet presAssocID="{499CBFE7-8ADB-4EC5-981A-CC4D5A0EA3DE}" presName="parSpace" presStyleCnt="0"/>
      <dgm:spPr/>
    </dgm:pt>
    <dgm:pt modelId="{2B83AC46-DE16-4C82-96AA-5010502CCE98}" type="pres">
      <dgm:prSet presAssocID="{50D9956B-CA00-4603-9E80-7FD660895A21}" presName="parTxOnly" presStyleLbl="node1" presStyleIdx="1" presStyleCnt="10">
        <dgm:presLayoutVars>
          <dgm:bulletEnabled val="1"/>
        </dgm:presLayoutVars>
      </dgm:prSet>
      <dgm:spPr/>
      <dgm:t>
        <a:bodyPr/>
        <a:lstStyle/>
        <a:p>
          <a:endParaRPr lang="pt-BR"/>
        </a:p>
      </dgm:t>
    </dgm:pt>
    <dgm:pt modelId="{6419321C-6EE1-496F-8432-5B56F5383A53}" type="pres">
      <dgm:prSet presAssocID="{84F45ABA-D781-479C-A036-94540A4631F6}" presName="parSpace" presStyleCnt="0"/>
      <dgm:spPr/>
    </dgm:pt>
    <dgm:pt modelId="{E848CE08-CFAB-4D6F-8909-61E7D32F86AD}" type="pres">
      <dgm:prSet presAssocID="{4B97C23C-CB56-4607-8EC9-C186A2B687EE}" presName="parTxOnly" presStyleLbl="node1" presStyleIdx="2" presStyleCnt="10">
        <dgm:presLayoutVars>
          <dgm:bulletEnabled val="1"/>
        </dgm:presLayoutVars>
      </dgm:prSet>
      <dgm:spPr/>
      <dgm:t>
        <a:bodyPr/>
        <a:lstStyle/>
        <a:p>
          <a:endParaRPr lang="pt-BR"/>
        </a:p>
      </dgm:t>
    </dgm:pt>
    <dgm:pt modelId="{4EB1C33F-DFBC-4F93-8ADB-751DB25E0A40}" type="pres">
      <dgm:prSet presAssocID="{81B15B53-7BF8-4E7B-A66D-CCA14AE5CACA}" presName="parSpace" presStyleCnt="0"/>
      <dgm:spPr/>
    </dgm:pt>
    <dgm:pt modelId="{E6CCC3F6-A567-422C-964B-4C9BB9CC9EC4}" type="pres">
      <dgm:prSet presAssocID="{5A936B3D-C9FA-4A09-A394-75F547F4EC91}" presName="parTxOnly" presStyleLbl="node1" presStyleIdx="3" presStyleCnt="10" custLinFactNeighborX="-2744" custLinFactNeighborY="-823">
        <dgm:presLayoutVars>
          <dgm:bulletEnabled val="1"/>
        </dgm:presLayoutVars>
      </dgm:prSet>
      <dgm:spPr/>
      <dgm:t>
        <a:bodyPr/>
        <a:lstStyle/>
        <a:p>
          <a:endParaRPr lang="pt-BR"/>
        </a:p>
      </dgm:t>
    </dgm:pt>
    <dgm:pt modelId="{86C1B288-E51B-4D15-B846-685941C0FD68}" type="pres">
      <dgm:prSet presAssocID="{5C708C24-7508-49E9-9563-33DE57B5F459}" presName="parSpace" presStyleCnt="0"/>
      <dgm:spPr/>
    </dgm:pt>
    <dgm:pt modelId="{E4DDE7D0-49C3-40CD-AF87-8E9933ABF622}" type="pres">
      <dgm:prSet presAssocID="{119A404D-FBF2-4C32-8958-4374E01609B0}" presName="parTxOnly" presStyleLbl="node1" presStyleIdx="4" presStyleCnt="10">
        <dgm:presLayoutVars>
          <dgm:bulletEnabled val="1"/>
        </dgm:presLayoutVars>
      </dgm:prSet>
      <dgm:spPr/>
      <dgm:t>
        <a:bodyPr/>
        <a:lstStyle/>
        <a:p>
          <a:endParaRPr lang="pt-BR"/>
        </a:p>
      </dgm:t>
    </dgm:pt>
    <dgm:pt modelId="{89968C7A-32C6-4AA7-91AA-10F929668D5A}" type="pres">
      <dgm:prSet presAssocID="{23A45132-CD78-4E02-8F2E-7B29741618CA}" presName="parSpace" presStyleCnt="0"/>
      <dgm:spPr/>
    </dgm:pt>
    <dgm:pt modelId="{B99C707B-A542-4BC3-B9E4-AF87C5F257F0}" type="pres">
      <dgm:prSet presAssocID="{CBF1E91B-93E8-49C5-ACA9-8D8C133139BA}" presName="parTxOnly" presStyleLbl="node1" presStyleIdx="5" presStyleCnt="10">
        <dgm:presLayoutVars>
          <dgm:bulletEnabled val="1"/>
        </dgm:presLayoutVars>
      </dgm:prSet>
      <dgm:spPr/>
      <dgm:t>
        <a:bodyPr/>
        <a:lstStyle/>
        <a:p>
          <a:endParaRPr lang="pt-BR"/>
        </a:p>
      </dgm:t>
    </dgm:pt>
    <dgm:pt modelId="{A6E7B7C2-A370-4158-B9F6-A456204A0118}" type="pres">
      <dgm:prSet presAssocID="{AF1377FB-DE47-473B-B9D2-F4EF05E61663}" presName="parSpace" presStyleCnt="0"/>
      <dgm:spPr/>
    </dgm:pt>
    <dgm:pt modelId="{12F47AA9-9562-42A1-B42F-2FC11C862E95}" type="pres">
      <dgm:prSet presAssocID="{B8DBF4B3-5481-4878-8DAA-8A6F717D46A8}" presName="parTxOnly" presStyleLbl="node1" presStyleIdx="6" presStyleCnt="10">
        <dgm:presLayoutVars>
          <dgm:bulletEnabled val="1"/>
        </dgm:presLayoutVars>
      </dgm:prSet>
      <dgm:spPr/>
      <dgm:t>
        <a:bodyPr/>
        <a:lstStyle/>
        <a:p>
          <a:endParaRPr lang="pt-BR"/>
        </a:p>
      </dgm:t>
    </dgm:pt>
    <dgm:pt modelId="{423178A9-3063-439F-8F19-B3EAFB2B2D65}" type="pres">
      <dgm:prSet presAssocID="{9441638C-08D7-48E3-B3A5-CB4FC2ABDC8F}" presName="parSpace" presStyleCnt="0"/>
      <dgm:spPr/>
    </dgm:pt>
    <dgm:pt modelId="{1BA2A939-B891-4FF7-8D06-E1A47E988964}" type="pres">
      <dgm:prSet presAssocID="{941E84EB-EB2A-4CAA-8BF8-AFC1BFC8804B}" presName="parTxOnly" presStyleLbl="node1" presStyleIdx="7" presStyleCnt="10">
        <dgm:presLayoutVars>
          <dgm:bulletEnabled val="1"/>
        </dgm:presLayoutVars>
      </dgm:prSet>
      <dgm:spPr/>
      <dgm:t>
        <a:bodyPr/>
        <a:lstStyle/>
        <a:p>
          <a:endParaRPr lang="pt-BR"/>
        </a:p>
      </dgm:t>
    </dgm:pt>
    <dgm:pt modelId="{113CBB14-80DF-4163-B4BB-723244A4D84B}" type="pres">
      <dgm:prSet presAssocID="{2B6EB329-98CD-4B12-917D-6624B5C1D520}" presName="parSpace" presStyleCnt="0"/>
      <dgm:spPr/>
    </dgm:pt>
    <dgm:pt modelId="{E1A06828-ABD8-4D80-A817-36F42B9174B1}" type="pres">
      <dgm:prSet presAssocID="{DACCE02C-346B-4262-9805-390F2B7E772B}" presName="parTxOnly" presStyleLbl="node1" presStyleIdx="8" presStyleCnt="10" custLinFactNeighborX="-66623">
        <dgm:presLayoutVars>
          <dgm:bulletEnabled val="1"/>
        </dgm:presLayoutVars>
      </dgm:prSet>
      <dgm:spPr/>
      <dgm:t>
        <a:bodyPr/>
        <a:lstStyle/>
        <a:p>
          <a:endParaRPr lang="pt-BR"/>
        </a:p>
      </dgm:t>
    </dgm:pt>
    <dgm:pt modelId="{EB9F7B02-AADD-43E2-BBEE-9E8521D8DFBF}" type="pres">
      <dgm:prSet presAssocID="{E4456E2C-2F97-4A68-8774-6C941F033FAA}" presName="parSpace" presStyleCnt="0"/>
      <dgm:spPr/>
    </dgm:pt>
    <dgm:pt modelId="{FD3A3A9B-EB5E-4954-8586-72C2B58E6C7E}" type="pres">
      <dgm:prSet presAssocID="{E50D64F9-A776-4655-9B31-5672B6C0E58D}" presName="parTxOnly" presStyleLbl="node1" presStyleIdx="9" presStyleCnt="10" custScaleX="160169" custScaleY="177770">
        <dgm:presLayoutVars>
          <dgm:bulletEnabled val="1"/>
        </dgm:presLayoutVars>
      </dgm:prSet>
      <dgm:spPr/>
      <dgm:t>
        <a:bodyPr/>
        <a:lstStyle/>
        <a:p>
          <a:endParaRPr lang="pt-BR"/>
        </a:p>
      </dgm:t>
    </dgm:pt>
  </dgm:ptLst>
  <dgm:cxnLst>
    <dgm:cxn modelId="{0262EE10-CA96-4CC7-B0D1-42F5336FC951}" type="presOf" srcId="{E50D64F9-A776-4655-9B31-5672B6C0E58D}" destId="{FD3A3A9B-EB5E-4954-8586-72C2B58E6C7E}" srcOrd="0" destOrd="0" presId="urn:microsoft.com/office/officeart/2005/8/layout/hChevron3"/>
    <dgm:cxn modelId="{B65C4ED6-8AB8-4342-A2FC-F1EC0AF842EC}" type="presOf" srcId="{CBF1E91B-93E8-49C5-ACA9-8D8C133139BA}" destId="{B99C707B-A542-4BC3-B9E4-AF87C5F257F0}" srcOrd="0" destOrd="0" presId="urn:microsoft.com/office/officeart/2005/8/layout/hChevron3"/>
    <dgm:cxn modelId="{9BBFC3B5-E24A-4FC8-AF39-41917AE511C8}" type="presOf" srcId="{B8DBF4B3-5481-4878-8DAA-8A6F717D46A8}" destId="{12F47AA9-9562-42A1-B42F-2FC11C862E95}" srcOrd="0" destOrd="0" presId="urn:microsoft.com/office/officeart/2005/8/layout/hChevron3"/>
    <dgm:cxn modelId="{2CF485A4-C60F-4C66-A1AB-66EC3C6ADA3C}" srcId="{B0C1A2BB-5360-4FDA-BAD2-D02026D704EF}" destId="{CBF1E91B-93E8-49C5-ACA9-8D8C133139BA}" srcOrd="5" destOrd="0" parTransId="{F5077B9E-A3C5-48F3-95C8-52167875DE70}" sibTransId="{AF1377FB-DE47-473B-B9D2-F4EF05E61663}"/>
    <dgm:cxn modelId="{A2CF8914-701C-46B0-A9F0-C4B83B0F4298}" srcId="{B0C1A2BB-5360-4FDA-BAD2-D02026D704EF}" destId="{E50D64F9-A776-4655-9B31-5672B6C0E58D}" srcOrd="9" destOrd="0" parTransId="{0974A4C7-8DD8-46FE-A851-0749A3BBE0AD}" sibTransId="{516F3A6D-827B-4364-98CB-210CC152BE5F}"/>
    <dgm:cxn modelId="{12DB0034-9968-4C2F-91CE-3E49A6BFD1AF}" srcId="{B0C1A2BB-5360-4FDA-BAD2-D02026D704EF}" destId="{119A404D-FBF2-4C32-8958-4374E01609B0}" srcOrd="4" destOrd="0" parTransId="{F9A0D6E6-452C-4958-BAD0-8CE1BA57F01C}" sibTransId="{23A45132-CD78-4E02-8F2E-7B29741618CA}"/>
    <dgm:cxn modelId="{BB815B37-1596-4066-9730-2ED89ECD68DB}" srcId="{B0C1A2BB-5360-4FDA-BAD2-D02026D704EF}" destId="{9245E035-6A04-4B90-B658-D6D2D2E91008}" srcOrd="0" destOrd="0" parTransId="{5B980F82-FF5E-4D21-84D9-6BE91093A5C5}" sibTransId="{499CBFE7-8ADB-4EC5-981A-CC4D5A0EA3DE}"/>
    <dgm:cxn modelId="{CA39A8E6-BA50-4F4F-B23F-F4C755948255}" type="presOf" srcId="{5A936B3D-C9FA-4A09-A394-75F547F4EC91}" destId="{E6CCC3F6-A567-422C-964B-4C9BB9CC9EC4}" srcOrd="0" destOrd="0" presId="urn:microsoft.com/office/officeart/2005/8/layout/hChevron3"/>
    <dgm:cxn modelId="{42883AF2-0B53-4E3B-B9D2-0D0343B302C8}" type="presOf" srcId="{941E84EB-EB2A-4CAA-8BF8-AFC1BFC8804B}" destId="{1BA2A939-B891-4FF7-8D06-E1A47E988964}" srcOrd="0" destOrd="0" presId="urn:microsoft.com/office/officeart/2005/8/layout/hChevron3"/>
    <dgm:cxn modelId="{6B46EB1B-94AD-42F5-BF05-D9C538578493}" srcId="{B0C1A2BB-5360-4FDA-BAD2-D02026D704EF}" destId="{4B97C23C-CB56-4607-8EC9-C186A2B687EE}" srcOrd="2" destOrd="0" parTransId="{7E60C807-3E53-48D0-B64C-7E34845923F2}" sibTransId="{81B15B53-7BF8-4E7B-A66D-CCA14AE5CACA}"/>
    <dgm:cxn modelId="{7419F500-163C-473B-8AFB-7E5E1EA920BC}" srcId="{B0C1A2BB-5360-4FDA-BAD2-D02026D704EF}" destId="{5A936B3D-C9FA-4A09-A394-75F547F4EC91}" srcOrd="3" destOrd="0" parTransId="{11DCD619-13CB-4D46-95BD-08B870C23FE7}" sibTransId="{5C708C24-7508-49E9-9563-33DE57B5F459}"/>
    <dgm:cxn modelId="{BA717B5D-9D95-4D93-9008-580DEA699313}" type="presOf" srcId="{B0C1A2BB-5360-4FDA-BAD2-D02026D704EF}" destId="{1E8AEAE2-7CB9-44DE-BA36-6895AAB4D3F3}" srcOrd="0" destOrd="0" presId="urn:microsoft.com/office/officeart/2005/8/layout/hChevron3"/>
    <dgm:cxn modelId="{18387C11-DE7C-4FA3-81DD-21A98B4D58E4}" srcId="{B0C1A2BB-5360-4FDA-BAD2-D02026D704EF}" destId="{B8DBF4B3-5481-4878-8DAA-8A6F717D46A8}" srcOrd="6" destOrd="0" parTransId="{BB32CD9D-1D4C-4BD6-AEFC-E837F7AFCA9A}" sibTransId="{9441638C-08D7-48E3-B3A5-CB4FC2ABDC8F}"/>
    <dgm:cxn modelId="{8EC59161-22FB-49E4-8D4C-2A1B9EE1EE42}" type="presOf" srcId="{9245E035-6A04-4B90-B658-D6D2D2E91008}" destId="{881D6FB5-FBDF-4F59-927B-56E454B1ECB4}" srcOrd="0" destOrd="0" presId="urn:microsoft.com/office/officeart/2005/8/layout/hChevron3"/>
    <dgm:cxn modelId="{8DA59AC4-41A0-4EAD-B215-B5785E74FE53}" type="presOf" srcId="{4B97C23C-CB56-4607-8EC9-C186A2B687EE}" destId="{E848CE08-CFAB-4D6F-8909-61E7D32F86AD}" srcOrd="0" destOrd="0" presId="urn:microsoft.com/office/officeart/2005/8/layout/hChevron3"/>
    <dgm:cxn modelId="{495F1232-7DC7-40EE-B93C-255109527AE6}" srcId="{B0C1A2BB-5360-4FDA-BAD2-D02026D704EF}" destId="{50D9956B-CA00-4603-9E80-7FD660895A21}" srcOrd="1" destOrd="0" parTransId="{03C914A1-ED67-4D9E-9EEC-46A42C96AB94}" sibTransId="{84F45ABA-D781-479C-A036-94540A4631F6}"/>
    <dgm:cxn modelId="{6FBB6395-BF49-4ABA-AA81-8F6CD4223A0A}" type="presOf" srcId="{DACCE02C-346B-4262-9805-390F2B7E772B}" destId="{E1A06828-ABD8-4D80-A817-36F42B9174B1}" srcOrd="0" destOrd="0" presId="urn:microsoft.com/office/officeart/2005/8/layout/hChevron3"/>
    <dgm:cxn modelId="{D138BC59-7E06-429F-8EFE-4099F960DD6C}" srcId="{B0C1A2BB-5360-4FDA-BAD2-D02026D704EF}" destId="{941E84EB-EB2A-4CAA-8BF8-AFC1BFC8804B}" srcOrd="7" destOrd="0" parTransId="{A4704EB5-D7EC-4FCA-A03C-118278F5F07D}" sibTransId="{2B6EB329-98CD-4B12-917D-6624B5C1D520}"/>
    <dgm:cxn modelId="{8694335E-9B79-4C0C-AA8F-88E2F13F28AE}" type="presOf" srcId="{119A404D-FBF2-4C32-8958-4374E01609B0}" destId="{E4DDE7D0-49C3-40CD-AF87-8E9933ABF622}" srcOrd="0" destOrd="0" presId="urn:microsoft.com/office/officeart/2005/8/layout/hChevron3"/>
    <dgm:cxn modelId="{76564A5C-5740-4C78-9892-D9046F438D12}" srcId="{B0C1A2BB-5360-4FDA-BAD2-D02026D704EF}" destId="{DACCE02C-346B-4262-9805-390F2B7E772B}" srcOrd="8" destOrd="0" parTransId="{906618B0-9CDA-4E7F-9730-4670DC4CE831}" sibTransId="{E4456E2C-2F97-4A68-8774-6C941F033FAA}"/>
    <dgm:cxn modelId="{F35E70C8-1001-4CDA-8CAC-CF1AA4C8A1DF}" type="presOf" srcId="{50D9956B-CA00-4603-9E80-7FD660895A21}" destId="{2B83AC46-DE16-4C82-96AA-5010502CCE98}" srcOrd="0" destOrd="0" presId="urn:microsoft.com/office/officeart/2005/8/layout/hChevron3"/>
    <dgm:cxn modelId="{D6AC925C-FF74-4212-81CE-B2667D59FAE0}" type="presParOf" srcId="{1E8AEAE2-7CB9-44DE-BA36-6895AAB4D3F3}" destId="{881D6FB5-FBDF-4F59-927B-56E454B1ECB4}" srcOrd="0" destOrd="0" presId="urn:microsoft.com/office/officeart/2005/8/layout/hChevron3"/>
    <dgm:cxn modelId="{5833DC3B-87DA-4959-9500-B72B0E8F2E2E}" type="presParOf" srcId="{1E8AEAE2-7CB9-44DE-BA36-6895AAB4D3F3}" destId="{CE4549AD-5D57-4B19-B68C-04EC98B93DFF}" srcOrd="1" destOrd="0" presId="urn:microsoft.com/office/officeart/2005/8/layout/hChevron3"/>
    <dgm:cxn modelId="{B68017D0-657F-4B4F-B568-57F92D8A4755}" type="presParOf" srcId="{1E8AEAE2-7CB9-44DE-BA36-6895AAB4D3F3}" destId="{2B83AC46-DE16-4C82-96AA-5010502CCE98}" srcOrd="2" destOrd="0" presId="urn:microsoft.com/office/officeart/2005/8/layout/hChevron3"/>
    <dgm:cxn modelId="{ADA3408F-1652-4C85-A4F9-E69C716A8D35}" type="presParOf" srcId="{1E8AEAE2-7CB9-44DE-BA36-6895AAB4D3F3}" destId="{6419321C-6EE1-496F-8432-5B56F5383A53}" srcOrd="3" destOrd="0" presId="urn:microsoft.com/office/officeart/2005/8/layout/hChevron3"/>
    <dgm:cxn modelId="{AB5E1A81-7E27-44D9-B063-40638C7F2C0F}" type="presParOf" srcId="{1E8AEAE2-7CB9-44DE-BA36-6895AAB4D3F3}" destId="{E848CE08-CFAB-4D6F-8909-61E7D32F86AD}" srcOrd="4" destOrd="0" presId="urn:microsoft.com/office/officeart/2005/8/layout/hChevron3"/>
    <dgm:cxn modelId="{9D23B1A9-6BC8-4140-95AA-BD0FD0AE1317}" type="presParOf" srcId="{1E8AEAE2-7CB9-44DE-BA36-6895AAB4D3F3}" destId="{4EB1C33F-DFBC-4F93-8ADB-751DB25E0A40}" srcOrd="5" destOrd="0" presId="urn:microsoft.com/office/officeart/2005/8/layout/hChevron3"/>
    <dgm:cxn modelId="{66096C39-B5BB-481D-A396-BAF856D0D414}" type="presParOf" srcId="{1E8AEAE2-7CB9-44DE-BA36-6895AAB4D3F3}" destId="{E6CCC3F6-A567-422C-964B-4C9BB9CC9EC4}" srcOrd="6" destOrd="0" presId="urn:microsoft.com/office/officeart/2005/8/layout/hChevron3"/>
    <dgm:cxn modelId="{E46DBC4C-0482-4675-AA89-1C27CFFB37E9}" type="presParOf" srcId="{1E8AEAE2-7CB9-44DE-BA36-6895AAB4D3F3}" destId="{86C1B288-E51B-4D15-B846-685941C0FD68}" srcOrd="7" destOrd="0" presId="urn:microsoft.com/office/officeart/2005/8/layout/hChevron3"/>
    <dgm:cxn modelId="{6FBC53D4-0378-4E38-82FE-0EC0C1C11BB4}" type="presParOf" srcId="{1E8AEAE2-7CB9-44DE-BA36-6895AAB4D3F3}" destId="{E4DDE7D0-49C3-40CD-AF87-8E9933ABF622}" srcOrd="8" destOrd="0" presId="urn:microsoft.com/office/officeart/2005/8/layout/hChevron3"/>
    <dgm:cxn modelId="{9C9E6FB6-F41A-4C58-9DC0-B7EB6B6A4BEA}" type="presParOf" srcId="{1E8AEAE2-7CB9-44DE-BA36-6895AAB4D3F3}" destId="{89968C7A-32C6-4AA7-91AA-10F929668D5A}" srcOrd="9" destOrd="0" presId="urn:microsoft.com/office/officeart/2005/8/layout/hChevron3"/>
    <dgm:cxn modelId="{7B0CD1ED-39D1-4C2A-8655-9F7F7D8093DE}" type="presParOf" srcId="{1E8AEAE2-7CB9-44DE-BA36-6895AAB4D3F3}" destId="{B99C707B-A542-4BC3-B9E4-AF87C5F257F0}" srcOrd="10" destOrd="0" presId="urn:microsoft.com/office/officeart/2005/8/layout/hChevron3"/>
    <dgm:cxn modelId="{ABBFBD28-4113-4825-9FF3-DFB7D37743F8}" type="presParOf" srcId="{1E8AEAE2-7CB9-44DE-BA36-6895AAB4D3F3}" destId="{A6E7B7C2-A370-4158-B9F6-A456204A0118}" srcOrd="11" destOrd="0" presId="urn:microsoft.com/office/officeart/2005/8/layout/hChevron3"/>
    <dgm:cxn modelId="{776973C9-86DC-4888-B9FF-E94F6F32EC85}" type="presParOf" srcId="{1E8AEAE2-7CB9-44DE-BA36-6895AAB4D3F3}" destId="{12F47AA9-9562-42A1-B42F-2FC11C862E95}" srcOrd="12" destOrd="0" presId="urn:microsoft.com/office/officeart/2005/8/layout/hChevron3"/>
    <dgm:cxn modelId="{D96A4FE2-2EE6-4052-A586-426E59A44B79}" type="presParOf" srcId="{1E8AEAE2-7CB9-44DE-BA36-6895AAB4D3F3}" destId="{423178A9-3063-439F-8F19-B3EAFB2B2D65}" srcOrd="13" destOrd="0" presId="urn:microsoft.com/office/officeart/2005/8/layout/hChevron3"/>
    <dgm:cxn modelId="{177B393D-AF16-4B6A-9EAC-88673134A60A}" type="presParOf" srcId="{1E8AEAE2-7CB9-44DE-BA36-6895AAB4D3F3}" destId="{1BA2A939-B891-4FF7-8D06-E1A47E988964}" srcOrd="14" destOrd="0" presId="urn:microsoft.com/office/officeart/2005/8/layout/hChevron3"/>
    <dgm:cxn modelId="{072B7E4B-A084-4772-B8CE-A2AF8379B395}" type="presParOf" srcId="{1E8AEAE2-7CB9-44DE-BA36-6895AAB4D3F3}" destId="{113CBB14-80DF-4163-B4BB-723244A4D84B}" srcOrd="15" destOrd="0" presId="urn:microsoft.com/office/officeart/2005/8/layout/hChevron3"/>
    <dgm:cxn modelId="{8C9AE7E1-1141-4350-BED6-ACFA8B9A8218}" type="presParOf" srcId="{1E8AEAE2-7CB9-44DE-BA36-6895AAB4D3F3}" destId="{E1A06828-ABD8-4D80-A817-36F42B9174B1}" srcOrd="16" destOrd="0" presId="urn:microsoft.com/office/officeart/2005/8/layout/hChevron3"/>
    <dgm:cxn modelId="{3DBE5FC1-48B4-4802-9824-DE9EE4B15EBE}" type="presParOf" srcId="{1E8AEAE2-7CB9-44DE-BA36-6895AAB4D3F3}" destId="{EB9F7B02-AADD-43E2-BBEE-9E8521D8DFBF}" srcOrd="17" destOrd="0" presId="urn:microsoft.com/office/officeart/2005/8/layout/hChevron3"/>
    <dgm:cxn modelId="{8648FAC7-8454-475C-955A-E17A96F09A0E}" type="presParOf" srcId="{1E8AEAE2-7CB9-44DE-BA36-6895AAB4D3F3}" destId="{FD3A3A9B-EB5E-4954-8586-72C2B58E6C7E}" srcOrd="1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6FB5-FBDF-4F59-927B-56E454B1ECB4}">
      <dsp:nvSpPr>
        <dsp:cNvPr id="0" name=""/>
        <dsp:cNvSpPr/>
      </dsp:nvSpPr>
      <dsp:spPr>
        <a:xfrm>
          <a:off x="146" y="2516814"/>
          <a:ext cx="1465304" cy="586121"/>
        </a:xfrm>
        <a:prstGeom prst="homePlat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Petição inicial</a:t>
          </a:r>
        </a:p>
      </dsp:txBody>
      <dsp:txXfrm>
        <a:off x="146" y="2516814"/>
        <a:ext cx="1318774" cy="586121"/>
      </dsp:txXfrm>
    </dsp:sp>
    <dsp:sp modelId="{2B83AC46-DE16-4C82-96AA-5010502CCE98}">
      <dsp:nvSpPr>
        <dsp:cNvPr id="0" name=""/>
        <dsp:cNvSpPr/>
      </dsp:nvSpPr>
      <dsp:spPr>
        <a:xfrm>
          <a:off x="1172390"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Indeferimento ou improcedência </a:t>
          </a:r>
          <a:r>
            <a:rPr lang="pt-BR" sz="1000" b="1" kern="1200" dirty="0" smtClean="0"/>
            <a:t>liminar ou -&gt;</a:t>
          </a:r>
          <a:endParaRPr lang="pt-BR" sz="1000" b="1" kern="1200" dirty="0"/>
        </a:p>
      </dsp:txBody>
      <dsp:txXfrm>
        <a:off x="1465451" y="2516814"/>
        <a:ext cx="879183" cy="586121"/>
      </dsp:txXfrm>
    </dsp:sp>
    <dsp:sp modelId="{E848CE08-CFAB-4D6F-8909-61E7D32F86AD}">
      <dsp:nvSpPr>
        <dsp:cNvPr id="0" name=""/>
        <dsp:cNvSpPr/>
      </dsp:nvSpPr>
      <dsp:spPr>
        <a:xfrm>
          <a:off x="2344633"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Citação</a:t>
          </a:r>
          <a:endParaRPr lang="pt-BR" sz="900" b="1" kern="1200" dirty="0"/>
        </a:p>
      </dsp:txBody>
      <dsp:txXfrm>
        <a:off x="2637694" y="2516814"/>
        <a:ext cx="879183" cy="586121"/>
      </dsp:txXfrm>
    </dsp:sp>
    <dsp:sp modelId="{E6CCC3F6-A567-422C-964B-4C9BB9CC9EC4}">
      <dsp:nvSpPr>
        <dsp:cNvPr id="0" name=""/>
        <dsp:cNvSpPr/>
      </dsp:nvSpPr>
      <dsp:spPr>
        <a:xfrm>
          <a:off x="3508835" y="2511990"/>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Audiência de Conciliação/Mediação</a:t>
          </a:r>
        </a:p>
      </dsp:txBody>
      <dsp:txXfrm>
        <a:off x="3801896" y="2511990"/>
        <a:ext cx="879183" cy="586121"/>
      </dsp:txXfrm>
    </dsp:sp>
    <dsp:sp modelId="{E4DDE7D0-49C3-40CD-AF87-8E9933ABF622}">
      <dsp:nvSpPr>
        <dsp:cNvPr id="0" name=""/>
        <dsp:cNvSpPr/>
      </dsp:nvSpPr>
      <dsp:spPr>
        <a:xfrm>
          <a:off x="4689120"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Resposta do Réu</a:t>
          </a:r>
        </a:p>
      </dsp:txBody>
      <dsp:txXfrm>
        <a:off x="4982181" y="2516814"/>
        <a:ext cx="879183" cy="586121"/>
      </dsp:txXfrm>
    </dsp:sp>
    <dsp:sp modelId="{B99C707B-A542-4BC3-B9E4-AF87C5F257F0}">
      <dsp:nvSpPr>
        <dsp:cNvPr id="0" name=""/>
        <dsp:cNvSpPr/>
      </dsp:nvSpPr>
      <dsp:spPr>
        <a:xfrm>
          <a:off x="5861363" y="2516814"/>
          <a:ext cx="1465304" cy="586121"/>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pt-BR" sz="1800" b="1" kern="1200" dirty="0"/>
            <a:t>Réplica</a:t>
          </a:r>
          <a:endParaRPr lang="pt-BR" sz="600" b="1" kern="1200" dirty="0"/>
        </a:p>
      </dsp:txBody>
      <dsp:txXfrm>
        <a:off x="6154424" y="2516814"/>
        <a:ext cx="879183" cy="586121"/>
      </dsp:txXfrm>
    </dsp:sp>
    <dsp:sp modelId="{12F47AA9-9562-42A1-B42F-2FC11C862E95}">
      <dsp:nvSpPr>
        <dsp:cNvPr id="0" name=""/>
        <dsp:cNvSpPr/>
      </dsp:nvSpPr>
      <dsp:spPr>
        <a:xfrm>
          <a:off x="7033606"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pt-BR" sz="900" b="1" kern="1200" dirty="0"/>
            <a:t>Julgamento conforme o estado do processo OU saneamento</a:t>
          </a:r>
        </a:p>
      </dsp:txBody>
      <dsp:txXfrm>
        <a:off x="7326667" y="2516814"/>
        <a:ext cx="879183" cy="586121"/>
      </dsp:txXfrm>
    </dsp:sp>
    <dsp:sp modelId="{1BA2A939-B891-4FF7-8D06-E1A47E988964}">
      <dsp:nvSpPr>
        <dsp:cNvPr id="0" name=""/>
        <dsp:cNvSpPr/>
      </dsp:nvSpPr>
      <dsp:spPr>
        <a:xfrm>
          <a:off x="8205850"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Provas</a:t>
          </a:r>
          <a:endParaRPr lang="pt-BR" sz="600" b="1" kern="1200" dirty="0"/>
        </a:p>
      </dsp:txBody>
      <dsp:txXfrm>
        <a:off x="8498911" y="2516814"/>
        <a:ext cx="879183" cy="586121"/>
      </dsp:txXfrm>
    </dsp:sp>
    <dsp:sp modelId="{E1A06828-ABD8-4D80-A817-36F42B9174B1}">
      <dsp:nvSpPr>
        <dsp:cNvPr id="0" name=""/>
        <dsp:cNvSpPr/>
      </dsp:nvSpPr>
      <dsp:spPr>
        <a:xfrm>
          <a:off x="9378093"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A.I.J</a:t>
          </a:r>
          <a:r>
            <a:rPr lang="pt-BR" sz="700" b="1" kern="1200" dirty="0"/>
            <a:t>.</a:t>
          </a:r>
        </a:p>
      </dsp:txBody>
      <dsp:txXfrm>
        <a:off x="9671154" y="2516814"/>
        <a:ext cx="879183" cy="586121"/>
      </dsp:txXfrm>
    </dsp:sp>
    <dsp:sp modelId="{FD3A3A9B-EB5E-4954-8586-72C2B58E6C7E}">
      <dsp:nvSpPr>
        <dsp:cNvPr id="0" name=""/>
        <dsp:cNvSpPr/>
      </dsp:nvSpPr>
      <dsp:spPr>
        <a:xfrm>
          <a:off x="10550337"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Sentença</a:t>
          </a:r>
          <a:endParaRPr lang="pt-BR" sz="600" b="1" kern="1200" dirty="0"/>
        </a:p>
      </dsp:txBody>
      <dsp:txXfrm>
        <a:off x="10843398" y="2516814"/>
        <a:ext cx="879183" cy="586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6FB5-FBDF-4F59-927B-56E454B1ECB4}">
      <dsp:nvSpPr>
        <dsp:cNvPr id="0" name=""/>
        <dsp:cNvSpPr/>
      </dsp:nvSpPr>
      <dsp:spPr>
        <a:xfrm>
          <a:off x="5185" y="2527081"/>
          <a:ext cx="1413967" cy="565586"/>
        </a:xfrm>
        <a:prstGeom prst="homePlat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Petição inicial</a:t>
          </a:r>
        </a:p>
      </dsp:txBody>
      <dsp:txXfrm>
        <a:off x="5185" y="2527081"/>
        <a:ext cx="1272571" cy="565586"/>
      </dsp:txXfrm>
    </dsp:sp>
    <dsp:sp modelId="{2B83AC46-DE16-4C82-96AA-5010502CCE98}">
      <dsp:nvSpPr>
        <dsp:cNvPr id="0" name=""/>
        <dsp:cNvSpPr/>
      </dsp:nvSpPr>
      <dsp:spPr>
        <a:xfrm>
          <a:off x="1136359"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Indeferimento ou improcedência </a:t>
          </a:r>
          <a:r>
            <a:rPr lang="pt-BR" sz="1000" b="1" kern="1200" dirty="0" smtClean="0"/>
            <a:t>liminar ou -&gt;</a:t>
          </a:r>
          <a:endParaRPr lang="pt-BR" sz="1000" b="1" kern="1200" dirty="0"/>
        </a:p>
      </dsp:txBody>
      <dsp:txXfrm>
        <a:off x="1419152" y="2527081"/>
        <a:ext cx="848381" cy="565586"/>
      </dsp:txXfrm>
    </dsp:sp>
    <dsp:sp modelId="{E848CE08-CFAB-4D6F-8909-61E7D32F86AD}">
      <dsp:nvSpPr>
        <dsp:cNvPr id="0" name=""/>
        <dsp:cNvSpPr/>
      </dsp:nvSpPr>
      <dsp:spPr>
        <a:xfrm>
          <a:off x="2267533"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Citação</a:t>
          </a:r>
          <a:endParaRPr lang="pt-BR" sz="900" b="1" kern="1200" dirty="0"/>
        </a:p>
      </dsp:txBody>
      <dsp:txXfrm>
        <a:off x="2550326" y="2527081"/>
        <a:ext cx="848381" cy="565586"/>
      </dsp:txXfrm>
    </dsp:sp>
    <dsp:sp modelId="{E6CCC3F6-A567-422C-964B-4C9BB9CC9EC4}">
      <dsp:nvSpPr>
        <dsp:cNvPr id="0" name=""/>
        <dsp:cNvSpPr/>
      </dsp:nvSpPr>
      <dsp:spPr>
        <a:xfrm>
          <a:off x="3390947" y="2522426"/>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Audiência de Conciliação/Mediação</a:t>
          </a:r>
        </a:p>
      </dsp:txBody>
      <dsp:txXfrm>
        <a:off x="3673740" y="2522426"/>
        <a:ext cx="848381" cy="565586"/>
      </dsp:txXfrm>
    </dsp:sp>
    <dsp:sp modelId="{E4DDE7D0-49C3-40CD-AF87-8E9933ABF622}">
      <dsp:nvSpPr>
        <dsp:cNvPr id="0" name=""/>
        <dsp:cNvSpPr/>
      </dsp:nvSpPr>
      <dsp:spPr>
        <a:xfrm>
          <a:off x="4529881"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Resposta do Réu</a:t>
          </a:r>
        </a:p>
      </dsp:txBody>
      <dsp:txXfrm>
        <a:off x="4812674" y="2527081"/>
        <a:ext cx="848381" cy="565586"/>
      </dsp:txXfrm>
    </dsp:sp>
    <dsp:sp modelId="{B99C707B-A542-4BC3-B9E4-AF87C5F257F0}">
      <dsp:nvSpPr>
        <dsp:cNvPr id="0" name=""/>
        <dsp:cNvSpPr/>
      </dsp:nvSpPr>
      <dsp:spPr>
        <a:xfrm>
          <a:off x="5661054"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Réplica</a:t>
          </a:r>
          <a:endParaRPr lang="pt-BR" sz="600" b="1" kern="1200" dirty="0"/>
        </a:p>
      </dsp:txBody>
      <dsp:txXfrm>
        <a:off x="5943847" y="2527081"/>
        <a:ext cx="848381" cy="565586"/>
      </dsp:txXfrm>
    </dsp:sp>
    <dsp:sp modelId="{12F47AA9-9562-42A1-B42F-2FC11C862E95}">
      <dsp:nvSpPr>
        <dsp:cNvPr id="0" name=""/>
        <dsp:cNvSpPr/>
      </dsp:nvSpPr>
      <dsp:spPr>
        <a:xfrm>
          <a:off x="6792228" y="2352074"/>
          <a:ext cx="1824851" cy="915600"/>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b="1" kern="1200" dirty="0"/>
            <a:t>Julgamento conforme o estado do processo OU saneamento</a:t>
          </a:r>
        </a:p>
      </dsp:txBody>
      <dsp:txXfrm>
        <a:off x="7250028" y="2352074"/>
        <a:ext cx="909251" cy="915600"/>
      </dsp:txXfrm>
    </dsp:sp>
    <dsp:sp modelId="{1BA2A939-B891-4FF7-8D06-E1A47E988964}">
      <dsp:nvSpPr>
        <dsp:cNvPr id="0" name=""/>
        <dsp:cNvSpPr/>
      </dsp:nvSpPr>
      <dsp:spPr>
        <a:xfrm>
          <a:off x="8334287"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Provas</a:t>
          </a:r>
          <a:endParaRPr lang="pt-BR" sz="600" b="1" kern="1200" dirty="0"/>
        </a:p>
      </dsp:txBody>
      <dsp:txXfrm>
        <a:off x="8617080" y="2527081"/>
        <a:ext cx="848381" cy="565586"/>
      </dsp:txXfrm>
    </dsp:sp>
    <dsp:sp modelId="{E1A06828-ABD8-4D80-A817-36F42B9174B1}">
      <dsp:nvSpPr>
        <dsp:cNvPr id="0" name=""/>
        <dsp:cNvSpPr/>
      </dsp:nvSpPr>
      <dsp:spPr>
        <a:xfrm>
          <a:off x="9465461"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A.I.J</a:t>
          </a:r>
          <a:r>
            <a:rPr lang="pt-BR" sz="700" b="1" kern="1200" dirty="0"/>
            <a:t>.</a:t>
          </a:r>
        </a:p>
      </dsp:txBody>
      <dsp:txXfrm>
        <a:off x="9748254" y="2527081"/>
        <a:ext cx="848381" cy="565586"/>
      </dsp:txXfrm>
    </dsp:sp>
    <dsp:sp modelId="{FD3A3A9B-EB5E-4954-8586-72C2B58E6C7E}">
      <dsp:nvSpPr>
        <dsp:cNvPr id="0" name=""/>
        <dsp:cNvSpPr/>
      </dsp:nvSpPr>
      <dsp:spPr>
        <a:xfrm>
          <a:off x="10596634" y="2527081"/>
          <a:ext cx="1413967" cy="565586"/>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Sentença</a:t>
          </a:r>
          <a:endParaRPr lang="pt-BR" sz="600" b="1" kern="1200" dirty="0"/>
        </a:p>
      </dsp:txBody>
      <dsp:txXfrm>
        <a:off x="10879427" y="2527081"/>
        <a:ext cx="848381" cy="565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6FB5-FBDF-4F59-927B-56E454B1ECB4}">
      <dsp:nvSpPr>
        <dsp:cNvPr id="0" name=""/>
        <dsp:cNvSpPr/>
      </dsp:nvSpPr>
      <dsp:spPr>
        <a:xfrm>
          <a:off x="146" y="2516814"/>
          <a:ext cx="1465304" cy="586121"/>
        </a:xfrm>
        <a:prstGeom prst="homePlat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Petição inicial</a:t>
          </a:r>
        </a:p>
      </dsp:txBody>
      <dsp:txXfrm>
        <a:off x="146" y="2516814"/>
        <a:ext cx="1318774" cy="586121"/>
      </dsp:txXfrm>
    </dsp:sp>
    <dsp:sp modelId="{2B83AC46-DE16-4C82-96AA-5010502CCE98}">
      <dsp:nvSpPr>
        <dsp:cNvPr id="0" name=""/>
        <dsp:cNvSpPr/>
      </dsp:nvSpPr>
      <dsp:spPr>
        <a:xfrm>
          <a:off x="1172390"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Indeferimento ou improcedência </a:t>
          </a:r>
          <a:r>
            <a:rPr lang="pt-BR" sz="1000" b="1" kern="1200" dirty="0" smtClean="0"/>
            <a:t>liminar ou -&gt;</a:t>
          </a:r>
          <a:endParaRPr lang="pt-BR" sz="1000" b="1" kern="1200" dirty="0"/>
        </a:p>
      </dsp:txBody>
      <dsp:txXfrm>
        <a:off x="1465451" y="2516814"/>
        <a:ext cx="879183" cy="586121"/>
      </dsp:txXfrm>
    </dsp:sp>
    <dsp:sp modelId="{E848CE08-CFAB-4D6F-8909-61E7D32F86AD}">
      <dsp:nvSpPr>
        <dsp:cNvPr id="0" name=""/>
        <dsp:cNvSpPr/>
      </dsp:nvSpPr>
      <dsp:spPr>
        <a:xfrm>
          <a:off x="2344633"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Citação</a:t>
          </a:r>
          <a:endParaRPr lang="pt-BR" sz="900" b="1" kern="1200" dirty="0"/>
        </a:p>
      </dsp:txBody>
      <dsp:txXfrm>
        <a:off x="2637694" y="2516814"/>
        <a:ext cx="879183" cy="586121"/>
      </dsp:txXfrm>
    </dsp:sp>
    <dsp:sp modelId="{E6CCC3F6-A567-422C-964B-4C9BB9CC9EC4}">
      <dsp:nvSpPr>
        <dsp:cNvPr id="0" name=""/>
        <dsp:cNvSpPr/>
      </dsp:nvSpPr>
      <dsp:spPr>
        <a:xfrm>
          <a:off x="3508835" y="2511990"/>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Audiência de Conciliação/Mediação</a:t>
          </a:r>
        </a:p>
      </dsp:txBody>
      <dsp:txXfrm>
        <a:off x="3801896" y="2511990"/>
        <a:ext cx="879183" cy="586121"/>
      </dsp:txXfrm>
    </dsp:sp>
    <dsp:sp modelId="{E4DDE7D0-49C3-40CD-AF87-8E9933ABF622}">
      <dsp:nvSpPr>
        <dsp:cNvPr id="0" name=""/>
        <dsp:cNvSpPr/>
      </dsp:nvSpPr>
      <dsp:spPr>
        <a:xfrm>
          <a:off x="4689120"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Resposta do Réu</a:t>
          </a:r>
        </a:p>
      </dsp:txBody>
      <dsp:txXfrm>
        <a:off x="4982181" y="2516814"/>
        <a:ext cx="879183" cy="586121"/>
      </dsp:txXfrm>
    </dsp:sp>
    <dsp:sp modelId="{B99C707B-A542-4BC3-B9E4-AF87C5F257F0}">
      <dsp:nvSpPr>
        <dsp:cNvPr id="0" name=""/>
        <dsp:cNvSpPr/>
      </dsp:nvSpPr>
      <dsp:spPr>
        <a:xfrm>
          <a:off x="5861363"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Réplica</a:t>
          </a:r>
          <a:endParaRPr lang="pt-BR" sz="600" b="1" kern="1200" dirty="0"/>
        </a:p>
      </dsp:txBody>
      <dsp:txXfrm>
        <a:off x="6154424" y="2516814"/>
        <a:ext cx="879183" cy="586121"/>
      </dsp:txXfrm>
    </dsp:sp>
    <dsp:sp modelId="{12F47AA9-9562-42A1-B42F-2FC11C862E95}">
      <dsp:nvSpPr>
        <dsp:cNvPr id="0" name=""/>
        <dsp:cNvSpPr/>
      </dsp:nvSpPr>
      <dsp:spPr>
        <a:xfrm>
          <a:off x="7033606"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pt-BR" sz="900" b="1" kern="1200" dirty="0"/>
            <a:t>Julgamento conforme o estado do processo OU saneamento</a:t>
          </a:r>
        </a:p>
      </dsp:txBody>
      <dsp:txXfrm>
        <a:off x="7326667" y="2516814"/>
        <a:ext cx="879183" cy="586121"/>
      </dsp:txXfrm>
    </dsp:sp>
    <dsp:sp modelId="{1BA2A939-B891-4FF7-8D06-E1A47E988964}">
      <dsp:nvSpPr>
        <dsp:cNvPr id="0" name=""/>
        <dsp:cNvSpPr/>
      </dsp:nvSpPr>
      <dsp:spPr>
        <a:xfrm>
          <a:off x="8205850" y="2516814"/>
          <a:ext cx="1465304" cy="586121"/>
        </a:xfrm>
        <a:prstGeom prst="chevron">
          <a:avLst/>
        </a:prstGeom>
        <a:solidFill>
          <a:schemeClr val="bg1">
            <a:lumMod val="8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pt-BR" sz="1400" b="1" kern="1200" dirty="0"/>
            <a:t>Provas</a:t>
          </a:r>
          <a:endParaRPr lang="pt-BR" sz="900" b="1" kern="1200" dirty="0"/>
        </a:p>
      </dsp:txBody>
      <dsp:txXfrm>
        <a:off x="8498911" y="2516814"/>
        <a:ext cx="879183" cy="586121"/>
      </dsp:txXfrm>
    </dsp:sp>
    <dsp:sp modelId="{E1A06828-ABD8-4D80-A817-36F42B9174B1}">
      <dsp:nvSpPr>
        <dsp:cNvPr id="0" name=""/>
        <dsp:cNvSpPr/>
      </dsp:nvSpPr>
      <dsp:spPr>
        <a:xfrm>
          <a:off x="9378093" y="2369231"/>
          <a:ext cx="1465304" cy="881286"/>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pt-BR" sz="1800" b="1" kern="1200" dirty="0"/>
            <a:t>A.I.J</a:t>
          </a:r>
          <a:r>
            <a:rPr lang="pt-BR" sz="700" b="1" kern="1200" dirty="0"/>
            <a:t>.</a:t>
          </a:r>
        </a:p>
      </dsp:txBody>
      <dsp:txXfrm>
        <a:off x="9818736" y="2369231"/>
        <a:ext cx="584018" cy="881286"/>
      </dsp:txXfrm>
    </dsp:sp>
    <dsp:sp modelId="{FD3A3A9B-EB5E-4954-8586-72C2B58E6C7E}">
      <dsp:nvSpPr>
        <dsp:cNvPr id="0" name=""/>
        <dsp:cNvSpPr/>
      </dsp:nvSpPr>
      <dsp:spPr>
        <a:xfrm>
          <a:off x="10550337" y="2516814"/>
          <a:ext cx="1465304" cy="586121"/>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Sentença</a:t>
          </a:r>
          <a:endParaRPr lang="pt-BR" sz="600" b="1" kern="1200" dirty="0"/>
        </a:p>
      </dsp:txBody>
      <dsp:txXfrm>
        <a:off x="10843398" y="2516814"/>
        <a:ext cx="879183" cy="586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6FB5-FBDF-4F59-927B-56E454B1ECB4}">
      <dsp:nvSpPr>
        <dsp:cNvPr id="0" name=""/>
        <dsp:cNvSpPr/>
      </dsp:nvSpPr>
      <dsp:spPr>
        <a:xfrm>
          <a:off x="4714" y="2537055"/>
          <a:ext cx="1364097" cy="545638"/>
        </a:xfrm>
        <a:prstGeom prst="homePlat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Petição inicial</a:t>
          </a:r>
        </a:p>
      </dsp:txBody>
      <dsp:txXfrm>
        <a:off x="4714" y="2537055"/>
        <a:ext cx="1227688" cy="545638"/>
      </dsp:txXfrm>
    </dsp:sp>
    <dsp:sp modelId="{2B83AC46-DE16-4C82-96AA-5010502CCE98}">
      <dsp:nvSpPr>
        <dsp:cNvPr id="0" name=""/>
        <dsp:cNvSpPr/>
      </dsp:nvSpPr>
      <dsp:spPr>
        <a:xfrm>
          <a:off x="1095992"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Indeferimento ou improcedência </a:t>
          </a:r>
          <a:r>
            <a:rPr lang="pt-BR" sz="1000" b="1" kern="1200" dirty="0" smtClean="0"/>
            <a:t>liminar ou -&gt;</a:t>
          </a:r>
          <a:endParaRPr lang="pt-BR" sz="1000" b="1" kern="1200" dirty="0"/>
        </a:p>
      </dsp:txBody>
      <dsp:txXfrm>
        <a:off x="1368811" y="2537055"/>
        <a:ext cx="818459" cy="545638"/>
      </dsp:txXfrm>
    </dsp:sp>
    <dsp:sp modelId="{E848CE08-CFAB-4D6F-8909-61E7D32F86AD}">
      <dsp:nvSpPr>
        <dsp:cNvPr id="0" name=""/>
        <dsp:cNvSpPr/>
      </dsp:nvSpPr>
      <dsp:spPr>
        <a:xfrm>
          <a:off x="2187269"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pt-BR" sz="1000" b="1" kern="1200" dirty="0"/>
            <a:t>Citação</a:t>
          </a:r>
          <a:endParaRPr lang="pt-BR" sz="900" b="1" kern="1200" dirty="0"/>
        </a:p>
      </dsp:txBody>
      <dsp:txXfrm>
        <a:off x="2460088" y="2537055"/>
        <a:ext cx="818459" cy="545638"/>
      </dsp:txXfrm>
    </dsp:sp>
    <dsp:sp modelId="{E6CCC3F6-A567-422C-964B-4C9BB9CC9EC4}">
      <dsp:nvSpPr>
        <dsp:cNvPr id="0" name=""/>
        <dsp:cNvSpPr/>
      </dsp:nvSpPr>
      <dsp:spPr>
        <a:xfrm>
          <a:off x="3271061" y="2532564"/>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Audiência de Conciliação/Mediação</a:t>
          </a:r>
        </a:p>
      </dsp:txBody>
      <dsp:txXfrm>
        <a:off x="3543880" y="2532564"/>
        <a:ext cx="818459" cy="545638"/>
      </dsp:txXfrm>
    </dsp:sp>
    <dsp:sp modelId="{E4DDE7D0-49C3-40CD-AF87-8E9933ABF622}">
      <dsp:nvSpPr>
        <dsp:cNvPr id="0" name=""/>
        <dsp:cNvSpPr/>
      </dsp:nvSpPr>
      <dsp:spPr>
        <a:xfrm>
          <a:off x="4369824"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Resposta do Réu</a:t>
          </a:r>
        </a:p>
      </dsp:txBody>
      <dsp:txXfrm>
        <a:off x="4642643" y="2537055"/>
        <a:ext cx="818459" cy="545638"/>
      </dsp:txXfrm>
    </dsp:sp>
    <dsp:sp modelId="{B99C707B-A542-4BC3-B9E4-AF87C5F257F0}">
      <dsp:nvSpPr>
        <dsp:cNvPr id="0" name=""/>
        <dsp:cNvSpPr/>
      </dsp:nvSpPr>
      <dsp:spPr>
        <a:xfrm>
          <a:off x="5461102"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Réplica</a:t>
          </a:r>
          <a:endParaRPr lang="pt-BR" sz="600" b="1" kern="1200" dirty="0"/>
        </a:p>
      </dsp:txBody>
      <dsp:txXfrm>
        <a:off x="5733921" y="2537055"/>
        <a:ext cx="818459" cy="545638"/>
      </dsp:txXfrm>
    </dsp:sp>
    <dsp:sp modelId="{12F47AA9-9562-42A1-B42F-2FC11C862E95}">
      <dsp:nvSpPr>
        <dsp:cNvPr id="0" name=""/>
        <dsp:cNvSpPr/>
      </dsp:nvSpPr>
      <dsp:spPr>
        <a:xfrm>
          <a:off x="6552380"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pt-BR" sz="900" b="1" kern="1200" dirty="0"/>
            <a:t>Julgamento conforme o estado do processo OU saneamento</a:t>
          </a:r>
        </a:p>
      </dsp:txBody>
      <dsp:txXfrm>
        <a:off x="6825199" y="2537055"/>
        <a:ext cx="818459" cy="545638"/>
      </dsp:txXfrm>
    </dsp:sp>
    <dsp:sp modelId="{1BA2A939-B891-4FF7-8D06-E1A47E988964}">
      <dsp:nvSpPr>
        <dsp:cNvPr id="0" name=""/>
        <dsp:cNvSpPr/>
      </dsp:nvSpPr>
      <dsp:spPr>
        <a:xfrm>
          <a:off x="7643657"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Provas</a:t>
          </a:r>
          <a:endParaRPr lang="pt-BR" sz="600" b="1" kern="1200" dirty="0"/>
        </a:p>
      </dsp:txBody>
      <dsp:txXfrm>
        <a:off x="7916476" y="2537055"/>
        <a:ext cx="818459" cy="545638"/>
      </dsp:txXfrm>
    </dsp:sp>
    <dsp:sp modelId="{E1A06828-ABD8-4D80-A817-36F42B9174B1}">
      <dsp:nvSpPr>
        <dsp:cNvPr id="0" name=""/>
        <dsp:cNvSpPr/>
      </dsp:nvSpPr>
      <dsp:spPr>
        <a:xfrm>
          <a:off x="8553174" y="2537055"/>
          <a:ext cx="1364097" cy="545638"/>
        </a:xfrm>
        <a:prstGeom prst="chevron">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66725">
            <a:lnSpc>
              <a:spcPct val="90000"/>
            </a:lnSpc>
            <a:spcBef>
              <a:spcPct val="0"/>
            </a:spcBef>
            <a:spcAft>
              <a:spcPct val="35000"/>
            </a:spcAft>
          </a:pPr>
          <a:r>
            <a:rPr lang="pt-BR" sz="1050" b="1" kern="1200" dirty="0"/>
            <a:t>A.I.J</a:t>
          </a:r>
          <a:r>
            <a:rPr lang="pt-BR" sz="700" b="1" kern="1200" dirty="0"/>
            <a:t>.</a:t>
          </a:r>
        </a:p>
      </dsp:txBody>
      <dsp:txXfrm>
        <a:off x="8825993" y="2537055"/>
        <a:ext cx="818459" cy="545638"/>
      </dsp:txXfrm>
    </dsp:sp>
    <dsp:sp modelId="{FD3A3A9B-EB5E-4954-8586-72C2B58E6C7E}">
      <dsp:nvSpPr>
        <dsp:cNvPr id="0" name=""/>
        <dsp:cNvSpPr/>
      </dsp:nvSpPr>
      <dsp:spPr>
        <a:xfrm>
          <a:off x="9826213" y="2324883"/>
          <a:ext cx="2184860" cy="969982"/>
        </a:xfrm>
        <a:prstGeom prst="chevron">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pt-BR" sz="2000" b="1" kern="1200" dirty="0"/>
            <a:t>Sentença</a:t>
          </a:r>
          <a:endParaRPr lang="pt-BR" sz="1100" b="1" kern="1200" dirty="0"/>
        </a:p>
      </dsp:txBody>
      <dsp:txXfrm>
        <a:off x="10311204" y="2324883"/>
        <a:ext cx="1214878" cy="9699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85E85-2EC3-4FBD-9E8B-BE249018EC05}" type="datetimeFigureOut">
              <a:rPr lang="pt-BR" smtClean="0"/>
              <a:t>08/11/2016</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A22E6-9330-47A5-A872-CBBA174B35A6}" type="slidenum">
              <a:rPr lang="pt-BR" smtClean="0"/>
              <a:t>‹nº›</a:t>
            </a:fld>
            <a:endParaRPr lang="pt-BR"/>
          </a:p>
        </p:txBody>
      </p:sp>
    </p:spTree>
    <p:extLst>
      <p:ext uri="{BB962C8B-B14F-4D97-AF65-F5344CB8AC3E}">
        <p14:creationId xmlns:p14="http://schemas.microsoft.com/office/powerpoint/2010/main" val="1445442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003AC99-FF24-4915-8F73-B99CB2937F98}" type="datetime1">
              <a:rPr lang="pt-BR" smtClean="0"/>
              <a:t>08/11/2016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87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3D7DF1E-8E72-47CC-940C-B9DFE6F5A548}" type="datetime1">
              <a:rPr lang="pt-BR" smtClean="0"/>
              <a:t>08/11/2016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286726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170CE1-3A5D-4D6F-A214-7C435F39F511}" type="datetime1">
              <a:rPr lang="pt-BR" smtClean="0"/>
              <a:t>08/11/2016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89940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136750D-3165-4F37-8F3C-834BF432E2AB}" type="datetime1">
              <a:rPr lang="pt-BR" smtClean="0"/>
              <a:t>08/11/2016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44488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00E60F8A-DEFE-4845-A0E8-07F653BE5C9F}" type="datetime1">
              <a:rPr lang="pt-BR" smtClean="0"/>
              <a:t>08/11/2016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D7CC47D-5F8A-409B-A1E5-FC04969D52E5}"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8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71FF72B-03BE-40E6-9E0D-ABC2984A9904}" type="datetime1">
              <a:rPr lang="pt-BR" smtClean="0"/>
              <a:t>08/11/2016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336947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1748D7D-9FA1-4782-A06E-D1A5F989BE93}" type="datetime1">
              <a:rPr lang="pt-BR" smtClean="0"/>
              <a:t>08/11/2016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072627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A2DB558-AEA6-40CF-8A57-8408EFE9EB77}" type="datetime1">
              <a:rPr lang="pt-BR" smtClean="0"/>
              <a:t>08/11/2016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204196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79FAC4-8423-4BEC-A56C-B46285B72017}" type="datetime1">
              <a:rPr lang="pt-BR" smtClean="0"/>
              <a:t>08/11/2016</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141270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14A5A03-F4B2-410F-A947-2B4B229663C6}" type="datetime1">
              <a:rPr lang="pt-BR" smtClean="0"/>
              <a:t>08/11/2016</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7CC47D-5F8A-409B-A1E5-FC04969D52E5}" type="slidenum">
              <a:rPr lang="pt-BR" smtClean="0"/>
              <a:t>‹nº›</a:t>
            </a:fld>
            <a:endParaRPr lang="pt-BR"/>
          </a:p>
        </p:txBody>
      </p:sp>
    </p:spTree>
    <p:extLst>
      <p:ext uri="{BB962C8B-B14F-4D97-AF65-F5344CB8AC3E}">
        <p14:creationId xmlns:p14="http://schemas.microsoft.com/office/powerpoint/2010/main" val="14830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8BDC4D38-A786-41F4-8A65-F637D7B083EC}" type="datetime1">
              <a:rPr lang="pt-BR" smtClean="0"/>
              <a:t>08/11/2016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D7CC47D-5F8A-409B-A1E5-FC04969D52E5}" type="slidenum">
              <a:rPr lang="pt-BR" smtClean="0"/>
              <a:t>‹nº›</a:t>
            </a:fld>
            <a:endParaRPr lang="pt-BR"/>
          </a:p>
        </p:txBody>
      </p:sp>
    </p:spTree>
    <p:extLst>
      <p:ext uri="{BB962C8B-B14F-4D97-AF65-F5344CB8AC3E}">
        <p14:creationId xmlns:p14="http://schemas.microsoft.com/office/powerpoint/2010/main" val="234350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4CAB8A-D150-4771-8188-DF46BCD3BD3D}" type="datetime1">
              <a:rPr lang="pt-BR" smtClean="0"/>
              <a:t>08/11/2016</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7CC47D-5F8A-409B-A1E5-FC04969D52E5}"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35117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planalto.gov.br/ccivil_03/_ato2015-2018/2015/lei/l13105.htm#art46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planalto.gov.br/ccivil_03/_ato2015-2018/2015/lei/l13105.htm#art33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lanalto.gov.br/ccivil_03/_ato2015-2018/2015/lei/l13105.htm#art485" TargetMode="External"/><Relationship Id="rId2" Type="http://schemas.openxmlformats.org/officeDocument/2006/relationships/hyperlink" Target="https://www.planalto.gov.br/ccivil_03/_ato2015-2018/2015/lei/l13105.htm#art332&#167;1"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lanalto.gov.br/ccivil_03/_ato2015-2018/2015/lei/l13105.htm#art487ii" TargetMode="External"/><Relationship Id="rId2" Type="http://schemas.openxmlformats.org/officeDocument/2006/relationships/hyperlink" Target="https://www.planalto.gov.br/ccivil_03/_ato2015-2018/2015/lei/l13105.htm#art485" TargetMode="External"/><Relationship Id="rId1" Type="http://schemas.openxmlformats.org/officeDocument/2006/relationships/slideLayout" Target="../slideLayouts/slideLayout2.xml"/><Relationship Id="rId6" Type="http://schemas.openxmlformats.org/officeDocument/2006/relationships/hyperlink" Target="https://www.planalto.gov.br/ccivil_03/_ato2015-2018/2015/lei/l13105.htm#art355" TargetMode="External"/><Relationship Id="rId5" Type="http://schemas.openxmlformats.org/officeDocument/2006/relationships/hyperlink" Target="https://www.planalto.gov.br/ccivil_03/_ato2015-2018/2015/lei/l13105.htm#art349" TargetMode="External"/><Relationship Id="rId4" Type="http://schemas.openxmlformats.org/officeDocument/2006/relationships/hyperlink" Target="https://www.planalto.gov.br/ccivil_03/_ato2015-2018/2015/lei/l13105.htm#art344"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planalto.gov.br/ccivil_03/_ato2015-2018/2015/lei/l13105.htm#art35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planalto.gov.br/ccivil_03/_ato2015-2018/2015/lei/l13105.htm#art485i"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_ato2015-2018/2015/lei/l13105.htm#art487ii" TargetMode="External"/><Relationship Id="rId7" Type="http://schemas.openxmlformats.org/officeDocument/2006/relationships/image" Target="../media/image1.jpg"/><Relationship Id="rId2" Type="http://schemas.openxmlformats.org/officeDocument/2006/relationships/hyperlink" Target="http://www.planalto.gov.br/ccivil_03/_ato2015-2018/2015/lei/l13105.htm#art485" TargetMode="External"/><Relationship Id="rId1" Type="http://schemas.openxmlformats.org/officeDocument/2006/relationships/slideLayout" Target="../slideLayouts/slideLayout2.xml"/><Relationship Id="rId6" Type="http://schemas.openxmlformats.org/officeDocument/2006/relationships/hyperlink" Target="http://www.planalto.gov.br/ccivil_03/_ato2015-2018/2015/lei/l13105.htm#art355" TargetMode="External"/><Relationship Id="rId5" Type="http://schemas.openxmlformats.org/officeDocument/2006/relationships/hyperlink" Target="http://www.planalto.gov.br/ccivil_03/_ato2015-2018/2015/lei/l13105.htm#art349" TargetMode="External"/><Relationship Id="rId4" Type="http://schemas.openxmlformats.org/officeDocument/2006/relationships/hyperlink" Target="http://www.planalto.gov.br/ccivil_03/_ato2015-2018/2015/lei/l13105.htm#art344"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planalto.gov.br/ccivil_03/LEIS/L5869.htm#art5" TargetMode="External"/><Relationship Id="rId2" Type="http://schemas.openxmlformats.org/officeDocument/2006/relationships/hyperlink" Target="https://www.planalto.gov.br/ccivil_03/_ato2015-2018/2015/lei/l13105.htm#art503&#167;1" TargetMode="External"/><Relationship Id="rId1" Type="http://schemas.openxmlformats.org/officeDocument/2006/relationships/slideLayout" Target="../slideLayouts/slideLayout2.xml"/><Relationship Id="rId5" Type="http://schemas.openxmlformats.org/officeDocument/2006/relationships/hyperlink" Target="https://www.planalto.gov.br/ccivil_03/LEIS/L5869.htm#art470" TargetMode="External"/><Relationship Id="rId4" Type="http://schemas.openxmlformats.org/officeDocument/2006/relationships/hyperlink" Target="https://www.planalto.gov.br/ccivil_03/LEIS/L5869.htm#art325"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lanalto.gov.br/ccivil_03/_ato2015-2018/2015/lei/l13105.htm#art465" TargetMode="External"/><Relationship Id="rId2" Type="http://schemas.openxmlformats.org/officeDocument/2006/relationships/hyperlink" Target="http://www.planalto.gov.br/ccivil_03/_ato2015-2018/2015/lei/l13105.htm#art373"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lanalto.gov.br/ccivil_03/_ato2015-2018/2015/lei/l13105.htm#art373"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Processo Civil </a:t>
            </a:r>
            <a:r>
              <a:rPr lang="pt-BR" sz="4000" dirty="0" smtClean="0"/>
              <a:t>(aulas 19 e 20)</a:t>
            </a:r>
            <a:endParaRPr lang="pt-BR" dirty="0"/>
          </a:p>
        </p:txBody>
      </p:sp>
      <p:sp>
        <p:nvSpPr>
          <p:cNvPr id="3" name="Subtítulo 2"/>
          <p:cNvSpPr>
            <a:spLocks noGrp="1"/>
          </p:cNvSpPr>
          <p:nvPr>
            <p:ph type="subTitle" idx="1"/>
          </p:nvPr>
        </p:nvSpPr>
        <p:spPr/>
        <p:txBody>
          <a:bodyPr/>
          <a:lstStyle/>
          <a:p>
            <a:r>
              <a:rPr lang="pt-BR" b="1" dirty="0" smtClean="0"/>
              <a:t>Curso Popular de formação de defensoras e defensores públicos</a:t>
            </a:r>
            <a:endParaRPr lang="pt-BR" b="1" dirty="0"/>
          </a:p>
        </p:txBody>
      </p:sp>
      <p:sp>
        <p:nvSpPr>
          <p:cNvPr id="4" name="CaixaDeTexto 3"/>
          <p:cNvSpPr txBox="1"/>
          <p:nvPr/>
        </p:nvSpPr>
        <p:spPr>
          <a:xfrm>
            <a:off x="8388626" y="5598621"/>
            <a:ext cx="3803374" cy="646331"/>
          </a:xfrm>
          <a:prstGeom prst="rect">
            <a:avLst/>
          </a:prstGeom>
          <a:noFill/>
        </p:spPr>
        <p:txBody>
          <a:bodyPr wrap="square" rtlCol="0">
            <a:spAutoFit/>
          </a:bodyPr>
          <a:lstStyle/>
          <a:p>
            <a:r>
              <a:rPr lang="pt-BR" dirty="0" smtClean="0"/>
              <a:t>Prof. Felipe do Amaral Matos</a:t>
            </a:r>
            <a:endParaRPr lang="pt-BR" dirty="0"/>
          </a:p>
          <a:p>
            <a:r>
              <a:rPr lang="pt-BR" i="1" dirty="0" err="1"/>
              <a:t>Email</a:t>
            </a:r>
            <a:r>
              <a:rPr lang="pt-BR" dirty="0"/>
              <a:t>: </a:t>
            </a:r>
            <a:r>
              <a:rPr lang="pt-BR" dirty="0" smtClean="0"/>
              <a:t>felipeamatos@gmail.com</a:t>
            </a:r>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
        <p:nvSpPr>
          <p:cNvPr id="6" name="Espaço Reservado para Número de Slide 5"/>
          <p:cNvSpPr>
            <a:spLocks noGrp="1"/>
          </p:cNvSpPr>
          <p:nvPr>
            <p:ph type="sldNum" sz="quarter" idx="12"/>
          </p:nvPr>
        </p:nvSpPr>
        <p:spPr/>
        <p:txBody>
          <a:bodyPr/>
          <a:lstStyle/>
          <a:p>
            <a:fld id="{7D7CC47D-5F8A-409B-A1E5-FC04969D52E5}" type="slidenum">
              <a:rPr lang="pt-BR" b="1" smtClean="0"/>
              <a:t>1</a:t>
            </a:fld>
            <a:endParaRPr lang="pt-BR" b="1"/>
          </a:p>
        </p:txBody>
      </p:sp>
    </p:spTree>
    <p:extLst>
      <p:ext uri="{BB962C8B-B14F-4D97-AF65-F5344CB8AC3E}">
        <p14:creationId xmlns:p14="http://schemas.microsoft.com/office/powerpoint/2010/main" val="181354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Saneamento</a:t>
            </a:r>
            <a:endParaRPr lang="pt-BR" b="1" dirty="0"/>
          </a:p>
        </p:txBody>
      </p:sp>
      <p:sp>
        <p:nvSpPr>
          <p:cNvPr id="3" name="Espaço Reservado para Conteúdo 2"/>
          <p:cNvSpPr>
            <a:spLocks noGrp="1"/>
          </p:cNvSpPr>
          <p:nvPr>
            <p:ph idx="1"/>
          </p:nvPr>
        </p:nvSpPr>
        <p:spPr/>
        <p:txBody>
          <a:bodyPr>
            <a:normAutofit fontScale="92500" lnSpcReduction="10000"/>
          </a:bodyPr>
          <a:lstStyle/>
          <a:p>
            <a:pPr algn="just"/>
            <a:r>
              <a:rPr lang="pt-BR" i="1" dirty="0">
                <a:latin typeface="Times New Roman" panose="02020603050405020304" pitchFamily="18" charset="0"/>
                <a:cs typeface="Times New Roman" panose="02020603050405020304" pitchFamily="18" charset="0"/>
              </a:rPr>
              <a:t>§ 3</a:t>
            </a:r>
            <a:r>
              <a:rPr lang="pt-BR" i="1" u="sng" baseline="30000" dirty="0">
                <a:latin typeface="Times New Roman" panose="02020603050405020304" pitchFamily="18" charset="0"/>
                <a:cs typeface="Times New Roman" panose="02020603050405020304" pitchFamily="18" charset="0"/>
              </a:rPr>
              <a:t>o</a:t>
            </a:r>
            <a:r>
              <a:rPr lang="pt-BR" i="1" dirty="0">
                <a:latin typeface="Times New Roman" panose="02020603050405020304" pitchFamily="18" charset="0"/>
                <a:cs typeface="Times New Roman" panose="02020603050405020304" pitchFamily="18" charset="0"/>
              </a:rPr>
              <a:t> Se a causa apresentar </a:t>
            </a:r>
            <a:r>
              <a:rPr lang="pt-BR" i="1" u="sng" dirty="0">
                <a:latin typeface="Times New Roman" panose="02020603050405020304" pitchFamily="18" charset="0"/>
                <a:cs typeface="Times New Roman" panose="02020603050405020304" pitchFamily="18" charset="0"/>
              </a:rPr>
              <a:t>complexidade em matéria de fato ou de direito</a:t>
            </a:r>
            <a:r>
              <a:rPr lang="pt-BR" i="1" dirty="0">
                <a:latin typeface="Times New Roman" panose="02020603050405020304" pitchFamily="18" charset="0"/>
                <a:cs typeface="Times New Roman" panose="02020603050405020304" pitchFamily="18" charset="0"/>
              </a:rPr>
              <a:t>, deverá o juiz designar </a:t>
            </a:r>
            <a:r>
              <a:rPr lang="pt-BR" i="1" u="sng" dirty="0">
                <a:latin typeface="Times New Roman" panose="02020603050405020304" pitchFamily="18" charset="0"/>
                <a:cs typeface="Times New Roman" panose="02020603050405020304" pitchFamily="18" charset="0"/>
              </a:rPr>
              <a:t>audiência</a:t>
            </a:r>
            <a:r>
              <a:rPr lang="pt-BR" i="1" dirty="0">
                <a:latin typeface="Times New Roman" panose="02020603050405020304" pitchFamily="18" charset="0"/>
                <a:cs typeface="Times New Roman" panose="02020603050405020304" pitchFamily="18" charset="0"/>
              </a:rPr>
              <a:t> para que o </a:t>
            </a:r>
            <a:r>
              <a:rPr lang="pt-BR" i="1" u="sng" dirty="0">
                <a:latin typeface="Times New Roman" panose="02020603050405020304" pitchFamily="18" charset="0"/>
                <a:cs typeface="Times New Roman" panose="02020603050405020304" pitchFamily="18" charset="0"/>
              </a:rPr>
              <a:t>saneamento seja feito em cooperação com as partes</a:t>
            </a:r>
            <a:r>
              <a:rPr lang="pt-BR" i="1" dirty="0">
                <a:latin typeface="Times New Roman" panose="02020603050405020304" pitchFamily="18" charset="0"/>
                <a:cs typeface="Times New Roman" panose="02020603050405020304" pitchFamily="18" charset="0"/>
              </a:rPr>
              <a:t>, oportunidade em que o juiz</a:t>
            </a:r>
            <a:r>
              <a:rPr lang="pt-BR" i="1" dirty="0" smtClean="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se for o caso, convidará as partes a integrar ou esclarecer suas alegações</a:t>
            </a:r>
            <a:r>
              <a:rPr lang="pt-BR" i="1" dirty="0" smtClean="0">
                <a:latin typeface="Times New Roman" panose="02020603050405020304" pitchFamily="18" charset="0"/>
                <a:cs typeface="Times New Roman" panose="02020603050405020304" pitchFamily="18" charset="0"/>
              </a:rPr>
              <a:t>.</a:t>
            </a:r>
          </a:p>
          <a:p>
            <a:pPr algn="just"/>
            <a:r>
              <a:rPr lang="pt-BR" dirty="0" smtClean="0">
                <a:latin typeface="Times New Roman" panose="02020603050405020304" pitchFamily="18" charset="0"/>
                <a:cs typeface="Times New Roman" panose="02020603050405020304" pitchFamily="18" charset="0"/>
              </a:rPr>
              <a:t>Art. 6º </a:t>
            </a:r>
            <a:r>
              <a:rPr lang="pt-BR" dirty="0" smtClean="0">
                <a:latin typeface="Times New Roman" panose="02020603050405020304" pitchFamily="18" charset="0"/>
                <a:cs typeface="Times New Roman" panose="02020603050405020304" pitchFamily="18" charset="0"/>
              </a:rPr>
              <a:t>Princípio da </a:t>
            </a:r>
            <a:r>
              <a:rPr lang="pt-BR" dirty="0" smtClean="0">
                <a:latin typeface="Times New Roman" panose="02020603050405020304" pitchFamily="18" charset="0"/>
                <a:cs typeface="Times New Roman" panose="02020603050405020304" pitchFamily="18" charset="0"/>
              </a:rPr>
              <a:t>cooperação.</a:t>
            </a:r>
          </a:p>
          <a:p>
            <a:r>
              <a:rPr lang="pt-BR" i="1" dirty="0"/>
              <a:t>§ 4</a:t>
            </a:r>
            <a:r>
              <a:rPr lang="pt-BR" i="1" u="sng" baseline="30000" dirty="0"/>
              <a:t>o</a:t>
            </a:r>
            <a:r>
              <a:rPr lang="pt-BR" i="1" dirty="0"/>
              <a:t> Caso tenha sido determinada a produção de prova testemunhal, o juiz fixará prazo comum não superior a 15 (quinze) dias para que as partes apresentem rol de testemunhas.</a:t>
            </a:r>
          </a:p>
          <a:p>
            <a:r>
              <a:rPr lang="pt-BR" i="1" dirty="0"/>
              <a:t>§ 5</a:t>
            </a:r>
            <a:r>
              <a:rPr lang="pt-BR" i="1" u="sng" baseline="30000" dirty="0"/>
              <a:t>o</a:t>
            </a:r>
            <a:r>
              <a:rPr lang="pt-BR" i="1" dirty="0"/>
              <a:t> Na hipótese do § 3</a:t>
            </a:r>
            <a:r>
              <a:rPr lang="pt-BR" i="1" u="sng" baseline="30000" dirty="0"/>
              <a:t>o</a:t>
            </a:r>
            <a:r>
              <a:rPr lang="pt-BR" i="1" dirty="0"/>
              <a:t>, as partes devem levar, para a audiência prevista, o respectivo </a:t>
            </a:r>
            <a:r>
              <a:rPr lang="pt-BR" i="1" u="sng" dirty="0"/>
              <a:t>rol</a:t>
            </a:r>
            <a:r>
              <a:rPr lang="pt-BR" i="1" dirty="0"/>
              <a:t> de testemunhas</a:t>
            </a:r>
            <a:r>
              <a:rPr lang="pt-BR" i="1" dirty="0" smtClean="0"/>
              <a:t>.</a:t>
            </a:r>
          </a:p>
          <a:p>
            <a:r>
              <a:rPr lang="pt-BR" i="1" dirty="0"/>
              <a:t>§ 8</a:t>
            </a:r>
            <a:r>
              <a:rPr lang="pt-BR" i="1" u="sng" baseline="30000" dirty="0"/>
              <a:t>o</a:t>
            </a:r>
            <a:r>
              <a:rPr lang="pt-BR" i="1" dirty="0"/>
              <a:t> Caso tenha sido determinada a produção de prova pericial, o juiz deve observar o disposto no </a:t>
            </a:r>
            <a:r>
              <a:rPr lang="pt-BR" i="1" dirty="0">
                <a:hlinkClick r:id="rId2"/>
              </a:rPr>
              <a:t>art. 465</a:t>
            </a:r>
            <a:r>
              <a:rPr lang="pt-BR" i="1" dirty="0"/>
              <a:t> e, se possível, estabelecer, desde logo, </a:t>
            </a:r>
            <a:r>
              <a:rPr lang="pt-BR" i="1" u="sng" dirty="0"/>
              <a:t>calendário para sua realização</a:t>
            </a:r>
            <a:r>
              <a:rPr lang="pt-BR" i="1" dirty="0" smtClean="0"/>
              <a:t>.</a:t>
            </a:r>
          </a:p>
          <a:p>
            <a:r>
              <a:rPr lang="pt-BR" dirty="0" smtClean="0"/>
              <a:t>Art. 465: nomeação do perito.</a:t>
            </a:r>
            <a:endParaRPr lang="pt-BR" dirty="0"/>
          </a:p>
          <a:p>
            <a:r>
              <a:rPr lang="pt-BR" i="1" dirty="0"/>
              <a:t>§ 9</a:t>
            </a:r>
            <a:r>
              <a:rPr lang="pt-BR" i="1" u="sng" baseline="30000" dirty="0"/>
              <a:t>o</a:t>
            </a:r>
            <a:r>
              <a:rPr lang="pt-BR" i="1" dirty="0"/>
              <a:t> As pautas deverão ser preparadas com intervalo mínimo de 1 (uma) hora entre as audiências.</a:t>
            </a:r>
          </a:p>
          <a:p>
            <a:endParaRPr lang="pt-BR" i="1" dirty="0"/>
          </a:p>
          <a:p>
            <a:pPr algn="just"/>
            <a:endParaRPr lang="pt-BR" dirty="0">
              <a:latin typeface="Times New Roman" panose="02020603050405020304" pitchFamily="18" charset="0"/>
              <a:cs typeface="Times New Roman" panose="02020603050405020304" pitchFamily="18" charset="0"/>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10</a:t>
            </a:fld>
            <a:endParaRPr lang="pt-BR"/>
          </a:p>
        </p:txBody>
      </p:sp>
    </p:spTree>
    <p:extLst>
      <p:ext uri="{BB962C8B-B14F-4D97-AF65-F5344CB8AC3E}">
        <p14:creationId xmlns:p14="http://schemas.microsoft.com/office/powerpoint/2010/main" val="231250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Marcha do Processo</a:t>
            </a:r>
            <a:endParaRPr lang="pt-BR" b="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11</a:t>
            </a:fld>
            <a:endParaRPr lang="pt-BR"/>
          </a:p>
        </p:txBody>
      </p:sp>
      <p:graphicFrame>
        <p:nvGraphicFramePr>
          <p:cNvPr id="6" name="Espaço Reservado para Conteúdo 5"/>
          <p:cNvGraphicFramePr>
            <a:graphicFrameLocks noGrp="1"/>
          </p:cNvGraphicFramePr>
          <p:nvPr>
            <p:ph idx="4294967295"/>
            <p:extLst>
              <p:ext uri="{D42A27DB-BD31-4B8C-83A1-F6EECF244321}">
                <p14:modId xmlns:p14="http://schemas.microsoft.com/office/powerpoint/2010/main" val="2355554552"/>
              </p:ext>
            </p:extLst>
          </p:nvPr>
        </p:nvGraphicFramePr>
        <p:xfrm>
          <a:off x="0" y="722313"/>
          <a:ext cx="12015788"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468352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Audiência de Instrução e Julgamento</a:t>
            </a:r>
            <a:endParaRPr lang="pt-BR" dirty="0"/>
          </a:p>
        </p:txBody>
      </p:sp>
      <p:sp>
        <p:nvSpPr>
          <p:cNvPr id="3" name="Espaço Reservado para Conteúdo 2"/>
          <p:cNvSpPr>
            <a:spLocks noGrp="1"/>
          </p:cNvSpPr>
          <p:nvPr>
            <p:ph idx="1"/>
          </p:nvPr>
        </p:nvSpPr>
        <p:spPr>
          <a:xfrm>
            <a:off x="0" y="1781503"/>
            <a:ext cx="11871434" cy="4761187"/>
          </a:xfrm>
        </p:spPr>
        <p:txBody>
          <a:bodyPr numCol="2">
            <a:normAutofit fontScale="85000" lnSpcReduction="20000"/>
          </a:bodyPr>
          <a:lstStyle/>
          <a:p>
            <a:r>
              <a:rPr lang="pt-BR" dirty="0"/>
              <a:t>Art. 358.  No dia e na hora designados, o juiz declarará aberta a audiência de instrução e julgamento e mandará apregoar as partes e os respectivos advogados, bem como outras pessoas que dela devam participar.</a:t>
            </a:r>
          </a:p>
          <a:p>
            <a:r>
              <a:rPr lang="pt-BR" dirty="0"/>
              <a:t>Art. 359.  Instalada a audiência, </a:t>
            </a:r>
            <a:r>
              <a:rPr lang="pt-BR" b="1" u="sng" dirty="0"/>
              <a:t>o juiz tentará conciliar as partes, independentemente do emprego anterior de outros métodos de solução consensual de conflitos</a:t>
            </a:r>
            <a:r>
              <a:rPr lang="pt-BR" dirty="0"/>
              <a:t>, como a mediação e a arbitragem.</a:t>
            </a:r>
          </a:p>
          <a:p>
            <a:r>
              <a:rPr lang="pt-BR" dirty="0"/>
              <a:t>Art. 360.  O juiz exerce o </a:t>
            </a:r>
            <a:r>
              <a:rPr lang="pt-BR" b="1" dirty="0"/>
              <a:t>poder de polícia, </a:t>
            </a:r>
            <a:r>
              <a:rPr lang="pt-BR" dirty="0"/>
              <a:t>incumbindo-lhe:</a:t>
            </a:r>
          </a:p>
          <a:p>
            <a:r>
              <a:rPr lang="pt-BR" dirty="0"/>
              <a:t>I - manter a ordem e o decoro na audiência;</a:t>
            </a:r>
          </a:p>
          <a:p>
            <a:r>
              <a:rPr lang="pt-BR" dirty="0"/>
              <a:t>II - ordenar que se retirem da sala de audiência os que se comportarem inconvenientemente;</a:t>
            </a:r>
          </a:p>
          <a:p>
            <a:r>
              <a:rPr lang="pt-BR" dirty="0"/>
              <a:t>III - requisitar, quando necessário, força policial;</a:t>
            </a:r>
          </a:p>
          <a:p>
            <a:r>
              <a:rPr lang="pt-BR" dirty="0"/>
              <a:t>IV - tratar com urbanidade as partes, os advogados, os membros do Ministério Público e da Defensoria Pública e qualquer pessoa que participe do processo;</a:t>
            </a:r>
          </a:p>
          <a:p>
            <a:r>
              <a:rPr lang="pt-BR" dirty="0">
                <a:solidFill>
                  <a:srgbClr val="00B050"/>
                </a:solidFill>
              </a:rPr>
              <a:t>V - registrar em ata, com exatidão, todos os requerimentos apresentados em audiência.</a:t>
            </a:r>
          </a:p>
          <a:p>
            <a:r>
              <a:rPr lang="pt-BR" dirty="0"/>
              <a:t>Art. 361.  As provas orais serão produzidas em audiência, ouvindo-se nesta ordem, preferencialmente</a:t>
            </a:r>
            <a:r>
              <a:rPr lang="pt-BR" dirty="0" smtClean="0"/>
              <a:t>: (...)</a:t>
            </a:r>
          </a:p>
          <a:p>
            <a:r>
              <a:rPr lang="pt-BR" dirty="0"/>
              <a:t>Art. 362.  A audiência poderá ser adiada:</a:t>
            </a:r>
          </a:p>
          <a:p>
            <a:r>
              <a:rPr lang="pt-BR" dirty="0"/>
              <a:t>I - por convenção das partes;</a:t>
            </a:r>
          </a:p>
          <a:p>
            <a:r>
              <a:rPr lang="pt-BR" dirty="0"/>
              <a:t>II - se não puder comparecer, por motivo justificado, qualquer pessoa que dela deva necessariamente participar;</a:t>
            </a:r>
          </a:p>
          <a:p>
            <a:r>
              <a:rPr lang="pt-BR" dirty="0">
                <a:solidFill>
                  <a:srgbClr val="00B050"/>
                </a:solidFill>
              </a:rPr>
              <a:t>III - por atraso injustificado de seu início em tempo superior a 30 (trinta) minutos do horário marcado</a:t>
            </a:r>
            <a:r>
              <a:rPr lang="pt-BR" dirty="0" smtClean="0">
                <a:solidFill>
                  <a:srgbClr val="00B050"/>
                </a:solidFill>
              </a:rPr>
              <a:t>. </a:t>
            </a:r>
            <a:r>
              <a:rPr lang="pt-BR" dirty="0" smtClean="0">
                <a:solidFill>
                  <a:schemeClr val="tx1"/>
                </a:solidFill>
              </a:rPr>
              <a:t>(V. EOAB 7º, XX)</a:t>
            </a:r>
            <a:endParaRPr lang="pt-BR" dirty="0">
              <a:solidFill>
                <a:schemeClr val="tx1"/>
              </a:solidFill>
            </a:endParaRPr>
          </a:p>
          <a:p>
            <a:r>
              <a:rPr lang="pt-BR" dirty="0"/>
              <a:t>§ 1</a:t>
            </a:r>
            <a:r>
              <a:rPr lang="pt-BR" u="sng" baseline="30000" dirty="0"/>
              <a:t>o</a:t>
            </a:r>
            <a:r>
              <a:rPr lang="pt-BR" dirty="0"/>
              <a:t> O </a:t>
            </a:r>
            <a:r>
              <a:rPr lang="pt-BR" b="1" dirty="0"/>
              <a:t>impedimento </a:t>
            </a:r>
            <a:r>
              <a:rPr lang="pt-BR" dirty="0"/>
              <a:t>deverá ser comprovado até a abertura da audiência, e, não o sendo, o juiz procederá à instrução.</a:t>
            </a:r>
          </a:p>
          <a:p>
            <a:r>
              <a:rPr lang="pt-BR" dirty="0"/>
              <a:t>§ 2</a:t>
            </a:r>
            <a:r>
              <a:rPr lang="pt-BR" u="sng" baseline="30000" dirty="0"/>
              <a:t>o</a:t>
            </a:r>
            <a:r>
              <a:rPr lang="pt-BR" dirty="0"/>
              <a:t> O juiz poderá dispensar a produção das provas requeridas pela parte cujo advogado ou defensor público não tenha comparecido à audiência, aplicando-se a mesma regra ao Ministério Público.</a:t>
            </a:r>
          </a:p>
          <a:p>
            <a:r>
              <a:rPr lang="pt-BR" dirty="0"/>
              <a:t>§ 3</a:t>
            </a:r>
            <a:r>
              <a:rPr lang="pt-BR" u="sng" baseline="30000" dirty="0"/>
              <a:t>o</a:t>
            </a:r>
            <a:r>
              <a:rPr lang="pt-BR" dirty="0"/>
              <a:t> Quem der causa ao adiamento responderá pelas despesas acrescidas</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12</a:t>
            </a:fld>
            <a:endParaRPr lang="pt-BR"/>
          </a:p>
        </p:txBody>
      </p:sp>
    </p:spTree>
    <p:extLst>
      <p:ext uri="{BB962C8B-B14F-4D97-AF65-F5344CB8AC3E}">
        <p14:creationId xmlns:p14="http://schemas.microsoft.com/office/powerpoint/2010/main" val="231250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smtClean="0"/>
              <a:t>13</a:t>
            </a:fld>
            <a:endParaRPr lang="pt-BR"/>
          </a:p>
        </p:txBody>
      </p:sp>
      <p:sp>
        <p:nvSpPr>
          <p:cNvPr id="3" name="Espaço Reservado para Conteúdo 2"/>
          <p:cNvSpPr>
            <a:spLocks noGrp="1"/>
          </p:cNvSpPr>
          <p:nvPr>
            <p:ph idx="4294967295"/>
          </p:nvPr>
        </p:nvSpPr>
        <p:spPr>
          <a:xfrm>
            <a:off x="0" y="174171"/>
            <a:ext cx="11771086" cy="6212116"/>
          </a:xfrm>
        </p:spPr>
        <p:txBody>
          <a:bodyPr numCol="2">
            <a:normAutofit fontScale="85000" lnSpcReduction="20000"/>
          </a:bodyPr>
          <a:lstStyle/>
          <a:p>
            <a:pPr algn="just"/>
            <a:r>
              <a:rPr lang="pt-BR" dirty="0"/>
              <a:t>Art. 363.  Havendo antecipação ou adiamento da audiência, o juiz, de ofício ou a requerimento da parte, determinará a intimação dos advogados ou da sociedade de advogados para ciência da nova designação.</a:t>
            </a:r>
          </a:p>
          <a:p>
            <a:pPr algn="just"/>
            <a:r>
              <a:rPr lang="pt-BR" dirty="0"/>
              <a:t>Art. 364.  </a:t>
            </a:r>
            <a:r>
              <a:rPr lang="pt-BR" u="sng" dirty="0"/>
              <a:t>Finda a instrução, o juiz dará a palavra ao advogado do autor e do réu, bem como ao membro do Ministério Público, se for o caso de sua intervenção, sucessivamente, pelo prazo de 20 (vinte) minutos para cada um, prorrogável por 10 (dez) minutos, a critério do juiz</a:t>
            </a:r>
            <a:r>
              <a:rPr lang="pt-BR" dirty="0"/>
              <a:t>.</a:t>
            </a:r>
          </a:p>
          <a:p>
            <a:pPr algn="just"/>
            <a:r>
              <a:rPr lang="pt-BR" dirty="0"/>
              <a:t>§ 1</a:t>
            </a:r>
            <a:r>
              <a:rPr lang="pt-BR" u="sng" baseline="30000" dirty="0"/>
              <a:t>o</a:t>
            </a:r>
            <a:r>
              <a:rPr lang="pt-BR" dirty="0"/>
              <a:t> Havendo litisconsorte ou terceiro interveniente, o prazo, que formará com o da prorrogação um só todo, dividir-se-á entre os do mesmo grupo, se não convencionarem de modo diverso.</a:t>
            </a:r>
          </a:p>
          <a:p>
            <a:pPr algn="just"/>
            <a:r>
              <a:rPr lang="pt-BR" dirty="0"/>
              <a:t>§ 2</a:t>
            </a:r>
            <a:r>
              <a:rPr lang="pt-BR" u="sng" baseline="30000" dirty="0"/>
              <a:t>o</a:t>
            </a:r>
            <a:r>
              <a:rPr lang="pt-BR" dirty="0"/>
              <a:t> Quando a causa apresentar </a:t>
            </a:r>
            <a:r>
              <a:rPr lang="pt-BR" u="sng" dirty="0"/>
              <a:t>questões complexas de fato ou de direito, o debate oral poderá ser substituído por </a:t>
            </a:r>
            <a:r>
              <a:rPr lang="pt-BR" b="1" u="sng" dirty="0"/>
              <a:t>razões finais escritas</a:t>
            </a:r>
            <a:r>
              <a:rPr lang="pt-BR" u="sng" dirty="0"/>
              <a:t>, que serão apresentadas pelo autor e pelo réu, bem como pelo Ministério Público, se for o caso de sua intervenção, em prazos sucessivos de 15 (quinze) dias, assegurada vista dos autos</a:t>
            </a:r>
            <a:r>
              <a:rPr lang="pt-BR" dirty="0"/>
              <a:t>.</a:t>
            </a:r>
          </a:p>
          <a:p>
            <a:pPr algn="just"/>
            <a:r>
              <a:rPr lang="pt-BR" dirty="0"/>
              <a:t>Art. 365.  A audiência </a:t>
            </a:r>
            <a:r>
              <a:rPr lang="pt-BR" b="1" u="sng" dirty="0"/>
              <a:t>é una e contínua</a:t>
            </a:r>
            <a:r>
              <a:rPr lang="pt-BR" dirty="0"/>
              <a:t>, podendo ser excepcional e justificadamente cindida na ausência de perito ou de testemunha, desde que haja concordância das partes.</a:t>
            </a:r>
          </a:p>
          <a:p>
            <a:pPr algn="just"/>
            <a:r>
              <a:rPr lang="pt-BR" dirty="0"/>
              <a:t>Parágrafo único.  Diante da impossibilidade de realização da instrução, do debate e do julgamento no mesmo dia, o juiz </a:t>
            </a:r>
            <a:r>
              <a:rPr lang="pt-BR" u="sng" dirty="0"/>
              <a:t>marcará seu prosseguimento para a data mais próxima possível, em pauta preferencial.</a:t>
            </a:r>
          </a:p>
          <a:p>
            <a:pPr algn="just"/>
            <a:r>
              <a:rPr lang="pt-BR" dirty="0"/>
              <a:t>Art. 366.  </a:t>
            </a:r>
            <a:r>
              <a:rPr lang="pt-BR" u="sng" dirty="0"/>
              <a:t>Encerrado o debate ou oferecidas as razões finais, o juiz proferirá sentença em audiência ou no prazo de 30 (trinta) dias.</a:t>
            </a:r>
          </a:p>
          <a:p>
            <a:pPr algn="just"/>
            <a:r>
              <a:rPr lang="pt-BR" dirty="0"/>
              <a:t>Art. 367.  O servidor lavrará, sob ditado do juiz, termo que conterá, em resumo, o ocorrido na audiência, bem como, por extenso, os despachos, as decisões e a sentença, se proferida no ato.</a:t>
            </a:r>
          </a:p>
          <a:p>
            <a:pPr algn="just"/>
            <a:r>
              <a:rPr lang="pt-BR" dirty="0"/>
              <a:t>§ 1</a:t>
            </a:r>
            <a:r>
              <a:rPr lang="pt-BR" u="sng" baseline="30000" dirty="0"/>
              <a:t>o</a:t>
            </a:r>
            <a:r>
              <a:rPr lang="pt-BR" dirty="0"/>
              <a:t> Quando o termo não for registrado em meio eletrônico, o juiz </a:t>
            </a:r>
            <a:r>
              <a:rPr lang="pt-BR" dirty="0" err="1"/>
              <a:t>rubricar-lhe-á</a:t>
            </a:r>
            <a:r>
              <a:rPr lang="pt-BR" dirty="0"/>
              <a:t> as folhas, que serão encadernadas em volume próprio.</a:t>
            </a:r>
          </a:p>
          <a:p>
            <a:pPr algn="just"/>
            <a:r>
              <a:rPr lang="pt-BR" dirty="0"/>
              <a:t>§ 2</a:t>
            </a:r>
            <a:r>
              <a:rPr lang="pt-BR" u="sng" baseline="30000" dirty="0"/>
              <a:t>o</a:t>
            </a:r>
            <a:r>
              <a:rPr lang="pt-BR" dirty="0"/>
              <a:t> Subscreverão o termo o juiz, os advogados, o membro do Ministério Público e o escrivão ou chefe de secretaria, dispensadas as partes, exceto quando houver ato de disposição para cuja prática os advogados não tenham poderes.</a:t>
            </a:r>
          </a:p>
          <a:p>
            <a:pPr algn="just"/>
            <a:r>
              <a:rPr lang="pt-BR" dirty="0"/>
              <a:t>§ 3</a:t>
            </a:r>
            <a:r>
              <a:rPr lang="pt-BR" u="sng" baseline="30000" dirty="0"/>
              <a:t>o</a:t>
            </a:r>
            <a:r>
              <a:rPr lang="pt-BR" dirty="0"/>
              <a:t> O escrivão ou chefe de secretaria trasladará para os autos cópia autêntica do termo de audiência.</a:t>
            </a:r>
          </a:p>
          <a:p>
            <a:pPr algn="just"/>
            <a:r>
              <a:rPr lang="pt-BR" dirty="0"/>
              <a:t>§ 4</a:t>
            </a:r>
            <a:r>
              <a:rPr lang="pt-BR" u="sng" baseline="30000" dirty="0"/>
              <a:t>o</a:t>
            </a:r>
            <a:r>
              <a:rPr lang="pt-BR" dirty="0"/>
              <a:t> Tratando-se de autos eletrônicos, observar-se-á o disposto neste Código, em legislação específica e nas normas internas dos tribunais.</a:t>
            </a:r>
          </a:p>
          <a:p>
            <a:pPr algn="just"/>
            <a:r>
              <a:rPr lang="pt-BR" dirty="0">
                <a:solidFill>
                  <a:srgbClr val="00B050"/>
                </a:solidFill>
              </a:rPr>
              <a:t>§ 5</a:t>
            </a:r>
            <a:r>
              <a:rPr lang="pt-BR" u="sng" baseline="30000" dirty="0">
                <a:solidFill>
                  <a:srgbClr val="00B050"/>
                </a:solidFill>
              </a:rPr>
              <a:t>o</a:t>
            </a:r>
            <a:r>
              <a:rPr lang="pt-BR" dirty="0">
                <a:solidFill>
                  <a:srgbClr val="00B050"/>
                </a:solidFill>
              </a:rPr>
              <a:t> </a:t>
            </a:r>
            <a:r>
              <a:rPr lang="pt-BR" u="sng" dirty="0">
                <a:solidFill>
                  <a:srgbClr val="00B050"/>
                </a:solidFill>
              </a:rPr>
              <a:t>A audiência poderá ser integralmente gravada em imagem e em áudio, em meio digital ou analógico, desde que assegure o rápido acesso das partes e dos órgãos julgadores, observada a legislação específica</a:t>
            </a:r>
            <a:r>
              <a:rPr lang="pt-BR" dirty="0">
                <a:solidFill>
                  <a:srgbClr val="00B050"/>
                </a:solidFill>
              </a:rPr>
              <a:t>.</a:t>
            </a:r>
          </a:p>
          <a:p>
            <a:pPr algn="just"/>
            <a:r>
              <a:rPr lang="pt-BR" dirty="0">
                <a:solidFill>
                  <a:srgbClr val="00B050"/>
                </a:solidFill>
              </a:rPr>
              <a:t>§ 6</a:t>
            </a:r>
            <a:r>
              <a:rPr lang="pt-BR" u="sng" baseline="30000" dirty="0">
                <a:solidFill>
                  <a:srgbClr val="00B050"/>
                </a:solidFill>
              </a:rPr>
              <a:t>o</a:t>
            </a:r>
            <a:r>
              <a:rPr lang="pt-BR" dirty="0">
                <a:solidFill>
                  <a:srgbClr val="00B050"/>
                </a:solidFill>
              </a:rPr>
              <a:t> </a:t>
            </a:r>
            <a:r>
              <a:rPr lang="pt-BR" u="sng" dirty="0">
                <a:solidFill>
                  <a:srgbClr val="00B050"/>
                </a:solidFill>
              </a:rPr>
              <a:t>A gravação a que se refere o § 5</a:t>
            </a:r>
            <a:r>
              <a:rPr lang="pt-BR" u="sng" baseline="30000" dirty="0">
                <a:solidFill>
                  <a:srgbClr val="00B050"/>
                </a:solidFill>
              </a:rPr>
              <a:t>o</a:t>
            </a:r>
            <a:r>
              <a:rPr lang="pt-BR" u="sng" dirty="0">
                <a:solidFill>
                  <a:srgbClr val="00B050"/>
                </a:solidFill>
              </a:rPr>
              <a:t> também pode ser realizada diretamente por qualquer das partes, independentemente de autorização judicial</a:t>
            </a:r>
            <a:r>
              <a:rPr lang="pt-BR" dirty="0">
                <a:solidFill>
                  <a:srgbClr val="00B050"/>
                </a:solidFill>
              </a:rPr>
              <a:t>.</a:t>
            </a:r>
          </a:p>
          <a:p>
            <a:r>
              <a:rPr lang="pt-BR" dirty="0"/>
              <a:t>Art. 368.  A audiência será pública, ressalvadas as exceções legais</a:t>
            </a:r>
            <a:r>
              <a:rPr lang="pt-BR" dirty="0" smtClean="0"/>
              <a:t>.</a:t>
            </a:r>
            <a:endParaRPr lang="pt-BR" dirty="0"/>
          </a:p>
        </p:txBody>
      </p:sp>
    </p:spTree>
    <p:extLst>
      <p:ext uri="{BB962C8B-B14F-4D97-AF65-F5344CB8AC3E}">
        <p14:creationId xmlns:p14="http://schemas.microsoft.com/office/powerpoint/2010/main" val="231250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Marcha do Processo</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14</a:t>
            </a:fld>
            <a:endParaRPr lang="pt-BR"/>
          </a:p>
        </p:txBody>
      </p:sp>
      <p:graphicFrame>
        <p:nvGraphicFramePr>
          <p:cNvPr id="6" name="Espaço Reservado para Conteúdo 5"/>
          <p:cNvGraphicFramePr>
            <a:graphicFrameLocks noGrp="1"/>
          </p:cNvGraphicFramePr>
          <p:nvPr>
            <p:ph idx="4294967295"/>
            <p:extLst>
              <p:ext uri="{D42A27DB-BD31-4B8C-83A1-F6EECF244321}">
                <p14:modId xmlns:p14="http://schemas.microsoft.com/office/powerpoint/2010/main" val="2940647901"/>
              </p:ext>
            </p:extLst>
          </p:nvPr>
        </p:nvGraphicFramePr>
        <p:xfrm>
          <a:off x="0" y="722313"/>
          <a:ext cx="12015788"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4258323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Sentença e coisa julgada</a:t>
            </a:r>
            <a:endParaRPr lang="pt-BR" dirty="0"/>
          </a:p>
        </p:txBody>
      </p:sp>
      <p:sp>
        <p:nvSpPr>
          <p:cNvPr id="2" name="Subtítulo 1"/>
          <p:cNvSpPr>
            <a:spLocks noGrp="1"/>
          </p:cNvSpPr>
          <p:nvPr>
            <p:ph type="subTitle"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15</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82280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a:t>Premissa: mérito, questões de mérito e questões processuais.</a:t>
            </a:r>
          </a:p>
        </p:txBody>
      </p:sp>
      <p:sp>
        <p:nvSpPr>
          <p:cNvPr id="8" name="Espaço Reservado para Conteúdo 7"/>
          <p:cNvSpPr>
            <a:spLocks noGrp="1"/>
          </p:cNvSpPr>
          <p:nvPr>
            <p:ph idx="1"/>
          </p:nvPr>
        </p:nvSpPr>
        <p:spPr>
          <a:xfrm>
            <a:off x="1097279" y="1845733"/>
            <a:ext cx="10726859" cy="4208225"/>
          </a:xfrm>
        </p:spPr>
        <p:txBody>
          <a:bodyPr>
            <a:normAutofit/>
          </a:bodyPr>
          <a:lstStyle/>
          <a:p>
            <a:pPr algn="just"/>
            <a:r>
              <a:rPr lang="pt-BR" dirty="0" smtClean="0">
                <a:solidFill>
                  <a:schemeClr val="tx1"/>
                </a:solidFill>
                <a:latin typeface="Times New Roman" panose="02020603050405020304" pitchFamily="18" charset="0"/>
                <a:cs typeface="Times New Roman" panose="02020603050405020304" pitchFamily="18" charset="0"/>
              </a:rPr>
              <a:t>Pontos X Questões.</a:t>
            </a:r>
          </a:p>
          <a:p>
            <a:pPr algn="just"/>
            <a:r>
              <a:rPr lang="pt-BR" b="1" dirty="0" smtClean="0">
                <a:solidFill>
                  <a:schemeClr val="tx1"/>
                </a:solidFill>
                <a:latin typeface="Times New Roman" panose="02020603050405020304" pitchFamily="18" charset="0"/>
                <a:cs typeface="Times New Roman" panose="02020603050405020304" pitchFamily="18" charset="0"/>
              </a:rPr>
              <a:t>Pontos: </a:t>
            </a:r>
            <a:r>
              <a:rPr lang="pt-BR" dirty="0" smtClean="0">
                <a:solidFill>
                  <a:schemeClr val="tx1"/>
                </a:solidFill>
                <a:latin typeface="Times New Roman" panose="02020603050405020304" pitchFamily="18" charset="0"/>
                <a:cs typeface="Times New Roman" panose="02020603050405020304" pitchFamily="18" charset="0"/>
              </a:rPr>
              <a:t>“fundamento da demanda ou da defesa que haja permanecido incontroverso durante o processo, sem que as partes tenham levantado discussão a respeito – e sem que o juiz tenha, de ofício, posto em dúvida o fundamento” (DINAMARCO).</a:t>
            </a:r>
          </a:p>
          <a:p>
            <a:pPr algn="just"/>
            <a:r>
              <a:rPr lang="pt-BR" dirty="0" smtClean="0">
                <a:solidFill>
                  <a:schemeClr val="tx1"/>
                </a:solidFill>
                <a:latin typeface="Times New Roman" panose="02020603050405020304" pitchFamily="18" charset="0"/>
                <a:cs typeface="Times New Roman" panose="02020603050405020304" pitchFamily="18" charset="0"/>
              </a:rPr>
              <a:t>Questões: “Discordes as partes, porém, i.e., havendo contestação de algum ponto por uma delas (ou, ainda, havendo o juiz suscitado a dúvida), o ponto se erige em </a:t>
            </a:r>
            <a:r>
              <a:rPr lang="pt-BR" i="1" dirty="0" smtClean="0">
                <a:solidFill>
                  <a:schemeClr val="tx1"/>
                </a:solidFill>
                <a:latin typeface="Times New Roman" panose="02020603050405020304" pitchFamily="18" charset="0"/>
                <a:cs typeface="Times New Roman" panose="02020603050405020304" pitchFamily="18" charset="0"/>
              </a:rPr>
              <a:t>questão</a:t>
            </a:r>
            <a:r>
              <a:rPr lang="pt-BR" dirty="0" smtClean="0">
                <a:solidFill>
                  <a:schemeClr val="tx1"/>
                </a:solidFill>
                <a:latin typeface="Times New Roman" panose="02020603050405020304" pitchFamily="18" charset="0"/>
                <a:cs typeface="Times New Roman" panose="02020603050405020304" pitchFamily="18" charset="0"/>
              </a:rPr>
              <a:t>. A questão é, portanto, </a:t>
            </a:r>
            <a:r>
              <a:rPr lang="pt-BR" b="1" u="sng" dirty="0" smtClean="0">
                <a:solidFill>
                  <a:schemeClr val="tx1"/>
                </a:solidFill>
                <a:latin typeface="Times New Roman" panose="02020603050405020304" pitchFamily="18" charset="0"/>
                <a:cs typeface="Times New Roman" panose="02020603050405020304" pitchFamily="18" charset="0"/>
              </a:rPr>
              <a:t>o </a:t>
            </a:r>
            <a:r>
              <a:rPr lang="pt-BR" b="1" i="1" u="sng" dirty="0" smtClean="0">
                <a:solidFill>
                  <a:schemeClr val="tx1"/>
                </a:solidFill>
                <a:latin typeface="Times New Roman" panose="02020603050405020304" pitchFamily="18" charset="0"/>
                <a:cs typeface="Times New Roman" panose="02020603050405020304" pitchFamily="18" charset="0"/>
              </a:rPr>
              <a:t>ponto duvidoso</a:t>
            </a:r>
            <a:r>
              <a:rPr lang="pt-BR" dirty="0" smtClean="0">
                <a:solidFill>
                  <a:schemeClr val="tx1"/>
                </a:solidFill>
                <a:latin typeface="Times New Roman" panose="02020603050405020304" pitchFamily="18" charset="0"/>
                <a:cs typeface="Times New Roman" panose="02020603050405020304" pitchFamily="18" charset="0"/>
              </a:rPr>
              <a:t>” (DINAMARCO, </a:t>
            </a:r>
            <a:r>
              <a:rPr lang="pt-BR" dirty="0" err="1" smtClean="0">
                <a:solidFill>
                  <a:schemeClr val="tx1"/>
                </a:solidFill>
                <a:latin typeface="Times New Roman" panose="02020603050405020304" pitchFamily="18" charset="0"/>
                <a:cs typeface="Times New Roman" panose="02020603050405020304" pitchFamily="18" charset="0"/>
              </a:rPr>
              <a:t>g.n</a:t>
            </a:r>
            <a:r>
              <a:rPr lang="pt-BR" dirty="0" smtClean="0">
                <a:solidFill>
                  <a:schemeClr val="tx1"/>
                </a:solidFill>
                <a:latin typeface="Times New Roman" panose="02020603050405020304" pitchFamily="18" charset="0"/>
                <a:cs typeface="Times New Roman" panose="02020603050405020304" pitchFamily="18" charset="0"/>
              </a:rPr>
              <a:t>.).</a:t>
            </a:r>
          </a:p>
          <a:p>
            <a:pPr algn="just"/>
            <a:r>
              <a:rPr lang="pt-BR" b="1" dirty="0" smtClean="0">
                <a:solidFill>
                  <a:schemeClr val="tx1"/>
                </a:solidFill>
                <a:latin typeface="Times New Roman" panose="02020603050405020304" pitchFamily="18" charset="0"/>
                <a:cs typeface="Times New Roman" panose="02020603050405020304" pitchFamily="18" charset="0"/>
              </a:rPr>
              <a:t>Espécies de questões:</a:t>
            </a:r>
          </a:p>
          <a:p>
            <a:pPr algn="just"/>
            <a:r>
              <a:rPr lang="pt-BR" i="1" dirty="0" smtClean="0">
                <a:solidFill>
                  <a:schemeClr val="tx1"/>
                </a:solidFill>
                <a:latin typeface="Times New Roman" panose="02020603050405020304" pitchFamily="18" charset="0"/>
                <a:cs typeface="Times New Roman" panose="02020603050405020304" pitchFamily="18" charset="0"/>
              </a:rPr>
              <a:t>Questões de fato</a:t>
            </a:r>
            <a:r>
              <a:rPr lang="pt-BR" dirty="0" smtClean="0">
                <a:solidFill>
                  <a:schemeClr val="tx1"/>
                </a:solidFill>
                <a:latin typeface="Times New Roman" panose="02020603050405020304" pitchFamily="18" charset="0"/>
                <a:cs typeface="Times New Roman" panose="02020603050405020304" pitchFamily="18" charset="0"/>
              </a:rPr>
              <a:t>: relativas às alegações de fato (vistas na aula passada).</a:t>
            </a:r>
          </a:p>
          <a:p>
            <a:pPr algn="just"/>
            <a:r>
              <a:rPr lang="pt-BR" i="1" dirty="0" smtClean="0">
                <a:solidFill>
                  <a:schemeClr val="tx1"/>
                </a:solidFill>
                <a:latin typeface="Times New Roman" panose="02020603050405020304" pitchFamily="18" charset="0"/>
                <a:cs typeface="Times New Roman" panose="02020603050405020304" pitchFamily="18" charset="0"/>
              </a:rPr>
              <a:t>Questões de direito</a:t>
            </a:r>
            <a:r>
              <a:rPr lang="pt-BR" dirty="0" smtClean="0">
                <a:solidFill>
                  <a:schemeClr val="tx1"/>
                </a:solidFill>
                <a:latin typeface="Times New Roman" panose="02020603050405020304" pitchFamily="18" charset="0"/>
                <a:cs typeface="Times New Roman" panose="02020603050405020304" pitchFamily="18" charset="0"/>
              </a:rPr>
              <a:t>: dúvida quanto à pertinência de alguma norma no caso concreto. </a:t>
            </a:r>
          </a:p>
          <a:p>
            <a:pPr algn="just"/>
            <a:endParaRPr lang="pt-BR" dirty="0" smtClean="0">
              <a:solidFill>
                <a:schemeClr val="tx1"/>
              </a:solidFill>
              <a:latin typeface="Times New Roman" panose="02020603050405020304" pitchFamily="18" charset="0"/>
              <a:cs typeface="Times New Roman" panose="02020603050405020304" pitchFamily="18" charset="0"/>
            </a:endParaRP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16</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117350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Premissa: </a:t>
            </a:r>
            <a:r>
              <a:rPr lang="pt-BR" dirty="0" smtClean="0"/>
              <a:t>mérito, questões de mérito e questões processuais.</a:t>
            </a:r>
            <a:endParaRPr lang="pt-BR" dirty="0"/>
          </a:p>
        </p:txBody>
      </p:sp>
      <p:sp>
        <p:nvSpPr>
          <p:cNvPr id="8" name="Espaço Reservado para Conteúdo 7"/>
          <p:cNvSpPr>
            <a:spLocks noGrp="1"/>
          </p:cNvSpPr>
          <p:nvPr>
            <p:ph idx="1"/>
          </p:nvPr>
        </p:nvSpPr>
        <p:spPr>
          <a:xfrm>
            <a:off x="967408" y="1876097"/>
            <a:ext cx="11224591" cy="4465582"/>
          </a:xfrm>
        </p:spPr>
        <p:txBody>
          <a:bodyPr>
            <a:normAutofit/>
          </a:bodyPr>
          <a:lstStyle/>
          <a:p>
            <a:r>
              <a:rPr lang="pt-BR" dirty="0" smtClean="0">
                <a:solidFill>
                  <a:schemeClr val="tx1"/>
                </a:solidFill>
              </a:rPr>
              <a:t>1º diferença: decisões de conteúdo processual X decisões de questões de mérito (ou de mérito)</a:t>
            </a:r>
          </a:p>
          <a:p>
            <a:r>
              <a:rPr lang="pt-BR" b="1" dirty="0" smtClean="0">
                <a:solidFill>
                  <a:schemeClr val="tx1"/>
                </a:solidFill>
              </a:rPr>
              <a:t>Questões processuais:</a:t>
            </a:r>
            <a:r>
              <a:rPr lang="pt-BR" dirty="0" smtClean="0">
                <a:solidFill>
                  <a:schemeClr val="tx1"/>
                </a:solidFill>
              </a:rPr>
              <a:t> questões sobre a regularidade do processo.</a:t>
            </a:r>
          </a:p>
          <a:p>
            <a:r>
              <a:rPr lang="pt-BR" dirty="0" smtClean="0">
                <a:solidFill>
                  <a:schemeClr val="tx1"/>
                </a:solidFill>
              </a:rPr>
              <a:t>2º diferença: mérito X questão de mérito.</a:t>
            </a:r>
          </a:p>
          <a:p>
            <a:r>
              <a:rPr lang="pt-BR" b="1" dirty="0" smtClean="0">
                <a:solidFill>
                  <a:schemeClr val="tx1"/>
                </a:solidFill>
              </a:rPr>
              <a:t>Mérito: </a:t>
            </a:r>
            <a:r>
              <a:rPr lang="pt-BR" dirty="0" smtClean="0"/>
              <a:t> </a:t>
            </a:r>
            <a:r>
              <a:rPr lang="pt-BR" dirty="0">
                <a:solidFill>
                  <a:schemeClr val="tx1"/>
                </a:solidFill>
              </a:rPr>
              <a:t>“Entende-se por ‘julgamento do mérito’ a </a:t>
            </a:r>
            <a:r>
              <a:rPr lang="pt-BR" u="sng" dirty="0">
                <a:solidFill>
                  <a:schemeClr val="tx1"/>
                </a:solidFill>
              </a:rPr>
              <a:t>resposta ao pedido formulado pelo autor</a:t>
            </a:r>
            <a:r>
              <a:rPr lang="pt-BR" dirty="0">
                <a:solidFill>
                  <a:schemeClr val="tx1"/>
                </a:solidFill>
              </a:rPr>
              <a:t> (...). Julgar o mérito significa julgar o pedido deduzido na inicial, acolhendo-o ou rejeitando-o</a:t>
            </a:r>
            <a:r>
              <a:rPr lang="pt-BR" dirty="0" smtClean="0">
                <a:solidFill>
                  <a:schemeClr val="tx1"/>
                </a:solidFill>
              </a:rPr>
              <a:t>” (BEDAQUE).</a:t>
            </a:r>
          </a:p>
          <a:p>
            <a:r>
              <a:rPr lang="pt-BR" dirty="0" smtClean="0">
                <a:solidFill>
                  <a:schemeClr val="tx1"/>
                </a:solidFill>
              </a:rPr>
              <a:t>Mérito = pretensão formulada pelo autor. </a:t>
            </a:r>
          </a:p>
          <a:p>
            <a:r>
              <a:rPr lang="pt-BR" dirty="0" smtClean="0"/>
              <a:t>Art</a:t>
            </a:r>
            <a:r>
              <a:rPr lang="pt-BR" dirty="0"/>
              <a:t>. 490.  O juiz resolverá o mérito acolhendo ou rejeitando, no todo ou em parte, os pedidos formulados pelas partes.</a:t>
            </a:r>
            <a:endParaRPr lang="pt-BR" dirty="0" smtClean="0">
              <a:solidFill>
                <a:schemeClr val="tx1"/>
              </a:solidFill>
            </a:endParaRPr>
          </a:p>
          <a:p>
            <a:r>
              <a:rPr lang="pt-BR" b="1" dirty="0" smtClean="0">
                <a:solidFill>
                  <a:schemeClr val="tx1"/>
                </a:solidFill>
              </a:rPr>
              <a:t>Questão de mérito:</a:t>
            </a:r>
            <a:r>
              <a:rPr lang="pt-BR" dirty="0" smtClean="0">
                <a:solidFill>
                  <a:schemeClr val="tx1"/>
                </a:solidFill>
              </a:rPr>
              <a:t> questões, relacionadas ao objeto do processo (não processuais) que não se confundem com o mérito. São questões resolvidas </a:t>
            </a:r>
            <a:r>
              <a:rPr lang="pt-BR" i="1" dirty="0" smtClean="0">
                <a:solidFill>
                  <a:schemeClr val="tx1"/>
                </a:solidFill>
              </a:rPr>
              <a:t>num seguimento do iter lógico </a:t>
            </a:r>
            <a:r>
              <a:rPr lang="pt-BR" dirty="0" smtClean="0">
                <a:solidFill>
                  <a:schemeClr val="tx1"/>
                </a:solidFill>
              </a:rPr>
              <a:t>para alcançar a solução da causa. </a:t>
            </a:r>
          </a:p>
          <a:p>
            <a:endParaRPr lang="pt-BR" dirty="0" smtClean="0">
              <a:solidFill>
                <a:schemeClr val="tx1"/>
              </a:solidFill>
            </a:endParaRP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17</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Premissa: mérito, questões de mérito e questões processuais.</a:t>
            </a:r>
            <a:endParaRPr lang="pt-BR" b="1" dirty="0"/>
          </a:p>
        </p:txBody>
      </p:sp>
      <p:sp>
        <p:nvSpPr>
          <p:cNvPr id="8" name="Espaço Reservado para Conteúdo 7"/>
          <p:cNvSpPr>
            <a:spLocks noGrp="1"/>
          </p:cNvSpPr>
          <p:nvPr>
            <p:ph idx="1"/>
          </p:nvPr>
        </p:nvSpPr>
        <p:spPr>
          <a:xfrm>
            <a:off x="1097279" y="1845733"/>
            <a:ext cx="10726859" cy="4208225"/>
          </a:xfrm>
        </p:spPr>
        <p:txBody>
          <a:bodyPr>
            <a:normAutofit/>
          </a:bodyPr>
          <a:lstStyle/>
          <a:p>
            <a:pPr algn="just"/>
            <a:r>
              <a:rPr lang="pt-BR" dirty="0" smtClean="0">
                <a:solidFill>
                  <a:schemeClr val="tx1"/>
                </a:solidFill>
                <a:latin typeface="Times New Roman" panose="02020603050405020304" pitchFamily="18" charset="0"/>
                <a:cs typeface="Times New Roman" panose="02020603050405020304" pitchFamily="18" charset="0"/>
              </a:rPr>
              <a:t>Portanto, no curso do procedimento, enquanto colhe elementos que o habilitem a julgar o </a:t>
            </a:r>
            <a:r>
              <a:rPr lang="pt-BR" b="1" u="sng" dirty="0" smtClean="0">
                <a:solidFill>
                  <a:schemeClr val="tx1"/>
                </a:solidFill>
                <a:latin typeface="Times New Roman" panose="02020603050405020304" pitchFamily="18" charset="0"/>
                <a:cs typeface="Times New Roman" panose="02020603050405020304" pitchFamily="18" charset="0"/>
              </a:rPr>
              <a:t>mérito </a:t>
            </a:r>
            <a:r>
              <a:rPr lang="pt-BR" dirty="0" smtClean="0">
                <a:solidFill>
                  <a:schemeClr val="tx1"/>
                </a:solidFill>
                <a:latin typeface="Times New Roman" panose="02020603050405020304" pitchFamily="18" charset="0"/>
                <a:cs typeface="Times New Roman" panose="02020603050405020304" pitchFamily="18" charset="0"/>
              </a:rPr>
              <a:t>(acolher ou rejeitar o pedido), o juiz decide </a:t>
            </a:r>
            <a:r>
              <a:rPr lang="pt-BR" b="1" u="sng" dirty="0" smtClean="0">
                <a:solidFill>
                  <a:schemeClr val="tx1"/>
                </a:solidFill>
                <a:latin typeface="Times New Roman" panose="02020603050405020304" pitchFamily="18" charset="0"/>
                <a:cs typeface="Times New Roman" panose="02020603050405020304" pitchFamily="18" charset="0"/>
              </a:rPr>
              <a:t>questões processuais </a:t>
            </a:r>
            <a:r>
              <a:rPr lang="pt-BR" dirty="0" smtClean="0">
                <a:solidFill>
                  <a:schemeClr val="tx1"/>
                </a:solidFill>
                <a:latin typeface="Times New Roman" panose="02020603050405020304" pitchFamily="18" charset="0"/>
                <a:cs typeface="Times New Roman" panose="02020603050405020304" pitchFamily="18" charset="0"/>
              </a:rPr>
              <a:t>(questões relativas ao </a:t>
            </a:r>
            <a:r>
              <a:rPr lang="pt-BR" dirty="0" smtClean="0">
                <a:solidFill>
                  <a:schemeClr val="tx1"/>
                </a:solidFill>
                <a:latin typeface="Times New Roman" panose="02020603050405020304" pitchFamily="18" charset="0"/>
                <a:cs typeface="Times New Roman" panose="02020603050405020304" pitchFamily="18" charset="0"/>
              </a:rPr>
              <a:t>procedimento/relação jurídica processual) </a:t>
            </a:r>
            <a:r>
              <a:rPr lang="pt-BR" dirty="0" smtClean="0">
                <a:solidFill>
                  <a:schemeClr val="tx1"/>
                </a:solidFill>
                <a:latin typeface="Times New Roman" panose="02020603050405020304" pitchFamily="18" charset="0"/>
                <a:cs typeface="Times New Roman" panose="02020603050405020304" pitchFamily="18" charset="0"/>
              </a:rPr>
              <a:t>e </a:t>
            </a:r>
            <a:r>
              <a:rPr lang="pt-BR" b="1" u="sng" dirty="0" smtClean="0">
                <a:solidFill>
                  <a:schemeClr val="tx1"/>
                </a:solidFill>
                <a:latin typeface="Times New Roman" panose="02020603050405020304" pitchFamily="18" charset="0"/>
                <a:cs typeface="Times New Roman" panose="02020603050405020304" pitchFamily="18" charset="0"/>
              </a:rPr>
              <a:t>questões de mérito </a:t>
            </a:r>
            <a:r>
              <a:rPr lang="pt-BR" dirty="0" smtClean="0">
                <a:solidFill>
                  <a:schemeClr val="tx1"/>
                </a:solidFill>
                <a:latin typeface="Times New Roman" panose="02020603050405020304" pitchFamily="18" charset="0"/>
                <a:cs typeface="Times New Roman" panose="02020603050405020304" pitchFamily="18" charset="0"/>
              </a:rPr>
              <a:t>(questões relativas ao mérito, que com ele não se confundem).</a:t>
            </a:r>
          </a:p>
          <a:p>
            <a:pPr algn="just"/>
            <a:endParaRPr lang="pt-BR" dirty="0">
              <a:solidFill>
                <a:schemeClr val="tx1"/>
              </a:solidFill>
              <a:latin typeface="Times New Roman" panose="02020603050405020304" pitchFamily="18" charset="0"/>
              <a:cs typeface="Times New Roman" panose="02020603050405020304" pitchFamily="18" charset="0"/>
            </a:endParaRPr>
          </a:p>
          <a:p>
            <a:pPr algn="just"/>
            <a:r>
              <a:rPr lang="pt-BR" dirty="0" smtClean="0">
                <a:solidFill>
                  <a:schemeClr val="tx1"/>
                </a:solidFill>
                <a:latin typeface="Times New Roman" panose="02020603050405020304" pitchFamily="18" charset="0"/>
                <a:cs typeface="Times New Roman" panose="02020603050405020304" pitchFamily="18" charset="0"/>
              </a:rPr>
              <a:t>Resolução </a:t>
            </a:r>
            <a:r>
              <a:rPr lang="pt-BR" i="1" dirty="0" err="1" smtClean="0">
                <a:solidFill>
                  <a:schemeClr val="tx1"/>
                </a:solidFill>
                <a:latin typeface="Times New Roman" panose="02020603050405020304" pitchFamily="18" charset="0"/>
                <a:cs typeface="Times New Roman" panose="02020603050405020304" pitchFamily="18" charset="0"/>
              </a:rPr>
              <a:t>incider</a:t>
            </a:r>
            <a:r>
              <a:rPr lang="pt-BR" i="1" dirty="0" smtClean="0">
                <a:solidFill>
                  <a:schemeClr val="tx1"/>
                </a:solidFill>
                <a:latin typeface="Times New Roman" panose="02020603050405020304" pitchFamily="18" charset="0"/>
                <a:cs typeface="Times New Roman" panose="02020603050405020304" pitchFamily="18" charset="0"/>
              </a:rPr>
              <a:t> tantum</a:t>
            </a:r>
            <a:r>
              <a:rPr lang="pt-BR" dirty="0" smtClean="0">
                <a:solidFill>
                  <a:schemeClr val="tx1"/>
                </a:solidFill>
                <a:latin typeface="Times New Roman" panose="02020603050405020304" pitchFamily="18" charset="0"/>
                <a:cs typeface="Times New Roman" panose="02020603050405020304" pitchFamily="18" charset="0"/>
              </a:rPr>
              <a:t>: em caráter incidental. Como etapa lógica necessária para o julgamento do mérito.</a:t>
            </a:r>
          </a:p>
          <a:p>
            <a:pPr algn="just"/>
            <a:r>
              <a:rPr lang="pt-BR" dirty="0" smtClean="0">
                <a:solidFill>
                  <a:schemeClr val="tx1"/>
                </a:solidFill>
                <a:latin typeface="Times New Roman" panose="02020603050405020304" pitchFamily="18" charset="0"/>
                <a:cs typeface="Times New Roman" panose="02020603050405020304" pitchFamily="18" charset="0"/>
              </a:rPr>
              <a:t>Resolução </a:t>
            </a:r>
            <a:r>
              <a:rPr lang="pt-BR" i="1" dirty="0" err="1" smtClean="0">
                <a:solidFill>
                  <a:schemeClr val="tx1"/>
                </a:solidFill>
                <a:latin typeface="Times New Roman" panose="02020603050405020304" pitchFamily="18" charset="0"/>
                <a:cs typeface="Times New Roman" panose="02020603050405020304" pitchFamily="18" charset="0"/>
              </a:rPr>
              <a:t>principaliter</a:t>
            </a:r>
            <a:r>
              <a:rPr lang="pt-BR" dirty="0" smtClean="0">
                <a:solidFill>
                  <a:schemeClr val="tx1"/>
                </a:solidFill>
                <a:latin typeface="Times New Roman" panose="02020603050405020304" pitchFamily="18" charset="0"/>
                <a:cs typeface="Times New Roman" panose="02020603050405020304" pitchFamily="18" charset="0"/>
              </a:rPr>
              <a:t>: decisão quanto ao objeto do processo, decisão de mérito. </a:t>
            </a: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18</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474259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a:t>Premissa: mérito, questões de mérito e questões processuais.</a:t>
            </a:r>
          </a:p>
        </p:txBody>
      </p:sp>
      <p:sp>
        <p:nvSpPr>
          <p:cNvPr id="8" name="Espaço Reservado para Conteúdo 7"/>
          <p:cNvSpPr>
            <a:spLocks noGrp="1"/>
          </p:cNvSpPr>
          <p:nvPr>
            <p:ph idx="1"/>
          </p:nvPr>
        </p:nvSpPr>
        <p:spPr>
          <a:xfrm>
            <a:off x="1097279" y="1845733"/>
            <a:ext cx="10726859" cy="4208225"/>
          </a:xfrm>
        </p:spPr>
        <p:txBody>
          <a:bodyPr>
            <a:normAutofit/>
          </a:bodyPr>
          <a:lstStyle/>
          <a:p>
            <a:pPr algn="just"/>
            <a:r>
              <a:rPr lang="pt-BR" b="1" dirty="0" smtClean="0">
                <a:solidFill>
                  <a:schemeClr val="tx1"/>
                </a:solidFill>
                <a:latin typeface="Times New Roman" panose="02020603050405020304" pitchFamily="18" charset="0"/>
                <a:cs typeface="Times New Roman" panose="02020603050405020304" pitchFamily="18" charset="0"/>
              </a:rPr>
              <a:t>Prescrição e decadência</a:t>
            </a:r>
            <a:r>
              <a:rPr lang="pt-BR" dirty="0" smtClean="0">
                <a:solidFill>
                  <a:schemeClr val="tx1"/>
                </a:solidFill>
                <a:latin typeface="Times New Roman" panose="02020603050405020304" pitchFamily="18" charset="0"/>
                <a:cs typeface="Times New Roman" panose="02020603050405020304" pitchFamily="18" charset="0"/>
              </a:rPr>
              <a:t>: questão processual, questão de mérito ou mérito? </a:t>
            </a:r>
          </a:p>
          <a:p>
            <a:pPr algn="just"/>
            <a:endParaRPr lang="pt-BR" dirty="0" smtClean="0">
              <a:solidFill>
                <a:schemeClr val="tx1"/>
              </a:solidFill>
              <a:latin typeface="Times New Roman" panose="02020603050405020304" pitchFamily="18" charset="0"/>
              <a:cs typeface="Times New Roman" panose="02020603050405020304" pitchFamily="18" charset="0"/>
            </a:endParaRP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19</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261363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b="1" smtClean="0"/>
              <a:t>2</a:t>
            </a:fld>
            <a:endParaRPr lang="pt-BR" b="1"/>
          </a:p>
        </p:txBody>
      </p:sp>
      <p:graphicFrame>
        <p:nvGraphicFramePr>
          <p:cNvPr id="6" name="Espaço Reservado para Conteúdo 5"/>
          <p:cNvGraphicFramePr>
            <a:graphicFrameLocks noGrp="1"/>
          </p:cNvGraphicFramePr>
          <p:nvPr>
            <p:ph idx="4294967295"/>
            <p:extLst>
              <p:ext uri="{D42A27DB-BD31-4B8C-83A1-F6EECF244321}">
                <p14:modId xmlns:p14="http://schemas.microsoft.com/office/powerpoint/2010/main" val="1203742160"/>
              </p:ext>
            </p:extLst>
          </p:nvPr>
        </p:nvGraphicFramePr>
        <p:xfrm>
          <a:off x="0" y="722313"/>
          <a:ext cx="12015788"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995686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a:t>Premissa: mérito, questões de mérito e questões processuais.</a:t>
            </a:r>
          </a:p>
        </p:txBody>
      </p:sp>
      <p:sp>
        <p:nvSpPr>
          <p:cNvPr id="8" name="Espaço Reservado para Conteúdo 7"/>
          <p:cNvSpPr>
            <a:spLocks noGrp="1"/>
          </p:cNvSpPr>
          <p:nvPr>
            <p:ph idx="1"/>
          </p:nvPr>
        </p:nvSpPr>
        <p:spPr>
          <a:xfrm>
            <a:off x="1097280" y="1845733"/>
            <a:ext cx="10632266" cy="4208225"/>
          </a:xfrm>
        </p:spPr>
        <p:txBody>
          <a:bodyPr>
            <a:normAutofit/>
          </a:bodyPr>
          <a:lstStyle/>
          <a:p>
            <a:pPr algn="just"/>
            <a:r>
              <a:rPr lang="pt-BR" b="1" dirty="0" smtClean="0">
                <a:solidFill>
                  <a:schemeClr val="tx1"/>
                </a:solidFill>
                <a:latin typeface="Times New Roman" panose="02020603050405020304" pitchFamily="18" charset="0"/>
                <a:cs typeface="Times New Roman" panose="02020603050405020304" pitchFamily="18" charset="0"/>
              </a:rPr>
              <a:t>Prescrição e decadência</a:t>
            </a:r>
            <a:r>
              <a:rPr lang="pt-BR" dirty="0" smtClean="0">
                <a:solidFill>
                  <a:schemeClr val="tx1"/>
                </a:solidFill>
                <a:latin typeface="Times New Roman" panose="02020603050405020304" pitchFamily="18" charset="0"/>
                <a:cs typeface="Times New Roman" panose="02020603050405020304" pitchFamily="18" charset="0"/>
              </a:rPr>
              <a:t>: questão processual, questão de mérito ou mérito? </a:t>
            </a:r>
          </a:p>
          <a:p>
            <a:pPr algn="just"/>
            <a:r>
              <a:rPr lang="pt-BR" dirty="0" smtClean="0">
                <a:solidFill>
                  <a:schemeClr val="tx1"/>
                </a:solidFill>
                <a:latin typeface="Times New Roman" panose="02020603050405020304" pitchFamily="18" charset="0"/>
                <a:cs typeface="Times New Roman" panose="02020603050405020304" pitchFamily="18" charset="0"/>
              </a:rPr>
              <a:t>Depende!!</a:t>
            </a:r>
          </a:p>
          <a:p>
            <a:pPr algn="just"/>
            <a:endParaRPr lang="pt-BR" dirty="0" smtClean="0">
              <a:solidFill>
                <a:schemeClr val="tx1"/>
              </a:solidFill>
              <a:latin typeface="Times New Roman" panose="02020603050405020304" pitchFamily="18" charset="0"/>
              <a:cs typeface="Times New Roman" panose="02020603050405020304" pitchFamily="18" charset="0"/>
            </a:endParaRPr>
          </a:p>
          <a:p>
            <a:pPr algn="just"/>
            <a:r>
              <a:rPr lang="pt-BR" dirty="0" smtClean="0">
                <a:solidFill>
                  <a:schemeClr val="tx1"/>
                </a:solidFill>
                <a:latin typeface="Times New Roman" panose="02020603050405020304" pitchFamily="18" charset="0"/>
                <a:cs typeface="Times New Roman" panose="02020603050405020304" pitchFamily="18" charset="0"/>
              </a:rPr>
              <a:t>Art. 487, II. “Haverá resolução de mérito quando o juiz: (...) II – decidir, de ofício ou a requerimento, sobre a ocorrência de decadência ou prescrição”.</a:t>
            </a:r>
            <a:endParaRPr lang="pt-BR" dirty="0">
              <a:solidFill>
                <a:schemeClr val="tx1"/>
              </a:solidFill>
              <a:latin typeface="Times New Roman" panose="02020603050405020304" pitchFamily="18" charset="0"/>
              <a:cs typeface="Times New Roman" panose="02020603050405020304" pitchFamily="18" charset="0"/>
            </a:endParaRPr>
          </a:p>
          <a:p>
            <a:pPr algn="just"/>
            <a:endParaRPr lang="pt-BR" dirty="0" smtClean="0">
              <a:solidFill>
                <a:schemeClr val="tx1"/>
              </a:solidFill>
              <a:latin typeface="Times New Roman" panose="02020603050405020304" pitchFamily="18" charset="0"/>
              <a:cs typeface="Times New Roman" panose="02020603050405020304" pitchFamily="18" charset="0"/>
            </a:endParaRPr>
          </a:p>
          <a:p>
            <a:pPr algn="just"/>
            <a:r>
              <a:rPr lang="pt-BR" u="sng" dirty="0" smtClean="0">
                <a:solidFill>
                  <a:schemeClr val="tx1"/>
                </a:solidFill>
                <a:latin typeface="Times New Roman" panose="02020603050405020304" pitchFamily="18" charset="0"/>
                <a:cs typeface="Times New Roman" panose="02020603050405020304" pitchFamily="18" charset="0"/>
              </a:rPr>
              <a:t>Se a alegação de prescrição/decadência for acolhida</a:t>
            </a:r>
            <a:r>
              <a:rPr lang="pt-BR" dirty="0" smtClean="0">
                <a:solidFill>
                  <a:schemeClr val="tx1"/>
                </a:solidFill>
                <a:latin typeface="Times New Roman" panose="02020603050405020304" pitchFamily="18" charset="0"/>
                <a:cs typeface="Times New Roman" panose="02020603050405020304" pitchFamily="18" charset="0"/>
              </a:rPr>
              <a:t>: resultará na improcedência da demanda. Logo, será uma decisão </a:t>
            </a:r>
            <a:r>
              <a:rPr lang="pt-BR" b="1" dirty="0" smtClean="0">
                <a:solidFill>
                  <a:schemeClr val="tx1"/>
                </a:solidFill>
                <a:latin typeface="Times New Roman" panose="02020603050405020304" pitchFamily="18" charset="0"/>
                <a:cs typeface="Times New Roman" panose="02020603050405020304" pitchFamily="18" charset="0"/>
              </a:rPr>
              <a:t>de mérito</a:t>
            </a:r>
            <a:r>
              <a:rPr lang="pt-BR" dirty="0" smtClean="0">
                <a:solidFill>
                  <a:schemeClr val="tx1"/>
                </a:solidFill>
                <a:latin typeface="Times New Roman" panose="02020603050405020304" pitchFamily="18" charset="0"/>
                <a:cs typeface="Times New Roman" panose="02020603050405020304" pitchFamily="18" charset="0"/>
              </a:rPr>
              <a:t>.</a:t>
            </a:r>
          </a:p>
          <a:p>
            <a:pPr algn="just"/>
            <a:r>
              <a:rPr lang="pt-BR" u="sng" dirty="0" smtClean="0">
                <a:solidFill>
                  <a:schemeClr val="tx1"/>
                </a:solidFill>
                <a:latin typeface="Times New Roman" panose="02020603050405020304" pitchFamily="18" charset="0"/>
                <a:cs typeface="Times New Roman" panose="02020603050405020304" pitchFamily="18" charset="0"/>
              </a:rPr>
              <a:t>Se a alegação de prescrição/decadência for rejeitada</a:t>
            </a:r>
            <a:r>
              <a:rPr lang="pt-BR" dirty="0" smtClean="0">
                <a:solidFill>
                  <a:schemeClr val="tx1"/>
                </a:solidFill>
                <a:latin typeface="Times New Roman" panose="02020603050405020304" pitchFamily="18" charset="0"/>
                <a:cs typeface="Times New Roman" panose="02020603050405020304" pitchFamily="18" charset="0"/>
              </a:rPr>
              <a:t>: não influirá no resultado da demanda, então, é uma </a:t>
            </a:r>
            <a:r>
              <a:rPr lang="pt-BR" b="1" dirty="0" smtClean="0">
                <a:solidFill>
                  <a:schemeClr val="tx1"/>
                </a:solidFill>
                <a:latin typeface="Times New Roman" panose="02020603050405020304" pitchFamily="18" charset="0"/>
                <a:cs typeface="Times New Roman" panose="02020603050405020304" pitchFamily="18" charset="0"/>
              </a:rPr>
              <a:t>“questão de mérito”</a:t>
            </a:r>
            <a:r>
              <a:rPr lang="pt-BR" dirty="0" smtClean="0">
                <a:solidFill>
                  <a:schemeClr val="tx1"/>
                </a:solidFill>
                <a:latin typeface="Times New Roman" panose="02020603050405020304" pitchFamily="18" charset="0"/>
                <a:cs typeface="Times New Roman" panose="02020603050405020304" pitchFamily="18" charset="0"/>
              </a:rPr>
              <a:t>.</a:t>
            </a:r>
          </a:p>
          <a:p>
            <a:pPr algn="just"/>
            <a:endParaRPr lang="pt-BR" dirty="0" smtClean="0">
              <a:solidFill>
                <a:schemeClr val="tx1"/>
              </a:solidFill>
              <a:latin typeface="Times New Roman" panose="02020603050405020304" pitchFamily="18" charset="0"/>
              <a:cs typeface="Times New Roman" panose="02020603050405020304" pitchFamily="18" charset="0"/>
            </a:endParaRP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20</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85335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Preliminar X Prejudicial	</a:t>
            </a:r>
            <a:endParaRPr lang="pt-BR" dirty="0"/>
          </a:p>
        </p:txBody>
      </p:sp>
      <p:sp>
        <p:nvSpPr>
          <p:cNvPr id="3" name="Espaço Reservado para Conteúdo 2"/>
          <p:cNvSpPr>
            <a:spLocks noGrp="1"/>
          </p:cNvSpPr>
          <p:nvPr>
            <p:ph idx="1"/>
          </p:nvPr>
        </p:nvSpPr>
        <p:spPr/>
        <p:txBody>
          <a:bodyPr/>
          <a:lstStyle/>
          <a:p>
            <a:endParaRPr lang="pt-BR" dirty="0" smtClean="0"/>
          </a:p>
          <a:p>
            <a:pPr algn="just"/>
            <a:r>
              <a:rPr lang="pt-BR" b="1" dirty="0" smtClean="0"/>
              <a:t>Questão prejudicial: </a:t>
            </a:r>
            <a:r>
              <a:rPr lang="pt-BR" u="sng" dirty="0" smtClean="0"/>
              <a:t>questões de mérito relevantes para a solução do mérito da causa</a:t>
            </a:r>
            <a:r>
              <a:rPr lang="pt-BR" dirty="0" smtClean="0"/>
              <a:t>.  Ou seja, </a:t>
            </a:r>
            <a:r>
              <a:rPr lang="pt-BR" i="1" dirty="0" smtClean="0"/>
              <a:t>influem diretamente no mérito da causa</a:t>
            </a:r>
            <a:r>
              <a:rPr lang="pt-BR" dirty="0" smtClean="0"/>
              <a:t>. </a:t>
            </a:r>
            <a:r>
              <a:rPr lang="pt-BR" dirty="0" err="1" smtClean="0"/>
              <a:t>Ex</a:t>
            </a:r>
            <a:r>
              <a:rPr lang="pt-BR" dirty="0" smtClean="0"/>
              <a:t>: em uma demanda de alimentos, a questão referente a paternidade ou não é prejudicial à </a:t>
            </a:r>
            <a:r>
              <a:rPr lang="pt-BR" dirty="0" smtClean="0"/>
              <a:t>condenação </a:t>
            </a:r>
            <a:r>
              <a:rPr lang="pt-BR" dirty="0" smtClean="0"/>
              <a:t>em alimentos (i.e., a existência ou não da filiação/</a:t>
            </a:r>
            <a:r>
              <a:rPr lang="pt-BR" dirty="0" err="1" smtClean="0"/>
              <a:t>parternidade</a:t>
            </a:r>
            <a:r>
              <a:rPr lang="pt-BR" dirty="0" smtClean="0"/>
              <a:t> influirá diretamente no julgamento do mérito). </a:t>
            </a:r>
            <a:r>
              <a:rPr lang="pt-BR" dirty="0" err="1" smtClean="0"/>
              <a:t>Ex</a:t>
            </a:r>
            <a:r>
              <a:rPr lang="pt-BR" dirty="0" smtClean="0"/>
              <a:t>: em uma cobrança de obrigação definida em contrato, a validade ou não do contrato é prejudicial ao mérito (procedência ou não da ação de cobrança).</a:t>
            </a:r>
          </a:p>
          <a:p>
            <a:pPr algn="just"/>
            <a:endParaRPr lang="pt-BR" dirty="0"/>
          </a:p>
          <a:p>
            <a:pPr algn="just"/>
            <a:r>
              <a:rPr lang="pt-BR" b="1" dirty="0" smtClean="0"/>
              <a:t>Questão preliminar:</a:t>
            </a:r>
            <a:r>
              <a:rPr lang="pt-BR" dirty="0" smtClean="0"/>
              <a:t> questão de natureza processual. Podem conduzir à impossibilidade do julgamento do mérito ou a possibilidade. </a:t>
            </a:r>
            <a:r>
              <a:rPr lang="pt-BR" i="1" dirty="0" smtClean="0"/>
              <a:t>Não influem diretamente no mérito</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21</a:t>
            </a:fld>
            <a:endParaRPr lang="pt-BR"/>
          </a:p>
        </p:txBody>
      </p:sp>
    </p:spTree>
    <p:extLst>
      <p:ext uri="{BB962C8B-B14F-4D97-AF65-F5344CB8AC3E}">
        <p14:creationId xmlns:p14="http://schemas.microsoft.com/office/powerpoint/2010/main" val="2321336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Exercício para </a:t>
            </a:r>
            <a:r>
              <a:rPr lang="pt-BR" b="1" dirty="0" smtClean="0"/>
              <a:t>fixar</a:t>
            </a:r>
            <a:endParaRPr lang="pt-BR" b="1" dirty="0"/>
          </a:p>
        </p:txBody>
      </p:sp>
      <p:sp>
        <p:nvSpPr>
          <p:cNvPr id="8" name="Espaço Reservado para Conteúdo 7"/>
          <p:cNvSpPr>
            <a:spLocks noGrp="1"/>
          </p:cNvSpPr>
          <p:nvPr>
            <p:ph idx="1"/>
          </p:nvPr>
        </p:nvSpPr>
        <p:spPr>
          <a:xfrm>
            <a:off x="1097279" y="1845733"/>
            <a:ext cx="10726859" cy="4208225"/>
          </a:xfrm>
        </p:spPr>
        <p:txBody>
          <a:bodyPr>
            <a:normAutofit/>
          </a:bodyPr>
          <a:lstStyle/>
          <a:p>
            <a:pPr algn="just"/>
            <a:r>
              <a:rPr lang="pt-BR" dirty="0" smtClean="0">
                <a:solidFill>
                  <a:schemeClr val="tx1"/>
                </a:solidFill>
                <a:latin typeface="Times New Roman" panose="02020603050405020304" pitchFamily="18" charset="0"/>
                <a:cs typeface="Times New Roman" panose="02020603050405020304" pitchFamily="18" charset="0"/>
              </a:rPr>
              <a:t>Débora move demanda indenizatória contra Paulo reivindicando danos materiais decorrentes de acidente de trânsito. Débora alega que Paulo, dirigindo seu veículo em excesso de velocidade, ultrapassa o sinal vermelho e colide com o </a:t>
            </a:r>
            <a:r>
              <a:rPr lang="pt-BR" dirty="0" smtClean="0">
                <a:solidFill>
                  <a:schemeClr val="tx1"/>
                </a:solidFill>
                <a:latin typeface="Times New Roman" panose="02020603050405020304" pitchFamily="18" charset="0"/>
                <a:cs typeface="Times New Roman" panose="02020603050405020304" pitchFamily="18" charset="0"/>
              </a:rPr>
              <a:t>seu veículo.</a:t>
            </a:r>
            <a:endParaRPr lang="pt-BR" dirty="0" smtClean="0">
              <a:solidFill>
                <a:schemeClr val="tx1"/>
              </a:solidFill>
              <a:latin typeface="Times New Roman" panose="02020603050405020304" pitchFamily="18" charset="0"/>
              <a:cs typeface="Times New Roman" panose="02020603050405020304" pitchFamily="18" charset="0"/>
            </a:endParaRPr>
          </a:p>
          <a:p>
            <a:pPr algn="just"/>
            <a:r>
              <a:rPr lang="pt-BR" dirty="0" smtClean="0">
                <a:solidFill>
                  <a:schemeClr val="tx1"/>
                </a:solidFill>
                <a:latin typeface="Times New Roman" panose="02020603050405020304" pitchFamily="18" charset="0"/>
                <a:cs typeface="Times New Roman" panose="02020603050405020304" pitchFamily="18" charset="0"/>
              </a:rPr>
              <a:t>Paulo, em contestação, alega que: i)  a petição inicial é inepta; ii) que há prescrição, no caso; iii) que não estava em excesso de velocidade nem ultrapassou o sinal vermelho.</a:t>
            </a:r>
          </a:p>
          <a:p>
            <a:pPr algn="just"/>
            <a:r>
              <a:rPr lang="pt-BR" dirty="0" smtClean="0">
                <a:solidFill>
                  <a:schemeClr val="tx1"/>
                </a:solidFill>
                <a:latin typeface="Times New Roman" panose="02020603050405020304" pitchFamily="18" charset="0"/>
                <a:cs typeface="Times New Roman" panose="02020603050405020304" pitchFamily="18" charset="0"/>
              </a:rPr>
              <a:t>O juiz, ao julgar a ação, rejeitou </a:t>
            </a:r>
            <a:r>
              <a:rPr lang="pt-BR" dirty="0" smtClean="0">
                <a:solidFill>
                  <a:schemeClr val="tx1"/>
                </a:solidFill>
                <a:latin typeface="Times New Roman" panose="02020603050405020304" pitchFamily="18" charset="0"/>
                <a:cs typeface="Times New Roman" panose="02020603050405020304" pitchFamily="18" charset="0"/>
              </a:rPr>
              <a:t>a alegação de inépcia e a </a:t>
            </a:r>
            <a:r>
              <a:rPr lang="pt-BR" dirty="0" smtClean="0">
                <a:solidFill>
                  <a:schemeClr val="tx1"/>
                </a:solidFill>
                <a:latin typeface="Times New Roman" panose="02020603050405020304" pitchFamily="18" charset="0"/>
                <a:cs typeface="Times New Roman" panose="02020603050405020304" pitchFamily="18" charset="0"/>
              </a:rPr>
              <a:t>alegação de prescrição. Entendeu não estar demonstrado que Paulo ultrapassou o sinal vermelho, mas por haver prova de que Paulo estava em excesso de velocidade,  julgou procedente o pedido para condenar Paulo, nos termos da inicial.</a:t>
            </a:r>
          </a:p>
          <a:p>
            <a:pPr algn="just"/>
            <a:r>
              <a:rPr lang="pt-BR" dirty="0" smtClean="0">
                <a:solidFill>
                  <a:schemeClr val="tx1"/>
                </a:solidFill>
                <a:latin typeface="Times New Roman" panose="02020603050405020304" pitchFamily="18" charset="0"/>
                <a:cs typeface="Times New Roman" panose="02020603050405020304" pitchFamily="18" charset="0"/>
              </a:rPr>
              <a:t>Identifique: a) as questões processuais discutidas; b) as questões de mérito; e c) o mérito do processo.</a:t>
            </a:r>
          </a:p>
          <a:p>
            <a:pPr algn="just"/>
            <a:endParaRPr lang="pt-BR" dirty="0" smtClean="0">
              <a:solidFill>
                <a:schemeClr val="tx1"/>
              </a:solidFill>
              <a:latin typeface="Times New Roman" panose="02020603050405020304" pitchFamily="18" charset="0"/>
              <a:cs typeface="Times New Roman" panose="02020603050405020304" pitchFamily="18" charset="0"/>
            </a:endParaRPr>
          </a:p>
          <a:p>
            <a:endParaRPr lang="pt-BR" dirty="0">
              <a:solidFill>
                <a:schemeClr val="tx1"/>
              </a:solidFill>
            </a:endParaRP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22</a:t>
            </a:fld>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4047093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2ª Premissa</a:t>
            </a:r>
            <a:r>
              <a:rPr lang="pt-BR" b="1" dirty="0"/>
              <a:t>: </a:t>
            </a:r>
            <a:r>
              <a:rPr lang="pt-BR" b="1" dirty="0" smtClean="0"/>
              <a:t>Cognição</a:t>
            </a:r>
            <a:endParaRPr lang="pt-BR" b="1" dirty="0"/>
          </a:p>
        </p:txBody>
      </p:sp>
      <p:sp>
        <p:nvSpPr>
          <p:cNvPr id="8" name="Espaço Reservado para Conteúdo 7"/>
          <p:cNvSpPr>
            <a:spLocks noGrp="1"/>
          </p:cNvSpPr>
          <p:nvPr>
            <p:ph idx="1"/>
          </p:nvPr>
        </p:nvSpPr>
        <p:spPr>
          <a:xfrm>
            <a:off x="788276" y="1813034"/>
            <a:ext cx="11177752" cy="4414345"/>
          </a:xfrm>
        </p:spPr>
        <p:txBody>
          <a:bodyPr>
            <a:normAutofit/>
          </a:bodyPr>
          <a:lstStyle/>
          <a:p>
            <a:pPr algn="just"/>
            <a:r>
              <a:rPr lang="pt-BR" b="1" dirty="0" smtClean="0">
                <a:solidFill>
                  <a:schemeClr val="tx1"/>
                </a:solidFill>
                <a:latin typeface="Times New Roman" panose="02020603050405020304" pitchFamily="18" charset="0"/>
                <a:cs typeface="Times New Roman" panose="02020603050405020304" pitchFamily="18" charset="0"/>
              </a:rPr>
              <a:t>Cognição:</a:t>
            </a:r>
            <a:r>
              <a:rPr lang="pt-BR" dirty="0" smtClean="0">
                <a:solidFill>
                  <a:schemeClr val="tx1"/>
                </a:solidFill>
                <a:latin typeface="Times New Roman" panose="02020603050405020304" pitchFamily="18" charset="0"/>
                <a:cs typeface="Times New Roman" panose="02020603050405020304" pitchFamily="18" charset="0"/>
              </a:rPr>
              <a:t> “ato de inteligência, consistente em </a:t>
            </a:r>
            <a:r>
              <a:rPr lang="pt-BR" u="sng" dirty="0" smtClean="0">
                <a:solidFill>
                  <a:schemeClr val="tx1"/>
                </a:solidFill>
                <a:latin typeface="Times New Roman" panose="02020603050405020304" pitchFamily="18" charset="0"/>
                <a:cs typeface="Times New Roman" panose="02020603050405020304" pitchFamily="18" charset="0"/>
              </a:rPr>
              <a:t>considerar, analisar e valorar as alegações e as provas produzidas pelas partes,</a:t>
            </a:r>
            <a:r>
              <a:rPr lang="pt-BR" dirty="0" smtClean="0">
                <a:solidFill>
                  <a:schemeClr val="tx1"/>
                </a:solidFill>
                <a:latin typeface="Times New Roman" panose="02020603050405020304" pitchFamily="18" charset="0"/>
                <a:cs typeface="Times New Roman" panose="02020603050405020304" pitchFamily="18" charset="0"/>
              </a:rPr>
              <a:t> vale dizer, as questões de fato e as de direito que são deduzidas no processo e cujo resultado é o alicerce, o fundamento do </a:t>
            </a:r>
            <a:r>
              <a:rPr lang="pt-BR" i="1" dirty="0" smtClean="0">
                <a:solidFill>
                  <a:schemeClr val="tx1"/>
                </a:solidFill>
                <a:latin typeface="Times New Roman" panose="02020603050405020304" pitchFamily="18" charset="0"/>
                <a:cs typeface="Times New Roman" panose="02020603050405020304" pitchFamily="18" charset="0"/>
              </a:rPr>
              <a:t>judicium</a:t>
            </a:r>
            <a:r>
              <a:rPr lang="pt-BR" dirty="0" smtClean="0">
                <a:solidFill>
                  <a:schemeClr val="tx1"/>
                </a:solidFill>
                <a:latin typeface="Times New Roman" panose="02020603050405020304" pitchFamily="18" charset="0"/>
                <a:cs typeface="Times New Roman" panose="02020603050405020304" pitchFamily="18" charset="0"/>
              </a:rPr>
              <a:t>, do julgamento do objeto litigioso do processo” (KAZUO WATANABE).</a:t>
            </a:r>
          </a:p>
          <a:p>
            <a:endParaRPr lang="pt-BR" dirty="0">
              <a:solidFill>
                <a:schemeClr val="tx1"/>
              </a:solidFill>
            </a:endParaRPr>
          </a:p>
          <a:p>
            <a:r>
              <a:rPr lang="pt-BR" dirty="0" smtClean="0">
                <a:solidFill>
                  <a:schemeClr val="tx1"/>
                </a:solidFill>
              </a:rPr>
              <a:t>A Cognição é analisada em dois planos: </a:t>
            </a:r>
            <a:r>
              <a:rPr lang="pt-BR" b="1" dirty="0" smtClean="0">
                <a:solidFill>
                  <a:schemeClr val="tx1"/>
                </a:solidFill>
              </a:rPr>
              <a:t>horizontal</a:t>
            </a:r>
            <a:r>
              <a:rPr lang="pt-BR" dirty="0" smtClean="0">
                <a:solidFill>
                  <a:schemeClr val="tx1"/>
                </a:solidFill>
              </a:rPr>
              <a:t> (extensão) e </a:t>
            </a:r>
            <a:r>
              <a:rPr lang="pt-BR" b="1" dirty="0" smtClean="0">
                <a:solidFill>
                  <a:schemeClr val="tx1"/>
                </a:solidFill>
              </a:rPr>
              <a:t>vertical</a:t>
            </a:r>
            <a:r>
              <a:rPr lang="pt-BR" dirty="0" smtClean="0">
                <a:solidFill>
                  <a:schemeClr val="tx1"/>
                </a:solidFill>
              </a:rPr>
              <a:t> (profundidade).</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23</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704989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2ª Premissa</a:t>
            </a:r>
            <a:r>
              <a:rPr lang="pt-BR" b="1" dirty="0"/>
              <a:t>: </a:t>
            </a:r>
            <a:r>
              <a:rPr lang="pt-BR" b="1" dirty="0" smtClean="0"/>
              <a:t>Cognição</a:t>
            </a:r>
            <a:endParaRPr lang="pt-BR" b="1" dirty="0"/>
          </a:p>
        </p:txBody>
      </p:sp>
      <p:sp>
        <p:nvSpPr>
          <p:cNvPr id="8" name="Espaço Reservado para Conteúdo 7"/>
          <p:cNvSpPr>
            <a:spLocks noGrp="1"/>
          </p:cNvSpPr>
          <p:nvPr>
            <p:ph idx="1"/>
          </p:nvPr>
        </p:nvSpPr>
        <p:spPr>
          <a:xfrm>
            <a:off x="677917" y="1734208"/>
            <a:ext cx="11514083" cy="4493172"/>
          </a:xfrm>
        </p:spPr>
        <p:txBody>
          <a:bodyPr>
            <a:normAutofit lnSpcReduction="10000"/>
          </a:bodyPr>
          <a:lstStyle/>
          <a:p>
            <a:r>
              <a:rPr lang="pt-BR" b="1" dirty="0" smtClean="0">
                <a:solidFill>
                  <a:schemeClr val="tx1"/>
                </a:solidFill>
              </a:rPr>
              <a:t>Plano horizontal </a:t>
            </a:r>
            <a:r>
              <a:rPr lang="pt-BR" dirty="0" smtClean="0">
                <a:solidFill>
                  <a:schemeClr val="tx1"/>
                </a:solidFill>
              </a:rPr>
              <a:t>(amplitude, extensão): quais questões podem ou não ser analisadas. </a:t>
            </a:r>
          </a:p>
          <a:p>
            <a:r>
              <a:rPr lang="pt-BR" dirty="0" smtClean="0">
                <a:solidFill>
                  <a:schemeClr val="tx1"/>
                </a:solidFill>
              </a:rPr>
              <a:t>Duas espécies de cognição horizontal: </a:t>
            </a:r>
            <a:r>
              <a:rPr lang="pt-BR" i="1" dirty="0" smtClean="0">
                <a:solidFill>
                  <a:schemeClr val="tx1"/>
                </a:solidFill>
              </a:rPr>
              <a:t>plena</a:t>
            </a:r>
            <a:r>
              <a:rPr lang="pt-BR" dirty="0" smtClean="0">
                <a:solidFill>
                  <a:schemeClr val="tx1"/>
                </a:solidFill>
              </a:rPr>
              <a:t> (não há limitação) e </a:t>
            </a:r>
            <a:r>
              <a:rPr lang="pt-BR" i="1" dirty="0" smtClean="0">
                <a:solidFill>
                  <a:schemeClr val="tx1"/>
                </a:solidFill>
              </a:rPr>
              <a:t>parcial</a:t>
            </a:r>
            <a:r>
              <a:rPr lang="pt-BR" dirty="0" smtClean="0">
                <a:solidFill>
                  <a:schemeClr val="tx1"/>
                </a:solidFill>
              </a:rPr>
              <a:t> (limita-se a matéria que pode ser objeto de cognição do juiz).</a:t>
            </a:r>
          </a:p>
          <a:p>
            <a:r>
              <a:rPr lang="pt-BR" dirty="0" err="1" smtClean="0">
                <a:solidFill>
                  <a:schemeClr val="tx1"/>
                </a:solidFill>
              </a:rPr>
              <a:t>Ex</a:t>
            </a:r>
            <a:r>
              <a:rPr lang="pt-BR" dirty="0" smtClean="0">
                <a:solidFill>
                  <a:schemeClr val="tx1"/>
                </a:solidFill>
              </a:rPr>
              <a:t>: cognição plena: procedimento comum.</a:t>
            </a:r>
          </a:p>
          <a:p>
            <a:r>
              <a:rPr lang="pt-BR" dirty="0" smtClean="0">
                <a:solidFill>
                  <a:schemeClr val="tx1"/>
                </a:solidFill>
              </a:rPr>
              <a:t>cognição parcial: ação possessória, </a:t>
            </a:r>
            <a:r>
              <a:rPr lang="pt-BR" dirty="0" smtClean="0">
                <a:solidFill>
                  <a:schemeClr val="tx1"/>
                </a:solidFill>
              </a:rPr>
              <a:t>desapropriação(DL 3365/41, </a:t>
            </a:r>
            <a:r>
              <a:rPr lang="pt-BR" dirty="0" smtClean="0"/>
              <a:t>Art</a:t>
            </a:r>
            <a:r>
              <a:rPr lang="pt-BR" dirty="0"/>
              <a:t>. 20. A contestação só poderá versar sobre vício do processo judicial ou impugnação do preço; qualquer outra questão deverá ser decidida por ação direta</a:t>
            </a:r>
            <a:r>
              <a:rPr lang="pt-BR" dirty="0" smtClean="0"/>
              <a:t>.)</a:t>
            </a:r>
            <a:r>
              <a:rPr lang="pt-BR" dirty="0" smtClean="0">
                <a:solidFill>
                  <a:schemeClr val="tx1"/>
                </a:solidFill>
              </a:rPr>
              <a:t>.</a:t>
            </a:r>
            <a:endParaRPr lang="pt-BR" dirty="0">
              <a:solidFill>
                <a:schemeClr val="tx1"/>
              </a:solidFill>
            </a:endParaRPr>
          </a:p>
          <a:p>
            <a:endParaRPr lang="pt-BR" dirty="0" smtClean="0">
              <a:solidFill>
                <a:schemeClr val="tx1"/>
              </a:solidFill>
            </a:endParaRPr>
          </a:p>
          <a:p>
            <a:r>
              <a:rPr lang="pt-BR" b="1" dirty="0" smtClean="0">
                <a:solidFill>
                  <a:schemeClr val="tx1"/>
                </a:solidFill>
              </a:rPr>
              <a:t>Plano vertical</a:t>
            </a:r>
            <a:r>
              <a:rPr lang="pt-BR" dirty="0" smtClean="0">
                <a:solidFill>
                  <a:schemeClr val="tx1"/>
                </a:solidFill>
              </a:rPr>
              <a:t> (profundidade): </a:t>
            </a:r>
          </a:p>
          <a:p>
            <a:r>
              <a:rPr lang="pt-BR" dirty="0" smtClean="0">
                <a:solidFill>
                  <a:schemeClr val="tx1"/>
                </a:solidFill>
              </a:rPr>
              <a:t>Cognição </a:t>
            </a:r>
            <a:r>
              <a:rPr lang="pt-BR" i="1" dirty="0" smtClean="0">
                <a:solidFill>
                  <a:schemeClr val="tx1"/>
                </a:solidFill>
              </a:rPr>
              <a:t>exauriente</a:t>
            </a:r>
            <a:r>
              <a:rPr lang="pt-BR" dirty="0" smtClean="0">
                <a:solidFill>
                  <a:schemeClr val="tx1"/>
                </a:solidFill>
              </a:rPr>
              <a:t> (exame completo, profundo da causa) ou </a:t>
            </a:r>
            <a:r>
              <a:rPr lang="pt-BR" i="1" dirty="0" smtClean="0">
                <a:solidFill>
                  <a:schemeClr val="tx1"/>
                </a:solidFill>
              </a:rPr>
              <a:t>sumária</a:t>
            </a:r>
            <a:r>
              <a:rPr lang="pt-BR" dirty="0" smtClean="0">
                <a:solidFill>
                  <a:schemeClr val="tx1"/>
                </a:solidFill>
              </a:rPr>
              <a:t> (exame não exauriente, superficial).</a:t>
            </a:r>
          </a:p>
          <a:p>
            <a:r>
              <a:rPr lang="pt-BR" dirty="0" err="1" smtClean="0">
                <a:solidFill>
                  <a:schemeClr val="tx1"/>
                </a:solidFill>
              </a:rPr>
              <a:t>Exs</a:t>
            </a:r>
            <a:r>
              <a:rPr lang="pt-BR" dirty="0" smtClean="0">
                <a:solidFill>
                  <a:schemeClr val="tx1"/>
                </a:solidFill>
              </a:rPr>
              <a:t>: cognição exauriente: sentença em procedimento comum.</a:t>
            </a:r>
          </a:p>
          <a:p>
            <a:r>
              <a:rPr lang="pt-BR" dirty="0" smtClean="0">
                <a:solidFill>
                  <a:schemeClr val="tx1"/>
                </a:solidFill>
              </a:rPr>
              <a:t>Cognição sumária: tutela provisória (antecipada, cautelar...).</a:t>
            </a:r>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24</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235871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Atos do juiz (</a:t>
            </a:r>
            <a:r>
              <a:rPr lang="pt-BR" b="1" dirty="0" err="1" smtClean="0"/>
              <a:t>arts</a:t>
            </a:r>
            <a:r>
              <a:rPr lang="pt-BR" b="1" dirty="0" smtClean="0"/>
              <a:t>. 203 a 205)</a:t>
            </a:r>
            <a:endParaRPr lang="pt-BR" b="1" dirty="0"/>
          </a:p>
        </p:txBody>
      </p:sp>
      <p:sp>
        <p:nvSpPr>
          <p:cNvPr id="8" name="Espaço Reservado para Conteúdo 7"/>
          <p:cNvSpPr>
            <a:spLocks noGrp="1"/>
          </p:cNvSpPr>
          <p:nvPr>
            <p:ph idx="1"/>
          </p:nvPr>
        </p:nvSpPr>
        <p:spPr>
          <a:xfrm>
            <a:off x="1097280" y="1845733"/>
            <a:ext cx="10058400" cy="4318583"/>
          </a:xfrm>
        </p:spPr>
        <p:txBody>
          <a:bodyPr>
            <a:normAutofit/>
          </a:bodyPr>
          <a:lstStyle/>
          <a:p>
            <a:r>
              <a:rPr lang="pt-BR" b="1" dirty="0" smtClean="0"/>
              <a:t>Sentença: </a:t>
            </a:r>
            <a:r>
              <a:rPr lang="pt-BR" dirty="0" smtClean="0"/>
              <a:t>pronunciamento por meio do qual o juiz, com fundamento nos </a:t>
            </a:r>
            <a:r>
              <a:rPr lang="pt-BR" dirty="0" err="1" smtClean="0"/>
              <a:t>arts</a:t>
            </a:r>
            <a:r>
              <a:rPr lang="pt-BR" dirty="0" smtClean="0"/>
              <a:t>. 485 e 487 põe fim à fase cognitiva do procedimento comum, bem como extingue a execução (art. 203 §1º).</a:t>
            </a:r>
          </a:p>
          <a:p>
            <a:r>
              <a:rPr lang="pt-BR" dirty="0" smtClean="0"/>
              <a:t>Art. 485: extinção do processo sem julgamento do mérito (questão processual)</a:t>
            </a:r>
          </a:p>
          <a:p>
            <a:r>
              <a:rPr lang="pt-BR" dirty="0" smtClean="0"/>
              <a:t>Art. 487: extinção do processo com julgamento do mérito. </a:t>
            </a:r>
          </a:p>
          <a:p>
            <a:pPr marL="0" indent="0">
              <a:buNone/>
            </a:pPr>
            <a:r>
              <a:rPr lang="pt-BR" b="1" dirty="0" smtClean="0"/>
              <a:t>Decisão interlocutória</a:t>
            </a:r>
            <a:r>
              <a:rPr lang="pt-BR" dirty="0" smtClean="0"/>
              <a:t>: pronunciamento judicial de natureza decisória que não seja sentença (art. 203 § 2º).</a:t>
            </a:r>
          </a:p>
          <a:p>
            <a:pPr marL="0" indent="0">
              <a:buNone/>
            </a:pPr>
            <a:r>
              <a:rPr lang="pt-BR" b="1" dirty="0" smtClean="0"/>
              <a:t>Despachos: </a:t>
            </a:r>
            <a:r>
              <a:rPr lang="pt-BR" dirty="0" smtClean="0"/>
              <a:t>todos os demais pronunciamentos do juiz (i.e., pronunciamento sem conteúdo decisório; art. 203 §3º).</a:t>
            </a:r>
          </a:p>
          <a:p>
            <a:pPr marL="0" indent="0">
              <a:buNone/>
            </a:pPr>
            <a:r>
              <a:rPr lang="pt-BR" dirty="0" err="1" smtClean="0"/>
              <a:t>Obs</a:t>
            </a:r>
            <a:r>
              <a:rPr lang="pt-BR" dirty="0" smtClean="0"/>
              <a:t>: § </a:t>
            </a:r>
            <a:r>
              <a:rPr lang="pt-BR" dirty="0"/>
              <a:t>4</a:t>
            </a:r>
            <a:r>
              <a:rPr lang="pt-BR" u="sng" baseline="30000" dirty="0"/>
              <a:t>o</a:t>
            </a:r>
            <a:r>
              <a:rPr lang="pt-BR" dirty="0"/>
              <a:t> Os </a:t>
            </a:r>
            <a:r>
              <a:rPr lang="pt-BR" b="1" dirty="0"/>
              <a:t>atos meramente ordinatórios,</a:t>
            </a:r>
            <a:r>
              <a:rPr lang="pt-BR" dirty="0"/>
              <a:t> como a juntada e a vista obrigatória, independem de despacho, devendo ser praticados de ofício pelo servidor e revistos pelo juiz quando necessário</a:t>
            </a:r>
            <a:r>
              <a:rPr lang="pt-BR" dirty="0" smtClean="0"/>
              <a:t>.</a:t>
            </a:r>
          </a:p>
          <a:p>
            <a:pPr marL="0" indent="0">
              <a:buNone/>
            </a:pPr>
            <a:r>
              <a:rPr lang="pt-BR" b="1" dirty="0" smtClean="0"/>
              <a:t>Acórdão: </a:t>
            </a:r>
            <a:r>
              <a:rPr lang="pt-BR" dirty="0"/>
              <a:t>Acórdão é o julgamento colegiado proferido pelos </a:t>
            </a:r>
            <a:r>
              <a:rPr lang="pt-BR" dirty="0" smtClean="0"/>
              <a:t>tribunais (art. 204).</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25</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1747596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Elementos da sentença</a:t>
            </a:r>
            <a:endParaRPr lang="pt-BR" b="1" dirty="0"/>
          </a:p>
        </p:txBody>
      </p:sp>
      <p:sp>
        <p:nvSpPr>
          <p:cNvPr id="8" name="Espaço Reservado para Conteúdo 7"/>
          <p:cNvSpPr>
            <a:spLocks noGrp="1"/>
          </p:cNvSpPr>
          <p:nvPr>
            <p:ph idx="1"/>
          </p:nvPr>
        </p:nvSpPr>
        <p:spPr/>
        <p:txBody>
          <a:bodyPr/>
          <a:lstStyle/>
          <a:p>
            <a:r>
              <a:rPr lang="pt-BR" dirty="0" smtClean="0"/>
              <a:t>3 elementos:</a:t>
            </a:r>
          </a:p>
          <a:p>
            <a:endParaRPr lang="pt-BR" dirty="0"/>
          </a:p>
          <a:p>
            <a:r>
              <a:rPr lang="pt-BR" b="1" dirty="0" smtClean="0"/>
              <a:t>Relatório.</a:t>
            </a:r>
          </a:p>
          <a:p>
            <a:r>
              <a:rPr lang="pt-BR" dirty="0"/>
              <a:t>I - o relatório, que conterá os nomes das partes, a identificação do caso, com a suma do pedido e da contestação, e o registro das principais ocorrências havidas no andamento do processo</a:t>
            </a:r>
            <a:endParaRPr lang="pt-BR" dirty="0" smtClean="0"/>
          </a:p>
          <a:p>
            <a:r>
              <a:rPr lang="pt-BR" b="1" dirty="0" smtClean="0"/>
              <a:t>Fundamentação/motivação.</a:t>
            </a:r>
          </a:p>
          <a:p>
            <a:r>
              <a:rPr lang="pt-BR" dirty="0"/>
              <a:t>II - os fundamentos, em que o juiz analisará as questões de fato e de direito;</a:t>
            </a:r>
            <a:endParaRPr lang="pt-BR" dirty="0" smtClean="0"/>
          </a:p>
          <a:p>
            <a:r>
              <a:rPr lang="pt-BR" b="1" dirty="0" smtClean="0"/>
              <a:t>Dispositivo.</a:t>
            </a:r>
          </a:p>
          <a:p>
            <a:r>
              <a:rPr lang="pt-BR" dirty="0"/>
              <a:t>III - o dispositivo, em que o juiz resolverá as questões principais que as partes lhe submeterem.</a:t>
            </a:r>
            <a:endParaRPr lang="pt-BR" b="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26</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Relatório	</a:t>
            </a:r>
            <a:endParaRPr lang="pt-BR" b="1" dirty="0"/>
          </a:p>
        </p:txBody>
      </p:sp>
      <p:sp>
        <p:nvSpPr>
          <p:cNvPr id="8" name="Espaço Reservado para Conteúdo 7"/>
          <p:cNvSpPr>
            <a:spLocks noGrp="1"/>
          </p:cNvSpPr>
          <p:nvPr>
            <p:ph idx="1"/>
          </p:nvPr>
        </p:nvSpPr>
        <p:spPr/>
        <p:txBody>
          <a:bodyPr/>
          <a:lstStyle/>
          <a:p>
            <a:r>
              <a:rPr lang="pt-BR" b="1" dirty="0" smtClean="0"/>
              <a:t>Exceção: </a:t>
            </a:r>
          </a:p>
          <a:p>
            <a:r>
              <a:rPr lang="pt-BR" dirty="0" smtClean="0"/>
              <a:t>Lei 9.099/95 (Juizados Especiais Cíveis): </a:t>
            </a:r>
            <a:r>
              <a:rPr lang="pt-BR" dirty="0"/>
              <a:t> </a:t>
            </a:r>
            <a:endParaRPr lang="pt-BR" dirty="0" smtClean="0"/>
          </a:p>
          <a:p>
            <a:r>
              <a:rPr lang="pt-BR" dirty="0" smtClean="0"/>
              <a:t>Art</a:t>
            </a:r>
            <a:r>
              <a:rPr lang="pt-BR" dirty="0"/>
              <a:t>. 38. A sentença mencionará os elementos de convicção do Juiz, com breve resumo dos fatos relevantes ocorridos em audiência, </a:t>
            </a:r>
            <a:r>
              <a:rPr lang="pt-BR" u="sng" dirty="0"/>
              <a:t>dispensado o relatório</a:t>
            </a:r>
            <a:r>
              <a:rPr lang="pt-BR" dirty="0"/>
              <a:t>.</a:t>
            </a:r>
          </a:p>
          <a:p>
            <a:r>
              <a:rPr lang="pt-BR" dirty="0"/>
              <a:t>        Parágrafo único. Não se admitirá sentença condenatória por quantia ilíquida, ainda que genérico o pedido.</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27</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Fundamentação/motivação</a:t>
            </a:r>
            <a:endParaRPr lang="pt-BR" b="1" dirty="0"/>
          </a:p>
        </p:txBody>
      </p:sp>
      <p:sp>
        <p:nvSpPr>
          <p:cNvPr id="8" name="Espaço Reservado para Conteúdo 7"/>
          <p:cNvSpPr>
            <a:spLocks noGrp="1"/>
          </p:cNvSpPr>
          <p:nvPr>
            <p:ph idx="1"/>
          </p:nvPr>
        </p:nvSpPr>
        <p:spPr/>
        <p:txBody>
          <a:bodyPr>
            <a:normAutofit/>
          </a:bodyPr>
          <a:lstStyle/>
          <a:p>
            <a:r>
              <a:rPr lang="pt-BR" dirty="0" smtClean="0"/>
              <a:t>Art. 93, IX, CRFB: “todos </a:t>
            </a:r>
            <a:r>
              <a:rPr lang="pt-BR" dirty="0"/>
              <a:t>os julgamentos dos órgãos do Poder Judiciário serão públicos, e </a:t>
            </a:r>
            <a:r>
              <a:rPr lang="pt-BR" b="1" u="sng" dirty="0"/>
              <a:t>fundamentadas todas as decisões, sob pena de nulidade</a:t>
            </a:r>
            <a:r>
              <a:rPr lang="pt-BR" dirty="0"/>
              <a:t>, podendo a lei limitar a presença, em determinados atos, às próprias partes e a seus advogados, ou somente a estes, em casos nos quais a preservação do direito à intimidade do interessado no sigilo não prejudique o interesse público à </a:t>
            </a:r>
            <a:r>
              <a:rPr lang="pt-BR" dirty="0" smtClean="0"/>
              <a:t>informação”. </a:t>
            </a:r>
          </a:p>
          <a:p>
            <a:pPr marL="0" indent="0">
              <a:buNone/>
            </a:pPr>
            <a:r>
              <a:rPr lang="pt-BR" dirty="0" smtClean="0"/>
              <a:t>Fundamentação/motivação: “</a:t>
            </a:r>
            <a:r>
              <a:rPr lang="pt-BR" b="1" dirty="0" smtClean="0"/>
              <a:t>É o enunciado das razões em que se apoiará a decisão da </a:t>
            </a:r>
            <a:r>
              <a:rPr lang="pt-BR" dirty="0" smtClean="0"/>
              <a:t>causa. Embora formulada em momento logicamente anterior ao decisório, </a:t>
            </a:r>
            <a:r>
              <a:rPr lang="pt-BR" u="sng" dirty="0" smtClean="0"/>
              <a:t>ela é direcionada às conclusões que virão</a:t>
            </a:r>
            <a:r>
              <a:rPr lang="pt-BR" dirty="0" smtClean="0"/>
              <a:t> e deve conter o exame de todos os pontos relevantes para o julgamento da causa (art. 485, inc. II)” (DINAMARCO)</a:t>
            </a:r>
          </a:p>
          <a:p>
            <a:pPr marL="0" indent="0">
              <a:buNone/>
            </a:pPr>
            <a:r>
              <a:rPr lang="pt-BR" dirty="0" smtClean="0"/>
              <a:t>“Na motivação o juiz </a:t>
            </a:r>
            <a:r>
              <a:rPr lang="pt-BR" u="sng" dirty="0" smtClean="0"/>
              <a:t>soluciona questões de fato e de direito</a:t>
            </a:r>
            <a:r>
              <a:rPr lang="pt-BR" dirty="0" smtClean="0"/>
              <a:t>, o que é diferente do que ele faz no dispositivo, onde decide sobre a pretensão do autor” i.e., a resolução das questões na motivação é instrumental com relação ao dispositivo. </a:t>
            </a:r>
          </a:p>
          <a:p>
            <a:pPr marL="0" indent="0">
              <a:buNone/>
            </a:pPr>
            <a:endParaRPr lang="pt-BR" dirty="0"/>
          </a:p>
          <a:p>
            <a:pPr marL="0" indent="0">
              <a:buNone/>
            </a:pPr>
            <a:endParaRPr lang="pt-BR" dirty="0" smtClean="0"/>
          </a:p>
          <a:p>
            <a:pPr marL="0" indent="0">
              <a:buNone/>
            </a:pPr>
            <a:endParaRPr lang="pt-BR" dirty="0" smtClean="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28</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Motivação</a:t>
            </a:r>
            <a:endParaRPr lang="pt-BR" b="1" dirty="0"/>
          </a:p>
        </p:txBody>
      </p:sp>
      <p:sp>
        <p:nvSpPr>
          <p:cNvPr id="8" name="Espaço Reservado para Conteúdo 7"/>
          <p:cNvSpPr>
            <a:spLocks noGrp="1"/>
          </p:cNvSpPr>
          <p:nvPr>
            <p:ph idx="1"/>
          </p:nvPr>
        </p:nvSpPr>
        <p:spPr/>
        <p:txBody>
          <a:bodyPr/>
          <a:lstStyle/>
          <a:p>
            <a:r>
              <a:rPr lang="pt-BR" b="1" dirty="0"/>
              <a:t>Dupla função da fundamentação:</a:t>
            </a:r>
          </a:p>
          <a:p>
            <a:pPr algn="just"/>
            <a:r>
              <a:rPr lang="pt-BR" i="1" dirty="0"/>
              <a:t>Função </a:t>
            </a:r>
            <a:r>
              <a:rPr lang="pt-BR" i="1" dirty="0" err="1"/>
              <a:t>endoprocessual</a:t>
            </a:r>
            <a:r>
              <a:rPr lang="pt-BR" dirty="0"/>
              <a:t>: “permite que as partes, conhecendo as razões que formaram o convencimento do magistrado, possam saber se foi feita uma análise apurada da causa, a fim de </a:t>
            </a:r>
            <a:r>
              <a:rPr lang="pt-BR" u="sng" dirty="0"/>
              <a:t>controlar a decisão por meio dos recursos cabíveis</a:t>
            </a:r>
            <a:r>
              <a:rPr lang="pt-BR" dirty="0"/>
              <a:t>, bem como para que os juízes de hierarquia superior tenham subsídios para reformar ou manter essa decisão” (DIDIER)</a:t>
            </a:r>
          </a:p>
          <a:p>
            <a:pPr algn="just"/>
            <a:r>
              <a:rPr lang="pt-BR" i="1" dirty="0"/>
              <a:t>Função extraprocessual</a:t>
            </a:r>
            <a:r>
              <a:rPr lang="pt-BR" dirty="0"/>
              <a:t>: “a fundamentação </a:t>
            </a:r>
            <a:r>
              <a:rPr lang="pt-BR" u="sng" dirty="0"/>
              <a:t>viabiliza o controle da decisão do magistrado pela via difusa da democracia participativa</a:t>
            </a:r>
            <a:r>
              <a:rPr lang="pt-BR" dirty="0"/>
              <a:t>, exercida pelo povo em cujo nome a sentença é pronunciada” (DIDIER)</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29</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Réplica</a:t>
            </a:r>
            <a:endParaRPr lang="pt-BR" b="1" dirty="0"/>
          </a:p>
        </p:txBody>
      </p:sp>
      <p:sp>
        <p:nvSpPr>
          <p:cNvPr id="3" name="Espaço Reservado para Conteúdo 2"/>
          <p:cNvSpPr>
            <a:spLocks noGrp="1"/>
          </p:cNvSpPr>
          <p:nvPr>
            <p:ph idx="1"/>
          </p:nvPr>
        </p:nvSpPr>
        <p:spPr/>
        <p:txBody>
          <a:bodyPr/>
          <a:lstStyle/>
          <a:p>
            <a:pPr algn="just"/>
            <a:r>
              <a:rPr lang="pt-BR" dirty="0" smtClean="0">
                <a:solidFill>
                  <a:schemeClr val="tx1"/>
                </a:solidFill>
              </a:rPr>
              <a:t>Duas hipóteses:</a:t>
            </a:r>
          </a:p>
          <a:p>
            <a:pPr algn="just"/>
            <a:r>
              <a:rPr lang="pt-BR" dirty="0" smtClean="0">
                <a:solidFill>
                  <a:schemeClr val="tx1"/>
                </a:solidFill>
              </a:rPr>
              <a:t>Art</a:t>
            </a:r>
            <a:r>
              <a:rPr lang="pt-BR" dirty="0">
                <a:solidFill>
                  <a:schemeClr val="tx1"/>
                </a:solidFill>
              </a:rPr>
              <a:t>. 350. </a:t>
            </a:r>
            <a:r>
              <a:rPr lang="pt-BR" b="1" dirty="0">
                <a:solidFill>
                  <a:schemeClr val="tx1"/>
                </a:solidFill>
              </a:rPr>
              <a:t> Se o réu alegar fato impeditivo, modificativo ou extintivo do direito do autor, este será ouvido no prazo de 15 (quinze) dias, permitindo-lhe o juiz a produção de prova.</a:t>
            </a:r>
            <a:endParaRPr lang="pt-BR" b="1" dirty="0" smtClean="0">
              <a:solidFill>
                <a:schemeClr val="tx1"/>
              </a:solidFill>
            </a:endParaRPr>
          </a:p>
          <a:p>
            <a:pPr algn="just"/>
            <a:r>
              <a:rPr lang="pt-BR" dirty="0" smtClean="0">
                <a:solidFill>
                  <a:schemeClr val="tx1"/>
                </a:solidFill>
              </a:rPr>
              <a:t>Art</a:t>
            </a:r>
            <a:r>
              <a:rPr lang="pt-BR" dirty="0">
                <a:solidFill>
                  <a:schemeClr val="tx1"/>
                </a:solidFill>
              </a:rPr>
              <a:t>. 351.  </a:t>
            </a:r>
            <a:r>
              <a:rPr lang="pt-BR" b="1" dirty="0">
                <a:solidFill>
                  <a:schemeClr val="tx1"/>
                </a:solidFill>
              </a:rPr>
              <a:t>Se o réu alegar qualquer das matérias enumeradas no </a:t>
            </a:r>
            <a:r>
              <a:rPr lang="pt-BR" b="1" dirty="0">
                <a:solidFill>
                  <a:schemeClr val="tx1"/>
                </a:solidFill>
                <a:hlinkClick r:id="rId2"/>
              </a:rPr>
              <a:t>art. 337</a:t>
            </a:r>
            <a:r>
              <a:rPr lang="pt-BR" b="1" dirty="0">
                <a:solidFill>
                  <a:schemeClr val="tx1"/>
                </a:solidFill>
              </a:rPr>
              <a:t>, o juiz determinará a oitiva do autor no prazo de 15 (quinze) dias, permitindo-lhe a produção de prova.</a:t>
            </a:r>
          </a:p>
          <a:p>
            <a:pPr algn="just">
              <a:buFont typeface="Arial" panose="020B0604020202020204" pitchFamily="34" charset="0"/>
              <a:buChar char="•"/>
            </a:pPr>
            <a:r>
              <a:rPr lang="pt-BR" dirty="0" smtClean="0">
                <a:solidFill>
                  <a:schemeClr val="tx1"/>
                </a:solidFill>
              </a:rPr>
              <a:t>Na réplica o autor deve cingir-se aos fatos expostos pelo réu. Não pode acrescentar novos fundamentos fáticos. Pode, também, requerer novas provas. </a:t>
            </a:r>
          </a:p>
          <a:p>
            <a:pPr marL="0" indent="0" algn="just">
              <a:buNone/>
            </a:pPr>
            <a:endParaRPr lang="pt-BR" dirty="0" smtClean="0"/>
          </a:p>
          <a:p>
            <a:pPr>
              <a:buFont typeface="Arial" panose="020B0604020202020204" pitchFamily="34" charset="0"/>
              <a:buChar char="•"/>
            </a:pPr>
            <a:endParaRPr lang="pt-BR" b="1" dirty="0"/>
          </a:p>
          <a:p>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
        <p:nvSpPr>
          <p:cNvPr id="4" name="Espaço Reservado para Número de Slide 3"/>
          <p:cNvSpPr>
            <a:spLocks noGrp="1"/>
          </p:cNvSpPr>
          <p:nvPr>
            <p:ph type="sldNum" sz="quarter" idx="12"/>
          </p:nvPr>
        </p:nvSpPr>
        <p:spPr/>
        <p:txBody>
          <a:bodyPr/>
          <a:lstStyle/>
          <a:p>
            <a:fld id="{7D7CC47D-5F8A-409B-A1E5-FC04969D52E5}" type="slidenum">
              <a:rPr lang="pt-BR" smtClean="0"/>
              <a:t>3</a:t>
            </a:fld>
            <a:endParaRPr lang="pt-BR"/>
          </a:p>
        </p:txBody>
      </p:sp>
    </p:spTree>
    <p:extLst>
      <p:ext uri="{BB962C8B-B14F-4D97-AF65-F5344CB8AC3E}">
        <p14:creationId xmlns:p14="http://schemas.microsoft.com/office/powerpoint/2010/main" val="198288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Questões resolvidas na motivação</a:t>
            </a:r>
            <a:endParaRPr lang="pt-BR" b="1" dirty="0"/>
          </a:p>
        </p:txBody>
      </p:sp>
      <p:sp>
        <p:nvSpPr>
          <p:cNvPr id="8" name="Espaço Reservado para Conteúdo 7"/>
          <p:cNvSpPr>
            <a:spLocks noGrp="1"/>
          </p:cNvSpPr>
          <p:nvPr>
            <p:ph idx="1"/>
          </p:nvPr>
        </p:nvSpPr>
        <p:spPr/>
        <p:txBody>
          <a:bodyPr/>
          <a:lstStyle/>
          <a:p>
            <a:pPr algn="just"/>
            <a:r>
              <a:rPr lang="pt-BR" dirty="0" smtClean="0"/>
              <a:t>Deve o juiz analisar “</a:t>
            </a:r>
            <a:r>
              <a:rPr lang="pt-BR" b="1" dirty="0" smtClean="0"/>
              <a:t>todos os pontos de fato ou de direito dos quais dependam a admissibilidade e o teor do julgamento do mérito</a:t>
            </a:r>
            <a:r>
              <a:rPr lang="pt-BR" dirty="0" smtClean="0"/>
              <a:t>” (DINAMARCO). </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30</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Motivação</a:t>
            </a:r>
            <a:endParaRPr lang="pt-BR" b="1" dirty="0"/>
          </a:p>
        </p:txBody>
      </p:sp>
      <p:sp>
        <p:nvSpPr>
          <p:cNvPr id="8" name="Espaço Reservado para Conteúdo 7"/>
          <p:cNvSpPr>
            <a:spLocks noGrp="1"/>
          </p:cNvSpPr>
          <p:nvPr>
            <p:ph idx="1"/>
          </p:nvPr>
        </p:nvSpPr>
        <p:spPr>
          <a:xfrm>
            <a:off x="1097279" y="1845734"/>
            <a:ext cx="10506141" cy="4302818"/>
          </a:xfrm>
        </p:spPr>
        <p:txBody>
          <a:bodyPr numCol="2">
            <a:noAutofit/>
          </a:bodyPr>
          <a:lstStyle/>
          <a:p>
            <a:r>
              <a:rPr lang="pt-BR" sz="1800" b="1" dirty="0" smtClean="0">
                <a:solidFill>
                  <a:srgbClr val="00B050"/>
                </a:solidFill>
              </a:rPr>
              <a:t>NOVIDADE!</a:t>
            </a:r>
          </a:p>
          <a:p>
            <a:pPr algn="just"/>
            <a:r>
              <a:rPr lang="pt-BR" sz="1800" dirty="0" smtClean="0"/>
              <a:t>Art. 489, § </a:t>
            </a:r>
            <a:r>
              <a:rPr lang="pt-BR" sz="1800" dirty="0"/>
              <a:t>1</a:t>
            </a:r>
            <a:r>
              <a:rPr lang="pt-BR" sz="1800" u="sng" baseline="30000" dirty="0"/>
              <a:t>o</a:t>
            </a:r>
            <a:r>
              <a:rPr lang="pt-BR" sz="1800" dirty="0"/>
              <a:t> </a:t>
            </a:r>
            <a:r>
              <a:rPr lang="pt-BR" sz="1800" b="1" dirty="0"/>
              <a:t>Não se considera fundamentada qualquer decisão judicial,</a:t>
            </a:r>
            <a:r>
              <a:rPr lang="pt-BR" sz="1800" dirty="0"/>
              <a:t> seja ela interlocutória, sentença ou acórdão, que:</a:t>
            </a:r>
          </a:p>
          <a:p>
            <a:pPr algn="just"/>
            <a:r>
              <a:rPr lang="pt-BR" sz="1800" dirty="0"/>
              <a:t>I - se limitar à indicação, à reprodução ou à paráfrase de ato normativo, sem explicar sua relação com a causa ou a questão decidida;</a:t>
            </a:r>
          </a:p>
          <a:p>
            <a:pPr algn="just"/>
            <a:r>
              <a:rPr lang="pt-BR" sz="1800" dirty="0"/>
              <a:t>II - empregar conceitos jurídicos indeterminados, sem explicar o motivo concreto de sua incidência no caso;</a:t>
            </a:r>
          </a:p>
          <a:p>
            <a:pPr algn="just"/>
            <a:r>
              <a:rPr lang="pt-BR" sz="1800" dirty="0"/>
              <a:t>III - invocar motivos que se prestariam a justificar qualquer outra decisão;</a:t>
            </a:r>
          </a:p>
          <a:p>
            <a:pPr algn="just"/>
            <a:r>
              <a:rPr lang="pt-BR" sz="1800" dirty="0"/>
              <a:t>IV - </a:t>
            </a:r>
            <a:r>
              <a:rPr lang="pt-BR" sz="1800" u="sng" dirty="0"/>
              <a:t>não enfrentar todos os argumentos deduzidos no processo capazes de, em tese, infirmar a conclusão adotada pelo julgador</a:t>
            </a:r>
            <a:r>
              <a:rPr lang="pt-BR" sz="1800" dirty="0"/>
              <a:t>;</a:t>
            </a:r>
          </a:p>
          <a:p>
            <a:pPr algn="just"/>
            <a:r>
              <a:rPr lang="pt-BR" sz="1800" dirty="0"/>
              <a:t>V - se limitar a invocar precedente ou enunciado de súmula, </a:t>
            </a:r>
            <a:r>
              <a:rPr lang="pt-BR" sz="1800" u="sng" dirty="0"/>
              <a:t>sem identificar seus fundamentos determinantes nem demonstrar que o caso sob julgamento se ajusta àqueles fundamentos</a:t>
            </a:r>
            <a:r>
              <a:rPr lang="pt-BR" sz="1800" dirty="0"/>
              <a:t>;</a:t>
            </a:r>
          </a:p>
          <a:p>
            <a:pPr algn="just"/>
            <a:r>
              <a:rPr lang="pt-BR" sz="1800" dirty="0"/>
              <a:t>VI - deixar de seguir enunciado de súmula, jurisprudência ou precedente invocado pela parte, sem demonstrar a existência de distinção no caso em julgamento ou a superação do entendimento.</a:t>
            </a:r>
          </a:p>
          <a:p>
            <a:pPr algn="just"/>
            <a:r>
              <a:rPr lang="pt-BR" sz="1800" dirty="0"/>
              <a:t>§ 2</a:t>
            </a:r>
            <a:r>
              <a:rPr lang="pt-BR" sz="1800" u="sng" baseline="30000" dirty="0"/>
              <a:t>o</a:t>
            </a:r>
            <a:r>
              <a:rPr lang="pt-BR" sz="1800" dirty="0"/>
              <a:t> No caso de colisão entre normas, </a:t>
            </a:r>
            <a:r>
              <a:rPr lang="pt-BR" sz="1800" u="sng" dirty="0"/>
              <a:t>o juiz deve justificar o objeto e os critérios gerais da ponderação efetuada, enunciando as razões que autorizam a interferência na norma afastada e as premissas fáticas que fundamentam a conclusão</a:t>
            </a:r>
            <a:r>
              <a:rPr lang="pt-BR" sz="1800" dirty="0"/>
              <a:t>.</a:t>
            </a:r>
          </a:p>
          <a:p>
            <a:pPr algn="just"/>
            <a:r>
              <a:rPr lang="pt-BR" sz="1800" u="sng" dirty="0"/>
              <a:t>§ 3</a:t>
            </a:r>
            <a:r>
              <a:rPr lang="pt-BR" sz="1800" u="sng" baseline="30000" dirty="0"/>
              <a:t>o</a:t>
            </a:r>
            <a:r>
              <a:rPr lang="pt-BR" sz="1800" u="sng" dirty="0"/>
              <a:t> A decisão judicial deve ser </a:t>
            </a:r>
            <a:r>
              <a:rPr lang="pt-BR" sz="1800" b="1" u="sng" dirty="0"/>
              <a:t>interpretada</a:t>
            </a:r>
            <a:r>
              <a:rPr lang="pt-BR" sz="1800" u="sng" dirty="0"/>
              <a:t> a partir da conjugação de todos os seus elementos e em conformidade com o princípio da boa-fé</a:t>
            </a:r>
          </a:p>
          <a:p>
            <a:endParaRPr lang="pt-BR" sz="1800"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31</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b="1" dirty="0" smtClean="0"/>
              <a:t>Motivação</a:t>
            </a:r>
            <a:endParaRPr lang="pt-BR" b="1" dirty="0"/>
          </a:p>
        </p:txBody>
      </p:sp>
      <p:sp>
        <p:nvSpPr>
          <p:cNvPr id="8" name="Espaço Reservado para Conteúdo 7"/>
          <p:cNvSpPr>
            <a:spLocks noGrp="1"/>
          </p:cNvSpPr>
          <p:nvPr>
            <p:ph idx="1"/>
          </p:nvPr>
        </p:nvSpPr>
        <p:spPr/>
        <p:txBody>
          <a:bodyPr>
            <a:normAutofit/>
          </a:bodyPr>
          <a:lstStyle/>
          <a:p>
            <a:r>
              <a:rPr lang="pt-BR" u="sng" dirty="0" smtClean="0"/>
              <a:t>Porém</a:t>
            </a:r>
            <a:r>
              <a:rPr lang="pt-BR" dirty="0" smtClean="0"/>
              <a:t>:</a:t>
            </a:r>
          </a:p>
          <a:p>
            <a:pPr algn="just"/>
            <a:r>
              <a:rPr lang="pt-BR" dirty="0" smtClean="0"/>
              <a:t>“</a:t>
            </a:r>
            <a:r>
              <a:rPr lang="pt-BR" u="sng" dirty="0" smtClean="0"/>
              <a:t>O  </a:t>
            </a:r>
            <a:r>
              <a:rPr lang="pt-BR" u="sng" dirty="0"/>
              <a:t>julgador  não  está  obrigado a responder a todas as questões suscitadas   pelas   partes,   quando  já  tenha  encontrado  motivo suficiente  para  proferir a decisão</a:t>
            </a:r>
            <a:r>
              <a:rPr lang="pt-BR" dirty="0"/>
              <a:t>. A prescrição trazida pelo </a:t>
            </a:r>
            <a:r>
              <a:rPr lang="pt-BR" dirty="0" smtClean="0"/>
              <a:t>art. 489  </a:t>
            </a:r>
            <a:r>
              <a:rPr lang="pt-BR" dirty="0"/>
              <a:t>do CPC/2015 veio confirmar a jurisprudência já sedimentada pelo Colendo Superior Tribunal de Justiça, </a:t>
            </a:r>
            <a:r>
              <a:rPr lang="pt-BR" b="1" u="sng" dirty="0"/>
              <a:t>sendo dever do julgador apenas enfrentar  as  questões  capazes  de infirmar a conclusão adotada na decisão </a:t>
            </a:r>
            <a:r>
              <a:rPr lang="pt-BR" b="1" u="sng" dirty="0" smtClean="0"/>
              <a:t>recorrida</a:t>
            </a:r>
            <a:r>
              <a:rPr lang="pt-BR" dirty="0"/>
              <a:t> </a:t>
            </a:r>
            <a:r>
              <a:rPr lang="pt-BR" dirty="0" smtClean="0"/>
              <a:t>(STJ, </a:t>
            </a:r>
            <a:r>
              <a:rPr lang="pt-BR" dirty="0" err="1" smtClean="0"/>
              <a:t>EDcl</a:t>
            </a:r>
            <a:r>
              <a:rPr lang="pt-BR" dirty="0" smtClean="0"/>
              <a:t> </a:t>
            </a:r>
            <a:r>
              <a:rPr lang="pt-BR" dirty="0"/>
              <a:t>no MS 21.315/DF, Rel. Ministra DIVA MALERBI (DESEMBARGADORA CONVOCADA TRF 3ª REGIÃO), PRIMEIRA SEÇÃO, julgado em 08/06/2016, </a:t>
            </a:r>
            <a:r>
              <a:rPr lang="pt-BR" dirty="0" err="1"/>
              <a:t>DJe</a:t>
            </a:r>
            <a:r>
              <a:rPr lang="pt-BR" dirty="0"/>
              <a:t> 15/06/2016</a:t>
            </a:r>
            <a:r>
              <a:rPr lang="pt-BR" dirty="0" smtClean="0"/>
              <a:t>).</a:t>
            </a:r>
            <a:endParaRPr lang="pt-BR" dirty="0"/>
          </a:p>
          <a:p>
            <a:pPr algn="just"/>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pPr/>
              <a:t>32</a:t>
            </a:fld>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3724285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Dispositivo</a:t>
            </a:r>
            <a:endParaRPr lang="pt-BR" b="1" dirty="0"/>
          </a:p>
        </p:txBody>
      </p:sp>
      <p:sp>
        <p:nvSpPr>
          <p:cNvPr id="3" name="Espaço Reservado para Conteúdo 2"/>
          <p:cNvSpPr>
            <a:spLocks noGrp="1"/>
          </p:cNvSpPr>
          <p:nvPr>
            <p:ph idx="1"/>
          </p:nvPr>
        </p:nvSpPr>
        <p:spPr/>
        <p:txBody>
          <a:bodyPr/>
          <a:lstStyle/>
          <a:p>
            <a:pPr algn="just"/>
            <a:r>
              <a:rPr lang="pt-BR" dirty="0" smtClean="0"/>
              <a:t>Dispositivo: “</a:t>
            </a:r>
            <a:r>
              <a:rPr lang="pt-BR" b="1" dirty="0" smtClean="0"/>
              <a:t>é o preceito concreto e imperativo ditado pelo juiz em relação à causa</a:t>
            </a:r>
            <a:r>
              <a:rPr lang="pt-BR" dirty="0" smtClean="0"/>
              <a:t>” (DINAMARCO). É a resposta do Estado-juiz à pretensão formulada pelo autor.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33</a:t>
            </a:fld>
            <a:endParaRPr lang="pt-BR"/>
          </a:p>
        </p:txBody>
      </p:sp>
    </p:spTree>
    <p:extLst>
      <p:ext uri="{BB962C8B-B14F-4D97-AF65-F5344CB8AC3E}">
        <p14:creationId xmlns:p14="http://schemas.microsoft.com/office/powerpoint/2010/main" val="80591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Capítulos de sentença</a:t>
            </a:r>
            <a:endParaRPr lang="pt-BR" b="1" dirty="0"/>
          </a:p>
        </p:txBody>
      </p:sp>
      <p:sp>
        <p:nvSpPr>
          <p:cNvPr id="3" name="Espaço Reservado para Conteúdo 2"/>
          <p:cNvSpPr>
            <a:spLocks noGrp="1"/>
          </p:cNvSpPr>
          <p:nvPr>
            <p:ph idx="1"/>
          </p:nvPr>
        </p:nvSpPr>
        <p:spPr/>
        <p:txBody>
          <a:bodyPr/>
          <a:lstStyle/>
          <a:p>
            <a:r>
              <a:rPr lang="pt-BR" dirty="0" smtClean="0"/>
              <a:t>Capítulos de sentença: </a:t>
            </a:r>
            <a:r>
              <a:rPr lang="pt-BR" b="1" dirty="0" smtClean="0"/>
              <a:t>partes em que se decompõe o ato decisório</a:t>
            </a:r>
            <a:r>
              <a:rPr lang="pt-BR" dirty="0" smtClean="0"/>
              <a:t>, cada uma delas contendo o julgamento de uma pretensão distinta (DINAMARCO). </a:t>
            </a:r>
          </a:p>
          <a:p>
            <a:r>
              <a:rPr lang="pt-BR" dirty="0" err="1" smtClean="0"/>
              <a:t>Exs</a:t>
            </a:r>
            <a:r>
              <a:rPr lang="pt-BR" dirty="0" smtClean="0"/>
              <a:t>:  </a:t>
            </a:r>
          </a:p>
          <a:p>
            <a:r>
              <a:rPr lang="pt-BR" dirty="0" smtClean="0"/>
              <a:t>a) quando há mais de uma pretensão (p.ex., cumulação de pedidos, reconvenção, etc.).</a:t>
            </a:r>
          </a:p>
          <a:p>
            <a:r>
              <a:rPr lang="pt-BR" dirty="0" smtClean="0"/>
              <a:t>B) quando há apenas uma pretensão, </a:t>
            </a:r>
            <a:r>
              <a:rPr lang="pt-BR" u="sng" dirty="0" smtClean="0"/>
              <a:t>mas ela pode ser decomposta </a:t>
            </a:r>
            <a:r>
              <a:rPr lang="pt-BR" dirty="0" smtClean="0"/>
              <a:t>(</a:t>
            </a:r>
            <a:r>
              <a:rPr lang="pt-BR" dirty="0" err="1" smtClean="0"/>
              <a:t>Ex</a:t>
            </a:r>
            <a:r>
              <a:rPr lang="pt-BR" dirty="0" smtClean="0"/>
              <a:t>: pedido de indenização de 100 mil. Julgamento de procedência parcial em 40 mil. Há dois capítulos: o que julgou procedente parte do pedido para condenar o réu a pagar 40 mil, e o que julgou improcedente o pedido com relação aos outros 60 mil).</a:t>
            </a:r>
          </a:p>
          <a:p>
            <a:r>
              <a:rPr lang="pt-BR" dirty="0" smtClean="0"/>
              <a:t>C) decisão sobre pressupostos processuais (um capítulo) e sobre o mérito (outro(s) capitulo(s)). </a:t>
            </a:r>
          </a:p>
          <a:p>
            <a:r>
              <a:rPr lang="pt-BR" dirty="0" smtClean="0"/>
              <a:t>D) capítulo da decisão que julga os custos processuais, honorários...</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34</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Capítulos de sentença</a:t>
            </a:r>
            <a:endParaRPr lang="pt-BR" b="1" dirty="0"/>
          </a:p>
        </p:txBody>
      </p:sp>
      <p:sp>
        <p:nvSpPr>
          <p:cNvPr id="3" name="Espaço Reservado para Conteúdo 2"/>
          <p:cNvSpPr>
            <a:spLocks noGrp="1"/>
          </p:cNvSpPr>
          <p:nvPr>
            <p:ph idx="1"/>
          </p:nvPr>
        </p:nvSpPr>
        <p:spPr/>
        <p:txBody>
          <a:bodyPr/>
          <a:lstStyle/>
          <a:p>
            <a:r>
              <a:rPr lang="pt-BR" b="1" dirty="0" smtClean="0"/>
              <a:t>Repercussões da teoria dos capítulos da sentença:</a:t>
            </a:r>
          </a:p>
          <a:p>
            <a:r>
              <a:rPr lang="pt-BR" dirty="0" smtClean="0"/>
              <a:t>Recursos, coisa julgada, possibilidade de cisão do julgamento do mérito, execução, nulidades da sentença, etc.</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35</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Requisitos da sentença</a:t>
            </a:r>
            <a:endParaRPr lang="pt-BR" b="1" dirty="0"/>
          </a:p>
        </p:txBody>
      </p:sp>
      <p:sp>
        <p:nvSpPr>
          <p:cNvPr id="3" name="Espaço Reservado para Conteúdo 2"/>
          <p:cNvSpPr>
            <a:spLocks noGrp="1"/>
          </p:cNvSpPr>
          <p:nvPr>
            <p:ph idx="1"/>
          </p:nvPr>
        </p:nvSpPr>
        <p:spPr/>
        <p:txBody>
          <a:bodyPr/>
          <a:lstStyle/>
          <a:p>
            <a:r>
              <a:rPr lang="pt-BR" b="1" dirty="0" smtClean="0"/>
              <a:t>Regra da congruência (</a:t>
            </a:r>
            <a:r>
              <a:rPr lang="pt-BR" b="1" dirty="0" err="1" smtClean="0"/>
              <a:t>arts</a:t>
            </a:r>
            <a:r>
              <a:rPr lang="pt-BR" b="1" dirty="0" smtClean="0"/>
              <a:t>. 141 e 492): </a:t>
            </a:r>
          </a:p>
          <a:p>
            <a:r>
              <a:rPr lang="pt-BR" dirty="0"/>
              <a:t>Art. 141.  O juiz decidirá o mérito </a:t>
            </a:r>
            <a:r>
              <a:rPr lang="pt-BR" u="sng" dirty="0"/>
              <a:t>nos limites propostos pelas partes</a:t>
            </a:r>
            <a:r>
              <a:rPr lang="pt-BR" dirty="0"/>
              <a:t>, sendo-lhe vedado conhecer de questões não suscitadas a cujo respeito a lei exige iniciativa da parte.</a:t>
            </a:r>
            <a:endParaRPr lang="pt-BR" b="1" dirty="0"/>
          </a:p>
          <a:p>
            <a:r>
              <a:rPr lang="pt-BR" dirty="0" smtClean="0"/>
              <a:t>Art</a:t>
            </a:r>
            <a:r>
              <a:rPr lang="pt-BR" dirty="0"/>
              <a:t>. 492.  É vedado ao juiz proferir decisão de natureza diversa da pedida, bem como condenar a parte em quantidade superior ou em objeto diverso do que lhe foi </a:t>
            </a:r>
            <a:r>
              <a:rPr lang="pt-BR" dirty="0" smtClean="0"/>
              <a:t>demandado.</a:t>
            </a:r>
            <a:endParaRPr lang="pt-BR" b="1" dirty="0" smtClean="0"/>
          </a:p>
          <a:p>
            <a:r>
              <a:rPr lang="pt-BR" dirty="0" smtClean="0"/>
              <a:t>DINAMARCO: </a:t>
            </a:r>
            <a:r>
              <a:rPr lang="pt-BR" i="1" dirty="0" smtClean="0"/>
              <a:t>eixo imaginário </a:t>
            </a:r>
            <a:r>
              <a:rPr lang="pt-BR" dirty="0" smtClean="0"/>
              <a:t>entre pedido (e causa de pedir) e sentença. </a:t>
            </a:r>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36</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Regra da congruência</a:t>
            </a:r>
            <a:endParaRPr lang="pt-BR" b="1" dirty="0"/>
          </a:p>
        </p:txBody>
      </p:sp>
      <p:sp>
        <p:nvSpPr>
          <p:cNvPr id="3" name="Espaço Reservado para Conteúdo 2"/>
          <p:cNvSpPr>
            <a:spLocks noGrp="1"/>
          </p:cNvSpPr>
          <p:nvPr>
            <p:ph idx="1"/>
          </p:nvPr>
        </p:nvSpPr>
        <p:spPr>
          <a:xfrm>
            <a:off x="772511" y="1781503"/>
            <a:ext cx="10893972" cy="4524703"/>
          </a:xfrm>
        </p:spPr>
        <p:txBody>
          <a:bodyPr>
            <a:normAutofit/>
          </a:bodyPr>
          <a:lstStyle/>
          <a:p>
            <a:r>
              <a:rPr lang="pt-BR" b="1" dirty="0" smtClean="0"/>
              <a:t>Vícios de congruência:</a:t>
            </a:r>
          </a:p>
          <a:p>
            <a:r>
              <a:rPr lang="pt-BR" dirty="0" smtClean="0"/>
              <a:t>Decisão </a:t>
            </a:r>
            <a:r>
              <a:rPr lang="pt-BR" i="1" dirty="0" smtClean="0"/>
              <a:t>ultra petita</a:t>
            </a:r>
            <a:r>
              <a:rPr lang="pt-BR" dirty="0" smtClean="0"/>
              <a:t>: decisão que concede </a:t>
            </a:r>
            <a:r>
              <a:rPr lang="pt-BR" i="1" dirty="0" smtClean="0"/>
              <a:t>quantitativamente</a:t>
            </a:r>
            <a:r>
              <a:rPr lang="pt-BR" dirty="0" smtClean="0"/>
              <a:t> </a:t>
            </a:r>
            <a:r>
              <a:rPr lang="pt-BR" i="1" dirty="0" smtClean="0"/>
              <a:t>mais</a:t>
            </a:r>
            <a:r>
              <a:rPr lang="pt-BR" dirty="0" smtClean="0"/>
              <a:t> que o pedido. </a:t>
            </a:r>
          </a:p>
          <a:p>
            <a:r>
              <a:rPr lang="pt-BR" dirty="0" smtClean="0"/>
              <a:t>Decisão </a:t>
            </a:r>
            <a:r>
              <a:rPr lang="pt-BR" i="1" dirty="0" smtClean="0"/>
              <a:t>extra petita</a:t>
            </a:r>
            <a:r>
              <a:rPr lang="pt-BR" dirty="0" smtClean="0"/>
              <a:t>: decisão que concede </a:t>
            </a:r>
            <a:r>
              <a:rPr lang="pt-BR" i="1" dirty="0" smtClean="0"/>
              <a:t>coisa diversa</a:t>
            </a:r>
            <a:r>
              <a:rPr lang="pt-BR" dirty="0" smtClean="0"/>
              <a:t> do que é pedida. </a:t>
            </a:r>
            <a:r>
              <a:rPr lang="pt-BR" dirty="0" err="1" smtClean="0"/>
              <a:t>Obs</a:t>
            </a:r>
            <a:r>
              <a:rPr lang="pt-BR" dirty="0" smtClean="0"/>
              <a:t>: é </a:t>
            </a:r>
            <a:r>
              <a:rPr lang="pt-BR" i="1" dirty="0" smtClean="0"/>
              <a:t>extra petita </a:t>
            </a:r>
            <a:r>
              <a:rPr lang="pt-BR" dirty="0" smtClean="0"/>
              <a:t>tanto a decisão que concede apenas coisa diversa quanto a decisão que concede a coisa pedida mais coisa diversa (DINAMARCO). Obs2: exceção dos pedidos implícitos. </a:t>
            </a:r>
          </a:p>
          <a:p>
            <a:r>
              <a:rPr lang="pt-BR" dirty="0" smtClean="0"/>
              <a:t>Decisão </a:t>
            </a:r>
            <a:r>
              <a:rPr lang="pt-BR" i="1" dirty="0" smtClean="0"/>
              <a:t>citra petita</a:t>
            </a:r>
            <a:r>
              <a:rPr lang="pt-BR" dirty="0" smtClean="0"/>
              <a:t>: juiz decide menos do que é pedido (=omissão parcial). </a:t>
            </a:r>
            <a:r>
              <a:rPr lang="pt-BR" dirty="0" err="1" smtClean="0"/>
              <a:t>Obs</a:t>
            </a:r>
            <a:r>
              <a:rPr lang="pt-BR" dirty="0" smtClean="0"/>
              <a:t>: diferente de conceder menos. </a:t>
            </a:r>
          </a:p>
          <a:p>
            <a:r>
              <a:rPr lang="pt-BR" b="1" dirty="0" smtClean="0"/>
              <a:t>Interesse em recorrer: </a:t>
            </a:r>
          </a:p>
          <a:p>
            <a:r>
              <a:rPr lang="pt-BR" dirty="0" smtClean="0"/>
              <a:t>Decisão </a:t>
            </a:r>
            <a:r>
              <a:rPr lang="pt-BR" i="1" dirty="0" smtClean="0"/>
              <a:t>ultra petita</a:t>
            </a:r>
            <a:r>
              <a:rPr lang="pt-BR" dirty="0" smtClean="0"/>
              <a:t>: apenas o réu tem interesse em recorrer (só o réu foi prejudicado).</a:t>
            </a:r>
          </a:p>
          <a:p>
            <a:r>
              <a:rPr lang="pt-BR" dirty="0" smtClean="0"/>
              <a:t>Decisão </a:t>
            </a:r>
            <a:r>
              <a:rPr lang="pt-BR" i="1" dirty="0" smtClean="0"/>
              <a:t>extra petita</a:t>
            </a:r>
            <a:r>
              <a:rPr lang="pt-BR" dirty="0" smtClean="0"/>
              <a:t>: ambas as partes podem ter interesse em recorrer.</a:t>
            </a:r>
          </a:p>
          <a:p>
            <a:r>
              <a:rPr lang="pt-BR" dirty="0" smtClean="0"/>
              <a:t>Decisão </a:t>
            </a:r>
            <a:r>
              <a:rPr lang="pt-BR" i="1" dirty="0" smtClean="0"/>
              <a:t>citra petita</a:t>
            </a:r>
            <a:r>
              <a:rPr lang="pt-BR" dirty="0" smtClean="0"/>
              <a:t>: apenas o autor tem interesse em recorrer. </a:t>
            </a:r>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37</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Conteúdo da sentença</a:t>
            </a:r>
            <a:endParaRPr lang="pt-BR" dirty="0"/>
          </a:p>
        </p:txBody>
      </p:sp>
      <p:sp>
        <p:nvSpPr>
          <p:cNvPr id="3" name="Espaço Reservado para Conteúdo 2"/>
          <p:cNvSpPr>
            <a:spLocks noGrp="1"/>
          </p:cNvSpPr>
          <p:nvPr>
            <p:ph idx="1"/>
          </p:nvPr>
        </p:nvSpPr>
        <p:spPr/>
        <p:txBody>
          <a:bodyPr/>
          <a:lstStyle/>
          <a:p>
            <a:r>
              <a:rPr lang="pt-BR" dirty="0" err="1" smtClean="0"/>
              <a:t>Arts</a:t>
            </a:r>
            <a:r>
              <a:rPr lang="pt-BR" dirty="0" smtClean="0"/>
              <a:t>. 485 e 487.</a:t>
            </a:r>
          </a:p>
          <a:p>
            <a:r>
              <a:rPr lang="pt-BR" dirty="0" smtClean="0"/>
              <a:t>Art. 485: sentença que não resolve o mérito. Sentença </a:t>
            </a:r>
            <a:r>
              <a:rPr lang="pt-BR" u="sng" dirty="0" smtClean="0"/>
              <a:t>terminativa</a:t>
            </a:r>
            <a:r>
              <a:rPr lang="pt-BR" dirty="0" smtClean="0"/>
              <a:t>. </a:t>
            </a:r>
          </a:p>
          <a:p>
            <a:r>
              <a:rPr lang="pt-BR" dirty="0" smtClean="0"/>
              <a:t>Art. 487: sentença com resolução de mérito.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38</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smtClean="0"/>
              <a:t>39</a:t>
            </a:fld>
            <a:endParaRPr lang="pt-BR"/>
          </a:p>
        </p:txBody>
      </p:sp>
      <p:sp>
        <p:nvSpPr>
          <p:cNvPr id="3" name="Espaço Reservado para Conteúdo 2"/>
          <p:cNvSpPr>
            <a:spLocks noGrp="1"/>
          </p:cNvSpPr>
          <p:nvPr>
            <p:ph idx="4294967295"/>
          </p:nvPr>
        </p:nvSpPr>
        <p:spPr>
          <a:xfrm>
            <a:off x="0" y="1"/>
            <a:ext cx="12192000" cy="6385034"/>
          </a:xfrm>
        </p:spPr>
        <p:txBody>
          <a:bodyPr numCol="2">
            <a:normAutofit fontScale="92500" lnSpcReduction="20000"/>
          </a:bodyPr>
          <a:lstStyle/>
          <a:p>
            <a:r>
              <a:rPr lang="pt-BR" sz="2200" dirty="0"/>
              <a:t>Art. 485.  O juiz </a:t>
            </a:r>
            <a:r>
              <a:rPr lang="pt-BR" sz="2200" b="1" u="sng" dirty="0"/>
              <a:t>não resolverá </a:t>
            </a:r>
            <a:r>
              <a:rPr lang="pt-BR" sz="2200" dirty="0"/>
              <a:t>o mérito quando:</a:t>
            </a:r>
          </a:p>
          <a:p>
            <a:r>
              <a:rPr lang="pt-BR" sz="2200" dirty="0"/>
              <a:t>I - indeferir a petição inicial;</a:t>
            </a:r>
          </a:p>
          <a:p>
            <a:r>
              <a:rPr lang="pt-BR" sz="2200" dirty="0"/>
              <a:t>II - o processo ficar parado durante mais de 1 (um) ano por negligência das partes;</a:t>
            </a:r>
          </a:p>
          <a:p>
            <a:r>
              <a:rPr lang="pt-BR" sz="2200" dirty="0"/>
              <a:t>III - por não promover os atos e as diligências que lhe incumbir, o autor abandonar a causa por mais de 30 (trinta) dias;</a:t>
            </a:r>
          </a:p>
          <a:p>
            <a:r>
              <a:rPr lang="pt-BR" sz="2200" dirty="0"/>
              <a:t>IV - verificar a ausência de pressupostos de constituição e de desenvolvimento válido e regular do processo;</a:t>
            </a:r>
          </a:p>
          <a:p>
            <a:r>
              <a:rPr lang="pt-BR" sz="2200" dirty="0"/>
              <a:t>V - reconhecer a existência de perempção, de litispendência ou de coisa julgada;</a:t>
            </a:r>
          </a:p>
          <a:p>
            <a:r>
              <a:rPr lang="pt-BR" sz="2200" dirty="0"/>
              <a:t>VI - verificar ausência de legitimidade ou de interesse processual;</a:t>
            </a:r>
          </a:p>
          <a:p>
            <a:r>
              <a:rPr lang="pt-BR" sz="2200" dirty="0"/>
              <a:t>VII - acolher a alegação de existência de convenção de arbitragem </a:t>
            </a:r>
            <a:r>
              <a:rPr lang="pt-BR" sz="2200" dirty="0">
                <a:solidFill>
                  <a:srgbClr val="00B050"/>
                </a:solidFill>
              </a:rPr>
              <a:t>ou quando o juízo arbitral reconhecer sua competência</a:t>
            </a:r>
            <a:r>
              <a:rPr lang="pt-BR" sz="2200" dirty="0"/>
              <a:t>;</a:t>
            </a:r>
          </a:p>
          <a:p>
            <a:r>
              <a:rPr lang="pt-BR" sz="2200" dirty="0"/>
              <a:t>VIII - homologar a desistência da ação;</a:t>
            </a:r>
          </a:p>
          <a:p>
            <a:r>
              <a:rPr lang="pt-BR" sz="2200" dirty="0"/>
              <a:t>IX - em caso de morte da parte, a ação for considerada intransmissível por disposição legal; e</a:t>
            </a:r>
          </a:p>
          <a:p>
            <a:r>
              <a:rPr lang="pt-BR" sz="2200" dirty="0"/>
              <a:t>X - nos demais casos prescritos neste Código.</a:t>
            </a:r>
          </a:p>
          <a:p>
            <a:r>
              <a:rPr lang="pt-BR" sz="2200" dirty="0"/>
              <a:t>§ 1</a:t>
            </a:r>
            <a:r>
              <a:rPr lang="pt-BR" sz="2200" u="sng" baseline="30000" dirty="0"/>
              <a:t>o</a:t>
            </a:r>
            <a:r>
              <a:rPr lang="pt-BR" sz="2200" dirty="0"/>
              <a:t> Nas hipóteses descritas nos incisos II e III, a parte será intimada pessoalmente para suprir a falta no prazo de 5 (cinco) dias.</a:t>
            </a:r>
          </a:p>
          <a:p>
            <a:r>
              <a:rPr lang="pt-BR" sz="2200" dirty="0"/>
              <a:t>§ 2</a:t>
            </a:r>
            <a:r>
              <a:rPr lang="pt-BR" sz="2200" u="sng" baseline="30000" dirty="0"/>
              <a:t>o</a:t>
            </a:r>
            <a:r>
              <a:rPr lang="pt-BR" sz="2200" dirty="0"/>
              <a:t> No caso do § 1</a:t>
            </a:r>
            <a:r>
              <a:rPr lang="pt-BR" sz="2200" u="sng" baseline="30000" dirty="0"/>
              <a:t>o</a:t>
            </a:r>
            <a:r>
              <a:rPr lang="pt-BR" sz="2200" dirty="0"/>
              <a:t>, quanto ao inciso II, as partes pagarão proporcionalmente as custas, e, quanto ao inciso III, o autor será condenado ao pagamento das despesas e dos honorários de advogado.</a:t>
            </a:r>
          </a:p>
          <a:p>
            <a:r>
              <a:rPr lang="pt-BR" sz="2200" dirty="0"/>
              <a:t>§ 3</a:t>
            </a:r>
            <a:r>
              <a:rPr lang="pt-BR" sz="2200" u="sng" baseline="30000" dirty="0"/>
              <a:t>o</a:t>
            </a:r>
            <a:r>
              <a:rPr lang="pt-BR" sz="2200" dirty="0"/>
              <a:t> O juiz conhecerá de ofício da matéria constante dos incisos IV, V, VI e IX, em qualquer tempo e grau de jurisdição, enquanto não ocorrer o trânsito em julgado.</a:t>
            </a:r>
          </a:p>
          <a:p>
            <a:r>
              <a:rPr lang="pt-BR" sz="2200" dirty="0"/>
              <a:t>§ 4</a:t>
            </a:r>
            <a:r>
              <a:rPr lang="pt-BR" sz="2200" u="sng" baseline="30000" dirty="0"/>
              <a:t>o</a:t>
            </a:r>
            <a:r>
              <a:rPr lang="pt-BR" sz="2200" dirty="0"/>
              <a:t> </a:t>
            </a:r>
            <a:r>
              <a:rPr lang="pt-BR" sz="2200" u="sng" dirty="0"/>
              <a:t>Oferecida a contestação, o autor não poderá, sem o consentimento do réu, desistir da ação</a:t>
            </a:r>
            <a:r>
              <a:rPr lang="pt-BR" sz="2200" dirty="0"/>
              <a:t>.</a:t>
            </a:r>
          </a:p>
          <a:p>
            <a:r>
              <a:rPr lang="pt-BR" sz="2200" dirty="0">
                <a:solidFill>
                  <a:srgbClr val="00B050"/>
                </a:solidFill>
              </a:rPr>
              <a:t>§ 5</a:t>
            </a:r>
            <a:r>
              <a:rPr lang="pt-BR" sz="2200" u="sng" baseline="30000" dirty="0">
                <a:solidFill>
                  <a:srgbClr val="00B050"/>
                </a:solidFill>
              </a:rPr>
              <a:t>o</a:t>
            </a:r>
            <a:r>
              <a:rPr lang="pt-BR" sz="2200" dirty="0">
                <a:solidFill>
                  <a:srgbClr val="00B050"/>
                </a:solidFill>
              </a:rPr>
              <a:t> A desistência da ação pode ser apresentada até a sentença.</a:t>
            </a:r>
          </a:p>
          <a:p>
            <a:r>
              <a:rPr lang="pt-BR" sz="2200" dirty="0">
                <a:solidFill>
                  <a:srgbClr val="00B050"/>
                </a:solidFill>
              </a:rPr>
              <a:t>§ 6</a:t>
            </a:r>
            <a:r>
              <a:rPr lang="pt-BR" sz="2200" u="sng" baseline="30000" dirty="0">
                <a:solidFill>
                  <a:srgbClr val="00B050"/>
                </a:solidFill>
              </a:rPr>
              <a:t>o</a:t>
            </a:r>
            <a:r>
              <a:rPr lang="pt-BR" sz="2200" dirty="0">
                <a:solidFill>
                  <a:srgbClr val="00B050"/>
                </a:solidFill>
              </a:rPr>
              <a:t> Oferecida a contestação, a extinção do processo por abandono da causa pelo autor depende de requerimento do réu.</a:t>
            </a:r>
          </a:p>
          <a:p>
            <a:r>
              <a:rPr lang="pt-BR" sz="2200" b="1" u="sng" dirty="0">
                <a:solidFill>
                  <a:srgbClr val="00B050"/>
                </a:solidFill>
              </a:rPr>
              <a:t>§ 7</a:t>
            </a:r>
            <a:r>
              <a:rPr lang="pt-BR" sz="2200" b="1" u="sng" baseline="30000" dirty="0">
                <a:solidFill>
                  <a:srgbClr val="00B050"/>
                </a:solidFill>
              </a:rPr>
              <a:t>o</a:t>
            </a:r>
            <a:r>
              <a:rPr lang="pt-BR" sz="2200" b="1" u="sng" dirty="0">
                <a:solidFill>
                  <a:srgbClr val="00B050"/>
                </a:solidFill>
              </a:rPr>
              <a:t> Interposta a apelação em qualquer dos casos de que tratam os incisos deste artigo, o juiz terá 5 (cinco) dias para retratar-se</a:t>
            </a:r>
          </a:p>
          <a:p>
            <a:endParaRPr lang="pt-BR" dirty="0"/>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tx1"/>
                </a:solidFill>
              </a:rPr>
              <a:t>Réplica</a:t>
            </a:r>
            <a:endParaRPr lang="pt-BR" b="1" dirty="0">
              <a:solidFill>
                <a:schemeClr val="tx1"/>
              </a:solidFill>
            </a:endParaRPr>
          </a:p>
        </p:txBody>
      </p:sp>
      <p:sp>
        <p:nvSpPr>
          <p:cNvPr id="3" name="Espaço Reservado para Conteúdo 2"/>
          <p:cNvSpPr>
            <a:spLocks noGrp="1"/>
          </p:cNvSpPr>
          <p:nvPr>
            <p:ph idx="1"/>
          </p:nvPr>
        </p:nvSpPr>
        <p:spPr/>
        <p:txBody>
          <a:bodyPr/>
          <a:lstStyle/>
          <a:p>
            <a:pPr marL="0" indent="0" algn="just">
              <a:buNone/>
            </a:pPr>
            <a:r>
              <a:rPr lang="pt-BR" dirty="0" smtClean="0">
                <a:solidFill>
                  <a:schemeClr val="tx1"/>
                </a:solidFill>
              </a:rPr>
              <a:t>Providências preliminares:</a:t>
            </a:r>
          </a:p>
          <a:p>
            <a:pPr marL="0" indent="0" algn="just">
              <a:buNone/>
            </a:pPr>
            <a:r>
              <a:rPr lang="pt-BR" dirty="0" smtClean="0">
                <a:solidFill>
                  <a:schemeClr val="tx1"/>
                </a:solidFill>
              </a:rPr>
              <a:t>Art</a:t>
            </a:r>
            <a:r>
              <a:rPr lang="pt-BR" dirty="0">
                <a:solidFill>
                  <a:schemeClr val="tx1"/>
                </a:solidFill>
              </a:rPr>
              <a:t>. 352.  Verificando a existência de irregularidades ou de vícios sanáveis, o juiz determinará sua correção em prazo nunca superior a 30 (trinta) </a:t>
            </a:r>
            <a:r>
              <a:rPr lang="pt-BR" dirty="0" smtClean="0">
                <a:solidFill>
                  <a:schemeClr val="tx1"/>
                </a:solidFill>
              </a:rPr>
              <a:t>dias. </a:t>
            </a:r>
          </a:p>
          <a:p>
            <a:pPr marL="0" indent="0" algn="just">
              <a:buNone/>
            </a:pPr>
            <a:r>
              <a:rPr lang="pt-BR" dirty="0" smtClean="0">
                <a:solidFill>
                  <a:schemeClr val="tx1"/>
                </a:solidFill>
              </a:rPr>
              <a:t>v. tb. Art</a:t>
            </a:r>
            <a:r>
              <a:rPr lang="pt-BR" dirty="0">
                <a:solidFill>
                  <a:schemeClr val="tx1"/>
                </a:solidFill>
              </a:rPr>
              <a:t>. 317.  Antes de proferir decisão sem resolução de mérito, o juiz deverá conceder à parte oportunidade para, se possível, corrigir o </a:t>
            </a:r>
            <a:r>
              <a:rPr lang="pt-BR" dirty="0" smtClean="0">
                <a:solidFill>
                  <a:schemeClr val="tx1"/>
                </a:solidFill>
              </a:rPr>
              <a:t>vício.</a:t>
            </a:r>
            <a:endParaRPr lang="pt-BR" b="1" dirty="0">
              <a:solidFill>
                <a:schemeClr val="tx1"/>
              </a:solidFill>
            </a:endParaRPr>
          </a:p>
          <a:p>
            <a:pPr algn="just">
              <a:buFont typeface="Arial" panose="020B0604020202020204" pitchFamily="34" charset="0"/>
              <a:buChar char="•"/>
            </a:pPr>
            <a:endParaRPr lang="pt-BR" dirty="0" smtClean="0"/>
          </a:p>
          <a:p>
            <a:pPr algn="just">
              <a:buFont typeface="Arial" panose="020B0604020202020204" pitchFamily="34" charset="0"/>
              <a:buChar char="•"/>
            </a:pPr>
            <a:endParaRPr lang="pt-BR" b="1" dirty="0" smtClean="0"/>
          </a:p>
          <a:p>
            <a:pPr>
              <a:buFont typeface="Arial" panose="020B0604020202020204" pitchFamily="34" charset="0"/>
              <a:buChar char="•"/>
            </a:pPr>
            <a:endParaRPr lang="pt-BR" b="1" dirty="0"/>
          </a:p>
          <a:p>
            <a:endParaRPr lang="pt-BR"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
        <p:nvSpPr>
          <p:cNvPr id="4" name="Espaço Reservado para Número de Slide 3"/>
          <p:cNvSpPr>
            <a:spLocks noGrp="1"/>
          </p:cNvSpPr>
          <p:nvPr>
            <p:ph type="sldNum" sz="quarter" idx="12"/>
          </p:nvPr>
        </p:nvSpPr>
        <p:spPr/>
        <p:txBody>
          <a:bodyPr/>
          <a:lstStyle/>
          <a:p>
            <a:fld id="{7D7CC47D-5F8A-409B-A1E5-FC04969D52E5}" type="slidenum">
              <a:rPr lang="pt-BR" smtClean="0"/>
              <a:t>4</a:t>
            </a:fld>
            <a:endParaRPr lang="pt-BR"/>
          </a:p>
        </p:txBody>
      </p:sp>
    </p:spTree>
    <p:extLst>
      <p:ext uri="{BB962C8B-B14F-4D97-AF65-F5344CB8AC3E}">
        <p14:creationId xmlns:p14="http://schemas.microsoft.com/office/powerpoint/2010/main" val="198288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Decisão de mérito</a:t>
            </a:r>
            <a:endParaRPr lang="pt-BR" dirty="0"/>
          </a:p>
        </p:txBody>
      </p:sp>
      <p:sp>
        <p:nvSpPr>
          <p:cNvPr id="3" name="Espaço Reservado para Conteúdo 2"/>
          <p:cNvSpPr>
            <a:spLocks noGrp="1"/>
          </p:cNvSpPr>
          <p:nvPr>
            <p:ph idx="1"/>
          </p:nvPr>
        </p:nvSpPr>
        <p:spPr>
          <a:xfrm>
            <a:off x="1097280" y="1845734"/>
            <a:ext cx="10537672" cy="4428942"/>
          </a:xfrm>
        </p:spPr>
        <p:txBody>
          <a:bodyPr>
            <a:normAutofit lnSpcReduction="10000"/>
          </a:bodyPr>
          <a:lstStyle/>
          <a:p>
            <a:r>
              <a:rPr lang="pt-BR" dirty="0"/>
              <a:t>Art. 487.  </a:t>
            </a:r>
            <a:r>
              <a:rPr lang="pt-BR" b="1" u="sng" dirty="0"/>
              <a:t>Haverá resolução de mérito </a:t>
            </a:r>
            <a:r>
              <a:rPr lang="pt-BR" dirty="0"/>
              <a:t>quando o juiz:</a:t>
            </a:r>
          </a:p>
          <a:p>
            <a:r>
              <a:rPr lang="pt-BR" dirty="0"/>
              <a:t>I - </a:t>
            </a:r>
            <a:r>
              <a:rPr lang="pt-BR" b="1" dirty="0"/>
              <a:t>acolher ou rejeitar o pedido formulado na ação ou na reconvenção</a:t>
            </a:r>
            <a:r>
              <a:rPr lang="pt-BR" dirty="0"/>
              <a:t>;</a:t>
            </a:r>
          </a:p>
          <a:p>
            <a:r>
              <a:rPr lang="pt-BR" dirty="0"/>
              <a:t>II - </a:t>
            </a:r>
            <a:r>
              <a:rPr lang="pt-BR" b="1" dirty="0"/>
              <a:t>decidir, de ofício ou a requerimento, sobre a ocorrência de decadência ou prescrição</a:t>
            </a:r>
            <a:r>
              <a:rPr lang="pt-BR" dirty="0"/>
              <a:t>;</a:t>
            </a:r>
          </a:p>
          <a:p>
            <a:r>
              <a:rPr lang="pt-BR" dirty="0"/>
              <a:t>III - homologar:</a:t>
            </a:r>
          </a:p>
          <a:p>
            <a:r>
              <a:rPr lang="pt-BR" dirty="0"/>
              <a:t>a) o reconhecimento da procedência do pedido formulado na ação ou na reconvenção;</a:t>
            </a:r>
          </a:p>
          <a:p>
            <a:r>
              <a:rPr lang="pt-BR" dirty="0"/>
              <a:t>b) a transação;</a:t>
            </a:r>
          </a:p>
          <a:p>
            <a:r>
              <a:rPr lang="pt-BR" dirty="0"/>
              <a:t>c) a renúncia à pretensão formulada na ação ou na reconvenção.</a:t>
            </a:r>
          </a:p>
          <a:p>
            <a:r>
              <a:rPr lang="pt-BR" dirty="0"/>
              <a:t>Parágrafo único.  Ressalvada a hipótese do </a:t>
            </a:r>
            <a:r>
              <a:rPr lang="pt-BR" dirty="0">
                <a:hlinkClick r:id="rId2"/>
              </a:rPr>
              <a:t>§ 1</a:t>
            </a:r>
            <a:r>
              <a:rPr lang="pt-BR" u="sng" baseline="30000" dirty="0">
                <a:hlinkClick r:id="rId2"/>
              </a:rPr>
              <a:t>o</a:t>
            </a:r>
            <a:r>
              <a:rPr lang="pt-BR" dirty="0">
                <a:hlinkClick r:id="rId2"/>
              </a:rPr>
              <a:t> do art. 332</a:t>
            </a:r>
            <a:r>
              <a:rPr lang="pt-BR" dirty="0"/>
              <a:t>, a prescrição e a decadência não serão reconhecidas sem que antes seja dada às partes oportunidade de manifestar-se.</a:t>
            </a:r>
          </a:p>
          <a:p>
            <a:r>
              <a:rPr lang="pt-BR" dirty="0"/>
              <a:t>Art. 488.  Desde que possível, o juiz resolverá o mérito sempre que a decisão for favorável à parte a quem aproveitaria eventual pronunciamento nos termos do </a:t>
            </a:r>
            <a:r>
              <a:rPr lang="pt-BR" dirty="0">
                <a:hlinkClick r:id="rId3"/>
              </a:rPr>
              <a:t>art. 485</a:t>
            </a:r>
            <a:r>
              <a:rPr lang="pt-BR" dirty="0"/>
              <a:t>.</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40</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Desistência da ação X renúncia X reconhecimento do pedido</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41</a:t>
            </a:fld>
            <a:endParaRPr lang="pt-BR"/>
          </a:p>
        </p:txBody>
      </p:sp>
      <p:sp>
        <p:nvSpPr>
          <p:cNvPr id="5" name="CaixaDeTexto 4"/>
          <p:cNvSpPr txBox="1"/>
          <p:nvPr/>
        </p:nvSpPr>
        <p:spPr>
          <a:xfrm>
            <a:off x="882869" y="1828800"/>
            <a:ext cx="3405352" cy="2031325"/>
          </a:xfrm>
          <a:prstGeom prst="rect">
            <a:avLst/>
          </a:prstGeom>
          <a:noFill/>
        </p:spPr>
        <p:txBody>
          <a:bodyPr wrap="square" rtlCol="0">
            <a:spAutoFit/>
          </a:bodyPr>
          <a:lstStyle/>
          <a:p>
            <a:r>
              <a:rPr lang="pt-BR" b="1" dirty="0" smtClean="0"/>
              <a:t>Desistência da ação:</a:t>
            </a:r>
          </a:p>
          <a:p>
            <a:pPr marL="285750" indent="-285750">
              <a:buFontTx/>
              <a:buChar char="-"/>
            </a:pPr>
            <a:r>
              <a:rPr lang="pt-BR" dirty="0" smtClean="0"/>
              <a:t>Ato do autor;</a:t>
            </a:r>
          </a:p>
          <a:p>
            <a:pPr marL="285750" indent="-285750">
              <a:buFontTx/>
              <a:buChar char="-"/>
            </a:pPr>
            <a:r>
              <a:rPr lang="pt-BR" dirty="0" smtClean="0"/>
              <a:t>Não é decisão de mérito;</a:t>
            </a:r>
          </a:p>
          <a:p>
            <a:pPr marL="285750" indent="-285750">
              <a:buFontTx/>
              <a:buChar char="-"/>
            </a:pPr>
            <a:r>
              <a:rPr lang="pt-BR" dirty="0" smtClean="0"/>
              <a:t>Não faz coisa julgada;</a:t>
            </a:r>
          </a:p>
          <a:p>
            <a:pPr marL="285750" indent="-285750">
              <a:buFontTx/>
              <a:buChar char="-"/>
            </a:pPr>
            <a:r>
              <a:rPr lang="pt-BR" dirty="0" smtClean="0"/>
              <a:t>Após a contestação, depende de concordância do réu.</a:t>
            </a:r>
          </a:p>
          <a:p>
            <a:pPr marL="285750" indent="-285750">
              <a:buFontTx/>
              <a:buChar char="-"/>
            </a:pPr>
            <a:r>
              <a:rPr lang="pt-BR" dirty="0" smtClean="0"/>
              <a:t>Até a sentença</a:t>
            </a:r>
            <a:endParaRPr lang="pt-BR" dirty="0"/>
          </a:p>
        </p:txBody>
      </p:sp>
      <p:sp>
        <p:nvSpPr>
          <p:cNvPr id="6" name="CaixaDeTexto 5"/>
          <p:cNvSpPr txBox="1"/>
          <p:nvPr/>
        </p:nvSpPr>
        <p:spPr>
          <a:xfrm>
            <a:off x="4524703" y="1828799"/>
            <a:ext cx="3279228" cy="2308324"/>
          </a:xfrm>
          <a:prstGeom prst="rect">
            <a:avLst/>
          </a:prstGeom>
          <a:noFill/>
        </p:spPr>
        <p:txBody>
          <a:bodyPr wrap="square" rtlCol="0">
            <a:spAutoFit/>
          </a:bodyPr>
          <a:lstStyle/>
          <a:p>
            <a:r>
              <a:rPr lang="pt-BR" b="1" dirty="0" smtClean="0"/>
              <a:t>Renúncia à pretensão</a:t>
            </a:r>
          </a:p>
          <a:p>
            <a:pPr marL="285750" indent="-285750">
              <a:buFontTx/>
              <a:buChar char="-"/>
            </a:pPr>
            <a:r>
              <a:rPr lang="pt-BR" dirty="0" smtClean="0"/>
              <a:t>Ato do autor;</a:t>
            </a:r>
          </a:p>
          <a:p>
            <a:pPr marL="285750" indent="-285750">
              <a:buFontTx/>
              <a:buChar char="-"/>
            </a:pPr>
            <a:r>
              <a:rPr lang="pt-BR" dirty="0" smtClean="0"/>
              <a:t>Homologado por decisão de mérito;</a:t>
            </a:r>
          </a:p>
          <a:p>
            <a:pPr marL="285750" indent="-285750">
              <a:buFontTx/>
              <a:buChar char="-"/>
            </a:pPr>
            <a:r>
              <a:rPr lang="pt-BR" dirty="0" smtClean="0"/>
              <a:t>Faz coisa julgada;</a:t>
            </a:r>
          </a:p>
          <a:p>
            <a:pPr marL="285750" indent="-285750">
              <a:buFontTx/>
              <a:buChar char="-"/>
            </a:pPr>
            <a:r>
              <a:rPr lang="pt-BR" dirty="0" smtClean="0"/>
              <a:t>Não depende de concordância.</a:t>
            </a:r>
          </a:p>
          <a:p>
            <a:endParaRPr lang="pt-BR" dirty="0" smtClean="0"/>
          </a:p>
        </p:txBody>
      </p:sp>
      <p:sp>
        <p:nvSpPr>
          <p:cNvPr id="7" name="CaixaDeTexto 6"/>
          <p:cNvSpPr txBox="1"/>
          <p:nvPr/>
        </p:nvSpPr>
        <p:spPr>
          <a:xfrm>
            <a:off x="8245366" y="1828800"/>
            <a:ext cx="3799489" cy="2308324"/>
          </a:xfrm>
          <a:prstGeom prst="rect">
            <a:avLst/>
          </a:prstGeom>
          <a:noFill/>
        </p:spPr>
        <p:txBody>
          <a:bodyPr wrap="square" rtlCol="0">
            <a:spAutoFit/>
          </a:bodyPr>
          <a:lstStyle/>
          <a:p>
            <a:r>
              <a:rPr lang="pt-BR" b="1" dirty="0" smtClean="0"/>
              <a:t>Reconhecimento da procedência do pedido</a:t>
            </a:r>
          </a:p>
          <a:p>
            <a:pPr marL="285750" indent="-285750">
              <a:buFontTx/>
              <a:buChar char="-"/>
            </a:pPr>
            <a:r>
              <a:rPr lang="pt-BR" dirty="0" smtClean="0"/>
              <a:t>Ato do réu;</a:t>
            </a:r>
          </a:p>
          <a:p>
            <a:pPr marL="285750" indent="-285750">
              <a:buFontTx/>
              <a:buChar char="-"/>
            </a:pPr>
            <a:r>
              <a:rPr lang="pt-BR" dirty="0" smtClean="0"/>
              <a:t>Homologado por sentença de mérito;</a:t>
            </a:r>
          </a:p>
          <a:p>
            <a:pPr marL="285750" indent="-285750">
              <a:buFontTx/>
              <a:buChar char="-"/>
            </a:pPr>
            <a:r>
              <a:rPr lang="pt-BR" dirty="0" smtClean="0"/>
              <a:t>Faz coisa julgada;</a:t>
            </a:r>
          </a:p>
          <a:p>
            <a:pPr marL="285750" indent="-285750">
              <a:buFontTx/>
              <a:buChar char="-"/>
            </a:pPr>
            <a:endParaRPr lang="pt-BR" dirty="0" smtClean="0"/>
          </a:p>
          <a:p>
            <a:pPr marL="285750" indent="-285750">
              <a:buFontTx/>
              <a:buChar char="-"/>
            </a:pPr>
            <a:endParaRPr lang="pt-BR" dirty="0"/>
          </a:p>
        </p:txBody>
      </p:sp>
      <p:sp>
        <p:nvSpPr>
          <p:cNvPr id="8" name="CaixaDeTexto 7"/>
          <p:cNvSpPr txBox="1"/>
          <p:nvPr/>
        </p:nvSpPr>
        <p:spPr>
          <a:xfrm>
            <a:off x="882869" y="4508939"/>
            <a:ext cx="10957034" cy="1749972"/>
          </a:xfrm>
          <a:prstGeom prst="rect">
            <a:avLst/>
          </a:prstGeom>
          <a:noFill/>
        </p:spPr>
        <p:txBody>
          <a:bodyPr wrap="square" rtlCol="0">
            <a:spAutoFit/>
          </a:bodyPr>
          <a:lstStyle/>
          <a:p>
            <a:r>
              <a:rPr lang="pt-BR" b="1" dirty="0" smtClean="0"/>
              <a:t>Desistência e silêncio do réu: </a:t>
            </a:r>
            <a:r>
              <a:rPr lang="pt-BR" dirty="0" smtClean="0"/>
              <a:t>“é </a:t>
            </a:r>
            <a:r>
              <a:rPr lang="pt-BR" dirty="0"/>
              <a:t>válida a homologação da desistência da ação requerida pelo autor, após o prazo para a resposta, na hipótese em que o réu, devidamente intimado para se manifestar a respeito do pedido de desistência formulado, deixa transcorrer </a:t>
            </a:r>
            <a:r>
              <a:rPr lang="pt-BR" i="1" dirty="0"/>
              <a:t>in albis</a:t>
            </a:r>
            <a:r>
              <a:rPr lang="pt-BR" dirty="0"/>
              <a:t> o prazo assinalado</a:t>
            </a:r>
            <a:r>
              <a:rPr lang="pt-BR" dirty="0" smtClean="0"/>
              <a:t>”. (STJ, Terceira </a:t>
            </a:r>
            <a:r>
              <a:rPr lang="pt-BR" dirty="0"/>
              <a:t>Turma. </a:t>
            </a:r>
            <a:r>
              <a:rPr lang="pt-BR" dirty="0" err="1"/>
              <a:t>REsp</a:t>
            </a:r>
            <a:r>
              <a:rPr lang="pt-BR" dirty="0"/>
              <a:t> 1.036.070-SP, Rel. Min. Sidnei Beneti, julgado em 5/6/2012)</a:t>
            </a:r>
          </a:p>
          <a:p>
            <a:r>
              <a:rPr lang="pt-BR" dirty="0"/>
              <a:t/>
            </a:r>
            <a:br>
              <a:rPr lang="pt-BR" dirty="0"/>
            </a:br>
            <a:endParaRPr lang="pt-BR" dirty="0"/>
          </a:p>
        </p:txBody>
      </p:sp>
    </p:spTree>
    <p:extLst>
      <p:ext uri="{BB962C8B-B14F-4D97-AF65-F5344CB8AC3E}">
        <p14:creationId xmlns:p14="http://schemas.microsoft.com/office/powerpoint/2010/main" val="3177484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Julgamento conforme o estado do processo</a:t>
            </a:r>
            <a:endParaRPr lang="pt-BR" b="1" dirty="0"/>
          </a:p>
        </p:txBody>
      </p:sp>
      <p:sp>
        <p:nvSpPr>
          <p:cNvPr id="3" name="Espaço Reservado para Conteúdo 2"/>
          <p:cNvSpPr>
            <a:spLocks noGrp="1"/>
          </p:cNvSpPr>
          <p:nvPr>
            <p:ph idx="1"/>
          </p:nvPr>
        </p:nvSpPr>
        <p:spPr>
          <a:xfrm>
            <a:off x="173421" y="1734207"/>
            <a:ext cx="11698013" cy="4556233"/>
          </a:xfrm>
        </p:spPr>
        <p:txBody>
          <a:bodyPr numCol="2">
            <a:normAutofit fontScale="77500" lnSpcReduction="20000"/>
          </a:bodyPr>
          <a:lstStyle/>
          <a:p>
            <a:r>
              <a:rPr lang="pt-BR" b="1" dirty="0"/>
              <a:t>Da Extinção do Processo</a:t>
            </a:r>
            <a:endParaRPr lang="pt-BR" dirty="0"/>
          </a:p>
          <a:p>
            <a:r>
              <a:rPr lang="pt-BR" dirty="0"/>
              <a:t>Art. 354.  Ocorrendo qualquer das hipóteses previstas nos </a:t>
            </a:r>
            <a:r>
              <a:rPr lang="pt-BR" dirty="0" err="1">
                <a:hlinkClick r:id="rId2"/>
              </a:rPr>
              <a:t>arts</a:t>
            </a:r>
            <a:r>
              <a:rPr lang="pt-BR" dirty="0">
                <a:hlinkClick r:id="rId2"/>
              </a:rPr>
              <a:t>. 485</a:t>
            </a:r>
            <a:r>
              <a:rPr lang="pt-BR" dirty="0"/>
              <a:t> e</a:t>
            </a:r>
            <a:r>
              <a:rPr lang="pt-BR" dirty="0">
                <a:hlinkClick r:id="rId3"/>
              </a:rPr>
              <a:t> 487, incisos II e III</a:t>
            </a:r>
            <a:r>
              <a:rPr lang="pt-BR" dirty="0"/>
              <a:t>, o juiz proferirá sentença.</a:t>
            </a:r>
          </a:p>
          <a:p>
            <a:r>
              <a:rPr lang="pt-BR" dirty="0"/>
              <a:t>Parágrafo único.  </a:t>
            </a:r>
            <a:r>
              <a:rPr lang="pt-BR" dirty="0">
                <a:solidFill>
                  <a:srgbClr val="00B050"/>
                </a:solidFill>
              </a:rPr>
              <a:t>A decisão a que se refere o caput pode dizer respeito a apenas parcela do processo, caso em que será impugnável por agravo de instrumento.</a:t>
            </a:r>
          </a:p>
          <a:p>
            <a:r>
              <a:rPr lang="pt-BR" b="1" dirty="0"/>
              <a:t>Seção II</a:t>
            </a:r>
            <a:br>
              <a:rPr lang="pt-BR" b="1" dirty="0"/>
            </a:br>
            <a:r>
              <a:rPr lang="pt-BR" b="1" dirty="0"/>
              <a:t>Do Julgamento Antecipado do Mérito</a:t>
            </a:r>
            <a:endParaRPr lang="pt-BR" dirty="0"/>
          </a:p>
          <a:p>
            <a:r>
              <a:rPr lang="pt-BR" dirty="0"/>
              <a:t>Art. 355.  O juiz julgará antecipadamente o pedido, proferindo sentença com resolução de mérito, quando:</a:t>
            </a:r>
          </a:p>
          <a:p>
            <a:r>
              <a:rPr lang="pt-BR" dirty="0"/>
              <a:t>I - não houver necessidade de produção de outras provas;</a:t>
            </a:r>
          </a:p>
          <a:p>
            <a:r>
              <a:rPr lang="pt-BR" dirty="0"/>
              <a:t>II - o réu for revel, ocorrer o efeito previsto no </a:t>
            </a:r>
            <a:r>
              <a:rPr lang="pt-BR" dirty="0">
                <a:hlinkClick r:id="rId4"/>
              </a:rPr>
              <a:t>art. 344</a:t>
            </a:r>
            <a:r>
              <a:rPr lang="pt-BR" dirty="0"/>
              <a:t> e não houver requerimento de prova, na forma do </a:t>
            </a:r>
            <a:r>
              <a:rPr lang="pt-BR" dirty="0">
                <a:hlinkClick r:id="rId5"/>
              </a:rPr>
              <a:t>art. 349</a:t>
            </a:r>
            <a:r>
              <a:rPr lang="pt-BR" dirty="0"/>
              <a:t>.</a:t>
            </a:r>
          </a:p>
          <a:p>
            <a:r>
              <a:rPr lang="pt-BR" b="1" dirty="0">
                <a:solidFill>
                  <a:srgbClr val="00B050"/>
                </a:solidFill>
              </a:rPr>
              <a:t>Seção III</a:t>
            </a:r>
            <a:br>
              <a:rPr lang="pt-BR" b="1" dirty="0">
                <a:solidFill>
                  <a:srgbClr val="00B050"/>
                </a:solidFill>
              </a:rPr>
            </a:br>
            <a:r>
              <a:rPr lang="pt-BR" b="1" dirty="0">
                <a:solidFill>
                  <a:srgbClr val="00B050"/>
                </a:solidFill>
              </a:rPr>
              <a:t>Do Julgamento Antecipado Parcial do Mérito</a:t>
            </a:r>
            <a:endParaRPr lang="pt-BR" dirty="0">
              <a:solidFill>
                <a:srgbClr val="00B050"/>
              </a:solidFill>
            </a:endParaRPr>
          </a:p>
          <a:p>
            <a:r>
              <a:rPr lang="pt-BR" dirty="0">
                <a:solidFill>
                  <a:srgbClr val="00B050"/>
                </a:solidFill>
              </a:rPr>
              <a:t>Art. 356.  O juiz decidirá parcialmente o mérito quando um ou mais dos pedidos formulados ou parcela deles:</a:t>
            </a:r>
          </a:p>
          <a:p>
            <a:r>
              <a:rPr lang="pt-BR" b="1" dirty="0">
                <a:solidFill>
                  <a:srgbClr val="00B050"/>
                </a:solidFill>
              </a:rPr>
              <a:t>I - mostrar-se incontroverso;</a:t>
            </a:r>
          </a:p>
          <a:p>
            <a:r>
              <a:rPr lang="pt-BR" b="1" dirty="0">
                <a:solidFill>
                  <a:srgbClr val="00B050"/>
                </a:solidFill>
              </a:rPr>
              <a:t>II - estiver em condições de imediato julgamento, nos termos do </a:t>
            </a:r>
            <a:r>
              <a:rPr lang="pt-BR" b="1" dirty="0">
                <a:solidFill>
                  <a:srgbClr val="00B050"/>
                </a:solidFill>
                <a:hlinkClick r:id="rId6"/>
              </a:rPr>
              <a:t>art. 355</a:t>
            </a:r>
            <a:r>
              <a:rPr lang="pt-BR" b="1" dirty="0">
                <a:solidFill>
                  <a:srgbClr val="00B050"/>
                </a:solidFill>
              </a:rPr>
              <a:t>.</a:t>
            </a:r>
          </a:p>
          <a:p>
            <a:r>
              <a:rPr lang="pt-BR" dirty="0">
                <a:solidFill>
                  <a:srgbClr val="00B050"/>
                </a:solidFill>
              </a:rPr>
              <a:t>§ 1</a:t>
            </a:r>
            <a:r>
              <a:rPr lang="pt-BR" u="sng" baseline="30000" dirty="0">
                <a:solidFill>
                  <a:srgbClr val="00B050"/>
                </a:solidFill>
              </a:rPr>
              <a:t>o</a:t>
            </a:r>
            <a:r>
              <a:rPr lang="pt-BR" dirty="0">
                <a:solidFill>
                  <a:srgbClr val="00B050"/>
                </a:solidFill>
              </a:rPr>
              <a:t> A decisão que julgar parcialmente o mérito poderá reconhecer a existência de obrigação líquida ou ilíquida.</a:t>
            </a:r>
          </a:p>
          <a:p>
            <a:r>
              <a:rPr lang="pt-BR" dirty="0">
                <a:solidFill>
                  <a:srgbClr val="00B050"/>
                </a:solidFill>
              </a:rPr>
              <a:t>§ 2</a:t>
            </a:r>
            <a:r>
              <a:rPr lang="pt-BR" u="sng" baseline="30000" dirty="0">
                <a:solidFill>
                  <a:srgbClr val="00B050"/>
                </a:solidFill>
              </a:rPr>
              <a:t>o</a:t>
            </a:r>
            <a:r>
              <a:rPr lang="pt-BR" dirty="0">
                <a:solidFill>
                  <a:srgbClr val="00B050"/>
                </a:solidFill>
              </a:rPr>
              <a:t> A parte poderá liquidar ou executar, desde logo, a obrigação reconhecida na decisão que julgar parcialmente o mérito, independentemente de caução, ainda que haja recurso contra essa interposto.</a:t>
            </a:r>
          </a:p>
          <a:p>
            <a:r>
              <a:rPr lang="pt-BR" b="1" dirty="0">
                <a:solidFill>
                  <a:srgbClr val="00B050"/>
                </a:solidFill>
              </a:rPr>
              <a:t>§ 3</a:t>
            </a:r>
            <a:r>
              <a:rPr lang="pt-BR" b="1" u="sng" baseline="30000" dirty="0">
                <a:solidFill>
                  <a:srgbClr val="00B050"/>
                </a:solidFill>
              </a:rPr>
              <a:t>o</a:t>
            </a:r>
            <a:r>
              <a:rPr lang="pt-BR" b="1" dirty="0">
                <a:solidFill>
                  <a:srgbClr val="00B050"/>
                </a:solidFill>
              </a:rPr>
              <a:t> Na hipótese do § 2</a:t>
            </a:r>
            <a:r>
              <a:rPr lang="pt-BR" b="1" u="sng" baseline="30000" dirty="0">
                <a:solidFill>
                  <a:srgbClr val="00B050"/>
                </a:solidFill>
              </a:rPr>
              <a:t>o</a:t>
            </a:r>
            <a:r>
              <a:rPr lang="pt-BR" b="1" dirty="0">
                <a:solidFill>
                  <a:srgbClr val="00B050"/>
                </a:solidFill>
              </a:rPr>
              <a:t>, se houver trânsito em julgado da decisão, a execução será definitiva.</a:t>
            </a:r>
          </a:p>
          <a:p>
            <a:r>
              <a:rPr lang="pt-BR" dirty="0">
                <a:solidFill>
                  <a:srgbClr val="00B050"/>
                </a:solidFill>
              </a:rPr>
              <a:t>§ 4</a:t>
            </a:r>
            <a:r>
              <a:rPr lang="pt-BR" u="sng" baseline="30000" dirty="0">
                <a:solidFill>
                  <a:srgbClr val="00B050"/>
                </a:solidFill>
              </a:rPr>
              <a:t>o</a:t>
            </a:r>
            <a:r>
              <a:rPr lang="pt-BR" dirty="0">
                <a:solidFill>
                  <a:srgbClr val="00B050"/>
                </a:solidFill>
              </a:rPr>
              <a:t> A liquidação e o cumprimento da decisão que julgar parcialmente o mérito poderão ser processados em autos suplementares, a requerimento da parte ou a critério do juiz.</a:t>
            </a:r>
          </a:p>
          <a:p>
            <a:r>
              <a:rPr lang="pt-BR" b="1" dirty="0">
                <a:solidFill>
                  <a:srgbClr val="00B050"/>
                </a:solidFill>
              </a:rPr>
              <a:t>§ 5</a:t>
            </a:r>
            <a:r>
              <a:rPr lang="pt-BR" b="1" u="sng" baseline="30000" dirty="0">
                <a:solidFill>
                  <a:srgbClr val="00B050"/>
                </a:solidFill>
              </a:rPr>
              <a:t>o</a:t>
            </a:r>
            <a:r>
              <a:rPr lang="pt-BR" b="1" dirty="0">
                <a:solidFill>
                  <a:srgbClr val="00B050"/>
                </a:solidFill>
              </a:rPr>
              <a:t> A decisão proferida com base neste artigo é impugnável por agravo de instrumento.</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42</a:t>
            </a:fld>
            <a:endParaRPr lang="pt-BR"/>
          </a:p>
        </p:txBody>
      </p:sp>
    </p:spTree>
    <p:extLst>
      <p:ext uri="{BB962C8B-B14F-4D97-AF65-F5344CB8AC3E}">
        <p14:creationId xmlns:p14="http://schemas.microsoft.com/office/powerpoint/2010/main" val="3194475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Decisões parciais	</a:t>
            </a:r>
            <a:endParaRPr lang="pt-BR" dirty="0"/>
          </a:p>
        </p:txBody>
      </p:sp>
      <p:sp>
        <p:nvSpPr>
          <p:cNvPr id="3" name="Espaço Reservado para Conteúdo 2"/>
          <p:cNvSpPr>
            <a:spLocks noGrp="1"/>
          </p:cNvSpPr>
          <p:nvPr>
            <p:ph idx="1"/>
          </p:nvPr>
        </p:nvSpPr>
        <p:spPr/>
        <p:txBody>
          <a:bodyPr/>
          <a:lstStyle/>
          <a:p>
            <a:r>
              <a:rPr lang="pt-BR" b="1" dirty="0" smtClean="0">
                <a:solidFill>
                  <a:srgbClr val="00B050"/>
                </a:solidFill>
              </a:rPr>
              <a:t>Novidade no NCPC: </a:t>
            </a:r>
            <a:r>
              <a:rPr lang="pt-BR" dirty="0" smtClean="0"/>
              <a:t>possibilidade de decisões parciais de mérito e extinção do processo.</a:t>
            </a:r>
          </a:p>
          <a:p>
            <a:r>
              <a:rPr lang="pt-BR" dirty="0" smtClean="0"/>
              <a:t>Atenção: embora resolvam parte do processo </a:t>
            </a:r>
            <a:r>
              <a:rPr lang="pt-BR" b="1" dirty="0" smtClean="0"/>
              <a:t>não são sentenças </a:t>
            </a:r>
            <a:r>
              <a:rPr lang="pt-BR" dirty="0" smtClean="0"/>
              <a:t>(por opção legislativa) e o recurso cabível contra esse tipo de decisão é o agravo de instrumento.</a:t>
            </a:r>
          </a:p>
          <a:p>
            <a:r>
              <a:rPr lang="pt-BR" dirty="0" smtClean="0"/>
              <a:t>No CPC de 1973 não era possível. Vide: </a:t>
            </a:r>
            <a:endParaRPr lang="pt-BR" dirty="0"/>
          </a:p>
          <a:p>
            <a:pPr algn="just"/>
            <a:r>
              <a:rPr lang="pt-BR" dirty="0" smtClean="0"/>
              <a:t>"Permaneceu</a:t>
            </a:r>
            <a:r>
              <a:rPr lang="pt-BR" dirty="0"/>
              <a:t>, dessa forma, no Código de Processo Civil de 1973 a </a:t>
            </a:r>
            <a:r>
              <a:rPr lang="pt-BR" u="sng" dirty="0"/>
              <a:t>teoria da unidade estrutural da sentença, a obstar a ocorrência de pluralidade de sentenças em uma mesma fase processual</a:t>
            </a:r>
            <a:r>
              <a:rPr lang="pt-BR" dirty="0"/>
              <a:t>. 5. A sentença parcial de mérito é incompatível com o direito processual civil brasileiro atualmente em vigor, sendo vedado ao juiz proferir, no curso do processo, tantas sentenças de mérito/terminativas quantos forem os capítulos (pedidos cumulados) apresentados pelo autor da </a:t>
            </a:r>
            <a:r>
              <a:rPr lang="pt-BR" dirty="0" smtClean="0"/>
              <a:t>demanda".(</a:t>
            </a:r>
            <a:r>
              <a:rPr lang="pt-BR" dirty="0"/>
              <a:t>STJ, </a:t>
            </a:r>
            <a:r>
              <a:rPr lang="pt-BR" dirty="0" err="1"/>
              <a:t>REsp</a:t>
            </a:r>
            <a:r>
              <a:rPr lang="pt-BR" dirty="0"/>
              <a:t> 1281978/RS, Rel. Ministro RICARDO VILLAS BÔAS CUEVA, TERCEIRA TURMA, julgado em 05/05/2015, </a:t>
            </a:r>
            <a:r>
              <a:rPr lang="pt-BR" dirty="0" err="1"/>
              <a:t>DJe</a:t>
            </a:r>
            <a:r>
              <a:rPr lang="pt-BR" dirty="0"/>
              <a:t> 20/05/2015)</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43</a:t>
            </a:fld>
            <a:endParaRPr lang="pt-BR"/>
          </a:p>
        </p:txBody>
      </p:sp>
    </p:spTree>
    <p:extLst>
      <p:ext uri="{BB962C8B-B14F-4D97-AF65-F5344CB8AC3E}">
        <p14:creationId xmlns:p14="http://schemas.microsoft.com/office/powerpoint/2010/main" val="14763836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Julgamento parcial X tutela de evidência</a:t>
            </a:r>
            <a:endParaRPr lang="pt-BR" dirty="0"/>
          </a:p>
        </p:txBody>
      </p:sp>
      <p:sp>
        <p:nvSpPr>
          <p:cNvPr id="3" name="Espaço Reservado para Conteúdo 2"/>
          <p:cNvSpPr>
            <a:spLocks noGrp="1"/>
          </p:cNvSpPr>
          <p:nvPr>
            <p:ph idx="1"/>
          </p:nvPr>
        </p:nvSpPr>
        <p:spPr>
          <a:xfrm>
            <a:off x="5644055" y="1876096"/>
            <a:ext cx="6132786" cy="4146331"/>
          </a:xfrm>
        </p:spPr>
        <p:txBody>
          <a:bodyPr numCol="1">
            <a:normAutofit fontScale="85000" lnSpcReduction="20000"/>
          </a:bodyPr>
          <a:lstStyle/>
          <a:p>
            <a:r>
              <a:rPr lang="pt-BR" b="1" dirty="0" smtClean="0">
                <a:solidFill>
                  <a:srgbClr val="FF0000"/>
                </a:solidFill>
              </a:rPr>
              <a:t>Tutela de evidência.</a:t>
            </a:r>
          </a:p>
          <a:p>
            <a:r>
              <a:rPr lang="pt-BR" dirty="0" smtClean="0">
                <a:solidFill>
                  <a:schemeClr val="tx1"/>
                </a:solidFill>
              </a:rPr>
              <a:t>Art</a:t>
            </a:r>
            <a:r>
              <a:rPr lang="pt-BR" dirty="0">
                <a:solidFill>
                  <a:schemeClr val="tx1"/>
                </a:solidFill>
              </a:rPr>
              <a:t>. 311.  </a:t>
            </a:r>
            <a:r>
              <a:rPr lang="pt-BR" b="1" dirty="0">
                <a:solidFill>
                  <a:schemeClr val="tx1"/>
                </a:solidFill>
              </a:rPr>
              <a:t>A tutela da evidência </a:t>
            </a:r>
            <a:r>
              <a:rPr lang="pt-BR" dirty="0">
                <a:solidFill>
                  <a:schemeClr val="tx1"/>
                </a:solidFill>
              </a:rPr>
              <a:t>será concedida, independentemente da demonstração de perigo de dano ou de risco ao resultado útil do processo, quando:</a:t>
            </a:r>
          </a:p>
          <a:p>
            <a:r>
              <a:rPr lang="pt-BR" dirty="0">
                <a:solidFill>
                  <a:schemeClr val="tx1"/>
                </a:solidFill>
              </a:rPr>
              <a:t>I - ficar caracterizado o abuso do direito de defesa ou o manifesto propósito protelatório da parte;</a:t>
            </a:r>
          </a:p>
          <a:p>
            <a:r>
              <a:rPr lang="pt-BR" dirty="0">
                <a:solidFill>
                  <a:schemeClr val="tx1"/>
                </a:solidFill>
              </a:rPr>
              <a:t>II </a:t>
            </a:r>
            <a:r>
              <a:rPr lang="pt-BR" b="1" dirty="0">
                <a:solidFill>
                  <a:schemeClr val="tx1"/>
                </a:solidFill>
              </a:rPr>
              <a:t>- as alegações de fato puderem ser comprovadas apenas documentalmente e houver tese firmada em julgamento de casos repetitivos ou em súmula vinculante</a:t>
            </a:r>
            <a:r>
              <a:rPr lang="pt-BR" dirty="0">
                <a:solidFill>
                  <a:schemeClr val="tx1"/>
                </a:solidFill>
              </a:rPr>
              <a:t>;</a:t>
            </a:r>
          </a:p>
          <a:p>
            <a:r>
              <a:rPr lang="pt-BR" dirty="0">
                <a:solidFill>
                  <a:schemeClr val="tx1"/>
                </a:solidFill>
              </a:rPr>
              <a:t>III - se tratar de pedido reipersecutório fundado em prova documental adequada do contrato de depósito, caso em que será decretada a ordem de entrega do objeto custodiado, sob cominação de multa;</a:t>
            </a:r>
          </a:p>
          <a:p>
            <a:r>
              <a:rPr lang="pt-BR" dirty="0">
                <a:solidFill>
                  <a:schemeClr val="tx1"/>
                </a:solidFill>
              </a:rPr>
              <a:t>IV - </a:t>
            </a:r>
            <a:r>
              <a:rPr lang="pt-BR" b="1" dirty="0">
                <a:solidFill>
                  <a:schemeClr val="tx1"/>
                </a:solidFill>
              </a:rPr>
              <a:t>a petição inicial for instruída com prova documental suficiente dos fatos constitutivos do direito do autor, a que o réu não oponha prova capaz de gerar dúvida razoável</a:t>
            </a:r>
            <a:r>
              <a:rPr lang="pt-BR" dirty="0" smtClean="0">
                <a:solidFill>
                  <a:schemeClr val="tx1"/>
                </a:solidFill>
              </a:rPr>
              <a:t>.</a:t>
            </a:r>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44</a:t>
            </a:fld>
            <a:endParaRPr lang="pt-BR"/>
          </a:p>
        </p:txBody>
      </p:sp>
      <p:sp>
        <p:nvSpPr>
          <p:cNvPr id="5" name="CaixaDeTexto 4"/>
          <p:cNvSpPr txBox="1"/>
          <p:nvPr/>
        </p:nvSpPr>
        <p:spPr>
          <a:xfrm>
            <a:off x="457199" y="1860331"/>
            <a:ext cx="4918841" cy="2308324"/>
          </a:xfrm>
          <a:prstGeom prst="rect">
            <a:avLst/>
          </a:prstGeom>
          <a:noFill/>
        </p:spPr>
        <p:txBody>
          <a:bodyPr wrap="square" rtlCol="0">
            <a:spAutoFit/>
          </a:bodyPr>
          <a:lstStyle/>
          <a:p>
            <a:r>
              <a:rPr lang="pt-BR" b="1" dirty="0">
                <a:solidFill>
                  <a:srgbClr val="FF0000"/>
                </a:solidFill>
              </a:rPr>
              <a:t>Julgamento antecipado </a:t>
            </a:r>
            <a:r>
              <a:rPr lang="pt-BR" b="1" dirty="0" smtClean="0">
                <a:solidFill>
                  <a:srgbClr val="FF0000"/>
                </a:solidFill>
              </a:rPr>
              <a:t>parcial do mérito</a:t>
            </a:r>
            <a:endParaRPr lang="pt-BR" b="1" dirty="0">
              <a:solidFill>
                <a:srgbClr val="FF0000"/>
              </a:solidFill>
            </a:endParaRPr>
          </a:p>
          <a:p>
            <a:r>
              <a:rPr lang="pt-BR" dirty="0"/>
              <a:t>Art. 356.  O juiz decidirá parcialmente o mérito quando um ou mais dos pedidos formulados ou parcela deles:</a:t>
            </a:r>
          </a:p>
          <a:p>
            <a:r>
              <a:rPr lang="pt-BR" dirty="0"/>
              <a:t>I - mostrar-se </a:t>
            </a:r>
            <a:r>
              <a:rPr lang="pt-BR" b="1" u="sng" dirty="0"/>
              <a:t>incontroverso;</a:t>
            </a:r>
          </a:p>
          <a:p>
            <a:r>
              <a:rPr lang="pt-BR" dirty="0"/>
              <a:t>II - estiver em condições de imediato julgamento, nos termos do </a:t>
            </a:r>
            <a:r>
              <a:rPr lang="pt-BR" dirty="0">
                <a:hlinkClick r:id="rId2"/>
              </a:rPr>
              <a:t>art. 355</a:t>
            </a:r>
            <a:r>
              <a:rPr lang="pt-BR" dirty="0"/>
              <a:t>.</a:t>
            </a:r>
          </a:p>
          <a:p>
            <a:endParaRPr lang="pt-BR" dirty="0"/>
          </a:p>
        </p:txBody>
      </p:sp>
      <p:sp>
        <p:nvSpPr>
          <p:cNvPr id="6" name="CaixaDeTexto 5"/>
          <p:cNvSpPr txBox="1"/>
          <p:nvPr/>
        </p:nvSpPr>
        <p:spPr>
          <a:xfrm>
            <a:off x="457199" y="4168655"/>
            <a:ext cx="4918841" cy="2031325"/>
          </a:xfrm>
          <a:prstGeom prst="rect">
            <a:avLst/>
          </a:prstGeom>
          <a:noFill/>
        </p:spPr>
        <p:txBody>
          <a:bodyPr wrap="square" rtlCol="0">
            <a:spAutoFit/>
          </a:bodyPr>
          <a:lstStyle/>
          <a:p>
            <a:r>
              <a:rPr lang="pt-BR" b="1" dirty="0" smtClean="0">
                <a:solidFill>
                  <a:srgbClr val="FF0000"/>
                </a:solidFill>
              </a:rPr>
              <a:t>CPC 73: Tutela antecipada.</a:t>
            </a:r>
          </a:p>
          <a:p>
            <a:endParaRPr lang="pt-BR" dirty="0" smtClean="0"/>
          </a:p>
          <a:p>
            <a:pPr algn="just"/>
            <a:r>
              <a:rPr lang="pt-BR" dirty="0" smtClean="0"/>
              <a:t>Art. 273, § </a:t>
            </a:r>
            <a:r>
              <a:rPr lang="pt-BR" dirty="0"/>
              <a:t>6</a:t>
            </a:r>
            <a:r>
              <a:rPr lang="pt-BR" u="sng" baseline="30000" dirty="0"/>
              <a:t>o</a:t>
            </a:r>
            <a:r>
              <a:rPr lang="pt-BR" strike="sngStrike" dirty="0"/>
              <a:t> A tutela antecipada também poderá ser concedida quando um ou mais dos pedidos cumulados, ou parcela deles, </a:t>
            </a:r>
            <a:r>
              <a:rPr lang="pt-BR" b="1" u="sng" strike="sngStrike" dirty="0"/>
              <a:t>mostrar-se incontroverso</a:t>
            </a:r>
            <a:r>
              <a:rPr lang="pt-BR" strike="sngStrike" dirty="0"/>
              <a:t>.</a:t>
            </a:r>
          </a:p>
          <a:p>
            <a:endParaRPr lang="pt-BR" dirty="0"/>
          </a:p>
        </p:txBody>
      </p:sp>
    </p:spTree>
    <p:extLst>
      <p:ext uri="{BB962C8B-B14F-4D97-AF65-F5344CB8AC3E}">
        <p14:creationId xmlns:p14="http://schemas.microsoft.com/office/powerpoint/2010/main" val="137299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DPE-ES - 2016</a:t>
            </a:r>
            <a:endParaRPr lang="pt-BR" dirty="0"/>
          </a:p>
        </p:txBody>
      </p:sp>
      <p:sp>
        <p:nvSpPr>
          <p:cNvPr id="3" name="Espaço Reservado para Conteúdo 2"/>
          <p:cNvSpPr>
            <a:spLocks noGrp="1"/>
          </p:cNvSpPr>
          <p:nvPr>
            <p:ph idx="1"/>
          </p:nvPr>
        </p:nvSpPr>
        <p:spPr>
          <a:xfrm>
            <a:off x="756745" y="1845734"/>
            <a:ext cx="10988565" cy="4365880"/>
          </a:xfrm>
        </p:spPr>
        <p:txBody>
          <a:bodyPr>
            <a:normAutofit lnSpcReduction="10000"/>
          </a:bodyPr>
          <a:lstStyle/>
          <a:p>
            <a:pPr algn="just"/>
            <a:r>
              <a:rPr lang="pt-BR" dirty="0" smtClean="0"/>
              <a:t>15. Em </a:t>
            </a:r>
            <a:r>
              <a:rPr lang="pt-BR" dirty="0"/>
              <a:t>uma ação proposta com pedido de condenação a indenização por danos materiais e danos morais, após a apresentação </a:t>
            </a:r>
            <a:r>
              <a:rPr lang="pt-BR" dirty="0" smtClean="0"/>
              <a:t>de contestação</a:t>
            </a:r>
            <a:r>
              <a:rPr lang="pt-BR" dirty="0"/>
              <a:t>, o magistrado entende que o primeiro pedido restou incontroverso, e, por isso, condenou o réu ao pagamento </a:t>
            </a:r>
            <a:r>
              <a:rPr lang="pt-BR" dirty="0" smtClean="0"/>
              <a:t>dos danos </a:t>
            </a:r>
            <a:r>
              <a:rPr lang="pt-BR" dirty="0"/>
              <a:t>materiais comprovados e, no mesmo ato, determinou o </a:t>
            </a:r>
            <a:r>
              <a:rPr lang="pt-BR" dirty="0" smtClean="0"/>
              <a:t> prosseguimento </a:t>
            </a:r>
            <a:r>
              <a:rPr lang="pt-BR" dirty="0"/>
              <a:t>da ação somente em relação aos danos </a:t>
            </a:r>
            <a:r>
              <a:rPr lang="pt-BR" dirty="0" smtClean="0"/>
              <a:t>morais. Esta </a:t>
            </a:r>
            <a:r>
              <a:rPr lang="pt-BR" dirty="0"/>
              <a:t>decisão tem natureza jurídica </a:t>
            </a:r>
            <a:r>
              <a:rPr lang="pt-BR" dirty="0" smtClean="0"/>
              <a:t>de:</a:t>
            </a:r>
            <a:endParaRPr lang="pt-BR" dirty="0"/>
          </a:p>
          <a:p>
            <a:r>
              <a:rPr lang="pt-BR" dirty="0"/>
              <a:t>(A) tutela provisória incidental da evidência, mas não apresenta recorribilidade imediata, pois não comporta recurso de agravo</a:t>
            </a:r>
          </a:p>
          <a:p>
            <a:r>
              <a:rPr lang="pt-BR" dirty="0"/>
              <a:t>de instrumento, mas apenas apelação após a sentença final.</a:t>
            </a:r>
          </a:p>
          <a:p>
            <a:r>
              <a:rPr lang="pt-BR" dirty="0"/>
              <a:t>(B) sentença final de mérito e, portanto, desafia recurso de apelação.</a:t>
            </a:r>
          </a:p>
          <a:p>
            <a:r>
              <a:rPr lang="pt-BR" dirty="0"/>
              <a:t>(C) julgamento antecipado parcial de mérito e, portanto, desafia recurso de agravo de instrumento.</a:t>
            </a:r>
          </a:p>
          <a:p>
            <a:r>
              <a:rPr lang="pt-BR" dirty="0"/>
              <a:t>(D) julgamento antecipado parcial de mérito e, portanto, desafia recurso de apelação.</a:t>
            </a:r>
          </a:p>
          <a:p>
            <a:r>
              <a:rPr lang="pt-BR" dirty="0"/>
              <a:t>(E) tutela provisória incidental de urgência e, portanto, desafia recurso de agravo de instrumento.</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45</a:t>
            </a:fld>
            <a:endParaRPr lang="pt-BR"/>
          </a:p>
        </p:txBody>
      </p:sp>
    </p:spTree>
    <p:extLst>
      <p:ext uri="{BB962C8B-B14F-4D97-AF65-F5344CB8AC3E}">
        <p14:creationId xmlns:p14="http://schemas.microsoft.com/office/powerpoint/2010/main" val="3716337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DPE-ES - 2016</a:t>
            </a:r>
            <a:endParaRPr lang="pt-BR" dirty="0"/>
          </a:p>
        </p:txBody>
      </p:sp>
      <p:sp>
        <p:nvSpPr>
          <p:cNvPr id="3" name="Espaço Reservado para Conteúdo 2"/>
          <p:cNvSpPr>
            <a:spLocks noGrp="1"/>
          </p:cNvSpPr>
          <p:nvPr>
            <p:ph idx="1"/>
          </p:nvPr>
        </p:nvSpPr>
        <p:spPr>
          <a:xfrm>
            <a:off x="756745" y="1845734"/>
            <a:ext cx="10988565" cy="4365880"/>
          </a:xfrm>
        </p:spPr>
        <p:txBody>
          <a:bodyPr>
            <a:normAutofit lnSpcReduction="10000"/>
          </a:bodyPr>
          <a:lstStyle/>
          <a:p>
            <a:pPr algn="just"/>
            <a:r>
              <a:rPr lang="pt-BR" dirty="0" smtClean="0"/>
              <a:t>15. Em </a:t>
            </a:r>
            <a:r>
              <a:rPr lang="pt-BR" dirty="0"/>
              <a:t>uma ação proposta com pedido de condenação a indenização por danos materiais e danos morais, após a apresentação </a:t>
            </a:r>
            <a:r>
              <a:rPr lang="pt-BR" dirty="0" smtClean="0"/>
              <a:t>de contestação</a:t>
            </a:r>
            <a:r>
              <a:rPr lang="pt-BR" dirty="0"/>
              <a:t>, o magistrado entende que o primeiro pedido restou incontroverso, e, por isso, condenou o réu ao pagamento </a:t>
            </a:r>
            <a:r>
              <a:rPr lang="pt-BR" dirty="0" smtClean="0"/>
              <a:t>dos danos </a:t>
            </a:r>
            <a:r>
              <a:rPr lang="pt-BR" dirty="0"/>
              <a:t>materiais comprovados e, no mesmo ato, determinou o </a:t>
            </a:r>
            <a:r>
              <a:rPr lang="pt-BR" dirty="0" smtClean="0"/>
              <a:t> prosseguimento </a:t>
            </a:r>
            <a:r>
              <a:rPr lang="pt-BR" dirty="0"/>
              <a:t>da ação somente em relação aos danos </a:t>
            </a:r>
            <a:r>
              <a:rPr lang="pt-BR" dirty="0" smtClean="0"/>
              <a:t>morais. Esta </a:t>
            </a:r>
            <a:r>
              <a:rPr lang="pt-BR" dirty="0"/>
              <a:t>decisão tem natureza jurídica </a:t>
            </a:r>
            <a:r>
              <a:rPr lang="pt-BR" dirty="0" smtClean="0"/>
              <a:t>de:</a:t>
            </a:r>
            <a:endParaRPr lang="pt-BR" dirty="0"/>
          </a:p>
          <a:p>
            <a:r>
              <a:rPr lang="pt-BR" dirty="0"/>
              <a:t>(A) tutela provisória incidental da evidência, mas não apresenta recorribilidade imediata, pois não comporta recurso de agravo</a:t>
            </a:r>
          </a:p>
          <a:p>
            <a:r>
              <a:rPr lang="pt-BR" dirty="0"/>
              <a:t>de instrumento, mas apenas apelação após a sentença final.</a:t>
            </a:r>
          </a:p>
          <a:p>
            <a:r>
              <a:rPr lang="pt-BR" dirty="0"/>
              <a:t>(B) sentença final de mérito e, portanto, desafia recurso de apelação.</a:t>
            </a:r>
          </a:p>
          <a:p>
            <a:r>
              <a:rPr lang="pt-BR" b="1" dirty="0"/>
              <a:t>(C) julgamento antecipado parcial de mérito e, portanto, desafia recurso de agravo de instrumento.</a:t>
            </a:r>
          </a:p>
          <a:p>
            <a:r>
              <a:rPr lang="pt-BR" dirty="0"/>
              <a:t>(D) julgamento antecipado parcial de mérito e, portanto, desafia recurso de apelação.</a:t>
            </a:r>
          </a:p>
          <a:p>
            <a:r>
              <a:rPr lang="pt-BR" dirty="0"/>
              <a:t>(E) tutela provisória incidental de urgência e, portanto, desafia recurso de agravo de instrumento.</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46</a:t>
            </a:fld>
            <a:endParaRPr lang="pt-BR"/>
          </a:p>
        </p:txBody>
      </p:sp>
      <p:sp>
        <p:nvSpPr>
          <p:cNvPr id="5" name="Seta para a direita 4"/>
          <p:cNvSpPr/>
          <p:nvPr/>
        </p:nvSpPr>
        <p:spPr>
          <a:xfrm>
            <a:off x="173421" y="4698124"/>
            <a:ext cx="630620" cy="488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58952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dirty="0" smtClean="0"/>
              <a:t>Coisa Julgada</a:t>
            </a:r>
            <a:endParaRPr lang="pt-BR" dirty="0"/>
          </a:p>
        </p:txBody>
      </p:sp>
      <p:sp>
        <p:nvSpPr>
          <p:cNvPr id="6" name="Subtítulo 5"/>
          <p:cNvSpPr>
            <a:spLocks noGrp="1"/>
          </p:cNvSpPr>
          <p:nvPr>
            <p:ph type="subTitle" idx="1"/>
          </p:nvPr>
        </p:nvSpPr>
        <p:spPr/>
        <p:txBody>
          <a:bodyPr/>
          <a:lstStyle/>
          <a:p>
            <a:r>
              <a:rPr lang="pt-BR" dirty="0" err="1" smtClean="0">
                <a:latin typeface="+mn-lt"/>
              </a:rPr>
              <a:t>Arts</a:t>
            </a:r>
            <a:r>
              <a:rPr lang="pt-BR" dirty="0" smtClean="0">
                <a:latin typeface="+mn-lt"/>
              </a:rPr>
              <a:t>. 502 a 508.</a:t>
            </a:r>
            <a:endParaRPr lang="pt-BR" dirty="0">
              <a:latin typeface="+mn-lt"/>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47</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Coisa Julgada</a:t>
            </a:r>
            <a:endParaRPr lang="pt-BR" b="1" dirty="0"/>
          </a:p>
        </p:txBody>
      </p:sp>
      <p:sp>
        <p:nvSpPr>
          <p:cNvPr id="3" name="Espaço Reservado para Conteúdo 2"/>
          <p:cNvSpPr>
            <a:spLocks noGrp="1"/>
          </p:cNvSpPr>
          <p:nvPr>
            <p:ph idx="1"/>
          </p:nvPr>
        </p:nvSpPr>
        <p:spPr>
          <a:xfrm>
            <a:off x="745067" y="1845733"/>
            <a:ext cx="11345333" cy="4453467"/>
          </a:xfrm>
        </p:spPr>
        <p:txBody>
          <a:bodyPr>
            <a:normAutofit lnSpcReduction="10000"/>
          </a:bodyPr>
          <a:lstStyle/>
          <a:p>
            <a:r>
              <a:rPr lang="pt-BR" b="1" dirty="0" smtClean="0"/>
              <a:t>Coisa julgada: </a:t>
            </a:r>
            <a:r>
              <a:rPr lang="pt-BR" dirty="0" smtClean="0"/>
              <a:t>imutabilidade da sentença (LIEBMAN).</a:t>
            </a:r>
          </a:p>
          <a:p>
            <a:r>
              <a:rPr lang="pt-BR" dirty="0" smtClean="0"/>
              <a:t>Coisa julgada é, portanto, uma qualidade da sentença, qual seja, a sua imutabilidade. Não é um efeito da sentença (CHIOVENDA X LIEBMAN).</a:t>
            </a:r>
          </a:p>
          <a:p>
            <a:r>
              <a:rPr lang="pt-BR" i="1" dirty="0"/>
              <a:t>Art. 502.  Denomina-se coisa julgada material a autoridade que torna imutável e indiscutível a decisão de mérito não mais sujeita a recurso</a:t>
            </a:r>
            <a:r>
              <a:rPr lang="pt-BR" i="1" dirty="0" smtClean="0"/>
              <a:t>.</a:t>
            </a:r>
          </a:p>
          <a:p>
            <a:r>
              <a:rPr lang="pt-BR" dirty="0"/>
              <a:t>Art. 505.  Nenhum juiz decidirá novamente as questões já decididas relativas à mesma </a:t>
            </a:r>
            <a:r>
              <a:rPr lang="pt-BR" dirty="0" smtClean="0"/>
              <a:t>lide (...)”</a:t>
            </a:r>
          </a:p>
          <a:p>
            <a:r>
              <a:rPr lang="pt-BR" dirty="0" smtClean="0"/>
              <a:t>A coisa julgada sana, inclusive, eventuais </a:t>
            </a:r>
            <a:r>
              <a:rPr lang="pt-BR" b="1" dirty="0" smtClean="0"/>
              <a:t>nulidades</a:t>
            </a:r>
            <a:r>
              <a:rPr lang="pt-BR" dirty="0" smtClean="0"/>
              <a:t>. </a:t>
            </a:r>
            <a:endParaRPr lang="pt-BR" dirty="0"/>
          </a:p>
          <a:p>
            <a:pPr algn="just"/>
            <a:endParaRPr lang="pt-BR" dirty="0" smtClean="0"/>
          </a:p>
          <a:p>
            <a:pPr algn="just"/>
            <a:r>
              <a:rPr lang="pt-BR" dirty="0" err="1" smtClean="0"/>
              <a:t>Obs</a:t>
            </a:r>
            <a:r>
              <a:rPr lang="pt-BR" dirty="0"/>
              <a:t>: Algumas </a:t>
            </a:r>
            <a:r>
              <a:rPr lang="pt-BR" dirty="0" smtClean="0"/>
              <a:t>nulidades, </a:t>
            </a:r>
            <a:r>
              <a:rPr lang="pt-BR" dirty="0"/>
              <a:t>poderão ser alegadas em ação rescisória (art. 966). </a:t>
            </a:r>
            <a:r>
              <a:rPr lang="pt-BR" dirty="0" err="1"/>
              <a:t>Exs</a:t>
            </a:r>
            <a:r>
              <a:rPr lang="pt-BR" dirty="0"/>
              <a:t>: juízo impedido ou absolutamente incompetente (inc. II), ofender coisa julgada anterior (inc. III), etc.</a:t>
            </a:r>
          </a:p>
          <a:p>
            <a:pPr algn="just"/>
            <a:r>
              <a:rPr lang="pt-BR" dirty="0"/>
              <a:t>Há, ainda, vícios </a:t>
            </a:r>
            <a:r>
              <a:rPr lang="pt-BR" dirty="0" err="1"/>
              <a:t>transrescisórios</a:t>
            </a:r>
            <a:r>
              <a:rPr lang="pt-BR" dirty="0"/>
              <a:t> como a nulidade de citação (podem ser alegados após o prazo decadencial da ação rescisória).</a:t>
            </a:r>
          </a:p>
          <a:p>
            <a:endParaRPr lang="pt-BR" i="1" dirty="0" smtClean="0"/>
          </a:p>
          <a:p>
            <a:endParaRPr lang="pt-BR" b="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48</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Coisa julgada X eficácia natural da sentença</a:t>
            </a:r>
            <a:endParaRPr lang="pt-BR" dirty="0"/>
          </a:p>
        </p:txBody>
      </p:sp>
      <p:sp>
        <p:nvSpPr>
          <p:cNvPr id="3" name="Espaço Reservado para Conteúdo 2"/>
          <p:cNvSpPr>
            <a:spLocks noGrp="1"/>
          </p:cNvSpPr>
          <p:nvPr>
            <p:ph idx="1"/>
          </p:nvPr>
        </p:nvSpPr>
        <p:spPr/>
        <p:txBody>
          <a:bodyPr/>
          <a:lstStyle/>
          <a:p>
            <a:pPr algn="just"/>
            <a:r>
              <a:rPr lang="pt-BR" dirty="0" smtClean="0"/>
              <a:t>Coisa julgada é a </a:t>
            </a:r>
            <a:r>
              <a:rPr lang="pt-BR" b="1" dirty="0" smtClean="0"/>
              <a:t>imutabilidade dos efeitos da sentença. </a:t>
            </a:r>
          </a:p>
          <a:p>
            <a:pPr algn="just"/>
            <a:r>
              <a:rPr lang="pt-BR" dirty="0" smtClean="0"/>
              <a:t>A Eficácia natural da sentença é a sua </a:t>
            </a:r>
            <a:r>
              <a:rPr lang="pt-BR" b="1" dirty="0" smtClean="0"/>
              <a:t>imperatividade</a:t>
            </a:r>
            <a:r>
              <a:rPr lang="pt-BR" dirty="0" smtClean="0"/>
              <a:t> (LIEBMAN). Isso é diferente da imutabilidade do comando e dos efeitos contidos na sentença (que é a coisa julgada).</a:t>
            </a:r>
            <a:endParaRPr lang="pt-BR" dirty="0"/>
          </a:p>
          <a:p>
            <a:pPr algn="just"/>
            <a:r>
              <a:rPr lang="pt-BR" dirty="0" smtClean="0"/>
              <a:t>“Coisa julgada é somente uma capa protetora, que imuniza esses efeitos [da sentença] e protege-os contra as neutralizações que poderiam acontecer caso ela não existisse”. (DINAMARCO). </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49</a:t>
            </a:fld>
            <a:endParaRPr lang="pt-BR"/>
          </a:p>
        </p:txBody>
      </p:sp>
    </p:spTree>
    <p:extLst>
      <p:ext uri="{BB962C8B-B14F-4D97-AF65-F5344CB8AC3E}">
        <p14:creationId xmlns:p14="http://schemas.microsoft.com/office/powerpoint/2010/main" val="276173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b="1" smtClean="0"/>
              <a:t>5</a:t>
            </a:fld>
            <a:endParaRPr lang="pt-BR" b="1"/>
          </a:p>
        </p:txBody>
      </p:sp>
      <p:graphicFrame>
        <p:nvGraphicFramePr>
          <p:cNvPr id="6" name="Espaço Reservado para Conteúdo 5"/>
          <p:cNvGraphicFramePr>
            <a:graphicFrameLocks noGrp="1"/>
          </p:cNvGraphicFramePr>
          <p:nvPr>
            <p:ph idx="4294967295"/>
            <p:extLst>
              <p:ext uri="{D42A27DB-BD31-4B8C-83A1-F6EECF244321}">
                <p14:modId xmlns:p14="http://schemas.microsoft.com/office/powerpoint/2010/main" val="3466481358"/>
              </p:ext>
            </p:extLst>
          </p:nvPr>
        </p:nvGraphicFramePr>
        <p:xfrm>
          <a:off x="0" y="722313"/>
          <a:ext cx="12015788" cy="561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Tree>
    <p:extLst>
      <p:ext uri="{BB962C8B-B14F-4D97-AF65-F5344CB8AC3E}">
        <p14:creationId xmlns:p14="http://schemas.microsoft.com/office/powerpoint/2010/main" val="2213339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Pressupostos para formação de coisa julgada</a:t>
            </a:r>
            <a:endParaRPr lang="pt-BR" b="1" dirty="0"/>
          </a:p>
        </p:txBody>
      </p:sp>
      <p:sp>
        <p:nvSpPr>
          <p:cNvPr id="3" name="Espaço Reservado para Conteúdo 2"/>
          <p:cNvSpPr>
            <a:spLocks noGrp="1"/>
          </p:cNvSpPr>
          <p:nvPr>
            <p:ph idx="1"/>
          </p:nvPr>
        </p:nvSpPr>
        <p:spPr/>
        <p:txBody>
          <a:bodyPr>
            <a:normAutofit/>
          </a:bodyPr>
          <a:lstStyle/>
          <a:p>
            <a:r>
              <a:rPr lang="pt-BR" dirty="0" smtClean="0"/>
              <a:t>1. </a:t>
            </a:r>
            <a:r>
              <a:rPr lang="pt-BR" b="1" dirty="0" smtClean="0"/>
              <a:t>Decisão jurisdicional de mérito</a:t>
            </a:r>
            <a:r>
              <a:rPr lang="pt-BR" dirty="0" smtClean="0"/>
              <a:t>. </a:t>
            </a:r>
          </a:p>
          <a:p>
            <a:r>
              <a:rPr lang="pt-BR" b="1" dirty="0" smtClean="0"/>
              <a:t>2. Trânsito em julgado: </a:t>
            </a:r>
          </a:p>
          <a:p>
            <a:pPr algn="just"/>
            <a:r>
              <a:rPr lang="pt-BR" b="1" dirty="0"/>
              <a:t>Momento da coisa julgada:   </a:t>
            </a:r>
            <a:r>
              <a:rPr lang="pt-BR" dirty="0"/>
              <a:t>“(...)decisão de mérito não mais sujeita a recurso”, i.e., após o </a:t>
            </a:r>
            <a:r>
              <a:rPr lang="pt-BR" dirty="0" smtClean="0"/>
              <a:t>prazo </a:t>
            </a:r>
            <a:r>
              <a:rPr lang="pt-BR" i="1" dirty="0" smtClean="0"/>
              <a:t>in albis</a:t>
            </a:r>
            <a:r>
              <a:rPr lang="pt-BR" dirty="0" smtClean="0"/>
              <a:t> </a:t>
            </a:r>
            <a:r>
              <a:rPr lang="pt-BR" dirty="0"/>
              <a:t>para interposição do recurso contra a decisão. </a:t>
            </a:r>
            <a:endParaRPr lang="pt-BR" dirty="0" smtClean="0"/>
          </a:p>
          <a:p>
            <a:pPr algn="just"/>
            <a:r>
              <a:rPr lang="pt-BR" dirty="0" err="1" smtClean="0"/>
              <a:t>Obs</a:t>
            </a:r>
            <a:r>
              <a:rPr lang="pt-BR" dirty="0" smtClean="0"/>
              <a:t>: </a:t>
            </a:r>
            <a:r>
              <a:rPr lang="pt-BR" u="sng" dirty="0" smtClean="0"/>
              <a:t>recurso intempestivo</a:t>
            </a:r>
            <a:r>
              <a:rPr lang="pt-BR" dirty="0" smtClean="0"/>
              <a:t> não obsta o trânsito em julgado.</a:t>
            </a:r>
            <a:endParaRPr lang="pt-BR" dirty="0"/>
          </a:p>
          <a:p>
            <a:pPr algn="just"/>
            <a:r>
              <a:rPr lang="pt-BR" dirty="0" smtClean="0"/>
              <a:t>Também não impede o trânsito em julgado a </a:t>
            </a:r>
            <a:r>
              <a:rPr lang="pt-BR" u="sng" dirty="0" smtClean="0"/>
              <a:t>oposição de terceiros embargos de declaração, quando os dois primeiros forem considerados protelatórios</a:t>
            </a:r>
            <a:r>
              <a:rPr lang="pt-BR" dirty="0" smtClean="0"/>
              <a:t> (DIDIER). </a:t>
            </a:r>
          </a:p>
          <a:p>
            <a:pPr algn="just"/>
            <a:r>
              <a:rPr lang="pt-BR" dirty="0" smtClean="0"/>
              <a:t>Art</a:t>
            </a:r>
            <a:r>
              <a:rPr lang="pt-BR" dirty="0"/>
              <a:t>. 1.026.  </a:t>
            </a:r>
            <a:r>
              <a:rPr lang="pt-BR" dirty="0" smtClean="0"/>
              <a:t>(...) § </a:t>
            </a:r>
            <a:r>
              <a:rPr lang="pt-BR" dirty="0"/>
              <a:t>4</a:t>
            </a:r>
            <a:r>
              <a:rPr lang="pt-BR" u="sng" baseline="30000" dirty="0"/>
              <a:t>o</a:t>
            </a:r>
            <a:r>
              <a:rPr lang="pt-BR" dirty="0"/>
              <a:t> Não serão admitidos novos embargos de declaração se os 2 (dois) anteriores houverem sido considerados protelatórios.</a:t>
            </a:r>
          </a:p>
          <a:p>
            <a:endParaRPr lang="pt-BR" b="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50</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Fundamento constitucional da coisa julgada</a:t>
            </a:r>
            <a:endParaRPr lang="pt-BR" dirty="0"/>
          </a:p>
        </p:txBody>
      </p:sp>
      <p:sp>
        <p:nvSpPr>
          <p:cNvPr id="3" name="Espaço Reservado para Conteúdo 2"/>
          <p:cNvSpPr>
            <a:spLocks noGrp="1"/>
          </p:cNvSpPr>
          <p:nvPr>
            <p:ph idx="1"/>
          </p:nvPr>
        </p:nvSpPr>
        <p:spPr/>
        <p:txBody>
          <a:bodyPr/>
          <a:lstStyle/>
          <a:p>
            <a:r>
              <a:rPr lang="pt-BR" b="1" dirty="0" smtClean="0"/>
              <a:t>Segurança jurídica. </a:t>
            </a:r>
          </a:p>
          <a:p>
            <a:pPr algn="just"/>
            <a:r>
              <a:rPr lang="pt-BR" dirty="0" smtClean="0"/>
              <a:t>Art. 5º, XXXVI, CRFB: “a </a:t>
            </a:r>
            <a:r>
              <a:rPr lang="pt-BR" dirty="0"/>
              <a:t>lei não prejudicará o direito adquirido, o ato jurídico perfeito e a coisa </a:t>
            </a:r>
            <a:r>
              <a:rPr lang="pt-BR" dirty="0" smtClean="0"/>
              <a:t>julgada”;</a:t>
            </a:r>
          </a:p>
          <a:p>
            <a:pPr algn="just"/>
            <a:r>
              <a:rPr lang="pt-BR" dirty="0" smtClean="0"/>
              <a:t>CHIOVENDA</a:t>
            </a:r>
            <a:r>
              <a:rPr lang="pt-BR" b="1" dirty="0" smtClean="0"/>
              <a:t>: </a:t>
            </a:r>
            <a:r>
              <a:rPr lang="pt-BR" dirty="0" smtClean="0"/>
              <a:t>coisa julgada é imperativo da ordem e da segurança da vida social.</a:t>
            </a:r>
          </a:p>
          <a:p>
            <a:pPr algn="just"/>
            <a:r>
              <a:rPr lang="pt-BR" dirty="0" smtClean="0"/>
              <a:t>LIEBMAN:  a razão prática que justifica o instituto é a necessidade de por fim ao litígio, de assegurar a certeza do direito e a estabilidade do julgado e de contribuir, assim, com a pacificação social.</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51</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Coisa julgada: duas facetas</a:t>
            </a:r>
            <a:endParaRPr lang="pt-BR" dirty="0"/>
          </a:p>
        </p:txBody>
      </p:sp>
      <p:sp>
        <p:nvSpPr>
          <p:cNvPr id="3" name="Espaço Reservado para Conteúdo 2"/>
          <p:cNvSpPr>
            <a:spLocks noGrp="1"/>
          </p:cNvSpPr>
          <p:nvPr>
            <p:ph idx="1"/>
          </p:nvPr>
        </p:nvSpPr>
        <p:spPr/>
        <p:txBody>
          <a:bodyPr/>
          <a:lstStyle/>
          <a:p>
            <a:r>
              <a:rPr lang="pt-BR" b="1" dirty="0" smtClean="0"/>
              <a:t>Coisa julgada </a:t>
            </a:r>
            <a:r>
              <a:rPr lang="pt-BR" b="1" i="1" dirty="0" smtClean="0"/>
              <a:t>formal</a:t>
            </a:r>
            <a:r>
              <a:rPr lang="pt-BR" b="1" dirty="0" smtClean="0"/>
              <a:t> X Coisa julgada </a:t>
            </a:r>
            <a:r>
              <a:rPr lang="pt-BR" b="1" i="1" dirty="0" smtClean="0"/>
              <a:t>material </a:t>
            </a:r>
          </a:p>
          <a:p>
            <a:pPr algn="just"/>
            <a:r>
              <a:rPr lang="pt-BR" b="1" dirty="0" smtClean="0"/>
              <a:t>Coisa julgada formal: </a:t>
            </a:r>
            <a:r>
              <a:rPr lang="pt-BR" dirty="0" smtClean="0"/>
              <a:t>fenômeno </a:t>
            </a:r>
            <a:r>
              <a:rPr lang="pt-BR" dirty="0" err="1" smtClean="0"/>
              <a:t>endoprocessual</a:t>
            </a:r>
            <a:r>
              <a:rPr lang="pt-BR" dirty="0" smtClean="0"/>
              <a:t>. </a:t>
            </a:r>
            <a:r>
              <a:rPr lang="pt-BR" i="1" dirty="0" smtClean="0"/>
              <a:t>Preclusão máxima</a:t>
            </a:r>
            <a:r>
              <a:rPr lang="pt-BR" dirty="0" smtClean="0"/>
              <a:t>. É a preclusão das oportunidades de impugnação das decisões proferidas em um processo.</a:t>
            </a:r>
          </a:p>
          <a:p>
            <a:pPr algn="just"/>
            <a:r>
              <a:rPr lang="pt-BR" dirty="0" smtClean="0"/>
              <a:t>Fator impeditivo da substituição da decisão por outra pela via recursal. </a:t>
            </a:r>
          </a:p>
          <a:p>
            <a:pPr algn="just"/>
            <a:r>
              <a:rPr lang="pt-BR" b="1" dirty="0" smtClean="0"/>
              <a:t>Coisa julgada material (substancial):</a:t>
            </a:r>
            <a:r>
              <a:rPr lang="pt-BR" dirty="0" smtClean="0"/>
              <a:t>  obrigatoriedade do respeito à decisão fora do processo em que foi proferida. </a:t>
            </a:r>
            <a:endParaRPr lang="pt-BR" b="1" dirty="0" smtClean="0"/>
          </a:p>
          <a:p>
            <a:pPr algn="just"/>
            <a:r>
              <a:rPr lang="pt-BR" dirty="0" smtClean="0"/>
              <a:t>“Transcende a vida do processo e atinge a das pessoas, consiste na intangibilidade das situações jurídicas criadas ou declaradas, de modo que em princípio nada poderá ser feito por elas próprias nem por outro juiz ou pelo próprio legislador, que venha a contrariar o que foi decidido” (DINAMARCO).</a:t>
            </a:r>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52</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Coisa julgada material</a:t>
            </a:r>
            <a:endParaRPr lang="pt-BR" b="1" dirty="0"/>
          </a:p>
        </p:txBody>
      </p:sp>
      <p:sp>
        <p:nvSpPr>
          <p:cNvPr id="3" name="Espaço Reservado para Conteúdo 2"/>
          <p:cNvSpPr>
            <a:spLocks noGrp="1"/>
          </p:cNvSpPr>
          <p:nvPr>
            <p:ph idx="1"/>
          </p:nvPr>
        </p:nvSpPr>
        <p:spPr>
          <a:xfrm>
            <a:off x="788276" y="1845734"/>
            <a:ext cx="11067393" cy="4555066"/>
          </a:xfrm>
        </p:spPr>
        <p:txBody>
          <a:bodyPr>
            <a:normAutofit/>
          </a:bodyPr>
          <a:lstStyle/>
          <a:p>
            <a:pPr algn="just"/>
            <a:r>
              <a:rPr lang="pt-BR" dirty="0" smtClean="0"/>
              <a:t>Funções da coisa julgada material.</a:t>
            </a:r>
          </a:p>
          <a:p>
            <a:pPr algn="just"/>
            <a:r>
              <a:rPr lang="pt-BR" b="1" dirty="0" smtClean="0"/>
              <a:t>Função negativa: </a:t>
            </a:r>
            <a:r>
              <a:rPr lang="pt-BR" dirty="0" smtClean="0"/>
              <a:t>proibição de que se decida novamente sobre aquilo que foi decidido e coberto pela coisa julgada no primeiro processo. (</a:t>
            </a:r>
            <a:r>
              <a:rPr lang="pt-BR" i="1" dirty="0" err="1" smtClean="0"/>
              <a:t>Exceptio</a:t>
            </a:r>
            <a:r>
              <a:rPr lang="pt-BR" i="1" dirty="0" smtClean="0"/>
              <a:t> rei </a:t>
            </a:r>
            <a:r>
              <a:rPr lang="pt-BR" i="1" dirty="0" err="1" smtClean="0"/>
              <a:t>iudicatae</a:t>
            </a:r>
            <a:r>
              <a:rPr lang="pt-BR" dirty="0" smtClean="0"/>
              <a:t>: exceção de coisa julgada)</a:t>
            </a:r>
          </a:p>
          <a:p>
            <a:pPr algn="just"/>
            <a:r>
              <a:rPr lang="pt-BR" b="1" dirty="0" smtClean="0"/>
              <a:t>Função positiva: </a:t>
            </a:r>
            <a:r>
              <a:rPr lang="pt-BR" dirty="0" smtClean="0"/>
              <a:t>a decisão coberta pela coisa julgada deve ser observada nos processos subsequentes caso seja necessário conhecê-la como fundamento para o julgamento do mérito do segundo processo – i.e., se houver um nexo de </a:t>
            </a:r>
            <a:r>
              <a:rPr lang="pt-BR" dirty="0" err="1" smtClean="0"/>
              <a:t>prejudicialidade</a:t>
            </a:r>
            <a:r>
              <a:rPr lang="pt-BR" dirty="0" smtClean="0"/>
              <a:t> entre o mérito do segundo processo e do primeiro. </a:t>
            </a:r>
          </a:p>
          <a:p>
            <a:pPr algn="just"/>
            <a:r>
              <a:rPr lang="pt-BR" dirty="0" err="1" smtClean="0"/>
              <a:t>Ex</a:t>
            </a:r>
            <a:r>
              <a:rPr lang="pt-BR" dirty="0" smtClean="0"/>
              <a:t>: A é pai de B, cf. decisão transitada em julgado em ação de investigação de paternidade.</a:t>
            </a:r>
          </a:p>
          <a:p>
            <a:pPr algn="just"/>
            <a:r>
              <a:rPr lang="pt-BR" i="1" dirty="0" smtClean="0"/>
              <a:t>Eficácia negativa: </a:t>
            </a:r>
            <a:r>
              <a:rPr lang="pt-BR" dirty="0" smtClean="0"/>
              <a:t>a questão relativa à </a:t>
            </a:r>
            <a:r>
              <a:rPr lang="pt-BR" dirty="0" err="1" smtClean="0"/>
              <a:t>parternidade</a:t>
            </a:r>
            <a:r>
              <a:rPr lang="pt-BR" dirty="0" smtClean="0"/>
              <a:t> não pode ser rediscutida em demandas posteriores.</a:t>
            </a:r>
          </a:p>
          <a:p>
            <a:pPr algn="just"/>
            <a:r>
              <a:rPr lang="pt-BR" i="1" dirty="0" smtClean="0"/>
              <a:t>Eficácia positiva: </a:t>
            </a:r>
            <a:r>
              <a:rPr lang="pt-BR" dirty="0" smtClean="0"/>
              <a:t>a questão relativa à paternidade tem que ser observada. Isto é: em uma demanda por alimentos, por exemplo, não pode A alegar que não deve alimentos porque não seria pai de B. </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53</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Sentenças suscetíveis de coisa julgada</a:t>
            </a:r>
            <a:endParaRPr lang="pt-BR" dirty="0"/>
          </a:p>
        </p:txBody>
      </p:sp>
      <p:sp>
        <p:nvSpPr>
          <p:cNvPr id="3" name="Espaço Reservado para Conteúdo 2"/>
          <p:cNvSpPr>
            <a:spLocks noGrp="1"/>
          </p:cNvSpPr>
          <p:nvPr>
            <p:ph idx="1"/>
          </p:nvPr>
        </p:nvSpPr>
        <p:spPr/>
        <p:txBody>
          <a:bodyPr/>
          <a:lstStyle/>
          <a:p>
            <a:r>
              <a:rPr lang="pt-BR" b="1" dirty="0" smtClean="0"/>
              <a:t>Coisa julgada formal: </a:t>
            </a:r>
            <a:r>
              <a:rPr lang="pt-BR" dirty="0" smtClean="0"/>
              <a:t>todas as sentenças transitam, formalmente, em julgado.</a:t>
            </a:r>
          </a:p>
          <a:p>
            <a:r>
              <a:rPr lang="pt-BR" b="1" dirty="0" smtClean="0"/>
              <a:t>Coisa julgada material: </a:t>
            </a:r>
            <a:r>
              <a:rPr lang="pt-BR" dirty="0" smtClean="0"/>
              <a:t>apenas sentenças de </a:t>
            </a:r>
            <a:r>
              <a:rPr lang="pt-BR" b="1" dirty="0" smtClean="0"/>
              <a:t>mérito</a:t>
            </a:r>
            <a:r>
              <a:rPr lang="pt-BR" dirty="0" smtClean="0"/>
              <a:t>. Isso porque as sentenças terminativas, por tratarem apenas de processo, não tem o condão de projetar sua eficácia para fora do processo.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54</a:t>
            </a:fld>
            <a:endParaRPr lang="pt-BR"/>
          </a:p>
        </p:txBody>
      </p:sp>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Imutabilidade das decisões de conteúdo processual.</a:t>
            </a:r>
            <a:endParaRPr lang="pt-BR" dirty="0"/>
          </a:p>
        </p:txBody>
      </p:sp>
      <p:sp>
        <p:nvSpPr>
          <p:cNvPr id="3" name="Espaço Reservado para Conteúdo 2"/>
          <p:cNvSpPr>
            <a:spLocks noGrp="1"/>
          </p:cNvSpPr>
          <p:nvPr>
            <p:ph idx="1"/>
          </p:nvPr>
        </p:nvSpPr>
        <p:spPr>
          <a:xfrm>
            <a:off x="173421" y="1781503"/>
            <a:ext cx="11855669" cy="4540469"/>
          </a:xfrm>
        </p:spPr>
        <p:txBody>
          <a:bodyPr/>
          <a:lstStyle/>
          <a:p>
            <a:pPr algn="just"/>
            <a:r>
              <a:rPr lang="pt-BR" i="1" dirty="0"/>
              <a:t>Art. 486. </a:t>
            </a:r>
            <a:r>
              <a:rPr lang="pt-BR" dirty="0"/>
              <a:t> O pronunciamento judicial que não resolve o mérito </a:t>
            </a:r>
            <a:r>
              <a:rPr lang="pt-BR" u="sng" dirty="0"/>
              <a:t>não obsta a que a parte proponha de novo a ação</a:t>
            </a:r>
            <a:r>
              <a:rPr lang="pt-BR" dirty="0"/>
              <a:t>.</a:t>
            </a:r>
          </a:p>
          <a:p>
            <a:pPr algn="just"/>
            <a:r>
              <a:rPr lang="pt-BR" dirty="0"/>
              <a:t>§ 1</a:t>
            </a:r>
            <a:r>
              <a:rPr lang="pt-BR" u="sng" baseline="30000" dirty="0"/>
              <a:t>o</a:t>
            </a:r>
            <a:r>
              <a:rPr lang="pt-BR" dirty="0"/>
              <a:t> No caso de extinção em razão de litispendência e nos casos dos </a:t>
            </a:r>
            <a:r>
              <a:rPr lang="pt-BR" dirty="0">
                <a:hlinkClick r:id="rId2"/>
              </a:rPr>
              <a:t>incisos I, IV, VI e VII do art. 485</a:t>
            </a:r>
            <a:r>
              <a:rPr lang="pt-BR" dirty="0"/>
              <a:t>, </a:t>
            </a:r>
            <a:r>
              <a:rPr lang="pt-BR" b="1" dirty="0"/>
              <a:t>a propositura da nova ação depende da correção do vício que levou à sentença sem resolução do mérito</a:t>
            </a:r>
            <a:r>
              <a:rPr lang="pt-BR" dirty="0"/>
              <a:t>.</a:t>
            </a:r>
          </a:p>
          <a:p>
            <a:pPr algn="just"/>
            <a:r>
              <a:rPr lang="pt-BR" dirty="0"/>
              <a:t>§ 2</a:t>
            </a:r>
            <a:r>
              <a:rPr lang="pt-BR" u="sng" baseline="30000" dirty="0"/>
              <a:t>o</a:t>
            </a:r>
            <a:r>
              <a:rPr lang="pt-BR" dirty="0"/>
              <a:t> A petição inicial, todavia, não será despachada sem a prova do pagamento ou do depósito das custas e dos honorários de advogado.</a:t>
            </a:r>
          </a:p>
          <a:p>
            <a:pPr algn="just"/>
            <a:r>
              <a:rPr lang="pt-BR" dirty="0"/>
              <a:t>§ 3</a:t>
            </a:r>
            <a:r>
              <a:rPr lang="pt-BR" u="sng" baseline="30000" dirty="0"/>
              <a:t>o</a:t>
            </a:r>
            <a:r>
              <a:rPr lang="pt-BR" dirty="0"/>
              <a:t> Se o autor der causa, por 3 (três) vezes, a sentença fundada em abandono da causa, não poderá propor nova ação contra o réu com o mesmo objeto, ficando-lhe ressalvada, entretanto, a possibilidade de alegar em defesa o seu direito.</a:t>
            </a:r>
          </a:p>
          <a:p>
            <a:r>
              <a:rPr lang="pt-BR" b="1" dirty="0" smtClean="0"/>
              <a:t>Há coisa julgada nessa hipótese? Duas posições:</a:t>
            </a:r>
          </a:p>
          <a:p>
            <a:r>
              <a:rPr lang="pt-BR" dirty="0" smtClean="0"/>
              <a:t>DIDIER (posição minoritária): O art. 486 §1º é hipótese de coisa julgada sobre sentença de conteúdo processual.</a:t>
            </a:r>
          </a:p>
          <a:p>
            <a:r>
              <a:rPr lang="pt-BR" dirty="0" smtClean="0"/>
              <a:t>Posição </a:t>
            </a:r>
            <a:r>
              <a:rPr lang="pt-BR" b="1" u="sng" dirty="0" smtClean="0"/>
              <a:t>majoritária</a:t>
            </a:r>
            <a:r>
              <a:rPr lang="pt-BR" dirty="0" smtClean="0"/>
              <a:t>: coisa julgada só incide sobre decisões de mérito.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55</a:t>
            </a:fld>
            <a:endParaRPr lang="pt-BR"/>
          </a:p>
        </p:txBody>
      </p:sp>
    </p:spTree>
    <p:extLst>
      <p:ext uri="{BB962C8B-B14F-4D97-AF65-F5344CB8AC3E}">
        <p14:creationId xmlns:p14="http://schemas.microsoft.com/office/powerpoint/2010/main" val="4034990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Coisa julgada e erro material</a:t>
            </a:r>
            <a:endParaRPr lang="pt-BR" dirty="0"/>
          </a:p>
        </p:txBody>
      </p:sp>
      <p:sp>
        <p:nvSpPr>
          <p:cNvPr id="3" name="Espaço Reservado para Conteúdo 2"/>
          <p:cNvSpPr>
            <a:spLocks noGrp="1"/>
          </p:cNvSpPr>
          <p:nvPr>
            <p:ph idx="1"/>
          </p:nvPr>
        </p:nvSpPr>
        <p:spPr/>
        <p:txBody>
          <a:bodyPr/>
          <a:lstStyle/>
          <a:p>
            <a:pPr algn="just"/>
            <a:r>
              <a:rPr lang="pt-BR" dirty="0"/>
              <a:t>"</a:t>
            </a:r>
            <a:r>
              <a:rPr lang="pt-BR" b="1" dirty="0"/>
              <a:t>O erro material, </a:t>
            </a:r>
            <a:r>
              <a:rPr lang="pt-BR" dirty="0"/>
              <a:t>mencionado no art. 463, I, do CPC, </a:t>
            </a:r>
            <a:r>
              <a:rPr lang="pt-BR" b="1" dirty="0"/>
              <a:t>pode ser sanado a qualquer tempo</a:t>
            </a:r>
            <a:r>
              <a:rPr lang="pt-BR" dirty="0"/>
              <a:t>, inclusive após o trânsito em julgado da sentença, conforme pacífica orientação desta Corte de </a:t>
            </a:r>
            <a:r>
              <a:rPr lang="pt-BR" dirty="0" smtClean="0"/>
              <a:t>Justiça. Precedentes</a:t>
            </a:r>
            <a:r>
              <a:rPr lang="pt-BR" dirty="0"/>
              <a:t>". (STJ, RMS 43.956/MG, Rel. Ministro OG FERNANDES, SEGUNDA TURMA, julgado em 09/09/2014, </a:t>
            </a:r>
            <a:r>
              <a:rPr lang="pt-BR" dirty="0" err="1"/>
              <a:t>DJe</a:t>
            </a:r>
            <a:r>
              <a:rPr lang="pt-BR" dirty="0"/>
              <a:t> 23/09/2014)</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56</a:t>
            </a:fld>
            <a:endParaRPr lang="pt-BR"/>
          </a:p>
        </p:txBody>
      </p:sp>
    </p:spTree>
    <p:extLst>
      <p:ext uri="{BB962C8B-B14F-4D97-AF65-F5344CB8AC3E}">
        <p14:creationId xmlns:p14="http://schemas.microsoft.com/office/powerpoint/2010/main" val="36812396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objetivos da coisa julgada</a:t>
            </a:r>
            <a:endParaRPr lang="pt-BR" dirty="0"/>
          </a:p>
        </p:txBody>
      </p:sp>
      <p:sp>
        <p:nvSpPr>
          <p:cNvPr id="3" name="Espaço Reservado para Conteúdo 2"/>
          <p:cNvSpPr>
            <a:spLocks noGrp="1"/>
          </p:cNvSpPr>
          <p:nvPr>
            <p:ph idx="1"/>
          </p:nvPr>
        </p:nvSpPr>
        <p:spPr>
          <a:xfrm>
            <a:off x="1097280" y="1845733"/>
            <a:ext cx="10506142" cy="4318584"/>
          </a:xfrm>
        </p:spPr>
        <p:txBody>
          <a:bodyPr/>
          <a:lstStyle/>
          <a:p>
            <a:pPr algn="just"/>
            <a:r>
              <a:rPr lang="pt-BR" dirty="0" smtClean="0"/>
              <a:t>Tradicionalmente, </a:t>
            </a:r>
            <a:r>
              <a:rPr lang="pt-BR" b="1" dirty="0" smtClean="0"/>
              <a:t>apenas a parte dispositiva da sentença transita em julgado</a:t>
            </a:r>
            <a:r>
              <a:rPr lang="pt-BR" dirty="0" smtClean="0"/>
              <a:t>. I.e., apenas a resposta jurisdicional à pretensão levada à juízo pelas partes. </a:t>
            </a:r>
            <a:r>
              <a:rPr lang="pt-BR" dirty="0"/>
              <a:t> </a:t>
            </a:r>
            <a:r>
              <a:rPr lang="pt-BR" dirty="0" smtClean="0"/>
              <a:t>A fundamentação, em regra, não transita em julgado. </a:t>
            </a:r>
          </a:p>
          <a:p>
            <a:pPr algn="just"/>
            <a:r>
              <a:rPr lang="pt-BR" dirty="0" smtClean="0"/>
              <a:t>Sistema não se importa com contradições lógicas entre julgados (i.e., fundamentações incompatíveis entre duas sentenças).</a:t>
            </a:r>
          </a:p>
          <a:p>
            <a:pPr algn="just"/>
            <a:r>
              <a:rPr lang="pt-BR" dirty="0" err="1" smtClean="0"/>
              <a:t>Ex</a:t>
            </a:r>
            <a:r>
              <a:rPr lang="pt-BR" dirty="0" smtClean="0"/>
              <a:t>: Edson ingressa com demanda para condenar Eliane a pagar determinadas parcelas previstas em contrato. Ela alega, em defesa, ser o contrato nulo – mas não oferece ação declaratória incidental. O juiz, amparado na alegação de nulidade, julga a demanda improcedente. Em nova demanda, Edson pede a condenação de Eliane a pagar pelas perdas e danos gerados pelo inadimplemento do mesmo contrato, sendo que em defesa Eliane volta a argumentar que o contrato é nulo. O juiz está vinculado à decisão de nulidade da primeira demanda?</a:t>
            </a:r>
          </a:p>
          <a:p>
            <a:pPr algn="just"/>
            <a:endParaRPr lang="pt-BR" dirty="0" smtClean="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57</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objetivos da coisa julgada</a:t>
            </a:r>
            <a:endParaRPr lang="pt-BR" dirty="0"/>
          </a:p>
        </p:txBody>
      </p:sp>
      <p:sp>
        <p:nvSpPr>
          <p:cNvPr id="3" name="Espaço Reservado para Conteúdo 2"/>
          <p:cNvSpPr>
            <a:spLocks noGrp="1"/>
          </p:cNvSpPr>
          <p:nvPr>
            <p:ph idx="1"/>
          </p:nvPr>
        </p:nvSpPr>
        <p:spPr>
          <a:xfrm>
            <a:off x="1097279" y="1845733"/>
            <a:ext cx="10553437" cy="4523535"/>
          </a:xfrm>
        </p:spPr>
        <p:txBody>
          <a:bodyPr>
            <a:normAutofit/>
          </a:bodyPr>
          <a:lstStyle/>
          <a:p>
            <a:pPr algn="just"/>
            <a:r>
              <a:rPr lang="pt-BR" dirty="0" smtClean="0"/>
              <a:t>Tradicionalmente, </a:t>
            </a:r>
            <a:r>
              <a:rPr lang="pt-BR" b="1" dirty="0" smtClean="0"/>
              <a:t>apenas a parte dispositiva da sentença transita em julgado</a:t>
            </a:r>
            <a:r>
              <a:rPr lang="pt-BR" dirty="0" smtClean="0"/>
              <a:t>. I.e., apenas a resposta jurisdicional à pretensão levada à juízo pelas partes. </a:t>
            </a:r>
            <a:r>
              <a:rPr lang="pt-BR" dirty="0"/>
              <a:t> </a:t>
            </a:r>
            <a:r>
              <a:rPr lang="pt-BR" dirty="0" smtClean="0"/>
              <a:t>A fundamentação, em regra, não transita em julgado. </a:t>
            </a:r>
            <a:r>
              <a:rPr lang="pt-BR" dirty="0"/>
              <a:t>(exceção: §1º, 503, CPC). </a:t>
            </a:r>
          </a:p>
          <a:p>
            <a:pPr algn="just"/>
            <a:r>
              <a:rPr lang="pt-BR" dirty="0" smtClean="0"/>
              <a:t>Sistema não se importa com contradições lógicas entre julgados (i.e., fundamentações incompatíveis entre duas sentenças).</a:t>
            </a:r>
          </a:p>
          <a:p>
            <a:pPr algn="just"/>
            <a:r>
              <a:rPr lang="pt-BR" dirty="0" err="1" smtClean="0"/>
              <a:t>Ex</a:t>
            </a:r>
            <a:r>
              <a:rPr lang="pt-BR" dirty="0" smtClean="0"/>
              <a:t>: Edson ingressa com demanda para condenar Eliane a pagar determinadas parcelas previstas em contrato. Ela alega, em defesa, ser o contrato nulo – mas não oferece ação declaratória incidental. O juiz, amparado na alegação de nulidade, julga a demanda improcedente. Em nova demanda, Edson pede a condenação de Eliane a pagar pelas perdas e danos gerados pelo inadimplemento do mesmo contrato, sendo que em defesa Eliane volta a argumentar que o contrato é nulo. O juiz está vinculado à decisão de nulidade da primeira demanda?</a:t>
            </a:r>
          </a:p>
          <a:p>
            <a:pPr algn="just"/>
            <a:r>
              <a:rPr lang="pt-BR" dirty="0" smtClean="0"/>
              <a:t>Não! Pois o reconhecimento da nulidade na primeira demanda foi na fundamentação e não no dispositivo. Apenas o que está contido no dispositivo transita em julgado. (exemplo adaptado do Manual de Direito Processual Civil, 8ª ed., Daniel Amorim, p. 802).</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58</a:t>
            </a:fld>
            <a:endParaRPr lang="pt-BR"/>
          </a:p>
        </p:txBody>
      </p:sp>
    </p:spTree>
    <p:extLst>
      <p:ext uri="{BB962C8B-B14F-4D97-AF65-F5344CB8AC3E}">
        <p14:creationId xmlns:p14="http://schemas.microsoft.com/office/powerpoint/2010/main" val="17893021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objetivos da coisa julgada</a:t>
            </a:r>
            <a:endParaRPr lang="pt-BR" dirty="0"/>
          </a:p>
        </p:txBody>
      </p:sp>
      <p:sp>
        <p:nvSpPr>
          <p:cNvPr id="3" name="Espaço Reservado para Conteúdo 2"/>
          <p:cNvSpPr>
            <a:spLocks noGrp="1"/>
          </p:cNvSpPr>
          <p:nvPr>
            <p:ph idx="1"/>
          </p:nvPr>
        </p:nvSpPr>
        <p:spPr/>
        <p:txBody>
          <a:bodyPr/>
          <a:lstStyle/>
          <a:p>
            <a:pPr algn="just"/>
            <a:r>
              <a:rPr lang="pt-BR" dirty="0"/>
              <a:t>Art. 503.  A decisão que julgar total ou parcialmente o mérito tem força de lei </a:t>
            </a:r>
            <a:r>
              <a:rPr lang="pt-BR" b="1" u="sng" dirty="0"/>
              <a:t>nos limites da questão principal </a:t>
            </a:r>
            <a:r>
              <a:rPr lang="pt-BR" b="1" u="sng" dirty="0" smtClean="0"/>
              <a:t>expressamente </a:t>
            </a:r>
            <a:r>
              <a:rPr lang="pt-BR" b="1" u="sng" dirty="0"/>
              <a:t>decidida</a:t>
            </a:r>
            <a:r>
              <a:rPr lang="pt-BR" dirty="0" smtClean="0"/>
              <a:t>.</a:t>
            </a:r>
          </a:p>
          <a:p>
            <a:r>
              <a:rPr lang="pt-BR" dirty="0"/>
              <a:t>Art. 504.  </a:t>
            </a:r>
            <a:r>
              <a:rPr lang="pt-BR" b="1" u="sng" dirty="0"/>
              <a:t>Não</a:t>
            </a:r>
            <a:r>
              <a:rPr lang="pt-BR" dirty="0"/>
              <a:t> fazem coisa julgada:</a:t>
            </a:r>
          </a:p>
          <a:p>
            <a:r>
              <a:rPr lang="pt-BR" dirty="0"/>
              <a:t>I - os </a:t>
            </a:r>
            <a:r>
              <a:rPr lang="pt-BR" u="sng" dirty="0"/>
              <a:t>motivos</a:t>
            </a:r>
            <a:r>
              <a:rPr lang="pt-BR" dirty="0"/>
              <a:t>, ainda que importantes para determinar o alcance da parte dispositiva da sentença;</a:t>
            </a:r>
          </a:p>
          <a:p>
            <a:r>
              <a:rPr lang="pt-BR" dirty="0"/>
              <a:t>II - a verdade dos fatos, estabelecida como fundamento da sentença.</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59</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Julgamento conforme o estado do Processo</a:t>
            </a:r>
            <a:endParaRPr lang="pt-BR" dirty="0"/>
          </a:p>
        </p:txBody>
      </p:sp>
      <p:sp>
        <p:nvSpPr>
          <p:cNvPr id="3" name="Espaço Reservado para Conteúdo 2"/>
          <p:cNvSpPr>
            <a:spLocks noGrp="1"/>
          </p:cNvSpPr>
          <p:nvPr>
            <p:ph idx="1"/>
          </p:nvPr>
        </p:nvSpPr>
        <p:spPr/>
        <p:txBody>
          <a:bodyPr numCol="2">
            <a:normAutofit fontScale="25000" lnSpcReduction="20000"/>
          </a:bodyPr>
          <a:lstStyle/>
          <a:p>
            <a:r>
              <a:rPr lang="pt-BR" sz="6400" b="1" dirty="0"/>
              <a:t>Seção I</a:t>
            </a:r>
            <a:br>
              <a:rPr lang="pt-BR" sz="6400" b="1" dirty="0"/>
            </a:br>
            <a:r>
              <a:rPr lang="pt-BR" sz="6400" b="1" dirty="0"/>
              <a:t>Da Extinção do Processo</a:t>
            </a:r>
            <a:endParaRPr lang="pt-BR" sz="6400" dirty="0"/>
          </a:p>
          <a:p>
            <a:r>
              <a:rPr lang="pt-BR" sz="6400" dirty="0"/>
              <a:t>Art. 354.  Ocorrendo qualquer das hipóteses previstas nos </a:t>
            </a:r>
            <a:r>
              <a:rPr lang="pt-BR" sz="6400" dirty="0" err="1">
                <a:hlinkClick r:id="rId2"/>
              </a:rPr>
              <a:t>arts</a:t>
            </a:r>
            <a:r>
              <a:rPr lang="pt-BR" sz="6400" dirty="0">
                <a:hlinkClick r:id="rId2"/>
              </a:rPr>
              <a:t>. 485</a:t>
            </a:r>
            <a:r>
              <a:rPr lang="pt-BR" sz="6400" dirty="0"/>
              <a:t> e</a:t>
            </a:r>
            <a:r>
              <a:rPr lang="pt-BR" sz="6400" dirty="0">
                <a:hlinkClick r:id="rId3"/>
              </a:rPr>
              <a:t> 487, incisos II e III</a:t>
            </a:r>
            <a:r>
              <a:rPr lang="pt-BR" sz="6400" dirty="0"/>
              <a:t>, o juiz proferirá sentença.</a:t>
            </a:r>
          </a:p>
          <a:p>
            <a:r>
              <a:rPr lang="pt-BR" sz="6400" dirty="0"/>
              <a:t>Parágrafo único.  </a:t>
            </a:r>
            <a:r>
              <a:rPr lang="pt-BR" sz="6400" dirty="0">
                <a:solidFill>
                  <a:srgbClr val="00B050"/>
                </a:solidFill>
              </a:rPr>
              <a:t>A decisão a que se refere o caput pode dizer respeito a apenas parcela do processo, caso em que será impugnável por agravo de instrumento.</a:t>
            </a:r>
          </a:p>
          <a:p>
            <a:r>
              <a:rPr lang="pt-BR" sz="6400" b="1" dirty="0"/>
              <a:t>Seção II</a:t>
            </a:r>
            <a:br>
              <a:rPr lang="pt-BR" sz="6400" b="1" dirty="0"/>
            </a:br>
            <a:r>
              <a:rPr lang="pt-BR" sz="6400" b="1" dirty="0"/>
              <a:t>Do Julgamento Antecipado do Mérito</a:t>
            </a:r>
            <a:endParaRPr lang="pt-BR" sz="6400" dirty="0"/>
          </a:p>
          <a:p>
            <a:r>
              <a:rPr lang="pt-BR" sz="6400" dirty="0"/>
              <a:t>Art. 355.  O juiz julgará antecipadamente o pedido, proferindo sentença com resolução de mérito, quando:</a:t>
            </a:r>
          </a:p>
          <a:p>
            <a:r>
              <a:rPr lang="pt-BR" sz="6400" dirty="0"/>
              <a:t>I - não houver necessidade de produção de outras provas;</a:t>
            </a:r>
          </a:p>
          <a:p>
            <a:r>
              <a:rPr lang="pt-BR" sz="6400" dirty="0"/>
              <a:t>II - o réu for revel, ocorrer o efeito previsto no </a:t>
            </a:r>
            <a:r>
              <a:rPr lang="pt-BR" sz="6400" dirty="0">
                <a:hlinkClick r:id="rId4"/>
              </a:rPr>
              <a:t>art. 344</a:t>
            </a:r>
            <a:r>
              <a:rPr lang="pt-BR" sz="6400" dirty="0">
                <a:solidFill>
                  <a:srgbClr val="00B050"/>
                </a:solidFill>
              </a:rPr>
              <a:t> e não houver requerimento de prova, na forma do </a:t>
            </a:r>
            <a:r>
              <a:rPr lang="pt-BR" sz="6400" dirty="0">
                <a:solidFill>
                  <a:srgbClr val="00B050"/>
                </a:solidFill>
                <a:hlinkClick r:id="rId5"/>
              </a:rPr>
              <a:t>art. 349</a:t>
            </a:r>
            <a:r>
              <a:rPr lang="pt-BR" sz="6400" dirty="0">
                <a:solidFill>
                  <a:srgbClr val="00B050"/>
                </a:solidFill>
              </a:rPr>
              <a:t>.</a:t>
            </a:r>
          </a:p>
          <a:p>
            <a:r>
              <a:rPr lang="pt-BR" sz="6400" b="1" dirty="0"/>
              <a:t>Seção III</a:t>
            </a:r>
            <a:br>
              <a:rPr lang="pt-BR" sz="6400" b="1" dirty="0"/>
            </a:br>
            <a:r>
              <a:rPr lang="pt-BR" sz="6400" b="1" dirty="0"/>
              <a:t>Do Julgamento Antecipado Parcial do Mérito</a:t>
            </a:r>
            <a:endParaRPr lang="pt-BR" sz="6400" dirty="0"/>
          </a:p>
          <a:p>
            <a:r>
              <a:rPr lang="pt-BR" sz="6400" dirty="0"/>
              <a:t>Art. 356. </a:t>
            </a:r>
            <a:r>
              <a:rPr lang="pt-BR" sz="6400" dirty="0">
                <a:solidFill>
                  <a:srgbClr val="00B050"/>
                </a:solidFill>
              </a:rPr>
              <a:t> O juiz decidirá parcialmente o mérito quando um ou mais dos pedidos formulados ou parcela deles:</a:t>
            </a:r>
          </a:p>
          <a:p>
            <a:r>
              <a:rPr lang="pt-BR" sz="6400" dirty="0">
                <a:solidFill>
                  <a:srgbClr val="00B050"/>
                </a:solidFill>
              </a:rPr>
              <a:t>I - mostrar-se incontroverso;</a:t>
            </a:r>
          </a:p>
          <a:p>
            <a:r>
              <a:rPr lang="pt-BR" sz="6400" dirty="0">
                <a:solidFill>
                  <a:srgbClr val="00B050"/>
                </a:solidFill>
              </a:rPr>
              <a:t>II - estiver em condições de imediato julgamento, nos termos do </a:t>
            </a:r>
            <a:r>
              <a:rPr lang="pt-BR" sz="6400" dirty="0">
                <a:solidFill>
                  <a:srgbClr val="00B050"/>
                </a:solidFill>
                <a:hlinkClick r:id="rId6"/>
              </a:rPr>
              <a:t>art. 355</a:t>
            </a:r>
            <a:r>
              <a:rPr lang="pt-BR" sz="6400" dirty="0">
                <a:solidFill>
                  <a:srgbClr val="00B050"/>
                </a:solidFill>
              </a:rPr>
              <a:t>.</a:t>
            </a:r>
          </a:p>
          <a:p>
            <a:r>
              <a:rPr lang="pt-BR" sz="6400" dirty="0">
                <a:solidFill>
                  <a:srgbClr val="00B050"/>
                </a:solidFill>
              </a:rPr>
              <a:t>§ 1</a:t>
            </a:r>
            <a:r>
              <a:rPr lang="pt-BR" sz="6400" u="sng" baseline="30000" dirty="0">
                <a:solidFill>
                  <a:srgbClr val="00B050"/>
                </a:solidFill>
              </a:rPr>
              <a:t>o</a:t>
            </a:r>
            <a:r>
              <a:rPr lang="pt-BR" sz="6400" dirty="0">
                <a:solidFill>
                  <a:srgbClr val="00B050"/>
                </a:solidFill>
              </a:rPr>
              <a:t> A decisão que julgar parcialmente o mérito poderá reconhecer a existência de obrigação líquida ou ilíquida.</a:t>
            </a:r>
          </a:p>
          <a:p>
            <a:r>
              <a:rPr lang="pt-BR" sz="6400" dirty="0">
                <a:solidFill>
                  <a:srgbClr val="00B050"/>
                </a:solidFill>
              </a:rPr>
              <a:t>§ 2</a:t>
            </a:r>
            <a:r>
              <a:rPr lang="pt-BR" sz="6400" u="sng" baseline="30000" dirty="0">
                <a:solidFill>
                  <a:srgbClr val="00B050"/>
                </a:solidFill>
              </a:rPr>
              <a:t>o</a:t>
            </a:r>
            <a:r>
              <a:rPr lang="pt-BR" sz="6400" dirty="0">
                <a:solidFill>
                  <a:srgbClr val="00B050"/>
                </a:solidFill>
              </a:rPr>
              <a:t> A parte poderá liquidar ou executar, desde logo, a obrigação reconhecida na decisão que julgar parcialmente o mérito, independentemente de caução, ainda que haja recurso contra essa interposto.</a:t>
            </a:r>
          </a:p>
          <a:p>
            <a:r>
              <a:rPr lang="pt-BR" sz="6400" dirty="0">
                <a:solidFill>
                  <a:srgbClr val="00B050"/>
                </a:solidFill>
              </a:rPr>
              <a:t>§ 3</a:t>
            </a:r>
            <a:r>
              <a:rPr lang="pt-BR" sz="6400" u="sng" baseline="30000" dirty="0">
                <a:solidFill>
                  <a:srgbClr val="00B050"/>
                </a:solidFill>
              </a:rPr>
              <a:t>o</a:t>
            </a:r>
            <a:r>
              <a:rPr lang="pt-BR" sz="6400" dirty="0">
                <a:solidFill>
                  <a:srgbClr val="00B050"/>
                </a:solidFill>
              </a:rPr>
              <a:t> Na hipótese do § 2</a:t>
            </a:r>
            <a:r>
              <a:rPr lang="pt-BR" sz="6400" u="sng" baseline="30000" dirty="0">
                <a:solidFill>
                  <a:srgbClr val="00B050"/>
                </a:solidFill>
              </a:rPr>
              <a:t>o</a:t>
            </a:r>
            <a:r>
              <a:rPr lang="pt-BR" sz="6400" dirty="0">
                <a:solidFill>
                  <a:srgbClr val="00B050"/>
                </a:solidFill>
              </a:rPr>
              <a:t>, se houver trânsito em julgado da decisão, a execução será definitiva.</a:t>
            </a:r>
          </a:p>
          <a:p>
            <a:r>
              <a:rPr lang="pt-BR" sz="6400" dirty="0">
                <a:solidFill>
                  <a:srgbClr val="00B050"/>
                </a:solidFill>
              </a:rPr>
              <a:t>§ 4</a:t>
            </a:r>
            <a:r>
              <a:rPr lang="pt-BR" sz="6400" u="sng" baseline="30000" dirty="0">
                <a:solidFill>
                  <a:srgbClr val="00B050"/>
                </a:solidFill>
              </a:rPr>
              <a:t>o</a:t>
            </a:r>
            <a:r>
              <a:rPr lang="pt-BR" sz="6400" dirty="0">
                <a:solidFill>
                  <a:srgbClr val="00B050"/>
                </a:solidFill>
              </a:rPr>
              <a:t> A liquidação e o cumprimento da decisão que julgar parcialmente o mérito poderão ser processados em autos suplementares, a requerimento da parte ou a critério do juiz.</a:t>
            </a:r>
          </a:p>
          <a:p>
            <a:r>
              <a:rPr lang="pt-BR" sz="6400" dirty="0">
                <a:solidFill>
                  <a:srgbClr val="00B050"/>
                </a:solidFill>
              </a:rPr>
              <a:t>§ 5</a:t>
            </a:r>
            <a:r>
              <a:rPr lang="pt-BR" sz="6400" u="sng" baseline="30000" dirty="0">
                <a:solidFill>
                  <a:srgbClr val="00B050"/>
                </a:solidFill>
              </a:rPr>
              <a:t>o</a:t>
            </a:r>
            <a:r>
              <a:rPr lang="pt-BR" sz="6400" dirty="0">
                <a:solidFill>
                  <a:srgbClr val="00B050"/>
                </a:solidFill>
              </a:rPr>
              <a:t> A decisão proferida com base neste artigo é impugnável por agravo de instrumento</a:t>
            </a:r>
          </a:p>
          <a:p>
            <a:pPr algn="just">
              <a:buFont typeface="Arial" panose="020B0604020202020204" pitchFamily="34" charset="0"/>
              <a:buChar char="•"/>
            </a:pPr>
            <a:endParaRPr lang="pt-BR" dirty="0" smtClean="0"/>
          </a:p>
          <a:p>
            <a:pPr algn="just">
              <a:buFont typeface="Arial" panose="020B0604020202020204" pitchFamily="34" charset="0"/>
              <a:buChar char="•"/>
            </a:pPr>
            <a:endParaRPr lang="pt-BR" b="1" dirty="0" smtClean="0"/>
          </a:p>
          <a:p>
            <a:pPr>
              <a:buFont typeface="Arial" panose="020B0604020202020204" pitchFamily="34" charset="0"/>
              <a:buChar char="•"/>
            </a:pPr>
            <a:endParaRPr lang="pt-BR" b="1" dirty="0"/>
          </a:p>
          <a:p>
            <a:endParaRPr lang="pt-BR" dirty="0"/>
          </a:p>
        </p:txBody>
      </p:sp>
      <p:pic>
        <p:nvPicPr>
          <p:cNvPr id="5" name="Image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473" y="5825358"/>
            <a:ext cx="826935" cy="1032642"/>
          </a:xfrm>
          <a:prstGeom prst="rect">
            <a:avLst/>
          </a:prstGeom>
          <a:ln>
            <a:noFill/>
          </a:ln>
          <a:effectLst>
            <a:softEdge rad="112500"/>
          </a:effectLst>
        </p:spPr>
      </p:pic>
      <p:sp>
        <p:nvSpPr>
          <p:cNvPr id="4" name="Espaço Reservado para Número de Slide 3"/>
          <p:cNvSpPr>
            <a:spLocks noGrp="1"/>
          </p:cNvSpPr>
          <p:nvPr>
            <p:ph type="sldNum" sz="quarter" idx="12"/>
          </p:nvPr>
        </p:nvSpPr>
        <p:spPr/>
        <p:txBody>
          <a:bodyPr/>
          <a:lstStyle/>
          <a:p>
            <a:fld id="{7D7CC47D-5F8A-409B-A1E5-FC04969D52E5}" type="slidenum">
              <a:rPr lang="pt-BR" smtClean="0"/>
              <a:t>6</a:t>
            </a:fld>
            <a:endParaRPr lang="pt-BR"/>
          </a:p>
        </p:txBody>
      </p:sp>
    </p:spTree>
    <p:extLst>
      <p:ext uri="{BB962C8B-B14F-4D97-AF65-F5344CB8AC3E}">
        <p14:creationId xmlns:p14="http://schemas.microsoft.com/office/powerpoint/2010/main" val="1017513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Limites objetivos da coisa julgada e objeto do processo</a:t>
            </a:r>
            <a:endParaRPr lang="pt-BR" b="1" dirty="0"/>
          </a:p>
        </p:txBody>
      </p:sp>
      <p:sp>
        <p:nvSpPr>
          <p:cNvPr id="3" name="Espaço Reservado para Conteúdo 2"/>
          <p:cNvSpPr>
            <a:spLocks noGrp="1"/>
          </p:cNvSpPr>
          <p:nvPr>
            <p:ph idx="1"/>
          </p:nvPr>
        </p:nvSpPr>
        <p:spPr/>
        <p:txBody>
          <a:bodyPr/>
          <a:lstStyle/>
          <a:p>
            <a:r>
              <a:rPr lang="pt-BR" dirty="0" smtClean="0"/>
              <a:t>Como visto, entre a demanda inicial e a sentença há um </a:t>
            </a:r>
            <a:r>
              <a:rPr lang="pt-BR" i="1" dirty="0" smtClean="0"/>
              <a:t>eixo imaginário</a:t>
            </a:r>
            <a:r>
              <a:rPr lang="pt-BR" dirty="0" smtClean="0"/>
              <a:t>.</a:t>
            </a:r>
          </a:p>
          <a:p>
            <a:r>
              <a:rPr lang="pt-BR" dirty="0" smtClean="0"/>
              <a:t>Se a </a:t>
            </a:r>
            <a:r>
              <a:rPr lang="pt-BR" b="1" dirty="0" smtClean="0"/>
              <a:t>sentença deve guardar correlação com a demanda proposta</a:t>
            </a:r>
            <a:r>
              <a:rPr lang="pt-BR" dirty="0" smtClean="0"/>
              <a:t>, a coisa julgada (que é a imutabilidade dos efeitos da sentença) também incide dentro dos limites da demanda proposta. Isto é: </a:t>
            </a:r>
            <a:r>
              <a:rPr lang="pt-BR" b="1" dirty="0" smtClean="0"/>
              <a:t>os limites da coisa julgada coincidem com os limites da demanda proposta</a:t>
            </a:r>
            <a:r>
              <a:rPr lang="pt-BR" dirty="0" smtClean="0"/>
              <a:t>.</a:t>
            </a:r>
          </a:p>
          <a:p>
            <a:r>
              <a:rPr lang="pt-BR" dirty="0" smtClean="0"/>
              <a:t>(exceção: §1º, 503, CPC).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60</a:t>
            </a:fld>
            <a:endParaRPr lang="pt-BR"/>
          </a:p>
        </p:txBody>
      </p:sp>
    </p:spTree>
    <p:extLst>
      <p:ext uri="{BB962C8B-B14F-4D97-AF65-F5344CB8AC3E}">
        <p14:creationId xmlns:p14="http://schemas.microsoft.com/office/powerpoint/2010/main" val="6911976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Limites objetivos da coisa julgada e causa de pedir</a:t>
            </a:r>
            <a:endParaRPr lang="pt-BR" b="1" dirty="0"/>
          </a:p>
        </p:txBody>
      </p:sp>
      <p:sp>
        <p:nvSpPr>
          <p:cNvPr id="3" name="Espaço Reservado para Conteúdo 2"/>
          <p:cNvSpPr>
            <a:spLocks noGrp="1"/>
          </p:cNvSpPr>
          <p:nvPr>
            <p:ph idx="1"/>
          </p:nvPr>
        </p:nvSpPr>
        <p:spPr/>
        <p:txBody>
          <a:bodyPr/>
          <a:lstStyle/>
          <a:p>
            <a:r>
              <a:rPr lang="pt-BR" dirty="0" smtClean="0"/>
              <a:t>Implicações das teorias sobre a causa de pedir na coisa julgada:</a:t>
            </a:r>
          </a:p>
          <a:p>
            <a:pPr algn="just"/>
            <a:r>
              <a:rPr lang="pt-BR" dirty="0" smtClean="0"/>
              <a:t>“</a:t>
            </a:r>
            <a:r>
              <a:rPr lang="pt-BR" b="1" dirty="0"/>
              <a:t>Na teoria da individuação</a:t>
            </a:r>
            <a:r>
              <a:rPr lang="pt-BR" dirty="0"/>
              <a:t>, </a:t>
            </a:r>
            <a:r>
              <a:rPr lang="pt-BR" u="sng" dirty="0"/>
              <a:t>a coisa julgada abrangerá todos os fatos que possam ser alegados como fundamento da pretensão, inclusive os não deduzidos pelo demandante, mas ficará restrita ao fundamento jurídico invocado</a:t>
            </a:r>
            <a:r>
              <a:rPr lang="pt-BR" dirty="0"/>
              <a:t>. </a:t>
            </a:r>
            <a:r>
              <a:rPr lang="pt-BR" b="1" dirty="0"/>
              <a:t>A teoria da substanciação </a:t>
            </a:r>
            <a:r>
              <a:rPr lang="pt-BR" u="sng" dirty="0"/>
              <a:t>restringe a coisa julgada aos fatos que fundamentam a demanda, consumindo, no entanto, todos os fundamentos jurídicos que possam vir a amparar o pedido</a:t>
            </a:r>
            <a:r>
              <a:rPr lang="pt-BR" dirty="0"/>
              <a:t>”; </a:t>
            </a:r>
            <a:r>
              <a:rPr lang="pt-BR" dirty="0" smtClean="0"/>
              <a:t>LOPES, Bruno Vasconcelos Carrilho. </a:t>
            </a:r>
            <a:r>
              <a:rPr lang="pt-BR" i="1" dirty="0" smtClean="0"/>
              <a:t>Limites </a:t>
            </a:r>
            <a:r>
              <a:rPr lang="pt-BR" i="1" dirty="0"/>
              <a:t>objetivos e eficácia preclusiva da coisa julgada</a:t>
            </a:r>
            <a:r>
              <a:rPr lang="pt-BR" dirty="0"/>
              <a:t>, p. 55</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61</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objetivos da coisa julgada</a:t>
            </a:r>
            <a:endParaRPr lang="pt-BR" dirty="0"/>
          </a:p>
        </p:txBody>
      </p:sp>
      <p:sp>
        <p:nvSpPr>
          <p:cNvPr id="3" name="Espaço Reservado para Conteúdo 2"/>
          <p:cNvSpPr>
            <a:spLocks noGrp="1"/>
          </p:cNvSpPr>
          <p:nvPr>
            <p:ph idx="1"/>
          </p:nvPr>
        </p:nvSpPr>
        <p:spPr>
          <a:xfrm>
            <a:off x="1097280" y="1845734"/>
            <a:ext cx="10537672" cy="4492004"/>
          </a:xfrm>
        </p:spPr>
        <p:txBody>
          <a:bodyPr>
            <a:normAutofit lnSpcReduction="10000"/>
          </a:bodyPr>
          <a:lstStyle/>
          <a:p>
            <a:r>
              <a:rPr lang="pt-BR" dirty="0" smtClean="0"/>
              <a:t>Regime comum da coisa julgada X </a:t>
            </a:r>
            <a:r>
              <a:rPr lang="pt-BR" b="1" u="sng" dirty="0" smtClean="0"/>
              <a:t>regime especial </a:t>
            </a:r>
            <a:r>
              <a:rPr lang="pt-BR" dirty="0" smtClean="0"/>
              <a:t>(DIDIER JR.).</a:t>
            </a:r>
          </a:p>
          <a:p>
            <a:r>
              <a:rPr lang="pt-BR" dirty="0" smtClean="0"/>
              <a:t>Regime especial:</a:t>
            </a:r>
          </a:p>
          <a:p>
            <a:r>
              <a:rPr lang="pt-BR" dirty="0"/>
              <a:t>Art. 503.  A decisão que julgar total ou parcialmente o mérito tem força de lei nos limites da questão principal expressamente decidida.</a:t>
            </a:r>
          </a:p>
          <a:p>
            <a:pPr algn="just"/>
            <a:r>
              <a:rPr lang="pt-BR" dirty="0">
                <a:solidFill>
                  <a:srgbClr val="00B050"/>
                </a:solidFill>
              </a:rPr>
              <a:t>§ 1</a:t>
            </a:r>
            <a:r>
              <a:rPr lang="pt-BR" u="sng" baseline="30000" dirty="0">
                <a:solidFill>
                  <a:srgbClr val="00B050"/>
                </a:solidFill>
              </a:rPr>
              <a:t>o</a:t>
            </a:r>
            <a:r>
              <a:rPr lang="pt-BR" dirty="0">
                <a:solidFill>
                  <a:srgbClr val="00B050"/>
                </a:solidFill>
              </a:rPr>
              <a:t> O disposto no caput aplica-se à </a:t>
            </a:r>
            <a:r>
              <a:rPr lang="pt-BR" u="sng" dirty="0">
                <a:solidFill>
                  <a:srgbClr val="00B050"/>
                </a:solidFill>
              </a:rPr>
              <a:t>resolução de questão prejudicial</a:t>
            </a:r>
            <a:r>
              <a:rPr lang="pt-BR" dirty="0">
                <a:solidFill>
                  <a:srgbClr val="00B050"/>
                </a:solidFill>
              </a:rPr>
              <a:t>, decidida </a:t>
            </a:r>
            <a:r>
              <a:rPr lang="pt-BR" u="sng" dirty="0">
                <a:solidFill>
                  <a:srgbClr val="00B050"/>
                </a:solidFill>
              </a:rPr>
              <a:t>expressa e incidentemente</a:t>
            </a:r>
            <a:r>
              <a:rPr lang="pt-BR" dirty="0">
                <a:solidFill>
                  <a:srgbClr val="00B050"/>
                </a:solidFill>
              </a:rPr>
              <a:t> no processo, se:</a:t>
            </a:r>
          </a:p>
          <a:p>
            <a:pPr algn="just"/>
            <a:r>
              <a:rPr lang="pt-BR" dirty="0">
                <a:solidFill>
                  <a:srgbClr val="00B050"/>
                </a:solidFill>
              </a:rPr>
              <a:t>I - dessa resolução </a:t>
            </a:r>
            <a:r>
              <a:rPr lang="pt-BR" u="sng" dirty="0">
                <a:solidFill>
                  <a:srgbClr val="00B050"/>
                </a:solidFill>
              </a:rPr>
              <a:t>depender o julgamento do mérito</a:t>
            </a:r>
            <a:r>
              <a:rPr lang="pt-BR" dirty="0">
                <a:solidFill>
                  <a:srgbClr val="00B050"/>
                </a:solidFill>
              </a:rPr>
              <a:t>;</a:t>
            </a:r>
          </a:p>
          <a:p>
            <a:pPr algn="just"/>
            <a:r>
              <a:rPr lang="pt-BR" dirty="0">
                <a:solidFill>
                  <a:srgbClr val="00B050"/>
                </a:solidFill>
              </a:rPr>
              <a:t>II - a seu respeito tiver havido </a:t>
            </a:r>
            <a:r>
              <a:rPr lang="pt-BR" u="sng" dirty="0">
                <a:solidFill>
                  <a:srgbClr val="00B050"/>
                </a:solidFill>
              </a:rPr>
              <a:t>contraditório prévio e efetivo</a:t>
            </a:r>
            <a:r>
              <a:rPr lang="pt-BR" dirty="0">
                <a:solidFill>
                  <a:srgbClr val="00B050"/>
                </a:solidFill>
              </a:rPr>
              <a:t>, não se aplicando no caso de revelia;</a:t>
            </a:r>
          </a:p>
          <a:p>
            <a:pPr algn="just"/>
            <a:r>
              <a:rPr lang="pt-BR" dirty="0">
                <a:solidFill>
                  <a:srgbClr val="00B050"/>
                </a:solidFill>
              </a:rPr>
              <a:t>III - </a:t>
            </a:r>
            <a:r>
              <a:rPr lang="pt-BR" u="sng" dirty="0">
                <a:solidFill>
                  <a:srgbClr val="00B050"/>
                </a:solidFill>
              </a:rPr>
              <a:t>o juízo tiver competência em razão da matéria e da pessoa para resolvê-la como questão principal</a:t>
            </a:r>
            <a:r>
              <a:rPr lang="pt-BR" dirty="0">
                <a:solidFill>
                  <a:srgbClr val="00B050"/>
                </a:solidFill>
              </a:rPr>
              <a:t>.</a:t>
            </a:r>
          </a:p>
          <a:p>
            <a:r>
              <a:rPr lang="pt-BR" dirty="0">
                <a:solidFill>
                  <a:srgbClr val="00B050"/>
                </a:solidFill>
              </a:rPr>
              <a:t>§ 2</a:t>
            </a:r>
            <a:r>
              <a:rPr lang="pt-BR" u="sng" baseline="30000" dirty="0">
                <a:solidFill>
                  <a:srgbClr val="00B050"/>
                </a:solidFill>
              </a:rPr>
              <a:t>o</a:t>
            </a:r>
            <a:r>
              <a:rPr lang="pt-BR" dirty="0">
                <a:solidFill>
                  <a:srgbClr val="00B050"/>
                </a:solidFill>
              </a:rPr>
              <a:t> A hipótese do § 1</a:t>
            </a:r>
            <a:r>
              <a:rPr lang="pt-BR" u="sng" baseline="30000" dirty="0">
                <a:solidFill>
                  <a:srgbClr val="00B050"/>
                </a:solidFill>
              </a:rPr>
              <a:t>o</a:t>
            </a:r>
            <a:r>
              <a:rPr lang="pt-BR" dirty="0">
                <a:solidFill>
                  <a:srgbClr val="00B050"/>
                </a:solidFill>
              </a:rPr>
              <a:t> </a:t>
            </a:r>
            <a:r>
              <a:rPr lang="pt-BR" u="sng" dirty="0">
                <a:solidFill>
                  <a:srgbClr val="00B050"/>
                </a:solidFill>
              </a:rPr>
              <a:t>não se aplica se no processo houver restrições probatórias ou limitações à cognição que impeçam o aprofundamento da análise da questão prejudicial</a:t>
            </a:r>
            <a:r>
              <a:rPr lang="pt-BR" dirty="0">
                <a:solidFill>
                  <a:srgbClr val="00B050"/>
                </a:solidFill>
              </a:rPr>
              <a:t>.</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62</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Coisa julgada sobre questão prejudicial</a:t>
            </a:r>
            <a:endParaRPr lang="pt-BR" dirty="0"/>
          </a:p>
        </p:txBody>
      </p:sp>
      <p:sp>
        <p:nvSpPr>
          <p:cNvPr id="3" name="Espaço Reservado para Conteúdo 2"/>
          <p:cNvSpPr>
            <a:spLocks noGrp="1"/>
          </p:cNvSpPr>
          <p:nvPr>
            <p:ph idx="1"/>
          </p:nvPr>
        </p:nvSpPr>
        <p:spPr>
          <a:xfrm>
            <a:off x="1097279" y="1845733"/>
            <a:ext cx="10900279" cy="4444707"/>
          </a:xfrm>
        </p:spPr>
        <p:txBody>
          <a:bodyPr>
            <a:normAutofit/>
          </a:bodyPr>
          <a:lstStyle/>
          <a:p>
            <a:pPr algn="just"/>
            <a:r>
              <a:rPr lang="pt-BR" b="1" dirty="0" smtClean="0"/>
              <a:t>Requisitos. </a:t>
            </a:r>
            <a:r>
              <a:rPr lang="pt-BR" dirty="0"/>
              <a:t>Enunciado 313 do FPPC: os requisitos </a:t>
            </a:r>
            <a:r>
              <a:rPr lang="pt-BR" dirty="0" smtClean="0"/>
              <a:t>legais </a:t>
            </a:r>
            <a:r>
              <a:rPr lang="pt-BR" dirty="0"/>
              <a:t>para a </a:t>
            </a:r>
            <a:r>
              <a:rPr lang="pt-BR" dirty="0" smtClean="0"/>
              <a:t>formação </a:t>
            </a:r>
            <a:r>
              <a:rPr lang="pt-BR" dirty="0"/>
              <a:t>da coisa </a:t>
            </a:r>
            <a:r>
              <a:rPr lang="pt-BR" dirty="0" smtClean="0"/>
              <a:t>julgada sobre questão prejudicial são </a:t>
            </a:r>
            <a:r>
              <a:rPr lang="pt-BR" dirty="0"/>
              <a:t>cumulativos. </a:t>
            </a:r>
          </a:p>
          <a:p>
            <a:pPr algn="just"/>
            <a:r>
              <a:rPr lang="pt-BR" dirty="0" smtClean="0"/>
              <a:t>§ </a:t>
            </a:r>
            <a:r>
              <a:rPr lang="pt-BR" dirty="0"/>
              <a:t>1</a:t>
            </a:r>
            <a:r>
              <a:rPr lang="pt-BR" u="sng" baseline="30000" dirty="0"/>
              <a:t>o</a:t>
            </a:r>
            <a:r>
              <a:rPr lang="pt-BR" dirty="0"/>
              <a:t> O disposto no caput aplica-se à resolução de </a:t>
            </a:r>
            <a:r>
              <a:rPr lang="pt-BR" u="sng" dirty="0"/>
              <a:t>questão prejudicial</a:t>
            </a:r>
            <a:r>
              <a:rPr lang="pt-BR" dirty="0"/>
              <a:t>, decidida </a:t>
            </a:r>
            <a:r>
              <a:rPr lang="pt-BR" b="1" u="sng" dirty="0"/>
              <a:t>expressa</a:t>
            </a:r>
            <a:r>
              <a:rPr lang="pt-BR" dirty="0"/>
              <a:t> e </a:t>
            </a:r>
            <a:r>
              <a:rPr lang="pt-BR" b="1" u="sng" dirty="0"/>
              <a:t>incidentemente</a:t>
            </a:r>
            <a:r>
              <a:rPr lang="pt-BR" dirty="0"/>
              <a:t> no processo, se</a:t>
            </a:r>
            <a:r>
              <a:rPr lang="pt-BR" dirty="0" smtClean="0"/>
              <a:t>:</a:t>
            </a:r>
          </a:p>
          <a:p>
            <a:pPr algn="just"/>
            <a:r>
              <a:rPr lang="pt-BR" dirty="0"/>
              <a:t>I - dessa resolução depender o julgamento do mérito</a:t>
            </a:r>
            <a:r>
              <a:rPr lang="pt-BR" dirty="0" smtClean="0"/>
              <a:t>;</a:t>
            </a:r>
          </a:p>
          <a:p>
            <a:pPr algn="just"/>
            <a:r>
              <a:rPr lang="pt-BR" dirty="0" smtClean="0"/>
              <a:t>-- ou seja, as questões resolvidas em caráter </a:t>
            </a:r>
            <a:r>
              <a:rPr lang="pt-BR" i="1" dirty="0" err="1" smtClean="0"/>
              <a:t>incider</a:t>
            </a:r>
            <a:r>
              <a:rPr lang="pt-BR" i="1" dirty="0" smtClean="0"/>
              <a:t> tantum </a:t>
            </a:r>
            <a:r>
              <a:rPr lang="pt-BR" dirty="0" smtClean="0"/>
              <a:t>(como etapa lógica e necessária ao julgamento do mérito). Não está sujeita à coisa julgada questão resolvida </a:t>
            </a:r>
            <a:r>
              <a:rPr lang="pt-BR" i="1" dirty="0" err="1" smtClean="0"/>
              <a:t>obiter</a:t>
            </a:r>
            <a:r>
              <a:rPr lang="pt-BR" i="1" dirty="0" smtClean="0"/>
              <a:t> </a:t>
            </a:r>
            <a:r>
              <a:rPr lang="pt-BR" i="1" dirty="0" err="1" smtClean="0"/>
              <a:t>dictum</a:t>
            </a:r>
            <a:r>
              <a:rPr lang="pt-BR" dirty="0" smtClean="0"/>
              <a:t>. </a:t>
            </a:r>
          </a:p>
          <a:p>
            <a:pPr algn="just"/>
            <a:r>
              <a:rPr lang="pt-BR" dirty="0"/>
              <a:t>II - a seu respeito tiver </a:t>
            </a:r>
            <a:r>
              <a:rPr lang="pt-BR" dirty="0" smtClean="0"/>
              <a:t>havido </a:t>
            </a:r>
            <a:r>
              <a:rPr lang="pt-BR" b="1" u="sng" dirty="0"/>
              <a:t>contraditório prévio e efetivo</a:t>
            </a:r>
            <a:r>
              <a:rPr lang="pt-BR" dirty="0"/>
              <a:t>, não se aplicando no caso de revelia</a:t>
            </a:r>
            <a:r>
              <a:rPr lang="pt-BR" dirty="0" smtClean="0"/>
              <a:t>;</a:t>
            </a:r>
          </a:p>
          <a:p>
            <a:pPr algn="just"/>
            <a:r>
              <a:rPr lang="pt-BR" dirty="0"/>
              <a:t>III - o juízo tiver </a:t>
            </a:r>
            <a:r>
              <a:rPr lang="pt-BR" b="1" u="sng" dirty="0"/>
              <a:t>competência </a:t>
            </a:r>
            <a:r>
              <a:rPr lang="pt-BR" dirty="0"/>
              <a:t>em razão da matéria e da pessoa para resolvê-la como questão </a:t>
            </a:r>
            <a:r>
              <a:rPr lang="pt-BR" dirty="0" err="1" smtClean="0"/>
              <a:t>principa</a:t>
            </a:r>
            <a:endParaRPr lang="pt-BR" dirty="0" smtClean="0"/>
          </a:p>
          <a:p>
            <a:pPr algn="just"/>
            <a:r>
              <a:rPr lang="pt-BR" dirty="0"/>
              <a:t>§ 2</a:t>
            </a:r>
            <a:r>
              <a:rPr lang="pt-BR" u="sng" baseline="30000" dirty="0"/>
              <a:t>o</a:t>
            </a:r>
            <a:r>
              <a:rPr lang="pt-BR" dirty="0"/>
              <a:t> A hipótese do § 1</a:t>
            </a:r>
            <a:r>
              <a:rPr lang="pt-BR" u="sng" baseline="30000" dirty="0"/>
              <a:t>o</a:t>
            </a:r>
            <a:r>
              <a:rPr lang="pt-BR" dirty="0"/>
              <a:t> não se aplica se no processo houver restrições probatórias ou limitações à cognição que impeçam o aprofundamento da análise da questão </a:t>
            </a:r>
            <a:r>
              <a:rPr lang="pt-BR" dirty="0" smtClean="0"/>
              <a:t>prejudicial.</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63</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Coisa julgada sobre questão prejudicial</a:t>
            </a:r>
            <a:endParaRPr lang="pt-BR" dirty="0"/>
          </a:p>
        </p:txBody>
      </p:sp>
      <p:sp>
        <p:nvSpPr>
          <p:cNvPr id="3" name="Espaço Reservado para Conteúdo 2"/>
          <p:cNvSpPr>
            <a:spLocks noGrp="1"/>
          </p:cNvSpPr>
          <p:nvPr>
            <p:ph idx="1"/>
          </p:nvPr>
        </p:nvSpPr>
        <p:spPr/>
        <p:txBody>
          <a:bodyPr/>
          <a:lstStyle/>
          <a:p>
            <a:r>
              <a:rPr lang="pt-BR" dirty="0" smtClean="0"/>
              <a:t>Enunciado 165 do FPPC: a coisa julgada da decisão da questão prejudicial independe de pedido expresso. </a:t>
            </a:r>
          </a:p>
          <a:p>
            <a:r>
              <a:rPr lang="pt-BR" b="1" dirty="0" smtClean="0"/>
              <a:t>Direito intertemporal: </a:t>
            </a:r>
          </a:p>
          <a:p>
            <a:r>
              <a:rPr lang="pt-BR" dirty="0" smtClean="0"/>
              <a:t>Art</a:t>
            </a:r>
            <a:r>
              <a:rPr lang="pt-BR" dirty="0"/>
              <a:t>. 1.054.  O disposto no </a:t>
            </a:r>
            <a:r>
              <a:rPr lang="pt-BR" dirty="0">
                <a:hlinkClick r:id="rId2"/>
              </a:rPr>
              <a:t>art. 503, § 1</a:t>
            </a:r>
            <a:r>
              <a:rPr lang="pt-BR" u="sng" baseline="30000" dirty="0">
                <a:hlinkClick r:id="rId2"/>
              </a:rPr>
              <a:t>o</a:t>
            </a:r>
            <a:r>
              <a:rPr lang="pt-BR" dirty="0"/>
              <a:t>, somente se aplica aos processos iniciados após a vigência deste Código, aplicando-se aos anteriores o disposto nos </a:t>
            </a:r>
            <a:r>
              <a:rPr lang="pt-BR" dirty="0" err="1">
                <a:hlinkClick r:id="rId3"/>
              </a:rPr>
              <a:t>arts</a:t>
            </a:r>
            <a:r>
              <a:rPr lang="pt-BR" dirty="0">
                <a:hlinkClick r:id="rId3"/>
              </a:rPr>
              <a:t>. 5º</a:t>
            </a:r>
            <a:r>
              <a:rPr lang="pt-BR" dirty="0"/>
              <a:t>, </a:t>
            </a:r>
            <a:r>
              <a:rPr lang="pt-BR" dirty="0">
                <a:hlinkClick r:id="rId4"/>
              </a:rPr>
              <a:t>325</a:t>
            </a:r>
            <a:r>
              <a:rPr lang="pt-BR" dirty="0"/>
              <a:t> e </a:t>
            </a:r>
            <a:r>
              <a:rPr lang="pt-BR" dirty="0">
                <a:hlinkClick r:id="rId5"/>
              </a:rPr>
              <a:t>470 da Lei n</a:t>
            </a:r>
            <a:r>
              <a:rPr lang="pt-BR" u="sng" baseline="30000" dirty="0">
                <a:hlinkClick r:id="rId5"/>
              </a:rPr>
              <a:t>o</a:t>
            </a:r>
            <a:r>
              <a:rPr lang="pt-BR" dirty="0">
                <a:hlinkClick r:id="rId5"/>
              </a:rPr>
              <a:t> 5.869, de 11 de janeiro de 1973</a:t>
            </a:r>
            <a:r>
              <a:rPr lang="pt-BR" dirty="0" smtClean="0"/>
              <a:t>.</a:t>
            </a:r>
          </a:p>
          <a:p>
            <a:r>
              <a:rPr lang="pt-BR" dirty="0" smtClean="0"/>
              <a:t>Exceção à regra </a:t>
            </a:r>
            <a:r>
              <a:rPr lang="pt-BR" i="1" dirty="0" smtClean="0"/>
              <a:t>tempus </a:t>
            </a:r>
            <a:r>
              <a:rPr lang="pt-BR" i="1" dirty="0" err="1" smtClean="0"/>
              <a:t>regit</a:t>
            </a:r>
            <a:r>
              <a:rPr lang="pt-BR" i="1" dirty="0" smtClean="0"/>
              <a:t> </a:t>
            </a:r>
            <a:r>
              <a:rPr lang="pt-BR" i="1" dirty="0" err="1" smtClean="0"/>
              <a:t>actum</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64</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Sobrevivência da ação declaratória incidental?</a:t>
            </a:r>
            <a:endParaRPr lang="pt-BR" dirty="0"/>
          </a:p>
        </p:txBody>
      </p:sp>
      <p:sp>
        <p:nvSpPr>
          <p:cNvPr id="3" name="Espaço Reservado para Conteúdo 2"/>
          <p:cNvSpPr>
            <a:spLocks noGrp="1"/>
          </p:cNvSpPr>
          <p:nvPr>
            <p:ph idx="1"/>
          </p:nvPr>
        </p:nvSpPr>
        <p:spPr>
          <a:xfrm>
            <a:off x="315310" y="1702677"/>
            <a:ext cx="11876689" cy="4303986"/>
          </a:xfrm>
        </p:spPr>
        <p:txBody>
          <a:bodyPr>
            <a:noAutofit/>
          </a:bodyPr>
          <a:lstStyle/>
          <a:p>
            <a:r>
              <a:rPr lang="pt-BR" dirty="0" smtClean="0"/>
              <a:t>CPC 73: </a:t>
            </a:r>
            <a:r>
              <a:rPr lang="pt-BR" strike="sngStrike" dirty="0"/>
              <a:t>Art. 5</a:t>
            </a:r>
            <a:r>
              <a:rPr lang="pt-BR" u="sng" strike="sngStrike" baseline="30000" dirty="0"/>
              <a:t>o</a:t>
            </a:r>
            <a:r>
              <a:rPr lang="pt-BR" strike="sngStrike" dirty="0"/>
              <a:t> Se, no curso do processo, se tornar litigiosa relação jurídica de cuja existência ou inexistência depender o julgamento da lide, qualquer das partes poderá requerer que o juiz a declare por sentença</a:t>
            </a:r>
            <a:r>
              <a:rPr lang="pt-BR" strike="sngStrike" dirty="0" smtClean="0"/>
              <a:t>.</a:t>
            </a:r>
          </a:p>
          <a:p>
            <a:r>
              <a:rPr lang="pt-BR" strike="sngStrike" dirty="0"/>
              <a:t>Art. 325. Contestando o réu o direito que constitui fundamento do pedido, o autor poderá requerer, no prazo de 10 (dez) dias, que sobre ele o juiz profira sentença incidente, se da declaração da existência ou da inexistência do direito depender, no todo ou em parte, o julgamento da lide (art. 5</a:t>
            </a:r>
            <a:r>
              <a:rPr lang="pt-BR" strike="sngStrike" baseline="30000" dirty="0"/>
              <a:t>o</a:t>
            </a:r>
            <a:r>
              <a:rPr lang="pt-BR" strike="sngStrike" dirty="0"/>
              <a:t>).  </a:t>
            </a:r>
          </a:p>
          <a:p>
            <a:r>
              <a:rPr lang="pt-BR" strike="sngStrike" dirty="0"/>
              <a:t>Art. 470. Faz, todavia, coisa julgada a resolução da questão prejudicial, se a parte o requerer (</a:t>
            </a:r>
            <a:r>
              <a:rPr lang="pt-BR" strike="sngStrike" dirty="0" err="1"/>
              <a:t>arts</a:t>
            </a:r>
            <a:r>
              <a:rPr lang="pt-BR" strike="sngStrike" dirty="0"/>
              <a:t>. 5</a:t>
            </a:r>
            <a:r>
              <a:rPr lang="pt-BR" u="sng" strike="sngStrike" baseline="30000" dirty="0"/>
              <a:t>o</a:t>
            </a:r>
            <a:r>
              <a:rPr lang="pt-BR" strike="sngStrike" dirty="0"/>
              <a:t> e 325), o juiz for competente em razão da matéria e constituir pressuposto necessário para o julgamento da lide. </a:t>
            </a:r>
            <a:endParaRPr lang="pt-BR" strike="sngStrike" dirty="0" smtClean="0"/>
          </a:p>
          <a:p>
            <a:r>
              <a:rPr lang="pt-BR" dirty="0" smtClean="0"/>
              <a:t>CPC/15 não prevê mais a ADI. </a:t>
            </a:r>
          </a:p>
          <a:p>
            <a:endParaRPr lang="pt-BR" sz="2100"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65</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Sobrevivência da ação declaratória incidental?</a:t>
            </a:r>
          </a:p>
        </p:txBody>
      </p:sp>
      <p:sp>
        <p:nvSpPr>
          <p:cNvPr id="3" name="Espaço Reservado para Conteúdo 2"/>
          <p:cNvSpPr>
            <a:spLocks noGrp="1"/>
          </p:cNvSpPr>
          <p:nvPr>
            <p:ph idx="1"/>
          </p:nvPr>
        </p:nvSpPr>
        <p:spPr/>
        <p:txBody>
          <a:bodyPr/>
          <a:lstStyle/>
          <a:p>
            <a:pPr algn="just"/>
            <a:r>
              <a:rPr lang="pt-BR" dirty="0"/>
              <a:t>DIDIER: persiste as seguintes ADIS: a) reconvenção declaratória proposta pelo réu com objeto a questão prejudicial controvertida; e b) ação declaratória incidental de falsidade de documento (art. 430, CPC). Ainda, é possível o ajuizamento de ação declaratória autônoma que </a:t>
            </a:r>
            <a:r>
              <a:rPr lang="pt-BR" dirty="0" smtClean="0"/>
              <a:t>tenha por </a:t>
            </a:r>
            <a:r>
              <a:rPr lang="pt-BR" dirty="0"/>
              <a:t>objeto a declaração da existência ou inexistência da questão prejudicial incidental. Haverá conexão por </a:t>
            </a:r>
            <a:r>
              <a:rPr lang="pt-BR" dirty="0" err="1"/>
              <a:t>prejudicialidade</a:t>
            </a:r>
            <a:r>
              <a:rPr lang="pt-BR" dirty="0"/>
              <a:t> e julgamento </a:t>
            </a:r>
            <a:r>
              <a:rPr lang="pt-BR" dirty="0" smtClean="0"/>
              <a:t>simultâneo.</a:t>
            </a:r>
          </a:p>
          <a:p>
            <a:pPr algn="just"/>
            <a:r>
              <a:rPr lang="pt-BR" dirty="0" smtClean="0"/>
              <a:t>CABRAL, Antônio do Passo: persiste o cabimento da ADI, desde que haja interesse (ou seja, não for uma hipótese de incidência do art. 503 § 1º). </a:t>
            </a:r>
            <a:r>
              <a:rPr lang="pt-BR" dirty="0" err="1" smtClean="0"/>
              <a:t>Ex</a:t>
            </a:r>
            <a:r>
              <a:rPr lang="pt-BR" dirty="0" smtClean="0"/>
              <a:t>: se não houver dependência lógica entre o julgamento da questão principal e a solução da questão prejudicial. </a:t>
            </a:r>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66</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Eficácia preclusiva da coisa julgada</a:t>
            </a:r>
            <a:endParaRPr lang="pt-BR" dirty="0"/>
          </a:p>
        </p:txBody>
      </p:sp>
      <p:sp>
        <p:nvSpPr>
          <p:cNvPr id="3" name="Espaço Reservado para Conteúdo 2"/>
          <p:cNvSpPr>
            <a:spLocks noGrp="1"/>
          </p:cNvSpPr>
          <p:nvPr>
            <p:ph idx="1"/>
          </p:nvPr>
        </p:nvSpPr>
        <p:spPr>
          <a:xfrm>
            <a:off x="204952" y="1702675"/>
            <a:ext cx="11987048" cy="4650827"/>
          </a:xfrm>
        </p:spPr>
        <p:txBody>
          <a:bodyPr>
            <a:normAutofit/>
          </a:bodyPr>
          <a:lstStyle/>
          <a:p>
            <a:pPr algn="just"/>
            <a:r>
              <a:rPr lang="pt-BR" dirty="0" smtClean="0"/>
              <a:t>Aptidão, que a própria coisa julgada material tem, de excluir a renovação de questões suscetíveis de neutralizar os efeitos da sentença cobertos por ela. (DINAMARCO).</a:t>
            </a:r>
          </a:p>
          <a:p>
            <a:pPr algn="just"/>
            <a:r>
              <a:rPr lang="pt-BR" i="1" dirty="0" smtClean="0"/>
              <a:t>Art</a:t>
            </a:r>
            <a:r>
              <a:rPr lang="pt-BR" i="1" dirty="0"/>
              <a:t>. 505.  Nenhum juiz decidirá novamente as questões já decididas relativas à mesma lide</a:t>
            </a:r>
            <a:r>
              <a:rPr lang="pt-BR" i="1" dirty="0" smtClean="0"/>
              <a:t>, (...).</a:t>
            </a:r>
          </a:p>
          <a:p>
            <a:pPr algn="just"/>
            <a:r>
              <a:rPr lang="pt-BR" dirty="0" smtClean="0"/>
              <a:t>I.e., em outro processo não poderão ser questionados os pontos que serviram de apoio à sentença passada em julgado com a finalidade de infirmar o preceito coberto pela coisa julgada material. </a:t>
            </a:r>
          </a:p>
          <a:p>
            <a:pPr algn="just"/>
            <a:r>
              <a:rPr lang="pt-BR" i="1" dirty="0"/>
              <a:t>Art. 508.  Transitada em julgado a decisão de mérito, </a:t>
            </a:r>
            <a:r>
              <a:rPr lang="pt-BR" i="1" u="sng" dirty="0"/>
              <a:t>considerar-se-ão deduzidas e repelidas todas as alegações e as defesas que a parte poderia opor tanto ao acolhimento quanto à rejeição do </a:t>
            </a:r>
            <a:r>
              <a:rPr lang="pt-BR" i="1" u="sng" dirty="0" smtClean="0"/>
              <a:t>pedido.</a:t>
            </a:r>
            <a:r>
              <a:rPr lang="pt-BR" dirty="0" smtClean="0"/>
              <a:t> Coisa julgada sobre o explícito e o implícito.</a:t>
            </a:r>
          </a:p>
          <a:p>
            <a:pPr algn="just"/>
            <a:r>
              <a:rPr lang="pt-BR" b="1" dirty="0" smtClean="0"/>
              <a:t>Razões que a parte poderia opor ao acolhimento do pedido</a:t>
            </a:r>
            <a:r>
              <a:rPr lang="pt-BR" dirty="0" smtClean="0"/>
              <a:t>: argumentos de defesa, que o réu poderia ter alegado. </a:t>
            </a:r>
            <a:r>
              <a:rPr lang="pt-BR" dirty="0" err="1" smtClean="0"/>
              <a:t>Ex</a:t>
            </a:r>
            <a:r>
              <a:rPr lang="pt-BR" dirty="0" smtClean="0"/>
              <a:t>: ação de cobrança. Réu alega que já pagou o débito, mas ação é julgada procedente. Ele não pode, no futuro, discutir a existência/inexistência da dívida.</a:t>
            </a:r>
          </a:p>
          <a:p>
            <a:pPr algn="just"/>
            <a:r>
              <a:rPr lang="pt-BR" b="1" dirty="0" smtClean="0"/>
              <a:t>Razões que a parte poderia opor à rejeição do pedido</a:t>
            </a:r>
            <a:r>
              <a:rPr lang="pt-BR" dirty="0" smtClean="0"/>
              <a:t>: argumentos que o autor houver omitido. </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67</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Extensão da eficácia preclusiva da coisa julgada ao autor.</a:t>
            </a:r>
            <a:endParaRPr lang="pt-BR" dirty="0"/>
          </a:p>
        </p:txBody>
      </p:sp>
      <p:sp>
        <p:nvSpPr>
          <p:cNvPr id="3" name="Espaço Reservado para Conteúdo 2"/>
          <p:cNvSpPr>
            <a:spLocks noGrp="1"/>
          </p:cNvSpPr>
          <p:nvPr>
            <p:ph idx="1"/>
          </p:nvPr>
        </p:nvSpPr>
        <p:spPr/>
        <p:txBody>
          <a:bodyPr/>
          <a:lstStyle/>
          <a:p>
            <a:r>
              <a:rPr lang="pt-BR" b="1" dirty="0"/>
              <a:t>Razões que a parte poderia opor à rejeição do pedido</a:t>
            </a:r>
            <a:r>
              <a:rPr lang="pt-BR" dirty="0"/>
              <a:t>: argumentos que o autor houver omitido. </a:t>
            </a:r>
          </a:p>
          <a:p>
            <a:r>
              <a:rPr lang="pt-BR" i="1" dirty="0"/>
              <a:t>Tese restritiva: </a:t>
            </a:r>
          </a:p>
          <a:p>
            <a:r>
              <a:rPr lang="pt-BR" dirty="0"/>
              <a:t>DINAMARCO:  A eficácia preclusiva, em relação ao autor, engloba argumentos que poderiam ser opostos à rejeição do pedido, MAS “não se trata de causas de pedir omitidas, porque a coisa julgada material não vai além dos limites da demanda proposta e, se houver outra </a:t>
            </a:r>
            <a:r>
              <a:rPr lang="pt-BR" i="1" dirty="0"/>
              <a:t>causa petendi </a:t>
            </a:r>
            <a:r>
              <a:rPr lang="pt-BR" dirty="0"/>
              <a:t>a alegar, a demanda será outra e não ficará impedida de julgamento”. </a:t>
            </a:r>
          </a:p>
          <a:p>
            <a:r>
              <a:rPr lang="pt-BR" i="1" dirty="0" smtClean="0"/>
              <a:t>Tese ampliativa: </a:t>
            </a:r>
          </a:p>
          <a:p>
            <a:r>
              <a:rPr lang="pt-BR" dirty="0" smtClean="0"/>
              <a:t>ARAKEN DE ASSIS (UFRGS). A eficácia preclusiva impediria a propositura de uma nova demanda, de idêntico pedido, ainda que apresentada causa de pedir diversa. </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68</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smtClean="0"/>
              <a:t>69</a:t>
            </a:fld>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138"/>
            <a:ext cx="12241986" cy="4058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804040" y="488676"/>
            <a:ext cx="7204843" cy="584775"/>
          </a:xfrm>
          <a:prstGeom prst="rect">
            <a:avLst/>
          </a:prstGeom>
          <a:noFill/>
        </p:spPr>
        <p:txBody>
          <a:bodyPr wrap="square" rtlCol="0">
            <a:spAutoFit/>
          </a:bodyPr>
          <a:lstStyle/>
          <a:p>
            <a:r>
              <a:rPr lang="pt-BR" sz="3200" dirty="0" smtClean="0"/>
              <a:t>Exercício: IV Concurso DPE/RS - 2015</a:t>
            </a:r>
            <a:endParaRPr lang="pt-BR" sz="3200" dirty="0"/>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B050"/>
                </a:solidFill>
              </a:rPr>
              <a:t>Saneamento e organização do processo</a:t>
            </a:r>
            <a:endParaRPr lang="pt-BR" b="1" dirty="0">
              <a:solidFill>
                <a:srgbClr val="00B050"/>
              </a:solidFill>
            </a:endParaRPr>
          </a:p>
        </p:txBody>
      </p:sp>
      <p:sp>
        <p:nvSpPr>
          <p:cNvPr id="3" name="Espaço Reservado para Conteúdo 2"/>
          <p:cNvSpPr>
            <a:spLocks noGrp="1"/>
          </p:cNvSpPr>
          <p:nvPr>
            <p:ph idx="1"/>
          </p:nvPr>
        </p:nvSpPr>
        <p:spPr>
          <a:xfrm>
            <a:off x="0" y="1671145"/>
            <a:ext cx="12192000" cy="4729655"/>
          </a:xfrm>
        </p:spPr>
        <p:txBody>
          <a:bodyPr numCol="2">
            <a:noAutofit/>
          </a:bodyPr>
          <a:lstStyle/>
          <a:p>
            <a:r>
              <a:rPr lang="pt-BR" sz="1500" dirty="0"/>
              <a:t>Art. 357.  Não ocorrendo nenhuma das hipóteses deste Capítulo, deverá o juiz, em decisão de saneamento e de organização do processo:</a:t>
            </a:r>
          </a:p>
          <a:p>
            <a:r>
              <a:rPr lang="pt-BR" sz="1500" dirty="0"/>
              <a:t>I - </a:t>
            </a:r>
            <a:r>
              <a:rPr lang="pt-BR" sz="1500" u="sng" dirty="0"/>
              <a:t>resolver as questões processuais pendentes</a:t>
            </a:r>
            <a:r>
              <a:rPr lang="pt-BR" sz="1500" dirty="0"/>
              <a:t>, se houver;</a:t>
            </a:r>
          </a:p>
          <a:p>
            <a:r>
              <a:rPr lang="pt-BR" sz="1500" dirty="0"/>
              <a:t>II - </a:t>
            </a:r>
            <a:r>
              <a:rPr lang="pt-BR" sz="1500" b="1" dirty="0"/>
              <a:t>delimitar as questões de fato sobre as quais recairá a atividade probatória, especificando os meios de prova admitidos</a:t>
            </a:r>
            <a:r>
              <a:rPr lang="pt-BR" sz="1500" dirty="0"/>
              <a:t>;</a:t>
            </a:r>
          </a:p>
          <a:p>
            <a:r>
              <a:rPr lang="pt-BR" sz="1500" dirty="0"/>
              <a:t>III - </a:t>
            </a:r>
            <a:r>
              <a:rPr lang="pt-BR" sz="1500" b="1" dirty="0"/>
              <a:t>definir a distribuição do ônus da prova</a:t>
            </a:r>
            <a:r>
              <a:rPr lang="pt-BR" sz="1500" dirty="0"/>
              <a:t>, observado o </a:t>
            </a:r>
            <a:r>
              <a:rPr lang="pt-BR" sz="1500" dirty="0">
                <a:hlinkClick r:id="rId2"/>
              </a:rPr>
              <a:t>art. 373</a:t>
            </a:r>
            <a:r>
              <a:rPr lang="pt-BR" sz="1500" dirty="0"/>
              <a:t>;</a:t>
            </a:r>
          </a:p>
          <a:p>
            <a:r>
              <a:rPr lang="pt-BR" sz="1500" dirty="0"/>
              <a:t>IV - </a:t>
            </a:r>
            <a:r>
              <a:rPr lang="pt-BR" sz="1500" b="1" dirty="0"/>
              <a:t>delimitar as questões de direito relevantes para a decisão do mérito</a:t>
            </a:r>
            <a:r>
              <a:rPr lang="pt-BR" sz="1500" dirty="0"/>
              <a:t>;</a:t>
            </a:r>
          </a:p>
          <a:p>
            <a:r>
              <a:rPr lang="pt-BR" sz="1500" dirty="0"/>
              <a:t>V - designar, se necessário, audiência de instrução e julgamento.</a:t>
            </a:r>
          </a:p>
          <a:p>
            <a:r>
              <a:rPr lang="pt-BR" sz="1500" dirty="0"/>
              <a:t>§ 1</a:t>
            </a:r>
            <a:r>
              <a:rPr lang="pt-BR" sz="1500" u="sng" baseline="30000" dirty="0"/>
              <a:t>o</a:t>
            </a:r>
            <a:r>
              <a:rPr lang="pt-BR" sz="1500" dirty="0"/>
              <a:t> Realizado o saneamento, as partes têm o direito de pedir esclarecimentos ou solicitar ajustes, no prazo comum de 5 (cinco) dias, findo o qual a decisão se torna estável.</a:t>
            </a:r>
          </a:p>
          <a:p>
            <a:r>
              <a:rPr lang="pt-BR" sz="1500" dirty="0"/>
              <a:t>§ 2</a:t>
            </a:r>
            <a:r>
              <a:rPr lang="pt-BR" sz="1500" u="sng" baseline="30000" dirty="0"/>
              <a:t>o</a:t>
            </a:r>
            <a:r>
              <a:rPr lang="pt-BR" sz="1500" dirty="0"/>
              <a:t> As </a:t>
            </a:r>
            <a:r>
              <a:rPr lang="pt-BR" sz="1500" u="sng" dirty="0"/>
              <a:t>partes podem apresentar ao juiz, para homologação, delimitação consensual das questões de fato e de direito a que se referem os incisos II e IV, a qual, se homologada, vincula as partes e o juiz.</a:t>
            </a:r>
          </a:p>
          <a:p>
            <a:r>
              <a:rPr lang="pt-BR" sz="1500" dirty="0"/>
              <a:t>§ 3</a:t>
            </a:r>
            <a:r>
              <a:rPr lang="pt-BR" sz="1500" u="sng" baseline="30000" dirty="0"/>
              <a:t>o</a:t>
            </a:r>
            <a:r>
              <a:rPr lang="pt-BR" sz="1500" dirty="0"/>
              <a:t> Se a causa apresentar complexidade em matéria de fato ou de direito, deverá o juiz designar </a:t>
            </a:r>
            <a:r>
              <a:rPr lang="pt-BR" sz="1500" u="sng" dirty="0"/>
              <a:t>audiência para que o saneamento seja feito em cooperação com as parte</a:t>
            </a:r>
            <a:r>
              <a:rPr lang="pt-BR" sz="1500" dirty="0"/>
              <a:t>s, oportunidade em que o juiz, se for o caso, convidará as partes a integrar ou esclarecer suas alegações.</a:t>
            </a:r>
          </a:p>
          <a:p>
            <a:r>
              <a:rPr lang="pt-BR" sz="1500" dirty="0"/>
              <a:t>§ 4</a:t>
            </a:r>
            <a:r>
              <a:rPr lang="pt-BR" sz="1500" u="sng" baseline="30000" dirty="0"/>
              <a:t>o</a:t>
            </a:r>
            <a:r>
              <a:rPr lang="pt-BR" sz="1500" dirty="0"/>
              <a:t> Caso tenha sido determinada a produção de prova testemunhal, o juiz fixará prazo comum não superior a 15 (quinze) dias para que as partes apresentem rol de testemunhas.</a:t>
            </a:r>
          </a:p>
          <a:p>
            <a:r>
              <a:rPr lang="pt-BR" sz="1500" dirty="0"/>
              <a:t>§ 5</a:t>
            </a:r>
            <a:r>
              <a:rPr lang="pt-BR" sz="1500" u="sng" baseline="30000" dirty="0"/>
              <a:t>o</a:t>
            </a:r>
            <a:r>
              <a:rPr lang="pt-BR" sz="1500" dirty="0"/>
              <a:t> Na hipótese do § 3</a:t>
            </a:r>
            <a:r>
              <a:rPr lang="pt-BR" sz="1500" u="sng" baseline="30000" dirty="0"/>
              <a:t>o</a:t>
            </a:r>
            <a:r>
              <a:rPr lang="pt-BR" sz="1500" dirty="0"/>
              <a:t>, as partes devem levar, para a audiência prevista, o respectivo rol de testemunhas.</a:t>
            </a:r>
          </a:p>
          <a:p>
            <a:r>
              <a:rPr lang="pt-BR" sz="1500" dirty="0"/>
              <a:t>§ 6</a:t>
            </a:r>
            <a:r>
              <a:rPr lang="pt-BR" sz="1500" u="sng" baseline="30000" dirty="0"/>
              <a:t>o</a:t>
            </a:r>
            <a:r>
              <a:rPr lang="pt-BR" sz="1500" dirty="0"/>
              <a:t> O número de testemunhas arroladas não pode ser superior a 10 (dez), sendo 3 (três), no máximo, para a prova de cada fato.</a:t>
            </a:r>
          </a:p>
          <a:p>
            <a:r>
              <a:rPr lang="pt-BR" sz="1500" dirty="0"/>
              <a:t>§ 7</a:t>
            </a:r>
            <a:r>
              <a:rPr lang="pt-BR" sz="1500" u="sng" baseline="30000" dirty="0"/>
              <a:t>o</a:t>
            </a:r>
            <a:r>
              <a:rPr lang="pt-BR" sz="1500" dirty="0"/>
              <a:t> O juiz poderá limitar o número de testemunhas levando em conta a complexidade da causa e dos fatos individualmente considerados.</a:t>
            </a:r>
          </a:p>
          <a:p>
            <a:r>
              <a:rPr lang="pt-BR" sz="1500" dirty="0"/>
              <a:t>§ 8</a:t>
            </a:r>
            <a:r>
              <a:rPr lang="pt-BR" sz="1500" u="sng" baseline="30000" dirty="0"/>
              <a:t>o</a:t>
            </a:r>
            <a:r>
              <a:rPr lang="pt-BR" sz="1500" dirty="0"/>
              <a:t> Caso tenha sido determinada a produção de prova pericial, o juiz deve observar o disposto no </a:t>
            </a:r>
            <a:r>
              <a:rPr lang="pt-BR" sz="1500" dirty="0">
                <a:hlinkClick r:id="rId3"/>
              </a:rPr>
              <a:t>art. 465</a:t>
            </a:r>
            <a:r>
              <a:rPr lang="pt-BR" sz="1500" dirty="0"/>
              <a:t> e, se possível, </a:t>
            </a:r>
            <a:r>
              <a:rPr lang="pt-BR" sz="1500" u="sng" dirty="0"/>
              <a:t>estabelecer, desde logo, calendário para sua realização</a:t>
            </a:r>
            <a:r>
              <a:rPr lang="pt-BR" sz="1500" dirty="0"/>
              <a:t>.</a:t>
            </a:r>
          </a:p>
          <a:p>
            <a:r>
              <a:rPr lang="pt-BR" sz="1500" dirty="0"/>
              <a:t>§ 9</a:t>
            </a:r>
            <a:r>
              <a:rPr lang="pt-BR" sz="1500" u="sng" baseline="30000" dirty="0"/>
              <a:t>o</a:t>
            </a:r>
            <a:r>
              <a:rPr lang="pt-BR" sz="1500" dirty="0"/>
              <a:t> As pautas deverão ser preparadas com intervalo mínimo de 1 (uma) hora entre as audiências.</a:t>
            </a:r>
          </a:p>
          <a:p>
            <a:endParaRPr lang="pt-BR" sz="400"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a:t>
            </a:fld>
            <a:endParaRPr lang="pt-BR"/>
          </a:p>
        </p:txBody>
      </p:sp>
    </p:spTree>
    <p:extLst>
      <p:ext uri="{BB962C8B-B14F-4D97-AF65-F5344CB8AC3E}">
        <p14:creationId xmlns:p14="http://schemas.microsoft.com/office/powerpoint/2010/main" val="42161443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D7CC47D-5F8A-409B-A1E5-FC04969D52E5}" type="slidenum">
              <a:rPr lang="pt-BR" smtClean="0"/>
              <a:t>70</a:t>
            </a:fld>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37" y="0"/>
            <a:ext cx="7283012" cy="704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842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subjetivos da coisa julgada</a:t>
            </a:r>
            <a:endParaRPr lang="pt-BR" dirty="0"/>
          </a:p>
        </p:txBody>
      </p:sp>
      <p:sp>
        <p:nvSpPr>
          <p:cNvPr id="3" name="Espaço Reservado para Conteúdo 2"/>
          <p:cNvSpPr>
            <a:spLocks noGrp="1"/>
          </p:cNvSpPr>
          <p:nvPr>
            <p:ph idx="1"/>
          </p:nvPr>
        </p:nvSpPr>
        <p:spPr/>
        <p:txBody>
          <a:bodyPr>
            <a:normAutofit/>
          </a:bodyPr>
          <a:lstStyle/>
          <a:p>
            <a:r>
              <a:rPr lang="pt-BR" dirty="0"/>
              <a:t>Art. 506.  A sentença faz coisa julgada </a:t>
            </a:r>
            <a:r>
              <a:rPr lang="pt-BR" b="1" dirty="0"/>
              <a:t>às partes entre as quais é dada</a:t>
            </a:r>
            <a:r>
              <a:rPr lang="pt-BR" dirty="0"/>
              <a:t>, não prejudicando </a:t>
            </a:r>
            <a:r>
              <a:rPr lang="pt-BR" dirty="0" smtClean="0"/>
              <a:t>terceiros.</a:t>
            </a:r>
          </a:p>
          <a:p>
            <a:r>
              <a:rPr lang="pt-BR" dirty="0" smtClean="0"/>
              <a:t>Fundamento: contraditório.</a:t>
            </a:r>
          </a:p>
          <a:p>
            <a:r>
              <a:rPr lang="pt-BR" dirty="0" smtClean="0"/>
              <a:t>CPC 73: </a:t>
            </a:r>
            <a:r>
              <a:rPr lang="pt-BR" strike="sngStrike" dirty="0"/>
              <a:t>Art. 472. A sentença faz coisa julgada às partes entre as quais é dada, </a:t>
            </a:r>
            <a:r>
              <a:rPr lang="pt-BR" u="sng" strike="sngStrike" dirty="0"/>
              <a:t>não beneficiando</a:t>
            </a:r>
            <a:r>
              <a:rPr lang="pt-BR" strike="sngStrike" dirty="0"/>
              <a:t>, nem prejudicando terceiros</a:t>
            </a:r>
            <a:r>
              <a:rPr lang="pt-BR" strike="sngStrike" dirty="0" smtClean="0"/>
              <a:t>. </a:t>
            </a:r>
            <a:endParaRPr lang="pt-BR" strike="sngStrike" dirty="0"/>
          </a:p>
          <a:p>
            <a:r>
              <a:rPr lang="pt-BR" dirty="0" smtClean="0"/>
              <a:t>Atualização do NCPC: </a:t>
            </a:r>
          </a:p>
          <a:p>
            <a:r>
              <a:rPr lang="pt-BR" dirty="0" smtClean="0"/>
              <a:t>CC, 274: </a:t>
            </a:r>
            <a:r>
              <a:rPr lang="pt-BR" dirty="0"/>
              <a:t>Art. 274.  O julgamento contrário a um </a:t>
            </a:r>
            <a:r>
              <a:rPr lang="pt-BR" b="1" dirty="0"/>
              <a:t>dos credores solidários </a:t>
            </a:r>
            <a:r>
              <a:rPr lang="pt-BR" dirty="0"/>
              <a:t>não atinge os demais, </a:t>
            </a:r>
            <a:r>
              <a:rPr lang="pt-BR" b="1" dirty="0"/>
              <a:t>mas o julgamento favorável aproveita-lhes,</a:t>
            </a:r>
            <a:r>
              <a:rPr lang="pt-BR" dirty="0"/>
              <a:t> sem prejuízo de exceção pessoal que o devedor tenha direito de invocar em relação a qualquer deles.      </a:t>
            </a:r>
            <a:endParaRPr lang="pt-BR" dirty="0" smtClean="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71</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subjetivos da coisa julgada</a:t>
            </a:r>
            <a:endParaRPr lang="pt-BR" dirty="0"/>
          </a:p>
        </p:txBody>
      </p:sp>
      <p:sp>
        <p:nvSpPr>
          <p:cNvPr id="3" name="Espaço Reservado para Conteúdo 2"/>
          <p:cNvSpPr>
            <a:spLocks noGrp="1"/>
          </p:cNvSpPr>
          <p:nvPr>
            <p:ph idx="1"/>
          </p:nvPr>
        </p:nvSpPr>
        <p:spPr/>
        <p:txBody>
          <a:bodyPr/>
          <a:lstStyle/>
          <a:p>
            <a:r>
              <a:rPr lang="pt-BR" b="1" dirty="0"/>
              <a:t>Exceções</a:t>
            </a:r>
            <a:r>
              <a:rPr lang="pt-BR" dirty="0"/>
              <a:t>:</a:t>
            </a:r>
          </a:p>
          <a:p>
            <a:r>
              <a:rPr lang="pt-BR" dirty="0"/>
              <a:t>1. substituição processual (art. 18). </a:t>
            </a:r>
            <a:r>
              <a:rPr lang="pt-BR" dirty="0" err="1" smtClean="0"/>
              <a:t>Ex</a:t>
            </a:r>
            <a:r>
              <a:rPr lang="pt-BR" dirty="0" smtClean="0"/>
              <a:t>: cedente de bem litigioso. </a:t>
            </a:r>
            <a:endParaRPr lang="pt-BR" dirty="0"/>
          </a:p>
          <a:p>
            <a:r>
              <a:rPr lang="pt-BR" dirty="0"/>
              <a:t>2. Ações </a:t>
            </a:r>
            <a:r>
              <a:rPr lang="pt-BR" dirty="0" smtClean="0"/>
              <a:t>coletivas. V. art. 103, CDC. </a:t>
            </a:r>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72</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Coisa julgada parcial</a:t>
            </a:r>
            <a:endParaRPr lang="pt-BR" b="1" dirty="0"/>
          </a:p>
        </p:txBody>
      </p:sp>
      <p:sp>
        <p:nvSpPr>
          <p:cNvPr id="3" name="Espaço Reservado para Conteúdo 2"/>
          <p:cNvSpPr>
            <a:spLocks noGrp="1"/>
          </p:cNvSpPr>
          <p:nvPr>
            <p:ph idx="1"/>
          </p:nvPr>
        </p:nvSpPr>
        <p:spPr/>
        <p:txBody>
          <a:bodyPr/>
          <a:lstStyle/>
          <a:p>
            <a:pPr algn="just"/>
            <a:r>
              <a:rPr lang="pt-BR" dirty="0" smtClean="0"/>
              <a:t>Decorrência da teoria dos capítulos da sentença:</a:t>
            </a:r>
            <a:r>
              <a:rPr lang="pt-BR" dirty="0"/>
              <a:t> </a:t>
            </a:r>
            <a:r>
              <a:rPr lang="pt-BR" dirty="0" smtClean="0"/>
              <a:t>se a sentença tem capítulos autônomos, podem eles transitar em julgado em momentos distintos. </a:t>
            </a:r>
          </a:p>
          <a:p>
            <a:pPr algn="just"/>
            <a:r>
              <a:rPr lang="pt-BR" dirty="0" smtClean="0"/>
              <a:t>Também na hipótese de julgamento antecipado parcial (art. 356).</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73</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temporais da coisa julgada</a:t>
            </a:r>
            <a:endParaRPr lang="pt-BR" dirty="0"/>
          </a:p>
        </p:txBody>
      </p:sp>
      <p:sp>
        <p:nvSpPr>
          <p:cNvPr id="3" name="Espaço Reservado para Conteúdo 2"/>
          <p:cNvSpPr>
            <a:spLocks noGrp="1"/>
          </p:cNvSpPr>
          <p:nvPr>
            <p:ph idx="1"/>
          </p:nvPr>
        </p:nvSpPr>
        <p:spPr/>
        <p:txBody>
          <a:bodyPr/>
          <a:lstStyle/>
          <a:p>
            <a:r>
              <a:rPr lang="pt-BR" dirty="0"/>
              <a:t>Art. 505.  Nenhum juiz decidirá novamente as questões já decididas relativas à mesma lide, salvo:</a:t>
            </a:r>
          </a:p>
          <a:p>
            <a:r>
              <a:rPr lang="pt-BR" u="sng" dirty="0"/>
              <a:t>I - se, tratando-se de relação jurídica de trato continuado, </a:t>
            </a:r>
            <a:r>
              <a:rPr lang="pt-BR" b="1" u="sng" dirty="0"/>
              <a:t>sobreveio modificação no estado de fato ou de direito, </a:t>
            </a:r>
            <a:r>
              <a:rPr lang="pt-BR" u="sng" dirty="0"/>
              <a:t>caso em que poderá a parte pedir a revisão do que foi estatuído na sentença;</a:t>
            </a:r>
          </a:p>
          <a:p>
            <a:r>
              <a:rPr lang="pt-BR" u="sng" dirty="0"/>
              <a:t>II - nos demais casos prescritos em lei</a:t>
            </a:r>
            <a:r>
              <a:rPr lang="pt-BR" dirty="0"/>
              <a:t>.</a:t>
            </a:r>
          </a:p>
          <a:p>
            <a:endParaRPr lang="pt-BR" dirty="0" smtClean="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74</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temporais da coisa julgada</a:t>
            </a:r>
            <a:endParaRPr lang="pt-BR" dirty="0"/>
          </a:p>
        </p:txBody>
      </p:sp>
      <p:sp>
        <p:nvSpPr>
          <p:cNvPr id="3" name="Espaço Reservado para Conteúdo 2"/>
          <p:cNvSpPr>
            <a:spLocks noGrp="1"/>
          </p:cNvSpPr>
          <p:nvPr>
            <p:ph idx="1"/>
          </p:nvPr>
        </p:nvSpPr>
        <p:spPr/>
        <p:txBody>
          <a:bodyPr/>
          <a:lstStyle/>
          <a:p>
            <a:pPr algn="just"/>
            <a:r>
              <a:rPr lang="pt-BR" dirty="0" smtClean="0"/>
              <a:t>LIEBMAN: toda a sentença contém, implicitamente, </a:t>
            </a:r>
            <a:r>
              <a:rPr lang="pt-BR" u="sng" dirty="0" smtClean="0"/>
              <a:t>a cláusula </a:t>
            </a:r>
            <a:r>
              <a:rPr lang="pt-BR" i="1" u="sng" dirty="0" smtClean="0"/>
              <a:t>rebus sic stantibus</a:t>
            </a:r>
            <a:r>
              <a:rPr lang="pt-BR" i="1" dirty="0" smtClean="0"/>
              <a:t>. </a:t>
            </a:r>
            <a:r>
              <a:rPr lang="pt-BR" dirty="0" smtClean="0"/>
              <a:t>I.e., a coisa julgada persiste enquanto persistirem as condições existentes no momento em que a sentença foi proferida.</a:t>
            </a:r>
          </a:p>
          <a:p>
            <a:pPr algn="just"/>
            <a:r>
              <a:rPr lang="pt-BR" dirty="0" smtClean="0"/>
              <a:t>Bedaque: “Nada </a:t>
            </a:r>
            <a:r>
              <a:rPr lang="pt-BR" dirty="0"/>
              <a:t>impede, porém, que acontecimentos posteriores influam naquela </a:t>
            </a:r>
            <a:r>
              <a:rPr lang="pt-BR" dirty="0" smtClean="0"/>
              <a:t>situação [definida pela sentença], </a:t>
            </a:r>
            <a:r>
              <a:rPr lang="pt-BR" dirty="0"/>
              <a:t>alterando-a. A decisão judicial, obviamente, não pode impedi-los. São fatos novos incidentes sobre a situação da vida, modificando-a. Mas</a:t>
            </a:r>
            <a:r>
              <a:rPr lang="pt-BR" b="1" dirty="0"/>
              <a:t>, enquanto permanecerem as mesmas circunstâncias, </a:t>
            </a:r>
            <a:r>
              <a:rPr lang="pt-BR" b="1" dirty="0" smtClean="0"/>
              <a:t>a imutabilidade </a:t>
            </a:r>
            <a:r>
              <a:rPr lang="pt-BR" b="1" dirty="0"/>
              <a:t>perdura</a:t>
            </a:r>
            <a:r>
              <a:rPr lang="pt-BR" dirty="0"/>
              <a:t>, visto configurar qualidade dos efeitos materiais da </a:t>
            </a:r>
            <a:r>
              <a:rPr lang="pt-BR" dirty="0" smtClean="0"/>
              <a:t>sentença”. </a:t>
            </a:r>
            <a:endParaRPr lang="pt-BR" i="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75</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temporais da coisa julgada</a:t>
            </a:r>
            <a:endParaRPr lang="pt-BR" dirty="0"/>
          </a:p>
        </p:txBody>
      </p:sp>
      <p:sp>
        <p:nvSpPr>
          <p:cNvPr id="3" name="Espaço Reservado para Conteúdo 2"/>
          <p:cNvSpPr>
            <a:spLocks noGrp="1"/>
          </p:cNvSpPr>
          <p:nvPr>
            <p:ph idx="1"/>
          </p:nvPr>
        </p:nvSpPr>
        <p:spPr/>
        <p:txBody>
          <a:bodyPr/>
          <a:lstStyle/>
          <a:p>
            <a:pPr algn="just"/>
            <a:r>
              <a:rPr lang="pt-BR" dirty="0"/>
              <a:t> </a:t>
            </a:r>
            <a:r>
              <a:rPr lang="pt-BR" dirty="0" smtClean="0"/>
              <a:t>Lei 5.478/68: Art</a:t>
            </a:r>
            <a:r>
              <a:rPr lang="pt-BR" dirty="0"/>
              <a:t>. 15. </a:t>
            </a:r>
            <a:r>
              <a:rPr lang="pt-BR" b="1" i="1" dirty="0"/>
              <a:t>A decisão judicial sobre alimentos não transita em julgado </a:t>
            </a:r>
            <a:r>
              <a:rPr lang="pt-BR" i="1" dirty="0"/>
              <a:t>e pode a qualquer tempo ser revista, em face da modificação da situação financeira dos interessados</a:t>
            </a:r>
            <a:r>
              <a:rPr lang="pt-BR" dirty="0" smtClean="0"/>
              <a:t>.</a:t>
            </a:r>
          </a:p>
          <a:p>
            <a:pPr algn="just"/>
            <a:r>
              <a:rPr lang="pt-BR" dirty="0" smtClean="0"/>
              <a:t>Esse artigo está correto?</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76</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Limites temporais da coisa julgada</a:t>
            </a:r>
          </a:p>
        </p:txBody>
      </p:sp>
      <p:sp>
        <p:nvSpPr>
          <p:cNvPr id="3" name="Espaço Reservado para Conteúdo 2"/>
          <p:cNvSpPr>
            <a:spLocks noGrp="1"/>
          </p:cNvSpPr>
          <p:nvPr>
            <p:ph idx="1"/>
          </p:nvPr>
        </p:nvSpPr>
        <p:spPr>
          <a:xfrm>
            <a:off x="189186" y="1749973"/>
            <a:ext cx="11366938" cy="4682358"/>
          </a:xfrm>
        </p:spPr>
        <p:txBody>
          <a:bodyPr>
            <a:normAutofit/>
          </a:bodyPr>
          <a:lstStyle/>
          <a:p>
            <a:pPr algn="just"/>
            <a:r>
              <a:rPr lang="pt-BR" dirty="0" smtClean="0"/>
              <a:t>“ </a:t>
            </a:r>
            <a:r>
              <a:rPr lang="pt-BR" dirty="0"/>
              <a:t>O art. 471, inciso I, do CPC reconhece a categoria das chamadas sentenças determinativas. Essas sentenças transitam em julgado como quaisquer outras, </a:t>
            </a:r>
            <a:r>
              <a:rPr lang="pt-BR" b="1" u="sng" dirty="0"/>
              <a:t>mas, pelo fato de veicularem relações jurídicas continuativas, a imutabilidade de seus efeitos só persiste enquanto não suceder modificações no estado de fato ou de direito</a:t>
            </a:r>
            <a:r>
              <a:rPr lang="pt-BR" dirty="0"/>
              <a:t>, tais quais as sentenças proferidas em processos de guarda de menor, direito de visita ou de acidente de trabalho.</a:t>
            </a:r>
          </a:p>
          <a:p>
            <a:pPr algn="just"/>
            <a:r>
              <a:rPr lang="pt-BR" dirty="0"/>
              <a:t>4. Assentadas essas considerações, conclui-se que a </a:t>
            </a:r>
            <a:r>
              <a:rPr lang="pt-BR" u="sng" dirty="0"/>
              <a:t>eficácia da coisa julgada tem uma condição implícita, a da cláusula </a:t>
            </a:r>
            <a:r>
              <a:rPr lang="pt-BR" i="1" u="sng" dirty="0"/>
              <a:t>rebus sic stantibus</a:t>
            </a:r>
            <a:r>
              <a:rPr lang="pt-BR" u="sng" dirty="0"/>
              <a:t>, norteadora da Teoria da Imprevisão</a:t>
            </a:r>
            <a:r>
              <a:rPr lang="pt-BR" dirty="0"/>
              <a:t>, visto que  ela atua enquanto se mantiverem íntegras as situações de fato e de direito existentes quando da prolação da sentença.</a:t>
            </a:r>
          </a:p>
          <a:p>
            <a:pPr algn="just"/>
            <a:r>
              <a:rPr lang="pt-BR" dirty="0"/>
              <a:t>5. Com base nos ensinamentos de </a:t>
            </a:r>
            <a:r>
              <a:rPr lang="pt-BR" dirty="0" err="1"/>
              <a:t>Liebman</a:t>
            </a:r>
            <a:r>
              <a:rPr lang="pt-BR" dirty="0"/>
              <a:t>, Cândido Rangel Dinamarco, é contundente asseverar que "a autoridade da coisa julgada material sujeita-se sempre à regra rebus sic stantibus, de modo que, sobrevindo fato novo 'o juiz, na nova decisão, não altera o julgado anterior, mas, exatamente, para atender a ele, adapta-o ao estado de fatos </a:t>
            </a:r>
            <a:r>
              <a:rPr lang="pt-BR" dirty="0" smtClean="0"/>
              <a:t>superveniente”. (STJ, </a:t>
            </a:r>
            <a:r>
              <a:rPr lang="pt-BR" dirty="0" err="1" smtClean="0"/>
              <a:t>AgRg</a:t>
            </a:r>
            <a:r>
              <a:rPr lang="pt-BR" dirty="0" smtClean="0"/>
              <a:t> </a:t>
            </a:r>
            <a:r>
              <a:rPr lang="pt-BR" dirty="0"/>
              <a:t>no </a:t>
            </a:r>
            <a:r>
              <a:rPr lang="pt-BR" dirty="0" err="1"/>
              <a:t>REsp</a:t>
            </a:r>
            <a:r>
              <a:rPr lang="pt-BR" dirty="0"/>
              <a:t> 1193456/RJ, Rel. Ministro HUMBERTO MARTINS, SEGUNDA TURMA, julgado em 07/10/2010, </a:t>
            </a:r>
            <a:r>
              <a:rPr lang="pt-BR" dirty="0" err="1"/>
              <a:t>DJe</a:t>
            </a:r>
            <a:r>
              <a:rPr lang="pt-BR" dirty="0"/>
              <a:t> </a:t>
            </a:r>
            <a:r>
              <a:rPr lang="pt-BR" dirty="0" smtClean="0"/>
              <a:t>21/10/2010.</a:t>
            </a:r>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77</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Formas de desconstituição da coisa julgada:</a:t>
            </a:r>
            <a:endParaRPr lang="pt-BR" dirty="0"/>
          </a:p>
        </p:txBody>
      </p:sp>
      <p:sp>
        <p:nvSpPr>
          <p:cNvPr id="3" name="Espaço Reservado para Conteúdo 2"/>
          <p:cNvSpPr>
            <a:spLocks noGrp="1"/>
          </p:cNvSpPr>
          <p:nvPr>
            <p:ph idx="1"/>
          </p:nvPr>
        </p:nvSpPr>
        <p:spPr/>
        <p:txBody>
          <a:bodyPr/>
          <a:lstStyle/>
          <a:p>
            <a:r>
              <a:rPr lang="pt-BR" b="1" dirty="0" smtClean="0"/>
              <a:t>1. </a:t>
            </a:r>
            <a:r>
              <a:rPr lang="pt-BR" b="1" dirty="0"/>
              <a:t>A</a:t>
            </a:r>
            <a:r>
              <a:rPr lang="pt-BR" b="1" dirty="0" smtClean="0"/>
              <a:t>ção rescisória.</a:t>
            </a:r>
          </a:p>
          <a:p>
            <a:r>
              <a:rPr lang="pt-BR" b="1" dirty="0" smtClean="0"/>
              <a:t>2. </a:t>
            </a:r>
            <a:r>
              <a:rPr lang="pt-BR" b="1" i="1" dirty="0" smtClean="0"/>
              <a:t>Querela </a:t>
            </a:r>
            <a:r>
              <a:rPr lang="pt-BR" b="1" i="1" dirty="0" err="1" smtClean="0"/>
              <a:t>nullitatis</a:t>
            </a:r>
            <a:r>
              <a:rPr lang="pt-BR" b="1" dirty="0" smtClean="0"/>
              <a:t>. </a:t>
            </a:r>
          </a:p>
          <a:p>
            <a:r>
              <a:rPr lang="pt-BR" b="1" dirty="0" smtClean="0"/>
              <a:t>3. Coisa julgada inconstitucional.</a:t>
            </a:r>
          </a:p>
          <a:p>
            <a:r>
              <a:rPr lang="pt-BR" dirty="0" smtClean="0"/>
              <a:t>V. art. 525, §§ 12 a 15. Quando o título executivo se basear em norma declarada inconstitucional pelo STF.</a:t>
            </a:r>
          </a:p>
          <a:p>
            <a:r>
              <a:rPr lang="pt-BR" b="1" dirty="0" smtClean="0"/>
              <a:t>4. Relativização da coisa julgada.</a:t>
            </a:r>
            <a:endParaRPr lang="pt-BR" b="1"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78</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Relativização da coisa julgada</a:t>
            </a:r>
            <a:endParaRPr lang="pt-BR" dirty="0"/>
          </a:p>
        </p:txBody>
      </p:sp>
      <p:sp>
        <p:nvSpPr>
          <p:cNvPr id="3" name="Espaço Reservado para Conteúdo 2"/>
          <p:cNvSpPr>
            <a:spLocks noGrp="1"/>
          </p:cNvSpPr>
          <p:nvPr>
            <p:ph idx="1"/>
          </p:nvPr>
        </p:nvSpPr>
        <p:spPr/>
        <p:txBody>
          <a:bodyPr>
            <a:normAutofit/>
          </a:bodyPr>
          <a:lstStyle/>
          <a:p>
            <a:pPr algn="just"/>
            <a:r>
              <a:rPr lang="pt-BR" dirty="0" smtClean="0"/>
              <a:t>Hipótese </a:t>
            </a:r>
            <a:r>
              <a:rPr lang="pt-BR" b="1" u="sng" dirty="0" smtClean="0"/>
              <a:t>excepcionalíssima </a:t>
            </a:r>
            <a:r>
              <a:rPr lang="pt-BR" dirty="0" smtClean="0"/>
              <a:t> que a coisa julgada deve ceder ante a importância de demais valores em jogo. </a:t>
            </a:r>
          </a:p>
          <a:p>
            <a:pPr algn="just"/>
            <a:r>
              <a:rPr lang="pt-BR" dirty="0" smtClean="0"/>
              <a:t>“Deve </a:t>
            </a:r>
            <a:r>
              <a:rPr lang="pt-BR" dirty="0"/>
              <a:t>ser relativizada a coisa julgada estabelecida em ações de investigação de paternidade em que não foi possível determinar-se a efetiva existência de vínculo genético a unir as partes, em decorrência da não realização do exame de DNA, meio de prova que pode fornecer segurança quase absoluta quanto à existência de tal vínculo. 3. </a:t>
            </a:r>
            <a:r>
              <a:rPr lang="pt-BR" u="sng" dirty="0"/>
              <a:t>Não devem ser impostos óbices de natureza processual ao exercício do direito fundamental à busca da identidade genética, como natural emanação do direito de personalidade de um ser, de forma a tornar-se igualmente efetivo o direito à igualdade entre os filhos, inclusive de qualificações, bem assim o princípio da paternidade </a:t>
            </a:r>
            <a:r>
              <a:rPr lang="pt-BR" u="sng" dirty="0" smtClean="0"/>
              <a:t>responsável</a:t>
            </a:r>
            <a:r>
              <a:rPr lang="pt-BR" dirty="0" smtClean="0"/>
              <a:t>”. (STF, RE </a:t>
            </a:r>
            <a:r>
              <a:rPr lang="pt-BR" dirty="0"/>
              <a:t>363889, Relator(a):  Min. DIAS TOFFOLI, Tribunal Pleno, julgado em 02/06/2011, ACÓRDÃO ELETRÔNICO REPERCUSSÃO GERAL - MÉRITO DJe-238 DIVULG 15-12-2011 PUBLIC 16-12-2011 RTJ VOL-00223-01 PP-00420)</a:t>
            </a:r>
            <a:endParaRPr lang="pt-BR" dirty="0" smtClean="0"/>
          </a:p>
          <a:p>
            <a:pPr algn="just"/>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79</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Saneamento</a:t>
            </a:r>
            <a:endParaRPr lang="pt-BR" b="1" dirty="0"/>
          </a:p>
        </p:txBody>
      </p:sp>
      <p:sp>
        <p:nvSpPr>
          <p:cNvPr id="3" name="Espaço Reservado para Conteúdo 2"/>
          <p:cNvSpPr>
            <a:spLocks noGrp="1"/>
          </p:cNvSpPr>
          <p:nvPr>
            <p:ph idx="1"/>
          </p:nvPr>
        </p:nvSpPr>
        <p:spPr/>
        <p:txBody>
          <a:bodyPr>
            <a:normAutofit lnSpcReduction="10000"/>
          </a:bodyPr>
          <a:lstStyle/>
          <a:p>
            <a:r>
              <a:rPr lang="pt-BR" dirty="0" smtClean="0"/>
              <a:t>Atividade de </a:t>
            </a:r>
            <a:r>
              <a:rPr lang="pt-BR" u="sng" dirty="0" smtClean="0"/>
              <a:t>organização </a:t>
            </a:r>
            <a:r>
              <a:rPr lang="pt-BR" dirty="0" smtClean="0"/>
              <a:t>e </a:t>
            </a:r>
            <a:r>
              <a:rPr lang="pt-BR" u="sng" dirty="0" smtClean="0"/>
              <a:t>programação</a:t>
            </a:r>
            <a:r>
              <a:rPr lang="pt-BR" dirty="0" smtClean="0"/>
              <a:t> do processo. </a:t>
            </a:r>
            <a:endParaRPr lang="pt-BR" dirty="0"/>
          </a:p>
          <a:p>
            <a:r>
              <a:rPr lang="pt-BR" dirty="0" smtClean="0"/>
              <a:t>Não se admite mais “saneamento implícito”.</a:t>
            </a:r>
          </a:p>
          <a:p>
            <a:r>
              <a:rPr lang="pt-BR" dirty="0"/>
              <a:t>I - </a:t>
            </a:r>
            <a:r>
              <a:rPr lang="pt-BR" u="sng" dirty="0"/>
              <a:t>resolver as questões processuais pendentes</a:t>
            </a:r>
            <a:r>
              <a:rPr lang="pt-BR" dirty="0"/>
              <a:t>, se houver;</a:t>
            </a:r>
          </a:p>
          <a:p>
            <a:r>
              <a:rPr lang="pt-BR" dirty="0"/>
              <a:t>II - </a:t>
            </a:r>
            <a:r>
              <a:rPr lang="pt-BR" b="1" dirty="0"/>
              <a:t>delimitar as questões de fato sobre as quais recairá a atividade probatória, </a:t>
            </a:r>
            <a:r>
              <a:rPr lang="pt-BR" b="1" u="sng" dirty="0"/>
              <a:t>especificando os meios de prova admitidos</a:t>
            </a:r>
            <a:r>
              <a:rPr lang="pt-BR" dirty="0"/>
              <a:t>;</a:t>
            </a:r>
          </a:p>
          <a:p>
            <a:r>
              <a:rPr lang="pt-BR" dirty="0"/>
              <a:t>III - </a:t>
            </a:r>
            <a:r>
              <a:rPr lang="pt-BR" b="1" dirty="0"/>
              <a:t>definir a distribuição do ônus da prova</a:t>
            </a:r>
            <a:r>
              <a:rPr lang="pt-BR" dirty="0"/>
              <a:t>, observado o </a:t>
            </a:r>
            <a:r>
              <a:rPr lang="pt-BR" dirty="0">
                <a:hlinkClick r:id="rId2"/>
              </a:rPr>
              <a:t>art. 373</a:t>
            </a:r>
            <a:r>
              <a:rPr lang="pt-BR" dirty="0"/>
              <a:t>;</a:t>
            </a:r>
          </a:p>
          <a:p>
            <a:r>
              <a:rPr lang="pt-BR" dirty="0"/>
              <a:t>IV - </a:t>
            </a:r>
            <a:r>
              <a:rPr lang="pt-BR" b="1" dirty="0"/>
              <a:t>delimitar as </a:t>
            </a:r>
            <a:r>
              <a:rPr lang="pt-BR" b="1" u="sng" dirty="0"/>
              <a:t>questões de direito relevantes para a decisão do mérito</a:t>
            </a:r>
            <a:r>
              <a:rPr lang="pt-BR" dirty="0" smtClean="0"/>
              <a:t>;</a:t>
            </a:r>
          </a:p>
          <a:p>
            <a:r>
              <a:rPr lang="pt-BR" dirty="0" smtClean="0"/>
              <a:t>Importante para preservar o contraditório, evitar decisões por “fundamento surpresa”.</a:t>
            </a:r>
            <a:endParaRPr lang="pt-BR" dirty="0"/>
          </a:p>
          <a:p>
            <a:r>
              <a:rPr lang="pt-BR" dirty="0"/>
              <a:t>V - designar, se necessário, audiência de instrução e julgamento</a:t>
            </a:r>
            <a:r>
              <a:rPr lang="pt-BR" dirty="0" smtClean="0"/>
              <a:t>.</a:t>
            </a:r>
          </a:p>
          <a:p>
            <a:r>
              <a:rPr lang="pt-BR" dirty="0" smtClean="0"/>
              <a:t>Se necessário prova oral.</a:t>
            </a:r>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a:t>
            </a:fld>
            <a:endParaRPr lang="pt-BR"/>
          </a:p>
        </p:txBody>
      </p:sp>
    </p:spTree>
    <p:extLst>
      <p:ext uri="{BB962C8B-B14F-4D97-AF65-F5344CB8AC3E}">
        <p14:creationId xmlns:p14="http://schemas.microsoft.com/office/powerpoint/2010/main" val="8896367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Relativização da coisa julgada</a:t>
            </a:r>
            <a:endParaRPr lang="pt-BR" dirty="0"/>
          </a:p>
        </p:txBody>
      </p:sp>
      <p:sp>
        <p:nvSpPr>
          <p:cNvPr id="3" name="Espaço Reservado para Conteúdo 2"/>
          <p:cNvSpPr>
            <a:spLocks noGrp="1"/>
          </p:cNvSpPr>
          <p:nvPr>
            <p:ph idx="1"/>
          </p:nvPr>
        </p:nvSpPr>
        <p:spPr>
          <a:xfrm>
            <a:off x="0" y="1718441"/>
            <a:ext cx="12029090" cy="4540469"/>
          </a:xfrm>
        </p:spPr>
        <p:txBody>
          <a:bodyPr>
            <a:normAutofit fontScale="92500" lnSpcReduction="10000"/>
          </a:bodyPr>
          <a:lstStyle/>
          <a:p>
            <a:pPr algn="just"/>
            <a:r>
              <a:rPr lang="pt-BR" dirty="0"/>
              <a:t>“A jurisprudência do STJ tem, de fato, aplicado a teoria da relativização da coisa julgada, mas o tem feito apenas em </a:t>
            </a:r>
            <a:r>
              <a:rPr lang="pt-BR" b="1" u="sng" dirty="0"/>
              <a:t>situações excepcionais, nas quais a segurança jurídica, que é o seu princípio informador, tiver que ceder em favor de outros princípios ou valores mais importantes, </a:t>
            </a:r>
            <a:r>
              <a:rPr lang="pt-BR" dirty="0"/>
              <a:t>como a busca da verdade real (nas ações sobre filiação cujas decisões transitadas em julgado conflitem com resultados de exames de DNA posteriores), a força normativa da Constituição e a máxima eficácia das normas constitucionais (nas execuções de títulos judiciais fundados em norma declarada inconstitucional pelo STF) e a justa indenização (nas ações de desapropriação que estabelecem indenizações excessivas ou incompatíveis com a realidade dos fatos).</a:t>
            </a:r>
          </a:p>
          <a:p>
            <a:pPr algn="just"/>
            <a:r>
              <a:rPr lang="pt-BR" dirty="0"/>
              <a:t>1.2. A mera alegação de que uma sentença acobertada pela coisa julgada material consagra um erro de julgamento, consistente na aplicação equivocada de um dispositivo legal, não é suficiente para que seja posta em prática a teoria da relativização. A correção de tais erros deve ser requerida oportunamente, por meio dos recursos cabíveis ou da ação rescisória.</a:t>
            </a:r>
          </a:p>
          <a:p>
            <a:pPr algn="just"/>
            <a:r>
              <a:rPr lang="pt-BR" dirty="0"/>
              <a:t>1.3.</a:t>
            </a:r>
            <a:r>
              <a:rPr lang="pt-BR" u="sng" dirty="0"/>
              <a:t> É temerário afirmar genericamente que sentenças erradas ou injustas não devem ser acobertadas pelo manto de imutabilidade da coisa julgada material, permitindo-se que, nesses casos, elas sejam revistas a qualquer tempo, independentemente da propositura de ação rescisória</a:t>
            </a:r>
            <a:r>
              <a:rPr lang="pt-BR" dirty="0"/>
              <a:t>. O grau de incerteza e insegurança que se instauraria comprometeria o próprio exercício da jurisdição, em afronta ao Estado de Direito e aos seus princípios norteadores. (STJ, </a:t>
            </a:r>
            <a:r>
              <a:rPr lang="pt-BR" dirty="0" err="1"/>
              <a:t>REsp</a:t>
            </a:r>
            <a:r>
              <a:rPr lang="pt-BR" dirty="0"/>
              <a:t> 1163649/SP, Rel. Ministro MARCO BUZZI, QUARTA TURMA, julgado em 16/09/2014, </a:t>
            </a:r>
            <a:r>
              <a:rPr lang="pt-BR" dirty="0" err="1"/>
              <a:t>DJe</a:t>
            </a:r>
            <a:r>
              <a:rPr lang="pt-BR" dirty="0"/>
              <a:t> 27/02/2015)</a:t>
            </a: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80</a:t>
            </a:fld>
            <a:endParaRPr lang="pt-BR"/>
          </a:p>
        </p:txBody>
      </p:sp>
    </p:spTree>
    <p:extLst>
      <p:ext uri="{BB962C8B-B14F-4D97-AF65-F5344CB8AC3E}">
        <p14:creationId xmlns:p14="http://schemas.microsoft.com/office/powerpoint/2010/main" val="13463209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Duas coisas julgadas conflitantes.</a:t>
            </a:r>
            <a:endParaRPr lang="pt-BR" dirty="0"/>
          </a:p>
        </p:txBody>
      </p:sp>
      <p:sp>
        <p:nvSpPr>
          <p:cNvPr id="3" name="Espaço Reservado para Conteúdo 2"/>
          <p:cNvSpPr>
            <a:spLocks noGrp="1"/>
          </p:cNvSpPr>
          <p:nvPr>
            <p:ph idx="1"/>
          </p:nvPr>
        </p:nvSpPr>
        <p:spPr>
          <a:xfrm>
            <a:off x="394138" y="1702677"/>
            <a:ext cx="11114690" cy="4540468"/>
          </a:xfrm>
        </p:spPr>
        <p:txBody>
          <a:bodyPr>
            <a:normAutofit/>
          </a:bodyPr>
          <a:lstStyle/>
          <a:p>
            <a:pPr algn="just"/>
            <a:r>
              <a:rPr lang="pt-BR" dirty="0" smtClean="0"/>
              <a:t>Hipótese em que há duas sentenças, conflitantes, transitadas em julgado.</a:t>
            </a:r>
          </a:p>
          <a:p>
            <a:pPr algn="just"/>
            <a:r>
              <a:rPr lang="pt-BR" b="1" dirty="0" smtClean="0"/>
              <a:t>Duas posições:</a:t>
            </a:r>
          </a:p>
          <a:p>
            <a:pPr algn="just"/>
            <a:r>
              <a:rPr lang="pt-BR" b="1" dirty="0" smtClean="0"/>
              <a:t>Arruda Alvim, Nelson Nery Jr. e 3ª T. STJ: </a:t>
            </a:r>
            <a:r>
              <a:rPr lang="pt-BR" b="1" u="sng" dirty="0" smtClean="0"/>
              <a:t>prevalece a primeira sentença</a:t>
            </a:r>
            <a:r>
              <a:rPr lang="pt-BR" b="1" dirty="0" smtClean="0"/>
              <a:t>.  </a:t>
            </a:r>
            <a:r>
              <a:rPr lang="pt-BR" dirty="0" smtClean="0"/>
              <a:t>“controvérsia </a:t>
            </a:r>
            <a:r>
              <a:rPr lang="pt-BR" dirty="0"/>
              <a:t>doutrinária acerca da existência da segunda sentença ou, caso existente, da natureza rescisória ou </a:t>
            </a:r>
            <a:r>
              <a:rPr lang="pt-BR" dirty="0" err="1"/>
              <a:t>transrescisória</a:t>
            </a:r>
            <a:r>
              <a:rPr lang="pt-BR" dirty="0"/>
              <a:t> do vício da coisa </a:t>
            </a:r>
            <a:r>
              <a:rPr lang="pt-BR" dirty="0" smtClean="0"/>
              <a:t>julgada. 3</a:t>
            </a:r>
            <a:r>
              <a:rPr lang="pt-BR" dirty="0"/>
              <a:t>. Inexistência de interesse jurídico no ajuizamento da segunda demanda. Doutrina sobre o </a:t>
            </a:r>
            <a:r>
              <a:rPr lang="pt-BR" dirty="0" smtClean="0"/>
              <a:t>tema. 4</a:t>
            </a:r>
            <a:r>
              <a:rPr lang="pt-BR" dirty="0"/>
              <a:t>. </a:t>
            </a:r>
            <a:r>
              <a:rPr lang="pt-BR" u="sng" dirty="0"/>
              <a:t>Inexistência de direito de ação e, por conseguinte, da sentença assim proferida</a:t>
            </a:r>
            <a:r>
              <a:rPr lang="pt-BR" dirty="0"/>
              <a:t>. Doutrina sobre o </a:t>
            </a:r>
            <a:r>
              <a:rPr lang="pt-BR" dirty="0" smtClean="0"/>
              <a:t>tema”. (STJ, </a:t>
            </a:r>
            <a:r>
              <a:rPr lang="pt-BR" dirty="0" err="1" smtClean="0"/>
              <a:t>REsp</a:t>
            </a:r>
            <a:r>
              <a:rPr lang="pt-BR" dirty="0" smtClean="0"/>
              <a:t> </a:t>
            </a:r>
            <a:r>
              <a:rPr lang="pt-BR" dirty="0"/>
              <a:t>1354225/RS, Rel. Ministro PAULO DE TARSO SANSEVERINO, </a:t>
            </a:r>
            <a:r>
              <a:rPr lang="pt-BR" b="1" dirty="0">
                <a:solidFill>
                  <a:srgbClr val="00B050"/>
                </a:solidFill>
              </a:rPr>
              <a:t>TERCEIRA TURMA</a:t>
            </a:r>
            <a:r>
              <a:rPr lang="pt-BR" dirty="0"/>
              <a:t>, julgado em 24/02/2015, </a:t>
            </a:r>
            <a:r>
              <a:rPr lang="pt-BR" dirty="0" err="1"/>
              <a:t>DJe</a:t>
            </a:r>
            <a:r>
              <a:rPr lang="pt-BR" dirty="0"/>
              <a:t> 05/03/2015)</a:t>
            </a:r>
            <a:endParaRPr lang="pt-BR" dirty="0" smtClean="0"/>
          </a:p>
          <a:p>
            <a:pPr algn="just"/>
            <a:r>
              <a:rPr lang="pt-BR" b="1" dirty="0" smtClean="0">
                <a:solidFill>
                  <a:schemeClr val="tx1"/>
                </a:solidFill>
              </a:rPr>
              <a:t>Dinamarco, Barbosa Moreira e 2ª T. STJ: </a:t>
            </a:r>
            <a:r>
              <a:rPr lang="pt-BR" b="1" u="sng" dirty="0" smtClean="0">
                <a:solidFill>
                  <a:schemeClr val="tx1"/>
                </a:solidFill>
              </a:rPr>
              <a:t>segunda coisa julgada é a que prevalece</a:t>
            </a:r>
            <a:r>
              <a:rPr lang="pt-BR" b="1" dirty="0" smtClean="0">
                <a:solidFill>
                  <a:schemeClr val="tx1"/>
                </a:solidFill>
              </a:rPr>
              <a:t>.</a:t>
            </a:r>
          </a:p>
          <a:p>
            <a:pPr algn="just"/>
            <a:r>
              <a:rPr lang="pt-BR" dirty="0" smtClean="0"/>
              <a:t>“O </a:t>
            </a:r>
            <a:r>
              <a:rPr lang="pt-BR" dirty="0"/>
              <a:t>STJ entende que, havendo conflito entre duas coisas julgadas, prevalecerá a que se formou por último, enquanto não desconstituída mediante Ação </a:t>
            </a:r>
            <a:r>
              <a:rPr lang="pt-BR" dirty="0" smtClean="0"/>
              <a:t>Rescisória” (STJ, </a:t>
            </a:r>
            <a:r>
              <a:rPr lang="pt-BR" dirty="0" err="1" smtClean="0"/>
              <a:t>REsp</a:t>
            </a:r>
            <a:r>
              <a:rPr lang="pt-BR" dirty="0" smtClean="0"/>
              <a:t> </a:t>
            </a:r>
            <a:r>
              <a:rPr lang="pt-BR" dirty="0"/>
              <a:t>1524123/SC, Rel. Ministro HERMAN BENJAMIN, </a:t>
            </a:r>
            <a:r>
              <a:rPr lang="pt-BR" b="1" dirty="0">
                <a:solidFill>
                  <a:srgbClr val="00B050"/>
                </a:solidFill>
              </a:rPr>
              <a:t>SEGUNDA TURMA</a:t>
            </a:r>
            <a:r>
              <a:rPr lang="pt-BR" dirty="0"/>
              <a:t>, julgado em 26/05/2015, </a:t>
            </a:r>
            <a:r>
              <a:rPr lang="pt-BR" dirty="0" err="1"/>
              <a:t>DJe</a:t>
            </a:r>
            <a:r>
              <a:rPr lang="pt-BR" dirty="0"/>
              <a:t> 30/06/2015)</a:t>
            </a: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81</a:t>
            </a:fld>
            <a:endParaRPr lang="pt-BR"/>
          </a:p>
        </p:txBody>
      </p:sp>
    </p:spTree>
    <p:extLst>
      <p:ext uri="{BB962C8B-B14F-4D97-AF65-F5344CB8AC3E}">
        <p14:creationId xmlns:p14="http://schemas.microsoft.com/office/powerpoint/2010/main" val="6518637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DPE-SP 2015.</a:t>
            </a:r>
            <a:endParaRPr lang="pt-BR" dirty="0"/>
          </a:p>
        </p:txBody>
      </p:sp>
      <p:sp>
        <p:nvSpPr>
          <p:cNvPr id="3" name="Espaço Reservado para Conteúdo 2"/>
          <p:cNvSpPr>
            <a:spLocks noGrp="1"/>
          </p:cNvSpPr>
          <p:nvPr>
            <p:ph idx="1"/>
          </p:nvPr>
        </p:nvSpPr>
        <p:spPr/>
        <p:txBody>
          <a:bodyPr>
            <a:normAutofit/>
          </a:bodyPr>
          <a:lstStyle/>
          <a:p>
            <a:r>
              <a:rPr lang="pt-BR" dirty="0"/>
              <a:t>47. Sobre sentença e coisa julgada:</a:t>
            </a:r>
          </a:p>
          <a:p>
            <a:r>
              <a:rPr lang="pt-BR" dirty="0"/>
              <a:t>(A) Uma sentença proferida por juiz absolutamente </a:t>
            </a:r>
            <a:r>
              <a:rPr lang="pt-BR" dirty="0" smtClean="0"/>
              <a:t>incompetente é </a:t>
            </a:r>
            <a:r>
              <a:rPr lang="pt-BR" dirty="0"/>
              <a:t>nula, razão pela qual não faz coisa </a:t>
            </a:r>
            <a:r>
              <a:rPr lang="pt-BR" dirty="0" smtClean="0"/>
              <a:t>julgada material</a:t>
            </a:r>
            <a:r>
              <a:rPr lang="pt-BR" dirty="0"/>
              <a:t>.</a:t>
            </a:r>
          </a:p>
          <a:p>
            <a:r>
              <a:rPr lang="pt-BR" dirty="0"/>
              <a:t>(B) A coisa soberanamente julgada ocorre após o de </a:t>
            </a:r>
            <a:r>
              <a:rPr lang="pt-BR" dirty="0" smtClean="0"/>
              <a:t>curso do </a:t>
            </a:r>
            <a:r>
              <a:rPr lang="pt-BR" dirty="0"/>
              <a:t>prazo para a </a:t>
            </a:r>
            <a:r>
              <a:rPr lang="pt-BR" i="1" dirty="0"/>
              <a:t>querela </a:t>
            </a:r>
            <a:r>
              <a:rPr lang="pt-BR" i="1" dirty="0" err="1"/>
              <a:t>nullitatis</a:t>
            </a:r>
            <a:r>
              <a:rPr lang="pt-BR" i="1" dirty="0"/>
              <a:t> </a:t>
            </a:r>
            <a:r>
              <a:rPr lang="pt-BR" i="1" dirty="0" err="1"/>
              <a:t>insanabilis</a:t>
            </a:r>
            <a:r>
              <a:rPr lang="pt-BR" dirty="0"/>
              <a:t>.</a:t>
            </a:r>
          </a:p>
          <a:p>
            <a:r>
              <a:rPr lang="pt-BR" dirty="0"/>
              <a:t>(C) A decisão que homologa um acordo entre as </a:t>
            </a:r>
            <a:r>
              <a:rPr lang="pt-BR" dirty="0" smtClean="0"/>
              <a:t>partes tem </a:t>
            </a:r>
            <a:r>
              <a:rPr lang="pt-BR" dirty="0"/>
              <a:t>natureza jurídica de sentença terminativa.</a:t>
            </a:r>
          </a:p>
          <a:p>
            <a:r>
              <a:rPr lang="pt-BR" dirty="0"/>
              <a:t>(D) A decisão que indefere a inicial em razão do </a:t>
            </a:r>
            <a:r>
              <a:rPr lang="pt-BR" dirty="0" smtClean="0"/>
              <a:t>reconhecimento da </a:t>
            </a:r>
            <a:r>
              <a:rPr lang="pt-BR" dirty="0"/>
              <a:t>prescrição tem natureza jurídica </a:t>
            </a:r>
            <a:r>
              <a:rPr lang="pt-BR" dirty="0" smtClean="0"/>
              <a:t>de sentença </a:t>
            </a:r>
            <a:r>
              <a:rPr lang="pt-BR" dirty="0"/>
              <a:t>definitiva.</a:t>
            </a:r>
          </a:p>
          <a:p>
            <a:r>
              <a:rPr lang="pt-BR" b="1" dirty="0"/>
              <a:t>(</a:t>
            </a:r>
            <a:r>
              <a:rPr lang="pt-BR" dirty="0"/>
              <a:t>E) A sentença que extingue o processo sem </a:t>
            </a:r>
            <a:r>
              <a:rPr lang="pt-BR" dirty="0" smtClean="0"/>
              <a:t>resolução do </a:t>
            </a:r>
            <a:r>
              <a:rPr lang="pt-BR" dirty="0"/>
              <a:t>mérito, embora não faça coisa julgada </a:t>
            </a:r>
            <a:r>
              <a:rPr lang="pt-BR" dirty="0" smtClean="0"/>
              <a:t>material, pode impedir a </a:t>
            </a:r>
            <a:r>
              <a:rPr lang="pt-BR" dirty="0" err="1" smtClean="0"/>
              <a:t>repropositura</a:t>
            </a:r>
            <a:r>
              <a:rPr lang="pt-BR" dirty="0" smtClean="0"/>
              <a:t> de ação idêntica. </a:t>
            </a:r>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82</a:t>
            </a:fld>
            <a:endParaRPr lang="pt-BR"/>
          </a:p>
        </p:txBody>
      </p:sp>
    </p:spTree>
    <p:extLst>
      <p:ext uri="{BB962C8B-B14F-4D97-AF65-F5344CB8AC3E}">
        <p14:creationId xmlns:p14="http://schemas.microsoft.com/office/powerpoint/2010/main" val="35654164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Exercício DPE-SP 2015.</a:t>
            </a:r>
            <a:endParaRPr lang="pt-BR" dirty="0"/>
          </a:p>
        </p:txBody>
      </p:sp>
      <p:sp>
        <p:nvSpPr>
          <p:cNvPr id="3" name="Espaço Reservado para Conteúdo 2"/>
          <p:cNvSpPr>
            <a:spLocks noGrp="1"/>
          </p:cNvSpPr>
          <p:nvPr>
            <p:ph idx="1"/>
          </p:nvPr>
        </p:nvSpPr>
        <p:spPr/>
        <p:txBody>
          <a:bodyPr>
            <a:normAutofit/>
          </a:bodyPr>
          <a:lstStyle/>
          <a:p>
            <a:r>
              <a:rPr lang="pt-BR" dirty="0"/>
              <a:t>47. Sobre sentença e coisa julgada:</a:t>
            </a:r>
          </a:p>
          <a:p>
            <a:r>
              <a:rPr lang="pt-BR" dirty="0"/>
              <a:t>(A) Uma sentença proferida por juiz absolutamente </a:t>
            </a:r>
            <a:r>
              <a:rPr lang="pt-BR" dirty="0" smtClean="0"/>
              <a:t>incompetente é </a:t>
            </a:r>
            <a:r>
              <a:rPr lang="pt-BR" dirty="0"/>
              <a:t>nula, razão pela qual não faz coisa </a:t>
            </a:r>
            <a:r>
              <a:rPr lang="pt-BR" dirty="0" smtClean="0"/>
              <a:t>julgada material</a:t>
            </a:r>
            <a:r>
              <a:rPr lang="pt-BR" dirty="0"/>
              <a:t>.</a:t>
            </a:r>
          </a:p>
          <a:p>
            <a:r>
              <a:rPr lang="pt-BR" dirty="0"/>
              <a:t>(B) A coisa soberanamente julgada ocorre após o de </a:t>
            </a:r>
            <a:r>
              <a:rPr lang="pt-BR" dirty="0" smtClean="0"/>
              <a:t>curso do </a:t>
            </a:r>
            <a:r>
              <a:rPr lang="pt-BR" dirty="0"/>
              <a:t>prazo para a </a:t>
            </a:r>
            <a:r>
              <a:rPr lang="pt-BR" i="1" dirty="0"/>
              <a:t>querela </a:t>
            </a:r>
            <a:r>
              <a:rPr lang="pt-BR" i="1" dirty="0" err="1"/>
              <a:t>nullitatis</a:t>
            </a:r>
            <a:r>
              <a:rPr lang="pt-BR" i="1" dirty="0"/>
              <a:t> </a:t>
            </a:r>
            <a:r>
              <a:rPr lang="pt-BR" i="1" dirty="0" err="1"/>
              <a:t>insanabilis</a:t>
            </a:r>
            <a:r>
              <a:rPr lang="pt-BR" dirty="0"/>
              <a:t>.</a:t>
            </a:r>
          </a:p>
          <a:p>
            <a:r>
              <a:rPr lang="pt-BR" dirty="0"/>
              <a:t>(C) A decisão que homologa um acordo entre as </a:t>
            </a:r>
            <a:r>
              <a:rPr lang="pt-BR" dirty="0" smtClean="0"/>
              <a:t>partes tem </a:t>
            </a:r>
            <a:r>
              <a:rPr lang="pt-BR" dirty="0"/>
              <a:t>natureza jurídica de sentença terminativa.</a:t>
            </a:r>
          </a:p>
          <a:p>
            <a:r>
              <a:rPr lang="pt-BR" dirty="0"/>
              <a:t>(D) A decisão que indefere a inicial em razão do </a:t>
            </a:r>
            <a:r>
              <a:rPr lang="pt-BR" dirty="0" smtClean="0"/>
              <a:t>reconhecimento da </a:t>
            </a:r>
            <a:r>
              <a:rPr lang="pt-BR" dirty="0"/>
              <a:t>prescrição tem natureza jurídica </a:t>
            </a:r>
            <a:r>
              <a:rPr lang="pt-BR" dirty="0" smtClean="0"/>
              <a:t>de sentença </a:t>
            </a:r>
            <a:r>
              <a:rPr lang="pt-BR" dirty="0"/>
              <a:t>definitiva.</a:t>
            </a:r>
          </a:p>
          <a:p>
            <a:r>
              <a:rPr lang="pt-BR" b="1" dirty="0"/>
              <a:t>(E) A sentença que extingue o processo sem </a:t>
            </a:r>
            <a:r>
              <a:rPr lang="pt-BR" b="1" dirty="0" smtClean="0"/>
              <a:t>resolução do </a:t>
            </a:r>
            <a:r>
              <a:rPr lang="pt-BR" b="1" dirty="0"/>
              <a:t>mérito, embora não faça coisa julgada </a:t>
            </a:r>
            <a:r>
              <a:rPr lang="pt-BR" b="1" dirty="0" smtClean="0"/>
              <a:t>material, pode impedir a </a:t>
            </a:r>
            <a:r>
              <a:rPr lang="pt-BR" b="1" dirty="0" err="1" smtClean="0"/>
              <a:t>repropositura</a:t>
            </a:r>
            <a:r>
              <a:rPr lang="pt-BR" b="1" dirty="0" smtClean="0"/>
              <a:t> de ação idêntica. </a:t>
            </a:r>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83</a:t>
            </a:fld>
            <a:endParaRPr lang="pt-BR"/>
          </a:p>
        </p:txBody>
      </p:sp>
      <p:sp>
        <p:nvSpPr>
          <p:cNvPr id="5" name="Seta para a direita 4"/>
          <p:cNvSpPr/>
          <p:nvPr/>
        </p:nvSpPr>
        <p:spPr>
          <a:xfrm>
            <a:off x="204951" y="5305096"/>
            <a:ext cx="851339" cy="64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535051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Exercício DPE-RS 2014</a:t>
            </a:r>
            <a:endParaRPr lang="pt-BR" b="1" dirty="0"/>
          </a:p>
        </p:txBody>
      </p:sp>
      <p:sp>
        <p:nvSpPr>
          <p:cNvPr id="3" name="Espaço Reservado para Conteúdo 2"/>
          <p:cNvSpPr>
            <a:spLocks noGrp="1"/>
          </p:cNvSpPr>
          <p:nvPr>
            <p:ph idx="1"/>
          </p:nvPr>
        </p:nvSpPr>
        <p:spPr>
          <a:xfrm>
            <a:off x="819807" y="1845733"/>
            <a:ext cx="10767847" cy="4523535"/>
          </a:xfrm>
        </p:spPr>
        <p:txBody>
          <a:bodyPr>
            <a:normAutofit lnSpcReduction="10000"/>
          </a:bodyPr>
          <a:lstStyle/>
          <a:p>
            <a:pPr fontAlgn="t"/>
            <a:r>
              <a:rPr lang="pt-BR" dirty="0" smtClean="0">
                <a:solidFill>
                  <a:schemeClr val="tx1"/>
                </a:solidFill>
              </a:rPr>
              <a:t>41</a:t>
            </a:r>
            <a:r>
              <a:rPr lang="pt-BR" dirty="0">
                <a:solidFill>
                  <a:schemeClr val="tx1"/>
                </a:solidFill>
              </a:rPr>
              <a:t>. Sobre a causa de pedir, é correto afirmar:</a:t>
            </a:r>
          </a:p>
          <a:p>
            <a:pPr algn="just" fontAlgn="t"/>
            <a:r>
              <a:rPr lang="pt-BR" dirty="0">
                <a:solidFill>
                  <a:schemeClr val="tx1"/>
                </a:solidFill>
              </a:rPr>
              <a:t>(A) O fundamento legal invocado na petição inicial e a argumentação utilizada integram a causa de pedir, a qual, juntamente com o pedido, delimita os contornos objetivos da lide, repercutindo no futuro alcance da coisa julgada material. </a:t>
            </a:r>
          </a:p>
          <a:p>
            <a:pPr algn="just" fontAlgn="t"/>
            <a:r>
              <a:rPr lang="pt-BR" dirty="0">
                <a:solidFill>
                  <a:schemeClr val="tx1"/>
                </a:solidFill>
              </a:rPr>
              <a:t> </a:t>
            </a:r>
            <a:r>
              <a:rPr lang="pt-BR" dirty="0" smtClean="0">
                <a:solidFill>
                  <a:schemeClr val="tx1"/>
                </a:solidFill>
              </a:rPr>
              <a:t>(</a:t>
            </a:r>
            <a:r>
              <a:rPr lang="pt-BR" dirty="0">
                <a:solidFill>
                  <a:schemeClr val="tx1"/>
                </a:solidFill>
              </a:rPr>
              <a:t>B) Traduzida no fato e nos fundamentos jurídicos do pedido, além de expresso requisito da petição inicial, é um dos elementos identificadores da demanda, com repercussão direta no alcance da coisa julgada. </a:t>
            </a:r>
          </a:p>
          <a:p>
            <a:pPr algn="just" fontAlgn="t"/>
            <a:r>
              <a:rPr lang="pt-BR" dirty="0">
                <a:solidFill>
                  <a:schemeClr val="tx1"/>
                </a:solidFill>
              </a:rPr>
              <a:t> </a:t>
            </a:r>
            <a:r>
              <a:rPr lang="pt-BR" dirty="0" smtClean="0">
                <a:solidFill>
                  <a:schemeClr val="tx1"/>
                </a:solidFill>
              </a:rPr>
              <a:t>(</a:t>
            </a:r>
            <a:r>
              <a:rPr lang="pt-BR" dirty="0">
                <a:solidFill>
                  <a:schemeClr val="tx1"/>
                </a:solidFill>
              </a:rPr>
              <a:t>C) O CPC adotou a teoria da substanciação, exigindo que se apresente o fato, os fundamentos jurídicos (relação jurídica) e o pedido. </a:t>
            </a:r>
          </a:p>
          <a:p>
            <a:pPr algn="just" fontAlgn="t"/>
            <a:r>
              <a:rPr lang="pt-BR" dirty="0">
                <a:solidFill>
                  <a:schemeClr val="tx1"/>
                </a:solidFill>
              </a:rPr>
              <a:t> </a:t>
            </a:r>
            <a:r>
              <a:rPr lang="pt-BR" dirty="0" smtClean="0">
                <a:solidFill>
                  <a:schemeClr val="tx1"/>
                </a:solidFill>
              </a:rPr>
              <a:t>(</a:t>
            </a:r>
            <a:r>
              <a:rPr lang="pt-BR" dirty="0">
                <a:solidFill>
                  <a:schemeClr val="tx1"/>
                </a:solidFill>
              </a:rPr>
              <a:t>D) O CPC, ao dispor que a causa de pedir deve individualizar os fatos e os fundamentos jurídicos do pedido, adotou a teoria da individuação.  </a:t>
            </a:r>
          </a:p>
          <a:p>
            <a:pPr algn="just" fontAlgn="t"/>
            <a:r>
              <a:rPr lang="pt-BR" dirty="0">
                <a:solidFill>
                  <a:schemeClr val="tx1"/>
                </a:solidFill>
              </a:rPr>
              <a:t> </a:t>
            </a:r>
            <a:r>
              <a:rPr lang="pt-BR" dirty="0" smtClean="0">
                <a:solidFill>
                  <a:schemeClr val="tx1"/>
                </a:solidFill>
              </a:rPr>
              <a:t>(</a:t>
            </a:r>
            <a:r>
              <a:rPr lang="pt-BR" dirty="0">
                <a:solidFill>
                  <a:schemeClr val="tx1"/>
                </a:solidFill>
              </a:rPr>
              <a:t>E) Conforme preceituado pelo CPC, contém o fato e os fundamentos jurídicos do pedido, esses sinônimos de fundamento legal.</a:t>
            </a: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84</a:t>
            </a:fld>
            <a:endParaRPr lang="pt-BR"/>
          </a:p>
        </p:txBody>
      </p:sp>
    </p:spTree>
    <p:extLst>
      <p:ext uri="{BB962C8B-B14F-4D97-AF65-F5344CB8AC3E}">
        <p14:creationId xmlns:p14="http://schemas.microsoft.com/office/powerpoint/2010/main" val="22632085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Exercício DPE-RS 2014</a:t>
            </a:r>
            <a:endParaRPr lang="pt-BR" b="1" dirty="0"/>
          </a:p>
        </p:txBody>
      </p:sp>
      <p:sp>
        <p:nvSpPr>
          <p:cNvPr id="3" name="Espaço Reservado para Conteúdo 2"/>
          <p:cNvSpPr>
            <a:spLocks noGrp="1"/>
          </p:cNvSpPr>
          <p:nvPr>
            <p:ph idx="1"/>
          </p:nvPr>
        </p:nvSpPr>
        <p:spPr>
          <a:xfrm>
            <a:off x="819807" y="1845733"/>
            <a:ext cx="10767847" cy="4523535"/>
          </a:xfrm>
        </p:spPr>
        <p:txBody>
          <a:bodyPr>
            <a:normAutofit lnSpcReduction="10000"/>
          </a:bodyPr>
          <a:lstStyle/>
          <a:p>
            <a:pPr fontAlgn="t"/>
            <a:r>
              <a:rPr lang="pt-BR" dirty="0" smtClean="0">
                <a:solidFill>
                  <a:schemeClr val="tx1"/>
                </a:solidFill>
              </a:rPr>
              <a:t>41</a:t>
            </a:r>
            <a:r>
              <a:rPr lang="pt-BR" dirty="0">
                <a:solidFill>
                  <a:schemeClr val="tx1"/>
                </a:solidFill>
              </a:rPr>
              <a:t>. Sobre a causa de pedir, é correto afirmar:</a:t>
            </a:r>
          </a:p>
          <a:p>
            <a:pPr algn="just" fontAlgn="t"/>
            <a:r>
              <a:rPr lang="pt-BR" dirty="0">
                <a:solidFill>
                  <a:schemeClr val="tx1"/>
                </a:solidFill>
              </a:rPr>
              <a:t>(A) O fundamento legal invocado na petição inicial e a argumentação utilizada integram a causa de pedir, a qual, juntamente com o pedido, delimita os contornos objetivos da lide, repercutindo no futuro alcance da coisa julgada material. </a:t>
            </a:r>
          </a:p>
          <a:p>
            <a:pPr algn="just" fontAlgn="t"/>
            <a:r>
              <a:rPr lang="pt-BR" b="1" dirty="0">
                <a:solidFill>
                  <a:schemeClr val="tx1"/>
                </a:solidFill>
              </a:rPr>
              <a:t> </a:t>
            </a:r>
            <a:r>
              <a:rPr lang="pt-BR" b="1" dirty="0" smtClean="0">
                <a:solidFill>
                  <a:schemeClr val="tx1"/>
                </a:solidFill>
              </a:rPr>
              <a:t>(</a:t>
            </a:r>
            <a:r>
              <a:rPr lang="pt-BR" b="1" dirty="0">
                <a:solidFill>
                  <a:schemeClr val="tx1"/>
                </a:solidFill>
              </a:rPr>
              <a:t>B) Traduzida no fato e nos fundamentos jurídicos do pedido, além de expresso requisito da petição inicial, é um dos elementos identificadores da demanda, com repercussão direta no alcance da coisa julgada. </a:t>
            </a:r>
          </a:p>
          <a:p>
            <a:pPr algn="just" fontAlgn="t"/>
            <a:r>
              <a:rPr lang="pt-BR" dirty="0">
                <a:solidFill>
                  <a:schemeClr val="tx1"/>
                </a:solidFill>
              </a:rPr>
              <a:t> </a:t>
            </a:r>
            <a:r>
              <a:rPr lang="pt-BR" dirty="0" smtClean="0">
                <a:solidFill>
                  <a:schemeClr val="tx1"/>
                </a:solidFill>
              </a:rPr>
              <a:t>(</a:t>
            </a:r>
            <a:r>
              <a:rPr lang="pt-BR" dirty="0">
                <a:solidFill>
                  <a:schemeClr val="tx1"/>
                </a:solidFill>
              </a:rPr>
              <a:t>C) O CPC adotou a teoria da substanciação, exigindo que se apresente o fato, os fundamentos jurídicos (relação jurídica) e o pedido. </a:t>
            </a:r>
          </a:p>
          <a:p>
            <a:pPr algn="just" fontAlgn="t"/>
            <a:r>
              <a:rPr lang="pt-BR" dirty="0">
                <a:solidFill>
                  <a:schemeClr val="tx1"/>
                </a:solidFill>
              </a:rPr>
              <a:t> </a:t>
            </a:r>
            <a:r>
              <a:rPr lang="pt-BR" dirty="0" smtClean="0">
                <a:solidFill>
                  <a:schemeClr val="tx1"/>
                </a:solidFill>
              </a:rPr>
              <a:t>(</a:t>
            </a:r>
            <a:r>
              <a:rPr lang="pt-BR" dirty="0">
                <a:solidFill>
                  <a:schemeClr val="tx1"/>
                </a:solidFill>
              </a:rPr>
              <a:t>D) O CPC, ao dispor que a causa de pedir deve individualizar os fatos e os fundamentos jurídicos do pedido, adotou a teoria da individuação.  </a:t>
            </a:r>
          </a:p>
          <a:p>
            <a:pPr algn="just" fontAlgn="t"/>
            <a:r>
              <a:rPr lang="pt-BR" dirty="0">
                <a:solidFill>
                  <a:schemeClr val="tx1"/>
                </a:solidFill>
              </a:rPr>
              <a:t> </a:t>
            </a:r>
            <a:r>
              <a:rPr lang="pt-BR" dirty="0" smtClean="0">
                <a:solidFill>
                  <a:schemeClr val="tx1"/>
                </a:solidFill>
              </a:rPr>
              <a:t>(</a:t>
            </a:r>
            <a:r>
              <a:rPr lang="pt-BR" dirty="0">
                <a:solidFill>
                  <a:schemeClr val="tx1"/>
                </a:solidFill>
              </a:rPr>
              <a:t>E) Conforme preceituado pelo CPC, contém o fato e os fundamentos jurídicos do pedido, esses sinônimos de fundamento legal.</a:t>
            </a:r>
          </a:p>
          <a:p>
            <a:endParaRPr lang="pt-BR" dirty="0">
              <a:solidFill>
                <a:schemeClr val="tx1"/>
              </a:solidFill>
            </a:endParaRPr>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85</a:t>
            </a:fld>
            <a:endParaRPr lang="pt-BR"/>
          </a:p>
        </p:txBody>
      </p:sp>
      <p:sp>
        <p:nvSpPr>
          <p:cNvPr id="6" name="Seta para a direita 5"/>
          <p:cNvSpPr/>
          <p:nvPr/>
        </p:nvSpPr>
        <p:spPr>
          <a:xfrm>
            <a:off x="63062" y="3247697"/>
            <a:ext cx="788276" cy="709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5416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Saneamento</a:t>
            </a:r>
            <a:endParaRPr lang="pt-BR" b="1" dirty="0"/>
          </a:p>
        </p:txBody>
      </p:sp>
      <p:sp>
        <p:nvSpPr>
          <p:cNvPr id="3" name="Espaço Reservado para Conteúdo 2"/>
          <p:cNvSpPr>
            <a:spLocks noGrp="1"/>
          </p:cNvSpPr>
          <p:nvPr>
            <p:ph idx="1"/>
          </p:nvPr>
        </p:nvSpPr>
        <p:spPr/>
        <p:txBody>
          <a:bodyPr/>
          <a:lstStyle/>
          <a:p>
            <a:pPr algn="just"/>
            <a:r>
              <a:rPr lang="pt-BR" i="1" dirty="0">
                <a:solidFill>
                  <a:schemeClr val="tx1"/>
                </a:solidFill>
              </a:rPr>
              <a:t>§ 1</a:t>
            </a:r>
            <a:r>
              <a:rPr lang="pt-BR" i="1" u="sng" baseline="30000" dirty="0">
                <a:solidFill>
                  <a:schemeClr val="tx1"/>
                </a:solidFill>
              </a:rPr>
              <a:t>o</a:t>
            </a:r>
            <a:r>
              <a:rPr lang="pt-BR" i="1" dirty="0">
                <a:solidFill>
                  <a:schemeClr val="tx1"/>
                </a:solidFill>
              </a:rPr>
              <a:t> Realizado o saneamento, as partes têm o direito de pedir esclarecimentos ou solicitar ajustes, no prazo comum de 5 (cinco) dias, findo o qual a decisão se torna estável</a:t>
            </a:r>
            <a:r>
              <a:rPr lang="pt-BR" i="1" dirty="0" smtClean="0">
                <a:solidFill>
                  <a:schemeClr val="tx1"/>
                </a:solidFill>
              </a:rPr>
              <a:t>.</a:t>
            </a:r>
          </a:p>
          <a:p>
            <a:r>
              <a:rPr lang="pt-BR" dirty="0" smtClean="0">
                <a:solidFill>
                  <a:schemeClr val="tx1"/>
                </a:solidFill>
              </a:rPr>
              <a:t>A preclusão (estabilidade) da decisão não afasta o cabimento de agravo de instrumento (se cabível </a:t>
            </a:r>
            <a:r>
              <a:rPr lang="pt-BR" i="1" dirty="0" smtClean="0">
                <a:solidFill>
                  <a:schemeClr val="tx1"/>
                </a:solidFill>
              </a:rPr>
              <a:t>in </a:t>
            </a:r>
            <a:r>
              <a:rPr lang="pt-BR" i="1" dirty="0" err="1" smtClean="0">
                <a:solidFill>
                  <a:schemeClr val="tx1"/>
                </a:solidFill>
              </a:rPr>
              <a:t>casu</a:t>
            </a:r>
            <a:r>
              <a:rPr lang="pt-BR" dirty="0" smtClean="0">
                <a:solidFill>
                  <a:schemeClr val="tx1"/>
                </a:solidFill>
              </a:rPr>
              <a:t>), nem a possibilidade de impugnação em preliminar de apelação (art. 1009 § 1º).</a:t>
            </a:r>
            <a:endParaRPr lang="pt-BR" dirty="0">
              <a:solidFill>
                <a:schemeClr val="tx1"/>
              </a:solidFill>
            </a:endParaRPr>
          </a:p>
          <a:p>
            <a:pPr algn="just"/>
            <a:r>
              <a:rPr lang="pt-BR" i="1" dirty="0">
                <a:solidFill>
                  <a:schemeClr val="tx1"/>
                </a:solidFill>
              </a:rPr>
              <a:t>§ 2</a:t>
            </a:r>
            <a:r>
              <a:rPr lang="pt-BR" i="1" u="sng" baseline="30000" dirty="0">
                <a:solidFill>
                  <a:schemeClr val="tx1"/>
                </a:solidFill>
              </a:rPr>
              <a:t>o</a:t>
            </a:r>
            <a:r>
              <a:rPr lang="pt-BR" i="1" dirty="0">
                <a:solidFill>
                  <a:schemeClr val="tx1"/>
                </a:solidFill>
              </a:rPr>
              <a:t> As partes podem apresentar ao juiz, para homologação, delimitação consensual das questões de fato e de direito a que se referem os incisos II e IV, a qual, se homologada, vincula as partes e o juiz</a:t>
            </a:r>
            <a:r>
              <a:rPr lang="pt-BR" i="1" dirty="0" smtClean="0">
                <a:solidFill>
                  <a:schemeClr val="tx1"/>
                </a:solidFill>
              </a:rPr>
              <a:t>.</a:t>
            </a:r>
          </a:p>
          <a:p>
            <a:pPr algn="just"/>
            <a:r>
              <a:rPr lang="pt-BR" dirty="0" smtClean="0">
                <a:solidFill>
                  <a:schemeClr val="tx1"/>
                </a:solidFill>
              </a:rPr>
              <a:t>Negócio Jurídico Processual.</a:t>
            </a:r>
            <a:endParaRPr lang="pt-BR" dirty="0">
              <a:solidFill>
                <a:schemeClr val="tx1"/>
              </a:solidFill>
            </a:endParaRPr>
          </a:p>
          <a:p>
            <a:endParaRPr lang="pt-BR" dirty="0"/>
          </a:p>
        </p:txBody>
      </p:sp>
      <p:sp>
        <p:nvSpPr>
          <p:cNvPr id="4" name="Espaço Reservado para Número de Slide 3"/>
          <p:cNvSpPr>
            <a:spLocks noGrp="1"/>
          </p:cNvSpPr>
          <p:nvPr>
            <p:ph type="sldNum" sz="quarter" idx="12"/>
          </p:nvPr>
        </p:nvSpPr>
        <p:spPr/>
        <p:txBody>
          <a:bodyPr/>
          <a:lstStyle/>
          <a:p>
            <a:fld id="{7D7CC47D-5F8A-409B-A1E5-FC04969D52E5}" type="slidenum">
              <a:rPr lang="pt-BR" smtClean="0"/>
              <a:t>9</a:t>
            </a:fld>
            <a:endParaRPr lang="pt-BR"/>
          </a:p>
        </p:txBody>
      </p:sp>
    </p:spTree>
    <p:extLst>
      <p:ext uri="{BB962C8B-B14F-4D97-AF65-F5344CB8AC3E}">
        <p14:creationId xmlns:p14="http://schemas.microsoft.com/office/powerpoint/2010/main" val="231250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8923</TotalTime>
  <Words>6265</Words>
  <Application>Microsoft Office PowerPoint</Application>
  <PresentationFormat>Personalizar</PresentationFormat>
  <Paragraphs>660</Paragraphs>
  <Slides>85</Slides>
  <Notes>0</Notes>
  <HiddenSlides>0</HiddenSlides>
  <MMClips>0</MMClips>
  <ScaleCrop>false</ScaleCrop>
  <HeadingPairs>
    <vt:vector size="4" baseType="variant">
      <vt:variant>
        <vt:lpstr>Tema</vt:lpstr>
      </vt:variant>
      <vt:variant>
        <vt:i4>1</vt:i4>
      </vt:variant>
      <vt:variant>
        <vt:lpstr>Títulos de slides</vt:lpstr>
      </vt:variant>
      <vt:variant>
        <vt:i4>85</vt:i4>
      </vt:variant>
    </vt:vector>
  </HeadingPairs>
  <TitlesOfParts>
    <vt:vector size="86" baseType="lpstr">
      <vt:lpstr>Retrospectiva</vt:lpstr>
      <vt:lpstr>Processo Civil (aulas 19 e 20)</vt:lpstr>
      <vt:lpstr>Apresentação do PowerPoint</vt:lpstr>
      <vt:lpstr>Réplica</vt:lpstr>
      <vt:lpstr>Réplica</vt:lpstr>
      <vt:lpstr>Apresentação do PowerPoint</vt:lpstr>
      <vt:lpstr>Julgamento conforme o estado do Processo</vt:lpstr>
      <vt:lpstr>Saneamento e organização do processo</vt:lpstr>
      <vt:lpstr>Saneamento</vt:lpstr>
      <vt:lpstr>Saneamento</vt:lpstr>
      <vt:lpstr>Saneamento</vt:lpstr>
      <vt:lpstr>Marcha do Processo</vt:lpstr>
      <vt:lpstr>Audiência de Instrução e Julgamento</vt:lpstr>
      <vt:lpstr>Apresentação do PowerPoint</vt:lpstr>
      <vt:lpstr>Marcha do Processo</vt:lpstr>
      <vt:lpstr>Sentença e coisa julgada</vt:lpstr>
      <vt:lpstr>Premissa: mérito, questões de mérito e questões processuais.</vt:lpstr>
      <vt:lpstr>Premissa: mérito, questões de mérito e questões processuais.</vt:lpstr>
      <vt:lpstr>Premissa: mérito, questões de mérito e questões processuais.</vt:lpstr>
      <vt:lpstr>Premissa: mérito, questões de mérito e questões processuais.</vt:lpstr>
      <vt:lpstr>Premissa: mérito, questões de mérito e questões processuais.</vt:lpstr>
      <vt:lpstr>Preliminar X Prejudicial </vt:lpstr>
      <vt:lpstr>Exercício para fixar</vt:lpstr>
      <vt:lpstr>2ª Premissa: Cognição</vt:lpstr>
      <vt:lpstr>2ª Premissa: Cognição</vt:lpstr>
      <vt:lpstr>Atos do juiz (arts. 203 a 205)</vt:lpstr>
      <vt:lpstr>Elementos da sentença</vt:lpstr>
      <vt:lpstr>Relatório </vt:lpstr>
      <vt:lpstr>Fundamentação/motivação</vt:lpstr>
      <vt:lpstr>Motivação</vt:lpstr>
      <vt:lpstr>Questões resolvidas na motivação</vt:lpstr>
      <vt:lpstr>Motivação</vt:lpstr>
      <vt:lpstr>Motivação</vt:lpstr>
      <vt:lpstr>Dispositivo</vt:lpstr>
      <vt:lpstr>Capítulos de sentença</vt:lpstr>
      <vt:lpstr>Capítulos de sentença</vt:lpstr>
      <vt:lpstr>Requisitos da sentença</vt:lpstr>
      <vt:lpstr>Regra da congruência</vt:lpstr>
      <vt:lpstr>Conteúdo da sentença</vt:lpstr>
      <vt:lpstr>Apresentação do PowerPoint</vt:lpstr>
      <vt:lpstr>Decisão de mérito</vt:lpstr>
      <vt:lpstr>Desistência da ação X renúncia X reconhecimento do pedido</vt:lpstr>
      <vt:lpstr>Julgamento conforme o estado do processo</vt:lpstr>
      <vt:lpstr>Decisões parciais </vt:lpstr>
      <vt:lpstr>Julgamento parcial X tutela de evidência</vt:lpstr>
      <vt:lpstr>Exercício DPE-ES - 2016</vt:lpstr>
      <vt:lpstr>Exercício DPE-ES - 2016</vt:lpstr>
      <vt:lpstr>Coisa Julgada</vt:lpstr>
      <vt:lpstr>Coisa Julgada</vt:lpstr>
      <vt:lpstr>Coisa julgada X eficácia natural da sentença</vt:lpstr>
      <vt:lpstr>Pressupostos para formação de coisa julgada</vt:lpstr>
      <vt:lpstr>Fundamento constitucional da coisa julgada</vt:lpstr>
      <vt:lpstr>Coisa julgada: duas facetas</vt:lpstr>
      <vt:lpstr>Coisa julgada material</vt:lpstr>
      <vt:lpstr>Sentenças suscetíveis de coisa julgada</vt:lpstr>
      <vt:lpstr>Imutabilidade das decisões de conteúdo processual.</vt:lpstr>
      <vt:lpstr>Coisa julgada e erro material</vt:lpstr>
      <vt:lpstr>Limites objetivos da coisa julgada</vt:lpstr>
      <vt:lpstr>Limites objetivos da coisa julgada</vt:lpstr>
      <vt:lpstr>Limites objetivos da coisa julgada</vt:lpstr>
      <vt:lpstr>Limites objetivos da coisa julgada e objeto do processo</vt:lpstr>
      <vt:lpstr>Limites objetivos da coisa julgada e causa de pedir</vt:lpstr>
      <vt:lpstr>Limites objetivos da coisa julgada</vt:lpstr>
      <vt:lpstr>Coisa julgada sobre questão prejudicial</vt:lpstr>
      <vt:lpstr>Coisa julgada sobre questão prejudicial</vt:lpstr>
      <vt:lpstr>Sobrevivência da ação declaratória incidental?</vt:lpstr>
      <vt:lpstr>Sobrevivência da ação declaratória incidental?</vt:lpstr>
      <vt:lpstr>Eficácia preclusiva da coisa julgada</vt:lpstr>
      <vt:lpstr>Extensão da eficácia preclusiva da coisa julgada ao autor.</vt:lpstr>
      <vt:lpstr>Apresentação do PowerPoint</vt:lpstr>
      <vt:lpstr>Apresentação do PowerPoint</vt:lpstr>
      <vt:lpstr>Limites subjetivos da coisa julgada</vt:lpstr>
      <vt:lpstr>Limites subjetivos da coisa julgada</vt:lpstr>
      <vt:lpstr>Coisa julgada parcial</vt:lpstr>
      <vt:lpstr>Limites temporais da coisa julgada</vt:lpstr>
      <vt:lpstr>Limites temporais da coisa julgada</vt:lpstr>
      <vt:lpstr>Limites temporais da coisa julgada</vt:lpstr>
      <vt:lpstr>Limites temporais da coisa julgada</vt:lpstr>
      <vt:lpstr>Formas de desconstituição da coisa julgada:</vt:lpstr>
      <vt:lpstr>Relativização da coisa julgada</vt:lpstr>
      <vt:lpstr>Relativização da coisa julgada</vt:lpstr>
      <vt:lpstr>Duas coisas julgadas conflitantes.</vt:lpstr>
      <vt:lpstr>Exercício DPE-SP 2015.</vt:lpstr>
      <vt:lpstr>Exercício DPE-SP 2015.</vt:lpstr>
      <vt:lpstr>Exercício DPE-RS 2014</vt:lpstr>
      <vt:lpstr>Exercício DPE-RS 2014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Filosofia do Direito</dc:title>
  <dc:creator>Leo</dc:creator>
  <cp:lastModifiedBy>ADRIANO</cp:lastModifiedBy>
  <cp:revision>344</cp:revision>
  <dcterms:created xsi:type="dcterms:W3CDTF">2016-08-07T20:02:03Z</dcterms:created>
  <dcterms:modified xsi:type="dcterms:W3CDTF">2016-11-08T16:25:18Z</dcterms:modified>
</cp:coreProperties>
</file>