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80" r:id="rId5"/>
    <p:sldId id="265" r:id="rId6"/>
    <p:sldId id="258" r:id="rId7"/>
    <p:sldId id="277" r:id="rId8"/>
    <p:sldId id="260" r:id="rId9"/>
    <p:sldId id="261" r:id="rId10"/>
    <p:sldId id="269" r:id="rId11"/>
    <p:sldId id="268" r:id="rId12"/>
    <p:sldId id="259" r:id="rId13"/>
    <p:sldId id="271" r:id="rId14"/>
    <p:sldId id="278" r:id="rId15"/>
    <p:sldId id="281" r:id="rId16"/>
    <p:sldId id="283" r:id="rId17"/>
    <p:sldId id="282" r:id="rId18"/>
    <p:sldId id="267" r:id="rId19"/>
    <p:sldId id="274" r:id="rId20"/>
    <p:sldId id="266" r:id="rId21"/>
    <p:sldId id="272" r:id="rId2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74" d="100"/>
          <a:sy n="74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A8F0A-7B8D-463C-AD7B-36BD8DE8ACE7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3E16C-3A37-4C13-AA08-305FB3AE42F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63BCC-308C-49A6-8B4C-6E014817B77C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266FF-F855-4CED-8194-975FBDBDD32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13876-D530-467B-95BA-75272AC762FD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EE3ED-E73B-4EE3-A197-F098CF23B64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0248F-6110-4696-ADF8-464CA5DBD327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A1048-C6B3-4924-96E2-D54B2B46EA8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AB5AF-EB4D-4C5E-A2FB-F5B75B704664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3DF4A-8782-46FE-9D2D-96AFFFDFC92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51949-EB67-46E3-AAE0-CD793C99A92C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8AE02-B5EC-4E76-9677-56922C44222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BCB18-95AA-44E5-96A2-E1238914F43F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C856C-14B2-49F0-A179-D39BA43DEA4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22B7B-FD0E-44BC-BC2F-EFFDDB21FE19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1E29A-F192-4077-87E7-3EF0DC5E528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20425-BCB1-48ED-840D-B28024784E18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60FB4-D719-4B6B-8299-E17D66D94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AA4CA-ED46-4AC8-841D-BAC2F46ED28F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05E13-E77E-416E-A1E5-9C6C09E5FC2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8643E-A801-4D41-9714-96BE5EC7CD39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69B1A-A38F-47AF-B9FA-69134ED2DF1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261D4-E296-4C90-92D0-9CFB2CE0F7F6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312F2-D333-4354-BAAF-6A8B59C5B00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B1CA4-E4FE-46FB-ABB7-183F1D827C6B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3906C-1D79-4FD9-9A01-9BFAA48D05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C6CBC-47AC-461F-B84F-C341D0EAB2E5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D60C5-6628-4FB5-884E-8086E1863D7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ED1C9-FA55-407E-A3FC-C30C534F594D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9BE43-5D2F-4819-B1F8-9EA47EFA53B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4FE49-765C-422B-9A0D-A0514574EB0C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5891A-1EBF-4AED-9DFB-5804846803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7F3AA-0576-4D90-B152-C03F1E893F9E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09096-53F6-4469-8B21-4AB7AEAF879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8683C-91A9-47ED-8AEA-B1A983DA8C06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6AFFD-FE29-4C8C-AA24-3C0C4210176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51F95-DBBA-4115-9056-5B23B61DED33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B06C2-453B-413B-BE67-4293DCBA55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1619A-3DA2-4622-9AE4-18C3229FE110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CCDD4-1131-43B7-BAE1-10A90D05766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441B2-4A00-4297-BB4C-0F0E7296104C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239F1-2471-4D47-B21B-C6D55BF1E32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311F9-D8DC-4507-8E3D-32C45DEFFA1C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0E6A6-CB86-44A9-939D-B54B76DF98D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2A272D5-DC0B-492A-AD83-53CB04D9901D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1741FE-F5C2-4EA3-8FA0-BD0C2B8471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3EDC00-7A09-46A8-B8E1-669DB4BAB15C}" type="datetimeFigureOut">
              <a:rPr lang="pt-BR"/>
              <a:pPr>
                <a:defRPr/>
              </a:pPr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7E4CDAC-668A-4440-BE84-FB51E752C7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smtClean="0">
                <a:solidFill>
                  <a:schemeClr val="bg1"/>
                </a:solidFill>
              </a:rPr>
              <a:t>Relações étnico-raciais e direitos humanos</a:t>
            </a:r>
          </a:p>
        </p:txBody>
      </p:sp>
      <p:sp>
        <p:nvSpPr>
          <p:cNvPr id="3075" name="Subtítulo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7772400" cy="1752600"/>
          </a:xfrm>
        </p:spPr>
        <p:txBody>
          <a:bodyPr/>
          <a:lstStyle/>
          <a:p>
            <a:pPr algn="r" eaLnBrk="1" hangingPunct="1"/>
            <a:r>
              <a:rPr lang="pt-BR" smtClean="0">
                <a:solidFill>
                  <a:schemeClr val="bg1"/>
                </a:solidFill>
              </a:rPr>
              <a:t>Kwame Yonatan </a:t>
            </a:r>
          </a:p>
          <a:p>
            <a:pPr algn="l" eaLnBrk="1" hangingPunct="1"/>
            <a:endParaRPr lang="pt-BR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smtClean="0"/>
          </a:p>
        </p:txBody>
      </p:sp>
      <p:pic>
        <p:nvPicPr>
          <p:cNvPr id="12291" name="Espaço Reservado para Conteúdo 3" descr="10683437_803392796393559_201091805766122484_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-57150"/>
            <a:ext cx="9144000" cy="69151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1143000"/>
          </a:xfrm>
        </p:spPr>
        <p:txBody>
          <a:bodyPr/>
          <a:lstStyle/>
          <a:p>
            <a:pPr eaLnBrk="1" hangingPunct="1"/>
            <a:r>
              <a:rPr lang="pt-BR" smtClean="0"/>
              <a:t>Somos diferentes: os efeitos psicossociais do racismo</a:t>
            </a:r>
          </a:p>
        </p:txBody>
      </p:sp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341438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pt-BR" dirty="0" smtClean="0"/>
              <a:t>O racismo é um dado estruturante das relações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pt-BR" dirty="0" smtClean="0"/>
              <a:t>Naturalizado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pt-BR" dirty="0" smtClean="0"/>
              <a:t>Atualização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pt-BR" dirty="0" smtClean="0"/>
              <a:t>Estrutura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pt-BR" dirty="0" smtClean="0"/>
              <a:t>Relação</a:t>
            </a:r>
          </a:p>
          <a:p>
            <a:pPr eaLnBrk="1" hangingPunct="1">
              <a:defRPr/>
            </a:pPr>
            <a:r>
              <a:rPr lang="pt-BR" dirty="0" smtClean="0"/>
              <a:t>Racismo a brasileira: dissimulado e escorregadio.</a:t>
            </a:r>
          </a:p>
          <a:p>
            <a:pPr eaLnBrk="1" hangingPunct="1">
              <a:defRPr/>
            </a:pPr>
            <a:endParaRPr lang="pt-BR" dirty="0" smtClean="0"/>
          </a:p>
          <a:p>
            <a:pPr eaLnBrk="1" hangingPunct="1"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Efeitos psicossocias do racismo</a:t>
            </a:r>
          </a:p>
        </p:txBody>
      </p:sp>
      <p:pic>
        <p:nvPicPr>
          <p:cNvPr id="14339" name="Espaço Reservado para Conteúdo 3" descr="Garta é discriminada por ser negra . IMagem Michigan Historical Societ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268413"/>
            <a:ext cx="9144000" cy="55895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pt-BR" smtClean="0"/>
              <a:t>O que é racismo institucional?</a:t>
            </a:r>
          </a:p>
        </p:txBody>
      </p:sp>
      <p:sp>
        <p:nvSpPr>
          <p:cNvPr id="1536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pPr eaLnBrk="1" hangingPunct="1"/>
            <a:r>
              <a:rPr lang="pt-BR" smtClean="0"/>
              <a:t>O racismo passou a ser identificado como uma situação que poderia ocorrer independentemente da vontade das pessoas, e se reconheceu que certas práticas, realizadas por instituições, não têm atitudes, mas podem certamente discriminar, criar obstáculos e prejudicar os interesses de um grupo por causa de sua raça, de sua cor. (SANTOS, 2013, p. 23) </a:t>
            </a:r>
          </a:p>
          <a:p>
            <a:pPr eaLnBrk="1" hangingPunct="1"/>
            <a:endParaRPr lang="pt-B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Somos diferentes: os efeitos psicossociais do racismo</a:t>
            </a:r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smtClean="0"/>
              <a:t>A lei prevê punição para os crimes de injúria racial e racismo. A injúria racial está tipificada no artigo 140, parágrafo 3º do Código Penal Brasileiro, e consiste em ofender a honra de alguém usando elementos referentes à raça, cor, etnia, religião ou origem dele. É, por exemplo, insultar uma pessoa de “macaca” por ela ser negra. Já o crime de racismo está previsto na Lei 7.716/89 e consiste em conduta discriminatória dirigida a um determinado grupo ou coletividade, o que é considerado ainda mais grave. O crime de racismo é imprescritível e inafiançável.”</a:t>
            </a:r>
          </a:p>
          <a:p>
            <a:endParaRPr lang="pt-BR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smtClean="0"/>
          </a:p>
        </p:txBody>
      </p:sp>
      <p:pic>
        <p:nvPicPr>
          <p:cNvPr id="17411" name="Espaço Reservado para Conteúdo 3" descr="Diferença entre injúria racial e racism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44450"/>
            <a:ext cx="9144000" cy="681355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Somos diferentes: os efeitos psicossociais do racismo</a:t>
            </a:r>
          </a:p>
        </p:txBody>
      </p:sp>
      <p:sp>
        <p:nvSpPr>
          <p:cNvPr id="1843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smtClean="0"/>
              <a:t>Mas o último levantamento do Laboratório de Análises Econômicas, Sociais e Estatísticas das Relações Raciais (Laeser) da Universidade Federal do Rio de Janeiro (UFRJ) mostrou que em quase 70% das ações por crime de racismo ou injúria racial no país quem ganha é o réu.</a:t>
            </a:r>
          </a:p>
          <a:p>
            <a:r>
              <a:rPr lang="pt-BR" sz="2800" smtClean="0"/>
              <a:t>Segundo o relatório, que analisou julgamentos em 2ª instância de ações por racismo e injúria racial nos Tribunais de Justiça de todos os estados entre 2007 e 2008, o réu venceu a ação em 66,9% dos casos, contra 29,7% com vitória da vítima (3,4% eram acórdãos que não eram decisões).</a:t>
            </a:r>
          </a:p>
          <a:p>
            <a:endParaRPr lang="pt-BR" sz="28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r>
              <a:rPr lang="pt-BR" smtClean="0"/>
              <a:t>Banir as leis não significa transformar as relações</a:t>
            </a:r>
            <a:br>
              <a:rPr lang="pt-BR" smtClean="0"/>
            </a:br>
            <a:endParaRPr lang="pt-BR" smtClean="0"/>
          </a:p>
        </p:txBody>
      </p:sp>
      <p:pic>
        <p:nvPicPr>
          <p:cNvPr id="19459" name="Espaço Reservado para Conteúdo 3" descr="11215150_918386618217726_3790457760176513632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773238"/>
            <a:ext cx="8964613" cy="50847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u="sng" smtClean="0"/>
              <a:t>10 mitos sobre as relações raciais</a:t>
            </a:r>
          </a:p>
        </p:txBody>
      </p:sp>
      <p:sp>
        <p:nvSpPr>
          <p:cNvPr id="2048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4525962"/>
          </a:xfrm>
        </p:spPr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pt-BR" sz="2400" smtClean="0"/>
              <a:t>Somos todos iguais perante a lei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pt-BR" sz="2400" smtClean="0"/>
              <a:t>Vivemos em uma democracia racial, em que tod@s tem oportunidades iguais;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pt-BR" sz="2400" smtClean="0"/>
              <a:t>Condição social é mais importante que a racial.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pt-BR" sz="2400" smtClean="0"/>
              <a:t>Basta a lei. Exemplo :aplicação lei 10.639/2013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pt-BR" sz="2400" smtClean="0"/>
              <a:t>Racismo é problema d@s negr@s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pt-BR" sz="2400" smtClean="0"/>
              <a:t>Ações afirmativas, políticas públicas de reparação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pt-BR" sz="2400" smtClean="0"/>
              <a:t>Racismo não é brincadeira: piada, expressões e apelidos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pt-BR" sz="2400" smtClean="0"/>
              <a:t>Ausência de representatividade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pt-BR" sz="2400" smtClean="0"/>
              <a:t>Racismo resolve com desculpa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pt-BR" smtClean="0"/>
              <a:t> É possivel se manter neutro nas relações raciais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hangingPunct="1">
              <a:defRPr/>
            </a:pPr>
            <a:r>
              <a:rPr lang="pt-BR" b="1" dirty="0" smtClean="0"/>
              <a:t>Luta pela liberdade e pelo direito de ser ao mesmo tempo igual e diferente</a:t>
            </a:r>
            <a:endParaRPr lang="pt-BR" b="1" dirty="0"/>
          </a:p>
        </p:txBody>
      </p:sp>
      <p:sp>
        <p:nvSpPr>
          <p:cNvPr id="2150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Como vamos romper o ciclo?</a:t>
            </a:r>
          </a:p>
          <a:p>
            <a:pPr eaLnBrk="1" hangingPunct="1"/>
            <a:r>
              <a:rPr lang="pt-BR" smtClean="0"/>
              <a:t>Como sua prática afeta a vida das pessoas?</a:t>
            </a:r>
          </a:p>
          <a:p>
            <a:pPr eaLnBrk="1" hangingPunct="1"/>
            <a:r>
              <a:rPr lang="pt-BR" smtClean="0"/>
              <a:t>Âmbito político, jurídico e educacional</a:t>
            </a:r>
          </a:p>
          <a:p>
            <a:pPr eaLnBrk="1" hangingPunct="1"/>
            <a:r>
              <a:rPr lang="pt-BR" smtClean="0"/>
              <a:t>Falar sobre essa aula, naturalizar o debate das relações raciais.</a:t>
            </a:r>
          </a:p>
          <a:p>
            <a:pPr eaLnBrk="1" hangingPunct="1"/>
            <a:r>
              <a:rPr lang="pt-BR" smtClean="0"/>
              <a:t>Promover a diversidade , reconhecer que existe uma desigualdade  racial</a:t>
            </a:r>
          </a:p>
          <a:p>
            <a:pPr eaLnBrk="1" hangingPunct="1"/>
            <a:endParaRPr lang="pt-BR" smtClean="0"/>
          </a:p>
          <a:p>
            <a:pPr eaLnBrk="1" hangingPunct="1"/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pt-BR" smtClean="0"/>
              <a:t>Relações étnico-raciais e direitos humanos</a:t>
            </a:r>
          </a:p>
        </p:txBody>
      </p:sp>
      <p:sp>
        <p:nvSpPr>
          <p:cNvPr id="409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Noites do norte</a:t>
            </a:r>
          </a:p>
          <a:p>
            <a:pPr eaLnBrk="1" hangingPunct="1"/>
            <a:r>
              <a:rPr lang="pt-BR" smtClean="0"/>
              <a:t>Objetivo: transversalizar a temática das relações raciais na </a:t>
            </a:r>
            <a:r>
              <a:rPr lang="pt-BR" i="1" smtClean="0"/>
              <a:t>práxis </a:t>
            </a:r>
            <a:r>
              <a:rPr lang="pt-BR" smtClean="0"/>
              <a:t>jurídica.</a:t>
            </a:r>
          </a:p>
          <a:p>
            <a:pPr eaLnBrk="1" hangingPunct="1"/>
            <a:r>
              <a:rPr lang="pt-BR" smtClean="0"/>
              <a:t>Que lugar eu ocupo no mundo?</a:t>
            </a:r>
          </a:p>
          <a:p>
            <a:pPr eaLnBrk="1" hangingPunct="1"/>
            <a:r>
              <a:rPr lang="pt-BR" smtClean="0"/>
              <a:t>Somos todos iguais perante a lei?</a:t>
            </a:r>
          </a:p>
          <a:p>
            <a:pPr eaLnBrk="1" hangingPunct="1"/>
            <a:r>
              <a:rPr lang="pt-BR" smtClean="0"/>
              <a:t>Por que nosso racismo é um crime perfeito?</a:t>
            </a:r>
          </a:p>
          <a:p>
            <a:pPr eaLnBrk="1" hangingPunct="1"/>
            <a:r>
              <a:rPr lang="pt-BR" smtClean="0"/>
              <a:t>Percurso: Racismo institucional, Constrangimento, a denúncia a escuta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Devir-revolucionário</a:t>
            </a:r>
          </a:p>
        </p:txBody>
      </p:sp>
      <p:pic>
        <p:nvPicPr>
          <p:cNvPr id="22531" name="Espaço Reservado para Conteúdo 3" descr="11751731_956321851086261_1915299595934728736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400175"/>
            <a:ext cx="9144000" cy="545782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smtClean="0"/>
          </a:p>
        </p:txBody>
      </p:sp>
      <p:pic>
        <p:nvPicPr>
          <p:cNvPr id="5123" name="Espaço Reservado para Conteúdo 3" descr="Rafael Braga x Filho da desembargador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O que é o racismo?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196975"/>
            <a:ext cx="8229600" cy="5257800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9600" dirty="0" smtClean="0"/>
              <a:t>Racismo: “O racismo não é uma simples tecedura de preconceitos aberrantes, nem uma confabulação ideológica descartável, tampouco uma realidade oportunista surgida há pouco, e muito menos uma “doença”. Se trata de uma estrutura de origem histórica, que desempenha funções benéficas para um grupo, que por meio dele constrói e mantém o poder hegemônico com relação ao restante da sociedade. Esse grupo instrumentaliza o racismo através das instituições e organiza, por meio do imaginário social, uma teia de práticas de exclusão. Desse modo, preserva e amplia os privilégios sociais, o poder político e a supremacia total adquiridos historicamente e transferidos de geração a geração.“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9600" dirty="0" smtClean="0"/>
              <a:t>O primeiro exílio da população negra é o do ser e o segundo é exílio da Lei.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9600" dirty="0" smtClean="0"/>
              <a:t>A dupla injunção:”a de encarnar o corpo e os ideia de eu do sujeito branco e a de recusar, negar e anular a presença do corpo negro“(Jurandir Freire Costa)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>
          <a:xfrm>
            <a:off x="468313" y="-171450"/>
            <a:ext cx="8229600" cy="1143000"/>
          </a:xfrm>
        </p:spPr>
        <p:txBody>
          <a:bodyPr/>
          <a:lstStyle/>
          <a:p>
            <a:pPr eaLnBrk="1" hangingPunct="1"/>
            <a:r>
              <a:rPr lang="pt-BR" smtClean="0"/>
              <a:t>Somos todos iguais perante a lei?</a:t>
            </a:r>
          </a:p>
        </p:txBody>
      </p:sp>
      <p:sp>
        <p:nvSpPr>
          <p:cNvPr id="7171" name="Espaço Reservado para Conteúdo 2"/>
          <p:cNvSpPr>
            <a:spLocks noGrp="1"/>
          </p:cNvSpPr>
          <p:nvPr>
            <p:ph idx="1"/>
          </p:nvPr>
        </p:nvSpPr>
        <p:spPr>
          <a:xfrm>
            <a:off x="539750" y="836613"/>
            <a:ext cx="8229600" cy="4525962"/>
          </a:xfrm>
        </p:spPr>
        <p:txBody>
          <a:bodyPr/>
          <a:lstStyle/>
          <a:p>
            <a:pPr eaLnBrk="1" hangingPunct="1"/>
            <a:r>
              <a:rPr lang="pt-BR" smtClean="0"/>
              <a:t>Análise de conjuntura sócio-histórica</a:t>
            </a:r>
          </a:p>
          <a:p>
            <a:pPr eaLnBrk="1" hangingPunct="1"/>
            <a:r>
              <a:rPr lang="pt-BR" smtClean="0"/>
              <a:t>Existia racismo na escravidão?</a:t>
            </a:r>
          </a:p>
          <a:p>
            <a:pPr eaLnBrk="1" hangingPunct="1"/>
            <a:r>
              <a:rPr lang="pt-BR" smtClean="0"/>
              <a:t>Democracia grega e revolução francesa</a:t>
            </a:r>
          </a:p>
          <a:p>
            <a:pPr eaLnBrk="1" hangingPunct="1"/>
            <a:r>
              <a:rPr lang="pt-BR" smtClean="0"/>
              <a:t>Mito da democracia racial enquanto fundante da nação</a:t>
            </a:r>
          </a:p>
          <a:p>
            <a:pPr eaLnBrk="1" hangingPunct="1"/>
            <a:r>
              <a:rPr lang="pt-BR" smtClean="0"/>
              <a:t>A miscigenação e o embranquecimento</a:t>
            </a:r>
          </a:p>
          <a:p>
            <a:pPr eaLnBrk="1" hangingPunct="1"/>
            <a:r>
              <a:rPr lang="pt-BR" smtClean="0"/>
              <a:t>Exemplo: Mulat@</a:t>
            </a:r>
          </a:p>
          <a:p>
            <a:pPr eaLnBrk="1" hangingPunct="1"/>
            <a:r>
              <a:rPr lang="pt-BR" smtClean="0"/>
              <a:t>Se fosse para representar o Brasil em uma pessoa seria uma mulher negra. [imagem]</a:t>
            </a:r>
          </a:p>
          <a:p>
            <a:pPr eaLnBrk="1" hangingPunct="1"/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>
          <a:xfrm>
            <a:off x="468313" y="-171450"/>
            <a:ext cx="8229600" cy="1143000"/>
          </a:xfrm>
        </p:spPr>
        <p:txBody>
          <a:bodyPr/>
          <a:lstStyle/>
          <a:p>
            <a:r>
              <a:rPr lang="pt-BR" smtClean="0"/>
              <a:t>Somos todos iguais perante a lei?</a:t>
            </a:r>
          </a:p>
        </p:txBody>
      </p:sp>
      <p:sp>
        <p:nvSpPr>
          <p:cNvPr id="8195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549275"/>
            <a:ext cx="8229600" cy="4525963"/>
          </a:xfrm>
        </p:spPr>
        <p:txBody>
          <a:bodyPr/>
          <a:lstStyle/>
          <a:p>
            <a:r>
              <a:rPr lang="pt-BR" smtClean="0"/>
              <a:t>61% do feminicídio são de mulheres negras</a:t>
            </a:r>
          </a:p>
          <a:p>
            <a:r>
              <a:rPr lang="pt-BR" smtClean="0"/>
              <a:t>26% das famílias de periferia são lideradas por mulheres negras</a:t>
            </a:r>
          </a:p>
          <a:p>
            <a:r>
              <a:rPr lang="pt-BR" smtClean="0"/>
              <a:t>39%das mulheres negras vivem em situação de pobreza.</a:t>
            </a:r>
          </a:p>
          <a:p>
            <a:r>
              <a:rPr lang="pt-BR" smtClean="0"/>
              <a:t>O trabalho doméstico (mal) remunerado no Brasil:  61% negras e 39% não-negras (e recebem mais)</a:t>
            </a:r>
          </a:p>
          <a:p>
            <a:pPr eaLnBrk="1" hangingPunct="1"/>
            <a:r>
              <a:rPr lang="pt-BR" smtClean="0"/>
              <a:t>A mulher negra recebe 30% a menos que o homem branco ocupando a mesma posição</a:t>
            </a:r>
          </a:p>
          <a:p>
            <a:endParaRPr lang="pt-BR" smtClean="0"/>
          </a:p>
          <a:p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smtClean="0"/>
          </a:p>
        </p:txBody>
      </p:sp>
      <p:sp>
        <p:nvSpPr>
          <p:cNvPr id="921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smtClean="0"/>
          </a:p>
        </p:txBody>
      </p:sp>
      <p:sp>
        <p:nvSpPr>
          <p:cNvPr id="1024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Democracia racial</a:t>
            </a:r>
          </a:p>
        </p:txBody>
      </p:sp>
      <p:pic>
        <p:nvPicPr>
          <p:cNvPr id="11267" name="Espaço Reservado para Conteúdo 3" descr="Ontem e hoj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196975"/>
            <a:ext cx="9144000" cy="56610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785</Words>
  <Application>Microsoft Office PowerPoint</Application>
  <PresentationFormat>Apresentação na tela (4:3)</PresentationFormat>
  <Paragraphs>62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20</vt:i4>
      </vt:variant>
    </vt:vector>
  </HeadingPairs>
  <TitlesOfParts>
    <vt:vector size="24" baseType="lpstr">
      <vt:lpstr>Arial</vt:lpstr>
      <vt:lpstr>Calibri</vt:lpstr>
      <vt:lpstr>Tema do Office</vt:lpstr>
      <vt:lpstr>1_Tema do Office</vt:lpstr>
      <vt:lpstr>Relações étnico-raciais e direitos humanos</vt:lpstr>
      <vt:lpstr>Relações étnico-raciais e direitos humanos</vt:lpstr>
      <vt:lpstr>Slide 3</vt:lpstr>
      <vt:lpstr>O que é o racismo?</vt:lpstr>
      <vt:lpstr>Somos todos iguais perante a lei?</vt:lpstr>
      <vt:lpstr>Somos todos iguais perante a lei?</vt:lpstr>
      <vt:lpstr>Slide 7</vt:lpstr>
      <vt:lpstr>Slide 8</vt:lpstr>
      <vt:lpstr>Democracia racial</vt:lpstr>
      <vt:lpstr>Slide 10</vt:lpstr>
      <vt:lpstr>Somos diferentes: os efeitos psicossociais do racismo</vt:lpstr>
      <vt:lpstr>Efeitos psicossocias do racismo</vt:lpstr>
      <vt:lpstr>O que é racismo institucional?</vt:lpstr>
      <vt:lpstr>Somos diferentes: os efeitos psicossociais do racismo</vt:lpstr>
      <vt:lpstr>Slide 15</vt:lpstr>
      <vt:lpstr>Somos diferentes: os efeitos psicossociais do racismo</vt:lpstr>
      <vt:lpstr>Banir as leis não significa transformar as relações </vt:lpstr>
      <vt:lpstr>10 mitos sobre as relações raciais</vt:lpstr>
      <vt:lpstr>Luta pela liberdade e pelo direito de ser ao mesmo tempo igual e diferente</vt:lpstr>
      <vt:lpstr>Devir-revolucionário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Psicologia e relações raciais</dc:title>
  <dc:creator>Kwame</dc:creator>
  <cp:lastModifiedBy>PC01</cp:lastModifiedBy>
  <cp:revision>80</cp:revision>
  <dcterms:created xsi:type="dcterms:W3CDTF">2015-08-18T16:53:30Z</dcterms:created>
  <dcterms:modified xsi:type="dcterms:W3CDTF">2017-09-25T23:53:47Z</dcterms:modified>
</cp:coreProperties>
</file>