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81" r:id="rId1"/>
  </p:sldMasterIdLst>
  <p:notesMasterIdLst>
    <p:notesMasterId r:id="rId81"/>
  </p:notesMasterIdLst>
  <p:handoutMasterIdLst>
    <p:handoutMasterId r:id="rId82"/>
  </p:handoutMasterIdLst>
  <p:sldIdLst>
    <p:sldId id="288" r:id="rId2"/>
    <p:sldId id="547" r:id="rId3"/>
    <p:sldId id="720" r:id="rId4"/>
    <p:sldId id="721" r:id="rId5"/>
    <p:sldId id="722" r:id="rId6"/>
    <p:sldId id="723" r:id="rId7"/>
    <p:sldId id="724" r:id="rId8"/>
    <p:sldId id="725" r:id="rId9"/>
    <p:sldId id="726" r:id="rId10"/>
    <p:sldId id="727" r:id="rId11"/>
    <p:sldId id="728" r:id="rId12"/>
    <p:sldId id="729" r:id="rId13"/>
    <p:sldId id="730" r:id="rId14"/>
    <p:sldId id="734" r:id="rId15"/>
    <p:sldId id="735" r:id="rId16"/>
    <p:sldId id="736" r:id="rId17"/>
    <p:sldId id="737" r:id="rId18"/>
    <p:sldId id="731" r:id="rId19"/>
    <p:sldId id="732" r:id="rId20"/>
    <p:sldId id="733" r:id="rId21"/>
    <p:sldId id="738" r:id="rId22"/>
    <p:sldId id="739" r:id="rId23"/>
    <p:sldId id="740" r:id="rId24"/>
    <p:sldId id="741" r:id="rId25"/>
    <p:sldId id="742" r:id="rId26"/>
    <p:sldId id="744" r:id="rId27"/>
    <p:sldId id="745" r:id="rId28"/>
    <p:sldId id="743" r:id="rId29"/>
    <p:sldId id="746" r:id="rId30"/>
    <p:sldId id="747" r:id="rId31"/>
    <p:sldId id="748" r:id="rId32"/>
    <p:sldId id="749" r:id="rId33"/>
    <p:sldId id="750" r:id="rId34"/>
    <p:sldId id="751" r:id="rId35"/>
    <p:sldId id="752" r:id="rId36"/>
    <p:sldId id="754" r:id="rId37"/>
    <p:sldId id="753" r:id="rId38"/>
    <p:sldId id="755" r:id="rId39"/>
    <p:sldId id="759" r:id="rId40"/>
    <p:sldId id="760" r:id="rId41"/>
    <p:sldId id="756" r:id="rId42"/>
    <p:sldId id="761" r:id="rId43"/>
    <p:sldId id="762" r:id="rId44"/>
    <p:sldId id="763" r:id="rId45"/>
    <p:sldId id="766" r:id="rId46"/>
    <p:sldId id="764" r:id="rId47"/>
    <p:sldId id="771" r:id="rId48"/>
    <p:sldId id="767" r:id="rId49"/>
    <p:sldId id="768" r:id="rId50"/>
    <p:sldId id="769" r:id="rId51"/>
    <p:sldId id="770" r:id="rId52"/>
    <p:sldId id="765" r:id="rId53"/>
    <p:sldId id="772" r:id="rId54"/>
    <p:sldId id="773" r:id="rId55"/>
    <p:sldId id="774" r:id="rId56"/>
    <p:sldId id="775" r:id="rId57"/>
    <p:sldId id="776" r:id="rId58"/>
    <p:sldId id="777" r:id="rId59"/>
    <p:sldId id="778" r:id="rId60"/>
    <p:sldId id="779" r:id="rId61"/>
    <p:sldId id="780" r:id="rId62"/>
    <p:sldId id="781" r:id="rId63"/>
    <p:sldId id="782" r:id="rId64"/>
    <p:sldId id="783" r:id="rId65"/>
    <p:sldId id="784" r:id="rId66"/>
    <p:sldId id="785" r:id="rId67"/>
    <p:sldId id="786" r:id="rId68"/>
    <p:sldId id="787" r:id="rId69"/>
    <p:sldId id="788" r:id="rId70"/>
    <p:sldId id="789" r:id="rId71"/>
    <p:sldId id="790" r:id="rId72"/>
    <p:sldId id="791" r:id="rId73"/>
    <p:sldId id="792" r:id="rId74"/>
    <p:sldId id="793" r:id="rId75"/>
    <p:sldId id="794" r:id="rId76"/>
    <p:sldId id="795" r:id="rId77"/>
    <p:sldId id="796" r:id="rId78"/>
    <p:sldId id="797" r:id="rId79"/>
    <p:sldId id="798" r:id="rId80"/>
  </p:sldIdLst>
  <p:sldSz cx="9144000" cy="6858000" type="screen4x3"/>
  <p:notesSz cx="7099300" cy="10234613"/>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070">
          <p15:clr>
            <a:srgbClr val="A4A3A4"/>
          </p15:clr>
        </p15:guide>
        <p15:guide id="2" pos="215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fael Negreiros Dantas Lima" initials="RNDL"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showAnimation="0" useTimings="0">
    <p:present/>
    <p:sldRg st="1" end="36"/>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CCECFF"/>
    <a:srgbClr val="FFFF00"/>
    <a:srgbClr val="660033"/>
    <a:srgbClr val="993300"/>
    <a:srgbClr val="00CC66"/>
    <a:srgbClr val="666633"/>
    <a:srgbClr val="FF9966"/>
    <a:srgbClr val="CC99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23" autoAdjust="0"/>
  </p:normalViewPr>
  <p:slideViewPr>
    <p:cSldViewPr>
      <p:cViewPr>
        <p:scale>
          <a:sx n="70" d="100"/>
          <a:sy n="70" d="100"/>
        </p:scale>
        <p:origin x="-81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8100"/>
    </p:cViewPr>
  </p:sorterViewPr>
  <p:notesViewPr>
    <p:cSldViewPr>
      <p:cViewPr varScale="1">
        <p:scale>
          <a:sx n="38" d="100"/>
          <a:sy n="38" d="100"/>
        </p:scale>
        <p:origin x="-1536" y="-78"/>
      </p:cViewPr>
      <p:guideLst>
        <p:guide orient="horz" pos="3224"/>
        <p:guide pos="2236"/>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handoutMaster" Target="handoutMasters/handoutMaster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 Id="rId86"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1"/>
            <a:ext cx="3075925" cy="511731"/>
          </a:xfrm>
          <a:prstGeom prst="rect">
            <a:avLst/>
          </a:prstGeom>
          <a:noFill/>
          <a:ln w="9525">
            <a:noFill/>
            <a:miter lim="800000"/>
            <a:headEnd/>
            <a:tailEnd/>
          </a:ln>
          <a:effectLst/>
        </p:spPr>
        <p:txBody>
          <a:bodyPr vert="horz" wrap="square" lIns="95482" tIns="47741" rIns="95482" bIns="47741" numCol="1" anchor="t" anchorCtr="0" compatLnSpc="1">
            <a:prstTxWarp prst="textNoShape">
              <a:avLst/>
            </a:prstTxWarp>
          </a:bodyPr>
          <a:lstStyle>
            <a:lvl1pPr eaLnBrk="1" hangingPunct="1">
              <a:defRPr sz="1300"/>
            </a:lvl1pPr>
          </a:lstStyle>
          <a:p>
            <a:pPr>
              <a:defRPr/>
            </a:pPr>
            <a:endParaRPr lang="pt-BR"/>
          </a:p>
        </p:txBody>
      </p:sp>
      <p:sp>
        <p:nvSpPr>
          <p:cNvPr id="103427" name="Rectangle 3"/>
          <p:cNvSpPr>
            <a:spLocks noGrp="1" noChangeArrowheads="1"/>
          </p:cNvSpPr>
          <p:nvPr>
            <p:ph type="dt" sz="quarter" idx="1"/>
          </p:nvPr>
        </p:nvSpPr>
        <p:spPr bwMode="auto">
          <a:xfrm>
            <a:off x="4023376" y="1"/>
            <a:ext cx="3075925" cy="511731"/>
          </a:xfrm>
          <a:prstGeom prst="rect">
            <a:avLst/>
          </a:prstGeom>
          <a:noFill/>
          <a:ln w="9525">
            <a:noFill/>
            <a:miter lim="800000"/>
            <a:headEnd/>
            <a:tailEnd/>
          </a:ln>
          <a:effectLst/>
        </p:spPr>
        <p:txBody>
          <a:bodyPr vert="horz" wrap="square" lIns="95482" tIns="47741" rIns="95482" bIns="47741" numCol="1" anchor="t" anchorCtr="0" compatLnSpc="1">
            <a:prstTxWarp prst="textNoShape">
              <a:avLst/>
            </a:prstTxWarp>
          </a:bodyPr>
          <a:lstStyle>
            <a:lvl1pPr algn="r" eaLnBrk="1" hangingPunct="1">
              <a:defRPr sz="1300"/>
            </a:lvl1pPr>
          </a:lstStyle>
          <a:p>
            <a:pPr>
              <a:defRPr/>
            </a:pPr>
            <a:endParaRPr lang="pt-BR"/>
          </a:p>
        </p:txBody>
      </p:sp>
      <p:sp>
        <p:nvSpPr>
          <p:cNvPr id="103428" name="Rectangle 4"/>
          <p:cNvSpPr>
            <a:spLocks noGrp="1" noChangeArrowheads="1"/>
          </p:cNvSpPr>
          <p:nvPr>
            <p:ph type="ftr" sz="quarter" idx="2"/>
          </p:nvPr>
        </p:nvSpPr>
        <p:spPr bwMode="auto">
          <a:xfrm>
            <a:off x="0" y="9722883"/>
            <a:ext cx="3075925" cy="511730"/>
          </a:xfrm>
          <a:prstGeom prst="rect">
            <a:avLst/>
          </a:prstGeom>
          <a:noFill/>
          <a:ln w="9525">
            <a:noFill/>
            <a:miter lim="800000"/>
            <a:headEnd/>
            <a:tailEnd/>
          </a:ln>
          <a:effectLst/>
        </p:spPr>
        <p:txBody>
          <a:bodyPr vert="horz" wrap="square" lIns="95482" tIns="47741" rIns="95482" bIns="47741" numCol="1" anchor="b" anchorCtr="0" compatLnSpc="1">
            <a:prstTxWarp prst="textNoShape">
              <a:avLst/>
            </a:prstTxWarp>
          </a:bodyPr>
          <a:lstStyle>
            <a:lvl1pPr eaLnBrk="1" hangingPunct="1">
              <a:defRPr sz="1300"/>
            </a:lvl1pPr>
          </a:lstStyle>
          <a:p>
            <a:pPr>
              <a:defRPr/>
            </a:pPr>
            <a:endParaRPr lang="pt-BR"/>
          </a:p>
        </p:txBody>
      </p:sp>
      <p:sp>
        <p:nvSpPr>
          <p:cNvPr id="103429" name="Rectangle 5"/>
          <p:cNvSpPr>
            <a:spLocks noGrp="1" noChangeArrowheads="1"/>
          </p:cNvSpPr>
          <p:nvPr>
            <p:ph type="sldNum" sz="quarter" idx="3"/>
          </p:nvPr>
        </p:nvSpPr>
        <p:spPr bwMode="auto">
          <a:xfrm>
            <a:off x="4023376" y="9722883"/>
            <a:ext cx="3075925" cy="511730"/>
          </a:xfrm>
          <a:prstGeom prst="rect">
            <a:avLst/>
          </a:prstGeom>
          <a:noFill/>
          <a:ln w="9525">
            <a:noFill/>
            <a:miter lim="800000"/>
            <a:headEnd/>
            <a:tailEnd/>
          </a:ln>
          <a:effectLst/>
        </p:spPr>
        <p:txBody>
          <a:bodyPr vert="horz" wrap="square" lIns="95482" tIns="47741" rIns="95482" bIns="47741" numCol="1" anchor="b" anchorCtr="0" compatLnSpc="1">
            <a:prstTxWarp prst="textNoShape">
              <a:avLst/>
            </a:prstTxWarp>
          </a:bodyPr>
          <a:lstStyle>
            <a:lvl1pPr algn="r" eaLnBrk="1" hangingPunct="1">
              <a:defRPr sz="1300"/>
            </a:lvl1pPr>
          </a:lstStyle>
          <a:p>
            <a:pPr>
              <a:defRPr/>
            </a:pPr>
            <a:fld id="{72186FBA-3471-4F70-AEAD-93D021F4362D}" type="slidenum">
              <a:rPr lang="pt-BR" altLang="pt-BR"/>
              <a:pPr>
                <a:defRPr/>
              </a:pPr>
              <a:t>‹nº›</a:t>
            </a:fld>
            <a:endParaRPr lang="pt-BR" altLang="pt-BR"/>
          </a:p>
        </p:txBody>
      </p:sp>
    </p:spTree>
    <p:extLst>
      <p:ext uri="{BB962C8B-B14F-4D97-AF65-F5344CB8AC3E}">
        <p14:creationId xmlns:p14="http://schemas.microsoft.com/office/powerpoint/2010/main" xmlns="" val="3051478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218" name="Rectangle 1026"/>
          <p:cNvSpPr>
            <a:spLocks noGrp="1" noChangeArrowheads="1"/>
          </p:cNvSpPr>
          <p:nvPr>
            <p:ph type="hdr" sz="quarter"/>
          </p:nvPr>
        </p:nvSpPr>
        <p:spPr bwMode="auto">
          <a:xfrm>
            <a:off x="0" y="0"/>
            <a:ext cx="3079214" cy="480060"/>
          </a:xfrm>
          <a:prstGeom prst="rect">
            <a:avLst/>
          </a:prstGeom>
          <a:noFill/>
          <a:ln w="9525">
            <a:noFill/>
            <a:miter lim="800000"/>
            <a:headEnd/>
            <a:tailEnd/>
          </a:ln>
          <a:effectLst/>
        </p:spPr>
        <p:txBody>
          <a:bodyPr vert="horz" wrap="none" lIns="95482" tIns="47741" rIns="95482" bIns="47741" numCol="1" anchor="t" anchorCtr="0" compatLnSpc="1">
            <a:prstTxWarp prst="textNoShape">
              <a:avLst/>
            </a:prstTxWarp>
          </a:bodyPr>
          <a:lstStyle>
            <a:lvl1pPr eaLnBrk="1" hangingPunct="1">
              <a:defRPr sz="1300"/>
            </a:lvl1pPr>
          </a:lstStyle>
          <a:p>
            <a:pPr>
              <a:defRPr/>
            </a:pPr>
            <a:endParaRPr lang="pt-BR"/>
          </a:p>
        </p:txBody>
      </p:sp>
      <p:sp>
        <p:nvSpPr>
          <p:cNvPr id="137219" name="Rectangle 1027"/>
          <p:cNvSpPr>
            <a:spLocks noGrp="1" noChangeArrowheads="1"/>
          </p:cNvSpPr>
          <p:nvPr>
            <p:ph type="dt" idx="1"/>
          </p:nvPr>
        </p:nvSpPr>
        <p:spPr bwMode="auto">
          <a:xfrm>
            <a:off x="4026665" y="0"/>
            <a:ext cx="3079214" cy="480060"/>
          </a:xfrm>
          <a:prstGeom prst="rect">
            <a:avLst/>
          </a:prstGeom>
          <a:noFill/>
          <a:ln w="9525">
            <a:noFill/>
            <a:miter lim="800000"/>
            <a:headEnd/>
            <a:tailEnd/>
          </a:ln>
          <a:effectLst/>
        </p:spPr>
        <p:txBody>
          <a:bodyPr vert="horz" wrap="none" lIns="95482" tIns="47741" rIns="95482" bIns="47741" numCol="1" anchor="t" anchorCtr="0" compatLnSpc="1">
            <a:prstTxWarp prst="textNoShape">
              <a:avLst/>
            </a:prstTxWarp>
          </a:bodyPr>
          <a:lstStyle>
            <a:lvl1pPr algn="r" eaLnBrk="1" hangingPunct="1">
              <a:defRPr sz="1300"/>
            </a:lvl1pPr>
          </a:lstStyle>
          <a:p>
            <a:pPr>
              <a:defRPr/>
            </a:pPr>
            <a:endParaRPr lang="pt-BR"/>
          </a:p>
        </p:txBody>
      </p:sp>
      <p:sp>
        <p:nvSpPr>
          <p:cNvPr id="3076" name="Rectangle 1028"/>
          <p:cNvSpPr>
            <a:spLocks noGrp="1" noRot="1" noChangeAspect="1" noChangeArrowheads="1" noTextEdit="1"/>
          </p:cNvSpPr>
          <p:nvPr>
            <p:ph type="sldImg" idx="2"/>
          </p:nvPr>
        </p:nvSpPr>
        <p:spPr bwMode="auto">
          <a:xfrm>
            <a:off x="993775" y="800100"/>
            <a:ext cx="5119688" cy="3840163"/>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37221" name="Rectangle 1029"/>
          <p:cNvSpPr>
            <a:spLocks noGrp="1" noChangeArrowheads="1"/>
          </p:cNvSpPr>
          <p:nvPr>
            <p:ph type="body" sz="quarter" idx="3"/>
          </p:nvPr>
        </p:nvSpPr>
        <p:spPr bwMode="auto">
          <a:xfrm>
            <a:off x="947451" y="4880610"/>
            <a:ext cx="5210978" cy="4560570"/>
          </a:xfrm>
          <a:prstGeom prst="rect">
            <a:avLst/>
          </a:prstGeom>
          <a:noFill/>
          <a:ln w="9525">
            <a:noFill/>
            <a:miter lim="800000"/>
            <a:headEnd/>
            <a:tailEnd/>
          </a:ln>
          <a:effectLst/>
        </p:spPr>
        <p:txBody>
          <a:bodyPr vert="horz" wrap="none" lIns="95482" tIns="47741" rIns="95482" bIns="47741" numCol="1" anchor="t" anchorCtr="0" compatLnSpc="1">
            <a:prstTxWarp prst="textNoShape">
              <a:avLst/>
            </a:prstTxWarp>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137222" name="Rectangle 1030"/>
          <p:cNvSpPr>
            <a:spLocks noGrp="1" noChangeArrowheads="1"/>
          </p:cNvSpPr>
          <p:nvPr>
            <p:ph type="ftr" sz="quarter" idx="4"/>
          </p:nvPr>
        </p:nvSpPr>
        <p:spPr bwMode="auto">
          <a:xfrm>
            <a:off x="0" y="9761220"/>
            <a:ext cx="3079214" cy="480060"/>
          </a:xfrm>
          <a:prstGeom prst="rect">
            <a:avLst/>
          </a:prstGeom>
          <a:noFill/>
          <a:ln w="9525">
            <a:noFill/>
            <a:miter lim="800000"/>
            <a:headEnd/>
            <a:tailEnd/>
          </a:ln>
          <a:effectLst/>
        </p:spPr>
        <p:txBody>
          <a:bodyPr vert="horz" wrap="none" lIns="95482" tIns="47741" rIns="95482" bIns="47741" numCol="1" anchor="b" anchorCtr="0" compatLnSpc="1">
            <a:prstTxWarp prst="textNoShape">
              <a:avLst/>
            </a:prstTxWarp>
          </a:bodyPr>
          <a:lstStyle>
            <a:lvl1pPr eaLnBrk="1" hangingPunct="1">
              <a:defRPr sz="1300"/>
            </a:lvl1pPr>
          </a:lstStyle>
          <a:p>
            <a:pPr>
              <a:defRPr/>
            </a:pPr>
            <a:endParaRPr lang="pt-BR"/>
          </a:p>
        </p:txBody>
      </p:sp>
      <p:sp>
        <p:nvSpPr>
          <p:cNvPr id="137223" name="Rectangle 1031"/>
          <p:cNvSpPr>
            <a:spLocks noGrp="1" noChangeArrowheads="1"/>
          </p:cNvSpPr>
          <p:nvPr>
            <p:ph type="sldNum" sz="quarter" idx="5"/>
          </p:nvPr>
        </p:nvSpPr>
        <p:spPr bwMode="auto">
          <a:xfrm>
            <a:off x="4026665" y="9761220"/>
            <a:ext cx="3079214" cy="480060"/>
          </a:xfrm>
          <a:prstGeom prst="rect">
            <a:avLst/>
          </a:prstGeom>
          <a:noFill/>
          <a:ln w="9525">
            <a:noFill/>
            <a:miter lim="800000"/>
            <a:headEnd/>
            <a:tailEnd/>
          </a:ln>
          <a:effectLst/>
        </p:spPr>
        <p:txBody>
          <a:bodyPr vert="horz" wrap="none" lIns="95482" tIns="47741" rIns="95482" bIns="47741" numCol="1" anchor="b" anchorCtr="0" compatLnSpc="1">
            <a:prstTxWarp prst="textNoShape">
              <a:avLst/>
            </a:prstTxWarp>
          </a:bodyPr>
          <a:lstStyle>
            <a:lvl1pPr algn="r" eaLnBrk="1" hangingPunct="1">
              <a:defRPr sz="1300"/>
            </a:lvl1pPr>
          </a:lstStyle>
          <a:p>
            <a:pPr>
              <a:defRPr/>
            </a:pPr>
            <a:fld id="{15EC5C24-01A8-4DCD-9FE7-4FB77AA44174}" type="slidenum">
              <a:rPr lang="pt-BR" altLang="pt-BR"/>
              <a:pPr>
                <a:defRPr/>
              </a:pPr>
              <a:t>‹nº›</a:t>
            </a:fld>
            <a:endParaRPr lang="pt-BR" altLang="pt-BR"/>
          </a:p>
        </p:txBody>
      </p:sp>
    </p:spTree>
    <p:extLst>
      <p:ext uri="{BB962C8B-B14F-4D97-AF65-F5344CB8AC3E}">
        <p14:creationId xmlns:p14="http://schemas.microsoft.com/office/powerpoint/2010/main" xmlns="" val="21270542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Arredondar Retângulo em um Canto Diagonal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ítulo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pt-BR" smtClean="0"/>
              <a:t>Clique para editar o título mestre</a:t>
            </a:r>
            <a:endParaRPr kumimoji="0" lang="en-US"/>
          </a:p>
        </p:txBody>
      </p:sp>
      <p:sp>
        <p:nvSpPr>
          <p:cNvPr id="9" name="Subtítulo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sp>
        <p:nvSpPr>
          <p:cNvPr id="10" name="Espaço Reservado para Data 9"/>
          <p:cNvSpPr>
            <a:spLocks noGrp="1"/>
          </p:cNvSpPr>
          <p:nvPr>
            <p:ph type="dt" sz="half" idx="10"/>
          </p:nvPr>
        </p:nvSpPr>
        <p:spPr>
          <a:xfrm>
            <a:off x="5562600" y="6509004"/>
            <a:ext cx="3002280" cy="274320"/>
          </a:xfrm>
        </p:spPr>
        <p:txBody>
          <a:bodyPr vert="horz" rtlCol="0"/>
          <a:lstStyle>
            <a:extLst/>
          </a:lstStyle>
          <a:p>
            <a:pPr>
              <a:defRPr/>
            </a:pPr>
            <a:endParaRPr lang="pt-BR">
              <a:solidFill>
                <a:srgbClr val="1C1C1C"/>
              </a:solidFill>
            </a:endParaRPr>
          </a:p>
        </p:txBody>
      </p:sp>
      <p:sp>
        <p:nvSpPr>
          <p:cNvPr id="11" name="Espaço Reservado para Número de Slide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9E0A662F-7D93-4F76-9896-CA5C3AFEBD56}" type="slidenum">
              <a:rPr lang="pt-BR" altLang="pt-BR" smtClean="0">
                <a:solidFill>
                  <a:srgbClr val="1C1C1C"/>
                </a:solidFill>
              </a:rPr>
              <a:pPr>
                <a:defRPr/>
              </a:pPr>
              <a:t>‹nº›</a:t>
            </a:fld>
            <a:endParaRPr lang="pt-BR" altLang="pt-BR">
              <a:solidFill>
                <a:srgbClr val="1C1C1C"/>
              </a:solidFill>
            </a:endParaRPr>
          </a:p>
        </p:txBody>
      </p:sp>
      <p:sp>
        <p:nvSpPr>
          <p:cNvPr id="12" name="Espaço Reservado para Rodapé 11"/>
          <p:cNvSpPr>
            <a:spLocks noGrp="1"/>
          </p:cNvSpPr>
          <p:nvPr>
            <p:ph type="ftr" sz="quarter" idx="12"/>
          </p:nvPr>
        </p:nvSpPr>
        <p:spPr>
          <a:xfrm>
            <a:off x="1600200" y="6509004"/>
            <a:ext cx="3907464" cy="274320"/>
          </a:xfrm>
        </p:spPr>
        <p:txBody>
          <a:bodyPr vert="horz" rtlCol="0"/>
          <a:lstStyle>
            <a:extLst/>
          </a:lstStyle>
          <a:p>
            <a:pPr>
              <a:defRPr/>
            </a:pPr>
            <a:endParaRPr lang="pt-BR">
              <a:solidFill>
                <a:srgbClr val="1C1C1C"/>
              </a:solidFill>
            </a:endParaRPr>
          </a:p>
        </p:txBody>
      </p:sp>
    </p:spTree>
  </p:cSld>
  <p:clrMapOvr>
    <a:masterClrMapping/>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endParaRPr lang="pt-BR">
              <a:solidFill>
                <a:srgbClr val="000000"/>
              </a:solidFill>
            </a:endParaRPr>
          </a:p>
        </p:txBody>
      </p:sp>
      <p:sp>
        <p:nvSpPr>
          <p:cNvPr id="5" name="Espaço Reservado para Rodapé 4"/>
          <p:cNvSpPr>
            <a:spLocks noGrp="1"/>
          </p:cNvSpPr>
          <p:nvPr>
            <p:ph type="ftr" sz="quarter" idx="11"/>
          </p:nvPr>
        </p:nvSpPr>
        <p:spPr/>
        <p:txBody>
          <a:bodyPr/>
          <a:lstStyle>
            <a:extLst/>
          </a:lstStyle>
          <a:p>
            <a:pPr>
              <a:defRPr/>
            </a:pPr>
            <a:endParaRPr lang="pt-BR">
              <a:solidFill>
                <a:srgbClr val="000000"/>
              </a:solidFill>
            </a:endParaRPr>
          </a:p>
        </p:txBody>
      </p:sp>
      <p:sp>
        <p:nvSpPr>
          <p:cNvPr id="6" name="Espaço Reservado para Número de Slide 5"/>
          <p:cNvSpPr>
            <a:spLocks noGrp="1"/>
          </p:cNvSpPr>
          <p:nvPr>
            <p:ph type="sldNum" sz="quarter" idx="12"/>
          </p:nvPr>
        </p:nvSpPr>
        <p:spPr/>
        <p:txBody>
          <a:bodyPr/>
          <a:lstStyle>
            <a:extLst/>
          </a:lstStyle>
          <a:p>
            <a:pPr>
              <a:defRPr/>
            </a:pPr>
            <a:fld id="{67A33BCB-B467-4592-9F7A-530EA4D2C319}"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lvl1pPr algn="l">
              <a:defRPr/>
            </a:lvl1pPr>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endParaRPr lang="pt-BR">
              <a:solidFill>
                <a:srgbClr val="000000"/>
              </a:solidFill>
            </a:endParaRPr>
          </a:p>
        </p:txBody>
      </p:sp>
      <p:sp>
        <p:nvSpPr>
          <p:cNvPr id="5" name="Espaço Reservado para Rodapé 4"/>
          <p:cNvSpPr>
            <a:spLocks noGrp="1"/>
          </p:cNvSpPr>
          <p:nvPr>
            <p:ph type="ftr" sz="quarter" idx="11"/>
          </p:nvPr>
        </p:nvSpPr>
        <p:spPr/>
        <p:txBody>
          <a:bodyPr/>
          <a:lstStyle>
            <a:extLst/>
          </a:lstStyle>
          <a:p>
            <a:pPr>
              <a:defRPr/>
            </a:pPr>
            <a:endParaRPr lang="pt-BR">
              <a:solidFill>
                <a:srgbClr val="000000"/>
              </a:solidFill>
            </a:endParaRPr>
          </a:p>
        </p:txBody>
      </p:sp>
      <p:sp>
        <p:nvSpPr>
          <p:cNvPr id="6" name="Espaço Reservado para Número de Slide 5"/>
          <p:cNvSpPr>
            <a:spLocks noGrp="1"/>
          </p:cNvSpPr>
          <p:nvPr>
            <p:ph type="sldNum" sz="quarter" idx="12"/>
          </p:nvPr>
        </p:nvSpPr>
        <p:spPr/>
        <p:txBody>
          <a:bodyPr/>
          <a:lstStyle>
            <a:extLst/>
          </a:lstStyle>
          <a:p>
            <a:pPr>
              <a:defRPr/>
            </a:pPr>
            <a:fld id="{7F023032-EF06-4B89-A753-9F45B1D0A640}"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ítulo, texto e clip-art">
    <p:spTree>
      <p:nvGrpSpPr>
        <p:cNvPr id="1" name=""/>
        <p:cNvGrpSpPr/>
        <p:nvPr/>
      </p:nvGrpSpPr>
      <p:grpSpPr>
        <a:xfrm>
          <a:off x="0" y="0"/>
          <a:ext cx="0" cy="0"/>
          <a:chOff x="0" y="0"/>
          <a:chExt cx="0" cy="0"/>
        </a:xfrm>
      </p:grpSpPr>
      <p:sp>
        <p:nvSpPr>
          <p:cNvPr id="2" name="Título 1"/>
          <p:cNvSpPr>
            <a:spLocks noGrp="1"/>
          </p:cNvSpPr>
          <p:nvPr>
            <p:ph type="title"/>
          </p:nvPr>
        </p:nvSpPr>
        <p:spPr>
          <a:xfrm>
            <a:off x="1150938" y="617538"/>
            <a:ext cx="7793037" cy="1143000"/>
          </a:xfrm>
        </p:spPr>
        <p:txBody>
          <a:bodyPr/>
          <a:lstStyle/>
          <a:p>
            <a:r>
              <a:rPr lang="pt-BR" smtClean="0"/>
              <a:t>Clique para editar o estilo do título mestre</a:t>
            </a:r>
            <a:endParaRPr lang="pt-BR"/>
          </a:p>
        </p:txBody>
      </p:sp>
      <p:sp>
        <p:nvSpPr>
          <p:cNvPr id="3" name="Espaço Reservado para Texto 2"/>
          <p:cNvSpPr>
            <a:spLocks noGrp="1"/>
          </p:cNvSpPr>
          <p:nvPr>
            <p:ph type="body" sz="half" idx="1"/>
          </p:nvPr>
        </p:nvSpPr>
        <p:spPr>
          <a:xfrm>
            <a:off x="1182688" y="2017713"/>
            <a:ext cx="3810000" cy="411480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lip-art 3"/>
          <p:cNvSpPr>
            <a:spLocks noGrp="1"/>
          </p:cNvSpPr>
          <p:nvPr>
            <p:ph type="clipArt" sz="half" idx="2"/>
          </p:nvPr>
        </p:nvSpPr>
        <p:spPr>
          <a:xfrm>
            <a:off x="5145088" y="2017713"/>
            <a:ext cx="3810000" cy="4114800"/>
          </a:xfrm>
        </p:spPr>
        <p:txBody>
          <a:bodyPr/>
          <a:lstStyle/>
          <a:p>
            <a:pPr lvl="0"/>
            <a:endParaRPr lang="pt-BR"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A4321286-F3A9-4651-A741-0DE9375B2772}"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p14="http://schemas.microsoft.com/office/powerpoint/2010/main" xmlns="" val="2754663947"/>
      </p:ext>
    </p:extLst>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7" name="Retângulo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Conteúdo 2"/>
          <p:cNvSpPr>
            <a:spLocks noGrp="1"/>
          </p:cNvSpPr>
          <p:nvPr>
            <p:ph idx="1"/>
          </p:nvPr>
        </p:nvSpPr>
        <p:spPr/>
        <p:txBody>
          <a:bodyPr/>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endParaRPr lang="pt-BR">
              <a:solidFill>
                <a:srgbClr val="000000"/>
              </a:solidFill>
            </a:endParaRPr>
          </a:p>
        </p:txBody>
      </p:sp>
      <p:sp>
        <p:nvSpPr>
          <p:cNvPr id="5" name="Espaço Reservado para Rodapé 4"/>
          <p:cNvSpPr>
            <a:spLocks noGrp="1"/>
          </p:cNvSpPr>
          <p:nvPr>
            <p:ph type="ftr" sz="quarter" idx="11"/>
          </p:nvPr>
        </p:nvSpPr>
        <p:spPr/>
        <p:txBody>
          <a:bodyPr/>
          <a:lstStyle>
            <a:extLst/>
          </a:lstStyle>
          <a:p>
            <a:pPr>
              <a:defRPr/>
            </a:pPr>
            <a:endParaRPr lang="pt-BR">
              <a:solidFill>
                <a:srgbClr val="000000"/>
              </a:solidFill>
            </a:endParaRPr>
          </a:p>
        </p:txBody>
      </p:sp>
      <p:sp>
        <p:nvSpPr>
          <p:cNvPr id="6" name="Espaço Reservado para Número de Slide 5"/>
          <p:cNvSpPr>
            <a:spLocks noGrp="1"/>
          </p:cNvSpPr>
          <p:nvPr>
            <p:ph type="sldNum" sz="quarter" idx="12"/>
          </p:nvPr>
        </p:nvSpPr>
        <p:spPr/>
        <p:txBody>
          <a:bodyPr/>
          <a:lstStyle>
            <a:extLst/>
          </a:lstStyle>
          <a:p>
            <a:pPr>
              <a:defRPr/>
            </a:pPr>
            <a:fld id="{26EE31E6-FC5F-41D2-BB8D-2846ED296DDE}"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7" name="Retângulo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 texto mestre</a:t>
            </a:r>
          </a:p>
        </p:txBody>
      </p:sp>
      <p:sp>
        <p:nvSpPr>
          <p:cNvPr id="8" name="Espaço Reservado para Data 7"/>
          <p:cNvSpPr>
            <a:spLocks noGrp="1"/>
          </p:cNvSpPr>
          <p:nvPr>
            <p:ph type="dt" sz="half" idx="10"/>
          </p:nvPr>
        </p:nvSpPr>
        <p:spPr>
          <a:xfrm>
            <a:off x="5562600" y="6513670"/>
            <a:ext cx="3002280" cy="274320"/>
          </a:xfrm>
        </p:spPr>
        <p:txBody>
          <a:bodyPr vert="horz" rtlCol="0"/>
          <a:lstStyle>
            <a:extLst/>
          </a:lstStyle>
          <a:p>
            <a:pPr>
              <a:defRPr/>
            </a:pPr>
            <a:endParaRPr lang="pt-BR">
              <a:solidFill>
                <a:srgbClr val="000000"/>
              </a:solidFill>
            </a:endParaRPr>
          </a:p>
        </p:txBody>
      </p:sp>
      <p:sp>
        <p:nvSpPr>
          <p:cNvPr id="9" name="Espaço Reservado para Número de Slide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986AC7AE-9FCE-43BD-BB9C-006E1F857E59}" type="slidenum">
              <a:rPr lang="pt-BR" altLang="pt-BR" smtClean="0">
                <a:solidFill>
                  <a:srgbClr val="000000"/>
                </a:solidFill>
              </a:rPr>
              <a:pPr>
                <a:defRPr/>
              </a:pPr>
              <a:t>‹nº›</a:t>
            </a:fld>
            <a:endParaRPr lang="pt-BR" altLang="pt-BR">
              <a:solidFill>
                <a:srgbClr val="000000"/>
              </a:solidFill>
            </a:endParaRPr>
          </a:p>
        </p:txBody>
      </p:sp>
      <p:sp>
        <p:nvSpPr>
          <p:cNvPr id="10" name="Espaço Reservado para Rodapé 9"/>
          <p:cNvSpPr>
            <a:spLocks noGrp="1"/>
          </p:cNvSpPr>
          <p:nvPr>
            <p:ph type="ftr" sz="quarter" idx="12"/>
          </p:nvPr>
        </p:nvSpPr>
        <p:spPr>
          <a:xfrm>
            <a:off x="1600200" y="6513670"/>
            <a:ext cx="3907464" cy="274320"/>
          </a:xfrm>
        </p:spPr>
        <p:txBody>
          <a:bodyPr vert="horz" rtlCol="0"/>
          <a:lstStyle>
            <a:extLst/>
          </a:lstStyle>
          <a:p>
            <a:pPr>
              <a:defRPr/>
            </a:pPr>
            <a:endParaRPr lang="pt-BR">
              <a:solidFill>
                <a:srgbClr val="000000"/>
              </a:solidFill>
            </a:endParaRPr>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Conteúdo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pPr>
              <a:defRPr/>
            </a:pPr>
            <a:endParaRPr lang="pt-BR">
              <a:solidFill>
                <a:srgbClr val="000000"/>
              </a:solidFill>
            </a:endParaRPr>
          </a:p>
        </p:txBody>
      </p:sp>
      <p:sp>
        <p:nvSpPr>
          <p:cNvPr id="6" name="Espaço Reservado para Rodapé 5"/>
          <p:cNvSpPr>
            <a:spLocks noGrp="1"/>
          </p:cNvSpPr>
          <p:nvPr>
            <p:ph type="ftr" sz="quarter" idx="11"/>
          </p:nvPr>
        </p:nvSpPr>
        <p:spPr/>
        <p:txBody>
          <a:bodyPr/>
          <a:lstStyle>
            <a:extLst/>
          </a:lstStyle>
          <a:p>
            <a:pPr>
              <a:defRPr/>
            </a:pPr>
            <a:endParaRPr lang="pt-BR">
              <a:solidFill>
                <a:srgbClr val="000000"/>
              </a:solidFill>
            </a:endParaRPr>
          </a:p>
        </p:txBody>
      </p:sp>
      <p:sp>
        <p:nvSpPr>
          <p:cNvPr id="7" name="Espaço Reservado para Número de Slide 6"/>
          <p:cNvSpPr>
            <a:spLocks noGrp="1"/>
          </p:cNvSpPr>
          <p:nvPr>
            <p:ph type="sldNum" sz="quarter" idx="12"/>
          </p:nvPr>
        </p:nvSpPr>
        <p:spPr>
          <a:xfrm>
            <a:off x="8641080" y="6514568"/>
            <a:ext cx="464288" cy="274320"/>
          </a:xfrm>
        </p:spPr>
        <p:txBody>
          <a:bodyPr/>
          <a:lstStyle>
            <a:extLst/>
          </a:lstStyle>
          <a:p>
            <a:pPr>
              <a:defRPr/>
            </a:pPr>
            <a:fld id="{F80F1981-C4E3-47BD-95A5-12CCF29C0CDF}" type="slidenum">
              <a:rPr lang="pt-BR" altLang="pt-BR" smtClean="0">
                <a:solidFill>
                  <a:srgbClr val="000000"/>
                </a:solidFill>
              </a:rPr>
              <a:pPr>
                <a:defRPr/>
              </a:pPr>
              <a:t>‹nº›</a:t>
            </a:fld>
            <a:endParaRPr lang="pt-BR" altLang="pt-BR">
              <a:solidFill>
                <a:srgbClr val="000000"/>
              </a:solidFill>
            </a:endParaRPr>
          </a:p>
        </p:txBody>
      </p:sp>
      <p:sp>
        <p:nvSpPr>
          <p:cNvPr id="10" name="Retângulo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Retângulo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tângulo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ítulo 1"/>
          <p:cNvSpPr>
            <a:spLocks noGrp="1"/>
          </p:cNvSpPr>
          <p:nvPr>
            <p:ph type="title"/>
          </p:nvPr>
        </p:nvSpPr>
        <p:spPr>
          <a:xfrm>
            <a:off x="457200" y="251948"/>
            <a:ext cx="8229600" cy="1143000"/>
          </a:xfrm>
        </p:spPr>
        <p:txBody>
          <a:bodyPr anchor="b"/>
          <a:lstStyle>
            <a:lvl1pPr>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4" name="Espaço Reservado para Texto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5" name="Espaço Reservado para Conteúdo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pPr>
              <a:defRPr/>
            </a:pPr>
            <a:endParaRPr lang="pt-BR">
              <a:solidFill>
                <a:srgbClr val="000000"/>
              </a:solidFill>
            </a:endParaRPr>
          </a:p>
        </p:txBody>
      </p:sp>
      <p:sp>
        <p:nvSpPr>
          <p:cNvPr id="8" name="Espaço Reservado para Rodapé 7"/>
          <p:cNvSpPr>
            <a:spLocks noGrp="1"/>
          </p:cNvSpPr>
          <p:nvPr>
            <p:ph type="ftr" sz="quarter" idx="11"/>
          </p:nvPr>
        </p:nvSpPr>
        <p:spPr/>
        <p:txBody>
          <a:bodyPr/>
          <a:lstStyle>
            <a:extLst/>
          </a:lstStyle>
          <a:p>
            <a:pPr>
              <a:defRPr/>
            </a:pPr>
            <a:endParaRPr lang="pt-BR">
              <a:solidFill>
                <a:srgbClr val="000000"/>
              </a:solidFill>
            </a:endParaRPr>
          </a:p>
        </p:txBody>
      </p:sp>
      <p:sp>
        <p:nvSpPr>
          <p:cNvPr id="9" name="Espaço Reservado para Número de Slide 8"/>
          <p:cNvSpPr>
            <a:spLocks noGrp="1"/>
          </p:cNvSpPr>
          <p:nvPr>
            <p:ph type="sldNum" sz="quarter" idx="12"/>
          </p:nvPr>
        </p:nvSpPr>
        <p:spPr>
          <a:xfrm>
            <a:off x="8641080" y="6514568"/>
            <a:ext cx="464288" cy="274320"/>
          </a:xfrm>
        </p:spPr>
        <p:txBody>
          <a:bodyPr/>
          <a:lstStyle>
            <a:extLst/>
          </a:lstStyle>
          <a:p>
            <a:pPr>
              <a:defRPr/>
            </a:pPr>
            <a:fld id="{066B4526-59B6-431D-A05D-2FC59873E77E}"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53218"/>
            <a:ext cx="8229600" cy="1143000"/>
          </a:xfrm>
        </p:spPr>
        <p:txBody>
          <a:bodyPr/>
          <a:lstStyle>
            <a:extLst/>
          </a:lstStyle>
          <a:p>
            <a:r>
              <a:rPr kumimoji="0" lang="pt-BR" smtClean="0"/>
              <a:t>Clique para editar o título mestre</a:t>
            </a:r>
            <a:endParaRPr kumimoji="0" lang="en-US"/>
          </a:p>
        </p:txBody>
      </p:sp>
      <p:sp>
        <p:nvSpPr>
          <p:cNvPr id="3" name="Espaço Reservado para Data 2"/>
          <p:cNvSpPr>
            <a:spLocks noGrp="1"/>
          </p:cNvSpPr>
          <p:nvPr>
            <p:ph type="dt" sz="half" idx="10"/>
          </p:nvPr>
        </p:nvSpPr>
        <p:spPr/>
        <p:txBody>
          <a:bodyPr/>
          <a:lstStyle>
            <a:extLst/>
          </a:lstStyle>
          <a:p>
            <a:pPr>
              <a:defRPr/>
            </a:pPr>
            <a:endParaRPr lang="pt-BR">
              <a:solidFill>
                <a:srgbClr val="000000"/>
              </a:solidFill>
            </a:endParaRPr>
          </a:p>
        </p:txBody>
      </p:sp>
      <p:sp>
        <p:nvSpPr>
          <p:cNvPr id="4" name="Espaço Reservado para Rodapé 3"/>
          <p:cNvSpPr>
            <a:spLocks noGrp="1"/>
          </p:cNvSpPr>
          <p:nvPr>
            <p:ph type="ftr" sz="quarter" idx="11"/>
          </p:nvPr>
        </p:nvSpPr>
        <p:spPr/>
        <p:txBody>
          <a:bodyPr/>
          <a:lstStyle>
            <a:extLst/>
          </a:lstStyle>
          <a:p>
            <a:pPr>
              <a:defRPr/>
            </a:pPr>
            <a:endParaRPr lang="pt-BR">
              <a:solidFill>
                <a:srgbClr val="000000"/>
              </a:solidFill>
            </a:endParaRPr>
          </a:p>
        </p:txBody>
      </p:sp>
      <p:sp>
        <p:nvSpPr>
          <p:cNvPr id="5" name="Espaço Reservado para Número de Slide 4"/>
          <p:cNvSpPr>
            <a:spLocks noGrp="1"/>
          </p:cNvSpPr>
          <p:nvPr>
            <p:ph type="sldNum" sz="quarter" idx="12"/>
          </p:nvPr>
        </p:nvSpPr>
        <p:spPr/>
        <p:txBody>
          <a:bodyPr/>
          <a:lstStyle>
            <a:extLst/>
          </a:lstStyle>
          <a:p>
            <a:pPr>
              <a:defRPr/>
            </a:pPr>
            <a:fld id="{3F131DB7-F273-4CC2-A7FD-A757B283AB6E}" type="slidenum">
              <a:rPr lang="pt-BR" altLang="pt-BR" smtClean="0">
                <a:solidFill>
                  <a:srgbClr val="000000"/>
                </a:solidFill>
              </a:rPr>
              <a:pPr>
                <a:defRPr/>
              </a:pPr>
              <a:t>‹nº›</a:t>
            </a:fld>
            <a:endParaRPr lang="pt-BR" altLang="pt-BR">
              <a:solidFill>
                <a:srgbClr val="000000"/>
              </a:solidFill>
            </a:endParaRPr>
          </a:p>
        </p:txBody>
      </p:sp>
      <p:sp>
        <p:nvSpPr>
          <p:cNvPr id="7" name="Retângulo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extLst/>
          </a:lstStyle>
          <a:p>
            <a:pPr>
              <a:defRPr/>
            </a:pPr>
            <a:endParaRPr lang="pt-BR">
              <a:solidFill>
                <a:srgbClr val="000000"/>
              </a:solidFill>
            </a:endParaRPr>
          </a:p>
        </p:txBody>
      </p:sp>
      <p:sp>
        <p:nvSpPr>
          <p:cNvPr id="3" name="Espaço Reservado para Rodapé 2"/>
          <p:cNvSpPr>
            <a:spLocks noGrp="1"/>
          </p:cNvSpPr>
          <p:nvPr>
            <p:ph type="ftr" sz="quarter" idx="11"/>
          </p:nvPr>
        </p:nvSpPr>
        <p:spPr/>
        <p:txBody>
          <a:bodyPr/>
          <a:lstStyle>
            <a:extLst/>
          </a:lstStyle>
          <a:p>
            <a:pPr>
              <a:defRPr/>
            </a:pPr>
            <a:endParaRPr lang="pt-BR">
              <a:solidFill>
                <a:srgbClr val="000000"/>
              </a:solidFill>
            </a:endParaRPr>
          </a:p>
        </p:txBody>
      </p:sp>
      <p:sp>
        <p:nvSpPr>
          <p:cNvPr id="4" name="Espaço Reservado para Número de Slide 3"/>
          <p:cNvSpPr>
            <a:spLocks noGrp="1"/>
          </p:cNvSpPr>
          <p:nvPr>
            <p:ph type="sldNum" sz="quarter" idx="12"/>
          </p:nvPr>
        </p:nvSpPr>
        <p:spPr/>
        <p:txBody>
          <a:bodyPr/>
          <a:lstStyle>
            <a:extLst/>
          </a:lstStyle>
          <a:p>
            <a:pPr>
              <a:defRPr/>
            </a:pPr>
            <a:fld id="{81DD0248-2ED4-46C6-BE40-3D141C1B62F9}"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2"/>
      </p:bgRef>
    </p:bg>
    <p:spTree>
      <p:nvGrpSpPr>
        <p:cNvPr id="1" name=""/>
        <p:cNvGrpSpPr/>
        <p:nvPr/>
      </p:nvGrpSpPr>
      <p:grpSpPr>
        <a:xfrm>
          <a:off x="0" y="0"/>
          <a:ext cx="0" cy="0"/>
          <a:chOff x="0" y="0"/>
          <a:chExt cx="0" cy="0"/>
        </a:xfrm>
      </p:grpSpPr>
      <p:sp>
        <p:nvSpPr>
          <p:cNvPr id="8" name="Retângulo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4963136" y="304800"/>
            <a:ext cx="3931920" cy="762000"/>
          </a:xfrm>
        </p:spPr>
        <p:txBody>
          <a:bodyPr anchor="b"/>
          <a:lstStyle>
            <a:lvl1pPr marL="0" algn="r">
              <a:buNone/>
              <a:defRPr sz="2000" b="1"/>
            </a:lvl1pPr>
            <a:extLst/>
          </a:lstStyle>
          <a:p>
            <a:r>
              <a:rPr kumimoji="0" lang="pt-BR" smtClean="0"/>
              <a:t>Clique para editar o título mestre</a:t>
            </a:r>
            <a:endParaRPr kumimoji="0" lang="en-US"/>
          </a:p>
        </p:txBody>
      </p:sp>
      <p:sp>
        <p:nvSpPr>
          <p:cNvPr id="3" name="Espaço Reservado para Texto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 texto mestre</a:t>
            </a:r>
          </a:p>
        </p:txBody>
      </p:sp>
      <p:sp>
        <p:nvSpPr>
          <p:cNvPr id="4" name="Espaço Reservado para Conteúdo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9" name="Espaço Reservado para Data 8"/>
          <p:cNvSpPr>
            <a:spLocks noGrp="1"/>
          </p:cNvSpPr>
          <p:nvPr>
            <p:ph type="dt" sz="half" idx="10"/>
          </p:nvPr>
        </p:nvSpPr>
        <p:spPr>
          <a:xfrm>
            <a:off x="5562600" y="6513670"/>
            <a:ext cx="3002280" cy="274320"/>
          </a:xfrm>
        </p:spPr>
        <p:txBody>
          <a:bodyPr vert="horz" rtlCol="0"/>
          <a:lstStyle>
            <a:extLst/>
          </a:lstStyle>
          <a:p>
            <a:pPr>
              <a:defRPr/>
            </a:pPr>
            <a:endParaRPr lang="pt-BR">
              <a:solidFill>
                <a:srgbClr val="000000"/>
              </a:solidFill>
            </a:endParaRPr>
          </a:p>
        </p:txBody>
      </p:sp>
      <p:sp>
        <p:nvSpPr>
          <p:cNvPr id="10" name="Espaço Reservado para Número de Slide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2F952B89-039C-4425-A781-9880A8BA9A32}" type="slidenum">
              <a:rPr lang="pt-BR" altLang="pt-BR" smtClean="0">
                <a:solidFill>
                  <a:srgbClr val="000000"/>
                </a:solidFill>
              </a:rPr>
              <a:pPr>
                <a:defRPr/>
              </a:pPr>
              <a:t>‹nº›</a:t>
            </a:fld>
            <a:endParaRPr lang="pt-BR" altLang="pt-BR">
              <a:solidFill>
                <a:srgbClr val="000000"/>
              </a:solidFill>
            </a:endParaRPr>
          </a:p>
        </p:txBody>
      </p:sp>
      <p:sp>
        <p:nvSpPr>
          <p:cNvPr id="11" name="Espaço Reservado para Rodapé 10"/>
          <p:cNvSpPr>
            <a:spLocks noGrp="1"/>
          </p:cNvSpPr>
          <p:nvPr>
            <p:ph type="ftr" sz="quarter" idx="12"/>
          </p:nvPr>
        </p:nvSpPr>
        <p:spPr>
          <a:xfrm>
            <a:off x="1600200" y="6513670"/>
            <a:ext cx="3907464" cy="274320"/>
          </a:xfrm>
        </p:spPr>
        <p:txBody>
          <a:bodyPr vert="horz" rtlCol="0"/>
          <a:lstStyle>
            <a:extLst/>
          </a:lstStyle>
          <a:p>
            <a:pPr>
              <a:defRPr/>
            </a:pPr>
            <a:endParaRPr lang="pt-BR">
              <a:solidFill>
                <a:srgbClr val="000000"/>
              </a:solidFill>
            </a:endParaRPr>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040443" y="4724400"/>
            <a:ext cx="5486400" cy="664536"/>
          </a:xfrm>
        </p:spPr>
        <p:txBody>
          <a:bodyPr anchor="b"/>
          <a:lstStyle>
            <a:lvl1pPr marL="0" algn="r">
              <a:buNone/>
              <a:defRPr sz="2000" b="1"/>
            </a:lvl1pPr>
            <a:extLst/>
          </a:lstStyle>
          <a:p>
            <a:r>
              <a:rPr kumimoji="0" lang="pt-BR" smtClean="0"/>
              <a:t>Clique para editar o título mestre</a:t>
            </a:r>
            <a:endParaRPr kumimoji="0" lang="en-US"/>
          </a:p>
        </p:txBody>
      </p:sp>
      <p:sp>
        <p:nvSpPr>
          <p:cNvPr id="4" name="Espaço Reservado para Texto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pt-BR" smtClean="0"/>
              <a:t>Clique para editar o texto mestre</a:t>
            </a:r>
          </a:p>
        </p:txBody>
      </p:sp>
      <p:sp>
        <p:nvSpPr>
          <p:cNvPr id="13" name="Espaço Reservado para Imagem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pt-BR" smtClean="0">
                <a:solidFill>
                  <a:schemeClr val="lt1"/>
                </a:solidFill>
                <a:latin typeface="+mn-lt"/>
                <a:ea typeface="+mn-ea"/>
                <a:cs typeface="+mn-cs"/>
              </a:rPr>
              <a:t>Clique no ícone para adicionar uma imagem</a:t>
            </a:r>
            <a:endParaRPr kumimoji="0" lang="en-US" dirty="0">
              <a:solidFill>
                <a:schemeClr val="lt1"/>
              </a:solidFill>
              <a:latin typeface="+mn-lt"/>
              <a:ea typeface="+mn-ea"/>
              <a:cs typeface="+mn-cs"/>
            </a:endParaRPr>
          </a:p>
        </p:txBody>
      </p:sp>
      <p:sp>
        <p:nvSpPr>
          <p:cNvPr id="8" name="Espaço Reservado para Data 7"/>
          <p:cNvSpPr>
            <a:spLocks noGrp="1"/>
          </p:cNvSpPr>
          <p:nvPr>
            <p:ph type="dt" sz="half" idx="10"/>
          </p:nvPr>
        </p:nvSpPr>
        <p:spPr>
          <a:xfrm>
            <a:off x="5562600" y="6509004"/>
            <a:ext cx="3002280" cy="274320"/>
          </a:xfrm>
        </p:spPr>
        <p:txBody>
          <a:bodyPr vert="horz" rtlCol="0"/>
          <a:lstStyle>
            <a:extLst/>
          </a:lstStyle>
          <a:p>
            <a:pPr>
              <a:defRPr/>
            </a:pPr>
            <a:endParaRPr lang="pt-BR">
              <a:solidFill>
                <a:srgbClr val="000000"/>
              </a:solidFill>
            </a:endParaRPr>
          </a:p>
        </p:txBody>
      </p:sp>
      <p:sp>
        <p:nvSpPr>
          <p:cNvPr id="9" name="Espaço Reservado para Número de Slide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5DB845B2-5E68-4B34-A4A3-6C9FE9A7BBC5}" type="slidenum">
              <a:rPr lang="pt-BR" altLang="pt-BR" smtClean="0">
                <a:solidFill>
                  <a:srgbClr val="000000"/>
                </a:solidFill>
              </a:rPr>
              <a:pPr>
                <a:defRPr/>
              </a:pPr>
              <a:t>‹nº›</a:t>
            </a:fld>
            <a:endParaRPr lang="pt-BR" altLang="pt-BR">
              <a:solidFill>
                <a:srgbClr val="000000"/>
              </a:solidFill>
            </a:endParaRPr>
          </a:p>
        </p:txBody>
      </p:sp>
      <p:sp>
        <p:nvSpPr>
          <p:cNvPr id="10" name="Espaço Reservado para Rodapé 9"/>
          <p:cNvSpPr>
            <a:spLocks noGrp="1"/>
          </p:cNvSpPr>
          <p:nvPr>
            <p:ph type="ftr" sz="quarter" idx="12"/>
          </p:nvPr>
        </p:nvSpPr>
        <p:spPr>
          <a:xfrm>
            <a:off x="1600200" y="6509004"/>
            <a:ext cx="3907464" cy="274320"/>
          </a:xfrm>
        </p:spPr>
        <p:txBody>
          <a:bodyPr vert="horz" rtlCol="0"/>
          <a:lstStyle>
            <a:extLst/>
          </a:lstStyle>
          <a:p>
            <a:pPr>
              <a:defRPr/>
            </a:pPr>
            <a:endParaRPr 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Arredondar Retângulo em um Canto Diagonal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ço Reservado para Rodapé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pPr>
              <a:defRPr/>
            </a:pPr>
            <a:endParaRPr lang="pt-BR">
              <a:solidFill>
                <a:srgbClr val="000000"/>
              </a:solidFill>
            </a:endParaRPr>
          </a:p>
        </p:txBody>
      </p:sp>
      <p:sp>
        <p:nvSpPr>
          <p:cNvPr id="14" name="Espaço Reservado para Data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pPr>
              <a:defRPr/>
            </a:pPr>
            <a:endParaRPr lang="pt-BR">
              <a:solidFill>
                <a:srgbClr val="000000"/>
              </a:solidFill>
            </a:endParaRPr>
          </a:p>
        </p:txBody>
      </p:sp>
      <p:sp>
        <p:nvSpPr>
          <p:cNvPr id="23" name="Espaço Reservado para Número de Slide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pPr>
              <a:defRPr/>
            </a:pPr>
            <a:fld id="{396C9740-62E1-416B-9C53-ADE51F57A7E8}" type="slidenum">
              <a:rPr lang="pt-BR" altLang="pt-BR" smtClean="0">
                <a:solidFill>
                  <a:srgbClr val="000000"/>
                </a:solidFill>
              </a:rPr>
              <a:pPr>
                <a:defRPr/>
              </a:pPr>
              <a:t>‹nº›</a:t>
            </a:fld>
            <a:endParaRPr lang="pt-BR" altLang="pt-BR">
              <a:solidFill>
                <a:srgbClr val="000000"/>
              </a:solidFill>
            </a:endParaRPr>
          </a:p>
        </p:txBody>
      </p:sp>
      <p:sp>
        <p:nvSpPr>
          <p:cNvPr id="22" name="Espaço Reservado para Título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pt-BR" smtClean="0"/>
              <a:t>Clique para editar o título mestre</a:t>
            </a:r>
            <a:endParaRPr kumimoji="0" lang="en-US"/>
          </a:p>
        </p:txBody>
      </p:sp>
      <p:sp>
        <p:nvSpPr>
          <p:cNvPr id="13" name="Espaço Reservado para Texto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Tree>
  </p:cSld>
  <p:clrMap bg1="dk1" tx1="lt1" bg2="dk2" tx2="lt2" accent1="accent1" accent2="accent2" accent3="accent3" accent4="accent4" accent5="accent5" accent6="accent6" hlink="hlink" folHlink="folHlink"/>
  <p:sldLayoutIdLst>
    <p:sldLayoutId id="2147484282" r:id="rId1"/>
    <p:sldLayoutId id="2147484283" r:id="rId2"/>
    <p:sldLayoutId id="2147484284" r:id="rId3"/>
    <p:sldLayoutId id="2147484285" r:id="rId4"/>
    <p:sldLayoutId id="2147484286" r:id="rId5"/>
    <p:sldLayoutId id="2147484287" r:id="rId6"/>
    <p:sldLayoutId id="2147484288" r:id="rId7"/>
    <p:sldLayoutId id="2147484289" r:id="rId8"/>
    <p:sldLayoutId id="2147484290" r:id="rId9"/>
    <p:sldLayoutId id="2147484291" r:id="rId10"/>
    <p:sldLayoutId id="2147484292" r:id="rId11"/>
    <p:sldLayoutId id="2147484293" r:id="rId12"/>
  </p:sldLayoutIdLst>
  <p:transition>
    <p:comb/>
  </p:transition>
  <p:timing>
    <p:tnLst>
      <p:par>
        <p:cTn id="1" dur="indefinite" restart="never" nodeType="tmRoot"/>
      </p:par>
    </p:tnLst>
  </p:timing>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hyperlink" Target="http://www.stj.jus.br/webstj/processo/justica/jurisprudencia.asp?origemPesquisa=informativo&amp;tipo=num_pro&amp;valor=REsp1335617" TargetMode="Externa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22"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r>
              <a:rPr lang="pt-BR" sz="2200" b="1" dirty="0" smtClean="0">
                <a:solidFill>
                  <a:srgbClr val="FFC000"/>
                </a:solidFill>
              </a:rPr>
              <a:t>Curso de formação de Defensoras e Defensores </a:t>
            </a:r>
            <a:r>
              <a:rPr lang="pt-BR" sz="2200" b="1" dirty="0" err="1" smtClean="0">
                <a:solidFill>
                  <a:srgbClr val="FFC000"/>
                </a:solidFill>
              </a:rPr>
              <a:t>Públic@s</a:t>
            </a:r>
            <a:r>
              <a:rPr lang="pt-BR" sz="2200" b="1" dirty="0">
                <a:solidFill>
                  <a:srgbClr val="FFC000"/>
                </a:solidFill>
              </a:rPr>
              <a:t/>
            </a:r>
            <a:br>
              <a:rPr lang="pt-BR" sz="2200" b="1" dirty="0">
                <a:solidFill>
                  <a:srgbClr val="FFC000"/>
                </a:solidFill>
              </a:rPr>
            </a:br>
            <a:r>
              <a:rPr lang="pt-BR" sz="2200" b="1" dirty="0">
                <a:solidFill>
                  <a:srgbClr val="FFC000"/>
                </a:solidFill>
              </a:rPr>
              <a:t/>
            </a:r>
            <a:br>
              <a:rPr lang="pt-BR" sz="2200" b="1" dirty="0">
                <a:solidFill>
                  <a:srgbClr val="FFC000"/>
                </a:solidFill>
              </a:rPr>
            </a:br>
            <a:endParaRPr lang="pt-BR" sz="2200" b="1" dirty="0" smtClean="0">
              <a:solidFill>
                <a:srgbClr val="FFC000"/>
              </a:solidFill>
            </a:endParaRPr>
          </a:p>
          <a:p>
            <a:pPr algn="ctr" eaLnBrk="1" hangingPunct="1">
              <a:defRPr/>
            </a:pPr>
            <a:endParaRPr lang="pt-BR" sz="2200" b="1" dirty="0">
              <a:solidFill>
                <a:srgbClr val="FFC000"/>
              </a:solidFill>
            </a:endParaRPr>
          </a:p>
          <a:p>
            <a:pPr algn="ctr" eaLnBrk="1" hangingPunct="1">
              <a:defRPr/>
            </a:pPr>
            <a:r>
              <a:rPr lang="pt-BR" sz="2200" b="1" dirty="0">
                <a:solidFill>
                  <a:srgbClr val="FFC000"/>
                </a:solidFill>
              </a:rPr>
              <a:t>DIREITO </a:t>
            </a:r>
            <a:r>
              <a:rPr lang="pt-BR" sz="2200" b="1" dirty="0" smtClean="0">
                <a:solidFill>
                  <a:srgbClr val="FFC000"/>
                </a:solidFill>
              </a:rPr>
              <a:t>CIVIL</a:t>
            </a:r>
          </a:p>
          <a:p>
            <a:pPr algn="ctr" eaLnBrk="1" hangingPunct="1">
              <a:defRPr/>
            </a:pPr>
            <a:r>
              <a:rPr lang="pt-BR" sz="2200" b="1" dirty="0" smtClean="0">
                <a:solidFill>
                  <a:srgbClr val="FFC000"/>
                </a:solidFill>
              </a:rPr>
              <a:t>Parte geral (módulo 2)</a:t>
            </a:r>
            <a:endParaRPr lang="pt-BR" sz="2200" b="1" dirty="0">
              <a:solidFill>
                <a:srgbClr val="FFC000"/>
              </a:solidFill>
            </a:endParaRPr>
          </a:p>
          <a:p>
            <a:pPr algn="ctr" eaLnBrk="1" hangingPunct="1">
              <a:defRPr/>
            </a:pPr>
            <a:endParaRPr lang="pt-BR" sz="2200" b="1" dirty="0">
              <a:solidFill>
                <a:schemeClr val="accent2"/>
              </a:solidFill>
            </a:endParaRPr>
          </a:p>
          <a:p>
            <a:pPr algn="ctr" eaLnBrk="1" hangingPunct="1">
              <a:defRPr/>
            </a:pPr>
            <a:endParaRPr lang="pt-BR" sz="2200" b="1" dirty="0">
              <a:solidFill>
                <a:schemeClr val="accent2"/>
              </a:solidFill>
            </a:endParaRPr>
          </a:p>
          <a:p>
            <a:pPr algn="ctr" eaLnBrk="1" hangingPunct="1">
              <a:defRPr/>
            </a:pPr>
            <a:endParaRPr lang="pt-BR" sz="2200" b="1" dirty="0">
              <a:solidFill>
                <a:schemeClr val="accent2"/>
              </a:solidFill>
            </a:endParaRPr>
          </a:p>
          <a:p>
            <a:pPr algn="ctr" eaLnBrk="1" hangingPunct="1">
              <a:defRPr/>
            </a:pPr>
            <a:r>
              <a:rPr lang="pt-BR" sz="2200" b="1" dirty="0" smtClean="0">
                <a:solidFill>
                  <a:schemeClr val="bg1"/>
                </a:solidFill>
              </a:rPr>
              <a:t>Daniella Bonilha de Carvalho</a:t>
            </a:r>
            <a:endParaRPr lang="pt-BR" sz="2200" b="1" dirty="0">
              <a:solidFill>
                <a:schemeClr val="bg1"/>
              </a:solidFill>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eaLnBrk="1" hangingPunct="1">
              <a:defRPr/>
            </a:pPr>
            <a:r>
              <a:rPr lang="pt-BR" sz="1000" b="1" dirty="0">
                <a:solidFill>
                  <a:schemeClr val="accent2"/>
                </a:solidFill>
                <a:latin typeface="Arial" charset="0"/>
              </a:rPr>
              <a:t/>
            </a:r>
            <a:br>
              <a:rPr lang="pt-BR" sz="1000" b="1" dirty="0">
                <a:solidFill>
                  <a:schemeClr val="accent2"/>
                </a:solidFill>
                <a:latin typeface="Arial" charset="0"/>
              </a:rPr>
            </a:br>
            <a:endParaRPr lang="pt-BR" sz="1000" b="1" dirty="0">
              <a:solidFill>
                <a:schemeClr val="accent2"/>
              </a:solidFill>
              <a:latin typeface="Arial" charset="0"/>
            </a:endParaRPr>
          </a:p>
        </p:txBody>
      </p:sp>
    </p:spTree>
  </p:cSld>
  <p:clrMapOvr>
    <a:masterClrMapping/>
  </p:clrMapOvr>
  <p:transition>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23528" y="548680"/>
            <a:ext cx="8280920" cy="5632311"/>
          </a:xfrm>
          <a:prstGeom prst="rect">
            <a:avLst/>
          </a:prstGeom>
          <a:noFill/>
        </p:spPr>
        <p:txBody>
          <a:bodyPr wrap="square" rtlCol="0">
            <a:spAutoFit/>
          </a:bodyPr>
          <a:lstStyle/>
          <a:p>
            <a:pPr algn="just"/>
            <a:r>
              <a:rPr lang="pt-BR" sz="2000" dirty="0" smtClean="0"/>
              <a:t>A </a:t>
            </a:r>
            <a:r>
              <a:rPr lang="pt-BR" sz="2000" b="1" dirty="0" smtClean="0"/>
              <a:t>pretensão ao dano moral </a:t>
            </a:r>
            <a:r>
              <a:rPr lang="pt-BR" sz="2000" dirty="0" smtClean="0"/>
              <a:t>detém caráter </a:t>
            </a:r>
            <a:r>
              <a:rPr lang="pt-BR" sz="2000" b="1" dirty="0" smtClean="0"/>
              <a:t>compensatório</a:t>
            </a:r>
            <a:r>
              <a:rPr lang="pt-BR" sz="2000" dirty="0" smtClean="0"/>
              <a:t> à vítima. Esta não pleiteia um preço por seu padecimento, porém uma reparação da dor injusta como forma de </a:t>
            </a:r>
            <a:r>
              <a:rPr lang="pt-BR" sz="2000" b="1" dirty="0" smtClean="0"/>
              <a:t>amenizar o seu sofrimento</a:t>
            </a:r>
            <a:r>
              <a:rPr lang="pt-BR" sz="2000" dirty="0" smtClean="0"/>
              <a:t>. </a:t>
            </a:r>
          </a:p>
          <a:p>
            <a:pPr algn="just"/>
            <a:endParaRPr lang="pt-BR" sz="2000" dirty="0"/>
          </a:p>
          <a:p>
            <a:pPr algn="just"/>
            <a:r>
              <a:rPr lang="pt-BR" sz="2000" dirty="0" smtClean="0"/>
              <a:t>Poderia soar incompatível o modelo jurídico do dano moral com as lesões decorrentes do descumprimento das obrigações, porém, nada impede que o dano moral se apresente como efeito do inadimplemento obrigacional. </a:t>
            </a:r>
          </a:p>
          <a:p>
            <a:pPr algn="just"/>
            <a:endParaRPr lang="pt-BR" sz="2000" dirty="0"/>
          </a:p>
          <a:p>
            <a:pPr algn="just"/>
            <a:r>
              <a:rPr lang="pt-BR" sz="2000" dirty="0" smtClean="0"/>
              <a:t>Embora a prestação tenha conteúdo patrimonial, </a:t>
            </a:r>
            <a:r>
              <a:rPr lang="pt-BR" sz="2000" b="1" dirty="0" smtClean="0"/>
              <a:t>o interesse do credor </a:t>
            </a:r>
            <a:r>
              <a:rPr lang="pt-BR" sz="2000" dirty="0" smtClean="0"/>
              <a:t>na prestação </a:t>
            </a:r>
            <a:r>
              <a:rPr lang="pt-BR" sz="2000" b="1" dirty="0" smtClean="0"/>
              <a:t>pode, de acordo com as circunstâncias do caso, apresentar um caráter extrapatrimonial</a:t>
            </a:r>
            <a:r>
              <a:rPr lang="pt-BR" sz="2000" dirty="0" smtClean="0"/>
              <a:t>, pois ligado à saúde, moradia, educação, etc. </a:t>
            </a:r>
          </a:p>
          <a:p>
            <a:pPr algn="just"/>
            <a:endParaRPr lang="pt-BR" sz="2000" dirty="0"/>
          </a:p>
          <a:p>
            <a:pPr algn="just"/>
            <a:r>
              <a:rPr lang="pt-BR" sz="2000" dirty="0" smtClean="0"/>
              <a:t>Ex. </a:t>
            </a:r>
            <a:r>
              <a:rPr lang="pt-BR" sz="2000" b="1" dirty="0" err="1" smtClean="0">
                <a:solidFill>
                  <a:srgbClr val="FFC000"/>
                </a:solidFill>
              </a:rPr>
              <a:t>REsp</a:t>
            </a:r>
            <a:r>
              <a:rPr lang="pt-BR" sz="2000" b="1" dirty="0" smtClean="0">
                <a:solidFill>
                  <a:srgbClr val="FFC000"/>
                </a:solidFill>
              </a:rPr>
              <a:t> 1364775-MG</a:t>
            </a:r>
            <a:r>
              <a:rPr lang="pt-BR" sz="2000" dirty="0" smtClean="0"/>
              <a:t>: Dano moral reconhecido decorrente da </a:t>
            </a:r>
            <a:r>
              <a:rPr lang="pt-BR" sz="2000" u="sng" dirty="0" smtClean="0"/>
              <a:t>injusta recusa de cobertura por plano de saúde</a:t>
            </a:r>
            <a:r>
              <a:rPr lang="pt-BR" sz="2000" dirty="0" smtClean="0"/>
              <a:t> de determinada intervenção cirúrgica, em decorrência do mero inadimplemento contratual. Situação de aflição psicológica e abalo na saúde. </a:t>
            </a:r>
            <a:endParaRPr lang="pt-BR" sz="2000" dirty="0"/>
          </a:p>
        </p:txBody>
      </p:sp>
    </p:spTree>
    <p:extLst>
      <p:ext uri="{BB962C8B-B14F-4D97-AF65-F5344CB8AC3E}">
        <p14:creationId xmlns:p14="http://schemas.microsoft.com/office/powerpoint/2010/main" xmlns="" val="1517325347"/>
      </p:ext>
    </p:extLst>
  </p:cSld>
  <p:clrMapOvr>
    <a:masterClrMapping/>
  </p:clrMapOvr>
  <p:transition>
    <p:comb/>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23528" y="299929"/>
            <a:ext cx="8280920" cy="6247864"/>
          </a:xfrm>
          <a:prstGeom prst="rect">
            <a:avLst/>
          </a:prstGeom>
          <a:noFill/>
        </p:spPr>
        <p:txBody>
          <a:bodyPr wrap="square" rtlCol="0">
            <a:spAutoFit/>
          </a:bodyPr>
          <a:lstStyle/>
          <a:p>
            <a:pPr algn="just"/>
            <a:r>
              <a:rPr lang="pt-BR" sz="2000" b="1" dirty="0" smtClean="0">
                <a:solidFill>
                  <a:srgbClr val="CCECFF"/>
                </a:solidFill>
              </a:rPr>
              <a:t>3. Juros</a:t>
            </a:r>
          </a:p>
          <a:p>
            <a:pPr algn="just"/>
            <a:endParaRPr lang="pt-BR" sz="2000" dirty="0" smtClean="0"/>
          </a:p>
          <a:p>
            <a:pPr algn="just"/>
            <a:r>
              <a:rPr lang="pt-BR" sz="2000" dirty="0" smtClean="0"/>
              <a:t>Trata-se de bem acessório: frutos civis como rendimento de capital.</a:t>
            </a:r>
          </a:p>
          <a:p>
            <a:pPr algn="just"/>
            <a:endParaRPr lang="pt-BR" sz="2000" dirty="0"/>
          </a:p>
          <a:p>
            <a:pPr algn="just"/>
            <a:r>
              <a:rPr lang="pt-BR" sz="2000" b="1" dirty="0" smtClean="0">
                <a:solidFill>
                  <a:srgbClr val="CCECFF"/>
                </a:solidFill>
              </a:rPr>
              <a:t>*Classificação:</a:t>
            </a:r>
          </a:p>
          <a:p>
            <a:pPr algn="just"/>
            <a:endParaRPr lang="pt-BR" sz="2000" dirty="0" smtClean="0"/>
          </a:p>
          <a:p>
            <a:pPr algn="just"/>
            <a:r>
              <a:rPr lang="pt-BR" sz="2000" b="1" u="sng" dirty="0" smtClean="0">
                <a:solidFill>
                  <a:srgbClr val="CCECFF"/>
                </a:solidFill>
              </a:rPr>
              <a:t>3.1. </a:t>
            </a:r>
            <a:r>
              <a:rPr lang="pt-BR" sz="2000" b="1" u="sng" dirty="0">
                <a:solidFill>
                  <a:srgbClr val="CCECFF"/>
                </a:solidFill>
              </a:rPr>
              <a:t>Juros moratórios</a:t>
            </a:r>
            <a:r>
              <a:rPr lang="pt-BR" sz="2000" b="1" dirty="0">
                <a:solidFill>
                  <a:srgbClr val="CCECFF"/>
                </a:solidFill>
              </a:rPr>
              <a:t>:</a:t>
            </a:r>
          </a:p>
          <a:p>
            <a:pPr algn="just"/>
            <a:endParaRPr lang="pt-BR" sz="2000" b="1" dirty="0">
              <a:solidFill>
                <a:srgbClr val="CCECFF"/>
              </a:solidFill>
            </a:endParaRPr>
          </a:p>
          <a:p>
            <a:pPr algn="just"/>
            <a:r>
              <a:rPr lang="pt-BR" sz="2000" dirty="0"/>
              <a:t>Traduzem uma </a:t>
            </a:r>
            <a:r>
              <a:rPr lang="pt-BR" sz="2000" b="1" dirty="0"/>
              <a:t>indenização em decorrência do inadimplemento no cumprimento da obrigação</a:t>
            </a:r>
            <a:r>
              <a:rPr lang="pt-BR" sz="2000" dirty="0"/>
              <a:t>. Trata-se de verdadeira </a:t>
            </a:r>
            <a:r>
              <a:rPr lang="pt-BR" sz="2000" b="1" u="sng" dirty="0"/>
              <a:t>sanção</a:t>
            </a:r>
            <a:r>
              <a:rPr lang="pt-BR" sz="2000" dirty="0"/>
              <a:t> pelo retardamento culposo por parte do devedor. Assentam-se, portanto, à </a:t>
            </a:r>
            <a:r>
              <a:rPr lang="pt-BR" sz="2000" b="1" u="sng" dirty="0"/>
              <a:t>culpa do devedor</a:t>
            </a:r>
            <a:r>
              <a:rPr lang="pt-BR" sz="2000" dirty="0"/>
              <a:t>. </a:t>
            </a:r>
          </a:p>
          <a:p>
            <a:pPr algn="just"/>
            <a:endParaRPr lang="pt-BR" sz="2000" dirty="0">
              <a:solidFill>
                <a:srgbClr val="CCECFF"/>
              </a:solidFill>
            </a:endParaRPr>
          </a:p>
          <a:p>
            <a:pPr algn="just"/>
            <a:r>
              <a:rPr lang="pt-BR" sz="2000" dirty="0">
                <a:solidFill>
                  <a:srgbClr val="CCECFF"/>
                </a:solidFill>
              </a:rPr>
              <a:t>Art. 407, CC: “</a:t>
            </a:r>
            <a:r>
              <a:rPr lang="pt-BR" sz="2000" b="1" u="sng" dirty="0">
                <a:solidFill>
                  <a:srgbClr val="CCECFF"/>
                </a:solidFill>
              </a:rPr>
              <a:t>Ainda que não se alegue prejuízo</a:t>
            </a:r>
            <a:r>
              <a:rPr lang="pt-BR" sz="2000" dirty="0">
                <a:solidFill>
                  <a:srgbClr val="CCECFF"/>
                </a:solidFill>
              </a:rPr>
              <a:t>, </a:t>
            </a:r>
            <a:r>
              <a:rPr lang="pt-BR" sz="2000" b="1" u="sng" dirty="0">
                <a:solidFill>
                  <a:srgbClr val="CCECFF"/>
                </a:solidFill>
              </a:rPr>
              <a:t>é obrigado o devedor aos juros de mora</a:t>
            </a:r>
            <a:r>
              <a:rPr lang="pt-BR" sz="2000" dirty="0">
                <a:solidFill>
                  <a:srgbClr val="CCECFF"/>
                </a:solidFill>
              </a:rPr>
              <a:t> que se contarão assim às dívidas em dinheiro, como às prestações de outra natureza, uma vez que lhes esteja </a:t>
            </a:r>
            <a:r>
              <a:rPr lang="pt-BR" sz="2000" b="1" u="sng" dirty="0">
                <a:solidFill>
                  <a:srgbClr val="CCECFF"/>
                </a:solidFill>
              </a:rPr>
              <a:t>fixado o valor pecuniário</a:t>
            </a:r>
            <a:r>
              <a:rPr lang="pt-BR" sz="2000" b="1" dirty="0">
                <a:solidFill>
                  <a:srgbClr val="CCECFF"/>
                </a:solidFill>
              </a:rPr>
              <a:t> </a:t>
            </a:r>
            <a:r>
              <a:rPr lang="pt-BR" sz="2000" dirty="0">
                <a:solidFill>
                  <a:srgbClr val="CCECFF"/>
                </a:solidFill>
              </a:rPr>
              <a:t>por sentença judicial, arbitramento, ou acordo entre as partes”. </a:t>
            </a:r>
          </a:p>
          <a:p>
            <a:pPr algn="just"/>
            <a:endParaRPr lang="pt-BR" sz="2000" dirty="0" smtClean="0">
              <a:solidFill>
                <a:srgbClr val="CCECFF"/>
              </a:solidFill>
            </a:endParaRPr>
          </a:p>
          <a:p>
            <a:pPr algn="just"/>
            <a:endParaRPr lang="pt-BR" sz="2000" dirty="0"/>
          </a:p>
        </p:txBody>
      </p:sp>
    </p:spTree>
    <p:extLst>
      <p:ext uri="{BB962C8B-B14F-4D97-AF65-F5344CB8AC3E}">
        <p14:creationId xmlns:p14="http://schemas.microsoft.com/office/powerpoint/2010/main" xmlns="" val="1354798309"/>
      </p:ext>
    </p:extLst>
  </p:cSld>
  <p:clrMapOvr>
    <a:masterClrMapping/>
  </p:clrMapOvr>
  <p:transition>
    <p:comb/>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467544" y="476672"/>
            <a:ext cx="8280920" cy="6555641"/>
          </a:xfrm>
          <a:prstGeom prst="rect">
            <a:avLst/>
          </a:prstGeom>
          <a:noFill/>
        </p:spPr>
        <p:txBody>
          <a:bodyPr wrap="square" rtlCol="0">
            <a:spAutoFit/>
          </a:bodyPr>
          <a:lstStyle/>
          <a:p>
            <a:pPr algn="just"/>
            <a:r>
              <a:rPr lang="pt-BR" sz="2000" dirty="0"/>
              <a:t>Os juros moratórios estão implícitos no pedido:</a:t>
            </a:r>
          </a:p>
          <a:p>
            <a:pPr algn="just"/>
            <a:endParaRPr lang="pt-BR" sz="2000" dirty="0">
              <a:solidFill>
                <a:srgbClr val="CCECFF"/>
              </a:solidFill>
            </a:endParaRPr>
          </a:p>
          <a:p>
            <a:pPr algn="just"/>
            <a:r>
              <a:rPr lang="pt-BR" sz="2000" dirty="0">
                <a:solidFill>
                  <a:srgbClr val="CCECFF"/>
                </a:solidFill>
              </a:rPr>
              <a:t>Art. 322, NCPC: “O pedido deve ser </a:t>
            </a:r>
            <a:r>
              <a:rPr lang="pt-BR" sz="2000" b="1" dirty="0">
                <a:solidFill>
                  <a:srgbClr val="CCECFF"/>
                </a:solidFill>
              </a:rPr>
              <a:t>certo</a:t>
            </a:r>
            <a:r>
              <a:rPr lang="pt-BR" sz="2000" dirty="0">
                <a:solidFill>
                  <a:srgbClr val="CCECFF"/>
                </a:solidFill>
              </a:rPr>
              <a:t>. §1º. </a:t>
            </a:r>
            <a:r>
              <a:rPr lang="pt-BR" sz="2000" b="1" dirty="0">
                <a:solidFill>
                  <a:srgbClr val="CCECFF"/>
                </a:solidFill>
              </a:rPr>
              <a:t>Compreendem-se no principal os juros legais</a:t>
            </a:r>
            <a:r>
              <a:rPr lang="pt-BR" sz="2000" dirty="0">
                <a:solidFill>
                  <a:srgbClr val="CCECFF"/>
                </a:solidFill>
              </a:rPr>
              <a:t>, a correção monetária e as verbas de sucumbência, inclusive os honorários advocatícios”. </a:t>
            </a:r>
          </a:p>
          <a:p>
            <a:pPr algn="just"/>
            <a:endParaRPr lang="pt-BR" sz="2000" dirty="0" smtClean="0"/>
          </a:p>
          <a:p>
            <a:pPr algn="just"/>
            <a:r>
              <a:rPr lang="pt-BR" sz="2000" dirty="0" smtClean="0"/>
              <a:t>Os </a:t>
            </a:r>
            <a:r>
              <a:rPr lang="pt-BR" sz="2000" dirty="0"/>
              <a:t>juros de mora recaem não apenas sobre prestações pecuniárias, mas também sobre prestações de natureza diversa. As obrigações de dar coisa certa, fazer ou não fazer poderão ser convertidas em perdas e danos, fixando-se juros.</a:t>
            </a:r>
          </a:p>
          <a:p>
            <a:pPr algn="just"/>
            <a:endParaRPr lang="pt-BR" sz="2000" dirty="0"/>
          </a:p>
          <a:p>
            <a:pPr algn="just"/>
            <a:r>
              <a:rPr lang="pt-BR" sz="2000" b="1" dirty="0"/>
              <a:t>Não constitui anatocismo a cumulação de juros compensatórios com juros moratórios (Súmula 102, STJ). </a:t>
            </a:r>
          </a:p>
          <a:p>
            <a:pPr algn="just"/>
            <a:endParaRPr lang="pt-BR" sz="2000" b="1" dirty="0">
              <a:solidFill>
                <a:srgbClr val="CCECFF"/>
              </a:solidFill>
            </a:endParaRPr>
          </a:p>
          <a:p>
            <a:pPr algn="just"/>
            <a:r>
              <a:rPr lang="pt-BR" sz="2000" b="1" dirty="0">
                <a:solidFill>
                  <a:srgbClr val="CCECFF"/>
                </a:solidFill>
              </a:rPr>
              <a:t>Os juros moratórios no Código Civil</a:t>
            </a:r>
          </a:p>
          <a:p>
            <a:pPr algn="just"/>
            <a:endParaRPr lang="pt-BR" sz="2000" b="1" dirty="0">
              <a:solidFill>
                <a:srgbClr val="CCECFF"/>
              </a:solidFill>
            </a:endParaRPr>
          </a:p>
          <a:p>
            <a:pPr algn="just"/>
            <a:r>
              <a:rPr lang="pt-BR" sz="2000" dirty="0">
                <a:solidFill>
                  <a:srgbClr val="CCECFF"/>
                </a:solidFill>
              </a:rPr>
              <a:t>Art. 406, CC: “Quando os juros moratórios não forem convencionados, ou o forem sem taxa estipulada, ou quando provierem de determinação da lei, </a:t>
            </a:r>
            <a:r>
              <a:rPr lang="pt-BR" sz="2000" b="1" dirty="0">
                <a:solidFill>
                  <a:srgbClr val="CCECFF"/>
                </a:solidFill>
              </a:rPr>
              <a:t>serão fixados segundo a taxa que estiver em vigor para a mora do pagamento de impostos devidos à Fazenda Nacional</a:t>
            </a:r>
            <a:r>
              <a:rPr lang="pt-BR" sz="2000" dirty="0">
                <a:solidFill>
                  <a:srgbClr val="CCECFF"/>
                </a:solidFill>
              </a:rPr>
              <a:t>”.</a:t>
            </a:r>
          </a:p>
          <a:p>
            <a:pPr algn="just"/>
            <a:endParaRPr lang="pt-BR" sz="2000" dirty="0">
              <a:solidFill>
                <a:srgbClr val="CCECFF"/>
              </a:solidFill>
            </a:endParaRPr>
          </a:p>
        </p:txBody>
      </p:sp>
    </p:spTree>
    <p:extLst>
      <p:ext uri="{BB962C8B-B14F-4D97-AF65-F5344CB8AC3E}">
        <p14:creationId xmlns:p14="http://schemas.microsoft.com/office/powerpoint/2010/main" xmlns="" val="1014709855"/>
      </p:ext>
    </p:extLst>
  </p:cSld>
  <p:clrMapOvr>
    <a:masterClrMapping/>
  </p:clrMapOvr>
  <p:transition>
    <p:comb/>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23528" y="548680"/>
            <a:ext cx="8424936" cy="707886"/>
          </a:xfrm>
          <a:prstGeom prst="rect">
            <a:avLst/>
          </a:prstGeom>
          <a:noFill/>
        </p:spPr>
        <p:txBody>
          <a:bodyPr wrap="square" rtlCol="0">
            <a:spAutoFit/>
          </a:bodyPr>
          <a:lstStyle/>
          <a:p>
            <a:pPr algn="just"/>
            <a:endParaRPr lang="pt-BR" sz="2000" dirty="0">
              <a:solidFill>
                <a:srgbClr val="CCECFF"/>
              </a:solidFill>
            </a:endParaRPr>
          </a:p>
          <a:p>
            <a:pPr algn="just"/>
            <a:endParaRPr lang="pt-BR" sz="2000" dirty="0">
              <a:solidFill>
                <a:srgbClr val="CCECFF"/>
              </a:solidFill>
            </a:endParaRPr>
          </a:p>
        </p:txBody>
      </p:sp>
      <p:sp>
        <p:nvSpPr>
          <p:cNvPr id="3" name="CaixaDeTexto 2"/>
          <p:cNvSpPr txBox="1"/>
          <p:nvPr/>
        </p:nvSpPr>
        <p:spPr>
          <a:xfrm>
            <a:off x="179512" y="188640"/>
            <a:ext cx="8712968" cy="6555641"/>
          </a:xfrm>
          <a:prstGeom prst="rect">
            <a:avLst/>
          </a:prstGeom>
          <a:noFill/>
        </p:spPr>
        <p:txBody>
          <a:bodyPr wrap="square" rtlCol="0">
            <a:spAutoFit/>
          </a:bodyPr>
          <a:lstStyle/>
          <a:p>
            <a:pPr algn="just"/>
            <a:r>
              <a:rPr lang="pt-BR" sz="2000" b="1" dirty="0" smtClean="0">
                <a:solidFill>
                  <a:srgbClr val="CCECFF"/>
                </a:solidFill>
              </a:rPr>
              <a:t> Qual </a:t>
            </a:r>
            <a:r>
              <a:rPr lang="pt-BR" sz="2000" b="1" dirty="0">
                <a:solidFill>
                  <a:srgbClr val="CCECFF"/>
                </a:solidFill>
              </a:rPr>
              <a:t>é a taxa de juros a que se refere o </a:t>
            </a:r>
            <a:r>
              <a:rPr lang="pt-BR" sz="2000" b="1" dirty="0" smtClean="0">
                <a:solidFill>
                  <a:srgbClr val="CCECFF"/>
                </a:solidFill>
              </a:rPr>
              <a:t>art. 406, CC?</a:t>
            </a:r>
            <a:endParaRPr lang="pt-BR" sz="2000" b="1" dirty="0">
              <a:solidFill>
                <a:srgbClr val="CCECFF"/>
              </a:solidFill>
            </a:endParaRPr>
          </a:p>
          <a:p>
            <a:pPr algn="just"/>
            <a:endParaRPr lang="pt-BR" sz="2000" dirty="0">
              <a:solidFill>
                <a:srgbClr val="CCECFF"/>
              </a:solidFill>
            </a:endParaRPr>
          </a:p>
          <a:p>
            <a:pPr algn="just"/>
            <a:r>
              <a:rPr lang="pt-BR" sz="2000" dirty="0">
                <a:solidFill>
                  <a:srgbClr val="CCECFF"/>
                </a:solidFill>
              </a:rPr>
              <a:t>Enunciado 20, Jornadas: “a utilização da taxa SELIC como índice de apuração dos juros legais não é juridicamente segura porque impede o prévio conhecimento dos </a:t>
            </a:r>
            <a:r>
              <a:rPr lang="pt-BR" sz="2000" dirty="0" smtClean="0">
                <a:solidFill>
                  <a:srgbClr val="CCECFF"/>
                </a:solidFill>
              </a:rPr>
              <a:t>juros</a:t>
            </a:r>
            <a:r>
              <a:rPr lang="pt-BR" sz="2000" dirty="0">
                <a:solidFill>
                  <a:srgbClr val="CCECFF"/>
                </a:solidFill>
              </a:rPr>
              <a:t> </a:t>
            </a:r>
            <a:r>
              <a:rPr lang="pt-BR" sz="2000" dirty="0" smtClean="0">
                <a:solidFill>
                  <a:srgbClr val="CCECFF"/>
                </a:solidFill>
              </a:rPr>
              <a:t>(...)”. </a:t>
            </a:r>
          </a:p>
          <a:p>
            <a:pPr algn="just"/>
            <a:endParaRPr lang="pt-BR" sz="2000" dirty="0"/>
          </a:p>
          <a:p>
            <a:pPr algn="just"/>
            <a:r>
              <a:rPr lang="pt-BR" sz="2000" dirty="0" smtClean="0"/>
              <a:t>A SELIC é taxa flutuante (reflete a remuneração dos investidores pela aquisição de títulos públicos), não sendo prefixada, mas volátil e frequentemente alterada.</a:t>
            </a:r>
            <a:r>
              <a:rPr lang="pt-BR" sz="2000" dirty="0" smtClean="0">
                <a:solidFill>
                  <a:srgbClr val="CCECFF"/>
                </a:solidFill>
              </a:rPr>
              <a:t> </a:t>
            </a:r>
          </a:p>
          <a:p>
            <a:pPr algn="just"/>
            <a:endParaRPr lang="pt-BR" sz="2000" dirty="0">
              <a:solidFill>
                <a:srgbClr val="CCECFF"/>
              </a:solidFill>
            </a:endParaRPr>
          </a:p>
          <a:p>
            <a:pPr algn="just"/>
            <a:r>
              <a:rPr lang="pt-BR" sz="2000" dirty="0" smtClean="0"/>
              <a:t>Além disso, reputa-se excessivamente oneroso, pois a SELIC, ordinariamente, ultrapassa o teto de 1% ao mês, estabelecido no art. 161, CTN </a:t>
            </a:r>
            <a:r>
              <a:rPr lang="pt-BR" sz="2000" dirty="0"/>
              <a:t>(pois engloba juros e correção </a:t>
            </a:r>
            <a:r>
              <a:rPr lang="pt-BR" sz="2000" dirty="0" smtClean="0"/>
              <a:t>monetária, ao embutir a taxa de inflação estimada para o período).</a:t>
            </a:r>
          </a:p>
          <a:p>
            <a:pPr algn="just"/>
            <a:endParaRPr lang="pt-BR" sz="2000" dirty="0">
              <a:solidFill>
                <a:srgbClr val="CCECFF"/>
              </a:solidFill>
            </a:endParaRPr>
          </a:p>
          <a:p>
            <a:pPr algn="just"/>
            <a:r>
              <a:rPr lang="pt-BR" sz="2000" dirty="0" smtClean="0">
                <a:solidFill>
                  <a:srgbClr val="CCECFF"/>
                </a:solidFill>
              </a:rPr>
              <a:t>Art. 161, §1º, CTN: “Se a lei não dispuser de modo diverso, os juros de mora são calculados à taxa de 1% ao mês”. </a:t>
            </a:r>
          </a:p>
          <a:p>
            <a:pPr algn="just"/>
            <a:endParaRPr lang="pt-BR" sz="2000" dirty="0"/>
          </a:p>
          <a:p>
            <a:pPr algn="just"/>
            <a:r>
              <a:rPr lang="pt-BR" sz="2000" dirty="0" smtClean="0"/>
              <a:t>A aplicação da taxa SELIC </a:t>
            </a:r>
            <a:r>
              <a:rPr lang="pt-BR" sz="2000" u="sng" dirty="0" smtClean="0"/>
              <a:t>ofenderia a segurança jurídica e o princípio da legalidade tributária</a:t>
            </a:r>
            <a:r>
              <a:rPr lang="pt-BR" sz="2000" dirty="0" smtClean="0"/>
              <a:t>, por ser imposto unilateralmente pelo Comitê de Política Monetária do Banco Central, órgão do Poder Executivo. </a:t>
            </a:r>
          </a:p>
        </p:txBody>
      </p:sp>
    </p:spTree>
    <p:extLst>
      <p:ext uri="{BB962C8B-B14F-4D97-AF65-F5344CB8AC3E}">
        <p14:creationId xmlns:p14="http://schemas.microsoft.com/office/powerpoint/2010/main" xmlns="" val="4012496350"/>
      </p:ext>
    </p:extLst>
  </p:cSld>
  <p:clrMapOvr>
    <a:masterClrMapping/>
  </p:clrMapOvr>
  <p:transition>
    <p:comb/>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346072"/>
            <a:ext cx="8568952" cy="6555641"/>
          </a:xfrm>
          <a:prstGeom prst="rect">
            <a:avLst/>
          </a:prstGeom>
          <a:noFill/>
        </p:spPr>
        <p:txBody>
          <a:bodyPr wrap="square" rtlCol="0">
            <a:spAutoFit/>
          </a:bodyPr>
          <a:lstStyle/>
          <a:p>
            <a:pPr algn="just"/>
            <a:r>
              <a:rPr lang="pt-BR" sz="2000" dirty="0" smtClean="0"/>
              <a:t>Concluindo, diante do silêncio da norma contratual, há de se remeter à previsão do art. 161, §1º, CTN, calculando os juros a 1% ao mês. </a:t>
            </a:r>
            <a:endParaRPr lang="pt-BR" sz="2000" dirty="0"/>
          </a:p>
          <a:p>
            <a:pPr algn="just"/>
            <a:endParaRPr lang="pt-BR" sz="2000" dirty="0" smtClean="0"/>
          </a:p>
          <a:p>
            <a:pPr algn="just"/>
            <a:r>
              <a:rPr lang="pt-BR" sz="2000" dirty="0" smtClean="0"/>
              <a:t>O teto fixado em lei deve prevalecer mesmo quando as partes contratantes dispuserem convencionalmente. A autonomia privada, portanto, deverá ser restrita ao patamar de 12% ao ano. </a:t>
            </a:r>
          </a:p>
          <a:p>
            <a:pPr algn="just"/>
            <a:endParaRPr lang="pt-BR" sz="2000" dirty="0"/>
          </a:p>
          <a:p>
            <a:pPr algn="just"/>
            <a:r>
              <a:rPr lang="pt-BR" sz="2000" dirty="0" smtClean="0">
                <a:solidFill>
                  <a:srgbClr val="CCECFF"/>
                </a:solidFill>
              </a:rPr>
              <a:t>Súmula 379, STJ: </a:t>
            </a:r>
            <a:r>
              <a:rPr lang="pt-BR" sz="2000" dirty="0">
                <a:solidFill>
                  <a:srgbClr val="CCECFF"/>
                </a:solidFill>
              </a:rPr>
              <a:t>“</a:t>
            </a:r>
            <a:r>
              <a:rPr lang="pt-BR" sz="2000" i="1" dirty="0">
                <a:solidFill>
                  <a:srgbClr val="CCECFF"/>
                </a:solidFill>
              </a:rPr>
              <a:t>Nos contratos bancários </a:t>
            </a:r>
            <a:r>
              <a:rPr lang="pt-BR" sz="2000" i="1" u="sng" dirty="0">
                <a:solidFill>
                  <a:srgbClr val="CCECFF"/>
                </a:solidFill>
              </a:rPr>
              <a:t>não regidos por legislação específica</a:t>
            </a:r>
            <a:r>
              <a:rPr lang="pt-BR" sz="2000" i="1" dirty="0">
                <a:solidFill>
                  <a:srgbClr val="CCECFF"/>
                </a:solidFill>
              </a:rPr>
              <a:t>, os juros moratórios poderão ser fixados em até 1% ao mês</a:t>
            </a:r>
            <a:r>
              <a:rPr lang="pt-BR" sz="2000" dirty="0" smtClean="0">
                <a:solidFill>
                  <a:srgbClr val="CCECFF"/>
                </a:solidFill>
              </a:rPr>
              <a:t>”.</a:t>
            </a:r>
          </a:p>
          <a:p>
            <a:pPr algn="just"/>
            <a:endParaRPr lang="pt-BR" sz="2000" dirty="0"/>
          </a:p>
          <a:p>
            <a:pPr algn="just"/>
            <a:r>
              <a:rPr lang="pt-BR" sz="2000" b="1" dirty="0" smtClean="0">
                <a:solidFill>
                  <a:srgbClr val="FFC000"/>
                </a:solidFill>
              </a:rPr>
              <a:t>CONTUDO,</a:t>
            </a:r>
            <a:r>
              <a:rPr lang="pt-BR" sz="2000" b="1" dirty="0" smtClean="0"/>
              <a:t> </a:t>
            </a:r>
            <a:r>
              <a:rPr lang="pt-BR" sz="2000" dirty="0" smtClean="0"/>
              <a:t> </a:t>
            </a:r>
            <a:r>
              <a:rPr lang="pt-BR" sz="2000" b="1" dirty="0" smtClean="0">
                <a:solidFill>
                  <a:srgbClr val="FFC000"/>
                </a:solidFill>
              </a:rPr>
              <a:t>o entendimento recente do STJ indica a possível aplicação da taxa SELIC </a:t>
            </a:r>
            <a:r>
              <a:rPr lang="pt-BR" sz="2000" dirty="0" smtClean="0"/>
              <a:t>como taxa a que corresponda o art. 406, CC, </a:t>
            </a:r>
            <a:r>
              <a:rPr lang="pt-BR" sz="2000" b="1" dirty="0" smtClean="0"/>
              <a:t>limitando, ao menos, sua cumulação com a atualização monetária. </a:t>
            </a:r>
          </a:p>
          <a:p>
            <a:pPr algn="just"/>
            <a:endParaRPr lang="pt-BR" sz="2000" b="1" dirty="0"/>
          </a:p>
          <a:p>
            <a:pPr algn="just"/>
            <a:r>
              <a:rPr lang="pt-BR" sz="2000" b="1" dirty="0" smtClean="0">
                <a:solidFill>
                  <a:srgbClr val="CCECFF"/>
                </a:solidFill>
              </a:rPr>
              <a:t>Súmula 523, STJ</a:t>
            </a:r>
            <a:r>
              <a:rPr lang="pt-BR" sz="2000" dirty="0" smtClean="0">
                <a:solidFill>
                  <a:srgbClr val="CCECFF"/>
                </a:solidFill>
              </a:rPr>
              <a:t>: “</a:t>
            </a:r>
            <a:r>
              <a:rPr lang="pt-BR" sz="2000" b="1" dirty="0" smtClean="0">
                <a:solidFill>
                  <a:srgbClr val="CCECFF"/>
                </a:solidFill>
              </a:rPr>
              <a:t>A </a:t>
            </a:r>
            <a:r>
              <a:rPr lang="pt-BR" sz="2000" b="1" dirty="0">
                <a:solidFill>
                  <a:srgbClr val="CCECFF"/>
                </a:solidFill>
              </a:rPr>
              <a:t>taxa de juros de mora </a:t>
            </a:r>
            <a:r>
              <a:rPr lang="pt-BR" sz="2000" dirty="0">
                <a:solidFill>
                  <a:srgbClr val="CCECFF"/>
                </a:solidFill>
              </a:rPr>
              <a:t>incidente na repetição de indébito de tributos estaduais deve corresponder à utilizada para cobrança do tributo pago em atraso, sendo </a:t>
            </a:r>
            <a:r>
              <a:rPr lang="pt-BR" sz="2000" b="1" dirty="0">
                <a:solidFill>
                  <a:srgbClr val="CCECFF"/>
                </a:solidFill>
              </a:rPr>
              <a:t>legítima a incidência da taxa Selic</a:t>
            </a:r>
            <a:r>
              <a:rPr lang="pt-BR" sz="2000" dirty="0">
                <a:solidFill>
                  <a:srgbClr val="CCECFF"/>
                </a:solidFill>
              </a:rPr>
              <a:t>, em ambas as hipóteses, quando prevista na legislação local, </a:t>
            </a:r>
            <a:r>
              <a:rPr lang="pt-BR" sz="2000" b="1" dirty="0">
                <a:solidFill>
                  <a:srgbClr val="CCECFF"/>
                </a:solidFill>
              </a:rPr>
              <a:t>vedada sua cumulação com quaisquer outros </a:t>
            </a:r>
            <a:r>
              <a:rPr lang="pt-BR" sz="2000" b="1" dirty="0" smtClean="0">
                <a:solidFill>
                  <a:srgbClr val="CCECFF"/>
                </a:solidFill>
              </a:rPr>
              <a:t>índices</a:t>
            </a:r>
            <a:r>
              <a:rPr lang="pt-BR" sz="2000" dirty="0" smtClean="0">
                <a:solidFill>
                  <a:srgbClr val="CCECFF"/>
                </a:solidFill>
              </a:rPr>
              <a:t>”.</a:t>
            </a:r>
          </a:p>
          <a:p>
            <a:pPr algn="just"/>
            <a:endParaRPr lang="pt-BR" sz="2000" b="1" dirty="0"/>
          </a:p>
        </p:txBody>
      </p:sp>
    </p:spTree>
    <p:extLst>
      <p:ext uri="{BB962C8B-B14F-4D97-AF65-F5344CB8AC3E}">
        <p14:creationId xmlns:p14="http://schemas.microsoft.com/office/powerpoint/2010/main" xmlns="" val="2945767528"/>
      </p:ext>
    </p:extLst>
  </p:cSld>
  <p:clrMapOvr>
    <a:masterClrMapping/>
  </p:clrMapOvr>
  <p:transition>
    <p:comb/>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76672"/>
            <a:ext cx="8352928" cy="6247864"/>
          </a:xfrm>
          <a:prstGeom prst="rect">
            <a:avLst/>
          </a:prstGeom>
          <a:noFill/>
        </p:spPr>
        <p:txBody>
          <a:bodyPr wrap="square" rtlCol="0">
            <a:spAutoFit/>
          </a:bodyPr>
          <a:lstStyle/>
          <a:p>
            <a:pPr algn="just"/>
            <a:r>
              <a:rPr lang="pt-BR" sz="2000" dirty="0" smtClean="0"/>
              <a:t>No CC/16 os juros moratórios dividiam-se em convencionais e legais.</a:t>
            </a:r>
          </a:p>
          <a:p>
            <a:pPr algn="just"/>
            <a:endParaRPr lang="pt-BR" sz="2000" dirty="0"/>
          </a:p>
          <a:p>
            <a:pPr algn="just"/>
            <a:r>
              <a:rPr lang="pt-BR" sz="2000" dirty="0" smtClean="0"/>
              <a:t>Sendo convencionados, a taxa de juros não poderia extrapolar o teto de 12% ao ano. Se as partes, no entanto, nada dispusessem, estes seriam fixados no limite legal (6% ao ano). </a:t>
            </a:r>
          </a:p>
          <a:p>
            <a:pPr algn="just"/>
            <a:endParaRPr lang="pt-BR" sz="2000" dirty="0"/>
          </a:p>
          <a:p>
            <a:pPr algn="just"/>
            <a:r>
              <a:rPr lang="pt-BR" sz="2000" dirty="0" smtClean="0">
                <a:solidFill>
                  <a:srgbClr val="CCECFF"/>
                </a:solidFill>
              </a:rPr>
              <a:t>E se o contrato de mútuo foi celebrado em data anterior ao CC/2002 (10/01/2003), mas cujas parcelas, parcialmente, venham a vencer após a vigência do novo diploma legal?</a:t>
            </a:r>
          </a:p>
          <a:p>
            <a:pPr algn="just"/>
            <a:endParaRPr lang="pt-BR" sz="2000" dirty="0">
              <a:solidFill>
                <a:srgbClr val="CCECFF"/>
              </a:solidFill>
            </a:endParaRPr>
          </a:p>
          <a:p>
            <a:pPr algn="just"/>
            <a:r>
              <a:rPr lang="pt-BR" sz="2000" b="1" dirty="0" smtClean="0">
                <a:solidFill>
                  <a:srgbClr val="CCECFF"/>
                </a:solidFill>
              </a:rPr>
              <a:t>Direito intertemporal:</a:t>
            </a:r>
          </a:p>
          <a:p>
            <a:pPr algn="just"/>
            <a:endParaRPr lang="pt-BR" sz="2000" dirty="0" smtClean="0"/>
          </a:p>
          <a:p>
            <a:pPr algn="just"/>
            <a:r>
              <a:rPr lang="pt-BR" sz="2000" dirty="0" smtClean="0">
                <a:solidFill>
                  <a:srgbClr val="CCECFF"/>
                </a:solidFill>
              </a:rPr>
              <a:t>Enunciado 164, Jornadas: “Tendo início a mora do devedor ainda na vigência do Código Civil  de 1916, serão devidos juros de mora de 6% ao ano, até 10/01/2003; a partir de 11/01/2003 (data de entrada em vigor do Código Civil), passa a incidir o art. 406, CC/02”. </a:t>
            </a:r>
          </a:p>
          <a:p>
            <a:pPr algn="just"/>
            <a:endParaRPr lang="pt-BR" sz="2000" dirty="0">
              <a:solidFill>
                <a:srgbClr val="CCECFF"/>
              </a:solidFill>
            </a:endParaRPr>
          </a:p>
          <a:p>
            <a:pPr algn="just"/>
            <a:r>
              <a:rPr lang="pt-BR" sz="2000" dirty="0" smtClean="0"/>
              <a:t>Aqui não se discute a validade, mas a eficácia do contrato: art. 2035, CC. </a:t>
            </a:r>
          </a:p>
          <a:p>
            <a:pPr algn="just"/>
            <a:endParaRPr lang="pt-BR" sz="2000" dirty="0"/>
          </a:p>
        </p:txBody>
      </p:sp>
    </p:spTree>
    <p:extLst>
      <p:ext uri="{BB962C8B-B14F-4D97-AF65-F5344CB8AC3E}">
        <p14:creationId xmlns:p14="http://schemas.microsoft.com/office/powerpoint/2010/main" xmlns="" val="1098629192"/>
      </p:ext>
    </p:extLst>
  </p:cSld>
  <p:clrMapOvr>
    <a:masterClrMapping/>
  </p:clrMapOvr>
  <p:transition>
    <p:comb/>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275636"/>
            <a:ext cx="8496944" cy="6247864"/>
          </a:xfrm>
          <a:prstGeom prst="rect">
            <a:avLst/>
          </a:prstGeom>
          <a:noFill/>
        </p:spPr>
        <p:txBody>
          <a:bodyPr wrap="square" rtlCol="0">
            <a:spAutoFit/>
          </a:bodyPr>
          <a:lstStyle/>
          <a:p>
            <a:pPr algn="just"/>
            <a:r>
              <a:rPr lang="pt-BR" sz="2000" b="1" dirty="0" smtClean="0">
                <a:solidFill>
                  <a:srgbClr val="CCECFF"/>
                </a:solidFill>
              </a:rPr>
              <a:t>Termo inicial da contagem dos juros moratórios</a:t>
            </a:r>
          </a:p>
          <a:p>
            <a:pPr algn="just"/>
            <a:endParaRPr lang="pt-BR" sz="2000" b="1" dirty="0">
              <a:solidFill>
                <a:srgbClr val="CCECFF"/>
              </a:solidFill>
            </a:endParaRPr>
          </a:p>
          <a:p>
            <a:pPr algn="just"/>
            <a:r>
              <a:rPr lang="pt-BR" sz="2000" dirty="0" smtClean="0">
                <a:solidFill>
                  <a:srgbClr val="CCECFF"/>
                </a:solidFill>
              </a:rPr>
              <a:t>Art. 405, CC: “Contam-se os juros de mora desde a citação inicial”. </a:t>
            </a:r>
          </a:p>
          <a:p>
            <a:pPr algn="just"/>
            <a:endParaRPr lang="pt-BR" sz="2000" dirty="0">
              <a:solidFill>
                <a:srgbClr val="CCECFF"/>
              </a:solidFill>
            </a:endParaRPr>
          </a:p>
          <a:p>
            <a:pPr algn="just"/>
            <a:r>
              <a:rPr lang="pt-BR" sz="2000" dirty="0" smtClean="0"/>
              <a:t>Este dispositivo só se aplica à </a:t>
            </a:r>
            <a:r>
              <a:rPr lang="pt-BR" sz="2000" b="1" dirty="0" smtClean="0"/>
              <a:t>mora </a:t>
            </a:r>
            <a:r>
              <a:rPr lang="pt-BR" sz="2000" b="1" i="1" dirty="0" err="1" smtClean="0"/>
              <a:t>ex</a:t>
            </a:r>
            <a:r>
              <a:rPr lang="pt-BR" sz="2000" b="1" i="1" dirty="0" smtClean="0"/>
              <a:t> persona</a:t>
            </a:r>
            <a:r>
              <a:rPr lang="pt-BR" sz="2000" dirty="0" smtClean="0"/>
              <a:t>, proveniente de interpelação judicial ou extrajudicial ao devedor, incluindo-se a citação (art. 397, parágrafo único, CC). </a:t>
            </a:r>
          </a:p>
          <a:p>
            <a:pPr algn="just"/>
            <a:endParaRPr lang="pt-BR" sz="2000" dirty="0"/>
          </a:p>
          <a:p>
            <a:pPr algn="just"/>
            <a:r>
              <a:rPr lang="pt-BR" sz="2000" dirty="0" smtClean="0"/>
              <a:t>Tratando-se de mora </a:t>
            </a:r>
            <a:r>
              <a:rPr lang="pt-BR" sz="2000" i="1" dirty="0" err="1" smtClean="0"/>
              <a:t>ex</a:t>
            </a:r>
            <a:r>
              <a:rPr lang="pt-BR" sz="2000" i="1" dirty="0" smtClean="0"/>
              <a:t> </a:t>
            </a:r>
            <a:r>
              <a:rPr lang="pt-BR" sz="2000" i="1" dirty="0" err="1" smtClean="0"/>
              <a:t>re</a:t>
            </a:r>
            <a:r>
              <a:rPr lang="pt-BR" sz="2000" dirty="0" smtClean="0"/>
              <a:t>, o início da contagem dos juros moratórios se dá a partir do próprio vencimento da obrigação (</a:t>
            </a:r>
            <a:r>
              <a:rPr lang="pt-BR" sz="2000" i="1" dirty="0" smtClean="0"/>
              <a:t>dies </a:t>
            </a:r>
            <a:r>
              <a:rPr lang="pt-BR" sz="2000" i="1" dirty="0" err="1" smtClean="0"/>
              <a:t>interpelat</a:t>
            </a:r>
            <a:r>
              <a:rPr lang="pt-BR" sz="2000" i="1" dirty="0" smtClean="0"/>
              <a:t> pro </a:t>
            </a:r>
            <a:r>
              <a:rPr lang="pt-BR" sz="2000" i="1" dirty="0" err="1" smtClean="0"/>
              <a:t>homine</a:t>
            </a:r>
            <a:r>
              <a:rPr lang="pt-BR" sz="2000" dirty="0" smtClean="0"/>
              <a:t>)</a:t>
            </a:r>
          </a:p>
          <a:p>
            <a:pPr algn="just"/>
            <a:endParaRPr lang="pt-BR" sz="2000" dirty="0">
              <a:solidFill>
                <a:srgbClr val="CCECFF"/>
              </a:solidFill>
            </a:endParaRPr>
          </a:p>
          <a:p>
            <a:pPr algn="just"/>
            <a:r>
              <a:rPr lang="pt-BR" sz="2000" dirty="0" smtClean="0">
                <a:solidFill>
                  <a:srgbClr val="CCECFF"/>
                </a:solidFill>
              </a:rPr>
              <a:t>Art. 397, CC: “O inadimplemento da obrigação, positiva e líquida, no seu termo, constitui de pleno direito em mora o devedor”. </a:t>
            </a:r>
          </a:p>
          <a:p>
            <a:pPr algn="just"/>
            <a:endParaRPr lang="pt-BR" sz="2000" dirty="0"/>
          </a:p>
          <a:p>
            <a:pPr algn="just"/>
            <a:r>
              <a:rPr lang="pt-BR" sz="2000" dirty="0" smtClean="0"/>
              <a:t>Em sede de responsabilidade civil, os juros moratórios são contados da data em que se praticou o ato ilícito extracontratual.</a:t>
            </a:r>
          </a:p>
          <a:p>
            <a:pPr algn="just"/>
            <a:endParaRPr lang="pt-BR" sz="2000" dirty="0">
              <a:solidFill>
                <a:srgbClr val="CCECFF"/>
              </a:solidFill>
            </a:endParaRPr>
          </a:p>
          <a:p>
            <a:pPr algn="just"/>
            <a:r>
              <a:rPr lang="pt-BR" sz="2000" dirty="0" smtClean="0">
                <a:solidFill>
                  <a:srgbClr val="CCECFF"/>
                </a:solidFill>
              </a:rPr>
              <a:t>Art. 398, CC: “Nas obrigações provenientes de ato ilícito, considera-se o devedor em mora, desde que o praticou”. </a:t>
            </a:r>
            <a:endParaRPr lang="pt-BR" sz="2000" dirty="0">
              <a:solidFill>
                <a:srgbClr val="CCECFF"/>
              </a:solidFill>
            </a:endParaRPr>
          </a:p>
        </p:txBody>
      </p:sp>
    </p:spTree>
    <p:extLst>
      <p:ext uri="{BB962C8B-B14F-4D97-AF65-F5344CB8AC3E}">
        <p14:creationId xmlns:p14="http://schemas.microsoft.com/office/powerpoint/2010/main" xmlns="" val="1723497758"/>
      </p:ext>
    </p:extLst>
  </p:cSld>
  <p:clrMapOvr>
    <a:masterClrMapping/>
  </p:clrMapOvr>
  <p:transition>
    <p:comb/>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23528" y="548680"/>
            <a:ext cx="8352928" cy="5940088"/>
          </a:xfrm>
          <a:prstGeom prst="rect">
            <a:avLst/>
          </a:prstGeom>
          <a:noFill/>
        </p:spPr>
        <p:txBody>
          <a:bodyPr wrap="square" rtlCol="0">
            <a:spAutoFit/>
          </a:bodyPr>
          <a:lstStyle/>
          <a:p>
            <a:pPr algn="just"/>
            <a:r>
              <a:rPr lang="pt-BR" sz="2000" dirty="0" smtClean="0">
                <a:solidFill>
                  <a:srgbClr val="CCECFF"/>
                </a:solidFill>
              </a:rPr>
              <a:t>Súmula 54, STJ: “Os </a:t>
            </a:r>
            <a:r>
              <a:rPr lang="pt-BR" sz="2000" u="sng" dirty="0" smtClean="0">
                <a:solidFill>
                  <a:srgbClr val="CCECFF"/>
                </a:solidFill>
              </a:rPr>
              <a:t>juros moratórios fluem a partir do evento danoso</a:t>
            </a:r>
            <a:r>
              <a:rPr lang="pt-BR" sz="2000" dirty="0" smtClean="0">
                <a:solidFill>
                  <a:srgbClr val="CCECFF"/>
                </a:solidFill>
              </a:rPr>
              <a:t>, em caso de responsabilidade extracontratual”. </a:t>
            </a:r>
          </a:p>
          <a:p>
            <a:pPr algn="just"/>
            <a:endParaRPr lang="pt-BR" sz="2000" dirty="0"/>
          </a:p>
          <a:p>
            <a:pPr algn="just"/>
            <a:r>
              <a:rPr lang="pt-BR" sz="2000" dirty="0" smtClean="0"/>
              <a:t>Se o agente atuar de forma contrária ao ordenamento jurídico, deverá automaticamente assumir os resultados lesivos de sua conduta.</a:t>
            </a:r>
          </a:p>
          <a:p>
            <a:pPr algn="just"/>
            <a:endParaRPr lang="pt-BR" sz="2000" dirty="0"/>
          </a:p>
          <a:p>
            <a:pPr algn="just"/>
            <a:r>
              <a:rPr lang="pt-BR" sz="2000" b="1" u="sng" dirty="0">
                <a:solidFill>
                  <a:srgbClr val="CCECFF"/>
                </a:solidFill>
              </a:rPr>
              <a:t>3.2. Juros compensatórios ou remuneratórios</a:t>
            </a:r>
            <a:r>
              <a:rPr lang="pt-BR" sz="2000" b="1" dirty="0">
                <a:solidFill>
                  <a:srgbClr val="CCECFF"/>
                </a:solidFill>
              </a:rPr>
              <a:t>:</a:t>
            </a:r>
            <a:r>
              <a:rPr lang="pt-BR" sz="2000" b="1" dirty="0"/>
              <a:t> </a:t>
            </a:r>
            <a:r>
              <a:rPr lang="pt-BR" sz="2000" dirty="0"/>
              <a:t>tem por fim </a:t>
            </a:r>
            <a:r>
              <a:rPr lang="pt-BR" sz="2000" u="sng" dirty="0"/>
              <a:t>remunerar o capital emprestado</a:t>
            </a:r>
            <a:r>
              <a:rPr lang="pt-BR" sz="2000" dirty="0"/>
              <a:t> no período em que o seu titular ficou privado. Espécie de preço pelo “aluguel” de capital. </a:t>
            </a:r>
          </a:p>
          <a:p>
            <a:pPr algn="just"/>
            <a:endParaRPr lang="pt-BR" sz="2000" dirty="0"/>
          </a:p>
          <a:p>
            <a:pPr algn="just"/>
            <a:r>
              <a:rPr lang="pt-BR" sz="2000" dirty="0"/>
              <a:t>Incidem sobre valores pecuniários e sobre </a:t>
            </a:r>
            <a:r>
              <a:rPr lang="pt-BR" sz="2000" u="sng" dirty="0"/>
              <a:t>qualquer capital</a:t>
            </a:r>
            <a:r>
              <a:rPr lang="pt-BR" sz="2000" dirty="0"/>
              <a:t> a ser utilizado por terceiro, que represente </a:t>
            </a:r>
            <a:r>
              <a:rPr lang="pt-BR" sz="2000" u="sng" dirty="0"/>
              <a:t>bens fungíveis</a:t>
            </a:r>
            <a:r>
              <a:rPr lang="pt-BR" sz="2000" dirty="0"/>
              <a:t>. </a:t>
            </a:r>
          </a:p>
          <a:p>
            <a:pPr algn="just"/>
            <a:endParaRPr lang="pt-BR" sz="2000" dirty="0"/>
          </a:p>
          <a:p>
            <a:pPr algn="just"/>
            <a:r>
              <a:rPr lang="pt-BR" sz="2000" dirty="0"/>
              <a:t>Ex. “A” é devedor de 50 sacas de café a “B”, e lhe pagará, mensalmente, 2 sacas de café, a título de juros. </a:t>
            </a:r>
          </a:p>
          <a:p>
            <a:pPr algn="just"/>
            <a:endParaRPr lang="pt-BR" sz="2000" dirty="0"/>
          </a:p>
          <a:p>
            <a:pPr algn="just"/>
            <a:r>
              <a:rPr lang="pt-BR" sz="2000" u="sng" dirty="0"/>
              <a:t>Em geral, os juros compensatórios são convencionais</a:t>
            </a:r>
            <a:r>
              <a:rPr lang="pt-BR" sz="2000" dirty="0"/>
              <a:t>, mas poderão ser legais quando expressamente referidos no ordenamento. </a:t>
            </a:r>
          </a:p>
          <a:p>
            <a:pPr algn="just"/>
            <a:r>
              <a:rPr lang="pt-BR" sz="2000" dirty="0" smtClean="0"/>
              <a:t> </a:t>
            </a:r>
            <a:endParaRPr lang="pt-BR" sz="2000" dirty="0"/>
          </a:p>
        </p:txBody>
      </p:sp>
    </p:spTree>
    <p:extLst>
      <p:ext uri="{BB962C8B-B14F-4D97-AF65-F5344CB8AC3E}">
        <p14:creationId xmlns:p14="http://schemas.microsoft.com/office/powerpoint/2010/main" xmlns="" val="1704957600"/>
      </p:ext>
    </p:extLst>
  </p:cSld>
  <p:clrMapOvr>
    <a:masterClrMapping/>
  </p:clrMapOvr>
  <p:transition>
    <p:comb/>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76672"/>
            <a:ext cx="8352928" cy="1938992"/>
          </a:xfrm>
          <a:prstGeom prst="rect">
            <a:avLst/>
          </a:prstGeom>
          <a:noFill/>
        </p:spPr>
        <p:txBody>
          <a:bodyPr wrap="square" rtlCol="0">
            <a:spAutoFit/>
          </a:bodyPr>
          <a:lstStyle/>
          <a:p>
            <a:pPr algn="just"/>
            <a:endParaRPr lang="pt-BR" sz="2000" b="1" dirty="0"/>
          </a:p>
          <a:p>
            <a:pPr algn="just"/>
            <a:endParaRPr lang="pt-BR" sz="2000" dirty="0" smtClean="0"/>
          </a:p>
          <a:p>
            <a:pPr algn="just"/>
            <a:endParaRPr lang="pt-BR" sz="2000" dirty="0"/>
          </a:p>
          <a:p>
            <a:pPr algn="just"/>
            <a:r>
              <a:rPr lang="pt-BR" sz="2000" dirty="0" smtClean="0"/>
              <a:t> </a:t>
            </a:r>
          </a:p>
          <a:p>
            <a:pPr algn="just"/>
            <a:endParaRPr lang="pt-BR" sz="2000" dirty="0"/>
          </a:p>
          <a:p>
            <a:pPr algn="just"/>
            <a:endParaRPr lang="pt-BR" sz="2000" dirty="0"/>
          </a:p>
        </p:txBody>
      </p:sp>
      <p:sp>
        <p:nvSpPr>
          <p:cNvPr id="3" name="CaixaDeTexto 2"/>
          <p:cNvSpPr txBox="1"/>
          <p:nvPr/>
        </p:nvSpPr>
        <p:spPr>
          <a:xfrm>
            <a:off x="395536" y="476672"/>
            <a:ext cx="8352928" cy="6247864"/>
          </a:xfrm>
          <a:prstGeom prst="rect">
            <a:avLst/>
          </a:prstGeom>
          <a:noFill/>
        </p:spPr>
        <p:txBody>
          <a:bodyPr wrap="square" rtlCol="0">
            <a:spAutoFit/>
          </a:bodyPr>
          <a:lstStyle/>
          <a:p>
            <a:pPr algn="just"/>
            <a:r>
              <a:rPr lang="pt-BR" sz="2000" b="1" dirty="0" smtClean="0">
                <a:solidFill>
                  <a:srgbClr val="CCECFF"/>
                </a:solidFill>
              </a:rPr>
              <a:t>Os </a:t>
            </a:r>
            <a:r>
              <a:rPr lang="pt-BR" sz="2000" b="1" dirty="0">
                <a:solidFill>
                  <a:srgbClr val="CCECFF"/>
                </a:solidFill>
              </a:rPr>
              <a:t>juros compensatórios no Código Civil</a:t>
            </a:r>
          </a:p>
          <a:p>
            <a:pPr algn="just"/>
            <a:endParaRPr lang="pt-BR" sz="2000" b="1" dirty="0">
              <a:solidFill>
                <a:srgbClr val="CCECFF"/>
              </a:solidFill>
            </a:endParaRPr>
          </a:p>
          <a:p>
            <a:pPr algn="just"/>
            <a:r>
              <a:rPr lang="pt-BR" sz="2000" dirty="0">
                <a:solidFill>
                  <a:srgbClr val="CCECFF"/>
                </a:solidFill>
              </a:rPr>
              <a:t>Art. 591, CC: “Destinando-se o mútuo a fins econômicos, </a:t>
            </a:r>
            <a:r>
              <a:rPr lang="pt-BR" sz="2000" b="1" dirty="0">
                <a:solidFill>
                  <a:srgbClr val="CCECFF"/>
                </a:solidFill>
              </a:rPr>
              <a:t>presumem-se devidos juros</a:t>
            </a:r>
            <a:r>
              <a:rPr lang="pt-BR" sz="2000" dirty="0">
                <a:solidFill>
                  <a:srgbClr val="CCECFF"/>
                </a:solidFill>
              </a:rPr>
              <a:t>, os quais, sob pena de redução, não poderão exceder a taxa a que se refere o art. 406, permitida a capitalização anual”. </a:t>
            </a:r>
            <a:endParaRPr lang="pt-BR" sz="2000" dirty="0" smtClean="0">
              <a:solidFill>
                <a:srgbClr val="CCECFF"/>
              </a:solidFill>
            </a:endParaRPr>
          </a:p>
          <a:p>
            <a:pPr algn="just"/>
            <a:endParaRPr lang="pt-BR" sz="2000" dirty="0">
              <a:solidFill>
                <a:srgbClr val="CCECFF"/>
              </a:solidFill>
            </a:endParaRPr>
          </a:p>
          <a:p>
            <a:pPr algn="just"/>
            <a:r>
              <a:rPr lang="pt-BR" sz="2000" dirty="0"/>
              <a:t>O dispositivo foi acrescido no CC/02, e trata do contrato de mútuo, cuja onerosidade é presumida. </a:t>
            </a:r>
          </a:p>
          <a:p>
            <a:pPr algn="just"/>
            <a:endParaRPr lang="pt-BR" sz="2000" dirty="0"/>
          </a:p>
          <a:p>
            <a:pPr algn="just"/>
            <a:r>
              <a:rPr lang="pt-BR" sz="2000" dirty="0"/>
              <a:t>No CC/16 o contrato de empréstimo era, em regra, gratuito. De forma diversa, no ordenamento em vigor, </a:t>
            </a:r>
            <a:r>
              <a:rPr lang="pt-BR" sz="2000" u="sng" dirty="0"/>
              <a:t>nos empréstimos de finalidade econômica, presume-se a cobrança de juros</a:t>
            </a:r>
            <a:r>
              <a:rPr lang="pt-BR" sz="2000" dirty="0"/>
              <a:t>, salvo disposição contrária.</a:t>
            </a:r>
          </a:p>
          <a:p>
            <a:pPr algn="just"/>
            <a:endParaRPr lang="pt-BR" sz="2000" dirty="0"/>
          </a:p>
          <a:p>
            <a:pPr algn="just"/>
            <a:r>
              <a:rPr lang="pt-BR" sz="2000" dirty="0"/>
              <a:t>O mútuo com fins econômicos de exceção, passa a ser regra. </a:t>
            </a:r>
          </a:p>
          <a:p>
            <a:pPr algn="just"/>
            <a:endParaRPr lang="pt-BR" sz="2000" dirty="0"/>
          </a:p>
          <a:p>
            <a:pPr algn="just"/>
            <a:r>
              <a:rPr lang="pt-BR" sz="2000" dirty="0"/>
              <a:t>O CC/2002 apenas fixou os juros moratórios legais, no art. 406, CC, nada disciplinando sobre os juros legais compensatórios. Na prática, diante do silêncio do contrato, será analogicamente aplicado. </a:t>
            </a:r>
          </a:p>
          <a:p>
            <a:pPr algn="just"/>
            <a:endParaRPr lang="pt-BR" sz="2000" dirty="0">
              <a:solidFill>
                <a:srgbClr val="CCECFF"/>
              </a:solidFill>
            </a:endParaRPr>
          </a:p>
          <a:p>
            <a:pPr algn="just"/>
            <a:endParaRPr lang="pt-BR" sz="2000" dirty="0"/>
          </a:p>
        </p:txBody>
      </p:sp>
    </p:spTree>
    <p:extLst>
      <p:ext uri="{BB962C8B-B14F-4D97-AF65-F5344CB8AC3E}">
        <p14:creationId xmlns:p14="http://schemas.microsoft.com/office/powerpoint/2010/main" xmlns="" val="3954447127"/>
      </p:ext>
    </p:extLst>
  </p:cSld>
  <p:clrMapOvr>
    <a:masterClrMapping/>
  </p:clrMapOvr>
  <p:transition>
    <p:comb/>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467544" y="476672"/>
            <a:ext cx="8280920" cy="769441"/>
          </a:xfrm>
          <a:prstGeom prst="rect">
            <a:avLst/>
          </a:prstGeom>
          <a:noFill/>
        </p:spPr>
        <p:txBody>
          <a:bodyPr wrap="square" rtlCol="0">
            <a:spAutoFit/>
          </a:bodyPr>
          <a:lstStyle/>
          <a:p>
            <a:endParaRPr lang="pt-BR" sz="2000" dirty="0"/>
          </a:p>
          <a:p>
            <a:endParaRPr lang="pt-BR" dirty="0"/>
          </a:p>
        </p:txBody>
      </p:sp>
      <p:sp>
        <p:nvSpPr>
          <p:cNvPr id="5" name="CaixaDeTexto 4"/>
          <p:cNvSpPr txBox="1"/>
          <p:nvPr/>
        </p:nvSpPr>
        <p:spPr>
          <a:xfrm>
            <a:off x="467544" y="476672"/>
            <a:ext cx="8064896" cy="5940088"/>
          </a:xfrm>
          <a:prstGeom prst="rect">
            <a:avLst/>
          </a:prstGeom>
          <a:noFill/>
        </p:spPr>
        <p:txBody>
          <a:bodyPr wrap="square" rtlCol="0">
            <a:spAutoFit/>
          </a:bodyPr>
          <a:lstStyle/>
          <a:p>
            <a:pPr algn="just"/>
            <a:r>
              <a:rPr lang="pt-BR" sz="2000" b="1" dirty="0" smtClean="0">
                <a:solidFill>
                  <a:srgbClr val="CCECFF"/>
                </a:solidFill>
              </a:rPr>
              <a:t>Os juros e as instituições financeiras</a:t>
            </a:r>
          </a:p>
          <a:p>
            <a:pPr algn="just"/>
            <a:endParaRPr lang="pt-BR" sz="2000" b="1" dirty="0">
              <a:solidFill>
                <a:srgbClr val="CCECFF"/>
              </a:solidFill>
            </a:endParaRPr>
          </a:p>
          <a:p>
            <a:pPr algn="just"/>
            <a:r>
              <a:rPr lang="pt-BR" sz="2000" dirty="0" smtClean="0"/>
              <a:t>De acordo com a lição de </a:t>
            </a:r>
            <a:r>
              <a:rPr lang="pt-BR" sz="2000" b="1" u="sng" dirty="0" smtClean="0"/>
              <a:t>Judith Martins Costa</a:t>
            </a:r>
            <a:r>
              <a:rPr lang="pt-BR" sz="2000" dirty="0" smtClean="0"/>
              <a:t>:</a:t>
            </a:r>
          </a:p>
          <a:p>
            <a:pPr algn="just"/>
            <a:endParaRPr lang="pt-BR" sz="2000" dirty="0"/>
          </a:p>
          <a:p>
            <a:pPr algn="just"/>
            <a:r>
              <a:rPr lang="pt-BR" sz="2000" dirty="0" smtClean="0"/>
              <a:t>“</a:t>
            </a:r>
            <a:r>
              <a:rPr lang="pt-BR" sz="2000" i="1" dirty="0" smtClean="0"/>
              <a:t>A regra do </a:t>
            </a:r>
            <a:r>
              <a:rPr lang="pt-BR" sz="2000" b="1" i="1" dirty="0" smtClean="0"/>
              <a:t>art. 406 não tem incidência nas relações entre particulares e instituições integrantes do Sistema Financeiro Nacional,</a:t>
            </a:r>
            <a:r>
              <a:rPr lang="pt-BR" sz="2000" i="1" dirty="0" smtClean="0"/>
              <a:t> mas tão somente, nas relações </a:t>
            </a:r>
            <a:r>
              <a:rPr lang="pt-BR" sz="2000" i="1" dirty="0" err="1" smtClean="0"/>
              <a:t>interprivadas</a:t>
            </a:r>
            <a:r>
              <a:rPr lang="pt-BR" sz="2000" i="1" dirty="0" smtClean="0"/>
              <a:t> em que não esteja, na posição ativa ou passiva, ente integrante do Sistema Financeiro Nacional</a:t>
            </a:r>
            <a:r>
              <a:rPr lang="pt-BR" sz="2000" dirty="0" smtClean="0"/>
              <a:t>”. </a:t>
            </a:r>
          </a:p>
          <a:p>
            <a:pPr algn="just"/>
            <a:endParaRPr lang="pt-BR" sz="2000" dirty="0"/>
          </a:p>
          <a:p>
            <a:pPr algn="just"/>
            <a:r>
              <a:rPr lang="pt-BR" sz="2000" dirty="0" smtClean="0"/>
              <a:t>Com a </a:t>
            </a:r>
            <a:r>
              <a:rPr lang="pt-BR" sz="2000" b="1" dirty="0" smtClean="0"/>
              <a:t>Lei de Reforma Bancária (Lei nº. 4595/64)</a:t>
            </a:r>
            <a:r>
              <a:rPr lang="pt-BR" sz="2000" dirty="0" smtClean="0"/>
              <a:t>, a fixação das taxas de juros cobradas por instituições financeiras passou a ser deliberada pelo Conselho Monetário Nacional, </a:t>
            </a:r>
            <a:r>
              <a:rPr lang="pt-BR" sz="2000" b="1" dirty="0" smtClean="0"/>
              <a:t>excluindo-as dos limites da Lei de Usura (Dec. 22626/33).</a:t>
            </a:r>
          </a:p>
          <a:p>
            <a:pPr algn="just"/>
            <a:endParaRPr lang="pt-BR" sz="2000" dirty="0"/>
          </a:p>
          <a:p>
            <a:pPr algn="just"/>
            <a:r>
              <a:rPr lang="pt-BR" sz="2000" dirty="0" smtClean="0">
                <a:solidFill>
                  <a:srgbClr val="CCECFF"/>
                </a:solidFill>
              </a:rPr>
              <a:t>Súmula 596, STF: “As </a:t>
            </a:r>
            <a:r>
              <a:rPr lang="pt-BR" sz="2000" dirty="0">
                <a:solidFill>
                  <a:srgbClr val="CCECFF"/>
                </a:solidFill>
              </a:rPr>
              <a:t>disposições do Decreto 22.626/1933 não se aplicam às taxas de juros e aos outros encargos cobrados nas operações realizadas por instituições públicas ou privadas, que integram o Sistema Financeiro </a:t>
            </a:r>
            <a:r>
              <a:rPr lang="pt-BR" sz="2000" dirty="0" smtClean="0">
                <a:solidFill>
                  <a:srgbClr val="CCECFF"/>
                </a:solidFill>
              </a:rPr>
              <a:t>Nacional”.</a:t>
            </a:r>
            <a:endParaRPr lang="pt-BR" sz="2000" dirty="0">
              <a:solidFill>
                <a:srgbClr val="CCECFF"/>
              </a:solidFill>
            </a:endParaRPr>
          </a:p>
        </p:txBody>
      </p:sp>
    </p:spTree>
    <p:extLst>
      <p:ext uri="{BB962C8B-B14F-4D97-AF65-F5344CB8AC3E}">
        <p14:creationId xmlns:p14="http://schemas.microsoft.com/office/powerpoint/2010/main" xmlns="" val="2489840645"/>
      </p:ext>
    </p:extLst>
  </p:cSld>
  <p:clrMapOvr>
    <a:masterClrMapping/>
  </p:clrMapOvr>
  <p:transition>
    <p:comb/>
  </p:transition>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62" name="Rectangle 13"/>
          <p:cNvSpPr>
            <a:spLocks noGrp="1" noChangeArrowheads="1"/>
          </p:cNvSpPr>
          <p:nvPr>
            <p:ph idx="1"/>
          </p:nvPr>
        </p:nvSpPr>
        <p:spPr>
          <a:xfrm>
            <a:off x="468313" y="260350"/>
            <a:ext cx="8207375" cy="6159500"/>
          </a:xfrm>
        </p:spPr>
        <p:txBody>
          <a:bodyPr>
            <a:normAutofit/>
          </a:bodyPr>
          <a:lstStyle/>
          <a:p>
            <a:pPr marL="0" indent="0" algn="just">
              <a:buNone/>
            </a:pPr>
            <a:r>
              <a:rPr lang="pt-BR" sz="2100" b="1" dirty="0" smtClean="0">
                <a:solidFill>
                  <a:srgbClr val="FFC000"/>
                </a:solidFill>
                <a:latin typeface="Tahoma" panose="020B0604030504040204" pitchFamily="34" charset="0"/>
                <a:ea typeface="Tahoma" panose="020B0604030504040204" pitchFamily="34" charset="0"/>
                <a:cs typeface="Tahoma" panose="020B0604030504040204" pitchFamily="34" charset="0"/>
              </a:rPr>
              <a:t>Aulas 26 e 27 – Pontos do edital VII Concurso DPE/SP:</a:t>
            </a:r>
          </a:p>
          <a:p>
            <a:pPr marL="0" indent="0" algn="just">
              <a:buNone/>
            </a:pPr>
            <a:endParaRPr lang="pt-BR" sz="2400" b="1" dirty="0">
              <a:solidFill>
                <a:srgbClr val="FFC000"/>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sz="2000" dirty="0" smtClean="0">
                <a:latin typeface="Tahoma" panose="020B0604030504040204" pitchFamily="34" charset="0"/>
                <a:ea typeface="Tahoma" panose="020B0604030504040204" pitchFamily="34" charset="0"/>
                <a:cs typeface="Tahoma" panose="020B0604030504040204" pitchFamily="34" charset="0"/>
              </a:rPr>
              <a:t>Continuação: Consequências do inadimplemento da obrigação</a:t>
            </a:r>
            <a:r>
              <a:rPr lang="pt-BR" sz="2000" dirty="0">
                <a:latin typeface="Tahoma" panose="020B0604030504040204" pitchFamily="34" charset="0"/>
                <a:ea typeface="Tahoma" panose="020B0604030504040204" pitchFamily="34" charset="0"/>
                <a:cs typeface="Tahoma" panose="020B0604030504040204" pitchFamily="34" charset="0"/>
              </a:rPr>
              <a:t>. Perdas e danos. Juros. Correção monetária. Cláusula penal. Arras. </a:t>
            </a:r>
            <a:endParaRPr lang="pt-BR" sz="2000" dirty="0" smtClean="0">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pt-BR" altLang="pt-BR" sz="2000"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altLang="pt-BR" sz="2000" dirty="0" smtClean="0">
                <a:latin typeface="Tahoma" panose="020B0604030504040204" pitchFamily="34" charset="0"/>
                <a:ea typeface="Tahoma" panose="020B0604030504040204" pitchFamily="34" charset="0"/>
                <a:cs typeface="Tahoma" panose="020B0604030504040204" pitchFamily="34" charset="0"/>
              </a:rPr>
              <a:t>Teoria geral dos contratos. </a:t>
            </a:r>
            <a:r>
              <a:rPr lang="pt-BR" altLang="pt-BR" sz="2000" dirty="0">
                <a:latin typeface="Tahoma" panose="020B0604030504040204" pitchFamily="34" charset="0"/>
                <a:ea typeface="Tahoma" panose="020B0604030504040204" pitchFamily="34" charset="0"/>
                <a:cs typeface="Tahoma" panose="020B0604030504040204" pitchFamily="34" charset="0"/>
              </a:rPr>
              <a:t>Funções e efeitos da boa-fé nas relações contratuais. Função social dos contratos. Princípio da equivalência material. Formação dos contratos. Estipulação em favor de terceiro. Promessa de fato de terceiro. Vícios redibitórios. Evicção. Contratos aleatórios. Contrato preliminar. Contrato com pessoa a declarar. </a:t>
            </a:r>
            <a:endParaRPr lang="pt-BR" altLang="pt-BR" sz="2000" dirty="0" smtClean="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p:comb/>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548680"/>
            <a:ext cx="8208912" cy="769441"/>
          </a:xfrm>
          <a:prstGeom prst="rect">
            <a:avLst/>
          </a:prstGeom>
          <a:noFill/>
        </p:spPr>
        <p:txBody>
          <a:bodyPr wrap="square" rtlCol="0">
            <a:spAutoFit/>
          </a:bodyPr>
          <a:lstStyle/>
          <a:p>
            <a:pPr algn="just"/>
            <a:endParaRPr lang="pt-BR" sz="2000" dirty="0"/>
          </a:p>
          <a:p>
            <a:endParaRPr lang="pt-BR" dirty="0"/>
          </a:p>
        </p:txBody>
      </p:sp>
      <p:sp>
        <p:nvSpPr>
          <p:cNvPr id="3" name="CaixaDeTexto 2"/>
          <p:cNvSpPr txBox="1"/>
          <p:nvPr/>
        </p:nvSpPr>
        <p:spPr>
          <a:xfrm>
            <a:off x="251520" y="277172"/>
            <a:ext cx="8639531" cy="6555641"/>
          </a:xfrm>
          <a:prstGeom prst="rect">
            <a:avLst/>
          </a:prstGeom>
          <a:noFill/>
        </p:spPr>
        <p:txBody>
          <a:bodyPr wrap="square" rtlCol="0">
            <a:spAutoFit/>
          </a:bodyPr>
          <a:lstStyle/>
          <a:p>
            <a:pPr algn="just"/>
            <a:r>
              <a:rPr lang="pt-BR" sz="2000" dirty="0" smtClean="0"/>
              <a:t>Portanto, as instituições financeiras podem aplicar taxas de juros superiores a 12% ao ano.</a:t>
            </a:r>
          </a:p>
          <a:p>
            <a:pPr algn="just"/>
            <a:endParaRPr lang="pt-BR" sz="2000" dirty="0">
              <a:solidFill>
                <a:srgbClr val="CCECFF"/>
              </a:solidFill>
            </a:endParaRPr>
          </a:p>
          <a:p>
            <a:pPr algn="just"/>
            <a:r>
              <a:rPr lang="pt-BR" sz="2000" dirty="0" smtClean="0">
                <a:solidFill>
                  <a:srgbClr val="CCECFF"/>
                </a:solidFill>
              </a:rPr>
              <a:t>Súmula 283, STJ: “As empresas administradoras de cartão de crédito são instituições financeiras e, por isso, os juros remuneratórios por elas cobrados não sofrem as limitações da Lei de Usura”. </a:t>
            </a:r>
          </a:p>
          <a:p>
            <a:pPr algn="just"/>
            <a:endParaRPr lang="pt-BR" sz="2000" b="1" dirty="0">
              <a:solidFill>
                <a:srgbClr val="CCECFF"/>
              </a:solidFill>
            </a:endParaRPr>
          </a:p>
          <a:p>
            <a:pPr algn="just"/>
            <a:r>
              <a:rPr lang="pt-BR" sz="2000" b="1" dirty="0" smtClean="0">
                <a:solidFill>
                  <a:srgbClr val="CCECFF"/>
                </a:solidFill>
              </a:rPr>
              <a:t>Análise crítica aos entendimentos dos tribunais superiores</a:t>
            </a:r>
          </a:p>
          <a:p>
            <a:pPr algn="just"/>
            <a:endParaRPr lang="pt-BR" sz="2000" b="1" dirty="0">
              <a:solidFill>
                <a:srgbClr val="CCECFF"/>
              </a:solidFill>
            </a:endParaRPr>
          </a:p>
          <a:p>
            <a:pPr algn="just"/>
            <a:r>
              <a:rPr lang="pt-BR" sz="2000" dirty="0" smtClean="0">
                <a:solidFill>
                  <a:srgbClr val="CCECFF"/>
                </a:solidFill>
              </a:rPr>
              <a:t>Os patamares de juros fixados no mercado financeiro são exorbitantes, fugindo do bom senso. </a:t>
            </a:r>
          </a:p>
          <a:p>
            <a:pPr algn="just"/>
            <a:endParaRPr lang="pt-BR" sz="2000" dirty="0"/>
          </a:p>
          <a:p>
            <a:pPr algn="just"/>
            <a:r>
              <a:rPr lang="pt-BR" sz="2000" dirty="0" smtClean="0"/>
              <a:t>Daí a importância de recorrer aos princípios da </a:t>
            </a:r>
            <a:r>
              <a:rPr lang="pt-BR" sz="2000" b="1" dirty="0" smtClean="0"/>
              <a:t>boa-fé objetiva </a:t>
            </a:r>
            <a:r>
              <a:rPr lang="pt-BR" sz="2000" dirty="0" smtClean="0"/>
              <a:t>(art. 113, CC) e da </a:t>
            </a:r>
            <a:r>
              <a:rPr lang="pt-BR" sz="2000" b="1" dirty="0" smtClean="0"/>
              <a:t>função social do contrato </a:t>
            </a:r>
            <a:r>
              <a:rPr lang="pt-BR" sz="2000" dirty="0" smtClean="0"/>
              <a:t>(art. 421, CC), bem como suscitar o </a:t>
            </a:r>
            <a:r>
              <a:rPr lang="pt-BR" sz="2000" b="1" dirty="0" smtClean="0"/>
              <a:t>abuso do direito </a:t>
            </a:r>
            <a:r>
              <a:rPr lang="pt-BR" sz="2000" dirty="0" smtClean="0"/>
              <a:t>(art. 187, CC) a fim de que o magistrado possa </a:t>
            </a:r>
            <a:r>
              <a:rPr lang="pt-BR" sz="2000" u="sng" dirty="0" smtClean="0"/>
              <a:t>limitar o exercício abusivo das instituições financeiras</a:t>
            </a:r>
            <a:r>
              <a:rPr lang="pt-BR" sz="2000" dirty="0" smtClean="0"/>
              <a:t>, à luz do direito civil constitucional. </a:t>
            </a:r>
          </a:p>
          <a:p>
            <a:pPr algn="just"/>
            <a:endParaRPr lang="pt-BR" sz="2000" dirty="0"/>
          </a:p>
          <a:p>
            <a:pPr algn="just"/>
            <a:r>
              <a:rPr lang="pt-BR" sz="2000" dirty="0" smtClean="0"/>
              <a:t>Tais cláusulas gerais são normas de ordem pública, devendo ser aplicadas pelo juiz, a qualquer tempo, para reduzir juros extorsivos e modificar cláusulas abusivas que venham a violar direitos fundamentais. </a:t>
            </a:r>
          </a:p>
        </p:txBody>
      </p:sp>
    </p:spTree>
    <p:extLst>
      <p:ext uri="{BB962C8B-B14F-4D97-AF65-F5344CB8AC3E}">
        <p14:creationId xmlns:p14="http://schemas.microsoft.com/office/powerpoint/2010/main" xmlns="" val="3228934509"/>
      </p:ext>
    </p:extLst>
  </p:cSld>
  <p:clrMapOvr>
    <a:masterClrMapping/>
  </p:clrMapOvr>
  <p:transition>
    <p:comb/>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179512" y="332656"/>
            <a:ext cx="8568952" cy="6247864"/>
          </a:xfrm>
          <a:prstGeom prst="rect">
            <a:avLst/>
          </a:prstGeom>
          <a:noFill/>
        </p:spPr>
        <p:txBody>
          <a:bodyPr wrap="square" rtlCol="0">
            <a:spAutoFit/>
          </a:bodyPr>
          <a:lstStyle/>
          <a:p>
            <a:pPr algn="just"/>
            <a:r>
              <a:rPr lang="pt-BR" sz="2000" b="1" dirty="0" smtClean="0">
                <a:solidFill>
                  <a:srgbClr val="CCECFF"/>
                </a:solidFill>
              </a:rPr>
              <a:t>Súmula 530, STJ (15/03/2015)</a:t>
            </a:r>
            <a:r>
              <a:rPr lang="pt-BR" sz="2000" dirty="0" smtClean="0">
                <a:solidFill>
                  <a:srgbClr val="CCECFF"/>
                </a:solidFill>
              </a:rPr>
              <a:t>: “Nos contratos bancários, na </a:t>
            </a:r>
            <a:r>
              <a:rPr lang="pt-BR" sz="2000" u="sng" dirty="0" smtClean="0">
                <a:solidFill>
                  <a:srgbClr val="CCECFF"/>
                </a:solidFill>
              </a:rPr>
              <a:t>impossibilidade de comprovar a taxa de juros efetivamente contratada</a:t>
            </a:r>
            <a:r>
              <a:rPr lang="pt-BR" sz="2000" dirty="0" smtClean="0">
                <a:solidFill>
                  <a:srgbClr val="CCECFF"/>
                </a:solidFill>
              </a:rPr>
              <a:t> – por </a:t>
            </a:r>
            <a:r>
              <a:rPr lang="pt-BR" sz="2000" b="1" dirty="0" smtClean="0">
                <a:solidFill>
                  <a:srgbClr val="CCECFF"/>
                </a:solidFill>
              </a:rPr>
              <a:t>ausência de </a:t>
            </a:r>
            <a:r>
              <a:rPr lang="pt-BR" sz="2000" b="1" dirty="0" err="1" smtClean="0">
                <a:solidFill>
                  <a:srgbClr val="CCECFF"/>
                </a:solidFill>
              </a:rPr>
              <a:t>pactuação</a:t>
            </a:r>
            <a:r>
              <a:rPr lang="pt-BR" sz="2000" dirty="0" smtClean="0">
                <a:solidFill>
                  <a:srgbClr val="CCECFF"/>
                </a:solidFill>
              </a:rPr>
              <a:t> ou pela </a:t>
            </a:r>
            <a:r>
              <a:rPr lang="pt-BR" sz="2000" b="1" dirty="0" smtClean="0">
                <a:solidFill>
                  <a:srgbClr val="CCECFF"/>
                </a:solidFill>
              </a:rPr>
              <a:t>falta de juntada do instrumento </a:t>
            </a:r>
            <a:r>
              <a:rPr lang="pt-BR" sz="2000" dirty="0" smtClean="0">
                <a:solidFill>
                  <a:srgbClr val="CCECFF"/>
                </a:solidFill>
              </a:rPr>
              <a:t>aos autos -, </a:t>
            </a:r>
            <a:r>
              <a:rPr lang="pt-BR" sz="2000" b="1" dirty="0" smtClean="0">
                <a:solidFill>
                  <a:srgbClr val="CCECFF"/>
                </a:solidFill>
              </a:rPr>
              <a:t>aplica-se a taxa média de mercado</a:t>
            </a:r>
            <a:r>
              <a:rPr lang="pt-BR" sz="2000" dirty="0" smtClean="0">
                <a:solidFill>
                  <a:srgbClr val="CCECFF"/>
                </a:solidFill>
              </a:rPr>
              <a:t>, divulgada pelo Bacen, praticada nas operações da mesma espécie, </a:t>
            </a:r>
            <a:r>
              <a:rPr lang="pt-BR" sz="2000" b="1" dirty="0" smtClean="0">
                <a:solidFill>
                  <a:srgbClr val="CCECFF"/>
                </a:solidFill>
              </a:rPr>
              <a:t>salvo se a taxa cobrada for mais vantajosa para o devedor</a:t>
            </a:r>
            <a:r>
              <a:rPr lang="pt-BR" sz="2000" dirty="0" smtClean="0">
                <a:solidFill>
                  <a:srgbClr val="CCECFF"/>
                </a:solidFill>
              </a:rPr>
              <a:t>”.</a:t>
            </a:r>
          </a:p>
          <a:p>
            <a:pPr algn="just"/>
            <a:endParaRPr lang="pt-BR" sz="2000" dirty="0"/>
          </a:p>
          <a:p>
            <a:pPr algn="just"/>
            <a:r>
              <a:rPr lang="pt-BR" sz="2000" dirty="0" smtClean="0"/>
              <a:t>Ex. Microempresa abriu conta corrente em um banco, e no meio dos papéis, havia um contrato de abertura de crédito rotativo (“cheque especial”), por meio do qual, mesmo quando o contratante não tivesse valor em sua conta, a ele seria disponível determinada quantia para sacar. Se sacado, isso configuraria como empréstimo, a ser devolvido com juros e correção monetária. Não havia, no entanto, previsão do índice da taxa de juros a ser aplicado. Neste caso, de acordo com a súmula, aplica-se a taxa média de mercado, salvo se mais vantajosa ao devedor. </a:t>
            </a:r>
          </a:p>
          <a:p>
            <a:pPr algn="just"/>
            <a:endParaRPr lang="pt-BR" sz="2000" dirty="0" smtClean="0"/>
          </a:p>
          <a:p>
            <a:pPr algn="just"/>
            <a:r>
              <a:rPr lang="pt-BR" sz="2000" dirty="0" smtClean="0"/>
              <a:t>Usualmente, o contratante enquadra-se na condição de consumidor. O CDC, enquanto norma de ordem pública, que visa garantir a aplicação do direito fundamental de tutela ao consumidor (art. 5º, XXXII e 170, V, CF), deve ser amplamente aplicado. </a:t>
            </a:r>
            <a:endParaRPr lang="pt-BR" sz="2000" dirty="0"/>
          </a:p>
        </p:txBody>
      </p:sp>
    </p:spTree>
    <p:extLst>
      <p:ext uri="{BB962C8B-B14F-4D97-AF65-F5344CB8AC3E}">
        <p14:creationId xmlns:p14="http://schemas.microsoft.com/office/powerpoint/2010/main" xmlns="" val="1103981075"/>
      </p:ext>
    </p:extLst>
  </p:cSld>
  <p:clrMapOvr>
    <a:masterClrMapping/>
  </p:clrMapOvr>
  <p:transition>
    <p:comb/>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404664"/>
            <a:ext cx="8640960" cy="6247864"/>
          </a:xfrm>
          <a:prstGeom prst="rect">
            <a:avLst/>
          </a:prstGeom>
          <a:noFill/>
        </p:spPr>
        <p:txBody>
          <a:bodyPr wrap="square" rtlCol="0">
            <a:spAutoFit/>
          </a:bodyPr>
          <a:lstStyle/>
          <a:p>
            <a:pPr algn="just"/>
            <a:r>
              <a:rPr lang="pt-BR" sz="2000" dirty="0" smtClean="0">
                <a:solidFill>
                  <a:srgbClr val="CCECFF"/>
                </a:solidFill>
              </a:rPr>
              <a:t>Art. 51, CDC: São </a:t>
            </a:r>
            <a:r>
              <a:rPr lang="pt-BR" sz="2000" b="1" dirty="0" smtClean="0">
                <a:solidFill>
                  <a:srgbClr val="CCECFF"/>
                </a:solidFill>
              </a:rPr>
              <a:t>nulas de pleno direito</a:t>
            </a:r>
            <a:r>
              <a:rPr lang="pt-BR" sz="2000" dirty="0" smtClean="0">
                <a:solidFill>
                  <a:srgbClr val="CCECFF"/>
                </a:solidFill>
              </a:rPr>
              <a:t>, entre outras, as cláusulas contratuais relativas ao fornecimento de produtos e serviços que: X – permitem ao fornecedor, direta ou indiretamente, variação de preço de maneira unilateral”. </a:t>
            </a:r>
          </a:p>
          <a:p>
            <a:pPr algn="just"/>
            <a:endParaRPr lang="pt-BR" sz="2000" dirty="0">
              <a:solidFill>
                <a:srgbClr val="CCECFF"/>
              </a:solidFill>
            </a:endParaRPr>
          </a:p>
          <a:p>
            <a:pPr algn="just"/>
            <a:r>
              <a:rPr lang="pt-BR" sz="2000" dirty="0" smtClean="0">
                <a:solidFill>
                  <a:srgbClr val="CCECFF"/>
                </a:solidFill>
              </a:rPr>
              <a:t>Súmula 297, STJ: “O Código de Defesa do Consumidor é aplicável às instituições financeiras”. </a:t>
            </a:r>
          </a:p>
          <a:p>
            <a:pPr algn="just"/>
            <a:endParaRPr lang="pt-BR" sz="2000" dirty="0">
              <a:solidFill>
                <a:srgbClr val="CCECFF"/>
              </a:solidFill>
            </a:endParaRPr>
          </a:p>
          <a:p>
            <a:pPr algn="just"/>
            <a:r>
              <a:rPr lang="pt-BR" sz="2000" dirty="0" smtClean="0"/>
              <a:t>Independente da natureza do contrato, as cláusulas gerais da boa-fé objetiva, função social do contrato e abuso de direito devem ser aplicadas para impedir o desequilíbrio contratual, abrindo ao magistrado a possibilidade de buscar uma solução equitativa, à luz do caso concreto. </a:t>
            </a:r>
          </a:p>
          <a:p>
            <a:pPr algn="just"/>
            <a:endParaRPr lang="pt-BR" sz="2000" dirty="0">
              <a:solidFill>
                <a:srgbClr val="CCECFF"/>
              </a:solidFill>
            </a:endParaRPr>
          </a:p>
          <a:p>
            <a:pPr algn="just"/>
            <a:r>
              <a:rPr lang="pt-BR" sz="2000" b="1" dirty="0" smtClean="0">
                <a:solidFill>
                  <a:srgbClr val="CCECFF"/>
                </a:solidFill>
              </a:rPr>
              <a:t>A capitalização dos juros</a:t>
            </a:r>
          </a:p>
          <a:p>
            <a:pPr algn="just"/>
            <a:endParaRPr lang="pt-BR" sz="2000" b="1" dirty="0">
              <a:solidFill>
                <a:srgbClr val="CCECFF"/>
              </a:solidFill>
            </a:endParaRPr>
          </a:p>
          <a:p>
            <a:pPr algn="just"/>
            <a:r>
              <a:rPr lang="pt-BR" sz="2000" b="1" dirty="0" smtClean="0"/>
              <a:t>*Juros simples:</a:t>
            </a:r>
            <a:r>
              <a:rPr lang="pt-BR" sz="2000" dirty="0" smtClean="0"/>
              <a:t> não se acumulam com o principal do capital emprestado para a contagem de novos juros. </a:t>
            </a:r>
          </a:p>
          <a:p>
            <a:pPr algn="just"/>
            <a:endParaRPr lang="pt-BR" sz="2000" b="1" dirty="0"/>
          </a:p>
          <a:p>
            <a:pPr algn="just"/>
            <a:r>
              <a:rPr lang="pt-BR" sz="2000" b="1" dirty="0" smtClean="0"/>
              <a:t>*Juros compostos</a:t>
            </a:r>
            <a:r>
              <a:rPr lang="pt-BR" sz="2000" dirty="0" smtClean="0"/>
              <a:t>: contam-se sobre o principal, acrescidos de juros acumulados (juros sobre juros)</a:t>
            </a:r>
            <a:endParaRPr lang="pt-BR" sz="2000" b="1" dirty="0"/>
          </a:p>
        </p:txBody>
      </p:sp>
    </p:spTree>
    <p:extLst>
      <p:ext uri="{BB962C8B-B14F-4D97-AF65-F5344CB8AC3E}">
        <p14:creationId xmlns:p14="http://schemas.microsoft.com/office/powerpoint/2010/main" xmlns="" val="2764164931"/>
      </p:ext>
    </p:extLst>
  </p:cSld>
  <p:clrMapOvr>
    <a:masterClrMapping/>
  </p:clrMapOvr>
  <p:transition>
    <p:comb/>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260648"/>
            <a:ext cx="8640960" cy="6863417"/>
          </a:xfrm>
          <a:prstGeom prst="rect">
            <a:avLst/>
          </a:prstGeom>
          <a:noFill/>
        </p:spPr>
        <p:txBody>
          <a:bodyPr wrap="square" rtlCol="0">
            <a:spAutoFit/>
          </a:bodyPr>
          <a:lstStyle/>
          <a:p>
            <a:pPr algn="just"/>
            <a:r>
              <a:rPr lang="pt-BR" sz="2000" dirty="0" smtClean="0"/>
              <a:t>Ex. um </a:t>
            </a:r>
            <a:r>
              <a:rPr lang="pt-BR" sz="2000" dirty="0"/>
              <a:t>capital de R$ 10 mil à taxa de 5% ao mês rende juros mensais fixos de 500,00 se adotado o regime de juros simples; caso sejam adotados os juros compostos, a taxa de 5% ao mês incidirá sobre o capital de R$ 10 mil no 1º mês totalizando juros de 500,00 (iguais ao regime simples), porém nos meses subsequentes incidirá sobre o capital mais os juros acumulados dos meses anteriores: 5% x (10.000,00 + 500,00) = 525,00 no 2º mês; 5% x (10.000,00 + 500,00 + 525,00) = 551,25 no 3º mês, etc.</a:t>
            </a:r>
            <a:endParaRPr lang="pt-BR" sz="2000" dirty="0" smtClean="0"/>
          </a:p>
          <a:p>
            <a:pPr algn="just"/>
            <a:endParaRPr lang="pt-BR" sz="2000" dirty="0" smtClean="0"/>
          </a:p>
          <a:p>
            <a:pPr algn="just"/>
            <a:r>
              <a:rPr lang="pt-BR" sz="2000" dirty="0" smtClean="0">
                <a:solidFill>
                  <a:srgbClr val="CCECFF"/>
                </a:solidFill>
              </a:rPr>
              <a:t>A incidência de juros sobre juros capitalizados consiste na prática do </a:t>
            </a:r>
            <a:r>
              <a:rPr lang="pt-BR" sz="2000" b="1" dirty="0" smtClean="0">
                <a:solidFill>
                  <a:srgbClr val="CCECFF"/>
                </a:solidFill>
              </a:rPr>
              <a:t>anatocismo</a:t>
            </a:r>
            <a:r>
              <a:rPr lang="pt-BR" sz="2000" dirty="0" smtClean="0">
                <a:solidFill>
                  <a:srgbClr val="CCECFF"/>
                </a:solidFill>
              </a:rPr>
              <a:t>, muito frequente nos contratos de financiamento bancário. </a:t>
            </a:r>
          </a:p>
          <a:p>
            <a:pPr algn="just"/>
            <a:endParaRPr lang="pt-BR" sz="2000" dirty="0"/>
          </a:p>
          <a:p>
            <a:pPr algn="just"/>
            <a:r>
              <a:rPr lang="pt-BR" sz="2000" dirty="0" smtClean="0"/>
              <a:t>O art. 591, CC permite a </a:t>
            </a:r>
            <a:r>
              <a:rPr lang="pt-BR" sz="2000" b="1" dirty="0" smtClean="0"/>
              <a:t>capitalização anual de juros </a:t>
            </a:r>
            <a:r>
              <a:rPr lang="pt-BR" sz="2000" dirty="0" smtClean="0"/>
              <a:t>no mútuo oneroso, </a:t>
            </a:r>
            <a:r>
              <a:rPr lang="pt-BR" sz="2000" b="1" u="sng" dirty="0" smtClean="0"/>
              <a:t>desde que expressamente pactuada. </a:t>
            </a:r>
          </a:p>
          <a:p>
            <a:pPr algn="just"/>
            <a:endParaRPr lang="pt-BR" sz="2000" dirty="0"/>
          </a:p>
          <a:p>
            <a:pPr algn="just"/>
            <a:r>
              <a:rPr lang="pt-BR" sz="2000" dirty="0" smtClean="0"/>
              <a:t>Os juros mensais são separados do capital e nele inseridos apenas ao término de cada ano. </a:t>
            </a:r>
          </a:p>
          <a:p>
            <a:pPr algn="just"/>
            <a:endParaRPr lang="pt-BR" sz="2000" dirty="0"/>
          </a:p>
          <a:p>
            <a:pPr algn="just"/>
            <a:r>
              <a:rPr lang="pt-BR" sz="2000" dirty="0" smtClean="0"/>
              <a:t>De acordo com a Lei de Usura (DL 22626/33), o anatocismo é vedado, mesmo em favor de instituições financeiras em períodos inferiores a um ano. </a:t>
            </a:r>
          </a:p>
          <a:p>
            <a:pPr algn="just"/>
            <a:endParaRPr lang="pt-BR" sz="2000" dirty="0"/>
          </a:p>
        </p:txBody>
      </p:sp>
    </p:spTree>
    <p:extLst>
      <p:ext uri="{BB962C8B-B14F-4D97-AF65-F5344CB8AC3E}">
        <p14:creationId xmlns:p14="http://schemas.microsoft.com/office/powerpoint/2010/main" xmlns="" val="3636479912"/>
      </p:ext>
    </p:extLst>
  </p:cSld>
  <p:clrMapOvr>
    <a:masterClrMapping/>
  </p:clrMapOvr>
  <p:transition>
    <p:comb/>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76672"/>
            <a:ext cx="8280920" cy="5632311"/>
          </a:xfrm>
          <a:prstGeom prst="rect">
            <a:avLst/>
          </a:prstGeom>
          <a:noFill/>
        </p:spPr>
        <p:txBody>
          <a:bodyPr wrap="square" rtlCol="0">
            <a:spAutoFit/>
          </a:bodyPr>
          <a:lstStyle/>
          <a:p>
            <a:pPr algn="just"/>
            <a:r>
              <a:rPr lang="pt-BR" sz="2000" b="1" dirty="0">
                <a:solidFill>
                  <a:srgbClr val="CCECFF"/>
                </a:solidFill>
              </a:rPr>
              <a:t>Súmula 121, STF:</a:t>
            </a:r>
            <a:r>
              <a:rPr lang="pt-BR" sz="2000" b="1" dirty="0"/>
              <a:t> </a:t>
            </a:r>
            <a:r>
              <a:rPr lang="pt-BR" sz="2000" dirty="0">
                <a:solidFill>
                  <a:srgbClr val="CCECFF"/>
                </a:solidFill>
              </a:rPr>
              <a:t>“Somente se admite a capitalização de juros </a:t>
            </a:r>
            <a:r>
              <a:rPr lang="pt-BR" sz="2000" b="1" dirty="0">
                <a:solidFill>
                  <a:srgbClr val="CCECFF"/>
                </a:solidFill>
              </a:rPr>
              <a:t>havendo norma legal </a:t>
            </a:r>
            <a:r>
              <a:rPr lang="pt-BR" sz="2000" dirty="0">
                <a:solidFill>
                  <a:srgbClr val="CCECFF"/>
                </a:solidFill>
              </a:rPr>
              <a:t>que excepcione a regra proibitória estabelecida no art. 4º do Decreto 22626/33”.</a:t>
            </a:r>
          </a:p>
          <a:p>
            <a:pPr algn="just"/>
            <a:endParaRPr lang="pt-BR" sz="2000" dirty="0">
              <a:solidFill>
                <a:srgbClr val="CCECFF"/>
              </a:solidFill>
            </a:endParaRPr>
          </a:p>
          <a:p>
            <a:pPr algn="just"/>
            <a:r>
              <a:rPr lang="pt-BR" sz="2000" dirty="0"/>
              <a:t>Até que com o advento da MP 1963-17/2000, a exceção, a favor das instituições financeiras, passou a ser prevista, </a:t>
            </a:r>
            <a:r>
              <a:rPr lang="pt-BR" sz="2000" u="sng" dirty="0"/>
              <a:t>autorizando a capitalização de juros com periodicidade inferior a 1 ano. </a:t>
            </a:r>
          </a:p>
          <a:p>
            <a:pPr algn="just"/>
            <a:endParaRPr lang="pt-BR" sz="2000" dirty="0" smtClean="0"/>
          </a:p>
          <a:p>
            <a:pPr algn="just"/>
            <a:r>
              <a:rPr lang="pt-BR" sz="2000" dirty="0" smtClean="0"/>
              <a:t>É incontroversa a ilegalidade da medida provisória, que passou a ser debatida no âmbito jurisprudencial e doutrinário. Contudo, tal controvérsia perdeu seu objeto com o entendimento cristalizado pelo STJ.</a:t>
            </a:r>
          </a:p>
          <a:p>
            <a:pPr algn="just"/>
            <a:endParaRPr lang="pt-BR" sz="2000" dirty="0"/>
          </a:p>
          <a:p>
            <a:pPr algn="just"/>
            <a:r>
              <a:rPr lang="pt-BR" sz="2000" b="1" dirty="0" smtClean="0">
                <a:solidFill>
                  <a:srgbClr val="CCECFF"/>
                </a:solidFill>
              </a:rPr>
              <a:t>Súmula 539</a:t>
            </a:r>
            <a:r>
              <a:rPr lang="pt-BR" sz="2000" dirty="0" smtClean="0">
                <a:solidFill>
                  <a:srgbClr val="CCECFF"/>
                </a:solidFill>
              </a:rPr>
              <a:t>: “</a:t>
            </a:r>
            <a:r>
              <a:rPr lang="pt-BR" sz="2000" i="1" u="sng" dirty="0" smtClean="0">
                <a:solidFill>
                  <a:srgbClr val="CCECFF"/>
                </a:solidFill>
              </a:rPr>
              <a:t>É permitida a capitalização de juros com periodicidade inferior à anual </a:t>
            </a:r>
            <a:r>
              <a:rPr lang="pt-BR" sz="2000" i="1" dirty="0" smtClean="0">
                <a:solidFill>
                  <a:srgbClr val="CCECFF"/>
                </a:solidFill>
              </a:rPr>
              <a:t>em contratos celebrados com instituições integrantes do Sistema Financeiro Nacional a partir de 31/03/2000, desde que </a:t>
            </a:r>
            <a:r>
              <a:rPr lang="pt-BR" sz="2000" i="1" u="sng" dirty="0" smtClean="0">
                <a:solidFill>
                  <a:srgbClr val="CCECFF"/>
                </a:solidFill>
              </a:rPr>
              <a:t>expressamente pactuada</a:t>
            </a:r>
            <a:r>
              <a:rPr lang="pt-BR" sz="2000" i="1" dirty="0" smtClean="0">
                <a:solidFill>
                  <a:srgbClr val="CCECFF"/>
                </a:solidFill>
              </a:rPr>
              <a:t>” .</a:t>
            </a:r>
          </a:p>
          <a:p>
            <a:pPr algn="just"/>
            <a:endParaRPr lang="pt-BR" sz="2000" i="1" dirty="0">
              <a:solidFill>
                <a:srgbClr val="CCECFF"/>
              </a:solidFill>
            </a:endParaRPr>
          </a:p>
        </p:txBody>
      </p:sp>
    </p:spTree>
    <p:extLst>
      <p:ext uri="{BB962C8B-B14F-4D97-AF65-F5344CB8AC3E}">
        <p14:creationId xmlns:p14="http://schemas.microsoft.com/office/powerpoint/2010/main" xmlns="" val="4147078441"/>
      </p:ext>
    </p:extLst>
  </p:cSld>
  <p:clrMapOvr>
    <a:masterClrMapping/>
  </p:clrMapOvr>
  <p:transition>
    <p:comb/>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404664"/>
            <a:ext cx="8064896" cy="4093428"/>
          </a:xfrm>
          <a:prstGeom prst="rect">
            <a:avLst/>
          </a:prstGeom>
          <a:noFill/>
        </p:spPr>
        <p:txBody>
          <a:bodyPr wrap="square" rtlCol="0">
            <a:spAutoFit/>
          </a:bodyPr>
          <a:lstStyle/>
          <a:p>
            <a:pPr algn="just"/>
            <a:endParaRPr lang="pt-BR" sz="2000" dirty="0" smtClean="0"/>
          </a:p>
          <a:p>
            <a:pPr algn="just"/>
            <a:r>
              <a:rPr lang="pt-BR" sz="2000" dirty="0" smtClean="0"/>
              <a:t>Uma </a:t>
            </a:r>
            <a:r>
              <a:rPr lang="pt-BR" sz="2000" dirty="0"/>
              <a:t>dúvida, no entanto, prevalecia: em que consiste a condição </a:t>
            </a:r>
            <a:r>
              <a:rPr lang="pt-BR" sz="2000" b="1" dirty="0"/>
              <a:t>“expressamente pactuada”?</a:t>
            </a:r>
          </a:p>
          <a:p>
            <a:pPr algn="just"/>
            <a:endParaRPr lang="pt-BR" sz="2000" dirty="0"/>
          </a:p>
          <a:p>
            <a:pPr algn="just"/>
            <a:r>
              <a:rPr lang="pt-BR" sz="2000" dirty="0"/>
              <a:t>A capitalização de juros deverá ser </a:t>
            </a:r>
            <a:r>
              <a:rPr lang="pt-BR" sz="2000" u="sng" dirty="0"/>
              <a:t>explícita</a:t>
            </a:r>
            <a:r>
              <a:rPr lang="pt-BR" sz="2000" dirty="0"/>
              <a:t> no contrato ou poderá ser </a:t>
            </a:r>
            <a:r>
              <a:rPr lang="pt-BR" sz="2000" u="sng" dirty="0"/>
              <a:t>deduzida</a:t>
            </a:r>
            <a:r>
              <a:rPr lang="pt-BR" sz="2000" dirty="0"/>
              <a:t> da simples divergência entre a taxa de juros anual e o duodécuplo (múltiplo de 12) da taxa de juros mensal?</a:t>
            </a:r>
          </a:p>
          <a:p>
            <a:pPr algn="just"/>
            <a:endParaRPr lang="pt-BR" sz="2000" dirty="0">
              <a:solidFill>
                <a:srgbClr val="CCECFF"/>
              </a:solidFill>
            </a:endParaRPr>
          </a:p>
          <a:p>
            <a:pPr algn="just"/>
            <a:r>
              <a:rPr lang="pt-BR" sz="2000" dirty="0">
                <a:solidFill>
                  <a:srgbClr val="CCECFF"/>
                </a:solidFill>
              </a:rPr>
              <a:t>Súmula 541, STF: “A previsão no contrato bancário de </a:t>
            </a:r>
            <a:r>
              <a:rPr lang="pt-BR" sz="2000" b="1" dirty="0">
                <a:solidFill>
                  <a:srgbClr val="CCECFF"/>
                </a:solidFill>
              </a:rPr>
              <a:t>taxa de juros anual superior ao duodécuplo da mensal</a:t>
            </a:r>
            <a:r>
              <a:rPr lang="pt-BR" sz="2000" dirty="0">
                <a:solidFill>
                  <a:srgbClr val="CCECFF"/>
                </a:solidFill>
              </a:rPr>
              <a:t> é suficiente para permitir a cobrança da taxa efetiva anual contratada”. </a:t>
            </a:r>
          </a:p>
          <a:p>
            <a:pPr algn="just"/>
            <a:endParaRPr lang="pt-BR" sz="2000" dirty="0" smtClean="0">
              <a:solidFill>
                <a:srgbClr val="FFC000"/>
              </a:solidFill>
            </a:endParaRPr>
          </a:p>
          <a:p>
            <a:pPr algn="just"/>
            <a:r>
              <a:rPr lang="pt-BR" sz="2000" b="1" dirty="0" smtClean="0">
                <a:solidFill>
                  <a:srgbClr val="FFC000"/>
                </a:solidFill>
              </a:rPr>
              <a:t>Ler Súmulas: 30, 269 e 472, todas do STJ. </a:t>
            </a:r>
            <a:endParaRPr lang="pt-BR" sz="2000" b="1" dirty="0">
              <a:solidFill>
                <a:srgbClr val="FFC000"/>
              </a:solidFill>
            </a:endParaRPr>
          </a:p>
        </p:txBody>
      </p:sp>
    </p:spTree>
    <p:extLst>
      <p:ext uri="{BB962C8B-B14F-4D97-AF65-F5344CB8AC3E}">
        <p14:creationId xmlns:p14="http://schemas.microsoft.com/office/powerpoint/2010/main" xmlns="" val="3453191406"/>
      </p:ext>
    </p:extLst>
  </p:cSld>
  <p:clrMapOvr>
    <a:masterClrMapping/>
  </p:clrMapOvr>
  <p:transition>
    <p:comb/>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04664"/>
            <a:ext cx="8352928" cy="6555641"/>
          </a:xfrm>
          <a:prstGeom prst="rect">
            <a:avLst/>
          </a:prstGeom>
          <a:noFill/>
        </p:spPr>
        <p:txBody>
          <a:bodyPr wrap="square" rtlCol="0">
            <a:spAutoFit/>
          </a:bodyPr>
          <a:lstStyle/>
          <a:p>
            <a:pPr algn="just"/>
            <a:r>
              <a:rPr lang="pt-BR" sz="2000" b="1" dirty="0" smtClean="0">
                <a:solidFill>
                  <a:srgbClr val="FFC000"/>
                </a:solidFill>
              </a:rPr>
              <a:t>Questão:</a:t>
            </a:r>
          </a:p>
          <a:p>
            <a:pPr algn="just"/>
            <a:endParaRPr lang="pt-BR" sz="2000" dirty="0" smtClean="0"/>
          </a:p>
          <a:p>
            <a:pPr algn="just"/>
            <a:r>
              <a:rPr lang="pt-BR" sz="2000" dirty="0" smtClean="0"/>
              <a:t>Sobre </a:t>
            </a:r>
            <a:r>
              <a:rPr lang="pt-BR" sz="2000" dirty="0"/>
              <a:t>juros, é correto afirmar que:</a:t>
            </a:r>
          </a:p>
          <a:p>
            <a:pPr algn="just"/>
            <a:endParaRPr lang="pt-BR" sz="2000" dirty="0" smtClean="0"/>
          </a:p>
          <a:p>
            <a:pPr algn="just"/>
            <a:r>
              <a:rPr lang="pt-BR" sz="2000" dirty="0" smtClean="0"/>
              <a:t>a) Salvo </a:t>
            </a:r>
            <a:r>
              <a:rPr lang="pt-BR" sz="2000" dirty="0"/>
              <a:t>regra sem sentido contrário, são sempre admitidos juros capitalizados no Direito brasileiro, desde que em período não superior a um mês.</a:t>
            </a:r>
          </a:p>
          <a:p>
            <a:pPr algn="just"/>
            <a:endParaRPr lang="pt-BR" sz="2000" dirty="0" smtClean="0"/>
          </a:p>
          <a:p>
            <a:pPr algn="just"/>
            <a:r>
              <a:rPr lang="pt-BR" sz="2000" dirty="0" smtClean="0"/>
              <a:t>b) Nos </a:t>
            </a:r>
            <a:r>
              <a:rPr lang="pt-BR" sz="2000" dirty="0"/>
              <a:t>negócios jurídicos bancários ou financeiros, os juros compensatórios são limitados à taxa prevista no Art. 406 do Código Civil.</a:t>
            </a:r>
          </a:p>
          <a:p>
            <a:pPr algn="just"/>
            <a:endParaRPr lang="pt-BR" sz="2000" dirty="0" smtClean="0"/>
          </a:p>
          <a:p>
            <a:pPr algn="just"/>
            <a:r>
              <a:rPr lang="pt-BR" sz="2000" dirty="0" smtClean="0"/>
              <a:t>c) Os </a:t>
            </a:r>
            <a:r>
              <a:rPr lang="pt-BR" sz="2000" dirty="0"/>
              <a:t>juros remuneratórios financeiros admitem capitalização, desde que haja disposição contratual autorizativa.</a:t>
            </a:r>
          </a:p>
          <a:p>
            <a:pPr algn="just"/>
            <a:endParaRPr lang="pt-BR" sz="2000" dirty="0" smtClean="0"/>
          </a:p>
          <a:p>
            <a:pPr algn="just"/>
            <a:r>
              <a:rPr lang="pt-BR" sz="2000" dirty="0" smtClean="0"/>
              <a:t>d) Somente </a:t>
            </a:r>
            <a:r>
              <a:rPr lang="pt-BR" sz="2000" dirty="0"/>
              <a:t>no mútuo de natureza financeira é viável, no Direito brasileiro, a cobrança de juros remuneratórios.</a:t>
            </a:r>
          </a:p>
          <a:p>
            <a:pPr algn="just"/>
            <a:endParaRPr lang="pt-BR" sz="2000" dirty="0"/>
          </a:p>
          <a:p>
            <a:pPr algn="just"/>
            <a:r>
              <a:rPr lang="pt-BR" sz="2000" dirty="0" smtClean="0"/>
              <a:t>e) No </a:t>
            </a:r>
            <a:r>
              <a:rPr lang="pt-BR" sz="2000" dirty="0"/>
              <a:t>Direito brasileiro, não são lícitos juros capitalizados.</a:t>
            </a:r>
          </a:p>
          <a:p>
            <a:pPr algn="just"/>
            <a:r>
              <a:rPr lang="pt-BR" sz="2000" dirty="0"/>
              <a:t/>
            </a:r>
            <a:br>
              <a:rPr lang="pt-BR" sz="2000" dirty="0"/>
            </a:br>
            <a:endParaRPr lang="pt-BR" sz="2000" dirty="0"/>
          </a:p>
        </p:txBody>
      </p:sp>
    </p:spTree>
    <p:extLst>
      <p:ext uri="{BB962C8B-B14F-4D97-AF65-F5344CB8AC3E}">
        <p14:creationId xmlns:p14="http://schemas.microsoft.com/office/powerpoint/2010/main" xmlns="" val="3193500992"/>
      </p:ext>
    </p:extLst>
  </p:cSld>
  <p:clrMapOvr>
    <a:masterClrMapping/>
  </p:clrMapOvr>
  <p:transition>
    <p:comb/>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332656"/>
            <a:ext cx="8352928" cy="6309420"/>
          </a:xfrm>
          <a:prstGeom prst="rect">
            <a:avLst/>
          </a:prstGeom>
          <a:noFill/>
        </p:spPr>
        <p:txBody>
          <a:bodyPr wrap="square" rtlCol="0">
            <a:spAutoFit/>
          </a:bodyPr>
          <a:lstStyle/>
          <a:p>
            <a:pPr algn="just"/>
            <a:r>
              <a:rPr lang="pt-BR" sz="2000" b="1" dirty="0" smtClean="0">
                <a:solidFill>
                  <a:srgbClr val="FFC000"/>
                </a:solidFill>
              </a:rPr>
              <a:t>Gabarito:</a:t>
            </a:r>
            <a:endParaRPr lang="pt-BR" sz="2000" b="1" dirty="0">
              <a:solidFill>
                <a:srgbClr val="FFC000"/>
              </a:solidFill>
            </a:endParaRPr>
          </a:p>
          <a:p>
            <a:pPr algn="just"/>
            <a:endParaRPr lang="pt-BR" sz="2000" dirty="0"/>
          </a:p>
          <a:p>
            <a:pPr algn="just"/>
            <a:r>
              <a:rPr lang="pt-BR" sz="2000" dirty="0"/>
              <a:t>Sobre juros, é correto afirmar que:</a:t>
            </a:r>
          </a:p>
          <a:p>
            <a:pPr algn="just"/>
            <a:endParaRPr lang="pt-BR" sz="2000" dirty="0"/>
          </a:p>
          <a:p>
            <a:pPr algn="just"/>
            <a:r>
              <a:rPr lang="pt-BR" sz="2000" dirty="0"/>
              <a:t>a) Salvo regra sem sentido contrário, são sempre admitidos juros capitalizados no Direito brasileiro, desde que em período não superior a um mês.</a:t>
            </a:r>
          </a:p>
          <a:p>
            <a:pPr algn="just"/>
            <a:endParaRPr lang="pt-BR" sz="2000" dirty="0"/>
          </a:p>
          <a:p>
            <a:pPr algn="just"/>
            <a:r>
              <a:rPr lang="pt-BR" sz="2000" dirty="0"/>
              <a:t>b) Nos negócios jurídicos bancários ou financeiros, os juros compensatórios são limitados à taxa prevista no Art. 406 do Código Civil.</a:t>
            </a:r>
          </a:p>
          <a:p>
            <a:pPr algn="just"/>
            <a:endParaRPr lang="pt-BR" sz="2000" dirty="0"/>
          </a:p>
          <a:p>
            <a:pPr algn="just"/>
            <a:r>
              <a:rPr lang="pt-BR" sz="2000" dirty="0">
                <a:solidFill>
                  <a:srgbClr val="FFC000"/>
                </a:solidFill>
              </a:rPr>
              <a:t>c) Os juros remuneratórios financeiros admitem capitalização, desde que haja disposição contratual autorizativa.</a:t>
            </a:r>
          </a:p>
          <a:p>
            <a:pPr algn="just"/>
            <a:endParaRPr lang="pt-BR" sz="2000" dirty="0"/>
          </a:p>
          <a:p>
            <a:pPr algn="just"/>
            <a:r>
              <a:rPr lang="pt-BR" sz="2000" dirty="0"/>
              <a:t>d) Somente no mútuo de natureza financeira é viável, no Direito brasileiro, a cobrança de juros remuneratórios.</a:t>
            </a:r>
          </a:p>
          <a:p>
            <a:pPr algn="just"/>
            <a:endParaRPr lang="pt-BR" sz="2000" dirty="0"/>
          </a:p>
          <a:p>
            <a:pPr algn="just"/>
            <a:r>
              <a:rPr lang="pt-BR" sz="2000" dirty="0"/>
              <a:t>e) No Direito brasileiro, não são lícitos juros capitalizados.</a:t>
            </a:r>
          </a:p>
          <a:p>
            <a:endParaRPr lang="pt-BR" dirty="0"/>
          </a:p>
        </p:txBody>
      </p:sp>
    </p:spTree>
    <p:extLst>
      <p:ext uri="{BB962C8B-B14F-4D97-AF65-F5344CB8AC3E}">
        <p14:creationId xmlns:p14="http://schemas.microsoft.com/office/powerpoint/2010/main" xmlns="" val="276647733"/>
      </p:ext>
    </p:extLst>
  </p:cSld>
  <p:clrMapOvr>
    <a:masterClrMapping/>
  </p:clrMapOvr>
  <p:transition>
    <p:comb/>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23528" y="188640"/>
            <a:ext cx="8496944" cy="6555641"/>
          </a:xfrm>
          <a:prstGeom prst="rect">
            <a:avLst/>
          </a:prstGeom>
          <a:noFill/>
        </p:spPr>
        <p:txBody>
          <a:bodyPr wrap="square" rtlCol="0">
            <a:spAutoFit/>
          </a:bodyPr>
          <a:lstStyle/>
          <a:p>
            <a:pPr algn="just"/>
            <a:r>
              <a:rPr lang="pt-BR" sz="2000" b="1" dirty="0" smtClean="0">
                <a:solidFill>
                  <a:srgbClr val="CCECFF"/>
                </a:solidFill>
              </a:rPr>
              <a:t>4. Cláusula penal (multa contratual ou pena convencional)</a:t>
            </a:r>
          </a:p>
          <a:p>
            <a:pPr algn="just"/>
            <a:endParaRPr lang="pt-BR" sz="2000" b="1" dirty="0"/>
          </a:p>
          <a:p>
            <a:pPr algn="just"/>
            <a:r>
              <a:rPr lang="pt-BR" sz="2000" dirty="0" smtClean="0"/>
              <a:t>Trata-se de </a:t>
            </a:r>
            <a:r>
              <a:rPr lang="pt-BR" sz="2000" b="1" u="sng" dirty="0" smtClean="0"/>
              <a:t>cláusula acessória</a:t>
            </a:r>
            <a:r>
              <a:rPr lang="pt-BR" sz="2000" dirty="0" smtClean="0"/>
              <a:t>, verdadeira sanção convencionada entre as partes contratantes, por meio da </a:t>
            </a:r>
            <a:r>
              <a:rPr lang="pt-BR" sz="2000" b="1" dirty="0" smtClean="0"/>
              <a:t>fixação de um valor previamente estipulado</a:t>
            </a:r>
            <a:r>
              <a:rPr lang="pt-BR" sz="2000" dirty="0" smtClean="0"/>
              <a:t>, a título de perdas e danos, em caso de eventual inadimplemento obrigacional. </a:t>
            </a:r>
            <a:r>
              <a:rPr lang="pt-BR" sz="2000" b="1" u="sng" dirty="0" smtClean="0"/>
              <a:t>Trata-se de medida para desestimular o descumprimento do negócio jurídico.</a:t>
            </a:r>
            <a:r>
              <a:rPr lang="pt-BR" sz="2000" dirty="0" smtClean="0"/>
              <a:t> </a:t>
            </a:r>
          </a:p>
          <a:p>
            <a:pPr algn="just"/>
            <a:endParaRPr lang="pt-BR" sz="2000" dirty="0"/>
          </a:p>
          <a:p>
            <a:pPr algn="just"/>
            <a:r>
              <a:rPr lang="pt-BR" sz="2000" dirty="0" smtClean="0"/>
              <a:t>Diante da prefixação da indenização, não se cogitará da real extensão da reparação. Portanto, </a:t>
            </a:r>
            <a:r>
              <a:rPr lang="pt-BR" sz="2000" u="sng" dirty="0" smtClean="0"/>
              <a:t>o credor não tem o ônus de provar o dano</a:t>
            </a:r>
            <a:r>
              <a:rPr lang="pt-BR" sz="2000" dirty="0" smtClean="0"/>
              <a:t>, assim como </a:t>
            </a:r>
            <a:r>
              <a:rPr lang="pt-BR" sz="2000" u="sng" dirty="0" smtClean="0"/>
              <a:t>o devedor não pode alegar que o dano efetivo foi inferior ao montante da pena</a:t>
            </a:r>
            <a:r>
              <a:rPr lang="pt-BR" sz="2000" dirty="0" smtClean="0"/>
              <a:t>.</a:t>
            </a:r>
          </a:p>
          <a:p>
            <a:pPr algn="just"/>
            <a:endParaRPr lang="pt-BR" sz="2000" dirty="0"/>
          </a:p>
          <a:p>
            <a:pPr algn="just"/>
            <a:r>
              <a:rPr lang="pt-BR" sz="2000" dirty="0" smtClean="0"/>
              <a:t>A pena convencional é fruto da autonomia privada e poderá ser estipulada em cláusula inserida no próprio instrumento contratual, ou em termo aditivo.</a:t>
            </a:r>
          </a:p>
          <a:p>
            <a:pPr algn="just"/>
            <a:endParaRPr lang="pt-BR" sz="2000" dirty="0"/>
          </a:p>
          <a:p>
            <a:pPr algn="just"/>
            <a:r>
              <a:rPr lang="pt-BR" sz="2000" dirty="0" smtClean="0"/>
              <a:t>A cláusula penal não se limita à hipótese de inadimplemento contratual, mas também como indenização pelo fato de uma das partes exercer o direito à resilição unilateral, quando o denuncia imotivadamente (art. 473,CC). </a:t>
            </a:r>
          </a:p>
        </p:txBody>
      </p:sp>
    </p:spTree>
    <p:extLst>
      <p:ext uri="{BB962C8B-B14F-4D97-AF65-F5344CB8AC3E}">
        <p14:creationId xmlns:p14="http://schemas.microsoft.com/office/powerpoint/2010/main" xmlns="" val="851986208"/>
      </p:ext>
    </p:extLst>
  </p:cSld>
  <p:clrMapOvr>
    <a:masterClrMapping/>
  </p:clrMapOvr>
  <p:transition>
    <p:comb/>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342303"/>
            <a:ext cx="8208912" cy="6555641"/>
          </a:xfrm>
          <a:prstGeom prst="rect">
            <a:avLst/>
          </a:prstGeom>
          <a:noFill/>
        </p:spPr>
        <p:txBody>
          <a:bodyPr wrap="square" rtlCol="0">
            <a:spAutoFit/>
          </a:bodyPr>
          <a:lstStyle/>
          <a:p>
            <a:pPr algn="just"/>
            <a:r>
              <a:rPr lang="pt-BR" sz="2000" dirty="0" smtClean="0"/>
              <a:t>A cláusula penal não se sujeita a ônus de forma, ainda que o contrato principal seja solene. </a:t>
            </a:r>
          </a:p>
          <a:p>
            <a:pPr algn="just"/>
            <a:endParaRPr lang="pt-BR" sz="2000" dirty="0"/>
          </a:p>
          <a:p>
            <a:pPr algn="just"/>
            <a:r>
              <a:rPr lang="pt-BR" sz="2000" dirty="0" smtClean="0"/>
              <a:t>Ex. Se “A” aliena imóvel para “B” cujo valor é superior a 30 salários mínimos (art. 108, CC), haverá necessidade da solenidade da escritura pública. Mas, se, após um mês da celebração do contrato, as partes decidam estipular em apartado uma cláusula penal, será dispensável a mesma formalidade, eis que repercutirá, somente, nos efeitos obrigacionais, para fins indenizatórios. </a:t>
            </a:r>
          </a:p>
          <a:p>
            <a:pPr algn="just"/>
            <a:endParaRPr lang="pt-BR" sz="2000" dirty="0"/>
          </a:p>
          <a:p>
            <a:pPr algn="just"/>
            <a:r>
              <a:rPr lang="pt-BR" sz="2000" dirty="0" smtClean="0"/>
              <a:t>A nulidade da obrigação principal invalidará a cláusula penal, cuja natureza é acessória. A recíproca, todavia, não é verdadeira. </a:t>
            </a:r>
          </a:p>
          <a:p>
            <a:pPr algn="just"/>
            <a:endParaRPr lang="pt-BR" sz="2000" dirty="0"/>
          </a:p>
          <a:p>
            <a:pPr algn="just"/>
            <a:r>
              <a:rPr lang="pt-BR" sz="2000" dirty="0" smtClean="0"/>
              <a:t>A cláusula penal não requer, necessariamente, a previsão de uma pena pecuniária. Poderá consistir em reforço de garantia de uma obrigação acessória de dar, fazer ou não fazer. </a:t>
            </a:r>
          </a:p>
          <a:p>
            <a:pPr algn="just"/>
            <a:endParaRPr lang="pt-BR" sz="2000" dirty="0"/>
          </a:p>
          <a:p>
            <a:pPr algn="just"/>
            <a:r>
              <a:rPr lang="pt-BR" sz="2000" dirty="0" smtClean="0"/>
              <a:t>Ex. “A” obriga-se a construir uma casa a “B”. Acrescenta-se no termo cláusula de construção de mais um cômodo, em caso de atraso superior a três meses da previsão de entrega. </a:t>
            </a:r>
          </a:p>
          <a:p>
            <a:pPr algn="just"/>
            <a:endParaRPr lang="pt-BR" sz="2000" dirty="0"/>
          </a:p>
        </p:txBody>
      </p:sp>
    </p:spTree>
    <p:extLst>
      <p:ext uri="{BB962C8B-B14F-4D97-AF65-F5344CB8AC3E}">
        <p14:creationId xmlns:p14="http://schemas.microsoft.com/office/powerpoint/2010/main" xmlns="" val="1217151367"/>
      </p:ext>
    </p:extLst>
  </p:cSld>
  <p:clrMapOvr>
    <a:masterClrMapping/>
  </p:clrMapOvr>
  <p:transition>
    <p:comb/>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04664"/>
            <a:ext cx="8352928" cy="5632311"/>
          </a:xfrm>
          <a:prstGeom prst="rect">
            <a:avLst/>
          </a:prstGeom>
          <a:noFill/>
        </p:spPr>
        <p:txBody>
          <a:bodyPr wrap="square" rtlCol="0">
            <a:spAutoFit/>
          </a:bodyPr>
          <a:lstStyle/>
          <a:p>
            <a:pPr algn="just"/>
            <a:r>
              <a:rPr lang="pt-BR" sz="2000" b="1" dirty="0" smtClean="0">
                <a:solidFill>
                  <a:srgbClr val="CCECFF"/>
                </a:solidFill>
              </a:rPr>
              <a:t>2. </a:t>
            </a:r>
            <a:r>
              <a:rPr lang="pt-BR" sz="2000" b="1" u="sng" dirty="0" smtClean="0">
                <a:solidFill>
                  <a:srgbClr val="CCECFF"/>
                </a:solidFill>
              </a:rPr>
              <a:t>Dano patrimonial</a:t>
            </a:r>
          </a:p>
          <a:p>
            <a:pPr algn="just"/>
            <a:endParaRPr lang="pt-BR" sz="2000" b="1" u="sng" dirty="0">
              <a:solidFill>
                <a:srgbClr val="CCECFF"/>
              </a:solidFill>
            </a:endParaRPr>
          </a:p>
          <a:p>
            <a:pPr algn="just"/>
            <a:r>
              <a:rPr lang="pt-BR" sz="2000" b="1" dirty="0" smtClean="0">
                <a:solidFill>
                  <a:srgbClr val="CCECFF"/>
                </a:solidFill>
              </a:rPr>
              <a:t>2.1. Dano emergente e lucro cessante</a:t>
            </a:r>
          </a:p>
          <a:p>
            <a:pPr algn="just"/>
            <a:endParaRPr lang="pt-BR" sz="2000" dirty="0"/>
          </a:p>
          <a:p>
            <a:pPr algn="just"/>
            <a:r>
              <a:rPr lang="pt-BR" sz="2000" dirty="0" smtClean="0"/>
              <a:t>Entende-se por dano patrimonial toda </a:t>
            </a:r>
            <a:r>
              <a:rPr lang="pt-BR" sz="2000" u="sng" dirty="0" smtClean="0"/>
              <a:t>diminuição do patrimônio do credor</a:t>
            </a:r>
            <a:r>
              <a:rPr lang="pt-BR" sz="2000" dirty="0" smtClean="0"/>
              <a:t>, que consiste na perda sofrida (danos emergentes), ou, ainda em um </a:t>
            </a:r>
            <a:r>
              <a:rPr lang="pt-BR" sz="2000" u="sng" dirty="0" smtClean="0"/>
              <a:t>lucro de que haja sido privado </a:t>
            </a:r>
            <a:r>
              <a:rPr lang="pt-BR" sz="2000" dirty="0" smtClean="0"/>
              <a:t>(lucros cessantes). </a:t>
            </a:r>
          </a:p>
          <a:p>
            <a:pPr algn="just"/>
            <a:endParaRPr lang="pt-BR" sz="2000" dirty="0"/>
          </a:p>
          <a:p>
            <a:pPr algn="just"/>
            <a:r>
              <a:rPr lang="pt-BR" sz="2000" dirty="0" smtClean="0"/>
              <a:t>O ressarcimento tem o condão de </a:t>
            </a:r>
            <a:r>
              <a:rPr lang="pt-BR" sz="2000" u="sng" dirty="0" smtClean="0"/>
              <a:t>repor o lesado a uma situação de equivalência ao momento anterior </a:t>
            </a:r>
            <a:r>
              <a:rPr lang="pt-BR" sz="2000" dirty="0" smtClean="0"/>
              <a:t>à lesão. </a:t>
            </a:r>
          </a:p>
          <a:p>
            <a:pPr algn="just"/>
            <a:endParaRPr lang="pt-BR" sz="2000" dirty="0" smtClean="0"/>
          </a:p>
          <a:p>
            <a:pPr algn="just"/>
            <a:r>
              <a:rPr lang="pt-BR" sz="2000" dirty="0" smtClean="0"/>
              <a:t>Os </a:t>
            </a:r>
            <a:r>
              <a:rPr lang="pt-BR" sz="2000" b="1" dirty="0" smtClean="0"/>
              <a:t>danos emergentes </a:t>
            </a:r>
            <a:r>
              <a:rPr lang="pt-BR" sz="2000" dirty="0" smtClean="0"/>
              <a:t>consistem nos </a:t>
            </a:r>
            <a:r>
              <a:rPr lang="pt-BR" sz="2000" b="1" dirty="0" smtClean="0"/>
              <a:t>valores efetivamente perdidos </a:t>
            </a:r>
            <a:r>
              <a:rPr lang="pt-BR" sz="2000" dirty="0" smtClean="0"/>
              <a:t>pelo prejudicado, em razão da lesão. </a:t>
            </a:r>
            <a:endParaRPr lang="pt-BR" sz="2000" dirty="0"/>
          </a:p>
          <a:p>
            <a:pPr algn="just"/>
            <a:endParaRPr lang="pt-BR" sz="2000" dirty="0" smtClean="0"/>
          </a:p>
          <a:p>
            <a:pPr algn="just"/>
            <a:r>
              <a:rPr lang="pt-BR" sz="2000" dirty="0" smtClean="0"/>
              <a:t>Os </a:t>
            </a:r>
            <a:r>
              <a:rPr lang="pt-BR" sz="2000" b="1" dirty="0" smtClean="0"/>
              <a:t>lucros cessantes </a:t>
            </a:r>
            <a:r>
              <a:rPr lang="pt-BR" sz="2000" dirty="0" smtClean="0"/>
              <a:t>correspondem ao acréscimo patrimonial que a parte lesada teria caso a obrigação não fosse adimplida. Desta forma, </a:t>
            </a:r>
            <a:r>
              <a:rPr lang="pt-BR" sz="2000" b="1" dirty="0" smtClean="0"/>
              <a:t>tudo o que o lesado razoavelmente deixou de ganhar desde o dia do ilícito seria recomposto. </a:t>
            </a:r>
            <a:endParaRPr lang="pt-BR" sz="2000" b="1" dirty="0"/>
          </a:p>
        </p:txBody>
      </p:sp>
    </p:spTree>
    <p:extLst>
      <p:ext uri="{BB962C8B-B14F-4D97-AF65-F5344CB8AC3E}">
        <p14:creationId xmlns:p14="http://schemas.microsoft.com/office/powerpoint/2010/main" xmlns="" val="2951498326"/>
      </p:ext>
    </p:extLst>
  </p:cSld>
  <p:clrMapOvr>
    <a:masterClrMapping/>
  </p:clrMapOvr>
  <p:transition>
    <p:comb/>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179512" y="188640"/>
            <a:ext cx="8784976" cy="6863417"/>
          </a:xfrm>
          <a:prstGeom prst="rect">
            <a:avLst/>
          </a:prstGeom>
          <a:noFill/>
        </p:spPr>
        <p:txBody>
          <a:bodyPr wrap="square" rtlCol="0">
            <a:spAutoFit/>
          </a:bodyPr>
          <a:lstStyle/>
          <a:p>
            <a:pPr algn="just"/>
            <a:r>
              <a:rPr lang="pt-BR" sz="2000" dirty="0" smtClean="0"/>
              <a:t>A cláusula penal também poderá ser representada pela </a:t>
            </a:r>
            <a:r>
              <a:rPr lang="pt-BR" sz="2000" b="1" dirty="0" smtClean="0"/>
              <a:t>perda de um desconto</a:t>
            </a:r>
            <a:r>
              <a:rPr lang="pt-BR" sz="2000" dirty="0" smtClean="0"/>
              <a:t>, se o adimplemento não se der em prazo hábil. Tal cláusula fico conhecida como </a:t>
            </a:r>
            <a:r>
              <a:rPr lang="pt-BR" sz="2000" b="1" dirty="0" smtClean="0">
                <a:solidFill>
                  <a:srgbClr val="CCECFF"/>
                </a:solidFill>
              </a:rPr>
              <a:t>“sanção </a:t>
            </a:r>
            <a:r>
              <a:rPr lang="pt-BR" sz="2000" b="1" dirty="0" err="1" smtClean="0">
                <a:solidFill>
                  <a:srgbClr val="CCECFF"/>
                </a:solidFill>
              </a:rPr>
              <a:t>premial</a:t>
            </a:r>
            <a:r>
              <a:rPr lang="pt-BR" sz="2000" b="1" dirty="0" smtClean="0">
                <a:solidFill>
                  <a:srgbClr val="CCECFF"/>
                </a:solidFill>
              </a:rPr>
              <a:t>”. </a:t>
            </a:r>
            <a:r>
              <a:rPr lang="pt-BR" sz="2000" b="1" dirty="0" smtClean="0"/>
              <a:t>Trata-se de estímulo ao pagamento antecipado. </a:t>
            </a:r>
          </a:p>
          <a:p>
            <a:pPr algn="just"/>
            <a:endParaRPr lang="pt-BR" sz="2000" b="1" dirty="0">
              <a:solidFill>
                <a:srgbClr val="CCECFF"/>
              </a:solidFill>
            </a:endParaRPr>
          </a:p>
          <a:p>
            <a:pPr algn="just"/>
            <a:r>
              <a:rPr lang="pt-BR" sz="2000" b="1" u="sng" dirty="0" smtClean="0">
                <a:solidFill>
                  <a:srgbClr val="CCECFF"/>
                </a:solidFill>
              </a:rPr>
              <a:t>Modalidades da cláusula penal</a:t>
            </a:r>
          </a:p>
          <a:p>
            <a:pPr algn="just"/>
            <a:endParaRPr lang="pt-BR" sz="2000" b="1" u="sng" dirty="0"/>
          </a:p>
          <a:p>
            <a:pPr algn="just"/>
            <a:r>
              <a:rPr lang="pt-BR" sz="2000" b="1" dirty="0" smtClean="0"/>
              <a:t>a) Cláusula penal moratória: </a:t>
            </a:r>
            <a:r>
              <a:rPr lang="pt-BR" sz="2000" dirty="0" smtClean="0"/>
              <a:t>tem por objetivo preservar cláusula específica do contrato ou em virtude da mora do devedor. Ela será </a:t>
            </a:r>
            <a:r>
              <a:rPr lang="pt-BR" sz="2000" b="1" dirty="0" smtClean="0">
                <a:solidFill>
                  <a:srgbClr val="CCECFF"/>
                </a:solidFill>
              </a:rPr>
              <a:t>exigida conjuntamente com a obrigação principal não adimplida</a:t>
            </a:r>
            <a:r>
              <a:rPr lang="pt-BR" sz="2000" dirty="0" smtClean="0"/>
              <a:t>, com natureza de </a:t>
            </a:r>
            <a:r>
              <a:rPr lang="pt-BR" sz="2000" b="1" u="sng" dirty="0" smtClean="0"/>
              <a:t>indenização complementar. </a:t>
            </a:r>
          </a:p>
          <a:p>
            <a:pPr algn="just"/>
            <a:endParaRPr lang="pt-BR" sz="2000" b="1" dirty="0" smtClean="0">
              <a:solidFill>
                <a:srgbClr val="CCECFF"/>
              </a:solidFill>
            </a:endParaRPr>
          </a:p>
          <a:p>
            <a:pPr algn="just"/>
            <a:r>
              <a:rPr lang="pt-BR" sz="2000" dirty="0" smtClean="0">
                <a:solidFill>
                  <a:srgbClr val="CCECFF"/>
                </a:solidFill>
              </a:rPr>
              <a:t>Art. 411, CC: “Quando se estipular a cláusula penal para o caso de mora, ou em segurança especial de outra cláusula determinada, terá o credor o arbítrio de </a:t>
            </a:r>
            <a:r>
              <a:rPr lang="pt-BR" sz="2000" b="1" dirty="0" smtClean="0">
                <a:solidFill>
                  <a:srgbClr val="CCECFF"/>
                </a:solidFill>
              </a:rPr>
              <a:t>exigir a satisfação da pena cominada, juntamente com o desempenho da obrigação principal</a:t>
            </a:r>
            <a:r>
              <a:rPr lang="pt-BR" sz="2000" dirty="0" smtClean="0">
                <a:solidFill>
                  <a:srgbClr val="CCECFF"/>
                </a:solidFill>
              </a:rPr>
              <a:t>”. </a:t>
            </a:r>
          </a:p>
          <a:p>
            <a:pPr algn="just"/>
            <a:endParaRPr lang="pt-BR" sz="2000" dirty="0"/>
          </a:p>
          <a:p>
            <a:pPr algn="just"/>
            <a:r>
              <a:rPr lang="pt-BR" sz="2000" dirty="0" smtClean="0"/>
              <a:t>O credor tem interesse em obter a prestação que lhe foi recusada, pois </a:t>
            </a:r>
            <a:r>
              <a:rPr lang="pt-BR" sz="2000" b="1" dirty="0" smtClean="0"/>
              <a:t>esta ainda lhe é útil</a:t>
            </a:r>
            <a:r>
              <a:rPr lang="pt-BR" sz="2000" dirty="0" smtClean="0"/>
              <a:t>. A multa funciona como uma sanção decorrente do período em que a prestação ficou em atraso (perdas e danos)</a:t>
            </a:r>
            <a:r>
              <a:rPr lang="pt-BR" sz="2000" dirty="0" smtClean="0">
                <a:solidFill>
                  <a:srgbClr val="CCECFF"/>
                </a:solidFill>
              </a:rPr>
              <a:t>. </a:t>
            </a:r>
            <a:r>
              <a:rPr lang="pt-BR" sz="2000" dirty="0" smtClean="0"/>
              <a:t>Por isso, o valor será reduzido, se comparada com a cláusula penal compensatória. </a:t>
            </a:r>
          </a:p>
          <a:p>
            <a:pPr algn="just"/>
            <a:endParaRPr lang="pt-BR" sz="2000" dirty="0">
              <a:solidFill>
                <a:srgbClr val="CCECFF"/>
              </a:solidFill>
            </a:endParaRPr>
          </a:p>
        </p:txBody>
      </p:sp>
    </p:spTree>
    <p:extLst>
      <p:ext uri="{BB962C8B-B14F-4D97-AF65-F5344CB8AC3E}">
        <p14:creationId xmlns:p14="http://schemas.microsoft.com/office/powerpoint/2010/main" xmlns="" val="1003466324"/>
      </p:ext>
    </p:extLst>
  </p:cSld>
  <p:clrMapOvr>
    <a:masterClrMapping/>
  </p:clrMapOvr>
  <p:transition>
    <p:comb/>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76672"/>
            <a:ext cx="8352928" cy="5940088"/>
          </a:xfrm>
          <a:prstGeom prst="rect">
            <a:avLst/>
          </a:prstGeom>
          <a:noFill/>
        </p:spPr>
        <p:txBody>
          <a:bodyPr wrap="square" rtlCol="0">
            <a:spAutoFit/>
          </a:bodyPr>
          <a:lstStyle/>
          <a:p>
            <a:pPr algn="just"/>
            <a:r>
              <a:rPr lang="pt-BR" sz="2000" dirty="0" smtClean="0"/>
              <a:t>Ex. Contrato de locação de imóvel. O locatário efetuou o pagamento do aluguel vinte dias depois da data de vencimento. Nesse caso, incidirá uma cláusula penal, a ser cumulada à prestação, além dos juros de mora (ar.t. 404, CC). </a:t>
            </a:r>
          </a:p>
          <a:p>
            <a:pPr algn="just"/>
            <a:endParaRPr lang="pt-BR" sz="2000" dirty="0"/>
          </a:p>
          <a:p>
            <a:pPr algn="just"/>
            <a:r>
              <a:rPr lang="pt-BR" sz="2000" b="1" dirty="0" smtClean="0"/>
              <a:t>b) </a:t>
            </a:r>
            <a:r>
              <a:rPr lang="pt-BR" sz="2000" b="1" dirty="0"/>
              <a:t>Cláusula penal </a:t>
            </a:r>
            <a:r>
              <a:rPr lang="pt-BR" sz="2000" b="1" dirty="0" smtClean="0"/>
              <a:t>compensatória: </a:t>
            </a:r>
            <a:r>
              <a:rPr lang="pt-BR" sz="2000" dirty="0" smtClean="0"/>
              <a:t>estipula multa na hipótese de </a:t>
            </a:r>
            <a:r>
              <a:rPr lang="pt-BR" sz="2000" b="1" u="sng" dirty="0" smtClean="0"/>
              <a:t>absoluto inadimplemento obrigacional</a:t>
            </a:r>
            <a:r>
              <a:rPr lang="pt-BR" sz="2000" dirty="0" smtClean="0"/>
              <a:t> ao tempo do vencimento. </a:t>
            </a:r>
            <a:r>
              <a:rPr lang="pt-BR" sz="2000" b="1" dirty="0" smtClean="0"/>
              <a:t>A cláusula tem natureza de indenização substitutiva. </a:t>
            </a:r>
          </a:p>
          <a:p>
            <a:pPr algn="just"/>
            <a:endParaRPr lang="pt-BR" sz="2000" dirty="0"/>
          </a:p>
          <a:p>
            <a:pPr algn="just"/>
            <a:r>
              <a:rPr lang="pt-BR" sz="2000" dirty="0" smtClean="0">
                <a:solidFill>
                  <a:srgbClr val="CCECFF"/>
                </a:solidFill>
              </a:rPr>
              <a:t>Art. 410, CC: “Quando se estipular a cláusula penal para o caso de total inadimplemento da obrigação, </a:t>
            </a:r>
            <a:r>
              <a:rPr lang="pt-BR" sz="2000" b="1" dirty="0" smtClean="0">
                <a:solidFill>
                  <a:srgbClr val="CCECFF"/>
                </a:solidFill>
              </a:rPr>
              <a:t>esta converter-se-á em alternativa a benefício do credor</a:t>
            </a:r>
            <a:r>
              <a:rPr lang="pt-BR" sz="2000" dirty="0" smtClean="0">
                <a:solidFill>
                  <a:srgbClr val="CCECFF"/>
                </a:solidFill>
              </a:rPr>
              <a:t>”.</a:t>
            </a:r>
          </a:p>
          <a:p>
            <a:pPr algn="just"/>
            <a:endParaRPr lang="pt-BR" sz="2000" dirty="0"/>
          </a:p>
          <a:p>
            <a:pPr algn="just"/>
            <a:r>
              <a:rPr lang="pt-BR" sz="2000" dirty="0" smtClean="0"/>
              <a:t>Trata-se de mais uma alternativa ao credor, que poderá optar pela tutela específica da obrigação, insistindo em receber o próprio bem. </a:t>
            </a:r>
          </a:p>
          <a:p>
            <a:pPr algn="just"/>
            <a:endParaRPr lang="pt-BR" sz="2000" dirty="0"/>
          </a:p>
          <a:p>
            <a:pPr algn="just"/>
            <a:r>
              <a:rPr lang="pt-BR" sz="2000" dirty="0" smtClean="0"/>
              <a:t>Nesse caso, seria possível ao credor pleitear a tutela específica do adimplemento, e, subsidiariamente, diante da impossibilidade, impor a cláusula penal. Trata-se de direito </a:t>
            </a:r>
            <a:r>
              <a:rPr lang="pt-BR" sz="2000" dirty="0" err="1" smtClean="0"/>
              <a:t>potestativo</a:t>
            </a:r>
            <a:r>
              <a:rPr lang="pt-BR" sz="2000" dirty="0" smtClean="0"/>
              <a:t> do credor. </a:t>
            </a:r>
          </a:p>
        </p:txBody>
      </p:sp>
    </p:spTree>
    <p:extLst>
      <p:ext uri="{BB962C8B-B14F-4D97-AF65-F5344CB8AC3E}">
        <p14:creationId xmlns:p14="http://schemas.microsoft.com/office/powerpoint/2010/main" xmlns="" val="101628606"/>
      </p:ext>
    </p:extLst>
  </p:cSld>
  <p:clrMapOvr>
    <a:masterClrMapping/>
  </p:clrMapOvr>
  <p:transition>
    <p:comb/>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548680"/>
            <a:ext cx="8352928" cy="5816977"/>
          </a:xfrm>
          <a:prstGeom prst="rect">
            <a:avLst/>
          </a:prstGeom>
          <a:noFill/>
        </p:spPr>
        <p:txBody>
          <a:bodyPr wrap="square" rtlCol="0">
            <a:spAutoFit/>
          </a:bodyPr>
          <a:lstStyle/>
          <a:p>
            <a:pPr algn="just"/>
            <a:endParaRPr lang="pt-BR" sz="2000" dirty="0" smtClean="0"/>
          </a:p>
          <a:p>
            <a:pPr algn="just"/>
            <a:r>
              <a:rPr lang="pt-BR" sz="2000" dirty="0" smtClean="0"/>
              <a:t>Não se admite que o credor venha ajuizar ação indenizatória, a título de perdas e danos, caso entenda que a cláusula penal é insuficiente para compensar os prejuízos sofridos. </a:t>
            </a:r>
          </a:p>
          <a:p>
            <a:pPr algn="just"/>
            <a:endParaRPr lang="pt-BR" sz="2000" dirty="0"/>
          </a:p>
          <a:p>
            <a:pPr algn="just"/>
            <a:r>
              <a:rPr lang="pt-BR" sz="2000" dirty="0" smtClean="0"/>
              <a:t>Tal vedação resulta da existência de um acordo entre as partes que delimitou o valor da cláusula penal, sob pena de violar o princípio da segurança jurídica. </a:t>
            </a:r>
          </a:p>
          <a:p>
            <a:pPr algn="just"/>
            <a:endParaRPr lang="pt-BR" sz="2000" dirty="0" smtClean="0"/>
          </a:p>
          <a:p>
            <a:pPr algn="just"/>
            <a:r>
              <a:rPr lang="pt-BR" sz="2000" dirty="0" smtClean="0"/>
              <a:t>Em qualquer caso </a:t>
            </a:r>
            <a:r>
              <a:rPr lang="pt-BR" sz="2000" b="1" dirty="0" smtClean="0">
                <a:solidFill>
                  <a:srgbClr val="CCECFF"/>
                </a:solidFill>
              </a:rPr>
              <a:t>é vedada a cumulação da cláusula penal compensatória com qualquer outra demanda </a:t>
            </a:r>
            <a:r>
              <a:rPr lang="pt-BR" sz="2000" b="1" dirty="0" err="1" smtClean="0">
                <a:solidFill>
                  <a:srgbClr val="CCECFF"/>
                </a:solidFill>
              </a:rPr>
              <a:t>ressarcitória</a:t>
            </a:r>
            <a:r>
              <a:rPr lang="pt-BR" sz="2000" dirty="0" smtClean="0"/>
              <a:t>, sob pena enriquecimento sem causa do credor. </a:t>
            </a:r>
          </a:p>
          <a:p>
            <a:pPr algn="just"/>
            <a:endParaRPr lang="pt-BR" sz="2000" dirty="0"/>
          </a:p>
          <a:p>
            <a:pPr algn="just"/>
            <a:r>
              <a:rPr lang="pt-BR" sz="2000" dirty="0"/>
              <a:t>A cláusula penal compensatória </a:t>
            </a:r>
            <a:r>
              <a:rPr lang="pt-BR" sz="2000" b="1" u="sng" dirty="0"/>
              <a:t>não é cumulativa</a:t>
            </a:r>
            <a:r>
              <a:rPr lang="pt-BR" sz="2000" dirty="0"/>
              <a:t>. Assim, haverá uma alternativa para o credor: exigir o cumprimento da obrigação principal </a:t>
            </a:r>
            <a:r>
              <a:rPr lang="pt-BR" sz="2000" b="1" u="sng" dirty="0"/>
              <a:t>ou</a:t>
            </a:r>
            <a:r>
              <a:rPr lang="pt-BR" sz="2000" dirty="0"/>
              <a:t> apenas </a:t>
            </a:r>
            <a:r>
              <a:rPr lang="pt-BR" sz="2000" dirty="0" smtClean="0"/>
              <a:t>pleitear o </a:t>
            </a:r>
            <a:r>
              <a:rPr lang="pt-BR" sz="2000" dirty="0"/>
              <a:t>valor da cláusula penal.</a:t>
            </a:r>
            <a:endParaRPr lang="pt-BR" sz="2000" dirty="0" smtClean="0"/>
          </a:p>
          <a:p>
            <a:pPr algn="just"/>
            <a:endParaRPr lang="pt-BR" sz="2000" dirty="0"/>
          </a:p>
          <a:p>
            <a:pPr algn="just"/>
            <a:endParaRPr lang="pt-BR" sz="2000" dirty="0"/>
          </a:p>
        </p:txBody>
      </p:sp>
    </p:spTree>
    <p:extLst>
      <p:ext uri="{BB962C8B-B14F-4D97-AF65-F5344CB8AC3E}">
        <p14:creationId xmlns:p14="http://schemas.microsoft.com/office/powerpoint/2010/main" xmlns="" val="1313085944"/>
      </p:ext>
    </p:extLst>
  </p:cSld>
  <p:clrMapOvr>
    <a:masterClrMapping/>
  </p:clrMapOvr>
  <p:transition>
    <p:comb/>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34015" y="260648"/>
            <a:ext cx="8208912" cy="6524863"/>
          </a:xfrm>
          <a:prstGeom prst="rect">
            <a:avLst/>
          </a:prstGeom>
          <a:noFill/>
        </p:spPr>
        <p:txBody>
          <a:bodyPr wrap="square" rtlCol="0">
            <a:spAutoFit/>
          </a:bodyPr>
          <a:lstStyle/>
          <a:p>
            <a:pPr algn="just"/>
            <a:r>
              <a:rPr lang="pt-BR" sz="1900" b="1" dirty="0" smtClean="0"/>
              <a:t>“DIREITO </a:t>
            </a:r>
            <a:r>
              <a:rPr lang="pt-BR" sz="1900" b="1" dirty="0"/>
              <a:t>CIVIL. PENA CONVENCIONAL E INDENIZAÇÃO POR PERDAS E DANOS.</a:t>
            </a:r>
            <a:r>
              <a:rPr lang="pt-BR" sz="1900" dirty="0"/>
              <a:t> </a:t>
            </a:r>
            <a:r>
              <a:rPr lang="pt-BR" sz="1900" b="1" dirty="0">
                <a:solidFill>
                  <a:srgbClr val="CCECFF"/>
                </a:solidFill>
              </a:rPr>
              <a:t>Não se pode cumular multa compensatória prevista em cláusula penal com indenização por perdas e danos decorrentes do inadimplemento da obrigação</a:t>
            </a:r>
            <a:r>
              <a:rPr lang="pt-BR" sz="1900" b="1" dirty="0"/>
              <a:t>. </a:t>
            </a:r>
            <a:r>
              <a:rPr lang="pt-BR" sz="1900" dirty="0"/>
              <a:t>Enquanto a cláusula penal moratória manifesta com mais evidência a característica de reforço do vínculo obrigacional, a cláusula penal compensatória prevê indenização que serve não apenas como punição pelo inadimplemento, mas também como prefixação de perdas e danos. </a:t>
            </a:r>
            <a:r>
              <a:rPr lang="pt-BR" sz="1900" u="sng" dirty="0"/>
              <a:t>A finalidade da cláusula penal compensatória é recompor a parte pelos prejuízos que eventualmente decorram do inadimplemento total ou parcial da obrigação</a:t>
            </a:r>
            <a:r>
              <a:rPr lang="pt-BR" sz="1900" dirty="0"/>
              <a:t>. Tanto assim que, eventualmente, sua execução poderá até mesmo substituir a execução do próprio contrato. </a:t>
            </a:r>
            <a:r>
              <a:rPr lang="pt-BR" sz="1900" u="sng" dirty="0"/>
              <a:t>Não é possível, pois, cumular cláusula penal compensatória com perdas e danos decorrentes de inadimplemento contratual</a:t>
            </a:r>
            <a:r>
              <a:rPr lang="pt-BR" sz="1900" dirty="0"/>
              <a:t>. Com efeito, se as próprias partes já acordaram previamente o valor que entendem suficiente para recompor os prejuízos experimentados em caso de inadimplemento, </a:t>
            </a:r>
            <a:r>
              <a:rPr lang="pt-BR" sz="1900" u="sng" dirty="0"/>
              <a:t>não se pode admitir que, além desse valor, ainda seja acrescido outro, com fundamento na mesma justificativa - a recomposição de prejuízos</a:t>
            </a:r>
            <a:r>
              <a:rPr lang="pt-BR" sz="1900" dirty="0"/>
              <a:t>. Ademais, nessas situações sobressaem direitos e interesses eminentemente disponíveis, de modo a não ter cabimento, em princípio, a majoração oblíqua da indenização prefixada pela condenação cumulativa em perdas e </a:t>
            </a:r>
            <a:r>
              <a:rPr lang="pt-BR" sz="1900" dirty="0" smtClean="0"/>
              <a:t>danos”.</a:t>
            </a:r>
            <a:r>
              <a:rPr lang="pt-BR" sz="1900" dirty="0"/>
              <a:t> </a:t>
            </a:r>
            <a:r>
              <a:rPr lang="pt-BR" sz="1900" b="1" dirty="0" err="1">
                <a:hlinkClick r:id="rId2"/>
              </a:rPr>
              <a:t>REsp</a:t>
            </a:r>
            <a:r>
              <a:rPr lang="pt-BR" sz="1900" b="1" dirty="0">
                <a:hlinkClick r:id="rId2"/>
              </a:rPr>
              <a:t> 1.335.617-SP</a:t>
            </a:r>
            <a:r>
              <a:rPr lang="pt-BR" sz="1900" b="1" dirty="0"/>
              <a:t>, Rel. Min. Sidnei Beneti, julgado em 27/3/2014</a:t>
            </a:r>
            <a:r>
              <a:rPr lang="pt-BR" sz="1900" b="1" dirty="0" smtClean="0"/>
              <a:t>.</a:t>
            </a:r>
            <a:endParaRPr lang="pt-BR" sz="1900" dirty="0"/>
          </a:p>
        </p:txBody>
      </p:sp>
    </p:spTree>
    <p:extLst>
      <p:ext uri="{BB962C8B-B14F-4D97-AF65-F5344CB8AC3E}">
        <p14:creationId xmlns:p14="http://schemas.microsoft.com/office/powerpoint/2010/main" xmlns="" val="2893768654"/>
      </p:ext>
    </p:extLst>
  </p:cSld>
  <p:clrMapOvr>
    <a:masterClrMapping/>
  </p:clrMapOvr>
  <p:transition>
    <p:comb/>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76672"/>
            <a:ext cx="8424936" cy="6555641"/>
          </a:xfrm>
          <a:prstGeom prst="rect">
            <a:avLst/>
          </a:prstGeom>
          <a:noFill/>
        </p:spPr>
        <p:txBody>
          <a:bodyPr wrap="square" rtlCol="0">
            <a:spAutoFit/>
          </a:bodyPr>
          <a:lstStyle/>
          <a:p>
            <a:pPr algn="just"/>
            <a:r>
              <a:rPr lang="pt-BR" sz="2000" dirty="0" smtClean="0"/>
              <a:t>É lícita a cumulação contratual de cláusulas penais moratória e compensatória, se os fatos geradores forem distintos. </a:t>
            </a:r>
          </a:p>
          <a:p>
            <a:pPr algn="just"/>
            <a:endParaRPr lang="pt-BR" sz="2000" dirty="0"/>
          </a:p>
          <a:p>
            <a:pPr algn="just"/>
            <a:r>
              <a:rPr lang="pt-BR" sz="2000" dirty="0" smtClean="0"/>
              <a:t>Ex. contrato de locação poderá estipular </a:t>
            </a:r>
            <a:r>
              <a:rPr lang="pt-BR" sz="2000" b="1" dirty="0" smtClean="0"/>
              <a:t>multa moratória </a:t>
            </a:r>
            <a:r>
              <a:rPr lang="pt-BR" sz="2000" dirty="0" smtClean="0"/>
              <a:t>pelo </a:t>
            </a:r>
            <a:r>
              <a:rPr lang="pt-BR" sz="2000" u="sng" dirty="0" smtClean="0"/>
              <a:t>atraso no pagamento do aluguel</a:t>
            </a:r>
            <a:r>
              <a:rPr lang="pt-BR" sz="2000" dirty="0" smtClean="0"/>
              <a:t>, e ainda, prefixar </a:t>
            </a:r>
            <a:r>
              <a:rPr lang="pt-BR" sz="2000" b="1" dirty="0" smtClean="0"/>
              <a:t>multa compensatória </a:t>
            </a:r>
            <a:r>
              <a:rPr lang="pt-BR" sz="2000" dirty="0" smtClean="0"/>
              <a:t>por </a:t>
            </a:r>
            <a:r>
              <a:rPr lang="pt-BR" sz="2000" u="sng" dirty="0" smtClean="0"/>
              <a:t>resilição unilateral</a:t>
            </a:r>
            <a:r>
              <a:rPr lang="pt-BR" sz="2000" dirty="0" smtClean="0"/>
              <a:t> pelo locatário antes de findo o prazo pactuado (multa de três meses de aluguel, se desocupar o imóvel antes dos 30 meses de locação). </a:t>
            </a:r>
          </a:p>
          <a:p>
            <a:pPr algn="just"/>
            <a:endParaRPr lang="pt-BR" sz="2000" dirty="0" smtClean="0"/>
          </a:p>
          <a:p>
            <a:pPr algn="just"/>
            <a:r>
              <a:rPr lang="pt-BR" sz="2000" dirty="0" smtClean="0"/>
              <a:t>É plenamente possível, ainda, a convivência da cláusula penal com honorários advocatícios, custas processuais e juros. </a:t>
            </a:r>
          </a:p>
          <a:p>
            <a:pPr algn="just"/>
            <a:endParaRPr lang="pt-BR" sz="2000" dirty="0"/>
          </a:p>
          <a:p>
            <a:pPr algn="just"/>
            <a:r>
              <a:rPr lang="pt-BR" sz="2000" dirty="0" smtClean="0">
                <a:solidFill>
                  <a:srgbClr val="CCECFF"/>
                </a:solidFill>
              </a:rPr>
              <a:t>Súmula 616, STF: “É permitida a cumulação da multa contratual com os honorários de advogados, após o advento do CPC vigente”. </a:t>
            </a:r>
          </a:p>
          <a:p>
            <a:pPr algn="just"/>
            <a:endParaRPr lang="pt-BR" sz="2000" dirty="0"/>
          </a:p>
          <a:p>
            <a:pPr algn="just"/>
            <a:r>
              <a:rPr lang="pt-BR" sz="2000" b="1" dirty="0" smtClean="0"/>
              <a:t>*Obrigação indivisível</a:t>
            </a:r>
            <a:r>
              <a:rPr lang="pt-BR" sz="2000" dirty="0" smtClean="0"/>
              <a:t>: verificando-se a culpa de um dos devedores pela mora ou inadimplemento absoluto, a cláusula penal somente será exigida </a:t>
            </a:r>
            <a:r>
              <a:rPr lang="pt-BR" sz="2000" u="sng" dirty="0" smtClean="0"/>
              <a:t>integralmente</a:t>
            </a:r>
            <a:r>
              <a:rPr lang="pt-BR" sz="2000" dirty="0" smtClean="0"/>
              <a:t> contra </a:t>
            </a:r>
            <a:r>
              <a:rPr lang="pt-BR" sz="2000" u="sng" dirty="0" smtClean="0"/>
              <a:t>quem agiu faltosamente</a:t>
            </a:r>
            <a:r>
              <a:rPr lang="pt-BR" sz="2000" dirty="0" smtClean="0"/>
              <a:t>. Os </a:t>
            </a:r>
            <a:r>
              <a:rPr lang="pt-BR" sz="2000" u="sng" dirty="0" smtClean="0"/>
              <a:t>não culpados </a:t>
            </a:r>
            <a:r>
              <a:rPr lang="pt-BR" sz="2000" dirty="0" smtClean="0"/>
              <a:t>só responderão por </a:t>
            </a:r>
            <a:r>
              <a:rPr lang="pt-BR" sz="2000" u="sng" dirty="0" smtClean="0"/>
              <a:t>suas cotas</a:t>
            </a:r>
            <a:r>
              <a:rPr lang="pt-BR" sz="2000" dirty="0" smtClean="0"/>
              <a:t>. Estes poderão ajuizar </a:t>
            </a:r>
            <a:r>
              <a:rPr lang="pt-BR" sz="2000" u="sng" dirty="0" smtClean="0"/>
              <a:t>ação regressiva </a:t>
            </a:r>
            <a:r>
              <a:rPr lang="pt-BR" sz="2000" dirty="0" smtClean="0"/>
              <a:t>contra aquele que deu causa à aplicação da pena. (art. 414, CC). </a:t>
            </a:r>
            <a:endParaRPr lang="pt-BR" sz="2000" dirty="0"/>
          </a:p>
          <a:p>
            <a:pPr algn="just"/>
            <a:endParaRPr lang="pt-BR" sz="2000" dirty="0"/>
          </a:p>
        </p:txBody>
      </p:sp>
    </p:spTree>
    <p:extLst>
      <p:ext uri="{BB962C8B-B14F-4D97-AF65-F5344CB8AC3E}">
        <p14:creationId xmlns:p14="http://schemas.microsoft.com/office/powerpoint/2010/main" xmlns="" val="3514266015"/>
      </p:ext>
    </p:extLst>
  </p:cSld>
  <p:clrMapOvr>
    <a:masterClrMapping/>
  </p:clrMapOvr>
  <p:transition>
    <p:comb/>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179512" y="260648"/>
            <a:ext cx="8784976" cy="6555641"/>
          </a:xfrm>
          <a:prstGeom prst="rect">
            <a:avLst/>
          </a:prstGeom>
          <a:noFill/>
        </p:spPr>
        <p:txBody>
          <a:bodyPr wrap="square" rtlCol="0">
            <a:spAutoFit/>
          </a:bodyPr>
          <a:lstStyle/>
          <a:p>
            <a:pPr algn="just"/>
            <a:r>
              <a:rPr lang="pt-BR" sz="2000" dirty="0" smtClean="0"/>
              <a:t>A cláusula penal (moratória ou compensatória) </a:t>
            </a:r>
            <a:r>
              <a:rPr lang="pt-BR" sz="2000" b="1" u="sng" dirty="0" smtClean="0"/>
              <a:t>só incidirá se houver a constatação da culpa do devedor</a:t>
            </a:r>
            <a:r>
              <a:rPr lang="pt-BR" sz="2000" dirty="0" smtClean="0"/>
              <a:t> pelo descumprimento. </a:t>
            </a:r>
          </a:p>
          <a:p>
            <a:pPr algn="just"/>
            <a:endParaRPr lang="pt-BR" sz="2000" dirty="0"/>
          </a:p>
          <a:p>
            <a:pPr algn="just"/>
            <a:r>
              <a:rPr lang="pt-BR" sz="2000" dirty="0" smtClean="0">
                <a:solidFill>
                  <a:srgbClr val="CCECFF"/>
                </a:solidFill>
              </a:rPr>
              <a:t>Art. 408, CC: “Incorre de pleno direito o devedor na cláusula penal, desde que, culposamente, deixe de cumprir a obrigação ou se constitua em mora”. </a:t>
            </a:r>
          </a:p>
          <a:p>
            <a:pPr algn="just"/>
            <a:endParaRPr lang="pt-BR" sz="2000" dirty="0"/>
          </a:p>
          <a:p>
            <a:pPr algn="just"/>
            <a:r>
              <a:rPr lang="pt-BR" sz="2000" dirty="0" smtClean="0"/>
              <a:t>Se houver descumprimento culposo pelo devedor, </a:t>
            </a:r>
            <a:r>
              <a:rPr lang="pt-BR" sz="2000" b="1" u="sng" dirty="0" smtClean="0"/>
              <a:t>dispensa-se prova do prejuízo do credor,</a:t>
            </a:r>
            <a:r>
              <a:rPr lang="pt-BR" sz="2000" dirty="0" smtClean="0"/>
              <a:t> sendo este presumido pela prefixação da cláusula penal. </a:t>
            </a:r>
          </a:p>
          <a:p>
            <a:pPr algn="just"/>
            <a:endParaRPr lang="pt-BR" sz="2000" dirty="0"/>
          </a:p>
          <a:p>
            <a:pPr algn="just"/>
            <a:r>
              <a:rPr lang="pt-BR" sz="2000" dirty="0" smtClean="0">
                <a:solidFill>
                  <a:srgbClr val="CCECFF"/>
                </a:solidFill>
              </a:rPr>
              <a:t>Art. 416, CC: “Para exigir a pena convencional, não é necessário que o credor alegue prejuízo”. </a:t>
            </a:r>
          </a:p>
          <a:p>
            <a:pPr algn="just"/>
            <a:endParaRPr lang="pt-BR" sz="2000" dirty="0"/>
          </a:p>
          <a:p>
            <a:pPr algn="just"/>
            <a:r>
              <a:rPr lang="pt-BR" sz="2000" dirty="0" smtClean="0"/>
              <a:t>Contudo, o ordenamento prevê que </a:t>
            </a:r>
            <a:r>
              <a:rPr lang="pt-BR" sz="2000" b="1" dirty="0" smtClean="0"/>
              <a:t>caberá ao credor comprovar o prejuízo excedente</a:t>
            </a:r>
            <a:r>
              <a:rPr lang="pt-BR" sz="2000" dirty="0" smtClean="0"/>
              <a:t> para pleitear a </a:t>
            </a:r>
            <a:r>
              <a:rPr lang="pt-BR" sz="2000" b="1" u="sng" dirty="0" smtClean="0"/>
              <a:t>indenização suplementar</a:t>
            </a:r>
            <a:r>
              <a:rPr lang="pt-BR" sz="2000" dirty="0" smtClean="0"/>
              <a:t>, se houver </a:t>
            </a:r>
            <a:r>
              <a:rPr lang="pt-BR" sz="2000" b="1" dirty="0" smtClean="0"/>
              <a:t>disposição no contrato</a:t>
            </a:r>
            <a:r>
              <a:rPr lang="pt-BR" sz="2000" dirty="0" smtClean="0"/>
              <a:t>. </a:t>
            </a:r>
          </a:p>
          <a:p>
            <a:pPr algn="just"/>
            <a:endParaRPr lang="pt-BR" sz="2000" dirty="0"/>
          </a:p>
          <a:p>
            <a:pPr algn="just"/>
            <a:r>
              <a:rPr lang="pt-BR" sz="2000" dirty="0" smtClean="0">
                <a:solidFill>
                  <a:srgbClr val="CCECFF"/>
                </a:solidFill>
              </a:rPr>
              <a:t>Art. 416, parágrafo único, CC: “Ainda que o prejuízo exceda ao previsto na cláusula penal, </a:t>
            </a:r>
            <a:r>
              <a:rPr lang="pt-BR" sz="2000" b="1" dirty="0" smtClean="0">
                <a:solidFill>
                  <a:srgbClr val="CCECFF"/>
                </a:solidFill>
              </a:rPr>
              <a:t>não pode o credor exigir indenização suplementar, se assim não foi convencionado. </a:t>
            </a:r>
            <a:r>
              <a:rPr lang="pt-BR" sz="2000" dirty="0" smtClean="0">
                <a:solidFill>
                  <a:srgbClr val="CCECFF"/>
                </a:solidFill>
              </a:rPr>
              <a:t>Se o tiver sido, a pena vale como mínimo da indenização, competindo ao credor provar o prejuízo excedente”. </a:t>
            </a:r>
            <a:endParaRPr lang="pt-BR" sz="2000" dirty="0">
              <a:solidFill>
                <a:srgbClr val="CCECFF"/>
              </a:solidFill>
            </a:endParaRPr>
          </a:p>
        </p:txBody>
      </p:sp>
    </p:spTree>
    <p:extLst>
      <p:ext uri="{BB962C8B-B14F-4D97-AF65-F5344CB8AC3E}">
        <p14:creationId xmlns:p14="http://schemas.microsoft.com/office/powerpoint/2010/main" xmlns="" val="1483347825"/>
      </p:ext>
    </p:extLst>
  </p:cSld>
  <p:clrMapOvr>
    <a:masterClrMapping/>
  </p:clrMapOvr>
  <p:transition>
    <p:comb/>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332656"/>
            <a:ext cx="8568952" cy="6278642"/>
          </a:xfrm>
          <a:prstGeom prst="rect">
            <a:avLst/>
          </a:prstGeom>
          <a:noFill/>
        </p:spPr>
        <p:txBody>
          <a:bodyPr wrap="square" rtlCol="0">
            <a:spAutoFit/>
          </a:bodyPr>
          <a:lstStyle/>
          <a:p>
            <a:pPr algn="just"/>
            <a:r>
              <a:rPr lang="pt-BR" sz="2000" b="1" dirty="0" smtClean="0">
                <a:solidFill>
                  <a:srgbClr val="FFC000"/>
                </a:solidFill>
              </a:rPr>
              <a:t>Cumulação da cláusula penal moratória com indenização suplementar:</a:t>
            </a:r>
          </a:p>
          <a:p>
            <a:pPr algn="just"/>
            <a:endParaRPr lang="pt-BR" sz="2000" dirty="0" smtClean="0"/>
          </a:p>
          <a:p>
            <a:pPr algn="just"/>
            <a:r>
              <a:rPr lang="pt-BR" sz="1900" dirty="0" smtClean="0"/>
              <a:t>“DIREITO </a:t>
            </a:r>
            <a:r>
              <a:rPr lang="pt-BR" sz="1900" dirty="0"/>
              <a:t>CIVIL. PROMESSA DE COMPRA E VENDA DE IMÓVEL EM CONSTRUÇÃO. </a:t>
            </a:r>
            <a:r>
              <a:rPr lang="pt-BR" sz="1900" b="1" dirty="0"/>
              <a:t>INADIMPLEMENTO PARCIAL. ATRASO NA ENTREGA DO IMÓVEL. MORA</a:t>
            </a:r>
            <a:r>
              <a:rPr lang="pt-BR" sz="1900" dirty="0"/>
              <a:t>. </a:t>
            </a:r>
            <a:r>
              <a:rPr lang="pt-BR" sz="1900" b="1" dirty="0"/>
              <a:t>CLÁUSULA PENAL. PERDAS E DANOS. CUMULAÇÃO</a:t>
            </a:r>
            <a:r>
              <a:rPr lang="pt-BR" sz="1900" dirty="0"/>
              <a:t>. POSSIBILIDADE. 1.- A obrigação de indenizar é corolário natural daquele que pratica ato lesivo ao interesse ou direito de outrem. </a:t>
            </a:r>
            <a:r>
              <a:rPr lang="pt-BR" sz="1900" b="1" u="sng" dirty="0"/>
              <a:t>Se a cláusula penal compensatória funciona como </a:t>
            </a:r>
            <a:r>
              <a:rPr lang="pt-BR" sz="1900" b="1" u="sng" dirty="0" err="1"/>
              <a:t>pre-fixação</a:t>
            </a:r>
            <a:r>
              <a:rPr lang="pt-BR" sz="1900" b="1" u="sng" dirty="0"/>
              <a:t> das perdas e danos, o mesmo não ocorre com a cláusula penal moratória, que não compensa nem substitui o inadimplemento, apenas pune a mora. </a:t>
            </a:r>
            <a:r>
              <a:rPr lang="pt-BR" sz="1900" dirty="0"/>
              <a:t>2.- Assim, a cominação contratual de uma multa para o caso de mora não interfere na responsabilidade civil decorrente do retardo no cumprimento da obrigação que já deflui naturalmente do próprio sistema. 3.- </a:t>
            </a:r>
            <a:r>
              <a:rPr lang="pt-BR" sz="1900" u="sng" dirty="0"/>
              <a:t>O promitente comprador, em caso de atraso na entrega do imóvel adquirido pode pleitear, por isso, além da multa moratória expressamente estabelecida no contrato, também o cumprimento, mesmo que tardio da obrigação e ainda a indenização correspondente aos lucros cessantes pela não fruição do imóvel durante o período da mora da promitente vendedora</a:t>
            </a:r>
            <a:r>
              <a:rPr lang="pt-BR" sz="1900" dirty="0"/>
              <a:t>. 4.- Recurso Especial a que se nega </a:t>
            </a:r>
            <a:r>
              <a:rPr lang="pt-BR" sz="1900" dirty="0" smtClean="0"/>
              <a:t>provimento”. (STJ, </a:t>
            </a:r>
            <a:r>
              <a:rPr lang="pt-BR" sz="1900" dirty="0" err="1" smtClean="0"/>
              <a:t>REsp</a:t>
            </a:r>
            <a:r>
              <a:rPr lang="pt-BR" sz="1900" dirty="0" smtClean="0"/>
              <a:t> 1355554, 3ª Turma, Rel. Min. Sidnei Beneti, DJ.06/12/2012).</a:t>
            </a:r>
            <a:endParaRPr lang="pt-BR" sz="1900" dirty="0"/>
          </a:p>
        </p:txBody>
      </p:sp>
    </p:spTree>
    <p:extLst>
      <p:ext uri="{BB962C8B-B14F-4D97-AF65-F5344CB8AC3E}">
        <p14:creationId xmlns:p14="http://schemas.microsoft.com/office/powerpoint/2010/main" xmlns="" val="2495785024"/>
      </p:ext>
    </p:extLst>
  </p:cSld>
  <p:clrMapOvr>
    <a:masterClrMapping/>
  </p:clrMapOvr>
  <p:transition>
    <p:comb/>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548680"/>
            <a:ext cx="8712968" cy="5324535"/>
          </a:xfrm>
          <a:prstGeom prst="rect">
            <a:avLst/>
          </a:prstGeom>
          <a:noFill/>
        </p:spPr>
        <p:txBody>
          <a:bodyPr wrap="square" rtlCol="0">
            <a:spAutoFit/>
          </a:bodyPr>
          <a:lstStyle/>
          <a:p>
            <a:pPr algn="just"/>
            <a:r>
              <a:rPr lang="pt-BR" sz="2000" dirty="0" smtClean="0">
                <a:solidFill>
                  <a:srgbClr val="CCECFF"/>
                </a:solidFill>
              </a:rPr>
              <a:t>Art. 412, CC: “O valor da cominação imposta na cláusula penal </a:t>
            </a:r>
            <a:r>
              <a:rPr lang="pt-BR" sz="2000" b="1" u="sng" dirty="0" smtClean="0">
                <a:solidFill>
                  <a:srgbClr val="CCECFF"/>
                </a:solidFill>
              </a:rPr>
              <a:t>não pode exceder</a:t>
            </a:r>
            <a:r>
              <a:rPr lang="pt-BR" sz="2000" b="1" dirty="0" smtClean="0">
                <a:solidFill>
                  <a:srgbClr val="CCECFF"/>
                </a:solidFill>
              </a:rPr>
              <a:t> </a:t>
            </a:r>
            <a:r>
              <a:rPr lang="pt-BR" sz="2000" dirty="0" smtClean="0">
                <a:solidFill>
                  <a:srgbClr val="CCECFF"/>
                </a:solidFill>
              </a:rPr>
              <a:t>o da obrigação principal”. </a:t>
            </a:r>
          </a:p>
          <a:p>
            <a:pPr algn="just"/>
            <a:endParaRPr lang="pt-BR" sz="2000" dirty="0"/>
          </a:p>
          <a:p>
            <a:pPr algn="just"/>
            <a:r>
              <a:rPr lang="pt-BR" sz="2000" dirty="0" smtClean="0"/>
              <a:t>O limite previsto no dispositivo </a:t>
            </a:r>
            <a:r>
              <a:rPr lang="pt-BR" sz="2000" u="sng" dirty="0" smtClean="0"/>
              <a:t>deve ser observado no momento da prefixação</a:t>
            </a:r>
            <a:r>
              <a:rPr lang="pt-BR" sz="2000" dirty="0" smtClean="0"/>
              <a:t> das perdas e danos. </a:t>
            </a:r>
          </a:p>
          <a:p>
            <a:pPr algn="just"/>
            <a:endParaRPr lang="pt-BR" sz="2000" dirty="0"/>
          </a:p>
          <a:p>
            <a:pPr algn="just"/>
            <a:r>
              <a:rPr lang="pt-BR" sz="2000" dirty="0" smtClean="0"/>
              <a:t>Contudo, se o prejuízo excede o valor </a:t>
            </a:r>
            <a:r>
              <a:rPr lang="pt-BR" sz="2000" dirty="0" err="1" smtClean="0"/>
              <a:t>pré</a:t>
            </a:r>
            <a:r>
              <a:rPr lang="pt-BR" sz="2000" dirty="0" smtClean="0"/>
              <a:t>-estimado pelas partes, e o credor comprová-lo, não incidirá tal limite e </a:t>
            </a:r>
            <a:r>
              <a:rPr lang="pt-BR" sz="2000" u="sng" dirty="0" smtClean="0"/>
              <a:t>a soma da cláusula penal com a indenização suplementar poderá ultrapassar o valor</a:t>
            </a:r>
            <a:r>
              <a:rPr lang="pt-BR" sz="2000" dirty="0" smtClean="0"/>
              <a:t> da obrigação principal. Neste caso, o valor expresso na cláusula penal será o mínimo. </a:t>
            </a:r>
          </a:p>
          <a:p>
            <a:pPr algn="just"/>
            <a:endParaRPr lang="pt-BR" sz="2000" b="1" dirty="0">
              <a:solidFill>
                <a:srgbClr val="FFC000"/>
              </a:solidFill>
            </a:endParaRPr>
          </a:p>
          <a:p>
            <a:pPr algn="just"/>
            <a:r>
              <a:rPr lang="pt-BR" sz="2000" b="1" dirty="0" smtClean="0">
                <a:solidFill>
                  <a:srgbClr val="FFC000"/>
                </a:solidFill>
              </a:rPr>
              <a:t>Relativização do </a:t>
            </a:r>
            <a:r>
              <a:rPr lang="pt-BR" sz="2000" b="1" i="1" dirty="0" smtClean="0">
                <a:solidFill>
                  <a:srgbClr val="FFC000"/>
                </a:solidFill>
              </a:rPr>
              <a:t>quantum</a:t>
            </a:r>
            <a:r>
              <a:rPr lang="pt-BR" sz="2000" b="1" dirty="0" smtClean="0">
                <a:solidFill>
                  <a:srgbClr val="FFC000"/>
                </a:solidFill>
              </a:rPr>
              <a:t> da cláusula penal</a:t>
            </a:r>
          </a:p>
          <a:p>
            <a:pPr algn="just"/>
            <a:endParaRPr lang="pt-BR" sz="2000" b="1" dirty="0">
              <a:solidFill>
                <a:srgbClr val="CCECFF"/>
              </a:solidFill>
            </a:endParaRPr>
          </a:p>
          <a:p>
            <a:pPr algn="just"/>
            <a:r>
              <a:rPr lang="pt-BR" sz="2000" dirty="0" smtClean="0">
                <a:solidFill>
                  <a:srgbClr val="CCECFF"/>
                </a:solidFill>
              </a:rPr>
              <a:t>Art. 413, CC: “A penalidade </a:t>
            </a:r>
            <a:r>
              <a:rPr lang="pt-BR" sz="2000" u="sng" dirty="0" smtClean="0">
                <a:solidFill>
                  <a:srgbClr val="CCECFF"/>
                </a:solidFill>
              </a:rPr>
              <a:t>deve ser reduzida equitativamente pelo juiz</a:t>
            </a:r>
            <a:r>
              <a:rPr lang="pt-BR" sz="2000" dirty="0" smtClean="0">
                <a:solidFill>
                  <a:srgbClr val="CCECFF"/>
                </a:solidFill>
              </a:rPr>
              <a:t> se a </a:t>
            </a:r>
            <a:r>
              <a:rPr lang="pt-BR" sz="2000" b="1" dirty="0" smtClean="0">
                <a:solidFill>
                  <a:srgbClr val="CCECFF"/>
                </a:solidFill>
              </a:rPr>
              <a:t>obrigação principal tiver sido cumprida em parte</a:t>
            </a:r>
            <a:r>
              <a:rPr lang="pt-BR" sz="2000" dirty="0" smtClean="0">
                <a:solidFill>
                  <a:srgbClr val="CCECFF"/>
                </a:solidFill>
              </a:rPr>
              <a:t>, ou se o </a:t>
            </a:r>
            <a:r>
              <a:rPr lang="pt-BR" sz="2000" b="1" dirty="0" smtClean="0">
                <a:solidFill>
                  <a:srgbClr val="CCECFF"/>
                </a:solidFill>
              </a:rPr>
              <a:t>montante da penalidade for manifestamente excessivo</a:t>
            </a:r>
            <a:r>
              <a:rPr lang="pt-BR" sz="2000" dirty="0" smtClean="0">
                <a:solidFill>
                  <a:srgbClr val="CCECFF"/>
                </a:solidFill>
              </a:rPr>
              <a:t>, tendo-se em vista a natureza e a finalidade do negócio”. </a:t>
            </a:r>
            <a:endParaRPr lang="pt-BR" sz="2000" dirty="0">
              <a:solidFill>
                <a:srgbClr val="CCECFF"/>
              </a:solidFill>
            </a:endParaRPr>
          </a:p>
        </p:txBody>
      </p:sp>
    </p:spTree>
    <p:extLst>
      <p:ext uri="{BB962C8B-B14F-4D97-AF65-F5344CB8AC3E}">
        <p14:creationId xmlns:p14="http://schemas.microsoft.com/office/powerpoint/2010/main" xmlns="" val="1022812383"/>
      </p:ext>
    </p:extLst>
  </p:cSld>
  <p:clrMapOvr>
    <a:masterClrMapping/>
  </p:clrMapOvr>
  <p:transition>
    <p:comb/>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76672"/>
            <a:ext cx="8352928" cy="5940088"/>
          </a:xfrm>
          <a:prstGeom prst="rect">
            <a:avLst/>
          </a:prstGeom>
          <a:noFill/>
        </p:spPr>
        <p:txBody>
          <a:bodyPr wrap="square" rtlCol="0">
            <a:spAutoFit/>
          </a:bodyPr>
          <a:lstStyle/>
          <a:p>
            <a:pPr algn="just"/>
            <a:r>
              <a:rPr lang="pt-BR" sz="2000" dirty="0" smtClean="0"/>
              <a:t>A redução equitativa, a ser conduzida pelo magistrado, deve considerar a ponderação de interesses dos envolvidos, devendo prevalecer os </a:t>
            </a:r>
            <a:r>
              <a:rPr lang="pt-BR" sz="2000" b="1" dirty="0" smtClean="0"/>
              <a:t>princípios da boa-fé e função social do contrato.</a:t>
            </a:r>
          </a:p>
          <a:p>
            <a:pPr algn="just"/>
            <a:endParaRPr lang="pt-BR" sz="2000" dirty="0"/>
          </a:p>
          <a:p>
            <a:pPr algn="just"/>
            <a:r>
              <a:rPr lang="pt-BR" sz="2000" dirty="0" smtClean="0"/>
              <a:t>Trata-se de norma de ordem pública, que não pode ser derrogada por convenção particular, e deve ser aplicada à cláusula penal moratória ou compensatória. </a:t>
            </a:r>
          </a:p>
          <a:p>
            <a:pPr algn="just"/>
            <a:endParaRPr lang="pt-BR" sz="2000" dirty="0"/>
          </a:p>
          <a:p>
            <a:pPr algn="just"/>
            <a:r>
              <a:rPr lang="pt-BR" sz="2000" dirty="0" smtClean="0"/>
              <a:t>Tratando-se de </a:t>
            </a:r>
            <a:r>
              <a:rPr lang="pt-BR" sz="2000" b="1" u="sng" dirty="0" smtClean="0"/>
              <a:t>contrato de consumo</a:t>
            </a:r>
            <a:r>
              <a:rPr lang="pt-BR" sz="2000" dirty="0" smtClean="0"/>
              <a:t>, o afastamento da mencionada regra equitativa será </a:t>
            </a:r>
            <a:r>
              <a:rPr lang="pt-BR" sz="2000" b="1" u="sng" dirty="0" smtClean="0"/>
              <a:t>reputada nula</a:t>
            </a:r>
            <a:r>
              <a:rPr lang="pt-BR" sz="2000" dirty="0" smtClean="0"/>
              <a:t> por lesar a boa-fé objetiva e acarretar o desequilíbrio contratual. </a:t>
            </a:r>
          </a:p>
          <a:p>
            <a:pPr algn="just"/>
            <a:endParaRPr lang="pt-BR" sz="2000" dirty="0"/>
          </a:p>
          <a:p>
            <a:pPr algn="just"/>
            <a:r>
              <a:rPr lang="pt-BR" sz="2000" dirty="0" smtClean="0"/>
              <a:t>O art. 51, IV, CDC considera abusivas as cláusulas que colocam o consumidor “em desvantagem exagerada, ou sejam incompatíveis com a boa-fé ou equidade”. </a:t>
            </a:r>
          </a:p>
          <a:p>
            <a:pPr algn="just"/>
            <a:endParaRPr lang="pt-BR" sz="2000" dirty="0"/>
          </a:p>
          <a:p>
            <a:pPr algn="just"/>
            <a:r>
              <a:rPr lang="pt-BR" sz="2000" dirty="0" smtClean="0"/>
              <a:t>Assim, à luz do </a:t>
            </a:r>
            <a:r>
              <a:rPr lang="pt-BR" sz="2000" b="1" u="sng" dirty="0" smtClean="0">
                <a:solidFill>
                  <a:srgbClr val="CCECFF"/>
                </a:solidFill>
              </a:rPr>
              <a:t>princípio da proporcionalidade, será dever do magistrado adequar a cláusula penal ao caso concreto</a:t>
            </a:r>
            <a:r>
              <a:rPr lang="pt-BR" sz="2000" dirty="0" smtClean="0"/>
              <a:t>, preservando a igualdade substancial e o </a:t>
            </a:r>
            <a:r>
              <a:rPr lang="pt-BR" sz="2000" dirty="0" err="1" smtClean="0"/>
              <a:t>sinalagma</a:t>
            </a:r>
            <a:r>
              <a:rPr lang="pt-BR" sz="2000" dirty="0" smtClean="0"/>
              <a:t> contratual. </a:t>
            </a:r>
            <a:endParaRPr lang="pt-BR" sz="2000" dirty="0"/>
          </a:p>
        </p:txBody>
      </p:sp>
    </p:spTree>
    <p:extLst>
      <p:ext uri="{BB962C8B-B14F-4D97-AF65-F5344CB8AC3E}">
        <p14:creationId xmlns:p14="http://schemas.microsoft.com/office/powerpoint/2010/main" xmlns="" val="44706569"/>
      </p:ext>
    </p:extLst>
  </p:cSld>
  <p:clrMapOvr>
    <a:masterClrMapping/>
  </p:clrMapOvr>
  <p:transition>
    <p:comb/>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76672"/>
            <a:ext cx="8424936" cy="5940088"/>
          </a:xfrm>
          <a:prstGeom prst="rect">
            <a:avLst/>
          </a:prstGeom>
          <a:noFill/>
        </p:spPr>
        <p:txBody>
          <a:bodyPr wrap="square" rtlCol="0">
            <a:spAutoFit/>
          </a:bodyPr>
          <a:lstStyle/>
          <a:p>
            <a:pPr algn="just"/>
            <a:r>
              <a:rPr lang="pt-BR" sz="2000" b="1" dirty="0" smtClean="0">
                <a:solidFill>
                  <a:srgbClr val="FFC000"/>
                </a:solidFill>
              </a:rPr>
              <a:t>VUNESP – TJ/MS (2015)</a:t>
            </a:r>
          </a:p>
          <a:p>
            <a:pPr algn="just"/>
            <a:endParaRPr lang="pt-BR" sz="2000" b="1" dirty="0" smtClean="0">
              <a:solidFill>
                <a:srgbClr val="FFC000"/>
              </a:solidFill>
            </a:endParaRPr>
          </a:p>
          <a:p>
            <a:pPr algn="just"/>
            <a:r>
              <a:rPr lang="pt-BR" sz="2000" dirty="0" smtClean="0"/>
              <a:t>É </a:t>
            </a:r>
            <a:r>
              <a:rPr lang="pt-BR" sz="2000" dirty="0"/>
              <a:t>correto afirmar, a respeito do instituto da cláusula penal, que</a:t>
            </a:r>
          </a:p>
          <a:p>
            <a:pPr algn="just"/>
            <a:endParaRPr lang="pt-BR" sz="2000" dirty="0" smtClean="0"/>
          </a:p>
          <a:p>
            <a:pPr algn="just"/>
            <a:r>
              <a:rPr lang="pt-BR" sz="2000" dirty="0" smtClean="0"/>
              <a:t>a) não </a:t>
            </a:r>
            <a:r>
              <a:rPr lang="pt-BR" sz="2000" dirty="0"/>
              <a:t>se admite a cumulação de cláusula penal moratória e compensatória.</a:t>
            </a:r>
          </a:p>
          <a:p>
            <a:pPr algn="just"/>
            <a:endParaRPr lang="pt-BR" sz="2000" dirty="0" smtClean="0"/>
          </a:p>
          <a:p>
            <a:pPr algn="just"/>
            <a:r>
              <a:rPr lang="pt-BR" sz="2000" dirty="0" smtClean="0"/>
              <a:t>b) </a:t>
            </a:r>
            <a:r>
              <a:rPr lang="pt-BR" sz="2000" dirty="0"/>
              <a:t>quando a obrigação principal tiver sido cumprida em parte, a penalidade ajustada pelas partes não poderá ser equitativamente reduzida pelo magistrado.</a:t>
            </a:r>
          </a:p>
          <a:p>
            <a:pPr algn="just"/>
            <a:endParaRPr lang="pt-BR" sz="2000" dirty="0" smtClean="0"/>
          </a:p>
          <a:p>
            <a:pPr algn="just"/>
            <a:r>
              <a:rPr lang="pt-BR" sz="2000" dirty="0" smtClean="0"/>
              <a:t>c) a </a:t>
            </a:r>
            <a:r>
              <a:rPr lang="pt-BR" sz="2000" dirty="0"/>
              <a:t>pena convencional exige a demonstração de prejuízo pelo credor.</a:t>
            </a:r>
          </a:p>
          <a:p>
            <a:pPr algn="just"/>
            <a:endParaRPr lang="pt-BR" sz="2000" dirty="0" smtClean="0"/>
          </a:p>
          <a:p>
            <a:pPr algn="just"/>
            <a:r>
              <a:rPr lang="pt-BR" sz="2000" dirty="0" smtClean="0"/>
              <a:t>d) deve </a:t>
            </a:r>
            <a:r>
              <a:rPr lang="pt-BR" sz="2000" dirty="0"/>
              <a:t>ser estipulada simultaneamente com a obrigação, não se  </a:t>
            </a:r>
            <a:r>
              <a:rPr lang="pt-BR" sz="2000" dirty="0" smtClean="0"/>
              <a:t>admitindo </a:t>
            </a:r>
            <a:r>
              <a:rPr lang="pt-BR" sz="2000" dirty="0"/>
              <a:t>estipulação em ato posterior.</a:t>
            </a:r>
          </a:p>
          <a:p>
            <a:pPr algn="just"/>
            <a:endParaRPr lang="pt-BR" sz="2000" dirty="0" smtClean="0"/>
          </a:p>
          <a:p>
            <a:pPr algn="just"/>
            <a:r>
              <a:rPr lang="pt-BR" sz="2000" dirty="0"/>
              <a:t>e</a:t>
            </a:r>
            <a:r>
              <a:rPr lang="pt-BR" sz="2000" dirty="0" smtClean="0"/>
              <a:t>) </a:t>
            </a:r>
            <a:r>
              <a:rPr lang="pt-BR" sz="2000" dirty="0"/>
              <a:t>nos contratos de locação de bem imóvel, em caso de devolução antecipada pelo locatário, a multa pactuada será proporcional ao período de cumprimento do contrato</a:t>
            </a:r>
            <a:r>
              <a:rPr lang="pt-BR" sz="2000" dirty="0" smtClean="0"/>
              <a:t>.</a:t>
            </a:r>
            <a:endParaRPr lang="pt-BR" sz="2000" dirty="0"/>
          </a:p>
        </p:txBody>
      </p:sp>
    </p:spTree>
    <p:extLst>
      <p:ext uri="{BB962C8B-B14F-4D97-AF65-F5344CB8AC3E}">
        <p14:creationId xmlns:p14="http://schemas.microsoft.com/office/powerpoint/2010/main" xmlns="" val="3191727493"/>
      </p:ext>
    </p:extLst>
  </p:cSld>
  <p:clrMapOvr>
    <a:masterClrMapping/>
  </p:clrMapOvr>
  <p:transition>
    <p:comb/>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548680"/>
            <a:ext cx="8280920" cy="6247864"/>
          </a:xfrm>
          <a:prstGeom prst="rect">
            <a:avLst/>
          </a:prstGeom>
          <a:noFill/>
        </p:spPr>
        <p:txBody>
          <a:bodyPr wrap="square" rtlCol="0">
            <a:spAutoFit/>
          </a:bodyPr>
          <a:lstStyle/>
          <a:p>
            <a:pPr algn="just"/>
            <a:r>
              <a:rPr lang="pt-BR" sz="2000" dirty="0" smtClean="0"/>
              <a:t>Ex. motorista de taxi teve seu veículo atingido e perdeu uma semana de serviço, em virtude do conserto no bem, instrumento de trabalho. Em tal situação, além dos valores referentes ao conserto (danos emergentes), teria direito a receber pela perda dos dias de serviço não trabalhados (lucros cessantes). </a:t>
            </a:r>
          </a:p>
          <a:p>
            <a:pPr algn="just"/>
            <a:endParaRPr lang="pt-BR" sz="2000" dirty="0"/>
          </a:p>
          <a:p>
            <a:pPr algn="just"/>
            <a:r>
              <a:rPr lang="pt-BR" sz="2000" dirty="0" smtClean="0"/>
              <a:t>Ao credor recai o ônus de demonstrar em juízo a existência de um prejuízo futuro e provável. </a:t>
            </a:r>
          </a:p>
          <a:p>
            <a:pPr algn="just"/>
            <a:endParaRPr lang="pt-BR" sz="2000" dirty="0"/>
          </a:p>
          <a:p>
            <a:pPr algn="just"/>
            <a:r>
              <a:rPr lang="pt-BR" sz="2000" b="1" dirty="0" smtClean="0">
                <a:solidFill>
                  <a:srgbClr val="CCECFF"/>
                </a:solidFill>
              </a:rPr>
              <a:t>2.2. Perda de uma chance</a:t>
            </a:r>
          </a:p>
          <a:p>
            <a:pPr algn="just"/>
            <a:endParaRPr lang="pt-BR" sz="2000" b="1" dirty="0"/>
          </a:p>
          <a:p>
            <a:pPr algn="just"/>
            <a:r>
              <a:rPr lang="pt-BR" sz="2000" dirty="0" smtClean="0"/>
              <a:t>Instituto do direito francês incorporado à jurisprudência pátria. Aplica-se em situações nas quais </a:t>
            </a:r>
            <a:r>
              <a:rPr lang="pt-BR" sz="2000" b="1" dirty="0" smtClean="0"/>
              <a:t>alguém possuía uma efetiva chance de obter uma vantagem ou evitar um prejuízo</a:t>
            </a:r>
            <a:r>
              <a:rPr lang="pt-BR" sz="2000" dirty="0" smtClean="0"/>
              <a:t>, </a:t>
            </a:r>
            <a:r>
              <a:rPr lang="pt-BR" sz="2000" b="1" u="sng" dirty="0" smtClean="0">
                <a:solidFill>
                  <a:srgbClr val="CCECFF"/>
                </a:solidFill>
              </a:rPr>
              <a:t>mas teve a chance frustrada, pois a oportunidade esvaiu-se em razão de um dano. </a:t>
            </a:r>
          </a:p>
          <a:p>
            <a:pPr algn="just"/>
            <a:endParaRPr lang="pt-BR" sz="2000" b="1" u="sng" dirty="0"/>
          </a:p>
          <a:p>
            <a:pPr algn="just"/>
            <a:r>
              <a:rPr lang="pt-BR" sz="2000" dirty="0" smtClean="0"/>
              <a:t>Não há a certeza do prejuízo ou do benefício, por ser hipotético, mas há, inegavelmente, a </a:t>
            </a:r>
            <a:r>
              <a:rPr lang="pt-BR" sz="2000" b="1" dirty="0" smtClean="0"/>
              <a:t>certeza da perda da oportunidade. </a:t>
            </a:r>
            <a:endParaRPr lang="pt-BR" sz="2000" dirty="0" smtClean="0"/>
          </a:p>
          <a:p>
            <a:pPr algn="just"/>
            <a:endParaRPr lang="pt-BR" sz="2000" dirty="0"/>
          </a:p>
          <a:p>
            <a:pPr algn="just"/>
            <a:endParaRPr lang="pt-BR" sz="2000" dirty="0" smtClean="0"/>
          </a:p>
        </p:txBody>
      </p:sp>
    </p:spTree>
    <p:extLst>
      <p:ext uri="{BB962C8B-B14F-4D97-AF65-F5344CB8AC3E}">
        <p14:creationId xmlns:p14="http://schemas.microsoft.com/office/powerpoint/2010/main" xmlns="" val="1503351922"/>
      </p:ext>
    </p:extLst>
  </p:cSld>
  <p:clrMapOvr>
    <a:masterClrMapping/>
  </p:clrMapOvr>
  <p:transition>
    <p:comb/>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23528" y="332656"/>
            <a:ext cx="8568952" cy="6309420"/>
          </a:xfrm>
          <a:prstGeom prst="rect">
            <a:avLst/>
          </a:prstGeom>
          <a:noFill/>
        </p:spPr>
        <p:txBody>
          <a:bodyPr wrap="square" rtlCol="0">
            <a:spAutoFit/>
          </a:bodyPr>
          <a:lstStyle/>
          <a:p>
            <a:pPr algn="just"/>
            <a:r>
              <a:rPr lang="pt-BR" sz="2000" b="1" dirty="0" smtClean="0">
                <a:solidFill>
                  <a:srgbClr val="FFC000"/>
                </a:solidFill>
              </a:rPr>
              <a:t>Gabarito:</a:t>
            </a:r>
          </a:p>
          <a:p>
            <a:pPr algn="just"/>
            <a:endParaRPr lang="pt-BR" sz="2000" b="1" dirty="0">
              <a:solidFill>
                <a:srgbClr val="FFC000"/>
              </a:solidFill>
            </a:endParaRPr>
          </a:p>
          <a:p>
            <a:pPr algn="just"/>
            <a:r>
              <a:rPr lang="pt-BR" sz="2000" dirty="0"/>
              <a:t>É correto afirmar, a respeito do instituto da cláusula penal, que</a:t>
            </a:r>
          </a:p>
          <a:p>
            <a:pPr algn="just"/>
            <a:endParaRPr lang="pt-BR" sz="2000" dirty="0"/>
          </a:p>
          <a:p>
            <a:pPr algn="just"/>
            <a:r>
              <a:rPr lang="pt-BR" sz="2000" dirty="0"/>
              <a:t>a) não se admite a cumulação de cláusula penal moratória e compensatória.</a:t>
            </a:r>
          </a:p>
          <a:p>
            <a:pPr algn="just"/>
            <a:endParaRPr lang="pt-BR" sz="2000" dirty="0"/>
          </a:p>
          <a:p>
            <a:pPr algn="just"/>
            <a:r>
              <a:rPr lang="pt-BR" sz="2000" dirty="0"/>
              <a:t>b) quando a obrigação principal tiver sido cumprida em parte, a penalidade ajustada pelas partes não poderá ser equitativamente reduzida pelo magistrado.</a:t>
            </a:r>
          </a:p>
          <a:p>
            <a:pPr algn="just"/>
            <a:endParaRPr lang="pt-BR" sz="2000" dirty="0"/>
          </a:p>
          <a:p>
            <a:pPr algn="just"/>
            <a:r>
              <a:rPr lang="pt-BR" sz="2000" dirty="0"/>
              <a:t>c) a pena convencional exige a demonstração de prejuízo pelo credor.</a:t>
            </a:r>
          </a:p>
          <a:p>
            <a:pPr algn="just"/>
            <a:endParaRPr lang="pt-BR" sz="2000" dirty="0"/>
          </a:p>
          <a:p>
            <a:pPr algn="just"/>
            <a:r>
              <a:rPr lang="pt-BR" sz="2000" dirty="0"/>
              <a:t>d) deve ser estipulada simultaneamente com a obrigação, não se  admitindo estipulação em ato posterior.</a:t>
            </a:r>
          </a:p>
          <a:p>
            <a:pPr algn="just"/>
            <a:endParaRPr lang="pt-BR" sz="2000" dirty="0"/>
          </a:p>
          <a:p>
            <a:pPr algn="just"/>
            <a:r>
              <a:rPr lang="pt-BR" sz="2000" dirty="0">
                <a:solidFill>
                  <a:srgbClr val="FFC000"/>
                </a:solidFill>
              </a:rPr>
              <a:t>e) nos contratos de locação de bem imóvel, em caso de devolução antecipada pelo locatário, a multa pactuada será proporcional ao período de cumprimento do contrato.</a:t>
            </a:r>
          </a:p>
          <a:p>
            <a:endParaRPr lang="pt-BR" dirty="0">
              <a:solidFill>
                <a:srgbClr val="FFC000"/>
              </a:solidFill>
            </a:endParaRPr>
          </a:p>
        </p:txBody>
      </p:sp>
    </p:spTree>
    <p:extLst>
      <p:ext uri="{BB962C8B-B14F-4D97-AF65-F5344CB8AC3E}">
        <p14:creationId xmlns:p14="http://schemas.microsoft.com/office/powerpoint/2010/main" xmlns="" val="4147960264"/>
      </p:ext>
    </p:extLst>
  </p:cSld>
  <p:clrMapOvr>
    <a:masterClrMapping/>
  </p:clrMapOvr>
  <p:transition>
    <p:comb/>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188640"/>
            <a:ext cx="8280920" cy="6863417"/>
          </a:xfrm>
          <a:prstGeom prst="rect">
            <a:avLst/>
          </a:prstGeom>
          <a:noFill/>
        </p:spPr>
        <p:txBody>
          <a:bodyPr wrap="square" rtlCol="0">
            <a:spAutoFit/>
          </a:bodyPr>
          <a:lstStyle/>
          <a:p>
            <a:pPr algn="just"/>
            <a:r>
              <a:rPr lang="pt-BR" sz="2000" b="1" dirty="0" smtClean="0">
                <a:solidFill>
                  <a:srgbClr val="CCECFF"/>
                </a:solidFill>
              </a:rPr>
              <a:t>5. Arras</a:t>
            </a:r>
          </a:p>
          <a:p>
            <a:pPr algn="just"/>
            <a:endParaRPr lang="pt-BR" sz="2000" b="1" dirty="0"/>
          </a:p>
          <a:p>
            <a:pPr algn="just"/>
            <a:r>
              <a:rPr lang="pt-BR" sz="2000" dirty="0" smtClean="0"/>
              <a:t>De acordo com a lição de </a:t>
            </a:r>
            <a:r>
              <a:rPr lang="pt-BR" sz="2000" b="1" dirty="0" smtClean="0"/>
              <a:t>Silvio Rodrigues</a:t>
            </a:r>
            <a:r>
              <a:rPr lang="pt-BR" sz="2000" dirty="0" smtClean="0"/>
              <a:t>, as arras consistem na “</a:t>
            </a:r>
            <a:r>
              <a:rPr lang="pt-BR" sz="2000" i="1" dirty="0" smtClean="0"/>
              <a:t>importância em dinheiro ou coisa dada por um contratante ao outro, </a:t>
            </a:r>
            <a:r>
              <a:rPr lang="pt-BR" sz="2000" i="1" u="sng" dirty="0" smtClean="0"/>
              <a:t>por ocasião da conclusão do contrato</a:t>
            </a:r>
            <a:r>
              <a:rPr lang="pt-BR" sz="2000" i="1" dirty="0" smtClean="0"/>
              <a:t>, com o escopo de </a:t>
            </a:r>
            <a:r>
              <a:rPr lang="pt-BR" sz="2000" b="1" i="1" dirty="0" smtClean="0"/>
              <a:t>firmar a presunção de acordo final e tornar obrigatório</a:t>
            </a:r>
            <a:r>
              <a:rPr lang="pt-BR" sz="2000" i="1" dirty="0" smtClean="0"/>
              <a:t> o ajuste; ou ainda, excepcionalmente, com o propósito de </a:t>
            </a:r>
            <a:r>
              <a:rPr lang="pt-BR" sz="2000" b="1" i="1" dirty="0" smtClean="0"/>
              <a:t>assegurar, para cada um dos contratantes, o direito de arrependimento</a:t>
            </a:r>
            <a:r>
              <a:rPr lang="pt-BR" sz="2000" dirty="0" smtClean="0"/>
              <a:t>”.</a:t>
            </a:r>
          </a:p>
          <a:p>
            <a:pPr algn="just"/>
            <a:endParaRPr lang="pt-BR" sz="2000" dirty="0"/>
          </a:p>
          <a:p>
            <a:pPr algn="just"/>
            <a:r>
              <a:rPr lang="pt-BR" sz="2000" dirty="0" smtClean="0"/>
              <a:t>As arras possuem natureza jurídica de </a:t>
            </a:r>
            <a:r>
              <a:rPr lang="pt-BR" sz="2000" u="sng" dirty="0" smtClean="0"/>
              <a:t>contrato acessório</a:t>
            </a:r>
            <a:r>
              <a:rPr lang="pt-BR" sz="2000" dirty="0" smtClean="0"/>
              <a:t> e desempenham duas funções: </a:t>
            </a:r>
          </a:p>
          <a:p>
            <a:pPr algn="just"/>
            <a:endParaRPr lang="pt-BR" sz="2000" dirty="0"/>
          </a:p>
          <a:p>
            <a:pPr algn="just"/>
            <a:r>
              <a:rPr lang="pt-BR" sz="2000" b="1" dirty="0" smtClean="0">
                <a:solidFill>
                  <a:srgbClr val="CCECFF"/>
                </a:solidFill>
              </a:rPr>
              <a:t>5.1. Arras confirmatórias </a:t>
            </a:r>
          </a:p>
          <a:p>
            <a:pPr algn="just"/>
            <a:endParaRPr lang="pt-BR" sz="2000" dirty="0" smtClean="0">
              <a:solidFill>
                <a:srgbClr val="CCECFF"/>
              </a:solidFill>
            </a:endParaRPr>
          </a:p>
          <a:p>
            <a:pPr algn="just"/>
            <a:r>
              <a:rPr lang="pt-BR" sz="2000" dirty="0" smtClean="0"/>
              <a:t>Atuam como </a:t>
            </a:r>
            <a:r>
              <a:rPr lang="pt-BR" sz="2000" b="1" u="sng" dirty="0" smtClean="0"/>
              <a:t>garantia e reforço da execução de um futuro contrato para evitar o inadimplemento</a:t>
            </a:r>
            <a:r>
              <a:rPr lang="pt-BR" sz="2000" dirty="0" smtClean="0"/>
              <a:t>. É a popular </a:t>
            </a:r>
            <a:r>
              <a:rPr lang="pt-BR" sz="2000" b="1" dirty="0" smtClean="0"/>
              <a:t>“entrada” ou “sinal”</a:t>
            </a:r>
            <a:r>
              <a:rPr lang="pt-BR" sz="2000" dirty="0" smtClean="0"/>
              <a:t>, quando o contrato está por ser celebrado. Caso este venha a ser executado, as arras serão restituídas a quem as adiantou ou seu valor será abatido do montante da obrigação principal.</a:t>
            </a:r>
          </a:p>
          <a:p>
            <a:pPr algn="just"/>
            <a:endParaRPr lang="pt-BR" sz="2000" dirty="0"/>
          </a:p>
          <a:p>
            <a:pPr algn="just"/>
            <a:r>
              <a:rPr lang="pt-BR" sz="2000" dirty="0" smtClean="0"/>
              <a:t>Não se admite arrependimento, nesse caso. </a:t>
            </a:r>
          </a:p>
          <a:p>
            <a:pPr algn="just"/>
            <a:endParaRPr lang="pt-BR" sz="2000" dirty="0" smtClean="0"/>
          </a:p>
        </p:txBody>
      </p:sp>
    </p:spTree>
    <p:extLst>
      <p:ext uri="{BB962C8B-B14F-4D97-AF65-F5344CB8AC3E}">
        <p14:creationId xmlns:p14="http://schemas.microsoft.com/office/powerpoint/2010/main" xmlns="" val="2830892566"/>
      </p:ext>
    </p:extLst>
  </p:cSld>
  <p:clrMapOvr>
    <a:masterClrMapping/>
  </p:clrMapOvr>
  <p:transition>
    <p:comb/>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311812"/>
            <a:ext cx="8352928" cy="6617196"/>
          </a:xfrm>
          <a:prstGeom prst="rect">
            <a:avLst/>
          </a:prstGeom>
          <a:noFill/>
        </p:spPr>
        <p:txBody>
          <a:bodyPr wrap="square" rtlCol="0">
            <a:spAutoFit/>
          </a:bodyPr>
          <a:lstStyle/>
          <a:p>
            <a:pPr algn="just"/>
            <a:r>
              <a:rPr lang="pt-BR" sz="2000" dirty="0">
                <a:solidFill>
                  <a:srgbClr val="CCECFF"/>
                </a:solidFill>
              </a:rPr>
              <a:t>Art. 417, CC: “Se, </a:t>
            </a:r>
            <a:r>
              <a:rPr lang="pt-BR" sz="2000" b="1" dirty="0">
                <a:solidFill>
                  <a:srgbClr val="CCECFF"/>
                </a:solidFill>
              </a:rPr>
              <a:t>por ocasião da conclusão do contrato</a:t>
            </a:r>
            <a:r>
              <a:rPr lang="pt-BR" sz="2000" dirty="0">
                <a:solidFill>
                  <a:srgbClr val="CCECFF"/>
                </a:solidFill>
              </a:rPr>
              <a:t>, uma parte der à outra, a título de arras, dinheiro ou outro bem móvel, </a:t>
            </a:r>
            <a:r>
              <a:rPr lang="pt-BR" sz="2000" u="sng" dirty="0">
                <a:solidFill>
                  <a:srgbClr val="CCECFF"/>
                </a:solidFill>
              </a:rPr>
              <a:t>deverão as arras, em caso de execução, ser restituídas ou computadas, na prestação devida</a:t>
            </a:r>
            <a:r>
              <a:rPr lang="pt-BR" sz="2000" dirty="0">
                <a:solidFill>
                  <a:srgbClr val="CCECFF"/>
                </a:solidFill>
              </a:rPr>
              <a:t>, se do mesmo gênero ou principal”. </a:t>
            </a:r>
            <a:endParaRPr lang="pt-BR" sz="2000" dirty="0" smtClean="0">
              <a:solidFill>
                <a:srgbClr val="CCECFF"/>
              </a:solidFill>
            </a:endParaRPr>
          </a:p>
          <a:p>
            <a:pPr algn="just"/>
            <a:endParaRPr lang="pt-BR" sz="2000" dirty="0"/>
          </a:p>
          <a:p>
            <a:pPr algn="just"/>
            <a:r>
              <a:rPr lang="pt-BR" sz="2000" dirty="0" smtClean="0"/>
              <a:t>Se o contrato não for cumprido, a </a:t>
            </a:r>
            <a:r>
              <a:rPr lang="pt-BR" sz="2000" b="1" u="sng" dirty="0" smtClean="0"/>
              <a:t>parte lesada terá o direito de exigir</a:t>
            </a:r>
            <a:r>
              <a:rPr lang="pt-BR" sz="2000" dirty="0" smtClean="0"/>
              <a:t>, conforme a sua posição no negócio jurídico: </a:t>
            </a:r>
          </a:p>
          <a:p>
            <a:pPr algn="just"/>
            <a:endParaRPr lang="pt-BR" sz="2000" dirty="0"/>
          </a:p>
          <a:p>
            <a:pPr marL="457200" indent="-457200" algn="just">
              <a:buAutoNum type="alphaLcParenR"/>
            </a:pPr>
            <a:r>
              <a:rPr lang="pt-BR" sz="2000" b="1" dirty="0" smtClean="0"/>
              <a:t>se recebeu </a:t>
            </a:r>
            <a:r>
              <a:rPr lang="pt-BR" sz="2000" dirty="0" smtClean="0"/>
              <a:t>as arras, terá o direito de </a:t>
            </a:r>
            <a:r>
              <a:rPr lang="pt-BR" sz="2000" b="1" dirty="0" smtClean="0"/>
              <a:t>retê-las</a:t>
            </a:r>
            <a:r>
              <a:rPr lang="pt-BR" sz="2000" dirty="0" smtClean="0"/>
              <a:t> como </a:t>
            </a:r>
            <a:r>
              <a:rPr lang="pt-BR" sz="2000" b="1" dirty="0" smtClean="0"/>
              <a:t>antecipação da indenização</a:t>
            </a:r>
            <a:r>
              <a:rPr lang="pt-BR" sz="2000" dirty="0" smtClean="0"/>
              <a:t> pela infidelidade da outra parte; ou </a:t>
            </a:r>
          </a:p>
          <a:p>
            <a:pPr marL="457200" indent="-457200" algn="just">
              <a:buAutoNum type="alphaLcParenR"/>
            </a:pPr>
            <a:endParaRPr lang="pt-BR" sz="2000" dirty="0"/>
          </a:p>
          <a:p>
            <a:pPr marL="457200" indent="-457200" algn="just">
              <a:buAutoNum type="alphaLcParenR"/>
            </a:pPr>
            <a:r>
              <a:rPr lang="pt-BR" sz="2000" b="1" dirty="0" smtClean="0"/>
              <a:t>se foi quem as pagou</a:t>
            </a:r>
            <a:r>
              <a:rPr lang="pt-BR" sz="2000" dirty="0" smtClean="0"/>
              <a:t>, além do desfazimento do contrato, poderá </a:t>
            </a:r>
            <a:r>
              <a:rPr lang="pt-BR" sz="2000" b="1" dirty="0" smtClean="0"/>
              <a:t>exigir a sua devolução, além do equivalente</a:t>
            </a:r>
            <a:r>
              <a:rPr lang="pt-BR" sz="2000" dirty="0" smtClean="0"/>
              <a:t>, com incidência de correção monetária, juros e honorários advocatícios. </a:t>
            </a:r>
          </a:p>
          <a:p>
            <a:pPr algn="just"/>
            <a:endParaRPr lang="pt-BR" sz="2000" dirty="0"/>
          </a:p>
          <a:p>
            <a:pPr algn="just"/>
            <a:r>
              <a:rPr lang="pt-BR" sz="2000" dirty="0" smtClean="0"/>
              <a:t>Assim, se o faltante adiantou as arras, bastará a demonstração de sua inexecução culposa para ser sancionado. </a:t>
            </a:r>
            <a:r>
              <a:rPr lang="pt-BR" sz="2000" u="sng" dirty="0" smtClean="0"/>
              <a:t>O lesado não precisará recorrer ao Judiciário</a:t>
            </a:r>
            <a:r>
              <a:rPr lang="pt-BR" sz="2000" dirty="0" smtClean="0"/>
              <a:t>, pois da </a:t>
            </a:r>
            <a:r>
              <a:rPr lang="pt-BR" sz="2000" u="sng" dirty="0" smtClean="0"/>
              <a:t>lesão ao seu direito, decorre imediata retenção dos valores adiantados</a:t>
            </a:r>
            <a:r>
              <a:rPr lang="pt-BR" sz="2000" dirty="0" smtClean="0"/>
              <a:t>.  </a:t>
            </a:r>
            <a:endParaRPr lang="pt-BR" sz="2000" dirty="0"/>
          </a:p>
          <a:p>
            <a:endParaRPr lang="pt-BR" dirty="0" smtClean="0"/>
          </a:p>
          <a:p>
            <a:pPr algn="just"/>
            <a:endParaRPr lang="pt-BR" sz="2000" dirty="0"/>
          </a:p>
        </p:txBody>
      </p:sp>
    </p:spTree>
    <p:extLst>
      <p:ext uri="{BB962C8B-B14F-4D97-AF65-F5344CB8AC3E}">
        <p14:creationId xmlns:p14="http://schemas.microsoft.com/office/powerpoint/2010/main" xmlns="" val="3943206108"/>
      </p:ext>
    </p:extLst>
  </p:cSld>
  <p:clrMapOvr>
    <a:masterClrMapping/>
  </p:clrMapOvr>
  <p:transition>
    <p:comb/>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260648"/>
            <a:ext cx="8640960" cy="6555641"/>
          </a:xfrm>
          <a:prstGeom prst="rect">
            <a:avLst/>
          </a:prstGeom>
          <a:noFill/>
        </p:spPr>
        <p:txBody>
          <a:bodyPr wrap="square" rtlCol="0">
            <a:spAutoFit/>
          </a:bodyPr>
          <a:lstStyle/>
          <a:p>
            <a:pPr algn="just"/>
            <a:r>
              <a:rPr lang="pt-BR" sz="2000" dirty="0">
                <a:solidFill>
                  <a:srgbClr val="CCECFF"/>
                </a:solidFill>
              </a:rPr>
              <a:t>Art. </a:t>
            </a:r>
            <a:r>
              <a:rPr lang="pt-BR" sz="2000" dirty="0" smtClean="0">
                <a:solidFill>
                  <a:srgbClr val="CCECFF"/>
                </a:solidFill>
              </a:rPr>
              <a:t>419, CC. “A </a:t>
            </a:r>
            <a:r>
              <a:rPr lang="pt-BR" sz="2000" dirty="0">
                <a:solidFill>
                  <a:srgbClr val="CCECFF"/>
                </a:solidFill>
              </a:rPr>
              <a:t>parte inocente pode pedir </a:t>
            </a:r>
            <a:r>
              <a:rPr lang="pt-BR" sz="2000" b="1" u="sng" dirty="0">
                <a:solidFill>
                  <a:srgbClr val="CCECFF"/>
                </a:solidFill>
              </a:rPr>
              <a:t>indenização suplementar</a:t>
            </a:r>
            <a:r>
              <a:rPr lang="pt-BR" sz="2000" dirty="0">
                <a:solidFill>
                  <a:srgbClr val="CCECFF"/>
                </a:solidFill>
              </a:rPr>
              <a:t>, </a:t>
            </a:r>
            <a:r>
              <a:rPr lang="pt-BR" sz="2000" b="1" dirty="0">
                <a:solidFill>
                  <a:srgbClr val="CCECFF"/>
                </a:solidFill>
              </a:rPr>
              <a:t>se provar maior prejuízo</a:t>
            </a:r>
            <a:r>
              <a:rPr lang="pt-BR" sz="2000" dirty="0">
                <a:solidFill>
                  <a:srgbClr val="CCECFF"/>
                </a:solidFill>
              </a:rPr>
              <a:t>, valendo </a:t>
            </a:r>
            <a:r>
              <a:rPr lang="pt-BR" sz="2000" b="1" dirty="0">
                <a:solidFill>
                  <a:srgbClr val="CCECFF"/>
                </a:solidFill>
              </a:rPr>
              <a:t>as arras como taxa mínima</a:t>
            </a:r>
            <a:r>
              <a:rPr lang="pt-BR" sz="2000" dirty="0">
                <a:solidFill>
                  <a:srgbClr val="CCECFF"/>
                </a:solidFill>
              </a:rPr>
              <a:t>. Pode, também, a parte inocente </a:t>
            </a:r>
            <a:r>
              <a:rPr lang="pt-BR" sz="2000" b="1" u="sng" dirty="0">
                <a:solidFill>
                  <a:srgbClr val="CCECFF"/>
                </a:solidFill>
              </a:rPr>
              <a:t>exigir a execução do contrato, com as perdas e danos</a:t>
            </a:r>
            <a:r>
              <a:rPr lang="pt-BR" sz="2000" dirty="0">
                <a:solidFill>
                  <a:srgbClr val="CCECFF"/>
                </a:solidFill>
              </a:rPr>
              <a:t>, valendo as arras como o mínimo da </a:t>
            </a:r>
            <a:r>
              <a:rPr lang="pt-BR" sz="2000" dirty="0" smtClean="0">
                <a:solidFill>
                  <a:srgbClr val="CCECFF"/>
                </a:solidFill>
              </a:rPr>
              <a:t>indenização”.</a:t>
            </a:r>
          </a:p>
          <a:p>
            <a:pPr algn="just"/>
            <a:endParaRPr lang="pt-BR" sz="2000" dirty="0">
              <a:solidFill>
                <a:srgbClr val="CCECFF"/>
              </a:solidFill>
            </a:endParaRPr>
          </a:p>
          <a:p>
            <a:pPr algn="just"/>
            <a:r>
              <a:rPr lang="pt-BR" sz="2000" dirty="0" smtClean="0"/>
              <a:t>A parte inocente deverá demonstrar apenas os prejuízos que extrapolam aquilo que já fora adiantado ao início do contrato. As arras funcionam como taxa mínima de perdas e danos. </a:t>
            </a:r>
          </a:p>
          <a:p>
            <a:pPr algn="just"/>
            <a:endParaRPr lang="pt-BR" sz="2000" dirty="0" smtClean="0"/>
          </a:p>
          <a:p>
            <a:pPr algn="just"/>
            <a:r>
              <a:rPr lang="pt-BR" sz="2000" dirty="0" smtClean="0"/>
              <a:t>Ou, ainda, de acordo com a parte final do dispositivo, à parte inocente recai o direito </a:t>
            </a:r>
            <a:r>
              <a:rPr lang="pt-BR" sz="2000" dirty="0" err="1" smtClean="0"/>
              <a:t>potestativo</a:t>
            </a:r>
            <a:r>
              <a:rPr lang="pt-BR" sz="2000" dirty="0" smtClean="0"/>
              <a:t> de exigir a execução do contrato (tutela específica), cumulando-se o pleito de perdas e danos. </a:t>
            </a:r>
          </a:p>
          <a:p>
            <a:pPr algn="just"/>
            <a:endParaRPr lang="pt-BR" sz="2000" dirty="0">
              <a:solidFill>
                <a:srgbClr val="CCECFF"/>
              </a:solidFill>
            </a:endParaRPr>
          </a:p>
          <a:p>
            <a:pPr algn="just"/>
            <a:r>
              <a:rPr lang="pt-BR" sz="2000" b="1" dirty="0" smtClean="0">
                <a:solidFill>
                  <a:srgbClr val="CCECFF"/>
                </a:solidFill>
              </a:rPr>
              <a:t>5.2. Arras penitenciais</a:t>
            </a:r>
          </a:p>
          <a:p>
            <a:pPr algn="just"/>
            <a:endParaRPr lang="pt-BR" sz="2000" b="1" dirty="0">
              <a:solidFill>
                <a:srgbClr val="CCECFF"/>
              </a:solidFill>
            </a:endParaRPr>
          </a:p>
          <a:p>
            <a:pPr algn="just"/>
            <a:r>
              <a:rPr lang="pt-BR" sz="2000" dirty="0">
                <a:solidFill>
                  <a:srgbClr val="CCECFF"/>
                </a:solidFill>
              </a:rPr>
              <a:t>Art. 420. </a:t>
            </a:r>
            <a:r>
              <a:rPr lang="pt-BR" sz="2000" dirty="0" smtClean="0">
                <a:solidFill>
                  <a:srgbClr val="CCECFF"/>
                </a:solidFill>
              </a:rPr>
              <a:t>“Se </a:t>
            </a:r>
            <a:r>
              <a:rPr lang="pt-BR" sz="2000" dirty="0">
                <a:solidFill>
                  <a:srgbClr val="CCECFF"/>
                </a:solidFill>
              </a:rPr>
              <a:t>no contrato for estipulado o </a:t>
            </a:r>
            <a:r>
              <a:rPr lang="pt-BR" sz="2000" b="1" u="sng" dirty="0">
                <a:solidFill>
                  <a:srgbClr val="CCECFF"/>
                </a:solidFill>
              </a:rPr>
              <a:t>direito de arrependimento </a:t>
            </a:r>
            <a:r>
              <a:rPr lang="pt-BR" sz="2000" dirty="0">
                <a:solidFill>
                  <a:srgbClr val="CCECFF"/>
                </a:solidFill>
              </a:rPr>
              <a:t>para qualquer das partes, as arras ou sinal terão </a:t>
            </a:r>
            <a:r>
              <a:rPr lang="pt-BR" sz="2000" b="1" u="sng" dirty="0">
                <a:solidFill>
                  <a:srgbClr val="CCECFF"/>
                </a:solidFill>
              </a:rPr>
              <a:t>função unicamente indenizatória</a:t>
            </a:r>
            <a:r>
              <a:rPr lang="pt-BR" sz="2000" dirty="0">
                <a:solidFill>
                  <a:srgbClr val="CCECFF"/>
                </a:solidFill>
              </a:rPr>
              <a:t>. Neste caso, </a:t>
            </a:r>
            <a:r>
              <a:rPr lang="pt-BR" sz="2000" b="1" dirty="0">
                <a:solidFill>
                  <a:srgbClr val="CCECFF"/>
                </a:solidFill>
              </a:rPr>
              <a:t>quem as deu perdê-las-á </a:t>
            </a:r>
            <a:r>
              <a:rPr lang="pt-BR" sz="2000" dirty="0">
                <a:solidFill>
                  <a:srgbClr val="CCECFF"/>
                </a:solidFill>
              </a:rPr>
              <a:t>em benefício da outra parte; e </a:t>
            </a:r>
            <a:r>
              <a:rPr lang="pt-BR" sz="2000" b="1" dirty="0">
                <a:solidFill>
                  <a:srgbClr val="CCECFF"/>
                </a:solidFill>
              </a:rPr>
              <a:t>quem as recebeu devolvê-las-á, mais o equivalente</a:t>
            </a:r>
            <a:r>
              <a:rPr lang="pt-BR" sz="2000" dirty="0">
                <a:solidFill>
                  <a:srgbClr val="CCECFF"/>
                </a:solidFill>
              </a:rPr>
              <a:t>. </a:t>
            </a:r>
            <a:r>
              <a:rPr lang="pt-BR" sz="2000" b="1" u="sng" dirty="0">
                <a:solidFill>
                  <a:srgbClr val="CCECFF"/>
                </a:solidFill>
              </a:rPr>
              <a:t>Em ambos os casos não haverá direito a indenização suplementar</a:t>
            </a:r>
            <a:r>
              <a:rPr lang="pt-BR" sz="2000" dirty="0" smtClean="0">
                <a:solidFill>
                  <a:srgbClr val="CCECFF"/>
                </a:solidFill>
              </a:rPr>
              <a:t>.”</a:t>
            </a:r>
            <a:endParaRPr lang="pt-BR" sz="2000" dirty="0">
              <a:solidFill>
                <a:srgbClr val="CCECFF"/>
              </a:solidFill>
            </a:endParaRPr>
          </a:p>
        </p:txBody>
      </p:sp>
    </p:spTree>
    <p:extLst>
      <p:ext uri="{BB962C8B-B14F-4D97-AF65-F5344CB8AC3E}">
        <p14:creationId xmlns:p14="http://schemas.microsoft.com/office/powerpoint/2010/main" xmlns="" val="1280468176"/>
      </p:ext>
    </p:extLst>
  </p:cSld>
  <p:clrMapOvr>
    <a:masterClrMapping/>
  </p:clrMapOvr>
  <p:transition>
    <p:comb/>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76672"/>
            <a:ext cx="8280920" cy="6247864"/>
          </a:xfrm>
          <a:prstGeom prst="rect">
            <a:avLst/>
          </a:prstGeom>
          <a:noFill/>
        </p:spPr>
        <p:txBody>
          <a:bodyPr wrap="square" rtlCol="0">
            <a:spAutoFit/>
          </a:bodyPr>
          <a:lstStyle/>
          <a:p>
            <a:pPr algn="just"/>
            <a:r>
              <a:rPr lang="pt-BR" sz="2000" dirty="0" smtClean="0"/>
              <a:t>O dispositivo prevê a possibilidade de as partes convencionarem o direito de arrependimento para o caso de o contrato não ser cumprido ou, posteriormente, desfeito. </a:t>
            </a:r>
          </a:p>
          <a:p>
            <a:pPr algn="just"/>
            <a:endParaRPr lang="pt-BR" sz="2000" dirty="0"/>
          </a:p>
          <a:p>
            <a:pPr algn="just"/>
            <a:r>
              <a:rPr lang="pt-BR" sz="2000" dirty="0" smtClean="0"/>
              <a:t>Toda cláusula de arrependimento acarretará as arras penitenciais, pois umbilicalmente relacionadas. </a:t>
            </a:r>
          </a:p>
          <a:p>
            <a:pPr algn="just"/>
            <a:endParaRPr lang="pt-BR" sz="2000" dirty="0"/>
          </a:p>
          <a:p>
            <a:pPr algn="just"/>
            <a:r>
              <a:rPr lang="pt-BR" sz="2000" dirty="0" smtClean="0"/>
              <a:t>Ex. “A” adianta a “B”  R$5.000,00 como sinal em promessa de compra e venda. Se o comprador “A” arrepender-se, perderá para “B” as arras adiantadas. Mas, se a desistência partir do vendedor “B”, terá este de restituir o valor em dobro para a “A”. (R$10.000,00). </a:t>
            </a:r>
          </a:p>
          <a:p>
            <a:pPr algn="just"/>
            <a:endParaRPr lang="pt-BR" sz="2000" dirty="0"/>
          </a:p>
          <a:p>
            <a:pPr algn="just"/>
            <a:r>
              <a:rPr lang="pt-BR" sz="2000" dirty="0" smtClean="0">
                <a:solidFill>
                  <a:srgbClr val="CCECFF"/>
                </a:solidFill>
              </a:rPr>
              <a:t>Súmula 412, STF (anterior ao CC/02): “No </a:t>
            </a:r>
            <a:r>
              <a:rPr lang="pt-BR" sz="2000" u="sng" dirty="0">
                <a:solidFill>
                  <a:srgbClr val="CCECFF"/>
                </a:solidFill>
              </a:rPr>
              <a:t>compromisso de compra e venda com cláusula de arrependimento</a:t>
            </a:r>
            <a:r>
              <a:rPr lang="pt-BR" sz="2000" dirty="0">
                <a:solidFill>
                  <a:srgbClr val="CCECFF"/>
                </a:solidFill>
              </a:rPr>
              <a:t>, a devolução do sinal, por quem o deu, ou a sua restituição em </a:t>
            </a:r>
            <a:r>
              <a:rPr lang="pt-BR" sz="2000" dirty="0" smtClean="0">
                <a:solidFill>
                  <a:srgbClr val="CCECFF"/>
                </a:solidFill>
              </a:rPr>
              <a:t>dobro</a:t>
            </a:r>
            <a:r>
              <a:rPr lang="pt-BR" sz="2000" dirty="0">
                <a:solidFill>
                  <a:srgbClr val="CCECFF"/>
                </a:solidFill>
              </a:rPr>
              <a:t>, por quem o recebeu, </a:t>
            </a:r>
            <a:r>
              <a:rPr lang="pt-BR" sz="2000" u="sng" dirty="0">
                <a:solidFill>
                  <a:srgbClr val="CCECFF"/>
                </a:solidFill>
              </a:rPr>
              <a:t>exclui indenização maior, a título de perdas e danos</a:t>
            </a:r>
            <a:r>
              <a:rPr lang="pt-BR" sz="2000" dirty="0">
                <a:solidFill>
                  <a:srgbClr val="CCECFF"/>
                </a:solidFill>
              </a:rPr>
              <a:t>, salvo os juros moratórios e os encargos do </a:t>
            </a:r>
            <a:r>
              <a:rPr lang="pt-BR" sz="2000" dirty="0" smtClean="0">
                <a:solidFill>
                  <a:srgbClr val="CCECFF"/>
                </a:solidFill>
              </a:rPr>
              <a:t>processo”.</a:t>
            </a:r>
          </a:p>
          <a:p>
            <a:pPr algn="just"/>
            <a:endParaRPr lang="pt-BR" sz="2000" dirty="0" smtClean="0">
              <a:solidFill>
                <a:srgbClr val="CCECFF"/>
              </a:solidFill>
            </a:endParaRPr>
          </a:p>
          <a:p>
            <a:pPr algn="just"/>
            <a:endParaRPr lang="pt-BR" sz="2000" dirty="0"/>
          </a:p>
          <a:p>
            <a:pPr algn="just"/>
            <a:endParaRPr lang="pt-BR" sz="2000" dirty="0"/>
          </a:p>
        </p:txBody>
      </p:sp>
    </p:spTree>
    <p:extLst>
      <p:ext uri="{BB962C8B-B14F-4D97-AF65-F5344CB8AC3E}">
        <p14:creationId xmlns:p14="http://schemas.microsoft.com/office/powerpoint/2010/main" xmlns="" val="2845068596"/>
      </p:ext>
    </p:extLst>
  </p:cSld>
  <p:clrMapOvr>
    <a:masterClrMapping/>
  </p:clrMapOvr>
  <p:transition>
    <p:comb/>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404664"/>
            <a:ext cx="8712968" cy="6232475"/>
          </a:xfrm>
          <a:prstGeom prst="rect">
            <a:avLst/>
          </a:prstGeom>
          <a:noFill/>
        </p:spPr>
        <p:txBody>
          <a:bodyPr wrap="square" rtlCol="0">
            <a:spAutoFit/>
          </a:bodyPr>
          <a:lstStyle/>
          <a:p>
            <a:pPr algn="just"/>
            <a:r>
              <a:rPr lang="pt-BR" sz="1900" dirty="0" smtClean="0">
                <a:solidFill>
                  <a:srgbClr val="CCECFF"/>
                </a:solidFill>
              </a:rPr>
              <a:t>“Se </a:t>
            </a:r>
            <a:r>
              <a:rPr lang="pt-BR" sz="1900" dirty="0">
                <a:solidFill>
                  <a:srgbClr val="CCECFF"/>
                </a:solidFill>
              </a:rPr>
              <a:t>a proporção entre a quantia paga inicialmente e o preço total ajustado evidenciar que o pagamento inicial englobava mais do que o sinal, não se pode declarar a perda integral daquela quantia inicial como se arras confirmatórias fosse, sendo </a:t>
            </a:r>
            <a:r>
              <a:rPr lang="pt-BR" sz="1900" u="sng" dirty="0">
                <a:solidFill>
                  <a:srgbClr val="CCECFF"/>
                </a:solidFill>
              </a:rPr>
              <a:t>legítima a redução equitativa do valor a ser </a:t>
            </a:r>
            <a:r>
              <a:rPr lang="pt-BR" sz="1900" u="sng" dirty="0" smtClean="0">
                <a:solidFill>
                  <a:srgbClr val="CCECFF"/>
                </a:solidFill>
              </a:rPr>
              <a:t>retido</a:t>
            </a:r>
            <a:r>
              <a:rPr lang="pt-BR" sz="1900" dirty="0" smtClean="0">
                <a:solidFill>
                  <a:srgbClr val="CCECFF"/>
                </a:solidFill>
              </a:rPr>
              <a:t>”.</a:t>
            </a:r>
            <a:r>
              <a:rPr lang="pt-BR" sz="1900" dirty="0" smtClean="0"/>
              <a:t> (STJ</a:t>
            </a:r>
            <a:r>
              <a:rPr lang="pt-BR" sz="1900" dirty="0"/>
              <a:t>. 3ª Turma. </a:t>
            </a:r>
            <a:r>
              <a:rPr lang="pt-BR" sz="1900" dirty="0" err="1"/>
              <a:t>REsp</a:t>
            </a:r>
            <a:r>
              <a:rPr lang="pt-BR" sz="1900" dirty="0"/>
              <a:t> 1.513.259-MS, Rel. Min. João Otávio de Noronha, julgado em 16/2/2016 </a:t>
            </a:r>
            <a:r>
              <a:rPr lang="pt-BR" sz="1900" dirty="0" smtClean="0"/>
              <a:t>- Info </a:t>
            </a:r>
            <a:r>
              <a:rPr lang="pt-BR" sz="1900" dirty="0"/>
              <a:t>577</a:t>
            </a:r>
            <a:r>
              <a:rPr lang="pt-BR" sz="1900" dirty="0" smtClean="0"/>
              <a:t>).</a:t>
            </a:r>
          </a:p>
          <a:p>
            <a:pPr algn="just"/>
            <a:endParaRPr lang="pt-BR" sz="1900" dirty="0"/>
          </a:p>
          <a:p>
            <a:pPr algn="just"/>
            <a:r>
              <a:rPr lang="pt-BR" sz="1900" b="1" u="sng" dirty="0" smtClean="0">
                <a:solidFill>
                  <a:srgbClr val="FFC000"/>
                </a:solidFill>
              </a:rPr>
              <a:t>Caso hipotético</a:t>
            </a:r>
            <a:r>
              <a:rPr lang="pt-BR" sz="1900" b="1" dirty="0" smtClean="0">
                <a:solidFill>
                  <a:srgbClr val="FFC000"/>
                </a:solidFill>
              </a:rPr>
              <a:t>: </a:t>
            </a:r>
            <a:r>
              <a:rPr lang="pt-BR" sz="1900" dirty="0" smtClean="0"/>
              <a:t>Francisco </a:t>
            </a:r>
            <a:r>
              <a:rPr lang="pt-BR" sz="1900" dirty="0"/>
              <a:t>prometeu vender sua fazenda a José por R$ 210 mil. Ficou acertado que seria pago R$ 70 mil à vista e mais 7 parcelas de R$ 20 mil, </a:t>
            </a:r>
            <a:r>
              <a:rPr lang="pt-BR" sz="1900" dirty="0" smtClean="0"/>
              <a:t>a serem quitadas </a:t>
            </a:r>
            <a:r>
              <a:rPr lang="pt-BR" sz="1900" dirty="0"/>
              <a:t>a cada 6 meses. </a:t>
            </a:r>
            <a:r>
              <a:rPr lang="pt-BR" sz="1900" dirty="0" smtClean="0"/>
              <a:t>O contrato </a:t>
            </a:r>
            <a:r>
              <a:rPr lang="pt-BR" sz="1900" dirty="0"/>
              <a:t>não previa direito de arrependimento. José pagou os R$ 70 mil. Seis meses depois, quando chegou o momento de pagar a primeira prestação </a:t>
            </a:r>
            <a:r>
              <a:rPr lang="pt-BR" sz="1900" dirty="0" smtClean="0"/>
              <a:t>quedou-se inadimplente. Francisco, então, </a:t>
            </a:r>
            <a:r>
              <a:rPr lang="pt-BR" sz="1900" dirty="0"/>
              <a:t>ajuizou ação de rescisão contratual c/c perdas e danos e reintegração de posse contra </a:t>
            </a:r>
            <a:r>
              <a:rPr lang="pt-BR" sz="1900" dirty="0" smtClean="0"/>
              <a:t>José, com o fundamento que os </a:t>
            </a:r>
            <a:r>
              <a:rPr lang="pt-BR" sz="1900" dirty="0"/>
              <a:t>R$ 70 mil deveriam ser entendidos como arras confirmatórias e que, portanto, </a:t>
            </a:r>
            <a:r>
              <a:rPr lang="pt-BR" sz="1900" dirty="0" smtClean="0"/>
              <a:t>teria o direito </a:t>
            </a:r>
            <a:r>
              <a:rPr lang="pt-BR" sz="1900" dirty="0"/>
              <a:t>de </a:t>
            </a:r>
            <a:r>
              <a:rPr lang="pt-BR" sz="1900" dirty="0" smtClean="0"/>
              <a:t>retê-los, além de </a:t>
            </a:r>
            <a:r>
              <a:rPr lang="pt-BR" sz="1900" dirty="0"/>
              <a:t>ser ressarcido pelas perdas e </a:t>
            </a:r>
            <a:r>
              <a:rPr lang="pt-BR" sz="1900" dirty="0" smtClean="0"/>
              <a:t>danos. José </a:t>
            </a:r>
            <a:r>
              <a:rPr lang="pt-BR" sz="1900" dirty="0"/>
              <a:t>contestou alegando que o valor pago corresponde a 1/3 do preço total, </a:t>
            </a:r>
            <a:r>
              <a:rPr lang="pt-BR" sz="1900" dirty="0" smtClean="0"/>
              <a:t>e, por </a:t>
            </a:r>
            <a:r>
              <a:rPr lang="pt-BR" sz="1900" dirty="0"/>
              <a:t>isso, não poderia ser considerado </a:t>
            </a:r>
            <a:r>
              <a:rPr lang="pt-BR" sz="1900" dirty="0" smtClean="0"/>
              <a:t>mero </a:t>
            </a:r>
            <a:r>
              <a:rPr lang="pt-BR" sz="1900" dirty="0"/>
              <a:t>"sinal", sendo, na verdade, parte do cumprimento da obrigação. Assim, em reconvenção, pediu que as perdas e danos fossem fixadas em R$ 40 mil, devendo, portanto, Francisco lhe devolver R$ 30 mil</a:t>
            </a:r>
            <a:r>
              <a:rPr lang="pt-BR" sz="1900" dirty="0" smtClean="0"/>
              <a:t>. </a:t>
            </a:r>
            <a:r>
              <a:rPr lang="pt-BR" sz="1900" b="1" dirty="0" smtClean="0">
                <a:solidFill>
                  <a:srgbClr val="FFC000"/>
                </a:solidFill>
              </a:rPr>
              <a:t>Aplicação do art. 413, CC (Enunciado 165, Jornadas)</a:t>
            </a:r>
            <a:endParaRPr lang="pt-BR" sz="1900" dirty="0">
              <a:solidFill>
                <a:srgbClr val="FFC000"/>
              </a:solidFill>
            </a:endParaRPr>
          </a:p>
        </p:txBody>
      </p:sp>
    </p:spTree>
    <p:extLst>
      <p:ext uri="{BB962C8B-B14F-4D97-AF65-F5344CB8AC3E}">
        <p14:creationId xmlns:p14="http://schemas.microsoft.com/office/powerpoint/2010/main" xmlns="" val="912394426"/>
      </p:ext>
    </p:extLst>
  </p:cSld>
  <p:clrMapOvr>
    <a:masterClrMapping/>
  </p:clrMapOvr>
  <p:transition>
    <p:comb/>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188640"/>
            <a:ext cx="8712968" cy="6894195"/>
          </a:xfrm>
          <a:prstGeom prst="rect">
            <a:avLst/>
          </a:prstGeom>
          <a:noFill/>
        </p:spPr>
        <p:txBody>
          <a:bodyPr wrap="square" rtlCol="0">
            <a:spAutoFit/>
          </a:bodyPr>
          <a:lstStyle/>
          <a:p>
            <a:pPr algn="just"/>
            <a:r>
              <a:rPr lang="pt-BR" sz="1900" b="1" dirty="0" smtClean="0">
                <a:solidFill>
                  <a:srgbClr val="FFC000"/>
                </a:solidFill>
              </a:rPr>
              <a:t>Questão:</a:t>
            </a:r>
          </a:p>
          <a:p>
            <a:pPr algn="just"/>
            <a:r>
              <a:rPr lang="pt-BR" sz="1900" dirty="0" smtClean="0"/>
              <a:t>Sobre </a:t>
            </a:r>
            <a:r>
              <a:rPr lang="pt-BR" sz="1900" dirty="0"/>
              <a:t>direito das obrigações no Código Civil, analise as afirmativas a seguir. </a:t>
            </a:r>
            <a:br>
              <a:rPr lang="pt-BR" sz="1900" dirty="0"/>
            </a:br>
            <a:r>
              <a:rPr lang="pt-BR" sz="1900" dirty="0"/>
              <a:t/>
            </a:r>
            <a:br>
              <a:rPr lang="pt-BR" sz="1900" dirty="0"/>
            </a:br>
            <a:r>
              <a:rPr lang="pt-BR" sz="1900" dirty="0"/>
              <a:t>I. O credor pode, em caso de urgência, desfazer ou mandar desfazer, independentemente de autorização judicial, ato, a cuja abstenção se obrigara, praticado pelo devedor.  </a:t>
            </a:r>
            <a:endParaRPr lang="pt-BR" sz="1900" dirty="0" smtClean="0"/>
          </a:p>
          <a:p>
            <a:pPr algn="just"/>
            <a:endParaRPr lang="pt-BR" sz="1900" dirty="0"/>
          </a:p>
          <a:p>
            <a:pPr algn="just"/>
            <a:r>
              <a:rPr lang="pt-BR" sz="1900" dirty="0" smtClean="0"/>
              <a:t>II</a:t>
            </a:r>
            <a:r>
              <a:rPr lang="pt-BR" sz="1900" dirty="0"/>
              <a:t>. Tanto o devedor primitivo, quanto o terceiro poderão assinalar prazo ao credor para que consinta na assunção da dívida, interpretando-se o seu silêncio como recusa. </a:t>
            </a:r>
          </a:p>
          <a:p>
            <a:pPr algn="just"/>
            <a:endParaRPr lang="pt-BR" sz="1900" dirty="0"/>
          </a:p>
          <a:p>
            <a:pPr algn="just"/>
            <a:r>
              <a:rPr lang="pt-BR" sz="1900" dirty="0" smtClean="0"/>
              <a:t>III</a:t>
            </a:r>
            <a:r>
              <a:rPr lang="pt-BR" sz="1900" dirty="0"/>
              <a:t>. Sub-roga-se nos direitos do credor o terceiro não interessado que paga a dívida em seu próprio nome, tendo direito a reembolsar-se do que pagar. </a:t>
            </a:r>
            <a:br>
              <a:rPr lang="pt-BR" sz="1900" dirty="0"/>
            </a:br>
            <a:r>
              <a:rPr lang="pt-BR" sz="1900" dirty="0"/>
              <a:t/>
            </a:r>
            <a:br>
              <a:rPr lang="pt-BR" sz="1900" dirty="0"/>
            </a:br>
            <a:r>
              <a:rPr lang="pt-BR" sz="1900" dirty="0"/>
              <a:t>IV. As arras terão função indenizatória e suplementar quando o direito de arrependimento for estipulado no contrato para qualquer das partes. </a:t>
            </a:r>
            <a:br>
              <a:rPr lang="pt-BR" sz="1900" dirty="0"/>
            </a:br>
            <a:r>
              <a:rPr lang="pt-BR" sz="1900" dirty="0"/>
              <a:t/>
            </a:r>
            <a:br>
              <a:rPr lang="pt-BR" sz="1900" dirty="0"/>
            </a:br>
            <a:r>
              <a:rPr lang="pt-BR" sz="1900" dirty="0"/>
              <a:t>Estão </a:t>
            </a:r>
            <a:r>
              <a:rPr lang="pt-BR" sz="1900" b="1" dirty="0"/>
              <a:t>INCORRETAS</a:t>
            </a:r>
            <a:r>
              <a:rPr lang="pt-BR" sz="1900" dirty="0"/>
              <a:t> as afirmativas</a:t>
            </a:r>
          </a:p>
          <a:p>
            <a:r>
              <a:rPr lang="pt-BR" sz="1900" dirty="0" smtClean="0"/>
              <a:t>a) I </a:t>
            </a:r>
            <a:r>
              <a:rPr lang="pt-BR" sz="1900" dirty="0"/>
              <a:t>e IV apenas.</a:t>
            </a:r>
          </a:p>
          <a:p>
            <a:r>
              <a:rPr lang="pt-BR" sz="1900" dirty="0" smtClean="0"/>
              <a:t>b) II </a:t>
            </a:r>
            <a:r>
              <a:rPr lang="pt-BR" sz="1900" dirty="0"/>
              <a:t>e III apenas.</a:t>
            </a:r>
          </a:p>
          <a:p>
            <a:r>
              <a:rPr lang="pt-BR" sz="1900" dirty="0" smtClean="0"/>
              <a:t>c) I </a:t>
            </a:r>
            <a:r>
              <a:rPr lang="pt-BR" sz="1900" dirty="0"/>
              <a:t>e II apenas.</a:t>
            </a:r>
          </a:p>
          <a:p>
            <a:r>
              <a:rPr lang="pt-BR" sz="1900" dirty="0" smtClean="0"/>
              <a:t>d) III </a:t>
            </a:r>
            <a:r>
              <a:rPr lang="pt-BR" sz="1900" dirty="0"/>
              <a:t>e IV apenas.</a:t>
            </a:r>
          </a:p>
          <a:p>
            <a:endParaRPr lang="pt-BR" dirty="0"/>
          </a:p>
        </p:txBody>
      </p:sp>
    </p:spTree>
    <p:extLst>
      <p:ext uri="{BB962C8B-B14F-4D97-AF65-F5344CB8AC3E}">
        <p14:creationId xmlns:p14="http://schemas.microsoft.com/office/powerpoint/2010/main" xmlns="" val="2879950514"/>
      </p:ext>
    </p:extLst>
  </p:cSld>
  <p:clrMapOvr>
    <a:masterClrMapping/>
  </p:clrMapOvr>
  <p:transition>
    <p:comb/>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188640"/>
            <a:ext cx="8640960" cy="6524863"/>
          </a:xfrm>
          <a:prstGeom prst="rect">
            <a:avLst/>
          </a:prstGeom>
          <a:noFill/>
        </p:spPr>
        <p:txBody>
          <a:bodyPr wrap="square" rtlCol="0">
            <a:spAutoFit/>
          </a:bodyPr>
          <a:lstStyle/>
          <a:p>
            <a:pPr algn="just"/>
            <a:r>
              <a:rPr lang="pt-BR" sz="1900" b="1" dirty="0">
                <a:solidFill>
                  <a:srgbClr val="FFC000"/>
                </a:solidFill>
              </a:rPr>
              <a:t>Gabarito:</a:t>
            </a:r>
          </a:p>
          <a:p>
            <a:pPr algn="just"/>
            <a:r>
              <a:rPr lang="pt-BR" sz="1900" dirty="0"/>
              <a:t>Sobre direito das obrigações no Código Civil, analise as afirmativas a seguir. </a:t>
            </a:r>
            <a:r>
              <a:rPr lang="pt-BR" sz="1900" dirty="0" smtClean="0"/>
              <a:t> </a:t>
            </a:r>
          </a:p>
          <a:p>
            <a:pPr algn="just"/>
            <a:endParaRPr lang="pt-BR" sz="1900" dirty="0"/>
          </a:p>
          <a:p>
            <a:pPr algn="just"/>
            <a:r>
              <a:rPr lang="pt-BR" sz="1900" dirty="0" smtClean="0"/>
              <a:t>I</a:t>
            </a:r>
            <a:r>
              <a:rPr lang="pt-BR" sz="1900" dirty="0"/>
              <a:t>. O credor pode, em caso de urgência, desfazer ou mandar desfazer, independentemente de autorização judicial, ato, a cuja abstenção se obrigara, praticado pelo devedor.  </a:t>
            </a:r>
          </a:p>
          <a:p>
            <a:pPr algn="just"/>
            <a:endParaRPr lang="pt-BR" sz="1900" dirty="0"/>
          </a:p>
          <a:p>
            <a:pPr algn="just"/>
            <a:r>
              <a:rPr lang="pt-BR" sz="1900" dirty="0"/>
              <a:t>II. Tanto o devedor primitivo, quanto o terceiro poderão assinalar prazo ao credor para que consinta na assunção da dívida, interpretando-se o seu silêncio como recusa.  </a:t>
            </a:r>
          </a:p>
          <a:p>
            <a:pPr algn="just"/>
            <a:endParaRPr lang="pt-BR" sz="1900" dirty="0"/>
          </a:p>
          <a:p>
            <a:pPr algn="just"/>
            <a:r>
              <a:rPr lang="pt-BR" sz="1900" dirty="0"/>
              <a:t>III. Sub-roga-se nos direitos do credor o terceiro não interessado que paga a dívida em seu próprio nome, tendo direito a reembolsar-se do que pagar. </a:t>
            </a:r>
            <a:endParaRPr lang="pt-BR" sz="1900" dirty="0" smtClean="0"/>
          </a:p>
          <a:p>
            <a:pPr algn="just"/>
            <a:endParaRPr lang="pt-BR" sz="1900" dirty="0"/>
          </a:p>
          <a:p>
            <a:pPr algn="just"/>
            <a:r>
              <a:rPr lang="pt-BR" sz="1900" dirty="0" smtClean="0"/>
              <a:t>V</a:t>
            </a:r>
            <a:r>
              <a:rPr lang="pt-BR" sz="1900" dirty="0"/>
              <a:t>. As arras terão função indenizatória e suplementar quando o direito de arrependimento for estipulado no contrato para qualquer das partes. </a:t>
            </a:r>
            <a:br>
              <a:rPr lang="pt-BR" sz="1900" dirty="0"/>
            </a:br>
            <a:r>
              <a:rPr lang="pt-BR" sz="1900" dirty="0"/>
              <a:t/>
            </a:r>
            <a:br>
              <a:rPr lang="pt-BR" sz="1900" dirty="0"/>
            </a:br>
            <a:r>
              <a:rPr lang="pt-BR" sz="1900" dirty="0"/>
              <a:t>Estão </a:t>
            </a:r>
            <a:r>
              <a:rPr lang="pt-BR" sz="1900" b="1" dirty="0"/>
              <a:t>INCORRETAS</a:t>
            </a:r>
            <a:r>
              <a:rPr lang="pt-BR" sz="1900" dirty="0"/>
              <a:t> as afirmativas</a:t>
            </a:r>
          </a:p>
          <a:p>
            <a:pPr algn="just"/>
            <a:r>
              <a:rPr lang="pt-BR" sz="1900" dirty="0"/>
              <a:t>a) I e IV apenas.</a:t>
            </a:r>
          </a:p>
          <a:p>
            <a:pPr algn="just"/>
            <a:r>
              <a:rPr lang="pt-BR" sz="1900" dirty="0"/>
              <a:t>b) II e III apenas.</a:t>
            </a:r>
          </a:p>
          <a:p>
            <a:pPr algn="just"/>
            <a:r>
              <a:rPr lang="pt-BR" sz="1900" dirty="0"/>
              <a:t>c) I e II apenas.</a:t>
            </a:r>
          </a:p>
          <a:p>
            <a:pPr algn="just"/>
            <a:r>
              <a:rPr lang="pt-BR" sz="1900" dirty="0">
                <a:solidFill>
                  <a:srgbClr val="FFC000"/>
                </a:solidFill>
              </a:rPr>
              <a:t>d) III e IV apenas</a:t>
            </a:r>
            <a:r>
              <a:rPr lang="pt-BR" sz="1900" dirty="0" smtClean="0">
                <a:solidFill>
                  <a:srgbClr val="FFC000"/>
                </a:solidFill>
              </a:rPr>
              <a:t>.</a:t>
            </a:r>
            <a:endParaRPr lang="pt-BR" sz="1900" dirty="0">
              <a:solidFill>
                <a:srgbClr val="FFC000"/>
              </a:solidFill>
            </a:endParaRPr>
          </a:p>
        </p:txBody>
      </p:sp>
    </p:spTree>
    <p:extLst>
      <p:ext uri="{BB962C8B-B14F-4D97-AF65-F5344CB8AC3E}">
        <p14:creationId xmlns:p14="http://schemas.microsoft.com/office/powerpoint/2010/main" xmlns="" val="3319029271"/>
      </p:ext>
    </p:extLst>
  </p:cSld>
  <p:clrMapOvr>
    <a:masterClrMapping/>
  </p:clrMapOvr>
  <p:transition>
    <p:comb/>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179512" y="188640"/>
            <a:ext cx="8568952" cy="7232749"/>
          </a:xfrm>
          <a:prstGeom prst="rect">
            <a:avLst/>
          </a:prstGeom>
          <a:noFill/>
        </p:spPr>
        <p:txBody>
          <a:bodyPr wrap="square" rtlCol="0">
            <a:spAutoFit/>
          </a:bodyPr>
          <a:lstStyle/>
          <a:p>
            <a:pPr algn="just"/>
            <a:r>
              <a:rPr lang="pt-BR" sz="2000" b="1" u="sng" dirty="0" smtClean="0">
                <a:solidFill>
                  <a:srgbClr val="FFC000"/>
                </a:solidFill>
              </a:rPr>
              <a:t>Teoria Geral dos Contratos</a:t>
            </a:r>
          </a:p>
          <a:p>
            <a:pPr algn="just"/>
            <a:endParaRPr lang="pt-BR" b="1" u="sng" dirty="0"/>
          </a:p>
          <a:p>
            <a:pPr algn="just"/>
            <a:r>
              <a:rPr lang="pt-BR" sz="2000" dirty="0" smtClean="0"/>
              <a:t>Visão ultrapassada: o contrato era interpretado, plenamente, pelo princípio do </a:t>
            </a:r>
            <a:r>
              <a:rPr lang="pt-BR" sz="2000" i="1" dirty="0" smtClean="0"/>
              <a:t>pacta sunt servanda</a:t>
            </a:r>
            <a:r>
              <a:rPr lang="pt-BR" sz="2000" dirty="0"/>
              <a:t> </a:t>
            </a:r>
            <a:r>
              <a:rPr lang="pt-BR" sz="2000" dirty="0" smtClean="0"/>
              <a:t> (o contrato </a:t>
            </a:r>
            <a:r>
              <a:rPr lang="pt-BR" sz="2000" dirty="0"/>
              <a:t>faz lei entre as </a:t>
            </a:r>
            <a:r>
              <a:rPr lang="pt-BR" sz="2000" dirty="0" smtClean="0"/>
              <a:t>partes). Contexto político-econômico liberal, individual e patrimonial. O instituto correspondia ao cenário daquela época. </a:t>
            </a:r>
          </a:p>
          <a:p>
            <a:pPr algn="just"/>
            <a:endParaRPr lang="pt-BR" sz="2000" dirty="0"/>
          </a:p>
          <a:p>
            <a:pPr algn="just"/>
            <a:r>
              <a:rPr lang="pt-BR" sz="2000" dirty="0" smtClean="0"/>
              <a:t>Visão contemporânea: o contrato não é mais um acordo de vontades restrito a repercutir efeitos patrimoniais. Passa a ser interpretado com cautela, à medida que possui repercussão social (princípio da solidariedade). </a:t>
            </a:r>
          </a:p>
          <a:p>
            <a:pPr algn="just"/>
            <a:endParaRPr lang="pt-BR" sz="2000" dirty="0"/>
          </a:p>
          <a:p>
            <a:pPr algn="just"/>
            <a:r>
              <a:rPr lang="pt-BR" sz="2000" dirty="0" smtClean="0"/>
              <a:t>Houve uma verdadeira mutação no instituto jurídico, à medida que a autonomia de vontade passa a ter uma nova concepção, que deixa de ser absoluta, mas relativizada pelos direitos fundamentais. Autonomia privada. </a:t>
            </a:r>
          </a:p>
          <a:p>
            <a:pPr algn="just"/>
            <a:endParaRPr lang="pt-BR" sz="2000" dirty="0"/>
          </a:p>
          <a:p>
            <a:pPr algn="just"/>
            <a:r>
              <a:rPr lang="pt-BR" sz="2000" dirty="0" smtClean="0">
                <a:solidFill>
                  <a:srgbClr val="CCECFF"/>
                </a:solidFill>
              </a:rPr>
              <a:t>Enunciado 23, Jornadas: “A </a:t>
            </a:r>
            <a:r>
              <a:rPr lang="pt-BR" sz="2000" dirty="0">
                <a:solidFill>
                  <a:srgbClr val="CCECFF"/>
                </a:solidFill>
              </a:rPr>
              <a:t>função social do contrato, prevista no art. 421 do novo Código Civil, não elimina o princípio da autonomia contratual, mas atenua ou reduz o alcance desse princípio quando presentes interesses </a:t>
            </a:r>
            <a:r>
              <a:rPr lang="pt-BR" sz="2000" dirty="0" err="1">
                <a:solidFill>
                  <a:srgbClr val="CCECFF"/>
                </a:solidFill>
              </a:rPr>
              <a:t>metaindividuais</a:t>
            </a:r>
            <a:r>
              <a:rPr lang="pt-BR" sz="2000" dirty="0">
                <a:solidFill>
                  <a:srgbClr val="CCECFF"/>
                </a:solidFill>
              </a:rPr>
              <a:t> ou interesse individual relativo à dignidade da pessoa </a:t>
            </a:r>
            <a:r>
              <a:rPr lang="pt-BR" sz="2000" dirty="0" smtClean="0">
                <a:solidFill>
                  <a:srgbClr val="CCECFF"/>
                </a:solidFill>
              </a:rPr>
              <a:t>humana”. </a:t>
            </a:r>
          </a:p>
          <a:p>
            <a:pPr algn="just"/>
            <a:endParaRPr lang="pt-BR" sz="2000" dirty="0"/>
          </a:p>
          <a:p>
            <a:pPr algn="just"/>
            <a:endParaRPr lang="pt-BR" sz="2000" dirty="0"/>
          </a:p>
        </p:txBody>
      </p:sp>
    </p:spTree>
    <p:extLst>
      <p:ext uri="{BB962C8B-B14F-4D97-AF65-F5344CB8AC3E}">
        <p14:creationId xmlns:p14="http://schemas.microsoft.com/office/powerpoint/2010/main" xmlns="" val="3417332724"/>
      </p:ext>
    </p:extLst>
  </p:cSld>
  <p:clrMapOvr>
    <a:masterClrMapping/>
  </p:clrMapOvr>
  <p:transition>
    <p:comb/>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37176" y="211255"/>
            <a:ext cx="8352928" cy="6863417"/>
          </a:xfrm>
          <a:prstGeom prst="rect">
            <a:avLst/>
          </a:prstGeom>
          <a:noFill/>
        </p:spPr>
        <p:txBody>
          <a:bodyPr wrap="square" rtlCol="0">
            <a:spAutoFit/>
          </a:bodyPr>
          <a:lstStyle/>
          <a:p>
            <a:pPr algn="just"/>
            <a:r>
              <a:rPr lang="pt-BR" sz="2000" dirty="0" smtClean="0"/>
              <a:t>O contrato deixa de ser um mero acordo de vontades e passa a constituir-se como processo cooperativo, em busca da satisfação do credor, dentro dos limites do direito subjetivo do devedor. Ambas as partes devem atuar de forma cooperativa. </a:t>
            </a:r>
          </a:p>
          <a:p>
            <a:pPr algn="just"/>
            <a:endParaRPr lang="pt-BR" sz="2000" dirty="0"/>
          </a:p>
          <a:p>
            <a:pPr algn="just"/>
            <a:r>
              <a:rPr lang="pt-BR" sz="2000" b="1" dirty="0" smtClean="0">
                <a:solidFill>
                  <a:srgbClr val="CCECFF"/>
                </a:solidFill>
              </a:rPr>
              <a:t>Contratos e direito intertemporal</a:t>
            </a:r>
          </a:p>
          <a:p>
            <a:pPr algn="just"/>
            <a:endParaRPr lang="pt-BR" sz="2000" b="1" dirty="0"/>
          </a:p>
          <a:p>
            <a:pPr algn="just"/>
            <a:r>
              <a:rPr lang="pt-BR" sz="2000" dirty="0" smtClean="0"/>
              <a:t>É natural que nos contratos de trato sucessivo haja incidência de normas oriundas de diplomas distintos. </a:t>
            </a:r>
          </a:p>
          <a:p>
            <a:pPr algn="just"/>
            <a:endParaRPr lang="pt-BR" sz="2000" dirty="0">
              <a:solidFill>
                <a:srgbClr val="CCECFF"/>
              </a:solidFill>
            </a:endParaRPr>
          </a:p>
          <a:p>
            <a:pPr algn="just"/>
            <a:r>
              <a:rPr lang="pt-BR" sz="2000" dirty="0" smtClean="0">
                <a:solidFill>
                  <a:srgbClr val="CCECFF"/>
                </a:solidFill>
              </a:rPr>
              <a:t>Art. 2035, CC: “A </a:t>
            </a:r>
            <a:r>
              <a:rPr lang="pt-BR" sz="2000" b="1" dirty="0">
                <a:solidFill>
                  <a:srgbClr val="CCECFF"/>
                </a:solidFill>
              </a:rPr>
              <a:t>validade dos negócios </a:t>
            </a:r>
            <a:r>
              <a:rPr lang="pt-BR" sz="2000" dirty="0">
                <a:solidFill>
                  <a:srgbClr val="CCECFF"/>
                </a:solidFill>
              </a:rPr>
              <a:t>e demais atos jurídicos, constituídos </a:t>
            </a:r>
            <a:r>
              <a:rPr lang="pt-BR" sz="2000" b="1" dirty="0">
                <a:solidFill>
                  <a:srgbClr val="CCECFF"/>
                </a:solidFill>
              </a:rPr>
              <a:t>antes da entrada em vigor deste Código, obedece ao disposto nas leis anteriores</a:t>
            </a:r>
            <a:r>
              <a:rPr lang="pt-BR" sz="2000" dirty="0">
                <a:solidFill>
                  <a:srgbClr val="CCECFF"/>
                </a:solidFill>
              </a:rPr>
              <a:t>, referidas no art. 2.045, </a:t>
            </a:r>
            <a:r>
              <a:rPr lang="pt-BR" sz="2000" b="1" dirty="0">
                <a:solidFill>
                  <a:srgbClr val="CCECFF"/>
                </a:solidFill>
              </a:rPr>
              <a:t>mas os seus efeitos, produzidos após a vigência deste Código</a:t>
            </a:r>
            <a:r>
              <a:rPr lang="pt-BR" sz="2000" dirty="0">
                <a:solidFill>
                  <a:srgbClr val="CCECFF"/>
                </a:solidFill>
              </a:rPr>
              <a:t>, </a:t>
            </a:r>
            <a:r>
              <a:rPr lang="pt-BR" sz="2000" b="1" dirty="0">
                <a:solidFill>
                  <a:srgbClr val="CCECFF"/>
                </a:solidFill>
              </a:rPr>
              <a:t>aos preceitos dele se subordinam</a:t>
            </a:r>
            <a:r>
              <a:rPr lang="pt-BR" sz="2000" dirty="0">
                <a:solidFill>
                  <a:srgbClr val="CCECFF"/>
                </a:solidFill>
              </a:rPr>
              <a:t>, salvo se houver sido prevista pelas partes determinada forma de </a:t>
            </a:r>
            <a:r>
              <a:rPr lang="pt-BR" sz="2000" dirty="0" smtClean="0">
                <a:solidFill>
                  <a:srgbClr val="CCECFF"/>
                </a:solidFill>
              </a:rPr>
              <a:t>execução”.</a:t>
            </a:r>
          </a:p>
          <a:p>
            <a:pPr algn="just"/>
            <a:endParaRPr lang="pt-BR" sz="2000" dirty="0">
              <a:solidFill>
                <a:srgbClr val="CCECFF"/>
              </a:solidFill>
            </a:endParaRPr>
          </a:p>
          <a:p>
            <a:pPr algn="just"/>
            <a:r>
              <a:rPr lang="pt-BR" sz="2000" dirty="0" smtClean="0">
                <a:solidFill>
                  <a:srgbClr val="CCECFF"/>
                </a:solidFill>
              </a:rPr>
              <a:t>Existência e validade ---- norma jurídica vigente na data da celebração.</a:t>
            </a:r>
          </a:p>
          <a:p>
            <a:pPr algn="just"/>
            <a:endParaRPr lang="pt-BR" sz="2000" dirty="0">
              <a:solidFill>
                <a:srgbClr val="CCECFF"/>
              </a:solidFill>
            </a:endParaRPr>
          </a:p>
          <a:p>
            <a:pPr algn="just"/>
            <a:r>
              <a:rPr lang="pt-BR" sz="2000" dirty="0" smtClean="0">
                <a:solidFill>
                  <a:srgbClr val="CCECFF"/>
                </a:solidFill>
              </a:rPr>
              <a:t>Eficácia -------------------- norma jurídica vigente no momento presente.</a:t>
            </a:r>
          </a:p>
          <a:p>
            <a:pPr algn="just"/>
            <a:endParaRPr lang="pt-BR" sz="2000" dirty="0">
              <a:solidFill>
                <a:srgbClr val="CCECFF"/>
              </a:solidFill>
            </a:endParaRPr>
          </a:p>
          <a:p>
            <a:pPr algn="just"/>
            <a:endParaRPr lang="pt-BR" sz="2000" dirty="0">
              <a:solidFill>
                <a:srgbClr val="CCECFF"/>
              </a:solidFill>
            </a:endParaRPr>
          </a:p>
        </p:txBody>
      </p:sp>
    </p:spTree>
    <p:extLst>
      <p:ext uri="{BB962C8B-B14F-4D97-AF65-F5344CB8AC3E}">
        <p14:creationId xmlns:p14="http://schemas.microsoft.com/office/powerpoint/2010/main" xmlns="" val="1814558554"/>
      </p:ext>
    </p:extLst>
  </p:cSld>
  <p:clrMapOvr>
    <a:masterClrMapping/>
  </p:clrMapOvr>
  <p:transition>
    <p:comb/>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04664"/>
            <a:ext cx="8352928" cy="5324535"/>
          </a:xfrm>
          <a:prstGeom prst="rect">
            <a:avLst/>
          </a:prstGeom>
          <a:noFill/>
        </p:spPr>
        <p:txBody>
          <a:bodyPr wrap="square" rtlCol="0">
            <a:spAutoFit/>
          </a:bodyPr>
          <a:lstStyle/>
          <a:p>
            <a:pPr algn="just"/>
            <a:r>
              <a:rPr lang="pt-BR" sz="2000" dirty="0" smtClean="0"/>
              <a:t>A indenização </a:t>
            </a:r>
            <a:r>
              <a:rPr lang="pt-BR" sz="2000" u="sng" dirty="0" smtClean="0"/>
              <a:t>não será calculada sobre o valor do benefício esperado </a:t>
            </a:r>
            <a:r>
              <a:rPr lang="pt-BR" sz="2000" dirty="0" smtClean="0"/>
              <a:t>(como nos lucros cessantes), mas </a:t>
            </a:r>
            <a:r>
              <a:rPr lang="pt-BR" sz="2000" b="1" dirty="0" smtClean="0"/>
              <a:t>com base na perda da chance em si</a:t>
            </a:r>
            <a:r>
              <a:rPr lang="pt-BR" sz="2000" dirty="0" smtClean="0"/>
              <a:t>, conforme percentuais de probabilidade. </a:t>
            </a:r>
          </a:p>
          <a:p>
            <a:pPr algn="just"/>
            <a:endParaRPr lang="pt-BR" sz="2000" dirty="0"/>
          </a:p>
          <a:p>
            <a:pPr algn="just"/>
            <a:r>
              <a:rPr lang="pt-BR" sz="2000" dirty="0" smtClean="0"/>
              <a:t>De acordo com a lição de </a:t>
            </a:r>
            <a:r>
              <a:rPr lang="pt-BR" sz="2000" b="1" dirty="0" smtClean="0"/>
              <a:t>Sérgio </a:t>
            </a:r>
            <a:r>
              <a:rPr lang="pt-BR" sz="2000" b="1" dirty="0" err="1" smtClean="0"/>
              <a:t>Savi</a:t>
            </a:r>
            <a:r>
              <a:rPr lang="pt-BR" sz="2000" dirty="0" smtClean="0"/>
              <a:t>, “somente será possível indenizar a chance perdida quando a </a:t>
            </a:r>
            <a:r>
              <a:rPr lang="pt-BR" sz="2000" u="sng" dirty="0" smtClean="0"/>
              <a:t>vítima demonstrar que a probabilidade de conseguir a vantagem esperada era superior a 50% </a:t>
            </a:r>
            <a:r>
              <a:rPr lang="pt-BR" sz="2000" dirty="0" smtClean="0"/>
              <a:t>(cinquenta por cento)”. (SAVI, Sérgio. </a:t>
            </a:r>
            <a:r>
              <a:rPr lang="pt-BR" sz="2000" i="1" dirty="0" smtClean="0"/>
              <a:t>Inadimplemento das obrigações</a:t>
            </a:r>
            <a:r>
              <a:rPr lang="pt-BR" sz="2000" dirty="0" smtClean="0"/>
              <a:t>, p. 483). </a:t>
            </a:r>
          </a:p>
          <a:p>
            <a:pPr algn="just"/>
            <a:endParaRPr lang="pt-BR" sz="2000" dirty="0"/>
          </a:p>
          <a:p>
            <a:pPr algn="just"/>
            <a:r>
              <a:rPr lang="pt-BR" sz="2000" dirty="0" smtClean="0"/>
              <a:t>Ex. Perda da chance de se interromper um processo patológico em curso, por erro de diagnóstico, que seria capaz de produzir a obtenção de cura de um paciente. </a:t>
            </a:r>
          </a:p>
          <a:p>
            <a:pPr algn="just"/>
            <a:endParaRPr lang="pt-BR" sz="2000" dirty="0" smtClean="0"/>
          </a:p>
          <a:p>
            <a:pPr algn="just"/>
            <a:r>
              <a:rPr lang="pt-BR" sz="2000" dirty="0" smtClean="0">
                <a:solidFill>
                  <a:srgbClr val="CCECFF"/>
                </a:solidFill>
              </a:rPr>
              <a:t>Ex. 2. Caso julgado </a:t>
            </a:r>
            <a:r>
              <a:rPr lang="pt-BR" sz="2000" dirty="0">
                <a:solidFill>
                  <a:srgbClr val="CCECFF"/>
                </a:solidFill>
              </a:rPr>
              <a:t>pela Corte-IDH: Furlan y Familiares Vs. </a:t>
            </a:r>
            <a:r>
              <a:rPr lang="pt-BR" sz="2000" dirty="0" smtClean="0">
                <a:solidFill>
                  <a:srgbClr val="CCECFF"/>
                </a:solidFill>
              </a:rPr>
              <a:t>Argentina. </a:t>
            </a:r>
            <a:r>
              <a:rPr lang="pt-BR" sz="2000" dirty="0" smtClean="0"/>
              <a:t>Imputou responsabilidade ao </a:t>
            </a:r>
            <a:r>
              <a:rPr lang="pt-BR" sz="2000" dirty="0"/>
              <a:t>Estado, por falta de resposta oportuna das autoridades judiciais, da qual dependia o tratamento médico de uma </a:t>
            </a:r>
            <a:r>
              <a:rPr lang="pt-BR" sz="2000" dirty="0" smtClean="0"/>
              <a:t>criança. </a:t>
            </a:r>
            <a:r>
              <a:rPr lang="pt-BR" sz="2000" b="1" u="sng" dirty="0" smtClean="0"/>
              <a:t>Violação ao projeto de vida</a:t>
            </a:r>
            <a:r>
              <a:rPr lang="pt-BR" sz="2000" dirty="0" smtClean="0"/>
              <a:t>. </a:t>
            </a:r>
            <a:endParaRPr lang="pt-BR" sz="2000" dirty="0"/>
          </a:p>
        </p:txBody>
      </p:sp>
    </p:spTree>
    <p:extLst>
      <p:ext uri="{BB962C8B-B14F-4D97-AF65-F5344CB8AC3E}">
        <p14:creationId xmlns:p14="http://schemas.microsoft.com/office/powerpoint/2010/main" xmlns="" val="1739014296"/>
      </p:ext>
    </p:extLst>
  </p:cSld>
  <p:clrMapOvr>
    <a:masterClrMapping/>
  </p:clrMapOvr>
  <p:transition>
    <p:comb/>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76672"/>
            <a:ext cx="8136904" cy="5632311"/>
          </a:xfrm>
          <a:prstGeom prst="rect">
            <a:avLst/>
          </a:prstGeom>
          <a:noFill/>
        </p:spPr>
        <p:txBody>
          <a:bodyPr wrap="square" rtlCol="0">
            <a:spAutoFit/>
          </a:bodyPr>
          <a:lstStyle/>
          <a:p>
            <a:pPr algn="just"/>
            <a:endParaRPr lang="pt-BR" sz="2000" dirty="0" smtClean="0"/>
          </a:p>
          <a:p>
            <a:pPr algn="just"/>
            <a:r>
              <a:rPr lang="pt-BR" sz="2000" dirty="0" smtClean="0"/>
              <a:t>“Despesas </a:t>
            </a:r>
            <a:r>
              <a:rPr lang="pt-BR" sz="2000" dirty="0"/>
              <a:t>de condomínio. </a:t>
            </a:r>
            <a:r>
              <a:rPr lang="pt-BR" sz="2000" dirty="0">
                <a:solidFill>
                  <a:srgbClr val="FFC000"/>
                </a:solidFill>
              </a:rPr>
              <a:t>Multa. Aplicação do Código Civil de 2002</a:t>
            </a:r>
            <a:r>
              <a:rPr lang="pt-BR" sz="2000" dirty="0"/>
              <a:t>, art. 1.336, § 1°. Precedentes da Corte. 1. A natureza estatutária da convenção de condomínio autoriza a imediata aplicação do regime jurídico previsto no novo Código Civil, </a:t>
            </a:r>
            <a:r>
              <a:rPr lang="pt-BR" sz="2000" dirty="0">
                <a:solidFill>
                  <a:srgbClr val="FFC000"/>
                </a:solidFill>
              </a:rPr>
              <a:t>regendo-se a multa pelo disposto no respectivo art.1.336, § 1°. </a:t>
            </a:r>
            <a:r>
              <a:rPr lang="pt-BR" sz="2000" dirty="0"/>
              <a:t>2. Recurso especial conhecido e </a:t>
            </a:r>
            <a:r>
              <a:rPr lang="pt-BR" sz="2000" dirty="0" smtClean="0"/>
              <a:t>desprovido”. (</a:t>
            </a:r>
            <a:r>
              <a:rPr lang="pt-BR" sz="2000" dirty="0" err="1" smtClean="0"/>
              <a:t>REsp</a:t>
            </a:r>
            <a:r>
              <a:rPr lang="pt-BR" sz="2000" dirty="0" smtClean="0"/>
              <a:t> 722904/RS, 3ª Turma, </a:t>
            </a:r>
            <a:r>
              <a:rPr lang="pt-BR" sz="2000" dirty="0" err="1" smtClean="0"/>
              <a:t>Rel.Min</a:t>
            </a:r>
            <a:r>
              <a:rPr lang="pt-BR" sz="2000" dirty="0" smtClean="0"/>
              <a:t>. Carlos Alberto Menezes Direito, D.J. 14/06/2005).</a:t>
            </a:r>
          </a:p>
          <a:p>
            <a:pPr algn="just"/>
            <a:endParaRPr lang="pt-BR" sz="2000" dirty="0"/>
          </a:p>
          <a:p>
            <a:pPr algn="just"/>
            <a:r>
              <a:rPr lang="pt-BR" sz="2000" dirty="0" smtClean="0"/>
              <a:t>As convenções de condomínio são negócios jurídicos. O CC/16 previa que as multas condominiais poderiam ser estipuladas até 20% do valor da taxa condominial. A partir do CC/02, houve redução para 2%. Como a multa está inserida no plano da eficácia, ainda que a convenção tenha sido celebrada durante a vigência do CC/16, a partir do advento do CC/02, a sanção deverá ser regulada pela nova ordem jurídica. </a:t>
            </a:r>
          </a:p>
          <a:p>
            <a:pPr algn="just"/>
            <a:endParaRPr lang="pt-BR" sz="2000" dirty="0"/>
          </a:p>
          <a:p>
            <a:pPr algn="just"/>
            <a:endParaRPr lang="pt-BR" sz="2000" dirty="0"/>
          </a:p>
        </p:txBody>
      </p:sp>
    </p:spTree>
    <p:extLst>
      <p:ext uri="{BB962C8B-B14F-4D97-AF65-F5344CB8AC3E}">
        <p14:creationId xmlns:p14="http://schemas.microsoft.com/office/powerpoint/2010/main" xmlns="" val="1210020460"/>
      </p:ext>
    </p:extLst>
  </p:cSld>
  <p:clrMapOvr>
    <a:masterClrMapping/>
  </p:clrMapOvr>
  <p:transition>
    <p:comb/>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476672"/>
            <a:ext cx="8064896" cy="6247864"/>
          </a:xfrm>
          <a:prstGeom prst="rect">
            <a:avLst/>
          </a:prstGeom>
          <a:noFill/>
        </p:spPr>
        <p:txBody>
          <a:bodyPr wrap="square" rtlCol="0">
            <a:spAutoFit/>
          </a:bodyPr>
          <a:lstStyle/>
          <a:p>
            <a:pPr algn="just"/>
            <a:r>
              <a:rPr lang="pt-BR" sz="2000" b="1" dirty="0" smtClean="0">
                <a:solidFill>
                  <a:srgbClr val="CCECFF"/>
                </a:solidFill>
              </a:rPr>
              <a:t>*Elementos de validade do contrato: art. 104, CC</a:t>
            </a:r>
          </a:p>
          <a:p>
            <a:pPr algn="just"/>
            <a:endParaRPr lang="pt-BR" sz="2000" b="1" dirty="0" smtClean="0">
              <a:solidFill>
                <a:srgbClr val="CCECFF"/>
              </a:solidFill>
            </a:endParaRPr>
          </a:p>
          <a:p>
            <a:pPr algn="just"/>
            <a:r>
              <a:rPr lang="pt-BR" sz="2000" b="1" dirty="0"/>
              <a:t>Art. 104. A validade do negócio jurídico requer:</a:t>
            </a:r>
            <a:endParaRPr lang="pt-BR" sz="2000" dirty="0"/>
          </a:p>
          <a:p>
            <a:pPr algn="just"/>
            <a:r>
              <a:rPr lang="pt-BR" sz="2000" dirty="0"/>
              <a:t>I - agente capaz;</a:t>
            </a:r>
          </a:p>
          <a:p>
            <a:pPr algn="just"/>
            <a:r>
              <a:rPr lang="pt-BR" sz="2000" dirty="0"/>
              <a:t>II - objeto lícito, possível, determinado ou determinável;</a:t>
            </a:r>
          </a:p>
          <a:p>
            <a:pPr algn="just"/>
            <a:r>
              <a:rPr lang="pt-BR" sz="2000" dirty="0"/>
              <a:t>III - forma prescrita ou não defesa em lei.</a:t>
            </a:r>
          </a:p>
          <a:p>
            <a:pPr algn="just"/>
            <a:endParaRPr lang="pt-BR" sz="2000" b="1" dirty="0">
              <a:solidFill>
                <a:srgbClr val="FFC000"/>
              </a:solidFill>
            </a:endParaRPr>
          </a:p>
          <a:p>
            <a:pPr algn="just"/>
            <a:r>
              <a:rPr lang="pt-BR" sz="2000" b="1" dirty="0">
                <a:solidFill>
                  <a:srgbClr val="FFC000"/>
                </a:solidFill>
              </a:rPr>
              <a:t>#</a:t>
            </a:r>
            <a:r>
              <a:rPr lang="pt-BR" sz="2000" b="1" dirty="0" smtClean="0">
                <a:solidFill>
                  <a:srgbClr val="FFC000"/>
                </a:solidFill>
              </a:rPr>
              <a:t>Rever as aulas sobre negócio jurídico. </a:t>
            </a:r>
            <a:endParaRPr lang="pt-BR" sz="2000" dirty="0" smtClean="0">
              <a:solidFill>
                <a:srgbClr val="FFC000"/>
              </a:solidFill>
            </a:endParaRPr>
          </a:p>
          <a:p>
            <a:pPr algn="just"/>
            <a:endParaRPr lang="pt-BR" sz="2000" b="1" dirty="0">
              <a:solidFill>
                <a:srgbClr val="CCECFF"/>
              </a:solidFill>
            </a:endParaRPr>
          </a:p>
          <a:p>
            <a:pPr algn="just"/>
            <a:r>
              <a:rPr lang="pt-BR" sz="2000" b="1" dirty="0" smtClean="0">
                <a:solidFill>
                  <a:srgbClr val="CCECFF"/>
                </a:solidFill>
              </a:rPr>
              <a:t>*Princípios que norteiam o direito contratual</a:t>
            </a:r>
          </a:p>
          <a:p>
            <a:pPr algn="just"/>
            <a:endParaRPr lang="pt-BR" sz="2000" b="1" dirty="0">
              <a:solidFill>
                <a:srgbClr val="CCECFF"/>
              </a:solidFill>
            </a:endParaRPr>
          </a:p>
          <a:p>
            <a:pPr algn="just"/>
            <a:r>
              <a:rPr lang="pt-BR" sz="2000" dirty="0" smtClean="0">
                <a:solidFill>
                  <a:srgbClr val="CCECFF"/>
                </a:solidFill>
              </a:rPr>
              <a:t>1) Boa-fé objetiva (art. 422, CC)</a:t>
            </a:r>
          </a:p>
          <a:p>
            <a:pPr algn="just"/>
            <a:endParaRPr lang="pt-BR" sz="2000" dirty="0" smtClean="0">
              <a:solidFill>
                <a:srgbClr val="CCECFF"/>
              </a:solidFill>
            </a:endParaRPr>
          </a:p>
          <a:p>
            <a:pPr algn="just"/>
            <a:r>
              <a:rPr lang="pt-BR" sz="2000" dirty="0" smtClean="0"/>
              <a:t>Introdução do elemento ético na relação contratual, com o condão de garantir a dignidade, solidariedade, igualdade substancial no âmbito negocial. É a eticidade que se espera das partes contratuais. </a:t>
            </a:r>
          </a:p>
          <a:p>
            <a:pPr algn="just"/>
            <a:endParaRPr lang="pt-BR" sz="2000" dirty="0"/>
          </a:p>
          <a:p>
            <a:pPr algn="just"/>
            <a:r>
              <a:rPr lang="pt-BR" sz="2000" dirty="0" smtClean="0"/>
              <a:t>Aplica-se ao contrato todas as figuras parcelares da boa-fé objetiva, sob pena de violação positiva do contrato. Funções do princípio.</a:t>
            </a:r>
          </a:p>
          <a:p>
            <a:endParaRPr lang="pt-BR" sz="2000" dirty="0">
              <a:solidFill>
                <a:srgbClr val="CCECFF"/>
              </a:solidFill>
            </a:endParaRPr>
          </a:p>
        </p:txBody>
      </p:sp>
    </p:spTree>
    <p:extLst>
      <p:ext uri="{BB962C8B-B14F-4D97-AF65-F5344CB8AC3E}">
        <p14:creationId xmlns:p14="http://schemas.microsoft.com/office/powerpoint/2010/main" xmlns="" val="3379412258"/>
      </p:ext>
    </p:extLst>
  </p:cSld>
  <p:clrMapOvr>
    <a:masterClrMapping/>
  </p:clrMapOvr>
  <p:transition>
    <p:comb/>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323528" y="476672"/>
            <a:ext cx="8496944" cy="5940088"/>
          </a:xfrm>
          <a:prstGeom prst="rect">
            <a:avLst/>
          </a:prstGeom>
          <a:noFill/>
        </p:spPr>
        <p:txBody>
          <a:bodyPr wrap="square" rtlCol="0">
            <a:spAutoFit/>
          </a:bodyPr>
          <a:lstStyle/>
          <a:p>
            <a:pPr algn="just"/>
            <a:r>
              <a:rPr lang="pt-BR" sz="2000" dirty="0" smtClean="0">
                <a:solidFill>
                  <a:srgbClr val="CCECFF"/>
                </a:solidFill>
              </a:rPr>
              <a:t>2) Função social do contrato (art. 421, CC)</a:t>
            </a:r>
          </a:p>
          <a:p>
            <a:pPr algn="just"/>
            <a:endParaRPr lang="pt-BR" sz="2000" dirty="0"/>
          </a:p>
          <a:p>
            <a:pPr algn="just"/>
            <a:r>
              <a:rPr lang="pt-BR" sz="2000" dirty="0"/>
              <a:t>É a preocupação com o impacto do exercício de direitos contratuais sobre a </a:t>
            </a:r>
            <a:r>
              <a:rPr lang="pt-BR" sz="2000" b="1" dirty="0"/>
              <a:t>coletividade e sobre terceiros</a:t>
            </a:r>
            <a:r>
              <a:rPr lang="pt-BR" sz="2000" dirty="0"/>
              <a:t>. </a:t>
            </a:r>
            <a:r>
              <a:rPr lang="pt-BR" sz="2000" dirty="0" smtClean="0"/>
              <a:t>Ao lado dos deveres contratuais, há uma tutela externa do negócio jurídico.</a:t>
            </a:r>
          </a:p>
          <a:p>
            <a:pPr algn="just"/>
            <a:endParaRPr lang="pt-BR" sz="2000" dirty="0"/>
          </a:p>
          <a:p>
            <a:pPr algn="just"/>
            <a:r>
              <a:rPr lang="pt-BR" sz="2000" b="1" u="sng" dirty="0" smtClean="0">
                <a:solidFill>
                  <a:srgbClr val="CCECFF"/>
                </a:solidFill>
              </a:rPr>
              <a:t>Tríplice função do princípio:</a:t>
            </a:r>
          </a:p>
          <a:p>
            <a:pPr algn="just"/>
            <a:endParaRPr lang="pt-BR" sz="2000" dirty="0" smtClean="0"/>
          </a:p>
          <a:p>
            <a:pPr algn="just"/>
            <a:r>
              <a:rPr lang="pt-BR" sz="2000" dirty="0" smtClean="0"/>
              <a:t>a) O contrato entre duas partes não pode prejudicar terceiros. </a:t>
            </a:r>
          </a:p>
          <a:p>
            <a:pPr marL="457200" indent="-457200" algn="just">
              <a:buAutoNum type="alphaLcParenR"/>
            </a:pPr>
            <a:endParaRPr lang="pt-BR" sz="2000" dirty="0"/>
          </a:p>
          <a:p>
            <a:pPr algn="just"/>
            <a:r>
              <a:rPr lang="pt-BR" sz="2000" dirty="0" smtClean="0"/>
              <a:t>b) O contrato entre duas partes não pode prejudicar a coletividade.</a:t>
            </a:r>
          </a:p>
          <a:p>
            <a:pPr algn="just"/>
            <a:endParaRPr lang="pt-BR" sz="2000" dirty="0" smtClean="0"/>
          </a:p>
          <a:p>
            <a:pPr algn="just"/>
            <a:r>
              <a:rPr lang="pt-BR" sz="2000" dirty="0" smtClean="0"/>
              <a:t>*As duas primeiras funções: conceito de </a:t>
            </a:r>
            <a:r>
              <a:rPr lang="pt-BR" sz="2000" b="1" dirty="0" smtClean="0">
                <a:solidFill>
                  <a:srgbClr val="CCECFF"/>
                </a:solidFill>
              </a:rPr>
              <a:t>terceiro ofendido</a:t>
            </a:r>
            <a:r>
              <a:rPr lang="pt-BR" sz="2000" b="1" dirty="0" smtClean="0"/>
              <a:t>.</a:t>
            </a:r>
            <a:endParaRPr lang="pt-BR" sz="2000" dirty="0" smtClean="0"/>
          </a:p>
          <a:p>
            <a:pPr marL="457200" indent="-457200" algn="just">
              <a:buAutoNum type="alphaLcParenR"/>
            </a:pPr>
            <a:endParaRPr lang="pt-BR" sz="2000" dirty="0"/>
          </a:p>
          <a:p>
            <a:pPr algn="just"/>
            <a:r>
              <a:rPr lang="pt-BR" sz="2000" dirty="0" smtClean="0"/>
              <a:t>c)  Terceiros não devem prejudicar o contrato alheio.</a:t>
            </a:r>
          </a:p>
          <a:p>
            <a:pPr algn="just"/>
            <a:endParaRPr lang="pt-BR" sz="2000" dirty="0" smtClean="0"/>
          </a:p>
          <a:p>
            <a:pPr algn="just"/>
            <a:r>
              <a:rPr lang="pt-BR" sz="2000" dirty="0" smtClean="0"/>
              <a:t>*Nesta função: conceito de </a:t>
            </a:r>
            <a:r>
              <a:rPr lang="pt-BR" sz="2000" b="1" dirty="0" smtClean="0">
                <a:solidFill>
                  <a:srgbClr val="CCECFF"/>
                </a:solidFill>
              </a:rPr>
              <a:t>terceiro ofensor</a:t>
            </a:r>
            <a:r>
              <a:rPr lang="pt-BR" sz="2000" dirty="0" smtClean="0"/>
              <a:t>.</a:t>
            </a:r>
          </a:p>
          <a:p>
            <a:pPr algn="just"/>
            <a:endParaRPr lang="pt-BR" sz="2000" dirty="0"/>
          </a:p>
          <a:p>
            <a:pPr algn="just"/>
            <a:endParaRPr lang="pt-BR" sz="2000" dirty="0"/>
          </a:p>
        </p:txBody>
      </p:sp>
    </p:spTree>
    <p:extLst>
      <p:ext uri="{BB962C8B-B14F-4D97-AF65-F5344CB8AC3E}">
        <p14:creationId xmlns:p14="http://schemas.microsoft.com/office/powerpoint/2010/main" xmlns="" val="490013316"/>
      </p:ext>
    </p:extLst>
  </p:cSld>
  <p:clrMapOvr>
    <a:masterClrMapping/>
  </p:clrMapOvr>
  <p:transition>
    <p:comb/>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76672"/>
            <a:ext cx="8352928" cy="5324535"/>
          </a:xfrm>
          <a:prstGeom prst="rect">
            <a:avLst/>
          </a:prstGeom>
          <a:noFill/>
        </p:spPr>
        <p:txBody>
          <a:bodyPr wrap="square" rtlCol="0">
            <a:spAutoFit/>
          </a:bodyPr>
          <a:lstStyle/>
          <a:p>
            <a:pPr algn="just"/>
            <a:r>
              <a:rPr lang="pt-BR" sz="2000" dirty="0" smtClean="0"/>
              <a:t>Exemplo de terceiro ofendido:</a:t>
            </a:r>
          </a:p>
          <a:p>
            <a:pPr algn="just"/>
            <a:endParaRPr lang="pt-BR" sz="2000" dirty="0"/>
          </a:p>
          <a:p>
            <a:pPr algn="just"/>
            <a:r>
              <a:rPr lang="pt-BR" sz="2000" dirty="0" smtClean="0">
                <a:solidFill>
                  <a:srgbClr val="CCECFF"/>
                </a:solidFill>
              </a:rPr>
              <a:t>Súmula 308, STJ: “A hipoteca firmada entre a </a:t>
            </a:r>
            <a:r>
              <a:rPr lang="pt-BR" sz="2000" u="sng" dirty="0" smtClean="0">
                <a:solidFill>
                  <a:srgbClr val="CCECFF"/>
                </a:solidFill>
              </a:rPr>
              <a:t>construtora e o agente financeiro</a:t>
            </a:r>
            <a:r>
              <a:rPr lang="pt-BR" sz="2000" dirty="0" smtClean="0">
                <a:solidFill>
                  <a:srgbClr val="CCECFF"/>
                </a:solidFill>
              </a:rPr>
              <a:t>, </a:t>
            </a:r>
            <a:r>
              <a:rPr lang="pt-BR" sz="2000" b="1" dirty="0" smtClean="0">
                <a:solidFill>
                  <a:srgbClr val="CCECFF"/>
                </a:solidFill>
              </a:rPr>
              <a:t>anterior ou posterior à celebração da promessa de compra e venda</a:t>
            </a:r>
            <a:r>
              <a:rPr lang="pt-BR" sz="2000" dirty="0" smtClean="0">
                <a:solidFill>
                  <a:srgbClr val="CCECFF"/>
                </a:solidFill>
              </a:rPr>
              <a:t>, </a:t>
            </a:r>
            <a:r>
              <a:rPr lang="pt-BR" sz="2000" u="sng" dirty="0" smtClean="0">
                <a:solidFill>
                  <a:srgbClr val="CCECFF"/>
                </a:solidFill>
              </a:rPr>
              <a:t>não tem eficácia perante os adquirentes do imóvel</a:t>
            </a:r>
            <a:r>
              <a:rPr lang="pt-BR" sz="2000" dirty="0" smtClean="0">
                <a:solidFill>
                  <a:srgbClr val="CCECFF"/>
                </a:solidFill>
              </a:rPr>
              <a:t>”.</a:t>
            </a:r>
          </a:p>
          <a:p>
            <a:pPr algn="just"/>
            <a:endParaRPr lang="pt-BR" sz="2000" dirty="0"/>
          </a:p>
          <a:p>
            <a:pPr algn="just"/>
            <a:r>
              <a:rPr lang="pt-BR" sz="2000" dirty="0"/>
              <a:t>O </a:t>
            </a:r>
            <a:r>
              <a:rPr lang="pt-BR" sz="2000" i="1" dirty="0" err="1"/>
              <a:t>locus</a:t>
            </a:r>
            <a:r>
              <a:rPr lang="pt-BR" sz="2000" dirty="0"/>
              <a:t> desse entendimento jurisprudencial é a aquisição de imóvel em sede de incorporação imobiliária. Trata-se, normalmente, de aquisição de coisa futura, mediante pagamento parcelado</a:t>
            </a:r>
            <a:r>
              <a:rPr lang="pt-BR" sz="2000" dirty="0" smtClean="0"/>
              <a:t>.</a:t>
            </a:r>
          </a:p>
          <a:p>
            <a:pPr algn="just"/>
            <a:endParaRPr lang="pt-BR" sz="2000" dirty="0"/>
          </a:p>
          <a:p>
            <a:pPr algn="just"/>
            <a:r>
              <a:rPr lang="pt-BR" sz="2000" dirty="0" smtClean="0"/>
              <a:t>A construtora contrai empréstimo em instituição financeira para viabilizar a construção do prédio, e apresenta como garantia do valor contraído o próprio imóvel. Se incorrer em inadimplência, o banco poderia executar a hipoteca, prejudicando os adquirentes, alheios à relação bancária. A súmula tem por condão impedir que terceiros sejam atingidos por hipoteca firmada em momento anterior ou posterior à promessa de compra e venda. </a:t>
            </a:r>
            <a:endParaRPr lang="pt-BR" sz="2000" dirty="0"/>
          </a:p>
        </p:txBody>
      </p:sp>
    </p:spTree>
    <p:extLst>
      <p:ext uri="{BB962C8B-B14F-4D97-AF65-F5344CB8AC3E}">
        <p14:creationId xmlns:p14="http://schemas.microsoft.com/office/powerpoint/2010/main" xmlns="" val="87610501"/>
      </p:ext>
    </p:extLst>
  </p:cSld>
  <p:clrMapOvr>
    <a:masterClrMapping/>
  </p:clrMapOvr>
  <p:transition>
    <p:comb/>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476672"/>
            <a:ext cx="8064896" cy="6247864"/>
          </a:xfrm>
          <a:prstGeom prst="rect">
            <a:avLst/>
          </a:prstGeom>
          <a:noFill/>
        </p:spPr>
        <p:txBody>
          <a:bodyPr wrap="square" rtlCol="0">
            <a:spAutoFit/>
          </a:bodyPr>
          <a:lstStyle/>
          <a:p>
            <a:pPr algn="just"/>
            <a:r>
              <a:rPr lang="pt-BR" sz="2000" dirty="0" smtClean="0"/>
              <a:t>Exemplo do terceiro ofensor:</a:t>
            </a:r>
          </a:p>
          <a:p>
            <a:pPr algn="just"/>
            <a:endParaRPr lang="pt-BR" sz="2000" dirty="0"/>
          </a:p>
          <a:p>
            <a:pPr algn="just"/>
            <a:r>
              <a:rPr lang="pt-BR" sz="2000" dirty="0" smtClean="0">
                <a:solidFill>
                  <a:srgbClr val="CCECFF"/>
                </a:solidFill>
              </a:rPr>
              <a:t>Art. 608, CC: “Aquele que aliciar pessoas obrigadas em contrato escrito a prestar serviço a outrem pagará a este a importância que ao prestador de serviço, pelo ajuste desfeito, houvesse de caber durante dois anos”. </a:t>
            </a:r>
          </a:p>
          <a:p>
            <a:pPr algn="just"/>
            <a:endParaRPr lang="pt-BR" sz="2000" dirty="0" smtClean="0"/>
          </a:p>
          <a:p>
            <a:pPr algn="just"/>
            <a:r>
              <a:rPr lang="pt-BR" sz="2000" dirty="0" smtClean="0"/>
              <a:t>Caso do Zeca Pagodinho: estava fazendo propaganda pela Nova </a:t>
            </a:r>
            <a:r>
              <a:rPr lang="pt-BR" sz="2000" dirty="0" err="1" smtClean="0"/>
              <a:t>Schin</a:t>
            </a:r>
            <a:r>
              <a:rPr lang="pt-BR" sz="2000" dirty="0" smtClean="0"/>
              <a:t>, quando a Brahma aliciou o cantor para fins publicitários. A Brahma, no caso, seria terceiro ofensor, devendo indenizar o prejudicado (Nova </a:t>
            </a:r>
            <a:r>
              <a:rPr lang="pt-BR" sz="2000" dirty="0" err="1" smtClean="0"/>
              <a:t>Schin</a:t>
            </a:r>
            <a:r>
              <a:rPr lang="pt-BR" sz="2000" dirty="0" smtClean="0"/>
              <a:t>) pelo prazo de dois anos. </a:t>
            </a:r>
          </a:p>
          <a:p>
            <a:pPr algn="just"/>
            <a:endParaRPr lang="pt-BR" sz="2000" dirty="0"/>
          </a:p>
          <a:p>
            <a:pPr algn="just"/>
            <a:r>
              <a:rPr lang="pt-BR" sz="2000" b="1" dirty="0" smtClean="0">
                <a:solidFill>
                  <a:srgbClr val="CCECFF"/>
                </a:solidFill>
              </a:rPr>
              <a:t>Efeitos da função social do contrato:</a:t>
            </a:r>
          </a:p>
          <a:p>
            <a:pPr algn="just"/>
            <a:endParaRPr lang="pt-BR" sz="2000" b="1" dirty="0">
              <a:solidFill>
                <a:srgbClr val="CCECFF"/>
              </a:solidFill>
            </a:endParaRPr>
          </a:p>
          <a:p>
            <a:pPr algn="just"/>
            <a:r>
              <a:rPr lang="pt-BR" sz="2000" dirty="0" smtClean="0"/>
              <a:t>- Consequência material: passa a ser reconhecida uma </a:t>
            </a:r>
            <a:r>
              <a:rPr lang="pt-BR" sz="2000" b="1" dirty="0" smtClean="0"/>
              <a:t>tutela externa </a:t>
            </a:r>
            <a:r>
              <a:rPr lang="pt-BR" sz="2000" dirty="0" smtClean="0"/>
              <a:t>da relação contratual. </a:t>
            </a:r>
          </a:p>
          <a:p>
            <a:pPr algn="just"/>
            <a:endParaRPr lang="pt-BR" sz="2000" dirty="0" smtClean="0"/>
          </a:p>
          <a:p>
            <a:pPr algn="just"/>
            <a:r>
              <a:rPr lang="pt-BR" sz="2000" dirty="0" smtClean="0"/>
              <a:t>- Consequência processual: terceiros passam a ter legitimidade para requerer a revisão ou resolução de contratos dos quais não são parte. </a:t>
            </a:r>
            <a:endParaRPr lang="pt-BR" sz="2000" dirty="0"/>
          </a:p>
          <a:p>
            <a:pPr algn="just"/>
            <a:endParaRPr lang="pt-BR" sz="2000" dirty="0"/>
          </a:p>
        </p:txBody>
      </p:sp>
    </p:spTree>
    <p:extLst>
      <p:ext uri="{BB962C8B-B14F-4D97-AF65-F5344CB8AC3E}">
        <p14:creationId xmlns:p14="http://schemas.microsoft.com/office/powerpoint/2010/main" xmlns="" val="3821485386"/>
      </p:ext>
    </p:extLst>
  </p:cSld>
  <p:clrMapOvr>
    <a:masterClrMapping/>
  </p:clrMapOvr>
  <p:transition>
    <p:comb/>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188640"/>
            <a:ext cx="8568952" cy="6555641"/>
          </a:xfrm>
          <a:prstGeom prst="rect">
            <a:avLst/>
          </a:prstGeom>
          <a:noFill/>
        </p:spPr>
        <p:txBody>
          <a:bodyPr wrap="square" rtlCol="0">
            <a:spAutoFit/>
          </a:bodyPr>
          <a:lstStyle/>
          <a:p>
            <a:pPr algn="just"/>
            <a:r>
              <a:rPr lang="pt-BR" sz="2000" dirty="0" smtClean="0"/>
              <a:t>A doutrina passou a reconhecer que a função social carrega consigo, além da tutela externa, uma </a:t>
            </a:r>
            <a:r>
              <a:rPr lang="pt-BR" sz="2000" b="1" u="sng" dirty="0" smtClean="0"/>
              <a:t>eficácia interna</a:t>
            </a:r>
            <a:r>
              <a:rPr lang="pt-BR" sz="2000" dirty="0" smtClean="0"/>
              <a:t>, relacionada à proteção da dignidade e direitos fundamentais dos contratantes. </a:t>
            </a:r>
          </a:p>
          <a:p>
            <a:pPr algn="just"/>
            <a:endParaRPr lang="pt-BR" sz="2000" dirty="0">
              <a:solidFill>
                <a:srgbClr val="CCECFF"/>
              </a:solidFill>
            </a:endParaRPr>
          </a:p>
          <a:p>
            <a:pPr algn="just"/>
            <a:r>
              <a:rPr lang="pt-BR" sz="2000" dirty="0" smtClean="0">
                <a:solidFill>
                  <a:srgbClr val="CCECFF"/>
                </a:solidFill>
              </a:rPr>
              <a:t>Enunciado 360, Jornadas: “O </a:t>
            </a:r>
            <a:r>
              <a:rPr lang="pt-BR" sz="2000" dirty="0">
                <a:solidFill>
                  <a:srgbClr val="CCECFF"/>
                </a:solidFill>
              </a:rPr>
              <a:t>princípio da função social dos contratos também pode ter eficácia interna entre as partes </a:t>
            </a:r>
            <a:r>
              <a:rPr lang="pt-BR" sz="2000" dirty="0" smtClean="0">
                <a:solidFill>
                  <a:srgbClr val="CCECFF"/>
                </a:solidFill>
              </a:rPr>
              <a:t>contratantes”</a:t>
            </a:r>
          </a:p>
          <a:p>
            <a:pPr algn="just"/>
            <a:endParaRPr lang="pt-BR" sz="2000" dirty="0">
              <a:solidFill>
                <a:srgbClr val="CCECFF"/>
              </a:solidFill>
            </a:endParaRPr>
          </a:p>
          <a:p>
            <a:pPr algn="just"/>
            <a:r>
              <a:rPr lang="pt-BR" sz="2000" dirty="0" smtClean="0"/>
              <a:t>Ex. Súmula 302, STJ: “</a:t>
            </a:r>
            <a:r>
              <a:rPr lang="pt-BR" sz="2000" dirty="0"/>
              <a:t>É abusiva a cláusula contratual de plano de saúde que limita no tempo a internação hospitalar do </a:t>
            </a:r>
            <a:r>
              <a:rPr lang="pt-BR" sz="2000" dirty="0" smtClean="0"/>
              <a:t>segurado”. </a:t>
            </a:r>
          </a:p>
          <a:p>
            <a:pPr algn="just"/>
            <a:endParaRPr lang="pt-BR" sz="2000" dirty="0">
              <a:solidFill>
                <a:srgbClr val="CCECFF"/>
              </a:solidFill>
            </a:endParaRPr>
          </a:p>
          <a:p>
            <a:pPr algn="just"/>
            <a:r>
              <a:rPr lang="pt-BR" sz="2000" dirty="0" smtClean="0">
                <a:solidFill>
                  <a:srgbClr val="CCECFF"/>
                </a:solidFill>
              </a:rPr>
              <a:t>3) Equilíbrio econômico-financeiro ou justiça contratual</a:t>
            </a:r>
          </a:p>
          <a:p>
            <a:pPr algn="just"/>
            <a:endParaRPr lang="pt-BR" sz="2000" dirty="0"/>
          </a:p>
          <a:p>
            <a:pPr algn="just"/>
            <a:r>
              <a:rPr lang="pt-BR" sz="2000" b="1" u="sng" dirty="0" smtClean="0"/>
              <a:t>Contexto histórico</a:t>
            </a:r>
            <a:r>
              <a:rPr lang="pt-BR" sz="2000" dirty="0" smtClean="0"/>
              <a:t>: Na França, pós-guerra, em 1918, foi editada a “Lei </a:t>
            </a:r>
            <a:r>
              <a:rPr lang="pt-BR" sz="2000" dirty="0" err="1" smtClean="0"/>
              <a:t>Falliot</a:t>
            </a:r>
            <a:r>
              <a:rPr lang="pt-BR" sz="2000" dirty="0" smtClean="0"/>
              <a:t>”, que acolheu  a cláusula </a:t>
            </a:r>
            <a:r>
              <a:rPr lang="pt-BR" sz="2000" i="1" dirty="0" err="1" smtClean="0"/>
              <a:t>rebusc</a:t>
            </a:r>
            <a:r>
              <a:rPr lang="pt-BR" sz="2000" i="1" dirty="0" smtClean="0"/>
              <a:t> sic stantibus</a:t>
            </a:r>
            <a:r>
              <a:rPr lang="pt-BR" sz="2000" dirty="0" smtClean="0"/>
              <a:t>, consagrando a teoria da imprevisão. Pela primeira vez permitiu-se a revisão judicial do contrato, mitigando a vontade das partes. </a:t>
            </a:r>
          </a:p>
          <a:p>
            <a:pPr algn="just"/>
            <a:endParaRPr lang="pt-BR" sz="2000" dirty="0"/>
          </a:p>
          <a:p>
            <a:pPr algn="just"/>
            <a:r>
              <a:rPr lang="pt-BR" sz="2000" dirty="0" smtClean="0"/>
              <a:t>O contrato, de trato sucessivo, sofreu os efeitos deletérios da guerra. Assim, por conta de um evento extraordinário e imprevisível, a uma das partes recaiu, sem culpa, a onerosidade excessiva, autorizando a revisão contratual. </a:t>
            </a:r>
          </a:p>
        </p:txBody>
      </p:sp>
    </p:spTree>
    <p:extLst>
      <p:ext uri="{BB962C8B-B14F-4D97-AF65-F5344CB8AC3E}">
        <p14:creationId xmlns:p14="http://schemas.microsoft.com/office/powerpoint/2010/main" xmlns="" val="3585325187"/>
      </p:ext>
    </p:extLst>
  </p:cSld>
  <p:clrMapOvr>
    <a:masterClrMapping/>
  </p:clrMapOvr>
  <p:transition>
    <p:comb/>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76672"/>
            <a:ext cx="8280920" cy="6555641"/>
          </a:xfrm>
          <a:prstGeom prst="rect">
            <a:avLst/>
          </a:prstGeom>
          <a:noFill/>
        </p:spPr>
        <p:txBody>
          <a:bodyPr wrap="square" rtlCol="0">
            <a:spAutoFit/>
          </a:bodyPr>
          <a:lstStyle/>
          <a:p>
            <a:pPr algn="just"/>
            <a:r>
              <a:rPr lang="pt-BR" sz="2000" b="1" u="sng" dirty="0" smtClean="0"/>
              <a:t>Brasil</a:t>
            </a:r>
            <a:r>
              <a:rPr lang="pt-BR" sz="2000" dirty="0" smtClean="0"/>
              <a:t>: </a:t>
            </a:r>
          </a:p>
          <a:p>
            <a:pPr algn="just"/>
            <a:endParaRPr lang="pt-BR" sz="2000" dirty="0"/>
          </a:p>
          <a:p>
            <a:pPr algn="just"/>
            <a:r>
              <a:rPr lang="pt-BR" sz="2000" dirty="0" smtClean="0"/>
              <a:t>O </a:t>
            </a:r>
            <a:r>
              <a:rPr lang="pt-BR" sz="2000" b="1" dirty="0" smtClean="0"/>
              <a:t>CC/16</a:t>
            </a:r>
            <a:r>
              <a:rPr lang="pt-BR" sz="2000" dirty="0" smtClean="0"/>
              <a:t> não fez menção à teoria da imprevisão. E a partir da contribuição da doutrina, que passou a debater tal instituto, nas décadas de 70/80, os tribunais passaram a apreciar a revisão contratual de forma excepcional, aplicando a teoria apenas em casos teratológicos. </a:t>
            </a:r>
          </a:p>
          <a:p>
            <a:pPr algn="just"/>
            <a:endParaRPr lang="pt-BR" sz="2000" dirty="0"/>
          </a:p>
          <a:p>
            <a:pPr algn="just"/>
            <a:r>
              <a:rPr lang="pt-BR" sz="2000" dirty="0" smtClean="0"/>
              <a:t>Até que com o advento do </a:t>
            </a:r>
            <a:r>
              <a:rPr lang="pt-BR" sz="2000" b="1" dirty="0" smtClean="0"/>
              <a:t>CDC</a:t>
            </a:r>
            <a:r>
              <a:rPr lang="pt-BR" sz="2000" dirty="0" smtClean="0"/>
              <a:t>, foi incorporada a </a:t>
            </a:r>
            <a:r>
              <a:rPr lang="pt-BR" sz="2000" b="1" u="sng" dirty="0" smtClean="0">
                <a:solidFill>
                  <a:srgbClr val="CCECFF"/>
                </a:solidFill>
              </a:rPr>
              <a:t>teoria da base objetiva do contrato</a:t>
            </a:r>
            <a:r>
              <a:rPr lang="pt-BR" sz="2000" dirty="0" smtClean="0"/>
              <a:t> (onerosidade excessiva). De acordo com tal diploma, </a:t>
            </a:r>
            <a:r>
              <a:rPr lang="pt-BR" sz="2000" u="sng" dirty="0" smtClean="0"/>
              <a:t>é suficiente que exista uma onerosidade excessiva para autorizar a revisão ou resolução contratual no âmbito judicial</a:t>
            </a:r>
            <a:r>
              <a:rPr lang="pt-BR" sz="2000" dirty="0" smtClean="0"/>
              <a:t>. </a:t>
            </a:r>
          </a:p>
          <a:p>
            <a:pPr algn="just"/>
            <a:endParaRPr lang="pt-BR" sz="2000" dirty="0"/>
          </a:p>
          <a:p>
            <a:pPr algn="just"/>
            <a:r>
              <a:rPr lang="pt-BR" sz="2000" dirty="0" smtClean="0"/>
              <a:t>Com tal avanço legislativo, diante da vigência do </a:t>
            </a:r>
            <a:r>
              <a:rPr lang="pt-BR" sz="2000" b="1" dirty="0" smtClean="0"/>
              <a:t>CC/2002</a:t>
            </a:r>
            <a:r>
              <a:rPr lang="pt-BR" sz="2000" dirty="0" smtClean="0"/>
              <a:t>, esperava-se que o ordenamento acolhesse a teoria das base objetiva do contrato. Contudo, o novo diploma legal adotou, exclusivamente, a teoria da imprevisão, e ainda, inovou, tornando mais dificultosa a sua aplicação. </a:t>
            </a:r>
          </a:p>
          <a:p>
            <a:pPr algn="just"/>
            <a:endParaRPr lang="pt-BR" sz="2000" dirty="0"/>
          </a:p>
          <a:p>
            <a:pPr algn="just"/>
            <a:r>
              <a:rPr lang="pt-BR" sz="2000" dirty="0" smtClean="0"/>
              <a:t> </a:t>
            </a:r>
          </a:p>
          <a:p>
            <a:pPr algn="just"/>
            <a:endParaRPr lang="pt-BR" sz="2000" dirty="0"/>
          </a:p>
          <a:p>
            <a:pPr algn="just"/>
            <a:endParaRPr lang="pt-BR" sz="2000" dirty="0"/>
          </a:p>
        </p:txBody>
      </p:sp>
    </p:spTree>
    <p:extLst>
      <p:ext uri="{BB962C8B-B14F-4D97-AF65-F5344CB8AC3E}">
        <p14:creationId xmlns:p14="http://schemas.microsoft.com/office/powerpoint/2010/main" xmlns="" val="3227368943"/>
      </p:ext>
    </p:extLst>
  </p:cSld>
  <p:clrMapOvr>
    <a:masterClrMapping/>
  </p:clrMapOvr>
  <p:transition>
    <p:comb/>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76672"/>
            <a:ext cx="8424936" cy="5016758"/>
          </a:xfrm>
          <a:prstGeom prst="rect">
            <a:avLst/>
          </a:prstGeom>
          <a:noFill/>
        </p:spPr>
        <p:txBody>
          <a:bodyPr wrap="square" rtlCol="0">
            <a:spAutoFit/>
          </a:bodyPr>
          <a:lstStyle/>
          <a:p>
            <a:pPr algn="just"/>
            <a:r>
              <a:rPr lang="pt-BR" sz="2000" dirty="0">
                <a:solidFill>
                  <a:srgbClr val="CCECFF"/>
                </a:solidFill>
              </a:rPr>
              <a:t>Art. 478. </a:t>
            </a:r>
            <a:r>
              <a:rPr lang="pt-BR" sz="2000" dirty="0" smtClean="0">
                <a:solidFill>
                  <a:srgbClr val="CCECFF"/>
                </a:solidFill>
              </a:rPr>
              <a:t>“Nos </a:t>
            </a:r>
            <a:r>
              <a:rPr lang="pt-BR" sz="2000" dirty="0">
                <a:solidFill>
                  <a:srgbClr val="CCECFF"/>
                </a:solidFill>
              </a:rPr>
              <a:t>contratos de </a:t>
            </a:r>
            <a:r>
              <a:rPr lang="pt-BR" sz="2000" b="1" dirty="0">
                <a:solidFill>
                  <a:srgbClr val="CCECFF"/>
                </a:solidFill>
              </a:rPr>
              <a:t>execução continuada ou diferida</a:t>
            </a:r>
            <a:r>
              <a:rPr lang="pt-BR" sz="2000" dirty="0">
                <a:solidFill>
                  <a:srgbClr val="CCECFF"/>
                </a:solidFill>
              </a:rPr>
              <a:t>, se a prestação de uma das partes se tornar </a:t>
            </a:r>
            <a:r>
              <a:rPr lang="pt-BR" sz="2000" b="1" dirty="0">
                <a:solidFill>
                  <a:srgbClr val="CCECFF"/>
                </a:solidFill>
              </a:rPr>
              <a:t>excessivamente onerosa</a:t>
            </a:r>
            <a:r>
              <a:rPr lang="pt-BR" sz="2000" dirty="0">
                <a:solidFill>
                  <a:srgbClr val="CCECFF"/>
                </a:solidFill>
              </a:rPr>
              <a:t>, com </a:t>
            </a:r>
            <a:r>
              <a:rPr lang="pt-BR" sz="2000" b="1" u="sng" dirty="0">
                <a:solidFill>
                  <a:srgbClr val="CCECFF"/>
                </a:solidFill>
              </a:rPr>
              <a:t>extrema vantagem para a outra</a:t>
            </a:r>
            <a:r>
              <a:rPr lang="pt-BR" sz="2000" dirty="0">
                <a:solidFill>
                  <a:srgbClr val="CCECFF"/>
                </a:solidFill>
              </a:rPr>
              <a:t>, em virtude de </a:t>
            </a:r>
            <a:r>
              <a:rPr lang="pt-BR" sz="2000" b="1" dirty="0">
                <a:solidFill>
                  <a:srgbClr val="CCECFF"/>
                </a:solidFill>
              </a:rPr>
              <a:t>acontecimentos extraordinários e imprevisíveis</a:t>
            </a:r>
            <a:r>
              <a:rPr lang="pt-BR" sz="2000" dirty="0">
                <a:solidFill>
                  <a:srgbClr val="CCECFF"/>
                </a:solidFill>
              </a:rPr>
              <a:t>, poderá o devedor pedir a </a:t>
            </a:r>
            <a:r>
              <a:rPr lang="pt-BR" sz="2000" b="1" u="sng" dirty="0">
                <a:solidFill>
                  <a:srgbClr val="CCECFF"/>
                </a:solidFill>
              </a:rPr>
              <a:t>resolução do contrato</a:t>
            </a:r>
            <a:r>
              <a:rPr lang="pt-BR" sz="2000" dirty="0">
                <a:solidFill>
                  <a:srgbClr val="CCECFF"/>
                </a:solidFill>
              </a:rPr>
              <a:t>. Os efeitos da sentença que a decretar retroagirão à data da </a:t>
            </a:r>
            <a:r>
              <a:rPr lang="pt-BR" sz="2000" dirty="0" smtClean="0">
                <a:solidFill>
                  <a:srgbClr val="CCECFF"/>
                </a:solidFill>
              </a:rPr>
              <a:t>citação”.</a:t>
            </a:r>
          </a:p>
          <a:p>
            <a:pPr algn="just"/>
            <a:endParaRPr lang="pt-BR" sz="2000" dirty="0"/>
          </a:p>
          <a:p>
            <a:pPr algn="just"/>
            <a:r>
              <a:rPr lang="pt-BR" sz="2000" dirty="0" smtClean="0"/>
              <a:t>Elemento novo: extrema vantagem para a outra parte. </a:t>
            </a:r>
          </a:p>
          <a:p>
            <a:pPr algn="just"/>
            <a:endParaRPr lang="pt-BR" sz="2000" dirty="0"/>
          </a:p>
          <a:p>
            <a:pPr algn="just"/>
            <a:r>
              <a:rPr lang="pt-BR" sz="2000" dirty="0" smtClean="0"/>
              <a:t>O desequilíbrio contratual deve gerar extrema vantagem para uma das partes. O CCB exigiu, portanto, uma equivalência de vantagens e desvantagens. </a:t>
            </a:r>
          </a:p>
          <a:p>
            <a:pPr algn="just"/>
            <a:endParaRPr lang="pt-BR" sz="2000" dirty="0"/>
          </a:p>
          <a:p>
            <a:pPr algn="just"/>
            <a:r>
              <a:rPr lang="pt-BR" sz="2000" b="1" dirty="0" smtClean="0"/>
              <a:t>Crítica:</a:t>
            </a:r>
            <a:r>
              <a:rPr lang="pt-BR" sz="2000" dirty="0" smtClean="0"/>
              <a:t> a onerosidade excessiva sofrida para um contratante não, necessariamente, caracterizará uma vantagem para o outro. Ora, se a teoria já era dificilmente aplicada, passou a ser quase impossível. </a:t>
            </a:r>
            <a:endParaRPr lang="pt-BR" sz="2000" b="1" dirty="0" smtClean="0"/>
          </a:p>
        </p:txBody>
      </p:sp>
    </p:spTree>
    <p:extLst>
      <p:ext uri="{BB962C8B-B14F-4D97-AF65-F5344CB8AC3E}">
        <p14:creationId xmlns:p14="http://schemas.microsoft.com/office/powerpoint/2010/main" xmlns="" val="1940067092"/>
      </p:ext>
    </p:extLst>
  </p:cSld>
  <p:clrMapOvr>
    <a:masterClrMapping/>
  </p:clrMapOvr>
  <p:transition>
    <p:comb/>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23528" y="286283"/>
            <a:ext cx="8496944" cy="6555641"/>
          </a:xfrm>
          <a:prstGeom prst="rect">
            <a:avLst/>
          </a:prstGeom>
          <a:noFill/>
        </p:spPr>
        <p:txBody>
          <a:bodyPr wrap="square" rtlCol="0">
            <a:spAutoFit/>
          </a:bodyPr>
          <a:lstStyle/>
          <a:p>
            <a:pPr algn="just"/>
            <a:r>
              <a:rPr lang="pt-BR" sz="2000" dirty="0" smtClean="0"/>
              <a:t>A </a:t>
            </a:r>
            <a:r>
              <a:rPr lang="pt-BR" sz="2000" b="1" u="sng" dirty="0" smtClean="0"/>
              <a:t>onerosidade excessiva</a:t>
            </a:r>
            <a:r>
              <a:rPr lang="pt-BR" sz="2000" b="1" dirty="0" smtClean="0"/>
              <a:t> </a:t>
            </a:r>
            <a:r>
              <a:rPr lang="pt-BR" sz="2000" dirty="0" smtClean="0"/>
              <a:t>que viabiliza a </a:t>
            </a:r>
            <a:r>
              <a:rPr lang="pt-BR" sz="2000" b="1" dirty="0" smtClean="0"/>
              <a:t>revisão ou resolução </a:t>
            </a:r>
            <a:r>
              <a:rPr lang="pt-BR" sz="2000" dirty="0" smtClean="0"/>
              <a:t>contratual deve se dar de </a:t>
            </a:r>
            <a:r>
              <a:rPr lang="pt-BR" sz="2000" b="1" dirty="0" smtClean="0">
                <a:solidFill>
                  <a:srgbClr val="CCECFF"/>
                </a:solidFill>
              </a:rPr>
              <a:t>forma superveniente </a:t>
            </a:r>
            <a:r>
              <a:rPr lang="pt-BR" sz="2000" dirty="0" smtClean="0"/>
              <a:t>à celebração do contrato. Atinge o plano de eficácia. </a:t>
            </a:r>
          </a:p>
          <a:p>
            <a:pPr algn="just"/>
            <a:endParaRPr lang="pt-BR" sz="2000" dirty="0"/>
          </a:p>
          <a:p>
            <a:pPr algn="just"/>
            <a:r>
              <a:rPr lang="pt-BR" sz="2000" dirty="0" smtClean="0"/>
              <a:t>Se a onerosidade excessiva estiver presente, originariamente, </a:t>
            </a:r>
            <a:r>
              <a:rPr lang="pt-BR" sz="2000" b="1" dirty="0" smtClean="0">
                <a:solidFill>
                  <a:srgbClr val="CCECFF"/>
                </a:solidFill>
              </a:rPr>
              <a:t>no momento da contratação</a:t>
            </a:r>
            <a:r>
              <a:rPr lang="pt-BR" sz="2000" dirty="0" smtClean="0"/>
              <a:t>, o caso seria de </a:t>
            </a:r>
            <a:r>
              <a:rPr lang="pt-BR" sz="2000" b="1" dirty="0" smtClean="0"/>
              <a:t>invalidade contratual</a:t>
            </a:r>
            <a:r>
              <a:rPr lang="pt-BR" sz="2000" dirty="0" smtClean="0"/>
              <a:t>, por atingir o plano de validade. </a:t>
            </a:r>
          </a:p>
          <a:p>
            <a:pPr algn="just"/>
            <a:endParaRPr lang="pt-BR" sz="2000" dirty="0" smtClean="0"/>
          </a:p>
          <a:p>
            <a:pPr algn="just"/>
            <a:endParaRPr lang="pt-BR" sz="2000" dirty="0"/>
          </a:p>
          <a:p>
            <a:pPr algn="just"/>
            <a:r>
              <a:rPr lang="pt-BR" sz="2000" dirty="0" smtClean="0">
                <a:solidFill>
                  <a:srgbClr val="CCECFF"/>
                </a:solidFill>
              </a:rPr>
              <a:t>4) Princípio da interpretação mais favorável ao aderente (art. 423, CC)</a:t>
            </a:r>
          </a:p>
          <a:p>
            <a:pPr algn="just"/>
            <a:endParaRPr lang="pt-BR" sz="2000" dirty="0" smtClean="0"/>
          </a:p>
          <a:p>
            <a:pPr algn="just"/>
            <a:r>
              <a:rPr lang="pt-BR" sz="2000" dirty="0" smtClean="0"/>
              <a:t>Nos contratos de adesão, as cláusulas ambíguas ou contraditórias serão interpretadas de forma mais favorável ao aderente. </a:t>
            </a:r>
          </a:p>
          <a:p>
            <a:pPr algn="just"/>
            <a:endParaRPr lang="pt-BR" sz="2000" dirty="0">
              <a:solidFill>
                <a:srgbClr val="CCECFF"/>
              </a:solidFill>
            </a:endParaRPr>
          </a:p>
          <a:p>
            <a:pPr algn="just"/>
            <a:r>
              <a:rPr lang="pt-BR" sz="2000" dirty="0" smtClean="0">
                <a:solidFill>
                  <a:srgbClr val="CCECFF"/>
                </a:solidFill>
              </a:rPr>
              <a:t>Art. 424, CC: “Nos </a:t>
            </a:r>
            <a:r>
              <a:rPr lang="pt-BR" sz="2000" b="1" dirty="0" smtClean="0">
                <a:solidFill>
                  <a:srgbClr val="CCECFF"/>
                </a:solidFill>
              </a:rPr>
              <a:t>contratos de adesão são nulas </a:t>
            </a:r>
            <a:r>
              <a:rPr lang="pt-BR" sz="2000" dirty="0" smtClean="0">
                <a:solidFill>
                  <a:srgbClr val="CCECFF"/>
                </a:solidFill>
              </a:rPr>
              <a:t>as cláusulas que estipulem a </a:t>
            </a:r>
            <a:r>
              <a:rPr lang="pt-BR" sz="2000" b="1" dirty="0" smtClean="0">
                <a:solidFill>
                  <a:srgbClr val="CCECFF"/>
                </a:solidFill>
              </a:rPr>
              <a:t>renúncia antecipada </a:t>
            </a:r>
            <a:r>
              <a:rPr lang="pt-BR" sz="2000" dirty="0" smtClean="0">
                <a:solidFill>
                  <a:srgbClr val="CCECFF"/>
                </a:solidFill>
              </a:rPr>
              <a:t>do aderente a </a:t>
            </a:r>
            <a:r>
              <a:rPr lang="pt-BR" sz="2000" b="1" dirty="0" smtClean="0">
                <a:solidFill>
                  <a:srgbClr val="CCECFF"/>
                </a:solidFill>
              </a:rPr>
              <a:t>direito</a:t>
            </a:r>
            <a:r>
              <a:rPr lang="pt-BR" sz="2000" dirty="0" smtClean="0">
                <a:solidFill>
                  <a:srgbClr val="CCECFF"/>
                </a:solidFill>
              </a:rPr>
              <a:t> resultante da natureza do negócio”. </a:t>
            </a:r>
          </a:p>
          <a:p>
            <a:pPr algn="just"/>
            <a:endParaRPr lang="pt-BR" sz="2000" dirty="0"/>
          </a:p>
          <a:p>
            <a:pPr algn="just"/>
            <a:r>
              <a:rPr lang="pt-BR" sz="2000" dirty="0" smtClean="0"/>
              <a:t>Súmula 335, STJ: “Nos contratos de locação é válida a cláusula de renúncia à indenização das benfeitorias e ao direito de retenção”. (contrato paritário e não de adesão)</a:t>
            </a:r>
          </a:p>
        </p:txBody>
      </p:sp>
    </p:spTree>
    <p:extLst>
      <p:ext uri="{BB962C8B-B14F-4D97-AF65-F5344CB8AC3E}">
        <p14:creationId xmlns:p14="http://schemas.microsoft.com/office/powerpoint/2010/main" xmlns="" val="1147626318"/>
      </p:ext>
    </p:extLst>
  </p:cSld>
  <p:clrMapOvr>
    <a:masterClrMapping/>
  </p:clrMapOvr>
  <p:transition>
    <p:comb/>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179512" y="260648"/>
            <a:ext cx="8676456" cy="6524863"/>
          </a:xfrm>
          <a:prstGeom prst="rect">
            <a:avLst/>
          </a:prstGeom>
          <a:noFill/>
        </p:spPr>
        <p:txBody>
          <a:bodyPr wrap="square" rtlCol="0">
            <a:spAutoFit/>
          </a:bodyPr>
          <a:lstStyle/>
          <a:p>
            <a:pPr algn="just"/>
            <a:r>
              <a:rPr lang="pt-BR" sz="1900" b="1" dirty="0" smtClean="0">
                <a:solidFill>
                  <a:srgbClr val="FFC000"/>
                </a:solidFill>
              </a:rPr>
              <a:t>FCC (DPE/BA) – 2016:</a:t>
            </a:r>
          </a:p>
          <a:p>
            <a:pPr algn="just"/>
            <a:endParaRPr lang="pt-BR" sz="1900" dirty="0"/>
          </a:p>
          <a:p>
            <a:pPr algn="just"/>
            <a:r>
              <a:rPr lang="pt-BR" sz="1900" dirty="0" smtClean="0"/>
              <a:t>A </a:t>
            </a:r>
            <a:r>
              <a:rPr lang="pt-BR" sz="1900" dirty="0"/>
              <a:t>boa-fé, como cláusula geral contemplada pelo Código Civil de 2002, apresenta</a:t>
            </a:r>
          </a:p>
          <a:p>
            <a:pPr algn="just"/>
            <a:endParaRPr lang="pt-BR" sz="1900" dirty="0" smtClean="0"/>
          </a:p>
          <a:p>
            <a:pPr algn="just"/>
            <a:r>
              <a:rPr lang="pt-BR" sz="1900" dirty="0" smtClean="0"/>
              <a:t>a) indeterminação </a:t>
            </a:r>
            <a:r>
              <a:rPr lang="pt-BR" sz="1900" dirty="0"/>
              <a:t>em sua </a:t>
            </a:r>
            <a:r>
              <a:rPr lang="pt-BR" sz="1900" i="1" dirty="0" err="1"/>
              <a:t>fattispecie</a:t>
            </a:r>
            <a:r>
              <a:rPr lang="pt-BR" sz="1900" i="1" dirty="0"/>
              <a:t> </a:t>
            </a:r>
            <a:r>
              <a:rPr lang="pt-BR" sz="1900" dirty="0"/>
              <a:t>a fim de permitir ao intérprete a incidência da hipótese normativa a diversos comportamentos do mundo do ser que não poderiam ser exauridos taxativamente no texto legal.</a:t>
            </a:r>
          </a:p>
          <a:p>
            <a:pPr algn="just"/>
            <a:endParaRPr lang="pt-BR" sz="1900" dirty="0"/>
          </a:p>
          <a:p>
            <a:pPr algn="just"/>
            <a:r>
              <a:rPr lang="pt-BR" sz="1900" dirty="0" smtClean="0"/>
              <a:t>b) como </a:t>
            </a:r>
            <a:r>
              <a:rPr lang="pt-BR" sz="1900" dirty="0"/>
              <a:t>sua antítese a má-fé, sendo que esta tem a aptidão de macular o ato no plano de sua validade em razão da ilicitude de seu objeto.</a:t>
            </a:r>
          </a:p>
          <a:p>
            <a:pPr algn="just"/>
            <a:endParaRPr lang="pt-BR" sz="1900" dirty="0" smtClean="0"/>
          </a:p>
          <a:p>
            <a:pPr algn="just"/>
            <a:r>
              <a:rPr lang="pt-BR" sz="1900" dirty="0" smtClean="0"/>
              <a:t>c) alto </a:t>
            </a:r>
            <a:r>
              <a:rPr lang="pt-BR" sz="1900" dirty="0"/>
              <a:t>teor de densidade normativa, estreitando o campo hermenêutico de sua aplicação à hipótese de sua aplicação à hipótese expressamente contemplada pelo texto normativo, em consonância com as exigências de legalidade estrita.</a:t>
            </a:r>
          </a:p>
          <a:p>
            <a:pPr algn="just"/>
            <a:endParaRPr lang="pt-BR" sz="1900" dirty="0" smtClean="0"/>
          </a:p>
          <a:p>
            <a:pPr algn="just"/>
            <a:r>
              <a:rPr lang="pt-BR" sz="1900" dirty="0" smtClean="0"/>
              <a:t>d) necessidade </a:t>
            </a:r>
            <a:r>
              <a:rPr lang="pt-BR" sz="1900" dirty="0"/>
              <a:t>de aferição do elemento volitivo do agente, consistente na crença de agir em conformidade com o ordenamento jurídico.</a:t>
            </a:r>
          </a:p>
          <a:p>
            <a:pPr algn="just"/>
            <a:endParaRPr lang="pt-BR" sz="1900" dirty="0" smtClean="0"/>
          </a:p>
          <a:p>
            <a:pPr algn="just"/>
            <a:r>
              <a:rPr lang="pt-BR" sz="1900" dirty="0" smtClean="0"/>
              <a:t>e) duas </a:t>
            </a:r>
            <a:r>
              <a:rPr lang="pt-BR" sz="1900" dirty="0"/>
              <a:t>vertentes, isto é, a boa-fé subjetiva, que depende da análise da consciência subjetiva do agente, e a boa-fé objetiva, como </a:t>
            </a:r>
            <a:r>
              <a:rPr lang="pt-BR" sz="1900" i="1" dirty="0"/>
              <a:t>standard </a:t>
            </a:r>
            <a:r>
              <a:rPr lang="pt-BR" sz="1900" dirty="0"/>
              <a:t>de comportamento</a:t>
            </a:r>
            <a:r>
              <a:rPr lang="pt-BR" sz="1900" dirty="0" smtClean="0"/>
              <a:t>.</a:t>
            </a:r>
            <a:endParaRPr lang="pt-BR" sz="1900" dirty="0"/>
          </a:p>
        </p:txBody>
      </p:sp>
    </p:spTree>
    <p:extLst>
      <p:ext uri="{BB962C8B-B14F-4D97-AF65-F5344CB8AC3E}">
        <p14:creationId xmlns:p14="http://schemas.microsoft.com/office/powerpoint/2010/main" xmlns="" val="2104125172"/>
      </p:ext>
    </p:extLst>
  </p:cSld>
  <p:clrMapOvr>
    <a:masterClrMapping/>
  </p:clrMapOvr>
  <p:transition>
    <p:comb/>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76672"/>
            <a:ext cx="8424936" cy="4708981"/>
          </a:xfrm>
          <a:prstGeom prst="rect">
            <a:avLst/>
          </a:prstGeom>
          <a:noFill/>
        </p:spPr>
        <p:txBody>
          <a:bodyPr wrap="square" rtlCol="0">
            <a:spAutoFit/>
          </a:bodyPr>
          <a:lstStyle/>
          <a:p>
            <a:pPr algn="just"/>
            <a:r>
              <a:rPr lang="pt-BR" sz="2000" b="1" dirty="0" smtClean="0"/>
              <a:t>Julgado do Tribunal de Justiça do Estado de São Paulo:</a:t>
            </a:r>
          </a:p>
          <a:p>
            <a:pPr algn="just"/>
            <a:endParaRPr lang="pt-BR" sz="2000" dirty="0"/>
          </a:p>
          <a:p>
            <a:pPr algn="just"/>
            <a:r>
              <a:rPr lang="pt-BR" sz="2000" dirty="0" smtClean="0"/>
              <a:t>“APELAÇÃO </a:t>
            </a:r>
            <a:r>
              <a:rPr lang="pt-BR" sz="2000" dirty="0"/>
              <a:t>AÇÃO DE INDENIZAÇÃO POR DANOS MORAIS </a:t>
            </a:r>
            <a:r>
              <a:rPr lang="pt-BR" sz="2000" dirty="0">
                <a:solidFill>
                  <a:srgbClr val="FFC000"/>
                </a:solidFill>
              </a:rPr>
              <a:t>DEMORA DO REQUERIDO NA EMISSÃO DOS DOCUMENTOS DE CERTIFICAÇÃO DE CONCLUSÃO DO CURSO </a:t>
            </a:r>
            <a:r>
              <a:rPr lang="pt-BR" sz="2000" dirty="0"/>
              <a:t>REQUERENTE QUE TEVE QUE ACIONAR O PODER JUDICIÁRIO PARA OBTER TAIS DOCUMENTOS SE, </a:t>
            </a:r>
            <a:r>
              <a:rPr lang="pt-BR" sz="2000" dirty="0">
                <a:solidFill>
                  <a:srgbClr val="FFC000"/>
                </a:solidFill>
              </a:rPr>
              <a:t>EM VIRTUDE DA FALHA DO APELANTE NA PRESTAÇÃO DOS SERVIÇOS OFERECIDOS, O REQUERENTE DEIXOU DE CONCORRER A CARGOS QUE LHE INTERESSAVAM</a:t>
            </a:r>
            <a:r>
              <a:rPr lang="pt-BR" sz="2000" dirty="0"/>
              <a:t>, </a:t>
            </a:r>
            <a:r>
              <a:rPr lang="pt-BR" sz="2000" dirty="0">
                <a:solidFill>
                  <a:srgbClr val="FFC000"/>
                </a:solidFill>
              </a:rPr>
              <a:t>RESPONDE O APELANTE PELA FRUSTRAÇÃO DECORRENTE DA PERDA DE UMA CHANCE </a:t>
            </a:r>
            <a:r>
              <a:rPr lang="pt-BR" sz="2000" dirty="0"/>
              <a:t>DANOS MORAIS CARACTERIZADOS VALOR DA INDENIZAÇÃO BEM FIXADO SENTENÇA MANTIDA POR SEUS PRÓPRIOS FUNDAMENTOS, A TEOR DO ART. 252, DO REGIMENTO INTERNO DESTE TRIBUNAL RECURSO </a:t>
            </a:r>
            <a:r>
              <a:rPr lang="pt-BR" sz="2000" dirty="0" smtClean="0"/>
              <a:t>DESPROVIDO”. (TJSP</a:t>
            </a:r>
            <a:r>
              <a:rPr lang="pt-BR" sz="2000" dirty="0"/>
              <a:t>, Apelação nº. º </a:t>
            </a:r>
            <a:r>
              <a:rPr lang="pt-BR" sz="2000" dirty="0" smtClean="0"/>
              <a:t>0028256-89.2010.8.26.0005, 28ª Câmara de Direito Privado, Des. Rel. Cesar Luiz de Almeida, D.J. 16/06/2015)</a:t>
            </a:r>
            <a:endParaRPr lang="pt-BR" sz="2000" dirty="0"/>
          </a:p>
        </p:txBody>
      </p:sp>
    </p:spTree>
    <p:extLst>
      <p:ext uri="{BB962C8B-B14F-4D97-AF65-F5344CB8AC3E}">
        <p14:creationId xmlns:p14="http://schemas.microsoft.com/office/powerpoint/2010/main" xmlns="" val="472189170"/>
      </p:ext>
    </p:extLst>
  </p:cSld>
  <p:clrMapOvr>
    <a:masterClrMapping/>
  </p:clrMapOvr>
  <p:transition>
    <p:comb/>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116632"/>
            <a:ext cx="8568952" cy="7186583"/>
          </a:xfrm>
          <a:prstGeom prst="rect">
            <a:avLst/>
          </a:prstGeom>
          <a:noFill/>
        </p:spPr>
        <p:txBody>
          <a:bodyPr wrap="square" rtlCol="0">
            <a:spAutoFit/>
          </a:bodyPr>
          <a:lstStyle/>
          <a:p>
            <a:pPr algn="just"/>
            <a:r>
              <a:rPr lang="pt-BR" sz="1900" b="1" dirty="0" smtClean="0">
                <a:solidFill>
                  <a:srgbClr val="FFC000"/>
                </a:solidFill>
              </a:rPr>
              <a:t> Gabarito:</a:t>
            </a:r>
          </a:p>
          <a:p>
            <a:pPr algn="just"/>
            <a:endParaRPr lang="pt-BR" sz="1900" dirty="0"/>
          </a:p>
          <a:p>
            <a:pPr algn="just"/>
            <a:r>
              <a:rPr lang="pt-BR" sz="1900" dirty="0"/>
              <a:t>A boa-fé, como cláusula geral contemplada pelo Código Civil de 2002, apresenta</a:t>
            </a:r>
          </a:p>
          <a:p>
            <a:pPr algn="just"/>
            <a:endParaRPr lang="pt-BR" sz="1900" dirty="0"/>
          </a:p>
          <a:p>
            <a:pPr algn="just"/>
            <a:r>
              <a:rPr lang="pt-BR" sz="1900" dirty="0">
                <a:solidFill>
                  <a:srgbClr val="FFC000"/>
                </a:solidFill>
              </a:rPr>
              <a:t>a) indeterminação em sua </a:t>
            </a:r>
            <a:r>
              <a:rPr lang="pt-BR" sz="1900" i="1" dirty="0" err="1">
                <a:solidFill>
                  <a:srgbClr val="FFC000"/>
                </a:solidFill>
              </a:rPr>
              <a:t>fattispecie</a:t>
            </a:r>
            <a:r>
              <a:rPr lang="pt-BR" sz="1900" i="1" dirty="0">
                <a:solidFill>
                  <a:srgbClr val="FFC000"/>
                </a:solidFill>
              </a:rPr>
              <a:t> </a:t>
            </a:r>
            <a:r>
              <a:rPr lang="pt-BR" sz="1900" dirty="0">
                <a:solidFill>
                  <a:srgbClr val="FFC000"/>
                </a:solidFill>
              </a:rPr>
              <a:t>a fim de permitir ao intérprete a incidência da hipótese normativa a diversos comportamentos do mundo do ser que não poderiam ser exauridos taxativamente no texto legal.</a:t>
            </a:r>
          </a:p>
          <a:p>
            <a:pPr algn="just"/>
            <a:endParaRPr lang="pt-BR" sz="1900" dirty="0"/>
          </a:p>
          <a:p>
            <a:pPr algn="just"/>
            <a:r>
              <a:rPr lang="pt-BR" sz="1900" dirty="0"/>
              <a:t>b) como sua antítese a má-fé, sendo que esta tem a aptidão de macular o ato no plano de sua validade em razão da ilicitude de seu objeto.</a:t>
            </a:r>
          </a:p>
          <a:p>
            <a:pPr algn="just"/>
            <a:endParaRPr lang="pt-BR" sz="1900" dirty="0"/>
          </a:p>
          <a:p>
            <a:pPr algn="just"/>
            <a:r>
              <a:rPr lang="pt-BR" sz="1900" dirty="0"/>
              <a:t>c) alto teor de densidade normativa, estreitando o campo hermenêutico de sua aplicação à hipótese de sua aplicação à hipótese expressamente contemplada pelo texto normativo, em consonância com as exigências de legalidade estrita.</a:t>
            </a:r>
          </a:p>
          <a:p>
            <a:pPr algn="just"/>
            <a:endParaRPr lang="pt-BR" sz="1900" dirty="0"/>
          </a:p>
          <a:p>
            <a:pPr algn="just"/>
            <a:r>
              <a:rPr lang="pt-BR" sz="1900" dirty="0"/>
              <a:t>d) necessidade de aferição do elemento volitivo do agente, consistente na crença de agir em conformidade com o ordenamento jurídico.</a:t>
            </a:r>
          </a:p>
          <a:p>
            <a:pPr algn="just"/>
            <a:endParaRPr lang="pt-BR" sz="1900" dirty="0"/>
          </a:p>
          <a:p>
            <a:pPr algn="just"/>
            <a:r>
              <a:rPr lang="pt-BR" sz="1900" dirty="0"/>
              <a:t>e) duas vertentes, isto é, a boa-fé subjetiva, que depende da análise da consciência subjetiva do agente, e a boa-fé objetiva, como </a:t>
            </a:r>
            <a:r>
              <a:rPr lang="pt-BR" sz="1900" i="1" dirty="0"/>
              <a:t>standard </a:t>
            </a:r>
            <a:r>
              <a:rPr lang="pt-BR" sz="1900" dirty="0"/>
              <a:t>de comportamento.</a:t>
            </a:r>
          </a:p>
          <a:p>
            <a:endParaRPr lang="pt-BR" dirty="0"/>
          </a:p>
        </p:txBody>
      </p:sp>
    </p:spTree>
    <p:extLst>
      <p:ext uri="{BB962C8B-B14F-4D97-AF65-F5344CB8AC3E}">
        <p14:creationId xmlns:p14="http://schemas.microsoft.com/office/powerpoint/2010/main" xmlns="" val="3336900984"/>
      </p:ext>
    </p:extLst>
  </p:cSld>
  <p:clrMapOvr>
    <a:masterClrMapping/>
  </p:clrMapOvr>
  <p:transition>
    <p:comb/>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23528" y="548680"/>
            <a:ext cx="8640960" cy="6247864"/>
          </a:xfrm>
          <a:prstGeom prst="rect">
            <a:avLst/>
          </a:prstGeom>
          <a:noFill/>
        </p:spPr>
        <p:txBody>
          <a:bodyPr wrap="square" rtlCol="0">
            <a:spAutoFit/>
          </a:bodyPr>
          <a:lstStyle/>
          <a:p>
            <a:pPr algn="just"/>
            <a:r>
              <a:rPr lang="pt-BR" sz="2000" b="1" u="sng" dirty="0" smtClean="0">
                <a:solidFill>
                  <a:srgbClr val="CCECFF"/>
                </a:solidFill>
              </a:rPr>
              <a:t>Formação dos contratos</a:t>
            </a:r>
            <a:r>
              <a:rPr lang="pt-BR" sz="2000" dirty="0" smtClean="0">
                <a:solidFill>
                  <a:srgbClr val="CCECFF"/>
                </a:solidFill>
              </a:rPr>
              <a:t>:</a:t>
            </a:r>
            <a:r>
              <a:rPr lang="pt-BR" sz="2000" dirty="0" smtClean="0"/>
              <a:t> normalmente, estrutura-se em três etapas. </a:t>
            </a:r>
          </a:p>
          <a:p>
            <a:pPr algn="just"/>
            <a:endParaRPr lang="pt-BR" sz="2000" b="1" u="sng" dirty="0"/>
          </a:p>
          <a:p>
            <a:pPr algn="just"/>
            <a:r>
              <a:rPr lang="pt-BR" sz="2000" b="1" dirty="0" smtClean="0"/>
              <a:t>(i) Fase das negociações preliminares ou tratativas: </a:t>
            </a:r>
            <a:r>
              <a:rPr lang="pt-BR" sz="2000" dirty="0" smtClean="0"/>
              <a:t>ajustes prévios sobre a conveniência da celebração de um contrato. Nesta etapa ainda não há negócio jurídico, portanto, não há que se falar em responsabilidade contratual pelos termos preliminarmente debatidos. </a:t>
            </a:r>
          </a:p>
          <a:p>
            <a:pPr algn="just"/>
            <a:endParaRPr lang="pt-BR" sz="2000" dirty="0" smtClean="0"/>
          </a:p>
          <a:p>
            <a:pPr algn="just"/>
            <a:r>
              <a:rPr lang="pt-BR" sz="2000" dirty="0" smtClean="0"/>
              <a:t>Contudo, já se operam os deveres anexos da boa-fé objetiva, os quais incidem ao longo de todo o desenvolvimento do contrato (antes, durante e depois). Pode-se falar, então, em responsabilidade </a:t>
            </a:r>
            <a:r>
              <a:rPr lang="pt-BR" sz="2000" dirty="0" err="1" smtClean="0"/>
              <a:t>pré</a:t>
            </a:r>
            <a:r>
              <a:rPr lang="pt-BR" sz="2000" dirty="0" smtClean="0"/>
              <a:t>-contratual, que tem natureza extracontratual, decorrente da função integrativa da boa-fé objetiva. </a:t>
            </a:r>
          </a:p>
          <a:p>
            <a:pPr algn="just"/>
            <a:r>
              <a:rPr lang="pt-BR" sz="2000" b="1" u="sng" dirty="0" smtClean="0"/>
              <a:t> </a:t>
            </a:r>
          </a:p>
          <a:p>
            <a:pPr algn="just"/>
            <a:r>
              <a:rPr lang="pt-BR" sz="2000" b="1" dirty="0" smtClean="0"/>
              <a:t>(</a:t>
            </a:r>
            <a:r>
              <a:rPr lang="pt-BR" sz="2000" b="1" dirty="0" err="1" smtClean="0"/>
              <a:t>ii</a:t>
            </a:r>
            <a:r>
              <a:rPr lang="pt-BR" sz="2000" b="1" dirty="0" smtClean="0"/>
              <a:t>) Proposta ou oferta</a:t>
            </a:r>
            <a:r>
              <a:rPr lang="pt-BR" sz="2000" dirty="0" smtClean="0"/>
              <a:t>: é a declaração unilateral de vontade de contratar. </a:t>
            </a:r>
          </a:p>
          <a:p>
            <a:pPr algn="just"/>
            <a:endParaRPr lang="pt-BR" sz="2000" dirty="0"/>
          </a:p>
          <a:p>
            <a:pPr algn="just"/>
            <a:r>
              <a:rPr lang="pt-BR" sz="2000" dirty="0" smtClean="0"/>
              <a:t>A proposta feita ao público, por meio da publicidade (TV, rádio, internet, </a:t>
            </a:r>
            <a:r>
              <a:rPr lang="pt-BR" sz="2000" i="1" dirty="0" smtClean="0"/>
              <a:t>outdoor</a:t>
            </a:r>
            <a:r>
              <a:rPr lang="pt-BR" sz="2000" dirty="0" smtClean="0"/>
              <a:t>), vincula o proponente nos mesmos termos do que seria uma proposta individual, produzindo efeitos. Consiste em verdadeira oferta. </a:t>
            </a:r>
            <a:endParaRPr lang="pt-BR" sz="2000" dirty="0"/>
          </a:p>
          <a:p>
            <a:pPr algn="just"/>
            <a:endParaRPr lang="pt-BR" sz="2000" dirty="0"/>
          </a:p>
        </p:txBody>
      </p:sp>
    </p:spTree>
    <p:extLst>
      <p:ext uri="{BB962C8B-B14F-4D97-AF65-F5344CB8AC3E}">
        <p14:creationId xmlns:p14="http://schemas.microsoft.com/office/powerpoint/2010/main" xmlns="" val="3276857854"/>
      </p:ext>
    </p:extLst>
  </p:cSld>
  <p:clrMapOvr>
    <a:masterClrMapping/>
  </p:clrMapOvr>
  <p:transition>
    <p:comb/>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548680"/>
            <a:ext cx="8208912" cy="5324535"/>
          </a:xfrm>
          <a:prstGeom prst="rect">
            <a:avLst/>
          </a:prstGeom>
          <a:noFill/>
        </p:spPr>
        <p:txBody>
          <a:bodyPr wrap="square" rtlCol="0">
            <a:spAutoFit/>
          </a:bodyPr>
          <a:lstStyle/>
          <a:p>
            <a:pPr algn="just"/>
            <a:r>
              <a:rPr lang="pt-BR" sz="2000" dirty="0" smtClean="0"/>
              <a:t>O Código Civil se aproxima do CDC, pois este, igualmente, estabelece que a proposta feita ao público vincula o proponente. Há, no entanto, uma diferença: quando se tratar de contrato de consumo, a oferta feita ao público vincula o proponente com um diferencial – a responsabilidade solidária entre fornecedores e prepostos ou representantes autônomos (art. 30 c/c 34, CDC). </a:t>
            </a:r>
          </a:p>
          <a:p>
            <a:pPr algn="just"/>
            <a:endParaRPr lang="pt-BR" sz="2000" dirty="0">
              <a:solidFill>
                <a:srgbClr val="CCECFF"/>
              </a:solidFill>
            </a:endParaRPr>
          </a:p>
          <a:p>
            <a:pPr algn="just"/>
            <a:r>
              <a:rPr lang="pt-BR" sz="2000" dirty="0" smtClean="0">
                <a:solidFill>
                  <a:srgbClr val="CCECFF"/>
                </a:solidFill>
              </a:rPr>
              <a:t>Art. 427, CC: “A proposta de contrato obriga o proponente, se o contrário não resultar dos termos dela, da natureza do negócio, ou das circunstâncias do caso”. </a:t>
            </a:r>
          </a:p>
          <a:p>
            <a:pPr algn="just"/>
            <a:endParaRPr lang="pt-BR" sz="2000" dirty="0"/>
          </a:p>
          <a:p>
            <a:pPr algn="just"/>
            <a:r>
              <a:rPr lang="pt-BR" sz="2000" dirty="0" smtClean="0"/>
              <a:t>A proposta gera responsabilidade pelo seu cumprimento integral. Declaração de vontade que estimula a boa-fé objetiva, ao gerar a expectativa de confiança na parte contrária. </a:t>
            </a:r>
          </a:p>
          <a:p>
            <a:pPr algn="just"/>
            <a:endParaRPr lang="pt-BR" sz="2000" dirty="0"/>
          </a:p>
          <a:p>
            <a:pPr algn="just"/>
            <a:r>
              <a:rPr lang="pt-BR" sz="2000" dirty="0" smtClean="0"/>
              <a:t>A parte interessada (a quem se dirigiu a proposta) poderá optar pela tutela específica ou perdas e danos. </a:t>
            </a:r>
            <a:endParaRPr lang="pt-BR" sz="2000" dirty="0"/>
          </a:p>
        </p:txBody>
      </p:sp>
    </p:spTree>
    <p:extLst>
      <p:ext uri="{BB962C8B-B14F-4D97-AF65-F5344CB8AC3E}">
        <p14:creationId xmlns:p14="http://schemas.microsoft.com/office/powerpoint/2010/main" xmlns="" val="3482336266"/>
      </p:ext>
    </p:extLst>
  </p:cSld>
  <p:clrMapOvr>
    <a:masterClrMapping/>
  </p:clrMapOvr>
  <p:transition>
    <p:comb/>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548680"/>
            <a:ext cx="8352928" cy="5632311"/>
          </a:xfrm>
          <a:prstGeom prst="rect">
            <a:avLst/>
          </a:prstGeom>
          <a:noFill/>
        </p:spPr>
        <p:txBody>
          <a:bodyPr wrap="square" rtlCol="0">
            <a:spAutoFit/>
          </a:bodyPr>
          <a:lstStyle/>
          <a:p>
            <a:pPr algn="just"/>
            <a:r>
              <a:rPr lang="pt-BR" sz="2000" b="1" dirty="0" err="1" smtClean="0"/>
              <a:t>iii</a:t>
            </a:r>
            <a:r>
              <a:rPr lang="pt-BR" sz="2000" b="1" dirty="0" smtClean="0"/>
              <a:t>) Aceitação ou oblação:</a:t>
            </a:r>
            <a:r>
              <a:rPr lang="pt-BR" sz="2000" dirty="0" smtClean="0"/>
              <a:t> é a adesão à proposta formulada, aceitando os seus termos. Ela deve ser </a:t>
            </a:r>
            <a:r>
              <a:rPr lang="pt-BR" sz="2000" b="1" dirty="0" smtClean="0"/>
              <a:t>séria, plena, integral, podendo ser tácita ou expressa. </a:t>
            </a:r>
          </a:p>
          <a:p>
            <a:pPr algn="just"/>
            <a:endParaRPr lang="pt-BR" sz="2000" dirty="0"/>
          </a:p>
          <a:p>
            <a:pPr algn="just"/>
            <a:r>
              <a:rPr lang="pt-BR" sz="2000" dirty="0" smtClean="0">
                <a:solidFill>
                  <a:srgbClr val="CCECFF"/>
                </a:solidFill>
              </a:rPr>
              <a:t>Art. 431, CC: “A aceitação fora do prazo, com adições, restrições ou modificações, importará nova proposta”. </a:t>
            </a:r>
          </a:p>
          <a:p>
            <a:pPr algn="just"/>
            <a:endParaRPr lang="pt-BR" sz="2000" dirty="0"/>
          </a:p>
          <a:p>
            <a:pPr algn="just"/>
            <a:r>
              <a:rPr lang="pt-BR" sz="2000" dirty="0" smtClean="0"/>
              <a:t>Ex. Propaganda de feirão de carros a ser realizado somente no domingo. A pessoa comparece na segunda-feira para comprar veículo do anúncio. Trata-se, neste caso, de nova proposta, pois fora do prazo veiculado. </a:t>
            </a:r>
          </a:p>
          <a:p>
            <a:pPr algn="just"/>
            <a:endParaRPr lang="pt-BR" sz="2000" dirty="0"/>
          </a:p>
          <a:p>
            <a:pPr algn="just"/>
            <a:r>
              <a:rPr lang="pt-BR" sz="2000" dirty="0" smtClean="0"/>
              <a:t>O contrato </a:t>
            </a:r>
            <a:r>
              <a:rPr lang="pt-BR" sz="2000" b="1" u="sng" dirty="0" smtClean="0"/>
              <a:t>entre pessoas presentes</a:t>
            </a:r>
            <a:r>
              <a:rPr lang="pt-BR" sz="2000" dirty="0" smtClean="0"/>
              <a:t> (mesmas circunstancias de tempo e espaço) se aperfeiçoa com a </a:t>
            </a:r>
            <a:r>
              <a:rPr lang="pt-BR" sz="2000" b="1" dirty="0" smtClean="0"/>
              <a:t>ACEITAÇÃO</a:t>
            </a:r>
            <a:r>
              <a:rPr lang="pt-BR" sz="2000" dirty="0" smtClean="0"/>
              <a:t>. </a:t>
            </a:r>
          </a:p>
          <a:p>
            <a:pPr algn="just"/>
            <a:endParaRPr lang="pt-BR" sz="2000" dirty="0"/>
          </a:p>
          <a:p>
            <a:pPr algn="just"/>
            <a:r>
              <a:rPr lang="pt-BR" sz="2000" dirty="0" smtClean="0"/>
              <a:t>Obs. Equivale a contrato entre presentes o contrato pelo telefone (telemarketing). </a:t>
            </a:r>
            <a:endParaRPr lang="pt-BR" sz="2000" dirty="0"/>
          </a:p>
          <a:p>
            <a:pPr algn="just"/>
            <a:endParaRPr lang="pt-BR" sz="2000" dirty="0" smtClean="0"/>
          </a:p>
          <a:p>
            <a:pPr algn="just"/>
            <a:endParaRPr lang="pt-BR" sz="2000" dirty="0" smtClean="0"/>
          </a:p>
        </p:txBody>
      </p:sp>
    </p:spTree>
    <p:extLst>
      <p:ext uri="{BB962C8B-B14F-4D97-AF65-F5344CB8AC3E}">
        <p14:creationId xmlns:p14="http://schemas.microsoft.com/office/powerpoint/2010/main" xmlns="" val="647671165"/>
      </p:ext>
    </p:extLst>
  </p:cSld>
  <p:clrMapOvr>
    <a:masterClrMapping/>
  </p:clrMapOvr>
  <p:transition>
    <p:comb/>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404664"/>
            <a:ext cx="8280920" cy="5632311"/>
          </a:xfrm>
          <a:prstGeom prst="rect">
            <a:avLst/>
          </a:prstGeom>
          <a:noFill/>
        </p:spPr>
        <p:txBody>
          <a:bodyPr wrap="square" rtlCol="0">
            <a:spAutoFit/>
          </a:bodyPr>
          <a:lstStyle/>
          <a:p>
            <a:pPr algn="just"/>
            <a:r>
              <a:rPr lang="pt-BR" sz="2000" b="1" dirty="0" smtClean="0">
                <a:solidFill>
                  <a:srgbClr val="CCECFF"/>
                </a:solidFill>
              </a:rPr>
              <a:t>E o contrato entre pessoas ausentes?</a:t>
            </a:r>
            <a:r>
              <a:rPr lang="pt-BR" sz="2000" b="1" dirty="0" smtClean="0"/>
              <a:t> </a:t>
            </a:r>
            <a:r>
              <a:rPr lang="pt-BR" sz="2000" dirty="0" smtClean="0"/>
              <a:t>(ex. contrato pela internet)</a:t>
            </a:r>
            <a:endParaRPr lang="pt-BR" sz="2000" b="1" dirty="0" smtClean="0"/>
          </a:p>
          <a:p>
            <a:pPr algn="just"/>
            <a:r>
              <a:rPr lang="pt-BR" sz="2000" dirty="0"/>
              <a:t> </a:t>
            </a:r>
            <a:endParaRPr lang="pt-BR" sz="2000" dirty="0" smtClean="0"/>
          </a:p>
          <a:p>
            <a:pPr algn="just"/>
            <a:r>
              <a:rPr lang="pt-BR" sz="2000" dirty="0" smtClean="0"/>
              <a:t>A </a:t>
            </a:r>
            <a:r>
              <a:rPr lang="pt-BR" sz="2000" b="1" dirty="0" smtClean="0"/>
              <a:t>doutrina</a:t>
            </a:r>
            <a:r>
              <a:rPr lang="pt-BR" sz="2000" dirty="0" smtClean="0"/>
              <a:t> aplica a </a:t>
            </a:r>
            <a:r>
              <a:rPr lang="pt-BR" sz="2000" b="1" u="sng" dirty="0" smtClean="0"/>
              <a:t>teoria da cognição (conhecimento)</a:t>
            </a:r>
            <a:r>
              <a:rPr lang="pt-BR" sz="2000" b="1" dirty="0" smtClean="0"/>
              <a:t>. </a:t>
            </a:r>
            <a:r>
              <a:rPr lang="pt-BR" sz="2000" dirty="0" smtClean="0"/>
              <a:t>Quando chegar ao conhecimento do proponente a aceitação, o contrato estará formado.</a:t>
            </a:r>
          </a:p>
          <a:p>
            <a:pPr algn="just"/>
            <a:endParaRPr lang="pt-BR" sz="2000" dirty="0"/>
          </a:p>
          <a:p>
            <a:pPr algn="just"/>
            <a:r>
              <a:rPr lang="pt-BR" sz="2000" dirty="0" smtClean="0"/>
              <a:t>O </a:t>
            </a:r>
            <a:r>
              <a:rPr lang="pt-BR" sz="2000" b="1" dirty="0" smtClean="0"/>
              <a:t>Código Civil, </a:t>
            </a:r>
            <a:r>
              <a:rPr lang="pt-BR" sz="2000" dirty="0" smtClean="0"/>
              <a:t>porém</a:t>
            </a:r>
            <a:r>
              <a:rPr lang="pt-BR" sz="2000" b="1" dirty="0" smtClean="0"/>
              <a:t>, </a:t>
            </a:r>
            <a:r>
              <a:rPr lang="pt-BR" sz="2000" dirty="0" smtClean="0"/>
              <a:t>adotou a </a:t>
            </a:r>
            <a:r>
              <a:rPr lang="pt-BR" sz="2000" b="1" u="sng" dirty="0" smtClean="0"/>
              <a:t>teoria da </a:t>
            </a:r>
            <a:r>
              <a:rPr lang="pt-BR" sz="2000" b="1" u="sng" dirty="0" err="1" smtClean="0"/>
              <a:t>agnição</a:t>
            </a:r>
            <a:r>
              <a:rPr lang="pt-BR" sz="2000" b="1" u="sng" dirty="0" smtClean="0"/>
              <a:t> por expedição, </a:t>
            </a:r>
            <a:r>
              <a:rPr lang="pt-BR" sz="2000" dirty="0" smtClean="0"/>
              <a:t>na qual o contrato se forma no momento em que a aceitação é expedida, independentemente, do conhecimento do proponente (art. 434, CC). Trata-se de teoria que enseja a insegurança, afinal, não se tem convicção de que chegou ao proponente a aceitação. </a:t>
            </a:r>
          </a:p>
          <a:p>
            <a:pPr algn="just"/>
            <a:endParaRPr lang="pt-BR" sz="2000" dirty="0">
              <a:solidFill>
                <a:srgbClr val="CCECFF"/>
              </a:solidFill>
            </a:endParaRPr>
          </a:p>
          <a:p>
            <a:pPr algn="just"/>
            <a:r>
              <a:rPr lang="pt-BR" sz="2000" dirty="0" smtClean="0">
                <a:solidFill>
                  <a:srgbClr val="CCECFF"/>
                </a:solidFill>
              </a:rPr>
              <a:t>Enunciado 173</a:t>
            </a:r>
            <a:r>
              <a:rPr lang="pt-BR" sz="2000" dirty="0">
                <a:solidFill>
                  <a:srgbClr val="CCECFF"/>
                </a:solidFill>
              </a:rPr>
              <a:t>, Jornadas: </a:t>
            </a:r>
            <a:r>
              <a:rPr lang="pt-BR" sz="2000" dirty="0" smtClean="0">
                <a:solidFill>
                  <a:srgbClr val="CCECFF"/>
                </a:solidFill>
              </a:rPr>
              <a:t>“Art</a:t>
            </a:r>
            <a:r>
              <a:rPr lang="pt-BR" sz="2000" dirty="0">
                <a:solidFill>
                  <a:srgbClr val="CCECFF"/>
                </a:solidFill>
              </a:rPr>
              <a:t>. 434: A formação dos contratos realizados entre pessoas ausentes, por meio eletrônico, completa-se com a recepção da aceitação pelo </a:t>
            </a:r>
            <a:r>
              <a:rPr lang="pt-BR" sz="2000" dirty="0" smtClean="0">
                <a:solidFill>
                  <a:srgbClr val="CCECFF"/>
                </a:solidFill>
              </a:rPr>
              <a:t>proponente”.</a:t>
            </a:r>
            <a:r>
              <a:rPr lang="pt-BR" sz="2000" dirty="0" smtClean="0"/>
              <a:t> </a:t>
            </a:r>
          </a:p>
          <a:p>
            <a:pPr algn="just"/>
            <a:endParaRPr lang="pt-BR" sz="2000" dirty="0"/>
          </a:p>
          <a:p>
            <a:pPr algn="just"/>
            <a:r>
              <a:rPr lang="pt-BR" sz="2000" dirty="0" smtClean="0"/>
              <a:t>Deve-se atentar à redação da questão. </a:t>
            </a:r>
          </a:p>
          <a:p>
            <a:pPr algn="just"/>
            <a:endParaRPr lang="pt-BR" sz="2000" dirty="0" smtClean="0"/>
          </a:p>
        </p:txBody>
      </p:sp>
    </p:spTree>
    <p:extLst>
      <p:ext uri="{BB962C8B-B14F-4D97-AF65-F5344CB8AC3E}">
        <p14:creationId xmlns:p14="http://schemas.microsoft.com/office/powerpoint/2010/main" xmlns="" val="469142232"/>
      </p:ext>
    </p:extLst>
  </p:cSld>
  <p:clrMapOvr>
    <a:masterClrMapping/>
  </p:clrMapOvr>
  <p:transition>
    <p:comb/>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76672"/>
            <a:ext cx="8424936" cy="5632311"/>
          </a:xfrm>
          <a:prstGeom prst="rect">
            <a:avLst/>
          </a:prstGeom>
          <a:noFill/>
        </p:spPr>
        <p:txBody>
          <a:bodyPr wrap="square" rtlCol="0">
            <a:spAutoFit/>
          </a:bodyPr>
          <a:lstStyle/>
          <a:p>
            <a:pPr algn="just"/>
            <a:r>
              <a:rPr lang="pt-BR" sz="2000" b="1" u="sng" dirty="0" smtClean="0">
                <a:solidFill>
                  <a:srgbClr val="CCECFF"/>
                </a:solidFill>
              </a:rPr>
              <a:t>Contrato preliminar</a:t>
            </a:r>
          </a:p>
          <a:p>
            <a:pPr algn="just"/>
            <a:endParaRPr lang="pt-BR" sz="2000" b="1" u="sng" dirty="0"/>
          </a:p>
          <a:p>
            <a:pPr algn="just"/>
            <a:r>
              <a:rPr lang="pt-BR" sz="2000" dirty="0" smtClean="0"/>
              <a:t>É uma </a:t>
            </a:r>
            <a:r>
              <a:rPr lang="pt-BR" sz="2000" b="1" dirty="0" smtClean="0"/>
              <a:t>obrigação de fazer </a:t>
            </a:r>
            <a:r>
              <a:rPr lang="pt-BR" sz="2000" dirty="0" smtClean="0"/>
              <a:t>consistente na </a:t>
            </a:r>
            <a:r>
              <a:rPr lang="pt-BR" sz="2000" b="1" dirty="0" smtClean="0"/>
              <a:t>celebração de um outro contrato</a:t>
            </a:r>
            <a:r>
              <a:rPr lang="pt-BR" sz="2000" dirty="0" smtClean="0"/>
              <a:t>. Não há relação de </a:t>
            </a:r>
            <a:r>
              <a:rPr lang="pt-BR" sz="2000" dirty="0" err="1" smtClean="0"/>
              <a:t>acessoriedade</a:t>
            </a:r>
            <a:r>
              <a:rPr lang="pt-BR" sz="2000" dirty="0" smtClean="0"/>
              <a:t>, pois o contrato que se prometeu terá objeto distinto do preliminar. </a:t>
            </a:r>
          </a:p>
          <a:p>
            <a:pPr algn="just"/>
            <a:endParaRPr lang="pt-BR" sz="2000" dirty="0"/>
          </a:p>
          <a:p>
            <a:pPr algn="just"/>
            <a:r>
              <a:rPr lang="pt-BR" sz="2000" dirty="0" smtClean="0"/>
              <a:t>Ex. Promessa de compra e venda. O comprador compromete-se a pagar em cinco anos, e o vendedor assume o compromisso de transferir a coisa, quando quitadas todas as prestações (contrato de compra e venda)</a:t>
            </a:r>
          </a:p>
          <a:p>
            <a:pPr algn="just"/>
            <a:endParaRPr lang="pt-BR" sz="2000" dirty="0"/>
          </a:p>
          <a:p>
            <a:pPr algn="just"/>
            <a:r>
              <a:rPr lang="pt-BR" sz="2000" dirty="0"/>
              <a:t>Art. 462, CC: “O contrato preliminar, </a:t>
            </a:r>
            <a:r>
              <a:rPr lang="pt-BR" sz="2000" b="1" u="sng" dirty="0"/>
              <a:t>exceto quanto à forma</a:t>
            </a:r>
            <a:r>
              <a:rPr lang="pt-BR" sz="2000" dirty="0"/>
              <a:t>, deve conter todos os requisitos essenciais ao contrato a ser celebrado”. </a:t>
            </a:r>
          </a:p>
          <a:p>
            <a:pPr algn="just"/>
            <a:endParaRPr lang="pt-BR" sz="2000" dirty="0" smtClean="0"/>
          </a:p>
          <a:p>
            <a:pPr algn="just"/>
            <a:r>
              <a:rPr lang="pt-BR" sz="2000" dirty="0" smtClean="0"/>
              <a:t>Ex. a compra e venda de um imóvel exige escritura pública. A promessa de compra e venda, no entanto, não precisa seguir a mesma formalidade, podendo ser realizada por meio de instrumento particular (art. 1417, CC).  </a:t>
            </a:r>
            <a:endParaRPr lang="pt-BR" sz="2000" dirty="0"/>
          </a:p>
        </p:txBody>
      </p:sp>
    </p:spTree>
    <p:extLst>
      <p:ext uri="{BB962C8B-B14F-4D97-AF65-F5344CB8AC3E}">
        <p14:creationId xmlns:p14="http://schemas.microsoft.com/office/powerpoint/2010/main" xmlns="" val="1417200393"/>
      </p:ext>
    </p:extLst>
  </p:cSld>
  <p:clrMapOvr>
    <a:masterClrMapping/>
  </p:clrMapOvr>
  <p:transition>
    <p:comb/>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179512" y="260648"/>
            <a:ext cx="8712968" cy="6617196"/>
          </a:xfrm>
          <a:prstGeom prst="rect">
            <a:avLst/>
          </a:prstGeom>
          <a:noFill/>
        </p:spPr>
        <p:txBody>
          <a:bodyPr wrap="square" rtlCol="0">
            <a:spAutoFit/>
          </a:bodyPr>
          <a:lstStyle/>
          <a:p>
            <a:pPr algn="just"/>
            <a:r>
              <a:rPr lang="pt-BR" sz="2000" b="1" dirty="0">
                <a:solidFill>
                  <a:srgbClr val="CCECFF"/>
                </a:solidFill>
              </a:rPr>
              <a:t>Se o promitente vendedor, mesmo após receber o preço integral combinado, </a:t>
            </a:r>
            <a:r>
              <a:rPr lang="pt-BR" sz="2000" b="1" u="sng" dirty="0">
                <a:solidFill>
                  <a:srgbClr val="CCECFF"/>
                </a:solidFill>
              </a:rPr>
              <a:t>recusar-se a outorgar a escritura pública</a:t>
            </a:r>
            <a:r>
              <a:rPr lang="pt-BR" sz="2000" b="1" dirty="0">
                <a:solidFill>
                  <a:srgbClr val="CCECFF"/>
                </a:solidFill>
              </a:rPr>
              <a:t>, o que o promissário comprador poderá fazer</a:t>
            </a:r>
            <a:r>
              <a:rPr lang="pt-BR" sz="2000" b="1" dirty="0" smtClean="0">
                <a:solidFill>
                  <a:srgbClr val="CCECFF"/>
                </a:solidFill>
              </a:rPr>
              <a:t>?</a:t>
            </a:r>
          </a:p>
          <a:p>
            <a:pPr algn="just"/>
            <a:endParaRPr lang="pt-BR" sz="2000" dirty="0"/>
          </a:p>
          <a:p>
            <a:pPr algn="just"/>
            <a:r>
              <a:rPr lang="pt-BR" sz="2000" dirty="0"/>
              <a:t>Poderá ajuizar </a:t>
            </a:r>
            <a:r>
              <a:rPr lang="pt-BR" sz="2000" b="1" dirty="0"/>
              <a:t>ação de adjudicação </a:t>
            </a:r>
            <a:r>
              <a:rPr lang="pt-BR" sz="2000" b="1" dirty="0" smtClean="0"/>
              <a:t>compulsória</a:t>
            </a:r>
            <a:r>
              <a:rPr lang="pt-BR" sz="2000" dirty="0" smtClean="0"/>
              <a:t>. O </a:t>
            </a:r>
            <a:r>
              <a:rPr lang="pt-BR" sz="2000" dirty="0"/>
              <a:t>autor da ação pede que o juiz prolate uma sentença que supra (substituta) a declaração de vontade do promitente vendedor</a:t>
            </a:r>
            <a:r>
              <a:rPr lang="pt-BR" sz="2000" dirty="0" smtClean="0"/>
              <a:t>. </a:t>
            </a:r>
            <a:r>
              <a:rPr lang="pt-BR" sz="2000" dirty="0"/>
              <a:t>Assim, a sentença já irá produzir o mesmo efeito da escritura pública que o promitente vendedor não outorgou, podendo o autor até mesmo fazer o registro no Cartório de Registro de Imóveis</a:t>
            </a:r>
            <a:r>
              <a:rPr lang="pt-BR" sz="2000" dirty="0" smtClean="0"/>
              <a:t>.</a:t>
            </a:r>
          </a:p>
          <a:p>
            <a:pPr algn="just"/>
            <a:endParaRPr lang="pt-BR" sz="2000" dirty="0"/>
          </a:p>
          <a:p>
            <a:pPr algn="just"/>
            <a:r>
              <a:rPr lang="pt-BR" sz="2000" b="1" u="sng" dirty="0" smtClean="0">
                <a:solidFill>
                  <a:srgbClr val="CCECFF"/>
                </a:solidFill>
              </a:rPr>
              <a:t>Se </a:t>
            </a:r>
            <a:r>
              <a:rPr lang="pt-BR" sz="2000" b="1" u="sng" dirty="0">
                <a:solidFill>
                  <a:srgbClr val="CCECFF"/>
                </a:solidFill>
              </a:rPr>
              <a:t>a promessa não for registrada no cartório</a:t>
            </a:r>
            <a:r>
              <a:rPr lang="pt-BR" sz="2000" b="1" dirty="0">
                <a:solidFill>
                  <a:srgbClr val="CCECFF"/>
                </a:solidFill>
              </a:rPr>
              <a:t>, ainda assim o promissário comprador poderá ajuizar ação de adjudicação compulsória?</a:t>
            </a:r>
          </a:p>
          <a:p>
            <a:pPr algn="just"/>
            <a:endParaRPr lang="pt-BR" sz="2000" dirty="0" smtClean="0"/>
          </a:p>
          <a:p>
            <a:pPr algn="just"/>
            <a:r>
              <a:rPr lang="pt-BR" sz="2000" dirty="0" smtClean="0"/>
              <a:t>Sim. </a:t>
            </a:r>
            <a:r>
              <a:rPr lang="pt-BR" sz="2000" dirty="0"/>
              <a:t>O registro do compromisso de compra e </a:t>
            </a:r>
            <a:r>
              <a:rPr lang="pt-BR" sz="2000" dirty="0" smtClean="0"/>
              <a:t>venda no cartório de imóveis </a:t>
            </a:r>
            <a:r>
              <a:rPr lang="pt-BR" sz="2000" dirty="0"/>
              <a:t>não é condição para o ajuizamento da ação de adjudicação compulsória</a:t>
            </a:r>
            <a:r>
              <a:rPr lang="pt-BR" sz="2000" dirty="0" smtClean="0"/>
              <a:t>.</a:t>
            </a:r>
          </a:p>
          <a:p>
            <a:pPr algn="just"/>
            <a:endParaRPr lang="pt-BR" sz="2000" dirty="0">
              <a:solidFill>
                <a:srgbClr val="CCECFF"/>
              </a:solidFill>
            </a:endParaRPr>
          </a:p>
          <a:p>
            <a:pPr algn="just"/>
            <a:r>
              <a:rPr lang="pt-BR" sz="2000" dirty="0">
                <a:solidFill>
                  <a:srgbClr val="CCECFF"/>
                </a:solidFill>
              </a:rPr>
              <a:t>Súmula 239-STJ: </a:t>
            </a:r>
            <a:r>
              <a:rPr lang="pt-BR" sz="2000" dirty="0" smtClean="0">
                <a:solidFill>
                  <a:srgbClr val="CCECFF"/>
                </a:solidFill>
              </a:rPr>
              <a:t>“O </a:t>
            </a:r>
            <a:r>
              <a:rPr lang="pt-BR" sz="2000" dirty="0">
                <a:solidFill>
                  <a:srgbClr val="CCECFF"/>
                </a:solidFill>
              </a:rPr>
              <a:t>direito à adjudicação compulsória não se condiciona ao registro do compromisso de compra e venda no cartório de </a:t>
            </a:r>
            <a:r>
              <a:rPr lang="pt-BR" sz="2000" dirty="0" smtClean="0">
                <a:solidFill>
                  <a:srgbClr val="CCECFF"/>
                </a:solidFill>
              </a:rPr>
              <a:t>imóveis”.</a:t>
            </a:r>
            <a:endParaRPr lang="pt-BR" sz="2000" dirty="0">
              <a:solidFill>
                <a:srgbClr val="CCECFF"/>
              </a:solidFill>
            </a:endParaRPr>
          </a:p>
          <a:p>
            <a:endParaRPr lang="pt-BR" dirty="0"/>
          </a:p>
        </p:txBody>
      </p:sp>
    </p:spTree>
    <p:extLst>
      <p:ext uri="{BB962C8B-B14F-4D97-AF65-F5344CB8AC3E}">
        <p14:creationId xmlns:p14="http://schemas.microsoft.com/office/powerpoint/2010/main" xmlns="" val="2613157349"/>
      </p:ext>
    </p:extLst>
  </p:cSld>
  <p:clrMapOvr>
    <a:masterClrMapping/>
  </p:clrMapOvr>
  <p:transition>
    <p:comb/>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260648"/>
            <a:ext cx="8568952" cy="6617196"/>
          </a:xfrm>
          <a:prstGeom prst="rect">
            <a:avLst/>
          </a:prstGeom>
          <a:noFill/>
        </p:spPr>
        <p:txBody>
          <a:bodyPr wrap="square" rtlCol="0">
            <a:spAutoFit/>
          </a:bodyPr>
          <a:lstStyle/>
          <a:p>
            <a:pPr algn="just"/>
            <a:r>
              <a:rPr lang="pt-BR" sz="2000" b="1" dirty="0" smtClean="0"/>
              <a:t>Tutela jurídica:</a:t>
            </a:r>
          </a:p>
          <a:p>
            <a:pPr algn="just"/>
            <a:endParaRPr lang="pt-BR" sz="2000" dirty="0" smtClean="0"/>
          </a:p>
          <a:p>
            <a:pPr algn="just"/>
            <a:r>
              <a:rPr lang="pt-BR" sz="2000" dirty="0" smtClean="0"/>
              <a:t>Art. 465, CC: “Se o estipulante </a:t>
            </a:r>
            <a:r>
              <a:rPr lang="pt-BR" sz="2000" b="1" dirty="0" smtClean="0"/>
              <a:t>não der execução </a:t>
            </a:r>
            <a:r>
              <a:rPr lang="pt-BR" sz="2000" dirty="0" smtClean="0"/>
              <a:t>ao contrato preliminar, poderá a outra parte </a:t>
            </a:r>
            <a:r>
              <a:rPr lang="pt-BR" sz="2000" b="1" dirty="0" smtClean="0"/>
              <a:t>considerá-lo desfeito, e pedir perdas e danos</a:t>
            </a:r>
            <a:r>
              <a:rPr lang="pt-BR" sz="2000" dirty="0" smtClean="0"/>
              <a:t>”.</a:t>
            </a:r>
          </a:p>
          <a:p>
            <a:pPr algn="just"/>
            <a:r>
              <a:rPr lang="pt-BR" sz="2000" dirty="0" smtClean="0"/>
              <a:t> </a:t>
            </a:r>
          </a:p>
          <a:p>
            <a:pPr algn="just"/>
            <a:r>
              <a:rPr lang="pt-BR" sz="2000" dirty="0" smtClean="0"/>
              <a:t>O promitente contratante </a:t>
            </a:r>
            <a:r>
              <a:rPr lang="pt-BR" sz="2000" b="1" dirty="0" smtClean="0"/>
              <a:t>poderá optar também pela tutela específica</a:t>
            </a:r>
            <a:r>
              <a:rPr lang="pt-BR" sz="2000" dirty="0" smtClean="0"/>
              <a:t>, se conveniente e útil para ele. </a:t>
            </a:r>
          </a:p>
          <a:p>
            <a:pPr algn="just"/>
            <a:endParaRPr lang="pt-BR" sz="2000" dirty="0" smtClean="0"/>
          </a:p>
          <a:p>
            <a:pPr algn="just"/>
            <a:endParaRPr lang="pt-BR" sz="2000" dirty="0"/>
          </a:p>
          <a:p>
            <a:pPr algn="just"/>
            <a:r>
              <a:rPr lang="pt-BR" sz="2000" b="1" u="sng" dirty="0" smtClean="0">
                <a:solidFill>
                  <a:srgbClr val="CCECFF"/>
                </a:solidFill>
              </a:rPr>
              <a:t>Lugar do contrato</a:t>
            </a:r>
            <a:r>
              <a:rPr lang="pt-BR" sz="2000" dirty="0" smtClean="0">
                <a:solidFill>
                  <a:srgbClr val="CCECFF"/>
                </a:solidFill>
              </a:rPr>
              <a:t> (lugar em que será executado)</a:t>
            </a:r>
          </a:p>
          <a:p>
            <a:pPr algn="just"/>
            <a:endParaRPr lang="pt-BR" sz="2000" dirty="0" smtClean="0"/>
          </a:p>
          <a:p>
            <a:pPr algn="just"/>
            <a:r>
              <a:rPr lang="pt-BR" sz="2000" dirty="0" smtClean="0"/>
              <a:t>Dois artigos aparentemente conflitantes:</a:t>
            </a:r>
          </a:p>
          <a:p>
            <a:pPr algn="just"/>
            <a:endParaRPr lang="pt-BR" sz="2000" dirty="0" smtClean="0"/>
          </a:p>
          <a:p>
            <a:pPr algn="just"/>
            <a:r>
              <a:rPr lang="pt-BR" sz="2000" dirty="0" smtClean="0"/>
              <a:t>Art. 435, CC: Reputar-se-á celebrado o contrato no </a:t>
            </a:r>
            <a:r>
              <a:rPr lang="pt-BR" sz="2000" b="1" u="sng" dirty="0" smtClean="0"/>
              <a:t>lugar em que foi proposto</a:t>
            </a:r>
            <a:r>
              <a:rPr lang="pt-BR" sz="2000" dirty="0">
                <a:solidFill>
                  <a:srgbClr val="CCECFF"/>
                </a:solidFill>
              </a:rPr>
              <a:t> </a:t>
            </a:r>
            <a:r>
              <a:rPr lang="pt-BR" sz="2000" b="1" dirty="0" smtClean="0">
                <a:solidFill>
                  <a:srgbClr val="CCECFF"/>
                </a:solidFill>
              </a:rPr>
              <a:t>(contratos internos)</a:t>
            </a:r>
            <a:endParaRPr lang="pt-BR" sz="2000" dirty="0" smtClean="0">
              <a:solidFill>
                <a:srgbClr val="CCECFF"/>
              </a:solidFill>
            </a:endParaRPr>
          </a:p>
          <a:p>
            <a:pPr algn="just"/>
            <a:endParaRPr lang="pt-BR" sz="2000" dirty="0" smtClean="0"/>
          </a:p>
          <a:p>
            <a:pPr algn="just"/>
            <a:r>
              <a:rPr lang="pt-BR" sz="2000" dirty="0" smtClean="0"/>
              <a:t>Art. 9, §2º, LINDB: A obrigação resultante do contrato reputa-se constituída </a:t>
            </a:r>
            <a:r>
              <a:rPr lang="pt-BR" sz="2000" b="1" u="sng" dirty="0" smtClean="0"/>
              <a:t>no lugar em que residir o proponente.</a:t>
            </a:r>
            <a:r>
              <a:rPr lang="pt-BR" sz="2000" b="1" dirty="0" smtClean="0"/>
              <a:t> </a:t>
            </a:r>
            <a:r>
              <a:rPr lang="pt-BR" sz="2000" b="1" dirty="0" smtClean="0">
                <a:solidFill>
                  <a:srgbClr val="CCECFF"/>
                </a:solidFill>
              </a:rPr>
              <a:t>(contratos internacionais)</a:t>
            </a:r>
            <a:endParaRPr lang="pt-BR" sz="2000" dirty="0" smtClean="0">
              <a:solidFill>
                <a:srgbClr val="CCECFF"/>
              </a:solidFill>
            </a:endParaRPr>
          </a:p>
          <a:p>
            <a:pPr algn="just"/>
            <a:endParaRPr lang="pt-BR" sz="2000" dirty="0" smtClean="0"/>
          </a:p>
          <a:p>
            <a:pPr algn="just"/>
            <a:r>
              <a:rPr lang="pt-BR" sz="2000" dirty="0" smtClean="0"/>
              <a:t>O lugar do contrato pode ser um ou outro. </a:t>
            </a:r>
            <a:r>
              <a:rPr lang="pt-BR" dirty="0" smtClean="0"/>
              <a:t> </a:t>
            </a:r>
            <a:endParaRPr lang="pt-BR" dirty="0"/>
          </a:p>
        </p:txBody>
      </p:sp>
    </p:spTree>
    <p:extLst>
      <p:ext uri="{BB962C8B-B14F-4D97-AF65-F5344CB8AC3E}">
        <p14:creationId xmlns:p14="http://schemas.microsoft.com/office/powerpoint/2010/main" xmlns="" val="374755883"/>
      </p:ext>
    </p:extLst>
  </p:cSld>
  <p:clrMapOvr>
    <a:masterClrMapping/>
  </p:clrMapOvr>
  <p:transition>
    <p:comb/>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23528" y="476672"/>
            <a:ext cx="8352928" cy="5324535"/>
          </a:xfrm>
          <a:prstGeom prst="rect">
            <a:avLst/>
          </a:prstGeom>
          <a:noFill/>
        </p:spPr>
        <p:txBody>
          <a:bodyPr wrap="square" rtlCol="0">
            <a:spAutoFit/>
          </a:bodyPr>
          <a:lstStyle/>
          <a:p>
            <a:pPr algn="just"/>
            <a:r>
              <a:rPr lang="pt-BR" sz="2000" b="1" dirty="0" smtClean="0">
                <a:solidFill>
                  <a:srgbClr val="CCECFF"/>
                </a:solidFill>
              </a:rPr>
              <a:t>Intervenção de terceiros no contrato</a:t>
            </a:r>
          </a:p>
          <a:p>
            <a:pPr algn="just"/>
            <a:endParaRPr lang="pt-BR" sz="2000" b="1" dirty="0">
              <a:solidFill>
                <a:srgbClr val="CCECFF"/>
              </a:solidFill>
            </a:endParaRPr>
          </a:p>
          <a:p>
            <a:pPr algn="just"/>
            <a:r>
              <a:rPr lang="pt-BR" sz="2000" b="1" dirty="0" smtClean="0"/>
              <a:t>1) Promessa de fato de terceiro</a:t>
            </a:r>
            <a:endParaRPr lang="pt-BR" sz="2000" dirty="0" smtClean="0"/>
          </a:p>
          <a:p>
            <a:pPr algn="just"/>
            <a:endParaRPr lang="pt-BR" sz="2000" dirty="0" smtClean="0"/>
          </a:p>
          <a:p>
            <a:pPr algn="just"/>
            <a:r>
              <a:rPr lang="pt-BR" sz="2000" dirty="0" smtClean="0">
                <a:solidFill>
                  <a:srgbClr val="CCECFF"/>
                </a:solidFill>
              </a:rPr>
              <a:t>Art. 439,CC: “Aquele que tiver prometido fato de terceiro responderá por perdas e danos, quando este o não executar”.</a:t>
            </a:r>
          </a:p>
          <a:p>
            <a:pPr algn="just"/>
            <a:endParaRPr lang="pt-BR" sz="2000" dirty="0"/>
          </a:p>
          <a:p>
            <a:pPr algn="just"/>
            <a:r>
              <a:rPr lang="pt-BR" sz="2000" dirty="0" smtClean="0"/>
              <a:t> Ex. Promessa de espetáculos. Um empresário promete que haverá show de cantor em determinada data. Os ingressos são vendidos, contudo o cantor não comparece. A responsabilidade, nesse caso, será do empresário (promitente). Responsabilidade objetiva. </a:t>
            </a:r>
          </a:p>
          <a:p>
            <a:pPr algn="just"/>
            <a:endParaRPr lang="pt-BR" sz="2000" b="1" dirty="0" smtClean="0">
              <a:solidFill>
                <a:srgbClr val="CCECFF"/>
              </a:solidFill>
            </a:endParaRPr>
          </a:p>
          <a:p>
            <a:pPr algn="just"/>
            <a:r>
              <a:rPr lang="pt-BR" sz="2000" dirty="0" smtClean="0">
                <a:solidFill>
                  <a:srgbClr val="CCECFF"/>
                </a:solidFill>
              </a:rPr>
              <a:t>Exceção - a responsabilidade recairá sobre o prometido quando:</a:t>
            </a:r>
          </a:p>
          <a:p>
            <a:pPr algn="just"/>
            <a:endParaRPr lang="pt-BR" sz="2000" dirty="0">
              <a:solidFill>
                <a:srgbClr val="CCECFF"/>
              </a:solidFill>
            </a:endParaRPr>
          </a:p>
          <a:p>
            <a:pPr marL="457200" indent="-457200" algn="just">
              <a:buAutoNum type="alphaLcParenR"/>
            </a:pPr>
            <a:r>
              <a:rPr lang="pt-BR" sz="2000" dirty="0" smtClean="0"/>
              <a:t>Ele expressamente anuir a promessa</a:t>
            </a:r>
          </a:p>
          <a:p>
            <a:pPr marL="457200" indent="-457200" algn="just">
              <a:buAutoNum type="alphaLcParenR"/>
            </a:pPr>
            <a:endParaRPr lang="pt-BR" sz="2000" dirty="0"/>
          </a:p>
          <a:p>
            <a:pPr marL="457200" indent="-457200" algn="just">
              <a:buAutoNum type="alphaLcParenR"/>
            </a:pPr>
            <a:r>
              <a:rPr lang="pt-BR" sz="2000" dirty="0" smtClean="0"/>
              <a:t>Quem prometeu era seu representante (promessa de fato próprio). </a:t>
            </a:r>
            <a:endParaRPr lang="pt-BR" sz="2000" dirty="0"/>
          </a:p>
        </p:txBody>
      </p:sp>
    </p:spTree>
    <p:extLst>
      <p:ext uri="{BB962C8B-B14F-4D97-AF65-F5344CB8AC3E}">
        <p14:creationId xmlns:p14="http://schemas.microsoft.com/office/powerpoint/2010/main" xmlns="" val="2229810228"/>
      </p:ext>
    </p:extLst>
  </p:cSld>
  <p:clrMapOvr>
    <a:masterClrMapping/>
  </p:clrMapOvr>
  <p:transition>
    <p:comb/>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04664"/>
            <a:ext cx="8352928" cy="5632311"/>
          </a:xfrm>
          <a:prstGeom prst="rect">
            <a:avLst/>
          </a:prstGeom>
          <a:noFill/>
        </p:spPr>
        <p:txBody>
          <a:bodyPr wrap="square" rtlCol="0">
            <a:spAutoFit/>
          </a:bodyPr>
          <a:lstStyle/>
          <a:p>
            <a:pPr algn="just"/>
            <a:r>
              <a:rPr lang="pt-BR" sz="2000" dirty="0" smtClean="0"/>
              <a:t>Trata-se de situação em que </a:t>
            </a:r>
            <a:r>
              <a:rPr lang="pt-BR" sz="2000" b="1" dirty="0" smtClean="0"/>
              <a:t>não se admite tutela específica</a:t>
            </a:r>
            <a:r>
              <a:rPr lang="pt-BR" sz="2000" dirty="0" smtClean="0"/>
              <a:t>, mas convertida em indenização de perdas e danos, </a:t>
            </a:r>
            <a:r>
              <a:rPr lang="pt-BR" sz="2000" b="1" dirty="0" smtClean="0"/>
              <a:t>haja vista que não há como obrigar um terceiro por promessa alheia. </a:t>
            </a:r>
          </a:p>
          <a:p>
            <a:pPr algn="just"/>
            <a:endParaRPr lang="pt-BR" sz="2000" dirty="0" smtClean="0"/>
          </a:p>
          <a:p>
            <a:pPr algn="just"/>
            <a:r>
              <a:rPr lang="pt-BR" sz="2000" b="1" dirty="0" smtClean="0"/>
              <a:t>2) Estipulação em favor de terceiro</a:t>
            </a:r>
          </a:p>
          <a:p>
            <a:pPr algn="just"/>
            <a:endParaRPr lang="pt-BR" sz="2000" dirty="0"/>
          </a:p>
          <a:p>
            <a:pPr algn="just"/>
            <a:r>
              <a:rPr lang="pt-BR" sz="2000" dirty="0" smtClean="0">
                <a:solidFill>
                  <a:srgbClr val="CCECFF"/>
                </a:solidFill>
              </a:rPr>
              <a:t>Art. 436, CC: “O que estipula em favor de terceiro pode exigir o cumprimento da obrigação. Parágrafo único: Ao terceiro, em favor de quem se estipulou a obrigação, também é permitido exigi-la, ficando, todavia, sujeito às condições e normas do contrato, se a ele anuir, e o estipulante não o inovar nos termos do art. 438”. </a:t>
            </a:r>
          </a:p>
          <a:p>
            <a:pPr algn="just"/>
            <a:endParaRPr lang="pt-BR" sz="2000" dirty="0"/>
          </a:p>
          <a:p>
            <a:pPr algn="just"/>
            <a:r>
              <a:rPr lang="pt-BR" sz="2000" dirty="0" smtClean="0"/>
              <a:t>Ex. contrato de seguro de vida. O segurado e seguradora estipulam benefício que será produzido em favor de terceiro (beneficiário do seguro). </a:t>
            </a:r>
          </a:p>
          <a:p>
            <a:pPr algn="just"/>
            <a:endParaRPr lang="pt-BR" sz="2000" dirty="0"/>
          </a:p>
          <a:p>
            <a:pPr algn="just"/>
            <a:r>
              <a:rPr lang="pt-BR" sz="2000" dirty="0" smtClean="0"/>
              <a:t>O terceiro não precisa ser solvente ou capaz, pois não é parte no contrato. </a:t>
            </a:r>
            <a:endParaRPr lang="pt-BR" sz="2000" dirty="0"/>
          </a:p>
        </p:txBody>
      </p:sp>
    </p:spTree>
    <p:extLst>
      <p:ext uri="{BB962C8B-B14F-4D97-AF65-F5344CB8AC3E}">
        <p14:creationId xmlns:p14="http://schemas.microsoft.com/office/powerpoint/2010/main" xmlns="" val="2450213340"/>
      </p:ext>
    </p:extLst>
  </p:cSld>
  <p:clrMapOvr>
    <a:masterClrMapping/>
  </p:clrMapOvr>
  <p:transition>
    <p:comb/>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76672"/>
            <a:ext cx="8280920" cy="5940088"/>
          </a:xfrm>
          <a:prstGeom prst="rect">
            <a:avLst/>
          </a:prstGeom>
          <a:noFill/>
        </p:spPr>
        <p:txBody>
          <a:bodyPr wrap="square" rtlCol="0">
            <a:spAutoFit/>
          </a:bodyPr>
          <a:lstStyle/>
          <a:p>
            <a:pPr algn="just"/>
            <a:r>
              <a:rPr lang="pt-BR" sz="2000" b="1" dirty="0" smtClean="0">
                <a:solidFill>
                  <a:srgbClr val="FFC000"/>
                </a:solidFill>
              </a:rPr>
              <a:t>VUNESP - TJ/PA (2014):</a:t>
            </a:r>
          </a:p>
          <a:p>
            <a:pPr algn="just"/>
            <a:endParaRPr lang="pt-BR" sz="2000" b="1" dirty="0" smtClean="0"/>
          </a:p>
          <a:p>
            <a:pPr algn="just"/>
            <a:r>
              <a:rPr lang="pt-BR" sz="2000" dirty="0" smtClean="0"/>
              <a:t>Maria </a:t>
            </a:r>
            <a:r>
              <a:rPr lang="pt-BR" sz="2000" dirty="0"/>
              <a:t>compareceu ao banco para pagamento de taxa de inscrição para prestar concurso público. Por erro do sistema não foi computado o pagamento, embora tenha sido recebido o valor determinado, deixando Maria fora do certame. Do ponto de vista da Responsabilidade Civil, Maria tem direito a ser </a:t>
            </a:r>
            <a:r>
              <a:rPr lang="pt-BR" sz="2000" dirty="0" smtClean="0"/>
              <a:t>indenizada</a:t>
            </a:r>
          </a:p>
          <a:p>
            <a:pPr algn="just"/>
            <a:endParaRPr lang="pt-BR" sz="2000" dirty="0"/>
          </a:p>
          <a:p>
            <a:pPr algn="just"/>
            <a:r>
              <a:rPr lang="pt-BR" sz="2000" dirty="0" smtClean="0"/>
              <a:t>a)</a:t>
            </a:r>
            <a:r>
              <a:rPr lang="pt-BR" sz="2000" dirty="0"/>
              <a:t> pela perda de uma chance e dos valores que Maria teria direito a perceber no cargo pretendido.</a:t>
            </a:r>
          </a:p>
          <a:p>
            <a:pPr algn="just"/>
            <a:endParaRPr lang="pt-BR" sz="2000" dirty="0"/>
          </a:p>
          <a:p>
            <a:pPr algn="just"/>
            <a:r>
              <a:rPr lang="pt-BR" sz="2000" dirty="0" smtClean="0"/>
              <a:t>b) pelos </a:t>
            </a:r>
            <a:r>
              <a:rPr lang="pt-BR" sz="2000" dirty="0"/>
              <a:t>danos materiais apenas.</a:t>
            </a:r>
          </a:p>
          <a:p>
            <a:pPr algn="just"/>
            <a:endParaRPr lang="pt-BR" sz="2000" dirty="0" smtClean="0"/>
          </a:p>
          <a:p>
            <a:pPr algn="just"/>
            <a:r>
              <a:rPr lang="pt-BR" sz="2000" dirty="0" smtClean="0"/>
              <a:t>c) por </a:t>
            </a:r>
            <a:r>
              <a:rPr lang="pt-BR" sz="2000" dirty="0"/>
              <a:t>danos morais apenas.</a:t>
            </a:r>
          </a:p>
          <a:p>
            <a:pPr algn="just"/>
            <a:endParaRPr lang="pt-BR" sz="2000" dirty="0" smtClean="0"/>
          </a:p>
          <a:p>
            <a:pPr algn="just"/>
            <a:r>
              <a:rPr lang="pt-BR" sz="2000" dirty="0" smtClean="0"/>
              <a:t>d) pelo </a:t>
            </a:r>
            <a:r>
              <a:rPr lang="pt-BR" sz="2000" dirty="0"/>
              <a:t>valor do pagamento da taxa e danos, pela perda de uma chance.</a:t>
            </a:r>
          </a:p>
          <a:p>
            <a:pPr algn="just"/>
            <a:endParaRPr lang="pt-BR" sz="2000" dirty="0" smtClean="0"/>
          </a:p>
          <a:p>
            <a:pPr algn="just"/>
            <a:r>
              <a:rPr lang="pt-BR" sz="2000" dirty="0" smtClean="0"/>
              <a:t>e) por </a:t>
            </a:r>
            <a:r>
              <a:rPr lang="pt-BR" sz="2000" dirty="0"/>
              <a:t>danos morais, pela perda de uma chance apenas</a:t>
            </a:r>
            <a:r>
              <a:rPr lang="pt-BR" sz="2000" dirty="0" smtClean="0"/>
              <a:t>.</a:t>
            </a:r>
            <a:endParaRPr lang="pt-BR" sz="2000" dirty="0"/>
          </a:p>
        </p:txBody>
      </p:sp>
    </p:spTree>
    <p:extLst>
      <p:ext uri="{BB962C8B-B14F-4D97-AF65-F5344CB8AC3E}">
        <p14:creationId xmlns:p14="http://schemas.microsoft.com/office/powerpoint/2010/main" xmlns="" val="2139852769"/>
      </p:ext>
    </p:extLst>
  </p:cSld>
  <p:clrMapOvr>
    <a:masterClrMapping/>
  </p:clrMapOvr>
  <p:transition>
    <p:comb/>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13400" y="404664"/>
            <a:ext cx="8568952" cy="5324535"/>
          </a:xfrm>
          <a:prstGeom prst="rect">
            <a:avLst/>
          </a:prstGeom>
          <a:noFill/>
        </p:spPr>
        <p:txBody>
          <a:bodyPr wrap="square" rtlCol="0">
            <a:spAutoFit/>
          </a:bodyPr>
          <a:lstStyle/>
          <a:p>
            <a:pPr algn="just"/>
            <a:r>
              <a:rPr lang="pt-BR" sz="2000" b="1" dirty="0" smtClean="0">
                <a:solidFill>
                  <a:srgbClr val="FFC000"/>
                </a:solidFill>
              </a:rPr>
              <a:t>Julgado do STJ:</a:t>
            </a:r>
          </a:p>
          <a:p>
            <a:pPr algn="just"/>
            <a:endParaRPr lang="pt-BR" sz="2000" dirty="0" smtClean="0"/>
          </a:p>
          <a:p>
            <a:pPr algn="just"/>
            <a:r>
              <a:rPr lang="pt-BR" sz="2000" dirty="0" smtClean="0"/>
              <a:t>“Civil </a:t>
            </a:r>
            <a:r>
              <a:rPr lang="pt-BR" sz="2000" dirty="0"/>
              <a:t>e processual civil. Recurso especial. Admissibilidade. Deficiência na fundamentação. Plano de saúde empresarial. Extensão a dependente do beneficiário desde a infância até a conclusão de curso de ensino superior. </a:t>
            </a:r>
            <a:r>
              <a:rPr lang="pt-BR" sz="2000" b="1" dirty="0"/>
              <a:t>Legitimidade ativa configurada</a:t>
            </a:r>
            <a:r>
              <a:rPr lang="pt-BR" sz="2000" dirty="0"/>
              <a:t>. </a:t>
            </a:r>
            <a:r>
              <a:rPr lang="pt-BR" sz="2000" b="1" dirty="0"/>
              <a:t>Estipulação em favor de terceiro</a:t>
            </a:r>
            <a:r>
              <a:rPr lang="pt-BR" sz="2000" dirty="0"/>
              <a:t>. Perda superveniente do interesse de agir não demonstrada</a:t>
            </a:r>
            <a:r>
              <a:rPr lang="pt-BR" sz="2000" dirty="0" smtClean="0"/>
              <a:t>. (...) Na </a:t>
            </a:r>
            <a:r>
              <a:rPr lang="pt-BR" sz="2000" dirty="0"/>
              <a:t>estipulação em favor de terceiro, </a:t>
            </a:r>
            <a:r>
              <a:rPr lang="pt-BR" sz="2000" b="1" dirty="0"/>
              <a:t>tanto o estipulante quanto o beneficiário podem exigir do devedor o cumprimento da obrigação </a:t>
            </a:r>
            <a:r>
              <a:rPr lang="pt-BR" sz="2000" dirty="0"/>
              <a:t>(art. 436, par. único, do CC/02 ou art. 1.098, par. único, do CC/1916). </a:t>
            </a:r>
            <a:r>
              <a:rPr lang="pt-BR" sz="2000" b="1" dirty="0"/>
              <a:t>Com isso, o terceiro, até então estranho à relação obrigacional originária, com ela consente e passa efetivamente a ter direito material à prestação que lhe foi prometida</a:t>
            </a:r>
            <a:r>
              <a:rPr lang="pt-BR" sz="2000" dirty="0"/>
              <a:t>. Nessas situações nem mesmo o estipulante pode lhe retirar o direito de pleitear a execução do contrato (art. 437 do CC/02). O terceiro tem, portanto, legitimidade para exigir em juízo a prestação que lhe foi </a:t>
            </a:r>
            <a:r>
              <a:rPr lang="pt-BR" sz="2000" dirty="0" smtClean="0"/>
              <a:t>prometida”. (</a:t>
            </a:r>
            <a:r>
              <a:rPr lang="pt-BR" sz="2000" dirty="0" err="1" smtClean="0"/>
              <a:t>REsp</a:t>
            </a:r>
            <a:r>
              <a:rPr lang="pt-BR" sz="2000" dirty="0" smtClean="0"/>
              <a:t> </a:t>
            </a:r>
            <a:r>
              <a:rPr lang="pt-BR" sz="2000" b="1" dirty="0"/>
              <a:t>976679</a:t>
            </a:r>
            <a:r>
              <a:rPr lang="pt-BR" sz="2000" dirty="0"/>
              <a:t> / </a:t>
            </a:r>
            <a:r>
              <a:rPr lang="pt-BR" sz="2000" dirty="0" smtClean="0"/>
              <a:t>SP, 3ª Turma, Rel. Min. Nancy </a:t>
            </a:r>
            <a:r>
              <a:rPr lang="pt-BR" sz="2000" dirty="0" err="1" smtClean="0"/>
              <a:t>Andrighi</a:t>
            </a:r>
            <a:r>
              <a:rPr lang="pt-BR" sz="2000" dirty="0" smtClean="0"/>
              <a:t>, D.J. 08/09/2009)</a:t>
            </a:r>
            <a:endParaRPr lang="pt-BR" sz="2000" dirty="0"/>
          </a:p>
        </p:txBody>
      </p:sp>
    </p:spTree>
    <p:extLst>
      <p:ext uri="{BB962C8B-B14F-4D97-AF65-F5344CB8AC3E}">
        <p14:creationId xmlns:p14="http://schemas.microsoft.com/office/powerpoint/2010/main" xmlns="" val="926732323"/>
      </p:ext>
    </p:extLst>
  </p:cSld>
  <p:clrMapOvr>
    <a:masterClrMapping/>
  </p:clrMapOvr>
  <p:transition>
    <p:comb/>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620688"/>
            <a:ext cx="8136904" cy="6247864"/>
          </a:xfrm>
          <a:prstGeom prst="rect">
            <a:avLst/>
          </a:prstGeom>
          <a:noFill/>
        </p:spPr>
        <p:txBody>
          <a:bodyPr wrap="square" rtlCol="0">
            <a:spAutoFit/>
          </a:bodyPr>
          <a:lstStyle/>
          <a:p>
            <a:pPr algn="just"/>
            <a:r>
              <a:rPr lang="pt-BR" sz="2000" dirty="0" smtClean="0"/>
              <a:t>O </a:t>
            </a:r>
            <a:r>
              <a:rPr lang="pt-BR" sz="2000" b="1" dirty="0" smtClean="0"/>
              <a:t>beneficiário pode ser substituído, a qualquer tempo, pelo estipulante, independente da anuência do outro contratante</a:t>
            </a:r>
            <a:r>
              <a:rPr lang="pt-BR" sz="2000" dirty="0" smtClean="0"/>
              <a:t>. Tal mutação pode se dar por ato </a:t>
            </a:r>
            <a:r>
              <a:rPr lang="pt-BR" sz="2000" dirty="0" err="1" smtClean="0"/>
              <a:t>intervivos</a:t>
            </a:r>
            <a:r>
              <a:rPr lang="pt-BR" sz="2000" dirty="0" smtClean="0"/>
              <a:t> ou </a:t>
            </a:r>
            <a:r>
              <a:rPr lang="pt-BR" sz="2000" i="1" dirty="0" smtClean="0"/>
              <a:t>causa mortis</a:t>
            </a:r>
            <a:r>
              <a:rPr lang="pt-BR" sz="2000" dirty="0" smtClean="0"/>
              <a:t>. Trata-se de direito </a:t>
            </a:r>
            <a:r>
              <a:rPr lang="pt-BR" sz="2000" dirty="0" err="1" smtClean="0"/>
              <a:t>potestativo</a:t>
            </a:r>
            <a:r>
              <a:rPr lang="pt-BR" sz="2000" dirty="0" smtClean="0"/>
              <a:t> contratual (art. 438, CC). </a:t>
            </a:r>
          </a:p>
          <a:p>
            <a:pPr algn="just"/>
            <a:endParaRPr lang="pt-BR" sz="2000" dirty="0"/>
          </a:p>
          <a:p>
            <a:pPr algn="just"/>
            <a:r>
              <a:rPr lang="pt-BR" sz="2000" b="1" dirty="0" smtClean="0"/>
              <a:t>3) Contrato com pessoa a declarar (art. 467/471, CC)</a:t>
            </a:r>
          </a:p>
          <a:p>
            <a:pPr algn="just"/>
            <a:endParaRPr lang="pt-BR" sz="2000" b="1" dirty="0"/>
          </a:p>
          <a:p>
            <a:pPr algn="just"/>
            <a:r>
              <a:rPr lang="pt-BR" sz="2000" dirty="0" smtClean="0"/>
              <a:t>Trata-se de relação jurídica estabelecida entre duas partes, com </a:t>
            </a:r>
            <a:r>
              <a:rPr lang="pt-BR" sz="2000" u="sng" dirty="0" smtClean="0"/>
              <a:t>cláusula expressa</a:t>
            </a:r>
            <a:r>
              <a:rPr lang="pt-BR" sz="2000" dirty="0" smtClean="0"/>
              <a:t>, prevendo que </a:t>
            </a:r>
            <a:r>
              <a:rPr lang="pt-BR" sz="2000" u="sng" dirty="0" smtClean="0"/>
              <a:t>um ou ambos</a:t>
            </a:r>
            <a:r>
              <a:rPr lang="pt-BR" sz="2000" dirty="0" smtClean="0"/>
              <a:t> os contratantes </a:t>
            </a:r>
            <a:r>
              <a:rPr lang="pt-BR" sz="2000" b="1" dirty="0" smtClean="0"/>
              <a:t>reservam a si </a:t>
            </a:r>
            <a:r>
              <a:rPr lang="pt-BR" sz="2000" dirty="0" smtClean="0"/>
              <a:t>o direito de, </a:t>
            </a:r>
            <a:r>
              <a:rPr lang="pt-BR" sz="2000" b="1" dirty="0" smtClean="0"/>
              <a:t>dentro de determinado prazo</a:t>
            </a:r>
            <a:r>
              <a:rPr lang="pt-BR" sz="2000" dirty="0" smtClean="0"/>
              <a:t>, </a:t>
            </a:r>
            <a:r>
              <a:rPr lang="pt-BR" sz="2000" b="1" dirty="0" smtClean="0"/>
              <a:t>indicar pessoa que figurará na sua posição contratual. </a:t>
            </a:r>
          </a:p>
          <a:p>
            <a:pPr algn="just"/>
            <a:endParaRPr lang="pt-BR" sz="2000" dirty="0"/>
          </a:p>
          <a:p>
            <a:pPr algn="just"/>
            <a:r>
              <a:rPr lang="pt-BR" sz="2000" dirty="0" smtClean="0"/>
              <a:t>Quem assumir a sua posição contratual adquirirá direitos e obrigações dela decorrentes, </a:t>
            </a:r>
            <a:r>
              <a:rPr lang="pt-BR" sz="2000" b="1" dirty="0" smtClean="0"/>
              <a:t>retroativamente, à data da celebração do contrato. </a:t>
            </a:r>
          </a:p>
          <a:p>
            <a:pPr algn="just"/>
            <a:endParaRPr lang="pt-BR" sz="2000" dirty="0">
              <a:solidFill>
                <a:srgbClr val="CCECFF"/>
              </a:solidFill>
            </a:endParaRPr>
          </a:p>
          <a:p>
            <a:pPr algn="just"/>
            <a:r>
              <a:rPr lang="pt-BR" sz="2000" dirty="0" smtClean="0">
                <a:solidFill>
                  <a:srgbClr val="CCECFF"/>
                </a:solidFill>
              </a:rPr>
              <a:t>Art. 468, CC: “Essa indicação deve ser comunicada à outra parte no prazo de cinco dias da conclusão do contrato, se outro não tiver sido estipulado”. </a:t>
            </a:r>
          </a:p>
          <a:p>
            <a:pPr algn="just"/>
            <a:endParaRPr lang="pt-BR" sz="2000" dirty="0" smtClean="0"/>
          </a:p>
        </p:txBody>
      </p:sp>
    </p:spTree>
    <p:extLst>
      <p:ext uri="{BB962C8B-B14F-4D97-AF65-F5344CB8AC3E}">
        <p14:creationId xmlns:p14="http://schemas.microsoft.com/office/powerpoint/2010/main" xmlns="" val="4104469134"/>
      </p:ext>
    </p:extLst>
  </p:cSld>
  <p:clrMapOvr>
    <a:masterClrMapping/>
  </p:clrMapOvr>
  <p:transition>
    <p:comb/>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548680"/>
            <a:ext cx="7992888" cy="5940088"/>
          </a:xfrm>
          <a:prstGeom prst="rect">
            <a:avLst/>
          </a:prstGeom>
          <a:noFill/>
        </p:spPr>
        <p:txBody>
          <a:bodyPr wrap="square" rtlCol="0">
            <a:spAutoFit/>
          </a:bodyPr>
          <a:lstStyle/>
          <a:p>
            <a:pPr algn="just"/>
            <a:r>
              <a:rPr lang="pt-BR" sz="2000" dirty="0" smtClean="0"/>
              <a:t>Como </a:t>
            </a:r>
            <a:r>
              <a:rPr lang="pt-BR" sz="2000" b="1" dirty="0" smtClean="0"/>
              <a:t>o terceiro se tornará parte no contrato, é imprescindível que seja capaz, solvente, e consinta </a:t>
            </a:r>
            <a:r>
              <a:rPr lang="pt-BR" sz="2000" dirty="0" smtClean="0"/>
              <a:t>com a posição que está sendo oferecida. </a:t>
            </a:r>
            <a:r>
              <a:rPr lang="pt-BR" sz="2000" u="sng" dirty="0" smtClean="0"/>
              <a:t>Sua aceitação, inclusive, deve estar revestida da mesma forma que as partes adotaram no contrato</a:t>
            </a:r>
            <a:r>
              <a:rPr lang="pt-BR" sz="2000" dirty="0" smtClean="0"/>
              <a:t>. </a:t>
            </a:r>
          </a:p>
          <a:p>
            <a:pPr algn="just"/>
            <a:endParaRPr lang="pt-BR" sz="2000" dirty="0"/>
          </a:p>
          <a:p>
            <a:pPr algn="just"/>
            <a:r>
              <a:rPr lang="pt-BR" sz="2000" dirty="0"/>
              <a:t>Se o terceiro for </a:t>
            </a:r>
            <a:r>
              <a:rPr lang="pt-BR" sz="2000" b="1" dirty="0"/>
              <a:t>incapaz, insolvente ou não aceitar</a:t>
            </a:r>
            <a:r>
              <a:rPr lang="pt-BR" sz="2000" dirty="0"/>
              <a:t> a posição que lhe está sendo </a:t>
            </a:r>
            <a:r>
              <a:rPr lang="pt-BR" sz="2000" dirty="0" smtClean="0"/>
              <a:t>atribuída, </a:t>
            </a:r>
            <a:r>
              <a:rPr lang="pt-BR" sz="2000" b="1" dirty="0"/>
              <a:t>o contrato permanece válido e eficaz entre as partes originárias</a:t>
            </a:r>
            <a:r>
              <a:rPr lang="pt-BR" sz="2000" dirty="0"/>
              <a:t>. Vale dizer, o contrato permanece produzindo efeitos entre as partes que o celebraram. </a:t>
            </a:r>
            <a:endParaRPr lang="pt-BR" sz="2000" dirty="0" smtClean="0"/>
          </a:p>
          <a:p>
            <a:pPr algn="just"/>
            <a:endParaRPr lang="pt-BR" sz="2000" dirty="0"/>
          </a:p>
          <a:p>
            <a:pPr algn="just"/>
            <a:r>
              <a:rPr lang="pt-BR" sz="2000" dirty="0"/>
              <a:t>Ex. </a:t>
            </a:r>
            <a:r>
              <a:rPr lang="pt-BR" sz="2000" dirty="0" smtClean="0"/>
              <a:t>Compro um </a:t>
            </a:r>
            <a:r>
              <a:rPr lang="pt-BR" sz="2000" dirty="0"/>
              <a:t>imóvel para </a:t>
            </a:r>
            <a:r>
              <a:rPr lang="pt-BR" sz="2000" dirty="0" smtClean="0"/>
              <a:t>revender. Se </a:t>
            </a:r>
            <a:r>
              <a:rPr lang="pt-BR" sz="2000" dirty="0"/>
              <a:t>eu </a:t>
            </a:r>
            <a:r>
              <a:rPr lang="pt-BR" sz="2000" dirty="0" smtClean="0"/>
              <a:t>vendê-lo, incidirá </a:t>
            </a:r>
            <a:r>
              <a:rPr lang="pt-BR" sz="2000" dirty="0"/>
              <a:t>uma segunda tributação, </a:t>
            </a:r>
            <a:r>
              <a:rPr lang="pt-BR" sz="2000" dirty="0" smtClean="0"/>
              <a:t>diante do novo </a:t>
            </a:r>
            <a:r>
              <a:rPr lang="pt-BR" sz="2000" dirty="0"/>
              <a:t>fato gerador. </a:t>
            </a:r>
            <a:r>
              <a:rPr lang="pt-BR" sz="2000" dirty="0" smtClean="0"/>
              <a:t>No meu </a:t>
            </a:r>
            <a:r>
              <a:rPr lang="pt-BR" sz="2000" dirty="0"/>
              <a:t>contrato de C e V </a:t>
            </a:r>
            <a:r>
              <a:rPr lang="pt-BR" sz="2000" dirty="0" smtClean="0"/>
              <a:t>com a construtora, reservo o direito de indicar uma pessoa para me substituir no polo contratual, dentro do  prazo de </a:t>
            </a:r>
            <a:r>
              <a:rPr lang="pt-BR" sz="2000" dirty="0"/>
              <a:t>180 dias. Indico </a:t>
            </a:r>
            <a:r>
              <a:rPr lang="pt-BR" sz="2000" dirty="0" smtClean="0"/>
              <a:t>o João, que constará </a:t>
            </a:r>
            <a:r>
              <a:rPr lang="pt-BR" sz="2000" dirty="0"/>
              <a:t>como contratante originário. </a:t>
            </a:r>
            <a:r>
              <a:rPr lang="pt-BR" sz="2000" dirty="0" smtClean="0"/>
              <a:t>A </a:t>
            </a:r>
            <a:r>
              <a:rPr lang="pt-BR" sz="2000" dirty="0"/>
              <a:t>escritura será lavrada em nome dele. </a:t>
            </a:r>
            <a:r>
              <a:rPr lang="pt-BR" sz="2000" dirty="0" smtClean="0"/>
              <a:t>Desta forma, não haverá a incidência de dupla tributação, já que seria um único fato gerador. </a:t>
            </a:r>
            <a:endParaRPr lang="pt-BR" sz="2000" dirty="0"/>
          </a:p>
          <a:p>
            <a:pPr algn="just"/>
            <a:endParaRPr lang="pt-BR" sz="2000" dirty="0"/>
          </a:p>
          <a:p>
            <a:pPr algn="just"/>
            <a:endParaRPr lang="pt-BR" sz="2000" dirty="0"/>
          </a:p>
        </p:txBody>
      </p:sp>
    </p:spTree>
    <p:extLst>
      <p:ext uri="{BB962C8B-B14F-4D97-AF65-F5344CB8AC3E}">
        <p14:creationId xmlns:p14="http://schemas.microsoft.com/office/powerpoint/2010/main" xmlns="" val="339365479"/>
      </p:ext>
    </p:extLst>
  </p:cSld>
  <p:clrMapOvr>
    <a:masterClrMapping/>
  </p:clrMapOvr>
  <p:transition>
    <p:comb/>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188639"/>
            <a:ext cx="8496944" cy="6555641"/>
          </a:xfrm>
          <a:prstGeom prst="rect">
            <a:avLst/>
          </a:prstGeom>
          <a:noFill/>
        </p:spPr>
        <p:txBody>
          <a:bodyPr wrap="square" rtlCol="0">
            <a:spAutoFit/>
          </a:bodyPr>
          <a:lstStyle/>
          <a:p>
            <a:pPr algn="just"/>
            <a:r>
              <a:rPr lang="pt-BR" sz="2000" b="1" u="sng" dirty="0" smtClean="0">
                <a:solidFill>
                  <a:srgbClr val="CCECFF"/>
                </a:solidFill>
              </a:rPr>
              <a:t>Vícios redibitórios</a:t>
            </a:r>
            <a:r>
              <a:rPr lang="pt-BR" sz="2000" b="1" dirty="0" smtClean="0">
                <a:solidFill>
                  <a:srgbClr val="CCECFF"/>
                </a:solidFill>
              </a:rPr>
              <a:t> (art. 441/446, CC)</a:t>
            </a:r>
            <a:endParaRPr lang="pt-BR" sz="2000" b="1" u="sng" dirty="0" smtClean="0">
              <a:solidFill>
                <a:srgbClr val="CCECFF"/>
              </a:solidFill>
            </a:endParaRPr>
          </a:p>
          <a:p>
            <a:pPr algn="just"/>
            <a:endParaRPr lang="pt-BR" sz="2000" dirty="0" smtClean="0"/>
          </a:p>
          <a:p>
            <a:pPr algn="just"/>
            <a:r>
              <a:rPr lang="pt-BR" sz="2000" dirty="0" smtClean="0"/>
              <a:t>São </a:t>
            </a:r>
            <a:r>
              <a:rPr lang="pt-BR" sz="2000" b="1" u="sng" dirty="0"/>
              <a:t>defeitos</a:t>
            </a:r>
            <a:r>
              <a:rPr lang="pt-BR" sz="2000" dirty="0"/>
              <a:t> na coisa </a:t>
            </a:r>
            <a:r>
              <a:rPr lang="pt-BR" sz="2000" b="1" dirty="0" smtClean="0"/>
              <a:t>onerosamente</a:t>
            </a:r>
            <a:r>
              <a:rPr lang="pt-BR" sz="2000" dirty="0" smtClean="0"/>
              <a:t> adquirida</a:t>
            </a:r>
            <a:r>
              <a:rPr lang="pt-BR" sz="2000" dirty="0"/>
              <a:t>, </a:t>
            </a:r>
            <a:r>
              <a:rPr lang="pt-BR" sz="2000" b="1" dirty="0"/>
              <a:t>ocultos, não facilmente perceptíveis</a:t>
            </a:r>
            <a:r>
              <a:rPr lang="pt-BR" sz="2000" dirty="0"/>
              <a:t>, que </a:t>
            </a:r>
            <a:r>
              <a:rPr lang="pt-BR" sz="2000" b="1" dirty="0"/>
              <a:t>tornam a coisa </a:t>
            </a:r>
            <a:r>
              <a:rPr lang="pt-BR" sz="2000" b="1" dirty="0" smtClean="0"/>
              <a:t>imprópria </a:t>
            </a:r>
            <a:r>
              <a:rPr lang="pt-BR" sz="2000" dirty="0"/>
              <a:t>para uso </a:t>
            </a:r>
            <a:r>
              <a:rPr lang="pt-BR" sz="2000" dirty="0" smtClean="0"/>
              <a:t>lhe </a:t>
            </a:r>
            <a:r>
              <a:rPr lang="pt-BR" sz="2000" b="1" dirty="0" smtClean="0"/>
              <a:t>diminuam o </a:t>
            </a:r>
            <a:r>
              <a:rPr lang="pt-BR" sz="2000" b="1" dirty="0"/>
              <a:t>seu valor</a:t>
            </a:r>
            <a:r>
              <a:rPr lang="pt-BR" sz="2000" dirty="0"/>
              <a:t>. </a:t>
            </a:r>
            <a:r>
              <a:rPr lang="pt-BR" sz="2000" dirty="0" smtClean="0"/>
              <a:t>Trata-se de defeito na estrutura da coisa.</a:t>
            </a:r>
          </a:p>
          <a:p>
            <a:pPr algn="just"/>
            <a:endParaRPr lang="pt-BR" sz="2000" dirty="0">
              <a:solidFill>
                <a:srgbClr val="CCECFF"/>
              </a:solidFill>
            </a:endParaRPr>
          </a:p>
          <a:p>
            <a:pPr algn="just"/>
            <a:r>
              <a:rPr lang="pt-BR" sz="2000" b="1" dirty="0" smtClean="0">
                <a:solidFill>
                  <a:srgbClr val="CCECFF"/>
                </a:solidFill>
              </a:rPr>
              <a:t>Requisitos:</a:t>
            </a:r>
            <a:endParaRPr lang="pt-BR" sz="2000" dirty="0"/>
          </a:p>
          <a:p>
            <a:pPr algn="just"/>
            <a:endParaRPr lang="pt-BR" sz="2000" dirty="0" smtClean="0"/>
          </a:p>
          <a:p>
            <a:pPr algn="just"/>
            <a:r>
              <a:rPr lang="pt-BR" sz="2000" dirty="0" smtClean="0"/>
              <a:t>a) O contrato deve ser </a:t>
            </a:r>
            <a:r>
              <a:rPr lang="pt-BR" sz="2000" b="1" u="sng" dirty="0" smtClean="0"/>
              <a:t>oneroso</a:t>
            </a:r>
            <a:r>
              <a:rPr lang="pt-BR" sz="2000" dirty="0" smtClean="0"/>
              <a:t>. O parágrafo único do art. 441, CC estende a aplicação do instituto às </a:t>
            </a:r>
            <a:r>
              <a:rPr lang="pt-BR" sz="2000" b="1" dirty="0" smtClean="0"/>
              <a:t>doações onerosas </a:t>
            </a:r>
            <a:r>
              <a:rPr lang="pt-BR" sz="2000" dirty="0" smtClean="0"/>
              <a:t>(exigem contrapartida). </a:t>
            </a:r>
          </a:p>
          <a:p>
            <a:pPr algn="just"/>
            <a:endParaRPr lang="pt-BR" sz="2000" dirty="0" smtClean="0"/>
          </a:p>
          <a:p>
            <a:pPr algn="just"/>
            <a:r>
              <a:rPr lang="pt-BR" sz="2000" dirty="0" smtClean="0"/>
              <a:t>b) </a:t>
            </a:r>
            <a:r>
              <a:rPr lang="pt-BR" sz="2000" b="1" dirty="0" smtClean="0"/>
              <a:t>Existência de defeito oculto </a:t>
            </a:r>
            <a:r>
              <a:rPr lang="pt-BR" sz="2000" dirty="0" smtClean="0"/>
              <a:t>quando da </a:t>
            </a:r>
            <a:r>
              <a:rPr lang="pt-BR" sz="2000" b="1" u="sng" dirty="0" smtClean="0"/>
              <a:t>tradição</a:t>
            </a:r>
            <a:r>
              <a:rPr lang="pt-BR" sz="2000" dirty="0" smtClean="0"/>
              <a:t> da coisa. </a:t>
            </a:r>
          </a:p>
          <a:p>
            <a:pPr algn="just"/>
            <a:endParaRPr lang="pt-BR" sz="2000" dirty="0"/>
          </a:p>
          <a:p>
            <a:pPr algn="just"/>
            <a:r>
              <a:rPr lang="pt-BR" sz="2000" dirty="0" smtClean="0"/>
              <a:t>c) A </a:t>
            </a:r>
            <a:r>
              <a:rPr lang="pt-BR" sz="2000" b="1" dirty="0" smtClean="0"/>
              <a:t>descoberta do defeito </a:t>
            </a:r>
            <a:r>
              <a:rPr lang="pt-BR" sz="2000" dirty="0" smtClean="0"/>
              <a:t>deve ser </a:t>
            </a:r>
            <a:r>
              <a:rPr lang="pt-BR" sz="2000" b="1" u="sng" dirty="0" smtClean="0"/>
              <a:t>posterior</a:t>
            </a:r>
            <a:r>
              <a:rPr lang="pt-BR" sz="2000" dirty="0" smtClean="0"/>
              <a:t> à tradição.</a:t>
            </a:r>
          </a:p>
          <a:p>
            <a:pPr algn="just"/>
            <a:endParaRPr lang="pt-BR" sz="2000" dirty="0"/>
          </a:p>
          <a:p>
            <a:pPr algn="just"/>
            <a:r>
              <a:rPr lang="pt-BR" sz="2000" dirty="0"/>
              <a:t>d</a:t>
            </a:r>
            <a:r>
              <a:rPr lang="pt-BR" sz="2000" dirty="0" smtClean="0"/>
              <a:t>) O defeito deve tornar a </a:t>
            </a:r>
            <a:r>
              <a:rPr lang="pt-BR" sz="2000" b="1" u="sng" dirty="0" smtClean="0"/>
              <a:t>coisa imprópria para o uso </a:t>
            </a:r>
            <a:r>
              <a:rPr lang="pt-BR" sz="2000" dirty="0" smtClean="0"/>
              <a:t>ou </a:t>
            </a:r>
            <a:r>
              <a:rPr lang="pt-BR" sz="2000" b="1" u="sng" dirty="0" smtClean="0"/>
              <a:t>diminuir seu valor econômico. </a:t>
            </a:r>
          </a:p>
          <a:p>
            <a:pPr algn="just"/>
            <a:endParaRPr lang="pt-BR" sz="2000" dirty="0"/>
          </a:p>
          <a:p>
            <a:pPr algn="just"/>
            <a:r>
              <a:rPr lang="pt-BR" sz="2000" dirty="0"/>
              <a:t>e</a:t>
            </a:r>
            <a:r>
              <a:rPr lang="pt-BR" sz="2000" dirty="0" smtClean="0"/>
              <a:t>) </a:t>
            </a:r>
            <a:r>
              <a:rPr lang="pt-BR" sz="2000" b="1" u="sng" dirty="0" smtClean="0"/>
              <a:t>Inexistência de cláusula contratual excludente</a:t>
            </a:r>
            <a:r>
              <a:rPr lang="pt-BR" sz="2000" b="1" dirty="0" smtClean="0"/>
              <a:t> </a:t>
            </a:r>
            <a:r>
              <a:rPr lang="pt-BR" sz="2000" dirty="0" smtClean="0"/>
              <a:t>da responsabilidade.</a:t>
            </a:r>
            <a:endParaRPr lang="pt-BR" sz="2000" dirty="0"/>
          </a:p>
        </p:txBody>
      </p:sp>
    </p:spTree>
    <p:extLst>
      <p:ext uri="{BB962C8B-B14F-4D97-AF65-F5344CB8AC3E}">
        <p14:creationId xmlns:p14="http://schemas.microsoft.com/office/powerpoint/2010/main" xmlns="" val="458029688"/>
      </p:ext>
    </p:extLst>
  </p:cSld>
  <p:clrMapOvr>
    <a:masterClrMapping/>
  </p:clrMapOvr>
  <p:transition>
    <p:comb/>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76672"/>
            <a:ext cx="8352928" cy="6247864"/>
          </a:xfrm>
          <a:prstGeom prst="rect">
            <a:avLst/>
          </a:prstGeom>
          <a:noFill/>
        </p:spPr>
        <p:txBody>
          <a:bodyPr wrap="square" rtlCol="0">
            <a:spAutoFit/>
          </a:bodyPr>
          <a:lstStyle/>
          <a:p>
            <a:pPr algn="just"/>
            <a:r>
              <a:rPr lang="pt-BR" sz="2000" dirty="0" smtClean="0"/>
              <a:t>Para configurar vício oculto, necessário o preenchimento de todos os requisitos cumulativos. </a:t>
            </a:r>
          </a:p>
          <a:p>
            <a:pPr algn="just"/>
            <a:endParaRPr lang="pt-BR" sz="2000" dirty="0"/>
          </a:p>
          <a:p>
            <a:pPr algn="just"/>
            <a:r>
              <a:rPr lang="pt-BR" sz="2000" dirty="0" smtClean="0"/>
              <a:t>Ex. Sujeito compra um touro reprodutor, no entanto, descobre, posteriormente, que ele é estéril. Evidente, neste caso, que o animal tornou-se improprio para a finalidade almejada – reprodução de animais. Ou, ao menos, teve seu valor econômico reduzido.</a:t>
            </a:r>
          </a:p>
          <a:p>
            <a:pPr algn="just"/>
            <a:endParaRPr lang="pt-BR" sz="2000" dirty="0"/>
          </a:p>
          <a:p>
            <a:pPr algn="just"/>
            <a:r>
              <a:rPr lang="pt-BR" sz="2000" dirty="0" smtClean="0"/>
              <a:t>Aquele que foi prejudicado terá </a:t>
            </a:r>
            <a:r>
              <a:rPr lang="pt-BR" sz="2000" b="1" dirty="0" smtClean="0">
                <a:solidFill>
                  <a:srgbClr val="CCECFF"/>
                </a:solidFill>
              </a:rPr>
              <a:t>direito de reclamação por meio das ações edilícias</a:t>
            </a:r>
            <a:r>
              <a:rPr lang="pt-BR" sz="2000" dirty="0" smtClean="0"/>
              <a:t>, a depender da natureza da demanda:</a:t>
            </a:r>
          </a:p>
          <a:p>
            <a:pPr algn="just"/>
            <a:endParaRPr lang="pt-BR" sz="2000" dirty="0"/>
          </a:p>
          <a:p>
            <a:pPr marL="457200" indent="-457200" algn="just">
              <a:buAutoNum type="alphaLcParenR"/>
            </a:pPr>
            <a:r>
              <a:rPr lang="pt-BR" sz="2000" u="sng" dirty="0" smtClean="0"/>
              <a:t>Ação redibitória</a:t>
            </a:r>
            <a:r>
              <a:rPr lang="pt-BR" sz="2000" dirty="0" smtClean="0"/>
              <a:t>: é a ação para a </a:t>
            </a:r>
            <a:r>
              <a:rPr lang="pt-BR" sz="2000" b="1" dirty="0" smtClean="0"/>
              <a:t>rejeição da coisa</a:t>
            </a:r>
            <a:r>
              <a:rPr lang="pt-BR" sz="2000" dirty="0" smtClean="0"/>
              <a:t>. Descoberto o vício, o comprador não tem mais interesse em ficar com a coisa. </a:t>
            </a:r>
          </a:p>
          <a:p>
            <a:pPr marL="457200" indent="-457200" algn="just">
              <a:buAutoNum type="alphaLcParenR"/>
            </a:pPr>
            <a:endParaRPr lang="pt-BR" sz="2000" dirty="0"/>
          </a:p>
          <a:p>
            <a:pPr marL="457200" indent="-457200" algn="just">
              <a:buAutoNum type="alphaLcParenR"/>
            </a:pPr>
            <a:r>
              <a:rPr lang="pt-BR" sz="2000" u="sng" dirty="0" smtClean="0"/>
              <a:t>Ação </a:t>
            </a:r>
            <a:r>
              <a:rPr lang="pt-BR" sz="2000" u="sng" dirty="0" err="1" smtClean="0"/>
              <a:t>estimatória</a:t>
            </a:r>
            <a:r>
              <a:rPr lang="pt-BR" sz="2000" u="sng" dirty="0" smtClean="0"/>
              <a:t> ou </a:t>
            </a:r>
            <a:r>
              <a:rPr lang="pt-BR" sz="2000" i="1" u="sng" dirty="0" smtClean="0"/>
              <a:t>quanti </a:t>
            </a:r>
            <a:r>
              <a:rPr lang="pt-BR" sz="2000" i="1" u="sng" dirty="0" err="1" smtClean="0"/>
              <a:t>minoris</a:t>
            </a:r>
            <a:r>
              <a:rPr lang="pt-BR" sz="2000" dirty="0" smtClean="0"/>
              <a:t>: ação para obter o </a:t>
            </a:r>
            <a:r>
              <a:rPr lang="pt-BR" sz="2000" b="1" dirty="0" smtClean="0"/>
              <a:t>abatimento do preço. </a:t>
            </a:r>
          </a:p>
          <a:p>
            <a:pPr marL="457200" indent="-457200" algn="just">
              <a:buAutoNum type="alphaLcParenR"/>
            </a:pPr>
            <a:endParaRPr lang="pt-BR" sz="2000" dirty="0"/>
          </a:p>
          <a:p>
            <a:pPr marL="457200" indent="-457200" algn="just">
              <a:buAutoNum type="alphaLcParenR"/>
            </a:pPr>
            <a:r>
              <a:rPr lang="pt-BR" sz="2000" u="sng" dirty="0" smtClean="0"/>
              <a:t>Ação </a:t>
            </a:r>
            <a:r>
              <a:rPr lang="pt-BR" sz="2000" i="1" u="sng" dirty="0" err="1" smtClean="0"/>
              <a:t>ex</a:t>
            </a:r>
            <a:r>
              <a:rPr lang="pt-BR" sz="2000" i="1" u="sng" dirty="0" smtClean="0"/>
              <a:t> </a:t>
            </a:r>
            <a:r>
              <a:rPr lang="pt-BR" sz="2000" i="1" u="sng" dirty="0" err="1" smtClean="0"/>
              <a:t>empto</a:t>
            </a:r>
            <a:r>
              <a:rPr lang="pt-BR" sz="2000" dirty="0" smtClean="0"/>
              <a:t>: tem por condão a </a:t>
            </a:r>
            <a:r>
              <a:rPr lang="pt-BR" sz="2000" b="1" dirty="0" smtClean="0"/>
              <a:t>complementação da área</a:t>
            </a:r>
            <a:r>
              <a:rPr lang="pt-BR" sz="2000" dirty="0" smtClean="0"/>
              <a:t>. Somente cabível na compra e venda imobiliária (compra e venda </a:t>
            </a:r>
            <a:r>
              <a:rPr lang="pt-BR" sz="2000" i="1" dirty="0" smtClean="0"/>
              <a:t>ad mensuram</a:t>
            </a:r>
            <a:r>
              <a:rPr lang="pt-BR" sz="2000" dirty="0" smtClean="0"/>
              <a:t>). </a:t>
            </a:r>
            <a:endParaRPr lang="pt-BR" sz="2000" dirty="0"/>
          </a:p>
        </p:txBody>
      </p:sp>
    </p:spTree>
    <p:extLst>
      <p:ext uri="{BB962C8B-B14F-4D97-AF65-F5344CB8AC3E}">
        <p14:creationId xmlns:p14="http://schemas.microsoft.com/office/powerpoint/2010/main" xmlns="" val="1970687999"/>
      </p:ext>
    </p:extLst>
  </p:cSld>
  <p:clrMapOvr>
    <a:masterClrMapping/>
  </p:clrMapOvr>
  <p:transition>
    <p:comb/>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76672"/>
            <a:ext cx="8280920" cy="6247864"/>
          </a:xfrm>
          <a:prstGeom prst="rect">
            <a:avLst/>
          </a:prstGeom>
          <a:noFill/>
        </p:spPr>
        <p:txBody>
          <a:bodyPr wrap="square" rtlCol="0">
            <a:spAutoFit/>
          </a:bodyPr>
          <a:lstStyle/>
          <a:p>
            <a:pPr algn="just"/>
            <a:r>
              <a:rPr lang="pt-BR" sz="2000" b="1" dirty="0" smtClean="0"/>
              <a:t>Art. 500, §1º, CC</a:t>
            </a:r>
            <a:r>
              <a:rPr lang="pt-BR" sz="2000" dirty="0" smtClean="0"/>
              <a:t>: se a diferença da área encontrada for inferior a 1/20 (5%), não há vício redibitório. Contudo, resta pendente o direito à indenização civil pela responsabilidade contratual. </a:t>
            </a:r>
          </a:p>
          <a:p>
            <a:pPr algn="just"/>
            <a:endParaRPr lang="pt-BR" sz="2000" dirty="0"/>
          </a:p>
          <a:p>
            <a:pPr algn="just"/>
            <a:r>
              <a:rPr lang="pt-BR" sz="2000" dirty="0" smtClean="0"/>
              <a:t>Tratando-se, contudo, de </a:t>
            </a:r>
            <a:r>
              <a:rPr lang="pt-BR" sz="2000" b="1" dirty="0" smtClean="0"/>
              <a:t>contrato consumerista</a:t>
            </a:r>
            <a:r>
              <a:rPr lang="pt-BR" sz="2000" dirty="0" smtClean="0"/>
              <a:t>, há ainda uma quarta via judicial pelo </a:t>
            </a:r>
            <a:r>
              <a:rPr lang="pt-BR" sz="2000" u="sng" dirty="0" smtClean="0"/>
              <a:t>direito de substituição do produto ou serviço</a:t>
            </a:r>
            <a:r>
              <a:rPr lang="pt-BR" sz="2000" dirty="0" smtClean="0"/>
              <a:t>. </a:t>
            </a:r>
          </a:p>
          <a:p>
            <a:pPr algn="just"/>
            <a:endParaRPr lang="pt-BR" sz="2000" dirty="0"/>
          </a:p>
          <a:p>
            <a:pPr algn="just"/>
            <a:r>
              <a:rPr lang="pt-BR" sz="2000" b="1" u="sng" dirty="0">
                <a:solidFill>
                  <a:srgbClr val="CCECFF"/>
                </a:solidFill>
              </a:rPr>
              <a:t>Prazos decadenciais para a propositura das ações </a:t>
            </a:r>
            <a:r>
              <a:rPr lang="pt-BR" sz="2000" b="1" u="sng" dirty="0" smtClean="0">
                <a:solidFill>
                  <a:srgbClr val="CCECFF"/>
                </a:solidFill>
              </a:rPr>
              <a:t>edilícias (CC)</a:t>
            </a:r>
            <a:endParaRPr lang="pt-BR" sz="2000" dirty="0">
              <a:solidFill>
                <a:srgbClr val="CCECFF"/>
              </a:solidFill>
            </a:endParaRPr>
          </a:p>
          <a:p>
            <a:pPr algn="just"/>
            <a:endParaRPr lang="pt-BR" sz="2000" dirty="0" smtClean="0"/>
          </a:p>
          <a:p>
            <a:pPr algn="just"/>
            <a:r>
              <a:rPr lang="pt-BR" sz="2000" dirty="0" smtClean="0"/>
              <a:t>a</a:t>
            </a:r>
            <a:r>
              <a:rPr lang="pt-BR" sz="2000" dirty="0"/>
              <a:t>) Vícios redibitórios de </a:t>
            </a:r>
            <a:r>
              <a:rPr lang="pt-BR" sz="2000" b="1" u="sng" dirty="0"/>
              <a:t>fácil</a:t>
            </a:r>
            <a:r>
              <a:rPr lang="pt-BR" sz="2000" dirty="0"/>
              <a:t> constatação: </a:t>
            </a:r>
            <a:r>
              <a:rPr lang="pt-BR" sz="2000" u="sng" dirty="0"/>
              <a:t>30 dias</a:t>
            </a:r>
            <a:r>
              <a:rPr lang="pt-BR" sz="2000" dirty="0"/>
              <a:t>, se </a:t>
            </a:r>
            <a:r>
              <a:rPr lang="pt-BR" sz="2000" b="1" dirty="0"/>
              <a:t>móvel</a:t>
            </a:r>
            <a:r>
              <a:rPr lang="pt-BR" sz="2000" dirty="0"/>
              <a:t>; </a:t>
            </a:r>
            <a:r>
              <a:rPr lang="pt-BR" sz="2000" u="sng" dirty="0"/>
              <a:t>1 ano</a:t>
            </a:r>
            <a:r>
              <a:rPr lang="pt-BR" sz="2000" dirty="0"/>
              <a:t>, se </a:t>
            </a:r>
            <a:r>
              <a:rPr lang="pt-BR" sz="2000" b="1" dirty="0"/>
              <a:t>imóvel</a:t>
            </a:r>
            <a:r>
              <a:rPr lang="pt-BR" sz="2000" dirty="0"/>
              <a:t>, </a:t>
            </a:r>
            <a:r>
              <a:rPr lang="pt-BR" sz="2000" b="1" dirty="0"/>
              <a:t>contados </a:t>
            </a:r>
            <a:r>
              <a:rPr lang="pt-BR" sz="2000" b="1" u="sng" dirty="0"/>
              <a:t>da tradição</a:t>
            </a:r>
            <a:r>
              <a:rPr lang="pt-BR" sz="2000" dirty="0"/>
              <a:t>.</a:t>
            </a:r>
          </a:p>
          <a:p>
            <a:pPr algn="just"/>
            <a:endParaRPr lang="pt-BR" sz="2000" dirty="0" smtClean="0"/>
          </a:p>
          <a:p>
            <a:pPr algn="just"/>
            <a:r>
              <a:rPr lang="pt-BR" sz="2000" dirty="0" smtClean="0"/>
              <a:t>b</a:t>
            </a:r>
            <a:r>
              <a:rPr lang="pt-BR" sz="2000" dirty="0"/>
              <a:t>) Vícios redibitórios de </a:t>
            </a:r>
            <a:r>
              <a:rPr lang="pt-BR" sz="2000" b="1" u="sng" dirty="0"/>
              <a:t>difícil</a:t>
            </a:r>
            <a:r>
              <a:rPr lang="pt-BR" sz="2000" b="1" dirty="0"/>
              <a:t> </a:t>
            </a:r>
            <a:r>
              <a:rPr lang="pt-BR" sz="2000" dirty="0"/>
              <a:t>constatação: </a:t>
            </a:r>
            <a:r>
              <a:rPr lang="pt-BR" sz="2000" u="sng" dirty="0"/>
              <a:t>180 dias</a:t>
            </a:r>
            <a:r>
              <a:rPr lang="pt-BR" sz="2000" dirty="0"/>
              <a:t>, se </a:t>
            </a:r>
            <a:r>
              <a:rPr lang="pt-BR" sz="2000" b="1" dirty="0"/>
              <a:t>móvel</a:t>
            </a:r>
            <a:r>
              <a:rPr lang="pt-BR" sz="2000" dirty="0"/>
              <a:t>; </a:t>
            </a:r>
            <a:r>
              <a:rPr lang="pt-BR" sz="2000" u="sng" dirty="0"/>
              <a:t>1 ano</a:t>
            </a:r>
            <a:r>
              <a:rPr lang="pt-BR" sz="2000" dirty="0"/>
              <a:t>, se </a:t>
            </a:r>
            <a:r>
              <a:rPr lang="pt-BR" sz="2000" b="1" dirty="0"/>
              <a:t>imóvel</a:t>
            </a:r>
            <a:r>
              <a:rPr lang="pt-BR" sz="2000" dirty="0"/>
              <a:t>, </a:t>
            </a:r>
            <a:r>
              <a:rPr lang="pt-BR" sz="2000" b="1" dirty="0"/>
              <a:t>contados da </a:t>
            </a:r>
            <a:r>
              <a:rPr lang="pt-BR" sz="2000" b="1" u="sng" dirty="0"/>
              <a:t>descoberta do vício</a:t>
            </a:r>
            <a:r>
              <a:rPr lang="pt-BR" sz="2000" dirty="0"/>
              <a:t> (</a:t>
            </a:r>
            <a:r>
              <a:rPr lang="pt-BR" sz="2000" i="1" dirty="0" err="1"/>
              <a:t>actio</a:t>
            </a:r>
            <a:r>
              <a:rPr lang="pt-BR" sz="2000" i="1" dirty="0"/>
              <a:t> nata</a:t>
            </a:r>
            <a:r>
              <a:rPr lang="pt-BR" sz="2000" dirty="0"/>
              <a:t>). Prazo é computado dada data de conhecimento.</a:t>
            </a:r>
          </a:p>
          <a:p>
            <a:pPr algn="just"/>
            <a:endParaRPr lang="pt-BR" sz="2000" dirty="0" smtClean="0"/>
          </a:p>
          <a:p>
            <a:pPr algn="just"/>
            <a:r>
              <a:rPr lang="pt-BR" sz="2000" dirty="0" smtClean="0"/>
              <a:t>c</a:t>
            </a:r>
            <a:r>
              <a:rPr lang="pt-BR" sz="2000" dirty="0"/>
              <a:t>) Vícios redibitórios </a:t>
            </a:r>
            <a:r>
              <a:rPr lang="pt-BR" sz="2000" b="1" u="sng" dirty="0"/>
              <a:t>sobre animais</a:t>
            </a:r>
            <a:r>
              <a:rPr lang="pt-BR" sz="2000" dirty="0"/>
              <a:t>: prazo previsto em lei especial; se não houver, usos e costumes do lugar; se não houver, prazo para reclamar os vícios de difícil constatação (180 dias contados da descoberta do vício</a:t>
            </a:r>
            <a:r>
              <a:rPr lang="pt-BR" sz="2000" dirty="0" smtClean="0"/>
              <a:t>).</a:t>
            </a:r>
            <a:endParaRPr lang="pt-BR" sz="2000" dirty="0"/>
          </a:p>
        </p:txBody>
      </p:sp>
    </p:spTree>
    <p:extLst>
      <p:ext uri="{BB962C8B-B14F-4D97-AF65-F5344CB8AC3E}">
        <p14:creationId xmlns:p14="http://schemas.microsoft.com/office/powerpoint/2010/main" xmlns="" val="591107683"/>
      </p:ext>
    </p:extLst>
  </p:cSld>
  <p:clrMapOvr>
    <a:masterClrMapping/>
  </p:clrMapOvr>
  <p:transition>
    <p:comb/>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76672"/>
            <a:ext cx="8280920" cy="5016758"/>
          </a:xfrm>
          <a:prstGeom prst="rect">
            <a:avLst/>
          </a:prstGeom>
          <a:noFill/>
        </p:spPr>
        <p:txBody>
          <a:bodyPr wrap="square" rtlCol="0">
            <a:spAutoFit/>
          </a:bodyPr>
          <a:lstStyle/>
          <a:p>
            <a:pPr algn="just"/>
            <a:r>
              <a:rPr lang="pt-BR" sz="2000" b="1" u="sng" dirty="0" smtClean="0">
                <a:solidFill>
                  <a:srgbClr val="CCECFF"/>
                </a:solidFill>
              </a:rPr>
              <a:t>Prazos decadenciais no CDC</a:t>
            </a:r>
            <a:r>
              <a:rPr lang="pt-BR" sz="2000" b="1" dirty="0" smtClean="0">
                <a:solidFill>
                  <a:srgbClr val="CCECFF"/>
                </a:solidFill>
              </a:rPr>
              <a:t> (art. 26 e 27, CDC):</a:t>
            </a:r>
          </a:p>
          <a:p>
            <a:pPr algn="just"/>
            <a:endParaRPr lang="pt-BR" sz="2000" dirty="0"/>
          </a:p>
          <a:p>
            <a:pPr marL="457200" indent="-457200" algn="just">
              <a:buAutoNum type="alphaLcParenR"/>
            </a:pPr>
            <a:r>
              <a:rPr lang="pt-BR" sz="2000" dirty="0" smtClean="0"/>
              <a:t>Fornecimento de produto e serviço </a:t>
            </a:r>
            <a:r>
              <a:rPr lang="pt-BR" sz="2000" u="sng" dirty="0" smtClean="0"/>
              <a:t>não duráveis</a:t>
            </a:r>
            <a:r>
              <a:rPr lang="pt-BR" sz="2000" dirty="0" smtClean="0"/>
              <a:t>: </a:t>
            </a:r>
            <a:r>
              <a:rPr lang="pt-BR" sz="2000" b="1" dirty="0" smtClean="0"/>
              <a:t>30 dias</a:t>
            </a:r>
            <a:r>
              <a:rPr lang="pt-BR" sz="2000" dirty="0" smtClean="0"/>
              <a:t>, a partir do </a:t>
            </a:r>
            <a:r>
              <a:rPr lang="pt-BR" sz="2000" b="1" dirty="0" smtClean="0"/>
              <a:t>conhecimento</a:t>
            </a:r>
            <a:r>
              <a:rPr lang="pt-BR" sz="2000" dirty="0" smtClean="0"/>
              <a:t> do defeito. </a:t>
            </a:r>
          </a:p>
          <a:p>
            <a:pPr marL="457200" indent="-457200" algn="just">
              <a:buAutoNum type="alphaLcParenR"/>
            </a:pPr>
            <a:endParaRPr lang="pt-BR" sz="2000" dirty="0"/>
          </a:p>
          <a:p>
            <a:pPr marL="457200" indent="-457200" algn="just">
              <a:buAutoNum type="alphaLcParenR"/>
            </a:pPr>
            <a:r>
              <a:rPr lang="pt-BR" sz="2000" dirty="0" smtClean="0"/>
              <a:t>Fornecimento de produtos e serviços </a:t>
            </a:r>
            <a:r>
              <a:rPr lang="pt-BR" sz="2000" u="sng" dirty="0" smtClean="0"/>
              <a:t>duráveis</a:t>
            </a:r>
            <a:r>
              <a:rPr lang="pt-BR" sz="2000" dirty="0" smtClean="0"/>
              <a:t>: </a:t>
            </a:r>
            <a:r>
              <a:rPr lang="pt-BR" sz="2000" b="1" dirty="0" smtClean="0"/>
              <a:t>90 dias</a:t>
            </a:r>
            <a:r>
              <a:rPr lang="pt-BR" sz="2000" dirty="0" smtClean="0"/>
              <a:t>, a partir do </a:t>
            </a:r>
            <a:r>
              <a:rPr lang="pt-BR" sz="2000" b="1" dirty="0" smtClean="0"/>
              <a:t>conhecimento </a:t>
            </a:r>
            <a:r>
              <a:rPr lang="pt-BR" sz="2000" dirty="0" smtClean="0"/>
              <a:t>do defeito.</a:t>
            </a:r>
            <a:endParaRPr lang="pt-BR" sz="2000" u="sng" dirty="0" smtClean="0"/>
          </a:p>
          <a:p>
            <a:pPr algn="just"/>
            <a:endParaRPr lang="pt-BR" sz="2000" b="1" dirty="0"/>
          </a:p>
          <a:p>
            <a:pPr algn="just"/>
            <a:r>
              <a:rPr lang="pt-BR" sz="2000" dirty="0" smtClean="0"/>
              <a:t>A depender do caso concreto, aplicam-se as normas do Código Civil, se mais favoráveis ao consumidor, à luz do diálogo das fontes. </a:t>
            </a:r>
          </a:p>
          <a:p>
            <a:pPr algn="just"/>
            <a:endParaRPr lang="pt-BR" sz="2000" dirty="0">
              <a:solidFill>
                <a:srgbClr val="CCECFF"/>
              </a:solidFill>
            </a:endParaRPr>
          </a:p>
          <a:p>
            <a:pPr algn="just"/>
            <a:r>
              <a:rPr lang="pt-BR" sz="2000" b="1" u="sng" dirty="0" smtClean="0">
                <a:solidFill>
                  <a:srgbClr val="CCECFF"/>
                </a:solidFill>
              </a:rPr>
              <a:t>Efeitos do conhecimento do alienante</a:t>
            </a:r>
          </a:p>
          <a:p>
            <a:pPr algn="just"/>
            <a:endParaRPr lang="pt-BR" sz="2000" dirty="0">
              <a:solidFill>
                <a:srgbClr val="CCECFF"/>
              </a:solidFill>
            </a:endParaRPr>
          </a:p>
          <a:p>
            <a:pPr algn="just"/>
            <a:r>
              <a:rPr lang="pt-BR" sz="2000" dirty="0" smtClean="0">
                <a:solidFill>
                  <a:srgbClr val="CCECFF"/>
                </a:solidFill>
              </a:rPr>
              <a:t>Art. 443, CC: “Se o </a:t>
            </a:r>
            <a:r>
              <a:rPr lang="pt-BR" sz="2000" b="1" dirty="0" smtClean="0">
                <a:solidFill>
                  <a:srgbClr val="CCECFF"/>
                </a:solidFill>
              </a:rPr>
              <a:t>alienante conhecia o vício ou defeito </a:t>
            </a:r>
            <a:r>
              <a:rPr lang="pt-BR" sz="2000" dirty="0" smtClean="0">
                <a:solidFill>
                  <a:srgbClr val="CCECFF"/>
                </a:solidFill>
              </a:rPr>
              <a:t>da coisa, </a:t>
            </a:r>
            <a:r>
              <a:rPr lang="pt-BR" sz="2000" u="sng" dirty="0" smtClean="0">
                <a:solidFill>
                  <a:srgbClr val="CCECFF"/>
                </a:solidFill>
              </a:rPr>
              <a:t>restituirá o que recebeu com perdas e danos</a:t>
            </a:r>
            <a:r>
              <a:rPr lang="pt-BR" sz="2000" dirty="0" smtClean="0">
                <a:solidFill>
                  <a:srgbClr val="CCECFF"/>
                </a:solidFill>
              </a:rPr>
              <a:t>; se o </a:t>
            </a:r>
            <a:r>
              <a:rPr lang="pt-BR" sz="2000" b="1" dirty="0" smtClean="0">
                <a:solidFill>
                  <a:srgbClr val="CCECFF"/>
                </a:solidFill>
              </a:rPr>
              <a:t>não conhecia</a:t>
            </a:r>
            <a:r>
              <a:rPr lang="pt-BR" sz="2000" dirty="0" smtClean="0">
                <a:solidFill>
                  <a:srgbClr val="CCECFF"/>
                </a:solidFill>
              </a:rPr>
              <a:t>, tão somente </a:t>
            </a:r>
            <a:r>
              <a:rPr lang="pt-BR" sz="2000" u="sng" dirty="0" smtClean="0">
                <a:solidFill>
                  <a:srgbClr val="CCECFF"/>
                </a:solidFill>
              </a:rPr>
              <a:t>restituirá o valor recebido, mais as despesas </a:t>
            </a:r>
            <a:r>
              <a:rPr lang="pt-BR" sz="2000" dirty="0" smtClean="0">
                <a:solidFill>
                  <a:srgbClr val="CCECFF"/>
                </a:solidFill>
              </a:rPr>
              <a:t>do contrato”.</a:t>
            </a:r>
          </a:p>
        </p:txBody>
      </p:sp>
    </p:spTree>
    <p:extLst>
      <p:ext uri="{BB962C8B-B14F-4D97-AF65-F5344CB8AC3E}">
        <p14:creationId xmlns:p14="http://schemas.microsoft.com/office/powerpoint/2010/main" xmlns="" val="2230756853"/>
      </p:ext>
    </p:extLst>
  </p:cSld>
  <p:clrMapOvr>
    <a:masterClrMapping/>
  </p:clrMapOvr>
  <p:transition>
    <p:comb/>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76671"/>
            <a:ext cx="8280920" cy="5940088"/>
          </a:xfrm>
          <a:prstGeom prst="rect">
            <a:avLst/>
          </a:prstGeom>
          <a:noFill/>
        </p:spPr>
        <p:txBody>
          <a:bodyPr wrap="square" rtlCol="0">
            <a:spAutoFit/>
          </a:bodyPr>
          <a:lstStyle/>
          <a:p>
            <a:pPr algn="just"/>
            <a:r>
              <a:rPr lang="pt-BR" sz="2000" b="1" u="sng" dirty="0" smtClean="0">
                <a:solidFill>
                  <a:srgbClr val="CCECFF"/>
                </a:solidFill>
              </a:rPr>
              <a:t>Evicção</a:t>
            </a:r>
            <a:r>
              <a:rPr lang="pt-BR" sz="2000" b="1" dirty="0" smtClean="0">
                <a:solidFill>
                  <a:srgbClr val="CCECFF"/>
                </a:solidFill>
              </a:rPr>
              <a:t> (art. 447/457, CC)</a:t>
            </a:r>
            <a:endParaRPr lang="pt-BR" sz="2000" b="1" u="sng" dirty="0" smtClean="0">
              <a:solidFill>
                <a:srgbClr val="CCECFF"/>
              </a:solidFill>
            </a:endParaRPr>
          </a:p>
          <a:p>
            <a:pPr algn="just"/>
            <a:endParaRPr lang="pt-BR" sz="2000" b="1" u="sng" dirty="0"/>
          </a:p>
          <a:p>
            <a:pPr algn="just"/>
            <a:r>
              <a:rPr lang="pt-BR" sz="2000" dirty="0" smtClean="0"/>
              <a:t>É a </a:t>
            </a:r>
            <a:r>
              <a:rPr lang="pt-BR" sz="2000" u="sng" dirty="0" smtClean="0"/>
              <a:t>perda da posse ou propriedade</a:t>
            </a:r>
            <a:r>
              <a:rPr lang="pt-BR" sz="2000" dirty="0" smtClean="0"/>
              <a:t> de uma coisa </a:t>
            </a:r>
            <a:r>
              <a:rPr lang="pt-BR" sz="2000" u="sng" dirty="0" smtClean="0"/>
              <a:t>onerosamente</a:t>
            </a:r>
            <a:r>
              <a:rPr lang="pt-BR" sz="2000" dirty="0" smtClean="0"/>
              <a:t> adquirida, por força de uma </a:t>
            </a:r>
            <a:r>
              <a:rPr lang="pt-BR" sz="2000" u="sng" dirty="0" smtClean="0"/>
              <a:t>decisão judicial ou administrativa</a:t>
            </a:r>
            <a:r>
              <a:rPr lang="pt-BR" sz="2000" dirty="0" smtClean="0"/>
              <a:t> que a conferiu, no todo ou em parte, </a:t>
            </a:r>
            <a:r>
              <a:rPr lang="pt-BR" sz="2000" u="sng" dirty="0" smtClean="0"/>
              <a:t>a um terceiro</a:t>
            </a:r>
            <a:r>
              <a:rPr lang="pt-BR" sz="2000" dirty="0" smtClean="0"/>
              <a:t>. </a:t>
            </a:r>
          </a:p>
          <a:p>
            <a:pPr algn="just"/>
            <a:endParaRPr lang="pt-BR" sz="2000" dirty="0"/>
          </a:p>
          <a:p>
            <a:pPr algn="just"/>
            <a:r>
              <a:rPr lang="pt-BR" sz="2000" dirty="0" smtClean="0">
                <a:solidFill>
                  <a:srgbClr val="CCECFF"/>
                </a:solidFill>
              </a:rPr>
              <a:t>*</a:t>
            </a:r>
            <a:r>
              <a:rPr lang="pt-BR" sz="2000" b="1" dirty="0" smtClean="0">
                <a:solidFill>
                  <a:srgbClr val="CCECFF"/>
                </a:solidFill>
              </a:rPr>
              <a:t>Sujeitos:</a:t>
            </a:r>
          </a:p>
          <a:p>
            <a:pPr algn="just"/>
            <a:endParaRPr lang="pt-BR" sz="2000" b="1" dirty="0"/>
          </a:p>
          <a:p>
            <a:pPr marL="342900" indent="-342900" algn="just">
              <a:buFontTx/>
              <a:buChar char="-"/>
            </a:pPr>
            <a:r>
              <a:rPr lang="pt-BR" sz="2000" u="sng" dirty="0" smtClean="0"/>
              <a:t>Evicto</a:t>
            </a:r>
            <a:r>
              <a:rPr lang="pt-BR" sz="2000" dirty="0" smtClean="0"/>
              <a:t>: é aquele que </a:t>
            </a:r>
            <a:r>
              <a:rPr lang="pt-BR" sz="2000" b="1" dirty="0" smtClean="0"/>
              <a:t>adquiriu</a:t>
            </a:r>
            <a:r>
              <a:rPr lang="pt-BR" sz="2000" dirty="0" smtClean="0"/>
              <a:t> a coisa onerosa e </a:t>
            </a:r>
            <a:r>
              <a:rPr lang="pt-BR" sz="2000" b="1" dirty="0" smtClean="0"/>
              <a:t>sofreu a perda </a:t>
            </a:r>
            <a:r>
              <a:rPr lang="pt-BR" sz="2000" dirty="0" smtClean="0"/>
              <a:t>da posse ou propriedade. </a:t>
            </a:r>
          </a:p>
          <a:p>
            <a:pPr marL="342900" indent="-342900" algn="just">
              <a:buFontTx/>
              <a:buChar char="-"/>
            </a:pPr>
            <a:endParaRPr lang="pt-BR" sz="2000" dirty="0"/>
          </a:p>
          <a:p>
            <a:pPr marL="342900" indent="-342900" algn="just">
              <a:buFontTx/>
              <a:buChar char="-"/>
            </a:pPr>
            <a:r>
              <a:rPr lang="pt-BR" sz="2000" u="sng" dirty="0" err="1" smtClean="0"/>
              <a:t>Evictor</a:t>
            </a:r>
            <a:r>
              <a:rPr lang="pt-BR" sz="2000" dirty="0" smtClean="0"/>
              <a:t>: é o terceiro </a:t>
            </a:r>
            <a:r>
              <a:rPr lang="pt-BR" sz="2000" b="1" dirty="0" smtClean="0"/>
              <a:t>a quem a coisa foi atribuída</a:t>
            </a:r>
            <a:r>
              <a:rPr lang="pt-BR" sz="2000" dirty="0" smtClean="0"/>
              <a:t>. </a:t>
            </a:r>
          </a:p>
          <a:p>
            <a:pPr marL="342900" indent="-342900" algn="just">
              <a:buFontTx/>
              <a:buChar char="-"/>
            </a:pPr>
            <a:endParaRPr lang="pt-BR" sz="2000" u="sng" dirty="0"/>
          </a:p>
          <a:p>
            <a:pPr marL="342900" indent="-342900" algn="just">
              <a:buFontTx/>
              <a:buChar char="-"/>
            </a:pPr>
            <a:r>
              <a:rPr lang="pt-BR" sz="2000" u="sng" dirty="0" smtClean="0"/>
              <a:t>Alienante</a:t>
            </a:r>
            <a:r>
              <a:rPr lang="pt-BR" sz="2000" dirty="0" smtClean="0"/>
              <a:t>: é aquele que vendeu. Este </a:t>
            </a:r>
            <a:r>
              <a:rPr lang="pt-BR" sz="2000" b="1" dirty="0" smtClean="0"/>
              <a:t>poderá ou não estar de boa-fé</a:t>
            </a:r>
            <a:r>
              <a:rPr lang="pt-BR" sz="2000" dirty="0" smtClean="0"/>
              <a:t>. </a:t>
            </a:r>
          </a:p>
          <a:p>
            <a:pPr marL="342900" indent="-342900" algn="just">
              <a:buFontTx/>
              <a:buChar char="-"/>
            </a:pPr>
            <a:endParaRPr lang="pt-BR" sz="2000" dirty="0"/>
          </a:p>
          <a:p>
            <a:pPr algn="just"/>
            <a:r>
              <a:rPr lang="pt-BR" sz="2000" dirty="0" smtClean="0"/>
              <a:t>A evicção tem natureza de </a:t>
            </a:r>
            <a:r>
              <a:rPr lang="pt-BR" sz="2000" b="1" u="sng" dirty="0" smtClean="0"/>
              <a:t>garantia legal</a:t>
            </a:r>
            <a:r>
              <a:rPr lang="pt-BR" sz="2000" dirty="0" smtClean="0"/>
              <a:t>, disponibilizada pelo ordenamento para conferir a quem adquiriu onerosamente a coisa o direito de ser indenizado. </a:t>
            </a:r>
            <a:endParaRPr lang="pt-BR" sz="2000" dirty="0"/>
          </a:p>
        </p:txBody>
      </p:sp>
    </p:spTree>
    <p:extLst>
      <p:ext uri="{BB962C8B-B14F-4D97-AF65-F5344CB8AC3E}">
        <p14:creationId xmlns:p14="http://schemas.microsoft.com/office/powerpoint/2010/main" xmlns="" val="3141453097"/>
      </p:ext>
    </p:extLst>
  </p:cSld>
  <p:clrMapOvr>
    <a:masterClrMapping/>
  </p:clrMapOvr>
  <p:transition>
    <p:comb/>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548680"/>
            <a:ext cx="8352928" cy="6247864"/>
          </a:xfrm>
          <a:prstGeom prst="rect">
            <a:avLst/>
          </a:prstGeom>
          <a:noFill/>
        </p:spPr>
        <p:txBody>
          <a:bodyPr wrap="square" rtlCol="0">
            <a:spAutoFit/>
          </a:bodyPr>
          <a:lstStyle/>
          <a:p>
            <a:pPr algn="just"/>
            <a:r>
              <a:rPr lang="pt-BR" sz="2000" dirty="0" smtClean="0">
                <a:solidFill>
                  <a:srgbClr val="CCECFF"/>
                </a:solidFill>
              </a:rPr>
              <a:t>Art. 448, CC: “Podem as partes, por cláusula expressa, </a:t>
            </a:r>
            <a:r>
              <a:rPr lang="pt-BR" sz="2000" u="sng" dirty="0" smtClean="0">
                <a:solidFill>
                  <a:srgbClr val="CCECFF"/>
                </a:solidFill>
              </a:rPr>
              <a:t>reforçar, diminuir ou excluir </a:t>
            </a:r>
            <a:r>
              <a:rPr lang="pt-BR" sz="2000" dirty="0" smtClean="0">
                <a:solidFill>
                  <a:srgbClr val="CCECFF"/>
                </a:solidFill>
              </a:rPr>
              <a:t>a responsabilidade pela evicção”.</a:t>
            </a:r>
          </a:p>
          <a:p>
            <a:pPr algn="just"/>
            <a:endParaRPr lang="pt-BR" sz="2000" dirty="0"/>
          </a:p>
          <a:p>
            <a:pPr algn="just"/>
            <a:r>
              <a:rPr lang="pt-BR" sz="2000" dirty="0" smtClean="0"/>
              <a:t>Tratando-se de contrato consumerista ou de adesão, a cláusula que exclui ou reduz tal garantia é nula de pleno direito. </a:t>
            </a:r>
          </a:p>
          <a:p>
            <a:pPr algn="just"/>
            <a:endParaRPr lang="pt-BR" sz="2000" dirty="0"/>
          </a:p>
          <a:p>
            <a:pPr algn="just"/>
            <a:r>
              <a:rPr lang="pt-BR" sz="2000" dirty="0">
                <a:solidFill>
                  <a:srgbClr val="CCECFF"/>
                </a:solidFill>
              </a:rPr>
              <a:t>Art. 449. </a:t>
            </a:r>
            <a:r>
              <a:rPr lang="pt-BR" sz="2000" dirty="0" smtClean="0">
                <a:solidFill>
                  <a:srgbClr val="CCECFF"/>
                </a:solidFill>
              </a:rPr>
              <a:t>“Não </a:t>
            </a:r>
            <a:r>
              <a:rPr lang="pt-BR" sz="2000" dirty="0">
                <a:solidFill>
                  <a:srgbClr val="CCECFF"/>
                </a:solidFill>
              </a:rPr>
              <a:t>obstante a cláusula que </a:t>
            </a:r>
            <a:r>
              <a:rPr lang="pt-BR" sz="2000" b="1" u="sng" dirty="0">
                <a:solidFill>
                  <a:srgbClr val="CCECFF"/>
                </a:solidFill>
              </a:rPr>
              <a:t>exclui a </a:t>
            </a:r>
            <a:r>
              <a:rPr lang="pt-BR" sz="2000" b="1" u="sng" dirty="0" smtClean="0">
                <a:solidFill>
                  <a:srgbClr val="CCECFF"/>
                </a:solidFill>
              </a:rPr>
              <a:t>garantia</a:t>
            </a:r>
            <a:r>
              <a:rPr lang="pt-BR" sz="2000" b="1" dirty="0" smtClean="0">
                <a:solidFill>
                  <a:srgbClr val="CCECFF"/>
                </a:solidFill>
              </a:rPr>
              <a:t> </a:t>
            </a:r>
            <a:r>
              <a:rPr lang="pt-BR" sz="2000" dirty="0" smtClean="0">
                <a:solidFill>
                  <a:srgbClr val="CCECFF"/>
                </a:solidFill>
              </a:rPr>
              <a:t>contra </a:t>
            </a:r>
            <a:r>
              <a:rPr lang="pt-BR" sz="2000" dirty="0">
                <a:solidFill>
                  <a:srgbClr val="CCECFF"/>
                </a:solidFill>
              </a:rPr>
              <a:t>a evicção, se esta se der, </a:t>
            </a:r>
            <a:r>
              <a:rPr lang="pt-BR" sz="2000" u="sng" dirty="0">
                <a:solidFill>
                  <a:srgbClr val="CCECFF"/>
                </a:solidFill>
              </a:rPr>
              <a:t>tem direito o evicto a receber o preço que pagou pela coisa evicta</a:t>
            </a:r>
            <a:r>
              <a:rPr lang="pt-BR" sz="2000" dirty="0">
                <a:solidFill>
                  <a:srgbClr val="CCECFF"/>
                </a:solidFill>
              </a:rPr>
              <a:t>, </a:t>
            </a:r>
            <a:r>
              <a:rPr lang="pt-BR" sz="2000" b="1" dirty="0">
                <a:solidFill>
                  <a:srgbClr val="CCECFF"/>
                </a:solidFill>
              </a:rPr>
              <a:t>se não soube do risco da evicção, ou, dele informado, não o </a:t>
            </a:r>
            <a:r>
              <a:rPr lang="pt-BR" sz="2000" b="1" dirty="0" smtClean="0">
                <a:solidFill>
                  <a:srgbClr val="CCECFF"/>
                </a:solidFill>
              </a:rPr>
              <a:t>assumiu”.</a:t>
            </a:r>
          </a:p>
          <a:p>
            <a:pPr algn="just"/>
            <a:endParaRPr lang="pt-BR" sz="2000" dirty="0"/>
          </a:p>
          <a:p>
            <a:pPr algn="just"/>
            <a:r>
              <a:rPr lang="pt-BR" sz="2000" dirty="0" smtClean="0"/>
              <a:t>À luz do princípio da boa-fé, o dispositivo prevê que a cláusula só terá validade se o comprador for </a:t>
            </a:r>
            <a:r>
              <a:rPr lang="pt-BR" sz="2000" b="1" dirty="0" smtClean="0"/>
              <a:t>expressamente avisado do risco e assumi-lo.</a:t>
            </a:r>
          </a:p>
          <a:p>
            <a:pPr algn="just"/>
            <a:endParaRPr lang="pt-BR" sz="2000" dirty="0" smtClean="0">
              <a:solidFill>
                <a:srgbClr val="CCECFF"/>
              </a:solidFill>
            </a:endParaRPr>
          </a:p>
          <a:p>
            <a:pPr algn="just"/>
            <a:r>
              <a:rPr lang="pt-BR" sz="2000" b="1" dirty="0" smtClean="0">
                <a:solidFill>
                  <a:srgbClr val="CCECFF"/>
                </a:solidFill>
              </a:rPr>
              <a:t>Requisitos da evicção:</a:t>
            </a:r>
          </a:p>
          <a:p>
            <a:pPr algn="just"/>
            <a:endParaRPr lang="pt-BR" sz="2000" b="1" dirty="0">
              <a:solidFill>
                <a:srgbClr val="CCECFF"/>
              </a:solidFill>
            </a:endParaRPr>
          </a:p>
          <a:p>
            <a:pPr algn="just"/>
            <a:r>
              <a:rPr lang="pt-BR" sz="2000" dirty="0" smtClean="0"/>
              <a:t>1) Onerosidade do contrato. Exceção: doação remuneratória e doação para casamento.</a:t>
            </a:r>
            <a:endParaRPr lang="pt-BR" sz="2000" dirty="0"/>
          </a:p>
          <a:p>
            <a:pPr algn="just"/>
            <a:endParaRPr lang="pt-BR" sz="2000" dirty="0">
              <a:solidFill>
                <a:srgbClr val="CCECFF"/>
              </a:solidFill>
            </a:endParaRPr>
          </a:p>
        </p:txBody>
      </p:sp>
    </p:spTree>
    <p:extLst>
      <p:ext uri="{BB962C8B-B14F-4D97-AF65-F5344CB8AC3E}">
        <p14:creationId xmlns:p14="http://schemas.microsoft.com/office/powerpoint/2010/main" xmlns="" val="735449075"/>
      </p:ext>
    </p:extLst>
  </p:cSld>
  <p:clrMapOvr>
    <a:masterClrMapping/>
  </p:clrMapOvr>
  <p:transition>
    <p:comb/>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260648"/>
            <a:ext cx="8784976" cy="5940088"/>
          </a:xfrm>
          <a:prstGeom prst="rect">
            <a:avLst/>
          </a:prstGeom>
          <a:noFill/>
        </p:spPr>
        <p:txBody>
          <a:bodyPr wrap="square" rtlCol="0">
            <a:spAutoFit/>
          </a:bodyPr>
          <a:lstStyle/>
          <a:p>
            <a:pPr algn="just"/>
            <a:endParaRPr lang="pt-BR" sz="2000" dirty="0" smtClean="0"/>
          </a:p>
          <a:p>
            <a:pPr algn="just"/>
            <a:r>
              <a:rPr lang="pt-BR" sz="2000" dirty="0" smtClean="0"/>
              <a:t>2) Perda total ou parcial da posse ou propriedade da coisa onerosamente adquirida. </a:t>
            </a:r>
          </a:p>
          <a:p>
            <a:pPr algn="just"/>
            <a:endParaRPr lang="pt-BR" sz="2000" dirty="0"/>
          </a:p>
          <a:p>
            <a:pPr algn="just"/>
            <a:r>
              <a:rPr lang="pt-BR" sz="2000" dirty="0" smtClean="0"/>
              <a:t>3) Decisão judicial ou administrativa reconhecendo direitos de terceiro sobre a coisa. </a:t>
            </a:r>
          </a:p>
          <a:p>
            <a:pPr algn="just"/>
            <a:endParaRPr lang="pt-BR" sz="2000" dirty="0"/>
          </a:p>
          <a:p>
            <a:pPr algn="just"/>
            <a:r>
              <a:rPr lang="pt-BR" sz="2000" dirty="0" smtClean="0"/>
              <a:t>4) Inexistência de cláusula excludente da responsabilidade do alienante. </a:t>
            </a:r>
          </a:p>
          <a:p>
            <a:pPr algn="just"/>
            <a:endParaRPr lang="pt-BR" sz="2000" dirty="0"/>
          </a:p>
          <a:p>
            <a:pPr algn="just"/>
            <a:r>
              <a:rPr lang="pt-BR" sz="2000" b="1" dirty="0" smtClean="0">
                <a:solidFill>
                  <a:srgbClr val="CCECFF"/>
                </a:solidFill>
              </a:rPr>
              <a:t>Qual a extensão da garantia da evicção?</a:t>
            </a:r>
          </a:p>
          <a:p>
            <a:pPr algn="just"/>
            <a:endParaRPr lang="pt-BR" sz="2000" b="1" dirty="0"/>
          </a:p>
          <a:p>
            <a:pPr algn="just"/>
            <a:r>
              <a:rPr lang="pt-BR" sz="2000" dirty="0"/>
              <a:t>O alcance da responsabilidade </a:t>
            </a:r>
            <a:r>
              <a:rPr lang="pt-BR" sz="2000" dirty="0" smtClean="0"/>
              <a:t>civil: </a:t>
            </a:r>
            <a:r>
              <a:rPr lang="pt-BR" sz="2000" dirty="0"/>
              <a:t>garante a restituição integral do preço, com juros e correção, mas, além disso, abrange indenização pelos frutos restituídos, ressarcimento das despesas do contrato; honorários e custas, além da indenização por </a:t>
            </a:r>
            <a:r>
              <a:rPr lang="pt-BR" sz="2000" b="1" u="sng" dirty="0"/>
              <a:t>perdas e danos</a:t>
            </a:r>
            <a:r>
              <a:rPr lang="pt-BR" sz="2000" dirty="0"/>
              <a:t>. </a:t>
            </a:r>
          </a:p>
          <a:p>
            <a:pPr algn="just"/>
            <a:endParaRPr lang="pt-BR" sz="2000" dirty="0" smtClean="0"/>
          </a:p>
          <a:p>
            <a:pPr algn="just"/>
            <a:r>
              <a:rPr lang="pt-BR" sz="2000" dirty="0" smtClean="0"/>
              <a:t>Se o </a:t>
            </a:r>
            <a:r>
              <a:rPr lang="pt-BR" sz="2000" b="1" dirty="0" smtClean="0"/>
              <a:t>alienante </a:t>
            </a:r>
            <a:r>
              <a:rPr lang="pt-BR" sz="2000" b="1" dirty="0"/>
              <a:t>não estava de má-fé</a:t>
            </a:r>
            <a:r>
              <a:rPr lang="pt-BR" sz="2000" dirty="0"/>
              <a:t>, responde por todos os demais </a:t>
            </a:r>
            <a:r>
              <a:rPr lang="pt-BR" sz="2000" dirty="0" smtClean="0"/>
              <a:t>efeitos, com </a:t>
            </a:r>
            <a:r>
              <a:rPr lang="pt-BR" sz="2000" b="1" u="sng" dirty="0" smtClean="0"/>
              <a:t>exceção das perdas e danos</a:t>
            </a:r>
            <a:r>
              <a:rPr lang="pt-BR" sz="2000" dirty="0" smtClean="0"/>
              <a:t>. </a:t>
            </a:r>
            <a:endParaRPr lang="pt-BR" sz="2000" dirty="0"/>
          </a:p>
          <a:p>
            <a:pPr algn="just"/>
            <a:endParaRPr lang="pt-BR" sz="2000" dirty="0" smtClean="0"/>
          </a:p>
        </p:txBody>
      </p:sp>
    </p:spTree>
    <p:extLst>
      <p:ext uri="{BB962C8B-B14F-4D97-AF65-F5344CB8AC3E}">
        <p14:creationId xmlns:p14="http://schemas.microsoft.com/office/powerpoint/2010/main" xmlns="" val="3810862198"/>
      </p:ext>
    </p:extLst>
  </p:cSld>
  <p:clrMapOvr>
    <a:masterClrMapping/>
  </p:clrMapOvr>
  <p:transition>
    <p:comb/>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395536" y="548680"/>
            <a:ext cx="8496944" cy="6001643"/>
          </a:xfrm>
          <a:prstGeom prst="rect">
            <a:avLst/>
          </a:prstGeom>
          <a:noFill/>
        </p:spPr>
        <p:txBody>
          <a:bodyPr wrap="square" rtlCol="0">
            <a:spAutoFit/>
          </a:bodyPr>
          <a:lstStyle/>
          <a:p>
            <a:pPr algn="just"/>
            <a:r>
              <a:rPr lang="pt-BR" sz="2000" b="1" dirty="0" smtClean="0">
                <a:solidFill>
                  <a:srgbClr val="FFC000"/>
                </a:solidFill>
              </a:rPr>
              <a:t>Gabarito:</a:t>
            </a:r>
            <a:endParaRPr lang="pt-BR" sz="2000" b="1" dirty="0">
              <a:solidFill>
                <a:srgbClr val="FFC000"/>
              </a:solidFill>
            </a:endParaRPr>
          </a:p>
          <a:p>
            <a:pPr algn="just"/>
            <a:endParaRPr lang="pt-BR" sz="2000" b="1" dirty="0"/>
          </a:p>
          <a:p>
            <a:pPr algn="just"/>
            <a:r>
              <a:rPr lang="pt-BR" sz="2000" dirty="0"/>
              <a:t>Maria compareceu ao banco para pagamento de taxa de inscrição para prestar concurso público. Por erro do sistema não foi computado o pagamento, embora tenha sido recebido o valor determinado, deixando Maria fora do certame. Do ponto de vista da Responsabilidade Civil, Maria tem direito a ser indenizada</a:t>
            </a:r>
          </a:p>
          <a:p>
            <a:pPr algn="just"/>
            <a:endParaRPr lang="pt-BR" sz="2000" dirty="0"/>
          </a:p>
          <a:p>
            <a:pPr algn="just"/>
            <a:r>
              <a:rPr lang="pt-BR" sz="2000" dirty="0"/>
              <a:t>a) pela perda de uma chance e dos valores que Maria teria direito a perceber no cargo pretendido.</a:t>
            </a:r>
          </a:p>
          <a:p>
            <a:pPr algn="just"/>
            <a:endParaRPr lang="pt-BR" sz="2000" dirty="0"/>
          </a:p>
          <a:p>
            <a:pPr algn="just"/>
            <a:r>
              <a:rPr lang="pt-BR" sz="2000" dirty="0"/>
              <a:t>b) pelos danos materiais apenas.</a:t>
            </a:r>
          </a:p>
          <a:p>
            <a:pPr algn="just"/>
            <a:endParaRPr lang="pt-BR" sz="2000" dirty="0"/>
          </a:p>
          <a:p>
            <a:pPr algn="just"/>
            <a:r>
              <a:rPr lang="pt-BR" sz="2000" dirty="0"/>
              <a:t>c) por danos morais apenas.</a:t>
            </a:r>
          </a:p>
          <a:p>
            <a:pPr algn="just"/>
            <a:endParaRPr lang="pt-BR" sz="2000" dirty="0"/>
          </a:p>
          <a:p>
            <a:pPr algn="just"/>
            <a:r>
              <a:rPr lang="pt-BR" sz="2000" dirty="0">
                <a:solidFill>
                  <a:srgbClr val="FFC000"/>
                </a:solidFill>
              </a:rPr>
              <a:t>d) pelo valor do pagamento da taxa e danos, pela perda de uma chance.</a:t>
            </a:r>
          </a:p>
          <a:p>
            <a:pPr algn="just"/>
            <a:endParaRPr lang="pt-BR" sz="2000" dirty="0">
              <a:solidFill>
                <a:srgbClr val="FFC000"/>
              </a:solidFill>
            </a:endParaRPr>
          </a:p>
          <a:p>
            <a:pPr algn="just"/>
            <a:r>
              <a:rPr lang="pt-BR" sz="2000" dirty="0"/>
              <a:t>e) por danos morais, pela perda de uma chance apenas.</a:t>
            </a:r>
          </a:p>
          <a:p>
            <a:endParaRPr lang="pt-BR" dirty="0"/>
          </a:p>
        </p:txBody>
      </p:sp>
    </p:spTree>
    <p:extLst>
      <p:ext uri="{BB962C8B-B14F-4D97-AF65-F5344CB8AC3E}">
        <p14:creationId xmlns:p14="http://schemas.microsoft.com/office/powerpoint/2010/main" xmlns="" val="539525659"/>
      </p:ext>
    </p:extLst>
  </p:cSld>
  <p:clrMapOvr>
    <a:masterClrMapping/>
  </p:clrMapOvr>
  <p:transition>
    <p:comb/>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74225" y="188640"/>
            <a:ext cx="8280920" cy="6555641"/>
          </a:xfrm>
          <a:prstGeom prst="rect">
            <a:avLst/>
          </a:prstGeom>
          <a:noFill/>
        </p:spPr>
        <p:txBody>
          <a:bodyPr wrap="square" rtlCol="0">
            <a:spAutoFit/>
          </a:bodyPr>
          <a:lstStyle/>
          <a:p>
            <a:pPr algn="just"/>
            <a:r>
              <a:rPr lang="pt-BR" sz="2000" b="1" dirty="0" smtClean="0">
                <a:solidFill>
                  <a:srgbClr val="CCECFF"/>
                </a:solidFill>
              </a:rPr>
              <a:t>2.3. </a:t>
            </a:r>
            <a:r>
              <a:rPr lang="pt-BR" sz="2000" b="1" dirty="0">
                <a:solidFill>
                  <a:srgbClr val="CCECFF"/>
                </a:solidFill>
              </a:rPr>
              <a:t>Dano </a:t>
            </a:r>
            <a:r>
              <a:rPr lang="pt-BR" sz="2000" b="1" dirty="0" smtClean="0">
                <a:solidFill>
                  <a:srgbClr val="CCECFF"/>
                </a:solidFill>
              </a:rPr>
              <a:t>moral negocial</a:t>
            </a:r>
          </a:p>
          <a:p>
            <a:pPr algn="just"/>
            <a:endParaRPr lang="pt-BR" sz="2000" b="1" dirty="0">
              <a:solidFill>
                <a:srgbClr val="CCECFF"/>
              </a:solidFill>
            </a:endParaRPr>
          </a:p>
          <a:p>
            <a:pPr algn="just"/>
            <a:r>
              <a:rPr lang="pt-BR" sz="2000" dirty="0" smtClean="0"/>
              <a:t>A lesão poderá resultar, alternativa ou cumulativamente, em prejuízos nas órbitas patrimonial e extrapatrimonial.</a:t>
            </a:r>
          </a:p>
          <a:p>
            <a:pPr algn="just"/>
            <a:endParaRPr lang="pt-BR" sz="2000" dirty="0"/>
          </a:p>
          <a:p>
            <a:pPr algn="just"/>
            <a:r>
              <a:rPr lang="pt-BR" sz="2000" dirty="0" smtClean="0"/>
              <a:t>O dano extrapatrimonial ou moral: lesão aos direitos da personalidade (recaem sobre os atributos inerentes à pessoa). Podem abranger sua integridade física, psíquica ou emocional. </a:t>
            </a:r>
          </a:p>
          <a:p>
            <a:pPr algn="just"/>
            <a:endParaRPr lang="pt-BR" sz="2000" dirty="0"/>
          </a:p>
          <a:p>
            <a:pPr algn="just"/>
            <a:r>
              <a:rPr lang="pt-BR" sz="2000" b="1" u="sng" dirty="0" smtClean="0">
                <a:solidFill>
                  <a:srgbClr val="FFC000"/>
                </a:solidFill>
              </a:rPr>
              <a:t>Maria Celina </a:t>
            </a:r>
            <a:r>
              <a:rPr lang="pt-BR" sz="2000" b="1" u="sng" dirty="0" err="1" smtClean="0">
                <a:solidFill>
                  <a:srgbClr val="FFC000"/>
                </a:solidFill>
              </a:rPr>
              <a:t>Bodin</a:t>
            </a:r>
            <a:r>
              <a:rPr lang="pt-BR" sz="2000" b="1" u="sng" dirty="0" smtClean="0">
                <a:solidFill>
                  <a:srgbClr val="FFC000"/>
                </a:solidFill>
              </a:rPr>
              <a:t> de Moraes</a:t>
            </a:r>
            <a:r>
              <a:rPr lang="pt-BR" sz="2000" dirty="0" smtClean="0">
                <a:solidFill>
                  <a:srgbClr val="FFC000"/>
                </a:solidFill>
              </a:rPr>
              <a:t> </a:t>
            </a:r>
            <a:r>
              <a:rPr lang="pt-BR" sz="2000" dirty="0" smtClean="0"/>
              <a:t>ensina que: “constitui dano moral a </a:t>
            </a:r>
            <a:r>
              <a:rPr lang="pt-BR" sz="2000" u="sng" dirty="0" smtClean="0"/>
              <a:t>lesão a qualquer dos aspectos componentes da dignidade humana</a:t>
            </a:r>
            <a:r>
              <a:rPr lang="pt-BR" sz="2000" dirty="0" smtClean="0"/>
              <a:t>” (MORAES, Maria Celina </a:t>
            </a:r>
            <a:r>
              <a:rPr lang="pt-BR" sz="2000" dirty="0" err="1" smtClean="0"/>
              <a:t>Bodin</a:t>
            </a:r>
            <a:r>
              <a:rPr lang="pt-BR" sz="2000" dirty="0" smtClean="0"/>
              <a:t> de. </a:t>
            </a:r>
            <a:r>
              <a:rPr lang="pt-BR" sz="2000" i="1" dirty="0" smtClean="0"/>
              <a:t>Danos à pessoa humana</a:t>
            </a:r>
            <a:r>
              <a:rPr lang="pt-BR" sz="2000" dirty="0" smtClean="0"/>
              <a:t>, p. 327).</a:t>
            </a:r>
          </a:p>
          <a:p>
            <a:pPr algn="just"/>
            <a:endParaRPr lang="pt-BR" sz="2000" dirty="0"/>
          </a:p>
          <a:p>
            <a:pPr algn="just"/>
            <a:r>
              <a:rPr lang="pt-BR" sz="2000" dirty="0" smtClean="0"/>
              <a:t>A CF reconheceu a responsabilidade civil por danos morais:</a:t>
            </a:r>
          </a:p>
          <a:p>
            <a:pPr algn="just"/>
            <a:endParaRPr lang="pt-BR" sz="2000" dirty="0" smtClean="0"/>
          </a:p>
          <a:p>
            <a:pPr algn="just"/>
            <a:r>
              <a:rPr lang="pt-BR" sz="2000" dirty="0" smtClean="0">
                <a:solidFill>
                  <a:srgbClr val="CCECFF"/>
                </a:solidFill>
              </a:rPr>
              <a:t>Art. 5º, V, CF: “É assegurado o direito de resposta, proporcional ao agravo, além da indenização por dano material, moral ou à imagem”. </a:t>
            </a:r>
          </a:p>
          <a:p>
            <a:pPr algn="just"/>
            <a:endParaRPr lang="pt-BR" sz="2000" dirty="0">
              <a:solidFill>
                <a:srgbClr val="CCECFF"/>
              </a:solidFill>
            </a:endParaRPr>
          </a:p>
          <a:p>
            <a:pPr algn="just"/>
            <a:r>
              <a:rPr lang="pt-BR" sz="2000" dirty="0" smtClean="0">
                <a:solidFill>
                  <a:srgbClr val="CCECFF"/>
                </a:solidFill>
              </a:rPr>
              <a:t>Art. 5º, X, CF: “São invioláveis a intimidade, a vida privada, a honra e a imagem das pessoas, assegurado o direito à indenização pelo dano material ou moral decorrente de sua violação”. </a:t>
            </a:r>
            <a:endParaRPr lang="pt-BR" dirty="0">
              <a:solidFill>
                <a:srgbClr val="CCECFF"/>
              </a:solidFill>
            </a:endParaRPr>
          </a:p>
        </p:txBody>
      </p:sp>
    </p:spTree>
    <p:extLst>
      <p:ext uri="{BB962C8B-B14F-4D97-AF65-F5344CB8AC3E}">
        <p14:creationId xmlns:p14="http://schemas.microsoft.com/office/powerpoint/2010/main" xmlns="" val="2223916588"/>
      </p:ext>
    </p:extLst>
  </p:cSld>
  <p:clrMapOvr>
    <a:masterClrMapping/>
  </p:clrMapOvr>
  <p:transition>
    <p:comb/>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undição">
  <a:themeElements>
    <a:clrScheme name="Adjacê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Fundição">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undição">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c:\Arquivos de programas\Microsoft Office2\Templates\Presentation Designs\Blends.pot</Template>
  <TotalTime>49157</TotalTime>
  <Words>11198</Words>
  <Application>Microsoft Office PowerPoint</Application>
  <PresentationFormat>Apresentação na tela (4:3)</PresentationFormat>
  <Paragraphs>782</Paragraphs>
  <Slides>79</Slides>
  <Notes>0</Notes>
  <HiddenSlides>0</HiddenSlides>
  <MMClips>0</MMClips>
  <ScaleCrop>false</ScaleCrop>
  <HeadingPairs>
    <vt:vector size="4" baseType="variant">
      <vt:variant>
        <vt:lpstr>Tema</vt:lpstr>
      </vt:variant>
      <vt:variant>
        <vt:i4>1</vt:i4>
      </vt:variant>
      <vt:variant>
        <vt:lpstr>Títulos de slides</vt:lpstr>
      </vt:variant>
      <vt:variant>
        <vt:i4>79</vt:i4>
      </vt:variant>
    </vt:vector>
  </HeadingPairs>
  <TitlesOfParts>
    <vt:vector size="80" baseType="lpstr">
      <vt:lpstr>Fundição</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vector>
  </TitlesOfParts>
  <Company>Ministério Público - 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Controle Externo</dc:title>
  <dc:creator>PGJ001</dc:creator>
  <cp:lastModifiedBy>cliemte</cp:lastModifiedBy>
  <cp:revision>1313</cp:revision>
  <cp:lastPrinted>2015-09-01T16:56:40Z</cp:lastPrinted>
  <dcterms:created xsi:type="dcterms:W3CDTF">2002-06-18T12:30:57Z</dcterms:created>
  <dcterms:modified xsi:type="dcterms:W3CDTF">2017-03-24T21:11:47Z</dcterms:modified>
</cp:coreProperties>
</file>